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57" r:id="rId3"/>
    <p:sldId id="284" r:id="rId4"/>
    <p:sldId id="264" r:id="rId5"/>
    <p:sldId id="267" r:id="rId6"/>
    <p:sldId id="266" r:id="rId7"/>
    <p:sldId id="265" r:id="rId8"/>
    <p:sldId id="280" r:id="rId9"/>
    <p:sldId id="268" r:id="rId10"/>
    <p:sldId id="273" r:id="rId11"/>
    <p:sldId id="277" r:id="rId12"/>
    <p:sldId id="274" r:id="rId13"/>
    <p:sldId id="275" r:id="rId14"/>
    <p:sldId id="283" r:id="rId15"/>
    <p:sldId id="282" r:id="rId16"/>
    <p:sldId id="278" r:id="rId17"/>
    <p:sldId id="279" r:id="rId18"/>
    <p:sldId id="260" r:id="rId19"/>
    <p:sldId id="270" r:id="rId20"/>
    <p:sldId id="271" r:id="rId21"/>
    <p:sldId id="272" r:id="rId22"/>
    <p:sldId id="26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nder Schaaf, Emily" initials="" lastIdx="10" clrIdx="0">
    <p:extLst>
      <p:ext uri="{19B8F6BF-5375-455C-9EA6-DF929625EA0E}">
        <p15:presenceInfo xmlns:p15="http://schemas.microsoft.com/office/powerpoint/2012/main" userId="S::voemily@AD.UNC.EDU::56fc2a6d-30d5-4b1a-ae42-2d7bbb07858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70"/>
    <p:restoredTop sz="83601"/>
  </p:normalViewPr>
  <p:slideViewPr>
    <p:cSldViewPr snapToGrid="0">
      <p:cViewPr>
        <p:scale>
          <a:sx n="100" d="100"/>
          <a:sy n="100" d="100"/>
        </p:scale>
        <p:origin x="744" y="5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5-12-10T18:42:35.042" idx="4">
    <p:pos x="7323" y="3985"/>
    <p:text>Hans what was your reference here? We're reporting on AAP recommendations without a lot of deviation, but would like your all's input on whether that's appropriate or needs caveats.</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5BFD68-6CE4-104E-8648-C72A12C7DFA8}" type="datetimeFigureOut">
              <a:rPr lang="en-US" smtClean="0"/>
              <a:t>12/15/25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8AAF82-B034-B642-94D3-5866343C3202}" type="slidenum">
              <a:rPr lang="en-US" smtClean="0"/>
              <a:t>‹#›</a:t>
            </a:fld>
            <a:endParaRPr lang="en-US"/>
          </a:p>
        </p:txBody>
      </p:sp>
    </p:spTree>
    <p:extLst>
      <p:ext uri="{BB962C8B-B14F-4D97-AF65-F5344CB8AC3E}">
        <p14:creationId xmlns:p14="http://schemas.microsoft.com/office/powerpoint/2010/main" val="1566003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doi.org/10.1542/pir.2024-006514"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doi.org/10.1542/pir.2024-006514"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oi.org/10.1542/pir.2024-006514"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oi.org/10.1542/pir.2024-006514"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Reminders re: definitions</a:t>
            </a:r>
          </a:p>
          <a:p>
            <a:endParaRPr lang="en-US" dirty="0"/>
          </a:p>
          <a:p>
            <a:r>
              <a:rPr lang="en-US" dirty="0"/>
              <a:t>Legalization Allowing cultivation, sale, and use of cannabis (restricted to adults $21 years of age).</a:t>
            </a:r>
          </a:p>
          <a:p>
            <a:endParaRPr lang="en-US" dirty="0"/>
          </a:p>
          <a:p>
            <a:r>
              <a:rPr lang="en-US" dirty="0"/>
              <a:t>Legalization of Medical Marijuana Allowing the use of marijuana to treat a medical condition or symptom with a recommendation from a physician.</a:t>
            </a:r>
          </a:p>
          <a:p>
            <a:endParaRPr lang="en-US" dirty="0"/>
          </a:p>
          <a:p>
            <a:r>
              <a:rPr lang="en-US" dirty="0"/>
              <a:t>Decriminalization Reducing penalties for cannabis related offenses to lesser criminal charges or to civil penalties.</a:t>
            </a:r>
          </a:p>
        </p:txBody>
      </p:sp>
      <p:sp>
        <p:nvSpPr>
          <p:cNvPr id="4" name="Slide Number Placeholder 3"/>
          <p:cNvSpPr>
            <a:spLocks noGrp="1"/>
          </p:cNvSpPr>
          <p:nvPr>
            <p:ph type="sldNum" sz="quarter" idx="5"/>
          </p:nvPr>
        </p:nvSpPr>
        <p:spPr/>
        <p:txBody>
          <a:bodyPr/>
          <a:lstStyle/>
          <a:p>
            <a:fld id="{768AAF82-B034-B642-94D3-5866343C3202}" type="slidenum">
              <a:rPr lang="en-US" smtClean="0"/>
              <a:t>2</a:t>
            </a:fld>
            <a:endParaRPr lang="en-US"/>
          </a:p>
        </p:txBody>
      </p:sp>
    </p:spTree>
    <p:extLst>
      <p:ext uri="{BB962C8B-B14F-4D97-AF65-F5344CB8AC3E}">
        <p14:creationId xmlns:p14="http://schemas.microsoft.com/office/powerpoint/2010/main" val="32762397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12121"/>
                </a:solidFill>
                <a:effectLst/>
                <a:latin typeface="system-ui"/>
              </a:rPr>
              <a:t>Pawar AKS, Firmin ES, </a:t>
            </a:r>
            <a:r>
              <a:rPr lang="en-US" b="0" i="0" dirty="0" err="1">
                <a:solidFill>
                  <a:srgbClr val="212121"/>
                </a:solidFill>
                <a:effectLst/>
                <a:latin typeface="system-ui"/>
              </a:rPr>
              <a:t>Wilens</a:t>
            </a:r>
            <a:r>
              <a:rPr lang="en-US" b="0" i="0" dirty="0">
                <a:solidFill>
                  <a:srgbClr val="212121"/>
                </a:solidFill>
                <a:effectLst/>
                <a:latin typeface="system-ui"/>
              </a:rPr>
              <a:t> TE, Hammond CJ. Systematic Review and Meta-Analysis: Medical and Recreational Cannabis Legalization and Cannabis Use Among Youth in the United States. J Am </a:t>
            </a:r>
            <a:r>
              <a:rPr lang="en-US" b="0" i="0" dirty="0" err="1">
                <a:solidFill>
                  <a:srgbClr val="212121"/>
                </a:solidFill>
                <a:effectLst/>
                <a:latin typeface="system-ui"/>
              </a:rPr>
              <a:t>Acad</a:t>
            </a:r>
            <a:r>
              <a:rPr lang="en-US" b="0" i="0" dirty="0">
                <a:solidFill>
                  <a:srgbClr val="212121"/>
                </a:solidFill>
                <a:effectLst/>
                <a:latin typeface="system-ui"/>
              </a:rPr>
              <a:t> Child </a:t>
            </a:r>
            <a:r>
              <a:rPr lang="en-US" b="0" i="0" dirty="0" err="1">
                <a:solidFill>
                  <a:srgbClr val="212121"/>
                </a:solidFill>
                <a:effectLst/>
                <a:latin typeface="system-ui"/>
              </a:rPr>
              <a:t>Adolesc</a:t>
            </a:r>
            <a:r>
              <a:rPr lang="en-US" b="0" i="0" dirty="0">
                <a:solidFill>
                  <a:srgbClr val="212121"/>
                </a:solidFill>
                <a:effectLst/>
                <a:latin typeface="system-ui"/>
              </a:rPr>
              <a:t> Psychiatry. 2024 Nov;63(11):1084-1113. </a:t>
            </a:r>
            <a:r>
              <a:rPr lang="en-US" b="0" i="0" dirty="0" err="1">
                <a:solidFill>
                  <a:srgbClr val="212121"/>
                </a:solidFill>
                <a:effectLst/>
                <a:latin typeface="system-ui"/>
              </a:rPr>
              <a:t>doi</a:t>
            </a:r>
            <a:r>
              <a:rPr lang="en-US" b="0" i="0" dirty="0">
                <a:solidFill>
                  <a:srgbClr val="212121"/>
                </a:solidFill>
                <a:effectLst/>
                <a:latin typeface="system-ui"/>
              </a:rPr>
              <a:t>: 10.1016/j.jaac.2024.02.016. </a:t>
            </a:r>
            <a:r>
              <a:rPr lang="en-US" b="0" i="0" dirty="0" err="1">
                <a:solidFill>
                  <a:srgbClr val="212121"/>
                </a:solidFill>
                <a:effectLst/>
                <a:latin typeface="system-ui"/>
              </a:rPr>
              <a:t>Epub</a:t>
            </a:r>
            <a:r>
              <a:rPr lang="en-US" b="0" i="0" dirty="0">
                <a:solidFill>
                  <a:srgbClr val="212121"/>
                </a:solidFill>
                <a:effectLst/>
                <a:latin typeface="system-ui"/>
              </a:rPr>
              <a:t> 2024 Mar 27. PMID: 38552901.</a:t>
            </a:r>
            <a:endParaRPr lang="en-US" dirty="0"/>
          </a:p>
        </p:txBody>
      </p:sp>
      <p:sp>
        <p:nvSpPr>
          <p:cNvPr id="4" name="Slide Number Placeholder 3"/>
          <p:cNvSpPr>
            <a:spLocks noGrp="1"/>
          </p:cNvSpPr>
          <p:nvPr>
            <p:ph type="sldNum" sz="quarter" idx="5"/>
          </p:nvPr>
        </p:nvSpPr>
        <p:spPr/>
        <p:txBody>
          <a:bodyPr/>
          <a:lstStyle/>
          <a:p>
            <a:fld id="{768AAF82-B034-B642-94D3-5866343C3202}" type="slidenum">
              <a:rPr lang="en-US" smtClean="0"/>
              <a:t>13</a:t>
            </a:fld>
            <a:endParaRPr lang="en-US"/>
          </a:p>
        </p:txBody>
      </p:sp>
    </p:spTree>
    <p:extLst>
      <p:ext uri="{BB962C8B-B14F-4D97-AF65-F5344CB8AC3E}">
        <p14:creationId xmlns:p14="http://schemas.microsoft.com/office/powerpoint/2010/main" val="2180400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12121"/>
                </a:solidFill>
                <a:effectLst/>
                <a:latin typeface="system-ui"/>
              </a:rPr>
              <a:t>Pawar AKS, Firmin ES, </a:t>
            </a:r>
            <a:r>
              <a:rPr lang="en-US" b="0" i="0" dirty="0" err="1">
                <a:solidFill>
                  <a:srgbClr val="212121"/>
                </a:solidFill>
                <a:effectLst/>
                <a:latin typeface="system-ui"/>
              </a:rPr>
              <a:t>Wilens</a:t>
            </a:r>
            <a:r>
              <a:rPr lang="en-US" b="0" i="0" dirty="0">
                <a:solidFill>
                  <a:srgbClr val="212121"/>
                </a:solidFill>
                <a:effectLst/>
                <a:latin typeface="system-ui"/>
              </a:rPr>
              <a:t> TE, Hammond CJ. Systematic Review and Meta-Analysis: Medical and Recreational Cannabis Legalization and Cannabis Use Among Youth in the United States. J Am </a:t>
            </a:r>
            <a:r>
              <a:rPr lang="en-US" b="0" i="0" dirty="0" err="1">
                <a:solidFill>
                  <a:srgbClr val="212121"/>
                </a:solidFill>
                <a:effectLst/>
                <a:latin typeface="system-ui"/>
              </a:rPr>
              <a:t>Acad</a:t>
            </a:r>
            <a:r>
              <a:rPr lang="en-US" b="0" i="0" dirty="0">
                <a:solidFill>
                  <a:srgbClr val="212121"/>
                </a:solidFill>
                <a:effectLst/>
                <a:latin typeface="system-ui"/>
              </a:rPr>
              <a:t> Child </a:t>
            </a:r>
            <a:r>
              <a:rPr lang="en-US" b="0" i="0" dirty="0" err="1">
                <a:solidFill>
                  <a:srgbClr val="212121"/>
                </a:solidFill>
                <a:effectLst/>
                <a:latin typeface="system-ui"/>
              </a:rPr>
              <a:t>Adolesc</a:t>
            </a:r>
            <a:r>
              <a:rPr lang="en-US" b="0" i="0" dirty="0">
                <a:solidFill>
                  <a:srgbClr val="212121"/>
                </a:solidFill>
                <a:effectLst/>
                <a:latin typeface="system-ui"/>
              </a:rPr>
              <a:t> Psychiatry. 2024 Nov;63(11):1084-1113. </a:t>
            </a:r>
            <a:r>
              <a:rPr lang="en-US" b="0" i="0" dirty="0" err="1">
                <a:solidFill>
                  <a:srgbClr val="212121"/>
                </a:solidFill>
                <a:effectLst/>
                <a:latin typeface="system-ui"/>
              </a:rPr>
              <a:t>doi</a:t>
            </a:r>
            <a:r>
              <a:rPr lang="en-US" b="0" i="0" dirty="0">
                <a:solidFill>
                  <a:srgbClr val="212121"/>
                </a:solidFill>
                <a:effectLst/>
                <a:latin typeface="system-ui"/>
              </a:rPr>
              <a:t>: 10.1016/j.jaac.2024.02.016. </a:t>
            </a:r>
            <a:r>
              <a:rPr lang="en-US" b="0" i="0" dirty="0" err="1">
                <a:solidFill>
                  <a:srgbClr val="212121"/>
                </a:solidFill>
                <a:effectLst/>
                <a:latin typeface="system-ui"/>
              </a:rPr>
              <a:t>Epub</a:t>
            </a:r>
            <a:r>
              <a:rPr lang="en-US" b="0" i="0" dirty="0">
                <a:solidFill>
                  <a:srgbClr val="212121"/>
                </a:solidFill>
                <a:effectLst/>
                <a:latin typeface="system-ui"/>
              </a:rPr>
              <a:t> 2024 Mar 27. PMID: 38552901.</a:t>
            </a:r>
            <a:endParaRPr lang="en-US" dirty="0"/>
          </a:p>
        </p:txBody>
      </p:sp>
      <p:sp>
        <p:nvSpPr>
          <p:cNvPr id="4" name="Slide Number Placeholder 3"/>
          <p:cNvSpPr>
            <a:spLocks noGrp="1"/>
          </p:cNvSpPr>
          <p:nvPr>
            <p:ph type="sldNum" sz="quarter" idx="5"/>
          </p:nvPr>
        </p:nvSpPr>
        <p:spPr/>
        <p:txBody>
          <a:bodyPr/>
          <a:lstStyle/>
          <a:p>
            <a:fld id="{768AAF82-B034-B642-94D3-5866343C3202}" type="slidenum">
              <a:rPr lang="en-US" smtClean="0"/>
              <a:t>14</a:t>
            </a:fld>
            <a:endParaRPr lang="en-US"/>
          </a:p>
        </p:txBody>
      </p:sp>
    </p:spTree>
    <p:extLst>
      <p:ext uri="{BB962C8B-B14F-4D97-AF65-F5344CB8AC3E}">
        <p14:creationId xmlns:p14="http://schemas.microsoft.com/office/powerpoint/2010/main" val="26081226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12121"/>
                </a:solidFill>
                <a:effectLst/>
                <a:latin typeface="system-ui"/>
              </a:rPr>
              <a:t>Pawar AKS, Firmin ES, </a:t>
            </a:r>
            <a:r>
              <a:rPr lang="en-US" b="0" i="0" dirty="0" err="1">
                <a:solidFill>
                  <a:srgbClr val="212121"/>
                </a:solidFill>
                <a:effectLst/>
                <a:latin typeface="system-ui"/>
              </a:rPr>
              <a:t>Wilens</a:t>
            </a:r>
            <a:r>
              <a:rPr lang="en-US" b="0" i="0" dirty="0">
                <a:solidFill>
                  <a:srgbClr val="212121"/>
                </a:solidFill>
                <a:effectLst/>
                <a:latin typeface="system-ui"/>
              </a:rPr>
              <a:t> TE, Hammond CJ. Systematic Review and Meta-Analysis: Medical and Recreational Cannabis Legalization and Cannabis Use Among Youth in the United States. J Am </a:t>
            </a:r>
            <a:r>
              <a:rPr lang="en-US" b="0" i="0" dirty="0" err="1">
                <a:solidFill>
                  <a:srgbClr val="212121"/>
                </a:solidFill>
                <a:effectLst/>
                <a:latin typeface="system-ui"/>
              </a:rPr>
              <a:t>Acad</a:t>
            </a:r>
            <a:r>
              <a:rPr lang="en-US" b="0" i="0" dirty="0">
                <a:solidFill>
                  <a:srgbClr val="212121"/>
                </a:solidFill>
                <a:effectLst/>
                <a:latin typeface="system-ui"/>
              </a:rPr>
              <a:t> Child </a:t>
            </a:r>
            <a:r>
              <a:rPr lang="en-US" b="0" i="0" dirty="0" err="1">
                <a:solidFill>
                  <a:srgbClr val="212121"/>
                </a:solidFill>
                <a:effectLst/>
                <a:latin typeface="system-ui"/>
              </a:rPr>
              <a:t>Adolesc</a:t>
            </a:r>
            <a:r>
              <a:rPr lang="en-US" b="0" i="0" dirty="0">
                <a:solidFill>
                  <a:srgbClr val="212121"/>
                </a:solidFill>
                <a:effectLst/>
                <a:latin typeface="system-ui"/>
              </a:rPr>
              <a:t> Psychiatry. 2024 Nov;63(11):1084-1113. </a:t>
            </a:r>
            <a:r>
              <a:rPr lang="en-US" b="0" i="0" dirty="0" err="1">
                <a:solidFill>
                  <a:srgbClr val="212121"/>
                </a:solidFill>
                <a:effectLst/>
                <a:latin typeface="system-ui"/>
              </a:rPr>
              <a:t>doi</a:t>
            </a:r>
            <a:r>
              <a:rPr lang="en-US" b="0" i="0" dirty="0">
                <a:solidFill>
                  <a:srgbClr val="212121"/>
                </a:solidFill>
                <a:effectLst/>
                <a:latin typeface="system-ui"/>
              </a:rPr>
              <a:t>: 10.1016/j.jaac.2024.02.016. </a:t>
            </a:r>
            <a:r>
              <a:rPr lang="en-US" b="0" i="0" dirty="0" err="1">
                <a:solidFill>
                  <a:srgbClr val="212121"/>
                </a:solidFill>
                <a:effectLst/>
                <a:latin typeface="system-ui"/>
              </a:rPr>
              <a:t>Epub</a:t>
            </a:r>
            <a:r>
              <a:rPr lang="en-US" b="0" i="0" dirty="0">
                <a:solidFill>
                  <a:srgbClr val="212121"/>
                </a:solidFill>
                <a:effectLst/>
                <a:latin typeface="system-ui"/>
              </a:rPr>
              <a:t> 2024 Mar 27. PMID: 38552901.</a:t>
            </a:r>
            <a:endParaRPr lang="en-US" dirty="0"/>
          </a:p>
        </p:txBody>
      </p:sp>
      <p:sp>
        <p:nvSpPr>
          <p:cNvPr id="4" name="Slide Number Placeholder 3"/>
          <p:cNvSpPr>
            <a:spLocks noGrp="1"/>
          </p:cNvSpPr>
          <p:nvPr>
            <p:ph type="sldNum" sz="quarter" idx="5"/>
          </p:nvPr>
        </p:nvSpPr>
        <p:spPr/>
        <p:txBody>
          <a:bodyPr/>
          <a:lstStyle/>
          <a:p>
            <a:fld id="{768AAF82-B034-B642-94D3-5866343C3202}" type="slidenum">
              <a:rPr lang="en-US" smtClean="0"/>
              <a:t>15</a:t>
            </a:fld>
            <a:endParaRPr lang="en-US"/>
          </a:p>
        </p:txBody>
      </p:sp>
    </p:spTree>
    <p:extLst>
      <p:ext uri="{BB962C8B-B14F-4D97-AF65-F5344CB8AC3E}">
        <p14:creationId xmlns:p14="http://schemas.microsoft.com/office/powerpoint/2010/main" val="23260738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err="1">
                <a:solidFill>
                  <a:srgbClr val="1B1B1B"/>
                </a:solidFill>
                <a:effectLst/>
                <a:latin typeface="Roboto Mono Web"/>
              </a:rPr>
              <a:t>Cerdá</a:t>
            </a:r>
            <a:r>
              <a:rPr lang="en-US" b="0" i="0" dirty="0">
                <a:solidFill>
                  <a:srgbClr val="1B1B1B"/>
                </a:solidFill>
                <a:effectLst/>
                <a:latin typeface="Roboto Mono Web"/>
              </a:rPr>
              <a:t> M, Mauro C, Hamilton A, Levy NS, </a:t>
            </a:r>
            <a:r>
              <a:rPr lang="en-US" b="0" i="0" dirty="0" err="1">
                <a:solidFill>
                  <a:srgbClr val="1B1B1B"/>
                </a:solidFill>
                <a:effectLst/>
                <a:latin typeface="Roboto Mono Web"/>
              </a:rPr>
              <a:t>Santaella</a:t>
            </a:r>
            <a:r>
              <a:rPr lang="en-US" b="0" i="0" dirty="0">
                <a:solidFill>
                  <a:srgbClr val="1B1B1B"/>
                </a:solidFill>
                <a:effectLst/>
                <a:latin typeface="Roboto Mono Web"/>
              </a:rPr>
              <a:t>-Tenorio J, </a:t>
            </a:r>
            <a:r>
              <a:rPr lang="en-US" b="0" i="0" dirty="0" err="1">
                <a:solidFill>
                  <a:srgbClr val="1B1B1B"/>
                </a:solidFill>
                <a:effectLst/>
                <a:latin typeface="Roboto Mono Web"/>
              </a:rPr>
              <a:t>Hasin</a:t>
            </a:r>
            <a:r>
              <a:rPr lang="en-US" b="0" i="0" dirty="0">
                <a:solidFill>
                  <a:srgbClr val="1B1B1B"/>
                </a:solidFill>
                <a:effectLst/>
                <a:latin typeface="Roboto Mono Web"/>
              </a:rPr>
              <a:t> D, Wall MM, Keyes KM, Martins SS. Association Between Recreational Marijuana Legalization in the United States and Changes in Marijuana Use and Cannabis Use Disorder From 2008 to 2016. JAMA Psychiatry. 2020 Feb 1;77(2):165-171. </a:t>
            </a:r>
            <a:r>
              <a:rPr lang="en-US" b="0" i="0" dirty="0" err="1">
                <a:solidFill>
                  <a:srgbClr val="1B1B1B"/>
                </a:solidFill>
                <a:effectLst/>
                <a:latin typeface="Roboto Mono Web"/>
              </a:rPr>
              <a:t>doi</a:t>
            </a:r>
            <a:r>
              <a:rPr lang="en-US" b="0" i="0" dirty="0">
                <a:solidFill>
                  <a:srgbClr val="1B1B1B"/>
                </a:solidFill>
                <a:effectLst/>
                <a:latin typeface="Roboto Mono Web"/>
              </a:rPr>
              <a:t>: 10.1001/jamapsychiatry.2019.3254. PMID: 31722000; PMCID: PMC6865220.</a:t>
            </a:r>
            <a:endParaRPr lang="en-US" dirty="0"/>
          </a:p>
        </p:txBody>
      </p:sp>
      <p:sp>
        <p:nvSpPr>
          <p:cNvPr id="4" name="Slide Number Placeholder 3"/>
          <p:cNvSpPr>
            <a:spLocks noGrp="1"/>
          </p:cNvSpPr>
          <p:nvPr>
            <p:ph type="sldNum" sz="quarter" idx="5"/>
          </p:nvPr>
        </p:nvSpPr>
        <p:spPr/>
        <p:txBody>
          <a:bodyPr/>
          <a:lstStyle/>
          <a:p>
            <a:fld id="{768AAF82-B034-B642-94D3-5866343C3202}" type="slidenum">
              <a:rPr lang="en-US" smtClean="0"/>
              <a:t>16</a:t>
            </a:fld>
            <a:endParaRPr lang="en-US"/>
          </a:p>
        </p:txBody>
      </p:sp>
    </p:spTree>
    <p:extLst>
      <p:ext uri="{BB962C8B-B14F-4D97-AF65-F5344CB8AC3E}">
        <p14:creationId xmlns:p14="http://schemas.microsoft.com/office/powerpoint/2010/main" val="9430879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A1A1A"/>
                </a:solidFill>
                <a:effectLst/>
                <a:latin typeface="Open Sans" panose="020B0606030504020204" pitchFamily="34" charset="0"/>
              </a:rPr>
              <a:t>COMMITTEE ON SUBSTANCE ABUSE, COMMITTEE ON ADOLESCENCE, Seth D. Ammerman, Sheryl A. Ryan, William P. Adelman, Sharon Levy, Pamela K. Gonzalez, Lorena M. Siqueira, Vincent C. Smith, Paula K. Braverman, Elizabeth </a:t>
            </a:r>
            <a:r>
              <a:rPr lang="en-US" b="0" i="0" dirty="0" err="1">
                <a:solidFill>
                  <a:srgbClr val="1A1A1A"/>
                </a:solidFill>
                <a:effectLst/>
                <a:latin typeface="Open Sans" panose="020B0606030504020204" pitchFamily="34" charset="0"/>
              </a:rPr>
              <a:t>Meller</a:t>
            </a:r>
            <a:r>
              <a:rPr lang="en-US" b="0" i="0" dirty="0">
                <a:solidFill>
                  <a:srgbClr val="1A1A1A"/>
                </a:solidFill>
                <a:effectLst/>
                <a:latin typeface="Open Sans" panose="020B0606030504020204" pitchFamily="34" charset="0"/>
              </a:rPr>
              <a:t> Alderman, Cora C. </a:t>
            </a:r>
            <a:r>
              <a:rPr lang="en-US" b="0" i="0" dirty="0" err="1">
                <a:solidFill>
                  <a:srgbClr val="1A1A1A"/>
                </a:solidFill>
                <a:effectLst/>
                <a:latin typeface="Open Sans" panose="020B0606030504020204" pitchFamily="34" charset="0"/>
              </a:rPr>
              <a:t>Breuner</a:t>
            </a:r>
            <a:r>
              <a:rPr lang="en-US" b="0" i="0" dirty="0">
                <a:solidFill>
                  <a:srgbClr val="1A1A1A"/>
                </a:solidFill>
                <a:effectLst/>
                <a:latin typeface="Open Sans" panose="020B0606030504020204" pitchFamily="34" charset="0"/>
              </a:rPr>
              <a:t>, David A. Levine, Arik V. Marcell, Rebecca Flynn O’Brien; The Impact of Marijuana Policies on Youth: Clinical, Research, and Legal Update. </a:t>
            </a:r>
            <a:r>
              <a:rPr lang="en-US" b="0" i="1" dirty="0">
                <a:solidFill>
                  <a:srgbClr val="1A1A1A"/>
                </a:solidFill>
                <a:effectLst/>
                <a:latin typeface="Open Sans" panose="020B0606030504020204" pitchFamily="34" charset="0"/>
              </a:rPr>
              <a:t>Pediatrics</a:t>
            </a:r>
            <a:r>
              <a:rPr lang="en-US" b="0" i="0" dirty="0">
                <a:solidFill>
                  <a:srgbClr val="1A1A1A"/>
                </a:solidFill>
                <a:effectLst/>
                <a:latin typeface="Open Sans" panose="020B0606030504020204" pitchFamily="34" charset="0"/>
              </a:rPr>
              <a:t> March 2015; 135 (3): 584–587. 10.1542/peds.2014-4146</a:t>
            </a:r>
            <a:endParaRPr lang="en-US" dirty="0"/>
          </a:p>
          <a:p>
            <a:endParaRPr lang="en-US" dirty="0"/>
          </a:p>
          <a:p>
            <a:endParaRPr lang="en-US" dirty="0"/>
          </a:p>
          <a:p>
            <a:r>
              <a:rPr lang="en-US" dirty="0"/>
              <a:t>Reminders re: definitions</a:t>
            </a:r>
          </a:p>
          <a:p>
            <a:endParaRPr lang="en-US" dirty="0"/>
          </a:p>
          <a:p>
            <a:r>
              <a:rPr lang="en-US" dirty="0"/>
              <a:t>Legalization Allowing cultivation, sale, and use of cannabis (restricted to adults $21 years of age).</a:t>
            </a:r>
          </a:p>
          <a:p>
            <a:endParaRPr lang="en-US" dirty="0"/>
          </a:p>
          <a:p>
            <a:r>
              <a:rPr lang="en-US" dirty="0"/>
              <a:t>Legalization of Medical Marijuana Allowing the use of marijuana to treat a medical condition or symptom with a recommendation from a physician.</a:t>
            </a:r>
          </a:p>
          <a:p>
            <a:endParaRPr lang="en-US" dirty="0"/>
          </a:p>
          <a:p>
            <a:r>
              <a:rPr lang="en-US" dirty="0"/>
              <a:t>Decriminalization Reducing penalties for </a:t>
            </a:r>
            <a:r>
              <a:rPr lang="en-US" dirty="0" err="1"/>
              <a:t>cannabisrelated</a:t>
            </a:r>
            <a:r>
              <a:rPr lang="en-US" dirty="0"/>
              <a:t> offenses to lesser criminal charges or to civil penalties.</a:t>
            </a:r>
          </a:p>
          <a:p>
            <a:endParaRPr lang="en-US" dirty="0"/>
          </a:p>
        </p:txBody>
      </p:sp>
      <p:sp>
        <p:nvSpPr>
          <p:cNvPr id="4" name="Slide Number Placeholder 3"/>
          <p:cNvSpPr>
            <a:spLocks noGrp="1"/>
          </p:cNvSpPr>
          <p:nvPr>
            <p:ph type="sldNum" sz="quarter" idx="5"/>
          </p:nvPr>
        </p:nvSpPr>
        <p:spPr/>
        <p:txBody>
          <a:bodyPr/>
          <a:lstStyle/>
          <a:p>
            <a:fld id="{768AAF82-B034-B642-94D3-5866343C3202}" type="slidenum">
              <a:rPr lang="en-US" smtClean="0"/>
              <a:t>18</a:t>
            </a:fld>
            <a:endParaRPr lang="en-US"/>
          </a:p>
        </p:txBody>
      </p:sp>
    </p:spTree>
    <p:extLst>
      <p:ext uri="{BB962C8B-B14F-4D97-AF65-F5344CB8AC3E}">
        <p14:creationId xmlns:p14="http://schemas.microsoft.com/office/powerpoint/2010/main" val="13872782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A1A1A"/>
                </a:solidFill>
                <a:effectLst/>
                <a:latin typeface="Open Sans" panose="020B0606030504020204" pitchFamily="34" charset="0"/>
              </a:rPr>
              <a:t>COMMITTEE ON SUBSTANCE ABUSE, COMMITTEE ON ADOLESCENCE, Seth D. Ammerman, Sheryl A. Ryan, William P. Adelman, Sharon Levy, Pamela K. Gonzalez, Lorena M. Siqueira, Vincent C. Smith, Paula K. Braverman, Elizabeth </a:t>
            </a:r>
            <a:r>
              <a:rPr lang="en-US" b="0" i="0" dirty="0" err="1">
                <a:solidFill>
                  <a:srgbClr val="1A1A1A"/>
                </a:solidFill>
                <a:effectLst/>
                <a:latin typeface="Open Sans" panose="020B0606030504020204" pitchFamily="34" charset="0"/>
              </a:rPr>
              <a:t>Meller</a:t>
            </a:r>
            <a:r>
              <a:rPr lang="en-US" b="0" i="0" dirty="0">
                <a:solidFill>
                  <a:srgbClr val="1A1A1A"/>
                </a:solidFill>
                <a:effectLst/>
                <a:latin typeface="Open Sans" panose="020B0606030504020204" pitchFamily="34" charset="0"/>
              </a:rPr>
              <a:t> Alderman, Cora C. </a:t>
            </a:r>
            <a:r>
              <a:rPr lang="en-US" b="0" i="0" dirty="0" err="1">
                <a:solidFill>
                  <a:srgbClr val="1A1A1A"/>
                </a:solidFill>
                <a:effectLst/>
                <a:latin typeface="Open Sans" panose="020B0606030504020204" pitchFamily="34" charset="0"/>
              </a:rPr>
              <a:t>Breuner</a:t>
            </a:r>
            <a:r>
              <a:rPr lang="en-US" b="0" i="0" dirty="0">
                <a:solidFill>
                  <a:srgbClr val="1A1A1A"/>
                </a:solidFill>
                <a:effectLst/>
                <a:latin typeface="Open Sans" panose="020B0606030504020204" pitchFamily="34" charset="0"/>
              </a:rPr>
              <a:t>, David A. Levine, Arik V. Marcell, Rebecca Flynn O’Brien; The Impact of Marijuana Policies on Youth: Clinical, Research, and Legal Update. </a:t>
            </a:r>
            <a:r>
              <a:rPr lang="en-US" b="0" i="1" dirty="0">
                <a:solidFill>
                  <a:srgbClr val="1A1A1A"/>
                </a:solidFill>
                <a:effectLst/>
                <a:latin typeface="Open Sans" panose="020B0606030504020204" pitchFamily="34" charset="0"/>
              </a:rPr>
              <a:t>Pediatrics</a:t>
            </a:r>
            <a:r>
              <a:rPr lang="en-US" b="0" i="0" dirty="0">
                <a:solidFill>
                  <a:srgbClr val="1A1A1A"/>
                </a:solidFill>
                <a:effectLst/>
                <a:latin typeface="Open Sans" panose="020B0606030504020204" pitchFamily="34" charset="0"/>
              </a:rPr>
              <a:t> March 2015; 135 (3): 584–587. 10.1542/peds.2014-4146</a:t>
            </a:r>
            <a:endParaRPr lang="en-US" dirty="0"/>
          </a:p>
          <a:p>
            <a:endParaRPr lang="en-US" dirty="0"/>
          </a:p>
        </p:txBody>
      </p:sp>
      <p:sp>
        <p:nvSpPr>
          <p:cNvPr id="4" name="Slide Number Placeholder 3"/>
          <p:cNvSpPr>
            <a:spLocks noGrp="1"/>
          </p:cNvSpPr>
          <p:nvPr>
            <p:ph type="sldNum" sz="quarter" idx="5"/>
          </p:nvPr>
        </p:nvSpPr>
        <p:spPr/>
        <p:txBody>
          <a:bodyPr/>
          <a:lstStyle/>
          <a:p>
            <a:fld id="{768AAF82-B034-B642-94D3-5866343C3202}" type="slidenum">
              <a:rPr lang="en-US" smtClean="0"/>
              <a:t>19</a:t>
            </a:fld>
            <a:endParaRPr lang="en-US"/>
          </a:p>
        </p:txBody>
      </p:sp>
    </p:spTree>
    <p:extLst>
      <p:ext uri="{BB962C8B-B14F-4D97-AF65-F5344CB8AC3E}">
        <p14:creationId xmlns:p14="http://schemas.microsoft.com/office/powerpoint/2010/main" val="35717473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A1A1A"/>
                </a:solidFill>
                <a:effectLst/>
                <a:latin typeface="Open Sans" panose="020B0606030504020204" pitchFamily="34" charset="0"/>
              </a:rPr>
              <a:t>COMMITTEE ON SUBSTANCE ABUSE, COMMITTEE ON ADOLESCENCE, Seth D. Ammerman, Sheryl A. Ryan, William P. Adelman, Sharon Levy, Pamela K. Gonzalez, Lorena M. Siqueira, Vincent C. Smith, Paula K. Braverman, Elizabeth </a:t>
            </a:r>
            <a:r>
              <a:rPr lang="en-US" b="0" i="0" dirty="0" err="1">
                <a:solidFill>
                  <a:srgbClr val="1A1A1A"/>
                </a:solidFill>
                <a:effectLst/>
                <a:latin typeface="Open Sans" panose="020B0606030504020204" pitchFamily="34" charset="0"/>
              </a:rPr>
              <a:t>Meller</a:t>
            </a:r>
            <a:r>
              <a:rPr lang="en-US" b="0" i="0" dirty="0">
                <a:solidFill>
                  <a:srgbClr val="1A1A1A"/>
                </a:solidFill>
                <a:effectLst/>
                <a:latin typeface="Open Sans" panose="020B0606030504020204" pitchFamily="34" charset="0"/>
              </a:rPr>
              <a:t> Alderman, Cora C. </a:t>
            </a:r>
            <a:r>
              <a:rPr lang="en-US" b="0" i="0" dirty="0" err="1">
                <a:solidFill>
                  <a:srgbClr val="1A1A1A"/>
                </a:solidFill>
                <a:effectLst/>
                <a:latin typeface="Open Sans" panose="020B0606030504020204" pitchFamily="34" charset="0"/>
              </a:rPr>
              <a:t>Breuner</a:t>
            </a:r>
            <a:r>
              <a:rPr lang="en-US" b="0" i="0" dirty="0">
                <a:solidFill>
                  <a:srgbClr val="1A1A1A"/>
                </a:solidFill>
                <a:effectLst/>
                <a:latin typeface="Open Sans" panose="020B0606030504020204" pitchFamily="34" charset="0"/>
              </a:rPr>
              <a:t>, David A. Levine, Arik V. Marcell, Rebecca Flynn O’Brien; The Impact of Marijuana Policies on Youth: Clinical, Research, and Legal Update. </a:t>
            </a:r>
            <a:r>
              <a:rPr lang="en-US" b="0" i="1" dirty="0">
                <a:solidFill>
                  <a:srgbClr val="1A1A1A"/>
                </a:solidFill>
                <a:effectLst/>
                <a:latin typeface="Open Sans" panose="020B0606030504020204" pitchFamily="34" charset="0"/>
              </a:rPr>
              <a:t>Pediatrics</a:t>
            </a:r>
            <a:r>
              <a:rPr lang="en-US" b="0" i="0" dirty="0">
                <a:solidFill>
                  <a:srgbClr val="1A1A1A"/>
                </a:solidFill>
                <a:effectLst/>
                <a:latin typeface="Open Sans" panose="020B0606030504020204" pitchFamily="34" charset="0"/>
              </a:rPr>
              <a:t> March 2015; 135 (3): 584–587. 10.1542/peds.2014-4146</a:t>
            </a:r>
            <a:endParaRPr lang="en-US" dirty="0"/>
          </a:p>
        </p:txBody>
      </p:sp>
      <p:sp>
        <p:nvSpPr>
          <p:cNvPr id="4" name="Slide Number Placeholder 3"/>
          <p:cNvSpPr>
            <a:spLocks noGrp="1"/>
          </p:cNvSpPr>
          <p:nvPr>
            <p:ph type="sldNum" sz="quarter" idx="5"/>
          </p:nvPr>
        </p:nvSpPr>
        <p:spPr/>
        <p:txBody>
          <a:bodyPr/>
          <a:lstStyle/>
          <a:p>
            <a:fld id="{768AAF82-B034-B642-94D3-5866343C3202}" type="slidenum">
              <a:rPr lang="en-US" smtClean="0"/>
              <a:t>20</a:t>
            </a:fld>
            <a:endParaRPr lang="en-US"/>
          </a:p>
        </p:txBody>
      </p:sp>
    </p:spTree>
    <p:extLst>
      <p:ext uri="{BB962C8B-B14F-4D97-AF65-F5344CB8AC3E}">
        <p14:creationId xmlns:p14="http://schemas.microsoft.com/office/powerpoint/2010/main" val="945173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A1A1A"/>
                </a:solidFill>
                <a:effectLst/>
                <a:latin typeface="Open Sans" panose="020B0606030504020204" pitchFamily="34" charset="0"/>
              </a:rPr>
              <a:t>COMMITTEE ON SUBSTANCE ABUSE, COMMITTEE ON ADOLESCENCE, Seth D. Ammerman, Sheryl A. Ryan, William P. Adelman, Sharon Levy, Pamela K. Gonzalez, Lorena M. Siqueira, Vincent C. Smith, Paula K. Braverman, Elizabeth </a:t>
            </a:r>
            <a:r>
              <a:rPr lang="en-US" b="0" i="0" dirty="0" err="1">
                <a:solidFill>
                  <a:srgbClr val="1A1A1A"/>
                </a:solidFill>
                <a:effectLst/>
                <a:latin typeface="Open Sans" panose="020B0606030504020204" pitchFamily="34" charset="0"/>
              </a:rPr>
              <a:t>Meller</a:t>
            </a:r>
            <a:r>
              <a:rPr lang="en-US" b="0" i="0" dirty="0">
                <a:solidFill>
                  <a:srgbClr val="1A1A1A"/>
                </a:solidFill>
                <a:effectLst/>
                <a:latin typeface="Open Sans" panose="020B0606030504020204" pitchFamily="34" charset="0"/>
              </a:rPr>
              <a:t> Alderman, Cora C. </a:t>
            </a:r>
            <a:r>
              <a:rPr lang="en-US" b="0" i="0" dirty="0" err="1">
                <a:solidFill>
                  <a:srgbClr val="1A1A1A"/>
                </a:solidFill>
                <a:effectLst/>
                <a:latin typeface="Open Sans" panose="020B0606030504020204" pitchFamily="34" charset="0"/>
              </a:rPr>
              <a:t>Breuner</a:t>
            </a:r>
            <a:r>
              <a:rPr lang="en-US" b="0" i="0" dirty="0">
                <a:solidFill>
                  <a:srgbClr val="1A1A1A"/>
                </a:solidFill>
                <a:effectLst/>
                <a:latin typeface="Open Sans" panose="020B0606030504020204" pitchFamily="34" charset="0"/>
              </a:rPr>
              <a:t>, David A. Levine, Arik V. Marcell, Rebecca Flynn O’Brien; The Impact of Marijuana Policies on Youth: Clinical, Research, and Legal Update. </a:t>
            </a:r>
            <a:r>
              <a:rPr lang="en-US" b="0" i="1" dirty="0">
                <a:solidFill>
                  <a:srgbClr val="1A1A1A"/>
                </a:solidFill>
                <a:effectLst/>
                <a:latin typeface="Open Sans" panose="020B0606030504020204" pitchFamily="34" charset="0"/>
              </a:rPr>
              <a:t>Pediatrics</a:t>
            </a:r>
            <a:r>
              <a:rPr lang="en-US" b="0" i="0" dirty="0">
                <a:solidFill>
                  <a:srgbClr val="1A1A1A"/>
                </a:solidFill>
                <a:effectLst/>
                <a:latin typeface="Open Sans" panose="020B0606030504020204" pitchFamily="34" charset="0"/>
              </a:rPr>
              <a:t> March 2015; 135 (3): 584–587. 10.1542/peds.2014-4146</a:t>
            </a:r>
            <a:endParaRPr lang="en-US" dirty="0"/>
          </a:p>
        </p:txBody>
      </p:sp>
      <p:sp>
        <p:nvSpPr>
          <p:cNvPr id="4" name="Slide Number Placeholder 3"/>
          <p:cNvSpPr>
            <a:spLocks noGrp="1"/>
          </p:cNvSpPr>
          <p:nvPr>
            <p:ph type="sldNum" sz="quarter" idx="5"/>
          </p:nvPr>
        </p:nvSpPr>
        <p:spPr/>
        <p:txBody>
          <a:bodyPr/>
          <a:lstStyle/>
          <a:p>
            <a:fld id="{768AAF82-B034-B642-94D3-5866343C3202}" type="slidenum">
              <a:rPr lang="en-US" smtClean="0"/>
              <a:t>21</a:t>
            </a:fld>
            <a:endParaRPr lang="en-US"/>
          </a:p>
        </p:txBody>
      </p:sp>
    </p:spTree>
    <p:extLst>
      <p:ext uri="{BB962C8B-B14F-4D97-AF65-F5344CB8AC3E}">
        <p14:creationId xmlns:p14="http://schemas.microsoft.com/office/powerpoint/2010/main" val="3157109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1A1A1A"/>
                </a:solidFill>
                <a:effectLst/>
                <a:latin typeface="Open Sans" panose="020B0606030504020204" pitchFamily="34" charset="0"/>
              </a:rPr>
              <a:t>Lily </a:t>
            </a:r>
            <a:r>
              <a:rPr lang="en-US" b="0" i="0" dirty="0" err="1">
                <a:solidFill>
                  <a:srgbClr val="1A1A1A"/>
                </a:solidFill>
                <a:effectLst/>
                <a:latin typeface="Open Sans" panose="020B0606030504020204" pitchFamily="34" charset="0"/>
              </a:rPr>
              <a:t>Rabinow</a:t>
            </a:r>
            <a:r>
              <a:rPr lang="en-US" b="0" i="0" dirty="0">
                <a:solidFill>
                  <a:srgbClr val="1A1A1A"/>
                </a:solidFill>
                <a:effectLst/>
                <a:latin typeface="Open Sans" panose="020B0606030504020204" pitchFamily="34" charset="0"/>
              </a:rPr>
              <a:t>, Emily Dries, Neal D. Hoffman; Cannabis Use in Adolescents. </a:t>
            </a:r>
            <a:r>
              <a:rPr lang="en-US" b="0" i="1" dirty="0" err="1">
                <a:solidFill>
                  <a:srgbClr val="1A1A1A"/>
                </a:solidFill>
                <a:effectLst/>
                <a:latin typeface="Open Sans" panose="020B0606030504020204" pitchFamily="34" charset="0"/>
              </a:rPr>
              <a:t>Pediatr</a:t>
            </a:r>
            <a:r>
              <a:rPr lang="en-US" b="0" i="1" dirty="0">
                <a:solidFill>
                  <a:srgbClr val="1A1A1A"/>
                </a:solidFill>
                <a:effectLst/>
                <a:latin typeface="Open Sans" panose="020B0606030504020204" pitchFamily="34" charset="0"/>
              </a:rPr>
              <a:t> Rev</a:t>
            </a:r>
            <a:r>
              <a:rPr lang="en-US" b="0" i="0" dirty="0">
                <a:solidFill>
                  <a:srgbClr val="1A1A1A"/>
                </a:solidFill>
                <a:effectLst/>
                <a:latin typeface="Open Sans" panose="020B0606030504020204" pitchFamily="34" charset="0"/>
              </a:rPr>
              <a:t> September 2025; 46 (9): 482–493. </a:t>
            </a:r>
            <a:r>
              <a:rPr lang="en-US" b="0" i="0" u="none" strike="noStrike" dirty="0">
                <a:solidFill>
                  <a:srgbClr val="304FFE"/>
                </a:solidFill>
                <a:effectLst/>
                <a:latin typeface="Open Sans" panose="020B0606030504020204" pitchFamily="34" charset="0"/>
                <a:hlinkClick r:id="rId3"/>
              </a:rPr>
              <a:t>https://doi.org/10.1542/pir.2024-006514</a:t>
            </a:r>
            <a:endParaRPr lang="en-US" b="0" i="0" dirty="0">
              <a:solidFill>
                <a:srgbClr val="1A1A1A"/>
              </a:solidFill>
              <a:effectLst/>
              <a:latin typeface="Open Sans" panose="020B0606030504020204" pitchFamily="34" charset="0"/>
            </a:endParaRPr>
          </a:p>
          <a:p>
            <a:br>
              <a:rPr lang="en-US" dirty="0"/>
            </a:br>
            <a:endParaRPr lang="en-US" b="0" i="0" dirty="0">
              <a:solidFill>
                <a:srgbClr val="222222"/>
              </a:solidFill>
              <a:effectLst/>
              <a:latin typeface="Merriweather Sans" panose="020F0502020204030204" pitchFamily="34" charset="0"/>
            </a:endParaRPr>
          </a:p>
          <a:p>
            <a:endParaRPr lang="en-US" b="0" i="0" dirty="0">
              <a:solidFill>
                <a:srgbClr val="222222"/>
              </a:solidFill>
              <a:effectLst/>
              <a:latin typeface="Merriweather Sans" panose="020F0502020204030204" pitchFamily="34" charset="0"/>
            </a:endParaRPr>
          </a:p>
          <a:p>
            <a:r>
              <a:rPr lang="en-US" b="0" i="0" dirty="0">
                <a:solidFill>
                  <a:srgbClr val="222222"/>
                </a:solidFill>
                <a:effectLst/>
                <a:latin typeface="Merriweather Sans" panose="020F0502020204030204" pitchFamily="34" charset="0"/>
              </a:rPr>
              <a:t>Image from: </a:t>
            </a:r>
            <a:r>
              <a:rPr lang="en-US" b="0" i="0" dirty="0" err="1">
                <a:solidFill>
                  <a:srgbClr val="222222"/>
                </a:solidFill>
                <a:effectLst/>
                <a:latin typeface="Merriweather Sans" panose="020F0502020204030204" pitchFamily="34" charset="0"/>
              </a:rPr>
              <a:t>Faiz</a:t>
            </a:r>
            <a:r>
              <a:rPr lang="en-US" b="0" i="0" dirty="0">
                <a:solidFill>
                  <a:srgbClr val="222222"/>
                </a:solidFill>
                <a:effectLst/>
                <a:latin typeface="Merriweather Sans" panose="020F0502020204030204" pitchFamily="34" charset="0"/>
              </a:rPr>
              <a:t>, M.B., Naeem, F., Irfan, M. </a:t>
            </a:r>
            <a:r>
              <a:rPr lang="en-US" b="0" i="1" dirty="0">
                <a:solidFill>
                  <a:srgbClr val="222222"/>
                </a:solidFill>
                <a:effectLst/>
                <a:latin typeface="Merriweather Sans" panose="020F0502020204030204" pitchFamily="34" charset="0"/>
              </a:rPr>
              <a:t>et al.</a:t>
            </a:r>
            <a:r>
              <a:rPr lang="en-US" b="0" i="0" dirty="0">
                <a:solidFill>
                  <a:srgbClr val="222222"/>
                </a:solidFill>
                <a:effectLst/>
                <a:latin typeface="Merriweather Sans" panose="020F0502020204030204" pitchFamily="34" charset="0"/>
              </a:rPr>
              <a:t> Exploring the therapeutic potential of cannabinoids in cancer by modulating signaling pathways and addressing clinical challenges. </a:t>
            </a:r>
            <a:r>
              <a:rPr lang="en-US" b="0" i="1" dirty="0" err="1">
                <a:solidFill>
                  <a:srgbClr val="222222"/>
                </a:solidFill>
                <a:effectLst/>
                <a:latin typeface="Merriweather Sans" panose="020F0502020204030204" pitchFamily="34" charset="0"/>
              </a:rPr>
              <a:t>Discov</a:t>
            </a:r>
            <a:r>
              <a:rPr lang="en-US" b="0" i="1" dirty="0">
                <a:solidFill>
                  <a:srgbClr val="222222"/>
                </a:solidFill>
                <a:effectLst/>
                <a:latin typeface="Merriweather Sans" panose="020F0502020204030204" pitchFamily="34" charset="0"/>
              </a:rPr>
              <a:t> </a:t>
            </a:r>
            <a:r>
              <a:rPr lang="en-US" b="0" i="1" dirty="0" err="1">
                <a:solidFill>
                  <a:srgbClr val="222222"/>
                </a:solidFill>
                <a:effectLst/>
                <a:latin typeface="Merriweather Sans" panose="020F0502020204030204" pitchFamily="34" charset="0"/>
              </a:rPr>
              <a:t>Onc</a:t>
            </a:r>
            <a:r>
              <a:rPr lang="en-US" b="0" i="0" dirty="0">
                <a:solidFill>
                  <a:srgbClr val="222222"/>
                </a:solidFill>
                <a:effectLst/>
                <a:latin typeface="Merriweather Sans" panose="020F0502020204030204" pitchFamily="34" charset="0"/>
              </a:rPr>
              <a:t> </a:t>
            </a:r>
            <a:r>
              <a:rPr lang="en-US" b="1" i="0" dirty="0">
                <a:solidFill>
                  <a:srgbClr val="222222"/>
                </a:solidFill>
                <a:effectLst/>
                <a:latin typeface="Merriweather Sans" panose="020F0502020204030204" pitchFamily="34" charset="0"/>
              </a:rPr>
              <a:t>15</a:t>
            </a:r>
            <a:r>
              <a:rPr lang="en-US" b="0" i="0" dirty="0">
                <a:solidFill>
                  <a:srgbClr val="222222"/>
                </a:solidFill>
                <a:effectLst/>
                <a:latin typeface="Merriweather Sans" panose="020F0502020204030204" pitchFamily="34" charset="0"/>
              </a:rPr>
              <a:t>, 490 (2024). https://</a:t>
            </a:r>
            <a:r>
              <a:rPr lang="en-US" b="0" i="0" dirty="0" err="1">
                <a:solidFill>
                  <a:srgbClr val="222222"/>
                </a:solidFill>
                <a:effectLst/>
                <a:latin typeface="Merriweather Sans" panose="020F0502020204030204" pitchFamily="34" charset="0"/>
              </a:rPr>
              <a:t>doi.org</a:t>
            </a:r>
            <a:r>
              <a:rPr lang="en-US" b="0" i="0" dirty="0">
                <a:solidFill>
                  <a:srgbClr val="222222"/>
                </a:solidFill>
                <a:effectLst/>
                <a:latin typeface="Merriweather Sans" panose="020F0502020204030204" pitchFamily="34" charset="0"/>
              </a:rPr>
              <a:t>/10.1007/s12672-024-01356-8</a:t>
            </a:r>
          </a:p>
          <a:p>
            <a:endParaRPr lang="en-US" dirty="0"/>
          </a:p>
        </p:txBody>
      </p:sp>
      <p:sp>
        <p:nvSpPr>
          <p:cNvPr id="4" name="Slide Number Placeholder 3"/>
          <p:cNvSpPr>
            <a:spLocks noGrp="1"/>
          </p:cNvSpPr>
          <p:nvPr>
            <p:ph type="sldNum" sz="quarter" idx="5"/>
          </p:nvPr>
        </p:nvSpPr>
        <p:spPr/>
        <p:txBody>
          <a:bodyPr/>
          <a:lstStyle/>
          <a:p>
            <a:fld id="{768AAF82-B034-B642-94D3-5866343C3202}" type="slidenum">
              <a:rPr lang="en-US" smtClean="0"/>
              <a:t>4</a:t>
            </a:fld>
            <a:endParaRPr lang="en-US"/>
          </a:p>
        </p:txBody>
      </p:sp>
    </p:spTree>
    <p:extLst>
      <p:ext uri="{BB962C8B-B14F-4D97-AF65-F5344CB8AC3E}">
        <p14:creationId xmlns:p14="http://schemas.microsoft.com/office/powerpoint/2010/main" val="147587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1A1A1A"/>
                </a:solidFill>
                <a:effectLst/>
                <a:latin typeface="Open Sans" panose="020B0606030504020204" pitchFamily="34" charset="0"/>
              </a:rPr>
              <a:t>Lily </a:t>
            </a:r>
            <a:r>
              <a:rPr lang="en-US" b="0" i="0" dirty="0" err="1">
                <a:solidFill>
                  <a:srgbClr val="1A1A1A"/>
                </a:solidFill>
                <a:effectLst/>
                <a:latin typeface="Open Sans" panose="020B0606030504020204" pitchFamily="34" charset="0"/>
              </a:rPr>
              <a:t>Rabinow</a:t>
            </a:r>
            <a:r>
              <a:rPr lang="en-US" b="0" i="0" dirty="0">
                <a:solidFill>
                  <a:srgbClr val="1A1A1A"/>
                </a:solidFill>
                <a:effectLst/>
                <a:latin typeface="Open Sans" panose="020B0606030504020204" pitchFamily="34" charset="0"/>
              </a:rPr>
              <a:t>, Emily Dries, Neal D. Hoffman; Cannabis Use in Adolescents. </a:t>
            </a:r>
            <a:r>
              <a:rPr lang="en-US" b="0" i="1" dirty="0" err="1">
                <a:solidFill>
                  <a:srgbClr val="1A1A1A"/>
                </a:solidFill>
                <a:effectLst/>
                <a:latin typeface="Open Sans" panose="020B0606030504020204" pitchFamily="34" charset="0"/>
              </a:rPr>
              <a:t>Pediatr</a:t>
            </a:r>
            <a:r>
              <a:rPr lang="en-US" b="0" i="1" dirty="0">
                <a:solidFill>
                  <a:srgbClr val="1A1A1A"/>
                </a:solidFill>
                <a:effectLst/>
                <a:latin typeface="Open Sans" panose="020B0606030504020204" pitchFamily="34" charset="0"/>
              </a:rPr>
              <a:t> Rev</a:t>
            </a:r>
            <a:r>
              <a:rPr lang="en-US" b="0" i="0" dirty="0">
                <a:solidFill>
                  <a:srgbClr val="1A1A1A"/>
                </a:solidFill>
                <a:effectLst/>
                <a:latin typeface="Open Sans" panose="020B0606030504020204" pitchFamily="34" charset="0"/>
              </a:rPr>
              <a:t> September 2025; 46 (9): 482–493. </a:t>
            </a:r>
            <a:r>
              <a:rPr lang="en-US" b="0" i="0" u="none" strike="noStrike" dirty="0">
                <a:solidFill>
                  <a:srgbClr val="304FFE"/>
                </a:solidFill>
                <a:effectLst/>
                <a:latin typeface="Open Sans" panose="020B0606030504020204" pitchFamily="34" charset="0"/>
                <a:hlinkClick r:id="rId3"/>
              </a:rPr>
              <a:t>https://doi.org/10.1542/pir.2024-006514</a:t>
            </a:r>
            <a:endParaRPr lang="en-US" b="0" i="0" dirty="0">
              <a:solidFill>
                <a:srgbClr val="1A1A1A"/>
              </a:solidFill>
              <a:effectLst/>
              <a:latin typeface="Open Sans" panose="020B0606030504020204" pitchFamily="34" charset="0"/>
            </a:endParaRPr>
          </a:p>
          <a:p>
            <a:br>
              <a:rPr lang="en-US" dirty="0"/>
            </a:br>
            <a:endParaRPr lang="en-US" dirty="0"/>
          </a:p>
          <a:p>
            <a:endParaRPr lang="en-US" dirty="0"/>
          </a:p>
          <a:p>
            <a:r>
              <a:rPr lang="en-US" dirty="0"/>
              <a:t>Brain image: https://</a:t>
            </a:r>
            <a:r>
              <a:rPr lang="en-US" dirty="0" err="1"/>
              <a:t>www.hopkinsmedicine.org</a:t>
            </a:r>
            <a:r>
              <a:rPr lang="en-US" dirty="0"/>
              <a:t>/health/conditions-and-diseases/anatomy-of-the-brain</a:t>
            </a:r>
          </a:p>
          <a:p>
            <a:endParaRPr lang="en-US" dirty="0"/>
          </a:p>
          <a:p>
            <a:endParaRPr lang="en-US" dirty="0"/>
          </a:p>
        </p:txBody>
      </p:sp>
      <p:sp>
        <p:nvSpPr>
          <p:cNvPr id="4" name="Slide Number Placeholder 3"/>
          <p:cNvSpPr>
            <a:spLocks noGrp="1"/>
          </p:cNvSpPr>
          <p:nvPr>
            <p:ph type="sldNum" sz="quarter" idx="5"/>
          </p:nvPr>
        </p:nvSpPr>
        <p:spPr/>
        <p:txBody>
          <a:bodyPr/>
          <a:lstStyle/>
          <a:p>
            <a:fld id="{768AAF82-B034-B642-94D3-5866343C3202}" type="slidenum">
              <a:rPr lang="en-US" smtClean="0"/>
              <a:t>5</a:t>
            </a:fld>
            <a:endParaRPr lang="en-US"/>
          </a:p>
        </p:txBody>
      </p:sp>
    </p:spTree>
    <p:extLst>
      <p:ext uri="{BB962C8B-B14F-4D97-AF65-F5344CB8AC3E}">
        <p14:creationId xmlns:p14="http://schemas.microsoft.com/office/powerpoint/2010/main" val="1595269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1A1A1A"/>
                </a:solidFill>
                <a:effectLst/>
                <a:latin typeface="Open Sans" panose="020B0606030504020204" pitchFamily="34" charset="0"/>
              </a:rPr>
              <a:t>Lily </a:t>
            </a:r>
            <a:r>
              <a:rPr lang="en-US" b="0" i="0" dirty="0" err="1">
                <a:solidFill>
                  <a:srgbClr val="1A1A1A"/>
                </a:solidFill>
                <a:effectLst/>
                <a:latin typeface="Open Sans" panose="020B0606030504020204" pitchFamily="34" charset="0"/>
              </a:rPr>
              <a:t>Rabinow</a:t>
            </a:r>
            <a:r>
              <a:rPr lang="en-US" b="0" i="0" dirty="0">
                <a:solidFill>
                  <a:srgbClr val="1A1A1A"/>
                </a:solidFill>
                <a:effectLst/>
                <a:latin typeface="Open Sans" panose="020B0606030504020204" pitchFamily="34" charset="0"/>
              </a:rPr>
              <a:t>, Emily Dries, Neal D. Hoffman; Cannabis Use in Adolescents. </a:t>
            </a:r>
            <a:r>
              <a:rPr lang="en-US" b="0" i="1" dirty="0" err="1">
                <a:solidFill>
                  <a:srgbClr val="1A1A1A"/>
                </a:solidFill>
                <a:effectLst/>
                <a:latin typeface="Open Sans" panose="020B0606030504020204" pitchFamily="34" charset="0"/>
              </a:rPr>
              <a:t>Pediatr</a:t>
            </a:r>
            <a:r>
              <a:rPr lang="en-US" b="0" i="1" dirty="0">
                <a:solidFill>
                  <a:srgbClr val="1A1A1A"/>
                </a:solidFill>
                <a:effectLst/>
                <a:latin typeface="Open Sans" panose="020B0606030504020204" pitchFamily="34" charset="0"/>
              </a:rPr>
              <a:t> Rev</a:t>
            </a:r>
            <a:r>
              <a:rPr lang="en-US" b="0" i="0" dirty="0">
                <a:solidFill>
                  <a:srgbClr val="1A1A1A"/>
                </a:solidFill>
                <a:effectLst/>
                <a:latin typeface="Open Sans" panose="020B0606030504020204" pitchFamily="34" charset="0"/>
              </a:rPr>
              <a:t> September 2025; 46 (9): 482–493. </a:t>
            </a:r>
            <a:r>
              <a:rPr lang="en-US" b="0" i="0" u="none" strike="noStrike" dirty="0">
                <a:solidFill>
                  <a:srgbClr val="304FFE"/>
                </a:solidFill>
                <a:effectLst/>
                <a:latin typeface="Open Sans" panose="020B0606030504020204" pitchFamily="34" charset="0"/>
                <a:hlinkClick r:id="rId3"/>
              </a:rPr>
              <a:t>https://doi.org/10.1542/pir.2024-006514</a:t>
            </a:r>
            <a:endParaRPr lang="en-US" b="0" i="0" dirty="0">
              <a:solidFill>
                <a:srgbClr val="1A1A1A"/>
              </a:solidFill>
              <a:effectLst/>
              <a:latin typeface="Open Sans" panose="020B0606030504020204" pitchFamily="34" charset="0"/>
            </a:endParaRPr>
          </a:p>
          <a:p>
            <a:br>
              <a:rPr lang="en-US" dirty="0"/>
            </a:br>
            <a:endParaRPr lang="en-US" b="1" dirty="0"/>
          </a:p>
          <a:p>
            <a:endParaRPr lang="en-US" dirty="0"/>
          </a:p>
          <a:p>
            <a:r>
              <a:rPr lang="en-US" dirty="0"/>
              <a:t>Image from: https://</a:t>
            </a:r>
            <a:r>
              <a:rPr lang="en-US" dirty="0" err="1"/>
              <a:t>www.mdanational.com.au</a:t>
            </a:r>
            <a:r>
              <a:rPr lang="en-US" dirty="0"/>
              <a:t>/advice-and-support/library/articles-and-case-studies/2019/11/what-</a:t>
            </a:r>
            <a:r>
              <a:rPr lang="en-US" dirty="0" err="1"/>
              <a:t>i</a:t>
            </a:r>
            <a:r>
              <a:rPr lang="en-US" dirty="0"/>
              <a:t>-like-about-psychiatry</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768AAF82-B034-B642-94D3-5866343C3202}" type="slidenum">
              <a:rPr lang="en-US" smtClean="0"/>
              <a:t>6</a:t>
            </a:fld>
            <a:endParaRPr lang="en-US"/>
          </a:p>
        </p:txBody>
      </p:sp>
    </p:spTree>
    <p:extLst>
      <p:ext uri="{BB962C8B-B14F-4D97-AF65-F5344CB8AC3E}">
        <p14:creationId xmlns:p14="http://schemas.microsoft.com/office/powerpoint/2010/main" val="3949133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1A1A1A"/>
                </a:solidFill>
                <a:effectLst/>
                <a:latin typeface="Open Sans" panose="020B0606030504020204" pitchFamily="34" charset="0"/>
              </a:rPr>
              <a:t>Lily </a:t>
            </a:r>
            <a:r>
              <a:rPr lang="en-US" b="0" i="0" dirty="0" err="1">
                <a:solidFill>
                  <a:srgbClr val="1A1A1A"/>
                </a:solidFill>
                <a:effectLst/>
                <a:latin typeface="Open Sans" panose="020B0606030504020204" pitchFamily="34" charset="0"/>
              </a:rPr>
              <a:t>Rabinow</a:t>
            </a:r>
            <a:r>
              <a:rPr lang="en-US" b="0" i="0" dirty="0">
                <a:solidFill>
                  <a:srgbClr val="1A1A1A"/>
                </a:solidFill>
                <a:effectLst/>
                <a:latin typeface="Open Sans" panose="020B0606030504020204" pitchFamily="34" charset="0"/>
              </a:rPr>
              <a:t>, Emily Dries, Neal D. Hoffman; Cannabis Use in Adolescents. </a:t>
            </a:r>
            <a:r>
              <a:rPr lang="en-US" b="0" i="1" dirty="0" err="1">
                <a:solidFill>
                  <a:srgbClr val="1A1A1A"/>
                </a:solidFill>
                <a:effectLst/>
                <a:latin typeface="Open Sans" panose="020B0606030504020204" pitchFamily="34" charset="0"/>
              </a:rPr>
              <a:t>Pediatr</a:t>
            </a:r>
            <a:r>
              <a:rPr lang="en-US" b="0" i="1" dirty="0">
                <a:solidFill>
                  <a:srgbClr val="1A1A1A"/>
                </a:solidFill>
                <a:effectLst/>
                <a:latin typeface="Open Sans" panose="020B0606030504020204" pitchFamily="34" charset="0"/>
              </a:rPr>
              <a:t> Rev</a:t>
            </a:r>
            <a:r>
              <a:rPr lang="en-US" b="0" i="0" dirty="0">
                <a:solidFill>
                  <a:srgbClr val="1A1A1A"/>
                </a:solidFill>
                <a:effectLst/>
                <a:latin typeface="Open Sans" panose="020B0606030504020204" pitchFamily="34" charset="0"/>
              </a:rPr>
              <a:t> September 2025; 46 (9): 482–493. </a:t>
            </a:r>
            <a:r>
              <a:rPr lang="en-US" b="0" i="0" u="none" strike="noStrike" dirty="0">
                <a:solidFill>
                  <a:srgbClr val="304FFE"/>
                </a:solidFill>
                <a:effectLst/>
                <a:latin typeface="Open Sans" panose="020B0606030504020204" pitchFamily="34" charset="0"/>
                <a:hlinkClick r:id="rId3"/>
              </a:rPr>
              <a:t>https://doi.org/10.1542/pir.2024-006514</a:t>
            </a:r>
            <a:endParaRPr lang="en-US" b="0" i="0" dirty="0">
              <a:solidFill>
                <a:srgbClr val="1A1A1A"/>
              </a:solidFill>
              <a:effectLst/>
              <a:latin typeface="Open Sans" panose="020B0606030504020204" pitchFamily="34" charset="0"/>
            </a:endParaRPr>
          </a:p>
          <a:p>
            <a:br>
              <a:rPr lang="en-US" dirty="0"/>
            </a:br>
            <a:endParaRPr lang="en-US" dirty="0"/>
          </a:p>
          <a:p>
            <a:endParaRPr lang="en-US" dirty="0"/>
          </a:p>
          <a:p>
            <a:r>
              <a:rPr lang="en-US" dirty="0"/>
              <a:t>Images from: </a:t>
            </a:r>
          </a:p>
          <a:p>
            <a:r>
              <a:rPr lang="en-US" dirty="0"/>
              <a:t>- https://</a:t>
            </a:r>
            <a:r>
              <a:rPr lang="en-US" dirty="0" err="1"/>
              <a:t>bgapc.com</a:t>
            </a:r>
            <a:r>
              <a:rPr lang="en-US" dirty="0"/>
              <a:t>/all-about-the-upper-</a:t>
            </a:r>
            <a:r>
              <a:rPr lang="en-US" dirty="0" err="1"/>
              <a:t>gi</a:t>
            </a:r>
            <a:r>
              <a:rPr lang="en-US" dirty="0"/>
              <a:t>-tract/</a:t>
            </a:r>
          </a:p>
          <a:p>
            <a:r>
              <a:rPr lang="en-US" dirty="0"/>
              <a:t>- https://</a:t>
            </a:r>
            <a:r>
              <a:rPr lang="en-US" dirty="0" err="1"/>
              <a:t>stock.adobe.com</a:t>
            </a:r>
            <a:r>
              <a:rPr lang="en-US" dirty="0"/>
              <a:t>/</a:t>
            </a:r>
            <a:r>
              <a:rPr lang="en-US" dirty="0" err="1"/>
              <a:t>search?k</a:t>
            </a:r>
            <a:r>
              <a:rPr lang="en-US" dirty="0"/>
              <a:t>=</a:t>
            </a:r>
            <a:r>
              <a:rPr lang="en-US" dirty="0" err="1"/>
              <a:t>lung+anatomy</a:t>
            </a:r>
            <a:endParaRPr lang="en-US" dirty="0"/>
          </a:p>
          <a:p>
            <a:r>
              <a:rPr lang="en-US" dirty="0"/>
              <a:t>- https://</a:t>
            </a:r>
            <a:r>
              <a:rPr lang="en-US" dirty="0" err="1"/>
              <a:t>www.hopkinsmedicine.org</a:t>
            </a:r>
            <a:r>
              <a:rPr lang="en-US" dirty="0"/>
              <a:t>/health/wellness-and-prevention/anatomy-fetus-in-utero</a:t>
            </a:r>
          </a:p>
          <a:p>
            <a:endParaRPr lang="en-US" dirty="0"/>
          </a:p>
        </p:txBody>
      </p:sp>
      <p:sp>
        <p:nvSpPr>
          <p:cNvPr id="4" name="Slide Number Placeholder 3"/>
          <p:cNvSpPr>
            <a:spLocks noGrp="1"/>
          </p:cNvSpPr>
          <p:nvPr>
            <p:ph type="sldNum" sz="quarter" idx="5"/>
          </p:nvPr>
        </p:nvSpPr>
        <p:spPr/>
        <p:txBody>
          <a:bodyPr/>
          <a:lstStyle/>
          <a:p>
            <a:fld id="{768AAF82-B034-B642-94D3-5866343C3202}" type="slidenum">
              <a:rPr lang="en-US" smtClean="0"/>
              <a:t>7</a:t>
            </a:fld>
            <a:endParaRPr lang="en-US"/>
          </a:p>
        </p:txBody>
      </p:sp>
    </p:spTree>
    <p:extLst>
      <p:ext uri="{BB962C8B-B14F-4D97-AF65-F5344CB8AC3E}">
        <p14:creationId xmlns:p14="http://schemas.microsoft.com/office/powerpoint/2010/main" val="1425549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nida.nih.gov</a:t>
            </a:r>
            <a:r>
              <a:rPr lang="en-US" dirty="0"/>
              <a:t>/news-events/news-releases/2024/08/cannabis-and-hallucinogen-use-among-adults-remained-at-historic-highs-in-2023</a:t>
            </a:r>
          </a:p>
          <a:p>
            <a:r>
              <a:rPr lang="en-US" dirty="0"/>
              <a:t>https://</a:t>
            </a:r>
            <a:r>
              <a:rPr lang="en-US" dirty="0" err="1"/>
              <a:t>monitoringthefuture.org</a:t>
            </a:r>
            <a:r>
              <a:rPr lang="en-US" dirty="0"/>
              <a:t>/wp-content/uploads/2024/07/mtfpanel2024.pdf</a:t>
            </a:r>
          </a:p>
          <a:p>
            <a:endParaRPr lang="en-US" dirty="0"/>
          </a:p>
        </p:txBody>
      </p:sp>
      <p:sp>
        <p:nvSpPr>
          <p:cNvPr id="4" name="Slide Number Placeholder 3"/>
          <p:cNvSpPr>
            <a:spLocks noGrp="1"/>
          </p:cNvSpPr>
          <p:nvPr>
            <p:ph type="sldNum" sz="quarter" idx="5"/>
          </p:nvPr>
        </p:nvSpPr>
        <p:spPr/>
        <p:txBody>
          <a:bodyPr/>
          <a:lstStyle/>
          <a:p>
            <a:fld id="{768AAF82-B034-B642-94D3-5866343C3202}" type="slidenum">
              <a:rPr lang="en-US" smtClean="0"/>
              <a:t>9</a:t>
            </a:fld>
            <a:endParaRPr lang="en-US"/>
          </a:p>
        </p:txBody>
      </p:sp>
    </p:spTree>
    <p:extLst>
      <p:ext uri="{BB962C8B-B14F-4D97-AF65-F5344CB8AC3E}">
        <p14:creationId xmlns:p14="http://schemas.microsoft.com/office/powerpoint/2010/main" val="355726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of these patients in 2021 admitted to the intensive care unit and 16% hospitalized in other units</a:t>
            </a:r>
          </a:p>
        </p:txBody>
      </p:sp>
      <p:sp>
        <p:nvSpPr>
          <p:cNvPr id="4" name="Slide Number Placeholder 3"/>
          <p:cNvSpPr>
            <a:spLocks noGrp="1"/>
          </p:cNvSpPr>
          <p:nvPr>
            <p:ph type="sldNum" sz="quarter" idx="5"/>
          </p:nvPr>
        </p:nvSpPr>
        <p:spPr/>
        <p:txBody>
          <a:bodyPr/>
          <a:lstStyle/>
          <a:p>
            <a:fld id="{768AAF82-B034-B642-94D3-5866343C3202}" type="slidenum">
              <a:rPr lang="en-US" smtClean="0"/>
              <a:t>10</a:t>
            </a:fld>
            <a:endParaRPr lang="en-US"/>
          </a:p>
        </p:txBody>
      </p:sp>
    </p:spTree>
    <p:extLst>
      <p:ext uri="{BB962C8B-B14F-4D97-AF65-F5344CB8AC3E}">
        <p14:creationId xmlns:p14="http://schemas.microsoft.com/office/powerpoint/2010/main" val="2880236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err="1">
                <a:solidFill>
                  <a:srgbClr val="212121"/>
                </a:solidFill>
                <a:effectLst/>
                <a:latin typeface="system-ui"/>
              </a:rPr>
              <a:t>Cerdá</a:t>
            </a:r>
            <a:r>
              <a:rPr lang="en-US" b="0" i="0" dirty="0">
                <a:solidFill>
                  <a:srgbClr val="212121"/>
                </a:solidFill>
                <a:effectLst/>
                <a:latin typeface="system-ui"/>
              </a:rPr>
              <a:t> M, Wall M, Feng T, Keyes KM, </a:t>
            </a:r>
            <a:r>
              <a:rPr lang="en-US" b="0" i="0" dirty="0" err="1">
                <a:solidFill>
                  <a:srgbClr val="212121"/>
                </a:solidFill>
                <a:effectLst/>
                <a:latin typeface="system-ui"/>
              </a:rPr>
              <a:t>Sarvet</a:t>
            </a:r>
            <a:r>
              <a:rPr lang="en-US" b="0" i="0" dirty="0">
                <a:solidFill>
                  <a:srgbClr val="212121"/>
                </a:solidFill>
                <a:effectLst/>
                <a:latin typeface="system-ui"/>
              </a:rPr>
              <a:t> A, Schulenberg J, O'Malley PM, </a:t>
            </a:r>
            <a:r>
              <a:rPr lang="en-US" b="0" i="0" dirty="0" err="1">
                <a:solidFill>
                  <a:srgbClr val="212121"/>
                </a:solidFill>
                <a:effectLst/>
                <a:latin typeface="system-ui"/>
              </a:rPr>
              <a:t>Pacula</a:t>
            </a:r>
            <a:r>
              <a:rPr lang="en-US" b="0" i="0" dirty="0">
                <a:solidFill>
                  <a:srgbClr val="212121"/>
                </a:solidFill>
                <a:effectLst/>
                <a:latin typeface="system-ui"/>
              </a:rPr>
              <a:t> RL, Galea S, </a:t>
            </a:r>
            <a:r>
              <a:rPr lang="en-US" b="0" i="0" dirty="0" err="1">
                <a:solidFill>
                  <a:srgbClr val="212121"/>
                </a:solidFill>
                <a:effectLst/>
                <a:latin typeface="system-ui"/>
              </a:rPr>
              <a:t>Hasin</a:t>
            </a:r>
            <a:r>
              <a:rPr lang="en-US" b="0" i="0" dirty="0">
                <a:solidFill>
                  <a:srgbClr val="212121"/>
                </a:solidFill>
                <a:effectLst/>
                <a:latin typeface="system-ui"/>
              </a:rPr>
              <a:t> DS. Association of State Recreational Marijuana Laws With Adolescent Marijuana Use. JAMA </a:t>
            </a:r>
            <a:r>
              <a:rPr lang="en-US" b="0" i="0" dirty="0" err="1">
                <a:solidFill>
                  <a:srgbClr val="212121"/>
                </a:solidFill>
                <a:effectLst/>
                <a:latin typeface="system-ui"/>
              </a:rPr>
              <a:t>Pediatr</a:t>
            </a:r>
            <a:r>
              <a:rPr lang="en-US" b="0" i="0" dirty="0">
                <a:solidFill>
                  <a:srgbClr val="212121"/>
                </a:solidFill>
                <a:effectLst/>
                <a:latin typeface="system-ui"/>
              </a:rPr>
              <a:t>. 2017 Feb 1;171(2):142-149. </a:t>
            </a:r>
            <a:r>
              <a:rPr lang="en-US" b="0" i="0" dirty="0" err="1">
                <a:solidFill>
                  <a:srgbClr val="212121"/>
                </a:solidFill>
                <a:effectLst/>
                <a:latin typeface="system-ui"/>
              </a:rPr>
              <a:t>doi</a:t>
            </a:r>
            <a:r>
              <a:rPr lang="en-US" b="0" i="0" dirty="0">
                <a:solidFill>
                  <a:srgbClr val="212121"/>
                </a:solidFill>
                <a:effectLst/>
                <a:latin typeface="system-ui"/>
              </a:rPr>
              <a:t>: 10.1001/jamapediatrics.2016.3624. PMID: 28027345; PMCID: PMC5365078.</a:t>
            </a:r>
            <a:endParaRPr lang="en-US" dirty="0"/>
          </a:p>
        </p:txBody>
      </p:sp>
      <p:sp>
        <p:nvSpPr>
          <p:cNvPr id="4" name="Slide Number Placeholder 3"/>
          <p:cNvSpPr>
            <a:spLocks noGrp="1"/>
          </p:cNvSpPr>
          <p:nvPr>
            <p:ph type="sldNum" sz="quarter" idx="5"/>
          </p:nvPr>
        </p:nvSpPr>
        <p:spPr/>
        <p:txBody>
          <a:bodyPr/>
          <a:lstStyle/>
          <a:p>
            <a:fld id="{768AAF82-B034-B642-94D3-5866343C3202}" type="slidenum">
              <a:rPr lang="en-US" smtClean="0"/>
              <a:t>11</a:t>
            </a:fld>
            <a:endParaRPr lang="en-US"/>
          </a:p>
        </p:txBody>
      </p:sp>
    </p:spTree>
    <p:extLst>
      <p:ext uri="{BB962C8B-B14F-4D97-AF65-F5344CB8AC3E}">
        <p14:creationId xmlns:p14="http://schemas.microsoft.com/office/powerpoint/2010/main" val="1123278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www.mdpi.com</a:t>
            </a:r>
            <a:r>
              <a:rPr lang="en-US" dirty="0"/>
              <a:t>/2036-7503/16/4/74#:~:text=Results:%20The%20percentage%20of%20adolescents,;%20cannabis;%20students;%20United%20States</a:t>
            </a:r>
          </a:p>
          <a:p>
            <a:endParaRPr lang="en-US" dirty="0"/>
          </a:p>
          <a:p>
            <a:endParaRPr lang="en-US" dirty="0"/>
          </a:p>
          <a:p>
            <a:r>
              <a:rPr lang="en-US" dirty="0"/>
              <a:t>Richard </a:t>
            </a:r>
            <a:r>
              <a:rPr lang="en-US" dirty="0" err="1"/>
              <a:t>Miech</a:t>
            </a:r>
            <a:r>
              <a:rPr lang="en-US" dirty="0"/>
              <a:t>, Megan E. Patrick, Adam M. Leventhal, Trends in U.S. Adolescent Use of Vaping and Flavored Solutions for Marijuana Consumption, 2021–2024, Journal of Adolescent Health, Volume 77, Issue 5, 2025, Pages 924-930, ISSN 1054-139X, https://</a:t>
            </a:r>
            <a:r>
              <a:rPr lang="en-US" dirty="0" err="1"/>
              <a:t>doi.org</a:t>
            </a:r>
            <a:r>
              <a:rPr lang="en-US" dirty="0"/>
              <a:t>/10.1016/j.jadohealth.2025.07.004.</a:t>
            </a:r>
          </a:p>
          <a:p>
            <a:endParaRPr lang="en-US" dirty="0"/>
          </a:p>
          <a:p>
            <a:r>
              <a:rPr lang="en-US" b="0" i="0" dirty="0">
                <a:solidFill>
                  <a:srgbClr val="333333"/>
                </a:solidFill>
                <a:effectLst/>
                <a:latin typeface="Guardian TextSans Web"/>
              </a:rPr>
              <a:t>Coley RL, Carey N, </a:t>
            </a:r>
            <a:r>
              <a:rPr lang="en-US" b="0" i="0" dirty="0" err="1">
                <a:solidFill>
                  <a:srgbClr val="333333"/>
                </a:solidFill>
                <a:effectLst/>
                <a:latin typeface="Guardian TextSans Web"/>
              </a:rPr>
              <a:t>Kruzik</a:t>
            </a:r>
            <a:r>
              <a:rPr lang="en-US" b="0" i="0" dirty="0">
                <a:solidFill>
                  <a:srgbClr val="333333"/>
                </a:solidFill>
                <a:effectLst/>
                <a:latin typeface="Guardian TextSans Web"/>
              </a:rPr>
              <a:t> C, Hawkins SS, Baum CF. Recreational Cannabis Legalization, Retail Sales, and Adolescent Substance Use Through 2021. </a:t>
            </a:r>
            <a:r>
              <a:rPr lang="en-US" b="0" i="1" dirty="0">
                <a:solidFill>
                  <a:srgbClr val="333333"/>
                </a:solidFill>
                <a:effectLst/>
                <a:latin typeface="Guardian TextSans Web"/>
              </a:rPr>
              <a:t>JAMA </a:t>
            </a:r>
            <a:r>
              <a:rPr lang="en-US" b="0" i="1" dirty="0" err="1">
                <a:solidFill>
                  <a:srgbClr val="333333"/>
                </a:solidFill>
                <a:effectLst/>
                <a:latin typeface="Guardian TextSans Web"/>
              </a:rPr>
              <a:t>Pediatr</a:t>
            </a:r>
            <a:r>
              <a:rPr lang="en-US" b="0" i="1" dirty="0">
                <a:solidFill>
                  <a:srgbClr val="333333"/>
                </a:solidFill>
                <a:effectLst/>
                <a:latin typeface="Guardian TextSans Web"/>
              </a:rPr>
              <a:t>.</a:t>
            </a:r>
            <a:r>
              <a:rPr lang="en-US" b="0" i="0" dirty="0">
                <a:solidFill>
                  <a:srgbClr val="333333"/>
                </a:solidFill>
                <a:effectLst/>
                <a:latin typeface="Guardian TextSans Web"/>
              </a:rPr>
              <a:t> 2024;178(6):622–625. doi:10.1001/jamapediatrics.2024.0555</a:t>
            </a:r>
            <a:endParaRPr lang="en-US" dirty="0"/>
          </a:p>
        </p:txBody>
      </p:sp>
      <p:sp>
        <p:nvSpPr>
          <p:cNvPr id="4" name="Slide Number Placeholder 3"/>
          <p:cNvSpPr>
            <a:spLocks noGrp="1"/>
          </p:cNvSpPr>
          <p:nvPr>
            <p:ph type="sldNum" sz="quarter" idx="5"/>
          </p:nvPr>
        </p:nvSpPr>
        <p:spPr/>
        <p:txBody>
          <a:bodyPr/>
          <a:lstStyle/>
          <a:p>
            <a:fld id="{768AAF82-B034-B642-94D3-5866343C3202}" type="slidenum">
              <a:rPr lang="en-US" smtClean="0"/>
              <a:t>12</a:t>
            </a:fld>
            <a:endParaRPr lang="en-US"/>
          </a:p>
        </p:txBody>
      </p:sp>
    </p:spTree>
    <p:extLst>
      <p:ext uri="{BB962C8B-B14F-4D97-AF65-F5344CB8AC3E}">
        <p14:creationId xmlns:p14="http://schemas.microsoft.com/office/powerpoint/2010/main" val="1928414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9E254-27B3-EC2D-5BB1-32891299E2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17D8179-1192-8DF8-604C-C80AD74A13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B78E2A0-4334-6F08-18E5-D4D8386535F8}"/>
              </a:ext>
            </a:extLst>
          </p:cNvPr>
          <p:cNvSpPr>
            <a:spLocks noGrp="1"/>
          </p:cNvSpPr>
          <p:nvPr>
            <p:ph type="dt" sz="half" idx="10"/>
          </p:nvPr>
        </p:nvSpPr>
        <p:spPr/>
        <p:txBody>
          <a:bodyPr/>
          <a:lstStyle/>
          <a:p>
            <a:fld id="{1A0AA266-3F3A-3641-949D-F5DE5D9CDCEA}" type="datetimeFigureOut">
              <a:rPr lang="en-US" smtClean="0"/>
              <a:t>12/15/25</a:t>
            </a:fld>
            <a:endParaRPr lang="en-US"/>
          </a:p>
        </p:txBody>
      </p:sp>
      <p:sp>
        <p:nvSpPr>
          <p:cNvPr id="5" name="Footer Placeholder 4">
            <a:extLst>
              <a:ext uri="{FF2B5EF4-FFF2-40B4-BE49-F238E27FC236}">
                <a16:creationId xmlns:a16="http://schemas.microsoft.com/office/drawing/2014/main" id="{59B1A059-F6B7-E590-CCC0-8A43D17B57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0F43E0-D3AA-470F-AE03-1EE114664115}"/>
              </a:ext>
            </a:extLst>
          </p:cNvPr>
          <p:cNvSpPr>
            <a:spLocks noGrp="1"/>
          </p:cNvSpPr>
          <p:nvPr>
            <p:ph type="sldNum" sz="quarter" idx="12"/>
          </p:nvPr>
        </p:nvSpPr>
        <p:spPr/>
        <p:txBody>
          <a:bodyPr/>
          <a:lstStyle/>
          <a:p>
            <a:fld id="{7A78C178-11AF-1B42-9C73-0075CF44A753}" type="slidenum">
              <a:rPr lang="en-US" smtClean="0"/>
              <a:t>‹#›</a:t>
            </a:fld>
            <a:endParaRPr lang="en-US"/>
          </a:p>
        </p:txBody>
      </p:sp>
    </p:spTree>
    <p:extLst>
      <p:ext uri="{BB962C8B-B14F-4D97-AF65-F5344CB8AC3E}">
        <p14:creationId xmlns:p14="http://schemas.microsoft.com/office/powerpoint/2010/main" val="816102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481EC-FC95-2A8C-A15E-88BF770CE5F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D4A9F87-36C3-2180-21BB-07524DC8E9A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E12114-7E1E-F32A-36F8-7F0ED546E13F}"/>
              </a:ext>
            </a:extLst>
          </p:cNvPr>
          <p:cNvSpPr>
            <a:spLocks noGrp="1"/>
          </p:cNvSpPr>
          <p:nvPr>
            <p:ph type="dt" sz="half" idx="10"/>
          </p:nvPr>
        </p:nvSpPr>
        <p:spPr/>
        <p:txBody>
          <a:bodyPr/>
          <a:lstStyle/>
          <a:p>
            <a:fld id="{1A0AA266-3F3A-3641-949D-F5DE5D9CDCEA}" type="datetimeFigureOut">
              <a:rPr lang="en-US" smtClean="0"/>
              <a:t>12/15/25</a:t>
            </a:fld>
            <a:endParaRPr lang="en-US"/>
          </a:p>
        </p:txBody>
      </p:sp>
      <p:sp>
        <p:nvSpPr>
          <p:cNvPr id="5" name="Footer Placeholder 4">
            <a:extLst>
              <a:ext uri="{FF2B5EF4-FFF2-40B4-BE49-F238E27FC236}">
                <a16:creationId xmlns:a16="http://schemas.microsoft.com/office/drawing/2014/main" id="{81249EBE-5707-DB87-2E17-B536589837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3FA7CB-46E9-A327-DD26-B285069CC633}"/>
              </a:ext>
            </a:extLst>
          </p:cNvPr>
          <p:cNvSpPr>
            <a:spLocks noGrp="1"/>
          </p:cNvSpPr>
          <p:nvPr>
            <p:ph type="sldNum" sz="quarter" idx="12"/>
          </p:nvPr>
        </p:nvSpPr>
        <p:spPr/>
        <p:txBody>
          <a:bodyPr/>
          <a:lstStyle/>
          <a:p>
            <a:fld id="{7A78C178-11AF-1B42-9C73-0075CF44A753}" type="slidenum">
              <a:rPr lang="en-US" smtClean="0"/>
              <a:t>‹#›</a:t>
            </a:fld>
            <a:endParaRPr lang="en-US"/>
          </a:p>
        </p:txBody>
      </p:sp>
    </p:spTree>
    <p:extLst>
      <p:ext uri="{BB962C8B-B14F-4D97-AF65-F5344CB8AC3E}">
        <p14:creationId xmlns:p14="http://schemas.microsoft.com/office/powerpoint/2010/main" val="1143165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1A97A0-A8BE-8AD7-71FC-3212A578E5F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E17373B-9D66-11D8-63D1-7BDBCD34D77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E1300E-281F-CDAD-19B4-8C04FF3A6CE5}"/>
              </a:ext>
            </a:extLst>
          </p:cNvPr>
          <p:cNvSpPr>
            <a:spLocks noGrp="1"/>
          </p:cNvSpPr>
          <p:nvPr>
            <p:ph type="dt" sz="half" idx="10"/>
          </p:nvPr>
        </p:nvSpPr>
        <p:spPr/>
        <p:txBody>
          <a:bodyPr/>
          <a:lstStyle/>
          <a:p>
            <a:fld id="{1A0AA266-3F3A-3641-949D-F5DE5D9CDCEA}" type="datetimeFigureOut">
              <a:rPr lang="en-US" smtClean="0"/>
              <a:t>12/15/25</a:t>
            </a:fld>
            <a:endParaRPr lang="en-US"/>
          </a:p>
        </p:txBody>
      </p:sp>
      <p:sp>
        <p:nvSpPr>
          <p:cNvPr id="5" name="Footer Placeholder 4">
            <a:extLst>
              <a:ext uri="{FF2B5EF4-FFF2-40B4-BE49-F238E27FC236}">
                <a16:creationId xmlns:a16="http://schemas.microsoft.com/office/drawing/2014/main" id="{0C18CAA0-21E1-E90C-3C15-D6DA4004B7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6BB462-70EB-35E2-A64B-5FF1B5F5ABA7}"/>
              </a:ext>
            </a:extLst>
          </p:cNvPr>
          <p:cNvSpPr>
            <a:spLocks noGrp="1"/>
          </p:cNvSpPr>
          <p:nvPr>
            <p:ph type="sldNum" sz="quarter" idx="12"/>
          </p:nvPr>
        </p:nvSpPr>
        <p:spPr/>
        <p:txBody>
          <a:bodyPr/>
          <a:lstStyle/>
          <a:p>
            <a:fld id="{7A78C178-11AF-1B42-9C73-0075CF44A753}" type="slidenum">
              <a:rPr lang="en-US" smtClean="0"/>
              <a:t>‹#›</a:t>
            </a:fld>
            <a:endParaRPr lang="en-US"/>
          </a:p>
        </p:txBody>
      </p:sp>
    </p:spTree>
    <p:extLst>
      <p:ext uri="{BB962C8B-B14F-4D97-AF65-F5344CB8AC3E}">
        <p14:creationId xmlns:p14="http://schemas.microsoft.com/office/powerpoint/2010/main" val="2516592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2F3E9-6468-F950-B64E-E4876B25B3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323253-6B65-611A-82DE-41C94A1E0A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9439C0-33AE-9A91-16BB-4AE5C2D957D1}"/>
              </a:ext>
            </a:extLst>
          </p:cNvPr>
          <p:cNvSpPr>
            <a:spLocks noGrp="1"/>
          </p:cNvSpPr>
          <p:nvPr>
            <p:ph type="dt" sz="half" idx="10"/>
          </p:nvPr>
        </p:nvSpPr>
        <p:spPr/>
        <p:txBody>
          <a:bodyPr/>
          <a:lstStyle/>
          <a:p>
            <a:fld id="{1A0AA266-3F3A-3641-949D-F5DE5D9CDCEA}" type="datetimeFigureOut">
              <a:rPr lang="en-US" smtClean="0"/>
              <a:t>12/15/25</a:t>
            </a:fld>
            <a:endParaRPr lang="en-US"/>
          </a:p>
        </p:txBody>
      </p:sp>
      <p:sp>
        <p:nvSpPr>
          <p:cNvPr id="5" name="Footer Placeholder 4">
            <a:extLst>
              <a:ext uri="{FF2B5EF4-FFF2-40B4-BE49-F238E27FC236}">
                <a16:creationId xmlns:a16="http://schemas.microsoft.com/office/drawing/2014/main" id="{BC14F215-FA3C-601A-A456-40BEC80FE6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C89020-415D-C60E-DC96-D8E477903994}"/>
              </a:ext>
            </a:extLst>
          </p:cNvPr>
          <p:cNvSpPr>
            <a:spLocks noGrp="1"/>
          </p:cNvSpPr>
          <p:nvPr>
            <p:ph type="sldNum" sz="quarter" idx="12"/>
          </p:nvPr>
        </p:nvSpPr>
        <p:spPr/>
        <p:txBody>
          <a:bodyPr/>
          <a:lstStyle/>
          <a:p>
            <a:fld id="{7A78C178-11AF-1B42-9C73-0075CF44A753}" type="slidenum">
              <a:rPr lang="en-US" smtClean="0"/>
              <a:t>‹#›</a:t>
            </a:fld>
            <a:endParaRPr lang="en-US"/>
          </a:p>
        </p:txBody>
      </p:sp>
    </p:spTree>
    <p:extLst>
      <p:ext uri="{BB962C8B-B14F-4D97-AF65-F5344CB8AC3E}">
        <p14:creationId xmlns:p14="http://schemas.microsoft.com/office/powerpoint/2010/main" val="2815484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96267-AAA3-F496-AAB8-DAD998E7C1C0}"/>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0A98A5F5-25CE-D77E-B938-54EB20ABBC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F9627B-E214-3B42-46CA-69B2B29DE3F8}"/>
              </a:ext>
            </a:extLst>
          </p:cNvPr>
          <p:cNvSpPr>
            <a:spLocks noGrp="1"/>
          </p:cNvSpPr>
          <p:nvPr>
            <p:ph type="dt" sz="half" idx="10"/>
          </p:nvPr>
        </p:nvSpPr>
        <p:spPr/>
        <p:txBody>
          <a:bodyPr/>
          <a:lstStyle/>
          <a:p>
            <a:fld id="{1A0AA266-3F3A-3641-949D-F5DE5D9CDCEA}" type="datetimeFigureOut">
              <a:rPr lang="en-US" smtClean="0"/>
              <a:t>12/15/25</a:t>
            </a:fld>
            <a:endParaRPr lang="en-US"/>
          </a:p>
        </p:txBody>
      </p:sp>
      <p:sp>
        <p:nvSpPr>
          <p:cNvPr id="5" name="Footer Placeholder 4">
            <a:extLst>
              <a:ext uri="{FF2B5EF4-FFF2-40B4-BE49-F238E27FC236}">
                <a16:creationId xmlns:a16="http://schemas.microsoft.com/office/drawing/2014/main" id="{44B43ED8-D83E-2FD6-FCA2-F7CA3B1E6F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FA39F0-B85C-1D10-5D8E-8967FE37D431}"/>
              </a:ext>
            </a:extLst>
          </p:cNvPr>
          <p:cNvSpPr>
            <a:spLocks noGrp="1"/>
          </p:cNvSpPr>
          <p:nvPr>
            <p:ph type="sldNum" sz="quarter" idx="12"/>
          </p:nvPr>
        </p:nvSpPr>
        <p:spPr/>
        <p:txBody>
          <a:bodyPr/>
          <a:lstStyle/>
          <a:p>
            <a:fld id="{7A78C178-11AF-1B42-9C73-0075CF44A753}" type="slidenum">
              <a:rPr lang="en-US" smtClean="0"/>
              <a:t>‹#›</a:t>
            </a:fld>
            <a:endParaRPr lang="en-US"/>
          </a:p>
        </p:txBody>
      </p:sp>
    </p:spTree>
    <p:extLst>
      <p:ext uri="{BB962C8B-B14F-4D97-AF65-F5344CB8AC3E}">
        <p14:creationId xmlns:p14="http://schemas.microsoft.com/office/powerpoint/2010/main" val="234672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408C5-7D9B-07DF-05A9-40617E7E52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159B56-EE7F-BF62-295F-22D95E1C0AE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5852019-5112-3081-55E3-60E08016271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607D1E4-347F-631D-D314-F55F60DEE28E}"/>
              </a:ext>
            </a:extLst>
          </p:cNvPr>
          <p:cNvSpPr>
            <a:spLocks noGrp="1"/>
          </p:cNvSpPr>
          <p:nvPr>
            <p:ph type="dt" sz="half" idx="10"/>
          </p:nvPr>
        </p:nvSpPr>
        <p:spPr/>
        <p:txBody>
          <a:bodyPr/>
          <a:lstStyle/>
          <a:p>
            <a:fld id="{1A0AA266-3F3A-3641-949D-F5DE5D9CDCEA}" type="datetimeFigureOut">
              <a:rPr lang="en-US" smtClean="0"/>
              <a:t>12/15/25</a:t>
            </a:fld>
            <a:endParaRPr lang="en-US"/>
          </a:p>
        </p:txBody>
      </p:sp>
      <p:sp>
        <p:nvSpPr>
          <p:cNvPr id="6" name="Footer Placeholder 5">
            <a:extLst>
              <a:ext uri="{FF2B5EF4-FFF2-40B4-BE49-F238E27FC236}">
                <a16:creationId xmlns:a16="http://schemas.microsoft.com/office/drawing/2014/main" id="{80E6BDC2-4E28-5331-E391-2861CEED1A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74F8A1-5A1A-EA13-B8E0-5F588768F96F}"/>
              </a:ext>
            </a:extLst>
          </p:cNvPr>
          <p:cNvSpPr>
            <a:spLocks noGrp="1"/>
          </p:cNvSpPr>
          <p:nvPr>
            <p:ph type="sldNum" sz="quarter" idx="12"/>
          </p:nvPr>
        </p:nvSpPr>
        <p:spPr/>
        <p:txBody>
          <a:bodyPr/>
          <a:lstStyle/>
          <a:p>
            <a:fld id="{7A78C178-11AF-1B42-9C73-0075CF44A753}" type="slidenum">
              <a:rPr lang="en-US" smtClean="0"/>
              <a:t>‹#›</a:t>
            </a:fld>
            <a:endParaRPr lang="en-US"/>
          </a:p>
        </p:txBody>
      </p:sp>
    </p:spTree>
    <p:extLst>
      <p:ext uri="{BB962C8B-B14F-4D97-AF65-F5344CB8AC3E}">
        <p14:creationId xmlns:p14="http://schemas.microsoft.com/office/powerpoint/2010/main" val="3642871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9B97B-1EBD-0EDB-0D87-DD65C0D13C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684A1AE-417D-F851-D693-6811EC4082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B431BE-4066-D22F-07CB-C1952E9CA1A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30CEDA9-819D-3A22-57FE-F29E9E0CCF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6820FD-9365-1B23-7EC1-A90FC3F1546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40C867F-4E9D-BD0B-BE7F-3DA2D6FC0AA5}"/>
              </a:ext>
            </a:extLst>
          </p:cNvPr>
          <p:cNvSpPr>
            <a:spLocks noGrp="1"/>
          </p:cNvSpPr>
          <p:nvPr>
            <p:ph type="dt" sz="half" idx="10"/>
          </p:nvPr>
        </p:nvSpPr>
        <p:spPr/>
        <p:txBody>
          <a:bodyPr/>
          <a:lstStyle/>
          <a:p>
            <a:fld id="{1A0AA266-3F3A-3641-949D-F5DE5D9CDCEA}" type="datetimeFigureOut">
              <a:rPr lang="en-US" smtClean="0"/>
              <a:t>12/15/25</a:t>
            </a:fld>
            <a:endParaRPr lang="en-US"/>
          </a:p>
        </p:txBody>
      </p:sp>
      <p:sp>
        <p:nvSpPr>
          <p:cNvPr id="8" name="Footer Placeholder 7">
            <a:extLst>
              <a:ext uri="{FF2B5EF4-FFF2-40B4-BE49-F238E27FC236}">
                <a16:creationId xmlns:a16="http://schemas.microsoft.com/office/drawing/2014/main" id="{050CEBA3-4382-B43A-7EE5-0A3BF9F67B0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8559ED-2772-9D7A-0915-3FB294B44396}"/>
              </a:ext>
            </a:extLst>
          </p:cNvPr>
          <p:cNvSpPr>
            <a:spLocks noGrp="1"/>
          </p:cNvSpPr>
          <p:nvPr>
            <p:ph type="sldNum" sz="quarter" idx="12"/>
          </p:nvPr>
        </p:nvSpPr>
        <p:spPr/>
        <p:txBody>
          <a:bodyPr/>
          <a:lstStyle/>
          <a:p>
            <a:fld id="{7A78C178-11AF-1B42-9C73-0075CF44A753}" type="slidenum">
              <a:rPr lang="en-US" smtClean="0"/>
              <a:t>‹#›</a:t>
            </a:fld>
            <a:endParaRPr lang="en-US"/>
          </a:p>
        </p:txBody>
      </p:sp>
    </p:spTree>
    <p:extLst>
      <p:ext uri="{BB962C8B-B14F-4D97-AF65-F5344CB8AC3E}">
        <p14:creationId xmlns:p14="http://schemas.microsoft.com/office/powerpoint/2010/main" val="3455429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04C9B-B289-EC68-508E-04C1BF9091F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5470619-9788-1439-9ABF-720486BE30BB}"/>
              </a:ext>
            </a:extLst>
          </p:cNvPr>
          <p:cNvSpPr>
            <a:spLocks noGrp="1"/>
          </p:cNvSpPr>
          <p:nvPr>
            <p:ph type="dt" sz="half" idx="10"/>
          </p:nvPr>
        </p:nvSpPr>
        <p:spPr/>
        <p:txBody>
          <a:bodyPr/>
          <a:lstStyle/>
          <a:p>
            <a:fld id="{1A0AA266-3F3A-3641-949D-F5DE5D9CDCEA}" type="datetimeFigureOut">
              <a:rPr lang="en-US" smtClean="0"/>
              <a:t>12/15/25</a:t>
            </a:fld>
            <a:endParaRPr lang="en-US"/>
          </a:p>
        </p:txBody>
      </p:sp>
      <p:sp>
        <p:nvSpPr>
          <p:cNvPr id="4" name="Footer Placeholder 3">
            <a:extLst>
              <a:ext uri="{FF2B5EF4-FFF2-40B4-BE49-F238E27FC236}">
                <a16:creationId xmlns:a16="http://schemas.microsoft.com/office/drawing/2014/main" id="{541581C0-F5F6-9455-9110-5150550045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F4522A-8623-1E98-27F2-F86EDEEE32FB}"/>
              </a:ext>
            </a:extLst>
          </p:cNvPr>
          <p:cNvSpPr>
            <a:spLocks noGrp="1"/>
          </p:cNvSpPr>
          <p:nvPr>
            <p:ph type="sldNum" sz="quarter" idx="12"/>
          </p:nvPr>
        </p:nvSpPr>
        <p:spPr/>
        <p:txBody>
          <a:bodyPr/>
          <a:lstStyle/>
          <a:p>
            <a:fld id="{7A78C178-11AF-1B42-9C73-0075CF44A753}" type="slidenum">
              <a:rPr lang="en-US" smtClean="0"/>
              <a:t>‹#›</a:t>
            </a:fld>
            <a:endParaRPr lang="en-US"/>
          </a:p>
        </p:txBody>
      </p:sp>
    </p:spTree>
    <p:extLst>
      <p:ext uri="{BB962C8B-B14F-4D97-AF65-F5344CB8AC3E}">
        <p14:creationId xmlns:p14="http://schemas.microsoft.com/office/powerpoint/2010/main" val="1822049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AECA61-4135-C4B4-527D-98C7E24C6D41}"/>
              </a:ext>
            </a:extLst>
          </p:cNvPr>
          <p:cNvSpPr>
            <a:spLocks noGrp="1"/>
          </p:cNvSpPr>
          <p:nvPr>
            <p:ph type="dt" sz="half" idx="10"/>
          </p:nvPr>
        </p:nvSpPr>
        <p:spPr/>
        <p:txBody>
          <a:bodyPr/>
          <a:lstStyle/>
          <a:p>
            <a:fld id="{1A0AA266-3F3A-3641-949D-F5DE5D9CDCEA}" type="datetimeFigureOut">
              <a:rPr lang="en-US" smtClean="0"/>
              <a:t>12/15/25</a:t>
            </a:fld>
            <a:endParaRPr lang="en-US"/>
          </a:p>
        </p:txBody>
      </p:sp>
      <p:sp>
        <p:nvSpPr>
          <p:cNvPr id="3" name="Footer Placeholder 2">
            <a:extLst>
              <a:ext uri="{FF2B5EF4-FFF2-40B4-BE49-F238E27FC236}">
                <a16:creationId xmlns:a16="http://schemas.microsoft.com/office/drawing/2014/main" id="{B6D5602F-A156-AE93-A652-139ADB16A63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3C5C54D-B416-0D34-BCCD-051F24B0B957}"/>
              </a:ext>
            </a:extLst>
          </p:cNvPr>
          <p:cNvSpPr>
            <a:spLocks noGrp="1"/>
          </p:cNvSpPr>
          <p:nvPr>
            <p:ph type="sldNum" sz="quarter" idx="12"/>
          </p:nvPr>
        </p:nvSpPr>
        <p:spPr/>
        <p:txBody>
          <a:bodyPr/>
          <a:lstStyle/>
          <a:p>
            <a:fld id="{7A78C178-11AF-1B42-9C73-0075CF44A753}" type="slidenum">
              <a:rPr lang="en-US" smtClean="0"/>
              <a:t>‹#›</a:t>
            </a:fld>
            <a:endParaRPr lang="en-US"/>
          </a:p>
        </p:txBody>
      </p:sp>
    </p:spTree>
    <p:extLst>
      <p:ext uri="{BB962C8B-B14F-4D97-AF65-F5344CB8AC3E}">
        <p14:creationId xmlns:p14="http://schemas.microsoft.com/office/powerpoint/2010/main" val="318106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D6F9F-2559-0CD8-7CD4-8D29C422F5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2A4D16D-42BA-EAFE-F4CE-B6CF145B38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3DCCDE-D478-B737-587C-820B21F211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708598-4BCB-92F7-B4E2-0EB7BB344B99}"/>
              </a:ext>
            </a:extLst>
          </p:cNvPr>
          <p:cNvSpPr>
            <a:spLocks noGrp="1"/>
          </p:cNvSpPr>
          <p:nvPr>
            <p:ph type="dt" sz="half" idx="10"/>
          </p:nvPr>
        </p:nvSpPr>
        <p:spPr/>
        <p:txBody>
          <a:bodyPr/>
          <a:lstStyle/>
          <a:p>
            <a:fld id="{1A0AA266-3F3A-3641-949D-F5DE5D9CDCEA}" type="datetimeFigureOut">
              <a:rPr lang="en-US" smtClean="0"/>
              <a:t>12/15/25</a:t>
            </a:fld>
            <a:endParaRPr lang="en-US"/>
          </a:p>
        </p:txBody>
      </p:sp>
      <p:sp>
        <p:nvSpPr>
          <p:cNvPr id="6" name="Footer Placeholder 5">
            <a:extLst>
              <a:ext uri="{FF2B5EF4-FFF2-40B4-BE49-F238E27FC236}">
                <a16:creationId xmlns:a16="http://schemas.microsoft.com/office/drawing/2014/main" id="{2AF83233-BA86-3C50-3367-4BA3D9DB07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E75FCC-6E7A-0910-D91F-05D8E41FB19C}"/>
              </a:ext>
            </a:extLst>
          </p:cNvPr>
          <p:cNvSpPr>
            <a:spLocks noGrp="1"/>
          </p:cNvSpPr>
          <p:nvPr>
            <p:ph type="sldNum" sz="quarter" idx="12"/>
          </p:nvPr>
        </p:nvSpPr>
        <p:spPr/>
        <p:txBody>
          <a:bodyPr/>
          <a:lstStyle/>
          <a:p>
            <a:fld id="{7A78C178-11AF-1B42-9C73-0075CF44A753}" type="slidenum">
              <a:rPr lang="en-US" smtClean="0"/>
              <a:t>‹#›</a:t>
            </a:fld>
            <a:endParaRPr lang="en-US"/>
          </a:p>
        </p:txBody>
      </p:sp>
    </p:spTree>
    <p:extLst>
      <p:ext uri="{BB962C8B-B14F-4D97-AF65-F5344CB8AC3E}">
        <p14:creationId xmlns:p14="http://schemas.microsoft.com/office/powerpoint/2010/main" val="497023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A7D75-28C0-079B-08E7-7E40EFBD79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48F68F6-E002-E7C5-834A-A896A6F1CF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3B745E-0F42-C89C-9492-AB90CA43FE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B2F945-7C6B-932C-8896-B5A1C8C73CB9}"/>
              </a:ext>
            </a:extLst>
          </p:cNvPr>
          <p:cNvSpPr>
            <a:spLocks noGrp="1"/>
          </p:cNvSpPr>
          <p:nvPr>
            <p:ph type="dt" sz="half" idx="10"/>
          </p:nvPr>
        </p:nvSpPr>
        <p:spPr/>
        <p:txBody>
          <a:bodyPr/>
          <a:lstStyle/>
          <a:p>
            <a:fld id="{1A0AA266-3F3A-3641-949D-F5DE5D9CDCEA}" type="datetimeFigureOut">
              <a:rPr lang="en-US" smtClean="0"/>
              <a:t>12/15/25</a:t>
            </a:fld>
            <a:endParaRPr lang="en-US"/>
          </a:p>
        </p:txBody>
      </p:sp>
      <p:sp>
        <p:nvSpPr>
          <p:cNvPr id="6" name="Footer Placeholder 5">
            <a:extLst>
              <a:ext uri="{FF2B5EF4-FFF2-40B4-BE49-F238E27FC236}">
                <a16:creationId xmlns:a16="http://schemas.microsoft.com/office/drawing/2014/main" id="{4F83E841-34F7-209E-5A09-0E09EF4869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926E77-1E9D-0F02-2886-F24B1519E64F}"/>
              </a:ext>
            </a:extLst>
          </p:cNvPr>
          <p:cNvSpPr>
            <a:spLocks noGrp="1"/>
          </p:cNvSpPr>
          <p:nvPr>
            <p:ph type="sldNum" sz="quarter" idx="12"/>
          </p:nvPr>
        </p:nvSpPr>
        <p:spPr/>
        <p:txBody>
          <a:bodyPr/>
          <a:lstStyle/>
          <a:p>
            <a:fld id="{7A78C178-11AF-1B42-9C73-0075CF44A753}" type="slidenum">
              <a:rPr lang="en-US" smtClean="0"/>
              <a:t>‹#›</a:t>
            </a:fld>
            <a:endParaRPr lang="en-US"/>
          </a:p>
        </p:txBody>
      </p:sp>
    </p:spTree>
    <p:extLst>
      <p:ext uri="{BB962C8B-B14F-4D97-AF65-F5344CB8AC3E}">
        <p14:creationId xmlns:p14="http://schemas.microsoft.com/office/powerpoint/2010/main" val="1838467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7EA400-0758-DC49-4DA3-6E77B49DD1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DF1E11E-73A4-E93A-90EB-72B4A192E0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7E3626-62CE-D573-F88C-D4CD293436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0AA266-3F3A-3641-949D-F5DE5D9CDCEA}" type="datetimeFigureOut">
              <a:rPr lang="en-US" smtClean="0"/>
              <a:t>12/15/25</a:t>
            </a:fld>
            <a:endParaRPr lang="en-US"/>
          </a:p>
        </p:txBody>
      </p:sp>
      <p:sp>
        <p:nvSpPr>
          <p:cNvPr id="5" name="Footer Placeholder 4">
            <a:extLst>
              <a:ext uri="{FF2B5EF4-FFF2-40B4-BE49-F238E27FC236}">
                <a16:creationId xmlns:a16="http://schemas.microsoft.com/office/drawing/2014/main" id="{D123F30C-2BF5-E001-02D7-9A81F34948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965DBFA-2266-87E4-70C3-0D098DB3BD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78C178-11AF-1B42-9C73-0075CF44A753}" type="slidenum">
              <a:rPr lang="en-US" smtClean="0"/>
              <a:t>‹#›</a:t>
            </a:fld>
            <a:endParaRPr lang="en-US"/>
          </a:p>
        </p:txBody>
      </p:sp>
      <p:pic>
        <p:nvPicPr>
          <p:cNvPr id="8" name="Picture 2" descr="North Carolina Pediatric Society">
            <a:extLst>
              <a:ext uri="{FF2B5EF4-FFF2-40B4-BE49-F238E27FC236}">
                <a16:creationId xmlns:a16="http://schemas.microsoft.com/office/drawing/2014/main" id="{56E257C8-7AA9-9B0E-46EB-65F883AE19A2}"/>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71852" y="5063727"/>
            <a:ext cx="2579800" cy="1343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9259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5626B-7674-579B-619D-11232E4D3C40}"/>
              </a:ext>
            </a:extLst>
          </p:cNvPr>
          <p:cNvSpPr>
            <a:spLocks noGrp="1"/>
          </p:cNvSpPr>
          <p:nvPr>
            <p:ph type="ctrTitle"/>
          </p:nvPr>
        </p:nvSpPr>
        <p:spPr>
          <a:xfrm>
            <a:off x="871869" y="1122363"/>
            <a:ext cx="10419907" cy="2387600"/>
          </a:xfrm>
        </p:spPr>
        <p:txBody>
          <a:bodyPr>
            <a:normAutofit/>
          </a:bodyPr>
          <a:lstStyle/>
          <a:p>
            <a:r>
              <a:rPr lang="en-US" dirty="0"/>
              <a:t>Cannabis Legislation Considerations for Children</a:t>
            </a:r>
          </a:p>
        </p:txBody>
      </p:sp>
      <p:pic>
        <p:nvPicPr>
          <p:cNvPr id="1026" name="Picture 2" descr="North Carolina Pediatric Society">
            <a:extLst>
              <a:ext uri="{FF2B5EF4-FFF2-40B4-BE49-F238E27FC236}">
                <a16:creationId xmlns:a16="http://schemas.microsoft.com/office/drawing/2014/main" id="{1EC8C691-91BF-3CF9-FC70-04B21A31B5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852" y="5063727"/>
            <a:ext cx="2579800" cy="134381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BB728B8-CE5A-1DE6-87A0-EB1A588FDC13}"/>
              </a:ext>
            </a:extLst>
          </p:cNvPr>
          <p:cNvSpPr txBox="1"/>
          <p:nvPr/>
        </p:nvSpPr>
        <p:spPr>
          <a:xfrm>
            <a:off x="1933715" y="3963679"/>
            <a:ext cx="7900416" cy="830997"/>
          </a:xfrm>
          <a:prstGeom prst="rect">
            <a:avLst/>
          </a:prstGeom>
          <a:noFill/>
        </p:spPr>
        <p:txBody>
          <a:bodyPr wrap="square" rtlCol="0">
            <a:spAutoFit/>
          </a:bodyPr>
          <a:lstStyle/>
          <a:p>
            <a:pPr algn="ctr"/>
            <a:r>
              <a:rPr lang="en-US" sz="2400" dirty="0"/>
              <a:t>Emily Vander Schaaf, MD, MPH, FAAP</a:t>
            </a:r>
          </a:p>
          <a:p>
            <a:pPr algn="ctr"/>
            <a:r>
              <a:rPr lang="en-US" sz="2400" dirty="0"/>
              <a:t>Chair North Carolina Pediatric Society Policy Committee</a:t>
            </a:r>
          </a:p>
        </p:txBody>
      </p:sp>
    </p:spTree>
    <p:extLst>
      <p:ext uri="{BB962C8B-B14F-4D97-AF65-F5344CB8AC3E}">
        <p14:creationId xmlns:p14="http://schemas.microsoft.com/office/powerpoint/2010/main" val="3726019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8EC26-5E47-6488-F2A3-9B03509D5EAC}"/>
              </a:ext>
            </a:extLst>
          </p:cNvPr>
          <p:cNvSpPr>
            <a:spLocks noGrp="1"/>
          </p:cNvSpPr>
          <p:nvPr>
            <p:ph type="title"/>
          </p:nvPr>
        </p:nvSpPr>
        <p:spPr/>
        <p:txBody>
          <a:bodyPr/>
          <a:lstStyle/>
          <a:p>
            <a:r>
              <a:rPr lang="en-US" dirty="0"/>
              <a:t>Cannabis trends</a:t>
            </a:r>
          </a:p>
        </p:txBody>
      </p:sp>
      <p:sp>
        <p:nvSpPr>
          <p:cNvPr id="3" name="Content Placeholder 2">
            <a:extLst>
              <a:ext uri="{FF2B5EF4-FFF2-40B4-BE49-F238E27FC236}">
                <a16:creationId xmlns:a16="http://schemas.microsoft.com/office/drawing/2014/main" id="{5CE265FF-456B-D6A1-0585-EBDD7346341C}"/>
              </a:ext>
            </a:extLst>
          </p:cNvPr>
          <p:cNvSpPr>
            <a:spLocks noGrp="1"/>
          </p:cNvSpPr>
          <p:nvPr>
            <p:ph idx="1"/>
          </p:nvPr>
        </p:nvSpPr>
        <p:spPr>
          <a:xfrm>
            <a:off x="9108373" y="2345636"/>
            <a:ext cx="2580433" cy="1083364"/>
          </a:xfrm>
          <a:ln>
            <a:solidFill>
              <a:schemeClr val="accent1"/>
            </a:solidFill>
          </a:ln>
        </p:spPr>
        <p:txBody>
          <a:bodyPr>
            <a:normAutofit/>
          </a:bodyPr>
          <a:lstStyle/>
          <a:p>
            <a:pPr marL="0" indent="0" algn="ctr">
              <a:buNone/>
            </a:pPr>
            <a:r>
              <a:rPr lang="en-US" sz="2200" dirty="0"/>
              <a:t>1,375% increase in kids under 6  accidental ingestion</a:t>
            </a:r>
          </a:p>
        </p:txBody>
      </p:sp>
      <p:sp>
        <p:nvSpPr>
          <p:cNvPr id="4" name="TextBox 3">
            <a:extLst>
              <a:ext uri="{FF2B5EF4-FFF2-40B4-BE49-F238E27FC236}">
                <a16:creationId xmlns:a16="http://schemas.microsoft.com/office/drawing/2014/main" id="{87AEE3EA-EB1A-B37A-263F-0AB8B1DF4E24}"/>
              </a:ext>
            </a:extLst>
          </p:cNvPr>
          <p:cNvSpPr txBox="1"/>
          <p:nvPr/>
        </p:nvSpPr>
        <p:spPr>
          <a:xfrm>
            <a:off x="9438861" y="6185098"/>
            <a:ext cx="3829878" cy="307777"/>
          </a:xfrm>
          <a:prstGeom prst="rect">
            <a:avLst/>
          </a:prstGeom>
          <a:noFill/>
        </p:spPr>
        <p:txBody>
          <a:bodyPr wrap="square" rtlCol="0">
            <a:spAutoFit/>
          </a:bodyPr>
          <a:lstStyle/>
          <a:p>
            <a:r>
              <a:rPr lang="en-US" sz="1400" dirty="0"/>
              <a:t>Tweet et al 2023 Pediatrics</a:t>
            </a:r>
          </a:p>
        </p:txBody>
      </p:sp>
      <p:pic>
        <p:nvPicPr>
          <p:cNvPr id="5" name="Picture 4">
            <a:extLst>
              <a:ext uri="{FF2B5EF4-FFF2-40B4-BE49-F238E27FC236}">
                <a16:creationId xmlns:a16="http://schemas.microsoft.com/office/drawing/2014/main" id="{93F9879C-1D36-3C55-0AB7-950955CA5B18}"/>
              </a:ext>
            </a:extLst>
          </p:cNvPr>
          <p:cNvPicPr>
            <a:picLocks noChangeAspect="1"/>
          </p:cNvPicPr>
          <p:nvPr/>
        </p:nvPicPr>
        <p:blipFill rotWithShape="1">
          <a:blip r:embed="rId3"/>
          <a:srcRect l="2772" t="7332" r="4604" b="3941"/>
          <a:stretch/>
        </p:blipFill>
        <p:spPr>
          <a:xfrm>
            <a:off x="3044835" y="1265346"/>
            <a:ext cx="5972122" cy="4629908"/>
          </a:xfrm>
          <a:prstGeom prst="rect">
            <a:avLst/>
          </a:prstGeom>
        </p:spPr>
      </p:pic>
      <p:sp>
        <p:nvSpPr>
          <p:cNvPr id="7" name="TextBox 6">
            <a:extLst>
              <a:ext uri="{FF2B5EF4-FFF2-40B4-BE49-F238E27FC236}">
                <a16:creationId xmlns:a16="http://schemas.microsoft.com/office/drawing/2014/main" id="{D958B63B-9986-B89C-085B-B83202CE26B4}"/>
              </a:ext>
            </a:extLst>
          </p:cNvPr>
          <p:cNvSpPr txBox="1"/>
          <p:nvPr/>
        </p:nvSpPr>
        <p:spPr>
          <a:xfrm>
            <a:off x="3177258" y="5469912"/>
            <a:ext cx="1810870" cy="369332"/>
          </a:xfrm>
          <a:prstGeom prst="rect">
            <a:avLst/>
          </a:prstGeom>
          <a:noFill/>
        </p:spPr>
        <p:txBody>
          <a:bodyPr wrap="square" rtlCol="0">
            <a:spAutoFit/>
          </a:bodyPr>
          <a:lstStyle/>
          <a:p>
            <a:r>
              <a:rPr lang="en-US" b="1" dirty="0"/>
              <a:t>207 in 2017</a:t>
            </a:r>
          </a:p>
        </p:txBody>
      </p:sp>
      <p:sp>
        <p:nvSpPr>
          <p:cNvPr id="8" name="TextBox 7">
            <a:extLst>
              <a:ext uri="{FF2B5EF4-FFF2-40B4-BE49-F238E27FC236}">
                <a16:creationId xmlns:a16="http://schemas.microsoft.com/office/drawing/2014/main" id="{C03BA621-FA2A-24E8-07A5-92A867695613}"/>
              </a:ext>
            </a:extLst>
          </p:cNvPr>
          <p:cNvSpPr txBox="1"/>
          <p:nvPr/>
        </p:nvSpPr>
        <p:spPr>
          <a:xfrm>
            <a:off x="7911548" y="5469912"/>
            <a:ext cx="1810870" cy="369332"/>
          </a:xfrm>
          <a:prstGeom prst="rect">
            <a:avLst/>
          </a:prstGeom>
          <a:noFill/>
        </p:spPr>
        <p:txBody>
          <a:bodyPr wrap="square" rtlCol="0">
            <a:spAutoFit/>
          </a:bodyPr>
          <a:lstStyle/>
          <a:p>
            <a:r>
              <a:rPr lang="en-US" b="1" dirty="0"/>
              <a:t>3,054 in 2021</a:t>
            </a:r>
          </a:p>
        </p:txBody>
      </p:sp>
    </p:spTree>
    <p:extLst>
      <p:ext uri="{BB962C8B-B14F-4D97-AF65-F5344CB8AC3E}">
        <p14:creationId xmlns:p14="http://schemas.microsoft.com/office/powerpoint/2010/main" val="2001143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F2B6D-5358-C008-4BF4-A526A0785CEB}"/>
              </a:ext>
            </a:extLst>
          </p:cNvPr>
          <p:cNvSpPr>
            <a:spLocks noGrp="1"/>
          </p:cNvSpPr>
          <p:nvPr>
            <p:ph type="title"/>
          </p:nvPr>
        </p:nvSpPr>
        <p:spPr/>
        <p:txBody>
          <a:bodyPr/>
          <a:lstStyle/>
          <a:p>
            <a:r>
              <a:rPr lang="en-US" dirty="0"/>
              <a:t>Cannabis trends</a:t>
            </a:r>
          </a:p>
        </p:txBody>
      </p:sp>
      <p:sp>
        <p:nvSpPr>
          <p:cNvPr id="3" name="Content Placeholder 2">
            <a:extLst>
              <a:ext uri="{FF2B5EF4-FFF2-40B4-BE49-F238E27FC236}">
                <a16:creationId xmlns:a16="http://schemas.microsoft.com/office/drawing/2014/main" id="{EECE8547-8916-4C01-683D-5F74FF65AAE0}"/>
              </a:ext>
            </a:extLst>
          </p:cNvPr>
          <p:cNvSpPr>
            <a:spLocks noGrp="1"/>
          </p:cNvSpPr>
          <p:nvPr>
            <p:ph idx="1"/>
          </p:nvPr>
        </p:nvSpPr>
        <p:spPr>
          <a:xfrm>
            <a:off x="838200" y="2167112"/>
            <a:ext cx="3916680" cy="725718"/>
          </a:xfrm>
          <a:ln>
            <a:solidFill>
              <a:schemeClr val="accent1"/>
            </a:solidFill>
          </a:ln>
        </p:spPr>
        <p:txBody>
          <a:bodyPr>
            <a:normAutofit/>
          </a:bodyPr>
          <a:lstStyle/>
          <a:p>
            <a:pPr marL="0" indent="0" algn="ctr">
              <a:buNone/>
            </a:pPr>
            <a:r>
              <a:rPr lang="en-US" sz="2200" dirty="0"/>
              <a:t>Fewer teens perceive cannabis as harmful</a:t>
            </a:r>
          </a:p>
        </p:txBody>
      </p:sp>
      <p:pic>
        <p:nvPicPr>
          <p:cNvPr id="4" name="Picture 3">
            <a:extLst>
              <a:ext uri="{FF2B5EF4-FFF2-40B4-BE49-F238E27FC236}">
                <a16:creationId xmlns:a16="http://schemas.microsoft.com/office/drawing/2014/main" id="{51AB20CA-831E-B82B-022D-47871F43B208}"/>
              </a:ext>
            </a:extLst>
          </p:cNvPr>
          <p:cNvPicPr>
            <a:picLocks noChangeAspect="1"/>
          </p:cNvPicPr>
          <p:nvPr/>
        </p:nvPicPr>
        <p:blipFill>
          <a:blip r:embed="rId3"/>
          <a:stretch>
            <a:fillRect/>
          </a:stretch>
        </p:blipFill>
        <p:spPr>
          <a:xfrm>
            <a:off x="5779407" y="1460027"/>
            <a:ext cx="5574393" cy="5086268"/>
          </a:xfrm>
          <a:prstGeom prst="rect">
            <a:avLst/>
          </a:prstGeom>
        </p:spPr>
      </p:pic>
      <p:sp>
        <p:nvSpPr>
          <p:cNvPr id="5" name="TextBox 4">
            <a:extLst>
              <a:ext uri="{FF2B5EF4-FFF2-40B4-BE49-F238E27FC236}">
                <a16:creationId xmlns:a16="http://schemas.microsoft.com/office/drawing/2014/main" id="{3DC4C664-9D67-060D-4813-283E265E874B}"/>
              </a:ext>
            </a:extLst>
          </p:cNvPr>
          <p:cNvSpPr txBox="1"/>
          <p:nvPr/>
        </p:nvSpPr>
        <p:spPr>
          <a:xfrm>
            <a:off x="9144000" y="6176963"/>
            <a:ext cx="3048000" cy="369332"/>
          </a:xfrm>
          <a:prstGeom prst="rect">
            <a:avLst/>
          </a:prstGeom>
          <a:noFill/>
        </p:spPr>
        <p:txBody>
          <a:bodyPr wrap="square" rtlCol="0">
            <a:spAutoFit/>
          </a:bodyPr>
          <a:lstStyle/>
          <a:p>
            <a:r>
              <a:rPr lang="en-US" dirty="0"/>
              <a:t>Cerda et al 2017 JAMA Peds</a:t>
            </a:r>
          </a:p>
        </p:txBody>
      </p:sp>
    </p:spTree>
    <p:extLst>
      <p:ext uri="{BB962C8B-B14F-4D97-AF65-F5344CB8AC3E}">
        <p14:creationId xmlns:p14="http://schemas.microsoft.com/office/powerpoint/2010/main" val="3402407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F668B-EB81-27DB-C8C4-CD24588AB3CC}"/>
              </a:ext>
            </a:extLst>
          </p:cNvPr>
          <p:cNvSpPr>
            <a:spLocks noGrp="1"/>
          </p:cNvSpPr>
          <p:nvPr>
            <p:ph type="title"/>
          </p:nvPr>
        </p:nvSpPr>
        <p:spPr/>
        <p:txBody>
          <a:bodyPr/>
          <a:lstStyle/>
          <a:p>
            <a:r>
              <a:rPr lang="en-US" dirty="0"/>
              <a:t>Cannabis trends</a:t>
            </a:r>
          </a:p>
        </p:txBody>
      </p:sp>
      <p:sp>
        <p:nvSpPr>
          <p:cNvPr id="3" name="Content Placeholder 2">
            <a:extLst>
              <a:ext uri="{FF2B5EF4-FFF2-40B4-BE49-F238E27FC236}">
                <a16:creationId xmlns:a16="http://schemas.microsoft.com/office/drawing/2014/main" id="{1865CE23-AB0F-DAA3-FB2A-6325A8B8D25A}"/>
              </a:ext>
            </a:extLst>
          </p:cNvPr>
          <p:cNvSpPr>
            <a:spLocks noGrp="1"/>
          </p:cNvSpPr>
          <p:nvPr>
            <p:ph idx="1"/>
          </p:nvPr>
        </p:nvSpPr>
        <p:spPr>
          <a:xfrm>
            <a:off x="6535271" y="1292422"/>
            <a:ext cx="5257800" cy="398266"/>
          </a:xfrm>
          <a:ln>
            <a:solidFill>
              <a:schemeClr val="accent1"/>
            </a:solidFill>
          </a:ln>
        </p:spPr>
        <p:txBody>
          <a:bodyPr>
            <a:normAutofit/>
          </a:bodyPr>
          <a:lstStyle/>
          <a:p>
            <a:pPr marL="0" indent="0" algn="ctr">
              <a:buNone/>
            </a:pPr>
            <a:r>
              <a:rPr lang="en-US" sz="2200" dirty="0"/>
              <a:t>Mixed data on teen use over time</a:t>
            </a:r>
          </a:p>
        </p:txBody>
      </p:sp>
      <p:grpSp>
        <p:nvGrpSpPr>
          <p:cNvPr id="8" name="Group 7">
            <a:extLst>
              <a:ext uri="{FF2B5EF4-FFF2-40B4-BE49-F238E27FC236}">
                <a16:creationId xmlns:a16="http://schemas.microsoft.com/office/drawing/2014/main" id="{2C26447F-E64A-0F19-6863-6742E9F21CE9}"/>
              </a:ext>
            </a:extLst>
          </p:cNvPr>
          <p:cNvGrpSpPr/>
          <p:nvPr/>
        </p:nvGrpSpPr>
        <p:grpSpPr>
          <a:xfrm>
            <a:off x="44824" y="2027376"/>
            <a:ext cx="6838114" cy="3795886"/>
            <a:chOff x="44824" y="2027376"/>
            <a:chExt cx="6838114" cy="3795886"/>
          </a:xfrm>
        </p:grpSpPr>
        <p:pic>
          <p:nvPicPr>
            <p:cNvPr id="4" name="Picture 3">
              <a:extLst>
                <a:ext uri="{FF2B5EF4-FFF2-40B4-BE49-F238E27FC236}">
                  <a16:creationId xmlns:a16="http://schemas.microsoft.com/office/drawing/2014/main" id="{5C58D285-C829-1E52-4636-C347F1FD75D7}"/>
                </a:ext>
              </a:extLst>
            </p:cNvPr>
            <p:cNvPicPr>
              <a:picLocks noChangeAspect="1"/>
            </p:cNvPicPr>
            <p:nvPr/>
          </p:nvPicPr>
          <p:blipFill>
            <a:blip r:embed="rId3"/>
            <a:stretch>
              <a:fillRect/>
            </a:stretch>
          </p:blipFill>
          <p:spPr>
            <a:xfrm>
              <a:off x="44824" y="2027376"/>
              <a:ext cx="6490447" cy="3383318"/>
            </a:xfrm>
            <a:prstGeom prst="rect">
              <a:avLst/>
            </a:prstGeom>
          </p:spPr>
        </p:pic>
        <p:sp>
          <p:nvSpPr>
            <p:cNvPr id="5" name="TextBox 4">
              <a:extLst>
                <a:ext uri="{FF2B5EF4-FFF2-40B4-BE49-F238E27FC236}">
                  <a16:creationId xmlns:a16="http://schemas.microsoft.com/office/drawing/2014/main" id="{30A7C6A9-C4CE-A198-5F94-1C8A09F9910D}"/>
                </a:ext>
              </a:extLst>
            </p:cNvPr>
            <p:cNvSpPr txBox="1"/>
            <p:nvPr/>
          </p:nvSpPr>
          <p:spPr>
            <a:xfrm>
              <a:off x="3924585" y="5546263"/>
              <a:ext cx="2958353" cy="276999"/>
            </a:xfrm>
            <a:prstGeom prst="rect">
              <a:avLst/>
            </a:prstGeom>
            <a:noFill/>
          </p:spPr>
          <p:txBody>
            <a:bodyPr wrap="square" rtlCol="0">
              <a:spAutoFit/>
            </a:bodyPr>
            <a:lstStyle/>
            <a:p>
              <a:r>
                <a:rPr lang="en-US" sz="1200" dirty="0"/>
                <a:t>Remember 2021 was an unusual year</a:t>
              </a:r>
            </a:p>
          </p:txBody>
        </p:sp>
      </p:grpSp>
      <p:pic>
        <p:nvPicPr>
          <p:cNvPr id="6" name="Picture 5">
            <a:extLst>
              <a:ext uri="{FF2B5EF4-FFF2-40B4-BE49-F238E27FC236}">
                <a16:creationId xmlns:a16="http://schemas.microsoft.com/office/drawing/2014/main" id="{7022A778-C8CD-F3FB-A781-36F96DEBAC05}"/>
              </a:ext>
            </a:extLst>
          </p:cNvPr>
          <p:cNvPicPr>
            <a:picLocks noChangeAspect="1"/>
          </p:cNvPicPr>
          <p:nvPr/>
        </p:nvPicPr>
        <p:blipFill>
          <a:blip r:embed="rId4"/>
          <a:stretch>
            <a:fillRect/>
          </a:stretch>
        </p:blipFill>
        <p:spPr>
          <a:xfrm>
            <a:off x="6535271" y="2388165"/>
            <a:ext cx="5338483" cy="2785709"/>
          </a:xfrm>
          <a:prstGeom prst="rect">
            <a:avLst/>
          </a:prstGeom>
        </p:spPr>
      </p:pic>
      <p:sp>
        <p:nvSpPr>
          <p:cNvPr id="7" name="TextBox 6">
            <a:extLst>
              <a:ext uri="{FF2B5EF4-FFF2-40B4-BE49-F238E27FC236}">
                <a16:creationId xmlns:a16="http://schemas.microsoft.com/office/drawing/2014/main" id="{DA67BCE8-1980-F031-2B5B-FB178E019591}"/>
              </a:ext>
            </a:extLst>
          </p:cNvPr>
          <p:cNvSpPr txBox="1"/>
          <p:nvPr/>
        </p:nvSpPr>
        <p:spPr>
          <a:xfrm>
            <a:off x="5664201" y="6354375"/>
            <a:ext cx="6527800" cy="276999"/>
          </a:xfrm>
          <a:prstGeom prst="rect">
            <a:avLst/>
          </a:prstGeom>
          <a:noFill/>
        </p:spPr>
        <p:txBody>
          <a:bodyPr wrap="square" rtlCol="0">
            <a:spAutoFit/>
          </a:bodyPr>
          <a:lstStyle/>
          <a:p>
            <a:r>
              <a:rPr lang="en-US" sz="1200" dirty="0"/>
              <a:t>Yang 2024 Pediatric Rep; </a:t>
            </a:r>
            <a:r>
              <a:rPr lang="en-US" sz="1200" dirty="0" err="1"/>
              <a:t>Miech</a:t>
            </a:r>
            <a:r>
              <a:rPr lang="en-US" sz="1200" dirty="0"/>
              <a:t> 2025 Journal of Adolescent Health; Coley 2024 JAMA Peds</a:t>
            </a:r>
          </a:p>
        </p:txBody>
      </p:sp>
    </p:spTree>
    <p:extLst>
      <p:ext uri="{BB962C8B-B14F-4D97-AF65-F5344CB8AC3E}">
        <p14:creationId xmlns:p14="http://schemas.microsoft.com/office/powerpoint/2010/main" val="2291255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C4691-BD15-A52E-431F-A91B96F6696D}"/>
              </a:ext>
            </a:extLst>
          </p:cNvPr>
          <p:cNvSpPr>
            <a:spLocks noGrp="1"/>
          </p:cNvSpPr>
          <p:nvPr>
            <p:ph type="title"/>
          </p:nvPr>
        </p:nvSpPr>
        <p:spPr/>
        <p:txBody>
          <a:bodyPr/>
          <a:lstStyle/>
          <a:p>
            <a:r>
              <a:rPr lang="en-US" dirty="0"/>
              <a:t>Cannabis trends</a:t>
            </a:r>
          </a:p>
        </p:txBody>
      </p:sp>
      <p:sp>
        <p:nvSpPr>
          <p:cNvPr id="3" name="Content Placeholder 2">
            <a:extLst>
              <a:ext uri="{FF2B5EF4-FFF2-40B4-BE49-F238E27FC236}">
                <a16:creationId xmlns:a16="http://schemas.microsoft.com/office/drawing/2014/main" id="{8FD69F40-FA4B-A212-1106-5A68832331B7}"/>
              </a:ext>
            </a:extLst>
          </p:cNvPr>
          <p:cNvSpPr>
            <a:spLocks noGrp="1"/>
          </p:cNvSpPr>
          <p:nvPr>
            <p:ph idx="1"/>
          </p:nvPr>
        </p:nvSpPr>
        <p:spPr/>
        <p:txBody>
          <a:bodyPr/>
          <a:lstStyle/>
          <a:p>
            <a:pPr marL="0" indent="0">
              <a:buNone/>
            </a:pPr>
            <a:r>
              <a:rPr lang="en-US" dirty="0"/>
              <a:t>Meta-analysis</a:t>
            </a:r>
          </a:p>
          <a:p>
            <a:pPr marL="0" indent="0">
              <a:buNone/>
            </a:pPr>
            <a:r>
              <a:rPr lang="en-US" dirty="0"/>
              <a:t>	- Medical cannabis did not appear to increase youth use</a:t>
            </a:r>
          </a:p>
          <a:p>
            <a:pPr marL="0" indent="0">
              <a:buNone/>
            </a:pPr>
            <a:r>
              <a:rPr lang="en-US" dirty="0"/>
              <a:t>	- Legalization of recreational cannabis did appear to increase use</a:t>
            </a:r>
          </a:p>
        </p:txBody>
      </p:sp>
      <p:sp>
        <p:nvSpPr>
          <p:cNvPr id="5" name="TextBox 4">
            <a:extLst>
              <a:ext uri="{FF2B5EF4-FFF2-40B4-BE49-F238E27FC236}">
                <a16:creationId xmlns:a16="http://schemas.microsoft.com/office/drawing/2014/main" id="{272023DF-85CB-E8B8-498F-6B08880C1845}"/>
              </a:ext>
            </a:extLst>
          </p:cNvPr>
          <p:cNvSpPr txBox="1"/>
          <p:nvPr/>
        </p:nvSpPr>
        <p:spPr>
          <a:xfrm>
            <a:off x="5192486" y="6373460"/>
            <a:ext cx="6786154" cy="276999"/>
          </a:xfrm>
          <a:prstGeom prst="rect">
            <a:avLst/>
          </a:prstGeom>
          <a:noFill/>
        </p:spPr>
        <p:txBody>
          <a:bodyPr wrap="square" rtlCol="0">
            <a:spAutoFit/>
          </a:bodyPr>
          <a:lstStyle/>
          <a:p>
            <a:pPr algn="r"/>
            <a:r>
              <a:rPr lang="en-US" sz="1200" dirty="0"/>
              <a:t>Pawar 2024  J American Academy of Child and Adolescent Psychiatry</a:t>
            </a:r>
          </a:p>
        </p:txBody>
      </p:sp>
    </p:spTree>
    <p:extLst>
      <p:ext uri="{BB962C8B-B14F-4D97-AF65-F5344CB8AC3E}">
        <p14:creationId xmlns:p14="http://schemas.microsoft.com/office/powerpoint/2010/main" val="338866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C4691-BD15-A52E-431F-A91B96F6696D}"/>
              </a:ext>
            </a:extLst>
          </p:cNvPr>
          <p:cNvSpPr>
            <a:spLocks noGrp="1"/>
          </p:cNvSpPr>
          <p:nvPr>
            <p:ph type="title"/>
          </p:nvPr>
        </p:nvSpPr>
        <p:spPr/>
        <p:txBody>
          <a:bodyPr/>
          <a:lstStyle/>
          <a:p>
            <a:r>
              <a:rPr lang="en-US" dirty="0"/>
              <a:t>Cannabis trends</a:t>
            </a:r>
          </a:p>
        </p:txBody>
      </p:sp>
      <p:sp>
        <p:nvSpPr>
          <p:cNvPr id="3" name="Content Placeholder 2">
            <a:extLst>
              <a:ext uri="{FF2B5EF4-FFF2-40B4-BE49-F238E27FC236}">
                <a16:creationId xmlns:a16="http://schemas.microsoft.com/office/drawing/2014/main" id="{8FD69F40-FA4B-A212-1106-5A68832331B7}"/>
              </a:ext>
            </a:extLst>
          </p:cNvPr>
          <p:cNvSpPr>
            <a:spLocks noGrp="1"/>
          </p:cNvSpPr>
          <p:nvPr>
            <p:ph idx="1"/>
          </p:nvPr>
        </p:nvSpPr>
        <p:spPr/>
        <p:txBody>
          <a:bodyPr/>
          <a:lstStyle/>
          <a:p>
            <a:pPr marL="0" indent="0">
              <a:buNone/>
            </a:pPr>
            <a:r>
              <a:rPr lang="en-US" dirty="0"/>
              <a:t>Meta-analysis</a:t>
            </a:r>
          </a:p>
        </p:txBody>
      </p:sp>
      <p:pic>
        <p:nvPicPr>
          <p:cNvPr id="4" name="Picture 3">
            <a:extLst>
              <a:ext uri="{FF2B5EF4-FFF2-40B4-BE49-F238E27FC236}">
                <a16:creationId xmlns:a16="http://schemas.microsoft.com/office/drawing/2014/main" id="{4A55D24E-2CFD-4B2C-0C3E-9152F4FDFFB5}"/>
              </a:ext>
            </a:extLst>
          </p:cNvPr>
          <p:cNvPicPr>
            <a:picLocks noChangeAspect="1"/>
          </p:cNvPicPr>
          <p:nvPr/>
        </p:nvPicPr>
        <p:blipFill>
          <a:blip r:embed="rId3"/>
          <a:stretch>
            <a:fillRect/>
          </a:stretch>
        </p:blipFill>
        <p:spPr>
          <a:xfrm>
            <a:off x="5608320" y="902077"/>
            <a:ext cx="6370320" cy="5053845"/>
          </a:xfrm>
          <a:prstGeom prst="rect">
            <a:avLst/>
          </a:prstGeom>
        </p:spPr>
      </p:pic>
      <p:sp>
        <p:nvSpPr>
          <p:cNvPr id="5" name="TextBox 4">
            <a:extLst>
              <a:ext uri="{FF2B5EF4-FFF2-40B4-BE49-F238E27FC236}">
                <a16:creationId xmlns:a16="http://schemas.microsoft.com/office/drawing/2014/main" id="{272023DF-85CB-E8B8-498F-6B08880C1845}"/>
              </a:ext>
            </a:extLst>
          </p:cNvPr>
          <p:cNvSpPr txBox="1"/>
          <p:nvPr/>
        </p:nvSpPr>
        <p:spPr>
          <a:xfrm>
            <a:off x="5192486" y="6373460"/>
            <a:ext cx="6786154" cy="276999"/>
          </a:xfrm>
          <a:prstGeom prst="rect">
            <a:avLst/>
          </a:prstGeom>
          <a:noFill/>
        </p:spPr>
        <p:txBody>
          <a:bodyPr wrap="square" rtlCol="0">
            <a:spAutoFit/>
          </a:bodyPr>
          <a:lstStyle/>
          <a:p>
            <a:pPr algn="r"/>
            <a:r>
              <a:rPr lang="en-US" sz="1200" dirty="0"/>
              <a:t>Pawar 2024  J American Academy of Child and Adolescent Psychiatry</a:t>
            </a:r>
          </a:p>
        </p:txBody>
      </p:sp>
      <p:cxnSp>
        <p:nvCxnSpPr>
          <p:cNvPr id="8" name="Straight Connector 7">
            <a:extLst>
              <a:ext uri="{FF2B5EF4-FFF2-40B4-BE49-F238E27FC236}">
                <a16:creationId xmlns:a16="http://schemas.microsoft.com/office/drawing/2014/main" id="{83B0619B-AA3E-6961-515B-04F158FDA2DB}"/>
              </a:ext>
            </a:extLst>
          </p:cNvPr>
          <p:cNvCxnSpPr/>
          <p:nvPr/>
        </p:nvCxnSpPr>
        <p:spPr>
          <a:xfrm>
            <a:off x="10207337" y="764130"/>
            <a:ext cx="0" cy="5385279"/>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0A25A6C7-8C98-D849-308C-76EBF45288E5}"/>
              </a:ext>
            </a:extLst>
          </p:cNvPr>
          <p:cNvCxnSpPr/>
          <p:nvPr/>
        </p:nvCxnSpPr>
        <p:spPr>
          <a:xfrm flipH="1">
            <a:off x="9405257" y="1451352"/>
            <a:ext cx="71252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6E7A6D3C-F123-049F-F810-C6BA2293E7EA}"/>
              </a:ext>
            </a:extLst>
          </p:cNvPr>
          <p:cNvCxnSpPr>
            <a:cxnSpLocks/>
          </p:cNvCxnSpPr>
          <p:nvPr/>
        </p:nvCxnSpPr>
        <p:spPr>
          <a:xfrm>
            <a:off x="10305803" y="1437497"/>
            <a:ext cx="670309" cy="1385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9486DEB-63C5-5BBB-5D66-60FDA099F540}"/>
              </a:ext>
            </a:extLst>
          </p:cNvPr>
          <p:cNvSpPr txBox="1"/>
          <p:nvPr/>
        </p:nvSpPr>
        <p:spPr>
          <a:xfrm>
            <a:off x="8796905" y="736047"/>
            <a:ext cx="1365652" cy="646331"/>
          </a:xfrm>
          <a:prstGeom prst="rect">
            <a:avLst/>
          </a:prstGeom>
          <a:solidFill>
            <a:schemeClr val="bg1"/>
          </a:solidFill>
        </p:spPr>
        <p:txBody>
          <a:bodyPr wrap="square" rtlCol="0">
            <a:spAutoFit/>
          </a:bodyPr>
          <a:lstStyle/>
          <a:p>
            <a:pPr algn="ctr"/>
            <a:r>
              <a:rPr lang="en-US" dirty="0">
                <a:solidFill>
                  <a:srgbClr val="FF0000"/>
                </a:solidFill>
              </a:rPr>
              <a:t>Less Use Past Month</a:t>
            </a:r>
          </a:p>
        </p:txBody>
      </p:sp>
      <p:sp>
        <p:nvSpPr>
          <p:cNvPr id="14" name="TextBox 13">
            <a:extLst>
              <a:ext uri="{FF2B5EF4-FFF2-40B4-BE49-F238E27FC236}">
                <a16:creationId xmlns:a16="http://schemas.microsoft.com/office/drawing/2014/main" id="{01BC87A4-E1C8-6587-0FE1-BB3FE0D0922C}"/>
              </a:ext>
            </a:extLst>
          </p:cNvPr>
          <p:cNvSpPr txBox="1"/>
          <p:nvPr/>
        </p:nvSpPr>
        <p:spPr>
          <a:xfrm>
            <a:off x="10243061" y="706714"/>
            <a:ext cx="1466103" cy="646331"/>
          </a:xfrm>
          <a:prstGeom prst="rect">
            <a:avLst/>
          </a:prstGeom>
          <a:solidFill>
            <a:schemeClr val="bg1"/>
          </a:solidFill>
        </p:spPr>
        <p:txBody>
          <a:bodyPr wrap="square" rtlCol="0">
            <a:spAutoFit/>
          </a:bodyPr>
          <a:lstStyle/>
          <a:p>
            <a:pPr algn="ctr"/>
            <a:r>
              <a:rPr lang="en-US" dirty="0">
                <a:solidFill>
                  <a:srgbClr val="FF0000"/>
                </a:solidFill>
              </a:rPr>
              <a:t>More Use Past Month</a:t>
            </a:r>
          </a:p>
        </p:txBody>
      </p:sp>
      <p:sp>
        <p:nvSpPr>
          <p:cNvPr id="16" name="TextBox 15">
            <a:extLst>
              <a:ext uri="{FF2B5EF4-FFF2-40B4-BE49-F238E27FC236}">
                <a16:creationId xmlns:a16="http://schemas.microsoft.com/office/drawing/2014/main" id="{52FB9048-9624-D510-9453-01932747117B}"/>
              </a:ext>
            </a:extLst>
          </p:cNvPr>
          <p:cNvSpPr txBox="1"/>
          <p:nvPr/>
        </p:nvSpPr>
        <p:spPr>
          <a:xfrm>
            <a:off x="4963251" y="602386"/>
            <a:ext cx="3472784" cy="369332"/>
          </a:xfrm>
          <a:prstGeom prst="rect">
            <a:avLst/>
          </a:prstGeom>
          <a:noFill/>
          <a:ln>
            <a:solidFill>
              <a:schemeClr val="accent1"/>
            </a:solidFill>
          </a:ln>
        </p:spPr>
        <p:txBody>
          <a:bodyPr wrap="square" rtlCol="0">
            <a:spAutoFit/>
          </a:bodyPr>
          <a:lstStyle/>
          <a:p>
            <a:pPr algn="ctr"/>
            <a:r>
              <a:rPr lang="en-US" dirty="0"/>
              <a:t>Impact of Medical Cannabis</a:t>
            </a:r>
          </a:p>
        </p:txBody>
      </p:sp>
    </p:spTree>
    <p:extLst>
      <p:ext uri="{BB962C8B-B14F-4D97-AF65-F5344CB8AC3E}">
        <p14:creationId xmlns:p14="http://schemas.microsoft.com/office/powerpoint/2010/main" val="21359761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E1097FE-FAA3-EBB7-4EC5-F8DC5D847EB9}"/>
              </a:ext>
            </a:extLst>
          </p:cNvPr>
          <p:cNvPicPr>
            <a:picLocks noChangeAspect="1"/>
          </p:cNvPicPr>
          <p:nvPr/>
        </p:nvPicPr>
        <p:blipFill>
          <a:blip r:embed="rId3"/>
          <a:stretch>
            <a:fillRect/>
          </a:stretch>
        </p:blipFill>
        <p:spPr>
          <a:xfrm>
            <a:off x="5680325" y="912426"/>
            <a:ext cx="6173270" cy="4984787"/>
          </a:xfrm>
          <a:prstGeom prst="rect">
            <a:avLst/>
          </a:prstGeom>
        </p:spPr>
      </p:pic>
      <p:sp>
        <p:nvSpPr>
          <p:cNvPr id="2" name="Title 1">
            <a:extLst>
              <a:ext uri="{FF2B5EF4-FFF2-40B4-BE49-F238E27FC236}">
                <a16:creationId xmlns:a16="http://schemas.microsoft.com/office/drawing/2014/main" id="{814C4691-BD15-A52E-431F-A91B96F6696D}"/>
              </a:ext>
            </a:extLst>
          </p:cNvPr>
          <p:cNvSpPr>
            <a:spLocks noGrp="1"/>
          </p:cNvSpPr>
          <p:nvPr>
            <p:ph type="title"/>
          </p:nvPr>
        </p:nvSpPr>
        <p:spPr/>
        <p:txBody>
          <a:bodyPr/>
          <a:lstStyle/>
          <a:p>
            <a:r>
              <a:rPr lang="en-US" dirty="0"/>
              <a:t>Cannabis trends</a:t>
            </a:r>
          </a:p>
        </p:txBody>
      </p:sp>
      <p:sp>
        <p:nvSpPr>
          <p:cNvPr id="3" name="Content Placeholder 2">
            <a:extLst>
              <a:ext uri="{FF2B5EF4-FFF2-40B4-BE49-F238E27FC236}">
                <a16:creationId xmlns:a16="http://schemas.microsoft.com/office/drawing/2014/main" id="{8FD69F40-FA4B-A212-1106-5A68832331B7}"/>
              </a:ext>
            </a:extLst>
          </p:cNvPr>
          <p:cNvSpPr>
            <a:spLocks noGrp="1"/>
          </p:cNvSpPr>
          <p:nvPr>
            <p:ph idx="1"/>
          </p:nvPr>
        </p:nvSpPr>
        <p:spPr/>
        <p:txBody>
          <a:bodyPr/>
          <a:lstStyle/>
          <a:p>
            <a:pPr marL="0" indent="0">
              <a:buNone/>
            </a:pPr>
            <a:r>
              <a:rPr lang="en-US" dirty="0"/>
              <a:t>Meta-analysis</a:t>
            </a:r>
          </a:p>
        </p:txBody>
      </p:sp>
      <p:sp>
        <p:nvSpPr>
          <p:cNvPr id="5" name="TextBox 4">
            <a:extLst>
              <a:ext uri="{FF2B5EF4-FFF2-40B4-BE49-F238E27FC236}">
                <a16:creationId xmlns:a16="http://schemas.microsoft.com/office/drawing/2014/main" id="{272023DF-85CB-E8B8-498F-6B08880C1845}"/>
              </a:ext>
            </a:extLst>
          </p:cNvPr>
          <p:cNvSpPr txBox="1"/>
          <p:nvPr/>
        </p:nvSpPr>
        <p:spPr>
          <a:xfrm>
            <a:off x="5192486" y="6373460"/>
            <a:ext cx="6786154" cy="276999"/>
          </a:xfrm>
          <a:prstGeom prst="rect">
            <a:avLst/>
          </a:prstGeom>
          <a:noFill/>
        </p:spPr>
        <p:txBody>
          <a:bodyPr wrap="square" rtlCol="0">
            <a:spAutoFit/>
          </a:bodyPr>
          <a:lstStyle/>
          <a:p>
            <a:pPr algn="r"/>
            <a:r>
              <a:rPr lang="en-US" sz="1200" dirty="0"/>
              <a:t>Pawar 2024  J American Academy of Child and Adolescent Psychiatry</a:t>
            </a:r>
          </a:p>
        </p:txBody>
      </p:sp>
      <p:cxnSp>
        <p:nvCxnSpPr>
          <p:cNvPr id="8" name="Straight Connector 7">
            <a:extLst>
              <a:ext uri="{FF2B5EF4-FFF2-40B4-BE49-F238E27FC236}">
                <a16:creationId xmlns:a16="http://schemas.microsoft.com/office/drawing/2014/main" id="{83B0619B-AA3E-6961-515B-04F158FDA2DB}"/>
              </a:ext>
            </a:extLst>
          </p:cNvPr>
          <p:cNvCxnSpPr/>
          <p:nvPr/>
        </p:nvCxnSpPr>
        <p:spPr>
          <a:xfrm>
            <a:off x="10207337" y="764130"/>
            <a:ext cx="0" cy="5385279"/>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0A25A6C7-8C98-D849-308C-76EBF45288E5}"/>
              </a:ext>
            </a:extLst>
          </p:cNvPr>
          <p:cNvCxnSpPr/>
          <p:nvPr/>
        </p:nvCxnSpPr>
        <p:spPr>
          <a:xfrm flipH="1">
            <a:off x="9405257" y="1451352"/>
            <a:ext cx="71252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6E7A6D3C-F123-049F-F810-C6BA2293E7EA}"/>
              </a:ext>
            </a:extLst>
          </p:cNvPr>
          <p:cNvCxnSpPr>
            <a:cxnSpLocks/>
          </p:cNvCxnSpPr>
          <p:nvPr/>
        </p:nvCxnSpPr>
        <p:spPr>
          <a:xfrm>
            <a:off x="10305803" y="1437497"/>
            <a:ext cx="670309" cy="1385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9486DEB-63C5-5BBB-5D66-60FDA099F540}"/>
              </a:ext>
            </a:extLst>
          </p:cNvPr>
          <p:cNvSpPr txBox="1"/>
          <p:nvPr/>
        </p:nvSpPr>
        <p:spPr>
          <a:xfrm>
            <a:off x="8796905" y="736047"/>
            <a:ext cx="1365652" cy="646331"/>
          </a:xfrm>
          <a:prstGeom prst="rect">
            <a:avLst/>
          </a:prstGeom>
          <a:solidFill>
            <a:schemeClr val="bg1"/>
          </a:solidFill>
        </p:spPr>
        <p:txBody>
          <a:bodyPr wrap="square" rtlCol="0">
            <a:spAutoFit/>
          </a:bodyPr>
          <a:lstStyle/>
          <a:p>
            <a:pPr algn="ctr"/>
            <a:r>
              <a:rPr lang="en-US" dirty="0">
                <a:solidFill>
                  <a:srgbClr val="FF0000"/>
                </a:solidFill>
              </a:rPr>
              <a:t>Less Use Past Month</a:t>
            </a:r>
          </a:p>
        </p:txBody>
      </p:sp>
      <p:sp>
        <p:nvSpPr>
          <p:cNvPr id="14" name="TextBox 13">
            <a:extLst>
              <a:ext uri="{FF2B5EF4-FFF2-40B4-BE49-F238E27FC236}">
                <a16:creationId xmlns:a16="http://schemas.microsoft.com/office/drawing/2014/main" id="{01BC87A4-E1C8-6587-0FE1-BB3FE0D0922C}"/>
              </a:ext>
            </a:extLst>
          </p:cNvPr>
          <p:cNvSpPr txBox="1"/>
          <p:nvPr/>
        </p:nvSpPr>
        <p:spPr>
          <a:xfrm>
            <a:off x="10243061" y="706714"/>
            <a:ext cx="1466103" cy="646331"/>
          </a:xfrm>
          <a:prstGeom prst="rect">
            <a:avLst/>
          </a:prstGeom>
          <a:solidFill>
            <a:schemeClr val="bg1"/>
          </a:solidFill>
        </p:spPr>
        <p:txBody>
          <a:bodyPr wrap="square" rtlCol="0">
            <a:spAutoFit/>
          </a:bodyPr>
          <a:lstStyle/>
          <a:p>
            <a:pPr algn="ctr"/>
            <a:r>
              <a:rPr lang="en-US" dirty="0">
                <a:solidFill>
                  <a:srgbClr val="FF0000"/>
                </a:solidFill>
              </a:rPr>
              <a:t>More Use Past Month</a:t>
            </a:r>
          </a:p>
        </p:txBody>
      </p:sp>
      <p:sp>
        <p:nvSpPr>
          <p:cNvPr id="16" name="TextBox 15">
            <a:extLst>
              <a:ext uri="{FF2B5EF4-FFF2-40B4-BE49-F238E27FC236}">
                <a16:creationId xmlns:a16="http://schemas.microsoft.com/office/drawing/2014/main" id="{52FB9048-9624-D510-9453-01932747117B}"/>
              </a:ext>
            </a:extLst>
          </p:cNvPr>
          <p:cNvSpPr txBox="1"/>
          <p:nvPr/>
        </p:nvSpPr>
        <p:spPr>
          <a:xfrm>
            <a:off x="4963251" y="602386"/>
            <a:ext cx="3472784" cy="369332"/>
          </a:xfrm>
          <a:prstGeom prst="rect">
            <a:avLst/>
          </a:prstGeom>
          <a:noFill/>
          <a:ln>
            <a:solidFill>
              <a:schemeClr val="accent1"/>
            </a:solidFill>
          </a:ln>
        </p:spPr>
        <p:txBody>
          <a:bodyPr wrap="square" rtlCol="0">
            <a:spAutoFit/>
          </a:bodyPr>
          <a:lstStyle/>
          <a:p>
            <a:pPr algn="ctr"/>
            <a:r>
              <a:rPr lang="en-US" dirty="0"/>
              <a:t>Impact of Recreational Legalization</a:t>
            </a:r>
          </a:p>
        </p:txBody>
      </p:sp>
    </p:spTree>
    <p:extLst>
      <p:ext uri="{BB962C8B-B14F-4D97-AF65-F5344CB8AC3E}">
        <p14:creationId xmlns:p14="http://schemas.microsoft.com/office/powerpoint/2010/main" val="24703399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D7DEC-5996-A8BA-CBF8-F80E38D6E4A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12DE326-85C8-04C6-5F5E-6C249A83A3EC}"/>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0BA91BD3-9BA7-F1DB-C7CA-D57C31A6C8DF}"/>
              </a:ext>
            </a:extLst>
          </p:cNvPr>
          <p:cNvPicPr>
            <a:picLocks noChangeAspect="1"/>
          </p:cNvPicPr>
          <p:nvPr/>
        </p:nvPicPr>
        <p:blipFill>
          <a:blip r:embed="rId3"/>
          <a:stretch>
            <a:fillRect/>
          </a:stretch>
        </p:blipFill>
        <p:spPr>
          <a:xfrm>
            <a:off x="2764972" y="3596966"/>
            <a:ext cx="7772400" cy="2714934"/>
          </a:xfrm>
          <a:prstGeom prst="rect">
            <a:avLst/>
          </a:prstGeom>
        </p:spPr>
      </p:pic>
      <p:pic>
        <p:nvPicPr>
          <p:cNvPr id="5" name="Picture 4">
            <a:extLst>
              <a:ext uri="{FF2B5EF4-FFF2-40B4-BE49-F238E27FC236}">
                <a16:creationId xmlns:a16="http://schemas.microsoft.com/office/drawing/2014/main" id="{871BA1DE-70D6-8F34-B080-D1905B383078}"/>
              </a:ext>
            </a:extLst>
          </p:cNvPr>
          <p:cNvPicPr>
            <a:picLocks noChangeAspect="1"/>
          </p:cNvPicPr>
          <p:nvPr/>
        </p:nvPicPr>
        <p:blipFill>
          <a:blip r:embed="rId4"/>
          <a:stretch>
            <a:fillRect/>
          </a:stretch>
        </p:blipFill>
        <p:spPr>
          <a:xfrm>
            <a:off x="838200" y="1027906"/>
            <a:ext cx="7772400" cy="3036658"/>
          </a:xfrm>
          <a:prstGeom prst="rect">
            <a:avLst/>
          </a:prstGeom>
        </p:spPr>
      </p:pic>
      <p:sp>
        <p:nvSpPr>
          <p:cNvPr id="6" name="TextBox 5">
            <a:extLst>
              <a:ext uri="{FF2B5EF4-FFF2-40B4-BE49-F238E27FC236}">
                <a16:creationId xmlns:a16="http://schemas.microsoft.com/office/drawing/2014/main" id="{D4289B6C-F2E1-BE33-3E0F-A1D739E57295}"/>
              </a:ext>
            </a:extLst>
          </p:cNvPr>
          <p:cNvSpPr txBox="1"/>
          <p:nvPr/>
        </p:nvSpPr>
        <p:spPr>
          <a:xfrm>
            <a:off x="9427028" y="6311900"/>
            <a:ext cx="2231572" cy="276999"/>
          </a:xfrm>
          <a:prstGeom prst="rect">
            <a:avLst/>
          </a:prstGeom>
          <a:noFill/>
        </p:spPr>
        <p:txBody>
          <a:bodyPr wrap="square" rtlCol="0">
            <a:spAutoFit/>
          </a:bodyPr>
          <a:lstStyle/>
          <a:p>
            <a:r>
              <a:rPr lang="en-US" sz="1200" dirty="0"/>
              <a:t>Cerda 2020 JAMA Psychiatry</a:t>
            </a:r>
          </a:p>
        </p:txBody>
      </p:sp>
    </p:spTree>
    <p:extLst>
      <p:ext uri="{BB962C8B-B14F-4D97-AF65-F5344CB8AC3E}">
        <p14:creationId xmlns:p14="http://schemas.microsoft.com/office/powerpoint/2010/main" val="2614650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93AC7-07FB-0787-2B10-F5FE26DBAA50}"/>
              </a:ext>
            </a:extLst>
          </p:cNvPr>
          <p:cNvSpPr>
            <a:spLocks noGrp="1"/>
          </p:cNvSpPr>
          <p:nvPr>
            <p:ph type="ctrTitle"/>
          </p:nvPr>
        </p:nvSpPr>
        <p:spPr/>
        <p:txBody>
          <a:bodyPr/>
          <a:lstStyle/>
          <a:p>
            <a:r>
              <a:rPr lang="en-US" dirty="0"/>
              <a:t>AAP Recommendations</a:t>
            </a:r>
          </a:p>
        </p:txBody>
      </p:sp>
    </p:spTree>
    <p:extLst>
      <p:ext uri="{BB962C8B-B14F-4D97-AF65-F5344CB8AC3E}">
        <p14:creationId xmlns:p14="http://schemas.microsoft.com/office/powerpoint/2010/main" val="3228326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93878-0D63-E1F2-2EE3-9947813CCDCF}"/>
              </a:ext>
            </a:extLst>
          </p:cNvPr>
          <p:cNvSpPr>
            <a:spLocks noGrp="1"/>
          </p:cNvSpPr>
          <p:nvPr>
            <p:ph type="title"/>
          </p:nvPr>
        </p:nvSpPr>
        <p:spPr/>
        <p:txBody>
          <a:bodyPr/>
          <a:lstStyle/>
          <a:p>
            <a:r>
              <a:rPr lang="en-US" dirty="0"/>
              <a:t>AAP Recommendations</a:t>
            </a:r>
          </a:p>
        </p:txBody>
      </p:sp>
      <p:sp>
        <p:nvSpPr>
          <p:cNvPr id="3" name="Content Placeholder 2">
            <a:extLst>
              <a:ext uri="{FF2B5EF4-FFF2-40B4-BE49-F238E27FC236}">
                <a16:creationId xmlns:a16="http://schemas.microsoft.com/office/drawing/2014/main" id="{329DE1F6-55A1-630A-669E-C183EDB91F69}"/>
              </a:ext>
            </a:extLst>
          </p:cNvPr>
          <p:cNvSpPr>
            <a:spLocks noGrp="1"/>
          </p:cNvSpPr>
          <p:nvPr>
            <p:ph idx="1"/>
          </p:nvPr>
        </p:nvSpPr>
        <p:spPr>
          <a:xfrm>
            <a:off x="838200" y="1542992"/>
            <a:ext cx="10515600" cy="4351338"/>
          </a:xfrm>
        </p:spPr>
        <p:txBody>
          <a:bodyPr>
            <a:normAutofit/>
          </a:bodyPr>
          <a:lstStyle/>
          <a:p>
            <a:r>
              <a:rPr lang="en-US" b="1" dirty="0"/>
              <a:t>Oppose marijuana use in children </a:t>
            </a:r>
            <a:r>
              <a:rPr lang="en-US" dirty="0"/>
              <a:t>and adolescents 0 to 21 years of age</a:t>
            </a:r>
          </a:p>
          <a:p>
            <a:endParaRPr lang="en-US" dirty="0"/>
          </a:p>
          <a:p>
            <a:r>
              <a:rPr lang="en-US" dirty="0"/>
              <a:t>Opposes “medical marijuana” outside </a:t>
            </a:r>
            <a:r>
              <a:rPr lang="en-US" b="1" dirty="0"/>
              <a:t>FDA regulation </a:t>
            </a:r>
            <a:r>
              <a:rPr lang="en-US" dirty="0"/>
              <a:t>(recognizing potential benefit for some children with life-limiting or severely debilitating conditions)</a:t>
            </a:r>
          </a:p>
          <a:p>
            <a:endParaRPr lang="en-US" dirty="0"/>
          </a:p>
          <a:p>
            <a:r>
              <a:rPr lang="en-US" dirty="0"/>
              <a:t>Support </a:t>
            </a:r>
            <a:r>
              <a:rPr lang="en-US" b="1" dirty="0"/>
              <a:t>research and development </a:t>
            </a:r>
            <a:r>
              <a:rPr lang="en-US" dirty="0"/>
              <a:t>of pharmaceutical cannabinoids for medical use, changing from schedule I to II</a:t>
            </a:r>
          </a:p>
          <a:p>
            <a:pPr marL="514350" indent="-514350">
              <a:buAutoNum type="arabicPeriod"/>
            </a:pPr>
            <a:endParaRPr lang="en-US" dirty="0"/>
          </a:p>
        </p:txBody>
      </p:sp>
      <p:sp>
        <p:nvSpPr>
          <p:cNvPr id="4" name="TextBox 3">
            <a:extLst>
              <a:ext uri="{FF2B5EF4-FFF2-40B4-BE49-F238E27FC236}">
                <a16:creationId xmlns:a16="http://schemas.microsoft.com/office/drawing/2014/main" id="{868DEE96-1864-5BB0-716B-417E60ECEC56}"/>
              </a:ext>
            </a:extLst>
          </p:cNvPr>
          <p:cNvSpPr txBox="1"/>
          <p:nvPr/>
        </p:nvSpPr>
        <p:spPr>
          <a:xfrm>
            <a:off x="6725265" y="6176964"/>
            <a:ext cx="5014451" cy="276999"/>
          </a:xfrm>
          <a:prstGeom prst="rect">
            <a:avLst/>
          </a:prstGeom>
          <a:noFill/>
        </p:spPr>
        <p:txBody>
          <a:bodyPr wrap="square" rtlCol="0">
            <a:spAutoFit/>
          </a:bodyPr>
          <a:lstStyle/>
          <a:p>
            <a:r>
              <a:rPr lang="en-US" sz="1200" dirty="0"/>
              <a:t>Committee on Substance Abuse, Committee on Adolescence 2024 Pediatrics</a:t>
            </a:r>
          </a:p>
        </p:txBody>
      </p:sp>
    </p:spTree>
    <p:extLst>
      <p:ext uri="{BB962C8B-B14F-4D97-AF65-F5344CB8AC3E}">
        <p14:creationId xmlns:p14="http://schemas.microsoft.com/office/powerpoint/2010/main" val="287673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93878-0D63-E1F2-2EE3-9947813CCDCF}"/>
              </a:ext>
            </a:extLst>
          </p:cNvPr>
          <p:cNvSpPr>
            <a:spLocks noGrp="1"/>
          </p:cNvSpPr>
          <p:nvPr>
            <p:ph type="title"/>
          </p:nvPr>
        </p:nvSpPr>
        <p:spPr/>
        <p:txBody>
          <a:bodyPr/>
          <a:lstStyle/>
          <a:p>
            <a:r>
              <a:rPr lang="en-US" dirty="0"/>
              <a:t>AAP Recommendations</a:t>
            </a:r>
          </a:p>
        </p:txBody>
      </p:sp>
      <p:sp>
        <p:nvSpPr>
          <p:cNvPr id="3" name="Content Placeholder 2">
            <a:extLst>
              <a:ext uri="{FF2B5EF4-FFF2-40B4-BE49-F238E27FC236}">
                <a16:creationId xmlns:a16="http://schemas.microsoft.com/office/drawing/2014/main" id="{329DE1F6-55A1-630A-669E-C183EDB91F69}"/>
              </a:ext>
            </a:extLst>
          </p:cNvPr>
          <p:cNvSpPr>
            <a:spLocks noGrp="1"/>
          </p:cNvSpPr>
          <p:nvPr>
            <p:ph idx="1"/>
          </p:nvPr>
        </p:nvSpPr>
        <p:spPr/>
        <p:txBody>
          <a:bodyPr/>
          <a:lstStyle/>
          <a:p>
            <a:r>
              <a:rPr lang="en-US" b="1" dirty="0"/>
              <a:t>Oppose legalization </a:t>
            </a:r>
            <a:r>
              <a:rPr lang="en-US" dirty="0"/>
              <a:t>for recreational use due to potential harms to children and adolescents</a:t>
            </a:r>
          </a:p>
          <a:p>
            <a:endParaRPr lang="en-US" dirty="0"/>
          </a:p>
          <a:p>
            <a:r>
              <a:rPr lang="en-US" b="1" dirty="0"/>
              <a:t>Strongly support decriminalization </a:t>
            </a:r>
            <a:r>
              <a:rPr lang="en-US" dirty="0"/>
              <a:t>for minors and young adults, with response focusing on treatment and support.</a:t>
            </a:r>
          </a:p>
          <a:p>
            <a:pPr marL="0" indent="0">
              <a:buNone/>
            </a:pPr>
            <a:endParaRPr lang="en-US" dirty="0"/>
          </a:p>
        </p:txBody>
      </p:sp>
      <p:sp>
        <p:nvSpPr>
          <p:cNvPr id="4" name="TextBox 3">
            <a:extLst>
              <a:ext uri="{FF2B5EF4-FFF2-40B4-BE49-F238E27FC236}">
                <a16:creationId xmlns:a16="http://schemas.microsoft.com/office/drawing/2014/main" id="{9D160B16-5025-5C3C-A126-B4DDBCE3B9E9}"/>
              </a:ext>
            </a:extLst>
          </p:cNvPr>
          <p:cNvSpPr txBox="1"/>
          <p:nvPr/>
        </p:nvSpPr>
        <p:spPr>
          <a:xfrm>
            <a:off x="6725265" y="6176964"/>
            <a:ext cx="5014451" cy="276999"/>
          </a:xfrm>
          <a:prstGeom prst="rect">
            <a:avLst/>
          </a:prstGeom>
          <a:noFill/>
        </p:spPr>
        <p:txBody>
          <a:bodyPr wrap="square" rtlCol="0">
            <a:spAutoFit/>
          </a:bodyPr>
          <a:lstStyle/>
          <a:p>
            <a:r>
              <a:rPr lang="en-US" sz="1200" dirty="0"/>
              <a:t>Committee on Substance Abuse, Committee on Adolescence 2024 Pediatrics</a:t>
            </a:r>
          </a:p>
        </p:txBody>
      </p:sp>
    </p:spTree>
    <p:extLst>
      <p:ext uri="{BB962C8B-B14F-4D97-AF65-F5344CB8AC3E}">
        <p14:creationId xmlns:p14="http://schemas.microsoft.com/office/powerpoint/2010/main" val="1581582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3F8B4-DEB9-6EF0-F83F-7C07E4E7A565}"/>
              </a:ext>
            </a:extLst>
          </p:cNvPr>
          <p:cNvSpPr>
            <a:spLocks noGrp="1"/>
          </p:cNvSpPr>
          <p:nvPr>
            <p:ph type="title"/>
          </p:nvPr>
        </p:nvSpPr>
        <p:spPr/>
        <p:txBody>
          <a:bodyPr/>
          <a:lstStyle/>
          <a:p>
            <a:r>
              <a:rPr lang="en-US" dirty="0"/>
              <a:t>Plan</a:t>
            </a:r>
          </a:p>
        </p:txBody>
      </p:sp>
      <p:sp>
        <p:nvSpPr>
          <p:cNvPr id="3" name="Content Placeholder 2">
            <a:extLst>
              <a:ext uri="{FF2B5EF4-FFF2-40B4-BE49-F238E27FC236}">
                <a16:creationId xmlns:a16="http://schemas.microsoft.com/office/drawing/2014/main" id="{DDFA9CD3-916B-6E8F-6C34-0FA2B936C89B}"/>
              </a:ext>
            </a:extLst>
          </p:cNvPr>
          <p:cNvSpPr>
            <a:spLocks noGrp="1"/>
          </p:cNvSpPr>
          <p:nvPr>
            <p:ph idx="1"/>
          </p:nvPr>
        </p:nvSpPr>
        <p:spPr/>
        <p:txBody>
          <a:bodyPr>
            <a:normAutofit/>
          </a:bodyPr>
          <a:lstStyle/>
          <a:p>
            <a:r>
              <a:rPr lang="en-US" dirty="0"/>
              <a:t>Impacts of cannabis on children and adolescents</a:t>
            </a:r>
          </a:p>
          <a:p>
            <a:r>
              <a:rPr lang="en-US" dirty="0"/>
              <a:t>Youth cannabis trends</a:t>
            </a:r>
          </a:p>
          <a:p>
            <a:r>
              <a:rPr lang="en-US" dirty="0"/>
              <a:t>American Academy of Pediatrics recommendations</a:t>
            </a:r>
          </a:p>
        </p:txBody>
      </p:sp>
    </p:spTree>
    <p:extLst>
      <p:ext uri="{BB962C8B-B14F-4D97-AF65-F5344CB8AC3E}">
        <p14:creationId xmlns:p14="http://schemas.microsoft.com/office/powerpoint/2010/main" val="26596669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93878-0D63-E1F2-2EE3-9947813CCDCF}"/>
              </a:ext>
            </a:extLst>
          </p:cNvPr>
          <p:cNvSpPr>
            <a:spLocks noGrp="1"/>
          </p:cNvSpPr>
          <p:nvPr>
            <p:ph type="title"/>
          </p:nvPr>
        </p:nvSpPr>
        <p:spPr/>
        <p:txBody>
          <a:bodyPr/>
          <a:lstStyle/>
          <a:p>
            <a:r>
              <a:rPr lang="en-US" dirty="0"/>
              <a:t>AAP Recommendations</a:t>
            </a:r>
          </a:p>
        </p:txBody>
      </p:sp>
      <p:sp>
        <p:nvSpPr>
          <p:cNvPr id="3" name="Content Placeholder 2">
            <a:extLst>
              <a:ext uri="{FF2B5EF4-FFF2-40B4-BE49-F238E27FC236}">
                <a16:creationId xmlns:a16="http://schemas.microsoft.com/office/drawing/2014/main" id="{329DE1F6-55A1-630A-669E-C183EDB91F69}"/>
              </a:ext>
            </a:extLst>
          </p:cNvPr>
          <p:cNvSpPr>
            <a:spLocks noGrp="1"/>
          </p:cNvSpPr>
          <p:nvPr>
            <p:ph idx="1"/>
          </p:nvPr>
        </p:nvSpPr>
        <p:spPr>
          <a:xfrm>
            <a:off x="838200" y="1758157"/>
            <a:ext cx="10515600" cy="4351338"/>
          </a:xfrm>
        </p:spPr>
        <p:txBody>
          <a:bodyPr/>
          <a:lstStyle/>
          <a:p>
            <a:r>
              <a:rPr lang="en-US" dirty="0"/>
              <a:t>If legalized, recommend strict enforcement of rules and regulations to </a:t>
            </a:r>
            <a:r>
              <a:rPr lang="en-US" b="1" dirty="0"/>
              <a:t>limit marketing and access to youth</a:t>
            </a:r>
          </a:p>
          <a:p>
            <a:endParaRPr lang="en-US" b="1" dirty="0"/>
          </a:p>
          <a:p>
            <a:r>
              <a:rPr lang="en-US" dirty="0"/>
              <a:t>If legalized, </a:t>
            </a:r>
            <a:r>
              <a:rPr lang="en-US" b="1" dirty="0"/>
              <a:t>regulate</a:t>
            </a:r>
            <a:r>
              <a:rPr lang="en-US" dirty="0"/>
              <a:t> with minimum age of purchase 21 years, public health education, diversion for selling to youth.</a:t>
            </a:r>
          </a:p>
          <a:p>
            <a:endParaRPr lang="en-US" dirty="0"/>
          </a:p>
          <a:p>
            <a:r>
              <a:rPr lang="en-US" dirty="0"/>
              <a:t>If legalized, ensure </a:t>
            </a:r>
            <a:r>
              <a:rPr lang="en-US" b="1" dirty="0"/>
              <a:t>childproof, well-labeled packaging </a:t>
            </a:r>
            <a:r>
              <a:rPr lang="en-US" dirty="0"/>
              <a:t>to avoid accidental ingestion</a:t>
            </a:r>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52326BDF-3066-9B01-F64A-915943BDBAAA}"/>
              </a:ext>
            </a:extLst>
          </p:cNvPr>
          <p:cNvSpPr txBox="1"/>
          <p:nvPr/>
        </p:nvSpPr>
        <p:spPr>
          <a:xfrm>
            <a:off x="6725265" y="6176964"/>
            <a:ext cx="5014451" cy="276999"/>
          </a:xfrm>
          <a:prstGeom prst="rect">
            <a:avLst/>
          </a:prstGeom>
          <a:noFill/>
        </p:spPr>
        <p:txBody>
          <a:bodyPr wrap="square" rtlCol="0">
            <a:spAutoFit/>
          </a:bodyPr>
          <a:lstStyle/>
          <a:p>
            <a:r>
              <a:rPr lang="en-US" sz="1200" dirty="0"/>
              <a:t>Committee on Substance Abuse, Committee on Adolescence 2024 Pediatrics</a:t>
            </a:r>
          </a:p>
        </p:txBody>
      </p:sp>
    </p:spTree>
    <p:extLst>
      <p:ext uri="{BB962C8B-B14F-4D97-AF65-F5344CB8AC3E}">
        <p14:creationId xmlns:p14="http://schemas.microsoft.com/office/powerpoint/2010/main" val="213760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28522-508A-8027-84C1-FDFDB970404C}"/>
              </a:ext>
            </a:extLst>
          </p:cNvPr>
          <p:cNvSpPr>
            <a:spLocks noGrp="1"/>
          </p:cNvSpPr>
          <p:nvPr>
            <p:ph type="title"/>
          </p:nvPr>
        </p:nvSpPr>
        <p:spPr/>
        <p:txBody>
          <a:bodyPr/>
          <a:lstStyle/>
          <a:p>
            <a:r>
              <a:rPr lang="en-US" dirty="0"/>
              <a:t>AAP Recommendations</a:t>
            </a:r>
          </a:p>
        </p:txBody>
      </p:sp>
      <p:sp>
        <p:nvSpPr>
          <p:cNvPr id="3" name="Content Placeholder 2">
            <a:extLst>
              <a:ext uri="{FF2B5EF4-FFF2-40B4-BE49-F238E27FC236}">
                <a16:creationId xmlns:a16="http://schemas.microsoft.com/office/drawing/2014/main" id="{A94CCA6B-F019-AF15-ADC8-5C0EDB7342BC}"/>
              </a:ext>
            </a:extLst>
          </p:cNvPr>
          <p:cNvSpPr>
            <a:spLocks noGrp="1"/>
          </p:cNvSpPr>
          <p:nvPr>
            <p:ph idx="1"/>
          </p:nvPr>
        </p:nvSpPr>
        <p:spPr/>
        <p:txBody>
          <a:bodyPr/>
          <a:lstStyle/>
          <a:p>
            <a:r>
              <a:rPr lang="en-US" b="1" dirty="0"/>
              <a:t>Oppose smoking </a:t>
            </a:r>
            <a:r>
              <a:rPr lang="en-US" dirty="0"/>
              <a:t>marijuana for primary and secondary lung damage concerns</a:t>
            </a:r>
          </a:p>
          <a:p>
            <a:endParaRPr lang="en-US" dirty="0"/>
          </a:p>
          <a:p>
            <a:r>
              <a:rPr lang="en-US" dirty="0"/>
              <a:t>Discourage use by adults in presence of minors for </a:t>
            </a:r>
            <a:r>
              <a:rPr lang="en-US" b="1" dirty="0"/>
              <a:t>positive role modeling</a:t>
            </a:r>
          </a:p>
        </p:txBody>
      </p:sp>
      <p:sp>
        <p:nvSpPr>
          <p:cNvPr id="5" name="TextBox 4">
            <a:extLst>
              <a:ext uri="{FF2B5EF4-FFF2-40B4-BE49-F238E27FC236}">
                <a16:creationId xmlns:a16="http://schemas.microsoft.com/office/drawing/2014/main" id="{F1EE6291-A869-D1D4-761A-F6601A901FE6}"/>
              </a:ext>
            </a:extLst>
          </p:cNvPr>
          <p:cNvSpPr txBox="1"/>
          <p:nvPr/>
        </p:nvSpPr>
        <p:spPr>
          <a:xfrm>
            <a:off x="6725265" y="6176964"/>
            <a:ext cx="5014451" cy="276999"/>
          </a:xfrm>
          <a:prstGeom prst="rect">
            <a:avLst/>
          </a:prstGeom>
          <a:noFill/>
        </p:spPr>
        <p:txBody>
          <a:bodyPr wrap="square" rtlCol="0">
            <a:spAutoFit/>
          </a:bodyPr>
          <a:lstStyle/>
          <a:p>
            <a:r>
              <a:rPr lang="en-US" sz="1200" dirty="0"/>
              <a:t>Committee on Substance Abuse, Committee on Adolescence 2024 Pediatrics</a:t>
            </a:r>
          </a:p>
        </p:txBody>
      </p:sp>
    </p:spTree>
    <p:extLst>
      <p:ext uri="{BB962C8B-B14F-4D97-AF65-F5344CB8AC3E}">
        <p14:creationId xmlns:p14="http://schemas.microsoft.com/office/powerpoint/2010/main" val="18908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C48E7-07E5-806E-363A-59DB0C5F3D6D}"/>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72977B52-02E5-9F8C-75DC-22C387704EFA}"/>
              </a:ext>
            </a:extLst>
          </p:cNvPr>
          <p:cNvSpPr>
            <a:spLocks noGrp="1"/>
          </p:cNvSpPr>
          <p:nvPr>
            <p:ph idx="1"/>
          </p:nvPr>
        </p:nvSpPr>
        <p:spPr/>
        <p:txBody>
          <a:bodyPr/>
          <a:lstStyle/>
          <a:p>
            <a:r>
              <a:rPr lang="en-US" dirty="0"/>
              <a:t>Cannabis is harmful to children, especially at younger ages and higher doses</a:t>
            </a:r>
          </a:p>
          <a:p>
            <a:r>
              <a:rPr lang="en-US" dirty="0"/>
              <a:t>Cannabis use disorder is a medical diagnosis and should be treated medically, not criminally</a:t>
            </a:r>
          </a:p>
          <a:p>
            <a:r>
              <a:rPr lang="en-US" dirty="0"/>
              <a:t>AAP opposes legalization for recreational use</a:t>
            </a:r>
          </a:p>
          <a:p>
            <a:r>
              <a:rPr lang="en-US" dirty="0"/>
              <a:t>If medical cannabis, regulate as medication</a:t>
            </a:r>
          </a:p>
          <a:p>
            <a:r>
              <a:rPr lang="en-US" dirty="0"/>
              <a:t>If recreationally legalized, treat like alcohol, limiting access to children</a:t>
            </a:r>
          </a:p>
          <a:p>
            <a:pPr marL="0" indent="0">
              <a:buNone/>
            </a:pPr>
            <a:endParaRPr lang="en-US" dirty="0"/>
          </a:p>
        </p:txBody>
      </p:sp>
    </p:spTree>
    <p:extLst>
      <p:ext uri="{BB962C8B-B14F-4D97-AF65-F5344CB8AC3E}">
        <p14:creationId xmlns:p14="http://schemas.microsoft.com/office/powerpoint/2010/main" val="2250048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51D5D-72C9-963A-F51B-5D637F60EE75}"/>
              </a:ext>
            </a:extLst>
          </p:cNvPr>
          <p:cNvSpPr>
            <a:spLocks noGrp="1"/>
          </p:cNvSpPr>
          <p:nvPr>
            <p:ph type="ctrTitle"/>
          </p:nvPr>
        </p:nvSpPr>
        <p:spPr/>
        <p:txBody>
          <a:bodyPr/>
          <a:lstStyle/>
          <a:p>
            <a:r>
              <a:rPr lang="en-US" dirty="0"/>
              <a:t>Cannabis Effects</a:t>
            </a:r>
          </a:p>
        </p:txBody>
      </p:sp>
      <p:sp>
        <p:nvSpPr>
          <p:cNvPr id="3" name="Subtitle 2">
            <a:extLst>
              <a:ext uri="{FF2B5EF4-FFF2-40B4-BE49-F238E27FC236}">
                <a16:creationId xmlns:a16="http://schemas.microsoft.com/office/drawing/2014/main" id="{8A0B0D4A-8837-C6B6-EE5E-46953DACEFB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87803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9CB80-4199-8D70-360C-B0C2C227E6AE}"/>
              </a:ext>
            </a:extLst>
          </p:cNvPr>
          <p:cNvSpPr>
            <a:spLocks noGrp="1"/>
          </p:cNvSpPr>
          <p:nvPr>
            <p:ph type="title"/>
          </p:nvPr>
        </p:nvSpPr>
        <p:spPr/>
        <p:txBody>
          <a:bodyPr/>
          <a:lstStyle/>
          <a:p>
            <a:r>
              <a:rPr lang="en-US" dirty="0"/>
              <a:t>Cannabis Effects</a:t>
            </a:r>
          </a:p>
        </p:txBody>
      </p:sp>
      <p:sp>
        <p:nvSpPr>
          <p:cNvPr id="4" name="TextBox 3">
            <a:extLst>
              <a:ext uri="{FF2B5EF4-FFF2-40B4-BE49-F238E27FC236}">
                <a16:creationId xmlns:a16="http://schemas.microsoft.com/office/drawing/2014/main" id="{B9B253B6-9398-AFB6-BC6F-66D632C3DD5C}"/>
              </a:ext>
            </a:extLst>
          </p:cNvPr>
          <p:cNvSpPr txBox="1"/>
          <p:nvPr/>
        </p:nvSpPr>
        <p:spPr>
          <a:xfrm>
            <a:off x="7849590" y="6176962"/>
            <a:ext cx="3972296" cy="276999"/>
          </a:xfrm>
          <a:prstGeom prst="rect">
            <a:avLst/>
          </a:prstGeom>
          <a:noFill/>
        </p:spPr>
        <p:txBody>
          <a:bodyPr wrap="square" rtlCol="0">
            <a:spAutoFit/>
          </a:bodyPr>
          <a:lstStyle/>
          <a:p>
            <a:r>
              <a:rPr lang="en-US" sz="1200" dirty="0" err="1"/>
              <a:t>Rabinow</a:t>
            </a:r>
            <a:r>
              <a:rPr lang="en-US" sz="1200" dirty="0"/>
              <a:t> 2025 Pediatrics in Review, </a:t>
            </a:r>
            <a:r>
              <a:rPr lang="en-US" sz="1200" dirty="0" err="1"/>
              <a:t>Faiz</a:t>
            </a:r>
            <a:r>
              <a:rPr lang="en-US" sz="1200" dirty="0"/>
              <a:t> 2024 </a:t>
            </a:r>
            <a:r>
              <a:rPr lang="en-US" sz="1200" dirty="0" err="1"/>
              <a:t>Discov</a:t>
            </a:r>
            <a:r>
              <a:rPr lang="en-US" sz="1200" dirty="0"/>
              <a:t> </a:t>
            </a:r>
            <a:r>
              <a:rPr lang="en-US" sz="1200" dirty="0" err="1"/>
              <a:t>Onc</a:t>
            </a:r>
            <a:endParaRPr lang="en-US" sz="1200" dirty="0"/>
          </a:p>
        </p:txBody>
      </p:sp>
      <p:pic>
        <p:nvPicPr>
          <p:cNvPr id="7" name="Picture 6">
            <a:extLst>
              <a:ext uri="{FF2B5EF4-FFF2-40B4-BE49-F238E27FC236}">
                <a16:creationId xmlns:a16="http://schemas.microsoft.com/office/drawing/2014/main" id="{E1346A6A-B0D9-8133-11D7-458D73467760}"/>
              </a:ext>
            </a:extLst>
          </p:cNvPr>
          <p:cNvPicPr>
            <a:picLocks noChangeAspect="1"/>
          </p:cNvPicPr>
          <p:nvPr/>
        </p:nvPicPr>
        <p:blipFill>
          <a:blip r:embed="rId3"/>
          <a:stretch>
            <a:fillRect/>
          </a:stretch>
        </p:blipFill>
        <p:spPr>
          <a:xfrm>
            <a:off x="2582635" y="1245520"/>
            <a:ext cx="7026729" cy="4800812"/>
          </a:xfrm>
          <a:prstGeom prst="rect">
            <a:avLst/>
          </a:prstGeom>
        </p:spPr>
      </p:pic>
    </p:spTree>
    <p:extLst>
      <p:ext uri="{BB962C8B-B14F-4D97-AF65-F5344CB8AC3E}">
        <p14:creationId xmlns:p14="http://schemas.microsoft.com/office/powerpoint/2010/main" val="1140238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9CB80-4199-8D70-360C-B0C2C227E6AE}"/>
              </a:ext>
            </a:extLst>
          </p:cNvPr>
          <p:cNvSpPr>
            <a:spLocks noGrp="1"/>
          </p:cNvSpPr>
          <p:nvPr>
            <p:ph type="title"/>
          </p:nvPr>
        </p:nvSpPr>
        <p:spPr/>
        <p:txBody>
          <a:bodyPr/>
          <a:lstStyle/>
          <a:p>
            <a:r>
              <a:rPr lang="en-US" dirty="0"/>
              <a:t>Cannabis Effects on Youth</a:t>
            </a:r>
          </a:p>
        </p:txBody>
      </p:sp>
      <p:sp>
        <p:nvSpPr>
          <p:cNvPr id="3" name="Content Placeholder 2">
            <a:extLst>
              <a:ext uri="{FF2B5EF4-FFF2-40B4-BE49-F238E27FC236}">
                <a16:creationId xmlns:a16="http://schemas.microsoft.com/office/drawing/2014/main" id="{EB28B1FF-662E-1396-7F95-C6AEA3F0F6C6}"/>
              </a:ext>
            </a:extLst>
          </p:cNvPr>
          <p:cNvSpPr>
            <a:spLocks noGrp="1"/>
          </p:cNvSpPr>
          <p:nvPr>
            <p:ph idx="1"/>
          </p:nvPr>
        </p:nvSpPr>
        <p:spPr/>
        <p:txBody>
          <a:bodyPr/>
          <a:lstStyle/>
          <a:p>
            <a:endParaRPr lang="en-US" dirty="0"/>
          </a:p>
        </p:txBody>
      </p:sp>
      <p:sp>
        <p:nvSpPr>
          <p:cNvPr id="4" name="TextBox 3">
            <a:extLst>
              <a:ext uri="{FF2B5EF4-FFF2-40B4-BE49-F238E27FC236}">
                <a16:creationId xmlns:a16="http://schemas.microsoft.com/office/drawing/2014/main" id="{B9B253B6-9398-AFB6-BC6F-66D632C3DD5C}"/>
              </a:ext>
            </a:extLst>
          </p:cNvPr>
          <p:cNvSpPr txBox="1"/>
          <p:nvPr/>
        </p:nvSpPr>
        <p:spPr>
          <a:xfrm>
            <a:off x="9417131" y="6176963"/>
            <a:ext cx="2372097" cy="276999"/>
          </a:xfrm>
          <a:prstGeom prst="rect">
            <a:avLst/>
          </a:prstGeom>
          <a:noFill/>
        </p:spPr>
        <p:txBody>
          <a:bodyPr wrap="square" rtlCol="0">
            <a:spAutoFit/>
          </a:bodyPr>
          <a:lstStyle/>
          <a:p>
            <a:r>
              <a:rPr lang="en-US" sz="1200" dirty="0" err="1"/>
              <a:t>Rabinow</a:t>
            </a:r>
            <a:r>
              <a:rPr lang="en-US" sz="1200" dirty="0"/>
              <a:t> 2025 Pediatrics in Review</a:t>
            </a:r>
          </a:p>
        </p:txBody>
      </p:sp>
      <p:pic>
        <p:nvPicPr>
          <p:cNvPr id="2052" name="Picture 4" descr="Brain Anatomy and How the Brain Works | Johns Hopkins Medicine">
            <a:extLst>
              <a:ext uri="{FF2B5EF4-FFF2-40B4-BE49-F238E27FC236}">
                <a16:creationId xmlns:a16="http://schemas.microsoft.com/office/drawing/2014/main" id="{47F817AA-FDD1-62B1-85FA-DF5FFC7622C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238"/>
          <a:stretch/>
        </p:blipFill>
        <p:spPr bwMode="auto">
          <a:xfrm>
            <a:off x="2536371" y="1456293"/>
            <a:ext cx="7119257" cy="4525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3394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9CB80-4199-8D70-360C-B0C2C227E6AE}"/>
              </a:ext>
            </a:extLst>
          </p:cNvPr>
          <p:cNvSpPr>
            <a:spLocks noGrp="1"/>
          </p:cNvSpPr>
          <p:nvPr>
            <p:ph type="title"/>
          </p:nvPr>
        </p:nvSpPr>
        <p:spPr/>
        <p:txBody>
          <a:bodyPr/>
          <a:lstStyle/>
          <a:p>
            <a:r>
              <a:rPr lang="en-US" dirty="0"/>
              <a:t>Cannabis Effects on Youth</a:t>
            </a:r>
          </a:p>
        </p:txBody>
      </p:sp>
      <p:sp>
        <p:nvSpPr>
          <p:cNvPr id="3" name="Content Placeholder 2">
            <a:extLst>
              <a:ext uri="{FF2B5EF4-FFF2-40B4-BE49-F238E27FC236}">
                <a16:creationId xmlns:a16="http://schemas.microsoft.com/office/drawing/2014/main" id="{EB28B1FF-662E-1396-7F95-C6AEA3F0F6C6}"/>
              </a:ext>
            </a:extLst>
          </p:cNvPr>
          <p:cNvSpPr>
            <a:spLocks noGrp="1"/>
          </p:cNvSpPr>
          <p:nvPr>
            <p:ph idx="1"/>
          </p:nvPr>
        </p:nvSpPr>
        <p:spPr/>
        <p:txBody>
          <a:bodyPr/>
          <a:lstStyle/>
          <a:p>
            <a:endParaRPr lang="en-US" dirty="0"/>
          </a:p>
        </p:txBody>
      </p:sp>
      <p:sp>
        <p:nvSpPr>
          <p:cNvPr id="4" name="TextBox 3">
            <a:extLst>
              <a:ext uri="{FF2B5EF4-FFF2-40B4-BE49-F238E27FC236}">
                <a16:creationId xmlns:a16="http://schemas.microsoft.com/office/drawing/2014/main" id="{B9B253B6-9398-AFB6-BC6F-66D632C3DD5C}"/>
              </a:ext>
            </a:extLst>
          </p:cNvPr>
          <p:cNvSpPr txBox="1"/>
          <p:nvPr/>
        </p:nvSpPr>
        <p:spPr>
          <a:xfrm>
            <a:off x="9476014" y="6215876"/>
            <a:ext cx="3755572" cy="276999"/>
          </a:xfrm>
          <a:prstGeom prst="rect">
            <a:avLst/>
          </a:prstGeom>
          <a:noFill/>
        </p:spPr>
        <p:txBody>
          <a:bodyPr wrap="square" rtlCol="0">
            <a:spAutoFit/>
          </a:bodyPr>
          <a:lstStyle/>
          <a:p>
            <a:r>
              <a:rPr lang="en-US" sz="1200" dirty="0" err="1"/>
              <a:t>Rabinow</a:t>
            </a:r>
            <a:r>
              <a:rPr lang="en-US" sz="1200" dirty="0"/>
              <a:t> 2025 Pediatrics in Review</a:t>
            </a:r>
          </a:p>
        </p:txBody>
      </p:sp>
      <p:pic>
        <p:nvPicPr>
          <p:cNvPr id="3074" name="Picture 2" descr="Psychiatry">
            <a:extLst>
              <a:ext uri="{FF2B5EF4-FFF2-40B4-BE49-F238E27FC236}">
                <a16:creationId xmlns:a16="http://schemas.microsoft.com/office/drawing/2014/main" id="{5F2E83D8-9D12-3430-79BE-C97768F382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4535" y="1940270"/>
            <a:ext cx="7102929" cy="3987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2338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9CB80-4199-8D70-360C-B0C2C227E6AE}"/>
              </a:ext>
            </a:extLst>
          </p:cNvPr>
          <p:cNvSpPr>
            <a:spLocks noGrp="1"/>
          </p:cNvSpPr>
          <p:nvPr>
            <p:ph type="title"/>
          </p:nvPr>
        </p:nvSpPr>
        <p:spPr/>
        <p:txBody>
          <a:bodyPr/>
          <a:lstStyle/>
          <a:p>
            <a:r>
              <a:rPr lang="en-US" dirty="0"/>
              <a:t>Cannabis Effects on Youth</a:t>
            </a:r>
          </a:p>
        </p:txBody>
      </p:sp>
      <p:sp>
        <p:nvSpPr>
          <p:cNvPr id="4" name="TextBox 3">
            <a:extLst>
              <a:ext uri="{FF2B5EF4-FFF2-40B4-BE49-F238E27FC236}">
                <a16:creationId xmlns:a16="http://schemas.microsoft.com/office/drawing/2014/main" id="{B9B253B6-9398-AFB6-BC6F-66D632C3DD5C}"/>
              </a:ext>
            </a:extLst>
          </p:cNvPr>
          <p:cNvSpPr txBox="1"/>
          <p:nvPr/>
        </p:nvSpPr>
        <p:spPr>
          <a:xfrm>
            <a:off x="8033657" y="6176963"/>
            <a:ext cx="3755572" cy="276999"/>
          </a:xfrm>
          <a:prstGeom prst="rect">
            <a:avLst/>
          </a:prstGeom>
          <a:noFill/>
        </p:spPr>
        <p:txBody>
          <a:bodyPr wrap="square" rtlCol="0">
            <a:spAutoFit/>
          </a:bodyPr>
          <a:lstStyle/>
          <a:p>
            <a:pPr algn="r"/>
            <a:r>
              <a:rPr lang="en-US" sz="1200" dirty="0" err="1"/>
              <a:t>Rabinow</a:t>
            </a:r>
            <a:r>
              <a:rPr lang="en-US" sz="1200" dirty="0"/>
              <a:t> 2025 Pediatrics in Review</a:t>
            </a:r>
          </a:p>
        </p:txBody>
      </p:sp>
      <p:pic>
        <p:nvPicPr>
          <p:cNvPr id="4098" name="Picture 2" descr="All About the Upper GI Tract - Birmingham Gastroenterology ...">
            <a:extLst>
              <a:ext uri="{FF2B5EF4-FFF2-40B4-BE49-F238E27FC236}">
                <a16:creationId xmlns:a16="http://schemas.microsoft.com/office/drawing/2014/main" id="{41A5ABE2-50EE-F075-0334-144EDCB2EE9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316"/>
          <a:stretch/>
        </p:blipFill>
        <p:spPr bwMode="auto">
          <a:xfrm>
            <a:off x="838201" y="1726670"/>
            <a:ext cx="3783564" cy="43513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Lung Anatomy Images – Browse 288,064 Stock Photos, Vectors ...">
            <a:extLst>
              <a:ext uri="{FF2B5EF4-FFF2-40B4-BE49-F238E27FC236}">
                <a16:creationId xmlns:a16="http://schemas.microsoft.com/office/drawing/2014/main" id="{4B47F409-488A-F75C-FEC5-EAF5AE48EDEA}"/>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621765" y="1978819"/>
            <a:ext cx="3783564" cy="378356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Anatomy: Fetus in Utero | Johns Hopkins ...">
            <a:extLst>
              <a:ext uri="{FF2B5EF4-FFF2-40B4-BE49-F238E27FC236}">
                <a16:creationId xmlns:a16="http://schemas.microsoft.com/office/drawing/2014/main" id="{13B7BEBD-EA32-2582-D858-E92A23C20B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28044" y="2387202"/>
            <a:ext cx="2966798" cy="2966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0630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1CA77-31B0-98CB-504A-C5B3A86C1459}"/>
              </a:ext>
            </a:extLst>
          </p:cNvPr>
          <p:cNvSpPr>
            <a:spLocks noGrp="1"/>
          </p:cNvSpPr>
          <p:nvPr>
            <p:ph type="ctrTitle"/>
          </p:nvPr>
        </p:nvSpPr>
        <p:spPr/>
        <p:txBody>
          <a:bodyPr/>
          <a:lstStyle/>
          <a:p>
            <a:r>
              <a:rPr lang="en-US" dirty="0"/>
              <a:t>Youth Cannabis Trends</a:t>
            </a:r>
          </a:p>
        </p:txBody>
      </p:sp>
      <p:sp>
        <p:nvSpPr>
          <p:cNvPr id="3" name="Subtitle 2">
            <a:extLst>
              <a:ext uri="{FF2B5EF4-FFF2-40B4-BE49-F238E27FC236}">
                <a16:creationId xmlns:a16="http://schemas.microsoft.com/office/drawing/2014/main" id="{B3C5027A-98F3-2631-6E8D-F622B77A599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66573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49C96-8D59-3B7C-1A04-109DB3F30A72}"/>
              </a:ext>
            </a:extLst>
          </p:cNvPr>
          <p:cNvSpPr>
            <a:spLocks noGrp="1"/>
          </p:cNvSpPr>
          <p:nvPr>
            <p:ph type="title"/>
          </p:nvPr>
        </p:nvSpPr>
        <p:spPr/>
        <p:txBody>
          <a:bodyPr/>
          <a:lstStyle/>
          <a:p>
            <a:r>
              <a:rPr lang="en-US" dirty="0"/>
              <a:t>Cannabis trends</a:t>
            </a:r>
          </a:p>
        </p:txBody>
      </p:sp>
      <p:sp>
        <p:nvSpPr>
          <p:cNvPr id="3" name="Content Placeholder 2">
            <a:extLst>
              <a:ext uri="{FF2B5EF4-FFF2-40B4-BE49-F238E27FC236}">
                <a16:creationId xmlns:a16="http://schemas.microsoft.com/office/drawing/2014/main" id="{6975D777-9D92-8C4B-8BF8-3F5287691753}"/>
              </a:ext>
            </a:extLst>
          </p:cNvPr>
          <p:cNvSpPr>
            <a:spLocks noGrp="1"/>
          </p:cNvSpPr>
          <p:nvPr>
            <p:ph idx="1"/>
          </p:nvPr>
        </p:nvSpPr>
        <p:spPr>
          <a:xfrm>
            <a:off x="526775" y="3017456"/>
            <a:ext cx="3563087" cy="411544"/>
          </a:xfrm>
          <a:ln>
            <a:solidFill>
              <a:schemeClr val="accent1"/>
            </a:solidFill>
          </a:ln>
        </p:spPr>
        <p:txBody>
          <a:bodyPr>
            <a:normAutofit fontScale="77500" lnSpcReduction="20000"/>
          </a:bodyPr>
          <a:lstStyle/>
          <a:p>
            <a:pPr marL="0" indent="0" algn="ctr">
              <a:buNone/>
            </a:pPr>
            <a:r>
              <a:rPr lang="en-US" dirty="0"/>
              <a:t>Record high young adult use</a:t>
            </a:r>
          </a:p>
          <a:p>
            <a:pPr algn="ctr"/>
            <a:endParaRPr lang="en-US" dirty="0"/>
          </a:p>
        </p:txBody>
      </p:sp>
      <p:sp>
        <p:nvSpPr>
          <p:cNvPr id="4" name="TextBox 3">
            <a:extLst>
              <a:ext uri="{FF2B5EF4-FFF2-40B4-BE49-F238E27FC236}">
                <a16:creationId xmlns:a16="http://schemas.microsoft.com/office/drawing/2014/main" id="{A79971FC-9511-0475-A395-0E17CF4F47B5}"/>
              </a:ext>
            </a:extLst>
          </p:cNvPr>
          <p:cNvSpPr txBox="1"/>
          <p:nvPr/>
        </p:nvSpPr>
        <p:spPr>
          <a:xfrm>
            <a:off x="8033657" y="6176963"/>
            <a:ext cx="3755572" cy="276999"/>
          </a:xfrm>
          <a:prstGeom prst="rect">
            <a:avLst/>
          </a:prstGeom>
          <a:noFill/>
        </p:spPr>
        <p:txBody>
          <a:bodyPr wrap="square" rtlCol="0">
            <a:spAutoFit/>
          </a:bodyPr>
          <a:lstStyle/>
          <a:p>
            <a:pPr algn="r"/>
            <a:r>
              <a:rPr lang="en-US" sz="1200" dirty="0" err="1"/>
              <a:t>Rabinow</a:t>
            </a:r>
            <a:r>
              <a:rPr lang="en-US" sz="1200" dirty="0"/>
              <a:t> 2025 Pediatrics in Review</a:t>
            </a:r>
          </a:p>
        </p:txBody>
      </p:sp>
      <p:pic>
        <p:nvPicPr>
          <p:cNvPr id="5" name="Picture 4">
            <a:extLst>
              <a:ext uri="{FF2B5EF4-FFF2-40B4-BE49-F238E27FC236}">
                <a16:creationId xmlns:a16="http://schemas.microsoft.com/office/drawing/2014/main" id="{71B6241F-6E32-AB66-5F0E-13C50AEC4B3E}"/>
              </a:ext>
            </a:extLst>
          </p:cNvPr>
          <p:cNvPicPr>
            <a:picLocks noChangeAspect="1"/>
          </p:cNvPicPr>
          <p:nvPr/>
        </p:nvPicPr>
        <p:blipFill>
          <a:blip r:embed="rId3"/>
          <a:stretch>
            <a:fillRect/>
          </a:stretch>
        </p:blipFill>
        <p:spPr>
          <a:xfrm>
            <a:off x="4320209" y="1218108"/>
            <a:ext cx="7345016" cy="4823918"/>
          </a:xfrm>
          <a:prstGeom prst="rect">
            <a:avLst/>
          </a:prstGeom>
        </p:spPr>
      </p:pic>
    </p:spTree>
    <p:extLst>
      <p:ext uri="{BB962C8B-B14F-4D97-AF65-F5344CB8AC3E}">
        <p14:creationId xmlns:p14="http://schemas.microsoft.com/office/powerpoint/2010/main" val="24656194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2094</TotalTime>
  <Words>1867</Words>
  <Application>Microsoft Macintosh PowerPoint</Application>
  <PresentationFormat>Widescreen</PresentationFormat>
  <Paragraphs>151</Paragraphs>
  <Slides>22</Slides>
  <Notes>17</Notes>
  <HiddenSlides>3</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Calibri</vt:lpstr>
      <vt:lpstr>Calibri Light</vt:lpstr>
      <vt:lpstr>Guardian TextSans Web</vt:lpstr>
      <vt:lpstr>Merriweather Sans</vt:lpstr>
      <vt:lpstr>Open Sans</vt:lpstr>
      <vt:lpstr>Roboto Mono Web</vt:lpstr>
      <vt:lpstr>system-ui</vt:lpstr>
      <vt:lpstr>Office Theme</vt:lpstr>
      <vt:lpstr>Cannabis Legislation Considerations for Children</vt:lpstr>
      <vt:lpstr>Plan</vt:lpstr>
      <vt:lpstr>Cannabis Effects</vt:lpstr>
      <vt:lpstr>Cannabis Effects</vt:lpstr>
      <vt:lpstr>Cannabis Effects on Youth</vt:lpstr>
      <vt:lpstr>Cannabis Effects on Youth</vt:lpstr>
      <vt:lpstr>Cannabis Effects on Youth</vt:lpstr>
      <vt:lpstr>Youth Cannabis Trends</vt:lpstr>
      <vt:lpstr>Cannabis trends</vt:lpstr>
      <vt:lpstr>Cannabis trends</vt:lpstr>
      <vt:lpstr>Cannabis trends</vt:lpstr>
      <vt:lpstr>Cannabis trends</vt:lpstr>
      <vt:lpstr>Cannabis trends</vt:lpstr>
      <vt:lpstr>Cannabis trends</vt:lpstr>
      <vt:lpstr>Cannabis trends</vt:lpstr>
      <vt:lpstr>PowerPoint Presentation</vt:lpstr>
      <vt:lpstr>AAP Recommendations</vt:lpstr>
      <vt:lpstr>AAP Recommendations</vt:lpstr>
      <vt:lpstr>AAP Recommendations</vt:lpstr>
      <vt:lpstr>AAP Recommendations</vt:lpstr>
      <vt:lpstr>AAP Recommendations</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Considerations for Children around Cannabis Legalization</dc:title>
  <dc:creator>Vander Schaaf, Emily</dc:creator>
  <cp:lastModifiedBy>Vander Schaaf, Emily</cp:lastModifiedBy>
  <cp:revision>19</cp:revision>
  <dcterms:created xsi:type="dcterms:W3CDTF">2025-12-09T18:38:22Z</dcterms:created>
  <dcterms:modified xsi:type="dcterms:W3CDTF">2025-12-16T16:57:40Z</dcterms:modified>
</cp:coreProperties>
</file>