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72" r:id="rId6"/>
    <p:sldId id="273" r:id="rId7"/>
    <p:sldId id="274" r:id="rId8"/>
    <p:sldId id="275" r:id="rId9"/>
    <p:sldId id="276" r:id="rId10"/>
    <p:sldId id="277" r:id="rId11"/>
    <p:sldId id="267" r:id="rId12"/>
    <p:sldId id="268" r:id="rId13"/>
    <p:sldId id="278" r:id="rId14"/>
    <p:sldId id="270" r:id="rId15"/>
    <p:sldId id="271"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1347"/>
    <a:srgbClr val="45A5ED"/>
    <a:srgbClr val="0A3243"/>
    <a:srgbClr val="1253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D7047-A9E8-4493-A5B8-932D9BD43130}" v="96" dt="2025-12-16T16:46:55.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94660"/>
  </p:normalViewPr>
  <p:slideViewPr>
    <p:cSldViewPr snapToGrid="0">
      <p:cViewPr varScale="1">
        <p:scale>
          <a:sx n="91" d="100"/>
          <a:sy n="91" d="100"/>
        </p:scale>
        <p:origin x="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405C-46D9-A093-AA9D719893AE}"/>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405C-46D9-A093-AA9D719893AE}"/>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405C-46D9-A093-AA9D719893AE}"/>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405C-46D9-A093-AA9D719893AE}"/>
              </c:ext>
            </c:extLst>
          </c:dPt>
          <c:cat>
            <c:strRef>
              <c:f>Sheet1!$A$4:$A$7</c:f>
              <c:strCache>
                <c:ptCount val="4"/>
                <c:pt idx="0">
                  <c:v>Possession- Opium, Opiates or Cocaine</c:v>
                </c:pt>
                <c:pt idx="1">
                  <c:v>Possession- Synthetic Narcotics</c:v>
                </c:pt>
                <c:pt idx="2">
                  <c:v>Possession- Other Drugs</c:v>
                </c:pt>
                <c:pt idx="3">
                  <c:v>Possession- Marijuana</c:v>
                </c:pt>
              </c:strCache>
            </c:strRef>
          </c:cat>
          <c:val>
            <c:numRef>
              <c:f>Sheet1!$B$4:$B$7</c:f>
              <c:numCache>
                <c:formatCode>#,##0</c:formatCode>
                <c:ptCount val="4"/>
                <c:pt idx="0">
                  <c:v>6991</c:v>
                </c:pt>
                <c:pt idx="1">
                  <c:v>1363</c:v>
                </c:pt>
                <c:pt idx="2">
                  <c:v>9831</c:v>
                </c:pt>
                <c:pt idx="3">
                  <c:v>10752</c:v>
                </c:pt>
              </c:numCache>
            </c:numRef>
          </c:val>
          <c:extLst>
            <c:ext xmlns:c16="http://schemas.microsoft.com/office/drawing/2014/chart" uri="{C3380CC4-5D6E-409C-BE32-E72D297353CC}">
              <c16:uniqueId val="{00000008-405C-46D9-A093-AA9D719893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342B5-E518-4DF0-B341-815CD2913A9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F36D435-2EE3-4D16-986E-CF153BD2C350}">
      <dgm:prSet/>
      <dgm:spPr>
        <a:solidFill>
          <a:schemeClr val="accent6">
            <a:lumMod val="50000"/>
          </a:schemeClr>
        </a:solidFill>
      </dgm:spPr>
      <dgm:t>
        <a:bodyPr/>
        <a:lstStyle/>
        <a:p>
          <a:r>
            <a:rPr lang="en-US"/>
            <a:t>Harm reduction is a set of practical strategies and ideas aimed at reducing negative consequences associated with drug use.</a:t>
          </a:r>
        </a:p>
      </dgm:t>
    </dgm:pt>
    <dgm:pt modelId="{C755CD14-EB65-4264-8E4E-BA14817A6F04}" type="parTrans" cxnId="{BC0EE9AF-F091-4618-88BB-93F2D5F363D5}">
      <dgm:prSet/>
      <dgm:spPr/>
      <dgm:t>
        <a:bodyPr/>
        <a:lstStyle/>
        <a:p>
          <a:endParaRPr lang="en-US"/>
        </a:p>
      </dgm:t>
    </dgm:pt>
    <dgm:pt modelId="{05DF0C27-7D18-4362-A4C9-AB51C1014CE4}" type="sibTrans" cxnId="{BC0EE9AF-F091-4618-88BB-93F2D5F363D5}">
      <dgm:prSet/>
      <dgm:spPr/>
      <dgm:t>
        <a:bodyPr/>
        <a:lstStyle/>
        <a:p>
          <a:endParaRPr lang="en-US"/>
        </a:p>
      </dgm:t>
    </dgm:pt>
    <dgm:pt modelId="{70B4C11F-4493-4800-A871-04E14368DD79}">
      <dgm:prSet/>
      <dgm:spPr>
        <a:solidFill>
          <a:schemeClr val="accent2">
            <a:lumMod val="50000"/>
          </a:schemeClr>
        </a:solidFill>
      </dgm:spPr>
      <dgm:t>
        <a:bodyPr/>
        <a:lstStyle/>
        <a:p>
          <a:r>
            <a:rPr lang="en-US"/>
            <a:t>Harm Reduction is also a movement built on a belief in, and respect for, the rights of people who use drugs.</a:t>
          </a:r>
        </a:p>
      </dgm:t>
    </dgm:pt>
    <dgm:pt modelId="{A58A633F-FD68-4345-8363-789FB8199FD7}" type="parTrans" cxnId="{F4A7747A-EE52-4EBF-98C3-9AE32E2318AF}">
      <dgm:prSet/>
      <dgm:spPr/>
      <dgm:t>
        <a:bodyPr/>
        <a:lstStyle/>
        <a:p>
          <a:endParaRPr lang="en-US"/>
        </a:p>
      </dgm:t>
    </dgm:pt>
    <dgm:pt modelId="{C75452A1-7323-4EEC-ABA1-B5D85D29B5E7}" type="sibTrans" cxnId="{F4A7747A-EE52-4EBF-98C3-9AE32E2318AF}">
      <dgm:prSet/>
      <dgm:spPr/>
      <dgm:t>
        <a:bodyPr/>
        <a:lstStyle/>
        <a:p>
          <a:endParaRPr lang="en-US"/>
        </a:p>
      </dgm:t>
    </dgm:pt>
    <dgm:pt modelId="{3ED36E1D-9E43-4BEE-9B34-A9F72D05F8A6}" type="pres">
      <dgm:prSet presAssocID="{58F342B5-E518-4DF0-B341-815CD2913A93}" presName="diagram" presStyleCnt="0">
        <dgm:presLayoutVars>
          <dgm:dir/>
          <dgm:resizeHandles val="exact"/>
        </dgm:presLayoutVars>
      </dgm:prSet>
      <dgm:spPr/>
    </dgm:pt>
    <dgm:pt modelId="{8D5F2EFD-00C5-4991-86A7-27FA18916207}" type="pres">
      <dgm:prSet presAssocID="{4F36D435-2EE3-4D16-986E-CF153BD2C350}" presName="node" presStyleLbl="node1" presStyleIdx="0" presStyleCnt="2">
        <dgm:presLayoutVars>
          <dgm:bulletEnabled val="1"/>
        </dgm:presLayoutVars>
      </dgm:prSet>
      <dgm:spPr/>
    </dgm:pt>
    <dgm:pt modelId="{1E2D78FE-F428-485C-99BD-61F8C9C16E20}" type="pres">
      <dgm:prSet presAssocID="{05DF0C27-7D18-4362-A4C9-AB51C1014CE4}" presName="sibTrans" presStyleCnt="0"/>
      <dgm:spPr/>
    </dgm:pt>
    <dgm:pt modelId="{B108D171-925A-45E3-B72A-AD30C42BE0CC}" type="pres">
      <dgm:prSet presAssocID="{70B4C11F-4493-4800-A871-04E14368DD79}" presName="node" presStyleLbl="node1" presStyleIdx="1" presStyleCnt="2">
        <dgm:presLayoutVars>
          <dgm:bulletEnabled val="1"/>
        </dgm:presLayoutVars>
      </dgm:prSet>
      <dgm:spPr/>
    </dgm:pt>
  </dgm:ptLst>
  <dgm:cxnLst>
    <dgm:cxn modelId="{F7754A76-BE76-4BD5-BEB0-F3F46F922B30}" type="presOf" srcId="{58F342B5-E518-4DF0-B341-815CD2913A93}" destId="{3ED36E1D-9E43-4BEE-9B34-A9F72D05F8A6}" srcOrd="0" destOrd="0" presId="urn:microsoft.com/office/officeart/2005/8/layout/default"/>
    <dgm:cxn modelId="{F4A7747A-EE52-4EBF-98C3-9AE32E2318AF}" srcId="{58F342B5-E518-4DF0-B341-815CD2913A93}" destId="{70B4C11F-4493-4800-A871-04E14368DD79}" srcOrd="1" destOrd="0" parTransId="{A58A633F-FD68-4345-8363-789FB8199FD7}" sibTransId="{C75452A1-7323-4EEC-ABA1-B5D85D29B5E7}"/>
    <dgm:cxn modelId="{7E79388B-ED38-4D8B-BB56-D04FEF2B0369}" type="presOf" srcId="{4F36D435-2EE3-4D16-986E-CF153BD2C350}" destId="{8D5F2EFD-00C5-4991-86A7-27FA18916207}" srcOrd="0" destOrd="0" presId="urn:microsoft.com/office/officeart/2005/8/layout/default"/>
    <dgm:cxn modelId="{BC0EE9AF-F091-4618-88BB-93F2D5F363D5}" srcId="{58F342B5-E518-4DF0-B341-815CD2913A93}" destId="{4F36D435-2EE3-4D16-986E-CF153BD2C350}" srcOrd="0" destOrd="0" parTransId="{C755CD14-EB65-4264-8E4E-BA14817A6F04}" sibTransId="{05DF0C27-7D18-4362-A4C9-AB51C1014CE4}"/>
    <dgm:cxn modelId="{0D5D37CE-64D9-4E9B-B725-AA044A7E85FE}" type="presOf" srcId="{70B4C11F-4493-4800-A871-04E14368DD79}" destId="{B108D171-925A-45E3-B72A-AD30C42BE0CC}" srcOrd="0" destOrd="0" presId="urn:microsoft.com/office/officeart/2005/8/layout/default"/>
    <dgm:cxn modelId="{35F43B82-2C54-43ED-8E33-682B50E22A05}" type="presParOf" srcId="{3ED36E1D-9E43-4BEE-9B34-A9F72D05F8A6}" destId="{8D5F2EFD-00C5-4991-86A7-27FA18916207}" srcOrd="0" destOrd="0" presId="urn:microsoft.com/office/officeart/2005/8/layout/default"/>
    <dgm:cxn modelId="{FE35D3AD-5818-4346-90F0-6F333F697EAB}" type="presParOf" srcId="{3ED36E1D-9E43-4BEE-9B34-A9F72D05F8A6}" destId="{1E2D78FE-F428-485C-99BD-61F8C9C16E20}" srcOrd="1" destOrd="0" presId="urn:microsoft.com/office/officeart/2005/8/layout/default"/>
    <dgm:cxn modelId="{1F0F6E6E-F8B4-448A-BF85-7A728CCA3F80}" type="presParOf" srcId="{3ED36E1D-9E43-4BEE-9B34-A9F72D05F8A6}" destId="{B108D171-925A-45E3-B72A-AD30C42BE0C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F2EFD-00C5-4991-86A7-27FA18916207}">
      <dsp:nvSpPr>
        <dsp:cNvPr id="0" name=""/>
        <dsp:cNvSpPr/>
      </dsp:nvSpPr>
      <dsp:spPr>
        <a:xfrm>
          <a:off x="1333" y="535665"/>
          <a:ext cx="5202457" cy="3121474"/>
        </a:xfrm>
        <a:prstGeom prst="rect">
          <a:avLst/>
        </a:prstGeom>
        <a:solidFill>
          <a:schemeClr val="accent6">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Harm reduction is a set of practical strategies and ideas aimed at reducing negative consequences associated with drug use.</a:t>
          </a:r>
        </a:p>
      </dsp:txBody>
      <dsp:txXfrm>
        <a:off x="1333" y="535665"/>
        <a:ext cx="5202457" cy="3121474"/>
      </dsp:txXfrm>
    </dsp:sp>
    <dsp:sp modelId="{B108D171-925A-45E3-B72A-AD30C42BE0CC}">
      <dsp:nvSpPr>
        <dsp:cNvPr id="0" name=""/>
        <dsp:cNvSpPr/>
      </dsp:nvSpPr>
      <dsp:spPr>
        <a:xfrm>
          <a:off x="5724037" y="535665"/>
          <a:ext cx="5202457" cy="3121474"/>
        </a:xfrm>
        <a:prstGeom prst="rect">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Harm Reduction is also a movement built on a belief in, and respect for, the rights of people who use drugs.</a:t>
          </a:r>
        </a:p>
      </dsp:txBody>
      <dsp:txXfrm>
        <a:off x="5724037" y="535665"/>
        <a:ext cx="5202457" cy="31214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8397A-9627-44C3-986F-6DD16F200E09}" type="datetimeFigureOut">
              <a:rPr lang="en-US" smtClean="0"/>
              <a:t>12/16/2025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706EB-AE95-43CD-9AD1-7852E1CF1C5F}" type="slidenum">
              <a:rPr lang="en-US" smtClean="0"/>
              <a:t>‹#›</a:t>
            </a:fld>
            <a:endParaRPr lang="en-US"/>
          </a:p>
        </p:txBody>
      </p:sp>
    </p:spTree>
    <p:extLst>
      <p:ext uri="{BB962C8B-B14F-4D97-AF65-F5344CB8AC3E}">
        <p14:creationId xmlns:p14="http://schemas.microsoft.com/office/powerpoint/2010/main" val="13169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706EB-AE95-43CD-9AD1-7852E1CF1C5F}" type="slidenum">
              <a:rPr lang="en-US" smtClean="0"/>
              <a:t>6</a:t>
            </a:fld>
            <a:endParaRPr lang="en-US"/>
          </a:p>
        </p:txBody>
      </p:sp>
    </p:spTree>
    <p:extLst>
      <p:ext uri="{BB962C8B-B14F-4D97-AF65-F5344CB8AC3E}">
        <p14:creationId xmlns:p14="http://schemas.microsoft.com/office/powerpoint/2010/main" val="10941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42DF-1BA3-55F2-90E2-860E7F89D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800C3-F3E7-719C-282F-D31C4D5B21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0F28F-F605-0D8D-8C46-EB7B09C26121}"/>
              </a:ext>
            </a:extLst>
          </p:cNvPr>
          <p:cNvSpPr>
            <a:spLocks noGrp="1"/>
          </p:cNvSpPr>
          <p:nvPr>
            <p:ph type="body" idx="1"/>
          </p:nvPr>
        </p:nvSpPr>
        <p:spPr/>
        <p:txBody>
          <a:bodyPr/>
          <a:lstStyle/>
          <a:p>
            <a:r>
              <a:rPr lang="en-US" dirty="0"/>
              <a:t>https://northcarolinastatecannabis.org/laws/arrests</a:t>
            </a:r>
          </a:p>
        </p:txBody>
      </p:sp>
      <p:sp>
        <p:nvSpPr>
          <p:cNvPr id="4" name="Slide Number Placeholder 3">
            <a:extLst>
              <a:ext uri="{FF2B5EF4-FFF2-40B4-BE49-F238E27FC236}">
                <a16:creationId xmlns:a16="http://schemas.microsoft.com/office/drawing/2014/main" id="{8285A064-A026-5118-36CB-9CC4130CEC8C}"/>
              </a:ext>
            </a:extLst>
          </p:cNvPr>
          <p:cNvSpPr>
            <a:spLocks noGrp="1"/>
          </p:cNvSpPr>
          <p:nvPr>
            <p:ph type="sldNum" sz="quarter" idx="5"/>
          </p:nvPr>
        </p:nvSpPr>
        <p:spPr/>
        <p:txBody>
          <a:bodyPr/>
          <a:lstStyle/>
          <a:p>
            <a:fld id="{C7E706EB-AE95-43CD-9AD1-7852E1CF1C5F}" type="slidenum">
              <a:rPr lang="en-US" smtClean="0"/>
              <a:t>11</a:t>
            </a:fld>
            <a:endParaRPr lang="en-US"/>
          </a:p>
        </p:txBody>
      </p:sp>
    </p:spTree>
    <p:extLst>
      <p:ext uri="{BB962C8B-B14F-4D97-AF65-F5344CB8AC3E}">
        <p14:creationId xmlns:p14="http://schemas.microsoft.com/office/powerpoint/2010/main" val="215424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F4C1-A084-1053-D97C-5B91F135F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7175EF-0861-AC28-0880-1138CF4D43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D74459-D582-21F2-F276-B87C3C153F0F}"/>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5" name="Footer Placeholder 4">
            <a:extLst>
              <a:ext uri="{FF2B5EF4-FFF2-40B4-BE49-F238E27FC236}">
                <a16:creationId xmlns:a16="http://schemas.microsoft.com/office/drawing/2014/main" id="{1857C7BF-9CC8-BE53-A256-DD1A9B1CD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79A53-974E-D0B1-FE1C-846FAEAD9191}"/>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140694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4CB2-2B41-4D67-449D-A24CFA5AD8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D819F0-4A73-E9F0-B942-DFA1494997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D6242-BA8E-0210-A420-C20EE8264559}"/>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5" name="Footer Placeholder 4">
            <a:extLst>
              <a:ext uri="{FF2B5EF4-FFF2-40B4-BE49-F238E27FC236}">
                <a16:creationId xmlns:a16="http://schemas.microsoft.com/office/drawing/2014/main" id="{79A60D81-F316-9CC2-41BD-491DC7D88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F92ED-31E9-F419-1936-947D4DB87726}"/>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416039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187EDC-5AD0-7A7D-64F3-7B2864A5B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3844D1-4156-2262-1D92-1678510D8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53CDD-6124-688E-A0F4-FACDF249CE1C}"/>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5" name="Footer Placeholder 4">
            <a:extLst>
              <a:ext uri="{FF2B5EF4-FFF2-40B4-BE49-F238E27FC236}">
                <a16:creationId xmlns:a16="http://schemas.microsoft.com/office/drawing/2014/main" id="{108C0AE7-11FE-A02F-786F-EDC59764B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9C816-8003-9E9A-73C2-A73ED7F044B9}"/>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209352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B6A2-A73A-98D4-19B2-D043C380B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3755C-166C-44CA-B39D-B8363058AB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C1F9F-76FC-EF3F-4040-1AFA2C72E681}"/>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5" name="Footer Placeholder 4">
            <a:extLst>
              <a:ext uri="{FF2B5EF4-FFF2-40B4-BE49-F238E27FC236}">
                <a16:creationId xmlns:a16="http://schemas.microsoft.com/office/drawing/2014/main" id="{0A25EBDE-EC30-561F-B224-8711CF9D1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43706-14EA-B56A-23A4-F9129C31C495}"/>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299393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ECBE-2BFB-B752-37EB-22A549D50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56AC36-1330-1A50-C99A-86C05A3ED7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2615D4-9B7E-219E-F1DC-0B1C49B0A74F}"/>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5" name="Footer Placeholder 4">
            <a:extLst>
              <a:ext uri="{FF2B5EF4-FFF2-40B4-BE49-F238E27FC236}">
                <a16:creationId xmlns:a16="http://schemas.microsoft.com/office/drawing/2014/main" id="{B6E6B979-D573-6829-4B75-56F68EA32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595D3-69C3-6F23-8D08-83DC86F6F11E}"/>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83811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B377-0F2A-0B05-D324-9768ED3520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724E59-6CFA-9320-B4FE-3C2972D623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0BC7F4-C33B-329C-1913-0AC89BDE13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4EBDA6-2601-D707-5FF6-8A4EED19F514}"/>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6" name="Footer Placeholder 5">
            <a:extLst>
              <a:ext uri="{FF2B5EF4-FFF2-40B4-BE49-F238E27FC236}">
                <a16:creationId xmlns:a16="http://schemas.microsoft.com/office/drawing/2014/main" id="{5FB403F1-D117-F436-CAD1-61907FA6C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2682C-455B-6F98-C0B7-014DA5D95B32}"/>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230933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E0D6-8715-E020-C45B-2EDBB8E25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220DC7-0F46-18C0-3133-04A68424C6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F1D8B7-7CA7-C3D4-F0A8-AE77AE2E23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1E104C-E3E7-796A-8AD5-89DCCB965C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706A14-2949-42A7-398F-D61E8B7822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97141E-BA1C-9519-AF02-51F17FF1FA0F}"/>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8" name="Footer Placeholder 7">
            <a:extLst>
              <a:ext uri="{FF2B5EF4-FFF2-40B4-BE49-F238E27FC236}">
                <a16:creationId xmlns:a16="http://schemas.microsoft.com/office/drawing/2014/main" id="{AC4EB2A9-3A41-4199-7F25-702A49C10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3915C5-B9D2-D888-8FC9-8E3677FD76E9}"/>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31382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BF4E-75AD-7AFA-66FC-08B63E1ABD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184A26-E415-BD49-962B-F78D2444C9B9}"/>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4" name="Footer Placeholder 3">
            <a:extLst>
              <a:ext uri="{FF2B5EF4-FFF2-40B4-BE49-F238E27FC236}">
                <a16:creationId xmlns:a16="http://schemas.microsoft.com/office/drawing/2014/main" id="{7B902080-1336-B031-7FA0-511E3E83D3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9BF380-1C94-9E57-CA65-5E5E33CDAD3B}"/>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240167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579656-4CAB-95A2-A3A8-6F1A4A839466}"/>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3" name="Footer Placeholder 2">
            <a:extLst>
              <a:ext uri="{FF2B5EF4-FFF2-40B4-BE49-F238E27FC236}">
                <a16:creationId xmlns:a16="http://schemas.microsoft.com/office/drawing/2014/main" id="{118DAA86-8C16-D027-7DCB-5125CB745A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81781D-B34E-C4B4-DF94-BDC7C756568A}"/>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290152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53B9-1B99-148B-D451-58B3634E6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AA966B-15F7-7EB7-4318-7CC870980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F52065-3F9F-3631-154D-88882193D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ECF882-6889-C56E-E5F5-5A67EA72C6FF}"/>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6" name="Footer Placeholder 5">
            <a:extLst>
              <a:ext uri="{FF2B5EF4-FFF2-40B4-BE49-F238E27FC236}">
                <a16:creationId xmlns:a16="http://schemas.microsoft.com/office/drawing/2014/main" id="{BCE3E3EE-040A-8F83-001A-2372E6C2E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68AE5-A84B-4E5A-DBCC-F90365F3D6FF}"/>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215071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7E07-8E21-E596-4C0C-E82DE63ED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646C8-C607-F94C-010F-9F491BB29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608AC2-9D1E-F72D-B878-37C420826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3C5AF-A500-30ED-29EC-5B0E910CAB88}"/>
              </a:ext>
            </a:extLst>
          </p:cNvPr>
          <p:cNvSpPr>
            <a:spLocks noGrp="1"/>
          </p:cNvSpPr>
          <p:nvPr>
            <p:ph type="dt" sz="half" idx="10"/>
          </p:nvPr>
        </p:nvSpPr>
        <p:spPr/>
        <p:txBody>
          <a:bodyPr/>
          <a:lstStyle/>
          <a:p>
            <a:fld id="{F2604C1D-88C8-4267-90EF-EB31520FF232}" type="datetimeFigureOut">
              <a:rPr lang="en-US" smtClean="0"/>
              <a:t>12/16/2025</a:t>
            </a:fld>
            <a:endParaRPr lang="en-US"/>
          </a:p>
        </p:txBody>
      </p:sp>
      <p:sp>
        <p:nvSpPr>
          <p:cNvPr id="6" name="Footer Placeholder 5">
            <a:extLst>
              <a:ext uri="{FF2B5EF4-FFF2-40B4-BE49-F238E27FC236}">
                <a16:creationId xmlns:a16="http://schemas.microsoft.com/office/drawing/2014/main" id="{C4C26FBF-9957-7BA8-02AC-756B37FBD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153D8-02A5-E663-558F-E405EB4BBC23}"/>
              </a:ext>
            </a:extLst>
          </p:cNvPr>
          <p:cNvSpPr>
            <a:spLocks noGrp="1"/>
          </p:cNvSpPr>
          <p:nvPr>
            <p:ph type="sldNum" sz="quarter" idx="12"/>
          </p:nvPr>
        </p:nvSpPr>
        <p:spPr/>
        <p:txBody>
          <a:bodyPr/>
          <a:lstStyle/>
          <a:p>
            <a:fld id="{5E8F34B4-EE74-4791-8237-C6E4C30A6C09}" type="slidenum">
              <a:rPr lang="en-US" smtClean="0"/>
              <a:t>‹#›</a:t>
            </a:fld>
            <a:endParaRPr lang="en-US"/>
          </a:p>
        </p:txBody>
      </p:sp>
    </p:spTree>
    <p:extLst>
      <p:ext uri="{BB962C8B-B14F-4D97-AF65-F5344CB8AC3E}">
        <p14:creationId xmlns:p14="http://schemas.microsoft.com/office/powerpoint/2010/main" val="151342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DAF15D-284E-8CE1-756C-0C7F1CD47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F8E97B-DED0-A511-3FB6-2713B0D64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AB9B5-7D51-932E-4F78-BC98E74F26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604C1D-88C8-4267-90EF-EB31520FF232}" type="datetimeFigureOut">
              <a:rPr lang="en-US" smtClean="0"/>
              <a:t>12/16/2025</a:t>
            </a:fld>
            <a:endParaRPr lang="en-US"/>
          </a:p>
        </p:txBody>
      </p:sp>
      <p:sp>
        <p:nvSpPr>
          <p:cNvPr id="5" name="Footer Placeholder 4">
            <a:extLst>
              <a:ext uri="{FF2B5EF4-FFF2-40B4-BE49-F238E27FC236}">
                <a16:creationId xmlns:a16="http://schemas.microsoft.com/office/drawing/2014/main" id="{BE8E9422-9551-6C4B-A836-E15C3C731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A5667C-1857-6891-52F7-C71D8D6D4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8F34B4-EE74-4791-8237-C6E4C30A6C09}" type="slidenum">
              <a:rPr lang="en-US" smtClean="0"/>
              <a:t>‹#›</a:t>
            </a:fld>
            <a:endParaRPr lang="en-US"/>
          </a:p>
        </p:txBody>
      </p:sp>
    </p:spTree>
    <p:extLst>
      <p:ext uri="{BB962C8B-B14F-4D97-AF65-F5344CB8AC3E}">
        <p14:creationId xmlns:p14="http://schemas.microsoft.com/office/powerpoint/2010/main" val="330881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ubmed.ncbi.nlm.nih.gov/3336788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ciencedirect.com/science/article/abs/pii/S0376871625003138" TargetMode="External"/><Relationship Id="rId5" Type="http://schemas.openxmlformats.org/officeDocument/2006/relationships/hyperlink" Target="https://www.upmc.com/media/news/071221-drake-cannabisrcl" TargetMode="External"/><Relationship Id="rId4" Type="http://schemas.openxmlformats.org/officeDocument/2006/relationships/hyperlink" Target="https://www.cdc.gov/cannabis/risk-factors/using-other-drugs.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698DCC9-A602-258F-ADF3-C08EA2826645}"/>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Harm Reduction and Cannabis in North Carolina</a:t>
            </a:r>
          </a:p>
        </p:txBody>
      </p:sp>
      <p:sp>
        <p:nvSpPr>
          <p:cNvPr id="3" name="Subtitle 2">
            <a:extLst>
              <a:ext uri="{FF2B5EF4-FFF2-40B4-BE49-F238E27FC236}">
                <a16:creationId xmlns:a16="http://schemas.microsoft.com/office/drawing/2014/main" id="{6160FE19-3A86-88AC-930B-61582EE09796}"/>
              </a:ext>
            </a:extLst>
          </p:cNvPr>
          <p:cNvSpPr>
            <a:spLocks noGrp="1"/>
          </p:cNvSpPr>
          <p:nvPr>
            <p:ph type="subTitle" idx="1"/>
          </p:nvPr>
        </p:nvSpPr>
        <p:spPr>
          <a:xfrm>
            <a:off x="1350682" y="4870824"/>
            <a:ext cx="10005951" cy="1458258"/>
          </a:xfrm>
        </p:spPr>
        <p:txBody>
          <a:bodyPr anchor="ctr">
            <a:normAutofit/>
          </a:bodyPr>
          <a:lstStyle/>
          <a:p>
            <a:pPr algn="l"/>
            <a:r>
              <a:rPr lang="en-US" dirty="0"/>
              <a:t>Elyse Powell, Ph.D.</a:t>
            </a:r>
            <a:endParaRPr lang="en-US"/>
          </a:p>
          <a:p>
            <a:pPr algn="l"/>
            <a:r>
              <a:rPr lang="en-US" dirty="0"/>
              <a:t>Executive Director</a:t>
            </a:r>
            <a:endParaRPr lang="en-US"/>
          </a:p>
          <a:p>
            <a:pPr algn="l"/>
            <a:r>
              <a:rPr lang="en-US" dirty="0"/>
              <a:t>North Carolina Harm Reduction Coalition</a:t>
            </a:r>
            <a:endParaRPr lang="en-US"/>
          </a:p>
        </p:txBody>
      </p:sp>
    </p:spTree>
    <p:extLst>
      <p:ext uri="{BB962C8B-B14F-4D97-AF65-F5344CB8AC3E}">
        <p14:creationId xmlns:p14="http://schemas.microsoft.com/office/powerpoint/2010/main" val="350546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93D85-5E64-CF2E-0D23-FFE26DB3E4A2}"/>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Harms from Justice System Involvement</a:t>
            </a:r>
          </a:p>
        </p:txBody>
      </p:sp>
      <p:sp>
        <p:nvSpPr>
          <p:cNvPr id="4" name="Content Placeholder 2">
            <a:extLst>
              <a:ext uri="{FF2B5EF4-FFF2-40B4-BE49-F238E27FC236}">
                <a16:creationId xmlns:a16="http://schemas.microsoft.com/office/drawing/2014/main" id="{6AD99414-23BB-558D-D4CE-DD632244DB77}"/>
              </a:ext>
            </a:extLst>
          </p:cNvPr>
          <p:cNvSpPr>
            <a:spLocks noGrp="1"/>
          </p:cNvSpPr>
          <p:nvPr>
            <p:ph idx="1"/>
          </p:nvPr>
        </p:nvSpPr>
        <p:spPr>
          <a:xfrm>
            <a:off x="904240" y="2265680"/>
            <a:ext cx="4907280" cy="3684588"/>
          </a:xfrm>
        </p:spPr>
        <p:txBody>
          <a:bodyPr>
            <a:normAutofit lnSpcReduction="10000"/>
          </a:bodyPr>
          <a:lstStyle/>
          <a:p>
            <a:pPr marL="0" indent="0">
              <a:buNone/>
            </a:pPr>
            <a:r>
              <a:rPr lang="en-US" dirty="0"/>
              <a:t>North Carolina Arrests over 10,000 people every year on cannabis possession charges. </a:t>
            </a:r>
          </a:p>
          <a:p>
            <a:r>
              <a:rPr lang="en-US" dirty="0"/>
              <a:t>That’s 37% of all drug possession charges in the state</a:t>
            </a:r>
          </a:p>
          <a:p>
            <a:r>
              <a:rPr lang="en-US" dirty="0"/>
              <a:t>Only 800 arrests were due to sale or manufacturing of cannabis products</a:t>
            </a:r>
          </a:p>
          <a:p>
            <a:pPr marL="0" indent="0">
              <a:buNone/>
            </a:pPr>
            <a:endParaRPr lang="en-US" dirty="0"/>
          </a:p>
        </p:txBody>
      </p:sp>
      <p:graphicFrame>
        <p:nvGraphicFramePr>
          <p:cNvPr id="5" name="Chart 4">
            <a:extLst>
              <a:ext uri="{FF2B5EF4-FFF2-40B4-BE49-F238E27FC236}">
                <a16:creationId xmlns:a16="http://schemas.microsoft.com/office/drawing/2014/main" id="{B1F1AEC4-C880-5268-9459-5435EA07D0F4}"/>
              </a:ext>
            </a:extLst>
          </p:cNvPr>
          <p:cNvGraphicFramePr>
            <a:graphicFrameLocks/>
          </p:cNvGraphicFramePr>
          <p:nvPr>
            <p:extLst>
              <p:ext uri="{D42A27DB-BD31-4B8C-83A1-F6EECF244321}">
                <p14:modId xmlns:p14="http://schemas.microsoft.com/office/powerpoint/2010/main" val="106303584"/>
              </p:ext>
            </p:extLst>
          </p:nvPr>
        </p:nvGraphicFramePr>
        <p:xfrm>
          <a:off x="6715760" y="2099944"/>
          <a:ext cx="3980180" cy="332549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07F3EC7-8075-76CA-3FBF-EFE608403904}"/>
              </a:ext>
            </a:extLst>
          </p:cNvPr>
          <p:cNvSpPr/>
          <p:nvPr/>
        </p:nvSpPr>
        <p:spPr>
          <a:xfrm>
            <a:off x="5974082" y="2265680"/>
            <a:ext cx="1767840" cy="426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Possession- Marijuana</a:t>
            </a:r>
          </a:p>
        </p:txBody>
      </p:sp>
      <p:sp>
        <p:nvSpPr>
          <p:cNvPr id="7" name="Rectangle 6">
            <a:extLst>
              <a:ext uri="{FF2B5EF4-FFF2-40B4-BE49-F238E27FC236}">
                <a16:creationId xmlns:a16="http://schemas.microsoft.com/office/drawing/2014/main" id="{2DD238E3-985E-E9BF-A97D-4A60D7399E2C}"/>
              </a:ext>
            </a:extLst>
          </p:cNvPr>
          <p:cNvSpPr/>
          <p:nvPr/>
        </p:nvSpPr>
        <p:spPr>
          <a:xfrm>
            <a:off x="9692642" y="2479040"/>
            <a:ext cx="1767840" cy="426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Possession- Opium and Cocaine</a:t>
            </a:r>
          </a:p>
        </p:txBody>
      </p:sp>
      <p:sp>
        <p:nvSpPr>
          <p:cNvPr id="9" name="Rectangle 8">
            <a:extLst>
              <a:ext uri="{FF2B5EF4-FFF2-40B4-BE49-F238E27FC236}">
                <a16:creationId xmlns:a16="http://schemas.microsoft.com/office/drawing/2014/main" id="{9F116CFC-61F6-5D72-4C4C-52CDC86A7786}"/>
              </a:ext>
            </a:extLst>
          </p:cNvPr>
          <p:cNvSpPr/>
          <p:nvPr/>
        </p:nvSpPr>
        <p:spPr>
          <a:xfrm>
            <a:off x="10133332" y="3738881"/>
            <a:ext cx="2139949" cy="426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Possession- Synthetic Narcotics</a:t>
            </a:r>
          </a:p>
        </p:txBody>
      </p:sp>
      <p:sp>
        <p:nvSpPr>
          <p:cNvPr id="11" name="Rectangle 10">
            <a:extLst>
              <a:ext uri="{FF2B5EF4-FFF2-40B4-BE49-F238E27FC236}">
                <a16:creationId xmlns:a16="http://schemas.microsoft.com/office/drawing/2014/main" id="{B0EFC6E7-4281-4968-6E4D-C121F9DC2672}"/>
              </a:ext>
            </a:extLst>
          </p:cNvPr>
          <p:cNvSpPr/>
          <p:nvPr/>
        </p:nvSpPr>
        <p:spPr>
          <a:xfrm>
            <a:off x="9320532" y="5213824"/>
            <a:ext cx="2139949" cy="426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Possession- Other Drugs</a:t>
            </a:r>
          </a:p>
        </p:txBody>
      </p:sp>
      <p:sp>
        <p:nvSpPr>
          <p:cNvPr id="13" name="Rectangle 12">
            <a:extLst>
              <a:ext uri="{FF2B5EF4-FFF2-40B4-BE49-F238E27FC236}">
                <a16:creationId xmlns:a16="http://schemas.microsoft.com/office/drawing/2014/main" id="{4C4C9A31-1FB3-833D-6DBB-111AC77DEC6E}"/>
              </a:ext>
            </a:extLst>
          </p:cNvPr>
          <p:cNvSpPr/>
          <p:nvPr/>
        </p:nvSpPr>
        <p:spPr>
          <a:xfrm>
            <a:off x="7635875" y="6000350"/>
            <a:ext cx="2564765" cy="426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Source: NC SBI, 2024</a:t>
            </a:r>
          </a:p>
        </p:txBody>
      </p:sp>
    </p:spTree>
    <p:extLst>
      <p:ext uri="{BB962C8B-B14F-4D97-AF65-F5344CB8AC3E}">
        <p14:creationId xmlns:p14="http://schemas.microsoft.com/office/powerpoint/2010/main" val="47921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467053-5533-6CCD-8E86-86E51F52A5C5}"/>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C5794-7E5A-F57F-5ADD-DDC94A1188C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Justice Involvement Harms</a:t>
            </a:r>
          </a:p>
        </p:txBody>
      </p:sp>
      <p:sp>
        <p:nvSpPr>
          <p:cNvPr id="11" name="Content Placeholder 10">
            <a:extLst>
              <a:ext uri="{FF2B5EF4-FFF2-40B4-BE49-F238E27FC236}">
                <a16:creationId xmlns:a16="http://schemas.microsoft.com/office/drawing/2014/main" id="{75B894B6-1217-B414-227E-D4F5FF2A4806}"/>
              </a:ext>
            </a:extLst>
          </p:cNvPr>
          <p:cNvSpPr>
            <a:spLocks noGrp="1"/>
          </p:cNvSpPr>
          <p:nvPr>
            <p:ph idx="1"/>
          </p:nvPr>
        </p:nvSpPr>
        <p:spPr>
          <a:xfrm>
            <a:off x="1371599" y="2318197"/>
            <a:ext cx="9724031" cy="3683358"/>
          </a:xfrm>
        </p:spPr>
        <p:txBody>
          <a:bodyPr anchor="ctr">
            <a:normAutofit/>
          </a:bodyPr>
          <a:lstStyle/>
          <a:p>
            <a:r>
              <a:rPr lang="en-US" sz="2000" dirty="0"/>
              <a:t>Despite </a:t>
            </a:r>
            <a:r>
              <a:rPr lang="en-US" sz="2000" b="1" dirty="0"/>
              <a:t>use rates being higher among white populations, Black and Hispanic people are 3.5 times more likely to be arrested </a:t>
            </a:r>
            <a:r>
              <a:rPr lang="en-US" sz="2000" dirty="0"/>
              <a:t>for cannabis related charges </a:t>
            </a:r>
          </a:p>
          <a:p>
            <a:r>
              <a:rPr lang="en-US" sz="2000" b="1" dirty="0"/>
              <a:t>Any arrest and conviction has lifelong, downstream consequences</a:t>
            </a:r>
            <a:r>
              <a:rPr lang="en-US" sz="2000" dirty="0"/>
              <a:t>. This includes making it much more difficult to obtain housing, jobs, and education. </a:t>
            </a:r>
          </a:p>
          <a:p>
            <a:r>
              <a:rPr lang="en-US" sz="2000" b="1" dirty="0"/>
              <a:t>It costs NC over $50,000 per person per year to incarcerate someone</a:t>
            </a:r>
            <a:r>
              <a:rPr lang="en-US" sz="2000" dirty="0"/>
              <a:t>. This is contributing to prison overcrowding and a drain on law enforcement, jail, court and prison resources </a:t>
            </a:r>
          </a:p>
        </p:txBody>
      </p:sp>
    </p:spTree>
    <p:extLst>
      <p:ext uri="{BB962C8B-B14F-4D97-AF65-F5344CB8AC3E}">
        <p14:creationId xmlns:p14="http://schemas.microsoft.com/office/powerpoint/2010/main" val="299350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466DE-40D3-405E-AF63-179421C2881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Harms of an unregulated supply</a:t>
            </a:r>
          </a:p>
        </p:txBody>
      </p:sp>
      <p:sp>
        <p:nvSpPr>
          <p:cNvPr id="3" name="Content Placeholder 2">
            <a:extLst>
              <a:ext uri="{FF2B5EF4-FFF2-40B4-BE49-F238E27FC236}">
                <a16:creationId xmlns:a16="http://schemas.microsoft.com/office/drawing/2014/main" id="{F7429668-E2B9-14E6-466C-7B6EC24A8EB1}"/>
              </a:ext>
            </a:extLst>
          </p:cNvPr>
          <p:cNvSpPr>
            <a:spLocks noGrp="1"/>
          </p:cNvSpPr>
          <p:nvPr>
            <p:ph idx="1"/>
          </p:nvPr>
        </p:nvSpPr>
        <p:spPr>
          <a:xfrm>
            <a:off x="1371599" y="2318197"/>
            <a:ext cx="8432801" cy="3683358"/>
          </a:xfrm>
        </p:spPr>
        <p:txBody>
          <a:bodyPr anchor="ctr">
            <a:normAutofit fontScale="92500" lnSpcReduction="10000"/>
          </a:bodyPr>
          <a:lstStyle/>
          <a:p>
            <a:r>
              <a:rPr lang="en-US" sz="2000" b="1" dirty="0"/>
              <a:t>No Accuracy in Labelling</a:t>
            </a:r>
            <a:r>
              <a:rPr lang="en-US" sz="2000" dirty="0"/>
              <a:t>- In a black and grey market, you have no idea what you’re actually consuming. Even in items labelled from vape shops may not accurately represent what is in them or how strong the dosage is. </a:t>
            </a:r>
          </a:p>
          <a:p>
            <a:pPr lvl="1"/>
            <a:r>
              <a:rPr lang="en-US" sz="1600" dirty="0"/>
              <a:t>A study in VA prior to their legalization found that of 9 vapes that were advertised as “CBD only”, seven contained THC or a synthetic cannabinoid.  There was no indication on the website, box, ingredients or labelling that these vapes would contain any active ingredient other than CBD. </a:t>
            </a:r>
            <a:endParaRPr lang="en-US" sz="1600" b="1" dirty="0"/>
          </a:p>
          <a:p>
            <a:r>
              <a:rPr lang="en-US" sz="2000" b="1" dirty="0"/>
              <a:t>Contamination- </a:t>
            </a:r>
            <a:r>
              <a:rPr lang="en-US" sz="2000" dirty="0"/>
              <a:t>Heavy metals, mold, and pesticides are common contaminants currently found in cannabis products. There are no enforced safety standards  to ensure that contaminants are under a safe level. </a:t>
            </a:r>
          </a:p>
          <a:p>
            <a:r>
              <a:rPr lang="en-US" sz="2000" b="1" dirty="0"/>
              <a:t>Funds the black market and drug cartels- </a:t>
            </a:r>
            <a:r>
              <a:rPr lang="en-US" sz="2000" dirty="0"/>
              <a:t>Unregulated supply means money passes hands through illegal suppliers and distributors. Studies found that when states legalized cannabis, violent crime and cartel activity dropped. </a:t>
            </a:r>
            <a:endParaRPr lang="en-US" sz="2000" b="1" dirty="0"/>
          </a:p>
        </p:txBody>
      </p:sp>
    </p:spTree>
    <p:extLst>
      <p:ext uri="{BB962C8B-B14F-4D97-AF65-F5344CB8AC3E}">
        <p14:creationId xmlns:p14="http://schemas.microsoft.com/office/powerpoint/2010/main" val="352343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3DBA1E-E564-E27D-5232-191635454CE7}"/>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CC37C66-47F2-7B9A-51F2-22A46CB7C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A493017-DB7D-BA7C-97DB-449ACB244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5DDE6B61-2B30-CEC1-B449-A4F2F38C9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506E7003-049C-158A-9D6B-DBDB31AA9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5332948B-2388-ACE5-7A0E-A08C1A0C1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D32544D-575F-D359-1A5E-0DF02D145A8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Harms of an unregulated supply</a:t>
            </a:r>
          </a:p>
        </p:txBody>
      </p:sp>
      <p:sp>
        <p:nvSpPr>
          <p:cNvPr id="3" name="Content Placeholder 2">
            <a:extLst>
              <a:ext uri="{FF2B5EF4-FFF2-40B4-BE49-F238E27FC236}">
                <a16:creationId xmlns:a16="http://schemas.microsoft.com/office/drawing/2014/main" id="{432996BB-319C-CD5A-7ED3-FED0C10A9B83}"/>
              </a:ext>
            </a:extLst>
          </p:cNvPr>
          <p:cNvSpPr>
            <a:spLocks noGrp="1"/>
          </p:cNvSpPr>
          <p:nvPr>
            <p:ph idx="1"/>
          </p:nvPr>
        </p:nvSpPr>
        <p:spPr>
          <a:xfrm>
            <a:off x="459351" y="2318197"/>
            <a:ext cx="6977770" cy="4046508"/>
          </a:xfrm>
        </p:spPr>
        <p:txBody>
          <a:bodyPr anchor="ctr">
            <a:normAutofit/>
          </a:bodyPr>
          <a:lstStyle/>
          <a:p>
            <a:r>
              <a:rPr lang="en-US" sz="2000" b="1" dirty="0"/>
              <a:t>No Potency Limits- </a:t>
            </a:r>
            <a:r>
              <a:rPr lang="en-US" sz="2000" dirty="0"/>
              <a:t>States with regulated markets are able to enact potency limits. Nearly all recorded acute adverse experiences have been associated with synthetic and very high dose products</a:t>
            </a:r>
            <a:endParaRPr lang="en-US" sz="2000" b="1" dirty="0"/>
          </a:p>
          <a:p>
            <a:r>
              <a:rPr lang="en-US" sz="2000" b="1" dirty="0"/>
              <a:t>No Marketing controls</a:t>
            </a:r>
            <a:r>
              <a:rPr lang="en-US" sz="2000" dirty="0"/>
              <a:t>, including market tactics that specific market youth. There are numerous models from other states that limit products ability to look and taste like candy, including </a:t>
            </a:r>
          </a:p>
          <a:p>
            <a:r>
              <a:rPr lang="en-US" sz="2000" b="1" dirty="0"/>
              <a:t>Makes it harder to seek care</a:t>
            </a:r>
            <a:r>
              <a:rPr lang="en-US" sz="2000" dirty="0"/>
              <a:t>- As we see across all illicit substances, it is dramatically harder to seek care when people have to admit to doing something illegal</a:t>
            </a:r>
            <a:endParaRPr lang="en-US" sz="2000" b="1" dirty="0"/>
          </a:p>
        </p:txBody>
      </p:sp>
      <p:pic>
        <p:nvPicPr>
          <p:cNvPr id="1028" name="Picture 4" descr="FullSend Canna Gummies (500 mg) | Hemp-Derived Delta 8 Blend">
            <a:extLst>
              <a:ext uri="{FF2B5EF4-FFF2-40B4-BE49-F238E27FC236}">
                <a16:creationId xmlns:a16="http://schemas.microsoft.com/office/drawing/2014/main" id="{1343D8BF-DAE9-BDEF-1E7E-086CAFD83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508" y="1170727"/>
            <a:ext cx="3586480" cy="35864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500mg THC Edible Gummies - SSSTONER PATCH">
            <a:extLst>
              <a:ext uri="{FF2B5EF4-FFF2-40B4-BE49-F238E27FC236}">
                <a16:creationId xmlns:a16="http://schemas.microsoft.com/office/drawing/2014/main" id="{19879234-FF8D-EF69-9E6A-CC5F10F1B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480" y="3599212"/>
            <a:ext cx="5160242" cy="388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97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96A966-9109-69F1-FD00-7C5759C9CA73}"/>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What is Harm Reduction?</a:t>
            </a:r>
            <a:endParaRPr lang="en-US" sz="4000">
              <a:solidFill>
                <a:srgbClr val="FFFFFF"/>
              </a:solidFill>
            </a:endParaRPr>
          </a:p>
        </p:txBody>
      </p:sp>
      <p:graphicFrame>
        <p:nvGraphicFramePr>
          <p:cNvPr id="25" name="Content Placeholder 2">
            <a:extLst>
              <a:ext uri="{FF2B5EF4-FFF2-40B4-BE49-F238E27FC236}">
                <a16:creationId xmlns:a16="http://schemas.microsoft.com/office/drawing/2014/main" id="{45D79E0A-2985-0A05-36D3-A776C514ECBE}"/>
              </a:ext>
            </a:extLst>
          </p:cNvPr>
          <p:cNvGraphicFramePr>
            <a:graphicFrameLocks noGrp="1"/>
          </p:cNvGraphicFramePr>
          <p:nvPr>
            <p:ph idx="1"/>
            <p:extLst>
              <p:ext uri="{D42A27DB-BD31-4B8C-83A1-F6EECF244321}">
                <p14:modId xmlns:p14="http://schemas.microsoft.com/office/powerpoint/2010/main" val="192314304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54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0B549-FE35-F182-AC13-B3424D69C6B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Harm Reduction is part of our every day lives</a:t>
            </a:r>
          </a:p>
        </p:txBody>
      </p:sp>
      <p:grpSp>
        <p:nvGrpSpPr>
          <p:cNvPr id="11" name="Group 11"/>
          <p:cNvGrpSpPr/>
          <p:nvPr/>
        </p:nvGrpSpPr>
        <p:grpSpPr>
          <a:xfrm>
            <a:off x="1206983" y="2900786"/>
            <a:ext cx="1445998" cy="1445998"/>
            <a:chOff x="0" y="0"/>
            <a:chExt cx="2891996" cy="2891996"/>
          </a:xfrm>
          <a:solidFill>
            <a:schemeClr val="tx2"/>
          </a:solidFill>
        </p:grpSpPr>
        <p:sp>
          <p:nvSpPr>
            <p:cNvPr id="6" name="Freeform 12"/>
            <p:cNvSpPr/>
            <p:nvPr/>
          </p:nvSpPr>
          <p:spPr>
            <a:xfrm>
              <a:off x="0" y="0"/>
              <a:ext cx="2892044" cy="2892044"/>
            </a:xfrm>
            <a:custGeom>
              <a:avLst/>
              <a:gdLst/>
              <a:ahLst/>
              <a:cxnLst/>
              <a:rect l="l" t="t" r="r" b="b"/>
              <a:pathLst>
                <a:path w="2892044" h="2892044">
                  <a:moveTo>
                    <a:pt x="0" y="1446022"/>
                  </a:moveTo>
                  <a:cubicBezTo>
                    <a:pt x="0" y="647446"/>
                    <a:pt x="647446" y="0"/>
                    <a:pt x="1446022" y="0"/>
                  </a:cubicBezTo>
                  <a:cubicBezTo>
                    <a:pt x="2244598" y="0"/>
                    <a:pt x="2892044" y="647446"/>
                    <a:pt x="2892044" y="1446022"/>
                  </a:cubicBezTo>
                  <a:cubicBezTo>
                    <a:pt x="2892044" y="2244598"/>
                    <a:pt x="2244598" y="2892044"/>
                    <a:pt x="1446022" y="2892044"/>
                  </a:cubicBezTo>
                  <a:cubicBezTo>
                    <a:pt x="647446" y="2892044"/>
                    <a:pt x="0" y="2244598"/>
                    <a:pt x="0" y="1446022"/>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a:off x="1515147" y="3208949"/>
            <a:ext cx="829671" cy="829671"/>
          </a:xfrm>
          <a:custGeom>
            <a:avLst/>
            <a:gdLst/>
            <a:ahLst/>
            <a:cxnLst/>
            <a:rect l="l" t="t" r="r" b="b"/>
            <a:pathLst>
              <a:path w="1244506" h="1244506">
                <a:moveTo>
                  <a:pt x="0" y="0"/>
                </a:moveTo>
                <a:lnTo>
                  <a:pt x="1244507" y="0"/>
                </a:lnTo>
                <a:lnTo>
                  <a:pt x="1244507" y="1244506"/>
                </a:lnTo>
                <a:lnTo>
                  <a:pt x="0" y="12445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14"/>
          <p:cNvGrpSpPr/>
          <p:nvPr/>
        </p:nvGrpSpPr>
        <p:grpSpPr>
          <a:xfrm>
            <a:off x="738388" y="4790827"/>
            <a:ext cx="2383189" cy="732700"/>
            <a:chOff x="0" y="0"/>
            <a:chExt cx="4766378" cy="1465400"/>
          </a:xfrm>
        </p:grpSpPr>
        <p:sp>
          <p:nvSpPr>
            <p:cNvPr id="15" name="Freeform 15"/>
            <p:cNvSpPr/>
            <p:nvPr/>
          </p:nvSpPr>
          <p:spPr>
            <a:xfrm>
              <a:off x="0" y="0"/>
              <a:ext cx="4766378" cy="1465400"/>
            </a:xfrm>
            <a:custGeom>
              <a:avLst/>
              <a:gdLst/>
              <a:ahLst/>
              <a:cxnLst/>
              <a:rect l="l" t="t" r="r" b="b"/>
              <a:pathLst>
                <a:path w="4766378" h="1465400">
                  <a:moveTo>
                    <a:pt x="0" y="0"/>
                  </a:moveTo>
                  <a:lnTo>
                    <a:pt x="4766378" y="0"/>
                  </a:lnTo>
                  <a:lnTo>
                    <a:pt x="4766378" y="1465400"/>
                  </a:lnTo>
                  <a:lnTo>
                    <a:pt x="0" y="1465400"/>
                  </a:lnTo>
                  <a:close/>
                </a:path>
              </a:pathLst>
            </a:custGeom>
            <a:solidFill>
              <a:srgbClr val="000000">
                <a:alpha val="0"/>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3243"/>
                </a:solidFill>
                <a:effectLst/>
                <a:uLnTx/>
                <a:uFillTx/>
                <a:latin typeface="Calibri"/>
                <a:ea typeface="+mn-ea"/>
                <a:cs typeface="+mn-cs"/>
              </a:endParaRPr>
            </a:p>
          </p:txBody>
        </p:sp>
        <p:sp>
          <p:nvSpPr>
            <p:cNvPr id="9" name="TextBox 16"/>
            <p:cNvSpPr txBox="1"/>
            <p:nvPr/>
          </p:nvSpPr>
          <p:spPr>
            <a:xfrm>
              <a:off x="0" y="9525"/>
              <a:ext cx="4766378" cy="1455875"/>
            </a:xfrm>
            <a:prstGeom prst="rect">
              <a:avLst/>
            </a:prstGeom>
          </p:spPr>
          <p:txBody>
            <a:bodyPr lIns="0" tIns="0" rIns="0" bIns="0" rtlCol="0" anchor="t"/>
            <a:lstStyle/>
            <a:p>
              <a:pPr marL="0" marR="0" lvl="0" indent="0" algn="ctr" defTabSz="609630" rtl="0" eaLnBrk="1" fontAlgn="auto" latinLnBrk="0" hangingPunct="1">
                <a:lnSpc>
                  <a:spcPts val="27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A3243"/>
                  </a:solidFill>
                  <a:effectLst/>
                  <a:uLnTx/>
                  <a:uFillTx/>
                  <a:latin typeface="Arimo"/>
                  <a:ea typeface="Arimo"/>
                  <a:cs typeface="Arimo"/>
                  <a:sym typeface="Arimo"/>
                </a:rPr>
                <a:t>Sun Exposure</a:t>
              </a:r>
            </a:p>
          </p:txBody>
        </p:sp>
      </p:grpSp>
      <p:grpSp>
        <p:nvGrpSpPr>
          <p:cNvPr id="17" name="Group 17"/>
          <p:cNvGrpSpPr/>
          <p:nvPr/>
        </p:nvGrpSpPr>
        <p:grpSpPr>
          <a:xfrm>
            <a:off x="3992308" y="2900786"/>
            <a:ext cx="1445998" cy="1445998"/>
            <a:chOff x="0" y="0"/>
            <a:chExt cx="2891996" cy="2891996"/>
          </a:xfrm>
          <a:solidFill>
            <a:schemeClr val="accent1"/>
          </a:solidFill>
        </p:grpSpPr>
        <p:sp>
          <p:nvSpPr>
            <p:cNvPr id="19" name="Freeform 18"/>
            <p:cNvSpPr/>
            <p:nvPr/>
          </p:nvSpPr>
          <p:spPr>
            <a:xfrm>
              <a:off x="0" y="0"/>
              <a:ext cx="2892044" cy="2892044"/>
            </a:xfrm>
            <a:custGeom>
              <a:avLst/>
              <a:gdLst/>
              <a:ahLst/>
              <a:cxnLst/>
              <a:rect l="l" t="t" r="r" b="b"/>
              <a:pathLst>
                <a:path w="2892044" h="2892044">
                  <a:moveTo>
                    <a:pt x="0" y="1446022"/>
                  </a:moveTo>
                  <a:cubicBezTo>
                    <a:pt x="0" y="647446"/>
                    <a:pt x="647446" y="0"/>
                    <a:pt x="1446022" y="0"/>
                  </a:cubicBezTo>
                  <a:cubicBezTo>
                    <a:pt x="2244598" y="0"/>
                    <a:pt x="2892044" y="647446"/>
                    <a:pt x="2892044" y="1446022"/>
                  </a:cubicBezTo>
                  <a:cubicBezTo>
                    <a:pt x="2892044" y="2244598"/>
                    <a:pt x="2244598" y="2892044"/>
                    <a:pt x="1446022" y="2892044"/>
                  </a:cubicBezTo>
                  <a:cubicBezTo>
                    <a:pt x="647446" y="2892044"/>
                    <a:pt x="0" y="2244598"/>
                    <a:pt x="0" y="1446022"/>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19"/>
          <p:cNvSpPr/>
          <p:nvPr/>
        </p:nvSpPr>
        <p:spPr>
          <a:xfrm>
            <a:off x="4300473" y="3208949"/>
            <a:ext cx="829671" cy="829671"/>
          </a:xfrm>
          <a:custGeom>
            <a:avLst/>
            <a:gdLst/>
            <a:ahLst/>
            <a:cxnLst/>
            <a:rect l="l" t="t" r="r" b="b"/>
            <a:pathLst>
              <a:path w="1244507" h="1244506">
                <a:moveTo>
                  <a:pt x="0" y="0"/>
                </a:moveTo>
                <a:lnTo>
                  <a:pt x="1244507" y="0"/>
                </a:lnTo>
                <a:lnTo>
                  <a:pt x="1244507" y="1244506"/>
                </a:lnTo>
                <a:lnTo>
                  <a:pt x="0" y="12445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1" name="Group 20"/>
          <p:cNvGrpSpPr/>
          <p:nvPr/>
        </p:nvGrpSpPr>
        <p:grpSpPr>
          <a:xfrm>
            <a:off x="3523714" y="4790827"/>
            <a:ext cx="2383189" cy="732700"/>
            <a:chOff x="0" y="0"/>
            <a:chExt cx="4766378" cy="1465400"/>
          </a:xfrm>
        </p:grpSpPr>
        <p:sp>
          <p:nvSpPr>
            <p:cNvPr id="22" name="Freeform 21"/>
            <p:cNvSpPr/>
            <p:nvPr/>
          </p:nvSpPr>
          <p:spPr>
            <a:xfrm>
              <a:off x="0" y="0"/>
              <a:ext cx="4766378" cy="1465400"/>
            </a:xfrm>
            <a:custGeom>
              <a:avLst/>
              <a:gdLst/>
              <a:ahLst/>
              <a:cxnLst/>
              <a:rect l="l" t="t" r="r" b="b"/>
              <a:pathLst>
                <a:path w="4766378" h="1465400">
                  <a:moveTo>
                    <a:pt x="0" y="0"/>
                  </a:moveTo>
                  <a:lnTo>
                    <a:pt x="4766378" y="0"/>
                  </a:lnTo>
                  <a:lnTo>
                    <a:pt x="4766378" y="1465400"/>
                  </a:lnTo>
                  <a:lnTo>
                    <a:pt x="0" y="1465400"/>
                  </a:lnTo>
                  <a:close/>
                </a:path>
              </a:pathLst>
            </a:custGeom>
            <a:solidFill>
              <a:srgbClr val="000000">
                <a:alpha val="0"/>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3243"/>
                </a:solidFill>
                <a:effectLst/>
                <a:uLnTx/>
                <a:uFillTx/>
                <a:latin typeface="Calibri"/>
                <a:ea typeface="+mn-ea"/>
                <a:cs typeface="+mn-cs"/>
              </a:endParaRPr>
            </a:p>
          </p:txBody>
        </p:sp>
        <p:sp>
          <p:nvSpPr>
            <p:cNvPr id="23" name="TextBox 22"/>
            <p:cNvSpPr txBox="1"/>
            <p:nvPr/>
          </p:nvSpPr>
          <p:spPr>
            <a:xfrm>
              <a:off x="0" y="9525"/>
              <a:ext cx="4766378" cy="1455875"/>
            </a:xfrm>
            <a:prstGeom prst="rect">
              <a:avLst/>
            </a:prstGeom>
          </p:spPr>
          <p:txBody>
            <a:bodyPr lIns="0" tIns="0" rIns="0" bIns="0" rtlCol="0" anchor="t"/>
            <a:lstStyle/>
            <a:p>
              <a:pPr marL="0" marR="0" lvl="0" indent="0" algn="ctr" defTabSz="609630" rtl="0" eaLnBrk="1" fontAlgn="auto" latinLnBrk="0" hangingPunct="1">
                <a:lnSpc>
                  <a:spcPts val="2700"/>
                </a:lnSpc>
                <a:spcBef>
                  <a:spcPts val="0"/>
                </a:spcBef>
                <a:spcAft>
                  <a:spcPts val="0"/>
                </a:spcAft>
                <a:buClrTx/>
                <a:buSzTx/>
                <a:buFontTx/>
                <a:buNone/>
                <a:tabLst/>
                <a:defRPr/>
              </a:pPr>
              <a:r>
                <a:rPr kumimoji="0" lang="en-US" sz="2500" b="0" i="0" u="none" strike="noStrike" kern="1200" cap="none" spc="0" normalizeH="0" baseline="0" noProof="0">
                  <a:ln>
                    <a:noFill/>
                  </a:ln>
                  <a:solidFill>
                    <a:srgbClr val="0A3243"/>
                  </a:solidFill>
                  <a:effectLst/>
                  <a:uLnTx/>
                  <a:uFillTx/>
                  <a:latin typeface="Arimo"/>
                  <a:ea typeface="Arimo"/>
                  <a:cs typeface="Arimo"/>
                  <a:sym typeface="Arimo"/>
                </a:rPr>
                <a:t>Driving Cars</a:t>
              </a:r>
            </a:p>
          </p:txBody>
        </p:sp>
      </p:grpSp>
      <p:grpSp>
        <p:nvGrpSpPr>
          <p:cNvPr id="24" name="Group 23"/>
          <p:cNvGrpSpPr/>
          <p:nvPr/>
        </p:nvGrpSpPr>
        <p:grpSpPr>
          <a:xfrm>
            <a:off x="6777634" y="2900786"/>
            <a:ext cx="1445998" cy="1445998"/>
            <a:chOff x="0" y="0"/>
            <a:chExt cx="2891996" cy="2891996"/>
          </a:xfrm>
          <a:solidFill>
            <a:schemeClr val="accent2"/>
          </a:solidFill>
        </p:grpSpPr>
        <p:sp>
          <p:nvSpPr>
            <p:cNvPr id="25" name="Freeform 24"/>
            <p:cNvSpPr/>
            <p:nvPr/>
          </p:nvSpPr>
          <p:spPr>
            <a:xfrm>
              <a:off x="0" y="0"/>
              <a:ext cx="2892044" cy="2892044"/>
            </a:xfrm>
            <a:custGeom>
              <a:avLst/>
              <a:gdLst/>
              <a:ahLst/>
              <a:cxnLst/>
              <a:rect l="l" t="t" r="r" b="b"/>
              <a:pathLst>
                <a:path w="2892044" h="2892044">
                  <a:moveTo>
                    <a:pt x="0" y="1446022"/>
                  </a:moveTo>
                  <a:cubicBezTo>
                    <a:pt x="0" y="647446"/>
                    <a:pt x="647446" y="0"/>
                    <a:pt x="1446022" y="0"/>
                  </a:cubicBezTo>
                  <a:cubicBezTo>
                    <a:pt x="2244598" y="0"/>
                    <a:pt x="2892044" y="647446"/>
                    <a:pt x="2892044" y="1446022"/>
                  </a:cubicBezTo>
                  <a:cubicBezTo>
                    <a:pt x="2892044" y="2244598"/>
                    <a:pt x="2244598" y="2892044"/>
                    <a:pt x="1446022" y="2892044"/>
                  </a:cubicBezTo>
                  <a:cubicBezTo>
                    <a:pt x="647446" y="2892044"/>
                    <a:pt x="0" y="2244598"/>
                    <a:pt x="0" y="1446022"/>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5"/>
          <p:cNvSpPr/>
          <p:nvPr/>
        </p:nvSpPr>
        <p:spPr>
          <a:xfrm>
            <a:off x="7085798" y="3208949"/>
            <a:ext cx="829671" cy="829671"/>
          </a:xfrm>
          <a:custGeom>
            <a:avLst/>
            <a:gdLst/>
            <a:ahLst/>
            <a:cxnLst/>
            <a:rect l="l" t="t" r="r" b="b"/>
            <a:pathLst>
              <a:path w="1244507" h="1244506">
                <a:moveTo>
                  <a:pt x="0" y="0"/>
                </a:moveTo>
                <a:lnTo>
                  <a:pt x="1244506" y="0"/>
                </a:lnTo>
                <a:lnTo>
                  <a:pt x="1244506" y="1244506"/>
                </a:lnTo>
                <a:lnTo>
                  <a:pt x="0" y="12445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p:cNvGrpSpPr/>
          <p:nvPr/>
        </p:nvGrpSpPr>
        <p:grpSpPr>
          <a:xfrm>
            <a:off x="6309038" y="4790827"/>
            <a:ext cx="2383189" cy="732700"/>
            <a:chOff x="0" y="0"/>
            <a:chExt cx="4766378" cy="1465400"/>
          </a:xfrm>
        </p:grpSpPr>
        <p:sp>
          <p:nvSpPr>
            <p:cNvPr id="28" name="Freeform 27"/>
            <p:cNvSpPr/>
            <p:nvPr/>
          </p:nvSpPr>
          <p:spPr>
            <a:xfrm>
              <a:off x="0" y="0"/>
              <a:ext cx="4766378" cy="1465400"/>
            </a:xfrm>
            <a:custGeom>
              <a:avLst/>
              <a:gdLst/>
              <a:ahLst/>
              <a:cxnLst/>
              <a:rect l="l" t="t" r="r" b="b"/>
              <a:pathLst>
                <a:path w="4766378" h="1465400">
                  <a:moveTo>
                    <a:pt x="0" y="0"/>
                  </a:moveTo>
                  <a:lnTo>
                    <a:pt x="4766378" y="0"/>
                  </a:lnTo>
                  <a:lnTo>
                    <a:pt x="4766378" y="1465400"/>
                  </a:lnTo>
                  <a:lnTo>
                    <a:pt x="0" y="1465400"/>
                  </a:lnTo>
                  <a:close/>
                </a:path>
              </a:pathLst>
            </a:custGeom>
            <a:solidFill>
              <a:srgbClr val="000000">
                <a:alpha val="0"/>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3243"/>
                </a:solidFill>
                <a:effectLst/>
                <a:uLnTx/>
                <a:uFillTx/>
                <a:latin typeface="Calibri"/>
                <a:ea typeface="+mn-ea"/>
                <a:cs typeface="+mn-cs"/>
              </a:endParaRPr>
            </a:p>
          </p:txBody>
        </p:sp>
        <p:sp>
          <p:nvSpPr>
            <p:cNvPr id="29" name="TextBox 28"/>
            <p:cNvSpPr txBox="1"/>
            <p:nvPr/>
          </p:nvSpPr>
          <p:spPr>
            <a:xfrm>
              <a:off x="0" y="9525"/>
              <a:ext cx="4766378" cy="1455875"/>
            </a:xfrm>
            <a:prstGeom prst="rect">
              <a:avLst/>
            </a:prstGeom>
          </p:spPr>
          <p:txBody>
            <a:bodyPr lIns="0" tIns="0" rIns="0" bIns="0" rtlCol="0" anchor="t"/>
            <a:lstStyle/>
            <a:p>
              <a:pPr marL="0" marR="0" lvl="0" indent="0" algn="ctr" defTabSz="609630" rtl="0" eaLnBrk="1" fontAlgn="auto" latinLnBrk="0" hangingPunct="1">
                <a:lnSpc>
                  <a:spcPts val="27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A3243"/>
                  </a:solidFill>
                  <a:effectLst/>
                  <a:uLnTx/>
                  <a:uFillTx/>
                  <a:latin typeface="Arimo"/>
                  <a:ea typeface="Arimo"/>
                  <a:cs typeface="Arimo"/>
                  <a:sym typeface="Arimo"/>
                </a:rPr>
                <a:t>Junk Food</a:t>
              </a:r>
            </a:p>
          </p:txBody>
        </p:sp>
      </p:grpSp>
      <p:grpSp>
        <p:nvGrpSpPr>
          <p:cNvPr id="30" name="Group 29"/>
          <p:cNvGrpSpPr/>
          <p:nvPr/>
        </p:nvGrpSpPr>
        <p:grpSpPr>
          <a:xfrm>
            <a:off x="9562958" y="2900786"/>
            <a:ext cx="1445998" cy="1445998"/>
            <a:chOff x="0" y="0"/>
            <a:chExt cx="2891996" cy="2891996"/>
          </a:xfrm>
          <a:solidFill>
            <a:schemeClr val="accent3"/>
          </a:solidFill>
        </p:grpSpPr>
        <p:sp>
          <p:nvSpPr>
            <p:cNvPr id="31" name="Freeform 30"/>
            <p:cNvSpPr/>
            <p:nvPr/>
          </p:nvSpPr>
          <p:spPr>
            <a:xfrm>
              <a:off x="0" y="0"/>
              <a:ext cx="2892044" cy="2892044"/>
            </a:xfrm>
            <a:custGeom>
              <a:avLst/>
              <a:gdLst/>
              <a:ahLst/>
              <a:cxnLst/>
              <a:rect l="l" t="t" r="r" b="b"/>
              <a:pathLst>
                <a:path w="2892044" h="2892044">
                  <a:moveTo>
                    <a:pt x="0" y="1446022"/>
                  </a:moveTo>
                  <a:cubicBezTo>
                    <a:pt x="0" y="647446"/>
                    <a:pt x="647446" y="0"/>
                    <a:pt x="1446022" y="0"/>
                  </a:cubicBezTo>
                  <a:cubicBezTo>
                    <a:pt x="2244598" y="0"/>
                    <a:pt x="2892044" y="647446"/>
                    <a:pt x="2892044" y="1446022"/>
                  </a:cubicBezTo>
                  <a:cubicBezTo>
                    <a:pt x="2892044" y="2244598"/>
                    <a:pt x="2244598" y="2892044"/>
                    <a:pt x="1446022" y="2892044"/>
                  </a:cubicBezTo>
                  <a:cubicBezTo>
                    <a:pt x="647446" y="2892044"/>
                    <a:pt x="0" y="2244598"/>
                    <a:pt x="0" y="1446022"/>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Freeform 31"/>
          <p:cNvSpPr/>
          <p:nvPr/>
        </p:nvSpPr>
        <p:spPr>
          <a:xfrm>
            <a:off x="9871123" y="3208949"/>
            <a:ext cx="829671" cy="829671"/>
          </a:xfrm>
          <a:custGeom>
            <a:avLst/>
            <a:gdLst/>
            <a:ahLst/>
            <a:cxnLst/>
            <a:rect l="l" t="t" r="r" b="b"/>
            <a:pathLst>
              <a:path w="1244507" h="1244506">
                <a:moveTo>
                  <a:pt x="0" y="0"/>
                </a:moveTo>
                <a:lnTo>
                  <a:pt x="1244507" y="0"/>
                </a:lnTo>
                <a:lnTo>
                  <a:pt x="1244507" y="1244506"/>
                </a:lnTo>
                <a:lnTo>
                  <a:pt x="0" y="12445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3" name="Group 32"/>
          <p:cNvGrpSpPr/>
          <p:nvPr/>
        </p:nvGrpSpPr>
        <p:grpSpPr>
          <a:xfrm>
            <a:off x="9094363" y="4790827"/>
            <a:ext cx="2383189" cy="732700"/>
            <a:chOff x="0" y="0"/>
            <a:chExt cx="4766378" cy="1465400"/>
          </a:xfrm>
        </p:grpSpPr>
        <p:sp>
          <p:nvSpPr>
            <p:cNvPr id="34" name="Freeform 33"/>
            <p:cNvSpPr/>
            <p:nvPr/>
          </p:nvSpPr>
          <p:spPr>
            <a:xfrm>
              <a:off x="0" y="0"/>
              <a:ext cx="4766378" cy="1465400"/>
            </a:xfrm>
            <a:custGeom>
              <a:avLst/>
              <a:gdLst/>
              <a:ahLst/>
              <a:cxnLst/>
              <a:rect l="l" t="t" r="r" b="b"/>
              <a:pathLst>
                <a:path w="4766378" h="1465400">
                  <a:moveTo>
                    <a:pt x="0" y="0"/>
                  </a:moveTo>
                  <a:lnTo>
                    <a:pt x="4766378" y="0"/>
                  </a:lnTo>
                  <a:lnTo>
                    <a:pt x="4766378" y="1465400"/>
                  </a:lnTo>
                  <a:lnTo>
                    <a:pt x="0" y="1465400"/>
                  </a:lnTo>
                  <a:close/>
                </a:path>
              </a:pathLst>
            </a:custGeom>
            <a:solidFill>
              <a:srgbClr val="000000">
                <a:alpha val="0"/>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3243"/>
                </a:solidFill>
                <a:effectLst/>
                <a:uLnTx/>
                <a:uFillTx/>
                <a:latin typeface="Calibri"/>
                <a:ea typeface="+mn-ea"/>
                <a:cs typeface="+mn-cs"/>
              </a:endParaRPr>
            </a:p>
          </p:txBody>
        </p:sp>
        <p:sp>
          <p:nvSpPr>
            <p:cNvPr id="35" name="TextBox 34"/>
            <p:cNvSpPr txBox="1"/>
            <p:nvPr/>
          </p:nvSpPr>
          <p:spPr>
            <a:xfrm>
              <a:off x="0" y="9525"/>
              <a:ext cx="4766378" cy="1455875"/>
            </a:xfrm>
            <a:prstGeom prst="rect">
              <a:avLst/>
            </a:prstGeom>
          </p:spPr>
          <p:txBody>
            <a:bodyPr lIns="0" tIns="0" rIns="0" bIns="0" rtlCol="0" anchor="t"/>
            <a:lstStyle/>
            <a:p>
              <a:pPr marL="0" marR="0" lvl="0" indent="0" algn="ctr" defTabSz="609630" rtl="0" eaLnBrk="1" fontAlgn="auto" latinLnBrk="0" hangingPunct="1">
                <a:lnSpc>
                  <a:spcPts val="2700"/>
                </a:lnSpc>
                <a:spcBef>
                  <a:spcPts val="0"/>
                </a:spcBef>
                <a:spcAft>
                  <a:spcPts val="0"/>
                </a:spcAft>
                <a:buClrTx/>
                <a:buSzTx/>
                <a:buFontTx/>
                <a:buNone/>
                <a:tabLst/>
                <a:defRPr/>
              </a:pPr>
              <a:r>
                <a:rPr kumimoji="0" lang="en-US" sz="2500" b="0" i="0" u="none" strike="noStrike" kern="1200" cap="none" spc="0" normalizeH="0" baseline="0" noProof="0">
                  <a:ln>
                    <a:noFill/>
                  </a:ln>
                  <a:solidFill>
                    <a:srgbClr val="0A3243"/>
                  </a:solidFill>
                  <a:effectLst/>
                  <a:uLnTx/>
                  <a:uFillTx/>
                  <a:latin typeface="Arimo"/>
                  <a:ea typeface="Arimo"/>
                  <a:cs typeface="Arimo"/>
                  <a:sym typeface="Arimo"/>
                </a:rPr>
                <a:t>Drinking Alcohol</a:t>
              </a:r>
            </a:p>
          </p:txBody>
        </p:sp>
      </p:grpSp>
    </p:spTree>
    <p:extLst>
      <p:ext uri="{BB962C8B-B14F-4D97-AF65-F5344CB8AC3E}">
        <p14:creationId xmlns:p14="http://schemas.microsoft.com/office/powerpoint/2010/main" val="1306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1FCD48-BE3F-C48A-3698-D61FA582CC7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Types of Cannabis</a:t>
            </a:r>
          </a:p>
        </p:txBody>
      </p:sp>
      <p:graphicFrame>
        <p:nvGraphicFramePr>
          <p:cNvPr id="4" name="Content Placeholder 3">
            <a:extLst>
              <a:ext uri="{FF2B5EF4-FFF2-40B4-BE49-F238E27FC236}">
                <a16:creationId xmlns:a16="http://schemas.microsoft.com/office/drawing/2014/main" id="{62E920ED-653D-A3B9-F692-92F37B1B5B1B}"/>
              </a:ext>
            </a:extLst>
          </p:cNvPr>
          <p:cNvGraphicFramePr>
            <a:graphicFrameLocks noGrp="1"/>
          </p:cNvGraphicFramePr>
          <p:nvPr>
            <p:ph idx="1"/>
            <p:extLst>
              <p:ext uri="{D42A27DB-BD31-4B8C-83A1-F6EECF244321}">
                <p14:modId xmlns:p14="http://schemas.microsoft.com/office/powerpoint/2010/main" val="1118573078"/>
              </p:ext>
            </p:extLst>
          </p:nvPr>
        </p:nvGraphicFramePr>
        <p:xfrm>
          <a:off x="558801" y="1966293"/>
          <a:ext cx="10810712" cy="4891706"/>
        </p:xfrm>
        <a:graphic>
          <a:graphicData uri="http://schemas.openxmlformats.org/drawingml/2006/table">
            <a:tbl>
              <a:tblPr firstRow="1" bandRow="1">
                <a:noFill/>
                <a:tableStyleId>{5C22544A-7EE6-4342-B048-85BDC9FD1C3A}</a:tableStyleId>
              </a:tblPr>
              <a:tblGrid>
                <a:gridCol w="2692250">
                  <a:extLst>
                    <a:ext uri="{9D8B030D-6E8A-4147-A177-3AD203B41FA5}">
                      <a16:colId xmlns:a16="http://schemas.microsoft.com/office/drawing/2014/main" val="1521493635"/>
                    </a:ext>
                  </a:extLst>
                </a:gridCol>
                <a:gridCol w="3536842">
                  <a:extLst>
                    <a:ext uri="{9D8B030D-6E8A-4147-A177-3AD203B41FA5}">
                      <a16:colId xmlns:a16="http://schemas.microsoft.com/office/drawing/2014/main" val="3442376846"/>
                    </a:ext>
                  </a:extLst>
                </a:gridCol>
                <a:gridCol w="4581620">
                  <a:extLst>
                    <a:ext uri="{9D8B030D-6E8A-4147-A177-3AD203B41FA5}">
                      <a16:colId xmlns:a16="http://schemas.microsoft.com/office/drawing/2014/main" val="3067848187"/>
                    </a:ext>
                  </a:extLst>
                </a:gridCol>
              </a:tblGrid>
              <a:tr h="618657">
                <a:tc>
                  <a:txBody>
                    <a:bodyPr/>
                    <a:lstStyle/>
                    <a:p>
                      <a:r>
                        <a:rPr lang="en-US" sz="1900" b="1" cap="none" spc="0" dirty="0">
                          <a:solidFill>
                            <a:schemeClr val="bg1"/>
                          </a:solidFill>
                        </a:rPr>
                        <a:t>Type</a:t>
                      </a:r>
                    </a:p>
                  </a:txBody>
                  <a:tcPr marL="74996" marR="107138" marT="21428" marB="160706"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solidFill>
                      <a:srgbClr val="0A3243"/>
                    </a:solidFill>
                  </a:tcPr>
                </a:tc>
                <a:tc>
                  <a:txBody>
                    <a:bodyPr/>
                    <a:lstStyle/>
                    <a:p>
                      <a:r>
                        <a:rPr lang="en-US" sz="1900" b="1" cap="none" spc="0" dirty="0">
                          <a:solidFill>
                            <a:schemeClr val="bg1"/>
                          </a:solidFill>
                        </a:rPr>
                        <a:t>Molecule</a:t>
                      </a:r>
                    </a:p>
                  </a:txBody>
                  <a:tcPr marL="74996" marR="107138" marT="21428" marB="160706"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solidFill>
                      <a:srgbClr val="0A3243"/>
                    </a:solidFill>
                  </a:tcPr>
                </a:tc>
                <a:tc>
                  <a:txBody>
                    <a:bodyPr/>
                    <a:lstStyle/>
                    <a:p>
                      <a:r>
                        <a:rPr lang="en-US" sz="1900" b="1" cap="none" spc="0" dirty="0">
                          <a:solidFill>
                            <a:schemeClr val="bg1"/>
                          </a:solidFill>
                        </a:rPr>
                        <a:t>Profile</a:t>
                      </a:r>
                    </a:p>
                  </a:txBody>
                  <a:tcPr marL="74996" marR="107138" marT="21428" marB="160706"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solidFill>
                      <a:srgbClr val="0A3243"/>
                    </a:solidFill>
                  </a:tcPr>
                </a:tc>
                <a:extLst>
                  <a:ext uri="{0D108BD9-81ED-4DB2-BD59-A6C34878D82A}">
                    <a16:rowId xmlns:a16="http://schemas.microsoft.com/office/drawing/2014/main" val="1503985699"/>
                  </a:ext>
                </a:extLst>
              </a:tr>
              <a:tr h="953491">
                <a:tc>
                  <a:txBody>
                    <a:bodyPr/>
                    <a:lstStyle/>
                    <a:p>
                      <a:r>
                        <a:rPr lang="en-US" sz="1400" cap="none" spc="0" dirty="0">
                          <a:solidFill>
                            <a:schemeClr val="tx1"/>
                          </a:solidFill>
                        </a:rPr>
                        <a:t>Phyto-cannabinoids</a:t>
                      </a:r>
                    </a:p>
                  </a:txBody>
                  <a:tcPr marL="74996" marR="107138" marT="21428" marB="160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cap="none" spc="0" dirty="0">
                          <a:solidFill>
                            <a:schemeClr val="tx1"/>
                          </a:solidFill>
                        </a:rPr>
                        <a:t>THC delta 9 </a:t>
                      </a:r>
                    </a:p>
                  </a:txBody>
                  <a:tcPr marL="74996" marR="107138" marT="21428" marB="160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cap="none" spc="0">
                          <a:solidFill>
                            <a:schemeClr val="tx1"/>
                          </a:solidFill>
                        </a:rPr>
                        <a:t>“Garden variety” from the plant THC. These are partial agonists for the receptor. No associated deaths per OCME</a:t>
                      </a:r>
                    </a:p>
                  </a:txBody>
                  <a:tcPr marL="74996" marR="107138" marT="21428" marB="160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42612"/>
                  </a:ext>
                </a:extLst>
              </a:tr>
              <a:tr h="1659779">
                <a:tc>
                  <a:txBody>
                    <a:bodyPr/>
                    <a:lstStyle/>
                    <a:p>
                      <a:r>
                        <a:rPr lang="en-US" sz="1400" cap="none" spc="0" dirty="0">
                          <a:solidFill>
                            <a:schemeClr val="tx1"/>
                          </a:solidFill>
                        </a:rPr>
                        <a:t>Semi-synthetic cannabinoids </a:t>
                      </a:r>
                    </a:p>
                  </a:txBody>
                  <a:tcPr marL="74996" marR="107138" marT="21428" marB="160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cap="none" spc="0" dirty="0">
                          <a:solidFill>
                            <a:schemeClr val="tx1"/>
                          </a:solidFill>
                        </a:rPr>
                        <a:t>Present in hemp in small levels, but you can make them from CBD, or you can make them in lab. </a:t>
                      </a:r>
                    </a:p>
                    <a:p>
                      <a:r>
                        <a:rPr lang="en-US" sz="1400" cap="none" spc="0" dirty="0">
                          <a:solidFill>
                            <a:schemeClr val="tx1"/>
                          </a:solidFill>
                        </a:rPr>
                        <a:t>Examples: Delta 8 THC, HHC, THCP, THC Acetate</a:t>
                      </a:r>
                    </a:p>
                  </a:txBody>
                  <a:tcPr marL="74996" marR="107138" marT="21428" marB="160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tx1"/>
                          </a:solidFill>
                        </a:rPr>
                        <a:t>Various levels of potency (delta 8 is slightly weaker than delta 9, THCP is much stronger). Issue is there is absolutely no quality control, super inaccurate marketing. Study in VA from pre-legalization shows that the labelling is highly inaccurate, including what molecules and potency </a:t>
                      </a:r>
                    </a:p>
                  </a:txBody>
                  <a:tcPr marL="74996" marR="107138" marT="21428" marB="160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7427690"/>
                  </a:ext>
                </a:extLst>
              </a:tr>
              <a:tr h="1659779">
                <a:tc>
                  <a:txBody>
                    <a:bodyPr/>
                    <a:lstStyle/>
                    <a:p>
                      <a:r>
                        <a:rPr lang="en-US" sz="1400" cap="none" spc="0">
                          <a:solidFill>
                            <a:schemeClr val="tx1"/>
                          </a:solidFill>
                        </a:rPr>
                        <a:t>Synthetic cannabinoids </a:t>
                      </a:r>
                    </a:p>
                  </a:txBody>
                  <a:tcPr marL="74996" marR="107138" marT="21428" marB="160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cap="none" spc="0" dirty="0">
                          <a:solidFill>
                            <a:schemeClr val="tx1"/>
                          </a:solidFill>
                        </a:rPr>
                        <a:t>Technically not cannabinoids, but are cannabinoid receptor agonists</a:t>
                      </a:r>
                    </a:p>
                    <a:p>
                      <a:endParaRPr lang="en-US" sz="1400" cap="none" spc="0" dirty="0">
                        <a:solidFill>
                          <a:schemeClr val="tx1"/>
                        </a:solidFill>
                      </a:endParaRPr>
                    </a:p>
                    <a:p>
                      <a:r>
                        <a:rPr lang="en-US" sz="1400" cap="none" spc="0" dirty="0">
                          <a:solidFill>
                            <a:schemeClr val="tx1"/>
                          </a:solidFill>
                        </a:rPr>
                        <a:t>Examples: JWH-018 (most common), HU-210, CP-47,497 and its homologues, </a:t>
                      </a:r>
                    </a:p>
                  </a:txBody>
                  <a:tcPr marL="74996" marR="107138" marT="21428" marB="160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cap="none" spc="0" dirty="0">
                          <a:solidFill>
                            <a:schemeClr val="tx1"/>
                          </a:solidFill>
                        </a:rPr>
                        <a:t>This is a completely different molecule, but activates the same brain receptors. Like oxycontin vs fentanyl. Are more potent and are a full agonist for the receptor. There have been about 5 deaths statewide, almost all linked to NC prisons</a:t>
                      </a:r>
                    </a:p>
                  </a:txBody>
                  <a:tcPr marL="74996" marR="107138" marT="21428" marB="160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7580382"/>
                  </a:ext>
                </a:extLst>
              </a:tr>
            </a:tbl>
          </a:graphicData>
        </a:graphic>
      </p:graphicFrame>
    </p:spTree>
    <p:extLst>
      <p:ext uri="{BB962C8B-B14F-4D97-AF65-F5344CB8AC3E}">
        <p14:creationId xmlns:p14="http://schemas.microsoft.com/office/powerpoint/2010/main" val="53377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70130-C311-011C-1B05-E7E80474DEA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Benefits and Risks of Cannabis</a:t>
            </a:r>
          </a:p>
        </p:txBody>
      </p:sp>
      <p:sp>
        <p:nvSpPr>
          <p:cNvPr id="4" name="Content Placeholder 2">
            <a:extLst>
              <a:ext uri="{FF2B5EF4-FFF2-40B4-BE49-F238E27FC236}">
                <a16:creationId xmlns:a16="http://schemas.microsoft.com/office/drawing/2014/main" id="{2DBC4249-85B4-3E6F-0795-61E400FA3951}"/>
              </a:ext>
            </a:extLst>
          </p:cNvPr>
          <p:cNvSpPr txBox="1">
            <a:spLocks/>
          </p:cNvSpPr>
          <p:nvPr/>
        </p:nvSpPr>
        <p:spPr>
          <a:xfrm>
            <a:off x="459350" y="1942465"/>
            <a:ext cx="5008880" cy="38741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Benefits</a:t>
            </a:r>
          </a:p>
          <a:p>
            <a:r>
              <a:rPr lang="en-US" dirty="0"/>
              <a:t>Less overdose risk than other drugs, including alcohol</a:t>
            </a:r>
          </a:p>
          <a:p>
            <a:r>
              <a:rPr lang="en-US" dirty="0"/>
              <a:t>Pain management</a:t>
            </a:r>
          </a:p>
          <a:p>
            <a:r>
              <a:rPr lang="en-US" dirty="0"/>
              <a:t>Anxiety relief</a:t>
            </a:r>
          </a:p>
          <a:p>
            <a:r>
              <a:rPr lang="en-US" dirty="0"/>
              <a:t>Treatment or symptom management for PTSD, epilepsy, multiple sclerosis</a:t>
            </a:r>
          </a:p>
          <a:p>
            <a:r>
              <a:rPr lang="en-US" dirty="0"/>
              <a:t>Support, pain management and symptom management for cancer patients</a:t>
            </a:r>
          </a:p>
          <a:p>
            <a:endParaRPr lang="en-US" dirty="0"/>
          </a:p>
          <a:p>
            <a:pPr marL="0" indent="0">
              <a:buNone/>
            </a:pPr>
            <a:endParaRPr lang="en-US" dirty="0"/>
          </a:p>
        </p:txBody>
      </p:sp>
      <p:sp>
        <p:nvSpPr>
          <p:cNvPr id="5" name="Content Placeholder 2">
            <a:extLst>
              <a:ext uri="{FF2B5EF4-FFF2-40B4-BE49-F238E27FC236}">
                <a16:creationId xmlns:a16="http://schemas.microsoft.com/office/drawing/2014/main" id="{40C218C9-F365-0494-A319-098697FB2A0E}"/>
              </a:ext>
            </a:extLst>
          </p:cNvPr>
          <p:cNvSpPr>
            <a:spLocks noGrp="1"/>
          </p:cNvSpPr>
          <p:nvPr>
            <p:ph idx="1"/>
          </p:nvPr>
        </p:nvSpPr>
        <p:spPr>
          <a:xfrm>
            <a:off x="6170050" y="2059305"/>
            <a:ext cx="5562600" cy="3640455"/>
          </a:xfrm>
        </p:spPr>
        <p:txBody>
          <a:bodyPr>
            <a:normAutofit/>
          </a:bodyPr>
          <a:lstStyle/>
          <a:p>
            <a:pPr marL="0" indent="0">
              <a:buNone/>
            </a:pPr>
            <a:r>
              <a:rPr lang="en-US" dirty="0"/>
              <a:t>Harms</a:t>
            </a:r>
          </a:p>
          <a:p>
            <a:r>
              <a:rPr lang="en-US" dirty="0"/>
              <a:t>Legal consequences </a:t>
            </a:r>
          </a:p>
          <a:p>
            <a:r>
              <a:rPr lang="en-US" dirty="0"/>
              <a:t>Substance Use Disorder</a:t>
            </a:r>
          </a:p>
          <a:p>
            <a:r>
              <a:rPr lang="en-US" dirty="0"/>
              <a:t>Memory impairment</a:t>
            </a:r>
          </a:p>
          <a:p>
            <a:r>
              <a:rPr lang="en-US" dirty="0"/>
              <a:t>Can cause seizures, psychosis, respiratory depression (young children)</a:t>
            </a:r>
          </a:p>
          <a:p>
            <a:pPr marL="0" indent="0">
              <a:buNone/>
            </a:pPr>
            <a:endParaRPr lang="en-US" dirty="0"/>
          </a:p>
        </p:txBody>
      </p:sp>
    </p:spTree>
    <p:extLst>
      <p:ext uri="{BB962C8B-B14F-4D97-AF65-F5344CB8AC3E}">
        <p14:creationId xmlns:p14="http://schemas.microsoft.com/office/powerpoint/2010/main" val="226663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8E55D-A5E6-38B7-AC23-C5E263475F44}"/>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Is Cannabis a Gateway Drug?</a:t>
            </a:r>
          </a:p>
        </p:txBody>
      </p:sp>
      <p:sp>
        <p:nvSpPr>
          <p:cNvPr id="4" name="Content Placeholder 2">
            <a:extLst>
              <a:ext uri="{FF2B5EF4-FFF2-40B4-BE49-F238E27FC236}">
                <a16:creationId xmlns:a16="http://schemas.microsoft.com/office/drawing/2014/main" id="{E4D5D3DA-E319-F1E9-20A9-79FC89C50F6E}"/>
              </a:ext>
            </a:extLst>
          </p:cNvPr>
          <p:cNvSpPr>
            <a:spLocks noGrp="1"/>
          </p:cNvSpPr>
          <p:nvPr>
            <p:ph idx="1"/>
          </p:nvPr>
        </p:nvSpPr>
        <p:spPr>
          <a:xfrm>
            <a:off x="487680" y="2396852"/>
            <a:ext cx="5384800" cy="3684588"/>
          </a:xfrm>
        </p:spPr>
        <p:txBody>
          <a:bodyPr>
            <a:normAutofit fontScale="92500" lnSpcReduction="10000"/>
          </a:bodyPr>
          <a:lstStyle/>
          <a:p>
            <a:pPr marL="0" indent="0">
              <a:buNone/>
            </a:pPr>
            <a:r>
              <a:rPr lang="en-US" sz="28700" dirty="0">
                <a:solidFill>
                  <a:schemeClr val="accent6"/>
                </a:solidFill>
              </a:rPr>
              <a:t>NO</a:t>
            </a:r>
          </a:p>
        </p:txBody>
      </p:sp>
      <p:sp>
        <p:nvSpPr>
          <p:cNvPr id="5" name="TextBox 4">
            <a:extLst>
              <a:ext uri="{FF2B5EF4-FFF2-40B4-BE49-F238E27FC236}">
                <a16:creationId xmlns:a16="http://schemas.microsoft.com/office/drawing/2014/main" id="{B8DCE55A-4D11-529A-F1A6-82857F543E1F}"/>
              </a:ext>
            </a:extLst>
          </p:cNvPr>
          <p:cNvSpPr txBox="1"/>
          <p:nvPr/>
        </p:nvSpPr>
        <p:spPr>
          <a:xfrm>
            <a:off x="6929120" y="1838489"/>
            <a:ext cx="4775200" cy="5078313"/>
          </a:xfrm>
          <a:prstGeom prst="rect">
            <a:avLst/>
          </a:prstGeom>
          <a:noFill/>
        </p:spPr>
        <p:txBody>
          <a:bodyPr wrap="square">
            <a:spAutoFit/>
          </a:bodyPr>
          <a:lstStyle/>
          <a:p>
            <a:r>
              <a:rPr lang="en-US" b="0" i="0" dirty="0">
                <a:effectLst/>
                <a:latin typeface="Nunito" panose="020F0502020204030204" pitchFamily="2" charset="0"/>
              </a:rPr>
              <a:t>Most people who use cannabis do not go on to use other, "harder" drugs.(</a:t>
            </a:r>
            <a:r>
              <a:rPr lang="en-US" dirty="0">
                <a:latin typeface="Nunito" panose="020F0502020204030204" pitchFamily="2" charset="0"/>
              </a:rPr>
              <a:t>1)</a:t>
            </a:r>
            <a:endParaRPr lang="en-US" b="0" i="0" dirty="0">
              <a:effectLst/>
              <a:latin typeface="Nunito" panose="020F0502020204030204" pitchFamily="2" charset="0"/>
            </a:endParaRPr>
          </a:p>
          <a:p>
            <a:endParaRPr lang="en-US" dirty="0">
              <a:latin typeface="Nunito" panose="020F0502020204030204" pitchFamily="2" charset="0"/>
            </a:endParaRPr>
          </a:p>
          <a:p>
            <a:r>
              <a:rPr lang="en-US" dirty="0">
                <a:latin typeface="Nunito" panose="020F0502020204030204" pitchFamily="2" charset="0"/>
              </a:rPr>
              <a:t>This has been supported by decades of research, and is said explicitly by the CDC, SAMSHA and other mental health leaders.(2)</a:t>
            </a:r>
          </a:p>
          <a:p>
            <a:endParaRPr lang="en-US" dirty="0">
              <a:latin typeface="Nunito" panose="020F0502020204030204" pitchFamily="2" charset="0"/>
            </a:endParaRPr>
          </a:p>
          <a:p>
            <a:r>
              <a:rPr lang="en-US" dirty="0">
                <a:latin typeface="Nunito" panose="020F0502020204030204" pitchFamily="2" charset="0"/>
              </a:rPr>
              <a:t>Early studies that had associated cannabis use with other drug use failed to control for confounding variables, which eliminated the effect.</a:t>
            </a:r>
          </a:p>
          <a:p>
            <a:endParaRPr lang="en-US" dirty="0">
              <a:latin typeface="Nunito" panose="020F0502020204030204" pitchFamily="2" charset="0"/>
            </a:endParaRPr>
          </a:p>
          <a:p>
            <a:r>
              <a:rPr lang="en-US" dirty="0">
                <a:latin typeface="Nunito" panose="020F0502020204030204" pitchFamily="2" charset="0"/>
              </a:rPr>
              <a:t>There is research emerging that cannabis use can also reduce consumption of alcohol and opioids. (3,4)</a:t>
            </a:r>
          </a:p>
          <a:p>
            <a:endParaRPr lang="en-US" dirty="0">
              <a:solidFill>
                <a:srgbClr val="005EA2"/>
              </a:solidFill>
              <a:latin typeface="Nunito" panose="020F0502020204030204" pitchFamily="2" charset="0"/>
            </a:endParaRPr>
          </a:p>
          <a:p>
            <a:endParaRPr lang="en-US" dirty="0"/>
          </a:p>
        </p:txBody>
      </p:sp>
      <p:sp>
        <p:nvSpPr>
          <p:cNvPr id="6" name="TextBox 5">
            <a:extLst>
              <a:ext uri="{FF2B5EF4-FFF2-40B4-BE49-F238E27FC236}">
                <a16:creationId xmlns:a16="http://schemas.microsoft.com/office/drawing/2014/main" id="{49533B49-D5D7-FB6A-CC18-5A68EC610F6A}"/>
              </a:ext>
            </a:extLst>
          </p:cNvPr>
          <p:cNvSpPr txBox="1"/>
          <p:nvPr/>
        </p:nvSpPr>
        <p:spPr>
          <a:xfrm>
            <a:off x="243840" y="6396335"/>
            <a:ext cx="11257280" cy="461665"/>
          </a:xfrm>
          <a:prstGeom prst="rect">
            <a:avLst/>
          </a:prstGeom>
          <a:noFill/>
        </p:spPr>
        <p:txBody>
          <a:bodyPr wrap="square">
            <a:spAutoFit/>
          </a:bodyPr>
          <a:lstStyle/>
          <a:p>
            <a:r>
              <a:rPr lang="en-US" sz="1200" b="0" i="1" dirty="0">
                <a:effectLst/>
                <a:latin typeface="Arial" panose="020B0604020202020204" pitchFamily="34" charset="0"/>
                <a:cs typeface="Arial" panose="020B0604020202020204" pitchFamily="34" charset="0"/>
              </a:rPr>
              <a:t>(</a:t>
            </a:r>
            <a:r>
              <a:rPr lang="en-US" sz="1200" i="1" dirty="0">
                <a:latin typeface="Arial" panose="020B0604020202020204" pitchFamily="34" charset="0"/>
                <a:cs typeface="Arial" panose="020B0604020202020204" pitchFamily="34" charset="0"/>
              </a:rPr>
              <a:t>1) </a:t>
            </a:r>
            <a:r>
              <a:rPr lang="en-US" sz="1200" i="1" dirty="0">
                <a:latin typeface="Arial" panose="020B0604020202020204" pitchFamily="34" charset="0"/>
                <a:cs typeface="Arial" panose="020B0604020202020204" pitchFamily="34" charset="0"/>
                <a:hlinkClick r:id="rId3"/>
              </a:rPr>
              <a:t>https://pubmed.ncbi.nlm.nih.gov/33367882/</a:t>
            </a:r>
            <a:r>
              <a:rPr lang="en-US" sz="1200" i="1" dirty="0">
                <a:latin typeface="Arial" panose="020B0604020202020204" pitchFamily="34" charset="0"/>
                <a:cs typeface="Arial" panose="020B0604020202020204" pitchFamily="34" charset="0"/>
              </a:rPr>
              <a:t> (2) </a:t>
            </a:r>
            <a:r>
              <a:rPr lang="en-US" sz="1200" i="1" dirty="0">
                <a:latin typeface="Arial" panose="020B0604020202020204" pitchFamily="34" charset="0"/>
                <a:cs typeface="Arial" panose="020B0604020202020204" pitchFamily="34" charset="0"/>
                <a:hlinkClick r:id="rId4"/>
              </a:rPr>
              <a:t>https://www.cdc.gov/cannabis/risk-factors/using-other-drugs.html</a:t>
            </a:r>
            <a:r>
              <a:rPr lang="en-US" sz="1200" i="1" dirty="0">
                <a:latin typeface="Arial" panose="020B0604020202020204" pitchFamily="34" charset="0"/>
                <a:cs typeface="Arial" panose="020B0604020202020204" pitchFamily="34" charset="0"/>
              </a:rPr>
              <a:t> (3) </a:t>
            </a:r>
            <a:r>
              <a:rPr lang="en-US" sz="1200" i="1" dirty="0">
                <a:latin typeface="Arial" panose="020B0604020202020204" pitchFamily="34" charset="0"/>
                <a:cs typeface="Arial" panose="020B0604020202020204" pitchFamily="34" charset="0"/>
                <a:hlinkClick r:id="rId5"/>
              </a:rPr>
              <a:t>https://www.upmc.com/media/news/071221-drake-cannabisrcl</a:t>
            </a:r>
            <a:r>
              <a:rPr lang="en-US" sz="1200" i="1" dirty="0">
                <a:latin typeface="Arial" panose="020B0604020202020204" pitchFamily="34" charset="0"/>
                <a:cs typeface="Arial" panose="020B0604020202020204" pitchFamily="34" charset="0"/>
              </a:rPr>
              <a:t> (4) </a:t>
            </a:r>
            <a:r>
              <a:rPr lang="en-US" sz="1200" i="1" dirty="0">
                <a:latin typeface="Arial" panose="020B0604020202020204" pitchFamily="34" charset="0"/>
                <a:cs typeface="Arial" panose="020B0604020202020204" pitchFamily="34" charset="0"/>
                <a:hlinkClick r:id="rId6"/>
              </a:rPr>
              <a:t>https://www.sciencedirect.com/science/article/abs/pii/S0376871625003138</a:t>
            </a:r>
            <a:r>
              <a:rPr lang="en-US" sz="12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7873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2C0235E-6307-9A22-6CC4-8018D3071B4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a:solidFill>
                  <a:srgbClr val="FFFFFF"/>
                </a:solidFill>
                <a:latin typeface="+mj-lt"/>
                <a:ea typeface="+mj-ea"/>
                <a:cs typeface="+mj-cs"/>
              </a:rPr>
              <a:t>More than half the US population is living where cannabis is legal</a:t>
            </a:r>
          </a:p>
        </p:txBody>
      </p:sp>
      <p:pic>
        <p:nvPicPr>
          <p:cNvPr id="7" name="Picture 6" descr="A screenshot of a computer screen&#10;&#10;AI-generated content may be incorrect.">
            <a:extLst>
              <a:ext uri="{FF2B5EF4-FFF2-40B4-BE49-F238E27FC236}">
                <a16:creationId xmlns:a16="http://schemas.microsoft.com/office/drawing/2014/main" id="{89872024-6D74-35F3-F965-D130A55F8967}"/>
              </a:ext>
            </a:extLst>
          </p:cNvPr>
          <p:cNvPicPr>
            <a:picLocks noChangeAspect="1"/>
          </p:cNvPicPr>
          <p:nvPr/>
        </p:nvPicPr>
        <p:blipFill>
          <a:blip r:embed="rId2"/>
          <a:stretch>
            <a:fillRect/>
          </a:stretch>
        </p:blipFill>
        <p:spPr>
          <a:xfrm>
            <a:off x="4931948" y="88994"/>
            <a:ext cx="5893966" cy="5923584"/>
          </a:xfrm>
          <a:prstGeom prst="rect">
            <a:avLst/>
          </a:prstGeom>
        </p:spPr>
      </p:pic>
      <p:sp>
        <p:nvSpPr>
          <p:cNvPr id="4" name="Rectangle 3">
            <a:extLst>
              <a:ext uri="{FF2B5EF4-FFF2-40B4-BE49-F238E27FC236}">
                <a16:creationId xmlns:a16="http://schemas.microsoft.com/office/drawing/2014/main" id="{F1CDFB4B-9E49-DBBF-B129-12A0FCB0A988}"/>
              </a:ext>
            </a:extLst>
          </p:cNvPr>
          <p:cNvSpPr/>
          <p:nvPr/>
        </p:nvSpPr>
        <p:spPr>
          <a:xfrm>
            <a:off x="4143840" y="6050147"/>
            <a:ext cx="7855120" cy="71885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States with legalized, well-regulated cannabis had reduced fentanyl deaths, reduced alcohol consumption</a:t>
            </a:r>
          </a:p>
          <a:p>
            <a:pPr algn="ctr"/>
            <a:r>
              <a:rPr lang="en-US" sz="1600" dirty="0"/>
              <a:t>There are well established harm reduction models already</a:t>
            </a:r>
          </a:p>
        </p:txBody>
      </p:sp>
    </p:spTree>
    <p:extLst>
      <p:ext uri="{BB962C8B-B14F-4D97-AF65-F5344CB8AC3E}">
        <p14:creationId xmlns:p14="http://schemas.microsoft.com/office/powerpoint/2010/main" val="275277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3B71B-5E5C-9750-CE33-B6EFDCBBFD23}"/>
              </a:ext>
            </a:extLst>
          </p:cNvPr>
          <p:cNvSpPr>
            <a:spLocks noGrp="1"/>
          </p:cNvSpPr>
          <p:nvPr>
            <p:ph type="title"/>
          </p:nvPr>
        </p:nvSpPr>
        <p:spPr>
          <a:xfrm>
            <a:off x="1371599" y="294538"/>
            <a:ext cx="9895951" cy="1033669"/>
          </a:xfrm>
        </p:spPr>
        <p:txBody>
          <a:bodyPr>
            <a:normAutofit/>
          </a:bodyPr>
          <a:lstStyle/>
          <a:p>
            <a:r>
              <a:rPr lang="en-US" sz="3400">
                <a:solidFill>
                  <a:srgbClr val="FFFFFF"/>
                </a:solidFill>
              </a:rPr>
              <a:t>Reducing individual harms associated with cannabis use</a:t>
            </a:r>
          </a:p>
        </p:txBody>
      </p:sp>
      <p:sp>
        <p:nvSpPr>
          <p:cNvPr id="3" name="Content Placeholder 2">
            <a:extLst>
              <a:ext uri="{FF2B5EF4-FFF2-40B4-BE49-F238E27FC236}">
                <a16:creationId xmlns:a16="http://schemas.microsoft.com/office/drawing/2014/main" id="{D6F5D403-FD38-BF61-F8C4-EC4F60BF44CD}"/>
              </a:ext>
            </a:extLst>
          </p:cNvPr>
          <p:cNvSpPr>
            <a:spLocks noGrp="1"/>
          </p:cNvSpPr>
          <p:nvPr>
            <p:ph idx="1"/>
          </p:nvPr>
        </p:nvSpPr>
        <p:spPr>
          <a:xfrm>
            <a:off x="1371599" y="1798320"/>
            <a:ext cx="9724031" cy="4582160"/>
          </a:xfrm>
        </p:spPr>
        <p:txBody>
          <a:bodyPr anchor="ctr">
            <a:normAutofit/>
          </a:bodyPr>
          <a:lstStyle/>
          <a:p>
            <a:r>
              <a:rPr lang="en-US" sz="2000" dirty="0"/>
              <a:t>There are numerous, well established models and strategies for harm reduction with cannabis</a:t>
            </a:r>
          </a:p>
          <a:p>
            <a:r>
              <a:rPr lang="en-US" sz="2000" b="1" dirty="0"/>
              <a:t>Start Low, Go slow</a:t>
            </a:r>
            <a:r>
              <a:rPr lang="en-US" sz="2000" dirty="0"/>
              <a:t>: Educating people on starting with a low dose, and increasing slowly</a:t>
            </a:r>
          </a:p>
          <a:p>
            <a:r>
              <a:rPr lang="en-US" sz="2000" b="1" dirty="0"/>
              <a:t>Never Use Alone: </a:t>
            </a:r>
            <a:r>
              <a:rPr lang="en-US" sz="2000" dirty="0"/>
              <a:t>Always use with someone </a:t>
            </a:r>
          </a:p>
          <a:p>
            <a:r>
              <a:rPr lang="en-US" sz="2000" b="1" dirty="0"/>
              <a:t>Route of administration</a:t>
            </a:r>
            <a:r>
              <a:rPr lang="en-US" sz="2000" dirty="0"/>
              <a:t>: edibles and oils are safer for your body than smoking</a:t>
            </a:r>
          </a:p>
          <a:p>
            <a:r>
              <a:rPr lang="en-US" sz="2000" b="1" dirty="0"/>
              <a:t>Avoid mixing substances</a:t>
            </a:r>
            <a:r>
              <a:rPr lang="en-US" sz="2000" dirty="0"/>
              <a:t>: Don’t mix cannabis with alcohol or other drugs</a:t>
            </a:r>
          </a:p>
          <a:p>
            <a:r>
              <a:rPr lang="en-US" sz="2000" b="1" dirty="0"/>
              <a:t>Talk about it</a:t>
            </a:r>
            <a:r>
              <a:rPr lang="en-US" sz="2000" dirty="0"/>
              <a:t>: Discuss your cannabis use with others. Create safe non-judgmental spaces where people can discuss if they are concerned with their cannabis usage, including if they are using too frequently or worried about their consumption </a:t>
            </a:r>
            <a:endParaRPr lang="en-US" sz="2000" b="1" dirty="0"/>
          </a:p>
          <a:p>
            <a:r>
              <a:rPr lang="en-US" sz="2000" b="1" dirty="0"/>
              <a:t>Know what you’re consuming: </a:t>
            </a:r>
            <a:r>
              <a:rPr lang="en-US" sz="2000" dirty="0"/>
              <a:t>As much as is possible, know what you’re consuming and what the dose is</a:t>
            </a:r>
            <a:r>
              <a:rPr lang="en-US" sz="2000" b="1" dirty="0"/>
              <a:t> </a:t>
            </a:r>
            <a:endParaRPr lang="en-US" sz="2000" dirty="0"/>
          </a:p>
        </p:txBody>
      </p:sp>
    </p:spTree>
    <p:extLst>
      <p:ext uri="{BB962C8B-B14F-4D97-AF65-F5344CB8AC3E}">
        <p14:creationId xmlns:p14="http://schemas.microsoft.com/office/powerpoint/2010/main" val="290692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C59E92-666A-456D-FDF5-340531FD38A4}"/>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Reducing Population Harms</a:t>
            </a:r>
          </a:p>
        </p:txBody>
      </p:sp>
      <p:sp>
        <p:nvSpPr>
          <p:cNvPr id="3" name="Content Placeholder 2">
            <a:extLst>
              <a:ext uri="{FF2B5EF4-FFF2-40B4-BE49-F238E27FC236}">
                <a16:creationId xmlns:a16="http://schemas.microsoft.com/office/drawing/2014/main" id="{5B731326-6495-E3C2-304A-5EAA553BDD65}"/>
              </a:ext>
            </a:extLst>
          </p:cNvPr>
          <p:cNvSpPr>
            <a:spLocks noGrp="1"/>
          </p:cNvSpPr>
          <p:nvPr>
            <p:ph idx="1"/>
          </p:nvPr>
        </p:nvSpPr>
        <p:spPr>
          <a:xfrm>
            <a:off x="6503158" y="649480"/>
            <a:ext cx="4862447" cy="5546047"/>
          </a:xfrm>
        </p:spPr>
        <p:txBody>
          <a:bodyPr anchor="ctr">
            <a:normAutofit/>
          </a:bodyPr>
          <a:lstStyle/>
          <a:p>
            <a:pPr marL="0" indent="0">
              <a:buNone/>
            </a:pPr>
            <a:r>
              <a:rPr lang="en-US" sz="2400" dirty="0"/>
              <a:t>The greatest harms from cannabis use come from an unsafe, unregulated supply and justice involvement due to it being criminalized</a:t>
            </a:r>
          </a:p>
        </p:txBody>
      </p:sp>
    </p:spTree>
    <p:extLst>
      <p:ext uri="{BB962C8B-B14F-4D97-AF65-F5344CB8AC3E}">
        <p14:creationId xmlns:p14="http://schemas.microsoft.com/office/powerpoint/2010/main" val="3116817489"/>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d19e3f2-30f5-482b-94cc-38c083db8d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E97FA43650074894046FF937EE6492" ma:contentTypeVersion="16" ma:contentTypeDescription="Create a new document." ma:contentTypeScope="" ma:versionID="b6ae00afcbb8e98f5fff029b830ae3bf">
  <xsd:schema xmlns:xsd="http://www.w3.org/2001/XMLSchema" xmlns:xs="http://www.w3.org/2001/XMLSchema" xmlns:p="http://schemas.microsoft.com/office/2006/metadata/properties" xmlns:ns3="3d19e3f2-30f5-482b-94cc-38c083db8de4" xmlns:ns4="3f4b60af-05c3-4e1a-ab7c-7903f671b58e" targetNamespace="http://schemas.microsoft.com/office/2006/metadata/properties" ma:root="true" ma:fieldsID="b6c0c672a760bf1b49bdf5741d6935d5" ns3:_="" ns4:_="">
    <xsd:import namespace="3d19e3f2-30f5-482b-94cc-38c083db8de4"/>
    <xsd:import namespace="3f4b60af-05c3-4e1a-ab7c-7903f671b58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9e3f2-30f5-482b-94cc-38c083db8d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b60af-05c3-4e1a-ab7c-7903f671b5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CE3DB6-4C49-4FA1-9CA9-0C885B6C520D}">
  <ds:schemaRefs>
    <ds:schemaRef ds:uri="http://schemas.microsoft.com/office/infopath/2007/PartnerControls"/>
    <ds:schemaRef ds:uri="3f4b60af-05c3-4e1a-ab7c-7903f671b58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dcmitype/"/>
    <ds:schemaRef ds:uri="3d19e3f2-30f5-482b-94cc-38c083db8de4"/>
    <ds:schemaRef ds:uri="http://www.w3.org/XML/1998/namespace"/>
    <ds:schemaRef ds:uri="http://purl.org/dc/terms/"/>
  </ds:schemaRefs>
</ds:datastoreItem>
</file>

<file path=customXml/itemProps2.xml><?xml version="1.0" encoding="utf-8"?>
<ds:datastoreItem xmlns:ds="http://schemas.openxmlformats.org/officeDocument/2006/customXml" ds:itemID="{EA65BE57-E9BB-4BC1-A545-345672D5BD8D}">
  <ds:schemaRefs>
    <ds:schemaRef ds:uri="http://schemas.microsoft.com/sharepoint/v3/contenttype/forms"/>
  </ds:schemaRefs>
</ds:datastoreItem>
</file>

<file path=customXml/itemProps3.xml><?xml version="1.0" encoding="utf-8"?>
<ds:datastoreItem xmlns:ds="http://schemas.openxmlformats.org/officeDocument/2006/customXml" ds:itemID="{F8F5F1CD-24DA-428F-8F57-BF47A90D5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9e3f2-30f5-482b-94cc-38c083db8de4"/>
    <ds:schemaRef ds:uri="3f4b60af-05c3-4e1a-ab7c-7903f671b5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1230</TotalTime>
  <Words>1114</Words>
  <Application>Microsoft Office PowerPoint</Application>
  <PresentationFormat>Widescreen</PresentationFormat>
  <Paragraphs>88</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Arimo</vt:lpstr>
      <vt:lpstr>Calibri</vt:lpstr>
      <vt:lpstr>Nunito</vt:lpstr>
      <vt:lpstr>Office Theme</vt:lpstr>
      <vt:lpstr>Harm Reduction and Cannabis in North Carolina</vt:lpstr>
      <vt:lpstr>What is Harm Reduction?</vt:lpstr>
      <vt:lpstr>Harm Reduction is part of our every day lives</vt:lpstr>
      <vt:lpstr>Types of Cannabis</vt:lpstr>
      <vt:lpstr>Benefits and Risks of Cannabis</vt:lpstr>
      <vt:lpstr>Is Cannabis a Gateway Drug?</vt:lpstr>
      <vt:lpstr>More than half the US population is living where cannabis is legal</vt:lpstr>
      <vt:lpstr>Reducing individual harms associated with cannabis use</vt:lpstr>
      <vt:lpstr>Reducing Population Harms</vt:lpstr>
      <vt:lpstr>Harms from Justice System Involvement</vt:lpstr>
      <vt:lpstr>Justice Involvement Harms</vt:lpstr>
      <vt:lpstr>Harms of an unregulated supply</vt:lpstr>
      <vt:lpstr>Harms of an unregulated supply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Elyse Powell</dc:creator>
  <cp:lastModifiedBy>Hoberman, Hanaleah J</cp:lastModifiedBy>
  <cp:revision>2</cp:revision>
  <dcterms:created xsi:type="dcterms:W3CDTF">2025-12-15T20:19:25Z</dcterms:created>
  <dcterms:modified xsi:type="dcterms:W3CDTF">2025-12-16T21:55:30Z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0x01010053E97FA43650074894046FF937EE6492</vt:lpwstr>
  </property>
</Properties>
</file>