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2"/>
  </p:notesMasterIdLst>
  <p:sldIdLst>
    <p:sldId id="2146847278" r:id="rId5"/>
    <p:sldId id="2146847285" r:id="rId6"/>
    <p:sldId id="2146847286" r:id="rId7"/>
    <p:sldId id="2146847289" r:id="rId8"/>
    <p:sldId id="2146847288" r:id="rId9"/>
    <p:sldId id="2146847290" r:id="rId10"/>
    <p:sldId id="2146847291" r:id="rId11"/>
    <p:sldId id="2146847292" r:id="rId12"/>
    <p:sldId id="2146847293" r:id="rId13"/>
    <p:sldId id="2146847294" r:id="rId14"/>
    <p:sldId id="2146847296" r:id="rId15"/>
    <p:sldId id="2146847295" r:id="rId16"/>
    <p:sldId id="2146847297" r:id="rId17"/>
    <p:sldId id="2146847298" r:id="rId18"/>
    <p:sldId id="2146847299" r:id="rId19"/>
    <p:sldId id="2146847300" r:id="rId20"/>
    <p:sldId id="2146847301" r:id="rId21"/>
    <p:sldId id="2146847302" r:id="rId22"/>
    <p:sldId id="2146847303" r:id="rId23"/>
    <p:sldId id="2146847304" r:id="rId24"/>
    <p:sldId id="2146847305" r:id="rId25"/>
    <p:sldId id="2146847306" r:id="rId26"/>
    <p:sldId id="2146847307" r:id="rId27"/>
    <p:sldId id="2146847308" r:id="rId28"/>
    <p:sldId id="2146847309" r:id="rId29"/>
    <p:sldId id="2146847310" r:id="rId30"/>
    <p:sldId id="2146847311" r:id="rId31"/>
    <p:sldId id="2146847312" r:id="rId32"/>
    <p:sldId id="2146847313" r:id="rId33"/>
    <p:sldId id="2146847314" r:id="rId34"/>
    <p:sldId id="2146847315" r:id="rId35"/>
    <p:sldId id="2146847316" r:id="rId36"/>
    <p:sldId id="2146847317" r:id="rId37"/>
    <p:sldId id="2146847318" r:id="rId38"/>
    <p:sldId id="2146847319" r:id="rId39"/>
    <p:sldId id="2146847320" r:id="rId40"/>
    <p:sldId id="2146847321" r:id="rId41"/>
    <p:sldId id="2146847322" r:id="rId42"/>
    <p:sldId id="2146847323" r:id="rId43"/>
    <p:sldId id="2146847324" r:id="rId44"/>
    <p:sldId id="2146847325" r:id="rId45"/>
    <p:sldId id="2146847326" r:id="rId46"/>
    <p:sldId id="2146847327" r:id="rId47"/>
    <p:sldId id="2146847328" r:id="rId48"/>
    <p:sldId id="2146847329" r:id="rId49"/>
    <p:sldId id="2146847330" r:id="rId50"/>
    <p:sldId id="2146847331" r:id="rId51"/>
    <p:sldId id="2146847332" r:id="rId52"/>
    <p:sldId id="2146847333" r:id="rId53"/>
    <p:sldId id="2146847334" r:id="rId54"/>
    <p:sldId id="2146847335" r:id="rId55"/>
    <p:sldId id="2146847341" r:id="rId56"/>
    <p:sldId id="2146847336" r:id="rId57"/>
    <p:sldId id="2146847337" r:id="rId58"/>
    <p:sldId id="2146847338" r:id="rId59"/>
    <p:sldId id="2146847339" r:id="rId60"/>
    <p:sldId id="2146847340"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C5C60E-ADDE-1F8B-E3EC-C4A9A1F0B002}" v="5" dt="2026-03-22T18:08:37.730"/>
    <p1510:client id="{EAF46AE7-5B21-D286-8A9D-9D8E75FCFEAE}" v="1" dt="2026-03-22T17:32:40.5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68AF0B-E018-4582-A392-1B9FD5CF1634}"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826076-F550-41A9-A399-139CD8ED41E8}" type="slidenum">
              <a:rPr lang="en-US" smtClean="0"/>
              <a:t>‹#›</a:t>
            </a:fld>
            <a:endParaRPr lang="en-US"/>
          </a:p>
        </p:txBody>
      </p:sp>
    </p:spTree>
    <p:extLst>
      <p:ext uri="{BB962C8B-B14F-4D97-AF65-F5344CB8AC3E}">
        <p14:creationId xmlns:p14="http://schemas.microsoft.com/office/powerpoint/2010/main" val="3676408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8</a:t>
            </a:fld>
            <a:endParaRPr lang="en-US"/>
          </a:p>
        </p:txBody>
      </p:sp>
    </p:spTree>
    <p:extLst>
      <p:ext uri="{BB962C8B-B14F-4D97-AF65-F5344CB8AC3E}">
        <p14:creationId xmlns:p14="http://schemas.microsoft.com/office/powerpoint/2010/main" val="110669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11</a:t>
            </a:fld>
            <a:endParaRPr lang="en-US"/>
          </a:p>
        </p:txBody>
      </p:sp>
    </p:spTree>
    <p:extLst>
      <p:ext uri="{BB962C8B-B14F-4D97-AF65-F5344CB8AC3E}">
        <p14:creationId xmlns:p14="http://schemas.microsoft.com/office/powerpoint/2010/main" val="2649165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20</a:t>
            </a:fld>
            <a:endParaRPr lang="en-US"/>
          </a:p>
        </p:txBody>
      </p:sp>
    </p:spTree>
    <p:extLst>
      <p:ext uri="{BB962C8B-B14F-4D97-AF65-F5344CB8AC3E}">
        <p14:creationId xmlns:p14="http://schemas.microsoft.com/office/powerpoint/2010/main" val="2022021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24</a:t>
            </a:fld>
            <a:endParaRPr lang="en-US"/>
          </a:p>
        </p:txBody>
      </p:sp>
    </p:spTree>
    <p:extLst>
      <p:ext uri="{BB962C8B-B14F-4D97-AF65-F5344CB8AC3E}">
        <p14:creationId xmlns:p14="http://schemas.microsoft.com/office/powerpoint/2010/main" val="4045274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26</a:t>
            </a:fld>
            <a:endParaRPr lang="en-US"/>
          </a:p>
        </p:txBody>
      </p:sp>
    </p:spTree>
    <p:extLst>
      <p:ext uri="{BB962C8B-B14F-4D97-AF65-F5344CB8AC3E}">
        <p14:creationId xmlns:p14="http://schemas.microsoft.com/office/powerpoint/2010/main" val="787897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30</a:t>
            </a:fld>
            <a:endParaRPr lang="en-US"/>
          </a:p>
        </p:txBody>
      </p:sp>
    </p:spTree>
    <p:extLst>
      <p:ext uri="{BB962C8B-B14F-4D97-AF65-F5344CB8AC3E}">
        <p14:creationId xmlns:p14="http://schemas.microsoft.com/office/powerpoint/2010/main" val="3240920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826076-F550-41A9-A399-139CD8ED41E8}" type="slidenum">
              <a:rPr lang="en-US" smtClean="0"/>
              <a:t>55</a:t>
            </a:fld>
            <a:endParaRPr lang="en-US"/>
          </a:p>
        </p:txBody>
      </p:sp>
    </p:spTree>
    <p:extLst>
      <p:ext uri="{BB962C8B-B14F-4D97-AF65-F5344CB8AC3E}">
        <p14:creationId xmlns:p14="http://schemas.microsoft.com/office/powerpoint/2010/main" val="1220679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3EF88-8FDF-DE40-5BE1-6FCBE865CB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1F56FE-7228-BA28-4965-D9FB03ACD2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6545DC-9189-B1FB-3691-3E10094A1E5E}"/>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5" name="Footer Placeholder 4">
            <a:extLst>
              <a:ext uri="{FF2B5EF4-FFF2-40B4-BE49-F238E27FC236}">
                <a16:creationId xmlns:a16="http://schemas.microsoft.com/office/drawing/2014/main" id="{DA75F0CD-83C9-648E-A41D-4530C619D04E}"/>
              </a:ext>
            </a:extLst>
          </p:cNvPr>
          <p:cNvSpPr>
            <a:spLocks noGrp="1"/>
          </p:cNvSpPr>
          <p:nvPr>
            <p:ph type="ftr" sz="quarter" idx="11"/>
          </p:nvPr>
        </p:nvSpPr>
        <p:spPr/>
        <p:txBody>
          <a:bodyPr/>
          <a:lstStyle/>
          <a:p>
            <a:r>
              <a:rPr lang="en-US"/>
              <a:t>NC DHHS, Division of Aging</a:t>
            </a:r>
          </a:p>
        </p:txBody>
      </p:sp>
      <p:sp>
        <p:nvSpPr>
          <p:cNvPr id="6" name="Slide Number Placeholder 5">
            <a:extLst>
              <a:ext uri="{FF2B5EF4-FFF2-40B4-BE49-F238E27FC236}">
                <a16:creationId xmlns:a16="http://schemas.microsoft.com/office/drawing/2014/main" id="{31A83277-C0A8-1774-F0F3-19ED387991AA}"/>
              </a:ext>
            </a:extLst>
          </p:cNvPr>
          <p:cNvSpPr>
            <a:spLocks noGrp="1"/>
          </p:cNvSpPr>
          <p:nvPr>
            <p:ph type="sldNum" sz="quarter" idx="12"/>
          </p:nvPr>
        </p:nvSpPr>
        <p:spPr/>
        <p:txBody>
          <a:bodyPr/>
          <a:lstStyle>
            <a:lvl1pPr>
              <a:defRPr/>
            </a:lvl1pPr>
          </a:lstStyle>
          <a:p>
            <a:r>
              <a:rPr lang="en-US"/>
              <a:t>Initial Certiification</a:t>
            </a:r>
          </a:p>
        </p:txBody>
      </p:sp>
    </p:spTree>
    <p:extLst>
      <p:ext uri="{BB962C8B-B14F-4D97-AF65-F5344CB8AC3E}">
        <p14:creationId xmlns:p14="http://schemas.microsoft.com/office/powerpoint/2010/main" val="1313407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A13E-8562-CA6F-E40B-92C59F5DA9C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36A758-ABEC-6905-80A2-4830FB258F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B0D929-5D9F-B541-820B-CB42ED94297B}"/>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5" name="Footer Placeholder 4">
            <a:extLst>
              <a:ext uri="{FF2B5EF4-FFF2-40B4-BE49-F238E27FC236}">
                <a16:creationId xmlns:a16="http://schemas.microsoft.com/office/drawing/2014/main" id="{0EF16C18-1A9A-9E42-BF94-578E9185BD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A2012-9E94-A773-6835-638773E50D17}"/>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3147401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C0B0C-07B6-E4BB-1A5B-4F59AA86B8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7AFCB6-52FB-A2A9-CC03-7BAC363E4C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4F4496-BA6F-9767-8948-3247479B7761}"/>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5" name="Footer Placeholder 4">
            <a:extLst>
              <a:ext uri="{FF2B5EF4-FFF2-40B4-BE49-F238E27FC236}">
                <a16:creationId xmlns:a16="http://schemas.microsoft.com/office/drawing/2014/main" id="{A523A267-73B0-21EB-F34D-4A6E49098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54309D-F5A1-05B0-51B3-0AB7D5807917}"/>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417745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0" y="0"/>
            <a:ext cx="11487363" cy="6858000"/>
            <a:chOff x="0" y="817927"/>
            <a:chExt cx="8615522" cy="6040073"/>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833962" y="1536659"/>
            <a:ext cx="7699023" cy="2020824"/>
          </a:xfrm>
        </p:spPr>
        <p:txBody>
          <a:bodyPr anchor="t">
            <a:noAutofit/>
          </a:bodyPr>
          <a:lstStyle>
            <a:lvl1pPr marL="0" indent="0">
              <a:buNone/>
              <a:defRPr sz="32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userDrawn="1">
            <p:ph type="body" sz="quarter" idx="11" hasCustomPrompt="1"/>
          </p:nvPr>
        </p:nvSpPr>
        <p:spPr>
          <a:xfrm>
            <a:off x="833962" y="4757633"/>
            <a:ext cx="7699023" cy="948752"/>
          </a:xfrm>
        </p:spPr>
        <p:txBody>
          <a:bodyPr anchor="ctr">
            <a:noAutofit/>
          </a:bodyPr>
          <a:lstStyle>
            <a:lvl1pPr marL="0" indent="0">
              <a:lnSpc>
                <a:spcPct val="100000"/>
              </a:lnSpc>
              <a:spcBef>
                <a:spcPts val="0"/>
              </a:spcBef>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userDrawn="1">
            <p:ph type="body" sz="quarter" idx="12" hasCustomPrompt="1"/>
          </p:nvPr>
        </p:nvSpPr>
        <p:spPr>
          <a:xfrm>
            <a:off x="833962" y="5706385"/>
            <a:ext cx="7699023" cy="488226"/>
          </a:xfrm>
        </p:spPr>
        <p:txBody>
          <a:bodyPr anchor="ctr">
            <a:noAutofit/>
          </a:bodyPr>
          <a:lstStyle>
            <a:lvl1pPr marL="0" indent="0">
              <a:buNone/>
              <a:defRPr sz="20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pic>
        <p:nvPicPr>
          <p:cNvPr id="2" name="Picture 1">
            <a:extLst>
              <a:ext uri="{FF2B5EF4-FFF2-40B4-BE49-F238E27FC236}">
                <a16:creationId xmlns:a16="http://schemas.microsoft.com/office/drawing/2014/main" id="{FB5E9A76-F149-A8C2-DF3C-C071C43BAD07}"/>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9407524" y="4156256"/>
            <a:ext cx="2535403" cy="2401707"/>
          </a:xfrm>
          <a:prstGeom prst="rect">
            <a:avLst/>
          </a:prstGeom>
        </p:spPr>
      </p:pic>
    </p:spTree>
    <p:extLst>
      <p:ext uri="{BB962C8B-B14F-4D97-AF65-F5344CB8AC3E}">
        <p14:creationId xmlns:p14="http://schemas.microsoft.com/office/powerpoint/2010/main" val="172943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24069" y="1097280"/>
            <a:ext cx="10050448" cy="4937760"/>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424070" y="6155643"/>
            <a:ext cx="9475881"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2" name="Slide Number Placeholder 21"/>
          <p:cNvSpPr>
            <a:spLocks noGrp="1"/>
          </p:cNvSpPr>
          <p:nvPr>
            <p:ph type="sldNum" sz="quarter" idx="14"/>
          </p:nvPr>
        </p:nvSpPr>
        <p:spPr>
          <a:xfrm>
            <a:off x="9727979" y="6603788"/>
            <a:ext cx="752131"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424071" y="457200"/>
            <a:ext cx="10050448"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10560907" y="0"/>
            <a:ext cx="1631093" cy="6858000"/>
          </a:xfrm>
          <a:prstGeom prst="rect">
            <a:avLst/>
          </a:prstGeom>
        </p:spPr>
      </p:pic>
      <p:sp>
        <p:nvSpPr>
          <p:cNvPr id="2" name="Text Placeholder 8">
            <a:extLst>
              <a:ext uri="{FF2B5EF4-FFF2-40B4-BE49-F238E27FC236}">
                <a16:creationId xmlns:a16="http://schemas.microsoft.com/office/drawing/2014/main" id="{B824DEC4-EC97-BFD6-73A4-669F9925574D}"/>
              </a:ext>
            </a:extLst>
          </p:cNvPr>
          <p:cNvSpPr txBox="1">
            <a:spLocks/>
          </p:cNvSpPr>
          <p:nvPr userDrawn="1"/>
        </p:nvSpPr>
        <p:spPr>
          <a:xfrm>
            <a:off x="402867" y="6583256"/>
            <a:ext cx="7994651" cy="20002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1" i="0">
                <a:latin typeface="Arial" panose="020B0604020202020204" pitchFamily="34" charset="0"/>
                <a:cs typeface="Arial" panose="020B0604020202020204" pitchFamily="34" charset="0"/>
              </a:rPr>
              <a:t>NCDHHS, Division of Aging  | Complaint Policy | March 25, 2026</a:t>
            </a:r>
          </a:p>
        </p:txBody>
      </p:sp>
    </p:spTree>
    <p:extLst>
      <p:ext uri="{BB962C8B-B14F-4D97-AF65-F5344CB8AC3E}">
        <p14:creationId xmlns:p14="http://schemas.microsoft.com/office/powerpoint/2010/main" val="183595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F80E-2F92-AB93-FA46-C2CD311207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BD5AF1-2281-F90B-A2AA-A55DEDF9D1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257AF3-AF97-AE60-1262-D870CA97CBB5}"/>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5" name="Footer Placeholder 4">
            <a:extLst>
              <a:ext uri="{FF2B5EF4-FFF2-40B4-BE49-F238E27FC236}">
                <a16:creationId xmlns:a16="http://schemas.microsoft.com/office/drawing/2014/main" id="{5BE305F8-3634-2B0A-A154-B536C99D5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8FEAF7-E536-043E-8311-F56DF2A36AF1}"/>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106129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6311-05CE-2A58-C789-0B7F3CD02F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25126-BCD1-DC8E-2DE2-AD19723EE78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4E1CE0-5AAF-8C32-9B50-B035EDEF1672}"/>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5" name="Footer Placeholder 4">
            <a:extLst>
              <a:ext uri="{FF2B5EF4-FFF2-40B4-BE49-F238E27FC236}">
                <a16:creationId xmlns:a16="http://schemas.microsoft.com/office/drawing/2014/main" id="{C9091499-4374-1028-707E-C170140742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4F79F0-170E-DD30-365C-122144D84B7C}"/>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639466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81F8B-E792-3B7E-B7C2-0BD618F9B6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CFE5B8-A015-C17F-3DEE-8347F486D5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7309D6-9399-C6E8-5B15-45B748F167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926D51-5CC5-26C2-E3F0-4BFA9FD96C87}"/>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6" name="Footer Placeholder 5">
            <a:extLst>
              <a:ext uri="{FF2B5EF4-FFF2-40B4-BE49-F238E27FC236}">
                <a16:creationId xmlns:a16="http://schemas.microsoft.com/office/drawing/2014/main" id="{4B43CAE2-07C1-EB38-C4C0-A63A756291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E1B91-F750-B9AE-D5F8-B0CD868EEA95}"/>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2721759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82821-251F-F49D-9223-8383243714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7D1F74-8A57-513C-55AC-557250617D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B1575A-4704-869A-E2B3-7757E0DED2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24E8FE-63A4-0050-B0F6-93B69DDFC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CFF53E-8CB1-3C73-26CA-913FB1DE4A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9B3F6D0-8191-5C7B-C3FC-B7776A9C68FC}"/>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8" name="Footer Placeholder 7">
            <a:extLst>
              <a:ext uri="{FF2B5EF4-FFF2-40B4-BE49-F238E27FC236}">
                <a16:creationId xmlns:a16="http://schemas.microsoft.com/office/drawing/2014/main" id="{4035DD2B-C3B8-DFC4-3168-79129B3B21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F103F-ED02-382E-14A0-0D97F903E4CC}"/>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2588857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4E19D-21E0-5D79-4E55-4E472E0932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ED1B0D-A7AB-5075-243C-F33866ADEC44}"/>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4" name="Footer Placeholder 3">
            <a:extLst>
              <a:ext uri="{FF2B5EF4-FFF2-40B4-BE49-F238E27FC236}">
                <a16:creationId xmlns:a16="http://schemas.microsoft.com/office/drawing/2014/main" id="{6655D0F4-340F-7269-1CAA-C1A76F93FC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082AFB-A958-93BD-645E-0F9ED34E832A}"/>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933272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93CF4-4F0F-3AFD-CB52-461DEB50D62B}"/>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3" name="Footer Placeholder 2">
            <a:extLst>
              <a:ext uri="{FF2B5EF4-FFF2-40B4-BE49-F238E27FC236}">
                <a16:creationId xmlns:a16="http://schemas.microsoft.com/office/drawing/2014/main" id="{EF274D18-2310-2D5B-27D7-58788C14B3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5C5659-09A9-00AE-4E5C-E9309D576236}"/>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2329686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21A6F-D298-DFF6-A373-FAC939F96C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E8C527-D03D-ABE5-2809-7C115B5ECA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D73B61-D7CF-6319-A007-97F3B1C15A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AEC653-8664-9996-38E1-EB8BCAFE5483}"/>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6" name="Footer Placeholder 5">
            <a:extLst>
              <a:ext uri="{FF2B5EF4-FFF2-40B4-BE49-F238E27FC236}">
                <a16:creationId xmlns:a16="http://schemas.microsoft.com/office/drawing/2014/main" id="{A8BBFAD5-731A-D95C-BAF6-5E0765D9FA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C7D9C9-3EBA-0E68-3E94-B45A13E4EEF5}"/>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2433652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A3053-4A40-C689-CE46-DE32D5307C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1B0521-86E0-11F1-BD25-889386E9D7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9F1422-4287-EF73-3F7B-3A3CD5BB90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BAEC0D-F80C-8B43-8044-BEBEEC090702}"/>
              </a:ext>
            </a:extLst>
          </p:cNvPr>
          <p:cNvSpPr>
            <a:spLocks noGrp="1"/>
          </p:cNvSpPr>
          <p:nvPr>
            <p:ph type="dt" sz="half" idx="10"/>
          </p:nvPr>
        </p:nvSpPr>
        <p:spPr/>
        <p:txBody>
          <a:bodyPr/>
          <a:lstStyle/>
          <a:p>
            <a:fld id="{4B1DF7FC-1FE1-46D1-93DD-3B9EAADF6835}" type="datetimeFigureOut">
              <a:rPr lang="en-US" smtClean="0"/>
              <a:t>3/23/2026</a:t>
            </a:fld>
            <a:endParaRPr lang="en-US"/>
          </a:p>
        </p:txBody>
      </p:sp>
      <p:sp>
        <p:nvSpPr>
          <p:cNvPr id="6" name="Footer Placeholder 5">
            <a:extLst>
              <a:ext uri="{FF2B5EF4-FFF2-40B4-BE49-F238E27FC236}">
                <a16:creationId xmlns:a16="http://schemas.microsoft.com/office/drawing/2014/main" id="{386E4BE3-5DAA-8E5A-3DDE-0B01CE2050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767F6A-20F7-69FF-7422-64682A5AD344}"/>
              </a:ext>
            </a:extLst>
          </p:cNvPr>
          <p:cNvSpPr>
            <a:spLocks noGrp="1"/>
          </p:cNvSpPr>
          <p:nvPr>
            <p:ph type="sldNum" sz="quarter" idx="12"/>
          </p:nvPr>
        </p:nvSpPr>
        <p:spPr/>
        <p:txBody>
          <a:bodyPr/>
          <a:lstStyle/>
          <a:p>
            <a:fld id="{FE038308-4403-4074-9D72-661A6F6D5A59}" type="slidenum">
              <a:rPr lang="en-US" smtClean="0"/>
              <a:t>‹#›</a:t>
            </a:fld>
            <a:endParaRPr lang="en-US"/>
          </a:p>
        </p:txBody>
      </p:sp>
    </p:spTree>
    <p:extLst>
      <p:ext uri="{BB962C8B-B14F-4D97-AF65-F5344CB8AC3E}">
        <p14:creationId xmlns:p14="http://schemas.microsoft.com/office/powerpoint/2010/main" val="114114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386ACF-EDB5-ABB5-897B-C373CB82BF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61D15E-2607-98A7-BB63-E13A0AA7EC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1C834-4801-1B2D-ECEE-1288EB13D8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24, 2026</a:t>
            </a:r>
          </a:p>
        </p:txBody>
      </p:sp>
      <p:sp>
        <p:nvSpPr>
          <p:cNvPr id="5" name="Footer Placeholder 4">
            <a:extLst>
              <a:ext uri="{FF2B5EF4-FFF2-40B4-BE49-F238E27FC236}">
                <a16:creationId xmlns:a16="http://schemas.microsoft.com/office/drawing/2014/main" id="{25322163-09BF-259A-750C-0C240B476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NCDHHS, Division of Aging</a:t>
            </a:r>
          </a:p>
        </p:txBody>
      </p:sp>
      <p:sp>
        <p:nvSpPr>
          <p:cNvPr id="6" name="Slide Number Placeholder 5">
            <a:extLst>
              <a:ext uri="{FF2B5EF4-FFF2-40B4-BE49-F238E27FC236}">
                <a16:creationId xmlns:a16="http://schemas.microsoft.com/office/drawing/2014/main" id="{AFA1B2F1-BABA-A639-E68E-B6189E866B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t>Initial  Certifcation</a:t>
            </a:r>
          </a:p>
        </p:txBody>
      </p:sp>
    </p:spTree>
    <p:extLst>
      <p:ext uri="{BB962C8B-B14F-4D97-AF65-F5344CB8AC3E}">
        <p14:creationId xmlns:p14="http://schemas.microsoft.com/office/powerpoint/2010/main" val="1396483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www.ncdhhs.gov/aging/ADS_Complain_Policy.pdf"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3" Type="http://schemas.openxmlformats.org/officeDocument/2006/relationships/hyperlink" Target="https://www.ncdhhs.gov/adc-adhs-policy-procedure-manual/open"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8C42C6DC-3788-94B4-8435-6DB189CF43F4}"/>
              </a:ext>
            </a:extLst>
          </p:cNvPr>
          <p:cNvSpPr>
            <a:spLocks noGrp="1"/>
          </p:cNvSpPr>
          <p:nvPr>
            <p:ph type="body" sz="quarter" idx="10"/>
          </p:nvPr>
        </p:nvSpPr>
        <p:spPr>
          <a:xfrm>
            <a:off x="833961" y="1151615"/>
            <a:ext cx="7699023" cy="2020824"/>
          </a:xfrm>
        </p:spPr>
        <p:txBody>
          <a:bodyPr/>
          <a:lstStyle/>
          <a:p>
            <a:r>
              <a:rPr lang="en-US" sz="4400"/>
              <a:t>Adult Day Care/ Adult Day /Adult Health Services Complaint Policy</a:t>
            </a:r>
          </a:p>
        </p:txBody>
      </p:sp>
      <p:sp>
        <p:nvSpPr>
          <p:cNvPr id="6" name="Text Placeholder 5">
            <a:extLst>
              <a:ext uri="{FF2B5EF4-FFF2-40B4-BE49-F238E27FC236}">
                <a16:creationId xmlns:a16="http://schemas.microsoft.com/office/drawing/2014/main" id="{F9C203B4-44C5-AC8F-D77B-EEA5BCA961CF}"/>
              </a:ext>
            </a:extLst>
          </p:cNvPr>
          <p:cNvSpPr>
            <a:spLocks noGrp="1"/>
          </p:cNvSpPr>
          <p:nvPr>
            <p:ph type="body" sz="quarter" idx="11"/>
          </p:nvPr>
        </p:nvSpPr>
        <p:spPr/>
        <p:txBody>
          <a:bodyPr/>
          <a:lstStyle/>
          <a:p>
            <a:r>
              <a:rPr lang="en-US"/>
              <a:t>Glenda Artis, Adult Day Care Consultant</a:t>
            </a:r>
          </a:p>
        </p:txBody>
      </p:sp>
      <p:sp>
        <p:nvSpPr>
          <p:cNvPr id="7" name="Text Placeholder 6">
            <a:extLst>
              <a:ext uri="{FF2B5EF4-FFF2-40B4-BE49-F238E27FC236}">
                <a16:creationId xmlns:a16="http://schemas.microsoft.com/office/drawing/2014/main" id="{32545D59-871D-4397-5BF0-533EDBCF162F}"/>
              </a:ext>
            </a:extLst>
          </p:cNvPr>
          <p:cNvSpPr>
            <a:spLocks noGrp="1"/>
          </p:cNvSpPr>
          <p:nvPr>
            <p:ph type="body" sz="quarter" idx="12"/>
          </p:nvPr>
        </p:nvSpPr>
        <p:spPr/>
        <p:txBody>
          <a:bodyPr/>
          <a:lstStyle/>
          <a:p>
            <a:r>
              <a:rPr lang="en-US"/>
              <a:t>March 25, 2026</a:t>
            </a:r>
          </a:p>
        </p:txBody>
      </p:sp>
    </p:spTree>
    <p:extLst>
      <p:ext uri="{BB962C8B-B14F-4D97-AF65-F5344CB8AC3E}">
        <p14:creationId xmlns:p14="http://schemas.microsoft.com/office/powerpoint/2010/main" val="2888946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3264AE4-79A6-87C5-C57D-42C33AAF6C2D}"/>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60DEADCD-01E6-BAA5-5249-C9212C30E83E}"/>
              </a:ext>
            </a:extLst>
          </p:cNvPr>
          <p:cNvSpPr>
            <a:spLocks noGrp="1"/>
          </p:cNvSpPr>
          <p:nvPr>
            <p:ph type="title"/>
          </p:nvPr>
        </p:nvSpPr>
        <p:spPr/>
        <p:txBody>
          <a:bodyPr/>
          <a:lstStyle/>
          <a:p>
            <a:r>
              <a:rPr lang="en-US" i="1"/>
              <a:t>DAAS-600 (Complaint Intake Form)</a:t>
            </a:r>
            <a:br>
              <a:rPr lang="en-US" b="0"/>
            </a:br>
            <a:br>
              <a:rPr lang="en-US" b="0"/>
            </a:br>
            <a:br>
              <a:rPr lang="en-US" b="0"/>
            </a:br>
            <a:r>
              <a:rPr lang="en-US"/>
              <a:t>Name of Program/County:_________________________________________________</a:t>
            </a:r>
            <a:br>
              <a:rPr lang="en-US" b="0"/>
            </a:br>
            <a:r>
              <a:rPr lang="en-US"/>
              <a:t>Type of Adult Day Services Program (check one) </a:t>
            </a:r>
            <a:br>
              <a:rPr lang="en-US" b="0"/>
            </a:br>
            <a:r>
              <a:rPr lang="en-US"/>
              <a:t>□</a:t>
            </a:r>
            <a:r>
              <a:rPr lang="en-US" b="0"/>
              <a:t>Adult Day Care Only □Adult Day Health Only □Adult Day Care/Adult Day Health (Combination)</a:t>
            </a:r>
            <a:br>
              <a:rPr lang="en-US" b="0"/>
            </a:br>
            <a:r>
              <a:rPr lang="en-US"/>
              <a:t>Complainant Information</a:t>
            </a:r>
            <a:br>
              <a:rPr lang="en-US" b="0"/>
            </a:br>
            <a:r>
              <a:rPr lang="en-US"/>
              <a:t> Department</a:t>
            </a:r>
          </a:p>
        </p:txBody>
      </p:sp>
      <p:sp>
        <p:nvSpPr>
          <p:cNvPr id="5" name="Text Placeholder 2">
            <a:extLst>
              <a:ext uri="{FF2B5EF4-FFF2-40B4-BE49-F238E27FC236}">
                <a16:creationId xmlns:a16="http://schemas.microsoft.com/office/drawing/2014/main" id="{36AA4B05-15FE-A8E5-ADC6-A72A3BDDA4BF}"/>
              </a:ext>
            </a:extLst>
          </p:cNvPr>
          <p:cNvSpPr>
            <a:spLocks noGrp="1"/>
          </p:cNvSpPr>
          <p:nvPr>
            <p:ph type="body" sz="quarter" idx="10"/>
          </p:nvPr>
        </p:nvSpPr>
        <p:spPr>
          <a:xfrm>
            <a:off x="423863" y="1096963"/>
            <a:ext cx="10050462" cy="4938712"/>
          </a:xfrm>
        </p:spPr>
        <p:txBody>
          <a:bodyPr/>
          <a:lstStyle/>
          <a:p>
            <a:endParaRPr lang="en-US" b="0"/>
          </a:p>
          <a:p>
            <a:endParaRPr lang="en-US" b="0"/>
          </a:p>
        </p:txBody>
      </p:sp>
    </p:spTree>
    <p:extLst>
      <p:ext uri="{BB962C8B-B14F-4D97-AF65-F5344CB8AC3E}">
        <p14:creationId xmlns:p14="http://schemas.microsoft.com/office/powerpoint/2010/main" val="41080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B0DADF-A1FF-9758-C4A7-29C519CE9C74}"/>
              </a:ext>
            </a:extLst>
          </p:cNvPr>
          <p:cNvSpPr>
            <a:spLocks noGrp="1"/>
          </p:cNvSpPr>
          <p:nvPr>
            <p:ph type="body" sz="quarter" idx="10"/>
          </p:nvPr>
        </p:nvSpPr>
        <p:spPr/>
        <p:txBody>
          <a:bodyPr/>
          <a:lstStyle/>
          <a:p>
            <a:endParaRPr lang="en-US" b="0"/>
          </a:p>
          <a:p>
            <a:r>
              <a:rPr lang="en-US"/>
              <a:t>Name</a:t>
            </a:r>
            <a:endParaRPr lang="en-US" b="0"/>
          </a:p>
          <a:p>
            <a:r>
              <a:rPr lang="en-US" b="0"/>
              <a:t>•</a:t>
            </a:r>
            <a:r>
              <a:rPr lang="en-US"/>
              <a:t>Address</a:t>
            </a:r>
            <a:endParaRPr lang="en-US" b="0"/>
          </a:p>
          <a:p>
            <a:r>
              <a:rPr lang="en-US" b="0"/>
              <a:t>•</a:t>
            </a:r>
            <a:r>
              <a:rPr lang="en-US"/>
              <a:t>Telephone Number</a:t>
            </a:r>
            <a:endParaRPr lang="en-US" b="0"/>
          </a:p>
          <a:p>
            <a:r>
              <a:rPr lang="en-US" b="0"/>
              <a:t>•</a:t>
            </a:r>
            <a:r>
              <a:rPr lang="en-US"/>
              <a:t>Relationship to Participant</a:t>
            </a:r>
            <a:endParaRPr lang="en-US" b="0"/>
          </a:p>
          <a:p>
            <a:pPr marL="0" indent="0">
              <a:buNone/>
            </a:pPr>
            <a:endParaRPr lang="en-US"/>
          </a:p>
          <a:p>
            <a:endParaRPr lang="en-US"/>
          </a:p>
        </p:txBody>
      </p:sp>
      <p:sp>
        <p:nvSpPr>
          <p:cNvPr id="3" name="Text Placeholder 2">
            <a:extLst>
              <a:ext uri="{FF2B5EF4-FFF2-40B4-BE49-F238E27FC236}">
                <a16:creationId xmlns:a16="http://schemas.microsoft.com/office/drawing/2014/main" id="{0B13B5C2-D262-58AC-D489-F336372C71A3}"/>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6AAF174B-C004-F055-008D-67321A0CE7C7}"/>
              </a:ext>
            </a:extLst>
          </p:cNvPr>
          <p:cNvSpPr>
            <a:spLocks noGrp="1"/>
          </p:cNvSpPr>
          <p:nvPr>
            <p:ph type="title"/>
          </p:nvPr>
        </p:nvSpPr>
        <p:spPr/>
        <p:txBody>
          <a:bodyPr/>
          <a:lstStyle/>
          <a:p>
            <a:r>
              <a:rPr lang="en-US"/>
              <a:t>DAAS 600(cont’d)</a:t>
            </a:r>
          </a:p>
        </p:txBody>
      </p:sp>
    </p:spTree>
    <p:extLst>
      <p:ext uri="{BB962C8B-B14F-4D97-AF65-F5344CB8AC3E}">
        <p14:creationId xmlns:p14="http://schemas.microsoft.com/office/powerpoint/2010/main" val="2958929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DE3F09-F0B4-0214-41ED-6BBEE6FD0121}"/>
              </a:ext>
            </a:extLst>
          </p:cNvPr>
          <p:cNvSpPr>
            <a:spLocks noGrp="1"/>
          </p:cNvSpPr>
          <p:nvPr>
            <p:ph type="body" sz="quarter" idx="10"/>
          </p:nvPr>
        </p:nvSpPr>
        <p:spPr/>
        <p:txBody>
          <a:bodyPr/>
          <a:lstStyle/>
          <a:p>
            <a:endParaRPr lang="en-US" b="0"/>
          </a:p>
          <a:p>
            <a:r>
              <a:rPr lang="en-US" u="sng"/>
              <a:t>Participant Information</a:t>
            </a:r>
            <a:endParaRPr lang="en-US" b="0" u="sng"/>
          </a:p>
          <a:p>
            <a:endParaRPr lang="en-US" b="0"/>
          </a:p>
          <a:p>
            <a:r>
              <a:rPr lang="en-US"/>
              <a:t>Name: ________________________________</a:t>
            </a:r>
          </a:p>
          <a:p>
            <a:r>
              <a:rPr lang="en-US"/>
              <a:t>Date of Birth:_____________________</a:t>
            </a:r>
            <a:endParaRPr lang="en-US" b="0"/>
          </a:p>
          <a:p>
            <a:r>
              <a:rPr lang="en-US" b="0"/>
              <a:t>•</a:t>
            </a:r>
            <a:r>
              <a:rPr lang="en-US"/>
              <a:t>Age:_____________ Race:____________________Gender: </a:t>
            </a:r>
            <a:r>
              <a:rPr lang="en-US" b="0"/>
              <a:t>Male </a:t>
            </a:r>
          </a:p>
          <a:p>
            <a:r>
              <a:rPr lang="en-US" b="0"/>
              <a:t>Female</a:t>
            </a:r>
          </a:p>
          <a:p>
            <a:endParaRPr lang="en-US"/>
          </a:p>
        </p:txBody>
      </p:sp>
      <p:sp>
        <p:nvSpPr>
          <p:cNvPr id="3" name="Text Placeholder 2">
            <a:extLst>
              <a:ext uri="{FF2B5EF4-FFF2-40B4-BE49-F238E27FC236}">
                <a16:creationId xmlns:a16="http://schemas.microsoft.com/office/drawing/2014/main" id="{9B50AF50-1B81-0F2D-E1D3-29BE1674C05D}"/>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2411EF96-0CCD-3A13-0219-F50495D103A6}"/>
              </a:ext>
            </a:extLst>
          </p:cNvPr>
          <p:cNvSpPr>
            <a:spLocks noGrp="1"/>
          </p:cNvSpPr>
          <p:nvPr>
            <p:ph type="title"/>
          </p:nvPr>
        </p:nvSpPr>
        <p:spPr/>
        <p:txBody>
          <a:bodyPr/>
          <a:lstStyle/>
          <a:p>
            <a:r>
              <a:rPr lang="en-US" i="1"/>
              <a:t>DAAS-600(cont.)Participant Information</a:t>
            </a:r>
            <a:endParaRPr lang="en-US"/>
          </a:p>
        </p:txBody>
      </p:sp>
    </p:spTree>
    <p:extLst>
      <p:ext uri="{BB962C8B-B14F-4D97-AF65-F5344CB8AC3E}">
        <p14:creationId xmlns:p14="http://schemas.microsoft.com/office/powerpoint/2010/main" val="380536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2150D1-2118-904B-77ED-45D9C6857818}"/>
              </a:ext>
            </a:extLst>
          </p:cNvPr>
          <p:cNvSpPr>
            <a:spLocks noGrp="1"/>
          </p:cNvSpPr>
          <p:nvPr>
            <p:ph type="body" sz="quarter" idx="10"/>
          </p:nvPr>
        </p:nvSpPr>
        <p:spPr/>
        <p:txBody>
          <a:bodyPr/>
          <a:lstStyle/>
          <a:p>
            <a:endParaRPr lang="en-US" b="0"/>
          </a:p>
          <a:p>
            <a:endParaRPr lang="en-US" b="0"/>
          </a:p>
          <a:p>
            <a:r>
              <a:rPr lang="en-US"/>
              <a:t>Address:_______________________________________________________</a:t>
            </a:r>
            <a:endParaRPr lang="en-US" b="0"/>
          </a:p>
          <a:p>
            <a:r>
              <a:rPr lang="en-US" b="0"/>
              <a:t>•</a:t>
            </a:r>
            <a:r>
              <a:rPr lang="en-US"/>
              <a:t>Phone Number:_______________________________</a:t>
            </a:r>
            <a:endParaRPr lang="en-US" b="0"/>
          </a:p>
          <a:p>
            <a:r>
              <a:rPr lang="en-US" b="0"/>
              <a:t>•</a:t>
            </a:r>
            <a:r>
              <a:rPr lang="en-US"/>
              <a:t>Responsible Party:_____________________________</a:t>
            </a:r>
            <a:endParaRPr lang="en-US" b="0"/>
          </a:p>
          <a:p>
            <a:r>
              <a:rPr lang="en-US" b="0"/>
              <a:t>•</a:t>
            </a:r>
            <a:r>
              <a:rPr lang="en-US"/>
              <a:t>How long has participant been attending above program?______________________</a:t>
            </a:r>
            <a:endParaRPr lang="en-US" b="0"/>
          </a:p>
          <a:p>
            <a:endParaRPr lang="en-US"/>
          </a:p>
        </p:txBody>
      </p:sp>
      <p:sp>
        <p:nvSpPr>
          <p:cNvPr id="3" name="Text Placeholder 2">
            <a:extLst>
              <a:ext uri="{FF2B5EF4-FFF2-40B4-BE49-F238E27FC236}">
                <a16:creationId xmlns:a16="http://schemas.microsoft.com/office/drawing/2014/main" id="{D6FE1C74-DE31-484C-3D93-B0BAEE3E51F5}"/>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BE15512-17C3-DCEA-10A8-1E15F1C75CA9}"/>
              </a:ext>
            </a:extLst>
          </p:cNvPr>
          <p:cNvSpPr>
            <a:spLocks noGrp="1"/>
          </p:cNvSpPr>
          <p:nvPr>
            <p:ph type="title"/>
          </p:nvPr>
        </p:nvSpPr>
        <p:spPr/>
        <p:txBody>
          <a:bodyPr/>
          <a:lstStyle/>
          <a:p>
            <a:r>
              <a:rPr lang="en-US" i="1"/>
              <a:t>DAAS-600(cont.)Participant Information</a:t>
            </a:r>
            <a:endParaRPr lang="en-US"/>
          </a:p>
        </p:txBody>
      </p:sp>
    </p:spTree>
    <p:extLst>
      <p:ext uri="{BB962C8B-B14F-4D97-AF65-F5344CB8AC3E}">
        <p14:creationId xmlns:p14="http://schemas.microsoft.com/office/powerpoint/2010/main" val="2584862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AE1D67-E8EC-BBFA-A7B8-7EF67C993705}"/>
              </a:ext>
            </a:extLst>
          </p:cNvPr>
          <p:cNvSpPr>
            <a:spLocks noGrp="1"/>
          </p:cNvSpPr>
          <p:nvPr>
            <p:ph type="body" sz="quarter" idx="10"/>
          </p:nvPr>
        </p:nvSpPr>
        <p:spPr/>
        <p:txBody>
          <a:bodyPr/>
          <a:lstStyle/>
          <a:p>
            <a:endParaRPr lang="en-US" b="0"/>
          </a:p>
          <a:p>
            <a:endParaRPr lang="en-US" b="0"/>
          </a:p>
          <a:p>
            <a:r>
              <a:rPr lang="en-US"/>
              <a:t>Nature of Complaint:</a:t>
            </a:r>
            <a:endParaRPr lang="en-US" b="0"/>
          </a:p>
          <a:p>
            <a:r>
              <a:rPr lang="en-US" b="0"/>
              <a:t>__________________________________________________________________________________________________________________________________________________________________________________________________________________</a:t>
            </a:r>
          </a:p>
        </p:txBody>
      </p:sp>
      <p:sp>
        <p:nvSpPr>
          <p:cNvPr id="3" name="Text Placeholder 2">
            <a:extLst>
              <a:ext uri="{FF2B5EF4-FFF2-40B4-BE49-F238E27FC236}">
                <a16:creationId xmlns:a16="http://schemas.microsoft.com/office/drawing/2014/main" id="{6ECE31DD-5C7D-2388-EFE3-B569A4FE25EB}"/>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B7E3F2D-7693-EFF6-001B-3BBC9EACF485}"/>
              </a:ext>
            </a:extLst>
          </p:cNvPr>
          <p:cNvSpPr>
            <a:spLocks noGrp="1"/>
          </p:cNvSpPr>
          <p:nvPr>
            <p:ph type="title"/>
          </p:nvPr>
        </p:nvSpPr>
        <p:spPr/>
        <p:txBody>
          <a:bodyPr/>
          <a:lstStyle/>
          <a:p>
            <a:r>
              <a:rPr lang="en-US" i="1"/>
              <a:t>DAAS-600(cont.)Participant Information</a:t>
            </a:r>
            <a:endParaRPr lang="en-US"/>
          </a:p>
        </p:txBody>
      </p:sp>
    </p:spTree>
    <p:extLst>
      <p:ext uri="{BB962C8B-B14F-4D97-AF65-F5344CB8AC3E}">
        <p14:creationId xmlns:p14="http://schemas.microsoft.com/office/powerpoint/2010/main" val="3919951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A23168-567A-46D4-B1AB-9837DC8ED35E}"/>
              </a:ext>
            </a:extLst>
          </p:cNvPr>
          <p:cNvSpPr>
            <a:spLocks noGrp="1"/>
          </p:cNvSpPr>
          <p:nvPr>
            <p:ph type="body" sz="quarter" idx="10"/>
          </p:nvPr>
        </p:nvSpPr>
        <p:spPr/>
        <p:txBody>
          <a:bodyPr/>
          <a:lstStyle/>
          <a:p>
            <a:endParaRPr lang="en-US" b="0"/>
          </a:p>
          <a:p>
            <a:r>
              <a:rPr lang="en-US"/>
              <a:t>Has Complainant advised Program Staff of Complaint? </a:t>
            </a:r>
            <a:endParaRPr lang="en-US" b="0"/>
          </a:p>
          <a:p>
            <a:r>
              <a:rPr lang="en-US"/>
              <a:t>□Yes□No</a:t>
            </a:r>
            <a:endParaRPr lang="en-US" b="0"/>
          </a:p>
          <a:p>
            <a:r>
              <a:rPr lang="en-US"/>
              <a:t>If yes, how did complainant share the complaint with the program?</a:t>
            </a:r>
            <a:endParaRPr lang="en-US" b="0"/>
          </a:p>
          <a:p>
            <a:r>
              <a:rPr lang="en-US"/>
              <a:t>□Verbally □In writing</a:t>
            </a:r>
            <a:endParaRPr lang="en-US" b="0"/>
          </a:p>
          <a:p>
            <a:endParaRPr lang="en-US"/>
          </a:p>
        </p:txBody>
      </p:sp>
      <p:sp>
        <p:nvSpPr>
          <p:cNvPr id="3" name="Text Placeholder 2">
            <a:extLst>
              <a:ext uri="{FF2B5EF4-FFF2-40B4-BE49-F238E27FC236}">
                <a16:creationId xmlns:a16="http://schemas.microsoft.com/office/drawing/2014/main" id="{E5B5A283-950D-D660-AB89-9581266F308B}"/>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54084E51-4CA0-860D-B465-20D80D322B2C}"/>
              </a:ext>
            </a:extLst>
          </p:cNvPr>
          <p:cNvSpPr>
            <a:spLocks noGrp="1"/>
          </p:cNvSpPr>
          <p:nvPr>
            <p:ph type="title"/>
          </p:nvPr>
        </p:nvSpPr>
        <p:spPr/>
        <p:txBody>
          <a:bodyPr/>
          <a:lstStyle/>
          <a:p>
            <a:r>
              <a:rPr lang="en-US"/>
              <a:t>DAAS 600(cont’d)</a:t>
            </a:r>
          </a:p>
        </p:txBody>
      </p:sp>
    </p:spTree>
    <p:extLst>
      <p:ext uri="{BB962C8B-B14F-4D97-AF65-F5344CB8AC3E}">
        <p14:creationId xmlns:p14="http://schemas.microsoft.com/office/powerpoint/2010/main" val="4009679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8E0AF02-7AAD-7044-E207-4DF5761C1CB4}"/>
              </a:ext>
            </a:extLst>
          </p:cNvPr>
          <p:cNvSpPr>
            <a:spLocks noGrp="1"/>
          </p:cNvSpPr>
          <p:nvPr>
            <p:ph type="body" sz="quarter" idx="10"/>
          </p:nvPr>
        </p:nvSpPr>
        <p:spPr/>
        <p:txBody>
          <a:bodyPr/>
          <a:lstStyle/>
          <a:p>
            <a:r>
              <a:rPr lang="en-US"/>
              <a:t>If yes, who did complainant address his/her complaint to at the program? Please provide Staff Member’s Name and Job Title, if possible.</a:t>
            </a:r>
            <a:endParaRPr lang="en-US" b="0"/>
          </a:p>
          <a:p>
            <a:r>
              <a:rPr lang="en-US" b="0"/>
              <a:t>•__________________________________________</a:t>
            </a:r>
            <a:r>
              <a:rPr lang="en-US"/>
              <a:t>If yes, indicate below approximate or actual date of when complainant voiced his/her complaint to program staff. Please check appropriate box to indicate if it was approximate date or actual date. </a:t>
            </a:r>
            <a:r>
              <a:rPr lang="en-US" b="0"/>
              <a:t>__________________________□</a:t>
            </a:r>
            <a:r>
              <a:rPr lang="en-US"/>
              <a:t>Approximate Date □Actual Date</a:t>
            </a:r>
            <a:endParaRPr lang="en-US" b="0"/>
          </a:p>
          <a:p>
            <a:endParaRPr lang="en-US"/>
          </a:p>
        </p:txBody>
      </p:sp>
      <p:sp>
        <p:nvSpPr>
          <p:cNvPr id="3" name="Text Placeholder 2">
            <a:extLst>
              <a:ext uri="{FF2B5EF4-FFF2-40B4-BE49-F238E27FC236}">
                <a16:creationId xmlns:a16="http://schemas.microsoft.com/office/drawing/2014/main" id="{2F9BC82D-A6B8-179F-BCD1-9A1EA6DCCD15}"/>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FE1A5E5-C46F-E34F-2758-67B50F3FDAB4}"/>
              </a:ext>
            </a:extLst>
          </p:cNvPr>
          <p:cNvSpPr>
            <a:spLocks noGrp="1"/>
          </p:cNvSpPr>
          <p:nvPr>
            <p:ph type="title"/>
          </p:nvPr>
        </p:nvSpPr>
        <p:spPr/>
        <p:txBody>
          <a:bodyPr/>
          <a:lstStyle/>
          <a:p>
            <a:r>
              <a:rPr lang="en-US"/>
              <a:t>DAAS-600 Cont’d</a:t>
            </a:r>
          </a:p>
        </p:txBody>
      </p:sp>
    </p:spTree>
    <p:extLst>
      <p:ext uri="{BB962C8B-B14F-4D97-AF65-F5344CB8AC3E}">
        <p14:creationId xmlns:p14="http://schemas.microsoft.com/office/powerpoint/2010/main" val="2746405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3289A3-A5E7-8931-324B-231F615AFBF9}"/>
              </a:ext>
            </a:extLst>
          </p:cNvPr>
          <p:cNvSpPr>
            <a:spLocks noGrp="1"/>
          </p:cNvSpPr>
          <p:nvPr>
            <p:ph type="body" sz="quarter" idx="10"/>
          </p:nvPr>
        </p:nvSpPr>
        <p:spPr/>
        <p:txBody>
          <a:bodyPr/>
          <a:lstStyle/>
          <a:p>
            <a:endParaRPr lang="en-US" b="0"/>
          </a:p>
          <a:p>
            <a:r>
              <a:rPr lang="en-US"/>
              <a:t>Was an Adult Protective Services Report made? □</a:t>
            </a:r>
            <a:r>
              <a:rPr lang="en-US" b="0"/>
              <a:t>Yes □No</a:t>
            </a:r>
          </a:p>
          <a:p>
            <a:r>
              <a:rPr lang="en-US"/>
              <a:t>If yes, when was the report made? (Please Indicate Month, Day, Year and time of day):_____________________________________</a:t>
            </a:r>
            <a:endParaRPr lang="en-US" b="0"/>
          </a:p>
          <a:p>
            <a:endParaRPr lang="en-US"/>
          </a:p>
        </p:txBody>
      </p:sp>
      <p:sp>
        <p:nvSpPr>
          <p:cNvPr id="3" name="Text Placeholder 2">
            <a:extLst>
              <a:ext uri="{FF2B5EF4-FFF2-40B4-BE49-F238E27FC236}">
                <a16:creationId xmlns:a16="http://schemas.microsoft.com/office/drawing/2014/main" id="{C6A55686-BC57-4CD0-DBA0-B5D1BBEAEC2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5616B680-0D22-3C73-2786-6AA4342EFD82}"/>
              </a:ext>
            </a:extLst>
          </p:cNvPr>
          <p:cNvSpPr>
            <a:spLocks noGrp="1"/>
          </p:cNvSpPr>
          <p:nvPr>
            <p:ph type="title"/>
          </p:nvPr>
        </p:nvSpPr>
        <p:spPr/>
        <p:txBody>
          <a:bodyPr/>
          <a:lstStyle/>
          <a:p>
            <a:r>
              <a:rPr lang="en-US"/>
              <a:t>DAAS-600 Cont’d</a:t>
            </a:r>
          </a:p>
        </p:txBody>
      </p:sp>
    </p:spTree>
    <p:extLst>
      <p:ext uri="{BB962C8B-B14F-4D97-AF65-F5344CB8AC3E}">
        <p14:creationId xmlns:p14="http://schemas.microsoft.com/office/powerpoint/2010/main" val="3794734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BCD18E0-431E-1E27-8B62-D1E3C103311C}"/>
              </a:ext>
            </a:extLst>
          </p:cNvPr>
          <p:cNvSpPr>
            <a:spLocks noGrp="1"/>
          </p:cNvSpPr>
          <p:nvPr>
            <p:ph type="body" sz="quarter" idx="10"/>
          </p:nvPr>
        </p:nvSpPr>
        <p:spPr/>
        <p:txBody>
          <a:bodyPr/>
          <a:lstStyle/>
          <a:p>
            <a:endParaRPr lang="en-US" b="0"/>
          </a:p>
          <a:p>
            <a:r>
              <a:rPr lang="en-US"/>
              <a:t>If yes, who took the report? (Please provide staff member’s name and job title, if possible):____________________________________</a:t>
            </a:r>
            <a:endParaRPr lang="en-US" b="0"/>
          </a:p>
          <a:p>
            <a:r>
              <a:rPr lang="en-US" b="0"/>
              <a:t>•</a:t>
            </a:r>
            <a:r>
              <a:rPr lang="en-US"/>
              <a:t>Was the Adult Protective Services Report screened in or out? </a:t>
            </a:r>
            <a:endParaRPr lang="en-US" b="0"/>
          </a:p>
          <a:p>
            <a:r>
              <a:rPr lang="en-US" b="0"/>
              <a:t>□In □Out □Unknown</a:t>
            </a:r>
          </a:p>
          <a:p>
            <a:r>
              <a:rPr lang="en-US"/>
              <a:t> </a:t>
            </a:r>
          </a:p>
          <a:p>
            <a:endParaRPr lang="en-US"/>
          </a:p>
        </p:txBody>
      </p:sp>
      <p:sp>
        <p:nvSpPr>
          <p:cNvPr id="3" name="Text Placeholder 2">
            <a:extLst>
              <a:ext uri="{FF2B5EF4-FFF2-40B4-BE49-F238E27FC236}">
                <a16:creationId xmlns:a16="http://schemas.microsoft.com/office/drawing/2014/main" id="{AA0770BB-8488-5A00-C801-C533D27BF2F0}"/>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0C18266-867D-C1D2-A5B3-F7DF8C873CD2}"/>
              </a:ext>
            </a:extLst>
          </p:cNvPr>
          <p:cNvSpPr>
            <a:spLocks noGrp="1"/>
          </p:cNvSpPr>
          <p:nvPr>
            <p:ph type="title"/>
          </p:nvPr>
        </p:nvSpPr>
        <p:spPr/>
        <p:txBody>
          <a:bodyPr/>
          <a:lstStyle/>
          <a:p>
            <a:r>
              <a:rPr lang="en-US"/>
              <a:t> DAAS-600 Cont’d</a:t>
            </a:r>
            <a:endParaRPr lang="en-US" b="0"/>
          </a:p>
        </p:txBody>
      </p:sp>
    </p:spTree>
    <p:extLst>
      <p:ext uri="{BB962C8B-B14F-4D97-AF65-F5344CB8AC3E}">
        <p14:creationId xmlns:p14="http://schemas.microsoft.com/office/powerpoint/2010/main" val="2919604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7057FA-9EB7-07F7-3B94-3C3C4C55F788}"/>
              </a:ext>
            </a:extLst>
          </p:cNvPr>
          <p:cNvSpPr>
            <a:spLocks noGrp="1"/>
          </p:cNvSpPr>
          <p:nvPr>
            <p:ph type="body" sz="quarter" idx="10"/>
          </p:nvPr>
        </p:nvSpPr>
        <p:spPr/>
        <p:txBody>
          <a:bodyPr/>
          <a:lstStyle/>
          <a:p>
            <a:endParaRPr lang="en-US" b="0"/>
          </a:p>
          <a:p>
            <a:r>
              <a:rPr lang="en-US"/>
              <a:t>Review the ADS Complaint Policy-it is available on the DAAS web site. </a:t>
            </a:r>
            <a:endParaRPr lang="en-US" b="0"/>
          </a:p>
          <a:p>
            <a:r>
              <a:rPr lang="en-US">
                <a:hlinkClick r:id="rId2"/>
              </a:rPr>
              <a:t>http://www.ncdhhs.gov/aging/ADS_Complain_Policy.pdf</a:t>
            </a:r>
            <a:r>
              <a:rPr lang="en-US"/>
              <a:t> or https://www.ncdhhs.gov/adc-adhs-policy-procedure-manual/open</a:t>
            </a:r>
            <a:endParaRPr lang="en-US" b="0"/>
          </a:p>
          <a:p>
            <a:r>
              <a:rPr lang="en-US"/>
              <a:t>Contact DAAS staff if needed with questions about next steps</a:t>
            </a:r>
            <a:endParaRPr lang="en-US" b="0"/>
          </a:p>
          <a:p>
            <a:endParaRPr lang="en-US"/>
          </a:p>
        </p:txBody>
      </p:sp>
      <p:sp>
        <p:nvSpPr>
          <p:cNvPr id="3" name="Text Placeholder 2">
            <a:extLst>
              <a:ext uri="{FF2B5EF4-FFF2-40B4-BE49-F238E27FC236}">
                <a16:creationId xmlns:a16="http://schemas.microsoft.com/office/drawing/2014/main" id="{FAB9B0B9-8395-342B-86A6-681FC434A0E6}"/>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60A2D05C-4B69-4643-ECFE-F776CA1E5E29}"/>
              </a:ext>
            </a:extLst>
          </p:cNvPr>
          <p:cNvSpPr>
            <a:spLocks noGrp="1"/>
          </p:cNvSpPr>
          <p:nvPr>
            <p:ph type="title"/>
          </p:nvPr>
        </p:nvSpPr>
        <p:spPr/>
        <p:txBody>
          <a:bodyPr/>
          <a:lstStyle/>
          <a:p>
            <a:r>
              <a:rPr lang="en-US"/>
              <a:t> </a:t>
            </a:r>
            <a:r>
              <a:rPr lang="en-US" i="1"/>
              <a:t>The form is completed, what next?</a:t>
            </a:r>
            <a:br>
              <a:rPr lang="en-US" b="0"/>
            </a:br>
            <a:endParaRPr lang="en-US"/>
          </a:p>
        </p:txBody>
      </p:sp>
    </p:spTree>
    <p:extLst>
      <p:ext uri="{BB962C8B-B14F-4D97-AF65-F5344CB8AC3E}">
        <p14:creationId xmlns:p14="http://schemas.microsoft.com/office/powerpoint/2010/main" val="2919867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17ABBB9D-2F37-DC4F-1261-77E2B38CF2EA}"/>
              </a:ext>
            </a:extLst>
          </p:cNvPr>
          <p:cNvSpPr>
            <a:spLocks noGrp="1"/>
          </p:cNvSpPr>
          <p:nvPr>
            <p:ph type="body" sz="quarter" idx="10"/>
          </p:nvPr>
        </p:nvSpPr>
        <p:spPr/>
        <p:txBody>
          <a:bodyPr/>
          <a:lstStyle/>
          <a:p>
            <a:endParaRPr lang="en-US" b="0"/>
          </a:p>
          <a:p>
            <a:r>
              <a:rPr lang="en-US"/>
              <a:t>A complaint may come from </a:t>
            </a:r>
            <a:endParaRPr lang="en-US" b="0"/>
          </a:p>
          <a:p>
            <a:r>
              <a:rPr lang="en-US"/>
              <a:t>a participant, </a:t>
            </a:r>
            <a:endParaRPr lang="en-US" b="0"/>
          </a:p>
          <a:p>
            <a:r>
              <a:rPr lang="en-US"/>
              <a:t>family member, </a:t>
            </a:r>
            <a:endParaRPr lang="en-US" b="0"/>
          </a:p>
          <a:p>
            <a:r>
              <a:rPr lang="en-US"/>
              <a:t>staff member of a program,</a:t>
            </a:r>
            <a:endParaRPr lang="en-US" b="0"/>
          </a:p>
          <a:p>
            <a:r>
              <a:rPr lang="en-US"/>
              <a:t>participant’s guardian </a:t>
            </a:r>
            <a:endParaRPr lang="en-US" b="0"/>
          </a:p>
          <a:p>
            <a:r>
              <a:rPr lang="en-US"/>
              <a:t>responsible party </a:t>
            </a:r>
            <a:endParaRPr lang="en-US" b="0"/>
          </a:p>
          <a:p>
            <a:r>
              <a:rPr lang="en-US"/>
              <a:t>private citizen.</a:t>
            </a:r>
            <a:endParaRPr lang="en-US" b="0"/>
          </a:p>
          <a:p>
            <a:endParaRPr lang="en-US"/>
          </a:p>
        </p:txBody>
      </p:sp>
      <p:sp>
        <p:nvSpPr>
          <p:cNvPr id="7" name="Text Placeholder 6">
            <a:extLst>
              <a:ext uri="{FF2B5EF4-FFF2-40B4-BE49-F238E27FC236}">
                <a16:creationId xmlns:a16="http://schemas.microsoft.com/office/drawing/2014/main" id="{34346866-7127-6D52-A274-DB0CEF0EF5CD}"/>
              </a:ext>
            </a:extLst>
          </p:cNvPr>
          <p:cNvSpPr>
            <a:spLocks noGrp="1"/>
          </p:cNvSpPr>
          <p:nvPr>
            <p:ph type="body" sz="quarter" idx="11"/>
          </p:nvPr>
        </p:nvSpPr>
        <p:spPr/>
        <p:txBody>
          <a:bodyPr/>
          <a:lstStyle/>
          <a:p>
            <a:endParaRPr lang="en-US"/>
          </a:p>
        </p:txBody>
      </p:sp>
      <p:sp>
        <p:nvSpPr>
          <p:cNvPr id="5" name="Title 4">
            <a:extLst>
              <a:ext uri="{FF2B5EF4-FFF2-40B4-BE49-F238E27FC236}">
                <a16:creationId xmlns:a16="http://schemas.microsoft.com/office/drawing/2014/main" id="{EC68BB39-CA41-F14D-68D5-C98AB7EE81FA}"/>
              </a:ext>
            </a:extLst>
          </p:cNvPr>
          <p:cNvSpPr>
            <a:spLocks noGrp="1"/>
          </p:cNvSpPr>
          <p:nvPr>
            <p:ph type="title"/>
          </p:nvPr>
        </p:nvSpPr>
        <p:spPr/>
        <p:txBody>
          <a:bodyPr/>
          <a:lstStyle/>
          <a:p>
            <a:r>
              <a:rPr lang="en-US" i="1"/>
              <a:t>Who can make a complaint ?</a:t>
            </a:r>
            <a:endParaRPr lang="en-US" b="0"/>
          </a:p>
        </p:txBody>
      </p:sp>
    </p:spTree>
    <p:extLst>
      <p:ext uri="{BB962C8B-B14F-4D97-AF65-F5344CB8AC3E}">
        <p14:creationId xmlns:p14="http://schemas.microsoft.com/office/powerpoint/2010/main" val="913900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56086F-5315-D695-BE96-1FC932FFDB27}"/>
              </a:ext>
            </a:extLst>
          </p:cNvPr>
          <p:cNvSpPr>
            <a:spLocks noGrp="1"/>
          </p:cNvSpPr>
          <p:nvPr>
            <p:ph type="body" sz="quarter" idx="10"/>
          </p:nvPr>
        </p:nvSpPr>
        <p:spPr/>
        <p:txBody>
          <a:bodyPr/>
          <a:lstStyle/>
          <a:p>
            <a:r>
              <a:rPr lang="en-US" i="1"/>
              <a:t>The form is completed, what next?</a:t>
            </a:r>
            <a:endParaRPr lang="en-US"/>
          </a:p>
        </p:txBody>
      </p:sp>
      <p:sp>
        <p:nvSpPr>
          <p:cNvPr id="3" name="Text Placeholder 2">
            <a:extLst>
              <a:ext uri="{FF2B5EF4-FFF2-40B4-BE49-F238E27FC236}">
                <a16:creationId xmlns:a16="http://schemas.microsoft.com/office/drawing/2014/main" id="{71DAA2B6-4630-3971-185B-B09514F51249}"/>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33EBC2DD-58C3-397F-A737-BCB884A62ED6}"/>
              </a:ext>
            </a:extLst>
          </p:cNvPr>
          <p:cNvSpPr>
            <a:spLocks noGrp="1"/>
          </p:cNvSpPr>
          <p:nvPr>
            <p:ph type="title"/>
          </p:nvPr>
        </p:nvSpPr>
        <p:spPr>
          <a:xfrm>
            <a:off x="277792" y="457200"/>
            <a:ext cx="10196727" cy="548640"/>
          </a:xfrm>
        </p:spPr>
        <p:txBody>
          <a:bodyPr/>
          <a:lstStyle/>
          <a:p>
            <a:r>
              <a:rPr lang="en-US"/>
              <a:t>Initialization of the Visit</a:t>
            </a:r>
          </a:p>
        </p:txBody>
      </p:sp>
    </p:spTree>
    <p:extLst>
      <p:ext uri="{BB962C8B-B14F-4D97-AF65-F5344CB8AC3E}">
        <p14:creationId xmlns:p14="http://schemas.microsoft.com/office/powerpoint/2010/main" val="362335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8F7CEA6-25EB-11F9-5BD9-2B15334249C2}"/>
              </a:ext>
            </a:extLst>
          </p:cNvPr>
          <p:cNvSpPr>
            <a:spLocks noGrp="1"/>
          </p:cNvSpPr>
          <p:nvPr>
            <p:ph type="body" sz="quarter" idx="10"/>
          </p:nvPr>
        </p:nvSpPr>
        <p:spPr/>
        <p:txBody>
          <a:bodyPr/>
          <a:lstStyle/>
          <a:p>
            <a:endParaRPr lang="en-US" b="0"/>
          </a:p>
          <a:p>
            <a:r>
              <a:rPr lang="en-US"/>
              <a:t>1). if the complaint is covered by certification requirements </a:t>
            </a:r>
            <a:endParaRPr lang="en-US" b="0"/>
          </a:p>
          <a:p>
            <a:r>
              <a:rPr lang="en-US"/>
              <a:t>2). if the complaint is substantiated or not; or </a:t>
            </a:r>
            <a:endParaRPr lang="en-US" b="0"/>
          </a:p>
          <a:p>
            <a:r>
              <a:rPr lang="en-US"/>
              <a:t>3). if the complaint is “inconclusive” when there is insufficient information to substantiate or unsubstantiated complaint.</a:t>
            </a:r>
          </a:p>
        </p:txBody>
      </p:sp>
      <p:sp>
        <p:nvSpPr>
          <p:cNvPr id="3" name="Text Placeholder 2">
            <a:extLst>
              <a:ext uri="{FF2B5EF4-FFF2-40B4-BE49-F238E27FC236}">
                <a16:creationId xmlns:a16="http://schemas.microsoft.com/office/drawing/2014/main" id="{10FC1B2C-956C-B7EA-2CFF-B6CF4EE8A45B}"/>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F0DFBFBA-C815-2A55-11AC-20AE9EDE2537}"/>
              </a:ext>
            </a:extLst>
          </p:cNvPr>
          <p:cNvSpPr>
            <a:spLocks noGrp="1"/>
          </p:cNvSpPr>
          <p:nvPr>
            <p:ph type="title"/>
          </p:nvPr>
        </p:nvSpPr>
        <p:spPr/>
        <p:txBody>
          <a:bodyPr/>
          <a:lstStyle/>
          <a:p>
            <a:r>
              <a:rPr lang="en-US"/>
              <a:t>Goals of the Visit</a:t>
            </a:r>
          </a:p>
        </p:txBody>
      </p:sp>
    </p:spTree>
    <p:extLst>
      <p:ext uri="{BB962C8B-B14F-4D97-AF65-F5344CB8AC3E}">
        <p14:creationId xmlns:p14="http://schemas.microsoft.com/office/powerpoint/2010/main" val="1368967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1F17CBD-3AD5-E341-AFBC-9FC8D3B365F0}"/>
              </a:ext>
            </a:extLst>
          </p:cNvPr>
          <p:cNvSpPr>
            <a:spLocks noGrp="1"/>
          </p:cNvSpPr>
          <p:nvPr>
            <p:ph type="body" sz="quarter" idx="10"/>
          </p:nvPr>
        </p:nvSpPr>
        <p:spPr/>
        <p:txBody>
          <a:bodyPr/>
          <a:lstStyle/>
          <a:p>
            <a:endParaRPr lang="en-US" b="0"/>
          </a:p>
          <a:p>
            <a:r>
              <a:rPr lang="en-US"/>
              <a:t>Review the DAAS-600 in detail.</a:t>
            </a:r>
            <a:endParaRPr lang="en-US" b="0"/>
          </a:p>
          <a:p>
            <a:r>
              <a:rPr lang="en-US"/>
              <a:t>Review the program’s file kept in your records. </a:t>
            </a:r>
            <a:endParaRPr lang="en-US" b="0"/>
          </a:p>
          <a:p>
            <a:r>
              <a:rPr lang="en-US"/>
              <a:t>Identify the Adult Day Care and Day Health Services Standards for Certification that were violated. </a:t>
            </a:r>
            <a:endParaRPr lang="en-US" b="0"/>
          </a:p>
          <a:p>
            <a:endParaRPr lang="en-US"/>
          </a:p>
        </p:txBody>
      </p:sp>
      <p:sp>
        <p:nvSpPr>
          <p:cNvPr id="3" name="Text Placeholder 2">
            <a:extLst>
              <a:ext uri="{FF2B5EF4-FFF2-40B4-BE49-F238E27FC236}">
                <a16:creationId xmlns:a16="http://schemas.microsoft.com/office/drawing/2014/main" id="{4EC0CE39-8061-CA1A-07F9-D610DCDA12D0}"/>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82A2AA64-9F9E-8CBE-1D4F-FFDCCDA1A6F3}"/>
              </a:ext>
            </a:extLst>
          </p:cNvPr>
          <p:cNvSpPr>
            <a:spLocks noGrp="1"/>
          </p:cNvSpPr>
          <p:nvPr>
            <p:ph type="title"/>
          </p:nvPr>
        </p:nvSpPr>
        <p:spPr/>
        <p:txBody>
          <a:bodyPr/>
          <a:lstStyle/>
          <a:p>
            <a:r>
              <a:rPr lang="en-US"/>
              <a:t>Preparing for the Visit</a:t>
            </a:r>
          </a:p>
        </p:txBody>
      </p:sp>
    </p:spTree>
    <p:extLst>
      <p:ext uri="{BB962C8B-B14F-4D97-AF65-F5344CB8AC3E}">
        <p14:creationId xmlns:p14="http://schemas.microsoft.com/office/powerpoint/2010/main" val="3409170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935BC2-7FD8-457E-41CA-265A8C6A6E69}"/>
              </a:ext>
            </a:extLst>
          </p:cNvPr>
          <p:cNvSpPr>
            <a:spLocks noGrp="1"/>
          </p:cNvSpPr>
          <p:nvPr>
            <p:ph type="body" sz="quarter" idx="10"/>
          </p:nvPr>
        </p:nvSpPr>
        <p:spPr/>
        <p:txBody>
          <a:bodyPr/>
          <a:lstStyle/>
          <a:p>
            <a:r>
              <a:rPr lang="en-US" sz="3200"/>
              <a:t>Who will you interview? </a:t>
            </a:r>
            <a:endParaRPr lang="en-US" sz="3200" b="0"/>
          </a:p>
          <a:p>
            <a:r>
              <a:rPr lang="en-US" sz="3200"/>
              <a:t>What areas do you need to observe? </a:t>
            </a:r>
            <a:endParaRPr lang="en-US" sz="3200" b="0"/>
          </a:p>
          <a:p>
            <a:r>
              <a:rPr lang="en-US" sz="3200"/>
              <a:t>What time of day will you visit? </a:t>
            </a:r>
            <a:endParaRPr lang="en-US" sz="3200" b="0"/>
          </a:p>
          <a:p>
            <a:r>
              <a:rPr lang="en-US" sz="3200"/>
              <a:t>What documents/files will you want to review?</a:t>
            </a:r>
            <a:endParaRPr lang="en-US" sz="3200" b="0"/>
          </a:p>
          <a:p>
            <a:r>
              <a:rPr lang="en-US" sz="3200"/>
              <a:t>Will you conduct surveillance? </a:t>
            </a:r>
            <a:endParaRPr lang="en-US" sz="3200" b="0"/>
          </a:p>
          <a:p>
            <a:endParaRPr lang="en-US" b="0"/>
          </a:p>
          <a:p>
            <a:endParaRPr lang="en-US" b="0"/>
          </a:p>
          <a:p>
            <a:endParaRPr lang="en-US"/>
          </a:p>
        </p:txBody>
      </p:sp>
      <p:sp>
        <p:nvSpPr>
          <p:cNvPr id="3" name="Text Placeholder 2">
            <a:extLst>
              <a:ext uri="{FF2B5EF4-FFF2-40B4-BE49-F238E27FC236}">
                <a16:creationId xmlns:a16="http://schemas.microsoft.com/office/drawing/2014/main" id="{487DB0EE-F994-4723-684F-64D71C351B98}"/>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D7D5F45-7EDF-4EA6-FAAA-326352C56220}"/>
              </a:ext>
            </a:extLst>
          </p:cNvPr>
          <p:cNvSpPr>
            <a:spLocks noGrp="1"/>
          </p:cNvSpPr>
          <p:nvPr>
            <p:ph type="title"/>
          </p:nvPr>
        </p:nvSpPr>
        <p:spPr/>
        <p:txBody>
          <a:bodyPr/>
          <a:lstStyle/>
          <a:p>
            <a:r>
              <a:rPr lang="en-US"/>
              <a:t>Questions to ask and answer</a:t>
            </a:r>
          </a:p>
        </p:txBody>
      </p:sp>
    </p:spTree>
    <p:extLst>
      <p:ext uri="{BB962C8B-B14F-4D97-AF65-F5344CB8AC3E}">
        <p14:creationId xmlns:p14="http://schemas.microsoft.com/office/powerpoint/2010/main" val="3362422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6B4EB0-EEC7-F677-E91D-CB5941A19FDC}"/>
              </a:ext>
            </a:extLst>
          </p:cNvPr>
          <p:cNvSpPr>
            <a:spLocks noGrp="1"/>
          </p:cNvSpPr>
          <p:nvPr>
            <p:ph type="body" sz="quarter" idx="10"/>
          </p:nvPr>
        </p:nvSpPr>
        <p:spPr/>
        <p:txBody>
          <a:bodyPr/>
          <a:lstStyle/>
          <a:p>
            <a:endParaRPr lang="en-US" b="0"/>
          </a:p>
          <a:p>
            <a:r>
              <a:rPr lang="en-US" i="1" u="sng"/>
              <a:t>Bring the Following Items with you to the facility:</a:t>
            </a:r>
            <a:endParaRPr lang="en-US" b="0" u="sng"/>
          </a:p>
          <a:p>
            <a:r>
              <a:rPr lang="en-US" u="sng"/>
              <a:t>Adult Day Care and Health Services Standards for Certification Manual</a:t>
            </a:r>
            <a:endParaRPr lang="en-US" b="0" u="sng"/>
          </a:p>
          <a:p>
            <a:endParaRPr lang="en-US" b="0" u="sng"/>
          </a:p>
          <a:p>
            <a:r>
              <a:rPr lang="en-US" u="sng"/>
              <a:t>Previous monitoring reports to reference if needed</a:t>
            </a:r>
            <a:endParaRPr lang="en-US" b="0" u="sng"/>
          </a:p>
          <a:p>
            <a:r>
              <a:rPr lang="en-US" u="sng"/>
              <a:t>Last Recertification Package to reference if needed </a:t>
            </a:r>
            <a:endParaRPr lang="en-US" b="0" u="sng"/>
          </a:p>
          <a:p>
            <a:endParaRPr lang="en-US"/>
          </a:p>
        </p:txBody>
      </p:sp>
      <p:sp>
        <p:nvSpPr>
          <p:cNvPr id="3" name="Text Placeholder 2">
            <a:extLst>
              <a:ext uri="{FF2B5EF4-FFF2-40B4-BE49-F238E27FC236}">
                <a16:creationId xmlns:a16="http://schemas.microsoft.com/office/drawing/2014/main" id="{745369AB-4DCE-673E-4A18-83017C09149F}"/>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1D06EC42-A1E0-B50C-2902-56D459E78351}"/>
              </a:ext>
            </a:extLst>
          </p:cNvPr>
          <p:cNvSpPr>
            <a:spLocks noGrp="1"/>
          </p:cNvSpPr>
          <p:nvPr>
            <p:ph type="title"/>
          </p:nvPr>
        </p:nvSpPr>
        <p:spPr/>
        <p:txBody>
          <a:bodyPr/>
          <a:lstStyle/>
          <a:p>
            <a:r>
              <a:rPr lang="en-US" i="1"/>
              <a:t>Items Needed to Conduct the Visit</a:t>
            </a:r>
            <a:br>
              <a:rPr lang="en-US" b="0"/>
            </a:br>
            <a:endParaRPr lang="en-US"/>
          </a:p>
        </p:txBody>
      </p:sp>
    </p:spTree>
    <p:extLst>
      <p:ext uri="{BB962C8B-B14F-4D97-AF65-F5344CB8AC3E}">
        <p14:creationId xmlns:p14="http://schemas.microsoft.com/office/powerpoint/2010/main" val="3061640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D60071-27AE-3C5F-68F1-D17080EA81CE}"/>
              </a:ext>
            </a:extLst>
          </p:cNvPr>
          <p:cNvSpPr>
            <a:spLocks noGrp="1"/>
          </p:cNvSpPr>
          <p:nvPr>
            <p:ph type="body" sz="quarter" idx="10"/>
          </p:nvPr>
        </p:nvSpPr>
        <p:spPr/>
        <p:txBody>
          <a:bodyPr/>
          <a:lstStyle/>
          <a:p>
            <a:endParaRPr lang="en-US" b="0"/>
          </a:p>
          <a:p>
            <a:r>
              <a:rPr lang="en-US"/>
              <a:t>Completed DAAS 600 Form.</a:t>
            </a:r>
          </a:p>
          <a:p>
            <a:endParaRPr lang="en-US" b="0"/>
          </a:p>
          <a:p>
            <a:r>
              <a:rPr lang="en-US"/>
              <a:t>Complaint Investigation Report Form (DAAS-601).</a:t>
            </a:r>
            <a:endParaRPr lang="en-US" b="0"/>
          </a:p>
          <a:p>
            <a:endParaRPr lang="en-US"/>
          </a:p>
        </p:txBody>
      </p:sp>
      <p:sp>
        <p:nvSpPr>
          <p:cNvPr id="3" name="Text Placeholder 2">
            <a:extLst>
              <a:ext uri="{FF2B5EF4-FFF2-40B4-BE49-F238E27FC236}">
                <a16:creationId xmlns:a16="http://schemas.microsoft.com/office/drawing/2014/main" id="{2BA3FCD7-E4FF-89E3-6B41-C0972455E403}"/>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4ED4C70-5178-72DD-7A8A-D69B4256CC61}"/>
              </a:ext>
            </a:extLst>
          </p:cNvPr>
          <p:cNvSpPr>
            <a:spLocks noGrp="1"/>
          </p:cNvSpPr>
          <p:nvPr>
            <p:ph type="title"/>
          </p:nvPr>
        </p:nvSpPr>
        <p:spPr/>
        <p:txBody>
          <a:bodyPr/>
          <a:lstStyle/>
          <a:p>
            <a:r>
              <a:rPr lang="en-US" i="1"/>
              <a:t>Items Needed to Conduct the Visit</a:t>
            </a:r>
            <a:br>
              <a:rPr lang="en-US" b="0"/>
            </a:br>
            <a:endParaRPr lang="en-US"/>
          </a:p>
        </p:txBody>
      </p:sp>
    </p:spTree>
    <p:extLst>
      <p:ext uri="{BB962C8B-B14F-4D97-AF65-F5344CB8AC3E}">
        <p14:creationId xmlns:p14="http://schemas.microsoft.com/office/powerpoint/2010/main" val="2305836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90C1AD-5814-4928-0561-A3CB5AB4F365}"/>
              </a:ext>
            </a:extLst>
          </p:cNvPr>
          <p:cNvSpPr>
            <a:spLocks noGrp="1"/>
          </p:cNvSpPr>
          <p:nvPr>
            <p:ph type="body" sz="quarter" idx="10"/>
          </p:nvPr>
        </p:nvSpPr>
        <p:spPr/>
        <p:txBody>
          <a:bodyPr/>
          <a:lstStyle/>
          <a:p>
            <a:endParaRPr lang="en-US" b="0"/>
          </a:p>
          <a:p>
            <a:r>
              <a:rPr lang="en-US"/>
              <a:t>An unannounced visit to the facility is recommended.</a:t>
            </a:r>
          </a:p>
          <a:p>
            <a:r>
              <a:rPr lang="en-US"/>
              <a:t>Introduce yourself to the program staff if you are not familiar with who greets you and ask to speak with the Program Director/Designee.</a:t>
            </a:r>
            <a:endParaRPr lang="en-US" b="0"/>
          </a:p>
          <a:p>
            <a:r>
              <a:rPr lang="en-US"/>
              <a:t>Let the Program Director/Designee know that you are there to investigate a complaint.</a:t>
            </a:r>
            <a:endParaRPr lang="en-US" b="0"/>
          </a:p>
          <a:p>
            <a:r>
              <a:rPr lang="en-US"/>
              <a:t>If the complainant requested to remain anonymous, please make every effort to conceal their identity.</a:t>
            </a:r>
            <a:endParaRPr lang="en-US" b="0"/>
          </a:p>
          <a:p>
            <a:endParaRPr lang="en-US" b="0"/>
          </a:p>
          <a:p>
            <a:endParaRPr lang="en-US"/>
          </a:p>
        </p:txBody>
      </p:sp>
      <p:sp>
        <p:nvSpPr>
          <p:cNvPr id="3" name="Text Placeholder 2">
            <a:extLst>
              <a:ext uri="{FF2B5EF4-FFF2-40B4-BE49-F238E27FC236}">
                <a16:creationId xmlns:a16="http://schemas.microsoft.com/office/drawing/2014/main" id="{1C1194A7-2A09-77C0-FF00-F93BE6B6A3C2}"/>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D51FC946-8A3D-28A3-CA12-8B62A1617509}"/>
              </a:ext>
            </a:extLst>
          </p:cNvPr>
          <p:cNvSpPr>
            <a:spLocks noGrp="1"/>
          </p:cNvSpPr>
          <p:nvPr>
            <p:ph type="title"/>
          </p:nvPr>
        </p:nvSpPr>
        <p:spPr/>
        <p:txBody>
          <a:bodyPr/>
          <a:lstStyle/>
          <a:p>
            <a:r>
              <a:rPr lang="en-US" i="1"/>
              <a:t>The Actual Visit</a:t>
            </a:r>
            <a:br>
              <a:rPr lang="en-US" b="0"/>
            </a:br>
            <a:endParaRPr lang="en-US"/>
          </a:p>
        </p:txBody>
      </p:sp>
    </p:spTree>
    <p:extLst>
      <p:ext uri="{BB962C8B-B14F-4D97-AF65-F5344CB8AC3E}">
        <p14:creationId xmlns:p14="http://schemas.microsoft.com/office/powerpoint/2010/main" val="785716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829438-0B55-E6DD-FF51-740BE1455F31}"/>
              </a:ext>
            </a:extLst>
          </p:cNvPr>
          <p:cNvSpPr>
            <a:spLocks noGrp="1"/>
          </p:cNvSpPr>
          <p:nvPr>
            <p:ph type="body" sz="quarter" idx="10"/>
          </p:nvPr>
        </p:nvSpPr>
        <p:spPr/>
        <p:txBody>
          <a:bodyPr/>
          <a:lstStyle/>
          <a:p>
            <a:endParaRPr lang="en-US" b="0"/>
          </a:p>
          <a:p>
            <a:r>
              <a:rPr lang="en-US"/>
              <a:t>Staff/participant ratio</a:t>
            </a:r>
            <a:endParaRPr lang="en-US" b="0"/>
          </a:p>
          <a:p>
            <a:r>
              <a:rPr lang="en-US" b="0"/>
              <a:t>•</a:t>
            </a:r>
            <a:r>
              <a:rPr lang="en-US"/>
              <a:t>Number of participants in attendance at time of visit versus maximum certified capacity</a:t>
            </a:r>
            <a:endParaRPr lang="en-US" b="0"/>
          </a:p>
          <a:p>
            <a:r>
              <a:rPr lang="en-US" b="0"/>
              <a:t>•</a:t>
            </a:r>
            <a:r>
              <a:rPr lang="en-US"/>
              <a:t>Participant supervision by staff and activities</a:t>
            </a:r>
            <a:endParaRPr lang="en-US" b="0"/>
          </a:p>
          <a:p>
            <a:endParaRPr lang="en-US"/>
          </a:p>
        </p:txBody>
      </p:sp>
      <p:sp>
        <p:nvSpPr>
          <p:cNvPr id="3" name="Text Placeholder 2">
            <a:extLst>
              <a:ext uri="{FF2B5EF4-FFF2-40B4-BE49-F238E27FC236}">
                <a16:creationId xmlns:a16="http://schemas.microsoft.com/office/drawing/2014/main" id="{1C176BDF-5CEC-B2E2-3493-770C34194E78}"/>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2E699C53-95B9-99BF-8DCF-D85246859E05}"/>
              </a:ext>
            </a:extLst>
          </p:cNvPr>
          <p:cNvSpPr>
            <a:spLocks noGrp="1"/>
          </p:cNvSpPr>
          <p:nvPr>
            <p:ph type="title"/>
          </p:nvPr>
        </p:nvSpPr>
        <p:spPr/>
        <p:txBody>
          <a:bodyPr/>
          <a:lstStyle/>
          <a:p>
            <a:r>
              <a:rPr lang="en-US" i="1"/>
              <a:t>What Should be Reviewed On-Site </a:t>
            </a:r>
            <a:r>
              <a:rPr lang="en-US"/>
              <a:t>?</a:t>
            </a:r>
            <a:br>
              <a:rPr lang="en-US" b="0"/>
            </a:br>
            <a:endParaRPr lang="en-US"/>
          </a:p>
        </p:txBody>
      </p:sp>
    </p:spTree>
    <p:extLst>
      <p:ext uri="{BB962C8B-B14F-4D97-AF65-F5344CB8AC3E}">
        <p14:creationId xmlns:p14="http://schemas.microsoft.com/office/powerpoint/2010/main" val="18259473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7F1BA2-FC50-9EF3-15CB-C0FF013F436F}"/>
              </a:ext>
            </a:extLst>
          </p:cNvPr>
          <p:cNvSpPr>
            <a:spLocks noGrp="1"/>
          </p:cNvSpPr>
          <p:nvPr>
            <p:ph type="body" sz="quarter" idx="10"/>
          </p:nvPr>
        </p:nvSpPr>
        <p:spPr/>
        <p:txBody>
          <a:bodyPr/>
          <a:lstStyle/>
          <a:p>
            <a:endParaRPr lang="en-US" b="0"/>
          </a:p>
          <a:p>
            <a:r>
              <a:rPr lang="en-US"/>
              <a:t>The file and medication administration record of the participant for whom the complaint is about </a:t>
            </a:r>
            <a:endParaRPr lang="en-US" b="0"/>
          </a:p>
          <a:p>
            <a:r>
              <a:rPr lang="en-US" b="0"/>
              <a:t>•</a:t>
            </a:r>
            <a:r>
              <a:rPr lang="en-US"/>
              <a:t>The participant attendance sheets for the days(s) that the incident(s) occurred </a:t>
            </a:r>
            <a:endParaRPr lang="en-US" b="0"/>
          </a:p>
          <a:p>
            <a:r>
              <a:rPr lang="en-US" b="0"/>
              <a:t>•</a:t>
            </a:r>
            <a:r>
              <a:rPr lang="en-US"/>
              <a:t>The timecards/sheets for staff members working the day(s) the incident(s) occurred </a:t>
            </a:r>
            <a:endParaRPr lang="en-US" b="0"/>
          </a:p>
          <a:p>
            <a:endParaRPr lang="en-US"/>
          </a:p>
        </p:txBody>
      </p:sp>
      <p:sp>
        <p:nvSpPr>
          <p:cNvPr id="3" name="Text Placeholder 2">
            <a:extLst>
              <a:ext uri="{FF2B5EF4-FFF2-40B4-BE49-F238E27FC236}">
                <a16:creationId xmlns:a16="http://schemas.microsoft.com/office/drawing/2014/main" id="{055571D9-3861-47F7-2648-6BAEA29C2CC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12CEB6F6-5BD7-A2BA-3A44-5B20110BF0CC}"/>
              </a:ext>
            </a:extLst>
          </p:cNvPr>
          <p:cNvSpPr>
            <a:spLocks noGrp="1"/>
          </p:cNvSpPr>
          <p:nvPr>
            <p:ph type="title"/>
          </p:nvPr>
        </p:nvSpPr>
        <p:spPr>
          <a:xfrm>
            <a:off x="424071" y="615997"/>
            <a:ext cx="10050446" cy="721360"/>
          </a:xfrm>
        </p:spPr>
        <p:txBody>
          <a:bodyPr/>
          <a:lstStyle/>
          <a:p>
            <a:r>
              <a:rPr lang="en-US" sz="2800" i="1"/>
              <a:t>What Documentation Should Reviewed On-Site During Visit?</a:t>
            </a:r>
            <a:br>
              <a:rPr lang="en-US" sz="2800" b="0"/>
            </a:br>
            <a:endParaRPr lang="en-US" sz="2800"/>
          </a:p>
        </p:txBody>
      </p:sp>
    </p:spTree>
    <p:extLst>
      <p:ext uri="{BB962C8B-B14F-4D97-AF65-F5344CB8AC3E}">
        <p14:creationId xmlns:p14="http://schemas.microsoft.com/office/powerpoint/2010/main" val="631208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F9BFDB-9300-3314-6C5C-AA26C0F5B7B9}"/>
              </a:ext>
            </a:extLst>
          </p:cNvPr>
          <p:cNvSpPr>
            <a:spLocks noGrp="1"/>
          </p:cNvSpPr>
          <p:nvPr>
            <p:ph type="body" sz="quarter" idx="10"/>
          </p:nvPr>
        </p:nvSpPr>
        <p:spPr/>
        <p:txBody>
          <a:bodyPr/>
          <a:lstStyle/>
          <a:p>
            <a:r>
              <a:rPr lang="en-US"/>
              <a:t>Enrollment Application </a:t>
            </a:r>
            <a:endParaRPr lang="en-US" b="0"/>
          </a:p>
          <a:p>
            <a:r>
              <a:rPr lang="en-US"/>
              <a:t>Advance Directives </a:t>
            </a:r>
            <a:endParaRPr lang="en-US" b="0"/>
          </a:p>
          <a:p>
            <a:r>
              <a:rPr lang="en-US"/>
              <a:t>Signed Statement from Participant/Caregiver that the program policies were explained to them, a copy was given to them and they agree to uphold the program policies </a:t>
            </a:r>
            <a:endParaRPr lang="en-US" b="0"/>
          </a:p>
          <a:p>
            <a:endParaRPr lang="en-US"/>
          </a:p>
        </p:txBody>
      </p:sp>
      <p:sp>
        <p:nvSpPr>
          <p:cNvPr id="3" name="Text Placeholder 2">
            <a:extLst>
              <a:ext uri="{FF2B5EF4-FFF2-40B4-BE49-F238E27FC236}">
                <a16:creationId xmlns:a16="http://schemas.microsoft.com/office/drawing/2014/main" id="{E676A020-0E64-D1FC-E660-CB469702BE8A}"/>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C870213-5705-4F1B-0633-F9713EDE87DB}"/>
              </a:ext>
            </a:extLst>
          </p:cNvPr>
          <p:cNvSpPr>
            <a:spLocks noGrp="1"/>
          </p:cNvSpPr>
          <p:nvPr>
            <p:ph type="title"/>
          </p:nvPr>
        </p:nvSpPr>
        <p:spPr/>
        <p:txBody>
          <a:bodyPr/>
          <a:lstStyle/>
          <a:p>
            <a:r>
              <a:rPr lang="en-US" i="1"/>
              <a:t>Participant(s) File Review</a:t>
            </a:r>
            <a:br>
              <a:rPr lang="en-US" b="0"/>
            </a:br>
            <a:endParaRPr lang="en-US"/>
          </a:p>
        </p:txBody>
      </p:sp>
    </p:spTree>
    <p:extLst>
      <p:ext uri="{BB962C8B-B14F-4D97-AF65-F5344CB8AC3E}">
        <p14:creationId xmlns:p14="http://schemas.microsoft.com/office/powerpoint/2010/main" val="227142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D1D411-8158-57BE-4870-B5B55FD1372C}"/>
              </a:ext>
            </a:extLst>
          </p:cNvPr>
          <p:cNvSpPr>
            <a:spLocks noGrp="1"/>
          </p:cNvSpPr>
          <p:nvPr>
            <p:ph type="body" sz="quarter" idx="10"/>
          </p:nvPr>
        </p:nvSpPr>
        <p:spPr/>
        <p:txBody>
          <a:bodyPr/>
          <a:lstStyle/>
          <a:p>
            <a:endParaRPr lang="en-US" b="0"/>
          </a:p>
          <a:p>
            <a:r>
              <a:rPr lang="en-US" sz="3200"/>
              <a:t>A complaint is often in reference to participant care, but may not be and that is why regardless of the type of complaint, every complaint must be investigated and addressed.</a:t>
            </a:r>
            <a:endParaRPr lang="en-US" sz="3200" b="0"/>
          </a:p>
          <a:p>
            <a:endParaRPr lang="en-US"/>
          </a:p>
        </p:txBody>
      </p:sp>
      <p:sp>
        <p:nvSpPr>
          <p:cNvPr id="3" name="Text Placeholder 2">
            <a:extLst>
              <a:ext uri="{FF2B5EF4-FFF2-40B4-BE49-F238E27FC236}">
                <a16:creationId xmlns:a16="http://schemas.microsoft.com/office/drawing/2014/main" id="{F7725B60-1737-82EC-307B-8B6AAE4F3AD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07A4D1F4-6999-6E7F-85FD-443927F51877}"/>
              </a:ext>
            </a:extLst>
          </p:cNvPr>
          <p:cNvSpPr>
            <a:spLocks noGrp="1"/>
          </p:cNvSpPr>
          <p:nvPr>
            <p:ph type="title"/>
          </p:nvPr>
        </p:nvSpPr>
        <p:spPr/>
        <p:txBody>
          <a:bodyPr/>
          <a:lstStyle/>
          <a:p>
            <a:r>
              <a:rPr lang="en-US" i="1"/>
              <a:t>What are the complaints about?</a:t>
            </a:r>
            <a:br>
              <a:rPr lang="en-US" b="0"/>
            </a:br>
            <a:endParaRPr lang="en-US"/>
          </a:p>
        </p:txBody>
      </p:sp>
    </p:spTree>
    <p:extLst>
      <p:ext uri="{BB962C8B-B14F-4D97-AF65-F5344CB8AC3E}">
        <p14:creationId xmlns:p14="http://schemas.microsoft.com/office/powerpoint/2010/main" val="4153630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5C5F393-9844-EB73-1372-505B260FE451}"/>
              </a:ext>
            </a:extLst>
          </p:cNvPr>
          <p:cNvSpPr>
            <a:spLocks noGrp="1"/>
          </p:cNvSpPr>
          <p:nvPr>
            <p:ph type="body" sz="quarter" idx="10"/>
          </p:nvPr>
        </p:nvSpPr>
        <p:spPr/>
        <p:txBody>
          <a:bodyPr/>
          <a:lstStyle/>
          <a:p>
            <a:endParaRPr lang="en-US" b="0"/>
          </a:p>
          <a:p>
            <a:r>
              <a:rPr lang="en-US"/>
              <a:t>Service Plan </a:t>
            </a:r>
            <a:endParaRPr lang="en-US" b="0"/>
          </a:p>
          <a:p>
            <a:r>
              <a:rPr lang="en-US"/>
              <a:t>Health Care Plan</a:t>
            </a:r>
            <a:endParaRPr lang="en-US" b="0"/>
          </a:p>
          <a:p>
            <a:r>
              <a:rPr lang="en-US"/>
              <a:t>Progress Notes </a:t>
            </a:r>
            <a:endParaRPr lang="en-US" b="0"/>
          </a:p>
          <a:p>
            <a:r>
              <a:rPr lang="en-US"/>
              <a:t>Medical Report </a:t>
            </a:r>
            <a:endParaRPr lang="en-US" b="0"/>
          </a:p>
          <a:p>
            <a:r>
              <a:rPr lang="en-US"/>
              <a:t>Medication List</a:t>
            </a:r>
            <a:endParaRPr lang="en-US" b="0"/>
          </a:p>
          <a:p>
            <a:endParaRPr lang="en-US"/>
          </a:p>
        </p:txBody>
      </p:sp>
      <p:sp>
        <p:nvSpPr>
          <p:cNvPr id="3" name="Text Placeholder 2">
            <a:extLst>
              <a:ext uri="{FF2B5EF4-FFF2-40B4-BE49-F238E27FC236}">
                <a16:creationId xmlns:a16="http://schemas.microsoft.com/office/drawing/2014/main" id="{55C5DC0A-0BF7-4E73-620A-067052DEE72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90B0B941-432F-E3C5-6D7C-82ACFB97B796}"/>
              </a:ext>
            </a:extLst>
          </p:cNvPr>
          <p:cNvSpPr>
            <a:spLocks noGrp="1"/>
          </p:cNvSpPr>
          <p:nvPr>
            <p:ph type="title"/>
          </p:nvPr>
        </p:nvSpPr>
        <p:spPr/>
        <p:txBody>
          <a:bodyPr/>
          <a:lstStyle/>
          <a:p>
            <a:br>
              <a:rPr lang="en-US" b="0"/>
            </a:br>
            <a:endParaRPr lang="en-US"/>
          </a:p>
        </p:txBody>
      </p:sp>
      <p:sp>
        <p:nvSpPr>
          <p:cNvPr id="6" name="TextBox 5">
            <a:extLst>
              <a:ext uri="{FF2B5EF4-FFF2-40B4-BE49-F238E27FC236}">
                <a16:creationId xmlns:a16="http://schemas.microsoft.com/office/drawing/2014/main" id="{39A4701E-CDBC-81D4-3747-3B298AC51E4F}"/>
              </a:ext>
            </a:extLst>
          </p:cNvPr>
          <p:cNvSpPr txBox="1"/>
          <p:nvPr/>
        </p:nvSpPr>
        <p:spPr>
          <a:xfrm>
            <a:off x="176515" y="560758"/>
            <a:ext cx="6094070" cy="523220"/>
          </a:xfrm>
          <a:prstGeom prst="rect">
            <a:avLst/>
          </a:prstGeom>
          <a:noFill/>
        </p:spPr>
        <p:txBody>
          <a:bodyPr wrap="square">
            <a:spAutoFit/>
          </a:bodyPr>
          <a:lstStyle/>
          <a:p>
            <a:r>
              <a:rPr lang="en-US" sz="2800" b="1" i="1">
                <a:solidFill>
                  <a:schemeClr val="tx2">
                    <a:lumMod val="50000"/>
                    <a:lumOff val="50000"/>
                  </a:schemeClr>
                </a:solidFill>
              </a:rPr>
              <a:t>Participant(s) File Review (cont.)</a:t>
            </a:r>
            <a:endParaRPr lang="en-US" sz="2800" b="1">
              <a:solidFill>
                <a:schemeClr val="tx2">
                  <a:lumMod val="50000"/>
                  <a:lumOff val="50000"/>
                </a:schemeClr>
              </a:solidFill>
            </a:endParaRPr>
          </a:p>
        </p:txBody>
      </p:sp>
    </p:spTree>
    <p:extLst>
      <p:ext uri="{BB962C8B-B14F-4D97-AF65-F5344CB8AC3E}">
        <p14:creationId xmlns:p14="http://schemas.microsoft.com/office/powerpoint/2010/main" val="166778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E2B4DB-63FF-03AB-0C05-4DEE9B185D6B}"/>
              </a:ext>
            </a:extLst>
          </p:cNvPr>
          <p:cNvSpPr>
            <a:spLocks noGrp="1"/>
          </p:cNvSpPr>
          <p:nvPr>
            <p:ph type="body" sz="quarter" idx="10"/>
          </p:nvPr>
        </p:nvSpPr>
        <p:spPr>
          <a:xfrm>
            <a:off x="350428" y="1645920"/>
            <a:ext cx="10050448" cy="3254801"/>
          </a:xfrm>
        </p:spPr>
        <p:txBody>
          <a:bodyPr/>
          <a:lstStyle/>
          <a:p>
            <a:endParaRPr lang="en-US" b="0"/>
          </a:p>
          <a:p>
            <a:r>
              <a:rPr lang="en-US"/>
              <a:t>That the medications administered while participant is at program are documented and include the required information per the Standards</a:t>
            </a:r>
            <a:endParaRPr lang="en-US" b="0"/>
          </a:p>
          <a:p>
            <a:r>
              <a:rPr lang="en-US"/>
              <a:t>Ensure that the medication administration record matches the other documentation</a:t>
            </a:r>
            <a:endParaRPr lang="en-US" b="0"/>
          </a:p>
          <a:p>
            <a:endParaRPr lang="en-US" b="0"/>
          </a:p>
          <a:p>
            <a:endParaRPr lang="en-US"/>
          </a:p>
        </p:txBody>
      </p:sp>
      <p:sp>
        <p:nvSpPr>
          <p:cNvPr id="3" name="Text Placeholder 2">
            <a:extLst>
              <a:ext uri="{FF2B5EF4-FFF2-40B4-BE49-F238E27FC236}">
                <a16:creationId xmlns:a16="http://schemas.microsoft.com/office/drawing/2014/main" id="{45F4B6B9-B173-B30D-A6D9-079D57CDB809}"/>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84D602F3-87D7-8067-6C24-20A7C449C8BC}"/>
              </a:ext>
            </a:extLst>
          </p:cNvPr>
          <p:cNvSpPr>
            <a:spLocks noGrp="1"/>
          </p:cNvSpPr>
          <p:nvPr>
            <p:ph type="title"/>
          </p:nvPr>
        </p:nvSpPr>
        <p:spPr>
          <a:xfrm>
            <a:off x="597691" y="439289"/>
            <a:ext cx="10050448" cy="961247"/>
          </a:xfrm>
        </p:spPr>
        <p:txBody>
          <a:bodyPr/>
          <a:lstStyle/>
          <a:p>
            <a:r>
              <a:rPr lang="en-US" i="1"/>
              <a:t>Participant(s) Medication Administration Record Review</a:t>
            </a:r>
            <a:br>
              <a:rPr lang="en-US" b="0"/>
            </a:br>
            <a:endParaRPr lang="en-US"/>
          </a:p>
        </p:txBody>
      </p:sp>
    </p:spTree>
    <p:extLst>
      <p:ext uri="{BB962C8B-B14F-4D97-AF65-F5344CB8AC3E}">
        <p14:creationId xmlns:p14="http://schemas.microsoft.com/office/powerpoint/2010/main" val="847569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48808E-FF2F-95A2-E986-628BC3260033}"/>
              </a:ext>
            </a:extLst>
          </p:cNvPr>
          <p:cNvSpPr>
            <a:spLocks noGrp="1"/>
          </p:cNvSpPr>
          <p:nvPr>
            <p:ph type="body" sz="quarter" idx="10"/>
          </p:nvPr>
        </p:nvSpPr>
        <p:spPr/>
        <p:txBody>
          <a:bodyPr/>
          <a:lstStyle/>
          <a:p>
            <a:pPr algn="l"/>
            <a:endParaRPr lang="en-US" sz="1200" b="0" i="0" u="none" strike="noStrike" baseline="0">
              <a:solidFill>
                <a:srgbClr val="000000"/>
              </a:solidFill>
              <a:latin typeface="Arial" panose="020B0604020202020204" pitchFamily="34" charset="0"/>
            </a:endParaRPr>
          </a:p>
          <a:p>
            <a:endParaRPr lang="en-US" sz="1200" b="0" i="0" u="none" strike="noStrike" baseline="0">
              <a:latin typeface="Arial" panose="020B0604020202020204" pitchFamily="34" charset="0"/>
            </a:endParaRPr>
          </a:p>
          <a:p>
            <a:pPr marR="0" algn="l"/>
            <a:r>
              <a:rPr lang="en-US" sz="2800" b="1" i="0" u="none" strike="noStrike" baseline="0">
                <a:latin typeface="Arial" panose="020B0604020202020204" pitchFamily="34" charset="0"/>
              </a:rPr>
              <a:t>Prepare Questions Prior to Actual Fact Finding Complaint Investigation Visit</a:t>
            </a:r>
            <a:endParaRPr lang="en-US" sz="2800" b="0" i="0" u="none" strike="noStrike" baseline="0">
              <a:latin typeface="Arial" panose="020B0604020202020204" pitchFamily="34" charset="0"/>
            </a:endParaRPr>
          </a:p>
          <a:p>
            <a:pPr marR="0" algn="l"/>
            <a:r>
              <a:rPr lang="en-US" sz="2800" b="1" i="0" u="none" strike="noStrike" baseline="0">
                <a:latin typeface="Arial" panose="020B0604020202020204" pitchFamily="34" charset="0"/>
              </a:rPr>
              <a:t>Actual Interviews –try to make the area as private as possible</a:t>
            </a:r>
            <a:endParaRPr lang="en-US" sz="2800" b="0" i="0" u="none" strike="noStrike" baseline="0">
              <a:latin typeface="Arial" panose="020B0604020202020204" pitchFamily="34" charset="0"/>
            </a:endParaRPr>
          </a:p>
          <a:p>
            <a:pPr marR="0" algn="l"/>
            <a:r>
              <a:rPr lang="en-US" sz="2800" b="1" i="0" u="none" strike="noStrike" baseline="0">
                <a:latin typeface="Arial" panose="020B0604020202020204" pitchFamily="34" charset="0"/>
              </a:rPr>
              <a:t>Try to schedule a meeting with the Program Director and/or Health Care Coordinator and any other member of management staff you feel is appropriate. </a:t>
            </a:r>
            <a:endParaRPr lang="en-US" sz="2800" b="0" i="0" u="none" strike="noStrike" baseline="0">
              <a:latin typeface="Arial" panose="020B0604020202020204" pitchFamily="34" charset="0"/>
            </a:endParaRPr>
          </a:p>
          <a:p>
            <a:endParaRPr lang="en-US"/>
          </a:p>
        </p:txBody>
      </p:sp>
      <p:sp>
        <p:nvSpPr>
          <p:cNvPr id="3" name="Text Placeholder 2">
            <a:extLst>
              <a:ext uri="{FF2B5EF4-FFF2-40B4-BE49-F238E27FC236}">
                <a16:creationId xmlns:a16="http://schemas.microsoft.com/office/drawing/2014/main" id="{A0772E89-E91C-3294-B119-87A51F7D6404}"/>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EAF56A17-5512-9EEB-ABB3-451CBBAFCC44}"/>
              </a:ext>
            </a:extLst>
          </p:cNvPr>
          <p:cNvSpPr>
            <a:spLocks noGrp="1"/>
          </p:cNvSpPr>
          <p:nvPr>
            <p:ph type="title"/>
          </p:nvPr>
        </p:nvSpPr>
        <p:spPr/>
        <p:txBody>
          <a:bodyPr/>
          <a:lstStyle/>
          <a:p>
            <a:r>
              <a:rPr lang="en-US"/>
              <a:t>Staff Interviews</a:t>
            </a:r>
          </a:p>
        </p:txBody>
      </p:sp>
    </p:spTree>
    <p:extLst>
      <p:ext uri="{BB962C8B-B14F-4D97-AF65-F5344CB8AC3E}">
        <p14:creationId xmlns:p14="http://schemas.microsoft.com/office/powerpoint/2010/main" val="11764420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8D0AE03-1882-0D98-6908-780EF2352215}"/>
              </a:ext>
            </a:extLst>
          </p:cNvPr>
          <p:cNvSpPr>
            <a:spLocks noGrp="1"/>
          </p:cNvSpPr>
          <p:nvPr>
            <p:ph type="body" sz="quarter" idx="10"/>
          </p:nvPr>
        </p:nvSpPr>
        <p:spPr/>
        <p:txBody>
          <a:bodyPr/>
          <a:lstStyle/>
          <a:p>
            <a:endParaRPr lang="en-US"/>
          </a:p>
          <a:p>
            <a:r>
              <a:rPr lang="en-US"/>
              <a:t>Meet with the Program Director/Designee </a:t>
            </a:r>
            <a:endParaRPr lang="en-US" b="0"/>
          </a:p>
          <a:p>
            <a:r>
              <a:rPr lang="en-US"/>
              <a:t>for an exit conference</a:t>
            </a:r>
            <a:endParaRPr lang="en-US" b="0"/>
          </a:p>
          <a:p>
            <a:r>
              <a:rPr lang="en-US"/>
              <a:t>If violations of Standards were found, inform the Program Director/Designee which Standards were violated. </a:t>
            </a:r>
            <a:endParaRPr lang="en-US" b="0"/>
          </a:p>
          <a:p>
            <a:endParaRPr lang="en-US"/>
          </a:p>
          <a:p>
            <a:endParaRPr lang="en-US"/>
          </a:p>
        </p:txBody>
      </p:sp>
      <p:sp>
        <p:nvSpPr>
          <p:cNvPr id="3" name="Text Placeholder 2">
            <a:extLst>
              <a:ext uri="{FF2B5EF4-FFF2-40B4-BE49-F238E27FC236}">
                <a16:creationId xmlns:a16="http://schemas.microsoft.com/office/drawing/2014/main" id="{0D4A4DC6-C4DA-E1DA-E3AD-80E2686F60CE}"/>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29503879-6986-2CCA-EC4D-4F6128D6714A}"/>
              </a:ext>
            </a:extLst>
          </p:cNvPr>
          <p:cNvSpPr>
            <a:spLocks noGrp="1"/>
          </p:cNvSpPr>
          <p:nvPr>
            <p:ph type="title"/>
          </p:nvPr>
        </p:nvSpPr>
        <p:spPr/>
        <p:txBody>
          <a:bodyPr/>
          <a:lstStyle/>
          <a:p>
            <a:r>
              <a:rPr lang="en-US"/>
              <a:t>The Exit Conference</a:t>
            </a:r>
          </a:p>
        </p:txBody>
      </p:sp>
    </p:spTree>
    <p:extLst>
      <p:ext uri="{BB962C8B-B14F-4D97-AF65-F5344CB8AC3E}">
        <p14:creationId xmlns:p14="http://schemas.microsoft.com/office/powerpoint/2010/main" val="3405704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B19A44-6786-B3D0-D1E5-F2BB776A2813}"/>
              </a:ext>
            </a:extLst>
          </p:cNvPr>
          <p:cNvSpPr>
            <a:spLocks noGrp="1"/>
          </p:cNvSpPr>
          <p:nvPr>
            <p:ph type="body" sz="quarter" idx="10"/>
          </p:nvPr>
        </p:nvSpPr>
        <p:spPr/>
        <p:txBody>
          <a:bodyPr/>
          <a:lstStyle/>
          <a:p>
            <a:endParaRPr lang="en-US" b="0"/>
          </a:p>
          <a:p>
            <a:r>
              <a:rPr lang="en-US"/>
              <a:t>If the outcome of the complaint has not</a:t>
            </a:r>
            <a:endParaRPr lang="en-US" b="0"/>
          </a:p>
          <a:p>
            <a:r>
              <a:rPr lang="en-US"/>
              <a:t>been determined at the time of the exit</a:t>
            </a:r>
            <a:endParaRPr lang="en-US" b="0"/>
          </a:p>
          <a:p>
            <a:r>
              <a:rPr lang="en-US"/>
              <a:t>conference, notify the program that once</a:t>
            </a:r>
            <a:endParaRPr lang="en-US" b="0"/>
          </a:p>
          <a:p>
            <a:r>
              <a:rPr lang="en-US"/>
              <a:t>a determination has been made, the</a:t>
            </a:r>
            <a:endParaRPr lang="en-US" b="0"/>
          </a:p>
          <a:p>
            <a:r>
              <a:rPr lang="en-US"/>
              <a:t>program will be notified within 5 business</a:t>
            </a:r>
            <a:endParaRPr lang="en-US" b="0"/>
          </a:p>
          <a:p>
            <a:pPr marL="0" indent="0">
              <a:buNone/>
            </a:pPr>
            <a:r>
              <a:rPr lang="en-US"/>
              <a:t>  days.</a:t>
            </a:r>
          </a:p>
        </p:txBody>
      </p:sp>
      <p:sp>
        <p:nvSpPr>
          <p:cNvPr id="3" name="Text Placeholder 2">
            <a:extLst>
              <a:ext uri="{FF2B5EF4-FFF2-40B4-BE49-F238E27FC236}">
                <a16:creationId xmlns:a16="http://schemas.microsoft.com/office/drawing/2014/main" id="{D0DBA351-3452-5310-5D46-4F1B5BCFC6DB}"/>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978EA518-2CB8-C3D5-DDE2-03E766F5BE80}"/>
              </a:ext>
            </a:extLst>
          </p:cNvPr>
          <p:cNvSpPr>
            <a:spLocks noGrp="1"/>
          </p:cNvSpPr>
          <p:nvPr>
            <p:ph type="title"/>
          </p:nvPr>
        </p:nvSpPr>
        <p:spPr/>
        <p:txBody>
          <a:bodyPr/>
          <a:lstStyle/>
          <a:p>
            <a:r>
              <a:rPr lang="en-US"/>
              <a:t>Exit Conference (Cont’d)</a:t>
            </a:r>
          </a:p>
        </p:txBody>
      </p:sp>
    </p:spTree>
    <p:extLst>
      <p:ext uri="{BB962C8B-B14F-4D97-AF65-F5344CB8AC3E}">
        <p14:creationId xmlns:p14="http://schemas.microsoft.com/office/powerpoint/2010/main" val="4893010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D3017F-303C-2785-F408-712985545E6D}"/>
              </a:ext>
            </a:extLst>
          </p:cNvPr>
          <p:cNvSpPr>
            <a:spLocks noGrp="1"/>
          </p:cNvSpPr>
          <p:nvPr>
            <p:ph type="body" sz="quarter" idx="10"/>
          </p:nvPr>
        </p:nvSpPr>
        <p:spPr/>
        <p:txBody>
          <a:bodyPr/>
          <a:lstStyle/>
          <a:p>
            <a:endParaRPr lang="en-US" b="0"/>
          </a:p>
          <a:p>
            <a:r>
              <a:rPr lang="en-US" sz="3200"/>
              <a:t>The Coordinator and/or Specialist should tell the program director/designee that he/she may provide a written explanation/response to the complaint and/or the findings. </a:t>
            </a:r>
            <a:endParaRPr lang="en-US" sz="3200" b="0"/>
          </a:p>
          <a:p>
            <a:endParaRPr lang="en-US"/>
          </a:p>
        </p:txBody>
      </p:sp>
      <p:sp>
        <p:nvSpPr>
          <p:cNvPr id="3" name="Text Placeholder 2">
            <a:extLst>
              <a:ext uri="{FF2B5EF4-FFF2-40B4-BE49-F238E27FC236}">
                <a16:creationId xmlns:a16="http://schemas.microsoft.com/office/drawing/2014/main" id="{EF1E5390-8239-EA64-A467-CC259171A5F8}"/>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EA697EE-0B91-58CA-BF27-6589A2C41A97}"/>
              </a:ext>
            </a:extLst>
          </p:cNvPr>
          <p:cNvSpPr>
            <a:spLocks noGrp="1"/>
          </p:cNvSpPr>
          <p:nvPr>
            <p:ph type="title"/>
          </p:nvPr>
        </p:nvSpPr>
        <p:spPr/>
        <p:txBody>
          <a:bodyPr/>
          <a:lstStyle/>
          <a:p>
            <a:r>
              <a:rPr lang="en-US"/>
              <a:t>Exit Conference (Cont’d)</a:t>
            </a:r>
          </a:p>
        </p:txBody>
      </p:sp>
    </p:spTree>
    <p:extLst>
      <p:ext uri="{BB962C8B-B14F-4D97-AF65-F5344CB8AC3E}">
        <p14:creationId xmlns:p14="http://schemas.microsoft.com/office/powerpoint/2010/main" val="353559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177703-97BC-9DFB-6D57-26214CC77622}"/>
              </a:ext>
            </a:extLst>
          </p:cNvPr>
          <p:cNvSpPr>
            <a:spLocks noGrp="1"/>
          </p:cNvSpPr>
          <p:nvPr>
            <p:ph type="body" sz="quarter" idx="10"/>
          </p:nvPr>
        </p:nvSpPr>
        <p:spPr/>
        <p:txBody>
          <a:bodyPr/>
          <a:lstStyle/>
          <a:p>
            <a:endParaRPr lang="en-US" b="0"/>
          </a:p>
          <a:p>
            <a:r>
              <a:rPr lang="en-US" sz="3200"/>
              <a:t>Ensure that you have any copies of documentation from the program files (i.e., medication administration records, attendance sheets, etc.) that you need to make a determination about the complaint before you leave the program</a:t>
            </a:r>
            <a:r>
              <a:rPr lang="en-US"/>
              <a:t>. </a:t>
            </a:r>
            <a:endParaRPr lang="en-US" b="0"/>
          </a:p>
          <a:p>
            <a:endParaRPr lang="en-US"/>
          </a:p>
        </p:txBody>
      </p:sp>
      <p:sp>
        <p:nvSpPr>
          <p:cNvPr id="3" name="Text Placeholder 2">
            <a:extLst>
              <a:ext uri="{FF2B5EF4-FFF2-40B4-BE49-F238E27FC236}">
                <a16:creationId xmlns:a16="http://schemas.microsoft.com/office/drawing/2014/main" id="{9955E1BB-A011-1324-DE4F-19DF64E19B6E}"/>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19EADD9D-CDDD-B84F-32AE-F5B54AB21534}"/>
              </a:ext>
            </a:extLst>
          </p:cNvPr>
          <p:cNvSpPr>
            <a:spLocks noGrp="1"/>
          </p:cNvSpPr>
          <p:nvPr>
            <p:ph type="title"/>
          </p:nvPr>
        </p:nvSpPr>
        <p:spPr/>
        <p:txBody>
          <a:bodyPr/>
          <a:lstStyle/>
          <a:p>
            <a:r>
              <a:rPr lang="en-US"/>
              <a:t>Exit Conference (Cont’d)</a:t>
            </a:r>
          </a:p>
        </p:txBody>
      </p:sp>
    </p:spTree>
    <p:extLst>
      <p:ext uri="{BB962C8B-B14F-4D97-AF65-F5344CB8AC3E}">
        <p14:creationId xmlns:p14="http://schemas.microsoft.com/office/powerpoint/2010/main" val="25773073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BFF4B81-078F-1FC5-BA1E-B48938A9AFDD}"/>
              </a:ext>
            </a:extLst>
          </p:cNvPr>
          <p:cNvSpPr>
            <a:spLocks noGrp="1"/>
          </p:cNvSpPr>
          <p:nvPr>
            <p:ph type="body" sz="quarter" idx="10"/>
          </p:nvPr>
        </p:nvSpPr>
        <p:spPr/>
        <p:txBody>
          <a:bodyPr/>
          <a:lstStyle/>
          <a:p>
            <a:endParaRPr lang="en-US" b="0"/>
          </a:p>
          <a:p>
            <a:r>
              <a:rPr lang="en-US"/>
              <a:t>The steps leading up to the visit and the results of your visit to investigate the complaint will be compiled into a report. </a:t>
            </a:r>
            <a:endParaRPr lang="en-US" b="0"/>
          </a:p>
          <a:p>
            <a:r>
              <a:rPr lang="en-US"/>
              <a:t>Record as much information as you can from the complainant.</a:t>
            </a:r>
            <a:endParaRPr lang="en-US" b="0"/>
          </a:p>
          <a:p>
            <a:r>
              <a:rPr lang="en-US"/>
              <a:t>Include information from the participant’s record that you locate during your visit in the report. </a:t>
            </a:r>
            <a:endParaRPr lang="en-US" b="0"/>
          </a:p>
          <a:p>
            <a:endParaRPr lang="en-US"/>
          </a:p>
        </p:txBody>
      </p:sp>
      <p:sp>
        <p:nvSpPr>
          <p:cNvPr id="3" name="Text Placeholder 2">
            <a:extLst>
              <a:ext uri="{FF2B5EF4-FFF2-40B4-BE49-F238E27FC236}">
                <a16:creationId xmlns:a16="http://schemas.microsoft.com/office/drawing/2014/main" id="{6F263A6C-8C1E-3C88-DD57-A3F13DDB6949}"/>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097C0F9-BAC2-8912-B152-3B5C44716222}"/>
              </a:ext>
            </a:extLst>
          </p:cNvPr>
          <p:cNvSpPr>
            <a:spLocks noGrp="1"/>
          </p:cNvSpPr>
          <p:nvPr>
            <p:ph type="title"/>
          </p:nvPr>
        </p:nvSpPr>
        <p:spPr/>
        <p:txBody>
          <a:bodyPr/>
          <a:lstStyle/>
          <a:p>
            <a:r>
              <a:rPr lang="en-US"/>
              <a:t>Record Your Findings</a:t>
            </a:r>
          </a:p>
        </p:txBody>
      </p:sp>
    </p:spTree>
    <p:extLst>
      <p:ext uri="{BB962C8B-B14F-4D97-AF65-F5344CB8AC3E}">
        <p14:creationId xmlns:p14="http://schemas.microsoft.com/office/powerpoint/2010/main" val="33021215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FF4D39-A695-C055-C700-8C7085376C1C}"/>
              </a:ext>
            </a:extLst>
          </p:cNvPr>
          <p:cNvSpPr>
            <a:spLocks noGrp="1"/>
          </p:cNvSpPr>
          <p:nvPr>
            <p:ph type="body" sz="quarter" idx="10"/>
          </p:nvPr>
        </p:nvSpPr>
        <p:spPr/>
        <p:txBody>
          <a:bodyPr/>
          <a:lstStyle/>
          <a:p>
            <a:endParaRPr lang="en-US" b="0"/>
          </a:p>
          <a:p>
            <a:endParaRPr lang="en-US" b="0"/>
          </a:p>
          <a:p>
            <a:r>
              <a:rPr lang="en-US"/>
              <a:t>Use the Complaint Investigation Report Form (DAAS-601) for the formal report (the narrative portion) </a:t>
            </a:r>
            <a:endParaRPr lang="en-US" b="0"/>
          </a:p>
          <a:p>
            <a:endParaRPr lang="en-US"/>
          </a:p>
          <a:p>
            <a:r>
              <a:rPr lang="en-US"/>
              <a:t>http://www.ncdhhs.gov/aging/manual/adcadh/DAAS-601-Complaint_Investigation_Report-i.doc</a:t>
            </a:r>
          </a:p>
        </p:txBody>
      </p:sp>
      <p:sp>
        <p:nvSpPr>
          <p:cNvPr id="3" name="Text Placeholder 2">
            <a:extLst>
              <a:ext uri="{FF2B5EF4-FFF2-40B4-BE49-F238E27FC236}">
                <a16:creationId xmlns:a16="http://schemas.microsoft.com/office/drawing/2014/main" id="{4F542890-AD3B-E7C2-F39C-7EA96C30DE2F}"/>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0EDEF498-05FF-326D-C228-46FFC804E68E}"/>
              </a:ext>
            </a:extLst>
          </p:cNvPr>
          <p:cNvSpPr>
            <a:spLocks noGrp="1"/>
          </p:cNvSpPr>
          <p:nvPr>
            <p:ph type="title"/>
          </p:nvPr>
        </p:nvSpPr>
        <p:spPr>
          <a:xfrm>
            <a:off x="562967" y="428037"/>
            <a:ext cx="10050448" cy="548640"/>
          </a:xfrm>
        </p:spPr>
        <p:txBody>
          <a:bodyPr/>
          <a:lstStyle/>
          <a:p>
            <a:r>
              <a:rPr lang="en-US"/>
              <a:t>Record Your Findings (Cont’d)</a:t>
            </a:r>
          </a:p>
        </p:txBody>
      </p:sp>
    </p:spTree>
    <p:extLst>
      <p:ext uri="{BB962C8B-B14F-4D97-AF65-F5344CB8AC3E}">
        <p14:creationId xmlns:p14="http://schemas.microsoft.com/office/powerpoint/2010/main" val="39215889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006DF1-7988-DEB4-49C9-812345B9F3AB}"/>
              </a:ext>
            </a:extLst>
          </p:cNvPr>
          <p:cNvSpPr>
            <a:spLocks noGrp="1"/>
          </p:cNvSpPr>
          <p:nvPr>
            <p:ph type="body" sz="quarter" idx="10"/>
          </p:nvPr>
        </p:nvSpPr>
        <p:spPr/>
        <p:txBody>
          <a:bodyPr/>
          <a:lstStyle/>
          <a:p>
            <a:r>
              <a:rPr lang="en-US"/>
              <a:t>ADULT DAY SERVICES COMPLAINT INVESTIGATION REPORT</a:t>
            </a:r>
            <a:endParaRPr lang="en-US" b="0"/>
          </a:p>
          <a:p>
            <a:r>
              <a:rPr lang="en-US"/>
              <a:t>Name of Facility:</a:t>
            </a:r>
            <a:endParaRPr lang="en-US" b="0"/>
          </a:p>
          <a:p>
            <a:r>
              <a:rPr lang="en-US"/>
              <a:t>Address:</a:t>
            </a:r>
          </a:p>
          <a:p>
            <a:r>
              <a:rPr lang="en-US"/>
              <a:t>County: </a:t>
            </a:r>
            <a:endParaRPr lang="en-US" b="0"/>
          </a:p>
          <a:p>
            <a:r>
              <a:rPr lang="en-US"/>
              <a:t>Date(s) of Visit(s):</a:t>
            </a:r>
            <a:endParaRPr lang="en-US" b="0"/>
          </a:p>
          <a:p>
            <a:r>
              <a:rPr lang="en-US"/>
              <a:t>Participants:</a:t>
            </a:r>
          </a:p>
          <a:p>
            <a:r>
              <a:rPr lang="en-US"/>
              <a:t>Agency: </a:t>
            </a:r>
          </a:p>
          <a:p>
            <a:r>
              <a:rPr lang="en-US"/>
              <a:t>Adult  Day Care Coordinator:</a:t>
            </a:r>
          </a:p>
        </p:txBody>
      </p:sp>
      <p:sp>
        <p:nvSpPr>
          <p:cNvPr id="3" name="Text Placeholder 2">
            <a:extLst>
              <a:ext uri="{FF2B5EF4-FFF2-40B4-BE49-F238E27FC236}">
                <a16:creationId xmlns:a16="http://schemas.microsoft.com/office/drawing/2014/main" id="{ED6B8E67-99A4-4E09-AE1F-34188F9AA916}"/>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EE3874F-6117-E2CA-119A-BD80855B58E8}"/>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391961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EC18810-8E48-00B3-B2E6-39F33F180808}"/>
              </a:ext>
            </a:extLst>
          </p:cNvPr>
          <p:cNvSpPr>
            <a:spLocks noGrp="1"/>
          </p:cNvSpPr>
          <p:nvPr>
            <p:ph type="body" sz="quarter" idx="10"/>
          </p:nvPr>
        </p:nvSpPr>
        <p:spPr/>
        <p:txBody>
          <a:bodyPr/>
          <a:lstStyle/>
          <a:p>
            <a:endParaRPr lang="en-US" b="0"/>
          </a:p>
          <a:p>
            <a:pPr marL="742950" indent="-742950">
              <a:buFont typeface="+mj-lt"/>
              <a:buAutoNum type="arabicPeriod"/>
            </a:pPr>
            <a:r>
              <a:rPr lang="en-US" sz="4400"/>
              <a:t>Uncertified Programs </a:t>
            </a:r>
            <a:endParaRPr lang="en-US" sz="4400" b="0"/>
          </a:p>
          <a:p>
            <a:pPr marL="742950" indent="-742950">
              <a:buFont typeface="+mj-lt"/>
              <a:buAutoNum type="arabicPeriod"/>
            </a:pPr>
            <a:r>
              <a:rPr lang="en-US" sz="4400"/>
              <a:t>Standards Violations </a:t>
            </a:r>
            <a:endParaRPr lang="en-US" sz="4400" b="0"/>
          </a:p>
          <a:p>
            <a:pPr marL="742950" indent="-742950">
              <a:buFont typeface="+mj-lt"/>
              <a:buAutoNum type="arabicPeriod"/>
            </a:pPr>
            <a:r>
              <a:rPr lang="en-US" sz="4400"/>
              <a:t>Adult Abuse/Neglect/</a:t>
            </a:r>
          </a:p>
          <a:p>
            <a:pPr marL="0" indent="0">
              <a:buNone/>
            </a:pPr>
            <a:r>
              <a:rPr lang="en-US" sz="4400"/>
              <a:t> Exploitation Reports </a:t>
            </a:r>
            <a:endParaRPr lang="en-US" sz="4400" b="0"/>
          </a:p>
          <a:p>
            <a:endParaRPr lang="en-US"/>
          </a:p>
        </p:txBody>
      </p:sp>
      <p:sp>
        <p:nvSpPr>
          <p:cNvPr id="3" name="Text Placeholder 2">
            <a:extLst>
              <a:ext uri="{FF2B5EF4-FFF2-40B4-BE49-F238E27FC236}">
                <a16:creationId xmlns:a16="http://schemas.microsoft.com/office/drawing/2014/main" id="{D963EC00-6D00-1EAC-7E34-88180DFF4B0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D236AF1D-4B5A-306E-CE9B-431E591FA972}"/>
              </a:ext>
            </a:extLst>
          </p:cNvPr>
          <p:cNvSpPr>
            <a:spLocks noGrp="1"/>
          </p:cNvSpPr>
          <p:nvPr>
            <p:ph type="title"/>
          </p:nvPr>
        </p:nvSpPr>
        <p:spPr/>
        <p:txBody>
          <a:bodyPr/>
          <a:lstStyle/>
          <a:p>
            <a:r>
              <a:rPr lang="en-US" i="1"/>
              <a:t>3 General Types of Complaints </a:t>
            </a:r>
            <a:br>
              <a:rPr lang="en-US" b="0"/>
            </a:br>
            <a:endParaRPr lang="en-US"/>
          </a:p>
        </p:txBody>
      </p:sp>
    </p:spTree>
    <p:extLst>
      <p:ext uri="{BB962C8B-B14F-4D97-AF65-F5344CB8AC3E}">
        <p14:creationId xmlns:p14="http://schemas.microsoft.com/office/powerpoint/2010/main" val="11896280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CFF387-187A-DE37-4B0B-62692321A8B4}"/>
              </a:ext>
            </a:extLst>
          </p:cNvPr>
          <p:cNvSpPr>
            <a:spLocks noGrp="1"/>
          </p:cNvSpPr>
          <p:nvPr>
            <p:ph type="body" sz="quarter" idx="10"/>
          </p:nvPr>
        </p:nvSpPr>
        <p:spPr/>
        <p:txBody>
          <a:bodyPr/>
          <a:lstStyle/>
          <a:p>
            <a:endParaRPr lang="en-US" b="0"/>
          </a:p>
          <a:p>
            <a:r>
              <a:rPr lang="en-US"/>
              <a:t>______________ County Department of Social Services</a:t>
            </a:r>
            <a:endParaRPr lang="en-US" b="0"/>
          </a:p>
          <a:p>
            <a:r>
              <a:rPr lang="en-US"/>
              <a:t>, Adult Day Health Specialist</a:t>
            </a:r>
            <a:endParaRPr lang="en-US" b="0"/>
          </a:p>
          <a:p>
            <a:r>
              <a:rPr lang="en-US"/>
              <a:t>______________ Local Department of Health</a:t>
            </a:r>
            <a:endParaRPr lang="en-US" b="0"/>
          </a:p>
          <a:p>
            <a:r>
              <a:rPr lang="en-US"/>
              <a:t>Adult Day Program:</a:t>
            </a:r>
          </a:p>
        </p:txBody>
      </p:sp>
      <p:sp>
        <p:nvSpPr>
          <p:cNvPr id="3" name="Text Placeholder 2">
            <a:extLst>
              <a:ext uri="{FF2B5EF4-FFF2-40B4-BE49-F238E27FC236}">
                <a16:creationId xmlns:a16="http://schemas.microsoft.com/office/drawing/2014/main" id="{C90BF024-6FE9-7186-CE88-1DB139083CFA}"/>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CBCB2B61-ABD8-BC4D-4F92-A3F92E076533}"/>
              </a:ext>
            </a:extLst>
          </p:cNvPr>
          <p:cNvSpPr>
            <a:spLocks noGrp="1"/>
          </p:cNvSpPr>
          <p:nvPr>
            <p:ph type="title"/>
          </p:nvPr>
        </p:nvSpPr>
        <p:spPr/>
        <p:txBody>
          <a:bodyPr/>
          <a:lstStyle/>
          <a:p>
            <a:r>
              <a:rPr lang="en-US"/>
              <a:t>DAAS-601 </a:t>
            </a:r>
          </a:p>
        </p:txBody>
      </p:sp>
    </p:spTree>
    <p:extLst>
      <p:ext uri="{BB962C8B-B14F-4D97-AF65-F5344CB8AC3E}">
        <p14:creationId xmlns:p14="http://schemas.microsoft.com/office/powerpoint/2010/main" val="1632362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5101F3-F5BC-DA5D-97DE-6688B6F205A4}"/>
              </a:ext>
            </a:extLst>
          </p:cNvPr>
          <p:cNvSpPr>
            <a:spLocks noGrp="1"/>
          </p:cNvSpPr>
          <p:nvPr>
            <p:ph type="body" sz="quarter" idx="10"/>
          </p:nvPr>
        </p:nvSpPr>
        <p:spPr/>
        <p:txBody>
          <a:bodyPr/>
          <a:lstStyle/>
          <a:p>
            <a:endParaRPr lang="en-US" b="0"/>
          </a:p>
          <a:p>
            <a:endParaRPr lang="en-US" b="0"/>
          </a:p>
          <a:p>
            <a:r>
              <a:rPr lang="en-US"/>
              <a:t>II. Allegation(s) (list each allegation if more than one):</a:t>
            </a:r>
            <a:endParaRPr lang="en-US" b="0"/>
          </a:p>
          <a:p>
            <a:endParaRPr lang="en-US"/>
          </a:p>
        </p:txBody>
      </p:sp>
      <p:sp>
        <p:nvSpPr>
          <p:cNvPr id="3" name="Text Placeholder 2">
            <a:extLst>
              <a:ext uri="{FF2B5EF4-FFF2-40B4-BE49-F238E27FC236}">
                <a16:creationId xmlns:a16="http://schemas.microsoft.com/office/drawing/2014/main" id="{0D3BFC9F-2340-5663-8976-014FF6D3471C}"/>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8C0A557D-4291-0912-2373-36D4E1C81357}"/>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42875967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6B7C73-DF89-4C8C-A573-BC90C5B58E22}"/>
              </a:ext>
            </a:extLst>
          </p:cNvPr>
          <p:cNvSpPr>
            <a:spLocks noGrp="1"/>
          </p:cNvSpPr>
          <p:nvPr>
            <p:ph type="body" sz="quarter" idx="10"/>
          </p:nvPr>
        </p:nvSpPr>
        <p:spPr/>
        <p:txBody>
          <a:bodyPr/>
          <a:lstStyle/>
          <a:p>
            <a:endParaRPr lang="en-US" b="0"/>
          </a:p>
          <a:p>
            <a:endParaRPr lang="en-US" b="0"/>
          </a:p>
          <a:p>
            <a:r>
              <a:rPr lang="en-US"/>
              <a:t>III. Method of Investigation (for each allegation):</a:t>
            </a:r>
            <a:endParaRPr lang="en-US" b="0"/>
          </a:p>
          <a:p>
            <a:endParaRPr lang="en-US"/>
          </a:p>
        </p:txBody>
      </p:sp>
      <p:sp>
        <p:nvSpPr>
          <p:cNvPr id="3" name="Text Placeholder 2">
            <a:extLst>
              <a:ext uri="{FF2B5EF4-FFF2-40B4-BE49-F238E27FC236}">
                <a16:creationId xmlns:a16="http://schemas.microsoft.com/office/drawing/2014/main" id="{CEBFEBDB-36E1-8E4C-C4A2-BDEF32030D60}"/>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AC67DEBA-BC82-5287-8DD8-21F60E1F0306}"/>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30168585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CBDB9CE-C2C3-C02B-AFC9-ADF6769F675D}"/>
              </a:ext>
            </a:extLst>
          </p:cNvPr>
          <p:cNvSpPr>
            <a:spLocks noGrp="1"/>
          </p:cNvSpPr>
          <p:nvPr>
            <p:ph type="body" sz="quarter" idx="10"/>
          </p:nvPr>
        </p:nvSpPr>
        <p:spPr/>
        <p:txBody>
          <a:bodyPr/>
          <a:lstStyle/>
          <a:p>
            <a:endParaRPr lang="en-US" b="0"/>
          </a:p>
          <a:p>
            <a:r>
              <a:rPr lang="en-US"/>
              <a:t>IV.  Findings (to include statement of substantiation or unsubstantiation for each allegation):</a:t>
            </a:r>
            <a:endParaRPr lang="en-US" b="0"/>
          </a:p>
          <a:p>
            <a:r>
              <a:rPr lang="en-US"/>
              <a:t>Allegation #1 –</a:t>
            </a:r>
          </a:p>
        </p:txBody>
      </p:sp>
      <p:sp>
        <p:nvSpPr>
          <p:cNvPr id="3" name="Text Placeholder 2">
            <a:extLst>
              <a:ext uri="{FF2B5EF4-FFF2-40B4-BE49-F238E27FC236}">
                <a16:creationId xmlns:a16="http://schemas.microsoft.com/office/drawing/2014/main" id="{B7587EB3-06EA-A4BD-BF4D-162A3765B3C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E01EF5BE-3B61-21F4-B142-30D4A4962BE2}"/>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22685648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0825FF-B943-86BD-6400-30EE734923B4}"/>
              </a:ext>
            </a:extLst>
          </p:cNvPr>
          <p:cNvSpPr>
            <a:spLocks noGrp="1"/>
          </p:cNvSpPr>
          <p:nvPr>
            <p:ph type="body" sz="quarter" idx="10"/>
          </p:nvPr>
        </p:nvSpPr>
        <p:spPr/>
        <p:txBody>
          <a:bodyPr/>
          <a:lstStyle/>
          <a:p>
            <a:endParaRPr lang="en-US" b="0"/>
          </a:p>
          <a:p>
            <a:endParaRPr lang="en-US" b="0"/>
          </a:p>
          <a:p>
            <a:r>
              <a:rPr lang="en-US"/>
              <a:t>V. Action Plan (to include any corrective action or recommendations/suggestions):</a:t>
            </a:r>
            <a:endParaRPr lang="en-US" b="0"/>
          </a:p>
          <a:p>
            <a:endParaRPr lang="en-US"/>
          </a:p>
        </p:txBody>
      </p:sp>
      <p:sp>
        <p:nvSpPr>
          <p:cNvPr id="3" name="Text Placeholder 2">
            <a:extLst>
              <a:ext uri="{FF2B5EF4-FFF2-40B4-BE49-F238E27FC236}">
                <a16:creationId xmlns:a16="http://schemas.microsoft.com/office/drawing/2014/main" id="{113CF259-1B2E-1CFF-75FC-15B01D5D7F62}"/>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F7613D9A-E9D1-83B2-E80B-AEC231ABD979}"/>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32437364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C897FB-5576-DA65-BBE8-3AF6FAFB226F}"/>
              </a:ext>
            </a:extLst>
          </p:cNvPr>
          <p:cNvSpPr>
            <a:spLocks noGrp="1"/>
          </p:cNvSpPr>
          <p:nvPr>
            <p:ph type="body" sz="quarter" idx="10"/>
          </p:nvPr>
        </p:nvSpPr>
        <p:spPr/>
        <p:txBody>
          <a:bodyPr/>
          <a:lstStyle/>
          <a:p>
            <a:endParaRPr lang="en-US" b="0"/>
          </a:p>
          <a:p>
            <a:r>
              <a:rPr lang="en-US"/>
              <a:t>Signature of Investigator, (Adult Day Care Coordinator)Date:______________</a:t>
            </a:r>
          </a:p>
          <a:p>
            <a:r>
              <a:rPr lang="en-US"/>
              <a:t>_________________________________</a:t>
            </a:r>
            <a:endParaRPr lang="en-US" b="0"/>
          </a:p>
          <a:p>
            <a:r>
              <a:rPr lang="en-US"/>
              <a:t>Signature of Investigator, (Adult Day Health Specialist) Date:______________</a:t>
            </a:r>
          </a:p>
        </p:txBody>
      </p:sp>
      <p:sp>
        <p:nvSpPr>
          <p:cNvPr id="3" name="Text Placeholder 2">
            <a:extLst>
              <a:ext uri="{FF2B5EF4-FFF2-40B4-BE49-F238E27FC236}">
                <a16:creationId xmlns:a16="http://schemas.microsoft.com/office/drawing/2014/main" id="{25132194-8A65-ABDB-E585-ECCF066A9582}"/>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E924327-7338-E483-0A1E-9AC4F3FC8497}"/>
              </a:ext>
            </a:extLst>
          </p:cNvPr>
          <p:cNvSpPr>
            <a:spLocks noGrp="1"/>
          </p:cNvSpPr>
          <p:nvPr>
            <p:ph type="title"/>
          </p:nvPr>
        </p:nvSpPr>
        <p:spPr/>
        <p:txBody>
          <a:bodyPr/>
          <a:lstStyle/>
          <a:p>
            <a:r>
              <a:rPr lang="en-US"/>
              <a:t>DAAS-601</a:t>
            </a:r>
          </a:p>
        </p:txBody>
      </p:sp>
    </p:spTree>
    <p:extLst>
      <p:ext uri="{BB962C8B-B14F-4D97-AF65-F5344CB8AC3E}">
        <p14:creationId xmlns:p14="http://schemas.microsoft.com/office/powerpoint/2010/main" val="789504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E5F601-AA63-6D93-CF6D-3C4B4A393CD4}"/>
              </a:ext>
            </a:extLst>
          </p:cNvPr>
          <p:cNvSpPr>
            <a:spLocks noGrp="1"/>
          </p:cNvSpPr>
          <p:nvPr>
            <p:ph type="body" sz="quarter" idx="10"/>
          </p:nvPr>
        </p:nvSpPr>
        <p:spPr/>
        <p:txBody>
          <a:bodyPr/>
          <a:lstStyle/>
          <a:p>
            <a:endParaRPr lang="en-US" b="0"/>
          </a:p>
          <a:p>
            <a:r>
              <a:rPr lang="en-US" i="1"/>
              <a:t>Verifying or Substantiating the Complaint</a:t>
            </a:r>
            <a:endParaRPr lang="en-US" b="0"/>
          </a:p>
          <a:p>
            <a:r>
              <a:rPr lang="en-US" i="1"/>
              <a:t>Substantiated</a:t>
            </a:r>
            <a:endParaRPr lang="en-US" b="0"/>
          </a:p>
          <a:p>
            <a:r>
              <a:rPr lang="en-US" i="1"/>
              <a:t>Unsubstantiated</a:t>
            </a:r>
            <a:endParaRPr lang="en-US" b="0"/>
          </a:p>
          <a:p>
            <a:r>
              <a:rPr lang="en-US" i="1"/>
              <a:t>Inconclusive</a:t>
            </a:r>
            <a:endParaRPr lang="en-US" b="0"/>
          </a:p>
          <a:p>
            <a:endParaRPr lang="en-US"/>
          </a:p>
        </p:txBody>
      </p:sp>
      <p:sp>
        <p:nvSpPr>
          <p:cNvPr id="3" name="Text Placeholder 2">
            <a:extLst>
              <a:ext uri="{FF2B5EF4-FFF2-40B4-BE49-F238E27FC236}">
                <a16:creationId xmlns:a16="http://schemas.microsoft.com/office/drawing/2014/main" id="{B114743C-8A7E-CCDC-F9F5-BD726F872BD4}"/>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F4B8B72D-FFDF-BF22-5E38-03B1D7F86D30}"/>
              </a:ext>
            </a:extLst>
          </p:cNvPr>
          <p:cNvSpPr>
            <a:spLocks noGrp="1"/>
          </p:cNvSpPr>
          <p:nvPr>
            <p:ph type="title"/>
          </p:nvPr>
        </p:nvSpPr>
        <p:spPr/>
        <p:txBody>
          <a:bodyPr/>
          <a:lstStyle/>
          <a:p>
            <a:r>
              <a:rPr lang="en-US"/>
              <a:t>Reaching a Conclusion</a:t>
            </a:r>
          </a:p>
        </p:txBody>
      </p:sp>
    </p:spTree>
    <p:extLst>
      <p:ext uri="{BB962C8B-B14F-4D97-AF65-F5344CB8AC3E}">
        <p14:creationId xmlns:p14="http://schemas.microsoft.com/office/powerpoint/2010/main" val="38247428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C2E69B-0EF3-535C-2448-F038C52B50AB}"/>
              </a:ext>
            </a:extLst>
          </p:cNvPr>
          <p:cNvSpPr>
            <a:spLocks noGrp="1"/>
          </p:cNvSpPr>
          <p:nvPr>
            <p:ph type="body" sz="quarter" idx="10"/>
          </p:nvPr>
        </p:nvSpPr>
        <p:spPr/>
        <p:txBody>
          <a:bodyPr/>
          <a:lstStyle/>
          <a:p>
            <a:endParaRPr lang="en-US" b="0"/>
          </a:p>
          <a:p>
            <a:r>
              <a:rPr lang="en-US" sz="3200"/>
              <a:t>If the investigation reveals that the program is in violation of any of the NC Adult Day Care and Adult Health Services Standards for Certification, a corrective action is required. </a:t>
            </a:r>
            <a:endParaRPr lang="en-US" sz="3200" b="0"/>
          </a:p>
          <a:p>
            <a:endParaRPr lang="en-US"/>
          </a:p>
        </p:txBody>
      </p:sp>
      <p:sp>
        <p:nvSpPr>
          <p:cNvPr id="3" name="Text Placeholder 2">
            <a:extLst>
              <a:ext uri="{FF2B5EF4-FFF2-40B4-BE49-F238E27FC236}">
                <a16:creationId xmlns:a16="http://schemas.microsoft.com/office/drawing/2014/main" id="{56B1434E-279C-6936-A955-F293F4EC8A64}"/>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C42A86B-1DA2-D997-6B81-5DFF40C8A760}"/>
              </a:ext>
            </a:extLst>
          </p:cNvPr>
          <p:cNvSpPr>
            <a:spLocks noGrp="1"/>
          </p:cNvSpPr>
          <p:nvPr>
            <p:ph type="title"/>
          </p:nvPr>
        </p:nvSpPr>
        <p:spPr/>
        <p:txBody>
          <a:bodyPr/>
          <a:lstStyle/>
          <a:p>
            <a:r>
              <a:rPr lang="en-US"/>
              <a:t>Corrective Action</a:t>
            </a:r>
          </a:p>
        </p:txBody>
      </p:sp>
    </p:spTree>
    <p:extLst>
      <p:ext uri="{BB962C8B-B14F-4D97-AF65-F5344CB8AC3E}">
        <p14:creationId xmlns:p14="http://schemas.microsoft.com/office/powerpoint/2010/main" val="13512284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F09668-FA9A-D02C-29FB-36F1A9926B46}"/>
              </a:ext>
            </a:extLst>
          </p:cNvPr>
          <p:cNvSpPr>
            <a:spLocks noGrp="1"/>
          </p:cNvSpPr>
          <p:nvPr>
            <p:ph type="body" sz="quarter" idx="10"/>
          </p:nvPr>
        </p:nvSpPr>
        <p:spPr/>
        <p:txBody>
          <a:bodyPr/>
          <a:lstStyle/>
          <a:p>
            <a:r>
              <a:rPr lang="en-US" sz="2700"/>
              <a:t>Gather all of the information regarding the complaint The completed Adult Day Services Intake Form (DAAS-600)</a:t>
            </a:r>
            <a:endParaRPr lang="en-US" sz="2700" b="0"/>
          </a:p>
          <a:p>
            <a:r>
              <a:rPr lang="en-US" sz="2700"/>
              <a:t>The completed Complaint Investigation Report Form (DAAS-601) (the narrative portion)</a:t>
            </a:r>
            <a:endParaRPr lang="en-US" sz="2700" b="0"/>
          </a:p>
          <a:p>
            <a:r>
              <a:rPr lang="en-US" sz="2700"/>
              <a:t>Violations of the NC Adult Day Care and Day Health Services Standards for Certification identified during the investigation visit.</a:t>
            </a:r>
            <a:endParaRPr lang="en-US" sz="2700" b="0"/>
          </a:p>
          <a:p>
            <a:r>
              <a:rPr lang="en-US" sz="2700"/>
              <a:t>The completed DAAS-6215 with the completion date of the corrective action indicated if it has not been resolved yet.</a:t>
            </a:r>
            <a:endParaRPr lang="en-US" sz="2700" b="0"/>
          </a:p>
          <a:p>
            <a:endParaRPr lang="en-US" sz="2600" b="0"/>
          </a:p>
          <a:p>
            <a:endParaRPr lang="en-US"/>
          </a:p>
        </p:txBody>
      </p:sp>
      <p:sp>
        <p:nvSpPr>
          <p:cNvPr id="3" name="Text Placeholder 2">
            <a:extLst>
              <a:ext uri="{FF2B5EF4-FFF2-40B4-BE49-F238E27FC236}">
                <a16:creationId xmlns:a16="http://schemas.microsoft.com/office/drawing/2014/main" id="{5B2FF621-AA82-AE0D-4CBF-D4369782ECD3}"/>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7312834-B952-8658-4D64-3A9527DF0670}"/>
              </a:ext>
            </a:extLst>
          </p:cNvPr>
          <p:cNvSpPr>
            <a:spLocks noGrp="1"/>
          </p:cNvSpPr>
          <p:nvPr>
            <p:ph type="title"/>
          </p:nvPr>
        </p:nvSpPr>
        <p:spPr/>
        <p:txBody>
          <a:bodyPr/>
          <a:lstStyle/>
          <a:p>
            <a:r>
              <a:rPr lang="en-US" i="1"/>
              <a:t>What to do after the investigative visit</a:t>
            </a:r>
            <a:br>
              <a:rPr lang="en-US" b="0"/>
            </a:br>
            <a:endParaRPr lang="en-US"/>
          </a:p>
        </p:txBody>
      </p:sp>
    </p:spTree>
    <p:extLst>
      <p:ext uri="{BB962C8B-B14F-4D97-AF65-F5344CB8AC3E}">
        <p14:creationId xmlns:p14="http://schemas.microsoft.com/office/powerpoint/2010/main" val="26185724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870E2C-7502-98A8-60C3-F5FE1BCDF393}"/>
              </a:ext>
            </a:extLst>
          </p:cNvPr>
          <p:cNvSpPr>
            <a:spLocks noGrp="1"/>
          </p:cNvSpPr>
          <p:nvPr>
            <p:ph type="body" sz="quarter" idx="10"/>
          </p:nvPr>
        </p:nvSpPr>
        <p:spPr/>
        <p:txBody>
          <a:bodyPr/>
          <a:lstStyle/>
          <a:p>
            <a:r>
              <a:rPr lang="en-US"/>
              <a:t>3 copies are needed if the program is Adult Day Health Only or a Combination Program to ensure that the local Department of Health receives a copy. Forward one copy of each to:</a:t>
            </a:r>
            <a:endParaRPr lang="en-US" b="0"/>
          </a:p>
          <a:p>
            <a:r>
              <a:rPr lang="en-US"/>
              <a:t>The County Department of Social Services and local Department of Health, if applicable-if program is an adult day health only or combination program</a:t>
            </a:r>
            <a:endParaRPr lang="en-US" b="0"/>
          </a:p>
          <a:p>
            <a:r>
              <a:rPr lang="en-US"/>
              <a:t>One copy to DAAS, Adult Day Care Consultant</a:t>
            </a:r>
            <a:endParaRPr lang="en-US" b="0"/>
          </a:p>
          <a:p>
            <a:endParaRPr lang="en-US"/>
          </a:p>
        </p:txBody>
      </p:sp>
      <p:sp>
        <p:nvSpPr>
          <p:cNvPr id="3" name="Text Placeholder 2">
            <a:extLst>
              <a:ext uri="{FF2B5EF4-FFF2-40B4-BE49-F238E27FC236}">
                <a16:creationId xmlns:a16="http://schemas.microsoft.com/office/drawing/2014/main" id="{3536488F-09F6-D517-F097-FCA7B41411AD}"/>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929723F-89E7-1D08-0684-3AE52A376382}"/>
              </a:ext>
            </a:extLst>
          </p:cNvPr>
          <p:cNvSpPr>
            <a:spLocks noGrp="1"/>
          </p:cNvSpPr>
          <p:nvPr>
            <p:ph type="title"/>
          </p:nvPr>
        </p:nvSpPr>
        <p:spPr/>
        <p:txBody>
          <a:bodyPr/>
          <a:lstStyle/>
          <a:p>
            <a:r>
              <a:rPr lang="en-US"/>
              <a:t>Forward All Complaint Information to:</a:t>
            </a:r>
          </a:p>
        </p:txBody>
      </p:sp>
    </p:spTree>
    <p:extLst>
      <p:ext uri="{BB962C8B-B14F-4D97-AF65-F5344CB8AC3E}">
        <p14:creationId xmlns:p14="http://schemas.microsoft.com/office/powerpoint/2010/main" val="3152636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C84E70-4F2E-3F7B-8922-E20FB4933E78}"/>
              </a:ext>
            </a:extLst>
          </p:cNvPr>
          <p:cNvSpPr>
            <a:spLocks noGrp="1"/>
          </p:cNvSpPr>
          <p:nvPr>
            <p:ph type="body" sz="quarter" idx="10"/>
          </p:nvPr>
        </p:nvSpPr>
        <p:spPr>
          <a:xfrm>
            <a:off x="655319" y="1630680"/>
            <a:ext cx="9819197" cy="4404360"/>
          </a:xfrm>
        </p:spPr>
        <p:txBody>
          <a:bodyPr/>
          <a:lstStyle/>
          <a:p>
            <a:r>
              <a:rPr lang="en-US"/>
              <a:t>By local monitors (Consultants or Specialists)</a:t>
            </a:r>
            <a:endParaRPr lang="en-US" b="0"/>
          </a:p>
          <a:p>
            <a:r>
              <a:rPr lang="en-US"/>
              <a:t>By DAAS staff </a:t>
            </a:r>
            <a:endParaRPr lang="en-US" b="0"/>
          </a:p>
          <a:p>
            <a:r>
              <a:rPr lang="en-US"/>
              <a:t>Usually by phone, but can also be received in writing via letter or email.</a:t>
            </a:r>
            <a:endParaRPr lang="en-US" b="0"/>
          </a:p>
        </p:txBody>
      </p:sp>
      <p:sp>
        <p:nvSpPr>
          <p:cNvPr id="3" name="Text Placeholder 2">
            <a:extLst>
              <a:ext uri="{FF2B5EF4-FFF2-40B4-BE49-F238E27FC236}">
                <a16:creationId xmlns:a16="http://schemas.microsoft.com/office/drawing/2014/main" id="{50DABE14-75EB-5F1E-151B-A6B6D6F3F893}"/>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7B858416-6C3D-A458-A1A7-24B6D7D2E66F}"/>
              </a:ext>
            </a:extLst>
          </p:cNvPr>
          <p:cNvSpPr>
            <a:spLocks noGrp="1"/>
          </p:cNvSpPr>
          <p:nvPr>
            <p:ph type="title"/>
          </p:nvPr>
        </p:nvSpPr>
        <p:spPr/>
        <p:txBody>
          <a:bodyPr/>
          <a:lstStyle/>
          <a:p>
            <a:r>
              <a:rPr lang="en-US" i="1"/>
              <a:t>How are complaints received?</a:t>
            </a:r>
            <a:br>
              <a:rPr lang="en-US" b="0"/>
            </a:br>
            <a:endParaRPr lang="en-US"/>
          </a:p>
        </p:txBody>
      </p:sp>
    </p:spTree>
    <p:extLst>
      <p:ext uri="{BB962C8B-B14F-4D97-AF65-F5344CB8AC3E}">
        <p14:creationId xmlns:p14="http://schemas.microsoft.com/office/powerpoint/2010/main" val="2532952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30C0558-D381-0966-678D-49FBC805680C}"/>
              </a:ext>
            </a:extLst>
          </p:cNvPr>
          <p:cNvSpPr>
            <a:spLocks noGrp="1"/>
          </p:cNvSpPr>
          <p:nvPr>
            <p:ph type="body" sz="quarter" idx="10"/>
          </p:nvPr>
        </p:nvSpPr>
        <p:spPr/>
        <p:txBody>
          <a:bodyPr/>
          <a:lstStyle/>
          <a:p>
            <a:r>
              <a:rPr lang="en-US"/>
              <a:t>Letter to Program</a:t>
            </a:r>
          </a:p>
          <a:p>
            <a:r>
              <a:rPr lang="en-US" sz="3200"/>
              <a:t>The Coordinator and/or Specialist should use the Letter to Program sample to draft a letter to the program director and forward it to him/her within 30 days of completing the investigation</a:t>
            </a:r>
          </a:p>
        </p:txBody>
      </p:sp>
      <p:sp>
        <p:nvSpPr>
          <p:cNvPr id="3" name="Text Placeholder 2">
            <a:extLst>
              <a:ext uri="{FF2B5EF4-FFF2-40B4-BE49-F238E27FC236}">
                <a16:creationId xmlns:a16="http://schemas.microsoft.com/office/drawing/2014/main" id="{0B62E083-0768-379B-6B06-B6F6360A8289}"/>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414FD8B2-7D24-611B-565C-AD672B59672A}"/>
              </a:ext>
            </a:extLst>
          </p:cNvPr>
          <p:cNvSpPr>
            <a:spLocks noGrp="1"/>
          </p:cNvSpPr>
          <p:nvPr>
            <p:ph type="title"/>
          </p:nvPr>
        </p:nvSpPr>
        <p:spPr/>
        <p:txBody>
          <a:bodyPr/>
          <a:lstStyle/>
          <a:p>
            <a:r>
              <a:rPr lang="en-US"/>
              <a:t>Follow up to the Program</a:t>
            </a:r>
          </a:p>
        </p:txBody>
      </p:sp>
    </p:spTree>
    <p:extLst>
      <p:ext uri="{BB962C8B-B14F-4D97-AF65-F5344CB8AC3E}">
        <p14:creationId xmlns:p14="http://schemas.microsoft.com/office/powerpoint/2010/main" val="34066900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8D4874E-D9E7-67E5-B2D3-76FE8130F66B}"/>
              </a:ext>
            </a:extLst>
          </p:cNvPr>
          <p:cNvSpPr>
            <a:spLocks noGrp="1"/>
          </p:cNvSpPr>
          <p:nvPr>
            <p:ph type="body" sz="quarter" idx="10"/>
          </p:nvPr>
        </p:nvSpPr>
        <p:spPr/>
        <p:txBody>
          <a:bodyPr/>
          <a:lstStyle/>
          <a:p>
            <a:endParaRPr lang="en-US" b="0"/>
          </a:p>
          <a:p>
            <a:r>
              <a:rPr lang="en-US"/>
              <a:t>Letter to Complainant:</a:t>
            </a:r>
          </a:p>
          <a:p>
            <a:r>
              <a:rPr lang="en-US"/>
              <a:t>The Coordinator and/or Specialist should use the Letter to Complainant sample to draft a letter to the complainant and forward it to him/her within 30 days of completing the investigation</a:t>
            </a:r>
          </a:p>
        </p:txBody>
      </p:sp>
      <p:sp>
        <p:nvSpPr>
          <p:cNvPr id="3" name="Text Placeholder 2">
            <a:extLst>
              <a:ext uri="{FF2B5EF4-FFF2-40B4-BE49-F238E27FC236}">
                <a16:creationId xmlns:a16="http://schemas.microsoft.com/office/drawing/2014/main" id="{C4238BA0-9074-4155-45C0-575F1CB73891}"/>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9C7C67A9-5334-66F8-441A-EB953F0FC349}"/>
              </a:ext>
            </a:extLst>
          </p:cNvPr>
          <p:cNvSpPr>
            <a:spLocks noGrp="1"/>
          </p:cNvSpPr>
          <p:nvPr>
            <p:ph type="title"/>
          </p:nvPr>
        </p:nvSpPr>
        <p:spPr/>
        <p:txBody>
          <a:bodyPr/>
          <a:lstStyle/>
          <a:p>
            <a:r>
              <a:rPr lang="en-US"/>
              <a:t>Follow up to the Complainant</a:t>
            </a:r>
          </a:p>
        </p:txBody>
      </p:sp>
    </p:spTree>
    <p:extLst>
      <p:ext uri="{BB962C8B-B14F-4D97-AF65-F5344CB8AC3E}">
        <p14:creationId xmlns:p14="http://schemas.microsoft.com/office/powerpoint/2010/main" val="36844219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BEB289-B33F-7CB7-EFB3-BAB1D43F7D24}"/>
              </a:ext>
            </a:extLst>
          </p:cNvPr>
          <p:cNvSpPr>
            <a:spLocks noGrp="1"/>
          </p:cNvSpPr>
          <p:nvPr>
            <p:ph type="body" sz="quarter" idx="10"/>
          </p:nvPr>
        </p:nvSpPr>
        <p:spPr/>
        <p:txBody>
          <a:bodyPr/>
          <a:lstStyle/>
          <a:p>
            <a:r>
              <a:rPr lang="en-US"/>
              <a:t>Letter to Program</a:t>
            </a:r>
          </a:p>
          <a:p>
            <a:r>
              <a:rPr lang="en-US" sz="3200"/>
              <a:t>The Coordinator and/or Specialist should use the Letter to Program sample to draft a letter to the program director and forward it to him/her within 30 days of completing the investigation</a:t>
            </a:r>
          </a:p>
        </p:txBody>
      </p:sp>
      <p:sp>
        <p:nvSpPr>
          <p:cNvPr id="3" name="Text Placeholder 2">
            <a:extLst>
              <a:ext uri="{FF2B5EF4-FFF2-40B4-BE49-F238E27FC236}">
                <a16:creationId xmlns:a16="http://schemas.microsoft.com/office/drawing/2014/main" id="{F1F571CB-1C09-34D6-861A-9E17264C3C49}"/>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D75BB857-A825-B12A-137C-225787E22E76}"/>
              </a:ext>
            </a:extLst>
          </p:cNvPr>
          <p:cNvSpPr>
            <a:spLocks noGrp="1"/>
          </p:cNvSpPr>
          <p:nvPr>
            <p:ph type="title"/>
          </p:nvPr>
        </p:nvSpPr>
        <p:spPr/>
        <p:txBody>
          <a:bodyPr/>
          <a:lstStyle/>
          <a:p>
            <a:r>
              <a:rPr lang="en-US"/>
              <a:t>Forward to the Program</a:t>
            </a:r>
          </a:p>
        </p:txBody>
      </p:sp>
    </p:spTree>
    <p:extLst>
      <p:ext uri="{BB962C8B-B14F-4D97-AF65-F5344CB8AC3E}">
        <p14:creationId xmlns:p14="http://schemas.microsoft.com/office/powerpoint/2010/main" val="20071124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6AE101A-13F0-FF00-D93D-919E3E80CEEB}"/>
              </a:ext>
            </a:extLst>
          </p:cNvPr>
          <p:cNvSpPr>
            <a:spLocks noGrp="1"/>
          </p:cNvSpPr>
          <p:nvPr>
            <p:ph type="body" sz="quarter" idx="10"/>
          </p:nvPr>
        </p:nvSpPr>
        <p:spPr/>
        <p:txBody>
          <a:bodyPr/>
          <a:lstStyle/>
          <a:p>
            <a:endParaRPr lang="en-US" b="0"/>
          </a:p>
          <a:p>
            <a:r>
              <a:rPr lang="en-US" sz="3200"/>
              <a:t>The Coordinator and/or Specialist should make the follow up visit to the program to determine that the corrective action has been completed on the date that the corrective action was to be completed. </a:t>
            </a:r>
            <a:endParaRPr lang="en-US" sz="3200" b="0"/>
          </a:p>
          <a:p>
            <a:endParaRPr lang="en-US"/>
          </a:p>
        </p:txBody>
      </p:sp>
      <p:sp>
        <p:nvSpPr>
          <p:cNvPr id="3" name="Text Placeholder 2">
            <a:extLst>
              <a:ext uri="{FF2B5EF4-FFF2-40B4-BE49-F238E27FC236}">
                <a16:creationId xmlns:a16="http://schemas.microsoft.com/office/drawing/2014/main" id="{F07EF295-D5D5-0562-42CB-7381D676B9B8}"/>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E6E9449-73F7-3665-D9DA-DFE02BD5C4C8}"/>
              </a:ext>
            </a:extLst>
          </p:cNvPr>
          <p:cNvSpPr>
            <a:spLocks noGrp="1"/>
          </p:cNvSpPr>
          <p:nvPr>
            <p:ph type="title"/>
          </p:nvPr>
        </p:nvSpPr>
        <p:spPr/>
        <p:txBody>
          <a:bodyPr/>
          <a:lstStyle/>
          <a:p>
            <a:r>
              <a:rPr lang="en-US"/>
              <a:t>Follow up on Violations</a:t>
            </a:r>
          </a:p>
        </p:txBody>
      </p:sp>
    </p:spTree>
    <p:extLst>
      <p:ext uri="{BB962C8B-B14F-4D97-AF65-F5344CB8AC3E}">
        <p14:creationId xmlns:p14="http://schemas.microsoft.com/office/powerpoint/2010/main" val="22553092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2DF2CA3-B657-D7CD-0926-4C03BAEA9877}"/>
              </a:ext>
            </a:extLst>
          </p:cNvPr>
          <p:cNvSpPr>
            <a:spLocks noGrp="1"/>
          </p:cNvSpPr>
          <p:nvPr>
            <p:ph type="body" sz="quarter" idx="10"/>
          </p:nvPr>
        </p:nvSpPr>
        <p:spPr/>
        <p:txBody>
          <a:bodyPr/>
          <a:lstStyle/>
          <a:p>
            <a:endParaRPr lang="en-US" b="0"/>
          </a:p>
          <a:p>
            <a:r>
              <a:rPr lang="en-US"/>
              <a:t>The updated DAAS-6215 indicating that the corrective action has been completed should be submitted to the Division of Aging and Adult Services, Adult Day Care Consultant, within 5 business days of the Coordinator and/or Specialists’ follow up visit to the program. </a:t>
            </a:r>
            <a:endParaRPr lang="en-US" b="0"/>
          </a:p>
          <a:p>
            <a:endParaRPr lang="en-US"/>
          </a:p>
        </p:txBody>
      </p:sp>
      <p:sp>
        <p:nvSpPr>
          <p:cNvPr id="3" name="Text Placeholder 2">
            <a:extLst>
              <a:ext uri="{FF2B5EF4-FFF2-40B4-BE49-F238E27FC236}">
                <a16:creationId xmlns:a16="http://schemas.microsoft.com/office/drawing/2014/main" id="{F658D4F9-DBB5-0DCF-9413-4CAD23DE4FC8}"/>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8B17EC8A-3D44-9EA2-3250-AF6FBE7E5538}"/>
              </a:ext>
            </a:extLst>
          </p:cNvPr>
          <p:cNvSpPr>
            <a:spLocks noGrp="1"/>
          </p:cNvSpPr>
          <p:nvPr>
            <p:ph type="title"/>
          </p:nvPr>
        </p:nvSpPr>
        <p:spPr/>
        <p:txBody>
          <a:bodyPr/>
          <a:lstStyle/>
          <a:p>
            <a:r>
              <a:rPr lang="en-US"/>
              <a:t>Follow up on Violations (cont’d)</a:t>
            </a:r>
          </a:p>
        </p:txBody>
      </p:sp>
      <p:sp>
        <p:nvSpPr>
          <p:cNvPr id="5" name="Text Placeholder 1">
            <a:extLst>
              <a:ext uri="{FF2B5EF4-FFF2-40B4-BE49-F238E27FC236}">
                <a16:creationId xmlns:a16="http://schemas.microsoft.com/office/drawing/2014/main" id="{1E1CDEF4-D0F1-F4D9-8E1B-2187ED1354FD}"/>
              </a:ext>
            </a:extLst>
          </p:cNvPr>
          <p:cNvSpPr txBox="1">
            <a:spLocks/>
          </p:cNvSpPr>
          <p:nvPr/>
        </p:nvSpPr>
        <p:spPr>
          <a:xfrm>
            <a:off x="492895" y="1126443"/>
            <a:ext cx="10050448" cy="4937760"/>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p:txBody>
      </p:sp>
      <p:sp>
        <p:nvSpPr>
          <p:cNvPr id="6" name="Text Placeholder 1">
            <a:extLst>
              <a:ext uri="{FF2B5EF4-FFF2-40B4-BE49-F238E27FC236}">
                <a16:creationId xmlns:a16="http://schemas.microsoft.com/office/drawing/2014/main" id="{5EBC32BC-42B4-02D8-FE9F-7B66036F2108}"/>
              </a:ext>
            </a:extLst>
          </p:cNvPr>
          <p:cNvSpPr txBox="1">
            <a:spLocks/>
          </p:cNvSpPr>
          <p:nvPr/>
        </p:nvSpPr>
        <p:spPr>
          <a:xfrm>
            <a:off x="458482" y="1097280"/>
            <a:ext cx="10050448" cy="4937760"/>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b="0"/>
          </a:p>
          <a:p>
            <a:endParaRPr lang="en-US"/>
          </a:p>
        </p:txBody>
      </p:sp>
    </p:spTree>
    <p:extLst>
      <p:ext uri="{BB962C8B-B14F-4D97-AF65-F5344CB8AC3E}">
        <p14:creationId xmlns:p14="http://schemas.microsoft.com/office/powerpoint/2010/main" val="2775711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2D45CCD-5CCA-9E97-02DA-7FE64A6A6757}"/>
              </a:ext>
            </a:extLst>
          </p:cNvPr>
          <p:cNvSpPr>
            <a:spLocks noGrp="1" noRot="1" noMove="1" noResize="1" noEditPoints="1" noAdjustHandles="1" noChangeArrowheads="1" noChangeShapeType="1"/>
          </p:cNvSpPr>
          <p:nvPr>
            <p:ph type="body" sz="quarter" idx="10"/>
          </p:nvPr>
        </p:nvSpPr>
        <p:spPr/>
        <p:txBody>
          <a:bodyPr/>
          <a:lstStyle/>
          <a:p>
            <a:r>
              <a:rPr lang="en-US"/>
              <a:t>Link to the Complaint Policy:</a:t>
            </a:r>
          </a:p>
          <a:p>
            <a:r>
              <a:rPr lang="en-US">
                <a:hlinkClick r:id="rId3"/>
              </a:rPr>
              <a:t>https://www.ncdhhs.gov/adc-adhs-policy-procedure-manual/open</a:t>
            </a:r>
            <a:r>
              <a:rPr lang="en-US"/>
              <a:t>  Appendix C</a:t>
            </a:r>
          </a:p>
        </p:txBody>
      </p:sp>
      <p:sp>
        <p:nvSpPr>
          <p:cNvPr id="3" name="Text Placeholder 2">
            <a:extLst>
              <a:ext uri="{FF2B5EF4-FFF2-40B4-BE49-F238E27FC236}">
                <a16:creationId xmlns:a16="http://schemas.microsoft.com/office/drawing/2014/main" id="{C18814AC-9D7D-036C-0C0C-109A6F06102E}"/>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35504119-AD81-BAFA-015F-B1E633F74892}"/>
              </a:ext>
            </a:extLst>
          </p:cNvPr>
          <p:cNvSpPr>
            <a:spLocks noGrp="1"/>
          </p:cNvSpPr>
          <p:nvPr>
            <p:ph type="title"/>
          </p:nvPr>
        </p:nvSpPr>
        <p:spPr/>
        <p:txBody>
          <a:bodyPr/>
          <a:lstStyle/>
          <a:p>
            <a:r>
              <a:rPr lang="en-US"/>
              <a:t> </a:t>
            </a:r>
          </a:p>
        </p:txBody>
      </p:sp>
    </p:spTree>
    <p:extLst>
      <p:ext uri="{BB962C8B-B14F-4D97-AF65-F5344CB8AC3E}">
        <p14:creationId xmlns:p14="http://schemas.microsoft.com/office/powerpoint/2010/main" val="32111292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C1B8C1-1A31-B618-09DB-5760D345788A}"/>
              </a:ext>
            </a:extLst>
          </p:cNvPr>
          <p:cNvSpPr>
            <a:spLocks noGrp="1"/>
          </p:cNvSpPr>
          <p:nvPr>
            <p:ph type="body" sz="quarter" idx="10"/>
          </p:nvPr>
        </p:nvSpPr>
        <p:spPr/>
        <p:txBody>
          <a:bodyPr/>
          <a:lstStyle/>
          <a:p>
            <a:r>
              <a:rPr lang="en-US"/>
              <a:t>.Link to ADS forms: https://www.ncdhhs.gov/divisions/aging/adult-day-services/adult-day-care-forms</a:t>
            </a:r>
          </a:p>
          <a:p>
            <a:endParaRPr lang="en-US"/>
          </a:p>
          <a:p>
            <a:endParaRPr lang="en-US"/>
          </a:p>
        </p:txBody>
      </p:sp>
      <p:sp>
        <p:nvSpPr>
          <p:cNvPr id="3" name="Text Placeholder 2">
            <a:extLst>
              <a:ext uri="{FF2B5EF4-FFF2-40B4-BE49-F238E27FC236}">
                <a16:creationId xmlns:a16="http://schemas.microsoft.com/office/drawing/2014/main" id="{96D7C530-F3D7-A20B-CA54-7F1DF2DDB09F}"/>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4611BE3E-8529-45F0-4BE7-0A446B17E206}"/>
              </a:ext>
            </a:extLst>
          </p:cNvPr>
          <p:cNvSpPr>
            <a:spLocks noGrp="1"/>
          </p:cNvSpPr>
          <p:nvPr>
            <p:ph type="title"/>
          </p:nvPr>
        </p:nvSpPr>
        <p:spPr/>
        <p:txBody>
          <a:bodyPr/>
          <a:lstStyle/>
          <a:p>
            <a:r>
              <a:rPr lang="en-US"/>
              <a:t>Personnel Policies </a:t>
            </a:r>
          </a:p>
        </p:txBody>
      </p:sp>
    </p:spTree>
    <p:extLst>
      <p:ext uri="{BB962C8B-B14F-4D97-AF65-F5344CB8AC3E}">
        <p14:creationId xmlns:p14="http://schemas.microsoft.com/office/powerpoint/2010/main" val="14877721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B4A450-8267-29D6-0DAB-212D827C70FA}"/>
              </a:ext>
            </a:extLst>
          </p:cNvPr>
          <p:cNvSpPr>
            <a:spLocks noGrp="1"/>
          </p:cNvSpPr>
          <p:nvPr>
            <p:ph type="body" sz="quarter" idx="10"/>
          </p:nvPr>
        </p:nvSpPr>
        <p:spPr/>
        <p:txBody>
          <a:bodyPr vert="horz" lIns="91440" tIns="45720" rIns="91440" bIns="45720" rtlCol="0" anchor="t">
            <a:noAutofit/>
          </a:bodyPr>
          <a:lstStyle/>
          <a:p>
            <a:pPr marL="0" indent="0">
              <a:buNone/>
            </a:pPr>
            <a:r>
              <a:rPr lang="en-US"/>
              <a:t>Division of Aging</a:t>
            </a:r>
          </a:p>
          <a:p>
            <a:pPr marL="0" indent="0">
              <a:buNone/>
            </a:pPr>
            <a:r>
              <a:rPr lang="en-US"/>
              <a:t>Glenda Artis</a:t>
            </a:r>
            <a:endParaRPr lang="en-US" b="0"/>
          </a:p>
          <a:p>
            <a:pPr marL="0" indent="0">
              <a:buNone/>
            </a:pPr>
            <a:r>
              <a:rPr lang="en-US">
                <a:latin typeface="Arial"/>
                <a:cs typeface="Arial"/>
              </a:rPr>
              <a:t>Office: (919) 855-3412 or 984-233-3704</a:t>
            </a:r>
          </a:p>
          <a:p>
            <a:pPr marL="0" indent="0">
              <a:buNone/>
            </a:pPr>
            <a:r>
              <a:rPr lang="en-US">
                <a:latin typeface="Arial"/>
                <a:cs typeface="Arial"/>
              </a:rPr>
              <a:t>Glenda</a:t>
            </a:r>
            <a:r>
              <a:rPr lang="en-US" sz="2800">
                <a:latin typeface="Arial"/>
                <a:cs typeface="Arial"/>
              </a:rPr>
              <a:t>.Artis@dhhs.nc.gov</a:t>
            </a:r>
            <a:endParaRPr lang="en-US"/>
          </a:p>
          <a:p>
            <a:pPr marL="0" indent="0">
              <a:buNone/>
            </a:pPr>
            <a:endParaRPr lang="en-US">
              <a:latin typeface="Arial"/>
              <a:cs typeface="Arial"/>
            </a:endParaRPr>
          </a:p>
          <a:p>
            <a:pPr marL="0" indent="0">
              <a:buNone/>
            </a:pPr>
            <a:r>
              <a:rPr lang="en-US">
                <a:latin typeface="Arial"/>
                <a:cs typeface="Arial"/>
              </a:rPr>
              <a:t>Terrie Deal</a:t>
            </a:r>
            <a:endParaRPr lang="en-US" b="0">
              <a:latin typeface="Arial"/>
              <a:cs typeface="Arial"/>
            </a:endParaRPr>
          </a:p>
          <a:p>
            <a:pPr marL="0" indent="0">
              <a:buNone/>
            </a:pPr>
            <a:r>
              <a:rPr lang="en-US"/>
              <a:t>Cell: (919) 917-4060</a:t>
            </a:r>
            <a:endParaRPr lang="en-US" b="0"/>
          </a:p>
          <a:p>
            <a:pPr marL="0" indent="0">
              <a:buNone/>
            </a:pPr>
            <a:r>
              <a:rPr lang="en-US"/>
              <a:t>Terrie.Deal@dhhs.nc.gov</a:t>
            </a:r>
          </a:p>
        </p:txBody>
      </p:sp>
      <p:sp>
        <p:nvSpPr>
          <p:cNvPr id="3" name="Text Placeholder 2">
            <a:extLst>
              <a:ext uri="{FF2B5EF4-FFF2-40B4-BE49-F238E27FC236}">
                <a16:creationId xmlns:a16="http://schemas.microsoft.com/office/drawing/2014/main" id="{A3931509-23F4-0256-4F5E-7F390F3AE6D7}"/>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F1B1601-5C1E-8037-9520-2FABA23FE6F3}"/>
              </a:ext>
            </a:extLst>
          </p:cNvPr>
          <p:cNvSpPr>
            <a:spLocks noGrp="1"/>
          </p:cNvSpPr>
          <p:nvPr>
            <p:ph type="title"/>
          </p:nvPr>
        </p:nvSpPr>
        <p:spPr/>
        <p:txBody>
          <a:bodyPr/>
          <a:lstStyle/>
          <a:p>
            <a:r>
              <a:rPr lang="en-US"/>
              <a:t>Contact Information</a:t>
            </a:r>
          </a:p>
        </p:txBody>
      </p:sp>
    </p:spTree>
    <p:extLst>
      <p:ext uri="{BB962C8B-B14F-4D97-AF65-F5344CB8AC3E}">
        <p14:creationId xmlns:p14="http://schemas.microsoft.com/office/powerpoint/2010/main" val="3219252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750C59A-47E3-DA59-CC58-B07E10FA6A66}"/>
              </a:ext>
            </a:extLst>
          </p:cNvPr>
          <p:cNvSpPr>
            <a:spLocks noGrp="1"/>
          </p:cNvSpPr>
          <p:nvPr>
            <p:ph type="body" sz="quarter" idx="10"/>
          </p:nvPr>
        </p:nvSpPr>
        <p:spPr/>
        <p:txBody>
          <a:bodyPr/>
          <a:lstStyle/>
          <a:p>
            <a:endParaRPr lang="en-US" b="0"/>
          </a:p>
          <a:p>
            <a:r>
              <a:rPr lang="en-US" sz="3200"/>
              <a:t>Complete the DAAS-600 form (the Complaint Intake Form) as thoroughly as possible. </a:t>
            </a:r>
          </a:p>
          <a:p>
            <a:r>
              <a:rPr lang="en-US" sz="3200"/>
              <a:t>If the Complainant requests to remain anonymous, inform him/her that this wish will try to be followed, but that there is no way to ensure that the provider may not be able to determine who the complainant is or what the complaint is about </a:t>
            </a:r>
            <a:endParaRPr lang="en-US" sz="3200" b="0"/>
          </a:p>
          <a:p>
            <a:endParaRPr lang="en-US" sz="3200" b="0"/>
          </a:p>
          <a:p>
            <a:endParaRPr lang="en-US"/>
          </a:p>
        </p:txBody>
      </p:sp>
      <p:sp>
        <p:nvSpPr>
          <p:cNvPr id="3" name="Text Placeholder 2">
            <a:extLst>
              <a:ext uri="{FF2B5EF4-FFF2-40B4-BE49-F238E27FC236}">
                <a16:creationId xmlns:a16="http://schemas.microsoft.com/office/drawing/2014/main" id="{A19DAF98-71A8-55DA-FDE3-FD674FED82DF}"/>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C5FB3060-E587-F657-FB49-C60E804C59B6}"/>
              </a:ext>
            </a:extLst>
          </p:cNvPr>
          <p:cNvSpPr>
            <a:spLocks noGrp="1"/>
          </p:cNvSpPr>
          <p:nvPr>
            <p:ph type="title"/>
          </p:nvPr>
        </p:nvSpPr>
        <p:spPr/>
        <p:txBody>
          <a:bodyPr/>
          <a:lstStyle/>
          <a:p>
            <a:r>
              <a:rPr lang="en-US" i="1"/>
              <a:t>What is done with the Complaint?</a:t>
            </a:r>
            <a:br>
              <a:rPr lang="en-US" b="0"/>
            </a:br>
            <a:br>
              <a:rPr lang="en-US" b="0"/>
            </a:br>
            <a:br>
              <a:rPr lang="en-US" b="0"/>
            </a:br>
            <a:endParaRPr lang="en-US"/>
          </a:p>
        </p:txBody>
      </p:sp>
    </p:spTree>
    <p:extLst>
      <p:ext uri="{BB962C8B-B14F-4D97-AF65-F5344CB8AC3E}">
        <p14:creationId xmlns:p14="http://schemas.microsoft.com/office/powerpoint/2010/main" val="2550810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70AB865-FB68-2214-541B-AAD5FC6D7711}"/>
              </a:ext>
            </a:extLst>
          </p:cNvPr>
          <p:cNvSpPr>
            <a:spLocks noGrp="1"/>
          </p:cNvSpPr>
          <p:nvPr>
            <p:ph type="body" sz="quarter" idx="10"/>
          </p:nvPr>
        </p:nvSpPr>
        <p:spPr/>
        <p:txBody>
          <a:bodyPr/>
          <a:lstStyle/>
          <a:p>
            <a:r>
              <a:rPr lang="en-US"/>
              <a:t>There are resources to assist you such as:</a:t>
            </a:r>
          </a:p>
          <a:p>
            <a:r>
              <a:rPr lang="en-US"/>
              <a:t>Standards for Certification for Adult Day Care and Adult Day Health </a:t>
            </a:r>
          </a:p>
          <a:p>
            <a:r>
              <a:rPr lang="en-US"/>
              <a:t>Adult Day Care and Adult Day Health Procedures Manual</a:t>
            </a:r>
          </a:p>
          <a:p>
            <a:r>
              <a:rPr lang="en-US"/>
              <a:t>Adult Day Health Procedures Manual</a:t>
            </a:r>
          </a:p>
          <a:p>
            <a:endParaRPr lang="en-US"/>
          </a:p>
        </p:txBody>
      </p:sp>
      <p:sp>
        <p:nvSpPr>
          <p:cNvPr id="3" name="Text Placeholder 2">
            <a:extLst>
              <a:ext uri="{FF2B5EF4-FFF2-40B4-BE49-F238E27FC236}">
                <a16:creationId xmlns:a16="http://schemas.microsoft.com/office/drawing/2014/main" id="{7104962C-6340-51FA-E527-F64E2DF1CBBA}"/>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FF221444-3970-ECA7-EA71-120C10DAE652}"/>
              </a:ext>
            </a:extLst>
          </p:cNvPr>
          <p:cNvSpPr>
            <a:spLocks noGrp="1"/>
          </p:cNvSpPr>
          <p:nvPr>
            <p:ph type="title"/>
          </p:nvPr>
        </p:nvSpPr>
        <p:spPr/>
        <p:txBody>
          <a:bodyPr/>
          <a:lstStyle/>
          <a:p>
            <a:r>
              <a:rPr lang="en-US"/>
              <a:t>Resources</a:t>
            </a:r>
          </a:p>
        </p:txBody>
      </p:sp>
    </p:spTree>
    <p:extLst>
      <p:ext uri="{BB962C8B-B14F-4D97-AF65-F5344CB8AC3E}">
        <p14:creationId xmlns:p14="http://schemas.microsoft.com/office/powerpoint/2010/main" val="880745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743095-DA00-50C0-C484-E4614BDDA272}"/>
              </a:ext>
            </a:extLst>
          </p:cNvPr>
          <p:cNvSpPr>
            <a:spLocks noGrp="1"/>
          </p:cNvSpPr>
          <p:nvPr>
            <p:ph type="body" sz="quarter" idx="10"/>
          </p:nvPr>
        </p:nvSpPr>
        <p:spPr/>
        <p:txBody>
          <a:bodyPr/>
          <a:lstStyle/>
          <a:p>
            <a:pPr algn="ctr"/>
            <a:endParaRPr lang="en-US" sz="3200"/>
          </a:p>
          <a:p>
            <a:pPr algn="ctr"/>
            <a:endParaRPr lang="en-US" sz="3200"/>
          </a:p>
          <a:p>
            <a:pPr algn="ctr"/>
            <a:endParaRPr lang="en-US" sz="3200"/>
          </a:p>
          <a:p>
            <a:endParaRPr lang="en-US"/>
          </a:p>
        </p:txBody>
      </p:sp>
      <p:sp>
        <p:nvSpPr>
          <p:cNvPr id="3" name="Text Placeholder 2">
            <a:extLst>
              <a:ext uri="{FF2B5EF4-FFF2-40B4-BE49-F238E27FC236}">
                <a16:creationId xmlns:a16="http://schemas.microsoft.com/office/drawing/2014/main" id="{593FFC3B-7489-6069-7D00-133DC881AF5F}"/>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B6D7D003-AD28-08C2-D518-F35E31EA0FA9}"/>
              </a:ext>
            </a:extLst>
          </p:cNvPr>
          <p:cNvSpPr>
            <a:spLocks noGrp="1"/>
          </p:cNvSpPr>
          <p:nvPr>
            <p:ph type="title"/>
          </p:nvPr>
        </p:nvSpPr>
        <p:spPr/>
        <p:txBody>
          <a:bodyPr/>
          <a:lstStyle/>
          <a:p>
            <a:r>
              <a:rPr lang="en-US" i="1"/>
              <a:t>What is done with the Complaint?</a:t>
            </a:r>
            <a:br>
              <a:rPr lang="en-US" b="0"/>
            </a:br>
            <a:br>
              <a:rPr lang="en-US" b="0"/>
            </a:br>
            <a:br>
              <a:rPr lang="en-US" b="0"/>
            </a:br>
            <a:r>
              <a:rPr lang="en-US" b="0"/>
              <a:t>A </a:t>
            </a:r>
            <a:r>
              <a:rPr lang="en-US"/>
              <a:t>visit will be made to the program by the Coordinator and/or Specialist to investigate the complaint.</a:t>
            </a:r>
            <a:br>
              <a:rPr lang="en-US"/>
            </a:br>
            <a:br>
              <a:rPr lang="en-US" b="0"/>
            </a:br>
            <a:br>
              <a:rPr lang="en-US" b="0"/>
            </a:br>
            <a:r>
              <a:rPr lang="en-US"/>
              <a:t>http://www.ncdhhs.gov /aging/manual/adcadh/DAAS-600-ADSComplaint Intake Form-i.</a:t>
            </a:r>
            <a:br>
              <a:rPr lang="en-US" b="0"/>
            </a:br>
            <a:br>
              <a:rPr lang="en-US" b="0"/>
            </a:br>
            <a:endParaRPr lang="en-US"/>
          </a:p>
        </p:txBody>
      </p:sp>
    </p:spTree>
    <p:extLst>
      <p:ext uri="{BB962C8B-B14F-4D97-AF65-F5344CB8AC3E}">
        <p14:creationId xmlns:p14="http://schemas.microsoft.com/office/powerpoint/2010/main" val="2390505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972A7B-DCC4-185A-3DDB-6C7CF4211592}"/>
              </a:ext>
            </a:extLst>
          </p:cNvPr>
          <p:cNvSpPr>
            <a:spLocks noGrp="1"/>
          </p:cNvSpPr>
          <p:nvPr>
            <p:ph type="body" sz="quarter" idx="10"/>
          </p:nvPr>
        </p:nvSpPr>
        <p:spPr/>
        <p:txBody>
          <a:bodyPr/>
          <a:lstStyle/>
          <a:p>
            <a:r>
              <a:rPr lang="en-US" i="1"/>
              <a:t>Program Information and Complainant Information</a:t>
            </a:r>
            <a:endParaRPr lang="en-US" b="0"/>
          </a:p>
          <a:p>
            <a:r>
              <a:rPr lang="en-US" b="0"/>
              <a:t>•</a:t>
            </a:r>
            <a:r>
              <a:rPr lang="en-US"/>
              <a:t>Adult Day Services Complaint Intake Form</a:t>
            </a:r>
            <a:endParaRPr lang="en-US" b="0"/>
          </a:p>
          <a:p>
            <a:r>
              <a:rPr lang="en-US"/>
              <a:t>Date:_______________ </a:t>
            </a:r>
            <a:endParaRPr lang="en-US" b="0"/>
          </a:p>
          <a:p>
            <a:r>
              <a:rPr lang="en-US"/>
              <a:t>Complaint Taken by/Position/Agency:_______________________________________</a:t>
            </a:r>
            <a:endParaRPr lang="en-US" b="0"/>
          </a:p>
          <a:p>
            <a:r>
              <a:rPr lang="en-US"/>
              <a:t>Complainant Information</a:t>
            </a:r>
            <a:endParaRPr lang="en-US" b="0"/>
          </a:p>
          <a:p>
            <a:endParaRPr lang="en-US"/>
          </a:p>
        </p:txBody>
      </p:sp>
      <p:sp>
        <p:nvSpPr>
          <p:cNvPr id="3" name="Text Placeholder 2">
            <a:extLst>
              <a:ext uri="{FF2B5EF4-FFF2-40B4-BE49-F238E27FC236}">
                <a16:creationId xmlns:a16="http://schemas.microsoft.com/office/drawing/2014/main" id="{E10A06AE-5489-8F27-CE2C-80675A48B5E0}"/>
              </a:ext>
            </a:extLst>
          </p:cNvPr>
          <p:cNvSpPr>
            <a:spLocks noGrp="1"/>
          </p:cNvSpPr>
          <p:nvPr>
            <p:ph type="body" sz="quarter" idx="11"/>
          </p:nvPr>
        </p:nvSpPr>
        <p:spPr/>
        <p:txBody>
          <a:bodyPr/>
          <a:lstStyle/>
          <a:p>
            <a:endParaRPr lang="en-US"/>
          </a:p>
        </p:txBody>
      </p:sp>
      <p:sp>
        <p:nvSpPr>
          <p:cNvPr id="4" name="Title 3">
            <a:extLst>
              <a:ext uri="{FF2B5EF4-FFF2-40B4-BE49-F238E27FC236}">
                <a16:creationId xmlns:a16="http://schemas.microsoft.com/office/drawing/2014/main" id="{E969B181-D88A-FE59-9EFB-7628266A290A}"/>
              </a:ext>
            </a:extLst>
          </p:cNvPr>
          <p:cNvSpPr>
            <a:spLocks noGrp="1"/>
          </p:cNvSpPr>
          <p:nvPr>
            <p:ph type="title"/>
          </p:nvPr>
        </p:nvSpPr>
        <p:spPr/>
        <p:txBody>
          <a:bodyPr/>
          <a:lstStyle/>
          <a:p>
            <a:r>
              <a:rPr lang="en-US" i="1"/>
              <a:t>DAAS-600 (Complaint Intake Form)</a:t>
            </a:r>
            <a:br>
              <a:rPr lang="en-US" b="0"/>
            </a:br>
            <a:endParaRPr lang="en-US"/>
          </a:p>
        </p:txBody>
      </p:sp>
    </p:spTree>
    <p:extLst>
      <p:ext uri="{BB962C8B-B14F-4D97-AF65-F5344CB8AC3E}">
        <p14:creationId xmlns:p14="http://schemas.microsoft.com/office/powerpoint/2010/main" val="2382289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66a47b2-ca15-411b-8bf2-cdff437eebd8" xsi:nil="true"/>
    <lcf76f155ced4ddcb4097134ff3c332f xmlns="39691680-6a7f-4e37-ac12-e19f295b3dd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49DFA4FEC675D47BDFD92D3C299F2E5" ma:contentTypeVersion="16" ma:contentTypeDescription="Create a new document." ma:contentTypeScope="" ma:versionID="def07f20b6ca2fa189baf3044276a1b3">
  <xsd:schema xmlns:xsd="http://www.w3.org/2001/XMLSchema" xmlns:xs="http://www.w3.org/2001/XMLSchema" xmlns:p="http://schemas.microsoft.com/office/2006/metadata/properties" xmlns:ns2="39691680-6a7f-4e37-ac12-e19f295b3dd5" xmlns:ns3="866a47b2-ca15-411b-8bf2-cdff437eebd8" targetNamespace="http://schemas.microsoft.com/office/2006/metadata/properties" ma:root="true" ma:fieldsID="eea370d78e1f745cd973a6fc0999950a" ns2:_="" ns3:_="">
    <xsd:import namespace="39691680-6a7f-4e37-ac12-e19f295b3dd5"/>
    <xsd:import namespace="866a47b2-ca15-411b-8bf2-cdff437eeb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691680-6a7f-4e37-ac12-e19f295b3d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6a47b2-ca15-411b-8bf2-cdff437eebd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1e1cc28-28e5-4ed5-b3cf-e8d7072dd341}" ma:internalName="TaxCatchAll" ma:showField="CatchAllData" ma:web="866a47b2-ca15-411b-8bf2-cdff437eeb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DC4757-EC52-45B0-89DD-5445A0809392}">
  <ds:schemaRefs>
    <ds:schemaRef ds:uri="39691680-6a7f-4e37-ac12-e19f295b3dd5"/>
    <ds:schemaRef ds:uri="866a47b2-ca15-411b-8bf2-cdff437eebd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3A66066-BBA0-46D4-A7B1-57D471FA9C0D}">
  <ds:schemaRefs>
    <ds:schemaRef ds:uri="http://schemas.microsoft.com/sharepoint/v3/contenttype/forms"/>
  </ds:schemaRefs>
</ds:datastoreItem>
</file>

<file path=customXml/itemProps3.xml><?xml version="1.0" encoding="utf-8"?>
<ds:datastoreItem xmlns:ds="http://schemas.openxmlformats.org/officeDocument/2006/customXml" ds:itemID="{E5AE7BB1-D575-40A6-A74E-AA2D300B2D83}">
  <ds:schemaRefs>
    <ds:schemaRef ds:uri="39691680-6a7f-4e37-ac12-e19f295b3dd5"/>
    <ds:schemaRef ds:uri="866a47b2-ca15-411b-8bf2-cdff437eebd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2141</Words>
  <Application>Microsoft Office PowerPoint</Application>
  <PresentationFormat>Widescreen</PresentationFormat>
  <Paragraphs>284</Paragraphs>
  <Slides>57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Aptos</vt:lpstr>
      <vt:lpstr>Aptos Display</vt:lpstr>
      <vt:lpstr>Arial</vt:lpstr>
      <vt:lpstr>Franklin Gothic Demi Cond</vt:lpstr>
      <vt:lpstr>Franklin Gothic Medium</vt:lpstr>
      <vt:lpstr>Office Theme</vt:lpstr>
      <vt:lpstr>PowerPoint Presentation</vt:lpstr>
      <vt:lpstr>Who can make a complaint ?</vt:lpstr>
      <vt:lpstr>What are the complaints about? </vt:lpstr>
      <vt:lpstr>3 General Types of Complaints  </vt:lpstr>
      <vt:lpstr>How are complaints received? </vt:lpstr>
      <vt:lpstr>What is done with the Complaint?   </vt:lpstr>
      <vt:lpstr>Resources</vt:lpstr>
      <vt:lpstr>What is done with the Complaint?   A visit will be made to the program by the Coordinator and/or Specialist to investigate the complaint.   http://www.ncdhhs.gov /aging/manual/adcadh/DAAS-600-ADSComplaint Intake Form-i.  </vt:lpstr>
      <vt:lpstr>DAAS-600 (Complaint Intake Form) </vt:lpstr>
      <vt:lpstr>DAAS-600 (Complaint Intake Form)   Name of Program/County:_________________________________________________ Type of Adult Day Services Program (check one)  □Adult Day Care Only □Adult Day Health Only □Adult Day Care/Adult Day Health (Combination) Complainant Information  Department</vt:lpstr>
      <vt:lpstr>DAAS 600(cont’d)</vt:lpstr>
      <vt:lpstr>DAAS-600(cont.)Participant Information</vt:lpstr>
      <vt:lpstr>DAAS-600(cont.)Participant Information</vt:lpstr>
      <vt:lpstr>DAAS-600(cont.)Participant Information</vt:lpstr>
      <vt:lpstr>DAAS 600(cont’d)</vt:lpstr>
      <vt:lpstr>DAAS-600 Cont’d</vt:lpstr>
      <vt:lpstr>DAAS-600 Cont’d</vt:lpstr>
      <vt:lpstr> DAAS-600 Cont’d</vt:lpstr>
      <vt:lpstr> The form is completed, what next? </vt:lpstr>
      <vt:lpstr>Initialization of the Visit</vt:lpstr>
      <vt:lpstr>Goals of the Visit</vt:lpstr>
      <vt:lpstr>Preparing for the Visit</vt:lpstr>
      <vt:lpstr>Questions to ask and answer</vt:lpstr>
      <vt:lpstr>Items Needed to Conduct the Visit </vt:lpstr>
      <vt:lpstr>Items Needed to Conduct the Visit </vt:lpstr>
      <vt:lpstr>The Actual Visit </vt:lpstr>
      <vt:lpstr>What Should be Reviewed On-Site ? </vt:lpstr>
      <vt:lpstr>What Documentation Should Reviewed On-Site During Visit? </vt:lpstr>
      <vt:lpstr>Participant(s) File Review </vt:lpstr>
      <vt:lpstr> </vt:lpstr>
      <vt:lpstr>Participant(s) Medication Administration Record Review </vt:lpstr>
      <vt:lpstr>Staff Interviews</vt:lpstr>
      <vt:lpstr>The Exit Conference</vt:lpstr>
      <vt:lpstr>Exit Conference (Cont’d)</vt:lpstr>
      <vt:lpstr>Exit Conference (Cont’d)</vt:lpstr>
      <vt:lpstr>Exit Conference (Cont’d)</vt:lpstr>
      <vt:lpstr>Record Your Findings</vt:lpstr>
      <vt:lpstr>Record Your Findings (Cont’d)</vt:lpstr>
      <vt:lpstr>DAAS-601</vt:lpstr>
      <vt:lpstr>DAAS-601 </vt:lpstr>
      <vt:lpstr>DAAS-601</vt:lpstr>
      <vt:lpstr>DAAS-601</vt:lpstr>
      <vt:lpstr>DAAS-601</vt:lpstr>
      <vt:lpstr>DAAS-601</vt:lpstr>
      <vt:lpstr>DAAS-601</vt:lpstr>
      <vt:lpstr>Reaching a Conclusion</vt:lpstr>
      <vt:lpstr>Corrective Action</vt:lpstr>
      <vt:lpstr>What to do after the investigative visit </vt:lpstr>
      <vt:lpstr>Forward All Complaint Information to:</vt:lpstr>
      <vt:lpstr>Follow up to the Program</vt:lpstr>
      <vt:lpstr>Follow up to the Complainant</vt:lpstr>
      <vt:lpstr>Forward to the Program</vt:lpstr>
      <vt:lpstr>Follow up on Violations</vt:lpstr>
      <vt:lpstr>Follow up on Violations (cont’d)</vt:lpstr>
      <vt:lpstr> </vt:lpstr>
      <vt:lpstr>Personnel Policies </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Artis, Glenda</dc:creator>
  <cp:lastModifiedBy>Bridges, Jessalyn G</cp:lastModifiedBy>
  <cp:revision>2</cp:revision>
  <dcterms:created xsi:type="dcterms:W3CDTF">2026-03-19T22:57:59Z</dcterms:created>
  <dcterms:modified xsi:type="dcterms:W3CDTF">2026-03-23T19:38:41Z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0x010100249DFA4FEC675D47BDFD92D3C299F2E5</vt:lpwstr>
  </property>
  <property fmtid="{D5CDD505-2E9C-101B-9397-08002B2CF9AE}" pid="3" name="MediaServiceImageTags">
    <vt:lpwstr/>
  </property>
</Properties>
</file>