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22" r:id="rId5"/>
    <p:sldId id="321" r:id="rId6"/>
    <p:sldId id="310" r:id="rId7"/>
    <p:sldId id="326" r:id="rId8"/>
    <p:sldId id="318" r:id="rId9"/>
    <p:sldId id="327" r:id="rId10"/>
    <p:sldId id="335" r:id="rId11"/>
    <p:sldId id="338" r:id="rId12"/>
    <p:sldId id="334" r:id="rId13"/>
    <p:sldId id="336" r:id="rId14"/>
    <p:sldId id="329" r:id="rId15"/>
    <p:sldId id="337" r:id="rId16"/>
    <p:sldId id="328" r:id="rId17"/>
    <p:sldId id="331" r:id="rId18"/>
    <p:sldId id="339" r:id="rId19"/>
    <p:sldId id="317" r:id="rId20"/>
    <p:sldId id="340" r:id="rId21"/>
    <p:sldId id="316" r:id="rId22"/>
    <p:sldId id="315" r:id="rId23"/>
    <p:sldId id="341" r:id="rId24"/>
    <p:sldId id="342" r:id="rId25"/>
    <p:sldId id="343" r:id="rId26"/>
    <p:sldId id="344" r:id="rId27"/>
    <p:sldId id="3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388" autoAdjust="0"/>
  </p:normalViewPr>
  <p:slideViewPr>
    <p:cSldViewPr snapToGrid="0">
      <p:cViewPr varScale="1">
        <p:scale>
          <a:sx n="91" d="100"/>
          <a:sy n="91" d="100"/>
        </p:scale>
        <p:origin x="370" y="62"/>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11/17/2025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11/17/2025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7615" y="690511"/>
            <a:ext cx="8049123" cy="5253089"/>
          </a:xfrm>
        </p:spPr>
        <p:txBody>
          <a:bodyPr>
            <a:normAutofit/>
          </a:bodyPr>
          <a:lstStyle/>
          <a:p>
            <a:r>
              <a:rPr lang="en-US" sz="5300" dirty="0"/>
              <a:t>Creating and Processing </a:t>
            </a:r>
            <a:r>
              <a:rPr lang="en-US" sz="5300"/>
              <a:t>a Low Income </a:t>
            </a:r>
            <a:r>
              <a:rPr lang="en-US" sz="5300" dirty="0"/>
              <a:t>Energy Assistance Program (LIEAP) Application in NC FAST </a:t>
            </a:r>
          </a:p>
        </p:txBody>
      </p:sp>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97E45-9DEE-84F6-7A84-804AA1F41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44808-9106-0B03-B952-1E9CBB06B593}"/>
              </a:ext>
            </a:extLst>
          </p:cNvPr>
          <p:cNvSpPr>
            <a:spLocks noGrp="1"/>
          </p:cNvSpPr>
          <p:nvPr>
            <p:ph type="title"/>
          </p:nvPr>
        </p:nvSpPr>
        <p:spPr>
          <a:xfrm>
            <a:off x="1381119" y="188767"/>
            <a:ext cx="9150675" cy="1427585"/>
          </a:xfrm>
        </p:spPr>
        <p:txBody>
          <a:bodyPr/>
          <a:lstStyle/>
          <a:p>
            <a:r>
              <a:rPr lang="en-US" b="1" dirty="0">
                <a:latin typeface="Arial Nova Light" panose="020B0304020202020204" pitchFamily="34" charset="0"/>
              </a:rPr>
              <a:t>Energy Provider Search</a:t>
            </a:r>
            <a:endParaRPr lang="en-ZA" dirty="0">
              <a:latin typeface="Arial Nova Light" panose="020B0304020202020204" pitchFamily="34" charset="0"/>
            </a:endParaRPr>
          </a:p>
        </p:txBody>
      </p:sp>
      <p:sp>
        <p:nvSpPr>
          <p:cNvPr id="3" name="Content Placeholder 2">
            <a:extLst>
              <a:ext uri="{FF2B5EF4-FFF2-40B4-BE49-F238E27FC236}">
                <a16:creationId xmlns:a16="http://schemas.microsoft.com/office/drawing/2014/main" id="{B236AEA2-2578-A849-E3DC-BE66120B177D}"/>
              </a:ext>
            </a:extLst>
          </p:cNvPr>
          <p:cNvSpPr>
            <a:spLocks noGrp="1"/>
          </p:cNvSpPr>
          <p:nvPr>
            <p:ph sz="quarter" idx="12"/>
          </p:nvPr>
        </p:nvSpPr>
        <p:spPr>
          <a:xfrm>
            <a:off x="1468816" y="1207477"/>
            <a:ext cx="2915616" cy="4935415"/>
          </a:xfrm>
        </p:spPr>
        <p:txBody>
          <a:bodyPr>
            <a:normAutofit/>
          </a:bodyPr>
          <a:lstStyle/>
          <a:p>
            <a:endParaRPr lang="en-US" dirty="0"/>
          </a:p>
          <a:p>
            <a:endParaRPr lang="en-US" sz="2400" dirty="0"/>
          </a:p>
          <a:p>
            <a:r>
              <a:rPr lang="en-US" dirty="0">
                <a:latin typeface="Arial Nova Light" panose="020B0304020202020204" pitchFamily="34" charset="0"/>
              </a:rPr>
              <a:t>Energy Provider Search: Enter the applicable information then click </a:t>
            </a:r>
            <a:r>
              <a:rPr lang="en-US" b="1" dirty="0">
                <a:latin typeface="Arial Nova Light" panose="020B0304020202020204" pitchFamily="34" charset="0"/>
              </a:rPr>
              <a:t>Next</a:t>
            </a:r>
            <a:r>
              <a:rPr lang="en-US" dirty="0">
                <a:latin typeface="Arial Nova Light" panose="020B0304020202020204" pitchFamily="34" charset="0"/>
              </a:rPr>
              <a:t>.</a:t>
            </a:r>
            <a:endParaRPr lang="en-US" dirty="0"/>
          </a:p>
          <a:p>
            <a:r>
              <a:rPr lang="en-US" dirty="0"/>
              <a:t>Select the </a:t>
            </a:r>
            <a:r>
              <a:rPr lang="en-US" b="1" dirty="0"/>
              <a:t>Energy Provider </a:t>
            </a:r>
            <a:r>
              <a:rPr lang="en-US" dirty="0"/>
              <a:t>from the Provider Name drop-down menu. </a:t>
            </a:r>
          </a:p>
          <a:p>
            <a:endParaRPr lang="en-US" dirty="0">
              <a:latin typeface="Arial Nova Light" panose="020B0304020202020204" pitchFamily="34" charset="0"/>
            </a:endParaRPr>
          </a:p>
        </p:txBody>
      </p:sp>
      <p:sp>
        <p:nvSpPr>
          <p:cNvPr id="4" name="Slide Number Placeholder 3">
            <a:extLst>
              <a:ext uri="{FF2B5EF4-FFF2-40B4-BE49-F238E27FC236}">
                <a16:creationId xmlns:a16="http://schemas.microsoft.com/office/drawing/2014/main" id="{F3855017-BBB2-F72F-D107-FCE4EE6D1115}"/>
              </a:ext>
            </a:extLst>
          </p:cNvPr>
          <p:cNvSpPr>
            <a:spLocks noGrp="1"/>
          </p:cNvSpPr>
          <p:nvPr>
            <p:ph type="sldNum" sz="quarter" idx="15"/>
          </p:nvPr>
        </p:nvSpPr>
        <p:spPr/>
        <p:txBody>
          <a:bodyPr/>
          <a:lstStyle/>
          <a:p>
            <a:fld id="{18D65601-5AE2-46FC-B138-694DDD2B510D}" type="slidenum">
              <a:rPr lang="en-US" smtClean="0"/>
              <a:pPr/>
              <a:t>10</a:t>
            </a:fld>
            <a:endParaRPr lang="en-US" dirty="0"/>
          </a:p>
        </p:txBody>
      </p:sp>
      <p:pic>
        <p:nvPicPr>
          <p:cNvPr id="7" name="Picture 6">
            <a:extLst>
              <a:ext uri="{FF2B5EF4-FFF2-40B4-BE49-F238E27FC236}">
                <a16:creationId xmlns:a16="http://schemas.microsoft.com/office/drawing/2014/main" id="{FBF8FA05-C9B0-DF88-204F-6A11394EC5F2}"/>
              </a:ext>
            </a:extLst>
          </p:cNvPr>
          <p:cNvPicPr>
            <a:picLocks noChangeAspect="1"/>
          </p:cNvPicPr>
          <p:nvPr/>
        </p:nvPicPr>
        <p:blipFill>
          <a:blip r:embed="rId2"/>
          <a:stretch>
            <a:fillRect/>
          </a:stretch>
        </p:blipFill>
        <p:spPr>
          <a:xfrm>
            <a:off x="4472129" y="1488831"/>
            <a:ext cx="7592485" cy="2323983"/>
          </a:xfrm>
          <a:prstGeom prst="rect">
            <a:avLst/>
          </a:prstGeom>
        </p:spPr>
      </p:pic>
      <p:pic>
        <p:nvPicPr>
          <p:cNvPr id="11" name="Picture 10">
            <a:extLst>
              <a:ext uri="{FF2B5EF4-FFF2-40B4-BE49-F238E27FC236}">
                <a16:creationId xmlns:a16="http://schemas.microsoft.com/office/drawing/2014/main" id="{B50CC847-14F4-36EB-5A59-3E4C67827F6E}"/>
              </a:ext>
            </a:extLst>
          </p:cNvPr>
          <p:cNvPicPr>
            <a:picLocks noChangeAspect="1"/>
          </p:cNvPicPr>
          <p:nvPr/>
        </p:nvPicPr>
        <p:blipFill>
          <a:blip r:embed="rId3"/>
          <a:stretch>
            <a:fillRect/>
          </a:stretch>
        </p:blipFill>
        <p:spPr>
          <a:xfrm>
            <a:off x="4472129" y="3997569"/>
            <a:ext cx="7592485" cy="2597944"/>
          </a:xfrm>
          <a:prstGeom prst="rect">
            <a:avLst/>
          </a:prstGeom>
        </p:spPr>
      </p:pic>
    </p:spTree>
    <p:extLst>
      <p:ext uri="{BB962C8B-B14F-4D97-AF65-F5344CB8AC3E}">
        <p14:creationId xmlns:p14="http://schemas.microsoft.com/office/powerpoint/2010/main" val="194268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346F4-15FC-DFA4-7B12-1CFE3DD558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DA8F7-F5D4-06DD-D71E-95E4C63D69DD}"/>
              </a:ext>
            </a:extLst>
          </p:cNvPr>
          <p:cNvSpPr>
            <a:spLocks noGrp="1"/>
          </p:cNvSpPr>
          <p:nvPr>
            <p:ph type="title"/>
          </p:nvPr>
        </p:nvSpPr>
        <p:spPr>
          <a:xfrm>
            <a:off x="1381119" y="188767"/>
            <a:ext cx="9150675" cy="1427585"/>
          </a:xfrm>
        </p:spPr>
        <p:txBody>
          <a:bodyPr/>
          <a:lstStyle/>
          <a:p>
            <a:r>
              <a:rPr lang="en-US" b="1" dirty="0">
                <a:latin typeface="Arial Nova Light" panose="020B0304020202020204" pitchFamily="34" charset="0"/>
              </a:rPr>
              <a:t>Household Details </a:t>
            </a:r>
            <a:endParaRPr lang="en-ZA" dirty="0">
              <a:latin typeface="Arial Nova Light" panose="020B0304020202020204" pitchFamily="34" charset="0"/>
            </a:endParaRPr>
          </a:p>
        </p:txBody>
      </p:sp>
      <p:sp>
        <p:nvSpPr>
          <p:cNvPr id="3" name="Content Placeholder 2">
            <a:extLst>
              <a:ext uri="{FF2B5EF4-FFF2-40B4-BE49-F238E27FC236}">
                <a16:creationId xmlns:a16="http://schemas.microsoft.com/office/drawing/2014/main" id="{47387428-1CE9-B07B-1330-8B5E55516AE5}"/>
              </a:ext>
            </a:extLst>
          </p:cNvPr>
          <p:cNvSpPr>
            <a:spLocks noGrp="1"/>
          </p:cNvSpPr>
          <p:nvPr>
            <p:ph sz="quarter" idx="12"/>
          </p:nvPr>
        </p:nvSpPr>
        <p:spPr>
          <a:xfrm>
            <a:off x="1381119" y="984739"/>
            <a:ext cx="3185247" cy="6013939"/>
          </a:xfrm>
        </p:spPr>
        <p:txBody>
          <a:bodyPr>
            <a:normAutofit fontScale="25000" lnSpcReduction="20000"/>
          </a:bodyPr>
          <a:lstStyle/>
          <a:p>
            <a:endParaRPr lang="en-US" dirty="0"/>
          </a:p>
          <a:p>
            <a:endParaRPr lang="en-US" sz="2400" dirty="0"/>
          </a:p>
          <a:p>
            <a:endParaRPr lang="en-US" dirty="0"/>
          </a:p>
          <a:p>
            <a:endParaRPr lang="en-US" sz="6400" dirty="0"/>
          </a:p>
          <a:p>
            <a:r>
              <a:rPr lang="en-US" sz="7200" dirty="0">
                <a:latin typeface="Arial Nova Light" panose="020B0304020202020204" pitchFamily="34" charset="0"/>
              </a:rPr>
              <a:t>Enter or select information about the Household. </a:t>
            </a:r>
          </a:p>
          <a:p>
            <a:r>
              <a:rPr lang="en-US" sz="7200" dirty="0">
                <a:latin typeface="Arial Nova Light" panose="020B0304020202020204" pitchFamily="34" charset="0"/>
              </a:rPr>
              <a:t>A validation message will display when a negative value is entered for household resources, expenses and income in ePASS and NC FAST. The validation message will display as follows: A negative amount must not be entered for household resources, income or expenses.. </a:t>
            </a:r>
          </a:p>
          <a:p>
            <a:r>
              <a:rPr lang="en-US" sz="7200" dirty="0">
                <a:latin typeface="Arial Nova Light" panose="020B0304020202020204" pitchFamily="34" charset="0"/>
              </a:rPr>
              <a:t>Add income, expenses, and resources (resources are not applicable for FY 7/1/2025-6/31/2026) for all household members. LIEAP requires the month prior to the application amounts for these. </a:t>
            </a:r>
          </a:p>
          <a:p>
            <a:endParaRPr lang="en-US" sz="4000" dirty="0"/>
          </a:p>
          <a:p>
            <a:endParaRPr lang="en-US" dirty="0"/>
          </a:p>
          <a:p>
            <a:endParaRPr lang="en-US" sz="2900" dirty="0"/>
          </a:p>
        </p:txBody>
      </p:sp>
      <p:sp>
        <p:nvSpPr>
          <p:cNvPr id="4" name="Slide Number Placeholder 3">
            <a:extLst>
              <a:ext uri="{FF2B5EF4-FFF2-40B4-BE49-F238E27FC236}">
                <a16:creationId xmlns:a16="http://schemas.microsoft.com/office/drawing/2014/main" id="{E16838C8-BE0F-BA53-41F7-91F4AF8FCBC5}"/>
              </a:ext>
            </a:extLst>
          </p:cNvPr>
          <p:cNvSpPr>
            <a:spLocks noGrp="1"/>
          </p:cNvSpPr>
          <p:nvPr>
            <p:ph type="sldNum" sz="quarter" idx="15"/>
          </p:nvPr>
        </p:nvSpPr>
        <p:spPr/>
        <p:txBody>
          <a:bodyPr/>
          <a:lstStyle/>
          <a:p>
            <a:fld id="{18D65601-5AE2-46FC-B138-694DDD2B510D}" type="slidenum">
              <a:rPr lang="en-US" smtClean="0"/>
              <a:pPr/>
              <a:t>11</a:t>
            </a:fld>
            <a:endParaRPr lang="en-US" dirty="0"/>
          </a:p>
        </p:txBody>
      </p:sp>
      <p:pic>
        <p:nvPicPr>
          <p:cNvPr id="7" name="Picture 6">
            <a:extLst>
              <a:ext uri="{FF2B5EF4-FFF2-40B4-BE49-F238E27FC236}">
                <a16:creationId xmlns:a16="http://schemas.microsoft.com/office/drawing/2014/main" id="{04F8319B-FBE0-0008-9885-F7982F3DE9AB}"/>
              </a:ext>
            </a:extLst>
          </p:cNvPr>
          <p:cNvPicPr>
            <a:picLocks noChangeAspect="1"/>
          </p:cNvPicPr>
          <p:nvPr/>
        </p:nvPicPr>
        <p:blipFill>
          <a:blip r:embed="rId2"/>
          <a:stretch>
            <a:fillRect/>
          </a:stretch>
        </p:blipFill>
        <p:spPr>
          <a:xfrm>
            <a:off x="5315450" y="1798707"/>
            <a:ext cx="6250329" cy="3904156"/>
          </a:xfrm>
          <a:prstGeom prst="rect">
            <a:avLst/>
          </a:prstGeom>
        </p:spPr>
      </p:pic>
    </p:spTree>
    <p:extLst>
      <p:ext uri="{BB962C8B-B14F-4D97-AF65-F5344CB8AC3E}">
        <p14:creationId xmlns:p14="http://schemas.microsoft.com/office/powerpoint/2010/main" val="171391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6EFFA-7CC6-7957-C347-D8C98D7DF4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AB87F6-C202-F776-DF32-E47470D6C4D2}"/>
              </a:ext>
            </a:extLst>
          </p:cNvPr>
          <p:cNvSpPr>
            <a:spLocks noGrp="1"/>
          </p:cNvSpPr>
          <p:nvPr>
            <p:ph type="title"/>
          </p:nvPr>
        </p:nvSpPr>
        <p:spPr>
          <a:xfrm>
            <a:off x="1083153" y="3933092"/>
            <a:ext cx="9983432" cy="2327031"/>
          </a:xfrm>
        </p:spPr>
        <p:txBody>
          <a:bodyPr>
            <a:normAutofit/>
          </a:bodyPr>
          <a:lstStyle/>
          <a:p>
            <a:r>
              <a:rPr lang="en-US" sz="2000" dirty="0">
                <a:latin typeface="Arial Nova Light" panose="020B0304020202020204" pitchFamily="34" charset="0"/>
              </a:rPr>
              <a:t>If any household member has income, the Income Details screen display.</a:t>
            </a:r>
            <a:br>
              <a:rPr lang="en-US" sz="2000" dirty="0">
                <a:latin typeface="Arial Nova Light" panose="020B0304020202020204" pitchFamily="34" charset="0"/>
              </a:rPr>
            </a:br>
            <a:br>
              <a:rPr lang="en-US" sz="2000" dirty="0">
                <a:latin typeface="Arial Nova Light" panose="020B0304020202020204" pitchFamily="34" charset="0"/>
              </a:rPr>
            </a:br>
            <a:r>
              <a:rPr lang="en-US" sz="2000" dirty="0">
                <a:latin typeface="Arial Nova Light" panose="020B0304020202020204" pitchFamily="34" charset="0"/>
              </a:rPr>
              <a:t>Enter any applicable information and then click Next.</a:t>
            </a:r>
          </a:p>
        </p:txBody>
      </p:sp>
      <p:pic>
        <p:nvPicPr>
          <p:cNvPr id="5" name="Content Placeholder 4">
            <a:extLst>
              <a:ext uri="{FF2B5EF4-FFF2-40B4-BE49-F238E27FC236}">
                <a16:creationId xmlns:a16="http://schemas.microsoft.com/office/drawing/2014/main" id="{60B529A9-22C8-C96A-3224-DD10775AADD6}"/>
              </a:ext>
            </a:extLst>
          </p:cNvPr>
          <p:cNvPicPr>
            <a:picLocks noGrp="1" noChangeAspect="1"/>
          </p:cNvPicPr>
          <p:nvPr>
            <p:ph sz="quarter" idx="10"/>
          </p:nvPr>
        </p:nvPicPr>
        <p:blipFill>
          <a:blip r:embed="rId2"/>
          <a:stretch>
            <a:fillRect/>
          </a:stretch>
        </p:blipFill>
        <p:spPr>
          <a:xfrm>
            <a:off x="2016369" y="316523"/>
            <a:ext cx="8006861" cy="3845169"/>
          </a:xfrm>
          <a:prstGeom prst="rect">
            <a:avLst/>
          </a:prstGeom>
        </p:spPr>
      </p:pic>
    </p:spTree>
    <p:extLst>
      <p:ext uri="{BB962C8B-B14F-4D97-AF65-F5344CB8AC3E}">
        <p14:creationId xmlns:p14="http://schemas.microsoft.com/office/powerpoint/2010/main" val="254391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3535-471B-D600-06A4-7EC2644485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C6067-7C45-5AB6-383F-A548B18D141D}"/>
              </a:ext>
            </a:extLst>
          </p:cNvPr>
          <p:cNvSpPr>
            <a:spLocks noGrp="1"/>
          </p:cNvSpPr>
          <p:nvPr>
            <p:ph type="title"/>
          </p:nvPr>
        </p:nvSpPr>
        <p:spPr>
          <a:xfrm>
            <a:off x="1381119" y="188768"/>
            <a:ext cx="9150675" cy="1218002"/>
          </a:xfrm>
        </p:spPr>
        <p:txBody>
          <a:bodyPr/>
          <a:lstStyle/>
          <a:p>
            <a:r>
              <a:rPr lang="en-US" b="1" dirty="0">
                <a:latin typeface="Arial Nova Light" panose="020B0304020202020204" pitchFamily="34" charset="0"/>
              </a:rPr>
              <a:t>LIEAP Verification Details</a:t>
            </a:r>
            <a:endParaRPr lang="en-ZA" dirty="0">
              <a:latin typeface="Arial Nova Light" panose="020B0304020202020204" pitchFamily="34" charset="0"/>
            </a:endParaRPr>
          </a:p>
        </p:txBody>
      </p:sp>
      <p:sp>
        <p:nvSpPr>
          <p:cNvPr id="3" name="Content Placeholder 2">
            <a:extLst>
              <a:ext uri="{FF2B5EF4-FFF2-40B4-BE49-F238E27FC236}">
                <a16:creationId xmlns:a16="http://schemas.microsoft.com/office/drawing/2014/main" id="{DED8E843-F90B-0291-4F2D-E32D11042263}"/>
              </a:ext>
            </a:extLst>
          </p:cNvPr>
          <p:cNvSpPr>
            <a:spLocks noGrp="1"/>
          </p:cNvSpPr>
          <p:nvPr>
            <p:ph sz="quarter" idx="12"/>
          </p:nvPr>
        </p:nvSpPr>
        <p:spPr>
          <a:xfrm>
            <a:off x="1468815" y="1219200"/>
            <a:ext cx="3185247" cy="3751386"/>
          </a:xfrm>
        </p:spPr>
        <p:txBody>
          <a:bodyPr>
            <a:normAutofit fontScale="55000" lnSpcReduction="20000"/>
          </a:bodyPr>
          <a:lstStyle/>
          <a:p>
            <a:endParaRPr lang="en-US" dirty="0"/>
          </a:p>
          <a:p>
            <a:endParaRPr lang="en-US" sz="2400" dirty="0"/>
          </a:p>
          <a:p>
            <a:endParaRPr lang="en-US" dirty="0"/>
          </a:p>
          <a:p>
            <a:endParaRPr lang="en-US" sz="3200" dirty="0"/>
          </a:p>
          <a:p>
            <a:r>
              <a:rPr lang="en-US" sz="3200" dirty="0">
                <a:latin typeface="Arial Nova Light" panose="020B0304020202020204" pitchFamily="34" charset="0"/>
              </a:rPr>
              <a:t>Enter the last verification received date and comments then click </a:t>
            </a:r>
            <a:r>
              <a:rPr lang="en-US" sz="3200" b="1" dirty="0">
                <a:latin typeface="Arial Nova Light" panose="020B0304020202020204" pitchFamily="34" charset="0"/>
              </a:rPr>
              <a:t>Next</a:t>
            </a:r>
            <a:r>
              <a:rPr lang="en-US" sz="3200" dirty="0">
                <a:latin typeface="Arial Nova Light" panose="020B0304020202020204" pitchFamily="34" charset="0"/>
              </a:rPr>
              <a:t>. </a:t>
            </a:r>
          </a:p>
          <a:p>
            <a:endParaRPr lang="en-US" sz="3200" dirty="0">
              <a:latin typeface="Arial Nova Light" panose="020B0304020202020204" pitchFamily="34" charset="0"/>
            </a:endParaRPr>
          </a:p>
          <a:p>
            <a:r>
              <a:rPr lang="en-US" sz="3200" dirty="0">
                <a:latin typeface="Arial Nova Light" panose="020B0304020202020204" pitchFamily="34" charset="0"/>
              </a:rPr>
              <a:t>The application cannot be authorized if the last verification received date is not entered.</a:t>
            </a:r>
          </a:p>
          <a:p>
            <a:endParaRPr lang="en-US" sz="4000" dirty="0"/>
          </a:p>
          <a:p>
            <a:endParaRPr lang="en-US" dirty="0"/>
          </a:p>
          <a:p>
            <a:endParaRPr lang="en-US" sz="2900" dirty="0"/>
          </a:p>
        </p:txBody>
      </p:sp>
      <p:sp>
        <p:nvSpPr>
          <p:cNvPr id="4" name="Slide Number Placeholder 3">
            <a:extLst>
              <a:ext uri="{FF2B5EF4-FFF2-40B4-BE49-F238E27FC236}">
                <a16:creationId xmlns:a16="http://schemas.microsoft.com/office/drawing/2014/main" id="{9AB58C2A-2B1F-F7FF-3BF3-5786DD0EA808}"/>
              </a:ext>
            </a:extLst>
          </p:cNvPr>
          <p:cNvSpPr>
            <a:spLocks noGrp="1"/>
          </p:cNvSpPr>
          <p:nvPr>
            <p:ph type="sldNum" sz="quarter" idx="15"/>
          </p:nvPr>
        </p:nvSpPr>
        <p:spPr/>
        <p:txBody>
          <a:bodyPr/>
          <a:lstStyle/>
          <a:p>
            <a:fld id="{18D65601-5AE2-46FC-B138-694DDD2B510D}" type="slidenum">
              <a:rPr lang="en-US" smtClean="0"/>
              <a:pPr/>
              <a:t>13</a:t>
            </a:fld>
            <a:endParaRPr lang="en-US" dirty="0"/>
          </a:p>
        </p:txBody>
      </p:sp>
      <p:pic>
        <p:nvPicPr>
          <p:cNvPr id="7" name="Picture 6">
            <a:extLst>
              <a:ext uri="{FF2B5EF4-FFF2-40B4-BE49-F238E27FC236}">
                <a16:creationId xmlns:a16="http://schemas.microsoft.com/office/drawing/2014/main" id="{2A148BB7-D691-D837-C1AF-83D537670B7E}"/>
              </a:ext>
            </a:extLst>
          </p:cNvPr>
          <p:cNvPicPr>
            <a:picLocks noChangeAspect="1"/>
          </p:cNvPicPr>
          <p:nvPr/>
        </p:nvPicPr>
        <p:blipFill>
          <a:blip r:embed="rId2"/>
          <a:stretch>
            <a:fillRect/>
          </a:stretch>
        </p:blipFill>
        <p:spPr>
          <a:xfrm>
            <a:off x="4741758" y="1582614"/>
            <a:ext cx="7169050" cy="4220309"/>
          </a:xfrm>
          <a:prstGeom prst="rect">
            <a:avLst/>
          </a:prstGeom>
        </p:spPr>
      </p:pic>
    </p:spTree>
    <p:extLst>
      <p:ext uri="{BB962C8B-B14F-4D97-AF65-F5344CB8AC3E}">
        <p14:creationId xmlns:p14="http://schemas.microsoft.com/office/powerpoint/2010/main" val="8472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CF2A0-CCC1-CA81-AC06-20356BDD6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262294-AE64-8239-1455-178C5E95AF8E}"/>
              </a:ext>
            </a:extLst>
          </p:cNvPr>
          <p:cNvSpPr>
            <a:spLocks noGrp="1"/>
          </p:cNvSpPr>
          <p:nvPr>
            <p:ph type="title"/>
          </p:nvPr>
        </p:nvSpPr>
        <p:spPr>
          <a:xfrm>
            <a:off x="1381119" y="188767"/>
            <a:ext cx="9150675" cy="1427585"/>
          </a:xfrm>
        </p:spPr>
        <p:txBody>
          <a:bodyPr/>
          <a:lstStyle/>
          <a:p>
            <a:r>
              <a:rPr lang="en-US" b="1" dirty="0"/>
              <a:t>Heat and Electric Vendor Section</a:t>
            </a:r>
            <a:endParaRPr lang="en-ZA" dirty="0"/>
          </a:p>
        </p:txBody>
      </p:sp>
      <p:sp>
        <p:nvSpPr>
          <p:cNvPr id="3" name="Content Placeholder 2">
            <a:extLst>
              <a:ext uri="{FF2B5EF4-FFF2-40B4-BE49-F238E27FC236}">
                <a16:creationId xmlns:a16="http://schemas.microsoft.com/office/drawing/2014/main" id="{34071986-BAB3-58AA-4CD5-24E9FE8A62F9}"/>
              </a:ext>
            </a:extLst>
          </p:cNvPr>
          <p:cNvSpPr>
            <a:spLocks noGrp="1"/>
          </p:cNvSpPr>
          <p:nvPr>
            <p:ph sz="quarter" idx="12"/>
          </p:nvPr>
        </p:nvSpPr>
        <p:spPr>
          <a:xfrm>
            <a:off x="1480538" y="1043352"/>
            <a:ext cx="3196970" cy="4208587"/>
          </a:xfrm>
        </p:spPr>
        <p:txBody>
          <a:bodyPr>
            <a:normAutofit fontScale="77500" lnSpcReduction="20000"/>
          </a:bodyPr>
          <a:lstStyle/>
          <a:p>
            <a:pPr marL="0" indent="0">
              <a:buNone/>
            </a:pPr>
            <a:endParaRPr lang="en-US" dirty="0"/>
          </a:p>
          <a:p>
            <a:endParaRPr lang="en-US" sz="2400" dirty="0"/>
          </a:p>
          <a:p>
            <a:endParaRPr lang="en-US" dirty="0"/>
          </a:p>
          <a:p>
            <a:r>
              <a:rPr lang="en-US" sz="2100" dirty="0"/>
              <a:t>Select the household’s </a:t>
            </a:r>
            <a:r>
              <a:rPr lang="en-US" sz="2100" b="1" dirty="0"/>
              <a:t>primary heat vendor </a:t>
            </a:r>
            <a:r>
              <a:rPr lang="en-US" sz="2100" dirty="0"/>
              <a:t>from the drop-down menu. </a:t>
            </a:r>
          </a:p>
          <a:p>
            <a:r>
              <a:rPr lang="en-US" sz="2100" dirty="0"/>
              <a:t>Select the household’s </a:t>
            </a:r>
            <a:r>
              <a:rPr lang="en-US" sz="2100" b="1" dirty="0"/>
              <a:t>electric vendor </a:t>
            </a:r>
            <a:r>
              <a:rPr lang="en-US" sz="2100" dirty="0"/>
              <a:t>from the drop-down menu then click </a:t>
            </a:r>
            <a:r>
              <a:rPr lang="en-US" sz="2100" b="1" dirty="0"/>
              <a:t>Next</a:t>
            </a:r>
            <a:r>
              <a:rPr lang="en-US" sz="2100" dirty="0"/>
              <a:t>. </a:t>
            </a:r>
          </a:p>
          <a:p>
            <a:endParaRPr lang="en-US" dirty="0"/>
          </a:p>
          <a:p>
            <a:r>
              <a:rPr lang="en-US" dirty="0"/>
              <a:t>An authorized rep will be assigned to an application only if the Energy Provider is not registered with FIS. </a:t>
            </a:r>
          </a:p>
          <a:p>
            <a:endParaRPr lang="en-US" dirty="0"/>
          </a:p>
          <a:p>
            <a:endParaRPr lang="en-US" sz="2900" dirty="0"/>
          </a:p>
        </p:txBody>
      </p:sp>
      <p:sp>
        <p:nvSpPr>
          <p:cNvPr id="4" name="Slide Number Placeholder 3">
            <a:extLst>
              <a:ext uri="{FF2B5EF4-FFF2-40B4-BE49-F238E27FC236}">
                <a16:creationId xmlns:a16="http://schemas.microsoft.com/office/drawing/2014/main" id="{7FE95B07-3E98-F025-ABA0-44182371AF60}"/>
              </a:ext>
            </a:extLst>
          </p:cNvPr>
          <p:cNvSpPr>
            <a:spLocks noGrp="1"/>
          </p:cNvSpPr>
          <p:nvPr>
            <p:ph type="sldNum" sz="quarter" idx="15"/>
          </p:nvPr>
        </p:nvSpPr>
        <p:spPr/>
        <p:txBody>
          <a:bodyPr/>
          <a:lstStyle/>
          <a:p>
            <a:fld id="{18D65601-5AE2-46FC-B138-694DDD2B510D}" type="slidenum">
              <a:rPr lang="en-US" smtClean="0"/>
              <a:pPr/>
              <a:t>14</a:t>
            </a:fld>
            <a:endParaRPr lang="en-US" dirty="0"/>
          </a:p>
        </p:txBody>
      </p:sp>
      <p:pic>
        <p:nvPicPr>
          <p:cNvPr id="7" name="Picture 6">
            <a:extLst>
              <a:ext uri="{FF2B5EF4-FFF2-40B4-BE49-F238E27FC236}">
                <a16:creationId xmlns:a16="http://schemas.microsoft.com/office/drawing/2014/main" id="{8C2DF4B3-9FC0-3F1D-1B10-6872F710346D}"/>
              </a:ext>
            </a:extLst>
          </p:cNvPr>
          <p:cNvPicPr>
            <a:picLocks noChangeAspect="1"/>
          </p:cNvPicPr>
          <p:nvPr/>
        </p:nvPicPr>
        <p:blipFill>
          <a:blip r:embed="rId2"/>
          <a:stretch>
            <a:fillRect/>
          </a:stretch>
        </p:blipFill>
        <p:spPr>
          <a:xfrm>
            <a:off x="5280431" y="2016370"/>
            <a:ext cx="6273478" cy="3927232"/>
          </a:xfrm>
          <a:prstGeom prst="rect">
            <a:avLst/>
          </a:prstGeom>
        </p:spPr>
      </p:pic>
    </p:spTree>
    <p:extLst>
      <p:ext uri="{BB962C8B-B14F-4D97-AF65-F5344CB8AC3E}">
        <p14:creationId xmlns:p14="http://schemas.microsoft.com/office/powerpoint/2010/main" val="189351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3798F-9FF7-63D1-9249-F152BFD83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A0141-735D-1E38-AE6C-005F535B5657}"/>
              </a:ext>
            </a:extLst>
          </p:cNvPr>
          <p:cNvSpPr>
            <a:spLocks noGrp="1"/>
          </p:cNvSpPr>
          <p:nvPr>
            <p:ph type="title"/>
          </p:nvPr>
        </p:nvSpPr>
        <p:spPr>
          <a:xfrm>
            <a:off x="1381119" y="188768"/>
            <a:ext cx="9150675" cy="1218002"/>
          </a:xfrm>
        </p:spPr>
        <p:txBody>
          <a:bodyPr/>
          <a:lstStyle/>
          <a:p>
            <a:r>
              <a:rPr lang="en-US" b="1" dirty="0">
                <a:latin typeface="Arial Nova Light" panose="020B0304020202020204" pitchFamily="34" charset="0"/>
              </a:rPr>
              <a:t>Claimant’s Rights and Responsibilities</a:t>
            </a:r>
            <a:endParaRPr lang="en-ZA" dirty="0">
              <a:latin typeface="Arial Nova Light" panose="020B0304020202020204" pitchFamily="34" charset="0"/>
            </a:endParaRPr>
          </a:p>
        </p:txBody>
      </p:sp>
      <p:sp>
        <p:nvSpPr>
          <p:cNvPr id="3" name="Content Placeholder 2">
            <a:extLst>
              <a:ext uri="{FF2B5EF4-FFF2-40B4-BE49-F238E27FC236}">
                <a16:creationId xmlns:a16="http://schemas.microsoft.com/office/drawing/2014/main" id="{191C3123-0912-0E46-A930-4EDA19B38D9F}"/>
              </a:ext>
            </a:extLst>
          </p:cNvPr>
          <p:cNvSpPr>
            <a:spLocks noGrp="1"/>
          </p:cNvSpPr>
          <p:nvPr>
            <p:ph sz="quarter" idx="12"/>
          </p:nvPr>
        </p:nvSpPr>
        <p:spPr>
          <a:xfrm>
            <a:off x="1468815" y="1219199"/>
            <a:ext cx="2997677" cy="4697857"/>
          </a:xfrm>
        </p:spPr>
        <p:txBody>
          <a:bodyPr>
            <a:normAutofit fontScale="62500" lnSpcReduction="20000"/>
          </a:bodyPr>
          <a:lstStyle/>
          <a:p>
            <a:endParaRPr lang="en-US" dirty="0"/>
          </a:p>
          <a:p>
            <a:endParaRPr lang="en-US" sz="2400" dirty="0"/>
          </a:p>
          <a:p>
            <a:endParaRPr lang="en-US" dirty="0"/>
          </a:p>
          <a:p>
            <a:endParaRPr lang="en-US" sz="3200" dirty="0"/>
          </a:p>
          <a:p>
            <a:r>
              <a:rPr lang="en-US" sz="3200" dirty="0">
                <a:solidFill>
                  <a:schemeClr val="bg2">
                    <a:lumMod val="25000"/>
                  </a:schemeClr>
                </a:solidFill>
              </a:rPr>
              <a:t>Claimant’s Rights and Responsibilities: Select each </a:t>
            </a:r>
            <a:r>
              <a:rPr lang="en-US" sz="3200" b="1" dirty="0">
                <a:solidFill>
                  <a:schemeClr val="bg2">
                    <a:lumMod val="25000"/>
                  </a:schemeClr>
                </a:solidFill>
              </a:rPr>
              <a:t>check box </a:t>
            </a:r>
            <a:r>
              <a:rPr lang="en-US" sz="3200" dirty="0">
                <a:solidFill>
                  <a:schemeClr val="bg2">
                    <a:lumMod val="25000"/>
                  </a:schemeClr>
                </a:solidFill>
              </a:rPr>
              <a:t>then click </a:t>
            </a:r>
            <a:r>
              <a:rPr lang="en-US" sz="3200" b="1" dirty="0">
                <a:solidFill>
                  <a:schemeClr val="bg2">
                    <a:lumMod val="25000"/>
                  </a:schemeClr>
                </a:solidFill>
                <a:latin typeface="Arial Nova Light" panose="020B0304020202020204" pitchFamily="34" charset="0"/>
              </a:rPr>
              <a:t>Submit</a:t>
            </a:r>
            <a:r>
              <a:rPr lang="en-US" sz="3200" dirty="0">
                <a:solidFill>
                  <a:schemeClr val="bg2">
                    <a:lumMod val="25000"/>
                  </a:schemeClr>
                </a:solidFill>
              </a:rPr>
              <a:t>.</a:t>
            </a:r>
            <a:endParaRPr lang="en-US" sz="3200" dirty="0">
              <a:solidFill>
                <a:schemeClr val="bg2">
                  <a:lumMod val="25000"/>
                </a:schemeClr>
              </a:solidFill>
              <a:latin typeface="Arial Nova Light" panose="020B0304020202020204" pitchFamily="34" charset="0"/>
            </a:endParaRPr>
          </a:p>
          <a:p>
            <a:r>
              <a:rPr lang="en-US" sz="3200" b="1" dirty="0">
                <a:solidFill>
                  <a:schemeClr val="bg2">
                    <a:lumMod val="25000"/>
                  </a:schemeClr>
                </a:solidFill>
              </a:rPr>
              <a:t>Note: </a:t>
            </a:r>
            <a:r>
              <a:rPr lang="en-US" sz="3200" dirty="0">
                <a:solidFill>
                  <a:schemeClr val="bg2">
                    <a:lumMod val="25000"/>
                  </a:schemeClr>
                </a:solidFill>
              </a:rPr>
              <a:t>If needed, Energy workers can open the Client Rights and Responsibilities document (in either English or Spanish) and print it using the hyperlinks on this page.</a:t>
            </a:r>
            <a:endParaRPr lang="en-US" sz="4000" dirty="0">
              <a:solidFill>
                <a:schemeClr val="bg2">
                  <a:lumMod val="25000"/>
                </a:schemeClr>
              </a:solidFill>
            </a:endParaRPr>
          </a:p>
          <a:p>
            <a:endParaRPr lang="en-US" dirty="0"/>
          </a:p>
          <a:p>
            <a:endParaRPr lang="en-US" sz="2900" dirty="0"/>
          </a:p>
        </p:txBody>
      </p:sp>
      <p:sp>
        <p:nvSpPr>
          <p:cNvPr id="4" name="Slide Number Placeholder 3">
            <a:extLst>
              <a:ext uri="{FF2B5EF4-FFF2-40B4-BE49-F238E27FC236}">
                <a16:creationId xmlns:a16="http://schemas.microsoft.com/office/drawing/2014/main" id="{398BA9F6-28E1-88FB-D060-117FD1F1A634}"/>
              </a:ext>
            </a:extLst>
          </p:cNvPr>
          <p:cNvSpPr>
            <a:spLocks noGrp="1"/>
          </p:cNvSpPr>
          <p:nvPr>
            <p:ph type="sldNum" sz="quarter" idx="15"/>
          </p:nvPr>
        </p:nvSpPr>
        <p:spPr/>
        <p:txBody>
          <a:bodyPr/>
          <a:lstStyle/>
          <a:p>
            <a:fld id="{18D65601-5AE2-46FC-B138-694DDD2B510D}" type="slidenum">
              <a:rPr lang="en-US" smtClean="0"/>
              <a:pPr/>
              <a:t>15</a:t>
            </a:fld>
            <a:endParaRPr lang="en-US" dirty="0"/>
          </a:p>
        </p:txBody>
      </p:sp>
      <p:pic>
        <p:nvPicPr>
          <p:cNvPr id="5" name="Picture 4" descr="Graphical user interface, text, application, email&#10;&#10;AI-generated content may be incorrect.">
            <a:extLst>
              <a:ext uri="{FF2B5EF4-FFF2-40B4-BE49-F238E27FC236}">
                <a16:creationId xmlns:a16="http://schemas.microsoft.com/office/drawing/2014/main" id="{FD93B307-F240-A7A7-1CD7-55D66202B281}"/>
              </a:ext>
            </a:extLst>
          </p:cNvPr>
          <p:cNvPicPr>
            <a:picLocks noChangeAspect="1"/>
          </p:cNvPicPr>
          <p:nvPr/>
        </p:nvPicPr>
        <p:blipFill>
          <a:blip r:embed="rId2"/>
          <a:stretch>
            <a:fillRect/>
          </a:stretch>
        </p:blipFill>
        <p:spPr>
          <a:xfrm>
            <a:off x="4966349" y="1410334"/>
            <a:ext cx="6616049" cy="4697858"/>
          </a:xfrm>
          <a:prstGeom prst="rect">
            <a:avLst/>
          </a:prstGeom>
          <a:ln>
            <a:solidFill>
              <a:schemeClr val="accent1"/>
            </a:solidFill>
          </a:ln>
        </p:spPr>
      </p:pic>
    </p:spTree>
    <p:extLst>
      <p:ext uri="{BB962C8B-B14F-4D97-AF65-F5344CB8AC3E}">
        <p14:creationId xmlns:p14="http://schemas.microsoft.com/office/powerpoint/2010/main" val="257102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F606B8-D15C-3916-2C66-49DEC593A3C2}"/>
              </a:ext>
            </a:extLst>
          </p:cNvPr>
          <p:cNvSpPr>
            <a:spLocks noGrp="1"/>
          </p:cNvSpPr>
          <p:nvPr>
            <p:ph type="body" sz="quarter" idx="12"/>
          </p:nvPr>
        </p:nvSpPr>
        <p:spPr>
          <a:xfrm>
            <a:off x="1038031" y="4027047"/>
            <a:ext cx="10115939" cy="1762783"/>
          </a:xfrm>
        </p:spPr>
        <p:txBody>
          <a:bodyPr/>
          <a:lstStyle/>
          <a:p>
            <a:r>
              <a:rPr lang="en-US" dirty="0"/>
              <a:t>Enhancing your presentation</a:t>
            </a:r>
          </a:p>
        </p:txBody>
      </p:sp>
      <p:pic>
        <p:nvPicPr>
          <p:cNvPr id="5" name="Picture 4">
            <a:extLst>
              <a:ext uri="{FF2B5EF4-FFF2-40B4-BE49-F238E27FC236}">
                <a16:creationId xmlns:a16="http://schemas.microsoft.com/office/drawing/2014/main" id="{4D362D68-0917-9AFF-AF8D-13ECF0CD10BB}"/>
              </a:ext>
            </a:extLst>
          </p:cNvPr>
          <p:cNvPicPr>
            <a:picLocks noChangeAspect="1"/>
          </p:cNvPicPr>
          <p:nvPr/>
        </p:nvPicPr>
        <p:blipFill>
          <a:blip r:embed="rId2"/>
          <a:stretch>
            <a:fillRect/>
          </a:stretch>
        </p:blipFill>
        <p:spPr>
          <a:xfrm>
            <a:off x="1426358" y="1049529"/>
            <a:ext cx="8049748" cy="3562847"/>
          </a:xfrm>
          <a:prstGeom prst="rect">
            <a:avLst/>
          </a:prstGeom>
        </p:spPr>
      </p:pic>
      <p:sp>
        <p:nvSpPr>
          <p:cNvPr id="7" name="TextBox 6">
            <a:extLst>
              <a:ext uri="{FF2B5EF4-FFF2-40B4-BE49-F238E27FC236}">
                <a16:creationId xmlns:a16="http://schemas.microsoft.com/office/drawing/2014/main" id="{B9BF5E2D-6651-7332-5459-D183188D0167}"/>
              </a:ext>
            </a:extLst>
          </p:cNvPr>
          <p:cNvSpPr txBox="1"/>
          <p:nvPr/>
        </p:nvSpPr>
        <p:spPr>
          <a:xfrm>
            <a:off x="1038030" y="5016437"/>
            <a:ext cx="9980585" cy="369332"/>
          </a:xfrm>
          <a:prstGeom prst="rect">
            <a:avLst/>
          </a:prstGeom>
          <a:noFill/>
        </p:spPr>
        <p:txBody>
          <a:bodyPr wrap="square">
            <a:spAutoFit/>
          </a:bodyPr>
          <a:lstStyle/>
          <a:p>
            <a:pPr lvl="1"/>
            <a:r>
              <a:rPr lang="en-US" dirty="0">
                <a:latin typeface="Arial Nova Light" panose="020B0304020202020204" pitchFamily="34" charset="0"/>
              </a:rPr>
              <a:t>To authorize the application: Click the </a:t>
            </a:r>
            <a:r>
              <a:rPr lang="en-US" b="1" dirty="0">
                <a:latin typeface="Arial Nova Light" panose="020B0304020202020204" pitchFamily="34" charset="0"/>
              </a:rPr>
              <a:t>Tab Actions Menu </a:t>
            </a:r>
            <a:r>
              <a:rPr lang="en-US" dirty="0">
                <a:latin typeface="Arial Nova Light" panose="020B0304020202020204" pitchFamily="34" charset="0"/>
              </a:rPr>
              <a:t>then select </a:t>
            </a:r>
            <a:r>
              <a:rPr lang="en-US" b="1" dirty="0">
                <a:latin typeface="Arial Nova Light" panose="020B0304020202020204" pitchFamily="34" charset="0"/>
              </a:rPr>
              <a:t>Authorize Program</a:t>
            </a:r>
            <a:r>
              <a:rPr lang="en-US" dirty="0"/>
              <a:t>.</a:t>
            </a:r>
          </a:p>
        </p:txBody>
      </p:sp>
    </p:spTree>
    <p:extLst>
      <p:ext uri="{BB962C8B-B14F-4D97-AF65-F5344CB8AC3E}">
        <p14:creationId xmlns:p14="http://schemas.microsoft.com/office/powerpoint/2010/main" val="401133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38B29-3119-455F-8BA3-252C0171362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283794D-58B8-EC88-E365-5D2BF75A6FFE}"/>
              </a:ext>
            </a:extLst>
          </p:cNvPr>
          <p:cNvSpPr>
            <a:spLocks noGrp="1"/>
          </p:cNvSpPr>
          <p:nvPr>
            <p:ph type="body" sz="quarter" idx="12"/>
          </p:nvPr>
        </p:nvSpPr>
        <p:spPr>
          <a:xfrm>
            <a:off x="1038031" y="4027047"/>
            <a:ext cx="10115939" cy="1762783"/>
          </a:xfrm>
        </p:spPr>
        <p:txBody>
          <a:bodyPr/>
          <a:lstStyle/>
          <a:p>
            <a:r>
              <a:rPr lang="en-US" dirty="0"/>
              <a:t>Enhancing your presentation</a:t>
            </a:r>
          </a:p>
        </p:txBody>
      </p:sp>
      <p:sp>
        <p:nvSpPr>
          <p:cNvPr id="7" name="TextBox 6">
            <a:extLst>
              <a:ext uri="{FF2B5EF4-FFF2-40B4-BE49-F238E27FC236}">
                <a16:creationId xmlns:a16="http://schemas.microsoft.com/office/drawing/2014/main" id="{5588A6D5-C89C-9D23-4836-DAC1A5BD00C3}"/>
              </a:ext>
            </a:extLst>
          </p:cNvPr>
          <p:cNvSpPr txBox="1"/>
          <p:nvPr/>
        </p:nvSpPr>
        <p:spPr>
          <a:xfrm>
            <a:off x="962369" y="914400"/>
            <a:ext cx="2261477" cy="3970318"/>
          </a:xfrm>
          <a:prstGeom prst="rect">
            <a:avLst/>
          </a:prstGeom>
          <a:noFill/>
        </p:spPr>
        <p:txBody>
          <a:bodyPr wrap="square">
            <a:spAutoFit/>
          </a:bodyPr>
          <a:lstStyle/>
          <a:p>
            <a:pPr lvl="1"/>
            <a:br>
              <a:rPr lang="en-US" dirty="0"/>
            </a:br>
            <a:r>
              <a:rPr lang="en-US" dirty="0">
                <a:latin typeface="Arial Nova Light" panose="020B0304020202020204" pitchFamily="34" charset="0"/>
              </a:rPr>
              <a:t>To Deny or Withdraw the application: </a:t>
            </a:r>
          </a:p>
          <a:p>
            <a:pPr lvl="1"/>
            <a:endParaRPr lang="en-US" dirty="0">
              <a:latin typeface="Arial Nova Light" panose="020B0304020202020204" pitchFamily="34" charset="0"/>
            </a:endParaRPr>
          </a:p>
          <a:p>
            <a:pPr lvl="1"/>
            <a:r>
              <a:rPr lang="en-US" dirty="0">
                <a:latin typeface="Arial Nova Light" panose="020B0304020202020204" pitchFamily="34" charset="0"/>
              </a:rPr>
              <a:t>Click </a:t>
            </a:r>
            <a:r>
              <a:rPr lang="en-US" b="1" dirty="0">
                <a:latin typeface="Arial Nova Light" panose="020B0304020202020204" pitchFamily="34" charset="0"/>
              </a:rPr>
              <a:t>Programs </a:t>
            </a:r>
            <a:r>
              <a:rPr lang="en-US" dirty="0">
                <a:latin typeface="Arial Nova Light" panose="020B0304020202020204" pitchFamily="34" charset="0"/>
              </a:rPr>
              <a:t>tab</a:t>
            </a:r>
          </a:p>
          <a:p>
            <a:pPr lvl="1"/>
            <a:endParaRPr lang="en-US" dirty="0">
              <a:latin typeface="Arial Nova Light" panose="020B0304020202020204" pitchFamily="34" charset="0"/>
            </a:endParaRPr>
          </a:p>
          <a:p>
            <a:pPr lvl="1"/>
            <a:r>
              <a:rPr lang="en-US" dirty="0">
                <a:latin typeface="Arial Nova Light" panose="020B0304020202020204" pitchFamily="34" charset="0"/>
              </a:rPr>
              <a:t>Click the </a:t>
            </a:r>
            <a:r>
              <a:rPr lang="en-US" b="1" dirty="0">
                <a:latin typeface="Arial Nova Light" panose="020B0304020202020204" pitchFamily="34" charset="0"/>
              </a:rPr>
              <a:t>List Actions Menu </a:t>
            </a:r>
            <a:r>
              <a:rPr lang="en-US" dirty="0">
                <a:latin typeface="Arial Nova Light" panose="020B0304020202020204" pitchFamily="34" charset="0"/>
              </a:rPr>
              <a:t>then select </a:t>
            </a:r>
            <a:r>
              <a:rPr lang="en-US" b="1" dirty="0">
                <a:latin typeface="Arial Nova Light" panose="020B0304020202020204" pitchFamily="34" charset="0"/>
              </a:rPr>
              <a:t>Deny or Withdraw</a:t>
            </a:r>
            <a:r>
              <a:rPr lang="en-US" dirty="0">
                <a:latin typeface="Arial Nova Light" panose="020B0304020202020204" pitchFamily="34" charset="0"/>
              </a:rPr>
              <a:t>.</a:t>
            </a:r>
          </a:p>
          <a:p>
            <a:pPr lvl="1"/>
            <a:endParaRPr lang="en-US" dirty="0"/>
          </a:p>
        </p:txBody>
      </p:sp>
      <p:pic>
        <p:nvPicPr>
          <p:cNvPr id="4" name="Picture 3">
            <a:extLst>
              <a:ext uri="{FF2B5EF4-FFF2-40B4-BE49-F238E27FC236}">
                <a16:creationId xmlns:a16="http://schemas.microsoft.com/office/drawing/2014/main" id="{1307E27F-67E3-6620-4700-D761F5160CEE}"/>
              </a:ext>
            </a:extLst>
          </p:cNvPr>
          <p:cNvPicPr>
            <a:picLocks noChangeAspect="1"/>
          </p:cNvPicPr>
          <p:nvPr/>
        </p:nvPicPr>
        <p:blipFill>
          <a:blip r:embed="rId2"/>
          <a:stretch>
            <a:fillRect/>
          </a:stretch>
        </p:blipFill>
        <p:spPr>
          <a:xfrm>
            <a:off x="4054174" y="1186680"/>
            <a:ext cx="7099795" cy="4039164"/>
          </a:xfrm>
          <a:prstGeom prst="rect">
            <a:avLst/>
          </a:prstGeom>
        </p:spPr>
      </p:pic>
    </p:spTree>
    <p:extLst>
      <p:ext uri="{BB962C8B-B14F-4D97-AF65-F5344CB8AC3E}">
        <p14:creationId xmlns:p14="http://schemas.microsoft.com/office/powerpoint/2010/main" val="728063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6F71E8-8D71-9405-3A01-01C3B8F86877}"/>
              </a:ext>
            </a:extLst>
          </p:cNvPr>
          <p:cNvSpPr>
            <a:spLocks noGrp="1"/>
          </p:cNvSpPr>
          <p:nvPr>
            <p:ph type="title"/>
          </p:nvPr>
        </p:nvSpPr>
        <p:spPr>
          <a:xfrm>
            <a:off x="1468814" y="503852"/>
            <a:ext cx="9808773" cy="1427585"/>
          </a:xfrm>
        </p:spPr>
        <p:txBody>
          <a:bodyPr>
            <a:normAutofit fontScale="90000"/>
          </a:bodyPr>
          <a:lstStyle/>
          <a:p>
            <a:br>
              <a:rPr lang="en-US" dirty="0">
                <a:latin typeface="Arial Nova Light" panose="020B0304020202020204" pitchFamily="34" charset="0"/>
              </a:rPr>
            </a:br>
            <a:r>
              <a:rPr lang="en-US" sz="2200" dirty="0">
                <a:latin typeface="Arial Nova Light" panose="020B0304020202020204" pitchFamily="34" charset="0"/>
              </a:rPr>
              <a:t>All Energy payments must be added to a payment request in NC FAST. Recording that a check was issued is no longer required in NC FAST. All payments are “State Issued” and sent electronically to the Energy provider or Authorized Representative (AR). </a:t>
            </a:r>
            <a:endParaRPr lang="en-ZA" sz="2200" dirty="0">
              <a:latin typeface="Arial Nova Light" panose="020B0304020202020204" pitchFamily="34" charset="0"/>
            </a:endParaRPr>
          </a:p>
        </p:txBody>
      </p:sp>
      <p:sp>
        <p:nvSpPr>
          <p:cNvPr id="4" name="Content Placeholder 3">
            <a:extLst>
              <a:ext uri="{FF2B5EF4-FFF2-40B4-BE49-F238E27FC236}">
                <a16:creationId xmlns:a16="http://schemas.microsoft.com/office/drawing/2014/main" id="{392C90C5-5198-C255-02F9-1608AA49E088}"/>
              </a:ext>
            </a:extLst>
          </p:cNvPr>
          <p:cNvSpPr>
            <a:spLocks noGrp="1"/>
          </p:cNvSpPr>
          <p:nvPr>
            <p:ph sz="quarter" idx="12"/>
          </p:nvPr>
        </p:nvSpPr>
        <p:spPr>
          <a:xfrm>
            <a:off x="1468814" y="2057401"/>
            <a:ext cx="4627186" cy="4119463"/>
          </a:xfrm>
        </p:spPr>
        <p:txBody>
          <a:bodyPr>
            <a:normAutofit lnSpcReduction="10000"/>
          </a:bodyPr>
          <a:lstStyle/>
          <a:p>
            <a:pPr marL="342900" indent="-342900">
              <a:buFont typeface="Arial" panose="020B0604020202020204" pitchFamily="34" charset="0"/>
              <a:buChar char="•"/>
            </a:pPr>
            <a:r>
              <a:rPr lang="en-US" dirty="0">
                <a:solidFill>
                  <a:schemeClr val="accent1">
                    <a:lumMod val="75000"/>
                  </a:schemeClr>
                </a:solidFill>
                <a:latin typeface="Arial Nova Light" panose="020B0304020202020204" pitchFamily="34" charset="0"/>
              </a:rPr>
              <a:t>From the Home page, click the Clients and Outcomes tab. </a:t>
            </a:r>
          </a:p>
          <a:p>
            <a:pPr marL="342900" indent="-342900">
              <a:buFont typeface="Arial" panose="020B0604020202020204" pitchFamily="34" charset="0"/>
              <a:buChar char="•"/>
            </a:pPr>
            <a:r>
              <a:rPr lang="en-US" dirty="0">
                <a:solidFill>
                  <a:schemeClr val="accent1">
                    <a:lumMod val="75000"/>
                  </a:schemeClr>
                </a:solidFill>
                <a:latin typeface="Arial Nova Light" panose="020B0304020202020204" pitchFamily="34" charset="0"/>
              </a:rPr>
              <a:t>Click the toggle to expand the Shortcuts panel </a:t>
            </a:r>
          </a:p>
          <a:p>
            <a:pPr marL="342900" indent="-342900">
              <a:buFont typeface="Arial" panose="020B0604020202020204" pitchFamily="34" charset="0"/>
              <a:buChar char="•"/>
            </a:pPr>
            <a:r>
              <a:rPr lang="en-US" dirty="0">
                <a:solidFill>
                  <a:schemeClr val="accent1">
                    <a:lumMod val="75000"/>
                  </a:schemeClr>
                </a:solidFill>
                <a:latin typeface="Arial Nova Light" panose="020B0304020202020204" pitchFamily="34" charset="0"/>
              </a:rPr>
              <a:t>Click the Energy Payments folder and then select the Manage Energy Payments hyperlink </a:t>
            </a:r>
          </a:p>
          <a:p>
            <a:pPr marL="342900" indent="-342900">
              <a:buFont typeface="Arial" panose="020B0604020202020204" pitchFamily="34" charset="0"/>
              <a:buChar char="•"/>
            </a:pPr>
            <a:r>
              <a:rPr lang="en-US" dirty="0">
                <a:solidFill>
                  <a:schemeClr val="accent1">
                    <a:lumMod val="75000"/>
                  </a:schemeClr>
                </a:solidFill>
                <a:latin typeface="Arial Nova Light" panose="020B0304020202020204" pitchFamily="34" charset="0"/>
              </a:rPr>
              <a:t>The Manage Energy Payments page displays. Click the Tab Actions Menu then select New Payment Request. </a:t>
            </a:r>
          </a:p>
          <a:p>
            <a:endParaRPr lang="en-US" dirty="0">
              <a:solidFill>
                <a:schemeClr val="accent1">
                  <a:lumMod val="75000"/>
                </a:schemeClr>
              </a:solidFill>
              <a:latin typeface="Arial Nova Light" panose="020B0304020202020204" pitchFamily="34" charset="0"/>
            </a:endParaRPr>
          </a:p>
        </p:txBody>
      </p:sp>
      <p:sp>
        <p:nvSpPr>
          <p:cNvPr id="5" name="Slide Number Placeholder 4">
            <a:extLst>
              <a:ext uri="{FF2B5EF4-FFF2-40B4-BE49-F238E27FC236}">
                <a16:creationId xmlns:a16="http://schemas.microsoft.com/office/drawing/2014/main" id="{A34518A5-1C9D-79F3-349C-3E7AAFD98951}"/>
              </a:ext>
            </a:extLst>
          </p:cNvPr>
          <p:cNvSpPr>
            <a:spLocks noGrp="1"/>
          </p:cNvSpPr>
          <p:nvPr>
            <p:ph type="sldNum" sz="quarter" idx="15"/>
          </p:nvPr>
        </p:nvSpPr>
        <p:spPr/>
        <p:txBody>
          <a:bodyPr/>
          <a:lstStyle/>
          <a:p>
            <a:fld id="{18D65601-5AE2-46FC-B138-694DDD2B510D}" type="slidenum">
              <a:rPr lang="en-US" smtClean="0"/>
              <a:pPr/>
              <a:t>18</a:t>
            </a:fld>
            <a:endParaRPr lang="en-US" dirty="0"/>
          </a:p>
        </p:txBody>
      </p:sp>
      <p:pic>
        <p:nvPicPr>
          <p:cNvPr id="6" name="Content Placeholder 5">
            <a:extLst>
              <a:ext uri="{FF2B5EF4-FFF2-40B4-BE49-F238E27FC236}">
                <a16:creationId xmlns:a16="http://schemas.microsoft.com/office/drawing/2014/main" id="{C0F45B2B-169D-3C2D-7109-CA4B75C4DE60}"/>
              </a:ext>
            </a:extLst>
          </p:cNvPr>
          <p:cNvPicPr>
            <a:picLocks noGrp="1" noChangeAspect="1"/>
          </p:cNvPicPr>
          <p:nvPr>
            <p:ph sz="quarter" idx="11"/>
          </p:nvPr>
        </p:nvPicPr>
        <p:blipFill>
          <a:blip r:embed="rId2"/>
          <a:stretch>
            <a:fillRect/>
          </a:stretch>
        </p:blipFill>
        <p:spPr>
          <a:xfrm>
            <a:off x="7331090" y="2057400"/>
            <a:ext cx="3282919" cy="4119563"/>
          </a:xfrm>
          <a:prstGeom prst="rect">
            <a:avLst/>
          </a:prstGeom>
        </p:spPr>
      </p:pic>
    </p:spTree>
    <p:extLst>
      <p:ext uri="{BB962C8B-B14F-4D97-AF65-F5344CB8AC3E}">
        <p14:creationId xmlns:p14="http://schemas.microsoft.com/office/powerpoint/2010/main" val="55438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15354-374E-4710-792F-592E588BAAE2}"/>
              </a:ext>
            </a:extLst>
          </p:cNvPr>
          <p:cNvSpPr>
            <a:spLocks noGrp="1"/>
          </p:cNvSpPr>
          <p:nvPr>
            <p:ph type="title"/>
          </p:nvPr>
        </p:nvSpPr>
        <p:spPr>
          <a:xfrm>
            <a:off x="1468814" y="503852"/>
            <a:ext cx="9808773" cy="1427585"/>
          </a:xfrm>
        </p:spPr>
        <p:txBody>
          <a:bodyPr/>
          <a:lstStyle/>
          <a:p>
            <a:r>
              <a:rPr lang="en-US" dirty="0">
                <a:latin typeface="Arial Nova Light" panose="020B0304020202020204" pitchFamily="34" charset="0"/>
              </a:rPr>
              <a:t>Manage Energy Payments Contd.</a:t>
            </a:r>
            <a:endParaRPr lang="en-ZA" dirty="0">
              <a:latin typeface="Arial Nova Light" panose="020B0304020202020204" pitchFamily="34" charset="0"/>
            </a:endParaRPr>
          </a:p>
        </p:txBody>
      </p:sp>
      <p:sp>
        <p:nvSpPr>
          <p:cNvPr id="4" name="Content Placeholder 3">
            <a:extLst>
              <a:ext uri="{FF2B5EF4-FFF2-40B4-BE49-F238E27FC236}">
                <a16:creationId xmlns:a16="http://schemas.microsoft.com/office/drawing/2014/main" id="{685D951B-D6C0-AB0A-0FFD-23670BE643EE}"/>
              </a:ext>
            </a:extLst>
          </p:cNvPr>
          <p:cNvSpPr>
            <a:spLocks noGrp="1"/>
          </p:cNvSpPr>
          <p:nvPr>
            <p:ph sz="quarter" idx="12"/>
          </p:nvPr>
        </p:nvSpPr>
        <p:spPr>
          <a:xfrm>
            <a:off x="1468815" y="2057401"/>
            <a:ext cx="3068678" cy="4119463"/>
          </a:xfrm>
        </p:spPr>
        <p:txBody>
          <a:bodyPr>
            <a:normAutofit lnSpcReduction="10000"/>
          </a:bodyPr>
          <a:lstStyle/>
          <a:p>
            <a:pPr marL="342900" lvl="0" indent="-342900">
              <a:buFont typeface="Wingdings" panose="05000000000000000000" pitchFamily="2" charset="2"/>
              <a:buChar char="q"/>
            </a:pPr>
            <a:r>
              <a:rPr lang="en-US" dirty="0">
                <a:latin typeface="Arial Nova Light" panose="020B0304020202020204" pitchFamily="34" charset="0"/>
              </a:rPr>
              <a:t>The Provider Payment Request wizard appears. Click the Energy provider </a:t>
            </a:r>
            <a:r>
              <a:rPr lang="en-US" b="1" dirty="0">
                <a:latin typeface="Arial Nova Light" panose="020B0304020202020204" pitchFamily="34" charset="0"/>
              </a:rPr>
              <a:t>magnifying glass</a:t>
            </a:r>
            <a:endParaRPr lang="en-US" dirty="0">
              <a:latin typeface="Arial Nova Light" panose="020B0304020202020204" pitchFamily="34" charset="0"/>
            </a:endParaRPr>
          </a:p>
          <a:p>
            <a:pPr marL="342900" lvl="0" indent="-342900">
              <a:buFont typeface="Wingdings" panose="05000000000000000000" pitchFamily="2" charset="2"/>
              <a:buChar char="q"/>
            </a:pPr>
            <a:r>
              <a:rPr lang="en-US" dirty="0">
                <a:latin typeface="Arial Nova Light" panose="020B0304020202020204" pitchFamily="34" charset="0"/>
              </a:rPr>
              <a:t>This wizard allows the user to search for, select, and view pledge payment records to be sent to the County Finance Office for payment processing to the provider(s). </a:t>
            </a:r>
          </a:p>
        </p:txBody>
      </p:sp>
      <p:pic>
        <p:nvPicPr>
          <p:cNvPr id="7" name="Content Placeholder 6">
            <a:extLst>
              <a:ext uri="{FF2B5EF4-FFF2-40B4-BE49-F238E27FC236}">
                <a16:creationId xmlns:a16="http://schemas.microsoft.com/office/drawing/2014/main" id="{E723989E-82CE-A477-FF1E-D9FF86985742}"/>
              </a:ext>
            </a:extLst>
          </p:cNvPr>
          <p:cNvPicPr>
            <a:picLocks noGrp="1" noChangeAspect="1"/>
          </p:cNvPicPr>
          <p:nvPr>
            <p:ph sz="quarter" idx="11"/>
          </p:nvPr>
        </p:nvPicPr>
        <p:blipFill>
          <a:blip r:embed="rId2"/>
          <a:stretch>
            <a:fillRect/>
          </a:stretch>
        </p:blipFill>
        <p:spPr>
          <a:xfrm>
            <a:off x="5097340" y="2039816"/>
            <a:ext cx="6625737" cy="1916606"/>
          </a:xfrm>
          <a:prstGeom prst="rect">
            <a:avLst/>
          </a:prstGeom>
          <a:ln>
            <a:solidFill>
              <a:schemeClr val="accent1"/>
            </a:solidFill>
          </a:ln>
        </p:spPr>
      </p:pic>
      <p:sp>
        <p:nvSpPr>
          <p:cNvPr id="5" name="Slide Number Placeholder 4">
            <a:extLst>
              <a:ext uri="{FF2B5EF4-FFF2-40B4-BE49-F238E27FC236}">
                <a16:creationId xmlns:a16="http://schemas.microsoft.com/office/drawing/2014/main" id="{25756543-DA8C-CEE2-0E13-19DE61C1349B}"/>
              </a:ext>
            </a:extLst>
          </p:cNvPr>
          <p:cNvSpPr>
            <a:spLocks noGrp="1"/>
          </p:cNvSpPr>
          <p:nvPr>
            <p:ph type="sldNum" sz="quarter" idx="15"/>
          </p:nvPr>
        </p:nvSpPr>
        <p:spPr/>
        <p:txBody>
          <a:bodyPr/>
          <a:lstStyle/>
          <a:p>
            <a:fld id="{18D65601-5AE2-46FC-B138-694DDD2B510D}" type="slidenum">
              <a:rPr lang="en-US" smtClean="0"/>
              <a:pPr/>
              <a:t>19</a:t>
            </a:fld>
            <a:endParaRPr lang="en-US" dirty="0"/>
          </a:p>
        </p:txBody>
      </p:sp>
      <p:pic>
        <p:nvPicPr>
          <p:cNvPr id="8" name="Picture 7">
            <a:extLst>
              <a:ext uri="{FF2B5EF4-FFF2-40B4-BE49-F238E27FC236}">
                <a16:creationId xmlns:a16="http://schemas.microsoft.com/office/drawing/2014/main" id="{38203CAB-F996-1190-538C-1C60C5421BDE}"/>
              </a:ext>
            </a:extLst>
          </p:cNvPr>
          <p:cNvPicPr>
            <a:picLocks noChangeAspect="1"/>
          </p:cNvPicPr>
          <p:nvPr/>
        </p:nvPicPr>
        <p:blipFill>
          <a:blip r:embed="rId3"/>
          <a:stretch>
            <a:fillRect/>
          </a:stretch>
        </p:blipFill>
        <p:spPr>
          <a:xfrm>
            <a:off x="5097340" y="4039211"/>
            <a:ext cx="6625737" cy="2314937"/>
          </a:xfrm>
          <a:prstGeom prst="rect">
            <a:avLst/>
          </a:prstGeom>
          <a:ln>
            <a:solidFill>
              <a:schemeClr val="accent1"/>
            </a:solidFill>
          </a:ln>
        </p:spPr>
      </p:pic>
    </p:spTree>
    <p:extLst>
      <p:ext uri="{BB962C8B-B14F-4D97-AF65-F5344CB8AC3E}">
        <p14:creationId xmlns:p14="http://schemas.microsoft.com/office/powerpoint/2010/main" val="230201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a:xfrm>
            <a:off x="1455583" y="737115"/>
            <a:ext cx="4640418" cy="5407091"/>
          </a:xfrm>
        </p:spPr>
        <p:txBody>
          <a:bodyPr/>
          <a:lstStyle/>
          <a:p>
            <a:r>
              <a:rPr lang="en-US" dirty="0"/>
              <a:t>Agenda</a:t>
            </a:r>
          </a:p>
        </p:txBody>
      </p:sp>
      <p:sp>
        <p:nvSpPr>
          <p:cNvPr id="3" name="Content Placeholder 2">
            <a:extLst>
              <a:ext uri="{FF2B5EF4-FFF2-40B4-BE49-F238E27FC236}">
                <a16:creationId xmlns:a16="http://schemas.microsoft.com/office/drawing/2014/main" id="{02BA04E6-CD61-B962-4287-DEC1993C32D6}"/>
              </a:ext>
            </a:extLst>
          </p:cNvPr>
          <p:cNvSpPr>
            <a:spLocks noGrp="1"/>
          </p:cNvSpPr>
          <p:nvPr>
            <p:ph sz="quarter" idx="12"/>
          </p:nvPr>
        </p:nvSpPr>
        <p:spPr>
          <a:xfrm>
            <a:off x="6388461" y="737115"/>
            <a:ext cx="4449712" cy="5407091"/>
          </a:xfrm>
        </p:spPr>
        <p:txBody>
          <a:bodyPr/>
          <a:lstStyle/>
          <a:p>
            <a:r>
              <a:rPr lang="en-US" dirty="0">
                <a:latin typeface="Arial Nova Light" panose="020B0304020202020204" pitchFamily="34" charset="0"/>
              </a:rPr>
              <a:t>Creating a LIEAP Application in NC FAST</a:t>
            </a:r>
          </a:p>
          <a:p>
            <a:r>
              <a:rPr lang="en-US" dirty="0">
                <a:latin typeface="Arial Nova Light" panose="020B0304020202020204" pitchFamily="34" charset="0"/>
              </a:rPr>
              <a:t>Processing a LIEAP Application in NC FAST</a:t>
            </a:r>
          </a:p>
          <a:p>
            <a:pPr marL="0" indent="0">
              <a:buNone/>
            </a:pPr>
            <a:endParaRPr lang="en-US" dirty="0"/>
          </a:p>
        </p:txBody>
      </p:sp>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a:lstStyle/>
          <a:p>
            <a:fld id="{18D65601-5AE2-46FC-B138-694DDD2B510D}" type="slidenum">
              <a:rPr lang="en-US" smtClean="0"/>
              <a:pPr/>
              <a:t>2</a:t>
            </a:fld>
            <a:endParaRPr lang="en-US" dirty="0"/>
          </a:p>
        </p:txBody>
      </p:sp>
    </p:spTree>
    <p:extLst>
      <p:ext uri="{BB962C8B-B14F-4D97-AF65-F5344CB8AC3E}">
        <p14:creationId xmlns:p14="http://schemas.microsoft.com/office/powerpoint/2010/main" val="160745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1D1AF-A71E-5962-8924-CEBF8FDC80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254E47-35CB-D975-9392-2162E10C737D}"/>
              </a:ext>
            </a:extLst>
          </p:cNvPr>
          <p:cNvSpPr>
            <a:spLocks noGrp="1"/>
          </p:cNvSpPr>
          <p:nvPr>
            <p:ph type="title"/>
          </p:nvPr>
        </p:nvSpPr>
        <p:spPr>
          <a:xfrm>
            <a:off x="1468814" y="503852"/>
            <a:ext cx="9808773" cy="1427585"/>
          </a:xfrm>
        </p:spPr>
        <p:txBody>
          <a:bodyPr/>
          <a:lstStyle/>
          <a:p>
            <a:r>
              <a:rPr lang="en-US" dirty="0">
                <a:latin typeface="Arial Nova Light" panose="020B0304020202020204" pitchFamily="34" charset="0"/>
              </a:rPr>
              <a:t>Manage Energy Payments Contd.</a:t>
            </a:r>
            <a:endParaRPr lang="en-ZA" dirty="0">
              <a:latin typeface="Arial Nova Light" panose="020B0304020202020204" pitchFamily="34" charset="0"/>
            </a:endParaRPr>
          </a:p>
        </p:txBody>
      </p:sp>
      <p:sp>
        <p:nvSpPr>
          <p:cNvPr id="4" name="Content Placeholder 3">
            <a:extLst>
              <a:ext uri="{FF2B5EF4-FFF2-40B4-BE49-F238E27FC236}">
                <a16:creationId xmlns:a16="http://schemas.microsoft.com/office/drawing/2014/main" id="{8D4A9078-ED7F-B7FF-D5B2-F910D3B40343}"/>
              </a:ext>
            </a:extLst>
          </p:cNvPr>
          <p:cNvSpPr>
            <a:spLocks noGrp="1"/>
          </p:cNvSpPr>
          <p:nvPr>
            <p:ph sz="quarter" idx="12"/>
          </p:nvPr>
        </p:nvSpPr>
        <p:spPr>
          <a:xfrm>
            <a:off x="1468815" y="2649415"/>
            <a:ext cx="3068678" cy="2555631"/>
          </a:xfrm>
        </p:spPr>
        <p:txBody>
          <a:bodyPr>
            <a:normAutofit/>
          </a:bodyPr>
          <a:lstStyle/>
          <a:p>
            <a:pPr marL="0" indent="0">
              <a:buNone/>
            </a:pPr>
            <a:r>
              <a:rPr lang="en-US" dirty="0">
                <a:solidFill>
                  <a:schemeClr val="accent2">
                    <a:lumMod val="75000"/>
                  </a:schemeClr>
                </a:solidFill>
                <a:latin typeface="Arial Nova Light" panose="020B0304020202020204" pitchFamily="34" charset="0"/>
              </a:rPr>
              <a:t>The Energy Provider Search pop-up appears. Select or enter the applicable information then click Search. </a:t>
            </a:r>
          </a:p>
          <a:p>
            <a:pPr marL="342900" lvl="0" indent="-342900">
              <a:buFont typeface="Wingdings" panose="05000000000000000000" pitchFamily="2" charset="2"/>
              <a:buChar char="q"/>
            </a:pPr>
            <a:endParaRPr lang="en-US" dirty="0">
              <a:latin typeface="Arial Nova Light" panose="020B0304020202020204" pitchFamily="34" charset="0"/>
            </a:endParaRPr>
          </a:p>
        </p:txBody>
      </p:sp>
      <p:sp>
        <p:nvSpPr>
          <p:cNvPr id="5" name="Slide Number Placeholder 4">
            <a:extLst>
              <a:ext uri="{FF2B5EF4-FFF2-40B4-BE49-F238E27FC236}">
                <a16:creationId xmlns:a16="http://schemas.microsoft.com/office/drawing/2014/main" id="{BD01983F-3E03-3D95-D9F5-CEE1B665FA1D}"/>
              </a:ext>
            </a:extLst>
          </p:cNvPr>
          <p:cNvSpPr>
            <a:spLocks noGrp="1"/>
          </p:cNvSpPr>
          <p:nvPr>
            <p:ph type="sldNum" sz="quarter" idx="15"/>
          </p:nvPr>
        </p:nvSpPr>
        <p:spPr/>
        <p:txBody>
          <a:bodyPr/>
          <a:lstStyle/>
          <a:p>
            <a:fld id="{18D65601-5AE2-46FC-B138-694DDD2B510D}" type="slidenum">
              <a:rPr lang="en-US" smtClean="0"/>
              <a:pPr/>
              <a:t>20</a:t>
            </a:fld>
            <a:endParaRPr lang="en-US" dirty="0"/>
          </a:p>
        </p:txBody>
      </p:sp>
      <p:pic>
        <p:nvPicPr>
          <p:cNvPr id="9" name="Content Placeholder 8">
            <a:extLst>
              <a:ext uri="{FF2B5EF4-FFF2-40B4-BE49-F238E27FC236}">
                <a16:creationId xmlns:a16="http://schemas.microsoft.com/office/drawing/2014/main" id="{4E0E572C-8506-656D-FA29-8F3F53324DA3}"/>
              </a:ext>
            </a:extLst>
          </p:cNvPr>
          <p:cNvPicPr>
            <a:picLocks noGrp="1" noChangeAspect="1"/>
          </p:cNvPicPr>
          <p:nvPr>
            <p:ph sz="quarter" idx="11"/>
          </p:nvPr>
        </p:nvPicPr>
        <p:blipFill>
          <a:blip r:embed="rId2"/>
          <a:stretch>
            <a:fillRect/>
          </a:stretch>
        </p:blipFill>
        <p:spPr>
          <a:xfrm>
            <a:off x="4625189" y="2057402"/>
            <a:ext cx="7250288" cy="3874062"/>
          </a:xfrm>
          <a:prstGeom prst="rect">
            <a:avLst/>
          </a:prstGeom>
          <a:ln>
            <a:solidFill>
              <a:schemeClr val="accent1"/>
            </a:solidFill>
          </a:ln>
        </p:spPr>
      </p:pic>
    </p:spTree>
    <p:extLst>
      <p:ext uri="{BB962C8B-B14F-4D97-AF65-F5344CB8AC3E}">
        <p14:creationId xmlns:p14="http://schemas.microsoft.com/office/powerpoint/2010/main" val="44858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8E292-0D1F-FE0A-C64E-233486FE70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FC97BA-08B8-A218-ED15-BC5B2A829665}"/>
              </a:ext>
            </a:extLst>
          </p:cNvPr>
          <p:cNvSpPr>
            <a:spLocks noGrp="1"/>
          </p:cNvSpPr>
          <p:nvPr>
            <p:ph type="title"/>
          </p:nvPr>
        </p:nvSpPr>
        <p:spPr>
          <a:xfrm>
            <a:off x="1468814" y="503852"/>
            <a:ext cx="9808773" cy="1427585"/>
          </a:xfrm>
        </p:spPr>
        <p:txBody>
          <a:bodyPr/>
          <a:lstStyle/>
          <a:p>
            <a:r>
              <a:rPr lang="en-US" dirty="0">
                <a:latin typeface="Arial Nova Light" panose="020B0304020202020204" pitchFamily="34" charset="0"/>
              </a:rPr>
              <a:t>Manage Energy Payments Contd.</a:t>
            </a:r>
            <a:endParaRPr lang="en-ZA" dirty="0">
              <a:latin typeface="Arial Nova Light" panose="020B0304020202020204" pitchFamily="34" charset="0"/>
            </a:endParaRPr>
          </a:p>
        </p:txBody>
      </p:sp>
      <p:sp>
        <p:nvSpPr>
          <p:cNvPr id="4" name="Content Placeholder 3">
            <a:extLst>
              <a:ext uri="{FF2B5EF4-FFF2-40B4-BE49-F238E27FC236}">
                <a16:creationId xmlns:a16="http://schemas.microsoft.com/office/drawing/2014/main" id="{8D6D4D87-74DF-E5A9-BD15-BF0D9BA58A13}"/>
              </a:ext>
            </a:extLst>
          </p:cNvPr>
          <p:cNvSpPr>
            <a:spLocks noGrp="1"/>
          </p:cNvSpPr>
          <p:nvPr>
            <p:ph sz="quarter" idx="12"/>
          </p:nvPr>
        </p:nvSpPr>
        <p:spPr>
          <a:xfrm>
            <a:off x="1468815" y="2426677"/>
            <a:ext cx="3068678" cy="3282461"/>
          </a:xfrm>
        </p:spPr>
        <p:txBody>
          <a:bodyPr>
            <a:normAutofit fontScale="25000" lnSpcReduction="20000"/>
          </a:bodyPr>
          <a:lstStyle/>
          <a:p>
            <a:pPr marL="342900" lvl="0" indent="-342900">
              <a:buFont typeface="Wingdings" panose="05000000000000000000" pitchFamily="2" charset="2"/>
              <a:buChar char="v"/>
            </a:pPr>
            <a:r>
              <a:rPr lang="en-US" sz="6400" dirty="0">
                <a:latin typeface="Arial Nova Light" panose="020B0304020202020204" pitchFamily="34" charset="0"/>
              </a:rPr>
              <a:t>The search results display. Click the </a:t>
            </a:r>
            <a:r>
              <a:rPr lang="en-US" sz="6400" b="1" dirty="0">
                <a:latin typeface="Arial Nova Light" panose="020B0304020202020204" pitchFamily="34" charset="0"/>
              </a:rPr>
              <a:t>Select </a:t>
            </a:r>
            <a:r>
              <a:rPr lang="en-US" sz="6400" dirty="0">
                <a:latin typeface="Arial Nova Light" panose="020B0304020202020204" pitchFamily="34" charset="0"/>
              </a:rPr>
              <a:t>hyperlink for the applicable Provider Name. </a:t>
            </a:r>
          </a:p>
          <a:p>
            <a:pPr marL="342900" lvl="0" indent="-342900">
              <a:buFont typeface="Wingdings" panose="05000000000000000000" pitchFamily="2" charset="2"/>
              <a:buChar char="v"/>
            </a:pPr>
            <a:r>
              <a:rPr lang="en-US" sz="6400" dirty="0">
                <a:latin typeface="Arial Nova Light" panose="020B0304020202020204" pitchFamily="34" charset="0"/>
              </a:rPr>
              <a:t>The Provider Payment Request wizard displays with the Energy Provider </a:t>
            </a:r>
          </a:p>
          <a:p>
            <a:pPr marL="342900" lvl="0" indent="-342900">
              <a:buFont typeface="Wingdings" panose="05000000000000000000" pitchFamily="2" charset="2"/>
              <a:buChar char="v"/>
            </a:pPr>
            <a:r>
              <a:rPr lang="en-US" sz="6400" dirty="0">
                <a:latin typeface="Arial Nova Light" panose="020B0304020202020204" pitchFamily="34" charset="0"/>
              </a:rPr>
              <a:t>Select </a:t>
            </a:r>
            <a:r>
              <a:rPr lang="en-US" sz="6400" b="1" dirty="0">
                <a:latin typeface="Arial Nova Light" panose="020B0304020202020204" pitchFamily="34" charset="0"/>
              </a:rPr>
              <a:t>LIEAP  </a:t>
            </a:r>
            <a:r>
              <a:rPr lang="en-US" sz="6400" dirty="0">
                <a:latin typeface="Arial Nova Light" panose="020B0304020202020204" pitchFamily="34" charset="0"/>
              </a:rPr>
              <a:t>from the drop-down menu to filter by Energy Program. </a:t>
            </a:r>
          </a:p>
          <a:p>
            <a:pPr marL="342900" lvl="0" indent="-342900">
              <a:buFont typeface="Wingdings" panose="05000000000000000000" pitchFamily="2" charset="2"/>
              <a:buChar char="v"/>
            </a:pPr>
            <a:r>
              <a:rPr lang="en-US" sz="6400" dirty="0">
                <a:latin typeface="Arial Nova Light" panose="020B0304020202020204" pitchFamily="34" charset="0"/>
              </a:rPr>
              <a:t>Select the </a:t>
            </a:r>
            <a:r>
              <a:rPr lang="en-US" sz="6400" b="1" dirty="0">
                <a:latin typeface="Arial Nova Light" panose="020B0304020202020204" pitchFamily="34" charset="0"/>
              </a:rPr>
              <a:t>County </a:t>
            </a:r>
            <a:r>
              <a:rPr lang="en-US" sz="6400" dirty="0">
                <a:latin typeface="Arial Nova Light" panose="020B0304020202020204" pitchFamily="34" charset="0"/>
              </a:rPr>
              <a:t>in which the Energy provider is enrolled. </a:t>
            </a:r>
          </a:p>
          <a:p>
            <a:pPr marL="0" lvl="0" indent="0">
              <a:buNone/>
            </a:pPr>
            <a:endParaRPr lang="en-US" dirty="0">
              <a:latin typeface="Arial Nova Light" panose="020B0304020202020204" pitchFamily="34" charset="0"/>
            </a:endParaRPr>
          </a:p>
        </p:txBody>
      </p:sp>
      <p:sp>
        <p:nvSpPr>
          <p:cNvPr id="5" name="Slide Number Placeholder 4">
            <a:extLst>
              <a:ext uri="{FF2B5EF4-FFF2-40B4-BE49-F238E27FC236}">
                <a16:creationId xmlns:a16="http://schemas.microsoft.com/office/drawing/2014/main" id="{6D3A00A2-3830-3AFE-3F92-F5B9291D2D3A}"/>
              </a:ext>
            </a:extLst>
          </p:cNvPr>
          <p:cNvSpPr>
            <a:spLocks noGrp="1"/>
          </p:cNvSpPr>
          <p:nvPr>
            <p:ph type="sldNum" sz="quarter" idx="15"/>
          </p:nvPr>
        </p:nvSpPr>
        <p:spPr/>
        <p:txBody>
          <a:bodyPr/>
          <a:lstStyle/>
          <a:p>
            <a:fld id="{18D65601-5AE2-46FC-B138-694DDD2B510D}" type="slidenum">
              <a:rPr lang="en-US" smtClean="0"/>
              <a:pPr/>
              <a:t>21</a:t>
            </a:fld>
            <a:endParaRPr lang="en-US" dirty="0"/>
          </a:p>
        </p:txBody>
      </p:sp>
      <p:pic>
        <p:nvPicPr>
          <p:cNvPr id="7" name="Content Placeholder 6">
            <a:extLst>
              <a:ext uri="{FF2B5EF4-FFF2-40B4-BE49-F238E27FC236}">
                <a16:creationId xmlns:a16="http://schemas.microsoft.com/office/drawing/2014/main" id="{9A047F7D-0E37-4230-17EC-894C9B2AB2E2}"/>
              </a:ext>
            </a:extLst>
          </p:cNvPr>
          <p:cNvPicPr>
            <a:picLocks noGrp="1" noChangeAspect="1"/>
          </p:cNvPicPr>
          <p:nvPr>
            <p:ph sz="quarter" idx="11"/>
          </p:nvPr>
        </p:nvPicPr>
        <p:blipFill>
          <a:blip r:embed="rId2"/>
          <a:stretch>
            <a:fillRect/>
          </a:stretch>
        </p:blipFill>
        <p:spPr>
          <a:xfrm>
            <a:off x="4888523" y="2192215"/>
            <a:ext cx="6811107" cy="3730617"/>
          </a:xfrm>
          <a:prstGeom prst="rect">
            <a:avLst/>
          </a:prstGeom>
        </p:spPr>
      </p:pic>
    </p:spTree>
    <p:extLst>
      <p:ext uri="{BB962C8B-B14F-4D97-AF65-F5344CB8AC3E}">
        <p14:creationId xmlns:p14="http://schemas.microsoft.com/office/powerpoint/2010/main" val="415430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A7ACD-7013-0022-0A65-3141ED687D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9BAD9EA-09A9-4F3F-AEBC-430A71942B6A}"/>
              </a:ext>
            </a:extLst>
          </p:cNvPr>
          <p:cNvSpPr>
            <a:spLocks noGrp="1"/>
          </p:cNvSpPr>
          <p:nvPr>
            <p:ph type="title"/>
          </p:nvPr>
        </p:nvSpPr>
        <p:spPr>
          <a:xfrm>
            <a:off x="1468814" y="503852"/>
            <a:ext cx="9808773" cy="1427585"/>
          </a:xfrm>
        </p:spPr>
        <p:txBody>
          <a:bodyPr/>
          <a:lstStyle/>
          <a:p>
            <a:r>
              <a:rPr lang="en-US" dirty="0">
                <a:latin typeface="Arial Nova Light" panose="020B0304020202020204" pitchFamily="34" charset="0"/>
              </a:rPr>
              <a:t>Manage Energy Payments Contd.</a:t>
            </a:r>
            <a:endParaRPr lang="en-ZA" dirty="0">
              <a:latin typeface="Arial Nova Light" panose="020B0304020202020204" pitchFamily="34" charset="0"/>
            </a:endParaRPr>
          </a:p>
        </p:txBody>
      </p:sp>
      <p:sp>
        <p:nvSpPr>
          <p:cNvPr id="4" name="Content Placeholder 3">
            <a:extLst>
              <a:ext uri="{FF2B5EF4-FFF2-40B4-BE49-F238E27FC236}">
                <a16:creationId xmlns:a16="http://schemas.microsoft.com/office/drawing/2014/main" id="{48161786-C608-D6B3-C1B1-CD6D0FD753B4}"/>
              </a:ext>
            </a:extLst>
          </p:cNvPr>
          <p:cNvSpPr>
            <a:spLocks noGrp="1"/>
          </p:cNvSpPr>
          <p:nvPr>
            <p:ph sz="quarter" idx="12"/>
          </p:nvPr>
        </p:nvSpPr>
        <p:spPr>
          <a:xfrm>
            <a:off x="1468815" y="2426677"/>
            <a:ext cx="3068678" cy="3282461"/>
          </a:xfrm>
        </p:spPr>
        <p:txBody>
          <a:bodyPr>
            <a:normAutofit fontScale="92500"/>
          </a:bodyPr>
          <a:lstStyle/>
          <a:p>
            <a:pPr marL="342900" lvl="0" indent="-342900">
              <a:buFont typeface="Wingdings" panose="05000000000000000000" pitchFamily="2" charset="2"/>
              <a:buChar char="v"/>
            </a:pPr>
            <a:r>
              <a:rPr lang="en-US" dirty="0"/>
              <a:t>Enter, at least one date. </a:t>
            </a:r>
          </a:p>
          <a:p>
            <a:pPr marL="342900" lvl="0" indent="-342900">
              <a:buFont typeface="Wingdings" panose="05000000000000000000" pitchFamily="2" charset="2"/>
              <a:buChar char="v"/>
            </a:pPr>
            <a:r>
              <a:rPr lang="en-US" dirty="0"/>
              <a:t>Click </a:t>
            </a:r>
            <a:r>
              <a:rPr lang="en-US" b="1" dirty="0"/>
              <a:t>Search</a:t>
            </a:r>
            <a:r>
              <a:rPr lang="en-US" dirty="0"/>
              <a:t>. </a:t>
            </a:r>
          </a:p>
          <a:p>
            <a:pPr marL="342900" lvl="0" indent="-342900">
              <a:buFont typeface="Wingdings" panose="05000000000000000000" pitchFamily="2" charset="2"/>
              <a:buChar char="v"/>
            </a:pPr>
            <a:r>
              <a:rPr lang="en-US" dirty="0"/>
              <a:t>The search results display. Select the </a:t>
            </a:r>
            <a:r>
              <a:rPr lang="en-US" b="1" dirty="0"/>
              <a:t>check box(s) </a:t>
            </a:r>
            <a:r>
              <a:rPr lang="en-US" dirty="0"/>
              <a:t>for all applicable clients to include in the Payment Request then click </a:t>
            </a:r>
            <a:r>
              <a:rPr lang="en-US" b="1" dirty="0"/>
              <a:t>Next. </a:t>
            </a:r>
            <a:endParaRPr lang="en-US" dirty="0"/>
          </a:p>
          <a:p>
            <a:pPr marL="0" lvl="0" indent="0">
              <a:buNone/>
            </a:pPr>
            <a:endParaRPr lang="en-US" dirty="0">
              <a:latin typeface="Arial Nova Light" panose="020B0304020202020204" pitchFamily="34" charset="0"/>
            </a:endParaRPr>
          </a:p>
        </p:txBody>
      </p:sp>
      <p:sp>
        <p:nvSpPr>
          <p:cNvPr id="5" name="Slide Number Placeholder 4">
            <a:extLst>
              <a:ext uri="{FF2B5EF4-FFF2-40B4-BE49-F238E27FC236}">
                <a16:creationId xmlns:a16="http://schemas.microsoft.com/office/drawing/2014/main" id="{9ADC8F0E-D0F3-A19D-B37C-1196ADAEB005}"/>
              </a:ext>
            </a:extLst>
          </p:cNvPr>
          <p:cNvSpPr>
            <a:spLocks noGrp="1"/>
          </p:cNvSpPr>
          <p:nvPr>
            <p:ph type="sldNum" sz="quarter" idx="15"/>
          </p:nvPr>
        </p:nvSpPr>
        <p:spPr/>
        <p:txBody>
          <a:bodyPr/>
          <a:lstStyle/>
          <a:p>
            <a:fld id="{18D65601-5AE2-46FC-B138-694DDD2B510D}" type="slidenum">
              <a:rPr lang="en-US" smtClean="0"/>
              <a:pPr/>
              <a:t>22</a:t>
            </a:fld>
            <a:endParaRPr lang="en-US" dirty="0"/>
          </a:p>
        </p:txBody>
      </p:sp>
      <p:pic>
        <p:nvPicPr>
          <p:cNvPr id="8" name="Content Placeholder 7">
            <a:extLst>
              <a:ext uri="{FF2B5EF4-FFF2-40B4-BE49-F238E27FC236}">
                <a16:creationId xmlns:a16="http://schemas.microsoft.com/office/drawing/2014/main" id="{3420FD9B-9347-770F-1D3A-A5D355BFD7BB}"/>
              </a:ext>
            </a:extLst>
          </p:cNvPr>
          <p:cNvPicPr>
            <a:picLocks noGrp="1" noChangeAspect="1"/>
          </p:cNvPicPr>
          <p:nvPr>
            <p:ph sz="quarter" idx="11"/>
          </p:nvPr>
        </p:nvPicPr>
        <p:blipFill>
          <a:blip r:embed="rId2"/>
          <a:stretch>
            <a:fillRect/>
          </a:stretch>
        </p:blipFill>
        <p:spPr>
          <a:xfrm>
            <a:off x="4652044" y="2056443"/>
            <a:ext cx="7164817" cy="2222339"/>
          </a:xfrm>
          <a:prstGeom prst="rect">
            <a:avLst/>
          </a:prstGeom>
          <a:ln>
            <a:solidFill>
              <a:schemeClr val="accent1"/>
            </a:solidFill>
          </a:ln>
        </p:spPr>
      </p:pic>
      <p:pic>
        <p:nvPicPr>
          <p:cNvPr id="9" name="Picture 8">
            <a:extLst>
              <a:ext uri="{FF2B5EF4-FFF2-40B4-BE49-F238E27FC236}">
                <a16:creationId xmlns:a16="http://schemas.microsoft.com/office/drawing/2014/main" id="{295056B6-A046-BE37-EBF3-111B00505F7F}"/>
              </a:ext>
            </a:extLst>
          </p:cNvPr>
          <p:cNvPicPr>
            <a:picLocks noChangeAspect="1"/>
          </p:cNvPicPr>
          <p:nvPr/>
        </p:nvPicPr>
        <p:blipFill>
          <a:blip r:embed="rId3"/>
          <a:stretch>
            <a:fillRect/>
          </a:stretch>
        </p:blipFill>
        <p:spPr>
          <a:xfrm>
            <a:off x="4652044" y="4415322"/>
            <a:ext cx="7164817" cy="2312304"/>
          </a:xfrm>
          <a:prstGeom prst="rect">
            <a:avLst/>
          </a:prstGeom>
          <a:ln>
            <a:solidFill>
              <a:schemeClr val="accent1"/>
            </a:solidFill>
          </a:ln>
        </p:spPr>
      </p:pic>
    </p:spTree>
    <p:extLst>
      <p:ext uri="{BB962C8B-B14F-4D97-AF65-F5344CB8AC3E}">
        <p14:creationId xmlns:p14="http://schemas.microsoft.com/office/powerpoint/2010/main" val="2022103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09EE3-F3BE-6276-2FDA-54A6A125DA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E8E7A0-B88B-EF3F-462D-6FA6CCDEC478}"/>
              </a:ext>
            </a:extLst>
          </p:cNvPr>
          <p:cNvSpPr>
            <a:spLocks noGrp="1"/>
          </p:cNvSpPr>
          <p:nvPr>
            <p:ph type="title"/>
          </p:nvPr>
        </p:nvSpPr>
        <p:spPr>
          <a:xfrm>
            <a:off x="1468814" y="503852"/>
            <a:ext cx="9808773" cy="1427585"/>
          </a:xfrm>
        </p:spPr>
        <p:txBody>
          <a:bodyPr/>
          <a:lstStyle/>
          <a:p>
            <a:r>
              <a:rPr lang="en-US" dirty="0">
                <a:latin typeface="Arial Nova Light" panose="020B0304020202020204" pitchFamily="34" charset="0"/>
              </a:rPr>
              <a:t>Manage Energy Payments Contd.</a:t>
            </a:r>
            <a:endParaRPr lang="en-ZA" dirty="0">
              <a:latin typeface="Arial Nova Light" panose="020B0304020202020204" pitchFamily="34" charset="0"/>
            </a:endParaRPr>
          </a:p>
        </p:txBody>
      </p:sp>
      <p:sp>
        <p:nvSpPr>
          <p:cNvPr id="4" name="Content Placeholder 3">
            <a:extLst>
              <a:ext uri="{FF2B5EF4-FFF2-40B4-BE49-F238E27FC236}">
                <a16:creationId xmlns:a16="http://schemas.microsoft.com/office/drawing/2014/main" id="{21DD4FE4-1370-5721-DCB0-2E5FF23FF1E8}"/>
              </a:ext>
            </a:extLst>
          </p:cNvPr>
          <p:cNvSpPr>
            <a:spLocks noGrp="1"/>
          </p:cNvSpPr>
          <p:nvPr>
            <p:ph sz="quarter" idx="12"/>
          </p:nvPr>
        </p:nvSpPr>
        <p:spPr>
          <a:xfrm>
            <a:off x="1468815" y="2426677"/>
            <a:ext cx="3068678" cy="3282461"/>
          </a:xfrm>
        </p:spPr>
        <p:txBody>
          <a:bodyPr>
            <a:normAutofit/>
          </a:bodyPr>
          <a:lstStyle/>
          <a:p>
            <a:pPr marL="0" indent="0">
              <a:buNone/>
            </a:pPr>
            <a:r>
              <a:rPr lang="en-US" dirty="0">
                <a:latin typeface="Arial Nova Light" panose="020B0304020202020204" pitchFamily="34" charset="0"/>
              </a:rPr>
              <a:t>The Payment Request Summary wizard appears. Click </a:t>
            </a:r>
            <a:r>
              <a:rPr lang="en-US" b="1" dirty="0">
                <a:latin typeface="Arial Nova Light" panose="020B0304020202020204" pitchFamily="34" charset="0"/>
              </a:rPr>
              <a:t>Submit</a:t>
            </a:r>
            <a:r>
              <a:rPr lang="en-US" dirty="0">
                <a:latin typeface="Arial Nova Light" panose="020B0304020202020204" pitchFamily="34" charset="0"/>
              </a:rPr>
              <a:t>. </a:t>
            </a:r>
          </a:p>
          <a:p>
            <a:pPr marL="0" lvl="0" indent="0">
              <a:buNone/>
            </a:pPr>
            <a:endParaRPr lang="en-US" dirty="0">
              <a:latin typeface="Arial Nova Light" panose="020B0304020202020204" pitchFamily="34" charset="0"/>
            </a:endParaRPr>
          </a:p>
        </p:txBody>
      </p:sp>
      <p:sp>
        <p:nvSpPr>
          <p:cNvPr id="5" name="Slide Number Placeholder 4">
            <a:extLst>
              <a:ext uri="{FF2B5EF4-FFF2-40B4-BE49-F238E27FC236}">
                <a16:creationId xmlns:a16="http://schemas.microsoft.com/office/drawing/2014/main" id="{2A9CC4B1-1325-0842-CC07-AB75EE3AE50D}"/>
              </a:ext>
            </a:extLst>
          </p:cNvPr>
          <p:cNvSpPr>
            <a:spLocks noGrp="1"/>
          </p:cNvSpPr>
          <p:nvPr>
            <p:ph type="sldNum" sz="quarter" idx="15"/>
          </p:nvPr>
        </p:nvSpPr>
        <p:spPr/>
        <p:txBody>
          <a:bodyPr/>
          <a:lstStyle/>
          <a:p>
            <a:fld id="{18D65601-5AE2-46FC-B138-694DDD2B510D}" type="slidenum">
              <a:rPr lang="en-US" smtClean="0"/>
              <a:pPr/>
              <a:t>23</a:t>
            </a:fld>
            <a:endParaRPr lang="en-US" dirty="0"/>
          </a:p>
        </p:txBody>
      </p:sp>
      <p:pic>
        <p:nvPicPr>
          <p:cNvPr id="7" name="Content Placeholder 6">
            <a:extLst>
              <a:ext uri="{FF2B5EF4-FFF2-40B4-BE49-F238E27FC236}">
                <a16:creationId xmlns:a16="http://schemas.microsoft.com/office/drawing/2014/main" id="{3CD7EB16-F202-08BF-0E44-E20D0E02048A}"/>
              </a:ext>
            </a:extLst>
          </p:cNvPr>
          <p:cNvPicPr>
            <a:picLocks noGrp="1" noChangeAspect="1"/>
          </p:cNvPicPr>
          <p:nvPr>
            <p:ph sz="quarter" idx="11"/>
          </p:nvPr>
        </p:nvPicPr>
        <p:blipFill>
          <a:blip r:embed="rId2"/>
          <a:stretch>
            <a:fillRect/>
          </a:stretch>
        </p:blipFill>
        <p:spPr>
          <a:xfrm>
            <a:off x="5334000" y="1931437"/>
            <a:ext cx="6119446" cy="4012164"/>
          </a:xfrm>
          <a:prstGeom prst="rect">
            <a:avLst/>
          </a:prstGeom>
        </p:spPr>
      </p:pic>
    </p:spTree>
    <p:extLst>
      <p:ext uri="{BB962C8B-B14F-4D97-AF65-F5344CB8AC3E}">
        <p14:creationId xmlns:p14="http://schemas.microsoft.com/office/powerpoint/2010/main" val="1761791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B6CE8-CD8B-48F1-3DA9-2F6FE1C6A6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3A2D47-E674-7BDA-1743-7F93BACD7076}"/>
              </a:ext>
            </a:extLst>
          </p:cNvPr>
          <p:cNvSpPr>
            <a:spLocks noGrp="1"/>
          </p:cNvSpPr>
          <p:nvPr>
            <p:ph type="title"/>
          </p:nvPr>
        </p:nvSpPr>
        <p:spPr>
          <a:xfrm>
            <a:off x="1317614" y="690511"/>
            <a:ext cx="4964671" cy="5253089"/>
          </a:xfrm>
        </p:spPr>
        <p:txBody>
          <a:bodyPr/>
          <a:lstStyle/>
          <a:p>
            <a:r>
              <a:rPr lang="en-US" dirty="0">
                <a:solidFill>
                  <a:srgbClr val="FFFFFF"/>
                </a:solidFill>
              </a:rPr>
              <a:t>Questions</a:t>
            </a:r>
            <a:endParaRPr lang="en-US" dirty="0"/>
          </a:p>
        </p:txBody>
      </p:sp>
    </p:spTree>
    <p:extLst>
      <p:ext uri="{BB962C8B-B14F-4D97-AF65-F5344CB8AC3E}">
        <p14:creationId xmlns:p14="http://schemas.microsoft.com/office/powerpoint/2010/main" val="143489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1317614" y="690512"/>
            <a:ext cx="4964671" cy="2978812"/>
          </a:xfrm>
        </p:spPr>
        <p:txBody>
          <a:bodyPr/>
          <a:lstStyle/>
          <a:p>
            <a:r>
              <a:rPr lang="en-US" dirty="0"/>
              <a:t>LIEAP</a:t>
            </a:r>
          </a:p>
        </p:txBody>
      </p:sp>
      <p:sp>
        <p:nvSpPr>
          <p:cNvPr id="2" name="Content Placeholder 1">
            <a:extLst>
              <a:ext uri="{FF2B5EF4-FFF2-40B4-BE49-F238E27FC236}">
                <a16:creationId xmlns:a16="http://schemas.microsoft.com/office/drawing/2014/main" id="{70ECFE66-A9E7-A365-967B-2FD670CB3923}"/>
              </a:ext>
            </a:extLst>
          </p:cNvPr>
          <p:cNvSpPr>
            <a:spLocks noGrp="1"/>
          </p:cNvSpPr>
          <p:nvPr>
            <p:ph sz="quarter" idx="10"/>
          </p:nvPr>
        </p:nvSpPr>
        <p:spPr>
          <a:xfrm>
            <a:off x="6282286" y="690465"/>
            <a:ext cx="4784372" cy="5745504"/>
          </a:xfrm>
        </p:spPr>
        <p:txBody>
          <a:bodyPr>
            <a:normAutofit fontScale="70000" lnSpcReduction="20000"/>
          </a:bodyPr>
          <a:lstStyle/>
          <a:p>
            <a:r>
              <a:rPr lang="en-US" sz="2300" dirty="0">
                <a:latin typeface="Arial Nova Light" panose="020B0304020202020204" pitchFamily="34" charset="0"/>
              </a:rPr>
              <a:t>Energy Assistance programs (LIEAP ) use a customized application (Guided Interview) that is separated from the integrated application used for other benefit programs in NC FAST (e.g., FNS, Medicaid, CA, Subsidized Child Care Assistance, etc.). Therefore, only Energy Assistance can be included on an Energy Assistance application and only Eligibility workers can complete a separate, non-Energy application in NC FAST.</a:t>
            </a:r>
            <a:br>
              <a:rPr lang="en-US" sz="2300" dirty="0">
                <a:latin typeface="Arial Nova Light" panose="020B0304020202020204" pitchFamily="34" charset="0"/>
              </a:rPr>
            </a:br>
            <a:br>
              <a:rPr lang="en-US" sz="2300" dirty="0">
                <a:latin typeface="Arial Nova Light" panose="020B0304020202020204" pitchFamily="34" charset="0"/>
              </a:rPr>
            </a:br>
            <a:r>
              <a:rPr lang="en-US" sz="2300" dirty="0">
                <a:latin typeface="Arial Nova Light" panose="020B0304020202020204" pitchFamily="34" charset="0"/>
              </a:rPr>
              <a:t>It is critical to perform a thorough, exhaustive Person Search in NC FAST for everyone included on the application. This will help prevent duplicate person registrations and incorrect eligibility determinations. </a:t>
            </a:r>
            <a:br>
              <a:rPr lang="en-US" sz="2300" dirty="0">
                <a:latin typeface="Arial Nova Light" panose="020B0304020202020204" pitchFamily="34" charset="0"/>
              </a:rPr>
            </a:br>
            <a:br>
              <a:rPr lang="en-US" sz="2300" dirty="0">
                <a:latin typeface="Arial Nova Light" panose="020B0304020202020204" pitchFamily="34" charset="0"/>
              </a:rPr>
            </a:br>
            <a:r>
              <a:rPr lang="en-US" sz="2300" dirty="0">
                <a:latin typeface="Arial Nova Light" panose="020B0304020202020204" pitchFamily="34" charset="0"/>
              </a:rPr>
              <a:t>Search NC FAST for each household member to see if they are already registered in NC FAST. Refer to the </a:t>
            </a:r>
            <a:r>
              <a:rPr lang="en-US" sz="2300" i="1" dirty="0">
                <a:latin typeface="Arial Nova Light" panose="020B0304020202020204" pitchFamily="34" charset="0"/>
              </a:rPr>
              <a:t>Searching for Persons </a:t>
            </a:r>
            <a:r>
              <a:rPr lang="en-US" sz="2300" dirty="0">
                <a:latin typeface="Arial Nova Light" panose="020B0304020202020204" pitchFamily="34" charset="0"/>
              </a:rPr>
              <a:t>job aid. </a:t>
            </a:r>
            <a:br>
              <a:rPr lang="en-US" sz="2300" dirty="0">
                <a:latin typeface="Arial Nova Light" panose="020B0304020202020204" pitchFamily="34" charset="0"/>
              </a:rPr>
            </a:br>
            <a:br>
              <a:rPr lang="en-US" sz="2300" dirty="0">
                <a:latin typeface="Arial Nova Light" panose="020B0304020202020204" pitchFamily="34" charset="0"/>
              </a:rPr>
            </a:br>
            <a:r>
              <a:rPr lang="en-US" sz="2300" dirty="0">
                <a:latin typeface="Arial Nova Light" panose="020B0304020202020204" pitchFamily="34" charset="0"/>
              </a:rPr>
              <a:t>If any Household Member is not registered in NC FAST, register each household member before continuing the application process. Refer to the </a:t>
            </a:r>
            <a:r>
              <a:rPr lang="en-US" sz="2300" i="1" dirty="0">
                <a:latin typeface="Arial Nova Light" panose="020B0304020202020204" pitchFamily="34" charset="0"/>
              </a:rPr>
              <a:t>Registering Persons </a:t>
            </a:r>
            <a:r>
              <a:rPr lang="en-US" sz="2300" dirty="0">
                <a:latin typeface="Arial Nova Light" panose="020B0304020202020204" pitchFamily="34" charset="0"/>
              </a:rPr>
              <a:t>job aid for detailed instructions. This step should occur before starting any Energy application.</a:t>
            </a:r>
            <a:br>
              <a:rPr lang="en-US" dirty="0"/>
            </a:br>
            <a:endParaRPr lang="en-US" dirty="0"/>
          </a:p>
          <a:p>
            <a:endParaRPr lang="en-US" dirty="0"/>
          </a:p>
        </p:txBody>
      </p:sp>
    </p:spTree>
    <p:extLst>
      <p:ext uri="{BB962C8B-B14F-4D97-AF65-F5344CB8AC3E}">
        <p14:creationId xmlns:p14="http://schemas.microsoft.com/office/powerpoint/2010/main" val="70437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1A263-6808-FCE3-2EF3-F269C4DFF8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A06A84-D846-AB82-B7E0-9684445E9E0E}"/>
              </a:ext>
            </a:extLst>
          </p:cNvPr>
          <p:cNvSpPr>
            <a:spLocks noGrp="1"/>
          </p:cNvSpPr>
          <p:nvPr>
            <p:ph type="title"/>
          </p:nvPr>
        </p:nvSpPr>
        <p:spPr>
          <a:xfrm>
            <a:off x="1353827" y="1278294"/>
            <a:ext cx="5000318" cy="4904141"/>
          </a:xfrm>
        </p:spPr>
        <p:txBody>
          <a:bodyPr>
            <a:normAutofit fontScale="90000"/>
          </a:bodyPr>
          <a:lstStyle/>
          <a:p>
            <a:br>
              <a:rPr lang="en-US" dirty="0"/>
            </a:br>
            <a:r>
              <a:rPr lang="en-US" sz="2000" dirty="0"/>
              <a:t>Review each household member’s Person page for accuracy, and whether they were previously registered. Update Person page information, as necessary.</a:t>
            </a:r>
            <a:br>
              <a:rPr lang="en-US" sz="2200" dirty="0"/>
            </a:br>
            <a:r>
              <a:rPr lang="en-US" sz="2200" dirty="0"/>
              <a:t> </a:t>
            </a:r>
            <a:br>
              <a:rPr lang="en-US" sz="2200" dirty="0"/>
            </a:br>
            <a:r>
              <a:rPr lang="en-US" sz="2000" dirty="0"/>
              <a:t>Energy Applications and Cases are based on the Head of Household’s Private Address, where the client resides, which indicates the location requiring heating or cooling. A Mailing Address is not required for Energy cases and will not be transferred to the Energy Assistance application.</a:t>
            </a:r>
            <a:br>
              <a:rPr lang="en-US" sz="2000" dirty="0"/>
            </a:br>
            <a:r>
              <a:rPr lang="en-US" sz="2000" dirty="0"/>
              <a:t> </a:t>
            </a:r>
            <a:br>
              <a:rPr lang="en-US" sz="2200" dirty="0"/>
            </a:br>
            <a:r>
              <a:rPr lang="en-US" sz="2000" dirty="0"/>
              <a:t>If the Mailing Address exists, on the person page or the Energy Assistance Integrated Case, it will be printed on all Energy Assistance notices. If evidence needs to be added, users can end date an existing Private Address and add a new record. Do not delete any existing evidence on a Person page.</a:t>
            </a:r>
          </a:p>
        </p:txBody>
      </p:sp>
      <p:pic>
        <p:nvPicPr>
          <p:cNvPr id="4" name="Picture Placeholder 17" descr="Person smiling on the beach">
            <a:extLst>
              <a:ext uri="{FF2B5EF4-FFF2-40B4-BE49-F238E27FC236}">
                <a16:creationId xmlns:a16="http://schemas.microsoft.com/office/drawing/2014/main" id="{55B2ACAC-1D42-1501-418D-539C482AD0C7}"/>
              </a:ext>
            </a:extLst>
          </p:cNvPr>
          <p:cNvPicPr>
            <a:picLocks noGrp="1" noChangeAspect="1"/>
          </p:cNvPicPr>
          <p:nvPr>
            <p:ph type="pic" sz="quarter" idx="13"/>
          </p:nvPr>
        </p:nvPicPr>
        <p:blipFill rotWithShape="1">
          <a:blip r:embed="rId2"/>
          <a:srcRect l="27469" r="27469"/>
          <a:stretch/>
        </p:blipFill>
        <p:spPr>
          <a:xfrm>
            <a:off x="8370276" y="105508"/>
            <a:ext cx="2848703" cy="5627078"/>
          </a:xfrm>
        </p:spPr>
      </p:pic>
    </p:spTree>
    <p:extLst>
      <p:ext uri="{BB962C8B-B14F-4D97-AF65-F5344CB8AC3E}">
        <p14:creationId xmlns:p14="http://schemas.microsoft.com/office/powerpoint/2010/main" val="3810652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381119" y="188767"/>
            <a:ext cx="9150675" cy="1427585"/>
          </a:xfrm>
        </p:spPr>
        <p:txBody>
          <a:bodyPr/>
          <a:lstStyle/>
          <a:p>
            <a:r>
              <a:rPr lang="en-US" b="1" dirty="0">
                <a:latin typeface="Arial Nova Light" panose="020B0304020202020204" pitchFamily="34" charset="0"/>
              </a:rPr>
              <a:t>Initial LIEAP Application</a:t>
            </a:r>
            <a:endParaRPr lang="en-ZA" dirty="0">
              <a:latin typeface="Arial Nova Light" panose="020B0304020202020204" pitchFamily="34" charset="0"/>
            </a:endParaRPr>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468815" y="1207477"/>
            <a:ext cx="3079739" cy="4935415"/>
          </a:xfrm>
        </p:spPr>
        <p:txBody>
          <a:bodyPr/>
          <a:lstStyle/>
          <a:p>
            <a:endParaRPr lang="en-US" dirty="0"/>
          </a:p>
          <a:p>
            <a:r>
              <a:rPr lang="en-US" dirty="0">
                <a:latin typeface="Arial Nova Light" panose="020B0304020202020204" pitchFamily="34" charset="0"/>
              </a:rPr>
              <a:t>Navigate to the Head of Household’s Person page. Click the </a:t>
            </a:r>
            <a:r>
              <a:rPr lang="en-US" b="1" dirty="0">
                <a:latin typeface="Arial Nova Light" panose="020B0304020202020204" pitchFamily="34" charset="0"/>
              </a:rPr>
              <a:t>Applications </a:t>
            </a:r>
            <a:r>
              <a:rPr lang="en-US" dirty="0">
                <a:latin typeface="Arial Nova Light" panose="020B0304020202020204" pitchFamily="34" charset="0"/>
              </a:rPr>
              <a:t>tab. </a:t>
            </a:r>
          </a:p>
          <a:p>
            <a:r>
              <a:rPr lang="en-US" dirty="0">
                <a:latin typeface="Arial Nova Light" panose="020B0304020202020204" pitchFamily="34" charset="0"/>
              </a:rPr>
              <a:t>The Applications page displays. Click the </a:t>
            </a:r>
            <a:r>
              <a:rPr lang="en-US" b="1" dirty="0">
                <a:latin typeface="Arial Nova Light" panose="020B0304020202020204" pitchFamily="34" charset="0"/>
              </a:rPr>
              <a:t>New Application </a:t>
            </a:r>
            <a:r>
              <a:rPr lang="en-US" dirty="0">
                <a:latin typeface="Arial Nova Light" panose="020B0304020202020204" pitchFamily="34" charset="0"/>
              </a:rPr>
              <a:t>hyperlink. </a:t>
            </a:r>
          </a:p>
          <a:p>
            <a:r>
              <a:rPr lang="en-US" dirty="0">
                <a:latin typeface="Arial Nova Light" panose="020B0304020202020204" pitchFamily="34" charset="0"/>
              </a:rPr>
              <a:t>The New Application pop-up appears. Select </a:t>
            </a:r>
            <a:r>
              <a:rPr lang="en-US">
                <a:latin typeface="Arial Nova Light" panose="020B0304020202020204" pitchFamily="34" charset="0"/>
              </a:rPr>
              <a:t>the </a:t>
            </a:r>
            <a:r>
              <a:rPr lang="en-US" b="1">
                <a:latin typeface="Arial Nova Light" panose="020B0304020202020204" pitchFamily="34" charset="0"/>
              </a:rPr>
              <a:t>Low Income </a:t>
            </a:r>
            <a:r>
              <a:rPr lang="en-US" b="1" dirty="0">
                <a:latin typeface="Arial Nova Light" panose="020B0304020202020204" pitchFamily="34" charset="0"/>
              </a:rPr>
              <a:t>Energy Assistance Program (LIEAP) </a:t>
            </a:r>
            <a:r>
              <a:rPr lang="en-US" dirty="0">
                <a:latin typeface="Arial Nova Light" panose="020B0304020202020204" pitchFamily="34" charset="0"/>
              </a:rPr>
              <a:t>check box then click </a:t>
            </a:r>
            <a:r>
              <a:rPr lang="en-US" b="1" dirty="0">
                <a:latin typeface="Arial Nova Light" panose="020B0304020202020204" pitchFamily="34" charset="0"/>
              </a:rPr>
              <a:t>Next</a:t>
            </a:r>
            <a:r>
              <a:rPr lang="en-US" dirty="0">
                <a:latin typeface="Arial Nova Light" panose="020B0304020202020204" pitchFamily="34" charset="0"/>
              </a:rPr>
              <a:t>. </a:t>
            </a:r>
          </a:p>
        </p:txBody>
      </p:sp>
      <p:sp>
        <p:nvSpPr>
          <p:cNvPr id="4" name="Slide Number Placeholder 3">
            <a:extLst>
              <a:ext uri="{FF2B5EF4-FFF2-40B4-BE49-F238E27FC236}">
                <a16:creationId xmlns:a16="http://schemas.microsoft.com/office/drawing/2014/main" id="{527C964F-E2D5-D8E7-C513-C47A7E409DF3}"/>
              </a:ext>
            </a:extLst>
          </p:cNvPr>
          <p:cNvSpPr>
            <a:spLocks noGrp="1"/>
          </p:cNvSpPr>
          <p:nvPr>
            <p:ph type="sldNum" sz="quarter" idx="15"/>
          </p:nvPr>
        </p:nvSpPr>
        <p:spPr/>
        <p:txBody>
          <a:bodyPr/>
          <a:lstStyle/>
          <a:p>
            <a:fld id="{18D65601-5AE2-46FC-B138-694DDD2B510D}" type="slidenum">
              <a:rPr lang="en-US" smtClean="0"/>
              <a:pPr/>
              <a:t>5</a:t>
            </a:fld>
            <a:endParaRPr lang="en-US" dirty="0"/>
          </a:p>
        </p:txBody>
      </p:sp>
      <p:pic>
        <p:nvPicPr>
          <p:cNvPr id="8" name="Picture 7">
            <a:extLst>
              <a:ext uri="{FF2B5EF4-FFF2-40B4-BE49-F238E27FC236}">
                <a16:creationId xmlns:a16="http://schemas.microsoft.com/office/drawing/2014/main" id="{FE900C1C-AA2D-BF69-CDC8-4EDF7692BBB4}"/>
              </a:ext>
            </a:extLst>
          </p:cNvPr>
          <p:cNvPicPr>
            <a:picLocks noChangeAspect="1"/>
          </p:cNvPicPr>
          <p:nvPr/>
        </p:nvPicPr>
        <p:blipFill>
          <a:blip r:embed="rId2"/>
          <a:stretch>
            <a:fillRect/>
          </a:stretch>
        </p:blipFill>
        <p:spPr>
          <a:xfrm>
            <a:off x="5209342" y="1882383"/>
            <a:ext cx="6697010" cy="3967432"/>
          </a:xfrm>
          <a:prstGeom prst="rect">
            <a:avLst/>
          </a:prstGeom>
        </p:spPr>
      </p:pic>
    </p:spTree>
    <p:extLst>
      <p:ext uri="{BB962C8B-B14F-4D97-AF65-F5344CB8AC3E}">
        <p14:creationId xmlns:p14="http://schemas.microsoft.com/office/powerpoint/2010/main" val="290615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DEC4C-2999-BFEA-79E3-04D5FE2F4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5C3F8-1DD2-03AE-9E01-6BBDDF0A4FC5}"/>
              </a:ext>
            </a:extLst>
          </p:cNvPr>
          <p:cNvSpPr>
            <a:spLocks noGrp="1"/>
          </p:cNvSpPr>
          <p:nvPr>
            <p:ph type="title"/>
          </p:nvPr>
        </p:nvSpPr>
        <p:spPr>
          <a:xfrm>
            <a:off x="1381119" y="188767"/>
            <a:ext cx="9150675" cy="1427585"/>
          </a:xfrm>
        </p:spPr>
        <p:txBody>
          <a:bodyPr/>
          <a:lstStyle/>
          <a:p>
            <a:r>
              <a:rPr lang="en-US" b="1" dirty="0">
                <a:latin typeface="Arial Nova Light" panose="020B0304020202020204" pitchFamily="34" charset="0"/>
              </a:rPr>
              <a:t>Information About the Claimant</a:t>
            </a:r>
            <a:endParaRPr lang="en-ZA" dirty="0">
              <a:latin typeface="Arial Nova Light" panose="020B0304020202020204" pitchFamily="34" charset="0"/>
            </a:endParaRPr>
          </a:p>
        </p:txBody>
      </p:sp>
      <p:sp>
        <p:nvSpPr>
          <p:cNvPr id="3" name="Content Placeholder 2">
            <a:extLst>
              <a:ext uri="{FF2B5EF4-FFF2-40B4-BE49-F238E27FC236}">
                <a16:creationId xmlns:a16="http://schemas.microsoft.com/office/drawing/2014/main" id="{4BB656D2-B500-8921-17F1-572E475B1FBE}"/>
              </a:ext>
            </a:extLst>
          </p:cNvPr>
          <p:cNvSpPr>
            <a:spLocks noGrp="1"/>
          </p:cNvSpPr>
          <p:nvPr>
            <p:ph sz="quarter" idx="12"/>
          </p:nvPr>
        </p:nvSpPr>
        <p:spPr>
          <a:xfrm>
            <a:off x="1468815" y="1207477"/>
            <a:ext cx="3079739" cy="4935415"/>
          </a:xfrm>
        </p:spPr>
        <p:txBody>
          <a:bodyPr>
            <a:normAutofit fontScale="85000" lnSpcReduction="20000"/>
          </a:bodyPr>
          <a:lstStyle/>
          <a:p>
            <a:endParaRPr lang="en-US" dirty="0"/>
          </a:p>
          <a:p>
            <a:endParaRPr lang="en-US" sz="2400" dirty="0"/>
          </a:p>
          <a:p>
            <a:r>
              <a:rPr lang="en-US" sz="2400" dirty="0">
                <a:latin typeface="Arial Nova Light" panose="020B0304020202020204" pitchFamily="34" charset="0"/>
              </a:rPr>
              <a:t>Enter or select the applicable information then click </a:t>
            </a:r>
            <a:r>
              <a:rPr lang="en-US" sz="2400" b="1" dirty="0">
                <a:latin typeface="Arial Nova Light" panose="020B0304020202020204" pitchFamily="34" charset="0"/>
              </a:rPr>
              <a:t>Next</a:t>
            </a:r>
            <a:r>
              <a:rPr lang="en-US" sz="2400" dirty="0">
                <a:latin typeface="Arial Nova Light" panose="020B0304020202020204" pitchFamily="34" charset="0"/>
              </a:rPr>
              <a:t>. </a:t>
            </a:r>
          </a:p>
          <a:p>
            <a:r>
              <a:rPr lang="en-US" sz="2400" dirty="0">
                <a:latin typeface="Arial Nova Light" panose="020B0304020202020204" pitchFamily="34" charset="0"/>
              </a:rPr>
              <a:t>An asterisk (*) indicates mandatory information. Some mandatory information (like Race and Ethnicity) may not always be marked with an asterisk. After entering or selecting all mandatory information on a Guided Interview page, click </a:t>
            </a:r>
            <a:r>
              <a:rPr lang="en-US" sz="2400" b="1" dirty="0">
                <a:latin typeface="Arial Nova Light" panose="020B0304020202020204" pitchFamily="34" charset="0"/>
              </a:rPr>
              <a:t>Next </a:t>
            </a:r>
            <a:r>
              <a:rPr lang="en-US" sz="2400" dirty="0">
                <a:latin typeface="Arial Nova Light" panose="020B0304020202020204" pitchFamily="34" charset="0"/>
              </a:rPr>
              <a:t>to progress to the next page. </a:t>
            </a:r>
          </a:p>
        </p:txBody>
      </p:sp>
      <p:sp>
        <p:nvSpPr>
          <p:cNvPr id="4" name="Slide Number Placeholder 3">
            <a:extLst>
              <a:ext uri="{FF2B5EF4-FFF2-40B4-BE49-F238E27FC236}">
                <a16:creationId xmlns:a16="http://schemas.microsoft.com/office/drawing/2014/main" id="{748C26D1-90E3-91F3-0B96-B73D58806CF4}"/>
              </a:ext>
            </a:extLst>
          </p:cNvPr>
          <p:cNvSpPr>
            <a:spLocks noGrp="1"/>
          </p:cNvSpPr>
          <p:nvPr>
            <p:ph type="sldNum" sz="quarter" idx="15"/>
          </p:nvPr>
        </p:nvSpPr>
        <p:spPr/>
        <p:txBody>
          <a:bodyPr/>
          <a:lstStyle/>
          <a:p>
            <a:fld id="{18D65601-5AE2-46FC-B138-694DDD2B510D}" type="slidenum">
              <a:rPr lang="en-US" smtClean="0"/>
              <a:pPr/>
              <a:t>6</a:t>
            </a:fld>
            <a:endParaRPr lang="en-US" dirty="0"/>
          </a:p>
        </p:txBody>
      </p:sp>
      <p:pic>
        <p:nvPicPr>
          <p:cNvPr id="7" name="Picture 6">
            <a:extLst>
              <a:ext uri="{FF2B5EF4-FFF2-40B4-BE49-F238E27FC236}">
                <a16:creationId xmlns:a16="http://schemas.microsoft.com/office/drawing/2014/main" id="{AD49E94F-B431-FB3C-3B35-A98DA509F5E9}"/>
              </a:ext>
            </a:extLst>
          </p:cNvPr>
          <p:cNvPicPr>
            <a:picLocks noChangeAspect="1"/>
          </p:cNvPicPr>
          <p:nvPr/>
        </p:nvPicPr>
        <p:blipFill>
          <a:blip r:embed="rId2"/>
          <a:stretch>
            <a:fillRect/>
          </a:stretch>
        </p:blipFill>
        <p:spPr>
          <a:xfrm>
            <a:off x="4827383" y="2213880"/>
            <a:ext cx="6921661" cy="3835228"/>
          </a:xfrm>
          <a:prstGeom prst="rect">
            <a:avLst/>
          </a:prstGeom>
        </p:spPr>
      </p:pic>
    </p:spTree>
    <p:extLst>
      <p:ext uri="{BB962C8B-B14F-4D97-AF65-F5344CB8AC3E}">
        <p14:creationId xmlns:p14="http://schemas.microsoft.com/office/powerpoint/2010/main" val="224187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CD835-7ED2-85D9-C1F2-702DB626E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9C019-9FEE-589F-7390-DA16C0BE5A65}"/>
              </a:ext>
            </a:extLst>
          </p:cNvPr>
          <p:cNvSpPr>
            <a:spLocks noGrp="1"/>
          </p:cNvSpPr>
          <p:nvPr>
            <p:ph type="title"/>
          </p:nvPr>
        </p:nvSpPr>
        <p:spPr>
          <a:xfrm>
            <a:off x="1038031" y="1068169"/>
            <a:ext cx="1951354" cy="2519093"/>
          </a:xfrm>
        </p:spPr>
        <p:txBody>
          <a:bodyPr/>
          <a:lstStyle/>
          <a:p>
            <a:r>
              <a:rPr lang="en-US" dirty="0"/>
              <a:t>LIEAP</a:t>
            </a:r>
            <a:endParaRPr lang="en-ZA" dirty="0"/>
          </a:p>
        </p:txBody>
      </p:sp>
      <p:sp>
        <p:nvSpPr>
          <p:cNvPr id="3" name="Text Placeholder 2">
            <a:extLst>
              <a:ext uri="{FF2B5EF4-FFF2-40B4-BE49-F238E27FC236}">
                <a16:creationId xmlns:a16="http://schemas.microsoft.com/office/drawing/2014/main" id="{16FBD50F-F335-4668-3DE9-9B584991FA66}"/>
              </a:ext>
            </a:extLst>
          </p:cNvPr>
          <p:cNvSpPr>
            <a:spLocks noGrp="1"/>
          </p:cNvSpPr>
          <p:nvPr>
            <p:ph type="body" sz="quarter" idx="12"/>
          </p:nvPr>
        </p:nvSpPr>
        <p:spPr>
          <a:xfrm>
            <a:off x="3645876" y="1104707"/>
            <a:ext cx="7508093" cy="4721661"/>
          </a:xfrm>
        </p:spPr>
        <p:txBody>
          <a:bodyPr>
            <a:normAutofit lnSpcReduction="10000"/>
          </a:bodyPr>
          <a:lstStyle/>
          <a:p>
            <a:endParaRPr lang="en-US" dirty="0"/>
          </a:p>
          <a:p>
            <a:pPr algn="l"/>
            <a:r>
              <a:rPr lang="en-US" dirty="0">
                <a:latin typeface="Arial Nova Light" panose="020B0304020202020204" pitchFamily="34" charset="0"/>
              </a:rPr>
              <a:t>The question, </a:t>
            </a:r>
            <a:r>
              <a:rPr lang="en-US" i="1" dirty="0">
                <a:latin typeface="Arial Nova Light" panose="020B0304020202020204" pitchFamily="34" charset="0"/>
              </a:rPr>
              <a:t>Does this person have an SSN? </a:t>
            </a:r>
            <a:r>
              <a:rPr lang="en-US" dirty="0">
                <a:latin typeface="Arial Nova Light" panose="020B0304020202020204" pitchFamily="34" charset="0"/>
              </a:rPr>
              <a:t>is a required field. </a:t>
            </a:r>
          </a:p>
          <a:p>
            <a:pPr algn="l"/>
            <a:endParaRPr lang="en-US" dirty="0">
              <a:latin typeface="Arial Nova Light" panose="020B0304020202020204" pitchFamily="34" charset="0"/>
            </a:endParaRPr>
          </a:p>
          <a:p>
            <a:pPr algn="l"/>
            <a:endParaRPr lang="en-US" dirty="0">
              <a:latin typeface="Arial Nova Light" panose="020B0304020202020204" pitchFamily="34" charset="0"/>
            </a:endParaRPr>
          </a:p>
          <a:p>
            <a:pPr algn="l"/>
            <a:r>
              <a:rPr lang="en-US" dirty="0">
                <a:latin typeface="Arial Nova Light" panose="020B0304020202020204" pitchFamily="34" charset="0"/>
              </a:rPr>
              <a:t>Select </a:t>
            </a:r>
            <a:r>
              <a:rPr lang="en-US" b="1" dirty="0">
                <a:latin typeface="Arial Nova Light" panose="020B0304020202020204" pitchFamily="34" charset="0"/>
              </a:rPr>
              <a:t>Yes </a:t>
            </a:r>
            <a:r>
              <a:rPr lang="en-US" dirty="0">
                <a:latin typeface="Arial Nova Light" panose="020B0304020202020204" pitchFamily="34" charset="0"/>
              </a:rPr>
              <a:t>if the Head of Household has an SSN. The Head of Household’s SSN then appears in the field below (if SSN evidence was to the Head of Household’s Person page). </a:t>
            </a:r>
          </a:p>
          <a:p>
            <a:pPr algn="l"/>
            <a:endParaRPr lang="en-US" dirty="0">
              <a:latin typeface="Arial Nova Light" panose="020B0304020202020204" pitchFamily="34" charset="0"/>
            </a:endParaRPr>
          </a:p>
          <a:p>
            <a:pPr algn="l"/>
            <a:r>
              <a:rPr lang="en-US" dirty="0">
                <a:latin typeface="Arial Nova Light" panose="020B0304020202020204" pitchFamily="34" charset="0"/>
              </a:rPr>
              <a:t>Select </a:t>
            </a:r>
            <a:r>
              <a:rPr lang="en-US" b="1" dirty="0">
                <a:latin typeface="Arial Nova Light" panose="020B0304020202020204" pitchFamily="34" charset="0"/>
              </a:rPr>
              <a:t>No </a:t>
            </a:r>
            <a:r>
              <a:rPr lang="en-US" dirty="0">
                <a:latin typeface="Arial Nova Light" panose="020B0304020202020204" pitchFamily="34" charset="0"/>
              </a:rPr>
              <a:t>if the Head of Household (an ineligible alien, for example) does not have an SSN. Select </a:t>
            </a:r>
            <a:r>
              <a:rPr lang="en-US" b="1" dirty="0">
                <a:latin typeface="Arial Nova Light" panose="020B0304020202020204" pitchFamily="34" charset="0"/>
              </a:rPr>
              <a:t>N/A </a:t>
            </a:r>
            <a:r>
              <a:rPr lang="en-US" dirty="0">
                <a:latin typeface="Arial Nova Light" panose="020B0304020202020204" pitchFamily="34" charset="0"/>
              </a:rPr>
              <a:t>for the </a:t>
            </a:r>
            <a:r>
              <a:rPr lang="en-US" i="1" dirty="0">
                <a:latin typeface="Arial Nova Light" panose="020B0304020202020204" pitchFamily="34" charset="0"/>
              </a:rPr>
              <a:t>Has the claimant applied for an SSN? </a:t>
            </a:r>
            <a:r>
              <a:rPr lang="en-US" dirty="0">
                <a:latin typeface="Arial Nova Light" panose="020B0304020202020204" pitchFamily="34" charset="0"/>
              </a:rPr>
              <a:t>question that appears. Answering Yes to </a:t>
            </a:r>
            <a:r>
              <a:rPr lang="en-US" i="1" dirty="0">
                <a:latin typeface="Arial Nova Light" panose="020B0304020202020204" pitchFamily="34" charset="0"/>
              </a:rPr>
              <a:t>Is this person disabled? </a:t>
            </a:r>
            <a:r>
              <a:rPr lang="en-US" dirty="0">
                <a:latin typeface="Arial Nova Light" panose="020B0304020202020204" pitchFamily="34" charset="0"/>
              </a:rPr>
              <a:t>will trigger NC FAST to apply the $85 Medical Deduction (if SSI is chosen as the client’s Benefit income type later in the Guided Interview). </a:t>
            </a:r>
          </a:p>
          <a:p>
            <a:pPr algn="l"/>
            <a:endParaRPr lang="en-US" dirty="0">
              <a:latin typeface="Arial Nova Light" panose="020B0304020202020204" pitchFamily="34" charset="0"/>
            </a:endParaRPr>
          </a:p>
          <a:p>
            <a:pPr algn="l"/>
            <a:endParaRPr lang="en-US" dirty="0">
              <a:latin typeface="Arial Nova Light" panose="020B0304020202020204" pitchFamily="34" charset="0"/>
            </a:endParaRPr>
          </a:p>
          <a:p>
            <a:pPr algn="l"/>
            <a:r>
              <a:rPr lang="en-US" dirty="0">
                <a:latin typeface="Arial Nova Light" panose="020B0304020202020204" pitchFamily="34" charset="0"/>
              </a:rPr>
              <a:t>Selecting </a:t>
            </a:r>
            <a:r>
              <a:rPr lang="en-US" b="1" dirty="0">
                <a:latin typeface="Arial Nova Light" panose="020B0304020202020204" pitchFamily="34" charset="0"/>
              </a:rPr>
              <a:t>Yes </a:t>
            </a:r>
            <a:r>
              <a:rPr lang="en-US" dirty="0">
                <a:latin typeface="Arial Nova Light" panose="020B0304020202020204" pitchFamily="34" charset="0"/>
              </a:rPr>
              <a:t>in response to the question: </a:t>
            </a:r>
            <a:r>
              <a:rPr lang="en-US" i="1" dirty="0">
                <a:latin typeface="Arial Nova Light" panose="020B0304020202020204" pitchFamily="34" charset="0"/>
              </a:rPr>
              <a:t>Has the claimant lived at this address for 12 months or longer? </a:t>
            </a:r>
            <a:r>
              <a:rPr lang="en-US" dirty="0">
                <a:latin typeface="Arial Nova Light" panose="020B0304020202020204" pitchFamily="34" charset="0"/>
              </a:rPr>
              <a:t>triggers NC FAST to ask questions later about all the household’s Energy providers. </a:t>
            </a:r>
          </a:p>
          <a:p>
            <a:endParaRPr lang="en-US" dirty="0"/>
          </a:p>
        </p:txBody>
      </p:sp>
    </p:spTree>
    <p:extLst>
      <p:ext uri="{BB962C8B-B14F-4D97-AF65-F5344CB8AC3E}">
        <p14:creationId xmlns:p14="http://schemas.microsoft.com/office/powerpoint/2010/main" val="374122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44B94-DACA-D476-60B3-F7A2B0F07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AB0B1-4C04-26B5-CF19-14F3D46184D4}"/>
              </a:ext>
            </a:extLst>
          </p:cNvPr>
          <p:cNvSpPr>
            <a:spLocks noGrp="1"/>
          </p:cNvSpPr>
          <p:nvPr>
            <p:ph type="title"/>
          </p:nvPr>
        </p:nvSpPr>
        <p:spPr>
          <a:xfrm>
            <a:off x="1381119" y="188767"/>
            <a:ext cx="9150675" cy="1427585"/>
          </a:xfrm>
        </p:spPr>
        <p:txBody>
          <a:bodyPr/>
          <a:lstStyle/>
          <a:p>
            <a:r>
              <a:rPr lang="en-US" b="1" dirty="0"/>
              <a:t>The Claimant’s Home Section</a:t>
            </a:r>
            <a:endParaRPr lang="en-ZA" dirty="0"/>
          </a:p>
        </p:txBody>
      </p:sp>
      <p:sp>
        <p:nvSpPr>
          <p:cNvPr id="3" name="Content Placeholder 2">
            <a:extLst>
              <a:ext uri="{FF2B5EF4-FFF2-40B4-BE49-F238E27FC236}">
                <a16:creationId xmlns:a16="http://schemas.microsoft.com/office/drawing/2014/main" id="{E5DDA5B4-1CCF-944E-FC2E-F74523FE4DC9}"/>
              </a:ext>
            </a:extLst>
          </p:cNvPr>
          <p:cNvSpPr>
            <a:spLocks noGrp="1"/>
          </p:cNvSpPr>
          <p:nvPr>
            <p:ph sz="quarter" idx="12"/>
          </p:nvPr>
        </p:nvSpPr>
        <p:spPr>
          <a:xfrm>
            <a:off x="1468815" y="1301261"/>
            <a:ext cx="3185247" cy="5294251"/>
          </a:xfrm>
        </p:spPr>
        <p:txBody>
          <a:bodyPr>
            <a:normAutofit fontScale="25000" lnSpcReduction="20000"/>
          </a:bodyPr>
          <a:lstStyle/>
          <a:p>
            <a:endParaRPr lang="en-US" dirty="0"/>
          </a:p>
          <a:p>
            <a:endParaRPr lang="en-US" sz="2400" dirty="0"/>
          </a:p>
          <a:p>
            <a:endParaRPr lang="en-US" sz="6400" dirty="0">
              <a:latin typeface="Arial Nova Light" panose="020B0304020202020204" pitchFamily="34" charset="0"/>
            </a:endParaRPr>
          </a:p>
          <a:p>
            <a:r>
              <a:rPr lang="en-US" sz="6400" dirty="0">
                <a:latin typeface="Arial Nova Light" panose="020B0304020202020204" pitchFamily="34" charset="0"/>
              </a:rPr>
              <a:t>Select the </a:t>
            </a:r>
            <a:r>
              <a:rPr lang="en-US" sz="6400" b="1" dirty="0">
                <a:latin typeface="Arial Nova Light" panose="020B0304020202020204" pitchFamily="34" charset="0"/>
              </a:rPr>
              <a:t>Energy Provider </a:t>
            </a:r>
            <a:r>
              <a:rPr lang="en-US" sz="6400" dirty="0">
                <a:latin typeface="Arial Nova Light" panose="020B0304020202020204" pitchFamily="34" charset="0"/>
              </a:rPr>
              <a:t>from the Provider Name drop-down menu. </a:t>
            </a:r>
          </a:p>
          <a:p>
            <a:r>
              <a:rPr lang="en-US" sz="6400" dirty="0">
                <a:latin typeface="Arial Nova Light" panose="020B0304020202020204" pitchFamily="34" charset="0"/>
              </a:rPr>
              <a:t>All fields are mandatory on the Energy Provider Search page. </a:t>
            </a:r>
          </a:p>
          <a:p>
            <a:r>
              <a:rPr lang="en-US" sz="6400" dirty="0">
                <a:latin typeface="Arial Nova Light" panose="020B0304020202020204" pitchFamily="34" charset="0"/>
              </a:rPr>
              <a:t>On the Select Energy Provider screen, a provider must be selected. </a:t>
            </a:r>
          </a:p>
          <a:p>
            <a:r>
              <a:rPr lang="en-US" sz="6400" dirty="0">
                <a:latin typeface="Arial Nova Light" panose="020B0304020202020204" pitchFamily="34" charset="0"/>
              </a:rPr>
              <a:t>Housing Status is mandatory for the application to be submitted. Select an applicable option from the drop-down menu. </a:t>
            </a:r>
          </a:p>
          <a:p>
            <a:r>
              <a:rPr lang="en-US" sz="6400" dirty="0">
                <a:latin typeface="Arial Nova Light" panose="020B0304020202020204" pitchFamily="34" charset="0"/>
              </a:rPr>
              <a:t>The application date for LIEAP applications submitted after </a:t>
            </a:r>
            <a:r>
              <a:rPr lang="en-US" sz="6400" b="1" i="1" dirty="0">
                <a:latin typeface="Arial Nova Light" panose="020B0304020202020204" pitchFamily="34" charset="0"/>
              </a:rPr>
              <a:t>5:00 pm</a:t>
            </a:r>
            <a:r>
              <a:rPr lang="en-US" sz="6400" dirty="0">
                <a:latin typeface="Arial Nova Light" panose="020B0304020202020204" pitchFamily="34" charset="0"/>
              </a:rPr>
              <a:t>, </a:t>
            </a:r>
            <a:r>
              <a:rPr lang="en-US" sz="6400" b="1" i="1" dirty="0">
                <a:latin typeface="Arial Nova Light" panose="020B0304020202020204" pitchFamily="34" charset="0"/>
              </a:rPr>
              <a:t>weekends </a:t>
            </a:r>
            <a:r>
              <a:rPr lang="en-US" sz="6400" dirty="0">
                <a:latin typeface="Arial Nova Light" panose="020B0304020202020204" pitchFamily="34" charset="0"/>
              </a:rPr>
              <a:t>and </a:t>
            </a:r>
            <a:r>
              <a:rPr lang="en-US" sz="6400" b="1" i="1" dirty="0">
                <a:latin typeface="Arial Nova Light" panose="020B0304020202020204" pitchFamily="34" charset="0"/>
              </a:rPr>
              <a:t>holidays </a:t>
            </a:r>
            <a:r>
              <a:rPr lang="en-US" sz="6400" dirty="0">
                <a:latin typeface="Arial Nova Light" panose="020B0304020202020204" pitchFamily="34" charset="0"/>
              </a:rPr>
              <a:t>will be updated to the next business day in NC FAST. </a:t>
            </a:r>
          </a:p>
          <a:p>
            <a:endParaRPr lang="en-US" dirty="0"/>
          </a:p>
          <a:p>
            <a:endParaRPr lang="en-US" sz="2900" dirty="0"/>
          </a:p>
        </p:txBody>
      </p:sp>
      <p:sp>
        <p:nvSpPr>
          <p:cNvPr id="4" name="Slide Number Placeholder 3">
            <a:extLst>
              <a:ext uri="{FF2B5EF4-FFF2-40B4-BE49-F238E27FC236}">
                <a16:creationId xmlns:a16="http://schemas.microsoft.com/office/drawing/2014/main" id="{166AF62A-EBEA-C65C-B48D-8633D0A59488}"/>
              </a:ext>
            </a:extLst>
          </p:cNvPr>
          <p:cNvSpPr>
            <a:spLocks noGrp="1"/>
          </p:cNvSpPr>
          <p:nvPr>
            <p:ph type="sldNum" sz="quarter" idx="15"/>
          </p:nvPr>
        </p:nvSpPr>
        <p:spPr/>
        <p:txBody>
          <a:bodyPr/>
          <a:lstStyle/>
          <a:p>
            <a:fld id="{18D65601-5AE2-46FC-B138-694DDD2B510D}" type="slidenum">
              <a:rPr lang="en-US" smtClean="0"/>
              <a:pPr/>
              <a:t>8</a:t>
            </a:fld>
            <a:endParaRPr lang="en-US" dirty="0"/>
          </a:p>
        </p:txBody>
      </p:sp>
      <p:pic>
        <p:nvPicPr>
          <p:cNvPr id="6" name="Picture 5">
            <a:extLst>
              <a:ext uri="{FF2B5EF4-FFF2-40B4-BE49-F238E27FC236}">
                <a16:creationId xmlns:a16="http://schemas.microsoft.com/office/drawing/2014/main" id="{F847A6CA-0682-202B-2DBB-F63FF9B9831D}"/>
              </a:ext>
            </a:extLst>
          </p:cNvPr>
          <p:cNvPicPr>
            <a:picLocks noChangeAspect="1"/>
          </p:cNvPicPr>
          <p:nvPr/>
        </p:nvPicPr>
        <p:blipFill>
          <a:blip r:embed="rId2"/>
          <a:stretch>
            <a:fillRect/>
          </a:stretch>
        </p:blipFill>
        <p:spPr>
          <a:xfrm>
            <a:off x="5116158" y="1746739"/>
            <a:ext cx="6250329" cy="4396154"/>
          </a:xfrm>
          <a:prstGeom prst="rect">
            <a:avLst/>
          </a:prstGeom>
        </p:spPr>
      </p:pic>
    </p:spTree>
    <p:extLst>
      <p:ext uri="{BB962C8B-B14F-4D97-AF65-F5344CB8AC3E}">
        <p14:creationId xmlns:p14="http://schemas.microsoft.com/office/powerpoint/2010/main" val="6084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FA338-5616-A250-BFB2-405D6E7DC1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EB302-ED0A-278C-C675-EB84696A720C}"/>
              </a:ext>
            </a:extLst>
          </p:cNvPr>
          <p:cNvSpPr>
            <a:spLocks noGrp="1"/>
          </p:cNvSpPr>
          <p:nvPr>
            <p:ph type="title"/>
          </p:nvPr>
        </p:nvSpPr>
        <p:spPr>
          <a:xfrm>
            <a:off x="1381119" y="188767"/>
            <a:ext cx="9150675" cy="1427585"/>
          </a:xfrm>
        </p:spPr>
        <p:txBody>
          <a:bodyPr/>
          <a:lstStyle/>
          <a:p>
            <a:r>
              <a:rPr lang="en-US" b="1" dirty="0">
                <a:latin typeface="Arial Nova Light" panose="020B0304020202020204" pitchFamily="34" charset="0"/>
              </a:rPr>
              <a:t>Suggested Addresses</a:t>
            </a:r>
            <a:endParaRPr lang="en-ZA" dirty="0">
              <a:latin typeface="Arial Nova Light" panose="020B0304020202020204" pitchFamily="34" charset="0"/>
            </a:endParaRPr>
          </a:p>
        </p:txBody>
      </p:sp>
      <p:sp>
        <p:nvSpPr>
          <p:cNvPr id="3" name="Content Placeholder 2">
            <a:extLst>
              <a:ext uri="{FF2B5EF4-FFF2-40B4-BE49-F238E27FC236}">
                <a16:creationId xmlns:a16="http://schemas.microsoft.com/office/drawing/2014/main" id="{DA889B9E-C1E9-69F9-1F3C-88C0C814185C}"/>
              </a:ext>
            </a:extLst>
          </p:cNvPr>
          <p:cNvSpPr>
            <a:spLocks noGrp="1"/>
          </p:cNvSpPr>
          <p:nvPr>
            <p:ph sz="quarter" idx="12"/>
          </p:nvPr>
        </p:nvSpPr>
        <p:spPr>
          <a:xfrm>
            <a:off x="1468815" y="1207477"/>
            <a:ext cx="3079739" cy="4935415"/>
          </a:xfrm>
        </p:spPr>
        <p:txBody>
          <a:bodyPr>
            <a:normAutofit/>
          </a:bodyPr>
          <a:lstStyle/>
          <a:p>
            <a:endParaRPr lang="en-US" dirty="0"/>
          </a:p>
          <a:p>
            <a:endParaRPr lang="en-US" sz="2400" dirty="0"/>
          </a:p>
          <a:p>
            <a:r>
              <a:rPr lang="en-US" dirty="0">
                <a:latin typeface="Arial Nova Light" panose="020B0304020202020204" pitchFamily="34" charset="0"/>
              </a:rPr>
              <a:t>Suggested Residential Address Displays. </a:t>
            </a:r>
          </a:p>
          <a:p>
            <a:r>
              <a:rPr lang="en-US" dirty="0">
                <a:latin typeface="Arial Nova Light" panose="020B0304020202020204" pitchFamily="34" charset="0"/>
              </a:rPr>
              <a:t>Review address and click Yes if applicable and then click </a:t>
            </a:r>
            <a:r>
              <a:rPr lang="en-US" b="1" dirty="0">
                <a:latin typeface="Arial Nova Light" panose="020B0304020202020204" pitchFamily="34" charset="0"/>
              </a:rPr>
              <a:t>Next </a:t>
            </a:r>
            <a:r>
              <a:rPr lang="en-US" dirty="0">
                <a:latin typeface="Arial Nova Light" panose="020B0304020202020204" pitchFamily="34" charset="0"/>
              </a:rPr>
              <a:t>to progress to the next page. </a:t>
            </a:r>
          </a:p>
        </p:txBody>
      </p:sp>
      <p:sp>
        <p:nvSpPr>
          <p:cNvPr id="4" name="Slide Number Placeholder 3">
            <a:extLst>
              <a:ext uri="{FF2B5EF4-FFF2-40B4-BE49-F238E27FC236}">
                <a16:creationId xmlns:a16="http://schemas.microsoft.com/office/drawing/2014/main" id="{9F593AA5-7750-AA5F-A5F9-4A5800B66EF5}"/>
              </a:ext>
            </a:extLst>
          </p:cNvPr>
          <p:cNvSpPr>
            <a:spLocks noGrp="1"/>
          </p:cNvSpPr>
          <p:nvPr>
            <p:ph type="sldNum" sz="quarter" idx="15"/>
          </p:nvPr>
        </p:nvSpPr>
        <p:spPr/>
        <p:txBody>
          <a:bodyPr/>
          <a:lstStyle/>
          <a:p>
            <a:fld id="{18D65601-5AE2-46FC-B138-694DDD2B510D}" type="slidenum">
              <a:rPr lang="en-US" smtClean="0"/>
              <a:pPr/>
              <a:t>9</a:t>
            </a:fld>
            <a:endParaRPr lang="en-US" dirty="0"/>
          </a:p>
        </p:txBody>
      </p:sp>
      <p:pic>
        <p:nvPicPr>
          <p:cNvPr id="6" name="Picture 5">
            <a:extLst>
              <a:ext uri="{FF2B5EF4-FFF2-40B4-BE49-F238E27FC236}">
                <a16:creationId xmlns:a16="http://schemas.microsoft.com/office/drawing/2014/main" id="{A32B33A9-0F10-DBE4-3E2F-51AAB5D9E043}"/>
              </a:ext>
            </a:extLst>
          </p:cNvPr>
          <p:cNvPicPr>
            <a:picLocks noChangeAspect="1"/>
          </p:cNvPicPr>
          <p:nvPr/>
        </p:nvPicPr>
        <p:blipFill>
          <a:blip r:embed="rId2"/>
          <a:stretch>
            <a:fillRect/>
          </a:stretch>
        </p:blipFill>
        <p:spPr>
          <a:xfrm>
            <a:off x="4783014" y="2239108"/>
            <a:ext cx="7162801" cy="3552093"/>
          </a:xfrm>
          <a:prstGeom prst="rect">
            <a:avLst/>
          </a:prstGeom>
        </p:spPr>
      </p:pic>
    </p:spTree>
    <p:extLst>
      <p:ext uri="{BB962C8B-B14F-4D97-AF65-F5344CB8AC3E}">
        <p14:creationId xmlns:p14="http://schemas.microsoft.com/office/powerpoint/2010/main" val="127306028"/>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3.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{E6D3A387-CD49-49F9-85C7-C9BDFD6BFBAB}TF3977e381-cba5-49b1-ba43-b5d865517af907ebbda9_win32-372d4d6ae720</Template>
  <TotalTime>2180</TotalTime>
  <Words>1346</Words>
  <Application>Microsoft Office PowerPoint</Application>
  <PresentationFormat>Widescreen</PresentationFormat>
  <Paragraphs>127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Nova Light</vt:lpstr>
      <vt:lpstr>Calibri</vt:lpstr>
      <vt:lpstr>Tisa Offc Serif Pro</vt:lpstr>
      <vt:lpstr>Univers Light</vt:lpstr>
      <vt:lpstr>Wingdings</vt:lpstr>
      <vt:lpstr>Custom</vt:lpstr>
      <vt:lpstr>Creating and Processing a Low Income Energy Assistance Program (LIEAP) Application in NC FAST </vt:lpstr>
      <vt:lpstr>Agenda</vt:lpstr>
      <vt:lpstr>LIEAP</vt:lpstr>
      <vt:lpstr> Review each household member’s Person page for accuracy, and whether they were previously registered. Update Person page information, as necessary.   Energy Applications and Cases are based on the Head of Household’s Private Address, where the client resides, which indicates the location requiring heating or cooling. A Mailing Address is not required for Energy cases and will not be transferred to the Energy Assistance application.   If the Mailing Address exists, on the person page or the Energy Assistance Integrated Case, it will be printed on all Energy Assistance notices. If evidence needs to be added, users can end date an existing Private Address and add a new record. Do not delete any existing evidence on a Person page.</vt:lpstr>
      <vt:lpstr>Initial LIEAP Application</vt:lpstr>
      <vt:lpstr>Information About the Claimant</vt:lpstr>
      <vt:lpstr>LIEAP</vt:lpstr>
      <vt:lpstr>The Claimant’s Home Section</vt:lpstr>
      <vt:lpstr>Suggested Addresses</vt:lpstr>
      <vt:lpstr>Energy Provider Search</vt:lpstr>
      <vt:lpstr>Household Details </vt:lpstr>
      <vt:lpstr>If any household member has income, the Income Details screen display.  Enter any applicable information and then click Next.</vt:lpstr>
      <vt:lpstr>LIEAP Verification Details</vt:lpstr>
      <vt:lpstr>Heat and Electric Vendor Section</vt:lpstr>
      <vt:lpstr>Claimant’s Rights and Responsibilities</vt:lpstr>
      <vt:lpstr>PowerPoint Presentation</vt:lpstr>
      <vt:lpstr>PowerPoint Presentation</vt:lpstr>
      <vt:lpstr> All Energy payments must be added to a payment request in NC FAST. Recording that a check was issued is no longer required in NC FAST. All payments are “State Issued” and sent electronically to the Energy provider or Authorized Representative (AR). </vt:lpstr>
      <vt:lpstr>Manage Energy Payments Contd.</vt:lpstr>
      <vt:lpstr>Manage Energy Payments Contd.</vt:lpstr>
      <vt:lpstr>Manage Energy Payments Contd.</vt:lpstr>
      <vt:lpstr>Manage Energy Payments Contd.</vt:lpstr>
      <vt:lpstr>Manage Energy Payments Contd.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Kearney, Demetrius</dc:creator>
  <cp:lastModifiedBy>Burgy, Emma L</cp:lastModifiedBy>
  <cp:revision>7</cp:revision>
  <dcterms:created xsi:type="dcterms:W3CDTF">2025-08-22T13:13:02Z</dcterms:created>
  <dcterms:modified xsi:type="dcterms:W3CDTF">2025-11-18T21:25:25Z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