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458" r:id="rId2"/>
    <p:sldId id="459" r:id="rId3"/>
    <p:sldId id="481" r:id="rId4"/>
    <p:sldId id="496" r:id="rId5"/>
    <p:sldId id="460" r:id="rId6"/>
    <p:sldId id="483" r:id="rId7"/>
    <p:sldId id="480" r:id="rId8"/>
    <p:sldId id="461" r:id="rId9"/>
    <p:sldId id="478" r:id="rId10"/>
    <p:sldId id="482" r:id="rId11"/>
    <p:sldId id="462" r:id="rId12"/>
    <p:sldId id="464" r:id="rId13"/>
    <p:sldId id="465" r:id="rId14"/>
    <p:sldId id="466" r:id="rId15"/>
    <p:sldId id="467" r:id="rId16"/>
    <p:sldId id="468" r:id="rId17"/>
    <p:sldId id="473" r:id="rId18"/>
    <p:sldId id="484" r:id="rId19"/>
    <p:sldId id="485" r:id="rId20"/>
    <p:sldId id="497" r:id="rId21"/>
    <p:sldId id="475" r:id="rId22"/>
  </p:sldIdLst>
  <p:sldSz cx="9144000" cy="6858000" type="screen4x3"/>
  <p:notesSz cx="7053263" cy="93091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A2FFED4-CF01-4395-BF83-10116C6E5101}">
          <p14:sldIdLst>
            <p14:sldId id="458"/>
            <p14:sldId id="459"/>
            <p14:sldId id="481"/>
            <p14:sldId id="496"/>
            <p14:sldId id="460"/>
            <p14:sldId id="483"/>
            <p14:sldId id="480"/>
          </p14:sldIdLst>
        </p14:section>
        <p14:section name="Untitled Section" id="{95EE10D6-1A75-47DF-8DDB-1E7BA2B91B36}">
          <p14:sldIdLst>
            <p14:sldId id="461"/>
            <p14:sldId id="478"/>
            <p14:sldId id="482"/>
            <p14:sldId id="462"/>
            <p14:sldId id="464"/>
            <p14:sldId id="465"/>
            <p14:sldId id="466"/>
            <p14:sldId id="467"/>
            <p14:sldId id="468"/>
            <p14:sldId id="473"/>
            <p14:sldId id="484"/>
            <p14:sldId id="485"/>
            <p14:sldId id="497"/>
            <p14:sldId id="47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 id="2" name="Simmons, Jasmyne" initials="SJ" lastIdx="1" clrIdx="1">
    <p:extLst>
      <p:ext uri="{19B8F6BF-5375-455C-9EA6-DF929625EA0E}">
        <p15:presenceInfo xmlns:p15="http://schemas.microsoft.com/office/powerpoint/2012/main" userId="S::Jasmyne.Simmons@dhhs.nc.gov::fa18f055-ed84-4d4a-a8f9-b868b0e775ae" providerId="AD"/>
      </p:ext>
    </p:extLst>
  </p:cmAuthor>
  <p:cmAuthor id="3" name="Williams, Felicia" initials="WF" lastIdx="1" clrIdx="2">
    <p:extLst>
      <p:ext uri="{19B8F6BF-5375-455C-9EA6-DF929625EA0E}">
        <p15:presenceInfo xmlns:p15="http://schemas.microsoft.com/office/powerpoint/2012/main" userId="S::felicia.williams@dhhs.nc.gov::f09e019d-a650-4f8c-aed5-1b3f880d883d" providerId="AD"/>
      </p:ext>
    </p:extLst>
  </p:cmAuthor>
  <p:cmAuthor id="4" name="Hicks, Jerquitta C" initials="HJC" lastIdx="7" clrIdx="3">
    <p:extLst>
      <p:ext uri="{19B8F6BF-5375-455C-9EA6-DF929625EA0E}">
        <p15:presenceInfo xmlns:p15="http://schemas.microsoft.com/office/powerpoint/2012/main" userId="S::Jerquitta.Smallwood@dhhs.nc.gov::0c3dbab9-74f7-41b0-ae13-e2d326f5856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6C7"/>
    <a:srgbClr val="15365E"/>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91" autoAdjust="0"/>
    <p:restoredTop sz="79963" autoAdjust="0"/>
  </p:normalViewPr>
  <p:slideViewPr>
    <p:cSldViewPr snapToGrid="0">
      <p:cViewPr varScale="1">
        <p:scale>
          <a:sx n="118" d="100"/>
          <a:sy n="118" d="100"/>
        </p:scale>
        <p:origin x="576" y="-6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notesViewPr>
    <p:cSldViewPr snapToGrid="0">
      <p:cViewPr varScale="1">
        <p:scale>
          <a:sx n="64" d="100"/>
          <a:sy n="64" d="100"/>
        </p:scale>
        <p:origin x="315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561032-608A-4C07-924B-2C7FBB433D6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A049ADC9-2FCC-45CB-8495-D0988F229FBE}">
      <dgm:prSet custT="1"/>
      <dgm:spPr>
        <a:xfrm>
          <a:off x="3870" y="1011089"/>
          <a:ext cx="2514976" cy="1348119"/>
        </a:xfrm>
        <a:prstGeom prst="roundRect">
          <a:avLst/>
        </a:prstGeom>
        <a:solidFill>
          <a:srgbClr val="FFFFFF"/>
        </a:solidFill>
        <a:ln w="19050" cap="flat" cmpd="sng" algn="ctr">
          <a:solidFill>
            <a:srgbClr val="418AB3"/>
          </a:solidFill>
          <a:prstDash val="solid"/>
        </a:ln>
        <a:effectLst/>
      </dgm:spPr>
      <dgm:t>
        <a:bodyPr/>
        <a:lstStyle/>
        <a:p>
          <a:pPr>
            <a:buNone/>
          </a:pPr>
          <a:r>
            <a:rPr lang="en-US" sz="1800" b="1" dirty="0">
              <a:solidFill>
                <a:srgbClr val="000000"/>
              </a:solidFill>
              <a:latin typeface="Times New Roman" panose="02020603050405020304" pitchFamily="18" charset="0"/>
              <a:ea typeface="+mn-ea"/>
              <a:cs typeface="Times New Roman" panose="02020603050405020304" pitchFamily="18" charset="0"/>
            </a:rPr>
            <a:t>Duke Energy Progress </a:t>
          </a:r>
        </a:p>
        <a:p>
          <a:pPr>
            <a:buNone/>
          </a:pPr>
          <a:r>
            <a:rPr lang="en-US" sz="1800" b="1" dirty="0">
              <a:solidFill>
                <a:srgbClr val="000000"/>
              </a:solidFill>
              <a:latin typeface="Times New Roman" panose="02020603050405020304" pitchFamily="18" charset="0"/>
              <a:ea typeface="+mn-ea"/>
              <a:cs typeface="Times New Roman" panose="02020603050405020304" pitchFamily="18" charset="0"/>
            </a:rPr>
            <a:t>Share The Light/ NC Rate Settlement </a:t>
          </a:r>
          <a:endParaRPr lang="en-US" sz="1800" dirty="0">
            <a:solidFill>
              <a:srgbClr val="000000"/>
            </a:solidFill>
            <a:latin typeface="Times New Roman" panose="02020603050405020304" pitchFamily="18" charset="0"/>
            <a:ea typeface="+mn-ea"/>
            <a:cs typeface="Times New Roman" panose="02020603050405020304" pitchFamily="18" charset="0"/>
          </a:endParaRPr>
        </a:p>
      </dgm:t>
    </dgm:pt>
    <dgm:pt modelId="{9E40C433-92CB-4B96-96E5-7FD8438B5D0A}" type="parTrans" cxnId="{3A6C0AC1-23F7-43B8-A43A-BEE44C9AECC9}">
      <dgm:prSet/>
      <dgm:spPr/>
      <dgm:t>
        <a:bodyPr/>
        <a:lstStyle/>
        <a:p>
          <a:endParaRPr lang="en-US"/>
        </a:p>
      </dgm:t>
    </dgm:pt>
    <dgm:pt modelId="{624ADEC4-1FE6-40EA-A6C4-E204D4A2DBE2}" type="sibTrans" cxnId="{3A6C0AC1-23F7-43B8-A43A-BEE44C9AECC9}">
      <dgm:prSet/>
      <dgm:spPr/>
      <dgm:t>
        <a:bodyPr/>
        <a:lstStyle/>
        <a:p>
          <a:endParaRPr lang="en-US"/>
        </a:p>
      </dgm:t>
    </dgm:pt>
    <dgm:pt modelId="{27E546B9-1018-46FC-A572-7AEC44A1AD62}">
      <dgm:prSet custT="1"/>
      <dgm:spPr>
        <a:xfrm>
          <a:off x="2938010" y="1011089"/>
          <a:ext cx="2514976" cy="1348119"/>
        </a:xfrm>
        <a:prstGeom prst="roundRect">
          <a:avLst/>
        </a:prstGeom>
        <a:solidFill>
          <a:srgbClr val="FFFFFF"/>
        </a:solidFill>
        <a:ln w="19050" cap="flat" cmpd="sng" algn="ctr">
          <a:solidFill>
            <a:srgbClr val="418AB3"/>
          </a:solidFill>
          <a:prstDash val="solid"/>
        </a:ln>
        <a:effectLst/>
      </dgm:spPr>
      <dgm:t>
        <a:bodyPr/>
        <a:lstStyle/>
        <a:p>
          <a:pPr>
            <a:buNone/>
          </a:pPr>
          <a:r>
            <a:rPr lang="en-US" sz="2000" b="1" dirty="0">
              <a:solidFill>
                <a:srgbClr val="000000"/>
              </a:solidFill>
              <a:latin typeface="Times New Roman" panose="02020603050405020304" pitchFamily="18" charset="0"/>
              <a:ea typeface="+mn-ea"/>
              <a:cs typeface="Times New Roman" panose="02020603050405020304" pitchFamily="18" charset="0"/>
            </a:rPr>
            <a:t>Piedmont Natural Gas Share the Warmth</a:t>
          </a:r>
          <a:endParaRPr lang="en-US" sz="2000" dirty="0">
            <a:solidFill>
              <a:srgbClr val="000000"/>
            </a:solidFill>
            <a:latin typeface="Times New Roman" panose="02020603050405020304" pitchFamily="18" charset="0"/>
            <a:ea typeface="+mn-ea"/>
            <a:cs typeface="Times New Roman" panose="02020603050405020304" pitchFamily="18" charset="0"/>
          </a:endParaRPr>
        </a:p>
      </dgm:t>
    </dgm:pt>
    <dgm:pt modelId="{FBFDD641-1D3A-4BD3-BF5C-BF1758F3119C}" type="parTrans" cxnId="{B4091E79-E919-4E15-885E-A7B13B21A8E5}">
      <dgm:prSet/>
      <dgm:spPr/>
      <dgm:t>
        <a:bodyPr/>
        <a:lstStyle/>
        <a:p>
          <a:endParaRPr lang="en-US"/>
        </a:p>
      </dgm:t>
    </dgm:pt>
    <dgm:pt modelId="{9C40A67B-0A25-48BC-BBA5-C5174AFE41D0}" type="sibTrans" cxnId="{B4091E79-E919-4E15-885E-A7B13B21A8E5}">
      <dgm:prSet/>
      <dgm:spPr/>
      <dgm:t>
        <a:bodyPr/>
        <a:lstStyle/>
        <a:p>
          <a:endParaRPr lang="en-US"/>
        </a:p>
      </dgm:t>
    </dgm:pt>
    <dgm:pt modelId="{6EE1D77E-3E10-4FE4-808D-F7D9E3962DF6}">
      <dgm:prSet custT="1"/>
      <dgm:spPr>
        <a:xfrm>
          <a:off x="5872149" y="1011089"/>
          <a:ext cx="2514976" cy="1348119"/>
        </a:xfrm>
        <a:prstGeom prst="roundRect">
          <a:avLst/>
        </a:prstGeom>
        <a:solidFill>
          <a:srgbClr val="FFFFFF"/>
        </a:solidFill>
        <a:ln w="19050" cap="flat" cmpd="sng" algn="ctr">
          <a:solidFill>
            <a:srgbClr val="418AB3"/>
          </a:solidFill>
          <a:prstDash val="solid"/>
        </a:ln>
        <a:effectLst/>
      </dgm:spPr>
      <dgm:t>
        <a:bodyPr/>
        <a:lstStyle/>
        <a:p>
          <a:pPr>
            <a:buNone/>
          </a:pPr>
          <a:r>
            <a:rPr lang="en-US" sz="2000" b="1" dirty="0">
              <a:solidFill>
                <a:srgbClr val="000000"/>
              </a:solidFill>
              <a:latin typeface="Times New Roman" panose="02020603050405020304" pitchFamily="18" charset="0"/>
              <a:ea typeface="+mn-ea"/>
              <a:cs typeface="Times New Roman" panose="02020603050405020304" pitchFamily="18" charset="0"/>
            </a:rPr>
            <a:t>Wake Electric Round Up</a:t>
          </a:r>
          <a:endParaRPr lang="en-US" sz="2000" dirty="0">
            <a:solidFill>
              <a:srgbClr val="000000"/>
            </a:solidFill>
            <a:latin typeface="Times New Roman" panose="02020603050405020304" pitchFamily="18" charset="0"/>
            <a:ea typeface="+mn-ea"/>
            <a:cs typeface="Times New Roman" panose="02020603050405020304" pitchFamily="18" charset="0"/>
          </a:endParaRPr>
        </a:p>
      </dgm:t>
    </dgm:pt>
    <dgm:pt modelId="{022261A9-9790-4E10-AFED-A4D33891FD33}" type="parTrans" cxnId="{3EA0C8FC-DB13-4741-8D49-942CB76EC339}">
      <dgm:prSet/>
      <dgm:spPr/>
      <dgm:t>
        <a:bodyPr/>
        <a:lstStyle/>
        <a:p>
          <a:endParaRPr lang="en-US"/>
        </a:p>
      </dgm:t>
    </dgm:pt>
    <dgm:pt modelId="{B2AF74EB-AEA1-4636-BAC5-840855553EED}" type="sibTrans" cxnId="{3EA0C8FC-DB13-4741-8D49-942CB76EC339}">
      <dgm:prSet/>
      <dgm:spPr/>
      <dgm:t>
        <a:bodyPr/>
        <a:lstStyle/>
        <a:p>
          <a:endParaRPr lang="en-US"/>
        </a:p>
      </dgm:t>
    </dgm:pt>
    <dgm:pt modelId="{8C126090-6972-49E9-B810-D0FD3052A176}" type="pres">
      <dgm:prSet presAssocID="{88561032-608A-4C07-924B-2C7FBB433D61}" presName="CompostProcess" presStyleCnt="0">
        <dgm:presLayoutVars>
          <dgm:dir/>
          <dgm:resizeHandles val="exact"/>
        </dgm:presLayoutVars>
      </dgm:prSet>
      <dgm:spPr/>
    </dgm:pt>
    <dgm:pt modelId="{1CAE130D-C069-4D17-B619-C69A6A47D8D1}" type="pres">
      <dgm:prSet presAssocID="{88561032-608A-4C07-924B-2C7FBB433D61}" presName="arrow" presStyleLbl="bgShp" presStyleIdx="0" presStyleCnt="1" custScaleX="117647"/>
      <dgm:spPr>
        <a:xfrm>
          <a:off x="849385" y="0"/>
          <a:ext cx="9626366" cy="3370299"/>
        </a:xfrm>
        <a:prstGeom prst="rightArrow">
          <a:avLst/>
        </a:prstGeom>
        <a:solidFill>
          <a:srgbClr val="418AB3">
            <a:tint val="40000"/>
            <a:hueOff val="0"/>
            <a:satOff val="0"/>
            <a:lumOff val="0"/>
            <a:alphaOff val="0"/>
          </a:srgbClr>
        </a:solidFill>
        <a:ln>
          <a:noFill/>
        </a:ln>
        <a:effectLst/>
      </dgm:spPr>
    </dgm:pt>
    <dgm:pt modelId="{218DB931-7C7A-4749-938B-B196504A7057}" type="pres">
      <dgm:prSet presAssocID="{88561032-608A-4C07-924B-2C7FBB433D61}" presName="linearProcess" presStyleCnt="0"/>
      <dgm:spPr/>
    </dgm:pt>
    <dgm:pt modelId="{1E9AACCF-8CD7-4651-9A9B-B5E3643BB1B0}" type="pres">
      <dgm:prSet presAssocID="{A049ADC9-2FCC-45CB-8495-D0988F229FBE}" presName="textNode" presStyleLbl="node1" presStyleIdx="0" presStyleCnt="3" custScaleY="118770" custLinFactNeighborX="14485" custLinFactNeighborY="-1126">
        <dgm:presLayoutVars>
          <dgm:bulletEnabled val="1"/>
        </dgm:presLayoutVars>
      </dgm:prSet>
      <dgm:spPr/>
    </dgm:pt>
    <dgm:pt modelId="{EA725D48-C440-41A5-918A-A5586A1B5122}" type="pres">
      <dgm:prSet presAssocID="{624ADEC4-1FE6-40EA-A6C4-E204D4A2DBE2}" presName="sibTrans" presStyleCnt="0"/>
      <dgm:spPr/>
    </dgm:pt>
    <dgm:pt modelId="{03501971-30D2-4738-8996-C132879B3159}" type="pres">
      <dgm:prSet presAssocID="{27E546B9-1018-46FC-A572-7AEC44A1AD62}" presName="textNode" presStyleLbl="node1" presStyleIdx="1" presStyleCnt="3">
        <dgm:presLayoutVars>
          <dgm:bulletEnabled val="1"/>
        </dgm:presLayoutVars>
      </dgm:prSet>
      <dgm:spPr/>
    </dgm:pt>
    <dgm:pt modelId="{676188F3-3F55-45FF-82A5-32E9FDF23D44}" type="pres">
      <dgm:prSet presAssocID="{9C40A67B-0A25-48BC-BBA5-C5174AFE41D0}" presName="sibTrans" presStyleCnt="0"/>
      <dgm:spPr/>
    </dgm:pt>
    <dgm:pt modelId="{BBE16A1C-9EE9-410F-9328-BF321D287227}" type="pres">
      <dgm:prSet presAssocID="{6EE1D77E-3E10-4FE4-808D-F7D9E3962DF6}" presName="textNode" presStyleLbl="node1" presStyleIdx="2" presStyleCnt="3">
        <dgm:presLayoutVars>
          <dgm:bulletEnabled val="1"/>
        </dgm:presLayoutVars>
      </dgm:prSet>
      <dgm:spPr/>
    </dgm:pt>
  </dgm:ptLst>
  <dgm:cxnLst>
    <dgm:cxn modelId="{DB4FF343-BF8C-40C6-A7C4-F153D411E8C9}" type="presOf" srcId="{88561032-608A-4C07-924B-2C7FBB433D61}" destId="{8C126090-6972-49E9-B810-D0FD3052A176}" srcOrd="0" destOrd="0" presId="urn:microsoft.com/office/officeart/2005/8/layout/hProcess9"/>
    <dgm:cxn modelId="{B4091E79-E919-4E15-885E-A7B13B21A8E5}" srcId="{88561032-608A-4C07-924B-2C7FBB433D61}" destId="{27E546B9-1018-46FC-A572-7AEC44A1AD62}" srcOrd="1" destOrd="0" parTransId="{FBFDD641-1D3A-4BD3-BF5C-BF1758F3119C}" sibTransId="{9C40A67B-0A25-48BC-BBA5-C5174AFE41D0}"/>
    <dgm:cxn modelId="{80825A5A-D417-498D-8F0F-9AF184094870}" type="presOf" srcId="{A049ADC9-2FCC-45CB-8495-D0988F229FBE}" destId="{1E9AACCF-8CD7-4651-9A9B-B5E3643BB1B0}" srcOrd="0" destOrd="0" presId="urn:microsoft.com/office/officeart/2005/8/layout/hProcess9"/>
    <dgm:cxn modelId="{49DA1083-F753-46A2-B9B1-88D5BA2A3527}" type="presOf" srcId="{6EE1D77E-3E10-4FE4-808D-F7D9E3962DF6}" destId="{BBE16A1C-9EE9-410F-9328-BF321D287227}" srcOrd="0" destOrd="0" presId="urn:microsoft.com/office/officeart/2005/8/layout/hProcess9"/>
    <dgm:cxn modelId="{37AB65B9-9CDA-4BCE-96FE-3BACBF457BFC}" type="presOf" srcId="{27E546B9-1018-46FC-A572-7AEC44A1AD62}" destId="{03501971-30D2-4738-8996-C132879B3159}" srcOrd="0" destOrd="0" presId="urn:microsoft.com/office/officeart/2005/8/layout/hProcess9"/>
    <dgm:cxn modelId="{3A6C0AC1-23F7-43B8-A43A-BEE44C9AECC9}" srcId="{88561032-608A-4C07-924B-2C7FBB433D61}" destId="{A049ADC9-2FCC-45CB-8495-D0988F229FBE}" srcOrd="0" destOrd="0" parTransId="{9E40C433-92CB-4B96-96E5-7FD8438B5D0A}" sibTransId="{624ADEC4-1FE6-40EA-A6C4-E204D4A2DBE2}"/>
    <dgm:cxn modelId="{3EA0C8FC-DB13-4741-8D49-942CB76EC339}" srcId="{88561032-608A-4C07-924B-2C7FBB433D61}" destId="{6EE1D77E-3E10-4FE4-808D-F7D9E3962DF6}" srcOrd="2" destOrd="0" parTransId="{022261A9-9790-4E10-AFED-A4D33891FD33}" sibTransId="{B2AF74EB-AEA1-4636-BAC5-840855553EED}"/>
    <dgm:cxn modelId="{345E4651-B340-4C18-B79C-326651495AF8}" type="presParOf" srcId="{8C126090-6972-49E9-B810-D0FD3052A176}" destId="{1CAE130D-C069-4D17-B619-C69A6A47D8D1}" srcOrd="0" destOrd="0" presId="urn:microsoft.com/office/officeart/2005/8/layout/hProcess9"/>
    <dgm:cxn modelId="{BE9414EB-4A5A-4E02-AD48-C8DD441F0ADD}" type="presParOf" srcId="{8C126090-6972-49E9-B810-D0FD3052A176}" destId="{218DB931-7C7A-4749-938B-B196504A7057}" srcOrd="1" destOrd="0" presId="urn:microsoft.com/office/officeart/2005/8/layout/hProcess9"/>
    <dgm:cxn modelId="{312EAB15-84E9-408A-8FB9-195665760581}" type="presParOf" srcId="{218DB931-7C7A-4749-938B-B196504A7057}" destId="{1E9AACCF-8CD7-4651-9A9B-B5E3643BB1B0}" srcOrd="0" destOrd="0" presId="urn:microsoft.com/office/officeart/2005/8/layout/hProcess9"/>
    <dgm:cxn modelId="{EAB40AD0-B6DC-4340-B516-7CD5F21DE3AD}" type="presParOf" srcId="{218DB931-7C7A-4749-938B-B196504A7057}" destId="{EA725D48-C440-41A5-918A-A5586A1B5122}" srcOrd="1" destOrd="0" presId="urn:microsoft.com/office/officeart/2005/8/layout/hProcess9"/>
    <dgm:cxn modelId="{C66FF8DF-5D1C-4BE8-AC70-2E72EE3FBD7B}" type="presParOf" srcId="{218DB931-7C7A-4749-938B-B196504A7057}" destId="{03501971-30D2-4738-8996-C132879B3159}" srcOrd="2" destOrd="0" presId="urn:microsoft.com/office/officeart/2005/8/layout/hProcess9"/>
    <dgm:cxn modelId="{EB3554A5-94DC-4FA8-BA2B-9F21D9BA377D}" type="presParOf" srcId="{218DB931-7C7A-4749-938B-B196504A7057}" destId="{676188F3-3F55-45FF-82A5-32E9FDF23D44}" srcOrd="3" destOrd="0" presId="urn:microsoft.com/office/officeart/2005/8/layout/hProcess9"/>
    <dgm:cxn modelId="{500DD094-E719-4452-88C6-FFC93C608D26}" type="presParOf" srcId="{218DB931-7C7A-4749-938B-B196504A7057}" destId="{BBE16A1C-9EE9-410F-9328-BF321D287227}"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AE130D-C069-4D17-B619-C69A6A47D8D1}">
      <dsp:nvSpPr>
        <dsp:cNvPr id="0" name=""/>
        <dsp:cNvSpPr/>
      </dsp:nvSpPr>
      <dsp:spPr>
        <a:xfrm>
          <a:off x="2" y="0"/>
          <a:ext cx="8851387" cy="2774332"/>
        </a:xfrm>
        <a:prstGeom prst="rightArrow">
          <a:avLst/>
        </a:prstGeom>
        <a:solidFill>
          <a:srgbClr val="418AB3">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1E9AACCF-8CD7-4651-9A9B-B5E3643BB1B0}">
      <dsp:nvSpPr>
        <dsp:cNvPr id="0" name=""/>
        <dsp:cNvSpPr/>
      </dsp:nvSpPr>
      <dsp:spPr>
        <a:xfrm>
          <a:off x="64106" y="715655"/>
          <a:ext cx="2655417" cy="1318029"/>
        </a:xfrm>
        <a:prstGeom prst="roundRect">
          <a:avLst/>
        </a:prstGeom>
        <a:solidFill>
          <a:srgbClr val="FFFFFF"/>
        </a:solidFill>
        <a:ln w="19050" cap="flat" cmpd="sng" algn="ctr">
          <a:solidFill>
            <a:srgbClr val="418AB3"/>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rgbClr val="000000"/>
              </a:solidFill>
              <a:latin typeface="Times New Roman" panose="02020603050405020304" pitchFamily="18" charset="0"/>
              <a:ea typeface="+mn-ea"/>
              <a:cs typeface="Times New Roman" panose="02020603050405020304" pitchFamily="18" charset="0"/>
            </a:rPr>
            <a:t>Duke Energy Progress </a:t>
          </a:r>
        </a:p>
        <a:p>
          <a:pPr marL="0" lvl="0" indent="0" algn="ctr" defTabSz="800100">
            <a:lnSpc>
              <a:spcPct val="90000"/>
            </a:lnSpc>
            <a:spcBef>
              <a:spcPct val="0"/>
            </a:spcBef>
            <a:spcAft>
              <a:spcPct val="35000"/>
            </a:spcAft>
            <a:buNone/>
          </a:pPr>
          <a:r>
            <a:rPr lang="en-US" sz="1800" b="1" kern="1200" dirty="0">
              <a:solidFill>
                <a:srgbClr val="000000"/>
              </a:solidFill>
              <a:latin typeface="Times New Roman" panose="02020603050405020304" pitchFamily="18" charset="0"/>
              <a:ea typeface="+mn-ea"/>
              <a:cs typeface="Times New Roman" panose="02020603050405020304" pitchFamily="18" charset="0"/>
            </a:rPr>
            <a:t>Share The Light/ NC Rate Settlement </a:t>
          </a:r>
          <a:endParaRPr lang="en-US" sz="1800" kern="1200" dirty="0">
            <a:solidFill>
              <a:srgbClr val="000000"/>
            </a:solidFill>
            <a:latin typeface="Times New Roman" panose="02020603050405020304" pitchFamily="18" charset="0"/>
            <a:ea typeface="+mn-ea"/>
            <a:cs typeface="Times New Roman" panose="02020603050405020304" pitchFamily="18" charset="0"/>
          </a:endParaRPr>
        </a:p>
      </dsp:txBody>
      <dsp:txXfrm>
        <a:off x="128447" y="779996"/>
        <a:ext cx="2526735" cy="1189347"/>
      </dsp:txXfrm>
    </dsp:sp>
    <dsp:sp modelId="{03501971-30D2-4738-8996-C132879B3159}">
      <dsp:nvSpPr>
        <dsp:cNvPr id="0" name=""/>
        <dsp:cNvSpPr/>
      </dsp:nvSpPr>
      <dsp:spPr>
        <a:xfrm>
          <a:off x="3097987" y="832299"/>
          <a:ext cx="2655417" cy="1109732"/>
        </a:xfrm>
        <a:prstGeom prst="roundRect">
          <a:avLst/>
        </a:prstGeom>
        <a:solidFill>
          <a:srgbClr val="FFFFFF"/>
        </a:solidFill>
        <a:ln w="19050" cap="flat" cmpd="sng" algn="ctr">
          <a:solidFill>
            <a:srgbClr val="418AB3"/>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000000"/>
              </a:solidFill>
              <a:latin typeface="Times New Roman" panose="02020603050405020304" pitchFamily="18" charset="0"/>
              <a:ea typeface="+mn-ea"/>
              <a:cs typeface="Times New Roman" panose="02020603050405020304" pitchFamily="18" charset="0"/>
            </a:rPr>
            <a:t>Piedmont Natural Gas Share the Warmth</a:t>
          </a:r>
          <a:endParaRPr lang="en-US" sz="2000" kern="1200" dirty="0">
            <a:solidFill>
              <a:srgbClr val="000000"/>
            </a:solidFill>
            <a:latin typeface="Times New Roman" panose="02020603050405020304" pitchFamily="18" charset="0"/>
            <a:ea typeface="+mn-ea"/>
            <a:cs typeface="Times New Roman" panose="02020603050405020304" pitchFamily="18" charset="0"/>
          </a:endParaRPr>
        </a:p>
      </dsp:txBody>
      <dsp:txXfrm>
        <a:off x="3152160" y="886472"/>
        <a:ext cx="2547071" cy="1001386"/>
      </dsp:txXfrm>
    </dsp:sp>
    <dsp:sp modelId="{BBE16A1C-9EE9-410F-9328-BF321D287227}">
      <dsp:nvSpPr>
        <dsp:cNvPr id="0" name=""/>
        <dsp:cNvSpPr/>
      </dsp:nvSpPr>
      <dsp:spPr>
        <a:xfrm>
          <a:off x="6195974" y="832299"/>
          <a:ext cx="2655417" cy="1109732"/>
        </a:xfrm>
        <a:prstGeom prst="roundRect">
          <a:avLst/>
        </a:prstGeom>
        <a:solidFill>
          <a:srgbClr val="FFFFFF"/>
        </a:solidFill>
        <a:ln w="19050" cap="flat" cmpd="sng" algn="ctr">
          <a:solidFill>
            <a:srgbClr val="418AB3"/>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000000"/>
              </a:solidFill>
              <a:latin typeface="Times New Roman" panose="02020603050405020304" pitchFamily="18" charset="0"/>
              <a:ea typeface="+mn-ea"/>
              <a:cs typeface="Times New Roman" panose="02020603050405020304" pitchFamily="18" charset="0"/>
            </a:rPr>
            <a:t>Wake Electric Round Up</a:t>
          </a:r>
          <a:endParaRPr lang="en-US" sz="2000" kern="1200" dirty="0">
            <a:solidFill>
              <a:srgbClr val="000000"/>
            </a:solidFill>
            <a:latin typeface="Times New Roman" panose="02020603050405020304" pitchFamily="18" charset="0"/>
            <a:ea typeface="+mn-ea"/>
            <a:cs typeface="Times New Roman" panose="02020603050405020304" pitchFamily="18" charset="0"/>
          </a:endParaRPr>
        </a:p>
      </dsp:txBody>
      <dsp:txXfrm>
        <a:off x="6250147" y="886472"/>
        <a:ext cx="2547071" cy="100138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57053" cy="467215"/>
          </a:xfrm>
          <a:prstGeom prst="rect">
            <a:avLst/>
          </a:prstGeom>
        </p:spPr>
        <p:txBody>
          <a:bodyPr vert="horz" lIns="92410" tIns="46206" rIns="92410" bIns="46206" rtlCol="0"/>
          <a:lstStyle>
            <a:lvl1pPr algn="l">
              <a:defRPr sz="1200"/>
            </a:lvl1pPr>
          </a:lstStyle>
          <a:p>
            <a:endParaRPr lang="en-US" dirty="0"/>
          </a:p>
        </p:txBody>
      </p:sp>
      <p:sp>
        <p:nvSpPr>
          <p:cNvPr id="3" name="Date Placeholder 2"/>
          <p:cNvSpPr>
            <a:spLocks noGrp="1"/>
          </p:cNvSpPr>
          <p:nvPr>
            <p:ph type="dt" sz="quarter" idx="1"/>
          </p:nvPr>
        </p:nvSpPr>
        <p:spPr>
          <a:xfrm>
            <a:off x="3994621" y="0"/>
            <a:ext cx="3057053" cy="467215"/>
          </a:xfrm>
          <a:prstGeom prst="rect">
            <a:avLst/>
          </a:prstGeom>
        </p:spPr>
        <p:txBody>
          <a:bodyPr vert="horz" lIns="92410" tIns="46206" rIns="92410" bIns="46206" rtlCol="0"/>
          <a:lstStyle>
            <a:lvl1pPr algn="r">
              <a:defRPr sz="1200"/>
            </a:lvl1pPr>
          </a:lstStyle>
          <a:p>
            <a:fld id="{A9B734D9-FBB7-4B85-86A2-24E15EDE55E0}" type="datetimeFigureOut">
              <a:rPr lang="en-US" smtClean="0"/>
              <a:t>11/17/2025</a:t>
            </a:fld>
            <a:endParaRPr lang="en-US" dirty="0"/>
          </a:p>
        </p:txBody>
      </p:sp>
      <p:sp>
        <p:nvSpPr>
          <p:cNvPr id="4" name="Footer Placeholder 3"/>
          <p:cNvSpPr>
            <a:spLocks noGrp="1"/>
          </p:cNvSpPr>
          <p:nvPr>
            <p:ph type="ftr" sz="quarter" idx="2"/>
          </p:nvPr>
        </p:nvSpPr>
        <p:spPr>
          <a:xfrm>
            <a:off x="9" y="8841886"/>
            <a:ext cx="3057053" cy="467215"/>
          </a:xfrm>
          <a:prstGeom prst="rect">
            <a:avLst/>
          </a:prstGeom>
        </p:spPr>
        <p:txBody>
          <a:bodyPr vert="horz" lIns="92410" tIns="46206" rIns="92410" bIns="4620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94621" y="8841886"/>
            <a:ext cx="3057053" cy="467215"/>
          </a:xfrm>
          <a:prstGeom prst="rect">
            <a:avLst/>
          </a:prstGeom>
        </p:spPr>
        <p:txBody>
          <a:bodyPr vert="horz" lIns="92410" tIns="46206" rIns="92410" bIns="46206"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56414" cy="467072"/>
          </a:xfrm>
          <a:prstGeom prst="rect">
            <a:avLst/>
          </a:prstGeom>
        </p:spPr>
        <p:txBody>
          <a:bodyPr vert="horz" lIns="93816" tIns="46907" rIns="93816" bIns="46907" rtlCol="0"/>
          <a:lstStyle>
            <a:lvl1pPr algn="l">
              <a:defRPr sz="1200"/>
            </a:lvl1pPr>
          </a:lstStyle>
          <a:p>
            <a:endParaRPr lang="en-US" dirty="0"/>
          </a:p>
        </p:txBody>
      </p:sp>
      <p:sp>
        <p:nvSpPr>
          <p:cNvPr id="3" name="Date Placeholder 2"/>
          <p:cNvSpPr>
            <a:spLocks noGrp="1"/>
          </p:cNvSpPr>
          <p:nvPr>
            <p:ph type="dt" idx="1"/>
          </p:nvPr>
        </p:nvSpPr>
        <p:spPr>
          <a:xfrm>
            <a:off x="3995218" y="7"/>
            <a:ext cx="3056414" cy="467072"/>
          </a:xfrm>
          <a:prstGeom prst="rect">
            <a:avLst/>
          </a:prstGeom>
        </p:spPr>
        <p:txBody>
          <a:bodyPr vert="horz" lIns="93816" tIns="46907" rIns="93816" bIns="46907" rtlCol="0"/>
          <a:lstStyle>
            <a:lvl1pPr algn="r">
              <a:defRPr sz="1200"/>
            </a:lvl1pPr>
          </a:lstStyle>
          <a:p>
            <a:fld id="{E3FD6F98-055A-4837-90F2-8E5F6821A1BB}" type="datetimeFigureOut">
              <a:rPr lang="en-US" smtClean="0"/>
              <a:t>11/17/2025</a:t>
            </a:fld>
            <a:endParaRPr lang="en-US" dirty="0"/>
          </a:p>
        </p:txBody>
      </p:sp>
      <p:sp>
        <p:nvSpPr>
          <p:cNvPr id="4" name="Slide Image Placeholder 3"/>
          <p:cNvSpPr>
            <a:spLocks noGrp="1" noRot="1" noChangeAspect="1"/>
          </p:cNvSpPr>
          <p:nvPr>
            <p:ph type="sldImg" idx="2"/>
          </p:nvPr>
        </p:nvSpPr>
        <p:spPr>
          <a:xfrm>
            <a:off x="1433513" y="1163638"/>
            <a:ext cx="4186237" cy="3140075"/>
          </a:xfrm>
          <a:prstGeom prst="rect">
            <a:avLst/>
          </a:prstGeom>
          <a:noFill/>
          <a:ln w="12700">
            <a:solidFill>
              <a:prstClr val="black"/>
            </a:solidFill>
          </a:ln>
        </p:spPr>
        <p:txBody>
          <a:bodyPr vert="horz" lIns="93816" tIns="46907" rIns="93816" bIns="46907" rtlCol="0" anchor="ctr"/>
          <a:lstStyle/>
          <a:p>
            <a:endParaRPr lang="en-US" dirty="0"/>
          </a:p>
        </p:txBody>
      </p:sp>
      <p:sp>
        <p:nvSpPr>
          <p:cNvPr id="5" name="Notes Placeholder 4"/>
          <p:cNvSpPr>
            <a:spLocks noGrp="1"/>
          </p:cNvSpPr>
          <p:nvPr>
            <p:ph type="body" sz="quarter" idx="3"/>
          </p:nvPr>
        </p:nvSpPr>
        <p:spPr>
          <a:xfrm>
            <a:off x="705327" y="4480012"/>
            <a:ext cx="5642610" cy="3665459"/>
          </a:xfrm>
          <a:prstGeom prst="rect">
            <a:avLst/>
          </a:prstGeom>
        </p:spPr>
        <p:txBody>
          <a:bodyPr vert="horz" lIns="93816" tIns="46907" rIns="93816" bIns="4690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9"/>
            <a:ext cx="3056414" cy="467071"/>
          </a:xfrm>
          <a:prstGeom prst="rect">
            <a:avLst/>
          </a:prstGeom>
        </p:spPr>
        <p:txBody>
          <a:bodyPr vert="horz" lIns="93816" tIns="46907" rIns="93816" bIns="4690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95218" y="8842039"/>
            <a:ext cx="3056414" cy="467071"/>
          </a:xfrm>
          <a:prstGeom prst="rect">
            <a:avLst/>
          </a:prstGeom>
        </p:spPr>
        <p:txBody>
          <a:bodyPr vert="horz" lIns="93816" tIns="46907" rIns="93816" bIns="46907"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latin typeface="Arial" panose="020B0604020202020204" pitchFamily="34" charset="0"/>
                <a:cs typeface="Arial" panose="020B0604020202020204" pitchFamily="34" charset="0"/>
              </a:rPr>
              <a:t>Welcome everyone to the 2020 Energy Programs Training. </a:t>
            </a:r>
          </a:p>
          <a:p>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2023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42890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68929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48491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99885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62471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0892">
              <a:defRPr/>
            </a:pPr>
            <a:endParaRPr lang="en-US" sz="11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1661930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latin typeface="Arial" panose="020B0604020202020204" pitchFamily="34" charset="0"/>
                <a:cs typeface="Arial" panose="020B0604020202020204" pitchFamily="34" charset="0"/>
              </a:rPr>
              <a:t>Does anyone have any questions?</a:t>
            </a:r>
          </a:p>
        </p:txBody>
      </p:sp>
    </p:spTree>
    <p:extLst>
      <p:ext uri="{BB962C8B-B14F-4D97-AF65-F5344CB8AC3E}">
        <p14:creationId xmlns:p14="http://schemas.microsoft.com/office/powerpoint/2010/main" val="4160663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0589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Tree>
    <p:extLst>
      <p:ext uri="{BB962C8B-B14F-4D97-AF65-F5344CB8AC3E}">
        <p14:creationId xmlns:p14="http://schemas.microsoft.com/office/powerpoint/2010/main" val="2138411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3229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2953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7415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Tree>
    <p:extLst>
      <p:ext uri="{BB962C8B-B14F-4D97-AF65-F5344CB8AC3E}">
        <p14:creationId xmlns:p14="http://schemas.microsoft.com/office/powerpoint/2010/main" val="2809793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17670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67422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Social Services | Energy Programs Training | November 2025</a:t>
            </a:r>
          </a:p>
          <a:p>
            <a:endParaRPr lang="en-US" b="1" i="0" dirty="0">
              <a:latin typeface="Arial" panose="020B0604020202020204" pitchFamily="34" charset="0"/>
              <a:cs typeface="Arial" panose="020B0604020202020204" pitchFamily="34" charset="0"/>
            </a:endParaRP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Lst>
  <p:hf sldNum="0"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deq.nc.gov/energy-climate/state-energy-office/weatherization-assistance-program/find-your-service-provider"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hyperlink" Target="https://www.deq.nc.gov/about/divisions/energy-mineral-land-resources/weatherization-assistance-program/wap-faq"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ncdhhs.gov/divisions/social-services/energy-assistance/energy-provider-portal"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mailto:DSS.Policy.Questions@dhhs.nc.gov"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z="1800" dirty="0">
                <a:latin typeface="Gotham Light" pitchFamily="50" charset="0"/>
                <a:cs typeface="Arial"/>
              </a:rPr>
              <a:t>NC Department of Health and Human Services </a:t>
            </a:r>
          </a:p>
          <a:p>
            <a:pPr algn="ctr"/>
            <a:r>
              <a:rPr lang="en-US" dirty="0"/>
              <a:t>Energy Programs Training FY 2025-26</a:t>
            </a:r>
          </a:p>
        </p:txBody>
      </p:sp>
    </p:spTree>
    <p:extLst>
      <p:ext uri="{BB962C8B-B14F-4D97-AF65-F5344CB8AC3E}">
        <p14:creationId xmlns:p14="http://schemas.microsoft.com/office/powerpoint/2010/main" val="695022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EB747-113E-4FD0-834E-850DA998B97F}"/>
              </a:ext>
            </a:extLst>
          </p:cNvPr>
          <p:cNvSpPr>
            <a:spLocks noGrp="1"/>
          </p:cNvSpPr>
          <p:nvPr>
            <p:ph type="title"/>
          </p:nvPr>
        </p:nvSpPr>
        <p:spPr/>
        <p:txBody>
          <a:bodyPr/>
          <a:lstStyle/>
          <a:p>
            <a:pPr algn="ctr"/>
            <a:r>
              <a:rPr lang="en-US" dirty="0"/>
              <a:t>CIP Timeframe</a:t>
            </a:r>
          </a:p>
        </p:txBody>
      </p:sp>
      <p:sp>
        <p:nvSpPr>
          <p:cNvPr id="4" name="Content Placeholder 3">
            <a:extLst>
              <a:ext uri="{FF2B5EF4-FFF2-40B4-BE49-F238E27FC236}">
                <a16:creationId xmlns:a16="http://schemas.microsoft.com/office/drawing/2014/main" id="{FF8F1B9D-4FC5-4CCE-960B-85F08B89C991}"/>
              </a:ext>
            </a:extLst>
          </p:cNvPr>
          <p:cNvSpPr>
            <a:spLocks noGrp="1"/>
          </p:cNvSpPr>
          <p:nvPr>
            <p:ph sz="quarter" idx="14"/>
          </p:nvPr>
        </p:nvSpPr>
        <p:spPr>
          <a:xfrm>
            <a:off x="622300" y="1059805"/>
            <a:ext cx="7895336" cy="5380506"/>
          </a:xfrm>
        </p:spPr>
        <p:txBody>
          <a:bodyPr/>
          <a:lstStyle/>
          <a:p>
            <a:r>
              <a:rPr lang="en-US" u="sng" dirty="0"/>
              <a:t>Applications with Heating/Cooling Source</a:t>
            </a:r>
          </a:p>
          <a:p>
            <a:pPr marL="342900" indent="-342900" algn="l">
              <a:buFont typeface="Arial" panose="020B0604020202020204" pitchFamily="34" charset="0"/>
              <a:buChar char="•"/>
            </a:pPr>
            <a:r>
              <a:rPr lang="en-US" b="0" dirty="0"/>
              <a:t>If </a:t>
            </a:r>
            <a:r>
              <a:rPr lang="en-US" dirty="0"/>
              <a:t>no </a:t>
            </a:r>
            <a:r>
              <a:rPr lang="en-US" b="0" dirty="0"/>
              <a:t>verification is needed for the CIP application and services are still active, the application should be processed within </a:t>
            </a:r>
            <a:r>
              <a:rPr lang="en-US" b="0" dirty="0">
                <a:highlight>
                  <a:srgbClr val="FFFF00"/>
                </a:highlight>
              </a:rPr>
              <a:t>48 hours (2 business days) of the application date</a:t>
            </a:r>
            <a:r>
              <a:rPr lang="en-US" b="0" dirty="0"/>
              <a:t>.</a:t>
            </a:r>
          </a:p>
          <a:p>
            <a:pPr marL="342900" indent="-342900" algn="l">
              <a:buFont typeface="Arial" panose="020B0604020202020204" pitchFamily="34" charset="0"/>
              <a:buChar char="•"/>
            </a:pPr>
            <a:r>
              <a:rPr lang="en-US" b="0" dirty="0"/>
              <a:t>If verification is needed, a manual DSS-8185 must be completed and tracked by worker. Applicant has 2 business days to return requested information. Once requested information is received , then the 2-business day processing time starts.</a:t>
            </a:r>
          </a:p>
          <a:p>
            <a:r>
              <a:rPr lang="en-US" u="sng" dirty="0"/>
              <a:t>Applicants without Heating/Cooling Source</a:t>
            </a:r>
          </a:p>
          <a:p>
            <a:pPr marL="342900" indent="-342900" algn="l">
              <a:buFont typeface="Arial" panose="020B0604020202020204" pitchFamily="34" charset="0"/>
              <a:buChar char="•"/>
            </a:pPr>
            <a:r>
              <a:rPr lang="en-US" b="0" dirty="0"/>
              <a:t>Applicants without a heating source and no verification needed for CIP application. </a:t>
            </a:r>
            <a:r>
              <a:rPr lang="en-US" b="0" dirty="0">
                <a:highlight>
                  <a:srgbClr val="FFFF00"/>
                </a:highlight>
              </a:rPr>
              <a:t>Process within 18 hours ( 1 business day) of the date of application</a:t>
            </a:r>
          </a:p>
          <a:p>
            <a:pPr marL="342900" indent="-342900" algn="l">
              <a:buFont typeface="Arial" panose="020B0604020202020204" pitchFamily="34" charset="0"/>
              <a:buChar char="•"/>
            </a:pPr>
            <a:r>
              <a:rPr lang="en-US" b="0" dirty="0"/>
              <a:t>If verification is needed, complete a manual DSS-8185. Applicant has 2 business days to return requested information. Once requested information is received, the 18-hour (1 day) processing time begins </a:t>
            </a:r>
          </a:p>
        </p:txBody>
      </p:sp>
    </p:spTree>
    <p:extLst>
      <p:ext uri="{BB962C8B-B14F-4D97-AF65-F5344CB8AC3E}">
        <p14:creationId xmlns:p14="http://schemas.microsoft.com/office/powerpoint/2010/main" val="1218708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82A76-1978-4CC0-861B-630C8D41BE80}"/>
              </a:ext>
            </a:extLst>
          </p:cNvPr>
          <p:cNvSpPr>
            <a:spLocks noGrp="1"/>
          </p:cNvSpPr>
          <p:nvPr>
            <p:ph type="title"/>
          </p:nvPr>
        </p:nvSpPr>
        <p:spPr/>
        <p:txBody>
          <a:bodyPr/>
          <a:lstStyle/>
          <a:p>
            <a:r>
              <a:rPr lang="en-US" dirty="0"/>
              <a:t>Non-Federal Funding</a:t>
            </a:r>
          </a:p>
        </p:txBody>
      </p:sp>
      <p:graphicFrame>
        <p:nvGraphicFramePr>
          <p:cNvPr id="5" name="Content Placeholder 4">
            <a:extLst>
              <a:ext uri="{FF2B5EF4-FFF2-40B4-BE49-F238E27FC236}">
                <a16:creationId xmlns:a16="http://schemas.microsoft.com/office/drawing/2014/main" id="{836759CE-AE96-45A5-BC9A-A1E90C196E08}"/>
              </a:ext>
            </a:extLst>
          </p:cNvPr>
          <p:cNvGraphicFramePr>
            <a:graphicFrameLocks noGrp="1"/>
          </p:cNvGraphicFramePr>
          <p:nvPr>
            <p:ph sz="quarter" idx="14"/>
            <p:extLst>
              <p:ext uri="{D42A27DB-BD31-4B8C-83A1-F6EECF244321}">
                <p14:modId xmlns:p14="http://schemas.microsoft.com/office/powerpoint/2010/main" val="715459099"/>
              </p:ext>
            </p:extLst>
          </p:nvPr>
        </p:nvGraphicFramePr>
        <p:xfrm>
          <a:off x="158496" y="1335089"/>
          <a:ext cx="8851392" cy="27743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a:extLst>
              <a:ext uri="{FF2B5EF4-FFF2-40B4-BE49-F238E27FC236}">
                <a16:creationId xmlns:a16="http://schemas.microsoft.com/office/drawing/2014/main" id="{B13D989E-8EB0-49E2-A1E2-276922F71D53}"/>
              </a:ext>
            </a:extLst>
          </p:cNvPr>
          <p:cNvSpPr/>
          <p:nvPr/>
        </p:nvSpPr>
        <p:spPr>
          <a:xfrm>
            <a:off x="323272" y="3573712"/>
            <a:ext cx="8525164" cy="1165127"/>
          </a:xfrm>
          <a:prstGeom prst="rect">
            <a:avLst/>
          </a:prstGeom>
        </p:spPr>
        <p:txBody>
          <a:bodyPr wrap="square">
            <a:spAutoFit/>
          </a:bodyPr>
          <a:lstStyle/>
          <a:p>
            <a:pPr marL="285750" lvl="0" indent="-285750">
              <a:lnSpc>
                <a:spcPct val="107000"/>
              </a:lnSpc>
              <a:spcAft>
                <a:spcPts val="800"/>
              </a:spcAft>
              <a:buFont typeface="Arial" panose="020B0604020202020204" pitchFamily="34" charset="0"/>
              <a:buChar char="•"/>
              <a:tabLst>
                <a:tab pos="3695700" algn="l"/>
              </a:tabLst>
            </a:pPr>
            <a:r>
              <a:rPr lang="en-US" dirty="0">
                <a:solidFill>
                  <a:prstClr val="black"/>
                </a:solidFill>
                <a:ea typeface="Calibri" panose="020F0502020204030204" pitchFamily="34" charset="0"/>
                <a:cs typeface="Times New Roman" panose="02020603050405020304" pitchFamily="18" charset="0"/>
              </a:rPr>
              <a:t>Available in select counties</a:t>
            </a:r>
          </a:p>
          <a:p>
            <a:pPr marL="285750" lvl="0" indent="-285750">
              <a:lnSpc>
                <a:spcPct val="107000"/>
              </a:lnSpc>
              <a:spcAft>
                <a:spcPts val="800"/>
              </a:spcAft>
              <a:buFont typeface="Arial" panose="020B0604020202020204" pitchFamily="34" charset="0"/>
              <a:buChar char="•"/>
              <a:tabLst>
                <a:tab pos="3695700" algn="l"/>
              </a:tabLst>
            </a:pPr>
            <a:r>
              <a:rPr lang="en-US" dirty="0">
                <a:solidFill>
                  <a:prstClr val="black"/>
                </a:solidFill>
                <a:ea typeface="Calibri" panose="020F0502020204030204" pitchFamily="34" charset="0"/>
                <a:cs typeface="Times New Roman" panose="02020603050405020304" pitchFamily="18" charset="0"/>
              </a:rPr>
              <a:t>NC FAST will determine eligibility for these funds before using federal funds</a:t>
            </a:r>
          </a:p>
          <a:p>
            <a:pPr marL="285750" lvl="0" indent="-285750">
              <a:lnSpc>
                <a:spcPct val="107000"/>
              </a:lnSpc>
              <a:spcAft>
                <a:spcPts val="800"/>
              </a:spcAft>
              <a:buFont typeface="Arial" panose="020B0604020202020204" pitchFamily="34" charset="0"/>
              <a:buChar char="•"/>
              <a:tabLst>
                <a:tab pos="3695700" algn="l"/>
              </a:tabLst>
            </a:pPr>
            <a:r>
              <a:rPr lang="en-US" dirty="0">
                <a:solidFill>
                  <a:prstClr val="black"/>
                </a:solidFill>
                <a:ea typeface="Calibri" panose="020F0502020204030204" pitchFamily="34" charset="0"/>
                <a:cs typeface="Times New Roman" panose="02020603050405020304" pitchFamily="18" charset="0"/>
              </a:rPr>
              <a:t>Each program has unique criteria, see updated policy sections. </a:t>
            </a:r>
          </a:p>
        </p:txBody>
      </p:sp>
    </p:spTree>
    <p:extLst>
      <p:ext uri="{BB962C8B-B14F-4D97-AF65-F5344CB8AC3E}">
        <p14:creationId xmlns:p14="http://schemas.microsoft.com/office/powerpoint/2010/main" val="3459676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1BE62-55F0-4D5D-BB69-890BB6F8E188}"/>
              </a:ext>
            </a:extLst>
          </p:cNvPr>
          <p:cNvSpPr>
            <a:spLocks noGrp="1"/>
          </p:cNvSpPr>
          <p:nvPr>
            <p:ph type="title"/>
          </p:nvPr>
        </p:nvSpPr>
        <p:spPr/>
        <p:txBody>
          <a:bodyPr/>
          <a:lstStyle/>
          <a:p>
            <a:r>
              <a:rPr lang="en-US" dirty="0"/>
              <a:t>Weatherization</a:t>
            </a:r>
          </a:p>
        </p:txBody>
      </p:sp>
      <p:sp>
        <p:nvSpPr>
          <p:cNvPr id="9" name="TextBox 8">
            <a:extLst>
              <a:ext uri="{FF2B5EF4-FFF2-40B4-BE49-F238E27FC236}">
                <a16:creationId xmlns:a16="http://schemas.microsoft.com/office/drawing/2014/main" id="{A627C2D7-0A16-4434-AE7E-4CC973108D12}"/>
              </a:ext>
            </a:extLst>
          </p:cNvPr>
          <p:cNvSpPr txBox="1"/>
          <p:nvPr/>
        </p:nvSpPr>
        <p:spPr>
          <a:xfrm>
            <a:off x="4526845" y="1154920"/>
            <a:ext cx="4447822" cy="4308872"/>
          </a:xfrm>
          <a:prstGeom prst="rect">
            <a:avLst/>
          </a:prstGeom>
          <a:noFill/>
        </p:spPr>
        <p:txBody>
          <a:bodyPr wrap="square" rtlCol="0">
            <a:spAutoFit/>
          </a:bodyPr>
          <a:lstStyle/>
          <a:p>
            <a:pPr marL="285750" indent="-285750">
              <a:buFont typeface="Arial" panose="020B0604020202020204" pitchFamily="34" charset="0"/>
              <a:buChar char="•"/>
            </a:pPr>
            <a:r>
              <a:rPr lang="en-US" sz="2000" dirty="0"/>
              <a:t>Both programs are administered by the Department of Environmental Quality (DEQ) using LIHEAP funding. </a:t>
            </a:r>
          </a:p>
          <a:p>
            <a:endParaRPr lang="en-US" sz="2000" dirty="0"/>
          </a:p>
          <a:p>
            <a:pPr marL="285750" indent="-285750">
              <a:buFont typeface="Arial" panose="020B0604020202020204" pitchFamily="34" charset="0"/>
              <a:buChar char="•"/>
            </a:pPr>
            <a:r>
              <a:rPr lang="en-US" sz="2000" dirty="0"/>
              <a:t>Programs can assist both home owners and renters.</a:t>
            </a:r>
          </a:p>
          <a:p>
            <a:r>
              <a:rPr lang="en-US" sz="2000" dirty="0"/>
              <a:t> </a:t>
            </a:r>
          </a:p>
          <a:p>
            <a:pPr marL="285750" indent="-285750">
              <a:buFont typeface="Arial" panose="020B0604020202020204" pitchFamily="34" charset="0"/>
              <a:buChar char="•"/>
            </a:pPr>
            <a:r>
              <a:rPr lang="en-US" sz="2000" dirty="0"/>
              <a:t>Access the link below for additional contact information and how to apply.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hlinkClick r:id="rId3"/>
              </a:rPr>
              <a:t>Find Your Service Provider | NC DEQ</a:t>
            </a:r>
            <a:r>
              <a:rPr lang="en-US" dirty="0"/>
              <a:t>: </a:t>
            </a:r>
          </a:p>
          <a:p>
            <a:pPr marL="285750" indent="-285750">
              <a:buFont typeface="Arial" panose="020B0604020202020204" pitchFamily="34" charset="0"/>
              <a:buChar char="•"/>
            </a:pPr>
            <a:r>
              <a:rPr lang="en-US" dirty="0">
                <a:hlinkClick r:id="rId4"/>
              </a:rPr>
              <a:t>WAP FAQs | NC DEQ</a:t>
            </a:r>
            <a:endParaRPr lang="en-US" dirty="0"/>
          </a:p>
        </p:txBody>
      </p:sp>
      <p:sp>
        <p:nvSpPr>
          <p:cNvPr id="21" name="Rectangle 20">
            <a:extLst>
              <a:ext uri="{FF2B5EF4-FFF2-40B4-BE49-F238E27FC236}">
                <a16:creationId xmlns:a16="http://schemas.microsoft.com/office/drawing/2014/main" id="{BD415072-0EE5-49BB-B7F5-59BC29A4CE0F}"/>
              </a:ext>
            </a:extLst>
          </p:cNvPr>
          <p:cNvSpPr/>
          <p:nvPr/>
        </p:nvSpPr>
        <p:spPr>
          <a:xfrm>
            <a:off x="575733" y="1255594"/>
            <a:ext cx="3702756" cy="2251375"/>
          </a:xfrm>
          <a:prstGeom prst="rect">
            <a:avLst/>
          </a:prstGeom>
          <a:solidFill>
            <a:srgbClr val="94B6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cs typeface="Times New Roman" panose="02020603050405020304" pitchFamily="18" charset="0"/>
              </a:rPr>
              <a:t>Weatherization Assistance Program (WAP)</a:t>
            </a:r>
          </a:p>
          <a:p>
            <a:endParaRPr lang="en-US" b="1" dirty="0">
              <a:solidFill>
                <a:schemeClr val="tx1"/>
              </a:solidFill>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Assists with purchasing/installing materials, such as insulation for ceilings, walls and floors, caulking and weather-stripping of doors and windows.  </a:t>
            </a:r>
          </a:p>
        </p:txBody>
      </p:sp>
      <p:sp>
        <p:nvSpPr>
          <p:cNvPr id="22" name="Rectangle 21">
            <a:extLst>
              <a:ext uri="{FF2B5EF4-FFF2-40B4-BE49-F238E27FC236}">
                <a16:creationId xmlns:a16="http://schemas.microsoft.com/office/drawing/2014/main" id="{758A2A53-3225-4979-A60E-9A758CE4BD86}"/>
              </a:ext>
            </a:extLst>
          </p:cNvPr>
          <p:cNvSpPr/>
          <p:nvPr/>
        </p:nvSpPr>
        <p:spPr>
          <a:xfrm>
            <a:off x="594100" y="4067033"/>
            <a:ext cx="3738428" cy="2035538"/>
          </a:xfrm>
          <a:prstGeom prst="rect">
            <a:avLst/>
          </a:prstGeom>
          <a:solidFill>
            <a:srgbClr val="94B6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cs typeface="Times New Roman" panose="02020603050405020304" pitchFamily="18" charset="0"/>
              </a:rPr>
              <a:t>Heating and Air Repair and Replacement Program (HARRP)</a:t>
            </a:r>
          </a:p>
          <a:p>
            <a:endParaRPr lang="en-US" b="1" dirty="0">
              <a:solidFill>
                <a:schemeClr val="tx1"/>
              </a:solidFill>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Assists with tuning, repairing or replacing heating and air systems. </a:t>
            </a:r>
            <a:endParaRPr lang="en-US" dirty="0"/>
          </a:p>
        </p:txBody>
      </p:sp>
    </p:spTree>
    <p:extLst>
      <p:ext uri="{BB962C8B-B14F-4D97-AF65-F5344CB8AC3E}">
        <p14:creationId xmlns:p14="http://schemas.microsoft.com/office/powerpoint/2010/main" val="975771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0E512-4470-4ABF-A142-CD9BB5F46E6C}"/>
              </a:ext>
            </a:extLst>
          </p:cNvPr>
          <p:cNvSpPr>
            <a:spLocks noGrp="1"/>
          </p:cNvSpPr>
          <p:nvPr>
            <p:ph type="title"/>
          </p:nvPr>
        </p:nvSpPr>
        <p:spPr/>
        <p:txBody>
          <a:bodyPr/>
          <a:lstStyle/>
          <a:p>
            <a:r>
              <a:rPr lang="en-US" dirty="0"/>
              <a:t>Native American Households</a:t>
            </a:r>
          </a:p>
        </p:txBody>
      </p:sp>
      <p:sp>
        <p:nvSpPr>
          <p:cNvPr id="3" name="Text Placeholder 2">
            <a:extLst>
              <a:ext uri="{FF2B5EF4-FFF2-40B4-BE49-F238E27FC236}">
                <a16:creationId xmlns:a16="http://schemas.microsoft.com/office/drawing/2014/main" id="{A3C45C58-6B79-420B-B7FC-F655803D11D8}"/>
              </a:ext>
            </a:extLst>
          </p:cNvPr>
          <p:cNvSpPr>
            <a:spLocks noGrp="1"/>
          </p:cNvSpPr>
          <p:nvPr>
            <p:ph type="body" sz="quarter" idx="10"/>
          </p:nvPr>
        </p:nvSpPr>
        <p:spPr>
          <a:xfrm>
            <a:off x="628650" y="1447800"/>
            <a:ext cx="7888288" cy="4795307"/>
          </a:xfrm>
        </p:spPr>
        <p:txBody>
          <a:bodyPr/>
          <a:lstStyle/>
          <a:p>
            <a:r>
              <a:rPr lang="en-US" sz="2000" b="0" dirty="0"/>
              <a:t>Households containing a Native American adult aged 18 and older residing in Cumberland, Hoke, Robeson, and Scotland counties,  applying for CIP and LIEAP benefits, must do so through the Lumbee Tribe. </a:t>
            </a:r>
          </a:p>
          <a:p>
            <a:pPr marL="342900" lvl="1" indent="0">
              <a:buNone/>
            </a:pPr>
            <a:endParaRPr lang="en-US" sz="2000" b="0" dirty="0"/>
          </a:p>
          <a:p>
            <a:r>
              <a:rPr lang="en-US" sz="2000" b="0" dirty="0"/>
              <a:t>Households containing any enrolled member of the Eastern Band of Cherokee Indians (EBCI) living in the Qualla Boundary in Cherokee, Graham, Haywood, Jackson, and Swain counties applying for CIP and LIEAP benefits, must do so through the EBCI. </a:t>
            </a:r>
          </a:p>
          <a:p>
            <a:pPr marL="342900" lvl="1" indent="0">
              <a:buNone/>
            </a:pPr>
            <a:endParaRPr lang="en-US" sz="2000" dirty="0"/>
          </a:p>
        </p:txBody>
      </p:sp>
    </p:spTree>
    <p:extLst>
      <p:ext uri="{BB962C8B-B14F-4D97-AF65-F5344CB8AC3E}">
        <p14:creationId xmlns:p14="http://schemas.microsoft.com/office/powerpoint/2010/main" val="495099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1BF0A-FB31-45D7-A602-B7925899CC57}"/>
              </a:ext>
            </a:extLst>
          </p:cNvPr>
          <p:cNvSpPr>
            <a:spLocks noGrp="1"/>
          </p:cNvSpPr>
          <p:nvPr>
            <p:ph type="title"/>
          </p:nvPr>
        </p:nvSpPr>
        <p:spPr>
          <a:xfrm>
            <a:off x="627797" y="518615"/>
            <a:ext cx="7887553" cy="491319"/>
          </a:xfrm>
        </p:spPr>
        <p:txBody>
          <a:bodyPr vert="horz" lIns="91440" tIns="45720" rIns="91440" bIns="45720" rtlCol="0" anchor="ctr">
            <a:normAutofit fontScale="90000"/>
          </a:bodyPr>
          <a:lstStyle/>
          <a:p>
            <a:pPr defTabSz="914400"/>
            <a:r>
              <a:rPr lang="en-US" dirty="0">
                <a:solidFill>
                  <a:srgbClr val="1F497D">
                    <a:lumMod val="75000"/>
                  </a:srgbClr>
                </a:solidFill>
              </a:rPr>
              <a:t>Energy Program Outreach Plan (EPOP)</a:t>
            </a:r>
            <a:endParaRPr lang="en-US" sz="4400" dirty="0">
              <a:solidFill>
                <a:schemeClr val="tx1"/>
              </a:solidFill>
              <a:latin typeface="+mj-lt"/>
              <a:ea typeface="+mj-ea"/>
              <a:cs typeface="+mj-cs"/>
            </a:endParaRPr>
          </a:p>
        </p:txBody>
      </p:sp>
      <p:sp>
        <p:nvSpPr>
          <p:cNvPr id="3" name="Text Placeholder 2">
            <a:extLst>
              <a:ext uri="{FF2B5EF4-FFF2-40B4-BE49-F238E27FC236}">
                <a16:creationId xmlns:a16="http://schemas.microsoft.com/office/drawing/2014/main" id="{E08F8AF2-E078-4407-9756-9918EFCA5583}"/>
              </a:ext>
            </a:extLst>
          </p:cNvPr>
          <p:cNvSpPr>
            <a:spLocks noGrp="1"/>
          </p:cNvSpPr>
          <p:nvPr>
            <p:ph type="body" sz="quarter" idx="10"/>
          </p:nvPr>
        </p:nvSpPr>
        <p:spPr>
          <a:xfrm>
            <a:off x="627797" y="1002435"/>
            <a:ext cx="3424735" cy="4853130"/>
          </a:xfrm>
        </p:spPr>
        <p:txBody>
          <a:bodyPr vert="horz" lIns="91440" tIns="45720" rIns="91440" bIns="45720" rtlCol="0">
            <a:normAutofit lnSpcReduction="10000"/>
          </a:bodyPr>
          <a:lstStyle/>
          <a:p>
            <a:pPr marL="0" indent="0" defTabSz="914400">
              <a:lnSpc>
                <a:spcPct val="90000"/>
              </a:lnSpc>
              <a:buNone/>
            </a:pPr>
            <a:endParaRPr lang="en-US" sz="2200" b="0" dirty="0">
              <a:latin typeface="+mn-lt"/>
              <a:ea typeface="+mn-ea"/>
              <a:cs typeface="+mn-cs"/>
            </a:endParaRPr>
          </a:p>
          <a:p>
            <a:pPr defTabSz="914400">
              <a:lnSpc>
                <a:spcPct val="90000"/>
              </a:lnSpc>
            </a:pPr>
            <a:r>
              <a:rPr lang="en-US" sz="2200" b="0" dirty="0">
                <a:latin typeface="+mn-lt"/>
                <a:ea typeface="+mn-ea"/>
                <a:cs typeface="+mn-cs"/>
              </a:rPr>
              <a:t>Counties are required to complete annually</a:t>
            </a:r>
          </a:p>
          <a:p>
            <a:pPr defTabSz="914400">
              <a:lnSpc>
                <a:spcPct val="90000"/>
              </a:lnSpc>
            </a:pPr>
            <a:r>
              <a:rPr lang="en-US" sz="2200" b="0" dirty="0">
                <a:latin typeface="+mn-lt"/>
                <a:ea typeface="+mn-ea"/>
                <a:cs typeface="+mn-cs"/>
              </a:rPr>
              <a:t>Maximizes the success of the programs through community partnerships. </a:t>
            </a:r>
          </a:p>
          <a:p>
            <a:pPr defTabSz="914400">
              <a:lnSpc>
                <a:spcPct val="90000"/>
              </a:lnSpc>
            </a:pPr>
            <a:r>
              <a:rPr lang="en-US" sz="2200" b="0" dirty="0">
                <a:latin typeface="+mn-lt"/>
                <a:ea typeface="+mn-ea"/>
                <a:cs typeface="+mn-cs"/>
              </a:rPr>
              <a:t>Outreach committees should be formed to create the opportunity for collaboration.   </a:t>
            </a:r>
          </a:p>
          <a:p>
            <a:pPr defTabSz="914400">
              <a:lnSpc>
                <a:spcPct val="90000"/>
              </a:lnSpc>
            </a:pPr>
            <a:r>
              <a:rPr lang="en-US" sz="2200" b="0" dirty="0">
                <a:latin typeface="+mn-lt"/>
                <a:ea typeface="+mn-ea"/>
                <a:cs typeface="+mn-cs"/>
              </a:rPr>
              <a:t>The use of media is essential to the success of the program</a:t>
            </a:r>
            <a:r>
              <a:rPr lang="en-US" sz="1700" b="0" dirty="0">
                <a:latin typeface="+mn-lt"/>
                <a:ea typeface="+mn-ea"/>
                <a:cs typeface="+mn-cs"/>
              </a:rPr>
              <a:t>. </a:t>
            </a:r>
          </a:p>
        </p:txBody>
      </p:sp>
    </p:spTree>
    <p:extLst>
      <p:ext uri="{BB962C8B-B14F-4D97-AF65-F5344CB8AC3E}">
        <p14:creationId xmlns:p14="http://schemas.microsoft.com/office/powerpoint/2010/main" val="3750964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D737E-56DD-44D2-AAA6-F2333DDD3A0F}"/>
              </a:ext>
            </a:extLst>
          </p:cNvPr>
          <p:cNvSpPr>
            <a:spLocks noGrp="1"/>
          </p:cNvSpPr>
          <p:nvPr>
            <p:ph type="title"/>
          </p:nvPr>
        </p:nvSpPr>
        <p:spPr/>
        <p:txBody>
          <a:bodyPr/>
          <a:lstStyle/>
          <a:p>
            <a:pPr algn="ctr"/>
            <a:r>
              <a:rPr lang="en-US" dirty="0"/>
              <a:t>Energy Provider Agreement</a:t>
            </a:r>
          </a:p>
        </p:txBody>
      </p:sp>
      <p:sp>
        <p:nvSpPr>
          <p:cNvPr id="3" name="Text Placeholder 2">
            <a:extLst>
              <a:ext uri="{FF2B5EF4-FFF2-40B4-BE49-F238E27FC236}">
                <a16:creationId xmlns:a16="http://schemas.microsoft.com/office/drawing/2014/main" id="{DFD7F267-5825-4F97-8193-3E658FE6B763}"/>
              </a:ext>
            </a:extLst>
          </p:cNvPr>
          <p:cNvSpPr>
            <a:spLocks noGrp="1"/>
          </p:cNvSpPr>
          <p:nvPr>
            <p:ph type="body" sz="quarter" idx="10"/>
          </p:nvPr>
        </p:nvSpPr>
        <p:spPr/>
        <p:txBody>
          <a:bodyPr/>
          <a:lstStyle/>
          <a:p>
            <a:r>
              <a:rPr lang="en-US" sz="1800" b="0" dirty="0"/>
              <a:t>Vendor agreements must be signed annually in the Energy Portal</a:t>
            </a:r>
          </a:p>
          <a:p>
            <a:r>
              <a:rPr lang="en-US" sz="1800" b="0" dirty="0"/>
              <a:t>Counties are no longer be responsible for entering vendors or vendor agreements into NC FAST. Vendors can access portal for these items</a:t>
            </a:r>
          </a:p>
          <a:p>
            <a:r>
              <a:rPr lang="en-US" sz="1800" b="0" dirty="0"/>
              <a:t>For more information, job aids and training materials on Energy Portal please visit the DSS Energy Provider Portal webpage </a:t>
            </a:r>
            <a:r>
              <a:rPr lang="en-US" sz="1800" b="0" dirty="0">
                <a:hlinkClick r:id="rId3"/>
              </a:rPr>
              <a:t>https://www.ncdhhs.gov/divisions/social-services/energy-assistance/energy-provider-portal</a:t>
            </a:r>
            <a:endParaRPr lang="en-US" sz="1800" b="0" dirty="0"/>
          </a:p>
          <a:p>
            <a:pPr marL="0" indent="0">
              <a:buNone/>
            </a:pPr>
            <a:endParaRPr lang="en-US" sz="1800" b="0" dirty="0"/>
          </a:p>
          <a:p>
            <a:pPr marL="0" indent="0">
              <a:buNone/>
            </a:pPr>
            <a:r>
              <a:rPr lang="en-US" sz="1600" b="0" dirty="0"/>
              <a:t>If you have a vendor having issues with the portal or not tech savvy. Please send all sign vendor agreements for updating to the policy email: </a:t>
            </a:r>
            <a:r>
              <a:rPr lang="en-US" sz="1600" b="0" u="sng" dirty="0">
                <a:hlinkClick r:id="rId4"/>
              </a:rPr>
              <a:t>DSS.Policy.Questions@dhhs.nc.gov</a:t>
            </a:r>
            <a:endParaRPr lang="en-US" sz="1600" b="0" dirty="0"/>
          </a:p>
          <a:p>
            <a:pPr marL="0" indent="0">
              <a:buNone/>
            </a:pPr>
            <a:endParaRPr lang="en-US" sz="1800" b="0" dirty="0"/>
          </a:p>
          <a:p>
            <a:endParaRPr lang="en-US" sz="1800" b="0" dirty="0"/>
          </a:p>
        </p:txBody>
      </p:sp>
    </p:spTree>
    <p:extLst>
      <p:ext uri="{BB962C8B-B14F-4D97-AF65-F5344CB8AC3E}">
        <p14:creationId xmlns:p14="http://schemas.microsoft.com/office/powerpoint/2010/main" val="4167611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3D124-4B23-4E60-8861-6205486E0BFD}"/>
              </a:ext>
            </a:extLst>
          </p:cNvPr>
          <p:cNvSpPr>
            <a:spLocks noGrp="1"/>
          </p:cNvSpPr>
          <p:nvPr>
            <p:ph type="title"/>
          </p:nvPr>
        </p:nvSpPr>
        <p:spPr>
          <a:xfrm>
            <a:off x="674369" y="624054"/>
            <a:ext cx="7843267" cy="548640"/>
          </a:xfrm>
        </p:spPr>
        <p:txBody>
          <a:bodyPr/>
          <a:lstStyle/>
          <a:p>
            <a:pPr algn="ctr"/>
            <a:r>
              <a:rPr lang="en-US" dirty="0"/>
              <a:t>Applying for Energy Programs </a:t>
            </a:r>
          </a:p>
        </p:txBody>
      </p:sp>
      <p:sp>
        <p:nvSpPr>
          <p:cNvPr id="9" name="Text Placeholder 8">
            <a:extLst>
              <a:ext uri="{FF2B5EF4-FFF2-40B4-BE49-F238E27FC236}">
                <a16:creationId xmlns:a16="http://schemas.microsoft.com/office/drawing/2014/main" id="{8AFAF3DB-96A1-4BE9-9EA3-D20C7E02069C}"/>
              </a:ext>
            </a:extLst>
          </p:cNvPr>
          <p:cNvSpPr>
            <a:spLocks noGrp="1"/>
          </p:cNvSpPr>
          <p:nvPr>
            <p:ph type="body" sz="quarter" idx="19"/>
          </p:nvPr>
        </p:nvSpPr>
        <p:spPr>
          <a:xfrm>
            <a:off x="4279392" y="1316737"/>
            <a:ext cx="4509765" cy="2641114"/>
          </a:xfrm>
        </p:spPr>
        <p:txBody>
          <a:bodyPr/>
          <a:lstStyle/>
          <a:p>
            <a:endParaRPr lang="en-US" sz="1800" u="sng" dirty="0"/>
          </a:p>
          <a:p>
            <a:r>
              <a:rPr lang="en-US" sz="1800" u="sng" dirty="0"/>
              <a:t>All</a:t>
            </a:r>
            <a:r>
              <a:rPr lang="en-US" sz="1800" b="0" dirty="0"/>
              <a:t> Energy applications must be keyed in NC FAST. </a:t>
            </a:r>
          </a:p>
          <a:p>
            <a:pPr marL="0" indent="0">
              <a:buNone/>
            </a:pPr>
            <a:endParaRPr lang="en-US" sz="1800" b="0" dirty="0"/>
          </a:p>
          <a:p>
            <a:r>
              <a:rPr lang="en-US" sz="1800" dirty="0"/>
              <a:t>Applicants must be given the right to apply at </a:t>
            </a:r>
            <a:r>
              <a:rPr lang="en-US" sz="1800" u="sng" dirty="0"/>
              <a:t>all</a:t>
            </a:r>
            <a:r>
              <a:rPr lang="en-US" sz="1800" dirty="0"/>
              <a:t> times, even if funding is depleted. </a:t>
            </a:r>
          </a:p>
          <a:p>
            <a:endParaRPr lang="en-US" sz="1800" b="0" dirty="0"/>
          </a:p>
          <a:p>
            <a:r>
              <a:rPr lang="en-US" sz="1800" b="0" dirty="0"/>
              <a:t>Households must meet the eligibility criteria </a:t>
            </a:r>
          </a:p>
          <a:p>
            <a:pPr marL="0" indent="0">
              <a:buNone/>
            </a:pPr>
            <a:endParaRPr lang="en-US" sz="1800" b="0" dirty="0"/>
          </a:p>
          <a:p>
            <a:r>
              <a:rPr lang="en-US" sz="1800" b="0" dirty="0"/>
              <a:t>Perform the 4 types of person searches in the system and an Energy Benefit search must also be completed to prevent duplication and over issuance of benefits. </a:t>
            </a:r>
            <a:endParaRPr lang="en-US" sz="1800" dirty="0"/>
          </a:p>
        </p:txBody>
      </p:sp>
      <p:sp>
        <p:nvSpPr>
          <p:cNvPr id="4" name="TextBox 3">
            <a:extLst>
              <a:ext uri="{FF2B5EF4-FFF2-40B4-BE49-F238E27FC236}">
                <a16:creationId xmlns:a16="http://schemas.microsoft.com/office/drawing/2014/main" id="{F3B9563A-B7D3-4AC1-806A-8C394FF327CC}"/>
              </a:ext>
            </a:extLst>
          </p:cNvPr>
          <p:cNvSpPr txBox="1"/>
          <p:nvPr/>
        </p:nvSpPr>
        <p:spPr>
          <a:xfrm>
            <a:off x="674369" y="1828562"/>
            <a:ext cx="3499104" cy="3200876"/>
          </a:xfrm>
          <a:prstGeom prst="rect">
            <a:avLst/>
          </a:prstGeom>
          <a:solidFill>
            <a:srgbClr val="94B6C7"/>
          </a:solidFill>
        </p:spPr>
        <p:txBody>
          <a:bodyPr wrap="square" rtlCol="0">
            <a:spAutoFit/>
          </a:bodyPr>
          <a:lstStyle/>
          <a:p>
            <a:r>
              <a:rPr lang="en-US" dirty="0"/>
              <a:t>Helpful Job Aids in FAST Help:</a:t>
            </a:r>
          </a:p>
          <a:p>
            <a:endParaRPr lang="en-US" sz="1000" dirty="0"/>
          </a:p>
          <a:p>
            <a:pPr marL="285750" indent="-285750">
              <a:buFont typeface="Arial" panose="020B0604020202020204" pitchFamily="34" charset="0"/>
              <a:buChar char="•"/>
            </a:pPr>
            <a:r>
              <a:rPr lang="en-US" dirty="0"/>
              <a:t>Initial/New CIP Application to Case Job Aid</a:t>
            </a:r>
          </a:p>
          <a:p>
            <a:endParaRPr lang="en-US" sz="1000" dirty="0"/>
          </a:p>
          <a:p>
            <a:pPr marL="285750" indent="-285750">
              <a:buFont typeface="Arial" panose="020B0604020202020204" pitchFamily="34" charset="0"/>
              <a:buChar char="•"/>
            </a:pPr>
            <a:r>
              <a:rPr lang="en-US" dirty="0"/>
              <a:t>Initial/New LIEAP Application to Case Job Aid</a:t>
            </a:r>
          </a:p>
          <a:p>
            <a:endParaRPr lang="en-US" sz="1000" dirty="0"/>
          </a:p>
          <a:p>
            <a:pPr marL="285750" indent="-285750">
              <a:buFont typeface="Arial" panose="020B0604020202020204" pitchFamily="34" charset="0"/>
              <a:buChar char="•"/>
            </a:pPr>
            <a:r>
              <a:rPr lang="en-US" dirty="0"/>
              <a:t>CIP &amp; LIEAP Combined Applications to Case Job Aid </a:t>
            </a:r>
          </a:p>
          <a:p>
            <a:endParaRPr lang="en-US" sz="1000" dirty="0"/>
          </a:p>
          <a:p>
            <a:pPr marL="285750" indent="-285750">
              <a:buFont typeface="Arial" panose="020B0604020202020204" pitchFamily="34" charset="0"/>
              <a:buChar char="•"/>
            </a:pPr>
            <a:r>
              <a:rPr lang="en-US" dirty="0"/>
              <a:t>Subsequent Applications Job Aid</a:t>
            </a:r>
          </a:p>
        </p:txBody>
      </p:sp>
    </p:spTree>
    <p:extLst>
      <p:ext uri="{BB962C8B-B14F-4D97-AF65-F5344CB8AC3E}">
        <p14:creationId xmlns:p14="http://schemas.microsoft.com/office/powerpoint/2010/main" val="3957173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0936C-7069-4CA1-857D-8B424159D8DA}"/>
              </a:ext>
            </a:extLst>
          </p:cNvPr>
          <p:cNvSpPr>
            <a:spLocks noGrp="1"/>
          </p:cNvSpPr>
          <p:nvPr>
            <p:ph type="title"/>
          </p:nvPr>
        </p:nvSpPr>
        <p:spPr/>
        <p:txBody>
          <a:bodyPr/>
          <a:lstStyle/>
          <a:p>
            <a:pPr algn="ctr"/>
            <a:r>
              <a:rPr lang="en-US" dirty="0"/>
              <a:t>Appeals and Hearing Process</a:t>
            </a:r>
          </a:p>
        </p:txBody>
      </p:sp>
      <p:sp>
        <p:nvSpPr>
          <p:cNvPr id="3" name="Text Placeholder 2">
            <a:extLst>
              <a:ext uri="{FF2B5EF4-FFF2-40B4-BE49-F238E27FC236}">
                <a16:creationId xmlns:a16="http://schemas.microsoft.com/office/drawing/2014/main" id="{C03C5A0D-A019-46A9-AEDF-2EDEDA9CE85C}"/>
              </a:ext>
            </a:extLst>
          </p:cNvPr>
          <p:cNvSpPr>
            <a:spLocks noGrp="1"/>
          </p:cNvSpPr>
          <p:nvPr>
            <p:ph type="body" sz="quarter" idx="10"/>
          </p:nvPr>
        </p:nvSpPr>
        <p:spPr>
          <a:xfrm>
            <a:off x="627856" y="1968500"/>
            <a:ext cx="7888288" cy="4795307"/>
          </a:xfrm>
        </p:spPr>
        <p:txBody>
          <a:bodyPr/>
          <a:lstStyle/>
          <a:p>
            <a:r>
              <a:rPr lang="en-US" sz="2400" b="0" dirty="0"/>
              <a:t>Applicants have the right to request a hearing</a:t>
            </a:r>
          </a:p>
          <a:p>
            <a:pPr marL="0" indent="0">
              <a:buNone/>
            </a:pPr>
            <a:endParaRPr lang="en-US" sz="2400" b="0" dirty="0"/>
          </a:p>
          <a:p>
            <a:r>
              <a:rPr lang="en-US" sz="2400" b="0" dirty="0"/>
              <a:t>Local hearings must be held within </a:t>
            </a:r>
            <a:r>
              <a:rPr lang="en-US" sz="2400" b="0" u="sng" dirty="0"/>
              <a:t>5 calendar days</a:t>
            </a:r>
            <a:r>
              <a:rPr lang="en-US" sz="2400" b="0" dirty="0"/>
              <a:t> of the hearing request </a:t>
            </a:r>
          </a:p>
          <a:p>
            <a:pPr marL="0" indent="0">
              <a:buNone/>
            </a:pPr>
            <a:endParaRPr lang="en-US" sz="2400" b="0" dirty="0"/>
          </a:p>
          <a:p>
            <a:r>
              <a:rPr lang="en-US" sz="2400" b="0" dirty="0"/>
              <a:t>See Energy Manual Section 135 </a:t>
            </a:r>
          </a:p>
        </p:txBody>
      </p:sp>
    </p:spTree>
    <p:extLst>
      <p:ext uri="{BB962C8B-B14F-4D97-AF65-F5344CB8AC3E}">
        <p14:creationId xmlns:p14="http://schemas.microsoft.com/office/powerpoint/2010/main" val="2634652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CA3A9-660D-FC39-2F4A-4BA056D02E78}"/>
              </a:ext>
            </a:extLst>
          </p:cNvPr>
          <p:cNvSpPr>
            <a:spLocks noGrp="1"/>
          </p:cNvSpPr>
          <p:nvPr>
            <p:ph type="title"/>
          </p:nvPr>
        </p:nvSpPr>
        <p:spPr/>
        <p:txBody>
          <a:bodyPr/>
          <a:lstStyle/>
          <a:p>
            <a:pPr algn="ctr"/>
            <a:r>
              <a:rPr lang="en-US" dirty="0"/>
              <a:t>Reminders</a:t>
            </a:r>
          </a:p>
        </p:txBody>
      </p:sp>
      <p:sp>
        <p:nvSpPr>
          <p:cNvPr id="3" name="Text Placeholder 2">
            <a:extLst>
              <a:ext uri="{FF2B5EF4-FFF2-40B4-BE49-F238E27FC236}">
                <a16:creationId xmlns:a16="http://schemas.microsoft.com/office/drawing/2014/main" id="{E7EA1172-ED80-4C89-6D07-A2C30855F333}"/>
              </a:ext>
            </a:extLst>
          </p:cNvPr>
          <p:cNvSpPr>
            <a:spLocks noGrp="1"/>
          </p:cNvSpPr>
          <p:nvPr>
            <p:ph type="body" sz="quarter" idx="10"/>
          </p:nvPr>
        </p:nvSpPr>
        <p:spPr>
          <a:xfrm>
            <a:off x="651858" y="1172694"/>
            <a:ext cx="7888288" cy="4795307"/>
          </a:xfrm>
        </p:spPr>
        <p:txBody>
          <a:bodyPr/>
          <a:lstStyle/>
          <a:p>
            <a:pPr marL="0" indent="0">
              <a:buNone/>
            </a:pPr>
            <a:r>
              <a:rPr lang="en-US" sz="2800" b="1" dirty="0">
                <a:solidFill>
                  <a:schemeClr val="bg1"/>
                </a:solidFill>
                <a:latin typeface="+mj-lt"/>
                <a:cs typeface="+mj-cs"/>
              </a:rPr>
              <a:t>Return Re</a:t>
            </a:r>
            <a:r>
              <a:rPr lang="en-US" sz="2800" b="1" dirty="0">
                <a:latin typeface="+mj-lt"/>
                <a:cs typeface="+mj-cs"/>
              </a:rPr>
              <a:t> Energy Payments Payments</a:t>
            </a:r>
          </a:p>
          <a:p>
            <a:r>
              <a:rPr lang="en-US" sz="2800" dirty="0">
                <a:solidFill>
                  <a:schemeClr val="accent3">
                    <a:lumMod val="75000"/>
                    <a:alpha val="80000"/>
                  </a:schemeClr>
                </a:solidFill>
              </a:rPr>
              <a:t>All payments must be returned to the local County DSS Office – </a:t>
            </a:r>
            <a:r>
              <a:rPr lang="en-US" sz="2800" i="1" dirty="0">
                <a:solidFill>
                  <a:schemeClr val="accent3">
                    <a:lumMod val="75000"/>
                    <a:alpha val="80000"/>
                  </a:schemeClr>
                </a:solidFill>
              </a:rPr>
              <a:t>regardless if they were paid through direct deposit or check.</a:t>
            </a:r>
          </a:p>
          <a:p>
            <a:r>
              <a:rPr lang="en-US" sz="2400" b="1" i="1" u="sng" dirty="0">
                <a:solidFill>
                  <a:schemeClr val="tx1">
                    <a:alpha val="80000"/>
                  </a:schemeClr>
                </a:solidFill>
              </a:rPr>
              <a:t>Provider should always provide: </a:t>
            </a:r>
          </a:p>
          <a:p>
            <a:pPr marL="457200" indent="-457200" algn="l">
              <a:buFont typeface="Wingdings" panose="05000000000000000000" pitchFamily="2" charset="2"/>
              <a:buChar char="ü"/>
            </a:pPr>
            <a:r>
              <a:rPr lang="en-US" sz="2400" i="1" dirty="0">
                <a:solidFill>
                  <a:srgbClr val="FF0000">
                    <a:alpha val="80000"/>
                  </a:srgbClr>
                </a:solidFill>
              </a:rPr>
              <a:t>Warrant ID</a:t>
            </a:r>
          </a:p>
          <a:p>
            <a:pPr marL="457200" indent="-457200" algn="l">
              <a:buFont typeface="Wingdings" panose="05000000000000000000" pitchFamily="2" charset="2"/>
              <a:buChar char="ü"/>
            </a:pPr>
            <a:r>
              <a:rPr lang="en-US" sz="2400" i="1" dirty="0">
                <a:solidFill>
                  <a:srgbClr val="FF0000">
                    <a:alpha val="80000"/>
                  </a:srgbClr>
                </a:solidFill>
              </a:rPr>
              <a:t> Application Number</a:t>
            </a:r>
          </a:p>
          <a:p>
            <a:pPr marL="457200" indent="-457200" algn="l">
              <a:buFont typeface="Wingdings" panose="05000000000000000000" pitchFamily="2" charset="2"/>
              <a:buChar char="ü"/>
            </a:pPr>
            <a:r>
              <a:rPr lang="en-US" sz="2400" i="1" dirty="0">
                <a:solidFill>
                  <a:srgbClr val="FF0000">
                    <a:alpha val="80000"/>
                  </a:srgbClr>
                </a:solidFill>
              </a:rPr>
              <a:t> Returned Amount</a:t>
            </a:r>
            <a:endParaRPr lang="en-US" sz="2000" i="1" dirty="0">
              <a:solidFill>
                <a:srgbClr val="FF0000">
                  <a:alpha val="80000"/>
                </a:srgbClr>
              </a:solidFill>
            </a:endParaRPr>
          </a:p>
          <a:p>
            <a:pPr marL="0" indent="0">
              <a:buNone/>
            </a:pPr>
            <a:endParaRPr lang="en-US" dirty="0"/>
          </a:p>
        </p:txBody>
      </p:sp>
    </p:spTree>
    <p:extLst>
      <p:ext uri="{BB962C8B-B14F-4D97-AF65-F5344CB8AC3E}">
        <p14:creationId xmlns:p14="http://schemas.microsoft.com/office/powerpoint/2010/main" val="1448829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06D49-22D2-9FB5-1CD5-B5926BD6BAF4}"/>
              </a:ext>
            </a:extLst>
          </p:cNvPr>
          <p:cNvSpPr>
            <a:spLocks noGrp="1"/>
          </p:cNvSpPr>
          <p:nvPr>
            <p:ph type="title"/>
          </p:nvPr>
        </p:nvSpPr>
        <p:spPr/>
        <p:txBody>
          <a:bodyPr/>
          <a:lstStyle/>
          <a:p>
            <a:pPr algn="ctr"/>
            <a:r>
              <a:rPr lang="en-US" dirty="0"/>
              <a:t>Returned Payment Process for returns during the current &amp; past fiscal year </a:t>
            </a:r>
          </a:p>
        </p:txBody>
      </p:sp>
      <p:sp>
        <p:nvSpPr>
          <p:cNvPr id="3" name="Text Placeholder 2">
            <a:extLst>
              <a:ext uri="{FF2B5EF4-FFF2-40B4-BE49-F238E27FC236}">
                <a16:creationId xmlns:a16="http://schemas.microsoft.com/office/drawing/2014/main" id="{B3C793CC-D6BE-370D-09F8-6C1489B966E9}"/>
              </a:ext>
            </a:extLst>
          </p:cNvPr>
          <p:cNvSpPr>
            <a:spLocks noGrp="1"/>
          </p:cNvSpPr>
          <p:nvPr>
            <p:ph type="body" sz="quarter" idx="10"/>
          </p:nvPr>
        </p:nvSpPr>
        <p:spPr>
          <a:xfrm>
            <a:off x="574145" y="1662379"/>
            <a:ext cx="7888288" cy="4745829"/>
          </a:xfrm>
        </p:spPr>
        <p:txBody>
          <a:bodyPr/>
          <a:lstStyle/>
          <a:p>
            <a:r>
              <a:rPr lang="en-US" sz="1400" dirty="0"/>
              <a:t>Payments are returned to the county </a:t>
            </a:r>
          </a:p>
          <a:p>
            <a:r>
              <a:rPr lang="en-US" sz="1400" dirty="0"/>
              <a:t>County deposits returned payment</a:t>
            </a:r>
          </a:p>
          <a:p>
            <a:r>
              <a:rPr lang="en-US" sz="1400" dirty="0"/>
              <a:t>County enters returned payment into NC FAST on Record Returned Check Screen</a:t>
            </a:r>
          </a:p>
          <a:p>
            <a:r>
              <a:rPr lang="en-US" sz="1400" dirty="0"/>
              <a:t>This will change the balances in NC FAST</a:t>
            </a:r>
          </a:p>
          <a:p>
            <a:r>
              <a:rPr lang="en-US" sz="1400" dirty="0"/>
              <a:t>NC FAST will generate a report for the controller's office to draft the funds</a:t>
            </a:r>
          </a:p>
          <a:p>
            <a:r>
              <a:rPr lang="en-US" sz="1400" dirty="0"/>
              <a:t>EFT-controllers office will draft the funds from counties</a:t>
            </a:r>
          </a:p>
          <a:p>
            <a:endParaRPr lang="en-US" sz="1400" dirty="0">
              <a:solidFill>
                <a:srgbClr val="FF0000"/>
              </a:solidFill>
            </a:endParaRPr>
          </a:p>
          <a:p>
            <a:pPr marL="0" indent="0">
              <a:buNone/>
            </a:pPr>
            <a:r>
              <a:rPr lang="en-US" sz="1400" dirty="0"/>
              <a:t>Older previous Fiscal Year returns (outside of 2 years)….</a:t>
            </a:r>
          </a:p>
          <a:p>
            <a:r>
              <a:rPr lang="en-US" sz="1400" dirty="0"/>
              <a:t>No not enter into NC FAST complete a 1571 </a:t>
            </a:r>
          </a:p>
          <a:p>
            <a:r>
              <a:rPr lang="en-US" sz="1400" dirty="0"/>
              <a:t>When you have financial questions, please utilize your county LBLs</a:t>
            </a:r>
          </a:p>
        </p:txBody>
      </p:sp>
    </p:spTree>
    <p:extLst>
      <p:ext uri="{BB962C8B-B14F-4D97-AF65-F5344CB8AC3E}">
        <p14:creationId xmlns:p14="http://schemas.microsoft.com/office/powerpoint/2010/main" val="3837003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D7FD62B-59E0-4B5B-BDB0-6E71F3FA3665}"/>
              </a:ext>
            </a:extLst>
          </p:cNvPr>
          <p:cNvSpPr>
            <a:spLocks noGrp="1"/>
          </p:cNvSpPr>
          <p:nvPr>
            <p:ph type="title"/>
          </p:nvPr>
        </p:nvSpPr>
        <p:spPr/>
        <p:txBody>
          <a:bodyPr/>
          <a:lstStyle/>
          <a:p>
            <a:r>
              <a:rPr lang="en-US" dirty="0">
                <a:solidFill>
                  <a:srgbClr val="1F497D">
                    <a:lumMod val="75000"/>
                  </a:srgbClr>
                </a:solidFill>
              </a:rPr>
              <a:t>Energy Programs:</a:t>
            </a:r>
            <a:br>
              <a:rPr lang="en-US" dirty="0"/>
            </a:br>
            <a:endParaRPr lang="en-US" dirty="0"/>
          </a:p>
        </p:txBody>
      </p:sp>
      <p:sp>
        <p:nvSpPr>
          <p:cNvPr id="6" name="Text Placeholder 5">
            <a:extLst>
              <a:ext uri="{FF2B5EF4-FFF2-40B4-BE49-F238E27FC236}">
                <a16:creationId xmlns:a16="http://schemas.microsoft.com/office/drawing/2014/main" id="{F2C8883C-16AF-4A7D-AA65-F315EA6EC83E}"/>
              </a:ext>
            </a:extLst>
          </p:cNvPr>
          <p:cNvSpPr>
            <a:spLocks noGrp="1"/>
          </p:cNvSpPr>
          <p:nvPr>
            <p:ph type="body" sz="quarter" idx="10"/>
          </p:nvPr>
        </p:nvSpPr>
        <p:spPr/>
        <p:txBody>
          <a:bodyPr/>
          <a:lstStyle/>
          <a:p>
            <a:pPr marL="342900" indent="-342900">
              <a:spcBef>
                <a:spcPts val="600"/>
              </a:spcBef>
            </a:pPr>
            <a:endParaRPr lang="en-US" sz="1000" b="0" dirty="0"/>
          </a:p>
          <a:p>
            <a:pPr marL="342900" indent="-342900">
              <a:spcBef>
                <a:spcPts val="600"/>
              </a:spcBef>
            </a:pPr>
            <a:r>
              <a:rPr lang="en-US" sz="2400" b="0" dirty="0"/>
              <a:t>Low Income Energy Assistance Program (LIEAP)</a:t>
            </a:r>
          </a:p>
          <a:p>
            <a:pPr marL="457200" lvl="1" indent="0">
              <a:spcBef>
                <a:spcPts val="600"/>
              </a:spcBef>
              <a:buNone/>
            </a:pPr>
            <a:r>
              <a:rPr lang="en-US" sz="2000" b="0" dirty="0"/>
              <a:t>Available December 1, 2025 – March 31, 2026 </a:t>
            </a:r>
            <a:endParaRPr lang="en-US" b="0" dirty="0"/>
          </a:p>
          <a:p>
            <a:pPr marL="342900" indent="-342900">
              <a:spcBef>
                <a:spcPts val="600"/>
              </a:spcBef>
            </a:pPr>
            <a:r>
              <a:rPr lang="en-US" sz="2400" b="0" dirty="0"/>
              <a:t>Crisis Intervention Program (CIP)</a:t>
            </a:r>
          </a:p>
          <a:p>
            <a:pPr marL="457200" lvl="1" indent="0">
              <a:spcBef>
                <a:spcPts val="600"/>
              </a:spcBef>
              <a:buNone/>
            </a:pPr>
            <a:r>
              <a:rPr lang="en-US" sz="2000" b="0" dirty="0"/>
              <a:t>Available July 1, 2025 – June 30, 2026</a:t>
            </a:r>
          </a:p>
          <a:p>
            <a:pPr marL="342900" lvl="1" indent="-342900">
              <a:spcBef>
                <a:spcPts val="600"/>
              </a:spcBef>
              <a:buFont typeface="Arial" panose="020B0604020202020204" pitchFamily="34" charset="0"/>
              <a:buChar char="•"/>
            </a:pPr>
            <a:r>
              <a:rPr lang="en-US" b="0" dirty="0"/>
              <a:t>Weatherization </a:t>
            </a:r>
          </a:p>
          <a:p>
            <a:pPr marL="739775" lvl="2" indent="-342900">
              <a:spcBef>
                <a:spcPts val="600"/>
              </a:spcBef>
            </a:pPr>
            <a:r>
              <a:rPr lang="en-US" b="0" dirty="0"/>
              <a:t>Weatherization Assistance Program (WAP)</a:t>
            </a:r>
          </a:p>
          <a:p>
            <a:pPr marL="739775" lvl="2" indent="-342900">
              <a:spcBef>
                <a:spcPts val="600"/>
              </a:spcBef>
            </a:pPr>
            <a:r>
              <a:rPr lang="en-US" b="0" dirty="0"/>
              <a:t>Available July 1, 2025  – June 30, 2026</a:t>
            </a:r>
          </a:p>
          <a:p>
            <a:pPr marL="739775" lvl="2" indent="-342900">
              <a:spcBef>
                <a:spcPts val="600"/>
              </a:spcBef>
            </a:pPr>
            <a:r>
              <a:rPr lang="en-US" b="0" dirty="0"/>
              <a:t>Heating Air Repair &amp; Replacement Program (HARRP)</a:t>
            </a:r>
          </a:p>
          <a:p>
            <a:pPr marL="739775" lvl="2" indent="-342900">
              <a:spcBef>
                <a:spcPts val="600"/>
              </a:spcBef>
            </a:pPr>
            <a:r>
              <a:rPr lang="en-US" b="0" dirty="0"/>
              <a:t>Available July 1, 2025 – June 30, 2026 </a:t>
            </a:r>
          </a:p>
          <a:p>
            <a:pPr marL="914400" lvl="2" indent="0">
              <a:buNone/>
            </a:pPr>
            <a:endParaRPr lang="en-US" b="0" dirty="0"/>
          </a:p>
          <a:p>
            <a:pPr marL="0" lvl="2" indent="0">
              <a:buNone/>
            </a:pPr>
            <a:r>
              <a:rPr lang="en-US" dirty="0"/>
              <a:t>*All programs are available until funds are exhausted</a:t>
            </a:r>
          </a:p>
        </p:txBody>
      </p:sp>
    </p:spTree>
    <p:extLst>
      <p:ext uri="{BB962C8B-B14F-4D97-AF65-F5344CB8AC3E}">
        <p14:creationId xmlns:p14="http://schemas.microsoft.com/office/powerpoint/2010/main" val="2862643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B8222-A012-6B32-A7EA-6A0D28189EAB}"/>
              </a:ext>
            </a:extLst>
          </p:cNvPr>
          <p:cNvSpPr>
            <a:spLocks noGrp="1"/>
          </p:cNvSpPr>
          <p:nvPr>
            <p:ph type="title"/>
          </p:nvPr>
        </p:nvSpPr>
        <p:spPr/>
        <p:txBody>
          <a:bodyPr/>
          <a:lstStyle/>
          <a:p>
            <a:pPr algn="ctr"/>
            <a:r>
              <a:rPr lang="en-US" dirty="0"/>
              <a:t>Clarifications </a:t>
            </a:r>
          </a:p>
        </p:txBody>
      </p:sp>
      <p:sp>
        <p:nvSpPr>
          <p:cNvPr id="3" name="Text Placeholder 2">
            <a:extLst>
              <a:ext uri="{FF2B5EF4-FFF2-40B4-BE49-F238E27FC236}">
                <a16:creationId xmlns:a16="http://schemas.microsoft.com/office/drawing/2014/main" id="{12D1CF08-FED0-4BDD-87F9-51D8AD5DF98A}"/>
              </a:ext>
            </a:extLst>
          </p:cNvPr>
          <p:cNvSpPr>
            <a:spLocks noGrp="1"/>
          </p:cNvSpPr>
          <p:nvPr>
            <p:ph type="body" sz="quarter" idx="10"/>
          </p:nvPr>
        </p:nvSpPr>
        <p:spPr/>
        <p:txBody>
          <a:bodyPr/>
          <a:lstStyle/>
          <a:p>
            <a:r>
              <a:rPr lang="en-US" dirty="0"/>
              <a:t>For CIP, past due bills can be paid, they do not require a disconnection.</a:t>
            </a:r>
          </a:p>
          <a:p>
            <a:r>
              <a:rPr lang="en-US" dirty="0"/>
              <a:t>Installments Plans vs Equal Payment Plan:</a:t>
            </a:r>
          </a:p>
          <a:p>
            <a:pPr>
              <a:buFont typeface="Wingdings" panose="05000000000000000000" pitchFamily="2" charset="2"/>
              <a:buChar char="ü"/>
            </a:pPr>
            <a:r>
              <a:rPr lang="en-US" sz="1400" dirty="0"/>
              <a:t>A payment agreement is different from a regular equal payment plan. </a:t>
            </a:r>
          </a:p>
          <a:p>
            <a:pPr>
              <a:buFont typeface="Wingdings" panose="05000000000000000000" pitchFamily="2" charset="2"/>
              <a:buChar char="ü"/>
            </a:pPr>
            <a:r>
              <a:rPr lang="en-US" sz="1400" dirty="0"/>
              <a:t>An equal payment plan allows customers to pay a set amount each month based on their average energy usage. This helps the household manage fluctuations in their energy bill.. </a:t>
            </a:r>
          </a:p>
          <a:p>
            <a:pPr>
              <a:buFont typeface="Wingdings" panose="05000000000000000000" pitchFamily="2" charset="2"/>
              <a:buChar char="ü"/>
            </a:pPr>
            <a:r>
              <a:rPr lang="en-US" sz="1400" dirty="0"/>
              <a:t>A payment arrangement is established to help customers pay down a past due balance over time. This type of agreement can be paid with CIP funds, since it is connected to a past due balance and missing a payment under this arrangement would place a customer at risk of defaulting on the agreement or face possible disconnection of services. </a:t>
            </a:r>
          </a:p>
          <a:p>
            <a:pPr marL="0" indent="0">
              <a:buNone/>
            </a:pPr>
            <a:r>
              <a:rPr lang="en-US" sz="1400" dirty="0"/>
              <a:t>Energy Policy Section 400 has been updated with these clarifications. </a:t>
            </a:r>
          </a:p>
          <a:p>
            <a:pPr lvl="1"/>
            <a:endParaRPr lang="en-US" dirty="0"/>
          </a:p>
        </p:txBody>
      </p:sp>
      <p:sp>
        <p:nvSpPr>
          <p:cNvPr id="4" name="Text Placeholder 3">
            <a:extLst>
              <a:ext uri="{FF2B5EF4-FFF2-40B4-BE49-F238E27FC236}">
                <a16:creationId xmlns:a16="http://schemas.microsoft.com/office/drawing/2014/main" id="{B02938AA-325F-8414-9BE6-51FDE4BB1045}"/>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244406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F11048-BAAC-49C1-9A4D-4170AA1BFBC4}"/>
              </a:ext>
            </a:extLst>
          </p:cNvPr>
          <p:cNvSpPr/>
          <p:nvPr/>
        </p:nvSpPr>
        <p:spPr>
          <a:xfrm rot="20034571">
            <a:off x="315870" y="2967335"/>
            <a:ext cx="8512267" cy="1107996"/>
          </a:xfrm>
          <a:prstGeom prst="rect">
            <a:avLst/>
          </a:prstGeom>
          <a:scene3d>
            <a:camera prst="orthographicFront"/>
            <a:lightRig rig="threePt" dir="t"/>
          </a:scene3d>
          <a:sp3d>
            <a:bevelT prst="relaxedInset"/>
            <a:bevelB/>
          </a:sp3d>
        </p:spPr>
        <p:style>
          <a:lnRef idx="1">
            <a:schemeClr val="accent2"/>
          </a:lnRef>
          <a:fillRef idx="2">
            <a:schemeClr val="accent2"/>
          </a:fillRef>
          <a:effectRef idx="1">
            <a:schemeClr val="accent2"/>
          </a:effectRef>
          <a:fontRef idx="minor">
            <a:schemeClr val="dk1"/>
          </a:fontRef>
        </p:style>
        <p:txBody>
          <a:bodyPr wrap="none" lIns="91440" tIns="45720" rIns="91440" bIns="45720">
            <a:spAutoFit/>
          </a:bodyPr>
          <a:lstStyle/>
          <a:p>
            <a:pPr algn="ctr"/>
            <a:r>
              <a:rPr lang="en-US" sz="66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QUESTIONS</a:t>
            </a:r>
            <a:r>
              <a:rPr lang="en-US" sz="6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a:t>
            </a:r>
          </a:p>
        </p:txBody>
      </p:sp>
    </p:spTree>
    <p:extLst>
      <p:ext uri="{BB962C8B-B14F-4D97-AF65-F5344CB8AC3E}">
        <p14:creationId xmlns:p14="http://schemas.microsoft.com/office/powerpoint/2010/main" val="1173268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5D147-DBAE-49D4-89F3-4BBA1345D5A1}"/>
              </a:ext>
            </a:extLst>
          </p:cNvPr>
          <p:cNvSpPr>
            <a:spLocks noGrp="1"/>
          </p:cNvSpPr>
          <p:nvPr>
            <p:ph type="title"/>
          </p:nvPr>
        </p:nvSpPr>
        <p:spPr>
          <a:xfrm>
            <a:off x="674368" y="445560"/>
            <a:ext cx="7843267" cy="548640"/>
          </a:xfrm>
        </p:spPr>
        <p:txBody>
          <a:bodyPr/>
          <a:lstStyle/>
          <a:p>
            <a:r>
              <a:rPr lang="en-US" dirty="0"/>
              <a:t>Automated Low Income Energy Assistance Program (LIEAP) Payment</a:t>
            </a:r>
          </a:p>
        </p:txBody>
      </p:sp>
      <p:sp>
        <p:nvSpPr>
          <p:cNvPr id="3" name="Text Placeholder 2">
            <a:extLst>
              <a:ext uri="{FF2B5EF4-FFF2-40B4-BE49-F238E27FC236}">
                <a16:creationId xmlns:a16="http://schemas.microsoft.com/office/drawing/2014/main" id="{1D00CB5E-F4F4-41C4-BE4B-F6B7AA3B44A6}"/>
              </a:ext>
            </a:extLst>
          </p:cNvPr>
          <p:cNvSpPr>
            <a:spLocks noGrp="1"/>
          </p:cNvSpPr>
          <p:nvPr>
            <p:ph type="body" sz="quarter" idx="10"/>
          </p:nvPr>
        </p:nvSpPr>
        <p:spPr>
          <a:xfrm>
            <a:off x="627856" y="1646009"/>
            <a:ext cx="7888288" cy="4274502"/>
          </a:xfrm>
        </p:spPr>
        <p:txBody>
          <a:bodyPr/>
          <a:lstStyle/>
          <a:p>
            <a:pPr defTabSz="914400">
              <a:spcBef>
                <a:spcPts val="0"/>
              </a:spcBef>
            </a:pPr>
            <a:r>
              <a:rPr lang="en-US" sz="1800" b="0" dirty="0">
                <a:solidFill>
                  <a:prstClr val="black"/>
                </a:solidFill>
                <a:latin typeface="Arial"/>
              </a:rPr>
              <a:t>Based on regular LIEAP rules </a:t>
            </a:r>
          </a:p>
          <a:p>
            <a:pPr defTabSz="914400">
              <a:spcBef>
                <a:spcPts val="0"/>
              </a:spcBef>
            </a:pPr>
            <a:r>
              <a:rPr lang="en-US" sz="1800" b="0" dirty="0">
                <a:solidFill>
                  <a:prstClr val="black"/>
                </a:solidFill>
                <a:latin typeface="Arial"/>
              </a:rPr>
              <a:t>Households with persons 60 or older or disabled person receiving services through the Division of Aging and Adult Services, currently receiving Food and Nutrition Services and received LIEAP during 2024-2025 LIEAP season last year.</a:t>
            </a:r>
          </a:p>
          <a:p>
            <a:pPr marL="0" indent="0" defTabSz="914400">
              <a:spcBef>
                <a:spcPts val="0"/>
              </a:spcBef>
              <a:buNone/>
            </a:pPr>
            <a:endParaRPr lang="en-US" sz="1800" b="0" dirty="0">
              <a:solidFill>
                <a:prstClr val="black"/>
              </a:solidFill>
              <a:latin typeface="Arial"/>
            </a:endParaRPr>
          </a:p>
          <a:p>
            <a:pPr defTabSz="914400">
              <a:spcBef>
                <a:spcPts val="0"/>
              </a:spcBef>
            </a:pPr>
            <a:r>
              <a:rPr lang="en-US" sz="1800" b="0" dirty="0">
                <a:solidFill>
                  <a:prstClr val="black"/>
                </a:solidFill>
                <a:latin typeface="Arial"/>
              </a:rPr>
              <a:t>Potentially eligible households do not need to apply for benefit.</a:t>
            </a:r>
          </a:p>
          <a:p>
            <a:pPr defTabSz="914400">
              <a:spcBef>
                <a:spcPts val="0"/>
              </a:spcBef>
            </a:pPr>
            <a:endParaRPr lang="en-US" sz="1800" b="0" dirty="0">
              <a:solidFill>
                <a:prstClr val="black"/>
              </a:solidFill>
              <a:latin typeface="Arial"/>
            </a:endParaRPr>
          </a:p>
          <a:p>
            <a:pPr defTabSz="914400">
              <a:spcBef>
                <a:spcPts val="0"/>
              </a:spcBef>
            </a:pPr>
            <a:r>
              <a:rPr lang="en-US" sz="1800" b="0" dirty="0">
                <a:solidFill>
                  <a:prstClr val="black"/>
                </a:solidFill>
                <a:latin typeface="Arial"/>
              </a:rPr>
              <a:t>Households that are not ineligible for an automated payment but apart of the priority group can apply during regular LIEAP season beginning on December 1, 2025 ( if funds are available). </a:t>
            </a:r>
          </a:p>
          <a:p>
            <a:pPr marL="0" indent="0" defTabSz="914400">
              <a:spcBef>
                <a:spcPts val="0"/>
              </a:spcBef>
              <a:buNone/>
            </a:pPr>
            <a:endParaRPr lang="en-US" sz="1800" b="0" dirty="0">
              <a:solidFill>
                <a:prstClr val="black"/>
              </a:solidFill>
              <a:latin typeface="Arial"/>
            </a:endParaRPr>
          </a:p>
          <a:p>
            <a:pPr defTabSz="914400">
              <a:spcBef>
                <a:spcPts val="0"/>
              </a:spcBef>
            </a:pPr>
            <a:r>
              <a:rPr lang="en-US" sz="1800" b="0" dirty="0">
                <a:solidFill>
                  <a:prstClr val="black"/>
                </a:solidFill>
                <a:latin typeface="Arial"/>
              </a:rPr>
              <a:t>Resources are not counted for FY2025/2026 LIEAP season. </a:t>
            </a:r>
          </a:p>
          <a:p>
            <a:pPr defTabSz="914400">
              <a:spcBef>
                <a:spcPts val="0"/>
              </a:spcBef>
            </a:pPr>
            <a:endParaRPr lang="en-US" sz="1800" b="0" dirty="0">
              <a:solidFill>
                <a:prstClr val="black"/>
              </a:solidFill>
              <a:latin typeface="Arial"/>
            </a:endParaRPr>
          </a:p>
          <a:p>
            <a:pPr marL="0" indent="0" defTabSz="914400">
              <a:spcBef>
                <a:spcPts val="0"/>
              </a:spcBef>
              <a:buNone/>
            </a:pPr>
            <a:endParaRPr lang="en-US" sz="1800" b="0" dirty="0">
              <a:solidFill>
                <a:prstClr val="black"/>
              </a:solidFill>
              <a:latin typeface="+mn-lt"/>
            </a:endParaRPr>
          </a:p>
          <a:p>
            <a:pPr marL="342900" indent="-342900" defTabSz="914400">
              <a:spcBef>
                <a:spcPts val="0"/>
              </a:spcBef>
            </a:pPr>
            <a:endParaRPr lang="en-US" sz="1800" b="0" dirty="0">
              <a:solidFill>
                <a:prstClr val="black"/>
              </a:solidFill>
              <a:latin typeface="Arial"/>
            </a:endParaRPr>
          </a:p>
          <a:p>
            <a:pPr marL="0" lvl="0" indent="0" defTabSz="914400">
              <a:spcBef>
                <a:spcPts val="0"/>
              </a:spcBef>
              <a:buNone/>
            </a:pPr>
            <a:endParaRPr lang="en-US" dirty="0"/>
          </a:p>
          <a:p>
            <a:endParaRPr lang="en-US" dirty="0"/>
          </a:p>
        </p:txBody>
      </p:sp>
    </p:spTree>
    <p:extLst>
      <p:ext uri="{BB962C8B-B14F-4D97-AF65-F5344CB8AC3E}">
        <p14:creationId xmlns:p14="http://schemas.microsoft.com/office/powerpoint/2010/main" val="1984647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31">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19B8E27-1958-095C-9E97-F0FB27CE99F5}"/>
              </a:ext>
            </a:extLst>
          </p:cNvPr>
          <p:cNvSpPr>
            <a:spLocks noGrp="1"/>
          </p:cNvSpPr>
          <p:nvPr>
            <p:ph type="title"/>
          </p:nvPr>
        </p:nvSpPr>
        <p:spPr>
          <a:xfrm>
            <a:off x="495030" y="2767106"/>
            <a:ext cx="2160621" cy="3071906"/>
          </a:xfrm>
        </p:spPr>
        <p:txBody>
          <a:bodyPr vert="horz" lIns="91440" tIns="45720" rIns="91440" bIns="45720" rtlCol="0" anchor="t">
            <a:normAutofit/>
          </a:bodyPr>
          <a:lstStyle/>
          <a:p>
            <a:pPr defTabSz="914400"/>
            <a:r>
              <a:rPr lang="en-US" sz="3500" kern="1200" dirty="0">
                <a:solidFill>
                  <a:srgbClr val="FFFFFF"/>
                </a:solidFill>
                <a:latin typeface="+mj-lt"/>
                <a:ea typeface="+mj-ea"/>
                <a:cs typeface="+mj-cs"/>
              </a:rPr>
              <a:t>Auto </a:t>
            </a:r>
            <a:br>
              <a:rPr lang="en-US" sz="3500" kern="1200" dirty="0">
                <a:solidFill>
                  <a:srgbClr val="FFFFFF"/>
                </a:solidFill>
                <a:latin typeface="+mj-lt"/>
                <a:ea typeface="+mj-ea"/>
                <a:cs typeface="+mj-cs"/>
              </a:rPr>
            </a:br>
            <a:r>
              <a:rPr lang="en-US" sz="3500" kern="1200" dirty="0">
                <a:solidFill>
                  <a:srgbClr val="FFFFFF"/>
                </a:solidFill>
                <a:latin typeface="+mj-lt"/>
                <a:ea typeface="+mj-ea"/>
                <a:cs typeface="+mj-cs"/>
              </a:rPr>
              <a:t>LIEAP</a:t>
            </a:r>
            <a:br>
              <a:rPr lang="en-US" sz="3500" kern="1200" dirty="0">
                <a:solidFill>
                  <a:srgbClr val="FFFFFF"/>
                </a:solidFill>
                <a:latin typeface="+mj-lt"/>
                <a:ea typeface="+mj-ea"/>
                <a:cs typeface="+mj-cs"/>
              </a:rPr>
            </a:br>
            <a:r>
              <a:rPr lang="en-US" sz="3500" kern="1200" dirty="0">
                <a:solidFill>
                  <a:srgbClr val="FFFFFF"/>
                </a:solidFill>
                <a:latin typeface="+mj-lt"/>
                <a:ea typeface="+mj-ea"/>
                <a:cs typeface="+mj-cs"/>
              </a:rPr>
              <a:t>FAQ</a:t>
            </a:r>
            <a:br>
              <a:rPr lang="en-US" sz="3500" kern="1200" dirty="0">
                <a:solidFill>
                  <a:srgbClr val="FFFFFF"/>
                </a:solidFill>
                <a:latin typeface="+mj-lt"/>
                <a:ea typeface="+mj-ea"/>
                <a:cs typeface="+mj-cs"/>
              </a:rPr>
            </a:br>
            <a:br>
              <a:rPr lang="en-US" sz="3500" kern="1200" dirty="0">
                <a:solidFill>
                  <a:srgbClr val="FFFFFF"/>
                </a:solidFill>
                <a:latin typeface="+mj-lt"/>
                <a:ea typeface="+mj-ea"/>
                <a:cs typeface="+mj-cs"/>
              </a:rPr>
            </a:br>
            <a:r>
              <a:rPr lang="en-US" sz="1100" kern="1200" dirty="0">
                <a:solidFill>
                  <a:schemeClr val="bg1">
                    <a:lumMod val="95000"/>
                  </a:schemeClr>
                </a:solidFill>
                <a:latin typeface="+mj-lt"/>
                <a:ea typeface="+mj-ea"/>
                <a:cs typeface="+mj-cs"/>
              </a:rPr>
              <a:t>Please refer to the updated FAQ that was posted to FAST Help and sent out in listserv message</a:t>
            </a:r>
            <a:r>
              <a:rPr lang="en-US" sz="1100" kern="1200" dirty="0">
                <a:solidFill>
                  <a:srgbClr val="FF0000"/>
                </a:solidFill>
                <a:latin typeface="+mj-lt"/>
                <a:ea typeface="+mj-ea"/>
                <a:cs typeface="+mj-cs"/>
              </a:rPr>
              <a:t>. </a:t>
            </a:r>
          </a:p>
        </p:txBody>
      </p:sp>
      <p:graphicFrame>
        <p:nvGraphicFramePr>
          <p:cNvPr id="6" name="Table 5">
            <a:extLst>
              <a:ext uri="{FF2B5EF4-FFF2-40B4-BE49-F238E27FC236}">
                <a16:creationId xmlns:a16="http://schemas.microsoft.com/office/drawing/2014/main" id="{BBDF8A64-5EB5-4D40-435E-16498D253813}"/>
              </a:ext>
            </a:extLst>
          </p:cNvPr>
          <p:cNvGraphicFramePr>
            <a:graphicFrameLocks noGrp="1"/>
          </p:cNvGraphicFramePr>
          <p:nvPr>
            <p:extLst>
              <p:ext uri="{D42A27DB-BD31-4B8C-83A1-F6EECF244321}">
                <p14:modId xmlns:p14="http://schemas.microsoft.com/office/powerpoint/2010/main" val="1327237629"/>
              </p:ext>
            </p:extLst>
          </p:nvPr>
        </p:nvGraphicFramePr>
        <p:xfrm>
          <a:off x="3028952" y="-17818"/>
          <a:ext cx="6115048" cy="6875817"/>
        </p:xfrm>
        <a:graphic>
          <a:graphicData uri="http://schemas.openxmlformats.org/drawingml/2006/table">
            <a:tbl>
              <a:tblPr firstRow="1" firstCol="1" bandRow="1"/>
              <a:tblGrid>
                <a:gridCol w="3031477">
                  <a:extLst>
                    <a:ext uri="{9D8B030D-6E8A-4147-A177-3AD203B41FA5}">
                      <a16:colId xmlns:a16="http://schemas.microsoft.com/office/drawing/2014/main" val="4144268031"/>
                    </a:ext>
                  </a:extLst>
                </a:gridCol>
                <a:gridCol w="3083571">
                  <a:extLst>
                    <a:ext uri="{9D8B030D-6E8A-4147-A177-3AD203B41FA5}">
                      <a16:colId xmlns:a16="http://schemas.microsoft.com/office/drawing/2014/main" val="2976768242"/>
                    </a:ext>
                  </a:extLst>
                </a:gridCol>
              </a:tblGrid>
              <a:tr h="188312">
                <a:tc>
                  <a:txBody>
                    <a:bodyPr/>
                    <a:lstStyle/>
                    <a:p>
                      <a:pPr marL="0" marR="0" algn="l" fontAlgn="t">
                        <a:lnSpc>
                          <a:spcPct val="107000"/>
                        </a:lnSpc>
                        <a:spcAft>
                          <a:spcPts val="800"/>
                        </a:spcAft>
                      </a:pPr>
                      <a:r>
                        <a:rPr lang="en-IN" sz="700" b="1" i="0" u="none" strike="noStrike">
                          <a:solidFill>
                            <a:schemeClr val="tx1"/>
                          </a:solidFill>
                          <a:effectLst/>
                          <a:latin typeface="Arial" panose="020B0604020202020204" pitchFamily="34" charset="0"/>
                          <a:ea typeface="Calibri" panose="020F0502020204030204" pitchFamily="34" charset="0"/>
                          <a:cs typeface="Times New Roman" panose="02020603050405020304" pitchFamily="18" charset="0"/>
                        </a:rPr>
                        <a:t>Question</a:t>
                      </a:r>
                      <a:endParaRPr lang="en-IN" sz="1200" b="0" i="0" u="none" strike="noStrike">
                        <a:solidFill>
                          <a:schemeClr val="tx1"/>
                        </a:solidFill>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lnSpc>
                          <a:spcPct val="107000"/>
                        </a:lnSpc>
                        <a:spcAft>
                          <a:spcPts val="800"/>
                        </a:spcAft>
                      </a:pPr>
                      <a:r>
                        <a:rPr lang="en-IN" sz="700" b="1" i="0" u="none" strike="noStrike"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Answer</a:t>
                      </a:r>
                      <a:endParaRPr lang="en-IN" sz="1200" b="0" i="0" u="none" strike="noStrike" dirty="0">
                        <a:solidFill>
                          <a:schemeClr val="tx1"/>
                        </a:solidFill>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9977122"/>
                  </a:ext>
                </a:extLst>
              </a:tr>
              <a:tr h="337310">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Which user roles can change the application date once it’s in “Submitted” status?</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Eligibility Supervisor and Energy Supervisor</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9999512"/>
                  </a:ext>
                </a:extLst>
              </a:tr>
              <a:tr h="933300">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Why can I not cancel a payment request or make edits to an application once a payment request is credit?</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If the provider associated with the application is registered with FIS, and the application is attached to a payment request for the provider, the user will not be able to cancel or make edits to the application until after the payment cycle.  An overpayment will need to be recorded to correct the provider or make any other edits to the application.</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3062170"/>
                  </a:ext>
                </a:extLst>
              </a:tr>
              <a:tr h="501219">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What do I do when the head of household is deceased, but there are other household members</a:t>
                      </a:r>
                      <a:r>
                        <a:rPr lang="en-IN" sz="800" b="0"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remaining that are still eligible? </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Deny the application. Rekey another application with the eligible household member(s).</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09067712"/>
                  </a:ext>
                </a:extLst>
              </a:tr>
              <a:tr h="1457809">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What happens if a recipient report they have moved to another county?</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fontAlgn="t">
                        <a:lnSpc>
                          <a:spcPct val="110000"/>
                        </a:lnSpc>
                        <a:spcBef>
                          <a:spcPts val="300"/>
                        </a:spcBef>
                        <a:spcAft>
                          <a:spcPts val="5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old county should not deny the application. Instead, have the recipient reach out to the new county to edit the application with their new address and provider details. Then, resubmit the application by confirming the changes. The application will then have to be authorized manually and added to a separate payment request. Reminder, the previous provider must be deleted prior to adding a new provider. </a:t>
                      </a:r>
                      <a:endParaRPr lang="en-IN" sz="1200" b="0" i="0" u="none" strike="noStrike">
                        <a:effectLst/>
                        <a:latin typeface="Arial" panose="020B0604020202020204" pitchFamily="34" charset="0"/>
                      </a:endParaRPr>
                    </a:p>
                    <a:p>
                      <a:pPr marL="0" marR="0" algn="ctr" fontAlgn="t"/>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IN" sz="1200" b="0" i="0" u="none" strike="noStrike">
                        <a:effectLst/>
                        <a:latin typeface="Arial" panose="020B0604020202020204" pitchFamily="34" charset="0"/>
                      </a:endParaRPr>
                    </a:p>
                    <a:p>
                      <a:pPr marL="0" marR="0" algn="ctr"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70369102"/>
                  </a:ext>
                </a:extLst>
              </a:tr>
              <a:tr h="337310">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How will I know if Energy Provider are registered with FIS in NC FAST?</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Direct Deposit Status will display as “Active” on the Energy Provider’s Home screen in NC FAST. </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71328200"/>
                  </a:ext>
                </a:extLst>
              </a:tr>
              <a:tr h="486307">
                <a:tc>
                  <a:txBody>
                    <a:bodyPr/>
                    <a:lstStyle/>
                    <a:p>
                      <a:pPr marL="0" marR="0" algn="l" fontAlgn="t">
                        <a:lnSpc>
                          <a:spcPct val="107000"/>
                        </a:lnSpc>
                        <a:spcAft>
                          <a:spcPts val="800"/>
                        </a:spcAft>
                      </a:pPr>
                      <a:r>
                        <a:rPr lang="en-IN" sz="7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Do I need to add the Last Verification Date if the Last Verification Date is blank after the Application Date changed to 12/1/2025?</a:t>
                      </a:r>
                      <a:endParaRPr lang="en-IN" sz="1200" b="0" i="0" u="none" strike="noStrike" dirty="0">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No, NC FAST will include the Last Verification Date during the automated authorization process.</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593281"/>
                  </a:ext>
                </a:extLst>
              </a:tr>
              <a:tr h="784302">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What happens if an Auto LIEAP application displays ineligible with reason “Household is not eligible for early LIEAP Application Period”?</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Case worker should edit the application, check for eligibility criteria (age, citizenship status, etc.), then click through application without making changes.  Click on </a:t>
                      </a:r>
                      <a:r>
                        <a:rPr lang="en-IN" sz="700" b="1"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Confirm</a:t>
                      </a: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to resubmit the application.  Leave application in Submitted status; </a:t>
                      </a:r>
                      <a:r>
                        <a:rPr lang="en-IN" sz="700" b="1" i="0" u="sng"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DO NOT</a:t>
                      </a: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Authorize.</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46666597"/>
                  </a:ext>
                </a:extLst>
              </a:tr>
              <a:tr h="1661636">
                <a:tc>
                  <a:txBody>
                    <a:bodyPr/>
                    <a:lstStyle/>
                    <a:p>
                      <a:pPr marL="0" marR="0" algn="l" fontAlgn="t">
                        <a:lnSpc>
                          <a:spcPct val="107000"/>
                        </a:lnSpc>
                        <a:spcAft>
                          <a:spcPts val="800"/>
                        </a:spcAft>
                      </a:pPr>
                      <a:r>
                        <a:rPr lang="en-IN" sz="7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What should I do if the benefit amount displays as zero on the LIEAP Automated Payments application</a:t>
                      </a:r>
                      <a:endParaRPr lang="en-IN" sz="1200" b="0" i="0" u="none" strike="noStrike" dirty="0">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fontAlgn="t">
                        <a:buClrTx/>
                        <a:buSzPts val="1100"/>
                        <a:buFont typeface="Symbol" panose="05050102010706020507" pitchFamily="18" charset="2"/>
                        <a:buNone/>
                      </a:pPr>
                      <a:r>
                        <a:rPr lang="en-IN" sz="700" b="0" i="0" u="none" strike="noStrike" dirty="0">
                          <a:solidFill>
                            <a:srgbClr val="000000"/>
                          </a:solidFill>
                          <a:effectLst/>
                          <a:latin typeface="Arial" panose="020B0604020202020204" pitchFamily="34" charset="0"/>
                          <a:ea typeface="Calibri" panose="020F0502020204030204" pitchFamily="34" charset="0"/>
                          <a:cs typeface="Aptos" panose="020B0004020202020204" pitchFamily="34" charset="0"/>
                        </a:rPr>
                        <a:t>Caseworker should edit the application and update the answer to the 2 questions below and confirm changes.  </a:t>
                      </a:r>
                      <a:r>
                        <a:rPr lang="en-IN" sz="700" b="0" i="0" u="none" strike="noStrike" dirty="0">
                          <a:effectLst/>
                          <a:latin typeface="Arial" panose="020B0604020202020204" pitchFamily="34" charset="0"/>
                          <a:ea typeface="Times New Roman" panose="02020603050405020304" pitchFamily="18" charset="0"/>
                          <a:cs typeface="Aptos" panose="020B0004020202020204" pitchFamily="34" charset="0"/>
                        </a:rPr>
                        <a:t>What is the status of this energy source/account?</a:t>
                      </a:r>
                      <a:r>
                        <a:rPr lang="en-IN" sz="700" b="0" i="0" u="none" strike="noStrike" dirty="0">
                          <a:solidFill>
                            <a:srgbClr val="FF0000"/>
                          </a:solidFill>
                          <a:effectLst/>
                          <a:latin typeface="Arial" panose="020B0604020202020204" pitchFamily="34" charset="0"/>
                          <a:ea typeface="Times New Roman" panose="02020603050405020304" pitchFamily="18" charset="0"/>
                          <a:cs typeface="Aptos" panose="020B0004020202020204" pitchFamily="34" charset="0"/>
                        </a:rPr>
                        <a:t> </a:t>
                      </a:r>
                      <a:r>
                        <a:rPr lang="en-IN" sz="700" b="0" i="0" u="none" strike="noStrike" dirty="0">
                          <a:solidFill>
                            <a:schemeClr val="tx1"/>
                          </a:solidFill>
                          <a:effectLst/>
                          <a:latin typeface="Arial" panose="020B0604020202020204" pitchFamily="34" charset="0"/>
                          <a:ea typeface="Times New Roman" panose="02020603050405020304" pitchFamily="18" charset="0"/>
                          <a:cs typeface="Aptos" panose="020B0004020202020204" pitchFamily="34" charset="0"/>
                        </a:rPr>
                        <a:t>(</a:t>
                      </a:r>
                      <a:r>
                        <a:rPr lang="en-IN" sz="700" b="1" i="0" u="none" strike="noStrike" dirty="0">
                          <a:solidFill>
                            <a:schemeClr val="tx1"/>
                          </a:solidFill>
                          <a:effectLst/>
                          <a:latin typeface="Arial" panose="020B0604020202020204" pitchFamily="34" charset="0"/>
                          <a:ea typeface="Times New Roman" panose="02020603050405020304" pitchFamily="18" charset="0"/>
                          <a:cs typeface="Aptos" panose="020B0004020202020204" pitchFamily="34" charset="0"/>
                        </a:rPr>
                        <a:t>county should add value other than “Disconnected</a:t>
                      </a:r>
                      <a:r>
                        <a:rPr lang="en-IN" sz="700" b="0" i="0" u="none" strike="noStrike" dirty="0">
                          <a:solidFill>
                            <a:schemeClr val="tx1"/>
                          </a:solidFill>
                          <a:effectLst/>
                          <a:latin typeface="Arial" panose="020B0604020202020204" pitchFamily="34" charset="0"/>
                          <a:ea typeface="Times New Roman" panose="02020603050405020304" pitchFamily="18" charset="0"/>
                          <a:cs typeface="Aptos" panose="020B0004020202020204" pitchFamily="34" charset="0"/>
                        </a:rPr>
                        <a:t>”)</a:t>
                      </a:r>
                      <a:endParaRPr lang="en-IN" sz="700" b="0" i="0" u="none" strike="noStrike" dirty="0">
                        <a:solidFill>
                          <a:schemeClr val="tx1"/>
                        </a:solidFill>
                        <a:effectLst/>
                        <a:latin typeface="Arial" panose="020B0604020202020204" pitchFamily="34" charset="0"/>
                      </a:endParaRPr>
                    </a:p>
                    <a:p>
                      <a:pPr marL="347472" marR="0" indent="-347472" algn="l" fontAlgn="t"/>
                      <a:r>
                        <a:rPr lang="en-IN" sz="700" b="0" i="0" u="none" strike="noStrike" dirty="0">
                          <a:solidFill>
                            <a:schemeClr val="tx1"/>
                          </a:solidFill>
                          <a:effectLst/>
                          <a:latin typeface="Arial" panose="020B0604020202020204" pitchFamily="34" charset="0"/>
                          <a:ea typeface="Times New Roman" panose="02020603050405020304" pitchFamily="18" charset="0"/>
                          <a:cs typeface="Aptos" panose="020B0004020202020204" pitchFamily="34" charset="0"/>
                        </a:rPr>
                        <a:t>Is this vendor providing the household’s primary heating source? (</a:t>
                      </a:r>
                      <a:r>
                        <a:rPr lang="en-IN" sz="700" b="1" i="0" u="none" strike="noStrike" dirty="0">
                          <a:solidFill>
                            <a:schemeClr val="tx1"/>
                          </a:solidFill>
                          <a:effectLst/>
                          <a:latin typeface="Arial" panose="020B0604020202020204" pitchFamily="34" charset="0"/>
                          <a:ea typeface="Times New Roman" panose="02020603050405020304" pitchFamily="18" charset="0"/>
                          <a:cs typeface="Aptos" panose="020B0004020202020204" pitchFamily="34" charset="0"/>
                        </a:rPr>
                        <a:t>county</a:t>
                      </a:r>
                    </a:p>
                    <a:p>
                      <a:pPr marL="347472" marR="0" indent="-347472" algn="l" fontAlgn="t"/>
                      <a:r>
                        <a:rPr lang="en-IN" sz="700" b="1" i="0" u="none" strike="noStrike" dirty="0">
                          <a:solidFill>
                            <a:schemeClr val="tx1"/>
                          </a:solidFill>
                          <a:effectLst/>
                          <a:latin typeface="Arial" panose="020B0604020202020204" pitchFamily="34" charset="0"/>
                          <a:ea typeface="Times New Roman" panose="02020603050405020304" pitchFamily="18" charset="0"/>
                          <a:cs typeface="Aptos" panose="020B0004020202020204" pitchFamily="34" charset="0"/>
                        </a:rPr>
                        <a:t>should update to “Yes” and ensure the Energy provider and account</a:t>
                      </a:r>
                    </a:p>
                    <a:p>
                      <a:pPr marL="347472" marR="0" indent="-347472" algn="l" fontAlgn="t"/>
                      <a:r>
                        <a:rPr lang="en-IN" sz="700" b="1" i="0" u="none" strike="noStrike" dirty="0">
                          <a:solidFill>
                            <a:schemeClr val="tx1"/>
                          </a:solidFill>
                          <a:effectLst/>
                          <a:latin typeface="Arial" panose="020B0604020202020204" pitchFamily="34" charset="0"/>
                          <a:ea typeface="Times New Roman" panose="02020603050405020304" pitchFamily="18" charset="0"/>
                          <a:cs typeface="Aptos" panose="020B0004020202020204" pitchFamily="34" charset="0"/>
                        </a:rPr>
                        <a:t>number are correct)</a:t>
                      </a:r>
                      <a:endParaRPr lang="en-IN" sz="1200" b="0" i="0" u="none" strike="noStrike" dirty="0">
                        <a:solidFill>
                          <a:schemeClr val="tx1"/>
                        </a:solidFill>
                        <a:effectLst/>
                        <a:latin typeface="Arial" panose="020B0604020202020204" pitchFamily="34" charset="0"/>
                      </a:endParaRPr>
                    </a:p>
                    <a:p>
                      <a:pPr marL="0" marR="0" algn="l" fontAlgn="t">
                        <a:lnSpc>
                          <a:spcPct val="107000"/>
                        </a:lnSpc>
                        <a:spcAft>
                          <a:spcPts val="800"/>
                        </a:spcAft>
                      </a:pPr>
                      <a:r>
                        <a:rPr lang="en-IN" sz="800" b="0" i="0" u="none" strike="noStrike" dirty="0">
                          <a:solidFill>
                            <a:schemeClr val="tx1"/>
                          </a:solidFill>
                          <a:effectLst/>
                          <a:latin typeface="Cavolini" panose="03000502040302020204" pitchFamily="66" charset="0"/>
                          <a:ea typeface="Calibri" panose="020F0502020204030204" pitchFamily="34" charset="0"/>
                          <a:cs typeface="Times New Roman" panose="02020603050405020304" pitchFamily="18" charset="0"/>
                        </a:rPr>
                        <a:t> </a:t>
                      </a:r>
                      <a:endParaRPr lang="en-IN" sz="1200" b="0" i="0" u="none" strike="noStrike" dirty="0">
                        <a:solidFill>
                          <a:schemeClr val="tx1"/>
                        </a:solidFill>
                        <a:effectLst/>
                        <a:latin typeface="Arial" panose="020B0604020202020204" pitchFamily="34" charset="0"/>
                      </a:endParaRPr>
                    </a:p>
                    <a:p>
                      <a:pPr marL="0" marR="0" algn="l" fontAlgn="t">
                        <a:lnSpc>
                          <a:spcPct val="107000"/>
                        </a:lnSpc>
                        <a:spcAft>
                          <a:spcPts val="800"/>
                        </a:spcAft>
                      </a:pPr>
                      <a:r>
                        <a:rPr lang="en-IN" sz="7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IN" sz="1200" b="0" i="0" u="none" strike="noStrike" dirty="0">
                        <a:effectLst/>
                        <a:latin typeface="Arial" panose="020B0604020202020204" pitchFamily="34" charset="0"/>
                      </a:endParaRPr>
                    </a:p>
                    <a:p>
                      <a:pPr marL="0" marR="0" algn="l" fontAlgn="t">
                        <a:lnSpc>
                          <a:spcPct val="107000"/>
                        </a:lnSpc>
                        <a:spcAft>
                          <a:spcPts val="800"/>
                        </a:spcAft>
                      </a:pPr>
                      <a:r>
                        <a:rPr lang="en-IN" sz="700" b="0" i="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IN" sz="1200" b="0" i="0" u="none" strike="noStrike" dirty="0">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4572334"/>
                  </a:ext>
                </a:extLst>
              </a:tr>
              <a:tr h="188312">
                <a:tc>
                  <a:txBody>
                    <a:bodyPr/>
                    <a:lstStyle/>
                    <a:p>
                      <a:pPr marL="0" marR="0" algn="l" fontAlgn="t">
                        <a:lnSpc>
                          <a:spcPct val="107000"/>
                        </a:lnSpc>
                        <a:spcAft>
                          <a:spcPts val="800"/>
                        </a:spcAft>
                      </a:pPr>
                      <a:r>
                        <a:rPr lang="en-IN" sz="7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IN" sz="1200" b="0" i="0" u="none" strike="noStrike">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marR="0" algn="l" fontAlgn="t"/>
                      <a:r>
                        <a:rPr lang="en-IN" sz="700" b="0" i="0" u="none" strike="noStrike" dirty="0">
                          <a:solidFill>
                            <a:srgbClr val="000000"/>
                          </a:solidFill>
                          <a:effectLst/>
                          <a:latin typeface="Arial" panose="020B0604020202020204" pitchFamily="34" charset="0"/>
                          <a:ea typeface="Calibri" panose="020F0502020204030204" pitchFamily="34" charset="0"/>
                          <a:cs typeface="Aptos" panose="020B0004020202020204" pitchFamily="34" charset="0"/>
                        </a:rPr>
                        <a:t> </a:t>
                      </a:r>
                      <a:endParaRPr lang="en-IN" sz="1200" b="0" i="0" u="none" strike="noStrike" dirty="0">
                        <a:effectLst/>
                        <a:latin typeface="Arial" panose="020B0604020202020204" pitchFamily="34" charset="0"/>
                      </a:endParaRPr>
                    </a:p>
                  </a:txBody>
                  <a:tcPr marL="33765" marR="33765" marT="46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40791096"/>
                  </a:ext>
                </a:extLst>
              </a:tr>
            </a:tbl>
          </a:graphicData>
        </a:graphic>
      </p:graphicFrame>
    </p:spTree>
    <p:extLst>
      <p:ext uri="{BB962C8B-B14F-4D97-AF65-F5344CB8AC3E}">
        <p14:creationId xmlns:p14="http://schemas.microsoft.com/office/powerpoint/2010/main" val="3034536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05BBC-CBD9-4817-AEF1-2E740DC0185B}"/>
              </a:ext>
            </a:extLst>
          </p:cNvPr>
          <p:cNvSpPr>
            <a:spLocks noGrp="1"/>
          </p:cNvSpPr>
          <p:nvPr>
            <p:ph type="title"/>
          </p:nvPr>
        </p:nvSpPr>
        <p:spPr>
          <a:xfrm>
            <a:off x="674369" y="624054"/>
            <a:ext cx="8179175" cy="473226"/>
          </a:xfrm>
        </p:spPr>
        <p:txBody>
          <a:bodyPr/>
          <a:lstStyle/>
          <a:p>
            <a:pPr algn="ctr"/>
            <a:r>
              <a:rPr lang="en-US" dirty="0">
                <a:solidFill>
                  <a:srgbClr val="1F497D">
                    <a:lumMod val="75000"/>
                  </a:srgbClr>
                </a:solidFill>
              </a:rPr>
              <a:t>Low Income Energy Assistance Program </a:t>
            </a:r>
            <a:br>
              <a:rPr lang="en-US" dirty="0">
                <a:solidFill>
                  <a:srgbClr val="1F497D">
                    <a:lumMod val="75000"/>
                  </a:srgbClr>
                </a:solidFill>
              </a:rPr>
            </a:br>
            <a:r>
              <a:rPr lang="en-US" dirty="0">
                <a:solidFill>
                  <a:srgbClr val="1F497D">
                    <a:lumMod val="75000"/>
                  </a:srgbClr>
                </a:solidFill>
              </a:rPr>
              <a:t>(LIEAP)</a:t>
            </a:r>
            <a:br>
              <a:rPr lang="en-US" dirty="0">
                <a:solidFill>
                  <a:srgbClr val="1F497D">
                    <a:lumMod val="75000"/>
                  </a:srgbClr>
                </a:solidFill>
              </a:rPr>
            </a:br>
            <a:br>
              <a:rPr lang="en-US" dirty="0"/>
            </a:br>
            <a:endParaRPr lang="en-US" dirty="0"/>
          </a:p>
        </p:txBody>
      </p:sp>
      <p:sp>
        <p:nvSpPr>
          <p:cNvPr id="3" name="Text Placeholder 2">
            <a:extLst>
              <a:ext uri="{FF2B5EF4-FFF2-40B4-BE49-F238E27FC236}">
                <a16:creationId xmlns:a16="http://schemas.microsoft.com/office/drawing/2014/main" id="{AC19CAB6-9D56-4956-B5D3-354EFB183136}"/>
              </a:ext>
            </a:extLst>
          </p:cNvPr>
          <p:cNvSpPr>
            <a:spLocks noGrp="1"/>
          </p:cNvSpPr>
          <p:nvPr>
            <p:ph type="body" sz="quarter" idx="10"/>
          </p:nvPr>
        </p:nvSpPr>
        <p:spPr>
          <a:xfrm>
            <a:off x="628650" y="1828800"/>
            <a:ext cx="7888288" cy="4414307"/>
          </a:xfrm>
        </p:spPr>
        <p:txBody>
          <a:bodyPr/>
          <a:lstStyle/>
          <a:p>
            <a:pPr marL="342900" indent="-342900" defTabSz="914400">
              <a:spcBef>
                <a:spcPts val="0"/>
              </a:spcBef>
            </a:pPr>
            <a:r>
              <a:rPr lang="en-US" sz="1800" b="0" dirty="0">
                <a:solidFill>
                  <a:prstClr val="black"/>
                </a:solidFill>
                <a:latin typeface="Arial"/>
              </a:rPr>
              <a:t>One-time annual payment that helps pay heating expense</a:t>
            </a:r>
          </a:p>
          <a:p>
            <a:pPr marL="342900" lvl="0" indent="-342900" defTabSz="914400">
              <a:spcBef>
                <a:spcPts val="0"/>
              </a:spcBef>
            </a:pPr>
            <a:endParaRPr lang="en-US" sz="1800" dirty="0"/>
          </a:p>
          <a:p>
            <a:pPr marL="342900" lvl="0" indent="-342900" defTabSz="914400">
              <a:spcBef>
                <a:spcPts val="0"/>
              </a:spcBef>
            </a:pPr>
            <a:r>
              <a:rPr lang="en-US" sz="1800" b="0" dirty="0">
                <a:solidFill>
                  <a:prstClr val="black"/>
                </a:solidFill>
                <a:latin typeface="Arial"/>
              </a:rPr>
              <a:t>December 1, 2025 – December 31, 2025–</a:t>
            </a:r>
          </a:p>
          <a:p>
            <a:pPr marL="347663" lvl="1" indent="0" defTabSz="914400">
              <a:spcBef>
                <a:spcPts val="0"/>
              </a:spcBef>
              <a:buNone/>
            </a:pPr>
            <a:r>
              <a:rPr lang="en-US" sz="1800" b="0" dirty="0">
                <a:solidFill>
                  <a:prstClr val="black"/>
                </a:solidFill>
                <a:latin typeface="Arial"/>
              </a:rPr>
              <a:t>For household members 60 or older or disabled and receiving services through DAAS. </a:t>
            </a:r>
          </a:p>
          <a:p>
            <a:pPr marL="0" lvl="0" indent="0" defTabSz="914400">
              <a:spcBef>
                <a:spcPts val="0"/>
              </a:spcBef>
              <a:buNone/>
            </a:pPr>
            <a:endParaRPr lang="en-US" sz="1800" b="0" dirty="0"/>
          </a:p>
          <a:p>
            <a:pPr marL="0" lvl="0" indent="0" defTabSz="914400">
              <a:spcBef>
                <a:spcPts val="0"/>
              </a:spcBef>
              <a:buNone/>
            </a:pPr>
            <a:r>
              <a:rPr lang="en-US" sz="1800" b="0" dirty="0"/>
              <a:t>     January 2, 2026 – March 31, 2026  - For all households </a:t>
            </a:r>
          </a:p>
          <a:p>
            <a:pPr marL="0" lvl="0" indent="0" defTabSz="914400">
              <a:spcBef>
                <a:spcPts val="0"/>
              </a:spcBef>
              <a:buNone/>
            </a:pPr>
            <a:endParaRPr lang="en-US" sz="1800" b="0" dirty="0">
              <a:solidFill>
                <a:prstClr val="black"/>
              </a:solidFill>
              <a:latin typeface="Arial"/>
              <a:ea typeface="+mn-ea"/>
              <a:cs typeface="+mn-cs"/>
            </a:endParaRPr>
          </a:p>
          <a:p>
            <a:pPr marL="342900" lvl="0" indent="-342900" defTabSz="914400">
              <a:spcBef>
                <a:spcPts val="0"/>
              </a:spcBef>
            </a:pPr>
            <a:r>
              <a:rPr lang="en-US" sz="1800" b="0" dirty="0">
                <a:solidFill>
                  <a:prstClr val="black"/>
                </a:solidFill>
                <a:latin typeface="Arial"/>
              </a:rPr>
              <a:t>Heating source must be billed separately </a:t>
            </a:r>
          </a:p>
          <a:p>
            <a:pPr marL="342900" lvl="0" indent="-342900" defTabSz="914400">
              <a:spcBef>
                <a:spcPts val="0"/>
              </a:spcBef>
            </a:pPr>
            <a:endParaRPr lang="en-US" sz="1800" b="0" dirty="0">
              <a:solidFill>
                <a:prstClr val="black"/>
              </a:solidFill>
              <a:latin typeface="Arial"/>
            </a:endParaRPr>
          </a:p>
          <a:p>
            <a:pPr marL="342900" lvl="0" indent="-342900" defTabSz="914400">
              <a:spcBef>
                <a:spcPts val="0"/>
              </a:spcBef>
            </a:pPr>
            <a:r>
              <a:rPr lang="en-US" sz="1800" b="0" dirty="0">
                <a:solidFill>
                  <a:prstClr val="black"/>
                </a:solidFill>
                <a:latin typeface="Arial"/>
              </a:rPr>
              <a:t>Benefit amount is based on income and household size</a:t>
            </a:r>
          </a:p>
          <a:p>
            <a:pPr marL="342900" lvl="0" indent="-342900" defTabSz="914400">
              <a:spcBef>
                <a:spcPts val="0"/>
              </a:spcBef>
            </a:pPr>
            <a:endParaRPr lang="en-US" sz="1800" b="0" dirty="0">
              <a:solidFill>
                <a:prstClr val="black"/>
              </a:solidFill>
              <a:latin typeface="Arial"/>
            </a:endParaRPr>
          </a:p>
          <a:p>
            <a:pPr marL="342900" lvl="0" indent="-342900" defTabSz="914400">
              <a:spcBef>
                <a:spcPts val="0"/>
              </a:spcBef>
            </a:pPr>
            <a:r>
              <a:rPr lang="en-US" sz="1800" b="0" dirty="0">
                <a:solidFill>
                  <a:prstClr val="black"/>
                </a:solidFill>
                <a:latin typeface="Arial"/>
              </a:rPr>
              <a:t>Benefit increments are $300.00, $400.00, and $500.00 </a:t>
            </a:r>
          </a:p>
          <a:p>
            <a:pPr marL="342900" lvl="0" indent="-342900" defTabSz="914400">
              <a:spcBef>
                <a:spcPts val="0"/>
              </a:spcBef>
            </a:pPr>
            <a:endParaRPr lang="en-US" sz="1800" b="0" dirty="0">
              <a:solidFill>
                <a:prstClr val="black"/>
              </a:solidFill>
              <a:latin typeface="Arial"/>
            </a:endParaRPr>
          </a:p>
          <a:p>
            <a:pPr marL="342900" lvl="0" indent="-342900" defTabSz="914400">
              <a:spcBef>
                <a:spcPts val="0"/>
              </a:spcBef>
            </a:pPr>
            <a:r>
              <a:rPr lang="en-US" sz="1800" b="0" dirty="0">
                <a:solidFill>
                  <a:prstClr val="black"/>
                </a:solidFill>
                <a:latin typeface="Arial"/>
              </a:rPr>
              <a:t>Applicants can reapply for LIEAP if denied within the same fiscal year if the household’s situation has changed</a:t>
            </a:r>
          </a:p>
          <a:p>
            <a:pPr marL="342900" lvl="0" indent="-342900" defTabSz="914400">
              <a:spcBef>
                <a:spcPts val="0"/>
              </a:spcBef>
            </a:pPr>
            <a:endParaRPr lang="en-US" sz="1800" b="0" dirty="0">
              <a:solidFill>
                <a:prstClr val="black"/>
              </a:solidFill>
              <a:latin typeface="Arial"/>
              <a:ea typeface="+mn-ea"/>
              <a:cs typeface="+mn-cs"/>
            </a:endParaRPr>
          </a:p>
          <a:p>
            <a:pPr marL="0" indent="0">
              <a:buNone/>
            </a:pPr>
            <a:endParaRPr lang="en-US" dirty="0"/>
          </a:p>
        </p:txBody>
      </p:sp>
    </p:spTree>
    <p:extLst>
      <p:ext uri="{BB962C8B-B14F-4D97-AF65-F5344CB8AC3E}">
        <p14:creationId xmlns:p14="http://schemas.microsoft.com/office/powerpoint/2010/main" val="3081355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9A2A3-9045-4644-A698-50E9297D68C8}"/>
              </a:ext>
            </a:extLst>
          </p:cNvPr>
          <p:cNvSpPr>
            <a:spLocks noGrp="1"/>
          </p:cNvSpPr>
          <p:nvPr>
            <p:ph type="title"/>
          </p:nvPr>
        </p:nvSpPr>
        <p:spPr/>
        <p:txBody>
          <a:bodyPr/>
          <a:lstStyle/>
          <a:p>
            <a:pPr algn="ctr"/>
            <a:r>
              <a:rPr lang="en-US" dirty="0"/>
              <a:t>LIEAP Timeframes</a:t>
            </a:r>
          </a:p>
        </p:txBody>
      </p:sp>
      <p:sp>
        <p:nvSpPr>
          <p:cNvPr id="3" name="Text Placeholder 2">
            <a:extLst>
              <a:ext uri="{FF2B5EF4-FFF2-40B4-BE49-F238E27FC236}">
                <a16:creationId xmlns:a16="http://schemas.microsoft.com/office/drawing/2014/main" id="{19F40725-98E9-4BED-B0BB-532437E56B96}"/>
              </a:ext>
            </a:extLst>
          </p:cNvPr>
          <p:cNvSpPr>
            <a:spLocks noGrp="1"/>
          </p:cNvSpPr>
          <p:nvPr>
            <p:ph type="body" sz="quarter" idx="10"/>
          </p:nvPr>
        </p:nvSpPr>
        <p:spPr>
          <a:xfrm>
            <a:off x="203200" y="1438639"/>
            <a:ext cx="8618538" cy="4795307"/>
          </a:xfrm>
        </p:spPr>
        <p:txBody>
          <a:bodyPr/>
          <a:lstStyle/>
          <a:p>
            <a:pPr marL="0" indent="0">
              <a:buNone/>
            </a:pPr>
            <a:r>
              <a:rPr lang="en-US" sz="2400" b="0" dirty="0"/>
              <a:t>LIEAP apps have to be processed </a:t>
            </a:r>
            <a:r>
              <a:rPr lang="en-US" sz="2400" dirty="0"/>
              <a:t>10</a:t>
            </a:r>
            <a:r>
              <a:rPr lang="en-US" sz="2400" b="0" dirty="0"/>
              <a:t> business days from application date.</a:t>
            </a:r>
          </a:p>
          <a:p>
            <a:pPr marL="0" indent="0">
              <a:buNone/>
            </a:pPr>
            <a:endParaRPr lang="en-US" sz="2400" b="0" dirty="0"/>
          </a:p>
          <a:p>
            <a:r>
              <a:rPr lang="en-US" sz="2400" b="0" dirty="0"/>
              <a:t>If verification is needed= 20 business to process app</a:t>
            </a:r>
          </a:p>
          <a:p>
            <a:pPr lvl="1"/>
            <a:r>
              <a:rPr lang="en-US" sz="2000" b="0" dirty="0"/>
              <a:t>10 business days for DSS-8185</a:t>
            </a:r>
          </a:p>
          <a:p>
            <a:pPr lvl="1"/>
            <a:r>
              <a:rPr lang="en-US" sz="2000" b="0" dirty="0"/>
              <a:t>10 days to process once verification is received</a:t>
            </a:r>
          </a:p>
          <a:p>
            <a:pPr lvl="1"/>
            <a:r>
              <a:rPr lang="en-US" sz="2000" b="0" dirty="0"/>
              <a:t>No verification received: deny on 11</a:t>
            </a:r>
            <a:r>
              <a:rPr lang="en-US" sz="2000" b="0" baseline="30000" dirty="0"/>
              <a:t>th</a:t>
            </a:r>
            <a:r>
              <a:rPr lang="en-US" sz="2000" b="0" dirty="0"/>
              <a:t> day by COB. </a:t>
            </a:r>
          </a:p>
        </p:txBody>
      </p:sp>
    </p:spTree>
    <p:extLst>
      <p:ext uri="{BB962C8B-B14F-4D97-AF65-F5344CB8AC3E}">
        <p14:creationId xmlns:p14="http://schemas.microsoft.com/office/powerpoint/2010/main" val="3213623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5F1CC-8978-4FDD-82F8-7DB8611ABFAA}"/>
              </a:ext>
            </a:extLst>
          </p:cNvPr>
          <p:cNvSpPr>
            <a:spLocks noGrp="1"/>
          </p:cNvSpPr>
          <p:nvPr>
            <p:ph type="title"/>
          </p:nvPr>
        </p:nvSpPr>
        <p:spPr>
          <a:xfrm>
            <a:off x="674369" y="624054"/>
            <a:ext cx="8201407" cy="546378"/>
          </a:xfrm>
        </p:spPr>
        <p:txBody>
          <a:bodyPr/>
          <a:lstStyle/>
          <a:p>
            <a:pPr algn="ctr"/>
            <a:r>
              <a:rPr lang="en-US" dirty="0"/>
              <a:t>Combined Applications</a:t>
            </a:r>
          </a:p>
        </p:txBody>
      </p:sp>
      <p:sp>
        <p:nvSpPr>
          <p:cNvPr id="3" name="Text Placeholder 2">
            <a:extLst>
              <a:ext uri="{FF2B5EF4-FFF2-40B4-BE49-F238E27FC236}">
                <a16:creationId xmlns:a16="http://schemas.microsoft.com/office/drawing/2014/main" id="{45618DF2-540B-40E6-BFFC-103955C147F3}"/>
              </a:ext>
            </a:extLst>
          </p:cNvPr>
          <p:cNvSpPr>
            <a:spLocks noGrp="1"/>
          </p:cNvSpPr>
          <p:nvPr>
            <p:ph type="body" sz="quarter" idx="10"/>
          </p:nvPr>
        </p:nvSpPr>
        <p:spPr>
          <a:xfrm>
            <a:off x="628650" y="1719072"/>
            <a:ext cx="7888288" cy="4524035"/>
          </a:xfrm>
        </p:spPr>
        <p:txBody>
          <a:bodyPr/>
          <a:lstStyle/>
          <a:p>
            <a:r>
              <a:rPr lang="en-US" sz="1800" b="0" dirty="0"/>
              <a:t>Households that apply for LIEAP can also apply for CIP on the same day. </a:t>
            </a:r>
          </a:p>
          <a:p>
            <a:r>
              <a:rPr lang="en-US" sz="1800" b="0" dirty="0"/>
              <a:t>CIP application must be approved prior to the LIEAP application being approved.</a:t>
            </a:r>
          </a:p>
          <a:p>
            <a:r>
              <a:rPr lang="en-US" sz="1800" b="0" dirty="0"/>
              <a:t>For combined energy application please reference NC FAST job-aid in FAST Help titled Energy-CIP &amp; LIEAP combined application </a:t>
            </a:r>
          </a:p>
          <a:p>
            <a:r>
              <a:rPr lang="en-US" sz="1800" b="0" dirty="0"/>
              <a:t>Updated DSS-8178 Consolidated Application combines both CIP &amp; LIEAP application to make the application process easier for workers and applicants. </a:t>
            </a:r>
          </a:p>
        </p:txBody>
      </p:sp>
    </p:spTree>
    <p:extLst>
      <p:ext uri="{BB962C8B-B14F-4D97-AF65-F5344CB8AC3E}">
        <p14:creationId xmlns:p14="http://schemas.microsoft.com/office/powerpoint/2010/main" val="3884357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E85E9-D6C5-4C42-AD60-9DB408414361}"/>
              </a:ext>
            </a:extLst>
          </p:cNvPr>
          <p:cNvSpPr>
            <a:spLocks noGrp="1"/>
          </p:cNvSpPr>
          <p:nvPr>
            <p:ph type="title"/>
          </p:nvPr>
        </p:nvSpPr>
        <p:spPr/>
        <p:txBody>
          <a:bodyPr/>
          <a:lstStyle/>
          <a:p>
            <a:r>
              <a:rPr lang="en-US" dirty="0"/>
              <a:t>Crisis Intervention Program (CIP)</a:t>
            </a:r>
          </a:p>
        </p:txBody>
      </p:sp>
      <p:sp>
        <p:nvSpPr>
          <p:cNvPr id="4" name="Content Placeholder 3">
            <a:extLst>
              <a:ext uri="{FF2B5EF4-FFF2-40B4-BE49-F238E27FC236}">
                <a16:creationId xmlns:a16="http://schemas.microsoft.com/office/drawing/2014/main" id="{43C881FA-4F88-487F-B32D-B9738F0ACF62}"/>
              </a:ext>
            </a:extLst>
          </p:cNvPr>
          <p:cNvSpPr>
            <a:spLocks noGrp="1"/>
          </p:cNvSpPr>
          <p:nvPr>
            <p:ph sz="quarter" idx="14"/>
          </p:nvPr>
        </p:nvSpPr>
        <p:spPr>
          <a:xfrm>
            <a:off x="409863" y="2003967"/>
            <a:ext cx="3840480" cy="3196106"/>
          </a:xfrm>
        </p:spPr>
        <p:txBody>
          <a:bodyPr/>
          <a:lstStyle/>
          <a:p>
            <a:pPr marL="342900" indent="-342900" algn="l">
              <a:buFont typeface="Arial" panose="020B0604020202020204" pitchFamily="34" charset="0"/>
              <a:buChar char="•"/>
            </a:pPr>
            <a:r>
              <a:rPr lang="en-US" sz="1800" b="0" dirty="0"/>
              <a:t>Applications are taken year round</a:t>
            </a:r>
          </a:p>
          <a:p>
            <a:pPr marL="342900" indent="-342900" algn="l">
              <a:buFont typeface="Arial" panose="020B0604020202020204" pitchFamily="34" charset="0"/>
              <a:buChar char="•"/>
            </a:pPr>
            <a:r>
              <a:rPr lang="en-US" sz="1800" b="0" dirty="0"/>
              <a:t>Applicants must apply in the county they reside</a:t>
            </a:r>
          </a:p>
          <a:p>
            <a:pPr marL="342900" indent="-342900" algn="l">
              <a:buFont typeface="Arial" panose="020B0604020202020204" pitchFamily="34" charset="0"/>
              <a:buChar char="•"/>
            </a:pPr>
            <a:r>
              <a:rPr lang="en-US" sz="1800" b="0" dirty="0"/>
              <a:t>Funds cannot pay bills in a deceased person or minor child’s name</a:t>
            </a:r>
          </a:p>
          <a:p>
            <a:pPr marL="342900" indent="-342900" algn="l">
              <a:buFont typeface="Arial" panose="020B0604020202020204" pitchFamily="34" charset="0"/>
              <a:buChar char="•"/>
            </a:pPr>
            <a:r>
              <a:rPr lang="en-US" sz="1800" b="0" dirty="0"/>
              <a:t>Funding cannot be used to pay for water, sewage, or trash fees attached to the energy bill </a:t>
            </a:r>
          </a:p>
          <a:p>
            <a:pPr algn="l"/>
            <a:endParaRPr lang="en-US" sz="1800" b="0" dirty="0"/>
          </a:p>
          <a:p>
            <a:endParaRPr lang="en-US" dirty="0"/>
          </a:p>
        </p:txBody>
      </p:sp>
      <p:sp>
        <p:nvSpPr>
          <p:cNvPr id="8" name="Content Placeholder 7">
            <a:extLst>
              <a:ext uri="{FF2B5EF4-FFF2-40B4-BE49-F238E27FC236}">
                <a16:creationId xmlns:a16="http://schemas.microsoft.com/office/drawing/2014/main" id="{BC127AA1-CDB3-4BE1-B9BD-2500CA40E6B9}"/>
              </a:ext>
            </a:extLst>
          </p:cNvPr>
          <p:cNvSpPr>
            <a:spLocks noGrp="1"/>
          </p:cNvSpPr>
          <p:nvPr>
            <p:ph sz="quarter" idx="15"/>
          </p:nvPr>
        </p:nvSpPr>
        <p:spPr>
          <a:xfrm>
            <a:off x="4485939" y="1914861"/>
            <a:ext cx="3861995" cy="3593054"/>
          </a:xfrm>
          <a:prstGeom prst="rect">
            <a:avLst/>
          </a:prstGeom>
          <a:solidFill>
            <a:srgbClr val="94B6C7"/>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Tx/>
            </a:pPr>
            <a:r>
              <a:rPr lang="en-US" sz="2000" b="1" dirty="0">
                <a:solidFill>
                  <a:schemeClr val="tx1"/>
                </a:solidFill>
                <a:latin typeface="Times New Roman" panose="02020603050405020304" pitchFamily="18" charset="0"/>
                <a:cs typeface="Times New Roman" panose="02020603050405020304" pitchFamily="18" charset="0"/>
              </a:rPr>
              <a:t>What is an Energy Crisis?</a:t>
            </a:r>
          </a:p>
          <a:p>
            <a:pPr algn="ctr">
              <a:buClrTx/>
            </a:pPr>
            <a:endParaRPr lang="en-US" sz="2000" b="1" dirty="0">
              <a:solidFill>
                <a:schemeClr val="tx1"/>
              </a:solidFill>
              <a:latin typeface="Times New Roman" panose="02020603050405020304" pitchFamily="18" charset="0"/>
              <a:cs typeface="Times New Roman" panose="02020603050405020304" pitchFamily="18" charset="0"/>
            </a:endParaRPr>
          </a:p>
          <a:p>
            <a:pPr algn="ctr"/>
            <a:r>
              <a:rPr lang="en-US" sz="2000" dirty="0">
                <a:solidFill>
                  <a:schemeClr val="tx1"/>
                </a:solidFill>
                <a:latin typeface="Times New Roman" panose="02020603050405020304" pitchFamily="18" charset="0"/>
                <a:cs typeface="Times New Roman" panose="02020603050405020304" pitchFamily="18" charset="0"/>
              </a:rPr>
              <a:t>A household currently experiencing or in danger of experiencing a life threatening or health related emergency </a:t>
            </a:r>
            <a:r>
              <a:rPr lang="en-US" sz="2000" b="1" u="sng" dirty="0">
                <a:solidFill>
                  <a:schemeClr val="tx1"/>
                </a:solidFill>
                <a:latin typeface="Times New Roman" panose="02020603050405020304" pitchFamily="18" charset="0"/>
                <a:cs typeface="Times New Roman" panose="02020603050405020304" pitchFamily="18" charset="0"/>
              </a:rPr>
              <a:t>and </a:t>
            </a:r>
            <a:r>
              <a:rPr lang="en-US" sz="2000" dirty="0">
                <a:solidFill>
                  <a:schemeClr val="tx1"/>
                </a:solidFill>
                <a:latin typeface="Times New Roman" panose="02020603050405020304" pitchFamily="18" charset="0"/>
                <a:cs typeface="Times New Roman" panose="02020603050405020304" pitchFamily="18" charset="0"/>
              </a:rPr>
              <a:t> they have a past due/ disconnection notice or no heating or cooling source </a:t>
            </a:r>
          </a:p>
          <a:p>
            <a:pPr algn="ctr">
              <a:buClrTx/>
            </a:pPr>
            <a:r>
              <a:rPr lang="en-US" sz="2000" dirty="0">
                <a:solidFill>
                  <a:schemeClr val="tx1"/>
                </a:solidFill>
                <a:latin typeface="Times New Roman" panose="02020603050405020304" pitchFamily="18" charset="0"/>
                <a:cs typeface="Times New Roman" panose="02020603050405020304" pitchFamily="18" charset="0"/>
              </a:rPr>
              <a:t>Cases must be evaluated on case by case basis</a:t>
            </a:r>
          </a:p>
        </p:txBody>
      </p:sp>
    </p:spTree>
    <p:extLst>
      <p:ext uri="{BB962C8B-B14F-4D97-AF65-F5344CB8AC3E}">
        <p14:creationId xmlns:p14="http://schemas.microsoft.com/office/powerpoint/2010/main" val="910731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48707-F708-482B-A0B7-3BEEC1427690}"/>
              </a:ext>
            </a:extLst>
          </p:cNvPr>
          <p:cNvSpPr>
            <a:spLocks noGrp="1"/>
          </p:cNvSpPr>
          <p:nvPr>
            <p:ph type="title"/>
          </p:nvPr>
        </p:nvSpPr>
        <p:spPr>
          <a:xfrm>
            <a:off x="650366" y="660630"/>
            <a:ext cx="7843267" cy="548640"/>
          </a:xfrm>
        </p:spPr>
        <p:txBody>
          <a:bodyPr>
            <a:normAutofit fontScale="90000"/>
          </a:bodyPr>
          <a:lstStyle/>
          <a:p>
            <a:pPr>
              <a:lnSpc>
                <a:spcPct val="100000"/>
              </a:lnSpc>
            </a:pPr>
            <a:r>
              <a:rPr lang="en-US" dirty="0"/>
              <a:t>Crisis Intervention Income Verification	</a:t>
            </a:r>
            <a:br>
              <a:rPr lang="en-US" dirty="0"/>
            </a:br>
            <a:r>
              <a:rPr lang="en-US" dirty="0"/>
              <a:t>	</a:t>
            </a:r>
            <a:r>
              <a:rPr lang="en-US" sz="2400" b="0" u="sng" dirty="0">
                <a:solidFill>
                  <a:schemeClr val="tx1"/>
                </a:solidFill>
              </a:rPr>
              <a:t>Income – CIP manual section 400.03:</a:t>
            </a:r>
            <a:br>
              <a:rPr lang="en-US" sz="2400" b="0" u="sng" dirty="0">
                <a:solidFill>
                  <a:schemeClr val="tx1"/>
                </a:solidFill>
              </a:rPr>
            </a:br>
            <a:br>
              <a:rPr lang="en-US" sz="2400" b="0" u="sng" dirty="0">
                <a:solidFill>
                  <a:schemeClr val="tx1"/>
                </a:solidFill>
              </a:rPr>
            </a:br>
            <a:r>
              <a:rPr lang="en-US" sz="2400" b="0" dirty="0">
                <a:solidFill>
                  <a:schemeClr val="tx1"/>
                </a:solidFill>
              </a:rPr>
              <a:t>-Income verification obtained from other sources such as Food and Nutrition (FNS), Medicaid (MA) or Work First Assistance (WFFA)</a:t>
            </a:r>
            <a:br>
              <a:rPr lang="en-US" sz="2400" b="0" dirty="0">
                <a:solidFill>
                  <a:schemeClr val="tx1"/>
                </a:solidFill>
              </a:rPr>
            </a:br>
            <a:br>
              <a:rPr lang="en-US" sz="2400" b="0" dirty="0">
                <a:solidFill>
                  <a:schemeClr val="tx1"/>
                </a:solidFill>
              </a:rPr>
            </a:br>
            <a:r>
              <a:rPr lang="en-US" sz="2400" b="0" dirty="0">
                <a:solidFill>
                  <a:schemeClr val="tx1"/>
                </a:solidFill>
              </a:rPr>
              <a:t>-Online Verification System (OVS) can also be run in NC FAST and can be used if income is current &amp; representative</a:t>
            </a:r>
            <a:br>
              <a:rPr lang="en-US" sz="2400" b="0" dirty="0">
                <a:solidFill>
                  <a:schemeClr val="tx1"/>
                </a:solidFill>
              </a:rPr>
            </a:br>
            <a:br>
              <a:rPr lang="en-US" sz="2400" b="0" dirty="0">
                <a:solidFill>
                  <a:schemeClr val="tx1"/>
                </a:solidFill>
              </a:rPr>
            </a:br>
            <a:r>
              <a:rPr lang="en-US" sz="2400" b="0" dirty="0">
                <a:solidFill>
                  <a:schemeClr val="tx1"/>
                </a:solidFill>
              </a:rPr>
              <a:t>-If income is not current and representative, the income becomes questionable, and verification is required. Acceptable forms of verification are check stubs, wage verification form completed by employer or statements from employer</a:t>
            </a:r>
            <a:br>
              <a:rPr lang="en-US" sz="2400" b="0" dirty="0">
                <a:solidFill>
                  <a:schemeClr val="tx1"/>
                </a:solidFill>
              </a:rPr>
            </a:br>
            <a:br>
              <a:rPr lang="en-US" sz="2400" b="0" dirty="0">
                <a:solidFill>
                  <a:schemeClr val="tx1"/>
                </a:solidFill>
              </a:rPr>
            </a:br>
            <a:r>
              <a:rPr lang="en-US" sz="2400" b="0" dirty="0">
                <a:solidFill>
                  <a:schemeClr val="tx1"/>
                </a:solidFill>
              </a:rPr>
              <a:t>- Client statement can be used as last resort</a:t>
            </a:r>
            <a:r>
              <a:rPr lang="en-US" sz="2400" b="0" dirty="0"/>
              <a:t>.</a:t>
            </a:r>
            <a:br>
              <a:rPr lang="en-US" sz="2400" b="0" dirty="0"/>
            </a:br>
            <a:br>
              <a:rPr lang="en-US" sz="2400" b="0" dirty="0"/>
            </a:br>
            <a:endParaRPr lang="en-US" sz="2400" dirty="0"/>
          </a:p>
        </p:txBody>
      </p:sp>
    </p:spTree>
    <p:extLst>
      <p:ext uri="{BB962C8B-B14F-4D97-AF65-F5344CB8AC3E}">
        <p14:creationId xmlns:p14="http://schemas.microsoft.com/office/powerpoint/2010/main" val="8893180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1.0&quot;&gt;&lt;object type=&quot;1&quot; unique_id=&quot;10001&quot;&gt;&lt;object type=&quot;2&quot; unique_id=&quot;10060&quot;&gt;&lt;object type=&quot;3&quot; unique_id=&quot;10061&quot;&gt;&lt;property id=&quot;20148&quot; value=&quot;5&quot;/&gt;&lt;property id=&quot;20300&quot; value=&quot;Slide 1 - &amp;quot;Tips&amp;quot;&quot;/&gt;&lt;property id=&quot;20307&quot; value=&quot;460&quot;/&gt;&lt;/object&gt;&lt;object type=&quot;3&quot; unique_id=&quot;10062&quot;&gt;&lt;property id=&quot;20148&quot; value=&quot;5&quot;/&gt;&lt;property id=&quot;20300&quot; value=&quot;Slide 2 - &amp;quot;To change the footer text&amp;quot;&quot;/&gt;&lt;property id=&quot;20307&quot; value=&quot;456&quot;/&gt;&lt;/object&gt;&lt;object type=&quot;3&quot; unique_id=&quot;10063&quot;&gt;&lt;property id=&quot;20148&quot; value=&quot;5&quot;/&gt;&lt;property id=&quot;20300&quot; value=&quot;Slide 3&quot;/&gt;&lt;property id=&quot;20307&quot; value=&quot;459&quot;/&gt;&lt;/object&gt;&lt;object type=&quot;3&quot; unique_id=&quot;10064&quot;&gt;&lt;property id=&quot;20148&quot; value=&quot;5&quot;/&gt;&lt;property id=&quot;20300&quot; value=&quot;Slide 4&quot;/&gt;&lt;property id=&quot;20307&quot; value=&quot;458&quot;/&gt;&lt;/object&gt;&lt;object type=&quot;3&quot; unique_id=&quot;10065&quot;&gt;&lt;property id=&quot;20148&quot; value=&quot;5&quot;/&gt;&lt;property id=&quot;20300&quot; value=&quot;Slide 5&quot;/&gt;&lt;property id=&quot;20307&quot; value=&quot;457&quot;/&gt;&lt;/object&gt;&lt;object type=&quot;3&quot; unique_id=&quot;10066&quot;&gt;&lt;property id=&quot;20148&quot; value=&quot;5&quot;/&gt;&lt;property id=&quot;20300&quot; value=&quot;Slide 6 - &amp;quot;Slide Title, 1 line max&amp;quot;&quot;/&gt;&lt;property id=&quot;20307&quot; value=&quot;449&quot;/&gt;&lt;/object&gt;&lt;object type=&quot;3&quot; unique_id=&quot;10067&quot;&gt;&lt;property id=&quot;20148&quot; value=&quot;5&quot;/&gt;&lt;property id=&quot;20300&quot; value=&quot;Slide 7 - &amp;quot;Slide Title, 1 line max&amp;quot;&quot;/&gt;&lt;property id=&quot;20307&quot; value=&quot;450&quot;/&gt;&lt;/object&gt;&lt;object type=&quot;3&quot; unique_id=&quot;10068&quot;&gt;&lt;property id=&quot;20148&quot; value=&quot;5&quot;/&gt;&lt;property id=&quot;20300&quot; value=&quot;Slide 8 - &amp;quot;Slide Title, 1 line max&amp;quot;&quot;/&gt;&lt;property id=&quot;20307&quot; value=&quot;451&quot;/&gt;&lt;/object&gt;&lt;object type=&quot;3&quot; unique_id=&quot;10069&quot;&gt;&lt;property id=&quot;20148&quot; value=&quot;5&quot;/&gt;&lt;property id=&quot;20300&quot; value=&quot;Slide 9 - &amp;quot;Slide Title, 1 line max&amp;quot;&quot;/&gt;&lt;property id=&quot;20307&quot; value=&quot;452&quot;/&gt;&lt;/object&gt;&lt;object type=&quot;3&quot; unique_id=&quot;10070&quot;&gt;&lt;property id=&quot;20148&quot; value=&quot;5&quot;/&gt;&lt;property id=&quot;20300&quot; value=&quot;Slide 10 - &amp;quot;Slide Title, 1 line max&amp;quot;&quot;/&gt;&lt;property id=&quot;20307&quot; value=&quot;453&quot;/&gt;&lt;/object&gt;&lt;object type=&quot;3&quot; unique_id=&quot;10071&quot;&gt;&lt;property id=&quot;20148&quot; value=&quot;5&quot;/&gt;&lt;property id=&quot;20300&quot; value=&quot;Slide 11 - &amp;quot;Slide Title, 1 line max&amp;quot;&quot;/&gt;&lt;property id=&quot;20307&quot; value=&quot;455&quot;/&gt;&lt;/object&gt;&lt;/object&gt;&lt;object type=&quot;8&quot; unique_id=&quot;10084&quot;&gt;&lt;/object&gt;&lt;/object&gt;&lt;/database&gt;"/>
  <p:tag name="SECTOMILLISECCONVERTED" val="1"/>
</p:tagLst>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9426</TotalTime>
  <Words>2109</Words>
  <Application>Microsoft Office PowerPoint</Application>
  <PresentationFormat>On-screen Show (4:3)</PresentationFormat>
  <Paragraphs>191</Paragraphs>
  <Slides>21</Slides>
  <Notes>16</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21</vt:i4>
      </vt:variant>
    </vt:vector>
  </HeadingPairs>
  <TitlesOfParts>
    <vt:vector size="34" baseType="lpstr">
      <vt:lpstr>Arial</vt:lpstr>
      <vt:lpstr>Calibri</vt:lpstr>
      <vt:lpstr>Cavolini</vt:lpstr>
      <vt:lpstr>Franklin Gothic Demi Cond</vt:lpstr>
      <vt:lpstr>Franklin Gothic Medium</vt:lpstr>
      <vt:lpstr>Franklin Gothic Medium Cond</vt:lpstr>
      <vt:lpstr>Gotham Bold</vt:lpstr>
      <vt:lpstr>Gotham Light</vt:lpstr>
      <vt:lpstr>Helvetica</vt:lpstr>
      <vt:lpstr>Symbol</vt:lpstr>
      <vt:lpstr>Times New Roman</vt:lpstr>
      <vt:lpstr>Wingdings</vt:lpstr>
      <vt:lpstr>3_Office Theme</vt:lpstr>
      <vt:lpstr>PowerPoint Presentation</vt:lpstr>
      <vt:lpstr>Energy Programs: </vt:lpstr>
      <vt:lpstr>Automated Low Income Energy Assistance Program (LIEAP) Payment</vt:lpstr>
      <vt:lpstr>Auto  LIEAP FAQ  Please refer to the updated FAQ that was posted to FAST Help and sent out in listserv message. </vt:lpstr>
      <vt:lpstr>Low Income Energy Assistance Program  (LIEAP)  </vt:lpstr>
      <vt:lpstr>LIEAP Timeframes</vt:lpstr>
      <vt:lpstr>Combined Applications</vt:lpstr>
      <vt:lpstr>Crisis Intervention Program (CIP)</vt:lpstr>
      <vt:lpstr>Crisis Intervention Income Verification   Income – CIP manual section 400.03:  -Income verification obtained from other sources such as Food and Nutrition (FNS), Medicaid (MA) or Work First Assistance (WFFA)  -Online Verification System (OVS) can also be run in NC FAST and can be used if income is current &amp; representative  -If income is not current and representative, the income becomes questionable, and verification is required. Acceptable forms of verification are check stubs, wage verification form completed by employer or statements from employer  - Client statement can be used as last resort.  </vt:lpstr>
      <vt:lpstr>CIP Timeframe</vt:lpstr>
      <vt:lpstr>Non-Federal Funding</vt:lpstr>
      <vt:lpstr>Weatherization</vt:lpstr>
      <vt:lpstr>Native American Households</vt:lpstr>
      <vt:lpstr>Energy Program Outreach Plan (EPOP)</vt:lpstr>
      <vt:lpstr>Energy Provider Agreement</vt:lpstr>
      <vt:lpstr>Applying for Energy Programs </vt:lpstr>
      <vt:lpstr>Appeals and Hearing Process</vt:lpstr>
      <vt:lpstr>Reminders</vt:lpstr>
      <vt:lpstr>Returned Payment Process for returns during the current &amp; past fiscal year </vt:lpstr>
      <vt:lpstr>Clarifications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Burgy, Emma L</cp:lastModifiedBy>
  <cp:revision>696</cp:revision>
  <cp:lastPrinted>2019-11-21T14:46:32Z</cp:lastPrinted>
  <dcterms:created xsi:type="dcterms:W3CDTF">2015-07-07T20:02:11Z</dcterms:created>
  <dcterms:modified xsi:type="dcterms:W3CDTF">2025-11-18T21:29:22Z</dcterms:modified>
</cp:coreProperties>
</file>