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 id="2147483664" r:id="rId5"/>
    <p:sldMasterId id="2147483672" r:id="rId6"/>
    <p:sldMasterId id="2147483705" r:id="rId7"/>
    <p:sldMasterId id="2147483741" r:id="rId8"/>
  </p:sldMasterIdLst>
  <p:notesMasterIdLst>
    <p:notesMasterId r:id="rId29"/>
  </p:notesMasterIdLst>
  <p:sldIdLst>
    <p:sldId id="2147469181" r:id="rId9"/>
    <p:sldId id="2147469174" r:id="rId10"/>
    <p:sldId id="2147469173" r:id="rId11"/>
    <p:sldId id="2147469147" r:id="rId12"/>
    <p:sldId id="257" r:id="rId13"/>
    <p:sldId id="2147469166" r:id="rId14"/>
    <p:sldId id="2147469148" r:id="rId15"/>
    <p:sldId id="2147469176" r:id="rId16"/>
    <p:sldId id="2147469177" r:id="rId17"/>
    <p:sldId id="2147469155" r:id="rId18"/>
    <p:sldId id="2147469179" r:id="rId19"/>
    <p:sldId id="2147469178" r:id="rId20"/>
    <p:sldId id="2147469158" r:id="rId21"/>
    <p:sldId id="2147469182" r:id="rId22"/>
    <p:sldId id="2147469183" r:id="rId23"/>
    <p:sldId id="2147469184" r:id="rId24"/>
    <p:sldId id="2147469185" r:id="rId25"/>
    <p:sldId id="2147469186" r:id="rId26"/>
    <p:sldId id="2147469180" r:id="rId27"/>
    <p:sldId id="214717116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993505-4A8B-6FE6-F576-1CCBCBB7BA15}" name="Kansagra, Susan M" initials="KSM" userId="S::Susan.Kansagra@dhhs.nc.gov::d46204b2-5a81-44a9-aa48-5dc920f15941" providerId="AD"/>
  <p188:author id="{343AAB38-DFFB-D3E3-DB8C-F99549EF0DF4}" name="Shone, Scott" initials="SS" userId="S::Scott.Shone@dhhs.nc.gov::cd952ace-138c-400a-98cd-a6401bfca48a" providerId="AD"/>
  <p188:author id="{24410144-31AF-2DCB-ECCC-4A5C4A150D47}" name="MacFarquhar, Jennifer" initials="MJ" userId="S::jennifer.macfarquhar@dhhs.nc.gov::93fa689b-0bce-4f96-b276-321e617c7141" providerId="AD"/>
  <p188:author id="{A3C23548-DD71-9760-905C-57DDB30A25E4}" name="Combs, Brian" initials="CB" userId="S::brian.combs@dhhs.nc.gov::51dd6c02-9bc2-4cc5-a110-d58c35f37319" providerId="AD"/>
  <p188:author id="{E3276B66-CA6A-85AA-1811-FEB623149E2A}" name="Moore, Zack" initials="MZ" userId="S::zack.moore@dhhs.nc.gov::37370600-d7fa-4036-b8bd-07d28ef78924" providerId="AD"/>
  <p188:author id="{6A5D6268-5026-66A2-2DB6-0105A4972217}" name="Tilson, Betsey" initials="TB" userId="S::Betsey.Tilson@dhhs.nc.gov::8c402ae9-30a0-4935-b252-53cd876f4c5d" providerId="AD"/>
  <p188:author id="{A20B3A76-F8C5-75BD-5CA1-E4FB65F456E4}" name="Meadows, Beth" initials="MB" userId="S::beth.meadows@dhhs.nc.gov::75b702a9-83e0-4374-8268-e89660dd8b4d" providerId="AD"/>
  <p188:author id="{92281E8A-03E8-9C13-5DDC-5825B9A5AAD8}" name="Davis, Timothy" initials="DT" userId="S::tim.davis@dhhs.nc.gov::16ac789a-8c66-4683-9038-8bdc1523161d" providerId="AD"/>
  <p188:author id="{BAD8CCBD-6221-E06F-47A4-98E2649CDA1A}" name="Tilson, Betsey" initials="TB" userId="S::betsey.tilson@dhhs.nc.gov::8c402ae9-30a0-4935-b252-53cd876f4c5d" providerId="AD"/>
  <p188:author id="{45C34CBE-164B-477D-1B8C-711AF50CA3AF}" name="Wilson, Erica F" initials="WF" userId="S::erica.wilson@dhhs.nc.gov::fd7d4140-eae8-4a9e-9ba7-16657bad15b4" providerId="AD"/>
  <p188:author id="{843835DB-8A13-9D4D-1541-47EB7826C735}" name="Mobley, Victoria L" initials="ML" userId="S::victoria.mobley@dhhs.nc.gov::575b7125-a6ac-4881-acb0-7b6c98045936" providerId="AD"/>
  <p188:author id="{C34A16EC-A382-56CC-7271-2CC5D824858B}" name="Williams, Carl" initials="WC" userId="S::carl.williams@dhhs.nc.gov::f094644e-72be-4ea5-87e1-2fa765affc09" providerId="AD"/>
  <p188:author id="{D17AF6F1-359F-5FAA-F5D2-8DE53FCAE689}" name="Shone, Scott" initials="SS" userId="S::scott.shone@dhhs.nc.gov::cd952ace-138c-400a-98cd-a6401bfca4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AC90E-F647-B9BD-4608-C78BAA4F3956}" v="213" dt="2022-08-03T11:21:19.706"/>
    <p1510:client id="{7CCF6ADF-2C95-48AE-8D04-79DA207A9C68}" v="311" dt="2022-08-02T19:59:32.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E035-E3FE-470F-B5DC-29E95EE6D1EF}" type="doc">
      <dgm:prSet loTypeId="urn:microsoft.com/office/officeart/2005/8/layout/list1" loCatId="list" qsTypeId="urn:microsoft.com/office/officeart/2005/8/quickstyle/simple5" qsCatId="simple" csTypeId="urn:microsoft.com/office/officeart/2005/8/colors/accent1_4" csCatId="accent1" phldr="1"/>
      <dgm:spPr/>
      <dgm:t>
        <a:bodyPr/>
        <a:lstStyle/>
        <a:p>
          <a:endParaRPr lang="en-US"/>
        </a:p>
      </dgm:t>
    </dgm:pt>
    <dgm:pt modelId="{E4FF50A5-8579-41F9-BEB6-9002F5AEDC52}">
      <dgm:prSet/>
      <dgm:spPr/>
      <dgm:t>
        <a:bodyPr/>
        <a:lstStyle/>
        <a:p>
          <a:r>
            <a:rPr lang="en-US" dirty="0"/>
            <a:t>Opening Remarks</a:t>
          </a:r>
        </a:p>
      </dgm:t>
    </dgm:pt>
    <dgm:pt modelId="{076B1D13-9E21-47E7-87D6-C44E3D993379}" type="parTrans" cxnId="{E6F4CDF5-7CDF-4DD6-972B-FBDDC11BEE69}">
      <dgm:prSet/>
      <dgm:spPr/>
      <dgm:t>
        <a:bodyPr/>
        <a:lstStyle/>
        <a:p>
          <a:endParaRPr lang="en-US"/>
        </a:p>
      </dgm:t>
    </dgm:pt>
    <dgm:pt modelId="{6EDEB191-4ED7-427D-BBBB-18537DCF07C8}" type="sibTrans" cxnId="{E6F4CDF5-7CDF-4DD6-972B-FBDDC11BEE69}">
      <dgm:prSet/>
      <dgm:spPr/>
      <dgm:t>
        <a:bodyPr/>
        <a:lstStyle/>
        <a:p>
          <a:endParaRPr lang="en-US"/>
        </a:p>
      </dgm:t>
    </dgm:pt>
    <dgm:pt modelId="{F878D1CD-9AD5-42D5-BCB3-F1F2514A496B}">
      <dgm:prSet/>
      <dgm:spPr/>
      <dgm:t>
        <a:bodyPr/>
        <a:lstStyle/>
        <a:p>
          <a:r>
            <a:rPr lang="en-US" dirty="0"/>
            <a:t>Eddie Buffaloe, Jr</a:t>
          </a:r>
        </a:p>
      </dgm:t>
    </dgm:pt>
    <dgm:pt modelId="{09B2D0D3-9BAC-4ED7-9F56-AD82B0309A99}" type="parTrans" cxnId="{DFD31424-F3CC-498B-8B17-2939E8B3FE3C}">
      <dgm:prSet/>
      <dgm:spPr/>
      <dgm:t>
        <a:bodyPr/>
        <a:lstStyle/>
        <a:p>
          <a:endParaRPr lang="en-US"/>
        </a:p>
      </dgm:t>
    </dgm:pt>
    <dgm:pt modelId="{1FBECC87-0ACE-4FCC-8F47-B3EDEF76FE57}" type="sibTrans" cxnId="{DFD31424-F3CC-498B-8B17-2939E8B3FE3C}">
      <dgm:prSet/>
      <dgm:spPr/>
      <dgm:t>
        <a:bodyPr/>
        <a:lstStyle/>
        <a:p>
          <a:endParaRPr lang="en-US"/>
        </a:p>
      </dgm:t>
    </dgm:pt>
    <dgm:pt modelId="{4DF1E0C7-78F7-4D69-863B-2FAAAE0B6245}">
      <dgm:prSet/>
      <dgm:spPr/>
      <dgm:t>
        <a:bodyPr/>
        <a:lstStyle/>
        <a:p>
          <a:r>
            <a:rPr lang="en-US" b="1" i="0" dirty="0"/>
            <a:t>Overview of Monkeypox and Local Detention Center Guidance</a:t>
          </a:r>
          <a:endParaRPr lang="en-US" dirty="0"/>
        </a:p>
      </dgm:t>
    </dgm:pt>
    <dgm:pt modelId="{A70F2382-E0EC-499B-B195-FE66D5AD4CBB}" type="parTrans" cxnId="{C2DAFBB5-A15F-47A9-A3EA-40E7BF720EFA}">
      <dgm:prSet/>
      <dgm:spPr/>
      <dgm:t>
        <a:bodyPr/>
        <a:lstStyle/>
        <a:p>
          <a:endParaRPr lang="en-US"/>
        </a:p>
      </dgm:t>
    </dgm:pt>
    <dgm:pt modelId="{2F50EA52-AD0D-4047-9851-A9BD15250C2F}" type="sibTrans" cxnId="{C2DAFBB5-A15F-47A9-A3EA-40E7BF720EFA}">
      <dgm:prSet/>
      <dgm:spPr/>
      <dgm:t>
        <a:bodyPr/>
        <a:lstStyle/>
        <a:p>
          <a:endParaRPr lang="en-US"/>
        </a:p>
      </dgm:t>
    </dgm:pt>
    <dgm:pt modelId="{0CBE24C3-7D86-4040-834A-590EB02D4F26}">
      <dgm:prSet/>
      <dgm:spPr/>
      <dgm:t>
        <a:bodyPr/>
        <a:lstStyle/>
        <a:p>
          <a:r>
            <a:rPr lang="en-US" dirty="0"/>
            <a:t>Anita Wilson-Merritt, MD</a:t>
          </a:r>
        </a:p>
      </dgm:t>
    </dgm:pt>
    <dgm:pt modelId="{6161506A-BDFE-4270-9E4C-200C58AF4944}" type="parTrans" cxnId="{87617C29-89F2-479B-9192-57761707956F}">
      <dgm:prSet/>
      <dgm:spPr/>
      <dgm:t>
        <a:bodyPr/>
        <a:lstStyle/>
        <a:p>
          <a:endParaRPr lang="en-US"/>
        </a:p>
      </dgm:t>
    </dgm:pt>
    <dgm:pt modelId="{50F8AB45-58C3-420A-B6FA-F4EE1DAF9695}" type="sibTrans" cxnId="{87617C29-89F2-479B-9192-57761707956F}">
      <dgm:prSet/>
      <dgm:spPr/>
      <dgm:t>
        <a:bodyPr/>
        <a:lstStyle/>
        <a:p>
          <a:endParaRPr lang="en-US"/>
        </a:p>
      </dgm:t>
    </dgm:pt>
    <dgm:pt modelId="{76675B8C-07B9-431E-BFD3-8B3E9810CB31}">
      <dgm:prSet/>
      <dgm:spPr/>
      <dgm:t>
        <a:bodyPr/>
        <a:lstStyle/>
        <a:p>
          <a:r>
            <a:rPr lang="en-US" dirty="0"/>
            <a:t>NC DHHS Communicable Disease Branch Corrections Team Lead</a:t>
          </a:r>
        </a:p>
      </dgm:t>
    </dgm:pt>
    <dgm:pt modelId="{C537BF20-A25E-44E9-9790-27FF59BC0BBD}" type="parTrans" cxnId="{8F310FDC-2CAF-4C15-8EEA-BBBB04541791}">
      <dgm:prSet/>
      <dgm:spPr/>
      <dgm:t>
        <a:bodyPr/>
        <a:lstStyle/>
        <a:p>
          <a:endParaRPr lang="en-US"/>
        </a:p>
      </dgm:t>
    </dgm:pt>
    <dgm:pt modelId="{58283B87-0742-4C33-A326-4C5617B9E59F}" type="sibTrans" cxnId="{8F310FDC-2CAF-4C15-8EEA-BBBB04541791}">
      <dgm:prSet/>
      <dgm:spPr/>
      <dgm:t>
        <a:bodyPr/>
        <a:lstStyle/>
        <a:p>
          <a:endParaRPr lang="en-US"/>
        </a:p>
      </dgm:t>
    </dgm:pt>
    <dgm:pt modelId="{E8A7FC46-D31B-4D0E-AB53-6D17C378DCA8}">
      <dgm:prSet/>
      <dgm:spPr/>
      <dgm:t>
        <a:bodyPr/>
        <a:lstStyle/>
        <a:p>
          <a:r>
            <a:rPr lang="en-US" b="1" i="0" dirty="0"/>
            <a:t>DPS Prisons Action Plan</a:t>
          </a:r>
          <a:endParaRPr lang="en-US" dirty="0"/>
        </a:p>
      </dgm:t>
    </dgm:pt>
    <dgm:pt modelId="{C95CBC3C-9C7F-44EE-A48A-CD9BFD51118F}" type="parTrans" cxnId="{5E6446B3-9E22-4362-BC8F-0DADC816FC99}">
      <dgm:prSet/>
      <dgm:spPr/>
      <dgm:t>
        <a:bodyPr/>
        <a:lstStyle/>
        <a:p>
          <a:endParaRPr lang="en-US"/>
        </a:p>
      </dgm:t>
    </dgm:pt>
    <dgm:pt modelId="{D0F4C7CE-8CC7-44F7-8AD9-A919C1CA1A70}" type="sibTrans" cxnId="{5E6446B3-9E22-4362-BC8F-0DADC816FC99}">
      <dgm:prSet/>
      <dgm:spPr/>
      <dgm:t>
        <a:bodyPr/>
        <a:lstStyle/>
        <a:p>
          <a:endParaRPr lang="en-US"/>
        </a:p>
      </dgm:t>
    </dgm:pt>
    <dgm:pt modelId="{69BF2571-8B33-477A-BB34-4BF7FF9753E5}">
      <dgm:prSet/>
      <dgm:spPr/>
      <dgm:t>
        <a:bodyPr/>
        <a:lstStyle/>
        <a:p>
          <a:r>
            <a:rPr lang="en-US" dirty="0"/>
            <a:t>Department of Public Safety Secretary </a:t>
          </a:r>
        </a:p>
      </dgm:t>
    </dgm:pt>
    <dgm:pt modelId="{E4FCA706-B9C9-4A83-BEFD-858ADE5A86E0}" type="parTrans" cxnId="{90EB3E3F-BA14-4C83-9B0C-56C8DF1C795B}">
      <dgm:prSet/>
      <dgm:spPr/>
      <dgm:t>
        <a:bodyPr/>
        <a:lstStyle/>
        <a:p>
          <a:endParaRPr lang="en-US"/>
        </a:p>
      </dgm:t>
    </dgm:pt>
    <dgm:pt modelId="{088106FE-8621-459D-A960-ED6CB9527433}" type="sibTrans" cxnId="{90EB3E3F-BA14-4C83-9B0C-56C8DF1C795B}">
      <dgm:prSet/>
      <dgm:spPr/>
      <dgm:t>
        <a:bodyPr/>
        <a:lstStyle/>
        <a:p>
          <a:endParaRPr lang="en-US"/>
        </a:p>
      </dgm:t>
    </dgm:pt>
    <dgm:pt modelId="{8A335C96-460A-4951-8B2B-5B4BA95410E6}">
      <dgm:prSet/>
      <dgm:spPr/>
      <dgm:t>
        <a:bodyPr/>
        <a:lstStyle/>
        <a:p>
          <a:r>
            <a:rPr lang="en-US" b="0" i="0" dirty="0"/>
            <a:t>Arthur “Les” Campbell, MD</a:t>
          </a:r>
          <a:endParaRPr lang="en-US" dirty="0"/>
        </a:p>
      </dgm:t>
    </dgm:pt>
    <dgm:pt modelId="{608E0944-5FC6-4383-9F16-BBF2F7A3D7D5}" type="parTrans" cxnId="{B4C111E3-3152-44E2-B2CF-1E3C25765738}">
      <dgm:prSet/>
      <dgm:spPr/>
      <dgm:t>
        <a:bodyPr/>
        <a:lstStyle/>
        <a:p>
          <a:endParaRPr lang="en-US"/>
        </a:p>
      </dgm:t>
    </dgm:pt>
    <dgm:pt modelId="{4D369D19-E217-477E-BFC9-09B2B1EE20B6}" type="sibTrans" cxnId="{B4C111E3-3152-44E2-B2CF-1E3C25765738}">
      <dgm:prSet/>
      <dgm:spPr/>
      <dgm:t>
        <a:bodyPr/>
        <a:lstStyle/>
        <a:p>
          <a:endParaRPr lang="en-US"/>
        </a:p>
      </dgm:t>
    </dgm:pt>
    <dgm:pt modelId="{42E31122-109F-4FF7-A3BC-3ACB23550795}">
      <dgm:prSet/>
      <dgm:spPr/>
      <dgm:t>
        <a:bodyPr/>
        <a:lstStyle/>
        <a:p>
          <a:r>
            <a:rPr lang="en-US" dirty="0"/>
            <a:t>Prisons Chief Medical Officer</a:t>
          </a:r>
        </a:p>
      </dgm:t>
    </dgm:pt>
    <dgm:pt modelId="{BDC03230-2B75-462D-81ED-0C4EF391BB1D}" type="parTrans" cxnId="{5D748166-19D1-49EB-9B74-2FA581FB97E9}">
      <dgm:prSet/>
      <dgm:spPr/>
      <dgm:t>
        <a:bodyPr/>
        <a:lstStyle/>
        <a:p>
          <a:endParaRPr lang="en-US"/>
        </a:p>
      </dgm:t>
    </dgm:pt>
    <dgm:pt modelId="{12F1586A-56E9-4629-B449-6BDA2C8656B3}" type="sibTrans" cxnId="{5D748166-19D1-49EB-9B74-2FA581FB97E9}">
      <dgm:prSet/>
      <dgm:spPr/>
      <dgm:t>
        <a:bodyPr/>
        <a:lstStyle/>
        <a:p>
          <a:endParaRPr lang="en-US"/>
        </a:p>
      </dgm:t>
    </dgm:pt>
    <dgm:pt modelId="{105615E7-5896-40DD-88DF-CC94D9B80B7C}">
      <dgm:prSet/>
      <dgm:spPr/>
      <dgm:t>
        <a:bodyPr/>
        <a:lstStyle/>
        <a:p>
          <a:r>
            <a:rPr lang="en-US" dirty="0"/>
            <a:t>Q &amp; A</a:t>
          </a:r>
        </a:p>
      </dgm:t>
    </dgm:pt>
    <dgm:pt modelId="{7DAFA6D9-B8BD-48A5-9F00-7E2A76CF78D2}" type="parTrans" cxnId="{83EFC1E7-025A-4A49-A252-4DD2BC83344E}">
      <dgm:prSet/>
      <dgm:spPr/>
      <dgm:t>
        <a:bodyPr/>
        <a:lstStyle/>
        <a:p>
          <a:endParaRPr lang="en-US"/>
        </a:p>
      </dgm:t>
    </dgm:pt>
    <dgm:pt modelId="{5300C9F6-0D72-4C7A-B49B-399F981C1E22}" type="sibTrans" cxnId="{83EFC1E7-025A-4A49-A252-4DD2BC83344E}">
      <dgm:prSet/>
      <dgm:spPr/>
      <dgm:t>
        <a:bodyPr/>
        <a:lstStyle/>
        <a:p>
          <a:endParaRPr lang="en-US"/>
        </a:p>
      </dgm:t>
    </dgm:pt>
    <dgm:pt modelId="{3F895D4C-846D-494D-BE2D-3EF835FF86C7}">
      <dgm:prSet/>
      <dgm:spPr/>
      <dgm:t>
        <a:bodyPr/>
        <a:lstStyle/>
        <a:p>
          <a:r>
            <a:rPr lang="en-US" dirty="0"/>
            <a:t>All panelists</a:t>
          </a:r>
        </a:p>
      </dgm:t>
    </dgm:pt>
    <dgm:pt modelId="{48482231-A3A2-4148-BF69-EEE15535F98A}" type="parTrans" cxnId="{AE5CE655-1462-42FF-B218-1B0DDA7DDFC3}">
      <dgm:prSet/>
      <dgm:spPr/>
      <dgm:t>
        <a:bodyPr/>
        <a:lstStyle/>
        <a:p>
          <a:endParaRPr lang="en-US"/>
        </a:p>
      </dgm:t>
    </dgm:pt>
    <dgm:pt modelId="{D6111BC0-15AC-4479-98E1-D610357B10E6}" type="sibTrans" cxnId="{AE5CE655-1462-42FF-B218-1B0DDA7DDFC3}">
      <dgm:prSet/>
      <dgm:spPr/>
      <dgm:t>
        <a:bodyPr/>
        <a:lstStyle/>
        <a:p>
          <a:endParaRPr lang="en-US"/>
        </a:p>
      </dgm:t>
    </dgm:pt>
    <dgm:pt modelId="{DA361E8D-5078-472B-B612-DB663DA68005}" type="pres">
      <dgm:prSet presAssocID="{4709E035-E3FE-470F-B5DC-29E95EE6D1EF}" presName="linear" presStyleCnt="0">
        <dgm:presLayoutVars>
          <dgm:dir/>
          <dgm:animLvl val="lvl"/>
          <dgm:resizeHandles val="exact"/>
        </dgm:presLayoutVars>
      </dgm:prSet>
      <dgm:spPr/>
      <dgm:t>
        <a:bodyPr/>
        <a:lstStyle/>
        <a:p>
          <a:endParaRPr lang="en-US"/>
        </a:p>
      </dgm:t>
    </dgm:pt>
    <dgm:pt modelId="{63DD5741-ADD9-42E6-B89B-1B9AB7D10737}" type="pres">
      <dgm:prSet presAssocID="{E4FF50A5-8579-41F9-BEB6-9002F5AEDC52}" presName="parentLin" presStyleCnt="0"/>
      <dgm:spPr/>
    </dgm:pt>
    <dgm:pt modelId="{189539A1-8C25-4E43-892A-BAD2E7D797ED}" type="pres">
      <dgm:prSet presAssocID="{E4FF50A5-8579-41F9-BEB6-9002F5AEDC52}" presName="parentLeftMargin" presStyleLbl="node1" presStyleIdx="0" presStyleCnt="4"/>
      <dgm:spPr/>
      <dgm:t>
        <a:bodyPr/>
        <a:lstStyle/>
        <a:p>
          <a:endParaRPr lang="en-US"/>
        </a:p>
      </dgm:t>
    </dgm:pt>
    <dgm:pt modelId="{9BF8B237-2A1E-40BD-BE63-E5817B1CCBA8}" type="pres">
      <dgm:prSet presAssocID="{E4FF50A5-8579-41F9-BEB6-9002F5AEDC52}" presName="parentText" presStyleLbl="node1" presStyleIdx="0" presStyleCnt="4">
        <dgm:presLayoutVars>
          <dgm:chMax val="0"/>
          <dgm:bulletEnabled val="1"/>
        </dgm:presLayoutVars>
      </dgm:prSet>
      <dgm:spPr/>
      <dgm:t>
        <a:bodyPr/>
        <a:lstStyle/>
        <a:p>
          <a:endParaRPr lang="en-US"/>
        </a:p>
      </dgm:t>
    </dgm:pt>
    <dgm:pt modelId="{A3EA556D-ED98-4C59-8EC8-FC9E62DEA684}" type="pres">
      <dgm:prSet presAssocID="{E4FF50A5-8579-41F9-BEB6-9002F5AEDC52}" presName="negativeSpace" presStyleCnt="0"/>
      <dgm:spPr/>
    </dgm:pt>
    <dgm:pt modelId="{9CB2AC13-1272-4B6E-9470-09D960A052A9}" type="pres">
      <dgm:prSet presAssocID="{E4FF50A5-8579-41F9-BEB6-9002F5AEDC52}" presName="childText" presStyleLbl="conFgAcc1" presStyleIdx="0" presStyleCnt="4">
        <dgm:presLayoutVars>
          <dgm:bulletEnabled val="1"/>
        </dgm:presLayoutVars>
      </dgm:prSet>
      <dgm:spPr/>
      <dgm:t>
        <a:bodyPr/>
        <a:lstStyle/>
        <a:p>
          <a:endParaRPr lang="en-US"/>
        </a:p>
      </dgm:t>
    </dgm:pt>
    <dgm:pt modelId="{C67301FD-F2BE-4CBA-A130-A299F98A8E07}" type="pres">
      <dgm:prSet presAssocID="{6EDEB191-4ED7-427D-BBBB-18537DCF07C8}" presName="spaceBetweenRectangles" presStyleCnt="0"/>
      <dgm:spPr/>
    </dgm:pt>
    <dgm:pt modelId="{FE2DB534-A272-4A6A-BCC1-F9B98D2D8A5E}" type="pres">
      <dgm:prSet presAssocID="{4DF1E0C7-78F7-4D69-863B-2FAAAE0B6245}" presName="parentLin" presStyleCnt="0"/>
      <dgm:spPr/>
    </dgm:pt>
    <dgm:pt modelId="{E0157CF5-31B8-446F-9CC1-2DC348BCF641}" type="pres">
      <dgm:prSet presAssocID="{4DF1E0C7-78F7-4D69-863B-2FAAAE0B6245}" presName="parentLeftMargin" presStyleLbl="node1" presStyleIdx="0" presStyleCnt="4"/>
      <dgm:spPr/>
      <dgm:t>
        <a:bodyPr/>
        <a:lstStyle/>
        <a:p>
          <a:endParaRPr lang="en-US"/>
        </a:p>
      </dgm:t>
    </dgm:pt>
    <dgm:pt modelId="{58DD0E55-B841-45DE-8C6A-B9660E0AD1F9}" type="pres">
      <dgm:prSet presAssocID="{4DF1E0C7-78F7-4D69-863B-2FAAAE0B6245}" presName="parentText" presStyleLbl="node1" presStyleIdx="1" presStyleCnt="4">
        <dgm:presLayoutVars>
          <dgm:chMax val="0"/>
          <dgm:bulletEnabled val="1"/>
        </dgm:presLayoutVars>
      </dgm:prSet>
      <dgm:spPr/>
      <dgm:t>
        <a:bodyPr/>
        <a:lstStyle/>
        <a:p>
          <a:endParaRPr lang="en-US"/>
        </a:p>
      </dgm:t>
    </dgm:pt>
    <dgm:pt modelId="{C07476E4-9914-4D04-8D17-592D8F103FBB}" type="pres">
      <dgm:prSet presAssocID="{4DF1E0C7-78F7-4D69-863B-2FAAAE0B6245}" presName="negativeSpace" presStyleCnt="0"/>
      <dgm:spPr/>
    </dgm:pt>
    <dgm:pt modelId="{C872EBEC-E075-4E6E-8B20-AA0444D9FF9B}" type="pres">
      <dgm:prSet presAssocID="{4DF1E0C7-78F7-4D69-863B-2FAAAE0B6245}" presName="childText" presStyleLbl="conFgAcc1" presStyleIdx="1" presStyleCnt="4">
        <dgm:presLayoutVars>
          <dgm:bulletEnabled val="1"/>
        </dgm:presLayoutVars>
      </dgm:prSet>
      <dgm:spPr/>
      <dgm:t>
        <a:bodyPr/>
        <a:lstStyle/>
        <a:p>
          <a:endParaRPr lang="en-US"/>
        </a:p>
      </dgm:t>
    </dgm:pt>
    <dgm:pt modelId="{E4F976B7-E4AB-45A5-B279-63024720676E}" type="pres">
      <dgm:prSet presAssocID="{2F50EA52-AD0D-4047-9851-A9BD15250C2F}" presName="spaceBetweenRectangles" presStyleCnt="0"/>
      <dgm:spPr/>
    </dgm:pt>
    <dgm:pt modelId="{0040D9D0-E2E6-41C0-A662-A1C53020B2B8}" type="pres">
      <dgm:prSet presAssocID="{E8A7FC46-D31B-4D0E-AB53-6D17C378DCA8}" presName="parentLin" presStyleCnt="0"/>
      <dgm:spPr/>
    </dgm:pt>
    <dgm:pt modelId="{5E510BA9-8AEB-4159-89B2-5D2F024D64D7}" type="pres">
      <dgm:prSet presAssocID="{E8A7FC46-D31B-4D0E-AB53-6D17C378DCA8}" presName="parentLeftMargin" presStyleLbl="node1" presStyleIdx="1" presStyleCnt="4"/>
      <dgm:spPr/>
      <dgm:t>
        <a:bodyPr/>
        <a:lstStyle/>
        <a:p>
          <a:endParaRPr lang="en-US"/>
        </a:p>
      </dgm:t>
    </dgm:pt>
    <dgm:pt modelId="{C68E5573-CC08-4D73-A170-DB9D74613DE2}" type="pres">
      <dgm:prSet presAssocID="{E8A7FC46-D31B-4D0E-AB53-6D17C378DCA8}" presName="parentText" presStyleLbl="node1" presStyleIdx="2" presStyleCnt="4">
        <dgm:presLayoutVars>
          <dgm:chMax val="0"/>
          <dgm:bulletEnabled val="1"/>
        </dgm:presLayoutVars>
      </dgm:prSet>
      <dgm:spPr/>
      <dgm:t>
        <a:bodyPr/>
        <a:lstStyle/>
        <a:p>
          <a:endParaRPr lang="en-US"/>
        </a:p>
      </dgm:t>
    </dgm:pt>
    <dgm:pt modelId="{F4A4C99D-490B-4A07-A65B-AD42160A213A}" type="pres">
      <dgm:prSet presAssocID="{E8A7FC46-D31B-4D0E-AB53-6D17C378DCA8}" presName="negativeSpace" presStyleCnt="0"/>
      <dgm:spPr/>
    </dgm:pt>
    <dgm:pt modelId="{FDCA00EC-CD7E-43B1-9CF7-ADCB57A568D1}" type="pres">
      <dgm:prSet presAssocID="{E8A7FC46-D31B-4D0E-AB53-6D17C378DCA8}" presName="childText" presStyleLbl="conFgAcc1" presStyleIdx="2" presStyleCnt="4">
        <dgm:presLayoutVars>
          <dgm:bulletEnabled val="1"/>
        </dgm:presLayoutVars>
      </dgm:prSet>
      <dgm:spPr/>
      <dgm:t>
        <a:bodyPr/>
        <a:lstStyle/>
        <a:p>
          <a:endParaRPr lang="en-US"/>
        </a:p>
      </dgm:t>
    </dgm:pt>
    <dgm:pt modelId="{834483A2-EB09-439A-A916-F3E0621BF472}" type="pres">
      <dgm:prSet presAssocID="{D0F4C7CE-8CC7-44F7-8AD9-A919C1CA1A70}" presName="spaceBetweenRectangles" presStyleCnt="0"/>
      <dgm:spPr/>
    </dgm:pt>
    <dgm:pt modelId="{AAD032FB-B365-495C-9302-9D8E4F159ECF}" type="pres">
      <dgm:prSet presAssocID="{105615E7-5896-40DD-88DF-CC94D9B80B7C}" presName="parentLin" presStyleCnt="0"/>
      <dgm:spPr/>
    </dgm:pt>
    <dgm:pt modelId="{692B2AE3-4011-48A5-BD2F-6685CFA029F8}" type="pres">
      <dgm:prSet presAssocID="{105615E7-5896-40DD-88DF-CC94D9B80B7C}" presName="parentLeftMargin" presStyleLbl="node1" presStyleIdx="2" presStyleCnt="4"/>
      <dgm:spPr/>
      <dgm:t>
        <a:bodyPr/>
        <a:lstStyle/>
        <a:p>
          <a:endParaRPr lang="en-US"/>
        </a:p>
      </dgm:t>
    </dgm:pt>
    <dgm:pt modelId="{4FFBC540-7393-45AD-993D-BE4912495402}" type="pres">
      <dgm:prSet presAssocID="{105615E7-5896-40DD-88DF-CC94D9B80B7C}" presName="parentText" presStyleLbl="node1" presStyleIdx="3" presStyleCnt="4">
        <dgm:presLayoutVars>
          <dgm:chMax val="0"/>
          <dgm:bulletEnabled val="1"/>
        </dgm:presLayoutVars>
      </dgm:prSet>
      <dgm:spPr/>
      <dgm:t>
        <a:bodyPr/>
        <a:lstStyle/>
        <a:p>
          <a:endParaRPr lang="en-US"/>
        </a:p>
      </dgm:t>
    </dgm:pt>
    <dgm:pt modelId="{93B8D26E-9058-4B0B-BECC-EB1FC7D91A5F}" type="pres">
      <dgm:prSet presAssocID="{105615E7-5896-40DD-88DF-CC94D9B80B7C}" presName="negativeSpace" presStyleCnt="0"/>
      <dgm:spPr/>
    </dgm:pt>
    <dgm:pt modelId="{D028248D-EAD0-4D08-8BC4-A5C104BC3666}" type="pres">
      <dgm:prSet presAssocID="{105615E7-5896-40DD-88DF-CC94D9B80B7C}" presName="childText" presStyleLbl="conFgAcc1" presStyleIdx="3" presStyleCnt="4">
        <dgm:presLayoutVars>
          <dgm:bulletEnabled val="1"/>
        </dgm:presLayoutVars>
      </dgm:prSet>
      <dgm:spPr/>
      <dgm:t>
        <a:bodyPr/>
        <a:lstStyle/>
        <a:p>
          <a:endParaRPr lang="en-US"/>
        </a:p>
      </dgm:t>
    </dgm:pt>
  </dgm:ptLst>
  <dgm:cxnLst>
    <dgm:cxn modelId="{A9854526-2DD6-4739-B1CA-9F8D907C40A2}" type="presOf" srcId="{4709E035-E3FE-470F-B5DC-29E95EE6D1EF}" destId="{DA361E8D-5078-472B-B612-DB663DA68005}" srcOrd="0" destOrd="0" presId="urn:microsoft.com/office/officeart/2005/8/layout/list1"/>
    <dgm:cxn modelId="{90EB3E3F-BA14-4C83-9B0C-56C8DF1C795B}" srcId="{E4FF50A5-8579-41F9-BEB6-9002F5AEDC52}" destId="{69BF2571-8B33-477A-BB34-4BF7FF9753E5}" srcOrd="1" destOrd="0" parTransId="{E4FCA706-B9C9-4A83-BEFD-858ADE5A86E0}" sibTransId="{088106FE-8621-459D-A960-ED6CB9527433}"/>
    <dgm:cxn modelId="{87617C29-89F2-479B-9192-57761707956F}" srcId="{4DF1E0C7-78F7-4D69-863B-2FAAAE0B6245}" destId="{0CBE24C3-7D86-4040-834A-590EB02D4F26}" srcOrd="0" destOrd="0" parTransId="{6161506A-BDFE-4270-9E4C-200C58AF4944}" sibTransId="{50F8AB45-58C3-420A-B6FA-F4EE1DAF9695}"/>
    <dgm:cxn modelId="{C26ABE90-0966-44F1-B391-A571F1823E21}" type="presOf" srcId="{105615E7-5896-40DD-88DF-CC94D9B80B7C}" destId="{4FFBC540-7393-45AD-993D-BE4912495402}" srcOrd="1" destOrd="0" presId="urn:microsoft.com/office/officeart/2005/8/layout/list1"/>
    <dgm:cxn modelId="{A3736921-4D1F-4940-980E-135361D5228B}" type="presOf" srcId="{8A335C96-460A-4951-8B2B-5B4BA95410E6}" destId="{FDCA00EC-CD7E-43B1-9CF7-ADCB57A568D1}" srcOrd="0" destOrd="0" presId="urn:microsoft.com/office/officeart/2005/8/layout/list1"/>
    <dgm:cxn modelId="{8F310FDC-2CAF-4C15-8EEA-BBBB04541791}" srcId="{4DF1E0C7-78F7-4D69-863B-2FAAAE0B6245}" destId="{76675B8C-07B9-431E-BFD3-8B3E9810CB31}" srcOrd="1" destOrd="0" parTransId="{C537BF20-A25E-44E9-9790-27FF59BC0BBD}" sibTransId="{58283B87-0742-4C33-A326-4C5617B9E59F}"/>
    <dgm:cxn modelId="{12634E8E-C870-452E-BEA7-288B163C6D8C}" type="presOf" srcId="{69BF2571-8B33-477A-BB34-4BF7FF9753E5}" destId="{9CB2AC13-1272-4B6E-9470-09D960A052A9}" srcOrd="0" destOrd="1" presId="urn:microsoft.com/office/officeart/2005/8/layout/list1"/>
    <dgm:cxn modelId="{AB3C46B8-6891-45F9-8856-39FE63028853}" type="presOf" srcId="{E8A7FC46-D31B-4D0E-AB53-6D17C378DCA8}" destId="{C68E5573-CC08-4D73-A170-DB9D74613DE2}" srcOrd="1" destOrd="0" presId="urn:microsoft.com/office/officeart/2005/8/layout/list1"/>
    <dgm:cxn modelId="{B76CBA26-19AC-438B-A140-48DB9C16274E}" type="presOf" srcId="{E4FF50A5-8579-41F9-BEB6-9002F5AEDC52}" destId="{9BF8B237-2A1E-40BD-BE63-E5817B1CCBA8}" srcOrd="1" destOrd="0" presId="urn:microsoft.com/office/officeart/2005/8/layout/list1"/>
    <dgm:cxn modelId="{83EFC1E7-025A-4A49-A252-4DD2BC83344E}" srcId="{4709E035-E3FE-470F-B5DC-29E95EE6D1EF}" destId="{105615E7-5896-40DD-88DF-CC94D9B80B7C}" srcOrd="3" destOrd="0" parTransId="{7DAFA6D9-B8BD-48A5-9F00-7E2A76CF78D2}" sibTransId="{5300C9F6-0D72-4C7A-B49B-399F981C1E22}"/>
    <dgm:cxn modelId="{C2DAFBB5-A15F-47A9-A3EA-40E7BF720EFA}" srcId="{4709E035-E3FE-470F-B5DC-29E95EE6D1EF}" destId="{4DF1E0C7-78F7-4D69-863B-2FAAAE0B6245}" srcOrd="1" destOrd="0" parTransId="{A70F2382-E0EC-499B-B195-FE66D5AD4CBB}" sibTransId="{2F50EA52-AD0D-4047-9851-A9BD15250C2F}"/>
    <dgm:cxn modelId="{224E203B-BC05-47CA-A144-A4163CA05D75}" type="presOf" srcId="{4DF1E0C7-78F7-4D69-863B-2FAAAE0B6245}" destId="{58DD0E55-B841-45DE-8C6A-B9660E0AD1F9}" srcOrd="1" destOrd="0" presId="urn:microsoft.com/office/officeart/2005/8/layout/list1"/>
    <dgm:cxn modelId="{EEBD497C-5330-45F1-9188-CD6A78BE3ABB}" type="presOf" srcId="{0CBE24C3-7D86-4040-834A-590EB02D4F26}" destId="{C872EBEC-E075-4E6E-8B20-AA0444D9FF9B}" srcOrd="0" destOrd="0" presId="urn:microsoft.com/office/officeart/2005/8/layout/list1"/>
    <dgm:cxn modelId="{2D5AD5C8-6659-4B51-86FF-AE0CE56C7FE5}" type="presOf" srcId="{E8A7FC46-D31B-4D0E-AB53-6D17C378DCA8}" destId="{5E510BA9-8AEB-4159-89B2-5D2F024D64D7}" srcOrd="0" destOrd="0" presId="urn:microsoft.com/office/officeart/2005/8/layout/list1"/>
    <dgm:cxn modelId="{5D748166-19D1-49EB-9B74-2FA581FB97E9}" srcId="{E8A7FC46-D31B-4D0E-AB53-6D17C378DCA8}" destId="{42E31122-109F-4FF7-A3BC-3ACB23550795}" srcOrd="1" destOrd="0" parTransId="{BDC03230-2B75-462D-81ED-0C4EF391BB1D}" sibTransId="{12F1586A-56E9-4629-B449-6BDA2C8656B3}"/>
    <dgm:cxn modelId="{417C9D92-6F60-4042-8166-FA050916B164}" type="presOf" srcId="{3F895D4C-846D-494D-BE2D-3EF835FF86C7}" destId="{D028248D-EAD0-4D08-8BC4-A5C104BC3666}" srcOrd="0" destOrd="0" presId="urn:microsoft.com/office/officeart/2005/8/layout/list1"/>
    <dgm:cxn modelId="{8D6EB04C-2049-4BAD-9244-2FB7BA02696E}" type="presOf" srcId="{42E31122-109F-4FF7-A3BC-3ACB23550795}" destId="{FDCA00EC-CD7E-43B1-9CF7-ADCB57A568D1}" srcOrd="0" destOrd="1" presId="urn:microsoft.com/office/officeart/2005/8/layout/list1"/>
    <dgm:cxn modelId="{A0BC26CA-1F2D-412A-9284-47180498C766}" type="presOf" srcId="{E4FF50A5-8579-41F9-BEB6-9002F5AEDC52}" destId="{189539A1-8C25-4E43-892A-BAD2E7D797ED}" srcOrd="0" destOrd="0" presId="urn:microsoft.com/office/officeart/2005/8/layout/list1"/>
    <dgm:cxn modelId="{AE5CE655-1462-42FF-B218-1B0DDA7DDFC3}" srcId="{105615E7-5896-40DD-88DF-CC94D9B80B7C}" destId="{3F895D4C-846D-494D-BE2D-3EF835FF86C7}" srcOrd="0" destOrd="0" parTransId="{48482231-A3A2-4148-BF69-EEE15535F98A}" sibTransId="{D6111BC0-15AC-4479-98E1-D610357B10E6}"/>
    <dgm:cxn modelId="{1E14A8AE-66E9-4404-B39D-5A47DFF9A238}" type="presOf" srcId="{4DF1E0C7-78F7-4D69-863B-2FAAAE0B6245}" destId="{E0157CF5-31B8-446F-9CC1-2DC348BCF641}" srcOrd="0" destOrd="0" presId="urn:microsoft.com/office/officeart/2005/8/layout/list1"/>
    <dgm:cxn modelId="{D6B40364-4785-48F4-9108-CF50BF799EA7}" type="presOf" srcId="{F878D1CD-9AD5-42D5-BCB3-F1F2514A496B}" destId="{9CB2AC13-1272-4B6E-9470-09D960A052A9}" srcOrd="0" destOrd="0" presId="urn:microsoft.com/office/officeart/2005/8/layout/list1"/>
    <dgm:cxn modelId="{B4C111E3-3152-44E2-B2CF-1E3C25765738}" srcId="{E8A7FC46-D31B-4D0E-AB53-6D17C378DCA8}" destId="{8A335C96-460A-4951-8B2B-5B4BA95410E6}" srcOrd="0" destOrd="0" parTransId="{608E0944-5FC6-4383-9F16-BBF2F7A3D7D5}" sibTransId="{4D369D19-E217-477E-BFC9-09B2B1EE20B6}"/>
    <dgm:cxn modelId="{DFD31424-F3CC-498B-8B17-2939E8B3FE3C}" srcId="{E4FF50A5-8579-41F9-BEB6-9002F5AEDC52}" destId="{F878D1CD-9AD5-42D5-BCB3-F1F2514A496B}" srcOrd="0" destOrd="0" parTransId="{09B2D0D3-9BAC-4ED7-9F56-AD82B0309A99}" sibTransId="{1FBECC87-0ACE-4FCC-8F47-B3EDEF76FE57}"/>
    <dgm:cxn modelId="{6E76B2DF-F038-4FD5-B698-F429233BFE95}" type="presOf" srcId="{76675B8C-07B9-431E-BFD3-8B3E9810CB31}" destId="{C872EBEC-E075-4E6E-8B20-AA0444D9FF9B}" srcOrd="0" destOrd="1" presId="urn:microsoft.com/office/officeart/2005/8/layout/list1"/>
    <dgm:cxn modelId="{E6F4CDF5-7CDF-4DD6-972B-FBDDC11BEE69}" srcId="{4709E035-E3FE-470F-B5DC-29E95EE6D1EF}" destId="{E4FF50A5-8579-41F9-BEB6-9002F5AEDC52}" srcOrd="0" destOrd="0" parTransId="{076B1D13-9E21-47E7-87D6-C44E3D993379}" sibTransId="{6EDEB191-4ED7-427D-BBBB-18537DCF07C8}"/>
    <dgm:cxn modelId="{AEA938BC-8463-400A-952C-7FB7F66A50E0}" type="presOf" srcId="{105615E7-5896-40DD-88DF-CC94D9B80B7C}" destId="{692B2AE3-4011-48A5-BD2F-6685CFA029F8}" srcOrd="0" destOrd="0" presId="urn:microsoft.com/office/officeart/2005/8/layout/list1"/>
    <dgm:cxn modelId="{5E6446B3-9E22-4362-BC8F-0DADC816FC99}" srcId="{4709E035-E3FE-470F-B5DC-29E95EE6D1EF}" destId="{E8A7FC46-D31B-4D0E-AB53-6D17C378DCA8}" srcOrd="2" destOrd="0" parTransId="{C95CBC3C-9C7F-44EE-A48A-CD9BFD51118F}" sibTransId="{D0F4C7CE-8CC7-44F7-8AD9-A919C1CA1A70}"/>
    <dgm:cxn modelId="{2FA350BB-779B-45EE-8BC3-5CC73418C62A}" type="presParOf" srcId="{DA361E8D-5078-472B-B612-DB663DA68005}" destId="{63DD5741-ADD9-42E6-B89B-1B9AB7D10737}" srcOrd="0" destOrd="0" presId="urn:microsoft.com/office/officeart/2005/8/layout/list1"/>
    <dgm:cxn modelId="{74AC9801-0803-41DC-B612-189564D85000}" type="presParOf" srcId="{63DD5741-ADD9-42E6-B89B-1B9AB7D10737}" destId="{189539A1-8C25-4E43-892A-BAD2E7D797ED}" srcOrd="0" destOrd="0" presId="urn:microsoft.com/office/officeart/2005/8/layout/list1"/>
    <dgm:cxn modelId="{8F2F6F22-231E-48CE-8F41-614BE4341778}" type="presParOf" srcId="{63DD5741-ADD9-42E6-B89B-1B9AB7D10737}" destId="{9BF8B237-2A1E-40BD-BE63-E5817B1CCBA8}" srcOrd="1" destOrd="0" presId="urn:microsoft.com/office/officeart/2005/8/layout/list1"/>
    <dgm:cxn modelId="{AB88FDDC-ADF8-4FD3-A5E4-A471271CAECC}" type="presParOf" srcId="{DA361E8D-5078-472B-B612-DB663DA68005}" destId="{A3EA556D-ED98-4C59-8EC8-FC9E62DEA684}" srcOrd="1" destOrd="0" presId="urn:microsoft.com/office/officeart/2005/8/layout/list1"/>
    <dgm:cxn modelId="{214CC43D-19F8-442E-B380-A611EDD86B26}" type="presParOf" srcId="{DA361E8D-5078-472B-B612-DB663DA68005}" destId="{9CB2AC13-1272-4B6E-9470-09D960A052A9}" srcOrd="2" destOrd="0" presId="urn:microsoft.com/office/officeart/2005/8/layout/list1"/>
    <dgm:cxn modelId="{30403D7A-F36C-4EB1-B680-351CC73F7170}" type="presParOf" srcId="{DA361E8D-5078-472B-B612-DB663DA68005}" destId="{C67301FD-F2BE-4CBA-A130-A299F98A8E07}" srcOrd="3" destOrd="0" presId="urn:microsoft.com/office/officeart/2005/8/layout/list1"/>
    <dgm:cxn modelId="{673FE32F-9675-47B2-A204-EF96C56AD9EB}" type="presParOf" srcId="{DA361E8D-5078-472B-B612-DB663DA68005}" destId="{FE2DB534-A272-4A6A-BCC1-F9B98D2D8A5E}" srcOrd="4" destOrd="0" presId="urn:microsoft.com/office/officeart/2005/8/layout/list1"/>
    <dgm:cxn modelId="{62FC8DB5-DD5F-4E34-9C4A-6B864C62919F}" type="presParOf" srcId="{FE2DB534-A272-4A6A-BCC1-F9B98D2D8A5E}" destId="{E0157CF5-31B8-446F-9CC1-2DC348BCF641}" srcOrd="0" destOrd="0" presId="urn:microsoft.com/office/officeart/2005/8/layout/list1"/>
    <dgm:cxn modelId="{3DF6A2E1-470D-429A-9DAB-8932A4A47666}" type="presParOf" srcId="{FE2DB534-A272-4A6A-BCC1-F9B98D2D8A5E}" destId="{58DD0E55-B841-45DE-8C6A-B9660E0AD1F9}" srcOrd="1" destOrd="0" presId="urn:microsoft.com/office/officeart/2005/8/layout/list1"/>
    <dgm:cxn modelId="{05C7781A-3107-4982-A730-B116A1E459A1}" type="presParOf" srcId="{DA361E8D-5078-472B-B612-DB663DA68005}" destId="{C07476E4-9914-4D04-8D17-592D8F103FBB}" srcOrd="5" destOrd="0" presId="urn:microsoft.com/office/officeart/2005/8/layout/list1"/>
    <dgm:cxn modelId="{CA464C61-02C6-4D9A-B32E-9B04129D3311}" type="presParOf" srcId="{DA361E8D-5078-472B-B612-DB663DA68005}" destId="{C872EBEC-E075-4E6E-8B20-AA0444D9FF9B}" srcOrd="6" destOrd="0" presId="urn:microsoft.com/office/officeart/2005/8/layout/list1"/>
    <dgm:cxn modelId="{EBA20E51-3A2D-432C-9B97-CD1709E74881}" type="presParOf" srcId="{DA361E8D-5078-472B-B612-DB663DA68005}" destId="{E4F976B7-E4AB-45A5-B279-63024720676E}" srcOrd="7" destOrd="0" presId="urn:microsoft.com/office/officeart/2005/8/layout/list1"/>
    <dgm:cxn modelId="{8C8062EC-3C57-47C9-BC92-F2285E95B9E1}" type="presParOf" srcId="{DA361E8D-5078-472B-B612-DB663DA68005}" destId="{0040D9D0-E2E6-41C0-A662-A1C53020B2B8}" srcOrd="8" destOrd="0" presId="urn:microsoft.com/office/officeart/2005/8/layout/list1"/>
    <dgm:cxn modelId="{2C04713F-4817-445B-B0A2-7B83E8388B27}" type="presParOf" srcId="{0040D9D0-E2E6-41C0-A662-A1C53020B2B8}" destId="{5E510BA9-8AEB-4159-89B2-5D2F024D64D7}" srcOrd="0" destOrd="0" presId="urn:microsoft.com/office/officeart/2005/8/layout/list1"/>
    <dgm:cxn modelId="{CF916E67-A62B-4533-B42F-97F15EF3E0D0}" type="presParOf" srcId="{0040D9D0-E2E6-41C0-A662-A1C53020B2B8}" destId="{C68E5573-CC08-4D73-A170-DB9D74613DE2}" srcOrd="1" destOrd="0" presId="urn:microsoft.com/office/officeart/2005/8/layout/list1"/>
    <dgm:cxn modelId="{B6B77E0C-6B52-41C6-BADE-E7A2CB0AEABE}" type="presParOf" srcId="{DA361E8D-5078-472B-B612-DB663DA68005}" destId="{F4A4C99D-490B-4A07-A65B-AD42160A213A}" srcOrd="9" destOrd="0" presId="urn:microsoft.com/office/officeart/2005/8/layout/list1"/>
    <dgm:cxn modelId="{D73441EC-6A90-465C-8C38-DECC8F5FD351}" type="presParOf" srcId="{DA361E8D-5078-472B-B612-DB663DA68005}" destId="{FDCA00EC-CD7E-43B1-9CF7-ADCB57A568D1}" srcOrd="10" destOrd="0" presId="urn:microsoft.com/office/officeart/2005/8/layout/list1"/>
    <dgm:cxn modelId="{6265E8E3-61D1-4FEF-B46C-A1452A3D1000}" type="presParOf" srcId="{DA361E8D-5078-472B-B612-DB663DA68005}" destId="{834483A2-EB09-439A-A916-F3E0621BF472}" srcOrd="11" destOrd="0" presId="urn:microsoft.com/office/officeart/2005/8/layout/list1"/>
    <dgm:cxn modelId="{924525F1-DC99-4841-BAD2-E07750C3D8F4}" type="presParOf" srcId="{DA361E8D-5078-472B-B612-DB663DA68005}" destId="{AAD032FB-B365-495C-9302-9D8E4F159ECF}" srcOrd="12" destOrd="0" presId="urn:microsoft.com/office/officeart/2005/8/layout/list1"/>
    <dgm:cxn modelId="{387605F7-27D0-4592-BF34-AA9E45844A06}" type="presParOf" srcId="{AAD032FB-B365-495C-9302-9D8E4F159ECF}" destId="{692B2AE3-4011-48A5-BD2F-6685CFA029F8}" srcOrd="0" destOrd="0" presId="urn:microsoft.com/office/officeart/2005/8/layout/list1"/>
    <dgm:cxn modelId="{8DB71026-2F80-4F93-96FB-2002DE8158ED}" type="presParOf" srcId="{AAD032FB-B365-495C-9302-9D8E4F159ECF}" destId="{4FFBC540-7393-45AD-993D-BE4912495402}" srcOrd="1" destOrd="0" presId="urn:microsoft.com/office/officeart/2005/8/layout/list1"/>
    <dgm:cxn modelId="{C57539F4-77E3-4AC8-B93E-651D710F2432}" type="presParOf" srcId="{DA361E8D-5078-472B-B612-DB663DA68005}" destId="{93B8D26E-9058-4B0B-BECC-EB1FC7D91A5F}" srcOrd="13" destOrd="0" presId="urn:microsoft.com/office/officeart/2005/8/layout/list1"/>
    <dgm:cxn modelId="{DA9BF35B-C805-4D63-906F-197F6CFF9AA1}" type="presParOf" srcId="{DA361E8D-5078-472B-B612-DB663DA68005}" destId="{D028248D-EAD0-4D08-8BC4-A5C104BC366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AC13-1272-4B6E-9470-09D960A052A9}">
      <dsp:nvSpPr>
        <dsp:cNvPr id="0" name=""/>
        <dsp:cNvSpPr/>
      </dsp:nvSpPr>
      <dsp:spPr>
        <a:xfrm>
          <a:off x="0" y="280092"/>
          <a:ext cx="11353800" cy="990675"/>
        </a:xfrm>
        <a:prstGeom prst="rect">
          <a:avLst/>
        </a:prstGeom>
        <a:solidFill>
          <a:schemeClr val="lt1">
            <a:alpha val="90000"/>
            <a:hueOff val="0"/>
            <a:satOff val="0"/>
            <a:lumOff val="0"/>
            <a:alphaOff val="0"/>
          </a:schemeClr>
        </a:solid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1181" tIns="354076" rIns="8811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Eddie Buffaloe, Jr</a:t>
          </a:r>
        </a:p>
        <a:p>
          <a:pPr marL="171450" lvl="1" indent="-171450" algn="l" defTabSz="755650">
            <a:lnSpc>
              <a:spcPct val="90000"/>
            </a:lnSpc>
            <a:spcBef>
              <a:spcPct val="0"/>
            </a:spcBef>
            <a:spcAft>
              <a:spcPct val="15000"/>
            </a:spcAft>
            <a:buChar char="••"/>
          </a:pPr>
          <a:r>
            <a:rPr lang="en-US" sz="1700" kern="1200" dirty="0"/>
            <a:t>Department of Public Safety Secretary </a:t>
          </a:r>
        </a:p>
      </dsp:txBody>
      <dsp:txXfrm>
        <a:off x="0" y="280092"/>
        <a:ext cx="11353800" cy="990675"/>
      </dsp:txXfrm>
    </dsp:sp>
    <dsp:sp modelId="{9BF8B237-2A1E-40BD-BE63-E5817B1CCBA8}">
      <dsp:nvSpPr>
        <dsp:cNvPr id="0" name=""/>
        <dsp:cNvSpPr/>
      </dsp:nvSpPr>
      <dsp:spPr>
        <a:xfrm>
          <a:off x="567690" y="29172"/>
          <a:ext cx="7947660" cy="501840"/>
        </a:xfrm>
        <a:prstGeom prst="round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403" tIns="0" rIns="300403" bIns="0" numCol="1" spcCol="1270" anchor="ctr" anchorCtr="0">
          <a:noAutofit/>
        </a:bodyPr>
        <a:lstStyle/>
        <a:p>
          <a:pPr lvl="0" algn="l" defTabSz="755650">
            <a:lnSpc>
              <a:spcPct val="90000"/>
            </a:lnSpc>
            <a:spcBef>
              <a:spcPct val="0"/>
            </a:spcBef>
            <a:spcAft>
              <a:spcPct val="35000"/>
            </a:spcAft>
          </a:pPr>
          <a:r>
            <a:rPr lang="en-US" sz="1700" kern="1200" dirty="0"/>
            <a:t>Opening Remarks</a:t>
          </a:r>
        </a:p>
      </dsp:txBody>
      <dsp:txXfrm>
        <a:off x="592188" y="53670"/>
        <a:ext cx="7898664" cy="452844"/>
      </dsp:txXfrm>
    </dsp:sp>
    <dsp:sp modelId="{C872EBEC-E075-4E6E-8B20-AA0444D9FF9B}">
      <dsp:nvSpPr>
        <dsp:cNvPr id="0" name=""/>
        <dsp:cNvSpPr/>
      </dsp:nvSpPr>
      <dsp:spPr>
        <a:xfrm>
          <a:off x="0" y="1613487"/>
          <a:ext cx="11353800" cy="990675"/>
        </a:xfrm>
        <a:prstGeom prst="rect">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1181" tIns="354076" rIns="8811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Anita Wilson-Merritt, MD</a:t>
          </a:r>
        </a:p>
        <a:p>
          <a:pPr marL="171450" lvl="1" indent="-171450" algn="l" defTabSz="755650">
            <a:lnSpc>
              <a:spcPct val="90000"/>
            </a:lnSpc>
            <a:spcBef>
              <a:spcPct val="0"/>
            </a:spcBef>
            <a:spcAft>
              <a:spcPct val="15000"/>
            </a:spcAft>
            <a:buChar char="••"/>
          </a:pPr>
          <a:r>
            <a:rPr lang="en-US" sz="1700" kern="1200" dirty="0"/>
            <a:t>NC DHHS Communicable Disease Branch Corrections Team Lead</a:t>
          </a:r>
        </a:p>
      </dsp:txBody>
      <dsp:txXfrm>
        <a:off x="0" y="1613487"/>
        <a:ext cx="11353800" cy="990675"/>
      </dsp:txXfrm>
    </dsp:sp>
    <dsp:sp modelId="{58DD0E55-B841-45DE-8C6A-B9660E0AD1F9}">
      <dsp:nvSpPr>
        <dsp:cNvPr id="0" name=""/>
        <dsp:cNvSpPr/>
      </dsp:nvSpPr>
      <dsp:spPr>
        <a:xfrm>
          <a:off x="567690" y="1362567"/>
          <a:ext cx="7947660" cy="501840"/>
        </a:xfrm>
        <a:prstGeom prst="roundRect">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403" tIns="0" rIns="300403" bIns="0" numCol="1" spcCol="1270" anchor="ctr" anchorCtr="0">
          <a:noAutofit/>
        </a:bodyPr>
        <a:lstStyle/>
        <a:p>
          <a:pPr lvl="0" algn="l" defTabSz="755650">
            <a:lnSpc>
              <a:spcPct val="90000"/>
            </a:lnSpc>
            <a:spcBef>
              <a:spcPct val="0"/>
            </a:spcBef>
            <a:spcAft>
              <a:spcPct val="35000"/>
            </a:spcAft>
          </a:pPr>
          <a:r>
            <a:rPr lang="en-US" sz="1700" b="1" i="0" kern="1200" dirty="0"/>
            <a:t>Overview of Monkeypox and Local Detention Center Guidance</a:t>
          </a:r>
          <a:endParaRPr lang="en-US" sz="1700" kern="1200" dirty="0"/>
        </a:p>
      </dsp:txBody>
      <dsp:txXfrm>
        <a:off x="592188" y="1387065"/>
        <a:ext cx="7898664" cy="452844"/>
      </dsp:txXfrm>
    </dsp:sp>
    <dsp:sp modelId="{FDCA00EC-CD7E-43B1-9CF7-ADCB57A568D1}">
      <dsp:nvSpPr>
        <dsp:cNvPr id="0" name=""/>
        <dsp:cNvSpPr/>
      </dsp:nvSpPr>
      <dsp:spPr>
        <a:xfrm>
          <a:off x="0" y="2946882"/>
          <a:ext cx="11353800" cy="990675"/>
        </a:xfrm>
        <a:prstGeom prst="rect">
          <a:avLst/>
        </a:prstGeom>
        <a:solidFill>
          <a:schemeClr val="lt1">
            <a:alpha val="90000"/>
            <a:hueOff val="0"/>
            <a:satOff val="0"/>
            <a:lumOff val="0"/>
            <a:alphaOff val="0"/>
          </a:schemeClr>
        </a:solidFill>
        <a:ln w="6350" cap="flat" cmpd="sng" algn="ctr">
          <a:solidFill>
            <a:schemeClr val="accent1">
              <a:shade val="50000"/>
              <a:hueOff val="402493"/>
              <a:satOff val="-9802"/>
              <a:lumOff val="4289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1181" tIns="354076" rIns="881181"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dirty="0"/>
            <a:t>Arthur “Les” Campbell, MD</a:t>
          </a:r>
          <a:endParaRPr lang="en-US" sz="1700" kern="1200" dirty="0"/>
        </a:p>
        <a:p>
          <a:pPr marL="171450" lvl="1" indent="-171450" algn="l" defTabSz="755650">
            <a:lnSpc>
              <a:spcPct val="90000"/>
            </a:lnSpc>
            <a:spcBef>
              <a:spcPct val="0"/>
            </a:spcBef>
            <a:spcAft>
              <a:spcPct val="15000"/>
            </a:spcAft>
            <a:buChar char="••"/>
          </a:pPr>
          <a:r>
            <a:rPr lang="en-US" sz="1700" kern="1200" dirty="0"/>
            <a:t>Prisons Chief Medical Officer</a:t>
          </a:r>
        </a:p>
      </dsp:txBody>
      <dsp:txXfrm>
        <a:off x="0" y="2946882"/>
        <a:ext cx="11353800" cy="990675"/>
      </dsp:txXfrm>
    </dsp:sp>
    <dsp:sp modelId="{C68E5573-CC08-4D73-A170-DB9D74613DE2}">
      <dsp:nvSpPr>
        <dsp:cNvPr id="0" name=""/>
        <dsp:cNvSpPr/>
      </dsp:nvSpPr>
      <dsp:spPr>
        <a:xfrm>
          <a:off x="567690" y="2695962"/>
          <a:ext cx="7947660" cy="501840"/>
        </a:xfrm>
        <a:prstGeom prst="roundRect">
          <a:avLst/>
        </a:prstGeom>
        <a:gradFill rotWithShape="0">
          <a:gsLst>
            <a:gs pos="0">
              <a:schemeClr val="accent1">
                <a:shade val="50000"/>
                <a:hueOff val="402493"/>
                <a:satOff val="-9802"/>
                <a:lumOff val="42896"/>
                <a:alphaOff val="0"/>
                <a:satMod val="103000"/>
                <a:lumMod val="102000"/>
                <a:tint val="94000"/>
              </a:schemeClr>
            </a:gs>
            <a:gs pos="50000">
              <a:schemeClr val="accent1">
                <a:shade val="50000"/>
                <a:hueOff val="402493"/>
                <a:satOff val="-9802"/>
                <a:lumOff val="42896"/>
                <a:alphaOff val="0"/>
                <a:satMod val="110000"/>
                <a:lumMod val="100000"/>
                <a:shade val="100000"/>
              </a:schemeClr>
            </a:gs>
            <a:gs pos="100000">
              <a:schemeClr val="accent1">
                <a:shade val="50000"/>
                <a:hueOff val="402493"/>
                <a:satOff val="-9802"/>
                <a:lumOff val="428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403" tIns="0" rIns="300403" bIns="0" numCol="1" spcCol="1270" anchor="ctr" anchorCtr="0">
          <a:noAutofit/>
        </a:bodyPr>
        <a:lstStyle/>
        <a:p>
          <a:pPr lvl="0" algn="l" defTabSz="755650">
            <a:lnSpc>
              <a:spcPct val="90000"/>
            </a:lnSpc>
            <a:spcBef>
              <a:spcPct val="0"/>
            </a:spcBef>
            <a:spcAft>
              <a:spcPct val="35000"/>
            </a:spcAft>
          </a:pPr>
          <a:r>
            <a:rPr lang="en-US" sz="1700" b="1" i="0" kern="1200" dirty="0"/>
            <a:t>DPS Prisons Action Plan</a:t>
          </a:r>
          <a:endParaRPr lang="en-US" sz="1700" kern="1200" dirty="0"/>
        </a:p>
      </dsp:txBody>
      <dsp:txXfrm>
        <a:off x="592188" y="2720460"/>
        <a:ext cx="7898664" cy="452844"/>
      </dsp:txXfrm>
    </dsp:sp>
    <dsp:sp modelId="{D028248D-EAD0-4D08-8BC4-A5C104BC3666}">
      <dsp:nvSpPr>
        <dsp:cNvPr id="0" name=""/>
        <dsp:cNvSpPr/>
      </dsp:nvSpPr>
      <dsp:spPr>
        <a:xfrm>
          <a:off x="0" y="4280277"/>
          <a:ext cx="11353800" cy="722924"/>
        </a:xfrm>
        <a:prstGeom prst="rect">
          <a:avLst/>
        </a:prstGeom>
        <a:solidFill>
          <a:schemeClr val="lt1">
            <a:alpha val="90000"/>
            <a:hueOff val="0"/>
            <a:satOff val="0"/>
            <a:lumOff val="0"/>
            <a:alphaOff val="0"/>
          </a:schemeClr>
        </a:solidFill>
        <a:ln w="6350" cap="flat" cmpd="sng" algn="ctr">
          <a:solidFill>
            <a:schemeClr val="accent1">
              <a:shade val="50000"/>
              <a:hueOff val="201247"/>
              <a:satOff val="-4901"/>
              <a:lumOff val="2144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81181" tIns="354076" rIns="8811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All panelists</a:t>
          </a:r>
        </a:p>
      </dsp:txBody>
      <dsp:txXfrm>
        <a:off x="0" y="4280277"/>
        <a:ext cx="11353800" cy="722924"/>
      </dsp:txXfrm>
    </dsp:sp>
    <dsp:sp modelId="{4FFBC540-7393-45AD-993D-BE4912495402}">
      <dsp:nvSpPr>
        <dsp:cNvPr id="0" name=""/>
        <dsp:cNvSpPr/>
      </dsp:nvSpPr>
      <dsp:spPr>
        <a:xfrm>
          <a:off x="567690" y="4029357"/>
          <a:ext cx="7947660" cy="501840"/>
        </a:xfrm>
        <a:prstGeom prst="roundRect">
          <a:avLst/>
        </a:prstGeom>
        <a:gradFill rotWithShape="0">
          <a:gsLst>
            <a:gs pos="0">
              <a:schemeClr val="accent1">
                <a:shade val="50000"/>
                <a:hueOff val="201247"/>
                <a:satOff val="-4901"/>
                <a:lumOff val="21448"/>
                <a:alphaOff val="0"/>
                <a:satMod val="103000"/>
                <a:lumMod val="102000"/>
                <a:tint val="94000"/>
              </a:schemeClr>
            </a:gs>
            <a:gs pos="50000">
              <a:schemeClr val="accent1">
                <a:shade val="50000"/>
                <a:hueOff val="201247"/>
                <a:satOff val="-4901"/>
                <a:lumOff val="21448"/>
                <a:alphaOff val="0"/>
                <a:satMod val="110000"/>
                <a:lumMod val="100000"/>
                <a:shade val="100000"/>
              </a:schemeClr>
            </a:gs>
            <a:gs pos="100000">
              <a:schemeClr val="accent1">
                <a:shade val="50000"/>
                <a:hueOff val="201247"/>
                <a:satOff val="-4901"/>
                <a:lumOff val="214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0403" tIns="0" rIns="300403" bIns="0" numCol="1" spcCol="1270" anchor="ctr" anchorCtr="0">
          <a:noAutofit/>
        </a:bodyPr>
        <a:lstStyle/>
        <a:p>
          <a:pPr lvl="0" algn="l" defTabSz="755650">
            <a:lnSpc>
              <a:spcPct val="90000"/>
            </a:lnSpc>
            <a:spcBef>
              <a:spcPct val="0"/>
            </a:spcBef>
            <a:spcAft>
              <a:spcPct val="35000"/>
            </a:spcAft>
          </a:pPr>
          <a:r>
            <a:rPr lang="en-US" sz="1700" kern="1200" dirty="0"/>
            <a:t>Q &amp; A</a:t>
          </a:r>
        </a:p>
      </dsp:txBody>
      <dsp:txXfrm>
        <a:off x="592188" y="4053855"/>
        <a:ext cx="789866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6E4474-1F52-434E-956F-9CF7E41CD04B}" type="datetimeFigureOut">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0DAC5-11AA-412A-8DB0-CEEF7026C125}" type="slidenum">
              <a:t>‹#›</a:t>
            </a:fld>
            <a:endParaRPr lang="en-US"/>
          </a:p>
        </p:txBody>
      </p:sp>
    </p:spTree>
    <p:extLst>
      <p:ext uri="{BB962C8B-B14F-4D97-AF65-F5344CB8AC3E}">
        <p14:creationId xmlns:p14="http://schemas.microsoft.com/office/powerpoint/2010/main" val="3329460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The current leadership team of the Portfolio include our Chief Health Equity Officer, Victor Armstrong; Assistant Secretary for Equity and Inclusion, Angela Bryant; myself as the Director of the Office of Rural Health; and the department’s first </a:t>
            </a:r>
            <a:r>
              <a:rPr lang="en-US" sz="1200" b="0" i="0" u="none" strike="noStrike" kern="1200" baseline="0" err="1">
                <a:solidFill>
                  <a:schemeClr val="tx1"/>
                </a:solidFill>
                <a:latin typeface="+mn-lt"/>
                <a:ea typeface="+mn-ea"/>
                <a:cs typeface="+mn-cs"/>
              </a:rPr>
              <a:t>LatinX</a:t>
            </a:r>
            <a:r>
              <a:rPr lang="en-US" sz="1200" b="0" i="0" u="none" strike="noStrike" kern="1200" baseline="0">
                <a:solidFill>
                  <a:schemeClr val="tx1"/>
                </a:solidFill>
                <a:latin typeface="+mn-lt"/>
                <a:ea typeface="+mn-ea"/>
                <a:cs typeface="+mn-cs"/>
              </a:rPr>
              <a:t> director, Yazmin Rico,  who will focus on stakeholder engagement with the Hispanic Community. </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We are also recruiting for a Director of DEI and a Director of Health Equity.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5B3F5-29F9-0743-A0E6-D7F6138A7D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872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43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34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98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3D5C-AA4F-783E-A20F-E079D72482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E24DA3-903A-2D75-9391-347A4CC72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FD2690-1ED0-907C-6C4C-C47D842012AB}"/>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5" name="Footer Placeholder 4">
            <a:extLst>
              <a:ext uri="{FF2B5EF4-FFF2-40B4-BE49-F238E27FC236}">
                <a16:creationId xmlns:a16="http://schemas.microsoft.com/office/drawing/2014/main" id="{BCDCDA2D-79F4-E3D3-99C0-8686DDCCC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71696-C643-B6B1-6E83-2F587323527B}"/>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95424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91CD-D238-9DF4-011F-E0B358E77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4F3F19-1D2C-3A24-C912-585CBF3A9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8601E-649E-B195-7A87-BCDE2FC5FAE5}"/>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5" name="Footer Placeholder 4">
            <a:extLst>
              <a:ext uri="{FF2B5EF4-FFF2-40B4-BE49-F238E27FC236}">
                <a16:creationId xmlns:a16="http://schemas.microsoft.com/office/drawing/2014/main" id="{44ED03EC-F248-CDE1-AA2A-5FEBFA1CD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84F5D-6AD5-9681-4FB7-2045DF05C40C}"/>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50471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F30984-0B69-D7F3-ECB5-D8C3F78085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8B97C9-820E-25AA-8885-EBB7B08CC8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360BC-8C80-3C71-8914-A43517CD34D1}"/>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5" name="Footer Placeholder 4">
            <a:extLst>
              <a:ext uri="{FF2B5EF4-FFF2-40B4-BE49-F238E27FC236}">
                <a16:creationId xmlns:a16="http://schemas.microsoft.com/office/drawing/2014/main" id="{E39F99B3-48F6-45AA-6336-4BFDF2740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0FD559-9F93-2596-F5EC-D377C32061AC}"/>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1039644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bs treatm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1273013-5DFA-2C49-BF81-1F9AD05EE698}"/>
              </a:ext>
            </a:extLst>
          </p:cNvPr>
          <p:cNvGraphicFramePr>
            <a:graphicFrameLocks noChangeAspect="1"/>
          </p:cNvGraphicFramePr>
          <p:nvPr userDrawn="1">
            <p:custDataLst>
              <p:tags r:id="rId2"/>
            </p:custDataLst>
            <p:extLst>
              <p:ext uri="{D42A27DB-BD31-4B8C-83A1-F6EECF244321}">
                <p14:modId xmlns:p14="http://schemas.microsoft.com/office/powerpoint/2010/main" val="406047072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spid="_x0000_s13314"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31273013-5DFA-2C49-BF81-1F9AD05EE698}"/>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9" y="969265"/>
            <a:ext cx="11350752" cy="1153778"/>
          </a:xfrm>
          <a:prstGeom prst="rect">
            <a:avLst/>
          </a:prstGeom>
        </p:spPr>
        <p:txBody>
          <a:bodyPr wrap="square" lIns="0" rIns="0">
            <a:spAutoFit/>
          </a:bodyPr>
          <a:lstStyle>
            <a:lvl1pPr>
              <a:lnSpc>
                <a:spcPct val="100000"/>
              </a:lnSpc>
              <a:spcBef>
                <a:spcPts val="0"/>
              </a:spcBef>
              <a:defRPr sz="1599">
                <a:latin typeface="Arial" panose="020B0604020202020204" pitchFamily="34" charset="0"/>
                <a:cs typeface="Arial" panose="020B0604020202020204" pitchFamily="34" charset="0"/>
              </a:defRPr>
            </a:lvl1pPr>
            <a:lvl2pPr>
              <a:lnSpc>
                <a:spcPct val="100000"/>
              </a:lnSpc>
              <a:spcBef>
                <a:spcPts val="0"/>
              </a:spcBef>
              <a:defRPr sz="1599">
                <a:latin typeface="Arial" panose="020B0604020202020204" pitchFamily="34" charset="0"/>
                <a:cs typeface="Arial" panose="020B0604020202020204" pitchFamily="34" charset="0"/>
              </a:defRPr>
            </a:lvl2pPr>
            <a:lvl3pPr>
              <a:lnSpc>
                <a:spcPct val="100000"/>
              </a:lnSpc>
              <a:spcBef>
                <a:spcPts val="0"/>
              </a:spcBef>
              <a:defRPr sz="1399">
                <a:latin typeface="Arial" panose="020B0604020202020204" pitchFamily="34" charset="0"/>
                <a:cs typeface="Arial" panose="020B0604020202020204" pitchFamily="34" charset="0"/>
              </a:defRPr>
            </a:lvl3pPr>
            <a:lvl4pPr>
              <a:lnSpc>
                <a:spcPct val="100000"/>
              </a:lnSpc>
              <a:spcBef>
                <a:spcPts val="0"/>
              </a:spcBef>
              <a:defRPr sz="1051">
                <a:latin typeface="Arial" panose="020B0604020202020204" pitchFamily="34" charset="0"/>
                <a:cs typeface="Arial" panose="020B0604020202020204" pitchFamily="34" charset="0"/>
              </a:defRPr>
            </a:lvl4pPr>
            <a:lvl5pPr>
              <a:lnSpc>
                <a:spcPct val="100000"/>
              </a:lnSpc>
              <a:spcBef>
                <a:spcPts val="0"/>
              </a:spcBef>
              <a:defRPr sz="1051">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5" y="185316"/>
            <a:ext cx="11350752" cy="592562"/>
          </a:xfrm>
        </p:spPr>
        <p:txBody>
          <a:bodyPr vert="horz" lIns="0" rIns="0" anchor="ctr"/>
          <a:lstStyle>
            <a:lvl1pPr>
              <a:defRPr sz="1998" b="1" cap="all" spc="132"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8" y="777874"/>
            <a:ext cx="1371601"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hlinkClick r:id="" action="ppaction://noaction"/>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b="18537"/>
          <a:stretch/>
        </p:blipFill>
        <p:spPr>
          <a:xfrm>
            <a:off x="420626" y="6229552"/>
            <a:ext cx="1131145"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70" y="6411777"/>
            <a:ext cx="419009" cy="15356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30" algn="r"/>
            <a:fld id="{81D60167-4931-47E6-BA6A-407CBD079E47}" type="slidenum">
              <a:rPr lang="en-US" sz="998" smtClean="0">
                <a:solidFill>
                  <a:srgbClr val="808080"/>
                </a:solidFill>
                <a:latin typeface="Arial" panose="020B0604020202020204" pitchFamily="34" charset="0"/>
                <a:cs typeface="Arial" panose="020B0604020202020204" pitchFamily="34" charset="0"/>
              </a:rPr>
              <a:pPr marL="19030" algn="r"/>
              <a:t>‹#›</a:t>
            </a:fld>
            <a:endParaRPr lang="en-US" sz="998">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2216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4F3CD28-3307-4B78-9D9F-54A02908B3B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3195576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EYInterstate" panose="02000503020000020004" pitchFamily="2" charset="0"/>
                <a:cs typeface="Arial" panose="020B060402020202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EYInterstate" panose="02000503020000020004" pitchFamily="2"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87167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F349195A-5AD9-4D10-8326-9166AF6BC57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pic>
        <p:nvPicPr>
          <p:cNvPr id="6" name="Picture 5">
            <a:extLst>
              <a:ext uri="{FF2B5EF4-FFF2-40B4-BE49-F238E27FC236}">
                <a16:creationId xmlns:a16="http://schemas.microsoft.com/office/drawing/2014/main" id="{CB6D4E22-13FE-4752-9497-736D9B2D51C4}"/>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312415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2987"/>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id="{9B0B1D7A-163B-4922-AD8A-F007EE375F6E}"/>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136726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latin typeface="EYInterstate" panose="02000503020000020004" pitchFamily="2"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14373"/>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CA3E7CE-BF70-49A8-9F98-67CB2AF5EE25}"/>
              </a:ext>
            </a:extLst>
          </p:cNvPr>
          <p:cNvSpPr txBox="1">
            <a:spLocks/>
          </p:cNvSpPr>
          <p:nvPr userDrawn="1"/>
        </p:nvSpPr>
        <p:spPr>
          <a:xfrm>
            <a:off x="324497" y="6367369"/>
            <a:ext cx="622177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latin typeface="EYInterstate" panose="02000503020000020004" pitchFamily="2" charset="0"/>
              </a:rPr>
              <a:t>NORTH CAROLINA DEPARTMENT OF HEALTH AND HUMAN SERVICES</a:t>
            </a:r>
          </a:p>
        </p:txBody>
      </p:sp>
    </p:spTree>
    <p:extLst>
      <p:ext uri="{BB962C8B-B14F-4D97-AF65-F5344CB8AC3E}">
        <p14:creationId xmlns:p14="http://schemas.microsoft.com/office/powerpoint/2010/main" val="96150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latin typeface="EYInterstate" panose="02000503020000020004" pitchFamily="2" charset="0"/>
                <a:ea typeface="EYInterstate" panose="02000503020000020004" pitchFamily="2"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EYInterstate" panose="02000503020000020004" pitchFamily="2" charset="0"/>
                <a:ea typeface="EYInterstate" panose="02000503020000020004" pitchFamily="2"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133152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EYInterstate" panose="0200050302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EYInterstate" panose="0200050302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EYInterstate" panose="02000503020000020004" pitchFamily="2" charset="0"/>
              </a:defRPr>
            </a:lvl1pPr>
          </a:lstStyle>
          <a:p>
            <a:fld id="{6E0000FD-8915-45C0-80D6-1B15A6752E2A}" type="datetimeFigureOut">
              <a:rPr lang="en-US" smtClean="0"/>
              <a:pPr/>
              <a:t>8/3/2022</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EYInterstate" panose="02000503020000020004" pitchFamily="2"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lvl1pPr>
              <a:defRPr/>
            </a:lvl1pPr>
          </a:lstStyle>
          <a:p>
            <a:fld id="{20E648FA-4F72-42C3-929A-4FFCC0C831E5}" type="slidenum">
              <a:rPr lang="en-US" smtClean="0"/>
              <a:pPr/>
              <a:t>‹#›</a:t>
            </a:fld>
            <a:endParaRPr lang="en-US"/>
          </a:p>
        </p:txBody>
      </p:sp>
    </p:spTree>
    <p:extLst>
      <p:ext uri="{BB962C8B-B14F-4D97-AF65-F5344CB8AC3E}">
        <p14:creationId xmlns:p14="http://schemas.microsoft.com/office/powerpoint/2010/main" val="143050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409F-E971-4038-27CE-014743A5E7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79CE6-D3C8-77D3-6A89-8EE66881B5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179353-E6CF-76C3-AA4B-A7E72631CCBA}"/>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5" name="Footer Placeholder 4">
            <a:extLst>
              <a:ext uri="{FF2B5EF4-FFF2-40B4-BE49-F238E27FC236}">
                <a16:creationId xmlns:a16="http://schemas.microsoft.com/office/drawing/2014/main" id="{66020E41-38B5-37CB-F8DE-079115D63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56CC8-75C1-DF62-2473-4A4FEA527893}"/>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923987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EYInterstate" panose="02000503020000020004" pitchFamily="2" charset="0"/>
              </a:defRPr>
            </a:lvl1pPr>
            <a:lvl2pPr>
              <a:lnSpc>
                <a:spcPct val="100000"/>
              </a:lnSpc>
              <a:spcBef>
                <a:spcPts val="0"/>
              </a:spcBef>
              <a:defRPr sz="1600">
                <a:latin typeface="EYInterstate" panose="02000503020000020004" pitchFamily="2" charset="0"/>
              </a:defRPr>
            </a:lvl2pPr>
            <a:lvl3pPr>
              <a:lnSpc>
                <a:spcPct val="100000"/>
              </a:lnSpc>
              <a:spcBef>
                <a:spcPts val="0"/>
              </a:spcBef>
              <a:defRPr sz="1400">
                <a:latin typeface="EYInterstate" panose="02000503020000020004" pitchFamily="2" charset="0"/>
              </a:defRPr>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EYInterstate" panose="02000503020000020004" pitchFamily="2"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581903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76505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30981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07079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5028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7808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89185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86251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9541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7301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95CF-27CF-4336-2909-32A5B804DC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E6680A-64E6-D7E4-36D5-F74624BD5D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766F05-1F24-75FC-6CAE-9E75CAEC57F0}"/>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5" name="Footer Placeholder 4">
            <a:extLst>
              <a:ext uri="{FF2B5EF4-FFF2-40B4-BE49-F238E27FC236}">
                <a16:creationId xmlns:a16="http://schemas.microsoft.com/office/drawing/2014/main" id="{06D96278-87AC-6778-E873-F8EEC2896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08D45-F181-FB55-2C59-58B2BB5246AC}"/>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35884107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3111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29567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4F3CD28-3307-4B78-9D9F-54A02908B3B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2845569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cs typeface="Arial" panose="020B060402020202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4207348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1"/>
            <a:ext cx="12192000" cy="53966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596" indent="-228596">
              <a:lnSpc>
                <a:spcPct val="100000"/>
              </a:lnSpc>
              <a:spcBef>
                <a:spcPts val="1200"/>
              </a:spcBef>
              <a:defRPr sz="2800">
                <a:latin typeface="Franklin Gothic Medium" panose="020B0603020102020204" pitchFamily="34" charset="0"/>
              </a:defRPr>
            </a:lvl1pPr>
            <a:lvl2pPr marL="576253" indent="-233359">
              <a:lnSpc>
                <a:spcPct val="100000"/>
              </a:lnSpc>
              <a:buFont typeface="Franklin Gothic Medium" panose="020B0603020102020204" pitchFamily="34" charset="0"/>
              <a:buChar char="−"/>
              <a:defRPr sz="2400">
                <a:latin typeface="Franklin Gothic Medium" panose="020B0603020102020204" pitchFamily="34" charset="0"/>
              </a:defRPr>
            </a:lvl2pPr>
            <a:lvl3pPr marL="973120" indent="-228596">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p:nvPr>
        </p:nvSpPr>
        <p:spPr>
          <a:xfrm>
            <a:off x="696386"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endParaRPr lang="en-US"/>
          </a:p>
        </p:txBody>
      </p:sp>
      <p:sp>
        <p:nvSpPr>
          <p:cNvPr id="21" name="Footer Placeholder 20"/>
          <p:cNvSpPr>
            <a:spLocks noGrp="1"/>
          </p:cNvSpPr>
          <p:nvPr>
            <p:ph type="ftr" sz="quarter" idx="13"/>
          </p:nvPr>
        </p:nvSpPr>
        <p:spPr>
          <a:xfrm>
            <a:off x="694974" y="6573308"/>
            <a:ext cx="10243961" cy="284692"/>
          </a:xfrm>
        </p:spPr>
        <p:txBody>
          <a:bodyPr/>
          <a:lstStyle>
            <a:lvl1pPr algn="l">
              <a:defRPr sz="1000" cap="all" baseline="0">
                <a:solidFill>
                  <a:schemeClr val="tx1"/>
                </a:solidFill>
                <a:latin typeface="Franklin Gothic Demi Cond" panose="020B0706030402020204" pitchFamily="34" charset="0"/>
              </a:defRPr>
            </a:lvl1pPr>
          </a:lstStyle>
          <a:p>
            <a:r>
              <a:rPr lang="en-US"/>
              <a:t>MEDICAID TRANSFORMATION PROGRAM STATUS REPORT | NOVEMBER 30, 2018</a:t>
            </a:r>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2" y="824357"/>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7910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26492EA-CEB4-4A31-832D-4A6631B0231A}"/>
              </a:ext>
            </a:extLst>
          </p:cNvPr>
          <p:cNvGraphicFramePr>
            <a:graphicFrameLocks noChangeAspect="1"/>
          </p:cNvGraphicFramePr>
          <p:nvPr userDrawn="1">
            <p:custDataLst>
              <p:tags r:id="rId2"/>
            </p:custDataLst>
            <p:extLst>
              <p:ext uri="{D42A27DB-BD31-4B8C-83A1-F6EECF244321}">
                <p14:modId xmlns:p14="http://schemas.microsoft.com/office/powerpoint/2010/main" val="3855991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473" imgH="476" progId="TCLayout.ActiveDocument.1">
                  <p:embed/>
                </p:oleObj>
              </mc:Choice>
              <mc:Fallback>
                <p:oleObj name="think-cell Slide" r:id="rId4" imgW="473" imgH="476" progId="TCLayout.ActiveDocument.1">
                  <p:embed/>
                  <p:pic>
                    <p:nvPicPr>
                      <p:cNvPr id="7" name="Object 6" hidden="1">
                        <a:extLst>
                          <a:ext uri="{FF2B5EF4-FFF2-40B4-BE49-F238E27FC236}">
                            <a16:creationId xmlns:a16="http://schemas.microsoft.com/office/drawing/2014/main" id="{926492EA-CEB4-4A31-832D-4A6631B0231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Date Placeholder 3">
            <a:extLst>
              <a:ext uri="{FF2B5EF4-FFF2-40B4-BE49-F238E27FC236}">
                <a16:creationId xmlns:a16="http://schemas.microsoft.com/office/drawing/2014/main" id="{54FE8AB3-40A9-413F-AC49-B0827850DC53}"/>
              </a:ext>
            </a:extLst>
          </p:cNvPr>
          <p:cNvSpPr>
            <a:spLocks noGrp="1"/>
          </p:cNvSpPr>
          <p:nvPr>
            <p:ph type="dt" sz="half" idx="10"/>
          </p:nvPr>
        </p:nvSpPr>
        <p:spPr/>
        <p:txBody>
          <a:bodyPr/>
          <a:lstStyle/>
          <a:p>
            <a:fld id="{388AB48C-1BD1-454C-B4DE-071698B1B4FA}" type="datetime1">
              <a:rPr lang="en-US" smtClean="0"/>
              <a:t>8/3/2022</a:t>
            </a:fld>
            <a:endParaRPr lang="en-US"/>
          </a:p>
        </p:txBody>
      </p:sp>
      <p:sp>
        <p:nvSpPr>
          <p:cNvPr id="5" name="Footer Placeholder 4">
            <a:extLst>
              <a:ext uri="{FF2B5EF4-FFF2-40B4-BE49-F238E27FC236}">
                <a16:creationId xmlns:a16="http://schemas.microsoft.com/office/drawing/2014/main" id="{3981FA30-1B80-4758-9DE3-2092D64AE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6AC92-B17C-4180-88F2-281EDAF8E96C}"/>
              </a:ext>
            </a:extLst>
          </p:cNvPr>
          <p:cNvSpPr>
            <a:spLocks noGrp="1"/>
          </p:cNvSpPr>
          <p:nvPr>
            <p:ph type="sldNum" sz="quarter" idx="12"/>
          </p:nvPr>
        </p:nvSpPr>
        <p:spPr/>
        <p:txBody>
          <a:bodyPr/>
          <a:lstStyle/>
          <a:p>
            <a:fld id="{20E648FA-4F72-42C3-929A-4FFCC0C831E5}" type="slidenum">
              <a:rPr lang="en-US" smtClean="0"/>
              <a:t>‹#›</a:t>
            </a:fld>
            <a:endParaRPr lang="en-US"/>
          </a:p>
        </p:txBody>
      </p:sp>
      <p:cxnSp>
        <p:nvCxnSpPr>
          <p:cNvPr id="9" name="Straight Connector 8">
            <a:extLst>
              <a:ext uri="{FF2B5EF4-FFF2-40B4-BE49-F238E27FC236}">
                <a16:creationId xmlns:a16="http://schemas.microsoft.com/office/drawing/2014/main" id="{36A750DE-E745-4F02-990E-EB037048C6B9}"/>
              </a:ext>
            </a:extLst>
          </p:cNvPr>
          <p:cNvCxnSpPr>
            <a:cxnSpLocks/>
          </p:cNvCxnSpPr>
          <p:nvPr userDrawn="1"/>
        </p:nvCxnSpPr>
        <p:spPr>
          <a:xfrm>
            <a:off x="-1" y="682813"/>
            <a:ext cx="12188952" cy="0"/>
          </a:xfrm>
          <a:prstGeom prst="line">
            <a:avLst/>
          </a:prstGeom>
          <a:ln w="53975">
            <a:solidFill>
              <a:srgbClr val="2941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651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EYInterstate" panose="02000503020000020004" pitchFamily="2" charset="0"/>
                <a:cs typeface="Arial" panose="020B060402020202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EYInterstate" panose="02000503020000020004" pitchFamily="2"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2225603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F349195A-5AD9-4D10-8326-9166AF6BC57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pic>
        <p:nvPicPr>
          <p:cNvPr id="6" name="Picture 5">
            <a:extLst>
              <a:ext uri="{FF2B5EF4-FFF2-40B4-BE49-F238E27FC236}">
                <a16:creationId xmlns:a16="http://schemas.microsoft.com/office/drawing/2014/main" id="{CB6D4E22-13FE-4752-9497-736D9B2D5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2775939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2987"/>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id="{9B0B1D7A-163B-4922-AD8A-F007EE375F6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3698191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latin typeface="EYInterstate" panose="02000503020000020004" pitchFamily="2"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14373"/>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CA3E7CE-BF70-49A8-9F98-67CB2AF5EE25}"/>
              </a:ext>
            </a:extLst>
          </p:cNvPr>
          <p:cNvSpPr txBox="1">
            <a:spLocks/>
          </p:cNvSpPr>
          <p:nvPr userDrawn="1"/>
        </p:nvSpPr>
        <p:spPr>
          <a:xfrm>
            <a:off x="324497" y="6367369"/>
            <a:ext cx="622177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latin typeface="EYInterstate" panose="02000503020000020004" pitchFamily="2" charset="0"/>
              </a:rPr>
              <a:t>NORTH CAROLINA DEPARTMENT OF HEALTH AND HUMAN SERVICES</a:t>
            </a:r>
          </a:p>
        </p:txBody>
      </p:sp>
    </p:spTree>
    <p:extLst>
      <p:ext uri="{BB962C8B-B14F-4D97-AF65-F5344CB8AC3E}">
        <p14:creationId xmlns:p14="http://schemas.microsoft.com/office/powerpoint/2010/main" val="284780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1F2E-68B6-934E-F300-87560FC317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3C642-D664-8B32-0A19-ED32B4F16B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E28924-C3A4-5CE2-DAB4-BFD6417B8A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31869-6543-8FE0-0279-AF0F26EA2552}"/>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6" name="Footer Placeholder 5">
            <a:extLst>
              <a:ext uri="{FF2B5EF4-FFF2-40B4-BE49-F238E27FC236}">
                <a16:creationId xmlns:a16="http://schemas.microsoft.com/office/drawing/2014/main" id="{D2CFF836-DF27-6578-2381-FA841302A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C7A7B-660A-BE80-14B7-16BAFB95F1F7}"/>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248790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latin typeface="EYInterstate" panose="02000503020000020004" pitchFamily="2" charset="0"/>
                <a:ea typeface="EYInterstate" panose="02000503020000020004" pitchFamily="2"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EYInterstate" panose="02000503020000020004" pitchFamily="2" charset="0"/>
                <a:ea typeface="EYInterstate" panose="02000503020000020004" pitchFamily="2"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1743576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EYInterstate" panose="0200050302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EYInterstate" panose="0200050302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EYInterstate" panose="02000503020000020004" pitchFamily="2" charset="0"/>
              </a:defRPr>
            </a:lvl1pPr>
          </a:lstStyle>
          <a:p>
            <a:fld id="{6E0000FD-8915-45C0-80D6-1B15A6752E2A}" type="datetimeFigureOut">
              <a:rPr lang="en-US" smtClean="0"/>
              <a:pPr/>
              <a:t>8/3/2022</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EYInterstate" panose="02000503020000020004" pitchFamily="2"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lvl1pPr>
              <a:defRPr/>
            </a:lvl1pPr>
          </a:lstStyle>
          <a:p>
            <a:fld id="{20E648FA-4F72-42C3-929A-4FFCC0C831E5}" type="slidenum">
              <a:rPr lang="en-US" smtClean="0"/>
              <a:pPr/>
              <a:t>‹#›</a:t>
            </a:fld>
            <a:endParaRPr lang="en-US"/>
          </a:p>
        </p:txBody>
      </p:sp>
    </p:spTree>
    <p:extLst>
      <p:ext uri="{BB962C8B-B14F-4D97-AF65-F5344CB8AC3E}">
        <p14:creationId xmlns:p14="http://schemas.microsoft.com/office/powerpoint/2010/main" val="3289875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3180536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5841F1B-4504-0E43-818D-A592EF13E92B}"/>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a:off x="5644723" y="0"/>
            <a:ext cx="6555474" cy="6365290"/>
          </a:xfrm>
          <a:prstGeom prst="rect">
            <a:avLst/>
          </a:prstGeom>
        </p:spPr>
      </p:pic>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EYInterstate" panose="02000503020000020004" pitchFamily="2" charset="0"/>
                <a:cs typeface="Arial" panose="020B0604020202020204" pitchFamily="34" charset="0"/>
              </a:defRPr>
            </a:lvl1pPr>
          </a:lstStyle>
          <a:p>
            <a:pPr algn="l"/>
            <a:endParaRPr lang="en-US" sz="1400">
              <a:cs typeface="Calibri" panose="020F0502020204030204" pitchFamily="34" charset="0"/>
            </a:endParaRPr>
          </a:p>
        </p:txBody>
      </p:sp>
      <p:sp>
        <p:nvSpPr>
          <p:cNvPr id="20" name="Rectangle 19">
            <a:extLst>
              <a:ext uri="{FF2B5EF4-FFF2-40B4-BE49-F238E27FC236}">
                <a16:creationId xmlns:a16="http://schemas.microsoft.com/office/drawing/2014/main" id="{9DE682AD-EAEA-2548-9622-F1691EF30534}"/>
              </a:ext>
            </a:extLst>
          </p:cNvPr>
          <p:cNvSpPr/>
          <p:nvPr userDrawn="1"/>
        </p:nvSpPr>
        <p:spPr>
          <a:xfrm>
            <a:off x="0" y="6045959"/>
            <a:ext cx="12192000" cy="812704"/>
          </a:xfrm>
          <a:prstGeom prst="rect">
            <a:avLst/>
          </a:prstGeom>
          <a:solidFill>
            <a:srgbClr val="0A46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EYInterstate" panose="02000503020000020004" pitchFamily="2" charset="0"/>
                <a:ea typeface="+mn-ea"/>
                <a:cs typeface="Arial" panose="020B0604020202020204" pitchFamily="34" charset="0"/>
              </a:rPr>
              <a:t>NC DHHS COVID-19 Response</a:t>
            </a:r>
          </a:p>
        </p:txBody>
      </p:sp>
      <p:pic>
        <p:nvPicPr>
          <p:cNvPr id="3" name="Picture 2">
            <a:extLst>
              <a:ext uri="{FF2B5EF4-FFF2-40B4-BE49-F238E27FC236}">
                <a16:creationId xmlns:a16="http://schemas.microsoft.com/office/drawing/2014/main" id="{69DC0948-870B-1B43-B66F-5B19A0178C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284" y="4664730"/>
            <a:ext cx="3330783" cy="1268870"/>
          </a:xfrm>
          <a:prstGeom prst="rect">
            <a:avLst/>
          </a:prstGeom>
        </p:spPr>
      </p:pic>
    </p:spTree>
    <p:extLst>
      <p:ext uri="{BB962C8B-B14F-4D97-AF65-F5344CB8AC3E}">
        <p14:creationId xmlns:p14="http://schemas.microsoft.com/office/powerpoint/2010/main" val="33413239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Holder 6">
            <a:extLst>
              <a:ext uri="{FF2B5EF4-FFF2-40B4-BE49-F238E27FC236}">
                <a16:creationId xmlns:a16="http://schemas.microsoft.com/office/drawing/2014/main" id="{F349195A-5AD9-4D10-8326-9166AF6BC57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pic>
        <p:nvPicPr>
          <p:cNvPr id="6" name="Picture 5">
            <a:extLst>
              <a:ext uri="{FF2B5EF4-FFF2-40B4-BE49-F238E27FC236}">
                <a16:creationId xmlns:a16="http://schemas.microsoft.com/office/drawing/2014/main" id="{CB6D4E22-13FE-4752-9497-736D9B2D51C4}"/>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8668984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352368" y="6472987"/>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7" name="Picture 6">
            <a:extLst>
              <a:ext uri="{FF2B5EF4-FFF2-40B4-BE49-F238E27FC236}">
                <a16:creationId xmlns:a16="http://schemas.microsoft.com/office/drawing/2014/main" id="{9B0B1D7A-163B-4922-AD8A-F007EE375F6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420624" y="6233421"/>
            <a:ext cx="1131146" cy="624579"/>
          </a:xfrm>
          <a:prstGeom prst="rect">
            <a:avLst/>
          </a:prstGeom>
        </p:spPr>
      </p:pic>
    </p:spTree>
    <p:extLst>
      <p:ext uri="{BB962C8B-B14F-4D97-AF65-F5344CB8AC3E}">
        <p14:creationId xmlns:p14="http://schemas.microsoft.com/office/powerpoint/2010/main" val="1909938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184" y="121332"/>
            <a:ext cx="11493631" cy="592562"/>
          </a:xfrm>
        </p:spPr>
        <p:txBody>
          <a:bodyPr anchor="ctr"/>
          <a:lstStyle>
            <a:lvl1pPr>
              <a:defRPr sz="2400">
                <a:solidFill>
                  <a:srgbClr val="014373"/>
                </a:solidFill>
                <a:latin typeface="EYInterstate" panose="02000503020000020004" pitchFamily="2" charset="0"/>
              </a:defRPr>
            </a:lvl1pPr>
          </a:lstStyle>
          <a:p>
            <a:r>
              <a:rPr lang="en-US"/>
              <a:t>Click to edit Master title style</a:t>
            </a:r>
          </a:p>
        </p:txBody>
      </p:sp>
      <p:sp>
        <p:nvSpPr>
          <p:cNvPr id="8" name="Holder 6">
            <a:extLst>
              <a:ext uri="{FF2B5EF4-FFF2-40B4-BE49-F238E27FC236}">
                <a16:creationId xmlns:a16="http://schemas.microsoft.com/office/drawing/2014/main" id="{A670CC45-FBF9-1043-8627-72B5FC201475}"/>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349185" y="713894"/>
            <a:ext cx="11474771" cy="930"/>
          </a:xfrm>
          <a:prstGeom prst="straightConnector1">
            <a:avLst/>
          </a:prstGeom>
          <a:noFill/>
          <a:ln w="28575" cap="flat" cmpd="sng" algn="ctr">
            <a:solidFill>
              <a:srgbClr val="014373"/>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CA3E7CE-BF70-49A8-9F98-67CB2AF5EE25}"/>
              </a:ext>
            </a:extLst>
          </p:cNvPr>
          <p:cNvSpPr txBox="1">
            <a:spLocks/>
          </p:cNvSpPr>
          <p:nvPr userDrawn="1"/>
        </p:nvSpPr>
        <p:spPr>
          <a:xfrm>
            <a:off x="324497" y="6367369"/>
            <a:ext cx="6221776" cy="365125"/>
          </a:xfrm>
          <a:prstGeom prst="rect">
            <a:avLst/>
          </a:prstGeom>
        </p:spPr>
        <p:txBody>
          <a:bodyPr vert="horz" lIns="91440" tIns="45720" rIns="91440" bIns="45720" rtlCol="0" anchor="ctr"/>
          <a:lstStyle>
            <a:defPPr>
              <a:defRPr lang="en-US"/>
            </a:defPPr>
            <a:lvl1pPr marL="0" algn="r" defTabSz="914400" rtl="0" eaLnBrk="1" latinLnBrk="0" hangingPunct="1">
              <a:defRPr sz="1000" b="0" i="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latin typeface="EYInterstate" panose="02000503020000020004" pitchFamily="2" charset="0"/>
              </a:rPr>
              <a:t>NORTH CAROLINA DEPARTMENT OF HEALTH AND HUMAN SERVICES</a:t>
            </a:r>
          </a:p>
        </p:txBody>
      </p:sp>
    </p:spTree>
    <p:extLst>
      <p:ext uri="{BB962C8B-B14F-4D97-AF65-F5344CB8AC3E}">
        <p14:creationId xmlns:p14="http://schemas.microsoft.com/office/powerpoint/2010/main" val="14270978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8867" y="2067905"/>
            <a:ext cx="2017776" cy="1993392"/>
          </a:xfrm>
          <a:prstGeom prst="rect">
            <a:avLst/>
          </a:prstGeom>
        </p:spPr>
      </p:pic>
      <p:sp>
        <p:nvSpPr>
          <p:cNvPr id="12" name="Text Placeholder 2">
            <a:extLst>
              <a:ext uri="{FF2B5EF4-FFF2-40B4-BE49-F238E27FC236}">
                <a16:creationId xmlns:a16="http://schemas.microsoft.com/office/drawing/2014/main" id="{A4EDEA2F-8CAE-4566-9543-C37D8DA50AC0}"/>
              </a:ext>
            </a:extLst>
          </p:cNvPr>
          <p:cNvSpPr>
            <a:spLocks noGrp="1"/>
          </p:cNvSpPr>
          <p:nvPr>
            <p:ph type="body" sz="quarter" idx="11"/>
          </p:nvPr>
        </p:nvSpPr>
        <p:spPr>
          <a:xfrm>
            <a:off x="3691462" y="2040473"/>
            <a:ext cx="7700783" cy="2020824"/>
          </a:xfrm>
          <a:prstGeom prst="rect">
            <a:avLst/>
          </a:prstGeom>
        </p:spPr>
        <p:txBody>
          <a:bodyPr anchor="ctr">
            <a:noAutofit/>
          </a:bodyPr>
          <a:lstStyle>
            <a:lvl1pPr marL="0" indent="0">
              <a:buNone/>
              <a:defRPr lang="en-US" sz="3200" b="1" baseline="0" smtClean="0">
                <a:latin typeface="EYInterstate" panose="02000503020000020004" pitchFamily="2" charset="0"/>
                <a:ea typeface="EYInterstate" panose="02000503020000020004" pitchFamily="2" charset="0"/>
              </a:defRPr>
            </a:lvl1pPr>
            <a:lvl2pPr>
              <a:defRPr lang="en-US" sz="2800" smtClean="0">
                <a:latin typeface="Franklin Gothic Demi Cond" panose="020B0706030402020204" pitchFamily="34" charset="0"/>
              </a:defRPr>
            </a:lvl2pPr>
            <a:lvl3pPr>
              <a:defRPr lang="en-US" sz="2800" smtClean="0">
                <a:latin typeface="Franklin Gothic Demi Cond" panose="020B0706030402020204" pitchFamily="34" charset="0"/>
              </a:defRPr>
            </a:lvl3pPr>
            <a:lvl4pPr>
              <a:defRPr lang="en-US" sz="2800" smtClean="0">
                <a:latin typeface="Franklin Gothic Demi Cond" panose="020B0706030402020204" pitchFamily="34" charset="0"/>
              </a:defRPr>
            </a:lvl4pPr>
            <a:lvl5pPr>
              <a:defRPr lang="en-US" sz="2800">
                <a:latin typeface="Franklin Gothic Demi Cond" panose="020B0706030402020204" pitchFamily="34" charset="0"/>
              </a:defRPr>
            </a:lvl5pPr>
          </a:lstStyle>
          <a:p>
            <a:pPr marL="171450" lvl="0" indent="-171450"/>
            <a:r>
              <a:rPr lang="en-US"/>
              <a:t>Click to edit Master text styles</a:t>
            </a:r>
          </a:p>
        </p:txBody>
      </p:sp>
      <p:sp>
        <p:nvSpPr>
          <p:cNvPr id="13" name="Text Placeholder 15">
            <a:extLst>
              <a:ext uri="{FF2B5EF4-FFF2-40B4-BE49-F238E27FC236}">
                <a16:creationId xmlns:a16="http://schemas.microsoft.com/office/drawing/2014/main" id="{741EA323-3686-46B3-9FEB-E98930398C56}"/>
              </a:ext>
            </a:extLst>
          </p:cNvPr>
          <p:cNvSpPr>
            <a:spLocks noGrp="1"/>
          </p:cNvSpPr>
          <p:nvPr>
            <p:ph type="body" sz="quarter" idx="12"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EYInterstate" panose="02000503020000020004" pitchFamily="2" charset="0"/>
                <a:ea typeface="EYInterstate" panose="02000503020000020004" pitchFamily="2" charset="0"/>
                <a:cs typeface="Arial" panose="020B0604020202020204" pitchFamily="34" charset="0"/>
              </a:defRPr>
            </a:lvl1pPr>
          </a:lstStyle>
          <a:p>
            <a:pPr lvl="0"/>
            <a:r>
              <a:rPr lang="en-US"/>
              <a:t>Click to Add Presenter Name and Title</a:t>
            </a:r>
          </a:p>
        </p:txBody>
      </p:sp>
      <p:sp>
        <p:nvSpPr>
          <p:cNvPr id="5" name="Holder 6">
            <a:extLst>
              <a:ext uri="{FF2B5EF4-FFF2-40B4-BE49-F238E27FC236}">
                <a16:creationId xmlns:a16="http://schemas.microsoft.com/office/drawing/2014/main" id="{74B71ABA-3DFC-4885-98A2-CF2BA0AE09FA}"/>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EYInterstate" panose="02000503020000020004" pitchFamily="2" charset="0"/>
              </a:rPr>
              <a:pPr marL="19049" algn="ct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41754684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DE4F-38EA-4A46-A6C6-8446ECD6824C}"/>
              </a:ext>
            </a:extLst>
          </p:cNvPr>
          <p:cNvSpPr>
            <a:spLocks noGrp="1"/>
          </p:cNvSpPr>
          <p:nvPr>
            <p:ph type="ctrTitle"/>
          </p:nvPr>
        </p:nvSpPr>
        <p:spPr>
          <a:xfrm>
            <a:off x="1524000" y="1122363"/>
            <a:ext cx="9144000" cy="2387600"/>
          </a:xfrm>
        </p:spPr>
        <p:txBody>
          <a:bodyPr anchor="b"/>
          <a:lstStyle>
            <a:lvl1pPr algn="ctr">
              <a:defRPr sz="6000">
                <a:latin typeface="EYInterstate" panose="02000503020000020004"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CEFED499-052A-4DDC-B234-D11CDAA011E9}"/>
              </a:ext>
            </a:extLst>
          </p:cNvPr>
          <p:cNvSpPr>
            <a:spLocks noGrp="1"/>
          </p:cNvSpPr>
          <p:nvPr>
            <p:ph type="subTitle" idx="1"/>
          </p:nvPr>
        </p:nvSpPr>
        <p:spPr>
          <a:xfrm>
            <a:off x="1524000" y="3602038"/>
            <a:ext cx="9144000" cy="1655762"/>
          </a:xfrm>
        </p:spPr>
        <p:txBody>
          <a:bodyPr/>
          <a:lstStyle>
            <a:lvl1pPr marL="0" indent="0" algn="ctr">
              <a:buNone/>
              <a:defRPr sz="2400">
                <a:latin typeface="EYInterstate" panose="0200050302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140CF-2593-42F0-A005-FEE83296F375}"/>
              </a:ext>
            </a:extLst>
          </p:cNvPr>
          <p:cNvSpPr>
            <a:spLocks noGrp="1"/>
          </p:cNvSpPr>
          <p:nvPr>
            <p:ph type="dt" sz="half" idx="10"/>
          </p:nvPr>
        </p:nvSpPr>
        <p:spPr/>
        <p:txBody>
          <a:bodyPr/>
          <a:lstStyle>
            <a:lvl1pPr>
              <a:defRPr>
                <a:latin typeface="EYInterstate" panose="02000503020000020004" pitchFamily="2" charset="0"/>
              </a:defRPr>
            </a:lvl1pPr>
          </a:lstStyle>
          <a:p>
            <a:fld id="{6E0000FD-8915-45C0-80D6-1B15A6752E2A}" type="datetimeFigureOut">
              <a:rPr lang="en-US" smtClean="0"/>
              <a:pPr/>
              <a:t>8/3/2022</a:t>
            </a:fld>
            <a:endParaRPr lang="en-US"/>
          </a:p>
        </p:txBody>
      </p:sp>
      <p:sp>
        <p:nvSpPr>
          <p:cNvPr id="5" name="Footer Placeholder 4">
            <a:extLst>
              <a:ext uri="{FF2B5EF4-FFF2-40B4-BE49-F238E27FC236}">
                <a16:creationId xmlns:a16="http://schemas.microsoft.com/office/drawing/2014/main" id="{8A91CA11-90F8-48FE-8D0C-BB76D00E084C}"/>
              </a:ext>
            </a:extLst>
          </p:cNvPr>
          <p:cNvSpPr>
            <a:spLocks noGrp="1"/>
          </p:cNvSpPr>
          <p:nvPr>
            <p:ph type="ftr" sz="quarter" idx="11"/>
          </p:nvPr>
        </p:nvSpPr>
        <p:spPr/>
        <p:txBody>
          <a:bodyPr/>
          <a:lstStyle>
            <a:lvl1pPr>
              <a:defRPr>
                <a:latin typeface="EYInterstate" panose="02000503020000020004" pitchFamily="2" charset="0"/>
              </a:defRPr>
            </a:lvl1pPr>
          </a:lstStyle>
          <a:p>
            <a:endParaRPr lang="en-US"/>
          </a:p>
        </p:txBody>
      </p:sp>
      <p:sp>
        <p:nvSpPr>
          <p:cNvPr id="6" name="Slide Number Placeholder 5">
            <a:extLst>
              <a:ext uri="{FF2B5EF4-FFF2-40B4-BE49-F238E27FC236}">
                <a16:creationId xmlns:a16="http://schemas.microsoft.com/office/drawing/2014/main" id="{D1AD6B61-0F5C-41E3-8732-B7A6CDECA9A8}"/>
              </a:ext>
            </a:extLst>
          </p:cNvPr>
          <p:cNvSpPr>
            <a:spLocks noGrp="1"/>
          </p:cNvSpPr>
          <p:nvPr>
            <p:ph type="sldNum" sz="quarter" idx="12"/>
          </p:nvPr>
        </p:nvSpPr>
        <p:spPr/>
        <p:txBody>
          <a:bodyPr/>
          <a:lstStyle>
            <a:lvl1pPr>
              <a:defRPr/>
            </a:lvl1pPr>
          </a:lstStyle>
          <a:p>
            <a:fld id="{20E648FA-4F72-42C3-929A-4FFCC0C831E5}" type="slidenum">
              <a:rPr lang="en-US" smtClean="0"/>
              <a:pPr/>
              <a:t>‹#›</a:t>
            </a:fld>
            <a:endParaRPr lang="en-US"/>
          </a:p>
        </p:txBody>
      </p:sp>
    </p:spTree>
    <p:extLst>
      <p:ext uri="{BB962C8B-B14F-4D97-AF65-F5344CB8AC3E}">
        <p14:creationId xmlns:p14="http://schemas.microsoft.com/office/powerpoint/2010/main" val="1944787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atin typeface="EYInterstate" panose="02000503020000020004" pitchFamily="2" charset="0"/>
              </a:defRPr>
            </a:lvl1pPr>
            <a:lvl2pPr>
              <a:lnSpc>
                <a:spcPct val="100000"/>
              </a:lnSpc>
              <a:spcBef>
                <a:spcPts val="0"/>
              </a:spcBef>
              <a:defRPr sz="1600">
                <a:latin typeface="EYInterstate" panose="02000503020000020004" pitchFamily="2" charset="0"/>
              </a:defRPr>
            </a:lvl2pPr>
            <a:lvl3pPr>
              <a:lnSpc>
                <a:spcPct val="100000"/>
              </a:lnSpc>
              <a:spcBef>
                <a:spcPts val="0"/>
              </a:spcBef>
              <a:defRPr sz="1400">
                <a:latin typeface="EYInterstate" panose="02000503020000020004" pitchFamily="2" charset="0"/>
              </a:defRPr>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EYInterstate" panose="02000503020000020004" pitchFamily="2" charset="0"/>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EYInterstate" panose="02000503020000020004" pitchFamily="2" charset="0"/>
              </a:rPr>
              <a:pPr marL="19049" algn="r"/>
              <a:t>‹#›</a:t>
            </a:fld>
            <a:endParaRPr lang="en-US" sz="999">
              <a:solidFill>
                <a:srgbClr val="808080"/>
              </a:solidFill>
              <a:latin typeface="EYInterstate" panose="02000503020000020004" pitchFamily="2" charset="0"/>
            </a:endParaRPr>
          </a:p>
        </p:txBody>
      </p:sp>
    </p:spTree>
    <p:extLst>
      <p:ext uri="{BB962C8B-B14F-4D97-AF65-F5344CB8AC3E}">
        <p14:creationId xmlns:p14="http://schemas.microsoft.com/office/powerpoint/2010/main" val="263885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2A47-BF85-4A63-8093-284A9EE92A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F7BCDF-CD07-80D6-955D-6CB20E7DC6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B3281-B79E-27D7-83A3-1DB6FAF50C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507DB5-6FAF-CD6D-3EAE-3D51F7219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2887C-7964-EA4E-4960-29A572A4C5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FEECD7-4203-1960-2FF9-5C0EE07F24AF}"/>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8" name="Footer Placeholder 7">
            <a:extLst>
              <a:ext uri="{FF2B5EF4-FFF2-40B4-BE49-F238E27FC236}">
                <a16:creationId xmlns:a16="http://schemas.microsoft.com/office/drawing/2014/main" id="{33873CB2-39FA-F32F-C8F2-09D2F72003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A88CD-3DED-F3BD-B393-88955D04DE6E}"/>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23236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8269-7A7B-BD8E-13C8-A9D94A26194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AA94C-E042-8123-4673-5D78D3B064C8}"/>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4" name="Footer Placeholder 3">
            <a:extLst>
              <a:ext uri="{FF2B5EF4-FFF2-40B4-BE49-F238E27FC236}">
                <a16:creationId xmlns:a16="http://schemas.microsoft.com/office/drawing/2014/main" id="{A178208E-8097-A25C-1FE3-37996E49C9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7B093F-FB5A-199D-DD3E-A060B046BB02}"/>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2937438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E20D7-DBB9-4E94-8D40-7ADC2CD30988}"/>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3" name="Footer Placeholder 2">
            <a:extLst>
              <a:ext uri="{FF2B5EF4-FFF2-40B4-BE49-F238E27FC236}">
                <a16:creationId xmlns:a16="http://schemas.microsoft.com/office/drawing/2014/main" id="{21AB8D32-3DC0-7991-5448-A370183D14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1ADED-E5A8-DD04-48DC-D11873BFC05E}"/>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280591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979B-A2DF-5ED3-4FA9-835C3D7D59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03C8B3-5A76-1D0E-F6A2-BD8AA35C3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EE72AE-B300-7486-4736-71BF87480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B25D6E-4E2B-F210-ECFA-C16372281690}"/>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6" name="Footer Placeholder 5">
            <a:extLst>
              <a:ext uri="{FF2B5EF4-FFF2-40B4-BE49-F238E27FC236}">
                <a16:creationId xmlns:a16="http://schemas.microsoft.com/office/drawing/2014/main" id="{BFB9E754-9F07-F8A5-C04F-51A1F3937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2FC0C-D917-3EC0-B0C8-CB8FA446F8C8}"/>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29250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57E4-C941-76DD-0A64-43BCD7E983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D16B40-B2C4-5702-AD5D-F41EACCB7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F4A297-6757-2C59-6269-8B8DD328C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E1921-1636-F079-1D9F-50EA30A602D6}"/>
              </a:ext>
            </a:extLst>
          </p:cNvPr>
          <p:cNvSpPr>
            <a:spLocks noGrp="1"/>
          </p:cNvSpPr>
          <p:nvPr>
            <p:ph type="dt" sz="half" idx="10"/>
          </p:nvPr>
        </p:nvSpPr>
        <p:spPr/>
        <p:txBody>
          <a:bodyPr/>
          <a:lstStyle/>
          <a:p>
            <a:fld id="{1DDC5145-DB8E-43C0-A563-B0CE013B5AE7}" type="datetimeFigureOut">
              <a:rPr lang="en-US" smtClean="0"/>
              <a:t>8/3/2022</a:t>
            </a:fld>
            <a:endParaRPr lang="en-US"/>
          </a:p>
        </p:txBody>
      </p:sp>
      <p:sp>
        <p:nvSpPr>
          <p:cNvPr id="6" name="Footer Placeholder 5">
            <a:extLst>
              <a:ext uri="{FF2B5EF4-FFF2-40B4-BE49-F238E27FC236}">
                <a16:creationId xmlns:a16="http://schemas.microsoft.com/office/drawing/2014/main" id="{CB923CE6-BCE5-AAE8-D7E7-2CECECA00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F7BC0D-D192-50F4-BA54-582FB574CEB1}"/>
              </a:ext>
            </a:extLst>
          </p:cNvPr>
          <p:cNvSpPr>
            <a:spLocks noGrp="1"/>
          </p:cNvSpPr>
          <p:nvPr>
            <p:ph type="sldNum" sz="quarter" idx="12"/>
          </p:nvPr>
        </p:nvSpPr>
        <p:spPr/>
        <p:txBody>
          <a:bodyPr/>
          <a:lstStyle/>
          <a:p>
            <a:fld id="{1EB5B03B-65FD-461B-B1A6-44F7634479B7}" type="slidenum">
              <a:rPr lang="en-US" smtClean="0"/>
              <a:t>‹#›</a:t>
            </a:fld>
            <a:endParaRPr lang="en-US"/>
          </a:p>
        </p:txBody>
      </p:sp>
    </p:spTree>
    <p:extLst>
      <p:ext uri="{BB962C8B-B14F-4D97-AF65-F5344CB8AC3E}">
        <p14:creationId xmlns:p14="http://schemas.microsoft.com/office/powerpoint/2010/main" val="143207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4.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3.xml"/><Relationship Id="rId5" Type="http://schemas.openxmlformats.org/officeDocument/2006/relationships/slideLayout" Target="../slideLayouts/slideLayout18.xml"/><Relationship Id="rId10" Type="http://schemas.openxmlformats.org/officeDocument/2006/relationships/tags" Target="../tags/tag2.xml"/><Relationship Id="rId4" Type="http://schemas.openxmlformats.org/officeDocument/2006/relationships/slideLayout" Target="../slideLayouts/slideLayout17.xml"/><Relationship Id="rId9"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ags" Target="../tags/tag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vmlDrawing" Target="../drawings/vmlDrawing3.vml"/><Relationship Id="rId2" Type="http://schemas.openxmlformats.org/officeDocument/2006/relationships/slideLayout" Target="../slideLayouts/slideLayout22.xml"/><Relationship Id="rId16" Type="http://schemas.openxmlformats.org/officeDocument/2006/relationships/theme" Target="../theme/theme3.xml"/><Relationship Id="rId20" Type="http://schemas.openxmlformats.org/officeDocument/2006/relationships/image" Target="../media/image10.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oleObject" Target="../embeddings/oleObject3.bin"/><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4.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oleObject" Target="../embeddings/oleObject5.bin"/><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ags" Target="../tags/tag7.xml"/><Relationship Id="rId5" Type="http://schemas.openxmlformats.org/officeDocument/2006/relationships/slideLayout" Target="../slideLayouts/slideLayout40.xml"/><Relationship Id="rId10" Type="http://schemas.openxmlformats.org/officeDocument/2006/relationships/tags" Target="../tags/tag6.xml"/><Relationship Id="rId4" Type="http://schemas.openxmlformats.org/officeDocument/2006/relationships/slideLayout" Target="../slideLayouts/slideLayout39.xml"/><Relationship Id="rId9" Type="http://schemas.openxmlformats.org/officeDocument/2006/relationships/vmlDrawing" Target="../drawings/vmlDrawing5.v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13" Type="http://schemas.openxmlformats.org/officeDocument/2006/relationships/image" Target="../media/image4.emf"/><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oleObject" Target="../embeddings/oleObject6.bin"/><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ags" Target="../tags/tag9.xml"/><Relationship Id="rId5" Type="http://schemas.openxmlformats.org/officeDocument/2006/relationships/slideLayout" Target="../slideLayouts/slideLayout47.xml"/><Relationship Id="rId10" Type="http://schemas.openxmlformats.org/officeDocument/2006/relationships/tags" Target="../tags/tag8.xml"/><Relationship Id="rId4" Type="http://schemas.openxmlformats.org/officeDocument/2006/relationships/slideLayout" Target="../slideLayouts/slideLayout46.xml"/><Relationship Id="rId9" Type="http://schemas.openxmlformats.org/officeDocument/2006/relationships/vmlDrawing" Target="../drawings/vmlDrawing6.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D93015-75B2-55C4-7D52-3B8A3B77DE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A8312A-88A2-F13D-DC10-3542095EC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A90E76-F94A-28DE-5A4E-168AC9A0E2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C5145-DB8E-43C0-A563-B0CE013B5AE7}" type="datetimeFigureOut">
              <a:rPr lang="en-US" smtClean="0"/>
              <a:t>8/3/2022</a:t>
            </a:fld>
            <a:endParaRPr lang="en-US"/>
          </a:p>
        </p:txBody>
      </p:sp>
      <p:sp>
        <p:nvSpPr>
          <p:cNvPr id="5" name="Footer Placeholder 4">
            <a:extLst>
              <a:ext uri="{FF2B5EF4-FFF2-40B4-BE49-F238E27FC236}">
                <a16:creationId xmlns:a16="http://schemas.microsoft.com/office/drawing/2014/main" id="{B8F763FB-B360-BBC1-CCD9-986251744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3B8DEE-AAB4-8F9A-D842-BB3D8385C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5B03B-65FD-461B-B1A6-44F7634479B7}" type="slidenum">
              <a:rPr lang="en-US" smtClean="0"/>
              <a:t>‹#›</a:t>
            </a:fld>
            <a:endParaRPr lang="en-US"/>
          </a:p>
        </p:txBody>
      </p:sp>
    </p:spTree>
    <p:extLst>
      <p:ext uri="{BB962C8B-B14F-4D97-AF65-F5344CB8AC3E}">
        <p14:creationId xmlns:p14="http://schemas.microsoft.com/office/powerpoint/2010/main" val="428074831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7"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07554249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5362" name="think-cell Slide" r:id="rId12" imgW="270" imgH="270" progId="TCLayout.ActiveDocument.1">
                  <p:embed/>
                </p:oleObj>
              </mc:Choice>
              <mc:Fallback>
                <p:oleObj name="think-cell Slide" r:id="rId12" imgW="270" imgH="270" progId="TCLayout.ActiveDocument.1">
                  <p:embed/>
                  <p:pic>
                    <p:nvPicPr>
                      <p:cNvPr id="7" name="Object 6"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EYInterstate" panose="02000503020000020004" pitchFamily="2"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EYInterstate" panose="02000503020000020004" pitchFamily="2"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630429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4E7220-CA2E-4292-84F6-35C34FB649C3}"/>
              </a:ext>
            </a:extLst>
          </p:cNvPr>
          <p:cNvGraphicFramePr>
            <a:graphicFrameLocks noChangeAspect="1"/>
          </p:cNvGraphicFramePr>
          <p:nvPr userDrawn="1">
            <p:custDataLst>
              <p:tags r:id="rId18"/>
            </p:custDataLst>
            <p:extLst>
              <p:ext uri="{D42A27DB-BD31-4B8C-83A1-F6EECF244321}">
                <p14:modId xmlns:p14="http://schemas.microsoft.com/office/powerpoint/2010/main" val="3603677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19" imgW="395" imgH="394" progId="TCLayout.ActiveDocument.1">
                  <p:embed/>
                </p:oleObj>
              </mc:Choice>
              <mc:Fallback>
                <p:oleObj name="think-cell Slide" r:id="rId19" imgW="395" imgH="394" progId="TCLayout.ActiveDocument.1">
                  <p:embed/>
                  <p:pic>
                    <p:nvPicPr>
                      <p:cNvPr id="8" name="Object 7" hidden="1">
                        <a:extLst>
                          <a:ext uri="{FF2B5EF4-FFF2-40B4-BE49-F238E27FC236}">
                            <a16:creationId xmlns:a16="http://schemas.microsoft.com/office/drawing/2014/main" id="{994E7220-CA2E-4292-84F6-35C34FB649C3}"/>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736747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69453108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9938" name="think-cell Slide" r:id="rId12" imgW="270" imgH="270" progId="TCLayout.ActiveDocument.1">
                  <p:embed/>
                </p:oleObj>
              </mc:Choice>
              <mc:Fallback>
                <p:oleObj name="think-cell Slide" r:id="rId12" imgW="270" imgH="270" progId="TCLayout.ActiveDocument.1">
                  <p:embed/>
                  <p:pic>
                    <p:nvPicPr>
                      <p:cNvPr id="7" name="Object 6"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EYInterstate" panose="02000503020000020004" pitchFamily="2"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EYInterstate" panose="02000503020000020004" pitchFamily="2"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376855177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0"/>
            </p:custDataLst>
            <p:extLst>
              <p:ext uri="{D42A27DB-BD31-4B8C-83A1-F6EECF244321}">
                <p14:modId xmlns:p14="http://schemas.microsoft.com/office/powerpoint/2010/main" val="107554249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48130" name="think-cell Slide" r:id="rId12" imgW="270" imgH="270" progId="TCLayout.ActiveDocument.1">
                  <p:embed/>
                </p:oleObj>
              </mc:Choice>
              <mc:Fallback>
                <p:oleObj name="think-cell Slide" r:id="rId12" imgW="270" imgH="270" progId="TCLayout.ActiveDocument.1">
                  <p:embed/>
                  <p:pic>
                    <p:nvPicPr>
                      <p:cNvPr id="7" name="Object 6" hidden="1"/>
                      <p:cNvPicPr/>
                      <p:nvPr/>
                    </p:nvPicPr>
                    <p:blipFill>
                      <a:blip r:embed="rId13"/>
                      <a:stretch>
                        <a:fillRect/>
                      </a:stretch>
                    </p:blipFill>
                    <p:spPr>
                      <a:xfrm>
                        <a:off x="2118" y="1588"/>
                        <a:ext cx="2117" cy="1588"/>
                      </a:xfrm>
                      <a:prstGeom prst="rect">
                        <a:avLst/>
                      </a:prstGeom>
                    </p:spPr>
                  </p:pic>
                </p:oleObj>
              </mc:Fallback>
            </mc:AlternateContent>
          </a:graphicData>
        </a:graphic>
      </p:graphicFrame>
      <p:sp>
        <p:nvSpPr>
          <p:cNvPr id="4" name="Rectangle 3" hidden="1"/>
          <p:cNvSpPr/>
          <p:nvPr userDrawn="1">
            <p:custDataLst>
              <p:tags r:id="rId11"/>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3600" b="1">
              <a:solidFill>
                <a:srgbClr val="FFFFFF"/>
              </a:solidFill>
              <a:latin typeface="EYInterstate" panose="02000503020000020004" pitchFamily="2" charset="0"/>
              <a:sym typeface="Calibri"/>
            </a:endParaRPr>
          </a:p>
        </p:txBody>
      </p:sp>
      <p:sp>
        <p:nvSpPr>
          <p:cNvPr id="6" name="Slide Number Placeholder 5"/>
          <p:cNvSpPr>
            <a:spLocks noGrp="1"/>
          </p:cNvSpPr>
          <p:nvPr>
            <p:ph type="sldNum" sz="quarter" idx="4"/>
          </p:nvPr>
        </p:nvSpPr>
        <p:spPr>
          <a:xfrm>
            <a:off x="10466024" y="6367369"/>
            <a:ext cx="1449636" cy="365125"/>
          </a:xfrm>
          <a:prstGeom prst="rect">
            <a:avLst/>
          </a:prstGeom>
        </p:spPr>
        <p:txBody>
          <a:bodyPr vert="horz" lIns="91440" tIns="45720" rIns="91440" bIns="45720" rtlCol="0" anchor="ctr"/>
          <a:lstStyle>
            <a:lvl1pPr algn="r">
              <a:defRPr sz="1000" b="0" i="0">
                <a:solidFill>
                  <a:srgbClr val="014373"/>
                </a:solidFill>
                <a:latin typeface="EYInterstate" panose="02000503020000020004" pitchFamily="2" charset="0"/>
                <a:cs typeface="Arial" panose="020B0604020202020204" pitchFamily="34" charset="0"/>
              </a:defRPr>
            </a:lvl1pPr>
          </a:lstStyle>
          <a:p>
            <a:fld id="{11F27F3A-B3E9-41ED-AF8F-A365F10BB65F}" type="slidenum">
              <a:rPr lang="en-US" smtClean="0"/>
              <a:pPr/>
              <a:t>‹#›</a:t>
            </a:fld>
            <a:endParaRPr lang="en-US"/>
          </a:p>
        </p:txBody>
      </p:sp>
    </p:spTree>
    <p:extLst>
      <p:ext uri="{BB962C8B-B14F-4D97-AF65-F5344CB8AC3E}">
        <p14:creationId xmlns:p14="http://schemas.microsoft.com/office/powerpoint/2010/main" val="208441882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Lst>
  <p:hf hdr="0" ftr="0" dt="0"/>
  <p:txStyles>
    <p:titleStyle>
      <a:lvl1pPr algn="l" defTabSz="685800" rtl="0" eaLnBrk="1" latinLnBrk="0" hangingPunct="1">
        <a:lnSpc>
          <a:spcPct val="90000"/>
        </a:lnSpc>
        <a:spcBef>
          <a:spcPct val="0"/>
        </a:spcBef>
        <a:buNone/>
        <a:defRPr sz="3600" b="0" i="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dc.gov/poxvirus/monkeypox/clinicians/monitoring.html" TargetMode="External"/><Relationship Id="rId2" Type="http://schemas.openxmlformats.org/officeDocument/2006/relationships/hyperlink" Target="https://www.ncdhhs.gov/divisions/public-health/county-health-departments" TargetMode="Externa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nc.readyop.com/fs/4dzI/3f84" TargetMode="External"/><Relationship Id="rId2" Type="http://schemas.openxmlformats.org/officeDocument/2006/relationships/hyperlink" Target="https://www.cdc.gov/poxvirus/monkeypox/clinicians/treatment.html"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16.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6.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s://epi.dph.ncdhhs.gov/cd/diseases/monkeypox.html" TargetMode="External"/><Relationship Id="rId3" Type="http://schemas.openxmlformats.org/officeDocument/2006/relationships/hyperlink" Target="https://www.cdc.gov/poxvirus/monkeypox/response/2022/cdc-response.html" TargetMode="External"/><Relationship Id="rId7" Type="http://schemas.openxmlformats.org/officeDocument/2006/relationships/hyperlink" Target="https://www.cdc.gov/poxvirus/monkeypox/specific-settings/congregate.html" TargetMode="External"/><Relationship Id="rId2" Type="http://schemas.openxmlformats.org/officeDocument/2006/relationships/hyperlink" Target="https://www.cdc.gov/poxvirus/monkeypox/response/2022/index.html" TargetMode="External"/><Relationship Id="rId1" Type="http://schemas.openxmlformats.org/officeDocument/2006/relationships/slideLayout" Target="../slideLayouts/slideLayout12.xml"/><Relationship Id="rId6" Type="http://schemas.openxmlformats.org/officeDocument/2006/relationships/hyperlink" Target="https://www.cdc.gov/poxvirus/monkeypox/clinicians/treatment.html" TargetMode="External"/><Relationship Id="rId11" Type="http://schemas.openxmlformats.org/officeDocument/2006/relationships/hyperlink" Target="https://epi.dph.ncdhhs.gov/cd/lhds/manuals/cd/monkeypox/VaccineToolkit.pdf" TargetMode="External"/><Relationship Id="rId5" Type="http://schemas.openxmlformats.org/officeDocument/2006/relationships/hyperlink" Target="https://www.cdc.gov/poxvirus/monkeypox/clinicians/smallpox-vaccine.html" TargetMode="External"/><Relationship Id="rId10" Type="http://schemas.openxmlformats.org/officeDocument/2006/relationships/hyperlink" Target="https://epi.dph.ncdhhs.gov/cd/docs/MonkeypoxProviderMemo.pdf" TargetMode="External"/><Relationship Id="rId4" Type="http://schemas.openxmlformats.org/officeDocument/2006/relationships/hyperlink" Target="https://www.cdc.gov/poxvirus/monkeypox/response/2022/us-map.html" TargetMode="External"/><Relationship Id="rId9" Type="http://schemas.openxmlformats.org/officeDocument/2006/relationships/hyperlink" Target="https://epi.dph.ncdhhs.gov/cd/diseases/monkeypox/toolkit.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Monkey%20Pox.pptx" TargetMode="External"/><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www.labcorp.com/infectious-disease/monkeypox" TargetMode="External"/><Relationship Id="rId2" Type="http://schemas.openxmlformats.org/officeDocument/2006/relationships/hyperlink" Target="https://www.ncdhhs.gov/divisions/public-health/county-health-departments" TargetMode="External"/><Relationship Id="rId1" Type="http://schemas.openxmlformats.org/officeDocument/2006/relationships/slideLayout" Target="../slideLayouts/slideLayout22.xml"/><Relationship Id="rId5" Type="http://schemas.openxmlformats.org/officeDocument/2006/relationships/hyperlink" Target="https://www.aegislabs.com/our-services/monkeypox" TargetMode="External"/><Relationship Id="rId4" Type="http://schemas.openxmlformats.org/officeDocument/2006/relationships/hyperlink" Target="https://www.questdiagnostics.com/healthcare-professionals/clinical-education-center/faq/faq28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43C17-D4C2-7DBA-0926-24CDB13014DF}"/>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House Rules</a:t>
            </a:r>
          </a:p>
        </p:txBody>
      </p:sp>
      <p:sp>
        <p:nvSpPr>
          <p:cNvPr id="3" name="Content Placeholder 2">
            <a:extLst>
              <a:ext uri="{FF2B5EF4-FFF2-40B4-BE49-F238E27FC236}">
                <a16:creationId xmlns:a16="http://schemas.microsoft.com/office/drawing/2014/main" id="{23D14435-CC23-27B8-0A81-F1FAC5FBD3A8}"/>
              </a:ext>
            </a:extLst>
          </p:cNvPr>
          <p:cNvSpPr>
            <a:spLocks noGrp="1"/>
          </p:cNvSpPr>
          <p:nvPr>
            <p:ph idx="1"/>
          </p:nvPr>
        </p:nvSpPr>
        <p:spPr>
          <a:xfrm>
            <a:off x="6503158" y="649480"/>
            <a:ext cx="4862447" cy="5546047"/>
          </a:xfrm>
        </p:spPr>
        <p:txBody>
          <a:bodyPr anchor="ctr">
            <a:normAutofit/>
          </a:bodyPr>
          <a:lstStyle/>
          <a:p>
            <a:r>
              <a:rPr lang="en-US" sz="2000" dirty="0"/>
              <a:t>All participants will be muted during presentation</a:t>
            </a:r>
          </a:p>
          <a:p>
            <a:r>
              <a:rPr lang="en-US" sz="2000" dirty="0"/>
              <a:t>All questions should be entered into the chat. Questions will be read during the Q&amp;A period and answered live.</a:t>
            </a:r>
          </a:p>
          <a:p>
            <a:r>
              <a:rPr lang="en-US" sz="2000" dirty="0"/>
              <a:t>The presentation will be recorded and will be available on the NC DHHS Corrections </a:t>
            </a:r>
            <a:r>
              <a:rPr lang="en-US" sz="2000"/>
              <a:t>Team webpage </a:t>
            </a:r>
            <a:r>
              <a:rPr lang="en-US" sz="1800" u="sng">
                <a:solidFill>
                  <a:srgbClr val="0000FF"/>
                </a:solidFill>
                <a:effectLst/>
                <a:latin typeface="Calibri" panose="020F0502020204030204" pitchFamily="34" charset="0"/>
                <a:ea typeface="Calibri" panose="020F0502020204030204" pitchFamily="34" charset="0"/>
              </a:rPr>
              <a:t>https://tinyurl.com/CorrectionsTeam</a:t>
            </a:r>
            <a:r>
              <a:rPr lang="en-US" sz="1800">
                <a:solidFill>
                  <a:srgbClr val="003B70"/>
                </a:solidFill>
                <a:effectLst/>
                <a:latin typeface="Calibri" panose="020F0502020204030204" pitchFamily="34" charset="0"/>
                <a:ea typeface="Calibri" panose="020F050202020403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4494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CFEC-E072-D383-5516-2BC08CB6CE40}"/>
              </a:ext>
            </a:extLst>
          </p:cNvPr>
          <p:cNvSpPr>
            <a:spLocks noGrp="1"/>
          </p:cNvSpPr>
          <p:nvPr>
            <p:ph type="title"/>
          </p:nvPr>
        </p:nvSpPr>
        <p:spPr>
          <a:xfrm>
            <a:off x="0" y="0"/>
            <a:ext cx="12192000" cy="1325563"/>
          </a:xfrm>
          <a:solidFill>
            <a:schemeClr val="accent5">
              <a:lumMod val="50000"/>
            </a:schemeClr>
          </a:solidFill>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Infection Prevention</a:t>
            </a:r>
          </a:p>
        </p:txBody>
      </p:sp>
      <p:sp>
        <p:nvSpPr>
          <p:cNvPr id="3" name="Content Placeholder 2">
            <a:extLst>
              <a:ext uri="{FF2B5EF4-FFF2-40B4-BE49-F238E27FC236}">
                <a16:creationId xmlns:a16="http://schemas.microsoft.com/office/drawing/2014/main" id="{88E3EA5F-49F4-AE32-C071-79C48AD07048}"/>
              </a:ext>
            </a:extLst>
          </p:cNvPr>
          <p:cNvSpPr>
            <a:spLocks noGrp="1"/>
          </p:cNvSpPr>
          <p:nvPr>
            <p:ph idx="1"/>
          </p:nvPr>
        </p:nvSpPr>
        <p:spPr>
          <a:xfrm>
            <a:off x="152401" y="1545824"/>
            <a:ext cx="11888624" cy="4588410"/>
          </a:xfrm>
        </p:spPr>
        <p:txBody>
          <a:bodyPr>
            <a:normAutofit/>
          </a:bodyPr>
          <a:lstStyle/>
          <a:p>
            <a:pPr marL="0" indent="0">
              <a:buNone/>
            </a:pPr>
            <a:endParaRPr lang="en-US" sz="2800"/>
          </a:p>
          <a:p>
            <a:pPr marL="0" indent="0">
              <a:buNone/>
            </a:pPr>
            <a:endParaRPr lang="en-US"/>
          </a:p>
          <a:p>
            <a:pPr>
              <a:lnSpc>
                <a:spcPct val="100000"/>
              </a:lnSpc>
            </a:pPr>
            <a:endParaRPr lang="en-US"/>
          </a:p>
        </p:txBody>
      </p:sp>
      <p:cxnSp>
        <p:nvCxnSpPr>
          <p:cNvPr id="4" name="Straight Connector 3">
            <a:extLst>
              <a:ext uri="{FF2B5EF4-FFF2-40B4-BE49-F238E27FC236}">
                <a16:creationId xmlns:a16="http://schemas.microsoft.com/office/drawing/2014/main" id="{5A115552-5C43-4AFF-A923-00945A79226E}"/>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B1E45DB-D484-33EC-E989-86A2A665D31A}"/>
              </a:ext>
            </a:extLst>
          </p:cNvPr>
          <p:cNvSpPr txBox="1"/>
          <p:nvPr/>
        </p:nvSpPr>
        <p:spPr>
          <a:xfrm>
            <a:off x="150975" y="1484790"/>
            <a:ext cx="11888624" cy="52036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indent="-285750">
              <a:lnSpc>
                <a:spcPct val="107000"/>
              </a:lnSpc>
              <a:spcBef>
                <a:spcPts val="0"/>
              </a:spcBef>
              <a:spcAft>
                <a:spcPts val="0"/>
              </a:spcAft>
              <a:buFont typeface="Arial" panose="020B0604020202020204" pitchFamily="34" charset="0"/>
              <a:buChar char="•"/>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Anyone who is identified to have monkeypox should isolate away from others until all scabs separate and a fresh layer of healthy skin has formed underneath. Decisions about discontinuation of isolation should be made in consultation with a medical provider.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Some congregate living facilities may be able to provide isolation on-site while others may need to move residents off site to isolate. </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Detainees’ isolation spaces should have a door that can be closed and a dedicated bathroom that other residents do not use. </a:t>
            </a: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Multiple detainees who test positive for monkeypox can stay in the same living space.</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Clean and disinfect the areas where people with monkeypox spent time </a:t>
            </a:r>
          </a:p>
          <a:p>
            <a:pPr marL="742950" lvl="1" indent="-285750">
              <a:lnSpc>
                <a:spcPct val="107000"/>
              </a:lnSpc>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Avoid activities that could spread dried material from lesions (e.g., use of fans, dry dusting, sweeping, or vacuuming) in these areas. </a:t>
            </a:r>
          </a:p>
          <a:p>
            <a:pPr marL="742950" lvl="1" indent="-285750">
              <a:lnSpc>
                <a:spcPct val="107000"/>
              </a:lnSpc>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Soiled laundry should be gently and promptly contained in a laundry bag and never be shaken or handled in a manner that may disperse infectious material. </a:t>
            </a:r>
          </a:p>
          <a:p>
            <a:pPr marL="742950" lvl="1" indent="-285750">
              <a:lnSpc>
                <a:spcPct val="107000"/>
              </a:lnSpc>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Covering mattresses in isolation areas (e.g. with sheets, blankets, or a plastic cover) can facilitate easier laundering. </a:t>
            </a:r>
          </a:p>
          <a:p>
            <a:pPr marL="742950" lvl="1" indent="-285750">
              <a:lnSpc>
                <a:spcPct val="107000"/>
              </a:lnSpc>
              <a:spcAft>
                <a:spcPts val="800"/>
              </a:spcAft>
              <a:buFont typeface="Arial" panose="020B0604020202020204" pitchFamily="34" charset="0"/>
              <a:buChar char="•"/>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handling dirty laundry from people with known or suspected monkeypox infection, staff, volunteers, or residents should wear a gown, gloves, eye protection, and a well-fitting mask or respirator.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a:buChar char="•"/>
            </a:pPr>
            <a:endParaRPr lang="en-US" sz="2200" dirty="0">
              <a:cs typeface="Calibri"/>
            </a:endParaRPr>
          </a:p>
        </p:txBody>
      </p:sp>
    </p:spTree>
    <p:extLst>
      <p:ext uri="{BB962C8B-B14F-4D97-AF65-F5344CB8AC3E}">
        <p14:creationId xmlns:p14="http://schemas.microsoft.com/office/powerpoint/2010/main" val="3304572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lstStyle/>
          <a:p>
            <a:pPr algn="ctr"/>
            <a:r>
              <a:rPr lang="en-US" b="1" dirty="0">
                <a:solidFill>
                  <a:schemeClr val="bg1"/>
                </a:solidFill>
                <a:latin typeface="Arial" panose="020B0604020202020204" pitchFamily="34" charset="0"/>
                <a:cs typeface="Arial" panose="020B0604020202020204" pitchFamily="34" charset="0"/>
              </a:rPr>
              <a:t>Monkeypox Vaccination</a:t>
            </a: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7"/>
            <a:ext cx="11876925" cy="5099567"/>
          </a:xfrm>
        </p:spPr>
        <p:txBody>
          <a:bodyPr vert="horz" lIns="91440" tIns="45720" rIns="91440" bIns="45720" rtlCol="0" anchor="t">
            <a:normAutofit fontScale="25000" lnSpcReduction="20000"/>
          </a:bodyPr>
          <a:lstStyle/>
          <a:p>
            <a:pPr marL="0" marR="0" indent="0">
              <a:lnSpc>
                <a:spcPct val="107000"/>
              </a:lnSpc>
              <a:spcBef>
                <a:spcPts val="0"/>
              </a:spcBef>
              <a:spcAft>
                <a:spcPts val="0"/>
              </a:spcAft>
              <a:buNone/>
            </a:pPr>
            <a:r>
              <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When properly administered before or within 14 days after exposure, vaccines can be effective tools at protecting people against monkeypox illness or reducing the severity of illness. One vaccine licensed by the U.S. Food and Drug Administration (FDA) is available for preventing monkeypox infection – JYNNEOS (also known as </a:t>
            </a:r>
            <a:r>
              <a:rPr lang="en-US" sz="7200" dirty="0" err="1">
                <a:solidFill>
                  <a:srgbClr val="201F1E"/>
                </a:solidFill>
                <a:effectLst/>
                <a:latin typeface="Arial" panose="020B0604020202020204" pitchFamily="34" charset="0"/>
                <a:ea typeface="Times New Roman" panose="02020603050405020304" pitchFamily="18" charset="0"/>
                <a:cs typeface="Arial" panose="020B0604020202020204" pitchFamily="34" charset="0"/>
              </a:rPr>
              <a:t>Imvamune</a:t>
            </a:r>
            <a:r>
              <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or </a:t>
            </a:r>
            <a:r>
              <a:rPr lang="en-US" sz="7200" dirty="0" err="1">
                <a:solidFill>
                  <a:srgbClr val="201F1E"/>
                </a:solidFill>
                <a:effectLst/>
                <a:latin typeface="Arial" panose="020B0604020202020204" pitchFamily="34" charset="0"/>
                <a:ea typeface="Times New Roman" panose="02020603050405020304" pitchFamily="18" charset="0"/>
                <a:cs typeface="Arial" panose="020B0604020202020204" pitchFamily="34" charset="0"/>
              </a:rPr>
              <a:t>Imvanex</a:t>
            </a:r>
            <a:r>
              <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in other countries)</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0"/>
              </a:spcAft>
              <a:buNone/>
            </a:pPr>
            <a:r>
              <a:rPr lang="en-US" sz="7200" b="0" i="0" dirty="0">
                <a:solidFill>
                  <a:srgbClr val="000000"/>
                </a:solidFill>
                <a:effectLst/>
                <a:latin typeface="Arial" panose="020B0604020202020204" pitchFamily="34" charset="0"/>
                <a:cs typeface="Arial" panose="020B0604020202020204" pitchFamily="34" charset="0"/>
              </a:rPr>
              <a:t>As of 8/2/2022, 10,148 doses of </a:t>
            </a:r>
            <a:r>
              <a:rPr lang="en-US" sz="7200" b="0" i="0" dirty="0" err="1">
                <a:solidFill>
                  <a:srgbClr val="000000"/>
                </a:solidFill>
                <a:effectLst/>
                <a:latin typeface="Arial" panose="020B0604020202020204" pitchFamily="34" charset="0"/>
                <a:cs typeface="Arial" panose="020B0604020202020204" pitchFamily="34" charset="0"/>
              </a:rPr>
              <a:t>Jynneos</a:t>
            </a:r>
            <a:r>
              <a:rPr lang="en-US" sz="7200" b="0" i="0" dirty="0">
                <a:solidFill>
                  <a:srgbClr val="000000"/>
                </a:solidFill>
                <a:effectLst/>
                <a:latin typeface="Arial" panose="020B0604020202020204" pitchFamily="34" charset="0"/>
                <a:cs typeface="Arial" panose="020B0604020202020204" pitchFamily="34" charset="0"/>
              </a:rPr>
              <a:t> have arrived in NC, with an additional 8,300 doses of </a:t>
            </a:r>
            <a:r>
              <a:rPr lang="en-US" sz="7200" b="0" i="0" dirty="0" err="1">
                <a:solidFill>
                  <a:srgbClr val="000000"/>
                </a:solidFill>
                <a:effectLst/>
                <a:latin typeface="Arial" panose="020B0604020202020204" pitchFamily="34" charset="0"/>
                <a:cs typeface="Arial" panose="020B0604020202020204" pitchFamily="34" charset="0"/>
              </a:rPr>
              <a:t>Jynneos</a:t>
            </a:r>
            <a:r>
              <a:rPr lang="en-US" sz="7200" b="0" i="0" dirty="0">
                <a:solidFill>
                  <a:srgbClr val="000000"/>
                </a:solidFill>
                <a:effectLst/>
                <a:latin typeface="Arial" panose="020B0604020202020204" pitchFamily="34" charset="0"/>
                <a:cs typeface="Arial" panose="020B0604020202020204" pitchFamily="34" charset="0"/>
              </a:rPr>
              <a:t> allocated to NC to order over the next several weeks.</a:t>
            </a:r>
            <a:endPar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0"/>
              </a:spcAft>
              <a:buNone/>
            </a:pPr>
            <a:endParaRPr lang="en-US" sz="7200" dirty="0">
              <a:solidFill>
                <a:srgbClr val="201F1E"/>
              </a:solidFill>
              <a:latin typeface="Arial" panose="020B0604020202020204" pitchFamily="34" charset="0"/>
              <a:ea typeface="Times New Roman" panose="02020603050405020304" pitchFamily="18" charset="0"/>
              <a:cs typeface="Arial" panose="020B0604020202020204" pitchFamily="34" charset="0"/>
            </a:endParaRPr>
          </a:p>
          <a:p>
            <a:pPr marL="0" marR="0" indent="0">
              <a:lnSpc>
                <a:spcPct val="107000"/>
              </a:lnSpc>
              <a:spcBef>
                <a:spcPts val="0"/>
              </a:spcBef>
              <a:spcAft>
                <a:spcPts val="0"/>
              </a:spcAft>
              <a:buNone/>
            </a:pPr>
            <a:r>
              <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If you have an individual who meets the below vaccination criteria contact </a:t>
            </a:r>
            <a:r>
              <a:rPr lang="en-US" sz="7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tooltip="County Health Departments"/>
              </a:rPr>
              <a:t>your local health department</a:t>
            </a:r>
            <a:r>
              <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for assistance in obtaining vaccination.</a:t>
            </a:r>
            <a:endParaRPr lang="en-US" sz="7200" dirty="0">
              <a:effectLst/>
              <a:latin typeface="Arial" panose="020B0604020202020204" pitchFamily="34" charset="0"/>
              <a:ea typeface="Calibri" panose="020F0502020204030204" pitchFamily="34" charset="0"/>
              <a:cs typeface="Arial" panose="020B0604020202020204" pitchFamily="34" charset="0"/>
            </a:endParaRPr>
          </a:p>
          <a:p>
            <a:pPr marL="457200" lvl="1" indent="0">
              <a:lnSpc>
                <a:spcPct val="107000"/>
              </a:lnSpc>
              <a:spcBef>
                <a:spcPts val="0"/>
              </a:spcBef>
              <a:buNone/>
            </a:pPr>
            <a:endPar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endParaRPr>
          </a:p>
          <a:p>
            <a:pPr marL="457200" lvl="1" indent="0">
              <a:lnSpc>
                <a:spcPct val="107000"/>
              </a:lnSpc>
              <a:spcBef>
                <a:spcPts val="0"/>
              </a:spcBef>
              <a:buNone/>
            </a:pPr>
            <a:r>
              <a:rPr lang="en-US" sz="72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Vaccination Criteria</a:t>
            </a:r>
          </a:p>
          <a:p>
            <a:pPr marL="800100" marR="152400" lvl="1" indent="-342900">
              <a:lnSpc>
                <a:spcPct val="120000"/>
              </a:lnSpc>
              <a:spcBef>
                <a:spcPts val="0"/>
              </a:spcBef>
              <a:buSzPts val="1000"/>
              <a:buFont typeface="Symbol" panose="05050102010706020507" pitchFamily="18" charset="2"/>
              <a:buChar char=""/>
              <a:tabLst>
                <a:tab pos="457200" algn="l"/>
              </a:tabLst>
            </a:pPr>
            <a:r>
              <a:rPr lang="en-US" sz="6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t>
            </a: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who have been in </a:t>
            </a:r>
            <a:r>
              <a:rPr lang="en-US" sz="68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close physical contact</a:t>
            </a: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with someone diagnosed with monkeypox in the last 14 days (PEP)</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800100" marR="152400" lvl="1" indent="-342900">
              <a:lnSpc>
                <a:spcPct val="120000"/>
              </a:lnSpc>
              <a:spcBef>
                <a:spcPts val="0"/>
              </a:spcBef>
              <a:buSzPts val="1000"/>
              <a:buFont typeface="Symbol" panose="05050102010706020507" pitchFamily="18" charset="2"/>
              <a:buChar char=""/>
              <a:tabLst>
                <a:tab pos="457200" algn="l"/>
              </a:tabLst>
            </a:pP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Men who have sex with men, or transgender individuals, who report any of the following in the last 90 days:</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1200150" marR="304800" lvl="2" indent="-285750">
              <a:lnSpc>
                <a:spcPct val="120000"/>
              </a:lnSpc>
              <a:spcBef>
                <a:spcPts val="0"/>
              </a:spcBef>
              <a:buSzPts val="1000"/>
              <a:buFont typeface="Courier New" panose="02070309020205020404" pitchFamily="49" charset="0"/>
              <a:buChar char="o"/>
              <a:tabLst>
                <a:tab pos="914400" algn="l"/>
              </a:tabLst>
            </a:pP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 multiple or anonymous sex partners</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1200150" marR="304800" lvl="2" indent="-285750">
              <a:lnSpc>
                <a:spcPct val="120000"/>
              </a:lnSpc>
              <a:spcBef>
                <a:spcPts val="0"/>
              </a:spcBef>
              <a:buSzPts val="1000"/>
              <a:buFont typeface="Courier New" panose="02070309020205020404" pitchFamily="49" charset="0"/>
              <a:buChar char="o"/>
              <a:tabLst>
                <a:tab pos="914400" algn="l"/>
              </a:tabLst>
            </a:pP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Being diagnosed with a sexually transmitted infection</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1200150" marR="304800" lvl="2" indent="-285750">
              <a:lnSpc>
                <a:spcPct val="120000"/>
              </a:lnSpc>
              <a:spcBef>
                <a:spcPts val="0"/>
              </a:spcBef>
              <a:buSzPts val="1000"/>
              <a:buFont typeface="Courier New" panose="02070309020205020404" pitchFamily="49" charset="0"/>
              <a:buChar char="o"/>
              <a:tabLst>
                <a:tab pos="914400" algn="l"/>
              </a:tabLst>
            </a:pP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Receiving HIV pre-exposure prophylaxis (</a:t>
            </a:r>
            <a:r>
              <a:rPr lang="en-US" sz="6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PrEP</a:t>
            </a: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800100" marR="152400" lvl="1" indent="-342900">
              <a:lnSpc>
                <a:spcPct val="120000"/>
              </a:lnSpc>
              <a:spcBef>
                <a:spcPts val="0"/>
              </a:spcBef>
              <a:buSzPts val="1000"/>
              <a:buFont typeface="Symbol" panose="05050102010706020507" pitchFamily="18" charset="2"/>
              <a:buChar char=""/>
              <a:tabLst>
                <a:tab pos="457200" algn="l"/>
              </a:tabLst>
            </a:pPr>
            <a:r>
              <a:rPr lang="en-US" sz="6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Available for certain healthcare workers and public health response team members designated by public health authorities</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3099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lstStyle/>
          <a:p>
            <a:pPr algn="ctr"/>
            <a:r>
              <a:rPr lang="en-US" b="1" dirty="0">
                <a:solidFill>
                  <a:schemeClr val="bg1"/>
                </a:solidFill>
                <a:latin typeface="Arial" panose="020B0604020202020204" pitchFamily="34" charset="0"/>
                <a:cs typeface="Arial" panose="020B0604020202020204" pitchFamily="34" charset="0"/>
              </a:rPr>
              <a:t>Monkeypox Treatment</a:t>
            </a: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9"/>
            <a:ext cx="11876925" cy="2528384"/>
          </a:xfrm>
        </p:spPr>
        <p:txBody>
          <a:bodyPr vert="horz" lIns="91440" tIns="45720" rIns="91440" bIns="45720" rtlCol="0" anchor="t">
            <a:normAutofit/>
          </a:bodyPr>
          <a:lstStyle/>
          <a:p>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Antivirals, such as tecovirimat (TPOXX), may be recommended for people who are more likely to get severely ill, like individuals with weakened immune systems.  </a:t>
            </a:r>
          </a:p>
          <a:p>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Consult with a medical provider for specific treatment options. </a:t>
            </a:r>
          </a:p>
          <a:p>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Additional treatment information can be found at the CDC link</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Treatment Information for Healthcare Professionals | Monkeypox | Poxvirus | CDC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p>
          <a:p>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Providers interested in obtaining monkeypox therapeutics must request them through NC DHHS using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Monkeypox Medical Countermeasure Request Form v1 - NC Public Health (readyop.com)</a:t>
            </a: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7778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682"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98142389-69F4-354F-8C8D-AE65A94409CE}"/>
              </a:ext>
            </a:extLst>
          </p:cNvPr>
          <p:cNvSpPr/>
          <p:nvPr/>
        </p:nvSpPr>
        <p:spPr>
          <a:xfrm>
            <a:off x="0" y="0"/>
            <a:ext cx="12192000" cy="6115050"/>
          </a:xfrm>
          <a:prstGeom prst="rect">
            <a:avLst/>
          </a:prstGeom>
          <a:solidFill>
            <a:srgbClr val="01437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AF77452E-AB00-264D-A03F-68484D94D3A7}"/>
              </a:ext>
            </a:extLst>
          </p:cNvPr>
          <p:cNvSpPr txBox="1"/>
          <p:nvPr/>
        </p:nvSpPr>
        <p:spPr>
          <a:xfrm>
            <a:off x="1316060" y="1746934"/>
            <a:ext cx="4527714" cy="64633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ea typeface="+mn-ea"/>
                <a:cs typeface="Arial"/>
              </a:rPr>
              <a:t>Prisons Action Plan</a:t>
            </a:r>
            <a:endParaRPr kumimoji="0" lang="en-US" sz="3600" b="1"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413344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normAutofit/>
          </a:bodyPr>
          <a:lstStyle/>
          <a:p>
            <a:pPr algn="ctr"/>
            <a:r>
              <a:rPr lang="en-US" sz="4000" b="1" dirty="0">
                <a:solidFill>
                  <a:schemeClr val="bg1"/>
                </a:solidFill>
                <a:latin typeface="Arial"/>
                <a:cs typeface="Arial"/>
              </a:rPr>
              <a:t>Planning Considerations</a:t>
            </a:r>
            <a:endParaRPr lang="en-US" sz="4000" b="1">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9"/>
            <a:ext cx="11876925" cy="5164281"/>
          </a:xfrm>
        </p:spPr>
        <p:txBody>
          <a:bodyPr vert="horz" lIns="91440" tIns="45720" rIns="91440" bIns="45720" rtlCol="0" anchor="t">
            <a:normAutofit/>
          </a:bodyPr>
          <a:lstStyle/>
          <a:p>
            <a:r>
              <a:rPr lang="en-US" sz="1800" b="1" dirty="0">
                <a:ea typeface="+mn-lt"/>
                <a:cs typeface="+mn-lt"/>
              </a:rPr>
              <a:t>Evidence-based / deliberate / objective plan </a:t>
            </a:r>
            <a:r>
              <a:rPr lang="en-US" sz="1800" dirty="0">
                <a:ea typeface="+mn-lt"/>
                <a:cs typeface="+mn-lt"/>
              </a:rPr>
              <a:t>which ensures appropriate allocation of already taxed resources as determined by epidemiologic data, accumulating science, and risk factors  </a:t>
            </a:r>
            <a:endParaRPr lang="en-US"/>
          </a:p>
          <a:p>
            <a:r>
              <a:rPr lang="en-US" sz="1800" b="1" dirty="0">
                <a:ea typeface="+mn-lt"/>
                <a:cs typeface="+mn-lt"/>
              </a:rPr>
              <a:t>Shift frame of reference</a:t>
            </a:r>
            <a:r>
              <a:rPr lang="en-US" sz="1800" dirty="0">
                <a:ea typeface="+mn-lt"/>
                <a:cs typeface="+mn-lt"/>
              </a:rPr>
              <a:t>, particularly among non-medical staff, away from SARS-COV2</a:t>
            </a:r>
            <a:r>
              <a:rPr lang="en-US" sz="1800" dirty="0">
                <a:effectLst/>
                <a:ea typeface="+mn-lt"/>
                <a:cs typeface="+mn-lt"/>
              </a:rPr>
              <a:t>, as </a:t>
            </a:r>
            <a:r>
              <a:rPr lang="en-US" sz="1800" dirty="0">
                <a:ea typeface="+mn-lt"/>
                <a:cs typeface="+mn-lt"/>
              </a:rPr>
              <a:t>monkeypox shares very little in common </a:t>
            </a:r>
            <a:r>
              <a:rPr lang="en-US" sz="1800" dirty="0">
                <a:effectLst/>
                <a:ea typeface="+mn-lt"/>
                <a:cs typeface="+mn-lt"/>
              </a:rPr>
              <a:t>with </a:t>
            </a:r>
            <a:r>
              <a:rPr lang="en-US" sz="1800" dirty="0">
                <a:ea typeface="+mn-lt"/>
                <a:cs typeface="+mn-lt"/>
              </a:rPr>
              <a:t>SARS-CoV2</a:t>
            </a:r>
            <a:endParaRPr lang="en-US" dirty="0"/>
          </a:p>
          <a:p>
            <a:pPr lvl="1"/>
            <a:r>
              <a:rPr lang="en-US" sz="1800" dirty="0">
                <a:ea typeface="+mn-lt"/>
                <a:cs typeface="+mn-lt"/>
              </a:rPr>
              <a:t>Not a “novel” virus</a:t>
            </a:r>
            <a:endParaRPr lang="en-US" sz="1800">
              <a:cs typeface="Calibri"/>
            </a:endParaRPr>
          </a:p>
          <a:p>
            <a:pPr lvl="1"/>
            <a:r>
              <a:rPr lang="en-US" sz="1800" dirty="0">
                <a:ea typeface="+mn-lt"/>
                <a:cs typeface="+mn-lt"/>
              </a:rPr>
              <a:t>Not </a:t>
            </a:r>
            <a:r>
              <a:rPr lang="en-US" sz="1800" dirty="0">
                <a:effectLst/>
                <a:ea typeface="+mn-lt"/>
                <a:cs typeface="+mn-lt"/>
              </a:rPr>
              <a:t>a </a:t>
            </a:r>
            <a:r>
              <a:rPr lang="en-US" sz="1800" dirty="0">
                <a:ea typeface="+mn-lt"/>
                <a:cs typeface="+mn-lt"/>
              </a:rPr>
              <a:t>“respiratory” virus</a:t>
            </a:r>
            <a:endParaRPr lang="en-US" sz="1800">
              <a:cs typeface="Calibri"/>
            </a:endParaRPr>
          </a:p>
          <a:p>
            <a:pPr lvl="1"/>
            <a:r>
              <a:rPr lang="en-US" sz="1800" dirty="0">
                <a:ea typeface="+mn-lt"/>
                <a:cs typeface="+mn-lt"/>
              </a:rPr>
              <a:t>Vaccine has been in use </a:t>
            </a:r>
            <a:r>
              <a:rPr lang="en-US" sz="1800" dirty="0">
                <a:effectLst/>
                <a:ea typeface="+mn-lt"/>
                <a:cs typeface="+mn-lt"/>
              </a:rPr>
              <a:t>for </a:t>
            </a:r>
            <a:r>
              <a:rPr lang="en-US" sz="1800" dirty="0">
                <a:ea typeface="+mn-lt"/>
                <a:cs typeface="+mn-lt"/>
              </a:rPr>
              <a:t>years and is already available (limited quantities)</a:t>
            </a:r>
            <a:endParaRPr lang="en-US" sz="1800">
              <a:cs typeface="Calibri"/>
            </a:endParaRPr>
          </a:p>
          <a:p>
            <a:pPr lvl="1"/>
            <a:r>
              <a:rPr lang="en-US" sz="1800" dirty="0">
                <a:ea typeface="+mn-lt"/>
                <a:cs typeface="+mn-lt"/>
              </a:rPr>
              <a:t>Longer period of incubation/ infectivity</a:t>
            </a:r>
            <a:endParaRPr lang="en-US" sz="1800">
              <a:cs typeface="Calibri"/>
            </a:endParaRPr>
          </a:p>
          <a:p>
            <a:pPr lvl="1"/>
            <a:r>
              <a:rPr lang="en-US" sz="1800" dirty="0">
                <a:ea typeface="+mn-lt"/>
                <a:cs typeface="+mn-lt"/>
              </a:rPr>
              <a:t>No documented asymptomatic spread</a:t>
            </a:r>
            <a:endParaRPr lang="en-US" sz="1800">
              <a:cs typeface="Calibri"/>
            </a:endParaRPr>
          </a:p>
          <a:p>
            <a:pPr lvl="1"/>
            <a:r>
              <a:rPr lang="en-US" sz="1800" dirty="0">
                <a:ea typeface="+mn-lt"/>
                <a:cs typeface="+mn-lt"/>
              </a:rPr>
              <a:t>No preemptive testing (relies on presence of lesions)</a:t>
            </a:r>
            <a:endParaRPr lang="en-US" sz="1800">
              <a:cs typeface="Calibri"/>
            </a:endParaRPr>
          </a:p>
          <a:p>
            <a:pPr lvl="1"/>
            <a:r>
              <a:rPr lang="en-US" sz="1800" dirty="0">
                <a:ea typeface="+mn-lt"/>
                <a:cs typeface="+mn-lt"/>
              </a:rPr>
              <a:t>Specific, identifiable population most </a:t>
            </a:r>
            <a:r>
              <a:rPr lang="en-US" sz="1800" dirty="0">
                <a:effectLst/>
                <a:ea typeface="+mn-lt"/>
                <a:cs typeface="+mn-lt"/>
              </a:rPr>
              <a:t>at </a:t>
            </a:r>
            <a:r>
              <a:rPr lang="en-US" sz="1800" dirty="0">
                <a:ea typeface="+mn-lt"/>
                <a:cs typeface="+mn-lt"/>
              </a:rPr>
              <a:t>risk</a:t>
            </a:r>
            <a:endParaRPr lang="en-US" sz="1800">
              <a:cs typeface="Calibri"/>
            </a:endParaRPr>
          </a:p>
          <a:p>
            <a:pPr lvl="1"/>
            <a:r>
              <a:rPr lang="en-US" sz="1800" dirty="0">
                <a:ea typeface="+mn-lt"/>
                <a:cs typeface="+mn-lt"/>
              </a:rPr>
              <a:t>Dramatically decreased severity</a:t>
            </a:r>
            <a:endParaRPr lang="en-US" sz="1800">
              <a:cs typeface="Calibri"/>
            </a:endParaRPr>
          </a:p>
          <a:p>
            <a:endParaRPr lang="en-US" sz="180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5">
            <a:extLst>
              <a:ext uri="{FF2B5EF4-FFF2-40B4-BE49-F238E27FC236}">
                <a16:creationId xmlns:a16="http://schemas.microsoft.com/office/drawing/2014/main" id="{FC0686BF-D6AE-6537-BE17-1E9AD12C7061}"/>
              </a:ext>
            </a:extLst>
          </p:cNvPr>
          <p:cNvPicPr>
            <a:picLocks noChangeAspect="1"/>
          </p:cNvPicPr>
          <p:nvPr/>
        </p:nvPicPr>
        <p:blipFill>
          <a:blip r:embed="rId2"/>
          <a:stretch>
            <a:fillRect/>
          </a:stretch>
        </p:blipFill>
        <p:spPr>
          <a:xfrm>
            <a:off x="368074" y="253287"/>
            <a:ext cx="748977" cy="869691"/>
          </a:xfrm>
          <a:prstGeom prst="rect">
            <a:avLst/>
          </a:prstGeom>
        </p:spPr>
      </p:pic>
    </p:spTree>
    <p:extLst>
      <p:ext uri="{BB962C8B-B14F-4D97-AF65-F5344CB8AC3E}">
        <p14:creationId xmlns:p14="http://schemas.microsoft.com/office/powerpoint/2010/main" val="342488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normAutofit/>
          </a:bodyPr>
          <a:lstStyle/>
          <a:p>
            <a:pPr algn="ctr"/>
            <a:r>
              <a:rPr lang="en-US" sz="4000" b="1" dirty="0">
                <a:solidFill>
                  <a:schemeClr val="bg1"/>
                </a:solidFill>
                <a:latin typeface="Arial"/>
                <a:cs typeface="Arial"/>
              </a:rPr>
              <a:t>Education</a:t>
            </a:r>
            <a:endParaRPr lang="en-US" sz="4000" b="1">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9"/>
            <a:ext cx="11876925" cy="5164281"/>
          </a:xfrm>
        </p:spPr>
        <p:txBody>
          <a:bodyPr vert="horz" lIns="91440" tIns="45720" rIns="91440" bIns="45720" rtlCol="0" anchor="t">
            <a:normAutofit/>
          </a:bodyPr>
          <a:lstStyle/>
          <a:p>
            <a:r>
              <a:rPr lang="en-US" sz="1800" dirty="0">
                <a:ea typeface="+mn-lt"/>
                <a:cs typeface="+mn-lt"/>
              </a:rPr>
              <a:t>Education and resources provided to </a:t>
            </a:r>
            <a:r>
              <a:rPr lang="en-US" sz="1800" b="1" dirty="0">
                <a:ea typeface="+mn-lt"/>
                <a:cs typeface="+mn-lt"/>
              </a:rPr>
              <a:t>clinicians and other medical staff</a:t>
            </a:r>
            <a:r>
              <a:rPr lang="en-US" sz="1800" dirty="0">
                <a:ea typeface="+mn-lt"/>
                <a:cs typeface="+mn-lt"/>
              </a:rPr>
              <a:t>; began as soon </a:t>
            </a:r>
            <a:r>
              <a:rPr lang="en-US" sz="1800" dirty="0">
                <a:effectLst/>
                <a:ea typeface="+mn-lt"/>
                <a:cs typeface="+mn-lt"/>
              </a:rPr>
              <a:t>as </a:t>
            </a:r>
            <a:r>
              <a:rPr lang="en-US" sz="1800" dirty="0">
                <a:ea typeface="+mn-lt"/>
                <a:cs typeface="+mn-lt"/>
              </a:rPr>
              <a:t>the first case was reported in the U.S. and regular updates continue to occur  </a:t>
            </a:r>
            <a:endParaRPr lang="en-US">
              <a:cs typeface="Calibri"/>
            </a:endParaRPr>
          </a:p>
          <a:p>
            <a:r>
              <a:rPr lang="en-US" sz="1800" dirty="0">
                <a:ea typeface="+mn-lt"/>
                <a:cs typeface="+mn-lt"/>
              </a:rPr>
              <a:t>Education and updates to </a:t>
            </a:r>
            <a:r>
              <a:rPr lang="en-US" sz="1800" b="1" dirty="0">
                <a:ea typeface="+mn-lt"/>
                <a:cs typeface="+mn-lt"/>
              </a:rPr>
              <a:t>staff</a:t>
            </a:r>
            <a:r>
              <a:rPr lang="en-US" sz="1800" dirty="0">
                <a:ea typeface="+mn-lt"/>
                <a:cs typeface="+mn-lt"/>
              </a:rPr>
              <a:t> have also already been delivered through the ICS calls with region directors and to all wardens during Warden’s Calls which occur weekly/ bi-weekly</a:t>
            </a:r>
            <a:endParaRPr lang="en-US" dirty="0"/>
          </a:p>
          <a:p>
            <a:r>
              <a:rPr lang="en-US" sz="1800" b="1" dirty="0">
                <a:ea typeface="+mn-lt"/>
                <a:cs typeface="+mn-lt"/>
              </a:rPr>
              <a:t>Offender educational products </a:t>
            </a:r>
            <a:r>
              <a:rPr lang="en-US" sz="1800" dirty="0">
                <a:ea typeface="+mn-lt"/>
                <a:cs typeface="+mn-lt"/>
              </a:rPr>
              <a:t>(posters, pictorials, and information sheets) have also been developed and are in production for dissemination/ posting </a:t>
            </a:r>
            <a:r>
              <a:rPr lang="en-US" sz="1800" dirty="0">
                <a:effectLst/>
                <a:ea typeface="+mn-lt"/>
                <a:cs typeface="+mn-lt"/>
              </a:rPr>
              <a:t>at </a:t>
            </a:r>
            <a:r>
              <a:rPr lang="en-US" sz="1800" dirty="0">
                <a:ea typeface="+mn-lt"/>
                <a:cs typeface="+mn-lt"/>
              </a:rPr>
              <a:t>all facilities</a:t>
            </a:r>
            <a:endParaRPr lang="en-US" dirty="0"/>
          </a:p>
          <a:p>
            <a:endParaRPr lang="en-US" sz="1800" dirty="0">
              <a:cs typeface="Calibri"/>
            </a:endParaRPr>
          </a:p>
          <a:p>
            <a:endParaRPr lang="en-US" sz="180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5">
            <a:extLst>
              <a:ext uri="{FF2B5EF4-FFF2-40B4-BE49-F238E27FC236}">
                <a16:creationId xmlns:a16="http://schemas.microsoft.com/office/drawing/2014/main" id="{FC0686BF-D6AE-6537-BE17-1E9AD12C7061}"/>
              </a:ext>
            </a:extLst>
          </p:cNvPr>
          <p:cNvPicPr>
            <a:picLocks noChangeAspect="1"/>
          </p:cNvPicPr>
          <p:nvPr/>
        </p:nvPicPr>
        <p:blipFill>
          <a:blip r:embed="rId2"/>
          <a:stretch>
            <a:fillRect/>
          </a:stretch>
        </p:blipFill>
        <p:spPr>
          <a:xfrm>
            <a:off x="368074" y="253287"/>
            <a:ext cx="748977" cy="869691"/>
          </a:xfrm>
          <a:prstGeom prst="rect">
            <a:avLst/>
          </a:prstGeom>
        </p:spPr>
      </p:pic>
      <p:sp>
        <p:nvSpPr>
          <p:cNvPr id="7" name="Title 1">
            <a:extLst>
              <a:ext uri="{FF2B5EF4-FFF2-40B4-BE49-F238E27FC236}">
                <a16:creationId xmlns:a16="http://schemas.microsoft.com/office/drawing/2014/main" id="{CF0987B3-13AF-5D2A-F6DE-199718C0D26D}"/>
              </a:ext>
            </a:extLst>
          </p:cNvPr>
          <p:cNvSpPr txBox="1">
            <a:spLocks/>
          </p:cNvSpPr>
          <p:nvPr/>
        </p:nvSpPr>
        <p:spPr>
          <a:xfrm>
            <a:off x="-3110" y="3451920"/>
            <a:ext cx="12192000" cy="1325563"/>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bg1"/>
                </a:solidFill>
                <a:latin typeface="Arial"/>
                <a:cs typeface="Arial"/>
              </a:rPr>
              <a:t>Reducing Stigma / Eliminating Penalties</a:t>
            </a:r>
            <a:endParaRPr lang="en-US" sz="4000">
              <a:solidFill>
                <a:schemeClr val="bg1"/>
              </a:solidFill>
              <a:cs typeface="Calibri Light"/>
            </a:endParaRPr>
          </a:p>
        </p:txBody>
      </p:sp>
      <p:sp>
        <p:nvSpPr>
          <p:cNvPr id="8" name="TextBox 7">
            <a:extLst>
              <a:ext uri="{FF2B5EF4-FFF2-40B4-BE49-F238E27FC236}">
                <a16:creationId xmlns:a16="http://schemas.microsoft.com/office/drawing/2014/main" id="{91828422-5C0C-142B-F8BA-EBD5541041B6}"/>
              </a:ext>
            </a:extLst>
          </p:cNvPr>
          <p:cNvSpPr txBox="1"/>
          <p:nvPr/>
        </p:nvSpPr>
        <p:spPr>
          <a:xfrm>
            <a:off x="160176" y="4864359"/>
            <a:ext cx="120349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Interactions and interviews with offenders who are either at risk or identified as potential contacts will be performed </a:t>
            </a:r>
            <a:r>
              <a:rPr lang="en-US" b="1" dirty="0"/>
              <a:t>confidentially</a:t>
            </a:r>
            <a:r>
              <a:rPr lang="en-US" dirty="0"/>
              <a:t>  </a:t>
            </a:r>
            <a:endParaRPr lang="en-US"/>
          </a:p>
          <a:p>
            <a:pPr marL="285750" indent="-285750">
              <a:buFont typeface="Arial"/>
              <a:buChar char="•"/>
            </a:pPr>
            <a:r>
              <a:rPr lang="en-US" dirty="0"/>
              <a:t>Prison leadership has </a:t>
            </a:r>
            <a:r>
              <a:rPr lang="en-US" b="1" dirty="0"/>
              <a:t>waived adverse actions </a:t>
            </a:r>
            <a:r>
              <a:rPr lang="en-US" dirty="0"/>
              <a:t>for any conduct which offenders divulge during contact tracing that, under normal circumstances, could be an infraction (such as intimate contact with other offenders)</a:t>
            </a:r>
            <a:endParaRPr lang="en-US" dirty="0">
              <a:cs typeface="Calibri" panose="020F0502020204030204"/>
            </a:endParaRPr>
          </a:p>
          <a:p>
            <a:pPr marL="285750" indent="-285750">
              <a:buFont typeface="Arial"/>
              <a:buChar char="•"/>
            </a:pPr>
            <a:r>
              <a:rPr lang="en-US" b="1" dirty="0"/>
              <a:t>Medical co-pays </a:t>
            </a:r>
            <a:r>
              <a:rPr lang="en-US" dirty="0"/>
              <a:t>will be waived for visits related to monkeypox concerns</a:t>
            </a:r>
            <a:endParaRPr lang="en-US" dirty="0">
              <a:cs typeface="Calibri" panose="020F0502020204030204"/>
            </a:endParaRPr>
          </a:p>
          <a:p>
            <a:pPr marL="285750" indent="-285750">
              <a:buFont typeface="Arial"/>
              <a:buChar char="•"/>
            </a:pPr>
            <a:r>
              <a:rPr lang="en-US" b="1" dirty="0"/>
              <a:t>Monkeypox phone line </a:t>
            </a:r>
            <a:r>
              <a:rPr lang="en-US" dirty="0"/>
              <a:t>(“hot line”) being established</a:t>
            </a:r>
            <a:endParaRPr lang="en-US" dirty="0">
              <a:cs typeface="Calibri" panose="020F0502020204030204"/>
            </a:endParaRPr>
          </a:p>
        </p:txBody>
      </p:sp>
    </p:spTree>
    <p:extLst>
      <p:ext uri="{BB962C8B-B14F-4D97-AF65-F5344CB8AC3E}">
        <p14:creationId xmlns:p14="http://schemas.microsoft.com/office/powerpoint/2010/main" val="2674258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normAutofit/>
          </a:bodyPr>
          <a:lstStyle/>
          <a:p>
            <a:pPr algn="ctr"/>
            <a:r>
              <a:rPr lang="en-US" sz="4000" b="1" dirty="0">
                <a:solidFill>
                  <a:schemeClr val="bg1"/>
                </a:solidFill>
                <a:latin typeface="Arial"/>
                <a:cs typeface="Arial"/>
              </a:rPr>
              <a:t>Mitigating Risk</a:t>
            </a:r>
            <a:endParaRPr lang="en-US" sz="4000" b="1">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9"/>
            <a:ext cx="11876925" cy="5164281"/>
          </a:xfrm>
        </p:spPr>
        <p:txBody>
          <a:bodyPr vert="horz" lIns="91440" tIns="45720" rIns="91440" bIns="45720" rtlCol="0" anchor="t">
            <a:normAutofit/>
          </a:bodyPr>
          <a:lstStyle/>
          <a:p>
            <a:r>
              <a:rPr lang="en-US" sz="1800" b="1" dirty="0">
                <a:ea typeface="+mn-lt"/>
                <a:cs typeface="+mn-lt"/>
              </a:rPr>
              <a:t>Identify offenders who are at risk </a:t>
            </a:r>
            <a:r>
              <a:rPr lang="en-US" sz="1800" dirty="0">
                <a:ea typeface="+mn-lt"/>
                <a:cs typeface="+mn-lt"/>
              </a:rPr>
              <a:t>based on CDC/ NC DHHS initial criteria: </a:t>
            </a:r>
            <a:endParaRPr lang="en-US">
              <a:cs typeface="Calibri"/>
            </a:endParaRPr>
          </a:p>
          <a:p>
            <a:pPr lvl="1"/>
            <a:r>
              <a:rPr lang="en-US" sz="1800" dirty="0">
                <a:ea typeface="+mn-lt"/>
                <a:cs typeface="+mn-lt"/>
              </a:rPr>
              <a:t>Any individuals who have had </a:t>
            </a:r>
            <a:r>
              <a:rPr lang="en-US" sz="1800" b="1" dirty="0">
                <a:ea typeface="+mn-lt"/>
                <a:cs typeface="+mn-lt"/>
              </a:rPr>
              <a:t>close contact </a:t>
            </a:r>
            <a:r>
              <a:rPr lang="en-US" sz="1800" b="1" dirty="0">
                <a:effectLst/>
                <a:ea typeface="+mn-lt"/>
                <a:cs typeface="+mn-lt"/>
              </a:rPr>
              <a:t>with </a:t>
            </a:r>
            <a:r>
              <a:rPr lang="en-US" sz="1800" b="1" dirty="0">
                <a:ea typeface="+mn-lt"/>
                <a:cs typeface="+mn-lt"/>
              </a:rPr>
              <a:t>an infected individual</a:t>
            </a:r>
            <a:endParaRPr lang="en-US" sz="1800">
              <a:cs typeface="Calibri"/>
            </a:endParaRPr>
          </a:p>
          <a:p>
            <a:pPr lvl="1"/>
            <a:r>
              <a:rPr lang="en-US" sz="1800" b="1" dirty="0">
                <a:ea typeface="+mn-lt"/>
                <a:cs typeface="+mn-lt"/>
              </a:rPr>
              <a:t>Male offenders </a:t>
            </a:r>
            <a:r>
              <a:rPr lang="en-US" sz="1800" dirty="0">
                <a:ea typeface="+mn-lt"/>
                <a:cs typeface="+mn-lt"/>
              </a:rPr>
              <a:t>who self-report or are otherwise identified as having a </a:t>
            </a:r>
            <a:r>
              <a:rPr lang="en-US" sz="1800" b="1" dirty="0">
                <a:ea typeface="+mn-lt"/>
                <a:cs typeface="+mn-lt"/>
              </a:rPr>
              <a:t>sexual preference for other males </a:t>
            </a:r>
            <a:endParaRPr lang="en-US" sz="1800">
              <a:cs typeface="Calibri"/>
            </a:endParaRPr>
          </a:p>
          <a:p>
            <a:r>
              <a:rPr lang="en-US" sz="1800" dirty="0">
                <a:ea typeface="+mn-lt"/>
                <a:cs typeface="+mn-lt"/>
              </a:rPr>
              <a:t>Conduct </a:t>
            </a:r>
            <a:r>
              <a:rPr lang="en-US" sz="1800" b="1" dirty="0">
                <a:ea typeface="+mn-lt"/>
                <a:cs typeface="+mn-lt"/>
              </a:rPr>
              <a:t>confidential interviews </a:t>
            </a:r>
            <a:r>
              <a:rPr lang="en-US" sz="1800" dirty="0">
                <a:ea typeface="+mn-lt"/>
                <a:cs typeface="+mn-lt"/>
              </a:rPr>
              <a:t>with each offender who potentially meet criteria above to determine if any CDC/ NC DHHS sub-criteria are met:</a:t>
            </a:r>
            <a:endParaRPr lang="en-US" dirty="0"/>
          </a:p>
          <a:p>
            <a:pPr lvl="1"/>
            <a:r>
              <a:rPr lang="en-US" sz="1800" dirty="0">
                <a:ea typeface="+mn-lt"/>
                <a:cs typeface="+mn-lt"/>
              </a:rPr>
              <a:t>Diagnosed with </a:t>
            </a:r>
            <a:r>
              <a:rPr lang="en-US" sz="1800" dirty="0">
                <a:effectLst/>
                <a:ea typeface="+mn-lt"/>
                <a:cs typeface="+mn-lt"/>
              </a:rPr>
              <a:t>a </a:t>
            </a:r>
            <a:r>
              <a:rPr lang="en-US" sz="1800" b="1" dirty="0">
                <a:ea typeface="+mn-lt"/>
                <a:cs typeface="+mn-lt"/>
              </a:rPr>
              <a:t>sexually transmitted illness in the last 90 days</a:t>
            </a:r>
            <a:endParaRPr lang="en-US" sz="1800">
              <a:cs typeface="Calibri"/>
            </a:endParaRPr>
          </a:p>
          <a:p>
            <a:pPr lvl="1"/>
            <a:r>
              <a:rPr lang="en-US" sz="1800" dirty="0">
                <a:ea typeface="+mn-lt"/>
                <a:cs typeface="+mn-lt"/>
              </a:rPr>
              <a:t>More than </a:t>
            </a:r>
            <a:r>
              <a:rPr lang="en-US" sz="1800" b="1" dirty="0">
                <a:ea typeface="+mn-lt"/>
                <a:cs typeface="+mn-lt"/>
              </a:rPr>
              <a:t>two intimate partners in the last 90 days</a:t>
            </a:r>
            <a:endParaRPr lang="en-US" sz="1800">
              <a:cs typeface="Calibri"/>
            </a:endParaRPr>
          </a:p>
          <a:p>
            <a:pPr lvl="1"/>
            <a:r>
              <a:rPr lang="en-US" sz="1800" dirty="0">
                <a:ea typeface="+mn-lt"/>
                <a:cs typeface="+mn-lt"/>
              </a:rPr>
              <a:t>Taking </a:t>
            </a:r>
            <a:r>
              <a:rPr lang="en-US" sz="1800" b="1" dirty="0" err="1">
                <a:ea typeface="+mn-lt"/>
                <a:cs typeface="+mn-lt"/>
              </a:rPr>
              <a:t>PrEP</a:t>
            </a:r>
            <a:r>
              <a:rPr lang="en-US" sz="1800" b="1" dirty="0">
                <a:ea typeface="+mn-lt"/>
                <a:cs typeface="+mn-lt"/>
              </a:rPr>
              <a:t> (pre-exposure prophylaxis) for HIV</a:t>
            </a:r>
            <a:endParaRPr lang="en-US" sz="1800">
              <a:cs typeface="Calibri"/>
            </a:endParaRPr>
          </a:p>
          <a:p>
            <a:r>
              <a:rPr lang="en-US" sz="1800" dirty="0">
                <a:ea typeface="+mn-lt"/>
                <a:cs typeface="+mn-lt"/>
              </a:rPr>
              <a:t>Offenders in </a:t>
            </a:r>
            <a:r>
              <a:rPr lang="en-US" sz="1800" b="1" dirty="0">
                <a:ea typeface="+mn-lt"/>
                <a:cs typeface="+mn-lt"/>
              </a:rPr>
              <a:t>processing</a:t>
            </a:r>
            <a:r>
              <a:rPr lang="en-US" sz="1800" dirty="0">
                <a:ea typeface="+mn-lt"/>
                <a:cs typeface="+mn-lt"/>
              </a:rPr>
              <a:t> (from jails and the community) represent the </a:t>
            </a:r>
            <a:r>
              <a:rPr lang="en-US" sz="1800" u="sng" dirty="0">
                <a:ea typeface="+mn-lt"/>
                <a:cs typeface="+mn-lt"/>
              </a:rPr>
              <a:t>greatest risk of introduction </a:t>
            </a:r>
            <a:r>
              <a:rPr lang="en-US" sz="1800" dirty="0">
                <a:ea typeface="+mn-lt"/>
                <a:cs typeface="+mn-lt"/>
              </a:rPr>
              <a:t>of the virus into the prison system</a:t>
            </a:r>
            <a:endParaRPr lang="en-US" dirty="0"/>
          </a:p>
          <a:p>
            <a:r>
              <a:rPr lang="en-US" sz="1800" dirty="0">
                <a:ea typeface="+mn-lt"/>
                <a:cs typeface="+mn-lt"/>
              </a:rPr>
              <a:t>Education and careful screening using the criteria outlined above for all intakes upon arrival to prison</a:t>
            </a:r>
            <a:endParaRPr lang="en-US" dirty="0"/>
          </a:p>
          <a:p>
            <a:pPr marL="0" indent="0">
              <a:buNone/>
            </a:pPr>
            <a:endParaRPr lang="en-US" sz="1800" dirty="0">
              <a:cs typeface="Calibri"/>
            </a:endParaRPr>
          </a:p>
          <a:p>
            <a:r>
              <a:rPr lang="en-US" sz="1800" dirty="0">
                <a:ea typeface="+mn-lt"/>
                <a:cs typeface="+mn-lt"/>
              </a:rPr>
              <a:t>Refer all offenders who potentially meet criteria to medical for </a:t>
            </a:r>
            <a:r>
              <a:rPr lang="en-US" sz="1800" b="1" dirty="0">
                <a:ea typeface="+mn-lt"/>
                <a:cs typeface="+mn-lt"/>
              </a:rPr>
              <a:t>vaccine consideration</a:t>
            </a:r>
            <a:endParaRPr lang="en-US" dirty="0"/>
          </a:p>
          <a:p>
            <a:endParaRPr lang="en-US" sz="180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5">
            <a:extLst>
              <a:ext uri="{FF2B5EF4-FFF2-40B4-BE49-F238E27FC236}">
                <a16:creationId xmlns:a16="http://schemas.microsoft.com/office/drawing/2014/main" id="{FC0686BF-D6AE-6537-BE17-1E9AD12C7061}"/>
              </a:ext>
            </a:extLst>
          </p:cNvPr>
          <p:cNvPicPr>
            <a:picLocks noChangeAspect="1"/>
          </p:cNvPicPr>
          <p:nvPr/>
        </p:nvPicPr>
        <p:blipFill>
          <a:blip r:embed="rId2"/>
          <a:stretch>
            <a:fillRect/>
          </a:stretch>
        </p:blipFill>
        <p:spPr>
          <a:xfrm>
            <a:off x="368074" y="253287"/>
            <a:ext cx="748977" cy="869691"/>
          </a:xfrm>
          <a:prstGeom prst="rect">
            <a:avLst/>
          </a:prstGeom>
        </p:spPr>
      </p:pic>
    </p:spTree>
    <p:extLst>
      <p:ext uri="{BB962C8B-B14F-4D97-AF65-F5344CB8AC3E}">
        <p14:creationId xmlns:p14="http://schemas.microsoft.com/office/powerpoint/2010/main" val="2818738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normAutofit/>
          </a:bodyPr>
          <a:lstStyle/>
          <a:p>
            <a:pPr algn="ctr"/>
            <a:r>
              <a:rPr lang="en-US" sz="4000" b="1" dirty="0">
                <a:solidFill>
                  <a:schemeClr val="bg1"/>
                </a:solidFill>
                <a:latin typeface="Arial"/>
                <a:cs typeface="Arial"/>
              </a:rPr>
              <a:t>Isolation / Containment</a:t>
            </a:r>
            <a:endParaRPr lang="en-US" sz="4000"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9"/>
            <a:ext cx="11876925" cy="5164281"/>
          </a:xfrm>
        </p:spPr>
        <p:txBody>
          <a:bodyPr vert="horz" lIns="91440" tIns="45720" rIns="91440" bIns="45720" rtlCol="0" anchor="t">
            <a:normAutofit/>
          </a:bodyPr>
          <a:lstStyle/>
          <a:p>
            <a:r>
              <a:rPr lang="en-US" sz="2200" u="sng" dirty="0">
                <a:ea typeface="+mn-lt"/>
                <a:cs typeface="+mn-lt"/>
              </a:rPr>
              <a:t>In the event a case is identified or suspected in prison</a:t>
            </a:r>
            <a:r>
              <a:rPr lang="en-US" sz="2200" dirty="0">
                <a:ea typeface="+mn-lt"/>
                <a:cs typeface="+mn-lt"/>
              </a:rPr>
              <a:t>:</a:t>
            </a:r>
            <a:endParaRPr lang="en-US" sz="2200">
              <a:cs typeface="Calibri"/>
            </a:endParaRPr>
          </a:p>
          <a:p>
            <a:pPr lvl="1"/>
            <a:r>
              <a:rPr lang="en-US" sz="1800" b="1" dirty="0">
                <a:ea typeface="+mn-lt"/>
                <a:cs typeface="+mn-lt"/>
              </a:rPr>
              <a:t>Strict isolation</a:t>
            </a:r>
            <a:r>
              <a:rPr lang="en-US" sz="1800" dirty="0">
                <a:ea typeface="+mn-lt"/>
                <a:cs typeface="+mn-lt"/>
              </a:rPr>
              <a:t> of the infected / suspected individual</a:t>
            </a:r>
            <a:endParaRPr lang="en-US" dirty="0">
              <a:ea typeface="+mn-lt"/>
              <a:cs typeface="+mn-lt"/>
            </a:endParaRPr>
          </a:p>
          <a:p>
            <a:pPr lvl="2"/>
            <a:r>
              <a:rPr lang="en-US" sz="1800" dirty="0">
                <a:ea typeface="+mn-lt"/>
                <a:cs typeface="+mn-lt"/>
              </a:rPr>
              <a:t>For the duration of the illness (</a:t>
            </a:r>
            <a:r>
              <a:rPr lang="en-US" sz="1800" b="1" dirty="0">
                <a:ea typeface="+mn-lt"/>
                <a:cs typeface="+mn-lt"/>
              </a:rPr>
              <a:t>at least 2-4 weeks</a:t>
            </a:r>
            <a:r>
              <a:rPr lang="en-US" sz="1800" dirty="0">
                <a:ea typeface="+mn-lt"/>
                <a:cs typeface="+mn-lt"/>
              </a:rPr>
              <a:t>)</a:t>
            </a:r>
            <a:endParaRPr lang="en-US" sz="1800">
              <a:cs typeface="Calibri"/>
            </a:endParaRPr>
          </a:p>
          <a:p>
            <a:pPr lvl="2"/>
            <a:r>
              <a:rPr lang="en-US" sz="1800" dirty="0">
                <a:ea typeface="+mn-lt"/>
                <a:cs typeface="+mn-lt"/>
              </a:rPr>
              <a:t>Isolate individual in a </a:t>
            </a:r>
            <a:r>
              <a:rPr lang="en-US" sz="1800" b="1" dirty="0">
                <a:ea typeface="+mn-lt"/>
                <a:cs typeface="+mn-lt"/>
              </a:rPr>
              <a:t>“wet” cell </a:t>
            </a:r>
            <a:r>
              <a:rPr lang="en-US" sz="1800" dirty="0">
                <a:ea typeface="+mn-lt"/>
                <a:cs typeface="+mn-lt"/>
              </a:rPr>
              <a:t>in order to minimize interactions / potential spread of infection</a:t>
            </a:r>
            <a:endParaRPr lang="en-US" sz="1800">
              <a:cs typeface="Calibri"/>
            </a:endParaRPr>
          </a:p>
          <a:p>
            <a:pPr lvl="3"/>
            <a:r>
              <a:rPr lang="en-US" dirty="0">
                <a:ea typeface="+mn-lt"/>
                <a:cs typeface="+mn-lt"/>
              </a:rPr>
              <a:t>No interaction with other offenders</a:t>
            </a:r>
            <a:endParaRPr lang="en-US">
              <a:cs typeface="Calibri"/>
            </a:endParaRPr>
          </a:p>
          <a:p>
            <a:pPr lvl="1"/>
            <a:r>
              <a:rPr lang="en-US" sz="1800" dirty="0">
                <a:ea typeface="+mn-lt"/>
                <a:cs typeface="+mn-lt"/>
              </a:rPr>
              <a:t>All staff entering the room will be required to wear </a:t>
            </a:r>
            <a:r>
              <a:rPr lang="en-US" sz="1800" b="1" dirty="0">
                <a:ea typeface="+mn-lt"/>
                <a:cs typeface="+mn-lt"/>
              </a:rPr>
              <a:t>full PPE </a:t>
            </a:r>
            <a:r>
              <a:rPr lang="en-US" sz="1800" dirty="0">
                <a:ea typeface="+mn-lt"/>
                <a:cs typeface="+mn-lt"/>
              </a:rPr>
              <a:t>(eye protection/mask/gown/gloves) at all times</a:t>
            </a:r>
            <a:endParaRPr lang="en-US" dirty="0"/>
          </a:p>
          <a:p>
            <a:pPr lvl="2"/>
            <a:r>
              <a:rPr lang="en-US" sz="1800" dirty="0">
                <a:ea typeface="+mn-lt"/>
                <a:cs typeface="+mn-lt"/>
              </a:rPr>
              <a:t>PPE will be disposed of through medical (hazardous) waste each time the staff member departs the room</a:t>
            </a:r>
            <a:endParaRPr lang="en-US" sz="1800">
              <a:cs typeface="Calibri"/>
            </a:endParaRPr>
          </a:p>
          <a:p>
            <a:pPr lvl="1"/>
            <a:r>
              <a:rPr lang="en-US" sz="1800" dirty="0">
                <a:ea typeface="+mn-lt"/>
                <a:cs typeface="+mn-lt"/>
              </a:rPr>
              <a:t>If/ when the infected individual leaves the isolation room, will be required to wear a mask and have all skin lesions covered</a:t>
            </a:r>
            <a:endParaRPr lang="en-US" dirty="0"/>
          </a:p>
          <a:p>
            <a:pPr lvl="1"/>
            <a:r>
              <a:rPr lang="en-US" sz="1800" dirty="0">
                <a:ea typeface="+mn-lt"/>
                <a:cs typeface="+mn-lt"/>
              </a:rPr>
              <a:t>All </a:t>
            </a:r>
            <a:r>
              <a:rPr lang="en-US" sz="1800" b="1" dirty="0">
                <a:ea typeface="+mn-lt"/>
                <a:cs typeface="+mn-lt"/>
              </a:rPr>
              <a:t>meals</a:t>
            </a:r>
            <a:r>
              <a:rPr lang="en-US" sz="1800" dirty="0">
                <a:ea typeface="+mn-lt"/>
                <a:cs typeface="+mn-lt"/>
              </a:rPr>
              <a:t> will be provided to the offender in the isolation room using disposable plates and utensils only</a:t>
            </a:r>
            <a:endParaRPr lang="en-US" dirty="0"/>
          </a:p>
          <a:p>
            <a:pPr lvl="2"/>
            <a:r>
              <a:rPr lang="en-US" sz="1800" dirty="0">
                <a:ea typeface="+mn-lt"/>
                <a:cs typeface="+mn-lt"/>
              </a:rPr>
              <a:t>Disposal of trash will be through medical (hazardous) waste</a:t>
            </a:r>
            <a:endParaRPr lang="en-US" sz="1800" dirty="0">
              <a:cs typeface="Calibri"/>
            </a:endParaRPr>
          </a:p>
          <a:p>
            <a:pPr marL="914400" lvl="2" indent="0">
              <a:buNone/>
            </a:pPr>
            <a:endParaRPr lang="en-US" sz="1400" dirty="0">
              <a:ea typeface="+mn-lt"/>
              <a:cs typeface="+mn-lt"/>
            </a:endParaRPr>
          </a:p>
          <a:p>
            <a:pPr lvl="1"/>
            <a:r>
              <a:rPr lang="en-US" sz="1800" b="1" i="1" u="sng" dirty="0">
                <a:ea typeface="+mn-lt"/>
                <a:cs typeface="+mn-lt"/>
              </a:rPr>
              <a:t>Clearance from isolation is authorized only by credentialed medical personnel</a:t>
            </a:r>
            <a:endParaRPr lang="en-US" dirty="0"/>
          </a:p>
          <a:p>
            <a:pPr lvl="1"/>
            <a:endParaRPr lang="en-US" sz="1800" dirty="0">
              <a:ea typeface="+mn-lt"/>
              <a:cs typeface="+mn-lt"/>
            </a:endParaRPr>
          </a:p>
          <a:p>
            <a:pPr lvl="1"/>
            <a:r>
              <a:rPr lang="en-US" sz="1800" dirty="0">
                <a:ea typeface="+mn-lt"/>
                <a:cs typeface="+mn-lt"/>
              </a:rPr>
              <a:t>Confidential, protected interview with the infected individual will be conducted in order to develop </a:t>
            </a:r>
            <a:r>
              <a:rPr lang="en-US" sz="1800" b="1" dirty="0">
                <a:ea typeface="+mn-lt"/>
                <a:cs typeface="+mn-lt"/>
              </a:rPr>
              <a:t>contact tracing</a:t>
            </a:r>
            <a:r>
              <a:rPr lang="en-US" sz="1800" dirty="0">
                <a:ea typeface="+mn-lt"/>
                <a:cs typeface="+mn-lt"/>
              </a:rPr>
              <a:t>, with follow up confidential protected interviews occurring with any other individuals identified as potentially exposed</a:t>
            </a:r>
            <a:endParaRPr lang="en-US" dirty="0">
              <a:cs typeface="Calibri"/>
            </a:endParaRPr>
          </a:p>
          <a:p>
            <a:pPr lvl="1"/>
            <a:endParaRPr lang="en-US" sz="1800" b="1" dirty="0">
              <a:cs typeface="Calibri"/>
            </a:endParaRPr>
          </a:p>
          <a:p>
            <a:endParaRPr lang="en-US" sz="180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5">
            <a:extLst>
              <a:ext uri="{FF2B5EF4-FFF2-40B4-BE49-F238E27FC236}">
                <a16:creationId xmlns:a16="http://schemas.microsoft.com/office/drawing/2014/main" id="{FC0686BF-D6AE-6537-BE17-1E9AD12C7061}"/>
              </a:ext>
            </a:extLst>
          </p:cNvPr>
          <p:cNvPicPr>
            <a:picLocks noChangeAspect="1"/>
          </p:cNvPicPr>
          <p:nvPr/>
        </p:nvPicPr>
        <p:blipFill>
          <a:blip r:embed="rId2"/>
          <a:stretch>
            <a:fillRect/>
          </a:stretch>
        </p:blipFill>
        <p:spPr>
          <a:xfrm>
            <a:off x="368074" y="253287"/>
            <a:ext cx="748977" cy="869691"/>
          </a:xfrm>
          <a:prstGeom prst="rect">
            <a:avLst/>
          </a:prstGeom>
        </p:spPr>
      </p:pic>
    </p:spTree>
    <p:extLst>
      <p:ext uri="{BB962C8B-B14F-4D97-AF65-F5344CB8AC3E}">
        <p14:creationId xmlns:p14="http://schemas.microsoft.com/office/powerpoint/2010/main" val="190520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normAutofit/>
          </a:bodyPr>
          <a:lstStyle/>
          <a:p>
            <a:pPr algn="ctr"/>
            <a:r>
              <a:rPr lang="en-US" sz="4000" b="1" dirty="0">
                <a:solidFill>
                  <a:schemeClr val="bg1"/>
                </a:solidFill>
                <a:latin typeface="Arial"/>
                <a:cs typeface="Arial"/>
              </a:rPr>
              <a:t>Current Status</a:t>
            </a:r>
            <a:endParaRPr lang="en-US" sz="4000" dirty="0">
              <a:solidFill>
                <a:schemeClr val="bg1"/>
              </a:solidFill>
            </a:endParaRP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9"/>
            <a:ext cx="11876925" cy="5164281"/>
          </a:xfrm>
        </p:spPr>
        <p:txBody>
          <a:bodyPr vert="horz" lIns="91440" tIns="45720" rIns="91440" bIns="45720" rtlCol="0" anchor="t">
            <a:normAutofit fontScale="92500" lnSpcReduction="20000"/>
          </a:bodyPr>
          <a:lstStyle/>
          <a:p>
            <a:pPr marL="0" indent="0" algn="ctr">
              <a:buNone/>
            </a:pPr>
            <a:r>
              <a:rPr lang="en-US" sz="2200" b="1" i="1" dirty="0">
                <a:ea typeface="+mn-lt"/>
                <a:cs typeface="+mn-lt"/>
              </a:rPr>
              <a:t>No cases have been identified in prisons to date</a:t>
            </a:r>
            <a:endParaRPr lang="en-US" sz="2200" dirty="0">
              <a:ea typeface="+mn-lt"/>
              <a:cs typeface="+mn-lt"/>
            </a:endParaRPr>
          </a:p>
          <a:p>
            <a:pPr marL="0" indent="0">
              <a:buNone/>
            </a:pPr>
            <a:r>
              <a:rPr lang="en-US" sz="2200" dirty="0">
                <a:ea typeface="+mn-lt"/>
                <a:cs typeface="+mn-lt"/>
              </a:rPr>
              <a:t>                                                              </a:t>
            </a:r>
            <a:r>
              <a:rPr lang="en-US" sz="2200" i="1" dirty="0">
                <a:ea typeface="+mn-lt"/>
                <a:cs typeface="+mn-lt"/>
              </a:rPr>
              <a:t>Current prison population: 30,000 offenders</a:t>
            </a:r>
            <a:endParaRPr lang="en-US" i="1" dirty="0">
              <a:cs typeface="Calibri" panose="020F0502020204030204"/>
            </a:endParaRPr>
          </a:p>
          <a:p>
            <a:r>
              <a:rPr lang="en-US" sz="2200" b="1" dirty="0">
                <a:ea typeface="+mn-lt"/>
                <a:cs typeface="+mn-lt"/>
              </a:rPr>
              <a:t>Education</a:t>
            </a:r>
            <a:r>
              <a:rPr lang="en-US" sz="2200" dirty="0">
                <a:ea typeface="+mn-lt"/>
                <a:cs typeface="+mn-lt"/>
              </a:rPr>
              <a:t> campaign is on-going</a:t>
            </a:r>
            <a:endParaRPr lang="en-US" dirty="0"/>
          </a:p>
          <a:p>
            <a:r>
              <a:rPr lang="en-US" sz="2200" dirty="0">
                <a:ea typeface="+mn-lt"/>
                <a:cs typeface="+mn-lt"/>
              </a:rPr>
              <a:t>Processes have been established and distributed for </a:t>
            </a:r>
            <a:r>
              <a:rPr lang="en-US" sz="2200" b="1" dirty="0">
                <a:ea typeface="+mn-lt"/>
                <a:cs typeface="+mn-lt"/>
              </a:rPr>
              <a:t>testing</a:t>
            </a:r>
            <a:r>
              <a:rPr lang="en-US" sz="2200" dirty="0">
                <a:ea typeface="+mn-lt"/>
                <a:cs typeface="+mn-lt"/>
              </a:rPr>
              <a:t> through the State Lab</a:t>
            </a:r>
            <a:endParaRPr lang="en-US" dirty="0"/>
          </a:p>
          <a:p>
            <a:r>
              <a:rPr lang="en-US" sz="2200" dirty="0">
                <a:ea typeface="+mn-lt"/>
                <a:cs typeface="+mn-lt"/>
              </a:rPr>
              <a:t>Prisons has enrolled in </a:t>
            </a:r>
            <a:r>
              <a:rPr lang="en-US" sz="2200" b="1" dirty="0">
                <a:ea typeface="+mn-lt"/>
                <a:cs typeface="+mn-lt"/>
              </a:rPr>
              <a:t>NCIR (NC Immunization Registry)</a:t>
            </a:r>
            <a:r>
              <a:rPr lang="en-US" sz="2200" dirty="0">
                <a:ea typeface="+mn-lt"/>
                <a:cs typeface="+mn-lt"/>
              </a:rPr>
              <a:t> and has received an initial supply of 20 vaccine doses</a:t>
            </a:r>
            <a:endParaRPr lang="en-US" dirty="0"/>
          </a:p>
          <a:p>
            <a:r>
              <a:rPr lang="en-US" sz="2200" b="1" dirty="0">
                <a:ea typeface="+mn-lt"/>
                <a:cs typeface="+mn-lt"/>
              </a:rPr>
              <a:t>Standing orders for vaccine </a:t>
            </a:r>
            <a:r>
              <a:rPr lang="en-US" sz="2200" dirty="0">
                <a:ea typeface="+mn-lt"/>
                <a:cs typeface="+mn-lt"/>
              </a:rPr>
              <a:t>have been signed and distributed to all facilities</a:t>
            </a:r>
            <a:endParaRPr lang="en-US" dirty="0"/>
          </a:p>
          <a:p>
            <a:r>
              <a:rPr lang="en-US" sz="2200" dirty="0">
                <a:ea typeface="+mn-lt"/>
                <a:cs typeface="+mn-lt"/>
              </a:rPr>
              <a:t>Modifications have been made to the electronic health record (HERO) for clinicians to prescribe the vaccine</a:t>
            </a:r>
            <a:endParaRPr lang="en-US" dirty="0"/>
          </a:p>
          <a:p>
            <a:r>
              <a:rPr lang="en-US" sz="2200" dirty="0">
                <a:ea typeface="+mn-lt"/>
                <a:cs typeface="+mn-lt"/>
              </a:rPr>
              <a:t>Offenders who have been determined to potentially meet established CDC/ NC DHHS criteria have been identified</a:t>
            </a:r>
            <a:endParaRPr lang="en-US" sz="2200">
              <a:cs typeface="Calibri"/>
            </a:endParaRPr>
          </a:p>
          <a:p>
            <a:pPr lvl="1"/>
            <a:r>
              <a:rPr lang="en-US" sz="1800" dirty="0">
                <a:ea typeface="+mn-lt"/>
                <a:cs typeface="+mn-lt"/>
              </a:rPr>
              <a:t>Offenders who have been determined to meet sub-criteria have met with medical staff and after education were required to sign either a consent or declination form</a:t>
            </a:r>
            <a:endParaRPr lang="en-US" sz="1800">
              <a:cs typeface="Calibri"/>
            </a:endParaRPr>
          </a:p>
          <a:p>
            <a:pPr lvl="2"/>
            <a:r>
              <a:rPr lang="en-US" sz="1400" dirty="0">
                <a:ea typeface="+mn-lt"/>
                <a:cs typeface="+mn-lt"/>
              </a:rPr>
              <a:t>Nine (9) individuals identified; three (3) consented and vaccines have been administered to those individuals</a:t>
            </a:r>
            <a:endParaRPr lang="en-US" sz="1400">
              <a:cs typeface="Calibri"/>
            </a:endParaRPr>
          </a:p>
          <a:p>
            <a:pPr lvl="1"/>
            <a:r>
              <a:rPr lang="en-US" sz="1800" dirty="0">
                <a:ea typeface="+mn-lt"/>
                <a:cs typeface="+mn-lt"/>
              </a:rPr>
              <a:t>Other offenders who meet initial criteria (367 offenders identified) will undergo interviews by case managers to determine if they meet any of the sub-criteria</a:t>
            </a:r>
            <a:endParaRPr lang="en-US" sz="1800">
              <a:cs typeface="Calibri"/>
            </a:endParaRPr>
          </a:p>
          <a:p>
            <a:pPr lvl="1"/>
            <a:r>
              <a:rPr lang="en-US" sz="1800" dirty="0">
                <a:ea typeface="+mn-lt"/>
                <a:cs typeface="+mn-lt"/>
              </a:rPr>
              <a:t>If they do, then offender will be referred to medical</a:t>
            </a:r>
          </a:p>
          <a:p>
            <a:pPr lvl="1"/>
            <a:r>
              <a:rPr lang="en-US" sz="1800" dirty="0">
                <a:ea typeface="+mn-lt"/>
                <a:cs typeface="+mn-lt"/>
              </a:rPr>
              <a:t>Education and consent/ declination process will ensue</a:t>
            </a:r>
            <a:endParaRPr lang="en-US" sz="1800" dirty="0">
              <a:cs typeface="Calibri"/>
            </a:endParaRPr>
          </a:p>
          <a:p>
            <a:pPr lvl="1"/>
            <a:r>
              <a:rPr lang="en-US" sz="1800" dirty="0">
                <a:ea typeface="+mn-lt"/>
                <a:cs typeface="+mn-lt"/>
              </a:rPr>
              <a:t>Additional vaccine doses will be requested if needed</a:t>
            </a:r>
            <a:endParaRPr lang="en-US" sz="1800" dirty="0">
              <a:cs typeface="Calibri"/>
            </a:endParaRPr>
          </a:p>
          <a:p>
            <a:pPr lvl="1"/>
            <a:r>
              <a:rPr lang="en-US" sz="1800" dirty="0">
                <a:ea typeface="+mn-lt"/>
                <a:cs typeface="+mn-lt"/>
              </a:rPr>
              <a:t>Vaccinations to be administered once additional vaccine doses arrive</a:t>
            </a:r>
            <a:endParaRPr lang="en-US" sz="1800" dirty="0">
              <a:cs typeface="Calibri"/>
            </a:endParaRPr>
          </a:p>
          <a:p>
            <a:endParaRPr lang="en-US" sz="2200" dirty="0">
              <a:cs typeface="Calibri"/>
            </a:endParaRPr>
          </a:p>
          <a:p>
            <a:pPr lvl="1"/>
            <a:endParaRPr lang="en-US" sz="1800" b="1" dirty="0">
              <a:cs typeface="Calibri"/>
            </a:endParaRPr>
          </a:p>
          <a:p>
            <a:endParaRPr lang="en-US" sz="180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pic>
        <p:nvPicPr>
          <p:cNvPr id="3" name="Picture 5">
            <a:extLst>
              <a:ext uri="{FF2B5EF4-FFF2-40B4-BE49-F238E27FC236}">
                <a16:creationId xmlns:a16="http://schemas.microsoft.com/office/drawing/2014/main" id="{FC0686BF-D6AE-6537-BE17-1E9AD12C7061}"/>
              </a:ext>
            </a:extLst>
          </p:cNvPr>
          <p:cNvPicPr>
            <a:picLocks noChangeAspect="1"/>
          </p:cNvPicPr>
          <p:nvPr/>
        </p:nvPicPr>
        <p:blipFill>
          <a:blip r:embed="rId2"/>
          <a:stretch>
            <a:fillRect/>
          </a:stretch>
        </p:blipFill>
        <p:spPr>
          <a:xfrm>
            <a:off x="368074" y="253287"/>
            <a:ext cx="748977" cy="869691"/>
          </a:xfrm>
          <a:prstGeom prst="rect">
            <a:avLst/>
          </a:prstGeom>
        </p:spPr>
      </p:pic>
    </p:spTree>
    <p:extLst>
      <p:ext uri="{BB962C8B-B14F-4D97-AF65-F5344CB8AC3E}">
        <p14:creationId xmlns:p14="http://schemas.microsoft.com/office/powerpoint/2010/main" val="3367299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50"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98142389-69F4-354F-8C8D-AE65A94409CE}"/>
              </a:ext>
            </a:extLst>
          </p:cNvPr>
          <p:cNvSpPr/>
          <p:nvPr/>
        </p:nvSpPr>
        <p:spPr>
          <a:xfrm>
            <a:off x="0" y="0"/>
            <a:ext cx="12192000" cy="6115050"/>
          </a:xfrm>
          <a:prstGeom prst="rect">
            <a:avLst/>
          </a:prstGeom>
          <a:solidFill>
            <a:srgbClr val="01437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AF77452E-AB00-264D-A03F-68484D94D3A7}"/>
              </a:ext>
            </a:extLst>
          </p:cNvPr>
          <p:cNvSpPr txBox="1"/>
          <p:nvPr/>
        </p:nvSpPr>
        <p:spPr>
          <a:xfrm>
            <a:off x="1316060" y="1746934"/>
            <a:ext cx="2441694" cy="64633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a:ea typeface="+mn-ea"/>
                <a:cs typeface="Arial"/>
              </a:rPr>
              <a:t>Questions</a:t>
            </a:r>
            <a:endParaRPr kumimoji="0" lang="en-US" sz="3600" b="1" i="0" u="none" strike="noStrike" kern="1200" cap="none" spc="0" normalizeH="0" baseline="0" noProof="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59106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0D6D3E-D7F9-4591-9CA9-DDF4DB1F73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05CDF36E-5260-F733-FC7D-85F86C71D72C}"/>
              </a:ext>
            </a:extLst>
          </p:cNvPr>
          <p:cNvSpPr>
            <a:spLocks noGrp="1"/>
          </p:cNvSpPr>
          <p:nvPr>
            <p:ph type="subTitle" idx="1"/>
          </p:nvPr>
        </p:nvSpPr>
        <p:spPr>
          <a:xfrm>
            <a:off x="982638" y="4389120"/>
            <a:ext cx="4408228" cy="1192815"/>
          </a:xfrm>
        </p:spPr>
        <p:txBody>
          <a:bodyPr anchor="b">
            <a:noAutofit/>
          </a:bodyPr>
          <a:lstStyle/>
          <a:p>
            <a:pPr algn="l"/>
            <a:r>
              <a:rPr lang="en-US" sz="3200" dirty="0">
                <a:latin typeface="Arial" panose="020B0604020202020204" pitchFamily="34" charset="0"/>
                <a:cs typeface="Arial" panose="020B0604020202020204" pitchFamily="34" charset="0"/>
              </a:rPr>
              <a:t>Monkeypox and Corrections </a:t>
            </a:r>
          </a:p>
          <a:p>
            <a:pPr algn="l"/>
            <a:r>
              <a:rPr lang="en-US" sz="3200" dirty="0">
                <a:latin typeface="Arial" panose="020B0604020202020204" pitchFamily="34" charset="0"/>
                <a:cs typeface="Arial" panose="020B0604020202020204" pitchFamily="34" charset="0"/>
              </a:rPr>
              <a:t>Townhall Meeting</a:t>
            </a:r>
          </a:p>
          <a:p>
            <a:pPr algn="l"/>
            <a:r>
              <a:rPr lang="en-US" sz="3200" dirty="0">
                <a:latin typeface="Arial" panose="020B0604020202020204" pitchFamily="34" charset="0"/>
                <a:cs typeface="Arial" panose="020B0604020202020204" pitchFamily="34" charset="0"/>
              </a:rPr>
              <a:t>August 3, 2022</a:t>
            </a:r>
          </a:p>
        </p:txBody>
      </p:sp>
      <p:sp>
        <p:nvSpPr>
          <p:cNvPr id="15" name="Rectangle 14">
            <a:extLst>
              <a:ext uri="{FF2B5EF4-FFF2-40B4-BE49-F238E27FC236}">
                <a16:creationId xmlns:a16="http://schemas.microsoft.com/office/drawing/2014/main" id="{C4C9F2B0-1044-46EB-8AEB-C3BFFDE6C2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8B54C3-B57B-472A-B96E-1FCB67093D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B3C429-F8DA-49B9-AF84-21996FCF7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31A94DC-E0D2-4970-B67A-D733878D4EA4}"/>
              </a:ext>
            </a:extLst>
          </p:cNvPr>
          <p:cNvPicPr>
            <a:picLocks noChangeAspect="1"/>
          </p:cNvPicPr>
          <p:nvPr/>
        </p:nvPicPr>
        <p:blipFill rotWithShape="1">
          <a:blip r:embed="rId2"/>
          <a:srcRect l="1585" r="2248"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2328201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A2ED9-17CE-9F42-B001-5FE3B5D9CE22}"/>
              </a:ext>
            </a:extLst>
          </p:cNvPr>
          <p:cNvSpPr>
            <a:spLocks noGrp="1"/>
          </p:cNvSpPr>
          <p:nvPr>
            <p:ph sz="quarter" idx="10"/>
          </p:nvPr>
        </p:nvSpPr>
        <p:spPr>
          <a:xfrm>
            <a:off x="420629" y="969265"/>
            <a:ext cx="11350752" cy="4222053"/>
          </a:xfrm>
        </p:spPr>
        <p:txBody>
          <a:bodyPr vert="horz" wrap="square" lIns="0" tIns="45720" rIns="0" bIns="45720" rtlCol="0" anchor="t">
            <a:spAutoFit/>
          </a:bodyPr>
          <a:lstStyle/>
          <a:p>
            <a:pPr marL="0" marR="0" indent="0">
              <a:lnSpc>
                <a:spcPct val="107000"/>
              </a:lnSpc>
              <a:spcBef>
                <a:spcPts val="0"/>
              </a:spcBef>
              <a:spcAft>
                <a:spcPts val="0"/>
              </a:spcAft>
              <a:buNone/>
            </a:pPr>
            <a:r>
              <a:rPr lang="en-US" sz="1800" b="1" u="sng" dirty="0">
                <a:solidFill>
                  <a:srgbClr val="201F1E"/>
                </a:solidFill>
                <a:effectLst/>
                <a:ea typeface="Times New Roman" panose="02020603050405020304" pitchFamily="18" charset="0"/>
              </a:rPr>
              <a:t>CDC:</a:t>
            </a: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Times New Roman" panose="02020603050405020304" pitchFamily="18" charset="0"/>
                <a:hlinkClick r:id="rId2"/>
              </a:rPr>
              <a:t>U.S. Monkeypox Outbreak 2022: Situation Summary</a:t>
            </a: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Calibri" panose="020F0502020204030204" pitchFamily="34" charset="0"/>
                <a:hlinkClick r:id="rId3"/>
              </a:rPr>
              <a:t>CDC’s Response to the 2022 Monkeypox Outbreak | Monkeypox | Poxvirus | CDC</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Calibri" panose="020F0502020204030204" pitchFamily="34" charset="0"/>
                <a:hlinkClick r:id="rId4"/>
              </a:rPr>
              <a:t>2022 U.S. Map &amp; Case Count | Monkeypox | Poxvirus | CDC</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Times New Roman" panose="02020603050405020304" pitchFamily="18" charset="0"/>
                <a:hlinkClick r:id="rId5"/>
              </a:rPr>
              <a:t>Monkeypox and Smallpox Vaccine Guidance</a:t>
            </a: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Times New Roman" panose="02020603050405020304" pitchFamily="18" charset="0"/>
                <a:hlinkClick r:id="rId6"/>
              </a:rPr>
              <a:t>Interim Clinical Guidance for the Treatment of Monkeypox</a:t>
            </a: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dirty="0">
                <a:solidFill>
                  <a:srgbClr val="201F1E"/>
                </a:solidFill>
                <a:effectLst/>
                <a:ea typeface="Times New Roman" panose="02020603050405020304" pitchFamily="18" charset="0"/>
              </a:rPr>
              <a:t>​</a:t>
            </a:r>
            <a:r>
              <a:rPr lang="en-US" sz="1800" u="sng" dirty="0">
                <a:solidFill>
                  <a:srgbClr val="000000"/>
                </a:solidFill>
                <a:effectLst/>
                <a:ea typeface="Calibri" panose="020F0502020204030204" pitchFamily="34" charset="0"/>
                <a:hlinkClick r:id="rId7"/>
              </a:rPr>
              <a:t>Congregate Living Settings | Monkeypox | Poxvirus | CDC</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dirty="0">
                <a:solidFill>
                  <a:srgbClr val="201F1E"/>
                </a:solidFill>
                <a:effectLst/>
                <a:ea typeface="Times New Roman" panose="02020603050405020304" pitchFamily="18" charset="0"/>
              </a:rPr>
              <a:t> </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b="1" u="sng" dirty="0">
                <a:solidFill>
                  <a:srgbClr val="201F1E"/>
                </a:solidFill>
                <a:effectLst/>
                <a:ea typeface="Times New Roman" panose="02020603050405020304" pitchFamily="18" charset="0"/>
              </a:rPr>
              <a:t>NC DHHS:</a:t>
            </a: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Times New Roman" panose="02020603050405020304" pitchFamily="18" charset="0"/>
                <a:hlinkClick r:id="rId8"/>
              </a:rPr>
              <a:t>NC DHHS Monkeypox Website</a:t>
            </a: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Times New Roman" panose="02020603050405020304" pitchFamily="18" charset="0"/>
                <a:hlinkClick r:id="rId9"/>
              </a:rPr>
              <a:t>Monkeypox Communication Toolkit</a:t>
            </a:r>
            <a:r>
              <a:rPr lang="en-US" sz="1800" dirty="0">
                <a:solidFill>
                  <a:srgbClr val="201F1E"/>
                </a:solidFill>
                <a:effectLst/>
                <a:ea typeface="Times New Roman" panose="02020603050405020304" pitchFamily="18" charset="0"/>
              </a:rPr>
              <a:t>​</a:t>
            </a:r>
            <a:endParaRPr lang="en-US" sz="1800" dirty="0">
              <a:effectLst/>
              <a:ea typeface="Calibri" panose="020F0502020204030204" pitchFamily="34" charset="0"/>
            </a:endParaRPr>
          </a:p>
          <a:p>
            <a:pPr marL="0" marR="0" indent="0">
              <a:lnSpc>
                <a:spcPct val="107000"/>
              </a:lnSpc>
              <a:spcBef>
                <a:spcPts val="0"/>
              </a:spcBef>
              <a:spcAft>
                <a:spcPts val="0"/>
              </a:spcAft>
              <a:buNone/>
            </a:pPr>
            <a:r>
              <a:rPr lang="en-US" sz="1800" u="sng" dirty="0">
                <a:solidFill>
                  <a:srgbClr val="000000"/>
                </a:solidFill>
                <a:effectLst/>
                <a:ea typeface="Times New Roman" panose="02020603050405020304" pitchFamily="18" charset="0"/>
                <a:hlinkClick r:id="rId10"/>
              </a:rPr>
              <a:t>Provider Memo</a:t>
            </a:r>
            <a:r>
              <a:rPr lang="en-US" sz="1800" dirty="0">
                <a:solidFill>
                  <a:srgbClr val="201F1E"/>
                </a:solidFill>
                <a:effectLst/>
                <a:ea typeface="Times New Roman" panose="02020603050405020304" pitchFamily="18" charset="0"/>
              </a:rPr>
              <a:t> (July 14th)​</a:t>
            </a:r>
            <a:endParaRPr lang="en-US" sz="1800" dirty="0">
              <a:effectLst/>
              <a:ea typeface="Calibri" panose="020F0502020204030204" pitchFamily="34" charset="0"/>
            </a:endParaRPr>
          </a:p>
          <a:p>
            <a:pPr marL="0" indent="0">
              <a:buNone/>
            </a:pPr>
            <a:r>
              <a:rPr lang="en-US" sz="1800" u="sng" dirty="0">
                <a:solidFill>
                  <a:srgbClr val="0000FF"/>
                </a:solidFill>
                <a:effectLst/>
                <a:ea typeface="Times New Roman" panose="02020603050405020304" pitchFamily="18" charset="0"/>
                <a:hlinkClick r:id="rId11"/>
              </a:rPr>
              <a:t>Vaccine Toolkit</a:t>
            </a:r>
            <a:endParaRPr lang="en-US" sz="1800" dirty="0"/>
          </a:p>
        </p:txBody>
      </p:sp>
      <p:sp>
        <p:nvSpPr>
          <p:cNvPr id="3" name="Title 2">
            <a:extLst>
              <a:ext uri="{FF2B5EF4-FFF2-40B4-BE49-F238E27FC236}">
                <a16:creationId xmlns:a16="http://schemas.microsoft.com/office/drawing/2014/main" id="{66B50C92-ED69-BBDE-2A36-C265AB094F73}"/>
              </a:ext>
            </a:extLst>
          </p:cNvPr>
          <p:cNvSpPr>
            <a:spLocks noGrp="1"/>
          </p:cNvSpPr>
          <p:nvPr>
            <p:ph type="title"/>
          </p:nvPr>
        </p:nvSpPr>
        <p:spPr/>
        <p:txBody>
          <a:bodyPr/>
          <a:lstStyle/>
          <a:p>
            <a:r>
              <a:rPr lang="en-US" sz="1950" dirty="0" err="1">
                <a:latin typeface="Arial"/>
                <a:cs typeface="Arial"/>
              </a:rPr>
              <a:t>MOnkeypox</a:t>
            </a:r>
            <a:r>
              <a:rPr lang="en-US" sz="1950" dirty="0">
                <a:latin typeface="Arial"/>
                <a:cs typeface="Arial"/>
              </a:rPr>
              <a:t> Resources</a:t>
            </a:r>
            <a:endParaRPr lang="en-US" dirty="0"/>
          </a:p>
        </p:txBody>
      </p:sp>
    </p:spTree>
    <p:extLst>
      <p:ext uri="{BB962C8B-B14F-4D97-AF65-F5344CB8AC3E}">
        <p14:creationId xmlns:p14="http://schemas.microsoft.com/office/powerpoint/2010/main" val="400279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52F70-0D32-04B6-5D68-7D4E0D8D6C9B}"/>
              </a:ext>
            </a:extLst>
          </p:cNvPr>
          <p:cNvSpPr>
            <a:spLocks noGrp="1"/>
          </p:cNvSpPr>
          <p:nvPr>
            <p:ph type="title"/>
          </p:nvPr>
        </p:nvSpPr>
        <p:spPr/>
        <p:txBody>
          <a:bodyPr/>
          <a:lstStyle/>
          <a:p>
            <a:endParaRPr lang="en-US" dirty="0"/>
          </a:p>
        </p:txBody>
      </p:sp>
      <p:graphicFrame>
        <p:nvGraphicFramePr>
          <p:cNvPr id="37" name="Content Placeholder 1">
            <a:extLst>
              <a:ext uri="{FF2B5EF4-FFF2-40B4-BE49-F238E27FC236}">
                <a16:creationId xmlns:a16="http://schemas.microsoft.com/office/drawing/2014/main" id="{DC384D27-79E2-D6D0-A013-A94CB837B209}"/>
              </a:ext>
            </a:extLst>
          </p:cNvPr>
          <p:cNvGraphicFramePr>
            <a:graphicFrameLocks noGrp="1"/>
          </p:cNvGraphicFramePr>
          <p:nvPr>
            <p:ph idx="1"/>
            <p:extLst>
              <p:ext uri="{D42A27DB-BD31-4B8C-83A1-F6EECF244321}">
                <p14:modId xmlns:p14="http://schemas.microsoft.com/office/powerpoint/2010/main" val="1801146587"/>
              </p:ext>
            </p:extLst>
          </p:nvPr>
        </p:nvGraphicFramePr>
        <p:xfrm>
          <a:off x="419100" y="1370013"/>
          <a:ext cx="11353800"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5FE52BB-77CD-4C13-AF70-29180B60F83A}"/>
              </a:ext>
            </a:extLst>
          </p:cNvPr>
          <p:cNvSpPr>
            <a:spLocks noGrp="1"/>
          </p:cNvSpPr>
          <p:nvPr>
            <p:ph type="sldNum" sz="quarter" idx="4294967295"/>
          </p:nvPr>
        </p:nvSpPr>
        <p:spPr>
          <a:xfrm>
            <a:off x="9448800" y="6402388"/>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900" kern="1200">
                <a:solidFill>
                  <a:srgbClr val="01437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fld id="{33D34B00-590D-4C49-A5A8-AFA91E237F56}" type="slidenum">
              <a:rPr kumimoji="0" lang="en-US" sz="900" b="0" i="0" u="none" strike="noStrike" kern="1200" cap="none" spc="0" normalizeH="0" baseline="0" noProof="0" smtClean="0">
                <a:ln>
                  <a:noFill/>
                </a:ln>
                <a:solidFill>
                  <a:srgbClr val="014373"/>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3" name="TextBox 2">
            <a:extLst>
              <a:ext uri="{FF2B5EF4-FFF2-40B4-BE49-F238E27FC236}">
                <a16:creationId xmlns:a16="http://schemas.microsoft.com/office/drawing/2014/main" id="{5D6C84FA-E522-45DD-934F-E5E521459BD3}"/>
              </a:ext>
            </a:extLst>
          </p:cNvPr>
          <p:cNvSpPr txBox="1"/>
          <p:nvPr/>
        </p:nvSpPr>
        <p:spPr>
          <a:xfrm>
            <a:off x="0" y="0"/>
            <a:ext cx="12192000" cy="1015663"/>
          </a:xfrm>
          <a:prstGeom prst="rect">
            <a:avLst/>
          </a:prstGeom>
          <a:solidFill>
            <a:schemeClr val="accent1">
              <a:lumMod val="75000"/>
            </a:schemeClr>
          </a:solidFill>
          <a:ln>
            <a:solidFill>
              <a:schemeClr val="accent5">
                <a:lumMod val="75000"/>
              </a:schemeClr>
            </a:solidFill>
          </a:ln>
        </p:spPr>
        <p:txBody>
          <a:bodyPr wrap="square" rtlCol="0">
            <a:spAutoFit/>
          </a:bodyPr>
          <a:lstStyle/>
          <a:p>
            <a:pPr algn="ctr"/>
            <a:r>
              <a:rPr lang="en-US" sz="6000" b="1" dirty="0">
                <a:solidFill>
                  <a:schemeClr val="bg1"/>
                </a:solidFill>
              </a:rPr>
              <a:t>Agenda</a:t>
            </a:r>
          </a:p>
        </p:txBody>
      </p:sp>
    </p:spTree>
    <p:extLst>
      <p:ext uri="{BB962C8B-B14F-4D97-AF65-F5344CB8AC3E}">
        <p14:creationId xmlns:p14="http://schemas.microsoft.com/office/powerpoint/2010/main" val="325657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2"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98142389-69F4-354F-8C8D-AE65A94409CE}"/>
              </a:ext>
            </a:extLst>
          </p:cNvPr>
          <p:cNvSpPr/>
          <p:nvPr/>
        </p:nvSpPr>
        <p:spPr>
          <a:xfrm>
            <a:off x="0" y="0"/>
            <a:ext cx="12192000" cy="6115050"/>
          </a:xfrm>
          <a:prstGeom prst="rect">
            <a:avLst/>
          </a:prstGeom>
          <a:solidFill>
            <a:srgbClr val="01437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3" name="TextBox 2">
            <a:extLst>
              <a:ext uri="{FF2B5EF4-FFF2-40B4-BE49-F238E27FC236}">
                <a16:creationId xmlns:a16="http://schemas.microsoft.com/office/drawing/2014/main" id="{AF77452E-AB00-264D-A03F-68484D94D3A7}"/>
              </a:ext>
            </a:extLst>
          </p:cNvPr>
          <p:cNvSpPr txBox="1"/>
          <p:nvPr/>
        </p:nvSpPr>
        <p:spPr>
          <a:xfrm>
            <a:off x="1316060" y="1746934"/>
            <a:ext cx="7468711" cy="1200329"/>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ea typeface="+mn-ea"/>
                <a:cs typeface="Arial"/>
              </a:rPr>
              <a:t>Overview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ea typeface="+mn-ea"/>
                <a:cs typeface="Arial"/>
              </a:rPr>
              <a:t>Local Detention Center Guidance</a:t>
            </a:r>
            <a:endParaRPr kumimoji="0" lang="en-US" sz="3600" b="1"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96603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3EA5F-49F4-AE32-C071-79C48AD07048}"/>
              </a:ext>
            </a:extLst>
          </p:cNvPr>
          <p:cNvSpPr>
            <a:spLocks noGrp="1"/>
          </p:cNvSpPr>
          <p:nvPr>
            <p:ph idx="1"/>
          </p:nvPr>
        </p:nvSpPr>
        <p:spPr>
          <a:xfrm>
            <a:off x="247828" y="1825625"/>
            <a:ext cx="4787047" cy="4351338"/>
          </a:xfrm>
        </p:spPr>
        <p:txBody>
          <a:bodyPr vert="horz" lIns="91440" tIns="45720" rIns="91440" bIns="45720" rtlCol="0" anchor="t">
            <a:normAutofit/>
          </a:bodyPr>
          <a:lstStyle/>
          <a:p>
            <a:pPr>
              <a:lnSpc>
                <a:spcPct val="100000"/>
              </a:lnSpc>
              <a:spcBef>
                <a:spcPts val="0"/>
              </a:spcBef>
            </a:pPr>
            <a:r>
              <a:rPr lang="en-US" dirty="0"/>
              <a:t>Poxvirus – in same family as viruses causing molluscum contagiosum and smallpox</a:t>
            </a:r>
          </a:p>
          <a:p>
            <a:pPr>
              <a:lnSpc>
                <a:spcPct val="150000"/>
              </a:lnSpc>
              <a:spcBef>
                <a:spcPts val="0"/>
              </a:spcBef>
            </a:pPr>
            <a:r>
              <a:rPr lang="en-US" dirty="0"/>
              <a:t>First discovered in 1959</a:t>
            </a:r>
            <a:endParaRPr lang="en-US" dirty="0">
              <a:cs typeface="Calibri"/>
            </a:endParaRPr>
          </a:p>
          <a:p>
            <a:pPr>
              <a:lnSpc>
                <a:spcPct val="120000"/>
              </a:lnSpc>
              <a:spcBef>
                <a:spcPts val="0"/>
              </a:spcBef>
            </a:pPr>
            <a:r>
              <a:rPr lang="en-US" dirty="0"/>
              <a:t>Can spread from animals or person-to-person </a:t>
            </a:r>
            <a:endParaRPr lang="en-US" dirty="0">
              <a:cs typeface="Calibri"/>
            </a:endParaRPr>
          </a:p>
          <a:p>
            <a:pPr>
              <a:lnSpc>
                <a:spcPct val="120000"/>
              </a:lnSpc>
              <a:spcBef>
                <a:spcPts val="0"/>
              </a:spcBef>
            </a:pPr>
            <a:r>
              <a:rPr lang="en-US" dirty="0"/>
              <a:t>Endemic to Western and Central Africa</a:t>
            </a:r>
            <a:endParaRPr lang="en-US" dirty="0">
              <a:cs typeface="Calibri"/>
            </a:endParaRPr>
          </a:p>
          <a:p>
            <a:endParaRPr lang="en-US" dirty="0"/>
          </a:p>
        </p:txBody>
      </p:sp>
      <p:cxnSp>
        <p:nvCxnSpPr>
          <p:cNvPr id="4" name="Straight Connector 3">
            <a:extLst>
              <a:ext uri="{FF2B5EF4-FFF2-40B4-BE49-F238E27FC236}">
                <a16:creationId xmlns:a16="http://schemas.microsoft.com/office/drawing/2014/main" id="{5A115552-5C43-4AFF-A923-00945A79226E}"/>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70E8B67-CE7A-BC97-D4FC-4AED26CBBE0C}"/>
              </a:ext>
            </a:extLst>
          </p:cNvPr>
          <p:cNvPicPr>
            <a:picLocks noChangeAspect="1"/>
          </p:cNvPicPr>
          <p:nvPr/>
        </p:nvPicPr>
        <p:blipFill>
          <a:blip r:embed="rId2"/>
          <a:stretch>
            <a:fillRect/>
          </a:stretch>
        </p:blipFill>
        <p:spPr>
          <a:xfrm>
            <a:off x="5034875" y="1749317"/>
            <a:ext cx="7006149" cy="4503953"/>
          </a:xfrm>
          <a:prstGeom prst="rect">
            <a:avLst/>
          </a:prstGeom>
        </p:spPr>
      </p:pic>
      <p:sp>
        <p:nvSpPr>
          <p:cNvPr id="7" name="Title 1">
            <a:extLst>
              <a:ext uri="{FF2B5EF4-FFF2-40B4-BE49-F238E27FC236}">
                <a16:creationId xmlns:a16="http://schemas.microsoft.com/office/drawing/2014/main" id="{B3C90BBD-60B6-CA2D-3D7E-F33435349C76}"/>
              </a:ext>
            </a:extLst>
          </p:cNvPr>
          <p:cNvSpPr txBox="1">
            <a:spLocks/>
          </p:cNvSpPr>
          <p:nvPr/>
        </p:nvSpPr>
        <p:spPr>
          <a:xfrm>
            <a:off x="0" y="0"/>
            <a:ext cx="12192000" cy="1325563"/>
          </a:xfrm>
          <a:prstGeom prst="rect">
            <a:avLst/>
          </a:prstGeom>
          <a:solidFill>
            <a:schemeClr val="accent5">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Arial"/>
                <a:cs typeface="Calibri Light"/>
              </a:rPr>
              <a:t>Monkeypox</a:t>
            </a:r>
            <a:r>
              <a:rPr lang="en-US" b="1" dirty="0">
                <a:solidFill>
                  <a:schemeClr val="bg1"/>
                </a:solidFill>
                <a:latin typeface="Arial"/>
                <a:ea typeface="+mj-lt"/>
                <a:cs typeface="+mj-lt"/>
              </a:rPr>
              <a:t> Virus</a:t>
            </a:r>
            <a:endParaRPr lang="en-US" b="1" dirty="0">
              <a:solidFill>
                <a:schemeClr val="bg1"/>
              </a:solidFill>
              <a:latin typeface="Arial"/>
              <a:cs typeface="Arial"/>
            </a:endParaRPr>
          </a:p>
        </p:txBody>
      </p:sp>
    </p:spTree>
    <p:extLst>
      <p:ext uri="{BB962C8B-B14F-4D97-AF65-F5344CB8AC3E}">
        <p14:creationId xmlns:p14="http://schemas.microsoft.com/office/powerpoint/2010/main" val="206147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0"/>
            <a:ext cx="12192000" cy="1325563"/>
          </a:xfrm>
          <a:solidFill>
            <a:schemeClr val="accent5">
              <a:lumMod val="50000"/>
            </a:schemeClr>
          </a:solidFill>
        </p:spPr>
        <p:txBody>
          <a:bodyPr/>
          <a:lstStyle/>
          <a:p>
            <a:pPr algn="ctr"/>
            <a:r>
              <a:rPr lang="en-US" b="1" dirty="0">
                <a:solidFill>
                  <a:schemeClr val="bg1"/>
                </a:solidFill>
                <a:latin typeface="Arial"/>
                <a:cs typeface="Arial"/>
              </a:rPr>
              <a:t>Monkeypox Stats</a:t>
            </a:r>
            <a:endParaRPr lang="en-US" b="1" dirty="0">
              <a:solidFill>
                <a:schemeClr val="bg1"/>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24797" y="1223042"/>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6EE39D-07AD-25E9-3FD6-93DA5CE36C2F}"/>
              </a:ext>
            </a:extLst>
          </p:cNvPr>
          <p:cNvSpPr txBox="1"/>
          <p:nvPr/>
        </p:nvSpPr>
        <p:spPr>
          <a:xfrm>
            <a:off x="244207" y="1647156"/>
            <a:ext cx="4253636" cy="507340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Calibri" panose="020F0502020204030204"/>
                <a:ea typeface="+mn-ea"/>
                <a:cs typeface="Calibri"/>
              </a:rPr>
              <a:t>Globally</a:t>
            </a:r>
          </a:p>
          <a:p>
            <a:pPr marL="457200" indent="-457200">
              <a:buFont typeface="Arial" panose="020B0604020202020204" pitchFamily="34" charset="0"/>
              <a:buChar char="•"/>
              <a:defRPr/>
            </a:pPr>
            <a:r>
              <a:rPr lang="en-US" sz="2400" dirty="0">
                <a:latin typeface="Calibri" panose="020F0502020204030204"/>
                <a:cs typeface="Calibri"/>
              </a:rPr>
              <a:t>23,276 cases in countries that have not historically reported monkeypox</a:t>
            </a:r>
          </a:p>
          <a:p>
            <a:pPr marR="0" lvl="0"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effectLst/>
              <a:uLnTx/>
              <a:uFillTx/>
              <a:latin typeface="Calibri" panose="020F0502020204030204"/>
              <a:ea typeface="+mn-ea"/>
              <a:cs typeface="Calibri"/>
            </a:endParaRPr>
          </a:p>
          <a:p>
            <a:pPr marR="0" lvl="0"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effectLst/>
                <a:uLnTx/>
                <a:uFillTx/>
                <a:latin typeface="Calibri" panose="020F0502020204030204"/>
                <a:ea typeface="+mn-ea"/>
                <a:cs typeface="Calibri"/>
              </a:rPr>
              <a:t>US</a:t>
            </a:r>
            <a:endParaRPr lang="en-US" sz="2400" b="0" i="0" u="none" strike="noStrike" kern="1200" cap="none" spc="0" normalizeH="0" baseline="0" noProof="0" dirty="0">
              <a:ln>
                <a:noFill/>
              </a:ln>
              <a:effectLst/>
              <a:uLnTx/>
              <a:uFillTx/>
              <a:latin typeface="Calibri" panose="020F0502020204030204"/>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Calibri" panose="020F0502020204030204"/>
              </a:rPr>
              <a:t>5,811</a:t>
            </a:r>
            <a:r>
              <a:rPr kumimoji="0" lang="en-US" sz="2400" b="0" i="0" u="none" strike="noStrike" kern="1200" cap="none" spc="0" normalizeH="0" baseline="0" noProof="0" dirty="0">
                <a:ln>
                  <a:noFill/>
                </a:ln>
                <a:effectLst/>
                <a:uLnTx/>
                <a:uFillTx/>
                <a:latin typeface="Calibri" panose="020F0502020204030204"/>
                <a:ea typeface="+mn-ea"/>
                <a:cs typeface="+mn-cs"/>
              </a:rPr>
              <a:t> cases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Calibri" panose="020F0502020204030204"/>
              </a:rPr>
              <a:t>All states except Montana and Wyoming</a:t>
            </a:r>
            <a:endParaRPr kumimoji="0" lang="en-US" sz="2400" b="0" i="0" u="none" strike="noStrike" kern="1200" cap="none" spc="0" normalizeH="0" baseline="0" noProof="0" dirty="0">
              <a:ln>
                <a:noFill/>
              </a:ln>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a:cs typeface="Calibri"/>
              </a:rPr>
              <a:t>NC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cap="none" spc="0" normalizeH="0" baseline="0" noProof="0" dirty="0">
                <a:ln>
                  <a:noFill/>
                </a:ln>
                <a:effectLst/>
                <a:uLnTx/>
                <a:uFillTx/>
                <a:latin typeface="Calibri" panose="020F0502020204030204"/>
                <a:cs typeface="Calibri"/>
              </a:rPr>
              <a:t>60 cases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cap="none" spc="0" normalizeH="0" baseline="0" noProof="0" dirty="0">
                <a:ln>
                  <a:noFill/>
                </a:ln>
                <a:effectLst/>
                <a:uLnTx/>
                <a:uFillTx/>
                <a:latin typeface="Calibri" panose="020F0502020204030204"/>
                <a:cs typeface="Calibri"/>
              </a:rPr>
              <a:t>15 counties</a:t>
            </a:r>
            <a:endParaRPr kumimoji="0" lang="en-US" sz="2400" b="0" i="0" u="none" strike="noStrike" kern="1200" cap="none" spc="0" normalizeH="0" baseline="0" noProof="0" dirty="0">
              <a:ln>
                <a:noFill/>
              </a:ln>
              <a:effectLst/>
              <a:uLnTx/>
              <a:uFillTx/>
              <a:latin typeface="Calibri" panose="020F0502020204030204"/>
              <a:ea typeface="+mn-ea"/>
              <a:cs typeface="Calibri"/>
            </a:endParaRPr>
          </a:p>
        </p:txBody>
      </p:sp>
      <p:grpSp>
        <p:nvGrpSpPr>
          <p:cNvPr id="12" name="Group 11">
            <a:extLst>
              <a:ext uri="{FF2B5EF4-FFF2-40B4-BE49-F238E27FC236}">
                <a16:creationId xmlns:a16="http://schemas.microsoft.com/office/drawing/2014/main" id="{63F14D52-9942-887F-B3A5-81A1CD2E8D5B}"/>
              </a:ext>
            </a:extLst>
          </p:cNvPr>
          <p:cNvGrpSpPr/>
          <p:nvPr/>
        </p:nvGrpSpPr>
        <p:grpSpPr>
          <a:xfrm>
            <a:off x="4412256" y="1509885"/>
            <a:ext cx="7783415" cy="4312759"/>
            <a:chOff x="4412256" y="1427258"/>
            <a:chExt cx="7783415" cy="4312759"/>
          </a:xfrm>
        </p:grpSpPr>
        <p:pic>
          <p:nvPicPr>
            <p:cNvPr id="3" name="Picture 5">
              <a:extLst>
                <a:ext uri="{FF2B5EF4-FFF2-40B4-BE49-F238E27FC236}">
                  <a16:creationId xmlns:a16="http://schemas.microsoft.com/office/drawing/2014/main" id="{95C42DE3-8E9D-D005-FC33-D6C8C71532EF}"/>
                </a:ext>
              </a:extLst>
            </p:cNvPr>
            <p:cNvPicPr>
              <a:picLocks noChangeAspect="1"/>
            </p:cNvPicPr>
            <p:nvPr/>
          </p:nvPicPr>
          <p:blipFill>
            <a:blip r:embed="rId2"/>
            <a:stretch>
              <a:fillRect/>
            </a:stretch>
          </p:blipFill>
          <p:spPr>
            <a:xfrm>
              <a:off x="4412256" y="1427258"/>
              <a:ext cx="7783415" cy="3930037"/>
            </a:xfrm>
            <a:prstGeom prst="rect">
              <a:avLst/>
            </a:prstGeom>
          </p:spPr>
        </p:pic>
        <p:pic>
          <p:nvPicPr>
            <p:cNvPr id="6" name="Picture 7">
              <a:extLst>
                <a:ext uri="{FF2B5EF4-FFF2-40B4-BE49-F238E27FC236}">
                  <a16:creationId xmlns:a16="http://schemas.microsoft.com/office/drawing/2014/main" id="{01DB2A8C-A9F9-DF99-4068-EF7DE8EABC95}"/>
                </a:ext>
              </a:extLst>
            </p:cNvPr>
            <p:cNvPicPr>
              <a:picLocks noChangeAspect="1"/>
            </p:cNvPicPr>
            <p:nvPr/>
          </p:nvPicPr>
          <p:blipFill>
            <a:blip r:embed="rId3"/>
            <a:stretch>
              <a:fillRect/>
            </a:stretch>
          </p:blipFill>
          <p:spPr>
            <a:xfrm>
              <a:off x="6028062" y="5506369"/>
              <a:ext cx="2743200" cy="233648"/>
            </a:xfrm>
            <a:prstGeom prst="rect">
              <a:avLst/>
            </a:prstGeom>
          </p:spPr>
        </p:pic>
        <p:pic>
          <p:nvPicPr>
            <p:cNvPr id="8" name="Picture 8">
              <a:extLst>
                <a:ext uri="{FF2B5EF4-FFF2-40B4-BE49-F238E27FC236}">
                  <a16:creationId xmlns:a16="http://schemas.microsoft.com/office/drawing/2014/main" id="{9C800FDD-DAEF-641E-7381-640944AE4A4F}"/>
                </a:ext>
              </a:extLst>
            </p:cNvPr>
            <p:cNvPicPr>
              <a:picLocks noChangeAspect="1"/>
            </p:cNvPicPr>
            <p:nvPr/>
          </p:nvPicPr>
          <p:blipFill>
            <a:blip r:embed="rId4"/>
            <a:stretch>
              <a:fillRect/>
            </a:stretch>
          </p:blipFill>
          <p:spPr>
            <a:xfrm>
              <a:off x="9204593" y="5436585"/>
              <a:ext cx="2743200" cy="263047"/>
            </a:xfrm>
            <a:prstGeom prst="rect">
              <a:avLst/>
            </a:prstGeom>
          </p:spPr>
        </p:pic>
      </p:grpSp>
      <p:sp>
        <p:nvSpPr>
          <p:cNvPr id="11" name="TextBox 10">
            <a:extLst>
              <a:ext uri="{FF2B5EF4-FFF2-40B4-BE49-F238E27FC236}">
                <a16:creationId xmlns:a16="http://schemas.microsoft.com/office/drawing/2014/main" id="{FC7EF4CC-F357-E61D-3839-2744D0A7A195}"/>
              </a:ext>
            </a:extLst>
          </p:cNvPr>
          <p:cNvSpPr txBox="1"/>
          <p:nvPr/>
        </p:nvSpPr>
        <p:spPr>
          <a:xfrm>
            <a:off x="3504075" y="6258893"/>
            <a:ext cx="5700518" cy="461665"/>
          </a:xfrm>
          <a:prstGeom prst="rect">
            <a:avLst/>
          </a:prstGeom>
          <a:noFill/>
        </p:spPr>
        <p:txBody>
          <a:bodyPr wrap="square" lIns="91440" tIns="45720" rIns="91440" bIns="4572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en-US" sz="2400" b="0" i="0" u="none" strike="noStrike" kern="1200" cap="none" spc="0" normalizeH="0" baseline="0" noProof="0" dirty="0">
                <a:ln>
                  <a:noFill/>
                </a:ln>
                <a:effectLst/>
                <a:uLnTx/>
                <a:uFillTx/>
                <a:latin typeface="Calibri" panose="020F0502020204030204"/>
                <a:cs typeface="Calibri"/>
              </a:rPr>
              <a:t>*</a:t>
            </a:r>
            <a:r>
              <a:rPr lang="en-US" sz="1600" b="0" i="0" u="none" strike="noStrike" kern="1200" cap="none" spc="0" normalizeH="0" baseline="0" noProof="0" dirty="0">
                <a:ln>
                  <a:noFill/>
                </a:ln>
                <a:effectLst/>
                <a:uLnTx/>
                <a:uFillTx/>
                <a:latin typeface="Calibri" panose="020F0502020204030204"/>
                <a:cs typeface="Calibri"/>
              </a:rPr>
              <a:t>Case counts as August 1, 2022</a:t>
            </a:r>
          </a:p>
        </p:txBody>
      </p:sp>
    </p:spTree>
    <p:extLst>
      <p:ext uri="{BB962C8B-B14F-4D97-AF65-F5344CB8AC3E}">
        <p14:creationId xmlns:p14="http://schemas.microsoft.com/office/powerpoint/2010/main" val="425752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CFEC-E072-D383-5516-2BC08CB6CE40}"/>
              </a:ext>
            </a:extLst>
          </p:cNvPr>
          <p:cNvSpPr>
            <a:spLocks noGrp="1"/>
          </p:cNvSpPr>
          <p:nvPr>
            <p:ph type="title"/>
          </p:nvPr>
        </p:nvSpPr>
        <p:spPr>
          <a:xfrm>
            <a:off x="0" y="0"/>
            <a:ext cx="12192000" cy="1325563"/>
          </a:xfrm>
          <a:solidFill>
            <a:schemeClr val="accent5">
              <a:lumMod val="50000"/>
            </a:schemeClr>
          </a:solidFill>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How it Spreads</a:t>
            </a:r>
          </a:p>
        </p:txBody>
      </p:sp>
      <p:sp>
        <p:nvSpPr>
          <p:cNvPr id="3" name="Content Placeholder 2">
            <a:extLst>
              <a:ext uri="{FF2B5EF4-FFF2-40B4-BE49-F238E27FC236}">
                <a16:creationId xmlns:a16="http://schemas.microsoft.com/office/drawing/2014/main" id="{88E3EA5F-49F4-AE32-C071-79C48AD07048}"/>
              </a:ext>
            </a:extLst>
          </p:cNvPr>
          <p:cNvSpPr>
            <a:spLocks noGrp="1"/>
          </p:cNvSpPr>
          <p:nvPr>
            <p:ph idx="1"/>
          </p:nvPr>
        </p:nvSpPr>
        <p:spPr>
          <a:xfrm>
            <a:off x="152401" y="1545823"/>
            <a:ext cx="11888624" cy="5171845"/>
          </a:xfrm>
        </p:spPr>
        <p:txBody>
          <a:bodyPr vert="horz" lIns="91440" tIns="45720" rIns="91440" bIns="45720" rtlCol="0" anchor="t">
            <a:normAutofit fontScale="85000" lnSpcReduction="20000"/>
          </a:bodyPr>
          <a:lstStyle/>
          <a:p>
            <a:pPr>
              <a:spcAft>
                <a:spcPts val="600"/>
              </a:spcAft>
            </a:pPr>
            <a:r>
              <a:rPr lang="en-US" sz="3200" dirty="0"/>
              <a:t>Monkeypox spread through close contact, including: </a:t>
            </a:r>
          </a:p>
          <a:p>
            <a:pPr lvl="1">
              <a:spcAft>
                <a:spcPts val="600"/>
              </a:spcAft>
            </a:pPr>
            <a:r>
              <a:rPr lang="en-US" sz="3200" dirty="0"/>
              <a:t>Direct skin-to-skin contact with the monkeypox rash, sores, or scabs</a:t>
            </a:r>
          </a:p>
          <a:p>
            <a:pPr lvl="1">
              <a:spcAft>
                <a:spcPts val="600"/>
              </a:spcAft>
            </a:pPr>
            <a:r>
              <a:rPr lang="en-US" sz="3200" dirty="0"/>
              <a:t>Contact with objects that have been used by someone with monkeypox (e.g., clothes, linens)</a:t>
            </a:r>
          </a:p>
          <a:p>
            <a:pPr lvl="1">
              <a:spcAft>
                <a:spcPts val="600"/>
              </a:spcAft>
            </a:pPr>
            <a:r>
              <a:rPr lang="en-US" sz="3200" dirty="0"/>
              <a:t>Exposure to respiratory droplets or oral fluids during prolonged face-to-face contact with someone with monkeypox</a:t>
            </a:r>
            <a:endParaRPr lang="en-US" sz="3200" dirty="0">
              <a:cs typeface="Calibri"/>
            </a:endParaRPr>
          </a:p>
          <a:p>
            <a:pPr lvl="1">
              <a:spcAft>
                <a:spcPts val="600"/>
              </a:spcAft>
            </a:pPr>
            <a:r>
              <a:rPr lang="en-US" sz="3200" dirty="0">
                <a:ea typeface="+mn-lt"/>
                <a:cs typeface="+mn-lt"/>
              </a:rPr>
              <a:t>From pregnant people to the fetus</a:t>
            </a:r>
            <a:endParaRPr lang="en-US" sz="3200" dirty="0">
              <a:cs typeface="Calibri"/>
            </a:endParaRPr>
          </a:p>
          <a:p>
            <a:pPr marL="0" indent="0">
              <a:buNone/>
            </a:pPr>
            <a:endParaRPr lang="en-US" sz="3200" dirty="0"/>
          </a:p>
          <a:p>
            <a:r>
              <a:rPr lang="en-US" sz="3200" dirty="0"/>
              <a:t>Monkeypox can be spread during sexual contact with a person with monkeypox.</a:t>
            </a:r>
          </a:p>
          <a:p>
            <a:r>
              <a:rPr lang="en-US" sz="3200" dirty="0">
                <a:ea typeface="+mn-lt"/>
                <a:cs typeface="+mn-lt"/>
              </a:rPr>
              <a:t>Individuals are infectious until all scabs have fallen off and a fresh layer of skin has formed.</a:t>
            </a:r>
          </a:p>
          <a:p>
            <a:r>
              <a:rPr lang="en-US" sz="3200" dirty="0">
                <a:ea typeface="+mn-lt"/>
                <a:cs typeface="+mn-lt"/>
              </a:rPr>
              <a:t>The CDC has designated 3 levels of exposure risk (low, intermediate, and high)</a:t>
            </a:r>
          </a:p>
          <a:p>
            <a:endParaRPr lang="en-US" sz="3200" dirty="0">
              <a:ea typeface="+mn-lt"/>
              <a:cs typeface="+mn-lt"/>
            </a:endParaRPr>
          </a:p>
          <a:p>
            <a:pPr marL="0" indent="0">
              <a:buNone/>
            </a:pPr>
            <a:endParaRPr lang="en-US" sz="2800" dirty="0"/>
          </a:p>
          <a:p>
            <a:pPr marL="0" indent="0">
              <a:buNone/>
            </a:pPr>
            <a:endParaRPr lang="en-US" dirty="0"/>
          </a:p>
          <a:p>
            <a:pPr>
              <a:lnSpc>
                <a:spcPct val="100000"/>
              </a:lnSpc>
            </a:pPr>
            <a:endParaRPr lang="en-US" dirty="0"/>
          </a:p>
        </p:txBody>
      </p:sp>
      <p:cxnSp>
        <p:nvCxnSpPr>
          <p:cNvPr id="4" name="Straight Connector 3">
            <a:extLst>
              <a:ext uri="{FF2B5EF4-FFF2-40B4-BE49-F238E27FC236}">
                <a16:creationId xmlns:a16="http://schemas.microsoft.com/office/drawing/2014/main" id="{5A115552-5C43-4AFF-A923-00945A79226E}"/>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36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lstStyle/>
          <a:p>
            <a:pPr algn="ctr"/>
            <a:r>
              <a:rPr lang="en-US" b="1" dirty="0">
                <a:solidFill>
                  <a:schemeClr val="bg1"/>
                </a:solidFill>
                <a:latin typeface="Arial" panose="020B0604020202020204" pitchFamily="34" charset="0"/>
                <a:cs typeface="Arial" panose="020B0604020202020204" pitchFamily="34" charset="0"/>
              </a:rPr>
              <a:t>Monkeypox Signs and Symptoms </a:t>
            </a: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2" descr="MonkeyPox Rash Collage">
            <a:extLst>
              <a:ext uri="{FF2B5EF4-FFF2-40B4-BE49-F238E27FC236}">
                <a16:creationId xmlns:a16="http://schemas.microsoft.com/office/drawing/2014/main" id="{974C63CB-D1DC-ABEE-9B97-F42337D14D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72604" y="1933569"/>
            <a:ext cx="4254759" cy="43309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C4F4D8-A51E-962A-F923-9E296D8DBA2B}"/>
              </a:ext>
            </a:extLst>
          </p:cNvPr>
          <p:cNvSpPr txBox="1"/>
          <p:nvPr/>
        </p:nvSpPr>
        <p:spPr>
          <a:xfrm>
            <a:off x="606621" y="1698377"/>
            <a:ext cx="6097554" cy="4801314"/>
          </a:xfrm>
          <a:prstGeom prst="rect">
            <a:avLst/>
          </a:prstGeom>
          <a:noFill/>
        </p:spPr>
        <p:txBody>
          <a:bodyPr wrap="square">
            <a:spAutoFit/>
          </a:bodyPr>
          <a:lstStyle/>
          <a:p>
            <a:pPr>
              <a:lnSpc>
                <a:spcPct val="100000"/>
              </a:lnSpc>
            </a:pPr>
            <a:r>
              <a:rPr lang="en-US" sz="1800" dirty="0">
                <a:latin typeface="Arial" panose="020B0604020202020204" pitchFamily="34" charset="0"/>
                <a:cs typeface="Arial" panose="020B0604020202020204" pitchFamily="34" charset="0"/>
              </a:rPr>
              <a:t>Symptoms include: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Fever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Headache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Muscle aches and backache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Swollen lymph nodes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Chills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Exhaustion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 rash that can look like pimples or blisters that appears on the face, inside the mouth, and on other parts of the body, like the hands, feet, chest, genitals, or anus.</a:t>
            </a:r>
            <a:r>
              <a:rPr lang="en-US" dirty="0">
                <a:effectLst/>
                <a:latin typeface="Arial" panose="020B0604020202020204" pitchFamily="34" charset="0"/>
                <a:cs typeface="Arial" panose="020B0604020202020204" pitchFamily="34" charset="0"/>
                <a:hlinkClick r:id="rId3" action="ppaction://hlinkpres?slideindex=1&amp;slidetitle="/>
              </a:rPr>
              <a:t> </a:t>
            </a:r>
            <a:endParaRPr lang="en-US" dirty="0">
              <a:effectLst/>
              <a:latin typeface="Arial" panose="020B0604020202020204" pitchFamily="34" charset="0"/>
              <a:cs typeface="Arial" panose="020B0604020202020204" pitchFamily="34" charset="0"/>
            </a:endParaRPr>
          </a:p>
          <a:p>
            <a:pPr marL="285750" indent="-285750">
              <a:lnSpc>
                <a:spcPct val="100000"/>
              </a:lnSpc>
              <a:buFont typeface="Arial" panose="020B0604020202020204" pitchFamily="34" charset="0"/>
              <a:buChar char="•"/>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The disease typically begins with early flu-like symptoms followed a few days later by a rash. The rash goes through different stages before healing completely. </a:t>
            </a:r>
          </a:p>
          <a:p>
            <a:pPr marL="285750" indent="-285750">
              <a:lnSpc>
                <a:spcPct val="100000"/>
              </a:lnSpc>
              <a:buFont typeface="Arial" panose="020B0604020202020204" pitchFamily="34" charset="0"/>
              <a:buChar char="•"/>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Sometimes, people get a rash first, followed by other symptoms. Others only experience a rash.</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63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77BF-4A21-05EA-0B58-89961BF05754}"/>
              </a:ext>
            </a:extLst>
          </p:cNvPr>
          <p:cNvSpPr>
            <a:spLocks noGrp="1"/>
          </p:cNvSpPr>
          <p:nvPr>
            <p:ph type="title"/>
          </p:nvPr>
        </p:nvSpPr>
        <p:spPr>
          <a:xfrm>
            <a:off x="0" y="18255"/>
            <a:ext cx="12192000" cy="1325563"/>
          </a:xfrm>
          <a:solidFill>
            <a:schemeClr val="accent5">
              <a:lumMod val="50000"/>
            </a:schemeClr>
          </a:solidFill>
        </p:spPr>
        <p:txBody>
          <a:bodyPr/>
          <a:lstStyle/>
          <a:p>
            <a:pPr algn="ctr"/>
            <a:r>
              <a:rPr lang="en-US" b="1" dirty="0">
                <a:solidFill>
                  <a:schemeClr val="bg1"/>
                </a:solidFill>
                <a:latin typeface="Arial" panose="020B0604020202020204" pitchFamily="34" charset="0"/>
                <a:cs typeface="Arial" panose="020B0604020202020204" pitchFamily="34" charset="0"/>
              </a:rPr>
              <a:t>Monkeypox Testing and Reporting </a:t>
            </a:r>
          </a:p>
        </p:txBody>
      </p:sp>
      <p:cxnSp>
        <p:nvCxnSpPr>
          <p:cNvPr id="4" name="Straight Connector 3">
            <a:extLst>
              <a:ext uri="{FF2B5EF4-FFF2-40B4-BE49-F238E27FC236}">
                <a16:creationId xmlns:a16="http://schemas.microsoft.com/office/drawing/2014/main" id="{5324097D-BA5C-9D2B-83F0-4E8754C910DF}"/>
              </a:ext>
            </a:extLst>
          </p:cNvPr>
          <p:cNvCxnSpPr/>
          <p:nvPr/>
        </p:nvCxnSpPr>
        <p:spPr>
          <a:xfrm>
            <a:off x="1367327" y="1435693"/>
            <a:ext cx="1067369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1E99B0-1BC6-B24A-AF19-742BB1ECA33B}"/>
              </a:ext>
            </a:extLst>
          </p:cNvPr>
          <p:cNvSpPr>
            <a:spLocks noGrp="1"/>
          </p:cNvSpPr>
          <p:nvPr>
            <p:ph idx="1"/>
          </p:nvPr>
        </p:nvSpPr>
        <p:spPr>
          <a:xfrm>
            <a:off x="119009" y="1527568"/>
            <a:ext cx="11876925" cy="5330431"/>
          </a:xfrm>
        </p:spPr>
        <p:txBody>
          <a:bodyPr vert="horz" lIns="91440" tIns="45720" rIns="91440" bIns="45720" rtlCol="0" anchor="t">
            <a:normAutofit/>
          </a:bodyPr>
          <a:lstStyle/>
          <a:p>
            <a:pPr>
              <a:lnSpc>
                <a:spcPct val="107000"/>
              </a:lnSpc>
              <a:spcBef>
                <a:spcPts val="0"/>
              </a:spcBef>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Any suspected cases of monkeypox should immediately be reported to your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2"/>
              </a:rPr>
              <a:t>local health department</a:t>
            </a: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p>
          <a:p>
            <a:pPr>
              <a:lnSpc>
                <a:spcPct val="107000"/>
              </a:lnSpc>
              <a:spcBef>
                <a:spcPts val="0"/>
              </a:spcBef>
            </a:pPr>
            <a:r>
              <a:rPr lang="en-US" sz="1800" dirty="0">
                <a:latin typeface="Arial" panose="020B0604020202020204" pitchFamily="34" charset="0"/>
                <a:cs typeface="Arial" panose="020B0604020202020204" pitchFamily="34" charset="0"/>
              </a:rPr>
              <a:t>Test any patients with clinical symptoms consistent with Monkeypox. </a:t>
            </a: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Testing is widely available and there is no shortage of testing capability. </a:t>
            </a:r>
          </a:p>
          <a:p>
            <a:pPr>
              <a:lnSpc>
                <a:spcPct val="107000"/>
              </a:lnSpc>
              <a:spcBef>
                <a:spcPts val="0"/>
              </a:spcBef>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Testing can be performed through the NC State Laboratory of Public Health (NCSLPH). Providers must call (919-733-3419) before sending samples to the NCSLPH. This will provide clinical consultation, guidance on proper collection and sample submission, and facilitate prioritization of specimens for processing. </a:t>
            </a:r>
          </a:p>
          <a:p>
            <a:pPr>
              <a:lnSpc>
                <a:spcPct val="107000"/>
              </a:lnSpc>
              <a:spcBef>
                <a:spcPts val="0"/>
              </a:spcBef>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Testing is also now available commercially, including through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LabCorp: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https://www.labcorp.com/infectious-disease/monkeypox</a:t>
            </a: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Quest Diagnostics:  </a:t>
            </a: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hlinkClick r:id="rId4"/>
              </a:rPr>
              <a:t>https://www.questdiagnostics.com/healthcare-professionals/clinical-education-center/faq/faq286</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lvl="1">
              <a:lnSpc>
                <a:spcPct val="107000"/>
              </a:lnSpc>
              <a:spcBef>
                <a:spcPts val="0"/>
              </a:spcBef>
            </a:pPr>
            <a:r>
              <a:rPr lang="en-US" sz="1800" dirty="0">
                <a:solidFill>
                  <a:srgbClr val="201F1E"/>
                </a:solidFill>
                <a:effectLst/>
                <a:latin typeface="Arial" panose="020B0604020202020204" pitchFamily="34" charset="0"/>
                <a:ea typeface="Times New Roman" panose="02020603050405020304" pitchFamily="18" charset="0"/>
                <a:cs typeface="Arial" panose="020B0604020202020204" pitchFamily="34" charset="0"/>
              </a:rPr>
              <a:t>Aegis Science: </a:t>
            </a:r>
            <a:r>
              <a:rPr lang="en-US" sz="18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5"/>
              </a:rPr>
              <a:t>https://www.aegislabs.com/our-services/monkeypox</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graphicFrame>
        <p:nvGraphicFramePr>
          <p:cNvPr id="6" name="Table 5">
            <a:extLst>
              <a:ext uri="{FF2B5EF4-FFF2-40B4-BE49-F238E27FC236}">
                <a16:creationId xmlns:a16="http://schemas.microsoft.com/office/drawing/2014/main" id="{71B20403-E679-54CD-9F61-0724E818FF1E}"/>
              </a:ext>
            </a:extLst>
          </p:cNvPr>
          <p:cNvGraphicFramePr>
            <a:graphicFrameLocks noGrp="1"/>
          </p:cNvGraphicFramePr>
          <p:nvPr>
            <p:extLst>
              <p:ext uri="{D42A27DB-BD31-4B8C-83A1-F6EECF244321}">
                <p14:modId xmlns:p14="http://schemas.microsoft.com/office/powerpoint/2010/main" val="1257875041"/>
              </p:ext>
            </p:extLst>
          </p:nvPr>
        </p:nvGraphicFramePr>
        <p:xfrm>
          <a:off x="226572" y="4914375"/>
          <a:ext cx="11824208" cy="1828800"/>
        </p:xfrm>
        <a:graphic>
          <a:graphicData uri="http://schemas.openxmlformats.org/drawingml/2006/table">
            <a:tbl>
              <a:tblPr firstRow="1" bandRow="1">
                <a:tableStyleId>{5C22544A-7EE6-4342-B048-85BDC9FD1C3A}</a:tableStyleId>
              </a:tblPr>
              <a:tblGrid>
                <a:gridCol w="5912104">
                  <a:extLst>
                    <a:ext uri="{9D8B030D-6E8A-4147-A177-3AD203B41FA5}">
                      <a16:colId xmlns:a16="http://schemas.microsoft.com/office/drawing/2014/main" val="293448075"/>
                    </a:ext>
                  </a:extLst>
                </a:gridCol>
                <a:gridCol w="5912104">
                  <a:extLst>
                    <a:ext uri="{9D8B030D-6E8A-4147-A177-3AD203B41FA5}">
                      <a16:colId xmlns:a16="http://schemas.microsoft.com/office/drawing/2014/main" val="162883323"/>
                    </a:ext>
                  </a:extLst>
                </a:gridCol>
              </a:tblGrid>
              <a:tr h="441854">
                <a:tc>
                  <a:txBody>
                    <a:bodyPr/>
                    <a:lstStyle/>
                    <a:p>
                      <a:pPr algn="ctr"/>
                      <a:r>
                        <a:rPr lang="en-US" sz="2800" dirty="0"/>
                        <a:t>NCSLPH</a:t>
                      </a:r>
                    </a:p>
                  </a:txBody>
                  <a:tcPr/>
                </a:tc>
                <a:tc>
                  <a:txBody>
                    <a:bodyPr/>
                    <a:lstStyle/>
                    <a:p>
                      <a:pPr algn="ctr"/>
                      <a:r>
                        <a:rPr lang="en-US" sz="2800" dirty="0"/>
                        <a:t>Commercial/Academic Laboratories</a:t>
                      </a:r>
                    </a:p>
                  </a:txBody>
                  <a:tcPr/>
                </a:tc>
                <a:extLst>
                  <a:ext uri="{0D108BD9-81ED-4DB2-BD59-A6C34878D82A}">
                    <a16:rowId xmlns:a16="http://schemas.microsoft.com/office/drawing/2014/main" val="2285779315"/>
                  </a:ext>
                </a:extLst>
              </a:tr>
              <a:tr h="441854">
                <a:tc>
                  <a:txBody>
                    <a:bodyPr/>
                    <a:lstStyle/>
                    <a:p>
                      <a:r>
                        <a:rPr lang="en-US" sz="1600" dirty="0"/>
                        <a:t>Notify Epidemiologist on call (919-733-3419) then NCSLPH (919-807-8600) prior to submitting specimens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clinical consultation, technical assistance of collecting, packaging, shipping specimen, and for fast track of submission receipt and processing</a:t>
                      </a:r>
                    </a:p>
                  </a:txBody>
                  <a:tcPr/>
                </a:tc>
                <a:tc>
                  <a:txBody>
                    <a:bodyPr/>
                    <a:lstStyle/>
                    <a:p>
                      <a:r>
                        <a:rPr lang="en-US" sz="1600" dirty="0"/>
                        <a:t>No call to public health required for specimen submission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suspected cases must still be reported to Local Health Department or NCDPH per admin code rule</a:t>
                      </a:r>
                    </a:p>
                  </a:txBody>
                  <a:tcPr/>
                </a:tc>
                <a:extLst>
                  <a:ext uri="{0D108BD9-81ED-4DB2-BD59-A6C34878D82A}">
                    <a16:rowId xmlns:a16="http://schemas.microsoft.com/office/drawing/2014/main" val="4181760804"/>
                  </a:ext>
                </a:extLst>
              </a:tr>
            </a:tbl>
          </a:graphicData>
        </a:graphic>
      </p:graphicFrame>
    </p:spTree>
    <p:extLst>
      <p:ext uri="{BB962C8B-B14F-4D97-AF65-F5344CB8AC3E}">
        <p14:creationId xmlns:p14="http://schemas.microsoft.com/office/powerpoint/2010/main" val="9119085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8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9d2bcc7-9859-4619-8613-370147f89fec">
      <UserInfo>
        <DisplayName>Mobley, Victoria L</DisplayName>
        <AccountId>12</AccountId>
        <AccountType/>
      </UserInfo>
      <UserInfo>
        <DisplayName>Monkeypox Incident Management Team Members</DisplayName>
        <AccountId>7</AccountId>
        <AccountType/>
      </UserInfo>
    </SharedWithUsers>
    <lcf76f155ced4ddcb4097134ff3c332f xmlns="a2e74824-60d7-4cf7-8318-685f58a84eed">
      <Terms xmlns="http://schemas.microsoft.com/office/infopath/2007/PartnerControls"/>
    </lcf76f155ced4ddcb4097134ff3c332f>
    <TaxCatchAll xmlns="b9d2bcc7-9859-4619-8613-370147f89fe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D30BA1431A1104FBEB363FA80410F76" ma:contentTypeVersion="11" ma:contentTypeDescription="Create a new document." ma:contentTypeScope="" ma:versionID="d389579b9b4a606d68d8dbb4d9914073">
  <xsd:schema xmlns:xsd="http://www.w3.org/2001/XMLSchema" xmlns:xs="http://www.w3.org/2001/XMLSchema" xmlns:p="http://schemas.microsoft.com/office/2006/metadata/properties" xmlns:ns2="a2e74824-60d7-4cf7-8318-685f58a84eed" xmlns:ns3="b9d2bcc7-9859-4619-8613-370147f89fec" targetNamespace="http://schemas.microsoft.com/office/2006/metadata/properties" ma:root="true" ma:fieldsID="95eef349aee7b8cb454b895a6f2d362b" ns2:_="" ns3:_="">
    <xsd:import namespace="a2e74824-60d7-4cf7-8318-685f58a84eed"/>
    <xsd:import namespace="b9d2bcc7-9859-4619-8613-370147f89f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74824-60d7-4cf7-8318-685f58a84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d2bcc7-9859-4619-8613-370147f89f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cf14c57-b668-4cdc-97e4-3e26d277cc2d}" ma:internalName="TaxCatchAll" ma:showField="CatchAllData" ma:web="b9d2bcc7-9859-4619-8613-370147f89f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81CBC4-2FEB-43CF-AF42-3C50536377B2}">
  <ds:schemaRefs>
    <ds:schemaRef ds:uri="http://purl.org/dc/terms/"/>
    <ds:schemaRef ds:uri="b9d2bcc7-9859-4619-8613-370147f89fec"/>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2e74824-60d7-4cf7-8318-685f58a84eed"/>
    <ds:schemaRef ds:uri="http://www.w3.org/XML/1998/namespace"/>
  </ds:schemaRefs>
</ds:datastoreItem>
</file>

<file path=customXml/itemProps2.xml><?xml version="1.0" encoding="utf-8"?>
<ds:datastoreItem xmlns:ds="http://schemas.openxmlformats.org/officeDocument/2006/customXml" ds:itemID="{DB14DA28-750D-4176-B829-4D609CDC3220}">
  <ds:schemaRefs>
    <ds:schemaRef ds:uri="a2e74824-60d7-4cf7-8318-685f58a84eed"/>
    <ds:schemaRef ds:uri="b9d2bcc7-9859-4619-8613-370147f89f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439C445-A3BE-4407-B1E0-C371155B69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236</TotalTime>
  <Words>1425</Words>
  <Application>Microsoft Office PowerPoint</Application>
  <PresentationFormat>Widescreen</PresentationFormat>
  <Paragraphs>196</Paragraphs>
  <Slides>20</Slides>
  <Notes>4</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20</vt:i4>
      </vt:variant>
    </vt:vector>
  </HeadingPairs>
  <TitlesOfParts>
    <vt:vector size="38" baseType="lpstr">
      <vt:lpstr>Arial</vt:lpstr>
      <vt:lpstr>Calibri</vt:lpstr>
      <vt:lpstr>Calibri Light</vt:lpstr>
      <vt:lpstr>Century Gothic</vt:lpstr>
      <vt:lpstr>Courier New</vt:lpstr>
      <vt:lpstr>EYInterstate</vt:lpstr>
      <vt:lpstr>EYInterstate Light</vt:lpstr>
      <vt:lpstr>Franklin Gothic Demi Cond</vt:lpstr>
      <vt:lpstr>Franklin Gothic Medium</vt:lpstr>
      <vt:lpstr>Franklin Gothic Medium Cond</vt:lpstr>
      <vt:lpstr>Symbol</vt:lpstr>
      <vt:lpstr>Times New Roman</vt:lpstr>
      <vt:lpstr>Office Theme</vt:lpstr>
      <vt:lpstr>5_Office Theme</vt:lpstr>
      <vt:lpstr>1_office theme</vt:lpstr>
      <vt:lpstr>9_Office Theme</vt:lpstr>
      <vt:lpstr>48_Office Theme</vt:lpstr>
      <vt:lpstr>think-cell Slide</vt:lpstr>
      <vt:lpstr>House Rules</vt:lpstr>
      <vt:lpstr>PowerPoint Presentation</vt:lpstr>
      <vt:lpstr>PowerPoint Presentation</vt:lpstr>
      <vt:lpstr>PowerPoint Presentation</vt:lpstr>
      <vt:lpstr>PowerPoint Presentation</vt:lpstr>
      <vt:lpstr>Monkeypox Stats</vt:lpstr>
      <vt:lpstr>How it Spreads</vt:lpstr>
      <vt:lpstr>Monkeypox Signs and Symptoms </vt:lpstr>
      <vt:lpstr>Monkeypox Testing and Reporting </vt:lpstr>
      <vt:lpstr>Infection Prevention</vt:lpstr>
      <vt:lpstr>Monkeypox Vaccination</vt:lpstr>
      <vt:lpstr>Monkeypox Treatment</vt:lpstr>
      <vt:lpstr>PowerPoint Presentation</vt:lpstr>
      <vt:lpstr>Planning Considerations</vt:lpstr>
      <vt:lpstr>Education</vt:lpstr>
      <vt:lpstr>Mitigating Risk</vt:lpstr>
      <vt:lpstr>Isolation / Containment</vt:lpstr>
      <vt:lpstr>Current Status</vt:lpstr>
      <vt:lpstr>PowerPoint Presentation</vt:lpstr>
      <vt:lpstr>MOnkeypox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Wilson, Erica F</dc:creator>
  <cp:lastModifiedBy>Campbell, Arthur</cp:lastModifiedBy>
  <cp:revision>110</cp:revision>
  <dcterms:created xsi:type="dcterms:W3CDTF">2022-07-15T19:12:32Z</dcterms:created>
  <dcterms:modified xsi:type="dcterms:W3CDTF">2022-08-03T11:22:46Z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0x0101008D30BA1431A1104FBEB363FA80410F76</vt:lpwstr>
  </property>
  <property fmtid="{D5CDD505-2E9C-101B-9397-08002B2CF9AE}" pid="3" name="MediaServiceImageTags">
    <vt:lpwstr/>
  </property>
</Properties>
</file>