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4"/>
  </p:sldMasterIdLst>
  <p:notesMasterIdLst>
    <p:notesMasterId r:id="rId32"/>
  </p:notesMasterIdLst>
  <p:handoutMasterIdLst>
    <p:handoutMasterId r:id="rId33"/>
  </p:handoutMasterIdLst>
  <p:sldIdLst>
    <p:sldId id="2147479106" r:id="rId5"/>
    <p:sldId id="2147479072" r:id="rId6"/>
    <p:sldId id="2147479107" r:id="rId7"/>
    <p:sldId id="2147479081" r:id="rId8"/>
    <p:sldId id="2147479117" r:id="rId9"/>
    <p:sldId id="2147479125" r:id="rId10"/>
    <p:sldId id="2147479135" r:id="rId11"/>
    <p:sldId id="2147479122" r:id="rId12"/>
    <p:sldId id="2147479126" r:id="rId13"/>
    <p:sldId id="2147479137" r:id="rId14"/>
    <p:sldId id="2147479127" r:id="rId15"/>
    <p:sldId id="2147479133" r:id="rId16"/>
    <p:sldId id="2147479128" r:id="rId17"/>
    <p:sldId id="2147479129" r:id="rId18"/>
    <p:sldId id="2147479130" r:id="rId19"/>
    <p:sldId id="2147479131" r:id="rId20"/>
    <p:sldId id="2147479134" r:id="rId21"/>
    <p:sldId id="2147479110" r:id="rId22"/>
    <p:sldId id="2147479116" r:id="rId23"/>
    <p:sldId id="2147479132" r:id="rId24"/>
    <p:sldId id="2147479139" r:id="rId25"/>
    <p:sldId id="2147479140" r:id="rId26"/>
    <p:sldId id="2147479087" r:id="rId27"/>
    <p:sldId id="2147479115" r:id="rId28"/>
    <p:sldId id="2147479114" r:id="rId29"/>
    <p:sldId id="2147479138" r:id="rId30"/>
    <p:sldId id="2147479108" r:id="rId31"/>
  </p:sldIdLst>
  <p:sldSz cx="12192000" cy="6858000"/>
  <p:notesSz cx="6858000" cy="257175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60" userDrawn="1">
          <p15:clr>
            <a:srgbClr val="A4A3A4"/>
          </p15:clr>
        </p15:guide>
        <p15:guide id="4" pos="7320" userDrawn="1">
          <p15:clr>
            <a:srgbClr val="A4A3A4"/>
          </p15:clr>
        </p15:guide>
        <p15:guide id="5" orient="horz" pos="696" userDrawn="1">
          <p15:clr>
            <a:srgbClr val="A4A3A4"/>
          </p15:clr>
        </p15:guide>
        <p15:guide id="6" orient="horz" pos="432" userDrawn="1">
          <p15:clr>
            <a:srgbClr val="A4A3A4"/>
          </p15:clr>
        </p15:guide>
        <p15:guide id="7" orient="horz" pos="3768" userDrawn="1">
          <p15:clr>
            <a:srgbClr val="A4A3A4"/>
          </p15:clr>
        </p15:guide>
        <p15:guide id="8" orient="horz" pos="1080" userDrawn="1">
          <p15:clr>
            <a:srgbClr val="A4A3A4"/>
          </p15:clr>
        </p15:guide>
        <p15:guide id="9" orient="horz" pos="288" userDrawn="1">
          <p15:clr>
            <a:srgbClr val="A4A3A4"/>
          </p15:clr>
        </p15:guide>
        <p15:guide id="10" orient="horz" pos="30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5A5C09-713E-694E-8487-432A77B8F278}" name="Colby DiMento" initials="CD" userId="S::cdimento@oakhillstrategies.com::e13c9f7f-033d-4408-8285-b033a68886d1" providerId="AD"/>
  <p188:author id="{8FD02E15-1A61-D6C6-80E4-B8A0D90A9C9C}" name="Jennifer Guzman" initials="JG" userId="S::jennifer_neimandcollaborative.com#ext#@ncconnect.onmicrosoft.com::d1fd53fc-b710-4950-b285-3211e5dc037a" providerId="AD"/>
  <p188:author id="{125A4E15-4A1B-325F-705D-D9432ED1EE78}" name="Karolyn Cooper" initials="" userId="S::karolyn@neimandcollaborative.com::401cfc8b-27cf-472e-9d7c-8f9707baf2e2" providerId="AD"/>
  <p188:author id="{972DB837-562E-45BE-3C3F-F499C4A63A3B}" name="Brian Clark" initials="BC" userId="S::brian_clarkstrategiesllc.com#ext#@ncconnect.onmicrosoft.com::476dd426-798d-43c6-bdb4-5cc51c55d857" providerId="AD"/>
  <p188:author id="{E185E63A-EFF2-7FFB-54CB-3289940F4967}" name="Karolyn Cooper" initials="" userId="S::karolyn@ncollaborative.com::401cfc8b-27cf-472e-9d7c-8f9707baf2e2" providerId="AD"/>
  <p188:author id="{247B8359-0892-BF03-0B7D-A7A638E3A1B1}" name="Christine LePottier" initials="CL" userId="ee32a44ed7f3565f" providerId="Windows Live"/>
  <p188:author id="{5252E66B-1491-8800-BD7B-FC8029AD0110}" name="Sarah Hutchinson" initials="SH" userId="S::sarah_neimandcollaborative.com#ext#@ncconnect.onmicrosoft.com::b58dcbc7-0afa-4a1c-baed-53722a993875" providerId="AD"/>
  <p188:author id="{BF755C70-D1F4-1F91-7B79-29607C04474F}" name="Natalie Wyss" initials="" userId="S::natalie@ncollaborative.com::cbae046f-a59c-4fb4-a767-a0c8f4d0ae81" providerId="AD"/>
  <p188:author id="{94C98290-AA59-DE86-F200-D2B56693EB80}" name="Sarah Hutchinson" initials="SH" userId="S::sarah@neimandcollaborative.com::a3a884bd-4415-41e9-9023-0c70583e82b6" providerId="AD"/>
  <p188:author id="{B73EBA92-E433-403A-1678-E1A7706351E3}" name="Colby DiMento" initials="CD" userId="S::cdimento_oakhillstrategies.com#ext#@ncconnect.onmicrosoft.com::d8606fec-3bbc-47f4-8f72-bcac598a9043" providerId="AD"/>
  <p188:author id="{C86B2F96-DA17-D1BB-F69F-B2F12393F201}" name="Tracy Zimmerman" initials="TZ" userId="S::tracy@neimandcollaborative.com::d9847f8c-56a4-4136-9a53-5158504a243c" providerId="AD"/>
  <p188:author id="{EDB2EB9A-5D32-C351-0155-3246A3BC9CB9}" name="Hawkes, Deanna" initials="HD" userId="S::deanna.hawkes@dhhs.nc.gov::3c064f46-76ae-4643-b912-e931f4826ded" providerId="AD"/>
  <p188:author id="{A1DB6EA2-B846-C48F-8CA0-2842760A8EEA}" name="Tracy Zimmerman" initials="TZ" userId="S::tracy_neimandcollaborative.com#ext#@ncconnect.onmicrosoft.com::e14eb1b0-097a-42cb-a01c-68a044f93d43" providerId="AD"/>
  <p188:author id="{BE2216AD-2145-6C76-EEE9-6B84673E6E6F}" name="Marnay Meyer" initials="" userId="S::marnay@ncollaborative.com::a449fada-48bd-49e2-8bc2-deb5e8b1231b" providerId="AD"/>
  <p188:author id="{AE37E2B2-9165-1938-7758-2CE8B0371F27}" name="Ally Agoglia" initials="AA" userId="S::ally@ncollaborative.com::38f20525-43a2-4857-8137-46f11494975f" providerId="AD"/>
  <p188:author id="{53C62FBF-0155-B9C3-90F4-61C03194B818}" name="Sarah Hutchinson" initials="SH" userId="S::sarah@ncollaborative.com::a3a884bd-4415-41e9-9023-0c70583e82b6" providerId="AD"/>
  <p188:author id="{A7C4A1CC-5A36-DDA9-E34F-02050E59EF02}" name="Karolyn Cooper" initials="KC" userId="S::karolyn_neimandcollaborative.com#ext#@ncconnect.onmicrosoft.com::b70167df-ed86-4457-992e-b51083545616" providerId="AD"/>
  <p188:author id="{066385D7-0A0A-875E-027D-DECF313DB784}" name="Janie Bynum" initials="JB" userId="85da43f40a40861f" providerId="Windows Live"/>
  <p188:author id="{3418B2F3-35D0-10B8-10D1-628AA39D4046}" name="Jim Webb" initials="" userId="S::jim@jimwebb.com::659a3323-62c7-4c0f-bc34-ed14bb7b7f3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9" name="Rich Neimand" initials="RN" lastIdx="7" clrIdx="28">
    <p:extLst>
      <p:ext uri="{19B8F6BF-5375-455C-9EA6-DF929625EA0E}">
        <p15:presenceInfo xmlns:p15="http://schemas.microsoft.com/office/powerpoint/2012/main" userId="S::rich@neimandcollaborative.com::dfdd3ec1-39e6-4bc1-9f80-6b19f4f86232" providerId="AD"/>
      </p:ext>
    </p:extLst>
  </p:cmAuthor>
  <p:cmAuthor id="1" name="Kendall E Ford" initials="KEF" lastIdx="63" clrIdx="0">
    <p:extLst>
      <p:ext uri="{19B8F6BF-5375-455C-9EA6-DF929625EA0E}">
        <p15:presenceInfo xmlns:p15="http://schemas.microsoft.com/office/powerpoint/2012/main" userId="S::Kendall.Ford@ey.com::b4ee1cad-47ad-4eaa-a81b-e830ee22035f" providerId="AD"/>
      </p:ext>
    </p:extLst>
  </p:cmAuthor>
  <p:cmAuthor id="30" name="Christine LePottier" initials="CL" lastIdx="4" clrIdx="29">
    <p:extLst>
      <p:ext uri="{19B8F6BF-5375-455C-9EA6-DF929625EA0E}">
        <p15:presenceInfo xmlns:p15="http://schemas.microsoft.com/office/powerpoint/2012/main" userId="ee32a44ed7f3565f" providerId="Windows Live"/>
      </p:ext>
    </p:extLst>
  </p:cmAuthor>
  <p:cmAuthor id="2" name="Ludlam, Jay" initials="LJ" lastIdx="37" clrIdx="1">
    <p:extLst>
      <p:ext uri="{19B8F6BF-5375-455C-9EA6-DF929625EA0E}">
        <p15:presenceInfo xmlns:p15="http://schemas.microsoft.com/office/powerpoint/2012/main" userId="S::jay.ludlam@dhhs.nc.gov::6c1fc5a2-b90b-4bfa-b0c8-82f1a808e666" providerId="AD"/>
      </p:ext>
    </p:extLst>
  </p:cmAuthor>
  <p:cmAuthor id="31" name="Marjorie Bitar" initials="MB" lastIdx="3" clrIdx="30">
    <p:extLst>
      <p:ext uri="{19B8F6BF-5375-455C-9EA6-DF929625EA0E}">
        <p15:presenceInfo xmlns:p15="http://schemas.microsoft.com/office/powerpoint/2012/main" userId="Marjorie Bitar" providerId="None"/>
      </p:ext>
    </p:extLst>
  </p:cmAuthor>
  <p:cmAuthor id="3" name="Juan Carlos Falquez" initials="JCF" lastIdx="2" clrIdx="2">
    <p:extLst>
      <p:ext uri="{19B8F6BF-5375-455C-9EA6-DF929625EA0E}">
        <p15:presenceInfo xmlns:p15="http://schemas.microsoft.com/office/powerpoint/2012/main" userId="S::juan.carlos.falquez@ey.com::db337ff3-904f-4640-afbf-6ba50b630709" providerId="AD"/>
      </p:ext>
    </p:extLst>
  </p:cmAuthor>
  <p:cmAuthor id="4" name="Burns, Cardra E" initials="BCE" lastIdx="78" clrIdx="3">
    <p:extLst>
      <p:ext uri="{19B8F6BF-5375-455C-9EA6-DF929625EA0E}">
        <p15:presenceInfo xmlns:p15="http://schemas.microsoft.com/office/powerpoint/2012/main" userId="S::Cardra.Burns@dhhs.nc.gov::6e9fbe19-018a-4c05-84db-19588b1d7837" providerId="AD"/>
      </p:ext>
    </p:extLst>
  </p:cmAuthor>
  <p:cmAuthor id="5" name="Shone, Scott" initials="SS" lastIdx="35" clrIdx="4">
    <p:extLst>
      <p:ext uri="{19B8F6BF-5375-455C-9EA6-DF929625EA0E}">
        <p15:presenceInfo xmlns:p15="http://schemas.microsoft.com/office/powerpoint/2012/main" userId="S::scott.shone@dhhs.nc.gov::cd952ace-138c-400a-98cd-a6401bfca48a" providerId="AD"/>
      </p:ext>
    </p:extLst>
  </p:cmAuthor>
  <p:cmAuthor id="6" name="Brian A Weeks" initials="BAW" lastIdx="8" clrIdx="5">
    <p:extLst>
      <p:ext uri="{19B8F6BF-5375-455C-9EA6-DF929625EA0E}">
        <p15:presenceInfo xmlns:p15="http://schemas.microsoft.com/office/powerpoint/2012/main" userId="S::Brian.Weeks@ey.com::8abd5197-e88e-4a38-bc6c-fd991dfd6d32" providerId="AD"/>
      </p:ext>
    </p:extLst>
  </p:cmAuthor>
  <p:cmAuthor id="7" name="Ariel Kuo" initials="AK" lastIdx="7" clrIdx="6">
    <p:extLst>
      <p:ext uri="{19B8F6BF-5375-455C-9EA6-DF929625EA0E}">
        <p15:presenceInfo xmlns:p15="http://schemas.microsoft.com/office/powerpoint/2012/main" userId="S::Ariel.Kuo@ey.com::9b4a7998-d608-4c9c-aa22-848dbaaa3cf0" providerId="AD"/>
      </p:ext>
    </p:extLst>
  </p:cmAuthor>
  <p:cmAuthor id="8" name="Brian S Finney" initials="BSF" lastIdx="10" clrIdx="7">
    <p:extLst>
      <p:ext uri="{19B8F6BF-5375-455C-9EA6-DF929625EA0E}">
        <p15:presenceInfo xmlns:p15="http://schemas.microsoft.com/office/powerpoint/2012/main" userId="S::Brian.Finney@ey.com::e87ffd16-e125-4342-a074-aa6560253957" providerId="AD"/>
      </p:ext>
    </p:extLst>
  </p:cmAuthor>
  <p:cmAuthor id="9" name="Dowler, Shannon" initials="DS" lastIdx="2" clrIdx="8">
    <p:extLst>
      <p:ext uri="{19B8F6BF-5375-455C-9EA6-DF929625EA0E}">
        <p15:presenceInfo xmlns:p15="http://schemas.microsoft.com/office/powerpoint/2012/main" userId="S::Shannon.Dowler@dhhs.nc.gov::c4a34d52-3234-4824-9d62-813d74c00d00" providerId="AD"/>
      </p:ext>
    </p:extLst>
  </p:cmAuthor>
  <p:cmAuthor id="10" name="David Carey" initials="DC" lastIdx="7" clrIdx="9">
    <p:extLst>
      <p:ext uri="{19B8F6BF-5375-455C-9EA6-DF929625EA0E}">
        <p15:presenceInfo xmlns:p15="http://schemas.microsoft.com/office/powerpoint/2012/main" userId="S::david.carey@ey.com::0b705fc8-d6d8-4e26-b2a1-917c28117830" providerId="AD"/>
      </p:ext>
    </p:extLst>
  </p:cmAuthor>
  <p:cmAuthor id="11" name="Zimmerman, Tracy A" initials="ZA" lastIdx="58" clrIdx="10">
    <p:extLst>
      <p:ext uri="{19B8F6BF-5375-455C-9EA6-DF929625EA0E}">
        <p15:presenceInfo xmlns:p15="http://schemas.microsoft.com/office/powerpoint/2012/main" userId="S::tracy.zimmerman@dhhs.nc.gov::6b21ed79-23c3-410f-a0b0-4640357a976c" providerId="AD"/>
      </p:ext>
    </p:extLst>
  </p:cmAuthor>
  <p:cmAuthor id="12" name="Kinsley, Kody" initials="KK" lastIdx="16" clrIdx="11">
    <p:extLst>
      <p:ext uri="{19B8F6BF-5375-455C-9EA6-DF929625EA0E}">
        <p15:presenceInfo xmlns:p15="http://schemas.microsoft.com/office/powerpoint/2012/main" userId="S::kody.kinsley@dhhs.nc.gov::61580016-9588-4f0f-81e2-fe16fef31d16" providerId="AD"/>
      </p:ext>
    </p:extLst>
  </p:cmAuthor>
  <p:cmAuthor id="13" name="Lindsay Garfinkel" initials="LG" lastIdx="6" clrIdx="12">
    <p:extLst>
      <p:ext uri="{19B8F6BF-5375-455C-9EA6-DF929625EA0E}">
        <p15:presenceInfo xmlns:p15="http://schemas.microsoft.com/office/powerpoint/2012/main" userId="S::lindsay.garfinkel@ey.com::05e276c8-c392-44fa-8a60-7e2da3a569ef" providerId="AD"/>
      </p:ext>
    </p:extLst>
  </p:cmAuthor>
  <p:cmAuthor id="14" name="Powell, Elyse S" initials="PS" lastIdx="4" clrIdx="13">
    <p:extLst>
      <p:ext uri="{19B8F6BF-5375-455C-9EA6-DF929625EA0E}">
        <p15:presenceInfo xmlns:p15="http://schemas.microsoft.com/office/powerpoint/2012/main" userId="S::elyse.powell@dhhs.nc.gov::fe35bf47-b49b-4e79-b00f-52255fa0589c" providerId="AD"/>
      </p:ext>
    </p:extLst>
  </p:cmAuthor>
  <p:cmAuthor id="15" name="Meghan Benson" initials="MB" lastIdx="4" clrIdx="14">
    <p:extLst>
      <p:ext uri="{19B8F6BF-5375-455C-9EA6-DF929625EA0E}">
        <p15:presenceInfo xmlns:p15="http://schemas.microsoft.com/office/powerpoint/2012/main" userId="S::Meghan.Benson@ey.com::c0ee4572-2c36-4589-bbec-71c420ad8b97" providerId="AD"/>
      </p:ext>
    </p:extLst>
  </p:cmAuthor>
  <p:cmAuthor id="16" name="Combs, Brian" initials="CB" lastIdx="3" clrIdx="15">
    <p:extLst>
      <p:ext uri="{19B8F6BF-5375-455C-9EA6-DF929625EA0E}">
        <p15:presenceInfo xmlns:p15="http://schemas.microsoft.com/office/powerpoint/2012/main" userId="S::brian.combs@dhhs.nc.gov::51dd6c02-9bc2-4cc5-a110-d58c35f37319" providerId="AD"/>
      </p:ext>
    </p:extLst>
  </p:cmAuthor>
  <p:cmAuthor id="17" name="Brady, Danielle" initials="BD" lastIdx="1" clrIdx="16">
    <p:extLst>
      <p:ext uri="{19B8F6BF-5375-455C-9EA6-DF929625EA0E}">
        <p15:presenceInfo xmlns:p15="http://schemas.microsoft.com/office/powerpoint/2012/main" userId="S::danielle.brady@dhhs.nc.gov::565ab628-e42f-44e0-a0f8-a947740206ad" providerId="AD"/>
      </p:ext>
    </p:extLst>
  </p:cmAuthor>
  <p:cmAuthor id="18" name="Brian A Weeks" initials="BAW [2]" lastIdx="3" clrIdx="17">
    <p:extLst>
      <p:ext uri="{19B8F6BF-5375-455C-9EA6-DF929625EA0E}">
        <p15:presenceInfo xmlns:p15="http://schemas.microsoft.com/office/powerpoint/2012/main" userId="S-1-5-21-3814449816-1147414744-3287126245-450857" providerId="AD"/>
      </p:ext>
    </p:extLst>
  </p:cmAuthor>
  <p:cmAuthor id="19" name="Sonia Kolli" initials="SK" lastIdx="3" clrIdx="18">
    <p:extLst>
      <p:ext uri="{19B8F6BF-5375-455C-9EA6-DF929625EA0E}">
        <p15:presenceInfo xmlns:p15="http://schemas.microsoft.com/office/powerpoint/2012/main" userId="S::Sonia.Kolli@ey.com::b7b477a0-b12e-4781-afdf-bc87329ae201" providerId="AD"/>
      </p:ext>
    </p:extLst>
  </p:cmAuthor>
  <p:cmAuthor id="20" name="Christina Page" initials="CP" lastIdx="3" clrIdx="19">
    <p:extLst>
      <p:ext uri="{19B8F6BF-5375-455C-9EA6-DF929625EA0E}">
        <p15:presenceInfo xmlns:p15="http://schemas.microsoft.com/office/powerpoint/2012/main" userId="S::cpage3@nc.gov::7773cb97-c450-47ef-baa6-dee70a36956b" providerId="AD"/>
      </p:ext>
    </p:extLst>
  </p:cmAuthor>
  <p:cmAuthor id="21" name="Mina G Asghari" initials="MGA" lastIdx="11" clrIdx="20">
    <p:extLst>
      <p:ext uri="{19B8F6BF-5375-455C-9EA6-DF929625EA0E}">
        <p15:presenceInfo xmlns:p15="http://schemas.microsoft.com/office/powerpoint/2012/main" userId="S::Mina.Asghari@ey.com::d7919a8a-8aae-4016-b4f7-7f55f7877e03" providerId="AD"/>
      </p:ext>
    </p:extLst>
  </p:cmAuthor>
  <p:cmAuthor id="22" name="Tori R Penta" initials="TRP" lastIdx="3" clrIdx="21">
    <p:extLst>
      <p:ext uri="{19B8F6BF-5375-455C-9EA6-DF929625EA0E}">
        <p15:presenceInfo xmlns:p15="http://schemas.microsoft.com/office/powerpoint/2012/main" userId="S::Tori.R.Penta@ey.com::4807399c-2af4-4382-b120-817c36c3ea24" providerId="AD"/>
      </p:ext>
    </p:extLst>
  </p:cmAuthor>
  <p:cmAuthor id="23" name="Salona H Patel" initials="SHP" lastIdx="5" clrIdx="22">
    <p:extLst>
      <p:ext uri="{19B8F6BF-5375-455C-9EA6-DF929625EA0E}">
        <p15:presenceInfo xmlns:p15="http://schemas.microsoft.com/office/powerpoint/2012/main" userId="S::salona.h.patel@ey.com::bfe3c4a6-4f9c-479b-98cd-751659e1d9e1" providerId="AD"/>
      </p:ext>
    </p:extLst>
  </p:cmAuthor>
  <p:cmAuthor id="24" name="Bridges, Sandra" initials="BS" lastIdx="7" clrIdx="23">
    <p:extLst>
      <p:ext uri="{19B8F6BF-5375-455C-9EA6-DF929625EA0E}">
        <p15:presenceInfo xmlns:p15="http://schemas.microsoft.com/office/powerpoint/2012/main" userId="S-1-5-21-1754636130-3138122791-2791761897-785617" providerId="AD"/>
      </p:ext>
    </p:extLst>
  </p:cmAuthor>
  <p:cmAuthor id="25" name="Douglass, Kate" initials="DK" lastIdx="3" clrIdx="24">
    <p:extLst>
      <p:ext uri="{19B8F6BF-5375-455C-9EA6-DF929625EA0E}">
        <p15:presenceInfo xmlns:p15="http://schemas.microsoft.com/office/powerpoint/2012/main" userId="S::Kate.Douglass@dhhs.nc.gov::7e76028a-a0b1-470c-80fd-06b7b5b7e940" providerId="AD"/>
      </p:ext>
    </p:extLst>
  </p:cmAuthor>
  <p:cmAuthor id="26" name="Christian Kim" initials="CK" lastIdx="3" clrIdx="25">
    <p:extLst>
      <p:ext uri="{19B8F6BF-5375-455C-9EA6-DF929625EA0E}">
        <p15:presenceInfo xmlns:p15="http://schemas.microsoft.com/office/powerpoint/2012/main" userId="S::christian.kim1@ey.com::4fcd4461-13ae-41b8-99ae-3761d53bcf4d" providerId="AD"/>
      </p:ext>
    </p:extLst>
  </p:cmAuthor>
  <p:cmAuthor id="27" name="Sarah Hutchinson" initials="SH" lastIdx="1" clrIdx="26">
    <p:extLst>
      <p:ext uri="{19B8F6BF-5375-455C-9EA6-DF929625EA0E}">
        <p15:presenceInfo xmlns:p15="http://schemas.microsoft.com/office/powerpoint/2012/main" userId="S::sarah@neimandcollaborative.com::a3a884bd-4415-41e9-9023-0c70583e82b6" providerId="AD"/>
      </p:ext>
    </p:extLst>
  </p:cmAuthor>
  <p:cmAuthor id="28" name="Charlene Wong" initials="CW" lastIdx="2" clrIdx="27">
    <p:extLst>
      <p:ext uri="{19B8F6BF-5375-455C-9EA6-DF929625EA0E}">
        <p15:presenceInfo xmlns:p15="http://schemas.microsoft.com/office/powerpoint/2012/main" userId="S::charlene.wong@dhhs.nc.gov::087ac486-a028-46e4-b31d-3d74e5c519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5BD"/>
    <a:srgbClr val="002060"/>
    <a:srgbClr val="043C71"/>
    <a:srgbClr val="072235"/>
    <a:srgbClr val="CAE8FF"/>
    <a:srgbClr val="FF00C5"/>
    <a:srgbClr val="3B8F98"/>
    <a:srgbClr val="F78E1D"/>
    <a:srgbClr val="A2AFB1"/>
    <a:srgbClr val="79B1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7534F-C063-9F8C-FE0F-A73B05054808}" v="5" dt="2025-06-06T20:49:44.562"/>
    <p1510:client id="{9B69E895-2D0A-0871-DE54-ABC378F9502D}" v="21" dt="2025-06-06T19:30:34.241"/>
    <p1510:client id="{CA7F3436-DA53-8F43-397E-E41F34EAAB30}" v="1147" dt="2025-06-06T20:47:55.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71"/>
    <p:restoredTop sz="94694"/>
  </p:normalViewPr>
  <p:slideViewPr>
    <p:cSldViewPr snapToGrid="0">
      <p:cViewPr varScale="1">
        <p:scale>
          <a:sx n="76" d="100"/>
          <a:sy n="76" d="100"/>
        </p:scale>
        <p:origin x="216" y="1072"/>
      </p:cViewPr>
      <p:guideLst>
        <p:guide orient="horz" pos="2160"/>
        <p:guide pos="3840"/>
        <p:guide pos="360"/>
        <p:guide pos="7320"/>
        <p:guide orient="horz" pos="696"/>
        <p:guide orient="horz" pos="432"/>
        <p:guide orient="horz" pos="3768"/>
        <p:guide orient="horz" pos="1080"/>
        <p:guide orient="horz" pos="288"/>
        <p:guide orient="horz" pos="307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8F88A0-B432-19FF-3055-B658DD317F0F}"/>
              </a:ext>
            </a:extLst>
          </p:cNvPr>
          <p:cNvSpPr>
            <a:spLocks noGrp="1"/>
          </p:cNvSpPr>
          <p:nvPr>
            <p:ph type="hdr" sz="quarter"/>
          </p:nvPr>
        </p:nvSpPr>
        <p:spPr>
          <a:xfrm>
            <a:off x="0" y="0"/>
            <a:ext cx="2971800" cy="1285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ECFF8E-A830-AF67-20D8-C876D69B9FDF}"/>
              </a:ext>
            </a:extLst>
          </p:cNvPr>
          <p:cNvSpPr>
            <a:spLocks noGrp="1"/>
          </p:cNvSpPr>
          <p:nvPr>
            <p:ph type="dt" sz="quarter" idx="1"/>
          </p:nvPr>
        </p:nvSpPr>
        <p:spPr>
          <a:xfrm>
            <a:off x="3884613" y="0"/>
            <a:ext cx="2971800" cy="128588"/>
          </a:xfrm>
          <a:prstGeom prst="rect">
            <a:avLst/>
          </a:prstGeom>
        </p:spPr>
        <p:txBody>
          <a:bodyPr vert="horz" lIns="91440" tIns="45720" rIns="91440" bIns="45720" rtlCol="0"/>
          <a:lstStyle>
            <a:lvl1pPr algn="r">
              <a:defRPr sz="1200"/>
            </a:lvl1pPr>
          </a:lstStyle>
          <a:p>
            <a:fld id="{98B93ED1-DBD7-BE41-BCFA-C8669C965607}" type="datetimeFigureOut">
              <a:rPr lang="en-US" smtClean="0"/>
              <a:t>7/18/25</a:t>
            </a:fld>
            <a:endParaRPr lang="en-US"/>
          </a:p>
        </p:txBody>
      </p:sp>
      <p:sp>
        <p:nvSpPr>
          <p:cNvPr id="4" name="Footer Placeholder 3">
            <a:extLst>
              <a:ext uri="{FF2B5EF4-FFF2-40B4-BE49-F238E27FC236}">
                <a16:creationId xmlns:a16="http://schemas.microsoft.com/office/drawing/2014/main" id="{EB5D3269-27B3-AFD1-8DFD-3B4645098306}"/>
              </a:ext>
            </a:extLst>
          </p:cNvPr>
          <p:cNvSpPr>
            <a:spLocks noGrp="1"/>
          </p:cNvSpPr>
          <p:nvPr>
            <p:ph type="ftr" sz="quarter" idx="2"/>
          </p:nvPr>
        </p:nvSpPr>
        <p:spPr>
          <a:xfrm>
            <a:off x="0" y="2443163"/>
            <a:ext cx="2971800" cy="1285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F28A04-869A-FDAF-34D1-066E79C41CEB}"/>
              </a:ext>
            </a:extLst>
          </p:cNvPr>
          <p:cNvSpPr>
            <a:spLocks noGrp="1"/>
          </p:cNvSpPr>
          <p:nvPr>
            <p:ph type="sldNum" sz="quarter" idx="3"/>
          </p:nvPr>
        </p:nvSpPr>
        <p:spPr>
          <a:xfrm>
            <a:off x="3884613" y="2443163"/>
            <a:ext cx="2971800" cy="128587"/>
          </a:xfrm>
          <a:prstGeom prst="rect">
            <a:avLst/>
          </a:prstGeom>
        </p:spPr>
        <p:txBody>
          <a:bodyPr vert="horz" lIns="91440" tIns="45720" rIns="91440" bIns="45720" rtlCol="0" anchor="b"/>
          <a:lstStyle>
            <a:lvl1pPr algn="r">
              <a:defRPr sz="1200"/>
            </a:lvl1pPr>
          </a:lstStyle>
          <a:p>
            <a:fld id="{ECD5141C-EEF6-EF4C-9E7F-D118BF1FC575}" type="slidenum">
              <a:rPr lang="en-US" smtClean="0"/>
              <a:t>‹#›</a:t>
            </a:fld>
            <a:endParaRPr lang="en-US"/>
          </a:p>
        </p:txBody>
      </p:sp>
    </p:spTree>
    <p:extLst>
      <p:ext uri="{BB962C8B-B14F-4D97-AF65-F5344CB8AC3E}">
        <p14:creationId xmlns:p14="http://schemas.microsoft.com/office/powerpoint/2010/main" val="133671999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81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9F53F-1720-444A-ABCF-9756C7AC50AC}" type="datetimeFigureOut">
              <a:rPr lang="en-US" smtClean="0"/>
              <a:t>7/18/25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F659C-7818-49ED-81D6-45320130FA9A}" type="slidenum">
              <a:rPr lang="en-US" smtClean="0"/>
              <a:t>‹#›</a:t>
            </a:fld>
            <a:endParaRPr lang="en-US"/>
          </a:p>
        </p:txBody>
      </p:sp>
    </p:spTree>
    <p:extLst>
      <p:ext uri="{BB962C8B-B14F-4D97-AF65-F5344CB8AC3E}">
        <p14:creationId xmlns:p14="http://schemas.microsoft.com/office/powerpoint/2010/main" val="46295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C6291-FCEF-149C-9C28-707335231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EB575-B86B-80E8-A2D7-6404ACDD3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C17CD-F488-3A18-F917-511538A53015}"/>
              </a:ext>
            </a:extLst>
          </p:cNvPr>
          <p:cNvSpPr>
            <a:spLocks noGrp="1"/>
          </p:cNvSpPr>
          <p:nvPr>
            <p:ph type="body" idx="1"/>
          </p:nvPr>
        </p:nvSpPr>
        <p:spPr/>
        <p:txBody>
          <a:bodyPr/>
          <a:lstStyle/>
          <a:p>
            <a:pPr marL="0" lvl="2"/>
            <a:endParaRPr lang="en-US" b="1"/>
          </a:p>
        </p:txBody>
      </p:sp>
      <p:sp>
        <p:nvSpPr>
          <p:cNvPr id="4" name="Slide Number Placeholder 3">
            <a:extLst>
              <a:ext uri="{FF2B5EF4-FFF2-40B4-BE49-F238E27FC236}">
                <a16:creationId xmlns:a16="http://schemas.microsoft.com/office/drawing/2014/main" id="{B22C722A-B7EE-3C78-4F7E-ED0E11303DA8}"/>
              </a:ext>
            </a:extLst>
          </p:cNvPr>
          <p:cNvSpPr>
            <a:spLocks noGrp="1"/>
          </p:cNvSpPr>
          <p:nvPr>
            <p:ph type="sldNum" sz="quarter" idx="5"/>
          </p:nvPr>
        </p:nvSpPr>
        <p:spPr/>
        <p:txBody>
          <a:bodyPr/>
          <a:lstStyle/>
          <a:p>
            <a:pPr defTabSz="474619">
              <a:defRPr/>
            </a:pPr>
            <a:fld id="{8CC4AAF6-3848-9941-A366-F290F7A1920E}" type="slidenum">
              <a:rPr lang="en-US">
                <a:solidFill>
                  <a:prstClr val="black"/>
                </a:solidFill>
                <a:latin typeface="Calibri"/>
              </a:rPr>
              <a:pPr defTabSz="474619">
                <a:defRPr/>
              </a:pPr>
              <a:t>1</a:t>
            </a:fld>
            <a:endParaRPr lang="en-US">
              <a:solidFill>
                <a:prstClr val="black"/>
              </a:solidFill>
              <a:latin typeface="Calibri"/>
            </a:endParaRPr>
          </a:p>
        </p:txBody>
      </p:sp>
    </p:spTree>
    <p:extLst>
      <p:ext uri="{BB962C8B-B14F-4D97-AF65-F5344CB8AC3E}">
        <p14:creationId xmlns:p14="http://schemas.microsoft.com/office/powerpoint/2010/main" val="885462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5B7E7-9EEF-01AA-64E9-031E48453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92046-E1EA-12D7-729A-387E11329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F07BA-486F-9967-56F2-DC3240AF86DA}"/>
              </a:ext>
            </a:extLst>
          </p:cNvPr>
          <p:cNvSpPr>
            <a:spLocks noGrp="1"/>
          </p:cNvSpPr>
          <p:nvPr>
            <p:ph type="body" idx="1"/>
          </p:nvPr>
        </p:nvSpPr>
        <p:spPr/>
        <p:txBody>
          <a:bodyPr/>
          <a:lstStyle/>
          <a:p>
            <a:pPr marL="0" lvl="2"/>
            <a:endParaRPr lang="en-US" b="1"/>
          </a:p>
        </p:txBody>
      </p:sp>
      <p:sp>
        <p:nvSpPr>
          <p:cNvPr id="4" name="Slide Number Placeholder 3">
            <a:extLst>
              <a:ext uri="{FF2B5EF4-FFF2-40B4-BE49-F238E27FC236}">
                <a16:creationId xmlns:a16="http://schemas.microsoft.com/office/drawing/2014/main" id="{EB30C689-053A-7E2D-043F-F31983A3B60A}"/>
              </a:ext>
            </a:extLst>
          </p:cNvPr>
          <p:cNvSpPr>
            <a:spLocks noGrp="1"/>
          </p:cNvSpPr>
          <p:nvPr>
            <p:ph type="sldNum" sz="quarter" idx="5"/>
          </p:nvPr>
        </p:nvSpPr>
        <p:spPr/>
        <p:txBody>
          <a:bodyPr/>
          <a:lstStyle/>
          <a:p>
            <a:pPr defTabSz="474619">
              <a:defRPr/>
            </a:pPr>
            <a:fld id="{8CC4AAF6-3848-9941-A366-F290F7A1920E}" type="slidenum">
              <a:rPr lang="en-US">
                <a:solidFill>
                  <a:prstClr val="black"/>
                </a:solidFill>
                <a:latin typeface="Calibri"/>
              </a:rPr>
              <a:pPr defTabSz="474619">
                <a:defRPr/>
              </a:pPr>
              <a:t>3</a:t>
            </a:fld>
            <a:endParaRPr lang="en-US">
              <a:solidFill>
                <a:prstClr val="black"/>
              </a:solidFill>
              <a:latin typeface="Calibri"/>
            </a:endParaRPr>
          </a:p>
        </p:txBody>
      </p:sp>
    </p:spTree>
    <p:extLst>
      <p:ext uri="{BB962C8B-B14F-4D97-AF65-F5344CB8AC3E}">
        <p14:creationId xmlns:p14="http://schemas.microsoft.com/office/powerpoint/2010/main" val="103783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55B50-1BCF-187A-7DCF-EB962F316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173C2-6C8B-4FC2-6916-F0456E77A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75B86-B55A-1F62-9BED-C9895BD493B0}"/>
              </a:ext>
            </a:extLst>
          </p:cNvPr>
          <p:cNvSpPr>
            <a:spLocks noGrp="1"/>
          </p:cNvSpPr>
          <p:nvPr>
            <p:ph type="body" idx="1"/>
          </p:nvPr>
        </p:nvSpPr>
        <p:spPr/>
        <p:txBody>
          <a:bodyPr/>
          <a:lstStyle/>
          <a:p>
            <a:pPr marL="0" lvl="2"/>
            <a:endParaRPr lang="en-US" b="1"/>
          </a:p>
        </p:txBody>
      </p:sp>
      <p:sp>
        <p:nvSpPr>
          <p:cNvPr id="4" name="Slide Number Placeholder 3">
            <a:extLst>
              <a:ext uri="{FF2B5EF4-FFF2-40B4-BE49-F238E27FC236}">
                <a16:creationId xmlns:a16="http://schemas.microsoft.com/office/drawing/2014/main" id="{A67D34EE-F9B5-84F5-11D3-EA1D258C28B7}"/>
              </a:ext>
            </a:extLst>
          </p:cNvPr>
          <p:cNvSpPr>
            <a:spLocks noGrp="1"/>
          </p:cNvSpPr>
          <p:nvPr>
            <p:ph type="sldNum" sz="quarter" idx="5"/>
          </p:nvPr>
        </p:nvSpPr>
        <p:spPr/>
        <p:txBody>
          <a:bodyPr/>
          <a:lstStyle/>
          <a:p>
            <a:pPr defTabSz="474619">
              <a:defRPr/>
            </a:pPr>
            <a:fld id="{8CC4AAF6-3848-9941-A366-F290F7A1920E}" type="slidenum">
              <a:rPr lang="en-US">
                <a:solidFill>
                  <a:prstClr val="black"/>
                </a:solidFill>
                <a:latin typeface="Calibri"/>
              </a:rPr>
              <a:pPr defTabSz="474619">
                <a:defRPr/>
              </a:pPr>
              <a:t>5</a:t>
            </a:fld>
            <a:endParaRPr lang="en-US">
              <a:solidFill>
                <a:prstClr val="black"/>
              </a:solidFill>
              <a:latin typeface="Calibri"/>
            </a:endParaRPr>
          </a:p>
        </p:txBody>
      </p:sp>
    </p:spTree>
    <p:extLst>
      <p:ext uri="{BB962C8B-B14F-4D97-AF65-F5344CB8AC3E}">
        <p14:creationId xmlns:p14="http://schemas.microsoft.com/office/powerpoint/2010/main" val="343243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9D21F-3606-EBE0-1B93-9D082E62A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6B8C1-4130-078E-DF44-9DBD62908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37F34-AC8A-4ECF-6F4C-34859353D197}"/>
              </a:ext>
            </a:extLst>
          </p:cNvPr>
          <p:cNvSpPr>
            <a:spLocks noGrp="1"/>
          </p:cNvSpPr>
          <p:nvPr>
            <p:ph type="body" idx="1"/>
          </p:nvPr>
        </p:nvSpPr>
        <p:spPr/>
        <p:txBody>
          <a:bodyPr/>
          <a:lstStyle/>
          <a:p>
            <a:pPr marL="0" lvl="2"/>
            <a:endParaRPr lang="en-US" b="1"/>
          </a:p>
        </p:txBody>
      </p:sp>
      <p:sp>
        <p:nvSpPr>
          <p:cNvPr id="4" name="Slide Number Placeholder 3">
            <a:extLst>
              <a:ext uri="{FF2B5EF4-FFF2-40B4-BE49-F238E27FC236}">
                <a16:creationId xmlns:a16="http://schemas.microsoft.com/office/drawing/2014/main" id="{4DCE1209-C202-6415-CFDD-C4FC1223E666}"/>
              </a:ext>
            </a:extLst>
          </p:cNvPr>
          <p:cNvSpPr>
            <a:spLocks noGrp="1"/>
          </p:cNvSpPr>
          <p:nvPr>
            <p:ph type="sldNum" sz="quarter" idx="5"/>
          </p:nvPr>
        </p:nvSpPr>
        <p:spPr/>
        <p:txBody>
          <a:bodyPr/>
          <a:lstStyle/>
          <a:p>
            <a:pPr defTabSz="474619">
              <a:defRPr/>
            </a:pPr>
            <a:fld id="{8CC4AAF6-3848-9941-A366-F290F7A1920E}" type="slidenum">
              <a:rPr lang="en-US">
                <a:solidFill>
                  <a:prstClr val="black"/>
                </a:solidFill>
                <a:latin typeface="Calibri"/>
              </a:rPr>
              <a:pPr defTabSz="474619">
                <a:defRPr/>
              </a:pPr>
              <a:t>6</a:t>
            </a:fld>
            <a:endParaRPr lang="en-US">
              <a:solidFill>
                <a:prstClr val="black"/>
              </a:solidFill>
              <a:latin typeface="Calibri"/>
            </a:endParaRPr>
          </a:p>
        </p:txBody>
      </p:sp>
    </p:spTree>
    <p:extLst>
      <p:ext uri="{BB962C8B-B14F-4D97-AF65-F5344CB8AC3E}">
        <p14:creationId xmlns:p14="http://schemas.microsoft.com/office/powerpoint/2010/main" val="260115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0BF659C-7818-49ED-81D6-45320130FA9A}" type="slidenum">
              <a:rPr lang="en-US" smtClean="0"/>
              <a:t>8</a:t>
            </a:fld>
            <a:endParaRPr lang="en-US"/>
          </a:p>
        </p:txBody>
      </p:sp>
    </p:spTree>
    <p:extLst>
      <p:ext uri="{BB962C8B-B14F-4D97-AF65-F5344CB8AC3E}">
        <p14:creationId xmlns:p14="http://schemas.microsoft.com/office/powerpoint/2010/main" val="3632932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0BF659C-7818-49ED-81D6-45320130FA9A}" type="slidenum">
              <a:rPr lang="en-US" smtClean="0"/>
              <a:t>16</a:t>
            </a:fld>
            <a:endParaRPr lang="en-US"/>
          </a:p>
        </p:txBody>
      </p:sp>
    </p:spTree>
    <p:extLst>
      <p:ext uri="{BB962C8B-B14F-4D97-AF65-F5344CB8AC3E}">
        <p14:creationId xmlns:p14="http://schemas.microsoft.com/office/powerpoint/2010/main" val="1032361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60CC2-8A97-D51E-0AC9-2C2A4D24E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6C9C7-53E9-FB57-67E0-43194C423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8E3AD-9205-673A-8D48-EBD859C91716}"/>
              </a:ext>
            </a:extLst>
          </p:cNvPr>
          <p:cNvSpPr>
            <a:spLocks noGrp="1"/>
          </p:cNvSpPr>
          <p:nvPr>
            <p:ph type="body" idx="1"/>
          </p:nvPr>
        </p:nvSpPr>
        <p:spPr/>
        <p:txBody>
          <a:bodyPr/>
          <a:lstStyle/>
          <a:p>
            <a:pPr marL="0" lvl="2"/>
            <a:endParaRPr lang="en-US">
              <a:ea typeface="Calibri"/>
              <a:cs typeface="Calibri"/>
            </a:endParaRPr>
          </a:p>
        </p:txBody>
      </p:sp>
      <p:sp>
        <p:nvSpPr>
          <p:cNvPr id="4" name="Slide Number Placeholder 3">
            <a:extLst>
              <a:ext uri="{FF2B5EF4-FFF2-40B4-BE49-F238E27FC236}">
                <a16:creationId xmlns:a16="http://schemas.microsoft.com/office/drawing/2014/main" id="{8EF0FDEC-C769-A867-1237-DB746D337B56}"/>
              </a:ext>
            </a:extLst>
          </p:cNvPr>
          <p:cNvSpPr>
            <a:spLocks noGrp="1"/>
          </p:cNvSpPr>
          <p:nvPr>
            <p:ph type="sldNum" sz="quarter" idx="5"/>
          </p:nvPr>
        </p:nvSpPr>
        <p:spPr/>
        <p:txBody>
          <a:bodyPr/>
          <a:lstStyle/>
          <a:p>
            <a:pPr defTabSz="474619">
              <a:defRPr/>
            </a:pPr>
            <a:fld id="{8CC4AAF6-3848-9941-A366-F290F7A1920E}" type="slidenum">
              <a:rPr lang="en-US">
                <a:solidFill>
                  <a:prstClr val="black"/>
                </a:solidFill>
                <a:latin typeface="Calibri"/>
              </a:rPr>
              <a:pPr defTabSz="474619">
                <a:defRPr/>
              </a:pPr>
              <a:t>19</a:t>
            </a:fld>
            <a:endParaRPr lang="en-US">
              <a:solidFill>
                <a:prstClr val="black"/>
              </a:solidFill>
              <a:latin typeface="Calibri"/>
            </a:endParaRPr>
          </a:p>
        </p:txBody>
      </p:sp>
    </p:spTree>
    <p:extLst>
      <p:ext uri="{BB962C8B-B14F-4D97-AF65-F5344CB8AC3E}">
        <p14:creationId xmlns:p14="http://schemas.microsoft.com/office/powerpoint/2010/main" val="478137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28A26-9685-8173-F617-9AAB0308B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F3989-FB7F-B8B7-1752-5E3EFB1C4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C0A76-CF66-0ECD-622D-FC7FEF8BB039}"/>
              </a:ext>
            </a:extLst>
          </p:cNvPr>
          <p:cNvSpPr>
            <a:spLocks noGrp="1"/>
          </p:cNvSpPr>
          <p:nvPr>
            <p:ph type="body" idx="1"/>
          </p:nvPr>
        </p:nvSpPr>
        <p:spPr/>
        <p:txBody>
          <a:bodyPr/>
          <a:lstStyle/>
          <a:p>
            <a:pPr marL="0" lvl="2"/>
            <a:endParaRPr lang="en-US" b="1"/>
          </a:p>
        </p:txBody>
      </p:sp>
      <p:sp>
        <p:nvSpPr>
          <p:cNvPr id="4" name="Slide Number Placeholder 3">
            <a:extLst>
              <a:ext uri="{FF2B5EF4-FFF2-40B4-BE49-F238E27FC236}">
                <a16:creationId xmlns:a16="http://schemas.microsoft.com/office/drawing/2014/main" id="{EB32D497-2B47-6548-4D56-AB6F4256023A}"/>
              </a:ext>
            </a:extLst>
          </p:cNvPr>
          <p:cNvSpPr>
            <a:spLocks noGrp="1"/>
          </p:cNvSpPr>
          <p:nvPr>
            <p:ph type="sldNum" sz="quarter" idx="5"/>
          </p:nvPr>
        </p:nvSpPr>
        <p:spPr/>
        <p:txBody>
          <a:bodyPr/>
          <a:lstStyle/>
          <a:p>
            <a:pPr defTabSz="474619">
              <a:defRPr/>
            </a:pPr>
            <a:fld id="{8CC4AAF6-3848-9941-A366-F290F7A1920E}" type="slidenum">
              <a:rPr lang="en-US">
                <a:solidFill>
                  <a:prstClr val="black"/>
                </a:solidFill>
                <a:latin typeface="Calibri"/>
              </a:rPr>
              <a:pPr defTabSz="474619">
                <a:defRPr/>
              </a:pPr>
              <a:t>26</a:t>
            </a:fld>
            <a:endParaRPr lang="en-US">
              <a:solidFill>
                <a:prstClr val="black"/>
              </a:solidFill>
              <a:latin typeface="Calibri"/>
            </a:endParaRPr>
          </a:p>
        </p:txBody>
      </p:sp>
    </p:spTree>
    <p:extLst>
      <p:ext uri="{BB962C8B-B14F-4D97-AF65-F5344CB8AC3E}">
        <p14:creationId xmlns:p14="http://schemas.microsoft.com/office/powerpoint/2010/main" val="3646462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Photo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57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DFC1DF-27EE-0989-40A3-2B128D4CD24C}"/>
              </a:ext>
            </a:extLst>
          </p:cNvPr>
          <p:cNvSpPr>
            <a:spLocks noGrp="1"/>
          </p:cNvSpPr>
          <p:nvPr>
            <p:ph type="title"/>
          </p:nvPr>
        </p:nvSpPr>
        <p:spPr>
          <a:xfrm>
            <a:off x="469126" y="381662"/>
            <a:ext cx="11360824" cy="729060"/>
          </a:xfrm>
          <a:prstGeom prst="rect">
            <a:avLst/>
          </a:prstGeom>
        </p:spPr>
        <p:txBody>
          <a:bodyPr/>
          <a:lstStyle>
            <a:lvl1pPr>
              <a:defRPr sz="2400" b="1">
                <a:solidFill>
                  <a:schemeClr val="accent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98C8EC9-228F-E1D7-ADEF-46CEE112523F}"/>
              </a:ext>
            </a:extLst>
          </p:cNvPr>
          <p:cNvCxnSpPr>
            <a:cxnSpLocks/>
          </p:cNvCxnSpPr>
          <p:nvPr userDrawn="1"/>
        </p:nvCxnSpPr>
        <p:spPr>
          <a:xfrm>
            <a:off x="571500" y="838200"/>
            <a:ext cx="11049000" cy="0"/>
          </a:xfrm>
          <a:prstGeom prst="line">
            <a:avLst/>
          </a:prstGeom>
          <a:ln w="12700" cap="rnd">
            <a:solidFill>
              <a:srgbClr val="003764"/>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48A0064-87C9-7E47-B54F-E13DBAA85718}"/>
              </a:ext>
            </a:extLst>
          </p:cNvPr>
          <p:cNvSpPr txBox="1"/>
          <p:nvPr userDrawn="1"/>
        </p:nvSpPr>
        <p:spPr>
          <a:xfrm>
            <a:off x="6273801" y="6374999"/>
            <a:ext cx="5112658" cy="1477328"/>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Servicios de respuesta a crisis en NC</a:t>
            </a: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80012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TWO LINE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DFC1DF-27EE-0989-40A3-2B128D4CD24C}"/>
              </a:ext>
            </a:extLst>
          </p:cNvPr>
          <p:cNvSpPr>
            <a:spLocks noGrp="1"/>
          </p:cNvSpPr>
          <p:nvPr>
            <p:ph type="title" hasCustomPrompt="1"/>
          </p:nvPr>
        </p:nvSpPr>
        <p:spPr>
          <a:xfrm>
            <a:off x="477077" y="357809"/>
            <a:ext cx="11360824" cy="729060"/>
          </a:xfrm>
          <a:prstGeom prst="rect">
            <a:avLst/>
          </a:prstGeom>
        </p:spPr>
        <p:txBody>
          <a:bodyPr/>
          <a:lstStyle>
            <a:lvl1pPr>
              <a:lnSpc>
                <a:spcPts val="2400"/>
              </a:lnSpc>
              <a:defRPr sz="2000" b="1">
                <a:solidFill>
                  <a:schemeClr val="accent1"/>
                </a:solidFill>
              </a:defRPr>
            </a:lvl1pPr>
          </a:lstStyle>
          <a:p>
            <a:r>
              <a:rPr lang="en-US"/>
              <a:t>Click to edit Master title style Click to edit Master title style Click to edit Master title style Click to edit Master title style</a:t>
            </a:r>
          </a:p>
        </p:txBody>
      </p:sp>
      <p:cxnSp>
        <p:nvCxnSpPr>
          <p:cNvPr id="3" name="Straight Connector 2">
            <a:extLst>
              <a:ext uri="{FF2B5EF4-FFF2-40B4-BE49-F238E27FC236}">
                <a16:creationId xmlns:a16="http://schemas.microsoft.com/office/drawing/2014/main" id="{298C8EC9-228F-E1D7-ADEF-46CEE112523F}"/>
              </a:ext>
            </a:extLst>
          </p:cNvPr>
          <p:cNvCxnSpPr>
            <a:cxnSpLocks/>
          </p:cNvCxnSpPr>
          <p:nvPr userDrawn="1"/>
        </p:nvCxnSpPr>
        <p:spPr>
          <a:xfrm>
            <a:off x="571500" y="1116498"/>
            <a:ext cx="11049000" cy="0"/>
          </a:xfrm>
          <a:prstGeom prst="line">
            <a:avLst/>
          </a:prstGeom>
          <a:ln w="12700" cap="rnd">
            <a:solidFill>
              <a:srgbClr val="003764"/>
            </a:solidFill>
            <a:roun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042D185-D03F-6AFA-4494-CF6765FF8AB6}"/>
              </a:ext>
            </a:extLst>
          </p:cNvPr>
          <p:cNvSpPr txBox="1"/>
          <p:nvPr userDrawn="1"/>
        </p:nvSpPr>
        <p:spPr>
          <a:xfrm>
            <a:off x="8458201" y="6374999"/>
            <a:ext cx="2928257" cy="1477328"/>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Servicios de respuesta a crisis en NC</a:t>
            </a: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960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3 LINE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DFC1DF-27EE-0989-40A3-2B128D4CD24C}"/>
              </a:ext>
            </a:extLst>
          </p:cNvPr>
          <p:cNvSpPr>
            <a:spLocks noGrp="1"/>
          </p:cNvSpPr>
          <p:nvPr>
            <p:ph type="title" hasCustomPrompt="1"/>
          </p:nvPr>
        </p:nvSpPr>
        <p:spPr>
          <a:xfrm>
            <a:off x="477077" y="357809"/>
            <a:ext cx="11360824" cy="729060"/>
          </a:xfrm>
          <a:prstGeom prst="rect">
            <a:avLst/>
          </a:prstGeom>
        </p:spPr>
        <p:txBody>
          <a:bodyPr/>
          <a:lstStyle>
            <a:lvl1pPr>
              <a:lnSpc>
                <a:spcPts val="2400"/>
              </a:lnSpc>
              <a:defRPr sz="2000" b="1">
                <a:solidFill>
                  <a:schemeClr val="accent1"/>
                </a:solidFill>
              </a:defRPr>
            </a:lvl1pPr>
          </a:lstStyle>
          <a:p>
            <a:r>
              <a:rPr lang="en-US"/>
              <a:t>Click to edit Master title style Click to edit Master title style Click to edit Master title style Click to edit Master title style Click to edit Master title style Click to edit Master title style Click to edit Master title style Click to edit Master title style</a:t>
            </a:r>
          </a:p>
        </p:txBody>
      </p:sp>
      <p:cxnSp>
        <p:nvCxnSpPr>
          <p:cNvPr id="3" name="Straight Connector 2">
            <a:extLst>
              <a:ext uri="{FF2B5EF4-FFF2-40B4-BE49-F238E27FC236}">
                <a16:creationId xmlns:a16="http://schemas.microsoft.com/office/drawing/2014/main" id="{298C8EC9-228F-E1D7-ADEF-46CEE112523F}"/>
              </a:ext>
            </a:extLst>
          </p:cNvPr>
          <p:cNvCxnSpPr>
            <a:cxnSpLocks/>
          </p:cNvCxnSpPr>
          <p:nvPr userDrawn="1"/>
        </p:nvCxnSpPr>
        <p:spPr>
          <a:xfrm>
            <a:off x="571500" y="1434550"/>
            <a:ext cx="11049000" cy="0"/>
          </a:xfrm>
          <a:prstGeom prst="line">
            <a:avLst/>
          </a:prstGeom>
          <a:ln w="12700" cap="rnd">
            <a:solidFill>
              <a:srgbClr val="003764"/>
            </a:solidFill>
            <a:roun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EFC40D0-1CF2-0C04-2204-8948DD324C7B}"/>
              </a:ext>
            </a:extLst>
          </p:cNvPr>
          <p:cNvSpPr txBox="1"/>
          <p:nvPr userDrawn="1"/>
        </p:nvSpPr>
        <p:spPr>
          <a:xfrm>
            <a:off x="8458201" y="6374999"/>
            <a:ext cx="2928257" cy="1477328"/>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Servicios de respuesta a crisis en NC</a:t>
            </a: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784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Header with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DFC1DF-27EE-0989-40A3-2B128D4CD24C}"/>
              </a:ext>
            </a:extLst>
          </p:cNvPr>
          <p:cNvSpPr>
            <a:spLocks noGrp="1"/>
          </p:cNvSpPr>
          <p:nvPr>
            <p:ph type="title"/>
          </p:nvPr>
        </p:nvSpPr>
        <p:spPr>
          <a:xfrm>
            <a:off x="469126" y="381662"/>
            <a:ext cx="11360824" cy="729060"/>
          </a:xfrm>
          <a:prstGeom prst="rect">
            <a:avLst/>
          </a:prstGeom>
        </p:spPr>
        <p:txBody>
          <a:bodyPr/>
          <a:lstStyle>
            <a:lvl1pPr>
              <a:defRPr sz="2400" b="1">
                <a:solidFill>
                  <a:schemeClr val="accent1"/>
                </a:solidFill>
              </a:defRPr>
            </a:lvl1pPr>
          </a:lstStyle>
          <a:p>
            <a:r>
              <a:rPr lang="en-US"/>
              <a:t>Click to edit Master title style</a:t>
            </a:r>
          </a:p>
        </p:txBody>
      </p:sp>
      <p:sp>
        <p:nvSpPr>
          <p:cNvPr id="2" name="Text Placeholder 4">
            <a:extLst>
              <a:ext uri="{FF2B5EF4-FFF2-40B4-BE49-F238E27FC236}">
                <a16:creationId xmlns:a16="http://schemas.microsoft.com/office/drawing/2014/main" id="{4BD244C1-1B68-C0F1-68EC-6F1DEA4F927C}"/>
              </a:ext>
            </a:extLst>
          </p:cNvPr>
          <p:cNvSpPr>
            <a:spLocks noGrp="1"/>
          </p:cNvSpPr>
          <p:nvPr>
            <p:ph type="body" sz="quarter" idx="10"/>
          </p:nvPr>
        </p:nvSpPr>
        <p:spPr>
          <a:xfrm>
            <a:off x="489799" y="1645919"/>
            <a:ext cx="7825359" cy="4297680"/>
          </a:xfrm>
          <a:prstGeom prst="rect">
            <a:avLst/>
          </a:prstGeom>
        </p:spPr>
        <p:txBody>
          <a:bodyPr/>
          <a:lstStyle>
            <a:lvl1pPr>
              <a:lnSpc>
                <a:spcPts val="1800"/>
              </a:lnSpc>
              <a:defRPr sz="1800"/>
            </a:lvl1pPr>
            <a:lvl2pPr>
              <a:lnSpc>
                <a:spcPts val="1800"/>
              </a:lnSpc>
              <a:defRPr sz="1600"/>
            </a:lvl2pPr>
            <a:lvl3pPr>
              <a:lnSpc>
                <a:spcPts val="1800"/>
              </a:lnSpc>
              <a:defRPr sz="1400"/>
            </a:lvl3pPr>
            <a:lvl4pPr>
              <a:lnSpc>
                <a:spcPts val="1800"/>
              </a:lnSpc>
              <a:defRPr sz="1050"/>
            </a:lvl4pPr>
            <a:lvl5pPr>
              <a:lnSpc>
                <a:spcPts val="1800"/>
              </a:lnSpc>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E1959869-2061-DEBE-DF45-334E90A2B814}"/>
              </a:ext>
            </a:extLst>
          </p:cNvPr>
          <p:cNvCxnSpPr>
            <a:cxnSpLocks/>
          </p:cNvCxnSpPr>
          <p:nvPr userDrawn="1"/>
        </p:nvCxnSpPr>
        <p:spPr>
          <a:xfrm>
            <a:off x="571500" y="838200"/>
            <a:ext cx="11049000" cy="0"/>
          </a:xfrm>
          <a:prstGeom prst="line">
            <a:avLst/>
          </a:prstGeom>
          <a:ln w="12700" cap="rnd">
            <a:solidFill>
              <a:srgbClr val="003764"/>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EB4569A-97F2-754E-6198-0F267BF49540}"/>
              </a:ext>
            </a:extLst>
          </p:cNvPr>
          <p:cNvSpPr txBox="1"/>
          <p:nvPr userDrawn="1"/>
        </p:nvSpPr>
        <p:spPr>
          <a:xfrm>
            <a:off x="8458201" y="6374999"/>
            <a:ext cx="2928257" cy="1477328"/>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Servicios de respuesta a crisis en NC</a:t>
            </a: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4305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1CB030-D74C-8237-4FAE-0FE67C1F03F9}"/>
              </a:ext>
            </a:extLst>
          </p:cNvPr>
          <p:cNvSpPr>
            <a:spLocks noGrp="1"/>
          </p:cNvSpPr>
          <p:nvPr>
            <p:ph type="pic" sz="quarter" idx="11"/>
          </p:nvPr>
        </p:nvSpPr>
        <p:spPr>
          <a:xfrm>
            <a:off x="8736013" y="0"/>
            <a:ext cx="3455987" cy="6135624"/>
          </a:xfrm>
          <a:prstGeom prst="rect">
            <a:avLst/>
          </a:prstGeom>
          <a:solidFill>
            <a:srgbClr val="EEF7FF"/>
          </a:solidFill>
        </p:spPr>
        <p:txBody>
          <a:bodyPr anchor="ctr"/>
          <a:lstStyle>
            <a:lvl1pPr marL="0" indent="0" algn="ctr">
              <a:buNone/>
              <a:defRPr/>
            </a:lvl1pPr>
          </a:lstStyle>
          <a:p>
            <a:endParaRPr lang="en-US"/>
          </a:p>
        </p:txBody>
      </p:sp>
      <p:sp>
        <p:nvSpPr>
          <p:cNvPr id="2" name="Title 1"/>
          <p:cNvSpPr>
            <a:spLocks noGrp="1"/>
          </p:cNvSpPr>
          <p:nvPr>
            <p:ph type="title"/>
          </p:nvPr>
        </p:nvSpPr>
        <p:spPr>
          <a:xfrm>
            <a:off x="381000" y="365760"/>
            <a:ext cx="8029574" cy="731520"/>
          </a:xfrm>
        </p:spPr>
        <p:txBody>
          <a:bodyPr anchor="t"/>
          <a:lstStyle>
            <a:lvl1pPr>
              <a:defRPr sz="2400" b="1">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F6DC73B-F39E-5D5A-BC52-2B0174DA232C}"/>
              </a:ext>
            </a:extLst>
          </p:cNvPr>
          <p:cNvSpPr>
            <a:spLocks noGrp="1"/>
          </p:cNvSpPr>
          <p:nvPr>
            <p:ph type="body" sz="quarter" idx="10"/>
          </p:nvPr>
        </p:nvSpPr>
        <p:spPr>
          <a:xfrm>
            <a:off x="585215" y="1645919"/>
            <a:ext cx="7825359" cy="4297680"/>
          </a:xfrm>
          <a:prstGeom prst="rect">
            <a:avLst/>
          </a:prstGeom>
        </p:spPr>
        <p:txBody>
          <a:bodyPr/>
          <a:lstStyle>
            <a:lvl1pPr>
              <a:defRPr sz="1800"/>
            </a:lvl1pPr>
            <a:lvl2pPr>
              <a:defRPr sz="1600"/>
            </a:lvl2pPr>
            <a:lvl3pPr>
              <a:defRPr sz="14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DEA0FBE0-6C7B-85F7-562D-08BC0B116334}"/>
              </a:ext>
            </a:extLst>
          </p:cNvPr>
          <p:cNvSpPr txBox="1"/>
          <p:nvPr userDrawn="1"/>
        </p:nvSpPr>
        <p:spPr>
          <a:xfrm>
            <a:off x="8458201" y="6374999"/>
            <a:ext cx="2928257" cy="1477328"/>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Servicios de respuesta a crisis en NC</a:t>
            </a: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62789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TextBox 2">
            <a:extLst>
              <a:ext uri="{FF2B5EF4-FFF2-40B4-BE49-F238E27FC236}">
                <a16:creationId xmlns:a16="http://schemas.microsoft.com/office/drawing/2014/main" id="{DC2B4459-6FD2-2067-BF7D-020D8C52EF91}"/>
              </a:ext>
            </a:extLst>
          </p:cNvPr>
          <p:cNvSpPr txBox="1"/>
          <p:nvPr userDrawn="1"/>
        </p:nvSpPr>
        <p:spPr>
          <a:xfrm>
            <a:off x="8458201" y="6374999"/>
            <a:ext cx="2928257" cy="1477328"/>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Servicios de respuesta a crisis en NC</a:t>
            </a: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474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7/18/25</a:t>
            </a:fld>
            <a:endParaRPr lang="en-US"/>
          </a:p>
        </p:txBody>
      </p:sp>
      <p:sp>
        <p:nvSpPr>
          <p:cNvPr id="3" name="Footer Placeholder 2"/>
          <p:cNvSpPr>
            <a:spLocks noGrp="1"/>
          </p:cNvSpPr>
          <p:nvPr>
            <p:ph type="ftr" sz="quarter" idx="11"/>
          </p:nvPr>
        </p:nvSpPr>
        <p:spPr/>
        <p:txBody>
          <a:bodyPr/>
          <a:lstStyle/>
          <a:p>
            <a:endParaRPr lang="en-US"/>
          </a:p>
        </p:txBody>
      </p:sp>
      <p:sp>
        <p:nvSpPr>
          <p:cNvPr id="5" name="TextBox 4">
            <a:extLst>
              <a:ext uri="{FF2B5EF4-FFF2-40B4-BE49-F238E27FC236}">
                <a16:creationId xmlns:a16="http://schemas.microsoft.com/office/drawing/2014/main" id="{2B06DAD2-1598-0022-EBE8-214DDD6B09BE}"/>
              </a:ext>
            </a:extLst>
          </p:cNvPr>
          <p:cNvSpPr txBox="1"/>
          <p:nvPr userDrawn="1"/>
        </p:nvSpPr>
        <p:spPr>
          <a:xfrm>
            <a:off x="8458201" y="6374999"/>
            <a:ext cx="2928257" cy="1477328"/>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Servicios de respuesta a crisis en NC</a:t>
            </a: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a:p>
            <a:pPr algn="r"/>
            <a:endParaRPr lang="en-US" sz="1000" b="1">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44993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7C47C24-FE93-2278-E3A5-DC1DB362CAE9}"/>
              </a:ext>
            </a:extLst>
          </p:cNvPr>
          <p:cNvSpPr txBox="1">
            <a:spLocks noChangeAspect="1"/>
          </p:cNvSpPr>
          <p:nvPr userDrawn="1"/>
        </p:nvSpPr>
        <p:spPr>
          <a:xfrm>
            <a:off x="0" y="6133171"/>
            <a:ext cx="12192000" cy="724829"/>
          </a:xfrm>
          <a:prstGeom prst="rect">
            <a:avLst/>
          </a:prstGeom>
          <a:solidFill>
            <a:schemeClr val="accent2"/>
          </a:solidFill>
        </p:spPr>
        <p:txBody>
          <a:bodyPr wrap="square" bIns="9144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1FABF9E1-15F2-9283-FFED-5B7EF03A8620}"/>
              </a:ext>
            </a:extLst>
          </p:cNvPr>
          <p:cNvSpPr txBox="1">
            <a:spLocks noChangeAspect="1"/>
          </p:cNvSpPr>
          <p:nvPr userDrawn="1"/>
        </p:nvSpPr>
        <p:spPr>
          <a:xfrm>
            <a:off x="0" y="6177776"/>
            <a:ext cx="12192000" cy="680224"/>
          </a:xfrm>
          <a:prstGeom prst="rect">
            <a:avLst/>
          </a:prstGeom>
          <a:solidFill>
            <a:srgbClr val="072235"/>
          </a:solidFill>
        </p:spPr>
        <p:txBody>
          <a:bodyPr wrap="square" bIns="9144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Object 6" hidden="1"/>
          <p:cNvGraphicFramePr>
            <a:graphicFrameLocks noChangeAspect="1"/>
          </p:cNvGraphicFramePr>
          <p:nvPr userDrawn="1">
            <p:custDataLst>
              <p:tags r:id="rId10"/>
            </p:custDataLst>
            <p:extLst>
              <p:ext uri="{D42A27DB-BD31-4B8C-83A1-F6EECF244321}">
                <p14:modId xmlns:p14="http://schemas.microsoft.com/office/powerpoint/2010/main" val="202527645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7" name="Object 6" hidden="1"/>
                      <p:cNvPicPr/>
                      <p:nvPr/>
                    </p:nvPicPr>
                    <p:blipFill>
                      <a:blip r:embed="rId13"/>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11"/>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sym typeface="Calibri"/>
            </a:endParaRPr>
          </a:p>
        </p:txBody>
      </p:sp>
      <p:sp>
        <p:nvSpPr>
          <p:cNvPr id="21" name="Holder 6">
            <a:extLst>
              <a:ext uri="{FF2B5EF4-FFF2-40B4-BE49-F238E27FC236}">
                <a16:creationId xmlns:a16="http://schemas.microsoft.com/office/drawing/2014/main" id="{EEB4F348-BB0C-212D-0C65-A0AAC80F7881}"/>
              </a:ext>
            </a:extLst>
          </p:cNvPr>
          <p:cNvSpPr txBox="1">
            <a:spLocks/>
          </p:cNvSpPr>
          <p:nvPr userDrawn="1"/>
        </p:nvSpPr>
        <p:spPr>
          <a:xfrm>
            <a:off x="10237303" y="6309360"/>
            <a:ext cx="1371600" cy="365760"/>
          </a:xfrm>
          <a:prstGeom prst="rect">
            <a:avLst/>
          </a:prstGeom>
        </p:spPr>
        <p:txBody>
          <a:bodyPr wrap="square" lIns="0" tIns="0" rIns="0" bIns="0" anchor="ctr">
            <a:no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chemeClr val="bg1"/>
                </a:solidFill>
                <a:latin typeface="+mn-lt"/>
              </a:rPr>
              <a:pPr marL="19049" algn="r"/>
              <a:t>‹#›</a:t>
            </a:fld>
            <a:endParaRPr lang="en-US" sz="999">
              <a:solidFill>
                <a:schemeClr val="bg1"/>
              </a:solidFill>
              <a:latin typeface="+mn-lt"/>
            </a:endParaRPr>
          </a:p>
        </p:txBody>
      </p:sp>
      <p:pic>
        <p:nvPicPr>
          <p:cNvPr id="6" name="Picture 5">
            <a:extLst>
              <a:ext uri="{FF2B5EF4-FFF2-40B4-BE49-F238E27FC236}">
                <a16:creationId xmlns:a16="http://schemas.microsoft.com/office/drawing/2014/main" id="{217AB10C-2AF8-E7D1-1F1E-4AC791777DB3}"/>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518916" y="6240448"/>
            <a:ext cx="1559496" cy="547535"/>
          </a:xfrm>
          <a:prstGeom prst="rect">
            <a:avLst/>
          </a:prstGeom>
        </p:spPr>
      </p:pic>
    </p:spTree>
    <p:extLst>
      <p:ext uri="{BB962C8B-B14F-4D97-AF65-F5344CB8AC3E}">
        <p14:creationId xmlns:p14="http://schemas.microsoft.com/office/powerpoint/2010/main" val="45243038"/>
      </p:ext>
    </p:extLst>
  </p:cSld>
  <p:clrMap bg1="lt1" tx1="dk1" bg2="lt2" tx2="dk2" accent1="accent1" accent2="accent2" accent3="accent3" accent4="accent4" accent5="accent5" accent6="accent6" hlink="hlink" folHlink="folHlink"/>
  <p:sldLayoutIdLst>
    <p:sldLayoutId id="2147483777" r:id="rId1"/>
    <p:sldLayoutId id="2147483775" r:id="rId2"/>
    <p:sldLayoutId id="2147483786" r:id="rId3"/>
    <p:sldLayoutId id="2147483787" r:id="rId4"/>
    <p:sldLayoutId id="2147483788" r:id="rId5"/>
    <p:sldLayoutId id="2147483776" r:id="rId6"/>
    <p:sldLayoutId id="2147483789" r:id="rId7"/>
    <p:sldLayoutId id="2147483790" r:id="rId8"/>
  </p:sldLayoutIdLs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u7e3ZrpQKEw?list=PLUadR7S9ykdk8a2GrKjOTn0u9al7oEpPi"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nu9kRyM_RuQ?list=PLUadR7S9ykdk8a2GrKjOTn0u9al7oEpPi" TargetMode="External"/><Relationship Id="rId1" Type="http://schemas.openxmlformats.org/officeDocument/2006/relationships/video" Target="https://www.youtube.com/embed/qvNv5v0qwME?list=PLUadR7S9ykdk8a2GrKjOTn0u9al7oEpPi"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kE-nubVjT4I?list=PLUadR7S9ykdk8a2GrKjOTn0u9al7oEpPi" TargetMode="External"/><Relationship Id="rId1" Type="http://schemas.openxmlformats.org/officeDocument/2006/relationships/video" Target="https://www.youtube.com/embed/UTkZ8rQ7l1E?list=PLUadR7S9ykdk8a2GrKjOTn0u9al7oEpPi"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ncdhhs.gov/CrisisServic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6F7C9-9F3C-AE28-C302-D4331A9F868F}"/>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C911D031-138F-0614-64F3-99299FF0AAE4}"/>
              </a:ext>
            </a:extLst>
          </p:cNvPr>
          <p:cNvSpPr>
            <a:spLocks noGrp="1"/>
          </p:cNvSpPr>
          <p:nvPr>
            <p:ph type="title"/>
          </p:nvPr>
        </p:nvSpPr>
        <p:spPr/>
        <p:txBody>
          <a:bodyPr lIns="91440" tIns="45720" rIns="91440" bIns="45720" anchor="t"/>
          <a:lstStyle/>
          <a:p>
            <a:r>
              <a:rPr lang="en-US" sz="2000">
                <a:solidFill>
                  <a:srgbClr val="043C71"/>
                </a:solidFill>
                <a:latin typeface="Arial"/>
                <a:cs typeface="Arial"/>
              </a:rPr>
              <a:t>INFORMACIÓN ESENCIAL SOBRE LOS SERVICIOS DE RESPUESTA A CRISIS EN NC</a:t>
            </a:r>
            <a:endParaRPr lang="en-US" sz="2000"/>
          </a:p>
        </p:txBody>
      </p:sp>
      <p:sp>
        <p:nvSpPr>
          <p:cNvPr id="7" name="TextBox 7">
            <a:extLst>
              <a:ext uri="{FF2B5EF4-FFF2-40B4-BE49-F238E27FC236}">
                <a16:creationId xmlns:a16="http://schemas.microsoft.com/office/drawing/2014/main" id="{1BA6D0D8-F0E9-5F03-F7DA-1C537F780A70}"/>
              </a:ext>
            </a:extLst>
          </p:cNvPr>
          <p:cNvSpPr txBox="1"/>
          <p:nvPr/>
        </p:nvSpPr>
        <p:spPr>
          <a:xfrm>
            <a:off x="399715" y="914369"/>
            <a:ext cx="11196075" cy="5214826"/>
          </a:xfrm>
          <a:prstGeom prst="rect">
            <a:avLst/>
          </a:prstGeom>
          <a:noFill/>
          <a:ln>
            <a:noFill/>
          </a:ln>
        </p:spPr>
        <p:txBody>
          <a:bodyPr wrap="square" lIns="182880" tIns="182880" rIns="182880" bIns="18288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60"/>
              </a:lnSpc>
              <a:defRPr/>
            </a:pPr>
            <a:r>
              <a:rPr lang="es-419" b="1">
                <a:solidFill>
                  <a:srgbClr val="072235"/>
                </a:solidFill>
                <a:ea typeface="+mn-lt"/>
                <a:cs typeface="+mn-lt"/>
              </a:rPr>
              <a:t>Instrucciones para quienes presenten:</a:t>
            </a:r>
          </a:p>
          <a:p>
            <a:pPr>
              <a:lnSpc>
                <a:spcPts val="2460"/>
              </a:lnSpc>
              <a:defRPr/>
            </a:pPr>
            <a:r>
              <a:rPr lang="es-419">
                <a:solidFill>
                  <a:srgbClr val="212529"/>
                </a:solidFill>
                <a:cs typeface="Arial"/>
              </a:rPr>
              <a:t>Usa esta presentación para explicar </a:t>
            </a:r>
            <a:r>
              <a:rPr lang="es-419" b="1">
                <a:solidFill>
                  <a:srgbClr val="0765BD"/>
                </a:solidFill>
                <a:cs typeface="Arial"/>
              </a:rPr>
              <a:t>información clave sobre los servicios de respuesta a crisis disponibles en Carolina del Norte </a:t>
            </a:r>
            <a:r>
              <a:rPr lang="es-419">
                <a:solidFill>
                  <a:srgbClr val="212529"/>
                </a:solidFill>
                <a:cs typeface="Arial"/>
              </a:rPr>
              <a:t>a tu comunidad, pacientes y colegas. Selecciona las diapositivas más relevantes para adaptar la presentación a tu audiencia.</a:t>
            </a:r>
          </a:p>
          <a:p>
            <a:pPr>
              <a:lnSpc>
                <a:spcPts val="2460"/>
              </a:lnSpc>
              <a:defRPr/>
            </a:pPr>
            <a:endParaRPr lang="es-419">
              <a:solidFill>
                <a:srgbClr val="212529"/>
              </a:solidFill>
              <a:cs typeface="Arial"/>
            </a:endParaRPr>
          </a:p>
          <a:p>
            <a:pPr>
              <a:lnSpc>
                <a:spcPts val="2460"/>
              </a:lnSpc>
              <a:spcAft>
                <a:spcPts val="600"/>
              </a:spcAft>
              <a:defRPr/>
            </a:pPr>
            <a:r>
              <a:rPr lang="es-419" b="1">
                <a:solidFill>
                  <a:srgbClr val="212529"/>
                </a:solidFill>
                <a:cs typeface="Arial"/>
              </a:rPr>
              <a:t>Esta presentación fue creada para:</a:t>
            </a:r>
          </a:p>
          <a:p>
            <a:pPr marL="285750" indent="-285750">
              <a:lnSpc>
                <a:spcPts val="2460"/>
              </a:lnSpc>
              <a:spcAft>
                <a:spcPts val="600"/>
              </a:spcAft>
              <a:buFont typeface="Arial"/>
              <a:buChar char="•"/>
              <a:defRPr/>
            </a:pPr>
            <a:r>
              <a:rPr lang="es-419">
                <a:solidFill>
                  <a:srgbClr val="212529"/>
                </a:solidFill>
                <a:cs typeface="Arial"/>
              </a:rPr>
              <a:t>Personas con diferentes niveles de conocimiento, para que la puedan usar y personalizar según sus necesidades.</a:t>
            </a:r>
          </a:p>
          <a:p>
            <a:pPr marL="285750" indent="-285750">
              <a:lnSpc>
                <a:spcPts val="2460"/>
              </a:lnSpc>
              <a:spcAft>
                <a:spcPts val="600"/>
              </a:spcAft>
              <a:buFont typeface="Arial"/>
              <a:buChar char="•"/>
              <a:defRPr/>
            </a:pPr>
            <a:r>
              <a:rPr lang="es-419">
                <a:solidFill>
                  <a:srgbClr val="212529"/>
                </a:solidFill>
                <a:cs typeface="Arial"/>
              </a:rPr>
              <a:t>Brindar suficiente información útil para que alguien pueda dar el siguiente paso: buscar apoyo, hacer una referencia o compartir los materiales disponibles.</a:t>
            </a:r>
          </a:p>
          <a:p>
            <a:pPr marL="285750" indent="-285750">
              <a:lnSpc>
                <a:spcPts val="2460"/>
              </a:lnSpc>
              <a:spcAft>
                <a:spcPts val="600"/>
              </a:spcAft>
              <a:buFont typeface="Arial"/>
              <a:buChar char="•"/>
              <a:defRPr/>
            </a:pPr>
            <a:r>
              <a:rPr lang="es-419">
                <a:solidFill>
                  <a:srgbClr val="212529"/>
                </a:solidFill>
                <a:cs typeface="Arial"/>
              </a:rPr>
              <a:t>Ofrecer una descripción general de los servicios, sin entrar en detalles sobre el sistema de salud mental o de comportamiento.</a:t>
            </a:r>
          </a:p>
          <a:p>
            <a:pPr marL="285750" indent="-285750">
              <a:lnSpc>
                <a:spcPts val="2460"/>
              </a:lnSpc>
              <a:spcAft>
                <a:spcPts val="600"/>
              </a:spcAft>
              <a:buFont typeface="Arial"/>
              <a:buChar char="•"/>
              <a:defRPr/>
            </a:pPr>
            <a:r>
              <a:rPr lang="es-419">
                <a:solidFill>
                  <a:srgbClr val="212529"/>
                </a:solidFill>
                <a:cs typeface="Arial"/>
              </a:rPr>
              <a:t>Las imágenes usadas son fotos de archivo, con modelos, solo con fines ilustrativos.</a:t>
            </a:r>
          </a:p>
          <a:p>
            <a:pPr marL="285750" indent="-285750">
              <a:lnSpc>
                <a:spcPts val="2460"/>
              </a:lnSpc>
              <a:spcAft>
                <a:spcPts val="600"/>
              </a:spcAft>
              <a:buFont typeface="Arial"/>
              <a:buChar char="•"/>
              <a:defRPr/>
            </a:pPr>
            <a:endParaRPr lang="es-419">
              <a:solidFill>
                <a:srgbClr val="212529"/>
              </a:solidFill>
              <a:cs typeface="Arial"/>
            </a:endParaRPr>
          </a:p>
        </p:txBody>
      </p:sp>
    </p:spTree>
    <p:extLst>
      <p:ext uri="{BB962C8B-B14F-4D97-AF65-F5344CB8AC3E}">
        <p14:creationId xmlns:p14="http://schemas.microsoft.com/office/powerpoint/2010/main" val="877840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8D083-2502-22C7-4C91-0BAE1CC184C6}"/>
            </a:ext>
          </a:extLst>
        </p:cNvPr>
        <p:cNvGrpSpPr/>
        <p:nvPr/>
      </p:nvGrpSpPr>
      <p:grpSpPr>
        <a:xfrm>
          <a:off x="0" y="0"/>
          <a:ext cx="0" cy="0"/>
          <a:chOff x="0" y="0"/>
          <a:chExt cx="0" cy="0"/>
        </a:xfrm>
      </p:grpSpPr>
      <p:pic>
        <p:nvPicPr>
          <p:cNvPr id="2" name="Picture 1" descr="Image of a woman sitting at a desk talking to another woman">
            <a:extLst>
              <a:ext uri="{FF2B5EF4-FFF2-40B4-BE49-F238E27FC236}">
                <a16:creationId xmlns:a16="http://schemas.microsoft.com/office/drawing/2014/main" id="{62EBB97A-2B41-E41A-9748-8552FBBED779}"/>
              </a:ext>
            </a:extLst>
          </p:cNvPr>
          <p:cNvPicPr>
            <a:picLocks noChangeAspect="1"/>
          </p:cNvPicPr>
          <p:nvPr/>
        </p:nvPicPr>
        <p:blipFill>
          <a:blip r:embed="rId2">
            <a:extLst>
              <a:ext uri="{28A0092B-C50C-407E-A947-70E740481C1C}">
                <a14:useLocalDpi xmlns:a14="http://schemas.microsoft.com/office/drawing/2010/main" val="0"/>
              </a:ext>
            </a:extLst>
          </a:blip>
          <a:srcRect l="-2179" r="23233"/>
          <a:stretch>
            <a:fillRect/>
          </a:stretch>
        </p:blipFill>
        <p:spPr>
          <a:xfrm>
            <a:off x="2555875" y="0"/>
            <a:ext cx="9636131" cy="6865947"/>
          </a:xfrm>
          <a:prstGeom prst="rect">
            <a:avLst/>
          </a:prstGeom>
        </p:spPr>
      </p:pic>
      <p:sp>
        <p:nvSpPr>
          <p:cNvPr id="4" name="Rectangle 3">
            <a:extLst>
              <a:ext uri="{FF2B5EF4-FFF2-40B4-BE49-F238E27FC236}">
                <a16:creationId xmlns:a16="http://schemas.microsoft.com/office/drawing/2014/main" id="{315D3C8C-7245-2E13-C778-82FECC8C374E}"/>
              </a:ext>
              <a:ext uri="{C183D7F6-B498-43B3-948B-1728B52AA6E4}">
                <adec:decorative xmlns:adec="http://schemas.microsoft.com/office/drawing/2017/decorative" val="1"/>
              </a:ext>
            </a:extLst>
          </p:cNvPr>
          <p:cNvSpPr/>
          <p:nvPr/>
        </p:nvSpPr>
        <p:spPr>
          <a:xfrm>
            <a:off x="1" y="0"/>
            <a:ext cx="9370142" cy="6858000"/>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96E8B7ED-FC6C-67C6-9A17-2BC8E9756E0F}"/>
              </a:ext>
              <a:ext uri="{C183D7F6-B498-43B3-948B-1728B52AA6E4}">
                <adec:decorative xmlns:adec="http://schemas.microsoft.com/office/drawing/2017/decorative" val="1"/>
              </a:ext>
            </a:extLst>
          </p:cNvPr>
          <p:cNvCxnSpPr>
            <a:cxnSpLocks/>
          </p:cNvCxnSpPr>
          <p:nvPr/>
        </p:nvCxnSpPr>
        <p:spPr>
          <a:xfrm>
            <a:off x="571500" y="5181600"/>
            <a:ext cx="4305300" cy="0"/>
          </a:xfrm>
          <a:prstGeom prst="line">
            <a:avLst/>
          </a:prstGeom>
          <a:noFill/>
          <a:ln w="9525" cap="flat" cmpd="sng" algn="ctr">
            <a:solidFill>
              <a:srgbClr val="0766BD"/>
            </a:solidFill>
            <a:prstDash val="solid"/>
            <a:miter lim="800000"/>
          </a:ln>
          <a:effectLst/>
        </p:spPr>
      </p:cxnSp>
      <p:sp>
        <p:nvSpPr>
          <p:cNvPr id="8" name="Title 6">
            <a:extLst>
              <a:ext uri="{FF2B5EF4-FFF2-40B4-BE49-F238E27FC236}">
                <a16:creationId xmlns:a16="http://schemas.microsoft.com/office/drawing/2014/main" id="{C6AED121-B5D7-61D6-4722-06E9D90AC766}"/>
              </a:ext>
            </a:extLst>
          </p:cNvPr>
          <p:cNvSpPr txBox="1">
            <a:spLocks noGrp="1"/>
          </p:cNvSpPr>
          <p:nvPr>
            <p:ph type="title" idx="4294967295"/>
          </p:nvPr>
        </p:nvSpPr>
        <p:spPr>
          <a:xfrm>
            <a:off x="569186" y="4492050"/>
            <a:ext cx="5526157" cy="5184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ts val="3200"/>
              </a:lnSpc>
              <a:spcBef>
                <a:spcPct val="0"/>
              </a:spcBef>
              <a:spcAft>
                <a:spcPts val="0"/>
              </a:spcAft>
              <a:buClrTx/>
              <a:buSzTx/>
              <a:buFontTx/>
              <a:buNone/>
              <a:tabLst/>
              <a:defRPr/>
            </a:pPr>
            <a:r>
              <a:rPr kumimoji="0" lang="en-US" sz="2400" b="0" i="0" u="none" strike="noStrike" kern="1200" cap="none" spc="600" normalizeH="0" baseline="0" noProof="0">
                <a:ln>
                  <a:noFill/>
                </a:ln>
                <a:solidFill>
                  <a:srgbClr val="FFFFFF"/>
                </a:solidFill>
                <a:effectLst/>
                <a:uLnTx/>
                <a:uFillTx/>
                <a:latin typeface="Arial" panose="020B0604020202020204"/>
                <a:ea typeface="Arial"/>
                <a:cs typeface="Arial"/>
                <a:sym typeface="Helvetica Neue" pitchFamily="-109" charset="0"/>
              </a:rPr>
              <a:t>SERVICIOS DE RESPUESTA A CRISIS EN CAROLINA DEL NORTE</a:t>
            </a:r>
            <a:br>
              <a:rPr kumimoji="0" lang="en-US" sz="2400" b="0" i="0" u="none" strike="noStrike" kern="1200" cap="none" spc="600" normalizeH="0" baseline="0" noProof="0">
                <a:ln>
                  <a:noFill/>
                </a:ln>
                <a:solidFill>
                  <a:srgbClr val="FFFFFF"/>
                </a:solidFill>
                <a:effectLst/>
                <a:uLnTx/>
                <a:uFillTx/>
                <a:latin typeface="Arial" panose="020B0604020202020204"/>
                <a:ea typeface="Arial"/>
                <a:cs typeface="Arial"/>
                <a:sym typeface="Helvetica Neue" pitchFamily="-109" charset="0"/>
              </a:rPr>
            </a:br>
            <a:endParaRPr kumimoji="0" lang="en-US" sz="2400" b="0" i="0" u="none" strike="noStrike" kern="1200" cap="none" spc="600" normalizeH="0" baseline="0" noProof="0">
              <a:ln>
                <a:noFill/>
              </a:ln>
              <a:solidFill>
                <a:srgbClr val="FFFFFF"/>
              </a:solidFill>
              <a:effectLst/>
              <a:uLnTx/>
              <a:uFillTx/>
              <a:latin typeface="Arial" panose="020B0604020202020204"/>
              <a:ea typeface="Arial"/>
              <a:cs typeface="Arial"/>
              <a:sym typeface="Helvetica Neue" pitchFamily="-109" charset="0"/>
            </a:endParaRPr>
          </a:p>
        </p:txBody>
      </p:sp>
    </p:spTree>
    <p:extLst>
      <p:ext uri="{BB962C8B-B14F-4D97-AF65-F5344CB8AC3E}">
        <p14:creationId xmlns:p14="http://schemas.microsoft.com/office/powerpoint/2010/main" val="1976036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229E0-60E0-DD8C-70A9-4BD7B2FE1189}"/>
            </a:ext>
          </a:extLst>
        </p:cNvPr>
        <p:cNvGrpSpPr/>
        <p:nvPr/>
      </p:nvGrpSpPr>
      <p:grpSpPr>
        <a:xfrm>
          <a:off x="0" y="0"/>
          <a:ext cx="0" cy="0"/>
          <a:chOff x="0" y="0"/>
          <a:chExt cx="0" cy="0"/>
        </a:xfrm>
      </p:grpSpPr>
      <p:pic>
        <p:nvPicPr>
          <p:cNvPr id="3" name="Picture 2" descr="Image of a man smiling">
            <a:extLst>
              <a:ext uri="{FF2B5EF4-FFF2-40B4-BE49-F238E27FC236}">
                <a16:creationId xmlns:a16="http://schemas.microsoft.com/office/drawing/2014/main" id="{E3F2E83F-1E24-01A7-4934-D00394BC56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10532" y="388012"/>
            <a:ext cx="4711700" cy="5626100"/>
          </a:xfrm>
          <a:prstGeom prst="rect">
            <a:avLst/>
          </a:prstGeom>
        </p:spPr>
      </p:pic>
      <p:sp>
        <p:nvSpPr>
          <p:cNvPr id="4" name="TextBox 3">
            <a:extLst>
              <a:ext uri="{FF2B5EF4-FFF2-40B4-BE49-F238E27FC236}">
                <a16:creationId xmlns:a16="http://schemas.microsoft.com/office/drawing/2014/main" id="{03A44630-205C-66B3-9727-AF58886CA80A}"/>
              </a:ext>
            </a:extLst>
          </p:cNvPr>
          <p:cNvSpPr txBox="1"/>
          <p:nvPr/>
        </p:nvSpPr>
        <p:spPr>
          <a:xfrm>
            <a:off x="469767" y="1110722"/>
            <a:ext cx="5451348" cy="33794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60"/>
              </a:lnSpc>
              <a:spcAft>
                <a:spcPts val="1800"/>
              </a:spcAft>
            </a:pPr>
            <a:r>
              <a:rPr lang="es-419" sz="1900"/>
              <a:t>Las personas pueden recibir apoyo para:</a:t>
            </a:r>
            <a:endParaRPr lang="es-419" sz="1900">
              <a:cs typeface="Arial"/>
            </a:endParaRPr>
          </a:p>
          <a:p>
            <a:pPr marL="285750" indent="-285750">
              <a:lnSpc>
                <a:spcPts val="2360"/>
              </a:lnSpc>
              <a:spcAft>
                <a:spcPts val="1800"/>
              </a:spcAft>
              <a:buFont typeface="Arial"/>
              <a:buChar char="•"/>
            </a:pPr>
            <a:r>
              <a:rPr lang="es-419" sz="1900"/>
              <a:t>Situaciones sociales o familiares</a:t>
            </a:r>
            <a:endParaRPr lang="es-419" sz="1900">
              <a:cs typeface="Arial"/>
            </a:endParaRPr>
          </a:p>
          <a:p>
            <a:pPr marL="285750" indent="-285750">
              <a:lnSpc>
                <a:spcPts val="2360"/>
              </a:lnSpc>
              <a:spcAft>
                <a:spcPts val="1800"/>
              </a:spcAft>
              <a:buFont typeface="Arial"/>
              <a:buChar char="•"/>
            </a:pPr>
            <a:r>
              <a:rPr lang="es-419" sz="1900"/>
              <a:t>Depresión, ansiedad, ataques de pánico</a:t>
            </a:r>
            <a:endParaRPr lang="es-419" sz="1900">
              <a:cs typeface="Arial"/>
            </a:endParaRPr>
          </a:p>
          <a:p>
            <a:pPr marL="285750" indent="-285750">
              <a:lnSpc>
                <a:spcPts val="2360"/>
              </a:lnSpc>
              <a:spcAft>
                <a:spcPts val="1800"/>
              </a:spcAft>
              <a:buFont typeface="Arial"/>
              <a:buChar char="•"/>
            </a:pPr>
            <a:r>
              <a:rPr lang="es-419" sz="1900"/>
              <a:t>Pensamientos suicidas</a:t>
            </a:r>
            <a:endParaRPr lang="es-419" sz="1900">
              <a:cs typeface="Arial"/>
            </a:endParaRPr>
          </a:p>
          <a:p>
            <a:pPr marL="285750" indent="-285750">
              <a:lnSpc>
                <a:spcPts val="2360"/>
              </a:lnSpc>
              <a:spcAft>
                <a:spcPts val="1800"/>
              </a:spcAft>
              <a:buFont typeface="Arial"/>
              <a:buChar char="•"/>
            </a:pPr>
            <a:r>
              <a:rPr lang="es-419" sz="1900"/>
              <a:t>Uso de alcohol o drogas</a:t>
            </a:r>
            <a:endParaRPr lang="es-419" sz="1900">
              <a:cs typeface="Arial"/>
            </a:endParaRPr>
          </a:p>
          <a:p>
            <a:pPr marL="285750" indent="-285750">
              <a:lnSpc>
                <a:spcPts val="2360"/>
              </a:lnSpc>
              <a:spcAft>
                <a:spcPts val="1800"/>
              </a:spcAft>
              <a:buFont typeface="Arial"/>
              <a:buChar char="•"/>
            </a:pPr>
            <a:r>
              <a:rPr lang="es-419" sz="1900"/>
              <a:t>O si simplemente necesitan alguien con quien hablar</a:t>
            </a:r>
            <a:endParaRPr lang="es-419" sz="1900">
              <a:cs typeface="Arial"/>
            </a:endParaRPr>
          </a:p>
        </p:txBody>
      </p:sp>
      <p:sp>
        <p:nvSpPr>
          <p:cNvPr id="2" name="Title 1">
            <a:extLst>
              <a:ext uri="{FF2B5EF4-FFF2-40B4-BE49-F238E27FC236}">
                <a16:creationId xmlns:a16="http://schemas.microsoft.com/office/drawing/2014/main" id="{6A3C1A01-C9E7-C20C-8542-308B24C79BF8}"/>
              </a:ext>
            </a:extLst>
          </p:cNvPr>
          <p:cNvSpPr>
            <a:spLocks noGrp="1"/>
          </p:cNvSpPr>
          <p:nvPr>
            <p:ph type="title"/>
          </p:nvPr>
        </p:nvSpPr>
        <p:spPr/>
        <p:txBody>
          <a:bodyPr lIns="91440" tIns="45720" rIns="91440" bIns="45720" anchor="t"/>
          <a:lstStyle/>
          <a:p>
            <a:r>
              <a:rPr lang="en-US" sz="2000">
                <a:solidFill>
                  <a:srgbClr val="043C71"/>
                </a:solidFill>
                <a:latin typeface="Arial"/>
                <a:cs typeface="Arial"/>
              </a:rPr>
              <a:t>Sea </a:t>
            </a:r>
            <a:r>
              <a:rPr lang="en-US" sz="2000" err="1">
                <a:solidFill>
                  <a:srgbClr val="043C71"/>
                </a:solidFill>
                <a:latin typeface="Arial"/>
                <a:cs typeface="Arial"/>
              </a:rPr>
              <a:t>cual</a:t>
            </a:r>
            <a:r>
              <a:rPr lang="en-US" sz="2000">
                <a:solidFill>
                  <a:srgbClr val="043C71"/>
                </a:solidFill>
                <a:latin typeface="Arial"/>
                <a:cs typeface="Arial"/>
              </a:rPr>
              <a:t> sea </a:t>
            </a:r>
            <a:r>
              <a:rPr lang="en-US" sz="2000" err="1">
                <a:solidFill>
                  <a:srgbClr val="043C71"/>
                </a:solidFill>
                <a:latin typeface="Arial"/>
                <a:cs typeface="Arial"/>
              </a:rPr>
              <a:t>tu</a:t>
            </a:r>
            <a:r>
              <a:rPr lang="en-US" sz="2000">
                <a:solidFill>
                  <a:srgbClr val="043C71"/>
                </a:solidFill>
                <a:latin typeface="Arial"/>
                <a:cs typeface="Arial"/>
              </a:rPr>
              <a:t> crisis, </a:t>
            </a:r>
            <a:r>
              <a:rPr lang="en-US" sz="2000" err="1">
                <a:solidFill>
                  <a:srgbClr val="043C71"/>
                </a:solidFill>
                <a:latin typeface="Arial"/>
                <a:cs typeface="Arial"/>
              </a:rPr>
              <a:t>tienes</a:t>
            </a:r>
            <a:r>
              <a:rPr lang="en-US" sz="2000">
                <a:solidFill>
                  <a:srgbClr val="043C71"/>
                </a:solidFill>
                <a:latin typeface="Arial"/>
                <a:cs typeface="Arial"/>
              </a:rPr>
              <a:t> </a:t>
            </a:r>
            <a:r>
              <a:rPr lang="en-US" sz="2000" err="1">
                <a:solidFill>
                  <a:srgbClr val="043C71"/>
                </a:solidFill>
                <a:latin typeface="Arial"/>
                <a:cs typeface="Arial"/>
              </a:rPr>
              <a:t>opciones</a:t>
            </a:r>
            <a:endParaRPr lang="en-US" sz="2000">
              <a:solidFill>
                <a:srgbClr val="043C71"/>
              </a:solidFill>
            </a:endParaRPr>
          </a:p>
        </p:txBody>
      </p:sp>
    </p:spTree>
    <p:extLst>
      <p:ext uri="{BB962C8B-B14F-4D97-AF65-F5344CB8AC3E}">
        <p14:creationId xmlns:p14="http://schemas.microsoft.com/office/powerpoint/2010/main" val="2092223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9F74-BD5D-8B94-E216-492656BF5BD8}"/>
              </a:ext>
            </a:extLst>
          </p:cNvPr>
          <p:cNvSpPr>
            <a:spLocks noGrp="1"/>
          </p:cNvSpPr>
          <p:nvPr>
            <p:ph type="title"/>
          </p:nvPr>
        </p:nvSpPr>
        <p:spPr>
          <a:xfrm>
            <a:off x="469126" y="381464"/>
            <a:ext cx="11360824" cy="729060"/>
          </a:xfrm>
        </p:spPr>
        <p:txBody>
          <a:bodyPr lIns="91440" tIns="45720" rIns="91440" bIns="45720" anchor="t"/>
          <a:lstStyle/>
          <a:p>
            <a:r>
              <a:rPr lang="en-US" sz="2000" err="1">
                <a:latin typeface="Arial"/>
                <a:cs typeface="Arial"/>
              </a:rPr>
              <a:t>Obtén</a:t>
            </a:r>
            <a:r>
              <a:rPr lang="en-US" sz="2000">
                <a:latin typeface="Arial"/>
                <a:cs typeface="Arial"/>
              </a:rPr>
              <a:t> </a:t>
            </a:r>
            <a:r>
              <a:rPr lang="en-US" sz="2000" err="1">
                <a:latin typeface="Arial"/>
                <a:cs typeface="Arial"/>
              </a:rPr>
              <a:t>ayuda</a:t>
            </a:r>
            <a:r>
              <a:rPr lang="en-US" sz="2000">
                <a:latin typeface="Arial"/>
                <a:cs typeface="Arial"/>
              </a:rPr>
              <a:t> a </a:t>
            </a:r>
            <a:r>
              <a:rPr lang="en-US" sz="2000" err="1">
                <a:latin typeface="Arial"/>
                <a:cs typeface="Arial"/>
              </a:rPr>
              <a:t>cualquier</a:t>
            </a:r>
            <a:r>
              <a:rPr lang="en-US" sz="2000">
                <a:latin typeface="Arial"/>
                <a:cs typeface="Arial"/>
              </a:rPr>
              <a:t> hora</a:t>
            </a:r>
            <a:endParaRPr lang="en-US" sz="2000">
              <a:solidFill>
                <a:srgbClr val="FF0000"/>
              </a:solidFill>
            </a:endParaRPr>
          </a:p>
        </p:txBody>
      </p:sp>
      <p:sp>
        <p:nvSpPr>
          <p:cNvPr id="3" name="TextBox 2">
            <a:extLst>
              <a:ext uri="{FF2B5EF4-FFF2-40B4-BE49-F238E27FC236}">
                <a16:creationId xmlns:a16="http://schemas.microsoft.com/office/drawing/2014/main" id="{F5DDC907-6D50-9F57-80A3-2C6C0A49509B}"/>
              </a:ext>
            </a:extLst>
          </p:cNvPr>
          <p:cNvSpPr txBox="1"/>
          <p:nvPr/>
        </p:nvSpPr>
        <p:spPr>
          <a:xfrm>
            <a:off x="469126" y="1156166"/>
            <a:ext cx="5626874" cy="3456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80"/>
              </a:lnSpc>
              <a:spcAft>
                <a:spcPts val="600"/>
              </a:spcAft>
            </a:pPr>
            <a:r>
              <a:rPr lang="es-419" sz="1900" b="1">
                <a:solidFill>
                  <a:srgbClr val="043C71"/>
                </a:solidFill>
                <a:cs typeface="Segoe UI"/>
              </a:rPr>
              <a:t>Conéctate con alguien ahora</a:t>
            </a:r>
          </a:p>
          <a:p>
            <a:pPr>
              <a:lnSpc>
                <a:spcPts val="2380"/>
              </a:lnSpc>
              <a:spcAft>
                <a:spcPts val="600"/>
              </a:spcAft>
            </a:pPr>
            <a:r>
              <a:rPr lang="es-419" sz="1900">
                <a:ea typeface="+mn-lt"/>
                <a:cs typeface="+mn-lt"/>
              </a:rPr>
              <a:t>Ayuda gratuita, privada y disponible las 24 horas, los 7 días de la semana a </a:t>
            </a:r>
            <a:r>
              <a:rPr lang="es-419" sz="1900" err="1">
                <a:ea typeface="+mn-lt"/>
                <a:cs typeface="+mn-lt"/>
              </a:rPr>
              <a:t>traves</a:t>
            </a:r>
            <a:r>
              <a:rPr lang="es-419" sz="1900">
                <a:ea typeface="+mn-lt"/>
                <a:cs typeface="+mn-lt"/>
              </a:rPr>
              <a:t> de la Línea </a:t>
            </a:r>
            <a:r>
              <a:rPr lang="es-419" sz="1900">
                <a:cs typeface="Arial"/>
              </a:rPr>
              <a:t>988 y la Línea de ayuda Peer </a:t>
            </a:r>
            <a:r>
              <a:rPr lang="es-419" sz="1900" err="1">
                <a:cs typeface="Arial"/>
              </a:rPr>
              <a:t>Warmline</a:t>
            </a:r>
            <a:r>
              <a:rPr lang="es-419" sz="1900">
                <a:cs typeface="Arial"/>
              </a:rPr>
              <a:t>.</a:t>
            </a:r>
          </a:p>
          <a:p>
            <a:pPr>
              <a:lnSpc>
                <a:spcPts val="2380"/>
              </a:lnSpc>
              <a:spcAft>
                <a:spcPts val="600"/>
              </a:spcAft>
            </a:pPr>
            <a:r>
              <a:rPr lang="es-419" sz="1900">
                <a:cs typeface="Segoe UI"/>
              </a:rPr>
              <a:t>​</a:t>
            </a:r>
            <a:endParaRPr lang="es-419" sz="1900">
              <a:solidFill>
                <a:srgbClr val="000000"/>
              </a:solidFill>
              <a:cs typeface="Segoe UI"/>
            </a:endParaRPr>
          </a:p>
          <a:p>
            <a:pPr>
              <a:lnSpc>
                <a:spcPts val="2380"/>
              </a:lnSpc>
              <a:spcAft>
                <a:spcPts val="600"/>
              </a:spcAft>
            </a:pPr>
            <a:r>
              <a:rPr lang="es-419" sz="1900" b="1">
                <a:solidFill>
                  <a:srgbClr val="043C71"/>
                </a:solidFill>
                <a:cs typeface="Segoe UI"/>
              </a:rPr>
              <a:t>Recibe ayuda en persona</a:t>
            </a:r>
          </a:p>
          <a:p>
            <a:pPr>
              <a:lnSpc>
                <a:spcPts val="2380"/>
              </a:lnSpc>
              <a:spcAft>
                <a:spcPts val="600"/>
              </a:spcAft>
            </a:pPr>
            <a:r>
              <a:rPr lang="es-419" sz="1900">
                <a:ea typeface="+mn-lt"/>
                <a:cs typeface="+mn-lt"/>
              </a:rPr>
              <a:t>Si alguien está pasando por un momento difícil, un equipo móvil de respuesta a crisis puede ir a donde esté o puede ir a un centro comunitario de respuesta a crisis.</a:t>
            </a:r>
          </a:p>
        </p:txBody>
      </p:sp>
      <p:pic>
        <p:nvPicPr>
          <p:cNvPr id="4" name="Picture 3" descr="Image of a woman on the phone in a call center">
            <a:extLst>
              <a:ext uri="{FF2B5EF4-FFF2-40B4-BE49-F238E27FC236}">
                <a16:creationId xmlns:a16="http://schemas.microsoft.com/office/drawing/2014/main" id="{38ECC734-ADF2-4897-2766-FCBC853811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10532" y="381662"/>
            <a:ext cx="4711700" cy="5638800"/>
          </a:xfrm>
          <a:prstGeom prst="rect">
            <a:avLst/>
          </a:prstGeom>
        </p:spPr>
      </p:pic>
    </p:spTree>
    <p:extLst>
      <p:ext uri="{BB962C8B-B14F-4D97-AF65-F5344CB8AC3E}">
        <p14:creationId xmlns:p14="http://schemas.microsoft.com/office/powerpoint/2010/main" val="4059416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0134A-AB5A-FDE1-4170-597C0E31F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E8025-55F9-9758-1FD8-EAF433F7BD37}"/>
              </a:ext>
            </a:extLst>
          </p:cNvPr>
          <p:cNvSpPr>
            <a:spLocks noGrp="1"/>
          </p:cNvSpPr>
          <p:nvPr>
            <p:ph type="title"/>
          </p:nvPr>
        </p:nvSpPr>
        <p:spPr/>
        <p:txBody>
          <a:bodyPr lIns="91440" tIns="45720" rIns="91440" bIns="45720" anchor="t"/>
          <a:lstStyle/>
          <a:p>
            <a:r>
              <a:rPr lang="en-US" sz="2000" err="1">
                <a:solidFill>
                  <a:srgbClr val="043C71"/>
                </a:solidFill>
                <a:latin typeface="Arial"/>
                <a:ea typeface="Source Sans Pro"/>
                <a:cs typeface="Arial"/>
              </a:rPr>
              <a:t>Conéctate</a:t>
            </a:r>
            <a:r>
              <a:rPr lang="en-US" sz="2000">
                <a:solidFill>
                  <a:srgbClr val="043C71"/>
                </a:solidFill>
                <a:latin typeface="Arial"/>
                <a:ea typeface="Source Sans Pro"/>
                <a:cs typeface="Arial"/>
              </a:rPr>
              <a:t> con </a:t>
            </a:r>
            <a:r>
              <a:rPr lang="en-US" sz="2000" err="1">
                <a:solidFill>
                  <a:srgbClr val="043C71"/>
                </a:solidFill>
                <a:latin typeface="Arial"/>
                <a:ea typeface="Source Sans Pro"/>
                <a:cs typeface="Arial"/>
              </a:rPr>
              <a:t>alguien</a:t>
            </a:r>
            <a:r>
              <a:rPr lang="en-US" sz="2000">
                <a:solidFill>
                  <a:srgbClr val="043C71"/>
                </a:solidFill>
                <a:latin typeface="Arial"/>
                <a:ea typeface="Source Sans Pro"/>
                <a:cs typeface="Arial"/>
              </a:rPr>
              <a:t> </a:t>
            </a:r>
            <a:r>
              <a:rPr lang="en-US" sz="2000" err="1">
                <a:solidFill>
                  <a:srgbClr val="043C71"/>
                </a:solidFill>
                <a:latin typeface="Arial"/>
                <a:ea typeface="Source Sans Pro"/>
                <a:cs typeface="Arial"/>
              </a:rPr>
              <a:t>ahora</a:t>
            </a:r>
            <a:r>
              <a:rPr lang="en-US" sz="2000">
                <a:solidFill>
                  <a:srgbClr val="043C71"/>
                </a:solidFill>
                <a:latin typeface="Arial"/>
                <a:ea typeface="Source Sans Pro"/>
                <a:cs typeface="Arial"/>
              </a:rPr>
              <a:t>: Línea 988 y Línea Peer Warmline</a:t>
            </a:r>
            <a:br>
              <a:rPr lang="en-US" sz="2000">
                <a:solidFill>
                  <a:srgbClr val="043C71"/>
                </a:solidFill>
                <a:latin typeface="Arial"/>
                <a:ea typeface="Source Sans Pro"/>
                <a:cs typeface="Arial"/>
              </a:rPr>
            </a:br>
            <a:br>
              <a:rPr lang="en-US" sz="2000">
                <a:solidFill>
                  <a:srgbClr val="043C71"/>
                </a:solidFill>
                <a:latin typeface="Arial"/>
                <a:ea typeface="Source Sans Pro"/>
                <a:cs typeface="Arial"/>
              </a:rPr>
            </a:br>
            <a:endParaRPr lang="en-US" sz="2000">
              <a:solidFill>
                <a:srgbClr val="043C71"/>
              </a:solidFill>
            </a:endParaRPr>
          </a:p>
        </p:txBody>
      </p:sp>
      <p:sp>
        <p:nvSpPr>
          <p:cNvPr id="9" name="Title 1">
            <a:extLst>
              <a:ext uri="{FF2B5EF4-FFF2-40B4-BE49-F238E27FC236}">
                <a16:creationId xmlns:a16="http://schemas.microsoft.com/office/drawing/2014/main" id="{670AA86F-B009-52DC-84E3-DF6F62667A24}"/>
              </a:ext>
            </a:extLst>
          </p:cNvPr>
          <p:cNvSpPr txBox="1">
            <a:spLocks/>
          </p:cNvSpPr>
          <p:nvPr/>
        </p:nvSpPr>
        <p:spPr>
          <a:xfrm>
            <a:off x="469126" y="1133125"/>
            <a:ext cx="8359030" cy="4879437"/>
          </a:xfrm>
          <a:prstGeom prst="rect">
            <a:avLst/>
          </a:prstGeom>
        </p:spPr>
        <p:txBody>
          <a:bodyPr lIns="91440" tIns="45720" rIns="91440" bIns="45720" anchor="t"/>
          <a:lstStyle>
            <a:lvl1pPr algn="l" defTabSz="6858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Arial" panose="020B0604020202020204" pitchFamily="34" charset="0"/>
              </a:defRPr>
            </a:lvl1pPr>
          </a:lstStyle>
          <a:p>
            <a:pPr>
              <a:lnSpc>
                <a:spcPts val="2380"/>
              </a:lnSpc>
              <a:spcAft>
                <a:spcPts val="800"/>
              </a:spcAft>
            </a:pPr>
            <a:r>
              <a:rPr lang="es-419" sz="1900">
                <a:solidFill>
                  <a:srgbClr val="043C71"/>
                </a:solidFill>
                <a:latin typeface="Arial"/>
                <a:ea typeface="Source Sans Pro"/>
                <a:cs typeface="Arial"/>
              </a:rPr>
              <a:t>Línea 988 de Prevención del Suicidio y Crisis</a:t>
            </a:r>
          </a:p>
          <a:p>
            <a:pPr marL="285750" indent="-285750">
              <a:lnSpc>
                <a:spcPts val="2380"/>
              </a:lnSpc>
              <a:spcBef>
                <a:spcPts val="0"/>
              </a:spcBef>
              <a:buFont typeface="Arial"/>
              <a:buChar char="•"/>
            </a:pPr>
            <a:r>
              <a:rPr lang="es-419" sz="1700" b="0">
                <a:solidFill>
                  <a:schemeClr val="tx1"/>
                </a:solidFill>
                <a:highlight>
                  <a:srgbClr val="FFFFFF"/>
                </a:highlight>
                <a:latin typeface="Arial"/>
                <a:cs typeface="Arial"/>
              </a:rPr>
              <a:t>Llama, envía un texto o chatea en línea en Linea988.org</a:t>
            </a:r>
          </a:p>
          <a:p>
            <a:pPr marL="285750" indent="-285750">
              <a:lnSpc>
                <a:spcPts val="2380"/>
              </a:lnSpc>
              <a:spcBef>
                <a:spcPts val="0"/>
              </a:spcBef>
              <a:buFont typeface="Arial"/>
              <a:buChar char="•"/>
            </a:pPr>
            <a:r>
              <a:rPr lang="es-419" sz="1700" b="0">
                <a:solidFill>
                  <a:schemeClr val="tx1"/>
                </a:solidFill>
                <a:highlight>
                  <a:srgbClr val="FFFFFF"/>
                </a:highlight>
                <a:latin typeface="Arial"/>
                <a:cs typeface="Arial"/>
              </a:rPr>
              <a:t>Para ayuda en español: oprime 2 o textea AYUDA al 988</a:t>
            </a:r>
          </a:p>
          <a:p>
            <a:pPr marL="285750" indent="-285750">
              <a:lnSpc>
                <a:spcPts val="2380"/>
              </a:lnSpc>
              <a:spcBef>
                <a:spcPts val="0"/>
              </a:spcBef>
              <a:buFont typeface="Arial"/>
              <a:buChar char="•"/>
            </a:pPr>
            <a:r>
              <a:rPr lang="es-419" sz="1700" b="0">
                <a:solidFill>
                  <a:schemeClr val="tx1"/>
                </a:solidFill>
                <a:highlight>
                  <a:srgbClr val="FFFFFF"/>
                </a:highlight>
                <a:latin typeface="Arial"/>
                <a:cs typeface="Arial"/>
              </a:rPr>
              <a:t>Para apoyo especializado: oprime 1 para la Línea de Crisis para Veteranos o 3 para jóvenes LGBTQI+</a:t>
            </a:r>
          </a:p>
          <a:p>
            <a:pPr marL="285750" indent="-285750">
              <a:lnSpc>
                <a:spcPts val="2380"/>
              </a:lnSpc>
              <a:spcBef>
                <a:spcPts val="0"/>
              </a:spcBef>
              <a:buFont typeface="Arial"/>
              <a:buChar char="•"/>
            </a:pPr>
            <a:r>
              <a:rPr lang="es-419" sz="1700" b="0">
                <a:solidFill>
                  <a:schemeClr val="tx1"/>
                </a:solidFill>
                <a:highlight>
                  <a:srgbClr val="FFFFFF"/>
                </a:highlight>
                <a:latin typeface="Arial"/>
                <a:cs typeface="Arial"/>
              </a:rPr>
              <a:t>Si alguien es sordo, tiene pérdida auditiva o dificultad para oír: llama al 988 por videoteléfono o conéctate por el portal web: 988Lifeline.org/</a:t>
            </a:r>
            <a:r>
              <a:rPr lang="es-419" sz="1700" b="0" err="1">
                <a:solidFill>
                  <a:schemeClr val="tx1"/>
                </a:solidFill>
                <a:highlight>
                  <a:srgbClr val="FFFFFF"/>
                </a:highlight>
                <a:latin typeface="Arial"/>
                <a:cs typeface="Arial"/>
              </a:rPr>
              <a:t>deaf</a:t>
            </a:r>
            <a:r>
              <a:rPr lang="es-419" sz="1700" b="0">
                <a:solidFill>
                  <a:schemeClr val="tx1"/>
                </a:solidFill>
                <a:highlight>
                  <a:srgbClr val="FFFFFF"/>
                </a:highlight>
                <a:latin typeface="Arial"/>
                <a:cs typeface="Arial"/>
              </a:rPr>
              <a:t> y elige ‘español’</a:t>
            </a:r>
          </a:p>
          <a:p>
            <a:pPr marL="285750" indent="-285750">
              <a:lnSpc>
                <a:spcPts val="2380"/>
              </a:lnSpc>
              <a:spcBef>
                <a:spcPts val="0"/>
              </a:spcBef>
              <a:buFont typeface="Arial"/>
              <a:buChar char="•"/>
            </a:pPr>
            <a:endParaRPr lang="es-419" sz="1900">
              <a:solidFill>
                <a:srgbClr val="043C71"/>
              </a:solidFill>
              <a:highlight>
                <a:srgbClr val="FFFFFF"/>
              </a:highlight>
              <a:latin typeface="Arial"/>
              <a:cs typeface="Arial"/>
            </a:endParaRPr>
          </a:p>
          <a:p>
            <a:pPr>
              <a:lnSpc>
                <a:spcPts val="2380"/>
              </a:lnSpc>
              <a:spcAft>
                <a:spcPts val="800"/>
              </a:spcAft>
            </a:pPr>
            <a:r>
              <a:rPr lang="es-419" sz="1900">
                <a:solidFill>
                  <a:srgbClr val="043C71"/>
                </a:solidFill>
                <a:latin typeface="Arial"/>
                <a:ea typeface="Source Sans Pro"/>
                <a:cs typeface="Arial"/>
              </a:rPr>
              <a:t>Línea de apoyo entre pares Peer </a:t>
            </a:r>
            <a:r>
              <a:rPr lang="es-419" sz="1900" err="1">
                <a:solidFill>
                  <a:srgbClr val="043C71"/>
                </a:solidFill>
                <a:latin typeface="Arial"/>
                <a:ea typeface="Source Sans Pro"/>
                <a:cs typeface="Arial"/>
              </a:rPr>
              <a:t>Warmline</a:t>
            </a:r>
            <a:r>
              <a:rPr lang="es-419" sz="1900">
                <a:solidFill>
                  <a:srgbClr val="043C71"/>
                </a:solidFill>
                <a:latin typeface="Arial"/>
                <a:ea typeface="Source Sans Pro"/>
                <a:cs typeface="Arial"/>
              </a:rPr>
              <a:t>: </a:t>
            </a:r>
          </a:p>
          <a:p>
            <a:pPr>
              <a:lnSpc>
                <a:spcPts val="2380"/>
              </a:lnSpc>
              <a:spcAft>
                <a:spcPts val="800"/>
              </a:spcAft>
            </a:pPr>
            <a:r>
              <a:rPr lang="es-419" sz="1900">
                <a:solidFill>
                  <a:srgbClr val="043C71"/>
                </a:solidFill>
                <a:latin typeface="Arial"/>
                <a:ea typeface="Source Sans Pro"/>
                <a:cs typeface="Arial"/>
              </a:rPr>
              <a:t>1-855-PEERS NC (1-855-733-7762) </a:t>
            </a:r>
            <a:endParaRPr lang="es-419" sz="1900">
              <a:ea typeface="Source Sans Pro"/>
            </a:endParaRPr>
          </a:p>
          <a:p>
            <a:pPr marL="285750" indent="-285750">
              <a:lnSpc>
                <a:spcPts val="2380"/>
              </a:lnSpc>
              <a:spcBef>
                <a:spcPts val="0"/>
              </a:spcBef>
              <a:spcAft>
                <a:spcPts val="800"/>
              </a:spcAft>
              <a:buFont typeface="Arial"/>
              <a:buChar char="•"/>
            </a:pPr>
            <a:r>
              <a:rPr lang="es-419" sz="1700" b="0">
                <a:solidFill>
                  <a:schemeClr val="tx1"/>
                </a:solidFill>
                <a:latin typeface="Arial"/>
                <a:cs typeface="Arial"/>
              </a:rPr>
              <a:t>Gratis, confidencial, disponible las 24 horas (solo en inglés)</a:t>
            </a:r>
          </a:p>
          <a:p>
            <a:pPr marL="285750" indent="-285750">
              <a:lnSpc>
                <a:spcPts val="2380"/>
              </a:lnSpc>
              <a:spcBef>
                <a:spcPts val="0"/>
              </a:spcBef>
              <a:spcAft>
                <a:spcPts val="800"/>
              </a:spcAft>
              <a:buFont typeface="Arial"/>
              <a:buChar char="•"/>
            </a:pPr>
            <a:r>
              <a:rPr lang="es-419" sz="1700" b="0">
                <a:solidFill>
                  <a:schemeClr val="tx1"/>
                </a:solidFill>
                <a:latin typeface="Arial"/>
                <a:cs typeface="Arial"/>
              </a:rPr>
              <a:t>Conéctate con especialistas certificados en apoyo entre pares, personas que viven en recuperación y usan su experiencia para ayudar a otros</a:t>
            </a:r>
          </a:p>
          <a:p>
            <a:pPr marL="285750" indent="-285750">
              <a:lnSpc>
                <a:spcPts val="2380"/>
              </a:lnSpc>
              <a:spcBef>
                <a:spcPts val="0"/>
              </a:spcBef>
              <a:spcAft>
                <a:spcPts val="800"/>
              </a:spcAft>
              <a:buFont typeface="Arial"/>
              <a:buChar char="•"/>
            </a:pPr>
            <a:r>
              <a:rPr lang="es-419" sz="1700" b="0">
                <a:solidFill>
                  <a:schemeClr val="tx1"/>
                </a:solidFill>
                <a:latin typeface="Arial"/>
                <a:cs typeface="Arial"/>
              </a:rPr>
              <a:t>Más información en NCDHHS.gov/</a:t>
            </a:r>
            <a:r>
              <a:rPr lang="es-419" sz="1700" b="0" err="1">
                <a:solidFill>
                  <a:schemeClr val="tx1"/>
                </a:solidFill>
                <a:latin typeface="Arial"/>
                <a:cs typeface="Arial"/>
              </a:rPr>
              <a:t>PeerWarmline</a:t>
            </a:r>
          </a:p>
        </p:txBody>
      </p:sp>
      <p:grpSp>
        <p:nvGrpSpPr>
          <p:cNvPr id="3" name="Group 2" descr="Image of a woman on a phone and an ad for the Peer Warmline">
            <a:extLst>
              <a:ext uri="{FF2B5EF4-FFF2-40B4-BE49-F238E27FC236}">
                <a16:creationId xmlns:a16="http://schemas.microsoft.com/office/drawing/2014/main" id="{2096DE0B-9D24-44A1-31BD-E6BC26BA2ADE}"/>
              </a:ext>
            </a:extLst>
          </p:cNvPr>
          <p:cNvGrpSpPr/>
          <p:nvPr/>
        </p:nvGrpSpPr>
        <p:grpSpPr>
          <a:xfrm>
            <a:off x="8811146" y="1178095"/>
            <a:ext cx="2821222" cy="4572832"/>
            <a:chOff x="536575" y="1517187"/>
            <a:chExt cx="2578100" cy="4178763"/>
          </a:xfrm>
        </p:grpSpPr>
        <p:pic>
          <p:nvPicPr>
            <p:cNvPr id="12" name="Picture 11">
              <a:extLst>
                <a:ext uri="{FF2B5EF4-FFF2-40B4-BE49-F238E27FC236}">
                  <a16:creationId xmlns:a16="http://schemas.microsoft.com/office/drawing/2014/main" id="{54D329D5-CBF1-F498-D39B-2F023F0D83AF}"/>
                </a:ext>
              </a:extLst>
            </p:cNvPr>
            <p:cNvPicPr>
              <a:picLocks noChangeAspect="1"/>
            </p:cNvPicPr>
            <p:nvPr/>
          </p:nvPicPr>
          <p:blipFill>
            <a:blip r:embed="rId2"/>
            <a:stretch>
              <a:fillRect/>
            </a:stretch>
          </p:blipFill>
          <p:spPr>
            <a:xfrm>
              <a:off x="536575" y="3765550"/>
              <a:ext cx="2578100" cy="1930400"/>
            </a:xfrm>
            <a:prstGeom prst="rect">
              <a:avLst/>
            </a:prstGeom>
          </p:spPr>
        </p:pic>
        <p:pic>
          <p:nvPicPr>
            <p:cNvPr id="14" name="Picture 13">
              <a:extLst>
                <a:ext uri="{FF2B5EF4-FFF2-40B4-BE49-F238E27FC236}">
                  <a16:creationId xmlns:a16="http://schemas.microsoft.com/office/drawing/2014/main" id="{090AD8AE-A06B-1A71-900D-6AE55A09BF29}"/>
                </a:ext>
              </a:extLst>
            </p:cNvPr>
            <p:cNvPicPr>
              <a:picLocks noChangeAspect="1"/>
            </p:cNvPicPr>
            <p:nvPr/>
          </p:nvPicPr>
          <p:blipFill>
            <a:blip r:embed="rId3"/>
            <a:srcRect l="29460" t="6129" r="299" b="8592"/>
            <a:stretch/>
          </p:blipFill>
          <p:spPr>
            <a:xfrm>
              <a:off x="552119" y="1517187"/>
              <a:ext cx="2543570" cy="2100627"/>
            </a:xfrm>
            <a:prstGeom prst="rect">
              <a:avLst/>
            </a:prstGeom>
          </p:spPr>
        </p:pic>
      </p:grpSp>
    </p:spTree>
    <p:extLst>
      <p:ext uri="{BB962C8B-B14F-4D97-AF65-F5344CB8AC3E}">
        <p14:creationId xmlns:p14="http://schemas.microsoft.com/office/powerpoint/2010/main" val="597977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16639-EE43-2323-6956-1097E1B5F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A0091B-10EA-C4A7-46CD-B4F4482B7612}"/>
              </a:ext>
            </a:extLst>
          </p:cNvPr>
          <p:cNvSpPr>
            <a:spLocks noGrp="1"/>
          </p:cNvSpPr>
          <p:nvPr>
            <p:ph type="title"/>
          </p:nvPr>
        </p:nvSpPr>
        <p:spPr>
          <a:xfrm>
            <a:off x="469126" y="361609"/>
            <a:ext cx="7860227" cy="729060"/>
          </a:xfrm>
        </p:spPr>
        <p:txBody>
          <a:bodyPr lIns="91440" tIns="45720" rIns="91440" bIns="45720" anchor="t"/>
          <a:lstStyle/>
          <a:p>
            <a:r>
              <a:rPr lang="en-US" sz="2000">
                <a:solidFill>
                  <a:srgbClr val="043C71"/>
                </a:solidFill>
                <a:latin typeface="Arial"/>
                <a:cs typeface="Arial"/>
              </a:rPr>
              <a:t>Ayuda en persona: </a:t>
            </a:r>
            <a:r>
              <a:rPr lang="en-US" sz="2000" err="1">
                <a:solidFill>
                  <a:srgbClr val="043C71"/>
                </a:solidFill>
                <a:latin typeface="Arial"/>
                <a:cs typeface="Arial"/>
              </a:rPr>
              <a:t>Equipos</a:t>
            </a:r>
            <a:r>
              <a:rPr lang="en-US" sz="2000">
                <a:solidFill>
                  <a:srgbClr val="043C71"/>
                </a:solidFill>
                <a:latin typeface="Arial"/>
                <a:cs typeface="Arial"/>
              </a:rPr>
              <a:t> </a:t>
            </a:r>
            <a:r>
              <a:rPr lang="en-US" sz="2000" err="1">
                <a:solidFill>
                  <a:srgbClr val="043C71"/>
                </a:solidFill>
                <a:latin typeface="Arial"/>
                <a:cs typeface="Arial"/>
              </a:rPr>
              <a:t>Móviles</a:t>
            </a:r>
            <a:r>
              <a:rPr lang="en-US" sz="2000">
                <a:solidFill>
                  <a:srgbClr val="043C71"/>
                </a:solidFill>
                <a:latin typeface="Arial"/>
                <a:cs typeface="Arial"/>
              </a:rPr>
              <a:t> de Respuesta a Crisis</a:t>
            </a:r>
            <a:br>
              <a:rPr lang="en-US" sz="2000">
                <a:solidFill>
                  <a:srgbClr val="043C71"/>
                </a:solidFill>
                <a:latin typeface="Arial"/>
                <a:cs typeface="Arial"/>
              </a:rPr>
            </a:br>
            <a:endParaRPr lang="en-US" sz="2000">
              <a:solidFill>
                <a:srgbClr val="043C71"/>
              </a:solidFill>
              <a:latin typeface="Arial"/>
              <a:cs typeface="Arial"/>
            </a:endParaRPr>
          </a:p>
        </p:txBody>
      </p:sp>
      <p:sp>
        <p:nvSpPr>
          <p:cNvPr id="13" name="TextBox 12">
            <a:extLst>
              <a:ext uri="{FF2B5EF4-FFF2-40B4-BE49-F238E27FC236}">
                <a16:creationId xmlns:a16="http://schemas.microsoft.com/office/drawing/2014/main" id="{06F28431-7B35-C0F1-AA08-8E7B605BE36B}"/>
              </a:ext>
            </a:extLst>
          </p:cNvPr>
          <p:cNvSpPr txBox="1"/>
          <p:nvPr/>
        </p:nvSpPr>
        <p:spPr>
          <a:xfrm>
            <a:off x="472009" y="1090669"/>
            <a:ext cx="6327802" cy="4225837"/>
          </a:xfrm>
          <a:prstGeom prst="rect">
            <a:avLst/>
          </a:prstGeom>
          <a:noFill/>
        </p:spPr>
        <p:txBody>
          <a:bodyPr wrap="square" lIns="91440" tIns="45720" rIns="91440" bIns="45720" anchor="t">
            <a:spAutoFit/>
          </a:bodyPr>
          <a:lstStyle/>
          <a:p>
            <a:pPr>
              <a:lnSpc>
                <a:spcPts val="2380"/>
              </a:lnSpc>
              <a:spcAft>
                <a:spcPts val="1800"/>
              </a:spcAft>
            </a:pPr>
            <a:r>
              <a:rPr lang="es-419" sz="1900">
                <a:solidFill>
                  <a:srgbClr val="212529"/>
                </a:solidFill>
                <a:ea typeface="+mn-lt"/>
                <a:cs typeface="+mn-lt"/>
              </a:rPr>
              <a:t>Si alguien está pasando por un momento difícil, un equipo móvil de respuesta a crisis puede ir a donde esté, de día o de noche.</a:t>
            </a:r>
          </a:p>
          <a:p>
            <a:pPr>
              <a:lnSpc>
                <a:spcPts val="2380"/>
              </a:lnSpc>
              <a:spcAft>
                <a:spcPts val="1800"/>
              </a:spcAft>
            </a:pPr>
            <a:r>
              <a:rPr lang="es-419" sz="1900">
                <a:solidFill>
                  <a:srgbClr val="212529"/>
                </a:solidFill>
                <a:ea typeface="+mn-lt"/>
                <a:cs typeface="+mn-lt"/>
              </a:rPr>
              <a:t>El equipo está formado por una o dos personas consejeras, amables y capacitadas, listas para encontrarse con la persona en su casa, escuela o en un lugar donde se sienta segura.</a:t>
            </a:r>
          </a:p>
          <a:p>
            <a:pPr>
              <a:lnSpc>
                <a:spcPts val="2380"/>
              </a:lnSpc>
              <a:spcAft>
                <a:spcPts val="1800"/>
              </a:spcAft>
            </a:pPr>
            <a:r>
              <a:rPr lang="es-419" sz="1900" b="1">
                <a:solidFill>
                  <a:srgbClr val="002060"/>
                </a:solidFill>
                <a:ea typeface="+mn-lt"/>
                <a:cs typeface="+mn-lt"/>
              </a:rPr>
              <a:t>Los equipos móviles de respuesta a crisis están disponibles para todas las personas en Carolina del Norte sin costo, incluso si no tienen seguro médico </a:t>
            </a:r>
            <a:r>
              <a:rPr lang="es-419" sz="1900">
                <a:solidFill>
                  <a:srgbClr val="212529"/>
                </a:solidFill>
                <a:ea typeface="+mn-lt"/>
                <a:cs typeface="+mn-lt"/>
              </a:rPr>
              <a:t>(puede haber costos si se recomienda tratamiento adicional).</a:t>
            </a:r>
          </a:p>
        </p:txBody>
      </p:sp>
      <p:pic>
        <p:nvPicPr>
          <p:cNvPr id="3" name="Picture 2" descr="Image of a man in scrubs smiling">
            <a:extLst>
              <a:ext uri="{FF2B5EF4-FFF2-40B4-BE49-F238E27FC236}">
                <a16:creationId xmlns:a16="http://schemas.microsoft.com/office/drawing/2014/main" id="{5F97A12F-723E-AAD5-6E44-E935119D3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56440" y="681644"/>
            <a:ext cx="4465791" cy="5332468"/>
          </a:xfrm>
          <a:prstGeom prst="rect">
            <a:avLst/>
          </a:prstGeom>
        </p:spPr>
      </p:pic>
    </p:spTree>
    <p:extLst>
      <p:ext uri="{BB962C8B-B14F-4D97-AF65-F5344CB8AC3E}">
        <p14:creationId xmlns:p14="http://schemas.microsoft.com/office/powerpoint/2010/main" val="3043044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1A1B0-F0AF-CF6B-32FC-7146652AD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2197F-D101-993C-B548-A2C8311B570C}"/>
              </a:ext>
            </a:extLst>
          </p:cNvPr>
          <p:cNvSpPr>
            <a:spLocks noGrp="1"/>
          </p:cNvSpPr>
          <p:nvPr>
            <p:ph type="title"/>
          </p:nvPr>
        </p:nvSpPr>
        <p:spPr/>
        <p:txBody>
          <a:bodyPr lIns="91440" tIns="45720" rIns="91440" bIns="45720" anchor="t"/>
          <a:lstStyle/>
          <a:p>
            <a:r>
              <a:rPr lang="en-US" sz="2000">
                <a:solidFill>
                  <a:srgbClr val="043C71"/>
                </a:solidFill>
                <a:latin typeface="Arial"/>
                <a:ea typeface="Source Sans Pro"/>
                <a:cs typeface="Arial"/>
              </a:rPr>
              <a:t>Ayuda en persona: Centros </a:t>
            </a:r>
            <a:r>
              <a:rPr lang="en-US" sz="2000" err="1">
                <a:solidFill>
                  <a:srgbClr val="043C71"/>
                </a:solidFill>
                <a:latin typeface="Arial"/>
                <a:ea typeface="Source Sans Pro"/>
                <a:cs typeface="Arial"/>
              </a:rPr>
              <a:t>Comunitarios</a:t>
            </a:r>
            <a:r>
              <a:rPr lang="en-US" sz="2000">
                <a:solidFill>
                  <a:srgbClr val="043C71"/>
                </a:solidFill>
                <a:latin typeface="Arial"/>
                <a:ea typeface="Source Sans Pro"/>
                <a:cs typeface="Arial"/>
              </a:rPr>
              <a:t> de Respuesta a Crisis</a:t>
            </a:r>
            <a:br>
              <a:rPr lang="en-US" sz="2000">
                <a:solidFill>
                  <a:srgbClr val="043C71"/>
                </a:solidFill>
                <a:latin typeface="Arial"/>
                <a:ea typeface="Source Sans Pro"/>
                <a:cs typeface="Arial"/>
              </a:rPr>
            </a:br>
            <a:br>
              <a:rPr lang="en-US" sz="2000">
                <a:solidFill>
                  <a:srgbClr val="043C71"/>
                </a:solidFill>
                <a:latin typeface="Arial"/>
                <a:ea typeface="Source Sans Pro"/>
                <a:cs typeface="Arial"/>
              </a:rPr>
            </a:br>
            <a:endParaRPr lang="en-US" sz="2000">
              <a:solidFill>
                <a:srgbClr val="043C71"/>
              </a:solidFill>
            </a:endParaRPr>
          </a:p>
        </p:txBody>
      </p:sp>
      <p:sp>
        <p:nvSpPr>
          <p:cNvPr id="13" name="TextBox 12">
            <a:extLst>
              <a:ext uri="{FF2B5EF4-FFF2-40B4-BE49-F238E27FC236}">
                <a16:creationId xmlns:a16="http://schemas.microsoft.com/office/drawing/2014/main" id="{A5C4A878-136B-61B0-9E99-2A95AA2BEC7D}"/>
              </a:ext>
            </a:extLst>
          </p:cNvPr>
          <p:cNvSpPr txBox="1"/>
          <p:nvPr/>
        </p:nvSpPr>
        <p:spPr>
          <a:xfrm>
            <a:off x="495820" y="1110722"/>
            <a:ext cx="6569997" cy="4992329"/>
          </a:xfrm>
          <a:prstGeom prst="rect">
            <a:avLst/>
          </a:prstGeom>
          <a:noFill/>
        </p:spPr>
        <p:txBody>
          <a:bodyPr wrap="square" lIns="91440" tIns="45720" rIns="91440" bIns="45720" anchor="t">
            <a:spAutoFit/>
          </a:bodyPr>
          <a:lstStyle/>
          <a:p>
            <a:pPr>
              <a:lnSpc>
                <a:spcPts val="2380"/>
              </a:lnSpc>
            </a:pPr>
            <a:r>
              <a:rPr lang="es-419">
                <a:solidFill>
                  <a:srgbClr val="212529"/>
                </a:solidFill>
                <a:ea typeface="+mn-lt"/>
                <a:cs typeface="+mn-lt"/>
              </a:rPr>
              <a:t> </a:t>
            </a:r>
            <a:r>
              <a:rPr lang="es-419">
                <a:solidFill>
                  <a:srgbClr val="212529"/>
                </a:solidFill>
                <a:cs typeface="Arial"/>
              </a:rPr>
              <a:t>Los centros comunitarios de crisis ofrecen ayuda rápida y en persona para problemas de salud mental y tratamiento por uso de alcohol o drogas.</a:t>
            </a:r>
          </a:p>
          <a:p>
            <a:pPr>
              <a:lnSpc>
                <a:spcPts val="2380"/>
              </a:lnSpc>
            </a:pPr>
            <a:r>
              <a:rPr lang="es-419">
                <a:solidFill>
                  <a:srgbClr val="212529"/>
                </a:solidFill>
                <a:cs typeface="Arial"/>
              </a:rPr>
              <a:t>La mayoría está abierta las 24 horas, todos los días, y no necesitas cita previa.</a:t>
            </a:r>
          </a:p>
          <a:p>
            <a:pPr>
              <a:lnSpc>
                <a:spcPts val="2380"/>
              </a:lnSpc>
            </a:pPr>
            <a:endParaRPr lang="es-419">
              <a:solidFill>
                <a:srgbClr val="212529"/>
              </a:solidFill>
              <a:cs typeface="Arial"/>
            </a:endParaRPr>
          </a:p>
          <a:p>
            <a:pPr>
              <a:lnSpc>
                <a:spcPts val="2380"/>
              </a:lnSpc>
            </a:pPr>
            <a:r>
              <a:rPr lang="es-419" b="1">
                <a:solidFill>
                  <a:srgbClr val="002060"/>
                </a:solidFill>
                <a:cs typeface="Arial"/>
              </a:rPr>
              <a:t>Los Centros de Atención Urgente de Salud Conductual </a:t>
            </a:r>
            <a:r>
              <a:rPr lang="es-419">
                <a:solidFill>
                  <a:srgbClr val="212529"/>
                </a:solidFill>
                <a:cs typeface="Arial"/>
              </a:rPr>
              <a:t>(BHUC, por sus siglas en inglés) brindan ayuda inmediata, pero no al nivel de hospitalización. Casi todos están abiertos 24/7 y pueden apoyar a alguien por hasta 23 horas.</a:t>
            </a:r>
          </a:p>
          <a:p>
            <a:pPr>
              <a:lnSpc>
                <a:spcPts val="2380"/>
              </a:lnSpc>
            </a:pPr>
            <a:endParaRPr lang="es-419">
              <a:solidFill>
                <a:srgbClr val="212529"/>
              </a:solidFill>
              <a:cs typeface="Arial"/>
            </a:endParaRPr>
          </a:p>
          <a:p>
            <a:pPr>
              <a:lnSpc>
                <a:spcPts val="2380"/>
              </a:lnSpc>
            </a:pPr>
            <a:r>
              <a:rPr lang="es-419" b="1">
                <a:solidFill>
                  <a:srgbClr val="002060"/>
                </a:solidFill>
                <a:cs typeface="Arial"/>
              </a:rPr>
              <a:t>Los Centros Residenciales de Respuesta a Crisis </a:t>
            </a:r>
            <a:r>
              <a:rPr lang="es-419">
                <a:solidFill>
                  <a:srgbClr val="212529"/>
                </a:solidFill>
                <a:cs typeface="Arial"/>
              </a:rPr>
              <a:t>(</a:t>
            </a:r>
            <a:r>
              <a:rPr lang="es-419" err="1">
                <a:solidFill>
                  <a:srgbClr val="212529"/>
                </a:solidFill>
                <a:cs typeface="Arial"/>
              </a:rPr>
              <a:t>Facility-Based</a:t>
            </a:r>
            <a:r>
              <a:rPr lang="es-419">
                <a:solidFill>
                  <a:srgbClr val="212529"/>
                </a:solidFill>
                <a:cs typeface="Arial"/>
              </a:rPr>
              <a:t> Crisis Centers) ofrecen atención más intensiva y un lugar seguro donde quedarse por más de un día. Las personas pueden ir para estabilización de salud mental o desintoxicación por uso de sustancias a corto plazo.</a:t>
            </a:r>
          </a:p>
        </p:txBody>
      </p:sp>
      <p:pic>
        <p:nvPicPr>
          <p:cNvPr id="3" name="Picture 2" descr="image of a woman smiling and signing a paper">
            <a:extLst>
              <a:ext uri="{FF2B5EF4-FFF2-40B4-BE49-F238E27FC236}">
                <a16:creationId xmlns:a16="http://schemas.microsoft.com/office/drawing/2014/main" id="{DE8D0305-5F3E-009D-8C7E-513E1CDD44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97832" y="1084523"/>
            <a:ext cx="4119093" cy="4929588"/>
          </a:xfrm>
          <a:prstGeom prst="rect">
            <a:avLst/>
          </a:prstGeom>
          <a:solidFill>
            <a:schemeClr val="bg1"/>
          </a:solidFill>
        </p:spPr>
      </p:pic>
    </p:spTree>
    <p:extLst>
      <p:ext uri="{BB962C8B-B14F-4D97-AF65-F5344CB8AC3E}">
        <p14:creationId xmlns:p14="http://schemas.microsoft.com/office/powerpoint/2010/main" val="2541830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170CC-DFFE-668E-B239-AF49AB5D9D84}"/>
            </a:ext>
          </a:extLst>
        </p:cNvPr>
        <p:cNvGrpSpPr/>
        <p:nvPr/>
      </p:nvGrpSpPr>
      <p:grpSpPr>
        <a:xfrm>
          <a:off x="0" y="0"/>
          <a:ext cx="0" cy="0"/>
          <a:chOff x="0" y="0"/>
          <a:chExt cx="0" cy="0"/>
        </a:xfrm>
      </p:grpSpPr>
      <p:pic>
        <p:nvPicPr>
          <p:cNvPr id="4" name="Picture 3" descr="Image of two people talking at a desk">
            <a:extLst>
              <a:ext uri="{FF2B5EF4-FFF2-40B4-BE49-F238E27FC236}">
                <a16:creationId xmlns:a16="http://schemas.microsoft.com/office/drawing/2014/main" id="{C20B9635-7D66-ADC7-4CB5-7653CAEAF1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15838" y="388012"/>
            <a:ext cx="4701088" cy="5626100"/>
          </a:xfrm>
          <a:prstGeom prst="rect">
            <a:avLst/>
          </a:prstGeom>
          <a:solidFill>
            <a:schemeClr val="bg1"/>
          </a:solidFill>
        </p:spPr>
      </p:pic>
      <p:sp>
        <p:nvSpPr>
          <p:cNvPr id="13" name="TextBox 12">
            <a:extLst>
              <a:ext uri="{FF2B5EF4-FFF2-40B4-BE49-F238E27FC236}">
                <a16:creationId xmlns:a16="http://schemas.microsoft.com/office/drawing/2014/main" id="{DF3ADF7A-2690-1B43-8B94-39BFFEBE97C7}"/>
              </a:ext>
            </a:extLst>
          </p:cNvPr>
          <p:cNvSpPr txBox="1"/>
          <p:nvPr/>
        </p:nvSpPr>
        <p:spPr>
          <a:xfrm>
            <a:off x="472008" y="1110722"/>
            <a:ext cx="6430805" cy="4366901"/>
          </a:xfrm>
          <a:prstGeom prst="rect">
            <a:avLst/>
          </a:prstGeom>
          <a:noFill/>
        </p:spPr>
        <p:txBody>
          <a:bodyPr wrap="square" lIns="91440" tIns="45720" rIns="91440" bIns="45720" anchor="t">
            <a:spAutoFit/>
          </a:bodyPr>
          <a:lstStyle/>
          <a:p>
            <a:pPr marL="285750" indent="-285750">
              <a:lnSpc>
                <a:spcPts val="2380"/>
              </a:lnSpc>
              <a:spcAft>
                <a:spcPts val="600"/>
              </a:spcAft>
              <a:buFont typeface="Arial"/>
              <a:buChar char="•"/>
            </a:pPr>
            <a:r>
              <a:rPr lang="es-419" sz="1900">
                <a:solidFill>
                  <a:srgbClr val="212529"/>
                </a:solidFill>
                <a:latin typeface="Arial"/>
                <a:ea typeface="Source Sans Pro"/>
                <a:cs typeface="+mn-lt"/>
              </a:rPr>
              <a:t>Apoyo disponible para personas de 4 años en adelante.</a:t>
            </a:r>
          </a:p>
          <a:p>
            <a:pPr marL="285750" indent="-285750">
              <a:lnSpc>
                <a:spcPts val="2380"/>
              </a:lnSpc>
              <a:spcBef>
                <a:spcPts val="500"/>
              </a:spcBef>
              <a:spcAft>
                <a:spcPts val="600"/>
              </a:spcAft>
              <a:buFont typeface="Arial"/>
              <a:buChar char="•"/>
            </a:pPr>
            <a:r>
              <a:rPr lang="es-419" sz="1900">
                <a:latin typeface="Arial"/>
                <a:ea typeface="Source Sans Pro"/>
                <a:cs typeface="+mn-lt"/>
              </a:rPr>
              <a:t>Lleva tu identificación, tarjeta de seguro médico (si tienes una) y los medicamentos que estás tomando.</a:t>
            </a:r>
          </a:p>
          <a:p>
            <a:pPr marL="285750" indent="-285750">
              <a:lnSpc>
                <a:spcPts val="2380"/>
              </a:lnSpc>
              <a:spcBef>
                <a:spcPts val="300"/>
              </a:spcBef>
              <a:spcAft>
                <a:spcPts val="600"/>
              </a:spcAft>
              <a:buFont typeface="Arial"/>
              <a:buChar char="•"/>
            </a:pPr>
            <a:r>
              <a:rPr lang="es-419" sz="1900">
                <a:latin typeface="Arial"/>
                <a:ea typeface="Source Sans Pro"/>
                <a:cs typeface="+mn-lt"/>
              </a:rPr>
              <a:t>No necesitas tener seguro médico para recibir atención</a:t>
            </a:r>
          </a:p>
          <a:p>
            <a:pPr marL="742950" lvl="1" indent="-285750">
              <a:lnSpc>
                <a:spcPts val="2380"/>
              </a:lnSpc>
              <a:spcBef>
                <a:spcPts val="300"/>
              </a:spcBef>
              <a:spcAft>
                <a:spcPts val="600"/>
              </a:spcAft>
              <a:buFont typeface="Arial"/>
              <a:buChar char="•"/>
            </a:pPr>
            <a:r>
              <a:rPr lang="es-419" sz="1900">
                <a:latin typeface="Arial"/>
                <a:ea typeface="Source Sans Pro"/>
                <a:cs typeface="+mn-lt"/>
              </a:rPr>
              <a:t>Si tienes seguro, el centro usará esa información para facturar.</a:t>
            </a:r>
          </a:p>
          <a:p>
            <a:pPr marL="742950" lvl="1" indent="-285750">
              <a:lnSpc>
                <a:spcPts val="2380"/>
              </a:lnSpc>
              <a:spcBef>
                <a:spcPts val="300"/>
              </a:spcBef>
              <a:spcAft>
                <a:spcPts val="600"/>
              </a:spcAft>
              <a:buFont typeface="Arial"/>
              <a:buChar char="•"/>
            </a:pPr>
            <a:r>
              <a:rPr lang="es-419" sz="1900">
                <a:latin typeface="Arial"/>
                <a:ea typeface="Source Sans Pro"/>
                <a:cs typeface="+mn-lt"/>
              </a:rPr>
              <a:t>Si no tienes seguro, el centro te ayudará a encontrar opciones de pago.</a:t>
            </a:r>
          </a:p>
          <a:p>
            <a:pPr marL="285750" indent="-285750">
              <a:lnSpc>
                <a:spcPts val="2380"/>
              </a:lnSpc>
              <a:spcBef>
                <a:spcPts val="300"/>
              </a:spcBef>
              <a:spcAft>
                <a:spcPts val="600"/>
              </a:spcAft>
              <a:buFont typeface="Arial"/>
              <a:buChar char="•"/>
            </a:pPr>
            <a:r>
              <a:rPr lang="es-419" sz="1900">
                <a:solidFill>
                  <a:srgbClr val="212529"/>
                </a:solidFill>
                <a:latin typeface="Arial"/>
                <a:ea typeface="Source Sans Pro"/>
                <a:cs typeface="+mn-lt"/>
              </a:rPr>
              <a:t>¿No hablas inglés? Pide un intérprete. La mayoría de los centros tienen intérpretes o acceso a servicios de traducción por teléfono o video.</a:t>
            </a:r>
          </a:p>
        </p:txBody>
      </p:sp>
      <p:sp>
        <p:nvSpPr>
          <p:cNvPr id="2" name="Title 1">
            <a:extLst>
              <a:ext uri="{FF2B5EF4-FFF2-40B4-BE49-F238E27FC236}">
                <a16:creationId xmlns:a16="http://schemas.microsoft.com/office/drawing/2014/main" id="{A64E1730-207E-B826-9214-164CBF854C4A}"/>
              </a:ext>
            </a:extLst>
          </p:cNvPr>
          <p:cNvSpPr>
            <a:spLocks noGrp="1"/>
          </p:cNvSpPr>
          <p:nvPr>
            <p:ph type="title"/>
          </p:nvPr>
        </p:nvSpPr>
        <p:spPr/>
        <p:txBody>
          <a:bodyPr lIns="91440" tIns="45720" rIns="91440" bIns="45720" anchor="t"/>
          <a:lstStyle/>
          <a:p>
            <a:r>
              <a:rPr lang="en-US" sz="2000"/>
              <a:t>Que </a:t>
            </a:r>
            <a:r>
              <a:rPr lang="en-US" sz="2000" err="1"/>
              <a:t>necesitas</a:t>
            </a:r>
            <a:r>
              <a:rPr lang="en-US" sz="2000"/>
              <a:t> saber de </a:t>
            </a:r>
            <a:r>
              <a:rPr lang="en-US" sz="2000" err="1"/>
              <a:t>los</a:t>
            </a:r>
            <a:r>
              <a:rPr lang="en-US" sz="2000"/>
              <a:t> </a:t>
            </a:r>
            <a:r>
              <a:rPr lang="en-US" sz="2000" err="1"/>
              <a:t>centros</a:t>
            </a:r>
            <a:r>
              <a:rPr lang="en-US" sz="2000"/>
              <a:t> de respuesta a crisis</a:t>
            </a:r>
          </a:p>
        </p:txBody>
      </p:sp>
    </p:spTree>
    <p:extLst>
      <p:ext uri="{BB962C8B-B14F-4D97-AF65-F5344CB8AC3E}">
        <p14:creationId xmlns:p14="http://schemas.microsoft.com/office/powerpoint/2010/main" val="2846706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5EBB66-68EB-CF91-D689-A7C84C4907A5}"/>
              </a:ext>
              <a:ext uri="{C183D7F6-B498-43B3-948B-1728B52AA6E4}">
                <adec:decorative xmlns:adec="http://schemas.microsoft.com/office/drawing/2017/decorative" val="1"/>
              </a:ext>
            </a:extLst>
          </p:cNvPr>
          <p:cNvSpPr/>
          <p:nvPr/>
        </p:nvSpPr>
        <p:spPr>
          <a:xfrm>
            <a:off x="575394" y="5000263"/>
            <a:ext cx="11360823" cy="729060"/>
          </a:xfrm>
          <a:prstGeom prst="rect">
            <a:avLst/>
          </a:prstGeom>
          <a:solidFill>
            <a:srgbClr val="043C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EC02E3C-5C41-A42F-1424-D1E537CC446C}"/>
              </a:ext>
            </a:extLst>
          </p:cNvPr>
          <p:cNvSpPr txBox="1">
            <a:spLocks/>
          </p:cNvSpPr>
          <p:nvPr/>
        </p:nvSpPr>
        <p:spPr>
          <a:xfrm>
            <a:off x="1170122" y="5174272"/>
            <a:ext cx="11021878" cy="490823"/>
          </a:xfrm>
          <a:prstGeom prst="rect">
            <a:avLst/>
          </a:prstGeom>
        </p:spPr>
        <p:txBody>
          <a:bodyPr lIns="91440" tIns="45720" rIns="91440" bIns="45720" anchor="t"/>
          <a:lstStyle>
            <a:lvl1pPr algn="l" defTabSz="6858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Arial" panose="020B0604020202020204" pitchFamily="34" charset="0"/>
              </a:defRPr>
            </a:lvl1pPr>
          </a:lstStyle>
          <a:p>
            <a:pPr>
              <a:lnSpc>
                <a:spcPts val="2360"/>
              </a:lnSpc>
            </a:pPr>
            <a:r>
              <a:rPr lang="es-419" sz="1900" b="0">
                <a:solidFill>
                  <a:schemeClr val="bg1"/>
                </a:solidFill>
                <a:latin typeface="Arial"/>
                <a:cs typeface="Arial"/>
              </a:rPr>
              <a:t>Si alguien está en crisis, puede ir al centro más cercano y recibir ayuda para encontrar tratamiento.</a:t>
            </a:r>
          </a:p>
          <a:p>
            <a:pPr>
              <a:lnSpc>
                <a:spcPts val="2360"/>
              </a:lnSpc>
            </a:pPr>
            <a:endParaRPr lang="en-US" sz="1900" b="0">
              <a:solidFill>
                <a:schemeClr val="bg1"/>
              </a:solidFill>
              <a:latin typeface="Arial"/>
              <a:cs typeface="Arial"/>
            </a:endParaRPr>
          </a:p>
          <a:p>
            <a:pPr>
              <a:lnSpc>
                <a:spcPts val="2360"/>
              </a:lnSpc>
            </a:pPr>
            <a:endParaRPr lang="en-US" sz="1900" b="0">
              <a:solidFill>
                <a:schemeClr val="bg1"/>
              </a:solidFill>
              <a:latin typeface="Arial"/>
              <a:cs typeface="Arial"/>
            </a:endParaRPr>
          </a:p>
          <a:p>
            <a:pPr>
              <a:lnSpc>
                <a:spcPts val="2360"/>
              </a:lnSpc>
            </a:pPr>
            <a:endParaRPr lang="en-US" sz="1900" b="0">
              <a:solidFill>
                <a:schemeClr val="bg1"/>
              </a:solidFill>
              <a:latin typeface="Arial"/>
              <a:cs typeface="Arial"/>
            </a:endParaRPr>
          </a:p>
          <a:p>
            <a:pPr>
              <a:lnSpc>
                <a:spcPts val="2360"/>
              </a:lnSpc>
            </a:pPr>
            <a:endParaRPr lang="en-US" sz="1900" b="0">
              <a:solidFill>
                <a:schemeClr val="bg1"/>
              </a:solidFill>
              <a:latin typeface="Arial"/>
              <a:cs typeface="Arial"/>
            </a:endParaRPr>
          </a:p>
          <a:p>
            <a:pPr>
              <a:lnSpc>
                <a:spcPts val="2360"/>
              </a:lnSpc>
            </a:pPr>
            <a:endParaRPr lang="en-US" sz="1900" b="0">
              <a:solidFill>
                <a:schemeClr val="bg1"/>
              </a:solidFill>
              <a:latin typeface="Arial"/>
              <a:cs typeface="Arial"/>
            </a:endParaRPr>
          </a:p>
          <a:p>
            <a:pPr>
              <a:lnSpc>
                <a:spcPts val="2360"/>
              </a:lnSpc>
            </a:pPr>
            <a:endParaRPr lang="en-US" sz="1900" b="0">
              <a:solidFill>
                <a:schemeClr val="bg1"/>
              </a:solidFill>
              <a:latin typeface="Arial"/>
              <a:cs typeface="Arial"/>
            </a:endParaRPr>
          </a:p>
          <a:p>
            <a:pPr>
              <a:lnSpc>
                <a:spcPts val="2360"/>
              </a:lnSpc>
            </a:pPr>
            <a:endParaRPr lang="en-US" sz="1900" b="0">
              <a:solidFill>
                <a:schemeClr val="bg1"/>
              </a:solidFill>
              <a:latin typeface="Arial"/>
              <a:cs typeface="Arial"/>
            </a:endParaRPr>
          </a:p>
          <a:p>
            <a:pPr>
              <a:lnSpc>
                <a:spcPts val="2360"/>
              </a:lnSpc>
            </a:pPr>
            <a:endParaRPr lang="en-US" sz="1900" b="0">
              <a:solidFill>
                <a:schemeClr val="bg1"/>
              </a:solidFill>
              <a:latin typeface="Arial"/>
              <a:cs typeface="Arial"/>
            </a:endParaRPr>
          </a:p>
        </p:txBody>
      </p:sp>
      <p:pic>
        <p:nvPicPr>
          <p:cNvPr id="5" name="Picture 4" descr="Icon showing a navigation pin">
            <a:extLst>
              <a:ext uri="{FF2B5EF4-FFF2-40B4-BE49-F238E27FC236}">
                <a16:creationId xmlns:a16="http://schemas.microsoft.com/office/drawing/2014/main" id="{AF4E6A2F-8B0D-F765-A38D-2294F0A6A876}"/>
              </a:ext>
            </a:extLst>
          </p:cNvPr>
          <p:cNvPicPr>
            <a:picLocks noChangeAspect="1"/>
          </p:cNvPicPr>
          <p:nvPr/>
        </p:nvPicPr>
        <p:blipFill>
          <a:blip r:embed="rId2"/>
          <a:stretch>
            <a:fillRect/>
          </a:stretch>
        </p:blipFill>
        <p:spPr>
          <a:xfrm>
            <a:off x="781391" y="5133605"/>
            <a:ext cx="336148" cy="452030"/>
          </a:xfrm>
          <a:prstGeom prst="rect">
            <a:avLst/>
          </a:prstGeom>
        </p:spPr>
      </p:pic>
      <p:grpSp>
        <p:nvGrpSpPr>
          <p:cNvPr id="7" name="Group 6" descr="Imagen de una computadora que muestra la página web del DHHS">
            <a:extLst>
              <a:ext uri="{FF2B5EF4-FFF2-40B4-BE49-F238E27FC236}">
                <a16:creationId xmlns:a16="http://schemas.microsoft.com/office/drawing/2014/main" id="{4B1B10F3-954C-2CED-1CDB-7B4E7F5181BB}"/>
              </a:ext>
            </a:extLst>
          </p:cNvPr>
          <p:cNvGrpSpPr/>
          <p:nvPr/>
        </p:nvGrpSpPr>
        <p:grpSpPr>
          <a:xfrm>
            <a:off x="5044802" y="882656"/>
            <a:ext cx="6706397" cy="4061562"/>
            <a:chOff x="5044802" y="882656"/>
            <a:chExt cx="6706397" cy="4061562"/>
          </a:xfrm>
        </p:grpSpPr>
        <p:pic>
          <p:nvPicPr>
            <p:cNvPr id="3" name="Picture 2" descr="Image of a computer showing the DHHS webpage">
              <a:extLst>
                <a:ext uri="{FF2B5EF4-FFF2-40B4-BE49-F238E27FC236}">
                  <a16:creationId xmlns:a16="http://schemas.microsoft.com/office/drawing/2014/main" id="{E94ED13A-022A-4DCA-C358-8F54E10D8F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44802" y="882656"/>
              <a:ext cx="6706397" cy="4061562"/>
            </a:xfrm>
            <a:prstGeom prst="rect">
              <a:avLst/>
            </a:prstGeom>
          </p:spPr>
        </p:pic>
        <p:pic>
          <p:nvPicPr>
            <p:cNvPr id="4" name="Picture 3" descr="Imagen de una computadora que muestra la página web del DHHS&#10;">
              <a:extLst>
                <a:ext uri="{FF2B5EF4-FFF2-40B4-BE49-F238E27FC236}">
                  <a16:creationId xmlns:a16="http://schemas.microsoft.com/office/drawing/2014/main" id="{BD6E4CEF-30D4-3A76-1377-6D12C49ED11F}"/>
                </a:ext>
              </a:extLst>
            </p:cNvPr>
            <p:cNvPicPr>
              <a:picLocks noChangeAspect="1"/>
            </p:cNvPicPr>
            <p:nvPr/>
          </p:nvPicPr>
          <p:blipFill>
            <a:blip r:embed="rId4"/>
            <a:stretch>
              <a:fillRect/>
            </a:stretch>
          </p:blipFill>
          <p:spPr>
            <a:xfrm>
              <a:off x="5757930" y="1333284"/>
              <a:ext cx="5312536" cy="2871346"/>
            </a:xfrm>
            <a:prstGeom prst="rect">
              <a:avLst/>
            </a:prstGeom>
          </p:spPr>
        </p:pic>
      </p:grpSp>
      <p:sp>
        <p:nvSpPr>
          <p:cNvPr id="10" name="TextBox 9">
            <a:extLst>
              <a:ext uri="{FF2B5EF4-FFF2-40B4-BE49-F238E27FC236}">
                <a16:creationId xmlns:a16="http://schemas.microsoft.com/office/drawing/2014/main" id="{C4AB2CDC-DB3D-1B0F-9991-C21E493DDECE}"/>
              </a:ext>
            </a:extLst>
          </p:cNvPr>
          <p:cNvSpPr txBox="1"/>
          <p:nvPr/>
        </p:nvSpPr>
        <p:spPr>
          <a:xfrm>
            <a:off x="507155" y="1138950"/>
            <a:ext cx="4763113" cy="2917786"/>
          </a:xfrm>
          <a:prstGeom prst="rect">
            <a:avLst/>
          </a:prstGeom>
          <a:noFill/>
        </p:spPr>
        <p:txBody>
          <a:bodyPr wrap="square" lIns="91440" tIns="45720" rIns="91440" bIns="45720" anchor="t">
            <a:spAutoFit/>
          </a:bodyPr>
          <a:lstStyle/>
          <a:p>
            <a:pPr marL="342900" indent="-342900">
              <a:lnSpc>
                <a:spcPts val="2380"/>
              </a:lnSpc>
              <a:spcBef>
                <a:spcPts val="600"/>
              </a:spcBef>
              <a:spcAft>
                <a:spcPts val="1200"/>
              </a:spcAft>
              <a:buAutoNum type="arabicPeriod"/>
            </a:pPr>
            <a:r>
              <a:rPr lang="es-419" sz="1900">
                <a:solidFill>
                  <a:srgbClr val="212529"/>
                </a:solidFill>
                <a:ea typeface="+mn-lt"/>
                <a:cs typeface="+mn-lt"/>
              </a:rPr>
              <a:t>Visita </a:t>
            </a:r>
            <a:r>
              <a:rPr lang="es-419" sz="1900" b="1">
                <a:solidFill>
                  <a:srgbClr val="043C71"/>
                </a:solidFill>
                <a:ea typeface="+mn-lt"/>
                <a:cs typeface="+mn-lt"/>
              </a:rPr>
              <a:t>ncdhhs.gov/</a:t>
            </a:r>
            <a:r>
              <a:rPr lang="es-419" sz="1900" b="1" err="1">
                <a:solidFill>
                  <a:srgbClr val="043C71"/>
                </a:solidFill>
                <a:ea typeface="+mn-lt"/>
                <a:cs typeface="+mn-lt"/>
              </a:rPr>
              <a:t>ServiciosDeCrisis</a:t>
            </a:r>
            <a:endParaRPr lang="es-419" sz="1900" b="1" err="1">
              <a:solidFill>
                <a:srgbClr val="043C71"/>
              </a:solidFill>
              <a:cs typeface="Arial" panose="020B0604020202020204"/>
            </a:endParaRPr>
          </a:p>
          <a:p>
            <a:pPr marL="342900" indent="-342900">
              <a:lnSpc>
                <a:spcPts val="2380"/>
              </a:lnSpc>
              <a:spcBef>
                <a:spcPts val="600"/>
              </a:spcBef>
              <a:spcAft>
                <a:spcPts val="1200"/>
              </a:spcAft>
              <a:buAutoNum type="arabicPeriod"/>
            </a:pPr>
            <a:r>
              <a:rPr lang="es-419" sz="1900">
                <a:solidFill>
                  <a:srgbClr val="212529"/>
                </a:solidFill>
                <a:cs typeface="Arial"/>
              </a:rPr>
              <a:t>Desplázate hasta "Recibe ayuda en persona”</a:t>
            </a:r>
          </a:p>
          <a:p>
            <a:pPr marL="342900" indent="-342900">
              <a:lnSpc>
                <a:spcPts val="2380"/>
              </a:lnSpc>
              <a:spcBef>
                <a:spcPts val="600"/>
              </a:spcBef>
              <a:spcAft>
                <a:spcPts val="1200"/>
              </a:spcAft>
              <a:buAutoNum type="arabicPeriod"/>
            </a:pPr>
            <a:r>
              <a:rPr lang="es-419" sz="1900">
                <a:solidFill>
                  <a:srgbClr val="212529"/>
                </a:solidFill>
                <a:cs typeface="Arial"/>
              </a:rPr>
              <a:t>Haz clic en "Equipos Móviles de Respuesta a Crisis" o "Centros Comunitarios de Respuesta a Crisis"</a:t>
            </a:r>
          </a:p>
          <a:p>
            <a:pPr marL="342900" indent="-342900">
              <a:lnSpc>
                <a:spcPts val="2380"/>
              </a:lnSpc>
              <a:spcBef>
                <a:spcPts val="600"/>
              </a:spcBef>
              <a:spcAft>
                <a:spcPts val="1200"/>
              </a:spcAft>
              <a:buAutoNum type="arabicPeriod"/>
            </a:pPr>
            <a:r>
              <a:rPr lang="es-419" sz="1900">
                <a:solidFill>
                  <a:srgbClr val="212529"/>
                </a:solidFill>
                <a:cs typeface="Arial"/>
              </a:rPr>
              <a:t>Ingresa tu código postal</a:t>
            </a:r>
          </a:p>
        </p:txBody>
      </p:sp>
      <p:sp>
        <p:nvSpPr>
          <p:cNvPr id="2" name="Title 1">
            <a:extLst>
              <a:ext uri="{FF2B5EF4-FFF2-40B4-BE49-F238E27FC236}">
                <a16:creationId xmlns:a16="http://schemas.microsoft.com/office/drawing/2014/main" id="{68F505C1-0E4A-9D2B-9163-AF26DC046084}"/>
              </a:ext>
            </a:extLst>
          </p:cNvPr>
          <p:cNvSpPr>
            <a:spLocks noGrp="1"/>
          </p:cNvSpPr>
          <p:nvPr>
            <p:ph type="title"/>
          </p:nvPr>
        </p:nvSpPr>
        <p:spPr/>
        <p:txBody>
          <a:bodyPr lIns="91440" tIns="45720" rIns="91440" bIns="45720" anchor="t"/>
          <a:lstStyle/>
          <a:p>
            <a:r>
              <a:rPr lang="en-US" sz="2000" err="1"/>
              <a:t>Encuentra</a:t>
            </a:r>
            <a:r>
              <a:rPr lang="en-US" sz="2000"/>
              <a:t> un Equipo </a:t>
            </a:r>
            <a:r>
              <a:rPr lang="en-US" sz="2000" err="1"/>
              <a:t>Móvil</a:t>
            </a:r>
            <a:r>
              <a:rPr lang="en-US" sz="2000"/>
              <a:t> o un Centro </a:t>
            </a:r>
            <a:r>
              <a:rPr lang="en-US" sz="2000" err="1"/>
              <a:t>Comunitario</a:t>
            </a:r>
            <a:r>
              <a:rPr lang="en-US" sz="2000"/>
              <a:t> de Respuesta a Crisis</a:t>
            </a:r>
          </a:p>
        </p:txBody>
      </p:sp>
    </p:spTree>
    <p:extLst>
      <p:ext uri="{BB962C8B-B14F-4D97-AF65-F5344CB8AC3E}">
        <p14:creationId xmlns:p14="http://schemas.microsoft.com/office/powerpoint/2010/main" val="1368943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DAC94-8B83-893C-1873-758FB05127ED}"/>
            </a:ext>
          </a:extLst>
        </p:cNvPr>
        <p:cNvGrpSpPr/>
        <p:nvPr/>
      </p:nvGrpSpPr>
      <p:grpSpPr>
        <a:xfrm>
          <a:off x="0" y="0"/>
          <a:ext cx="0" cy="0"/>
          <a:chOff x="0" y="0"/>
          <a:chExt cx="0" cy="0"/>
        </a:xfrm>
      </p:grpSpPr>
      <p:pic>
        <p:nvPicPr>
          <p:cNvPr id="5" name="Picture 4" descr="Image of a woman taking notes">
            <a:extLst>
              <a:ext uri="{FF2B5EF4-FFF2-40B4-BE49-F238E27FC236}">
                <a16:creationId xmlns:a16="http://schemas.microsoft.com/office/drawing/2014/main" id="{8A443846-6644-5F81-939B-673B9A2EE144}"/>
              </a:ext>
            </a:extLst>
          </p:cNvPr>
          <p:cNvPicPr>
            <a:picLocks noChangeAspect="1"/>
          </p:cNvPicPr>
          <p:nvPr/>
        </p:nvPicPr>
        <p:blipFill>
          <a:blip r:embed="rId2"/>
          <a:srcRect l="195" t="315" r="23061" b="-460"/>
          <a:stretch/>
        </p:blipFill>
        <p:spPr>
          <a:xfrm>
            <a:off x="2841211" y="14139"/>
            <a:ext cx="9348147" cy="6867959"/>
          </a:xfrm>
          <a:prstGeom prst="rect">
            <a:avLst/>
          </a:prstGeom>
        </p:spPr>
      </p:pic>
      <p:sp>
        <p:nvSpPr>
          <p:cNvPr id="4" name="Rectangle 3">
            <a:extLst>
              <a:ext uri="{FF2B5EF4-FFF2-40B4-BE49-F238E27FC236}">
                <a16:creationId xmlns:a16="http://schemas.microsoft.com/office/drawing/2014/main" id="{4515D605-41C6-CF11-5D49-0CAF8896CEB4}"/>
              </a:ext>
              <a:ext uri="{C183D7F6-B498-43B3-948B-1728B52AA6E4}">
                <adec:decorative xmlns:adec="http://schemas.microsoft.com/office/drawing/2017/decorative" val="1"/>
              </a:ext>
            </a:extLst>
          </p:cNvPr>
          <p:cNvSpPr/>
          <p:nvPr/>
        </p:nvSpPr>
        <p:spPr>
          <a:xfrm>
            <a:off x="1" y="0"/>
            <a:ext cx="9370142" cy="6858000"/>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E79C63E-CCA5-30FA-7D3C-21785BF88277}"/>
              </a:ext>
              <a:ext uri="{C183D7F6-B498-43B3-948B-1728B52AA6E4}">
                <adec:decorative xmlns:adec="http://schemas.microsoft.com/office/drawing/2017/decorative" val="1"/>
              </a:ext>
            </a:extLst>
          </p:cNvPr>
          <p:cNvCxnSpPr>
            <a:cxnSpLocks/>
          </p:cNvCxnSpPr>
          <p:nvPr/>
        </p:nvCxnSpPr>
        <p:spPr>
          <a:xfrm>
            <a:off x="571500" y="5181600"/>
            <a:ext cx="4305300" cy="0"/>
          </a:xfrm>
          <a:prstGeom prst="line">
            <a:avLst/>
          </a:prstGeom>
          <a:noFill/>
          <a:ln w="9525" cap="flat" cmpd="sng" algn="ctr">
            <a:solidFill>
              <a:srgbClr val="0766BD"/>
            </a:solidFill>
            <a:prstDash val="solid"/>
            <a:miter lim="800000"/>
          </a:ln>
          <a:effectLst/>
        </p:spPr>
      </p:cxnSp>
      <p:sp>
        <p:nvSpPr>
          <p:cNvPr id="8" name="Title 6">
            <a:extLst>
              <a:ext uri="{FF2B5EF4-FFF2-40B4-BE49-F238E27FC236}">
                <a16:creationId xmlns:a16="http://schemas.microsoft.com/office/drawing/2014/main" id="{38C9B10A-2AB8-54D8-0DDA-6CBDBC41AE43}"/>
              </a:ext>
            </a:extLst>
          </p:cNvPr>
          <p:cNvSpPr txBox="1">
            <a:spLocks noGrp="1"/>
          </p:cNvSpPr>
          <p:nvPr>
            <p:ph type="title" idx="4294967295"/>
          </p:nvPr>
        </p:nvSpPr>
        <p:spPr>
          <a:xfrm>
            <a:off x="569186" y="4492050"/>
            <a:ext cx="6923156" cy="5184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a:lnSpc>
                <a:spcPts val="3200"/>
              </a:lnSpc>
              <a:defRPr/>
            </a:pPr>
            <a:r>
              <a:rPr lang="en-US" sz="2400" spc="600">
                <a:solidFill>
                  <a:srgbClr val="FFFFFF"/>
                </a:solidFill>
                <a:latin typeface="Arial" panose="020B0604020202020204"/>
                <a:cs typeface="Arial"/>
                <a:sym typeface="Helvetica Neue" pitchFamily="-109" charset="0"/>
              </a:rPr>
              <a:t>RECURSOS DE COMUNICACIÓN</a:t>
            </a:r>
            <a:endParaRPr kumimoji="0" lang="en-US" sz="3600" b="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351045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86DAC-DE38-6A7D-1E58-2A501ED66ED3}"/>
            </a:ext>
          </a:extLst>
        </p:cNvPr>
        <p:cNvGrpSpPr/>
        <p:nvPr/>
      </p:nvGrpSpPr>
      <p:grpSpPr>
        <a:xfrm>
          <a:off x="0" y="0"/>
          <a:ext cx="0" cy="0"/>
          <a:chOff x="0" y="0"/>
          <a:chExt cx="0" cy="0"/>
        </a:xfrm>
      </p:grpSpPr>
      <p:grpSp>
        <p:nvGrpSpPr>
          <p:cNvPr id="2" name="Group 1" descr="Sample of materials from the bilingual toolkit">
            <a:extLst>
              <a:ext uri="{FF2B5EF4-FFF2-40B4-BE49-F238E27FC236}">
                <a16:creationId xmlns:a16="http://schemas.microsoft.com/office/drawing/2014/main" id="{9312BD98-09A2-78AE-6667-0D3B18D6AF16}"/>
              </a:ext>
            </a:extLst>
          </p:cNvPr>
          <p:cNvGrpSpPr/>
          <p:nvPr/>
        </p:nvGrpSpPr>
        <p:grpSpPr>
          <a:xfrm>
            <a:off x="6189145" y="409433"/>
            <a:ext cx="5862340" cy="5457748"/>
            <a:chOff x="6257385" y="668741"/>
            <a:chExt cx="5862340" cy="5457748"/>
          </a:xfrm>
        </p:grpSpPr>
        <p:sp>
          <p:nvSpPr>
            <p:cNvPr id="3" name="Rectangle 2">
              <a:extLst>
                <a:ext uri="{FF2B5EF4-FFF2-40B4-BE49-F238E27FC236}">
                  <a16:creationId xmlns:a16="http://schemas.microsoft.com/office/drawing/2014/main" id="{8A713179-A945-9AA4-C1BC-1D6A427B8279}"/>
                </a:ext>
              </a:extLst>
            </p:cNvPr>
            <p:cNvSpPr/>
            <p:nvPr/>
          </p:nvSpPr>
          <p:spPr>
            <a:xfrm>
              <a:off x="6257385" y="668741"/>
              <a:ext cx="5719225" cy="5457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66C1BBD1-B6EE-2397-30B0-C6FB386248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0447">
              <a:off x="9851793" y="3562488"/>
              <a:ext cx="1859341" cy="2397091"/>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4F11090B-AC25-B26D-AA62-CDA4F2E50187}"/>
                </a:ext>
              </a:extLst>
            </p:cNvPr>
            <p:cNvPicPr>
              <a:picLocks noChangeAspect="1"/>
            </p:cNvPicPr>
            <p:nvPr/>
          </p:nvPicPr>
          <p:blipFill>
            <a:blip r:embed="rId4">
              <a:extLst>
                <a:ext uri="{28A0092B-C50C-407E-A947-70E740481C1C}">
                  <a14:useLocalDpi xmlns:a14="http://schemas.microsoft.com/office/drawing/2010/main" val="0"/>
                </a:ext>
              </a:extLst>
            </a:blip>
            <a:srcRect t="1245" b="1245"/>
            <a:stretch/>
          </p:blipFill>
          <p:spPr>
            <a:xfrm rot="21441843">
              <a:off x="9399358" y="3534809"/>
              <a:ext cx="1859341" cy="2401648"/>
            </a:xfrm>
            <a:prstGeom prst="rect">
              <a:avLst/>
            </a:prstGeom>
            <a:ln>
              <a:noFill/>
            </a:ln>
            <a:effectLst>
              <a:outerShdw blurRad="292100" dist="139700" dir="2700000" algn="tl" rotWithShape="0">
                <a:srgbClr val="333333">
                  <a:alpha val="65000"/>
                </a:srgbClr>
              </a:outerShdw>
            </a:effectLst>
          </p:spPr>
        </p:pic>
        <p:sp>
          <p:nvSpPr>
            <p:cNvPr id="17" name="Google Shape;141;g280c02dad79_0_22">
              <a:extLst>
                <a:ext uri="{FF2B5EF4-FFF2-40B4-BE49-F238E27FC236}">
                  <a16:creationId xmlns:a16="http://schemas.microsoft.com/office/drawing/2014/main" id="{BF7D5F4F-F39E-03A6-5CE5-5FC160F7D7EE}"/>
                </a:ext>
              </a:extLst>
            </p:cNvPr>
            <p:cNvSpPr txBox="1"/>
            <p:nvPr/>
          </p:nvSpPr>
          <p:spPr>
            <a:xfrm>
              <a:off x="9328679" y="3107383"/>
              <a:ext cx="2701943" cy="362235"/>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defRPr/>
              </a:pPr>
              <a:r>
                <a:rPr lang="en-US" sz="1200" b="1">
                  <a:solidFill>
                    <a:schemeClr val="tx2"/>
                  </a:solidFill>
                  <a:latin typeface="Arial"/>
                  <a:ea typeface="+mn-lt"/>
                  <a:cs typeface="Calibri" panose="020F0502020204030204"/>
                </a:rPr>
                <a:t>Volantes</a:t>
              </a:r>
            </a:p>
          </p:txBody>
        </p:sp>
        <p:pic>
          <p:nvPicPr>
            <p:cNvPr id="20" name="Picture 19">
              <a:extLst>
                <a:ext uri="{FF2B5EF4-FFF2-40B4-BE49-F238E27FC236}">
                  <a16:creationId xmlns:a16="http://schemas.microsoft.com/office/drawing/2014/main" id="{572EB52D-3398-6D16-3268-35A3646F6D07}"/>
                </a:ext>
              </a:extLst>
            </p:cNvPr>
            <p:cNvPicPr>
              <a:picLocks noChangeAspect="1"/>
            </p:cNvPicPr>
            <p:nvPr/>
          </p:nvPicPr>
          <p:blipFill rotWithShape="1">
            <a:blip r:embed="rId5">
              <a:extLst>
                <a:ext uri="{28A0092B-C50C-407E-A947-70E740481C1C}">
                  <a14:useLocalDpi xmlns:a14="http://schemas.microsoft.com/office/drawing/2010/main" val="0"/>
                </a:ext>
              </a:extLst>
            </a:blip>
            <a:srcRect b="5723"/>
            <a:stretch/>
          </p:blipFill>
          <p:spPr>
            <a:xfrm>
              <a:off x="6849808" y="3498239"/>
              <a:ext cx="2070192" cy="2461340"/>
            </a:xfrm>
            <a:prstGeom prst="rect">
              <a:avLst/>
            </a:prstGeom>
            <a:ln>
              <a:noFill/>
            </a:ln>
            <a:effectLst>
              <a:outerShdw blurRad="292100" dist="139700" dir="2700000" algn="tl" rotWithShape="0">
                <a:srgbClr val="333333">
                  <a:alpha val="65000"/>
                </a:srgbClr>
              </a:outerShdw>
            </a:effectLst>
          </p:spPr>
        </p:pic>
        <p:sp>
          <p:nvSpPr>
            <p:cNvPr id="18" name="Google Shape;141;g280c02dad79_0_22">
              <a:extLst>
                <a:ext uri="{FF2B5EF4-FFF2-40B4-BE49-F238E27FC236}">
                  <a16:creationId xmlns:a16="http://schemas.microsoft.com/office/drawing/2014/main" id="{F4FD08AC-0401-8F0D-7FDB-7BEE4B31B0C0}"/>
                </a:ext>
              </a:extLst>
            </p:cNvPr>
            <p:cNvSpPr txBox="1"/>
            <p:nvPr/>
          </p:nvSpPr>
          <p:spPr>
            <a:xfrm>
              <a:off x="6354285" y="3005767"/>
              <a:ext cx="3100502" cy="374484"/>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defRPr/>
              </a:pPr>
              <a:r>
                <a:rPr lang="en-US" sz="1200" b="1">
                  <a:solidFill>
                    <a:schemeClr val="tx2"/>
                  </a:solidFill>
                  <a:latin typeface="Arial"/>
                  <a:cs typeface="Arial"/>
                </a:rPr>
                <a:t>Una </a:t>
              </a:r>
              <a:r>
                <a:rPr lang="en-US" sz="1200" b="1" err="1">
                  <a:solidFill>
                    <a:schemeClr val="tx2"/>
                  </a:solidFill>
                  <a:latin typeface="Arial"/>
                  <a:cs typeface="Arial"/>
                </a:rPr>
                <a:t>plantilla</a:t>
              </a:r>
              <a:r>
                <a:rPr lang="en-US" sz="1200" b="1">
                  <a:solidFill>
                    <a:schemeClr val="tx2"/>
                  </a:solidFill>
                  <a:latin typeface="Arial"/>
                  <a:cs typeface="Arial"/>
                </a:rPr>
                <a:t> de email </a:t>
              </a:r>
              <a:r>
                <a:rPr lang="en-US" sz="1200">
                  <a:solidFill>
                    <a:schemeClr val="tx2"/>
                  </a:solidFill>
                  <a:latin typeface="Arial"/>
                  <a:cs typeface="Arial"/>
                </a:rPr>
                <a:t>para que </a:t>
              </a:r>
              <a:r>
                <a:rPr lang="en-US" sz="1200" err="1">
                  <a:solidFill>
                    <a:schemeClr val="tx2"/>
                  </a:solidFill>
                  <a:latin typeface="Arial"/>
                  <a:cs typeface="Arial"/>
                </a:rPr>
                <a:t>aliados</a:t>
              </a:r>
              <a:r>
                <a:rPr lang="en-US" sz="1200">
                  <a:solidFill>
                    <a:schemeClr val="tx2"/>
                  </a:solidFill>
                  <a:latin typeface="Arial"/>
                  <a:cs typeface="Arial"/>
                </a:rPr>
                <a:t> y </a:t>
              </a:r>
              <a:r>
                <a:rPr lang="en-US" sz="1200" err="1">
                  <a:solidFill>
                    <a:schemeClr val="tx2"/>
                  </a:solidFill>
                  <a:latin typeface="Arial"/>
                  <a:cs typeface="Arial"/>
                </a:rPr>
                <a:t>colaboradores</a:t>
              </a:r>
              <a:r>
                <a:rPr lang="en-US" sz="1200">
                  <a:solidFill>
                    <a:schemeClr val="tx2"/>
                  </a:solidFill>
                  <a:latin typeface="Arial"/>
                  <a:cs typeface="Arial"/>
                </a:rPr>
                <a:t> </a:t>
              </a:r>
              <a:r>
                <a:rPr lang="en-US" sz="1200" err="1">
                  <a:solidFill>
                    <a:schemeClr val="tx2"/>
                  </a:solidFill>
                  <a:latin typeface="Arial"/>
                  <a:cs typeface="Arial"/>
                </a:rPr>
                <a:t>ayuden</a:t>
              </a:r>
              <a:r>
                <a:rPr lang="en-US" sz="1200">
                  <a:solidFill>
                    <a:schemeClr val="tx2"/>
                  </a:solidFill>
                  <a:latin typeface="Arial"/>
                  <a:cs typeface="Arial"/>
                </a:rPr>
                <a:t> a </a:t>
              </a:r>
              <a:r>
                <a:rPr lang="en-US" sz="1200" err="1">
                  <a:solidFill>
                    <a:schemeClr val="tx2"/>
                  </a:solidFill>
                  <a:latin typeface="Arial"/>
                  <a:cs typeface="Arial"/>
                </a:rPr>
                <a:t>correr</a:t>
              </a:r>
              <a:r>
                <a:rPr lang="en-US" sz="1200">
                  <a:solidFill>
                    <a:schemeClr val="tx2"/>
                  </a:solidFill>
                  <a:latin typeface="Arial"/>
                  <a:cs typeface="Arial"/>
                </a:rPr>
                <a:t> la </a:t>
              </a:r>
              <a:r>
                <a:rPr lang="en-US" sz="1200" err="1">
                  <a:solidFill>
                    <a:schemeClr val="tx2"/>
                  </a:solidFill>
                  <a:latin typeface="Arial"/>
                  <a:cs typeface="Arial"/>
                </a:rPr>
                <a:t>voz</a:t>
              </a:r>
              <a:endParaRPr lang="en-US" sz="1200">
                <a:solidFill>
                  <a:schemeClr val="tx2"/>
                </a:solidFill>
                <a:latin typeface="Arial"/>
                <a:cs typeface="Arial"/>
              </a:endParaRPr>
            </a:p>
            <a:p>
              <a:pPr algn="ctr">
                <a:lnSpc>
                  <a:spcPct val="90000"/>
                </a:lnSpc>
                <a:defRPr/>
              </a:pPr>
              <a:endParaRPr lang="en-US" sz="1200" b="1">
                <a:solidFill>
                  <a:schemeClr val="tx2"/>
                </a:solidFill>
                <a:latin typeface="Arial"/>
                <a:cs typeface="Arial"/>
              </a:endParaRPr>
            </a:p>
          </p:txBody>
        </p:sp>
        <p:pic>
          <p:nvPicPr>
            <p:cNvPr id="36" name="Picture 35">
              <a:extLst>
                <a:ext uri="{FF2B5EF4-FFF2-40B4-BE49-F238E27FC236}">
                  <a16:creationId xmlns:a16="http://schemas.microsoft.com/office/drawing/2014/main" id="{D0DB5673-61A3-6CF9-D39B-9826CA5E08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5521" y="1359925"/>
              <a:ext cx="2228261" cy="1392663"/>
            </a:xfrm>
            <a:prstGeom prst="rect">
              <a:avLst/>
            </a:prstGeom>
          </p:spPr>
        </p:pic>
        <p:sp>
          <p:nvSpPr>
            <p:cNvPr id="23" name="Google Shape;141;g280c02dad79_0_22">
              <a:extLst>
                <a:ext uri="{FF2B5EF4-FFF2-40B4-BE49-F238E27FC236}">
                  <a16:creationId xmlns:a16="http://schemas.microsoft.com/office/drawing/2014/main" id="{2A692941-6295-404F-C9E1-AAC75CEAE598}"/>
                </a:ext>
              </a:extLst>
            </p:cNvPr>
            <p:cNvSpPr txBox="1"/>
            <p:nvPr/>
          </p:nvSpPr>
          <p:spPr>
            <a:xfrm>
              <a:off x="9190962" y="1055645"/>
              <a:ext cx="2928763" cy="25611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2"/>
                  </a:solidFill>
                  <a:effectLst/>
                  <a:uLnTx/>
                  <a:uFillTx/>
                  <a:latin typeface="Arial"/>
                  <a:cs typeface="Arial"/>
                </a:rPr>
                <a:t>Videos</a:t>
              </a:r>
              <a:endParaRPr lang="en-US" sz="1800" b="0" i="0" u="none" strike="noStrike" kern="1200" cap="none" spc="0" normalizeH="0" baseline="0" noProof="0">
                <a:ln>
                  <a:noFill/>
                </a:ln>
                <a:solidFill>
                  <a:schemeClr val="tx2"/>
                </a:solidFill>
                <a:effectLst/>
                <a:uLnTx/>
                <a:uFillTx/>
                <a:latin typeface="Arial"/>
                <a:cs typeface="Arial"/>
              </a:endParaRPr>
            </a:p>
          </p:txBody>
        </p:sp>
        <p:pic>
          <p:nvPicPr>
            <p:cNvPr id="34" name="Picture 33">
              <a:extLst>
                <a:ext uri="{FF2B5EF4-FFF2-40B4-BE49-F238E27FC236}">
                  <a16:creationId xmlns:a16="http://schemas.microsoft.com/office/drawing/2014/main" id="{12307187-EF02-574F-AE08-5EBC502014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3140" y="1364780"/>
              <a:ext cx="1380378" cy="1380378"/>
            </a:xfrm>
            <a:prstGeom prst="rect">
              <a:avLst/>
            </a:prstGeom>
          </p:spPr>
        </p:pic>
        <p:pic>
          <p:nvPicPr>
            <p:cNvPr id="32" name="Picture 31">
              <a:extLst>
                <a:ext uri="{FF2B5EF4-FFF2-40B4-BE49-F238E27FC236}">
                  <a16:creationId xmlns:a16="http://schemas.microsoft.com/office/drawing/2014/main" id="{54437069-408B-0163-56F6-8751EBA6BC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4365" y="1372416"/>
              <a:ext cx="1380171" cy="1380171"/>
            </a:xfrm>
            <a:prstGeom prst="rect">
              <a:avLst/>
            </a:prstGeom>
          </p:spPr>
        </p:pic>
        <p:sp>
          <p:nvSpPr>
            <p:cNvPr id="10" name="Google Shape;141;g280c02dad79_0_22">
              <a:extLst>
                <a:ext uri="{FF2B5EF4-FFF2-40B4-BE49-F238E27FC236}">
                  <a16:creationId xmlns:a16="http://schemas.microsoft.com/office/drawing/2014/main" id="{DCFA3E55-2C86-D5F8-B702-9AB50B7498EC}"/>
                </a:ext>
              </a:extLst>
            </p:cNvPr>
            <p:cNvSpPr txBox="1"/>
            <p:nvPr/>
          </p:nvSpPr>
          <p:spPr>
            <a:xfrm>
              <a:off x="6510204" y="1075111"/>
              <a:ext cx="2928763" cy="25611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200" b="1">
                  <a:solidFill>
                    <a:schemeClr val="tx2"/>
                  </a:solidFill>
                  <a:latin typeface="Arial"/>
                  <a:cs typeface="Arial"/>
                </a:rPr>
                <a:t>G</a:t>
              </a:r>
              <a:r>
                <a:rPr kumimoji="0" lang="en-US" sz="1200" b="1" i="0" u="none" strike="noStrike" kern="1200" cap="none" spc="0" normalizeH="0" baseline="0" noProof="0" err="1">
                  <a:ln>
                    <a:noFill/>
                  </a:ln>
                  <a:solidFill>
                    <a:schemeClr val="tx2"/>
                  </a:solidFill>
                  <a:effectLst/>
                  <a:uLnTx/>
                  <a:uFillTx/>
                  <a:latin typeface="Arial"/>
                  <a:cs typeface="Arial"/>
                </a:rPr>
                <a:t>ráficos</a:t>
              </a:r>
              <a:r>
                <a:rPr kumimoji="0" lang="en-US" sz="1200" b="1" i="0" u="none" strike="noStrike" kern="1200" cap="none" spc="0" normalizeH="0" baseline="0" noProof="0">
                  <a:ln>
                    <a:noFill/>
                  </a:ln>
                  <a:solidFill>
                    <a:schemeClr val="tx2"/>
                  </a:solidFill>
                  <a:effectLst/>
                  <a:uLnTx/>
                  <a:uFillTx/>
                  <a:latin typeface="Arial"/>
                  <a:cs typeface="Arial"/>
                </a:rPr>
                <a:t> </a:t>
              </a:r>
              <a:r>
                <a:rPr kumimoji="0" lang="en-US" sz="1200" i="0" u="none" strike="noStrike" kern="1200" cap="none" spc="0" normalizeH="0" baseline="0" noProof="0">
                  <a:ln>
                    <a:noFill/>
                  </a:ln>
                  <a:solidFill>
                    <a:schemeClr val="tx2"/>
                  </a:solidFill>
                  <a:effectLst/>
                  <a:uLnTx/>
                  <a:uFillTx/>
                  <a:latin typeface="Arial"/>
                  <a:cs typeface="Arial"/>
                </a:rPr>
                <a:t>para redes </a:t>
              </a:r>
              <a:r>
                <a:rPr kumimoji="0" lang="en-US" sz="1200" i="0" u="none" strike="noStrike" kern="1200" cap="none" spc="0" normalizeH="0" baseline="0" noProof="0" err="1">
                  <a:ln>
                    <a:noFill/>
                  </a:ln>
                  <a:solidFill>
                    <a:schemeClr val="tx2"/>
                  </a:solidFill>
                  <a:effectLst/>
                  <a:uLnTx/>
                  <a:uFillTx/>
                  <a:latin typeface="Arial"/>
                  <a:cs typeface="Arial"/>
                </a:rPr>
                <a:t>sociales</a:t>
              </a:r>
              <a:endParaRPr kumimoji="0" lang="en-US" sz="1200" i="0" u="none" strike="noStrike" kern="1200" cap="none" spc="0" normalizeH="0" baseline="0" noProof="0">
                <a:ln>
                  <a:noFill/>
                </a:ln>
                <a:solidFill>
                  <a:schemeClr val="tx2"/>
                </a:solidFill>
                <a:effectLst/>
                <a:uLnTx/>
                <a:uFillTx/>
                <a:latin typeface="Arial"/>
                <a:cs typeface="Arial"/>
              </a:endParaRPr>
            </a:p>
          </p:txBody>
        </p:sp>
      </p:grpSp>
      <p:sp>
        <p:nvSpPr>
          <p:cNvPr id="42" name="TextBox 41">
            <a:extLst>
              <a:ext uri="{FF2B5EF4-FFF2-40B4-BE49-F238E27FC236}">
                <a16:creationId xmlns:a16="http://schemas.microsoft.com/office/drawing/2014/main" id="{6B6BA02D-1FB8-3B46-9BF2-5357FDA25CA7}"/>
              </a:ext>
            </a:extLst>
          </p:cNvPr>
          <p:cNvSpPr txBox="1"/>
          <p:nvPr/>
        </p:nvSpPr>
        <p:spPr>
          <a:xfrm>
            <a:off x="513107" y="1110723"/>
            <a:ext cx="5565955" cy="4687502"/>
          </a:xfrm>
          <a:prstGeom prst="rect">
            <a:avLst/>
          </a:prstGeom>
          <a:noFill/>
        </p:spPr>
        <p:txBody>
          <a:bodyPr wrap="square" lIns="91440" tIns="45720" rIns="91440" bIns="45720" anchor="t">
            <a:spAutoFit/>
          </a:bodyPr>
          <a:lstStyle/>
          <a:p>
            <a:pPr algn="l" rtl="0" fontAlgn="base">
              <a:lnSpc>
                <a:spcPts val="2380"/>
              </a:lnSpc>
              <a:buNone/>
            </a:pPr>
            <a:r>
              <a:rPr lang="es-419" sz="1900" b="0" i="0" u="none" strike="noStrike">
                <a:solidFill>
                  <a:srgbClr val="000000"/>
                </a:solidFill>
                <a:effectLst/>
                <a:latin typeface="Arial"/>
                <a:cs typeface="Arial"/>
              </a:rPr>
              <a:t>Hay un </a:t>
            </a:r>
            <a:r>
              <a:rPr lang="es-419" sz="1900" b="0" i="0" u="sng" strike="noStrike">
                <a:solidFill>
                  <a:srgbClr val="0765BD"/>
                </a:solidFill>
                <a:effectLst/>
                <a:latin typeface="Arial"/>
                <a:cs typeface="Arial"/>
              </a:rPr>
              <a:t>kit gratuito disponible para descargar</a:t>
            </a:r>
            <a:r>
              <a:rPr lang="es-419" sz="1900" b="0" i="0" u="none" strike="noStrike">
                <a:solidFill>
                  <a:srgbClr val="000000"/>
                </a:solidFill>
                <a:effectLst/>
                <a:latin typeface="Arial"/>
                <a:cs typeface="Arial"/>
              </a:rPr>
              <a:t> y compartir información y recursos sobre cómo encontrar apoyo de salud mental o tratamiento por uso de sustancias, sin costo o a bajo costo, sin importar dónde vivas en Carolina del Norte.</a:t>
            </a:r>
          </a:p>
          <a:p>
            <a:pPr algn="l" rtl="0" fontAlgn="base">
              <a:lnSpc>
                <a:spcPts val="2380"/>
              </a:lnSpc>
              <a:buNone/>
            </a:pPr>
            <a:endParaRPr lang="es-419" sz="1900">
              <a:solidFill>
                <a:srgbClr val="000000"/>
              </a:solidFill>
              <a:latin typeface="Arial" panose="020B0604020202020204" pitchFamily="34" charset="0"/>
              <a:cs typeface="Arial"/>
            </a:endParaRPr>
          </a:p>
          <a:p>
            <a:pPr fontAlgn="base">
              <a:lnSpc>
                <a:spcPts val="2380"/>
              </a:lnSpc>
              <a:spcAft>
                <a:spcPts val="1200"/>
              </a:spcAft>
            </a:pPr>
            <a:r>
              <a:rPr lang="es-419" sz="1900" b="0" i="0" u="none" strike="noStrike">
                <a:solidFill>
                  <a:srgbClr val="000000"/>
                </a:solidFill>
                <a:effectLst/>
                <a:latin typeface="Arial"/>
                <a:cs typeface="Arial"/>
              </a:rPr>
              <a:t>Los materiales están diseñados para ayudar a difundir información sobre los servicios de crisis en inglés y español e incluyen:</a:t>
            </a:r>
          </a:p>
          <a:p>
            <a:pPr marL="342900" indent="-342900" fontAlgn="base">
              <a:lnSpc>
                <a:spcPts val="2380"/>
              </a:lnSpc>
              <a:spcAft>
                <a:spcPts val="1200"/>
              </a:spcAft>
              <a:buFont typeface="Arial" panose="020B0604020202020204" pitchFamily="34" charset="0"/>
              <a:buChar char="•"/>
            </a:pPr>
            <a:r>
              <a:rPr lang="es-419" sz="1900" b="0" i="0" u="none" strike="noStrike">
                <a:solidFill>
                  <a:srgbClr val="000000"/>
                </a:solidFill>
                <a:effectLst/>
                <a:latin typeface="Arial"/>
                <a:cs typeface="Arial"/>
              </a:rPr>
              <a:t>Publicaciones para redes sociales</a:t>
            </a:r>
          </a:p>
          <a:p>
            <a:pPr marL="342900" indent="-342900" fontAlgn="base">
              <a:lnSpc>
                <a:spcPts val="2380"/>
              </a:lnSpc>
              <a:spcAft>
                <a:spcPts val="1200"/>
              </a:spcAft>
              <a:buFont typeface="Arial" panose="020B0604020202020204" pitchFamily="34" charset="0"/>
              <a:buChar char="•"/>
            </a:pPr>
            <a:r>
              <a:rPr lang="es-419" sz="1900">
                <a:solidFill>
                  <a:srgbClr val="000000"/>
                </a:solidFill>
                <a:latin typeface="Arial"/>
                <a:cs typeface="Arial"/>
              </a:rPr>
              <a:t>Volantes</a:t>
            </a:r>
            <a:endParaRPr lang="es-419" sz="1900" b="0" i="0" u="none" strike="noStrike">
              <a:solidFill>
                <a:srgbClr val="000000"/>
              </a:solidFill>
              <a:effectLst/>
              <a:latin typeface="Arial"/>
              <a:cs typeface="Arial"/>
            </a:endParaRPr>
          </a:p>
          <a:p>
            <a:pPr marL="342900" indent="-342900" fontAlgn="base">
              <a:lnSpc>
                <a:spcPts val="2380"/>
              </a:lnSpc>
              <a:spcAft>
                <a:spcPts val="1200"/>
              </a:spcAft>
              <a:buFont typeface="Arial" panose="020B0604020202020204" pitchFamily="34" charset="0"/>
              <a:buChar char="•"/>
            </a:pPr>
            <a:r>
              <a:rPr lang="es-419" sz="1900" b="0" i="0" u="none" strike="noStrike">
                <a:solidFill>
                  <a:srgbClr val="000000"/>
                </a:solidFill>
                <a:effectLst/>
                <a:latin typeface="Arial"/>
                <a:cs typeface="Arial"/>
              </a:rPr>
              <a:t>Anuncios de servicio público (</a:t>
            </a:r>
            <a:r>
              <a:rPr lang="es-419" sz="1900" b="0" i="0" u="none" strike="noStrike" err="1">
                <a:solidFill>
                  <a:srgbClr val="000000"/>
                </a:solidFill>
                <a:effectLst/>
                <a:latin typeface="Arial"/>
                <a:cs typeface="Arial"/>
              </a:rPr>
              <a:t>PSAs</a:t>
            </a:r>
            <a:r>
              <a:rPr lang="es-419" sz="1900" b="0" i="0" u="none" strike="noStrike">
                <a:solidFill>
                  <a:srgbClr val="000000"/>
                </a:solidFill>
                <a:effectLst/>
                <a:latin typeface="Arial"/>
                <a:cs typeface="Arial"/>
              </a:rPr>
              <a:t>)</a:t>
            </a:r>
          </a:p>
          <a:p>
            <a:pPr marL="342900" indent="-342900" fontAlgn="base">
              <a:lnSpc>
                <a:spcPts val="2380"/>
              </a:lnSpc>
              <a:spcAft>
                <a:spcPts val="1200"/>
              </a:spcAft>
              <a:buFont typeface="Arial" panose="020B0604020202020204" pitchFamily="34" charset="0"/>
              <a:buChar char="•"/>
            </a:pPr>
            <a:r>
              <a:rPr lang="es-419" sz="1900" b="0" i="0" u="none" strike="noStrike">
                <a:solidFill>
                  <a:srgbClr val="000000"/>
                </a:solidFill>
                <a:effectLst/>
                <a:latin typeface="Arial"/>
                <a:cs typeface="Arial"/>
              </a:rPr>
              <a:t>¡Y más!</a:t>
            </a:r>
            <a:endParaRPr lang="es-419" sz="1900" b="0" i="0">
              <a:solidFill>
                <a:srgbClr val="000000"/>
              </a:solidFill>
              <a:effectLst/>
              <a:latin typeface="Arial"/>
              <a:cs typeface="Arial"/>
            </a:endParaRPr>
          </a:p>
        </p:txBody>
      </p:sp>
      <p:sp>
        <p:nvSpPr>
          <p:cNvPr id="8" name="Title 3">
            <a:extLst>
              <a:ext uri="{FF2B5EF4-FFF2-40B4-BE49-F238E27FC236}">
                <a16:creationId xmlns:a16="http://schemas.microsoft.com/office/drawing/2014/main" id="{DE3E5569-5E3F-DC23-9731-281A0D37602D}"/>
              </a:ext>
            </a:extLst>
          </p:cNvPr>
          <p:cNvSpPr>
            <a:spLocks noGrp="1"/>
          </p:cNvSpPr>
          <p:nvPr>
            <p:ph type="title"/>
          </p:nvPr>
        </p:nvSpPr>
        <p:spPr>
          <a:xfrm>
            <a:off x="475520" y="381661"/>
            <a:ext cx="9155929" cy="729062"/>
          </a:xfrm>
        </p:spPr>
        <p:txBody>
          <a:bodyPr lIns="91440" tIns="45720" rIns="91440" bIns="45720" anchor="t"/>
          <a:lstStyle/>
          <a:p>
            <a:r>
              <a:rPr lang="en-US" sz="2000">
                <a:solidFill>
                  <a:srgbClr val="043C71"/>
                </a:solidFill>
                <a:latin typeface="Arial"/>
                <a:cs typeface="Arial"/>
              </a:rPr>
              <a:t>Kit de </a:t>
            </a:r>
            <a:r>
              <a:rPr lang="en-US" sz="2000" err="1">
                <a:solidFill>
                  <a:srgbClr val="043C71"/>
                </a:solidFill>
                <a:latin typeface="Arial"/>
                <a:cs typeface="Arial"/>
              </a:rPr>
              <a:t>herramientas</a:t>
            </a:r>
            <a:r>
              <a:rPr lang="en-US" sz="2000">
                <a:solidFill>
                  <a:srgbClr val="043C71"/>
                </a:solidFill>
                <a:latin typeface="Arial"/>
                <a:cs typeface="Arial"/>
              </a:rPr>
              <a:t> </a:t>
            </a:r>
            <a:r>
              <a:rPr lang="en-US" sz="2000" err="1">
                <a:solidFill>
                  <a:srgbClr val="043C71"/>
                </a:solidFill>
                <a:latin typeface="Arial"/>
                <a:cs typeface="Arial"/>
              </a:rPr>
              <a:t>bilingüe</a:t>
            </a:r>
            <a:br>
              <a:rPr lang="en-US" sz="2000">
                <a:solidFill>
                  <a:srgbClr val="043C71"/>
                </a:solidFill>
                <a:latin typeface="Arial"/>
                <a:cs typeface="Arial"/>
              </a:rPr>
            </a:br>
            <a:endParaRPr lang="en-US" sz="2000">
              <a:solidFill>
                <a:srgbClr val="043C71"/>
              </a:solidFill>
              <a:latin typeface="Arial"/>
              <a:cs typeface="Arial"/>
            </a:endParaRPr>
          </a:p>
        </p:txBody>
      </p:sp>
    </p:spTree>
    <p:extLst>
      <p:ext uri="{BB962C8B-B14F-4D97-AF65-F5344CB8AC3E}">
        <p14:creationId xmlns:p14="http://schemas.microsoft.com/office/powerpoint/2010/main" val="1564462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two people supporting each other by holding hands">
            <a:extLst>
              <a:ext uri="{FF2B5EF4-FFF2-40B4-BE49-F238E27FC236}">
                <a16:creationId xmlns:a16="http://schemas.microsoft.com/office/drawing/2014/main" id="{B4EC4E3A-A31F-0027-A668-599982B74EFE}"/>
              </a:ext>
            </a:extLst>
          </p:cNvPr>
          <p:cNvPicPr>
            <a:picLocks noChangeAspect="1"/>
          </p:cNvPicPr>
          <p:nvPr/>
        </p:nvPicPr>
        <p:blipFill>
          <a:blip r:embed="rId2"/>
          <a:stretch>
            <a:fillRect/>
          </a:stretch>
        </p:blipFill>
        <p:spPr>
          <a:xfrm>
            <a:off x="1222374" y="0"/>
            <a:ext cx="10969626" cy="6143626"/>
          </a:xfrm>
          <a:prstGeom prst="rect">
            <a:avLst/>
          </a:prstGeom>
        </p:spPr>
      </p:pic>
      <p:sp>
        <p:nvSpPr>
          <p:cNvPr id="3" name="Rectangle 2">
            <a:extLst>
              <a:ext uri="{FF2B5EF4-FFF2-40B4-BE49-F238E27FC236}">
                <a16:creationId xmlns:a16="http://schemas.microsoft.com/office/drawing/2014/main" id="{600BDDE3-2824-EA30-1AF6-3B6D35FB64D8}"/>
              </a:ext>
              <a:ext uri="{C183D7F6-B498-43B3-948B-1728B52AA6E4}">
                <adec:decorative xmlns:adec="http://schemas.microsoft.com/office/drawing/2017/decorative" val="1"/>
              </a:ext>
            </a:extLst>
          </p:cNvPr>
          <p:cNvSpPr/>
          <p:nvPr/>
        </p:nvSpPr>
        <p:spPr>
          <a:xfrm>
            <a:off x="0" y="0"/>
            <a:ext cx="9690158" cy="6866106"/>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7">
            <a:extLst>
              <a:ext uri="{FF2B5EF4-FFF2-40B4-BE49-F238E27FC236}">
                <a16:creationId xmlns:a16="http://schemas.microsoft.com/office/drawing/2014/main" id="{CAD00CE7-DC9B-104B-3C39-890295702A3C}"/>
              </a:ext>
            </a:extLst>
          </p:cNvPr>
          <p:cNvSpPr txBox="1">
            <a:spLocks/>
          </p:cNvSpPr>
          <p:nvPr/>
        </p:nvSpPr>
        <p:spPr>
          <a:xfrm>
            <a:off x="587626" y="5334000"/>
            <a:ext cx="4670174" cy="488226"/>
          </a:xfrm>
          <a:prstGeom prst="rect">
            <a:avLst/>
          </a:prstGeom>
        </p:spPr>
        <p:txBody>
          <a:bodyPr lIns="0" tIns="0" rIns="0" bIns="0" anchor="ctr">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0">
                <a:latin typeface="Arial"/>
                <a:cs typeface="Arial"/>
              </a:rPr>
              <a:t>Junio 2025</a:t>
            </a:r>
          </a:p>
        </p:txBody>
      </p:sp>
      <p:cxnSp>
        <p:nvCxnSpPr>
          <p:cNvPr id="5" name="Straight Connector 4">
            <a:extLst>
              <a:ext uri="{FF2B5EF4-FFF2-40B4-BE49-F238E27FC236}">
                <a16:creationId xmlns:a16="http://schemas.microsoft.com/office/drawing/2014/main" id="{BF37949F-B13C-03CD-E402-6274621FD069}"/>
              </a:ext>
              <a:ext uri="{C183D7F6-B498-43B3-948B-1728B52AA6E4}">
                <adec:decorative xmlns:adec="http://schemas.microsoft.com/office/drawing/2017/decorative" val="1"/>
              </a:ext>
            </a:extLst>
          </p:cNvPr>
          <p:cNvCxnSpPr>
            <a:cxnSpLocks/>
          </p:cNvCxnSpPr>
          <p:nvPr/>
        </p:nvCxnSpPr>
        <p:spPr>
          <a:xfrm>
            <a:off x="579437" y="5181600"/>
            <a:ext cx="5376863" cy="0"/>
          </a:xfrm>
          <a:prstGeom prst="line">
            <a:avLst/>
          </a:prstGeom>
          <a:noFill/>
          <a:ln w="6350" cap="flat" cmpd="sng" algn="ctr">
            <a:solidFill>
              <a:srgbClr val="0766BD"/>
            </a:solidFill>
            <a:prstDash val="solid"/>
            <a:miter lim="800000"/>
          </a:ln>
          <a:effectLst/>
        </p:spPr>
      </p:cxnSp>
      <p:sp>
        <p:nvSpPr>
          <p:cNvPr id="7" name="Title 1">
            <a:extLst>
              <a:ext uri="{FF2B5EF4-FFF2-40B4-BE49-F238E27FC236}">
                <a16:creationId xmlns:a16="http://schemas.microsoft.com/office/drawing/2014/main" id="{9F5A1D8C-FAA1-0BE4-D2C8-B77200A0A167}"/>
              </a:ext>
            </a:extLst>
          </p:cNvPr>
          <p:cNvSpPr txBox="1">
            <a:spLocks noGrp="1"/>
          </p:cNvSpPr>
          <p:nvPr>
            <p:ph type="title" idx="4294967295"/>
          </p:nvPr>
        </p:nvSpPr>
        <p:spPr>
          <a:xfrm>
            <a:off x="535231" y="3433348"/>
            <a:ext cx="5979771" cy="161454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s-419" sz="3200" b="1" i="0" u="none" strike="noStrike" kern="1200" cap="none" spc="0" normalizeH="0" baseline="0" noProof="0">
                <a:ln>
                  <a:noFill/>
                </a:ln>
                <a:solidFill>
                  <a:schemeClr val="bg1"/>
                </a:solidFill>
                <a:effectLst/>
                <a:uLnTx/>
                <a:uFillTx/>
                <a:latin typeface="Arial"/>
                <a:cs typeface="Arial"/>
              </a:rPr>
              <a:t>Sea cual sea tu crisis, tienes opciones.</a:t>
            </a:r>
            <a:br>
              <a:rPr lang="es-419" sz="3200" b="1" i="0" u="none" strike="noStrike" kern="1200" cap="none" spc="0" normalizeH="0" baseline="0" noProof="0">
                <a:ln>
                  <a:noFill/>
                </a:ln>
                <a:effectLst/>
                <a:uLnTx/>
                <a:uFillTx/>
                <a:latin typeface="Arial"/>
                <a:ea typeface="Arial" panose="020B0604020202020204" pitchFamily="34" charset="0"/>
                <a:cs typeface="Arial"/>
              </a:rPr>
            </a:br>
            <a:br>
              <a:rPr lang="en-US" sz="3200" b="1" i="0" u="none" strike="noStrike" kern="1200" cap="none" spc="0" normalizeH="0" baseline="0" noProof="0">
                <a:ln>
                  <a:noFill/>
                </a:ln>
                <a:effectLst/>
                <a:uLnTx/>
                <a:uFillTx/>
                <a:latin typeface="Arial"/>
                <a:ea typeface="Arial" panose="020B0604020202020204" pitchFamily="34" charset="0"/>
                <a:cs typeface="Arial"/>
              </a:rPr>
            </a:br>
            <a:r>
              <a:rPr kumimoji="0" lang="en-US" sz="3200" b="1" i="0" u="none" strike="noStrike" kern="1200" cap="none" spc="0" normalizeH="0" baseline="0" noProof="0" err="1">
                <a:ln>
                  <a:noFill/>
                </a:ln>
                <a:solidFill>
                  <a:schemeClr val="bg1"/>
                </a:solidFill>
                <a:effectLst/>
                <a:uLnTx/>
                <a:uFillTx/>
                <a:latin typeface="Arial"/>
                <a:cs typeface="Arial"/>
              </a:rPr>
              <a:t>Servicios</a:t>
            </a:r>
            <a:r>
              <a:rPr kumimoji="0" lang="en-US" sz="3200" b="1" i="0" u="none" strike="noStrike" kern="1200" cap="none" spc="0" normalizeH="0" baseline="0" noProof="0">
                <a:ln>
                  <a:noFill/>
                </a:ln>
                <a:solidFill>
                  <a:schemeClr val="bg1"/>
                </a:solidFill>
                <a:effectLst/>
                <a:uLnTx/>
                <a:uFillTx/>
                <a:latin typeface="Arial"/>
                <a:cs typeface="Arial"/>
              </a:rPr>
              <a:t> de </a:t>
            </a:r>
            <a:r>
              <a:rPr kumimoji="0" lang="en-US" sz="3200" b="1" i="0" u="none" strike="noStrike" kern="1200" cap="none" spc="0" normalizeH="0" baseline="0" noProof="0" err="1">
                <a:ln>
                  <a:noFill/>
                </a:ln>
                <a:solidFill>
                  <a:schemeClr val="bg1"/>
                </a:solidFill>
                <a:effectLst/>
                <a:uLnTx/>
                <a:uFillTx/>
                <a:latin typeface="Arial"/>
                <a:cs typeface="Arial"/>
              </a:rPr>
              <a:t>respuesta</a:t>
            </a:r>
            <a:r>
              <a:rPr kumimoji="0" lang="en-US" sz="3200" b="1" i="0" u="none" strike="noStrike" kern="1200" cap="none" spc="0" normalizeH="0" baseline="0" noProof="0">
                <a:ln>
                  <a:noFill/>
                </a:ln>
                <a:solidFill>
                  <a:schemeClr val="bg1"/>
                </a:solidFill>
                <a:effectLst/>
                <a:uLnTx/>
                <a:uFillTx/>
                <a:latin typeface="Arial"/>
                <a:cs typeface="Arial"/>
              </a:rPr>
              <a:t> a crisis en Carolina del Norte</a:t>
            </a:r>
            <a:endParaRPr kumimoji="0" lang="en-US" sz="3200" b="1" i="0" u="none" strike="noStrike" kern="1200" cap="none" spc="0" normalizeH="0" baseline="0" noProof="0">
              <a:ln>
                <a:noFill/>
              </a:ln>
              <a:solidFill>
                <a:schemeClr val="bg1"/>
              </a:solidFill>
              <a:effectLst/>
              <a:uLnTx/>
              <a:uFillTx/>
              <a:latin typeface="Arial"/>
              <a:cs typeface="Arial" panose="020B0604020202020204" pitchFamily="34" charset="0"/>
            </a:endParaRPr>
          </a:p>
        </p:txBody>
      </p:sp>
      <p:pic>
        <p:nvPicPr>
          <p:cNvPr id="6" name="Picture 5" descr="NCDHHS logo">
            <a:extLst>
              <a:ext uri="{FF2B5EF4-FFF2-40B4-BE49-F238E27FC236}">
                <a16:creationId xmlns:a16="http://schemas.microsoft.com/office/drawing/2014/main" id="{AA7E2FA6-6D54-891B-7EF8-C01C583757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971" y="789243"/>
            <a:ext cx="3208958" cy="1126656"/>
          </a:xfrm>
          <a:prstGeom prst="rect">
            <a:avLst/>
          </a:prstGeom>
        </p:spPr>
      </p:pic>
    </p:spTree>
    <p:extLst>
      <p:ext uri="{BB962C8B-B14F-4D97-AF65-F5344CB8AC3E}">
        <p14:creationId xmlns:p14="http://schemas.microsoft.com/office/powerpoint/2010/main" val="4021684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8227-2E3B-70AB-156F-521A5551809A}"/>
              </a:ext>
            </a:extLst>
          </p:cNvPr>
          <p:cNvSpPr>
            <a:spLocks noGrp="1"/>
          </p:cNvSpPr>
          <p:nvPr>
            <p:ph type="title"/>
          </p:nvPr>
        </p:nvSpPr>
        <p:spPr/>
        <p:txBody>
          <a:bodyPr lIns="91440" tIns="45720" rIns="91440" bIns="45720" anchor="t"/>
          <a:lstStyle/>
          <a:p>
            <a:r>
              <a:rPr lang="en-US" sz="2000" err="1">
                <a:solidFill>
                  <a:srgbClr val="053C71"/>
                </a:solidFill>
                <a:latin typeface="Arial"/>
                <a:cs typeface="Arial"/>
              </a:rPr>
              <a:t>Anuncios</a:t>
            </a:r>
            <a:r>
              <a:rPr lang="en-US" sz="2000">
                <a:solidFill>
                  <a:srgbClr val="053C71"/>
                </a:solidFill>
                <a:latin typeface="Arial"/>
                <a:cs typeface="Arial"/>
              </a:rPr>
              <a:t> de </a:t>
            </a:r>
            <a:r>
              <a:rPr lang="en-US" sz="2000" err="1">
                <a:solidFill>
                  <a:srgbClr val="053C71"/>
                </a:solidFill>
                <a:latin typeface="Arial"/>
                <a:cs typeface="Arial"/>
              </a:rPr>
              <a:t>servicio</a:t>
            </a:r>
            <a:r>
              <a:rPr lang="en-US" sz="2000">
                <a:solidFill>
                  <a:srgbClr val="053C71"/>
                </a:solidFill>
                <a:latin typeface="Arial"/>
                <a:cs typeface="Arial"/>
              </a:rPr>
              <a:t> </a:t>
            </a:r>
            <a:r>
              <a:rPr lang="en-US" sz="2000" err="1">
                <a:solidFill>
                  <a:srgbClr val="053C71"/>
                </a:solidFill>
                <a:latin typeface="Arial"/>
                <a:cs typeface="Arial"/>
              </a:rPr>
              <a:t>público</a:t>
            </a:r>
            <a:r>
              <a:rPr lang="en-US" sz="2000">
                <a:latin typeface="Arial"/>
                <a:cs typeface="Arial"/>
              </a:rPr>
              <a:t> </a:t>
            </a:r>
            <a:endParaRPr lang="en-US" sz="2000"/>
          </a:p>
        </p:txBody>
      </p:sp>
      <p:pic>
        <p:nvPicPr>
          <p:cNvPr id="4" name="Online Media 3" title="Sea cual sea tu crisis, tienes opciones (30)">
            <a:hlinkClick r:id="" action="ppaction://media"/>
            <a:extLst>
              <a:ext uri="{FF2B5EF4-FFF2-40B4-BE49-F238E27FC236}">
                <a16:creationId xmlns:a16="http://schemas.microsoft.com/office/drawing/2014/main" id="{8D1BEF06-D215-96CC-D17B-5ACDEBF3282E}"/>
              </a:ext>
            </a:extLst>
          </p:cNvPr>
          <p:cNvPicPr>
            <a:picLocks noRot="1" noChangeAspect="1"/>
          </p:cNvPicPr>
          <p:nvPr>
            <a:videoFile r:link="rId1"/>
          </p:nvPr>
        </p:nvPicPr>
        <p:blipFill>
          <a:blip r:embed="rId3"/>
          <a:stretch>
            <a:fillRect/>
          </a:stretch>
        </p:blipFill>
        <p:spPr>
          <a:xfrm>
            <a:off x="2447504" y="1109692"/>
            <a:ext cx="7293533" cy="4128930"/>
          </a:xfrm>
          <a:prstGeom prst="rect">
            <a:avLst/>
          </a:prstGeom>
        </p:spPr>
      </p:pic>
      <p:sp>
        <p:nvSpPr>
          <p:cNvPr id="3" name="TextBox 2">
            <a:extLst>
              <a:ext uri="{FF2B5EF4-FFF2-40B4-BE49-F238E27FC236}">
                <a16:creationId xmlns:a16="http://schemas.microsoft.com/office/drawing/2014/main" id="{82B74145-3C96-F69F-B0AB-8908B62A9679}"/>
              </a:ext>
            </a:extLst>
          </p:cNvPr>
          <p:cNvSpPr txBox="1"/>
          <p:nvPr/>
        </p:nvSpPr>
        <p:spPr>
          <a:xfrm>
            <a:off x="3838372" y="5339831"/>
            <a:ext cx="4625305" cy="4001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s-419" sz="2000" b="1">
                <a:solidFill>
                  <a:srgbClr val="072C62"/>
                </a:solidFill>
                <a:latin typeface="Aptos"/>
              </a:rPr>
              <a:t>Sea cual sea tu crisis, tienes opciones</a:t>
            </a:r>
          </a:p>
        </p:txBody>
      </p:sp>
    </p:spTree>
    <p:extLst>
      <p:ext uri="{BB962C8B-B14F-4D97-AF65-F5344CB8AC3E}">
        <p14:creationId xmlns:p14="http://schemas.microsoft.com/office/powerpoint/2010/main" val="1580051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21306-AECB-5F33-9C88-3EAFF7206F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95DDEF-D916-3EC4-6B27-712662611BAC}"/>
              </a:ext>
            </a:extLst>
          </p:cNvPr>
          <p:cNvSpPr>
            <a:spLocks noGrp="1"/>
          </p:cNvSpPr>
          <p:nvPr>
            <p:ph type="title"/>
          </p:nvPr>
        </p:nvSpPr>
        <p:spPr/>
        <p:txBody>
          <a:bodyPr lIns="91440" tIns="45720" rIns="91440" bIns="45720" anchor="t"/>
          <a:lstStyle/>
          <a:p>
            <a:r>
              <a:rPr lang="en-US" sz="2000" err="1">
                <a:latin typeface="Arial"/>
                <a:cs typeface="Arial"/>
              </a:rPr>
              <a:t>Anuncios</a:t>
            </a:r>
            <a:r>
              <a:rPr lang="en-US" sz="2000">
                <a:latin typeface="Arial"/>
                <a:cs typeface="Arial"/>
              </a:rPr>
              <a:t> de </a:t>
            </a:r>
            <a:r>
              <a:rPr lang="en-US" sz="2000" err="1">
                <a:latin typeface="Arial"/>
                <a:cs typeface="Arial"/>
              </a:rPr>
              <a:t>servicio</a:t>
            </a:r>
            <a:r>
              <a:rPr lang="en-US" sz="2000">
                <a:latin typeface="Arial"/>
                <a:cs typeface="Arial"/>
              </a:rPr>
              <a:t> </a:t>
            </a:r>
            <a:r>
              <a:rPr lang="en-US" sz="2000" err="1">
                <a:latin typeface="Arial"/>
                <a:cs typeface="Arial"/>
              </a:rPr>
              <a:t>público</a:t>
            </a:r>
            <a:endParaRPr lang="en-US" sz="2000" err="1"/>
          </a:p>
        </p:txBody>
      </p:sp>
      <p:pic>
        <p:nvPicPr>
          <p:cNvPr id="3" name="Online Media 2" title="Apoyo cuando más lo necesitas – La historia de Jennifer (15)">
            <a:hlinkClick r:id="" action="ppaction://media"/>
            <a:extLst>
              <a:ext uri="{FF2B5EF4-FFF2-40B4-BE49-F238E27FC236}">
                <a16:creationId xmlns:a16="http://schemas.microsoft.com/office/drawing/2014/main" id="{78565541-2453-A002-DCDB-5730E840DDDE}"/>
              </a:ext>
            </a:extLst>
          </p:cNvPr>
          <p:cNvPicPr>
            <a:picLocks noRot="1" noChangeAspect="1"/>
          </p:cNvPicPr>
          <p:nvPr>
            <a:videoFile r:link="rId1"/>
          </p:nvPr>
        </p:nvPicPr>
        <p:blipFill>
          <a:blip r:embed="rId4"/>
          <a:stretch>
            <a:fillRect/>
          </a:stretch>
        </p:blipFill>
        <p:spPr>
          <a:xfrm>
            <a:off x="470958" y="1659466"/>
            <a:ext cx="5443539" cy="3022601"/>
          </a:xfrm>
          <a:prstGeom prst="rect">
            <a:avLst/>
          </a:prstGeom>
        </p:spPr>
      </p:pic>
      <p:pic>
        <p:nvPicPr>
          <p:cNvPr id="4" name="Online Media 3" title="Ayuda que llega donde estés">
            <a:hlinkClick r:id="" action="ppaction://media"/>
            <a:extLst>
              <a:ext uri="{FF2B5EF4-FFF2-40B4-BE49-F238E27FC236}">
                <a16:creationId xmlns:a16="http://schemas.microsoft.com/office/drawing/2014/main" id="{BD4A7035-8193-98FB-D33E-9969175799DF}"/>
              </a:ext>
            </a:extLst>
          </p:cNvPr>
          <p:cNvPicPr>
            <a:picLocks noRot="1" noChangeAspect="1"/>
          </p:cNvPicPr>
          <p:nvPr>
            <a:videoFile r:link="rId2"/>
          </p:nvPr>
        </p:nvPicPr>
        <p:blipFill>
          <a:blip r:embed="rId5"/>
          <a:stretch>
            <a:fillRect/>
          </a:stretch>
        </p:blipFill>
        <p:spPr>
          <a:xfrm>
            <a:off x="6140205" y="1649543"/>
            <a:ext cx="5567902" cy="3035944"/>
          </a:xfrm>
          <a:prstGeom prst="rect">
            <a:avLst/>
          </a:prstGeom>
        </p:spPr>
      </p:pic>
      <p:sp>
        <p:nvSpPr>
          <p:cNvPr id="5" name="TextBox 4">
            <a:extLst>
              <a:ext uri="{FF2B5EF4-FFF2-40B4-BE49-F238E27FC236}">
                <a16:creationId xmlns:a16="http://schemas.microsoft.com/office/drawing/2014/main" id="{0F649F4A-7497-3A5B-B034-A57EAC6EAD77}"/>
              </a:ext>
            </a:extLst>
          </p:cNvPr>
          <p:cNvSpPr txBox="1"/>
          <p:nvPr/>
        </p:nvSpPr>
        <p:spPr>
          <a:xfrm>
            <a:off x="1357470" y="4935337"/>
            <a:ext cx="3674852" cy="38472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s-419" sz="1900" b="1">
                <a:solidFill>
                  <a:srgbClr val="072C62"/>
                </a:solidFill>
                <a:latin typeface="Aptos"/>
                <a:cs typeface="Arial"/>
              </a:rPr>
              <a:t>Apoyo cuando más lo necesitas</a:t>
            </a:r>
          </a:p>
        </p:txBody>
      </p:sp>
      <p:sp>
        <p:nvSpPr>
          <p:cNvPr id="6" name="TextBox 5">
            <a:extLst>
              <a:ext uri="{FF2B5EF4-FFF2-40B4-BE49-F238E27FC236}">
                <a16:creationId xmlns:a16="http://schemas.microsoft.com/office/drawing/2014/main" id="{3D5A6990-C509-1DC8-E9AF-3B9568F1D3AA}"/>
              </a:ext>
            </a:extLst>
          </p:cNvPr>
          <p:cNvSpPr txBox="1"/>
          <p:nvPr/>
        </p:nvSpPr>
        <p:spPr>
          <a:xfrm>
            <a:off x="7342450" y="4950476"/>
            <a:ext cx="3162917"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s-419" b="1">
                <a:solidFill>
                  <a:srgbClr val="072C62"/>
                </a:solidFill>
                <a:latin typeface="Aptos"/>
              </a:rPr>
              <a:t>Ayuda que llega donde estés</a:t>
            </a:r>
            <a:endParaRPr lang="es-419"/>
          </a:p>
        </p:txBody>
      </p:sp>
    </p:spTree>
    <p:extLst>
      <p:ext uri="{BB962C8B-B14F-4D97-AF65-F5344CB8AC3E}">
        <p14:creationId xmlns:p14="http://schemas.microsoft.com/office/powerpoint/2010/main" val="1543532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A78A-0D94-16CD-75D6-8A65AD767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1213F1-DA72-C4FD-345E-B8957007ADEB}"/>
              </a:ext>
            </a:extLst>
          </p:cNvPr>
          <p:cNvSpPr>
            <a:spLocks noGrp="1"/>
          </p:cNvSpPr>
          <p:nvPr>
            <p:ph type="title"/>
          </p:nvPr>
        </p:nvSpPr>
        <p:spPr/>
        <p:txBody>
          <a:bodyPr lIns="91440" tIns="45720" rIns="91440" bIns="45720" anchor="t"/>
          <a:lstStyle/>
          <a:p>
            <a:r>
              <a:rPr lang="en-US" sz="2000" err="1">
                <a:latin typeface="Arial"/>
                <a:cs typeface="Arial"/>
              </a:rPr>
              <a:t>Anuncios</a:t>
            </a:r>
            <a:r>
              <a:rPr lang="en-US" sz="2000">
                <a:latin typeface="Arial"/>
                <a:cs typeface="Arial"/>
              </a:rPr>
              <a:t> de </a:t>
            </a:r>
            <a:r>
              <a:rPr lang="en-US" sz="2000" err="1">
                <a:latin typeface="Arial"/>
                <a:cs typeface="Arial"/>
              </a:rPr>
              <a:t>servicio</a:t>
            </a:r>
            <a:r>
              <a:rPr lang="en-US" sz="2000">
                <a:latin typeface="Arial"/>
                <a:cs typeface="Arial"/>
              </a:rPr>
              <a:t> </a:t>
            </a:r>
            <a:r>
              <a:rPr lang="en-US" sz="2000" err="1">
                <a:latin typeface="Arial"/>
                <a:cs typeface="Arial"/>
              </a:rPr>
              <a:t>público</a:t>
            </a:r>
            <a:endParaRPr lang="en-US" sz="2000" err="1"/>
          </a:p>
        </p:txBody>
      </p:sp>
      <p:pic>
        <p:nvPicPr>
          <p:cNvPr id="3" name="Online Media 2" title="Apoyo para la salud mental y el uso de sustancias sin necesitar cita">
            <a:hlinkClick r:id="" action="ppaction://media"/>
            <a:extLst>
              <a:ext uri="{FF2B5EF4-FFF2-40B4-BE49-F238E27FC236}">
                <a16:creationId xmlns:a16="http://schemas.microsoft.com/office/drawing/2014/main" id="{819B449C-C1E9-CCDA-38A8-F37EAAC6E7C3}"/>
              </a:ext>
            </a:extLst>
          </p:cNvPr>
          <p:cNvPicPr>
            <a:picLocks noRot="1" noChangeAspect="1"/>
          </p:cNvPicPr>
          <p:nvPr>
            <a:videoFile r:link="rId1"/>
          </p:nvPr>
        </p:nvPicPr>
        <p:blipFill>
          <a:blip r:embed="rId4"/>
          <a:stretch>
            <a:fillRect/>
          </a:stretch>
        </p:blipFill>
        <p:spPr>
          <a:xfrm>
            <a:off x="470958" y="1456266"/>
            <a:ext cx="5453407" cy="3081924"/>
          </a:xfrm>
          <a:prstGeom prst="rect">
            <a:avLst/>
          </a:prstGeom>
        </p:spPr>
      </p:pic>
      <p:sp>
        <p:nvSpPr>
          <p:cNvPr id="4" name="TextBox 3">
            <a:extLst>
              <a:ext uri="{FF2B5EF4-FFF2-40B4-BE49-F238E27FC236}">
                <a16:creationId xmlns:a16="http://schemas.microsoft.com/office/drawing/2014/main" id="{101C9320-679C-7BD8-98D5-C2B7C0A85E80}"/>
              </a:ext>
            </a:extLst>
          </p:cNvPr>
          <p:cNvSpPr txBox="1"/>
          <p:nvPr/>
        </p:nvSpPr>
        <p:spPr>
          <a:xfrm>
            <a:off x="762000" y="4995893"/>
            <a:ext cx="4567661"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b="1" err="1">
                <a:solidFill>
                  <a:srgbClr val="072C62"/>
                </a:solidFill>
                <a:latin typeface="Aptos"/>
              </a:rPr>
              <a:t>Apoyo</a:t>
            </a:r>
            <a:r>
              <a:rPr lang="en-US" sz="1600" b="1">
                <a:solidFill>
                  <a:srgbClr val="072C62"/>
                </a:solidFill>
                <a:latin typeface="Aptos"/>
              </a:rPr>
              <a:t> para la </a:t>
            </a:r>
            <a:r>
              <a:rPr lang="en-US" sz="1600" b="1" err="1">
                <a:solidFill>
                  <a:srgbClr val="072C62"/>
                </a:solidFill>
                <a:latin typeface="Aptos"/>
              </a:rPr>
              <a:t>salud</a:t>
            </a:r>
            <a:r>
              <a:rPr lang="en-US" sz="1600" b="1">
                <a:solidFill>
                  <a:srgbClr val="072C62"/>
                </a:solidFill>
                <a:latin typeface="Aptos"/>
              </a:rPr>
              <a:t> mental y </a:t>
            </a:r>
            <a:r>
              <a:rPr lang="en-US" sz="1600" b="1" err="1">
                <a:solidFill>
                  <a:srgbClr val="072C62"/>
                </a:solidFill>
                <a:latin typeface="Aptos"/>
              </a:rPr>
              <a:t>uso</a:t>
            </a:r>
            <a:r>
              <a:rPr lang="en-US" sz="1600" b="1">
                <a:solidFill>
                  <a:srgbClr val="072C62"/>
                </a:solidFill>
                <a:latin typeface="Aptos"/>
              </a:rPr>
              <a:t> de </a:t>
            </a:r>
            <a:r>
              <a:rPr lang="en-US" sz="1600" b="1" err="1">
                <a:solidFill>
                  <a:srgbClr val="072C62"/>
                </a:solidFill>
                <a:latin typeface="Aptos"/>
              </a:rPr>
              <a:t>sustancias</a:t>
            </a:r>
            <a:endParaRPr lang="en-US" sz="1600" err="1"/>
          </a:p>
        </p:txBody>
      </p:sp>
      <p:pic>
        <p:nvPicPr>
          <p:cNvPr id="5" name="Online Media 4" title="Apoyo cuando más lo necesitas – La historia de Jennifer (60)">
            <a:hlinkClick r:id="" action="ppaction://media"/>
            <a:extLst>
              <a:ext uri="{FF2B5EF4-FFF2-40B4-BE49-F238E27FC236}">
                <a16:creationId xmlns:a16="http://schemas.microsoft.com/office/drawing/2014/main" id="{2E4BE76F-E9E4-1670-3CC8-49E10DA3D53A}"/>
              </a:ext>
            </a:extLst>
          </p:cNvPr>
          <p:cNvPicPr>
            <a:picLocks noRot="1" noChangeAspect="1"/>
          </p:cNvPicPr>
          <p:nvPr>
            <a:videoFile r:link="rId2"/>
          </p:nvPr>
        </p:nvPicPr>
        <p:blipFill>
          <a:blip r:embed="rId5"/>
          <a:stretch>
            <a:fillRect/>
          </a:stretch>
        </p:blipFill>
        <p:spPr>
          <a:xfrm>
            <a:off x="6267597" y="1473032"/>
            <a:ext cx="5350685" cy="3064148"/>
          </a:xfrm>
          <a:prstGeom prst="rect">
            <a:avLst/>
          </a:prstGeom>
        </p:spPr>
      </p:pic>
      <p:sp>
        <p:nvSpPr>
          <p:cNvPr id="6" name="TextBox 5">
            <a:extLst>
              <a:ext uri="{FF2B5EF4-FFF2-40B4-BE49-F238E27FC236}">
                <a16:creationId xmlns:a16="http://schemas.microsoft.com/office/drawing/2014/main" id="{010AD68F-D15F-DBF0-5ED8-642FF3296532}"/>
              </a:ext>
            </a:extLst>
          </p:cNvPr>
          <p:cNvSpPr txBox="1"/>
          <p:nvPr/>
        </p:nvSpPr>
        <p:spPr>
          <a:xfrm>
            <a:off x="6333178" y="4995893"/>
            <a:ext cx="5222584"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b="1" err="1">
                <a:solidFill>
                  <a:srgbClr val="072C62"/>
                </a:solidFill>
                <a:latin typeface="Aptos"/>
              </a:rPr>
              <a:t>Apoyo</a:t>
            </a:r>
            <a:r>
              <a:rPr lang="en-US" sz="1600" b="1">
                <a:solidFill>
                  <a:srgbClr val="072C62"/>
                </a:solidFill>
                <a:latin typeface="Aptos"/>
              </a:rPr>
              <a:t> </a:t>
            </a:r>
            <a:r>
              <a:rPr lang="en-US" sz="1600" b="1" err="1">
                <a:solidFill>
                  <a:srgbClr val="072C62"/>
                </a:solidFill>
                <a:latin typeface="Aptos"/>
              </a:rPr>
              <a:t>cuando</a:t>
            </a:r>
            <a:r>
              <a:rPr lang="en-US" sz="1600" b="1">
                <a:solidFill>
                  <a:srgbClr val="072C62"/>
                </a:solidFill>
                <a:latin typeface="Aptos"/>
              </a:rPr>
              <a:t> </a:t>
            </a:r>
            <a:r>
              <a:rPr lang="en-US" sz="1600" b="1" err="1">
                <a:solidFill>
                  <a:srgbClr val="072C62"/>
                </a:solidFill>
                <a:latin typeface="Aptos"/>
              </a:rPr>
              <a:t>más</a:t>
            </a:r>
            <a:r>
              <a:rPr lang="en-US" sz="1600" b="1">
                <a:solidFill>
                  <a:srgbClr val="072C62"/>
                </a:solidFill>
                <a:latin typeface="Aptos"/>
              </a:rPr>
              <a:t> lo </a:t>
            </a:r>
            <a:r>
              <a:rPr lang="en-US" sz="1600" b="1" err="1">
                <a:solidFill>
                  <a:srgbClr val="072C62"/>
                </a:solidFill>
                <a:latin typeface="Aptos"/>
              </a:rPr>
              <a:t>necesitas</a:t>
            </a:r>
            <a:r>
              <a:rPr lang="en-US" sz="1600" b="1">
                <a:solidFill>
                  <a:srgbClr val="072C62"/>
                </a:solidFill>
                <a:latin typeface="Aptos"/>
              </a:rPr>
              <a:t>-La </a:t>
            </a:r>
            <a:r>
              <a:rPr lang="en-US" sz="1600" b="1" err="1">
                <a:solidFill>
                  <a:srgbClr val="072C62"/>
                </a:solidFill>
                <a:latin typeface="Aptos"/>
              </a:rPr>
              <a:t>historia</a:t>
            </a:r>
            <a:r>
              <a:rPr lang="en-US" sz="1600" b="1">
                <a:solidFill>
                  <a:srgbClr val="072C62"/>
                </a:solidFill>
                <a:latin typeface="Aptos"/>
              </a:rPr>
              <a:t> de Jennifer</a:t>
            </a:r>
            <a:endParaRPr lang="en-US" sz="1600"/>
          </a:p>
        </p:txBody>
      </p:sp>
    </p:spTree>
    <p:extLst>
      <p:ext uri="{BB962C8B-B14F-4D97-AF65-F5344CB8AC3E}">
        <p14:creationId xmlns:p14="http://schemas.microsoft.com/office/powerpoint/2010/main" val="202171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CC6C3-0F05-3755-DDBA-D8FA8CD632B4}"/>
            </a:ext>
          </a:extLst>
        </p:cNvPr>
        <p:cNvGrpSpPr/>
        <p:nvPr/>
      </p:nvGrpSpPr>
      <p:grpSpPr>
        <a:xfrm>
          <a:off x="0" y="0"/>
          <a:ext cx="0" cy="0"/>
          <a:chOff x="0" y="0"/>
          <a:chExt cx="0" cy="0"/>
        </a:xfrm>
      </p:grpSpPr>
      <p:grpSp>
        <p:nvGrpSpPr>
          <p:cNvPr id="9" name="Group 8" descr="Samples of materials for providers and partners">
            <a:extLst>
              <a:ext uri="{FF2B5EF4-FFF2-40B4-BE49-F238E27FC236}">
                <a16:creationId xmlns:a16="http://schemas.microsoft.com/office/drawing/2014/main" id="{D02D33EB-6A2E-498D-F24C-1E459CF3B998}"/>
              </a:ext>
            </a:extLst>
          </p:cNvPr>
          <p:cNvGrpSpPr/>
          <p:nvPr/>
        </p:nvGrpSpPr>
        <p:grpSpPr>
          <a:xfrm>
            <a:off x="6344538" y="318266"/>
            <a:ext cx="5262601" cy="5418251"/>
            <a:chOff x="6680200" y="228600"/>
            <a:chExt cx="5514776" cy="5757877"/>
          </a:xfrm>
        </p:grpSpPr>
        <p:sp>
          <p:nvSpPr>
            <p:cNvPr id="3" name="Rectangle 2">
              <a:extLst>
                <a:ext uri="{FF2B5EF4-FFF2-40B4-BE49-F238E27FC236}">
                  <a16:creationId xmlns:a16="http://schemas.microsoft.com/office/drawing/2014/main" id="{E257F944-5B6C-1930-2B96-D79B0739910C}"/>
                </a:ext>
              </a:extLst>
            </p:cNvPr>
            <p:cNvSpPr/>
            <p:nvPr/>
          </p:nvSpPr>
          <p:spPr>
            <a:xfrm>
              <a:off x="6680200" y="228600"/>
              <a:ext cx="5514776" cy="5757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5D2E84F-33F5-BF25-0060-D36C94B3E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04" y="2132788"/>
              <a:ext cx="3210536" cy="1811755"/>
            </a:xfrm>
            <a:prstGeom prst="rect">
              <a:avLst/>
            </a:prstGeom>
          </p:spPr>
        </p:pic>
        <p:pic>
          <p:nvPicPr>
            <p:cNvPr id="14" name="Picture 13">
              <a:extLst>
                <a:ext uri="{FF2B5EF4-FFF2-40B4-BE49-F238E27FC236}">
                  <a16:creationId xmlns:a16="http://schemas.microsoft.com/office/drawing/2014/main" id="{FAA01EB3-7E19-C2B4-E7F3-426D6A3F9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036" y="228600"/>
              <a:ext cx="3210534" cy="1805034"/>
            </a:xfrm>
            <a:prstGeom prst="rect">
              <a:avLst/>
            </a:prstGeom>
          </p:spPr>
        </p:pic>
        <p:pic>
          <p:nvPicPr>
            <p:cNvPr id="16" name="Picture 15">
              <a:extLst>
                <a:ext uri="{FF2B5EF4-FFF2-40B4-BE49-F238E27FC236}">
                  <a16:creationId xmlns:a16="http://schemas.microsoft.com/office/drawing/2014/main" id="{267380B6-9C62-A039-8794-1BC4ECCA6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800" y="4057108"/>
              <a:ext cx="3231470" cy="1816804"/>
            </a:xfrm>
            <a:prstGeom prst="rect">
              <a:avLst/>
            </a:prstGeom>
          </p:spPr>
        </p:pic>
        <p:pic>
          <p:nvPicPr>
            <p:cNvPr id="5" name="Picture 4">
              <a:extLst>
                <a:ext uri="{FF2B5EF4-FFF2-40B4-BE49-F238E27FC236}">
                  <a16:creationId xmlns:a16="http://schemas.microsoft.com/office/drawing/2014/main" id="{1B16D03D-0E1D-979C-9BE2-54F62DCCC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6206" y="228600"/>
              <a:ext cx="1805034" cy="1805034"/>
            </a:xfrm>
            <a:prstGeom prst="rect">
              <a:avLst/>
            </a:prstGeom>
          </p:spPr>
        </p:pic>
        <p:pic>
          <p:nvPicPr>
            <p:cNvPr id="6" name="Picture 5">
              <a:extLst>
                <a:ext uri="{FF2B5EF4-FFF2-40B4-BE49-F238E27FC236}">
                  <a16:creationId xmlns:a16="http://schemas.microsoft.com/office/drawing/2014/main" id="{A64EB6E5-182C-3D65-0EEF-7DC23BA844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66206" y="2133788"/>
              <a:ext cx="1805034" cy="1805034"/>
            </a:xfrm>
            <a:prstGeom prst="rect">
              <a:avLst/>
            </a:prstGeom>
          </p:spPr>
        </p:pic>
        <p:pic>
          <p:nvPicPr>
            <p:cNvPr id="8" name="Picture 7">
              <a:extLst>
                <a:ext uri="{FF2B5EF4-FFF2-40B4-BE49-F238E27FC236}">
                  <a16:creationId xmlns:a16="http://schemas.microsoft.com/office/drawing/2014/main" id="{0E4D370F-18A9-1DDD-AC04-720F3F3AC42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66206" y="4066273"/>
              <a:ext cx="1805034" cy="1805034"/>
            </a:xfrm>
            <a:prstGeom prst="rect">
              <a:avLst/>
            </a:prstGeom>
          </p:spPr>
        </p:pic>
      </p:grpSp>
      <p:sp>
        <p:nvSpPr>
          <p:cNvPr id="2" name="Title 1">
            <a:extLst>
              <a:ext uri="{FF2B5EF4-FFF2-40B4-BE49-F238E27FC236}">
                <a16:creationId xmlns:a16="http://schemas.microsoft.com/office/drawing/2014/main" id="{44A8C1D6-4283-8D7F-269C-BE5259A7D3A2}"/>
              </a:ext>
            </a:extLst>
          </p:cNvPr>
          <p:cNvSpPr>
            <a:spLocks noGrp="1"/>
          </p:cNvSpPr>
          <p:nvPr>
            <p:ph type="title"/>
          </p:nvPr>
        </p:nvSpPr>
        <p:spPr/>
        <p:txBody>
          <a:bodyPr lIns="91440" tIns="45720" rIns="91440" bIns="45720" anchor="t"/>
          <a:lstStyle/>
          <a:p>
            <a:r>
              <a:rPr lang="en-US" sz="2000">
                <a:solidFill>
                  <a:srgbClr val="043C71"/>
                </a:solidFill>
                <a:latin typeface="Arial"/>
                <a:cs typeface="Arial"/>
              </a:rPr>
              <a:t>Ayuda a </a:t>
            </a:r>
            <a:r>
              <a:rPr lang="en-US" sz="2000" err="1">
                <a:solidFill>
                  <a:srgbClr val="043C71"/>
                </a:solidFill>
                <a:latin typeface="Arial"/>
                <a:cs typeface="Arial"/>
              </a:rPr>
              <a:t>correr</a:t>
            </a:r>
            <a:r>
              <a:rPr lang="en-US" sz="2000">
                <a:solidFill>
                  <a:srgbClr val="043C71"/>
                </a:solidFill>
                <a:latin typeface="Arial"/>
                <a:cs typeface="Arial"/>
              </a:rPr>
              <a:t> la </a:t>
            </a:r>
            <a:r>
              <a:rPr lang="en-US" sz="2000" err="1">
                <a:solidFill>
                  <a:srgbClr val="043C71"/>
                </a:solidFill>
                <a:latin typeface="Arial"/>
                <a:cs typeface="Arial"/>
              </a:rPr>
              <a:t>voz</a:t>
            </a:r>
            <a:br>
              <a:rPr lang="en-US" sz="2000">
                <a:solidFill>
                  <a:srgbClr val="043C71"/>
                </a:solidFill>
                <a:latin typeface="Arial"/>
                <a:cs typeface="Arial"/>
              </a:rPr>
            </a:br>
            <a:endParaRPr lang="en-US" sz="2000">
              <a:solidFill>
                <a:srgbClr val="043C71"/>
              </a:solidFill>
              <a:latin typeface="Arial"/>
              <a:cs typeface="Arial"/>
            </a:endParaRPr>
          </a:p>
        </p:txBody>
      </p:sp>
      <p:sp>
        <p:nvSpPr>
          <p:cNvPr id="4" name="TextBox 3">
            <a:extLst>
              <a:ext uri="{FF2B5EF4-FFF2-40B4-BE49-F238E27FC236}">
                <a16:creationId xmlns:a16="http://schemas.microsoft.com/office/drawing/2014/main" id="{51A93DC3-4CE7-B9E5-B483-CBD0D06C021E}"/>
              </a:ext>
            </a:extLst>
          </p:cNvPr>
          <p:cNvSpPr txBox="1"/>
          <p:nvPr/>
        </p:nvSpPr>
        <p:spPr>
          <a:xfrm>
            <a:off x="471813" y="1121483"/>
            <a:ext cx="5872725" cy="4912499"/>
          </a:xfrm>
          <a:prstGeom prst="rect">
            <a:avLst/>
          </a:prstGeom>
          <a:noFill/>
        </p:spPr>
        <p:txBody>
          <a:bodyPr wrap="square" lIns="91440" tIns="45720" rIns="91440" bIns="45720" anchor="t">
            <a:spAutoFit/>
          </a:bodyPr>
          <a:lstStyle/>
          <a:p>
            <a:pPr>
              <a:lnSpc>
                <a:spcPts val="2380"/>
              </a:lnSpc>
            </a:pPr>
            <a:r>
              <a:rPr lang="es-419" sz="1700">
                <a:ea typeface="+mn-lt"/>
                <a:cs typeface="+mn-lt"/>
              </a:rPr>
              <a:t>Hay muchas formas de compartir información sobre los servicios de crisis y las opciones disponibles para personas que podrían necesitarlos ahora o en el futuro.</a:t>
            </a:r>
          </a:p>
          <a:p>
            <a:pPr>
              <a:lnSpc>
                <a:spcPts val="2380"/>
              </a:lnSpc>
              <a:spcAft>
                <a:spcPts val="300"/>
              </a:spcAft>
            </a:pPr>
            <a:r>
              <a:rPr lang="es-419" sz="1700">
                <a:ea typeface="+mn-lt"/>
                <a:cs typeface="+mn-lt"/>
              </a:rPr>
              <a:t>Proveedores y socios pueden: </a:t>
            </a:r>
          </a:p>
          <a:p>
            <a:pPr marL="285750" indent="-285750">
              <a:lnSpc>
                <a:spcPts val="2380"/>
              </a:lnSpc>
              <a:spcBef>
                <a:spcPts val="300"/>
              </a:spcBef>
              <a:spcAft>
                <a:spcPts val="300"/>
              </a:spcAft>
              <a:buFont typeface="Arial" panose="020B0604020202020204" pitchFamily="34" charset="0"/>
              <a:buChar char="•"/>
            </a:pPr>
            <a:r>
              <a:rPr lang="es-419" sz="1700">
                <a:ea typeface="+mn-lt"/>
                <a:cs typeface="+mn-lt"/>
              </a:rPr>
              <a:t>Tener y mostrar volantes en sus oficinas</a:t>
            </a:r>
          </a:p>
          <a:p>
            <a:pPr marL="285750" indent="-285750">
              <a:lnSpc>
                <a:spcPts val="2380"/>
              </a:lnSpc>
              <a:spcBef>
                <a:spcPts val="300"/>
              </a:spcBef>
              <a:spcAft>
                <a:spcPts val="300"/>
              </a:spcAft>
              <a:buFont typeface="Arial" panose="020B0604020202020204" pitchFamily="34" charset="0"/>
              <a:buChar char="•"/>
            </a:pPr>
            <a:r>
              <a:rPr lang="es-419" sz="1700">
                <a:ea typeface="+mn-lt"/>
                <a:cs typeface="+mn-lt"/>
              </a:rPr>
              <a:t>Compartir publicaciones en redes sociales</a:t>
            </a:r>
          </a:p>
          <a:p>
            <a:pPr marL="285750" indent="-285750">
              <a:lnSpc>
                <a:spcPts val="2380"/>
              </a:lnSpc>
              <a:spcBef>
                <a:spcPts val="300"/>
              </a:spcBef>
              <a:spcAft>
                <a:spcPts val="300"/>
              </a:spcAft>
              <a:buFont typeface="Arial" panose="020B0604020202020204" pitchFamily="34" charset="0"/>
              <a:buChar char="•"/>
            </a:pPr>
            <a:r>
              <a:rPr lang="es-419" sz="1700">
                <a:ea typeface="+mn-lt"/>
                <a:cs typeface="+mn-lt"/>
              </a:rPr>
              <a:t>Publicar un enlace al kit de herramientas en su sitio web</a:t>
            </a:r>
          </a:p>
          <a:p>
            <a:pPr marL="285750" indent="-285750">
              <a:lnSpc>
                <a:spcPts val="2380"/>
              </a:lnSpc>
              <a:spcBef>
                <a:spcPts val="300"/>
              </a:spcBef>
              <a:spcAft>
                <a:spcPts val="300"/>
              </a:spcAft>
              <a:buFont typeface="Arial" panose="020B0604020202020204" pitchFamily="34" charset="0"/>
              <a:buChar char="•"/>
            </a:pPr>
            <a:r>
              <a:rPr lang="es-419" sz="1700">
                <a:ea typeface="+mn-lt"/>
                <a:cs typeface="+mn-lt"/>
              </a:rPr>
              <a:t>Repartir volantes en eventos comunitarios de salud</a:t>
            </a:r>
          </a:p>
          <a:p>
            <a:pPr marL="285750" indent="-285750">
              <a:lnSpc>
                <a:spcPts val="2380"/>
              </a:lnSpc>
              <a:spcBef>
                <a:spcPts val="300"/>
              </a:spcBef>
              <a:spcAft>
                <a:spcPts val="300"/>
              </a:spcAft>
              <a:buFont typeface="Arial" panose="020B0604020202020204" pitchFamily="34" charset="0"/>
              <a:buChar char="•"/>
            </a:pPr>
            <a:r>
              <a:rPr lang="es-419" sz="1700">
                <a:ea typeface="+mn-lt"/>
                <a:cs typeface="+mn-lt"/>
              </a:rPr>
              <a:t>Enviar el email para aliados a sus propias listas de distribución o incluirlo en boletines</a:t>
            </a:r>
          </a:p>
          <a:p>
            <a:pPr marL="285750" indent="-285750">
              <a:lnSpc>
                <a:spcPts val="2380"/>
              </a:lnSpc>
              <a:spcBef>
                <a:spcPts val="300"/>
              </a:spcBef>
              <a:spcAft>
                <a:spcPts val="300"/>
              </a:spcAft>
              <a:buFont typeface="Arial" panose="020B0604020202020204" pitchFamily="34" charset="0"/>
              <a:buChar char="•"/>
            </a:pPr>
            <a:r>
              <a:rPr lang="es-419" sz="1700">
                <a:ea typeface="+mn-lt"/>
                <a:cs typeface="+mn-lt"/>
              </a:rPr>
              <a:t>Presentar esta presentación de Servicios en caso de crisis: Información esencial</a:t>
            </a:r>
          </a:p>
          <a:p>
            <a:pPr marL="285750" indent="-285750">
              <a:lnSpc>
                <a:spcPts val="2380"/>
              </a:lnSpc>
              <a:spcBef>
                <a:spcPts val="300"/>
              </a:spcBef>
              <a:spcAft>
                <a:spcPts val="300"/>
              </a:spcAft>
              <a:buFont typeface="Arial" panose="020B0604020202020204" pitchFamily="34" charset="0"/>
              <a:buChar char="•"/>
            </a:pPr>
            <a:r>
              <a:rPr lang="es-419" sz="1700">
                <a:ea typeface="+mn-lt"/>
                <a:cs typeface="+mn-lt"/>
              </a:rPr>
              <a:t>Usar la investigación y los mensajes para crear sus propios materiales</a:t>
            </a:r>
            <a:endParaRPr lang="es-419" sz="1700">
              <a:cs typeface="Arial"/>
            </a:endParaRPr>
          </a:p>
        </p:txBody>
      </p:sp>
    </p:spTree>
    <p:extLst>
      <p:ext uri="{BB962C8B-B14F-4D97-AF65-F5344CB8AC3E}">
        <p14:creationId xmlns:p14="http://schemas.microsoft.com/office/powerpoint/2010/main" val="935157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F2B62-1D4C-F09C-C547-379BF17378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7065F-7D92-071C-AF4B-5F71CA8E30F9}"/>
              </a:ext>
            </a:extLst>
          </p:cNvPr>
          <p:cNvSpPr>
            <a:spLocks noGrp="1"/>
          </p:cNvSpPr>
          <p:nvPr>
            <p:ph type="title"/>
          </p:nvPr>
        </p:nvSpPr>
        <p:spPr/>
        <p:txBody>
          <a:bodyPr lIns="91440" tIns="45720" rIns="91440" bIns="45720" anchor="t"/>
          <a:lstStyle/>
          <a:p>
            <a:r>
              <a:rPr lang="en-US" sz="2000" err="1">
                <a:solidFill>
                  <a:srgbClr val="043C71"/>
                </a:solidFill>
                <a:latin typeface="Arial"/>
                <a:cs typeface="Arial"/>
              </a:rPr>
              <a:t>Cómo</a:t>
            </a:r>
            <a:r>
              <a:rPr lang="en-US" sz="2000">
                <a:solidFill>
                  <a:srgbClr val="043C71"/>
                </a:solidFill>
                <a:latin typeface="Arial"/>
                <a:cs typeface="Arial"/>
              </a:rPr>
              <a:t> </a:t>
            </a:r>
            <a:r>
              <a:rPr lang="en-US" sz="2000" err="1">
                <a:solidFill>
                  <a:srgbClr val="043C71"/>
                </a:solidFill>
                <a:latin typeface="Arial"/>
                <a:cs typeface="Arial"/>
              </a:rPr>
              <a:t>aumentar</a:t>
            </a:r>
            <a:r>
              <a:rPr lang="en-US" sz="2000">
                <a:solidFill>
                  <a:srgbClr val="043C71"/>
                </a:solidFill>
                <a:latin typeface="Arial"/>
                <a:cs typeface="Arial"/>
              </a:rPr>
              <a:t> </a:t>
            </a:r>
            <a:r>
              <a:rPr lang="en-US" sz="2000" err="1">
                <a:solidFill>
                  <a:srgbClr val="043C71"/>
                </a:solidFill>
                <a:latin typeface="Arial"/>
                <a:cs typeface="Arial"/>
              </a:rPr>
              <a:t>tu</a:t>
            </a:r>
            <a:r>
              <a:rPr lang="en-US" sz="2000">
                <a:solidFill>
                  <a:srgbClr val="043C71"/>
                </a:solidFill>
                <a:latin typeface="Arial"/>
                <a:cs typeface="Arial"/>
              </a:rPr>
              <a:t> </a:t>
            </a:r>
            <a:r>
              <a:rPr lang="en-US" sz="2000" err="1">
                <a:solidFill>
                  <a:srgbClr val="043C71"/>
                </a:solidFill>
                <a:latin typeface="Arial"/>
                <a:cs typeface="Arial"/>
              </a:rPr>
              <a:t>presencia</a:t>
            </a:r>
            <a:r>
              <a:rPr lang="en-US" sz="2000">
                <a:solidFill>
                  <a:srgbClr val="043C71"/>
                </a:solidFill>
                <a:latin typeface="Arial"/>
                <a:cs typeface="Arial"/>
              </a:rPr>
              <a:t> en </a:t>
            </a:r>
            <a:r>
              <a:rPr lang="en-US" sz="2000" err="1">
                <a:solidFill>
                  <a:srgbClr val="043C71"/>
                </a:solidFill>
                <a:latin typeface="Arial"/>
                <a:cs typeface="Arial"/>
              </a:rPr>
              <a:t>línea</a:t>
            </a:r>
            <a:br>
              <a:rPr lang="en-US" sz="2000">
                <a:solidFill>
                  <a:srgbClr val="043C71"/>
                </a:solidFill>
                <a:latin typeface="Arial"/>
                <a:cs typeface="Arial"/>
              </a:rPr>
            </a:br>
            <a:endParaRPr lang="en-US" sz="2000">
              <a:solidFill>
                <a:srgbClr val="043C71"/>
              </a:solidFill>
              <a:latin typeface="Arial"/>
              <a:cs typeface="Arial"/>
            </a:endParaRPr>
          </a:p>
        </p:txBody>
      </p:sp>
      <p:sp>
        <p:nvSpPr>
          <p:cNvPr id="9" name="TextBox 8">
            <a:extLst>
              <a:ext uri="{FF2B5EF4-FFF2-40B4-BE49-F238E27FC236}">
                <a16:creationId xmlns:a16="http://schemas.microsoft.com/office/drawing/2014/main" id="{A27F30AB-18F7-6757-6BFE-31463941FC1A}"/>
              </a:ext>
            </a:extLst>
          </p:cNvPr>
          <p:cNvSpPr txBox="1"/>
          <p:nvPr/>
        </p:nvSpPr>
        <p:spPr>
          <a:xfrm>
            <a:off x="469126" y="1158741"/>
            <a:ext cx="4463029" cy="31486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80"/>
              </a:lnSpc>
            </a:pPr>
            <a:r>
              <a:rPr lang="es-419" sz="1900" spc="-10">
                <a:solidFill>
                  <a:srgbClr val="000000"/>
                </a:solidFill>
                <a:ea typeface="Avenir Black" panose="02000503020000020003" pitchFamily="2" charset="0"/>
                <a:cs typeface="Arial"/>
              </a:rPr>
              <a:t>Google se usa 300,000 veces al mes en Carolina del Norte para buscar un centro de respuesta crisis o un equipo móvil de respuesta a crisis.</a:t>
            </a:r>
          </a:p>
          <a:p>
            <a:pPr>
              <a:lnSpc>
                <a:spcPts val="2380"/>
              </a:lnSpc>
            </a:pPr>
            <a:endParaRPr lang="es-419" sz="1900" spc="-10">
              <a:solidFill>
                <a:srgbClr val="000000"/>
              </a:solidFill>
              <a:ea typeface="Avenir Black" panose="02000503020000020003" pitchFamily="2" charset="0"/>
              <a:cs typeface="Arial"/>
            </a:endParaRPr>
          </a:p>
          <a:p>
            <a:pPr>
              <a:lnSpc>
                <a:spcPts val="2380"/>
              </a:lnSpc>
            </a:pPr>
            <a:r>
              <a:rPr lang="es-419" sz="1900" spc="-10">
                <a:solidFill>
                  <a:srgbClr val="000000"/>
                </a:solidFill>
                <a:ea typeface="Avenir Black" panose="02000503020000020003" pitchFamily="2" charset="0"/>
                <a:cs typeface="Arial"/>
              </a:rPr>
              <a:t>Cuando los perfiles de negocios en Google están actualizados, las personas en crisis pueden encontrar ayuda más rápido y saber cómo y dónde comunicarse.</a:t>
            </a:r>
            <a:endParaRPr lang="es-419" sz="1900" spc="-10">
              <a:solidFill>
                <a:srgbClr val="231F20"/>
              </a:solidFill>
              <a:ea typeface="+mn-lt"/>
              <a:cs typeface="+mn-lt"/>
            </a:endParaRPr>
          </a:p>
        </p:txBody>
      </p:sp>
      <p:pic>
        <p:nvPicPr>
          <p:cNvPr id="11" name="Picture 10" descr="A computer showing Google results for detox centers">
            <a:extLst>
              <a:ext uri="{FF2B5EF4-FFF2-40B4-BE49-F238E27FC236}">
                <a16:creationId xmlns:a16="http://schemas.microsoft.com/office/drawing/2014/main" id="{B58B85E9-96E2-FCE2-A7A7-CA8082037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338" y="996958"/>
            <a:ext cx="6713325" cy="4061562"/>
          </a:xfrm>
          <a:prstGeom prst="rect">
            <a:avLst/>
          </a:prstGeom>
        </p:spPr>
      </p:pic>
    </p:spTree>
    <p:extLst>
      <p:ext uri="{BB962C8B-B14F-4D97-AF65-F5344CB8AC3E}">
        <p14:creationId xmlns:p14="http://schemas.microsoft.com/office/powerpoint/2010/main" val="1402249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F8B92-73F7-A24B-043C-3497D3566E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5BD03-CB91-2414-9F40-88B367C7F4F4}"/>
              </a:ext>
            </a:extLst>
          </p:cNvPr>
          <p:cNvSpPr>
            <a:spLocks noGrp="1"/>
          </p:cNvSpPr>
          <p:nvPr>
            <p:ph type="title"/>
          </p:nvPr>
        </p:nvSpPr>
        <p:spPr/>
        <p:txBody>
          <a:bodyPr lIns="91440" tIns="45720" rIns="91440" bIns="45720" anchor="t"/>
          <a:lstStyle/>
          <a:p>
            <a:r>
              <a:rPr lang="en-US" sz="2000" err="1">
                <a:solidFill>
                  <a:srgbClr val="043C71"/>
                </a:solidFill>
                <a:latin typeface="Arial"/>
                <a:cs typeface="Arial"/>
              </a:rPr>
              <a:t>Consejos</a:t>
            </a:r>
            <a:r>
              <a:rPr lang="en-US" sz="2000">
                <a:solidFill>
                  <a:srgbClr val="043C71"/>
                </a:solidFill>
                <a:latin typeface="Arial"/>
                <a:cs typeface="Arial"/>
              </a:rPr>
              <a:t> para </a:t>
            </a:r>
            <a:r>
              <a:rPr lang="en-US" sz="2000" err="1">
                <a:solidFill>
                  <a:srgbClr val="043C71"/>
                </a:solidFill>
                <a:latin typeface="Arial"/>
                <a:cs typeface="Arial"/>
              </a:rPr>
              <a:t>tu</a:t>
            </a:r>
            <a:r>
              <a:rPr lang="en-US" sz="2000">
                <a:solidFill>
                  <a:srgbClr val="043C71"/>
                </a:solidFill>
                <a:latin typeface="Arial"/>
                <a:cs typeface="Arial"/>
              </a:rPr>
              <a:t> </a:t>
            </a:r>
            <a:r>
              <a:rPr lang="en-US" sz="2000" err="1">
                <a:solidFill>
                  <a:srgbClr val="043C71"/>
                </a:solidFill>
                <a:latin typeface="Arial"/>
                <a:cs typeface="Arial"/>
              </a:rPr>
              <a:t>perfil</a:t>
            </a:r>
            <a:r>
              <a:rPr lang="en-US" sz="2000">
                <a:solidFill>
                  <a:srgbClr val="043C71"/>
                </a:solidFill>
                <a:latin typeface="Arial"/>
                <a:cs typeface="Arial"/>
              </a:rPr>
              <a:t> de </a:t>
            </a:r>
            <a:r>
              <a:rPr lang="en-US" sz="2000" err="1">
                <a:solidFill>
                  <a:srgbClr val="043C71"/>
                </a:solidFill>
                <a:latin typeface="Arial"/>
                <a:cs typeface="Arial"/>
              </a:rPr>
              <a:t>negocio</a:t>
            </a:r>
            <a:r>
              <a:rPr lang="en-US" sz="2000">
                <a:solidFill>
                  <a:srgbClr val="043C71"/>
                </a:solidFill>
                <a:latin typeface="Arial"/>
                <a:cs typeface="Arial"/>
              </a:rPr>
              <a:t> en Google</a:t>
            </a:r>
            <a:br>
              <a:rPr lang="en-US" sz="2000">
                <a:solidFill>
                  <a:srgbClr val="043C71"/>
                </a:solidFill>
                <a:latin typeface="Arial"/>
                <a:cs typeface="Arial"/>
              </a:rPr>
            </a:br>
            <a:endParaRPr lang="en-US" sz="2000">
              <a:solidFill>
                <a:srgbClr val="043C71"/>
              </a:solidFill>
              <a:latin typeface="Arial"/>
              <a:cs typeface="Arial"/>
            </a:endParaRPr>
          </a:p>
        </p:txBody>
      </p:sp>
      <p:sp>
        <p:nvSpPr>
          <p:cNvPr id="4" name="TextBox 3">
            <a:extLst>
              <a:ext uri="{FF2B5EF4-FFF2-40B4-BE49-F238E27FC236}">
                <a16:creationId xmlns:a16="http://schemas.microsoft.com/office/drawing/2014/main" id="{1D7B4352-C285-64E1-D696-03491F2876DE}"/>
              </a:ext>
            </a:extLst>
          </p:cNvPr>
          <p:cNvSpPr txBox="1"/>
          <p:nvPr/>
        </p:nvSpPr>
        <p:spPr>
          <a:xfrm>
            <a:off x="474678" y="1110722"/>
            <a:ext cx="6046043" cy="38411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ts val="2380"/>
              </a:lnSpc>
              <a:spcAft>
                <a:spcPts val="600"/>
              </a:spcAft>
              <a:buAutoNum type="arabicPeriod"/>
            </a:pPr>
            <a:r>
              <a:rPr lang="es-419" sz="1900" spc="-10">
                <a:solidFill>
                  <a:srgbClr val="231F20"/>
                </a:solidFill>
                <a:ea typeface="+mn-lt"/>
                <a:cs typeface="+mn-lt"/>
              </a:rPr>
              <a:t>Ve a </a:t>
            </a:r>
            <a:r>
              <a:rPr lang="es-419" sz="1900" u="sng" spc="-10">
                <a:solidFill>
                  <a:srgbClr val="0765BD"/>
                </a:solidFill>
                <a:ea typeface="+mn-lt"/>
                <a:cs typeface="+mn-lt"/>
              </a:rPr>
              <a:t>business.google.com/</a:t>
            </a:r>
            <a:r>
              <a:rPr lang="es-419" sz="1900" u="sng" spc="-10" err="1">
                <a:solidFill>
                  <a:srgbClr val="0765BD"/>
                </a:solidFill>
                <a:ea typeface="+mn-lt"/>
                <a:cs typeface="+mn-lt"/>
              </a:rPr>
              <a:t>create</a:t>
            </a:r>
            <a:r>
              <a:rPr lang="es-419" sz="1900" spc="-10">
                <a:solidFill>
                  <a:srgbClr val="231F20"/>
                </a:solidFill>
                <a:ea typeface="+mn-lt"/>
                <a:cs typeface="+mn-lt"/>
              </a:rPr>
              <a:t> para encontrar y reclamar tu ubicación, luego selecciona tu categoría de negocio.</a:t>
            </a:r>
            <a:endParaRPr lang="es-419" sz="1900">
              <a:cs typeface="Arial"/>
            </a:endParaRPr>
          </a:p>
          <a:p>
            <a:pPr marL="742950" lvl="1" indent="-285750">
              <a:lnSpc>
                <a:spcPts val="2380"/>
              </a:lnSpc>
              <a:spcAft>
                <a:spcPts val="1800"/>
              </a:spcAft>
              <a:buFont typeface="Arial"/>
              <a:buChar char="•"/>
            </a:pPr>
            <a:r>
              <a:rPr lang="es-419" sz="1900" spc="-10">
                <a:solidFill>
                  <a:srgbClr val="231F20"/>
                </a:solidFill>
                <a:ea typeface="+mn-lt"/>
                <a:cs typeface="+mn-lt"/>
              </a:rPr>
              <a:t>¡Los equipos móviles de respuesta a crisis y las áreas que atienden también deben agregarse!</a:t>
            </a:r>
          </a:p>
          <a:p>
            <a:pPr marL="342900" indent="-342900">
              <a:lnSpc>
                <a:spcPts val="2380"/>
              </a:lnSpc>
              <a:spcAft>
                <a:spcPts val="600"/>
              </a:spcAft>
              <a:buFontTx/>
              <a:buAutoNum type="arabicPeriod"/>
            </a:pPr>
            <a:r>
              <a:rPr lang="es-419" sz="1900" spc="-10">
                <a:solidFill>
                  <a:srgbClr val="231F20"/>
                </a:solidFill>
                <a:ea typeface="+mn-lt"/>
                <a:cs typeface="+mn-lt"/>
              </a:rPr>
              <a:t>Revisa que la dirección, el número de teléfono, el horario de atención y el enlace del sitio web estén correctos.</a:t>
            </a:r>
          </a:p>
          <a:p>
            <a:pPr marL="742950" lvl="1" indent="-285750">
              <a:lnSpc>
                <a:spcPts val="2380"/>
              </a:lnSpc>
              <a:spcAft>
                <a:spcPts val="1800"/>
              </a:spcAft>
              <a:buFont typeface="Arial"/>
              <a:buChar char="•"/>
            </a:pPr>
            <a:r>
              <a:rPr lang="es-419" sz="1900" spc="-10">
                <a:solidFill>
                  <a:srgbClr val="231F20"/>
                </a:solidFill>
                <a:ea typeface="+mn-lt"/>
                <a:cs typeface="+mn-lt"/>
              </a:rPr>
              <a:t>Incluye una descripción clara y fácil de entender sobre los servicios, con ejemplos de tipos de ayuda y tratamiento disponibles.</a:t>
            </a:r>
          </a:p>
        </p:txBody>
      </p:sp>
      <p:pic>
        <p:nvPicPr>
          <p:cNvPr id="6" name="Picture 5" descr="Sample image of a Google Business Profile">
            <a:extLst>
              <a:ext uri="{FF2B5EF4-FFF2-40B4-BE49-F238E27FC236}">
                <a16:creationId xmlns:a16="http://schemas.microsoft.com/office/drawing/2014/main" id="{0C17F429-ACD0-8B7E-3887-573125CB9B35}"/>
              </a:ext>
            </a:extLst>
          </p:cNvPr>
          <p:cNvPicPr>
            <a:picLocks noChangeAspect="1"/>
          </p:cNvPicPr>
          <p:nvPr/>
        </p:nvPicPr>
        <p:blipFill>
          <a:blip r:embed="rId2"/>
          <a:stretch>
            <a:fillRect/>
          </a:stretch>
        </p:blipFill>
        <p:spPr>
          <a:xfrm>
            <a:off x="7315200" y="384235"/>
            <a:ext cx="4357152" cy="5450402"/>
          </a:xfrm>
          <a:prstGeom prst="rect">
            <a:avLst/>
          </a:prstGeom>
        </p:spPr>
      </p:pic>
    </p:spTree>
    <p:extLst>
      <p:ext uri="{BB962C8B-B14F-4D97-AF65-F5344CB8AC3E}">
        <p14:creationId xmlns:p14="http://schemas.microsoft.com/office/powerpoint/2010/main" val="174180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3B3E1-1D84-AEAE-506C-C0351F56AC7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2552189-409B-F251-AA96-9287FFD65E1A}"/>
              </a:ext>
            </a:extLst>
          </p:cNvPr>
          <p:cNvSpPr/>
          <p:nvPr/>
        </p:nvSpPr>
        <p:spPr>
          <a:xfrm>
            <a:off x="3919002" y="1648616"/>
            <a:ext cx="8105358" cy="2959465"/>
          </a:xfrm>
          <a:prstGeom prst="rect">
            <a:avLst/>
          </a:prstGeom>
        </p:spPr>
        <p:txBody>
          <a:bodyPr wrap="square" lIns="91440" tIns="45720" rIns="91440" bIns="45720" anchor="t">
            <a:spAutoFit/>
          </a:bodyPr>
          <a:lstStyle/>
          <a:p>
            <a:pPr>
              <a:lnSpc>
                <a:spcPts val="2300"/>
              </a:lnSpc>
              <a:spcAft>
                <a:spcPts val="1800"/>
              </a:spcAft>
            </a:pPr>
            <a:r>
              <a:rPr lang="es-419" sz="1900" b="0" i="0">
                <a:solidFill>
                  <a:srgbClr val="000000"/>
                </a:solidFill>
                <a:effectLst/>
                <a:latin typeface="+mj-lt"/>
              </a:rPr>
              <a:t>Por favor comparte los mensajes, el kit de herramientas y la información presentada hoy con tus colegas, pacientes, amistades y personas de tu comunidad. Los proveedores y socios comunitarios son mensajeros de confianza a quienes la gente acude cuando enfrenta problemas de salud mental o uso de sustancias, incluso antes de estar en crisis.</a:t>
            </a:r>
            <a:endParaRPr lang="es-419" sz="1900" b="0" i="0">
              <a:solidFill>
                <a:srgbClr val="000000"/>
              </a:solidFill>
              <a:effectLst/>
              <a:latin typeface="+mj-lt"/>
              <a:cs typeface="Arial"/>
            </a:endParaRPr>
          </a:p>
          <a:p>
            <a:pPr>
              <a:lnSpc>
                <a:spcPts val="2300"/>
              </a:lnSpc>
              <a:spcAft>
                <a:spcPts val="1800"/>
              </a:spcAft>
            </a:pPr>
            <a:r>
              <a:rPr lang="es-419" sz="1900" b="0" i="0">
                <a:solidFill>
                  <a:srgbClr val="000000"/>
                </a:solidFill>
                <a:effectLst/>
              </a:rPr>
              <a:t>Los servicios de respuesta a crisis en Carolina del Norte conectan a personas y familias con recursos y atención. Sea cual sea la situación o necesidad, las personas en Carolina del Norte tienen opciones, sin importar su edad.</a:t>
            </a:r>
            <a:endParaRPr lang="es-419" sz="1900" b="1" i="0">
              <a:solidFill>
                <a:schemeClr val="accent1">
                  <a:lumMod val="75000"/>
                </a:schemeClr>
              </a:solidFill>
              <a:effectLst/>
              <a:latin typeface="+mj-lt"/>
              <a:cs typeface="Arial"/>
            </a:endParaRPr>
          </a:p>
        </p:txBody>
      </p:sp>
      <p:sp>
        <p:nvSpPr>
          <p:cNvPr id="3" name="Rectangle 2">
            <a:extLst>
              <a:ext uri="{FF2B5EF4-FFF2-40B4-BE49-F238E27FC236}">
                <a16:creationId xmlns:a16="http://schemas.microsoft.com/office/drawing/2014/main" id="{D652A766-CABB-1CF7-7A54-A23196924FA0}"/>
              </a:ext>
            </a:extLst>
          </p:cNvPr>
          <p:cNvSpPr/>
          <p:nvPr/>
        </p:nvSpPr>
        <p:spPr>
          <a:xfrm>
            <a:off x="469126" y="4864724"/>
            <a:ext cx="11253182" cy="813171"/>
          </a:xfrm>
          <a:prstGeom prst="rect">
            <a:avLst/>
          </a:prstGeom>
        </p:spPr>
        <p:txBody>
          <a:bodyPr wrap="square" lIns="91440" tIns="45720" rIns="91440" bIns="45720" anchor="t">
            <a:spAutoFit/>
          </a:bodyPr>
          <a:lstStyle/>
          <a:p>
            <a:pPr>
              <a:lnSpc>
                <a:spcPts val="2900"/>
              </a:lnSpc>
              <a:spcAft>
                <a:spcPts val="1800"/>
              </a:spcAft>
            </a:pPr>
            <a:r>
              <a:rPr lang="es-419" sz="2000" b="1">
                <a:solidFill>
                  <a:schemeClr val="accent1">
                    <a:lumMod val="75000"/>
                  </a:schemeClr>
                </a:solidFill>
              </a:rPr>
              <a:t>J</a:t>
            </a:r>
            <a:r>
              <a:rPr lang="es-419" sz="2000" b="1" i="0">
                <a:solidFill>
                  <a:schemeClr val="accent1">
                    <a:lumMod val="75000"/>
                  </a:schemeClr>
                </a:solidFill>
                <a:effectLst/>
              </a:rPr>
              <a:t>untos, podemos asegurarnos de que todos sepan a dónde acudir para recibir apoyo cuando más lo necesiten. </a:t>
            </a:r>
            <a:r>
              <a:rPr lang="es-419" sz="2000" b="1" i="0">
                <a:solidFill>
                  <a:schemeClr val="accent1">
                    <a:lumMod val="75000"/>
                  </a:schemeClr>
                </a:solidFill>
                <a:effectLst/>
                <a:latin typeface="+mj-lt"/>
              </a:rPr>
              <a:t>Más información en </a:t>
            </a:r>
            <a:r>
              <a:rPr lang="es-419" sz="2000" b="1" i="0">
                <a:solidFill>
                  <a:schemeClr val="accent1">
                    <a:lumMod val="75000"/>
                  </a:schemeClr>
                </a:solidFill>
                <a:effectLst/>
                <a:latin typeface="+mj-lt"/>
                <a:hlinkClick r:id="rId3">
                  <a:extLst>
                    <a:ext uri="{A12FA001-AC4F-418D-AE19-62706E023703}">
                      <ahyp:hlinkClr xmlns:ahyp="http://schemas.microsoft.com/office/drawing/2018/hyperlinkcolor" val="tx"/>
                    </a:ext>
                  </a:extLst>
                </a:hlinkClick>
              </a:rPr>
              <a:t>ncdhhs.gov/</a:t>
            </a:r>
            <a:r>
              <a:rPr lang="es-419" sz="2000" b="1" i="0" u="sng" err="1">
                <a:solidFill>
                  <a:schemeClr val="accent1">
                    <a:lumMod val="75000"/>
                  </a:schemeClr>
                </a:solidFill>
                <a:effectLst/>
                <a:latin typeface="+mj-lt"/>
              </a:rPr>
              <a:t>ServiciosDeCrisis</a:t>
            </a:r>
            <a:r>
              <a:rPr lang="es-419" sz="2000" b="1" i="0" u="sng">
                <a:solidFill>
                  <a:schemeClr val="accent1">
                    <a:lumMod val="75000"/>
                  </a:schemeClr>
                </a:solidFill>
                <a:effectLst/>
                <a:latin typeface="+mj-lt"/>
              </a:rPr>
              <a:t>.</a:t>
            </a:r>
            <a:r>
              <a:rPr lang="es-419" sz="2000" b="1" i="0">
                <a:solidFill>
                  <a:schemeClr val="accent1">
                    <a:lumMod val="75000"/>
                  </a:schemeClr>
                </a:solidFill>
                <a:effectLst/>
                <a:latin typeface="+mj-lt"/>
              </a:rPr>
              <a:t> </a:t>
            </a:r>
            <a:endParaRPr lang="es-419" sz="2000" b="1" i="0">
              <a:solidFill>
                <a:schemeClr val="accent1">
                  <a:lumMod val="75000"/>
                </a:schemeClr>
              </a:solidFill>
              <a:effectLst/>
              <a:latin typeface="+mj-lt"/>
              <a:cs typeface="Arial"/>
            </a:endParaRPr>
          </a:p>
        </p:txBody>
      </p:sp>
      <p:pic>
        <p:nvPicPr>
          <p:cNvPr id="6" name="Picture 5" descr="A map of USA with North Carolina highlighted">
            <a:extLst>
              <a:ext uri="{FF2B5EF4-FFF2-40B4-BE49-F238E27FC236}">
                <a16:creationId xmlns:a16="http://schemas.microsoft.com/office/drawing/2014/main" id="{C9D0F71F-9360-C9B1-627F-DD81D081E2B3}"/>
              </a:ext>
            </a:extLst>
          </p:cNvPr>
          <p:cNvPicPr>
            <a:picLocks noChangeAspect="1"/>
          </p:cNvPicPr>
          <p:nvPr/>
        </p:nvPicPr>
        <p:blipFill>
          <a:blip r:embed="rId4"/>
          <a:stretch>
            <a:fillRect/>
          </a:stretch>
        </p:blipFill>
        <p:spPr>
          <a:xfrm>
            <a:off x="0" y="1477542"/>
            <a:ext cx="3552669" cy="2849288"/>
          </a:xfrm>
          <a:prstGeom prst="rect">
            <a:avLst/>
          </a:prstGeom>
        </p:spPr>
      </p:pic>
      <p:sp>
        <p:nvSpPr>
          <p:cNvPr id="5" name="Title 4">
            <a:extLst>
              <a:ext uri="{FF2B5EF4-FFF2-40B4-BE49-F238E27FC236}">
                <a16:creationId xmlns:a16="http://schemas.microsoft.com/office/drawing/2014/main" id="{79399822-FDE3-96F3-7ABB-7CEA64B53157}"/>
              </a:ext>
            </a:extLst>
          </p:cNvPr>
          <p:cNvSpPr>
            <a:spLocks noGrp="1"/>
          </p:cNvSpPr>
          <p:nvPr>
            <p:ph type="title"/>
          </p:nvPr>
        </p:nvSpPr>
        <p:spPr/>
        <p:txBody>
          <a:bodyPr/>
          <a:lstStyle/>
          <a:p>
            <a:r>
              <a:rPr lang="en-US" sz="2000">
                <a:solidFill>
                  <a:srgbClr val="043C71"/>
                </a:solidFill>
              </a:rPr>
              <a:t>Mirando </a:t>
            </a:r>
            <a:r>
              <a:rPr lang="en-US" sz="2000" err="1">
                <a:solidFill>
                  <a:srgbClr val="043C71"/>
                </a:solidFill>
              </a:rPr>
              <a:t>hacia</a:t>
            </a:r>
            <a:r>
              <a:rPr lang="en-US" sz="2000">
                <a:solidFill>
                  <a:srgbClr val="043C71"/>
                </a:solidFill>
              </a:rPr>
              <a:t> </a:t>
            </a:r>
            <a:r>
              <a:rPr lang="en-US" sz="2000" err="1">
                <a:solidFill>
                  <a:srgbClr val="043C71"/>
                </a:solidFill>
              </a:rPr>
              <a:t>el</a:t>
            </a:r>
            <a:r>
              <a:rPr lang="en-US" sz="2000">
                <a:solidFill>
                  <a:srgbClr val="043C71"/>
                </a:solidFill>
              </a:rPr>
              <a:t> </a:t>
            </a:r>
            <a:r>
              <a:rPr lang="en-US" sz="2000" err="1">
                <a:solidFill>
                  <a:srgbClr val="043C71"/>
                </a:solidFill>
              </a:rPr>
              <a:t>futuro</a:t>
            </a:r>
            <a:br>
              <a:rPr lang="en-US" sz="2000">
                <a:solidFill>
                  <a:srgbClr val="043C71"/>
                </a:solidFill>
              </a:rPr>
            </a:br>
            <a:endParaRPr lang="en-US" sz="2000">
              <a:solidFill>
                <a:srgbClr val="043C71"/>
              </a:solidFill>
            </a:endParaRPr>
          </a:p>
        </p:txBody>
      </p:sp>
    </p:spTree>
    <p:extLst>
      <p:ext uri="{BB962C8B-B14F-4D97-AF65-F5344CB8AC3E}">
        <p14:creationId xmlns:p14="http://schemas.microsoft.com/office/powerpoint/2010/main" val="2839175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D1ECB-10C9-2500-F0BC-9FB6D77F58D9}"/>
            </a:ext>
          </a:extLst>
        </p:cNvPr>
        <p:cNvGrpSpPr/>
        <p:nvPr/>
      </p:nvGrpSpPr>
      <p:grpSpPr>
        <a:xfrm>
          <a:off x="0" y="0"/>
          <a:ext cx="0" cy="0"/>
          <a:chOff x="0" y="0"/>
          <a:chExt cx="0" cy="0"/>
        </a:xfrm>
      </p:grpSpPr>
      <p:pic>
        <p:nvPicPr>
          <p:cNvPr id="2" name="Picture 1" descr="Image of a woman smiling">
            <a:extLst>
              <a:ext uri="{FF2B5EF4-FFF2-40B4-BE49-F238E27FC236}">
                <a16:creationId xmlns:a16="http://schemas.microsoft.com/office/drawing/2014/main" id="{5D016340-1AF6-1DF3-3749-F1F390358EB0}"/>
              </a:ext>
            </a:extLst>
          </p:cNvPr>
          <p:cNvPicPr>
            <a:picLocks noChangeAspect="1"/>
          </p:cNvPicPr>
          <p:nvPr/>
        </p:nvPicPr>
        <p:blipFill>
          <a:blip r:embed="rId2">
            <a:extLst>
              <a:ext uri="{28A0092B-C50C-407E-A947-70E740481C1C}">
                <a14:useLocalDpi xmlns:a14="http://schemas.microsoft.com/office/drawing/2010/main" val="0"/>
              </a:ext>
            </a:extLst>
          </a:blip>
          <a:srcRect l="-2575" r="2575"/>
          <a:stretch>
            <a:fillRect/>
          </a:stretch>
        </p:blipFill>
        <p:spPr>
          <a:xfrm>
            <a:off x="1908379" y="1020"/>
            <a:ext cx="10283941" cy="6855960"/>
          </a:xfrm>
          <a:prstGeom prst="rect">
            <a:avLst/>
          </a:prstGeom>
        </p:spPr>
      </p:pic>
      <p:sp>
        <p:nvSpPr>
          <p:cNvPr id="4" name="Rectangle 3">
            <a:extLst>
              <a:ext uri="{FF2B5EF4-FFF2-40B4-BE49-F238E27FC236}">
                <a16:creationId xmlns:a16="http://schemas.microsoft.com/office/drawing/2014/main" id="{7093D084-32D7-A852-8535-536A3FAB843C}"/>
              </a:ext>
              <a:ext uri="{C183D7F6-B498-43B3-948B-1728B52AA6E4}">
                <adec:decorative xmlns:adec="http://schemas.microsoft.com/office/drawing/2017/decorative" val="1"/>
              </a:ext>
            </a:extLst>
          </p:cNvPr>
          <p:cNvSpPr/>
          <p:nvPr/>
        </p:nvSpPr>
        <p:spPr>
          <a:xfrm>
            <a:off x="1" y="0"/>
            <a:ext cx="9370142" cy="6858000"/>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A2FCE38-A6FE-A14C-1CE2-03C99F7269AB}"/>
              </a:ext>
              <a:ext uri="{C183D7F6-B498-43B3-948B-1728B52AA6E4}">
                <adec:decorative xmlns:adec="http://schemas.microsoft.com/office/drawing/2017/decorative" val="1"/>
              </a:ext>
            </a:extLst>
          </p:cNvPr>
          <p:cNvCxnSpPr>
            <a:cxnSpLocks/>
          </p:cNvCxnSpPr>
          <p:nvPr/>
        </p:nvCxnSpPr>
        <p:spPr>
          <a:xfrm>
            <a:off x="571500" y="5181600"/>
            <a:ext cx="4305300" cy="0"/>
          </a:xfrm>
          <a:prstGeom prst="line">
            <a:avLst/>
          </a:prstGeom>
          <a:noFill/>
          <a:ln w="9525" cap="flat" cmpd="sng" algn="ctr">
            <a:solidFill>
              <a:srgbClr val="0766BD"/>
            </a:solidFill>
            <a:prstDash val="solid"/>
            <a:miter lim="800000"/>
          </a:ln>
          <a:effectLst/>
        </p:spPr>
      </p:cxnSp>
      <p:sp>
        <p:nvSpPr>
          <p:cNvPr id="8" name="Title 6">
            <a:extLst>
              <a:ext uri="{FF2B5EF4-FFF2-40B4-BE49-F238E27FC236}">
                <a16:creationId xmlns:a16="http://schemas.microsoft.com/office/drawing/2014/main" id="{51849288-C4B1-94FC-BAE5-05BF4DE9A509}"/>
              </a:ext>
            </a:extLst>
          </p:cNvPr>
          <p:cNvSpPr txBox="1">
            <a:spLocks noGrp="1"/>
          </p:cNvSpPr>
          <p:nvPr>
            <p:ph type="title" idx="4294967295"/>
          </p:nvPr>
        </p:nvSpPr>
        <p:spPr>
          <a:xfrm>
            <a:off x="469125" y="4522838"/>
            <a:ext cx="5526157" cy="7801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ts val="3200"/>
              </a:lnSpc>
              <a:spcBef>
                <a:spcPct val="0"/>
              </a:spcBef>
              <a:spcAft>
                <a:spcPts val="0"/>
              </a:spcAft>
              <a:buClrTx/>
              <a:buSzTx/>
              <a:buFontTx/>
              <a:buNone/>
              <a:tabLst/>
              <a:defRPr/>
            </a:pPr>
            <a:r>
              <a:rPr lang="en-US" sz="2400" spc="600">
                <a:solidFill>
                  <a:srgbClr val="FFFFFF"/>
                </a:solidFill>
                <a:latin typeface="Arial" panose="020B0604020202020204"/>
                <a:ea typeface="Arial"/>
                <a:cs typeface="Arial"/>
                <a:sym typeface="Helvetica Neue" pitchFamily="-109" charset="0"/>
              </a:rPr>
              <a:t>GRACIAS</a:t>
            </a:r>
            <a:endParaRPr kumimoji="0" lang="en-US" sz="2400" b="0" i="0" u="none" strike="noStrike" kern="1200" cap="none" spc="600" normalizeH="0" baseline="0" noProof="0">
              <a:ln>
                <a:noFill/>
              </a:ln>
              <a:solidFill>
                <a:srgbClr val="FFFFFF"/>
              </a:solidFill>
              <a:effectLst/>
              <a:uLnTx/>
              <a:uFillTx/>
              <a:latin typeface="Arial" panose="020B0604020202020204"/>
              <a:ea typeface="Arial"/>
              <a:cs typeface="Arial"/>
              <a:sym typeface="Helvetica Neue" pitchFamily="-109" charset="0"/>
            </a:endParaRPr>
          </a:p>
        </p:txBody>
      </p:sp>
    </p:spTree>
    <p:extLst>
      <p:ext uri="{BB962C8B-B14F-4D97-AF65-F5344CB8AC3E}">
        <p14:creationId xmlns:p14="http://schemas.microsoft.com/office/powerpoint/2010/main" val="134573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C61AB-85C8-D70A-84B8-A4759AB94F1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33939E2-E8E6-A64E-29A1-1DD6690A433B}"/>
              </a:ext>
            </a:extLst>
          </p:cNvPr>
          <p:cNvSpPr txBox="1"/>
          <p:nvPr/>
        </p:nvSpPr>
        <p:spPr>
          <a:xfrm>
            <a:off x="611187" y="4514624"/>
            <a:ext cx="11024432" cy="16039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60"/>
              </a:lnSpc>
            </a:pPr>
            <a:r>
              <a:rPr lang="es-419" sz="1700" b="1">
                <a:solidFill>
                  <a:srgbClr val="043C71"/>
                </a:solidFill>
                <a:ea typeface="+mn-lt"/>
                <a:cs typeface="+mn-lt"/>
              </a:rPr>
              <a:t>Esta presentación comparte mensajes basados en investigaciones que buscan reducir el estigma, mejorar el acceso y asegurar que las personas sepan cómo encontrar servicios de salud mental o uso de sustancias para sí mismas o para alguien a quien quieren ayudar. </a:t>
            </a:r>
            <a:r>
              <a:rPr lang="es-419" sz="1700">
                <a:ea typeface="+mn-lt"/>
                <a:cs typeface="+mn-lt"/>
              </a:rPr>
              <a:t>Esto es especialmente importante para que proveedores se mantengan informados sobre los servicios disponibles, las opciones gratuitas o de bajo costo y cómo hacer referencias de manera que las personas se sientan seguras y apoyadas.</a:t>
            </a:r>
            <a:endParaRPr lang="es-419" sz="1700">
              <a:cs typeface="Arial"/>
            </a:endParaRPr>
          </a:p>
        </p:txBody>
      </p:sp>
      <p:sp>
        <p:nvSpPr>
          <p:cNvPr id="6" name="TextBox 5">
            <a:extLst>
              <a:ext uri="{FF2B5EF4-FFF2-40B4-BE49-F238E27FC236}">
                <a16:creationId xmlns:a16="http://schemas.microsoft.com/office/drawing/2014/main" id="{1BBAF2A2-731C-6F45-E85B-207A98CA502A}"/>
              </a:ext>
            </a:extLst>
          </p:cNvPr>
          <p:cNvSpPr txBox="1"/>
          <p:nvPr/>
        </p:nvSpPr>
        <p:spPr>
          <a:xfrm>
            <a:off x="5995845" y="2815466"/>
            <a:ext cx="5261767" cy="1347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210" indent="-283210">
              <a:lnSpc>
                <a:spcPts val="2460"/>
              </a:lnSpc>
              <a:buFont typeface="Arial"/>
              <a:buChar char="•"/>
            </a:pPr>
            <a:r>
              <a:rPr lang="es-419">
                <a:ea typeface="+mn-lt"/>
                <a:cs typeface="+mn-lt"/>
              </a:rPr>
              <a:t>Proveedores de servicios de respuesta a crisis, incluidos los centros de atención urgente de salud mental, los centros comunitarios de crisis y los equipos móviles de crisis</a:t>
            </a:r>
            <a:endParaRPr lang="es-419">
              <a:cs typeface="Arial" panose="020B0604020202020204"/>
            </a:endParaRPr>
          </a:p>
        </p:txBody>
      </p:sp>
      <p:sp>
        <p:nvSpPr>
          <p:cNvPr id="2" name="TextBox 1">
            <a:extLst>
              <a:ext uri="{FF2B5EF4-FFF2-40B4-BE49-F238E27FC236}">
                <a16:creationId xmlns:a16="http://schemas.microsoft.com/office/drawing/2014/main" id="{CA9CACBC-2AC7-2A56-35CF-CCD880D4D729}"/>
              </a:ext>
            </a:extLst>
          </p:cNvPr>
          <p:cNvSpPr txBox="1"/>
          <p:nvPr/>
        </p:nvSpPr>
        <p:spPr>
          <a:xfrm>
            <a:off x="611186" y="2815249"/>
            <a:ext cx="4890204" cy="1872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210" indent="-283210">
              <a:lnSpc>
                <a:spcPts val="2460"/>
              </a:lnSpc>
              <a:spcAft>
                <a:spcPts val="400"/>
              </a:spcAft>
              <a:buFont typeface="Arial"/>
              <a:buChar char="•"/>
            </a:pPr>
            <a:r>
              <a:rPr lang="es-419">
                <a:ea typeface="+mn-lt"/>
                <a:cs typeface="+mn-lt"/>
              </a:rPr>
              <a:t>Especialistas en apoyo entre pares</a:t>
            </a:r>
          </a:p>
          <a:p>
            <a:pPr marL="283210" indent="-283210">
              <a:lnSpc>
                <a:spcPts val="2460"/>
              </a:lnSpc>
              <a:spcAft>
                <a:spcPts val="400"/>
              </a:spcAft>
              <a:buFont typeface="Arial"/>
              <a:buChar char="•"/>
            </a:pPr>
            <a:r>
              <a:rPr lang="es-419">
                <a:ea typeface="+mn-lt"/>
                <a:cs typeface="+mn-lt"/>
              </a:rPr>
              <a:t>Departamentos de salud locales</a:t>
            </a:r>
          </a:p>
          <a:p>
            <a:pPr marL="283210" indent="-283210">
              <a:lnSpc>
                <a:spcPts val="2460"/>
              </a:lnSpc>
              <a:spcAft>
                <a:spcPts val="400"/>
              </a:spcAft>
              <a:buFont typeface="Arial"/>
              <a:buChar char="•"/>
            </a:pPr>
            <a:r>
              <a:rPr lang="es-419">
                <a:ea typeface="+mn-lt"/>
                <a:cs typeface="+mn-lt"/>
              </a:rPr>
              <a:t>Profesionales de salud pública</a:t>
            </a:r>
          </a:p>
          <a:p>
            <a:pPr marL="283210" indent="-283210">
              <a:lnSpc>
                <a:spcPts val="2460"/>
              </a:lnSpc>
              <a:spcAft>
                <a:spcPts val="400"/>
              </a:spcAft>
              <a:buFont typeface="Arial"/>
              <a:buChar char="•"/>
            </a:pPr>
            <a:r>
              <a:rPr lang="es-419">
                <a:ea typeface="+mn-lt"/>
                <a:cs typeface="+mn-lt"/>
              </a:rPr>
              <a:t>Socios comunitarios y del ámbito educativo</a:t>
            </a:r>
          </a:p>
          <a:p>
            <a:pPr marL="283210" indent="-283210">
              <a:lnSpc>
                <a:spcPts val="2460"/>
              </a:lnSpc>
              <a:spcAft>
                <a:spcPts val="400"/>
              </a:spcAft>
              <a:buFont typeface="Arial"/>
              <a:buChar char="•"/>
            </a:pPr>
            <a:endParaRPr lang="en-US">
              <a:ea typeface="+mn-lt"/>
              <a:cs typeface="+mn-lt"/>
            </a:endParaRPr>
          </a:p>
        </p:txBody>
      </p:sp>
      <p:sp>
        <p:nvSpPr>
          <p:cNvPr id="9" name="TextBox 8">
            <a:extLst>
              <a:ext uri="{FF2B5EF4-FFF2-40B4-BE49-F238E27FC236}">
                <a16:creationId xmlns:a16="http://schemas.microsoft.com/office/drawing/2014/main" id="{83AA1948-F3B3-E923-1D3F-E0613D788334}"/>
              </a:ext>
            </a:extLst>
          </p:cNvPr>
          <p:cNvSpPr txBox="1"/>
          <p:nvPr/>
        </p:nvSpPr>
        <p:spPr>
          <a:xfrm>
            <a:off x="611186" y="2447628"/>
            <a:ext cx="98927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72235"/>
                </a:solidFill>
                <a:ea typeface="+mn-lt"/>
                <a:cs typeface="+mn-lt"/>
              </a:rPr>
              <a:t>Esta audiencia </a:t>
            </a:r>
            <a:r>
              <a:rPr lang="en-US" b="1" err="1">
                <a:solidFill>
                  <a:srgbClr val="072235"/>
                </a:solidFill>
                <a:ea typeface="+mn-lt"/>
                <a:cs typeface="+mn-lt"/>
              </a:rPr>
              <a:t>incluye</a:t>
            </a:r>
            <a:r>
              <a:rPr lang="en-US" b="1">
                <a:solidFill>
                  <a:srgbClr val="072235"/>
                </a:solidFill>
                <a:ea typeface="+mn-lt"/>
                <a:cs typeface="+mn-lt"/>
              </a:rPr>
              <a:t>:</a:t>
            </a:r>
          </a:p>
          <a:p>
            <a:endParaRPr lang="en-US" b="1">
              <a:solidFill>
                <a:srgbClr val="072235"/>
              </a:solidFill>
              <a:ea typeface="+mn-lt"/>
              <a:cs typeface="+mn-lt"/>
            </a:endParaRPr>
          </a:p>
        </p:txBody>
      </p:sp>
      <p:sp>
        <p:nvSpPr>
          <p:cNvPr id="4" name="Rectangle 3">
            <a:extLst>
              <a:ext uri="{FF2B5EF4-FFF2-40B4-BE49-F238E27FC236}">
                <a16:creationId xmlns:a16="http://schemas.microsoft.com/office/drawing/2014/main" id="{D7067144-00F0-01B9-5743-0D104DEBA31A}"/>
              </a:ext>
              <a:ext uri="{C183D7F6-B498-43B3-948B-1728B52AA6E4}">
                <adec:decorative xmlns:adec="http://schemas.microsoft.com/office/drawing/2017/decorative" val="1"/>
              </a:ext>
            </a:extLst>
          </p:cNvPr>
          <p:cNvSpPr/>
          <p:nvPr/>
        </p:nvSpPr>
        <p:spPr>
          <a:xfrm>
            <a:off x="607786" y="1111523"/>
            <a:ext cx="10186416" cy="1207008"/>
          </a:xfrm>
          <a:prstGeom prst="rect">
            <a:avLst/>
          </a:prstGeom>
          <a:solidFill>
            <a:srgbClr val="043C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379C292-6D98-2CCE-E789-DBEEC4F6DB16}"/>
              </a:ext>
            </a:extLst>
          </p:cNvPr>
          <p:cNvSpPr txBox="1"/>
          <p:nvPr/>
        </p:nvSpPr>
        <p:spPr>
          <a:xfrm>
            <a:off x="721799" y="1212900"/>
            <a:ext cx="10211063" cy="9912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60"/>
              </a:lnSpc>
            </a:pPr>
            <a:r>
              <a:rPr lang="es-419" b="1">
                <a:solidFill>
                  <a:schemeClr val="bg1"/>
                </a:solidFill>
                <a:cs typeface="Arial"/>
              </a:rPr>
              <a:t>Audiencia: Público general </a:t>
            </a:r>
            <a:r>
              <a:rPr lang="es-419">
                <a:solidFill>
                  <a:schemeClr val="bg1"/>
                </a:solidFill>
                <a:cs typeface="Arial"/>
              </a:rPr>
              <a:t>Esta presentación ayuda a profesionales de salud mental y de comportamiento a conocer y compartir información clave, servicios, recursos y orientación para que personas de todas las edades en Carolina del Norte reciban apoyo cuando más lo necesitan.</a:t>
            </a:r>
          </a:p>
        </p:txBody>
      </p:sp>
      <p:sp>
        <p:nvSpPr>
          <p:cNvPr id="8" name="Title 3">
            <a:extLst>
              <a:ext uri="{FF2B5EF4-FFF2-40B4-BE49-F238E27FC236}">
                <a16:creationId xmlns:a16="http://schemas.microsoft.com/office/drawing/2014/main" id="{FC1282BC-01DA-18DD-625C-F7B37E8FF73C}"/>
              </a:ext>
            </a:extLst>
          </p:cNvPr>
          <p:cNvSpPr>
            <a:spLocks noGrp="1"/>
          </p:cNvSpPr>
          <p:nvPr>
            <p:ph type="title"/>
          </p:nvPr>
        </p:nvSpPr>
        <p:spPr/>
        <p:txBody>
          <a:bodyPr lIns="91440" tIns="45720" rIns="91440" bIns="45720" anchor="t"/>
          <a:lstStyle/>
          <a:p>
            <a:r>
              <a:rPr lang="es-419" sz="2000">
                <a:solidFill>
                  <a:srgbClr val="043C71"/>
                </a:solidFill>
                <a:latin typeface="Arial"/>
                <a:cs typeface="Arial"/>
              </a:rPr>
              <a:t>Descripción</a:t>
            </a:r>
            <a:r>
              <a:rPr lang="en-US" sz="2000">
                <a:solidFill>
                  <a:srgbClr val="043C71"/>
                </a:solidFill>
                <a:latin typeface="Arial"/>
                <a:cs typeface="Arial"/>
              </a:rPr>
              <a:t> General</a:t>
            </a:r>
            <a:endParaRPr lang="en-US"/>
          </a:p>
        </p:txBody>
      </p:sp>
    </p:spTree>
    <p:extLst>
      <p:ext uri="{BB962C8B-B14F-4D97-AF65-F5344CB8AC3E}">
        <p14:creationId xmlns:p14="http://schemas.microsoft.com/office/powerpoint/2010/main" val="2897976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two people hugging and looking out the window">
            <a:extLst>
              <a:ext uri="{FF2B5EF4-FFF2-40B4-BE49-F238E27FC236}">
                <a16:creationId xmlns:a16="http://schemas.microsoft.com/office/drawing/2014/main" id="{0D3E7A7F-C0E9-BD0E-AAD1-4F86F9A87CE9}"/>
              </a:ext>
            </a:extLst>
          </p:cNvPr>
          <p:cNvPicPr>
            <a:picLocks noChangeAspect="1"/>
          </p:cNvPicPr>
          <p:nvPr/>
        </p:nvPicPr>
        <p:blipFill>
          <a:blip r:embed="rId2">
            <a:extLst>
              <a:ext uri="{28A0092B-C50C-407E-A947-70E740481C1C}">
                <a14:useLocalDpi xmlns:a14="http://schemas.microsoft.com/office/drawing/2010/main" val="0"/>
              </a:ext>
            </a:extLst>
          </a:blip>
          <a:srcRect l="-18980" r="18980"/>
          <a:stretch>
            <a:fillRect/>
          </a:stretch>
        </p:blipFill>
        <p:spPr>
          <a:xfrm>
            <a:off x="1908947" y="514"/>
            <a:ext cx="10286228" cy="6857485"/>
          </a:xfrm>
          <a:prstGeom prst="rect">
            <a:avLst/>
          </a:prstGeom>
        </p:spPr>
      </p:pic>
      <p:sp>
        <p:nvSpPr>
          <p:cNvPr id="4" name="Rectangle 3">
            <a:extLst>
              <a:ext uri="{FF2B5EF4-FFF2-40B4-BE49-F238E27FC236}">
                <a16:creationId xmlns:a16="http://schemas.microsoft.com/office/drawing/2014/main" id="{049C5E97-FB00-5FF1-3BB7-E8F00E572FD0}"/>
              </a:ext>
              <a:ext uri="{C183D7F6-B498-43B3-948B-1728B52AA6E4}">
                <adec:decorative xmlns:adec="http://schemas.microsoft.com/office/drawing/2017/decorative" val="1"/>
              </a:ext>
            </a:extLst>
          </p:cNvPr>
          <p:cNvSpPr/>
          <p:nvPr/>
        </p:nvSpPr>
        <p:spPr>
          <a:xfrm>
            <a:off x="1" y="0"/>
            <a:ext cx="9370142" cy="6858000"/>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39F0C27-5A7B-51A4-C3FF-935B48DF5BDE}"/>
              </a:ext>
              <a:ext uri="{C183D7F6-B498-43B3-948B-1728B52AA6E4}">
                <adec:decorative xmlns:adec="http://schemas.microsoft.com/office/drawing/2017/decorative" val="1"/>
              </a:ext>
            </a:extLst>
          </p:cNvPr>
          <p:cNvSpPr/>
          <p:nvPr/>
        </p:nvSpPr>
        <p:spPr>
          <a:xfrm>
            <a:off x="1389064" y="0"/>
            <a:ext cx="9370142" cy="6858000"/>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6BAC71C9-5279-9DDA-EE18-E1C738D2A3EC}"/>
              </a:ext>
            </a:extLst>
          </p:cNvPr>
          <p:cNvSpPr txBox="1">
            <a:spLocks noGrp="1"/>
          </p:cNvSpPr>
          <p:nvPr>
            <p:ph type="title" idx="4294967295"/>
          </p:nvPr>
        </p:nvSpPr>
        <p:spPr>
          <a:xfrm>
            <a:off x="469125" y="4522838"/>
            <a:ext cx="5526157" cy="7801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ts val="3200"/>
              </a:lnSpc>
              <a:spcBef>
                <a:spcPct val="0"/>
              </a:spcBef>
              <a:spcAft>
                <a:spcPts val="0"/>
              </a:spcAft>
              <a:buClrTx/>
              <a:buSzTx/>
              <a:buFontTx/>
              <a:buNone/>
              <a:tabLst/>
              <a:defRPr/>
            </a:pPr>
            <a:r>
              <a:rPr kumimoji="0" lang="en-US" sz="2400" b="0" i="0" u="none" strike="noStrike" kern="1200" cap="none" spc="600" normalizeH="0" baseline="0" noProof="0">
                <a:ln>
                  <a:noFill/>
                </a:ln>
                <a:solidFill>
                  <a:srgbClr val="FFFFFF"/>
                </a:solidFill>
                <a:effectLst/>
                <a:uLnTx/>
                <a:uFillTx/>
                <a:latin typeface="Arial" panose="020B0604020202020204"/>
                <a:ea typeface="Arial"/>
                <a:cs typeface="Arial"/>
                <a:sym typeface="Helvetica Neue" pitchFamily="-109" charset="0"/>
              </a:rPr>
              <a:t>INVESTIGACIÓN</a:t>
            </a:r>
          </a:p>
        </p:txBody>
      </p:sp>
      <p:cxnSp>
        <p:nvCxnSpPr>
          <p:cNvPr id="6" name="Straight Connector 5">
            <a:extLst>
              <a:ext uri="{FF2B5EF4-FFF2-40B4-BE49-F238E27FC236}">
                <a16:creationId xmlns:a16="http://schemas.microsoft.com/office/drawing/2014/main" id="{48C0813D-F4B4-4ED5-B5DC-7639CAF3AD79}"/>
              </a:ext>
              <a:ext uri="{C183D7F6-B498-43B3-948B-1728B52AA6E4}">
                <adec:decorative xmlns:adec="http://schemas.microsoft.com/office/drawing/2017/decorative" val="1"/>
              </a:ext>
            </a:extLst>
          </p:cNvPr>
          <p:cNvCxnSpPr>
            <a:cxnSpLocks/>
          </p:cNvCxnSpPr>
          <p:nvPr/>
        </p:nvCxnSpPr>
        <p:spPr>
          <a:xfrm>
            <a:off x="468313" y="5260975"/>
            <a:ext cx="4305300" cy="0"/>
          </a:xfrm>
          <a:prstGeom prst="line">
            <a:avLst/>
          </a:prstGeom>
          <a:noFill/>
          <a:ln w="9525" cap="flat" cmpd="sng" algn="ctr">
            <a:solidFill>
              <a:srgbClr val="0766BD"/>
            </a:solidFill>
            <a:prstDash val="solid"/>
            <a:miter lim="800000"/>
          </a:ln>
          <a:effectLst/>
        </p:spPr>
      </p:cxnSp>
    </p:spTree>
    <p:extLst>
      <p:ext uri="{BB962C8B-B14F-4D97-AF65-F5344CB8AC3E}">
        <p14:creationId xmlns:p14="http://schemas.microsoft.com/office/powerpoint/2010/main" val="2499153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03A8-8B64-7F7B-B6F3-6EA271EA7A2D}"/>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D00B95FA-2266-155D-DDE0-C657006F667D}"/>
              </a:ext>
            </a:extLst>
          </p:cNvPr>
          <p:cNvSpPr>
            <a:spLocks noGrp="1"/>
          </p:cNvSpPr>
          <p:nvPr>
            <p:ph type="title"/>
          </p:nvPr>
        </p:nvSpPr>
        <p:spPr/>
        <p:txBody>
          <a:bodyPr lIns="91440" tIns="45720" rIns="91440" bIns="45720" anchor="t"/>
          <a:lstStyle/>
          <a:p>
            <a:r>
              <a:rPr lang="en-US" sz="2000" err="1">
                <a:solidFill>
                  <a:srgbClr val="043C71"/>
                </a:solidFill>
                <a:latin typeface="Arial"/>
                <a:cs typeface="Arial"/>
              </a:rPr>
              <a:t>Investigación</a:t>
            </a:r>
            <a:r>
              <a:rPr lang="en-US" sz="2000">
                <a:solidFill>
                  <a:srgbClr val="043C71"/>
                </a:solidFill>
                <a:latin typeface="Arial"/>
                <a:cs typeface="Arial"/>
              </a:rPr>
              <a:t> – </a:t>
            </a:r>
            <a:r>
              <a:rPr lang="en-US" sz="2000" err="1">
                <a:solidFill>
                  <a:srgbClr val="043C71"/>
                </a:solidFill>
                <a:latin typeface="Arial"/>
                <a:cs typeface="Arial"/>
              </a:rPr>
              <a:t>Hallazgos</a:t>
            </a:r>
            <a:r>
              <a:rPr lang="en-US" sz="2000">
                <a:solidFill>
                  <a:srgbClr val="043C71"/>
                </a:solidFill>
                <a:latin typeface="Arial"/>
                <a:cs typeface="Arial"/>
              </a:rPr>
              <a:t> clave de </a:t>
            </a:r>
            <a:r>
              <a:rPr lang="en-US" sz="2000" err="1">
                <a:solidFill>
                  <a:srgbClr val="043C71"/>
                </a:solidFill>
                <a:latin typeface="Arial"/>
                <a:cs typeface="Arial"/>
              </a:rPr>
              <a:t>consumidores</a:t>
            </a:r>
            <a:br>
              <a:rPr lang="en-US" sz="2000">
                <a:solidFill>
                  <a:srgbClr val="043C71"/>
                </a:solidFill>
                <a:latin typeface="Arial"/>
                <a:cs typeface="Arial"/>
              </a:rPr>
            </a:br>
            <a:endParaRPr lang="en-US" sz="2000">
              <a:solidFill>
                <a:srgbClr val="043C71"/>
              </a:solidFill>
              <a:latin typeface="Arial"/>
              <a:cs typeface="Arial"/>
            </a:endParaRPr>
          </a:p>
        </p:txBody>
      </p:sp>
      <p:sp>
        <p:nvSpPr>
          <p:cNvPr id="3" name="TextBox 2">
            <a:extLst>
              <a:ext uri="{FF2B5EF4-FFF2-40B4-BE49-F238E27FC236}">
                <a16:creationId xmlns:a16="http://schemas.microsoft.com/office/drawing/2014/main" id="{B8A53AA6-4BEF-28FE-E61C-E5D39621CDAA}"/>
              </a:ext>
            </a:extLst>
          </p:cNvPr>
          <p:cNvSpPr txBox="1"/>
          <p:nvPr/>
        </p:nvSpPr>
        <p:spPr>
          <a:xfrm>
            <a:off x="469127" y="1105117"/>
            <a:ext cx="7160866" cy="45881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2300"/>
              </a:lnSpc>
              <a:spcAft>
                <a:spcPts val="1800"/>
              </a:spcAft>
              <a:buFont typeface="Arial"/>
              <a:buChar char="•"/>
            </a:pPr>
            <a:r>
              <a:rPr lang="es-419" sz="1900" b="1">
                <a:solidFill>
                  <a:srgbClr val="002060"/>
                </a:solidFill>
                <a:ea typeface="+mn-lt"/>
                <a:cs typeface="+mn-lt"/>
              </a:rPr>
              <a:t>La palabra “crisis” puede significar algo diferente para cada persona. </a:t>
            </a:r>
            <a:r>
              <a:rPr lang="es-419" sz="1900">
                <a:ea typeface="+mn-lt"/>
                <a:cs typeface="+mn-lt"/>
              </a:rPr>
              <a:t>No hay una sola definición, por lo que puede ser útil dar ejemplos específicos de situaciones en las que alguien podría necesitar ayuda.</a:t>
            </a:r>
          </a:p>
          <a:p>
            <a:pPr marL="285750" indent="-285750">
              <a:lnSpc>
                <a:spcPts val="2300"/>
              </a:lnSpc>
              <a:spcAft>
                <a:spcPts val="600"/>
              </a:spcAft>
              <a:buFont typeface="Arial"/>
              <a:buChar char="•"/>
            </a:pPr>
            <a:r>
              <a:rPr lang="es-419" sz="1900">
                <a:ea typeface="+mn-lt"/>
                <a:cs typeface="+mn-lt"/>
              </a:rPr>
              <a:t>Los mensajes que incluyen palabras como “</a:t>
            </a:r>
            <a:r>
              <a:rPr lang="es-419" sz="1900" b="1">
                <a:solidFill>
                  <a:srgbClr val="002060"/>
                </a:solidFill>
                <a:ea typeface="+mn-lt"/>
                <a:cs typeface="+mn-lt"/>
              </a:rPr>
              <a:t>ayuda</a:t>
            </a:r>
            <a:r>
              <a:rPr lang="es-419" sz="1900">
                <a:ea typeface="+mn-lt"/>
                <a:cs typeface="+mn-lt"/>
              </a:rPr>
              <a:t>”, “</a:t>
            </a:r>
            <a:r>
              <a:rPr lang="es-419" sz="1900" b="1">
                <a:solidFill>
                  <a:srgbClr val="002060"/>
                </a:solidFill>
                <a:ea typeface="+mn-lt"/>
                <a:cs typeface="+mn-lt"/>
              </a:rPr>
              <a:t>seguro</a:t>
            </a:r>
            <a:r>
              <a:rPr lang="es-419" sz="1900">
                <a:ea typeface="+mn-lt"/>
                <a:cs typeface="+mn-lt"/>
              </a:rPr>
              <a:t>” y “</a:t>
            </a:r>
            <a:r>
              <a:rPr lang="es-419" sz="1900" b="1">
                <a:solidFill>
                  <a:srgbClr val="002060"/>
                </a:solidFill>
                <a:ea typeface="+mn-lt"/>
                <a:cs typeface="+mn-lt"/>
              </a:rPr>
              <a:t>acompañado</a:t>
            </a:r>
            <a:r>
              <a:rPr lang="es-419" sz="1900">
                <a:ea typeface="+mn-lt"/>
                <a:cs typeface="+mn-lt"/>
              </a:rPr>
              <a:t>” son los más convincentes y motivadores para personas que necesitan apoyo en momentos difíciles.</a:t>
            </a:r>
          </a:p>
          <a:p>
            <a:pPr marL="742950" lvl="1" indent="-285750">
              <a:lnSpc>
                <a:spcPts val="2300"/>
              </a:lnSpc>
              <a:spcAft>
                <a:spcPts val="600"/>
              </a:spcAft>
              <a:buFont typeface="Arial"/>
              <a:buChar char="•"/>
            </a:pPr>
            <a:r>
              <a:rPr lang="es-419" sz="1900">
                <a:ea typeface="+mn-lt"/>
                <a:cs typeface="+mn-lt"/>
              </a:rPr>
              <a:t>Las personas no responden bien a frases que usan “servicios de crisis”, ya que suena clínico y sin conexión emocional.</a:t>
            </a:r>
          </a:p>
          <a:p>
            <a:pPr marL="285750" indent="-285750">
              <a:lnSpc>
                <a:spcPts val="2300"/>
              </a:lnSpc>
              <a:spcAft>
                <a:spcPts val="600"/>
              </a:spcAft>
              <a:buFont typeface="Arial"/>
              <a:buChar char="•"/>
            </a:pPr>
            <a:r>
              <a:rPr lang="es-419" sz="1900">
                <a:ea typeface="+mn-lt"/>
                <a:cs typeface="+mn-lt"/>
              </a:rPr>
              <a:t>Los participantes respondieron mejor a mensajes que reconocen los desafíos. </a:t>
            </a:r>
            <a:r>
              <a:rPr lang="es-419" sz="1900" b="1">
                <a:solidFill>
                  <a:srgbClr val="002060"/>
                </a:solidFill>
                <a:ea typeface="+mn-lt"/>
                <a:cs typeface="+mn-lt"/>
              </a:rPr>
              <a:t>Quieren conocer las opciones disponibles si llegan a necesitarlas, en lugar de pensar que se acerca una crisis.</a:t>
            </a:r>
          </a:p>
        </p:txBody>
      </p:sp>
      <p:sp>
        <p:nvSpPr>
          <p:cNvPr id="2" name="Rectangle 1">
            <a:extLst>
              <a:ext uri="{FF2B5EF4-FFF2-40B4-BE49-F238E27FC236}">
                <a16:creationId xmlns:a16="http://schemas.microsoft.com/office/drawing/2014/main" id="{58B9D9AB-BDD4-59C9-EF0B-157D7EF5142C}"/>
              </a:ext>
            </a:extLst>
          </p:cNvPr>
          <p:cNvSpPr/>
          <p:nvPr/>
        </p:nvSpPr>
        <p:spPr>
          <a:xfrm>
            <a:off x="8547748" y="1337911"/>
            <a:ext cx="3060052" cy="3773735"/>
          </a:xfrm>
          <a:prstGeom prst="rect">
            <a:avLst/>
          </a:prstGeom>
          <a:solidFill>
            <a:srgbClr val="CDBDA9"/>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ts val="2360"/>
              </a:lnSpc>
            </a:pPr>
            <a:br>
              <a:rPr lang="en-US">
                <a:solidFill>
                  <a:schemeClr val="tx1"/>
                </a:solidFill>
                <a:ea typeface="+mn-lt"/>
                <a:cs typeface="+mn-lt"/>
              </a:rPr>
            </a:br>
            <a:r>
              <a:rPr lang="es-419">
                <a:solidFill>
                  <a:schemeClr val="tx1"/>
                </a:solidFill>
                <a:ea typeface="+mn-lt"/>
                <a:cs typeface="+mn-lt"/>
              </a:rPr>
              <a:t>NCDHHS habló con más de </a:t>
            </a:r>
            <a:r>
              <a:rPr lang="es-419" b="1">
                <a:solidFill>
                  <a:schemeClr val="tx1"/>
                </a:solidFill>
                <a:ea typeface="+mn-lt"/>
                <a:cs typeface="+mn-lt"/>
              </a:rPr>
              <a:t>730 proveedores de salud, cuidadores, defensores/as y personas que han buscado apoyo para su salud mental o uso de sustancias</a:t>
            </a:r>
            <a:r>
              <a:rPr lang="es-419">
                <a:solidFill>
                  <a:schemeClr val="tx1"/>
                </a:solidFill>
                <a:ea typeface="+mn-lt"/>
                <a:cs typeface="+mn-lt"/>
              </a:rPr>
              <a:t> en Carolina del Norte, para aprender de sus experiencias reales.</a:t>
            </a:r>
            <a:endParaRPr lang="es-419">
              <a:solidFill>
                <a:schemeClr val="tx1"/>
              </a:solidFill>
              <a:cs typeface="Arial" panose="020B0604020202020204"/>
            </a:endParaRPr>
          </a:p>
        </p:txBody>
      </p:sp>
      <p:pic>
        <p:nvPicPr>
          <p:cNvPr id="4" name="Picture 3">
            <a:extLst>
              <a:ext uri="{FF2B5EF4-FFF2-40B4-BE49-F238E27FC236}">
                <a16:creationId xmlns:a16="http://schemas.microsoft.com/office/drawing/2014/main" id="{DE488EB5-215C-FF48-EE56-7659ECCCC4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40183" y="1110699"/>
            <a:ext cx="495300" cy="533400"/>
          </a:xfrm>
          <a:prstGeom prst="rect">
            <a:avLst/>
          </a:prstGeom>
        </p:spPr>
      </p:pic>
    </p:spTree>
    <p:extLst>
      <p:ext uri="{BB962C8B-B14F-4D97-AF65-F5344CB8AC3E}">
        <p14:creationId xmlns:p14="http://schemas.microsoft.com/office/powerpoint/2010/main" val="202698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90E8E-5B6A-BC3D-486A-9807A0AF8487}"/>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52CB54C1-E788-2C6D-FD69-F84CAF3D3298}"/>
              </a:ext>
            </a:extLst>
          </p:cNvPr>
          <p:cNvSpPr>
            <a:spLocks noGrp="1"/>
          </p:cNvSpPr>
          <p:nvPr>
            <p:ph type="title"/>
          </p:nvPr>
        </p:nvSpPr>
        <p:spPr/>
        <p:txBody>
          <a:bodyPr lIns="91440" tIns="45720" rIns="91440" bIns="45720" anchor="t"/>
          <a:lstStyle/>
          <a:p>
            <a:r>
              <a:rPr lang="en-US" sz="2000" err="1">
                <a:solidFill>
                  <a:srgbClr val="043C71"/>
                </a:solidFill>
                <a:latin typeface="Arial"/>
                <a:cs typeface="Arial"/>
              </a:rPr>
              <a:t>Investigación</a:t>
            </a:r>
            <a:r>
              <a:rPr lang="en-US" sz="2000">
                <a:solidFill>
                  <a:srgbClr val="043C71"/>
                </a:solidFill>
                <a:latin typeface="Arial"/>
                <a:cs typeface="Arial"/>
              </a:rPr>
              <a:t> – </a:t>
            </a:r>
            <a:r>
              <a:rPr lang="en-US" sz="2000" err="1">
                <a:solidFill>
                  <a:srgbClr val="043C71"/>
                </a:solidFill>
                <a:latin typeface="Arial"/>
                <a:cs typeface="Arial"/>
              </a:rPr>
              <a:t>Hallazgos</a:t>
            </a:r>
            <a:r>
              <a:rPr lang="en-US" sz="2000">
                <a:solidFill>
                  <a:srgbClr val="043C71"/>
                </a:solidFill>
                <a:latin typeface="Arial"/>
                <a:cs typeface="Arial"/>
              </a:rPr>
              <a:t> clave de </a:t>
            </a:r>
            <a:r>
              <a:rPr lang="en-US" sz="2000" err="1">
                <a:solidFill>
                  <a:srgbClr val="043C71"/>
                </a:solidFill>
                <a:latin typeface="Arial"/>
                <a:cs typeface="Arial"/>
              </a:rPr>
              <a:t>proveedores</a:t>
            </a:r>
            <a:br>
              <a:rPr lang="en-US" sz="2000">
                <a:solidFill>
                  <a:srgbClr val="043C71"/>
                </a:solidFill>
                <a:latin typeface="Arial"/>
                <a:cs typeface="Arial"/>
              </a:rPr>
            </a:br>
            <a:endParaRPr lang="en-US" sz="2000">
              <a:solidFill>
                <a:srgbClr val="043C71"/>
              </a:solidFill>
              <a:latin typeface="Arial"/>
              <a:cs typeface="Arial"/>
            </a:endParaRPr>
          </a:p>
        </p:txBody>
      </p:sp>
      <p:sp>
        <p:nvSpPr>
          <p:cNvPr id="3" name="TextBox 2">
            <a:extLst>
              <a:ext uri="{FF2B5EF4-FFF2-40B4-BE49-F238E27FC236}">
                <a16:creationId xmlns:a16="http://schemas.microsoft.com/office/drawing/2014/main" id="{93ADDA68-8E2F-6290-65C9-9F13A2CA4B45}"/>
              </a:ext>
            </a:extLst>
          </p:cNvPr>
          <p:cNvSpPr txBox="1"/>
          <p:nvPr/>
        </p:nvSpPr>
        <p:spPr>
          <a:xfrm>
            <a:off x="469767" y="1110722"/>
            <a:ext cx="5990994" cy="3764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2360"/>
              </a:lnSpc>
              <a:buFont typeface="Arial"/>
              <a:buChar char="•"/>
            </a:pPr>
            <a:r>
              <a:rPr lang="es-419" sz="1900"/>
              <a:t>Aunque menos de la mitad de los proveedores han referido a personas a los servicios actuales en caso de crisis, la mayoría considera que los servicios son muy efectivos cuando se usan.</a:t>
            </a:r>
            <a:endParaRPr lang="es-419" sz="1900">
              <a:cs typeface="Arial"/>
            </a:endParaRPr>
          </a:p>
          <a:p>
            <a:pPr marL="285750" indent="-285750">
              <a:lnSpc>
                <a:spcPts val="2360"/>
              </a:lnSpc>
              <a:buFont typeface="Arial"/>
              <a:buChar char="•"/>
            </a:pPr>
            <a:endParaRPr lang="es-419" sz="1900">
              <a:cs typeface="Arial"/>
            </a:endParaRPr>
          </a:p>
          <a:p>
            <a:pPr marL="285750" indent="-285750">
              <a:lnSpc>
                <a:spcPts val="2360"/>
              </a:lnSpc>
              <a:buFont typeface="Arial"/>
              <a:buChar char="•"/>
            </a:pPr>
            <a:r>
              <a:rPr lang="es-419" sz="1900"/>
              <a:t>Los proveedores quieren contar con recursos que ayuden a dar a conocer los servicios, orientar a sus clientes y aclarar cómo funciona el pago.</a:t>
            </a:r>
            <a:endParaRPr lang="es-419" sz="1900">
              <a:cs typeface="Arial"/>
            </a:endParaRPr>
          </a:p>
          <a:p>
            <a:pPr marL="285750" indent="-285750">
              <a:lnSpc>
                <a:spcPts val="2360"/>
              </a:lnSpc>
              <a:buFont typeface="Arial"/>
              <a:buChar char="•"/>
            </a:pPr>
            <a:endParaRPr lang="es-419" sz="1900">
              <a:cs typeface="Arial"/>
            </a:endParaRPr>
          </a:p>
          <a:p>
            <a:pPr marL="285750" indent="-285750">
              <a:lnSpc>
                <a:spcPts val="2360"/>
              </a:lnSpc>
              <a:buFont typeface="Arial"/>
              <a:buChar char="•"/>
            </a:pPr>
            <a:r>
              <a:rPr lang="es-419" sz="1900"/>
              <a:t>La mayoría de proveedores confían en cómo el sistema maneja la privacidad y confidencialidad de los servicios.</a:t>
            </a:r>
            <a:endParaRPr lang="es-419" sz="1900" b="1">
              <a:solidFill>
                <a:srgbClr val="043C71"/>
              </a:solidFill>
              <a:cs typeface="Arial"/>
            </a:endParaRPr>
          </a:p>
        </p:txBody>
      </p:sp>
      <p:pic>
        <p:nvPicPr>
          <p:cNvPr id="4" name="Picture 3" descr="A photo of a woman smiling">
            <a:extLst>
              <a:ext uri="{FF2B5EF4-FFF2-40B4-BE49-F238E27FC236}">
                <a16:creationId xmlns:a16="http://schemas.microsoft.com/office/drawing/2014/main" id="{07AB9FF6-DE24-5FBD-B92C-2BE3C6A91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532" y="381662"/>
            <a:ext cx="4711700" cy="5638800"/>
          </a:xfrm>
          <a:prstGeom prst="rect">
            <a:avLst/>
          </a:prstGeom>
        </p:spPr>
      </p:pic>
    </p:spTree>
    <p:extLst>
      <p:ext uri="{BB962C8B-B14F-4D97-AF65-F5344CB8AC3E}">
        <p14:creationId xmlns:p14="http://schemas.microsoft.com/office/powerpoint/2010/main" val="4220967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949DC-C45F-2170-6918-40DF865726F1}"/>
            </a:ext>
          </a:extLst>
        </p:cNvPr>
        <p:cNvGrpSpPr/>
        <p:nvPr/>
      </p:nvGrpSpPr>
      <p:grpSpPr>
        <a:xfrm>
          <a:off x="0" y="0"/>
          <a:ext cx="0" cy="0"/>
          <a:chOff x="0" y="0"/>
          <a:chExt cx="0" cy="0"/>
        </a:xfrm>
      </p:grpSpPr>
      <p:pic>
        <p:nvPicPr>
          <p:cNvPr id="5" name="Picture 4" descr="Image of a man patting another man on the back to show support">
            <a:extLst>
              <a:ext uri="{FF2B5EF4-FFF2-40B4-BE49-F238E27FC236}">
                <a16:creationId xmlns:a16="http://schemas.microsoft.com/office/drawing/2014/main" id="{BD83327F-DD53-07B3-28A0-1268E6C33B25}"/>
              </a:ext>
            </a:extLst>
          </p:cNvPr>
          <p:cNvPicPr>
            <a:picLocks noChangeAspect="1"/>
          </p:cNvPicPr>
          <p:nvPr/>
        </p:nvPicPr>
        <p:blipFill>
          <a:blip r:embed="rId2">
            <a:extLst>
              <a:ext uri="{28A0092B-C50C-407E-A947-70E740481C1C}">
                <a14:useLocalDpi xmlns:a14="http://schemas.microsoft.com/office/drawing/2010/main" val="0"/>
              </a:ext>
            </a:extLst>
          </a:blip>
          <a:srcRect t="1310" b="1310"/>
          <a:stretch/>
        </p:blipFill>
        <p:spPr>
          <a:xfrm>
            <a:off x="1919694" y="-2381"/>
            <a:ext cx="10587227" cy="6864745"/>
          </a:xfrm>
          <a:prstGeom prst="rect">
            <a:avLst/>
          </a:prstGeom>
        </p:spPr>
      </p:pic>
      <p:sp>
        <p:nvSpPr>
          <p:cNvPr id="4" name="Rectangle 3">
            <a:extLst>
              <a:ext uri="{FF2B5EF4-FFF2-40B4-BE49-F238E27FC236}">
                <a16:creationId xmlns:a16="http://schemas.microsoft.com/office/drawing/2014/main" id="{5762CA95-8C65-89BE-B720-FDA6077479D2}"/>
              </a:ext>
              <a:ext uri="{C183D7F6-B498-43B3-948B-1728B52AA6E4}">
                <adec:decorative xmlns:adec="http://schemas.microsoft.com/office/drawing/2017/decorative" val="1"/>
              </a:ext>
            </a:extLst>
          </p:cNvPr>
          <p:cNvSpPr/>
          <p:nvPr/>
        </p:nvSpPr>
        <p:spPr>
          <a:xfrm>
            <a:off x="1" y="0"/>
            <a:ext cx="9370142" cy="6858000"/>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F3EC770-B8E6-B49A-B175-9F35DA5F73FB}"/>
              </a:ext>
              <a:ext uri="{C183D7F6-B498-43B3-948B-1728B52AA6E4}">
                <adec:decorative xmlns:adec="http://schemas.microsoft.com/office/drawing/2017/decorative" val="1"/>
              </a:ext>
            </a:extLst>
          </p:cNvPr>
          <p:cNvCxnSpPr>
            <a:cxnSpLocks/>
          </p:cNvCxnSpPr>
          <p:nvPr/>
        </p:nvCxnSpPr>
        <p:spPr>
          <a:xfrm>
            <a:off x="571500" y="5181600"/>
            <a:ext cx="4305300" cy="0"/>
          </a:xfrm>
          <a:prstGeom prst="line">
            <a:avLst/>
          </a:prstGeom>
          <a:noFill/>
          <a:ln w="9525" cap="flat" cmpd="sng" algn="ctr">
            <a:solidFill>
              <a:srgbClr val="0766BD"/>
            </a:solidFill>
            <a:prstDash val="solid"/>
            <a:miter lim="800000"/>
          </a:ln>
          <a:effectLst/>
        </p:spPr>
      </p:cxnSp>
      <p:sp>
        <p:nvSpPr>
          <p:cNvPr id="8" name="Title 6">
            <a:extLst>
              <a:ext uri="{FF2B5EF4-FFF2-40B4-BE49-F238E27FC236}">
                <a16:creationId xmlns:a16="http://schemas.microsoft.com/office/drawing/2014/main" id="{6CBB6A51-BBEA-77EB-01D5-FD8401B97425}"/>
              </a:ext>
            </a:extLst>
          </p:cNvPr>
          <p:cNvSpPr txBox="1">
            <a:spLocks noGrp="1"/>
          </p:cNvSpPr>
          <p:nvPr>
            <p:ph type="title" idx="4294967295"/>
          </p:nvPr>
        </p:nvSpPr>
        <p:spPr>
          <a:xfrm>
            <a:off x="469125" y="4522838"/>
            <a:ext cx="5526157" cy="7801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ts val="3200"/>
              </a:lnSpc>
              <a:spcBef>
                <a:spcPct val="0"/>
              </a:spcBef>
              <a:spcAft>
                <a:spcPts val="0"/>
              </a:spcAft>
              <a:buClrTx/>
              <a:buSzTx/>
              <a:buFontTx/>
              <a:buNone/>
              <a:tabLst/>
              <a:defRPr/>
            </a:pPr>
            <a:r>
              <a:rPr kumimoji="0" lang="en-US" sz="2400" b="0" i="0" u="none" strike="noStrike" kern="1200" cap="none" spc="600" normalizeH="0" baseline="0" noProof="0">
                <a:ln>
                  <a:noFill/>
                </a:ln>
                <a:solidFill>
                  <a:srgbClr val="FFFFFF"/>
                </a:solidFill>
                <a:effectLst/>
                <a:uLnTx/>
                <a:uFillTx/>
                <a:latin typeface="Arial" panose="020B0604020202020204"/>
                <a:ea typeface="Arial"/>
                <a:cs typeface="Arial"/>
                <a:sym typeface="Helvetica Neue" pitchFamily="-109" charset="0"/>
              </a:rPr>
              <a:t>UN MENSAJE UNIFICADO</a:t>
            </a:r>
            <a:br>
              <a:rPr kumimoji="0" lang="en-US" sz="2400" b="0" i="0" u="none" strike="noStrike" kern="1200" cap="none" spc="600" normalizeH="0" baseline="0" noProof="0">
                <a:ln>
                  <a:noFill/>
                </a:ln>
                <a:solidFill>
                  <a:srgbClr val="FFFFFF"/>
                </a:solidFill>
                <a:effectLst/>
                <a:uLnTx/>
                <a:uFillTx/>
                <a:latin typeface="Arial" panose="020B0604020202020204"/>
                <a:ea typeface="Arial"/>
                <a:cs typeface="Arial"/>
                <a:sym typeface="Helvetica Neue" pitchFamily="-109" charset="0"/>
              </a:rPr>
            </a:br>
            <a:endParaRPr kumimoji="0" lang="en-US" sz="2400" b="0" i="0" u="none" strike="noStrike" kern="1200" cap="none" spc="600" normalizeH="0" baseline="0" noProof="0">
              <a:ln>
                <a:noFill/>
              </a:ln>
              <a:solidFill>
                <a:srgbClr val="FFFFFF"/>
              </a:solidFill>
              <a:effectLst/>
              <a:uLnTx/>
              <a:uFillTx/>
              <a:latin typeface="Arial" panose="020B0604020202020204"/>
              <a:ea typeface="Arial"/>
              <a:cs typeface="Arial"/>
              <a:sym typeface="Helvetica Neue" pitchFamily="-109" charset="0"/>
            </a:endParaRPr>
          </a:p>
        </p:txBody>
      </p:sp>
    </p:spTree>
    <p:extLst>
      <p:ext uri="{BB962C8B-B14F-4D97-AF65-F5344CB8AC3E}">
        <p14:creationId xmlns:p14="http://schemas.microsoft.com/office/powerpoint/2010/main" val="2609375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1B4C0-7F65-CC55-65D1-CFC6A517730D}"/>
              </a:ext>
            </a:extLst>
          </p:cNvPr>
          <p:cNvSpPr>
            <a:spLocks noGrp="1"/>
          </p:cNvSpPr>
          <p:nvPr>
            <p:ph type="title"/>
          </p:nvPr>
        </p:nvSpPr>
        <p:spPr/>
        <p:txBody>
          <a:bodyPr lIns="91440" tIns="45720" rIns="91440" bIns="45720" anchor="t"/>
          <a:lstStyle/>
          <a:p>
            <a:r>
              <a:rPr lang="en-US" sz="2000" err="1">
                <a:latin typeface="Arial"/>
                <a:cs typeface="Arial"/>
              </a:rPr>
              <a:t>Justificación</a:t>
            </a:r>
            <a:r>
              <a:rPr lang="en-US" sz="2000">
                <a:latin typeface="Arial"/>
                <a:cs typeface="Arial"/>
              </a:rPr>
              <a:t> del </a:t>
            </a:r>
            <a:r>
              <a:rPr lang="en-US" sz="2000" err="1">
                <a:latin typeface="Arial"/>
                <a:cs typeface="Arial"/>
              </a:rPr>
              <a:t>Mensaje</a:t>
            </a:r>
            <a:br>
              <a:rPr lang="en-US" sz="2000">
                <a:latin typeface="Arial"/>
                <a:cs typeface="Arial"/>
              </a:rPr>
            </a:br>
            <a:endParaRPr lang="en-US" sz="2000">
              <a:latin typeface="Arial"/>
              <a:cs typeface="Arial"/>
            </a:endParaRPr>
          </a:p>
        </p:txBody>
      </p:sp>
      <p:sp>
        <p:nvSpPr>
          <p:cNvPr id="4" name="TextBox 3">
            <a:extLst>
              <a:ext uri="{FF2B5EF4-FFF2-40B4-BE49-F238E27FC236}">
                <a16:creationId xmlns:a16="http://schemas.microsoft.com/office/drawing/2014/main" id="{B8716E38-77F4-20BC-81FD-EE87B393C610}"/>
              </a:ext>
            </a:extLst>
          </p:cNvPr>
          <p:cNvSpPr txBox="1"/>
          <p:nvPr/>
        </p:nvSpPr>
        <p:spPr>
          <a:xfrm>
            <a:off x="469126" y="1110601"/>
            <a:ext cx="11253748" cy="46105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80"/>
              </a:lnSpc>
              <a:spcAft>
                <a:spcPts val="1800"/>
              </a:spcAft>
            </a:pPr>
            <a:r>
              <a:rPr lang="es-419" sz="1900" b="1">
                <a:solidFill>
                  <a:srgbClr val="043C71"/>
                </a:solidFill>
                <a:latin typeface="Arial"/>
                <a:cs typeface="Arial"/>
              </a:rPr>
              <a:t>Hablar con una sola voz en todos los materiales y para todos los públicos ayuda a reducir la confusión, aumentar la confianza y generar conocimiento sobre los servicios disponibles.</a:t>
            </a:r>
          </a:p>
          <a:p>
            <a:pPr>
              <a:lnSpc>
                <a:spcPts val="2380"/>
              </a:lnSpc>
              <a:spcAft>
                <a:spcPts val="1800"/>
              </a:spcAft>
            </a:pPr>
            <a:r>
              <a:rPr lang="es-419" sz="1900">
                <a:latin typeface="Arial"/>
                <a:cs typeface="Arial"/>
              </a:rPr>
              <a:t>Invita a las personas en Carolina del Norte a visitar los recursos y encontrar ayuda cuando la necesiten, eligiendo la opción que mejor les funcione.</a:t>
            </a:r>
          </a:p>
          <a:p>
            <a:pPr marL="342900" indent="-342900">
              <a:lnSpc>
                <a:spcPts val="2380"/>
              </a:lnSpc>
              <a:spcAft>
                <a:spcPts val="1800"/>
              </a:spcAft>
              <a:buFont typeface="Arial" panose="020B0604020202020204" pitchFamily="34" charset="0"/>
              <a:buChar char="•"/>
            </a:pPr>
            <a:r>
              <a:rPr lang="es-419" sz="1900" b="1">
                <a:solidFill>
                  <a:srgbClr val="043C71"/>
                </a:solidFill>
                <a:latin typeface="Arial"/>
                <a:cs typeface="Arial"/>
              </a:rPr>
              <a:t>Orienta</a:t>
            </a:r>
            <a:r>
              <a:rPr lang="es-419" sz="1900" b="1">
                <a:latin typeface="Arial"/>
                <a:cs typeface="Arial"/>
              </a:rPr>
              <a:t> </a:t>
            </a:r>
            <a:r>
              <a:rPr lang="es-419" sz="1900">
                <a:latin typeface="Arial"/>
                <a:cs typeface="Arial"/>
              </a:rPr>
              <a:t>a las personas para que conozcan los recursos y exploren sus opciones, ya sea antes o durante una crisis.</a:t>
            </a:r>
          </a:p>
          <a:p>
            <a:pPr marL="342900" indent="-342900">
              <a:lnSpc>
                <a:spcPts val="2380"/>
              </a:lnSpc>
              <a:spcAft>
                <a:spcPts val="1800"/>
              </a:spcAft>
              <a:buFont typeface="Arial" panose="020B0604020202020204" pitchFamily="34" charset="0"/>
              <a:buChar char="•"/>
            </a:pPr>
            <a:r>
              <a:rPr lang="es-419" sz="1900" b="1">
                <a:solidFill>
                  <a:srgbClr val="043C71"/>
                </a:solidFill>
                <a:latin typeface="Arial"/>
                <a:cs typeface="Arial"/>
              </a:rPr>
              <a:t>Evita</a:t>
            </a:r>
            <a:r>
              <a:rPr lang="es-419" sz="1900" b="1">
                <a:latin typeface="Arial"/>
                <a:cs typeface="Arial"/>
              </a:rPr>
              <a:t> </a:t>
            </a:r>
            <a:r>
              <a:rPr lang="es-419" sz="1900">
                <a:latin typeface="Arial"/>
                <a:cs typeface="Arial"/>
              </a:rPr>
              <a:t>el lenguaje que sugiere que alguien está “al borde del colapso” o que debe actuar de inmediato, ya que eso puede alejar a algunas personas.</a:t>
            </a:r>
          </a:p>
          <a:p>
            <a:pPr marL="342900" indent="-342900">
              <a:lnSpc>
                <a:spcPts val="2380"/>
              </a:lnSpc>
              <a:spcAft>
                <a:spcPts val="1800"/>
              </a:spcAft>
              <a:buFont typeface="Arial" panose="020B0604020202020204" pitchFamily="34" charset="0"/>
              <a:buChar char="•"/>
            </a:pPr>
            <a:r>
              <a:rPr lang="es-419" sz="1900" b="1">
                <a:solidFill>
                  <a:srgbClr val="043C71"/>
                </a:solidFill>
                <a:latin typeface="Arial"/>
                <a:cs typeface="Arial"/>
              </a:rPr>
              <a:t>Recuerda</a:t>
            </a:r>
            <a:r>
              <a:rPr lang="es-419" sz="1900" b="1">
                <a:latin typeface="Arial"/>
                <a:cs typeface="Arial"/>
              </a:rPr>
              <a:t> </a:t>
            </a:r>
            <a:r>
              <a:rPr lang="es-419" sz="1900">
                <a:latin typeface="Arial"/>
                <a:cs typeface="Arial"/>
              </a:rPr>
              <a:t>que es normal pasar por momentos difíciles y que hay apoyo disponible para cualquiera que esté enfrentando problemas de salud mental o uso de sustancias.</a:t>
            </a:r>
          </a:p>
          <a:p>
            <a:pPr marL="342900" indent="-342900">
              <a:lnSpc>
                <a:spcPts val="2380"/>
              </a:lnSpc>
              <a:spcAft>
                <a:spcPts val="1800"/>
              </a:spcAft>
              <a:buFont typeface="Arial" panose="020B0604020202020204" pitchFamily="34" charset="0"/>
              <a:buChar char="•"/>
            </a:pPr>
            <a:r>
              <a:rPr lang="es-419" sz="1900" b="1">
                <a:solidFill>
                  <a:srgbClr val="043C71"/>
                </a:solidFill>
                <a:latin typeface="Arial"/>
                <a:cs typeface="Arial"/>
              </a:rPr>
              <a:t>Usa</a:t>
            </a:r>
            <a:r>
              <a:rPr lang="es-419" sz="1900" b="1">
                <a:solidFill>
                  <a:srgbClr val="0765BD"/>
                </a:solidFill>
                <a:latin typeface="Arial"/>
                <a:cs typeface="Arial"/>
              </a:rPr>
              <a:t> </a:t>
            </a:r>
            <a:r>
              <a:rPr lang="es-419" sz="1900">
                <a:latin typeface="Arial"/>
                <a:cs typeface="Arial"/>
              </a:rPr>
              <a:t>un lenguaje cercano, centrado en la persona y evita términos clínicos siempre que sea posible.</a:t>
            </a:r>
          </a:p>
        </p:txBody>
      </p:sp>
    </p:spTree>
    <p:extLst>
      <p:ext uri="{BB962C8B-B14F-4D97-AF65-F5344CB8AC3E}">
        <p14:creationId xmlns:p14="http://schemas.microsoft.com/office/powerpoint/2010/main" val="1754384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6A685-0984-5972-002B-1219F3B78E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3CF80-815F-B0D6-4932-A4285CA6AB1B}"/>
              </a:ext>
            </a:extLst>
          </p:cNvPr>
          <p:cNvSpPr>
            <a:spLocks noGrp="1"/>
          </p:cNvSpPr>
          <p:nvPr>
            <p:ph type="title"/>
          </p:nvPr>
        </p:nvSpPr>
        <p:spPr/>
        <p:txBody>
          <a:bodyPr lIns="91440" tIns="45720" rIns="91440" bIns="45720" anchor="t"/>
          <a:lstStyle/>
          <a:p>
            <a:r>
              <a:rPr lang="en-US" sz="2000" err="1">
                <a:latin typeface="Arial"/>
                <a:cs typeface="Arial"/>
              </a:rPr>
              <a:t>Mensajes</a:t>
            </a:r>
            <a:r>
              <a:rPr lang="en-US" sz="2000">
                <a:latin typeface="Arial"/>
                <a:cs typeface="Arial"/>
              </a:rPr>
              <a:t> </a:t>
            </a:r>
            <a:r>
              <a:rPr lang="en-US" sz="2000" err="1">
                <a:latin typeface="Arial"/>
                <a:cs typeface="Arial"/>
              </a:rPr>
              <a:t>Efectivos</a:t>
            </a:r>
            <a:br>
              <a:rPr lang="en-US" sz="2000">
                <a:latin typeface="Arial"/>
                <a:cs typeface="Arial"/>
              </a:rPr>
            </a:br>
            <a:endParaRPr lang="en-US" sz="2000">
              <a:latin typeface="Arial"/>
              <a:cs typeface="Arial"/>
            </a:endParaRPr>
          </a:p>
        </p:txBody>
      </p:sp>
      <p:sp>
        <p:nvSpPr>
          <p:cNvPr id="7" name="TextBox 6">
            <a:extLst>
              <a:ext uri="{FF2B5EF4-FFF2-40B4-BE49-F238E27FC236}">
                <a16:creationId xmlns:a16="http://schemas.microsoft.com/office/drawing/2014/main" id="{338029E3-0450-F288-8DC1-5C21C5440C00}"/>
              </a:ext>
            </a:extLst>
          </p:cNvPr>
          <p:cNvSpPr txBox="1"/>
          <p:nvPr/>
        </p:nvSpPr>
        <p:spPr>
          <a:xfrm>
            <a:off x="469766" y="1110722"/>
            <a:ext cx="6965355" cy="46875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60"/>
              </a:lnSpc>
              <a:spcAft>
                <a:spcPts val="1800"/>
              </a:spcAft>
            </a:pPr>
            <a:r>
              <a:rPr lang="es-419" sz="1900" b="1">
                <a:solidFill>
                  <a:srgbClr val="043C71"/>
                </a:solidFill>
              </a:rPr>
              <a:t>Estos son los mensajes más efectivos sobre apoyo en salud mental y recursos en Carolina del Norte para motivar, informar y empoderar a las comunidades.</a:t>
            </a:r>
            <a:endParaRPr lang="es-419" sz="1900" b="1">
              <a:solidFill>
                <a:srgbClr val="043C71"/>
              </a:solidFill>
              <a:cs typeface="Arial"/>
            </a:endParaRPr>
          </a:p>
          <a:p>
            <a:pPr>
              <a:lnSpc>
                <a:spcPts val="2360"/>
              </a:lnSpc>
              <a:spcAft>
                <a:spcPts val="1800"/>
              </a:spcAft>
            </a:pPr>
            <a:r>
              <a:rPr lang="es-419" sz="1900"/>
              <a:t>Contenido que incluye:</a:t>
            </a:r>
            <a:endParaRPr lang="es-419" sz="1900">
              <a:cs typeface="Arial"/>
            </a:endParaRPr>
          </a:p>
          <a:p>
            <a:pPr marL="285750" indent="-285750">
              <a:lnSpc>
                <a:spcPts val="2360"/>
              </a:lnSpc>
              <a:spcAft>
                <a:spcPts val="1800"/>
              </a:spcAft>
              <a:buFont typeface="Arial"/>
              <a:buChar char="•"/>
            </a:pPr>
            <a:r>
              <a:rPr lang="es-419" sz="1900"/>
              <a:t>Un tono tranquilo y positivo</a:t>
            </a:r>
            <a:endParaRPr lang="es-419" sz="1900">
              <a:cs typeface="Arial"/>
            </a:endParaRPr>
          </a:p>
          <a:p>
            <a:pPr marL="285750" indent="-285750">
              <a:lnSpc>
                <a:spcPts val="2360"/>
              </a:lnSpc>
              <a:spcAft>
                <a:spcPts val="1800"/>
              </a:spcAft>
              <a:buFont typeface="Arial"/>
              <a:buChar char="•"/>
            </a:pPr>
            <a:r>
              <a:rPr lang="es-419" sz="1900"/>
              <a:t>Imágenes con las que la gente se pueda identificar (menos clínicas) y testimonios reales</a:t>
            </a:r>
            <a:endParaRPr lang="es-419" sz="1900">
              <a:cs typeface="Arial"/>
            </a:endParaRPr>
          </a:p>
          <a:p>
            <a:pPr marL="285750" indent="-285750">
              <a:lnSpc>
                <a:spcPts val="2360"/>
              </a:lnSpc>
              <a:spcAft>
                <a:spcPts val="1800"/>
              </a:spcAft>
              <a:buFont typeface="Arial"/>
              <a:buChar char="•"/>
            </a:pPr>
            <a:r>
              <a:rPr lang="es-419" sz="1900"/>
              <a:t>Visitar una página web para obtener más información como llamado a la acción, ya que conecta bien tanto con proveedores como con personas que puedan necesitar apoyo para su salud mental o uso de sustancias, o que estén apoyando a alguien más.</a:t>
            </a:r>
            <a:endParaRPr lang="es-419" sz="1900">
              <a:cs typeface="Arial"/>
            </a:endParaRPr>
          </a:p>
        </p:txBody>
      </p:sp>
      <p:pic>
        <p:nvPicPr>
          <p:cNvPr id="3" name="Picture 2" descr="Un ejemplo de un anuncio digital que se utilizó en una prueba creativa.">
            <a:extLst>
              <a:ext uri="{FF2B5EF4-FFF2-40B4-BE49-F238E27FC236}">
                <a16:creationId xmlns:a16="http://schemas.microsoft.com/office/drawing/2014/main" id="{415C4980-BCAD-2499-D529-31E6D003C99A}"/>
              </a:ext>
            </a:extLst>
          </p:cNvPr>
          <p:cNvPicPr>
            <a:picLocks noChangeAspect="1"/>
          </p:cNvPicPr>
          <p:nvPr/>
        </p:nvPicPr>
        <p:blipFill>
          <a:blip r:embed="rId2"/>
          <a:stretch>
            <a:fillRect/>
          </a:stretch>
        </p:blipFill>
        <p:spPr>
          <a:xfrm>
            <a:off x="8658699" y="193523"/>
            <a:ext cx="2956641" cy="5791201"/>
          </a:xfrm>
          <a:prstGeom prst="rect">
            <a:avLst/>
          </a:prstGeom>
        </p:spPr>
      </p:pic>
    </p:spTree>
    <p:extLst>
      <p:ext uri="{BB962C8B-B14F-4D97-AF65-F5344CB8AC3E}">
        <p14:creationId xmlns:p14="http://schemas.microsoft.com/office/powerpoint/2010/main" val="41449484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heme/theme1.xml><?xml version="1.0" encoding="utf-8"?>
<a:theme xmlns:a="http://schemas.openxmlformats.org/drawingml/2006/main" name="2_Office Theme">
  <a:themeElements>
    <a:clrScheme name="NC DHHS">
      <a:dk1>
        <a:sysClr val="windowText" lastClr="000000"/>
      </a:dk1>
      <a:lt1>
        <a:sysClr val="window" lastClr="FFFFFF"/>
      </a:lt1>
      <a:dk2>
        <a:srgbClr val="092940"/>
      </a:dk2>
      <a:lt2>
        <a:srgbClr val="CEDBE6"/>
      </a:lt2>
      <a:accent1>
        <a:srgbClr val="053C71"/>
      </a:accent1>
      <a:accent2>
        <a:srgbClr val="0766BD"/>
      </a:accent2>
      <a:accent3>
        <a:srgbClr val="F68E1E"/>
      </a:accent3>
      <a:accent4>
        <a:srgbClr val="3A8F98"/>
      </a:accent4>
      <a:accent5>
        <a:srgbClr val="7A8C8E"/>
      </a:accent5>
      <a:accent6>
        <a:srgbClr val="CF1F42"/>
      </a:accent6>
      <a:hlink>
        <a:srgbClr val="0766BD"/>
      </a:hlink>
      <a:folHlink>
        <a:srgbClr val="7A8C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6350" cap="rnd">
          <a:solidFill>
            <a:schemeClr val="bg1">
              <a:lumMod val="75000"/>
            </a:schemeClr>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b="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6914D53-721C-4536-9172-9E095F37E66F}">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4b9caf8-ae5b-44cf-ac25-105a843376d7">
      <Terms xmlns="http://schemas.microsoft.com/office/infopath/2007/PartnerControls"/>
    </lcf76f155ced4ddcb4097134ff3c332f>
    <TaxCatchAll xmlns="fc913f6e-4680-41b5-a740-4749326fbbd9" xsi:nil="true"/>
    <UsedinToolkit xmlns="84b9caf8-ae5b-44cf-ac25-105a843376d7">true</UsedinToolki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27D5B4D75C6349BA7C8A04754834A3" ma:contentTypeVersion="17" ma:contentTypeDescription="Create a new document." ma:contentTypeScope="" ma:versionID="2b74780d48190ea32931dbfd71239db5">
  <xsd:schema xmlns:xsd="http://www.w3.org/2001/XMLSchema" xmlns:xs="http://www.w3.org/2001/XMLSchema" xmlns:p="http://schemas.microsoft.com/office/2006/metadata/properties" xmlns:ns2="fc913f6e-4680-41b5-a740-4749326fbbd9" xmlns:ns3="84b9caf8-ae5b-44cf-ac25-105a843376d7" targetNamespace="http://schemas.microsoft.com/office/2006/metadata/properties" ma:root="true" ma:fieldsID="46c0f39ecb39bf9f240dee3a3e528902" ns2:_="" ns3:_="">
    <xsd:import namespace="fc913f6e-4680-41b5-a740-4749326fbbd9"/>
    <xsd:import namespace="84b9caf8-ae5b-44cf-ac25-105a843376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SearchProperties" minOccurs="0"/>
                <xsd:element ref="ns3:UsedinToolkit" minOccurs="0"/>
                <xsd:element ref="ns3:MediaServiceBillingMetadata"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913f6e-4680-41b5-a740-4749326fbb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a27ccb00-3c0a-449b-b6e0-888d0fcac137}" ma:internalName="TaxCatchAll" ma:showField="CatchAllData" ma:web="fc913f6e-4680-41b5-a740-4749326fbb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4b9caf8-ae5b-44cf-ac25-105a843376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UsedinToolkit" ma:index="22" nillable="true" ma:displayName="Used in Toolkit" ma:default="1" ma:format="Dropdown" ma:internalName="UsedinToolkit">
      <xsd:simpleType>
        <xsd:restriction base="dms:Boolean"/>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FA2BCC-ED2B-4856-8FEC-F376629598AD}">
  <ds:schemaRefs>
    <ds:schemaRef ds:uri="84b9caf8-ae5b-44cf-ac25-105a843376d7"/>
    <ds:schemaRef ds:uri="fc913f6e-4680-41b5-a740-4749326fbb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CEA0FA6-0259-49E7-9325-2E5CCD1A89A3}">
  <ds:schemaRefs>
    <ds:schemaRef ds:uri="http://schemas.microsoft.com/sharepoint/v3/contenttype/forms"/>
  </ds:schemaRefs>
</ds:datastoreItem>
</file>

<file path=customXml/itemProps3.xml><?xml version="1.0" encoding="utf-8"?>
<ds:datastoreItem xmlns:ds="http://schemas.openxmlformats.org/officeDocument/2006/customXml" ds:itemID="{8EEDE93E-31B5-4DC1-AC3B-1AA1E7B6D11B}">
  <ds:schemaRefs>
    <ds:schemaRef ds:uri="84b9caf8-ae5b-44cf-ac25-105a843376d7"/>
    <ds:schemaRef ds:uri="fc913f6e-4680-41b5-a740-4749326fbb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87</TotalTime>
  <Words>2133</Words>
  <Application>Microsoft Macintosh PowerPoint</Application>
  <PresentationFormat>Widescreen</PresentationFormat>
  <Paragraphs>156</Paragraphs>
  <Slides>27</Slides>
  <Notes>8</Notes>
  <HiddenSlides>0</HiddenSlides>
  <MMClips>5</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6" baseType="lpstr">
      <vt:lpstr>Aptos</vt:lpstr>
      <vt:lpstr>Arial</vt:lpstr>
      <vt:lpstr>Avenir Black</vt:lpstr>
      <vt:lpstr>Calibri</vt:lpstr>
      <vt:lpstr>Franklin Gothic Medium</vt:lpstr>
      <vt:lpstr>Segoe UI</vt:lpstr>
      <vt:lpstr>Source Sans Pro</vt:lpstr>
      <vt:lpstr>2_Office Theme</vt:lpstr>
      <vt:lpstr>think-cell Slide</vt:lpstr>
      <vt:lpstr>INFORMACIÓN ESENCIAL SOBRE LOS SERVICIOS DE RESPUESTA A CRISIS EN NC</vt:lpstr>
      <vt:lpstr>Sea cual sea tu crisis, tienes opciones.  Servicios de respuesta a crisis en Carolina del Norte</vt:lpstr>
      <vt:lpstr>Descripción General</vt:lpstr>
      <vt:lpstr>INVESTIGACIÓN</vt:lpstr>
      <vt:lpstr>Investigación – Hallazgos clave de consumidores </vt:lpstr>
      <vt:lpstr>Investigación – Hallazgos clave de proveedores </vt:lpstr>
      <vt:lpstr>UN MENSAJE UNIFICADO </vt:lpstr>
      <vt:lpstr>Justificación del Mensaje </vt:lpstr>
      <vt:lpstr>Mensajes Efectivos </vt:lpstr>
      <vt:lpstr>SERVICIOS DE RESPUESTA A CRISIS EN CAROLINA DEL NORTE </vt:lpstr>
      <vt:lpstr>Sea cual sea tu crisis, tienes opciones</vt:lpstr>
      <vt:lpstr>Obtén ayuda a cualquier hora</vt:lpstr>
      <vt:lpstr>Conéctate con alguien ahora: Línea 988 y Línea Peer Warmline  </vt:lpstr>
      <vt:lpstr>Ayuda en persona: Equipos Móviles de Respuesta a Crisis </vt:lpstr>
      <vt:lpstr>Ayuda en persona: Centros Comunitarios de Respuesta a Crisis  </vt:lpstr>
      <vt:lpstr>Que necesitas saber de los centros de respuesta a crisis</vt:lpstr>
      <vt:lpstr>Encuentra un Equipo Móvil o un Centro Comunitario de Respuesta a Crisis</vt:lpstr>
      <vt:lpstr>RECURSOS DE COMUNICACIÓN</vt:lpstr>
      <vt:lpstr>Kit de herramientas bilingüe </vt:lpstr>
      <vt:lpstr>Anuncios de servicio público </vt:lpstr>
      <vt:lpstr>Anuncios de servicio público</vt:lpstr>
      <vt:lpstr>Anuncios de servicio público</vt:lpstr>
      <vt:lpstr>Ayuda a correr la voz </vt:lpstr>
      <vt:lpstr>Cómo aumentar tu presencia en línea </vt:lpstr>
      <vt:lpstr>Consejos para tu perfil de negocio en Google </vt:lpstr>
      <vt:lpstr>Mirando hacia el futuro </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Options to Support NC Testing Strategy</dc:title>
  <dc:creator>Azalea Kim</dc:creator>
  <cp:lastModifiedBy>Jim Webb</cp:lastModifiedBy>
  <cp:revision>4</cp:revision>
  <dcterms:created xsi:type="dcterms:W3CDTF">2020-05-09T03:14:25Z</dcterms:created>
  <dcterms:modified xsi:type="dcterms:W3CDTF">2025-07-18T16:57:52Z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0x0101002D27D5B4D75C6349BA7C8A04754834A3</vt:lpwstr>
  </property>
  <property fmtid="{D5CDD505-2E9C-101B-9397-08002B2CF9AE}" pid="3" name="MSIP_Label_e571fd88-560f-4084-9cb7-508affb0fddd_Enabled">
    <vt:lpwstr>true</vt:lpwstr>
  </property>
  <property fmtid="{D5CDD505-2E9C-101B-9397-08002B2CF9AE}" pid="4" name="MSIP_Label_e571fd88-560f-4084-9cb7-508affb0fddd_SetDate">
    <vt:lpwstr>2023-09-11T18:01:19Z</vt:lpwstr>
  </property>
  <property fmtid="{D5CDD505-2E9C-101B-9397-08002B2CF9AE}" pid="5" name="MSIP_Label_e571fd88-560f-4084-9cb7-508affb0fddd_Method">
    <vt:lpwstr>Standard</vt:lpwstr>
  </property>
  <property fmtid="{D5CDD505-2E9C-101B-9397-08002B2CF9AE}" pid="6" name="MSIP_Label_e571fd88-560f-4084-9cb7-508affb0fddd_Name">
    <vt:lpwstr>Public 🌐</vt:lpwstr>
  </property>
  <property fmtid="{D5CDD505-2E9C-101B-9397-08002B2CF9AE}" pid="7" name="MSIP_Label_e571fd88-560f-4084-9cb7-508affb0fddd_SiteId">
    <vt:lpwstr>bfdc8655-8252-40a1-bcb6-80c2945e198e</vt:lpwstr>
  </property>
  <property fmtid="{D5CDD505-2E9C-101B-9397-08002B2CF9AE}" pid="8" name="MSIP_Label_e571fd88-560f-4084-9cb7-508affb0fddd_ActionId">
    <vt:lpwstr>b9de5e3c-d82d-49ac-b117-c32a8d0a83c0</vt:lpwstr>
  </property>
  <property fmtid="{D5CDD505-2E9C-101B-9397-08002B2CF9AE}" pid="9" name="MSIP_Label_e571fd88-560f-4084-9cb7-508affb0fddd_ContentBits">
    <vt:lpwstr>0</vt:lpwstr>
  </property>
  <property fmtid="{D5CDD505-2E9C-101B-9397-08002B2CF9AE}" pid="10" name="MediaServiceImageTags">
    <vt:lpwstr/>
  </property>
</Properties>
</file>