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5" r:id="rId4"/>
  </p:sldMasterIdLst>
  <p:notesMasterIdLst>
    <p:notesMasterId r:id="rId34"/>
  </p:notesMasterIdLst>
  <p:handoutMasterIdLst>
    <p:handoutMasterId r:id="rId35"/>
  </p:handoutMasterIdLst>
  <p:sldIdLst>
    <p:sldId id="2147479106" r:id="rId5"/>
    <p:sldId id="2147479072" r:id="rId6"/>
    <p:sldId id="2147479107" r:id="rId7"/>
    <p:sldId id="2147479081" r:id="rId8"/>
    <p:sldId id="2147479117" r:id="rId9"/>
    <p:sldId id="2147479125" r:id="rId10"/>
    <p:sldId id="2147479135" r:id="rId11"/>
    <p:sldId id="2147479122" r:id="rId12"/>
    <p:sldId id="2147479126" r:id="rId13"/>
    <p:sldId id="2147479137" r:id="rId14"/>
    <p:sldId id="2147479127" r:id="rId15"/>
    <p:sldId id="2147479133" r:id="rId16"/>
    <p:sldId id="2147479128" r:id="rId17"/>
    <p:sldId id="2147479129" r:id="rId18"/>
    <p:sldId id="2147479130" r:id="rId19"/>
    <p:sldId id="2147479131" r:id="rId20"/>
    <p:sldId id="2147479134" r:id="rId21"/>
    <p:sldId id="2147479110" r:id="rId22"/>
    <p:sldId id="2147479116" r:id="rId23"/>
    <p:sldId id="2147479141" r:id="rId24"/>
    <p:sldId id="2147479142" r:id="rId25"/>
    <p:sldId id="2147479143" r:id="rId26"/>
    <p:sldId id="2147479144" r:id="rId27"/>
    <p:sldId id="2147479145" r:id="rId28"/>
    <p:sldId id="2147479087" r:id="rId29"/>
    <p:sldId id="2147479115" r:id="rId30"/>
    <p:sldId id="2147479114" r:id="rId31"/>
    <p:sldId id="2147479138" r:id="rId32"/>
    <p:sldId id="2147479108" r:id="rId33"/>
  </p:sldIdLst>
  <p:sldSz cx="12192000" cy="6858000"/>
  <p:notesSz cx="6858000" cy="2571750"/>
  <p:custDataLst>
    <p:tags r:id="rId36"/>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360" userDrawn="1">
          <p15:clr>
            <a:srgbClr val="A4A3A4"/>
          </p15:clr>
        </p15:guide>
        <p15:guide id="4" pos="7320" userDrawn="1">
          <p15:clr>
            <a:srgbClr val="A4A3A4"/>
          </p15:clr>
        </p15:guide>
        <p15:guide id="5" orient="horz" pos="696" userDrawn="1">
          <p15:clr>
            <a:srgbClr val="A4A3A4"/>
          </p15:clr>
        </p15:guide>
        <p15:guide id="6" orient="horz" pos="432" userDrawn="1">
          <p15:clr>
            <a:srgbClr val="A4A3A4"/>
          </p15:clr>
        </p15:guide>
        <p15:guide id="7" orient="horz" pos="3768" userDrawn="1">
          <p15:clr>
            <a:srgbClr val="A4A3A4"/>
          </p15:clr>
        </p15:guide>
        <p15:guide id="8" orient="horz" pos="1080" userDrawn="1">
          <p15:clr>
            <a:srgbClr val="A4A3A4"/>
          </p15:clr>
        </p15:guide>
        <p15:guide id="9" orient="horz" pos="288" userDrawn="1">
          <p15:clr>
            <a:srgbClr val="A4A3A4"/>
          </p15:clr>
        </p15:guide>
        <p15:guide id="10" orient="horz" pos="307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E5A5C09-713E-694E-8487-432A77B8F278}" name="Colby DiMento" initials="CD" userId="S::cdimento@oakhillstrategies.com::e13c9f7f-033d-4408-8285-b033a68886d1" providerId="AD"/>
  <p188:author id="{8FD02E15-1A61-D6C6-80E4-B8A0D90A9C9C}" name="Jennifer Guzman" initials="JG" userId="S::jennifer_neimandcollaborative.com#ext#@ncconnect.onmicrosoft.com::d1fd53fc-b710-4950-b285-3211e5dc037a" providerId="AD"/>
  <p188:author id="{125A4E15-4A1B-325F-705D-D9432ED1EE78}" name="Karolyn Cooper" initials="" userId="S::karolyn@neimandcollaborative.com::401cfc8b-27cf-472e-9d7c-8f9707baf2e2" providerId="AD"/>
  <p188:author id="{972DB837-562E-45BE-3C3F-F499C4A63A3B}" name="Brian Clark" initials="BC" userId="S::brian_clarkstrategiesllc.com#ext#@ncconnect.onmicrosoft.com::476dd426-798d-43c6-bdb4-5cc51c55d857" providerId="AD"/>
  <p188:author id="{E185E63A-EFF2-7FFB-54CB-3289940F4967}" name="Karolyn Cooper" initials="" userId="S::karolyn@ncollaborative.com::401cfc8b-27cf-472e-9d7c-8f9707baf2e2" providerId="AD"/>
  <p188:author id="{247B8359-0892-BF03-0B7D-A7A638E3A1B1}" name="Christine LePottier" initials="CL" userId="ee32a44ed7f3565f" providerId="Windows Live"/>
  <p188:author id="{5252E66B-1491-8800-BD7B-FC8029AD0110}" name="Sarah Hutchinson" initials="SH" userId="S::sarah_neimandcollaborative.com#ext#@ncconnect.onmicrosoft.com::b58dcbc7-0afa-4a1c-baed-53722a993875" providerId="AD"/>
  <p188:author id="{BF755C70-D1F4-1F91-7B79-29607C04474F}" name="Natalie Wyss" initials="" userId="S::natalie@ncollaborative.com::cbae046f-a59c-4fb4-a767-a0c8f4d0ae81" providerId="AD"/>
  <p188:author id="{94C98290-AA59-DE86-F200-D2B56693EB80}" name="Sarah Hutchinson" initials="SH" userId="S::sarah@neimandcollaborative.com::a3a884bd-4415-41e9-9023-0c70583e82b6" providerId="AD"/>
  <p188:author id="{B73EBA92-E433-403A-1678-E1A7706351E3}" name="Colby DiMento" initials="CD" userId="S::cdimento_oakhillstrategies.com#ext#@ncconnect.onmicrosoft.com::d8606fec-3bbc-47f4-8f72-bcac598a9043" providerId="AD"/>
  <p188:author id="{C86B2F96-DA17-D1BB-F69F-B2F12393F201}" name="Tracy Zimmerman" initials="TZ" userId="S::tracy@neimandcollaborative.com::d9847f8c-56a4-4136-9a53-5158504a243c" providerId="AD"/>
  <p188:author id="{EDB2EB9A-5D32-C351-0155-3246A3BC9CB9}" name="Hawkes, Deanna" initials="HD" userId="S::deanna.hawkes@dhhs.nc.gov::3c064f46-76ae-4643-b912-e931f4826ded" providerId="AD"/>
  <p188:author id="{A1DB6EA2-B846-C48F-8CA0-2842760A8EEA}" name="Tracy Zimmerman" initials="TZ" userId="S::tracy_neimandcollaborative.com#ext#@ncconnect.onmicrosoft.com::e14eb1b0-097a-42cb-a01c-68a044f93d43" providerId="AD"/>
  <p188:author id="{BE2216AD-2145-6C76-EEE9-6B84673E6E6F}" name="Marnay Meyer" initials="" userId="S::marnay@ncollaborative.com::a449fada-48bd-49e2-8bc2-deb5e8b1231b" providerId="AD"/>
  <p188:author id="{AE37E2B2-9165-1938-7758-2CE8B0371F27}" name="Ally Agoglia" initials="AA" userId="S::ally@ncollaborative.com::38f20525-43a2-4857-8137-46f11494975f" providerId="AD"/>
  <p188:author id="{53C62FBF-0155-B9C3-90F4-61C03194B818}" name="Sarah Hutchinson" initials="SH" userId="S::sarah@ncollaborative.com::a3a884bd-4415-41e9-9023-0c70583e82b6" providerId="AD"/>
  <p188:author id="{A7C4A1CC-5A36-DDA9-E34F-02050E59EF02}" name="Karolyn Cooper" initials="KC" userId="S::karolyn_neimandcollaborative.com#ext#@ncconnect.onmicrosoft.com::b70167df-ed86-4457-992e-b51083545616" providerId="AD"/>
  <p188:author id="{066385D7-0A0A-875E-027D-DECF313DB784}" name="Janie Bynum" initials="JB" userId="85da43f40a40861f" providerId="Windows Live"/>
  <p188:author id="{3418B2F3-35D0-10B8-10D1-628AA39D4046}" name="Jim Webb" initials="" userId="S::jim@jimwebb.com::659a3323-62c7-4c0f-bc34-ed14bb7b7f3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9" name="Rich Neimand" initials="RN" lastIdx="7" clrIdx="28">
    <p:extLst>
      <p:ext uri="{19B8F6BF-5375-455C-9EA6-DF929625EA0E}">
        <p15:presenceInfo xmlns:p15="http://schemas.microsoft.com/office/powerpoint/2012/main" userId="S::rich@neimandcollaborative.com::dfdd3ec1-39e6-4bc1-9f80-6b19f4f86232" providerId="AD"/>
      </p:ext>
    </p:extLst>
  </p:cmAuthor>
  <p:cmAuthor id="1" name="Kendall E Ford" initials="KEF" lastIdx="63" clrIdx="0">
    <p:extLst>
      <p:ext uri="{19B8F6BF-5375-455C-9EA6-DF929625EA0E}">
        <p15:presenceInfo xmlns:p15="http://schemas.microsoft.com/office/powerpoint/2012/main" userId="S::Kendall.Ford@ey.com::b4ee1cad-47ad-4eaa-a81b-e830ee22035f" providerId="AD"/>
      </p:ext>
    </p:extLst>
  </p:cmAuthor>
  <p:cmAuthor id="30" name="Christine LePottier" initials="CL" lastIdx="4" clrIdx="29">
    <p:extLst>
      <p:ext uri="{19B8F6BF-5375-455C-9EA6-DF929625EA0E}">
        <p15:presenceInfo xmlns:p15="http://schemas.microsoft.com/office/powerpoint/2012/main" userId="ee32a44ed7f3565f" providerId="Windows Live"/>
      </p:ext>
    </p:extLst>
  </p:cmAuthor>
  <p:cmAuthor id="2" name="Ludlam, Jay" initials="LJ" lastIdx="37" clrIdx="1">
    <p:extLst>
      <p:ext uri="{19B8F6BF-5375-455C-9EA6-DF929625EA0E}">
        <p15:presenceInfo xmlns:p15="http://schemas.microsoft.com/office/powerpoint/2012/main" userId="S::jay.ludlam@dhhs.nc.gov::6c1fc5a2-b90b-4bfa-b0c8-82f1a808e666" providerId="AD"/>
      </p:ext>
    </p:extLst>
  </p:cmAuthor>
  <p:cmAuthor id="31" name="Marjorie Bitar" initials="MB" lastIdx="3" clrIdx="30">
    <p:extLst>
      <p:ext uri="{19B8F6BF-5375-455C-9EA6-DF929625EA0E}">
        <p15:presenceInfo xmlns:p15="http://schemas.microsoft.com/office/powerpoint/2012/main" userId="Marjorie Bitar" providerId="None"/>
      </p:ext>
    </p:extLst>
  </p:cmAuthor>
  <p:cmAuthor id="3" name="Juan Carlos Falquez" initials="JCF" lastIdx="2" clrIdx="2">
    <p:extLst>
      <p:ext uri="{19B8F6BF-5375-455C-9EA6-DF929625EA0E}">
        <p15:presenceInfo xmlns:p15="http://schemas.microsoft.com/office/powerpoint/2012/main" userId="S::juan.carlos.falquez@ey.com::db337ff3-904f-4640-afbf-6ba50b630709" providerId="AD"/>
      </p:ext>
    </p:extLst>
  </p:cmAuthor>
  <p:cmAuthor id="4" name="Burns, Cardra E" initials="BCE" lastIdx="78" clrIdx="3">
    <p:extLst>
      <p:ext uri="{19B8F6BF-5375-455C-9EA6-DF929625EA0E}">
        <p15:presenceInfo xmlns:p15="http://schemas.microsoft.com/office/powerpoint/2012/main" userId="S::Cardra.Burns@dhhs.nc.gov::6e9fbe19-018a-4c05-84db-19588b1d7837" providerId="AD"/>
      </p:ext>
    </p:extLst>
  </p:cmAuthor>
  <p:cmAuthor id="5" name="Shone, Scott" initials="SS" lastIdx="35" clrIdx="4">
    <p:extLst>
      <p:ext uri="{19B8F6BF-5375-455C-9EA6-DF929625EA0E}">
        <p15:presenceInfo xmlns:p15="http://schemas.microsoft.com/office/powerpoint/2012/main" userId="S::scott.shone@dhhs.nc.gov::cd952ace-138c-400a-98cd-a6401bfca48a" providerId="AD"/>
      </p:ext>
    </p:extLst>
  </p:cmAuthor>
  <p:cmAuthor id="6" name="Brian A Weeks" initials="BAW" lastIdx="8" clrIdx="5">
    <p:extLst>
      <p:ext uri="{19B8F6BF-5375-455C-9EA6-DF929625EA0E}">
        <p15:presenceInfo xmlns:p15="http://schemas.microsoft.com/office/powerpoint/2012/main" userId="S::Brian.Weeks@ey.com::8abd5197-e88e-4a38-bc6c-fd991dfd6d32" providerId="AD"/>
      </p:ext>
    </p:extLst>
  </p:cmAuthor>
  <p:cmAuthor id="7" name="Ariel Kuo" initials="AK" lastIdx="7" clrIdx="6">
    <p:extLst>
      <p:ext uri="{19B8F6BF-5375-455C-9EA6-DF929625EA0E}">
        <p15:presenceInfo xmlns:p15="http://schemas.microsoft.com/office/powerpoint/2012/main" userId="S::Ariel.Kuo@ey.com::9b4a7998-d608-4c9c-aa22-848dbaaa3cf0" providerId="AD"/>
      </p:ext>
    </p:extLst>
  </p:cmAuthor>
  <p:cmAuthor id="8" name="Brian S Finney" initials="BSF" lastIdx="10" clrIdx="7">
    <p:extLst>
      <p:ext uri="{19B8F6BF-5375-455C-9EA6-DF929625EA0E}">
        <p15:presenceInfo xmlns:p15="http://schemas.microsoft.com/office/powerpoint/2012/main" userId="S::Brian.Finney@ey.com::e87ffd16-e125-4342-a074-aa6560253957" providerId="AD"/>
      </p:ext>
    </p:extLst>
  </p:cmAuthor>
  <p:cmAuthor id="9" name="Dowler, Shannon" initials="DS" lastIdx="2" clrIdx="8">
    <p:extLst>
      <p:ext uri="{19B8F6BF-5375-455C-9EA6-DF929625EA0E}">
        <p15:presenceInfo xmlns:p15="http://schemas.microsoft.com/office/powerpoint/2012/main" userId="S::Shannon.Dowler@dhhs.nc.gov::c4a34d52-3234-4824-9d62-813d74c00d00" providerId="AD"/>
      </p:ext>
    </p:extLst>
  </p:cmAuthor>
  <p:cmAuthor id="10" name="David Carey" initials="DC" lastIdx="7" clrIdx="9">
    <p:extLst>
      <p:ext uri="{19B8F6BF-5375-455C-9EA6-DF929625EA0E}">
        <p15:presenceInfo xmlns:p15="http://schemas.microsoft.com/office/powerpoint/2012/main" userId="S::david.carey@ey.com::0b705fc8-d6d8-4e26-b2a1-917c28117830" providerId="AD"/>
      </p:ext>
    </p:extLst>
  </p:cmAuthor>
  <p:cmAuthor id="11" name="Zimmerman, Tracy A" initials="ZA" lastIdx="58" clrIdx="10">
    <p:extLst>
      <p:ext uri="{19B8F6BF-5375-455C-9EA6-DF929625EA0E}">
        <p15:presenceInfo xmlns:p15="http://schemas.microsoft.com/office/powerpoint/2012/main" userId="S::tracy.zimmerman@dhhs.nc.gov::6b21ed79-23c3-410f-a0b0-4640357a976c" providerId="AD"/>
      </p:ext>
    </p:extLst>
  </p:cmAuthor>
  <p:cmAuthor id="12" name="Kinsley, Kody" initials="KK" lastIdx="16" clrIdx="11">
    <p:extLst>
      <p:ext uri="{19B8F6BF-5375-455C-9EA6-DF929625EA0E}">
        <p15:presenceInfo xmlns:p15="http://schemas.microsoft.com/office/powerpoint/2012/main" userId="S::kody.kinsley@dhhs.nc.gov::61580016-9588-4f0f-81e2-fe16fef31d16" providerId="AD"/>
      </p:ext>
    </p:extLst>
  </p:cmAuthor>
  <p:cmAuthor id="13" name="Lindsay Garfinkel" initials="LG" lastIdx="6" clrIdx="12">
    <p:extLst>
      <p:ext uri="{19B8F6BF-5375-455C-9EA6-DF929625EA0E}">
        <p15:presenceInfo xmlns:p15="http://schemas.microsoft.com/office/powerpoint/2012/main" userId="S::lindsay.garfinkel@ey.com::05e276c8-c392-44fa-8a60-7e2da3a569ef" providerId="AD"/>
      </p:ext>
    </p:extLst>
  </p:cmAuthor>
  <p:cmAuthor id="14" name="Powell, Elyse S" initials="PS" lastIdx="4" clrIdx="13">
    <p:extLst>
      <p:ext uri="{19B8F6BF-5375-455C-9EA6-DF929625EA0E}">
        <p15:presenceInfo xmlns:p15="http://schemas.microsoft.com/office/powerpoint/2012/main" userId="S::elyse.powell@dhhs.nc.gov::fe35bf47-b49b-4e79-b00f-52255fa0589c" providerId="AD"/>
      </p:ext>
    </p:extLst>
  </p:cmAuthor>
  <p:cmAuthor id="15" name="Meghan Benson" initials="MB" lastIdx="4" clrIdx="14">
    <p:extLst>
      <p:ext uri="{19B8F6BF-5375-455C-9EA6-DF929625EA0E}">
        <p15:presenceInfo xmlns:p15="http://schemas.microsoft.com/office/powerpoint/2012/main" userId="S::Meghan.Benson@ey.com::c0ee4572-2c36-4589-bbec-71c420ad8b97" providerId="AD"/>
      </p:ext>
    </p:extLst>
  </p:cmAuthor>
  <p:cmAuthor id="16" name="Combs, Brian" initials="CB" lastIdx="3" clrIdx="15">
    <p:extLst>
      <p:ext uri="{19B8F6BF-5375-455C-9EA6-DF929625EA0E}">
        <p15:presenceInfo xmlns:p15="http://schemas.microsoft.com/office/powerpoint/2012/main" userId="S::brian.combs@dhhs.nc.gov::51dd6c02-9bc2-4cc5-a110-d58c35f37319" providerId="AD"/>
      </p:ext>
    </p:extLst>
  </p:cmAuthor>
  <p:cmAuthor id="17" name="Brady, Danielle" initials="BD" lastIdx="1" clrIdx="16">
    <p:extLst>
      <p:ext uri="{19B8F6BF-5375-455C-9EA6-DF929625EA0E}">
        <p15:presenceInfo xmlns:p15="http://schemas.microsoft.com/office/powerpoint/2012/main" userId="S::danielle.brady@dhhs.nc.gov::565ab628-e42f-44e0-a0f8-a947740206ad" providerId="AD"/>
      </p:ext>
    </p:extLst>
  </p:cmAuthor>
  <p:cmAuthor id="18" name="Brian A Weeks" initials="BAW [2]" lastIdx="3" clrIdx="17">
    <p:extLst>
      <p:ext uri="{19B8F6BF-5375-455C-9EA6-DF929625EA0E}">
        <p15:presenceInfo xmlns:p15="http://schemas.microsoft.com/office/powerpoint/2012/main" userId="S-1-5-21-3814449816-1147414744-3287126245-450857" providerId="AD"/>
      </p:ext>
    </p:extLst>
  </p:cmAuthor>
  <p:cmAuthor id="19" name="Sonia Kolli" initials="SK" lastIdx="3" clrIdx="18">
    <p:extLst>
      <p:ext uri="{19B8F6BF-5375-455C-9EA6-DF929625EA0E}">
        <p15:presenceInfo xmlns:p15="http://schemas.microsoft.com/office/powerpoint/2012/main" userId="S::Sonia.Kolli@ey.com::b7b477a0-b12e-4781-afdf-bc87329ae201" providerId="AD"/>
      </p:ext>
    </p:extLst>
  </p:cmAuthor>
  <p:cmAuthor id="20" name="Christina Page" initials="CP" lastIdx="3" clrIdx="19">
    <p:extLst>
      <p:ext uri="{19B8F6BF-5375-455C-9EA6-DF929625EA0E}">
        <p15:presenceInfo xmlns:p15="http://schemas.microsoft.com/office/powerpoint/2012/main" userId="S::cpage3@nc.gov::7773cb97-c450-47ef-baa6-dee70a36956b" providerId="AD"/>
      </p:ext>
    </p:extLst>
  </p:cmAuthor>
  <p:cmAuthor id="21" name="Mina G Asghari" initials="MGA" lastIdx="11" clrIdx="20">
    <p:extLst>
      <p:ext uri="{19B8F6BF-5375-455C-9EA6-DF929625EA0E}">
        <p15:presenceInfo xmlns:p15="http://schemas.microsoft.com/office/powerpoint/2012/main" userId="S::Mina.Asghari@ey.com::d7919a8a-8aae-4016-b4f7-7f55f7877e03" providerId="AD"/>
      </p:ext>
    </p:extLst>
  </p:cmAuthor>
  <p:cmAuthor id="22" name="Tori R Penta" initials="TRP" lastIdx="3" clrIdx="21">
    <p:extLst>
      <p:ext uri="{19B8F6BF-5375-455C-9EA6-DF929625EA0E}">
        <p15:presenceInfo xmlns:p15="http://schemas.microsoft.com/office/powerpoint/2012/main" userId="S::Tori.R.Penta@ey.com::4807399c-2af4-4382-b120-817c36c3ea24" providerId="AD"/>
      </p:ext>
    </p:extLst>
  </p:cmAuthor>
  <p:cmAuthor id="23" name="Salona H Patel" initials="SHP" lastIdx="5" clrIdx="22">
    <p:extLst>
      <p:ext uri="{19B8F6BF-5375-455C-9EA6-DF929625EA0E}">
        <p15:presenceInfo xmlns:p15="http://schemas.microsoft.com/office/powerpoint/2012/main" userId="S::salona.h.patel@ey.com::bfe3c4a6-4f9c-479b-98cd-751659e1d9e1" providerId="AD"/>
      </p:ext>
    </p:extLst>
  </p:cmAuthor>
  <p:cmAuthor id="24" name="Bridges, Sandra" initials="BS" lastIdx="7" clrIdx="23">
    <p:extLst>
      <p:ext uri="{19B8F6BF-5375-455C-9EA6-DF929625EA0E}">
        <p15:presenceInfo xmlns:p15="http://schemas.microsoft.com/office/powerpoint/2012/main" userId="S-1-5-21-1754636130-3138122791-2791761897-785617" providerId="AD"/>
      </p:ext>
    </p:extLst>
  </p:cmAuthor>
  <p:cmAuthor id="25" name="Douglass, Kate" initials="DK" lastIdx="3" clrIdx="24">
    <p:extLst>
      <p:ext uri="{19B8F6BF-5375-455C-9EA6-DF929625EA0E}">
        <p15:presenceInfo xmlns:p15="http://schemas.microsoft.com/office/powerpoint/2012/main" userId="S::Kate.Douglass@dhhs.nc.gov::7e76028a-a0b1-470c-80fd-06b7b5b7e940" providerId="AD"/>
      </p:ext>
    </p:extLst>
  </p:cmAuthor>
  <p:cmAuthor id="26" name="Christian Kim" initials="CK" lastIdx="3" clrIdx="25">
    <p:extLst>
      <p:ext uri="{19B8F6BF-5375-455C-9EA6-DF929625EA0E}">
        <p15:presenceInfo xmlns:p15="http://schemas.microsoft.com/office/powerpoint/2012/main" userId="S::christian.kim1@ey.com::4fcd4461-13ae-41b8-99ae-3761d53bcf4d" providerId="AD"/>
      </p:ext>
    </p:extLst>
  </p:cmAuthor>
  <p:cmAuthor id="27" name="Sarah Hutchinson" initials="SH" lastIdx="1" clrIdx="26">
    <p:extLst>
      <p:ext uri="{19B8F6BF-5375-455C-9EA6-DF929625EA0E}">
        <p15:presenceInfo xmlns:p15="http://schemas.microsoft.com/office/powerpoint/2012/main" userId="S::sarah@neimandcollaborative.com::a3a884bd-4415-41e9-9023-0c70583e82b6" providerId="AD"/>
      </p:ext>
    </p:extLst>
  </p:cmAuthor>
  <p:cmAuthor id="28" name="Charlene Wong" initials="CW" lastIdx="2" clrIdx="27">
    <p:extLst>
      <p:ext uri="{19B8F6BF-5375-455C-9EA6-DF929625EA0E}">
        <p15:presenceInfo xmlns:p15="http://schemas.microsoft.com/office/powerpoint/2012/main" userId="S::charlene.wong@dhhs.nc.gov::087ac486-a028-46e4-b31d-3d74e5c5193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C71"/>
    <a:srgbClr val="072235"/>
    <a:srgbClr val="0765BD"/>
    <a:srgbClr val="CAE8FF"/>
    <a:srgbClr val="FF00C5"/>
    <a:srgbClr val="3B8F98"/>
    <a:srgbClr val="F78E1D"/>
    <a:srgbClr val="A2AFB1"/>
    <a:srgbClr val="79B1B8"/>
    <a:srgbClr val="FAB1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A052463-5C9E-4602-46C5-5B7A19C17C94}" v="17" dt="2025-07-18T13:26:12.51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592"/>
    <p:restoredTop sz="94694"/>
  </p:normalViewPr>
  <p:slideViewPr>
    <p:cSldViewPr snapToGrid="0">
      <p:cViewPr varScale="1">
        <p:scale>
          <a:sx n="117" d="100"/>
          <a:sy n="117" d="100"/>
        </p:scale>
        <p:origin x="552" y="168"/>
      </p:cViewPr>
      <p:guideLst>
        <p:guide orient="horz" pos="2160"/>
        <p:guide pos="3840"/>
        <p:guide pos="360"/>
        <p:guide pos="7320"/>
        <p:guide orient="horz" pos="696"/>
        <p:guide orient="horz" pos="432"/>
        <p:guide orient="horz" pos="3768"/>
        <p:guide orient="horz" pos="1080"/>
        <p:guide orient="horz" pos="288"/>
        <p:guide orient="horz" pos="3072"/>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notesMaster" Target="notesMasters/notesMaster1.xml"/><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gs" Target="tags/tag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 Id="rId43" Type="http://schemas.microsoft.com/office/2018/10/relationships/authors" Targe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78F88A0-B432-19FF-3055-B658DD317F0F}"/>
              </a:ext>
            </a:extLst>
          </p:cNvPr>
          <p:cNvSpPr>
            <a:spLocks noGrp="1"/>
          </p:cNvSpPr>
          <p:nvPr>
            <p:ph type="hdr" sz="quarter"/>
          </p:nvPr>
        </p:nvSpPr>
        <p:spPr>
          <a:xfrm>
            <a:off x="0" y="0"/>
            <a:ext cx="2971800" cy="1285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AECFF8E-A830-AF67-20D8-C876D69B9FDF}"/>
              </a:ext>
            </a:extLst>
          </p:cNvPr>
          <p:cNvSpPr>
            <a:spLocks noGrp="1"/>
          </p:cNvSpPr>
          <p:nvPr>
            <p:ph type="dt" sz="quarter" idx="1"/>
          </p:nvPr>
        </p:nvSpPr>
        <p:spPr>
          <a:xfrm>
            <a:off x="3884613" y="0"/>
            <a:ext cx="2971800" cy="128588"/>
          </a:xfrm>
          <a:prstGeom prst="rect">
            <a:avLst/>
          </a:prstGeom>
        </p:spPr>
        <p:txBody>
          <a:bodyPr vert="horz" lIns="91440" tIns="45720" rIns="91440" bIns="45720" rtlCol="0"/>
          <a:lstStyle>
            <a:lvl1pPr algn="r">
              <a:defRPr sz="1200"/>
            </a:lvl1pPr>
          </a:lstStyle>
          <a:p>
            <a:fld id="{98B93ED1-DBD7-BE41-BCFA-C8669C965607}" type="datetimeFigureOut">
              <a:rPr lang="en-US" smtClean="0"/>
              <a:t>7/18/25</a:t>
            </a:fld>
            <a:endParaRPr lang="en-US"/>
          </a:p>
        </p:txBody>
      </p:sp>
      <p:sp>
        <p:nvSpPr>
          <p:cNvPr id="4" name="Footer Placeholder 3">
            <a:extLst>
              <a:ext uri="{FF2B5EF4-FFF2-40B4-BE49-F238E27FC236}">
                <a16:creationId xmlns:a16="http://schemas.microsoft.com/office/drawing/2014/main" id="{EB5D3269-27B3-AFD1-8DFD-3B4645098306}"/>
              </a:ext>
            </a:extLst>
          </p:cNvPr>
          <p:cNvSpPr>
            <a:spLocks noGrp="1"/>
          </p:cNvSpPr>
          <p:nvPr>
            <p:ph type="ftr" sz="quarter" idx="2"/>
          </p:nvPr>
        </p:nvSpPr>
        <p:spPr>
          <a:xfrm>
            <a:off x="0" y="2443163"/>
            <a:ext cx="2971800" cy="1285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6F28A04-869A-FDAF-34D1-066E79C41CEB}"/>
              </a:ext>
            </a:extLst>
          </p:cNvPr>
          <p:cNvSpPr>
            <a:spLocks noGrp="1"/>
          </p:cNvSpPr>
          <p:nvPr>
            <p:ph type="sldNum" sz="quarter" idx="3"/>
          </p:nvPr>
        </p:nvSpPr>
        <p:spPr>
          <a:xfrm>
            <a:off x="3884613" y="2443163"/>
            <a:ext cx="2971800" cy="128587"/>
          </a:xfrm>
          <a:prstGeom prst="rect">
            <a:avLst/>
          </a:prstGeom>
        </p:spPr>
        <p:txBody>
          <a:bodyPr vert="horz" lIns="91440" tIns="45720" rIns="91440" bIns="45720" rtlCol="0" anchor="b"/>
          <a:lstStyle>
            <a:lvl1pPr algn="r">
              <a:defRPr sz="1200"/>
            </a:lvl1pPr>
          </a:lstStyle>
          <a:p>
            <a:fld id="{ECD5141C-EEF6-EF4C-9E7F-D118BF1FC575}" type="slidenum">
              <a:rPr lang="en-US" smtClean="0"/>
              <a:t>‹#›</a:t>
            </a:fld>
            <a:endParaRPr lang="en-US"/>
          </a:p>
        </p:txBody>
      </p:sp>
    </p:spTree>
    <p:extLst>
      <p:ext uri="{BB962C8B-B14F-4D97-AF65-F5344CB8AC3E}">
        <p14:creationId xmlns:p14="http://schemas.microsoft.com/office/powerpoint/2010/main" val="1336719991"/>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81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79F53F-1720-444A-ABCF-9756C7AC50AC}" type="datetimeFigureOut">
              <a:rPr lang="en-US" smtClean="0"/>
              <a:t>7/18/25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BF659C-7818-49ED-81D6-45320130FA9A}" type="slidenum">
              <a:rPr lang="en-US" smtClean="0"/>
              <a:t>‹#›</a:t>
            </a:fld>
            <a:endParaRPr lang="en-US"/>
          </a:p>
        </p:txBody>
      </p:sp>
    </p:spTree>
    <p:extLst>
      <p:ext uri="{BB962C8B-B14F-4D97-AF65-F5344CB8AC3E}">
        <p14:creationId xmlns:p14="http://schemas.microsoft.com/office/powerpoint/2010/main" val="4629582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CC6291-FCEF-149C-9C28-7073352311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CEB575-B86B-80E8-A2D7-6404ACDD3B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FC17CD-F488-3A18-F917-511538A53015}"/>
              </a:ext>
            </a:extLst>
          </p:cNvPr>
          <p:cNvSpPr>
            <a:spLocks noGrp="1"/>
          </p:cNvSpPr>
          <p:nvPr>
            <p:ph type="body" idx="1"/>
          </p:nvPr>
        </p:nvSpPr>
        <p:spPr/>
        <p:txBody>
          <a:bodyPr/>
          <a:lstStyle/>
          <a:p>
            <a:pPr marL="0" lvl="2"/>
            <a:endParaRPr lang="en-US" b="1"/>
          </a:p>
        </p:txBody>
      </p:sp>
      <p:sp>
        <p:nvSpPr>
          <p:cNvPr id="4" name="Slide Number Placeholder 3">
            <a:extLst>
              <a:ext uri="{FF2B5EF4-FFF2-40B4-BE49-F238E27FC236}">
                <a16:creationId xmlns:a16="http://schemas.microsoft.com/office/drawing/2014/main" id="{B22C722A-B7EE-3C78-4F7E-ED0E11303DA8}"/>
              </a:ext>
            </a:extLst>
          </p:cNvPr>
          <p:cNvSpPr>
            <a:spLocks noGrp="1"/>
          </p:cNvSpPr>
          <p:nvPr>
            <p:ph type="sldNum" sz="quarter" idx="5"/>
          </p:nvPr>
        </p:nvSpPr>
        <p:spPr/>
        <p:txBody>
          <a:bodyPr/>
          <a:lstStyle/>
          <a:p>
            <a:pPr defTabSz="474619">
              <a:defRPr/>
            </a:pPr>
            <a:fld id="{8CC4AAF6-3848-9941-A366-F290F7A1920E}" type="slidenum">
              <a:rPr lang="en-US">
                <a:solidFill>
                  <a:prstClr val="black"/>
                </a:solidFill>
                <a:latin typeface="Calibri"/>
              </a:rPr>
              <a:pPr defTabSz="474619">
                <a:defRPr/>
              </a:pPr>
              <a:t>1</a:t>
            </a:fld>
            <a:endParaRPr lang="en-US">
              <a:solidFill>
                <a:prstClr val="black"/>
              </a:solidFill>
              <a:latin typeface="Calibri"/>
            </a:endParaRPr>
          </a:p>
        </p:txBody>
      </p:sp>
    </p:spTree>
    <p:extLst>
      <p:ext uri="{BB962C8B-B14F-4D97-AF65-F5344CB8AC3E}">
        <p14:creationId xmlns:p14="http://schemas.microsoft.com/office/powerpoint/2010/main" val="8854624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C5B7E7-9EEF-01AA-64E9-031E484530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492046-E1EA-12D7-729A-387E113293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CF07BA-486F-9967-56F2-DC3240AF86DA}"/>
              </a:ext>
            </a:extLst>
          </p:cNvPr>
          <p:cNvSpPr>
            <a:spLocks noGrp="1"/>
          </p:cNvSpPr>
          <p:nvPr>
            <p:ph type="body" idx="1"/>
          </p:nvPr>
        </p:nvSpPr>
        <p:spPr/>
        <p:txBody>
          <a:bodyPr/>
          <a:lstStyle/>
          <a:p>
            <a:pPr marL="0" lvl="2"/>
            <a:endParaRPr lang="en-US" b="1"/>
          </a:p>
        </p:txBody>
      </p:sp>
      <p:sp>
        <p:nvSpPr>
          <p:cNvPr id="4" name="Slide Number Placeholder 3">
            <a:extLst>
              <a:ext uri="{FF2B5EF4-FFF2-40B4-BE49-F238E27FC236}">
                <a16:creationId xmlns:a16="http://schemas.microsoft.com/office/drawing/2014/main" id="{EB30C689-053A-7E2D-043F-F31983A3B60A}"/>
              </a:ext>
            </a:extLst>
          </p:cNvPr>
          <p:cNvSpPr>
            <a:spLocks noGrp="1"/>
          </p:cNvSpPr>
          <p:nvPr>
            <p:ph type="sldNum" sz="quarter" idx="5"/>
          </p:nvPr>
        </p:nvSpPr>
        <p:spPr/>
        <p:txBody>
          <a:bodyPr/>
          <a:lstStyle/>
          <a:p>
            <a:pPr defTabSz="474619">
              <a:defRPr/>
            </a:pPr>
            <a:fld id="{8CC4AAF6-3848-9941-A366-F290F7A1920E}" type="slidenum">
              <a:rPr lang="en-US">
                <a:solidFill>
                  <a:prstClr val="black"/>
                </a:solidFill>
                <a:latin typeface="Calibri"/>
              </a:rPr>
              <a:pPr defTabSz="474619">
                <a:defRPr/>
              </a:pPr>
              <a:t>3</a:t>
            </a:fld>
            <a:endParaRPr lang="en-US">
              <a:solidFill>
                <a:prstClr val="black"/>
              </a:solidFill>
              <a:latin typeface="Calibri"/>
            </a:endParaRPr>
          </a:p>
        </p:txBody>
      </p:sp>
    </p:spTree>
    <p:extLst>
      <p:ext uri="{BB962C8B-B14F-4D97-AF65-F5344CB8AC3E}">
        <p14:creationId xmlns:p14="http://schemas.microsoft.com/office/powerpoint/2010/main" val="10378374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455B50-1BCF-187A-7DCF-EB962F3165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1173C2-6C8B-4FC2-6916-F0456E77A0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E75B86-B55A-1F62-9BED-C9895BD493B0}"/>
              </a:ext>
            </a:extLst>
          </p:cNvPr>
          <p:cNvSpPr>
            <a:spLocks noGrp="1"/>
          </p:cNvSpPr>
          <p:nvPr>
            <p:ph type="body" idx="1"/>
          </p:nvPr>
        </p:nvSpPr>
        <p:spPr/>
        <p:txBody>
          <a:bodyPr/>
          <a:lstStyle/>
          <a:p>
            <a:pPr marL="0" lvl="2"/>
            <a:endParaRPr lang="en-US" b="1"/>
          </a:p>
        </p:txBody>
      </p:sp>
      <p:sp>
        <p:nvSpPr>
          <p:cNvPr id="4" name="Slide Number Placeholder 3">
            <a:extLst>
              <a:ext uri="{FF2B5EF4-FFF2-40B4-BE49-F238E27FC236}">
                <a16:creationId xmlns:a16="http://schemas.microsoft.com/office/drawing/2014/main" id="{A67D34EE-F9B5-84F5-11D3-EA1D258C28B7}"/>
              </a:ext>
            </a:extLst>
          </p:cNvPr>
          <p:cNvSpPr>
            <a:spLocks noGrp="1"/>
          </p:cNvSpPr>
          <p:nvPr>
            <p:ph type="sldNum" sz="quarter" idx="5"/>
          </p:nvPr>
        </p:nvSpPr>
        <p:spPr/>
        <p:txBody>
          <a:bodyPr/>
          <a:lstStyle/>
          <a:p>
            <a:pPr defTabSz="474619">
              <a:defRPr/>
            </a:pPr>
            <a:fld id="{8CC4AAF6-3848-9941-A366-F290F7A1920E}" type="slidenum">
              <a:rPr lang="en-US">
                <a:solidFill>
                  <a:prstClr val="black"/>
                </a:solidFill>
                <a:latin typeface="Calibri"/>
              </a:rPr>
              <a:pPr defTabSz="474619">
                <a:defRPr/>
              </a:pPr>
              <a:t>5</a:t>
            </a:fld>
            <a:endParaRPr lang="en-US">
              <a:solidFill>
                <a:prstClr val="black"/>
              </a:solidFill>
              <a:latin typeface="Calibri"/>
            </a:endParaRPr>
          </a:p>
        </p:txBody>
      </p:sp>
    </p:spTree>
    <p:extLst>
      <p:ext uri="{BB962C8B-B14F-4D97-AF65-F5344CB8AC3E}">
        <p14:creationId xmlns:p14="http://schemas.microsoft.com/office/powerpoint/2010/main" val="34324340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D9D21F-3606-EBE0-1B93-9D082E62AA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46B8C1-4130-078E-DF44-9DBD629083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637F34-AC8A-4ECF-6F4C-34859353D197}"/>
              </a:ext>
            </a:extLst>
          </p:cNvPr>
          <p:cNvSpPr>
            <a:spLocks noGrp="1"/>
          </p:cNvSpPr>
          <p:nvPr>
            <p:ph type="body" idx="1"/>
          </p:nvPr>
        </p:nvSpPr>
        <p:spPr/>
        <p:txBody>
          <a:bodyPr/>
          <a:lstStyle/>
          <a:p>
            <a:pPr marL="0" lvl="2"/>
            <a:endParaRPr lang="en-US" b="1"/>
          </a:p>
        </p:txBody>
      </p:sp>
      <p:sp>
        <p:nvSpPr>
          <p:cNvPr id="4" name="Slide Number Placeholder 3">
            <a:extLst>
              <a:ext uri="{FF2B5EF4-FFF2-40B4-BE49-F238E27FC236}">
                <a16:creationId xmlns:a16="http://schemas.microsoft.com/office/drawing/2014/main" id="{4DCE1209-C202-6415-CFDD-C4FC1223E666}"/>
              </a:ext>
            </a:extLst>
          </p:cNvPr>
          <p:cNvSpPr>
            <a:spLocks noGrp="1"/>
          </p:cNvSpPr>
          <p:nvPr>
            <p:ph type="sldNum" sz="quarter" idx="5"/>
          </p:nvPr>
        </p:nvSpPr>
        <p:spPr/>
        <p:txBody>
          <a:bodyPr/>
          <a:lstStyle/>
          <a:p>
            <a:pPr defTabSz="474619">
              <a:defRPr/>
            </a:pPr>
            <a:fld id="{8CC4AAF6-3848-9941-A366-F290F7A1920E}" type="slidenum">
              <a:rPr lang="en-US">
                <a:solidFill>
                  <a:prstClr val="black"/>
                </a:solidFill>
                <a:latin typeface="Calibri"/>
              </a:rPr>
              <a:pPr defTabSz="474619">
                <a:defRPr/>
              </a:pPr>
              <a:t>6</a:t>
            </a:fld>
            <a:endParaRPr lang="en-US">
              <a:solidFill>
                <a:prstClr val="black"/>
              </a:solidFill>
              <a:latin typeface="Calibri"/>
            </a:endParaRPr>
          </a:p>
        </p:txBody>
      </p:sp>
    </p:spTree>
    <p:extLst>
      <p:ext uri="{BB962C8B-B14F-4D97-AF65-F5344CB8AC3E}">
        <p14:creationId xmlns:p14="http://schemas.microsoft.com/office/powerpoint/2010/main" val="26011586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40BF659C-7818-49ED-81D6-45320130FA9A}" type="slidenum">
              <a:rPr lang="en-US" smtClean="0"/>
              <a:t>8</a:t>
            </a:fld>
            <a:endParaRPr lang="en-US"/>
          </a:p>
        </p:txBody>
      </p:sp>
    </p:spTree>
    <p:extLst>
      <p:ext uri="{BB962C8B-B14F-4D97-AF65-F5344CB8AC3E}">
        <p14:creationId xmlns:p14="http://schemas.microsoft.com/office/powerpoint/2010/main" val="36329328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40BF659C-7818-49ED-81D6-45320130FA9A}" type="slidenum">
              <a:rPr lang="en-US" smtClean="0"/>
              <a:t>16</a:t>
            </a:fld>
            <a:endParaRPr lang="en-US"/>
          </a:p>
        </p:txBody>
      </p:sp>
    </p:spTree>
    <p:extLst>
      <p:ext uri="{BB962C8B-B14F-4D97-AF65-F5344CB8AC3E}">
        <p14:creationId xmlns:p14="http://schemas.microsoft.com/office/powerpoint/2010/main" val="10323618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A60CC2-8A97-D51E-0AC9-2C2A4D24E1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46C9C7-53E9-FB57-67E0-43194C423B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18E3AD-9205-673A-8D48-EBD859C91716}"/>
              </a:ext>
            </a:extLst>
          </p:cNvPr>
          <p:cNvSpPr>
            <a:spLocks noGrp="1"/>
          </p:cNvSpPr>
          <p:nvPr>
            <p:ph type="body" idx="1"/>
          </p:nvPr>
        </p:nvSpPr>
        <p:spPr/>
        <p:txBody>
          <a:bodyPr/>
          <a:lstStyle/>
          <a:p>
            <a:pPr marL="0" lvl="2"/>
            <a:endParaRPr lang="en-US">
              <a:ea typeface="Calibri"/>
              <a:cs typeface="Calibri"/>
            </a:endParaRPr>
          </a:p>
        </p:txBody>
      </p:sp>
      <p:sp>
        <p:nvSpPr>
          <p:cNvPr id="4" name="Slide Number Placeholder 3">
            <a:extLst>
              <a:ext uri="{FF2B5EF4-FFF2-40B4-BE49-F238E27FC236}">
                <a16:creationId xmlns:a16="http://schemas.microsoft.com/office/drawing/2014/main" id="{8EF0FDEC-C769-A867-1237-DB746D337B56}"/>
              </a:ext>
            </a:extLst>
          </p:cNvPr>
          <p:cNvSpPr>
            <a:spLocks noGrp="1"/>
          </p:cNvSpPr>
          <p:nvPr>
            <p:ph type="sldNum" sz="quarter" idx="5"/>
          </p:nvPr>
        </p:nvSpPr>
        <p:spPr/>
        <p:txBody>
          <a:bodyPr/>
          <a:lstStyle/>
          <a:p>
            <a:pPr defTabSz="474619">
              <a:defRPr/>
            </a:pPr>
            <a:fld id="{8CC4AAF6-3848-9941-A366-F290F7A1920E}" type="slidenum">
              <a:rPr lang="en-US">
                <a:solidFill>
                  <a:prstClr val="black"/>
                </a:solidFill>
                <a:latin typeface="Calibri"/>
              </a:rPr>
              <a:pPr defTabSz="474619">
                <a:defRPr/>
              </a:pPr>
              <a:t>19</a:t>
            </a:fld>
            <a:endParaRPr lang="en-US">
              <a:solidFill>
                <a:prstClr val="black"/>
              </a:solidFill>
              <a:latin typeface="Calibri"/>
            </a:endParaRPr>
          </a:p>
        </p:txBody>
      </p:sp>
    </p:spTree>
    <p:extLst>
      <p:ext uri="{BB962C8B-B14F-4D97-AF65-F5344CB8AC3E}">
        <p14:creationId xmlns:p14="http://schemas.microsoft.com/office/powerpoint/2010/main" val="4781378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E28A26-9685-8173-F617-9AAB0308BE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BF3989-FB7F-B8B7-1752-5E3EFB1C4D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1C0A76-CF66-0ECD-622D-FC7FEF8BB039}"/>
              </a:ext>
            </a:extLst>
          </p:cNvPr>
          <p:cNvSpPr>
            <a:spLocks noGrp="1"/>
          </p:cNvSpPr>
          <p:nvPr>
            <p:ph type="body" idx="1"/>
          </p:nvPr>
        </p:nvSpPr>
        <p:spPr/>
        <p:txBody>
          <a:bodyPr/>
          <a:lstStyle/>
          <a:p>
            <a:pPr marL="0" lvl="2"/>
            <a:endParaRPr lang="en-US" b="1"/>
          </a:p>
        </p:txBody>
      </p:sp>
      <p:sp>
        <p:nvSpPr>
          <p:cNvPr id="4" name="Slide Number Placeholder 3">
            <a:extLst>
              <a:ext uri="{FF2B5EF4-FFF2-40B4-BE49-F238E27FC236}">
                <a16:creationId xmlns:a16="http://schemas.microsoft.com/office/drawing/2014/main" id="{EB32D497-2B47-6548-4D56-AB6F4256023A}"/>
              </a:ext>
            </a:extLst>
          </p:cNvPr>
          <p:cNvSpPr>
            <a:spLocks noGrp="1"/>
          </p:cNvSpPr>
          <p:nvPr>
            <p:ph type="sldNum" sz="quarter" idx="5"/>
          </p:nvPr>
        </p:nvSpPr>
        <p:spPr/>
        <p:txBody>
          <a:bodyPr/>
          <a:lstStyle/>
          <a:p>
            <a:pPr defTabSz="474619">
              <a:defRPr/>
            </a:pPr>
            <a:fld id="{8CC4AAF6-3848-9941-A366-F290F7A1920E}" type="slidenum">
              <a:rPr lang="en-US">
                <a:solidFill>
                  <a:prstClr val="black"/>
                </a:solidFill>
                <a:latin typeface="Calibri"/>
              </a:rPr>
              <a:pPr defTabSz="474619">
                <a:defRPr/>
              </a:pPr>
              <a:t>28</a:t>
            </a:fld>
            <a:endParaRPr lang="en-US">
              <a:solidFill>
                <a:prstClr val="black"/>
              </a:solidFill>
              <a:latin typeface="Calibri"/>
            </a:endParaRPr>
          </a:p>
        </p:txBody>
      </p:sp>
    </p:spTree>
    <p:extLst>
      <p:ext uri="{BB962C8B-B14F-4D97-AF65-F5344CB8AC3E}">
        <p14:creationId xmlns:p14="http://schemas.microsoft.com/office/powerpoint/2010/main" val="36464627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vider Photo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85771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6DFC1DF-27EE-0989-40A3-2B128D4CD24C}"/>
              </a:ext>
            </a:extLst>
          </p:cNvPr>
          <p:cNvSpPr>
            <a:spLocks noGrp="1"/>
          </p:cNvSpPr>
          <p:nvPr>
            <p:ph type="title"/>
          </p:nvPr>
        </p:nvSpPr>
        <p:spPr>
          <a:xfrm>
            <a:off x="469126" y="381662"/>
            <a:ext cx="11360824" cy="729060"/>
          </a:xfrm>
          <a:prstGeom prst="rect">
            <a:avLst/>
          </a:prstGeom>
        </p:spPr>
        <p:txBody>
          <a:bodyPr/>
          <a:lstStyle>
            <a:lvl1pPr>
              <a:defRPr sz="2400" b="1">
                <a:solidFill>
                  <a:schemeClr val="accent1"/>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298C8EC9-228F-E1D7-ADEF-46CEE112523F}"/>
              </a:ext>
            </a:extLst>
          </p:cNvPr>
          <p:cNvCxnSpPr>
            <a:cxnSpLocks/>
          </p:cNvCxnSpPr>
          <p:nvPr userDrawn="1"/>
        </p:nvCxnSpPr>
        <p:spPr>
          <a:xfrm>
            <a:off x="571500" y="838200"/>
            <a:ext cx="11049000" cy="0"/>
          </a:xfrm>
          <a:prstGeom prst="line">
            <a:avLst/>
          </a:prstGeom>
          <a:ln w="12700" cap="rnd">
            <a:solidFill>
              <a:srgbClr val="003764"/>
            </a:solidFill>
            <a:round/>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48A0064-87C9-7E47-B54F-E13DBAA85718}"/>
              </a:ext>
            </a:extLst>
          </p:cNvPr>
          <p:cNvSpPr txBox="1"/>
          <p:nvPr userDrawn="1"/>
        </p:nvSpPr>
        <p:spPr>
          <a:xfrm>
            <a:off x="8458201" y="6374999"/>
            <a:ext cx="2928257" cy="246221"/>
          </a:xfrm>
          <a:prstGeom prst="rect">
            <a:avLst/>
          </a:prstGeom>
          <a:noFill/>
        </p:spPr>
        <p:txBody>
          <a:bodyPr wrap="square">
            <a:spAutoFit/>
          </a:bodyPr>
          <a:lstStyle/>
          <a:p>
            <a:pPr algn="r"/>
            <a:r>
              <a:rPr lang="en-US" sz="1000" b="1">
                <a:solidFill>
                  <a:schemeClr val="bg1"/>
                </a:solidFill>
                <a:effectLst/>
                <a:latin typeface="Arial" panose="020B0604020202020204" pitchFamily="34" charset="0"/>
                <a:cs typeface="Arial" panose="020B0604020202020204" pitchFamily="34" charset="0"/>
              </a:rPr>
              <a:t>NC Crisis Services Essentials</a:t>
            </a:r>
          </a:p>
        </p:txBody>
      </p:sp>
    </p:spTree>
    <p:extLst>
      <p:ext uri="{BB962C8B-B14F-4D97-AF65-F5344CB8AC3E}">
        <p14:creationId xmlns:p14="http://schemas.microsoft.com/office/powerpoint/2010/main" val="377800125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Only TWO LINES">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6DFC1DF-27EE-0989-40A3-2B128D4CD24C}"/>
              </a:ext>
            </a:extLst>
          </p:cNvPr>
          <p:cNvSpPr>
            <a:spLocks noGrp="1"/>
          </p:cNvSpPr>
          <p:nvPr>
            <p:ph type="title" hasCustomPrompt="1"/>
          </p:nvPr>
        </p:nvSpPr>
        <p:spPr>
          <a:xfrm>
            <a:off x="477077" y="357809"/>
            <a:ext cx="11360824" cy="729060"/>
          </a:xfrm>
          <a:prstGeom prst="rect">
            <a:avLst/>
          </a:prstGeom>
        </p:spPr>
        <p:txBody>
          <a:bodyPr/>
          <a:lstStyle>
            <a:lvl1pPr>
              <a:lnSpc>
                <a:spcPts val="2400"/>
              </a:lnSpc>
              <a:defRPr sz="2000" b="1">
                <a:solidFill>
                  <a:schemeClr val="accent1"/>
                </a:solidFill>
              </a:defRPr>
            </a:lvl1pPr>
          </a:lstStyle>
          <a:p>
            <a:r>
              <a:rPr lang="en-US"/>
              <a:t>Click to edit Master title style Click to edit Master title style Click to edit Master title style Click to edit Master title style</a:t>
            </a:r>
          </a:p>
        </p:txBody>
      </p:sp>
      <p:cxnSp>
        <p:nvCxnSpPr>
          <p:cNvPr id="3" name="Straight Connector 2">
            <a:extLst>
              <a:ext uri="{FF2B5EF4-FFF2-40B4-BE49-F238E27FC236}">
                <a16:creationId xmlns:a16="http://schemas.microsoft.com/office/drawing/2014/main" id="{298C8EC9-228F-E1D7-ADEF-46CEE112523F}"/>
              </a:ext>
            </a:extLst>
          </p:cNvPr>
          <p:cNvCxnSpPr>
            <a:cxnSpLocks/>
          </p:cNvCxnSpPr>
          <p:nvPr userDrawn="1"/>
        </p:nvCxnSpPr>
        <p:spPr>
          <a:xfrm>
            <a:off x="571500" y="1116498"/>
            <a:ext cx="11049000" cy="0"/>
          </a:xfrm>
          <a:prstGeom prst="line">
            <a:avLst/>
          </a:prstGeom>
          <a:ln w="12700" cap="rnd">
            <a:solidFill>
              <a:srgbClr val="003764"/>
            </a:solidFill>
            <a:round/>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3042D185-D03F-6AFA-4494-CF6765FF8AB6}"/>
              </a:ext>
            </a:extLst>
          </p:cNvPr>
          <p:cNvSpPr txBox="1"/>
          <p:nvPr userDrawn="1"/>
        </p:nvSpPr>
        <p:spPr>
          <a:xfrm>
            <a:off x="8458201" y="6374999"/>
            <a:ext cx="2928257" cy="246221"/>
          </a:xfrm>
          <a:prstGeom prst="rect">
            <a:avLst/>
          </a:prstGeom>
          <a:noFill/>
        </p:spPr>
        <p:txBody>
          <a:bodyPr wrap="square">
            <a:spAutoFit/>
          </a:bodyPr>
          <a:lstStyle/>
          <a:p>
            <a:pPr algn="r"/>
            <a:r>
              <a:rPr lang="en-US" sz="1000" b="1">
                <a:solidFill>
                  <a:schemeClr val="bg1"/>
                </a:solidFill>
                <a:effectLst/>
                <a:latin typeface="Arial" panose="020B0604020202020204" pitchFamily="34" charset="0"/>
                <a:cs typeface="Arial" panose="020B0604020202020204" pitchFamily="34" charset="0"/>
              </a:rPr>
              <a:t>NC Crisis Services Essentials</a:t>
            </a:r>
          </a:p>
        </p:txBody>
      </p:sp>
    </p:spTree>
    <p:extLst>
      <p:ext uri="{BB962C8B-B14F-4D97-AF65-F5344CB8AC3E}">
        <p14:creationId xmlns:p14="http://schemas.microsoft.com/office/powerpoint/2010/main" val="26409601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Only 3 LINES">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6DFC1DF-27EE-0989-40A3-2B128D4CD24C}"/>
              </a:ext>
            </a:extLst>
          </p:cNvPr>
          <p:cNvSpPr>
            <a:spLocks noGrp="1"/>
          </p:cNvSpPr>
          <p:nvPr>
            <p:ph type="title" hasCustomPrompt="1"/>
          </p:nvPr>
        </p:nvSpPr>
        <p:spPr>
          <a:xfrm>
            <a:off x="477077" y="357809"/>
            <a:ext cx="11360824" cy="729060"/>
          </a:xfrm>
          <a:prstGeom prst="rect">
            <a:avLst/>
          </a:prstGeom>
        </p:spPr>
        <p:txBody>
          <a:bodyPr/>
          <a:lstStyle>
            <a:lvl1pPr>
              <a:lnSpc>
                <a:spcPts val="2400"/>
              </a:lnSpc>
              <a:defRPr sz="2000" b="1">
                <a:solidFill>
                  <a:schemeClr val="accent1"/>
                </a:solidFill>
              </a:defRPr>
            </a:lvl1pPr>
          </a:lstStyle>
          <a:p>
            <a:r>
              <a:rPr lang="en-US"/>
              <a:t>Click to edit Master title style Click to edit Master title style Click to edit Master title style Click to edit Master title style Click to edit Master title style Click to edit Master title style Click to edit Master title style Click to edit Master title style</a:t>
            </a:r>
          </a:p>
        </p:txBody>
      </p:sp>
      <p:cxnSp>
        <p:nvCxnSpPr>
          <p:cNvPr id="3" name="Straight Connector 2">
            <a:extLst>
              <a:ext uri="{FF2B5EF4-FFF2-40B4-BE49-F238E27FC236}">
                <a16:creationId xmlns:a16="http://schemas.microsoft.com/office/drawing/2014/main" id="{298C8EC9-228F-E1D7-ADEF-46CEE112523F}"/>
              </a:ext>
            </a:extLst>
          </p:cNvPr>
          <p:cNvCxnSpPr>
            <a:cxnSpLocks/>
          </p:cNvCxnSpPr>
          <p:nvPr userDrawn="1"/>
        </p:nvCxnSpPr>
        <p:spPr>
          <a:xfrm>
            <a:off x="571500" y="1434550"/>
            <a:ext cx="11049000" cy="0"/>
          </a:xfrm>
          <a:prstGeom prst="line">
            <a:avLst/>
          </a:prstGeom>
          <a:ln w="12700" cap="rnd">
            <a:solidFill>
              <a:srgbClr val="003764"/>
            </a:solidFill>
            <a:round/>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AEFC40D0-1CF2-0C04-2204-8948DD324C7B}"/>
              </a:ext>
            </a:extLst>
          </p:cNvPr>
          <p:cNvSpPr txBox="1"/>
          <p:nvPr userDrawn="1"/>
        </p:nvSpPr>
        <p:spPr>
          <a:xfrm>
            <a:off x="8458201" y="6374999"/>
            <a:ext cx="2928257" cy="246221"/>
          </a:xfrm>
          <a:prstGeom prst="rect">
            <a:avLst/>
          </a:prstGeom>
          <a:noFill/>
        </p:spPr>
        <p:txBody>
          <a:bodyPr wrap="square">
            <a:spAutoFit/>
          </a:bodyPr>
          <a:lstStyle/>
          <a:p>
            <a:pPr algn="r"/>
            <a:r>
              <a:rPr lang="en-US" sz="1000" b="1">
                <a:solidFill>
                  <a:schemeClr val="bg1"/>
                </a:solidFill>
                <a:effectLst/>
                <a:latin typeface="Arial" panose="020B0604020202020204" pitchFamily="34" charset="0"/>
                <a:cs typeface="Arial" panose="020B0604020202020204" pitchFamily="34" charset="0"/>
              </a:rPr>
              <a:t>NC Crisis Services Essentials</a:t>
            </a:r>
          </a:p>
        </p:txBody>
      </p:sp>
    </p:spTree>
    <p:extLst>
      <p:ext uri="{BB962C8B-B14F-4D97-AF65-F5344CB8AC3E}">
        <p14:creationId xmlns:p14="http://schemas.microsoft.com/office/powerpoint/2010/main" val="737841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ingle Header with Content">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6DFC1DF-27EE-0989-40A3-2B128D4CD24C}"/>
              </a:ext>
            </a:extLst>
          </p:cNvPr>
          <p:cNvSpPr>
            <a:spLocks noGrp="1"/>
          </p:cNvSpPr>
          <p:nvPr>
            <p:ph type="title"/>
          </p:nvPr>
        </p:nvSpPr>
        <p:spPr>
          <a:xfrm>
            <a:off x="469126" y="381662"/>
            <a:ext cx="11360824" cy="729060"/>
          </a:xfrm>
          <a:prstGeom prst="rect">
            <a:avLst/>
          </a:prstGeom>
        </p:spPr>
        <p:txBody>
          <a:bodyPr/>
          <a:lstStyle>
            <a:lvl1pPr>
              <a:defRPr sz="2400" b="1">
                <a:solidFill>
                  <a:schemeClr val="accent1"/>
                </a:solidFill>
              </a:defRPr>
            </a:lvl1pPr>
          </a:lstStyle>
          <a:p>
            <a:r>
              <a:rPr lang="en-US"/>
              <a:t>Click to edit Master title style</a:t>
            </a:r>
          </a:p>
        </p:txBody>
      </p:sp>
      <p:sp>
        <p:nvSpPr>
          <p:cNvPr id="2" name="Text Placeholder 4">
            <a:extLst>
              <a:ext uri="{FF2B5EF4-FFF2-40B4-BE49-F238E27FC236}">
                <a16:creationId xmlns:a16="http://schemas.microsoft.com/office/drawing/2014/main" id="{4BD244C1-1B68-C0F1-68EC-6F1DEA4F927C}"/>
              </a:ext>
            </a:extLst>
          </p:cNvPr>
          <p:cNvSpPr>
            <a:spLocks noGrp="1"/>
          </p:cNvSpPr>
          <p:nvPr>
            <p:ph type="body" sz="quarter" idx="10"/>
          </p:nvPr>
        </p:nvSpPr>
        <p:spPr>
          <a:xfrm>
            <a:off x="489799" y="1645919"/>
            <a:ext cx="7825359" cy="4297680"/>
          </a:xfrm>
          <a:prstGeom prst="rect">
            <a:avLst/>
          </a:prstGeom>
        </p:spPr>
        <p:txBody>
          <a:bodyPr/>
          <a:lstStyle>
            <a:lvl1pPr>
              <a:lnSpc>
                <a:spcPts val="1800"/>
              </a:lnSpc>
              <a:defRPr sz="1800"/>
            </a:lvl1pPr>
            <a:lvl2pPr>
              <a:lnSpc>
                <a:spcPts val="1800"/>
              </a:lnSpc>
              <a:defRPr sz="1600"/>
            </a:lvl2pPr>
            <a:lvl3pPr>
              <a:lnSpc>
                <a:spcPts val="1800"/>
              </a:lnSpc>
              <a:defRPr sz="1400"/>
            </a:lvl3pPr>
            <a:lvl4pPr>
              <a:lnSpc>
                <a:spcPts val="1800"/>
              </a:lnSpc>
              <a:defRPr sz="1050"/>
            </a:lvl4pPr>
            <a:lvl5pPr>
              <a:lnSpc>
                <a:spcPts val="1800"/>
              </a:lnSpc>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a:extLst>
              <a:ext uri="{FF2B5EF4-FFF2-40B4-BE49-F238E27FC236}">
                <a16:creationId xmlns:a16="http://schemas.microsoft.com/office/drawing/2014/main" id="{E1959869-2061-DEBE-DF45-334E90A2B814}"/>
              </a:ext>
            </a:extLst>
          </p:cNvPr>
          <p:cNvCxnSpPr>
            <a:cxnSpLocks/>
          </p:cNvCxnSpPr>
          <p:nvPr userDrawn="1"/>
        </p:nvCxnSpPr>
        <p:spPr>
          <a:xfrm>
            <a:off x="571500" y="838200"/>
            <a:ext cx="11049000" cy="0"/>
          </a:xfrm>
          <a:prstGeom prst="line">
            <a:avLst/>
          </a:prstGeom>
          <a:ln w="12700" cap="rnd">
            <a:solidFill>
              <a:srgbClr val="003764"/>
            </a:solidFill>
            <a:round/>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FEB4569A-97F2-754E-6198-0F267BF49540}"/>
              </a:ext>
            </a:extLst>
          </p:cNvPr>
          <p:cNvSpPr txBox="1"/>
          <p:nvPr userDrawn="1"/>
        </p:nvSpPr>
        <p:spPr>
          <a:xfrm>
            <a:off x="8458201" y="6374999"/>
            <a:ext cx="2928257" cy="246221"/>
          </a:xfrm>
          <a:prstGeom prst="rect">
            <a:avLst/>
          </a:prstGeom>
          <a:noFill/>
        </p:spPr>
        <p:txBody>
          <a:bodyPr wrap="square">
            <a:spAutoFit/>
          </a:bodyPr>
          <a:lstStyle/>
          <a:p>
            <a:pPr algn="r"/>
            <a:r>
              <a:rPr lang="en-US" sz="1000" b="1">
                <a:solidFill>
                  <a:schemeClr val="bg1"/>
                </a:solidFill>
                <a:effectLst/>
                <a:latin typeface="Arial" panose="020B0604020202020204" pitchFamily="34" charset="0"/>
                <a:cs typeface="Arial" panose="020B0604020202020204" pitchFamily="34" charset="0"/>
              </a:rPr>
              <a:t>NC Crisis Services Essentials</a:t>
            </a:r>
          </a:p>
        </p:txBody>
      </p:sp>
    </p:spTree>
    <p:extLst>
      <p:ext uri="{BB962C8B-B14F-4D97-AF65-F5344CB8AC3E}">
        <p14:creationId xmlns:p14="http://schemas.microsoft.com/office/powerpoint/2010/main" val="32114305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6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Content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61CB030-D74C-8237-4FAE-0FE67C1F03F9}"/>
              </a:ext>
            </a:extLst>
          </p:cNvPr>
          <p:cNvSpPr>
            <a:spLocks noGrp="1"/>
          </p:cNvSpPr>
          <p:nvPr>
            <p:ph type="pic" sz="quarter" idx="11"/>
          </p:nvPr>
        </p:nvSpPr>
        <p:spPr>
          <a:xfrm>
            <a:off x="8736013" y="0"/>
            <a:ext cx="3455987" cy="6135624"/>
          </a:xfrm>
          <a:prstGeom prst="rect">
            <a:avLst/>
          </a:prstGeom>
          <a:solidFill>
            <a:srgbClr val="EEF7FF"/>
          </a:solidFill>
        </p:spPr>
        <p:txBody>
          <a:bodyPr anchor="ctr"/>
          <a:lstStyle>
            <a:lvl1pPr marL="0" indent="0" algn="ctr">
              <a:buNone/>
              <a:defRPr/>
            </a:lvl1pPr>
          </a:lstStyle>
          <a:p>
            <a:endParaRPr lang="en-US"/>
          </a:p>
        </p:txBody>
      </p:sp>
      <p:sp>
        <p:nvSpPr>
          <p:cNvPr id="2" name="Title 1"/>
          <p:cNvSpPr>
            <a:spLocks noGrp="1"/>
          </p:cNvSpPr>
          <p:nvPr>
            <p:ph type="title"/>
          </p:nvPr>
        </p:nvSpPr>
        <p:spPr>
          <a:xfrm>
            <a:off x="381000" y="365760"/>
            <a:ext cx="8029574" cy="731520"/>
          </a:xfrm>
        </p:spPr>
        <p:txBody>
          <a:bodyPr anchor="t"/>
          <a:lstStyle>
            <a:lvl1pPr>
              <a:defRPr sz="2400" b="1">
                <a:solidFill>
                  <a:schemeClr val="accent1"/>
                </a:solidFill>
              </a:defRPr>
            </a:lvl1pPr>
          </a:lstStyle>
          <a:p>
            <a:r>
              <a:rPr lang="en-US"/>
              <a:t>Click to edit Master title style</a:t>
            </a:r>
          </a:p>
        </p:txBody>
      </p:sp>
      <p:sp>
        <p:nvSpPr>
          <p:cNvPr id="5" name="Text Placeholder 4">
            <a:extLst>
              <a:ext uri="{FF2B5EF4-FFF2-40B4-BE49-F238E27FC236}">
                <a16:creationId xmlns:a16="http://schemas.microsoft.com/office/drawing/2014/main" id="{AF6DC73B-F39E-5D5A-BC52-2B0174DA232C}"/>
              </a:ext>
            </a:extLst>
          </p:cNvPr>
          <p:cNvSpPr>
            <a:spLocks noGrp="1"/>
          </p:cNvSpPr>
          <p:nvPr>
            <p:ph type="body" sz="quarter" idx="10"/>
          </p:nvPr>
        </p:nvSpPr>
        <p:spPr>
          <a:xfrm>
            <a:off x="585215" y="1645919"/>
            <a:ext cx="7825359" cy="4297680"/>
          </a:xfrm>
          <a:prstGeom prst="rect">
            <a:avLst/>
          </a:prstGeom>
        </p:spPr>
        <p:txBody>
          <a:bodyPr/>
          <a:lstStyle>
            <a:lvl1pPr>
              <a:defRPr sz="1800"/>
            </a:lvl1pPr>
            <a:lvl2pPr>
              <a:defRPr sz="1600"/>
            </a:lvl2pPr>
            <a:lvl3pPr>
              <a:defRPr sz="14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DEA0FBE0-6C7B-85F7-562D-08BC0B116334}"/>
              </a:ext>
            </a:extLst>
          </p:cNvPr>
          <p:cNvSpPr txBox="1"/>
          <p:nvPr userDrawn="1"/>
        </p:nvSpPr>
        <p:spPr>
          <a:xfrm>
            <a:off x="8458201" y="6374999"/>
            <a:ext cx="2928257" cy="246221"/>
          </a:xfrm>
          <a:prstGeom prst="rect">
            <a:avLst/>
          </a:prstGeom>
          <a:noFill/>
        </p:spPr>
        <p:txBody>
          <a:bodyPr wrap="square">
            <a:spAutoFit/>
          </a:bodyPr>
          <a:lstStyle/>
          <a:p>
            <a:pPr algn="r"/>
            <a:r>
              <a:rPr lang="en-US" sz="1000" b="1">
                <a:solidFill>
                  <a:schemeClr val="bg1"/>
                </a:solidFill>
                <a:effectLst/>
                <a:latin typeface="Arial" panose="020B0604020202020204" pitchFamily="34" charset="0"/>
                <a:cs typeface="Arial" panose="020B0604020202020204" pitchFamily="34" charset="0"/>
              </a:rPr>
              <a:t>NC Crisis Services Essentials</a:t>
            </a:r>
          </a:p>
        </p:txBody>
      </p:sp>
    </p:spTree>
    <p:extLst>
      <p:ext uri="{BB962C8B-B14F-4D97-AF65-F5344CB8AC3E}">
        <p14:creationId xmlns:p14="http://schemas.microsoft.com/office/powerpoint/2010/main" val="21662789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able Chart Image">
    <p:spTree>
      <p:nvGrpSpPr>
        <p:cNvPr id="1" name=""/>
        <p:cNvGrpSpPr/>
        <p:nvPr/>
      </p:nvGrpSpPr>
      <p:grpSpPr>
        <a:xfrm>
          <a:off x="0" y="0"/>
          <a:ext cx="0" cy="0"/>
          <a:chOff x="0" y="0"/>
          <a:chExt cx="0" cy="0"/>
        </a:xfrm>
      </p:grpSpPr>
      <p:sp>
        <p:nvSpPr>
          <p:cNvPr id="7" name="Rectangle 6"/>
          <p:cNvSpPr/>
          <p:nvPr userDrawn="1"/>
        </p:nvSpPr>
        <p:spPr>
          <a:xfrm>
            <a:off x="0" y="6590654"/>
            <a:ext cx="12192000" cy="276225"/>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800" b="1" i="0">
              <a:latin typeface="Arial" panose="020B0604020202020204" pitchFamily="34" charset="0"/>
              <a:ea typeface="Gotham Bold" charset="0"/>
              <a:cs typeface="Arial" panose="020B0604020202020204" pitchFamily="34" charset="0"/>
            </a:endParaRPr>
          </a:p>
        </p:txBody>
      </p:sp>
      <p:sp>
        <p:nvSpPr>
          <p:cNvPr id="2" name="Title 1"/>
          <p:cNvSpPr>
            <a:spLocks noGrp="1"/>
          </p:cNvSpPr>
          <p:nvPr>
            <p:ph type="title" hasCustomPrompt="1"/>
          </p:nvPr>
        </p:nvSpPr>
        <p:spPr>
          <a:xfrm>
            <a:off x="731520" y="457200"/>
            <a:ext cx="10624397" cy="548640"/>
          </a:xfr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0"/>
            <a:ext cx="12192000" cy="274320"/>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Arial" panose="020B0604020202020204" pitchFamily="34" charset="0"/>
              <a:ea typeface="Gotham Bold" charset="0"/>
              <a:cs typeface="Arial" panose="020B0604020202020204" pitchFamily="34" charset="0"/>
            </a:endParaRPr>
          </a:p>
        </p:txBody>
      </p:sp>
      <p:sp>
        <p:nvSpPr>
          <p:cNvPr id="12" name="Content Placeholder 11"/>
          <p:cNvSpPr>
            <a:spLocks noGrp="1"/>
          </p:cNvSpPr>
          <p:nvPr>
            <p:ph sz="quarter" idx="14" hasCustomPrompt="1"/>
          </p:nvPr>
        </p:nvSpPr>
        <p:spPr>
          <a:xfrm>
            <a:off x="853440" y="1097280"/>
            <a:ext cx="10526184" cy="4902890"/>
          </a:xfrm>
        </p:spPr>
        <p:txBody>
          <a:bodyPr>
            <a:noAutofit/>
          </a:bodyPr>
          <a:lstStyle>
            <a:lvl1pPr marL="0" indent="0" algn="ctr">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icon below to add table or chart</a:t>
            </a:r>
          </a:p>
        </p:txBody>
      </p:sp>
      <p:sp>
        <p:nvSpPr>
          <p:cNvPr id="3" name="TextBox 2">
            <a:extLst>
              <a:ext uri="{FF2B5EF4-FFF2-40B4-BE49-F238E27FC236}">
                <a16:creationId xmlns:a16="http://schemas.microsoft.com/office/drawing/2014/main" id="{DC2B4459-6FD2-2067-BF7D-020D8C52EF91}"/>
              </a:ext>
            </a:extLst>
          </p:cNvPr>
          <p:cNvSpPr txBox="1"/>
          <p:nvPr userDrawn="1"/>
        </p:nvSpPr>
        <p:spPr>
          <a:xfrm>
            <a:off x="8458201" y="6374999"/>
            <a:ext cx="2928257" cy="246221"/>
          </a:xfrm>
          <a:prstGeom prst="rect">
            <a:avLst/>
          </a:prstGeom>
          <a:noFill/>
        </p:spPr>
        <p:txBody>
          <a:bodyPr wrap="square">
            <a:spAutoFit/>
          </a:bodyPr>
          <a:lstStyle/>
          <a:p>
            <a:pPr algn="r"/>
            <a:r>
              <a:rPr lang="en-US" sz="1000" b="1">
                <a:solidFill>
                  <a:schemeClr val="bg1"/>
                </a:solidFill>
                <a:effectLst/>
                <a:latin typeface="Arial" panose="020B0604020202020204" pitchFamily="34" charset="0"/>
                <a:cs typeface="Arial" panose="020B0604020202020204" pitchFamily="34" charset="0"/>
              </a:rPr>
              <a:t>NC Crisis Services Essentials</a:t>
            </a:r>
          </a:p>
        </p:txBody>
      </p:sp>
    </p:spTree>
    <p:extLst>
      <p:ext uri="{BB962C8B-B14F-4D97-AF65-F5344CB8AC3E}">
        <p14:creationId xmlns:p14="http://schemas.microsoft.com/office/powerpoint/2010/main" val="21684742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7/18/25</a:t>
            </a:fld>
            <a:endParaRPr lang="en-US"/>
          </a:p>
        </p:txBody>
      </p:sp>
      <p:sp>
        <p:nvSpPr>
          <p:cNvPr id="3" name="Footer Placeholder 2"/>
          <p:cNvSpPr>
            <a:spLocks noGrp="1"/>
          </p:cNvSpPr>
          <p:nvPr>
            <p:ph type="ftr" sz="quarter" idx="11"/>
          </p:nvPr>
        </p:nvSpPr>
        <p:spPr/>
        <p:txBody>
          <a:bodyPr/>
          <a:lstStyle/>
          <a:p>
            <a:endParaRPr lang="en-US"/>
          </a:p>
        </p:txBody>
      </p:sp>
      <p:sp>
        <p:nvSpPr>
          <p:cNvPr id="5" name="TextBox 4">
            <a:extLst>
              <a:ext uri="{FF2B5EF4-FFF2-40B4-BE49-F238E27FC236}">
                <a16:creationId xmlns:a16="http://schemas.microsoft.com/office/drawing/2014/main" id="{2B06DAD2-1598-0022-EBE8-214DDD6B09BE}"/>
              </a:ext>
            </a:extLst>
          </p:cNvPr>
          <p:cNvSpPr txBox="1"/>
          <p:nvPr userDrawn="1"/>
        </p:nvSpPr>
        <p:spPr>
          <a:xfrm>
            <a:off x="8458201" y="6374999"/>
            <a:ext cx="2928257" cy="246221"/>
          </a:xfrm>
          <a:prstGeom prst="rect">
            <a:avLst/>
          </a:prstGeom>
          <a:noFill/>
        </p:spPr>
        <p:txBody>
          <a:bodyPr wrap="square">
            <a:spAutoFit/>
          </a:bodyPr>
          <a:lstStyle/>
          <a:p>
            <a:pPr algn="r"/>
            <a:r>
              <a:rPr lang="en-US" sz="1000" b="1">
                <a:solidFill>
                  <a:schemeClr val="bg1"/>
                </a:solidFill>
                <a:effectLst/>
                <a:latin typeface="Arial" panose="020B0604020202020204" pitchFamily="34" charset="0"/>
                <a:cs typeface="Arial" panose="020B0604020202020204" pitchFamily="34" charset="0"/>
              </a:rPr>
              <a:t>NC Crisis Services Essentials</a:t>
            </a:r>
          </a:p>
        </p:txBody>
      </p:sp>
    </p:spTree>
    <p:extLst>
      <p:ext uri="{BB962C8B-B14F-4D97-AF65-F5344CB8AC3E}">
        <p14:creationId xmlns:p14="http://schemas.microsoft.com/office/powerpoint/2010/main" val="1360449936"/>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3.xml"/><Relationship Id="rId5" Type="http://schemas.openxmlformats.org/officeDocument/2006/relationships/slideLayout" Target="../slideLayouts/slideLayout5.xml"/><Relationship Id="rId10"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theme" Target="../theme/theme1.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C7C47C24-FE93-2278-E3A5-DC1DB362CAE9}"/>
              </a:ext>
            </a:extLst>
          </p:cNvPr>
          <p:cNvSpPr txBox="1">
            <a:spLocks noChangeAspect="1"/>
          </p:cNvSpPr>
          <p:nvPr userDrawn="1"/>
        </p:nvSpPr>
        <p:spPr>
          <a:xfrm>
            <a:off x="0" y="6133171"/>
            <a:ext cx="12192000" cy="724829"/>
          </a:xfrm>
          <a:prstGeom prst="rect">
            <a:avLst/>
          </a:prstGeom>
          <a:solidFill>
            <a:schemeClr val="accent2"/>
          </a:solidFill>
        </p:spPr>
        <p:txBody>
          <a:bodyPr wrap="square" bIns="9144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30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1FABF9E1-15F2-9283-FFED-5B7EF03A8620}"/>
              </a:ext>
            </a:extLst>
          </p:cNvPr>
          <p:cNvSpPr txBox="1">
            <a:spLocks noChangeAspect="1"/>
          </p:cNvSpPr>
          <p:nvPr userDrawn="1"/>
        </p:nvSpPr>
        <p:spPr>
          <a:xfrm>
            <a:off x="0" y="6177776"/>
            <a:ext cx="12192000" cy="680224"/>
          </a:xfrm>
          <a:prstGeom prst="rect">
            <a:avLst/>
          </a:prstGeom>
          <a:solidFill>
            <a:srgbClr val="072235"/>
          </a:solidFill>
        </p:spPr>
        <p:txBody>
          <a:bodyPr wrap="square" bIns="9144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30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aphicFrame>
        <p:nvGraphicFramePr>
          <p:cNvPr id="7" name="Object 6" hidden="1"/>
          <p:cNvGraphicFramePr>
            <a:graphicFrameLocks noChangeAspect="1"/>
          </p:cNvGraphicFramePr>
          <p:nvPr userDrawn="1">
            <p:custDataLst>
              <p:tags r:id="rId10"/>
            </p:custDataLst>
            <p:extLst>
              <p:ext uri="{D42A27DB-BD31-4B8C-83A1-F6EECF244321}">
                <p14:modId xmlns:p14="http://schemas.microsoft.com/office/powerpoint/2010/main" val="2025276459"/>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12" imgW="270" imgH="270" progId="TCLayout.ActiveDocument.1">
                  <p:embed/>
                </p:oleObj>
              </mc:Choice>
              <mc:Fallback>
                <p:oleObj name="think-cell Slide" r:id="rId12" imgW="270" imgH="270" progId="TCLayout.ActiveDocument.1">
                  <p:embed/>
                  <p:pic>
                    <p:nvPicPr>
                      <p:cNvPr id="7" name="Object 6" hidden="1"/>
                      <p:cNvPicPr/>
                      <p:nvPr/>
                    </p:nvPicPr>
                    <p:blipFill>
                      <a:blip r:embed="rId13"/>
                      <a:stretch>
                        <a:fillRect/>
                      </a:stretch>
                    </p:blipFill>
                    <p:spPr>
                      <a:xfrm>
                        <a:off x="2118" y="1588"/>
                        <a:ext cx="2117" cy="1588"/>
                      </a:xfrm>
                      <a:prstGeom prst="rect">
                        <a:avLst/>
                      </a:prstGeom>
                    </p:spPr>
                  </p:pic>
                </p:oleObj>
              </mc:Fallback>
            </mc:AlternateContent>
          </a:graphicData>
        </a:graphic>
      </p:graphicFrame>
      <p:sp>
        <p:nvSpPr>
          <p:cNvPr id="4" name="Rectangle 3" hidden="1"/>
          <p:cNvSpPr/>
          <p:nvPr userDrawn="1">
            <p:custDataLst>
              <p:tags r:id="rId11"/>
            </p:custDataLst>
          </p:nvPr>
        </p:nvSpPr>
        <p:spPr>
          <a:xfrm>
            <a:off x="0"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3600" b="1">
              <a:solidFill>
                <a:srgbClr val="FFFFFF"/>
              </a:solidFill>
              <a:sym typeface="Calibri"/>
            </a:endParaRPr>
          </a:p>
        </p:txBody>
      </p:sp>
      <p:sp>
        <p:nvSpPr>
          <p:cNvPr id="21" name="Holder 6">
            <a:extLst>
              <a:ext uri="{FF2B5EF4-FFF2-40B4-BE49-F238E27FC236}">
                <a16:creationId xmlns:a16="http://schemas.microsoft.com/office/drawing/2014/main" id="{EEB4F348-BB0C-212D-0C65-A0AAC80F7881}"/>
              </a:ext>
            </a:extLst>
          </p:cNvPr>
          <p:cNvSpPr txBox="1">
            <a:spLocks/>
          </p:cNvSpPr>
          <p:nvPr userDrawn="1"/>
        </p:nvSpPr>
        <p:spPr>
          <a:xfrm>
            <a:off x="10237303" y="6309360"/>
            <a:ext cx="1371600" cy="365760"/>
          </a:xfrm>
          <a:prstGeom prst="rect">
            <a:avLst/>
          </a:prstGeom>
        </p:spPr>
        <p:txBody>
          <a:bodyPr wrap="square" lIns="0" tIns="0" rIns="0" bIns="0" anchor="ctr">
            <a:noAutofit/>
          </a:bodyPr>
          <a:lstStyle>
            <a:defPPr>
              <a:defRPr lang="en-US"/>
            </a:defPPr>
            <a:lvl1pPr marL="0" algn="l" defTabSz="457200" rtl="0" eaLnBrk="1" latinLnBrk="0" hangingPunct="1">
              <a:defRPr sz="1500" b="0" i="0" kern="1200">
                <a:solidFill>
                  <a:srgbClr val="6F7072"/>
                </a:solidFill>
                <a:latin typeface="EYInterstate Light"/>
                <a:ea typeface="+mn-ea"/>
                <a:cs typeface="EYInterstate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9049" algn="r"/>
            <a:fld id="{81D60167-4931-47E6-BA6A-407CBD079E47}" type="slidenum">
              <a:rPr lang="en-US" sz="999" smtClean="0">
                <a:solidFill>
                  <a:schemeClr val="bg1"/>
                </a:solidFill>
                <a:latin typeface="+mn-lt"/>
              </a:rPr>
              <a:pPr marL="19049" algn="r"/>
              <a:t>‹#›</a:t>
            </a:fld>
            <a:endParaRPr lang="en-US" sz="999">
              <a:solidFill>
                <a:schemeClr val="bg1"/>
              </a:solidFill>
              <a:latin typeface="+mn-lt"/>
            </a:endParaRPr>
          </a:p>
        </p:txBody>
      </p:sp>
      <p:pic>
        <p:nvPicPr>
          <p:cNvPr id="6" name="Picture 5">
            <a:extLst>
              <a:ext uri="{FF2B5EF4-FFF2-40B4-BE49-F238E27FC236}">
                <a16:creationId xmlns:a16="http://schemas.microsoft.com/office/drawing/2014/main" id="{217AB10C-2AF8-E7D1-1F1E-4AC791777DB3}"/>
              </a:ext>
            </a:extLst>
          </p:cNvPr>
          <p:cNvPicPr>
            <a:picLocks noChangeAspect="1"/>
          </p:cNvPicPr>
          <p:nvPr userDrawn="1"/>
        </p:nvPicPr>
        <p:blipFill>
          <a:blip r:embed="rId14">
            <a:extLst>
              <a:ext uri="{28A0092B-C50C-407E-A947-70E740481C1C}">
                <a14:useLocalDpi xmlns:a14="http://schemas.microsoft.com/office/drawing/2010/main"/>
              </a:ext>
            </a:extLst>
          </a:blip>
          <a:stretch>
            <a:fillRect/>
          </a:stretch>
        </p:blipFill>
        <p:spPr>
          <a:xfrm>
            <a:off x="518916" y="6240448"/>
            <a:ext cx="1559496" cy="547535"/>
          </a:xfrm>
          <a:prstGeom prst="rect">
            <a:avLst/>
          </a:prstGeom>
        </p:spPr>
      </p:pic>
    </p:spTree>
    <p:extLst>
      <p:ext uri="{BB962C8B-B14F-4D97-AF65-F5344CB8AC3E}">
        <p14:creationId xmlns:p14="http://schemas.microsoft.com/office/powerpoint/2010/main" val="45243038"/>
      </p:ext>
    </p:extLst>
  </p:cSld>
  <p:clrMap bg1="lt1" tx1="dk1" bg2="lt2" tx2="dk2" accent1="accent1" accent2="accent2" accent3="accent3" accent4="accent4" accent5="accent5" accent6="accent6" hlink="hlink" folHlink="folHlink"/>
  <p:sldLayoutIdLst>
    <p:sldLayoutId id="2147483777" r:id="rId1"/>
    <p:sldLayoutId id="2147483775" r:id="rId2"/>
    <p:sldLayoutId id="2147483786" r:id="rId3"/>
    <p:sldLayoutId id="2147483787" r:id="rId4"/>
    <p:sldLayoutId id="2147483788" r:id="rId5"/>
    <p:sldLayoutId id="2147483776" r:id="rId6"/>
    <p:sldLayoutId id="2147483789" r:id="rId7"/>
    <p:sldLayoutId id="2147483790" r:id="rId8"/>
  </p:sldLayoutIdLst>
  <p:hf hdr="0" ftr="0" dt="0"/>
  <p:txStyles>
    <p:titleStyle>
      <a:lvl1pPr algn="l" defTabSz="685800" rtl="0" eaLnBrk="1" latinLnBrk="0" hangingPunct="1">
        <a:lnSpc>
          <a:spcPct val="90000"/>
        </a:lnSpc>
        <a:spcBef>
          <a:spcPct val="0"/>
        </a:spcBef>
        <a:buNone/>
        <a:defRPr sz="3600" b="0" i="0" kern="1200">
          <a:solidFill>
            <a:schemeClr val="tx1"/>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576263" indent="-233363" algn="l" defTabSz="685800" rtl="0" eaLnBrk="1" latinLnBrk="0" hangingPunct="1">
        <a:lnSpc>
          <a:spcPct val="90000"/>
        </a:lnSpc>
        <a:spcBef>
          <a:spcPts val="375"/>
        </a:spcBef>
        <a:buFont typeface="Franklin Gothic Medium" panose="020B06030201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Franklin Gothic Medium" panose="020B06030201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Franklin Gothic Medium" panose="020B06030201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png"/><Relationship Id="rId10" Type="http://schemas.openxmlformats.org/officeDocument/2006/relationships/hyperlink" Target="https://www.ncdhhs.gov/divisions/mental-health-developmental-disabilities-and-substance-use-services/servicios-de-respuesta-a-crisis-de-carolina-del-norte/kit-de-herramientas-de-comunicaci&#243;n-sobre-los-servicios-de-respuesta-a-crisis" TargetMode="External"/><Relationship Id="rId4" Type="http://schemas.openxmlformats.org/officeDocument/2006/relationships/image" Target="../media/image22.png"/><Relationship Id="rId9" Type="http://schemas.openxmlformats.org/officeDocument/2006/relationships/hyperlink" Target="https://www.ncdhhs.gov/divisions/mental-health-developmental-disabilities-and-substance-use-services/crisis-services/crisis-services-communications-toolkit"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2.xml"/><Relationship Id="rId1" Type="http://schemas.openxmlformats.org/officeDocument/2006/relationships/video" Target="https://www.youtube.com/embed/bsRjq0X9Q8A?feature=oembed"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2.xml"/><Relationship Id="rId1" Type="http://schemas.openxmlformats.org/officeDocument/2006/relationships/video" Target="https://www.youtube.com/embed/I6zPKUdtum8?feature=oembed"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2.xml"/><Relationship Id="rId1" Type="http://schemas.openxmlformats.org/officeDocument/2006/relationships/video" Target="https://www.youtube.com/embed/9xOfztYJu1Y?feature=oembed" TargetMode="Externa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https://www.youtube.com/embed/K6-fEJEPWbE?feature=oembed" TargetMode="External"/><Relationship Id="rId1" Type="http://schemas.openxmlformats.org/officeDocument/2006/relationships/video" Target="https://www.youtube.com/embed/IVwA_LP0zds?feature=oembed" TargetMode="External"/><Relationship Id="rId5" Type="http://schemas.openxmlformats.org/officeDocument/2006/relationships/image" Target="../media/image31.jpeg"/><Relationship Id="rId4" Type="http://schemas.openxmlformats.org/officeDocument/2006/relationships/image" Target="../media/image30.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https://www.youtube.com/embed/22D0CoC2sfw?feature=oembed" TargetMode="External"/><Relationship Id="rId1" Type="http://schemas.openxmlformats.org/officeDocument/2006/relationships/video" Target="https://www.youtube.com/embed/pswLMrZtFzk?feature=oembed" TargetMode="External"/><Relationship Id="rId5" Type="http://schemas.openxmlformats.org/officeDocument/2006/relationships/image" Target="../media/image33.jpeg"/><Relationship Id="rId4" Type="http://schemas.openxmlformats.org/officeDocument/2006/relationships/image" Target="../media/image32.jpeg"/></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jpeg"/></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business.google.com/create"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ncdhhs.gov/CrisisServices"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56F7C9-9F3C-AE28-C302-D4331A9F868F}"/>
            </a:ext>
          </a:extLst>
        </p:cNvPr>
        <p:cNvGrpSpPr/>
        <p:nvPr/>
      </p:nvGrpSpPr>
      <p:grpSpPr>
        <a:xfrm>
          <a:off x="0" y="0"/>
          <a:ext cx="0" cy="0"/>
          <a:chOff x="0" y="0"/>
          <a:chExt cx="0" cy="0"/>
        </a:xfrm>
      </p:grpSpPr>
      <p:sp>
        <p:nvSpPr>
          <p:cNvPr id="8" name="Title 3">
            <a:extLst>
              <a:ext uri="{FF2B5EF4-FFF2-40B4-BE49-F238E27FC236}">
                <a16:creationId xmlns:a16="http://schemas.microsoft.com/office/drawing/2014/main" id="{C911D031-138F-0614-64F3-99299FF0AAE4}"/>
              </a:ext>
            </a:extLst>
          </p:cNvPr>
          <p:cNvSpPr>
            <a:spLocks noGrp="1"/>
          </p:cNvSpPr>
          <p:nvPr>
            <p:ph type="title"/>
          </p:nvPr>
        </p:nvSpPr>
        <p:spPr/>
        <p:txBody>
          <a:bodyPr lIns="91440" tIns="45720" rIns="91440" bIns="45720" anchor="t"/>
          <a:lstStyle/>
          <a:p>
            <a:r>
              <a:rPr lang="en-US" sz="2000">
                <a:solidFill>
                  <a:srgbClr val="043C71"/>
                </a:solidFill>
                <a:latin typeface="Arial"/>
                <a:cs typeface="Arial"/>
              </a:rPr>
              <a:t>NC CRISIS SERVICES ESSENTIALS PRESENTATION</a:t>
            </a:r>
            <a:endParaRPr lang="en-US" sz="2000"/>
          </a:p>
        </p:txBody>
      </p:sp>
      <p:sp>
        <p:nvSpPr>
          <p:cNvPr id="7" name="TextBox 7">
            <a:extLst>
              <a:ext uri="{FF2B5EF4-FFF2-40B4-BE49-F238E27FC236}">
                <a16:creationId xmlns:a16="http://schemas.microsoft.com/office/drawing/2014/main" id="{1BA6D0D8-F0E9-5F03-F7DA-1C537F780A70}"/>
              </a:ext>
            </a:extLst>
          </p:cNvPr>
          <p:cNvSpPr txBox="1"/>
          <p:nvPr/>
        </p:nvSpPr>
        <p:spPr>
          <a:xfrm>
            <a:off x="399715" y="914369"/>
            <a:ext cx="11196075" cy="4635308"/>
          </a:xfrm>
          <a:prstGeom prst="rect">
            <a:avLst/>
          </a:prstGeom>
          <a:noFill/>
          <a:ln>
            <a:noFill/>
          </a:ln>
        </p:spPr>
        <p:txBody>
          <a:bodyPr wrap="square" lIns="182880" tIns="182880" rIns="182880" bIns="18288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460"/>
              </a:lnSpc>
              <a:defRPr/>
            </a:pPr>
            <a:r>
              <a:rPr lang="en-US" b="1">
                <a:solidFill>
                  <a:srgbClr val="072235"/>
                </a:solidFill>
                <a:ea typeface="+mn-lt"/>
                <a:cs typeface="+mn-lt"/>
              </a:rPr>
              <a:t>Instructions for Presenters:</a:t>
            </a:r>
            <a:endParaRPr lang="en-US" b="1">
              <a:solidFill>
                <a:srgbClr val="000000"/>
              </a:solidFill>
              <a:cs typeface="Arial" panose="020B0604020202020204"/>
            </a:endParaRPr>
          </a:p>
          <a:p>
            <a:pPr>
              <a:lnSpc>
                <a:spcPts val="2460"/>
              </a:lnSpc>
              <a:defRPr/>
            </a:pPr>
            <a:r>
              <a:rPr lang="en-US">
                <a:solidFill>
                  <a:srgbClr val="212529"/>
                </a:solidFill>
                <a:cs typeface="Arial"/>
              </a:rPr>
              <a:t>Use this presentation to explain</a:t>
            </a:r>
            <a:r>
              <a:rPr lang="en-US" b="1">
                <a:solidFill>
                  <a:srgbClr val="137DAE"/>
                </a:solidFill>
                <a:cs typeface="Arial"/>
              </a:rPr>
              <a:t> </a:t>
            </a:r>
            <a:r>
              <a:rPr lang="en-US" b="1">
                <a:solidFill>
                  <a:srgbClr val="0765BD"/>
                </a:solidFill>
                <a:cs typeface="Arial"/>
              </a:rPr>
              <a:t>key information about crisis services available in North Carolina</a:t>
            </a:r>
            <a:r>
              <a:rPr lang="en-US" b="1">
                <a:solidFill>
                  <a:srgbClr val="212529"/>
                </a:solidFill>
                <a:cs typeface="Arial"/>
              </a:rPr>
              <a:t> </a:t>
            </a:r>
            <a:r>
              <a:rPr lang="en-US">
                <a:solidFill>
                  <a:srgbClr val="212529"/>
                </a:solidFill>
                <a:cs typeface="Arial"/>
              </a:rPr>
              <a:t>to your community, patients and peers. Select the slides that are most relevant to tailor your presentation.  </a:t>
            </a:r>
          </a:p>
          <a:p>
            <a:pPr>
              <a:lnSpc>
                <a:spcPts val="2460"/>
              </a:lnSpc>
              <a:defRPr/>
            </a:pPr>
            <a:endParaRPr lang="en-US">
              <a:solidFill>
                <a:srgbClr val="212529"/>
              </a:solidFill>
              <a:cs typeface="Arial"/>
            </a:endParaRPr>
          </a:p>
          <a:p>
            <a:pPr>
              <a:lnSpc>
                <a:spcPts val="2460"/>
              </a:lnSpc>
              <a:spcAft>
                <a:spcPts val="600"/>
              </a:spcAft>
              <a:defRPr/>
            </a:pPr>
            <a:r>
              <a:rPr lang="en-US" b="1">
                <a:solidFill>
                  <a:srgbClr val="212529"/>
                </a:solidFill>
                <a:cs typeface="Arial"/>
              </a:rPr>
              <a:t>This presentation is:</a:t>
            </a:r>
          </a:p>
          <a:p>
            <a:pPr marL="285750" indent="-285750">
              <a:lnSpc>
                <a:spcPts val="2460"/>
              </a:lnSpc>
              <a:spcAft>
                <a:spcPts val="600"/>
              </a:spcAft>
              <a:buFont typeface="Arial"/>
              <a:buChar char="•"/>
              <a:defRPr/>
            </a:pPr>
            <a:r>
              <a:rPr lang="en-US">
                <a:solidFill>
                  <a:srgbClr val="212529"/>
                </a:solidFill>
                <a:cs typeface="Arial"/>
              </a:rPr>
              <a:t>Developed for </a:t>
            </a:r>
            <a:r>
              <a:rPr lang="en-US">
                <a:solidFill>
                  <a:srgbClr val="212529"/>
                </a:solidFill>
                <a:ea typeface="+mn-lt"/>
                <a:cs typeface="+mn-lt"/>
              </a:rPr>
              <a:t>audiences with varying levels of knowledge to use and customize as needed.</a:t>
            </a:r>
          </a:p>
          <a:p>
            <a:pPr marL="285750" indent="-285750">
              <a:lnSpc>
                <a:spcPts val="2460"/>
              </a:lnSpc>
              <a:spcAft>
                <a:spcPts val="600"/>
              </a:spcAft>
              <a:buFont typeface="Arial"/>
              <a:buChar char="•"/>
              <a:defRPr/>
            </a:pPr>
            <a:r>
              <a:rPr lang="en-US">
                <a:solidFill>
                  <a:srgbClr val="212529"/>
                </a:solidFill>
                <a:cs typeface="Arial"/>
              </a:rPr>
              <a:t>Meant to give enough relevant information for someone to take the next step in reaching out </a:t>
            </a:r>
            <a:br>
              <a:rPr lang="en-US">
                <a:cs typeface="Arial"/>
              </a:rPr>
            </a:br>
            <a:r>
              <a:rPr lang="en-US">
                <a:solidFill>
                  <a:srgbClr val="212529"/>
                </a:solidFill>
                <a:cs typeface="Arial"/>
              </a:rPr>
              <a:t>for support, making a referral or sharing the materials available.</a:t>
            </a:r>
            <a:endParaRPr lang="en-US">
              <a:cs typeface="Arial"/>
            </a:endParaRPr>
          </a:p>
          <a:p>
            <a:pPr marL="285750" indent="-285750">
              <a:lnSpc>
                <a:spcPts val="2460"/>
              </a:lnSpc>
              <a:spcAft>
                <a:spcPts val="600"/>
              </a:spcAft>
              <a:buFont typeface="Arial"/>
              <a:buChar char="•"/>
              <a:defRPr/>
            </a:pPr>
            <a:r>
              <a:rPr lang="en-US">
                <a:solidFill>
                  <a:srgbClr val="212529"/>
                </a:solidFill>
                <a:cs typeface="Arial"/>
              </a:rPr>
              <a:t>Intended to provide a general overview of services rather than a detailed explanation on </a:t>
            </a:r>
            <a:r>
              <a:rPr lang="en-US">
                <a:cs typeface="Arial"/>
              </a:rPr>
              <a:t>systems of mental and behavioral health care.</a:t>
            </a:r>
          </a:p>
          <a:p>
            <a:pPr marL="285750" indent="-285750">
              <a:lnSpc>
                <a:spcPts val="2460"/>
              </a:lnSpc>
              <a:buFont typeface="Arial"/>
              <a:buChar char="•"/>
              <a:defRPr/>
            </a:pPr>
            <a:r>
              <a:rPr lang="en-US">
                <a:solidFill>
                  <a:srgbClr val="212529"/>
                </a:solidFill>
                <a:cs typeface="Arial"/>
              </a:rPr>
              <a:t>Images used in the presentation were designed with stock photos, posed by models, for illustrative purposes only.</a:t>
            </a:r>
          </a:p>
        </p:txBody>
      </p:sp>
    </p:spTree>
    <p:extLst>
      <p:ext uri="{BB962C8B-B14F-4D97-AF65-F5344CB8AC3E}">
        <p14:creationId xmlns:p14="http://schemas.microsoft.com/office/powerpoint/2010/main" val="8778404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08D083-2502-22C7-4C91-0BAE1CC184C6}"/>
            </a:ext>
          </a:extLst>
        </p:cNvPr>
        <p:cNvGrpSpPr/>
        <p:nvPr/>
      </p:nvGrpSpPr>
      <p:grpSpPr>
        <a:xfrm>
          <a:off x="0" y="0"/>
          <a:ext cx="0" cy="0"/>
          <a:chOff x="0" y="0"/>
          <a:chExt cx="0" cy="0"/>
        </a:xfrm>
      </p:grpSpPr>
      <p:pic>
        <p:nvPicPr>
          <p:cNvPr id="2" name="Picture 1" descr="Image of a woman sitting at a desk talking to another woman">
            <a:extLst>
              <a:ext uri="{FF2B5EF4-FFF2-40B4-BE49-F238E27FC236}">
                <a16:creationId xmlns:a16="http://schemas.microsoft.com/office/drawing/2014/main" id="{62EBB97A-2B41-E41A-9748-8552FBBED779}"/>
              </a:ext>
            </a:extLst>
          </p:cNvPr>
          <p:cNvPicPr>
            <a:picLocks noChangeAspect="1"/>
          </p:cNvPicPr>
          <p:nvPr/>
        </p:nvPicPr>
        <p:blipFill>
          <a:blip r:embed="rId2">
            <a:extLst>
              <a:ext uri="{28A0092B-C50C-407E-A947-70E740481C1C}">
                <a14:useLocalDpi xmlns:a14="http://schemas.microsoft.com/office/drawing/2010/main" val="0"/>
              </a:ext>
            </a:extLst>
          </a:blip>
          <a:srcRect l="-2179" r="23233"/>
          <a:stretch>
            <a:fillRect/>
          </a:stretch>
        </p:blipFill>
        <p:spPr>
          <a:xfrm>
            <a:off x="2555875" y="0"/>
            <a:ext cx="9636131" cy="6865947"/>
          </a:xfrm>
          <a:prstGeom prst="rect">
            <a:avLst/>
          </a:prstGeom>
        </p:spPr>
      </p:pic>
      <p:sp>
        <p:nvSpPr>
          <p:cNvPr id="4" name="Rectangle 3">
            <a:extLst>
              <a:ext uri="{FF2B5EF4-FFF2-40B4-BE49-F238E27FC236}">
                <a16:creationId xmlns:a16="http://schemas.microsoft.com/office/drawing/2014/main" id="{315D3C8C-7245-2E13-C778-82FECC8C374E}"/>
              </a:ext>
              <a:ext uri="{C183D7F6-B498-43B3-948B-1728B52AA6E4}">
                <adec:decorative xmlns:adec="http://schemas.microsoft.com/office/drawing/2017/decorative" val="1"/>
              </a:ext>
            </a:extLst>
          </p:cNvPr>
          <p:cNvSpPr/>
          <p:nvPr/>
        </p:nvSpPr>
        <p:spPr>
          <a:xfrm>
            <a:off x="1" y="0"/>
            <a:ext cx="9370142" cy="6858000"/>
          </a:xfrm>
          <a:prstGeom prst="rect">
            <a:avLst/>
          </a:prstGeom>
          <a:gradFill flip="none" rotWithShape="1">
            <a:gsLst>
              <a:gs pos="94000">
                <a:srgbClr val="0070C0">
                  <a:lumMod val="62000"/>
                  <a:alpha val="0"/>
                </a:srgbClr>
              </a:gs>
              <a:gs pos="55000">
                <a:srgbClr val="17375E">
                  <a:lumMod val="75630"/>
                  <a:alpha val="83578"/>
                </a:srgbClr>
              </a:gs>
              <a:gs pos="31000">
                <a:srgbClr val="0F243E"/>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96E8B7ED-FC6C-67C6-9A17-2BC8E9756E0F}"/>
              </a:ext>
              <a:ext uri="{C183D7F6-B498-43B3-948B-1728B52AA6E4}">
                <adec:decorative xmlns:adec="http://schemas.microsoft.com/office/drawing/2017/decorative" val="1"/>
              </a:ext>
            </a:extLst>
          </p:cNvPr>
          <p:cNvCxnSpPr>
            <a:cxnSpLocks/>
          </p:cNvCxnSpPr>
          <p:nvPr/>
        </p:nvCxnSpPr>
        <p:spPr>
          <a:xfrm>
            <a:off x="571500" y="5181600"/>
            <a:ext cx="4305300" cy="0"/>
          </a:xfrm>
          <a:prstGeom prst="line">
            <a:avLst/>
          </a:prstGeom>
          <a:noFill/>
          <a:ln w="9525" cap="flat" cmpd="sng" algn="ctr">
            <a:solidFill>
              <a:srgbClr val="0766BD"/>
            </a:solidFill>
            <a:prstDash val="solid"/>
            <a:miter lim="800000"/>
          </a:ln>
          <a:effectLst/>
        </p:spPr>
      </p:cxnSp>
      <p:sp>
        <p:nvSpPr>
          <p:cNvPr id="8" name="Title 6">
            <a:extLst>
              <a:ext uri="{FF2B5EF4-FFF2-40B4-BE49-F238E27FC236}">
                <a16:creationId xmlns:a16="http://schemas.microsoft.com/office/drawing/2014/main" id="{C6AED121-B5D7-61D6-4722-06E9D90AC766}"/>
              </a:ext>
            </a:extLst>
          </p:cNvPr>
          <p:cNvSpPr txBox="1">
            <a:spLocks noGrp="1"/>
          </p:cNvSpPr>
          <p:nvPr>
            <p:ph type="title" idx="4294967295"/>
          </p:nvPr>
        </p:nvSpPr>
        <p:spPr>
          <a:xfrm>
            <a:off x="569186" y="4492050"/>
            <a:ext cx="5526157" cy="51840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685800" rtl="0" eaLnBrk="1" latinLnBrk="0" hangingPunct="1">
              <a:lnSpc>
                <a:spcPct val="90000"/>
              </a:lnSpc>
              <a:spcBef>
                <a:spcPct val="0"/>
              </a:spcBef>
              <a:buNone/>
              <a:defRPr sz="3600" b="0" i="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685800" rtl="0" eaLnBrk="1" fontAlgn="auto" latinLnBrk="0" hangingPunct="1">
              <a:lnSpc>
                <a:spcPts val="3200"/>
              </a:lnSpc>
              <a:spcBef>
                <a:spcPct val="0"/>
              </a:spcBef>
              <a:spcAft>
                <a:spcPts val="0"/>
              </a:spcAft>
              <a:buClrTx/>
              <a:buSzTx/>
              <a:buFontTx/>
              <a:buNone/>
              <a:tabLst/>
              <a:defRPr/>
            </a:pPr>
            <a:r>
              <a:rPr kumimoji="0" lang="en-US" sz="2400" b="0" i="0" u="none" strike="noStrike" kern="1200" cap="none" spc="600" normalizeH="0" baseline="0" noProof="0">
                <a:ln>
                  <a:noFill/>
                </a:ln>
                <a:solidFill>
                  <a:srgbClr val="FFFFFF"/>
                </a:solidFill>
                <a:effectLst/>
                <a:uLnTx/>
                <a:uFillTx/>
                <a:latin typeface="Arial" panose="020B0604020202020204"/>
                <a:ea typeface="Arial"/>
                <a:cs typeface="Arial"/>
                <a:sym typeface="Helvetica Neue" pitchFamily="-109" charset="0"/>
              </a:rPr>
              <a:t>NC CRISIS SERVICES</a:t>
            </a:r>
            <a:endParaRPr kumimoji="0" lang="en-US" sz="3600" b="0" i="0" u="none" strike="noStrike" kern="1200" cap="none" spc="0" normalizeH="0" baseline="0" noProof="0">
              <a:ln>
                <a:noFill/>
              </a:ln>
              <a:solidFill>
                <a:schemeClr val="tx1"/>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19760362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6229E0-60E0-DD8C-70A9-4BD7B2FE11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3C1A01-C9E7-C20C-8542-308B24C79BF8}"/>
              </a:ext>
            </a:extLst>
          </p:cNvPr>
          <p:cNvSpPr>
            <a:spLocks noGrp="1"/>
          </p:cNvSpPr>
          <p:nvPr>
            <p:ph type="title"/>
          </p:nvPr>
        </p:nvSpPr>
        <p:spPr/>
        <p:txBody>
          <a:bodyPr lIns="91440" tIns="45720" rIns="91440" bIns="45720" anchor="t"/>
          <a:lstStyle/>
          <a:p>
            <a:r>
              <a:rPr lang="en-US" sz="2000" dirty="0">
                <a:solidFill>
                  <a:srgbClr val="043C71"/>
                </a:solidFill>
                <a:latin typeface="Arial"/>
                <a:cs typeface="Arial"/>
              </a:rPr>
              <a:t>No Matter Your Crisis, You Have Options</a:t>
            </a:r>
            <a:endParaRPr lang="en-US" sz="2000" dirty="0">
              <a:solidFill>
                <a:srgbClr val="043C71"/>
              </a:solidFill>
            </a:endParaRPr>
          </a:p>
        </p:txBody>
      </p:sp>
      <p:pic>
        <p:nvPicPr>
          <p:cNvPr id="3" name="Picture 2" descr="Image of a man smiling">
            <a:extLst>
              <a:ext uri="{FF2B5EF4-FFF2-40B4-BE49-F238E27FC236}">
                <a16:creationId xmlns:a16="http://schemas.microsoft.com/office/drawing/2014/main" id="{E3F2E83F-1E24-01A7-4934-D00394BC56E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010532" y="388012"/>
            <a:ext cx="4711700" cy="5626100"/>
          </a:xfrm>
          <a:prstGeom prst="rect">
            <a:avLst/>
          </a:prstGeom>
        </p:spPr>
      </p:pic>
      <p:sp>
        <p:nvSpPr>
          <p:cNvPr id="4" name="TextBox 3">
            <a:extLst>
              <a:ext uri="{FF2B5EF4-FFF2-40B4-BE49-F238E27FC236}">
                <a16:creationId xmlns:a16="http://schemas.microsoft.com/office/drawing/2014/main" id="{03A44630-205C-66B3-9727-AF58886CA80A}"/>
              </a:ext>
            </a:extLst>
          </p:cNvPr>
          <p:cNvSpPr txBox="1"/>
          <p:nvPr/>
        </p:nvSpPr>
        <p:spPr>
          <a:xfrm>
            <a:off x="469767" y="1110722"/>
            <a:ext cx="5451348" cy="30716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2360"/>
              </a:lnSpc>
              <a:spcAft>
                <a:spcPts val="1800"/>
              </a:spcAft>
            </a:pPr>
            <a:r>
              <a:rPr lang="en-US" sz="1900"/>
              <a:t>People can get support for: </a:t>
            </a:r>
          </a:p>
          <a:p>
            <a:pPr marL="285750" indent="-285750">
              <a:lnSpc>
                <a:spcPts val="2360"/>
              </a:lnSpc>
              <a:spcAft>
                <a:spcPts val="1800"/>
              </a:spcAft>
              <a:buFont typeface="Arial"/>
              <a:buChar char="•"/>
            </a:pPr>
            <a:r>
              <a:rPr lang="en-US" sz="1900"/>
              <a:t>Social or family situations</a:t>
            </a:r>
          </a:p>
          <a:p>
            <a:pPr marL="285750" indent="-285750">
              <a:lnSpc>
                <a:spcPts val="2360"/>
              </a:lnSpc>
              <a:spcAft>
                <a:spcPts val="1800"/>
              </a:spcAft>
              <a:buFont typeface="Arial"/>
              <a:buChar char="•"/>
            </a:pPr>
            <a:r>
              <a:rPr lang="en-US" sz="1900"/>
              <a:t>Depression, anxiety, panic attacks</a:t>
            </a:r>
          </a:p>
          <a:p>
            <a:pPr marL="285750" indent="-285750">
              <a:lnSpc>
                <a:spcPts val="2360"/>
              </a:lnSpc>
              <a:spcAft>
                <a:spcPts val="1800"/>
              </a:spcAft>
              <a:buFont typeface="Arial"/>
              <a:buChar char="•"/>
            </a:pPr>
            <a:r>
              <a:rPr lang="en-US" sz="1900"/>
              <a:t>Thoughts of suicide</a:t>
            </a:r>
          </a:p>
          <a:p>
            <a:pPr marL="285750" indent="-285750">
              <a:lnSpc>
                <a:spcPts val="2360"/>
              </a:lnSpc>
              <a:spcAft>
                <a:spcPts val="1800"/>
              </a:spcAft>
              <a:buFont typeface="Arial"/>
              <a:buChar char="•"/>
            </a:pPr>
            <a:r>
              <a:rPr lang="en-US" sz="1900"/>
              <a:t>Alcohol or drug use</a:t>
            </a:r>
          </a:p>
          <a:p>
            <a:pPr marL="285750" indent="-285750">
              <a:lnSpc>
                <a:spcPts val="2360"/>
              </a:lnSpc>
              <a:spcAft>
                <a:spcPts val="1800"/>
              </a:spcAft>
              <a:buFont typeface="Arial"/>
              <a:buChar char="•"/>
            </a:pPr>
            <a:r>
              <a:rPr lang="en-US" sz="1900"/>
              <a:t>Or if they just need someone to talk to</a:t>
            </a:r>
          </a:p>
        </p:txBody>
      </p:sp>
    </p:spTree>
    <p:extLst>
      <p:ext uri="{BB962C8B-B14F-4D97-AF65-F5344CB8AC3E}">
        <p14:creationId xmlns:p14="http://schemas.microsoft.com/office/powerpoint/2010/main" val="20922231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99F74-BD5D-8B94-E216-492656BF5BD8}"/>
              </a:ext>
            </a:extLst>
          </p:cNvPr>
          <p:cNvSpPr>
            <a:spLocks noGrp="1"/>
          </p:cNvSpPr>
          <p:nvPr>
            <p:ph type="title"/>
          </p:nvPr>
        </p:nvSpPr>
        <p:spPr>
          <a:xfrm>
            <a:off x="469126" y="381464"/>
            <a:ext cx="11360824" cy="729060"/>
          </a:xfrm>
        </p:spPr>
        <p:txBody>
          <a:bodyPr lIns="91440" tIns="45720" rIns="91440" bIns="45720" anchor="t"/>
          <a:lstStyle/>
          <a:p>
            <a:r>
              <a:rPr lang="en-US" sz="2000">
                <a:latin typeface="Arial"/>
                <a:cs typeface="Arial"/>
              </a:rPr>
              <a:t>Get Help 24/7 </a:t>
            </a:r>
            <a:endParaRPr lang="en-US" sz="2000">
              <a:solidFill>
                <a:srgbClr val="FF0000"/>
              </a:solidFill>
            </a:endParaRPr>
          </a:p>
        </p:txBody>
      </p:sp>
      <p:sp>
        <p:nvSpPr>
          <p:cNvPr id="3" name="TextBox 2">
            <a:extLst>
              <a:ext uri="{FF2B5EF4-FFF2-40B4-BE49-F238E27FC236}">
                <a16:creationId xmlns:a16="http://schemas.microsoft.com/office/drawing/2014/main" id="{F5DDC907-6D50-9F57-80A3-2C6C0A49509B}"/>
              </a:ext>
            </a:extLst>
          </p:cNvPr>
          <p:cNvSpPr txBox="1"/>
          <p:nvPr/>
        </p:nvSpPr>
        <p:spPr>
          <a:xfrm>
            <a:off x="469126" y="1156166"/>
            <a:ext cx="5626874" cy="31486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2380"/>
              </a:lnSpc>
              <a:spcAft>
                <a:spcPts val="600"/>
              </a:spcAft>
            </a:pPr>
            <a:r>
              <a:rPr lang="en-US" sz="1900" b="1">
                <a:solidFill>
                  <a:srgbClr val="043C71"/>
                </a:solidFill>
                <a:cs typeface="Segoe UI"/>
              </a:rPr>
              <a:t>Connect with someone now</a:t>
            </a:r>
            <a:endParaRPr lang="en-US" sz="1900">
              <a:solidFill>
                <a:srgbClr val="043C71"/>
              </a:solidFill>
            </a:endParaRPr>
          </a:p>
          <a:p>
            <a:pPr>
              <a:lnSpc>
                <a:spcPts val="2380"/>
              </a:lnSpc>
              <a:spcAft>
                <a:spcPts val="600"/>
              </a:spcAft>
            </a:pPr>
            <a:r>
              <a:rPr lang="en-US" sz="1900">
                <a:ea typeface="+mn-lt"/>
                <a:cs typeface="+mn-lt"/>
              </a:rPr>
              <a:t>Free, private support is available 24 hours a day, </a:t>
            </a:r>
            <a:br>
              <a:rPr lang="en-US" sz="1900">
                <a:ea typeface="+mn-lt"/>
                <a:cs typeface="+mn-lt"/>
              </a:rPr>
            </a:br>
            <a:r>
              <a:rPr lang="en-US" sz="1900">
                <a:ea typeface="+mn-lt"/>
                <a:cs typeface="+mn-lt"/>
              </a:rPr>
              <a:t>7 days a week through the</a:t>
            </a:r>
            <a:r>
              <a:rPr lang="en-US" sz="1900">
                <a:cs typeface="Arial"/>
              </a:rPr>
              <a:t> 988 Lifeline and </a:t>
            </a:r>
            <a:br>
              <a:rPr lang="en-US" sz="1900">
                <a:cs typeface="Arial"/>
              </a:rPr>
            </a:br>
            <a:r>
              <a:rPr lang="en-US" sz="1900">
                <a:cs typeface="Arial"/>
              </a:rPr>
              <a:t>NC Peer Warmline.</a:t>
            </a:r>
          </a:p>
          <a:p>
            <a:pPr>
              <a:lnSpc>
                <a:spcPts val="2380"/>
              </a:lnSpc>
              <a:spcAft>
                <a:spcPts val="600"/>
              </a:spcAft>
            </a:pPr>
            <a:r>
              <a:rPr lang="en-US" sz="1900">
                <a:cs typeface="Segoe UI"/>
              </a:rPr>
              <a:t>​</a:t>
            </a:r>
            <a:endParaRPr lang="en-US" sz="1900">
              <a:solidFill>
                <a:srgbClr val="000000"/>
              </a:solidFill>
              <a:cs typeface="Segoe UI"/>
            </a:endParaRPr>
          </a:p>
          <a:p>
            <a:pPr>
              <a:lnSpc>
                <a:spcPts val="2380"/>
              </a:lnSpc>
              <a:spcAft>
                <a:spcPts val="600"/>
              </a:spcAft>
            </a:pPr>
            <a:r>
              <a:rPr lang="en-US" sz="1900" b="1">
                <a:solidFill>
                  <a:srgbClr val="043C71"/>
                </a:solidFill>
                <a:cs typeface="Segoe UI"/>
              </a:rPr>
              <a:t>Get help in person </a:t>
            </a:r>
            <a:endParaRPr lang="en-US" sz="1900" b="1">
              <a:solidFill>
                <a:srgbClr val="043C71"/>
              </a:solidFill>
              <a:ea typeface="+mn-lt"/>
              <a:cs typeface="Segoe UI"/>
            </a:endParaRPr>
          </a:p>
          <a:p>
            <a:pPr>
              <a:lnSpc>
                <a:spcPts val="2380"/>
              </a:lnSpc>
              <a:spcAft>
                <a:spcPts val="600"/>
              </a:spcAft>
            </a:pPr>
            <a:r>
              <a:rPr lang="en-US" sz="1900">
                <a:ea typeface="+mn-lt"/>
                <a:cs typeface="+mn-lt"/>
              </a:rPr>
              <a:t>If someone is struggling, a mobile crisis team can come to them, or they can go to a community crisis center.</a:t>
            </a:r>
            <a:endParaRPr lang="en-US" sz="1900">
              <a:cs typeface="Arial"/>
            </a:endParaRPr>
          </a:p>
        </p:txBody>
      </p:sp>
      <p:pic>
        <p:nvPicPr>
          <p:cNvPr id="4" name="Picture 3" descr="Image of a woman on the phone in a call center">
            <a:extLst>
              <a:ext uri="{FF2B5EF4-FFF2-40B4-BE49-F238E27FC236}">
                <a16:creationId xmlns:a16="http://schemas.microsoft.com/office/drawing/2014/main" id="{38ECC734-ADF2-4897-2766-FCBC8538117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010532" y="381662"/>
            <a:ext cx="4711700" cy="5638800"/>
          </a:xfrm>
          <a:prstGeom prst="rect">
            <a:avLst/>
          </a:prstGeom>
        </p:spPr>
      </p:pic>
    </p:spTree>
    <p:extLst>
      <p:ext uri="{BB962C8B-B14F-4D97-AF65-F5344CB8AC3E}">
        <p14:creationId xmlns:p14="http://schemas.microsoft.com/office/powerpoint/2010/main" val="40594163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00134A-AB5A-FDE1-4170-597C0E31F9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FE8025-55F9-9758-1FD8-EAF433F7BD37}"/>
              </a:ext>
            </a:extLst>
          </p:cNvPr>
          <p:cNvSpPr>
            <a:spLocks noGrp="1"/>
          </p:cNvSpPr>
          <p:nvPr>
            <p:ph type="title"/>
          </p:nvPr>
        </p:nvSpPr>
        <p:spPr/>
        <p:txBody>
          <a:bodyPr lIns="91440" tIns="45720" rIns="91440" bIns="45720" anchor="t"/>
          <a:lstStyle/>
          <a:p>
            <a:r>
              <a:rPr lang="en-US" sz="2000">
                <a:solidFill>
                  <a:srgbClr val="043C71"/>
                </a:solidFill>
                <a:latin typeface="Arial"/>
                <a:ea typeface="Source Sans Pro"/>
                <a:cs typeface="Arial"/>
              </a:rPr>
              <a:t>Connect with someone now: 988 Lifeline and Peer Warmline</a:t>
            </a:r>
            <a:endParaRPr lang="en-US" sz="2000">
              <a:solidFill>
                <a:srgbClr val="043C71"/>
              </a:solidFill>
              <a:latin typeface="Arial"/>
            </a:endParaRPr>
          </a:p>
          <a:p>
            <a:endParaRPr lang="en-US" sz="2000">
              <a:solidFill>
                <a:srgbClr val="043C71"/>
              </a:solidFill>
            </a:endParaRPr>
          </a:p>
        </p:txBody>
      </p:sp>
      <p:sp>
        <p:nvSpPr>
          <p:cNvPr id="9" name="Title 1">
            <a:extLst>
              <a:ext uri="{FF2B5EF4-FFF2-40B4-BE49-F238E27FC236}">
                <a16:creationId xmlns:a16="http://schemas.microsoft.com/office/drawing/2014/main" id="{670AA86F-B009-52DC-84E3-DF6F62667A24}"/>
              </a:ext>
            </a:extLst>
          </p:cNvPr>
          <p:cNvSpPr txBox="1">
            <a:spLocks/>
          </p:cNvSpPr>
          <p:nvPr/>
        </p:nvSpPr>
        <p:spPr>
          <a:xfrm>
            <a:off x="469126" y="1133125"/>
            <a:ext cx="8052349" cy="4879437"/>
          </a:xfrm>
          <a:prstGeom prst="rect">
            <a:avLst/>
          </a:prstGeom>
        </p:spPr>
        <p:txBody>
          <a:bodyPr lIns="91440" tIns="45720" rIns="91440" bIns="45720" anchor="t"/>
          <a:lstStyle>
            <a:lvl1pPr algn="l" defTabSz="685800" rtl="0" eaLnBrk="1" latinLnBrk="0" hangingPunct="1">
              <a:lnSpc>
                <a:spcPct val="90000"/>
              </a:lnSpc>
              <a:spcBef>
                <a:spcPct val="0"/>
              </a:spcBef>
              <a:buNone/>
              <a:defRPr sz="2400" b="1" i="0" kern="1200">
                <a:solidFill>
                  <a:schemeClr val="accent1"/>
                </a:solidFill>
                <a:latin typeface="Arial" panose="020B0604020202020204" pitchFamily="34" charset="0"/>
                <a:ea typeface="+mj-ea"/>
                <a:cs typeface="Arial" panose="020B0604020202020204" pitchFamily="34" charset="0"/>
              </a:defRPr>
            </a:lvl1pPr>
          </a:lstStyle>
          <a:p>
            <a:pPr>
              <a:lnSpc>
                <a:spcPts val="2380"/>
              </a:lnSpc>
              <a:spcAft>
                <a:spcPts val="800"/>
              </a:spcAft>
            </a:pPr>
            <a:r>
              <a:rPr lang="en-US" sz="1900">
                <a:solidFill>
                  <a:srgbClr val="043C71"/>
                </a:solidFill>
                <a:latin typeface="Arial"/>
                <a:ea typeface="Source Sans Pro"/>
                <a:cs typeface="Arial"/>
              </a:rPr>
              <a:t>988 Suicide &amp; Crisis Lifeline</a:t>
            </a:r>
            <a:endParaRPr lang="en-US" sz="1900">
              <a:ea typeface="Source Sans Pro"/>
            </a:endParaRPr>
          </a:p>
          <a:p>
            <a:pPr marL="285750" indent="-285750">
              <a:lnSpc>
                <a:spcPts val="2380"/>
              </a:lnSpc>
              <a:spcBef>
                <a:spcPts val="0"/>
              </a:spcBef>
              <a:spcAft>
                <a:spcPts val="800"/>
              </a:spcAft>
              <a:buFont typeface="Arial"/>
              <a:buChar char="•"/>
            </a:pPr>
            <a:r>
              <a:rPr lang="en-US" sz="1900" b="0">
                <a:solidFill>
                  <a:schemeClr val="tx1"/>
                </a:solidFill>
                <a:latin typeface="Arial"/>
                <a:cs typeface="Arial"/>
              </a:rPr>
              <a:t>Call or text 988 or chat online at 988lifeline.org </a:t>
            </a:r>
            <a:endParaRPr lang="en-US" sz="1900">
              <a:solidFill>
                <a:schemeClr val="tx1"/>
              </a:solidFill>
            </a:endParaRPr>
          </a:p>
          <a:p>
            <a:pPr marL="285750" indent="-285750">
              <a:lnSpc>
                <a:spcPts val="2380"/>
              </a:lnSpc>
              <a:spcBef>
                <a:spcPts val="0"/>
              </a:spcBef>
              <a:spcAft>
                <a:spcPts val="800"/>
              </a:spcAft>
              <a:buFont typeface="Arial"/>
              <a:buChar char="•"/>
            </a:pPr>
            <a:r>
              <a:rPr lang="en-US" sz="1900" b="0">
                <a:solidFill>
                  <a:schemeClr val="tx1"/>
                </a:solidFill>
                <a:highlight>
                  <a:srgbClr val="FFFFFF"/>
                </a:highlight>
                <a:latin typeface="Arial"/>
                <a:cs typeface="Arial"/>
              </a:rPr>
              <a:t>For help in Spanish: press 2 or text AYUDA to 988.</a:t>
            </a:r>
            <a:endParaRPr lang="en-US" sz="1900">
              <a:solidFill>
                <a:schemeClr val="tx1"/>
              </a:solidFill>
            </a:endParaRPr>
          </a:p>
          <a:p>
            <a:pPr marL="285750" indent="-285750">
              <a:lnSpc>
                <a:spcPts val="2380"/>
              </a:lnSpc>
              <a:spcBef>
                <a:spcPts val="0"/>
              </a:spcBef>
              <a:spcAft>
                <a:spcPts val="800"/>
              </a:spcAft>
              <a:buFont typeface="Arial"/>
              <a:buChar char="•"/>
            </a:pPr>
            <a:r>
              <a:rPr lang="en-US" sz="1900" b="0">
                <a:solidFill>
                  <a:schemeClr val="tx1"/>
                </a:solidFill>
                <a:highlight>
                  <a:srgbClr val="FFFFFF"/>
                </a:highlight>
                <a:latin typeface="Arial"/>
                <a:cs typeface="Arial"/>
              </a:rPr>
              <a:t>For specialized support: Press 1 for the Veterans Crisis Line or </a:t>
            </a:r>
            <a:br>
              <a:rPr lang="en-US" sz="1900" b="0">
                <a:solidFill>
                  <a:schemeClr val="tx1"/>
                </a:solidFill>
                <a:highlight>
                  <a:srgbClr val="FFFFFF"/>
                </a:highlight>
                <a:latin typeface="Arial"/>
                <a:cs typeface="Arial"/>
              </a:rPr>
            </a:br>
            <a:r>
              <a:rPr lang="en-US" sz="1900" b="0">
                <a:solidFill>
                  <a:schemeClr val="tx1"/>
                </a:solidFill>
                <a:highlight>
                  <a:srgbClr val="FFFFFF"/>
                </a:highlight>
                <a:latin typeface="Arial"/>
                <a:cs typeface="Arial"/>
              </a:rPr>
              <a:t>press 3 for LGBTQI+ young people.</a:t>
            </a:r>
          </a:p>
          <a:p>
            <a:pPr marL="285750" indent="-285750">
              <a:lnSpc>
                <a:spcPts val="2380"/>
              </a:lnSpc>
              <a:spcBef>
                <a:spcPts val="0"/>
              </a:spcBef>
              <a:buFont typeface="Arial"/>
              <a:buChar char="•"/>
            </a:pPr>
            <a:r>
              <a:rPr lang="en-US" sz="1900" b="0">
                <a:solidFill>
                  <a:schemeClr val="tx1"/>
                </a:solidFill>
                <a:highlight>
                  <a:srgbClr val="FFFFFF"/>
                </a:highlight>
                <a:latin typeface="Arial"/>
                <a:cs typeface="Arial"/>
              </a:rPr>
              <a:t>If someone is Deaf, Hard of Hearing or has hearing loss: Call 988 by Videophone or connect through the web portal: </a:t>
            </a:r>
            <a:r>
              <a:rPr lang="en-US" sz="1900">
                <a:solidFill>
                  <a:srgbClr val="043C71"/>
                </a:solidFill>
                <a:highlight>
                  <a:srgbClr val="FFFFFF"/>
                </a:highlight>
                <a:latin typeface="Arial"/>
                <a:cs typeface="Arial"/>
              </a:rPr>
              <a:t>988Lifeline.org/deaf</a:t>
            </a:r>
          </a:p>
          <a:p>
            <a:pPr marL="285750" indent="-285750">
              <a:lnSpc>
                <a:spcPts val="2380"/>
              </a:lnSpc>
              <a:spcBef>
                <a:spcPts val="0"/>
              </a:spcBef>
              <a:buFont typeface="Arial"/>
              <a:buChar char="•"/>
            </a:pPr>
            <a:endParaRPr lang="en-US" sz="1900">
              <a:solidFill>
                <a:srgbClr val="043C71"/>
              </a:solidFill>
              <a:highlight>
                <a:srgbClr val="FFFFFF"/>
              </a:highlight>
              <a:latin typeface="Arial"/>
              <a:cs typeface="Arial"/>
            </a:endParaRPr>
          </a:p>
          <a:p>
            <a:pPr>
              <a:lnSpc>
                <a:spcPts val="2380"/>
              </a:lnSpc>
              <a:spcAft>
                <a:spcPts val="800"/>
              </a:spcAft>
            </a:pPr>
            <a:r>
              <a:rPr lang="en-US" sz="1900">
                <a:solidFill>
                  <a:srgbClr val="043C71"/>
                </a:solidFill>
                <a:latin typeface="Arial"/>
                <a:ea typeface="Source Sans Pro"/>
                <a:cs typeface="Arial"/>
              </a:rPr>
              <a:t>NC Peer Warmline: 1-855-PEERS NC (1-855-733-7762) </a:t>
            </a:r>
            <a:endParaRPr lang="en-US" sz="1900">
              <a:ea typeface="Source Sans Pro"/>
            </a:endParaRPr>
          </a:p>
          <a:p>
            <a:pPr marL="285750" indent="-285750">
              <a:lnSpc>
                <a:spcPts val="2380"/>
              </a:lnSpc>
              <a:spcBef>
                <a:spcPts val="0"/>
              </a:spcBef>
              <a:spcAft>
                <a:spcPts val="800"/>
              </a:spcAft>
              <a:buFont typeface="Arial"/>
              <a:buChar char="•"/>
            </a:pPr>
            <a:r>
              <a:rPr lang="en-US" sz="1900" b="0">
                <a:solidFill>
                  <a:schemeClr val="tx1"/>
                </a:solidFill>
                <a:latin typeface="Arial"/>
                <a:cs typeface="Arial"/>
              </a:rPr>
              <a:t>Free, confidential, available 24/7 (English only)</a:t>
            </a:r>
          </a:p>
          <a:p>
            <a:pPr marL="285750" indent="-285750">
              <a:lnSpc>
                <a:spcPts val="2380"/>
              </a:lnSpc>
              <a:spcBef>
                <a:spcPts val="0"/>
              </a:spcBef>
              <a:spcAft>
                <a:spcPts val="800"/>
              </a:spcAft>
              <a:buFont typeface="Arial"/>
              <a:buChar char="•"/>
            </a:pPr>
            <a:r>
              <a:rPr lang="en-US" sz="1900" b="0">
                <a:solidFill>
                  <a:schemeClr val="tx1"/>
                </a:solidFill>
                <a:latin typeface="Arial"/>
                <a:cs typeface="Arial"/>
              </a:rPr>
              <a:t>Connects callers with Peer Support Specialists, who are living in recovery and use their experience to help others. </a:t>
            </a:r>
            <a:endParaRPr lang="en-US" sz="1900">
              <a:solidFill>
                <a:schemeClr val="tx1"/>
              </a:solidFill>
            </a:endParaRPr>
          </a:p>
          <a:p>
            <a:pPr marL="285750" indent="-285750">
              <a:lnSpc>
                <a:spcPts val="2380"/>
              </a:lnSpc>
              <a:spcBef>
                <a:spcPts val="0"/>
              </a:spcBef>
              <a:spcAft>
                <a:spcPts val="800"/>
              </a:spcAft>
              <a:buFont typeface="Arial"/>
              <a:buChar char="•"/>
            </a:pPr>
            <a:r>
              <a:rPr lang="en-US" sz="1900" b="0">
                <a:solidFill>
                  <a:schemeClr val="tx1"/>
                </a:solidFill>
                <a:latin typeface="Arial"/>
                <a:cs typeface="Arial"/>
              </a:rPr>
              <a:t>Learn more at </a:t>
            </a:r>
            <a:r>
              <a:rPr lang="en-US" sz="1900" err="1">
                <a:solidFill>
                  <a:srgbClr val="043C71"/>
                </a:solidFill>
                <a:latin typeface="Arial"/>
                <a:cs typeface="Arial"/>
              </a:rPr>
              <a:t>NCDHHS.gov</a:t>
            </a:r>
            <a:r>
              <a:rPr lang="en-US" sz="1900">
                <a:solidFill>
                  <a:srgbClr val="043C71"/>
                </a:solidFill>
                <a:latin typeface="Arial"/>
                <a:cs typeface="Arial"/>
              </a:rPr>
              <a:t>/</a:t>
            </a:r>
            <a:r>
              <a:rPr lang="en-US" sz="1900" err="1">
                <a:solidFill>
                  <a:srgbClr val="043C71"/>
                </a:solidFill>
                <a:latin typeface="Arial"/>
                <a:cs typeface="Arial"/>
              </a:rPr>
              <a:t>PeerWarmline</a:t>
            </a:r>
            <a:r>
              <a:rPr lang="en-US" sz="1900" b="0">
                <a:solidFill>
                  <a:schemeClr val="tx1"/>
                </a:solidFill>
                <a:latin typeface="Arial"/>
                <a:cs typeface="Arial"/>
              </a:rPr>
              <a:t>.</a:t>
            </a:r>
          </a:p>
        </p:txBody>
      </p:sp>
      <p:grpSp>
        <p:nvGrpSpPr>
          <p:cNvPr id="3" name="Group 2" descr="Image of a woman on a phone and an ad for the Peer Warmline">
            <a:extLst>
              <a:ext uri="{FF2B5EF4-FFF2-40B4-BE49-F238E27FC236}">
                <a16:creationId xmlns:a16="http://schemas.microsoft.com/office/drawing/2014/main" id="{2096DE0B-9D24-44A1-31BD-E6BC26BA2ADE}"/>
              </a:ext>
            </a:extLst>
          </p:cNvPr>
          <p:cNvGrpSpPr/>
          <p:nvPr/>
        </p:nvGrpSpPr>
        <p:grpSpPr>
          <a:xfrm>
            <a:off x="8811146" y="1178095"/>
            <a:ext cx="2821222" cy="4572832"/>
            <a:chOff x="536575" y="1517187"/>
            <a:chExt cx="2578100" cy="4178763"/>
          </a:xfrm>
        </p:grpSpPr>
        <p:pic>
          <p:nvPicPr>
            <p:cNvPr id="12" name="Picture 11">
              <a:extLst>
                <a:ext uri="{FF2B5EF4-FFF2-40B4-BE49-F238E27FC236}">
                  <a16:creationId xmlns:a16="http://schemas.microsoft.com/office/drawing/2014/main" id="{54D329D5-CBF1-F498-D39B-2F023F0D83AF}"/>
                </a:ext>
              </a:extLst>
            </p:cNvPr>
            <p:cNvPicPr>
              <a:picLocks noChangeAspect="1"/>
            </p:cNvPicPr>
            <p:nvPr/>
          </p:nvPicPr>
          <p:blipFill>
            <a:blip r:embed="rId2"/>
            <a:stretch>
              <a:fillRect/>
            </a:stretch>
          </p:blipFill>
          <p:spPr>
            <a:xfrm>
              <a:off x="536575" y="3765550"/>
              <a:ext cx="2578100" cy="1930400"/>
            </a:xfrm>
            <a:prstGeom prst="rect">
              <a:avLst/>
            </a:prstGeom>
          </p:spPr>
        </p:pic>
        <p:pic>
          <p:nvPicPr>
            <p:cNvPr id="14" name="Picture 13">
              <a:extLst>
                <a:ext uri="{FF2B5EF4-FFF2-40B4-BE49-F238E27FC236}">
                  <a16:creationId xmlns:a16="http://schemas.microsoft.com/office/drawing/2014/main" id="{090AD8AE-A06B-1A71-900D-6AE55A09BF29}"/>
                </a:ext>
              </a:extLst>
            </p:cNvPr>
            <p:cNvPicPr>
              <a:picLocks noChangeAspect="1"/>
            </p:cNvPicPr>
            <p:nvPr/>
          </p:nvPicPr>
          <p:blipFill>
            <a:blip r:embed="rId3"/>
            <a:srcRect l="29460" t="6129" r="299" b="8592"/>
            <a:stretch/>
          </p:blipFill>
          <p:spPr>
            <a:xfrm>
              <a:off x="552119" y="1517187"/>
              <a:ext cx="2543570" cy="2100627"/>
            </a:xfrm>
            <a:prstGeom prst="rect">
              <a:avLst/>
            </a:prstGeom>
          </p:spPr>
        </p:pic>
      </p:grpSp>
    </p:spTree>
    <p:extLst>
      <p:ext uri="{BB962C8B-B14F-4D97-AF65-F5344CB8AC3E}">
        <p14:creationId xmlns:p14="http://schemas.microsoft.com/office/powerpoint/2010/main" val="5979777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116639-EE43-2323-6956-1097E1B5F4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A0091B-10EA-C4A7-46CD-B4F4482B7612}"/>
              </a:ext>
            </a:extLst>
          </p:cNvPr>
          <p:cNvSpPr>
            <a:spLocks noGrp="1"/>
          </p:cNvSpPr>
          <p:nvPr>
            <p:ph type="title"/>
          </p:nvPr>
        </p:nvSpPr>
        <p:spPr>
          <a:xfrm>
            <a:off x="469126" y="361609"/>
            <a:ext cx="11360824" cy="729060"/>
          </a:xfrm>
        </p:spPr>
        <p:txBody>
          <a:bodyPr lIns="91440" tIns="45720" rIns="91440" bIns="45720" anchor="t"/>
          <a:lstStyle/>
          <a:p>
            <a:r>
              <a:rPr lang="en-US" sz="2000">
                <a:solidFill>
                  <a:srgbClr val="043C71"/>
                </a:solidFill>
                <a:latin typeface="Arial"/>
                <a:cs typeface="Arial"/>
              </a:rPr>
              <a:t>Get help in person: Mobile Crisis Teams</a:t>
            </a:r>
            <a:endParaRPr lang="en-US" sz="2000">
              <a:solidFill>
                <a:srgbClr val="043C71"/>
              </a:solidFill>
            </a:endParaRPr>
          </a:p>
        </p:txBody>
      </p:sp>
      <p:sp>
        <p:nvSpPr>
          <p:cNvPr id="13" name="TextBox 12">
            <a:extLst>
              <a:ext uri="{FF2B5EF4-FFF2-40B4-BE49-F238E27FC236}">
                <a16:creationId xmlns:a16="http://schemas.microsoft.com/office/drawing/2014/main" id="{06F28431-7B35-C0F1-AA08-8E7B605BE36B}"/>
              </a:ext>
            </a:extLst>
          </p:cNvPr>
          <p:cNvSpPr txBox="1"/>
          <p:nvPr/>
        </p:nvSpPr>
        <p:spPr>
          <a:xfrm>
            <a:off x="472009" y="1090669"/>
            <a:ext cx="5451961" cy="3610284"/>
          </a:xfrm>
          <a:prstGeom prst="rect">
            <a:avLst/>
          </a:prstGeom>
          <a:noFill/>
        </p:spPr>
        <p:txBody>
          <a:bodyPr wrap="square" lIns="91440" tIns="45720" rIns="91440" bIns="45720" anchor="t">
            <a:spAutoFit/>
          </a:bodyPr>
          <a:lstStyle/>
          <a:p>
            <a:pPr>
              <a:lnSpc>
                <a:spcPts val="2380"/>
              </a:lnSpc>
              <a:spcAft>
                <a:spcPts val="1800"/>
              </a:spcAft>
            </a:pPr>
            <a:r>
              <a:rPr lang="en-US" sz="1900">
                <a:solidFill>
                  <a:srgbClr val="212529"/>
                </a:solidFill>
                <a:ea typeface="+mn-lt"/>
                <a:cs typeface="+mn-lt"/>
              </a:rPr>
              <a:t>I</a:t>
            </a:r>
            <a:r>
              <a:rPr lang="en-US" sz="1900">
                <a:ea typeface="+mn-lt"/>
                <a:cs typeface="+mn-lt"/>
              </a:rPr>
              <a:t>f someone is struggling, a mobile crisis team can come to them, d</a:t>
            </a:r>
            <a:r>
              <a:rPr lang="en-US" sz="1900">
                <a:solidFill>
                  <a:srgbClr val="212529"/>
                </a:solidFill>
                <a:ea typeface="+mn-lt"/>
                <a:cs typeface="+mn-lt"/>
              </a:rPr>
              <a:t>ay or night. </a:t>
            </a:r>
            <a:endParaRPr lang="en-US" sz="1900"/>
          </a:p>
          <a:p>
            <a:pPr>
              <a:lnSpc>
                <a:spcPts val="2380"/>
              </a:lnSpc>
              <a:spcAft>
                <a:spcPts val="1800"/>
              </a:spcAft>
            </a:pPr>
            <a:r>
              <a:rPr lang="en-US" sz="1900">
                <a:solidFill>
                  <a:srgbClr val="212529"/>
                </a:solidFill>
                <a:ea typeface="+mn-lt"/>
                <a:cs typeface="+mn-lt"/>
              </a:rPr>
              <a:t>The team is made up of one or two helpful, caring counselors. They are ready to m</a:t>
            </a:r>
            <a:r>
              <a:rPr lang="en-US" sz="1900">
                <a:ea typeface="+mn-lt"/>
                <a:cs typeface="+mn-lt"/>
              </a:rPr>
              <a:t>eet the person at their home, school or somewhere they feel</a:t>
            </a:r>
            <a:r>
              <a:rPr lang="en-US" sz="1900">
                <a:solidFill>
                  <a:srgbClr val="212529"/>
                </a:solidFill>
                <a:ea typeface="+mn-lt"/>
                <a:cs typeface="+mn-lt"/>
              </a:rPr>
              <a:t> safe.</a:t>
            </a:r>
          </a:p>
          <a:p>
            <a:pPr>
              <a:lnSpc>
                <a:spcPts val="2380"/>
              </a:lnSpc>
              <a:spcAft>
                <a:spcPts val="1800"/>
              </a:spcAft>
            </a:pPr>
            <a:r>
              <a:rPr lang="en-US" sz="1900" b="1">
                <a:solidFill>
                  <a:srgbClr val="043C71"/>
                </a:solidFill>
                <a:ea typeface="+mn-lt"/>
                <a:cs typeface="+mn-lt"/>
              </a:rPr>
              <a:t>Mobile crisis teams are available to all North Carolinians for free, even if someone doesn't</a:t>
            </a:r>
            <a:r>
              <a:rPr lang="en-US" sz="1900" b="1">
                <a:solidFill>
                  <a:srgbClr val="FF0000"/>
                </a:solidFill>
                <a:ea typeface="+mn-lt"/>
                <a:cs typeface="+mn-lt"/>
              </a:rPr>
              <a:t> </a:t>
            </a:r>
            <a:r>
              <a:rPr lang="en-US" sz="1900" b="1">
                <a:solidFill>
                  <a:srgbClr val="043C71"/>
                </a:solidFill>
                <a:ea typeface="+mn-lt"/>
                <a:cs typeface="+mn-lt"/>
              </a:rPr>
              <a:t>have insurance </a:t>
            </a:r>
            <a:r>
              <a:rPr lang="en-US" sz="1900">
                <a:solidFill>
                  <a:srgbClr val="212529"/>
                </a:solidFill>
                <a:ea typeface="+mn-lt"/>
                <a:cs typeface="+mn-lt"/>
              </a:rPr>
              <a:t>(there may be costs for recommended treatment.)</a:t>
            </a:r>
            <a:endParaRPr lang="en-US" sz="1900">
              <a:cs typeface="Arial" panose="020B0604020202020204"/>
            </a:endParaRPr>
          </a:p>
        </p:txBody>
      </p:sp>
      <p:pic>
        <p:nvPicPr>
          <p:cNvPr id="3" name="Picture 2" descr="Image of a man in scrubs smiling">
            <a:extLst>
              <a:ext uri="{FF2B5EF4-FFF2-40B4-BE49-F238E27FC236}">
                <a16:creationId xmlns:a16="http://schemas.microsoft.com/office/drawing/2014/main" id="{5F97A12F-723E-AAD5-6E44-E935119D345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010532" y="388012"/>
            <a:ext cx="4711700" cy="5626100"/>
          </a:xfrm>
          <a:prstGeom prst="rect">
            <a:avLst/>
          </a:prstGeom>
        </p:spPr>
      </p:pic>
    </p:spTree>
    <p:extLst>
      <p:ext uri="{BB962C8B-B14F-4D97-AF65-F5344CB8AC3E}">
        <p14:creationId xmlns:p14="http://schemas.microsoft.com/office/powerpoint/2010/main" val="30430447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31A1B0-F0AF-CF6B-32FC-7146652ADA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82197F-D101-993C-B548-A2C8311B570C}"/>
              </a:ext>
            </a:extLst>
          </p:cNvPr>
          <p:cNvSpPr>
            <a:spLocks noGrp="1"/>
          </p:cNvSpPr>
          <p:nvPr>
            <p:ph type="title"/>
          </p:nvPr>
        </p:nvSpPr>
        <p:spPr/>
        <p:txBody>
          <a:bodyPr lIns="91440" tIns="45720" rIns="91440" bIns="45720" anchor="t"/>
          <a:lstStyle/>
          <a:p>
            <a:r>
              <a:rPr lang="en-US" sz="2000">
                <a:solidFill>
                  <a:srgbClr val="043C71"/>
                </a:solidFill>
                <a:latin typeface="Arial"/>
                <a:ea typeface="Source Sans Pro"/>
                <a:cs typeface="Arial"/>
              </a:rPr>
              <a:t>Get help in person: Community Crisis Centers </a:t>
            </a:r>
            <a:endParaRPr lang="en-US" sz="2000">
              <a:solidFill>
                <a:srgbClr val="043C71"/>
              </a:solidFill>
              <a:latin typeface="Arial"/>
            </a:endParaRPr>
          </a:p>
          <a:p>
            <a:endParaRPr lang="en-US" sz="2000">
              <a:solidFill>
                <a:srgbClr val="043C71"/>
              </a:solidFill>
            </a:endParaRPr>
          </a:p>
        </p:txBody>
      </p:sp>
      <p:sp>
        <p:nvSpPr>
          <p:cNvPr id="13" name="TextBox 12">
            <a:extLst>
              <a:ext uri="{FF2B5EF4-FFF2-40B4-BE49-F238E27FC236}">
                <a16:creationId xmlns:a16="http://schemas.microsoft.com/office/drawing/2014/main" id="{A5C4A878-136B-61B0-9E99-2A95AA2BEC7D}"/>
              </a:ext>
            </a:extLst>
          </p:cNvPr>
          <p:cNvSpPr txBox="1"/>
          <p:nvPr/>
        </p:nvSpPr>
        <p:spPr>
          <a:xfrm>
            <a:off x="495821" y="1110722"/>
            <a:ext cx="5829620" cy="4687502"/>
          </a:xfrm>
          <a:prstGeom prst="rect">
            <a:avLst/>
          </a:prstGeom>
          <a:noFill/>
        </p:spPr>
        <p:txBody>
          <a:bodyPr wrap="square" lIns="91440" tIns="45720" rIns="91440" bIns="45720" anchor="t">
            <a:spAutoFit/>
          </a:bodyPr>
          <a:lstStyle/>
          <a:p>
            <a:pPr>
              <a:lnSpc>
                <a:spcPts val="2380"/>
              </a:lnSpc>
            </a:pPr>
            <a:r>
              <a:rPr lang="en-US" sz="1900">
                <a:solidFill>
                  <a:srgbClr val="212529"/>
                </a:solidFill>
                <a:ea typeface="+mn-lt"/>
                <a:cs typeface="+mn-lt"/>
              </a:rPr>
              <a:t>Community crisis centers provide fast, in-person help with mental health disorders and treatment for alcohol or drugs. Most are open 24/7, no appointment needed.</a:t>
            </a:r>
          </a:p>
          <a:p>
            <a:pPr>
              <a:lnSpc>
                <a:spcPts val="2380"/>
              </a:lnSpc>
            </a:pPr>
            <a:endParaRPr lang="en-US" sz="1900">
              <a:solidFill>
                <a:srgbClr val="043C71"/>
              </a:solidFill>
              <a:ea typeface="Source Sans Pro"/>
              <a:cs typeface="Arial"/>
            </a:endParaRPr>
          </a:p>
          <a:p>
            <a:pPr>
              <a:lnSpc>
                <a:spcPts val="2380"/>
              </a:lnSpc>
            </a:pPr>
            <a:r>
              <a:rPr lang="en-US" sz="1900" b="1">
                <a:solidFill>
                  <a:srgbClr val="043C71"/>
                </a:solidFill>
                <a:ea typeface="Source Sans Pro"/>
                <a:cs typeface="Arial"/>
              </a:rPr>
              <a:t>Behavioral Health Urgent Care (BHUC) facilities </a:t>
            </a:r>
            <a:r>
              <a:rPr lang="en-US" sz="1900">
                <a:ea typeface="Source Sans Pro"/>
                <a:cs typeface="Arial"/>
              </a:rPr>
              <a:t>give immediate help but not hospital-level care. Almost all are open 24/7 and can support someone for up to 23 hours.</a:t>
            </a:r>
            <a:endParaRPr lang="en-US" sz="1900">
              <a:ea typeface="Source Sans Pro"/>
            </a:endParaRPr>
          </a:p>
          <a:p>
            <a:pPr>
              <a:lnSpc>
                <a:spcPts val="2380"/>
              </a:lnSpc>
            </a:pPr>
            <a:endParaRPr lang="en-US" sz="1900">
              <a:ea typeface="Source Sans Pro"/>
              <a:cs typeface="Arial"/>
            </a:endParaRPr>
          </a:p>
          <a:p>
            <a:pPr>
              <a:lnSpc>
                <a:spcPts val="2380"/>
              </a:lnSpc>
            </a:pPr>
            <a:r>
              <a:rPr lang="en-US" sz="1900" b="1">
                <a:solidFill>
                  <a:srgbClr val="043C71"/>
                </a:solidFill>
                <a:ea typeface="Source Sans Pro"/>
                <a:cs typeface="Arial"/>
              </a:rPr>
              <a:t>Facility-based crisis centers </a:t>
            </a:r>
            <a:r>
              <a:rPr lang="en-US" sz="1900">
                <a:ea typeface="Source Sans Pro"/>
                <a:cs typeface="Arial"/>
              </a:rPr>
              <a:t>provide more intensive care and a safe place to stay for more than one day. People</a:t>
            </a:r>
            <a:r>
              <a:rPr lang="en-US" sz="1900">
                <a:solidFill>
                  <a:srgbClr val="FF0000"/>
                </a:solidFill>
                <a:ea typeface="Source Sans Pro"/>
                <a:cs typeface="Arial"/>
              </a:rPr>
              <a:t> </a:t>
            </a:r>
            <a:r>
              <a:rPr lang="en-US" sz="1900">
                <a:ea typeface="Source Sans Pro"/>
                <a:cs typeface="Arial"/>
              </a:rPr>
              <a:t>can go for short-term inpatient mental health stabilization or substance use detox.</a:t>
            </a:r>
          </a:p>
          <a:p>
            <a:pPr>
              <a:lnSpc>
                <a:spcPts val="2380"/>
              </a:lnSpc>
            </a:pPr>
            <a:r>
              <a:rPr lang="en-US" sz="1900">
                <a:solidFill>
                  <a:srgbClr val="212529"/>
                </a:solidFill>
                <a:ea typeface="+mn-lt"/>
                <a:cs typeface="+mn-lt"/>
              </a:rPr>
              <a:t> </a:t>
            </a:r>
            <a:endParaRPr lang="en-US" sz="1900">
              <a:solidFill>
                <a:srgbClr val="212529"/>
              </a:solidFill>
              <a:cs typeface="Arial"/>
            </a:endParaRPr>
          </a:p>
        </p:txBody>
      </p:sp>
      <p:pic>
        <p:nvPicPr>
          <p:cNvPr id="3" name="Picture 2" descr="image of a woman smiling and signing a paper">
            <a:extLst>
              <a:ext uri="{FF2B5EF4-FFF2-40B4-BE49-F238E27FC236}">
                <a16:creationId xmlns:a16="http://schemas.microsoft.com/office/drawing/2014/main" id="{DE8D0305-5F3E-009D-8C7E-513E1CDD44E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015838" y="388012"/>
            <a:ext cx="4701088" cy="5626099"/>
          </a:xfrm>
          <a:prstGeom prst="rect">
            <a:avLst/>
          </a:prstGeom>
          <a:solidFill>
            <a:schemeClr val="bg1"/>
          </a:solidFill>
        </p:spPr>
      </p:pic>
    </p:spTree>
    <p:extLst>
      <p:ext uri="{BB962C8B-B14F-4D97-AF65-F5344CB8AC3E}">
        <p14:creationId xmlns:p14="http://schemas.microsoft.com/office/powerpoint/2010/main" val="25418300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F170CC-DFFE-668E-B239-AF49AB5D9D84}"/>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DF3ADF7A-2690-1B43-8B94-39BFFEBE97C7}"/>
              </a:ext>
            </a:extLst>
          </p:cNvPr>
          <p:cNvSpPr txBox="1"/>
          <p:nvPr/>
        </p:nvSpPr>
        <p:spPr>
          <a:xfrm>
            <a:off x="472009" y="1110722"/>
            <a:ext cx="5365582" cy="4392549"/>
          </a:xfrm>
          <a:prstGeom prst="rect">
            <a:avLst/>
          </a:prstGeom>
          <a:noFill/>
        </p:spPr>
        <p:txBody>
          <a:bodyPr wrap="square" lIns="91440" tIns="45720" rIns="91440" bIns="45720" anchor="t">
            <a:spAutoFit/>
          </a:bodyPr>
          <a:lstStyle/>
          <a:p>
            <a:pPr marL="285750" indent="-285750">
              <a:lnSpc>
                <a:spcPts val="2380"/>
              </a:lnSpc>
              <a:spcAft>
                <a:spcPts val="600"/>
              </a:spcAft>
              <a:buFont typeface="Arial"/>
              <a:buChar char="•"/>
            </a:pPr>
            <a:r>
              <a:rPr lang="en-US" sz="1900">
                <a:solidFill>
                  <a:srgbClr val="212529"/>
                </a:solidFill>
                <a:latin typeface="Arial"/>
                <a:ea typeface="Source Sans Pro"/>
                <a:cs typeface="+mn-lt"/>
              </a:rPr>
              <a:t>Help is availa</a:t>
            </a:r>
            <a:r>
              <a:rPr lang="en-US" sz="1900">
                <a:latin typeface="Arial"/>
                <a:ea typeface="Source Sans Pro"/>
                <a:cs typeface="+mn-lt"/>
              </a:rPr>
              <a:t>ble for people ages 4 and up.</a:t>
            </a:r>
            <a:endParaRPr lang="en-US" sz="1900">
              <a:latin typeface="Arial"/>
              <a:cs typeface="Arial"/>
            </a:endParaRPr>
          </a:p>
          <a:p>
            <a:pPr marL="285750" indent="-285750">
              <a:lnSpc>
                <a:spcPts val="2380"/>
              </a:lnSpc>
              <a:spcBef>
                <a:spcPts val="500"/>
              </a:spcBef>
              <a:spcAft>
                <a:spcPts val="600"/>
              </a:spcAft>
              <a:buFont typeface="Arial"/>
              <a:buChar char="•"/>
            </a:pPr>
            <a:r>
              <a:rPr lang="en-US" sz="1900">
                <a:latin typeface="Arial"/>
                <a:ea typeface="Source Sans Pro"/>
                <a:cs typeface="+mn-lt"/>
              </a:rPr>
              <a:t>Bring an ID, insurance card (if available) and any medications.</a:t>
            </a:r>
            <a:endParaRPr lang="en-US" sz="1900">
              <a:latin typeface="Arial"/>
              <a:cs typeface="Arial"/>
            </a:endParaRPr>
          </a:p>
          <a:p>
            <a:pPr marL="285750" indent="-285750">
              <a:lnSpc>
                <a:spcPts val="2380"/>
              </a:lnSpc>
              <a:spcBef>
                <a:spcPts val="300"/>
              </a:spcBef>
              <a:spcAft>
                <a:spcPts val="600"/>
              </a:spcAft>
              <a:buFont typeface="Arial"/>
              <a:buChar char="•"/>
            </a:pPr>
            <a:r>
              <a:rPr lang="en-US" sz="1900">
                <a:latin typeface="Arial"/>
                <a:ea typeface="Source Sans Pro"/>
                <a:cs typeface="+mn-lt"/>
              </a:rPr>
              <a:t>People do not need insurance.</a:t>
            </a:r>
          </a:p>
          <a:p>
            <a:pPr marL="742950" lvl="1" indent="-285750">
              <a:lnSpc>
                <a:spcPts val="2380"/>
              </a:lnSpc>
              <a:spcBef>
                <a:spcPts val="300"/>
              </a:spcBef>
              <a:spcAft>
                <a:spcPts val="600"/>
              </a:spcAft>
              <a:buFont typeface="Arial"/>
              <a:buChar char="•"/>
            </a:pPr>
            <a:r>
              <a:rPr lang="en-US" sz="1900">
                <a:latin typeface="Arial"/>
                <a:ea typeface="Source Sans Pro"/>
                <a:cs typeface="+mn-lt"/>
              </a:rPr>
              <a:t>If someone has insurance, the facility will take that information for billing. </a:t>
            </a:r>
          </a:p>
          <a:p>
            <a:pPr marL="742950" lvl="1" indent="-285750">
              <a:lnSpc>
                <a:spcPts val="2380"/>
              </a:lnSpc>
              <a:spcBef>
                <a:spcPts val="300"/>
              </a:spcBef>
              <a:spcAft>
                <a:spcPts val="600"/>
              </a:spcAft>
              <a:buFont typeface="Arial"/>
              <a:buChar char="•"/>
            </a:pPr>
            <a:r>
              <a:rPr lang="en-US" sz="1900">
                <a:latin typeface="Arial"/>
                <a:ea typeface="Source Sans Pro"/>
                <a:cs typeface="+mn-lt"/>
              </a:rPr>
              <a:t>If someone does not have insurance, the center will work with them on payment options.</a:t>
            </a:r>
            <a:endParaRPr lang="en-US" sz="1900" strike="sngStrike">
              <a:latin typeface="Arial"/>
              <a:ea typeface="Source Sans Pro"/>
              <a:cs typeface="Arial"/>
            </a:endParaRPr>
          </a:p>
          <a:p>
            <a:pPr marL="285750" indent="-285750">
              <a:lnSpc>
                <a:spcPts val="2380"/>
              </a:lnSpc>
              <a:spcBef>
                <a:spcPts val="500"/>
              </a:spcBef>
              <a:spcAft>
                <a:spcPts val="600"/>
              </a:spcAft>
              <a:buFont typeface="Arial"/>
              <a:buChar char="•"/>
            </a:pPr>
            <a:r>
              <a:rPr lang="en-US" sz="1900">
                <a:solidFill>
                  <a:srgbClr val="212529"/>
                </a:solidFill>
                <a:latin typeface="Arial"/>
                <a:ea typeface="Source Sans Pro"/>
                <a:cs typeface="+mn-lt"/>
              </a:rPr>
              <a:t>Don't speak English? Ask for an interpreter! Most centers have interpreters or phone or video options.</a:t>
            </a:r>
            <a:endParaRPr lang="en-US" sz="1900"/>
          </a:p>
        </p:txBody>
      </p:sp>
      <p:pic>
        <p:nvPicPr>
          <p:cNvPr id="4" name="Picture 3" descr="Image of two people talking at a desk">
            <a:extLst>
              <a:ext uri="{FF2B5EF4-FFF2-40B4-BE49-F238E27FC236}">
                <a16:creationId xmlns:a16="http://schemas.microsoft.com/office/drawing/2014/main" id="{C20B9635-7D66-ADC7-4CB5-7653CAEAF1E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015838" y="388012"/>
            <a:ext cx="4701088" cy="5626100"/>
          </a:xfrm>
          <a:prstGeom prst="rect">
            <a:avLst/>
          </a:prstGeom>
          <a:solidFill>
            <a:schemeClr val="bg1"/>
          </a:solidFill>
        </p:spPr>
      </p:pic>
      <p:sp>
        <p:nvSpPr>
          <p:cNvPr id="2" name="Title 1">
            <a:extLst>
              <a:ext uri="{FF2B5EF4-FFF2-40B4-BE49-F238E27FC236}">
                <a16:creationId xmlns:a16="http://schemas.microsoft.com/office/drawing/2014/main" id="{A64E1730-207E-B826-9214-164CBF854C4A}"/>
              </a:ext>
            </a:extLst>
          </p:cNvPr>
          <p:cNvSpPr>
            <a:spLocks noGrp="1"/>
          </p:cNvSpPr>
          <p:nvPr>
            <p:ph type="title"/>
          </p:nvPr>
        </p:nvSpPr>
        <p:spPr/>
        <p:txBody>
          <a:bodyPr lIns="91440" tIns="45720" rIns="91440" bIns="45720" anchor="t"/>
          <a:lstStyle/>
          <a:p>
            <a:r>
              <a:rPr lang="en-US" sz="2000">
                <a:solidFill>
                  <a:srgbClr val="043C71"/>
                </a:solidFill>
                <a:latin typeface="Arial"/>
                <a:ea typeface="Source Sans Pro"/>
                <a:cs typeface="Arial"/>
              </a:rPr>
              <a:t>What to know before you go: Community Crisis Centers </a:t>
            </a:r>
            <a:endParaRPr lang="en-US" sz="2000">
              <a:solidFill>
                <a:srgbClr val="043C71"/>
              </a:solidFill>
              <a:latin typeface="Arial"/>
            </a:endParaRPr>
          </a:p>
          <a:p>
            <a:endParaRPr lang="en-US" sz="2000">
              <a:solidFill>
                <a:srgbClr val="043C71"/>
              </a:solidFill>
            </a:endParaRPr>
          </a:p>
        </p:txBody>
      </p:sp>
    </p:spTree>
    <p:extLst>
      <p:ext uri="{BB962C8B-B14F-4D97-AF65-F5344CB8AC3E}">
        <p14:creationId xmlns:p14="http://schemas.microsoft.com/office/powerpoint/2010/main" val="28467063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505C1-0E4A-9D2B-9163-AF26DC046084}"/>
              </a:ext>
            </a:extLst>
          </p:cNvPr>
          <p:cNvSpPr>
            <a:spLocks noGrp="1"/>
          </p:cNvSpPr>
          <p:nvPr>
            <p:ph type="title"/>
          </p:nvPr>
        </p:nvSpPr>
        <p:spPr/>
        <p:txBody>
          <a:bodyPr lIns="91440" tIns="45720" rIns="91440" bIns="45720" anchor="t"/>
          <a:lstStyle/>
          <a:p>
            <a:r>
              <a:rPr lang="en-US" sz="2000">
                <a:solidFill>
                  <a:srgbClr val="053C71"/>
                </a:solidFill>
                <a:latin typeface="Arial"/>
                <a:cs typeface="Arial"/>
              </a:rPr>
              <a:t>Find</a:t>
            </a:r>
            <a:r>
              <a:rPr lang="en-US" sz="2000">
                <a:latin typeface="Arial"/>
                <a:cs typeface="Arial"/>
              </a:rPr>
              <a:t> a mobile crisis team or community crisis center </a:t>
            </a:r>
            <a:endParaRPr lang="en-US" sz="2000"/>
          </a:p>
        </p:txBody>
      </p:sp>
      <p:sp>
        <p:nvSpPr>
          <p:cNvPr id="10" name="TextBox 9">
            <a:extLst>
              <a:ext uri="{FF2B5EF4-FFF2-40B4-BE49-F238E27FC236}">
                <a16:creationId xmlns:a16="http://schemas.microsoft.com/office/drawing/2014/main" id="{C4AB2CDC-DB3D-1B0F-9991-C21E493DDECE}"/>
              </a:ext>
            </a:extLst>
          </p:cNvPr>
          <p:cNvSpPr txBox="1"/>
          <p:nvPr/>
        </p:nvSpPr>
        <p:spPr>
          <a:xfrm>
            <a:off x="507156" y="1138950"/>
            <a:ext cx="4456432" cy="2302233"/>
          </a:xfrm>
          <a:prstGeom prst="rect">
            <a:avLst/>
          </a:prstGeom>
          <a:noFill/>
        </p:spPr>
        <p:txBody>
          <a:bodyPr wrap="square" lIns="91440" tIns="45720" rIns="91440" bIns="45720" anchor="t">
            <a:spAutoFit/>
          </a:bodyPr>
          <a:lstStyle/>
          <a:p>
            <a:pPr marL="342900" indent="-342900">
              <a:lnSpc>
                <a:spcPts val="2380"/>
              </a:lnSpc>
              <a:spcBef>
                <a:spcPts val="600"/>
              </a:spcBef>
              <a:spcAft>
                <a:spcPts val="1200"/>
              </a:spcAft>
              <a:buAutoNum type="arabicPeriod"/>
            </a:pPr>
            <a:r>
              <a:rPr lang="en-US" sz="1900">
                <a:solidFill>
                  <a:srgbClr val="212529"/>
                </a:solidFill>
                <a:ea typeface="+mn-lt"/>
                <a:cs typeface="+mn-lt"/>
              </a:rPr>
              <a:t>Visit </a:t>
            </a:r>
            <a:r>
              <a:rPr lang="en-US" sz="1900" b="1" err="1">
                <a:solidFill>
                  <a:srgbClr val="043C71"/>
                </a:solidFill>
                <a:ea typeface="+mn-lt"/>
                <a:cs typeface="+mn-lt"/>
              </a:rPr>
              <a:t>ncdhhs.gov</a:t>
            </a:r>
            <a:r>
              <a:rPr lang="en-US" sz="1900" b="1">
                <a:solidFill>
                  <a:srgbClr val="043C71"/>
                </a:solidFill>
                <a:ea typeface="+mn-lt"/>
                <a:cs typeface="+mn-lt"/>
              </a:rPr>
              <a:t>/</a:t>
            </a:r>
            <a:r>
              <a:rPr lang="en-US" sz="1900" b="1" err="1">
                <a:solidFill>
                  <a:srgbClr val="043C71"/>
                </a:solidFill>
                <a:ea typeface="+mn-lt"/>
                <a:cs typeface="+mn-lt"/>
              </a:rPr>
              <a:t>CrisisServices</a:t>
            </a:r>
            <a:endParaRPr lang="en-US" sz="1900" b="1">
              <a:solidFill>
                <a:srgbClr val="043C71"/>
              </a:solidFill>
              <a:cs typeface="Arial" panose="020B0604020202020204"/>
            </a:endParaRPr>
          </a:p>
          <a:p>
            <a:pPr marL="342900" indent="-342900">
              <a:lnSpc>
                <a:spcPts val="2380"/>
              </a:lnSpc>
              <a:spcBef>
                <a:spcPts val="600"/>
              </a:spcBef>
              <a:spcAft>
                <a:spcPts val="1200"/>
              </a:spcAft>
              <a:buAutoNum type="arabicPeriod"/>
            </a:pPr>
            <a:r>
              <a:rPr lang="en-US" sz="1900">
                <a:solidFill>
                  <a:srgbClr val="212529"/>
                </a:solidFill>
                <a:cs typeface="Arial"/>
              </a:rPr>
              <a:t>Scroll down to "Get help in person"</a:t>
            </a:r>
          </a:p>
          <a:p>
            <a:pPr marL="342900" indent="-342900">
              <a:lnSpc>
                <a:spcPts val="2380"/>
              </a:lnSpc>
              <a:spcBef>
                <a:spcPts val="600"/>
              </a:spcBef>
              <a:spcAft>
                <a:spcPts val="1200"/>
              </a:spcAft>
              <a:buAutoNum type="arabicPeriod"/>
            </a:pPr>
            <a:r>
              <a:rPr lang="en-US" sz="1900">
                <a:solidFill>
                  <a:srgbClr val="212529"/>
                </a:solidFill>
                <a:cs typeface="Arial"/>
              </a:rPr>
              <a:t>Click "Mobile Crisis Teams" or "Community Crisis Centers"</a:t>
            </a:r>
          </a:p>
          <a:p>
            <a:pPr marL="342900" indent="-342900">
              <a:lnSpc>
                <a:spcPts val="2380"/>
              </a:lnSpc>
              <a:spcBef>
                <a:spcPts val="600"/>
              </a:spcBef>
              <a:spcAft>
                <a:spcPts val="1200"/>
              </a:spcAft>
              <a:buAutoNum type="arabicPeriod"/>
            </a:pPr>
            <a:r>
              <a:rPr lang="en-US" sz="1900">
                <a:solidFill>
                  <a:srgbClr val="212529"/>
                </a:solidFill>
                <a:cs typeface="Arial"/>
              </a:rPr>
              <a:t>Enter a zip code </a:t>
            </a:r>
          </a:p>
        </p:txBody>
      </p:sp>
      <p:pic>
        <p:nvPicPr>
          <p:cNvPr id="3" name="Picture 2" descr="Image of a computer showing the DHHS webpage">
            <a:extLst>
              <a:ext uri="{FF2B5EF4-FFF2-40B4-BE49-F238E27FC236}">
                <a16:creationId xmlns:a16="http://schemas.microsoft.com/office/drawing/2014/main" id="{E94ED13A-022A-4DCA-C358-8F54E10D8FA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044802" y="882656"/>
            <a:ext cx="6706397" cy="4061562"/>
          </a:xfrm>
          <a:prstGeom prst="rect">
            <a:avLst/>
          </a:prstGeom>
        </p:spPr>
      </p:pic>
      <p:sp>
        <p:nvSpPr>
          <p:cNvPr id="6" name="Rectangle 5">
            <a:extLst>
              <a:ext uri="{FF2B5EF4-FFF2-40B4-BE49-F238E27FC236}">
                <a16:creationId xmlns:a16="http://schemas.microsoft.com/office/drawing/2014/main" id="{7B5EBB66-68EB-CF91-D689-A7C84C4907A5}"/>
              </a:ext>
              <a:ext uri="{C183D7F6-B498-43B3-948B-1728B52AA6E4}">
                <adec:decorative xmlns:adec="http://schemas.microsoft.com/office/drawing/2017/decorative" val="1"/>
              </a:ext>
            </a:extLst>
          </p:cNvPr>
          <p:cNvSpPr/>
          <p:nvPr/>
        </p:nvSpPr>
        <p:spPr>
          <a:xfrm>
            <a:off x="575395" y="5000263"/>
            <a:ext cx="11118076" cy="729060"/>
          </a:xfrm>
          <a:prstGeom prst="rect">
            <a:avLst/>
          </a:prstGeom>
          <a:solidFill>
            <a:srgbClr val="043C7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DEC02E3C-5C41-A42F-1424-D1E537CC446C}"/>
              </a:ext>
            </a:extLst>
          </p:cNvPr>
          <p:cNvSpPr txBox="1">
            <a:spLocks/>
          </p:cNvSpPr>
          <p:nvPr/>
        </p:nvSpPr>
        <p:spPr>
          <a:xfrm>
            <a:off x="1170122" y="5174272"/>
            <a:ext cx="10659827" cy="490823"/>
          </a:xfrm>
          <a:prstGeom prst="rect">
            <a:avLst/>
          </a:prstGeom>
        </p:spPr>
        <p:txBody>
          <a:bodyPr lIns="91440" tIns="45720" rIns="91440" bIns="45720" anchor="t"/>
          <a:lstStyle>
            <a:lvl1pPr algn="l" defTabSz="685800" rtl="0" eaLnBrk="1" latinLnBrk="0" hangingPunct="1">
              <a:lnSpc>
                <a:spcPct val="90000"/>
              </a:lnSpc>
              <a:spcBef>
                <a:spcPct val="0"/>
              </a:spcBef>
              <a:buNone/>
              <a:defRPr sz="2400" b="1" i="0" kern="1200">
                <a:solidFill>
                  <a:schemeClr val="accent1"/>
                </a:solidFill>
                <a:latin typeface="Arial" panose="020B0604020202020204" pitchFamily="34" charset="0"/>
                <a:ea typeface="+mj-ea"/>
                <a:cs typeface="Arial" panose="020B0604020202020204" pitchFamily="34" charset="0"/>
              </a:defRPr>
            </a:lvl1pPr>
          </a:lstStyle>
          <a:p>
            <a:pPr>
              <a:lnSpc>
                <a:spcPts val="2360"/>
              </a:lnSpc>
            </a:pPr>
            <a:r>
              <a:rPr lang="en-US" sz="1900" b="0">
                <a:solidFill>
                  <a:schemeClr val="bg1"/>
                </a:solidFill>
                <a:latin typeface="Arial"/>
                <a:cs typeface="Arial"/>
              </a:rPr>
              <a:t>If someone is in crisis, they can go to whichever center is closest and get help finding treatment.</a:t>
            </a:r>
            <a:endParaRPr lang="en-US" sz="1900" b="0">
              <a:solidFill>
                <a:schemeClr val="bg1"/>
              </a:solidFill>
              <a:latin typeface="Arial"/>
              <a:ea typeface="Source Sans Pro"/>
              <a:cs typeface="Arial"/>
            </a:endParaRPr>
          </a:p>
        </p:txBody>
      </p:sp>
      <p:pic>
        <p:nvPicPr>
          <p:cNvPr id="5" name="Picture 4" descr="Icon showing a navigation pin">
            <a:extLst>
              <a:ext uri="{FF2B5EF4-FFF2-40B4-BE49-F238E27FC236}">
                <a16:creationId xmlns:a16="http://schemas.microsoft.com/office/drawing/2014/main" id="{AF4E6A2F-8B0D-F765-A38D-2294F0A6A876}"/>
              </a:ext>
            </a:extLst>
          </p:cNvPr>
          <p:cNvPicPr>
            <a:picLocks noChangeAspect="1"/>
          </p:cNvPicPr>
          <p:nvPr/>
        </p:nvPicPr>
        <p:blipFill>
          <a:blip r:embed="rId3"/>
          <a:stretch>
            <a:fillRect/>
          </a:stretch>
        </p:blipFill>
        <p:spPr>
          <a:xfrm>
            <a:off x="781391" y="5133605"/>
            <a:ext cx="336148" cy="452030"/>
          </a:xfrm>
          <a:prstGeom prst="rect">
            <a:avLst/>
          </a:prstGeom>
        </p:spPr>
      </p:pic>
    </p:spTree>
    <p:extLst>
      <p:ext uri="{BB962C8B-B14F-4D97-AF65-F5344CB8AC3E}">
        <p14:creationId xmlns:p14="http://schemas.microsoft.com/office/powerpoint/2010/main" val="13689437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9DAC94-8B83-893C-1873-758FB05127ED}"/>
            </a:ext>
          </a:extLst>
        </p:cNvPr>
        <p:cNvGrpSpPr/>
        <p:nvPr/>
      </p:nvGrpSpPr>
      <p:grpSpPr>
        <a:xfrm>
          <a:off x="0" y="0"/>
          <a:ext cx="0" cy="0"/>
          <a:chOff x="0" y="0"/>
          <a:chExt cx="0" cy="0"/>
        </a:xfrm>
      </p:grpSpPr>
      <p:pic>
        <p:nvPicPr>
          <p:cNvPr id="5" name="Picture 4" descr="Image of a woman taking notes">
            <a:extLst>
              <a:ext uri="{FF2B5EF4-FFF2-40B4-BE49-F238E27FC236}">
                <a16:creationId xmlns:a16="http://schemas.microsoft.com/office/drawing/2014/main" id="{8A443846-6644-5F81-939B-673B9A2EE144}"/>
              </a:ext>
            </a:extLst>
          </p:cNvPr>
          <p:cNvPicPr>
            <a:picLocks noChangeAspect="1"/>
          </p:cNvPicPr>
          <p:nvPr/>
        </p:nvPicPr>
        <p:blipFill>
          <a:blip r:embed="rId2"/>
          <a:srcRect l="195" t="315" r="23061" b="-460"/>
          <a:stretch/>
        </p:blipFill>
        <p:spPr>
          <a:xfrm>
            <a:off x="2841211" y="14139"/>
            <a:ext cx="9348147" cy="6867959"/>
          </a:xfrm>
          <a:prstGeom prst="rect">
            <a:avLst/>
          </a:prstGeom>
        </p:spPr>
      </p:pic>
      <p:sp>
        <p:nvSpPr>
          <p:cNvPr id="4" name="Rectangle 3">
            <a:extLst>
              <a:ext uri="{FF2B5EF4-FFF2-40B4-BE49-F238E27FC236}">
                <a16:creationId xmlns:a16="http://schemas.microsoft.com/office/drawing/2014/main" id="{4515D605-41C6-CF11-5D49-0CAF8896CEB4}"/>
              </a:ext>
              <a:ext uri="{C183D7F6-B498-43B3-948B-1728B52AA6E4}">
                <adec:decorative xmlns:adec="http://schemas.microsoft.com/office/drawing/2017/decorative" val="1"/>
              </a:ext>
            </a:extLst>
          </p:cNvPr>
          <p:cNvSpPr/>
          <p:nvPr/>
        </p:nvSpPr>
        <p:spPr>
          <a:xfrm>
            <a:off x="1" y="0"/>
            <a:ext cx="9370142" cy="6858000"/>
          </a:xfrm>
          <a:prstGeom prst="rect">
            <a:avLst/>
          </a:prstGeom>
          <a:gradFill flip="none" rotWithShape="1">
            <a:gsLst>
              <a:gs pos="94000">
                <a:srgbClr val="0070C0">
                  <a:lumMod val="62000"/>
                  <a:alpha val="0"/>
                </a:srgbClr>
              </a:gs>
              <a:gs pos="55000">
                <a:srgbClr val="17375E">
                  <a:lumMod val="75630"/>
                  <a:alpha val="83578"/>
                </a:srgbClr>
              </a:gs>
              <a:gs pos="31000">
                <a:srgbClr val="0F243E"/>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3E79C63E-CCA5-30FA-7D3C-21785BF88277}"/>
              </a:ext>
              <a:ext uri="{C183D7F6-B498-43B3-948B-1728B52AA6E4}">
                <adec:decorative xmlns:adec="http://schemas.microsoft.com/office/drawing/2017/decorative" val="1"/>
              </a:ext>
            </a:extLst>
          </p:cNvPr>
          <p:cNvCxnSpPr>
            <a:cxnSpLocks/>
          </p:cNvCxnSpPr>
          <p:nvPr/>
        </p:nvCxnSpPr>
        <p:spPr>
          <a:xfrm>
            <a:off x="571500" y="5181600"/>
            <a:ext cx="4305300" cy="0"/>
          </a:xfrm>
          <a:prstGeom prst="line">
            <a:avLst/>
          </a:prstGeom>
          <a:noFill/>
          <a:ln w="9525" cap="flat" cmpd="sng" algn="ctr">
            <a:solidFill>
              <a:srgbClr val="0766BD"/>
            </a:solidFill>
            <a:prstDash val="solid"/>
            <a:miter lim="800000"/>
          </a:ln>
          <a:effectLst/>
        </p:spPr>
      </p:cxnSp>
      <p:sp>
        <p:nvSpPr>
          <p:cNvPr id="8" name="Title 6">
            <a:extLst>
              <a:ext uri="{FF2B5EF4-FFF2-40B4-BE49-F238E27FC236}">
                <a16:creationId xmlns:a16="http://schemas.microsoft.com/office/drawing/2014/main" id="{38C9B10A-2AB8-54D8-0DDA-6CBDBC41AE43}"/>
              </a:ext>
            </a:extLst>
          </p:cNvPr>
          <p:cNvSpPr txBox="1">
            <a:spLocks noGrp="1"/>
          </p:cNvSpPr>
          <p:nvPr>
            <p:ph type="title" idx="4294967295"/>
          </p:nvPr>
        </p:nvSpPr>
        <p:spPr>
          <a:xfrm>
            <a:off x="569186" y="4492050"/>
            <a:ext cx="6923156" cy="51840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685800" rtl="0" eaLnBrk="1" latinLnBrk="0" hangingPunct="1">
              <a:lnSpc>
                <a:spcPct val="90000"/>
              </a:lnSpc>
              <a:spcBef>
                <a:spcPct val="0"/>
              </a:spcBef>
              <a:buNone/>
              <a:defRPr sz="3600" b="0" i="0" kern="1200">
                <a:solidFill>
                  <a:schemeClr val="tx1"/>
                </a:solidFill>
                <a:latin typeface="Arial" panose="020B0604020202020204" pitchFamily="34" charset="0"/>
                <a:ea typeface="+mj-ea"/>
                <a:cs typeface="Arial" panose="020B0604020202020204" pitchFamily="34" charset="0"/>
              </a:defRPr>
            </a:lvl1pPr>
          </a:lstStyle>
          <a:p>
            <a:pPr>
              <a:lnSpc>
                <a:spcPts val="3200"/>
              </a:lnSpc>
              <a:defRPr/>
            </a:pPr>
            <a:r>
              <a:rPr lang="en-US" sz="2400" spc="600">
                <a:solidFill>
                  <a:srgbClr val="FFFFFF"/>
                </a:solidFill>
                <a:latin typeface="Arial" panose="020B0604020202020204"/>
                <a:cs typeface="Arial"/>
                <a:sym typeface="Helvetica Neue" pitchFamily="-109" charset="0"/>
              </a:rPr>
              <a:t>COMMUNICATIONS RESOURCES</a:t>
            </a:r>
            <a:endParaRPr kumimoji="0" lang="en-US" sz="3600" b="0" i="0" u="none" strike="noStrike" kern="1200" cap="none" spc="0" normalizeH="0" baseline="0" noProof="0">
              <a:ln>
                <a:noFill/>
              </a:ln>
              <a:solidFill>
                <a:schemeClr val="tx1"/>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13510455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F86DAC-DE38-6A7D-1E58-2A501ED66ED3}"/>
            </a:ext>
          </a:extLst>
        </p:cNvPr>
        <p:cNvGrpSpPr/>
        <p:nvPr/>
      </p:nvGrpSpPr>
      <p:grpSpPr>
        <a:xfrm>
          <a:off x="0" y="0"/>
          <a:ext cx="0" cy="0"/>
          <a:chOff x="0" y="0"/>
          <a:chExt cx="0" cy="0"/>
        </a:xfrm>
      </p:grpSpPr>
      <p:sp>
        <p:nvSpPr>
          <p:cNvPr id="8" name="Title 3">
            <a:extLst>
              <a:ext uri="{FF2B5EF4-FFF2-40B4-BE49-F238E27FC236}">
                <a16:creationId xmlns:a16="http://schemas.microsoft.com/office/drawing/2014/main" id="{DE3E5569-5E3F-DC23-9731-281A0D37602D}"/>
              </a:ext>
            </a:extLst>
          </p:cNvPr>
          <p:cNvSpPr>
            <a:spLocks noGrp="1"/>
          </p:cNvSpPr>
          <p:nvPr>
            <p:ph type="title"/>
          </p:nvPr>
        </p:nvSpPr>
        <p:spPr>
          <a:xfrm>
            <a:off x="475520" y="381661"/>
            <a:ext cx="9155929" cy="729062"/>
          </a:xfrm>
        </p:spPr>
        <p:txBody>
          <a:bodyPr lIns="91440" tIns="45720" rIns="91440" bIns="45720" anchor="t"/>
          <a:lstStyle/>
          <a:p>
            <a:r>
              <a:rPr lang="en-US" sz="2000">
                <a:solidFill>
                  <a:srgbClr val="043C71"/>
                </a:solidFill>
                <a:latin typeface="Arial"/>
                <a:cs typeface="Arial"/>
              </a:rPr>
              <a:t>Bilingual Toolkit</a:t>
            </a:r>
            <a:endParaRPr lang="en-US" sz="2000"/>
          </a:p>
        </p:txBody>
      </p:sp>
      <p:grpSp>
        <p:nvGrpSpPr>
          <p:cNvPr id="2" name="Group 1" descr="Sample of materials from the bilingual toolkit">
            <a:extLst>
              <a:ext uri="{FF2B5EF4-FFF2-40B4-BE49-F238E27FC236}">
                <a16:creationId xmlns:a16="http://schemas.microsoft.com/office/drawing/2014/main" id="{9312BD98-09A2-78AE-6667-0D3B18D6AF16}"/>
              </a:ext>
            </a:extLst>
          </p:cNvPr>
          <p:cNvGrpSpPr/>
          <p:nvPr/>
        </p:nvGrpSpPr>
        <p:grpSpPr>
          <a:xfrm>
            <a:off x="6189145" y="409433"/>
            <a:ext cx="5862340" cy="5457748"/>
            <a:chOff x="6257385" y="668741"/>
            <a:chExt cx="5862340" cy="5457748"/>
          </a:xfrm>
        </p:grpSpPr>
        <p:sp>
          <p:nvSpPr>
            <p:cNvPr id="3" name="Rectangle 2">
              <a:extLst>
                <a:ext uri="{FF2B5EF4-FFF2-40B4-BE49-F238E27FC236}">
                  <a16:creationId xmlns:a16="http://schemas.microsoft.com/office/drawing/2014/main" id="{8A713179-A945-9AA4-C1BC-1D6A427B8279}"/>
                </a:ext>
              </a:extLst>
            </p:cNvPr>
            <p:cNvSpPr/>
            <p:nvPr/>
          </p:nvSpPr>
          <p:spPr>
            <a:xfrm>
              <a:off x="6257385" y="668741"/>
              <a:ext cx="5719225" cy="54577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Google Shape;141;g280c02dad79_0_22">
              <a:extLst>
                <a:ext uri="{FF2B5EF4-FFF2-40B4-BE49-F238E27FC236}">
                  <a16:creationId xmlns:a16="http://schemas.microsoft.com/office/drawing/2014/main" id="{DCFA3E55-2C86-D5F8-B702-9AB50B7498EC}"/>
                </a:ext>
              </a:extLst>
            </p:cNvPr>
            <p:cNvSpPr txBox="1"/>
            <p:nvPr/>
          </p:nvSpPr>
          <p:spPr>
            <a:xfrm>
              <a:off x="6510204" y="1075111"/>
              <a:ext cx="2928763" cy="256116"/>
            </a:xfrm>
            <a:prstGeom prst="rect">
              <a:avLst/>
            </a:prstGeom>
            <a:noFill/>
            <a:ln>
              <a:noFill/>
            </a:ln>
          </p:spPr>
          <p:txBody>
            <a:bodyPr spcFirstLastPara="1" wrap="square" lIns="91425" tIns="45700" rIns="91425" bIns="4570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tx2"/>
                  </a:solidFill>
                  <a:effectLst/>
                  <a:uLnTx/>
                  <a:uFillTx/>
                  <a:latin typeface="Arial"/>
                  <a:cs typeface="Arial"/>
                </a:rPr>
                <a:t>Social Media </a:t>
              </a:r>
              <a:r>
                <a:rPr kumimoji="0" lang="en-US" sz="1200" b="0" i="0" u="none" strike="noStrike" kern="1200" cap="none" spc="0" normalizeH="0" baseline="0" noProof="0">
                  <a:ln>
                    <a:noFill/>
                  </a:ln>
                  <a:solidFill>
                    <a:schemeClr val="tx2"/>
                  </a:solidFill>
                  <a:effectLst/>
                  <a:uLnTx/>
                  <a:uFillTx/>
                  <a:latin typeface="Arial"/>
                  <a:cs typeface="Arial"/>
                </a:rPr>
                <a:t>Posts &amp; Graphics</a:t>
              </a:r>
              <a:endParaRPr lang="en-US" sz="1800" b="0" i="0" u="none" strike="noStrike" kern="1200" cap="none" spc="0" normalizeH="0" baseline="0" noProof="0">
                <a:ln>
                  <a:noFill/>
                </a:ln>
                <a:solidFill>
                  <a:schemeClr val="tx2"/>
                </a:solidFill>
                <a:effectLst/>
                <a:uLnTx/>
                <a:uFillTx/>
                <a:latin typeface="Arial"/>
                <a:cs typeface="Arial"/>
              </a:endParaRPr>
            </a:p>
          </p:txBody>
        </p:sp>
        <p:sp>
          <p:nvSpPr>
            <p:cNvPr id="17" name="Google Shape;141;g280c02dad79_0_22">
              <a:extLst>
                <a:ext uri="{FF2B5EF4-FFF2-40B4-BE49-F238E27FC236}">
                  <a16:creationId xmlns:a16="http://schemas.microsoft.com/office/drawing/2014/main" id="{BF7D5F4F-F39E-03A6-5CE5-5FC160F7D7EE}"/>
                </a:ext>
              </a:extLst>
            </p:cNvPr>
            <p:cNvSpPr txBox="1"/>
            <p:nvPr/>
          </p:nvSpPr>
          <p:spPr>
            <a:xfrm>
              <a:off x="9417782" y="3005767"/>
              <a:ext cx="2421172" cy="338529"/>
            </a:xfrm>
            <a:prstGeom prst="rect">
              <a:avLst/>
            </a:prstGeom>
            <a:noFill/>
            <a:ln>
              <a:noFill/>
            </a:ln>
          </p:spPr>
          <p:txBody>
            <a:bodyPr spcFirstLastPara="1" wrap="square" lIns="91425" tIns="45700" rIns="91425" bIns="4570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90000"/>
                </a:lnSpc>
                <a:defRPr/>
              </a:pPr>
              <a:r>
                <a:rPr lang="en-US" sz="1200" b="1">
                  <a:solidFill>
                    <a:schemeClr val="tx2"/>
                  </a:solidFill>
                  <a:latin typeface="Arial"/>
                  <a:ea typeface="+mn-lt"/>
                  <a:cs typeface="Calibri" panose="020F0502020204030204"/>
                </a:rPr>
                <a:t>Flyers </a:t>
              </a:r>
              <a:r>
                <a:rPr lang="en-US" sz="1200">
                  <a:solidFill>
                    <a:schemeClr val="tx2"/>
                  </a:solidFill>
                  <a:latin typeface="Arial"/>
                  <a:ea typeface="+mn-lt"/>
                  <a:cs typeface="Calibri" panose="020F0502020204030204"/>
                </a:rPr>
                <a:t>to share information about services available in NC</a:t>
              </a:r>
              <a:endParaRPr lang="en-US" sz="1200" i="0" u="none" strike="noStrike" kern="1200" cap="none" spc="0" normalizeH="0" baseline="0" noProof="0">
                <a:ln>
                  <a:noFill/>
                </a:ln>
                <a:solidFill>
                  <a:schemeClr val="tx2"/>
                </a:solidFill>
                <a:effectLst/>
                <a:uLnTx/>
                <a:uFillTx/>
                <a:latin typeface="Arial"/>
                <a:ea typeface="Calibri"/>
                <a:cs typeface="Calibri"/>
              </a:endParaRPr>
            </a:p>
          </p:txBody>
        </p:sp>
        <p:sp>
          <p:nvSpPr>
            <p:cNvPr id="18" name="Google Shape;141;g280c02dad79_0_22">
              <a:extLst>
                <a:ext uri="{FF2B5EF4-FFF2-40B4-BE49-F238E27FC236}">
                  <a16:creationId xmlns:a16="http://schemas.microsoft.com/office/drawing/2014/main" id="{F4FD08AC-0401-8F0D-7FDB-7BEE4B31B0C0}"/>
                </a:ext>
              </a:extLst>
            </p:cNvPr>
            <p:cNvSpPr txBox="1"/>
            <p:nvPr/>
          </p:nvSpPr>
          <p:spPr>
            <a:xfrm>
              <a:off x="6599187" y="2984598"/>
              <a:ext cx="2559897" cy="374484"/>
            </a:xfrm>
            <a:prstGeom prst="rect">
              <a:avLst/>
            </a:prstGeom>
            <a:noFill/>
            <a:ln>
              <a:noFill/>
            </a:ln>
          </p:spPr>
          <p:txBody>
            <a:bodyPr spcFirstLastPara="1" wrap="square" lIns="91425" tIns="45700" rIns="91425" bIns="4570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90000"/>
                </a:lnSpc>
                <a:defRPr/>
              </a:pPr>
              <a:r>
                <a:rPr lang="en-US" sz="1200" b="1">
                  <a:solidFill>
                    <a:schemeClr val="tx2"/>
                  </a:solidFill>
                  <a:latin typeface="Arial"/>
                  <a:cs typeface="Arial"/>
                </a:rPr>
                <a:t>A stakeholder email</a:t>
              </a:r>
              <a:r>
                <a:rPr lang="en-US" sz="1200">
                  <a:solidFill>
                    <a:schemeClr val="tx2"/>
                  </a:solidFill>
                  <a:latin typeface="Arial"/>
                  <a:cs typeface="Arial"/>
                </a:rPr>
                <a:t> </a:t>
              </a:r>
              <a:r>
                <a:rPr kumimoji="0" lang="en-US" sz="1200" b="0" i="0" u="none" strike="noStrike" kern="1200" cap="none" spc="0" normalizeH="0" baseline="0" noProof="0">
                  <a:ln>
                    <a:noFill/>
                  </a:ln>
                  <a:solidFill>
                    <a:schemeClr val="tx2"/>
                  </a:solidFill>
                  <a:effectLst/>
                  <a:uLnTx/>
                  <a:uFillTx/>
                  <a:latin typeface="Arial"/>
                  <a:cs typeface="Arial"/>
                </a:rPr>
                <a:t>for partners to </a:t>
              </a:r>
              <a:r>
                <a:rPr lang="en-US" sz="1200">
                  <a:solidFill>
                    <a:schemeClr val="tx2"/>
                  </a:solidFill>
                  <a:latin typeface="Arial"/>
                  <a:cs typeface="Arial"/>
                </a:rPr>
                <a:t>use while spreading the word </a:t>
              </a:r>
              <a:endParaRPr lang="en-US" sz="1200" b="0" i="0" u="none" strike="noStrike" kern="1200" cap="none" spc="0" normalizeH="0" baseline="0" noProof="0">
                <a:ln>
                  <a:noFill/>
                </a:ln>
                <a:solidFill>
                  <a:schemeClr val="tx2"/>
                </a:solidFill>
                <a:effectLst/>
                <a:uLnTx/>
                <a:uFillTx/>
                <a:latin typeface="Arial"/>
                <a:ea typeface="Calibri"/>
                <a:cs typeface="Arial"/>
              </a:endParaRPr>
            </a:p>
          </p:txBody>
        </p:sp>
        <p:pic>
          <p:nvPicPr>
            <p:cNvPr id="19" name="Picture 18">
              <a:extLst>
                <a:ext uri="{FF2B5EF4-FFF2-40B4-BE49-F238E27FC236}">
                  <a16:creationId xmlns:a16="http://schemas.microsoft.com/office/drawing/2014/main" id="{66C1BBD1-B6EE-2397-30B0-C6FB3862484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160447">
              <a:off x="9851793" y="3562488"/>
              <a:ext cx="1859341" cy="2397091"/>
            </a:xfrm>
            <a:prstGeom prst="rect">
              <a:avLst/>
            </a:prstGeom>
            <a:ln>
              <a:noFill/>
            </a:ln>
            <a:effectLst>
              <a:outerShdw blurRad="292100" dist="139700" dir="2700000" algn="tl" rotWithShape="0">
                <a:srgbClr val="333333">
                  <a:alpha val="65000"/>
                </a:srgbClr>
              </a:outerShdw>
            </a:effectLst>
          </p:spPr>
        </p:pic>
        <p:pic>
          <p:nvPicPr>
            <p:cNvPr id="20" name="Picture 19">
              <a:extLst>
                <a:ext uri="{FF2B5EF4-FFF2-40B4-BE49-F238E27FC236}">
                  <a16:creationId xmlns:a16="http://schemas.microsoft.com/office/drawing/2014/main" id="{572EB52D-3398-6D16-3268-35A3646F6D07}"/>
                </a:ext>
              </a:extLst>
            </p:cNvPr>
            <p:cNvPicPr>
              <a:picLocks noChangeAspect="1"/>
            </p:cNvPicPr>
            <p:nvPr/>
          </p:nvPicPr>
          <p:blipFill rotWithShape="1">
            <a:blip r:embed="rId4">
              <a:extLst>
                <a:ext uri="{28A0092B-C50C-407E-A947-70E740481C1C}">
                  <a14:useLocalDpi xmlns:a14="http://schemas.microsoft.com/office/drawing/2010/main" val="0"/>
                </a:ext>
              </a:extLst>
            </a:blip>
            <a:srcRect b="5723"/>
            <a:stretch/>
          </p:blipFill>
          <p:spPr>
            <a:xfrm>
              <a:off x="6849808" y="3498239"/>
              <a:ext cx="2070192" cy="2461340"/>
            </a:xfrm>
            <a:prstGeom prst="rect">
              <a:avLst/>
            </a:prstGeom>
            <a:ln>
              <a:noFill/>
            </a:ln>
            <a:effectLst>
              <a:outerShdw blurRad="292100" dist="139700" dir="2700000" algn="tl" rotWithShape="0">
                <a:srgbClr val="333333">
                  <a:alpha val="65000"/>
                </a:srgbClr>
              </a:outerShdw>
            </a:effectLst>
          </p:spPr>
        </p:pic>
        <p:sp>
          <p:nvSpPr>
            <p:cNvPr id="23" name="Google Shape;141;g280c02dad79_0_22">
              <a:extLst>
                <a:ext uri="{FF2B5EF4-FFF2-40B4-BE49-F238E27FC236}">
                  <a16:creationId xmlns:a16="http://schemas.microsoft.com/office/drawing/2014/main" id="{2A692941-6295-404F-C9E1-AAC75CEAE598}"/>
                </a:ext>
              </a:extLst>
            </p:cNvPr>
            <p:cNvSpPr txBox="1"/>
            <p:nvPr/>
          </p:nvSpPr>
          <p:spPr>
            <a:xfrm>
              <a:off x="9190962" y="1055645"/>
              <a:ext cx="2928763" cy="256116"/>
            </a:xfrm>
            <a:prstGeom prst="rect">
              <a:avLst/>
            </a:prstGeom>
            <a:noFill/>
            <a:ln>
              <a:noFill/>
            </a:ln>
          </p:spPr>
          <p:txBody>
            <a:bodyPr spcFirstLastPara="1" wrap="square" lIns="91425" tIns="45700" rIns="91425" bIns="4570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tx2"/>
                  </a:solidFill>
                  <a:effectLst/>
                  <a:uLnTx/>
                  <a:uFillTx/>
                  <a:latin typeface="Arial"/>
                  <a:cs typeface="Arial"/>
                </a:rPr>
                <a:t>Video PSAs</a:t>
              </a:r>
              <a:endParaRPr lang="en-US" sz="1800" b="0" i="0" u="none" strike="noStrike" kern="1200" cap="none" spc="0" normalizeH="0" baseline="0" noProof="0">
                <a:ln>
                  <a:noFill/>
                </a:ln>
                <a:solidFill>
                  <a:schemeClr val="tx2"/>
                </a:solidFill>
                <a:effectLst/>
                <a:uLnTx/>
                <a:uFillTx/>
                <a:latin typeface="Arial"/>
                <a:cs typeface="Arial"/>
              </a:endParaRPr>
            </a:p>
          </p:txBody>
        </p:sp>
        <p:pic>
          <p:nvPicPr>
            <p:cNvPr id="28" name="Picture 27">
              <a:extLst>
                <a:ext uri="{FF2B5EF4-FFF2-40B4-BE49-F238E27FC236}">
                  <a16:creationId xmlns:a16="http://schemas.microsoft.com/office/drawing/2014/main" id="{4F11090B-AC25-B26D-AA62-CDA4F2E50187}"/>
                </a:ext>
              </a:extLst>
            </p:cNvPr>
            <p:cNvPicPr>
              <a:picLocks noChangeAspect="1"/>
            </p:cNvPicPr>
            <p:nvPr/>
          </p:nvPicPr>
          <p:blipFill>
            <a:blip r:embed="rId5">
              <a:extLst>
                <a:ext uri="{28A0092B-C50C-407E-A947-70E740481C1C}">
                  <a14:useLocalDpi xmlns:a14="http://schemas.microsoft.com/office/drawing/2010/main" val="0"/>
                </a:ext>
              </a:extLst>
            </a:blip>
            <a:srcRect t="1245" b="1245"/>
            <a:stretch/>
          </p:blipFill>
          <p:spPr>
            <a:xfrm rot="21441843">
              <a:off x="9399358" y="3534809"/>
              <a:ext cx="1859341" cy="2401648"/>
            </a:xfrm>
            <a:prstGeom prst="rect">
              <a:avLst/>
            </a:prstGeom>
            <a:ln>
              <a:noFill/>
            </a:ln>
            <a:effectLst>
              <a:outerShdw blurRad="292100" dist="139700" dir="2700000" algn="tl" rotWithShape="0">
                <a:srgbClr val="333333">
                  <a:alpha val="65000"/>
                </a:srgbClr>
              </a:outerShdw>
            </a:effectLst>
          </p:spPr>
        </p:pic>
        <p:pic>
          <p:nvPicPr>
            <p:cNvPr id="32" name="Picture 31">
              <a:extLst>
                <a:ext uri="{FF2B5EF4-FFF2-40B4-BE49-F238E27FC236}">
                  <a16:creationId xmlns:a16="http://schemas.microsoft.com/office/drawing/2014/main" id="{54437069-408B-0163-56F6-8751EBA6BC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4365" y="1372416"/>
              <a:ext cx="1380171" cy="1380171"/>
            </a:xfrm>
            <a:prstGeom prst="rect">
              <a:avLst/>
            </a:prstGeom>
          </p:spPr>
        </p:pic>
        <p:pic>
          <p:nvPicPr>
            <p:cNvPr id="34" name="Picture 33">
              <a:extLst>
                <a:ext uri="{FF2B5EF4-FFF2-40B4-BE49-F238E27FC236}">
                  <a16:creationId xmlns:a16="http://schemas.microsoft.com/office/drawing/2014/main" id="{12307187-EF02-574F-AE08-5EBC5020141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63140" y="1364780"/>
              <a:ext cx="1380378" cy="1380378"/>
            </a:xfrm>
            <a:prstGeom prst="rect">
              <a:avLst/>
            </a:prstGeom>
          </p:spPr>
        </p:pic>
        <p:pic>
          <p:nvPicPr>
            <p:cNvPr id="36" name="Picture 35">
              <a:extLst>
                <a:ext uri="{FF2B5EF4-FFF2-40B4-BE49-F238E27FC236}">
                  <a16:creationId xmlns:a16="http://schemas.microsoft.com/office/drawing/2014/main" id="{D0DB5673-61A3-6CF9-D39B-9826CA5E082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65521" y="1359925"/>
              <a:ext cx="2228261" cy="1392663"/>
            </a:xfrm>
            <a:prstGeom prst="rect">
              <a:avLst/>
            </a:prstGeom>
          </p:spPr>
        </p:pic>
      </p:grpSp>
      <p:sp>
        <p:nvSpPr>
          <p:cNvPr id="42" name="TextBox 41">
            <a:extLst>
              <a:ext uri="{FF2B5EF4-FFF2-40B4-BE49-F238E27FC236}">
                <a16:creationId xmlns:a16="http://schemas.microsoft.com/office/drawing/2014/main" id="{6B6BA02D-1FB8-3B46-9BF2-5357FDA25CA7}"/>
              </a:ext>
            </a:extLst>
          </p:cNvPr>
          <p:cNvSpPr txBox="1"/>
          <p:nvPr/>
        </p:nvSpPr>
        <p:spPr>
          <a:xfrm>
            <a:off x="513107" y="1110723"/>
            <a:ext cx="5565955" cy="4379725"/>
          </a:xfrm>
          <a:prstGeom prst="rect">
            <a:avLst/>
          </a:prstGeom>
          <a:noFill/>
        </p:spPr>
        <p:txBody>
          <a:bodyPr wrap="square" lIns="91440" tIns="45720" rIns="91440" bIns="45720" anchor="t">
            <a:spAutoFit/>
          </a:bodyPr>
          <a:lstStyle/>
          <a:p>
            <a:pPr algn="l" rtl="0" fontAlgn="base">
              <a:lnSpc>
                <a:spcPts val="2380"/>
              </a:lnSpc>
              <a:buNone/>
            </a:pPr>
            <a:r>
              <a:rPr lang="en-US" sz="1900" b="0" i="0" u="none" strike="noStrike">
                <a:solidFill>
                  <a:srgbClr val="000000"/>
                </a:solidFill>
                <a:effectLst/>
                <a:latin typeface="Arial"/>
                <a:cs typeface="Arial"/>
              </a:rPr>
              <a:t>A </a:t>
            </a:r>
            <a:r>
              <a:rPr lang="en-US" sz="1900" b="0" i="0" u="none" strike="noStrike">
                <a:solidFill>
                  <a:srgbClr val="000000"/>
                </a:solidFill>
                <a:effectLst/>
                <a:latin typeface="Arial"/>
                <a:cs typeface="Arial"/>
                <a:hlinkClick r:id="rId9"/>
              </a:rPr>
              <a:t>free, downloadable toolkit </a:t>
            </a:r>
            <a:r>
              <a:rPr lang="en-US" sz="1900" b="0" i="0" u="none" strike="noStrike">
                <a:solidFill>
                  <a:srgbClr val="000000"/>
                </a:solidFill>
                <a:effectLst/>
                <a:latin typeface="Arial"/>
                <a:cs typeface="Arial"/>
              </a:rPr>
              <a:t>is available to share information and resources on ways to find </a:t>
            </a:r>
            <a:r>
              <a:rPr lang="en-US" sz="1900">
                <a:solidFill>
                  <a:srgbClr val="000000"/>
                </a:solidFill>
                <a:latin typeface="Arial"/>
                <a:cs typeface="Arial"/>
              </a:rPr>
              <a:t>mental health support or substance use treatment at </a:t>
            </a:r>
            <a:r>
              <a:rPr lang="en-US" sz="1900" b="0" i="0" u="none" strike="noStrike">
                <a:solidFill>
                  <a:srgbClr val="000000"/>
                </a:solidFill>
                <a:effectLst/>
                <a:latin typeface="Arial"/>
                <a:cs typeface="Arial"/>
              </a:rPr>
              <a:t>no or low-cost, wherever you live in North Carolina. </a:t>
            </a:r>
          </a:p>
          <a:p>
            <a:pPr algn="l" rtl="0" fontAlgn="base">
              <a:lnSpc>
                <a:spcPts val="2380"/>
              </a:lnSpc>
              <a:buNone/>
            </a:pPr>
            <a:endParaRPr lang="en-US" sz="1900">
              <a:solidFill>
                <a:srgbClr val="000000"/>
              </a:solidFill>
              <a:latin typeface="Arial" panose="020B0604020202020204" pitchFamily="34" charset="0"/>
            </a:endParaRPr>
          </a:p>
          <a:p>
            <a:pPr fontAlgn="base">
              <a:lnSpc>
                <a:spcPts val="2380"/>
              </a:lnSpc>
              <a:spcAft>
                <a:spcPts val="1200"/>
              </a:spcAft>
            </a:pPr>
            <a:r>
              <a:rPr lang="en-US" sz="1900" b="0" i="0" u="none" strike="noStrike">
                <a:solidFill>
                  <a:srgbClr val="000000"/>
                </a:solidFill>
                <a:effectLst/>
                <a:latin typeface="Arial"/>
                <a:cs typeface="Arial"/>
              </a:rPr>
              <a:t>The materials are designed to help spread the word about crisis services in </a:t>
            </a:r>
            <a:r>
              <a:rPr lang="en-US" sz="1900" b="0" i="0" u="none" strike="noStrike">
                <a:solidFill>
                  <a:srgbClr val="000000"/>
                </a:solidFill>
                <a:effectLst/>
                <a:latin typeface="Arial"/>
                <a:cs typeface="Arial"/>
                <a:hlinkClick r:id="rId9"/>
              </a:rPr>
              <a:t>English</a:t>
            </a:r>
            <a:r>
              <a:rPr lang="en-US" sz="1900" b="0" i="0" u="none" strike="noStrike">
                <a:solidFill>
                  <a:srgbClr val="000000"/>
                </a:solidFill>
                <a:effectLst/>
                <a:latin typeface="Arial"/>
                <a:cs typeface="Arial"/>
              </a:rPr>
              <a:t> and </a:t>
            </a:r>
            <a:r>
              <a:rPr lang="en-US" sz="1900" b="0" i="0" u="none" strike="noStrike">
                <a:solidFill>
                  <a:srgbClr val="000000"/>
                </a:solidFill>
                <a:effectLst/>
                <a:latin typeface="Arial"/>
                <a:cs typeface="Arial"/>
                <a:hlinkClick r:id="rId10"/>
              </a:rPr>
              <a:t>Spanish</a:t>
            </a:r>
            <a:r>
              <a:rPr lang="en-US" sz="1900">
                <a:solidFill>
                  <a:srgbClr val="000000"/>
                </a:solidFill>
                <a:latin typeface="Arial"/>
                <a:cs typeface="Arial"/>
              </a:rPr>
              <a:t> and include:</a:t>
            </a:r>
            <a:endParaRPr lang="en-US" sz="1900" b="0" i="0">
              <a:solidFill>
                <a:srgbClr val="000000"/>
              </a:solidFill>
              <a:effectLst/>
              <a:latin typeface="Arial"/>
              <a:cs typeface="Arial"/>
            </a:endParaRPr>
          </a:p>
          <a:p>
            <a:pPr marL="285750" indent="-285750" algn="l" rtl="0" fontAlgn="base">
              <a:lnSpc>
                <a:spcPts val="2380"/>
              </a:lnSpc>
              <a:spcAft>
                <a:spcPts val="1200"/>
              </a:spcAft>
              <a:buFont typeface="Arial" panose="020B0604020202020204" pitchFamily="34" charset="0"/>
              <a:buChar char="•"/>
            </a:pPr>
            <a:r>
              <a:rPr lang="en-US" sz="1900" b="0" i="0" u="none" strike="noStrike">
                <a:solidFill>
                  <a:srgbClr val="000000"/>
                </a:solidFill>
                <a:effectLst/>
                <a:latin typeface="Arial"/>
                <a:cs typeface="Arial"/>
              </a:rPr>
              <a:t>Social media posts</a:t>
            </a:r>
          </a:p>
          <a:p>
            <a:pPr marL="285750" indent="-285750" algn="l" rtl="0" fontAlgn="base">
              <a:lnSpc>
                <a:spcPts val="2380"/>
              </a:lnSpc>
              <a:spcAft>
                <a:spcPts val="1200"/>
              </a:spcAft>
              <a:buFont typeface="Arial" panose="020B0604020202020204" pitchFamily="34" charset="0"/>
              <a:buChar char="•"/>
            </a:pPr>
            <a:r>
              <a:rPr lang="en-US" sz="1900">
                <a:solidFill>
                  <a:srgbClr val="000000"/>
                </a:solidFill>
                <a:latin typeface="Arial"/>
                <a:cs typeface="Arial"/>
              </a:rPr>
              <a:t>Flyers</a:t>
            </a:r>
            <a:endParaRPr lang="en-US" sz="1900" b="0" i="0">
              <a:solidFill>
                <a:srgbClr val="000000"/>
              </a:solidFill>
              <a:effectLst/>
              <a:latin typeface="Arial"/>
              <a:cs typeface="Arial"/>
            </a:endParaRPr>
          </a:p>
          <a:p>
            <a:pPr marL="285750" indent="-285750" algn="l" rtl="0" fontAlgn="base">
              <a:lnSpc>
                <a:spcPts val="2380"/>
              </a:lnSpc>
              <a:spcAft>
                <a:spcPts val="1200"/>
              </a:spcAft>
              <a:buFont typeface="Arial" panose="020B0604020202020204" pitchFamily="34" charset="0"/>
              <a:buChar char="•"/>
            </a:pPr>
            <a:r>
              <a:rPr lang="en-US" sz="1900">
                <a:solidFill>
                  <a:srgbClr val="000000"/>
                </a:solidFill>
                <a:latin typeface="Arial"/>
                <a:cs typeface="Arial"/>
              </a:rPr>
              <a:t>PSAs</a:t>
            </a:r>
          </a:p>
          <a:p>
            <a:pPr marL="285750" indent="-285750" algn="l" rtl="0" fontAlgn="base">
              <a:lnSpc>
                <a:spcPts val="2380"/>
              </a:lnSpc>
              <a:spcAft>
                <a:spcPts val="1200"/>
              </a:spcAft>
              <a:buFont typeface="Arial" panose="020B0604020202020204" pitchFamily="34" charset="0"/>
              <a:buChar char="•"/>
            </a:pPr>
            <a:r>
              <a:rPr lang="en-US" sz="1900" b="0" i="0">
                <a:solidFill>
                  <a:srgbClr val="000000"/>
                </a:solidFill>
                <a:effectLst/>
                <a:latin typeface="Arial"/>
                <a:cs typeface="Arial"/>
              </a:rPr>
              <a:t>And more!</a:t>
            </a:r>
          </a:p>
        </p:txBody>
      </p:sp>
    </p:spTree>
    <p:extLst>
      <p:ext uri="{BB962C8B-B14F-4D97-AF65-F5344CB8AC3E}">
        <p14:creationId xmlns:p14="http://schemas.microsoft.com/office/powerpoint/2010/main" val="15644629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 of two people supporting each other by holding hands">
            <a:extLst>
              <a:ext uri="{FF2B5EF4-FFF2-40B4-BE49-F238E27FC236}">
                <a16:creationId xmlns:a16="http://schemas.microsoft.com/office/drawing/2014/main" id="{B4EC4E3A-A31F-0027-A668-599982B74EFE}"/>
              </a:ext>
            </a:extLst>
          </p:cNvPr>
          <p:cNvPicPr>
            <a:picLocks noChangeAspect="1"/>
          </p:cNvPicPr>
          <p:nvPr/>
        </p:nvPicPr>
        <p:blipFill>
          <a:blip r:embed="rId2"/>
          <a:stretch>
            <a:fillRect/>
          </a:stretch>
        </p:blipFill>
        <p:spPr>
          <a:xfrm>
            <a:off x="1222374" y="0"/>
            <a:ext cx="10969626" cy="6143626"/>
          </a:xfrm>
          <a:prstGeom prst="rect">
            <a:avLst/>
          </a:prstGeom>
        </p:spPr>
      </p:pic>
      <p:sp>
        <p:nvSpPr>
          <p:cNvPr id="3" name="Rectangle 2">
            <a:extLst>
              <a:ext uri="{FF2B5EF4-FFF2-40B4-BE49-F238E27FC236}">
                <a16:creationId xmlns:a16="http://schemas.microsoft.com/office/drawing/2014/main" id="{600BDDE3-2824-EA30-1AF6-3B6D35FB64D8}"/>
              </a:ext>
              <a:ext uri="{C183D7F6-B498-43B3-948B-1728B52AA6E4}">
                <adec:decorative xmlns:adec="http://schemas.microsoft.com/office/drawing/2017/decorative" val="1"/>
              </a:ext>
            </a:extLst>
          </p:cNvPr>
          <p:cNvSpPr/>
          <p:nvPr/>
        </p:nvSpPr>
        <p:spPr>
          <a:xfrm>
            <a:off x="0" y="0"/>
            <a:ext cx="9690158" cy="6866106"/>
          </a:xfrm>
          <a:prstGeom prst="rect">
            <a:avLst/>
          </a:prstGeom>
          <a:gradFill flip="none" rotWithShape="1">
            <a:gsLst>
              <a:gs pos="94000">
                <a:srgbClr val="0070C0">
                  <a:lumMod val="62000"/>
                  <a:alpha val="0"/>
                </a:srgbClr>
              </a:gs>
              <a:gs pos="55000">
                <a:srgbClr val="17375E">
                  <a:lumMod val="75630"/>
                  <a:alpha val="83578"/>
                </a:srgbClr>
              </a:gs>
              <a:gs pos="31000">
                <a:srgbClr val="0F243E"/>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17">
            <a:extLst>
              <a:ext uri="{FF2B5EF4-FFF2-40B4-BE49-F238E27FC236}">
                <a16:creationId xmlns:a16="http://schemas.microsoft.com/office/drawing/2014/main" id="{CAD00CE7-DC9B-104B-3C39-890295702A3C}"/>
              </a:ext>
            </a:extLst>
          </p:cNvPr>
          <p:cNvSpPr txBox="1">
            <a:spLocks/>
          </p:cNvSpPr>
          <p:nvPr/>
        </p:nvSpPr>
        <p:spPr>
          <a:xfrm>
            <a:off x="587626" y="5334000"/>
            <a:ext cx="4670174" cy="488226"/>
          </a:xfrm>
          <a:prstGeom prst="rect">
            <a:avLst/>
          </a:prstGeom>
        </p:spPr>
        <p:txBody>
          <a:bodyPr lIns="0" tIns="0" rIns="0" bIns="0" anchor="ctr">
            <a:noAutofit/>
          </a:bodyPr>
          <a:lstStyle>
            <a:lvl1pPr marL="0" indent="0" algn="l" defTabSz="685800" rtl="0" eaLnBrk="1" latinLnBrk="0" hangingPunct="1">
              <a:lnSpc>
                <a:spcPct val="90000"/>
              </a:lnSpc>
              <a:spcBef>
                <a:spcPts val="750"/>
              </a:spcBef>
              <a:buFont typeface="Arial" panose="020B0604020202020204" pitchFamily="34" charset="0"/>
              <a:buNone/>
              <a:defRPr sz="1400" b="1" i="0" kern="1200" baseline="0">
                <a:solidFill>
                  <a:schemeClr val="bg1"/>
                </a:solidFill>
                <a:latin typeface="Arial" panose="020B0604020202020204" pitchFamily="34" charset="0"/>
                <a:ea typeface="Arial" panose="020B0604020202020204" pitchFamily="34" charset="0"/>
                <a:cs typeface="Arial" panose="020B0604020202020204" pitchFamily="34" charset="0"/>
              </a:defRPr>
            </a:lvl1pPr>
            <a:lvl2pPr marL="576263" indent="-233363" algn="l" defTabSz="685800" rtl="0" eaLnBrk="1" latinLnBrk="0" hangingPunct="1">
              <a:lnSpc>
                <a:spcPct val="90000"/>
              </a:lnSpc>
              <a:spcBef>
                <a:spcPts val="375"/>
              </a:spcBef>
              <a:buFont typeface="Franklin Gothic Medium" panose="020B0603020102020204" pitchFamily="34" charset="0"/>
              <a:buChar char="–"/>
              <a:defRPr sz="2400" b="1" i="0" kern="120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2000" b="1" i="0" kern="1200">
                <a:solidFill>
                  <a:srgbClr val="003B70"/>
                </a:solidFill>
                <a:latin typeface="Arial" panose="020B0604020202020204" pitchFamily="34" charset="0"/>
                <a:ea typeface="Arial" panose="020B0604020202020204" pitchFamily="34" charset="0"/>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Franklin Gothic Medium" panose="020B06030201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Franklin Gothic Medium" panose="020B06030201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600" b="0">
                <a:latin typeface="Arial"/>
                <a:cs typeface="Arial"/>
              </a:rPr>
              <a:t>May 2025</a:t>
            </a:r>
          </a:p>
        </p:txBody>
      </p:sp>
      <p:cxnSp>
        <p:nvCxnSpPr>
          <p:cNvPr id="5" name="Straight Connector 4">
            <a:extLst>
              <a:ext uri="{FF2B5EF4-FFF2-40B4-BE49-F238E27FC236}">
                <a16:creationId xmlns:a16="http://schemas.microsoft.com/office/drawing/2014/main" id="{BF37949F-B13C-03CD-E402-6274621FD069}"/>
              </a:ext>
              <a:ext uri="{C183D7F6-B498-43B3-948B-1728B52AA6E4}">
                <adec:decorative xmlns:adec="http://schemas.microsoft.com/office/drawing/2017/decorative" val="1"/>
              </a:ext>
            </a:extLst>
          </p:cNvPr>
          <p:cNvCxnSpPr>
            <a:cxnSpLocks/>
          </p:cNvCxnSpPr>
          <p:nvPr/>
        </p:nvCxnSpPr>
        <p:spPr>
          <a:xfrm>
            <a:off x="579437" y="5181600"/>
            <a:ext cx="5376863" cy="0"/>
          </a:xfrm>
          <a:prstGeom prst="line">
            <a:avLst/>
          </a:prstGeom>
          <a:noFill/>
          <a:ln w="6350" cap="flat" cmpd="sng" algn="ctr">
            <a:solidFill>
              <a:srgbClr val="0766BD"/>
            </a:solidFill>
            <a:prstDash val="solid"/>
            <a:miter lim="800000"/>
          </a:ln>
          <a:effectLst/>
        </p:spPr>
      </p:cxnSp>
      <p:pic>
        <p:nvPicPr>
          <p:cNvPr id="6" name="Picture 5" descr="NCDHHS logo">
            <a:extLst>
              <a:ext uri="{FF2B5EF4-FFF2-40B4-BE49-F238E27FC236}">
                <a16:creationId xmlns:a16="http://schemas.microsoft.com/office/drawing/2014/main" id="{AA7E2FA6-6D54-891B-7EF8-C01C5837572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39971" y="789243"/>
            <a:ext cx="3208958" cy="1126656"/>
          </a:xfrm>
          <a:prstGeom prst="rect">
            <a:avLst/>
          </a:prstGeom>
        </p:spPr>
      </p:pic>
      <p:sp>
        <p:nvSpPr>
          <p:cNvPr id="7" name="Title 1">
            <a:extLst>
              <a:ext uri="{FF2B5EF4-FFF2-40B4-BE49-F238E27FC236}">
                <a16:creationId xmlns:a16="http://schemas.microsoft.com/office/drawing/2014/main" id="{9F5A1D8C-FAA1-0BE4-D2C8-B77200A0A167}"/>
              </a:ext>
            </a:extLst>
          </p:cNvPr>
          <p:cNvSpPr txBox="1">
            <a:spLocks noGrp="1"/>
          </p:cNvSpPr>
          <p:nvPr>
            <p:ph type="title" idx="4294967295"/>
          </p:nvPr>
        </p:nvSpPr>
        <p:spPr>
          <a:xfrm>
            <a:off x="535231" y="3433348"/>
            <a:ext cx="5979771" cy="1614541"/>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685800" rtl="0" eaLnBrk="1" latinLnBrk="0" hangingPunct="1">
              <a:lnSpc>
                <a:spcPct val="90000"/>
              </a:lnSpc>
              <a:spcBef>
                <a:spcPct val="0"/>
              </a:spcBef>
              <a:buNone/>
              <a:defRPr sz="3200" b="1" i="0" kern="1200">
                <a:solidFill>
                  <a:srgbClr val="7CA3DD"/>
                </a:solidFill>
                <a:latin typeface="Arial" panose="020B0604020202020204" pitchFamily="34" charset="0"/>
                <a:ea typeface="Arial" panose="020B0604020202020204" pitchFamily="34" charset="0"/>
                <a:cs typeface="Arial" panose="020B0604020202020204" pitchFamily="34" charset="0"/>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a:ln>
                  <a:noFill/>
                </a:ln>
                <a:solidFill>
                  <a:schemeClr val="bg1"/>
                </a:solidFill>
                <a:effectLst/>
                <a:uLnTx/>
                <a:uFillTx/>
                <a:latin typeface="Arial"/>
                <a:ea typeface="Arial" panose="020B0604020202020204" pitchFamily="34" charset="0"/>
                <a:cs typeface="Arial"/>
              </a:rPr>
              <a:t>No Matter The Crisis, </a:t>
            </a:r>
            <a:br>
              <a:rPr kumimoji="0" lang="en-US" sz="3200" b="1" i="0" u="none" strike="noStrike" kern="1200" cap="none" spc="0" normalizeH="0" baseline="0" noProof="0">
                <a:ln>
                  <a:noFill/>
                </a:ln>
                <a:solidFill>
                  <a:srgbClr val="7CA3DD"/>
                </a:solidFill>
                <a:effectLst/>
                <a:uLnTx/>
                <a:uFillTx/>
                <a:latin typeface="Arial"/>
                <a:ea typeface="Arial" panose="020B0604020202020204" pitchFamily="34" charset="0"/>
                <a:cs typeface="Arial"/>
              </a:rPr>
            </a:br>
            <a:r>
              <a:rPr kumimoji="0" lang="en-US" sz="3200" b="1" i="0" u="none" strike="noStrike" kern="1200" cap="none" spc="0" normalizeH="0" baseline="0" noProof="0">
                <a:ln>
                  <a:noFill/>
                </a:ln>
                <a:solidFill>
                  <a:schemeClr val="bg1"/>
                </a:solidFill>
                <a:effectLst/>
                <a:uLnTx/>
                <a:uFillTx/>
                <a:latin typeface="Arial"/>
                <a:ea typeface="Arial" panose="020B0604020202020204" pitchFamily="34" charset="0"/>
                <a:cs typeface="Arial"/>
              </a:rPr>
              <a:t>There Are Options:</a:t>
            </a:r>
            <a:br>
              <a:rPr kumimoji="0" lang="en-US" sz="3200" b="1" i="0" u="none" strike="noStrike" kern="1200" cap="none" spc="0" normalizeH="0" baseline="0" noProof="0">
                <a:ln>
                  <a:noFill/>
                </a:ln>
                <a:solidFill>
                  <a:srgbClr val="7CA3DD"/>
                </a:solidFill>
                <a:effectLst/>
                <a:uLnTx/>
                <a:uFillTx/>
                <a:latin typeface="Arial"/>
                <a:ea typeface="Arial" panose="020B0604020202020204" pitchFamily="34" charset="0"/>
                <a:cs typeface="Arial"/>
              </a:rPr>
            </a:br>
            <a:r>
              <a:rPr kumimoji="0" lang="en-US" sz="3200" b="1" i="0" u="none" strike="noStrike" kern="1200" cap="none" spc="0" normalizeH="0" baseline="0" noProof="0">
                <a:ln>
                  <a:noFill/>
                </a:ln>
                <a:solidFill>
                  <a:schemeClr val="bg1"/>
                </a:solidFill>
                <a:effectLst/>
                <a:uLnTx/>
                <a:uFillTx/>
                <a:latin typeface="Arial"/>
                <a:ea typeface="Arial" panose="020B0604020202020204" pitchFamily="34" charset="0"/>
                <a:cs typeface="Arial"/>
              </a:rPr>
              <a:t>NC Crisis Services Essentials</a:t>
            </a:r>
            <a:endParaRPr kumimoji="0" lang="en-US" sz="3200" b="1" i="0" u="none" strike="noStrike" kern="1200" cap="none" spc="0" normalizeH="0" baseline="0" noProof="0">
              <a:ln>
                <a:noFill/>
              </a:ln>
              <a:solidFill>
                <a:schemeClr val="bg1"/>
              </a:solidFill>
              <a:effectLst/>
              <a:uLnTx/>
              <a:uFillTx/>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16847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270589-6FE4-CBBF-6910-B6F2D6A238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B7143B-FC57-688A-C2E1-818DE94774B4}"/>
              </a:ext>
            </a:extLst>
          </p:cNvPr>
          <p:cNvSpPr>
            <a:spLocks noGrp="1"/>
          </p:cNvSpPr>
          <p:nvPr>
            <p:ph type="title"/>
          </p:nvPr>
        </p:nvSpPr>
        <p:spPr/>
        <p:txBody>
          <a:bodyPr lIns="91440" tIns="45720" rIns="91440" bIns="45720" anchor="t"/>
          <a:lstStyle/>
          <a:p>
            <a:r>
              <a:rPr lang="en-US" sz="2000" dirty="0">
                <a:solidFill>
                  <a:srgbClr val="043C71"/>
                </a:solidFill>
                <a:latin typeface="Arial"/>
                <a:cs typeface="Arial"/>
              </a:rPr>
              <a:t>PSA: Whatever Your Crisis, You Have Options</a:t>
            </a:r>
            <a:endParaRPr lang="en-US" dirty="0"/>
          </a:p>
        </p:txBody>
      </p:sp>
      <p:sp>
        <p:nvSpPr>
          <p:cNvPr id="3" name="TextBox 2">
            <a:extLst>
              <a:ext uri="{FF2B5EF4-FFF2-40B4-BE49-F238E27FC236}">
                <a16:creationId xmlns:a16="http://schemas.microsoft.com/office/drawing/2014/main" id="{3A14A444-3713-ABE1-FF11-611167D239D1}"/>
              </a:ext>
            </a:extLst>
          </p:cNvPr>
          <p:cNvSpPr txBox="1"/>
          <p:nvPr/>
        </p:nvSpPr>
        <p:spPr>
          <a:xfrm>
            <a:off x="3320304" y="5370477"/>
            <a:ext cx="5668347" cy="461665"/>
          </a:xfrm>
          <a:prstGeom prst="rect">
            <a:avLst/>
          </a:prstGeom>
          <a:noFill/>
        </p:spPr>
        <p:txBody>
          <a:bodyPr wrap="none" rtlCol="0">
            <a:spAutoFit/>
          </a:bodyPr>
          <a:lstStyle/>
          <a:p>
            <a:pPr algn="l"/>
            <a:r>
              <a:rPr lang="en-US" sz="2400" b="1" i="0" u="none" strike="noStrike" dirty="0">
                <a:solidFill>
                  <a:srgbClr val="072C62"/>
                </a:solidFill>
                <a:effectLst/>
                <a:latin typeface="Aptos" panose="020B0004020202020204" pitchFamily="34" charset="0"/>
              </a:rPr>
              <a:t>Whatever Your </a:t>
            </a:r>
            <a:r>
              <a:rPr lang="en-US" sz="2400" b="1" dirty="0">
                <a:solidFill>
                  <a:srgbClr val="072C62"/>
                </a:solidFill>
                <a:latin typeface="Aptos" panose="020B0004020202020204" pitchFamily="34" charset="0"/>
              </a:rPr>
              <a:t>C</a:t>
            </a:r>
            <a:r>
              <a:rPr lang="en-US" sz="2400" b="1" i="0" u="none" strike="noStrike" dirty="0">
                <a:solidFill>
                  <a:srgbClr val="072C62"/>
                </a:solidFill>
                <a:effectLst/>
                <a:latin typeface="Aptos" panose="020B0004020202020204" pitchFamily="34" charset="0"/>
              </a:rPr>
              <a:t>risis, You </a:t>
            </a:r>
            <a:r>
              <a:rPr lang="en-US" sz="2400" b="1" dirty="0">
                <a:solidFill>
                  <a:srgbClr val="072C62"/>
                </a:solidFill>
                <a:latin typeface="Aptos" panose="020B0004020202020204" pitchFamily="34" charset="0"/>
              </a:rPr>
              <a:t>Ha</a:t>
            </a:r>
            <a:r>
              <a:rPr lang="en-US" sz="2400" b="1" i="0" u="none" strike="noStrike" dirty="0">
                <a:solidFill>
                  <a:srgbClr val="072C62"/>
                </a:solidFill>
                <a:effectLst/>
                <a:latin typeface="Aptos" panose="020B0004020202020204" pitchFamily="34" charset="0"/>
              </a:rPr>
              <a:t>ve </a:t>
            </a:r>
            <a:r>
              <a:rPr lang="en-US" sz="2400" b="1" dirty="0">
                <a:solidFill>
                  <a:srgbClr val="072C62"/>
                </a:solidFill>
                <a:latin typeface="Aptos" panose="020B0004020202020204" pitchFamily="34" charset="0"/>
              </a:rPr>
              <a:t>O</a:t>
            </a:r>
            <a:r>
              <a:rPr lang="en-US" sz="2400" b="1" i="0" u="none" strike="noStrike" dirty="0">
                <a:solidFill>
                  <a:srgbClr val="072C62"/>
                </a:solidFill>
                <a:effectLst/>
                <a:latin typeface="Aptos" panose="020B0004020202020204" pitchFamily="34" charset="0"/>
              </a:rPr>
              <a:t>ptions</a:t>
            </a:r>
            <a:endParaRPr lang="en-US" sz="2400" b="1" dirty="0">
              <a:solidFill>
                <a:srgbClr val="072C62"/>
              </a:solidFill>
            </a:endParaRPr>
          </a:p>
        </p:txBody>
      </p:sp>
      <p:pic>
        <p:nvPicPr>
          <p:cNvPr id="4" name="Online Media 3" descr="Whatever your crisis, you have options (30)">
            <a:hlinkClick r:id="" action="ppaction://media"/>
            <a:extLst>
              <a:ext uri="{FF2B5EF4-FFF2-40B4-BE49-F238E27FC236}">
                <a16:creationId xmlns:a16="http://schemas.microsoft.com/office/drawing/2014/main" id="{F9D5AC69-26C1-FBB8-478D-7147683D3F29}"/>
              </a:ext>
            </a:extLst>
          </p:cNvPr>
          <p:cNvPicPr>
            <a:picLocks noRot="1" noChangeAspect="1"/>
          </p:cNvPicPr>
          <p:nvPr>
            <a:videoFile r:link="rId1"/>
          </p:nvPr>
        </p:nvPicPr>
        <p:blipFill>
          <a:blip r:embed="rId3"/>
          <a:stretch>
            <a:fillRect/>
          </a:stretch>
        </p:blipFill>
        <p:spPr>
          <a:xfrm>
            <a:off x="2743199" y="1110722"/>
            <a:ext cx="7066123" cy="3992360"/>
          </a:xfrm>
          <a:prstGeom prst="rect">
            <a:avLst/>
          </a:prstGeom>
        </p:spPr>
      </p:pic>
    </p:spTree>
    <p:extLst>
      <p:ext uri="{BB962C8B-B14F-4D97-AF65-F5344CB8AC3E}">
        <p14:creationId xmlns:p14="http://schemas.microsoft.com/office/powerpoint/2010/main" val="5216991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8CD186-DE5F-FB0E-FF13-E63378D571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B82DC6-78E9-D632-1F6A-DB7628D28E8A}"/>
              </a:ext>
            </a:extLst>
          </p:cNvPr>
          <p:cNvSpPr>
            <a:spLocks noGrp="1"/>
          </p:cNvSpPr>
          <p:nvPr>
            <p:ph type="title"/>
          </p:nvPr>
        </p:nvSpPr>
        <p:spPr/>
        <p:txBody>
          <a:bodyPr lIns="91440" tIns="45720" rIns="91440" bIns="45720" anchor="t"/>
          <a:lstStyle/>
          <a:p>
            <a:r>
              <a:rPr lang="en-US" sz="2000" dirty="0">
                <a:solidFill>
                  <a:srgbClr val="043C71"/>
                </a:solidFill>
                <a:latin typeface="Arial"/>
                <a:cs typeface="Arial"/>
              </a:rPr>
              <a:t>PSA: It’s Okay to Need Support</a:t>
            </a:r>
            <a:endParaRPr lang="en-US" dirty="0"/>
          </a:p>
        </p:txBody>
      </p:sp>
      <p:sp>
        <p:nvSpPr>
          <p:cNvPr id="3" name="TextBox 2">
            <a:extLst>
              <a:ext uri="{FF2B5EF4-FFF2-40B4-BE49-F238E27FC236}">
                <a16:creationId xmlns:a16="http://schemas.microsoft.com/office/drawing/2014/main" id="{A736CB1F-7612-939C-4758-B027D84ED20B}"/>
              </a:ext>
            </a:extLst>
          </p:cNvPr>
          <p:cNvSpPr txBox="1"/>
          <p:nvPr/>
        </p:nvSpPr>
        <p:spPr>
          <a:xfrm>
            <a:off x="4448850" y="5407560"/>
            <a:ext cx="3733073" cy="461665"/>
          </a:xfrm>
          <a:prstGeom prst="rect">
            <a:avLst/>
          </a:prstGeom>
          <a:noFill/>
        </p:spPr>
        <p:txBody>
          <a:bodyPr wrap="none" rtlCol="0">
            <a:spAutoFit/>
          </a:bodyPr>
          <a:lstStyle/>
          <a:p>
            <a:pPr algn="l"/>
            <a:r>
              <a:rPr lang="en-US" sz="2400" b="1" i="0" u="none" strike="noStrike" dirty="0">
                <a:solidFill>
                  <a:srgbClr val="072C62"/>
                </a:solidFill>
                <a:effectLst/>
                <a:latin typeface="Aptos" panose="020B0004020202020204" pitchFamily="34" charset="0"/>
              </a:rPr>
              <a:t>It’s </a:t>
            </a:r>
            <a:r>
              <a:rPr lang="en-US" sz="2400" b="1" dirty="0">
                <a:solidFill>
                  <a:srgbClr val="072C62"/>
                </a:solidFill>
                <a:latin typeface="Aptos" panose="020B0004020202020204" pitchFamily="34" charset="0"/>
              </a:rPr>
              <a:t>O</a:t>
            </a:r>
            <a:r>
              <a:rPr lang="en-US" sz="2400" b="1" i="0" u="none" strike="noStrike" dirty="0">
                <a:solidFill>
                  <a:srgbClr val="072C62"/>
                </a:solidFill>
                <a:effectLst/>
                <a:latin typeface="Aptos" panose="020B0004020202020204" pitchFamily="34" charset="0"/>
              </a:rPr>
              <a:t>kay to </a:t>
            </a:r>
            <a:r>
              <a:rPr lang="en-US" sz="2400" b="1" dirty="0">
                <a:solidFill>
                  <a:srgbClr val="072C62"/>
                </a:solidFill>
                <a:latin typeface="Aptos" panose="020B0004020202020204" pitchFamily="34" charset="0"/>
              </a:rPr>
              <a:t>Nee</a:t>
            </a:r>
            <a:r>
              <a:rPr lang="en-US" sz="2400" b="1" i="0" u="none" strike="noStrike" dirty="0">
                <a:solidFill>
                  <a:srgbClr val="072C62"/>
                </a:solidFill>
                <a:effectLst/>
                <a:latin typeface="Aptos" panose="020B0004020202020204" pitchFamily="34" charset="0"/>
              </a:rPr>
              <a:t>d </a:t>
            </a:r>
            <a:r>
              <a:rPr lang="en-US" sz="2400" b="1" dirty="0">
                <a:solidFill>
                  <a:srgbClr val="072C62"/>
                </a:solidFill>
                <a:latin typeface="Aptos" panose="020B0004020202020204" pitchFamily="34" charset="0"/>
              </a:rPr>
              <a:t>S</a:t>
            </a:r>
            <a:r>
              <a:rPr lang="en-US" sz="2400" b="1" i="0" u="none" strike="noStrike" dirty="0">
                <a:solidFill>
                  <a:srgbClr val="072C62"/>
                </a:solidFill>
                <a:effectLst/>
                <a:latin typeface="Aptos" panose="020B0004020202020204" pitchFamily="34" charset="0"/>
              </a:rPr>
              <a:t>upport</a:t>
            </a:r>
            <a:endParaRPr lang="en-US" sz="2400" b="1" dirty="0">
              <a:solidFill>
                <a:srgbClr val="072C62"/>
              </a:solidFill>
            </a:endParaRPr>
          </a:p>
        </p:txBody>
      </p:sp>
      <p:pic>
        <p:nvPicPr>
          <p:cNvPr id="4" name="Online Media 3" descr="It’s ok to need support (30)">
            <a:hlinkClick r:id="" action="ppaction://media"/>
            <a:extLst>
              <a:ext uri="{FF2B5EF4-FFF2-40B4-BE49-F238E27FC236}">
                <a16:creationId xmlns:a16="http://schemas.microsoft.com/office/drawing/2014/main" id="{5169E68D-BCA1-BE93-B002-D67DEB49757F}"/>
              </a:ext>
            </a:extLst>
          </p:cNvPr>
          <p:cNvPicPr>
            <a:picLocks noRot="1" noChangeAspect="1"/>
          </p:cNvPicPr>
          <p:nvPr>
            <a:videoFile r:link="rId1"/>
          </p:nvPr>
        </p:nvPicPr>
        <p:blipFill>
          <a:blip r:embed="rId3"/>
          <a:stretch>
            <a:fillRect/>
          </a:stretch>
        </p:blipFill>
        <p:spPr>
          <a:xfrm>
            <a:off x="2627587" y="1110722"/>
            <a:ext cx="7252137" cy="4097457"/>
          </a:xfrm>
          <a:prstGeom prst="rect">
            <a:avLst/>
          </a:prstGeom>
        </p:spPr>
      </p:pic>
    </p:spTree>
    <p:extLst>
      <p:ext uri="{BB962C8B-B14F-4D97-AF65-F5344CB8AC3E}">
        <p14:creationId xmlns:p14="http://schemas.microsoft.com/office/powerpoint/2010/main" val="26045137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4526D5-5F0F-34F4-10C1-40100104E0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E773AD-AD5F-3BD7-92C1-8AD288DB3E81}"/>
              </a:ext>
            </a:extLst>
          </p:cNvPr>
          <p:cNvSpPr>
            <a:spLocks noGrp="1"/>
          </p:cNvSpPr>
          <p:nvPr>
            <p:ph type="title"/>
          </p:nvPr>
        </p:nvSpPr>
        <p:spPr/>
        <p:txBody>
          <a:bodyPr lIns="91440" tIns="45720" rIns="91440" bIns="45720" anchor="t"/>
          <a:lstStyle/>
          <a:p>
            <a:r>
              <a:rPr lang="en-US" sz="2000" dirty="0">
                <a:solidFill>
                  <a:srgbClr val="043C71"/>
                </a:solidFill>
                <a:latin typeface="Arial"/>
                <a:cs typeface="Arial"/>
              </a:rPr>
              <a:t>PSA: Help That Comes to You</a:t>
            </a:r>
            <a:endParaRPr lang="en-US" dirty="0"/>
          </a:p>
        </p:txBody>
      </p:sp>
      <p:sp>
        <p:nvSpPr>
          <p:cNvPr id="4" name="TextBox 3">
            <a:extLst>
              <a:ext uri="{FF2B5EF4-FFF2-40B4-BE49-F238E27FC236}">
                <a16:creationId xmlns:a16="http://schemas.microsoft.com/office/drawing/2014/main" id="{0E74A20B-5D2C-DB38-93D6-4D60026514C3}"/>
              </a:ext>
            </a:extLst>
          </p:cNvPr>
          <p:cNvSpPr txBox="1"/>
          <p:nvPr/>
        </p:nvSpPr>
        <p:spPr>
          <a:xfrm>
            <a:off x="4340166" y="5285613"/>
            <a:ext cx="3511667" cy="461665"/>
          </a:xfrm>
          <a:prstGeom prst="rect">
            <a:avLst/>
          </a:prstGeom>
          <a:noFill/>
        </p:spPr>
        <p:txBody>
          <a:bodyPr wrap="none" rtlCol="0">
            <a:spAutoFit/>
          </a:bodyPr>
          <a:lstStyle/>
          <a:p>
            <a:pPr algn="l"/>
            <a:r>
              <a:rPr lang="en-US" sz="2400" b="1" i="0" u="none" strike="noStrike" dirty="0">
                <a:solidFill>
                  <a:srgbClr val="072C62"/>
                </a:solidFill>
                <a:effectLst/>
                <a:latin typeface="Aptos" panose="020B0004020202020204" pitchFamily="34" charset="0"/>
              </a:rPr>
              <a:t>Help </a:t>
            </a:r>
            <a:r>
              <a:rPr lang="en-US" sz="2400" b="1" dirty="0">
                <a:solidFill>
                  <a:srgbClr val="072C62"/>
                </a:solidFill>
                <a:latin typeface="Aptos" panose="020B0004020202020204" pitchFamily="34" charset="0"/>
              </a:rPr>
              <a:t>T</a:t>
            </a:r>
            <a:r>
              <a:rPr lang="en-US" sz="2400" b="1" i="0" u="none" strike="noStrike" dirty="0">
                <a:solidFill>
                  <a:srgbClr val="072C62"/>
                </a:solidFill>
                <a:effectLst/>
                <a:latin typeface="Aptos" panose="020B0004020202020204" pitchFamily="34" charset="0"/>
              </a:rPr>
              <a:t>hat </a:t>
            </a:r>
            <a:r>
              <a:rPr lang="en-US" sz="2400" b="1" dirty="0">
                <a:solidFill>
                  <a:srgbClr val="072C62"/>
                </a:solidFill>
                <a:latin typeface="Aptos" panose="020B0004020202020204" pitchFamily="34" charset="0"/>
              </a:rPr>
              <a:t>C</a:t>
            </a:r>
            <a:r>
              <a:rPr lang="en-US" sz="2400" b="1" i="0" u="none" strike="noStrike" dirty="0">
                <a:solidFill>
                  <a:srgbClr val="072C62"/>
                </a:solidFill>
                <a:effectLst/>
                <a:latin typeface="Aptos" panose="020B0004020202020204" pitchFamily="34" charset="0"/>
              </a:rPr>
              <a:t>omes to </a:t>
            </a:r>
            <a:r>
              <a:rPr lang="en-US" sz="2400" b="1" dirty="0">
                <a:solidFill>
                  <a:srgbClr val="072C62"/>
                </a:solidFill>
                <a:latin typeface="Aptos" panose="020B0004020202020204" pitchFamily="34" charset="0"/>
              </a:rPr>
              <a:t>Y</a:t>
            </a:r>
            <a:r>
              <a:rPr lang="en-US" sz="2400" b="1" i="0" u="none" strike="noStrike" dirty="0">
                <a:solidFill>
                  <a:srgbClr val="072C62"/>
                </a:solidFill>
                <a:effectLst/>
                <a:latin typeface="Aptos" panose="020B0004020202020204" pitchFamily="34" charset="0"/>
              </a:rPr>
              <a:t>ou</a:t>
            </a:r>
            <a:endParaRPr lang="en-US" sz="2400" b="1" dirty="0">
              <a:solidFill>
                <a:srgbClr val="072C62"/>
              </a:solidFill>
            </a:endParaRPr>
          </a:p>
        </p:txBody>
      </p:sp>
      <p:pic>
        <p:nvPicPr>
          <p:cNvPr id="5" name="Online Media 4" descr="Help That Comes to You">
            <a:hlinkClick r:id="" action="ppaction://media"/>
            <a:extLst>
              <a:ext uri="{FF2B5EF4-FFF2-40B4-BE49-F238E27FC236}">
                <a16:creationId xmlns:a16="http://schemas.microsoft.com/office/drawing/2014/main" id="{2C622D5E-0504-0BF6-1981-31EBFA7AD2B1}"/>
              </a:ext>
            </a:extLst>
          </p:cNvPr>
          <p:cNvPicPr>
            <a:picLocks noRot="1" noChangeAspect="1"/>
          </p:cNvPicPr>
          <p:nvPr>
            <a:videoFile r:link="rId1"/>
          </p:nvPr>
        </p:nvPicPr>
        <p:blipFill>
          <a:blip r:embed="rId3"/>
          <a:stretch>
            <a:fillRect/>
          </a:stretch>
        </p:blipFill>
        <p:spPr>
          <a:xfrm>
            <a:off x="2333297" y="1110722"/>
            <a:ext cx="7214780" cy="4076351"/>
          </a:xfrm>
          <a:prstGeom prst="rect">
            <a:avLst/>
          </a:prstGeom>
        </p:spPr>
      </p:pic>
    </p:spTree>
    <p:extLst>
      <p:ext uri="{BB962C8B-B14F-4D97-AF65-F5344CB8AC3E}">
        <p14:creationId xmlns:p14="http://schemas.microsoft.com/office/powerpoint/2010/main" val="270630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FF9FBE-AC29-63E3-B0F6-A0A36C78C4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8F533D-7B6D-62F5-B17F-4DEAF9D0BF8A}"/>
              </a:ext>
            </a:extLst>
          </p:cNvPr>
          <p:cNvSpPr>
            <a:spLocks noGrp="1"/>
          </p:cNvSpPr>
          <p:nvPr>
            <p:ph type="title"/>
          </p:nvPr>
        </p:nvSpPr>
        <p:spPr/>
        <p:txBody>
          <a:bodyPr lIns="91440" tIns="45720" rIns="91440" bIns="45720" anchor="t"/>
          <a:lstStyle/>
          <a:p>
            <a:r>
              <a:rPr lang="en-US" sz="2000" dirty="0">
                <a:solidFill>
                  <a:srgbClr val="043C71"/>
                </a:solidFill>
                <a:latin typeface="Arial"/>
                <a:cs typeface="Arial"/>
              </a:rPr>
              <a:t>PSAs: Walk-in mental health and substance use support / Supportive, 24/7 crisis care</a:t>
            </a:r>
            <a:endParaRPr lang="en-US" dirty="0"/>
          </a:p>
        </p:txBody>
      </p:sp>
      <p:sp>
        <p:nvSpPr>
          <p:cNvPr id="3" name="TextBox 2">
            <a:extLst>
              <a:ext uri="{FF2B5EF4-FFF2-40B4-BE49-F238E27FC236}">
                <a16:creationId xmlns:a16="http://schemas.microsoft.com/office/drawing/2014/main" id="{4BE60889-E03C-1464-496E-9DB84A1F514C}"/>
              </a:ext>
            </a:extLst>
          </p:cNvPr>
          <p:cNvSpPr txBox="1"/>
          <p:nvPr/>
        </p:nvSpPr>
        <p:spPr>
          <a:xfrm>
            <a:off x="722103" y="4719541"/>
            <a:ext cx="5557419" cy="369332"/>
          </a:xfrm>
          <a:prstGeom prst="rect">
            <a:avLst/>
          </a:prstGeom>
          <a:noFill/>
        </p:spPr>
        <p:txBody>
          <a:bodyPr wrap="none" rtlCol="0">
            <a:spAutoFit/>
          </a:bodyPr>
          <a:lstStyle/>
          <a:p>
            <a:pPr algn="l"/>
            <a:r>
              <a:rPr lang="en-US" b="1" i="0" u="none" strike="noStrike" dirty="0">
                <a:solidFill>
                  <a:srgbClr val="072C62"/>
                </a:solidFill>
                <a:effectLst/>
                <a:latin typeface="Aptos" panose="020B0004020202020204" pitchFamily="34" charset="0"/>
              </a:rPr>
              <a:t>Walk-in mental </a:t>
            </a:r>
            <a:r>
              <a:rPr lang="en-US" b="1" dirty="0">
                <a:solidFill>
                  <a:srgbClr val="072C62"/>
                </a:solidFill>
                <a:latin typeface="Aptos" panose="020B0004020202020204" pitchFamily="34" charset="0"/>
              </a:rPr>
              <a:t>h</a:t>
            </a:r>
            <a:r>
              <a:rPr lang="en-US" b="1" i="0" u="none" strike="noStrike" dirty="0">
                <a:solidFill>
                  <a:srgbClr val="072C62"/>
                </a:solidFill>
                <a:effectLst/>
                <a:latin typeface="Aptos" panose="020B0004020202020204" pitchFamily="34" charset="0"/>
              </a:rPr>
              <a:t>ealth and substance use support</a:t>
            </a:r>
            <a:endParaRPr lang="en-US" b="1" dirty="0">
              <a:solidFill>
                <a:srgbClr val="072C62"/>
              </a:solidFill>
            </a:endParaRPr>
          </a:p>
        </p:txBody>
      </p:sp>
      <p:sp>
        <p:nvSpPr>
          <p:cNvPr id="4" name="TextBox 3">
            <a:extLst>
              <a:ext uri="{FF2B5EF4-FFF2-40B4-BE49-F238E27FC236}">
                <a16:creationId xmlns:a16="http://schemas.microsoft.com/office/drawing/2014/main" id="{AE81DD2E-586A-5A54-CC25-B18EA0E2C646}"/>
              </a:ext>
            </a:extLst>
          </p:cNvPr>
          <p:cNvSpPr txBox="1"/>
          <p:nvPr/>
        </p:nvSpPr>
        <p:spPr>
          <a:xfrm>
            <a:off x="7430563" y="4719541"/>
            <a:ext cx="3103798" cy="369332"/>
          </a:xfrm>
          <a:prstGeom prst="rect">
            <a:avLst/>
          </a:prstGeom>
          <a:noFill/>
        </p:spPr>
        <p:txBody>
          <a:bodyPr wrap="none" rtlCol="0">
            <a:spAutoFit/>
          </a:bodyPr>
          <a:lstStyle/>
          <a:p>
            <a:pPr algn="l"/>
            <a:r>
              <a:rPr lang="en-US" b="1" i="0" u="none" strike="noStrike" dirty="0">
                <a:solidFill>
                  <a:srgbClr val="072C62"/>
                </a:solidFill>
                <a:effectLst/>
                <a:latin typeface="Aptos" panose="020B0004020202020204" pitchFamily="34" charset="0"/>
              </a:rPr>
              <a:t>Supportive, 24/7 crisis care</a:t>
            </a:r>
            <a:endParaRPr lang="en-US" b="1" dirty="0">
              <a:solidFill>
                <a:srgbClr val="072C62"/>
              </a:solidFill>
            </a:endParaRPr>
          </a:p>
        </p:txBody>
      </p:sp>
      <p:pic>
        <p:nvPicPr>
          <p:cNvPr id="5" name="Online Media 4" descr="Walk-In Mental Health and Substance Use Support">
            <a:hlinkClick r:id="" action="ppaction://media"/>
            <a:extLst>
              <a:ext uri="{FF2B5EF4-FFF2-40B4-BE49-F238E27FC236}">
                <a16:creationId xmlns:a16="http://schemas.microsoft.com/office/drawing/2014/main" id="{AF1A16A0-7552-A24D-340C-18D4B633F779}"/>
              </a:ext>
            </a:extLst>
          </p:cNvPr>
          <p:cNvPicPr>
            <a:picLocks noRot="1" noChangeAspect="1"/>
          </p:cNvPicPr>
          <p:nvPr>
            <a:videoFile r:link="rId1"/>
          </p:nvPr>
        </p:nvPicPr>
        <p:blipFill>
          <a:blip r:embed="rId4"/>
          <a:stretch>
            <a:fillRect/>
          </a:stretch>
        </p:blipFill>
        <p:spPr>
          <a:xfrm>
            <a:off x="722103" y="1370756"/>
            <a:ext cx="5137807" cy="2902860"/>
          </a:xfrm>
          <a:prstGeom prst="rect">
            <a:avLst/>
          </a:prstGeom>
        </p:spPr>
      </p:pic>
      <p:pic>
        <p:nvPicPr>
          <p:cNvPr id="8" name="Online Media 7" descr="Supportive, 24/7 Crisis Care">
            <a:hlinkClick r:id="" action="ppaction://media"/>
            <a:extLst>
              <a:ext uri="{FF2B5EF4-FFF2-40B4-BE49-F238E27FC236}">
                <a16:creationId xmlns:a16="http://schemas.microsoft.com/office/drawing/2014/main" id="{834BD0EE-BA9A-897A-8FEE-55362CCF2C9F}"/>
              </a:ext>
            </a:extLst>
          </p:cNvPr>
          <p:cNvPicPr>
            <a:picLocks noRot="1" noChangeAspect="1"/>
          </p:cNvPicPr>
          <p:nvPr>
            <a:videoFile r:link="rId2"/>
          </p:nvPr>
        </p:nvPicPr>
        <p:blipFill>
          <a:blip r:embed="rId5"/>
          <a:stretch>
            <a:fillRect/>
          </a:stretch>
        </p:blipFill>
        <p:spPr>
          <a:xfrm>
            <a:off x="6581724" y="1370756"/>
            <a:ext cx="5137807" cy="2902861"/>
          </a:xfrm>
          <a:prstGeom prst="rect">
            <a:avLst/>
          </a:prstGeom>
        </p:spPr>
      </p:pic>
    </p:spTree>
    <p:extLst>
      <p:ext uri="{BB962C8B-B14F-4D97-AF65-F5344CB8AC3E}">
        <p14:creationId xmlns:p14="http://schemas.microsoft.com/office/powerpoint/2010/main" val="10294966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video>
              <p:cMediaNode vol="80000">
                <p:cTn id="13" fill="hold" display="0">
                  <p:stCondLst>
                    <p:cond delay="indefinite"/>
                  </p:stCondLst>
                </p:cTn>
                <p:tgtEl>
                  <p:spTgt spid="8"/>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0146B0-4E11-0BA1-89C5-77AFBD75E9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9EFD2A-142C-8216-312D-706DE8386F1D}"/>
              </a:ext>
            </a:extLst>
          </p:cNvPr>
          <p:cNvSpPr>
            <a:spLocks noGrp="1"/>
          </p:cNvSpPr>
          <p:nvPr>
            <p:ph type="title"/>
          </p:nvPr>
        </p:nvSpPr>
        <p:spPr/>
        <p:txBody>
          <a:bodyPr lIns="91440" tIns="45720" rIns="91440" bIns="45720" anchor="t"/>
          <a:lstStyle/>
          <a:p>
            <a:r>
              <a:rPr lang="en-US" sz="2000" dirty="0">
                <a:solidFill>
                  <a:srgbClr val="043C71"/>
                </a:solidFill>
                <a:latin typeface="Arial"/>
                <a:cs typeface="Arial"/>
              </a:rPr>
              <a:t>PSAs: Andrew and Jennifer’s stories</a:t>
            </a:r>
            <a:endParaRPr lang="en-US" dirty="0"/>
          </a:p>
        </p:txBody>
      </p:sp>
      <p:sp>
        <p:nvSpPr>
          <p:cNvPr id="3" name="TextBox 2">
            <a:extLst>
              <a:ext uri="{FF2B5EF4-FFF2-40B4-BE49-F238E27FC236}">
                <a16:creationId xmlns:a16="http://schemas.microsoft.com/office/drawing/2014/main" id="{F5B49577-9576-F0A1-4050-8DA2AD57B4B8}"/>
              </a:ext>
            </a:extLst>
          </p:cNvPr>
          <p:cNvSpPr txBox="1"/>
          <p:nvPr/>
        </p:nvSpPr>
        <p:spPr>
          <a:xfrm>
            <a:off x="957428" y="4973957"/>
            <a:ext cx="5192110" cy="369332"/>
          </a:xfrm>
          <a:prstGeom prst="rect">
            <a:avLst/>
          </a:prstGeom>
          <a:noFill/>
        </p:spPr>
        <p:txBody>
          <a:bodyPr wrap="square" rtlCol="0">
            <a:spAutoFit/>
          </a:bodyPr>
          <a:lstStyle/>
          <a:p>
            <a:pPr algn="l"/>
            <a:r>
              <a:rPr lang="en-US" b="1" i="0" u="none" strike="noStrike" dirty="0">
                <a:solidFill>
                  <a:srgbClr val="072C62"/>
                </a:solidFill>
                <a:effectLst/>
                <a:latin typeface="Aptos" panose="020B0004020202020204" pitchFamily="34" charset="0"/>
              </a:rPr>
              <a:t>It’s </a:t>
            </a:r>
            <a:r>
              <a:rPr lang="en-US" b="1" dirty="0">
                <a:solidFill>
                  <a:srgbClr val="072C62"/>
                </a:solidFill>
                <a:latin typeface="Aptos" panose="020B0004020202020204" pitchFamily="34" charset="0"/>
              </a:rPr>
              <a:t>O</a:t>
            </a:r>
            <a:r>
              <a:rPr lang="en-US" b="1" i="0" u="none" strike="noStrike" dirty="0">
                <a:solidFill>
                  <a:srgbClr val="072C62"/>
                </a:solidFill>
                <a:effectLst/>
                <a:latin typeface="Aptos" panose="020B0004020202020204" pitchFamily="34" charset="0"/>
              </a:rPr>
              <a:t>kay to </a:t>
            </a:r>
            <a:r>
              <a:rPr lang="en-US" b="1" dirty="0">
                <a:solidFill>
                  <a:srgbClr val="072C62"/>
                </a:solidFill>
                <a:latin typeface="Aptos" panose="020B0004020202020204" pitchFamily="34" charset="0"/>
              </a:rPr>
              <a:t>N</a:t>
            </a:r>
            <a:r>
              <a:rPr lang="en-US" b="1" i="0" u="none" strike="noStrike" dirty="0">
                <a:solidFill>
                  <a:srgbClr val="072C62"/>
                </a:solidFill>
                <a:effectLst/>
                <a:latin typeface="Aptos" panose="020B0004020202020204" pitchFamily="34" charset="0"/>
              </a:rPr>
              <a:t>eed </a:t>
            </a:r>
            <a:r>
              <a:rPr lang="en-US" b="1" dirty="0">
                <a:solidFill>
                  <a:srgbClr val="072C62"/>
                </a:solidFill>
                <a:latin typeface="Aptos" panose="020B0004020202020204" pitchFamily="34" charset="0"/>
              </a:rPr>
              <a:t>S</a:t>
            </a:r>
            <a:r>
              <a:rPr lang="en-US" b="1" i="0" u="none" strike="noStrike" dirty="0">
                <a:solidFill>
                  <a:srgbClr val="072C62"/>
                </a:solidFill>
                <a:effectLst/>
                <a:latin typeface="Aptos" panose="020B0004020202020204" pitchFamily="34" charset="0"/>
              </a:rPr>
              <a:t>upport – Andrew’s </a:t>
            </a:r>
            <a:r>
              <a:rPr lang="en-US" b="1" dirty="0">
                <a:solidFill>
                  <a:srgbClr val="072C62"/>
                </a:solidFill>
                <a:latin typeface="Aptos" panose="020B0004020202020204" pitchFamily="34" charset="0"/>
              </a:rPr>
              <a:t>S</a:t>
            </a:r>
            <a:r>
              <a:rPr lang="en-US" b="1" i="0" u="none" strike="noStrike" dirty="0">
                <a:solidFill>
                  <a:srgbClr val="072C62"/>
                </a:solidFill>
                <a:effectLst/>
                <a:latin typeface="Aptos" panose="020B0004020202020204" pitchFamily="34" charset="0"/>
              </a:rPr>
              <a:t>tory</a:t>
            </a:r>
            <a:endParaRPr lang="en-US" b="1" dirty="0">
              <a:solidFill>
                <a:srgbClr val="072C62"/>
              </a:solidFill>
            </a:endParaRPr>
          </a:p>
        </p:txBody>
      </p:sp>
      <p:pic>
        <p:nvPicPr>
          <p:cNvPr id="4" name="Online Media 3" descr="It’s ok to need support – Andrew’s Story (60)">
            <a:hlinkClick r:id="" action="ppaction://media"/>
            <a:extLst>
              <a:ext uri="{FF2B5EF4-FFF2-40B4-BE49-F238E27FC236}">
                <a16:creationId xmlns:a16="http://schemas.microsoft.com/office/drawing/2014/main" id="{E8747CDD-E5B8-A6A5-1B65-FF874EC298CA}"/>
              </a:ext>
            </a:extLst>
          </p:cNvPr>
          <p:cNvPicPr>
            <a:picLocks noRot="1" noChangeAspect="1"/>
          </p:cNvPicPr>
          <p:nvPr>
            <a:videoFile r:link="rId1"/>
          </p:nvPr>
        </p:nvPicPr>
        <p:blipFill>
          <a:blip r:embed="rId4"/>
          <a:stretch>
            <a:fillRect/>
          </a:stretch>
        </p:blipFill>
        <p:spPr>
          <a:xfrm>
            <a:off x="633359" y="1453684"/>
            <a:ext cx="5442607" cy="3075073"/>
          </a:xfrm>
          <a:prstGeom prst="rect">
            <a:avLst/>
          </a:prstGeom>
        </p:spPr>
      </p:pic>
      <p:sp>
        <p:nvSpPr>
          <p:cNvPr id="5" name="TextBox 4">
            <a:extLst>
              <a:ext uri="{FF2B5EF4-FFF2-40B4-BE49-F238E27FC236}">
                <a16:creationId xmlns:a16="http://schemas.microsoft.com/office/drawing/2014/main" id="{64ED8CB8-69D8-E3D6-B88C-C393BA50D878}"/>
              </a:ext>
            </a:extLst>
          </p:cNvPr>
          <p:cNvSpPr txBox="1"/>
          <p:nvPr/>
        </p:nvSpPr>
        <p:spPr>
          <a:xfrm>
            <a:off x="6452793" y="4973957"/>
            <a:ext cx="5333961" cy="369332"/>
          </a:xfrm>
          <a:prstGeom prst="rect">
            <a:avLst/>
          </a:prstGeom>
          <a:noFill/>
        </p:spPr>
        <p:txBody>
          <a:bodyPr wrap="none" rtlCol="0">
            <a:spAutoFit/>
          </a:bodyPr>
          <a:lstStyle/>
          <a:p>
            <a:pPr algn="l"/>
            <a:r>
              <a:rPr lang="en-US" b="1" i="0" u="none" strike="noStrike" dirty="0">
                <a:solidFill>
                  <a:srgbClr val="072C62"/>
                </a:solidFill>
                <a:effectLst/>
                <a:latin typeface="Aptos" panose="020B0004020202020204" pitchFamily="34" charset="0"/>
              </a:rPr>
              <a:t>Support When You </a:t>
            </a:r>
            <a:r>
              <a:rPr lang="en-US" b="1" dirty="0">
                <a:solidFill>
                  <a:srgbClr val="072C62"/>
                </a:solidFill>
                <a:latin typeface="Aptos" panose="020B0004020202020204" pitchFamily="34" charset="0"/>
              </a:rPr>
              <a:t>N</a:t>
            </a:r>
            <a:r>
              <a:rPr lang="en-US" b="1" i="0" u="none" strike="noStrike" dirty="0">
                <a:solidFill>
                  <a:srgbClr val="072C62"/>
                </a:solidFill>
                <a:effectLst/>
                <a:latin typeface="Aptos" panose="020B0004020202020204" pitchFamily="34" charset="0"/>
              </a:rPr>
              <a:t>eed it Most – Jennifer’s Story </a:t>
            </a:r>
            <a:endParaRPr lang="en-US" b="1" dirty="0">
              <a:solidFill>
                <a:srgbClr val="072C62"/>
              </a:solidFill>
            </a:endParaRPr>
          </a:p>
        </p:txBody>
      </p:sp>
      <p:pic>
        <p:nvPicPr>
          <p:cNvPr id="6" name="Online Media 5" descr="Support when you need it most – Jennifer’s Story (60)">
            <a:hlinkClick r:id="" action="ppaction://media"/>
            <a:extLst>
              <a:ext uri="{FF2B5EF4-FFF2-40B4-BE49-F238E27FC236}">
                <a16:creationId xmlns:a16="http://schemas.microsoft.com/office/drawing/2014/main" id="{75E82498-F1F1-7B13-355A-917406C5B9A5}"/>
              </a:ext>
            </a:extLst>
          </p:cNvPr>
          <p:cNvPicPr>
            <a:picLocks noRot="1" noChangeAspect="1"/>
          </p:cNvPicPr>
          <p:nvPr>
            <a:videoFile r:link="rId2"/>
          </p:nvPr>
        </p:nvPicPr>
        <p:blipFill>
          <a:blip r:embed="rId5"/>
          <a:stretch>
            <a:fillRect/>
          </a:stretch>
        </p:blipFill>
        <p:spPr>
          <a:xfrm>
            <a:off x="6402908" y="1453684"/>
            <a:ext cx="5369034" cy="3033504"/>
          </a:xfrm>
          <a:prstGeom prst="rect">
            <a:avLst/>
          </a:prstGeom>
        </p:spPr>
      </p:pic>
    </p:spTree>
    <p:extLst>
      <p:ext uri="{BB962C8B-B14F-4D97-AF65-F5344CB8AC3E}">
        <p14:creationId xmlns:p14="http://schemas.microsoft.com/office/powerpoint/2010/main" val="16885894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video>
              <p:cMediaNode vol="80000">
                <p:cTn id="13" fill="hold" display="0">
                  <p:stCondLst>
                    <p:cond delay="indefinite"/>
                  </p:stCondLst>
                </p:cTn>
                <p:tgtEl>
                  <p:spTgt spid="6"/>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FCC6C3-0F05-3755-DDBA-D8FA8CD632B4}"/>
            </a:ext>
          </a:extLst>
        </p:cNvPr>
        <p:cNvGrpSpPr/>
        <p:nvPr/>
      </p:nvGrpSpPr>
      <p:grpSpPr>
        <a:xfrm>
          <a:off x="0" y="0"/>
          <a:ext cx="0" cy="0"/>
          <a:chOff x="0" y="0"/>
          <a:chExt cx="0" cy="0"/>
        </a:xfrm>
      </p:grpSpPr>
      <p:grpSp>
        <p:nvGrpSpPr>
          <p:cNvPr id="9" name="Group 8" descr="Samples of materials for providers and partners">
            <a:extLst>
              <a:ext uri="{FF2B5EF4-FFF2-40B4-BE49-F238E27FC236}">
                <a16:creationId xmlns:a16="http://schemas.microsoft.com/office/drawing/2014/main" id="{D02D33EB-6A2E-498D-F24C-1E459CF3B998}"/>
              </a:ext>
            </a:extLst>
          </p:cNvPr>
          <p:cNvGrpSpPr/>
          <p:nvPr/>
        </p:nvGrpSpPr>
        <p:grpSpPr>
          <a:xfrm>
            <a:off x="6115152" y="318266"/>
            <a:ext cx="5491988" cy="5734085"/>
            <a:chOff x="6680200" y="228600"/>
            <a:chExt cx="5514776" cy="5757877"/>
          </a:xfrm>
        </p:grpSpPr>
        <p:sp>
          <p:nvSpPr>
            <p:cNvPr id="3" name="Rectangle 2">
              <a:extLst>
                <a:ext uri="{FF2B5EF4-FFF2-40B4-BE49-F238E27FC236}">
                  <a16:creationId xmlns:a16="http://schemas.microsoft.com/office/drawing/2014/main" id="{E257F944-5B6C-1930-2B96-D79B0739910C}"/>
                </a:ext>
              </a:extLst>
            </p:cNvPr>
            <p:cNvSpPr/>
            <p:nvPr/>
          </p:nvSpPr>
          <p:spPr>
            <a:xfrm>
              <a:off x="6680200" y="228600"/>
              <a:ext cx="5514776" cy="57578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25D2E84F-33F5-BF25-0060-D36C94B3EB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3104" y="2132788"/>
              <a:ext cx="3210536" cy="1811755"/>
            </a:xfrm>
            <a:prstGeom prst="rect">
              <a:avLst/>
            </a:prstGeom>
          </p:spPr>
        </p:pic>
        <p:pic>
          <p:nvPicPr>
            <p:cNvPr id="14" name="Picture 13">
              <a:extLst>
                <a:ext uri="{FF2B5EF4-FFF2-40B4-BE49-F238E27FC236}">
                  <a16:creationId xmlns:a16="http://schemas.microsoft.com/office/drawing/2014/main" id="{FAA01EB3-7E19-C2B4-E7F3-426D6A3F96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4036" y="228600"/>
              <a:ext cx="3210534" cy="1805034"/>
            </a:xfrm>
            <a:prstGeom prst="rect">
              <a:avLst/>
            </a:prstGeom>
          </p:spPr>
        </p:pic>
        <p:pic>
          <p:nvPicPr>
            <p:cNvPr id="16" name="Picture 15">
              <a:extLst>
                <a:ext uri="{FF2B5EF4-FFF2-40B4-BE49-F238E27FC236}">
                  <a16:creationId xmlns:a16="http://schemas.microsoft.com/office/drawing/2014/main" id="{267380B6-9C62-A039-8794-1BC4ECCA65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5800" y="4057108"/>
              <a:ext cx="3231470" cy="1816804"/>
            </a:xfrm>
            <a:prstGeom prst="rect">
              <a:avLst/>
            </a:prstGeom>
          </p:spPr>
        </p:pic>
        <p:pic>
          <p:nvPicPr>
            <p:cNvPr id="5" name="Picture 4">
              <a:extLst>
                <a:ext uri="{FF2B5EF4-FFF2-40B4-BE49-F238E27FC236}">
                  <a16:creationId xmlns:a16="http://schemas.microsoft.com/office/drawing/2014/main" id="{1B16D03D-0E1D-979C-9BE2-54F62DCCCF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66206" y="228600"/>
              <a:ext cx="1805034" cy="1805034"/>
            </a:xfrm>
            <a:prstGeom prst="rect">
              <a:avLst/>
            </a:prstGeom>
          </p:spPr>
        </p:pic>
        <p:pic>
          <p:nvPicPr>
            <p:cNvPr id="6" name="Picture 5">
              <a:extLst>
                <a:ext uri="{FF2B5EF4-FFF2-40B4-BE49-F238E27FC236}">
                  <a16:creationId xmlns:a16="http://schemas.microsoft.com/office/drawing/2014/main" id="{A64EB6E5-182C-3D65-0EEF-7DC23BA844D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0366206" y="2133788"/>
              <a:ext cx="1805034" cy="1805034"/>
            </a:xfrm>
            <a:prstGeom prst="rect">
              <a:avLst/>
            </a:prstGeom>
          </p:spPr>
        </p:pic>
        <p:pic>
          <p:nvPicPr>
            <p:cNvPr id="8" name="Picture 7">
              <a:extLst>
                <a:ext uri="{FF2B5EF4-FFF2-40B4-BE49-F238E27FC236}">
                  <a16:creationId xmlns:a16="http://schemas.microsoft.com/office/drawing/2014/main" id="{0E4D370F-18A9-1DDD-AC04-720F3F3AC42A}"/>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0366206" y="4066273"/>
              <a:ext cx="1805034" cy="1805034"/>
            </a:xfrm>
            <a:prstGeom prst="rect">
              <a:avLst/>
            </a:prstGeom>
          </p:spPr>
        </p:pic>
      </p:grpSp>
      <p:sp>
        <p:nvSpPr>
          <p:cNvPr id="2" name="Title 1">
            <a:extLst>
              <a:ext uri="{FF2B5EF4-FFF2-40B4-BE49-F238E27FC236}">
                <a16:creationId xmlns:a16="http://schemas.microsoft.com/office/drawing/2014/main" id="{44A8C1D6-4283-8D7F-269C-BE5259A7D3A2}"/>
              </a:ext>
            </a:extLst>
          </p:cNvPr>
          <p:cNvSpPr>
            <a:spLocks noGrp="1"/>
          </p:cNvSpPr>
          <p:nvPr>
            <p:ph type="title"/>
          </p:nvPr>
        </p:nvSpPr>
        <p:spPr/>
        <p:txBody>
          <a:bodyPr lIns="91440" tIns="45720" rIns="91440" bIns="45720" anchor="t"/>
          <a:lstStyle/>
          <a:p>
            <a:r>
              <a:rPr lang="en-US" sz="2000">
                <a:solidFill>
                  <a:srgbClr val="043C71"/>
                </a:solidFill>
                <a:latin typeface="Arial"/>
                <a:cs typeface="Arial"/>
              </a:rPr>
              <a:t>Help Spread The Word </a:t>
            </a:r>
            <a:endParaRPr lang="en-US" sz="2000">
              <a:solidFill>
                <a:srgbClr val="043C71"/>
              </a:solidFill>
            </a:endParaRPr>
          </a:p>
        </p:txBody>
      </p:sp>
      <p:sp>
        <p:nvSpPr>
          <p:cNvPr id="4" name="TextBox 3">
            <a:extLst>
              <a:ext uri="{FF2B5EF4-FFF2-40B4-BE49-F238E27FC236}">
                <a16:creationId xmlns:a16="http://schemas.microsoft.com/office/drawing/2014/main" id="{51A93DC3-4CE7-B9E5-B483-CBD0D06C021E}"/>
              </a:ext>
            </a:extLst>
          </p:cNvPr>
          <p:cNvSpPr txBox="1"/>
          <p:nvPr/>
        </p:nvSpPr>
        <p:spPr>
          <a:xfrm>
            <a:off x="471813" y="1121483"/>
            <a:ext cx="5624188" cy="5008102"/>
          </a:xfrm>
          <a:prstGeom prst="rect">
            <a:avLst/>
          </a:prstGeom>
          <a:noFill/>
        </p:spPr>
        <p:txBody>
          <a:bodyPr wrap="square" lIns="91440" tIns="45720" rIns="91440" bIns="45720" anchor="t">
            <a:spAutoFit/>
          </a:bodyPr>
          <a:lstStyle/>
          <a:p>
            <a:pPr>
              <a:lnSpc>
                <a:spcPts val="2380"/>
              </a:lnSpc>
            </a:pPr>
            <a:r>
              <a:rPr lang="en-US" sz="1900">
                <a:ea typeface="+mn-lt"/>
                <a:cs typeface="+mn-lt"/>
              </a:rPr>
              <a:t>There are many ways to provide information about crisis services and options to people who may need them now or in the future. </a:t>
            </a:r>
          </a:p>
          <a:p>
            <a:pPr>
              <a:lnSpc>
                <a:spcPts val="2380"/>
              </a:lnSpc>
            </a:pPr>
            <a:endParaRPr lang="en-US" sz="1900">
              <a:ea typeface="+mn-lt"/>
              <a:cs typeface="+mn-lt"/>
            </a:endParaRPr>
          </a:p>
          <a:p>
            <a:pPr>
              <a:lnSpc>
                <a:spcPts val="2380"/>
              </a:lnSpc>
              <a:spcAft>
                <a:spcPts val="300"/>
              </a:spcAft>
            </a:pPr>
            <a:r>
              <a:rPr lang="en-US" sz="1900">
                <a:ea typeface="+mn-lt"/>
                <a:cs typeface="+mn-lt"/>
              </a:rPr>
              <a:t>Providers and partners can:</a:t>
            </a:r>
          </a:p>
          <a:p>
            <a:pPr marL="285750" indent="-285750">
              <a:lnSpc>
                <a:spcPts val="2380"/>
              </a:lnSpc>
              <a:spcBef>
                <a:spcPts val="300"/>
              </a:spcBef>
              <a:spcAft>
                <a:spcPts val="300"/>
              </a:spcAft>
              <a:buFont typeface="Arial" panose="020B0604020202020204" pitchFamily="34" charset="0"/>
              <a:buChar char="•"/>
            </a:pPr>
            <a:r>
              <a:rPr lang="en-US" sz="1900">
                <a:ea typeface="+mn-lt"/>
                <a:cs typeface="+mn-lt"/>
              </a:rPr>
              <a:t>Keep and display flyers at offices</a:t>
            </a:r>
          </a:p>
          <a:p>
            <a:pPr marL="285750" indent="-285750">
              <a:lnSpc>
                <a:spcPts val="2380"/>
              </a:lnSpc>
              <a:spcBef>
                <a:spcPts val="300"/>
              </a:spcBef>
              <a:spcAft>
                <a:spcPts val="300"/>
              </a:spcAft>
              <a:buFont typeface="Arial" panose="020B0604020202020204" pitchFamily="34" charset="0"/>
              <a:buChar char="•"/>
            </a:pPr>
            <a:r>
              <a:rPr lang="en-US" sz="1900">
                <a:ea typeface="+mn-lt"/>
                <a:cs typeface="+mn-lt"/>
              </a:rPr>
              <a:t>Share social media posts across platforms</a:t>
            </a:r>
          </a:p>
          <a:p>
            <a:pPr marL="285750" indent="-285750">
              <a:lnSpc>
                <a:spcPts val="2380"/>
              </a:lnSpc>
              <a:spcBef>
                <a:spcPts val="300"/>
              </a:spcBef>
              <a:spcAft>
                <a:spcPts val="300"/>
              </a:spcAft>
              <a:buFont typeface="Arial" panose="020B0604020202020204" pitchFamily="34" charset="0"/>
              <a:buChar char="•"/>
            </a:pPr>
            <a:r>
              <a:rPr lang="en-US" sz="1900">
                <a:ea typeface="+mn-lt"/>
                <a:cs typeface="+mn-lt"/>
              </a:rPr>
              <a:t>Post a link to the toolkit on their website</a:t>
            </a:r>
          </a:p>
          <a:p>
            <a:pPr marL="285750" indent="-285750">
              <a:lnSpc>
                <a:spcPts val="2380"/>
              </a:lnSpc>
              <a:spcBef>
                <a:spcPts val="300"/>
              </a:spcBef>
              <a:spcAft>
                <a:spcPts val="300"/>
              </a:spcAft>
              <a:buFont typeface="Arial" panose="020B0604020202020204" pitchFamily="34" charset="0"/>
              <a:buChar char="•"/>
            </a:pPr>
            <a:r>
              <a:rPr lang="en-US" sz="1900">
                <a:ea typeface="+mn-lt"/>
                <a:cs typeface="+mn-lt"/>
              </a:rPr>
              <a:t>Distribute flyers at community health events</a:t>
            </a:r>
          </a:p>
          <a:p>
            <a:pPr marL="285750" indent="-285750">
              <a:lnSpc>
                <a:spcPts val="2380"/>
              </a:lnSpc>
              <a:spcBef>
                <a:spcPts val="300"/>
              </a:spcBef>
              <a:spcAft>
                <a:spcPts val="300"/>
              </a:spcAft>
              <a:buFont typeface="Arial" panose="020B0604020202020204" pitchFamily="34" charset="0"/>
              <a:buChar char="•"/>
            </a:pPr>
            <a:r>
              <a:rPr lang="en-US" sz="1900">
                <a:ea typeface="+mn-lt"/>
                <a:cs typeface="+mn-lt"/>
              </a:rPr>
              <a:t>Send the stakeholder email to their own listservs and adapt it to include in newsletters </a:t>
            </a:r>
            <a:endParaRPr lang="en-US" sz="1900"/>
          </a:p>
          <a:p>
            <a:pPr marL="285750" indent="-285750">
              <a:lnSpc>
                <a:spcPts val="2380"/>
              </a:lnSpc>
              <a:spcBef>
                <a:spcPts val="300"/>
              </a:spcBef>
              <a:spcAft>
                <a:spcPts val="300"/>
              </a:spcAft>
              <a:buFont typeface="Arial" panose="020B0604020202020204" pitchFamily="34" charset="0"/>
              <a:buChar char="•"/>
            </a:pPr>
            <a:r>
              <a:rPr lang="en-US" sz="1900">
                <a:ea typeface="+mn-lt"/>
                <a:cs typeface="+mn-lt"/>
              </a:rPr>
              <a:t>Present this Crisis Services Essentials deck </a:t>
            </a:r>
          </a:p>
          <a:p>
            <a:pPr marL="285750" indent="-285750">
              <a:lnSpc>
                <a:spcPts val="2380"/>
              </a:lnSpc>
              <a:spcBef>
                <a:spcPts val="300"/>
              </a:spcBef>
              <a:spcAft>
                <a:spcPts val="300"/>
              </a:spcAft>
              <a:buFont typeface="Arial" panose="020B0604020202020204" pitchFamily="34" charset="0"/>
              <a:buChar char="•"/>
            </a:pPr>
            <a:r>
              <a:rPr lang="en-US" sz="1900">
                <a:ea typeface="+mn-lt"/>
                <a:cs typeface="+mn-lt"/>
              </a:rPr>
              <a:t>Use the research and messaging to create their own materials </a:t>
            </a:r>
            <a:endParaRPr lang="en-US" sz="1900">
              <a:cs typeface="Arial"/>
            </a:endParaRPr>
          </a:p>
        </p:txBody>
      </p:sp>
    </p:spTree>
    <p:extLst>
      <p:ext uri="{BB962C8B-B14F-4D97-AF65-F5344CB8AC3E}">
        <p14:creationId xmlns:p14="http://schemas.microsoft.com/office/powerpoint/2010/main" val="9351573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EF2B62-1D4C-F09C-C547-379BF17378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97065F-7D92-071C-AF4B-5F71CA8E30F9}"/>
              </a:ext>
            </a:extLst>
          </p:cNvPr>
          <p:cNvSpPr>
            <a:spLocks noGrp="1"/>
          </p:cNvSpPr>
          <p:nvPr>
            <p:ph type="title"/>
          </p:nvPr>
        </p:nvSpPr>
        <p:spPr/>
        <p:txBody>
          <a:bodyPr lIns="91440" tIns="45720" rIns="91440" bIns="45720" anchor="t"/>
          <a:lstStyle/>
          <a:p>
            <a:r>
              <a:rPr lang="en-US" sz="2000">
                <a:solidFill>
                  <a:srgbClr val="043C71"/>
                </a:solidFill>
                <a:latin typeface="Arial"/>
                <a:cs typeface="Arial"/>
              </a:rPr>
              <a:t>Growing An Online Presence </a:t>
            </a:r>
            <a:endParaRPr lang="en-US" sz="2000">
              <a:solidFill>
                <a:srgbClr val="043C71"/>
              </a:solidFill>
            </a:endParaRPr>
          </a:p>
        </p:txBody>
      </p:sp>
      <p:sp>
        <p:nvSpPr>
          <p:cNvPr id="9" name="TextBox 8">
            <a:extLst>
              <a:ext uri="{FF2B5EF4-FFF2-40B4-BE49-F238E27FC236}">
                <a16:creationId xmlns:a16="http://schemas.microsoft.com/office/drawing/2014/main" id="{A27F30AB-18F7-6757-6BFE-31463941FC1A}"/>
              </a:ext>
            </a:extLst>
          </p:cNvPr>
          <p:cNvSpPr txBox="1"/>
          <p:nvPr/>
        </p:nvSpPr>
        <p:spPr>
          <a:xfrm>
            <a:off x="469126" y="1158741"/>
            <a:ext cx="4463029" cy="222528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2380"/>
              </a:lnSpc>
            </a:pPr>
            <a:r>
              <a:rPr lang="en-US" sz="1900" spc="-10">
                <a:solidFill>
                  <a:srgbClr val="000000"/>
                </a:solidFill>
                <a:ea typeface="Avenir Black" panose="02000503020000020003" pitchFamily="2" charset="0"/>
                <a:cs typeface="Arial"/>
              </a:rPr>
              <a:t>Google is used 300,000 times a month in North Carolina to find a crisis center or mobile crisis team. </a:t>
            </a:r>
            <a:endParaRPr lang="en-US" sz="1900">
              <a:solidFill>
                <a:srgbClr val="000000"/>
              </a:solidFill>
              <a:ea typeface="Avenir Black" panose="02000503020000020003" pitchFamily="2" charset="0"/>
              <a:cs typeface="Arial" panose="020B0604020202020204"/>
            </a:endParaRPr>
          </a:p>
          <a:p>
            <a:pPr>
              <a:lnSpc>
                <a:spcPts val="2380"/>
              </a:lnSpc>
            </a:pPr>
            <a:endParaRPr lang="en-US" sz="1900" spc="-10">
              <a:solidFill>
                <a:srgbClr val="231F20"/>
              </a:solidFill>
              <a:ea typeface="Avenir Black" panose="02000503020000020003" pitchFamily="2" charset="0"/>
              <a:cs typeface="Avenir Black" panose="02000503020000020003" pitchFamily="2" charset="0"/>
            </a:endParaRPr>
          </a:p>
          <a:p>
            <a:pPr>
              <a:lnSpc>
                <a:spcPts val="2380"/>
              </a:lnSpc>
            </a:pPr>
            <a:r>
              <a:rPr lang="en-US" sz="1900" spc="-10">
                <a:solidFill>
                  <a:srgbClr val="231F20"/>
                </a:solidFill>
                <a:ea typeface="Avenir Black" panose="02000503020000020003" pitchFamily="2" charset="0"/>
                <a:cs typeface="Avenir Black" panose="02000503020000020003" pitchFamily="2" charset="0"/>
              </a:rPr>
              <a:t>When Google business profiles are up to date, people in crisis can quickly find how and where to reach out for help. </a:t>
            </a:r>
            <a:endParaRPr lang="en-US" sz="1900" spc="-10">
              <a:solidFill>
                <a:srgbClr val="231F20"/>
              </a:solidFill>
              <a:ea typeface="+mn-lt"/>
              <a:cs typeface="+mn-lt"/>
            </a:endParaRPr>
          </a:p>
        </p:txBody>
      </p:sp>
      <p:pic>
        <p:nvPicPr>
          <p:cNvPr id="11" name="Picture 10" descr="A computer showing Google results for detox centers">
            <a:extLst>
              <a:ext uri="{FF2B5EF4-FFF2-40B4-BE49-F238E27FC236}">
                <a16:creationId xmlns:a16="http://schemas.microsoft.com/office/drawing/2014/main" id="{B58B85E9-96E2-FCE2-A7A7-CA80820370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1338" y="996958"/>
            <a:ext cx="6713325" cy="4061562"/>
          </a:xfrm>
          <a:prstGeom prst="rect">
            <a:avLst/>
          </a:prstGeom>
        </p:spPr>
      </p:pic>
    </p:spTree>
    <p:extLst>
      <p:ext uri="{BB962C8B-B14F-4D97-AF65-F5344CB8AC3E}">
        <p14:creationId xmlns:p14="http://schemas.microsoft.com/office/powerpoint/2010/main" val="14022492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EF8B92-73F7-A24B-043C-3497D3566E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65BD03-CB91-2414-9F40-88B367C7F4F4}"/>
              </a:ext>
            </a:extLst>
          </p:cNvPr>
          <p:cNvSpPr>
            <a:spLocks noGrp="1"/>
          </p:cNvSpPr>
          <p:nvPr>
            <p:ph type="title"/>
          </p:nvPr>
        </p:nvSpPr>
        <p:spPr/>
        <p:txBody>
          <a:bodyPr lIns="91440" tIns="45720" rIns="91440" bIns="45720" anchor="t"/>
          <a:lstStyle/>
          <a:p>
            <a:r>
              <a:rPr lang="en-US" sz="2000">
                <a:solidFill>
                  <a:srgbClr val="043C71"/>
                </a:solidFill>
                <a:latin typeface="Arial"/>
                <a:cs typeface="Arial"/>
              </a:rPr>
              <a:t>Google Business Profile Tips</a:t>
            </a:r>
            <a:endParaRPr lang="en-US" sz="2000">
              <a:solidFill>
                <a:srgbClr val="043C71"/>
              </a:solidFill>
            </a:endParaRPr>
          </a:p>
        </p:txBody>
      </p:sp>
      <p:sp>
        <p:nvSpPr>
          <p:cNvPr id="4" name="TextBox 3">
            <a:extLst>
              <a:ext uri="{FF2B5EF4-FFF2-40B4-BE49-F238E27FC236}">
                <a16:creationId xmlns:a16="http://schemas.microsoft.com/office/drawing/2014/main" id="{1D7B4352-C285-64E1-D696-03491F2876DE}"/>
              </a:ext>
            </a:extLst>
          </p:cNvPr>
          <p:cNvSpPr txBox="1"/>
          <p:nvPr/>
        </p:nvSpPr>
        <p:spPr>
          <a:xfrm>
            <a:off x="474678" y="1110722"/>
            <a:ext cx="6046043" cy="37641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lnSpc>
                <a:spcPts val="2380"/>
              </a:lnSpc>
              <a:spcAft>
                <a:spcPts val="600"/>
              </a:spcAft>
              <a:buAutoNum type="arabicPeriod"/>
            </a:pPr>
            <a:r>
              <a:rPr lang="en-US" sz="1900" spc="-10">
                <a:solidFill>
                  <a:srgbClr val="231F20"/>
                </a:solidFill>
                <a:ea typeface="+mn-lt"/>
                <a:cs typeface="+mn-lt"/>
              </a:rPr>
              <a:t>Go to </a:t>
            </a:r>
            <a:r>
              <a:rPr lang="en-US" sz="1900" spc="-10">
                <a:solidFill>
                  <a:srgbClr val="231F20"/>
                </a:solidFill>
                <a:ea typeface="+mn-lt"/>
                <a:cs typeface="+mn-lt"/>
                <a:hlinkClick r:id="rId2"/>
              </a:rPr>
              <a:t>business.google.com/create</a:t>
            </a:r>
            <a:r>
              <a:rPr lang="en-US" sz="1900" spc="-10">
                <a:solidFill>
                  <a:srgbClr val="231F20"/>
                </a:solidFill>
                <a:ea typeface="+mn-lt"/>
                <a:cs typeface="+mn-lt"/>
              </a:rPr>
              <a:t> to find and claim your location, then select your business category.</a:t>
            </a:r>
            <a:endParaRPr lang="en-US" sz="1900"/>
          </a:p>
          <a:p>
            <a:pPr marL="742950" lvl="1" indent="-285750">
              <a:lnSpc>
                <a:spcPts val="2380"/>
              </a:lnSpc>
              <a:spcAft>
                <a:spcPts val="1800"/>
              </a:spcAft>
              <a:buFont typeface="Arial"/>
              <a:buChar char="•"/>
            </a:pPr>
            <a:r>
              <a:rPr lang="en-US" sz="1900" spc="-10">
                <a:solidFill>
                  <a:srgbClr val="231F20"/>
                </a:solidFill>
                <a:ea typeface="+mn-lt"/>
                <a:cs typeface="+mn-lt"/>
              </a:rPr>
              <a:t>Mobile crisis teams and their service areas should be added, too!</a:t>
            </a:r>
          </a:p>
          <a:p>
            <a:pPr marL="342900" indent="-342900">
              <a:lnSpc>
                <a:spcPts val="2380"/>
              </a:lnSpc>
              <a:spcAft>
                <a:spcPts val="600"/>
              </a:spcAft>
              <a:buFontTx/>
              <a:buAutoNum type="arabicPeriod"/>
            </a:pPr>
            <a:r>
              <a:rPr lang="en-US" sz="1900" spc="-10">
                <a:solidFill>
                  <a:srgbClr val="231F20"/>
                </a:solidFill>
                <a:ea typeface="+mn-lt"/>
                <a:cs typeface="+mn-lt"/>
              </a:rPr>
              <a:t>Check the address, phone number, hours of operation and website URL.</a:t>
            </a:r>
          </a:p>
          <a:p>
            <a:pPr marL="742950" lvl="1" indent="-285750">
              <a:lnSpc>
                <a:spcPts val="2380"/>
              </a:lnSpc>
              <a:spcAft>
                <a:spcPts val="1800"/>
              </a:spcAft>
              <a:buFont typeface="Arial"/>
              <a:buChar char="•"/>
            </a:pPr>
            <a:r>
              <a:rPr lang="en-US" sz="1900" spc="-10">
                <a:solidFill>
                  <a:srgbClr val="231F20"/>
                </a:solidFill>
                <a:ea typeface="+mn-lt"/>
                <a:cs typeface="+mn-lt"/>
              </a:rPr>
              <a:t>Include an easy-to-understand description of services, with examples of types of help and treatment available. </a:t>
            </a:r>
          </a:p>
          <a:p>
            <a:pPr>
              <a:lnSpc>
                <a:spcPts val="2380"/>
              </a:lnSpc>
              <a:spcAft>
                <a:spcPts val="1800"/>
              </a:spcAft>
            </a:pPr>
            <a:endParaRPr lang="en-US" sz="1900" spc="-10">
              <a:solidFill>
                <a:srgbClr val="231F20"/>
              </a:solidFill>
              <a:ea typeface="+mn-lt"/>
              <a:cs typeface="+mn-lt"/>
            </a:endParaRPr>
          </a:p>
        </p:txBody>
      </p:sp>
      <p:pic>
        <p:nvPicPr>
          <p:cNvPr id="6" name="Picture 5" descr="Sample image of a Google Business Profile">
            <a:extLst>
              <a:ext uri="{FF2B5EF4-FFF2-40B4-BE49-F238E27FC236}">
                <a16:creationId xmlns:a16="http://schemas.microsoft.com/office/drawing/2014/main" id="{0C17F429-ACD0-8B7E-3887-573125CB9B35}"/>
              </a:ext>
            </a:extLst>
          </p:cNvPr>
          <p:cNvPicPr>
            <a:picLocks noChangeAspect="1"/>
          </p:cNvPicPr>
          <p:nvPr/>
        </p:nvPicPr>
        <p:blipFill>
          <a:blip r:embed="rId3"/>
          <a:stretch>
            <a:fillRect/>
          </a:stretch>
        </p:blipFill>
        <p:spPr>
          <a:xfrm>
            <a:off x="7315200" y="384235"/>
            <a:ext cx="4357152" cy="5450402"/>
          </a:xfrm>
          <a:prstGeom prst="rect">
            <a:avLst/>
          </a:prstGeom>
        </p:spPr>
      </p:pic>
    </p:spTree>
    <p:extLst>
      <p:ext uri="{BB962C8B-B14F-4D97-AF65-F5344CB8AC3E}">
        <p14:creationId xmlns:p14="http://schemas.microsoft.com/office/powerpoint/2010/main" val="1741806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33B3E1-1D84-AEAE-506C-C0351F56AC72}"/>
            </a:ext>
          </a:extLst>
        </p:cNvPr>
        <p:cNvGrpSpPr/>
        <p:nvPr/>
      </p:nvGrpSpPr>
      <p:grpSpPr>
        <a:xfrm>
          <a:off x="0" y="0"/>
          <a:ext cx="0" cy="0"/>
          <a:chOff x="0" y="0"/>
          <a:chExt cx="0" cy="0"/>
        </a:xfrm>
      </p:grpSpPr>
      <p:pic>
        <p:nvPicPr>
          <p:cNvPr id="6" name="Picture 5" descr="A map of USA with North Carolina highlighted">
            <a:extLst>
              <a:ext uri="{FF2B5EF4-FFF2-40B4-BE49-F238E27FC236}">
                <a16:creationId xmlns:a16="http://schemas.microsoft.com/office/drawing/2014/main" id="{C9D0F71F-9360-C9B1-627F-DD81D081E2B3}"/>
              </a:ext>
            </a:extLst>
          </p:cNvPr>
          <p:cNvPicPr>
            <a:picLocks noChangeAspect="1"/>
          </p:cNvPicPr>
          <p:nvPr/>
        </p:nvPicPr>
        <p:blipFill>
          <a:blip r:embed="rId3"/>
          <a:stretch>
            <a:fillRect/>
          </a:stretch>
        </p:blipFill>
        <p:spPr>
          <a:xfrm>
            <a:off x="0" y="1477542"/>
            <a:ext cx="3552669" cy="2849288"/>
          </a:xfrm>
          <a:prstGeom prst="rect">
            <a:avLst/>
          </a:prstGeom>
        </p:spPr>
      </p:pic>
      <p:sp>
        <p:nvSpPr>
          <p:cNvPr id="4" name="Rectangle 3">
            <a:extLst>
              <a:ext uri="{FF2B5EF4-FFF2-40B4-BE49-F238E27FC236}">
                <a16:creationId xmlns:a16="http://schemas.microsoft.com/office/drawing/2014/main" id="{62552189-409B-F251-AA96-9287FFD65E1A}"/>
              </a:ext>
            </a:extLst>
          </p:cNvPr>
          <p:cNvSpPr/>
          <p:nvPr/>
        </p:nvSpPr>
        <p:spPr>
          <a:xfrm>
            <a:off x="3919002" y="1648616"/>
            <a:ext cx="7698374" cy="2664512"/>
          </a:xfrm>
          <a:prstGeom prst="rect">
            <a:avLst/>
          </a:prstGeom>
        </p:spPr>
        <p:txBody>
          <a:bodyPr wrap="square" lIns="91440" tIns="45720" rIns="91440" bIns="45720" anchor="t">
            <a:spAutoFit/>
          </a:bodyPr>
          <a:lstStyle/>
          <a:p>
            <a:pPr>
              <a:lnSpc>
                <a:spcPts val="2300"/>
              </a:lnSpc>
              <a:spcAft>
                <a:spcPts val="1800"/>
              </a:spcAft>
            </a:pPr>
            <a:r>
              <a:rPr lang="en-US" sz="1900" b="0" i="0">
                <a:solidFill>
                  <a:srgbClr val="000000"/>
                </a:solidFill>
                <a:effectLst/>
                <a:latin typeface="+mj-lt"/>
              </a:rPr>
              <a:t>Please share the </a:t>
            </a:r>
            <a:r>
              <a:rPr lang="en-US" sz="1900" i="0">
                <a:solidFill>
                  <a:srgbClr val="000000"/>
                </a:solidFill>
                <a:effectLst/>
                <a:latin typeface="+mj-lt"/>
              </a:rPr>
              <a:t>messages, </a:t>
            </a:r>
            <a:r>
              <a:rPr lang="en-US" sz="1900" b="0" i="0">
                <a:solidFill>
                  <a:srgbClr val="000000"/>
                </a:solidFill>
                <a:effectLst/>
                <a:latin typeface="+mj-lt"/>
              </a:rPr>
              <a:t>toolkit and other information presented today with your peers, patients</a:t>
            </a:r>
            <a:r>
              <a:rPr lang="en-US" sz="1900">
                <a:solidFill>
                  <a:srgbClr val="000000"/>
                </a:solidFill>
                <a:latin typeface="+mj-lt"/>
              </a:rPr>
              <a:t>, </a:t>
            </a:r>
            <a:r>
              <a:rPr lang="en-US" sz="1900" b="0" i="0">
                <a:solidFill>
                  <a:srgbClr val="000000"/>
                </a:solidFill>
                <a:effectLst/>
                <a:latin typeface="+mj-lt"/>
              </a:rPr>
              <a:t>friends and community members. Providers and partners are trusted messengers people </a:t>
            </a:r>
            <a:r>
              <a:rPr lang="en-US" sz="1900">
                <a:solidFill>
                  <a:srgbClr val="000000"/>
                </a:solidFill>
                <a:latin typeface="+mj-lt"/>
              </a:rPr>
              <a:t>look</a:t>
            </a:r>
            <a:r>
              <a:rPr lang="en-US" sz="1900" b="0" i="0">
                <a:solidFill>
                  <a:srgbClr val="000000"/>
                </a:solidFill>
                <a:effectLst/>
                <a:latin typeface="+mj-lt"/>
              </a:rPr>
              <a:t> to when struggling with their mental health or substance use, even before they are in crisis.</a:t>
            </a:r>
          </a:p>
          <a:p>
            <a:pPr>
              <a:lnSpc>
                <a:spcPts val="2300"/>
              </a:lnSpc>
              <a:spcAft>
                <a:spcPts val="1800"/>
              </a:spcAft>
            </a:pPr>
            <a:r>
              <a:rPr lang="en-US" sz="1900" b="0" i="0">
                <a:solidFill>
                  <a:srgbClr val="000000"/>
                </a:solidFill>
                <a:effectLst/>
              </a:rPr>
              <a:t>North Carolina crisis services connect individuals and families with resources and care. Whatever the situation or need, North Carolinians</a:t>
            </a:r>
            <a:br>
              <a:rPr lang="en-US" sz="1900" b="0" i="0">
                <a:effectLst/>
              </a:rPr>
            </a:br>
            <a:r>
              <a:rPr lang="en-US" sz="1900" b="0" i="0">
                <a:solidFill>
                  <a:srgbClr val="000000"/>
                </a:solidFill>
                <a:effectLst/>
              </a:rPr>
              <a:t>of all ages have options. </a:t>
            </a:r>
            <a:endParaRPr lang="en-US" sz="1900" b="1" i="0">
              <a:solidFill>
                <a:schemeClr val="accent1">
                  <a:lumMod val="75000"/>
                </a:schemeClr>
              </a:solidFill>
              <a:effectLst/>
              <a:latin typeface="+mj-lt"/>
              <a:cs typeface="Arial"/>
            </a:endParaRPr>
          </a:p>
        </p:txBody>
      </p:sp>
      <p:sp>
        <p:nvSpPr>
          <p:cNvPr id="5" name="Title 4">
            <a:extLst>
              <a:ext uri="{FF2B5EF4-FFF2-40B4-BE49-F238E27FC236}">
                <a16:creationId xmlns:a16="http://schemas.microsoft.com/office/drawing/2014/main" id="{79399822-FDE3-96F3-7ABB-7CEA64B53157}"/>
              </a:ext>
            </a:extLst>
          </p:cNvPr>
          <p:cNvSpPr>
            <a:spLocks noGrp="1"/>
          </p:cNvSpPr>
          <p:nvPr>
            <p:ph type="title"/>
          </p:nvPr>
        </p:nvSpPr>
        <p:spPr/>
        <p:txBody>
          <a:bodyPr/>
          <a:lstStyle/>
          <a:p>
            <a:r>
              <a:rPr lang="en-US" sz="2000">
                <a:solidFill>
                  <a:srgbClr val="043C71"/>
                </a:solidFill>
              </a:rPr>
              <a:t>Looking Ahead</a:t>
            </a:r>
            <a:endParaRPr lang="en-US" sz="2000"/>
          </a:p>
        </p:txBody>
      </p:sp>
      <p:sp>
        <p:nvSpPr>
          <p:cNvPr id="3" name="Rectangle 2">
            <a:extLst>
              <a:ext uri="{FF2B5EF4-FFF2-40B4-BE49-F238E27FC236}">
                <a16:creationId xmlns:a16="http://schemas.microsoft.com/office/drawing/2014/main" id="{D652A766-CABB-1CF7-7A54-A23196924FA0}"/>
              </a:ext>
            </a:extLst>
          </p:cNvPr>
          <p:cNvSpPr/>
          <p:nvPr/>
        </p:nvSpPr>
        <p:spPr>
          <a:xfrm>
            <a:off x="469126" y="4864724"/>
            <a:ext cx="11253182" cy="813171"/>
          </a:xfrm>
          <a:prstGeom prst="rect">
            <a:avLst/>
          </a:prstGeom>
        </p:spPr>
        <p:txBody>
          <a:bodyPr wrap="square" lIns="91440" tIns="45720" rIns="91440" bIns="45720" anchor="t">
            <a:spAutoFit/>
          </a:bodyPr>
          <a:lstStyle/>
          <a:p>
            <a:pPr>
              <a:lnSpc>
                <a:spcPts val="2900"/>
              </a:lnSpc>
              <a:spcAft>
                <a:spcPts val="1800"/>
              </a:spcAft>
            </a:pPr>
            <a:r>
              <a:rPr lang="en-US" sz="2000" b="1" i="0">
                <a:solidFill>
                  <a:schemeClr val="accent1">
                    <a:lumMod val="75000"/>
                  </a:schemeClr>
                </a:solidFill>
                <a:effectLst/>
              </a:rPr>
              <a:t>Together, we can make sure </a:t>
            </a:r>
            <a:r>
              <a:rPr lang="en-US" sz="2000" b="1">
                <a:solidFill>
                  <a:schemeClr val="accent1">
                    <a:lumMod val="75000"/>
                  </a:schemeClr>
                </a:solidFill>
              </a:rPr>
              <a:t>people </a:t>
            </a:r>
            <a:r>
              <a:rPr lang="en-US" sz="2000" b="1" i="0">
                <a:solidFill>
                  <a:schemeClr val="accent1">
                    <a:lumMod val="75000"/>
                  </a:schemeClr>
                </a:solidFill>
                <a:effectLst/>
              </a:rPr>
              <a:t>know where to </a:t>
            </a:r>
            <a:r>
              <a:rPr lang="en-US" sz="2000" b="1">
                <a:solidFill>
                  <a:schemeClr val="accent1">
                    <a:lumMod val="75000"/>
                  </a:schemeClr>
                </a:solidFill>
              </a:rPr>
              <a:t>turn</a:t>
            </a:r>
            <a:r>
              <a:rPr lang="en-US" sz="2000" b="1" i="0">
                <a:solidFill>
                  <a:schemeClr val="accent1">
                    <a:lumMod val="75000"/>
                  </a:schemeClr>
                </a:solidFill>
                <a:effectLst/>
              </a:rPr>
              <a:t> for support when they need it most. </a:t>
            </a:r>
            <a:r>
              <a:rPr lang="en-US" sz="2000" b="1" i="0">
                <a:solidFill>
                  <a:schemeClr val="accent1">
                    <a:lumMod val="75000"/>
                  </a:schemeClr>
                </a:solidFill>
                <a:effectLst/>
                <a:latin typeface="+mj-lt"/>
              </a:rPr>
              <a:t>Learn more at </a:t>
            </a:r>
            <a:r>
              <a:rPr lang="en-US" sz="2000" b="1" i="0">
                <a:solidFill>
                  <a:schemeClr val="accent1">
                    <a:lumMod val="75000"/>
                  </a:schemeClr>
                </a:solidFill>
                <a:effectLst/>
                <a:latin typeface="+mj-lt"/>
                <a:hlinkClick r:id="rId4">
                  <a:extLst>
                    <a:ext uri="{A12FA001-AC4F-418D-AE19-62706E023703}">
                      <ahyp:hlinkClr xmlns:ahyp="http://schemas.microsoft.com/office/drawing/2018/hyperlinkcolor" val="tx"/>
                    </a:ext>
                  </a:extLst>
                </a:hlinkClick>
              </a:rPr>
              <a:t>ncdhhs.gov/CrisisServices</a:t>
            </a:r>
            <a:r>
              <a:rPr lang="en-US" sz="2000" b="1" i="0">
                <a:solidFill>
                  <a:schemeClr val="accent1">
                    <a:lumMod val="75000"/>
                  </a:schemeClr>
                </a:solidFill>
                <a:effectLst/>
                <a:latin typeface="+mj-lt"/>
              </a:rPr>
              <a:t>. </a:t>
            </a:r>
            <a:endParaRPr lang="en-US" sz="2000" b="1" i="0">
              <a:solidFill>
                <a:schemeClr val="accent1">
                  <a:lumMod val="75000"/>
                </a:schemeClr>
              </a:solidFill>
              <a:effectLst/>
              <a:latin typeface="+mj-lt"/>
              <a:cs typeface="Arial"/>
            </a:endParaRPr>
          </a:p>
        </p:txBody>
      </p:sp>
    </p:spTree>
    <p:extLst>
      <p:ext uri="{BB962C8B-B14F-4D97-AF65-F5344CB8AC3E}">
        <p14:creationId xmlns:p14="http://schemas.microsoft.com/office/powerpoint/2010/main" val="28391755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7D1ECB-10C9-2500-F0BC-9FB6D77F58D9}"/>
            </a:ext>
          </a:extLst>
        </p:cNvPr>
        <p:cNvGrpSpPr/>
        <p:nvPr/>
      </p:nvGrpSpPr>
      <p:grpSpPr>
        <a:xfrm>
          <a:off x="0" y="0"/>
          <a:ext cx="0" cy="0"/>
          <a:chOff x="0" y="0"/>
          <a:chExt cx="0" cy="0"/>
        </a:xfrm>
      </p:grpSpPr>
      <p:pic>
        <p:nvPicPr>
          <p:cNvPr id="2" name="Picture 1" descr="Image of a woman smiling">
            <a:extLst>
              <a:ext uri="{FF2B5EF4-FFF2-40B4-BE49-F238E27FC236}">
                <a16:creationId xmlns:a16="http://schemas.microsoft.com/office/drawing/2014/main" id="{5D016340-1AF6-1DF3-3749-F1F390358EB0}"/>
              </a:ext>
            </a:extLst>
          </p:cNvPr>
          <p:cNvPicPr>
            <a:picLocks noChangeAspect="1"/>
          </p:cNvPicPr>
          <p:nvPr/>
        </p:nvPicPr>
        <p:blipFill>
          <a:blip r:embed="rId2">
            <a:extLst>
              <a:ext uri="{28A0092B-C50C-407E-A947-70E740481C1C}">
                <a14:useLocalDpi xmlns:a14="http://schemas.microsoft.com/office/drawing/2010/main" val="0"/>
              </a:ext>
            </a:extLst>
          </a:blip>
          <a:srcRect l="-2575" r="2575"/>
          <a:stretch>
            <a:fillRect/>
          </a:stretch>
        </p:blipFill>
        <p:spPr>
          <a:xfrm>
            <a:off x="1908379" y="1020"/>
            <a:ext cx="10283941" cy="6855960"/>
          </a:xfrm>
          <a:prstGeom prst="rect">
            <a:avLst/>
          </a:prstGeom>
        </p:spPr>
      </p:pic>
      <p:sp>
        <p:nvSpPr>
          <p:cNvPr id="4" name="Rectangle 3">
            <a:extLst>
              <a:ext uri="{FF2B5EF4-FFF2-40B4-BE49-F238E27FC236}">
                <a16:creationId xmlns:a16="http://schemas.microsoft.com/office/drawing/2014/main" id="{7093D084-32D7-A852-8535-536A3FAB843C}"/>
              </a:ext>
              <a:ext uri="{C183D7F6-B498-43B3-948B-1728B52AA6E4}">
                <adec:decorative xmlns:adec="http://schemas.microsoft.com/office/drawing/2017/decorative" val="1"/>
              </a:ext>
            </a:extLst>
          </p:cNvPr>
          <p:cNvSpPr/>
          <p:nvPr/>
        </p:nvSpPr>
        <p:spPr>
          <a:xfrm>
            <a:off x="1" y="0"/>
            <a:ext cx="9370142" cy="6858000"/>
          </a:xfrm>
          <a:prstGeom prst="rect">
            <a:avLst/>
          </a:prstGeom>
          <a:gradFill flip="none" rotWithShape="1">
            <a:gsLst>
              <a:gs pos="94000">
                <a:srgbClr val="0070C0">
                  <a:lumMod val="62000"/>
                  <a:alpha val="0"/>
                </a:srgbClr>
              </a:gs>
              <a:gs pos="55000">
                <a:srgbClr val="17375E">
                  <a:lumMod val="75630"/>
                  <a:alpha val="83578"/>
                </a:srgbClr>
              </a:gs>
              <a:gs pos="31000">
                <a:srgbClr val="0F243E"/>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5A2FCE38-A6FE-A14C-1CE2-03C99F7269AB}"/>
              </a:ext>
              <a:ext uri="{C183D7F6-B498-43B3-948B-1728B52AA6E4}">
                <adec:decorative xmlns:adec="http://schemas.microsoft.com/office/drawing/2017/decorative" val="1"/>
              </a:ext>
            </a:extLst>
          </p:cNvPr>
          <p:cNvCxnSpPr>
            <a:cxnSpLocks/>
          </p:cNvCxnSpPr>
          <p:nvPr/>
        </p:nvCxnSpPr>
        <p:spPr>
          <a:xfrm>
            <a:off x="571500" y="5181600"/>
            <a:ext cx="4305300" cy="0"/>
          </a:xfrm>
          <a:prstGeom prst="line">
            <a:avLst/>
          </a:prstGeom>
          <a:noFill/>
          <a:ln w="9525" cap="flat" cmpd="sng" algn="ctr">
            <a:solidFill>
              <a:srgbClr val="0766BD"/>
            </a:solidFill>
            <a:prstDash val="solid"/>
            <a:miter lim="800000"/>
          </a:ln>
          <a:effectLst/>
        </p:spPr>
      </p:cxnSp>
      <p:sp>
        <p:nvSpPr>
          <p:cNvPr id="8" name="Title 6">
            <a:extLst>
              <a:ext uri="{FF2B5EF4-FFF2-40B4-BE49-F238E27FC236}">
                <a16:creationId xmlns:a16="http://schemas.microsoft.com/office/drawing/2014/main" id="{51849288-C4B1-94FC-BAE5-05BF4DE9A509}"/>
              </a:ext>
            </a:extLst>
          </p:cNvPr>
          <p:cNvSpPr txBox="1">
            <a:spLocks noGrp="1"/>
          </p:cNvSpPr>
          <p:nvPr>
            <p:ph type="title" idx="4294967295"/>
          </p:nvPr>
        </p:nvSpPr>
        <p:spPr>
          <a:xfrm>
            <a:off x="469125" y="4522838"/>
            <a:ext cx="5526157" cy="78010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685800" rtl="0" eaLnBrk="1" latinLnBrk="0" hangingPunct="1">
              <a:lnSpc>
                <a:spcPct val="90000"/>
              </a:lnSpc>
              <a:spcBef>
                <a:spcPct val="0"/>
              </a:spcBef>
              <a:buNone/>
              <a:defRPr sz="3600" b="0" i="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685800" rtl="0" eaLnBrk="1" fontAlgn="auto" latinLnBrk="0" hangingPunct="1">
              <a:lnSpc>
                <a:spcPts val="3200"/>
              </a:lnSpc>
              <a:spcBef>
                <a:spcPct val="0"/>
              </a:spcBef>
              <a:spcAft>
                <a:spcPts val="0"/>
              </a:spcAft>
              <a:buClrTx/>
              <a:buSzTx/>
              <a:buFontTx/>
              <a:buNone/>
              <a:tabLst/>
              <a:defRPr/>
            </a:pPr>
            <a:r>
              <a:rPr kumimoji="0" lang="en-US" sz="2400" b="0" i="0" u="none" strike="noStrike" kern="1200" cap="none" spc="600" normalizeH="0" baseline="0" noProof="0">
                <a:ln>
                  <a:noFill/>
                </a:ln>
                <a:solidFill>
                  <a:srgbClr val="FFFFFF"/>
                </a:solidFill>
                <a:effectLst/>
                <a:uLnTx/>
                <a:uFillTx/>
                <a:latin typeface="Arial" panose="020B0604020202020204"/>
                <a:ea typeface="Arial"/>
                <a:cs typeface="Arial"/>
                <a:sym typeface="Helvetica Neue" pitchFamily="-109" charset="0"/>
              </a:rPr>
              <a:t>THANK YOU</a:t>
            </a:r>
          </a:p>
        </p:txBody>
      </p:sp>
    </p:spTree>
    <p:extLst>
      <p:ext uri="{BB962C8B-B14F-4D97-AF65-F5344CB8AC3E}">
        <p14:creationId xmlns:p14="http://schemas.microsoft.com/office/powerpoint/2010/main" val="13457325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0C61AB-85C8-D70A-84B8-A4759AB94F18}"/>
            </a:ext>
          </a:extLst>
        </p:cNvPr>
        <p:cNvGrpSpPr/>
        <p:nvPr/>
      </p:nvGrpSpPr>
      <p:grpSpPr>
        <a:xfrm>
          <a:off x="0" y="0"/>
          <a:ext cx="0" cy="0"/>
          <a:chOff x="0" y="0"/>
          <a:chExt cx="0" cy="0"/>
        </a:xfrm>
      </p:grpSpPr>
      <p:sp>
        <p:nvSpPr>
          <p:cNvPr id="8" name="Title 3">
            <a:extLst>
              <a:ext uri="{FF2B5EF4-FFF2-40B4-BE49-F238E27FC236}">
                <a16:creationId xmlns:a16="http://schemas.microsoft.com/office/drawing/2014/main" id="{FC1282BC-01DA-18DD-625C-F7B37E8FF73C}"/>
              </a:ext>
            </a:extLst>
          </p:cNvPr>
          <p:cNvSpPr>
            <a:spLocks noGrp="1"/>
          </p:cNvSpPr>
          <p:nvPr>
            <p:ph type="title"/>
          </p:nvPr>
        </p:nvSpPr>
        <p:spPr/>
        <p:txBody>
          <a:bodyPr lIns="91440" tIns="45720" rIns="91440" bIns="45720" anchor="t"/>
          <a:lstStyle/>
          <a:p>
            <a:r>
              <a:rPr lang="en-US" sz="2000">
                <a:solidFill>
                  <a:srgbClr val="043C71"/>
                </a:solidFill>
                <a:latin typeface="Arial"/>
                <a:cs typeface="Arial"/>
              </a:rPr>
              <a:t>Presentation Overview</a:t>
            </a:r>
            <a:endParaRPr lang="en-US"/>
          </a:p>
        </p:txBody>
      </p:sp>
      <p:sp>
        <p:nvSpPr>
          <p:cNvPr id="4" name="Rectangle 3">
            <a:extLst>
              <a:ext uri="{FF2B5EF4-FFF2-40B4-BE49-F238E27FC236}">
                <a16:creationId xmlns:a16="http://schemas.microsoft.com/office/drawing/2014/main" id="{D7067144-00F0-01B9-5743-0D104DEBA31A}"/>
              </a:ext>
              <a:ext uri="{C183D7F6-B498-43B3-948B-1728B52AA6E4}">
                <adec:decorative xmlns:adec="http://schemas.microsoft.com/office/drawing/2017/decorative" val="1"/>
              </a:ext>
            </a:extLst>
          </p:cNvPr>
          <p:cNvSpPr/>
          <p:nvPr/>
        </p:nvSpPr>
        <p:spPr>
          <a:xfrm>
            <a:off x="607786" y="1111523"/>
            <a:ext cx="10186416" cy="1207008"/>
          </a:xfrm>
          <a:prstGeom prst="rect">
            <a:avLst/>
          </a:prstGeom>
          <a:solidFill>
            <a:srgbClr val="043C7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379C292-6D98-2CCE-E789-DBEEC4F6DB16}"/>
              </a:ext>
            </a:extLst>
          </p:cNvPr>
          <p:cNvSpPr txBox="1"/>
          <p:nvPr/>
        </p:nvSpPr>
        <p:spPr>
          <a:xfrm>
            <a:off x="721799" y="1212900"/>
            <a:ext cx="10089345" cy="10264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2360"/>
              </a:lnSpc>
            </a:pPr>
            <a:r>
              <a:rPr lang="en-US" b="1" dirty="0">
                <a:solidFill>
                  <a:schemeClr val="bg1"/>
                </a:solidFill>
                <a:cs typeface="Arial"/>
              </a:rPr>
              <a:t>Audience: Public </a:t>
            </a:r>
            <a:r>
              <a:rPr lang="en-US" dirty="0">
                <a:solidFill>
                  <a:schemeClr val="bg1"/>
                </a:solidFill>
                <a:cs typeface="Arial"/>
              </a:rPr>
              <a:t>The NCDHHS Crisis Services Essentials Presentation helps </a:t>
            </a:r>
            <a:r>
              <a:rPr lang="en-US" dirty="0">
                <a:solidFill>
                  <a:schemeClr val="bg1"/>
                </a:solidFill>
                <a:ea typeface="+mn-lt"/>
                <a:cs typeface="+mn-lt"/>
              </a:rPr>
              <a:t>mental and behavioral health professionals learn and communicate</a:t>
            </a:r>
            <a:r>
              <a:rPr lang="en-US" dirty="0">
                <a:solidFill>
                  <a:schemeClr val="bg1"/>
                </a:solidFill>
                <a:cs typeface="Arial"/>
              </a:rPr>
              <a:t> key information, services, resources and guidance to help North Carolinians of all ages get support when they need it most.</a:t>
            </a:r>
            <a:endParaRPr lang="en-US" dirty="0">
              <a:solidFill>
                <a:schemeClr val="bg1"/>
              </a:solidFill>
            </a:endParaRPr>
          </a:p>
        </p:txBody>
      </p:sp>
      <p:sp>
        <p:nvSpPr>
          <p:cNvPr id="2" name="TextBox 1">
            <a:extLst>
              <a:ext uri="{FF2B5EF4-FFF2-40B4-BE49-F238E27FC236}">
                <a16:creationId xmlns:a16="http://schemas.microsoft.com/office/drawing/2014/main" id="{CA9CACBC-2AC7-2A56-35CF-CCD880D4D729}"/>
              </a:ext>
            </a:extLst>
          </p:cNvPr>
          <p:cNvSpPr txBox="1"/>
          <p:nvPr/>
        </p:nvSpPr>
        <p:spPr>
          <a:xfrm>
            <a:off x="611186" y="2920179"/>
            <a:ext cx="4121968" cy="1500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3464" indent="-283464">
              <a:lnSpc>
                <a:spcPts val="2460"/>
              </a:lnSpc>
              <a:spcAft>
                <a:spcPts val="400"/>
              </a:spcAft>
              <a:buFont typeface="Arial"/>
              <a:buChar char="•"/>
            </a:pPr>
            <a:r>
              <a:rPr lang="en-US">
                <a:ea typeface="+mn-lt"/>
                <a:cs typeface="+mn-lt"/>
              </a:rPr>
              <a:t> Peer support specialists</a:t>
            </a:r>
          </a:p>
          <a:p>
            <a:pPr marL="283464" indent="-283464">
              <a:lnSpc>
                <a:spcPts val="2460"/>
              </a:lnSpc>
              <a:spcAft>
                <a:spcPts val="400"/>
              </a:spcAft>
              <a:buFont typeface="Arial"/>
              <a:buChar char="•"/>
            </a:pPr>
            <a:r>
              <a:rPr lang="en-US">
                <a:ea typeface="+mn-lt"/>
                <a:cs typeface="+mn-lt"/>
              </a:rPr>
              <a:t> Local health departments</a:t>
            </a:r>
          </a:p>
          <a:p>
            <a:pPr marL="283464" indent="-283464">
              <a:lnSpc>
                <a:spcPts val="2460"/>
              </a:lnSpc>
              <a:spcAft>
                <a:spcPts val="400"/>
              </a:spcAft>
              <a:buFont typeface="Arial"/>
              <a:buChar char="•"/>
            </a:pPr>
            <a:r>
              <a:rPr lang="en-US">
                <a:ea typeface="+mn-lt"/>
                <a:cs typeface="+mn-lt"/>
              </a:rPr>
              <a:t> Public health professionals</a:t>
            </a:r>
            <a:endParaRPr lang="en-US"/>
          </a:p>
          <a:p>
            <a:pPr marL="283464" indent="-283464">
              <a:lnSpc>
                <a:spcPts val="2460"/>
              </a:lnSpc>
              <a:spcAft>
                <a:spcPts val="400"/>
              </a:spcAft>
              <a:buFont typeface="Arial"/>
              <a:buChar char="•"/>
            </a:pPr>
            <a:r>
              <a:rPr lang="en-US">
                <a:ea typeface="+mn-lt"/>
                <a:cs typeface="+mn-lt"/>
              </a:rPr>
              <a:t> Community and education partners</a:t>
            </a:r>
            <a:endParaRPr lang="en-US"/>
          </a:p>
        </p:txBody>
      </p:sp>
      <p:sp>
        <p:nvSpPr>
          <p:cNvPr id="5" name="TextBox 4">
            <a:extLst>
              <a:ext uri="{FF2B5EF4-FFF2-40B4-BE49-F238E27FC236}">
                <a16:creationId xmlns:a16="http://schemas.microsoft.com/office/drawing/2014/main" id="{033939E2-E8E6-A64E-29A1-1DD6690A433B}"/>
              </a:ext>
            </a:extLst>
          </p:cNvPr>
          <p:cNvSpPr txBox="1"/>
          <p:nvPr/>
        </p:nvSpPr>
        <p:spPr>
          <a:xfrm>
            <a:off x="611187" y="4589574"/>
            <a:ext cx="11024432" cy="12990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2360"/>
              </a:lnSpc>
            </a:pPr>
            <a:r>
              <a:rPr lang="en-US" b="1">
                <a:solidFill>
                  <a:srgbClr val="043C71"/>
                </a:solidFill>
                <a:ea typeface="+mn-lt"/>
                <a:cs typeface="+mn-lt"/>
              </a:rPr>
              <a:t>This presentation shares research-informed messaging to reduce stigma, improve access and ensure people know how to find mental health or substance use services for themselves or someone they care for. </a:t>
            </a:r>
            <a:r>
              <a:rPr lang="en-US">
                <a:ea typeface="+mn-lt"/>
                <a:cs typeface="+mn-lt"/>
              </a:rPr>
              <a:t>This is particularly important to help providers stay informed on available services, no or low-cost options and how to direct referrals in a way that makes people feel safe and supported. </a:t>
            </a:r>
            <a:endParaRPr lang="en-US">
              <a:cs typeface="Arial"/>
            </a:endParaRPr>
          </a:p>
        </p:txBody>
      </p:sp>
      <p:sp>
        <p:nvSpPr>
          <p:cNvPr id="6" name="TextBox 5">
            <a:extLst>
              <a:ext uri="{FF2B5EF4-FFF2-40B4-BE49-F238E27FC236}">
                <a16:creationId xmlns:a16="http://schemas.microsoft.com/office/drawing/2014/main" id="{1BBAF2A2-731C-6F45-E85B-207A98CA502A}"/>
              </a:ext>
            </a:extLst>
          </p:cNvPr>
          <p:cNvSpPr txBox="1"/>
          <p:nvPr/>
        </p:nvSpPr>
        <p:spPr>
          <a:xfrm>
            <a:off x="5306301" y="2920396"/>
            <a:ext cx="4121968" cy="13471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3464" indent="-283464">
              <a:lnSpc>
                <a:spcPts val="2460"/>
              </a:lnSpc>
              <a:buFont typeface="Arial"/>
              <a:buChar char="•"/>
            </a:pPr>
            <a:r>
              <a:rPr lang="en-US">
                <a:ea typeface="+mn-lt"/>
                <a:cs typeface="+mn-lt"/>
              </a:rPr>
              <a:t>Crisis service providers, including behavioral health urgent cares, community crisis centers and mobile crisis teams</a:t>
            </a:r>
            <a:endParaRPr lang="en-US">
              <a:cs typeface="Arial" panose="020B0604020202020204"/>
            </a:endParaRPr>
          </a:p>
        </p:txBody>
      </p:sp>
      <p:sp>
        <p:nvSpPr>
          <p:cNvPr id="9" name="TextBox 8">
            <a:extLst>
              <a:ext uri="{FF2B5EF4-FFF2-40B4-BE49-F238E27FC236}">
                <a16:creationId xmlns:a16="http://schemas.microsoft.com/office/drawing/2014/main" id="{83AA1948-F3B3-E923-1D3F-E0613D788334}"/>
              </a:ext>
            </a:extLst>
          </p:cNvPr>
          <p:cNvSpPr txBox="1"/>
          <p:nvPr/>
        </p:nvSpPr>
        <p:spPr>
          <a:xfrm>
            <a:off x="611186" y="2552558"/>
            <a:ext cx="98927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072235"/>
                </a:solidFill>
                <a:ea typeface="+mn-lt"/>
                <a:cs typeface="+mn-lt"/>
              </a:rPr>
              <a:t>This audience includes:</a:t>
            </a:r>
            <a:endParaRPr lang="en-US" b="1">
              <a:solidFill>
                <a:srgbClr val="000000"/>
              </a:solidFill>
              <a:cs typeface="Arial" panose="020B0604020202020204"/>
            </a:endParaRPr>
          </a:p>
        </p:txBody>
      </p:sp>
    </p:spTree>
    <p:extLst>
      <p:ext uri="{BB962C8B-B14F-4D97-AF65-F5344CB8AC3E}">
        <p14:creationId xmlns:p14="http://schemas.microsoft.com/office/powerpoint/2010/main" val="28979765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of two people hugging and looking out the window">
            <a:extLst>
              <a:ext uri="{FF2B5EF4-FFF2-40B4-BE49-F238E27FC236}">
                <a16:creationId xmlns:a16="http://schemas.microsoft.com/office/drawing/2014/main" id="{0D3E7A7F-C0E9-BD0E-AAD1-4F86F9A87CE9}"/>
              </a:ext>
            </a:extLst>
          </p:cNvPr>
          <p:cNvPicPr>
            <a:picLocks noChangeAspect="1"/>
          </p:cNvPicPr>
          <p:nvPr/>
        </p:nvPicPr>
        <p:blipFill>
          <a:blip r:embed="rId2">
            <a:extLst>
              <a:ext uri="{28A0092B-C50C-407E-A947-70E740481C1C}">
                <a14:useLocalDpi xmlns:a14="http://schemas.microsoft.com/office/drawing/2010/main" val="0"/>
              </a:ext>
            </a:extLst>
          </a:blip>
          <a:srcRect l="-18980" r="18980"/>
          <a:stretch>
            <a:fillRect/>
          </a:stretch>
        </p:blipFill>
        <p:spPr>
          <a:xfrm>
            <a:off x="1908947" y="514"/>
            <a:ext cx="10286228" cy="6857485"/>
          </a:xfrm>
          <a:prstGeom prst="rect">
            <a:avLst/>
          </a:prstGeom>
        </p:spPr>
      </p:pic>
      <p:sp>
        <p:nvSpPr>
          <p:cNvPr id="4" name="Rectangle 3">
            <a:extLst>
              <a:ext uri="{FF2B5EF4-FFF2-40B4-BE49-F238E27FC236}">
                <a16:creationId xmlns:a16="http://schemas.microsoft.com/office/drawing/2014/main" id="{049C5E97-FB00-5FF1-3BB7-E8F00E572FD0}"/>
              </a:ext>
              <a:ext uri="{C183D7F6-B498-43B3-948B-1728B52AA6E4}">
                <adec:decorative xmlns:adec="http://schemas.microsoft.com/office/drawing/2017/decorative" val="1"/>
              </a:ext>
            </a:extLst>
          </p:cNvPr>
          <p:cNvSpPr/>
          <p:nvPr/>
        </p:nvSpPr>
        <p:spPr>
          <a:xfrm>
            <a:off x="1" y="0"/>
            <a:ext cx="9370142" cy="6858000"/>
          </a:xfrm>
          <a:prstGeom prst="rect">
            <a:avLst/>
          </a:prstGeom>
          <a:gradFill flip="none" rotWithShape="1">
            <a:gsLst>
              <a:gs pos="94000">
                <a:srgbClr val="0070C0">
                  <a:lumMod val="62000"/>
                  <a:alpha val="0"/>
                </a:srgbClr>
              </a:gs>
              <a:gs pos="55000">
                <a:srgbClr val="17375E">
                  <a:lumMod val="75630"/>
                  <a:alpha val="83578"/>
                </a:srgbClr>
              </a:gs>
              <a:gs pos="31000">
                <a:srgbClr val="0F243E"/>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39F0C27-5A7B-51A4-C3FF-935B48DF5BDE}"/>
              </a:ext>
              <a:ext uri="{C183D7F6-B498-43B3-948B-1728B52AA6E4}">
                <adec:decorative xmlns:adec="http://schemas.microsoft.com/office/drawing/2017/decorative" val="1"/>
              </a:ext>
            </a:extLst>
          </p:cNvPr>
          <p:cNvSpPr/>
          <p:nvPr/>
        </p:nvSpPr>
        <p:spPr>
          <a:xfrm>
            <a:off x="1389064" y="0"/>
            <a:ext cx="9370142" cy="6858000"/>
          </a:xfrm>
          <a:prstGeom prst="rect">
            <a:avLst/>
          </a:prstGeom>
          <a:gradFill flip="none" rotWithShape="1">
            <a:gsLst>
              <a:gs pos="94000">
                <a:srgbClr val="0070C0">
                  <a:lumMod val="62000"/>
                  <a:alpha val="0"/>
                </a:srgbClr>
              </a:gs>
              <a:gs pos="55000">
                <a:srgbClr val="17375E">
                  <a:lumMod val="75630"/>
                  <a:alpha val="83578"/>
                </a:srgbClr>
              </a:gs>
              <a:gs pos="31000">
                <a:srgbClr val="0F243E"/>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6">
            <a:extLst>
              <a:ext uri="{FF2B5EF4-FFF2-40B4-BE49-F238E27FC236}">
                <a16:creationId xmlns:a16="http://schemas.microsoft.com/office/drawing/2014/main" id="{6BAC71C9-5279-9DDA-EE18-E1C738D2A3EC}"/>
              </a:ext>
            </a:extLst>
          </p:cNvPr>
          <p:cNvSpPr txBox="1">
            <a:spLocks noGrp="1"/>
          </p:cNvSpPr>
          <p:nvPr>
            <p:ph type="title" idx="4294967295"/>
          </p:nvPr>
        </p:nvSpPr>
        <p:spPr>
          <a:xfrm>
            <a:off x="469125" y="4522838"/>
            <a:ext cx="5526157" cy="78010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685800" rtl="0" eaLnBrk="1" latinLnBrk="0" hangingPunct="1">
              <a:lnSpc>
                <a:spcPct val="90000"/>
              </a:lnSpc>
              <a:spcBef>
                <a:spcPct val="0"/>
              </a:spcBef>
              <a:buNone/>
              <a:defRPr sz="3600" b="0" i="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685800" rtl="0" eaLnBrk="1" fontAlgn="auto" latinLnBrk="0" hangingPunct="1">
              <a:lnSpc>
                <a:spcPts val="3200"/>
              </a:lnSpc>
              <a:spcBef>
                <a:spcPct val="0"/>
              </a:spcBef>
              <a:spcAft>
                <a:spcPts val="0"/>
              </a:spcAft>
              <a:buClrTx/>
              <a:buSzTx/>
              <a:buFontTx/>
              <a:buNone/>
              <a:tabLst/>
              <a:defRPr/>
            </a:pPr>
            <a:r>
              <a:rPr kumimoji="0" lang="en-US" sz="2400" b="0" i="0" u="none" strike="noStrike" kern="1200" cap="none" spc="600" normalizeH="0" baseline="0" noProof="0">
                <a:ln>
                  <a:noFill/>
                </a:ln>
                <a:solidFill>
                  <a:srgbClr val="FFFFFF"/>
                </a:solidFill>
                <a:effectLst/>
                <a:uLnTx/>
                <a:uFillTx/>
                <a:latin typeface="Arial" panose="020B0604020202020204"/>
                <a:ea typeface="Arial"/>
                <a:cs typeface="Arial"/>
                <a:sym typeface="Helvetica Neue" pitchFamily="-109" charset="0"/>
              </a:rPr>
              <a:t>RESEARCH</a:t>
            </a:r>
          </a:p>
        </p:txBody>
      </p:sp>
      <p:cxnSp>
        <p:nvCxnSpPr>
          <p:cNvPr id="6" name="Straight Connector 5">
            <a:extLst>
              <a:ext uri="{FF2B5EF4-FFF2-40B4-BE49-F238E27FC236}">
                <a16:creationId xmlns:a16="http://schemas.microsoft.com/office/drawing/2014/main" id="{48C0813D-F4B4-4ED5-B5DC-7639CAF3AD79}"/>
              </a:ext>
              <a:ext uri="{C183D7F6-B498-43B3-948B-1728B52AA6E4}">
                <adec:decorative xmlns:adec="http://schemas.microsoft.com/office/drawing/2017/decorative" val="1"/>
              </a:ext>
            </a:extLst>
          </p:cNvPr>
          <p:cNvCxnSpPr>
            <a:cxnSpLocks/>
          </p:cNvCxnSpPr>
          <p:nvPr/>
        </p:nvCxnSpPr>
        <p:spPr>
          <a:xfrm>
            <a:off x="468313" y="5260975"/>
            <a:ext cx="4305300" cy="0"/>
          </a:xfrm>
          <a:prstGeom prst="line">
            <a:avLst/>
          </a:prstGeom>
          <a:noFill/>
          <a:ln w="9525" cap="flat" cmpd="sng" algn="ctr">
            <a:solidFill>
              <a:srgbClr val="0766BD"/>
            </a:solidFill>
            <a:prstDash val="solid"/>
            <a:miter lim="800000"/>
          </a:ln>
          <a:effectLst/>
        </p:spPr>
      </p:cxnSp>
    </p:spTree>
    <p:extLst>
      <p:ext uri="{BB962C8B-B14F-4D97-AF65-F5344CB8AC3E}">
        <p14:creationId xmlns:p14="http://schemas.microsoft.com/office/powerpoint/2010/main" val="24991530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D303A8-8B64-7F7B-B6F3-6EA271EA7A2D}"/>
            </a:ext>
          </a:extLst>
        </p:cNvPr>
        <p:cNvGrpSpPr/>
        <p:nvPr/>
      </p:nvGrpSpPr>
      <p:grpSpPr>
        <a:xfrm>
          <a:off x="0" y="0"/>
          <a:ext cx="0" cy="0"/>
          <a:chOff x="0" y="0"/>
          <a:chExt cx="0" cy="0"/>
        </a:xfrm>
      </p:grpSpPr>
      <p:sp>
        <p:nvSpPr>
          <p:cNvPr id="8" name="Title 3">
            <a:extLst>
              <a:ext uri="{FF2B5EF4-FFF2-40B4-BE49-F238E27FC236}">
                <a16:creationId xmlns:a16="http://schemas.microsoft.com/office/drawing/2014/main" id="{D00B95FA-2266-155D-DDE0-C657006F667D}"/>
              </a:ext>
            </a:extLst>
          </p:cNvPr>
          <p:cNvSpPr>
            <a:spLocks noGrp="1"/>
          </p:cNvSpPr>
          <p:nvPr>
            <p:ph type="title"/>
          </p:nvPr>
        </p:nvSpPr>
        <p:spPr/>
        <p:txBody>
          <a:bodyPr lIns="91440" tIns="45720" rIns="91440" bIns="45720" anchor="t"/>
          <a:lstStyle/>
          <a:p>
            <a:r>
              <a:rPr lang="en-US" sz="2000">
                <a:solidFill>
                  <a:srgbClr val="043C71"/>
                </a:solidFill>
                <a:latin typeface="Arial"/>
                <a:cs typeface="Arial"/>
              </a:rPr>
              <a:t>Research – Key Findings from Consumers</a:t>
            </a:r>
            <a:endParaRPr lang="en-US" sz="2000"/>
          </a:p>
        </p:txBody>
      </p:sp>
      <p:sp>
        <p:nvSpPr>
          <p:cNvPr id="3" name="TextBox 2">
            <a:extLst>
              <a:ext uri="{FF2B5EF4-FFF2-40B4-BE49-F238E27FC236}">
                <a16:creationId xmlns:a16="http://schemas.microsoft.com/office/drawing/2014/main" id="{B8A53AA6-4BEF-28FE-E61C-E5D39621CDAA}"/>
              </a:ext>
            </a:extLst>
          </p:cNvPr>
          <p:cNvSpPr txBox="1"/>
          <p:nvPr/>
        </p:nvSpPr>
        <p:spPr>
          <a:xfrm>
            <a:off x="469127" y="1105117"/>
            <a:ext cx="7160866" cy="47420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ts val="2300"/>
              </a:lnSpc>
              <a:spcAft>
                <a:spcPts val="1800"/>
              </a:spcAft>
              <a:buFont typeface="Arial"/>
              <a:buChar char="•"/>
            </a:pPr>
            <a:r>
              <a:rPr lang="en-US" sz="1900" b="1">
                <a:solidFill>
                  <a:srgbClr val="002060"/>
                </a:solidFill>
                <a:ea typeface="+mn-lt"/>
                <a:cs typeface="+mn-lt"/>
              </a:rPr>
              <a:t>The word “crisis” can mean different things to different people</a:t>
            </a:r>
            <a:r>
              <a:rPr lang="en-US" sz="1900">
                <a:ea typeface="+mn-lt"/>
                <a:cs typeface="+mn-lt"/>
              </a:rPr>
              <a:t> – there is no single definition, and it can be helpful to provide specific examples of situations when help may be needed. </a:t>
            </a:r>
          </a:p>
          <a:p>
            <a:pPr marL="285750" indent="-285750">
              <a:lnSpc>
                <a:spcPts val="2300"/>
              </a:lnSpc>
              <a:spcAft>
                <a:spcPts val="600"/>
              </a:spcAft>
              <a:buFont typeface="Arial"/>
              <a:buChar char="•"/>
            </a:pPr>
            <a:r>
              <a:rPr lang="en-US" sz="1900">
                <a:ea typeface="+mn-lt"/>
                <a:cs typeface="+mn-lt"/>
              </a:rPr>
              <a:t>Messaging with the words </a:t>
            </a:r>
            <a:r>
              <a:rPr lang="en-US" sz="1900" b="1">
                <a:solidFill>
                  <a:srgbClr val="002060"/>
                </a:solidFill>
                <a:ea typeface="+mn-lt"/>
                <a:cs typeface="+mn-lt"/>
              </a:rPr>
              <a:t>“help”, “safe” and “supported” </a:t>
            </a:r>
            <a:r>
              <a:rPr lang="en-US" sz="1900">
                <a:ea typeface="+mn-lt"/>
                <a:cs typeface="+mn-lt"/>
              </a:rPr>
              <a:t>are the most convincing and motivating for people in crisis who need support.</a:t>
            </a:r>
          </a:p>
          <a:p>
            <a:pPr marL="742950" lvl="1" indent="-285750">
              <a:lnSpc>
                <a:spcPts val="2300"/>
              </a:lnSpc>
              <a:spcAft>
                <a:spcPts val="1800"/>
              </a:spcAft>
              <a:buFont typeface="Arial"/>
              <a:buChar char="•"/>
            </a:pPr>
            <a:r>
              <a:rPr lang="en-US" sz="1900">
                <a:ea typeface="+mn-lt"/>
                <a:cs typeface="+mn-lt"/>
              </a:rPr>
              <a:t>People don't respond well to phrases that use "crisis services" as it sounds clinical and lacks an emotional connection.</a:t>
            </a:r>
          </a:p>
          <a:p>
            <a:pPr marL="285750" indent="-285750">
              <a:lnSpc>
                <a:spcPts val="2300"/>
              </a:lnSpc>
              <a:spcAft>
                <a:spcPts val="1800"/>
              </a:spcAft>
              <a:buFont typeface="Arial"/>
              <a:buChar char="•"/>
            </a:pPr>
            <a:r>
              <a:rPr lang="en-US" sz="1900">
                <a:ea typeface="+mn-lt"/>
                <a:cs typeface="+mn-lt"/>
              </a:rPr>
              <a:t>Participants responded more positively to messages that acknowledge challenges. They want to</a:t>
            </a:r>
            <a:r>
              <a:rPr lang="en-US" sz="1900">
                <a:solidFill>
                  <a:srgbClr val="000000"/>
                </a:solidFill>
                <a:ea typeface="+mn-lt"/>
                <a:cs typeface="+mn-lt"/>
              </a:rPr>
              <a:t> </a:t>
            </a:r>
            <a:r>
              <a:rPr lang="en-US" sz="1900" b="1">
                <a:solidFill>
                  <a:srgbClr val="002060"/>
                </a:solidFill>
                <a:ea typeface="+mn-lt"/>
                <a:cs typeface="+mn-lt"/>
              </a:rPr>
              <a:t>understand options that are available if and when needed – rather than anticipating a crisis. </a:t>
            </a:r>
            <a:endParaRPr lang="en-US" sz="1900">
              <a:ea typeface="+mn-lt"/>
              <a:cs typeface="+mn-lt"/>
            </a:endParaRPr>
          </a:p>
        </p:txBody>
      </p:sp>
      <p:sp>
        <p:nvSpPr>
          <p:cNvPr id="2" name="Rectangle 1">
            <a:extLst>
              <a:ext uri="{FF2B5EF4-FFF2-40B4-BE49-F238E27FC236}">
                <a16:creationId xmlns:a16="http://schemas.microsoft.com/office/drawing/2014/main" id="{58B9D9AB-BDD4-59C9-EF0B-157D7EF5142C}"/>
              </a:ext>
            </a:extLst>
          </p:cNvPr>
          <p:cNvSpPr/>
          <p:nvPr/>
        </p:nvSpPr>
        <p:spPr>
          <a:xfrm>
            <a:off x="8547748" y="1337911"/>
            <a:ext cx="3060052" cy="3773735"/>
          </a:xfrm>
          <a:prstGeom prst="rect">
            <a:avLst/>
          </a:prstGeom>
          <a:solidFill>
            <a:srgbClr val="CDBDA9"/>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pPr algn="ctr">
              <a:lnSpc>
                <a:spcPts val="2360"/>
              </a:lnSpc>
            </a:pPr>
            <a:br>
              <a:rPr lang="en-US">
                <a:solidFill>
                  <a:schemeClr val="tx1"/>
                </a:solidFill>
                <a:ea typeface="+mn-lt"/>
                <a:cs typeface="+mn-lt"/>
              </a:rPr>
            </a:br>
            <a:r>
              <a:rPr lang="en-US">
                <a:solidFill>
                  <a:schemeClr val="tx1"/>
                </a:solidFill>
                <a:ea typeface="+mn-lt"/>
                <a:cs typeface="+mn-lt"/>
              </a:rPr>
              <a:t>NCDHHS connected </a:t>
            </a:r>
            <a:br>
              <a:rPr lang="en-US">
                <a:solidFill>
                  <a:schemeClr val="tx1"/>
                </a:solidFill>
                <a:ea typeface="+mn-lt"/>
                <a:cs typeface="+mn-lt"/>
              </a:rPr>
            </a:br>
            <a:r>
              <a:rPr lang="en-US">
                <a:solidFill>
                  <a:schemeClr val="tx1"/>
                </a:solidFill>
                <a:ea typeface="+mn-lt"/>
                <a:cs typeface="+mn-lt"/>
              </a:rPr>
              <a:t>with </a:t>
            </a:r>
            <a:r>
              <a:rPr lang="en-US" b="1">
                <a:solidFill>
                  <a:schemeClr val="tx1"/>
                </a:solidFill>
                <a:ea typeface="+mn-lt"/>
                <a:cs typeface="+mn-lt"/>
              </a:rPr>
              <a:t>more than 730 health care providers, caregivers, advocates and people navigating mental health or substance use</a:t>
            </a:r>
            <a:r>
              <a:rPr lang="en-US">
                <a:solidFill>
                  <a:schemeClr val="tx1"/>
                </a:solidFill>
                <a:ea typeface="+mn-lt"/>
                <a:cs typeface="+mn-lt"/>
              </a:rPr>
              <a:t> across North Carolina to learn from those with lived experience. </a:t>
            </a:r>
            <a:endParaRPr lang="en-US">
              <a:solidFill>
                <a:schemeClr val="tx1"/>
              </a:solidFill>
              <a:cs typeface="Arial" panose="020B0604020202020204"/>
            </a:endParaRPr>
          </a:p>
        </p:txBody>
      </p:sp>
      <p:pic>
        <p:nvPicPr>
          <p:cNvPr id="4" name="Picture 3">
            <a:extLst>
              <a:ext uri="{FF2B5EF4-FFF2-40B4-BE49-F238E27FC236}">
                <a16:creationId xmlns:a16="http://schemas.microsoft.com/office/drawing/2014/main" id="{DE488EB5-215C-FF48-EE56-7659ECCCC4C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740183" y="1110699"/>
            <a:ext cx="495300" cy="533400"/>
          </a:xfrm>
          <a:prstGeom prst="rect">
            <a:avLst/>
          </a:prstGeom>
        </p:spPr>
      </p:pic>
    </p:spTree>
    <p:extLst>
      <p:ext uri="{BB962C8B-B14F-4D97-AF65-F5344CB8AC3E}">
        <p14:creationId xmlns:p14="http://schemas.microsoft.com/office/powerpoint/2010/main" val="20269808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E90E8E-5B6A-BC3D-486A-9807A0AF8487}"/>
            </a:ext>
          </a:extLst>
        </p:cNvPr>
        <p:cNvGrpSpPr/>
        <p:nvPr/>
      </p:nvGrpSpPr>
      <p:grpSpPr>
        <a:xfrm>
          <a:off x="0" y="0"/>
          <a:ext cx="0" cy="0"/>
          <a:chOff x="0" y="0"/>
          <a:chExt cx="0" cy="0"/>
        </a:xfrm>
      </p:grpSpPr>
      <p:sp>
        <p:nvSpPr>
          <p:cNvPr id="8" name="Title 3">
            <a:extLst>
              <a:ext uri="{FF2B5EF4-FFF2-40B4-BE49-F238E27FC236}">
                <a16:creationId xmlns:a16="http://schemas.microsoft.com/office/drawing/2014/main" id="{52CB54C1-E788-2C6D-FD69-F84CAF3D3298}"/>
              </a:ext>
            </a:extLst>
          </p:cNvPr>
          <p:cNvSpPr>
            <a:spLocks noGrp="1"/>
          </p:cNvSpPr>
          <p:nvPr>
            <p:ph type="title"/>
          </p:nvPr>
        </p:nvSpPr>
        <p:spPr/>
        <p:txBody>
          <a:bodyPr lIns="91440" tIns="45720" rIns="91440" bIns="45720" anchor="t"/>
          <a:lstStyle/>
          <a:p>
            <a:r>
              <a:rPr lang="en-US" sz="2000">
                <a:solidFill>
                  <a:srgbClr val="043C71"/>
                </a:solidFill>
                <a:latin typeface="Arial"/>
                <a:cs typeface="Arial"/>
              </a:rPr>
              <a:t>Research – Key Findings from Providers</a:t>
            </a:r>
            <a:endParaRPr lang="en-US" sz="2000"/>
          </a:p>
        </p:txBody>
      </p:sp>
      <p:sp>
        <p:nvSpPr>
          <p:cNvPr id="3" name="TextBox 2">
            <a:extLst>
              <a:ext uri="{FF2B5EF4-FFF2-40B4-BE49-F238E27FC236}">
                <a16:creationId xmlns:a16="http://schemas.microsoft.com/office/drawing/2014/main" id="{93ADDA68-8E2F-6290-65C9-9F13A2CA4B45}"/>
              </a:ext>
            </a:extLst>
          </p:cNvPr>
          <p:cNvSpPr txBox="1"/>
          <p:nvPr/>
        </p:nvSpPr>
        <p:spPr>
          <a:xfrm>
            <a:off x="469767" y="1110722"/>
            <a:ext cx="5451348" cy="37641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ts val="2360"/>
              </a:lnSpc>
              <a:buFont typeface="Arial"/>
              <a:buChar char="•"/>
            </a:pPr>
            <a:r>
              <a:rPr lang="en-US" sz="1900"/>
              <a:t>While less than half of providers have referred individuals to any of the current crisis services, when used, most providers have found services to be very effective.</a:t>
            </a:r>
            <a:br>
              <a:rPr lang="en-US" sz="1900"/>
            </a:br>
            <a:endParaRPr lang="en-US" sz="1900"/>
          </a:p>
          <a:p>
            <a:pPr marL="285750" indent="-285750">
              <a:lnSpc>
                <a:spcPts val="2360"/>
              </a:lnSpc>
              <a:buFont typeface="Arial"/>
              <a:buChar char="•"/>
            </a:pPr>
            <a:r>
              <a:rPr lang="en-US" sz="1900"/>
              <a:t>Providers want resources to help raise awareness about services, help clients navigate the system and clarify payment options. </a:t>
            </a:r>
            <a:br>
              <a:rPr lang="en-US" sz="1900"/>
            </a:br>
            <a:endParaRPr lang="en-US" sz="1900"/>
          </a:p>
          <a:p>
            <a:pPr marL="285750" indent="-285750">
              <a:lnSpc>
                <a:spcPts val="2360"/>
              </a:lnSpc>
              <a:buFont typeface="Arial"/>
              <a:buChar char="•"/>
            </a:pPr>
            <a:r>
              <a:rPr lang="en-US" sz="1900"/>
              <a:t>Providers are confident in how well the system handles privacy/confidentiality of services. </a:t>
            </a:r>
            <a:endParaRPr lang="en-US" sz="1900" b="1">
              <a:solidFill>
                <a:srgbClr val="043C71"/>
              </a:solidFill>
              <a:cs typeface="Arial"/>
            </a:endParaRPr>
          </a:p>
        </p:txBody>
      </p:sp>
      <p:pic>
        <p:nvPicPr>
          <p:cNvPr id="4" name="Picture 3" descr="A photo of a woman smiling">
            <a:extLst>
              <a:ext uri="{FF2B5EF4-FFF2-40B4-BE49-F238E27FC236}">
                <a16:creationId xmlns:a16="http://schemas.microsoft.com/office/drawing/2014/main" id="{07AB9FF6-DE24-5FBD-B92C-2BE3C6A91C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0532" y="381662"/>
            <a:ext cx="4711700" cy="5638800"/>
          </a:xfrm>
          <a:prstGeom prst="rect">
            <a:avLst/>
          </a:prstGeom>
        </p:spPr>
      </p:pic>
    </p:spTree>
    <p:extLst>
      <p:ext uri="{BB962C8B-B14F-4D97-AF65-F5344CB8AC3E}">
        <p14:creationId xmlns:p14="http://schemas.microsoft.com/office/powerpoint/2010/main" val="42209670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3949DC-C45F-2170-6918-40DF865726F1}"/>
            </a:ext>
          </a:extLst>
        </p:cNvPr>
        <p:cNvGrpSpPr/>
        <p:nvPr/>
      </p:nvGrpSpPr>
      <p:grpSpPr>
        <a:xfrm>
          <a:off x="0" y="0"/>
          <a:ext cx="0" cy="0"/>
          <a:chOff x="0" y="0"/>
          <a:chExt cx="0" cy="0"/>
        </a:xfrm>
      </p:grpSpPr>
      <p:pic>
        <p:nvPicPr>
          <p:cNvPr id="5" name="Picture 4" descr="Image of a man patting another man on the back to show support">
            <a:extLst>
              <a:ext uri="{FF2B5EF4-FFF2-40B4-BE49-F238E27FC236}">
                <a16:creationId xmlns:a16="http://schemas.microsoft.com/office/drawing/2014/main" id="{BD83327F-DD53-07B3-28A0-1268E6C33B25}"/>
              </a:ext>
            </a:extLst>
          </p:cNvPr>
          <p:cNvPicPr>
            <a:picLocks noChangeAspect="1"/>
          </p:cNvPicPr>
          <p:nvPr/>
        </p:nvPicPr>
        <p:blipFill>
          <a:blip r:embed="rId2">
            <a:extLst>
              <a:ext uri="{28A0092B-C50C-407E-A947-70E740481C1C}">
                <a14:useLocalDpi xmlns:a14="http://schemas.microsoft.com/office/drawing/2010/main" val="0"/>
              </a:ext>
            </a:extLst>
          </a:blip>
          <a:srcRect t="1310" b="1310"/>
          <a:stretch/>
        </p:blipFill>
        <p:spPr>
          <a:xfrm>
            <a:off x="1919694" y="-2381"/>
            <a:ext cx="10587227" cy="6864745"/>
          </a:xfrm>
          <a:prstGeom prst="rect">
            <a:avLst/>
          </a:prstGeom>
        </p:spPr>
      </p:pic>
      <p:sp>
        <p:nvSpPr>
          <p:cNvPr id="4" name="Rectangle 3">
            <a:extLst>
              <a:ext uri="{FF2B5EF4-FFF2-40B4-BE49-F238E27FC236}">
                <a16:creationId xmlns:a16="http://schemas.microsoft.com/office/drawing/2014/main" id="{5762CA95-8C65-89BE-B720-FDA6077479D2}"/>
              </a:ext>
              <a:ext uri="{C183D7F6-B498-43B3-948B-1728B52AA6E4}">
                <adec:decorative xmlns:adec="http://schemas.microsoft.com/office/drawing/2017/decorative" val="1"/>
              </a:ext>
            </a:extLst>
          </p:cNvPr>
          <p:cNvSpPr/>
          <p:nvPr/>
        </p:nvSpPr>
        <p:spPr>
          <a:xfrm>
            <a:off x="1" y="0"/>
            <a:ext cx="9370142" cy="6858000"/>
          </a:xfrm>
          <a:prstGeom prst="rect">
            <a:avLst/>
          </a:prstGeom>
          <a:gradFill flip="none" rotWithShape="1">
            <a:gsLst>
              <a:gs pos="94000">
                <a:srgbClr val="0070C0">
                  <a:lumMod val="62000"/>
                  <a:alpha val="0"/>
                </a:srgbClr>
              </a:gs>
              <a:gs pos="55000">
                <a:srgbClr val="17375E">
                  <a:lumMod val="75630"/>
                  <a:alpha val="83578"/>
                </a:srgbClr>
              </a:gs>
              <a:gs pos="31000">
                <a:srgbClr val="0F243E"/>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CF3EC770-B8E6-B49A-B175-9F35DA5F73FB}"/>
              </a:ext>
              <a:ext uri="{C183D7F6-B498-43B3-948B-1728B52AA6E4}">
                <adec:decorative xmlns:adec="http://schemas.microsoft.com/office/drawing/2017/decorative" val="1"/>
              </a:ext>
            </a:extLst>
          </p:cNvPr>
          <p:cNvCxnSpPr>
            <a:cxnSpLocks/>
          </p:cNvCxnSpPr>
          <p:nvPr/>
        </p:nvCxnSpPr>
        <p:spPr>
          <a:xfrm>
            <a:off x="571500" y="5181600"/>
            <a:ext cx="4305300" cy="0"/>
          </a:xfrm>
          <a:prstGeom prst="line">
            <a:avLst/>
          </a:prstGeom>
          <a:noFill/>
          <a:ln w="9525" cap="flat" cmpd="sng" algn="ctr">
            <a:solidFill>
              <a:srgbClr val="0766BD"/>
            </a:solidFill>
            <a:prstDash val="solid"/>
            <a:miter lim="800000"/>
          </a:ln>
          <a:effectLst/>
        </p:spPr>
      </p:cxnSp>
      <p:sp>
        <p:nvSpPr>
          <p:cNvPr id="8" name="Title 6">
            <a:extLst>
              <a:ext uri="{FF2B5EF4-FFF2-40B4-BE49-F238E27FC236}">
                <a16:creationId xmlns:a16="http://schemas.microsoft.com/office/drawing/2014/main" id="{6CBB6A51-BBEA-77EB-01D5-FD8401B97425}"/>
              </a:ext>
            </a:extLst>
          </p:cNvPr>
          <p:cNvSpPr txBox="1">
            <a:spLocks noGrp="1"/>
          </p:cNvSpPr>
          <p:nvPr>
            <p:ph type="title" idx="4294967295"/>
          </p:nvPr>
        </p:nvSpPr>
        <p:spPr>
          <a:xfrm>
            <a:off x="469125" y="4522838"/>
            <a:ext cx="5526157" cy="78010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685800" rtl="0" eaLnBrk="1" latinLnBrk="0" hangingPunct="1">
              <a:lnSpc>
                <a:spcPct val="90000"/>
              </a:lnSpc>
              <a:spcBef>
                <a:spcPct val="0"/>
              </a:spcBef>
              <a:buNone/>
              <a:defRPr sz="3600" b="0" i="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685800" rtl="0" eaLnBrk="1" fontAlgn="auto" latinLnBrk="0" hangingPunct="1">
              <a:lnSpc>
                <a:spcPts val="3200"/>
              </a:lnSpc>
              <a:spcBef>
                <a:spcPct val="0"/>
              </a:spcBef>
              <a:spcAft>
                <a:spcPts val="0"/>
              </a:spcAft>
              <a:buClrTx/>
              <a:buSzTx/>
              <a:buFontTx/>
              <a:buNone/>
              <a:tabLst/>
              <a:defRPr/>
            </a:pPr>
            <a:r>
              <a:rPr kumimoji="0" lang="en-US" sz="2400" b="0" i="0" u="none" strike="noStrike" kern="1200" cap="none" spc="600" normalizeH="0" baseline="0" noProof="0">
                <a:ln>
                  <a:noFill/>
                </a:ln>
                <a:solidFill>
                  <a:srgbClr val="FFFFFF"/>
                </a:solidFill>
                <a:effectLst/>
                <a:uLnTx/>
                <a:uFillTx/>
                <a:latin typeface="Arial" panose="020B0604020202020204"/>
                <a:ea typeface="Arial"/>
                <a:cs typeface="Arial"/>
                <a:sym typeface="Helvetica Neue" pitchFamily="-109" charset="0"/>
              </a:rPr>
              <a:t>A UNIFIED MESSAGE</a:t>
            </a:r>
          </a:p>
        </p:txBody>
      </p:sp>
    </p:spTree>
    <p:extLst>
      <p:ext uri="{BB962C8B-B14F-4D97-AF65-F5344CB8AC3E}">
        <p14:creationId xmlns:p14="http://schemas.microsoft.com/office/powerpoint/2010/main" val="26093750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1B4C0-7F65-CC55-65D1-CFC6A517730D}"/>
              </a:ext>
            </a:extLst>
          </p:cNvPr>
          <p:cNvSpPr>
            <a:spLocks noGrp="1"/>
          </p:cNvSpPr>
          <p:nvPr>
            <p:ph type="title"/>
          </p:nvPr>
        </p:nvSpPr>
        <p:spPr/>
        <p:txBody>
          <a:bodyPr lIns="91440" tIns="45720" rIns="91440" bIns="45720" anchor="t"/>
          <a:lstStyle/>
          <a:p>
            <a:r>
              <a:rPr lang="en-US" sz="2000">
                <a:latin typeface="Arial"/>
                <a:cs typeface="Arial"/>
              </a:rPr>
              <a:t>Messaging Rationale</a:t>
            </a:r>
            <a:endParaRPr lang="en-US" sz="2000"/>
          </a:p>
        </p:txBody>
      </p:sp>
      <p:sp>
        <p:nvSpPr>
          <p:cNvPr id="4" name="TextBox 3">
            <a:extLst>
              <a:ext uri="{FF2B5EF4-FFF2-40B4-BE49-F238E27FC236}">
                <a16:creationId xmlns:a16="http://schemas.microsoft.com/office/drawing/2014/main" id="{B8716E38-77F4-20BC-81FD-EE87B393C610}"/>
              </a:ext>
            </a:extLst>
          </p:cNvPr>
          <p:cNvSpPr txBox="1"/>
          <p:nvPr/>
        </p:nvSpPr>
        <p:spPr>
          <a:xfrm>
            <a:off x="469126" y="1110601"/>
            <a:ext cx="10741701" cy="46105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2380"/>
              </a:lnSpc>
              <a:spcAft>
                <a:spcPts val="1800"/>
              </a:spcAft>
            </a:pPr>
            <a:r>
              <a:rPr lang="en-US" sz="1900" b="1">
                <a:solidFill>
                  <a:srgbClr val="043C71"/>
                </a:solidFill>
                <a:latin typeface="Arial"/>
                <a:cs typeface="Arial"/>
              </a:rPr>
              <a:t>Speaking with one voice across audiences and materials helps reduce confusion, </a:t>
            </a:r>
            <a:br>
              <a:rPr lang="en-US" sz="1900" b="1">
                <a:latin typeface="Arial" panose="020B0604020202020204" pitchFamily="34" charset="0"/>
                <a:cs typeface="Arial" panose="020B0604020202020204" pitchFamily="34" charset="0"/>
              </a:rPr>
            </a:br>
            <a:r>
              <a:rPr lang="en-US" sz="1900" b="1">
                <a:solidFill>
                  <a:srgbClr val="043C71"/>
                </a:solidFill>
                <a:latin typeface="Arial"/>
                <a:cs typeface="Arial"/>
              </a:rPr>
              <a:t>increase trust and build awareness of, and</a:t>
            </a:r>
            <a:r>
              <a:rPr lang="en-US" sz="1900" b="1">
                <a:solidFill>
                  <a:srgbClr val="FF0000"/>
                </a:solidFill>
                <a:latin typeface="Arial"/>
                <a:cs typeface="Arial"/>
              </a:rPr>
              <a:t> </a:t>
            </a:r>
            <a:r>
              <a:rPr lang="en-US" sz="1900" b="1">
                <a:solidFill>
                  <a:srgbClr val="043C71"/>
                </a:solidFill>
                <a:latin typeface="Arial"/>
                <a:cs typeface="Arial"/>
              </a:rPr>
              <a:t>confidence in, available services. </a:t>
            </a:r>
            <a:endParaRPr lang="en-US" sz="1900">
              <a:latin typeface="Arial"/>
              <a:cs typeface="Arial"/>
            </a:endParaRPr>
          </a:p>
          <a:p>
            <a:pPr>
              <a:lnSpc>
                <a:spcPts val="2380"/>
              </a:lnSpc>
              <a:spcAft>
                <a:spcPts val="1800"/>
              </a:spcAft>
            </a:pPr>
            <a:r>
              <a:rPr lang="en-US" sz="1900">
                <a:latin typeface="Arial"/>
                <a:cs typeface="Arial"/>
              </a:rPr>
              <a:t>Encourage North Carolinians to visit resources and find help when they need it, by choosing the option that works best for them. </a:t>
            </a:r>
          </a:p>
          <a:p>
            <a:pPr marL="285750" indent="-285750">
              <a:lnSpc>
                <a:spcPts val="2380"/>
              </a:lnSpc>
              <a:spcAft>
                <a:spcPts val="1800"/>
              </a:spcAft>
              <a:buFont typeface="Arial"/>
              <a:buChar char="•"/>
            </a:pPr>
            <a:r>
              <a:rPr lang="en-US" sz="1900" b="1">
                <a:solidFill>
                  <a:srgbClr val="043C71"/>
                </a:solidFill>
                <a:latin typeface="Arial"/>
                <a:cs typeface="Arial"/>
              </a:rPr>
              <a:t>Guide</a:t>
            </a:r>
            <a:r>
              <a:rPr lang="en-US" sz="1900" b="1">
                <a:latin typeface="Arial"/>
                <a:cs typeface="Arial"/>
              </a:rPr>
              <a:t> </a:t>
            </a:r>
            <a:r>
              <a:rPr lang="en-US" sz="1900">
                <a:latin typeface="Arial"/>
                <a:cs typeface="Arial"/>
              </a:rPr>
              <a:t>people to </a:t>
            </a:r>
            <a:r>
              <a:rPr lang="en-US" sz="1900">
                <a:solidFill>
                  <a:srgbClr val="000000"/>
                </a:solidFill>
                <a:latin typeface="Arial"/>
                <a:cs typeface="Arial"/>
              </a:rPr>
              <a:t>learn</a:t>
            </a:r>
            <a:r>
              <a:rPr lang="en-US" sz="1900">
                <a:latin typeface="Arial"/>
                <a:cs typeface="Arial"/>
              </a:rPr>
              <a:t> about resources and explore their options both before and during a crisis.</a:t>
            </a:r>
          </a:p>
          <a:p>
            <a:pPr marL="285750" indent="-285750">
              <a:lnSpc>
                <a:spcPts val="2380"/>
              </a:lnSpc>
              <a:spcAft>
                <a:spcPts val="1800"/>
              </a:spcAft>
              <a:buFont typeface="Arial"/>
              <a:buChar char="•"/>
            </a:pPr>
            <a:r>
              <a:rPr lang="en-US" sz="1900" b="1">
                <a:solidFill>
                  <a:srgbClr val="043C71"/>
                </a:solidFill>
                <a:latin typeface="Arial"/>
                <a:cs typeface="Arial"/>
              </a:rPr>
              <a:t>Avoid</a:t>
            </a:r>
            <a:r>
              <a:rPr lang="en-US" sz="1900" b="1">
                <a:latin typeface="Arial"/>
                <a:cs typeface="Arial"/>
              </a:rPr>
              <a:t> </a:t>
            </a:r>
            <a:r>
              <a:rPr lang="en-US" sz="1900">
                <a:latin typeface="Arial"/>
                <a:cs typeface="Arial"/>
              </a:rPr>
              <a:t>language that suggests individuals are “at their breaking point” or need to take control right away, as this may alienate some audiences.</a:t>
            </a:r>
          </a:p>
          <a:p>
            <a:pPr marL="285750" indent="-285750">
              <a:lnSpc>
                <a:spcPts val="2380"/>
              </a:lnSpc>
              <a:spcAft>
                <a:spcPts val="1800"/>
              </a:spcAft>
              <a:buFont typeface="Arial"/>
              <a:buChar char="•"/>
            </a:pPr>
            <a:r>
              <a:rPr lang="en-US" sz="1900" b="1">
                <a:solidFill>
                  <a:srgbClr val="043C71"/>
                </a:solidFill>
                <a:latin typeface="Arial"/>
                <a:cs typeface="Arial"/>
              </a:rPr>
              <a:t>Remind</a:t>
            </a:r>
            <a:r>
              <a:rPr lang="en-US" sz="1900" b="1">
                <a:latin typeface="Arial"/>
                <a:cs typeface="Arial"/>
              </a:rPr>
              <a:t> </a:t>
            </a:r>
            <a:r>
              <a:rPr lang="en-US" sz="1900">
                <a:latin typeface="Arial"/>
                <a:cs typeface="Arial"/>
              </a:rPr>
              <a:t>people that it’s normal to struggle and support is available for anyone navigating mental health or substance use.</a:t>
            </a:r>
          </a:p>
          <a:p>
            <a:pPr marL="285750" indent="-285750">
              <a:lnSpc>
                <a:spcPts val="2380"/>
              </a:lnSpc>
              <a:spcAft>
                <a:spcPts val="1800"/>
              </a:spcAft>
              <a:buFont typeface="Arial"/>
              <a:buChar char="•"/>
            </a:pPr>
            <a:r>
              <a:rPr lang="en-US" sz="1900" b="1">
                <a:solidFill>
                  <a:srgbClr val="043C71"/>
                </a:solidFill>
                <a:latin typeface="Arial"/>
                <a:cs typeface="Arial"/>
              </a:rPr>
              <a:t>Use</a:t>
            </a:r>
            <a:r>
              <a:rPr lang="en-US" sz="1900" b="1">
                <a:solidFill>
                  <a:srgbClr val="0765BD"/>
                </a:solidFill>
                <a:latin typeface="Arial"/>
                <a:cs typeface="Arial"/>
              </a:rPr>
              <a:t> </a:t>
            </a:r>
            <a:r>
              <a:rPr lang="en-US" sz="1900">
                <a:latin typeface="Arial"/>
                <a:cs typeface="Arial"/>
              </a:rPr>
              <a:t>conversational, person-first language that's understanding and move away from clinical terms.</a:t>
            </a:r>
          </a:p>
        </p:txBody>
      </p:sp>
    </p:spTree>
    <p:extLst>
      <p:ext uri="{BB962C8B-B14F-4D97-AF65-F5344CB8AC3E}">
        <p14:creationId xmlns:p14="http://schemas.microsoft.com/office/powerpoint/2010/main" val="17543847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76A685-0984-5972-002B-1219F3B78E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F3CF80-815F-B0D6-4932-A4285CA6AB1B}"/>
              </a:ext>
            </a:extLst>
          </p:cNvPr>
          <p:cNvSpPr>
            <a:spLocks noGrp="1"/>
          </p:cNvSpPr>
          <p:nvPr>
            <p:ph type="title"/>
          </p:nvPr>
        </p:nvSpPr>
        <p:spPr/>
        <p:txBody>
          <a:bodyPr lIns="91440" tIns="45720" rIns="91440" bIns="45720" anchor="t"/>
          <a:lstStyle/>
          <a:p>
            <a:r>
              <a:rPr lang="en-US" sz="2000">
                <a:latin typeface="Arial"/>
                <a:cs typeface="Arial"/>
              </a:rPr>
              <a:t>Effective Messages</a:t>
            </a:r>
            <a:endParaRPr lang="en-US" sz="2000"/>
          </a:p>
        </p:txBody>
      </p:sp>
      <p:sp>
        <p:nvSpPr>
          <p:cNvPr id="7" name="TextBox 6">
            <a:extLst>
              <a:ext uri="{FF2B5EF4-FFF2-40B4-BE49-F238E27FC236}">
                <a16:creationId xmlns:a16="http://schemas.microsoft.com/office/drawing/2014/main" id="{338029E3-0450-F288-8DC1-5C21C5440C00}"/>
              </a:ext>
            </a:extLst>
          </p:cNvPr>
          <p:cNvSpPr txBox="1"/>
          <p:nvPr/>
        </p:nvSpPr>
        <p:spPr>
          <a:xfrm>
            <a:off x="469766" y="1110722"/>
            <a:ext cx="5841093" cy="46875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2360"/>
              </a:lnSpc>
              <a:spcAft>
                <a:spcPts val="1800"/>
              </a:spcAft>
            </a:pPr>
            <a:r>
              <a:rPr lang="en-US" sz="1900" b="1">
                <a:solidFill>
                  <a:srgbClr val="043C71"/>
                </a:solidFill>
              </a:rPr>
              <a:t>Top performing message around mental health support and resources in North Carolina to </a:t>
            </a:r>
            <a:br>
              <a:rPr lang="en-US" sz="1900" b="1">
                <a:solidFill>
                  <a:srgbClr val="043C71"/>
                </a:solidFill>
              </a:rPr>
            </a:br>
            <a:r>
              <a:rPr lang="en-US" sz="1900" b="1">
                <a:solidFill>
                  <a:srgbClr val="043C71"/>
                </a:solidFill>
              </a:rPr>
              <a:t>encourage, empower and motivate communities. </a:t>
            </a:r>
          </a:p>
          <a:p>
            <a:pPr>
              <a:lnSpc>
                <a:spcPts val="2360"/>
              </a:lnSpc>
              <a:spcAft>
                <a:spcPts val="1800"/>
              </a:spcAft>
            </a:pPr>
            <a:r>
              <a:rPr lang="en-US" sz="1900"/>
              <a:t>Content that features:</a:t>
            </a:r>
          </a:p>
          <a:p>
            <a:pPr marL="285750" indent="-285750">
              <a:lnSpc>
                <a:spcPts val="2360"/>
              </a:lnSpc>
              <a:spcAft>
                <a:spcPts val="1800"/>
              </a:spcAft>
              <a:buFont typeface="Arial"/>
              <a:buChar char="•"/>
            </a:pPr>
            <a:r>
              <a:rPr lang="en-US" sz="1900"/>
              <a:t>A calm, positive tone</a:t>
            </a:r>
          </a:p>
          <a:p>
            <a:pPr marL="285750" indent="-285750">
              <a:lnSpc>
                <a:spcPts val="2360"/>
              </a:lnSpc>
              <a:spcAft>
                <a:spcPts val="1800"/>
              </a:spcAft>
              <a:buFont typeface="Arial"/>
              <a:buChar char="•"/>
            </a:pPr>
            <a:r>
              <a:rPr lang="en-US" sz="1900"/>
              <a:t>Relatable images (less clinical) and real testimonials</a:t>
            </a:r>
          </a:p>
          <a:p>
            <a:pPr marL="285750" indent="-285750">
              <a:lnSpc>
                <a:spcPts val="2360"/>
              </a:lnSpc>
              <a:spcAft>
                <a:spcPts val="1800"/>
              </a:spcAft>
              <a:buFont typeface="Arial"/>
              <a:buChar char="•"/>
            </a:pPr>
            <a:r>
              <a:rPr lang="en-US" sz="1900"/>
              <a:t>Visiting a website to learn more as the call to action resonates best with both providers and community members who may need help with mental health or substance use, or support someone else that does. </a:t>
            </a:r>
          </a:p>
        </p:txBody>
      </p:sp>
      <p:pic>
        <p:nvPicPr>
          <p:cNvPr id="8" name="Picture 7" descr="An example of a digital ad that was used in creative testing. ">
            <a:extLst>
              <a:ext uri="{FF2B5EF4-FFF2-40B4-BE49-F238E27FC236}">
                <a16:creationId xmlns:a16="http://schemas.microsoft.com/office/drawing/2014/main" id="{FFAFB528-6B76-E47B-A9E6-3211604D6F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35007" y="381662"/>
            <a:ext cx="3488835" cy="6202374"/>
          </a:xfrm>
          <a:prstGeom prst="rect">
            <a:avLst/>
          </a:prstGeom>
        </p:spPr>
      </p:pic>
    </p:spTree>
    <p:extLst>
      <p:ext uri="{BB962C8B-B14F-4D97-AF65-F5344CB8AC3E}">
        <p14:creationId xmlns:p14="http://schemas.microsoft.com/office/powerpoint/2010/main" val="414494840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3SklsIi8gFyGZ5p8qYrZxA"/>
</p:tagLst>
</file>

<file path=ppt/theme/theme1.xml><?xml version="1.0" encoding="utf-8"?>
<a:theme xmlns:a="http://schemas.openxmlformats.org/drawingml/2006/main" name="2_Office Theme">
  <a:themeElements>
    <a:clrScheme name="NC DHHS">
      <a:dk1>
        <a:sysClr val="windowText" lastClr="000000"/>
      </a:dk1>
      <a:lt1>
        <a:sysClr val="window" lastClr="FFFFFF"/>
      </a:lt1>
      <a:dk2>
        <a:srgbClr val="092940"/>
      </a:dk2>
      <a:lt2>
        <a:srgbClr val="CEDBE6"/>
      </a:lt2>
      <a:accent1>
        <a:srgbClr val="053C71"/>
      </a:accent1>
      <a:accent2>
        <a:srgbClr val="0766BD"/>
      </a:accent2>
      <a:accent3>
        <a:srgbClr val="F68E1E"/>
      </a:accent3>
      <a:accent4>
        <a:srgbClr val="3A8F98"/>
      </a:accent4>
      <a:accent5>
        <a:srgbClr val="7A8C8E"/>
      </a:accent5>
      <a:accent6>
        <a:srgbClr val="CF1F42"/>
      </a:accent6>
      <a:hlink>
        <a:srgbClr val="0766BD"/>
      </a:hlink>
      <a:folHlink>
        <a:srgbClr val="7A8C8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6350" cap="rnd">
          <a:solidFill>
            <a:schemeClr val="bg1">
              <a:lumMod val="75000"/>
            </a:schemeClr>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1200" b="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5">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96914D53-721C-4536-9172-9E095F37E66F}">
  <we:reference id="wa104381063" version="1.0.0.1" store="en-001" storeType="OMEX"/>
  <we:alternateReferences>
    <we:reference id="wa104381063" version="1.0.0.1"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D27D5B4D75C6349BA7C8A04754834A3" ma:contentTypeVersion="17" ma:contentTypeDescription="Create a new document." ma:contentTypeScope="" ma:versionID="2b74780d48190ea32931dbfd71239db5">
  <xsd:schema xmlns:xsd="http://www.w3.org/2001/XMLSchema" xmlns:xs="http://www.w3.org/2001/XMLSchema" xmlns:p="http://schemas.microsoft.com/office/2006/metadata/properties" xmlns:ns2="fc913f6e-4680-41b5-a740-4749326fbbd9" xmlns:ns3="84b9caf8-ae5b-44cf-ac25-105a843376d7" targetNamespace="http://schemas.microsoft.com/office/2006/metadata/properties" ma:root="true" ma:fieldsID="46c0f39ecb39bf9f240dee3a3e528902" ns2:_="" ns3:_="">
    <xsd:import namespace="fc913f6e-4680-41b5-a740-4749326fbbd9"/>
    <xsd:import namespace="84b9caf8-ae5b-44cf-ac25-105a843376d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ObjectDetectorVersions" minOccurs="0"/>
                <xsd:element ref="ns3:MediaServiceDateTaken" minOccurs="0"/>
                <xsd:element ref="ns3:MediaLengthInSeconds"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SearchProperties" minOccurs="0"/>
                <xsd:element ref="ns3:UsedinToolkit" minOccurs="0"/>
                <xsd:element ref="ns3:MediaServiceBillingMetadata"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913f6e-4680-41b5-a740-4749326fbbd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a27ccb00-3c0a-449b-b6e0-888d0fcac137}" ma:internalName="TaxCatchAll" ma:showField="CatchAllData" ma:web="fc913f6e-4680-41b5-a740-4749326fbbd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84b9caf8-ae5b-44cf-ac25-105a843376d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da2157d8-ccc1-4fc8-a2a4-3f8f6553454f"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UsedinToolkit" ma:index="22" nillable="true" ma:displayName="Used in Toolkit" ma:default="1" ma:format="Dropdown" ma:internalName="UsedinToolkit">
      <xsd:simpleType>
        <xsd:restriction base="dms:Boolean"/>
      </xsd:simpleType>
    </xsd:element>
    <xsd:element name="MediaServiceBillingMetadata" ma:index="23" nillable="true" ma:displayName="MediaServiceBillingMetadata" ma:hidden="true" ma:internalName="MediaServiceBillingMetadata" ma:readOnly="true">
      <xsd:simpleType>
        <xsd:restriction base="dms:Note"/>
      </xsd:simpleType>
    </xsd:element>
    <xsd:element name="MediaServiceLocation" ma:index="24" nillable="true" ma:displayName="Loca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4b9caf8-ae5b-44cf-ac25-105a843376d7">
      <Terms xmlns="http://schemas.microsoft.com/office/infopath/2007/PartnerControls"/>
    </lcf76f155ced4ddcb4097134ff3c332f>
    <TaxCatchAll xmlns="fc913f6e-4680-41b5-a740-4749326fbbd9" xsi:nil="true"/>
    <UsedinToolkit xmlns="84b9caf8-ae5b-44cf-ac25-105a843376d7">true</UsedinToolkit>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EEDE93E-31B5-4DC1-AC3B-1AA1E7B6D11B}">
  <ds:schemaRefs>
    <ds:schemaRef ds:uri="84b9caf8-ae5b-44cf-ac25-105a843376d7"/>
    <ds:schemaRef ds:uri="fc913f6e-4680-41b5-a740-4749326fbbd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DFA2BCC-ED2B-4856-8FEC-F376629598AD}">
  <ds:schemaRefs>
    <ds:schemaRef ds:uri="84b9caf8-ae5b-44cf-ac25-105a843376d7"/>
    <ds:schemaRef ds:uri="fc913f6e-4680-41b5-a740-4749326fbbd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CEA0FA6-0259-49E7-9325-2E5CCD1A89A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4</TotalTime>
  <Words>1823</Words>
  <Application>Microsoft Macintosh PowerPoint</Application>
  <PresentationFormat>Widescreen</PresentationFormat>
  <Paragraphs>152</Paragraphs>
  <Slides>29</Slides>
  <Notes>8</Notes>
  <HiddenSlides>0</HiddenSlides>
  <MMClips>7</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29</vt:i4>
      </vt:variant>
    </vt:vector>
  </HeadingPairs>
  <TitlesOfParts>
    <vt:vector size="38" baseType="lpstr">
      <vt:lpstr>Aptos</vt:lpstr>
      <vt:lpstr>Arial</vt:lpstr>
      <vt:lpstr>Avenir Black</vt:lpstr>
      <vt:lpstr>Calibri</vt:lpstr>
      <vt:lpstr>Franklin Gothic Medium</vt:lpstr>
      <vt:lpstr>Segoe UI</vt:lpstr>
      <vt:lpstr>Source Sans Pro</vt:lpstr>
      <vt:lpstr>2_Office Theme</vt:lpstr>
      <vt:lpstr>think-cell Slide</vt:lpstr>
      <vt:lpstr>NC CRISIS SERVICES ESSENTIALS PRESENTATION</vt:lpstr>
      <vt:lpstr>No Matter The Crisis,  There Are Options: NC Crisis Services Essentials</vt:lpstr>
      <vt:lpstr>Presentation Overview</vt:lpstr>
      <vt:lpstr>RESEARCH</vt:lpstr>
      <vt:lpstr>Research – Key Findings from Consumers</vt:lpstr>
      <vt:lpstr>Research – Key Findings from Providers</vt:lpstr>
      <vt:lpstr>A UNIFIED MESSAGE</vt:lpstr>
      <vt:lpstr>Messaging Rationale</vt:lpstr>
      <vt:lpstr>Effective Messages</vt:lpstr>
      <vt:lpstr>NC CRISIS SERVICES</vt:lpstr>
      <vt:lpstr>No Matter Your Crisis, You Have Options</vt:lpstr>
      <vt:lpstr>Get Help 24/7 </vt:lpstr>
      <vt:lpstr>Connect with someone now: 988 Lifeline and Peer Warmline </vt:lpstr>
      <vt:lpstr>Get help in person: Mobile Crisis Teams</vt:lpstr>
      <vt:lpstr>Get help in person: Community Crisis Centers  </vt:lpstr>
      <vt:lpstr>What to know before you go: Community Crisis Centers  </vt:lpstr>
      <vt:lpstr>Find a mobile crisis team or community crisis center </vt:lpstr>
      <vt:lpstr>COMMUNICATIONS RESOURCES</vt:lpstr>
      <vt:lpstr>Bilingual Toolkit</vt:lpstr>
      <vt:lpstr>PSA: Whatever Your Crisis, You Have Options</vt:lpstr>
      <vt:lpstr>PSA: It’s Okay to Need Support</vt:lpstr>
      <vt:lpstr>PSA: Help That Comes to You</vt:lpstr>
      <vt:lpstr>PSAs: Walk-in mental health and substance use support / Supportive, 24/7 crisis care</vt:lpstr>
      <vt:lpstr>PSAs: Andrew and Jennifer’s stories</vt:lpstr>
      <vt:lpstr>Help Spread The Word </vt:lpstr>
      <vt:lpstr>Growing An Online Presence </vt:lpstr>
      <vt:lpstr>Google Business Profile Tips</vt:lpstr>
      <vt:lpstr>Looking Ahead</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Options to Support NC Testing Strategy</dc:title>
  <dc:creator>Azalea Kim</dc:creator>
  <cp:lastModifiedBy>Jim Webb</cp:lastModifiedBy>
  <cp:revision>24</cp:revision>
  <dcterms:created xsi:type="dcterms:W3CDTF">2020-05-09T03:14:25Z</dcterms:created>
  <dcterms:modified xsi:type="dcterms:W3CDTF">2025-07-18T15:31:24Z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0x0101002D27D5B4D75C6349BA7C8A04754834A3</vt:lpwstr>
  </property>
  <property fmtid="{D5CDD505-2E9C-101B-9397-08002B2CF9AE}" pid="3" name="MSIP_Label_e571fd88-560f-4084-9cb7-508affb0fddd_Enabled">
    <vt:lpwstr>true</vt:lpwstr>
  </property>
  <property fmtid="{D5CDD505-2E9C-101B-9397-08002B2CF9AE}" pid="4" name="MSIP_Label_e571fd88-560f-4084-9cb7-508affb0fddd_SetDate">
    <vt:lpwstr>2023-09-11T18:01:19Z</vt:lpwstr>
  </property>
  <property fmtid="{D5CDD505-2E9C-101B-9397-08002B2CF9AE}" pid="5" name="MSIP_Label_e571fd88-560f-4084-9cb7-508affb0fddd_Method">
    <vt:lpwstr>Standard</vt:lpwstr>
  </property>
  <property fmtid="{D5CDD505-2E9C-101B-9397-08002B2CF9AE}" pid="6" name="MSIP_Label_e571fd88-560f-4084-9cb7-508affb0fddd_Name">
    <vt:lpwstr>Public 🌐</vt:lpwstr>
  </property>
  <property fmtid="{D5CDD505-2E9C-101B-9397-08002B2CF9AE}" pid="7" name="MSIP_Label_e571fd88-560f-4084-9cb7-508affb0fddd_SiteId">
    <vt:lpwstr>bfdc8655-8252-40a1-bcb6-80c2945e198e</vt:lpwstr>
  </property>
  <property fmtid="{D5CDD505-2E9C-101B-9397-08002B2CF9AE}" pid="8" name="MSIP_Label_e571fd88-560f-4084-9cb7-508affb0fddd_ActionId">
    <vt:lpwstr>b9de5e3c-d82d-49ac-b117-c32a8d0a83c0</vt:lpwstr>
  </property>
  <property fmtid="{D5CDD505-2E9C-101B-9397-08002B2CF9AE}" pid="9" name="MSIP_Label_e571fd88-560f-4084-9cb7-508affb0fddd_ContentBits">
    <vt:lpwstr>0</vt:lpwstr>
  </property>
  <property fmtid="{D5CDD505-2E9C-101B-9397-08002B2CF9AE}" pid="10" name="MediaServiceImageTags">
    <vt:lpwstr/>
  </property>
</Properties>
</file>