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443" r:id="rId2"/>
    <p:sldId id="529" r:id="rId3"/>
    <p:sldId id="351" r:id="rId4"/>
    <p:sldId id="343" r:id="rId5"/>
    <p:sldId id="543" r:id="rId6"/>
    <p:sldId id="541" r:id="rId7"/>
    <p:sldId id="530" r:id="rId8"/>
    <p:sldId id="531" r:id="rId9"/>
    <p:sldId id="346" r:id="rId10"/>
    <p:sldId id="533" r:id="rId11"/>
    <p:sldId id="534" r:id="rId12"/>
    <p:sldId id="535" r:id="rId13"/>
    <p:sldId id="559" r:id="rId14"/>
    <p:sldId id="532" r:id="rId15"/>
    <p:sldId id="538" r:id="rId16"/>
    <p:sldId id="560" r:id="rId17"/>
    <p:sldId id="557" r:id="rId18"/>
    <p:sldId id="536" r:id="rId19"/>
    <p:sldId id="558" r:id="rId20"/>
    <p:sldId id="545" r:id="rId21"/>
    <p:sldId id="546" r:id="rId22"/>
    <p:sldId id="547" r:id="rId23"/>
    <p:sldId id="548" r:id="rId24"/>
    <p:sldId id="550" r:id="rId25"/>
    <p:sldId id="551" r:id="rId26"/>
    <p:sldId id="552" r:id="rId27"/>
    <p:sldId id="553" r:id="rId28"/>
    <p:sldId id="537" r:id="rId29"/>
    <p:sldId id="539" r:id="rId30"/>
    <p:sldId id="555" r:id="rId31"/>
    <p:sldId id="528" r:id="rId32"/>
    <p:sldId id="52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536EB0"/>
    <a:srgbClr val="FFFFAA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34CA8-35BB-4640-8725-78259C2E0066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8B362-EF81-4508-AE69-D3E9AF72E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0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7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06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3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2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80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44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930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90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9D6DC-BECB-48C1-A000-2219C86209C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04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0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46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82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6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FF0F4D54-E937-46CB-95B6-C2A50E99AA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226101C9-09EF-4EC8-9B2F-B4D5BD311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7FB9FA49-985D-47DA-AC24-6771550579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57E1B1-6AE0-4793-BB2C-0D26913CCDB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13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DB146-CBD7-4B41-8AA5-6447D70D88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4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00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9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093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B362-EF81-4508-AE69-D3E9AF72E61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DB146-CBD7-4B41-8AA5-6447D70D889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4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45B2-1660-474D-A6E3-EB47F133A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E5DB9-25D8-42B3-A419-AF2A11898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4AFE-4512-4127-A697-3025C86B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2198-9837-4545-BD5C-C4652724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43E69-54C6-4490-BB57-F7C903B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2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BD01-DF19-4494-A181-15BE0834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8A607-A477-467B-8896-D2E680319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5CAAD-9A34-40BD-97F2-185BCF10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EC32C-F52E-40E9-A174-BB4108A5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65811-8AFF-4AD5-99E9-E294CAAA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3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13E85-FDEA-4F49-BADA-E8D355E9D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1B615-09F5-48AF-9E2C-4DF90DB3F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7A561-3385-41F6-9469-64B8B3C8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805CA-B1C1-4509-821C-3E041489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19FC5-736B-43E4-BD85-C44D38F0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7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C2A9-E5E4-4F08-9890-A718F4D9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ACE9-C8A5-4334-8741-54147BBA6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BF59D-DBEE-461D-AB15-9F632C9B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A5D60-E8B2-4D29-BABC-3777364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C3E68-7634-44FA-9723-67D8C327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3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9550-FC7E-4AA8-9506-FE62F71F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E6CCB-5F60-4997-886C-BA1A98C58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F2CEA-385F-4ED3-8027-C7E840BF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9A36-BA65-444A-97F8-E0DB19C5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2A6A3-F009-4910-98B4-36E6AE8D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1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F3A0-7238-464D-BDCA-EF23EC57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D92DE-8500-4564-B63B-DFB2D775B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0C84B-395E-4958-A68F-C0771E35F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A3C72-6E0E-4E99-8A22-08B316ED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527C6-9E4C-4990-A57D-C33C6D82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BB69F-F0BA-4357-8518-CB5D0795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3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792E-810C-4F6B-B28F-4D09F52D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198C4-2336-4D03-8CC5-2A3A5192A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6F0C2-91AB-4A98-932F-B918D5540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3FF0D-E3E7-440C-93E5-9DCBD3633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9AAEB-9A0D-4B61-BDEA-287A9AFF5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C9C3AC-C8AA-4572-8F52-0AAAE451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DCD15-5CE9-4E6D-8148-57029249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972EA-55BB-464B-8DBA-795D2AEA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03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8CBB-16DA-4FAF-B37F-3B2C4E29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BCA203-DA6D-4EBF-ACE9-DFFA997A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31B21-2B1F-4AAF-A105-7D9AAE7D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9EA22-BDDD-406E-A090-19413EBC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2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0A47A-CCDF-4027-824A-749D9AC0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E2D2C-0E37-4DA1-81AD-D78167E8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72206-CE35-428D-BED1-3E29274B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A000B-B270-48CF-8386-3518441A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29A9D-C1C1-485C-BAFD-7570EFA49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3ED32-E882-4F00-ADF5-F2B7CF2F6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9C7CF-999B-4310-B413-F426F5C6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69773-9920-4F7E-A08A-A01D9D8D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D5673-A333-46C8-BD61-112DF950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73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422E-C15B-421B-B452-A83ECE3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61CF7-2946-4D53-8B16-F673D50D1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91193-E0DA-4F28-96AD-C99D236E7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F7DD7-7210-402C-8989-4D8AC25C5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46FAB-0D4D-4949-9FAA-0981A449C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153E1-D6D9-4989-8695-5777875C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EA520B-C46E-47BC-9321-E01349AB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27495-F60B-426F-B604-10F60208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D2B3D-8150-4E98-9C3A-458C477B8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9FE57-F3E1-4A37-B757-03538805431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B9DA2-B3B4-43FF-BB35-62D11473C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73525-EC33-442E-B998-8AF3F1DDA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5DB51-775C-4772-95DF-718FEFB2DF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yra.Dixon@dhhs.nc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Pamela.Graham@dhhs.nc.gov" TargetMode="External"/><Relationship Id="rId3" Type="http://schemas.openxmlformats.org/officeDocument/2006/relationships/hyperlink" Target="mailto:Joyce.Blackburn@dhhs.nc.gov" TargetMode="External"/><Relationship Id="rId7" Type="http://schemas.openxmlformats.org/officeDocument/2006/relationships/hyperlink" Target="mailto:Jennifer.Gonzales@dhhs.nc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amela.Bell@dhhs.nc.gov" TargetMode="External"/><Relationship Id="rId5" Type="http://schemas.openxmlformats.org/officeDocument/2006/relationships/image" Target="../media/image23.png"/><Relationship Id="rId4" Type="http://schemas.openxmlformats.org/officeDocument/2006/relationships/hyperlink" Target="mailto:Charles.Robertson@dhhs.nc.gov" TargetMode="External"/><Relationship Id="rId9" Type="http://schemas.openxmlformats.org/officeDocument/2006/relationships/hyperlink" Target="mailto:Caroline.Hedrick@dhhs.nc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C9DA7-1659-4232-AE8D-930C74A64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669" y="1097340"/>
            <a:ext cx="10011831" cy="2432670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Crosswalk from the XS337 to the WC302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8F46F-D590-45CD-AF41-A04DC11D1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17136"/>
            <a:ext cx="2112264" cy="189280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3989" y="4521269"/>
            <a:ext cx="672083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1B561-3F03-4D4D-B822-F6DC661F6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894" y="4843002"/>
            <a:ext cx="6539022" cy="1234345"/>
          </a:xfrm>
          <a:solidFill>
            <a:srgbClr val="E5E5E5"/>
          </a:solidFill>
        </p:spPr>
        <p:txBody>
          <a:bodyPr anchor="ctr">
            <a:normAutofit/>
          </a:bodyPr>
          <a:lstStyle/>
          <a:p>
            <a:r>
              <a:rPr lang="en-US" sz="2600" b="1" dirty="0">
                <a:solidFill>
                  <a:srgbClr val="595959"/>
                </a:solidFill>
              </a:rPr>
              <a:t>SEPTEMBER 21,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A27A5-2419-4871-B450-D37DE58945B2}"/>
              </a:ext>
            </a:extLst>
          </p:cNvPr>
          <p:cNvSpPr txBox="1"/>
          <p:nvPr/>
        </p:nvSpPr>
        <p:spPr>
          <a:xfrm>
            <a:off x="2657086" y="3802680"/>
            <a:ext cx="672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Presented by:  Pamela Bell &amp; Caroline Hedrick</a:t>
            </a:r>
          </a:p>
        </p:txBody>
      </p:sp>
    </p:spTree>
    <p:extLst>
      <p:ext uri="{BB962C8B-B14F-4D97-AF65-F5344CB8AC3E}">
        <p14:creationId xmlns:p14="http://schemas.microsoft.com/office/powerpoint/2010/main" val="364525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584CA8-9C03-4546-8D54-689678B38E07}"/>
              </a:ext>
            </a:extLst>
          </p:cNvPr>
          <p:cNvSpPr/>
          <p:nvPr/>
        </p:nvSpPr>
        <p:spPr>
          <a:xfrm>
            <a:off x="512109" y="620979"/>
            <a:ext cx="9678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i="1" dirty="0">
                <a:solidFill>
                  <a:srgbClr val="536EB0"/>
                </a:solidFill>
              </a:rPr>
              <a:t>WC302…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CA795-089B-42BA-9251-2D9DE9398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6" y="1736492"/>
            <a:ext cx="11399508" cy="4654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D8C01D-2925-4CFA-B9C3-8B209A550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6" y="1331706"/>
            <a:ext cx="11183742" cy="38162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AB52D69-FDB7-45AF-80F7-C4BEA1486EE5}"/>
              </a:ext>
            </a:extLst>
          </p:cNvPr>
          <p:cNvSpPr/>
          <p:nvPr/>
        </p:nvSpPr>
        <p:spPr>
          <a:xfrm>
            <a:off x="9606694" y="4488215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EA7C4ED-2A72-4BAC-AF14-C118A819AD4A}"/>
              </a:ext>
            </a:extLst>
          </p:cNvPr>
          <p:cNvSpPr/>
          <p:nvPr/>
        </p:nvSpPr>
        <p:spPr>
          <a:xfrm>
            <a:off x="2543603" y="4457711"/>
            <a:ext cx="249975" cy="195072"/>
          </a:xfrm>
          <a:prstGeom prst="star5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ADCDF-3F63-4EFD-A30C-326761AE7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174" y="298378"/>
            <a:ext cx="9753843" cy="62612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B482BD-1302-4A49-B621-A8A535E10883}"/>
              </a:ext>
            </a:extLst>
          </p:cNvPr>
          <p:cNvSpPr/>
          <p:nvPr/>
        </p:nvSpPr>
        <p:spPr>
          <a:xfrm>
            <a:off x="1119616" y="5887090"/>
            <a:ext cx="10034960" cy="70990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BBA48B4A-C872-4D71-83D6-37463FEA55E3}"/>
              </a:ext>
            </a:extLst>
          </p:cNvPr>
          <p:cNvSpPr/>
          <p:nvPr/>
        </p:nvSpPr>
        <p:spPr>
          <a:xfrm>
            <a:off x="849330" y="339049"/>
            <a:ext cx="226032" cy="215758"/>
          </a:xfrm>
          <a:prstGeom prst="diamond">
            <a:avLst/>
          </a:prstGeom>
          <a:solidFill>
            <a:srgbClr val="FFFF66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147D48E2-9C78-4FC8-8461-3D41018EBECD}"/>
              </a:ext>
            </a:extLst>
          </p:cNvPr>
          <p:cNvSpPr/>
          <p:nvPr/>
        </p:nvSpPr>
        <p:spPr>
          <a:xfrm>
            <a:off x="849330" y="1910993"/>
            <a:ext cx="226032" cy="215758"/>
          </a:xfrm>
          <a:prstGeom prst="diamond">
            <a:avLst/>
          </a:prstGeom>
          <a:solidFill>
            <a:srgbClr val="FFFF66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6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0450-33BE-464E-A836-1ECBB6DF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536EB0"/>
                </a:solidFill>
                <a:latin typeface="+mn-lt"/>
              </a:rPr>
              <a:t>WC302 Report Footnotes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A6CD0-780E-4833-ADA6-FD5162B3E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7338" indent="-287338">
              <a:buNone/>
            </a:pPr>
            <a:r>
              <a:rPr lang="en-US" dirty="0"/>
              <a:t>*	FOR PROGRAM DESCRIPTION PRECEDED BY AN '</a:t>
            </a:r>
            <a:r>
              <a:rPr lang="en-US" dirty="0">
                <a:solidFill>
                  <a:srgbClr val="536EB0"/>
                </a:solidFill>
              </a:rPr>
              <a:t>*</a:t>
            </a:r>
            <a:r>
              <a:rPr lang="en-US" dirty="0"/>
              <a:t>', PLEASE </a:t>
            </a:r>
            <a:r>
              <a:rPr lang="en-US" dirty="0">
                <a:solidFill>
                  <a:srgbClr val="536EB0"/>
                </a:solidFill>
              </a:rPr>
              <a:t>REFER TO THE XS337 </a:t>
            </a:r>
            <a:r>
              <a:rPr lang="en-US" dirty="0"/>
              <a:t>FOR THE CORRECT STATE AND COUNTY AMOUNTS.</a:t>
            </a:r>
          </a:p>
          <a:p>
            <a:pPr marL="287338" indent="-287338">
              <a:buNone/>
            </a:pPr>
            <a:r>
              <a:rPr lang="en-US" dirty="0"/>
              <a:t>*	FOR DETAILS ON ALL </a:t>
            </a:r>
            <a:r>
              <a:rPr lang="en-US" dirty="0">
                <a:solidFill>
                  <a:srgbClr val="536EB0"/>
                </a:solidFill>
              </a:rPr>
              <a:t>FOOD STAMP PROGRAM INCENTIVES </a:t>
            </a:r>
            <a:r>
              <a:rPr lang="en-US" dirty="0"/>
              <a:t>PLEASE REFER TO THE </a:t>
            </a:r>
            <a:r>
              <a:rPr lang="en-US" dirty="0">
                <a:solidFill>
                  <a:srgbClr val="536EB0"/>
                </a:solidFill>
              </a:rPr>
              <a:t>EPICS</a:t>
            </a:r>
            <a:r>
              <a:rPr lang="en-US" dirty="0"/>
              <a:t> PRODUCED </a:t>
            </a:r>
            <a:r>
              <a:rPr lang="en-US" dirty="0">
                <a:solidFill>
                  <a:srgbClr val="536EB0"/>
                </a:solidFill>
              </a:rPr>
              <a:t>FRD 428 </a:t>
            </a:r>
            <a:r>
              <a:rPr lang="en-US" dirty="0"/>
              <a:t>REPORTS.</a:t>
            </a:r>
          </a:p>
          <a:p>
            <a:pPr marL="287338" indent="-287338">
              <a:buNone/>
            </a:pPr>
            <a:r>
              <a:rPr lang="en-US" dirty="0"/>
              <a:t>*	THE </a:t>
            </a:r>
            <a:r>
              <a:rPr lang="en-US" dirty="0">
                <a:solidFill>
                  <a:srgbClr val="536EB0"/>
                </a:solidFill>
              </a:rPr>
              <a:t>#</a:t>
            </a:r>
            <a:r>
              <a:rPr lang="en-US" dirty="0"/>
              <a:t> INDICATES THE REPORTING IS </a:t>
            </a:r>
            <a:r>
              <a:rPr lang="en-US" dirty="0">
                <a:solidFill>
                  <a:srgbClr val="536EB0"/>
                </a:solidFill>
              </a:rPr>
              <a:t>FROM PRIOR MONTH</a:t>
            </a:r>
            <a:r>
              <a:rPr lang="en-US" dirty="0"/>
              <a:t>.</a:t>
            </a:r>
          </a:p>
          <a:p>
            <a:pPr marL="287338" indent="-287338">
              <a:buNone/>
            </a:pPr>
            <a:r>
              <a:rPr lang="en-US" dirty="0"/>
              <a:t>*	THE </a:t>
            </a:r>
            <a:r>
              <a:rPr lang="en-US" dirty="0">
                <a:solidFill>
                  <a:srgbClr val="536EB0"/>
                </a:solidFill>
              </a:rPr>
              <a:t>@</a:t>
            </a:r>
            <a:r>
              <a:rPr lang="en-US" dirty="0"/>
              <a:t> INDICATES THE REPORTING FROM </a:t>
            </a:r>
            <a:r>
              <a:rPr lang="en-US" dirty="0">
                <a:solidFill>
                  <a:srgbClr val="536EB0"/>
                </a:solidFill>
              </a:rPr>
              <a:t>VENDOR PAYMENT IS PRIOR MONTH</a:t>
            </a:r>
            <a:r>
              <a:rPr lang="en-US" dirty="0"/>
              <a:t>, BUT THE REPORTING FROM </a:t>
            </a:r>
            <a:r>
              <a:rPr lang="en-US" dirty="0">
                <a:solidFill>
                  <a:srgbClr val="536EB0"/>
                </a:solidFill>
              </a:rPr>
              <a:t>ADOPTION IS CURRENT MONTH</a:t>
            </a:r>
            <a:r>
              <a:rPr lang="en-US" dirty="0"/>
              <a:t>.</a:t>
            </a:r>
          </a:p>
          <a:p>
            <a:pPr marL="287338" indent="-287338">
              <a:buNone/>
              <a:tabLst>
                <a:tab pos="2743200" algn="l"/>
              </a:tabLst>
            </a:pPr>
            <a:r>
              <a:rPr lang="en-US" dirty="0"/>
              <a:t>                     	FOR QUESTIONS ON COUNTY ADMIN AND SERVICES 	CONTACT MYRA DIXON AT </a:t>
            </a:r>
            <a:r>
              <a:rPr lang="en-US" dirty="0">
                <a:solidFill>
                  <a:srgbClr val="536EB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Myra.Dixon@dhhs.nc.gov</a:t>
            </a:r>
            <a:endParaRPr lang="en-US" dirty="0">
              <a:solidFill>
                <a:srgbClr val="536EB0"/>
              </a:solidFill>
            </a:endParaRPr>
          </a:p>
          <a:p>
            <a:pPr marL="287338" indent="-287338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4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D019A-CAC3-4EC9-ABD9-5979F63B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31" y="4087679"/>
            <a:ext cx="10553700" cy="1163400"/>
          </a:xfrm>
          <a:prstGeom prst="rect">
            <a:avLst/>
          </a:prstGeom>
          <a:effectLst>
            <a:outerShdw blurRad="279400" dist="38100" dir="13500000" algn="br" rotWithShape="0">
              <a:srgbClr val="536EB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242C04-36E8-498C-94DA-BD6B531E6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2036323"/>
            <a:ext cx="10553700" cy="1472248"/>
          </a:xfrm>
          <a:prstGeom prst="rect">
            <a:avLst/>
          </a:prstGeom>
          <a:effectLst>
            <a:outerShdw blurRad="279400" dist="38100" dir="13500000" algn="br" rotWithShape="0">
              <a:srgbClr val="536EB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364450-6CE3-4BB1-86A6-55640FFF7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36EB0"/>
                </a:solidFill>
              </a:rPr>
              <a:t>Compare reporting period…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1F2460-50D3-48B9-8531-1774D8D19172}"/>
              </a:ext>
            </a:extLst>
          </p:cNvPr>
          <p:cNvSpPr/>
          <p:nvPr/>
        </p:nvSpPr>
        <p:spPr>
          <a:xfrm>
            <a:off x="1410185" y="2139333"/>
            <a:ext cx="860311" cy="273349"/>
          </a:xfrm>
          <a:prstGeom prst="roundRect">
            <a:avLst/>
          </a:prstGeom>
          <a:noFill/>
          <a:ln w="31750"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Left-Up 12">
            <a:extLst>
              <a:ext uri="{FF2B5EF4-FFF2-40B4-BE49-F238E27FC236}">
                <a16:creationId xmlns:a16="http://schemas.microsoft.com/office/drawing/2014/main" id="{C7118863-E345-4812-854C-2E5D22649C9F}"/>
              </a:ext>
            </a:extLst>
          </p:cNvPr>
          <p:cNvSpPr/>
          <p:nvPr/>
        </p:nvSpPr>
        <p:spPr>
          <a:xfrm rot="19204541">
            <a:off x="8152242" y="2832376"/>
            <a:ext cx="1003680" cy="2124826"/>
          </a:xfrm>
          <a:prstGeom prst="leftUpArrow">
            <a:avLst/>
          </a:prstGeom>
          <a:solidFill>
            <a:srgbClr val="536EB0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12E1DF6-F497-4351-8E36-5705AF1FCCF7}"/>
              </a:ext>
            </a:extLst>
          </p:cNvPr>
          <p:cNvSpPr/>
          <p:nvPr/>
        </p:nvSpPr>
        <p:spPr>
          <a:xfrm rot="10800000">
            <a:off x="2345439" y="2397692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3ABEB2-5CC6-48BE-A889-03C401FDC3ED}"/>
              </a:ext>
            </a:extLst>
          </p:cNvPr>
          <p:cNvSpPr/>
          <p:nvPr/>
        </p:nvSpPr>
        <p:spPr>
          <a:xfrm>
            <a:off x="10029291" y="3092517"/>
            <a:ext cx="154112" cy="32671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14503B-6099-4F8D-89AA-70CC6EFF563D}"/>
              </a:ext>
            </a:extLst>
          </p:cNvPr>
          <p:cNvSpPr/>
          <p:nvPr/>
        </p:nvSpPr>
        <p:spPr>
          <a:xfrm>
            <a:off x="2250042" y="3061336"/>
            <a:ext cx="154112" cy="32671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EB49DC69-1167-4521-90E5-9D3709A5578D}"/>
              </a:ext>
            </a:extLst>
          </p:cNvPr>
          <p:cNvSpPr/>
          <p:nvPr/>
        </p:nvSpPr>
        <p:spPr>
          <a:xfrm>
            <a:off x="1202078" y="1140431"/>
            <a:ext cx="2250040" cy="1982912"/>
          </a:xfrm>
          <a:prstGeom prst="diamond">
            <a:avLst/>
          </a:prstGeom>
          <a:solidFill>
            <a:srgbClr val="FFFF66"/>
          </a:solidFill>
          <a:ln w="666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CC394-218D-4989-A512-386A977ADE61}"/>
              </a:ext>
            </a:extLst>
          </p:cNvPr>
          <p:cNvSpPr txBox="1"/>
          <p:nvPr/>
        </p:nvSpPr>
        <p:spPr>
          <a:xfrm>
            <a:off x="1484614" y="1777943"/>
            <a:ext cx="1715785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536EB0"/>
                </a:solidFill>
              </a:rPr>
              <a:t>XS337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8AF3C6D2-1271-4D6C-8B1E-77AF76E963AF}"/>
              </a:ext>
            </a:extLst>
          </p:cNvPr>
          <p:cNvSpPr/>
          <p:nvPr/>
        </p:nvSpPr>
        <p:spPr>
          <a:xfrm>
            <a:off x="8981327" y="1140431"/>
            <a:ext cx="2250040" cy="1982912"/>
          </a:xfrm>
          <a:prstGeom prst="diamond">
            <a:avLst/>
          </a:prstGeom>
          <a:solidFill>
            <a:srgbClr val="FFFF66"/>
          </a:solidFill>
          <a:ln w="666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2156A-1BAE-426F-A9F5-8B95DE464D11}"/>
              </a:ext>
            </a:extLst>
          </p:cNvPr>
          <p:cNvSpPr txBox="1"/>
          <p:nvPr/>
        </p:nvSpPr>
        <p:spPr>
          <a:xfrm>
            <a:off x="9274138" y="1777943"/>
            <a:ext cx="1715785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536EB0"/>
                </a:solidFill>
              </a:rPr>
              <a:t>WC302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AD986-A43D-4758-8318-5638A9246D01}"/>
              </a:ext>
            </a:extLst>
          </p:cNvPr>
          <p:cNvSpPr txBox="1"/>
          <p:nvPr/>
        </p:nvSpPr>
        <p:spPr>
          <a:xfrm rot="5400000">
            <a:off x="8629800" y="4543019"/>
            <a:ext cx="3143168" cy="34418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1600" b="1" dirty="0"/>
              <a:t>.   .   .   .   .   .   .   .   .   .</a:t>
            </a:r>
            <a:r>
              <a:rPr lang="en-US" dirty="0"/>
              <a:t>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AF5DC6-AA28-424B-BB8A-998CFC66E0E9}"/>
              </a:ext>
            </a:extLst>
          </p:cNvPr>
          <p:cNvSpPr txBox="1"/>
          <p:nvPr/>
        </p:nvSpPr>
        <p:spPr>
          <a:xfrm rot="5400000">
            <a:off x="853119" y="4522831"/>
            <a:ext cx="3143168" cy="34418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1600" b="1" dirty="0"/>
              <a:t>.   .   .   .   .   .   .   .   .   .</a:t>
            </a:r>
            <a:r>
              <a:rPr lang="en-US" dirty="0"/>
              <a:t>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E31F4-D58A-4EA8-99D9-6B860DD8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488" y="1967498"/>
            <a:ext cx="5330467" cy="407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81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FD43-FAB0-48C9-AF30-E42D5923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967"/>
          </a:xfrm>
        </p:spPr>
        <p:txBody>
          <a:bodyPr/>
          <a:lstStyle/>
          <a:p>
            <a:r>
              <a:rPr lang="en-US" b="1" dirty="0">
                <a:solidFill>
                  <a:srgbClr val="536EB0"/>
                </a:solidFill>
                <a:latin typeface="+mn-lt"/>
              </a:rPr>
              <a:t>Crosswalk XS337 to WC302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2A0AE-2D79-4AE9-8E57-FE7BEB5DCF16}"/>
              </a:ext>
            </a:extLst>
          </p:cNvPr>
          <p:cNvSpPr txBox="1"/>
          <p:nvPr/>
        </p:nvSpPr>
        <p:spPr>
          <a:xfrm>
            <a:off x="780839" y="1249777"/>
            <a:ext cx="1034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95959"/>
                </a:solidFill>
              </a:rPr>
              <a:t>Protected Excel Spreadsheet that can be filtered by XS337 information, WC302 description, and CFDA number.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1EA73-EB5D-47EE-9F1B-1E99523FA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891800"/>
            <a:ext cx="5701785" cy="468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21FCA-E9FB-4D9D-819F-1BBCFEFB7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36" y="2146089"/>
            <a:ext cx="10193383" cy="378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4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2337E-AFA2-49CF-BBF8-6293CA3D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25" y="1452673"/>
            <a:ext cx="11217549" cy="4243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3A0E9-0B79-4C21-B7AC-7CB5B917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25" y="5696262"/>
            <a:ext cx="5751032" cy="37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48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C439295-A7E3-4B30-BFD4-1ECF9993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822"/>
            <a:ext cx="10515600" cy="949967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536EB0"/>
                </a:solidFill>
                <a:latin typeface="+mn-lt"/>
              </a:rPr>
              <a:t>Crosswalk Demo Video…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4E1A2-BC9F-40E3-8DCE-55EE98DA0EBD}"/>
              </a:ext>
            </a:extLst>
          </p:cNvPr>
          <p:cNvSpPr txBox="1"/>
          <p:nvPr/>
        </p:nvSpPr>
        <p:spPr>
          <a:xfrm>
            <a:off x="713289" y="4988977"/>
            <a:ext cx="1305680" cy="1323439"/>
          </a:xfrm>
          <a:prstGeom prst="rect">
            <a:avLst/>
          </a:prstGeom>
          <a:noFill/>
          <a:ln w="76200">
            <a:solidFill>
              <a:srgbClr val="FFFFA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536EB0"/>
                </a:solidFill>
              </a:rPr>
              <a:t>Hover cursor over video, then click    </a:t>
            </a:r>
          </a:p>
          <a:p>
            <a:r>
              <a:rPr lang="en-US" sz="1600" b="1" i="1" dirty="0">
                <a:solidFill>
                  <a:srgbClr val="536EB0"/>
                </a:solidFill>
              </a:rPr>
              <a:t>at bottom to start…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85E35-49A7-4DD9-BE13-B46BFCCAB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219" y="5503058"/>
            <a:ext cx="257175" cy="295275"/>
          </a:xfrm>
          <a:prstGeom prst="rect">
            <a:avLst/>
          </a:prstGeom>
        </p:spPr>
      </p:pic>
      <p:pic>
        <p:nvPicPr>
          <p:cNvPr id="14" name="2021-09-13 13.39 Crosswalk Demo">
            <a:hlinkClick r:id="" action="ppaction://media"/>
            <a:extLst>
              <a:ext uri="{FF2B5EF4-FFF2-40B4-BE49-F238E27FC236}">
                <a16:creationId xmlns:a16="http://schemas.microsoft.com/office/drawing/2014/main" id="{FACBE3A4-ACE1-455F-8575-6DF659289F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1428" y="985458"/>
            <a:ext cx="9166492" cy="5156035"/>
          </a:xfrm>
        </p:spPr>
      </p:pic>
    </p:spTree>
    <p:extLst>
      <p:ext uri="{BB962C8B-B14F-4D97-AF65-F5344CB8AC3E}">
        <p14:creationId xmlns:p14="http://schemas.microsoft.com/office/powerpoint/2010/main" val="118029053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505A45-653C-4124-BC1E-CFD10A38DBDF}"/>
              </a:ext>
            </a:extLst>
          </p:cNvPr>
          <p:cNvSpPr/>
          <p:nvPr/>
        </p:nvSpPr>
        <p:spPr>
          <a:xfrm>
            <a:off x="854015" y="442532"/>
            <a:ext cx="10784516" cy="24386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6A040-C63C-4CE2-968F-6F57BD54A3B1}"/>
              </a:ext>
            </a:extLst>
          </p:cNvPr>
          <p:cNvSpPr/>
          <p:nvPr/>
        </p:nvSpPr>
        <p:spPr>
          <a:xfrm rot="5400000">
            <a:off x="8687360" y="3474238"/>
            <a:ext cx="5658480" cy="24386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DCA3B6-7CA2-4BFB-920A-A28EC8C64F71}"/>
              </a:ext>
            </a:extLst>
          </p:cNvPr>
          <p:cNvSpPr/>
          <p:nvPr/>
        </p:nvSpPr>
        <p:spPr>
          <a:xfrm rot="5400000">
            <a:off x="-2164162" y="3155167"/>
            <a:ext cx="5658481" cy="24386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B9F31-2027-4D8F-8B99-3B7393B2F223}"/>
              </a:ext>
            </a:extLst>
          </p:cNvPr>
          <p:cNvSpPr/>
          <p:nvPr/>
        </p:nvSpPr>
        <p:spPr>
          <a:xfrm>
            <a:off x="534439" y="6181548"/>
            <a:ext cx="10784516" cy="243861"/>
          </a:xfrm>
          <a:prstGeom prst="rect">
            <a:avLst/>
          </a:prstGeom>
          <a:solidFill>
            <a:srgbClr val="536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8BD55-A707-4186-AED6-29E1E4827AA7}"/>
              </a:ext>
            </a:extLst>
          </p:cNvPr>
          <p:cNvSpPr txBox="1"/>
          <p:nvPr/>
        </p:nvSpPr>
        <p:spPr>
          <a:xfrm>
            <a:off x="1010345" y="758555"/>
            <a:ext cx="69924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95959"/>
                </a:solidFill>
              </a:rPr>
              <a:t>Use Crosswalk to </a:t>
            </a:r>
            <a:r>
              <a:rPr lang="en-US" sz="3600" b="1" dirty="0">
                <a:solidFill>
                  <a:srgbClr val="536EB0"/>
                </a:solidFill>
              </a:rPr>
              <a:t>FIND</a:t>
            </a:r>
            <a:r>
              <a:rPr lang="en-US" sz="3600" b="1" dirty="0">
                <a:solidFill>
                  <a:srgbClr val="595959"/>
                </a:solidFill>
              </a:rPr>
              <a:t>…</a:t>
            </a:r>
          </a:p>
          <a:p>
            <a:endParaRPr lang="en-US" b="1" dirty="0">
              <a:solidFill>
                <a:srgbClr val="595959"/>
              </a:solidFill>
            </a:endParaRPr>
          </a:p>
          <a:p>
            <a:pPr marL="463550" indent="-463550">
              <a:buClr>
                <a:srgbClr val="536EB0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595959"/>
                </a:solidFill>
              </a:rPr>
              <a:t>All XS337 App Codes for 302 Description “PERM PLAN SVC &amp; ADM”</a:t>
            </a:r>
          </a:p>
          <a:p>
            <a:pPr marL="798513" indent="-339725">
              <a:buClr>
                <a:srgbClr val="536EB0"/>
              </a:buClr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595959"/>
                </a:solidFill>
              </a:rPr>
              <a:t>Find these app codes on your XS3337 report and add the values </a:t>
            </a:r>
            <a:r>
              <a:rPr lang="en-US" b="1" dirty="0">
                <a:solidFill>
                  <a:srgbClr val="595959"/>
                </a:solidFill>
              </a:rPr>
              <a:t>(exclude * app codes)</a:t>
            </a:r>
            <a:endParaRPr lang="en-US" sz="2800" b="1" dirty="0">
              <a:solidFill>
                <a:srgbClr val="595959"/>
              </a:solidFill>
            </a:endParaRPr>
          </a:p>
          <a:p>
            <a:pPr marL="798513" indent="-339725">
              <a:buClr>
                <a:srgbClr val="536EB0"/>
              </a:buClr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rgbClr val="595959"/>
              </a:solidFill>
            </a:endParaRPr>
          </a:p>
          <a:p>
            <a:pPr marL="798513" indent="-339725">
              <a:buClr>
                <a:srgbClr val="536EB0"/>
              </a:buClr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rgbClr val="595959"/>
              </a:solidFill>
            </a:endParaRPr>
          </a:p>
          <a:p>
            <a:pPr marL="463550" indent="-463550">
              <a:spcBef>
                <a:spcPts val="1800"/>
              </a:spcBef>
              <a:buClr>
                <a:srgbClr val="536EB0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595959"/>
                </a:solidFill>
              </a:rPr>
              <a:t>All XS337 App Codes for CFDA 93.568</a:t>
            </a:r>
          </a:p>
          <a:p>
            <a:pPr marL="798513" indent="-339725">
              <a:buClr>
                <a:srgbClr val="536EB0"/>
              </a:buClr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595959"/>
                </a:solidFill>
              </a:rPr>
              <a:t>Find these app codes on your XS3337 report and add the values </a:t>
            </a:r>
            <a:r>
              <a:rPr lang="en-US" b="1" dirty="0">
                <a:solidFill>
                  <a:srgbClr val="595959"/>
                </a:solidFill>
              </a:rPr>
              <a:t>(exclude * app codes)</a:t>
            </a:r>
            <a:endParaRPr lang="en-US" sz="2800" b="1" dirty="0">
              <a:solidFill>
                <a:srgbClr val="595959"/>
              </a:solidFill>
            </a:endParaRPr>
          </a:p>
          <a:p>
            <a:pPr marL="571500" indent="-571500">
              <a:spcBef>
                <a:spcPts val="1800"/>
              </a:spcBef>
              <a:buClr>
                <a:srgbClr val="536EB0"/>
              </a:buClr>
              <a:buFont typeface="Wingdings" panose="05000000000000000000" pitchFamily="2" charset="2"/>
              <a:buChar char="ü"/>
            </a:pPr>
            <a:endParaRPr lang="en-US" sz="3000" b="1" dirty="0">
              <a:solidFill>
                <a:srgbClr val="59595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4824A-2AEC-4C55-B152-B436591112CC}"/>
              </a:ext>
            </a:extLst>
          </p:cNvPr>
          <p:cNvSpPr txBox="1"/>
          <p:nvPr/>
        </p:nvSpPr>
        <p:spPr>
          <a:xfrm>
            <a:off x="1795187" y="3293874"/>
            <a:ext cx="6207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36EB0"/>
                </a:solidFill>
              </a:rPr>
              <a:t>Did the app codes equal the WC302 line PERM PLAN SVC &amp; ADM?</a:t>
            </a:r>
          </a:p>
        </p:txBody>
      </p:sp>
      <p:pic>
        <p:nvPicPr>
          <p:cNvPr id="6" name="Picture 5" descr="A yellow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8F4AA9-5732-41EE-9E9F-8F2686F75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71" y="1013941"/>
            <a:ext cx="2789661" cy="2789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B9451E-5673-4989-93C9-73ED5565A445}"/>
              </a:ext>
            </a:extLst>
          </p:cNvPr>
          <p:cNvSpPr txBox="1"/>
          <p:nvPr/>
        </p:nvSpPr>
        <p:spPr>
          <a:xfrm>
            <a:off x="8362273" y="1685496"/>
            <a:ext cx="25070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2588E"/>
                </a:solidFill>
              </a:rPr>
              <a:t>LET’S 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67F7AA-0393-4484-BD73-D55FF6980C17}"/>
              </a:ext>
            </a:extLst>
          </p:cNvPr>
          <p:cNvSpPr txBox="1"/>
          <p:nvPr/>
        </p:nvSpPr>
        <p:spPr>
          <a:xfrm>
            <a:off x="1795187" y="5621492"/>
            <a:ext cx="748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36EB0"/>
                </a:solidFill>
              </a:rPr>
              <a:t>Did the app codes equal the XS337 CFDA 93.568?</a:t>
            </a:r>
          </a:p>
        </p:txBody>
      </p:sp>
    </p:spTree>
    <p:extLst>
      <p:ext uri="{BB962C8B-B14F-4D97-AF65-F5344CB8AC3E}">
        <p14:creationId xmlns:p14="http://schemas.microsoft.com/office/powerpoint/2010/main" val="25705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505A45-653C-4124-BC1E-CFD10A38DBDF}"/>
              </a:ext>
            </a:extLst>
          </p:cNvPr>
          <p:cNvSpPr/>
          <p:nvPr/>
        </p:nvSpPr>
        <p:spPr>
          <a:xfrm>
            <a:off x="854015" y="442532"/>
            <a:ext cx="10784516" cy="24386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6A040-C63C-4CE2-968F-6F57BD54A3B1}"/>
              </a:ext>
            </a:extLst>
          </p:cNvPr>
          <p:cNvSpPr/>
          <p:nvPr/>
        </p:nvSpPr>
        <p:spPr>
          <a:xfrm rot="5400000">
            <a:off x="8687360" y="3474238"/>
            <a:ext cx="5658480" cy="24386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DCA3B6-7CA2-4BFB-920A-A28EC8C64F71}"/>
              </a:ext>
            </a:extLst>
          </p:cNvPr>
          <p:cNvSpPr/>
          <p:nvPr/>
        </p:nvSpPr>
        <p:spPr>
          <a:xfrm rot="5400000">
            <a:off x="-2164162" y="3155167"/>
            <a:ext cx="5658481" cy="24386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9451E-5673-4989-93C9-73ED5565A445}"/>
              </a:ext>
            </a:extLst>
          </p:cNvPr>
          <p:cNvSpPr txBox="1"/>
          <p:nvPr/>
        </p:nvSpPr>
        <p:spPr>
          <a:xfrm>
            <a:off x="5103258" y="2705725"/>
            <a:ext cx="61753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42588E"/>
                </a:solidFill>
              </a:rPr>
              <a:t>QUESTIONS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B9F31-2027-4D8F-8B99-3B7393B2F223}"/>
              </a:ext>
            </a:extLst>
          </p:cNvPr>
          <p:cNvSpPr/>
          <p:nvPr/>
        </p:nvSpPr>
        <p:spPr>
          <a:xfrm>
            <a:off x="534439" y="6181548"/>
            <a:ext cx="10784516" cy="243861"/>
          </a:xfrm>
          <a:prstGeom prst="rect">
            <a:avLst/>
          </a:prstGeom>
          <a:solidFill>
            <a:srgbClr val="536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up of coffee 3D pattern">
            <a:extLst>
              <a:ext uri="{FF2B5EF4-FFF2-40B4-BE49-F238E27FC236}">
                <a16:creationId xmlns:a16="http://schemas.microsoft.com/office/drawing/2014/main" id="{CEFA6D33-B1EA-45CB-A481-5D3B6CBFA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3" y="773486"/>
            <a:ext cx="4240535" cy="53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505A45-653C-4124-BC1E-CFD10A38DBDF}"/>
              </a:ext>
            </a:extLst>
          </p:cNvPr>
          <p:cNvSpPr/>
          <p:nvPr/>
        </p:nvSpPr>
        <p:spPr>
          <a:xfrm>
            <a:off x="854015" y="442532"/>
            <a:ext cx="10784516" cy="24386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6A040-C63C-4CE2-968F-6F57BD54A3B1}"/>
              </a:ext>
            </a:extLst>
          </p:cNvPr>
          <p:cNvSpPr/>
          <p:nvPr/>
        </p:nvSpPr>
        <p:spPr>
          <a:xfrm rot="5400000">
            <a:off x="8687360" y="3474238"/>
            <a:ext cx="5658480" cy="24386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DCA3B6-7CA2-4BFB-920A-A28EC8C64F71}"/>
              </a:ext>
            </a:extLst>
          </p:cNvPr>
          <p:cNvSpPr/>
          <p:nvPr/>
        </p:nvSpPr>
        <p:spPr>
          <a:xfrm rot="5400000">
            <a:off x="-2164162" y="3155167"/>
            <a:ext cx="5658481" cy="24386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9451E-5673-4989-93C9-73ED5565A445}"/>
              </a:ext>
            </a:extLst>
          </p:cNvPr>
          <p:cNvSpPr txBox="1"/>
          <p:nvPr/>
        </p:nvSpPr>
        <p:spPr>
          <a:xfrm>
            <a:off x="1921373" y="2531202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42588E"/>
                </a:solidFill>
              </a:rPr>
              <a:t>XS337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B9F31-2027-4D8F-8B99-3B7393B2F223}"/>
              </a:ext>
            </a:extLst>
          </p:cNvPr>
          <p:cNvSpPr/>
          <p:nvPr/>
        </p:nvSpPr>
        <p:spPr>
          <a:xfrm>
            <a:off x="534439" y="6181548"/>
            <a:ext cx="10784516" cy="243861"/>
          </a:xfrm>
          <a:prstGeom prst="rect">
            <a:avLst/>
          </a:prstGeom>
          <a:solidFill>
            <a:srgbClr val="536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88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29E6-8FD3-46EC-9519-CA2E4C3E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068"/>
          </a:xfrm>
        </p:spPr>
        <p:txBody>
          <a:bodyPr/>
          <a:lstStyle/>
          <a:p>
            <a:r>
              <a:rPr lang="en-US" b="1" dirty="0">
                <a:solidFill>
                  <a:srgbClr val="536EB0"/>
                </a:solidFill>
                <a:latin typeface="+mn-lt"/>
              </a:rPr>
              <a:t>How can I use these reports?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C2E1-CF9F-436D-A9B4-99A2419A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194"/>
            <a:ext cx="10515600" cy="5026681"/>
          </a:xfrm>
        </p:spPr>
        <p:txBody>
          <a:bodyPr>
            <a:normAutofit fontScale="25000" lnSpcReduction="20000"/>
          </a:bodyPr>
          <a:lstStyle/>
          <a:p>
            <a:pPr marL="0" indent="0">
              <a:buClr>
                <a:srgbClr val="536EB0"/>
              </a:buClr>
              <a:buNone/>
            </a:pPr>
            <a:r>
              <a:rPr lang="en-US" sz="12000" b="1" dirty="0">
                <a:solidFill>
                  <a:srgbClr val="595959"/>
                </a:solidFill>
              </a:rPr>
              <a:t>XS337  Year to Date totals can be used for</a:t>
            </a:r>
            <a:r>
              <a:rPr lang="en-US" sz="12000" dirty="0">
                <a:solidFill>
                  <a:srgbClr val="595959"/>
                </a:solidFill>
              </a:rPr>
              <a:t>:</a:t>
            </a:r>
          </a:p>
          <a:p>
            <a:pPr>
              <a:spcBef>
                <a:spcPts val="0"/>
              </a:spcBef>
              <a:buClr>
                <a:srgbClr val="536EB0"/>
              </a:buClr>
            </a:pPr>
            <a:endParaRPr lang="en-US" sz="10400" dirty="0">
              <a:solidFill>
                <a:srgbClr val="595959"/>
              </a:solidFill>
            </a:endParaRPr>
          </a:p>
          <a:p>
            <a:pPr marL="461963" lvl="1">
              <a:lnSpc>
                <a:spcPct val="110000"/>
              </a:lnSpc>
              <a:spcBef>
                <a:spcPts val="1000"/>
              </a:spcBef>
              <a:buClr>
                <a:srgbClr val="536EB0"/>
              </a:buClr>
            </a:pPr>
            <a:r>
              <a:rPr lang="en-US" sz="10400" dirty="0">
                <a:solidFill>
                  <a:srgbClr val="595959"/>
                </a:solidFill>
              </a:rPr>
              <a:t>Monthly monitoring of federal, state, and county reimbursements processed through the 1571.</a:t>
            </a:r>
          </a:p>
          <a:p>
            <a:pPr marL="461963" lvl="1">
              <a:lnSpc>
                <a:spcPct val="110000"/>
              </a:lnSpc>
              <a:spcBef>
                <a:spcPts val="1000"/>
              </a:spcBef>
              <a:buClr>
                <a:srgbClr val="536EB0"/>
              </a:buClr>
            </a:pPr>
            <a:r>
              <a:rPr lang="en-US" sz="10400" dirty="0">
                <a:solidFill>
                  <a:srgbClr val="595959"/>
                </a:solidFill>
              </a:rPr>
              <a:t>Monthly 1571 revenue reconcilement.</a:t>
            </a:r>
          </a:p>
          <a:p>
            <a:pPr marL="461963" lvl="1">
              <a:lnSpc>
                <a:spcPct val="110000"/>
              </a:lnSpc>
              <a:spcBef>
                <a:spcPts val="1000"/>
              </a:spcBef>
              <a:buClr>
                <a:srgbClr val="536EB0"/>
              </a:buClr>
            </a:pPr>
            <a:r>
              <a:rPr lang="en-US" sz="10400" dirty="0">
                <a:solidFill>
                  <a:srgbClr val="595959"/>
                </a:solidFill>
              </a:rPr>
              <a:t>Monthly monitoring of total county dollars usage (1571 reporting).	</a:t>
            </a:r>
          </a:p>
          <a:p>
            <a:pPr marL="461963" lvl="2">
              <a:lnSpc>
                <a:spcPct val="110000"/>
              </a:lnSpc>
              <a:spcBef>
                <a:spcPts val="1000"/>
              </a:spcBef>
              <a:buClr>
                <a:srgbClr val="536EB0"/>
              </a:buClr>
            </a:pPr>
            <a:r>
              <a:rPr lang="en-US" sz="10400" dirty="0">
                <a:solidFill>
                  <a:srgbClr val="595959"/>
                </a:solidFill>
              </a:rPr>
              <a:t>Drilling down to county spending by App Code</a:t>
            </a:r>
          </a:p>
          <a:p>
            <a:pPr marL="461963" lvl="1">
              <a:lnSpc>
                <a:spcPct val="110000"/>
              </a:lnSpc>
              <a:spcBef>
                <a:spcPts val="1000"/>
              </a:spcBef>
              <a:buClr>
                <a:srgbClr val="536EB0"/>
              </a:buClr>
            </a:pPr>
            <a:r>
              <a:rPr lang="en-US" sz="10400" dirty="0">
                <a:solidFill>
                  <a:srgbClr val="595959"/>
                </a:solidFill>
              </a:rPr>
              <a:t>Quick access of total federal, state, and county reimbursement percentages.</a:t>
            </a:r>
          </a:p>
          <a:p>
            <a:pPr marL="461963" lvl="1">
              <a:lnSpc>
                <a:spcPct val="110000"/>
              </a:lnSpc>
              <a:spcBef>
                <a:spcPts val="1000"/>
              </a:spcBef>
              <a:buClr>
                <a:srgbClr val="536EB0"/>
              </a:buClr>
            </a:pPr>
            <a:r>
              <a:rPr lang="en-US" sz="10400" dirty="0">
                <a:solidFill>
                  <a:srgbClr val="595959"/>
                </a:solidFill>
              </a:rPr>
              <a:t>Tracking revenue reimbursement by App Code Totals.</a:t>
            </a:r>
          </a:p>
          <a:p>
            <a:pPr lvl="1"/>
            <a:endParaRPr lang="en-US" sz="10400" dirty="0"/>
          </a:p>
          <a:p>
            <a:pPr lvl="1"/>
            <a:endParaRPr lang="en-US" sz="10400" dirty="0"/>
          </a:p>
          <a:p>
            <a:pPr lvl="1"/>
            <a:endParaRPr lang="en-US" sz="104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64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8E4A6-8F09-4231-92C0-E336B87C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745"/>
            <a:ext cx="10515600" cy="1030538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536EB0"/>
                </a:solidFill>
              </a:rPr>
              <a:t>XS337 REPORT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1499736-D369-4D23-B7FC-BAC60A977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043" y="1179094"/>
            <a:ext cx="11237494" cy="5282665"/>
          </a:xfr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1427CC5D-F394-4D8B-8689-CD9C65F8570C}"/>
              </a:ext>
            </a:extLst>
          </p:cNvPr>
          <p:cNvSpPr/>
          <p:nvPr/>
        </p:nvSpPr>
        <p:spPr>
          <a:xfrm flipV="1">
            <a:off x="11397708" y="1797268"/>
            <a:ext cx="473658" cy="173422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069C740-1251-4ADC-969A-246245FFF10A}"/>
              </a:ext>
            </a:extLst>
          </p:cNvPr>
          <p:cNvSpPr/>
          <p:nvPr/>
        </p:nvSpPr>
        <p:spPr>
          <a:xfrm>
            <a:off x="9940234" y="3762982"/>
            <a:ext cx="578345" cy="253078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CA06409-6674-4414-9604-D75FE02A4A59}"/>
              </a:ext>
            </a:extLst>
          </p:cNvPr>
          <p:cNvSpPr/>
          <p:nvPr/>
        </p:nvSpPr>
        <p:spPr>
          <a:xfrm>
            <a:off x="11397708" y="5346482"/>
            <a:ext cx="473659" cy="173422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00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AC5C45-06FB-4800-A4E2-ABD3C02D991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264694" y="1431757"/>
            <a:ext cx="11662610" cy="4788067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				NORTH CAROLINA DEPARTMENT OF HEALTH AND HUMAN SERVICES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	PROGRAM-ID: XS337-CTY   FROM WCA360                    COUNTY ADMINISTRATION SYSTEM                                      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	RUN DATE:   08/24/2021                         YTD SUMMARY OF REIMBURSEMENT EXPENDITURES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					JUNE - JULY       2021 SERVICES         JULY - AUGUST     2021 PAYMENTS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CFDA   APP   EXPENDITURE DESCRIPTION            TOTAL          FEDERAL             STATE            COUNTY          AMOUNT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NUMBER                                                           SHARE              SHARE             SHARE         REIMBURSED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******** SERVICES *******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103   ST CPS CASELOAD REDU            250,076.51               .00        250,076.51               .00        250,076.51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115   CPS STATE                        20,716.87               .00         20,716.87               .00         20,716.87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117   CWS NH EXP                      273,900.55               .00        273,900.55               .00        273,900.55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124   ADOPT ACCESS CI                  13,880.42               .00               .00         13,880.42               .00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93.667  127   CPS TANF TO SSBG                569,778.00        569,778.00               .00               .00        569,778.00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93.778  128   ADULT HOME SPEC                 125,958.27         62,979.15         31,489.56         31,489.56         94,468.71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93.659  132   IVE OPTNL ADOPT TNG              28,492.66         14,246.33               .00         14,246.33         14,246.33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highlight>
                  <a:srgbClr val="FFFF00"/>
                </a:highlight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93.556  136   COM RESPONSE PGM                 14,423.21         14,423.21               .00               .00         14,423.21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93.667  156   INH AIDE OFF 60 &amp; UP             23,176.01         20,279.01               .00          2,897.00         20,279.01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93.667  170   ADULT PRO SVC                    23,613.92         17,710.45               .00          5,903.47         17,710.45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93.667  214   SSBG FED AT RSK CM               72,852.09         54,639.08               .00         18,213.01         54,639.08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highlight>
                  <a:srgbClr val="FFFF00"/>
                </a:highlight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93.556  220   FAMILY REUNIFICATION              5,552.55          5,552.55               .00               .00          5,552.55</a:t>
            </a:r>
            <a:endParaRPr lang="en-US" sz="1800" dirty="0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5A7052A5-7D7A-4CDA-A585-BB7C8B9233CB}"/>
              </a:ext>
            </a:extLst>
          </p:cNvPr>
          <p:cNvSpPr/>
          <p:nvPr/>
        </p:nvSpPr>
        <p:spPr>
          <a:xfrm>
            <a:off x="11372851" y="3200398"/>
            <a:ext cx="397041" cy="144378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71FC092B-F011-4903-8E43-933804F9F9D5}"/>
              </a:ext>
            </a:extLst>
          </p:cNvPr>
          <p:cNvSpPr/>
          <p:nvPr/>
        </p:nvSpPr>
        <p:spPr>
          <a:xfrm>
            <a:off x="11372851" y="3681412"/>
            <a:ext cx="397041" cy="144378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129F53-CAFD-47E6-A65A-186A6A2A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745"/>
            <a:ext cx="10515600" cy="1030538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536EB0"/>
                </a:solidFill>
              </a:rPr>
              <a:t>XS337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25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F33321-2450-48EC-94BA-8C209DB1C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68" y="1802230"/>
            <a:ext cx="11887200" cy="4042612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				NORTH CAROLINA DEPARTMENT OF HEALTH AND HUMAN SERVICES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PROGRAM-ID: XS337-CTY   FROM WCA360                    COUNTY ADMINISTRATION SYSTEM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RUN DATE:   08/24/2021                                      CFDA SUMMARY REPORT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					   JUNE - JULY       2021 SERVICES         JULY - AUGUST     2021 PAYMENTS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CFDA       FRC                                  TOTAL           FEDERAL             STATE            COUNTY            AMOUNT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NUMBER      CODE                                                   SHARE             SHARE             SHARE        REIMBURSED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09                                1,008.11               .00          1,008.11               .00            304.11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10                              544,693.93               .00        544,693.93               .00        545,221.93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11                               14,292.56               .00         12,505.99          1,786.57         12,505.99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12                              290,794.79               .00               .00        290,794.79               .00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13                               38,526.82               .00         38,526.82               .00         38,526.82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CFDA TOTAL                      889,316.21               .00        596,734.85        292,581.36        596,558.85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F1                            1,990,156.73        995,078.38               .00        995,078.35        984,812.29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10.561       CFDA TOTAL                    1,990,156.73        995,078.38               .00        995,078.35        984,812.29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PT                               14,423.21         14,423.21               .00               .00         14,423.21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PV                                5,552.55          5,552.55               .00               .00          5,552.55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800" dirty="0">
                <a:effectLst/>
                <a:highlight>
                  <a:srgbClr val="FFFF00"/>
                </a:highlight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93.556       CFDA TOTAL                       19,975.76         19,975.76               .00               .00         19,975.76</a:t>
            </a:r>
            <a:endParaRPr lang="en-US" sz="1800" dirty="0">
              <a:effectLst/>
              <a:highlight>
                <a:srgbClr val="FFFF00"/>
              </a:highlight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TD                              295,712.32               .00               .00        295,712.32               .00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TE                              789,986.19               .00               .00        789,986.19               .00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TF                               90,674.99         68,006.26               .00         22,668.73         68,006.26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T0                              282,510.21        282,510.21               .00               .00        282,510.21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T2                            1,338,569.39      1,338,569.39               .00               .00      1,338,569.39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93.558       CFDA TOTAL                    2,797,453.10      1,689,085.86               .00      1,108,367.24      1,689,085.86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/>
              <a:t> 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D08BC76-776A-4D8A-8AA6-CCA51C751685}"/>
              </a:ext>
            </a:extLst>
          </p:cNvPr>
          <p:cNvSpPr/>
          <p:nvPr/>
        </p:nvSpPr>
        <p:spPr>
          <a:xfrm>
            <a:off x="11376861" y="4152900"/>
            <a:ext cx="541421" cy="180473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920DB0-C2E4-4BF2-B92D-D76D94D0C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745"/>
            <a:ext cx="10515600" cy="1030538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536EB0"/>
                </a:solidFill>
              </a:rPr>
              <a:t>XS337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72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2DFAD-E6A8-43EF-AF80-FC57FCAE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36EB0"/>
                </a:solidFill>
              </a:rPr>
              <a:t>Monthly Reconcilement – Sample Template</a:t>
            </a:r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1C96CF30-E855-409B-90BF-A2FDCF6DB7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1579" y="1792705"/>
          <a:ext cx="10752220" cy="2771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407">
                  <a:extLst>
                    <a:ext uri="{9D8B030D-6E8A-4147-A177-3AD203B41FA5}">
                      <a16:colId xmlns:a16="http://schemas.microsoft.com/office/drawing/2014/main" val="4270673187"/>
                    </a:ext>
                  </a:extLst>
                </a:gridCol>
                <a:gridCol w="1436531">
                  <a:extLst>
                    <a:ext uri="{9D8B030D-6E8A-4147-A177-3AD203B41FA5}">
                      <a16:colId xmlns:a16="http://schemas.microsoft.com/office/drawing/2014/main" val="1276938083"/>
                    </a:ext>
                  </a:extLst>
                </a:gridCol>
                <a:gridCol w="1915376">
                  <a:extLst>
                    <a:ext uri="{9D8B030D-6E8A-4147-A177-3AD203B41FA5}">
                      <a16:colId xmlns:a16="http://schemas.microsoft.com/office/drawing/2014/main" val="2612496240"/>
                    </a:ext>
                  </a:extLst>
                </a:gridCol>
                <a:gridCol w="1501828">
                  <a:extLst>
                    <a:ext uri="{9D8B030D-6E8A-4147-A177-3AD203B41FA5}">
                      <a16:colId xmlns:a16="http://schemas.microsoft.com/office/drawing/2014/main" val="3312785028"/>
                    </a:ext>
                  </a:extLst>
                </a:gridCol>
                <a:gridCol w="2007880">
                  <a:extLst>
                    <a:ext uri="{9D8B030D-6E8A-4147-A177-3AD203B41FA5}">
                      <a16:colId xmlns:a16="http://schemas.microsoft.com/office/drawing/2014/main" val="2717560354"/>
                    </a:ext>
                  </a:extLst>
                </a:gridCol>
                <a:gridCol w="1583449">
                  <a:extLst>
                    <a:ext uri="{9D8B030D-6E8A-4147-A177-3AD203B41FA5}">
                      <a16:colId xmlns:a16="http://schemas.microsoft.com/office/drawing/2014/main" val="788130037"/>
                    </a:ext>
                  </a:extLst>
                </a:gridCol>
                <a:gridCol w="1044749">
                  <a:extLst>
                    <a:ext uri="{9D8B030D-6E8A-4147-A177-3AD203B41FA5}">
                      <a16:colId xmlns:a16="http://schemas.microsoft.com/office/drawing/2014/main" val="3274828911"/>
                    </a:ext>
                  </a:extLst>
                </a:gridCol>
              </a:tblGrid>
              <a:tr h="12151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Monthly Reimbursement Template - 337  Report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544016"/>
                  </a:ext>
                </a:extLst>
              </a:tr>
              <a:tr h="15560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APP CODE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CFDA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Revenue Source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Federal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Revenue Source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State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4502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76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F8C5-7685-4F6C-AE5A-1D499A53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538"/>
          </a:xfrm>
        </p:spPr>
        <p:txBody>
          <a:bodyPr/>
          <a:lstStyle/>
          <a:p>
            <a:r>
              <a:rPr lang="en-US" b="1" dirty="0">
                <a:solidFill>
                  <a:srgbClr val="536EB0"/>
                </a:solidFill>
                <a:latin typeface="+mn-lt"/>
              </a:rPr>
              <a:t>How can these reports be 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553FE-3A9F-41BF-BA2F-F5DC8D782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916"/>
            <a:ext cx="10515600" cy="46850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595959"/>
                </a:solidFill>
              </a:rPr>
              <a:t>WC302 Year to Date totals can be used for:</a:t>
            </a:r>
          </a:p>
          <a:p>
            <a:pPr marL="801688" lvl="1" indent="-344488">
              <a:spcBef>
                <a:spcPts val="1000"/>
              </a:spcBef>
              <a:buClr>
                <a:srgbClr val="536EB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Preparation of yearly SEFSA report </a:t>
            </a:r>
            <a:r>
              <a:rPr lang="en-US" sz="2800" i="1" dirty="0">
                <a:solidFill>
                  <a:srgbClr val="595959"/>
                </a:solidFill>
              </a:rPr>
              <a:t>(this may only involve County Finance and not DSS fiscal in some counties)</a:t>
            </a:r>
            <a:r>
              <a:rPr lang="en-US" sz="2800" b="1" dirty="0">
                <a:solidFill>
                  <a:srgbClr val="595959"/>
                </a:solidFill>
              </a:rPr>
              <a:t>.</a:t>
            </a:r>
          </a:p>
          <a:p>
            <a:pPr marL="1028700" lvl="2">
              <a:spcBef>
                <a:spcPts val="1000"/>
              </a:spcBef>
              <a:buClr>
                <a:srgbClr val="536EB0"/>
              </a:buClr>
            </a:pPr>
            <a:r>
              <a:rPr lang="en-US" sz="2600" dirty="0">
                <a:solidFill>
                  <a:srgbClr val="595959"/>
                </a:solidFill>
              </a:rPr>
              <a:t>Monthly 337 reconcilement helps identify incorrect revenue posting and allows for  timely corrections. </a:t>
            </a:r>
          </a:p>
          <a:p>
            <a:pPr marL="801688" lvl="1" indent="-344488">
              <a:spcBef>
                <a:spcPts val="1000"/>
              </a:spcBef>
              <a:buClr>
                <a:srgbClr val="536EB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Tracking Program spending by CFDA Totals</a:t>
            </a:r>
          </a:p>
          <a:p>
            <a:pPr marL="1028700" lvl="2">
              <a:spcBef>
                <a:spcPts val="1000"/>
              </a:spcBef>
              <a:buClr>
                <a:srgbClr val="536EB0"/>
              </a:buClr>
            </a:pPr>
            <a:r>
              <a:rPr lang="en-US" sz="2600" dirty="0">
                <a:solidFill>
                  <a:srgbClr val="595959"/>
                </a:solidFill>
              </a:rPr>
              <a:t>This report includes revenues through 1571 and other reporting processes.</a:t>
            </a:r>
          </a:p>
          <a:p>
            <a:pPr marL="1028700" lvl="2">
              <a:spcBef>
                <a:spcPts val="1000"/>
              </a:spcBef>
              <a:buClr>
                <a:srgbClr val="536EB0"/>
              </a:buClr>
            </a:pPr>
            <a:r>
              <a:rPr lang="en-US" sz="2600" dirty="0">
                <a:solidFill>
                  <a:srgbClr val="595959"/>
                </a:solidFill>
              </a:rPr>
              <a:t>Use Crosswalk to match App Codes to CFDA totals</a:t>
            </a:r>
          </a:p>
          <a:p>
            <a:pPr marL="1028700" lvl="2">
              <a:spcBef>
                <a:spcPts val="1000"/>
              </a:spcBef>
              <a:buClr>
                <a:srgbClr val="536EB0"/>
              </a:buClr>
            </a:pPr>
            <a:r>
              <a:rPr lang="en-US" sz="2600" dirty="0">
                <a:solidFill>
                  <a:srgbClr val="595959"/>
                </a:solidFill>
              </a:rPr>
              <a:t>Identify State Program Totals or Private Grants (Ex. Smart Start, Energy Programs – Energy Neighbors)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52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7C35-AA42-407B-8615-3608D231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536EB0"/>
                </a:solidFill>
              </a:rPr>
              <a:t>WC302 REPORT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1984CF-0619-430E-9B38-9ED305AFB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943" y="1484414"/>
            <a:ext cx="11490158" cy="4541917"/>
          </a:xfr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F91A34AE-4A1F-4568-A91C-C0C8C3FEDCA8}"/>
              </a:ext>
            </a:extLst>
          </p:cNvPr>
          <p:cNvSpPr/>
          <p:nvPr/>
        </p:nvSpPr>
        <p:spPr>
          <a:xfrm>
            <a:off x="2307308" y="2356279"/>
            <a:ext cx="481263" cy="121890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0A0B8A6D-4838-4ED3-893F-3567A8563D89}"/>
              </a:ext>
            </a:extLst>
          </p:cNvPr>
          <p:cNvSpPr/>
          <p:nvPr/>
        </p:nvSpPr>
        <p:spPr>
          <a:xfrm>
            <a:off x="2630904" y="3217723"/>
            <a:ext cx="481263" cy="121890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07A63BE-71A4-4F62-9A2C-C6939B2FA03F}"/>
              </a:ext>
            </a:extLst>
          </p:cNvPr>
          <p:cNvSpPr/>
          <p:nvPr/>
        </p:nvSpPr>
        <p:spPr>
          <a:xfrm>
            <a:off x="2628379" y="3359255"/>
            <a:ext cx="481263" cy="121890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24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7D99-7601-42A0-9AE9-09A04D45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536EB0"/>
                </a:solidFill>
              </a:rPr>
              <a:t>WC302 REPORT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A9B6EC-0D7F-48D5-97F8-3FA1DFA54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35" y="1365248"/>
            <a:ext cx="11471563" cy="4787901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19C37819-8B36-46D9-AD0E-F9D61C3D1363}"/>
              </a:ext>
            </a:extLst>
          </p:cNvPr>
          <p:cNvSpPr/>
          <p:nvPr/>
        </p:nvSpPr>
        <p:spPr>
          <a:xfrm>
            <a:off x="2278733" y="2499154"/>
            <a:ext cx="481263" cy="121890"/>
          </a:xfrm>
          <a:prstGeom prst="leftArrow">
            <a:avLst/>
          </a:prstGeom>
          <a:solidFill>
            <a:srgbClr val="53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09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BB87-C7A9-4098-B8F0-3745B9093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36EB0"/>
                </a:solidFill>
              </a:rPr>
              <a:t>SEFSA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FD73D-8778-4611-87E9-B000E83C3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3530"/>
          </a:xfrm>
        </p:spPr>
        <p:txBody>
          <a:bodyPr>
            <a:normAutofit lnSpcReduction="10000"/>
          </a:bodyPr>
          <a:lstStyle/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The Schedule of Expenditures of Federal and State Awards (SEFSA) reports are usually part of each county’s Independent Auditor’s report on compliance and internal controls.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The single audit requirement is triggered when the federal expenditures reported on the SEFSA exceed $750,000 or more during an organization's fiscal year.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Simply put, the SEFSA is a supplemental </a:t>
            </a:r>
            <a:r>
              <a:rPr lang="en-US" b="1" dirty="0">
                <a:solidFill>
                  <a:srgbClr val="595959"/>
                </a:solidFill>
              </a:rPr>
              <a:t>schedule</a:t>
            </a:r>
            <a:r>
              <a:rPr lang="en-US" dirty="0">
                <a:solidFill>
                  <a:srgbClr val="595959"/>
                </a:solidFill>
              </a:rPr>
              <a:t> to an organization's financial statements recapping </a:t>
            </a:r>
            <a:r>
              <a:rPr lang="en-US" b="1" dirty="0">
                <a:solidFill>
                  <a:srgbClr val="595959"/>
                </a:solidFill>
              </a:rPr>
              <a:t>expenditures of federal awards </a:t>
            </a:r>
            <a:r>
              <a:rPr lang="en-US" dirty="0">
                <a:solidFill>
                  <a:srgbClr val="595959"/>
                </a:solidFill>
              </a:rPr>
              <a:t>during the organization's fiscal year by </a:t>
            </a:r>
            <a:r>
              <a:rPr lang="en-US" b="1" dirty="0">
                <a:solidFill>
                  <a:srgbClr val="595959"/>
                </a:solidFill>
              </a:rPr>
              <a:t>federal</a:t>
            </a:r>
            <a:r>
              <a:rPr lang="en-US" dirty="0">
                <a:solidFill>
                  <a:srgbClr val="595959"/>
                </a:solidFill>
              </a:rPr>
              <a:t> agency and program. A more detailed definition is provided in the Uniform Guidance, CFR Section 200.510.</a:t>
            </a:r>
          </a:p>
        </p:txBody>
      </p:sp>
    </p:spTree>
    <p:extLst>
      <p:ext uri="{BB962C8B-B14F-4D97-AF65-F5344CB8AC3E}">
        <p14:creationId xmlns:p14="http://schemas.microsoft.com/office/powerpoint/2010/main" val="1689849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BFBB-C59D-4342-8E30-7A112429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36EB0"/>
                </a:solidFill>
              </a:rPr>
              <a:t>Preparing the Yearly SEFSA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FD1CC-CD58-4B5C-B9DC-42636079C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When completing the SEFSA, three different WC302 reporting periods are used in order to match to the county’s fiscal year.  It is a good idea to also have the same XS337 reports readily available.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For example, when completing the 2021 report, the following reports are needed:</a:t>
            </a:r>
          </a:p>
          <a:p>
            <a:pPr marL="574675" indent="-341313">
              <a:buClr>
                <a:srgbClr val="536EB0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595959"/>
                </a:solidFill>
              </a:rPr>
              <a:t>Period of July 2020 thru July 2020 (June 2020 service month)</a:t>
            </a:r>
          </a:p>
          <a:p>
            <a:pPr marL="574675" indent="-341313">
              <a:buClr>
                <a:srgbClr val="536EB0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595959"/>
                </a:solidFill>
              </a:rPr>
              <a:t>Period of July 2020 thru June 2021 (June 2020 – May 2021 service month)</a:t>
            </a:r>
          </a:p>
          <a:p>
            <a:pPr marL="574675" indent="-341313">
              <a:buClr>
                <a:srgbClr val="536EB0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595959"/>
                </a:solidFill>
              </a:rPr>
              <a:t>Period of July 2021 thru July 2021 (June 2021 service month)</a:t>
            </a:r>
          </a:p>
        </p:txBody>
      </p:sp>
    </p:spTree>
    <p:extLst>
      <p:ext uri="{BB962C8B-B14F-4D97-AF65-F5344CB8AC3E}">
        <p14:creationId xmlns:p14="http://schemas.microsoft.com/office/powerpoint/2010/main" val="205738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A27E-A685-4C93-8320-24F3605C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36EB0"/>
                </a:solidFill>
                <a:latin typeface="+mn-lt"/>
              </a:rPr>
              <a:t>XS337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0A817-1FC6-44BE-BEBA-FAE121A22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674"/>
            <a:ext cx="10515600" cy="5167312"/>
          </a:xfrm>
        </p:spPr>
        <p:txBody>
          <a:bodyPr>
            <a:normAutofit/>
          </a:bodyPr>
          <a:lstStyle/>
          <a:p>
            <a:pPr marL="233363" indent="-233363"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Can be pulled monthly along with other reports in NCXCloud. </a:t>
            </a:r>
          </a:p>
          <a:p>
            <a:pPr marL="509588" indent="-280988">
              <a:buClr>
                <a:srgbClr val="536EB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95959"/>
                </a:solidFill>
              </a:rPr>
              <a:t>DSS Report Titled: </a:t>
            </a:r>
            <a:r>
              <a:rPr lang="pl-PL" b="1" dirty="0">
                <a:solidFill>
                  <a:srgbClr val="536EB0"/>
                </a:solidFill>
              </a:rPr>
              <a:t>DHRWCA WCA375 XS337 CTY SUM REP</a:t>
            </a:r>
            <a:endParaRPr lang="en-US" b="1" dirty="0">
              <a:solidFill>
                <a:srgbClr val="536EB0"/>
              </a:solidFill>
            </a:endParaRPr>
          </a:p>
          <a:p>
            <a:pPr marL="514350" indent="-285750">
              <a:spcBef>
                <a:spcPts val="0"/>
              </a:spcBef>
              <a:buClr>
                <a:srgbClr val="536EB0"/>
              </a:buClr>
              <a:buNone/>
            </a:pPr>
            <a:r>
              <a:rPr lang="en-US" sz="100" i="1" dirty="0">
                <a:solidFill>
                  <a:srgbClr val="536EB0"/>
                </a:solidFill>
              </a:rPr>
              <a:t>	</a:t>
            </a:r>
          </a:p>
          <a:p>
            <a:pPr marL="225425" indent="-225425"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XS337 shows a county’s cumulative, year to date reimbursement.</a:t>
            </a:r>
          </a:p>
          <a:p>
            <a:pPr marL="225425" indent="-225425"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Total of Federal and State % is average reimbursement.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Fiscal year end 1571 reimbursement (June-May service month; July-June payments) is shown on the year end WC302 Report along with other program reimbursement.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CFDA (Catalog of Federal Domestic Assistance) Summary Report – can be used to reconcile revenues monthly.  You would reconcile based on how your county records it’s revenues.</a:t>
            </a:r>
          </a:p>
        </p:txBody>
      </p:sp>
    </p:spTree>
    <p:extLst>
      <p:ext uri="{BB962C8B-B14F-4D97-AF65-F5344CB8AC3E}">
        <p14:creationId xmlns:p14="http://schemas.microsoft.com/office/powerpoint/2010/main" val="102163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5CBD4-35E5-4315-8C0C-9EC78179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536EB0"/>
                </a:solidFill>
              </a:rPr>
              <a:t>Yearly SEFSA Report – Sample Template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1D98877-122F-45AB-AA52-9C80F76CE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299485"/>
              </p:ext>
            </p:extLst>
          </p:nvPr>
        </p:nvGraphicFramePr>
        <p:xfrm>
          <a:off x="276726" y="2301862"/>
          <a:ext cx="11514221" cy="2231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301">
                  <a:extLst>
                    <a:ext uri="{9D8B030D-6E8A-4147-A177-3AD203B41FA5}">
                      <a16:colId xmlns:a16="http://schemas.microsoft.com/office/drawing/2014/main" val="1610847309"/>
                    </a:ext>
                  </a:extLst>
                </a:gridCol>
                <a:gridCol w="485814">
                  <a:extLst>
                    <a:ext uri="{9D8B030D-6E8A-4147-A177-3AD203B41FA5}">
                      <a16:colId xmlns:a16="http://schemas.microsoft.com/office/drawing/2014/main" val="43167389"/>
                    </a:ext>
                  </a:extLst>
                </a:gridCol>
                <a:gridCol w="659059">
                  <a:extLst>
                    <a:ext uri="{9D8B030D-6E8A-4147-A177-3AD203B41FA5}">
                      <a16:colId xmlns:a16="http://schemas.microsoft.com/office/drawing/2014/main" val="1548043154"/>
                    </a:ext>
                  </a:extLst>
                </a:gridCol>
                <a:gridCol w="664167">
                  <a:extLst>
                    <a:ext uri="{9D8B030D-6E8A-4147-A177-3AD203B41FA5}">
                      <a16:colId xmlns:a16="http://schemas.microsoft.com/office/drawing/2014/main" val="219211928"/>
                    </a:ext>
                  </a:extLst>
                </a:gridCol>
                <a:gridCol w="529531">
                  <a:extLst>
                    <a:ext uri="{9D8B030D-6E8A-4147-A177-3AD203B41FA5}">
                      <a16:colId xmlns:a16="http://schemas.microsoft.com/office/drawing/2014/main" val="2179566706"/>
                    </a:ext>
                  </a:extLst>
                </a:gridCol>
                <a:gridCol w="664992">
                  <a:extLst>
                    <a:ext uri="{9D8B030D-6E8A-4147-A177-3AD203B41FA5}">
                      <a16:colId xmlns:a16="http://schemas.microsoft.com/office/drawing/2014/main" val="1524233912"/>
                    </a:ext>
                  </a:extLst>
                </a:gridCol>
                <a:gridCol w="701937">
                  <a:extLst>
                    <a:ext uri="{9D8B030D-6E8A-4147-A177-3AD203B41FA5}">
                      <a16:colId xmlns:a16="http://schemas.microsoft.com/office/drawing/2014/main" val="4258554349"/>
                    </a:ext>
                  </a:extLst>
                </a:gridCol>
                <a:gridCol w="730124">
                  <a:extLst>
                    <a:ext uri="{9D8B030D-6E8A-4147-A177-3AD203B41FA5}">
                      <a16:colId xmlns:a16="http://schemas.microsoft.com/office/drawing/2014/main" val="1891161655"/>
                    </a:ext>
                  </a:extLst>
                </a:gridCol>
                <a:gridCol w="612176">
                  <a:extLst>
                    <a:ext uri="{9D8B030D-6E8A-4147-A177-3AD203B41FA5}">
                      <a16:colId xmlns:a16="http://schemas.microsoft.com/office/drawing/2014/main" val="1641822345"/>
                    </a:ext>
                  </a:extLst>
                </a:gridCol>
                <a:gridCol w="41271">
                  <a:extLst>
                    <a:ext uri="{9D8B030D-6E8A-4147-A177-3AD203B41FA5}">
                      <a16:colId xmlns:a16="http://schemas.microsoft.com/office/drawing/2014/main" val="3982023006"/>
                    </a:ext>
                  </a:extLst>
                </a:gridCol>
                <a:gridCol w="796128">
                  <a:extLst>
                    <a:ext uri="{9D8B030D-6E8A-4147-A177-3AD203B41FA5}">
                      <a16:colId xmlns:a16="http://schemas.microsoft.com/office/drawing/2014/main" val="2946996411"/>
                    </a:ext>
                  </a:extLst>
                </a:gridCol>
                <a:gridCol w="615734">
                  <a:extLst>
                    <a:ext uri="{9D8B030D-6E8A-4147-A177-3AD203B41FA5}">
                      <a16:colId xmlns:a16="http://schemas.microsoft.com/office/drawing/2014/main" val="1442053252"/>
                    </a:ext>
                  </a:extLst>
                </a:gridCol>
                <a:gridCol w="701937">
                  <a:extLst>
                    <a:ext uri="{9D8B030D-6E8A-4147-A177-3AD203B41FA5}">
                      <a16:colId xmlns:a16="http://schemas.microsoft.com/office/drawing/2014/main" val="147532972"/>
                    </a:ext>
                  </a:extLst>
                </a:gridCol>
                <a:gridCol w="554160">
                  <a:extLst>
                    <a:ext uri="{9D8B030D-6E8A-4147-A177-3AD203B41FA5}">
                      <a16:colId xmlns:a16="http://schemas.microsoft.com/office/drawing/2014/main" val="1494497531"/>
                    </a:ext>
                  </a:extLst>
                </a:gridCol>
                <a:gridCol w="649703">
                  <a:extLst>
                    <a:ext uri="{9D8B030D-6E8A-4147-A177-3AD203B41FA5}">
                      <a16:colId xmlns:a16="http://schemas.microsoft.com/office/drawing/2014/main" val="3244470092"/>
                    </a:ext>
                  </a:extLst>
                </a:gridCol>
                <a:gridCol w="539931">
                  <a:extLst>
                    <a:ext uri="{9D8B030D-6E8A-4147-A177-3AD203B41FA5}">
                      <a16:colId xmlns:a16="http://schemas.microsoft.com/office/drawing/2014/main" val="3703700728"/>
                    </a:ext>
                  </a:extLst>
                </a:gridCol>
                <a:gridCol w="583475">
                  <a:extLst>
                    <a:ext uri="{9D8B030D-6E8A-4147-A177-3AD203B41FA5}">
                      <a16:colId xmlns:a16="http://schemas.microsoft.com/office/drawing/2014/main" val="1112442335"/>
                    </a:ext>
                  </a:extLst>
                </a:gridCol>
                <a:gridCol w="569681">
                  <a:extLst>
                    <a:ext uri="{9D8B030D-6E8A-4147-A177-3AD203B41FA5}">
                      <a16:colId xmlns:a16="http://schemas.microsoft.com/office/drawing/2014/main" val="4149620840"/>
                    </a:ext>
                  </a:extLst>
                </a:gridCol>
                <a:gridCol w="588100">
                  <a:extLst>
                    <a:ext uri="{9D8B030D-6E8A-4147-A177-3AD203B41FA5}">
                      <a16:colId xmlns:a16="http://schemas.microsoft.com/office/drawing/2014/main" val="3767212563"/>
                    </a:ext>
                  </a:extLst>
                </a:gridCol>
              </a:tblGrid>
              <a:tr h="1175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u="none" strike="noStrike" dirty="0">
                        <a:effectLst/>
                      </a:endParaRPr>
                    </a:p>
                  </a:txBody>
                  <a:tcPr marL="7461" marR="7461" marT="7461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effectLst/>
                        </a:rPr>
                        <a:t>June 2020 - May 2021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Less June 2020 </a:t>
                      </a:r>
                    </a:p>
                    <a:p>
                      <a:pPr algn="ctr" fontAlgn="b"/>
                      <a:endParaRPr lang="en-US" sz="16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Add: June 2021 </a:t>
                      </a:r>
                    </a:p>
                    <a:p>
                      <a:pPr algn="ctr" fontAlgn="b"/>
                      <a:endParaRPr lang="en-US" sz="16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Total 2021 Reimbursement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Reimbursement Percentages 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3601886715"/>
                  </a:ext>
                </a:extLst>
              </a:tr>
              <a:tr h="1055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Program 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CFDA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Revenue Source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Federal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Subtotal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Federal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Subtotal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Federal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Subtotal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Federal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Federal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County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950696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33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505A45-653C-4124-BC1E-CFD10A38DBDF}"/>
              </a:ext>
            </a:extLst>
          </p:cNvPr>
          <p:cNvSpPr/>
          <p:nvPr/>
        </p:nvSpPr>
        <p:spPr>
          <a:xfrm>
            <a:off x="854015" y="442532"/>
            <a:ext cx="10784516" cy="24386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6A040-C63C-4CE2-968F-6F57BD54A3B1}"/>
              </a:ext>
            </a:extLst>
          </p:cNvPr>
          <p:cNvSpPr/>
          <p:nvPr/>
        </p:nvSpPr>
        <p:spPr>
          <a:xfrm rot="5400000">
            <a:off x="8687360" y="3474238"/>
            <a:ext cx="5658480" cy="24386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DCA3B6-7CA2-4BFB-920A-A28EC8C64F71}"/>
              </a:ext>
            </a:extLst>
          </p:cNvPr>
          <p:cNvSpPr/>
          <p:nvPr/>
        </p:nvSpPr>
        <p:spPr>
          <a:xfrm rot="5400000">
            <a:off x="-2164162" y="3155167"/>
            <a:ext cx="5658481" cy="24386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9451E-5673-4989-93C9-73ED5565A445}"/>
              </a:ext>
            </a:extLst>
          </p:cNvPr>
          <p:cNvSpPr txBox="1"/>
          <p:nvPr/>
        </p:nvSpPr>
        <p:spPr>
          <a:xfrm>
            <a:off x="5103258" y="2705725"/>
            <a:ext cx="61753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42588E"/>
                </a:solidFill>
              </a:rPr>
              <a:t>QUESTIONS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B9F31-2027-4D8F-8B99-3B7393B2F223}"/>
              </a:ext>
            </a:extLst>
          </p:cNvPr>
          <p:cNvSpPr/>
          <p:nvPr/>
        </p:nvSpPr>
        <p:spPr>
          <a:xfrm>
            <a:off x="534439" y="6181548"/>
            <a:ext cx="10784516" cy="243861"/>
          </a:xfrm>
          <a:prstGeom prst="rect">
            <a:avLst/>
          </a:prstGeom>
          <a:solidFill>
            <a:srgbClr val="536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up of coffee 3D pattern">
            <a:extLst>
              <a:ext uri="{FF2B5EF4-FFF2-40B4-BE49-F238E27FC236}">
                <a16:creationId xmlns:a16="http://schemas.microsoft.com/office/drawing/2014/main" id="{CEFA6D33-B1EA-45CB-A481-5D3B6CBFA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3" y="773486"/>
            <a:ext cx="4240535" cy="53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20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222A5-3517-40E7-A5A4-7312280208DB}"/>
              </a:ext>
            </a:extLst>
          </p:cNvPr>
          <p:cNvSpPr/>
          <p:nvPr/>
        </p:nvSpPr>
        <p:spPr>
          <a:xfrm>
            <a:off x="0" y="5693215"/>
            <a:ext cx="12192000" cy="1164785"/>
          </a:xfrm>
          <a:prstGeom prst="rect">
            <a:avLst/>
          </a:prstGeom>
          <a:solidFill>
            <a:srgbClr val="536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407ED-D3D6-4D8F-A52B-FD905E82F8BC}"/>
              </a:ext>
            </a:extLst>
          </p:cNvPr>
          <p:cNvSpPr txBox="1"/>
          <p:nvPr/>
        </p:nvSpPr>
        <p:spPr>
          <a:xfrm>
            <a:off x="6292919" y="490538"/>
            <a:ext cx="5248275" cy="265938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FFB023"/>
              </a:buClr>
              <a:buSzPct val="80000"/>
              <a:tabLst>
                <a:tab pos="347663" algn="l"/>
              </a:tabLst>
              <a:defRPr/>
            </a:pPr>
            <a:r>
              <a:rPr lang="en-US" sz="2200" b="1" i="1" dirty="0">
                <a:solidFill>
                  <a:srgbClr val="023F5C"/>
                </a:solidFill>
                <a:latin typeface="Century Gothic" panose="020B0502020202020204"/>
              </a:rPr>
              <a:t>Fiscal Monitors</a:t>
            </a:r>
          </a:p>
          <a:p>
            <a:pPr marL="347663" indent="-347663" fontAlgn="auto">
              <a:lnSpc>
                <a:spcPct val="120000"/>
              </a:lnSpc>
              <a:spcBef>
                <a:spcPts val="0"/>
              </a:spcBef>
              <a:buClr>
                <a:srgbClr val="536EB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23F5C"/>
                </a:solidFill>
                <a:latin typeface="Century Gothic" panose="020B0502020202020204"/>
              </a:rPr>
              <a:t>Joyce Blackburn</a:t>
            </a:r>
          </a:p>
          <a:p>
            <a:pPr marL="344488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36EB0"/>
              </a:buClr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Joyce.Blackburn@dhhs.nc.gov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6EB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023F5C"/>
                </a:solidFill>
                <a:latin typeface="Century Gothic" panose="020B0502020202020204"/>
              </a:rPr>
              <a:t>Charles Robertson</a:t>
            </a:r>
          </a:p>
          <a:p>
            <a:pPr marL="3476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536EB0"/>
              </a:buClr>
              <a:buSzPct val="80000"/>
              <a:tabLst>
                <a:tab pos="344488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Charles.Robertson@dhhs.nc.gov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1C8CD"/>
              </a:buClr>
              <a:buSzPct val="80000"/>
              <a:defRPr/>
            </a:pPr>
            <a:endParaRPr lang="en-US" sz="1900" dirty="0">
              <a:solidFill>
                <a:srgbClr val="023F5C"/>
              </a:solidFill>
              <a:latin typeface="Century Gothic" panose="020B0502020202020204"/>
            </a:endParaRPr>
          </a:p>
        </p:txBody>
      </p:sp>
      <p:pic>
        <p:nvPicPr>
          <p:cNvPr id="78851" name="Content Placeholder 4">
            <a:extLst>
              <a:ext uri="{FF2B5EF4-FFF2-40B4-BE49-F238E27FC236}">
                <a16:creationId xmlns:a16="http://schemas.microsoft.com/office/drawing/2014/main" id="{63C28044-53F1-4101-9038-0ED5CD718DC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291" y="3708081"/>
            <a:ext cx="3098248" cy="1091146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02DA06-4F3A-4A13-B2B7-9EEE48A510B6}"/>
              </a:ext>
            </a:extLst>
          </p:cNvPr>
          <p:cNvSpPr txBox="1">
            <a:spLocks/>
          </p:cNvSpPr>
          <p:nvPr/>
        </p:nvSpPr>
        <p:spPr>
          <a:xfrm>
            <a:off x="960438" y="790575"/>
            <a:ext cx="5099050" cy="481012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1200"/>
              </a:spcAft>
              <a:buClr>
                <a:srgbClr val="B31166"/>
              </a:buClr>
              <a:buFont typeface="Wingdings 3" charset="2"/>
              <a:buNone/>
              <a:defRPr/>
            </a:pPr>
            <a:r>
              <a:rPr lang="en-US" sz="2400" b="1" i="1" dirty="0">
                <a:solidFill>
                  <a:srgbClr val="023F5C"/>
                </a:solidFill>
                <a:latin typeface="Century Gothic" panose="020B0502020202020204"/>
              </a:rPr>
              <a:t>Local Business Liaisons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buClr>
                <a:srgbClr val="536EB0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023F5C"/>
                </a:solidFill>
                <a:latin typeface="Century Gothic" panose="020B0502020202020204"/>
              </a:rPr>
              <a:t>Pamela Bell</a:t>
            </a:r>
          </a:p>
          <a:p>
            <a:pPr marL="347663" indent="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36EB0"/>
              </a:buClr>
              <a:buNone/>
              <a:tabLst>
                <a:tab pos="344488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Pamela.Bell@dhhs.nc.gov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36EB0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023F5C"/>
                </a:solidFill>
                <a:latin typeface="Century Gothic" panose="020B0502020202020204"/>
              </a:rPr>
              <a:t>Jennifer Gonzales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Jennifer.Gonzales@dhhs.nc.gov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</a:rPr>
              <a:t>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buClr>
                <a:srgbClr val="536EB0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023F5C"/>
                </a:solidFill>
                <a:latin typeface="Century Gothic" panose="020B0502020202020204"/>
              </a:rPr>
              <a:t>Pam Graham</a:t>
            </a:r>
          </a:p>
          <a:p>
            <a:pPr marL="344488" indent="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36EB0"/>
              </a:buClr>
              <a:buNone/>
              <a:defRPr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Pamela.Graham@dhhs.nc.gov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</a:rPr>
              <a:t>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36EB0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023F5C"/>
                </a:solidFill>
                <a:latin typeface="Century Gothic" panose="020B0502020202020204"/>
              </a:rPr>
              <a:t>Caroline Hedrick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Caroline.Hedrick@dhhs.nc.gov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/>
              </a:rPr>
              <a:t>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36EB0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023F5C"/>
                </a:solidFill>
                <a:latin typeface="Century Gothic" panose="020B0502020202020204"/>
              </a:rPr>
              <a:t>Vacant LBL Position</a:t>
            </a:r>
          </a:p>
          <a:p>
            <a:pPr marL="339725" indent="-339725" fontAlgn="auto">
              <a:buClr>
                <a:srgbClr val="B31166"/>
              </a:buClr>
              <a:buFont typeface="Wingdings 3" charset="2"/>
              <a:buNone/>
              <a:defRPr/>
            </a:pPr>
            <a:endParaRPr lang="en-US" sz="2100" dirty="0">
              <a:solidFill>
                <a:srgbClr val="1CADE4"/>
              </a:solidFill>
              <a:latin typeface="Century Gothic" panose="020B0502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AC062-97E0-49C0-8FB3-E1840B753AB0}"/>
              </a:ext>
            </a:extLst>
          </p:cNvPr>
          <p:cNvSpPr/>
          <p:nvPr/>
        </p:nvSpPr>
        <p:spPr>
          <a:xfrm>
            <a:off x="339725" y="5831782"/>
            <a:ext cx="114411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3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LOCAL BUSINESS LIAISON</a:t>
            </a:r>
            <a:br>
              <a:rPr lang="en-US" sz="2400" spc="3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400" spc="3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&amp; FISCAL MONITOR TEAM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64397-3A8E-4A0E-B5F0-1F2E82C6C190}"/>
              </a:ext>
            </a:extLst>
          </p:cNvPr>
          <p:cNvSpPr/>
          <p:nvPr/>
        </p:nvSpPr>
        <p:spPr>
          <a:xfrm>
            <a:off x="0" y="5551005"/>
            <a:ext cx="12192000" cy="9476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A8BE916-FE05-46BE-8EAC-998668318425}"/>
              </a:ext>
            </a:extLst>
          </p:cNvPr>
          <p:cNvSpPr/>
          <p:nvPr/>
        </p:nvSpPr>
        <p:spPr>
          <a:xfrm>
            <a:off x="512109" y="544301"/>
            <a:ext cx="9678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536EB0"/>
                </a:solidFill>
              </a:rPr>
              <a:t>XS337 REPORT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06719-F2C9-439E-9E85-FDFAD82D0955}"/>
              </a:ext>
            </a:extLst>
          </p:cNvPr>
          <p:cNvSpPr txBox="1"/>
          <p:nvPr/>
        </p:nvSpPr>
        <p:spPr>
          <a:xfrm>
            <a:off x="6152468" y="627778"/>
            <a:ext cx="5527423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NCXCloud Name:  </a:t>
            </a:r>
          </a:p>
          <a:p>
            <a:r>
              <a:rPr lang="en-US" sz="2400" dirty="0">
                <a:solidFill>
                  <a:srgbClr val="536EB0"/>
                </a:solidFill>
              </a:rPr>
              <a:t>DHR/WCA/WCA375 XS337 CTY SUM REP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C6C06-2573-4B03-858D-FA945A6D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9" y="1713232"/>
            <a:ext cx="11155277" cy="4516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B6C9AC-DB71-4C2D-A77D-D97B6C6596F3}"/>
              </a:ext>
            </a:extLst>
          </p:cNvPr>
          <p:cNvCxnSpPr>
            <a:cxnSpLocks/>
          </p:cNvCxnSpPr>
          <p:nvPr/>
        </p:nvCxnSpPr>
        <p:spPr>
          <a:xfrm>
            <a:off x="2731523" y="2522147"/>
            <a:ext cx="26521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F2D4B-37F4-4054-BB6C-254A91984D40}"/>
              </a:ext>
            </a:extLst>
          </p:cNvPr>
          <p:cNvCxnSpPr>
            <a:cxnSpLocks/>
          </p:cNvCxnSpPr>
          <p:nvPr/>
        </p:nvCxnSpPr>
        <p:spPr>
          <a:xfrm>
            <a:off x="6116548" y="2522147"/>
            <a:ext cx="26521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6">
            <a:extLst>
              <a:ext uri="{FF2B5EF4-FFF2-40B4-BE49-F238E27FC236}">
                <a16:creationId xmlns:a16="http://schemas.microsoft.com/office/drawing/2014/main" id="{E750CC1C-02C4-4B46-B604-25A1F063B6B0}"/>
              </a:ext>
            </a:extLst>
          </p:cNvPr>
          <p:cNvSpPr/>
          <p:nvPr/>
        </p:nvSpPr>
        <p:spPr>
          <a:xfrm rot="10800000">
            <a:off x="2491683" y="2128269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B78CD8C-E319-45F0-A084-33B5B131D5ED}"/>
              </a:ext>
            </a:extLst>
          </p:cNvPr>
          <p:cNvSpPr/>
          <p:nvPr/>
        </p:nvSpPr>
        <p:spPr>
          <a:xfrm rot="10800000">
            <a:off x="8097442" y="2113279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21CB6F5-E71E-4AAE-B417-9CB3BFECAEA6}"/>
              </a:ext>
            </a:extLst>
          </p:cNvPr>
          <p:cNvSpPr/>
          <p:nvPr/>
        </p:nvSpPr>
        <p:spPr>
          <a:xfrm rot="20296784">
            <a:off x="409791" y="4702473"/>
            <a:ext cx="528875" cy="230214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06AF40-66CB-4EDC-81E0-8DA58D4DA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53" y="367740"/>
            <a:ext cx="10812494" cy="4098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1179E-A38F-4BBA-BCD7-1A33117F7B4B}"/>
              </a:ext>
            </a:extLst>
          </p:cNvPr>
          <p:cNvSpPr txBox="1"/>
          <p:nvPr/>
        </p:nvSpPr>
        <p:spPr>
          <a:xfrm>
            <a:off x="856180" y="5085703"/>
            <a:ext cx="103768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rgbClr val="536EB0"/>
                </a:solidFill>
              </a:rPr>
              <a:t>Out of $13.7 million in expenses, county was </a:t>
            </a:r>
            <a:r>
              <a:rPr lang="en-US" sz="2400" b="1" dirty="0">
                <a:solidFill>
                  <a:srgbClr val="536EB0"/>
                </a:solidFill>
              </a:rPr>
              <a:t>reimbursed</a:t>
            </a:r>
            <a:r>
              <a:rPr lang="en-US" sz="2400" dirty="0">
                <a:solidFill>
                  <a:srgbClr val="536EB0"/>
                </a:solidFill>
              </a:rPr>
              <a:t> a total of </a:t>
            </a:r>
            <a:r>
              <a:rPr lang="en-US" sz="2400" b="1" dirty="0">
                <a:solidFill>
                  <a:srgbClr val="536EB0"/>
                </a:solidFill>
              </a:rPr>
              <a:t>$8,109,680.80</a:t>
            </a:r>
            <a:r>
              <a:rPr lang="en-US" sz="2400" dirty="0">
                <a:solidFill>
                  <a:srgbClr val="536EB0"/>
                </a:solidFill>
              </a:rPr>
              <a:t>.  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536EB0"/>
                </a:solidFill>
              </a:rPr>
              <a:t>58.96%</a:t>
            </a:r>
            <a:r>
              <a:rPr lang="en-US" sz="2400" dirty="0">
                <a:solidFill>
                  <a:srgbClr val="536EB0"/>
                </a:solidFill>
              </a:rPr>
              <a:t> of the county’s 1571 reported expenditures were </a:t>
            </a:r>
            <a:r>
              <a:rPr lang="en-US" sz="2400" b="1" dirty="0">
                <a:solidFill>
                  <a:srgbClr val="536EB0"/>
                </a:solidFill>
              </a:rPr>
              <a:t>reimbursed</a:t>
            </a:r>
            <a:r>
              <a:rPr lang="en-US" sz="2400" dirty="0">
                <a:solidFill>
                  <a:srgbClr val="536EB0"/>
                </a:solidFill>
              </a:rPr>
              <a:t>. 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536EB0"/>
                </a:solidFill>
              </a:rPr>
              <a:t>41.04%</a:t>
            </a:r>
            <a:r>
              <a:rPr lang="en-US" sz="2400" dirty="0">
                <a:solidFill>
                  <a:srgbClr val="536EB0"/>
                </a:solidFill>
              </a:rPr>
              <a:t> of 1571 expenses were funded by </a:t>
            </a:r>
            <a:r>
              <a:rPr lang="en-US" sz="2400" b="1" dirty="0">
                <a:solidFill>
                  <a:srgbClr val="536EB0"/>
                </a:solidFill>
              </a:rPr>
              <a:t>county dollars</a:t>
            </a:r>
            <a:r>
              <a:rPr lang="en-US" sz="2400" dirty="0">
                <a:solidFill>
                  <a:srgbClr val="536EB0"/>
                </a:solidFill>
              </a:rPr>
              <a:t>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EC311B4-F623-4B64-AF3F-843BBC8C9B06}"/>
              </a:ext>
            </a:extLst>
          </p:cNvPr>
          <p:cNvSpPr/>
          <p:nvPr/>
        </p:nvSpPr>
        <p:spPr>
          <a:xfrm>
            <a:off x="1294262" y="3918140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50FEC-D0B9-44F2-B953-3CB205EF8664}"/>
              </a:ext>
            </a:extLst>
          </p:cNvPr>
          <p:cNvSpPr txBox="1"/>
          <p:nvPr/>
        </p:nvSpPr>
        <p:spPr>
          <a:xfrm>
            <a:off x="552234" y="4526556"/>
            <a:ext cx="8869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200" b="1" dirty="0">
                <a:latin typeface="Consolas" panose="020B0609020204030204" pitchFamily="49" charset="0"/>
              </a:rPr>
              <a:t>*THESE ARE MEMO FIGURES AND THEY ARE NOT INCLUDED IN THE SUB TOTAL FIGURE OR THE GRAND TOTAL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87C8C6F-C879-4156-BCFE-9D09E7C90034}"/>
              </a:ext>
            </a:extLst>
          </p:cNvPr>
          <p:cNvSpPr/>
          <p:nvPr/>
        </p:nvSpPr>
        <p:spPr>
          <a:xfrm rot="5400000">
            <a:off x="1812705" y="2338336"/>
            <a:ext cx="292415" cy="142770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9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682B95-C7A5-4764-BC1F-19DD3FDA6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9" y="349329"/>
            <a:ext cx="10039976" cy="4798032"/>
          </a:xfrm>
          <a:prstGeom prst="rect">
            <a:avLst/>
          </a:prstGeom>
          <a:effectLst>
            <a:outerShdw blurRad="228600" dist="38100" dir="13500000" algn="br" rotWithShape="0">
              <a:srgbClr val="536EB0">
                <a:alpha val="4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83967D-73EA-4500-850E-8AC91028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378" y="2986729"/>
            <a:ext cx="10267950" cy="3514725"/>
          </a:xfrm>
          <a:prstGeom prst="rect">
            <a:avLst/>
          </a:prstGeom>
          <a:effectLst>
            <a:outerShdw blurRad="228600" dist="38100" dir="13500000" algn="br" rotWithShape="0">
              <a:srgbClr val="536EB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19ECB9-5F0E-49C5-A599-D2BAD5BC4020}"/>
              </a:ext>
            </a:extLst>
          </p:cNvPr>
          <p:cNvSpPr txBox="1"/>
          <p:nvPr/>
        </p:nvSpPr>
        <p:spPr>
          <a:xfrm>
            <a:off x="1633592" y="1428108"/>
            <a:ext cx="3318552" cy="1200329"/>
          </a:xfrm>
          <a:prstGeom prst="rect">
            <a:avLst/>
          </a:prstGeom>
          <a:solidFill>
            <a:srgbClr val="FFFFAA"/>
          </a:solidFill>
          <a:ln w="28575"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36EB0"/>
                </a:solidFill>
              </a:rPr>
              <a:t>Last pages of 337 report groups 1571 reimbursement by CFDA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2D2834C-5D57-4C3A-8AE5-48138631BE31}"/>
              </a:ext>
            </a:extLst>
          </p:cNvPr>
          <p:cNvSpPr/>
          <p:nvPr/>
        </p:nvSpPr>
        <p:spPr>
          <a:xfrm rot="7710413">
            <a:off x="962747" y="2541628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FA07279-5F28-40E3-B6B2-551AA23B1BA6}"/>
              </a:ext>
            </a:extLst>
          </p:cNvPr>
          <p:cNvSpPr/>
          <p:nvPr/>
        </p:nvSpPr>
        <p:spPr>
          <a:xfrm>
            <a:off x="2146409" y="6279709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96F3AA0-CF34-4AF9-A71F-AAA83AED7A68}"/>
              </a:ext>
            </a:extLst>
          </p:cNvPr>
          <p:cNvSpPr/>
          <p:nvPr/>
        </p:nvSpPr>
        <p:spPr>
          <a:xfrm rot="10800000">
            <a:off x="6479067" y="659233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E520817-1152-4438-9CAB-FC8297972383}"/>
              </a:ext>
            </a:extLst>
          </p:cNvPr>
          <p:cNvSpPr/>
          <p:nvPr/>
        </p:nvSpPr>
        <p:spPr>
          <a:xfrm rot="5400000">
            <a:off x="1707189" y="3194613"/>
            <a:ext cx="1097277" cy="218839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68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505A45-653C-4124-BC1E-CFD10A38DBDF}"/>
              </a:ext>
            </a:extLst>
          </p:cNvPr>
          <p:cNvSpPr/>
          <p:nvPr/>
        </p:nvSpPr>
        <p:spPr>
          <a:xfrm>
            <a:off x="854015" y="442532"/>
            <a:ext cx="10784516" cy="24386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6A040-C63C-4CE2-968F-6F57BD54A3B1}"/>
              </a:ext>
            </a:extLst>
          </p:cNvPr>
          <p:cNvSpPr/>
          <p:nvPr/>
        </p:nvSpPr>
        <p:spPr>
          <a:xfrm rot="5400000">
            <a:off x="8687360" y="3474238"/>
            <a:ext cx="5658480" cy="24386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DCA3B6-7CA2-4BFB-920A-A28EC8C64F71}"/>
              </a:ext>
            </a:extLst>
          </p:cNvPr>
          <p:cNvSpPr/>
          <p:nvPr/>
        </p:nvSpPr>
        <p:spPr>
          <a:xfrm rot="5400000">
            <a:off x="-2164162" y="3155167"/>
            <a:ext cx="5658481" cy="24386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9451E-5673-4989-93C9-73ED5565A445}"/>
              </a:ext>
            </a:extLst>
          </p:cNvPr>
          <p:cNvSpPr txBox="1"/>
          <p:nvPr/>
        </p:nvSpPr>
        <p:spPr>
          <a:xfrm>
            <a:off x="1921373" y="2531202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42588E"/>
                </a:solidFill>
              </a:rPr>
              <a:t>WC302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B9F31-2027-4D8F-8B99-3B7393B2F223}"/>
              </a:ext>
            </a:extLst>
          </p:cNvPr>
          <p:cNvSpPr/>
          <p:nvPr/>
        </p:nvSpPr>
        <p:spPr>
          <a:xfrm>
            <a:off x="534439" y="6181548"/>
            <a:ext cx="10784516" cy="243861"/>
          </a:xfrm>
          <a:prstGeom prst="rect">
            <a:avLst/>
          </a:prstGeom>
          <a:solidFill>
            <a:srgbClr val="536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2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A27E-A685-4C93-8320-24F3605C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36EB0"/>
                </a:solidFill>
                <a:latin typeface="+mn-lt"/>
              </a:rPr>
              <a:t>WC302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0A817-1FC6-44BE-BEBA-FAE121A22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8308" cy="4667250"/>
          </a:xfrm>
        </p:spPr>
        <p:txBody>
          <a:bodyPr>
            <a:normAutofit fontScale="92500"/>
          </a:bodyPr>
          <a:lstStyle/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Updated monthly and is located in NCXCloud.  Title:  </a:t>
            </a:r>
            <a:r>
              <a:rPr lang="en-US" b="1" dirty="0">
                <a:solidFill>
                  <a:srgbClr val="536EB0"/>
                </a:solidFill>
              </a:rPr>
              <a:t>DHR/WCA 302 BUDGETED CTY EXP. RPT</a:t>
            </a:r>
          </a:p>
          <a:p>
            <a:pPr marL="225425" indent="0">
              <a:spcBef>
                <a:spcPts val="0"/>
              </a:spcBef>
              <a:buClr>
                <a:srgbClr val="536EB0"/>
              </a:buClr>
              <a:buNone/>
            </a:pPr>
            <a:r>
              <a:rPr lang="en-US" sz="2800" i="1" dirty="0">
                <a:solidFill>
                  <a:srgbClr val="536EB0"/>
                </a:solidFill>
              </a:rPr>
              <a:t>(Note:  Stand-alone CSS does not have a WC302 report.  IV-D information is included in the county DSS report.)</a:t>
            </a:r>
            <a:endParaRPr lang="en-US" sz="2800" b="1" dirty="0">
              <a:solidFill>
                <a:srgbClr val="536EB0"/>
              </a:solidFill>
            </a:endParaRP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Summarized by program and shows expenditures for County Administration and Services, adjustments to County Administration, and Public Assistance.  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Shows expenses / revenues </a:t>
            </a:r>
            <a:r>
              <a:rPr lang="en-US" sz="2800" dirty="0">
                <a:solidFill>
                  <a:srgbClr val="595959"/>
                </a:solidFill>
              </a:rPr>
              <a:t>from 1571 and additional sources</a:t>
            </a:r>
            <a:endParaRPr lang="en-US" dirty="0">
              <a:solidFill>
                <a:srgbClr val="595959"/>
              </a:solidFill>
            </a:endParaRP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Grouped by CFDA number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Shows overall ratio of percentages of Federal, State, and County</a:t>
            </a:r>
          </a:p>
          <a:p>
            <a:pPr>
              <a:buClr>
                <a:srgbClr val="536EB0"/>
              </a:buClr>
            </a:pPr>
            <a:r>
              <a:rPr lang="en-US" dirty="0">
                <a:solidFill>
                  <a:srgbClr val="595959"/>
                </a:solidFill>
              </a:rPr>
              <a:t>Auditors will request report in order to select programs for audit and to reconcile to county ledger</a:t>
            </a:r>
          </a:p>
          <a:p>
            <a:pPr>
              <a:buClr>
                <a:srgbClr val="536EB0"/>
              </a:buClr>
            </a:pPr>
            <a:endParaRPr lang="en-US" dirty="0">
              <a:solidFill>
                <a:srgbClr val="59595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6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DB4DEB-DD51-44B9-88C4-35EDFD86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1" y="2272693"/>
            <a:ext cx="11138335" cy="41973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A8BE916-FE05-46BE-8EAC-998668318425}"/>
              </a:ext>
            </a:extLst>
          </p:cNvPr>
          <p:cNvSpPr/>
          <p:nvPr/>
        </p:nvSpPr>
        <p:spPr>
          <a:xfrm>
            <a:off x="512109" y="620979"/>
            <a:ext cx="9678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i="1" dirty="0">
                <a:solidFill>
                  <a:srgbClr val="536EB0"/>
                </a:solidFill>
              </a:rPr>
              <a:t>WC302…A closer look…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06719-F2C9-439E-9E85-FDFAD82D0955}"/>
              </a:ext>
            </a:extLst>
          </p:cNvPr>
          <p:cNvSpPr txBox="1"/>
          <p:nvPr/>
        </p:nvSpPr>
        <p:spPr>
          <a:xfrm>
            <a:off x="6554912" y="556393"/>
            <a:ext cx="5124979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NCXCloud Name:  </a:t>
            </a:r>
          </a:p>
          <a:p>
            <a:r>
              <a:rPr lang="en-US" sz="2400" dirty="0">
                <a:solidFill>
                  <a:srgbClr val="536EB0"/>
                </a:solidFill>
              </a:rPr>
              <a:t>DHR/WCA 302 BUDGETED CTY EXP. RPT</a:t>
            </a:r>
            <a:endParaRPr lang="en-US" dirty="0">
              <a:solidFill>
                <a:srgbClr val="536EB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15F348-EFC1-474C-8D96-3153A61D4317}"/>
              </a:ext>
            </a:extLst>
          </p:cNvPr>
          <p:cNvSpPr txBox="1"/>
          <p:nvPr/>
        </p:nvSpPr>
        <p:spPr>
          <a:xfrm>
            <a:off x="9063037" y="1734286"/>
            <a:ext cx="2658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This report is for a full fiscal year.  June - May service months REIMBURSED July - June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0B1E37B-2675-40B8-930E-1BF4BACC19B1}"/>
              </a:ext>
            </a:extLst>
          </p:cNvPr>
          <p:cNvSpPr/>
          <p:nvPr/>
        </p:nvSpPr>
        <p:spPr>
          <a:xfrm rot="9543142">
            <a:off x="8403640" y="2792218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F76921-E1D9-4A74-A4CA-7B238638A055}"/>
              </a:ext>
            </a:extLst>
          </p:cNvPr>
          <p:cNvSpPr/>
          <p:nvPr/>
        </p:nvSpPr>
        <p:spPr>
          <a:xfrm>
            <a:off x="569784" y="2241871"/>
            <a:ext cx="1021707" cy="273349"/>
          </a:xfrm>
          <a:prstGeom prst="roundRect">
            <a:avLst/>
          </a:prstGeom>
          <a:noFill/>
          <a:ln w="31750"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2EB0C6-FC6B-4F2B-A60C-25D0AF53158C}"/>
              </a:ext>
            </a:extLst>
          </p:cNvPr>
          <p:cNvCxnSpPr>
            <a:cxnSpLocks/>
          </p:cNvCxnSpPr>
          <p:nvPr/>
        </p:nvCxnSpPr>
        <p:spPr>
          <a:xfrm>
            <a:off x="4539775" y="3097500"/>
            <a:ext cx="38134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F9B991-2D60-49F8-B630-979F27C00774}"/>
              </a:ext>
            </a:extLst>
          </p:cNvPr>
          <p:cNvSpPr/>
          <p:nvPr/>
        </p:nvSpPr>
        <p:spPr>
          <a:xfrm>
            <a:off x="3472665" y="3439160"/>
            <a:ext cx="860311" cy="273349"/>
          </a:xfrm>
          <a:prstGeom prst="roundRect">
            <a:avLst/>
          </a:prstGeom>
          <a:noFill/>
          <a:ln w="31750"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06099677-CBC4-4466-9A93-63207F37DC80}"/>
              </a:ext>
            </a:extLst>
          </p:cNvPr>
          <p:cNvSpPr/>
          <p:nvPr/>
        </p:nvSpPr>
        <p:spPr>
          <a:xfrm>
            <a:off x="353324" y="4056454"/>
            <a:ext cx="226032" cy="215758"/>
          </a:xfrm>
          <a:prstGeom prst="diamond">
            <a:avLst/>
          </a:prstGeom>
          <a:solidFill>
            <a:srgbClr val="FFFF66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C8F196A-02C0-4AC6-8E5B-23357992F670}"/>
              </a:ext>
            </a:extLst>
          </p:cNvPr>
          <p:cNvSpPr/>
          <p:nvPr/>
        </p:nvSpPr>
        <p:spPr>
          <a:xfrm rot="10800000">
            <a:off x="1511206" y="2513111"/>
            <a:ext cx="706056" cy="173621"/>
          </a:xfrm>
          <a:prstGeom prst="rightArrow">
            <a:avLst/>
          </a:prstGeom>
          <a:solidFill>
            <a:srgbClr val="FFFF66"/>
          </a:solidFill>
          <a:ln>
            <a:solidFill>
              <a:srgbClr val="536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282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1613</Words>
  <Application>Microsoft Office PowerPoint</Application>
  <PresentationFormat>Widescreen</PresentationFormat>
  <Paragraphs>228</Paragraphs>
  <Slides>32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Century Gothic</vt:lpstr>
      <vt:lpstr>Consolas</vt:lpstr>
      <vt:lpstr>Courier New</vt:lpstr>
      <vt:lpstr>Wingdings</vt:lpstr>
      <vt:lpstr>Wingdings 3</vt:lpstr>
      <vt:lpstr>1_Office Theme</vt:lpstr>
      <vt:lpstr>Crosswalk from the XS337 to the WC302 Report</vt:lpstr>
      <vt:lpstr>PowerPoint Presentation</vt:lpstr>
      <vt:lpstr>XS337 REPORT</vt:lpstr>
      <vt:lpstr>PowerPoint Presentation</vt:lpstr>
      <vt:lpstr>PowerPoint Presentation</vt:lpstr>
      <vt:lpstr>PowerPoint Presentation</vt:lpstr>
      <vt:lpstr>PowerPoint Presentation</vt:lpstr>
      <vt:lpstr>WC302 REPORT</vt:lpstr>
      <vt:lpstr>PowerPoint Presentation</vt:lpstr>
      <vt:lpstr>PowerPoint Presentation</vt:lpstr>
      <vt:lpstr>PowerPoint Presentation</vt:lpstr>
      <vt:lpstr>WC302 Report Footnotes</vt:lpstr>
      <vt:lpstr>Compare reporting period…</vt:lpstr>
      <vt:lpstr>PowerPoint Presentation</vt:lpstr>
      <vt:lpstr>Crosswalk XS337 to WC302 Report</vt:lpstr>
      <vt:lpstr>PowerPoint Presentation</vt:lpstr>
      <vt:lpstr>Crosswalk Demo Video…</vt:lpstr>
      <vt:lpstr>PowerPoint Presentation</vt:lpstr>
      <vt:lpstr>PowerPoint Presentation</vt:lpstr>
      <vt:lpstr>How can I use these reports?</vt:lpstr>
      <vt:lpstr>XS337 REPORT</vt:lpstr>
      <vt:lpstr>XS337 REPORT</vt:lpstr>
      <vt:lpstr>XS337 REPORT</vt:lpstr>
      <vt:lpstr>Monthly Reconcilement – Sample Template</vt:lpstr>
      <vt:lpstr>How can these reports be used?</vt:lpstr>
      <vt:lpstr>WC302 REPORT</vt:lpstr>
      <vt:lpstr>WC302 REPORT</vt:lpstr>
      <vt:lpstr>SEFSA</vt:lpstr>
      <vt:lpstr>Preparing the Yearly SEFSA Report</vt:lpstr>
      <vt:lpstr>Yearly SEFSA Report – Sample Template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Crosswalk from the XS337 to the WC302 Report</dc:title>
  <dc:creator>Hedrick, Caroline H</dc:creator>
  <cp:lastModifiedBy>Hedrick, Caroline H</cp:lastModifiedBy>
  <cp:revision>121</cp:revision>
  <dcterms:created xsi:type="dcterms:W3CDTF">2021-08-03T14:06:39Z</dcterms:created>
  <dcterms:modified xsi:type="dcterms:W3CDTF">2021-09-21T00:32:45Z</dcterms:modified>
</cp:coreProperties>
</file>