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4" r:id="rId1"/>
  </p:sldMasterIdLst>
  <p:notesMasterIdLst>
    <p:notesMasterId r:id="rId14"/>
  </p:notesMasterIdLst>
  <p:handoutMasterIdLst>
    <p:handoutMasterId r:id="rId15"/>
  </p:handoutMasterIdLst>
  <p:sldIdLst>
    <p:sldId id="458" r:id="rId2"/>
    <p:sldId id="459" r:id="rId3"/>
    <p:sldId id="460" r:id="rId4"/>
    <p:sldId id="461" r:id="rId5"/>
    <p:sldId id="468" r:id="rId6"/>
    <p:sldId id="464" r:id="rId7"/>
    <p:sldId id="463" r:id="rId8"/>
    <p:sldId id="465" r:id="rId9"/>
    <p:sldId id="466" r:id="rId10"/>
    <p:sldId id="467" r:id="rId11"/>
    <p:sldId id="475" r:id="rId12"/>
    <p:sldId id="46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oreman, Jaquetta" initials="FJ" lastIdx="2" clrIdx="0">
    <p:extLst>
      <p:ext uri="{19B8F6BF-5375-455C-9EA6-DF929625EA0E}">
        <p15:presenceInfo xmlns:p15="http://schemas.microsoft.com/office/powerpoint/2012/main" userId="S::Jaquetta.Foreman@dhhs.nc.gov::dd83314e-71bc-4d33-868b-a9894b5618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0" autoAdjust="0"/>
    <p:restoredTop sz="94660"/>
  </p:normalViewPr>
  <p:slideViewPr>
    <p:cSldViewPr snapToGrid="0">
      <p:cViewPr varScale="1">
        <p:scale>
          <a:sx n="64" d="100"/>
          <a:sy n="64" d="100"/>
        </p:scale>
        <p:origin x="77" y="542"/>
      </p:cViewPr>
      <p:guideLst/>
    </p:cSldViewPr>
  </p:slideViewPr>
  <p:notesTextViewPr>
    <p:cViewPr>
      <p:scale>
        <a:sx n="1" d="1"/>
        <a:sy n="1" d="1"/>
      </p:scale>
      <p:origin x="0" y="0"/>
    </p:cViewPr>
  </p:notesTextViewPr>
  <p:notesViewPr>
    <p:cSldViewPr snapToGrid="0">
      <p:cViewPr varScale="1">
        <p:scale>
          <a:sx n="99" d="100"/>
          <a:sy n="99" d="100"/>
        </p:scale>
        <p:origin x="357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FF2B7F-0E3A-421D-9497-4B6A2A7C5BAA}"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9E559676-7F3D-479D-93A8-D73F8A22776E}">
      <dgm:prSet/>
      <dgm:spPr/>
      <dgm:t>
        <a:bodyPr/>
        <a:lstStyle/>
        <a:p>
          <a:r>
            <a:rPr lang="en-US"/>
            <a:t>A. Record Management, Diagnoses, Planned Services, Demographics and Military</a:t>
          </a:r>
        </a:p>
      </dgm:t>
    </dgm:pt>
    <dgm:pt modelId="{E4489224-A363-4E29-BAE3-B3D8EE2B5981}" type="parTrans" cxnId="{481D6E67-EDCB-4C95-A27F-B92AFC863821}">
      <dgm:prSet/>
      <dgm:spPr/>
      <dgm:t>
        <a:bodyPr/>
        <a:lstStyle/>
        <a:p>
          <a:endParaRPr lang="en-US"/>
        </a:p>
      </dgm:t>
    </dgm:pt>
    <dgm:pt modelId="{156F61D5-7E47-482B-A040-BDD61D0E26C1}" type="sibTrans" cxnId="{481D6E67-EDCB-4C95-A27F-B92AFC863821}">
      <dgm:prSet/>
      <dgm:spPr/>
      <dgm:t>
        <a:bodyPr/>
        <a:lstStyle/>
        <a:p>
          <a:endParaRPr lang="en-US"/>
        </a:p>
      </dgm:t>
    </dgm:pt>
    <dgm:pt modelId="{B8CD1C08-B332-46BD-8253-B073D507E8C8}">
      <dgm:prSet/>
      <dgm:spPr/>
      <dgm:t>
        <a:bodyPr/>
        <a:lstStyle/>
        <a:p>
          <a:r>
            <a:rPr lang="en-US"/>
            <a:t>B. Drug/Alcohol Use</a:t>
          </a:r>
        </a:p>
      </dgm:t>
    </dgm:pt>
    <dgm:pt modelId="{63C0A987-AF74-4A48-9069-310450FFA7C1}" type="parTrans" cxnId="{6A49C009-5A2E-4851-83C9-5EB95D21BA30}">
      <dgm:prSet/>
      <dgm:spPr/>
      <dgm:t>
        <a:bodyPr/>
        <a:lstStyle/>
        <a:p>
          <a:endParaRPr lang="en-US"/>
        </a:p>
      </dgm:t>
    </dgm:pt>
    <dgm:pt modelId="{3BCE944B-36E4-49C5-8491-58093EDAB999}" type="sibTrans" cxnId="{6A49C009-5A2E-4851-83C9-5EB95D21BA30}">
      <dgm:prSet/>
      <dgm:spPr/>
      <dgm:t>
        <a:bodyPr/>
        <a:lstStyle/>
        <a:p>
          <a:endParaRPr lang="en-US"/>
        </a:p>
      </dgm:t>
    </dgm:pt>
    <dgm:pt modelId="{E648625A-AB0F-4037-9E9F-A23CF467BCD3}">
      <dgm:prSet/>
      <dgm:spPr/>
      <dgm:t>
        <a:bodyPr/>
        <a:lstStyle/>
        <a:p>
          <a:r>
            <a:rPr lang="en-US"/>
            <a:t>C. Family and Living Conditions</a:t>
          </a:r>
        </a:p>
      </dgm:t>
    </dgm:pt>
    <dgm:pt modelId="{590D4D30-7C93-4C8B-BD0E-633579FD896D}" type="parTrans" cxnId="{824B9C69-F95D-4BF0-B1BC-D5FA0B02E42E}">
      <dgm:prSet/>
      <dgm:spPr/>
      <dgm:t>
        <a:bodyPr/>
        <a:lstStyle/>
        <a:p>
          <a:endParaRPr lang="en-US"/>
        </a:p>
      </dgm:t>
    </dgm:pt>
    <dgm:pt modelId="{ED0E9B88-9242-4718-AE37-D403830F088E}" type="sibTrans" cxnId="{824B9C69-F95D-4BF0-B1BC-D5FA0B02E42E}">
      <dgm:prSet/>
      <dgm:spPr/>
      <dgm:t>
        <a:bodyPr/>
        <a:lstStyle/>
        <a:p>
          <a:endParaRPr lang="en-US"/>
        </a:p>
      </dgm:t>
    </dgm:pt>
    <dgm:pt modelId="{E6639C8C-041A-4A40-B00A-F7180B741897}">
      <dgm:prSet/>
      <dgm:spPr/>
      <dgm:t>
        <a:bodyPr/>
        <a:lstStyle/>
        <a:p>
          <a:r>
            <a:rPr lang="en-US"/>
            <a:t>D. Education, Employment and Income</a:t>
          </a:r>
        </a:p>
      </dgm:t>
    </dgm:pt>
    <dgm:pt modelId="{81E8BA09-95C4-4B86-AEE0-192E8C980D7D}" type="parTrans" cxnId="{F676948C-6302-48D7-A181-6B039051E984}">
      <dgm:prSet/>
      <dgm:spPr/>
      <dgm:t>
        <a:bodyPr/>
        <a:lstStyle/>
        <a:p>
          <a:endParaRPr lang="en-US"/>
        </a:p>
      </dgm:t>
    </dgm:pt>
    <dgm:pt modelId="{D4396DB2-2784-43ED-B418-19D5A56F6773}" type="sibTrans" cxnId="{F676948C-6302-48D7-A181-6B039051E984}">
      <dgm:prSet/>
      <dgm:spPr/>
      <dgm:t>
        <a:bodyPr/>
        <a:lstStyle/>
        <a:p>
          <a:endParaRPr lang="en-US"/>
        </a:p>
      </dgm:t>
    </dgm:pt>
    <dgm:pt modelId="{10B2C557-92D2-4B28-9573-17D8579D855C}">
      <dgm:prSet/>
      <dgm:spPr/>
      <dgm:t>
        <a:bodyPr/>
        <a:lstStyle/>
        <a:p>
          <a:r>
            <a:rPr lang="en-US"/>
            <a:t>E. Crime and Criminal Justice Status</a:t>
          </a:r>
        </a:p>
      </dgm:t>
    </dgm:pt>
    <dgm:pt modelId="{17D687B9-8107-4D92-9AE9-70B6DB456274}" type="parTrans" cxnId="{2159649F-44DA-4213-9884-2942092BFEDE}">
      <dgm:prSet/>
      <dgm:spPr/>
      <dgm:t>
        <a:bodyPr/>
        <a:lstStyle/>
        <a:p>
          <a:endParaRPr lang="en-US"/>
        </a:p>
      </dgm:t>
    </dgm:pt>
    <dgm:pt modelId="{A3F35555-374B-41B0-8469-A8B73F714302}" type="sibTrans" cxnId="{2159649F-44DA-4213-9884-2942092BFEDE}">
      <dgm:prSet/>
      <dgm:spPr/>
      <dgm:t>
        <a:bodyPr/>
        <a:lstStyle/>
        <a:p>
          <a:endParaRPr lang="en-US"/>
        </a:p>
      </dgm:t>
    </dgm:pt>
    <dgm:pt modelId="{932F0168-31AD-404D-A64B-8AC8837DF864}">
      <dgm:prSet/>
      <dgm:spPr/>
      <dgm:t>
        <a:bodyPr/>
        <a:lstStyle/>
        <a:p>
          <a:r>
            <a:rPr lang="en-US"/>
            <a:t>F. Mental and Physical Health Problems and Treatment/Recovery</a:t>
          </a:r>
        </a:p>
      </dgm:t>
    </dgm:pt>
    <dgm:pt modelId="{AFE50DB5-1549-4508-9F1C-BAB7962FD39C}" type="parTrans" cxnId="{61BA9D50-49ED-4FA7-B30B-E8EA2A3EDE32}">
      <dgm:prSet/>
      <dgm:spPr/>
      <dgm:t>
        <a:bodyPr/>
        <a:lstStyle/>
        <a:p>
          <a:endParaRPr lang="en-US"/>
        </a:p>
      </dgm:t>
    </dgm:pt>
    <dgm:pt modelId="{F136F239-B6D0-4AFB-A871-AE8C24CBB792}" type="sibTrans" cxnId="{61BA9D50-49ED-4FA7-B30B-E8EA2A3EDE32}">
      <dgm:prSet/>
      <dgm:spPr/>
      <dgm:t>
        <a:bodyPr/>
        <a:lstStyle/>
        <a:p>
          <a:endParaRPr lang="en-US"/>
        </a:p>
      </dgm:t>
    </dgm:pt>
    <dgm:pt modelId="{06E6EA51-9EB1-4A4E-8699-CD1752CB342A}">
      <dgm:prSet/>
      <dgm:spPr/>
      <dgm:t>
        <a:bodyPr/>
        <a:lstStyle/>
        <a:p>
          <a:r>
            <a:rPr lang="en-US"/>
            <a:t>G. Social Connectedness</a:t>
          </a:r>
        </a:p>
      </dgm:t>
    </dgm:pt>
    <dgm:pt modelId="{ABB42983-DD2F-4D16-A333-4AE23A62B802}" type="parTrans" cxnId="{B49A2E69-0996-4D58-B42C-4734C1576298}">
      <dgm:prSet/>
      <dgm:spPr/>
      <dgm:t>
        <a:bodyPr/>
        <a:lstStyle/>
        <a:p>
          <a:endParaRPr lang="en-US"/>
        </a:p>
      </dgm:t>
    </dgm:pt>
    <dgm:pt modelId="{9D147E2C-157A-4C62-BE7E-9734F594074D}" type="sibTrans" cxnId="{B49A2E69-0996-4D58-B42C-4734C1576298}">
      <dgm:prSet/>
      <dgm:spPr/>
      <dgm:t>
        <a:bodyPr/>
        <a:lstStyle/>
        <a:p>
          <a:endParaRPr lang="en-US"/>
        </a:p>
      </dgm:t>
    </dgm:pt>
    <dgm:pt modelId="{79CE767E-F14A-451F-8B96-A5BD1A2549AD}" type="pres">
      <dgm:prSet presAssocID="{D3FF2B7F-0E3A-421D-9497-4B6A2A7C5BAA}" presName="linear" presStyleCnt="0">
        <dgm:presLayoutVars>
          <dgm:animLvl val="lvl"/>
          <dgm:resizeHandles val="exact"/>
        </dgm:presLayoutVars>
      </dgm:prSet>
      <dgm:spPr/>
    </dgm:pt>
    <dgm:pt modelId="{51712764-A191-4B73-867D-596B19218A67}" type="pres">
      <dgm:prSet presAssocID="{9E559676-7F3D-479D-93A8-D73F8A22776E}" presName="parentText" presStyleLbl="node1" presStyleIdx="0" presStyleCnt="7">
        <dgm:presLayoutVars>
          <dgm:chMax val="0"/>
          <dgm:bulletEnabled val="1"/>
        </dgm:presLayoutVars>
      </dgm:prSet>
      <dgm:spPr/>
    </dgm:pt>
    <dgm:pt modelId="{6CF5AF43-3368-448F-89F6-9E90E5F4499E}" type="pres">
      <dgm:prSet presAssocID="{156F61D5-7E47-482B-A040-BDD61D0E26C1}" presName="spacer" presStyleCnt="0"/>
      <dgm:spPr/>
    </dgm:pt>
    <dgm:pt modelId="{11C40441-0ABA-408C-92CF-24AA5DFEFA98}" type="pres">
      <dgm:prSet presAssocID="{B8CD1C08-B332-46BD-8253-B073D507E8C8}" presName="parentText" presStyleLbl="node1" presStyleIdx="1" presStyleCnt="7">
        <dgm:presLayoutVars>
          <dgm:chMax val="0"/>
          <dgm:bulletEnabled val="1"/>
        </dgm:presLayoutVars>
      </dgm:prSet>
      <dgm:spPr/>
    </dgm:pt>
    <dgm:pt modelId="{72179802-76D2-4667-8282-3BDC42CA6271}" type="pres">
      <dgm:prSet presAssocID="{3BCE944B-36E4-49C5-8491-58093EDAB999}" presName="spacer" presStyleCnt="0"/>
      <dgm:spPr/>
    </dgm:pt>
    <dgm:pt modelId="{7F2E9B49-A9F3-4DFE-8403-9DDEBFB9BDD3}" type="pres">
      <dgm:prSet presAssocID="{E648625A-AB0F-4037-9E9F-A23CF467BCD3}" presName="parentText" presStyleLbl="node1" presStyleIdx="2" presStyleCnt="7">
        <dgm:presLayoutVars>
          <dgm:chMax val="0"/>
          <dgm:bulletEnabled val="1"/>
        </dgm:presLayoutVars>
      </dgm:prSet>
      <dgm:spPr/>
    </dgm:pt>
    <dgm:pt modelId="{7B58EFC6-140C-4115-86D0-EBB973081AD0}" type="pres">
      <dgm:prSet presAssocID="{ED0E9B88-9242-4718-AE37-D403830F088E}" presName="spacer" presStyleCnt="0"/>
      <dgm:spPr/>
    </dgm:pt>
    <dgm:pt modelId="{03F4D02A-861C-4884-9CC4-BA44622AB58E}" type="pres">
      <dgm:prSet presAssocID="{E6639C8C-041A-4A40-B00A-F7180B741897}" presName="parentText" presStyleLbl="node1" presStyleIdx="3" presStyleCnt="7">
        <dgm:presLayoutVars>
          <dgm:chMax val="0"/>
          <dgm:bulletEnabled val="1"/>
        </dgm:presLayoutVars>
      </dgm:prSet>
      <dgm:spPr/>
    </dgm:pt>
    <dgm:pt modelId="{672D7CB3-2865-4FD1-8987-F043F8BA7975}" type="pres">
      <dgm:prSet presAssocID="{D4396DB2-2784-43ED-B418-19D5A56F6773}" presName="spacer" presStyleCnt="0"/>
      <dgm:spPr/>
    </dgm:pt>
    <dgm:pt modelId="{E1501601-EC78-4AC1-B9AD-0EC9E15DCCB1}" type="pres">
      <dgm:prSet presAssocID="{10B2C557-92D2-4B28-9573-17D8579D855C}" presName="parentText" presStyleLbl="node1" presStyleIdx="4" presStyleCnt="7">
        <dgm:presLayoutVars>
          <dgm:chMax val="0"/>
          <dgm:bulletEnabled val="1"/>
        </dgm:presLayoutVars>
      </dgm:prSet>
      <dgm:spPr/>
    </dgm:pt>
    <dgm:pt modelId="{4D425FD7-A3D6-4414-959A-16471C56B075}" type="pres">
      <dgm:prSet presAssocID="{A3F35555-374B-41B0-8469-A8B73F714302}" presName="spacer" presStyleCnt="0"/>
      <dgm:spPr/>
    </dgm:pt>
    <dgm:pt modelId="{ECF77202-C60A-4334-8B8D-90E09193783E}" type="pres">
      <dgm:prSet presAssocID="{932F0168-31AD-404D-A64B-8AC8837DF864}" presName="parentText" presStyleLbl="node1" presStyleIdx="5" presStyleCnt="7">
        <dgm:presLayoutVars>
          <dgm:chMax val="0"/>
          <dgm:bulletEnabled val="1"/>
        </dgm:presLayoutVars>
      </dgm:prSet>
      <dgm:spPr/>
    </dgm:pt>
    <dgm:pt modelId="{A0A245A8-CC77-423E-9949-0C41574784C8}" type="pres">
      <dgm:prSet presAssocID="{F136F239-B6D0-4AFB-A871-AE8C24CBB792}" presName="spacer" presStyleCnt="0"/>
      <dgm:spPr/>
    </dgm:pt>
    <dgm:pt modelId="{C5AC81AA-870E-4696-850F-DD4BD5411893}" type="pres">
      <dgm:prSet presAssocID="{06E6EA51-9EB1-4A4E-8699-CD1752CB342A}" presName="parentText" presStyleLbl="node1" presStyleIdx="6" presStyleCnt="7">
        <dgm:presLayoutVars>
          <dgm:chMax val="0"/>
          <dgm:bulletEnabled val="1"/>
        </dgm:presLayoutVars>
      </dgm:prSet>
      <dgm:spPr/>
    </dgm:pt>
  </dgm:ptLst>
  <dgm:cxnLst>
    <dgm:cxn modelId="{6A49C009-5A2E-4851-83C9-5EB95D21BA30}" srcId="{D3FF2B7F-0E3A-421D-9497-4B6A2A7C5BAA}" destId="{B8CD1C08-B332-46BD-8253-B073D507E8C8}" srcOrd="1" destOrd="0" parTransId="{63C0A987-AF74-4A48-9069-310450FFA7C1}" sibTransId="{3BCE944B-36E4-49C5-8491-58093EDAB999}"/>
    <dgm:cxn modelId="{3CBBB91C-0050-41BD-99F1-552344704182}" type="presOf" srcId="{E648625A-AB0F-4037-9E9F-A23CF467BCD3}" destId="{7F2E9B49-A9F3-4DFE-8403-9DDEBFB9BDD3}" srcOrd="0" destOrd="0" presId="urn:microsoft.com/office/officeart/2005/8/layout/vList2"/>
    <dgm:cxn modelId="{CD20D12D-8AB0-4478-AB1F-7469C59B788D}" type="presOf" srcId="{9E559676-7F3D-479D-93A8-D73F8A22776E}" destId="{51712764-A191-4B73-867D-596B19218A67}" srcOrd="0" destOrd="0" presId="urn:microsoft.com/office/officeart/2005/8/layout/vList2"/>
    <dgm:cxn modelId="{481D6E67-EDCB-4C95-A27F-B92AFC863821}" srcId="{D3FF2B7F-0E3A-421D-9497-4B6A2A7C5BAA}" destId="{9E559676-7F3D-479D-93A8-D73F8A22776E}" srcOrd="0" destOrd="0" parTransId="{E4489224-A363-4E29-BAE3-B3D8EE2B5981}" sibTransId="{156F61D5-7E47-482B-A040-BDD61D0E26C1}"/>
    <dgm:cxn modelId="{B49A2E69-0996-4D58-B42C-4734C1576298}" srcId="{D3FF2B7F-0E3A-421D-9497-4B6A2A7C5BAA}" destId="{06E6EA51-9EB1-4A4E-8699-CD1752CB342A}" srcOrd="6" destOrd="0" parTransId="{ABB42983-DD2F-4D16-A333-4AE23A62B802}" sibTransId="{9D147E2C-157A-4C62-BE7E-9734F594074D}"/>
    <dgm:cxn modelId="{824B9C69-F95D-4BF0-B1BC-D5FA0B02E42E}" srcId="{D3FF2B7F-0E3A-421D-9497-4B6A2A7C5BAA}" destId="{E648625A-AB0F-4037-9E9F-A23CF467BCD3}" srcOrd="2" destOrd="0" parTransId="{590D4D30-7C93-4C8B-BD0E-633579FD896D}" sibTransId="{ED0E9B88-9242-4718-AE37-D403830F088E}"/>
    <dgm:cxn modelId="{9D1D4D4B-1C39-443E-BA5C-EABB3D873D0B}" type="presOf" srcId="{D3FF2B7F-0E3A-421D-9497-4B6A2A7C5BAA}" destId="{79CE767E-F14A-451F-8B96-A5BD1A2549AD}" srcOrd="0" destOrd="0" presId="urn:microsoft.com/office/officeart/2005/8/layout/vList2"/>
    <dgm:cxn modelId="{61BA9D50-49ED-4FA7-B30B-E8EA2A3EDE32}" srcId="{D3FF2B7F-0E3A-421D-9497-4B6A2A7C5BAA}" destId="{932F0168-31AD-404D-A64B-8AC8837DF864}" srcOrd="5" destOrd="0" parTransId="{AFE50DB5-1549-4508-9F1C-BAB7962FD39C}" sibTransId="{F136F239-B6D0-4AFB-A871-AE8C24CBB792}"/>
    <dgm:cxn modelId="{F709737F-7D71-4A31-BF94-98DA66C88241}" type="presOf" srcId="{E6639C8C-041A-4A40-B00A-F7180B741897}" destId="{03F4D02A-861C-4884-9CC4-BA44622AB58E}" srcOrd="0" destOrd="0" presId="urn:microsoft.com/office/officeart/2005/8/layout/vList2"/>
    <dgm:cxn modelId="{F676948C-6302-48D7-A181-6B039051E984}" srcId="{D3FF2B7F-0E3A-421D-9497-4B6A2A7C5BAA}" destId="{E6639C8C-041A-4A40-B00A-F7180B741897}" srcOrd="3" destOrd="0" parTransId="{81E8BA09-95C4-4B86-AEE0-192E8C980D7D}" sibTransId="{D4396DB2-2784-43ED-B418-19D5A56F6773}"/>
    <dgm:cxn modelId="{8401F292-3432-404D-964F-0C3F46FD3554}" type="presOf" srcId="{932F0168-31AD-404D-A64B-8AC8837DF864}" destId="{ECF77202-C60A-4334-8B8D-90E09193783E}" srcOrd="0" destOrd="0" presId="urn:microsoft.com/office/officeart/2005/8/layout/vList2"/>
    <dgm:cxn modelId="{2159649F-44DA-4213-9884-2942092BFEDE}" srcId="{D3FF2B7F-0E3A-421D-9497-4B6A2A7C5BAA}" destId="{10B2C557-92D2-4B28-9573-17D8579D855C}" srcOrd="4" destOrd="0" parTransId="{17D687B9-8107-4D92-9AE9-70B6DB456274}" sibTransId="{A3F35555-374B-41B0-8469-A8B73F714302}"/>
    <dgm:cxn modelId="{97F89CC5-4471-42B3-9E6C-AB17E56A6A96}" type="presOf" srcId="{06E6EA51-9EB1-4A4E-8699-CD1752CB342A}" destId="{C5AC81AA-870E-4696-850F-DD4BD5411893}" srcOrd="0" destOrd="0" presId="urn:microsoft.com/office/officeart/2005/8/layout/vList2"/>
    <dgm:cxn modelId="{F42D6CDC-2DF1-48CD-BBE5-D6B3BDE76D29}" type="presOf" srcId="{B8CD1C08-B332-46BD-8253-B073D507E8C8}" destId="{11C40441-0ABA-408C-92CF-24AA5DFEFA98}" srcOrd="0" destOrd="0" presId="urn:microsoft.com/office/officeart/2005/8/layout/vList2"/>
    <dgm:cxn modelId="{C4CD84E9-5F62-4F86-985C-28BC0D7A4456}" type="presOf" srcId="{10B2C557-92D2-4B28-9573-17D8579D855C}" destId="{E1501601-EC78-4AC1-B9AD-0EC9E15DCCB1}" srcOrd="0" destOrd="0" presId="urn:microsoft.com/office/officeart/2005/8/layout/vList2"/>
    <dgm:cxn modelId="{7E52A787-DFF8-4ECD-B2DE-F94A072CC7C2}" type="presParOf" srcId="{79CE767E-F14A-451F-8B96-A5BD1A2549AD}" destId="{51712764-A191-4B73-867D-596B19218A67}" srcOrd="0" destOrd="0" presId="urn:microsoft.com/office/officeart/2005/8/layout/vList2"/>
    <dgm:cxn modelId="{A01D6E45-D6FF-4948-91BE-4D713FC8279E}" type="presParOf" srcId="{79CE767E-F14A-451F-8B96-A5BD1A2549AD}" destId="{6CF5AF43-3368-448F-89F6-9E90E5F4499E}" srcOrd="1" destOrd="0" presId="urn:microsoft.com/office/officeart/2005/8/layout/vList2"/>
    <dgm:cxn modelId="{EBA34E3D-8FCD-46AE-B45B-19D634212502}" type="presParOf" srcId="{79CE767E-F14A-451F-8B96-A5BD1A2549AD}" destId="{11C40441-0ABA-408C-92CF-24AA5DFEFA98}" srcOrd="2" destOrd="0" presId="urn:microsoft.com/office/officeart/2005/8/layout/vList2"/>
    <dgm:cxn modelId="{6B87F125-1167-4D6F-8149-BF87A6574274}" type="presParOf" srcId="{79CE767E-F14A-451F-8B96-A5BD1A2549AD}" destId="{72179802-76D2-4667-8282-3BDC42CA6271}" srcOrd="3" destOrd="0" presId="urn:microsoft.com/office/officeart/2005/8/layout/vList2"/>
    <dgm:cxn modelId="{EEC95158-952A-4DD1-BABD-ABB4AFA690FA}" type="presParOf" srcId="{79CE767E-F14A-451F-8B96-A5BD1A2549AD}" destId="{7F2E9B49-A9F3-4DFE-8403-9DDEBFB9BDD3}" srcOrd="4" destOrd="0" presId="urn:microsoft.com/office/officeart/2005/8/layout/vList2"/>
    <dgm:cxn modelId="{F4259DB2-1F1E-4FC3-8738-94848974B3F2}" type="presParOf" srcId="{79CE767E-F14A-451F-8B96-A5BD1A2549AD}" destId="{7B58EFC6-140C-4115-86D0-EBB973081AD0}" srcOrd="5" destOrd="0" presId="urn:microsoft.com/office/officeart/2005/8/layout/vList2"/>
    <dgm:cxn modelId="{1B187534-73B0-4FB4-89AF-D37C306B18B1}" type="presParOf" srcId="{79CE767E-F14A-451F-8B96-A5BD1A2549AD}" destId="{03F4D02A-861C-4884-9CC4-BA44622AB58E}" srcOrd="6" destOrd="0" presId="urn:microsoft.com/office/officeart/2005/8/layout/vList2"/>
    <dgm:cxn modelId="{67DE44B6-8F83-4387-8101-03CC2D123699}" type="presParOf" srcId="{79CE767E-F14A-451F-8B96-A5BD1A2549AD}" destId="{672D7CB3-2865-4FD1-8987-F043F8BA7975}" srcOrd="7" destOrd="0" presId="urn:microsoft.com/office/officeart/2005/8/layout/vList2"/>
    <dgm:cxn modelId="{264C388E-DBB2-47A3-B008-5287D6EBDC9B}" type="presParOf" srcId="{79CE767E-F14A-451F-8B96-A5BD1A2549AD}" destId="{E1501601-EC78-4AC1-B9AD-0EC9E15DCCB1}" srcOrd="8" destOrd="0" presId="urn:microsoft.com/office/officeart/2005/8/layout/vList2"/>
    <dgm:cxn modelId="{4203D271-4603-4670-90CB-6E37C81267A8}" type="presParOf" srcId="{79CE767E-F14A-451F-8B96-A5BD1A2549AD}" destId="{4D425FD7-A3D6-4414-959A-16471C56B075}" srcOrd="9" destOrd="0" presId="urn:microsoft.com/office/officeart/2005/8/layout/vList2"/>
    <dgm:cxn modelId="{6F684EC5-70A9-4079-BF18-1F0E8B146DCF}" type="presParOf" srcId="{79CE767E-F14A-451F-8B96-A5BD1A2549AD}" destId="{ECF77202-C60A-4334-8B8D-90E09193783E}" srcOrd="10" destOrd="0" presId="urn:microsoft.com/office/officeart/2005/8/layout/vList2"/>
    <dgm:cxn modelId="{AD0E9FD9-2C76-4BB1-B278-ECA15903739C}" type="presParOf" srcId="{79CE767E-F14A-451F-8B96-A5BD1A2549AD}" destId="{A0A245A8-CC77-423E-9949-0C41574784C8}" srcOrd="11" destOrd="0" presId="urn:microsoft.com/office/officeart/2005/8/layout/vList2"/>
    <dgm:cxn modelId="{42708065-B8FA-4D21-8CC9-F84530788318}" type="presParOf" srcId="{79CE767E-F14A-451F-8B96-A5BD1A2549AD}" destId="{C5AC81AA-870E-4696-850F-DD4BD5411893}" srcOrd="1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712764-A191-4B73-867D-596B19218A67}">
      <dsp:nvSpPr>
        <dsp:cNvPr id="0" name=""/>
        <dsp:cNvSpPr/>
      </dsp:nvSpPr>
      <dsp:spPr>
        <a:xfrm>
          <a:off x="0" y="111194"/>
          <a:ext cx="6692813" cy="61776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A. Record Management, Diagnoses, Planned Services, Demographics and Military</a:t>
          </a:r>
        </a:p>
      </dsp:txBody>
      <dsp:txXfrm>
        <a:off x="30157" y="141351"/>
        <a:ext cx="6632499" cy="557446"/>
      </dsp:txXfrm>
    </dsp:sp>
    <dsp:sp modelId="{11C40441-0ABA-408C-92CF-24AA5DFEFA98}">
      <dsp:nvSpPr>
        <dsp:cNvPr id="0" name=""/>
        <dsp:cNvSpPr/>
      </dsp:nvSpPr>
      <dsp:spPr>
        <a:xfrm>
          <a:off x="0" y="775035"/>
          <a:ext cx="6692813" cy="617760"/>
        </a:xfrm>
        <a:prstGeom prst="roundRect">
          <a:avLst/>
        </a:prstGeom>
        <a:gradFill rotWithShape="0">
          <a:gsLst>
            <a:gs pos="0">
              <a:schemeClr val="accent2">
                <a:hueOff val="-452075"/>
                <a:satOff val="-276"/>
                <a:lumOff val="1078"/>
                <a:alphaOff val="0"/>
                <a:tint val="96000"/>
                <a:lumMod val="100000"/>
              </a:schemeClr>
            </a:gs>
            <a:gs pos="78000">
              <a:schemeClr val="accent2">
                <a:hueOff val="-452075"/>
                <a:satOff val="-276"/>
                <a:lumOff val="1078"/>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B. Drug/Alcohol Use</a:t>
          </a:r>
        </a:p>
      </dsp:txBody>
      <dsp:txXfrm>
        <a:off x="30157" y="805192"/>
        <a:ext cx="6632499" cy="557446"/>
      </dsp:txXfrm>
    </dsp:sp>
    <dsp:sp modelId="{7F2E9B49-A9F3-4DFE-8403-9DDEBFB9BDD3}">
      <dsp:nvSpPr>
        <dsp:cNvPr id="0" name=""/>
        <dsp:cNvSpPr/>
      </dsp:nvSpPr>
      <dsp:spPr>
        <a:xfrm>
          <a:off x="0" y="1438875"/>
          <a:ext cx="6692813" cy="617760"/>
        </a:xfrm>
        <a:prstGeom prst="roundRect">
          <a:avLst/>
        </a:prstGeom>
        <a:gradFill rotWithShape="0">
          <a:gsLst>
            <a:gs pos="0">
              <a:schemeClr val="accent2">
                <a:hueOff val="-904150"/>
                <a:satOff val="-552"/>
                <a:lumOff val="2157"/>
                <a:alphaOff val="0"/>
                <a:tint val="96000"/>
                <a:lumMod val="100000"/>
              </a:schemeClr>
            </a:gs>
            <a:gs pos="78000">
              <a:schemeClr val="accent2">
                <a:hueOff val="-904150"/>
                <a:satOff val="-552"/>
                <a:lumOff val="215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C. Family and Living Conditions</a:t>
          </a:r>
        </a:p>
      </dsp:txBody>
      <dsp:txXfrm>
        <a:off x="30157" y="1469032"/>
        <a:ext cx="6632499" cy="557446"/>
      </dsp:txXfrm>
    </dsp:sp>
    <dsp:sp modelId="{03F4D02A-861C-4884-9CC4-BA44622AB58E}">
      <dsp:nvSpPr>
        <dsp:cNvPr id="0" name=""/>
        <dsp:cNvSpPr/>
      </dsp:nvSpPr>
      <dsp:spPr>
        <a:xfrm>
          <a:off x="0" y="2102715"/>
          <a:ext cx="6692813" cy="617760"/>
        </a:xfrm>
        <a:prstGeom prst="roundRect">
          <a:avLst/>
        </a:prstGeom>
        <a:gradFill rotWithShape="0">
          <a:gsLst>
            <a:gs pos="0">
              <a:schemeClr val="accent2">
                <a:hueOff val="-1356225"/>
                <a:satOff val="-828"/>
                <a:lumOff val="3235"/>
                <a:alphaOff val="0"/>
                <a:tint val="96000"/>
                <a:lumMod val="100000"/>
              </a:schemeClr>
            </a:gs>
            <a:gs pos="78000">
              <a:schemeClr val="accent2">
                <a:hueOff val="-1356225"/>
                <a:satOff val="-828"/>
                <a:lumOff val="3235"/>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D. Education, Employment and Income</a:t>
          </a:r>
        </a:p>
      </dsp:txBody>
      <dsp:txXfrm>
        <a:off x="30157" y="2132872"/>
        <a:ext cx="6632499" cy="557446"/>
      </dsp:txXfrm>
    </dsp:sp>
    <dsp:sp modelId="{E1501601-EC78-4AC1-B9AD-0EC9E15DCCB1}">
      <dsp:nvSpPr>
        <dsp:cNvPr id="0" name=""/>
        <dsp:cNvSpPr/>
      </dsp:nvSpPr>
      <dsp:spPr>
        <a:xfrm>
          <a:off x="0" y="2766555"/>
          <a:ext cx="6692813" cy="617760"/>
        </a:xfrm>
        <a:prstGeom prst="roundRect">
          <a:avLst/>
        </a:prstGeom>
        <a:gradFill rotWithShape="0">
          <a:gsLst>
            <a:gs pos="0">
              <a:schemeClr val="accent2">
                <a:hueOff val="-1808300"/>
                <a:satOff val="-1104"/>
                <a:lumOff val="4314"/>
                <a:alphaOff val="0"/>
                <a:tint val="96000"/>
                <a:lumMod val="100000"/>
              </a:schemeClr>
            </a:gs>
            <a:gs pos="78000">
              <a:schemeClr val="accent2">
                <a:hueOff val="-1808300"/>
                <a:satOff val="-1104"/>
                <a:lumOff val="4314"/>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E. Crime and Criminal Justice Status</a:t>
          </a:r>
        </a:p>
      </dsp:txBody>
      <dsp:txXfrm>
        <a:off x="30157" y="2796712"/>
        <a:ext cx="6632499" cy="557446"/>
      </dsp:txXfrm>
    </dsp:sp>
    <dsp:sp modelId="{ECF77202-C60A-4334-8B8D-90E09193783E}">
      <dsp:nvSpPr>
        <dsp:cNvPr id="0" name=""/>
        <dsp:cNvSpPr/>
      </dsp:nvSpPr>
      <dsp:spPr>
        <a:xfrm>
          <a:off x="0" y="3430395"/>
          <a:ext cx="6692813" cy="617760"/>
        </a:xfrm>
        <a:prstGeom prst="roundRect">
          <a:avLst/>
        </a:prstGeom>
        <a:gradFill rotWithShape="0">
          <a:gsLst>
            <a:gs pos="0">
              <a:schemeClr val="accent2">
                <a:hueOff val="-2260375"/>
                <a:satOff val="-1380"/>
                <a:lumOff val="5392"/>
                <a:alphaOff val="0"/>
                <a:tint val="96000"/>
                <a:lumMod val="100000"/>
              </a:schemeClr>
            </a:gs>
            <a:gs pos="78000">
              <a:schemeClr val="accent2">
                <a:hueOff val="-2260375"/>
                <a:satOff val="-1380"/>
                <a:lumOff val="5392"/>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F. Mental and Physical Health Problems and Treatment/Recovery</a:t>
          </a:r>
        </a:p>
      </dsp:txBody>
      <dsp:txXfrm>
        <a:off x="30157" y="3460552"/>
        <a:ext cx="6632499" cy="557446"/>
      </dsp:txXfrm>
    </dsp:sp>
    <dsp:sp modelId="{C5AC81AA-870E-4696-850F-DD4BD5411893}">
      <dsp:nvSpPr>
        <dsp:cNvPr id="0" name=""/>
        <dsp:cNvSpPr/>
      </dsp:nvSpPr>
      <dsp:spPr>
        <a:xfrm>
          <a:off x="0" y="4094235"/>
          <a:ext cx="6692813" cy="617760"/>
        </a:xfrm>
        <a:prstGeom prst="roundRect">
          <a:avLst/>
        </a:prstGeom>
        <a:gradFill rotWithShape="0">
          <a:gsLst>
            <a:gs pos="0">
              <a:schemeClr val="accent2">
                <a:hueOff val="-2712450"/>
                <a:satOff val="-1656"/>
                <a:lumOff val="6471"/>
                <a:alphaOff val="0"/>
                <a:tint val="96000"/>
                <a:lumMod val="100000"/>
              </a:schemeClr>
            </a:gs>
            <a:gs pos="78000">
              <a:schemeClr val="accent2">
                <a:hueOff val="-2712450"/>
                <a:satOff val="-1656"/>
                <a:lumOff val="6471"/>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G. Social Connectedness</a:t>
          </a:r>
        </a:p>
      </dsp:txBody>
      <dsp:txXfrm>
        <a:off x="30157" y="4124392"/>
        <a:ext cx="6632499" cy="55744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09F266C-6C5E-4282-9F8B-320DBEB0F31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5B0DF95-FEF3-4ABD-8446-FB4FA365DE2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3323266-EFB6-4294-9279-4A6CD0059D1D}" type="datetimeFigureOut">
              <a:rPr lang="en-US" smtClean="0"/>
              <a:t>12/15/2021</a:t>
            </a:fld>
            <a:endParaRPr lang="en-US"/>
          </a:p>
        </p:txBody>
      </p:sp>
      <p:sp>
        <p:nvSpPr>
          <p:cNvPr id="4" name="Footer Placeholder 3">
            <a:extLst>
              <a:ext uri="{FF2B5EF4-FFF2-40B4-BE49-F238E27FC236}">
                <a16:creationId xmlns:a16="http://schemas.microsoft.com/office/drawing/2014/main" id="{27FEA035-D43A-4FDF-AFED-1B98BED9182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3778943-05D0-4E5A-AB5C-B82CDE03255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7D324A5-51C6-40C9-9B3B-2CDA9BF70185}" type="slidenum">
              <a:rPr lang="en-US" smtClean="0"/>
              <a:t>‹#›</a:t>
            </a:fld>
            <a:endParaRPr lang="en-US"/>
          </a:p>
        </p:txBody>
      </p:sp>
    </p:spTree>
    <p:extLst>
      <p:ext uri="{BB962C8B-B14F-4D97-AF65-F5344CB8AC3E}">
        <p14:creationId xmlns:p14="http://schemas.microsoft.com/office/powerpoint/2010/main" val="1308513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4277CB-921F-4813-AF6A-CC08C9C368EA}" type="datetimeFigureOut">
              <a:rPr lang="en-US" smtClean="0"/>
              <a:t>12/15/2021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034528-7857-4738-8385-F27D6EA9C4DE}" type="slidenum">
              <a:rPr lang="en-US" smtClean="0"/>
              <a:t>‹#›</a:t>
            </a:fld>
            <a:endParaRPr lang="en-US"/>
          </a:p>
        </p:txBody>
      </p:sp>
    </p:spTree>
    <p:extLst>
      <p:ext uri="{BB962C8B-B14F-4D97-AF65-F5344CB8AC3E}">
        <p14:creationId xmlns:p14="http://schemas.microsoft.com/office/powerpoint/2010/main" val="36335656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Hello and Welcome to GPRA Training. My name is Jaquetta Foreman and I am the SOR Data Coordinator for North Carolina. I am happy to help train you on everything GPRA related. Hopefully at the end of this training you will have learned something that will help make your job easier. Thank you for taking time out to learn about the GPRA program.</a:t>
            </a:r>
          </a:p>
        </p:txBody>
      </p:sp>
      <p:sp>
        <p:nvSpPr>
          <p:cNvPr id="4" name="Slide Number Placeholder 3"/>
          <p:cNvSpPr>
            <a:spLocks noGrp="1"/>
          </p:cNvSpPr>
          <p:nvPr>
            <p:ph type="sldNum" sz="quarter" idx="5"/>
          </p:nvPr>
        </p:nvSpPr>
        <p:spPr/>
        <p:txBody>
          <a:bodyPr/>
          <a:lstStyle/>
          <a:p>
            <a:fld id="{A0034528-7857-4738-8385-F27D6EA9C4DE}" type="slidenum">
              <a:rPr lang="en-US" smtClean="0"/>
              <a:t>1</a:t>
            </a:fld>
            <a:endParaRPr lang="en-US"/>
          </a:p>
        </p:txBody>
      </p:sp>
    </p:spTree>
    <p:extLst>
      <p:ext uri="{BB962C8B-B14F-4D97-AF65-F5344CB8AC3E}">
        <p14:creationId xmlns:p14="http://schemas.microsoft.com/office/powerpoint/2010/main" val="16981287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0034528-7857-4738-8385-F27D6EA9C4DE}" type="slidenum">
              <a:rPr lang="en-US" smtClean="0"/>
              <a:t>10</a:t>
            </a:fld>
            <a:endParaRPr lang="en-US"/>
          </a:p>
        </p:txBody>
      </p:sp>
    </p:spTree>
    <p:extLst>
      <p:ext uri="{BB962C8B-B14F-4D97-AF65-F5344CB8AC3E}">
        <p14:creationId xmlns:p14="http://schemas.microsoft.com/office/powerpoint/2010/main" val="21551589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0034528-7857-4738-8385-F27D6EA9C4DE}" type="slidenum">
              <a:rPr lang="en-US" smtClean="0"/>
              <a:t>11</a:t>
            </a:fld>
            <a:endParaRPr lang="en-US"/>
          </a:p>
        </p:txBody>
      </p:sp>
    </p:spTree>
    <p:extLst>
      <p:ext uri="{BB962C8B-B14F-4D97-AF65-F5344CB8AC3E}">
        <p14:creationId xmlns:p14="http://schemas.microsoft.com/office/powerpoint/2010/main" val="11518636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feel free to contact me for any questions or concerns that you may have. It would be better to send your request to the SOR email shown here.  If I am not able to answer your questions I have coworkers who can chime in. I hope you have found this information to be of value to you. Thank you for all your hard work. It is appreciated. Enjoy your Day.</a:t>
            </a:r>
          </a:p>
        </p:txBody>
      </p:sp>
      <p:sp>
        <p:nvSpPr>
          <p:cNvPr id="4" name="Slide Number Placeholder 3"/>
          <p:cNvSpPr>
            <a:spLocks noGrp="1"/>
          </p:cNvSpPr>
          <p:nvPr>
            <p:ph type="sldNum" sz="quarter" idx="5"/>
          </p:nvPr>
        </p:nvSpPr>
        <p:spPr/>
        <p:txBody>
          <a:bodyPr/>
          <a:lstStyle/>
          <a:p>
            <a:fld id="{A0034528-7857-4738-8385-F27D6EA9C4DE}" type="slidenum">
              <a:rPr lang="en-US" smtClean="0"/>
              <a:t>12</a:t>
            </a:fld>
            <a:endParaRPr lang="en-US"/>
          </a:p>
        </p:txBody>
      </p:sp>
    </p:spTree>
    <p:extLst>
      <p:ext uri="{BB962C8B-B14F-4D97-AF65-F5344CB8AC3E}">
        <p14:creationId xmlns:p14="http://schemas.microsoft.com/office/powerpoint/2010/main" val="2247205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our agenda for today.</a:t>
            </a:r>
          </a:p>
        </p:txBody>
      </p:sp>
      <p:sp>
        <p:nvSpPr>
          <p:cNvPr id="4" name="Slide Number Placeholder 3"/>
          <p:cNvSpPr>
            <a:spLocks noGrp="1"/>
          </p:cNvSpPr>
          <p:nvPr>
            <p:ph type="sldNum" sz="quarter" idx="5"/>
          </p:nvPr>
        </p:nvSpPr>
        <p:spPr/>
        <p:txBody>
          <a:bodyPr/>
          <a:lstStyle/>
          <a:p>
            <a:fld id="{A0034528-7857-4738-8385-F27D6EA9C4DE}" type="slidenum">
              <a:rPr lang="en-US" smtClean="0"/>
              <a:t>2</a:t>
            </a:fld>
            <a:endParaRPr lang="en-US"/>
          </a:p>
        </p:txBody>
      </p:sp>
    </p:spTree>
    <p:extLst>
      <p:ext uri="{BB962C8B-B14F-4D97-AF65-F5344CB8AC3E}">
        <p14:creationId xmlns:p14="http://schemas.microsoft.com/office/powerpoint/2010/main" val="24347319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0034528-7857-4738-8385-F27D6EA9C4DE}" type="slidenum">
              <a:rPr lang="en-US" smtClean="0"/>
              <a:t>3</a:t>
            </a:fld>
            <a:endParaRPr lang="en-US"/>
          </a:p>
        </p:txBody>
      </p:sp>
    </p:spTree>
    <p:extLst>
      <p:ext uri="{BB962C8B-B14F-4D97-AF65-F5344CB8AC3E}">
        <p14:creationId xmlns:p14="http://schemas.microsoft.com/office/powerpoint/2010/main" val="92934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main take away from this overview is that in order to receive credit for completing a GPRA, you must conduct an interview within the 3 month required window. We will talk more about these requirements later in the presentation.</a:t>
            </a:r>
          </a:p>
        </p:txBody>
      </p:sp>
      <p:sp>
        <p:nvSpPr>
          <p:cNvPr id="4" name="Slide Number Placeholder 3"/>
          <p:cNvSpPr>
            <a:spLocks noGrp="1"/>
          </p:cNvSpPr>
          <p:nvPr>
            <p:ph type="sldNum" sz="quarter" idx="5"/>
          </p:nvPr>
        </p:nvSpPr>
        <p:spPr/>
        <p:txBody>
          <a:bodyPr/>
          <a:lstStyle/>
          <a:p>
            <a:fld id="{A0034528-7857-4738-8385-F27D6EA9C4DE}" type="slidenum">
              <a:rPr lang="en-US" smtClean="0"/>
              <a:t>4</a:t>
            </a:fld>
            <a:endParaRPr lang="en-US"/>
          </a:p>
        </p:txBody>
      </p:sp>
    </p:spTree>
    <p:extLst>
      <p:ext uri="{BB962C8B-B14F-4D97-AF65-F5344CB8AC3E}">
        <p14:creationId xmlns:p14="http://schemas.microsoft.com/office/powerpoint/2010/main" val="26028752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Data from a GPRA has several sections. These are the categories for those sections.</a:t>
            </a:r>
          </a:p>
        </p:txBody>
      </p:sp>
      <p:sp>
        <p:nvSpPr>
          <p:cNvPr id="4" name="Slide Number Placeholder 3"/>
          <p:cNvSpPr>
            <a:spLocks noGrp="1"/>
          </p:cNvSpPr>
          <p:nvPr>
            <p:ph type="sldNum" sz="quarter" idx="5"/>
          </p:nvPr>
        </p:nvSpPr>
        <p:spPr/>
        <p:txBody>
          <a:bodyPr/>
          <a:lstStyle/>
          <a:p>
            <a:fld id="{A0034528-7857-4738-8385-F27D6EA9C4DE}" type="slidenum">
              <a:rPr lang="en-US" smtClean="0"/>
              <a:t>5</a:t>
            </a:fld>
            <a:endParaRPr lang="en-US"/>
          </a:p>
        </p:txBody>
      </p:sp>
    </p:spTree>
    <p:extLst>
      <p:ext uri="{BB962C8B-B14F-4D97-AF65-F5344CB8AC3E}">
        <p14:creationId xmlns:p14="http://schemas.microsoft.com/office/powerpoint/2010/main" val="3042629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 each client in which you enroll into the SOR program the client must have an intake, 6 month follow up and a discharge. Regardless of the status of a client you will always have all 3 of these date collections points. For example you conduct your interview for an intake and 30 days later the client needs to be discharged from the program.. 6 months from when your original intake was done a 6 month follow up will still be due.  Just keep in mind that every client enrolled into this program will have their own intake, 6 month follow up and discharge.</a:t>
            </a:r>
          </a:p>
        </p:txBody>
      </p:sp>
      <p:sp>
        <p:nvSpPr>
          <p:cNvPr id="4" name="Slide Number Placeholder 3"/>
          <p:cNvSpPr>
            <a:spLocks noGrp="1"/>
          </p:cNvSpPr>
          <p:nvPr>
            <p:ph type="sldNum" sz="quarter" idx="5"/>
          </p:nvPr>
        </p:nvSpPr>
        <p:spPr/>
        <p:txBody>
          <a:bodyPr/>
          <a:lstStyle/>
          <a:p>
            <a:fld id="{A0034528-7857-4738-8385-F27D6EA9C4DE}" type="slidenum">
              <a:rPr lang="en-US" smtClean="0"/>
              <a:t>6</a:t>
            </a:fld>
            <a:endParaRPr lang="en-US"/>
          </a:p>
        </p:txBody>
      </p:sp>
    </p:spTree>
    <p:extLst>
      <p:ext uri="{BB962C8B-B14F-4D97-AF65-F5344CB8AC3E}">
        <p14:creationId xmlns:p14="http://schemas.microsoft.com/office/powerpoint/2010/main" val="39374503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just talked about the 3 data collection points.  This is a breakdown of which sections are needed for each. </a:t>
            </a:r>
          </a:p>
        </p:txBody>
      </p:sp>
      <p:sp>
        <p:nvSpPr>
          <p:cNvPr id="4" name="Slide Number Placeholder 3"/>
          <p:cNvSpPr>
            <a:spLocks noGrp="1"/>
          </p:cNvSpPr>
          <p:nvPr>
            <p:ph type="sldNum" sz="quarter" idx="5"/>
          </p:nvPr>
        </p:nvSpPr>
        <p:spPr/>
        <p:txBody>
          <a:bodyPr/>
          <a:lstStyle/>
          <a:p>
            <a:fld id="{A0034528-7857-4738-8385-F27D6EA9C4DE}" type="slidenum">
              <a:rPr lang="en-US" smtClean="0"/>
              <a:t>7</a:t>
            </a:fld>
            <a:endParaRPr lang="en-US"/>
          </a:p>
        </p:txBody>
      </p:sp>
    </p:spTree>
    <p:extLst>
      <p:ext uri="{BB962C8B-B14F-4D97-AF65-F5344CB8AC3E}">
        <p14:creationId xmlns:p14="http://schemas.microsoft.com/office/powerpoint/2010/main" val="15154026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0034528-7857-4738-8385-F27D6EA9C4DE}" type="slidenum">
              <a:rPr lang="en-US" smtClean="0"/>
              <a:t>8</a:t>
            </a:fld>
            <a:endParaRPr lang="en-US"/>
          </a:p>
        </p:txBody>
      </p:sp>
    </p:spTree>
    <p:extLst>
      <p:ext uri="{BB962C8B-B14F-4D97-AF65-F5344CB8AC3E}">
        <p14:creationId xmlns:p14="http://schemas.microsoft.com/office/powerpoint/2010/main" val="38299887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0034528-7857-4738-8385-F27D6EA9C4DE}" type="slidenum">
              <a:rPr lang="en-US" smtClean="0"/>
              <a:t>9</a:t>
            </a:fld>
            <a:endParaRPr lang="en-US"/>
          </a:p>
        </p:txBody>
      </p:sp>
    </p:spTree>
    <p:extLst>
      <p:ext uri="{BB962C8B-B14F-4D97-AF65-F5344CB8AC3E}">
        <p14:creationId xmlns:p14="http://schemas.microsoft.com/office/powerpoint/2010/main" val="2735574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707A78F-7F40-40D6-ADAC-F7BAB1CC2DBD}" type="datetime1">
              <a:rPr lang="en-US" smtClean="0"/>
              <a:t>12/15/2021</a:t>
            </a:fld>
            <a:endParaRPr lang="en-US"/>
          </a:p>
        </p:txBody>
      </p:sp>
      <p:sp>
        <p:nvSpPr>
          <p:cNvPr id="5" name="Footer Placeholder 4"/>
          <p:cNvSpPr>
            <a:spLocks noGrp="1"/>
          </p:cNvSpPr>
          <p:nvPr>
            <p:ph type="ftr" sz="quarter" idx="11"/>
          </p:nvPr>
        </p:nvSpPr>
        <p:spPr/>
        <p:txBody>
          <a:bodyPr/>
          <a:lstStyle/>
          <a:p>
            <a:r>
              <a:rPr lang="en-US"/>
              <a:t>NCDHHS, DMH | CSAT GPRA Presentation | December 2021</a:t>
            </a:r>
          </a:p>
        </p:txBody>
      </p:sp>
      <p:sp>
        <p:nvSpPr>
          <p:cNvPr id="6" name="Slide Number Placeholder 5"/>
          <p:cNvSpPr>
            <a:spLocks noGrp="1"/>
          </p:cNvSpPr>
          <p:nvPr>
            <p:ph type="sldNum" sz="quarter" idx="12"/>
          </p:nvPr>
        </p:nvSpPr>
        <p:spPr/>
        <p:txBody>
          <a:bodyPr/>
          <a:lstStyle/>
          <a:p>
            <a:fld id="{27EF9EAB-2E82-4C24-847F-37D547725AF1}" type="slidenum">
              <a:rPr lang="en-US" smtClean="0"/>
              <a:t>‹#›</a:t>
            </a:fld>
            <a:endParaRPr lang="en-US"/>
          </a:p>
        </p:txBody>
      </p:sp>
    </p:spTree>
    <p:extLst>
      <p:ext uri="{BB962C8B-B14F-4D97-AF65-F5344CB8AC3E}">
        <p14:creationId xmlns:p14="http://schemas.microsoft.com/office/powerpoint/2010/main" val="921775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9F4712-6377-4EAF-8425-882957322128}" type="datetime1">
              <a:rPr lang="en-US" smtClean="0"/>
              <a:t>12/15/2021</a:t>
            </a:fld>
            <a:endParaRPr lang="en-US"/>
          </a:p>
        </p:txBody>
      </p:sp>
      <p:sp>
        <p:nvSpPr>
          <p:cNvPr id="5" name="Footer Placeholder 4"/>
          <p:cNvSpPr>
            <a:spLocks noGrp="1"/>
          </p:cNvSpPr>
          <p:nvPr>
            <p:ph type="ftr" sz="quarter" idx="11"/>
          </p:nvPr>
        </p:nvSpPr>
        <p:spPr/>
        <p:txBody>
          <a:bodyPr/>
          <a:lstStyle/>
          <a:p>
            <a:r>
              <a:rPr lang="en-US"/>
              <a:t>NCDHHS, DMH | CSAT GPRA Presentation | December 2021</a:t>
            </a:r>
          </a:p>
        </p:txBody>
      </p:sp>
      <p:sp>
        <p:nvSpPr>
          <p:cNvPr id="6" name="Slide Number Placeholder 5"/>
          <p:cNvSpPr>
            <a:spLocks noGrp="1"/>
          </p:cNvSpPr>
          <p:nvPr>
            <p:ph type="sldNum" sz="quarter" idx="12"/>
          </p:nvPr>
        </p:nvSpPr>
        <p:spPr/>
        <p:txBody>
          <a:bodyPr/>
          <a:lstStyle/>
          <a:p>
            <a:fld id="{27EF9EAB-2E82-4C24-847F-37D547725AF1}" type="slidenum">
              <a:rPr lang="en-US" smtClean="0"/>
              <a:t>‹#›</a:t>
            </a:fld>
            <a:endParaRPr lang="en-US"/>
          </a:p>
        </p:txBody>
      </p:sp>
    </p:spTree>
    <p:extLst>
      <p:ext uri="{BB962C8B-B14F-4D97-AF65-F5344CB8AC3E}">
        <p14:creationId xmlns:p14="http://schemas.microsoft.com/office/powerpoint/2010/main" val="680398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04D711-A3C4-4B47-851C-294692C5BB53}" type="datetime1">
              <a:rPr lang="en-US" smtClean="0"/>
              <a:t>12/15/2021</a:t>
            </a:fld>
            <a:endParaRPr lang="en-US"/>
          </a:p>
        </p:txBody>
      </p:sp>
      <p:sp>
        <p:nvSpPr>
          <p:cNvPr id="5" name="Footer Placeholder 4"/>
          <p:cNvSpPr>
            <a:spLocks noGrp="1"/>
          </p:cNvSpPr>
          <p:nvPr>
            <p:ph type="ftr" sz="quarter" idx="11"/>
          </p:nvPr>
        </p:nvSpPr>
        <p:spPr/>
        <p:txBody>
          <a:bodyPr/>
          <a:lstStyle/>
          <a:p>
            <a:r>
              <a:rPr lang="en-US"/>
              <a:t>NCDHHS, DMH | CSAT GPRA Presentation | December 2021</a:t>
            </a:r>
          </a:p>
        </p:txBody>
      </p:sp>
      <p:sp>
        <p:nvSpPr>
          <p:cNvPr id="6" name="Slide Number Placeholder 5"/>
          <p:cNvSpPr>
            <a:spLocks noGrp="1"/>
          </p:cNvSpPr>
          <p:nvPr>
            <p:ph type="sldNum" sz="quarter" idx="12"/>
          </p:nvPr>
        </p:nvSpPr>
        <p:spPr/>
        <p:txBody>
          <a:bodyPr/>
          <a:lstStyle/>
          <a:p>
            <a:fld id="{27EF9EAB-2E82-4C24-847F-37D547725AF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627042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DB9101-BB50-4A2F-9632-5BFD69E9572D}" type="datetime1">
              <a:rPr lang="en-US" smtClean="0"/>
              <a:t>12/15/2021</a:t>
            </a:fld>
            <a:endParaRPr lang="en-US"/>
          </a:p>
        </p:txBody>
      </p:sp>
      <p:sp>
        <p:nvSpPr>
          <p:cNvPr id="5" name="Footer Placeholder 4"/>
          <p:cNvSpPr>
            <a:spLocks noGrp="1"/>
          </p:cNvSpPr>
          <p:nvPr>
            <p:ph type="ftr" sz="quarter" idx="11"/>
          </p:nvPr>
        </p:nvSpPr>
        <p:spPr/>
        <p:txBody>
          <a:bodyPr/>
          <a:lstStyle/>
          <a:p>
            <a:r>
              <a:rPr lang="en-US"/>
              <a:t>NCDHHS, DMH | CSAT GPRA Presentation | December 2021</a:t>
            </a:r>
          </a:p>
        </p:txBody>
      </p:sp>
      <p:sp>
        <p:nvSpPr>
          <p:cNvPr id="6" name="Slide Number Placeholder 5"/>
          <p:cNvSpPr>
            <a:spLocks noGrp="1"/>
          </p:cNvSpPr>
          <p:nvPr>
            <p:ph type="sldNum" sz="quarter" idx="12"/>
          </p:nvPr>
        </p:nvSpPr>
        <p:spPr/>
        <p:txBody>
          <a:bodyPr/>
          <a:lstStyle/>
          <a:p>
            <a:fld id="{27EF9EAB-2E82-4C24-847F-37D547725AF1}" type="slidenum">
              <a:rPr lang="en-US" smtClean="0"/>
              <a:t>‹#›</a:t>
            </a:fld>
            <a:endParaRPr lang="en-US"/>
          </a:p>
        </p:txBody>
      </p:sp>
    </p:spTree>
    <p:extLst>
      <p:ext uri="{BB962C8B-B14F-4D97-AF65-F5344CB8AC3E}">
        <p14:creationId xmlns:p14="http://schemas.microsoft.com/office/powerpoint/2010/main" val="23872668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012310-1458-42B3-B946-857190A390EA}" type="datetime1">
              <a:rPr lang="en-US" smtClean="0"/>
              <a:t>12/15/2021</a:t>
            </a:fld>
            <a:endParaRPr lang="en-US"/>
          </a:p>
        </p:txBody>
      </p:sp>
      <p:sp>
        <p:nvSpPr>
          <p:cNvPr id="5" name="Footer Placeholder 4"/>
          <p:cNvSpPr>
            <a:spLocks noGrp="1"/>
          </p:cNvSpPr>
          <p:nvPr>
            <p:ph type="ftr" sz="quarter" idx="11"/>
          </p:nvPr>
        </p:nvSpPr>
        <p:spPr/>
        <p:txBody>
          <a:bodyPr/>
          <a:lstStyle/>
          <a:p>
            <a:r>
              <a:rPr lang="en-US"/>
              <a:t>NCDHHS, DMH | CSAT GPRA Presentation | December 2021</a:t>
            </a:r>
          </a:p>
        </p:txBody>
      </p:sp>
      <p:sp>
        <p:nvSpPr>
          <p:cNvPr id="6" name="Slide Number Placeholder 5"/>
          <p:cNvSpPr>
            <a:spLocks noGrp="1"/>
          </p:cNvSpPr>
          <p:nvPr>
            <p:ph type="sldNum" sz="quarter" idx="12"/>
          </p:nvPr>
        </p:nvSpPr>
        <p:spPr/>
        <p:txBody>
          <a:bodyPr/>
          <a:lstStyle/>
          <a:p>
            <a:fld id="{27EF9EAB-2E82-4C24-847F-37D547725AF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534334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96B128-6621-4B1F-B9F9-B9C26F2D82AD}" type="datetime1">
              <a:rPr lang="en-US" smtClean="0"/>
              <a:t>12/15/2021</a:t>
            </a:fld>
            <a:endParaRPr lang="en-US"/>
          </a:p>
        </p:txBody>
      </p:sp>
      <p:sp>
        <p:nvSpPr>
          <p:cNvPr id="5" name="Footer Placeholder 4"/>
          <p:cNvSpPr>
            <a:spLocks noGrp="1"/>
          </p:cNvSpPr>
          <p:nvPr>
            <p:ph type="ftr" sz="quarter" idx="11"/>
          </p:nvPr>
        </p:nvSpPr>
        <p:spPr/>
        <p:txBody>
          <a:bodyPr/>
          <a:lstStyle/>
          <a:p>
            <a:r>
              <a:rPr lang="en-US"/>
              <a:t>NCDHHS, DMH | CSAT GPRA Presentation | December 2021</a:t>
            </a:r>
          </a:p>
        </p:txBody>
      </p:sp>
      <p:sp>
        <p:nvSpPr>
          <p:cNvPr id="6" name="Slide Number Placeholder 5"/>
          <p:cNvSpPr>
            <a:spLocks noGrp="1"/>
          </p:cNvSpPr>
          <p:nvPr>
            <p:ph type="sldNum" sz="quarter" idx="12"/>
          </p:nvPr>
        </p:nvSpPr>
        <p:spPr/>
        <p:txBody>
          <a:bodyPr/>
          <a:lstStyle/>
          <a:p>
            <a:fld id="{27EF9EAB-2E82-4C24-847F-37D547725AF1}" type="slidenum">
              <a:rPr lang="en-US" smtClean="0"/>
              <a:t>‹#›</a:t>
            </a:fld>
            <a:endParaRPr lang="en-US"/>
          </a:p>
        </p:txBody>
      </p:sp>
    </p:spTree>
    <p:extLst>
      <p:ext uri="{BB962C8B-B14F-4D97-AF65-F5344CB8AC3E}">
        <p14:creationId xmlns:p14="http://schemas.microsoft.com/office/powerpoint/2010/main" val="7401873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069C77-1022-4D58-BCE8-771FEBFB0150}" type="datetime1">
              <a:rPr lang="en-US" smtClean="0"/>
              <a:t>12/15/2021</a:t>
            </a:fld>
            <a:endParaRPr lang="en-US"/>
          </a:p>
        </p:txBody>
      </p:sp>
      <p:sp>
        <p:nvSpPr>
          <p:cNvPr id="5" name="Footer Placeholder 4"/>
          <p:cNvSpPr>
            <a:spLocks noGrp="1"/>
          </p:cNvSpPr>
          <p:nvPr>
            <p:ph type="ftr" sz="quarter" idx="11"/>
          </p:nvPr>
        </p:nvSpPr>
        <p:spPr/>
        <p:txBody>
          <a:bodyPr/>
          <a:lstStyle/>
          <a:p>
            <a:r>
              <a:rPr lang="en-US"/>
              <a:t>NCDHHS, DMH | CSAT GPRA Presentation | December 2021</a:t>
            </a:r>
          </a:p>
        </p:txBody>
      </p:sp>
      <p:sp>
        <p:nvSpPr>
          <p:cNvPr id="6" name="Slide Number Placeholder 5"/>
          <p:cNvSpPr>
            <a:spLocks noGrp="1"/>
          </p:cNvSpPr>
          <p:nvPr>
            <p:ph type="sldNum" sz="quarter" idx="12"/>
          </p:nvPr>
        </p:nvSpPr>
        <p:spPr/>
        <p:txBody>
          <a:bodyPr/>
          <a:lstStyle/>
          <a:p>
            <a:fld id="{27EF9EAB-2E82-4C24-847F-37D547725AF1}" type="slidenum">
              <a:rPr lang="en-US" smtClean="0"/>
              <a:t>‹#›</a:t>
            </a:fld>
            <a:endParaRPr lang="en-US"/>
          </a:p>
        </p:txBody>
      </p:sp>
    </p:spTree>
    <p:extLst>
      <p:ext uri="{BB962C8B-B14F-4D97-AF65-F5344CB8AC3E}">
        <p14:creationId xmlns:p14="http://schemas.microsoft.com/office/powerpoint/2010/main" val="2536934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B8CC3E-269F-4943-8118-FC2575DEAA6D}" type="datetime1">
              <a:rPr lang="en-US" smtClean="0"/>
              <a:t>12/15/2021</a:t>
            </a:fld>
            <a:endParaRPr lang="en-US"/>
          </a:p>
        </p:txBody>
      </p:sp>
      <p:sp>
        <p:nvSpPr>
          <p:cNvPr id="5" name="Footer Placeholder 4"/>
          <p:cNvSpPr>
            <a:spLocks noGrp="1"/>
          </p:cNvSpPr>
          <p:nvPr>
            <p:ph type="ftr" sz="quarter" idx="11"/>
          </p:nvPr>
        </p:nvSpPr>
        <p:spPr/>
        <p:txBody>
          <a:bodyPr/>
          <a:lstStyle/>
          <a:p>
            <a:r>
              <a:rPr lang="en-US"/>
              <a:t>NCDHHS, DMH | CSAT GPRA Presentation | December 2021</a:t>
            </a:r>
          </a:p>
        </p:txBody>
      </p:sp>
      <p:sp>
        <p:nvSpPr>
          <p:cNvPr id="6" name="Slide Number Placeholder 5"/>
          <p:cNvSpPr>
            <a:spLocks noGrp="1"/>
          </p:cNvSpPr>
          <p:nvPr>
            <p:ph type="sldNum" sz="quarter" idx="12"/>
          </p:nvPr>
        </p:nvSpPr>
        <p:spPr/>
        <p:txBody>
          <a:bodyPr/>
          <a:lstStyle/>
          <a:p>
            <a:fld id="{27EF9EAB-2E82-4C24-847F-37D547725AF1}" type="slidenum">
              <a:rPr lang="en-US" smtClean="0"/>
              <a:t>‹#›</a:t>
            </a:fld>
            <a:endParaRPr lang="en-US"/>
          </a:p>
        </p:txBody>
      </p:sp>
    </p:spTree>
    <p:extLst>
      <p:ext uri="{BB962C8B-B14F-4D97-AF65-F5344CB8AC3E}">
        <p14:creationId xmlns:p14="http://schemas.microsoft.com/office/powerpoint/2010/main" val="1518549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Slide -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8867" y="2067905"/>
            <a:ext cx="2689348" cy="1990847"/>
          </a:xfrm>
          <a:prstGeom prst="rect">
            <a:avLst/>
          </a:prstGeom>
        </p:spPr>
      </p:pic>
      <p:sp>
        <p:nvSpPr>
          <p:cNvPr id="11" name="Rectangle 10"/>
          <p:cNvSpPr/>
          <p:nvPr userDrawn="1"/>
        </p:nvSpPr>
        <p:spPr>
          <a:xfrm>
            <a:off x="0" y="6607418"/>
            <a:ext cx="12192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3691462" y="2051009"/>
            <a:ext cx="7699023" cy="2020824"/>
          </a:xfrm>
          <a:prstGeom prst="rect">
            <a:avLst/>
          </a:prstGeom>
        </p:spPr>
        <p:txBody>
          <a:bodyPr anchor="ctr">
            <a:noAutofit/>
          </a:bodyPr>
          <a:lstStyle>
            <a:lvl1pPr marL="0" indent="0">
              <a:buNone/>
              <a:defRPr sz="3200" b="0" i="0" baseline="0">
                <a:latin typeface="Gotham Bold" charset="0"/>
                <a:ea typeface="Gotham Bold" charset="0"/>
                <a:cs typeface="Gotham Bold"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3691462" y="4071833"/>
            <a:ext cx="7699023" cy="948752"/>
          </a:xfrm>
          <a:prstGeom prst="rect">
            <a:avLst/>
          </a:prstGeom>
        </p:spPr>
        <p:txBody>
          <a:bodyPr anchor="b">
            <a:noAutofit/>
          </a:bodyPr>
          <a:lstStyle>
            <a:lvl1pPr marL="0" indent="0">
              <a:lnSpc>
                <a:spcPct val="100000"/>
              </a:lnSpc>
              <a:spcBef>
                <a:spcPts val="0"/>
              </a:spcBef>
              <a:buNone/>
              <a:defRPr sz="2800" b="0" i="0" baseline="0">
                <a:latin typeface="Gotham Bold" charset="0"/>
                <a:ea typeface="Gotham Bold" charset="0"/>
                <a:cs typeface="Gotham Bold"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3691462" y="5020585"/>
            <a:ext cx="7699023" cy="488226"/>
          </a:xfrm>
          <a:prstGeom prst="rect">
            <a:avLst/>
          </a:prstGeom>
        </p:spPr>
        <p:txBody>
          <a:bodyPr anchor="b">
            <a:normAutofit/>
          </a:bodyPr>
          <a:lstStyle>
            <a:lvl1pPr marL="0" indent="0">
              <a:buNone/>
              <a:defRPr sz="2400" b="0" i="0" baseline="0">
                <a:latin typeface="Gotham Bold" charset="0"/>
                <a:ea typeface="Gotham Bold" charset="0"/>
                <a:cs typeface="Gotham Bold" charset="0"/>
              </a:defRPr>
            </a:lvl1pPr>
          </a:lstStyle>
          <a:p>
            <a:pPr lvl="0"/>
            <a:r>
              <a:rPr lang="en-US" dirty="0"/>
              <a:t>Click to Add Date</a:t>
            </a:r>
          </a:p>
        </p:txBody>
      </p:sp>
      <p:sp>
        <p:nvSpPr>
          <p:cNvPr id="14" name="Rectangle 13"/>
          <p:cNvSpPr/>
          <p:nvPr userDrawn="1"/>
        </p:nvSpPr>
        <p:spPr>
          <a:xfrm>
            <a:off x="0" y="3860"/>
            <a:ext cx="12192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Tree>
    <p:extLst>
      <p:ext uri="{BB962C8B-B14F-4D97-AF65-F5344CB8AC3E}">
        <p14:creationId xmlns:p14="http://schemas.microsoft.com/office/powerpoint/2010/main" val="2312843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89B98C-3C20-4E66-80EC-2E78E9BEC59D}" type="datetime1">
              <a:rPr lang="en-US" smtClean="0"/>
              <a:t>12/15/2021</a:t>
            </a:fld>
            <a:endParaRPr lang="en-US"/>
          </a:p>
        </p:txBody>
      </p:sp>
      <p:sp>
        <p:nvSpPr>
          <p:cNvPr id="5" name="Footer Placeholder 4"/>
          <p:cNvSpPr>
            <a:spLocks noGrp="1"/>
          </p:cNvSpPr>
          <p:nvPr>
            <p:ph type="ftr" sz="quarter" idx="11"/>
          </p:nvPr>
        </p:nvSpPr>
        <p:spPr/>
        <p:txBody>
          <a:bodyPr/>
          <a:lstStyle/>
          <a:p>
            <a:r>
              <a:rPr lang="en-US" dirty="0"/>
              <a:t>NCDHHS, DMH | CSAT GPRA Presentation | December 2021</a:t>
            </a:r>
          </a:p>
        </p:txBody>
      </p:sp>
      <p:sp>
        <p:nvSpPr>
          <p:cNvPr id="6" name="Slide Number Placeholder 5"/>
          <p:cNvSpPr>
            <a:spLocks noGrp="1"/>
          </p:cNvSpPr>
          <p:nvPr>
            <p:ph type="sldNum" sz="quarter" idx="12"/>
          </p:nvPr>
        </p:nvSpPr>
        <p:spPr/>
        <p:txBody>
          <a:bodyPr/>
          <a:lstStyle/>
          <a:p>
            <a:fld id="{27EF9EAB-2E82-4C24-847F-37D547725AF1}" type="slidenum">
              <a:rPr lang="en-US" smtClean="0"/>
              <a:t>‹#›</a:t>
            </a:fld>
            <a:endParaRPr lang="en-US"/>
          </a:p>
        </p:txBody>
      </p:sp>
    </p:spTree>
    <p:extLst>
      <p:ext uri="{BB962C8B-B14F-4D97-AF65-F5344CB8AC3E}">
        <p14:creationId xmlns:p14="http://schemas.microsoft.com/office/powerpoint/2010/main" val="240596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1B8092-0EC4-46D8-BE57-D80B07166527}" type="datetime1">
              <a:rPr lang="en-US" smtClean="0"/>
              <a:t>12/15/2021</a:t>
            </a:fld>
            <a:endParaRPr lang="en-US"/>
          </a:p>
        </p:txBody>
      </p:sp>
      <p:sp>
        <p:nvSpPr>
          <p:cNvPr id="5" name="Footer Placeholder 4"/>
          <p:cNvSpPr>
            <a:spLocks noGrp="1"/>
          </p:cNvSpPr>
          <p:nvPr>
            <p:ph type="ftr" sz="quarter" idx="11"/>
          </p:nvPr>
        </p:nvSpPr>
        <p:spPr/>
        <p:txBody>
          <a:bodyPr/>
          <a:lstStyle/>
          <a:p>
            <a:r>
              <a:rPr lang="en-US"/>
              <a:t>NCDHHS, DMH | CSAT GPRA Presentation | December 2021</a:t>
            </a:r>
          </a:p>
        </p:txBody>
      </p:sp>
      <p:sp>
        <p:nvSpPr>
          <p:cNvPr id="6" name="Slide Number Placeholder 5"/>
          <p:cNvSpPr>
            <a:spLocks noGrp="1"/>
          </p:cNvSpPr>
          <p:nvPr>
            <p:ph type="sldNum" sz="quarter" idx="12"/>
          </p:nvPr>
        </p:nvSpPr>
        <p:spPr/>
        <p:txBody>
          <a:bodyPr/>
          <a:lstStyle/>
          <a:p>
            <a:fld id="{27EF9EAB-2E82-4C24-847F-37D547725AF1}" type="slidenum">
              <a:rPr lang="en-US" smtClean="0"/>
              <a:t>‹#›</a:t>
            </a:fld>
            <a:endParaRPr lang="en-US"/>
          </a:p>
        </p:txBody>
      </p:sp>
    </p:spTree>
    <p:extLst>
      <p:ext uri="{BB962C8B-B14F-4D97-AF65-F5344CB8AC3E}">
        <p14:creationId xmlns:p14="http://schemas.microsoft.com/office/powerpoint/2010/main" val="1638485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7B6D463-DAF2-4F4C-8BA1-31839238CE50}" type="datetime1">
              <a:rPr lang="en-US" smtClean="0"/>
              <a:t>12/15/2021</a:t>
            </a:fld>
            <a:endParaRPr lang="en-US"/>
          </a:p>
        </p:txBody>
      </p:sp>
      <p:sp>
        <p:nvSpPr>
          <p:cNvPr id="6" name="Footer Placeholder 5"/>
          <p:cNvSpPr>
            <a:spLocks noGrp="1"/>
          </p:cNvSpPr>
          <p:nvPr>
            <p:ph type="ftr" sz="quarter" idx="11"/>
          </p:nvPr>
        </p:nvSpPr>
        <p:spPr/>
        <p:txBody>
          <a:bodyPr/>
          <a:lstStyle/>
          <a:p>
            <a:r>
              <a:rPr lang="en-US"/>
              <a:t>NCDHHS, DMH | CSAT GPRA Presentation | December 2021</a:t>
            </a:r>
          </a:p>
        </p:txBody>
      </p:sp>
      <p:sp>
        <p:nvSpPr>
          <p:cNvPr id="7" name="Slide Number Placeholder 6"/>
          <p:cNvSpPr>
            <a:spLocks noGrp="1"/>
          </p:cNvSpPr>
          <p:nvPr>
            <p:ph type="sldNum" sz="quarter" idx="12"/>
          </p:nvPr>
        </p:nvSpPr>
        <p:spPr/>
        <p:txBody>
          <a:bodyPr/>
          <a:lstStyle/>
          <a:p>
            <a:fld id="{27EF9EAB-2E82-4C24-847F-37D547725AF1}" type="slidenum">
              <a:rPr lang="en-US" smtClean="0"/>
              <a:t>‹#›</a:t>
            </a:fld>
            <a:endParaRPr lang="en-US"/>
          </a:p>
        </p:txBody>
      </p:sp>
    </p:spTree>
    <p:extLst>
      <p:ext uri="{BB962C8B-B14F-4D97-AF65-F5344CB8AC3E}">
        <p14:creationId xmlns:p14="http://schemas.microsoft.com/office/powerpoint/2010/main" val="2729853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EA99D3C-F021-4D58-888D-77F914910FC8}" type="datetime1">
              <a:rPr lang="en-US" smtClean="0"/>
              <a:t>12/15/2021</a:t>
            </a:fld>
            <a:endParaRPr lang="en-US"/>
          </a:p>
        </p:txBody>
      </p:sp>
      <p:sp>
        <p:nvSpPr>
          <p:cNvPr id="8" name="Footer Placeholder 7"/>
          <p:cNvSpPr>
            <a:spLocks noGrp="1"/>
          </p:cNvSpPr>
          <p:nvPr>
            <p:ph type="ftr" sz="quarter" idx="11"/>
          </p:nvPr>
        </p:nvSpPr>
        <p:spPr/>
        <p:txBody>
          <a:bodyPr/>
          <a:lstStyle/>
          <a:p>
            <a:r>
              <a:rPr lang="en-US"/>
              <a:t>NCDHHS, DMH | CSAT GPRA Presentation | December 2021</a:t>
            </a:r>
          </a:p>
        </p:txBody>
      </p:sp>
      <p:sp>
        <p:nvSpPr>
          <p:cNvPr id="9" name="Slide Number Placeholder 8"/>
          <p:cNvSpPr>
            <a:spLocks noGrp="1"/>
          </p:cNvSpPr>
          <p:nvPr>
            <p:ph type="sldNum" sz="quarter" idx="12"/>
          </p:nvPr>
        </p:nvSpPr>
        <p:spPr/>
        <p:txBody>
          <a:bodyPr/>
          <a:lstStyle/>
          <a:p>
            <a:fld id="{27EF9EAB-2E82-4C24-847F-37D547725AF1}" type="slidenum">
              <a:rPr lang="en-US" smtClean="0"/>
              <a:t>‹#›</a:t>
            </a:fld>
            <a:endParaRPr lang="en-US"/>
          </a:p>
        </p:txBody>
      </p:sp>
    </p:spTree>
    <p:extLst>
      <p:ext uri="{BB962C8B-B14F-4D97-AF65-F5344CB8AC3E}">
        <p14:creationId xmlns:p14="http://schemas.microsoft.com/office/powerpoint/2010/main" val="2839362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971C1DC-6B52-4BD9-8728-516D61922708}" type="datetime1">
              <a:rPr lang="en-US" smtClean="0"/>
              <a:t>12/15/2021</a:t>
            </a:fld>
            <a:endParaRPr lang="en-US"/>
          </a:p>
        </p:txBody>
      </p:sp>
      <p:sp>
        <p:nvSpPr>
          <p:cNvPr id="4" name="Footer Placeholder 3"/>
          <p:cNvSpPr>
            <a:spLocks noGrp="1"/>
          </p:cNvSpPr>
          <p:nvPr>
            <p:ph type="ftr" sz="quarter" idx="11"/>
          </p:nvPr>
        </p:nvSpPr>
        <p:spPr/>
        <p:txBody>
          <a:bodyPr/>
          <a:lstStyle/>
          <a:p>
            <a:r>
              <a:rPr lang="en-US"/>
              <a:t>NCDHHS, DMH | CSAT GPRA Presentation | December 2021</a:t>
            </a:r>
          </a:p>
        </p:txBody>
      </p:sp>
      <p:sp>
        <p:nvSpPr>
          <p:cNvPr id="5" name="Slide Number Placeholder 4"/>
          <p:cNvSpPr>
            <a:spLocks noGrp="1"/>
          </p:cNvSpPr>
          <p:nvPr>
            <p:ph type="sldNum" sz="quarter" idx="12"/>
          </p:nvPr>
        </p:nvSpPr>
        <p:spPr/>
        <p:txBody>
          <a:bodyPr/>
          <a:lstStyle/>
          <a:p>
            <a:fld id="{27EF9EAB-2E82-4C24-847F-37D547725AF1}" type="slidenum">
              <a:rPr lang="en-US" smtClean="0"/>
              <a:t>‹#›</a:t>
            </a:fld>
            <a:endParaRPr lang="en-US"/>
          </a:p>
        </p:txBody>
      </p:sp>
    </p:spTree>
    <p:extLst>
      <p:ext uri="{BB962C8B-B14F-4D97-AF65-F5344CB8AC3E}">
        <p14:creationId xmlns:p14="http://schemas.microsoft.com/office/powerpoint/2010/main" val="3583216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B72902-3027-48F1-B830-4EF171AC8D24}" type="datetime1">
              <a:rPr lang="en-US" smtClean="0"/>
              <a:t>12/15/2021</a:t>
            </a:fld>
            <a:endParaRPr lang="en-US"/>
          </a:p>
        </p:txBody>
      </p:sp>
      <p:sp>
        <p:nvSpPr>
          <p:cNvPr id="3" name="Footer Placeholder 2"/>
          <p:cNvSpPr>
            <a:spLocks noGrp="1"/>
          </p:cNvSpPr>
          <p:nvPr>
            <p:ph type="ftr" sz="quarter" idx="11"/>
          </p:nvPr>
        </p:nvSpPr>
        <p:spPr/>
        <p:txBody>
          <a:bodyPr/>
          <a:lstStyle/>
          <a:p>
            <a:r>
              <a:rPr lang="en-US"/>
              <a:t>NCDHHS, DMH | CSAT GPRA Presentation | December 2021</a:t>
            </a:r>
          </a:p>
        </p:txBody>
      </p:sp>
      <p:sp>
        <p:nvSpPr>
          <p:cNvPr id="4" name="Slide Number Placeholder 3"/>
          <p:cNvSpPr>
            <a:spLocks noGrp="1"/>
          </p:cNvSpPr>
          <p:nvPr>
            <p:ph type="sldNum" sz="quarter" idx="12"/>
          </p:nvPr>
        </p:nvSpPr>
        <p:spPr/>
        <p:txBody>
          <a:bodyPr/>
          <a:lstStyle/>
          <a:p>
            <a:fld id="{27EF9EAB-2E82-4C24-847F-37D547725AF1}" type="slidenum">
              <a:rPr lang="en-US" smtClean="0"/>
              <a:t>‹#›</a:t>
            </a:fld>
            <a:endParaRPr lang="en-US"/>
          </a:p>
        </p:txBody>
      </p:sp>
    </p:spTree>
    <p:extLst>
      <p:ext uri="{BB962C8B-B14F-4D97-AF65-F5344CB8AC3E}">
        <p14:creationId xmlns:p14="http://schemas.microsoft.com/office/powerpoint/2010/main" val="4215226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FA08CB5-2611-48DB-A796-76880182FF0C}" type="datetime1">
              <a:rPr lang="en-US" smtClean="0"/>
              <a:t>12/15/2021</a:t>
            </a:fld>
            <a:endParaRPr lang="en-US"/>
          </a:p>
        </p:txBody>
      </p:sp>
      <p:sp>
        <p:nvSpPr>
          <p:cNvPr id="6" name="Footer Placeholder 5"/>
          <p:cNvSpPr>
            <a:spLocks noGrp="1"/>
          </p:cNvSpPr>
          <p:nvPr>
            <p:ph type="ftr" sz="quarter" idx="11"/>
          </p:nvPr>
        </p:nvSpPr>
        <p:spPr/>
        <p:txBody>
          <a:bodyPr/>
          <a:lstStyle/>
          <a:p>
            <a:r>
              <a:rPr lang="en-US"/>
              <a:t>NCDHHS, DMH | CSAT GPRA Presentation | December 2021</a:t>
            </a:r>
          </a:p>
        </p:txBody>
      </p:sp>
      <p:sp>
        <p:nvSpPr>
          <p:cNvPr id="7" name="Slide Number Placeholder 6"/>
          <p:cNvSpPr>
            <a:spLocks noGrp="1"/>
          </p:cNvSpPr>
          <p:nvPr>
            <p:ph type="sldNum" sz="quarter" idx="12"/>
          </p:nvPr>
        </p:nvSpPr>
        <p:spPr/>
        <p:txBody>
          <a:bodyPr/>
          <a:lstStyle/>
          <a:p>
            <a:fld id="{27EF9EAB-2E82-4C24-847F-37D547725AF1}" type="slidenum">
              <a:rPr lang="en-US" smtClean="0"/>
              <a:t>‹#›</a:t>
            </a:fld>
            <a:endParaRPr lang="en-US"/>
          </a:p>
        </p:txBody>
      </p:sp>
    </p:spTree>
    <p:extLst>
      <p:ext uri="{BB962C8B-B14F-4D97-AF65-F5344CB8AC3E}">
        <p14:creationId xmlns:p14="http://schemas.microsoft.com/office/powerpoint/2010/main" val="3897591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NCDHHS, DMH | CSAT GPRA Presentation | December 2021</a:t>
            </a:r>
          </a:p>
        </p:txBody>
      </p:sp>
      <p:sp>
        <p:nvSpPr>
          <p:cNvPr id="7" name="Slide Number Placeholder 6"/>
          <p:cNvSpPr>
            <a:spLocks noGrp="1"/>
          </p:cNvSpPr>
          <p:nvPr>
            <p:ph type="sldNum" sz="quarter" idx="12"/>
          </p:nvPr>
        </p:nvSpPr>
        <p:spPr/>
        <p:txBody>
          <a:bodyPr/>
          <a:lstStyle/>
          <a:p>
            <a:fld id="{27EF9EAB-2E82-4C24-847F-37D547725AF1}" type="slidenum">
              <a:rPr lang="en-US" smtClean="0"/>
              <a:t>‹#›</a:t>
            </a:fld>
            <a:endParaRPr lang="en-US"/>
          </a:p>
        </p:txBody>
      </p:sp>
      <p:sp>
        <p:nvSpPr>
          <p:cNvPr id="5" name="Date Placeholder 4"/>
          <p:cNvSpPr>
            <a:spLocks noGrp="1"/>
          </p:cNvSpPr>
          <p:nvPr>
            <p:ph type="dt" sz="half" idx="10"/>
          </p:nvPr>
        </p:nvSpPr>
        <p:spPr/>
        <p:txBody>
          <a:bodyPr/>
          <a:lstStyle/>
          <a:p>
            <a:fld id="{5C55456B-4AC8-4048-BE5F-64B69713777E}" type="datetime1">
              <a:rPr lang="en-US" smtClean="0"/>
              <a:t>12/15/2021</a:t>
            </a:fld>
            <a:endParaRPr lang="en-US"/>
          </a:p>
        </p:txBody>
      </p:sp>
    </p:spTree>
    <p:extLst>
      <p:ext uri="{BB962C8B-B14F-4D97-AF65-F5344CB8AC3E}">
        <p14:creationId xmlns:p14="http://schemas.microsoft.com/office/powerpoint/2010/main" val="3481478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83D21CC-BA38-454B-B5D4-5E1D21A275DB}" type="datetime1">
              <a:rPr lang="en-US" smtClean="0"/>
              <a:t>12/15/2021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NCDHHS, DMH | CSAT GPRA Presentation | December 2021</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7EF9EAB-2E82-4C24-847F-37D547725AF1}" type="slidenum">
              <a:rPr lang="en-US" smtClean="0"/>
              <a:t>‹#›</a:t>
            </a:fld>
            <a:endParaRPr lang="en-US"/>
          </a:p>
        </p:txBody>
      </p:sp>
    </p:spTree>
    <p:extLst>
      <p:ext uri="{BB962C8B-B14F-4D97-AF65-F5344CB8AC3E}">
        <p14:creationId xmlns:p14="http://schemas.microsoft.com/office/powerpoint/2010/main" val="1044408973"/>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 id="2147483776" r:id="rId12"/>
    <p:sldLayoutId id="2147483777" r:id="rId13"/>
    <p:sldLayoutId id="2147483778" r:id="rId14"/>
    <p:sldLayoutId id="2147483779" r:id="rId15"/>
    <p:sldLayoutId id="2147483780" r:id="rId16"/>
    <p:sldLayoutId id="2147483781" r:id="rId17"/>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image" Target="../media/image5.svg"/></Relationships>
</file>

<file path=ppt/slides/_rels/slide12.xml.rels><?xml version="1.0" encoding="UTF-8" standalone="yes"?>
<Relationships xmlns="http://schemas.openxmlformats.org/package/2006/relationships"><Relationship Id="rId3" Type="http://schemas.openxmlformats.org/officeDocument/2006/relationships/hyperlink" Target="mailto:Jaquetta.foreman@dhhs.nc.gov"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p:txBody>
          <a:bodyPr/>
          <a:lstStyle/>
          <a:p>
            <a:r>
              <a:rPr lang="en-US" sz="1800" dirty="0">
                <a:latin typeface="Gotham Light" pitchFamily="50" charset="0"/>
                <a:cs typeface="Arial"/>
              </a:rPr>
              <a:t>NC Department of Health and Human Services </a:t>
            </a:r>
          </a:p>
          <a:p>
            <a:r>
              <a:rPr lang="en-US" dirty="0"/>
              <a:t>GPRA Training</a:t>
            </a:r>
          </a:p>
        </p:txBody>
      </p:sp>
      <p:sp>
        <p:nvSpPr>
          <p:cNvPr id="9" name="Text Placeholder 8"/>
          <p:cNvSpPr>
            <a:spLocks noGrp="1"/>
          </p:cNvSpPr>
          <p:nvPr>
            <p:ph type="body" sz="quarter" idx="11"/>
          </p:nvPr>
        </p:nvSpPr>
        <p:spPr/>
        <p:txBody>
          <a:bodyPr/>
          <a:lstStyle/>
          <a:p>
            <a:r>
              <a:rPr lang="en-US" dirty="0"/>
              <a:t>Jaquetta Foreman</a:t>
            </a:r>
          </a:p>
          <a:p>
            <a:r>
              <a:rPr lang="en-US" sz="2400" dirty="0"/>
              <a:t>SOR Data Coordinator</a:t>
            </a:r>
          </a:p>
        </p:txBody>
      </p:sp>
      <p:sp>
        <p:nvSpPr>
          <p:cNvPr id="10" name="Text Placeholder 9"/>
          <p:cNvSpPr>
            <a:spLocks noGrp="1"/>
          </p:cNvSpPr>
          <p:nvPr>
            <p:ph type="body" sz="quarter" idx="12"/>
          </p:nvPr>
        </p:nvSpPr>
        <p:spPr/>
        <p:txBody>
          <a:bodyPr>
            <a:normAutofit/>
          </a:bodyPr>
          <a:lstStyle/>
          <a:p>
            <a:r>
              <a:rPr lang="en-US" sz="2000" dirty="0"/>
              <a:t>December 2021</a:t>
            </a:r>
          </a:p>
        </p:txBody>
      </p:sp>
    </p:spTree>
    <p:extLst>
      <p:ext uri="{BB962C8B-B14F-4D97-AF65-F5344CB8AC3E}">
        <p14:creationId xmlns:p14="http://schemas.microsoft.com/office/powerpoint/2010/main" val="695022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C46C835C-F8CD-45B4-ABE6-F6D338061B63}"/>
              </a:ext>
            </a:extLst>
          </p:cNvPr>
          <p:cNvSpPr>
            <a:spLocks noGrp="1"/>
          </p:cNvSpPr>
          <p:nvPr>
            <p:ph type="title"/>
          </p:nvPr>
        </p:nvSpPr>
        <p:spPr>
          <a:xfrm>
            <a:off x="643467" y="816638"/>
            <a:ext cx="3367359" cy="5224724"/>
          </a:xfrm>
        </p:spPr>
        <p:txBody>
          <a:bodyPr anchor="ctr">
            <a:normAutofit/>
          </a:bodyPr>
          <a:lstStyle/>
          <a:p>
            <a:r>
              <a:rPr lang="en-US" dirty="0"/>
              <a:t> GPRA – Examples</a:t>
            </a:r>
          </a:p>
        </p:txBody>
      </p:sp>
      <p:sp>
        <p:nvSpPr>
          <p:cNvPr id="3" name="Content Placeholder 2">
            <a:extLst>
              <a:ext uri="{FF2B5EF4-FFF2-40B4-BE49-F238E27FC236}">
                <a16:creationId xmlns:a16="http://schemas.microsoft.com/office/drawing/2014/main" id="{D8102402-00EE-4DDA-B578-44B4696676D8}"/>
              </a:ext>
            </a:extLst>
          </p:cNvPr>
          <p:cNvSpPr>
            <a:spLocks noGrp="1"/>
          </p:cNvSpPr>
          <p:nvPr>
            <p:ph idx="1"/>
          </p:nvPr>
        </p:nvSpPr>
        <p:spPr>
          <a:xfrm>
            <a:off x="4654295" y="816638"/>
            <a:ext cx="4619706" cy="5224724"/>
          </a:xfrm>
        </p:spPr>
        <p:txBody>
          <a:bodyPr anchor="ctr">
            <a:normAutofit lnSpcReduction="10000"/>
          </a:bodyPr>
          <a:lstStyle/>
          <a:p>
            <a:pPr>
              <a:lnSpc>
                <a:spcPct val="90000"/>
              </a:lnSpc>
            </a:pPr>
            <a:r>
              <a:rPr lang="en-US" sz="1100" b="1"/>
              <a:t>Example 1</a:t>
            </a:r>
          </a:p>
          <a:p>
            <a:pPr lvl="1">
              <a:lnSpc>
                <a:spcPct val="90000"/>
              </a:lnSpc>
            </a:pPr>
            <a:r>
              <a:rPr lang="en-US" sz="1100"/>
              <a:t>Individual began receiving SAIOP services March 15</a:t>
            </a:r>
            <a:r>
              <a:rPr lang="en-US" sz="1100" baseline="30000"/>
              <a:t>th</a:t>
            </a:r>
            <a:r>
              <a:rPr lang="en-US" sz="1100"/>
              <a:t> and completed the Intake/baseline GPRA on the same day. The 6mth follow-up GPRA is due September 15</a:t>
            </a:r>
            <a:r>
              <a:rPr lang="en-US" sz="1100" baseline="30000"/>
              <a:t>th</a:t>
            </a:r>
            <a:r>
              <a:rPr lang="en-US" sz="1100"/>
              <a:t> (the window for completing this is August 15</a:t>
            </a:r>
            <a:r>
              <a:rPr lang="en-US" sz="1100" baseline="30000"/>
              <a:t>th</a:t>
            </a:r>
            <a:r>
              <a:rPr lang="en-US" sz="1100"/>
              <a:t> – November 15</a:t>
            </a:r>
            <a:r>
              <a:rPr lang="en-US" sz="1100" baseline="30000"/>
              <a:t>th</a:t>
            </a:r>
            <a:r>
              <a:rPr lang="en-US" sz="1100"/>
              <a:t>).  The individual successfully completes treatment and is discharged December 1</a:t>
            </a:r>
            <a:r>
              <a:rPr lang="en-US" sz="1100" baseline="30000"/>
              <a:t>st</a:t>
            </a:r>
            <a:r>
              <a:rPr lang="en-US" sz="1100"/>
              <a:t>. The discharge GPRA should be completed by December 15</a:t>
            </a:r>
            <a:r>
              <a:rPr lang="en-US" sz="1100" baseline="30000"/>
              <a:t>th</a:t>
            </a:r>
            <a:r>
              <a:rPr lang="en-US" sz="1100"/>
              <a:t>. </a:t>
            </a:r>
          </a:p>
          <a:p>
            <a:pPr marL="342900" lvl="1" indent="0">
              <a:lnSpc>
                <a:spcPct val="90000"/>
              </a:lnSpc>
              <a:buNone/>
            </a:pPr>
            <a:endParaRPr lang="en-US" sz="1100"/>
          </a:p>
          <a:p>
            <a:pPr>
              <a:lnSpc>
                <a:spcPct val="90000"/>
              </a:lnSpc>
            </a:pPr>
            <a:r>
              <a:rPr lang="en-US" sz="1100" b="1"/>
              <a:t>Example 2</a:t>
            </a:r>
          </a:p>
          <a:p>
            <a:pPr lvl="1">
              <a:lnSpc>
                <a:spcPct val="90000"/>
              </a:lnSpc>
            </a:pPr>
            <a:r>
              <a:rPr lang="en-US" sz="1100"/>
              <a:t>Individual began receiving MAT services March 15</a:t>
            </a:r>
            <a:r>
              <a:rPr lang="en-US" sz="1100" baseline="30000"/>
              <a:t>th</a:t>
            </a:r>
            <a:r>
              <a:rPr lang="en-US" sz="1100"/>
              <a:t> and the Intake/baseline GPRA is completed March 18</a:t>
            </a:r>
            <a:r>
              <a:rPr lang="en-US" sz="1100" baseline="30000"/>
              <a:t>th</a:t>
            </a:r>
            <a:r>
              <a:rPr lang="en-US" sz="1100"/>
              <a:t>. The 6mth follow-up GPRA is due September 18</a:t>
            </a:r>
            <a:r>
              <a:rPr lang="en-US" sz="1100" baseline="30000"/>
              <a:t>th</a:t>
            </a:r>
            <a:r>
              <a:rPr lang="en-US" sz="1100"/>
              <a:t> (the window for completing this is August 18</a:t>
            </a:r>
            <a:r>
              <a:rPr lang="en-US" sz="1100" baseline="30000"/>
              <a:t>th</a:t>
            </a:r>
            <a:r>
              <a:rPr lang="en-US" sz="1100"/>
              <a:t> – November 18</a:t>
            </a:r>
            <a:r>
              <a:rPr lang="en-US" sz="1100" baseline="30000"/>
              <a:t>th</a:t>
            </a:r>
            <a:r>
              <a:rPr lang="en-US" sz="1100"/>
              <a:t>). The individual decides on September 1st that they no longer want to be involved in services and asks to be discharged. Assuming that you have not already completed the 6mth follow-up GPRA, you may complete the discharge and follow-up GPRA during the same interview because you are within that follow-up window.</a:t>
            </a:r>
          </a:p>
          <a:p>
            <a:pPr marL="342900" lvl="1" indent="0">
              <a:lnSpc>
                <a:spcPct val="90000"/>
              </a:lnSpc>
              <a:buNone/>
            </a:pPr>
            <a:endParaRPr lang="en-US" sz="1100"/>
          </a:p>
          <a:p>
            <a:pPr>
              <a:lnSpc>
                <a:spcPct val="90000"/>
              </a:lnSpc>
            </a:pPr>
            <a:r>
              <a:rPr lang="en-US" sz="1100" b="1"/>
              <a:t>Example 3</a:t>
            </a:r>
          </a:p>
          <a:p>
            <a:pPr lvl="1">
              <a:lnSpc>
                <a:spcPct val="90000"/>
              </a:lnSpc>
            </a:pPr>
            <a:r>
              <a:rPr lang="en-US" sz="1100"/>
              <a:t>Individual began receiving SAIOP services March 15</a:t>
            </a:r>
            <a:r>
              <a:rPr lang="en-US" sz="1100" baseline="30000"/>
              <a:t>th</a:t>
            </a:r>
            <a:r>
              <a:rPr lang="en-US" sz="1100"/>
              <a:t> and completed the Intake/baseline GPRA on the same day. The 6mth follow-up GPRA is due September 15</a:t>
            </a:r>
            <a:r>
              <a:rPr lang="en-US" sz="1100" baseline="30000"/>
              <a:t>th</a:t>
            </a:r>
            <a:r>
              <a:rPr lang="en-US" sz="1100"/>
              <a:t> (the window for completing this is August 15</a:t>
            </a:r>
            <a:r>
              <a:rPr lang="en-US" sz="1100" baseline="30000"/>
              <a:t>th</a:t>
            </a:r>
            <a:r>
              <a:rPr lang="en-US" sz="1100"/>
              <a:t> – November 15</a:t>
            </a:r>
            <a:r>
              <a:rPr lang="en-US" sz="1100" baseline="30000"/>
              <a:t>th</a:t>
            </a:r>
            <a:r>
              <a:rPr lang="en-US" sz="1100"/>
              <a:t>). On May 1</a:t>
            </a:r>
            <a:r>
              <a:rPr lang="en-US" sz="1100" baseline="30000"/>
              <a:t>st</a:t>
            </a:r>
            <a:r>
              <a:rPr lang="en-US" sz="1100"/>
              <a:t> the individual is discharged from services due to treatment non-compliance. The individual completes the discharge GPRA May 3</a:t>
            </a:r>
            <a:r>
              <a:rPr lang="en-US" sz="1100" baseline="30000"/>
              <a:t>rd</a:t>
            </a:r>
            <a:r>
              <a:rPr lang="en-US" sz="1100"/>
              <a:t>. On September 15</a:t>
            </a:r>
            <a:r>
              <a:rPr lang="en-US" sz="1100" baseline="30000"/>
              <a:t>th</a:t>
            </a:r>
            <a:r>
              <a:rPr lang="en-US" sz="1100"/>
              <a:t> the provider contacts the individual and arranges for the follow-up GPRA to be completed September 20</a:t>
            </a:r>
            <a:r>
              <a:rPr lang="en-US" sz="1100" baseline="30000"/>
              <a:t>th</a:t>
            </a:r>
            <a:r>
              <a:rPr lang="en-US" sz="1100"/>
              <a:t>. </a:t>
            </a:r>
          </a:p>
          <a:p>
            <a:pPr>
              <a:lnSpc>
                <a:spcPct val="90000"/>
              </a:lnSpc>
            </a:pPr>
            <a:endParaRPr lang="en-US" sz="1100"/>
          </a:p>
        </p:txBody>
      </p:sp>
      <p:sp>
        <p:nvSpPr>
          <p:cNvPr id="4" name="Footer Placeholder 3">
            <a:extLst>
              <a:ext uri="{FF2B5EF4-FFF2-40B4-BE49-F238E27FC236}">
                <a16:creationId xmlns:a16="http://schemas.microsoft.com/office/drawing/2014/main" id="{AD445FAB-8D9D-4B1E-A0D4-05BF16B04B0B}"/>
              </a:ext>
            </a:extLst>
          </p:cNvPr>
          <p:cNvSpPr>
            <a:spLocks noGrp="1"/>
          </p:cNvSpPr>
          <p:nvPr>
            <p:ph type="ftr" sz="quarter" idx="11"/>
          </p:nvPr>
        </p:nvSpPr>
        <p:spPr/>
        <p:txBody>
          <a:bodyPr/>
          <a:lstStyle/>
          <a:p>
            <a:r>
              <a:rPr lang="en-US"/>
              <a:t>NCDHHS, DMH | CSAT GPRA Presentation | December 2021</a:t>
            </a:r>
            <a:endParaRPr lang="en-US" dirty="0"/>
          </a:p>
        </p:txBody>
      </p:sp>
      <p:sp>
        <p:nvSpPr>
          <p:cNvPr id="5" name="Slide Number Placeholder 4">
            <a:extLst>
              <a:ext uri="{FF2B5EF4-FFF2-40B4-BE49-F238E27FC236}">
                <a16:creationId xmlns:a16="http://schemas.microsoft.com/office/drawing/2014/main" id="{27111BB8-5DEB-426A-A6B9-3FF2D0C738BA}"/>
              </a:ext>
            </a:extLst>
          </p:cNvPr>
          <p:cNvSpPr>
            <a:spLocks noGrp="1"/>
          </p:cNvSpPr>
          <p:nvPr>
            <p:ph type="sldNum" sz="quarter" idx="12"/>
          </p:nvPr>
        </p:nvSpPr>
        <p:spPr/>
        <p:txBody>
          <a:bodyPr/>
          <a:lstStyle/>
          <a:p>
            <a:fld id="{27EF9EAB-2E82-4C24-847F-37D547725AF1}" type="slidenum">
              <a:rPr lang="en-US" smtClean="0"/>
              <a:t>10</a:t>
            </a:fld>
            <a:endParaRPr lang="en-US"/>
          </a:p>
        </p:txBody>
      </p:sp>
    </p:spTree>
    <p:extLst>
      <p:ext uri="{BB962C8B-B14F-4D97-AF65-F5344CB8AC3E}">
        <p14:creationId xmlns:p14="http://schemas.microsoft.com/office/powerpoint/2010/main" val="1195888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4815A7B4-532E-48C9-AC24-D78ACF333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sp>
          <p:nvSpPr>
            <p:cNvPr id="10" name="Freeform 14">
              <a:extLst>
                <a:ext uri="{FF2B5EF4-FFF2-40B4-BE49-F238E27FC236}">
                  <a16:creationId xmlns:a16="http://schemas.microsoft.com/office/drawing/2014/main" id="{D40109F4-CE5C-45F4-856E-F3F69C9FD4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1" name="Straight Connector 10">
              <a:extLst>
                <a:ext uri="{FF2B5EF4-FFF2-40B4-BE49-F238E27FC236}">
                  <a16:creationId xmlns:a16="http://schemas.microsoft.com/office/drawing/2014/main" id="{3CBAA4DE-3D7B-460B-AE98-D9F9990C0B6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7BF1ED3E-4F80-4AF6-A41B-44F53DDE610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C0B2D747-3E31-45C5-9A98-A9710A585F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A15FD4BA-3020-462D-8BE8-B3A65B8E49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A304284A-7318-4DD5-898C-2F6B23C778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9DF48E66-B635-4509-B115-E0987C014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E3B96D94-5F5A-4F4C-810C-917BF4D266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7F3782D6-BFF8-4389-9D39-A023ADAA92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ECE162D4-FCAE-441B-B5E9-C91DE62124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043D489E-77FF-46BA-9350-0C2988925AE6}"/>
              </a:ext>
            </a:extLst>
          </p:cNvPr>
          <p:cNvSpPr>
            <a:spLocks noGrp="1"/>
          </p:cNvSpPr>
          <p:nvPr>
            <p:ph type="title"/>
          </p:nvPr>
        </p:nvSpPr>
        <p:spPr>
          <a:xfrm>
            <a:off x="4974337" y="1265314"/>
            <a:ext cx="4299666" cy="3249131"/>
          </a:xfrm>
        </p:spPr>
        <p:txBody>
          <a:bodyPr vert="horz" lIns="91440" tIns="45720" rIns="91440" bIns="45720" rtlCol="0" anchor="b">
            <a:normAutofit/>
          </a:bodyPr>
          <a:lstStyle/>
          <a:p>
            <a:r>
              <a:rPr lang="en-US" sz="5400"/>
              <a:t>Q&amp;A</a:t>
            </a:r>
          </a:p>
        </p:txBody>
      </p:sp>
      <p:sp>
        <p:nvSpPr>
          <p:cNvPr id="21" name="Isosceles Triangle 20">
            <a:extLst>
              <a:ext uri="{FF2B5EF4-FFF2-40B4-BE49-F238E27FC236}">
                <a16:creationId xmlns:a16="http://schemas.microsoft.com/office/drawing/2014/main" id="{DC99427B-A97E-40A3-B1FD-4557346C6A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6" name="Graphic 5" descr="Question mark">
            <a:extLst>
              <a:ext uri="{FF2B5EF4-FFF2-40B4-BE49-F238E27FC236}">
                <a16:creationId xmlns:a16="http://schemas.microsoft.com/office/drawing/2014/main" id="{AEBA4DDF-EF1A-49BE-B620-60976EC47F9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8604" y="1550139"/>
            <a:ext cx="3765692" cy="3765692"/>
          </a:xfrm>
          <a:prstGeom prst="rect">
            <a:avLst/>
          </a:prstGeom>
        </p:spPr>
      </p:pic>
      <p:sp>
        <p:nvSpPr>
          <p:cNvPr id="3" name="Footer Placeholder 2">
            <a:extLst>
              <a:ext uri="{FF2B5EF4-FFF2-40B4-BE49-F238E27FC236}">
                <a16:creationId xmlns:a16="http://schemas.microsoft.com/office/drawing/2014/main" id="{A013E04D-8A79-4023-BEE8-95E7DBC0D56D}"/>
              </a:ext>
            </a:extLst>
          </p:cNvPr>
          <p:cNvSpPr>
            <a:spLocks noGrp="1"/>
          </p:cNvSpPr>
          <p:nvPr>
            <p:ph type="ftr" sz="quarter" idx="11"/>
          </p:nvPr>
        </p:nvSpPr>
        <p:spPr/>
        <p:txBody>
          <a:bodyPr/>
          <a:lstStyle/>
          <a:p>
            <a:r>
              <a:rPr lang="en-US"/>
              <a:t>NCDHHS, DMH | CSAT GPRA Presentation | December 2021</a:t>
            </a:r>
          </a:p>
        </p:txBody>
      </p:sp>
      <p:sp>
        <p:nvSpPr>
          <p:cNvPr id="4" name="Slide Number Placeholder 3">
            <a:extLst>
              <a:ext uri="{FF2B5EF4-FFF2-40B4-BE49-F238E27FC236}">
                <a16:creationId xmlns:a16="http://schemas.microsoft.com/office/drawing/2014/main" id="{607236B5-0B99-4333-B6EF-A1F4BE715499}"/>
              </a:ext>
            </a:extLst>
          </p:cNvPr>
          <p:cNvSpPr>
            <a:spLocks noGrp="1"/>
          </p:cNvSpPr>
          <p:nvPr>
            <p:ph type="sldNum" sz="quarter" idx="12"/>
          </p:nvPr>
        </p:nvSpPr>
        <p:spPr/>
        <p:txBody>
          <a:bodyPr/>
          <a:lstStyle/>
          <a:p>
            <a:fld id="{27EF9EAB-2E82-4C24-847F-37D547725AF1}" type="slidenum">
              <a:rPr lang="en-US" smtClean="0"/>
              <a:t>11</a:t>
            </a:fld>
            <a:endParaRPr lang="en-US"/>
          </a:p>
        </p:txBody>
      </p:sp>
    </p:spTree>
    <p:extLst>
      <p:ext uri="{BB962C8B-B14F-4D97-AF65-F5344CB8AC3E}">
        <p14:creationId xmlns:p14="http://schemas.microsoft.com/office/powerpoint/2010/main" val="2981828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7EEE467D-F8E7-4B9D-8DCF-3FFBC8F1E287}"/>
              </a:ext>
            </a:extLst>
          </p:cNvPr>
          <p:cNvSpPr>
            <a:spLocks noGrp="1"/>
          </p:cNvSpPr>
          <p:nvPr>
            <p:ph type="title"/>
          </p:nvPr>
        </p:nvSpPr>
        <p:spPr>
          <a:xfrm>
            <a:off x="643467" y="816638"/>
            <a:ext cx="3367359" cy="5224724"/>
          </a:xfrm>
        </p:spPr>
        <p:txBody>
          <a:bodyPr anchor="ctr">
            <a:normAutofit/>
          </a:bodyPr>
          <a:lstStyle/>
          <a:p>
            <a:r>
              <a:rPr lang="en-US" dirty="0"/>
              <a:t>GPRA Resources</a:t>
            </a:r>
          </a:p>
        </p:txBody>
      </p:sp>
      <p:sp>
        <p:nvSpPr>
          <p:cNvPr id="3" name="Content Placeholder 2">
            <a:extLst>
              <a:ext uri="{FF2B5EF4-FFF2-40B4-BE49-F238E27FC236}">
                <a16:creationId xmlns:a16="http://schemas.microsoft.com/office/drawing/2014/main" id="{9F208C27-8BEB-4032-B30D-8C5DBB4A19D0}"/>
              </a:ext>
            </a:extLst>
          </p:cNvPr>
          <p:cNvSpPr>
            <a:spLocks noGrp="1"/>
          </p:cNvSpPr>
          <p:nvPr>
            <p:ph idx="1"/>
          </p:nvPr>
        </p:nvSpPr>
        <p:spPr>
          <a:xfrm>
            <a:off x="4654295" y="816638"/>
            <a:ext cx="4619706" cy="5224724"/>
          </a:xfrm>
        </p:spPr>
        <p:txBody>
          <a:bodyPr anchor="ctr">
            <a:normAutofit/>
          </a:bodyPr>
          <a:lstStyle/>
          <a:p>
            <a:r>
              <a:rPr lang="en-US" dirty="0"/>
              <a:t>For questions regarding GPRA please contact:</a:t>
            </a:r>
          </a:p>
          <a:p>
            <a:pPr marL="457200" lvl="1" indent="0">
              <a:buNone/>
            </a:pPr>
            <a:r>
              <a:rPr lang="en-US" dirty="0"/>
              <a:t>Jaquetta Foreman </a:t>
            </a:r>
          </a:p>
          <a:p>
            <a:pPr marL="457200" lvl="1" indent="0">
              <a:buNone/>
            </a:pPr>
            <a:r>
              <a:rPr lang="en-US" dirty="0"/>
              <a:t>SOR Data Coordinator</a:t>
            </a:r>
          </a:p>
          <a:p>
            <a:pPr marL="457200" lvl="1" indent="0">
              <a:buNone/>
            </a:pPr>
            <a:r>
              <a:rPr lang="en-US" dirty="0">
                <a:hlinkClick r:id="rId3"/>
              </a:rPr>
              <a:t>Jaquetta.foreman@dhhs.nc.gov</a:t>
            </a:r>
            <a:endParaRPr lang="en-US" dirty="0"/>
          </a:p>
          <a:p>
            <a:r>
              <a:rPr lang="en-US" dirty="0"/>
              <a:t>For GPRA related requests:</a:t>
            </a:r>
          </a:p>
          <a:p>
            <a:pPr marL="457200" lvl="1" indent="0">
              <a:buNone/>
            </a:pPr>
            <a:r>
              <a:rPr lang="en-US" dirty="0"/>
              <a:t>  sors.gpra@dhhs.nc.gov</a:t>
            </a:r>
          </a:p>
          <a:p>
            <a:endParaRPr lang="en-US" dirty="0"/>
          </a:p>
          <a:p>
            <a:pPr marL="457200" lvl="1" indent="0">
              <a:buNone/>
            </a:pPr>
            <a:endParaRPr lang="en-US" dirty="0"/>
          </a:p>
        </p:txBody>
      </p:sp>
      <p:sp>
        <p:nvSpPr>
          <p:cNvPr id="4" name="Footer Placeholder 3">
            <a:extLst>
              <a:ext uri="{FF2B5EF4-FFF2-40B4-BE49-F238E27FC236}">
                <a16:creationId xmlns:a16="http://schemas.microsoft.com/office/drawing/2014/main" id="{07002FBC-E2EA-42BB-ABF7-BDE81A420E39}"/>
              </a:ext>
            </a:extLst>
          </p:cNvPr>
          <p:cNvSpPr>
            <a:spLocks noGrp="1"/>
          </p:cNvSpPr>
          <p:nvPr>
            <p:ph type="ftr" sz="quarter" idx="11"/>
          </p:nvPr>
        </p:nvSpPr>
        <p:spPr/>
        <p:txBody>
          <a:bodyPr/>
          <a:lstStyle/>
          <a:p>
            <a:r>
              <a:rPr lang="en-US"/>
              <a:t>NCDHHS, DMH | CSAT GPRA Presentation | December 2021</a:t>
            </a:r>
            <a:endParaRPr lang="en-US" dirty="0"/>
          </a:p>
        </p:txBody>
      </p:sp>
      <p:sp>
        <p:nvSpPr>
          <p:cNvPr id="5" name="Slide Number Placeholder 4">
            <a:extLst>
              <a:ext uri="{FF2B5EF4-FFF2-40B4-BE49-F238E27FC236}">
                <a16:creationId xmlns:a16="http://schemas.microsoft.com/office/drawing/2014/main" id="{B4205AE0-C7BA-45AE-BEB4-378A66E3EA6B}"/>
              </a:ext>
            </a:extLst>
          </p:cNvPr>
          <p:cNvSpPr>
            <a:spLocks noGrp="1"/>
          </p:cNvSpPr>
          <p:nvPr>
            <p:ph type="sldNum" sz="quarter" idx="12"/>
          </p:nvPr>
        </p:nvSpPr>
        <p:spPr/>
        <p:txBody>
          <a:bodyPr/>
          <a:lstStyle/>
          <a:p>
            <a:fld id="{27EF9EAB-2E82-4C24-847F-37D547725AF1}" type="slidenum">
              <a:rPr lang="en-US" smtClean="0"/>
              <a:t>12</a:t>
            </a:fld>
            <a:endParaRPr lang="en-US"/>
          </a:p>
        </p:txBody>
      </p:sp>
    </p:spTree>
    <p:extLst>
      <p:ext uri="{BB962C8B-B14F-4D97-AF65-F5344CB8AC3E}">
        <p14:creationId xmlns:p14="http://schemas.microsoft.com/office/powerpoint/2010/main" val="3167918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9AC82-6322-49AB-86B6-B4F2F94745B4}"/>
              </a:ext>
            </a:extLst>
          </p:cNvPr>
          <p:cNvSpPr>
            <a:spLocks noGrp="1"/>
          </p:cNvSpPr>
          <p:nvPr>
            <p:ph type="title"/>
          </p:nvPr>
        </p:nvSpPr>
        <p:spPr/>
        <p:txBody>
          <a:bodyPr/>
          <a:lstStyle/>
          <a:p>
            <a:r>
              <a:rPr lang="en-US" dirty="0"/>
              <a:t>GPRA Agenda</a:t>
            </a:r>
          </a:p>
        </p:txBody>
      </p:sp>
      <p:sp>
        <p:nvSpPr>
          <p:cNvPr id="3" name="Content Placeholder 2">
            <a:extLst>
              <a:ext uri="{FF2B5EF4-FFF2-40B4-BE49-F238E27FC236}">
                <a16:creationId xmlns:a16="http://schemas.microsoft.com/office/drawing/2014/main" id="{A576E29A-7E66-418A-AD22-9013D99B60E6}"/>
              </a:ext>
            </a:extLst>
          </p:cNvPr>
          <p:cNvSpPr>
            <a:spLocks noGrp="1"/>
          </p:cNvSpPr>
          <p:nvPr>
            <p:ph idx="1"/>
          </p:nvPr>
        </p:nvSpPr>
        <p:spPr/>
        <p:txBody>
          <a:bodyPr/>
          <a:lstStyle/>
          <a:p>
            <a:r>
              <a:rPr lang="en-US" dirty="0"/>
              <a:t>Introduction</a:t>
            </a:r>
          </a:p>
          <a:p>
            <a:r>
              <a:rPr lang="en-US" dirty="0"/>
              <a:t>Overview of SOR2 grant and GPRA</a:t>
            </a:r>
          </a:p>
          <a:p>
            <a:r>
              <a:rPr lang="en-US" dirty="0"/>
              <a:t>Why GPRA?</a:t>
            </a:r>
          </a:p>
          <a:p>
            <a:r>
              <a:rPr lang="en-US" dirty="0"/>
              <a:t>GPRA General Information</a:t>
            </a:r>
          </a:p>
          <a:p>
            <a:r>
              <a:rPr lang="en-US" dirty="0"/>
              <a:t>Using GPRA tool</a:t>
            </a:r>
          </a:p>
          <a:p>
            <a:r>
              <a:rPr lang="en-US" dirty="0"/>
              <a:t>Resources for using GPRA</a:t>
            </a:r>
          </a:p>
          <a:p>
            <a:r>
              <a:rPr lang="en-US" dirty="0"/>
              <a:t>Q&amp;A</a:t>
            </a:r>
          </a:p>
        </p:txBody>
      </p:sp>
      <p:sp>
        <p:nvSpPr>
          <p:cNvPr id="4" name="Footer Placeholder 3">
            <a:extLst>
              <a:ext uri="{FF2B5EF4-FFF2-40B4-BE49-F238E27FC236}">
                <a16:creationId xmlns:a16="http://schemas.microsoft.com/office/drawing/2014/main" id="{77AA1ED7-EFB6-4047-801F-7C0C8645C53B}"/>
              </a:ext>
            </a:extLst>
          </p:cNvPr>
          <p:cNvSpPr>
            <a:spLocks noGrp="1"/>
          </p:cNvSpPr>
          <p:nvPr>
            <p:ph type="ftr" sz="quarter" idx="11"/>
          </p:nvPr>
        </p:nvSpPr>
        <p:spPr/>
        <p:txBody>
          <a:bodyPr/>
          <a:lstStyle/>
          <a:p>
            <a:r>
              <a:rPr lang="en-US"/>
              <a:t>NCDHHS, DMH | CSAT GPRA Presentation | December 2021</a:t>
            </a:r>
            <a:endParaRPr lang="en-US" dirty="0"/>
          </a:p>
        </p:txBody>
      </p:sp>
      <p:sp>
        <p:nvSpPr>
          <p:cNvPr id="5" name="Slide Number Placeholder 4">
            <a:extLst>
              <a:ext uri="{FF2B5EF4-FFF2-40B4-BE49-F238E27FC236}">
                <a16:creationId xmlns:a16="http://schemas.microsoft.com/office/drawing/2014/main" id="{798222C2-E2BE-4DEB-BD4C-11EAA6851EC3}"/>
              </a:ext>
            </a:extLst>
          </p:cNvPr>
          <p:cNvSpPr>
            <a:spLocks noGrp="1"/>
          </p:cNvSpPr>
          <p:nvPr>
            <p:ph type="sldNum" sz="quarter" idx="12"/>
          </p:nvPr>
        </p:nvSpPr>
        <p:spPr/>
        <p:txBody>
          <a:bodyPr/>
          <a:lstStyle/>
          <a:p>
            <a:fld id="{27EF9EAB-2E82-4C24-847F-37D547725AF1}" type="slidenum">
              <a:rPr lang="en-US" smtClean="0"/>
              <a:t>2</a:t>
            </a:fld>
            <a:endParaRPr lang="en-US"/>
          </a:p>
        </p:txBody>
      </p:sp>
    </p:spTree>
    <p:extLst>
      <p:ext uri="{BB962C8B-B14F-4D97-AF65-F5344CB8AC3E}">
        <p14:creationId xmlns:p14="http://schemas.microsoft.com/office/powerpoint/2010/main" val="2687139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2991-0DC8-4A61-A626-73DDB129B3A0}"/>
              </a:ext>
            </a:extLst>
          </p:cNvPr>
          <p:cNvSpPr>
            <a:spLocks noGrp="1"/>
          </p:cNvSpPr>
          <p:nvPr>
            <p:ph type="title"/>
          </p:nvPr>
        </p:nvSpPr>
        <p:spPr/>
        <p:txBody>
          <a:bodyPr/>
          <a:lstStyle/>
          <a:p>
            <a:r>
              <a:rPr lang="en-US" dirty="0"/>
              <a:t>State Opioid Response (SOR) grant</a:t>
            </a:r>
          </a:p>
        </p:txBody>
      </p:sp>
      <p:sp>
        <p:nvSpPr>
          <p:cNvPr id="3" name="Content Placeholder 2">
            <a:extLst>
              <a:ext uri="{FF2B5EF4-FFF2-40B4-BE49-F238E27FC236}">
                <a16:creationId xmlns:a16="http://schemas.microsoft.com/office/drawing/2014/main" id="{C01D3D89-516D-4C60-9DE3-4EE99B2D7E4D}"/>
              </a:ext>
            </a:extLst>
          </p:cNvPr>
          <p:cNvSpPr>
            <a:spLocks noGrp="1"/>
          </p:cNvSpPr>
          <p:nvPr>
            <p:ph idx="1"/>
          </p:nvPr>
        </p:nvSpPr>
        <p:spPr/>
        <p:txBody>
          <a:bodyPr/>
          <a:lstStyle/>
          <a:p>
            <a:pPr marL="0" indent="0">
              <a:buNone/>
            </a:pPr>
            <a:r>
              <a:rPr lang="en-US" dirty="0"/>
              <a:t>Aims to</a:t>
            </a:r>
          </a:p>
          <a:p>
            <a:pPr lvl="1"/>
            <a:r>
              <a:rPr lang="en-US" dirty="0"/>
              <a:t>Increase access to evidenced based treatments for Opioid use disorder i.e. Medication-assisted treatment (MAT)</a:t>
            </a:r>
          </a:p>
          <a:p>
            <a:pPr lvl="1"/>
            <a:r>
              <a:rPr lang="en-US" dirty="0"/>
              <a:t>Reduce unmet Treatment Needs</a:t>
            </a:r>
          </a:p>
          <a:p>
            <a:pPr lvl="1"/>
            <a:r>
              <a:rPr lang="en-US" dirty="0"/>
              <a:t>Reduce opioid related deaths</a:t>
            </a:r>
          </a:p>
          <a:p>
            <a:pPr marL="457200" lvl="1" indent="0">
              <a:buNone/>
            </a:pPr>
            <a:endParaRPr lang="en-US" dirty="0"/>
          </a:p>
          <a:p>
            <a:pPr marL="457200" lvl="1" indent="0">
              <a:buNone/>
            </a:pPr>
            <a:r>
              <a:rPr lang="en-US" dirty="0"/>
              <a:t>The Government Performance and Results Act (GPRA) is a measurement tool used to track progress on meeting the aims of SOR grant funding.</a:t>
            </a:r>
          </a:p>
        </p:txBody>
      </p:sp>
      <p:sp>
        <p:nvSpPr>
          <p:cNvPr id="4" name="Footer Placeholder 3">
            <a:extLst>
              <a:ext uri="{FF2B5EF4-FFF2-40B4-BE49-F238E27FC236}">
                <a16:creationId xmlns:a16="http://schemas.microsoft.com/office/drawing/2014/main" id="{E1670F80-60F5-4487-9835-05C117B67C47}"/>
              </a:ext>
            </a:extLst>
          </p:cNvPr>
          <p:cNvSpPr>
            <a:spLocks noGrp="1"/>
          </p:cNvSpPr>
          <p:nvPr>
            <p:ph type="ftr" sz="quarter" idx="11"/>
          </p:nvPr>
        </p:nvSpPr>
        <p:spPr/>
        <p:txBody>
          <a:bodyPr/>
          <a:lstStyle/>
          <a:p>
            <a:r>
              <a:rPr lang="en-US"/>
              <a:t>NCDHHS, DMH | CSAT GPRA Presentation | December 2021</a:t>
            </a:r>
            <a:endParaRPr lang="en-US" dirty="0"/>
          </a:p>
        </p:txBody>
      </p:sp>
      <p:sp>
        <p:nvSpPr>
          <p:cNvPr id="5" name="Slide Number Placeholder 4">
            <a:extLst>
              <a:ext uri="{FF2B5EF4-FFF2-40B4-BE49-F238E27FC236}">
                <a16:creationId xmlns:a16="http://schemas.microsoft.com/office/drawing/2014/main" id="{88CDB120-AADA-4696-8B56-EAC691E3357A}"/>
              </a:ext>
            </a:extLst>
          </p:cNvPr>
          <p:cNvSpPr>
            <a:spLocks noGrp="1"/>
          </p:cNvSpPr>
          <p:nvPr>
            <p:ph type="sldNum" sz="quarter" idx="12"/>
          </p:nvPr>
        </p:nvSpPr>
        <p:spPr/>
        <p:txBody>
          <a:bodyPr/>
          <a:lstStyle/>
          <a:p>
            <a:fld id="{27EF9EAB-2E82-4C24-847F-37D547725AF1}" type="slidenum">
              <a:rPr lang="en-US" smtClean="0"/>
              <a:t>3</a:t>
            </a:fld>
            <a:endParaRPr lang="en-US"/>
          </a:p>
        </p:txBody>
      </p:sp>
    </p:spTree>
    <p:extLst>
      <p:ext uri="{BB962C8B-B14F-4D97-AF65-F5344CB8AC3E}">
        <p14:creationId xmlns:p14="http://schemas.microsoft.com/office/powerpoint/2010/main" val="2588364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0D807-D28B-403F-9D3D-09DF7571DDEC}"/>
              </a:ext>
            </a:extLst>
          </p:cNvPr>
          <p:cNvSpPr>
            <a:spLocks noGrp="1"/>
          </p:cNvSpPr>
          <p:nvPr>
            <p:ph type="title"/>
          </p:nvPr>
        </p:nvSpPr>
        <p:spPr/>
        <p:txBody>
          <a:bodyPr/>
          <a:lstStyle/>
          <a:p>
            <a:r>
              <a:rPr lang="en-US" dirty="0"/>
              <a:t>GPRA Overview</a:t>
            </a:r>
          </a:p>
        </p:txBody>
      </p:sp>
      <p:sp>
        <p:nvSpPr>
          <p:cNvPr id="3" name="Content Placeholder 2">
            <a:extLst>
              <a:ext uri="{FF2B5EF4-FFF2-40B4-BE49-F238E27FC236}">
                <a16:creationId xmlns:a16="http://schemas.microsoft.com/office/drawing/2014/main" id="{A250B006-EF89-4670-89CF-3231D59AB126}"/>
              </a:ext>
            </a:extLst>
          </p:cNvPr>
          <p:cNvSpPr>
            <a:spLocks noGrp="1"/>
          </p:cNvSpPr>
          <p:nvPr>
            <p:ph idx="1"/>
          </p:nvPr>
        </p:nvSpPr>
        <p:spPr/>
        <p:txBody>
          <a:bodyPr>
            <a:normAutofit/>
          </a:bodyPr>
          <a:lstStyle/>
          <a:p>
            <a:pPr marL="0" indent="0">
              <a:buNone/>
            </a:pPr>
            <a:r>
              <a:rPr lang="en-US" dirty="0"/>
              <a:t>Why GPRA?</a:t>
            </a:r>
          </a:p>
          <a:p>
            <a:r>
              <a:rPr lang="en-US" dirty="0"/>
              <a:t>Allows for the collection of a uniform set of data.</a:t>
            </a:r>
          </a:p>
          <a:p>
            <a:r>
              <a:rPr lang="en-US" dirty="0"/>
              <a:t>Used to generate reports to SAMHSA and Congress on the outcomes of grant funded programs.</a:t>
            </a:r>
          </a:p>
          <a:p>
            <a:r>
              <a:rPr lang="en-US" dirty="0"/>
              <a:t>Demonstrates that grant money is being spent effectively</a:t>
            </a:r>
          </a:p>
          <a:p>
            <a:endParaRPr lang="en-US" dirty="0"/>
          </a:p>
          <a:p>
            <a:pPr marL="0" indent="0">
              <a:buNone/>
            </a:pPr>
            <a:r>
              <a:rPr lang="en-US" dirty="0"/>
              <a:t>Challenges of GPRA</a:t>
            </a:r>
          </a:p>
          <a:p>
            <a:r>
              <a:rPr lang="en-US" dirty="0"/>
              <a:t>Interviews must be conducted</a:t>
            </a:r>
          </a:p>
          <a:p>
            <a:r>
              <a:rPr lang="en-US" dirty="0"/>
              <a:t>Length of time to complete/number of questions</a:t>
            </a:r>
          </a:p>
          <a:p>
            <a:r>
              <a:rPr lang="en-US" dirty="0"/>
              <a:t>Similarity to NC TOPPS</a:t>
            </a:r>
          </a:p>
        </p:txBody>
      </p:sp>
      <p:sp>
        <p:nvSpPr>
          <p:cNvPr id="4" name="Footer Placeholder 3">
            <a:extLst>
              <a:ext uri="{FF2B5EF4-FFF2-40B4-BE49-F238E27FC236}">
                <a16:creationId xmlns:a16="http://schemas.microsoft.com/office/drawing/2014/main" id="{67CBCF06-3A4E-40BA-A9C0-A5366B326E7C}"/>
              </a:ext>
            </a:extLst>
          </p:cNvPr>
          <p:cNvSpPr>
            <a:spLocks noGrp="1"/>
          </p:cNvSpPr>
          <p:nvPr>
            <p:ph type="ftr" sz="quarter" idx="11"/>
          </p:nvPr>
        </p:nvSpPr>
        <p:spPr/>
        <p:txBody>
          <a:bodyPr/>
          <a:lstStyle/>
          <a:p>
            <a:r>
              <a:rPr lang="en-US"/>
              <a:t>NCDHHS, DMH | CSAT GPRA Presentation | December 2021</a:t>
            </a:r>
            <a:endParaRPr lang="en-US" dirty="0"/>
          </a:p>
        </p:txBody>
      </p:sp>
      <p:sp>
        <p:nvSpPr>
          <p:cNvPr id="5" name="Slide Number Placeholder 4">
            <a:extLst>
              <a:ext uri="{FF2B5EF4-FFF2-40B4-BE49-F238E27FC236}">
                <a16:creationId xmlns:a16="http://schemas.microsoft.com/office/drawing/2014/main" id="{E9CE511D-3740-4386-A060-481C4FE0021E}"/>
              </a:ext>
            </a:extLst>
          </p:cNvPr>
          <p:cNvSpPr>
            <a:spLocks noGrp="1"/>
          </p:cNvSpPr>
          <p:nvPr>
            <p:ph type="sldNum" sz="quarter" idx="12"/>
          </p:nvPr>
        </p:nvSpPr>
        <p:spPr/>
        <p:txBody>
          <a:bodyPr/>
          <a:lstStyle/>
          <a:p>
            <a:fld id="{27EF9EAB-2E82-4C24-847F-37D547725AF1}" type="slidenum">
              <a:rPr lang="en-US" smtClean="0"/>
              <a:t>4</a:t>
            </a:fld>
            <a:endParaRPr lang="en-US"/>
          </a:p>
        </p:txBody>
      </p:sp>
    </p:spTree>
    <p:extLst>
      <p:ext uri="{BB962C8B-B14F-4D97-AF65-F5344CB8AC3E}">
        <p14:creationId xmlns:p14="http://schemas.microsoft.com/office/powerpoint/2010/main" val="3067128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B5AA8A5-25CC-4295-892F-367FCDAF2B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09DD65AA-8280-4962-92F3-DF1CB5334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79068" y="-8467"/>
            <a:ext cx="4766733" cy="6866467"/>
            <a:chOff x="7425267" y="-8467"/>
            <a:chExt cx="4766733" cy="6866467"/>
          </a:xfrm>
        </p:grpSpPr>
        <p:cxnSp>
          <p:nvCxnSpPr>
            <p:cNvPr id="12" name="Straight Connector 11">
              <a:extLst>
                <a:ext uri="{FF2B5EF4-FFF2-40B4-BE49-F238E27FC236}">
                  <a16:creationId xmlns:a16="http://schemas.microsoft.com/office/drawing/2014/main" id="{88942788-FC6D-44C2-BFC1-6F064710DA0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01093AC6-E5C2-4894-A520-5BE11049F27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F2EF9281-EAD8-4973-938C-52DECCD0F6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F4D52681-7A79-4750-8E02-7C30DBAFE9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F132E88E-8003-49D3-88BD-E18DF6965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8C986A99-157C-40D0-97AD-371B6F55E3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6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264123D5-6D32-4F54-BAD5-43A5BAF6AF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5FCA8C06-6A3E-4C39-9EF2-1179873319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3F93416A-6C44-4D77-A94A-DEBC035EA6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DD66537D-55DF-4495-B230-69311358DD3D}"/>
              </a:ext>
            </a:extLst>
          </p:cNvPr>
          <p:cNvSpPr>
            <a:spLocks noGrp="1"/>
          </p:cNvSpPr>
          <p:nvPr>
            <p:ph type="title"/>
          </p:nvPr>
        </p:nvSpPr>
        <p:spPr>
          <a:xfrm>
            <a:off x="652481" y="1382486"/>
            <a:ext cx="3547581" cy="4093028"/>
          </a:xfrm>
        </p:spPr>
        <p:txBody>
          <a:bodyPr anchor="ctr">
            <a:normAutofit/>
          </a:bodyPr>
          <a:lstStyle/>
          <a:p>
            <a:r>
              <a:rPr lang="en-US" sz="4400">
                <a:solidFill>
                  <a:schemeClr val="accent1">
                    <a:lumMod val="75000"/>
                  </a:schemeClr>
                </a:solidFill>
              </a:rPr>
              <a:t>What is GPRA measuring?</a:t>
            </a:r>
          </a:p>
        </p:txBody>
      </p:sp>
      <p:sp>
        <p:nvSpPr>
          <p:cNvPr id="22" name="Rectangle 21">
            <a:extLst>
              <a:ext uri="{FF2B5EF4-FFF2-40B4-BE49-F238E27FC236}">
                <a16:creationId xmlns:a16="http://schemas.microsoft.com/office/drawing/2014/main" id="{24C6BC13-FB1E-48CC-B421-3D06039728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42625" y="0"/>
            <a:ext cx="64493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0B3A3680-20D6-4AB2-8F6A-CB12EFD85941}"/>
              </a:ext>
            </a:extLst>
          </p:cNvPr>
          <p:cNvGraphicFramePr>
            <a:graphicFrameLocks noGrp="1"/>
          </p:cNvGraphicFramePr>
          <p:nvPr>
            <p:ph idx="1"/>
            <p:extLst>
              <p:ext uri="{D42A27DB-BD31-4B8C-83A1-F6EECF244321}">
                <p14:modId xmlns:p14="http://schemas.microsoft.com/office/powerpoint/2010/main" val="3263700354"/>
              </p:ext>
            </p:extLst>
          </p:nvPr>
        </p:nvGraphicFramePr>
        <p:xfrm>
          <a:off x="4852543" y="944564"/>
          <a:ext cx="6692814" cy="48231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a:extLst>
              <a:ext uri="{FF2B5EF4-FFF2-40B4-BE49-F238E27FC236}">
                <a16:creationId xmlns:a16="http://schemas.microsoft.com/office/drawing/2014/main" id="{C68F0469-F717-4327-8496-DE1BC936D8CE}"/>
              </a:ext>
            </a:extLst>
          </p:cNvPr>
          <p:cNvSpPr>
            <a:spLocks noGrp="1"/>
          </p:cNvSpPr>
          <p:nvPr>
            <p:ph type="ftr" sz="quarter" idx="11"/>
          </p:nvPr>
        </p:nvSpPr>
        <p:spPr/>
        <p:txBody>
          <a:bodyPr/>
          <a:lstStyle/>
          <a:p>
            <a:r>
              <a:rPr lang="en-US"/>
              <a:t>NCDHHS, DMH | CSAT GPRA Presentation | December 2021</a:t>
            </a:r>
            <a:endParaRPr lang="en-US" dirty="0"/>
          </a:p>
        </p:txBody>
      </p:sp>
      <p:sp>
        <p:nvSpPr>
          <p:cNvPr id="4" name="Slide Number Placeholder 3">
            <a:extLst>
              <a:ext uri="{FF2B5EF4-FFF2-40B4-BE49-F238E27FC236}">
                <a16:creationId xmlns:a16="http://schemas.microsoft.com/office/drawing/2014/main" id="{D4ED7AD8-5E11-4C09-B81E-C54BCE46B0D1}"/>
              </a:ext>
            </a:extLst>
          </p:cNvPr>
          <p:cNvSpPr>
            <a:spLocks noGrp="1"/>
          </p:cNvSpPr>
          <p:nvPr>
            <p:ph type="sldNum" sz="quarter" idx="12"/>
          </p:nvPr>
        </p:nvSpPr>
        <p:spPr/>
        <p:txBody>
          <a:bodyPr/>
          <a:lstStyle/>
          <a:p>
            <a:fld id="{27EF9EAB-2E82-4C24-847F-37D547725AF1}" type="slidenum">
              <a:rPr lang="en-US" smtClean="0"/>
              <a:t>5</a:t>
            </a:fld>
            <a:endParaRPr lang="en-US"/>
          </a:p>
        </p:txBody>
      </p:sp>
    </p:spTree>
    <p:extLst>
      <p:ext uri="{BB962C8B-B14F-4D97-AF65-F5344CB8AC3E}">
        <p14:creationId xmlns:p14="http://schemas.microsoft.com/office/powerpoint/2010/main" val="1575917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4815A7B4-532E-48C9-AC24-D78ACF333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sp>
          <p:nvSpPr>
            <p:cNvPr id="11" name="Freeform 14">
              <a:extLst>
                <a:ext uri="{FF2B5EF4-FFF2-40B4-BE49-F238E27FC236}">
                  <a16:creationId xmlns:a16="http://schemas.microsoft.com/office/drawing/2014/main" id="{D40109F4-CE5C-45F4-856E-F3F69C9FD4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3CBAA4DE-3D7B-460B-AE98-D9F9990C0B6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7BF1ED3E-4F80-4AF6-A41B-44F53DDE610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C0B2D747-3E31-45C5-9A98-A9710A585F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A15FD4BA-3020-462D-8BE8-B3A65B8E49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A304284A-7318-4DD5-898C-2F6B23C778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9DF48E66-B635-4509-B115-E0987C014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E3B96D94-5F5A-4F4C-810C-917BF4D266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7F3782D6-BFF8-4389-9D39-A023ADAA92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ECE162D4-FCAE-441B-B5E9-C91DE62124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66BEF695-5D37-4E5C-BBC3-4BAF6555C1BF}"/>
              </a:ext>
            </a:extLst>
          </p:cNvPr>
          <p:cNvSpPr>
            <a:spLocks noGrp="1"/>
          </p:cNvSpPr>
          <p:nvPr>
            <p:ph type="title"/>
          </p:nvPr>
        </p:nvSpPr>
        <p:spPr>
          <a:xfrm>
            <a:off x="6094855" y="1261331"/>
            <a:ext cx="3497565" cy="3002662"/>
          </a:xfrm>
        </p:spPr>
        <p:txBody>
          <a:bodyPr vert="horz" lIns="91440" tIns="45720" rIns="91440" bIns="45720" rtlCol="0" anchor="b">
            <a:normAutofit/>
          </a:bodyPr>
          <a:lstStyle/>
          <a:p>
            <a:r>
              <a:rPr lang="en-US" sz="4400"/>
              <a:t>GPRA data collection points</a:t>
            </a:r>
          </a:p>
        </p:txBody>
      </p:sp>
      <p:sp>
        <p:nvSpPr>
          <p:cNvPr id="22" name="Isosceles Triangle 21">
            <a:extLst>
              <a:ext uri="{FF2B5EF4-FFF2-40B4-BE49-F238E27FC236}">
                <a16:creationId xmlns:a16="http://schemas.microsoft.com/office/drawing/2014/main" id="{F6E918B1-FA59-42EF-8A8E-B0F3D1E540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5" name="Content Placeholder 4">
            <a:extLst>
              <a:ext uri="{FF2B5EF4-FFF2-40B4-BE49-F238E27FC236}">
                <a16:creationId xmlns:a16="http://schemas.microsoft.com/office/drawing/2014/main" id="{C118CA11-A7E7-4A27-8639-CB2D8B2C6BAB}"/>
              </a:ext>
            </a:extLst>
          </p:cNvPr>
          <p:cNvPicPr>
            <a:picLocks noGrp="1" noChangeAspect="1"/>
          </p:cNvPicPr>
          <p:nvPr>
            <p:ph idx="1"/>
          </p:nvPr>
        </p:nvPicPr>
        <p:blipFill>
          <a:blip r:embed="rId3"/>
          <a:stretch>
            <a:fillRect/>
          </a:stretch>
        </p:blipFill>
        <p:spPr>
          <a:xfrm>
            <a:off x="888603" y="1639006"/>
            <a:ext cx="4887354" cy="3579987"/>
          </a:xfrm>
          <a:prstGeom prst="rect">
            <a:avLst/>
          </a:prstGeom>
        </p:spPr>
      </p:pic>
      <p:sp>
        <p:nvSpPr>
          <p:cNvPr id="3" name="Footer Placeholder 2">
            <a:extLst>
              <a:ext uri="{FF2B5EF4-FFF2-40B4-BE49-F238E27FC236}">
                <a16:creationId xmlns:a16="http://schemas.microsoft.com/office/drawing/2014/main" id="{0237889A-BB0C-4214-B4DD-E19750A4C3D6}"/>
              </a:ext>
            </a:extLst>
          </p:cNvPr>
          <p:cNvSpPr>
            <a:spLocks noGrp="1"/>
          </p:cNvSpPr>
          <p:nvPr>
            <p:ph type="ftr" sz="quarter" idx="11"/>
          </p:nvPr>
        </p:nvSpPr>
        <p:spPr/>
        <p:txBody>
          <a:bodyPr/>
          <a:lstStyle/>
          <a:p>
            <a:r>
              <a:rPr lang="en-US"/>
              <a:t>NCDHHS, DMH | CSAT GPRA Presentation | December 2021</a:t>
            </a:r>
            <a:endParaRPr lang="en-US" dirty="0"/>
          </a:p>
        </p:txBody>
      </p:sp>
      <p:sp>
        <p:nvSpPr>
          <p:cNvPr id="4" name="Slide Number Placeholder 3">
            <a:extLst>
              <a:ext uri="{FF2B5EF4-FFF2-40B4-BE49-F238E27FC236}">
                <a16:creationId xmlns:a16="http://schemas.microsoft.com/office/drawing/2014/main" id="{F7B29599-8D29-44EB-9B0F-21952FA9C3CD}"/>
              </a:ext>
            </a:extLst>
          </p:cNvPr>
          <p:cNvSpPr>
            <a:spLocks noGrp="1"/>
          </p:cNvSpPr>
          <p:nvPr>
            <p:ph type="sldNum" sz="quarter" idx="12"/>
          </p:nvPr>
        </p:nvSpPr>
        <p:spPr/>
        <p:txBody>
          <a:bodyPr/>
          <a:lstStyle/>
          <a:p>
            <a:fld id="{27EF9EAB-2E82-4C24-847F-37D547725AF1}" type="slidenum">
              <a:rPr lang="en-US" smtClean="0"/>
              <a:t>6</a:t>
            </a:fld>
            <a:endParaRPr lang="en-US"/>
          </a:p>
        </p:txBody>
      </p:sp>
    </p:spTree>
    <p:extLst>
      <p:ext uri="{BB962C8B-B14F-4D97-AF65-F5344CB8AC3E}">
        <p14:creationId xmlns:p14="http://schemas.microsoft.com/office/powerpoint/2010/main" val="4180791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6"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60258A30-B269-41E2-9717-8483161C17C6}"/>
              </a:ext>
            </a:extLst>
          </p:cNvPr>
          <p:cNvSpPr>
            <a:spLocks noGrp="1"/>
          </p:cNvSpPr>
          <p:nvPr>
            <p:ph type="title"/>
          </p:nvPr>
        </p:nvSpPr>
        <p:spPr>
          <a:xfrm>
            <a:off x="643467" y="816638"/>
            <a:ext cx="3367359" cy="5224724"/>
          </a:xfrm>
        </p:spPr>
        <p:txBody>
          <a:bodyPr anchor="ctr">
            <a:normAutofit/>
          </a:bodyPr>
          <a:lstStyle/>
          <a:p>
            <a:r>
              <a:rPr lang="en-US" dirty="0"/>
              <a:t>GPRA data collection points</a:t>
            </a:r>
          </a:p>
        </p:txBody>
      </p:sp>
      <p:sp>
        <p:nvSpPr>
          <p:cNvPr id="3" name="Content Placeholder 2">
            <a:extLst>
              <a:ext uri="{FF2B5EF4-FFF2-40B4-BE49-F238E27FC236}">
                <a16:creationId xmlns:a16="http://schemas.microsoft.com/office/drawing/2014/main" id="{653D37FF-7E2F-471D-ADAE-672957173ACE}"/>
              </a:ext>
            </a:extLst>
          </p:cNvPr>
          <p:cNvSpPr>
            <a:spLocks noGrp="1"/>
          </p:cNvSpPr>
          <p:nvPr>
            <p:ph idx="1"/>
          </p:nvPr>
        </p:nvSpPr>
        <p:spPr>
          <a:xfrm>
            <a:off x="4654295" y="816638"/>
            <a:ext cx="4619706" cy="5224724"/>
          </a:xfrm>
        </p:spPr>
        <p:txBody>
          <a:bodyPr anchor="ctr">
            <a:normAutofit/>
          </a:bodyPr>
          <a:lstStyle/>
          <a:p>
            <a:pPr>
              <a:lnSpc>
                <a:spcPct val="90000"/>
              </a:lnSpc>
            </a:pPr>
            <a:r>
              <a:rPr lang="en-US" sz="1400"/>
              <a:t>Intake/Baseline: 100% of individuals receiving services using SOR grant funds must have a GPRA completed. Residential programs have 3 days from admission to complete GPRA. Non-residential programs have 4 days from admission to complete GPRA. Sections A, B, C, D, E, F and G should be completed.</a:t>
            </a:r>
          </a:p>
          <a:p>
            <a:pPr>
              <a:lnSpc>
                <a:spcPct val="90000"/>
              </a:lnSpc>
            </a:pPr>
            <a:r>
              <a:rPr lang="en-US" sz="1400"/>
              <a:t>Six-month follow-up: Target rate of 100% of individuals receiving services using SOR grant funds will have follow-up GPRA completed. Follow-up GPRA can be completed from 1 month before and up to 2 months after 6-month anniversary date. Sections A, B, C, D, E, F, G and I should be completed. There are 2 portions of section A that relate to Planned services &amp; Demographics – These portions are completed at Intake/Baseline only.</a:t>
            </a:r>
          </a:p>
          <a:p>
            <a:pPr>
              <a:lnSpc>
                <a:spcPct val="90000"/>
              </a:lnSpc>
            </a:pPr>
            <a:r>
              <a:rPr lang="en-US" sz="1400"/>
              <a:t>Discharge: Discharge GPRA should be completed within 14 days of discharge. Sections A, B, C, D, E, F, G, J and K should be completed. There are 2 portions of section A that relate to Planned services &amp; Demographics – These portions are completed at Intake/Baseline only.</a:t>
            </a:r>
          </a:p>
        </p:txBody>
      </p:sp>
      <p:sp>
        <p:nvSpPr>
          <p:cNvPr id="4" name="Footer Placeholder 3">
            <a:extLst>
              <a:ext uri="{FF2B5EF4-FFF2-40B4-BE49-F238E27FC236}">
                <a16:creationId xmlns:a16="http://schemas.microsoft.com/office/drawing/2014/main" id="{4E8B2717-58DF-4A2D-ABFB-DB699AD9FE09}"/>
              </a:ext>
            </a:extLst>
          </p:cNvPr>
          <p:cNvSpPr>
            <a:spLocks noGrp="1"/>
          </p:cNvSpPr>
          <p:nvPr>
            <p:ph type="ftr" sz="quarter" idx="11"/>
          </p:nvPr>
        </p:nvSpPr>
        <p:spPr/>
        <p:txBody>
          <a:bodyPr/>
          <a:lstStyle/>
          <a:p>
            <a:r>
              <a:rPr lang="en-US"/>
              <a:t>NCDHHS, DMH | CSAT GPRA Presentation | December 2021</a:t>
            </a:r>
            <a:endParaRPr lang="en-US" dirty="0"/>
          </a:p>
        </p:txBody>
      </p:sp>
      <p:sp>
        <p:nvSpPr>
          <p:cNvPr id="5" name="Slide Number Placeholder 4">
            <a:extLst>
              <a:ext uri="{FF2B5EF4-FFF2-40B4-BE49-F238E27FC236}">
                <a16:creationId xmlns:a16="http://schemas.microsoft.com/office/drawing/2014/main" id="{35CBD9F1-C042-4079-B0E7-3897D8A1DE55}"/>
              </a:ext>
            </a:extLst>
          </p:cNvPr>
          <p:cNvSpPr>
            <a:spLocks noGrp="1"/>
          </p:cNvSpPr>
          <p:nvPr>
            <p:ph type="sldNum" sz="quarter" idx="12"/>
          </p:nvPr>
        </p:nvSpPr>
        <p:spPr/>
        <p:txBody>
          <a:bodyPr/>
          <a:lstStyle/>
          <a:p>
            <a:fld id="{27EF9EAB-2E82-4C24-847F-37D547725AF1}" type="slidenum">
              <a:rPr lang="en-US" smtClean="0"/>
              <a:t>7</a:t>
            </a:fld>
            <a:endParaRPr lang="en-US"/>
          </a:p>
        </p:txBody>
      </p:sp>
    </p:spTree>
    <p:extLst>
      <p:ext uri="{BB962C8B-B14F-4D97-AF65-F5344CB8AC3E}">
        <p14:creationId xmlns:p14="http://schemas.microsoft.com/office/powerpoint/2010/main" val="2257807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63919-5418-44AA-84B5-A84CFDBDC038}"/>
              </a:ext>
            </a:extLst>
          </p:cNvPr>
          <p:cNvSpPr>
            <a:spLocks noGrp="1"/>
          </p:cNvSpPr>
          <p:nvPr>
            <p:ph type="title"/>
          </p:nvPr>
        </p:nvSpPr>
        <p:spPr/>
        <p:txBody>
          <a:bodyPr/>
          <a:lstStyle/>
          <a:p>
            <a:r>
              <a:rPr lang="en-US" dirty="0"/>
              <a:t>GPRA general information</a:t>
            </a:r>
          </a:p>
        </p:txBody>
      </p:sp>
      <p:sp>
        <p:nvSpPr>
          <p:cNvPr id="3" name="Content Placeholder 2">
            <a:extLst>
              <a:ext uri="{FF2B5EF4-FFF2-40B4-BE49-F238E27FC236}">
                <a16:creationId xmlns:a16="http://schemas.microsoft.com/office/drawing/2014/main" id="{F46749D5-076A-45B5-AB8B-A794EBCE8056}"/>
              </a:ext>
            </a:extLst>
          </p:cNvPr>
          <p:cNvSpPr>
            <a:spLocks noGrp="1"/>
          </p:cNvSpPr>
          <p:nvPr>
            <p:ph idx="1"/>
          </p:nvPr>
        </p:nvSpPr>
        <p:spPr/>
        <p:txBody>
          <a:bodyPr/>
          <a:lstStyle/>
          <a:p>
            <a:r>
              <a:rPr lang="en-US" dirty="0"/>
              <a:t>GPRA must be competed via a face-to-face interview and completed in a single day (Under COVID guidelines issued by the NC DHHS, interviews can be conducted without being face-to-face).</a:t>
            </a:r>
          </a:p>
          <a:p>
            <a:r>
              <a:rPr lang="en-US" dirty="0"/>
              <a:t>GPRA tool can be filled out by a Licensed clinician or Non-Licensed clinician such as a CSAC.</a:t>
            </a:r>
          </a:p>
          <a:p>
            <a:r>
              <a:rPr lang="en-US" dirty="0"/>
              <a:t>Sections A, B, C, D, E, F and G are asked at Intake/Baseline, Six month follow up and Discharge</a:t>
            </a:r>
          </a:p>
          <a:p>
            <a:r>
              <a:rPr lang="en-US" dirty="0"/>
              <a:t>Section I is completed only at 6 month follow up</a:t>
            </a:r>
          </a:p>
          <a:p>
            <a:r>
              <a:rPr lang="en-US" dirty="0"/>
              <a:t>Sections J and K are completed only at Discharge</a:t>
            </a:r>
          </a:p>
        </p:txBody>
      </p:sp>
      <p:sp>
        <p:nvSpPr>
          <p:cNvPr id="4" name="Footer Placeholder 3">
            <a:extLst>
              <a:ext uri="{FF2B5EF4-FFF2-40B4-BE49-F238E27FC236}">
                <a16:creationId xmlns:a16="http://schemas.microsoft.com/office/drawing/2014/main" id="{EE26B292-1CAF-41E5-943A-F505CF88B1AF}"/>
              </a:ext>
            </a:extLst>
          </p:cNvPr>
          <p:cNvSpPr>
            <a:spLocks noGrp="1"/>
          </p:cNvSpPr>
          <p:nvPr>
            <p:ph type="ftr" sz="quarter" idx="11"/>
          </p:nvPr>
        </p:nvSpPr>
        <p:spPr/>
        <p:txBody>
          <a:bodyPr/>
          <a:lstStyle/>
          <a:p>
            <a:r>
              <a:rPr lang="en-US"/>
              <a:t>NCDHHS, DMH | CSAT GPRA Presentation | December 2021</a:t>
            </a:r>
            <a:endParaRPr lang="en-US" dirty="0"/>
          </a:p>
        </p:txBody>
      </p:sp>
      <p:sp>
        <p:nvSpPr>
          <p:cNvPr id="5" name="Slide Number Placeholder 4">
            <a:extLst>
              <a:ext uri="{FF2B5EF4-FFF2-40B4-BE49-F238E27FC236}">
                <a16:creationId xmlns:a16="http://schemas.microsoft.com/office/drawing/2014/main" id="{C747B567-477B-427B-B00A-8BC2F978759B}"/>
              </a:ext>
            </a:extLst>
          </p:cNvPr>
          <p:cNvSpPr>
            <a:spLocks noGrp="1"/>
          </p:cNvSpPr>
          <p:nvPr>
            <p:ph type="sldNum" sz="quarter" idx="12"/>
          </p:nvPr>
        </p:nvSpPr>
        <p:spPr/>
        <p:txBody>
          <a:bodyPr/>
          <a:lstStyle/>
          <a:p>
            <a:fld id="{27EF9EAB-2E82-4C24-847F-37D547725AF1}" type="slidenum">
              <a:rPr lang="en-US" smtClean="0"/>
              <a:t>8</a:t>
            </a:fld>
            <a:endParaRPr lang="en-US"/>
          </a:p>
        </p:txBody>
      </p:sp>
    </p:spTree>
    <p:extLst>
      <p:ext uri="{BB962C8B-B14F-4D97-AF65-F5344CB8AC3E}">
        <p14:creationId xmlns:p14="http://schemas.microsoft.com/office/powerpoint/2010/main" val="2089141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3A1C0-FA97-4EA0-BD7D-0CB583B66883}"/>
              </a:ext>
            </a:extLst>
          </p:cNvPr>
          <p:cNvSpPr>
            <a:spLocks noGrp="1"/>
          </p:cNvSpPr>
          <p:nvPr>
            <p:ph type="title"/>
          </p:nvPr>
        </p:nvSpPr>
        <p:spPr/>
        <p:txBody>
          <a:bodyPr/>
          <a:lstStyle/>
          <a:p>
            <a:r>
              <a:rPr lang="en-US" dirty="0"/>
              <a:t>Using GPRA Tool</a:t>
            </a:r>
          </a:p>
        </p:txBody>
      </p:sp>
      <p:pic>
        <p:nvPicPr>
          <p:cNvPr id="5" name="Content Placeholder 4">
            <a:extLst>
              <a:ext uri="{FF2B5EF4-FFF2-40B4-BE49-F238E27FC236}">
                <a16:creationId xmlns:a16="http://schemas.microsoft.com/office/drawing/2014/main" id="{5839129B-386B-4C32-820B-ED9573FB8EA4}"/>
              </a:ext>
            </a:extLst>
          </p:cNvPr>
          <p:cNvPicPr>
            <a:picLocks noGrp="1" noChangeAspect="1"/>
          </p:cNvPicPr>
          <p:nvPr>
            <p:ph idx="1"/>
          </p:nvPr>
        </p:nvPicPr>
        <p:blipFill>
          <a:blip r:embed="rId3"/>
          <a:stretch>
            <a:fillRect/>
          </a:stretch>
        </p:blipFill>
        <p:spPr>
          <a:xfrm>
            <a:off x="2016202" y="2160588"/>
            <a:ext cx="5919634" cy="3881437"/>
          </a:xfrm>
        </p:spPr>
      </p:pic>
      <p:sp>
        <p:nvSpPr>
          <p:cNvPr id="3" name="Footer Placeholder 2">
            <a:extLst>
              <a:ext uri="{FF2B5EF4-FFF2-40B4-BE49-F238E27FC236}">
                <a16:creationId xmlns:a16="http://schemas.microsoft.com/office/drawing/2014/main" id="{BA850AD7-D1BD-4CC2-85A9-949F9F286E04}"/>
              </a:ext>
            </a:extLst>
          </p:cNvPr>
          <p:cNvSpPr>
            <a:spLocks noGrp="1"/>
          </p:cNvSpPr>
          <p:nvPr>
            <p:ph type="ftr" sz="quarter" idx="11"/>
          </p:nvPr>
        </p:nvSpPr>
        <p:spPr/>
        <p:txBody>
          <a:bodyPr/>
          <a:lstStyle/>
          <a:p>
            <a:r>
              <a:rPr lang="en-US"/>
              <a:t>NCDHHS, DMH | CSAT GPRA Presentation | December 2021</a:t>
            </a:r>
            <a:endParaRPr lang="en-US" dirty="0"/>
          </a:p>
        </p:txBody>
      </p:sp>
      <p:sp>
        <p:nvSpPr>
          <p:cNvPr id="4" name="Slide Number Placeholder 3">
            <a:extLst>
              <a:ext uri="{FF2B5EF4-FFF2-40B4-BE49-F238E27FC236}">
                <a16:creationId xmlns:a16="http://schemas.microsoft.com/office/drawing/2014/main" id="{3BDC418A-2CE2-4F2A-BD43-E27F8925D8C8}"/>
              </a:ext>
            </a:extLst>
          </p:cNvPr>
          <p:cNvSpPr>
            <a:spLocks noGrp="1"/>
          </p:cNvSpPr>
          <p:nvPr>
            <p:ph type="sldNum" sz="quarter" idx="12"/>
          </p:nvPr>
        </p:nvSpPr>
        <p:spPr/>
        <p:txBody>
          <a:bodyPr/>
          <a:lstStyle/>
          <a:p>
            <a:fld id="{27EF9EAB-2E82-4C24-847F-37D547725AF1}" type="slidenum">
              <a:rPr lang="en-US" smtClean="0"/>
              <a:t>9</a:t>
            </a:fld>
            <a:endParaRPr lang="en-US"/>
          </a:p>
        </p:txBody>
      </p:sp>
    </p:spTree>
    <p:extLst>
      <p:ext uri="{BB962C8B-B14F-4D97-AF65-F5344CB8AC3E}">
        <p14:creationId xmlns:p14="http://schemas.microsoft.com/office/powerpoint/2010/main" val="75155719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928</TotalTime>
  <Words>1305</Words>
  <Application>Microsoft Office PowerPoint</Application>
  <PresentationFormat>Widescreen</PresentationFormat>
  <Paragraphs>108</Paragraphs>
  <Slides>12</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Franklin Gothic Demi Cond</vt:lpstr>
      <vt:lpstr>Gotham Bold</vt:lpstr>
      <vt:lpstr>Gotham Light</vt:lpstr>
      <vt:lpstr>Trebuchet MS</vt:lpstr>
      <vt:lpstr>Wingdings 3</vt:lpstr>
      <vt:lpstr>Facet</vt:lpstr>
      <vt:lpstr>PowerPoint Presentation</vt:lpstr>
      <vt:lpstr>GPRA Agenda</vt:lpstr>
      <vt:lpstr>State Opioid Response (SOR) grant</vt:lpstr>
      <vt:lpstr>GPRA Overview</vt:lpstr>
      <vt:lpstr>What is GPRA measuring?</vt:lpstr>
      <vt:lpstr>GPRA data collection points</vt:lpstr>
      <vt:lpstr>GPRA data collection points</vt:lpstr>
      <vt:lpstr>GPRA general information</vt:lpstr>
      <vt:lpstr>Using GPRA Tool</vt:lpstr>
      <vt:lpstr> GPRA – Examples</vt:lpstr>
      <vt:lpstr>Q&amp;A</vt:lpstr>
      <vt:lpstr>GPRA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Foreman, Jaquetta</dc:creator>
  <cp:lastModifiedBy>Foreman, Jaquetta</cp:lastModifiedBy>
  <cp:revision>24</cp:revision>
  <dcterms:created xsi:type="dcterms:W3CDTF">2021-12-07T13:51:16Z</dcterms:created>
  <dcterms:modified xsi:type="dcterms:W3CDTF">2021-12-15T13:10:34Z</dcterms:modified>
</cp:coreProperties>
</file>