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7" r:id="rId1"/>
  </p:sldMasterIdLst>
  <p:sldIdLst>
    <p:sldId id="256" r:id="rId2"/>
    <p:sldId id="279" r:id="rId3"/>
    <p:sldId id="280" r:id="rId4"/>
    <p:sldId id="281" r:id="rId5"/>
    <p:sldId id="285" r:id="rId6"/>
    <p:sldId id="287" r:id="rId7"/>
    <p:sldId id="288" r:id="rId8"/>
    <p:sldId id="289" r:id="rId9"/>
    <p:sldId id="283" r:id="rId10"/>
    <p:sldId id="265" r:id="rId11"/>
    <p:sldId id="273" r:id="rId12"/>
    <p:sldId id="267" r:id="rId13"/>
    <p:sldId id="270" r:id="rId14"/>
    <p:sldId id="277"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40000"/>
    <a:srgbClr val="FFDC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8" autoAdjust="0"/>
    <p:restoredTop sz="94660"/>
  </p:normalViewPr>
  <p:slideViewPr>
    <p:cSldViewPr snapToGrid="0">
      <p:cViewPr varScale="1">
        <p:scale>
          <a:sx n="85" d="100"/>
          <a:sy n="85" d="100"/>
        </p:scale>
        <p:origin x="499"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4" Type="http://schemas.openxmlformats.org/officeDocument/2006/relationships/image" Target="../media/image7.svg"/></Relationships>
</file>

<file path=ppt/diagrams/_rels/data2.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_rels/data5.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hyperlink" Target="https://security.ncdhhs.gov/" TargetMode="External"/><Relationship Id="rId5" Type="http://schemas.openxmlformats.org/officeDocument/2006/relationships/image" Target="../media/image26.svg"/><Relationship Id="rId4" Type="http://schemas.openxmlformats.org/officeDocument/2006/relationships/image" Target="../media/image25.pn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4" Type="http://schemas.openxmlformats.org/officeDocument/2006/relationships/image" Target="../media/image7.svg"/></Relationships>
</file>

<file path=ppt/diagrams/_rels/drawing2.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diagrams/_rels/drawing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svg"/><Relationship Id="rId1" Type="http://schemas.openxmlformats.org/officeDocument/2006/relationships/image" Target="../media/image23.png"/><Relationship Id="rId5" Type="http://schemas.openxmlformats.org/officeDocument/2006/relationships/hyperlink" Target="https://security.ncdhhs.gov/" TargetMode="External"/><Relationship Id="rId4" Type="http://schemas.openxmlformats.org/officeDocument/2006/relationships/image" Target="../media/image26.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74943F-954F-4D74-8E85-281F56741BFC}"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CCEF2C9F-D9BE-4D90-9A4F-5B0F048C9DC5}">
      <dgm:prSet/>
      <dgm:spPr/>
      <dgm:t>
        <a:bodyPr/>
        <a:lstStyle/>
        <a:p>
          <a:pPr>
            <a:lnSpc>
              <a:spcPct val="100000"/>
            </a:lnSpc>
          </a:pPr>
          <a:r>
            <a:rPr lang="en-US" b="1" i="0" baseline="0" dirty="0">
              <a:latin typeface="Bierstadt Display" panose="020F0502020204030204" pitchFamily="34" charset="0"/>
              <a:cs typeface="Aharoni" panose="02010803020104030203" pitchFamily="2" charset="-79"/>
            </a:rPr>
            <a:t>An incident involving the loss or theft of an IRS asset containing FTI, or the loss or theft of a physical document that includes FTI, or the inadvertent disclosure of FTI, is known as a data breach. </a:t>
          </a:r>
          <a:endParaRPr lang="en-US" b="1" dirty="0">
            <a:latin typeface="Bierstadt Display" panose="020F0502020204030204" pitchFamily="34" charset="0"/>
            <a:cs typeface="Aharoni" panose="02010803020104030203" pitchFamily="2" charset="-79"/>
          </a:endParaRPr>
        </a:p>
      </dgm:t>
    </dgm:pt>
    <dgm:pt modelId="{9F085009-BD46-4B9E-B1F7-5F2667BF5EFD}" type="parTrans" cxnId="{0D2A1D32-3ADF-4985-8418-CDF19EC246A2}">
      <dgm:prSet/>
      <dgm:spPr/>
      <dgm:t>
        <a:bodyPr/>
        <a:lstStyle/>
        <a:p>
          <a:endParaRPr lang="en-US" b="1">
            <a:latin typeface="Bierstadt Display" panose="020F0502020204030204" pitchFamily="34" charset="0"/>
            <a:cs typeface="Aharoni" panose="02010803020104030203" pitchFamily="2" charset="-79"/>
          </a:endParaRPr>
        </a:p>
      </dgm:t>
    </dgm:pt>
    <dgm:pt modelId="{AD0333DB-5A5C-4A49-816D-DA98AB1E0DA3}" type="sibTrans" cxnId="{0D2A1D32-3ADF-4985-8418-CDF19EC246A2}">
      <dgm:prSet/>
      <dgm:spPr/>
      <dgm:t>
        <a:bodyPr/>
        <a:lstStyle/>
        <a:p>
          <a:endParaRPr lang="en-US" b="1">
            <a:latin typeface="Bierstadt Display" panose="020F0502020204030204" pitchFamily="34" charset="0"/>
            <a:cs typeface="Aharoni" panose="02010803020104030203" pitchFamily="2" charset="-79"/>
          </a:endParaRPr>
        </a:p>
      </dgm:t>
    </dgm:pt>
    <dgm:pt modelId="{27CFBF1B-D73D-4DF5-A35D-0E4BFE316071}">
      <dgm:prSet/>
      <dgm:spPr/>
      <dgm:t>
        <a:bodyPr/>
        <a:lstStyle/>
        <a:p>
          <a:pPr>
            <a:lnSpc>
              <a:spcPct val="100000"/>
            </a:lnSpc>
          </a:pPr>
          <a:r>
            <a:rPr lang="en-US" b="1" i="0" baseline="0" dirty="0">
              <a:latin typeface="Bierstadt Display" panose="020F0502020204030204" pitchFamily="34" charset="0"/>
              <a:cs typeface="Aharoni" panose="02010803020104030203" pitchFamily="2" charset="-79"/>
            </a:rPr>
            <a:t>Often, an occurrence may be first identified as an incident, but later identified as a data breach once it is determined that the incident involves FTI. This is often the case with a lost or stolen laptop or electronic storage device. </a:t>
          </a:r>
          <a:endParaRPr lang="en-US" b="1" dirty="0">
            <a:latin typeface="Bierstadt Display" panose="020F0502020204030204" pitchFamily="34" charset="0"/>
            <a:cs typeface="Aharoni" panose="02010803020104030203" pitchFamily="2" charset="-79"/>
          </a:endParaRPr>
        </a:p>
      </dgm:t>
    </dgm:pt>
    <dgm:pt modelId="{9541E363-FB3E-4CEC-AF46-9A342A429404}" type="parTrans" cxnId="{23DCCD86-5E12-4545-A0C9-85FD84435623}">
      <dgm:prSet/>
      <dgm:spPr/>
      <dgm:t>
        <a:bodyPr/>
        <a:lstStyle/>
        <a:p>
          <a:endParaRPr lang="en-US" b="1">
            <a:latin typeface="Bierstadt Display" panose="020F0502020204030204" pitchFamily="34" charset="0"/>
            <a:cs typeface="Aharoni" panose="02010803020104030203" pitchFamily="2" charset="-79"/>
          </a:endParaRPr>
        </a:p>
      </dgm:t>
    </dgm:pt>
    <dgm:pt modelId="{01A1CEDD-D5C3-42AD-BD1D-9AC5B721ABB8}" type="sibTrans" cxnId="{23DCCD86-5E12-4545-A0C9-85FD84435623}">
      <dgm:prSet/>
      <dgm:spPr/>
      <dgm:t>
        <a:bodyPr/>
        <a:lstStyle/>
        <a:p>
          <a:endParaRPr lang="en-US" b="1">
            <a:latin typeface="Bierstadt Display" panose="020F0502020204030204" pitchFamily="34" charset="0"/>
            <a:cs typeface="Aharoni" panose="02010803020104030203" pitchFamily="2" charset="-79"/>
          </a:endParaRPr>
        </a:p>
      </dgm:t>
    </dgm:pt>
    <dgm:pt modelId="{5E86D203-B489-4CBE-95F8-22552039A46D}" type="pres">
      <dgm:prSet presAssocID="{9774943F-954F-4D74-8E85-281F56741BFC}" presName="root" presStyleCnt="0">
        <dgm:presLayoutVars>
          <dgm:dir/>
          <dgm:resizeHandles val="exact"/>
        </dgm:presLayoutVars>
      </dgm:prSet>
      <dgm:spPr/>
    </dgm:pt>
    <dgm:pt modelId="{E7DDA122-1E75-470C-AAF4-4DE81F67EB7A}" type="pres">
      <dgm:prSet presAssocID="{CCEF2C9F-D9BE-4D90-9A4F-5B0F048C9DC5}" presName="compNode" presStyleCnt="0"/>
      <dgm:spPr/>
    </dgm:pt>
    <dgm:pt modelId="{8FAADCE5-6186-402B-B05F-27C3D9B014E7}" type="pres">
      <dgm:prSet presAssocID="{CCEF2C9F-D9BE-4D90-9A4F-5B0F048C9DC5}" presName="bgRect" presStyleLbl="bgShp" presStyleIdx="0" presStyleCnt="2"/>
      <dgm:spPr/>
    </dgm:pt>
    <dgm:pt modelId="{15EBFB9A-59B0-418C-BA55-0761407910EF}" type="pres">
      <dgm:prSet presAssocID="{CCEF2C9F-D9BE-4D90-9A4F-5B0F048C9DC5}"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Robber"/>
        </a:ext>
      </dgm:extLst>
    </dgm:pt>
    <dgm:pt modelId="{E942E0AF-5A84-4ED9-8573-3624BC4C9C39}" type="pres">
      <dgm:prSet presAssocID="{CCEF2C9F-D9BE-4D90-9A4F-5B0F048C9DC5}" presName="spaceRect" presStyleCnt="0"/>
      <dgm:spPr/>
    </dgm:pt>
    <dgm:pt modelId="{5DE89F25-8F52-417B-926C-87090175D53B}" type="pres">
      <dgm:prSet presAssocID="{CCEF2C9F-D9BE-4D90-9A4F-5B0F048C9DC5}" presName="parTx" presStyleLbl="revTx" presStyleIdx="0" presStyleCnt="2">
        <dgm:presLayoutVars>
          <dgm:chMax val="0"/>
          <dgm:chPref val="0"/>
        </dgm:presLayoutVars>
      </dgm:prSet>
      <dgm:spPr/>
    </dgm:pt>
    <dgm:pt modelId="{6CDDFAF0-B040-4C64-A136-3C8F728C6CFF}" type="pres">
      <dgm:prSet presAssocID="{AD0333DB-5A5C-4A49-816D-DA98AB1E0DA3}" presName="sibTrans" presStyleCnt="0"/>
      <dgm:spPr/>
    </dgm:pt>
    <dgm:pt modelId="{F1951A8E-F8A2-4C9D-A21A-B540B7528FCD}" type="pres">
      <dgm:prSet presAssocID="{27CFBF1B-D73D-4DF5-A35D-0E4BFE316071}" presName="compNode" presStyleCnt="0"/>
      <dgm:spPr/>
    </dgm:pt>
    <dgm:pt modelId="{B131ABB4-6BC8-4AA6-9803-170969E1A77F}" type="pres">
      <dgm:prSet presAssocID="{27CFBF1B-D73D-4DF5-A35D-0E4BFE316071}" presName="bgRect" presStyleLbl="bgShp" presStyleIdx="1" presStyleCnt="2"/>
      <dgm:spPr/>
    </dgm:pt>
    <dgm:pt modelId="{C4F5080F-632D-4632-9B90-5C649A77ACAA}" type="pres">
      <dgm:prSet presAssocID="{27CFBF1B-D73D-4DF5-A35D-0E4BFE316071}"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peed Bump"/>
        </a:ext>
      </dgm:extLst>
    </dgm:pt>
    <dgm:pt modelId="{0899FA01-6FA4-4C5E-A88A-926820410E12}" type="pres">
      <dgm:prSet presAssocID="{27CFBF1B-D73D-4DF5-A35D-0E4BFE316071}" presName="spaceRect" presStyleCnt="0"/>
      <dgm:spPr/>
    </dgm:pt>
    <dgm:pt modelId="{212A5F90-522E-44C5-9734-F4E17099855A}" type="pres">
      <dgm:prSet presAssocID="{27CFBF1B-D73D-4DF5-A35D-0E4BFE316071}" presName="parTx" presStyleLbl="revTx" presStyleIdx="1" presStyleCnt="2">
        <dgm:presLayoutVars>
          <dgm:chMax val="0"/>
          <dgm:chPref val="0"/>
        </dgm:presLayoutVars>
      </dgm:prSet>
      <dgm:spPr/>
    </dgm:pt>
  </dgm:ptLst>
  <dgm:cxnLst>
    <dgm:cxn modelId="{0D2A1D32-3ADF-4985-8418-CDF19EC246A2}" srcId="{9774943F-954F-4D74-8E85-281F56741BFC}" destId="{CCEF2C9F-D9BE-4D90-9A4F-5B0F048C9DC5}" srcOrd="0" destOrd="0" parTransId="{9F085009-BD46-4B9E-B1F7-5F2667BF5EFD}" sibTransId="{AD0333DB-5A5C-4A49-816D-DA98AB1E0DA3}"/>
    <dgm:cxn modelId="{A15FB863-724D-4F8D-8A9F-26A336214A00}" type="presOf" srcId="{CCEF2C9F-D9BE-4D90-9A4F-5B0F048C9DC5}" destId="{5DE89F25-8F52-417B-926C-87090175D53B}" srcOrd="0" destOrd="0" presId="urn:microsoft.com/office/officeart/2018/2/layout/IconVerticalSolidList"/>
    <dgm:cxn modelId="{442F8D6D-3ED2-4C8F-98F9-408BAD117686}" type="presOf" srcId="{9774943F-954F-4D74-8E85-281F56741BFC}" destId="{5E86D203-B489-4CBE-95F8-22552039A46D}" srcOrd="0" destOrd="0" presId="urn:microsoft.com/office/officeart/2018/2/layout/IconVerticalSolidList"/>
    <dgm:cxn modelId="{23DCCD86-5E12-4545-A0C9-85FD84435623}" srcId="{9774943F-954F-4D74-8E85-281F56741BFC}" destId="{27CFBF1B-D73D-4DF5-A35D-0E4BFE316071}" srcOrd="1" destOrd="0" parTransId="{9541E363-FB3E-4CEC-AF46-9A342A429404}" sibTransId="{01A1CEDD-D5C3-42AD-BD1D-9AC5B721ABB8}"/>
    <dgm:cxn modelId="{AB235EC4-7911-4AC6-A3DF-A82DFA3BB9DA}" type="presOf" srcId="{27CFBF1B-D73D-4DF5-A35D-0E4BFE316071}" destId="{212A5F90-522E-44C5-9734-F4E17099855A}" srcOrd="0" destOrd="0" presId="urn:microsoft.com/office/officeart/2018/2/layout/IconVerticalSolidList"/>
    <dgm:cxn modelId="{5EB2807C-FAC9-4425-8716-9550BDAD44E7}" type="presParOf" srcId="{5E86D203-B489-4CBE-95F8-22552039A46D}" destId="{E7DDA122-1E75-470C-AAF4-4DE81F67EB7A}" srcOrd="0" destOrd="0" presId="urn:microsoft.com/office/officeart/2018/2/layout/IconVerticalSolidList"/>
    <dgm:cxn modelId="{49686D80-2C1C-4722-974A-A751E779DB1D}" type="presParOf" srcId="{E7DDA122-1E75-470C-AAF4-4DE81F67EB7A}" destId="{8FAADCE5-6186-402B-B05F-27C3D9B014E7}" srcOrd="0" destOrd="0" presId="urn:microsoft.com/office/officeart/2018/2/layout/IconVerticalSolidList"/>
    <dgm:cxn modelId="{C9F0E60C-0FDE-4F50-8651-D92F05B378B8}" type="presParOf" srcId="{E7DDA122-1E75-470C-AAF4-4DE81F67EB7A}" destId="{15EBFB9A-59B0-418C-BA55-0761407910EF}" srcOrd="1" destOrd="0" presId="urn:microsoft.com/office/officeart/2018/2/layout/IconVerticalSolidList"/>
    <dgm:cxn modelId="{0AC9B501-DEC5-4682-85C7-D2BB311E7212}" type="presParOf" srcId="{E7DDA122-1E75-470C-AAF4-4DE81F67EB7A}" destId="{E942E0AF-5A84-4ED9-8573-3624BC4C9C39}" srcOrd="2" destOrd="0" presId="urn:microsoft.com/office/officeart/2018/2/layout/IconVerticalSolidList"/>
    <dgm:cxn modelId="{50199EF3-AF51-4FB4-BC8B-A28482282002}" type="presParOf" srcId="{E7DDA122-1E75-470C-AAF4-4DE81F67EB7A}" destId="{5DE89F25-8F52-417B-926C-87090175D53B}" srcOrd="3" destOrd="0" presId="urn:microsoft.com/office/officeart/2018/2/layout/IconVerticalSolidList"/>
    <dgm:cxn modelId="{0A2ADB79-C5E1-4BB2-9E84-3EF61EF8D0FF}" type="presParOf" srcId="{5E86D203-B489-4CBE-95F8-22552039A46D}" destId="{6CDDFAF0-B040-4C64-A136-3C8F728C6CFF}" srcOrd="1" destOrd="0" presId="urn:microsoft.com/office/officeart/2018/2/layout/IconVerticalSolidList"/>
    <dgm:cxn modelId="{480CD98B-E480-44CF-B91A-057C621BC0A5}" type="presParOf" srcId="{5E86D203-B489-4CBE-95F8-22552039A46D}" destId="{F1951A8E-F8A2-4C9D-A21A-B540B7528FCD}" srcOrd="2" destOrd="0" presId="urn:microsoft.com/office/officeart/2018/2/layout/IconVerticalSolidList"/>
    <dgm:cxn modelId="{E0CAD255-7EDD-41D6-8E2E-3F13735D5740}" type="presParOf" srcId="{F1951A8E-F8A2-4C9D-A21A-B540B7528FCD}" destId="{B131ABB4-6BC8-4AA6-9803-170969E1A77F}" srcOrd="0" destOrd="0" presId="urn:microsoft.com/office/officeart/2018/2/layout/IconVerticalSolidList"/>
    <dgm:cxn modelId="{9771B92A-4754-4920-936E-8428DA319CF1}" type="presParOf" srcId="{F1951A8E-F8A2-4C9D-A21A-B540B7528FCD}" destId="{C4F5080F-632D-4632-9B90-5C649A77ACAA}" srcOrd="1" destOrd="0" presId="urn:microsoft.com/office/officeart/2018/2/layout/IconVerticalSolidList"/>
    <dgm:cxn modelId="{B06E3123-EE7F-4CCD-AABA-2CE9DB8BE21E}" type="presParOf" srcId="{F1951A8E-F8A2-4C9D-A21A-B540B7528FCD}" destId="{0899FA01-6FA4-4C5E-A88A-926820410E12}" srcOrd="2" destOrd="0" presId="urn:microsoft.com/office/officeart/2018/2/layout/IconVerticalSolidList"/>
    <dgm:cxn modelId="{A5FD43C4-88D6-4778-BFB5-736B791F56BC}" type="presParOf" srcId="{F1951A8E-F8A2-4C9D-A21A-B540B7528FCD}" destId="{212A5F90-522E-44C5-9734-F4E17099855A}"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D166553-56F1-43DC-871C-C4E83DE3C6A0}"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74963DB0-868B-4CBA-9F99-82B1A6D1DBEE}">
      <dgm:prSet/>
      <dgm:spPr/>
      <dgm:t>
        <a:bodyPr/>
        <a:lstStyle/>
        <a:p>
          <a:r>
            <a:rPr lang="en-US" i="0" baseline="0" dirty="0"/>
            <a:t>Display of an information system that outlines the parameters for system or information use. </a:t>
          </a:r>
          <a:endParaRPr lang="en-US" dirty="0"/>
        </a:p>
      </dgm:t>
    </dgm:pt>
    <dgm:pt modelId="{CA30CC88-8760-404E-874E-5348AA3A1C33}" type="parTrans" cxnId="{889A5F71-F69F-4E9C-AE0A-EA7E03626893}">
      <dgm:prSet/>
      <dgm:spPr/>
      <dgm:t>
        <a:bodyPr/>
        <a:lstStyle/>
        <a:p>
          <a:endParaRPr lang="en-US"/>
        </a:p>
      </dgm:t>
    </dgm:pt>
    <dgm:pt modelId="{2EC47411-48BC-45B1-9ADB-34E6D749A618}" type="sibTrans" cxnId="{889A5F71-F69F-4E9C-AE0A-EA7E03626893}">
      <dgm:prSet/>
      <dgm:spPr/>
      <dgm:t>
        <a:bodyPr/>
        <a:lstStyle/>
        <a:p>
          <a:endParaRPr lang="en-US"/>
        </a:p>
      </dgm:t>
    </dgm:pt>
    <dgm:pt modelId="{F0F12532-F1B3-4772-AA5F-48E0C0D6E883}">
      <dgm:prSet/>
      <dgm:spPr/>
      <dgm:t>
        <a:bodyPr/>
        <a:lstStyle/>
        <a:p>
          <a:r>
            <a:rPr lang="en-US" i="0" baseline="0" dirty="0"/>
            <a:t>The act of obscuring data so that it cannot be read or reconstructed. </a:t>
          </a:r>
          <a:endParaRPr lang="en-US" dirty="0"/>
        </a:p>
      </dgm:t>
    </dgm:pt>
    <dgm:pt modelId="{AE970B2D-CD74-4A2F-A232-511E05F4008E}" type="parTrans" cxnId="{81948E99-91B4-4380-8921-58884BE69B87}">
      <dgm:prSet/>
      <dgm:spPr/>
      <dgm:t>
        <a:bodyPr/>
        <a:lstStyle/>
        <a:p>
          <a:endParaRPr lang="en-US"/>
        </a:p>
      </dgm:t>
    </dgm:pt>
    <dgm:pt modelId="{1DE83C7F-AEF7-476B-BA5D-4317B5621AF2}" type="sibTrans" cxnId="{81948E99-91B4-4380-8921-58884BE69B87}">
      <dgm:prSet/>
      <dgm:spPr/>
      <dgm:t>
        <a:bodyPr/>
        <a:lstStyle/>
        <a:p>
          <a:endParaRPr lang="en-US"/>
        </a:p>
      </dgm:t>
    </dgm:pt>
    <dgm:pt modelId="{F0C19D00-34F9-4DD9-B164-BDBA9DB1E9C1}">
      <dgm:prSet/>
      <dgm:spPr/>
      <dgm:t>
        <a:bodyPr/>
        <a:lstStyle/>
        <a:p>
          <a:r>
            <a:rPr lang="en-US" i="0" baseline="0" dirty="0"/>
            <a:t>An independent examination of security controls associated with a representative subset of organizational information systems to determine the operating effectiveness of system controls; to ensure compliance with established policy and operational procedures; and to recommend changes in controls, policy or procedures where needed. </a:t>
          </a:r>
          <a:endParaRPr lang="en-US" dirty="0"/>
        </a:p>
      </dgm:t>
    </dgm:pt>
    <dgm:pt modelId="{1C9EA4BC-1773-4AA9-9F83-A8546CE50827}" type="parTrans" cxnId="{CC1FE045-4A7A-44B5-9ABB-63778178852E}">
      <dgm:prSet/>
      <dgm:spPr/>
      <dgm:t>
        <a:bodyPr/>
        <a:lstStyle/>
        <a:p>
          <a:endParaRPr lang="en-US"/>
        </a:p>
      </dgm:t>
    </dgm:pt>
    <dgm:pt modelId="{FF83D2BE-3A99-4541-A90B-0F9C838D461D}" type="sibTrans" cxnId="{CC1FE045-4A7A-44B5-9ABB-63778178852E}">
      <dgm:prSet/>
      <dgm:spPr/>
      <dgm:t>
        <a:bodyPr/>
        <a:lstStyle/>
        <a:p>
          <a:endParaRPr lang="en-US"/>
        </a:p>
      </dgm:t>
    </dgm:pt>
    <dgm:pt modelId="{83BC7ACA-8EDC-4FA9-801E-29D78D2855D7}">
      <dgm:prSet/>
      <dgm:spPr/>
      <dgm:t>
        <a:bodyPr/>
        <a:lstStyle/>
        <a:p>
          <a:r>
            <a:rPr lang="en-US" dirty="0"/>
            <a:t>A</a:t>
          </a:r>
          <a:r>
            <a:rPr lang="en-US" i="0" baseline="0" dirty="0"/>
            <a:t>n occurrence that actually or imminently jeopardizes, without lawful authority, the integrity, confidentiality or availability of information or an information system; or constitutes a violation or imminent threat of violation of law, security policies, security procedures or acceptable use policies. Incidental and inadvertent accesses. </a:t>
          </a:r>
          <a:endParaRPr lang="en-US" dirty="0"/>
        </a:p>
      </dgm:t>
    </dgm:pt>
    <dgm:pt modelId="{4A715E96-69F7-4078-A4EB-B348E4A53931}" type="parTrans" cxnId="{E2F6069B-D243-4C5C-B320-A2669E0EFEF5}">
      <dgm:prSet/>
      <dgm:spPr/>
      <dgm:t>
        <a:bodyPr/>
        <a:lstStyle/>
        <a:p>
          <a:endParaRPr lang="en-US"/>
        </a:p>
      </dgm:t>
    </dgm:pt>
    <dgm:pt modelId="{B0E1B31D-F1B2-4298-AA7D-96CC7EDFAF3A}" type="sibTrans" cxnId="{E2F6069B-D243-4C5C-B320-A2669E0EFEF5}">
      <dgm:prSet/>
      <dgm:spPr/>
      <dgm:t>
        <a:bodyPr/>
        <a:lstStyle/>
        <a:p>
          <a:endParaRPr lang="en-US"/>
        </a:p>
      </dgm:t>
    </dgm:pt>
    <dgm:pt modelId="{80A30CF8-77DB-4DDB-87FC-81C55C2BADF4}" type="pres">
      <dgm:prSet presAssocID="{ED166553-56F1-43DC-871C-C4E83DE3C6A0}" presName="root" presStyleCnt="0">
        <dgm:presLayoutVars>
          <dgm:dir/>
          <dgm:resizeHandles val="exact"/>
        </dgm:presLayoutVars>
      </dgm:prSet>
      <dgm:spPr/>
    </dgm:pt>
    <dgm:pt modelId="{F8CE8F1C-00DF-496B-BE31-5C27366AB05D}" type="pres">
      <dgm:prSet presAssocID="{74963DB0-868B-4CBA-9F99-82B1A6D1DBEE}" presName="compNode" presStyleCnt="0"/>
      <dgm:spPr/>
    </dgm:pt>
    <dgm:pt modelId="{148BE944-FE25-4CBA-AEAF-C3BB3BB256CC}" type="pres">
      <dgm:prSet presAssocID="{74963DB0-868B-4CBA-9F99-82B1A6D1DBEE}" presName="bgRect" presStyleLbl="bgShp" presStyleIdx="0" presStyleCnt="4"/>
      <dgm:spPr/>
    </dgm:pt>
    <dgm:pt modelId="{1D4D2A22-016C-450E-8EDF-D277826530E4}" type="pres">
      <dgm:prSet presAssocID="{74963DB0-868B-4CBA-9F99-82B1A6D1DBEE}"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lowchart"/>
        </a:ext>
      </dgm:extLst>
    </dgm:pt>
    <dgm:pt modelId="{53BD1095-2034-4509-A4D3-220B35A38FD0}" type="pres">
      <dgm:prSet presAssocID="{74963DB0-868B-4CBA-9F99-82B1A6D1DBEE}" presName="spaceRect" presStyleCnt="0"/>
      <dgm:spPr/>
    </dgm:pt>
    <dgm:pt modelId="{B9EDAF8C-59D4-46D2-9585-8CA19CE70910}" type="pres">
      <dgm:prSet presAssocID="{74963DB0-868B-4CBA-9F99-82B1A6D1DBEE}" presName="parTx" presStyleLbl="revTx" presStyleIdx="0" presStyleCnt="4">
        <dgm:presLayoutVars>
          <dgm:chMax val="0"/>
          <dgm:chPref val="0"/>
        </dgm:presLayoutVars>
      </dgm:prSet>
      <dgm:spPr/>
    </dgm:pt>
    <dgm:pt modelId="{024AC406-9758-44FD-9688-C4404CCBCCFA}" type="pres">
      <dgm:prSet presAssocID="{2EC47411-48BC-45B1-9ADB-34E6D749A618}" presName="sibTrans" presStyleCnt="0"/>
      <dgm:spPr/>
    </dgm:pt>
    <dgm:pt modelId="{BEDA8ACA-3A8C-45E0-94D0-4A8DD16665EC}" type="pres">
      <dgm:prSet presAssocID="{F0F12532-F1B3-4772-AA5F-48E0C0D6E883}" presName="compNode" presStyleCnt="0"/>
      <dgm:spPr/>
    </dgm:pt>
    <dgm:pt modelId="{558278FF-02A4-4DC2-BC78-2BBC636342E3}" type="pres">
      <dgm:prSet presAssocID="{F0F12532-F1B3-4772-AA5F-48E0C0D6E883}" presName="bgRect" presStyleLbl="bgShp" presStyleIdx="1" presStyleCnt="4"/>
      <dgm:spPr/>
    </dgm:pt>
    <dgm:pt modelId="{034860E5-E57B-4121-AB7F-11754A731765}" type="pres">
      <dgm:prSet presAssocID="{F0F12532-F1B3-4772-AA5F-48E0C0D6E883}"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Kidney"/>
        </a:ext>
      </dgm:extLst>
    </dgm:pt>
    <dgm:pt modelId="{58B082A1-A088-4425-842C-5409A36F2EE9}" type="pres">
      <dgm:prSet presAssocID="{F0F12532-F1B3-4772-AA5F-48E0C0D6E883}" presName="spaceRect" presStyleCnt="0"/>
      <dgm:spPr/>
    </dgm:pt>
    <dgm:pt modelId="{0E23FB24-5A11-42F5-919F-585BB869454C}" type="pres">
      <dgm:prSet presAssocID="{F0F12532-F1B3-4772-AA5F-48E0C0D6E883}" presName="parTx" presStyleLbl="revTx" presStyleIdx="1" presStyleCnt="4">
        <dgm:presLayoutVars>
          <dgm:chMax val="0"/>
          <dgm:chPref val="0"/>
        </dgm:presLayoutVars>
      </dgm:prSet>
      <dgm:spPr/>
    </dgm:pt>
    <dgm:pt modelId="{DC1F29CC-7B26-49B6-B46C-0B58A95CE7A9}" type="pres">
      <dgm:prSet presAssocID="{1DE83C7F-AEF7-476B-BA5D-4317B5621AF2}" presName="sibTrans" presStyleCnt="0"/>
      <dgm:spPr/>
    </dgm:pt>
    <dgm:pt modelId="{912DE103-73F6-4A95-81AC-CC857FD0C229}" type="pres">
      <dgm:prSet presAssocID="{F0C19D00-34F9-4DD9-B164-BDBA9DB1E9C1}" presName="compNode" presStyleCnt="0"/>
      <dgm:spPr/>
    </dgm:pt>
    <dgm:pt modelId="{53CA6ED4-2CA6-48BF-A2DF-F5CFD4BCA2D6}" type="pres">
      <dgm:prSet presAssocID="{F0C19D00-34F9-4DD9-B164-BDBA9DB1E9C1}" presName="bgRect" presStyleLbl="bgShp" presStyleIdx="2" presStyleCnt="4"/>
      <dgm:spPr/>
    </dgm:pt>
    <dgm:pt modelId="{24166F17-A29C-4DFB-A80A-220A67D16E41}" type="pres">
      <dgm:prSet presAssocID="{F0C19D00-34F9-4DD9-B164-BDBA9DB1E9C1}"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resentation with Checklist"/>
        </a:ext>
      </dgm:extLst>
    </dgm:pt>
    <dgm:pt modelId="{1353EE70-954A-449B-B533-A626CD75B91F}" type="pres">
      <dgm:prSet presAssocID="{F0C19D00-34F9-4DD9-B164-BDBA9DB1E9C1}" presName="spaceRect" presStyleCnt="0"/>
      <dgm:spPr/>
    </dgm:pt>
    <dgm:pt modelId="{A2DFC835-3DE6-4D09-9847-D1F2C1B84B69}" type="pres">
      <dgm:prSet presAssocID="{F0C19D00-34F9-4DD9-B164-BDBA9DB1E9C1}" presName="parTx" presStyleLbl="revTx" presStyleIdx="2" presStyleCnt="4">
        <dgm:presLayoutVars>
          <dgm:chMax val="0"/>
          <dgm:chPref val="0"/>
        </dgm:presLayoutVars>
      </dgm:prSet>
      <dgm:spPr/>
    </dgm:pt>
    <dgm:pt modelId="{016EE755-205E-4C0F-9712-080838931B7C}" type="pres">
      <dgm:prSet presAssocID="{FF83D2BE-3A99-4541-A90B-0F9C838D461D}" presName="sibTrans" presStyleCnt="0"/>
      <dgm:spPr/>
    </dgm:pt>
    <dgm:pt modelId="{9E24F442-1278-4EEF-8B0C-4CE14B713EA3}" type="pres">
      <dgm:prSet presAssocID="{83BC7ACA-8EDC-4FA9-801E-29D78D2855D7}" presName="compNode" presStyleCnt="0"/>
      <dgm:spPr/>
    </dgm:pt>
    <dgm:pt modelId="{40412A26-B7C2-4999-A0BF-6A17077A6F8B}" type="pres">
      <dgm:prSet presAssocID="{83BC7ACA-8EDC-4FA9-801E-29D78D2855D7}" presName="bgRect" presStyleLbl="bgShp" presStyleIdx="3" presStyleCnt="4"/>
      <dgm:spPr/>
    </dgm:pt>
    <dgm:pt modelId="{FE6E5D3A-4CB4-488E-B57A-A7CB8EE52585}" type="pres">
      <dgm:prSet presAssocID="{83BC7ACA-8EDC-4FA9-801E-29D78D2855D7}"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Judge"/>
        </a:ext>
      </dgm:extLst>
    </dgm:pt>
    <dgm:pt modelId="{0480043B-480F-4D8C-B572-34770452D5FF}" type="pres">
      <dgm:prSet presAssocID="{83BC7ACA-8EDC-4FA9-801E-29D78D2855D7}" presName="spaceRect" presStyleCnt="0"/>
      <dgm:spPr/>
    </dgm:pt>
    <dgm:pt modelId="{E0899AC7-2B40-43C4-9D3F-E602FBCDA567}" type="pres">
      <dgm:prSet presAssocID="{83BC7ACA-8EDC-4FA9-801E-29D78D2855D7}" presName="parTx" presStyleLbl="revTx" presStyleIdx="3" presStyleCnt="4">
        <dgm:presLayoutVars>
          <dgm:chMax val="0"/>
          <dgm:chPref val="0"/>
        </dgm:presLayoutVars>
      </dgm:prSet>
      <dgm:spPr/>
    </dgm:pt>
  </dgm:ptLst>
  <dgm:cxnLst>
    <dgm:cxn modelId="{24767320-32B7-4302-A482-92FEE49C8140}" type="presOf" srcId="{74963DB0-868B-4CBA-9F99-82B1A6D1DBEE}" destId="{B9EDAF8C-59D4-46D2-9585-8CA19CE70910}" srcOrd="0" destOrd="0" presId="urn:microsoft.com/office/officeart/2018/2/layout/IconVerticalSolidList"/>
    <dgm:cxn modelId="{CC1FE045-4A7A-44B5-9ABB-63778178852E}" srcId="{ED166553-56F1-43DC-871C-C4E83DE3C6A0}" destId="{F0C19D00-34F9-4DD9-B164-BDBA9DB1E9C1}" srcOrd="2" destOrd="0" parTransId="{1C9EA4BC-1773-4AA9-9F83-A8546CE50827}" sibTransId="{FF83D2BE-3A99-4541-A90B-0F9C838D461D}"/>
    <dgm:cxn modelId="{889A5F71-F69F-4E9C-AE0A-EA7E03626893}" srcId="{ED166553-56F1-43DC-871C-C4E83DE3C6A0}" destId="{74963DB0-868B-4CBA-9F99-82B1A6D1DBEE}" srcOrd="0" destOrd="0" parTransId="{CA30CC88-8760-404E-874E-5348AA3A1C33}" sibTransId="{2EC47411-48BC-45B1-9ADB-34E6D749A618}"/>
    <dgm:cxn modelId="{8B4F6F7D-4728-41C2-B169-B4AF943AB2EE}" type="presOf" srcId="{ED166553-56F1-43DC-871C-C4E83DE3C6A0}" destId="{80A30CF8-77DB-4DDB-87FC-81C55C2BADF4}" srcOrd="0" destOrd="0" presId="urn:microsoft.com/office/officeart/2018/2/layout/IconVerticalSolidList"/>
    <dgm:cxn modelId="{81948E99-91B4-4380-8921-58884BE69B87}" srcId="{ED166553-56F1-43DC-871C-C4E83DE3C6A0}" destId="{F0F12532-F1B3-4772-AA5F-48E0C0D6E883}" srcOrd="1" destOrd="0" parTransId="{AE970B2D-CD74-4A2F-A232-511E05F4008E}" sibTransId="{1DE83C7F-AEF7-476B-BA5D-4317B5621AF2}"/>
    <dgm:cxn modelId="{E2F6069B-D243-4C5C-B320-A2669E0EFEF5}" srcId="{ED166553-56F1-43DC-871C-C4E83DE3C6A0}" destId="{83BC7ACA-8EDC-4FA9-801E-29D78D2855D7}" srcOrd="3" destOrd="0" parTransId="{4A715E96-69F7-4078-A4EB-B348E4A53931}" sibTransId="{B0E1B31D-F1B2-4298-AA7D-96CC7EDFAF3A}"/>
    <dgm:cxn modelId="{D8C1B2B4-47C7-4E5E-93C8-BEBDD28764AE}" type="presOf" srcId="{F0C19D00-34F9-4DD9-B164-BDBA9DB1E9C1}" destId="{A2DFC835-3DE6-4D09-9847-D1F2C1B84B69}" srcOrd="0" destOrd="0" presId="urn:microsoft.com/office/officeart/2018/2/layout/IconVerticalSolidList"/>
    <dgm:cxn modelId="{8FF5C6C7-5139-492F-A635-1F570F178693}" type="presOf" srcId="{83BC7ACA-8EDC-4FA9-801E-29D78D2855D7}" destId="{E0899AC7-2B40-43C4-9D3F-E602FBCDA567}" srcOrd="0" destOrd="0" presId="urn:microsoft.com/office/officeart/2018/2/layout/IconVerticalSolidList"/>
    <dgm:cxn modelId="{0A736ACB-A469-4061-A8E7-89B71576AC00}" type="presOf" srcId="{F0F12532-F1B3-4772-AA5F-48E0C0D6E883}" destId="{0E23FB24-5A11-42F5-919F-585BB869454C}" srcOrd="0" destOrd="0" presId="urn:microsoft.com/office/officeart/2018/2/layout/IconVerticalSolidList"/>
    <dgm:cxn modelId="{7DB4E8AF-E33F-469A-BA45-5D7F1559EA10}" type="presParOf" srcId="{80A30CF8-77DB-4DDB-87FC-81C55C2BADF4}" destId="{F8CE8F1C-00DF-496B-BE31-5C27366AB05D}" srcOrd="0" destOrd="0" presId="urn:microsoft.com/office/officeart/2018/2/layout/IconVerticalSolidList"/>
    <dgm:cxn modelId="{D47E13B1-9810-4A76-9E2D-6C1431DF29B2}" type="presParOf" srcId="{F8CE8F1C-00DF-496B-BE31-5C27366AB05D}" destId="{148BE944-FE25-4CBA-AEAF-C3BB3BB256CC}" srcOrd="0" destOrd="0" presId="urn:microsoft.com/office/officeart/2018/2/layout/IconVerticalSolidList"/>
    <dgm:cxn modelId="{4B84338F-1491-4E9E-ABB1-BF32F3D5F697}" type="presParOf" srcId="{F8CE8F1C-00DF-496B-BE31-5C27366AB05D}" destId="{1D4D2A22-016C-450E-8EDF-D277826530E4}" srcOrd="1" destOrd="0" presId="urn:microsoft.com/office/officeart/2018/2/layout/IconVerticalSolidList"/>
    <dgm:cxn modelId="{EA2CEA6E-B0CD-43F2-B01C-7ABBD0D30EF3}" type="presParOf" srcId="{F8CE8F1C-00DF-496B-BE31-5C27366AB05D}" destId="{53BD1095-2034-4509-A4D3-220B35A38FD0}" srcOrd="2" destOrd="0" presId="urn:microsoft.com/office/officeart/2018/2/layout/IconVerticalSolidList"/>
    <dgm:cxn modelId="{5FF68DCA-C708-4A15-9568-97A0DCCA0E1E}" type="presParOf" srcId="{F8CE8F1C-00DF-496B-BE31-5C27366AB05D}" destId="{B9EDAF8C-59D4-46D2-9585-8CA19CE70910}" srcOrd="3" destOrd="0" presId="urn:microsoft.com/office/officeart/2018/2/layout/IconVerticalSolidList"/>
    <dgm:cxn modelId="{D441E85C-5B82-4A3D-A315-B4EDD9C99EA6}" type="presParOf" srcId="{80A30CF8-77DB-4DDB-87FC-81C55C2BADF4}" destId="{024AC406-9758-44FD-9688-C4404CCBCCFA}" srcOrd="1" destOrd="0" presId="urn:microsoft.com/office/officeart/2018/2/layout/IconVerticalSolidList"/>
    <dgm:cxn modelId="{688B40AD-D761-465C-9AE5-881CFA143DB6}" type="presParOf" srcId="{80A30CF8-77DB-4DDB-87FC-81C55C2BADF4}" destId="{BEDA8ACA-3A8C-45E0-94D0-4A8DD16665EC}" srcOrd="2" destOrd="0" presId="urn:microsoft.com/office/officeart/2018/2/layout/IconVerticalSolidList"/>
    <dgm:cxn modelId="{E5FBD400-3557-40B9-A25B-F956CE9DF95B}" type="presParOf" srcId="{BEDA8ACA-3A8C-45E0-94D0-4A8DD16665EC}" destId="{558278FF-02A4-4DC2-BC78-2BBC636342E3}" srcOrd="0" destOrd="0" presId="urn:microsoft.com/office/officeart/2018/2/layout/IconVerticalSolidList"/>
    <dgm:cxn modelId="{829CAE3E-F4F9-4C22-9064-4C9800BAF5E0}" type="presParOf" srcId="{BEDA8ACA-3A8C-45E0-94D0-4A8DD16665EC}" destId="{034860E5-E57B-4121-AB7F-11754A731765}" srcOrd="1" destOrd="0" presId="urn:microsoft.com/office/officeart/2018/2/layout/IconVerticalSolidList"/>
    <dgm:cxn modelId="{B0705C62-8790-47DB-95AD-359FCDA1AB9B}" type="presParOf" srcId="{BEDA8ACA-3A8C-45E0-94D0-4A8DD16665EC}" destId="{58B082A1-A088-4425-842C-5409A36F2EE9}" srcOrd="2" destOrd="0" presId="urn:microsoft.com/office/officeart/2018/2/layout/IconVerticalSolidList"/>
    <dgm:cxn modelId="{851319AA-F184-4E0E-98F7-D303B8389845}" type="presParOf" srcId="{BEDA8ACA-3A8C-45E0-94D0-4A8DD16665EC}" destId="{0E23FB24-5A11-42F5-919F-585BB869454C}" srcOrd="3" destOrd="0" presId="urn:microsoft.com/office/officeart/2018/2/layout/IconVerticalSolidList"/>
    <dgm:cxn modelId="{ED2A3AD2-6D8B-41FA-9356-F799AD9C4A01}" type="presParOf" srcId="{80A30CF8-77DB-4DDB-87FC-81C55C2BADF4}" destId="{DC1F29CC-7B26-49B6-B46C-0B58A95CE7A9}" srcOrd="3" destOrd="0" presId="urn:microsoft.com/office/officeart/2018/2/layout/IconVerticalSolidList"/>
    <dgm:cxn modelId="{A8BC3F5A-AE8D-40DF-B4A1-891B64AD6F57}" type="presParOf" srcId="{80A30CF8-77DB-4DDB-87FC-81C55C2BADF4}" destId="{912DE103-73F6-4A95-81AC-CC857FD0C229}" srcOrd="4" destOrd="0" presId="urn:microsoft.com/office/officeart/2018/2/layout/IconVerticalSolidList"/>
    <dgm:cxn modelId="{095FFE83-A85C-4A8B-8933-A5508C07F86E}" type="presParOf" srcId="{912DE103-73F6-4A95-81AC-CC857FD0C229}" destId="{53CA6ED4-2CA6-48BF-A2DF-F5CFD4BCA2D6}" srcOrd="0" destOrd="0" presId="urn:microsoft.com/office/officeart/2018/2/layout/IconVerticalSolidList"/>
    <dgm:cxn modelId="{828E0F89-D661-419C-A191-67B121D7F613}" type="presParOf" srcId="{912DE103-73F6-4A95-81AC-CC857FD0C229}" destId="{24166F17-A29C-4DFB-A80A-220A67D16E41}" srcOrd="1" destOrd="0" presId="urn:microsoft.com/office/officeart/2018/2/layout/IconVerticalSolidList"/>
    <dgm:cxn modelId="{FFBB9D2E-630B-45EA-BBE1-5F78F9DF4119}" type="presParOf" srcId="{912DE103-73F6-4A95-81AC-CC857FD0C229}" destId="{1353EE70-954A-449B-B533-A626CD75B91F}" srcOrd="2" destOrd="0" presId="urn:microsoft.com/office/officeart/2018/2/layout/IconVerticalSolidList"/>
    <dgm:cxn modelId="{10B66FDF-87F7-42F5-9D6E-71865585CF10}" type="presParOf" srcId="{912DE103-73F6-4A95-81AC-CC857FD0C229}" destId="{A2DFC835-3DE6-4D09-9847-D1F2C1B84B69}" srcOrd="3" destOrd="0" presId="urn:microsoft.com/office/officeart/2018/2/layout/IconVerticalSolidList"/>
    <dgm:cxn modelId="{EF744635-E8DE-4265-A96A-564253D86928}" type="presParOf" srcId="{80A30CF8-77DB-4DDB-87FC-81C55C2BADF4}" destId="{016EE755-205E-4C0F-9712-080838931B7C}" srcOrd="5" destOrd="0" presId="urn:microsoft.com/office/officeart/2018/2/layout/IconVerticalSolidList"/>
    <dgm:cxn modelId="{C8EEAE84-F2EC-4BB1-8663-796D70639B6F}" type="presParOf" srcId="{80A30CF8-77DB-4DDB-87FC-81C55C2BADF4}" destId="{9E24F442-1278-4EEF-8B0C-4CE14B713EA3}" srcOrd="6" destOrd="0" presId="urn:microsoft.com/office/officeart/2018/2/layout/IconVerticalSolidList"/>
    <dgm:cxn modelId="{297C696B-73E1-4B5A-B769-FAC65DEE821C}" type="presParOf" srcId="{9E24F442-1278-4EEF-8B0C-4CE14B713EA3}" destId="{40412A26-B7C2-4999-A0BF-6A17077A6F8B}" srcOrd="0" destOrd="0" presId="urn:microsoft.com/office/officeart/2018/2/layout/IconVerticalSolidList"/>
    <dgm:cxn modelId="{B6108022-25BF-4580-90A1-A5A73D491E2A}" type="presParOf" srcId="{9E24F442-1278-4EEF-8B0C-4CE14B713EA3}" destId="{FE6E5D3A-4CB4-488E-B57A-A7CB8EE52585}" srcOrd="1" destOrd="0" presId="urn:microsoft.com/office/officeart/2018/2/layout/IconVerticalSolidList"/>
    <dgm:cxn modelId="{669EC06D-98B3-4A66-BE55-A401AFF697CD}" type="presParOf" srcId="{9E24F442-1278-4EEF-8B0C-4CE14B713EA3}" destId="{0480043B-480F-4D8C-B572-34770452D5FF}" srcOrd="2" destOrd="0" presId="urn:microsoft.com/office/officeart/2018/2/layout/IconVerticalSolidList"/>
    <dgm:cxn modelId="{39AF57AD-4B35-4968-B4F4-70EEA4ED3382}" type="presParOf" srcId="{9E24F442-1278-4EEF-8B0C-4CE14B713EA3}" destId="{E0899AC7-2B40-43C4-9D3F-E602FBCDA56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74179B4-CF8B-4445-AC76-CD86C74DBD86}" type="doc">
      <dgm:prSet loTypeId="urn:microsoft.com/office/officeart/2016/7/layout/LinearBlockProcessNumbered" loCatId="process" qsTypeId="urn:microsoft.com/office/officeart/2005/8/quickstyle/simple4" qsCatId="simple" csTypeId="urn:microsoft.com/office/officeart/2005/8/colors/accent4_2" csCatId="accent4" phldr="1"/>
      <dgm:spPr/>
      <dgm:t>
        <a:bodyPr/>
        <a:lstStyle/>
        <a:p>
          <a:endParaRPr lang="en-US"/>
        </a:p>
      </dgm:t>
    </dgm:pt>
    <dgm:pt modelId="{6DBDAD94-4ECC-45E8-806E-598B0CF5443D}">
      <dgm:prSet/>
      <dgm:spPr>
        <a:solidFill>
          <a:schemeClr val="accent1">
            <a:lumMod val="60000"/>
            <a:lumOff val="40000"/>
          </a:schemeClr>
        </a:solidFill>
      </dgm:spPr>
      <dgm:t>
        <a:bodyPr/>
        <a:lstStyle/>
        <a:p>
          <a:r>
            <a:rPr lang="en-US" b="0" i="0" baseline="0" dirty="0">
              <a:solidFill>
                <a:schemeClr val="tx1"/>
              </a:solidFill>
            </a:rPr>
            <a:t>An incident involving the loss or theft of an IRS asset containing FTI, or the loss or theft of a physical document that includes FTI, or the inadvertent disclosure of FTI. </a:t>
          </a:r>
          <a:endParaRPr lang="en-US" dirty="0">
            <a:solidFill>
              <a:schemeClr val="tx1"/>
            </a:solidFill>
          </a:endParaRPr>
        </a:p>
      </dgm:t>
    </dgm:pt>
    <dgm:pt modelId="{FB54ECC6-24FA-4BA5-B022-F51A01FC090D}" type="parTrans" cxnId="{C9F5B39C-EA8F-4C85-AF73-261BCE393295}">
      <dgm:prSet/>
      <dgm:spPr/>
      <dgm:t>
        <a:bodyPr/>
        <a:lstStyle/>
        <a:p>
          <a:endParaRPr lang="en-US" sz="1400">
            <a:solidFill>
              <a:schemeClr val="tx1"/>
            </a:solidFill>
          </a:endParaRPr>
        </a:p>
      </dgm:t>
    </dgm:pt>
    <dgm:pt modelId="{BBC1E09F-2B6D-46EB-BE2E-313B0BFDD609}" type="sibTrans" cxnId="{C9F5B39C-EA8F-4C85-AF73-261BCE393295}">
      <dgm:prSet phldrT="01"/>
      <dgm:spPr/>
      <dgm:t>
        <a:bodyPr/>
        <a:lstStyle/>
        <a:p>
          <a:endParaRPr lang="en-US" dirty="0">
            <a:solidFill>
              <a:schemeClr val="tx1"/>
            </a:solidFill>
          </a:endParaRPr>
        </a:p>
      </dgm:t>
    </dgm:pt>
    <dgm:pt modelId="{51056D9A-416C-43F8-8DB9-5137C1D6558F}">
      <dgm:prSet/>
      <dgm:spPr/>
      <dgm:t>
        <a:bodyPr/>
        <a:lstStyle/>
        <a:p>
          <a:r>
            <a:rPr lang="en-US" b="0" i="0" baseline="0" dirty="0">
              <a:solidFill>
                <a:schemeClr val="tx1"/>
              </a:solidFill>
            </a:rPr>
            <a:t>A computer dedicated to providing services to many users. Examples of such systems include mainframes, minicomputers or servers that provide dynamic host configuration protocol services. </a:t>
          </a:r>
          <a:endParaRPr lang="en-US" dirty="0">
            <a:solidFill>
              <a:schemeClr val="tx1"/>
            </a:solidFill>
          </a:endParaRPr>
        </a:p>
      </dgm:t>
    </dgm:pt>
    <dgm:pt modelId="{A083B23F-1373-436B-A81D-52EEF57E0D00}" type="parTrans" cxnId="{0DF633AE-C1FE-45D6-A190-D6BF466EC57E}">
      <dgm:prSet/>
      <dgm:spPr/>
      <dgm:t>
        <a:bodyPr/>
        <a:lstStyle/>
        <a:p>
          <a:endParaRPr lang="en-US" sz="1400">
            <a:solidFill>
              <a:schemeClr val="tx1"/>
            </a:solidFill>
          </a:endParaRPr>
        </a:p>
      </dgm:t>
    </dgm:pt>
    <dgm:pt modelId="{8792BA8D-88F2-48E1-BC83-BD8AF5C493C6}" type="sibTrans" cxnId="{0DF633AE-C1FE-45D6-A190-D6BF466EC57E}">
      <dgm:prSet phldrT="02"/>
      <dgm:spPr/>
      <dgm:t>
        <a:bodyPr/>
        <a:lstStyle/>
        <a:p>
          <a:endParaRPr lang="en-US" dirty="0">
            <a:solidFill>
              <a:schemeClr val="tx1"/>
            </a:solidFill>
          </a:endParaRPr>
        </a:p>
      </dgm:t>
    </dgm:pt>
    <dgm:pt modelId="{654D75BB-2578-485A-A634-694DCCB0DC7E}">
      <dgm:prSet/>
      <dgm:spPr>
        <a:solidFill>
          <a:schemeClr val="accent1">
            <a:lumMod val="60000"/>
            <a:lumOff val="40000"/>
          </a:schemeClr>
        </a:solidFill>
      </dgm:spPr>
      <dgm:t>
        <a:bodyPr/>
        <a:lstStyle/>
        <a:p>
          <a:r>
            <a:rPr lang="en-US" b="0" i="0" baseline="0" dirty="0">
              <a:solidFill>
                <a:schemeClr val="tx1"/>
              </a:solidFill>
            </a:rPr>
            <a:t>The protection of information systems and information against unauthorized access, use modification or disclosure to ensure the confidentiality, integrity and availability of information systems and information. </a:t>
          </a:r>
          <a:endParaRPr lang="en-US" dirty="0">
            <a:solidFill>
              <a:schemeClr val="tx1"/>
            </a:solidFill>
          </a:endParaRPr>
        </a:p>
      </dgm:t>
    </dgm:pt>
    <dgm:pt modelId="{45A68915-DF62-4E2B-A34F-23F802EEE055}" type="parTrans" cxnId="{93487DBB-66F3-48CA-81B9-52712C6D9DD4}">
      <dgm:prSet/>
      <dgm:spPr/>
      <dgm:t>
        <a:bodyPr/>
        <a:lstStyle/>
        <a:p>
          <a:endParaRPr lang="en-US" sz="1400">
            <a:solidFill>
              <a:schemeClr val="tx1"/>
            </a:solidFill>
          </a:endParaRPr>
        </a:p>
      </dgm:t>
    </dgm:pt>
    <dgm:pt modelId="{144141C5-28AE-48C4-B22C-F730A8AEA7A0}" type="sibTrans" cxnId="{93487DBB-66F3-48CA-81B9-52712C6D9DD4}">
      <dgm:prSet phldrT="03"/>
      <dgm:spPr/>
      <dgm:t>
        <a:bodyPr/>
        <a:lstStyle/>
        <a:p>
          <a:endParaRPr lang="en-US" dirty="0">
            <a:solidFill>
              <a:schemeClr val="tx1"/>
            </a:solidFill>
          </a:endParaRPr>
        </a:p>
      </dgm:t>
    </dgm:pt>
    <dgm:pt modelId="{DB6B8F36-AB2B-4A48-9DF2-23498A1210C8}">
      <dgm:prSet/>
      <dgm:spPr/>
      <dgm:t>
        <a:bodyPr/>
        <a:lstStyle/>
        <a:p>
          <a:r>
            <a:rPr lang="en-US" b="0" i="0" baseline="0" dirty="0">
              <a:solidFill>
                <a:schemeClr val="tx1"/>
              </a:solidFill>
            </a:rPr>
            <a:t>Information used to establish and periodically change the operations performed in cryptographic devices for the purpose of encrypting and decrypting information. </a:t>
          </a:r>
          <a:endParaRPr lang="en-US" dirty="0">
            <a:solidFill>
              <a:schemeClr val="tx1"/>
            </a:solidFill>
          </a:endParaRPr>
        </a:p>
      </dgm:t>
    </dgm:pt>
    <dgm:pt modelId="{D42468CA-C6E3-49B6-BDBA-680BFFBDE4B8}" type="parTrans" cxnId="{92392B45-E9A1-43B0-93F7-C4A1924D63E0}">
      <dgm:prSet/>
      <dgm:spPr/>
      <dgm:t>
        <a:bodyPr/>
        <a:lstStyle/>
        <a:p>
          <a:endParaRPr lang="en-US" sz="1400">
            <a:solidFill>
              <a:schemeClr val="tx1"/>
            </a:solidFill>
          </a:endParaRPr>
        </a:p>
      </dgm:t>
    </dgm:pt>
    <dgm:pt modelId="{9D4020EE-F015-43D8-86F4-DB7D1924FC74}" type="sibTrans" cxnId="{92392B45-E9A1-43B0-93F7-C4A1924D63E0}">
      <dgm:prSet phldrT="04"/>
      <dgm:spPr/>
      <dgm:t>
        <a:bodyPr/>
        <a:lstStyle/>
        <a:p>
          <a:endParaRPr lang="en-US" dirty="0">
            <a:solidFill>
              <a:schemeClr val="tx1"/>
            </a:solidFill>
          </a:endParaRPr>
        </a:p>
      </dgm:t>
    </dgm:pt>
    <dgm:pt modelId="{8B58A37D-65C2-41F1-81F3-AF5F2DE250AA}" type="pres">
      <dgm:prSet presAssocID="{074179B4-CF8B-4445-AC76-CD86C74DBD86}" presName="Name0" presStyleCnt="0">
        <dgm:presLayoutVars>
          <dgm:animLvl val="lvl"/>
          <dgm:resizeHandles val="exact"/>
        </dgm:presLayoutVars>
      </dgm:prSet>
      <dgm:spPr/>
    </dgm:pt>
    <dgm:pt modelId="{B79DC0E7-A0FE-417E-885D-E38D93D8683A}" type="pres">
      <dgm:prSet presAssocID="{6DBDAD94-4ECC-45E8-806E-598B0CF5443D}" presName="compositeNode" presStyleCnt="0">
        <dgm:presLayoutVars>
          <dgm:bulletEnabled val="1"/>
        </dgm:presLayoutVars>
      </dgm:prSet>
      <dgm:spPr/>
    </dgm:pt>
    <dgm:pt modelId="{2AA3822F-D7D1-486F-A0F2-6CCB18E2A274}" type="pres">
      <dgm:prSet presAssocID="{6DBDAD94-4ECC-45E8-806E-598B0CF5443D}" presName="bgRect" presStyleLbl="alignNode1" presStyleIdx="0" presStyleCnt="4"/>
      <dgm:spPr/>
    </dgm:pt>
    <dgm:pt modelId="{4EB20B29-6F79-409F-8A62-580649D10378}" type="pres">
      <dgm:prSet presAssocID="{BBC1E09F-2B6D-46EB-BE2E-313B0BFDD609}" presName="sibTransNodeRect" presStyleLbl="alignNode1" presStyleIdx="0" presStyleCnt="4">
        <dgm:presLayoutVars>
          <dgm:chMax val="0"/>
          <dgm:bulletEnabled val="1"/>
        </dgm:presLayoutVars>
      </dgm:prSet>
      <dgm:spPr/>
    </dgm:pt>
    <dgm:pt modelId="{BE45F2CC-607A-4FE5-A568-8BBF0FED328A}" type="pres">
      <dgm:prSet presAssocID="{6DBDAD94-4ECC-45E8-806E-598B0CF5443D}" presName="nodeRect" presStyleLbl="alignNode1" presStyleIdx="0" presStyleCnt="4">
        <dgm:presLayoutVars>
          <dgm:bulletEnabled val="1"/>
        </dgm:presLayoutVars>
      </dgm:prSet>
      <dgm:spPr/>
    </dgm:pt>
    <dgm:pt modelId="{0A1FA78E-4306-4DC0-B6FE-B2DB1A984201}" type="pres">
      <dgm:prSet presAssocID="{BBC1E09F-2B6D-46EB-BE2E-313B0BFDD609}" presName="sibTrans" presStyleCnt="0"/>
      <dgm:spPr/>
    </dgm:pt>
    <dgm:pt modelId="{BC01CCAB-5BD7-445D-A4FA-8D189B9BFFBF}" type="pres">
      <dgm:prSet presAssocID="{51056D9A-416C-43F8-8DB9-5137C1D6558F}" presName="compositeNode" presStyleCnt="0">
        <dgm:presLayoutVars>
          <dgm:bulletEnabled val="1"/>
        </dgm:presLayoutVars>
      </dgm:prSet>
      <dgm:spPr/>
    </dgm:pt>
    <dgm:pt modelId="{203C6693-87AA-49EE-B831-CB2649754E91}" type="pres">
      <dgm:prSet presAssocID="{51056D9A-416C-43F8-8DB9-5137C1D6558F}" presName="bgRect" presStyleLbl="alignNode1" presStyleIdx="1" presStyleCnt="4"/>
      <dgm:spPr/>
    </dgm:pt>
    <dgm:pt modelId="{A1969996-F391-42F3-BE74-A4ACA72388DE}" type="pres">
      <dgm:prSet presAssocID="{8792BA8D-88F2-48E1-BC83-BD8AF5C493C6}" presName="sibTransNodeRect" presStyleLbl="alignNode1" presStyleIdx="1" presStyleCnt="4">
        <dgm:presLayoutVars>
          <dgm:chMax val="0"/>
          <dgm:bulletEnabled val="1"/>
        </dgm:presLayoutVars>
      </dgm:prSet>
      <dgm:spPr/>
    </dgm:pt>
    <dgm:pt modelId="{962D2F1A-6C71-4376-909C-A19CEC1F24B9}" type="pres">
      <dgm:prSet presAssocID="{51056D9A-416C-43F8-8DB9-5137C1D6558F}" presName="nodeRect" presStyleLbl="alignNode1" presStyleIdx="1" presStyleCnt="4">
        <dgm:presLayoutVars>
          <dgm:bulletEnabled val="1"/>
        </dgm:presLayoutVars>
      </dgm:prSet>
      <dgm:spPr/>
    </dgm:pt>
    <dgm:pt modelId="{255BDB7E-0D75-417D-8956-43E03437E670}" type="pres">
      <dgm:prSet presAssocID="{8792BA8D-88F2-48E1-BC83-BD8AF5C493C6}" presName="sibTrans" presStyleCnt="0"/>
      <dgm:spPr/>
    </dgm:pt>
    <dgm:pt modelId="{35559036-1691-463C-A120-346219D50FB0}" type="pres">
      <dgm:prSet presAssocID="{654D75BB-2578-485A-A634-694DCCB0DC7E}" presName="compositeNode" presStyleCnt="0">
        <dgm:presLayoutVars>
          <dgm:bulletEnabled val="1"/>
        </dgm:presLayoutVars>
      </dgm:prSet>
      <dgm:spPr/>
    </dgm:pt>
    <dgm:pt modelId="{062B06AC-76D6-4DCA-8CBC-1255501B5A4C}" type="pres">
      <dgm:prSet presAssocID="{654D75BB-2578-485A-A634-694DCCB0DC7E}" presName="bgRect" presStyleLbl="alignNode1" presStyleIdx="2" presStyleCnt="4"/>
      <dgm:spPr/>
    </dgm:pt>
    <dgm:pt modelId="{E07A0466-F41D-4DC4-B3B1-FFB1657C4457}" type="pres">
      <dgm:prSet presAssocID="{144141C5-28AE-48C4-B22C-F730A8AEA7A0}" presName="sibTransNodeRect" presStyleLbl="alignNode1" presStyleIdx="2" presStyleCnt="4">
        <dgm:presLayoutVars>
          <dgm:chMax val="0"/>
          <dgm:bulletEnabled val="1"/>
        </dgm:presLayoutVars>
      </dgm:prSet>
      <dgm:spPr/>
    </dgm:pt>
    <dgm:pt modelId="{1534EB1E-2365-4289-821A-3EE6584817B8}" type="pres">
      <dgm:prSet presAssocID="{654D75BB-2578-485A-A634-694DCCB0DC7E}" presName="nodeRect" presStyleLbl="alignNode1" presStyleIdx="2" presStyleCnt="4">
        <dgm:presLayoutVars>
          <dgm:bulletEnabled val="1"/>
        </dgm:presLayoutVars>
      </dgm:prSet>
      <dgm:spPr/>
    </dgm:pt>
    <dgm:pt modelId="{B40EA891-34E2-4055-B504-C17284C5176B}" type="pres">
      <dgm:prSet presAssocID="{144141C5-28AE-48C4-B22C-F730A8AEA7A0}" presName="sibTrans" presStyleCnt="0"/>
      <dgm:spPr/>
    </dgm:pt>
    <dgm:pt modelId="{7218740B-86CE-41BC-A55D-A0455E7776B8}" type="pres">
      <dgm:prSet presAssocID="{DB6B8F36-AB2B-4A48-9DF2-23498A1210C8}" presName="compositeNode" presStyleCnt="0">
        <dgm:presLayoutVars>
          <dgm:bulletEnabled val="1"/>
        </dgm:presLayoutVars>
      </dgm:prSet>
      <dgm:spPr/>
    </dgm:pt>
    <dgm:pt modelId="{6F621263-2207-445C-BD7D-F17D308D134A}" type="pres">
      <dgm:prSet presAssocID="{DB6B8F36-AB2B-4A48-9DF2-23498A1210C8}" presName="bgRect" presStyleLbl="alignNode1" presStyleIdx="3" presStyleCnt="4"/>
      <dgm:spPr/>
    </dgm:pt>
    <dgm:pt modelId="{9F0F5C40-C3B2-4BF3-A2C2-E387FEDCA3E4}" type="pres">
      <dgm:prSet presAssocID="{9D4020EE-F015-43D8-86F4-DB7D1924FC74}" presName="sibTransNodeRect" presStyleLbl="alignNode1" presStyleIdx="3" presStyleCnt="4">
        <dgm:presLayoutVars>
          <dgm:chMax val="0"/>
          <dgm:bulletEnabled val="1"/>
        </dgm:presLayoutVars>
      </dgm:prSet>
      <dgm:spPr/>
    </dgm:pt>
    <dgm:pt modelId="{CB101B65-894C-4A55-959C-2440D6C67A19}" type="pres">
      <dgm:prSet presAssocID="{DB6B8F36-AB2B-4A48-9DF2-23498A1210C8}" presName="nodeRect" presStyleLbl="alignNode1" presStyleIdx="3" presStyleCnt="4">
        <dgm:presLayoutVars>
          <dgm:bulletEnabled val="1"/>
        </dgm:presLayoutVars>
      </dgm:prSet>
      <dgm:spPr/>
    </dgm:pt>
  </dgm:ptLst>
  <dgm:cxnLst>
    <dgm:cxn modelId="{3FDF4100-3CEE-4A4B-AD90-49D15AAD10E9}" type="presOf" srcId="{BBC1E09F-2B6D-46EB-BE2E-313B0BFDD609}" destId="{4EB20B29-6F79-409F-8A62-580649D10378}" srcOrd="0" destOrd="0" presId="urn:microsoft.com/office/officeart/2016/7/layout/LinearBlockProcessNumbered"/>
    <dgm:cxn modelId="{F516390B-8412-4755-8328-0EF8DDD16DAA}" type="presOf" srcId="{654D75BB-2578-485A-A634-694DCCB0DC7E}" destId="{062B06AC-76D6-4DCA-8CBC-1255501B5A4C}" srcOrd="0" destOrd="0" presId="urn:microsoft.com/office/officeart/2016/7/layout/LinearBlockProcessNumbered"/>
    <dgm:cxn modelId="{295C021F-D73A-4D6A-A05F-CC4D998BF861}" type="presOf" srcId="{51056D9A-416C-43F8-8DB9-5137C1D6558F}" destId="{962D2F1A-6C71-4376-909C-A19CEC1F24B9}" srcOrd="1" destOrd="0" presId="urn:microsoft.com/office/officeart/2016/7/layout/LinearBlockProcessNumbered"/>
    <dgm:cxn modelId="{C9529235-9EAF-427A-8ECC-4AA17B7FA848}" type="presOf" srcId="{8792BA8D-88F2-48E1-BC83-BD8AF5C493C6}" destId="{A1969996-F391-42F3-BE74-A4ACA72388DE}" srcOrd="0" destOrd="0" presId="urn:microsoft.com/office/officeart/2016/7/layout/LinearBlockProcessNumbered"/>
    <dgm:cxn modelId="{28CB2B38-4ED9-462E-B699-F9B2A76D9A57}" type="presOf" srcId="{6DBDAD94-4ECC-45E8-806E-598B0CF5443D}" destId="{2AA3822F-D7D1-486F-A0F2-6CCB18E2A274}" srcOrd="0" destOrd="0" presId="urn:microsoft.com/office/officeart/2016/7/layout/LinearBlockProcessNumbered"/>
    <dgm:cxn modelId="{3D8BA43B-1AC1-4807-8F6E-B68AB7D094D0}" type="presOf" srcId="{144141C5-28AE-48C4-B22C-F730A8AEA7A0}" destId="{E07A0466-F41D-4DC4-B3B1-FFB1657C4457}" srcOrd="0" destOrd="0" presId="urn:microsoft.com/office/officeart/2016/7/layout/LinearBlockProcessNumbered"/>
    <dgm:cxn modelId="{B781B043-CF7E-490F-A829-B9001E51A76D}" type="presOf" srcId="{51056D9A-416C-43F8-8DB9-5137C1D6558F}" destId="{203C6693-87AA-49EE-B831-CB2649754E91}" srcOrd="0" destOrd="0" presId="urn:microsoft.com/office/officeart/2016/7/layout/LinearBlockProcessNumbered"/>
    <dgm:cxn modelId="{92392B45-E9A1-43B0-93F7-C4A1924D63E0}" srcId="{074179B4-CF8B-4445-AC76-CD86C74DBD86}" destId="{DB6B8F36-AB2B-4A48-9DF2-23498A1210C8}" srcOrd="3" destOrd="0" parTransId="{D42468CA-C6E3-49B6-BDBA-680BFFBDE4B8}" sibTransId="{9D4020EE-F015-43D8-86F4-DB7D1924FC74}"/>
    <dgm:cxn modelId="{EDFA6379-B10F-4CAB-90B3-E59C57DEF028}" type="presOf" srcId="{DB6B8F36-AB2B-4A48-9DF2-23498A1210C8}" destId="{CB101B65-894C-4A55-959C-2440D6C67A19}" srcOrd="1" destOrd="0" presId="urn:microsoft.com/office/officeart/2016/7/layout/LinearBlockProcessNumbered"/>
    <dgm:cxn modelId="{AB7B258A-1B68-4A48-BC77-BBC5FA2EF51D}" type="presOf" srcId="{654D75BB-2578-485A-A634-694DCCB0DC7E}" destId="{1534EB1E-2365-4289-821A-3EE6584817B8}" srcOrd="1" destOrd="0" presId="urn:microsoft.com/office/officeart/2016/7/layout/LinearBlockProcessNumbered"/>
    <dgm:cxn modelId="{2439698F-D9CD-4BE5-9437-70EB90F848DF}" type="presOf" srcId="{074179B4-CF8B-4445-AC76-CD86C74DBD86}" destId="{8B58A37D-65C2-41F1-81F3-AF5F2DE250AA}" srcOrd="0" destOrd="0" presId="urn:microsoft.com/office/officeart/2016/7/layout/LinearBlockProcessNumbered"/>
    <dgm:cxn modelId="{CE395192-15B2-4721-BF57-D4CDD7D69561}" type="presOf" srcId="{DB6B8F36-AB2B-4A48-9DF2-23498A1210C8}" destId="{6F621263-2207-445C-BD7D-F17D308D134A}" srcOrd="0" destOrd="0" presId="urn:microsoft.com/office/officeart/2016/7/layout/LinearBlockProcessNumbered"/>
    <dgm:cxn modelId="{C9F5B39C-EA8F-4C85-AF73-261BCE393295}" srcId="{074179B4-CF8B-4445-AC76-CD86C74DBD86}" destId="{6DBDAD94-4ECC-45E8-806E-598B0CF5443D}" srcOrd="0" destOrd="0" parTransId="{FB54ECC6-24FA-4BA5-B022-F51A01FC090D}" sibTransId="{BBC1E09F-2B6D-46EB-BE2E-313B0BFDD609}"/>
    <dgm:cxn modelId="{0DF633AE-C1FE-45D6-A190-D6BF466EC57E}" srcId="{074179B4-CF8B-4445-AC76-CD86C74DBD86}" destId="{51056D9A-416C-43F8-8DB9-5137C1D6558F}" srcOrd="1" destOrd="0" parTransId="{A083B23F-1373-436B-A81D-52EEF57E0D00}" sibTransId="{8792BA8D-88F2-48E1-BC83-BD8AF5C493C6}"/>
    <dgm:cxn modelId="{376CCEBA-3552-42C3-9624-D992406D8417}" type="presOf" srcId="{9D4020EE-F015-43D8-86F4-DB7D1924FC74}" destId="{9F0F5C40-C3B2-4BF3-A2C2-E387FEDCA3E4}" srcOrd="0" destOrd="0" presId="urn:microsoft.com/office/officeart/2016/7/layout/LinearBlockProcessNumbered"/>
    <dgm:cxn modelId="{93487DBB-66F3-48CA-81B9-52712C6D9DD4}" srcId="{074179B4-CF8B-4445-AC76-CD86C74DBD86}" destId="{654D75BB-2578-485A-A634-694DCCB0DC7E}" srcOrd="2" destOrd="0" parTransId="{45A68915-DF62-4E2B-A34F-23F802EEE055}" sibTransId="{144141C5-28AE-48C4-B22C-F730A8AEA7A0}"/>
    <dgm:cxn modelId="{F0E9D2D3-9249-4341-97A6-2EB4598011E4}" type="presOf" srcId="{6DBDAD94-4ECC-45E8-806E-598B0CF5443D}" destId="{BE45F2CC-607A-4FE5-A568-8BBF0FED328A}" srcOrd="1" destOrd="0" presId="urn:microsoft.com/office/officeart/2016/7/layout/LinearBlockProcessNumbered"/>
    <dgm:cxn modelId="{152D4010-86ED-4015-AFCB-05358896E3CE}" type="presParOf" srcId="{8B58A37D-65C2-41F1-81F3-AF5F2DE250AA}" destId="{B79DC0E7-A0FE-417E-885D-E38D93D8683A}" srcOrd="0" destOrd="0" presId="urn:microsoft.com/office/officeart/2016/7/layout/LinearBlockProcessNumbered"/>
    <dgm:cxn modelId="{27B8CB75-4750-41E8-AB3C-6E5F0CF26AAE}" type="presParOf" srcId="{B79DC0E7-A0FE-417E-885D-E38D93D8683A}" destId="{2AA3822F-D7D1-486F-A0F2-6CCB18E2A274}" srcOrd="0" destOrd="0" presId="urn:microsoft.com/office/officeart/2016/7/layout/LinearBlockProcessNumbered"/>
    <dgm:cxn modelId="{FD820206-7626-477B-85FD-DD828D8D4572}" type="presParOf" srcId="{B79DC0E7-A0FE-417E-885D-E38D93D8683A}" destId="{4EB20B29-6F79-409F-8A62-580649D10378}" srcOrd="1" destOrd="0" presId="urn:microsoft.com/office/officeart/2016/7/layout/LinearBlockProcessNumbered"/>
    <dgm:cxn modelId="{BB2F56DB-A584-4806-B0E7-2A43842F46AF}" type="presParOf" srcId="{B79DC0E7-A0FE-417E-885D-E38D93D8683A}" destId="{BE45F2CC-607A-4FE5-A568-8BBF0FED328A}" srcOrd="2" destOrd="0" presId="urn:microsoft.com/office/officeart/2016/7/layout/LinearBlockProcessNumbered"/>
    <dgm:cxn modelId="{CCDFC378-8543-4006-B926-F64063A9C516}" type="presParOf" srcId="{8B58A37D-65C2-41F1-81F3-AF5F2DE250AA}" destId="{0A1FA78E-4306-4DC0-B6FE-B2DB1A984201}" srcOrd="1" destOrd="0" presId="urn:microsoft.com/office/officeart/2016/7/layout/LinearBlockProcessNumbered"/>
    <dgm:cxn modelId="{DE5159DB-7D7E-4AF9-8BF6-45855EFA084D}" type="presParOf" srcId="{8B58A37D-65C2-41F1-81F3-AF5F2DE250AA}" destId="{BC01CCAB-5BD7-445D-A4FA-8D189B9BFFBF}" srcOrd="2" destOrd="0" presId="urn:microsoft.com/office/officeart/2016/7/layout/LinearBlockProcessNumbered"/>
    <dgm:cxn modelId="{AA92D430-4255-46E5-A03A-39CAD40BB2DE}" type="presParOf" srcId="{BC01CCAB-5BD7-445D-A4FA-8D189B9BFFBF}" destId="{203C6693-87AA-49EE-B831-CB2649754E91}" srcOrd="0" destOrd="0" presId="urn:microsoft.com/office/officeart/2016/7/layout/LinearBlockProcessNumbered"/>
    <dgm:cxn modelId="{FF3DF978-252D-43A6-A0E1-2E172D0526AA}" type="presParOf" srcId="{BC01CCAB-5BD7-445D-A4FA-8D189B9BFFBF}" destId="{A1969996-F391-42F3-BE74-A4ACA72388DE}" srcOrd="1" destOrd="0" presId="urn:microsoft.com/office/officeart/2016/7/layout/LinearBlockProcessNumbered"/>
    <dgm:cxn modelId="{0FEBD86E-C577-4407-958B-D1BF65494650}" type="presParOf" srcId="{BC01CCAB-5BD7-445D-A4FA-8D189B9BFFBF}" destId="{962D2F1A-6C71-4376-909C-A19CEC1F24B9}" srcOrd="2" destOrd="0" presId="urn:microsoft.com/office/officeart/2016/7/layout/LinearBlockProcessNumbered"/>
    <dgm:cxn modelId="{8C2A3BFB-8F47-422A-AE61-2E788B05707F}" type="presParOf" srcId="{8B58A37D-65C2-41F1-81F3-AF5F2DE250AA}" destId="{255BDB7E-0D75-417D-8956-43E03437E670}" srcOrd="3" destOrd="0" presId="urn:microsoft.com/office/officeart/2016/7/layout/LinearBlockProcessNumbered"/>
    <dgm:cxn modelId="{D36554F0-4A26-4EF6-ABE1-2116402AE76A}" type="presParOf" srcId="{8B58A37D-65C2-41F1-81F3-AF5F2DE250AA}" destId="{35559036-1691-463C-A120-346219D50FB0}" srcOrd="4" destOrd="0" presId="urn:microsoft.com/office/officeart/2016/7/layout/LinearBlockProcessNumbered"/>
    <dgm:cxn modelId="{DF515879-D927-4EA3-A820-04C94977AE79}" type="presParOf" srcId="{35559036-1691-463C-A120-346219D50FB0}" destId="{062B06AC-76D6-4DCA-8CBC-1255501B5A4C}" srcOrd="0" destOrd="0" presId="urn:microsoft.com/office/officeart/2016/7/layout/LinearBlockProcessNumbered"/>
    <dgm:cxn modelId="{6B993391-E093-4CAD-BE55-D801698E252A}" type="presParOf" srcId="{35559036-1691-463C-A120-346219D50FB0}" destId="{E07A0466-F41D-4DC4-B3B1-FFB1657C4457}" srcOrd="1" destOrd="0" presId="urn:microsoft.com/office/officeart/2016/7/layout/LinearBlockProcessNumbered"/>
    <dgm:cxn modelId="{AAD7650E-37AF-45AF-9AA3-64AB80213836}" type="presParOf" srcId="{35559036-1691-463C-A120-346219D50FB0}" destId="{1534EB1E-2365-4289-821A-3EE6584817B8}" srcOrd="2" destOrd="0" presId="urn:microsoft.com/office/officeart/2016/7/layout/LinearBlockProcessNumbered"/>
    <dgm:cxn modelId="{AD51FC12-41B5-4997-BBA2-6183C5722F88}" type="presParOf" srcId="{8B58A37D-65C2-41F1-81F3-AF5F2DE250AA}" destId="{B40EA891-34E2-4055-B504-C17284C5176B}" srcOrd="5" destOrd="0" presId="urn:microsoft.com/office/officeart/2016/7/layout/LinearBlockProcessNumbered"/>
    <dgm:cxn modelId="{3058CDCF-FFA1-403B-B316-DADA77643A10}" type="presParOf" srcId="{8B58A37D-65C2-41F1-81F3-AF5F2DE250AA}" destId="{7218740B-86CE-41BC-A55D-A0455E7776B8}" srcOrd="6" destOrd="0" presId="urn:microsoft.com/office/officeart/2016/7/layout/LinearBlockProcessNumbered"/>
    <dgm:cxn modelId="{098D95EE-46CA-4D3C-AD6B-DC79CCE221AF}" type="presParOf" srcId="{7218740B-86CE-41BC-A55D-A0455E7776B8}" destId="{6F621263-2207-445C-BD7D-F17D308D134A}" srcOrd="0" destOrd="0" presId="urn:microsoft.com/office/officeart/2016/7/layout/LinearBlockProcessNumbered"/>
    <dgm:cxn modelId="{4E5C882E-4449-40E6-9CBE-A87279AA125A}" type="presParOf" srcId="{7218740B-86CE-41BC-A55D-A0455E7776B8}" destId="{9F0F5C40-C3B2-4BF3-A2C2-E387FEDCA3E4}" srcOrd="1" destOrd="0" presId="urn:microsoft.com/office/officeart/2016/7/layout/LinearBlockProcessNumbered"/>
    <dgm:cxn modelId="{F938312B-C654-40D8-BCB2-BA269981973F}" type="presParOf" srcId="{7218740B-86CE-41BC-A55D-A0455E7776B8}" destId="{CB101B65-894C-4A55-959C-2440D6C67A19}" srcOrd="2" destOrd="0" presId="urn:microsoft.com/office/officeart/2016/7/layout/LinearBlock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3A0DA0F-9C35-4AB5-9C34-2B4B410BEF1F}"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en-US"/>
        </a:p>
      </dgm:t>
    </dgm:pt>
    <dgm:pt modelId="{B8A45EF2-0505-45DB-8CA6-5B37C43C4CE6}">
      <dgm:prSet/>
      <dgm:spPr>
        <a:ln>
          <a:noFill/>
        </a:ln>
      </dgm:spPr>
      <dgm:t>
        <a:bodyPr/>
        <a:lstStyle/>
        <a:p>
          <a:r>
            <a:rPr lang="en-US" b="0" dirty="0"/>
            <a:t>ANSWERS:</a:t>
          </a:r>
          <a:endParaRPr lang="en-US" dirty="0"/>
        </a:p>
      </dgm:t>
    </dgm:pt>
    <dgm:pt modelId="{A3EF1029-14D9-4728-AAE0-5F04723B5B01}" type="parTrans" cxnId="{8E6E9A0D-178A-4D9F-9EF7-8F063B12B7C0}">
      <dgm:prSet/>
      <dgm:spPr/>
      <dgm:t>
        <a:bodyPr/>
        <a:lstStyle/>
        <a:p>
          <a:endParaRPr lang="en-US"/>
        </a:p>
      </dgm:t>
    </dgm:pt>
    <dgm:pt modelId="{A4F5F5FB-9197-4191-ABF7-3E08AFBCEF8C}" type="sibTrans" cxnId="{8E6E9A0D-178A-4D9F-9EF7-8F063B12B7C0}">
      <dgm:prSet/>
      <dgm:spPr/>
      <dgm:t>
        <a:bodyPr/>
        <a:lstStyle/>
        <a:p>
          <a:endParaRPr lang="en-US"/>
        </a:p>
      </dgm:t>
    </dgm:pt>
    <dgm:pt modelId="{872315CF-B1EA-46F0-8769-F64CB1A25003}" type="pres">
      <dgm:prSet presAssocID="{13A0DA0F-9C35-4AB5-9C34-2B4B410BEF1F}" presName="linear" presStyleCnt="0">
        <dgm:presLayoutVars>
          <dgm:animLvl val="lvl"/>
          <dgm:resizeHandles val="exact"/>
        </dgm:presLayoutVars>
      </dgm:prSet>
      <dgm:spPr/>
    </dgm:pt>
    <dgm:pt modelId="{D849EC04-611E-4727-9008-3CA3A33784B7}" type="pres">
      <dgm:prSet presAssocID="{B8A45EF2-0505-45DB-8CA6-5B37C43C4CE6}" presName="parentText" presStyleLbl="node1" presStyleIdx="0" presStyleCnt="1" custLinFactNeighborX="2040" custLinFactNeighborY="52989">
        <dgm:presLayoutVars>
          <dgm:chMax val="0"/>
          <dgm:bulletEnabled val="1"/>
        </dgm:presLayoutVars>
      </dgm:prSet>
      <dgm:spPr/>
    </dgm:pt>
  </dgm:ptLst>
  <dgm:cxnLst>
    <dgm:cxn modelId="{8E6E9A0D-178A-4D9F-9EF7-8F063B12B7C0}" srcId="{13A0DA0F-9C35-4AB5-9C34-2B4B410BEF1F}" destId="{B8A45EF2-0505-45DB-8CA6-5B37C43C4CE6}" srcOrd="0" destOrd="0" parTransId="{A3EF1029-14D9-4728-AAE0-5F04723B5B01}" sibTransId="{A4F5F5FB-9197-4191-ABF7-3E08AFBCEF8C}"/>
    <dgm:cxn modelId="{2C25AB1D-F7D9-4CDC-9990-8EE14234C7D7}" type="presOf" srcId="{B8A45EF2-0505-45DB-8CA6-5B37C43C4CE6}" destId="{D849EC04-611E-4727-9008-3CA3A33784B7}" srcOrd="0" destOrd="0" presId="urn:microsoft.com/office/officeart/2005/8/layout/vList2"/>
    <dgm:cxn modelId="{88892D94-B000-458F-ACF4-1118291F2319}" type="presOf" srcId="{13A0DA0F-9C35-4AB5-9C34-2B4B410BEF1F}" destId="{872315CF-B1EA-46F0-8769-F64CB1A25003}" srcOrd="0" destOrd="0" presId="urn:microsoft.com/office/officeart/2005/8/layout/vList2"/>
    <dgm:cxn modelId="{03C27C50-4FB8-4182-8B3E-C85A31506CD5}" type="presParOf" srcId="{872315CF-B1EA-46F0-8769-F64CB1A25003}" destId="{D849EC04-611E-4727-9008-3CA3A33784B7}"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F5311A5-9BC6-4F91-882C-0DFB5E6BE35A}"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02A9723A-E99A-4885-B575-2DFB66907790}">
      <dgm:prSet custT="1"/>
      <dgm:spPr/>
      <dgm:t>
        <a:bodyPr/>
        <a:lstStyle/>
        <a:p>
          <a:pPr>
            <a:lnSpc>
              <a:spcPct val="100000"/>
            </a:lnSpc>
          </a:pPr>
          <a:r>
            <a:rPr lang="en-US" sz="1400" b="1" i="0" baseline="0" dirty="0">
              <a:latin typeface="Neue Haas Grotesk Text Pro" panose="020B0504020202020204" pitchFamily="34" charset="0"/>
            </a:rPr>
            <a:t>Upon discovering a possible improper inspection or disclosure of FTI, including breaches and incidents, the individual making the observation or receiving information must report to your Supervisor, CSS Security, and the IRS Office of Safeguards immediately but no later than 24 hours after incident.</a:t>
          </a:r>
          <a:endParaRPr lang="en-US" sz="1400" b="1" dirty="0">
            <a:latin typeface="Neue Haas Grotesk Text Pro" panose="020B0504020202020204" pitchFamily="34" charset="0"/>
          </a:endParaRPr>
        </a:p>
      </dgm:t>
    </dgm:pt>
    <dgm:pt modelId="{D1ACAE0B-5BB4-4D19-8E41-89FB25BA2A8B}" type="parTrans" cxnId="{080A5706-D216-4FEA-8615-B51B013F63CD}">
      <dgm:prSet/>
      <dgm:spPr/>
      <dgm:t>
        <a:bodyPr/>
        <a:lstStyle/>
        <a:p>
          <a:endParaRPr lang="en-US"/>
        </a:p>
      </dgm:t>
    </dgm:pt>
    <dgm:pt modelId="{4FF3FB95-FCB7-477C-9830-47A26E7EBE71}" type="sibTrans" cxnId="{080A5706-D216-4FEA-8615-B51B013F63CD}">
      <dgm:prSet/>
      <dgm:spPr/>
      <dgm:t>
        <a:bodyPr/>
        <a:lstStyle/>
        <a:p>
          <a:endParaRPr lang="en-US"/>
        </a:p>
      </dgm:t>
    </dgm:pt>
    <dgm:pt modelId="{8BD30074-EACB-430D-92D6-C09016C3A87A}">
      <dgm:prSet custT="1"/>
      <dgm:spPr/>
      <dgm:t>
        <a:bodyPr/>
        <a:lstStyle/>
        <a:p>
          <a:pPr>
            <a:lnSpc>
              <a:spcPct val="100000"/>
            </a:lnSpc>
          </a:pPr>
          <a:r>
            <a:rPr lang="en-US" sz="2000" b="1" dirty="0">
              <a:effectLst/>
              <a:latin typeface="Neue Haas Grotesk Text Pro" panose="020B0504020202020204" pitchFamily="34" charset="0"/>
              <a:ea typeface="Calibri" panose="020F0502020204030204" pitchFamily="34" charset="0"/>
            </a:rPr>
            <a:t>Report an incident to:</a:t>
          </a:r>
          <a:r>
            <a:rPr lang="en-US" sz="2000" b="1" dirty="0">
              <a:latin typeface="Neue Haas Grotesk Text Pro" panose="020B0504020202020204" pitchFamily="34" charset="0"/>
              <a:ea typeface="Calibri" panose="020F0502020204030204" pitchFamily="34" charset="0"/>
            </a:rPr>
            <a:t> </a:t>
          </a:r>
          <a:r>
            <a:rPr lang="en-US" sz="2000" b="1" dirty="0">
              <a:latin typeface="Neue Haas Grotesk Text Pro" panose="020B0504020202020204" pitchFamily="34" charset="0"/>
              <a:hlinkClick xmlns:r="http://schemas.openxmlformats.org/officeDocument/2006/relationships" r:id="rId1"/>
            </a:rPr>
            <a:t>https://security.ncdhhs.gov/</a:t>
          </a:r>
          <a:r>
            <a:rPr lang="en-US" sz="2000" b="1" dirty="0">
              <a:latin typeface="Neue Haas Grotesk Text Pro" panose="020B0504020202020204" pitchFamily="34" charset="0"/>
            </a:rPr>
            <a:t> </a:t>
          </a:r>
        </a:p>
      </dgm:t>
    </dgm:pt>
    <dgm:pt modelId="{3253AA24-CCD9-4016-A3C2-5486F88F0B62}" type="parTrans" cxnId="{F78C763A-4015-418B-9DC6-5F8BBAE3246C}">
      <dgm:prSet/>
      <dgm:spPr/>
      <dgm:t>
        <a:bodyPr/>
        <a:lstStyle/>
        <a:p>
          <a:endParaRPr lang="en-US"/>
        </a:p>
      </dgm:t>
    </dgm:pt>
    <dgm:pt modelId="{D798ECB2-72F4-4B3D-B2B3-82231532B36A}" type="sibTrans" cxnId="{F78C763A-4015-418B-9DC6-5F8BBAE3246C}">
      <dgm:prSet/>
      <dgm:spPr/>
      <dgm:t>
        <a:bodyPr/>
        <a:lstStyle/>
        <a:p>
          <a:endParaRPr lang="en-US"/>
        </a:p>
      </dgm:t>
    </dgm:pt>
    <dgm:pt modelId="{62A613B3-2076-4ADD-A7CD-C4D14099800E}" type="pres">
      <dgm:prSet presAssocID="{2F5311A5-9BC6-4F91-882C-0DFB5E6BE35A}" presName="root" presStyleCnt="0">
        <dgm:presLayoutVars>
          <dgm:dir/>
          <dgm:resizeHandles val="exact"/>
        </dgm:presLayoutVars>
      </dgm:prSet>
      <dgm:spPr/>
    </dgm:pt>
    <dgm:pt modelId="{DEE398F8-D6C6-43C8-9178-9EB922A75B8F}" type="pres">
      <dgm:prSet presAssocID="{02A9723A-E99A-4885-B575-2DFB66907790}" presName="compNode" presStyleCnt="0"/>
      <dgm:spPr/>
    </dgm:pt>
    <dgm:pt modelId="{23FE655E-8F72-41C5-ABC3-00F48A2B8F77}" type="pres">
      <dgm:prSet presAssocID="{02A9723A-E99A-4885-B575-2DFB66907790}" presName="iconRect" presStyleLbl="node1" presStyleIdx="0" presStyleCnt="2"/>
      <dgm:spPr>
        <a:blipFill>
          <a:blip xmlns:r="http://schemas.openxmlformats.org/officeDocument/2006/relationships"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Gavel"/>
        </a:ext>
      </dgm:extLst>
    </dgm:pt>
    <dgm:pt modelId="{67E1FBD9-BD4E-48B7-A648-78ADD0431B52}" type="pres">
      <dgm:prSet presAssocID="{02A9723A-E99A-4885-B575-2DFB66907790}" presName="spaceRect" presStyleCnt="0"/>
      <dgm:spPr/>
    </dgm:pt>
    <dgm:pt modelId="{2A9769F8-659B-4379-ABAB-47F4F2EADBDD}" type="pres">
      <dgm:prSet presAssocID="{02A9723A-E99A-4885-B575-2DFB66907790}" presName="textRect" presStyleLbl="revTx" presStyleIdx="0" presStyleCnt="2">
        <dgm:presLayoutVars>
          <dgm:chMax val="1"/>
          <dgm:chPref val="1"/>
        </dgm:presLayoutVars>
      </dgm:prSet>
      <dgm:spPr/>
    </dgm:pt>
    <dgm:pt modelId="{E69B6797-A13D-4116-A88F-360C2E309CDD}" type="pres">
      <dgm:prSet presAssocID="{4FF3FB95-FCB7-477C-9830-47A26E7EBE71}" presName="sibTrans" presStyleCnt="0"/>
      <dgm:spPr/>
    </dgm:pt>
    <dgm:pt modelId="{414A6537-762F-43B0-AFD4-D45226F12FE9}" type="pres">
      <dgm:prSet presAssocID="{8BD30074-EACB-430D-92D6-C09016C3A87A}" presName="compNode" presStyleCnt="0"/>
      <dgm:spPr/>
    </dgm:pt>
    <dgm:pt modelId="{49C05214-B998-4526-9AD9-20163CC1EA7A}" type="pres">
      <dgm:prSet presAssocID="{8BD30074-EACB-430D-92D6-C09016C3A87A}" presName="iconRect" presStyleLbl="node1" presStyleIdx="1" presStyleCnt="2"/>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Envelope"/>
        </a:ext>
      </dgm:extLst>
    </dgm:pt>
    <dgm:pt modelId="{0277C65F-6A0A-4235-B003-A4BD370E6C05}" type="pres">
      <dgm:prSet presAssocID="{8BD30074-EACB-430D-92D6-C09016C3A87A}" presName="spaceRect" presStyleCnt="0"/>
      <dgm:spPr/>
    </dgm:pt>
    <dgm:pt modelId="{D43FEED4-23B3-46B2-9798-254A5E33A930}" type="pres">
      <dgm:prSet presAssocID="{8BD30074-EACB-430D-92D6-C09016C3A87A}" presName="textRect" presStyleLbl="revTx" presStyleIdx="1" presStyleCnt="2" custLinFactNeighborX="7581" custLinFactNeighborY="5726">
        <dgm:presLayoutVars>
          <dgm:chMax val="1"/>
          <dgm:chPref val="1"/>
        </dgm:presLayoutVars>
      </dgm:prSet>
      <dgm:spPr/>
    </dgm:pt>
  </dgm:ptLst>
  <dgm:cxnLst>
    <dgm:cxn modelId="{080A5706-D216-4FEA-8615-B51B013F63CD}" srcId="{2F5311A5-9BC6-4F91-882C-0DFB5E6BE35A}" destId="{02A9723A-E99A-4885-B575-2DFB66907790}" srcOrd="0" destOrd="0" parTransId="{D1ACAE0B-5BB4-4D19-8E41-89FB25BA2A8B}" sibTransId="{4FF3FB95-FCB7-477C-9830-47A26E7EBE71}"/>
    <dgm:cxn modelId="{13E81116-8503-4BFF-8D75-F72074DB3BBD}" type="presOf" srcId="{02A9723A-E99A-4885-B575-2DFB66907790}" destId="{2A9769F8-659B-4379-ABAB-47F4F2EADBDD}" srcOrd="0" destOrd="0" presId="urn:microsoft.com/office/officeart/2018/2/layout/IconLabelList"/>
    <dgm:cxn modelId="{F78C763A-4015-418B-9DC6-5F8BBAE3246C}" srcId="{2F5311A5-9BC6-4F91-882C-0DFB5E6BE35A}" destId="{8BD30074-EACB-430D-92D6-C09016C3A87A}" srcOrd="1" destOrd="0" parTransId="{3253AA24-CCD9-4016-A3C2-5486F88F0B62}" sibTransId="{D798ECB2-72F4-4B3D-B2B3-82231532B36A}"/>
    <dgm:cxn modelId="{7D3FC15D-6E18-45B4-A8D5-7C1BC1DE3BD3}" type="presOf" srcId="{8BD30074-EACB-430D-92D6-C09016C3A87A}" destId="{D43FEED4-23B3-46B2-9798-254A5E33A930}" srcOrd="0" destOrd="0" presId="urn:microsoft.com/office/officeart/2018/2/layout/IconLabelList"/>
    <dgm:cxn modelId="{51A524CD-1277-4A8C-9538-B93B7A38D781}" type="presOf" srcId="{2F5311A5-9BC6-4F91-882C-0DFB5E6BE35A}" destId="{62A613B3-2076-4ADD-A7CD-C4D14099800E}" srcOrd="0" destOrd="0" presId="urn:microsoft.com/office/officeart/2018/2/layout/IconLabelList"/>
    <dgm:cxn modelId="{809AD61D-E5AB-437D-96EF-FA46118010B1}" type="presParOf" srcId="{62A613B3-2076-4ADD-A7CD-C4D14099800E}" destId="{DEE398F8-D6C6-43C8-9178-9EB922A75B8F}" srcOrd="0" destOrd="0" presId="urn:microsoft.com/office/officeart/2018/2/layout/IconLabelList"/>
    <dgm:cxn modelId="{E08FBC2B-2FAA-437F-8AF5-5A99B0549F47}" type="presParOf" srcId="{DEE398F8-D6C6-43C8-9178-9EB922A75B8F}" destId="{23FE655E-8F72-41C5-ABC3-00F48A2B8F77}" srcOrd="0" destOrd="0" presId="urn:microsoft.com/office/officeart/2018/2/layout/IconLabelList"/>
    <dgm:cxn modelId="{7EE7446D-8632-4EC7-90CF-762868E9A70F}" type="presParOf" srcId="{DEE398F8-D6C6-43C8-9178-9EB922A75B8F}" destId="{67E1FBD9-BD4E-48B7-A648-78ADD0431B52}" srcOrd="1" destOrd="0" presId="urn:microsoft.com/office/officeart/2018/2/layout/IconLabelList"/>
    <dgm:cxn modelId="{A57D1DEF-7D31-44AD-8BAF-F0DD5F78E0C7}" type="presParOf" srcId="{DEE398F8-D6C6-43C8-9178-9EB922A75B8F}" destId="{2A9769F8-659B-4379-ABAB-47F4F2EADBDD}" srcOrd="2" destOrd="0" presId="urn:microsoft.com/office/officeart/2018/2/layout/IconLabelList"/>
    <dgm:cxn modelId="{60973F0D-978B-481E-BCA6-080A20AD701D}" type="presParOf" srcId="{62A613B3-2076-4ADD-A7CD-C4D14099800E}" destId="{E69B6797-A13D-4116-A88F-360C2E309CDD}" srcOrd="1" destOrd="0" presId="urn:microsoft.com/office/officeart/2018/2/layout/IconLabelList"/>
    <dgm:cxn modelId="{0E4CF879-2518-4D70-BB4A-EB74CBCD863F}" type="presParOf" srcId="{62A613B3-2076-4ADD-A7CD-C4D14099800E}" destId="{414A6537-762F-43B0-AFD4-D45226F12FE9}" srcOrd="2" destOrd="0" presId="urn:microsoft.com/office/officeart/2018/2/layout/IconLabelList"/>
    <dgm:cxn modelId="{029CD73B-D343-4E55-8591-40200F3E730E}" type="presParOf" srcId="{414A6537-762F-43B0-AFD4-D45226F12FE9}" destId="{49C05214-B998-4526-9AD9-20163CC1EA7A}" srcOrd="0" destOrd="0" presId="urn:microsoft.com/office/officeart/2018/2/layout/IconLabelList"/>
    <dgm:cxn modelId="{F5D362ED-9384-405C-862A-1DED1587F354}" type="presParOf" srcId="{414A6537-762F-43B0-AFD4-D45226F12FE9}" destId="{0277C65F-6A0A-4235-B003-A4BD370E6C05}" srcOrd="1" destOrd="0" presId="urn:microsoft.com/office/officeart/2018/2/layout/IconLabelList"/>
    <dgm:cxn modelId="{DE933CDE-6FED-40EC-803C-5FDED4637B8B}" type="presParOf" srcId="{414A6537-762F-43B0-AFD4-D45226F12FE9}" destId="{D43FEED4-23B3-46B2-9798-254A5E33A930}"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AADCE5-6186-402B-B05F-27C3D9B014E7}">
      <dsp:nvSpPr>
        <dsp:cNvPr id="0" name=""/>
        <dsp:cNvSpPr/>
      </dsp:nvSpPr>
      <dsp:spPr>
        <a:xfrm>
          <a:off x="0" y="247489"/>
          <a:ext cx="4929097" cy="165147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EBFB9A-59B0-418C-BA55-0761407910EF}">
      <dsp:nvSpPr>
        <dsp:cNvPr id="0" name=""/>
        <dsp:cNvSpPr/>
      </dsp:nvSpPr>
      <dsp:spPr>
        <a:xfrm>
          <a:off x="499572" y="619072"/>
          <a:ext cx="909201" cy="90831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DE89F25-8F52-417B-926C-87090175D53B}">
      <dsp:nvSpPr>
        <dsp:cNvPr id="0" name=""/>
        <dsp:cNvSpPr/>
      </dsp:nvSpPr>
      <dsp:spPr>
        <a:xfrm>
          <a:off x="1908347" y="247489"/>
          <a:ext cx="3017018" cy="16530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4952" tIns="174952" rIns="174952" bIns="174952" numCol="1" spcCol="1270" anchor="ctr" anchorCtr="0">
          <a:noAutofit/>
        </a:bodyPr>
        <a:lstStyle/>
        <a:p>
          <a:pPr marL="0" lvl="0" indent="0" algn="l" defTabSz="622300">
            <a:lnSpc>
              <a:spcPct val="100000"/>
            </a:lnSpc>
            <a:spcBef>
              <a:spcPct val="0"/>
            </a:spcBef>
            <a:spcAft>
              <a:spcPct val="35000"/>
            </a:spcAft>
            <a:buNone/>
          </a:pPr>
          <a:r>
            <a:rPr lang="en-US" sz="1400" b="1" i="0" kern="1200" baseline="0" dirty="0">
              <a:latin typeface="Bierstadt Display" panose="020F0502020204030204" pitchFamily="34" charset="0"/>
              <a:cs typeface="Aharoni" panose="02010803020104030203" pitchFamily="2" charset="-79"/>
            </a:rPr>
            <a:t>An incident involving the loss or theft of an IRS asset containing FTI, or the loss or theft of a physical document that includes FTI, or the inadvertent disclosure of FTI, is known as a data breach. </a:t>
          </a:r>
          <a:endParaRPr lang="en-US" sz="1400" b="1" kern="1200" dirty="0">
            <a:latin typeface="Bierstadt Display" panose="020F0502020204030204" pitchFamily="34" charset="0"/>
            <a:cs typeface="Aharoni" panose="02010803020104030203" pitchFamily="2" charset="-79"/>
          </a:endParaRPr>
        </a:p>
      </dsp:txBody>
      <dsp:txXfrm>
        <a:off x="1908347" y="247489"/>
        <a:ext cx="3017018" cy="1653094"/>
      </dsp:txXfrm>
    </dsp:sp>
    <dsp:sp modelId="{B131ABB4-6BC8-4AA6-9803-170969E1A77F}">
      <dsp:nvSpPr>
        <dsp:cNvPr id="0" name=""/>
        <dsp:cNvSpPr/>
      </dsp:nvSpPr>
      <dsp:spPr>
        <a:xfrm>
          <a:off x="0" y="2208136"/>
          <a:ext cx="4929097" cy="165147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F5080F-632D-4632-9B90-5C649A77ACAA}">
      <dsp:nvSpPr>
        <dsp:cNvPr id="0" name=""/>
        <dsp:cNvSpPr/>
      </dsp:nvSpPr>
      <dsp:spPr>
        <a:xfrm>
          <a:off x="499572" y="2579719"/>
          <a:ext cx="909201" cy="90831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2A5F90-522E-44C5-9734-F4E17099855A}">
      <dsp:nvSpPr>
        <dsp:cNvPr id="0" name=""/>
        <dsp:cNvSpPr/>
      </dsp:nvSpPr>
      <dsp:spPr>
        <a:xfrm>
          <a:off x="1908347" y="2208136"/>
          <a:ext cx="3017018" cy="16530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4952" tIns="174952" rIns="174952" bIns="174952" numCol="1" spcCol="1270" anchor="ctr" anchorCtr="0">
          <a:noAutofit/>
        </a:bodyPr>
        <a:lstStyle/>
        <a:p>
          <a:pPr marL="0" lvl="0" indent="0" algn="l" defTabSz="622300">
            <a:lnSpc>
              <a:spcPct val="100000"/>
            </a:lnSpc>
            <a:spcBef>
              <a:spcPct val="0"/>
            </a:spcBef>
            <a:spcAft>
              <a:spcPct val="35000"/>
            </a:spcAft>
            <a:buNone/>
          </a:pPr>
          <a:r>
            <a:rPr lang="en-US" sz="1400" b="1" i="0" kern="1200" baseline="0" dirty="0">
              <a:latin typeface="Bierstadt Display" panose="020F0502020204030204" pitchFamily="34" charset="0"/>
              <a:cs typeface="Aharoni" panose="02010803020104030203" pitchFamily="2" charset="-79"/>
            </a:rPr>
            <a:t>Often, an occurrence may be first identified as an incident, but later identified as a data breach once it is determined that the incident involves FTI. This is often the case with a lost or stolen laptop or electronic storage device. </a:t>
          </a:r>
          <a:endParaRPr lang="en-US" sz="1400" b="1" kern="1200" dirty="0">
            <a:latin typeface="Bierstadt Display" panose="020F0502020204030204" pitchFamily="34" charset="0"/>
            <a:cs typeface="Aharoni" panose="02010803020104030203" pitchFamily="2" charset="-79"/>
          </a:endParaRPr>
        </a:p>
      </dsp:txBody>
      <dsp:txXfrm>
        <a:off x="1908347" y="2208136"/>
        <a:ext cx="3017018" cy="165309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8BE944-FE25-4CBA-AEAF-C3BB3BB256CC}">
      <dsp:nvSpPr>
        <dsp:cNvPr id="0" name=""/>
        <dsp:cNvSpPr/>
      </dsp:nvSpPr>
      <dsp:spPr>
        <a:xfrm>
          <a:off x="0" y="1808"/>
          <a:ext cx="10515600" cy="916611"/>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D4D2A22-016C-450E-8EDF-D277826530E4}">
      <dsp:nvSpPr>
        <dsp:cNvPr id="0" name=""/>
        <dsp:cNvSpPr/>
      </dsp:nvSpPr>
      <dsp:spPr>
        <a:xfrm>
          <a:off x="277275" y="208046"/>
          <a:ext cx="504136" cy="50413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9EDAF8C-59D4-46D2-9585-8CA19CE70910}">
      <dsp:nvSpPr>
        <dsp:cNvPr id="0" name=""/>
        <dsp:cNvSpPr/>
      </dsp:nvSpPr>
      <dsp:spPr>
        <a:xfrm>
          <a:off x="1058686" y="1808"/>
          <a:ext cx="945691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666750">
            <a:lnSpc>
              <a:spcPct val="90000"/>
            </a:lnSpc>
            <a:spcBef>
              <a:spcPct val="0"/>
            </a:spcBef>
            <a:spcAft>
              <a:spcPct val="35000"/>
            </a:spcAft>
            <a:buNone/>
          </a:pPr>
          <a:r>
            <a:rPr lang="en-US" sz="1500" i="0" kern="1200" baseline="0" dirty="0"/>
            <a:t>Display of an information system that outlines the parameters for system or information use. </a:t>
          </a:r>
          <a:endParaRPr lang="en-US" sz="1500" kern="1200" dirty="0"/>
        </a:p>
      </dsp:txBody>
      <dsp:txXfrm>
        <a:off x="1058686" y="1808"/>
        <a:ext cx="9456913" cy="916611"/>
      </dsp:txXfrm>
    </dsp:sp>
    <dsp:sp modelId="{558278FF-02A4-4DC2-BC78-2BBC636342E3}">
      <dsp:nvSpPr>
        <dsp:cNvPr id="0" name=""/>
        <dsp:cNvSpPr/>
      </dsp:nvSpPr>
      <dsp:spPr>
        <a:xfrm>
          <a:off x="0" y="1147573"/>
          <a:ext cx="10515600" cy="916611"/>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34860E5-E57B-4121-AB7F-11754A731765}">
      <dsp:nvSpPr>
        <dsp:cNvPr id="0" name=""/>
        <dsp:cNvSpPr/>
      </dsp:nvSpPr>
      <dsp:spPr>
        <a:xfrm>
          <a:off x="277275" y="1353811"/>
          <a:ext cx="504136" cy="50413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E23FB24-5A11-42F5-919F-585BB869454C}">
      <dsp:nvSpPr>
        <dsp:cNvPr id="0" name=""/>
        <dsp:cNvSpPr/>
      </dsp:nvSpPr>
      <dsp:spPr>
        <a:xfrm>
          <a:off x="1058686" y="1147573"/>
          <a:ext cx="945691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666750">
            <a:lnSpc>
              <a:spcPct val="90000"/>
            </a:lnSpc>
            <a:spcBef>
              <a:spcPct val="0"/>
            </a:spcBef>
            <a:spcAft>
              <a:spcPct val="35000"/>
            </a:spcAft>
            <a:buNone/>
          </a:pPr>
          <a:r>
            <a:rPr lang="en-US" sz="1500" i="0" kern="1200" baseline="0" dirty="0"/>
            <a:t>The act of obscuring data so that it cannot be read or reconstructed. </a:t>
          </a:r>
          <a:endParaRPr lang="en-US" sz="1500" kern="1200" dirty="0"/>
        </a:p>
      </dsp:txBody>
      <dsp:txXfrm>
        <a:off x="1058686" y="1147573"/>
        <a:ext cx="9456913" cy="916611"/>
      </dsp:txXfrm>
    </dsp:sp>
    <dsp:sp modelId="{53CA6ED4-2CA6-48BF-A2DF-F5CFD4BCA2D6}">
      <dsp:nvSpPr>
        <dsp:cNvPr id="0" name=""/>
        <dsp:cNvSpPr/>
      </dsp:nvSpPr>
      <dsp:spPr>
        <a:xfrm>
          <a:off x="0" y="2293338"/>
          <a:ext cx="10515600" cy="916611"/>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166F17-A29C-4DFB-A80A-220A67D16E41}">
      <dsp:nvSpPr>
        <dsp:cNvPr id="0" name=""/>
        <dsp:cNvSpPr/>
      </dsp:nvSpPr>
      <dsp:spPr>
        <a:xfrm>
          <a:off x="277275" y="2499576"/>
          <a:ext cx="504136" cy="50413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2DFC835-3DE6-4D09-9847-D1F2C1B84B69}">
      <dsp:nvSpPr>
        <dsp:cNvPr id="0" name=""/>
        <dsp:cNvSpPr/>
      </dsp:nvSpPr>
      <dsp:spPr>
        <a:xfrm>
          <a:off x="1058686" y="2293338"/>
          <a:ext cx="945691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666750">
            <a:lnSpc>
              <a:spcPct val="90000"/>
            </a:lnSpc>
            <a:spcBef>
              <a:spcPct val="0"/>
            </a:spcBef>
            <a:spcAft>
              <a:spcPct val="35000"/>
            </a:spcAft>
            <a:buNone/>
          </a:pPr>
          <a:r>
            <a:rPr lang="en-US" sz="1500" i="0" kern="1200" baseline="0" dirty="0"/>
            <a:t>An independent examination of security controls associated with a representative subset of organizational information systems to determine the operating effectiveness of system controls; to ensure compliance with established policy and operational procedures; and to recommend changes in controls, policy or procedures where needed. </a:t>
          </a:r>
          <a:endParaRPr lang="en-US" sz="1500" kern="1200" dirty="0"/>
        </a:p>
      </dsp:txBody>
      <dsp:txXfrm>
        <a:off x="1058686" y="2293338"/>
        <a:ext cx="9456913" cy="916611"/>
      </dsp:txXfrm>
    </dsp:sp>
    <dsp:sp modelId="{40412A26-B7C2-4999-A0BF-6A17077A6F8B}">
      <dsp:nvSpPr>
        <dsp:cNvPr id="0" name=""/>
        <dsp:cNvSpPr/>
      </dsp:nvSpPr>
      <dsp:spPr>
        <a:xfrm>
          <a:off x="0" y="3439103"/>
          <a:ext cx="10515600" cy="916611"/>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E6E5D3A-4CB4-488E-B57A-A7CB8EE52585}">
      <dsp:nvSpPr>
        <dsp:cNvPr id="0" name=""/>
        <dsp:cNvSpPr/>
      </dsp:nvSpPr>
      <dsp:spPr>
        <a:xfrm>
          <a:off x="277275" y="3645341"/>
          <a:ext cx="504136" cy="50413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0899AC7-2B40-43C4-9D3F-E602FBCDA567}">
      <dsp:nvSpPr>
        <dsp:cNvPr id="0" name=""/>
        <dsp:cNvSpPr/>
      </dsp:nvSpPr>
      <dsp:spPr>
        <a:xfrm>
          <a:off x="1058686" y="3439103"/>
          <a:ext cx="9456913" cy="9166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008" tIns="97008" rIns="97008" bIns="97008" numCol="1" spcCol="1270" anchor="ctr" anchorCtr="0">
          <a:noAutofit/>
        </a:bodyPr>
        <a:lstStyle/>
        <a:p>
          <a:pPr marL="0" lvl="0" indent="0" algn="l" defTabSz="666750">
            <a:lnSpc>
              <a:spcPct val="90000"/>
            </a:lnSpc>
            <a:spcBef>
              <a:spcPct val="0"/>
            </a:spcBef>
            <a:spcAft>
              <a:spcPct val="35000"/>
            </a:spcAft>
            <a:buNone/>
          </a:pPr>
          <a:r>
            <a:rPr lang="en-US" sz="1500" kern="1200" dirty="0"/>
            <a:t>A</a:t>
          </a:r>
          <a:r>
            <a:rPr lang="en-US" sz="1500" i="0" kern="1200" baseline="0" dirty="0"/>
            <a:t>n occurrence that actually or imminently jeopardizes, without lawful authority, the integrity, confidentiality or availability of information or an information system; or constitutes a violation or imminent threat of violation of law, security policies, security procedures or acceptable use policies. Incidental and inadvertent accesses. </a:t>
          </a:r>
          <a:endParaRPr lang="en-US" sz="1500" kern="1200" dirty="0"/>
        </a:p>
      </dsp:txBody>
      <dsp:txXfrm>
        <a:off x="1058686" y="3439103"/>
        <a:ext cx="9456913" cy="91661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A3822F-D7D1-486F-A0F2-6CCB18E2A274}">
      <dsp:nvSpPr>
        <dsp:cNvPr id="0" name=""/>
        <dsp:cNvSpPr/>
      </dsp:nvSpPr>
      <dsp:spPr>
        <a:xfrm>
          <a:off x="208" y="802000"/>
          <a:ext cx="2516141" cy="3019369"/>
        </a:xfrm>
        <a:prstGeom prst="rect">
          <a:avLst/>
        </a:prstGeom>
        <a:solidFill>
          <a:schemeClr val="accent1">
            <a:lumMod val="60000"/>
            <a:lumOff val="4000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248539" tIns="0" rIns="248539" bIns="330200" numCol="1" spcCol="1270" anchor="t" anchorCtr="0">
          <a:noAutofit/>
        </a:bodyPr>
        <a:lstStyle/>
        <a:p>
          <a:pPr marL="0" lvl="0" indent="0" algn="l" defTabSz="577850">
            <a:lnSpc>
              <a:spcPct val="90000"/>
            </a:lnSpc>
            <a:spcBef>
              <a:spcPct val="0"/>
            </a:spcBef>
            <a:spcAft>
              <a:spcPct val="35000"/>
            </a:spcAft>
            <a:buNone/>
          </a:pPr>
          <a:r>
            <a:rPr lang="en-US" sz="1300" b="0" i="0" kern="1200" baseline="0" dirty="0">
              <a:solidFill>
                <a:schemeClr val="tx1"/>
              </a:solidFill>
            </a:rPr>
            <a:t>An incident involving the loss or theft of an IRS asset containing FTI, or the loss or theft of a physical document that includes FTI, or the inadvertent disclosure of FTI. </a:t>
          </a:r>
          <a:endParaRPr lang="en-US" sz="1300" kern="1200" dirty="0">
            <a:solidFill>
              <a:schemeClr val="tx1"/>
            </a:solidFill>
          </a:endParaRPr>
        </a:p>
      </dsp:txBody>
      <dsp:txXfrm>
        <a:off x="208" y="2009748"/>
        <a:ext cx="2516141" cy="1811621"/>
      </dsp:txXfrm>
    </dsp:sp>
    <dsp:sp modelId="{4EB20B29-6F79-409F-8A62-580649D10378}">
      <dsp:nvSpPr>
        <dsp:cNvPr id="0" name=""/>
        <dsp:cNvSpPr/>
      </dsp:nvSpPr>
      <dsp:spPr>
        <a:xfrm>
          <a:off x="208" y="802000"/>
          <a:ext cx="2516141" cy="1207747"/>
        </a:xfrm>
        <a:prstGeom prst="rect">
          <a:avLst/>
        </a:prstGeom>
        <a:noFill/>
        <a:ln w="6350" cap="flat" cmpd="sng" algn="ctr">
          <a:noFill/>
          <a:prstDash val="solid"/>
          <a:miter lim="800000"/>
        </a:ln>
        <a:effectLst/>
        <a:sp3d/>
      </dsp:spPr>
      <dsp:style>
        <a:lnRef idx="1">
          <a:scrgbClr r="0" g="0" b="0"/>
        </a:lnRef>
        <a:fillRef idx="3">
          <a:scrgbClr r="0" g="0" b="0"/>
        </a:fillRef>
        <a:effectRef idx="2">
          <a:scrgbClr r="0" g="0" b="0"/>
        </a:effectRef>
        <a:fontRef idx="minor">
          <a:schemeClr val="lt1"/>
        </a:fontRef>
      </dsp:style>
      <dsp:txBody>
        <a:bodyPr spcFirstLastPara="0" vert="horz" wrap="square" lIns="248539" tIns="165100" rIns="248539" bIns="165100" numCol="1" spcCol="1270" anchor="ctr" anchorCtr="0">
          <a:noAutofit/>
        </a:bodyPr>
        <a:lstStyle/>
        <a:p>
          <a:pPr marL="0" lvl="0" indent="0" algn="l" defTabSz="2755900">
            <a:lnSpc>
              <a:spcPct val="90000"/>
            </a:lnSpc>
            <a:spcBef>
              <a:spcPct val="0"/>
            </a:spcBef>
            <a:spcAft>
              <a:spcPct val="35000"/>
            </a:spcAft>
            <a:buNone/>
          </a:pPr>
          <a:endParaRPr lang="en-US" sz="6200" kern="1200" dirty="0">
            <a:solidFill>
              <a:schemeClr val="tx1"/>
            </a:solidFill>
          </a:endParaRPr>
        </a:p>
      </dsp:txBody>
      <dsp:txXfrm>
        <a:off x="208" y="802000"/>
        <a:ext cx="2516141" cy="1207747"/>
      </dsp:txXfrm>
    </dsp:sp>
    <dsp:sp modelId="{203C6693-87AA-49EE-B831-CB2649754E91}">
      <dsp:nvSpPr>
        <dsp:cNvPr id="0" name=""/>
        <dsp:cNvSpPr/>
      </dsp:nvSpPr>
      <dsp:spPr>
        <a:xfrm>
          <a:off x="2717641" y="802000"/>
          <a:ext cx="2516141" cy="3019369"/>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248539" tIns="0" rIns="248539" bIns="330200" numCol="1" spcCol="1270" anchor="t" anchorCtr="0">
          <a:noAutofit/>
        </a:bodyPr>
        <a:lstStyle/>
        <a:p>
          <a:pPr marL="0" lvl="0" indent="0" algn="l" defTabSz="577850">
            <a:lnSpc>
              <a:spcPct val="90000"/>
            </a:lnSpc>
            <a:spcBef>
              <a:spcPct val="0"/>
            </a:spcBef>
            <a:spcAft>
              <a:spcPct val="35000"/>
            </a:spcAft>
            <a:buNone/>
          </a:pPr>
          <a:r>
            <a:rPr lang="en-US" sz="1300" b="0" i="0" kern="1200" baseline="0" dirty="0">
              <a:solidFill>
                <a:schemeClr val="tx1"/>
              </a:solidFill>
            </a:rPr>
            <a:t>A computer dedicated to providing services to many users. Examples of such systems include mainframes, minicomputers or servers that provide dynamic host configuration protocol services. </a:t>
          </a:r>
          <a:endParaRPr lang="en-US" sz="1300" kern="1200" dirty="0">
            <a:solidFill>
              <a:schemeClr val="tx1"/>
            </a:solidFill>
          </a:endParaRPr>
        </a:p>
      </dsp:txBody>
      <dsp:txXfrm>
        <a:off x="2717641" y="2009748"/>
        <a:ext cx="2516141" cy="1811621"/>
      </dsp:txXfrm>
    </dsp:sp>
    <dsp:sp modelId="{A1969996-F391-42F3-BE74-A4ACA72388DE}">
      <dsp:nvSpPr>
        <dsp:cNvPr id="0" name=""/>
        <dsp:cNvSpPr/>
      </dsp:nvSpPr>
      <dsp:spPr>
        <a:xfrm>
          <a:off x="2717641" y="802000"/>
          <a:ext cx="2516141" cy="1207747"/>
        </a:xfrm>
        <a:prstGeom prst="rect">
          <a:avLst/>
        </a:prstGeom>
        <a:noFill/>
        <a:ln w="6350" cap="flat" cmpd="sng" algn="ctr">
          <a:noFill/>
          <a:prstDash val="solid"/>
          <a:miter lim="800000"/>
        </a:ln>
        <a:effectLst/>
        <a:sp3d/>
      </dsp:spPr>
      <dsp:style>
        <a:lnRef idx="1">
          <a:scrgbClr r="0" g="0" b="0"/>
        </a:lnRef>
        <a:fillRef idx="3">
          <a:scrgbClr r="0" g="0" b="0"/>
        </a:fillRef>
        <a:effectRef idx="2">
          <a:scrgbClr r="0" g="0" b="0"/>
        </a:effectRef>
        <a:fontRef idx="minor">
          <a:schemeClr val="lt1"/>
        </a:fontRef>
      </dsp:style>
      <dsp:txBody>
        <a:bodyPr spcFirstLastPara="0" vert="horz" wrap="square" lIns="248539" tIns="165100" rIns="248539" bIns="165100" numCol="1" spcCol="1270" anchor="ctr" anchorCtr="0">
          <a:noAutofit/>
        </a:bodyPr>
        <a:lstStyle/>
        <a:p>
          <a:pPr marL="0" lvl="0" indent="0" algn="l" defTabSz="2755900">
            <a:lnSpc>
              <a:spcPct val="90000"/>
            </a:lnSpc>
            <a:spcBef>
              <a:spcPct val="0"/>
            </a:spcBef>
            <a:spcAft>
              <a:spcPct val="35000"/>
            </a:spcAft>
            <a:buNone/>
          </a:pPr>
          <a:endParaRPr lang="en-US" sz="6200" kern="1200" dirty="0">
            <a:solidFill>
              <a:schemeClr val="tx1"/>
            </a:solidFill>
          </a:endParaRPr>
        </a:p>
      </dsp:txBody>
      <dsp:txXfrm>
        <a:off x="2717641" y="802000"/>
        <a:ext cx="2516141" cy="1207747"/>
      </dsp:txXfrm>
    </dsp:sp>
    <dsp:sp modelId="{062B06AC-76D6-4DCA-8CBC-1255501B5A4C}">
      <dsp:nvSpPr>
        <dsp:cNvPr id="0" name=""/>
        <dsp:cNvSpPr/>
      </dsp:nvSpPr>
      <dsp:spPr>
        <a:xfrm>
          <a:off x="5435073" y="802000"/>
          <a:ext cx="2516141" cy="3019369"/>
        </a:xfrm>
        <a:prstGeom prst="rect">
          <a:avLst/>
        </a:prstGeom>
        <a:solidFill>
          <a:schemeClr val="accent1">
            <a:lumMod val="60000"/>
            <a:lumOff val="4000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248539" tIns="0" rIns="248539" bIns="330200" numCol="1" spcCol="1270" anchor="t" anchorCtr="0">
          <a:noAutofit/>
        </a:bodyPr>
        <a:lstStyle/>
        <a:p>
          <a:pPr marL="0" lvl="0" indent="0" algn="l" defTabSz="577850">
            <a:lnSpc>
              <a:spcPct val="90000"/>
            </a:lnSpc>
            <a:spcBef>
              <a:spcPct val="0"/>
            </a:spcBef>
            <a:spcAft>
              <a:spcPct val="35000"/>
            </a:spcAft>
            <a:buNone/>
          </a:pPr>
          <a:r>
            <a:rPr lang="en-US" sz="1300" b="0" i="0" kern="1200" baseline="0" dirty="0">
              <a:solidFill>
                <a:schemeClr val="tx1"/>
              </a:solidFill>
            </a:rPr>
            <a:t>The protection of information systems and information against unauthorized access, use modification or disclosure to ensure the confidentiality, integrity and availability of information systems and information. </a:t>
          </a:r>
          <a:endParaRPr lang="en-US" sz="1300" kern="1200" dirty="0">
            <a:solidFill>
              <a:schemeClr val="tx1"/>
            </a:solidFill>
          </a:endParaRPr>
        </a:p>
      </dsp:txBody>
      <dsp:txXfrm>
        <a:off x="5435073" y="2009748"/>
        <a:ext cx="2516141" cy="1811621"/>
      </dsp:txXfrm>
    </dsp:sp>
    <dsp:sp modelId="{E07A0466-F41D-4DC4-B3B1-FFB1657C4457}">
      <dsp:nvSpPr>
        <dsp:cNvPr id="0" name=""/>
        <dsp:cNvSpPr/>
      </dsp:nvSpPr>
      <dsp:spPr>
        <a:xfrm>
          <a:off x="5435073" y="802000"/>
          <a:ext cx="2516141" cy="1207747"/>
        </a:xfrm>
        <a:prstGeom prst="rect">
          <a:avLst/>
        </a:prstGeom>
        <a:noFill/>
        <a:ln w="6350" cap="flat" cmpd="sng" algn="ctr">
          <a:noFill/>
          <a:prstDash val="solid"/>
          <a:miter lim="800000"/>
        </a:ln>
        <a:effectLst/>
        <a:sp3d/>
      </dsp:spPr>
      <dsp:style>
        <a:lnRef idx="1">
          <a:scrgbClr r="0" g="0" b="0"/>
        </a:lnRef>
        <a:fillRef idx="3">
          <a:scrgbClr r="0" g="0" b="0"/>
        </a:fillRef>
        <a:effectRef idx="2">
          <a:scrgbClr r="0" g="0" b="0"/>
        </a:effectRef>
        <a:fontRef idx="minor">
          <a:schemeClr val="lt1"/>
        </a:fontRef>
      </dsp:style>
      <dsp:txBody>
        <a:bodyPr spcFirstLastPara="0" vert="horz" wrap="square" lIns="248539" tIns="165100" rIns="248539" bIns="165100" numCol="1" spcCol="1270" anchor="ctr" anchorCtr="0">
          <a:noAutofit/>
        </a:bodyPr>
        <a:lstStyle/>
        <a:p>
          <a:pPr marL="0" lvl="0" indent="0" algn="l" defTabSz="2755900">
            <a:lnSpc>
              <a:spcPct val="90000"/>
            </a:lnSpc>
            <a:spcBef>
              <a:spcPct val="0"/>
            </a:spcBef>
            <a:spcAft>
              <a:spcPct val="35000"/>
            </a:spcAft>
            <a:buNone/>
          </a:pPr>
          <a:endParaRPr lang="en-US" sz="6200" kern="1200" dirty="0">
            <a:solidFill>
              <a:schemeClr val="tx1"/>
            </a:solidFill>
          </a:endParaRPr>
        </a:p>
      </dsp:txBody>
      <dsp:txXfrm>
        <a:off x="5435073" y="802000"/>
        <a:ext cx="2516141" cy="1207747"/>
      </dsp:txXfrm>
    </dsp:sp>
    <dsp:sp modelId="{6F621263-2207-445C-BD7D-F17D308D134A}">
      <dsp:nvSpPr>
        <dsp:cNvPr id="0" name=""/>
        <dsp:cNvSpPr/>
      </dsp:nvSpPr>
      <dsp:spPr>
        <a:xfrm>
          <a:off x="8152506" y="802000"/>
          <a:ext cx="2516141" cy="3019369"/>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w="6350" cap="flat" cmpd="sng" algn="ctr">
          <a:solidFill>
            <a:schemeClr val="accent4">
              <a:hueOff val="0"/>
              <a:satOff val="0"/>
              <a:lumOff val="0"/>
              <a:alphaOff val="0"/>
            </a:schemeClr>
          </a:solidFill>
          <a:prstDash val="solid"/>
          <a:miter lim="800000"/>
        </a:ln>
        <a:effectLst/>
      </dsp:spPr>
      <dsp:style>
        <a:lnRef idx="1">
          <a:scrgbClr r="0" g="0" b="0"/>
        </a:lnRef>
        <a:fillRef idx="3">
          <a:scrgbClr r="0" g="0" b="0"/>
        </a:fillRef>
        <a:effectRef idx="2">
          <a:scrgbClr r="0" g="0" b="0"/>
        </a:effectRef>
        <a:fontRef idx="minor">
          <a:schemeClr val="lt1"/>
        </a:fontRef>
      </dsp:style>
      <dsp:txBody>
        <a:bodyPr spcFirstLastPara="0" vert="horz" wrap="square" lIns="248539" tIns="0" rIns="248539" bIns="330200" numCol="1" spcCol="1270" anchor="t" anchorCtr="0">
          <a:noAutofit/>
        </a:bodyPr>
        <a:lstStyle/>
        <a:p>
          <a:pPr marL="0" lvl="0" indent="0" algn="l" defTabSz="577850">
            <a:lnSpc>
              <a:spcPct val="90000"/>
            </a:lnSpc>
            <a:spcBef>
              <a:spcPct val="0"/>
            </a:spcBef>
            <a:spcAft>
              <a:spcPct val="35000"/>
            </a:spcAft>
            <a:buNone/>
          </a:pPr>
          <a:r>
            <a:rPr lang="en-US" sz="1300" b="0" i="0" kern="1200" baseline="0" dirty="0">
              <a:solidFill>
                <a:schemeClr val="tx1"/>
              </a:solidFill>
            </a:rPr>
            <a:t>Information used to establish and periodically change the operations performed in cryptographic devices for the purpose of encrypting and decrypting information. </a:t>
          </a:r>
          <a:endParaRPr lang="en-US" sz="1300" kern="1200" dirty="0">
            <a:solidFill>
              <a:schemeClr val="tx1"/>
            </a:solidFill>
          </a:endParaRPr>
        </a:p>
      </dsp:txBody>
      <dsp:txXfrm>
        <a:off x="8152506" y="2009748"/>
        <a:ext cx="2516141" cy="1811621"/>
      </dsp:txXfrm>
    </dsp:sp>
    <dsp:sp modelId="{9F0F5C40-C3B2-4BF3-A2C2-E387FEDCA3E4}">
      <dsp:nvSpPr>
        <dsp:cNvPr id="0" name=""/>
        <dsp:cNvSpPr/>
      </dsp:nvSpPr>
      <dsp:spPr>
        <a:xfrm>
          <a:off x="8152506" y="802000"/>
          <a:ext cx="2516141" cy="1207747"/>
        </a:xfrm>
        <a:prstGeom prst="rect">
          <a:avLst/>
        </a:prstGeom>
        <a:noFill/>
        <a:ln w="6350" cap="flat" cmpd="sng" algn="ctr">
          <a:noFill/>
          <a:prstDash val="solid"/>
          <a:miter lim="800000"/>
        </a:ln>
        <a:effectLst/>
        <a:sp3d/>
      </dsp:spPr>
      <dsp:style>
        <a:lnRef idx="1">
          <a:scrgbClr r="0" g="0" b="0"/>
        </a:lnRef>
        <a:fillRef idx="3">
          <a:scrgbClr r="0" g="0" b="0"/>
        </a:fillRef>
        <a:effectRef idx="2">
          <a:scrgbClr r="0" g="0" b="0"/>
        </a:effectRef>
        <a:fontRef idx="minor">
          <a:schemeClr val="lt1"/>
        </a:fontRef>
      </dsp:style>
      <dsp:txBody>
        <a:bodyPr spcFirstLastPara="0" vert="horz" wrap="square" lIns="248539" tIns="165100" rIns="248539" bIns="165100" numCol="1" spcCol="1270" anchor="ctr" anchorCtr="0">
          <a:noAutofit/>
        </a:bodyPr>
        <a:lstStyle/>
        <a:p>
          <a:pPr marL="0" lvl="0" indent="0" algn="l" defTabSz="2755900">
            <a:lnSpc>
              <a:spcPct val="90000"/>
            </a:lnSpc>
            <a:spcBef>
              <a:spcPct val="0"/>
            </a:spcBef>
            <a:spcAft>
              <a:spcPct val="35000"/>
            </a:spcAft>
            <a:buNone/>
          </a:pPr>
          <a:endParaRPr lang="en-US" sz="6200" kern="1200" dirty="0">
            <a:solidFill>
              <a:schemeClr val="tx1"/>
            </a:solidFill>
          </a:endParaRPr>
        </a:p>
      </dsp:txBody>
      <dsp:txXfrm>
        <a:off x="8152506" y="802000"/>
        <a:ext cx="2516141" cy="120774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49EC04-611E-4727-9008-3CA3A33784B7}">
      <dsp:nvSpPr>
        <dsp:cNvPr id="0" name=""/>
        <dsp:cNvSpPr/>
      </dsp:nvSpPr>
      <dsp:spPr>
        <a:xfrm>
          <a:off x="0" y="16601"/>
          <a:ext cx="5539483" cy="599625"/>
        </a:xfrm>
        <a:prstGeom prst="roundRect">
          <a:avLst/>
        </a:prstGeom>
        <a:solidFill>
          <a:schemeClr val="lt1">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b="0" kern="1200" dirty="0"/>
            <a:t>ANSWERS:</a:t>
          </a:r>
          <a:endParaRPr lang="en-US" sz="2500" kern="1200" dirty="0"/>
        </a:p>
      </dsp:txBody>
      <dsp:txXfrm>
        <a:off x="29271" y="45872"/>
        <a:ext cx="5480941" cy="54108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FE655E-8F72-41C5-ABC3-00F48A2B8F77}">
      <dsp:nvSpPr>
        <dsp:cNvPr id="0" name=""/>
        <dsp:cNvSpPr/>
      </dsp:nvSpPr>
      <dsp:spPr>
        <a:xfrm>
          <a:off x="1747800" y="106143"/>
          <a:ext cx="1944000" cy="1944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A9769F8-659B-4379-ABAB-47F4F2EADBDD}">
      <dsp:nvSpPr>
        <dsp:cNvPr id="0" name=""/>
        <dsp:cNvSpPr/>
      </dsp:nvSpPr>
      <dsp:spPr>
        <a:xfrm>
          <a:off x="559800" y="2671400"/>
          <a:ext cx="4320000" cy="157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pPr>
          <a:r>
            <a:rPr lang="en-US" sz="1400" b="1" i="0" kern="1200" baseline="0" dirty="0">
              <a:latin typeface="Neue Haas Grotesk Text Pro" panose="020B0504020202020204" pitchFamily="34" charset="0"/>
            </a:rPr>
            <a:t>Upon discovering a possible improper inspection or disclosure of FTI, including breaches and incidents, the individual making the observation or receiving information must report to your Supervisor, CSS Security, and the IRS Office of Safeguards immediately but no later than 24 hours after incident.</a:t>
          </a:r>
          <a:endParaRPr lang="en-US" sz="1400" b="1" kern="1200" dirty="0">
            <a:latin typeface="Neue Haas Grotesk Text Pro" panose="020B0504020202020204" pitchFamily="34" charset="0"/>
          </a:endParaRPr>
        </a:p>
      </dsp:txBody>
      <dsp:txXfrm>
        <a:off x="559800" y="2671400"/>
        <a:ext cx="4320000" cy="1575000"/>
      </dsp:txXfrm>
    </dsp:sp>
    <dsp:sp modelId="{49C05214-B998-4526-9AD9-20163CC1EA7A}">
      <dsp:nvSpPr>
        <dsp:cNvPr id="0" name=""/>
        <dsp:cNvSpPr/>
      </dsp:nvSpPr>
      <dsp:spPr>
        <a:xfrm>
          <a:off x="6823800" y="106143"/>
          <a:ext cx="1944000" cy="1944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43FEED4-23B3-46B2-9798-254A5E33A930}">
      <dsp:nvSpPr>
        <dsp:cNvPr id="0" name=""/>
        <dsp:cNvSpPr/>
      </dsp:nvSpPr>
      <dsp:spPr>
        <a:xfrm>
          <a:off x="5963299" y="2761585"/>
          <a:ext cx="4320000" cy="157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b="1" kern="1200" dirty="0">
              <a:effectLst/>
              <a:latin typeface="Neue Haas Grotesk Text Pro" panose="020B0504020202020204" pitchFamily="34" charset="0"/>
              <a:ea typeface="Calibri" panose="020F0502020204030204" pitchFamily="34" charset="0"/>
            </a:rPr>
            <a:t>Report an incident to:</a:t>
          </a:r>
          <a:r>
            <a:rPr lang="en-US" sz="2000" b="1" kern="1200" dirty="0">
              <a:latin typeface="Neue Haas Grotesk Text Pro" panose="020B0504020202020204" pitchFamily="34" charset="0"/>
              <a:ea typeface="Calibri" panose="020F0502020204030204" pitchFamily="34" charset="0"/>
            </a:rPr>
            <a:t> </a:t>
          </a:r>
          <a:r>
            <a:rPr lang="en-US" sz="2000" b="1" kern="1200" dirty="0">
              <a:latin typeface="Neue Haas Grotesk Text Pro" panose="020B0504020202020204" pitchFamily="34" charset="0"/>
              <a:hlinkClick xmlns:r="http://schemas.openxmlformats.org/officeDocument/2006/relationships" r:id="rId5"/>
            </a:rPr>
            <a:t>https://security.ncdhhs.gov/</a:t>
          </a:r>
          <a:r>
            <a:rPr lang="en-US" sz="2000" b="1" kern="1200" dirty="0">
              <a:latin typeface="Neue Haas Grotesk Text Pro" panose="020B0504020202020204" pitchFamily="34" charset="0"/>
            </a:rPr>
            <a:t> </a:t>
          </a:r>
        </a:p>
      </dsp:txBody>
      <dsp:txXfrm>
        <a:off x="5963299" y="2761585"/>
        <a:ext cx="4320000" cy="157500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A8C63F3-F90C-49E3-A39C-538A21BE857F}" type="datetimeFigureOut">
              <a:rPr lang="en-US" smtClean="0"/>
              <a:t>1/15/2025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8693031-2D6B-4654-9238-B15E521487AF}" type="slidenum">
              <a:rPr lang="en-US" smtClean="0"/>
              <a:t>‹#›</a:t>
            </a:fld>
            <a:endParaRPr lang="en-US" dirty="0"/>
          </a:p>
        </p:txBody>
      </p:sp>
    </p:spTree>
    <p:extLst>
      <p:ext uri="{BB962C8B-B14F-4D97-AF65-F5344CB8AC3E}">
        <p14:creationId xmlns:p14="http://schemas.microsoft.com/office/powerpoint/2010/main" val="26393105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A8C63F3-F90C-49E3-A39C-538A21BE857F}" type="datetimeFigureOut">
              <a:rPr lang="en-US" smtClean="0"/>
              <a:t>1/15/2025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8693031-2D6B-4654-9238-B15E521487AF}" type="slidenum">
              <a:rPr lang="en-US" smtClean="0"/>
              <a:t>‹#›</a:t>
            </a:fld>
            <a:endParaRPr lang="en-US" dirty="0"/>
          </a:p>
        </p:txBody>
      </p:sp>
    </p:spTree>
    <p:extLst>
      <p:ext uri="{BB962C8B-B14F-4D97-AF65-F5344CB8AC3E}">
        <p14:creationId xmlns:p14="http://schemas.microsoft.com/office/powerpoint/2010/main" val="3285700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A8C63F3-F90C-49E3-A39C-538A21BE857F}" type="datetimeFigureOut">
              <a:rPr lang="en-US" smtClean="0"/>
              <a:t>1/15/2025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8693031-2D6B-4654-9238-B15E521487AF}" type="slidenum">
              <a:rPr lang="en-US" smtClean="0"/>
              <a:t>‹#›</a:t>
            </a:fld>
            <a:endParaRPr lang="en-US" dirty="0"/>
          </a:p>
        </p:txBody>
      </p:sp>
    </p:spTree>
    <p:extLst>
      <p:ext uri="{BB962C8B-B14F-4D97-AF65-F5344CB8AC3E}">
        <p14:creationId xmlns:p14="http://schemas.microsoft.com/office/powerpoint/2010/main" val="1305838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A8C63F3-F90C-49E3-A39C-538A21BE857F}" type="datetimeFigureOut">
              <a:rPr lang="en-US" smtClean="0"/>
              <a:t>1/15/2025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8693031-2D6B-4654-9238-B15E521487AF}" type="slidenum">
              <a:rPr lang="en-US" smtClean="0"/>
              <a:t>‹#›</a:t>
            </a:fld>
            <a:endParaRPr lang="en-US" dirty="0"/>
          </a:p>
        </p:txBody>
      </p:sp>
    </p:spTree>
    <p:extLst>
      <p:ext uri="{BB962C8B-B14F-4D97-AF65-F5344CB8AC3E}">
        <p14:creationId xmlns:p14="http://schemas.microsoft.com/office/powerpoint/2010/main" val="1544182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A8C63F3-F90C-49E3-A39C-538A21BE857F}" type="datetimeFigureOut">
              <a:rPr lang="en-US" smtClean="0"/>
              <a:t>1/15/2025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8693031-2D6B-4654-9238-B15E521487AF}" type="slidenum">
              <a:rPr lang="en-US" smtClean="0"/>
              <a:t>‹#›</a:t>
            </a:fld>
            <a:endParaRPr lang="en-US" dirty="0"/>
          </a:p>
        </p:txBody>
      </p:sp>
    </p:spTree>
    <p:extLst>
      <p:ext uri="{BB962C8B-B14F-4D97-AF65-F5344CB8AC3E}">
        <p14:creationId xmlns:p14="http://schemas.microsoft.com/office/powerpoint/2010/main" val="4259072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A8C63F3-F90C-49E3-A39C-538A21BE857F}" type="datetimeFigureOut">
              <a:rPr lang="en-US" smtClean="0"/>
              <a:t>1/15/2025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8693031-2D6B-4654-9238-B15E521487AF}" type="slidenum">
              <a:rPr lang="en-US" smtClean="0"/>
              <a:t>‹#›</a:t>
            </a:fld>
            <a:endParaRPr lang="en-US" dirty="0"/>
          </a:p>
        </p:txBody>
      </p:sp>
    </p:spTree>
    <p:extLst>
      <p:ext uri="{BB962C8B-B14F-4D97-AF65-F5344CB8AC3E}">
        <p14:creationId xmlns:p14="http://schemas.microsoft.com/office/powerpoint/2010/main" val="702583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A8C63F3-F90C-49E3-A39C-538A21BE857F}" type="datetimeFigureOut">
              <a:rPr lang="en-US" smtClean="0"/>
              <a:t>1/15/2025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8693031-2D6B-4654-9238-B15E521487AF}" type="slidenum">
              <a:rPr lang="en-US" smtClean="0"/>
              <a:t>‹#›</a:t>
            </a:fld>
            <a:endParaRPr lang="en-US" dirty="0"/>
          </a:p>
        </p:txBody>
      </p:sp>
    </p:spTree>
    <p:extLst>
      <p:ext uri="{BB962C8B-B14F-4D97-AF65-F5344CB8AC3E}">
        <p14:creationId xmlns:p14="http://schemas.microsoft.com/office/powerpoint/2010/main" val="516691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A8C63F3-F90C-49E3-A39C-538A21BE857F}" type="datetimeFigureOut">
              <a:rPr lang="en-US" smtClean="0"/>
              <a:t>1/15/2025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8693031-2D6B-4654-9238-B15E521487AF}" type="slidenum">
              <a:rPr lang="en-US" smtClean="0"/>
              <a:t>‹#›</a:t>
            </a:fld>
            <a:endParaRPr lang="en-US" dirty="0"/>
          </a:p>
        </p:txBody>
      </p:sp>
    </p:spTree>
    <p:extLst>
      <p:ext uri="{BB962C8B-B14F-4D97-AF65-F5344CB8AC3E}">
        <p14:creationId xmlns:p14="http://schemas.microsoft.com/office/powerpoint/2010/main" val="22772092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8C63F3-F90C-49E3-A39C-538A21BE857F}" type="datetimeFigureOut">
              <a:rPr lang="en-US" smtClean="0"/>
              <a:t>1/15/2025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8693031-2D6B-4654-9238-B15E521487AF}" type="slidenum">
              <a:rPr lang="en-US" smtClean="0"/>
              <a:t>‹#›</a:t>
            </a:fld>
            <a:endParaRPr lang="en-US" dirty="0"/>
          </a:p>
        </p:txBody>
      </p:sp>
    </p:spTree>
    <p:extLst>
      <p:ext uri="{BB962C8B-B14F-4D97-AF65-F5344CB8AC3E}">
        <p14:creationId xmlns:p14="http://schemas.microsoft.com/office/powerpoint/2010/main" val="36567128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A8C63F3-F90C-49E3-A39C-538A21BE857F}" type="datetimeFigureOut">
              <a:rPr lang="en-US" smtClean="0"/>
              <a:t>1/15/2025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8693031-2D6B-4654-9238-B15E521487AF}" type="slidenum">
              <a:rPr lang="en-US" smtClean="0"/>
              <a:t>‹#›</a:t>
            </a:fld>
            <a:endParaRPr lang="en-US" dirty="0"/>
          </a:p>
        </p:txBody>
      </p:sp>
    </p:spTree>
    <p:extLst>
      <p:ext uri="{BB962C8B-B14F-4D97-AF65-F5344CB8AC3E}">
        <p14:creationId xmlns:p14="http://schemas.microsoft.com/office/powerpoint/2010/main" val="1205499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A8C63F3-F90C-49E3-A39C-538A21BE857F}" type="datetimeFigureOut">
              <a:rPr lang="en-US" smtClean="0"/>
              <a:t>1/15/2025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8693031-2D6B-4654-9238-B15E521487AF}" type="slidenum">
              <a:rPr lang="en-US" smtClean="0"/>
              <a:t>‹#›</a:t>
            </a:fld>
            <a:endParaRPr lang="en-US" dirty="0"/>
          </a:p>
        </p:txBody>
      </p:sp>
    </p:spTree>
    <p:extLst>
      <p:ext uri="{BB962C8B-B14F-4D97-AF65-F5344CB8AC3E}">
        <p14:creationId xmlns:p14="http://schemas.microsoft.com/office/powerpoint/2010/main" val="33454717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9CFB64-FE03-4DE5-997A-98D64F28AC68}" type="datetimeFigureOut">
              <a:rPr lang="en-US" smtClean="0"/>
              <a:t>1/15/2025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3AD4AE-8443-4D6B-A8D1-C36B4353128C}" type="slidenum">
              <a:rPr lang="en-US" smtClean="0"/>
              <a:t>‹#›</a:t>
            </a:fld>
            <a:endParaRPr lang="en-US" dirty="0"/>
          </a:p>
        </p:txBody>
      </p:sp>
    </p:spTree>
    <p:extLst>
      <p:ext uri="{BB962C8B-B14F-4D97-AF65-F5344CB8AC3E}">
        <p14:creationId xmlns:p14="http://schemas.microsoft.com/office/powerpoint/2010/main" val="2229856234"/>
      </p:ext>
    </p:extLst>
  </p:cSld>
  <p:clrMap bg1="lt1" tx1="dk1" bg2="lt2" tx2="dk2" accent1="accent1" accent2="accent2" accent3="accent3" accent4="accent4" accent5="accent5" accent6="accent6" hlink="hlink" folHlink="folHlink"/>
  <p:sldLayoutIdLst>
    <p:sldLayoutId id="2147483918" r:id="rId1"/>
    <p:sldLayoutId id="2147483919" r:id="rId2"/>
    <p:sldLayoutId id="2147483920" r:id="rId3"/>
    <p:sldLayoutId id="2147483921" r:id="rId4"/>
    <p:sldLayoutId id="2147483922" r:id="rId5"/>
    <p:sldLayoutId id="2147483923" r:id="rId6"/>
    <p:sldLayoutId id="2147483924" r:id="rId7"/>
    <p:sldLayoutId id="2147483925" r:id="rId8"/>
    <p:sldLayoutId id="2147483926" r:id="rId9"/>
    <p:sldLayoutId id="2147483927" r:id="rId10"/>
    <p:sldLayoutId id="214748392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useBgFill="1">
        <p:nvSpPr>
          <p:cNvPr id="1075" name="Rectangle 1074">
            <a:extLst>
              <a:ext uri="{FF2B5EF4-FFF2-40B4-BE49-F238E27FC236}">
                <a16:creationId xmlns:a16="http://schemas.microsoft.com/office/drawing/2014/main" id="{4522B21E-B2B9-4C72-9A71-C87EFD1374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6" name="Rectangle 1075">
            <a:extLst>
              <a:ext uri="{FF2B5EF4-FFF2-40B4-BE49-F238E27FC236}">
                <a16:creationId xmlns:a16="http://schemas.microsoft.com/office/drawing/2014/main" id="{5EB7D2A2-F448-44D4-938C-DC84CBCB3B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7" name="Rectangle 1076">
            <a:extLst>
              <a:ext uri="{FF2B5EF4-FFF2-40B4-BE49-F238E27FC236}">
                <a16:creationId xmlns:a16="http://schemas.microsoft.com/office/drawing/2014/main" id="{871AEA07-1E14-44B4-8E55-64EF049CD6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2"/>
            <a:ext cx="10999072"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8070C8A-2267-A653-308D-C11FD95CE11A}"/>
              </a:ext>
            </a:extLst>
          </p:cNvPr>
          <p:cNvSpPr>
            <a:spLocks noGrp="1"/>
          </p:cNvSpPr>
          <p:nvPr>
            <p:ph type="ctrTitle"/>
          </p:nvPr>
        </p:nvSpPr>
        <p:spPr>
          <a:xfrm>
            <a:off x="701336" y="656947"/>
            <a:ext cx="10813002" cy="4421079"/>
          </a:xfrm>
          <a:ln w="3175">
            <a:solidFill>
              <a:srgbClr val="C40000"/>
            </a:solidFill>
          </a:ln>
          <a:scene3d>
            <a:camera prst="orthographicFront"/>
            <a:lightRig rig="threePt" dir="t"/>
          </a:scene3d>
        </p:spPr>
        <p:txBody>
          <a:bodyPr vert="horz" lIns="91440" tIns="45720" rIns="91440" bIns="45720" rtlCol="0" anchor="ctr">
            <a:normAutofit/>
          </a:bodyPr>
          <a:lstStyle/>
          <a:p>
            <a:r>
              <a:rPr lang="en-US" sz="7200" dirty="0">
                <a:latin typeface="Abadi" panose="020B0604020104020204" pitchFamily="34" charset="0"/>
              </a:rPr>
              <a:t>Data Incidents &amp; Breaches</a:t>
            </a:r>
          </a:p>
        </p:txBody>
      </p:sp>
      <p:cxnSp>
        <p:nvCxnSpPr>
          <p:cNvPr id="1074" name="Straight Connector 1073">
            <a:extLst>
              <a:ext uri="{FF2B5EF4-FFF2-40B4-BE49-F238E27FC236}">
                <a16:creationId xmlns:a16="http://schemas.microsoft.com/office/drawing/2014/main" id="{F7C8EA93-3210-4C62-99E9-153C275E3A8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54708"/>
            <a:ext cx="11000232"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62336443-ED2D-B7B7-3381-A417D6D2A0D7}"/>
              </a:ext>
            </a:extLst>
          </p:cNvPr>
          <p:cNvSpPr/>
          <p:nvPr/>
        </p:nvSpPr>
        <p:spPr>
          <a:xfrm>
            <a:off x="596464" y="6306037"/>
            <a:ext cx="10999072" cy="97341"/>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54824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53B021B3-DE93-4AB7-8A18-CF5F1CED88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2"/>
          <p:cNvSpPr>
            <a:spLocks noGrp="1"/>
          </p:cNvSpPr>
          <p:nvPr>
            <p:ph type="title"/>
          </p:nvPr>
        </p:nvSpPr>
        <p:spPr>
          <a:xfrm>
            <a:off x="841248" y="256032"/>
            <a:ext cx="10506456" cy="1014984"/>
          </a:xfrm>
          <a:scene3d>
            <a:camera prst="orthographicFront">
              <a:rot lat="0" lon="0" rev="0"/>
            </a:camera>
            <a:lightRig rig="balanced" dir="t">
              <a:rot lat="0" lon="0" rev="8700000"/>
            </a:lightRig>
          </a:scene3d>
        </p:spPr>
        <p:txBody>
          <a:bodyPr anchor="b">
            <a:normAutofit/>
          </a:bodyPr>
          <a:lstStyle/>
          <a:p>
            <a:pPr algn="ctr"/>
            <a:r>
              <a:rPr lang="en-US" dirty="0">
                <a:solidFill>
                  <a:schemeClr val="accent5">
                    <a:lumMod val="50000"/>
                  </a:schemeClr>
                </a:solidFill>
                <a:latin typeface="Aharoni" panose="02010803020104030203" pitchFamily="2" charset="-79"/>
                <a:cs typeface="Aharoni" panose="02010803020104030203" pitchFamily="2" charset="-79"/>
              </a:rPr>
              <a:t>What is a Data Incident?</a:t>
            </a:r>
          </a:p>
        </p:txBody>
      </p:sp>
      <p:sp>
        <p:nvSpPr>
          <p:cNvPr id="29" name="Rectangle 28">
            <a:extLst>
              <a:ext uri="{FF2B5EF4-FFF2-40B4-BE49-F238E27FC236}">
                <a16:creationId xmlns:a16="http://schemas.microsoft.com/office/drawing/2014/main" id="{52D502E5-F6B4-4D58-B4AE-FC466FF15E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5953" y="1634502"/>
            <a:ext cx="10451592"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31" name="Rectangle 30">
            <a:extLst>
              <a:ext uri="{FF2B5EF4-FFF2-40B4-BE49-F238E27FC236}">
                <a16:creationId xmlns:a16="http://schemas.microsoft.com/office/drawing/2014/main" id="{9DECDBF4-02B6-4BB4-B65B-B8107AD6A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41248" y="1538176"/>
            <a:ext cx="1873457" cy="1098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graphicFrame>
        <p:nvGraphicFramePr>
          <p:cNvPr id="23" name="Content Placeholder 13">
            <a:extLst>
              <a:ext uri="{FF2B5EF4-FFF2-40B4-BE49-F238E27FC236}">
                <a16:creationId xmlns:a16="http://schemas.microsoft.com/office/drawing/2014/main" id="{3A7C7041-BA58-26DC-0A3E-C092C8C980CF}"/>
              </a:ext>
            </a:extLst>
          </p:cNvPr>
          <p:cNvGraphicFramePr>
            <a:graphicFrameLocks noGrp="1"/>
          </p:cNvGraphicFramePr>
          <p:nvPr>
            <p:ph idx="1"/>
            <p:extLst>
              <p:ext uri="{D42A27DB-BD31-4B8C-83A1-F6EECF244321}">
                <p14:modId xmlns:p14="http://schemas.microsoft.com/office/powerpoint/2010/main" val="1297659819"/>
              </p:ext>
            </p:extLst>
          </p:nvPr>
        </p:nvGraphicFramePr>
        <p:xfrm>
          <a:off x="838200" y="1926266"/>
          <a:ext cx="10515600" cy="43575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a:extLst>
              <a:ext uri="{FF2B5EF4-FFF2-40B4-BE49-F238E27FC236}">
                <a16:creationId xmlns:a16="http://schemas.microsoft.com/office/drawing/2014/main" id="{9F80B8CC-100E-DE14-9921-0009F5667778}"/>
              </a:ext>
            </a:extLst>
          </p:cNvPr>
          <p:cNvSpPr txBox="1"/>
          <p:nvPr/>
        </p:nvSpPr>
        <p:spPr>
          <a:xfrm>
            <a:off x="534256" y="2250040"/>
            <a:ext cx="317716" cy="369332"/>
          </a:xfrm>
          <a:prstGeom prst="rect">
            <a:avLst/>
          </a:prstGeom>
          <a:noFill/>
        </p:spPr>
        <p:txBody>
          <a:bodyPr wrap="none" rtlCol="0">
            <a:spAutoFit/>
          </a:bodyPr>
          <a:lstStyle/>
          <a:p>
            <a:r>
              <a:rPr lang="en-US" dirty="0"/>
              <a:t>A</a:t>
            </a:r>
          </a:p>
        </p:txBody>
      </p:sp>
      <p:sp>
        <p:nvSpPr>
          <p:cNvPr id="3" name="TextBox 2">
            <a:extLst>
              <a:ext uri="{FF2B5EF4-FFF2-40B4-BE49-F238E27FC236}">
                <a16:creationId xmlns:a16="http://schemas.microsoft.com/office/drawing/2014/main" id="{56A20A03-011C-9C85-AE81-5B6148F2B564}"/>
              </a:ext>
            </a:extLst>
          </p:cNvPr>
          <p:cNvSpPr txBox="1"/>
          <p:nvPr/>
        </p:nvSpPr>
        <p:spPr>
          <a:xfrm>
            <a:off x="528500" y="3336390"/>
            <a:ext cx="309700" cy="369332"/>
          </a:xfrm>
          <a:prstGeom prst="rect">
            <a:avLst/>
          </a:prstGeom>
          <a:noFill/>
        </p:spPr>
        <p:txBody>
          <a:bodyPr wrap="none" rtlCol="0">
            <a:spAutoFit/>
          </a:bodyPr>
          <a:lstStyle/>
          <a:p>
            <a:r>
              <a:rPr lang="en-US" dirty="0"/>
              <a:t>B</a:t>
            </a:r>
          </a:p>
        </p:txBody>
      </p:sp>
      <p:sp>
        <p:nvSpPr>
          <p:cNvPr id="4" name="TextBox 3">
            <a:extLst>
              <a:ext uri="{FF2B5EF4-FFF2-40B4-BE49-F238E27FC236}">
                <a16:creationId xmlns:a16="http://schemas.microsoft.com/office/drawing/2014/main" id="{7C323234-4121-4D3C-DEE6-9B668C93C818}"/>
              </a:ext>
            </a:extLst>
          </p:cNvPr>
          <p:cNvSpPr txBox="1"/>
          <p:nvPr/>
        </p:nvSpPr>
        <p:spPr>
          <a:xfrm>
            <a:off x="507523" y="4422740"/>
            <a:ext cx="308098" cy="369332"/>
          </a:xfrm>
          <a:prstGeom prst="rect">
            <a:avLst/>
          </a:prstGeom>
          <a:noFill/>
        </p:spPr>
        <p:txBody>
          <a:bodyPr wrap="none" rtlCol="0">
            <a:spAutoFit/>
          </a:bodyPr>
          <a:lstStyle/>
          <a:p>
            <a:r>
              <a:rPr lang="en-US" dirty="0"/>
              <a:t>C</a:t>
            </a:r>
          </a:p>
        </p:txBody>
      </p:sp>
      <p:sp>
        <p:nvSpPr>
          <p:cNvPr id="5" name="TextBox 4">
            <a:extLst>
              <a:ext uri="{FF2B5EF4-FFF2-40B4-BE49-F238E27FC236}">
                <a16:creationId xmlns:a16="http://schemas.microsoft.com/office/drawing/2014/main" id="{6CAC56BA-2ACD-3294-7E17-83DA72A42105}"/>
              </a:ext>
            </a:extLst>
          </p:cNvPr>
          <p:cNvSpPr txBox="1"/>
          <p:nvPr/>
        </p:nvSpPr>
        <p:spPr>
          <a:xfrm>
            <a:off x="497905" y="5640370"/>
            <a:ext cx="327334" cy="369332"/>
          </a:xfrm>
          <a:prstGeom prst="rect">
            <a:avLst/>
          </a:prstGeom>
          <a:noFill/>
        </p:spPr>
        <p:txBody>
          <a:bodyPr wrap="none" rtlCol="0">
            <a:spAutoFit/>
          </a:bodyPr>
          <a:lstStyle/>
          <a:p>
            <a:r>
              <a:rPr lang="en-US" dirty="0"/>
              <a:t>D</a:t>
            </a:r>
          </a:p>
        </p:txBody>
      </p:sp>
    </p:spTree>
    <p:extLst>
      <p:ext uri="{BB962C8B-B14F-4D97-AF65-F5344CB8AC3E}">
        <p14:creationId xmlns:p14="http://schemas.microsoft.com/office/powerpoint/2010/main" val="3042826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2"/>
          <p:cNvSpPr>
            <a:spLocks noGrp="1"/>
          </p:cNvSpPr>
          <p:nvPr>
            <p:ph type="title"/>
          </p:nvPr>
        </p:nvSpPr>
        <p:spPr>
          <a:xfrm>
            <a:off x="838200" y="557188"/>
            <a:ext cx="10515600" cy="1133499"/>
          </a:xfrm>
        </p:spPr>
        <p:txBody>
          <a:bodyPr>
            <a:normAutofit/>
          </a:bodyPr>
          <a:lstStyle/>
          <a:p>
            <a:pPr algn="ctr"/>
            <a:r>
              <a:rPr lang="en-US" sz="5200" b="1" dirty="0">
                <a:solidFill>
                  <a:schemeClr val="accent5">
                    <a:lumMod val="75000"/>
                  </a:schemeClr>
                </a:solidFill>
                <a:latin typeface="Georgia" panose="02040502050405020303" pitchFamily="18" charset="0"/>
              </a:rPr>
              <a:t>What is a Data Breach?</a:t>
            </a:r>
          </a:p>
        </p:txBody>
      </p:sp>
      <p:graphicFrame>
        <p:nvGraphicFramePr>
          <p:cNvPr id="2" name="Content Placeholder 1">
            <a:extLst>
              <a:ext uri="{FF2B5EF4-FFF2-40B4-BE49-F238E27FC236}">
                <a16:creationId xmlns:a16="http://schemas.microsoft.com/office/drawing/2014/main" id="{94D77173-6C44-12BF-156D-2E1D2F270A96}"/>
              </a:ext>
            </a:extLst>
          </p:cNvPr>
          <p:cNvGraphicFramePr>
            <a:graphicFrameLocks noGrp="1"/>
          </p:cNvGraphicFramePr>
          <p:nvPr>
            <p:ph idx="1"/>
            <p:extLst>
              <p:ext uri="{D42A27DB-BD31-4B8C-83A1-F6EECF244321}">
                <p14:modId xmlns:p14="http://schemas.microsoft.com/office/powerpoint/2010/main" val="3601768131"/>
              </p:ext>
            </p:extLst>
          </p:nvPr>
        </p:nvGraphicFramePr>
        <p:xfrm>
          <a:off x="838200" y="1869895"/>
          <a:ext cx="10668856" cy="46233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2E0D8214-BE96-451A-8212-3CB5E2D32E94}"/>
              </a:ext>
            </a:extLst>
          </p:cNvPr>
          <p:cNvSpPr txBox="1"/>
          <p:nvPr/>
        </p:nvSpPr>
        <p:spPr>
          <a:xfrm>
            <a:off x="4673009" y="2215609"/>
            <a:ext cx="914400" cy="369332"/>
          </a:xfrm>
          <a:prstGeom prst="rect">
            <a:avLst/>
          </a:prstGeom>
          <a:noFill/>
        </p:spPr>
        <p:txBody>
          <a:bodyPr wrap="square" rtlCol="0">
            <a:spAutoFit/>
          </a:bodyPr>
          <a:lstStyle/>
          <a:p>
            <a:r>
              <a:rPr lang="en-US" dirty="0"/>
              <a:t>B</a:t>
            </a:r>
          </a:p>
        </p:txBody>
      </p:sp>
      <p:sp>
        <p:nvSpPr>
          <p:cNvPr id="4" name="TextBox 3">
            <a:extLst>
              <a:ext uri="{FF2B5EF4-FFF2-40B4-BE49-F238E27FC236}">
                <a16:creationId xmlns:a16="http://schemas.microsoft.com/office/drawing/2014/main" id="{4EA6F744-1D56-E703-DA4D-AE328CE329AF}"/>
              </a:ext>
            </a:extLst>
          </p:cNvPr>
          <p:cNvSpPr txBox="1"/>
          <p:nvPr/>
        </p:nvSpPr>
        <p:spPr>
          <a:xfrm>
            <a:off x="2039679" y="2215609"/>
            <a:ext cx="914400" cy="369332"/>
          </a:xfrm>
          <a:prstGeom prst="rect">
            <a:avLst/>
          </a:prstGeom>
          <a:noFill/>
        </p:spPr>
        <p:txBody>
          <a:bodyPr wrap="square" rtlCol="0">
            <a:spAutoFit/>
          </a:bodyPr>
          <a:lstStyle/>
          <a:p>
            <a:r>
              <a:rPr lang="en-US" dirty="0"/>
              <a:t>A</a:t>
            </a:r>
          </a:p>
        </p:txBody>
      </p:sp>
      <p:sp>
        <p:nvSpPr>
          <p:cNvPr id="5" name="TextBox 4">
            <a:extLst>
              <a:ext uri="{FF2B5EF4-FFF2-40B4-BE49-F238E27FC236}">
                <a16:creationId xmlns:a16="http://schemas.microsoft.com/office/drawing/2014/main" id="{9307F594-AC29-6D29-18EF-E609166C9AD3}"/>
              </a:ext>
            </a:extLst>
          </p:cNvPr>
          <p:cNvSpPr txBox="1"/>
          <p:nvPr/>
        </p:nvSpPr>
        <p:spPr>
          <a:xfrm>
            <a:off x="7306339" y="2215609"/>
            <a:ext cx="914400" cy="369332"/>
          </a:xfrm>
          <a:prstGeom prst="rect">
            <a:avLst/>
          </a:prstGeom>
          <a:noFill/>
        </p:spPr>
        <p:txBody>
          <a:bodyPr wrap="square" rtlCol="0">
            <a:spAutoFit/>
          </a:bodyPr>
          <a:lstStyle/>
          <a:p>
            <a:r>
              <a:rPr lang="en-US" dirty="0"/>
              <a:t>C</a:t>
            </a:r>
          </a:p>
        </p:txBody>
      </p:sp>
      <p:sp>
        <p:nvSpPr>
          <p:cNvPr id="6" name="TextBox 5">
            <a:extLst>
              <a:ext uri="{FF2B5EF4-FFF2-40B4-BE49-F238E27FC236}">
                <a16:creationId xmlns:a16="http://schemas.microsoft.com/office/drawing/2014/main" id="{AFB1176A-A9C1-2281-F6E9-74D7C2962B99}"/>
              </a:ext>
            </a:extLst>
          </p:cNvPr>
          <p:cNvSpPr txBox="1"/>
          <p:nvPr/>
        </p:nvSpPr>
        <p:spPr>
          <a:xfrm>
            <a:off x="10065489" y="2215609"/>
            <a:ext cx="914400" cy="369332"/>
          </a:xfrm>
          <a:prstGeom prst="rect">
            <a:avLst/>
          </a:prstGeom>
          <a:noFill/>
        </p:spPr>
        <p:txBody>
          <a:bodyPr wrap="square" rtlCol="0">
            <a:spAutoFit/>
          </a:bodyPr>
          <a:lstStyle/>
          <a:p>
            <a:r>
              <a:rPr lang="en-US" dirty="0"/>
              <a:t>D</a:t>
            </a:r>
          </a:p>
        </p:txBody>
      </p:sp>
    </p:spTree>
    <p:extLst>
      <p:ext uri="{BB962C8B-B14F-4D97-AF65-F5344CB8AC3E}">
        <p14:creationId xmlns:p14="http://schemas.microsoft.com/office/powerpoint/2010/main" val="39543393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585" y="426112"/>
            <a:ext cx="7641094" cy="1365679"/>
          </a:xfrm>
          <a:scene3d>
            <a:camera prst="orthographicFront">
              <a:rot lat="0" lon="0" rev="0"/>
            </a:camera>
            <a:lightRig rig="brightRoom" dir="t">
              <a:rot lat="0" lon="0" rev="600000"/>
            </a:lightRig>
          </a:scene3d>
        </p:spPr>
        <p:txBody>
          <a:bodyPr vert="horz" lIns="91440" tIns="45720" rIns="91440" bIns="45720" rtlCol="0" anchor="t">
            <a:normAutofit fontScale="90000"/>
          </a:bodyPr>
          <a:lstStyle/>
          <a:p>
            <a:pPr>
              <a:lnSpc>
                <a:spcPct val="90000"/>
              </a:lnSpc>
            </a:pPr>
            <a:r>
              <a:rPr lang="en-US" sz="2700" b="1" dirty="0">
                <a:solidFill>
                  <a:schemeClr val="accent1">
                    <a:lumMod val="75000"/>
                  </a:schemeClr>
                </a:solidFill>
              </a:rPr>
              <a:t>WHAT ARE SOME COMMON EXAMPLES OF DATA BREACHES?</a:t>
            </a:r>
            <a:br>
              <a:rPr lang="en-US" sz="2700" b="1" dirty="0">
                <a:solidFill>
                  <a:schemeClr val="accent1">
                    <a:lumMod val="75000"/>
                  </a:schemeClr>
                </a:solidFill>
              </a:rPr>
            </a:br>
            <a:br>
              <a:rPr lang="en-US" sz="2700" b="1" dirty="0">
                <a:solidFill>
                  <a:schemeClr val="accent1">
                    <a:lumMod val="75000"/>
                  </a:schemeClr>
                </a:solidFill>
              </a:rPr>
            </a:br>
            <a:br>
              <a:rPr lang="en-US" sz="2300" b="1" dirty="0">
                <a:solidFill>
                  <a:schemeClr val="accent1">
                    <a:lumMod val="75000"/>
                  </a:schemeClr>
                </a:solidFill>
              </a:rPr>
            </a:br>
            <a:br>
              <a:rPr lang="en-US" sz="2300" b="1" dirty="0">
                <a:solidFill>
                  <a:schemeClr val="accent1">
                    <a:lumMod val="75000"/>
                  </a:schemeClr>
                </a:solidFill>
              </a:rPr>
            </a:br>
            <a:r>
              <a:rPr lang="en-US" sz="2300" b="1" dirty="0">
                <a:solidFill>
                  <a:schemeClr val="accent1">
                    <a:lumMod val="75000"/>
                  </a:schemeClr>
                </a:solidFill>
              </a:rPr>
              <a:t>Pick the correct group.</a:t>
            </a:r>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2737358512"/>
              </p:ext>
            </p:extLst>
          </p:nvPr>
        </p:nvGraphicFramePr>
        <p:xfrm>
          <a:off x="3176" y="2133602"/>
          <a:ext cx="12185648" cy="4732865"/>
        </p:xfrm>
        <a:graphic>
          <a:graphicData uri="http://schemas.openxmlformats.org/drawingml/2006/table">
            <a:tbl>
              <a:tblPr firstRow="1" bandRow="1">
                <a:tableStyleId>{BC89EF96-8CEA-46FF-86C4-4CE0E7609802}</a:tableStyleId>
              </a:tblPr>
              <a:tblGrid>
                <a:gridCol w="3515089">
                  <a:extLst>
                    <a:ext uri="{9D8B030D-6E8A-4147-A177-3AD203B41FA5}">
                      <a16:colId xmlns:a16="http://schemas.microsoft.com/office/drawing/2014/main" val="20000"/>
                    </a:ext>
                  </a:extLst>
                </a:gridCol>
                <a:gridCol w="4522443">
                  <a:extLst>
                    <a:ext uri="{9D8B030D-6E8A-4147-A177-3AD203B41FA5}">
                      <a16:colId xmlns:a16="http://schemas.microsoft.com/office/drawing/2014/main" val="20001"/>
                    </a:ext>
                  </a:extLst>
                </a:gridCol>
                <a:gridCol w="4148116">
                  <a:extLst>
                    <a:ext uri="{9D8B030D-6E8A-4147-A177-3AD203B41FA5}">
                      <a16:colId xmlns:a16="http://schemas.microsoft.com/office/drawing/2014/main" val="20002"/>
                    </a:ext>
                  </a:extLst>
                </a:gridCol>
              </a:tblGrid>
              <a:tr h="504032">
                <a:tc>
                  <a:txBody>
                    <a:bodyPr/>
                    <a:lstStyle/>
                    <a:p>
                      <a:r>
                        <a:rPr lang="en-US" sz="1700" dirty="0">
                          <a:solidFill>
                            <a:schemeClr val="tx1">
                              <a:lumMod val="75000"/>
                              <a:lumOff val="25000"/>
                            </a:schemeClr>
                          </a:solidFill>
                        </a:rPr>
                        <a:t>Group 1</a:t>
                      </a:r>
                      <a:endParaRPr sz="1700" dirty="0">
                        <a:solidFill>
                          <a:schemeClr val="tx1">
                            <a:lumMod val="75000"/>
                            <a:lumOff val="25000"/>
                          </a:schemeClr>
                        </a:solidFill>
                      </a:endParaRPr>
                    </a:p>
                  </a:txBody>
                  <a:tcPr marL="86136" marR="86136" marT="43069" marB="43069" anchor="ctr"/>
                </a:tc>
                <a:tc>
                  <a:txBody>
                    <a:bodyPr/>
                    <a:lstStyle/>
                    <a:p>
                      <a:pPr algn="ctr"/>
                      <a:r>
                        <a:rPr sz="1700" dirty="0">
                          <a:solidFill>
                            <a:schemeClr val="tx2">
                              <a:lumMod val="75000"/>
                            </a:schemeClr>
                          </a:solidFill>
                        </a:rPr>
                        <a:t>Group </a:t>
                      </a:r>
                      <a:r>
                        <a:rPr lang="en-US" sz="1700" dirty="0">
                          <a:solidFill>
                            <a:schemeClr val="tx2">
                              <a:lumMod val="75000"/>
                            </a:schemeClr>
                          </a:solidFill>
                        </a:rPr>
                        <a:t>2</a:t>
                      </a:r>
                      <a:endParaRPr sz="1700" dirty="0">
                        <a:solidFill>
                          <a:schemeClr val="tx2">
                            <a:lumMod val="75000"/>
                          </a:schemeClr>
                        </a:solidFill>
                      </a:endParaRPr>
                    </a:p>
                  </a:txBody>
                  <a:tcPr marL="86136" marR="86136" marT="43069" marB="43069" anchor="ctr"/>
                </a:tc>
                <a:tc>
                  <a:txBody>
                    <a:bodyPr/>
                    <a:lstStyle/>
                    <a:p>
                      <a:pPr algn="ctr"/>
                      <a:r>
                        <a:rPr sz="1700" dirty="0">
                          <a:solidFill>
                            <a:schemeClr val="tx2">
                              <a:lumMod val="75000"/>
                            </a:schemeClr>
                          </a:solidFill>
                        </a:rPr>
                        <a:t>Group </a:t>
                      </a:r>
                      <a:r>
                        <a:rPr lang="en-US" sz="1700" dirty="0">
                          <a:solidFill>
                            <a:schemeClr val="tx2">
                              <a:lumMod val="75000"/>
                            </a:schemeClr>
                          </a:solidFill>
                        </a:rPr>
                        <a:t>3</a:t>
                      </a:r>
                      <a:endParaRPr sz="1700" dirty="0">
                        <a:solidFill>
                          <a:schemeClr val="tx2">
                            <a:lumMod val="75000"/>
                          </a:schemeClr>
                        </a:solidFill>
                      </a:endParaRPr>
                    </a:p>
                  </a:txBody>
                  <a:tcPr marL="86136" marR="86136" marT="43069" marB="43069" anchor="ctr"/>
                </a:tc>
                <a:extLst>
                  <a:ext uri="{0D108BD9-81ED-4DB2-BD59-A6C34878D82A}">
                    <a16:rowId xmlns:a16="http://schemas.microsoft.com/office/drawing/2014/main" val="10000"/>
                  </a:ext>
                </a:extLst>
              </a:tr>
              <a:tr h="1184060">
                <a:tc>
                  <a:txBody>
                    <a:bodyPr/>
                    <a:lstStyle/>
                    <a:p>
                      <a:r>
                        <a:rPr lang="en-US" sz="1700" dirty="0"/>
                        <a:t>Laptop or portable storage device storing FTI is lost or stolen</a:t>
                      </a:r>
                      <a:endParaRPr sz="1700" dirty="0"/>
                    </a:p>
                  </a:txBody>
                  <a:tcPr marL="86136" marR="86136" marT="43069" marB="43069" anchor="ctr"/>
                </a:tc>
                <a:tc>
                  <a:txBody>
                    <a:bodyPr/>
                    <a:lstStyle/>
                    <a:p>
                      <a:pPr algn="ctr"/>
                      <a:r>
                        <a:rPr lang="en-US" sz="1700" dirty="0"/>
                        <a:t>A box of documents with FTI is lost or stolen during shipping.</a:t>
                      </a:r>
                    </a:p>
                  </a:txBody>
                  <a:tcPr marL="86136" marR="86136" marT="43069" marB="43069" anchor="ctr"/>
                </a:tc>
                <a:tc>
                  <a:txBody>
                    <a:bodyPr/>
                    <a:lstStyle/>
                    <a:p>
                      <a:pPr algn="ctr"/>
                      <a:r>
                        <a:rPr lang="en-US" sz="1700" dirty="0"/>
                        <a:t>Hackers employing cyber attack vectors.</a:t>
                      </a:r>
                      <a:endParaRPr sz="1700" dirty="0"/>
                    </a:p>
                  </a:txBody>
                  <a:tcPr marL="86136" marR="86136" marT="43069" marB="43069" anchor="ctr"/>
                </a:tc>
                <a:extLst>
                  <a:ext uri="{0D108BD9-81ED-4DB2-BD59-A6C34878D82A}">
                    <a16:rowId xmlns:a16="http://schemas.microsoft.com/office/drawing/2014/main" val="10001"/>
                  </a:ext>
                </a:extLst>
              </a:tr>
              <a:tr h="1860713">
                <a:tc>
                  <a:txBody>
                    <a:bodyPr/>
                    <a:lstStyle/>
                    <a:p>
                      <a:r>
                        <a:rPr lang="en-US" sz="1700" dirty="0"/>
                        <a:t>An email containing FTI is inadvertently sent to the wrong person.</a:t>
                      </a:r>
                      <a:endParaRPr sz="1700" dirty="0"/>
                    </a:p>
                  </a:txBody>
                  <a:tcPr marL="86136" marR="86136" marT="43069" marB="43069" anchor="ctr"/>
                </a:tc>
                <a:tc>
                  <a:txBody>
                    <a:bodyPr/>
                    <a:lstStyle/>
                    <a:p>
                      <a:pPr algn="ctr"/>
                      <a:r>
                        <a:rPr lang="en-US" sz="1700" dirty="0"/>
                        <a:t>Each column contains common examples of data breaches</a:t>
                      </a:r>
                      <a:endParaRPr sz="1700" dirty="0"/>
                    </a:p>
                  </a:txBody>
                  <a:tcPr marL="86136" marR="86136" marT="43069" marB="43069" anchor="ctr"/>
                </a:tc>
                <a:tc>
                  <a:txBody>
                    <a:bodyPr/>
                    <a:lstStyle/>
                    <a:p>
                      <a:pPr algn="ctr"/>
                      <a:r>
                        <a:rPr lang="en-US" sz="1700" dirty="0"/>
                        <a:t>Lost or stolen devices.</a:t>
                      </a:r>
                      <a:endParaRPr sz="1700" dirty="0"/>
                    </a:p>
                  </a:txBody>
                  <a:tcPr marL="86136" marR="86136" marT="43069" marB="43069" anchor="ctr"/>
                </a:tc>
                <a:extLst>
                  <a:ext uri="{0D108BD9-81ED-4DB2-BD59-A6C34878D82A}">
                    <a16:rowId xmlns:a16="http://schemas.microsoft.com/office/drawing/2014/main" val="10002"/>
                  </a:ext>
                </a:extLst>
              </a:tr>
              <a:tr h="1184060">
                <a:tc>
                  <a:txBody>
                    <a:bodyPr/>
                    <a:lstStyle/>
                    <a:p>
                      <a:r>
                        <a:rPr lang="en-US" sz="1700" dirty="0"/>
                        <a:t>Hint: choose Group 3 </a:t>
                      </a:r>
                      <a:endParaRPr sz="1700" dirty="0"/>
                    </a:p>
                  </a:txBody>
                  <a:tcPr marL="86136" marR="86136" marT="43069" marB="43069" anchor="ctr"/>
                </a:tc>
                <a:tc>
                  <a:txBody>
                    <a:bodyPr/>
                    <a:lstStyle/>
                    <a:p>
                      <a:pPr algn="ctr"/>
                      <a:r>
                        <a:rPr lang="en-US" sz="1700" dirty="0"/>
                        <a:t>An unauthorized third party overhears agency employees discussing FTI.</a:t>
                      </a:r>
                      <a:endParaRPr sz="1700" dirty="0"/>
                    </a:p>
                  </a:txBody>
                  <a:tcPr marL="86136" marR="86136" marT="43069" marB="43069" anchor="ctr"/>
                </a:tc>
                <a:tc>
                  <a:txBody>
                    <a:bodyPr/>
                    <a:lstStyle/>
                    <a:p>
                      <a:pPr algn="ctr"/>
                      <a:r>
                        <a:rPr lang="en-US" sz="1700" dirty="0"/>
                        <a:t>Insider with malicious intent.</a:t>
                      </a:r>
                      <a:endParaRPr sz="1700" dirty="0"/>
                    </a:p>
                  </a:txBody>
                  <a:tcPr marL="86136" marR="86136" marT="43069" marB="43069" anchor="ctr"/>
                </a:tc>
                <a:extLst>
                  <a:ext uri="{0D108BD9-81ED-4DB2-BD59-A6C34878D82A}">
                    <a16:rowId xmlns:a16="http://schemas.microsoft.com/office/drawing/2014/main" val="10003"/>
                  </a:ext>
                </a:extLst>
              </a:tr>
            </a:tbl>
          </a:graphicData>
        </a:graphic>
      </p:graphicFrame>
      <p:pic>
        <p:nvPicPr>
          <p:cNvPr id="2056" name="Picture 8" descr="Data Breach | A word cloud featuring &quot;Date Breach&quot;. This is … | Flickr">
            <a:extLst>
              <a:ext uri="{FF2B5EF4-FFF2-40B4-BE49-F238E27FC236}">
                <a16:creationId xmlns:a16="http://schemas.microsoft.com/office/drawing/2014/main" id="{5B282A30-AE0E-5AD6-1C78-A28B97348D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14097" y="84301"/>
            <a:ext cx="4074727" cy="2049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52613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100000">
              <a:schemeClr val="bg1"/>
            </a:gs>
            <a:gs pos="100000">
              <a:schemeClr val="accent4">
                <a:lumMod val="60000"/>
                <a:lumOff val="40000"/>
              </a:schemeClr>
            </a:gs>
          </a:gsLst>
          <a:lin ang="2700000" scaled="1"/>
        </a:gradFill>
        <a:effectLst/>
      </p:bgPr>
    </p:bg>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BA3D0E87-8F20-5D35-4075-FEDCA51104B3}"/>
              </a:ext>
            </a:extLst>
          </p:cNvPr>
          <p:cNvGraphicFramePr/>
          <p:nvPr>
            <p:extLst>
              <p:ext uri="{D42A27DB-BD31-4B8C-83A1-F6EECF244321}">
                <p14:modId xmlns:p14="http://schemas.microsoft.com/office/powerpoint/2010/main" val="2764770288"/>
              </p:ext>
            </p:extLst>
          </p:nvPr>
        </p:nvGraphicFramePr>
        <p:xfrm>
          <a:off x="152400" y="152400"/>
          <a:ext cx="5539483" cy="6162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 Placeholder 2"/>
          <p:cNvSpPr>
            <a:spLocks noGrp="1"/>
          </p:cNvSpPr>
          <p:nvPr>
            <p:ph type="body" idx="1"/>
          </p:nvPr>
        </p:nvSpPr>
        <p:spPr>
          <a:xfrm>
            <a:off x="152400" y="1246907"/>
            <a:ext cx="8991600" cy="5132658"/>
          </a:xfrm>
        </p:spPr>
        <p:txBody>
          <a:bodyPr>
            <a:noAutofit/>
          </a:bodyPr>
          <a:lstStyle/>
          <a:p>
            <a:r>
              <a:rPr lang="en-US" sz="1600" b="1" u="sng" dirty="0">
                <a:solidFill>
                  <a:schemeClr val="tx1"/>
                </a:solidFill>
                <a:latin typeface="Neue Haas Grotesk Text Pro" panose="020B0504020202020204" pitchFamily="34" charset="0"/>
              </a:rPr>
              <a:t>What is a Data Incident?</a:t>
            </a:r>
          </a:p>
          <a:p>
            <a:r>
              <a:rPr kumimoji="0" lang="en-US" sz="1600" b="0" i="0" u="none" strike="noStrike" kern="1200" cap="none" spc="0" normalizeH="0" baseline="0" noProof="0" dirty="0">
                <a:ln>
                  <a:noFill/>
                </a:ln>
                <a:solidFill>
                  <a:schemeClr val="tx1"/>
                </a:solidFill>
                <a:effectLst/>
                <a:uLnTx/>
                <a:uFillTx/>
                <a:latin typeface="Neue Haas Grotesk Text Pro" panose="020B0504020202020204" pitchFamily="34" charset="0"/>
              </a:rPr>
              <a:t>Correct Answer: D  </a:t>
            </a:r>
          </a:p>
          <a:p>
            <a:r>
              <a:rPr kumimoji="0" lang="en-US" sz="1600" b="0" i="0" u="none" strike="noStrike" kern="1200" cap="none" spc="0" normalizeH="0" baseline="0" noProof="0" dirty="0">
                <a:ln>
                  <a:noFill/>
                </a:ln>
                <a:solidFill>
                  <a:schemeClr val="tx1"/>
                </a:solidFill>
                <a:effectLst/>
                <a:uLnTx/>
                <a:uFillTx/>
                <a:latin typeface="Neue Haas Grotesk Text Pro" panose="020B0504020202020204" pitchFamily="34" charset="0"/>
              </a:rPr>
              <a:t>An occurrence that actually or imminently jeopardizes, without lawful authority, the integrity, confidentiality or availability of information or an information system; or constitutes a violation or imminent threat of violation of law, security policies, security procedures or acceptable use policies. Incidental and inadvertent accesses.</a:t>
            </a:r>
          </a:p>
          <a:p>
            <a:endParaRPr kumimoji="0" lang="en-US" sz="1600" b="0" i="0" u="none" strike="noStrike" kern="1200" cap="none" spc="0" normalizeH="0" baseline="0" noProof="0" dirty="0">
              <a:ln>
                <a:noFill/>
              </a:ln>
              <a:solidFill>
                <a:schemeClr val="tx1"/>
              </a:solidFill>
              <a:effectLst/>
              <a:uLnTx/>
              <a:uFillTx/>
              <a:latin typeface="Neue Haas Grotesk Text Pro" panose="020B0504020202020204" pitchFamily="34" charset="0"/>
            </a:endParaRPr>
          </a:p>
          <a:p>
            <a:r>
              <a:rPr kumimoji="0" lang="en-US" sz="1600" b="1" i="0" u="sng" strike="noStrike" kern="1200" cap="none" spc="0" normalizeH="0" baseline="0" noProof="0" dirty="0">
                <a:ln>
                  <a:noFill/>
                </a:ln>
                <a:solidFill>
                  <a:schemeClr val="tx1"/>
                </a:solidFill>
                <a:effectLst/>
                <a:uLnTx/>
                <a:uFillTx/>
                <a:latin typeface="Neue Haas Grotesk Text Pro" panose="020B0504020202020204" pitchFamily="34" charset="0"/>
              </a:rPr>
              <a:t>What is a Data Breach?</a:t>
            </a:r>
          </a:p>
          <a:p>
            <a:r>
              <a:rPr kumimoji="0" lang="en-US" sz="1600" b="0" i="0" u="none" strike="noStrike" kern="1200" cap="none" spc="0" normalizeH="0" baseline="0" noProof="0" dirty="0">
                <a:ln>
                  <a:noFill/>
                </a:ln>
                <a:solidFill>
                  <a:schemeClr val="tx1"/>
                </a:solidFill>
                <a:effectLst/>
                <a:uLnTx/>
                <a:uFillTx/>
                <a:latin typeface="Neue Haas Grotesk Text Pro" panose="020B0504020202020204" pitchFamily="34" charset="0"/>
              </a:rPr>
              <a:t>Correct Answer: A  </a:t>
            </a:r>
          </a:p>
          <a:p>
            <a:r>
              <a:rPr lang="en-US" sz="1600" b="0" i="0" baseline="0" dirty="0">
                <a:solidFill>
                  <a:schemeClr val="tx1"/>
                </a:solidFill>
                <a:latin typeface="Neue Haas Grotesk Text Pro" panose="020B0504020202020204" pitchFamily="34" charset="0"/>
              </a:rPr>
              <a:t>An incident involving the loss or theft of an IRS asset containing FTI, or the loss or theft of a physical document that includes FTI, or the inadvertent disclosure of FTI. </a:t>
            </a:r>
          </a:p>
          <a:p>
            <a:endParaRPr lang="en-US" sz="1600" b="0" i="0" baseline="0" dirty="0">
              <a:solidFill>
                <a:schemeClr val="tx1"/>
              </a:solidFill>
              <a:latin typeface="Neue Haas Grotesk Text Pro" panose="020B0504020202020204" pitchFamily="34" charset="0"/>
            </a:endParaRPr>
          </a:p>
          <a:p>
            <a:r>
              <a:rPr lang="en-US" sz="1600" b="1" u="sng" dirty="0">
                <a:solidFill>
                  <a:schemeClr val="tx1"/>
                </a:solidFill>
                <a:latin typeface="Neue Haas Grotesk Text Pro" panose="020B0504020202020204" pitchFamily="34" charset="0"/>
              </a:rPr>
              <a:t>What are some common examples of a data breach?</a:t>
            </a:r>
          </a:p>
          <a:p>
            <a:r>
              <a:rPr lang="en-US" sz="1600" b="0" i="0" baseline="0" dirty="0">
                <a:solidFill>
                  <a:schemeClr val="tx1"/>
                </a:solidFill>
                <a:latin typeface="Neue Haas Grotesk Text Pro" panose="020B0504020202020204" pitchFamily="34" charset="0"/>
              </a:rPr>
              <a:t>Correct Ans</a:t>
            </a:r>
            <a:r>
              <a:rPr lang="en-US" sz="1600" dirty="0">
                <a:solidFill>
                  <a:schemeClr val="tx1"/>
                </a:solidFill>
                <a:latin typeface="Neue Haas Grotesk Text Pro" panose="020B0504020202020204" pitchFamily="34" charset="0"/>
              </a:rPr>
              <a:t>wer: Group 3</a:t>
            </a:r>
            <a:endParaRPr lang="en-US" sz="1800" dirty="0">
              <a:solidFill>
                <a:schemeClr val="tx1"/>
              </a:solidFill>
              <a:latin typeface="Neue Haas Grotesk Text Pro" panose="020B0504020202020204" pitchFamily="34" charset="0"/>
            </a:endParaRPr>
          </a:p>
          <a:p>
            <a:endParaRPr lang="en-US" sz="1800" dirty="0">
              <a:solidFill>
                <a:schemeClr val="tx1"/>
              </a:solidFill>
              <a:latin typeface="Neue Haas Grotesk Text Pro" panose="020B0504020202020204" pitchFamily="34" charset="0"/>
            </a:endParaRPr>
          </a:p>
          <a:p>
            <a:endParaRPr lang="en-US" sz="1800" dirty="0">
              <a:solidFill>
                <a:schemeClr val="tx1"/>
              </a:solidFill>
              <a:latin typeface="Neue Haas Grotesk Text Pro" panose="020B0504020202020204" pitchFamily="34" charset="0"/>
            </a:endParaRPr>
          </a:p>
          <a:p>
            <a:endParaRPr lang="en-US" sz="1800" dirty="0">
              <a:solidFill>
                <a:schemeClr val="tx1"/>
              </a:solidFill>
              <a:latin typeface="Neue Haas Grotesk Text Pro" panose="020B0504020202020204" pitchFamily="34" charset="0"/>
            </a:endParaRPr>
          </a:p>
          <a:p>
            <a:endParaRPr lang="en-US" sz="1800" dirty="0">
              <a:solidFill>
                <a:schemeClr val="tx1"/>
              </a:solidFill>
              <a:latin typeface="Neue Haas Grotesk Text Pro" panose="020B0504020202020204" pitchFamily="34" charset="0"/>
            </a:endParaRPr>
          </a:p>
          <a:p>
            <a:endParaRPr kumimoji="0" lang="en-US" sz="1800" b="0" i="0" u="none" strike="noStrike" kern="1200" cap="none" spc="0" normalizeH="0" baseline="0" noProof="0" dirty="0">
              <a:ln>
                <a:noFill/>
              </a:ln>
              <a:solidFill>
                <a:schemeClr val="tx1"/>
              </a:solidFill>
              <a:effectLst/>
              <a:uLnTx/>
              <a:uFillTx/>
              <a:latin typeface="Neue Haas Grotesk Text Pro" panose="020B0504020202020204" pitchFamily="34" charset="0"/>
            </a:endParaRPr>
          </a:p>
          <a:p>
            <a:r>
              <a:rPr kumimoji="0" lang="en-US" sz="1800" b="0" i="0" u="none" strike="noStrike" kern="1200" cap="none" spc="0" normalizeH="0" baseline="0" noProof="0" dirty="0">
                <a:ln>
                  <a:noFill/>
                </a:ln>
                <a:solidFill>
                  <a:schemeClr val="tx1"/>
                </a:solidFill>
                <a:effectLst/>
                <a:uLnTx/>
                <a:uFillTx/>
                <a:latin typeface="Neue Haas Grotesk Text Pro" panose="020B0504020202020204" pitchFamily="34" charset="0"/>
              </a:rPr>
              <a:t> </a:t>
            </a:r>
          </a:p>
          <a:p>
            <a:endParaRPr lang="en-US" sz="1800" dirty="0">
              <a:solidFill>
                <a:schemeClr val="tx1"/>
              </a:solidFill>
              <a:latin typeface="Neue Haas Grotesk Text Pro" panose="020B0504020202020204" pitchFamily="34" charset="0"/>
            </a:endParaRPr>
          </a:p>
        </p:txBody>
      </p:sp>
    </p:spTree>
    <p:extLst>
      <p:ext uri="{BB962C8B-B14F-4D97-AF65-F5344CB8AC3E}">
        <p14:creationId xmlns:p14="http://schemas.microsoft.com/office/powerpoint/2010/main" val="34444352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23000">
              <a:schemeClr val="accent4">
                <a:lumMod val="40000"/>
                <a:lumOff val="60000"/>
              </a:schemeClr>
            </a:gs>
            <a:gs pos="42000">
              <a:schemeClr val="accent4">
                <a:lumMod val="60000"/>
                <a:lumOff val="40000"/>
              </a:schemeClr>
            </a:gs>
          </a:gsLst>
          <a:lin ang="27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F487A-6BCF-C425-4CC2-B3B05983194A}"/>
              </a:ext>
            </a:extLst>
          </p:cNvPr>
          <p:cNvSpPr>
            <a:spLocks noGrp="1"/>
          </p:cNvSpPr>
          <p:nvPr>
            <p:ph type="ctrTitle" idx="4294967295"/>
          </p:nvPr>
        </p:nvSpPr>
        <p:spPr>
          <a:xfrm>
            <a:off x="174660" y="527318"/>
            <a:ext cx="11931715" cy="561743"/>
          </a:xfrm>
        </p:spPr>
        <p:txBody>
          <a:bodyPr vert="horz" lIns="91440" tIns="45720" rIns="91440" bIns="45720" rtlCol="0" anchor="b">
            <a:noAutofit/>
          </a:bodyPr>
          <a:lstStyle/>
          <a:p>
            <a:pPr algn="ctr"/>
            <a:r>
              <a:rPr lang="en-US" sz="2400" b="1" kern="1200" dirty="0">
                <a:solidFill>
                  <a:schemeClr val="tx1"/>
                </a:solidFill>
                <a:latin typeface="Georgia" panose="02040502050405020303" pitchFamily="18" charset="0"/>
              </a:rPr>
              <a:t>REPORTING IMPROPER INSPECTION OR DISCLOSURE OF FTI:</a:t>
            </a:r>
          </a:p>
        </p:txBody>
      </p:sp>
      <p:grpSp>
        <p:nvGrpSpPr>
          <p:cNvPr id="20" name="Group 19">
            <a:extLst>
              <a:ext uri="{FF2B5EF4-FFF2-40B4-BE49-F238E27FC236}">
                <a16:creationId xmlns:a16="http://schemas.microsoft.com/office/drawing/2014/main" id="{1FD67D68-9B83-C338-8342-3348D8F223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21" name="Rectangle 20">
              <a:extLst>
                <a:ext uri="{FF2B5EF4-FFF2-40B4-BE49-F238E27FC236}">
                  <a16:creationId xmlns:a16="http://schemas.microsoft.com/office/drawing/2014/main" id="{1E397F34-6B84-0D3B-0F29-B1D134B3B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9BD98075-BFC1-BE9C-7FB7-23FE55E433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aphicFrame>
        <p:nvGraphicFramePr>
          <p:cNvPr id="3" name="Diagram 2">
            <a:extLst>
              <a:ext uri="{FF2B5EF4-FFF2-40B4-BE49-F238E27FC236}">
                <a16:creationId xmlns:a16="http://schemas.microsoft.com/office/drawing/2014/main" id="{7F00B4CD-D0CC-E35A-BC72-39C7EB06E595}"/>
              </a:ext>
            </a:extLst>
          </p:cNvPr>
          <p:cNvGraphicFramePr/>
          <p:nvPr>
            <p:extLst>
              <p:ext uri="{D42A27DB-BD31-4B8C-83A1-F6EECF244321}">
                <p14:modId xmlns:p14="http://schemas.microsoft.com/office/powerpoint/2010/main" val="3851788769"/>
              </p:ext>
            </p:extLst>
          </p:nvPr>
        </p:nvGraphicFramePr>
        <p:xfrm>
          <a:off x="876692" y="1944795"/>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E58E2E1B-9C17-646C-5DC9-AB1153A348B5}"/>
              </a:ext>
            </a:extLst>
          </p:cNvPr>
          <p:cNvSpPr txBox="1"/>
          <p:nvPr/>
        </p:nvSpPr>
        <p:spPr>
          <a:xfrm>
            <a:off x="11264579" y="6411779"/>
            <a:ext cx="841797" cy="492443"/>
          </a:xfrm>
          <a:prstGeom prst="rect">
            <a:avLst/>
          </a:prstGeom>
          <a:noFill/>
        </p:spPr>
        <p:txBody>
          <a:bodyPr wrap="square" rtlCol="0">
            <a:spAutoFit/>
          </a:bodyPr>
          <a:lstStyle/>
          <a:p>
            <a:r>
              <a:rPr lang="en-US" sz="1300" dirty="0"/>
              <a:t>12/2024</a:t>
            </a:r>
          </a:p>
          <a:p>
            <a:endParaRPr lang="en-US" sz="1300" dirty="0"/>
          </a:p>
        </p:txBody>
      </p:sp>
      <p:sp>
        <p:nvSpPr>
          <p:cNvPr id="5" name="Rectangle 4">
            <a:extLst>
              <a:ext uri="{FF2B5EF4-FFF2-40B4-BE49-F238E27FC236}">
                <a16:creationId xmlns:a16="http://schemas.microsoft.com/office/drawing/2014/main" id="{45636350-7769-DEBD-3B36-F4A1B5388FF7}"/>
              </a:ext>
            </a:extLst>
          </p:cNvPr>
          <p:cNvSpPr/>
          <p:nvPr/>
        </p:nvSpPr>
        <p:spPr>
          <a:xfrm>
            <a:off x="0" y="6737718"/>
            <a:ext cx="12192000" cy="120282"/>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028237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85000">
              <a:schemeClr val="accent4">
                <a:lumMod val="40000"/>
                <a:lumOff val="60000"/>
              </a:schemeClr>
            </a:gs>
            <a:gs pos="85000">
              <a:srgbClr val="C00000"/>
            </a:gs>
            <a:gs pos="14000">
              <a:schemeClr val="accent4">
                <a:lumMod val="60000"/>
                <a:lumOff val="40000"/>
              </a:schemeClr>
            </a:gs>
          </a:gsLst>
          <a:lin ang="2700000" scaled="1"/>
          <a:tileRect/>
        </a:gradFill>
        <a:effectLst/>
      </p:bgPr>
    </p:bg>
    <p:spTree>
      <p:nvGrpSpPr>
        <p:cNvPr id="1" name=""/>
        <p:cNvGrpSpPr/>
        <p:nvPr/>
      </p:nvGrpSpPr>
      <p:grpSpPr>
        <a:xfrm>
          <a:off x="0" y="0"/>
          <a:ext cx="0" cy="0"/>
          <a:chOff x="0" y="0"/>
          <a:chExt cx="0" cy="0"/>
        </a:xfrm>
      </p:grpSpPr>
      <p:sp useBgFill="1">
        <p:nvSpPr>
          <p:cNvPr id="3126" name="Slide Background">
            <a:extLst>
              <a:ext uri="{FF2B5EF4-FFF2-40B4-BE49-F238E27FC236}">
                <a16:creationId xmlns:a16="http://schemas.microsoft.com/office/drawing/2014/main" id="{FE1EC756-41E9-4FD6-AD48-EF46A28137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useBgFill="1">
        <p:nvSpPr>
          <p:cNvPr id="3128" name="Rectangle 3127">
            <a:extLst>
              <a:ext uri="{FF2B5EF4-FFF2-40B4-BE49-F238E27FC236}">
                <a16:creationId xmlns:a16="http://schemas.microsoft.com/office/drawing/2014/main" id="{E66F6371-9EA5-9354-29DC-1D07B921F7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290"/>
            <a:ext cx="12192000" cy="1733407"/>
          </a:xfrm>
          <a:prstGeom prst="rect">
            <a:avLst/>
          </a:prstGeom>
          <a:ln>
            <a:noFill/>
          </a:ln>
          <a:effectLst>
            <a:outerShdw blurRad="254000" dist="38100" dir="5460000" sx="94000" sy="94000" algn="t" rotWithShape="0">
              <a:srgbClr val="000000">
                <a:alpha val="3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576ED47F-E6B1-A736-6F07-ADCBEBE2350C}"/>
              </a:ext>
            </a:extLst>
          </p:cNvPr>
          <p:cNvSpPr>
            <a:spLocks noGrp="1"/>
          </p:cNvSpPr>
          <p:nvPr>
            <p:ph type="title"/>
          </p:nvPr>
        </p:nvSpPr>
        <p:spPr>
          <a:xfrm>
            <a:off x="152400" y="262545"/>
            <a:ext cx="11925300" cy="1109932"/>
          </a:xfrm>
          <a:ln w="3175">
            <a:noFill/>
          </a:ln>
        </p:spPr>
        <p:txBody>
          <a:bodyPr>
            <a:normAutofit/>
          </a:bodyPr>
          <a:lstStyle/>
          <a:p>
            <a:pPr algn="ctr"/>
            <a:r>
              <a:rPr lang="en-US" sz="4000" dirty="0">
                <a:latin typeface="Amasis MT Pro Medium" panose="02040604050005020304" pitchFamily="18" charset="0"/>
              </a:rPr>
              <a:t>DATA INCIDENTS</a:t>
            </a:r>
          </a:p>
        </p:txBody>
      </p:sp>
      <p:pic>
        <p:nvPicPr>
          <p:cNvPr id="3074" name="Picture 2" descr="Data breach statistics 2021 vs. 2022 recapped - Surfshark">
            <a:extLst>
              <a:ext uri="{FF2B5EF4-FFF2-40B4-BE49-F238E27FC236}">
                <a16:creationId xmlns:a16="http://schemas.microsoft.com/office/drawing/2014/main" id="{E946570C-59B9-E360-0C00-10478F4A06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2325" r="3633" b="-2"/>
          <a:stretch/>
        </p:blipFill>
        <p:spPr bwMode="auto">
          <a:xfrm>
            <a:off x="152400" y="1991662"/>
            <a:ext cx="5804955" cy="3648812"/>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2B299412-F0F7-B3B3-99B0-756DD2AFAFE6}"/>
              </a:ext>
            </a:extLst>
          </p:cNvPr>
          <p:cNvSpPr>
            <a:spLocks noGrp="1"/>
          </p:cNvSpPr>
          <p:nvPr>
            <p:ph idx="1"/>
          </p:nvPr>
        </p:nvSpPr>
        <p:spPr>
          <a:xfrm>
            <a:off x="6109756" y="1991662"/>
            <a:ext cx="5664780" cy="4988666"/>
          </a:xfrm>
        </p:spPr>
        <p:txBody>
          <a:bodyPr anchor="ctr">
            <a:normAutofit/>
          </a:bodyPr>
          <a:lstStyle/>
          <a:p>
            <a:pPr marL="0" indent="0">
              <a:buNone/>
            </a:pPr>
            <a:r>
              <a:rPr lang="en-US" sz="1600" b="0" i="0" dirty="0">
                <a:solidFill>
                  <a:srgbClr val="001D35"/>
                </a:solidFill>
                <a:effectLst/>
                <a:latin typeface="Amasis MT Pro Medium" panose="02040604050005020304" pitchFamily="18" charset="0"/>
              </a:rPr>
              <a:t>A data incident is any event that compromises the security of data such as: </a:t>
            </a:r>
          </a:p>
          <a:p>
            <a:r>
              <a:rPr lang="en-US" sz="1600" b="0" i="0" dirty="0">
                <a:solidFill>
                  <a:srgbClr val="001D35"/>
                </a:solidFill>
                <a:effectLst/>
                <a:latin typeface="Amasis MT Pro Medium" panose="02040604050005020304" pitchFamily="18" charset="0"/>
              </a:rPr>
              <a:t>Unauthorized access attempts </a:t>
            </a:r>
          </a:p>
          <a:p>
            <a:r>
              <a:rPr lang="en-US" sz="1600" b="0" i="0" dirty="0">
                <a:solidFill>
                  <a:srgbClr val="001D35"/>
                </a:solidFill>
                <a:effectLst/>
                <a:latin typeface="Amasis MT Pro Medium" panose="02040604050005020304" pitchFamily="18" charset="0"/>
              </a:rPr>
              <a:t>Data breaches </a:t>
            </a:r>
          </a:p>
          <a:p>
            <a:r>
              <a:rPr lang="en-US" sz="1600" b="0" i="0" dirty="0">
                <a:solidFill>
                  <a:srgbClr val="001D35"/>
                </a:solidFill>
                <a:effectLst/>
                <a:latin typeface="Amasis MT Pro Medium" panose="02040604050005020304" pitchFamily="18" charset="0"/>
              </a:rPr>
              <a:t>Data exposure</a:t>
            </a:r>
          </a:p>
          <a:p>
            <a:r>
              <a:rPr lang="en-US" sz="1600" b="0" i="0" dirty="0">
                <a:solidFill>
                  <a:srgbClr val="001D35"/>
                </a:solidFill>
                <a:effectLst/>
                <a:latin typeface="Amasis MT Pro Medium" panose="02040604050005020304" pitchFamily="18" charset="0"/>
              </a:rPr>
              <a:t>Personal data breaches</a:t>
            </a:r>
          </a:p>
          <a:p>
            <a:pPr marL="0" indent="0" algn="l" fontAlgn="ctr">
              <a:lnSpc>
                <a:spcPts val="1950"/>
              </a:lnSpc>
              <a:spcBef>
                <a:spcPts val="1500"/>
              </a:spcBef>
              <a:spcAft>
                <a:spcPts val="750"/>
              </a:spcAft>
              <a:buNone/>
            </a:pPr>
            <a:r>
              <a:rPr lang="en-US" sz="1600" b="0" i="0" dirty="0">
                <a:solidFill>
                  <a:srgbClr val="001D35"/>
                </a:solidFill>
                <a:effectLst/>
                <a:latin typeface="Amasis MT Pro Medium" panose="02040604050005020304" pitchFamily="18" charset="0"/>
              </a:rPr>
              <a:t>Data incidents can also be caused by: </a:t>
            </a:r>
          </a:p>
          <a:p>
            <a:pPr algn="l">
              <a:lnSpc>
                <a:spcPts val="1650"/>
              </a:lnSpc>
              <a:spcBef>
                <a:spcPts val="750"/>
              </a:spcBef>
              <a:spcAft>
                <a:spcPts val="600"/>
              </a:spcAft>
              <a:buFont typeface="Arial" panose="020B0604020202020204" pitchFamily="34" charset="0"/>
              <a:buChar char="•"/>
            </a:pPr>
            <a:r>
              <a:rPr lang="en-US" sz="1600" b="0" i="0" dirty="0">
                <a:solidFill>
                  <a:srgbClr val="001D35"/>
                </a:solidFill>
                <a:effectLst/>
                <a:latin typeface="Amasis MT Pro Medium" panose="02040604050005020304" pitchFamily="18" charset="0"/>
              </a:rPr>
              <a:t>Human error, such as sending an email to the wrong recipient or accidentally deleting records</a:t>
            </a:r>
          </a:p>
          <a:p>
            <a:pPr algn="l">
              <a:lnSpc>
                <a:spcPts val="1650"/>
              </a:lnSpc>
              <a:spcBef>
                <a:spcPts val="750"/>
              </a:spcBef>
              <a:spcAft>
                <a:spcPts val="600"/>
              </a:spcAft>
              <a:buFont typeface="Arial" panose="020B0604020202020204" pitchFamily="34" charset="0"/>
              <a:buChar char="•"/>
            </a:pPr>
            <a:r>
              <a:rPr lang="en-US" sz="1600" b="0" i="0" dirty="0">
                <a:solidFill>
                  <a:srgbClr val="001D35"/>
                </a:solidFill>
                <a:effectLst/>
                <a:latin typeface="Amasis MT Pro Medium" panose="02040604050005020304" pitchFamily="18" charset="0"/>
              </a:rPr>
              <a:t>Sharing passwords or other credentials with third parties</a:t>
            </a:r>
          </a:p>
          <a:p>
            <a:pPr algn="l">
              <a:lnSpc>
                <a:spcPts val="1650"/>
              </a:lnSpc>
              <a:spcBef>
                <a:spcPts val="750"/>
              </a:spcBef>
              <a:spcAft>
                <a:spcPts val="600"/>
              </a:spcAft>
              <a:buFont typeface="Arial" panose="020B0604020202020204" pitchFamily="34" charset="0"/>
              <a:buChar char="•"/>
            </a:pPr>
            <a:r>
              <a:rPr lang="en-US" sz="1600" b="0" i="0" dirty="0">
                <a:solidFill>
                  <a:srgbClr val="001D35"/>
                </a:solidFill>
                <a:effectLst/>
                <a:latin typeface="Amasis MT Pro Medium" panose="02040604050005020304" pitchFamily="18" charset="0"/>
              </a:rPr>
              <a:t>Deliberate acts, such as phishing attacks</a:t>
            </a:r>
          </a:p>
          <a:p>
            <a:pPr algn="l">
              <a:lnSpc>
                <a:spcPts val="1650"/>
              </a:lnSpc>
              <a:spcBef>
                <a:spcPts val="750"/>
              </a:spcBef>
              <a:spcAft>
                <a:spcPts val="1500"/>
              </a:spcAft>
              <a:buFont typeface="Arial" panose="020B0604020202020204" pitchFamily="34" charset="0"/>
              <a:buChar char="•"/>
            </a:pPr>
            <a:r>
              <a:rPr lang="en-US" sz="1600" b="0" i="0" dirty="0">
                <a:solidFill>
                  <a:srgbClr val="001D35"/>
                </a:solidFill>
                <a:effectLst/>
                <a:latin typeface="Amasis MT Pro Medium" panose="02040604050005020304" pitchFamily="18" charset="0"/>
              </a:rPr>
              <a:t>Data loss in storage, transmission, processing, or within a network</a:t>
            </a:r>
          </a:p>
          <a:p>
            <a:pPr marL="0" indent="0">
              <a:buNone/>
            </a:pPr>
            <a:endParaRPr lang="en-US" sz="1400" dirty="0">
              <a:solidFill>
                <a:srgbClr val="001D35"/>
              </a:solidFill>
              <a:latin typeface="Google Sans"/>
            </a:endParaRPr>
          </a:p>
          <a:p>
            <a:pPr marL="0" indent="0">
              <a:buNone/>
            </a:pPr>
            <a:endParaRPr lang="en-US" sz="2000" b="1" dirty="0"/>
          </a:p>
        </p:txBody>
      </p:sp>
    </p:spTree>
    <p:extLst>
      <p:ext uri="{BB962C8B-B14F-4D97-AF65-F5344CB8AC3E}">
        <p14:creationId xmlns:p14="http://schemas.microsoft.com/office/powerpoint/2010/main" val="41967421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useBgFill="1">
        <p:nvSpPr>
          <p:cNvPr id="2078" name="Rectangle 2077">
            <a:extLst>
              <a:ext uri="{FF2B5EF4-FFF2-40B4-BE49-F238E27FC236}">
                <a16:creationId xmlns:a16="http://schemas.microsoft.com/office/drawing/2014/main" id="{49AE1604-BB93-4F6D-94D6-F2A6021FC5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080" name="Group 2079">
            <a:extLst>
              <a:ext uri="{FF2B5EF4-FFF2-40B4-BE49-F238E27FC236}">
                <a16:creationId xmlns:a16="http://schemas.microsoft.com/office/drawing/2014/main" id="{A9270323-9616-4384-857D-E86B78272EF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081" name="Rectangle 2080">
              <a:extLst>
                <a:ext uri="{FF2B5EF4-FFF2-40B4-BE49-F238E27FC236}">
                  <a16:creationId xmlns:a16="http://schemas.microsoft.com/office/drawing/2014/main" id="{8A3838D5-9565-4601-BAC3-D1B5BDB803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82" name="Rectangle 2081">
              <a:extLst>
                <a:ext uri="{FF2B5EF4-FFF2-40B4-BE49-F238E27FC236}">
                  <a16:creationId xmlns:a16="http://schemas.microsoft.com/office/drawing/2014/main" id="{3349A4B8-3246-4579-922E-FE1155C7F0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084" name="Rectangle 2083">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5A42DA35-A650-B9DD-3D64-D4B23202BD32}"/>
              </a:ext>
            </a:extLst>
          </p:cNvPr>
          <p:cNvSpPr txBox="1"/>
          <p:nvPr/>
        </p:nvSpPr>
        <p:spPr>
          <a:xfrm>
            <a:off x="6593917" y="847827"/>
            <a:ext cx="4709345" cy="1169585"/>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4000" b="1" dirty="0">
                <a:latin typeface="Amasis MT Pro Medium" panose="02040604050005020304" pitchFamily="18" charset="0"/>
                <a:ea typeface="+mj-ea"/>
                <a:cs typeface="+mj-cs"/>
              </a:rPr>
              <a:t>DATA BREACH:</a:t>
            </a:r>
          </a:p>
        </p:txBody>
      </p:sp>
      <p:pic>
        <p:nvPicPr>
          <p:cNvPr id="2052" name="Picture 4" descr="Data Breach Icon Royalty-Free Images, Stock Photos &amp; Pictures | Shutterstock">
            <a:extLst>
              <a:ext uri="{FF2B5EF4-FFF2-40B4-BE49-F238E27FC236}">
                <a16:creationId xmlns:a16="http://schemas.microsoft.com/office/drawing/2014/main" id="{AADBEA32-9430-420D-3F2D-2379DB9D90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8338" r="23410" b="2"/>
          <a:stretch/>
        </p:blipFill>
        <p:spPr bwMode="auto">
          <a:xfrm>
            <a:off x="778862" y="847827"/>
            <a:ext cx="5064637" cy="5289986"/>
          </a:xfrm>
          <a:prstGeom prst="rect">
            <a:avLst/>
          </a:prstGeom>
          <a:noFill/>
          <a:extLst>
            <a:ext uri="{909E8E84-426E-40DD-AFC4-6F175D3DCCD1}">
              <a14:hiddenFill xmlns:a14="http://schemas.microsoft.com/office/drawing/2010/main">
                <a:solidFill>
                  <a:srgbClr val="FFFFFF"/>
                </a:solidFill>
              </a14:hiddenFill>
            </a:ext>
          </a:extLst>
        </p:spPr>
      </p:pic>
      <p:sp>
        <p:nvSpPr>
          <p:cNvPr id="2086" name="Rectangle 2085">
            <a:extLst>
              <a:ext uri="{FF2B5EF4-FFF2-40B4-BE49-F238E27FC236}">
                <a16:creationId xmlns:a16="http://schemas.microsoft.com/office/drawing/2014/main" id="{1382A32C-5B0C-4B1C-A074-76C6DBCC9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34377" y="2188548"/>
            <a:ext cx="438912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7" name="Content Placeholder 2">
            <a:extLst>
              <a:ext uri="{FF2B5EF4-FFF2-40B4-BE49-F238E27FC236}">
                <a16:creationId xmlns:a16="http://schemas.microsoft.com/office/drawing/2014/main" id="{B1D1778F-6DE9-F1A0-F7D0-94A46F7747E3}"/>
              </a:ext>
            </a:extLst>
          </p:cNvPr>
          <p:cNvGraphicFramePr>
            <a:graphicFrameLocks noGrp="1"/>
          </p:cNvGraphicFramePr>
          <p:nvPr>
            <p:ph idx="1"/>
            <p:extLst>
              <p:ext uri="{D42A27DB-BD31-4B8C-83A1-F6EECF244321}">
                <p14:modId xmlns:p14="http://schemas.microsoft.com/office/powerpoint/2010/main" val="4279667766"/>
              </p:ext>
            </p:extLst>
          </p:nvPr>
        </p:nvGraphicFramePr>
        <p:xfrm>
          <a:off x="6423027" y="2347342"/>
          <a:ext cx="4929098" cy="41087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a:extLst>
              <a:ext uri="{FF2B5EF4-FFF2-40B4-BE49-F238E27FC236}">
                <a16:creationId xmlns:a16="http://schemas.microsoft.com/office/drawing/2014/main" id="{37601586-33DC-ECA1-7AD2-B05C1F048EF8}"/>
              </a:ext>
            </a:extLst>
          </p:cNvPr>
          <p:cNvSpPr/>
          <p:nvPr/>
        </p:nvSpPr>
        <p:spPr>
          <a:xfrm>
            <a:off x="325728" y="0"/>
            <a:ext cx="527392" cy="517897"/>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BECE65EB-783F-2E97-992A-4BE95B79F89D}"/>
              </a:ext>
            </a:extLst>
          </p:cNvPr>
          <p:cNvSpPr/>
          <p:nvPr/>
        </p:nvSpPr>
        <p:spPr>
          <a:xfrm>
            <a:off x="325728" y="517897"/>
            <a:ext cx="253800" cy="5342167"/>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1ADDC9E1-F246-E680-A428-B557485E4F28}"/>
              </a:ext>
            </a:extLst>
          </p:cNvPr>
          <p:cNvSpPr>
            <a:spLocks noGrp="1" noRot="1" noMove="1" noResize="1" noEditPoints="1" noAdjustHandles="1" noChangeArrowheads="1" noChangeShapeType="1"/>
          </p:cNvSpPr>
          <p:nvPr/>
        </p:nvSpPr>
        <p:spPr>
          <a:xfrm>
            <a:off x="6634377" y="2188548"/>
            <a:ext cx="4585003" cy="78595"/>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2469589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23000">
              <a:schemeClr val="accent4">
                <a:lumMod val="40000"/>
                <a:lumOff val="60000"/>
              </a:schemeClr>
            </a:gs>
            <a:gs pos="6000">
              <a:srgbClr val="C00000"/>
            </a:gs>
            <a:gs pos="42000">
              <a:schemeClr val="accent4">
                <a:lumMod val="60000"/>
                <a:lumOff val="40000"/>
              </a:schemeClr>
            </a:gs>
          </a:gsLst>
          <a:lin ang="2700000" scaled="1"/>
        </a:gra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04C21BAE-6866-4C7A-A7EC-C1B2E572D5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Freeform: Shape 19">
            <a:extLst>
              <a:ext uri="{FF2B5EF4-FFF2-40B4-BE49-F238E27FC236}">
                <a16:creationId xmlns:a16="http://schemas.microsoft.com/office/drawing/2014/main" id="{C74F2646-08C7-4051-81DA-751C43A03F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099" y="585274"/>
            <a:ext cx="7036051" cy="5492212"/>
          </a:xfrm>
          <a:custGeom>
            <a:avLst/>
            <a:gdLst>
              <a:gd name="connsiteX0" fmla="*/ 0 w 7036051"/>
              <a:gd name="connsiteY0" fmla="*/ 0 h 5492212"/>
              <a:gd name="connsiteX1" fmla="*/ 7036051 w 7036051"/>
              <a:gd name="connsiteY1" fmla="*/ 0 h 5492212"/>
              <a:gd name="connsiteX2" fmla="*/ 7036051 w 7036051"/>
              <a:gd name="connsiteY2" fmla="*/ 5163846 h 5492212"/>
              <a:gd name="connsiteX3" fmla="*/ 7012593 w 7036051"/>
              <a:gd name="connsiteY3" fmla="*/ 5176898 h 5492212"/>
              <a:gd name="connsiteX4" fmla="*/ 6958601 w 7036051"/>
              <a:gd name="connsiteY4" fmla="*/ 5204359 h 5492212"/>
              <a:gd name="connsiteX5" fmla="*/ 6951226 w 7036051"/>
              <a:gd name="connsiteY5" fmla="*/ 5203241 h 5492212"/>
              <a:gd name="connsiteX6" fmla="*/ 6920864 w 7036051"/>
              <a:gd name="connsiteY6" fmla="*/ 5220003 h 5492212"/>
              <a:gd name="connsiteX7" fmla="*/ 6834841 w 7036051"/>
              <a:gd name="connsiteY7" fmla="*/ 5266115 h 5492212"/>
              <a:gd name="connsiteX8" fmla="*/ 6777937 w 7036051"/>
              <a:gd name="connsiteY8" fmla="*/ 5332502 h 5492212"/>
              <a:gd name="connsiteX9" fmla="*/ 6752874 w 7036051"/>
              <a:gd name="connsiteY9" fmla="*/ 5340428 h 5492212"/>
              <a:gd name="connsiteX10" fmla="*/ 6711115 w 7036051"/>
              <a:gd name="connsiteY10" fmla="*/ 5353924 h 5492212"/>
              <a:gd name="connsiteX11" fmla="*/ 6702149 w 7036051"/>
              <a:gd name="connsiteY11" fmla="*/ 5351500 h 5492212"/>
              <a:gd name="connsiteX12" fmla="*/ 6698458 w 7036051"/>
              <a:gd name="connsiteY12" fmla="*/ 5352743 h 5492212"/>
              <a:gd name="connsiteX13" fmla="*/ 6698049 w 7036051"/>
              <a:gd name="connsiteY13" fmla="*/ 5352570 h 5492212"/>
              <a:gd name="connsiteX14" fmla="*/ 6697297 w 7036051"/>
              <a:gd name="connsiteY14" fmla="*/ 5353134 h 5492212"/>
              <a:gd name="connsiteX15" fmla="*/ 6689118 w 7036051"/>
              <a:gd name="connsiteY15" fmla="*/ 5355890 h 5492212"/>
              <a:gd name="connsiteX16" fmla="*/ 6670605 w 7036051"/>
              <a:gd name="connsiteY16" fmla="*/ 5355427 h 5492212"/>
              <a:gd name="connsiteX17" fmla="*/ 6659606 w 7036051"/>
              <a:gd name="connsiteY17" fmla="*/ 5357084 h 5492212"/>
              <a:gd name="connsiteX18" fmla="*/ 6649636 w 7036051"/>
              <a:gd name="connsiteY18" fmla="*/ 5367869 h 5492212"/>
              <a:gd name="connsiteX19" fmla="*/ 6642159 w 7036051"/>
              <a:gd name="connsiteY19" fmla="*/ 5369506 h 5492212"/>
              <a:gd name="connsiteX20" fmla="*/ 6640764 w 7036051"/>
              <a:gd name="connsiteY20" fmla="*/ 5370991 h 5492212"/>
              <a:gd name="connsiteX21" fmla="*/ 6636665 w 7036051"/>
              <a:gd name="connsiteY21" fmla="*/ 5374002 h 5492212"/>
              <a:gd name="connsiteX22" fmla="*/ 6641287 w 7036051"/>
              <a:gd name="connsiteY22" fmla="*/ 5376181 h 5492212"/>
              <a:gd name="connsiteX23" fmla="*/ 6591018 w 7036051"/>
              <a:gd name="connsiteY23" fmla="*/ 5390981 h 5492212"/>
              <a:gd name="connsiteX24" fmla="*/ 6548326 w 7036051"/>
              <a:gd name="connsiteY24" fmla="*/ 5403583 h 5492212"/>
              <a:gd name="connsiteX25" fmla="*/ 6472868 w 7036051"/>
              <a:gd name="connsiteY25" fmla="*/ 5394733 h 5492212"/>
              <a:gd name="connsiteX26" fmla="*/ 6401194 w 7036051"/>
              <a:gd name="connsiteY26" fmla="*/ 5422870 h 5492212"/>
              <a:gd name="connsiteX27" fmla="*/ 6381961 w 7036051"/>
              <a:gd name="connsiteY27" fmla="*/ 5422940 h 5492212"/>
              <a:gd name="connsiteX28" fmla="*/ 6363834 w 7036051"/>
              <a:gd name="connsiteY28" fmla="*/ 5417751 h 5492212"/>
              <a:gd name="connsiteX29" fmla="*/ 6363997 w 7036051"/>
              <a:gd name="connsiteY29" fmla="*/ 5415912 h 5492212"/>
              <a:gd name="connsiteX30" fmla="*/ 6361124 w 7036051"/>
              <a:gd name="connsiteY30" fmla="*/ 5415066 h 5492212"/>
              <a:gd name="connsiteX31" fmla="*/ 6358507 w 7036051"/>
              <a:gd name="connsiteY31" fmla="*/ 5416224 h 5492212"/>
              <a:gd name="connsiteX32" fmla="*/ 6355073 w 7036051"/>
              <a:gd name="connsiteY32" fmla="*/ 5415242 h 5492212"/>
              <a:gd name="connsiteX33" fmla="*/ 6345676 w 7036051"/>
              <a:gd name="connsiteY33" fmla="*/ 5413049 h 5492212"/>
              <a:gd name="connsiteX34" fmla="*/ 6342596 w 7036051"/>
              <a:gd name="connsiteY34" fmla="*/ 5409297 h 5492212"/>
              <a:gd name="connsiteX35" fmla="*/ 6305742 w 7036051"/>
              <a:gd name="connsiteY35" fmla="*/ 5401622 h 5492212"/>
              <a:gd name="connsiteX36" fmla="*/ 6294445 w 7036051"/>
              <a:gd name="connsiteY36" fmla="*/ 5404149 h 5492212"/>
              <a:gd name="connsiteX37" fmla="*/ 6281414 w 7036051"/>
              <a:gd name="connsiteY37" fmla="*/ 5398024 h 5492212"/>
              <a:gd name="connsiteX38" fmla="*/ 6243972 w 7036051"/>
              <a:gd name="connsiteY38" fmla="*/ 5395807 h 5492212"/>
              <a:gd name="connsiteX39" fmla="*/ 6202379 w 7036051"/>
              <a:gd name="connsiteY39" fmla="*/ 5388661 h 5492212"/>
              <a:gd name="connsiteX40" fmla="*/ 6173010 w 7036051"/>
              <a:gd name="connsiteY40" fmla="*/ 5380606 h 5492212"/>
              <a:gd name="connsiteX41" fmla="*/ 6093421 w 7036051"/>
              <a:gd name="connsiteY41" fmla="*/ 5375473 h 5492212"/>
              <a:gd name="connsiteX42" fmla="*/ 5959474 w 7036051"/>
              <a:gd name="connsiteY42" fmla="*/ 5373386 h 5492212"/>
              <a:gd name="connsiteX43" fmla="*/ 5931492 w 7036051"/>
              <a:gd name="connsiteY43" fmla="*/ 5371513 h 5492212"/>
              <a:gd name="connsiteX44" fmla="*/ 5909558 w 7036051"/>
              <a:gd name="connsiteY44" fmla="*/ 5364228 h 5492212"/>
              <a:gd name="connsiteX45" fmla="*/ 5906319 w 7036051"/>
              <a:gd name="connsiteY45" fmla="*/ 5357590 h 5492212"/>
              <a:gd name="connsiteX46" fmla="*/ 5891268 w 7036051"/>
              <a:gd name="connsiteY46" fmla="*/ 5355650 h 5492212"/>
              <a:gd name="connsiteX47" fmla="*/ 5887711 w 7036051"/>
              <a:gd name="connsiteY47" fmla="*/ 5353947 h 5492212"/>
              <a:gd name="connsiteX48" fmla="*/ 5866852 w 7036051"/>
              <a:gd name="connsiteY48" fmla="*/ 5345374 h 5492212"/>
              <a:gd name="connsiteX49" fmla="*/ 5811310 w 7036051"/>
              <a:gd name="connsiteY49" fmla="*/ 5356530 h 5492212"/>
              <a:gd name="connsiteX50" fmla="*/ 5770689 w 7036051"/>
              <a:gd name="connsiteY50" fmla="*/ 5359014 h 5492212"/>
              <a:gd name="connsiteX51" fmla="*/ 5767719 w 7036051"/>
              <a:gd name="connsiteY51" fmla="*/ 5357260 h 5492212"/>
              <a:gd name="connsiteX52" fmla="*/ 5765688 w 7036051"/>
              <a:gd name="connsiteY52" fmla="*/ 5352793 h 5492212"/>
              <a:gd name="connsiteX53" fmla="*/ 5758598 w 7036051"/>
              <a:gd name="connsiteY53" fmla="*/ 5351053 h 5492212"/>
              <a:gd name="connsiteX54" fmla="*/ 5752036 w 7036051"/>
              <a:gd name="connsiteY54" fmla="*/ 5346019 h 5492212"/>
              <a:gd name="connsiteX55" fmla="*/ 5503590 w 7036051"/>
              <a:gd name="connsiteY55" fmla="*/ 5325537 h 5492212"/>
              <a:gd name="connsiteX56" fmla="*/ 5389848 w 7036051"/>
              <a:gd name="connsiteY56" fmla="*/ 5351472 h 5492212"/>
              <a:gd name="connsiteX57" fmla="*/ 5344450 w 7036051"/>
              <a:gd name="connsiteY57" fmla="*/ 5354840 h 5492212"/>
              <a:gd name="connsiteX58" fmla="*/ 5338428 w 7036051"/>
              <a:gd name="connsiteY58" fmla="*/ 5350516 h 5492212"/>
              <a:gd name="connsiteX59" fmla="*/ 5273489 w 7036051"/>
              <a:gd name="connsiteY59" fmla="*/ 5373945 h 5492212"/>
              <a:gd name="connsiteX60" fmla="*/ 5182701 w 7036051"/>
              <a:gd name="connsiteY60" fmla="*/ 5370075 h 5492212"/>
              <a:gd name="connsiteX61" fmla="*/ 5114856 w 7036051"/>
              <a:gd name="connsiteY61" fmla="*/ 5361037 h 5492212"/>
              <a:gd name="connsiteX62" fmla="*/ 5076532 w 7036051"/>
              <a:gd name="connsiteY62" fmla="*/ 5358612 h 5492212"/>
              <a:gd name="connsiteX63" fmla="*/ 5048954 w 7036051"/>
              <a:gd name="connsiteY63" fmla="*/ 5353915 h 5492212"/>
              <a:gd name="connsiteX64" fmla="*/ 4977087 w 7036051"/>
              <a:gd name="connsiteY64" fmla="*/ 5357736 h 5492212"/>
              <a:gd name="connsiteX65" fmla="*/ 4857261 w 7036051"/>
              <a:gd name="connsiteY65" fmla="*/ 5370659 h 5492212"/>
              <a:gd name="connsiteX66" fmla="*/ 4769845 w 7036051"/>
              <a:gd name="connsiteY66" fmla="*/ 5353264 h 5492212"/>
              <a:gd name="connsiteX67" fmla="*/ 4722220 w 7036051"/>
              <a:gd name="connsiteY67" fmla="*/ 5370534 h 5492212"/>
              <a:gd name="connsiteX68" fmla="*/ 4667552 w 7036051"/>
              <a:gd name="connsiteY68" fmla="*/ 5366753 h 5492212"/>
              <a:gd name="connsiteX69" fmla="*/ 4454472 w 7036051"/>
              <a:gd name="connsiteY69" fmla="*/ 5391442 h 5492212"/>
              <a:gd name="connsiteX70" fmla="*/ 4317219 w 7036051"/>
              <a:gd name="connsiteY70" fmla="*/ 5411554 h 5492212"/>
              <a:gd name="connsiteX71" fmla="*/ 4298346 w 7036051"/>
              <a:gd name="connsiteY71" fmla="*/ 5416146 h 5492212"/>
              <a:gd name="connsiteX72" fmla="*/ 4298228 w 7036051"/>
              <a:gd name="connsiteY72" fmla="*/ 5417983 h 5492212"/>
              <a:gd name="connsiteX73" fmla="*/ 4295233 w 7036051"/>
              <a:gd name="connsiteY73" fmla="*/ 5418735 h 5492212"/>
              <a:gd name="connsiteX74" fmla="*/ 4292799 w 7036051"/>
              <a:gd name="connsiteY74" fmla="*/ 5417494 h 5492212"/>
              <a:gd name="connsiteX75" fmla="*/ 4289225 w 7036051"/>
              <a:gd name="connsiteY75" fmla="*/ 5418364 h 5492212"/>
              <a:gd name="connsiteX76" fmla="*/ 4279515 w 7036051"/>
              <a:gd name="connsiteY76" fmla="*/ 5420247 h 5492212"/>
              <a:gd name="connsiteX77" fmla="*/ 4275872 w 7036051"/>
              <a:gd name="connsiteY77" fmla="*/ 5423890 h 5492212"/>
              <a:gd name="connsiteX78" fmla="*/ 4227055 w 7036051"/>
              <a:gd name="connsiteY78" fmla="*/ 5427466 h 5492212"/>
              <a:gd name="connsiteX79" fmla="*/ 4213123 w 7036051"/>
              <a:gd name="connsiteY79" fmla="*/ 5433155 h 5492212"/>
              <a:gd name="connsiteX80" fmla="*/ 4175436 w 7036051"/>
              <a:gd name="connsiteY80" fmla="*/ 5434156 h 5492212"/>
              <a:gd name="connsiteX81" fmla="*/ 4132856 w 7036051"/>
              <a:gd name="connsiteY81" fmla="*/ 5439937 h 5492212"/>
              <a:gd name="connsiteX82" fmla="*/ 4102333 w 7036051"/>
              <a:gd name="connsiteY82" fmla="*/ 5447021 h 5492212"/>
              <a:gd name="connsiteX83" fmla="*/ 4022159 w 7036051"/>
              <a:gd name="connsiteY83" fmla="*/ 5449566 h 5492212"/>
              <a:gd name="connsiteX84" fmla="*/ 3888224 w 7036051"/>
              <a:gd name="connsiteY84" fmla="*/ 5447312 h 5492212"/>
              <a:gd name="connsiteX85" fmla="*/ 3860026 w 7036051"/>
              <a:gd name="connsiteY85" fmla="*/ 5448274 h 5492212"/>
              <a:gd name="connsiteX86" fmla="*/ 3832796 w 7036051"/>
              <a:gd name="connsiteY86" fmla="*/ 5461349 h 5492212"/>
              <a:gd name="connsiteX87" fmla="*/ 3817485 w 7036051"/>
              <a:gd name="connsiteY87" fmla="*/ 5462797 h 5492212"/>
              <a:gd name="connsiteX88" fmla="*/ 3813676 w 7036051"/>
              <a:gd name="connsiteY88" fmla="*/ 5464379 h 5492212"/>
              <a:gd name="connsiteX89" fmla="*/ 3791563 w 7036051"/>
              <a:gd name="connsiteY89" fmla="*/ 5472259 h 5492212"/>
              <a:gd name="connsiteX90" fmla="*/ 3737858 w 7036051"/>
              <a:gd name="connsiteY90" fmla="*/ 5459331 h 5492212"/>
              <a:gd name="connsiteX91" fmla="*/ 3697716 w 7036051"/>
              <a:gd name="connsiteY91" fmla="*/ 5455539 h 5492212"/>
              <a:gd name="connsiteX92" fmla="*/ 3694487 w 7036051"/>
              <a:gd name="connsiteY92" fmla="*/ 5457193 h 5492212"/>
              <a:gd name="connsiteX93" fmla="*/ 3691779 w 7036051"/>
              <a:gd name="connsiteY93" fmla="*/ 5461582 h 5492212"/>
              <a:gd name="connsiteX94" fmla="*/ 3684442 w 7036051"/>
              <a:gd name="connsiteY94" fmla="*/ 5463086 h 5492212"/>
              <a:gd name="connsiteX95" fmla="*/ 3677129 w 7036051"/>
              <a:gd name="connsiteY95" fmla="*/ 5467898 h 5492212"/>
              <a:gd name="connsiteX96" fmla="*/ 3438897 w 7036051"/>
              <a:gd name="connsiteY96" fmla="*/ 5462195 h 5492212"/>
              <a:gd name="connsiteX97" fmla="*/ 3389756 w 7036051"/>
              <a:gd name="connsiteY97" fmla="*/ 5444428 h 5492212"/>
              <a:gd name="connsiteX98" fmla="*/ 3316666 w 7036051"/>
              <a:gd name="connsiteY98" fmla="*/ 5450736 h 5492212"/>
              <a:gd name="connsiteX99" fmla="*/ 3271894 w 7036051"/>
              <a:gd name="connsiteY99" fmla="*/ 5445907 h 5492212"/>
              <a:gd name="connsiteX100" fmla="*/ 3265228 w 7036051"/>
              <a:gd name="connsiteY100" fmla="*/ 5450024 h 5492212"/>
              <a:gd name="connsiteX101" fmla="*/ 3204017 w 7036051"/>
              <a:gd name="connsiteY101" fmla="*/ 5424552 h 5492212"/>
              <a:gd name="connsiteX102" fmla="*/ 3112867 w 7036051"/>
              <a:gd name="connsiteY102" fmla="*/ 5425473 h 5492212"/>
              <a:gd name="connsiteX103" fmla="*/ 3043809 w 7036051"/>
              <a:gd name="connsiteY103" fmla="*/ 5432293 h 5492212"/>
              <a:gd name="connsiteX104" fmla="*/ 3005211 w 7036051"/>
              <a:gd name="connsiteY104" fmla="*/ 5433472 h 5492212"/>
              <a:gd name="connsiteX105" fmla="*/ 2976986 w 7036051"/>
              <a:gd name="connsiteY105" fmla="*/ 5437264 h 5492212"/>
              <a:gd name="connsiteX106" fmla="*/ 2905879 w 7036051"/>
              <a:gd name="connsiteY106" fmla="*/ 5431128 h 5492212"/>
              <a:gd name="connsiteX107" fmla="*/ 2788318 w 7036051"/>
              <a:gd name="connsiteY107" fmla="*/ 5414358 h 5492212"/>
              <a:gd name="connsiteX108" fmla="*/ 2653590 w 7036051"/>
              <a:gd name="connsiteY108" fmla="*/ 5410111 h 5492212"/>
              <a:gd name="connsiteX109" fmla="*/ 2598481 w 7036051"/>
              <a:gd name="connsiteY109" fmla="*/ 5412114 h 5492212"/>
              <a:gd name="connsiteX110" fmla="*/ 2333897 w 7036051"/>
              <a:gd name="connsiteY110" fmla="*/ 5408505 h 5492212"/>
              <a:gd name="connsiteX111" fmla="*/ 2271841 w 7036051"/>
              <a:gd name="connsiteY111" fmla="*/ 5396433 h 5492212"/>
              <a:gd name="connsiteX112" fmla="*/ 2143705 w 7036051"/>
              <a:gd name="connsiteY112" fmla="*/ 5345095 h 5492212"/>
              <a:gd name="connsiteX113" fmla="*/ 1986408 w 7036051"/>
              <a:gd name="connsiteY113" fmla="*/ 5335524 h 5492212"/>
              <a:gd name="connsiteX114" fmla="*/ 1975333 w 7036051"/>
              <a:gd name="connsiteY114" fmla="*/ 5325099 h 5492212"/>
              <a:gd name="connsiteX115" fmla="*/ 1972441 w 7036051"/>
              <a:gd name="connsiteY115" fmla="*/ 5323775 h 5492212"/>
              <a:gd name="connsiteX116" fmla="*/ 1971497 w 7036051"/>
              <a:gd name="connsiteY116" fmla="*/ 5324412 h 5492212"/>
              <a:gd name="connsiteX117" fmla="*/ 1956886 w 7036051"/>
              <a:gd name="connsiteY117" fmla="*/ 5327069 h 5492212"/>
              <a:gd name="connsiteX118" fmla="*/ 1924833 w 7036051"/>
              <a:gd name="connsiteY118" fmla="*/ 5344911 h 5492212"/>
              <a:gd name="connsiteX119" fmla="*/ 1885856 w 7036051"/>
              <a:gd name="connsiteY119" fmla="*/ 5367299 h 5492212"/>
              <a:gd name="connsiteX120" fmla="*/ 1855937 w 7036051"/>
              <a:gd name="connsiteY120" fmla="*/ 5372820 h 5492212"/>
              <a:gd name="connsiteX121" fmla="*/ 1784500 w 7036051"/>
              <a:gd name="connsiteY121" fmla="*/ 5395926 h 5492212"/>
              <a:gd name="connsiteX122" fmla="*/ 1737998 w 7036051"/>
              <a:gd name="connsiteY122" fmla="*/ 5407426 h 5492212"/>
              <a:gd name="connsiteX123" fmla="*/ 1736716 w 7036051"/>
              <a:gd name="connsiteY123" fmla="*/ 5407939 h 5492212"/>
              <a:gd name="connsiteX124" fmla="*/ 1726742 w 7036051"/>
              <a:gd name="connsiteY124" fmla="*/ 5405934 h 5492212"/>
              <a:gd name="connsiteX125" fmla="*/ 1726849 w 7036051"/>
              <a:gd name="connsiteY125" fmla="*/ 5401221 h 5492212"/>
              <a:gd name="connsiteX126" fmla="*/ 1718134 w 7036051"/>
              <a:gd name="connsiteY126" fmla="*/ 5398128 h 5492212"/>
              <a:gd name="connsiteX127" fmla="*/ 1701063 w 7036051"/>
              <a:gd name="connsiteY127" fmla="*/ 5400545 h 5492212"/>
              <a:gd name="connsiteX128" fmla="*/ 1694634 w 7036051"/>
              <a:gd name="connsiteY128" fmla="*/ 5398728 h 5492212"/>
              <a:gd name="connsiteX129" fmla="*/ 1692270 w 7036051"/>
              <a:gd name="connsiteY129" fmla="*/ 5399053 h 5492212"/>
              <a:gd name="connsiteX130" fmla="*/ 1686657 w 7036051"/>
              <a:gd name="connsiteY130" fmla="*/ 5399247 h 5492212"/>
              <a:gd name="connsiteX131" fmla="*/ 1687479 w 7036051"/>
              <a:gd name="connsiteY131" fmla="*/ 5402165 h 5492212"/>
              <a:gd name="connsiteX132" fmla="*/ 1680969 w 7036051"/>
              <a:gd name="connsiteY132" fmla="*/ 5407963 h 5492212"/>
              <a:gd name="connsiteX133" fmla="*/ 1648682 w 7036051"/>
              <a:gd name="connsiteY133" fmla="*/ 5407558 h 5492212"/>
              <a:gd name="connsiteX134" fmla="*/ 1646819 w 7036051"/>
              <a:gd name="connsiteY134" fmla="*/ 5404306 h 5492212"/>
              <a:gd name="connsiteX135" fmla="*/ 1642743 w 7036051"/>
              <a:gd name="connsiteY135" fmla="*/ 5403927 h 5492212"/>
              <a:gd name="connsiteX136" fmla="*/ 1639788 w 7036051"/>
              <a:gd name="connsiteY136" fmla="*/ 5407135 h 5492212"/>
              <a:gd name="connsiteX137" fmla="*/ 1585803 w 7036051"/>
              <a:gd name="connsiteY137" fmla="*/ 5416574 h 5492212"/>
              <a:gd name="connsiteX138" fmla="*/ 1513331 w 7036051"/>
              <a:gd name="connsiteY138" fmla="*/ 5423805 h 5492212"/>
              <a:gd name="connsiteX139" fmla="*/ 1460734 w 7036051"/>
              <a:gd name="connsiteY139" fmla="*/ 5411778 h 5492212"/>
              <a:gd name="connsiteX140" fmla="*/ 1456045 w 7036051"/>
              <a:gd name="connsiteY140" fmla="*/ 5414928 h 5492212"/>
              <a:gd name="connsiteX141" fmla="*/ 1419653 w 7036051"/>
              <a:gd name="connsiteY141" fmla="*/ 5415060 h 5492212"/>
              <a:gd name="connsiteX142" fmla="*/ 1292605 w 7036051"/>
              <a:gd name="connsiteY142" fmla="*/ 5394671 h 5492212"/>
              <a:gd name="connsiteX143" fmla="*/ 1221477 w 7036051"/>
              <a:gd name="connsiteY143" fmla="*/ 5395509 h 5492212"/>
              <a:gd name="connsiteX144" fmla="*/ 1196159 w 7036051"/>
              <a:gd name="connsiteY144" fmla="*/ 5399169 h 5492212"/>
              <a:gd name="connsiteX145" fmla="*/ 1153748 w 7036051"/>
              <a:gd name="connsiteY145" fmla="*/ 5405093 h 5492212"/>
              <a:gd name="connsiteX146" fmla="*/ 1121874 w 7036051"/>
              <a:gd name="connsiteY146" fmla="*/ 5417803 h 5492212"/>
              <a:gd name="connsiteX147" fmla="*/ 1086481 w 7036051"/>
              <a:gd name="connsiteY147" fmla="*/ 5419474 h 5492212"/>
              <a:gd name="connsiteX148" fmla="*/ 1078485 w 7036051"/>
              <a:gd name="connsiteY148" fmla="*/ 5409150 h 5492212"/>
              <a:gd name="connsiteX149" fmla="*/ 1040550 w 7036051"/>
              <a:gd name="connsiteY149" fmla="*/ 5414415 h 5492212"/>
              <a:gd name="connsiteX150" fmla="*/ 982981 w 7036051"/>
              <a:gd name="connsiteY150" fmla="*/ 5423575 h 5492212"/>
              <a:gd name="connsiteX151" fmla="*/ 949836 w 7036051"/>
              <a:gd name="connsiteY151" fmla="*/ 5426093 h 5492212"/>
              <a:gd name="connsiteX152" fmla="*/ 859237 w 7036051"/>
              <a:gd name="connsiteY152" fmla="*/ 5435973 h 5492212"/>
              <a:gd name="connsiteX153" fmla="*/ 768445 w 7036051"/>
              <a:gd name="connsiteY153" fmla="*/ 5448159 h 5492212"/>
              <a:gd name="connsiteX154" fmla="*/ 714393 w 7036051"/>
              <a:gd name="connsiteY154" fmla="*/ 5468302 h 5492212"/>
              <a:gd name="connsiteX155" fmla="*/ 639791 w 7036051"/>
              <a:gd name="connsiteY155" fmla="*/ 5476924 h 5492212"/>
              <a:gd name="connsiteX156" fmla="*/ 627266 w 7036051"/>
              <a:gd name="connsiteY156" fmla="*/ 5480260 h 5492212"/>
              <a:gd name="connsiteX157" fmla="*/ 609977 w 7036051"/>
              <a:gd name="connsiteY157" fmla="*/ 5478891 h 5492212"/>
              <a:gd name="connsiteX158" fmla="*/ 540688 w 7036051"/>
              <a:gd name="connsiteY158" fmla="*/ 5472807 h 5492212"/>
              <a:gd name="connsiteX159" fmla="*/ 486194 w 7036051"/>
              <a:gd name="connsiteY159" fmla="*/ 5462661 h 5492212"/>
              <a:gd name="connsiteX160" fmla="*/ 418164 w 7036051"/>
              <a:gd name="connsiteY160" fmla="*/ 5472485 h 5492212"/>
              <a:gd name="connsiteX161" fmla="*/ 376724 w 7036051"/>
              <a:gd name="connsiteY161" fmla="*/ 5470967 h 5492212"/>
              <a:gd name="connsiteX162" fmla="*/ 308908 w 7036051"/>
              <a:gd name="connsiteY162" fmla="*/ 5457025 h 5492212"/>
              <a:gd name="connsiteX163" fmla="*/ 219416 w 7036051"/>
              <a:gd name="connsiteY163" fmla="*/ 5463995 h 5492212"/>
              <a:gd name="connsiteX164" fmla="*/ 200977 w 7036051"/>
              <a:gd name="connsiteY164" fmla="*/ 5480608 h 5492212"/>
              <a:gd name="connsiteX165" fmla="*/ 176226 w 7036051"/>
              <a:gd name="connsiteY165" fmla="*/ 5491022 h 5492212"/>
              <a:gd name="connsiteX166" fmla="*/ 165702 w 7036051"/>
              <a:gd name="connsiteY166" fmla="*/ 5468604 h 5492212"/>
              <a:gd name="connsiteX167" fmla="*/ 88282 w 7036051"/>
              <a:gd name="connsiteY167" fmla="*/ 5453658 h 5492212"/>
              <a:gd name="connsiteX168" fmla="*/ 49602 w 7036051"/>
              <a:gd name="connsiteY168" fmla="*/ 5448762 h 5492212"/>
              <a:gd name="connsiteX169" fmla="*/ 22844 w 7036051"/>
              <a:gd name="connsiteY169" fmla="*/ 5450459 h 5492212"/>
              <a:gd name="connsiteX170" fmla="*/ 0 w 7036051"/>
              <a:gd name="connsiteY170" fmla="*/ 5447653 h 5492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Lst>
            <a:rect l="l" t="t" r="r" b="b"/>
            <a:pathLst>
              <a:path w="7036051" h="5492212">
                <a:moveTo>
                  <a:pt x="0" y="0"/>
                </a:moveTo>
                <a:lnTo>
                  <a:pt x="7036051" y="0"/>
                </a:lnTo>
                <a:lnTo>
                  <a:pt x="7036051" y="5163846"/>
                </a:lnTo>
                <a:lnTo>
                  <a:pt x="7012593" y="5176898"/>
                </a:lnTo>
                <a:cubicBezTo>
                  <a:pt x="7010768" y="5193373"/>
                  <a:pt x="6968133" y="5178026"/>
                  <a:pt x="6958601" y="5204359"/>
                </a:cubicBezTo>
                <a:cubicBezTo>
                  <a:pt x="6956255" y="5203750"/>
                  <a:pt x="6953771" y="5203373"/>
                  <a:pt x="6951226" y="5203241"/>
                </a:cubicBezTo>
                <a:cubicBezTo>
                  <a:pt x="6936441" y="5202478"/>
                  <a:pt x="6922846" y="5209982"/>
                  <a:pt x="6920864" y="5220003"/>
                </a:cubicBezTo>
                <a:cubicBezTo>
                  <a:pt x="6902003" y="5258795"/>
                  <a:pt x="6863469" y="5243876"/>
                  <a:pt x="6834841" y="5266115"/>
                </a:cubicBezTo>
                <a:cubicBezTo>
                  <a:pt x="6800315" y="5289373"/>
                  <a:pt x="6805780" y="5289922"/>
                  <a:pt x="6777937" y="5332502"/>
                </a:cubicBezTo>
                <a:cubicBezTo>
                  <a:pt x="6765321" y="5328518"/>
                  <a:pt x="6759096" y="5331534"/>
                  <a:pt x="6752874" y="5340428"/>
                </a:cubicBezTo>
                <a:cubicBezTo>
                  <a:pt x="6735526" y="5351218"/>
                  <a:pt x="6717730" y="5333264"/>
                  <a:pt x="6711115" y="5353924"/>
                </a:cubicBezTo>
                <a:cubicBezTo>
                  <a:pt x="6709352" y="5351156"/>
                  <a:pt x="6706090" y="5350761"/>
                  <a:pt x="6702149" y="5351500"/>
                </a:cubicBezTo>
                <a:lnTo>
                  <a:pt x="6698458" y="5352743"/>
                </a:lnTo>
                <a:lnTo>
                  <a:pt x="6698049" y="5352570"/>
                </a:lnTo>
                <a:lnTo>
                  <a:pt x="6697297" y="5353134"/>
                </a:lnTo>
                <a:lnTo>
                  <a:pt x="6689118" y="5355890"/>
                </a:lnTo>
                <a:cubicBezTo>
                  <a:pt x="6680171" y="5359440"/>
                  <a:pt x="6671805" y="5362584"/>
                  <a:pt x="6670605" y="5355427"/>
                </a:cubicBezTo>
                <a:cubicBezTo>
                  <a:pt x="6665330" y="5354991"/>
                  <a:pt x="6661976" y="5355734"/>
                  <a:pt x="6659606" y="5357084"/>
                </a:cubicBezTo>
                <a:cubicBezTo>
                  <a:pt x="6654864" y="5359782"/>
                  <a:pt x="6654050" y="5364908"/>
                  <a:pt x="6649636" y="5367869"/>
                </a:cubicBezTo>
                <a:lnTo>
                  <a:pt x="6642159" y="5369506"/>
                </a:lnTo>
                <a:lnTo>
                  <a:pt x="6640764" y="5370991"/>
                </a:lnTo>
                <a:lnTo>
                  <a:pt x="6636665" y="5374002"/>
                </a:lnTo>
                <a:lnTo>
                  <a:pt x="6641287" y="5376181"/>
                </a:lnTo>
                <a:cubicBezTo>
                  <a:pt x="6646080" y="5377976"/>
                  <a:pt x="6597903" y="5386514"/>
                  <a:pt x="6591018" y="5390981"/>
                </a:cubicBezTo>
                <a:lnTo>
                  <a:pt x="6548326" y="5403583"/>
                </a:lnTo>
                <a:lnTo>
                  <a:pt x="6472868" y="5394733"/>
                </a:lnTo>
                <a:cubicBezTo>
                  <a:pt x="6457699" y="5415896"/>
                  <a:pt x="6417760" y="5410703"/>
                  <a:pt x="6401194" y="5422870"/>
                </a:cubicBezTo>
                <a:lnTo>
                  <a:pt x="6381961" y="5422940"/>
                </a:lnTo>
                <a:lnTo>
                  <a:pt x="6363834" y="5417751"/>
                </a:lnTo>
                <a:lnTo>
                  <a:pt x="6363997" y="5415912"/>
                </a:lnTo>
                <a:cubicBezTo>
                  <a:pt x="6363602" y="5414702"/>
                  <a:pt x="6362617" y="5414594"/>
                  <a:pt x="6361124" y="5415066"/>
                </a:cubicBezTo>
                <a:lnTo>
                  <a:pt x="6358507" y="5416224"/>
                </a:lnTo>
                <a:lnTo>
                  <a:pt x="6355073" y="5415242"/>
                </a:lnTo>
                <a:lnTo>
                  <a:pt x="6345676" y="5413049"/>
                </a:lnTo>
                <a:lnTo>
                  <a:pt x="6342596" y="5409297"/>
                </a:lnTo>
                <a:cubicBezTo>
                  <a:pt x="6333502" y="5403420"/>
                  <a:pt x="6312379" y="5410664"/>
                  <a:pt x="6305742" y="5401622"/>
                </a:cubicBezTo>
                <a:lnTo>
                  <a:pt x="6294445" y="5404149"/>
                </a:lnTo>
                <a:lnTo>
                  <a:pt x="6281414" y="5398024"/>
                </a:lnTo>
                <a:cubicBezTo>
                  <a:pt x="6269392" y="5392983"/>
                  <a:pt x="6257013" y="5390092"/>
                  <a:pt x="6243972" y="5395807"/>
                </a:cubicBezTo>
                <a:cubicBezTo>
                  <a:pt x="6248312" y="5382942"/>
                  <a:pt x="6211634" y="5399629"/>
                  <a:pt x="6202379" y="5388661"/>
                </a:cubicBezTo>
                <a:cubicBezTo>
                  <a:pt x="6196568" y="5379556"/>
                  <a:pt x="6184084" y="5382499"/>
                  <a:pt x="6173010" y="5380606"/>
                </a:cubicBezTo>
                <a:cubicBezTo>
                  <a:pt x="6162384" y="5372079"/>
                  <a:pt x="6109972" y="5371285"/>
                  <a:pt x="6093421" y="5375473"/>
                </a:cubicBezTo>
                <a:cubicBezTo>
                  <a:pt x="6048943" y="5392971"/>
                  <a:pt x="5995413" y="5360396"/>
                  <a:pt x="5959474" y="5373386"/>
                </a:cubicBezTo>
                <a:cubicBezTo>
                  <a:pt x="5949048" y="5374123"/>
                  <a:pt x="5939860" y="5373301"/>
                  <a:pt x="5931492" y="5371513"/>
                </a:cubicBezTo>
                <a:lnTo>
                  <a:pt x="5909558" y="5364228"/>
                </a:lnTo>
                <a:lnTo>
                  <a:pt x="5906319" y="5357590"/>
                </a:lnTo>
                <a:lnTo>
                  <a:pt x="5891268" y="5355650"/>
                </a:lnTo>
                <a:lnTo>
                  <a:pt x="5887711" y="5353947"/>
                </a:lnTo>
                <a:cubicBezTo>
                  <a:pt x="5880924" y="5350671"/>
                  <a:pt x="5874113" y="5347614"/>
                  <a:pt x="5866852" y="5345374"/>
                </a:cubicBezTo>
                <a:cubicBezTo>
                  <a:pt x="5859911" y="5373405"/>
                  <a:pt x="5803959" y="5330929"/>
                  <a:pt x="5811310" y="5356530"/>
                </a:cubicBezTo>
                <a:cubicBezTo>
                  <a:pt x="5780489" y="5350949"/>
                  <a:pt x="5782784" y="5364359"/>
                  <a:pt x="5770689" y="5359014"/>
                </a:cubicBezTo>
                <a:lnTo>
                  <a:pt x="5767719" y="5357260"/>
                </a:lnTo>
                <a:lnTo>
                  <a:pt x="5765688" y="5352793"/>
                </a:lnTo>
                <a:lnTo>
                  <a:pt x="5758598" y="5351053"/>
                </a:lnTo>
                <a:lnTo>
                  <a:pt x="5752036" y="5346019"/>
                </a:lnTo>
                <a:cubicBezTo>
                  <a:pt x="5676031" y="5353035"/>
                  <a:pt x="5573285" y="5304575"/>
                  <a:pt x="5503590" y="5325537"/>
                </a:cubicBezTo>
                <a:lnTo>
                  <a:pt x="5389848" y="5351472"/>
                </a:lnTo>
                <a:cubicBezTo>
                  <a:pt x="5378275" y="5360535"/>
                  <a:pt x="5357949" y="5362044"/>
                  <a:pt x="5344450" y="5354840"/>
                </a:cubicBezTo>
                <a:cubicBezTo>
                  <a:pt x="5342129" y="5353601"/>
                  <a:pt x="5340101" y="5352144"/>
                  <a:pt x="5338428" y="5350516"/>
                </a:cubicBezTo>
                <a:cubicBezTo>
                  <a:pt x="5303858" y="5372450"/>
                  <a:pt x="5291134" y="5358414"/>
                  <a:pt x="5273489" y="5373945"/>
                </a:cubicBezTo>
                <a:cubicBezTo>
                  <a:pt x="5228455" y="5376430"/>
                  <a:pt x="5198895" y="5356533"/>
                  <a:pt x="5182701" y="5370075"/>
                </a:cubicBezTo>
                <a:cubicBezTo>
                  <a:pt x="5161004" y="5366959"/>
                  <a:pt x="5136154" y="5346791"/>
                  <a:pt x="5114856" y="5361037"/>
                </a:cubicBezTo>
                <a:cubicBezTo>
                  <a:pt x="5116518" y="5347803"/>
                  <a:pt x="5086668" y="5368445"/>
                  <a:pt x="5076532" y="5358612"/>
                </a:cubicBezTo>
                <a:cubicBezTo>
                  <a:pt x="5069788" y="5350240"/>
                  <a:pt x="5059157" y="5354551"/>
                  <a:pt x="5048954" y="5353915"/>
                </a:cubicBezTo>
                <a:cubicBezTo>
                  <a:pt x="5038015" y="5346654"/>
                  <a:pt x="4991132" y="5351733"/>
                  <a:pt x="4977087" y="5357736"/>
                </a:cubicBezTo>
                <a:cubicBezTo>
                  <a:pt x="4940420" y="5380054"/>
                  <a:pt x="4887089" y="5353763"/>
                  <a:pt x="4857261" y="5370659"/>
                </a:cubicBezTo>
                <a:cubicBezTo>
                  <a:pt x="4820568" y="5378246"/>
                  <a:pt x="4797284" y="5358899"/>
                  <a:pt x="4769845" y="5353264"/>
                </a:cubicBezTo>
                <a:cubicBezTo>
                  <a:pt x="4768462" y="5381819"/>
                  <a:pt x="4711275" y="5345988"/>
                  <a:pt x="4722220" y="5370534"/>
                </a:cubicBezTo>
                <a:cubicBezTo>
                  <a:pt x="4684293" y="5367762"/>
                  <a:pt x="4704662" y="5391854"/>
                  <a:pt x="4667552" y="5366753"/>
                </a:cubicBezTo>
                <a:cubicBezTo>
                  <a:pt x="4600967" y="5382212"/>
                  <a:pt x="4513038" y="5362869"/>
                  <a:pt x="4454472" y="5391442"/>
                </a:cubicBezTo>
                <a:lnTo>
                  <a:pt x="4317219" y="5411554"/>
                </a:lnTo>
                <a:lnTo>
                  <a:pt x="4298346" y="5416146"/>
                </a:lnTo>
                <a:cubicBezTo>
                  <a:pt x="4298306" y="5416758"/>
                  <a:pt x="4298267" y="5417371"/>
                  <a:pt x="4298228" y="5417983"/>
                </a:cubicBezTo>
                <a:cubicBezTo>
                  <a:pt x="4297649" y="5419178"/>
                  <a:pt x="4296651" y="5419253"/>
                  <a:pt x="4295233" y="5418735"/>
                </a:cubicBezTo>
                <a:lnTo>
                  <a:pt x="4292799" y="5417494"/>
                </a:lnTo>
                <a:lnTo>
                  <a:pt x="4289225" y="5418364"/>
                </a:lnTo>
                <a:lnTo>
                  <a:pt x="4279515" y="5420247"/>
                </a:lnTo>
                <a:lnTo>
                  <a:pt x="4275872" y="5423890"/>
                </a:lnTo>
                <a:lnTo>
                  <a:pt x="4227055" y="5427466"/>
                </a:lnTo>
                <a:lnTo>
                  <a:pt x="4213123" y="5433155"/>
                </a:lnTo>
                <a:cubicBezTo>
                  <a:pt x="4200364" y="5437794"/>
                  <a:pt x="4187574" y="5440279"/>
                  <a:pt x="4175436" y="5434156"/>
                </a:cubicBezTo>
                <a:cubicBezTo>
                  <a:pt x="4177805" y="5447129"/>
                  <a:pt x="4143760" y="5429295"/>
                  <a:pt x="4132856" y="5439937"/>
                </a:cubicBezTo>
                <a:cubicBezTo>
                  <a:pt x="4125673" y="5448831"/>
                  <a:pt x="4113669" y="5445492"/>
                  <a:pt x="4102333" y="5447021"/>
                </a:cubicBezTo>
                <a:cubicBezTo>
                  <a:pt x="4090434" y="5455185"/>
                  <a:pt x="4038031" y="5454280"/>
                  <a:pt x="4022159" y="5449566"/>
                </a:cubicBezTo>
                <a:cubicBezTo>
                  <a:pt x="3980455" y="5430671"/>
                  <a:pt x="3922096" y="5461433"/>
                  <a:pt x="3888224" y="5447312"/>
                </a:cubicBezTo>
                <a:cubicBezTo>
                  <a:pt x="3877937" y="5446239"/>
                  <a:pt x="3868647" y="5446763"/>
                  <a:pt x="3860026" y="5448274"/>
                </a:cubicBezTo>
                <a:lnTo>
                  <a:pt x="3832796" y="5461349"/>
                </a:lnTo>
                <a:lnTo>
                  <a:pt x="3817485" y="5462797"/>
                </a:lnTo>
                <a:lnTo>
                  <a:pt x="3813676" y="5464379"/>
                </a:lnTo>
                <a:cubicBezTo>
                  <a:pt x="3806407" y="5467429"/>
                  <a:pt x="3799147" y="5470257"/>
                  <a:pt x="3791563" y="5472259"/>
                </a:cubicBezTo>
                <a:cubicBezTo>
                  <a:pt x="3788910" y="5444072"/>
                  <a:pt x="3726624" y="5484631"/>
                  <a:pt x="3737858" y="5459331"/>
                </a:cubicBezTo>
                <a:cubicBezTo>
                  <a:pt x="3706262" y="5463900"/>
                  <a:pt x="3710598" y="5450598"/>
                  <a:pt x="3697716" y="5455539"/>
                </a:cubicBezTo>
                <a:lnTo>
                  <a:pt x="3694487" y="5457193"/>
                </a:lnTo>
                <a:lnTo>
                  <a:pt x="3691779" y="5461582"/>
                </a:lnTo>
                <a:lnTo>
                  <a:pt x="3684442" y="5463086"/>
                </a:lnTo>
                <a:lnTo>
                  <a:pt x="3677129" y="5467898"/>
                </a:lnTo>
                <a:cubicBezTo>
                  <a:pt x="3602381" y="5458439"/>
                  <a:pt x="3505226" y="5485361"/>
                  <a:pt x="3438897" y="5462195"/>
                </a:cubicBezTo>
                <a:lnTo>
                  <a:pt x="3389756" y="5444428"/>
                </a:lnTo>
                <a:cubicBezTo>
                  <a:pt x="3364455" y="5437704"/>
                  <a:pt x="3342081" y="5466704"/>
                  <a:pt x="3316666" y="5450736"/>
                </a:cubicBezTo>
                <a:cubicBezTo>
                  <a:pt x="3306503" y="5441319"/>
                  <a:pt x="3286457" y="5439158"/>
                  <a:pt x="3271894" y="5445907"/>
                </a:cubicBezTo>
                <a:cubicBezTo>
                  <a:pt x="3269388" y="5447068"/>
                  <a:pt x="3267143" y="5448455"/>
                  <a:pt x="3265228" y="5450024"/>
                </a:cubicBezTo>
                <a:cubicBezTo>
                  <a:pt x="3234084" y="5427025"/>
                  <a:pt x="3219254" y="5440615"/>
                  <a:pt x="3204017" y="5424552"/>
                </a:cubicBezTo>
                <a:cubicBezTo>
                  <a:pt x="3159473" y="5420614"/>
                  <a:pt x="3126956" y="5439505"/>
                  <a:pt x="3112867" y="5425473"/>
                </a:cubicBezTo>
                <a:cubicBezTo>
                  <a:pt x="3090747" y="5427880"/>
                  <a:pt x="3062886" y="5447193"/>
                  <a:pt x="3043809" y="5432293"/>
                </a:cubicBezTo>
                <a:cubicBezTo>
                  <a:pt x="3043452" y="5445549"/>
                  <a:pt x="3016821" y="5423991"/>
                  <a:pt x="3005211" y="5433472"/>
                </a:cubicBezTo>
                <a:cubicBezTo>
                  <a:pt x="2997207" y="5441605"/>
                  <a:pt x="2987260" y="5436961"/>
                  <a:pt x="2976986" y="5437264"/>
                </a:cubicBezTo>
                <a:cubicBezTo>
                  <a:pt x="2964968" y="5444153"/>
                  <a:pt x="2918975" y="5437570"/>
                  <a:pt x="2905879" y="5431128"/>
                </a:cubicBezTo>
                <a:cubicBezTo>
                  <a:pt x="2872703" y="5407678"/>
                  <a:pt x="2815496" y="5432178"/>
                  <a:pt x="2788318" y="5414358"/>
                </a:cubicBezTo>
                <a:cubicBezTo>
                  <a:pt x="2746271" y="5410854"/>
                  <a:pt x="2685231" y="5410484"/>
                  <a:pt x="2653590" y="5410111"/>
                </a:cubicBezTo>
                <a:cubicBezTo>
                  <a:pt x="2615334" y="5411650"/>
                  <a:pt x="2639324" y="5388277"/>
                  <a:pt x="2598481" y="5412114"/>
                </a:cubicBezTo>
                <a:cubicBezTo>
                  <a:pt x="2534415" y="5394537"/>
                  <a:pt x="2387966" y="5438902"/>
                  <a:pt x="2333897" y="5408505"/>
                </a:cubicBezTo>
                <a:cubicBezTo>
                  <a:pt x="2279458" y="5405891"/>
                  <a:pt x="2312839" y="5402348"/>
                  <a:pt x="2271841" y="5396433"/>
                </a:cubicBezTo>
                <a:cubicBezTo>
                  <a:pt x="2263465" y="5363868"/>
                  <a:pt x="2168184" y="5361433"/>
                  <a:pt x="2143705" y="5345095"/>
                </a:cubicBezTo>
                <a:cubicBezTo>
                  <a:pt x="2087043" y="5343333"/>
                  <a:pt x="2041689" y="5319742"/>
                  <a:pt x="1986408" y="5335524"/>
                </a:cubicBezTo>
                <a:cubicBezTo>
                  <a:pt x="1983594" y="5331315"/>
                  <a:pt x="1979798" y="5327915"/>
                  <a:pt x="1975333" y="5325099"/>
                </a:cubicBezTo>
                <a:lnTo>
                  <a:pt x="1972441" y="5323775"/>
                </a:lnTo>
                <a:lnTo>
                  <a:pt x="1971497" y="5324412"/>
                </a:lnTo>
                <a:cubicBezTo>
                  <a:pt x="1967825" y="5325937"/>
                  <a:pt x="1963255" y="5326871"/>
                  <a:pt x="1956886" y="5327069"/>
                </a:cubicBezTo>
                <a:cubicBezTo>
                  <a:pt x="1957692" y="5357103"/>
                  <a:pt x="1944755" y="5337483"/>
                  <a:pt x="1924833" y="5344911"/>
                </a:cubicBezTo>
                <a:cubicBezTo>
                  <a:pt x="1907350" y="5349449"/>
                  <a:pt x="1899872" y="5360515"/>
                  <a:pt x="1885856" y="5367299"/>
                </a:cubicBezTo>
                <a:cubicBezTo>
                  <a:pt x="1874373" y="5371950"/>
                  <a:pt x="1870677" y="5363227"/>
                  <a:pt x="1855937" y="5372820"/>
                </a:cubicBezTo>
                <a:cubicBezTo>
                  <a:pt x="1826799" y="5367486"/>
                  <a:pt x="1805938" y="5389998"/>
                  <a:pt x="1784500" y="5395926"/>
                </a:cubicBezTo>
                <a:cubicBezTo>
                  <a:pt x="1777473" y="5395836"/>
                  <a:pt x="1756895" y="5401012"/>
                  <a:pt x="1737998" y="5407426"/>
                </a:cubicBezTo>
                <a:lnTo>
                  <a:pt x="1736716" y="5407939"/>
                </a:lnTo>
                <a:lnTo>
                  <a:pt x="1726742" y="5405934"/>
                </a:lnTo>
                <a:cubicBezTo>
                  <a:pt x="1724249" y="5404894"/>
                  <a:pt x="1723700" y="5403454"/>
                  <a:pt x="1726849" y="5401221"/>
                </a:cubicBezTo>
                <a:cubicBezTo>
                  <a:pt x="1723886" y="5399045"/>
                  <a:pt x="1720993" y="5398236"/>
                  <a:pt x="1718134" y="5398128"/>
                </a:cubicBezTo>
                <a:cubicBezTo>
                  <a:pt x="1712416" y="5397910"/>
                  <a:pt x="1706830" y="5400494"/>
                  <a:pt x="1701063" y="5400545"/>
                </a:cubicBezTo>
                <a:lnTo>
                  <a:pt x="1694634" y="5398728"/>
                </a:lnTo>
                <a:lnTo>
                  <a:pt x="1692270" y="5399053"/>
                </a:lnTo>
                <a:lnTo>
                  <a:pt x="1686657" y="5399247"/>
                </a:lnTo>
                <a:lnTo>
                  <a:pt x="1687479" y="5402165"/>
                </a:lnTo>
                <a:cubicBezTo>
                  <a:pt x="1688791" y="5404927"/>
                  <a:pt x="1689812" y="5407972"/>
                  <a:pt x="1680969" y="5407963"/>
                </a:cubicBezTo>
                <a:cubicBezTo>
                  <a:pt x="1662599" y="5406532"/>
                  <a:pt x="1656841" y="5418932"/>
                  <a:pt x="1648682" y="5407558"/>
                </a:cubicBezTo>
                <a:lnTo>
                  <a:pt x="1646819" y="5404306"/>
                </a:lnTo>
                <a:lnTo>
                  <a:pt x="1642743" y="5403927"/>
                </a:lnTo>
                <a:cubicBezTo>
                  <a:pt x="1640569" y="5404120"/>
                  <a:pt x="1639361" y="5404983"/>
                  <a:pt x="1639788" y="5407135"/>
                </a:cubicBezTo>
                <a:cubicBezTo>
                  <a:pt x="1622347" y="5398881"/>
                  <a:pt x="1603063" y="5413406"/>
                  <a:pt x="1585803" y="5416574"/>
                </a:cubicBezTo>
                <a:cubicBezTo>
                  <a:pt x="1572467" y="5408520"/>
                  <a:pt x="1549407" y="5423110"/>
                  <a:pt x="1513331" y="5423805"/>
                </a:cubicBezTo>
                <a:cubicBezTo>
                  <a:pt x="1498774" y="5414520"/>
                  <a:pt x="1489007" y="5424393"/>
                  <a:pt x="1460734" y="5411778"/>
                </a:cubicBezTo>
                <a:cubicBezTo>
                  <a:pt x="1459446" y="5412932"/>
                  <a:pt x="1457867" y="5413992"/>
                  <a:pt x="1456045" y="5414928"/>
                </a:cubicBezTo>
                <a:cubicBezTo>
                  <a:pt x="1445460" y="5420354"/>
                  <a:pt x="1429166" y="5420415"/>
                  <a:pt x="1419653" y="5415060"/>
                </a:cubicBezTo>
                <a:cubicBezTo>
                  <a:pt x="1374353" y="5398095"/>
                  <a:pt x="1332064" y="5398411"/>
                  <a:pt x="1292605" y="5394671"/>
                </a:cubicBezTo>
                <a:cubicBezTo>
                  <a:pt x="1247867" y="5392301"/>
                  <a:pt x="1276603" y="5411730"/>
                  <a:pt x="1221477" y="5395509"/>
                </a:cubicBezTo>
                <a:cubicBezTo>
                  <a:pt x="1215107" y="5402140"/>
                  <a:pt x="1207983" y="5402421"/>
                  <a:pt x="1196159" y="5399169"/>
                </a:cubicBezTo>
                <a:cubicBezTo>
                  <a:pt x="1174396" y="5398516"/>
                  <a:pt x="1175280" y="5415282"/>
                  <a:pt x="1153748" y="5405093"/>
                </a:cubicBezTo>
                <a:cubicBezTo>
                  <a:pt x="1157267" y="5414115"/>
                  <a:pt x="1112247" y="5408398"/>
                  <a:pt x="1121874" y="5417803"/>
                </a:cubicBezTo>
                <a:cubicBezTo>
                  <a:pt x="1107293" y="5425943"/>
                  <a:pt x="1100911" y="5412406"/>
                  <a:pt x="1086481" y="5419474"/>
                </a:cubicBezTo>
                <a:cubicBezTo>
                  <a:pt x="1070504" y="5421068"/>
                  <a:pt x="1096054" y="5409890"/>
                  <a:pt x="1078485" y="5409150"/>
                </a:cubicBezTo>
                <a:cubicBezTo>
                  <a:pt x="1057107" y="5409880"/>
                  <a:pt x="1057916" y="5393370"/>
                  <a:pt x="1040550" y="5414415"/>
                </a:cubicBezTo>
                <a:cubicBezTo>
                  <a:pt x="1018445" y="5409298"/>
                  <a:pt x="1013694" y="5418764"/>
                  <a:pt x="982981" y="5423575"/>
                </a:cubicBezTo>
                <a:cubicBezTo>
                  <a:pt x="970423" y="5418342"/>
                  <a:pt x="960063" y="5420960"/>
                  <a:pt x="949836" y="5426093"/>
                </a:cubicBezTo>
                <a:cubicBezTo>
                  <a:pt x="920168" y="5424861"/>
                  <a:pt x="892764" y="5432710"/>
                  <a:pt x="859237" y="5435973"/>
                </a:cubicBezTo>
                <a:cubicBezTo>
                  <a:pt x="823344" y="5430160"/>
                  <a:pt x="804272" y="5444731"/>
                  <a:pt x="768445" y="5448159"/>
                </a:cubicBezTo>
                <a:cubicBezTo>
                  <a:pt x="733630" y="5434899"/>
                  <a:pt x="744432" y="5468566"/>
                  <a:pt x="714393" y="5468302"/>
                </a:cubicBezTo>
                <a:cubicBezTo>
                  <a:pt x="665910" y="5456640"/>
                  <a:pt x="715197" y="5479526"/>
                  <a:pt x="639791" y="5476924"/>
                </a:cubicBezTo>
                <a:cubicBezTo>
                  <a:pt x="635590" y="5474880"/>
                  <a:pt x="626375" y="5477333"/>
                  <a:pt x="627266" y="5480260"/>
                </a:cubicBezTo>
                <a:cubicBezTo>
                  <a:pt x="622501" y="5479477"/>
                  <a:pt x="611196" y="5474127"/>
                  <a:pt x="609977" y="5478891"/>
                </a:cubicBezTo>
                <a:cubicBezTo>
                  <a:pt x="585928" y="5480121"/>
                  <a:pt x="562064" y="5478026"/>
                  <a:pt x="540688" y="5472807"/>
                </a:cubicBezTo>
                <a:cubicBezTo>
                  <a:pt x="494260" y="5482226"/>
                  <a:pt x="519722" y="5459453"/>
                  <a:pt x="486194" y="5462661"/>
                </a:cubicBezTo>
                <a:cubicBezTo>
                  <a:pt x="459222" y="5472731"/>
                  <a:pt x="449283" y="5465413"/>
                  <a:pt x="418164" y="5472485"/>
                </a:cubicBezTo>
                <a:cubicBezTo>
                  <a:pt x="407504" y="5457469"/>
                  <a:pt x="388899" y="5474930"/>
                  <a:pt x="376724" y="5470967"/>
                </a:cubicBezTo>
                <a:cubicBezTo>
                  <a:pt x="357541" y="5489409"/>
                  <a:pt x="329120" y="5456071"/>
                  <a:pt x="308908" y="5457025"/>
                </a:cubicBezTo>
                <a:cubicBezTo>
                  <a:pt x="274916" y="5461376"/>
                  <a:pt x="238368" y="5480973"/>
                  <a:pt x="219416" y="5463995"/>
                </a:cubicBezTo>
                <a:cubicBezTo>
                  <a:pt x="217077" y="5471389"/>
                  <a:pt x="220429" y="5481203"/>
                  <a:pt x="200977" y="5480608"/>
                </a:cubicBezTo>
                <a:cubicBezTo>
                  <a:pt x="193315" y="5484612"/>
                  <a:pt x="192227" y="5495868"/>
                  <a:pt x="176226" y="5491022"/>
                </a:cubicBezTo>
                <a:cubicBezTo>
                  <a:pt x="195501" y="5480307"/>
                  <a:pt x="163065" y="5480325"/>
                  <a:pt x="165702" y="5468604"/>
                </a:cubicBezTo>
                <a:cubicBezTo>
                  <a:pt x="141228" y="5462364"/>
                  <a:pt x="86026" y="5474606"/>
                  <a:pt x="88282" y="5453658"/>
                </a:cubicBezTo>
                <a:cubicBezTo>
                  <a:pt x="80722" y="5441690"/>
                  <a:pt x="50300" y="5462007"/>
                  <a:pt x="49602" y="5448762"/>
                </a:cubicBezTo>
                <a:cubicBezTo>
                  <a:pt x="42967" y="5453333"/>
                  <a:pt x="33469" y="5452380"/>
                  <a:pt x="22844" y="5450459"/>
                </a:cubicBezTo>
                <a:lnTo>
                  <a:pt x="0" y="5447653"/>
                </a:lnTo>
                <a:close/>
              </a:path>
            </a:pathLst>
          </a:custGeom>
          <a:solidFill>
            <a:schemeClr val="bg1"/>
          </a:solidFill>
          <a:ln>
            <a:noFill/>
          </a:ln>
          <a:effectLst>
            <a:outerShdw blurRad="50800" dist="25400" dir="5400000" algn="t"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Shape 20">
            <a:extLst>
              <a:ext uri="{FF2B5EF4-FFF2-40B4-BE49-F238E27FC236}">
                <a16:creationId xmlns:a16="http://schemas.microsoft.com/office/drawing/2014/main" id="{DCD6552F-C98B-4FBA-842F-3EF2D5ACA1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099" y="585274"/>
            <a:ext cx="7036051" cy="5492212"/>
          </a:xfrm>
          <a:custGeom>
            <a:avLst/>
            <a:gdLst>
              <a:gd name="connsiteX0" fmla="*/ 0 w 7036051"/>
              <a:gd name="connsiteY0" fmla="*/ 0 h 5492212"/>
              <a:gd name="connsiteX1" fmla="*/ 7036051 w 7036051"/>
              <a:gd name="connsiteY1" fmla="*/ 0 h 5492212"/>
              <a:gd name="connsiteX2" fmla="*/ 7036051 w 7036051"/>
              <a:gd name="connsiteY2" fmla="*/ 5163846 h 5492212"/>
              <a:gd name="connsiteX3" fmla="*/ 7012593 w 7036051"/>
              <a:gd name="connsiteY3" fmla="*/ 5176898 h 5492212"/>
              <a:gd name="connsiteX4" fmla="*/ 6958601 w 7036051"/>
              <a:gd name="connsiteY4" fmla="*/ 5204359 h 5492212"/>
              <a:gd name="connsiteX5" fmla="*/ 6951226 w 7036051"/>
              <a:gd name="connsiteY5" fmla="*/ 5203241 h 5492212"/>
              <a:gd name="connsiteX6" fmla="*/ 6920864 w 7036051"/>
              <a:gd name="connsiteY6" fmla="*/ 5220003 h 5492212"/>
              <a:gd name="connsiteX7" fmla="*/ 6834841 w 7036051"/>
              <a:gd name="connsiteY7" fmla="*/ 5266115 h 5492212"/>
              <a:gd name="connsiteX8" fmla="*/ 6777937 w 7036051"/>
              <a:gd name="connsiteY8" fmla="*/ 5332502 h 5492212"/>
              <a:gd name="connsiteX9" fmla="*/ 6752874 w 7036051"/>
              <a:gd name="connsiteY9" fmla="*/ 5340428 h 5492212"/>
              <a:gd name="connsiteX10" fmla="*/ 6711115 w 7036051"/>
              <a:gd name="connsiteY10" fmla="*/ 5353924 h 5492212"/>
              <a:gd name="connsiteX11" fmla="*/ 6702149 w 7036051"/>
              <a:gd name="connsiteY11" fmla="*/ 5351500 h 5492212"/>
              <a:gd name="connsiteX12" fmla="*/ 6698458 w 7036051"/>
              <a:gd name="connsiteY12" fmla="*/ 5352743 h 5492212"/>
              <a:gd name="connsiteX13" fmla="*/ 6698049 w 7036051"/>
              <a:gd name="connsiteY13" fmla="*/ 5352570 h 5492212"/>
              <a:gd name="connsiteX14" fmla="*/ 6697297 w 7036051"/>
              <a:gd name="connsiteY14" fmla="*/ 5353134 h 5492212"/>
              <a:gd name="connsiteX15" fmla="*/ 6689118 w 7036051"/>
              <a:gd name="connsiteY15" fmla="*/ 5355890 h 5492212"/>
              <a:gd name="connsiteX16" fmla="*/ 6670605 w 7036051"/>
              <a:gd name="connsiteY16" fmla="*/ 5355427 h 5492212"/>
              <a:gd name="connsiteX17" fmla="*/ 6659606 w 7036051"/>
              <a:gd name="connsiteY17" fmla="*/ 5357084 h 5492212"/>
              <a:gd name="connsiteX18" fmla="*/ 6649636 w 7036051"/>
              <a:gd name="connsiteY18" fmla="*/ 5367869 h 5492212"/>
              <a:gd name="connsiteX19" fmla="*/ 6642159 w 7036051"/>
              <a:gd name="connsiteY19" fmla="*/ 5369506 h 5492212"/>
              <a:gd name="connsiteX20" fmla="*/ 6640764 w 7036051"/>
              <a:gd name="connsiteY20" fmla="*/ 5370991 h 5492212"/>
              <a:gd name="connsiteX21" fmla="*/ 6636665 w 7036051"/>
              <a:gd name="connsiteY21" fmla="*/ 5374002 h 5492212"/>
              <a:gd name="connsiteX22" fmla="*/ 6641287 w 7036051"/>
              <a:gd name="connsiteY22" fmla="*/ 5376181 h 5492212"/>
              <a:gd name="connsiteX23" fmla="*/ 6591018 w 7036051"/>
              <a:gd name="connsiteY23" fmla="*/ 5390981 h 5492212"/>
              <a:gd name="connsiteX24" fmla="*/ 6548326 w 7036051"/>
              <a:gd name="connsiteY24" fmla="*/ 5403583 h 5492212"/>
              <a:gd name="connsiteX25" fmla="*/ 6472868 w 7036051"/>
              <a:gd name="connsiteY25" fmla="*/ 5394733 h 5492212"/>
              <a:gd name="connsiteX26" fmla="*/ 6401194 w 7036051"/>
              <a:gd name="connsiteY26" fmla="*/ 5422870 h 5492212"/>
              <a:gd name="connsiteX27" fmla="*/ 6381961 w 7036051"/>
              <a:gd name="connsiteY27" fmla="*/ 5422940 h 5492212"/>
              <a:gd name="connsiteX28" fmla="*/ 6363834 w 7036051"/>
              <a:gd name="connsiteY28" fmla="*/ 5417751 h 5492212"/>
              <a:gd name="connsiteX29" fmla="*/ 6363997 w 7036051"/>
              <a:gd name="connsiteY29" fmla="*/ 5415912 h 5492212"/>
              <a:gd name="connsiteX30" fmla="*/ 6361124 w 7036051"/>
              <a:gd name="connsiteY30" fmla="*/ 5415066 h 5492212"/>
              <a:gd name="connsiteX31" fmla="*/ 6358507 w 7036051"/>
              <a:gd name="connsiteY31" fmla="*/ 5416224 h 5492212"/>
              <a:gd name="connsiteX32" fmla="*/ 6355073 w 7036051"/>
              <a:gd name="connsiteY32" fmla="*/ 5415242 h 5492212"/>
              <a:gd name="connsiteX33" fmla="*/ 6345676 w 7036051"/>
              <a:gd name="connsiteY33" fmla="*/ 5413049 h 5492212"/>
              <a:gd name="connsiteX34" fmla="*/ 6342596 w 7036051"/>
              <a:gd name="connsiteY34" fmla="*/ 5409297 h 5492212"/>
              <a:gd name="connsiteX35" fmla="*/ 6305742 w 7036051"/>
              <a:gd name="connsiteY35" fmla="*/ 5401622 h 5492212"/>
              <a:gd name="connsiteX36" fmla="*/ 6294445 w 7036051"/>
              <a:gd name="connsiteY36" fmla="*/ 5404149 h 5492212"/>
              <a:gd name="connsiteX37" fmla="*/ 6281414 w 7036051"/>
              <a:gd name="connsiteY37" fmla="*/ 5398024 h 5492212"/>
              <a:gd name="connsiteX38" fmla="*/ 6243972 w 7036051"/>
              <a:gd name="connsiteY38" fmla="*/ 5395807 h 5492212"/>
              <a:gd name="connsiteX39" fmla="*/ 6202379 w 7036051"/>
              <a:gd name="connsiteY39" fmla="*/ 5388661 h 5492212"/>
              <a:gd name="connsiteX40" fmla="*/ 6173010 w 7036051"/>
              <a:gd name="connsiteY40" fmla="*/ 5380606 h 5492212"/>
              <a:gd name="connsiteX41" fmla="*/ 6093421 w 7036051"/>
              <a:gd name="connsiteY41" fmla="*/ 5375473 h 5492212"/>
              <a:gd name="connsiteX42" fmla="*/ 5959474 w 7036051"/>
              <a:gd name="connsiteY42" fmla="*/ 5373386 h 5492212"/>
              <a:gd name="connsiteX43" fmla="*/ 5931492 w 7036051"/>
              <a:gd name="connsiteY43" fmla="*/ 5371513 h 5492212"/>
              <a:gd name="connsiteX44" fmla="*/ 5909558 w 7036051"/>
              <a:gd name="connsiteY44" fmla="*/ 5364228 h 5492212"/>
              <a:gd name="connsiteX45" fmla="*/ 5906319 w 7036051"/>
              <a:gd name="connsiteY45" fmla="*/ 5357590 h 5492212"/>
              <a:gd name="connsiteX46" fmla="*/ 5891268 w 7036051"/>
              <a:gd name="connsiteY46" fmla="*/ 5355650 h 5492212"/>
              <a:gd name="connsiteX47" fmla="*/ 5887711 w 7036051"/>
              <a:gd name="connsiteY47" fmla="*/ 5353947 h 5492212"/>
              <a:gd name="connsiteX48" fmla="*/ 5866852 w 7036051"/>
              <a:gd name="connsiteY48" fmla="*/ 5345374 h 5492212"/>
              <a:gd name="connsiteX49" fmla="*/ 5811310 w 7036051"/>
              <a:gd name="connsiteY49" fmla="*/ 5356530 h 5492212"/>
              <a:gd name="connsiteX50" fmla="*/ 5770689 w 7036051"/>
              <a:gd name="connsiteY50" fmla="*/ 5359014 h 5492212"/>
              <a:gd name="connsiteX51" fmla="*/ 5767719 w 7036051"/>
              <a:gd name="connsiteY51" fmla="*/ 5357260 h 5492212"/>
              <a:gd name="connsiteX52" fmla="*/ 5765688 w 7036051"/>
              <a:gd name="connsiteY52" fmla="*/ 5352793 h 5492212"/>
              <a:gd name="connsiteX53" fmla="*/ 5758598 w 7036051"/>
              <a:gd name="connsiteY53" fmla="*/ 5351053 h 5492212"/>
              <a:gd name="connsiteX54" fmla="*/ 5752036 w 7036051"/>
              <a:gd name="connsiteY54" fmla="*/ 5346019 h 5492212"/>
              <a:gd name="connsiteX55" fmla="*/ 5503590 w 7036051"/>
              <a:gd name="connsiteY55" fmla="*/ 5325537 h 5492212"/>
              <a:gd name="connsiteX56" fmla="*/ 5389848 w 7036051"/>
              <a:gd name="connsiteY56" fmla="*/ 5351472 h 5492212"/>
              <a:gd name="connsiteX57" fmla="*/ 5344450 w 7036051"/>
              <a:gd name="connsiteY57" fmla="*/ 5354840 h 5492212"/>
              <a:gd name="connsiteX58" fmla="*/ 5338428 w 7036051"/>
              <a:gd name="connsiteY58" fmla="*/ 5350516 h 5492212"/>
              <a:gd name="connsiteX59" fmla="*/ 5273489 w 7036051"/>
              <a:gd name="connsiteY59" fmla="*/ 5373945 h 5492212"/>
              <a:gd name="connsiteX60" fmla="*/ 5182701 w 7036051"/>
              <a:gd name="connsiteY60" fmla="*/ 5370075 h 5492212"/>
              <a:gd name="connsiteX61" fmla="*/ 5114856 w 7036051"/>
              <a:gd name="connsiteY61" fmla="*/ 5361037 h 5492212"/>
              <a:gd name="connsiteX62" fmla="*/ 5076532 w 7036051"/>
              <a:gd name="connsiteY62" fmla="*/ 5358612 h 5492212"/>
              <a:gd name="connsiteX63" fmla="*/ 5048954 w 7036051"/>
              <a:gd name="connsiteY63" fmla="*/ 5353915 h 5492212"/>
              <a:gd name="connsiteX64" fmla="*/ 4977087 w 7036051"/>
              <a:gd name="connsiteY64" fmla="*/ 5357736 h 5492212"/>
              <a:gd name="connsiteX65" fmla="*/ 4857261 w 7036051"/>
              <a:gd name="connsiteY65" fmla="*/ 5370659 h 5492212"/>
              <a:gd name="connsiteX66" fmla="*/ 4769845 w 7036051"/>
              <a:gd name="connsiteY66" fmla="*/ 5353264 h 5492212"/>
              <a:gd name="connsiteX67" fmla="*/ 4722220 w 7036051"/>
              <a:gd name="connsiteY67" fmla="*/ 5370534 h 5492212"/>
              <a:gd name="connsiteX68" fmla="*/ 4667552 w 7036051"/>
              <a:gd name="connsiteY68" fmla="*/ 5366753 h 5492212"/>
              <a:gd name="connsiteX69" fmla="*/ 4454472 w 7036051"/>
              <a:gd name="connsiteY69" fmla="*/ 5391442 h 5492212"/>
              <a:gd name="connsiteX70" fmla="*/ 4317219 w 7036051"/>
              <a:gd name="connsiteY70" fmla="*/ 5411554 h 5492212"/>
              <a:gd name="connsiteX71" fmla="*/ 4298346 w 7036051"/>
              <a:gd name="connsiteY71" fmla="*/ 5416146 h 5492212"/>
              <a:gd name="connsiteX72" fmla="*/ 4298228 w 7036051"/>
              <a:gd name="connsiteY72" fmla="*/ 5417983 h 5492212"/>
              <a:gd name="connsiteX73" fmla="*/ 4295233 w 7036051"/>
              <a:gd name="connsiteY73" fmla="*/ 5418735 h 5492212"/>
              <a:gd name="connsiteX74" fmla="*/ 4292799 w 7036051"/>
              <a:gd name="connsiteY74" fmla="*/ 5417494 h 5492212"/>
              <a:gd name="connsiteX75" fmla="*/ 4289225 w 7036051"/>
              <a:gd name="connsiteY75" fmla="*/ 5418364 h 5492212"/>
              <a:gd name="connsiteX76" fmla="*/ 4279515 w 7036051"/>
              <a:gd name="connsiteY76" fmla="*/ 5420247 h 5492212"/>
              <a:gd name="connsiteX77" fmla="*/ 4275872 w 7036051"/>
              <a:gd name="connsiteY77" fmla="*/ 5423890 h 5492212"/>
              <a:gd name="connsiteX78" fmla="*/ 4227055 w 7036051"/>
              <a:gd name="connsiteY78" fmla="*/ 5427466 h 5492212"/>
              <a:gd name="connsiteX79" fmla="*/ 4213123 w 7036051"/>
              <a:gd name="connsiteY79" fmla="*/ 5433155 h 5492212"/>
              <a:gd name="connsiteX80" fmla="*/ 4175436 w 7036051"/>
              <a:gd name="connsiteY80" fmla="*/ 5434156 h 5492212"/>
              <a:gd name="connsiteX81" fmla="*/ 4132856 w 7036051"/>
              <a:gd name="connsiteY81" fmla="*/ 5439937 h 5492212"/>
              <a:gd name="connsiteX82" fmla="*/ 4102333 w 7036051"/>
              <a:gd name="connsiteY82" fmla="*/ 5447021 h 5492212"/>
              <a:gd name="connsiteX83" fmla="*/ 4022159 w 7036051"/>
              <a:gd name="connsiteY83" fmla="*/ 5449566 h 5492212"/>
              <a:gd name="connsiteX84" fmla="*/ 3888224 w 7036051"/>
              <a:gd name="connsiteY84" fmla="*/ 5447312 h 5492212"/>
              <a:gd name="connsiteX85" fmla="*/ 3860026 w 7036051"/>
              <a:gd name="connsiteY85" fmla="*/ 5448274 h 5492212"/>
              <a:gd name="connsiteX86" fmla="*/ 3832796 w 7036051"/>
              <a:gd name="connsiteY86" fmla="*/ 5461349 h 5492212"/>
              <a:gd name="connsiteX87" fmla="*/ 3817485 w 7036051"/>
              <a:gd name="connsiteY87" fmla="*/ 5462797 h 5492212"/>
              <a:gd name="connsiteX88" fmla="*/ 3813676 w 7036051"/>
              <a:gd name="connsiteY88" fmla="*/ 5464379 h 5492212"/>
              <a:gd name="connsiteX89" fmla="*/ 3791563 w 7036051"/>
              <a:gd name="connsiteY89" fmla="*/ 5472259 h 5492212"/>
              <a:gd name="connsiteX90" fmla="*/ 3737858 w 7036051"/>
              <a:gd name="connsiteY90" fmla="*/ 5459331 h 5492212"/>
              <a:gd name="connsiteX91" fmla="*/ 3697716 w 7036051"/>
              <a:gd name="connsiteY91" fmla="*/ 5455539 h 5492212"/>
              <a:gd name="connsiteX92" fmla="*/ 3694487 w 7036051"/>
              <a:gd name="connsiteY92" fmla="*/ 5457193 h 5492212"/>
              <a:gd name="connsiteX93" fmla="*/ 3691779 w 7036051"/>
              <a:gd name="connsiteY93" fmla="*/ 5461582 h 5492212"/>
              <a:gd name="connsiteX94" fmla="*/ 3684442 w 7036051"/>
              <a:gd name="connsiteY94" fmla="*/ 5463086 h 5492212"/>
              <a:gd name="connsiteX95" fmla="*/ 3677129 w 7036051"/>
              <a:gd name="connsiteY95" fmla="*/ 5467898 h 5492212"/>
              <a:gd name="connsiteX96" fmla="*/ 3438897 w 7036051"/>
              <a:gd name="connsiteY96" fmla="*/ 5462195 h 5492212"/>
              <a:gd name="connsiteX97" fmla="*/ 3389756 w 7036051"/>
              <a:gd name="connsiteY97" fmla="*/ 5444428 h 5492212"/>
              <a:gd name="connsiteX98" fmla="*/ 3316666 w 7036051"/>
              <a:gd name="connsiteY98" fmla="*/ 5450736 h 5492212"/>
              <a:gd name="connsiteX99" fmla="*/ 3271894 w 7036051"/>
              <a:gd name="connsiteY99" fmla="*/ 5445907 h 5492212"/>
              <a:gd name="connsiteX100" fmla="*/ 3265228 w 7036051"/>
              <a:gd name="connsiteY100" fmla="*/ 5450024 h 5492212"/>
              <a:gd name="connsiteX101" fmla="*/ 3204017 w 7036051"/>
              <a:gd name="connsiteY101" fmla="*/ 5424552 h 5492212"/>
              <a:gd name="connsiteX102" fmla="*/ 3112867 w 7036051"/>
              <a:gd name="connsiteY102" fmla="*/ 5425473 h 5492212"/>
              <a:gd name="connsiteX103" fmla="*/ 3043809 w 7036051"/>
              <a:gd name="connsiteY103" fmla="*/ 5432293 h 5492212"/>
              <a:gd name="connsiteX104" fmla="*/ 3005211 w 7036051"/>
              <a:gd name="connsiteY104" fmla="*/ 5433472 h 5492212"/>
              <a:gd name="connsiteX105" fmla="*/ 2976986 w 7036051"/>
              <a:gd name="connsiteY105" fmla="*/ 5437264 h 5492212"/>
              <a:gd name="connsiteX106" fmla="*/ 2905879 w 7036051"/>
              <a:gd name="connsiteY106" fmla="*/ 5431128 h 5492212"/>
              <a:gd name="connsiteX107" fmla="*/ 2788318 w 7036051"/>
              <a:gd name="connsiteY107" fmla="*/ 5414358 h 5492212"/>
              <a:gd name="connsiteX108" fmla="*/ 2653590 w 7036051"/>
              <a:gd name="connsiteY108" fmla="*/ 5410111 h 5492212"/>
              <a:gd name="connsiteX109" fmla="*/ 2598481 w 7036051"/>
              <a:gd name="connsiteY109" fmla="*/ 5412114 h 5492212"/>
              <a:gd name="connsiteX110" fmla="*/ 2333897 w 7036051"/>
              <a:gd name="connsiteY110" fmla="*/ 5408505 h 5492212"/>
              <a:gd name="connsiteX111" fmla="*/ 2271841 w 7036051"/>
              <a:gd name="connsiteY111" fmla="*/ 5396433 h 5492212"/>
              <a:gd name="connsiteX112" fmla="*/ 2143705 w 7036051"/>
              <a:gd name="connsiteY112" fmla="*/ 5345095 h 5492212"/>
              <a:gd name="connsiteX113" fmla="*/ 1986408 w 7036051"/>
              <a:gd name="connsiteY113" fmla="*/ 5335524 h 5492212"/>
              <a:gd name="connsiteX114" fmla="*/ 1975333 w 7036051"/>
              <a:gd name="connsiteY114" fmla="*/ 5325099 h 5492212"/>
              <a:gd name="connsiteX115" fmla="*/ 1972441 w 7036051"/>
              <a:gd name="connsiteY115" fmla="*/ 5323775 h 5492212"/>
              <a:gd name="connsiteX116" fmla="*/ 1971497 w 7036051"/>
              <a:gd name="connsiteY116" fmla="*/ 5324412 h 5492212"/>
              <a:gd name="connsiteX117" fmla="*/ 1956886 w 7036051"/>
              <a:gd name="connsiteY117" fmla="*/ 5327069 h 5492212"/>
              <a:gd name="connsiteX118" fmla="*/ 1924833 w 7036051"/>
              <a:gd name="connsiteY118" fmla="*/ 5344911 h 5492212"/>
              <a:gd name="connsiteX119" fmla="*/ 1885856 w 7036051"/>
              <a:gd name="connsiteY119" fmla="*/ 5367299 h 5492212"/>
              <a:gd name="connsiteX120" fmla="*/ 1855937 w 7036051"/>
              <a:gd name="connsiteY120" fmla="*/ 5372820 h 5492212"/>
              <a:gd name="connsiteX121" fmla="*/ 1784500 w 7036051"/>
              <a:gd name="connsiteY121" fmla="*/ 5395926 h 5492212"/>
              <a:gd name="connsiteX122" fmla="*/ 1737998 w 7036051"/>
              <a:gd name="connsiteY122" fmla="*/ 5407426 h 5492212"/>
              <a:gd name="connsiteX123" fmla="*/ 1736716 w 7036051"/>
              <a:gd name="connsiteY123" fmla="*/ 5407939 h 5492212"/>
              <a:gd name="connsiteX124" fmla="*/ 1726742 w 7036051"/>
              <a:gd name="connsiteY124" fmla="*/ 5405934 h 5492212"/>
              <a:gd name="connsiteX125" fmla="*/ 1726849 w 7036051"/>
              <a:gd name="connsiteY125" fmla="*/ 5401221 h 5492212"/>
              <a:gd name="connsiteX126" fmla="*/ 1718134 w 7036051"/>
              <a:gd name="connsiteY126" fmla="*/ 5398128 h 5492212"/>
              <a:gd name="connsiteX127" fmla="*/ 1701063 w 7036051"/>
              <a:gd name="connsiteY127" fmla="*/ 5400545 h 5492212"/>
              <a:gd name="connsiteX128" fmla="*/ 1694634 w 7036051"/>
              <a:gd name="connsiteY128" fmla="*/ 5398728 h 5492212"/>
              <a:gd name="connsiteX129" fmla="*/ 1692270 w 7036051"/>
              <a:gd name="connsiteY129" fmla="*/ 5399053 h 5492212"/>
              <a:gd name="connsiteX130" fmla="*/ 1686657 w 7036051"/>
              <a:gd name="connsiteY130" fmla="*/ 5399247 h 5492212"/>
              <a:gd name="connsiteX131" fmla="*/ 1687479 w 7036051"/>
              <a:gd name="connsiteY131" fmla="*/ 5402165 h 5492212"/>
              <a:gd name="connsiteX132" fmla="*/ 1680969 w 7036051"/>
              <a:gd name="connsiteY132" fmla="*/ 5407963 h 5492212"/>
              <a:gd name="connsiteX133" fmla="*/ 1648682 w 7036051"/>
              <a:gd name="connsiteY133" fmla="*/ 5407558 h 5492212"/>
              <a:gd name="connsiteX134" fmla="*/ 1646819 w 7036051"/>
              <a:gd name="connsiteY134" fmla="*/ 5404306 h 5492212"/>
              <a:gd name="connsiteX135" fmla="*/ 1642743 w 7036051"/>
              <a:gd name="connsiteY135" fmla="*/ 5403927 h 5492212"/>
              <a:gd name="connsiteX136" fmla="*/ 1639788 w 7036051"/>
              <a:gd name="connsiteY136" fmla="*/ 5407135 h 5492212"/>
              <a:gd name="connsiteX137" fmla="*/ 1585803 w 7036051"/>
              <a:gd name="connsiteY137" fmla="*/ 5416574 h 5492212"/>
              <a:gd name="connsiteX138" fmla="*/ 1513331 w 7036051"/>
              <a:gd name="connsiteY138" fmla="*/ 5423805 h 5492212"/>
              <a:gd name="connsiteX139" fmla="*/ 1460734 w 7036051"/>
              <a:gd name="connsiteY139" fmla="*/ 5411778 h 5492212"/>
              <a:gd name="connsiteX140" fmla="*/ 1456045 w 7036051"/>
              <a:gd name="connsiteY140" fmla="*/ 5414928 h 5492212"/>
              <a:gd name="connsiteX141" fmla="*/ 1419653 w 7036051"/>
              <a:gd name="connsiteY141" fmla="*/ 5415060 h 5492212"/>
              <a:gd name="connsiteX142" fmla="*/ 1292605 w 7036051"/>
              <a:gd name="connsiteY142" fmla="*/ 5394671 h 5492212"/>
              <a:gd name="connsiteX143" fmla="*/ 1221477 w 7036051"/>
              <a:gd name="connsiteY143" fmla="*/ 5395509 h 5492212"/>
              <a:gd name="connsiteX144" fmla="*/ 1196159 w 7036051"/>
              <a:gd name="connsiteY144" fmla="*/ 5399169 h 5492212"/>
              <a:gd name="connsiteX145" fmla="*/ 1153748 w 7036051"/>
              <a:gd name="connsiteY145" fmla="*/ 5405093 h 5492212"/>
              <a:gd name="connsiteX146" fmla="*/ 1121874 w 7036051"/>
              <a:gd name="connsiteY146" fmla="*/ 5417803 h 5492212"/>
              <a:gd name="connsiteX147" fmla="*/ 1086481 w 7036051"/>
              <a:gd name="connsiteY147" fmla="*/ 5419474 h 5492212"/>
              <a:gd name="connsiteX148" fmla="*/ 1078485 w 7036051"/>
              <a:gd name="connsiteY148" fmla="*/ 5409150 h 5492212"/>
              <a:gd name="connsiteX149" fmla="*/ 1040550 w 7036051"/>
              <a:gd name="connsiteY149" fmla="*/ 5414415 h 5492212"/>
              <a:gd name="connsiteX150" fmla="*/ 982981 w 7036051"/>
              <a:gd name="connsiteY150" fmla="*/ 5423575 h 5492212"/>
              <a:gd name="connsiteX151" fmla="*/ 949836 w 7036051"/>
              <a:gd name="connsiteY151" fmla="*/ 5426093 h 5492212"/>
              <a:gd name="connsiteX152" fmla="*/ 859237 w 7036051"/>
              <a:gd name="connsiteY152" fmla="*/ 5435973 h 5492212"/>
              <a:gd name="connsiteX153" fmla="*/ 768445 w 7036051"/>
              <a:gd name="connsiteY153" fmla="*/ 5448159 h 5492212"/>
              <a:gd name="connsiteX154" fmla="*/ 714393 w 7036051"/>
              <a:gd name="connsiteY154" fmla="*/ 5468302 h 5492212"/>
              <a:gd name="connsiteX155" fmla="*/ 639791 w 7036051"/>
              <a:gd name="connsiteY155" fmla="*/ 5476924 h 5492212"/>
              <a:gd name="connsiteX156" fmla="*/ 627266 w 7036051"/>
              <a:gd name="connsiteY156" fmla="*/ 5480260 h 5492212"/>
              <a:gd name="connsiteX157" fmla="*/ 609977 w 7036051"/>
              <a:gd name="connsiteY157" fmla="*/ 5478891 h 5492212"/>
              <a:gd name="connsiteX158" fmla="*/ 540688 w 7036051"/>
              <a:gd name="connsiteY158" fmla="*/ 5472807 h 5492212"/>
              <a:gd name="connsiteX159" fmla="*/ 486194 w 7036051"/>
              <a:gd name="connsiteY159" fmla="*/ 5462661 h 5492212"/>
              <a:gd name="connsiteX160" fmla="*/ 418164 w 7036051"/>
              <a:gd name="connsiteY160" fmla="*/ 5472485 h 5492212"/>
              <a:gd name="connsiteX161" fmla="*/ 376724 w 7036051"/>
              <a:gd name="connsiteY161" fmla="*/ 5470967 h 5492212"/>
              <a:gd name="connsiteX162" fmla="*/ 308908 w 7036051"/>
              <a:gd name="connsiteY162" fmla="*/ 5457025 h 5492212"/>
              <a:gd name="connsiteX163" fmla="*/ 219416 w 7036051"/>
              <a:gd name="connsiteY163" fmla="*/ 5463995 h 5492212"/>
              <a:gd name="connsiteX164" fmla="*/ 200977 w 7036051"/>
              <a:gd name="connsiteY164" fmla="*/ 5480608 h 5492212"/>
              <a:gd name="connsiteX165" fmla="*/ 176226 w 7036051"/>
              <a:gd name="connsiteY165" fmla="*/ 5491022 h 5492212"/>
              <a:gd name="connsiteX166" fmla="*/ 165702 w 7036051"/>
              <a:gd name="connsiteY166" fmla="*/ 5468604 h 5492212"/>
              <a:gd name="connsiteX167" fmla="*/ 88282 w 7036051"/>
              <a:gd name="connsiteY167" fmla="*/ 5453658 h 5492212"/>
              <a:gd name="connsiteX168" fmla="*/ 49602 w 7036051"/>
              <a:gd name="connsiteY168" fmla="*/ 5448762 h 5492212"/>
              <a:gd name="connsiteX169" fmla="*/ 22844 w 7036051"/>
              <a:gd name="connsiteY169" fmla="*/ 5450459 h 5492212"/>
              <a:gd name="connsiteX170" fmla="*/ 0 w 7036051"/>
              <a:gd name="connsiteY170" fmla="*/ 5447653 h 5492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Lst>
            <a:rect l="l" t="t" r="r" b="b"/>
            <a:pathLst>
              <a:path w="7036051" h="5492212">
                <a:moveTo>
                  <a:pt x="0" y="0"/>
                </a:moveTo>
                <a:lnTo>
                  <a:pt x="7036051" y="0"/>
                </a:lnTo>
                <a:lnTo>
                  <a:pt x="7036051" y="5163846"/>
                </a:lnTo>
                <a:lnTo>
                  <a:pt x="7012593" y="5176898"/>
                </a:lnTo>
                <a:cubicBezTo>
                  <a:pt x="7010768" y="5193373"/>
                  <a:pt x="6968133" y="5178026"/>
                  <a:pt x="6958601" y="5204359"/>
                </a:cubicBezTo>
                <a:cubicBezTo>
                  <a:pt x="6956255" y="5203750"/>
                  <a:pt x="6953771" y="5203373"/>
                  <a:pt x="6951226" y="5203241"/>
                </a:cubicBezTo>
                <a:cubicBezTo>
                  <a:pt x="6936441" y="5202478"/>
                  <a:pt x="6922846" y="5209982"/>
                  <a:pt x="6920864" y="5220003"/>
                </a:cubicBezTo>
                <a:cubicBezTo>
                  <a:pt x="6902003" y="5258795"/>
                  <a:pt x="6863469" y="5243876"/>
                  <a:pt x="6834841" y="5266115"/>
                </a:cubicBezTo>
                <a:cubicBezTo>
                  <a:pt x="6800315" y="5289373"/>
                  <a:pt x="6805780" y="5289922"/>
                  <a:pt x="6777937" y="5332502"/>
                </a:cubicBezTo>
                <a:cubicBezTo>
                  <a:pt x="6765321" y="5328518"/>
                  <a:pt x="6759096" y="5331534"/>
                  <a:pt x="6752874" y="5340428"/>
                </a:cubicBezTo>
                <a:cubicBezTo>
                  <a:pt x="6735526" y="5351218"/>
                  <a:pt x="6717730" y="5333264"/>
                  <a:pt x="6711115" y="5353924"/>
                </a:cubicBezTo>
                <a:cubicBezTo>
                  <a:pt x="6709352" y="5351156"/>
                  <a:pt x="6706090" y="5350761"/>
                  <a:pt x="6702149" y="5351500"/>
                </a:cubicBezTo>
                <a:lnTo>
                  <a:pt x="6698458" y="5352743"/>
                </a:lnTo>
                <a:lnTo>
                  <a:pt x="6698049" y="5352570"/>
                </a:lnTo>
                <a:lnTo>
                  <a:pt x="6697297" y="5353134"/>
                </a:lnTo>
                <a:lnTo>
                  <a:pt x="6689118" y="5355890"/>
                </a:lnTo>
                <a:cubicBezTo>
                  <a:pt x="6680171" y="5359440"/>
                  <a:pt x="6671805" y="5362584"/>
                  <a:pt x="6670605" y="5355427"/>
                </a:cubicBezTo>
                <a:cubicBezTo>
                  <a:pt x="6665330" y="5354991"/>
                  <a:pt x="6661976" y="5355734"/>
                  <a:pt x="6659606" y="5357084"/>
                </a:cubicBezTo>
                <a:cubicBezTo>
                  <a:pt x="6654864" y="5359782"/>
                  <a:pt x="6654050" y="5364908"/>
                  <a:pt x="6649636" y="5367869"/>
                </a:cubicBezTo>
                <a:lnTo>
                  <a:pt x="6642159" y="5369506"/>
                </a:lnTo>
                <a:lnTo>
                  <a:pt x="6640764" y="5370991"/>
                </a:lnTo>
                <a:lnTo>
                  <a:pt x="6636665" y="5374002"/>
                </a:lnTo>
                <a:lnTo>
                  <a:pt x="6641287" y="5376181"/>
                </a:lnTo>
                <a:cubicBezTo>
                  <a:pt x="6646080" y="5377976"/>
                  <a:pt x="6597903" y="5386514"/>
                  <a:pt x="6591018" y="5390981"/>
                </a:cubicBezTo>
                <a:lnTo>
                  <a:pt x="6548326" y="5403583"/>
                </a:lnTo>
                <a:lnTo>
                  <a:pt x="6472868" y="5394733"/>
                </a:lnTo>
                <a:cubicBezTo>
                  <a:pt x="6457699" y="5415896"/>
                  <a:pt x="6417760" y="5410703"/>
                  <a:pt x="6401194" y="5422870"/>
                </a:cubicBezTo>
                <a:lnTo>
                  <a:pt x="6381961" y="5422940"/>
                </a:lnTo>
                <a:lnTo>
                  <a:pt x="6363834" y="5417751"/>
                </a:lnTo>
                <a:lnTo>
                  <a:pt x="6363997" y="5415912"/>
                </a:lnTo>
                <a:cubicBezTo>
                  <a:pt x="6363602" y="5414702"/>
                  <a:pt x="6362617" y="5414594"/>
                  <a:pt x="6361124" y="5415066"/>
                </a:cubicBezTo>
                <a:lnTo>
                  <a:pt x="6358507" y="5416224"/>
                </a:lnTo>
                <a:lnTo>
                  <a:pt x="6355073" y="5415242"/>
                </a:lnTo>
                <a:lnTo>
                  <a:pt x="6345676" y="5413049"/>
                </a:lnTo>
                <a:lnTo>
                  <a:pt x="6342596" y="5409297"/>
                </a:lnTo>
                <a:cubicBezTo>
                  <a:pt x="6333502" y="5403420"/>
                  <a:pt x="6312379" y="5410664"/>
                  <a:pt x="6305742" y="5401622"/>
                </a:cubicBezTo>
                <a:lnTo>
                  <a:pt x="6294445" y="5404149"/>
                </a:lnTo>
                <a:lnTo>
                  <a:pt x="6281414" y="5398024"/>
                </a:lnTo>
                <a:cubicBezTo>
                  <a:pt x="6269392" y="5392983"/>
                  <a:pt x="6257013" y="5390092"/>
                  <a:pt x="6243972" y="5395807"/>
                </a:cubicBezTo>
                <a:cubicBezTo>
                  <a:pt x="6248312" y="5382942"/>
                  <a:pt x="6211634" y="5399629"/>
                  <a:pt x="6202379" y="5388661"/>
                </a:cubicBezTo>
                <a:cubicBezTo>
                  <a:pt x="6196568" y="5379556"/>
                  <a:pt x="6184084" y="5382499"/>
                  <a:pt x="6173010" y="5380606"/>
                </a:cubicBezTo>
                <a:cubicBezTo>
                  <a:pt x="6162384" y="5372079"/>
                  <a:pt x="6109972" y="5371285"/>
                  <a:pt x="6093421" y="5375473"/>
                </a:cubicBezTo>
                <a:cubicBezTo>
                  <a:pt x="6048943" y="5392971"/>
                  <a:pt x="5995413" y="5360396"/>
                  <a:pt x="5959474" y="5373386"/>
                </a:cubicBezTo>
                <a:cubicBezTo>
                  <a:pt x="5949048" y="5374123"/>
                  <a:pt x="5939860" y="5373301"/>
                  <a:pt x="5931492" y="5371513"/>
                </a:cubicBezTo>
                <a:lnTo>
                  <a:pt x="5909558" y="5364228"/>
                </a:lnTo>
                <a:lnTo>
                  <a:pt x="5906319" y="5357590"/>
                </a:lnTo>
                <a:lnTo>
                  <a:pt x="5891268" y="5355650"/>
                </a:lnTo>
                <a:lnTo>
                  <a:pt x="5887711" y="5353947"/>
                </a:lnTo>
                <a:cubicBezTo>
                  <a:pt x="5880924" y="5350671"/>
                  <a:pt x="5874113" y="5347614"/>
                  <a:pt x="5866852" y="5345374"/>
                </a:cubicBezTo>
                <a:cubicBezTo>
                  <a:pt x="5859911" y="5373405"/>
                  <a:pt x="5803959" y="5330929"/>
                  <a:pt x="5811310" y="5356530"/>
                </a:cubicBezTo>
                <a:cubicBezTo>
                  <a:pt x="5780489" y="5350949"/>
                  <a:pt x="5782784" y="5364359"/>
                  <a:pt x="5770689" y="5359014"/>
                </a:cubicBezTo>
                <a:lnTo>
                  <a:pt x="5767719" y="5357260"/>
                </a:lnTo>
                <a:lnTo>
                  <a:pt x="5765688" y="5352793"/>
                </a:lnTo>
                <a:lnTo>
                  <a:pt x="5758598" y="5351053"/>
                </a:lnTo>
                <a:lnTo>
                  <a:pt x="5752036" y="5346019"/>
                </a:lnTo>
                <a:cubicBezTo>
                  <a:pt x="5676031" y="5353035"/>
                  <a:pt x="5573285" y="5304575"/>
                  <a:pt x="5503590" y="5325537"/>
                </a:cubicBezTo>
                <a:lnTo>
                  <a:pt x="5389848" y="5351472"/>
                </a:lnTo>
                <a:cubicBezTo>
                  <a:pt x="5378275" y="5360535"/>
                  <a:pt x="5357949" y="5362044"/>
                  <a:pt x="5344450" y="5354840"/>
                </a:cubicBezTo>
                <a:cubicBezTo>
                  <a:pt x="5342129" y="5353601"/>
                  <a:pt x="5340101" y="5352144"/>
                  <a:pt x="5338428" y="5350516"/>
                </a:cubicBezTo>
                <a:cubicBezTo>
                  <a:pt x="5303858" y="5372450"/>
                  <a:pt x="5291134" y="5358414"/>
                  <a:pt x="5273489" y="5373945"/>
                </a:cubicBezTo>
                <a:cubicBezTo>
                  <a:pt x="5228455" y="5376430"/>
                  <a:pt x="5198895" y="5356533"/>
                  <a:pt x="5182701" y="5370075"/>
                </a:cubicBezTo>
                <a:cubicBezTo>
                  <a:pt x="5161004" y="5366959"/>
                  <a:pt x="5136154" y="5346791"/>
                  <a:pt x="5114856" y="5361037"/>
                </a:cubicBezTo>
                <a:cubicBezTo>
                  <a:pt x="5116518" y="5347803"/>
                  <a:pt x="5086668" y="5368445"/>
                  <a:pt x="5076532" y="5358612"/>
                </a:cubicBezTo>
                <a:cubicBezTo>
                  <a:pt x="5069788" y="5350240"/>
                  <a:pt x="5059157" y="5354551"/>
                  <a:pt x="5048954" y="5353915"/>
                </a:cubicBezTo>
                <a:cubicBezTo>
                  <a:pt x="5038015" y="5346654"/>
                  <a:pt x="4991132" y="5351733"/>
                  <a:pt x="4977087" y="5357736"/>
                </a:cubicBezTo>
                <a:cubicBezTo>
                  <a:pt x="4940420" y="5380054"/>
                  <a:pt x="4887089" y="5353763"/>
                  <a:pt x="4857261" y="5370659"/>
                </a:cubicBezTo>
                <a:cubicBezTo>
                  <a:pt x="4820568" y="5378246"/>
                  <a:pt x="4797284" y="5358899"/>
                  <a:pt x="4769845" y="5353264"/>
                </a:cubicBezTo>
                <a:cubicBezTo>
                  <a:pt x="4768462" y="5381819"/>
                  <a:pt x="4711275" y="5345988"/>
                  <a:pt x="4722220" y="5370534"/>
                </a:cubicBezTo>
                <a:cubicBezTo>
                  <a:pt x="4684293" y="5367762"/>
                  <a:pt x="4704662" y="5391854"/>
                  <a:pt x="4667552" y="5366753"/>
                </a:cubicBezTo>
                <a:cubicBezTo>
                  <a:pt x="4600967" y="5382212"/>
                  <a:pt x="4513038" y="5362869"/>
                  <a:pt x="4454472" y="5391442"/>
                </a:cubicBezTo>
                <a:lnTo>
                  <a:pt x="4317219" y="5411554"/>
                </a:lnTo>
                <a:lnTo>
                  <a:pt x="4298346" y="5416146"/>
                </a:lnTo>
                <a:cubicBezTo>
                  <a:pt x="4298306" y="5416758"/>
                  <a:pt x="4298267" y="5417371"/>
                  <a:pt x="4298228" y="5417983"/>
                </a:cubicBezTo>
                <a:cubicBezTo>
                  <a:pt x="4297649" y="5419178"/>
                  <a:pt x="4296651" y="5419253"/>
                  <a:pt x="4295233" y="5418735"/>
                </a:cubicBezTo>
                <a:lnTo>
                  <a:pt x="4292799" y="5417494"/>
                </a:lnTo>
                <a:lnTo>
                  <a:pt x="4289225" y="5418364"/>
                </a:lnTo>
                <a:lnTo>
                  <a:pt x="4279515" y="5420247"/>
                </a:lnTo>
                <a:lnTo>
                  <a:pt x="4275872" y="5423890"/>
                </a:lnTo>
                <a:lnTo>
                  <a:pt x="4227055" y="5427466"/>
                </a:lnTo>
                <a:lnTo>
                  <a:pt x="4213123" y="5433155"/>
                </a:lnTo>
                <a:cubicBezTo>
                  <a:pt x="4200364" y="5437794"/>
                  <a:pt x="4187574" y="5440279"/>
                  <a:pt x="4175436" y="5434156"/>
                </a:cubicBezTo>
                <a:cubicBezTo>
                  <a:pt x="4177805" y="5447129"/>
                  <a:pt x="4143760" y="5429295"/>
                  <a:pt x="4132856" y="5439937"/>
                </a:cubicBezTo>
                <a:cubicBezTo>
                  <a:pt x="4125673" y="5448831"/>
                  <a:pt x="4113669" y="5445492"/>
                  <a:pt x="4102333" y="5447021"/>
                </a:cubicBezTo>
                <a:cubicBezTo>
                  <a:pt x="4090434" y="5455185"/>
                  <a:pt x="4038031" y="5454280"/>
                  <a:pt x="4022159" y="5449566"/>
                </a:cubicBezTo>
                <a:cubicBezTo>
                  <a:pt x="3980455" y="5430671"/>
                  <a:pt x="3922096" y="5461433"/>
                  <a:pt x="3888224" y="5447312"/>
                </a:cubicBezTo>
                <a:cubicBezTo>
                  <a:pt x="3877937" y="5446239"/>
                  <a:pt x="3868647" y="5446763"/>
                  <a:pt x="3860026" y="5448274"/>
                </a:cubicBezTo>
                <a:lnTo>
                  <a:pt x="3832796" y="5461349"/>
                </a:lnTo>
                <a:lnTo>
                  <a:pt x="3817485" y="5462797"/>
                </a:lnTo>
                <a:lnTo>
                  <a:pt x="3813676" y="5464379"/>
                </a:lnTo>
                <a:cubicBezTo>
                  <a:pt x="3806407" y="5467429"/>
                  <a:pt x="3799147" y="5470257"/>
                  <a:pt x="3791563" y="5472259"/>
                </a:cubicBezTo>
                <a:cubicBezTo>
                  <a:pt x="3788910" y="5444072"/>
                  <a:pt x="3726624" y="5484631"/>
                  <a:pt x="3737858" y="5459331"/>
                </a:cubicBezTo>
                <a:cubicBezTo>
                  <a:pt x="3706262" y="5463900"/>
                  <a:pt x="3710598" y="5450598"/>
                  <a:pt x="3697716" y="5455539"/>
                </a:cubicBezTo>
                <a:lnTo>
                  <a:pt x="3694487" y="5457193"/>
                </a:lnTo>
                <a:lnTo>
                  <a:pt x="3691779" y="5461582"/>
                </a:lnTo>
                <a:lnTo>
                  <a:pt x="3684442" y="5463086"/>
                </a:lnTo>
                <a:lnTo>
                  <a:pt x="3677129" y="5467898"/>
                </a:lnTo>
                <a:cubicBezTo>
                  <a:pt x="3602381" y="5458439"/>
                  <a:pt x="3505226" y="5485361"/>
                  <a:pt x="3438897" y="5462195"/>
                </a:cubicBezTo>
                <a:lnTo>
                  <a:pt x="3389756" y="5444428"/>
                </a:lnTo>
                <a:cubicBezTo>
                  <a:pt x="3364455" y="5437704"/>
                  <a:pt x="3342081" y="5466704"/>
                  <a:pt x="3316666" y="5450736"/>
                </a:cubicBezTo>
                <a:cubicBezTo>
                  <a:pt x="3306503" y="5441319"/>
                  <a:pt x="3286457" y="5439158"/>
                  <a:pt x="3271894" y="5445907"/>
                </a:cubicBezTo>
                <a:cubicBezTo>
                  <a:pt x="3269388" y="5447068"/>
                  <a:pt x="3267143" y="5448455"/>
                  <a:pt x="3265228" y="5450024"/>
                </a:cubicBezTo>
                <a:cubicBezTo>
                  <a:pt x="3234084" y="5427025"/>
                  <a:pt x="3219254" y="5440615"/>
                  <a:pt x="3204017" y="5424552"/>
                </a:cubicBezTo>
                <a:cubicBezTo>
                  <a:pt x="3159473" y="5420614"/>
                  <a:pt x="3126956" y="5439505"/>
                  <a:pt x="3112867" y="5425473"/>
                </a:cubicBezTo>
                <a:cubicBezTo>
                  <a:pt x="3090747" y="5427880"/>
                  <a:pt x="3062886" y="5447193"/>
                  <a:pt x="3043809" y="5432293"/>
                </a:cubicBezTo>
                <a:cubicBezTo>
                  <a:pt x="3043452" y="5445549"/>
                  <a:pt x="3016821" y="5423991"/>
                  <a:pt x="3005211" y="5433472"/>
                </a:cubicBezTo>
                <a:cubicBezTo>
                  <a:pt x="2997207" y="5441605"/>
                  <a:pt x="2987260" y="5436961"/>
                  <a:pt x="2976986" y="5437264"/>
                </a:cubicBezTo>
                <a:cubicBezTo>
                  <a:pt x="2964968" y="5444153"/>
                  <a:pt x="2918975" y="5437570"/>
                  <a:pt x="2905879" y="5431128"/>
                </a:cubicBezTo>
                <a:cubicBezTo>
                  <a:pt x="2872703" y="5407678"/>
                  <a:pt x="2815496" y="5432178"/>
                  <a:pt x="2788318" y="5414358"/>
                </a:cubicBezTo>
                <a:cubicBezTo>
                  <a:pt x="2746271" y="5410854"/>
                  <a:pt x="2685231" y="5410484"/>
                  <a:pt x="2653590" y="5410111"/>
                </a:cubicBezTo>
                <a:cubicBezTo>
                  <a:pt x="2615334" y="5411650"/>
                  <a:pt x="2639324" y="5388277"/>
                  <a:pt x="2598481" y="5412114"/>
                </a:cubicBezTo>
                <a:cubicBezTo>
                  <a:pt x="2534415" y="5394537"/>
                  <a:pt x="2387966" y="5438902"/>
                  <a:pt x="2333897" y="5408505"/>
                </a:cubicBezTo>
                <a:cubicBezTo>
                  <a:pt x="2279458" y="5405891"/>
                  <a:pt x="2312839" y="5402348"/>
                  <a:pt x="2271841" y="5396433"/>
                </a:cubicBezTo>
                <a:cubicBezTo>
                  <a:pt x="2263465" y="5363868"/>
                  <a:pt x="2168184" y="5361433"/>
                  <a:pt x="2143705" y="5345095"/>
                </a:cubicBezTo>
                <a:cubicBezTo>
                  <a:pt x="2087043" y="5343333"/>
                  <a:pt x="2041689" y="5319742"/>
                  <a:pt x="1986408" y="5335524"/>
                </a:cubicBezTo>
                <a:cubicBezTo>
                  <a:pt x="1983594" y="5331315"/>
                  <a:pt x="1979798" y="5327915"/>
                  <a:pt x="1975333" y="5325099"/>
                </a:cubicBezTo>
                <a:lnTo>
                  <a:pt x="1972441" y="5323775"/>
                </a:lnTo>
                <a:lnTo>
                  <a:pt x="1971497" y="5324412"/>
                </a:lnTo>
                <a:cubicBezTo>
                  <a:pt x="1967825" y="5325937"/>
                  <a:pt x="1963255" y="5326871"/>
                  <a:pt x="1956886" y="5327069"/>
                </a:cubicBezTo>
                <a:cubicBezTo>
                  <a:pt x="1957692" y="5357103"/>
                  <a:pt x="1944755" y="5337483"/>
                  <a:pt x="1924833" y="5344911"/>
                </a:cubicBezTo>
                <a:cubicBezTo>
                  <a:pt x="1907350" y="5349449"/>
                  <a:pt x="1899872" y="5360515"/>
                  <a:pt x="1885856" y="5367299"/>
                </a:cubicBezTo>
                <a:cubicBezTo>
                  <a:pt x="1874373" y="5371950"/>
                  <a:pt x="1870677" y="5363227"/>
                  <a:pt x="1855937" y="5372820"/>
                </a:cubicBezTo>
                <a:cubicBezTo>
                  <a:pt x="1826799" y="5367486"/>
                  <a:pt x="1805938" y="5389998"/>
                  <a:pt x="1784500" y="5395926"/>
                </a:cubicBezTo>
                <a:cubicBezTo>
                  <a:pt x="1777473" y="5395836"/>
                  <a:pt x="1756895" y="5401012"/>
                  <a:pt x="1737998" y="5407426"/>
                </a:cubicBezTo>
                <a:lnTo>
                  <a:pt x="1736716" y="5407939"/>
                </a:lnTo>
                <a:lnTo>
                  <a:pt x="1726742" y="5405934"/>
                </a:lnTo>
                <a:cubicBezTo>
                  <a:pt x="1724249" y="5404894"/>
                  <a:pt x="1723700" y="5403454"/>
                  <a:pt x="1726849" y="5401221"/>
                </a:cubicBezTo>
                <a:cubicBezTo>
                  <a:pt x="1723886" y="5399045"/>
                  <a:pt x="1720993" y="5398236"/>
                  <a:pt x="1718134" y="5398128"/>
                </a:cubicBezTo>
                <a:cubicBezTo>
                  <a:pt x="1712416" y="5397910"/>
                  <a:pt x="1706830" y="5400494"/>
                  <a:pt x="1701063" y="5400545"/>
                </a:cubicBezTo>
                <a:lnTo>
                  <a:pt x="1694634" y="5398728"/>
                </a:lnTo>
                <a:lnTo>
                  <a:pt x="1692270" y="5399053"/>
                </a:lnTo>
                <a:lnTo>
                  <a:pt x="1686657" y="5399247"/>
                </a:lnTo>
                <a:lnTo>
                  <a:pt x="1687479" y="5402165"/>
                </a:lnTo>
                <a:cubicBezTo>
                  <a:pt x="1688791" y="5404927"/>
                  <a:pt x="1689812" y="5407972"/>
                  <a:pt x="1680969" y="5407963"/>
                </a:cubicBezTo>
                <a:cubicBezTo>
                  <a:pt x="1662599" y="5406532"/>
                  <a:pt x="1656841" y="5418932"/>
                  <a:pt x="1648682" y="5407558"/>
                </a:cubicBezTo>
                <a:lnTo>
                  <a:pt x="1646819" y="5404306"/>
                </a:lnTo>
                <a:lnTo>
                  <a:pt x="1642743" y="5403927"/>
                </a:lnTo>
                <a:cubicBezTo>
                  <a:pt x="1640569" y="5404120"/>
                  <a:pt x="1639361" y="5404983"/>
                  <a:pt x="1639788" y="5407135"/>
                </a:cubicBezTo>
                <a:cubicBezTo>
                  <a:pt x="1622347" y="5398881"/>
                  <a:pt x="1603063" y="5413406"/>
                  <a:pt x="1585803" y="5416574"/>
                </a:cubicBezTo>
                <a:cubicBezTo>
                  <a:pt x="1572467" y="5408520"/>
                  <a:pt x="1549407" y="5423110"/>
                  <a:pt x="1513331" y="5423805"/>
                </a:cubicBezTo>
                <a:cubicBezTo>
                  <a:pt x="1498774" y="5414520"/>
                  <a:pt x="1489007" y="5424393"/>
                  <a:pt x="1460734" y="5411778"/>
                </a:cubicBezTo>
                <a:cubicBezTo>
                  <a:pt x="1459446" y="5412932"/>
                  <a:pt x="1457867" y="5413992"/>
                  <a:pt x="1456045" y="5414928"/>
                </a:cubicBezTo>
                <a:cubicBezTo>
                  <a:pt x="1445460" y="5420354"/>
                  <a:pt x="1429166" y="5420415"/>
                  <a:pt x="1419653" y="5415060"/>
                </a:cubicBezTo>
                <a:cubicBezTo>
                  <a:pt x="1374353" y="5398095"/>
                  <a:pt x="1332064" y="5398411"/>
                  <a:pt x="1292605" y="5394671"/>
                </a:cubicBezTo>
                <a:cubicBezTo>
                  <a:pt x="1247867" y="5392301"/>
                  <a:pt x="1276603" y="5411730"/>
                  <a:pt x="1221477" y="5395509"/>
                </a:cubicBezTo>
                <a:cubicBezTo>
                  <a:pt x="1215107" y="5402140"/>
                  <a:pt x="1207983" y="5402421"/>
                  <a:pt x="1196159" y="5399169"/>
                </a:cubicBezTo>
                <a:cubicBezTo>
                  <a:pt x="1174396" y="5398516"/>
                  <a:pt x="1175280" y="5415282"/>
                  <a:pt x="1153748" y="5405093"/>
                </a:cubicBezTo>
                <a:cubicBezTo>
                  <a:pt x="1157267" y="5414115"/>
                  <a:pt x="1112247" y="5408398"/>
                  <a:pt x="1121874" y="5417803"/>
                </a:cubicBezTo>
                <a:cubicBezTo>
                  <a:pt x="1107293" y="5425943"/>
                  <a:pt x="1100911" y="5412406"/>
                  <a:pt x="1086481" y="5419474"/>
                </a:cubicBezTo>
                <a:cubicBezTo>
                  <a:pt x="1070504" y="5421068"/>
                  <a:pt x="1096054" y="5409890"/>
                  <a:pt x="1078485" y="5409150"/>
                </a:cubicBezTo>
                <a:cubicBezTo>
                  <a:pt x="1057107" y="5409880"/>
                  <a:pt x="1057916" y="5393370"/>
                  <a:pt x="1040550" y="5414415"/>
                </a:cubicBezTo>
                <a:cubicBezTo>
                  <a:pt x="1018445" y="5409298"/>
                  <a:pt x="1013694" y="5418764"/>
                  <a:pt x="982981" y="5423575"/>
                </a:cubicBezTo>
                <a:cubicBezTo>
                  <a:pt x="970423" y="5418342"/>
                  <a:pt x="960063" y="5420960"/>
                  <a:pt x="949836" y="5426093"/>
                </a:cubicBezTo>
                <a:cubicBezTo>
                  <a:pt x="920168" y="5424861"/>
                  <a:pt x="892764" y="5432710"/>
                  <a:pt x="859237" y="5435973"/>
                </a:cubicBezTo>
                <a:cubicBezTo>
                  <a:pt x="823344" y="5430160"/>
                  <a:pt x="804272" y="5444731"/>
                  <a:pt x="768445" y="5448159"/>
                </a:cubicBezTo>
                <a:cubicBezTo>
                  <a:pt x="733630" y="5434899"/>
                  <a:pt x="744432" y="5468566"/>
                  <a:pt x="714393" y="5468302"/>
                </a:cubicBezTo>
                <a:cubicBezTo>
                  <a:pt x="665910" y="5456640"/>
                  <a:pt x="715197" y="5479526"/>
                  <a:pt x="639791" y="5476924"/>
                </a:cubicBezTo>
                <a:cubicBezTo>
                  <a:pt x="635590" y="5474880"/>
                  <a:pt x="626375" y="5477333"/>
                  <a:pt x="627266" y="5480260"/>
                </a:cubicBezTo>
                <a:cubicBezTo>
                  <a:pt x="622501" y="5479477"/>
                  <a:pt x="611196" y="5474127"/>
                  <a:pt x="609977" y="5478891"/>
                </a:cubicBezTo>
                <a:cubicBezTo>
                  <a:pt x="585928" y="5480121"/>
                  <a:pt x="562064" y="5478026"/>
                  <a:pt x="540688" y="5472807"/>
                </a:cubicBezTo>
                <a:cubicBezTo>
                  <a:pt x="494260" y="5482226"/>
                  <a:pt x="519722" y="5459453"/>
                  <a:pt x="486194" y="5462661"/>
                </a:cubicBezTo>
                <a:cubicBezTo>
                  <a:pt x="459222" y="5472731"/>
                  <a:pt x="449283" y="5465413"/>
                  <a:pt x="418164" y="5472485"/>
                </a:cubicBezTo>
                <a:cubicBezTo>
                  <a:pt x="407504" y="5457469"/>
                  <a:pt x="388899" y="5474930"/>
                  <a:pt x="376724" y="5470967"/>
                </a:cubicBezTo>
                <a:cubicBezTo>
                  <a:pt x="357541" y="5489409"/>
                  <a:pt x="329120" y="5456071"/>
                  <a:pt x="308908" y="5457025"/>
                </a:cubicBezTo>
                <a:cubicBezTo>
                  <a:pt x="274916" y="5461376"/>
                  <a:pt x="238368" y="5480973"/>
                  <a:pt x="219416" y="5463995"/>
                </a:cubicBezTo>
                <a:cubicBezTo>
                  <a:pt x="217077" y="5471389"/>
                  <a:pt x="220429" y="5481203"/>
                  <a:pt x="200977" y="5480608"/>
                </a:cubicBezTo>
                <a:cubicBezTo>
                  <a:pt x="193315" y="5484612"/>
                  <a:pt x="192227" y="5495868"/>
                  <a:pt x="176226" y="5491022"/>
                </a:cubicBezTo>
                <a:cubicBezTo>
                  <a:pt x="195501" y="5480307"/>
                  <a:pt x="163065" y="5480325"/>
                  <a:pt x="165702" y="5468604"/>
                </a:cubicBezTo>
                <a:cubicBezTo>
                  <a:pt x="141228" y="5462364"/>
                  <a:pt x="86026" y="5474606"/>
                  <a:pt x="88282" y="5453658"/>
                </a:cubicBezTo>
                <a:cubicBezTo>
                  <a:pt x="80722" y="5441690"/>
                  <a:pt x="50300" y="5462007"/>
                  <a:pt x="49602" y="5448762"/>
                </a:cubicBezTo>
                <a:cubicBezTo>
                  <a:pt x="42967" y="5453333"/>
                  <a:pt x="33469" y="5452380"/>
                  <a:pt x="22844" y="5450459"/>
                </a:cubicBezTo>
                <a:lnTo>
                  <a:pt x="0" y="5447653"/>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6">
            <a:extLst>
              <a:ext uri="{FF2B5EF4-FFF2-40B4-BE49-F238E27FC236}">
                <a16:creationId xmlns:a16="http://schemas.microsoft.com/office/drawing/2014/main" id="{F0C518C2-0AA4-470C-87B9-9CBF428FBA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05249" y="395108"/>
            <a:ext cx="1707751" cy="42898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lnTo>
                  <a:pt x="2164992" y="12386"/>
                </a:lnTo>
                <a:cubicBezTo>
                  <a:pt x="2164717" y="43049"/>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60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31CC0809-EB4F-B686-2591-60ECE7311E5A}"/>
              </a:ext>
            </a:extLst>
          </p:cNvPr>
          <p:cNvSpPr>
            <a:spLocks noGrp="1"/>
          </p:cNvSpPr>
          <p:nvPr>
            <p:ph idx="1"/>
          </p:nvPr>
        </p:nvSpPr>
        <p:spPr>
          <a:xfrm>
            <a:off x="641099" y="585274"/>
            <a:ext cx="6893176" cy="5237457"/>
          </a:xfrm>
          <a:gradFill flip="none" rotWithShape="1">
            <a:gsLst>
              <a:gs pos="77000">
                <a:schemeClr val="accent5">
                  <a:lumMod val="5000"/>
                  <a:lumOff val="95000"/>
                </a:schemeClr>
              </a:gs>
              <a:gs pos="90000">
                <a:schemeClr val="accent5">
                  <a:lumMod val="45000"/>
                  <a:lumOff val="55000"/>
                </a:schemeClr>
              </a:gs>
            </a:gsLst>
            <a:lin ang="2700000" scaled="1"/>
            <a:tileRect/>
          </a:gradFill>
          <a:ln>
            <a:solidFill>
              <a:srgbClr val="C40000"/>
            </a:solidFill>
          </a:ln>
        </p:spPr>
        <p:txBody>
          <a:bodyPr anchor="ctr">
            <a:normAutofit/>
          </a:bodyPr>
          <a:lstStyle/>
          <a:p>
            <a:pPr marL="0" indent="0">
              <a:buNone/>
            </a:pPr>
            <a:r>
              <a:rPr lang="en-US" sz="2200" b="0" i="0" u="none" strike="noStrike" baseline="0" dirty="0">
                <a:latin typeface="Arial" panose="020B0604020202020204" pitchFamily="34" charset="0"/>
              </a:rPr>
              <a:t>A data breach is not limited to an occurrence where a person other than an authorized user potentially accesses FTI by means of a network intrusion, a targeted attack that exploits website vulnerabilities, or an attack executed through an email message or attachment. </a:t>
            </a:r>
          </a:p>
          <a:p>
            <a:pPr marL="0" indent="0">
              <a:buNone/>
            </a:pPr>
            <a:r>
              <a:rPr lang="en-US" sz="2200" b="0" i="0" u="none" strike="noStrike" baseline="0" dirty="0">
                <a:latin typeface="Arial" panose="020B0604020202020204" pitchFamily="34" charset="0"/>
              </a:rPr>
              <a:t>A data breach may also include the loss or theft of physical documents that include FTI and portable electronic storage media that store FTI, the inadvertent disclosure of FTI on a public website or an oral disclosure of FTI to a person who is not authorized to receive that information. </a:t>
            </a:r>
          </a:p>
          <a:p>
            <a:pPr marL="0" indent="0">
              <a:buNone/>
            </a:pPr>
            <a:r>
              <a:rPr lang="en-US" sz="2200" b="0" i="0" u="none" strike="noStrike" baseline="0" dirty="0">
                <a:latin typeface="Arial" panose="020B0604020202020204" pitchFamily="34" charset="0"/>
              </a:rPr>
              <a:t>It may also include an authorized user accessing FTI for an unauthorized purpose. </a:t>
            </a:r>
            <a:endParaRPr lang="en-US" sz="2200" dirty="0"/>
          </a:p>
        </p:txBody>
      </p:sp>
      <p:pic>
        <p:nvPicPr>
          <p:cNvPr id="4098" name="Picture 2" descr="Data Breach - Overview, How It Occurs, Current Methods">
            <a:extLst>
              <a:ext uri="{FF2B5EF4-FFF2-40B4-BE49-F238E27FC236}">
                <a16:creationId xmlns:a16="http://schemas.microsoft.com/office/drawing/2014/main" id="{160AA8C9-20B5-7566-3CFA-322C2AD8ED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99043" y="585274"/>
            <a:ext cx="4227306" cy="5237457"/>
          </a:xfrm>
          <a:prstGeom prst="rect">
            <a:avLst/>
          </a:prstGeom>
          <a:gradFill>
            <a:gsLst>
              <a:gs pos="0">
                <a:schemeClr val="accent4">
                  <a:lumMod val="40000"/>
                  <a:lumOff val="60000"/>
                  <a:alpha val="0"/>
                </a:schemeClr>
              </a:gs>
              <a:gs pos="100000">
                <a:schemeClr val="accent4">
                  <a:lumMod val="60000"/>
                  <a:lumOff val="40000"/>
                </a:schemeClr>
              </a:gs>
            </a:gsLst>
            <a:path path="circle">
              <a:fillToRect l="100000" t="100000"/>
            </a:path>
          </a:gradFill>
        </p:spPr>
      </p:pic>
    </p:spTree>
    <p:extLst>
      <p:ext uri="{BB962C8B-B14F-4D97-AF65-F5344CB8AC3E}">
        <p14:creationId xmlns:p14="http://schemas.microsoft.com/office/powerpoint/2010/main" val="21417308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73" name="Rectangle 5172">
            <a:extLst>
              <a:ext uri="{FF2B5EF4-FFF2-40B4-BE49-F238E27FC236}">
                <a16:creationId xmlns:a16="http://schemas.microsoft.com/office/drawing/2014/main" id="{F0AED851-54B9-4765-92D2-F0BE443BEC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7C024E5E-67E9-BAEA-32A9-914706C41F10}"/>
              </a:ext>
            </a:extLst>
          </p:cNvPr>
          <p:cNvSpPr>
            <a:spLocks noGrp="1" noRot="1" noMove="1" noResize="1" noEditPoints="1" noAdjustHandles="1" noChangeArrowheads="1" noChangeShapeType="1"/>
          </p:cNvSpPr>
          <p:nvPr/>
        </p:nvSpPr>
        <p:spPr>
          <a:xfrm>
            <a:off x="7041856" y="2944090"/>
            <a:ext cx="4036334" cy="2387600"/>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vert="horz" lIns="91440" tIns="45720" rIns="91440" bIns="45720" rtlCol="0" anchor="t">
            <a:normAutofit/>
          </a:bodyPr>
          <a:lstStyle/>
          <a:p>
            <a:pPr>
              <a:lnSpc>
                <a:spcPct val="90000"/>
              </a:lnSpc>
              <a:spcBef>
                <a:spcPct val="0"/>
              </a:spcBef>
              <a:spcAft>
                <a:spcPts val="600"/>
              </a:spcAft>
            </a:pPr>
            <a:r>
              <a:rPr lang="en-US" sz="5000" kern="1200" dirty="0">
                <a:solidFill>
                  <a:schemeClr val="bg1"/>
                </a:solidFill>
                <a:latin typeface="+mj-lt"/>
                <a:ea typeface="+mj-ea"/>
                <a:cs typeface="+mj-cs"/>
              </a:rPr>
              <a:t>Major Company Data Breaches</a:t>
            </a:r>
          </a:p>
        </p:txBody>
      </p:sp>
      <p:sp>
        <p:nvSpPr>
          <p:cNvPr id="5175" name="Rectangle 5174">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77" name="Rectangle 5176">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6824"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5179" name="Group 5178">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60480" y="2984992"/>
            <a:ext cx="731521" cy="673460"/>
            <a:chOff x="3940602" y="308034"/>
            <a:chExt cx="2116791" cy="3428999"/>
          </a:xfrm>
          <a:solidFill>
            <a:schemeClr val="accent4"/>
          </a:solidFill>
        </p:grpSpPr>
        <p:sp>
          <p:nvSpPr>
            <p:cNvPr id="5180" name="Rectangle 5179">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81" name="Rectangle 5180">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82" name="Rectangle 5181">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5132" name="Picture 12" descr="11 Reasons Your Laptop Will Be Hacked">
            <a:extLst>
              <a:ext uri="{FF2B5EF4-FFF2-40B4-BE49-F238E27FC236}">
                <a16:creationId xmlns:a16="http://schemas.microsoft.com/office/drawing/2014/main" id="{013D3C11-FB9F-2056-1C5F-397E0AA300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7046" y="584581"/>
            <a:ext cx="5748922" cy="5688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803821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77" name="Rectangle 7176">
            <a:extLst>
              <a:ext uri="{FF2B5EF4-FFF2-40B4-BE49-F238E27FC236}">
                <a16:creationId xmlns:a16="http://schemas.microsoft.com/office/drawing/2014/main" id="{22587ECF-85E9-4393-9D87-8EB6F3F6C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51809BC-A472-A9FB-AD22-02216C84D471}"/>
              </a:ext>
            </a:extLst>
          </p:cNvPr>
          <p:cNvSpPr>
            <a:spLocks noGrp="1"/>
          </p:cNvSpPr>
          <p:nvPr>
            <p:ph type="title"/>
          </p:nvPr>
        </p:nvSpPr>
        <p:spPr>
          <a:xfrm>
            <a:off x="1" y="70274"/>
            <a:ext cx="6770670" cy="1613042"/>
          </a:xfrm>
        </p:spPr>
        <p:txBody>
          <a:bodyPr anchor="b">
            <a:normAutofit/>
          </a:bodyPr>
          <a:lstStyle/>
          <a:p>
            <a:pPr algn="ctr"/>
            <a:r>
              <a:rPr lang="en-US" sz="3400" b="1" i="0" dirty="0">
                <a:effectLst/>
                <a:highlight>
                  <a:srgbClr val="FFFFFF"/>
                </a:highlight>
                <a:latin typeface="Open Sans" panose="020B0606030504020204" pitchFamily="34" charset="0"/>
              </a:rPr>
              <a:t>UnitedHealth’s $872 Million Cyberattack </a:t>
            </a:r>
            <a:br>
              <a:rPr lang="en-US" sz="3400" b="1" i="0" dirty="0">
                <a:effectLst/>
                <a:highlight>
                  <a:srgbClr val="FFFFFF"/>
                </a:highlight>
                <a:latin typeface="Open Sans" panose="020B0606030504020204" pitchFamily="34" charset="0"/>
              </a:rPr>
            </a:br>
            <a:endParaRPr lang="en-US" sz="3400" dirty="0"/>
          </a:p>
        </p:txBody>
      </p:sp>
      <p:sp>
        <p:nvSpPr>
          <p:cNvPr id="3" name="Content Placeholder 2">
            <a:extLst>
              <a:ext uri="{FF2B5EF4-FFF2-40B4-BE49-F238E27FC236}">
                <a16:creationId xmlns:a16="http://schemas.microsoft.com/office/drawing/2014/main" id="{4FCBD1D1-01DD-D90F-74F4-94BFAAC04409}"/>
              </a:ext>
            </a:extLst>
          </p:cNvPr>
          <p:cNvSpPr>
            <a:spLocks noGrp="1"/>
          </p:cNvSpPr>
          <p:nvPr>
            <p:ph idx="1"/>
          </p:nvPr>
        </p:nvSpPr>
        <p:spPr>
          <a:xfrm>
            <a:off x="324491" y="1753590"/>
            <a:ext cx="5480408" cy="4606113"/>
          </a:xfrm>
        </p:spPr>
        <p:txBody>
          <a:bodyPr>
            <a:normAutofit fontScale="92500" lnSpcReduction="10000"/>
          </a:bodyPr>
          <a:lstStyle/>
          <a:p>
            <a:pPr marL="0" indent="0" fontAlgn="base">
              <a:buNone/>
            </a:pPr>
            <a:r>
              <a:rPr lang="en-US" sz="1600" b="0" i="0" dirty="0">
                <a:effectLst/>
                <a:highlight>
                  <a:srgbClr val="FFFFFF"/>
                </a:highlight>
                <a:latin typeface="Nirmala UI" panose="020B0502040204020203" pitchFamily="34" charset="0"/>
                <a:ea typeface="Nirmala UI" panose="020B0502040204020203" pitchFamily="34" charset="0"/>
                <a:cs typeface="Nirmala UI" panose="020B0502040204020203" pitchFamily="34" charset="0"/>
              </a:rPr>
              <a:t>Be in no doubt that ransomware continues to be a massive problem. A Q1 financial report from UnitedHealth Group in April 2024 revealed a massive $872 million loss attributable to ransomware.</a:t>
            </a:r>
          </a:p>
          <a:p>
            <a:pPr marL="0" indent="0" fontAlgn="base">
              <a:buNone/>
            </a:pPr>
            <a:r>
              <a:rPr lang="en-US" sz="1600" dirty="0">
                <a:highlight>
                  <a:srgbClr val="FFFFFF"/>
                </a:highlight>
                <a:latin typeface="Nirmala UI" panose="020B0502040204020203" pitchFamily="34" charset="0"/>
                <a:ea typeface="Nirmala UI" panose="020B0502040204020203" pitchFamily="34" charset="0"/>
                <a:cs typeface="Nirmala UI" panose="020B0502040204020203" pitchFamily="34" charset="0"/>
              </a:rPr>
              <a:t>The</a:t>
            </a:r>
            <a:r>
              <a:rPr lang="en-US" sz="1600" b="0" i="0" dirty="0">
                <a:effectLst/>
                <a:highlight>
                  <a:srgbClr val="FFFFFF"/>
                </a:highlight>
                <a:latin typeface="Nirmala UI" panose="020B0502040204020203" pitchFamily="34" charset="0"/>
                <a:ea typeface="Nirmala UI" panose="020B0502040204020203" pitchFamily="34" charset="0"/>
                <a:cs typeface="Nirmala UI" panose="020B0502040204020203" pitchFamily="34" charset="0"/>
              </a:rPr>
              <a:t> </a:t>
            </a:r>
            <a:r>
              <a:rPr lang="en-US" sz="1600" dirty="0">
                <a:highlight>
                  <a:srgbClr val="FFFFFF"/>
                </a:highlight>
                <a:latin typeface="Nirmala UI" panose="020B0502040204020203" pitchFamily="34" charset="0"/>
                <a:ea typeface="Nirmala UI" panose="020B0502040204020203" pitchFamily="34" charset="0"/>
                <a:cs typeface="Nirmala UI" panose="020B0502040204020203" pitchFamily="34" charset="0"/>
              </a:rPr>
              <a:t>report</a:t>
            </a:r>
            <a:r>
              <a:rPr lang="en-US" sz="1600" b="0" i="0" dirty="0">
                <a:effectLst/>
                <a:highlight>
                  <a:srgbClr val="FFFFFF"/>
                </a:highlight>
                <a:latin typeface="Nirmala UI" panose="020B0502040204020203" pitchFamily="34" charset="0"/>
                <a:ea typeface="Nirmala UI" panose="020B0502040204020203" pitchFamily="34" charset="0"/>
                <a:cs typeface="Nirmala UI" panose="020B0502040204020203" pitchFamily="34" charset="0"/>
              </a:rPr>
              <a:t> states: "Cash flows from operations from the first quarter 2024 were $1.1 billion and were affected by approximately $3 billion due to the company's cyberattack response actions, including funding acceleration to care providers, and were additionally impacted due to the timing of public sector cash receipts."</a:t>
            </a:r>
          </a:p>
          <a:p>
            <a:pPr marL="0" indent="0" fontAlgn="base">
              <a:buNone/>
            </a:pPr>
            <a:r>
              <a:rPr lang="en-US" sz="1600" b="0" i="0" dirty="0">
                <a:effectLst/>
                <a:highlight>
                  <a:srgbClr val="FFFFFF"/>
                </a:highlight>
                <a:latin typeface="Nirmala UI" panose="020B0502040204020203" pitchFamily="34" charset="0"/>
                <a:ea typeface="Nirmala UI" panose="020B0502040204020203" pitchFamily="34" charset="0"/>
                <a:cs typeface="Nirmala UI" panose="020B0502040204020203" pitchFamily="34" charset="0"/>
              </a:rPr>
              <a:t>UnitedHealth’s ChangeHealthcare platform was impacted by the attack. This payment platform handles transactions between doctors, pharmacies, and healthcare professionals across the USA. The attack resulted in the ChangeHealthcare platform being suspended, with the BlackCat/ALPHV group claiming it stole 6 TB of data.</a:t>
            </a:r>
          </a:p>
          <a:p>
            <a:pPr marL="0" indent="0" fontAlgn="base">
              <a:buNone/>
            </a:pPr>
            <a:r>
              <a:rPr lang="en-US" sz="1600" b="0" i="0" dirty="0">
                <a:effectLst/>
                <a:highlight>
                  <a:srgbClr val="FFFFFF"/>
                </a:highlight>
                <a:latin typeface="Nirmala UI" panose="020B0502040204020203" pitchFamily="34" charset="0"/>
                <a:ea typeface="Nirmala UI" panose="020B0502040204020203" pitchFamily="34" charset="0"/>
                <a:cs typeface="Nirmala UI" panose="020B0502040204020203" pitchFamily="34" charset="0"/>
              </a:rPr>
              <a:t>The attack is currently believed to have been executed via a vulnerable Citrix portal.</a:t>
            </a:r>
          </a:p>
          <a:p>
            <a:pPr marL="0" indent="0" fontAlgn="base">
              <a:buNone/>
            </a:pPr>
            <a:r>
              <a:rPr lang="en-US" sz="1600" b="0" i="0" dirty="0">
                <a:effectLst/>
                <a:highlight>
                  <a:srgbClr val="FFFFFF"/>
                </a:highlight>
                <a:latin typeface="Nirmala UI" panose="020B0502040204020203" pitchFamily="34" charset="0"/>
                <a:ea typeface="Nirmala UI" panose="020B0502040204020203" pitchFamily="34" charset="0"/>
                <a:cs typeface="Nirmala UI" panose="020B0502040204020203" pitchFamily="34" charset="0"/>
              </a:rPr>
              <a:t>At a federal hearing in May 2024, UnitedHealth Group CEO Andrew Witty </a:t>
            </a:r>
            <a:r>
              <a:rPr lang="en-US" sz="1600" dirty="0">
                <a:highlight>
                  <a:srgbClr val="FFFFFF"/>
                </a:highlight>
                <a:latin typeface="Nirmala UI" panose="020B0502040204020203" pitchFamily="34" charset="0"/>
                <a:ea typeface="Nirmala UI" panose="020B0502040204020203" pitchFamily="34" charset="0"/>
                <a:cs typeface="Nirmala UI" panose="020B0502040204020203" pitchFamily="34" charset="0"/>
              </a:rPr>
              <a:t>estimated</a:t>
            </a:r>
            <a:r>
              <a:rPr lang="en-US" sz="1600" b="0" i="0" dirty="0">
                <a:effectLst/>
                <a:highlight>
                  <a:srgbClr val="FFFFFF"/>
                </a:highlight>
                <a:latin typeface="Nirmala UI" panose="020B0502040204020203" pitchFamily="34" charset="0"/>
                <a:ea typeface="Nirmala UI" panose="020B0502040204020203" pitchFamily="34" charset="0"/>
                <a:cs typeface="Nirmala UI" panose="020B0502040204020203" pitchFamily="34" charset="0"/>
              </a:rPr>
              <a:t> one-third of Americans had been affected by the attack. </a:t>
            </a:r>
          </a:p>
          <a:p>
            <a:pPr marL="0" indent="0">
              <a:buNone/>
            </a:pPr>
            <a:endParaRPr lang="en-US" sz="1100" dirty="0">
              <a:latin typeface="Nirmala UI" panose="020B0502040204020203" pitchFamily="34" charset="0"/>
              <a:ea typeface="Nirmala UI" panose="020B0502040204020203" pitchFamily="34" charset="0"/>
              <a:cs typeface="Nirmala UI" panose="020B0502040204020203" pitchFamily="34" charset="0"/>
            </a:endParaRPr>
          </a:p>
        </p:txBody>
      </p:sp>
      <p:pic>
        <p:nvPicPr>
          <p:cNvPr id="7172" name="Picture 4" descr="Beware: Ransomware is weapon of choice for cyber… | SDN Communications">
            <a:extLst>
              <a:ext uri="{FF2B5EF4-FFF2-40B4-BE49-F238E27FC236}">
                <a16:creationId xmlns:a16="http://schemas.microsoft.com/office/drawing/2014/main" id="{1C87E211-FAB7-B1F9-68D6-A4ECFA808F8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333718" y="1839507"/>
            <a:ext cx="5855233" cy="4002997"/>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7CB06A9D-A5D6-10F4-6834-88951EA8FBD0}"/>
              </a:ext>
            </a:extLst>
          </p:cNvPr>
          <p:cNvSpPr/>
          <p:nvPr/>
        </p:nvSpPr>
        <p:spPr>
          <a:xfrm>
            <a:off x="177715" y="1438709"/>
            <a:ext cx="5916760" cy="215135"/>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391016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6"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F7BC8A8D-299A-CFDA-972E-DF01A79A7330}"/>
              </a:ext>
            </a:extLst>
          </p:cNvPr>
          <p:cNvPicPr>
            <a:picLocks noChangeAspect="1"/>
          </p:cNvPicPr>
          <p:nvPr/>
        </p:nvPicPr>
        <p:blipFill>
          <a:blip r:embed="rId2"/>
          <a:srcRect l="35942" r="29544" b="1"/>
          <a:stretch/>
        </p:blipFill>
        <p:spPr>
          <a:xfrm>
            <a:off x="-1" y="-2"/>
            <a:ext cx="5410198" cy="6858002"/>
          </a:xfrm>
          <a:prstGeom prst="rect">
            <a:avLst/>
          </a:prstGeom>
        </p:spPr>
      </p:pic>
      <p:sp useBgFill="1">
        <p:nvSpPr>
          <p:cNvPr id="58" name="Rectangle 57">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7E847C2-3DDC-7E8D-FF58-628675C27FFD}"/>
              </a:ext>
            </a:extLst>
          </p:cNvPr>
          <p:cNvSpPr>
            <a:spLocks noGrp="1"/>
          </p:cNvSpPr>
          <p:nvPr>
            <p:ph type="title"/>
          </p:nvPr>
        </p:nvSpPr>
        <p:spPr>
          <a:xfrm>
            <a:off x="6115317" y="405685"/>
            <a:ext cx="5464968" cy="1559301"/>
          </a:xfrm>
        </p:spPr>
        <p:txBody>
          <a:bodyPr>
            <a:normAutofit/>
          </a:bodyPr>
          <a:lstStyle/>
          <a:p>
            <a:r>
              <a:rPr lang="en-US" sz="4000" b="1" i="0" dirty="0">
                <a:effectLst/>
                <a:highlight>
                  <a:srgbClr val="FFFFFF"/>
                </a:highlight>
                <a:latin typeface="Neue Haas Grotesk Text Pro" panose="020B0504020202020204" pitchFamily="34" charset="0"/>
              </a:rPr>
              <a:t>Tangerine Telecom</a:t>
            </a:r>
            <a:br>
              <a:rPr lang="en-US" sz="4000" b="1" i="0" dirty="0">
                <a:effectLst/>
                <a:highlight>
                  <a:srgbClr val="FFFFFF"/>
                </a:highlight>
                <a:latin typeface="Neue Haas Grotesk Text Pro" panose="020B0504020202020204" pitchFamily="34" charset="0"/>
              </a:rPr>
            </a:br>
            <a:endParaRPr lang="en-US" sz="4000" dirty="0">
              <a:latin typeface="Neue Haas Grotesk Text Pro" panose="020B0504020202020204" pitchFamily="34" charset="0"/>
            </a:endParaRPr>
          </a:p>
        </p:txBody>
      </p:sp>
      <p:sp>
        <p:nvSpPr>
          <p:cNvPr id="3" name="Content Placeholder 2">
            <a:extLst>
              <a:ext uri="{FF2B5EF4-FFF2-40B4-BE49-F238E27FC236}">
                <a16:creationId xmlns:a16="http://schemas.microsoft.com/office/drawing/2014/main" id="{060A7A21-C2AC-09C0-BAD0-EE7FF764F4DB}"/>
              </a:ext>
            </a:extLst>
          </p:cNvPr>
          <p:cNvSpPr>
            <a:spLocks noGrp="1"/>
          </p:cNvSpPr>
          <p:nvPr>
            <p:ph idx="1"/>
          </p:nvPr>
        </p:nvSpPr>
        <p:spPr>
          <a:xfrm>
            <a:off x="5578867" y="1964987"/>
            <a:ext cx="6613132" cy="4893014"/>
          </a:xfrm>
        </p:spPr>
        <p:txBody>
          <a:bodyPr anchor="ctr">
            <a:normAutofit/>
          </a:bodyPr>
          <a:lstStyle/>
          <a:p>
            <a:pPr marL="0" indent="0" fontAlgn="base">
              <a:buNone/>
            </a:pPr>
            <a:r>
              <a:rPr lang="en-US" sz="1600" dirty="0">
                <a:highlight>
                  <a:srgbClr val="FFFFFF"/>
                </a:highlight>
                <a:latin typeface="Neue Haas Grotesk Text Pro" panose="020B0504020202020204" pitchFamily="34" charset="0"/>
              </a:rPr>
              <a:t>Australian ISP Tangerine was breached on February 18, 2024, with over 200,000 records stolen by hackers. Full personal information (names, date of birth, phone numbers, and email addresses) was taken; bank and password details were not.</a:t>
            </a:r>
          </a:p>
          <a:p>
            <a:pPr marL="0" indent="0" fontAlgn="base">
              <a:buNone/>
            </a:pPr>
            <a:r>
              <a:rPr lang="en-US" sz="1600" b="0" i="0" dirty="0">
                <a:effectLst/>
                <a:highlight>
                  <a:srgbClr val="FFFFFF"/>
                </a:highlight>
                <a:latin typeface="Neue Haas Grotesk Text Pro" panose="020B0504020202020204" pitchFamily="34" charset="0"/>
              </a:rPr>
              <a:t>This doesn’t seem to be the usual external cyberattack attempt, however. Instead, it seems to have been traced to either a known individual or someone with their credentials. “We know that the unauthorized disclosure relates to a legacy customer database and has been traced back to the login credentials of a single user engaged by Tangerine on a contract basis.”</a:t>
            </a:r>
          </a:p>
          <a:p>
            <a:pPr marL="0" indent="0" fontAlgn="base">
              <a:buNone/>
            </a:pPr>
            <a:r>
              <a:rPr lang="en-US" sz="1600" b="0" i="0" dirty="0">
                <a:effectLst/>
                <a:highlight>
                  <a:srgbClr val="FFFFFF"/>
                </a:highlight>
                <a:latin typeface="Neue Haas Grotesk Text Pro" panose="020B0504020202020204" pitchFamily="34" charset="0"/>
              </a:rPr>
              <a:t>Tangerine has informed the relevant authorities of the breach, along with all of the affected customers. It seems likely that leaked emails will be targeted by phishing operations.</a:t>
            </a:r>
          </a:p>
          <a:p>
            <a:pPr marL="0" indent="0">
              <a:buNone/>
            </a:pPr>
            <a:endParaRPr lang="en-US" sz="1400" dirty="0">
              <a:latin typeface="Neue Haas Grotesk Text Pro" panose="020B0504020202020204" pitchFamily="34" charset="0"/>
            </a:endParaRPr>
          </a:p>
        </p:txBody>
      </p:sp>
      <p:sp>
        <p:nvSpPr>
          <p:cNvPr id="7" name="Rectangle 6">
            <a:extLst>
              <a:ext uri="{FF2B5EF4-FFF2-40B4-BE49-F238E27FC236}">
                <a16:creationId xmlns:a16="http://schemas.microsoft.com/office/drawing/2014/main" id="{2A5868ED-6DE9-BB13-4EFF-E5A8AEA06821}"/>
              </a:ext>
            </a:extLst>
          </p:cNvPr>
          <p:cNvSpPr/>
          <p:nvPr/>
        </p:nvSpPr>
        <p:spPr>
          <a:xfrm>
            <a:off x="5410197" y="0"/>
            <a:ext cx="168669" cy="6858000"/>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677828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560AFAAC-EA6C-45A9-9E03-C9C9F0193B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Front steps and columns of a majestic city building">
            <a:extLst>
              <a:ext uri="{FF2B5EF4-FFF2-40B4-BE49-F238E27FC236}">
                <a16:creationId xmlns:a16="http://schemas.microsoft.com/office/drawing/2014/main" id="{0A325850-601D-0989-D9DE-DFCBDF16B1DC}"/>
              </a:ext>
            </a:extLst>
          </p:cNvPr>
          <p:cNvPicPr>
            <a:picLocks noChangeAspect="1"/>
          </p:cNvPicPr>
          <p:nvPr/>
        </p:nvPicPr>
        <p:blipFill rotWithShape="1">
          <a:blip r:embed="rId2"/>
          <a:srcRect l="13256" r="15603" b="-1"/>
          <a:stretch/>
        </p:blipFill>
        <p:spPr>
          <a:xfrm>
            <a:off x="4883022" y="10"/>
            <a:ext cx="7308978" cy="6857990"/>
          </a:xfrm>
          <a:custGeom>
            <a:avLst/>
            <a:gdLst/>
            <a:ahLst/>
            <a:cxnLst/>
            <a:rect l="l" t="t" r="r" b="b"/>
            <a:pathLst>
              <a:path w="7308978" h="6858000">
                <a:moveTo>
                  <a:pt x="0" y="0"/>
                </a:moveTo>
                <a:lnTo>
                  <a:pt x="7308978" y="0"/>
                </a:lnTo>
                <a:lnTo>
                  <a:pt x="7308978" y="6858000"/>
                </a:lnTo>
                <a:lnTo>
                  <a:pt x="0" y="6858000"/>
                </a:lnTo>
                <a:lnTo>
                  <a:pt x="62983" y="6788730"/>
                </a:lnTo>
                <a:cubicBezTo>
                  <a:pt x="773509" y="5928900"/>
                  <a:pt x="1212978" y="4741056"/>
                  <a:pt x="1212978" y="3429000"/>
                </a:cubicBezTo>
                <a:cubicBezTo>
                  <a:pt x="1212978" y="2116944"/>
                  <a:pt x="773509" y="929100"/>
                  <a:pt x="62983" y="69271"/>
                </a:cubicBezTo>
                <a:close/>
              </a:path>
            </a:pathLst>
          </a:custGeom>
        </p:spPr>
      </p:pic>
      <p:sp useBgFill="1">
        <p:nvSpPr>
          <p:cNvPr id="16" name="Freeform: Shape 15">
            <a:extLst>
              <a:ext uri="{FF2B5EF4-FFF2-40B4-BE49-F238E27FC236}">
                <a16:creationId xmlns:a16="http://schemas.microsoft.com/office/drawing/2014/main" id="{83549E37-C86B-4401-90BD-D8BF83859F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96001" cy="6858000"/>
          </a:xfrm>
          <a:custGeom>
            <a:avLst/>
            <a:gdLst>
              <a:gd name="connsiteX0" fmla="*/ 0 w 6096001"/>
              <a:gd name="connsiteY0" fmla="*/ 0 h 6858000"/>
              <a:gd name="connsiteX1" fmla="*/ 4883023 w 6096001"/>
              <a:gd name="connsiteY1" fmla="*/ 0 h 6858000"/>
              <a:gd name="connsiteX2" fmla="*/ 4946006 w 6096001"/>
              <a:gd name="connsiteY2" fmla="*/ 69271 h 6858000"/>
              <a:gd name="connsiteX3" fmla="*/ 6096001 w 6096001"/>
              <a:gd name="connsiteY3" fmla="*/ 3429000 h 6858000"/>
              <a:gd name="connsiteX4" fmla="*/ 4946006 w 6096001"/>
              <a:gd name="connsiteY4" fmla="*/ 6788730 h 6858000"/>
              <a:gd name="connsiteX5" fmla="*/ 4883023 w 6096001"/>
              <a:gd name="connsiteY5" fmla="*/ 6858000 h 6858000"/>
              <a:gd name="connsiteX6" fmla="*/ 0 w 609600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1" h="6858000">
                <a:moveTo>
                  <a:pt x="0" y="0"/>
                </a:moveTo>
                <a:lnTo>
                  <a:pt x="4883023" y="0"/>
                </a:lnTo>
                <a:lnTo>
                  <a:pt x="4946006" y="69271"/>
                </a:lnTo>
                <a:cubicBezTo>
                  <a:pt x="5656532" y="929100"/>
                  <a:pt x="6096001" y="2116944"/>
                  <a:pt x="6096001" y="3429000"/>
                </a:cubicBezTo>
                <a:cubicBezTo>
                  <a:pt x="6096001" y="4741056"/>
                  <a:pt x="5656532" y="5928900"/>
                  <a:pt x="4946006" y="6788730"/>
                </a:cubicBezTo>
                <a:lnTo>
                  <a:pt x="4883023"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useBgFill="1">
        <p:nvSpPr>
          <p:cNvPr id="18" name="Freeform: Shape 17">
            <a:extLst>
              <a:ext uri="{FF2B5EF4-FFF2-40B4-BE49-F238E27FC236}">
                <a16:creationId xmlns:a16="http://schemas.microsoft.com/office/drawing/2014/main" id="{8A17784E-76D8-4521-A77D-0D2EBB9230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86857" cy="6858000"/>
          </a:xfrm>
          <a:custGeom>
            <a:avLst/>
            <a:gdLst>
              <a:gd name="connsiteX0" fmla="*/ 0 w 6086857"/>
              <a:gd name="connsiteY0" fmla="*/ 0 h 6858000"/>
              <a:gd name="connsiteX1" fmla="*/ 4873879 w 6086857"/>
              <a:gd name="connsiteY1" fmla="*/ 0 h 6858000"/>
              <a:gd name="connsiteX2" fmla="*/ 4936862 w 6086857"/>
              <a:gd name="connsiteY2" fmla="*/ 69271 h 6858000"/>
              <a:gd name="connsiteX3" fmla="*/ 6086857 w 6086857"/>
              <a:gd name="connsiteY3" fmla="*/ 3429000 h 6858000"/>
              <a:gd name="connsiteX4" fmla="*/ 4936862 w 6086857"/>
              <a:gd name="connsiteY4" fmla="*/ 6788730 h 6858000"/>
              <a:gd name="connsiteX5" fmla="*/ 4873879 w 6086857"/>
              <a:gd name="connsiteY5" fmla="*/ 6858000 h 6858000"/>
              <a:gd name="connsiteX6" fmla="*/ 0 w 608685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86857" h="6858000">
                <a:moveTo>
                  <a:pt x="0" y="0"/>
                </a:moveTo>
                <a:lnTo>
                  <a:pt x="4873879" y="0"/>
                </a:lnTo>
                <a:lnTo>
                  <a:pt x="4936862" y="69271"/>
                </a:lnTo>
                <a:cubicBezTo>
                  <a:pt x="5647388" y="929100"/>
                  <a:pt x="6086857" y="2116944"/>
                  <a:pt x="6086857" y="3429000"/>
                </a:cubicBezTo>
                <a:cubicBezTo>
                  <a:pt x="6086857" y="4741056"/>
                  <a:pt x="5647388" y="5928900"/>
                  <a:pt x="4936862" y="6788730"/>
                </a:cubicBezTo>
                <a:lnTo>
                  <a:pt x="4873879"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5191A87-A6F9-8C7C-9D84-EA7AB48A66BC}"/>
              </a:ext>
            </a:extLst>
          </p:cNvPr>
          <p:cNvSpPr>
            <a:spLocks noGrp="1"/>
          </p:cNvSpPr>
          <p:nvPr>
            <p:ph type="title"/>
          </p:nvPr>
        </p:nvSpPr>
        <p:spPr>
          <a:xfrm>
            <a:off x="374904" y="856488"/>
            <a:ext cx="4992624" cy="1243584"/>
          </a:xfrm>
        </p:spPr>
        <p:txBody>
          <a:bodyPr anchor="ctr">
            <a:normAutofit/>
          </a:bodyPr>
          <a:lstStyle/>
          <a:p>
            <a:r>
              <a:rPr lang="en-US" sz="3100" b="1" i="0" dirty="0">
                <a:effectLst/>
                <a:highlight>
                  <a:srgbClr val="FFFFFF"/>
                </a:highlight>
                <a:latin typeface="Open Sans" panose="020B0606030504020204" pitchFamily="34" charset="0"/>
              </a:rPr>
              <a:t>US Local Governments</a:t>
            </a:r>
            <a:br>
              <a:rPr lang="en-US" sz="3100" b="1" i="0" dirty="0">
                <a:effectLst/>
                <a:highlight>
                  <a:srgbClr val="FFFFFF"/>
                </a:highlight>
                <a:latin typeface="Open Sans" panose="020B0606030504020204" pitchFamily="34" charset="0"/>
              </a:rPr>
            </a:br>
            <a:endParaRPr lang="en-US" sz="3100" dirty="0"/>
          </a:p>
        </p:txBody>
      </p:sp>
      <p:sp>
        <p:nvSpPr>
          <p:cNvPr id="20" name="Rectangle 19">
            <a:extLst>
              <a:ext uri="{FF2B5EF4-FFF2-40B4-BE49-F238E27FC236}">
                <a16:creationId xmlns:a16="http://schemas.microsoft.com/office/drawing/2014/main" id="{C0036C6B-F09C-4EAB-AE02-8D056EE748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24325"/>
            <a:ext cx="128016" cy="65390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22" name="Rectangle 21">
            <a:extLst>
              <a:ext uri="{FF2B5EF4-FFF2-40B4-BE49-F238E27FC236}">
                <a16:creationId xmlns:a16="http://schemas.microsoft.com/office/drawing/2014/main" id="{FC8D5885-2804-4D3C-BE31-902E4D327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7769" y="2195336"/>
            <a:ext cx="498348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latin typeface="Calibri" panose="020F0502020204030204"/>
            </a:endParaRPr>
          </a:p>
        </p:txBody>
      </p:sp>
      <p:sp>
        <p:nvSpPr>
          <p:cNvPr id="3" name="Content Placeholder 2">
            <a:extLst>
              <a:ext uri="{FF2B5EF4-FFF2-40B4-BE49-F238E27FC236}">
                <a16:creationId xmlns:a16="http://schemas.microsoft.com/office/drawing/2014/main" id="{41A47DA2-B9C2-C9DC-1EC2-208B9352813C}"/>
              </a:ext>
            </a:extLst>
          </p:cNvPr>
          <p:cNvSpPr>
            <a:spLocks noGrp="1"/>
          </p:cNvSpPr>
          <p:nvPr>
            <p:ph idx="1"/>
          </p:nvPr>
        </p:nvSpPr>
        <p:spPr>
          <a:xfrm>
            <a:off x="59436" y="2724051"/>
            <a:ext cx="4855464" cy="3831814"/>
          </a:xfrm>
        </p:spPr>
        <p:txBody>
          <a:bodyPr anchor="t">
            <a:normAutofit/>
          </a:bodyPr>
          <a:lstStyle/>
          <a:p>
            <a:pPr marL="0" indent="0" fontAlgn="base">
              <a:buNone/>
            </a:pPr>
            <a:r>
              <a:rPr lang="en-US" sz="2000" b="0" i="0" dirty="0">
                <a:effectLst/>
                <a:highlight>
                  <a:srgbClr val="FFFFFF"/>
                </a:highlight>
                <a:latin typeface="Open Sans" panose="020B0606030504020204" pitchFamily="34" charset="0"/>
              </a:rPr>
              <a:t>Local governments and associations around the world are routinely victims of cyberattacks. Often the fallout impacts taxpayers and the people who use the services provided.</a:t>
            </a:r>
          </a:p>
          <a:p>
            <a:pPr marL="0" indent="0" fontAlgn="base">
              <a:buNone/>
            </a:pPr>
            <a:r>
              <a:rPr lang="en-US" sz="2000" b="0" i="0" dirty="0">
                <a:effectLst/>
                <a:highlight>
                  <a:srgbClr val="FFFFFF"/>
                </a:highlight>
                <a:latin typeface="Open Sans" panose="020B0606030504020204" pitchFamily="34" charset="0"/>
              </a:rPr>
              <a:t>In early 2024, two US county departments were hit in FL</a:t>
            </a:r>
            <a:r>
              <a:rPr lang="en-US" sz="2000" dirty="0">
                <a:highlight>
                  <a:srgbClr val="FFFFFF"/>
                </a:highlight>
                <a:latin typeface="Open Sans" panose="020B0606030504020204" pitchFamily="34" charset="0"/>
              </a:rPr>
              <a:t> </a:t>
            </a:r>
            <a:r>
              <a:rPr lang="en-US" sz="2000" b="0" i="0" dirty="0">
                <a:effectLst/>
                <a:highlight>
                  <a:srgbClr val="FFFFFF"/>
                </a:highlight>
                <a:latin typeface="Open Sans" panose="020B0606030504020204" pitchFamily="34" charset="0"/>
              </a:rPr>
              <a:t>and MO. </a:t>
            </a:r>
          </a:p>
          <a:p>
            <a:pPr marL="0" indent="0" fontAlgn="base">
              <a:buNone/>
            </a:pPr>
            <a:r>
              <a:rPr lang="en-US" sz="2000" b="0" i="0" dirty="0">
                <a:effectLst/>
                <a:highlight>
                  <a:srgbClr val="FFFFFF"/>
                </a:highlight>
                <a:latin typeface="Open Sans" panose="020B0606030504020204" pitchFamily="34" charset="0"/>
              </a:rPr>
              <a:t>All appear</a:t>
            </a:r>
            <a:r>
              <a:rPr lang="en-US" sz="2000" dirty="0">
                <a:highlight>
                  <a:srgbClr val="FFFFFF"/>
                </a:highlight>
                <a:latin typeface="Open Sans" panose="020B0606030504020204" pitchFamily="34" charset="0"/>
              </a:rPr>
              <a:t>ed</a:t>
            </a:r>
            <a:r>
              <a:rPr lang="en-US" sz="2000" b="0" i="0" dirty="0">
                <a:effectLst/>
                <a:highlight>
                  <a:srgbClr val="FFFFFF"/>
                </a:highlight>
                <a:latin typeface="Open Sans" panose="020B0606030504020204" pitchFamily="34" charset="0"/>
              </a:rPr>
              <a:t> to be coordinated ransomware attacks, confirmed within days of each other.</a:t>
            </a:r>
          </a:p>
          <a:p>
            <a:pPr marL="0" indent="0">
              <a:buNone/>
            </a:pPr>
            <a:endParaRPr lang="en-US" sz="2000" dirty="0"/>
          </a:p>
        </p:txBody>
      </p:sp>
      <p:sp>
        <p:nvSpPr>
          <p:cNvPr id="6" name="Rectangle 5">
            <a:extLst>
              <a:ext uri="{FF2B5EF4-FFF2-40B4-BE49-F238E27FC236}">
                <a16:creationId xmlns:a16="http://schemas.microsoft.com/office/drawing/2014/main" id="{D28BDC61-F429-0F58-72D5-A24F8420954C}"/>
              </a:ext>
            </a:extLst>
          </p:cNvPr>
          <p:cNvSpPr>
            <a:spLocks noGrp="1" noRot="1" noMove="1" noResize="1" noEditPoints="1" noAdjustHandles="1" noChangeArrowheads="1" noChangeShapeType="1"/>
          </p:cNvSpPr>
          <p:nvPr/>
        </p:nvSpPr>
        <p:spPr>
          <a:xfrm>
            <a:off x="-4572" y="1124325"/>
            <a:ext cx="128016" cy="745572"/>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785155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1033" name="Rectangle 103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1028" name="Picture 4" descr="Quiz Logo Vector Art, Icons, and Graphics for Free Download">
            <a:extLst>
              <a:ext uri="{FF2B5EF4-FFF2-40B4-BE49-F238E27FC236}">
                <a16:creationId xmlns:a16="http://schemas.microsoft.com/office/drawing/2014/main" id="{F2B6357C-74CB-554E-AB2E-B615C5B8484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952" r="1" b="15741"/>
          <a:stretch/>
        </p:blipFill>
        <p:spPr bwMode="auto">
          <a:xfrm>
            <a:off x="99187" y="118707"/>
            <a:ext cx="11993626" cy="6620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8990816"/>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Metropolitan</Template>
  <TotalTime>744</TotalTime>
  <Words>1234</Words>
  <Application>Microsoft Office PowerPoint</Application>
  <PresentationFormat>Widescreen</PresentationFormat>
  <Paragraphs>85</Paragraphs>
  <Slides>14</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14</vt:i4>
      </vt:variant>
    </vt:vector>
  </HeadingPairs>
  <TitlesOfParts>
    <vt:vector size="27" baseType="lpstr">
      <vt:lpstr>Abadi</vt:lpstr>
      <vt:lpstr>Aharoni</vt:lpstr>
      <vt:lpstr>Amasis MT Pro Medium</vt:lpstr>
      <vt:lpstr>Arial</vt:lpstr>
      <vt:lpstr>Bierstadt Display</vt:lpstr>
      <vt:lpstr>Calibri</vt:lpstr>
      <vt:lpstr>Calibri Light</vt:lpstr>
      <vt:lpstr>Georgia</vt:lpstr>
      <vt:lpstr>Google Sans</vt:lpstr>
      <vt:lpstr>Neue Haas Grotesk Text Pro</vt:lpstr>
      <vt:lpstr>Nirmala UI</vt:lpstr>
      <vt:lpstr>Open Sans</vt:lpstr>
      <vt:lpstr>Office 2013 - 2022 Theme</vt:lpstr>
      <vt:lpstr>Data Incidents &amp; Breaches</vt:lpstr>
      <vt:lpstr>DATA INCIDENTS</vt:lpstr>
      <vt:lpstr>PowerPoint Presentation</vt:lpstr>
      <vt:lpstr>PowerPoint Presentation</vt:lpstr>
      <vt:lpstr>PowerPoint Presentation</vt:lpstr>
      <vt:lpstr>UnitedHealth’s $872 Million Cyberattack  </vt:lpstr>
      <vt:lpstr>Tangerine Telecom </vt:lpstr>
      <vt:lpstr>US Local Governments </vt:lpstr>
      <vt:lpstr>PowerPoint Presentation</vt:lpstr>
      <vt:lpstr>What is a Data Incident?</vt:lpstr>
      <vt:lpstr>What is a Data Breach?</vt:lpstr>
      <vt:lpstr>WHAT ARE SOME COMMON EXAMPLES OF DATA BREACHES?    Pick the correct group.</vt:lpstr>
      <vt:lpstr>PowerPoint Presentation</vt:lpstr>
      <vt:lpstr>REPORTING IMPROPER INSPECTION OR DISCLOSURE OF FTI: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HANDLING FTI</dc:title>
  <dc:creator>Andrews, Latedra D</dc:creator>
  <cp:lastModifiedBy>Astra Wilson-Kirksey</cp:lastModifiedBy>
  <cp:revision>70</cp:revision>
  <dcterms:created xsi:type="dcterms:W3CDTF">2023-02-14T21:41:36Z</dcterms:created>
  <dcterms:modified xsi:type="dcterms:W3CDTF">2025-01-15T22:18:39Z</dcterms:modified>
</cp:coreProperties>
</file>