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handoutMasterIdLst>
    <p:handoutMasterId r:id="rId9"/>
  </p:handoutMasterIdLst>
  <p:sldIdLst>
    <p:sldId id="256" r:id="rId2"/>
    <p:sldId id="257" r:id="rId3"/>
    <p:sldId id="258" r:id="rId4"/>
    <p:sldId id="259" r:id="rId5"/>
    <p:sldId id="260" r:id="rId6"/>
    <p:sldId id="261"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00" autoAdjust="0"/>
    <p:restoredTop sz="95706" autoAdjust="0"/>
  </p:normalViewPr>
  <p:slideViewPr>
    <p:cSldViewPr snapToGrid="0">
      <p:cViewPr varScale="1">
        <p:scale>
          <a:sx n="106" d="100"/>
          <a:sy n="106" d="100"/>
        </p:scale>
        <p:origin x="73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F70EEF0-ABB7-6C05-F1B1-024F06035F8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6777CB5-4462-FEE5-25D8-221D6F0C830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5FFB230-D292-48D3-A36B-50391A4E0B2E}" type="datetimeFigureOut">
              <a:rPr lang="en-US" smtClean="0"/>
              <a:t>4/23/2025</a:t>
            </a:fld>
            <a:endParaRPr lang="en-US"/>
          </a:p>
        </p:txBody>
      </p:sp>
      <p:sp>
        <p:nvSpPr>
          <p:cNvPr id="4" name="Footer Placeholder 3">
            <a:extLst>
              <a:ext uri="{FF2B5EF4-FFF2-40B4-BE49-F238E27FC236}">
                <a16:creationId xmlns:a16="http://schemas.microsoft.com/office/drawing/2014/main" id="{1BD5BF46-E47F-F9D0-400D-0E7EC883EC9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05/2024</a:t>
            </a:r>
          </a:p>
        </p:txBody>
      </p:sp>
      <p:sp>
        <p:nvSpPr>
          <p:cNvPr id="5" name="Slide Number Placeholder 4">
            <a:extLst>
              <a:ext uri="{FF2B5EF4-FFF2-40B4-BE49-F238E27FC236}">
                <a16:creationId xmlns:a16="http://schemas.microsoft.com/office/drawing/2014/main" id="{D021FBC9-7761-A61C-1E6E-2C985D67A49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49BBD22-6C42-4CF4-A157-E2CC24C39F91}" type="slidenum">
              <a:rPr lang="en-US" smtClean="0"/>
              <a:t>‹#›</a:t>
            </a:fld>
            <a:endParaRPr lang="en-US"/>
          </a:p>
        </p:txBody>
      </p:sp>
    </p:spTree>
    <p:extLst>
      <p:ext uri="{BB962C8B-B14F-4D97-AF65-F5344CB8AC3E}">
        <p14:creationId xmlns:p14="http://schemas.microsoft.com/office/powerpoint/2010/main" val="397397327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F6ED79-37A9-4ADD-901D-E420AC8A6B9E}" type="datetimeFigureOut">
              <a:rPr lang="en-US" smtClean="0"/>
              <a:t>4/23/2025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a:t>05/2024</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D12A27-C4BC-4F51-AD0A-49FBEE45E65A}" type="slidenum">
              <a:rPr lang="en-US" smtClean="0"/>
              <a:t>‹#›</a:t>
            </a:fld>
            <a:endParaRPr lang="en-US"/>
          </a:p>
        </p:txBody>
      </p:sp>
    </p:spTree>
    <p:extLst>
      <p:ext uri="{BB962C8B-B14F-4D97-AF65-F5344CB8AC3E}">
        <p14:creationId xmlns:p14="http://schemas.microsoft.com/office/powerpoint/2010/main" val="260773089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D12A27-C4BC-4F51-AD0A-49FBEE45E65A}" type="slidenum">
              <a:rPr lang="en-US" smtClean="0"/>
              <a:t>3</a:t>
            </a:fld>
            <a:endParaRPr lang="en-US"/>
          </a:p>
        </p:txBody>
      </p:sp>
    </p:spTree>
    <p:extLst>
      <p:ext uri="{BB962C8B-B14F-4D97-AF65-F5344CB8AC3E}">
        <p14:creationId xmlns:p14="http://schemas.microsoft.com/office/powerpoint/2010/main" val="1947136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D12A27-C4BC-4F51-AD0A-49FBEE45E65A}" type="slidenum">
              <a:rPr lang="en-US" smtClean="0"/>
              <a:t>5</a:t>
            </a:fld>
            <a:endParaRPr lang="en-US"/>
          </a:p>
        </p:txBody>
      </p:sp>
    </p:spTree>
    <p:extLst>
      <p:ext uri="{BB962C8B-B14F-4D97-AF65-F5344CB8AC3E}">
        <p14:creationId xmlns:p14="http://schemas.microsoft.com/office/powerpoint/2010/main" val="1229126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D12A27-C4BC-4F51-AD0A-49FBEE45E65A}" type="slidenum">
              <a:rPr lang="en-US" smtClean="0"/>
              <a:t>6</a:t>
            </a:fld>
            <a:endParaRPr lang="en-US"/>
          </a:p>
        </p:txBody>
      </p:sp>
    </p:spTree>
    <p:extLst>
      <p:ext uri="{BB962C8B-B14F-4D97-AF65-F5344CB8AC3E}">
        <p14:creationId xmlns:p14="http://schemas.microsoft.com/office/powerpoint/2010/main" val="23806119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11E0C-D7B8-9093-8975-02D84BACC0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78803D-CC8F-716F-1EDB-C2C9C36F48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CB568F-F536-0944-ECDA-C0B62BCCA8EF}"/>
              </a:ext>
            </a:extLst>
          </p:cNvPr>
          <p:cNvSpPr>
            <a:spLocks noGrp="1"/>
          </p:cNvSpPr>
          <p:nvPr>
            <p:ph type="dt" sz="half" idx="10"/>
          </p:nvPr>
        </p:nvSpPr>
        <p:spPr/>
        <p:txBody>
          <a:bodyPr/>
          <a:lstStyle/>
          <a:p>
            <a:fld id="{274A7F0A-B281-4C2A-8E23-F544DB3EF1D6}" type="datetimeFigureOut">
              <a:rPr lang="en-US" smtClean="0"/>
              <a:t>4/23/2025</a:t>
            </a:fld>
            <a:endParaRPr lang="en-US"/>
          </a:p>
        </p:txBody>
      </p:sp>
      <p:sp>
        <p:nvSpPr>
          <p:cNvPr id="5" name="Footer Placeholder 4">
            <a:extLst>
              <a:ext uri="{FF2B5EF4-FFF2-40B4-BE49-F238E27FC236}">
                <a16:creationId xmlns:a16="http://schemas.microsoft.com/office/drawing/2014/main" id="{3FDEC614-0502-AE8D-80F8-534CE0055B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7195F6-B353-9F24-1CD0-1539E2DC5350}"/>
              </a:ext>
            </a:extLst>
          </p:cNvPr>
          <p:cNvSpPr>
            <a:spLocks noGrp="1"/>
          </p:cNvSpPr>
          <p:nvPr>
            <p:ph type="sldNum" sz="quarter" idx="12"/>
          </p:nvPr>
        </p:nvSpPr>
        <p:spPr/>
        <p:txBody>
          <a:bodyPr/>
          <a:lstStyle/>
          <a:p>
            <a:fld id="{70A0EFF8-D552-40C0-9C89-8E4D8CE07C21}" type="slidenum">
              <a:rPr lang="en-US" smtClean="0"/>
              <a:t>‹#›</a:t>
            </a:fld>
            <a:endParaRPr lang="en-US"/>
          </a:p>
        </p:txBody>
      </p:sp>
    </p:spTree>
    <p:extLst>
      <p:ext uri="{BB962C8B-B14F-4D97-AF65-F5344CB8AC3E}">
        <p14:creationId xmlns:p14="http://schemas.microsoft.com/office/powerpoint/2010/main" val="4291501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1F764-C6E2-A431-B8E1-E001049DCCB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5F02EC-5098-21E6-20B8-0E772BC7D7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FAB2BE-B053-8133-3936-0CF3C6AC2D79}"/>
              </a:ext>
            </a:extLst>
          </p:cNvPr>
          <p:cNvSpPr>
            <a:spLocks noGrp="1"/>
          </p:cNvSpPr>
          <p:nvPr>
            <p:ph type="dt" sz="half" idx="10"/>
          </p:nvPr>
        </p:nvSpPr>
        <p:spPr/>
        <p:txBody>
          <a:bodyPr/>
          <a:lstStyle/>
          <a:p>
            <a:fld id="{274A7F0A-B281-4C2A-8E23-F544DB3EF1D6}" type="datetimeFigureOut">
              <a:rPr lang="en-US" smtClean="0"/>
              <a:t>4/23/2025</a:t>
            </a:fld>
            <a:endParaRPr lang="en-US"/>
          </a:p>
        </p:txBody>
      </p:sp>
      <p:sp>
        <p:nvSpPr>
          <p:cNvPr id="5" name="Footer Placeholder 4">
            <a:extLst>
              <a:ext uri="{FF2B5EF4-FFF2-40B4-BE49-F238E27FC236}">
                <a16:creationId xmlns:a16="http://schemas.microsoft.com/office/drawing/2014/main" id="{A6644721-B686-BDF6-C218-DA9E3DE4A0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A0DF7C-B07C-5285-31A7-1EFE6D7D8656}"/>
              </a:ext>
            </a:extLst>
          </p:cNvPr>
          <p:cNvSpPr>
            <a:spLocks noGrp="1"/>
          </p:cNvSpPr>
          <p:nvPr>
            <p:ph type="sldNum" sz="quarter" idx="12"/>
          </p:nvPr>
        </p:nvSpPr>
        <p:spPr/>
        <p:txBody>
          <a:bodyPr/>
          <a:lstStyle/>
          <a:p>
            <a:fld id="{70A0EFF8-D552-40C0-9C89-8E4D8CE07C21}" type="slidenum">
              <a:rPr lang="en-US" smtClean="0"/>
              <a:t>‹#›</a:t>
            </a:fld>
            <a:endParaRPr lang="en-US"/>
          </a:p>
        </p:txBody>
      </p:sp>
    </p:spTree>
    <p:extLst>
      <p:ext uri="{BB962C8B-B14F-4D97-AF65-F5344CB8AC3E}">
        <p14:creationId xmlns:p14="http://schemas.microsoft.com/office/powerpoint/2010/main" val="580060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F309D3-1246-12E2-EB2B-BF04DF73BB8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FAFAFF-6F53-CA3D-0D28-86350C08C4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70170-B359-ED4B-FDD8-8B768757EF67}"/>
              </a:ext>
            </a:extLst>
          </p:cNvPr>
          <p:cNvSpPr>
            <a:spLocks noGrp="1"/>
          </p:cNvSpPr>
          <p:nvPr>
            <p:ph type="dt" sz="half" idx="10"/>
          </p:nvPr>
        </p:nvSpPr>
        <p:spPr/>
        <p:txBody>
          <a:bodyPr/>
          <a:lstStyle/>
          <a:p>
            <a:fld id="{274A7F0A-B281-4C2A-8E23-F544DB3EF1D6}" type="datetimeFigureOut">
              <a:rPr lang="en-US" smtClean="0"/>
              <a:t>4/23/2025</a:t>
            </a:fld>
            <a:endParaRPr lang="en-US"/>
          </a:p>
        </p:txBody>
      </p:sp>
      <p:sp>
        <p:nvSpPr>
          <p:cNvPr id="5" name="Footer Placeholder 4">
            <a:extLst>
              <a:ext uri="{FF2B5EF4-FFF2-40B4-BE49-F238E27FC236}">
                <a16:creationId xmlns:a16="http://schemas.microsoft.com/office/drawing/2014/main" id="{8ABD347E-4D50-F5B3-A747-8D23523104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97425E-D0A7-58AE-1AB7-8B685885325F}"/>
              </a:ext>
            </a:extLst>
          </p:cNvPr>
          <p:cNvSpPr>
            <a:spLocks noGrp="1"/>
          </p:cNvSpPr>
          <p:nvPr>
            <p:ph type="sldNum" sz="quarter" idx="12"/>
          </p:nvPr>
        </p:nvSpPr>
        <p:spPr/>
        <p:txBody>
          <a:bodyPr/>
          <a:lstStyle/>
          <a:p>
            <a:fld id="{70A0EFF8-D552-40C0-9C89-8E4D8CE07C21}" type="slidenum">
              <a:rPr lang="en-US" smtClean="0"/>
              <a:t>‹#›</a:t>
            </a:fld>
            <a:endParaRPr lang="en-US"/>
          </a:p>
        </p:txBody>
      </p:sp>
    </p:spTree>
    <p:extLst>
      <p:ext uri="{BB962C8B-B14F-4D97-AF65-F5344CB8AC3E}">
        <p14:creationId xmlns:p14="http://schemas.microsoft.com/office/powerpoint/2010/main" val="3496406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49343-D16D-2388-7213-BEE7227BD8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63D8F1-9432-BA6E-7FC0-3C08AA0750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86182D-B60A-B917-99D0-521C7EA31E4F}"/>
              </a:ext>
            </a:extLst>
          </p:cNvPr>
          <p:cNvSpPr>
            <a:spLocks noGrp="1"/>
          </p:cNvSpPr>
          <p:nvPr>
            <p:ph type="dt" sz="half" idx="10"/>
          </p:nvPr>
        </p:nvSpPr>
        <p:spPr/>
        <p:txBody>
          <a:bodyPr/>
          <a:lstStyle/>
          <a:p>
            <a:fld id="{274A7F0A-B281-4C2A-8E23-F544DB3EF1D6}" type="datetimeFigureOut">
              <a:rPr lang="en-US" smtClean="0"/>
              <a:t>4/23/2025</a:t>
            </a:fld>
            <a:endParaRPr lang="en-US"/>
          </a:p>
        </p:txBody>
      </p:sp>
      <p:sp>
        <p:nvSpPr>
          <p:cNvPr id="5" name="Footer Placeholder 4">
            <a:extLst>
              <a:ext uri="{FF2B5EF4-FFF2-40B4-BE49-F238E27FC236}">
                <a16:creationId xmlns:a16="http://schemas.microsoft.com/office/drawing/2014/main" id="{7F581E32-EED3-91FE-DF60-E527D56690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3D9861-95F0-9947-FE84-83685D10D679}"/>
              </a:ext>
            </a:extLst>
          </p:cNvPr>
          <p:cNvSpPr>
            <a:spLocks noGrp="1"/>
          </p:cNvSpPr>
          <p:nvPr>
            <p:ph type="sldNum" sz="quarter" idx="12"/>
          </p:nvPr>
        </p:nvSpPr>
        <p:spPr/>
        <p:txBody>
          <a:bodyPr/>
          <a:lstStyle/>
          <a:p>
            <a:fld id="{70A0EFF8-D552-40C0-9C89-8E4D8CE07C21}" type="slidenum">
              <a:rPr lang="en-US" smtClean="0"/>
              <a:t>‹#›</a:t>
            </a:fld>
            <a:endParaRPr lang="en-US"/>
          </a:p>
        </p:txBody>
      </p:sp>
    </p:spTree>
    <p:extLst>
      <p:ext uri="{BB962C8B-B14F-4D97-AF65-F5344CB8AC3E}">
        <p14:creationId xmlns:p14="http://schemas.microsoft.com/office/powerpoint/2010/main" val="3671596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85C3A-278E-4FBB-4000-6E8F8C116B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638770-B428-6B34-89D0-0F87A5E0404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5F70A4-0003-5DF1-6A09-0DF87710173B}"/>
              </a:ext>
            </a:extLst>
          </p:cNvPr>
          <p:cNvSpPr>
            <a:spLocks noGrp="1"/>
          </p:cNvSpPr>
          <p:nvPr>
            <p:ph type="dt" sz="half" idx="10"/>
          </p:nvPr>
        </p:nvSpPr>
        <p:spPr/>
        <p:txBody>
          <a:bodyPr/>
          <a:lstStyle/>
          <a:p>
            <a:fld id="{274A7F0A-B281-4C2A-8E23-F544DB3EF1D6}" type="datetimeFigureOut">
              <a:rPr lang="en-US" smtClean="0"/>
              <a:t>4/23/2025</a:t>
            </a:fld>
            <a:endParaRPr lang="en-US"/>
          </a:p>
        </p:txBody>
      </p:sp>
      <p:sp>
        <p:nvSpPr>
          <p:cNvPr id="5" name="Footer Placeholder 4">
            <a:extLst>
              <a:ext uri="{FF2B5EF4-FFF2-40B4-BE49-F238E27FC236}">
                <a16:creationId xmlns:a16="http://schemas.microsoft.com/office/drawing/2014/main" id="{D3C1BD63-CF6A-90FA-CD91-7B6AC772C6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6A25A1-AAC6-3C3F-23D3-1812DB631FD2}"/>
              </a:ext>
            </a:extLst>
          </p:cNvPr>
          <p:cNvSpPr>
            <a:spLocks noGrp="1"/>
          </p:cNvSpPr>
          <p:nvPr>
            <p:ph type="sldNum" sz="quarter" idx="12"/>
          </p:nvPr>
        </p:nvSpPr>
        <p:spPr/>
        <p:txBody>
          <a:bodyPr/>
          <a:lstStyle/>
          <a:p>
            <a:fld id="{70A0EFF8-D552-40C0-9C89-8E4D8CE07C21}" type="slidenum">
              <a:rPr lang="en-US" smtClean="0"/>
              <a:t>‹#›</a:t>
            </a:fld>
            <a:endParaRPr lang="en-US"/>
          </a:p>
        </p:txBody>
      </p:sp>
    </p:spTree>
    <p:extLst>
      <p:ext uri="{BB962C8B-B14F-4D97-AF65-F5344CB8AC3E}">
        <p14:creationId xmlns:p14="http://schemas.microsoft.com/office/powerpoint/2010/main" val="3908692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3929B-AEDE-6609-9653-1B5708A102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303159-1DCB-9E25-A563-E79C6F0171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CE50EC-D481-65F1-BBA0-E75DAB64742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A0E13FF-A49D-B1CB-BB02-89866B51D6A0}"/>
              </a:ext>
            </a:extLst>
          </p:cNvPr>
          <p:cNvSpPr>
            <a:spLocks noGrp="1"/>
          </p:cNvSpPr>
          <p:nvPr>
            <p:ph type="dt" sz="half" idx="10"/>
          </p:nvPr>
        </p:nvSpPr>
        <p:spPr/>
        <p:txBody>
          <a:bodyPr/>
          <a:lstStyle/>
          <a:p>
            <a:fld id="{274A7F0A-B281-4C2A-8E23-F544DB3EF1D6}" type="datetimeFigureOut">
              <a:rPr lang="en-US" smtClean="0"/>
              <a:t>4/23/2025</a:t>
            </a:fld>
            <a:endParaRPr lang="en-US"/>
          </a:p>
        </p:txBody>
      </p:sp>
      <p:sp>
        <p:nvSpPr>
          <p:cNvPr id="6" name="Footer Placeholder 5">
            <a:extLst>
              <a:ext uri="{FF2B5EF4-FFF2-40B4-BE49-F238E27FC236}">
                <a16:creationId xmlns:a16="http://schemas.microsoft.com/office/drawing/2014/main" id="{543CD581-89B1-154D-B1EB-89730F5849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7F89EF-E5E2-6B58-65D0-3D98246B7C47}"/>
              </a:ext>
            </a:extLst>
          </p:cNvPr>
          <p:cNvSpPr>
            <a:spLocks noGrp="1"/>
          </p:cNvSpPr>
          <p:nvPr>
            <p:ph type="sldNum" sz="quarter" idx="12"/>
          </p:nvPr>
        </p:nvSpPr>
        <p:spPr/>
        <p:txBody>
          <a:bodyPr/>
          <a:lstStyle/>
          <a:p>
            <a:fld id="{70A0EFF8-D552-40C0-9C89-8E4D8CE07C21}" type="slidenum">
              <a:rPr lang="en-US" smtClean="0"/>
              <a:t>‹#›</a:t>
            </a:fld>
            <a:endParaRPr lang="en-US"/>
          </a:p>
        </p:txBody>
      </p:sp>
    </p:spTree>
    <p:extLst>
      <p:ext uri="{BB962C8B-B14F-4D97-AF65-F5344CB8AC3E}">
        <p14:creationId xmlns:p14="http://schemas.microsoft.com/office/powerpoint/2010/main" val="180529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DA912-38F9-A493-F6B3-8E02A4EDCEB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CC5EE1-1384-F1C0-BBDB-8C7B4CC1B2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8B3B64-D36B-FE95-83BB-C42BACDED7C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09CD7F-C3C7-4DC3-5C99-7A51F73BF1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B056DFB-B4B5-6DAA-2A17-5DE48685C7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304979-B84B-A94E-E962-40486D7CE88C}"/>
              </a:ext>
            </a:extLst>
          </p:cNvPr>
          <p:cNvSpPr>
            <a:spLocks noGrp="1"/>
          </p:cNvSpPr>
          <p:nvPr>
            <p:ph type="dt" sz="half" idx="10"/>
          </p:nvPr>
        </p:nvSpPr>
        <p:spPr/>
        <p:txBody>
          <a:bodyPr/>
          <a:lstStyle/>
          <a:p>
            <a:fld id="{274A7F0A-B281-4C2A-8E23-F544DB3EF1D6}" type="datetimeFigureOut">
              <a:rPr lang="en-US" smtClean="0"/>
              <a:t>4/23/2025</a:t>
            </a:fld>
            <a:endParaRPr lang="en-US"/>
          </a:p>
        </p:txBody>
      </p:sp>
      <p:sp>
        <p:nvSpPr>
          <p:cNvPr id="8" name="Footer Placeholder 7">
            <a:extLst>
              <a:ext uri="{FF2B5EF4-FFF2-40B4-BE49-F238E27FC236}">
                <a16:creationId xmlns:a16="http://schemas.microsoft.com/office/drawing/2014/main" id="{EDE1C012-25C0-4EA1-DDCC-5BCBBFA123A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05840C1-C81C-007E-B109-C00FD34A899E}"/>
              </a:ext>
            </a:extLst>
          </p:cNvPr>
          <p:cNvSpPr>
            <a:spLocks noGrp="1"/>
          </p:cNvSpPr>
          <p:nvPr>
            <p:ph type="sldNum" sz="quarter" idx="12"/>
          </p:nvPr>
        </p:nvSpPr>
        <p:spPr/>
        <p:txBody>
          <a:bodyPr/>
          <a:lstStyle/>
          <a:p>
            <a:fld id="{70A0EFF8-D552-40C0-9C89-8E4D8CE07C21}" type="slidenum">
              <a:rPr lang="en-US" smtClean="0"/>
              <a:t>‹#›</a:t>
            </a:fld>
            <a:endParaRPr lang="en-US"/>
          </a:p>
        </p:txBody>
      </p:sp>
    </p:spTree>
    <p:extLst>
      <p:ext uri="{BB962C8B-B14F-4D97-AF65-F5344CB8AC3E}">
        <p14:creationId xmlns:p14="http://schemas.microsoft.com/office/powerpoint/2010/main" val="280887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8EF9A-EA41-C026-06AD-DFEE3E8F5D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F814E4-93CD-18EE-89D5-22623110D039}"/>
              </a:ext>
            </a:extLst>
          </p:cNvPr>
          <p:cNvSpPr>
            <a:spLocks noGrp="1"/>
          </p:cNvSpPr>
          <p:nvPr>
            <p:ph type="dt" sz="half" idx="10"/>
          </p:nvPr>
        </p:nvSpPr>
        <p:spPr/>
        <p:txBody>
          <a:bodyPr/>
          <a:lstStyle/>
          <a:p>
            <a:fld id="{274A7F0A-B281-4C2A-8E23-F544DB3EF1D6}" type="datetimeFigureOut">
              <a:rPr lang="en-US" smtClean="0"/>
              <a:t>4/23/2025</a:t>
            </a:fld>
            <a:endParaRPr lang="en-US"/>
          </a:p>
        </p:txBody>
      </p:sp>
      <p:sp>
        <p:nvSpPr>
          <p:cNvPr id="4" name="Footer Placeholder 3">
            <a:extLst>
              <a:ext uri="{FF2B5EF4-FFF2-40B4-BE49-F238E27FC236}">
                <a16:creationId xmlns:a16="http://schemas.microsoft.com/office/drawing/2014/main" id="{753041FA-A647-930A-5948-58A0B3C19E3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F6C22B-18C4-9B99-5CBA-7BA98C735A67}"/>
              </a:ext>
            </a:extLst>
          </p:cNvPr>
          <p:cNvSpPr>
            <a:spLocks noGrp="1"/>
          </p:cNvSpPr>
          <p:nvPr>
            <p:ph type="sldNum" sz="quarter" idx="12"/>
          </p:nvPr>
        </p:nvSpPr>
        <p:spPr/>
        <p:txBody>
          <a:bodyPr/>
          <a:lstStyle/>
          <a:p>
            <a:fld id="{70A0EFF8-D552-40C0-9C89-8E4D8CE07C21}" type="slidenum">
              <a:rPr lang="en-US" smtClean="0"/>
              <a:t>‹#›</a:t>
            </a:fld>
            <a:endParaRPr lang="en-US"/>
          </a:p>
        </p:txBody>
      </p:sp>
    </p:spTree>
    <p:extLst>
      <p:ext uri="{BB962C8B-B14F-4D97-AF65-F5344CB8AC3E}">
        <p14:creationId xmlns:p14="http://schemas.microsoft.com/office/powerpoint/2010/main" val="30420766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4663DE-81E8-0898-7F94-912043E7578E}"/>
              </a:ext>
            </a:extLst>
          </p:cNvPr>
          <p:cNvSpPr>
            <a:spLocks noGrp="1"/>
          </p:cNvSpPr>
          <p:nvPr>
            <p:ph type="dt" sz="half" idx="10"/>
          </p:nvPr>
        </p:nvSpPr>
        <p:spPr/>
        <p:txBody>
          <a:bodyPr/>
          <a:lstStyle/>
          <a:p>
            <a:fld id="{274A7F0A-B281-4C2A-8E23-F544DB3EF1D6}" type="datetimeFigureOut">
              <a:rPr lang="en-US" smtClean="0"/>
              <a:t>4/23/2025</a:t>
            </a:fld>
            <a:endParaRPr lang="en-US"/>
          </a:p>
        </p:txBody>
      </p:sp>
      <p:sp>
        <p:nvSpPr>
          <p:cNvPr id="3" name="Footer Placeholder 2">
            <a:extLst>
              <a:ext uri="{FF2B5EF4-FFF2-40B4-BE49-F238E27FC236}">
                <a16:creationId xmlns:a16="http://schemas.microsoft.com/office/drawing/2014/main" id="{3FDE2B11-64B5-473F-50D5-B3821BEB76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FA0467-1D52-AB7F-27D9-7322ED23C952}"/>
              </a:ext>
            </a:extLst>
          </p:cNvPr>
          <p:cNvSpPr>
            <a:spLocks noGrp="1"/>
          </p:cNvSpPr>
          <p:nvPr>
            <p:ph type="sldNum" sz="quarter" idx="12"/>
          </p:nvPr>
        </p:nvSpPr>
        <p:spPr/>
        <p:txBody>
          <a:bodyPr/>
          <a:lstStyle/>
          <a:p>
            <a:fld id="{70A0EFF8-D552-40C0-9C89-8E4D8CE07C21}" type="slidenum">
              <a:rPr lang="en-US" smtClean="0"/>
              <a:t>‹#›</a:t>
            </a:fld>
            <a:endParaRPr lang="en-US"/>
          </a:p>
        </p:txBody>
      </p:sp>
    </p:spTree>
    <p:extLst>
      <p:ext uri="{BB962C8B-B14F-4D97-AF65-F5344CB8AC3E}">
        <p14:creationId xmlns:p14="http://schemas.microsoft.com/office/powerpoint/2010/main" val="1484149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F89C1-D203-4626-9CAF-5DD0AF2999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CFB624C-F19D-A325-B57D-E0AAA5038D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0FAC60A-084F-F9E3-1BEB-1BF99919B4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C5ABB8-91B2-6C05-21AE-8163CE196951}"/>
              </a:ext>
            </a:extLst>
          </p:cNvPr>
          <p:cNvSpPr>
            <a:spLocks noGrp="1"/>
          </p:cNvSpPr>
          <p:nvPr>
            <p:ph type="dt" sz="half" idx="10"/>
          </p:nvPr>
        </p:nvSpPr>
        <p:spPr/>
        <p:txBody>
          <a:bodyPr/>
          <a:lstStyle/>
          <a:p>
            <a:fld id="{274A7F0A-B281-4C2A-8E23-F544DB3EF1D6}" type="datetimeFigureOut">
              <a:rPr lang="en-US" smtClean="0"/>
              <a:t>4/23/2025</a:t>
            </a:fld>
            <a:endParaRPr lang="en-US"/>
          </a:p>
        </p:txBody>
      </p:sp>
      <p:sp>
        <p:nvSpPr>
          <p:cNvPr id="6" name="Footer Placeholder 5">
            <a:extLst>
              <a:ext uri="{FF2B5EF4-FFF2-40B4-BE49-F238E27FC236}">
                <a16:creationId xmlns:a16="http://schemas.microsoft.com/office/drawing/2014/main" id="{06BA500B-9EFE-CB80-2705-C8BAA60964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CB749C-D2EB-7C10-AA50-0F5323FB7386}"/>
              </a:ext>
            </a:extLst>
          </p:cNvPr>
          <p:cNvSpPr>
            <a:spLocks noGrp="1"/>
          </p:cNvSpPr>
          <p:nvPr>
            <p:ph type="sldNum" sz="quarter" idx="12"/>
          </p:nvPr>
        </p:nvSpPr>
        <p:spPr/>
        <p:txBody>
          <a:bodyPr/>
          <a:lstStyle/>
          <a:p>
            <a:fld id="{70A0EFF8-D552-40C0-9C89-8E4D8CE07C21}" type="slidenum">
              <a:rPr lang="en-US" smtClean="0"/>
              <a:t>‹#›</a:t>
            </a:fld>
            <a:endParaRPr lang="en-US"/>
          </a:p>
        </p:txBody>
      </p:sp>
    </p:spTree>
    <p:extLst>
      <p:ext uri="{BB962C8B-B14F-4D97-AF65-F5344CB8AC3E}">
        <p14:creationId xmlns:p14="http://schemas.microsoft.com/office/powerpoint/2010/main" val="1847433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32244-3EE9-6CC8-62EC-F05A4C39DB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7918ED4-E416-ADD4-59FF-C9D3AA08D7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80062A6-B64A-EAA6-96E4-318E971991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B2D04B-9228-8F83-DE09-ADEC43129624}"/>
              </a:ext>
            </a:extLst>
          </p:cNvPr>
          <p:cNvSpPr>
            <a:spLocks noGrp="1"/>
          </p:cNvSpPr>
          <p:nvPr>
            <p:ph type="dt" sz="half" idx="10"/>
          </p:nvPr>
        </p:nvSpPr>
        <p:spPr/>
        <p:txBody>
          <a:bodyPr/>
          <a:lstStyle/>
          <a:p>
            <a:fld id="{274A7F0A-B281-4C2A-8E23-F544DB3EF1D6}" type="datetimeFigureOut">
              <a:rPr lang="en-US" smtClean="0"/>
              <a:t>4/23/2025</a:t>
            </a:fld>
            <a:endParaRPr lang="en-US"/>
          </a:p>
        </p:txBody>
      </p:sp>
      <p:sp>
        <p:nvSpPr>
          <p:cNvPr id="6" name="Footer Placeholder 5">
            <a:extLst>
              <a:ext uri="{FF2B5EF4-FFF2-40B4-BE49-F238E27FC236}">
                <a16:creationId xmlns:a16="http://schemas.microsoft.com/office/drawing/2014/main" id="{07E25929-DF7C-CF15-1BBC-73F8BAB593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85587B-8192-2A1F-7C52-8BD6EB8BB8E8}"/>
              </a:ext>
            </a:extLst>
          </p:cNvPr>
          <p:cNvSpPr>
            <a:spLocks noGrp="1"/>
          </p:cNvSpPr>
          <p:nvPr>
            <p:ph type="sldNum" sz="quarter" idx="12"/>
          </p:nvPr>
        </p:nvSpPr>
        <p:spPr/>
        <p:txBody>
          <a:bodyPr/>
          <a:lstStyle/>
          <a:p>
            <a:fld id="{70A0EFF8-D552-40C0-9C89-8E4D8CE07C21}" type="slidenum">
              <a:rPr lang="en-US" smtClean="0"/>
              <a:t>‹#›</a:t>
            </a:fld>
            <a:endParaRPr lang="en-US"/>
          </a:p>
        </p:txBody>
      </p:sp>
    </p:spTree>
    <p:extLst>
      <p:ext uri="{BB962C8B-B14F-4D97-AF65-F5344CB8AC3E}">
        <p14:creationId xmlns:p14="http://schemas.microsoft.com/office/powerpoint/2010/main" val="595189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FEE635-67F1-3894-7A9A-12A7AC77C0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4930F8-E8CA-B8EF-E3FF-AA3E8BDA4D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05C4D8-AA55-119F-6205-B0F9FBED9E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74A7F0A-B281-4C2A-8E23-F544DB3EF1D6}" type="datetimeFigureOut">
              <a:rPr lang="en-US" smtClean="0"/>
              <a:t>4/23/2025</a:t>
            </a:fld>
            <a:endParaRPr lang="en-US"/>
          </a:p>
        </p:txBody>
      </p:sp>
      <p:sp>
        <p:nvSpPr>
          <p:cNvPr id="5" name="Footer Placeholder 4">
            <a:extLst>
              <a:ext uri="{FF2B5EF4-FFF2-40B4-BE49-F238E27FC236}">
                <a16:creationId xmlns:a16="http://schemas.microsoft.com/office/drawing/2014/main" id="{40EFCC7E-CEED-9D43-073E-F6B32E4421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9B6E377-9E10-DDE0-8720-3AB54CEE88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0A0EFF8-D552-40C0-9C89-8E4D8CE07C21}" type="slidenum">
              <a:rPr lang="en-US" smtClean="0"/>
              <a:t>‹#›</a:t>
            </a:fld>
            <a:endParaRPr lang="en-US"/>
          </a:p>
        </p:txBody>
      </p:sp>
    </p:spTree>
    <p:extLst>
      <p:ext uri="{BB962C8B-B14F-4D97-AF65-F5344CB8AC3E}">
        <p14:creationId xmlns:p14="http://schemas.microsoft.com/office/powerpoint/2010/main" val="11130269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risklearning360.com/gle/Player-HTML5/v4.7.6/resources/Transcript.html?lang=eng&amp;dir=ltr#35070_2" TargetMode="External"/><Relationship Id="rId4" Type="http://schemas.openxmlformats.org/officeDocument/2006/relationships/hyperlink" Target="https://risklearning360.com/gle/Player-HTML5/v4.7.6/resources/Transcript.html?lang=eng&amp;dir=ltr#35070_1"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security.ncdhhs.go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Green Lock In A 3D Electronic System">
            <a:extLst>
              <a:ext uri="{FF2B5EF4-FFF2-40B4-BE49-F238E27FC236}">
                <a16:creationId xmlns:a16="http://schemas.microsoft.com/office/drawing/2014/main" id="{31672921-6804-726D-A14B-42591C2302B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A22E55-1213-AEF0-B2EC-84421471AD09}"/>
              </a:ext>
            </a:extLst>
          </p:cNvPr>
          <p:cNvSpPr>
            <a:spLocks noGrp="1"/>
          </p:cNvSpPr>
          <p:nvPr>
            <p:ph type="ctrTitle"/>
          </p:nvPr>
        </p:nvSpPr>
        <p:spPr>
          <a:xfrm>
            <a:off x="208879" y="23225"/>
            <a:ext cx="12114011" cy="1465027"/>
          </a:xfrm>
          <a:effectLst>
            <a:outerShdw blurRad="50800" dist="38100" dir="2700000" algn="tl" rotWithShape="0">
              <a:prstClr val="black">
                <a:alpha val="40000"/>
              </a:prstClr>
            </a:outerShdw>
          </a:effectLst>
        </p:spPr>
        <p:txBody>
          <a:bodyPr>
            <a:normAutofit/>
          </a:bodyPr>
          <a:lstStyle/>
          <a:p>
            <a:r>
              <a:rPr lang="en-US" sz="2800" b="1" kern="0" cap="all" dirty="0">
                <a:solidFill>
                  <a:srgbClr val="FFFFFF"/>
                </a:solidFill>
                <a:effectLst/>
                <a:latin typeface="Roboto" panose="02000000000000000000" pitchFamily="2" charset="0"/>
                <a:ea typeface="Times New Roman" panose="02020603050405020304" pitchFamily="18" charset="0"/>
                <a:cs typeface="Times New Roman" panose="02020603050405020304" pitchFamily="18" charset="0"/>
              </a:rPr>
              <a:t>CYBERSECURITY: RECOGNIZING AND AVOIDING CYBER THREATS</a:t>
            </a:r>
            <a:br>
              <a:rPr lang="en-US" sz="2800" b="1"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br>
            <a:endParaRPr lang="en-US" sz="2800" b="1" dirty="0">
              <a:solidFill>
                <a:srgbClr val="FFFFFF"/>
              </a:solidFill>
            </a:endParaRPr>
          </a:p>
        </p:txBody>
      </p:sp>
      <p:sp>
        <p:nvSpPr>
          <p:cNvPr id="3" name="Subtitle 2">
            <a:extLst>
              <a:ext uri="{FF2B5EF4-FFF2-40B4-BE49-F238E27FC236}">
                <a16:creationId xmlns:a16="http://schemas.microsoft.com/office/drawing/2014/main" id="{05982E80-404F-FB44-0B25-61F52E8E2FF7}"/>
              </a:ext>
            </a:extLst>
          </p:cNvPr>
          <p:cNvSpPr>
            <a:spLocks noGrp="1"/>
          </p:cNvSpPr>
          <p:nvPr>
            <p:ph type="subTitle" idx="1"/>
          </p:nvPr>
        </p:nvSpPr>
        <p:spPr>
          <a:xfrm>
            <a:off x="1236685" y="5427132"/>
            <a:ext cx="10058400" cy="686741"/>
          </a:xfrm>
          <a:effectLst>
            <a:outerShdw blurRad="50800" dist="38100" dir="2700000" algn="tl" rotWithShape="0">
              <a:prstClr val="black">
                <a:alpha val="40000"/>
              </a:prstClr>
            </a:outerShdw>
          </a:effectLst>
        </p:spPr>
        <p:txBody>
          <a:bodyPr>
            <a:normAutofit/>
          </a:bodyPr>
          <a:lstStyle/>
          <a:p>
            <a:r>
              <a:rPr lang="en-US" b="1" kern="0" dirty="0">
                <a:solidFill>
                  <a:srgbClr val="FFFFFF"/>
                </a:solidFill>
                <a:effectLst/>
                <a:latin typeface="Roboto" panose="02000000000000000000" pitchFamily="2" charset="0"/>
                <a:ea typeface="Times New Roman" panose="02020603050405020304" pitchFamily="18" charset="0"/>
                <a:cs typeface="Times New Roman" panose="02020603050405020304" pitchFamily="18" charset="0"/>
              </a:rPr>
              <a:t>Preventing Cyber-Attacks</a:t>
            </a:r>
            <a:endParaRPr lang="en-US"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endParaRPr>
          </a:p>
          <a:p>
            <a:endParaRPr lang="en-US" dirty="0">
              <a:solidFill>
                <a:srgbClr val="FFFFFF"/>
              </a:solidFill>
            </a:endParaRPr>
          </a:p>
        </p:txBody>
      </p:sp>
    </p:spTree>
    <p:extLst>
      <p:ext uri="{BB962C8B-B14F-4D97-AF65-F5344CB8AC3E}">
        <p14:creationId xmlns:p14="http://schemas.microsoft.com/office/powerpoint/2010/main" val="2401127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Robot operating a machine">
            <a:extLst>
              <a:ext uri="{FF2B5EF4-FFF2-40B4-BE49-F238E27FC236}">
                <a16:creationId xmlns:a16="http://schemas.microsoft.com/office/drawing/2014/main" id="{F7251CC0-614F-41DE-79DC-CC35807C107E}"/>
              </a:ext>
            </a:extLst>
          </p:cNvPr>
          <p:cNvPicPr>
            <a:picLocks noChangeAspect="1"/>
          </p:cNvPicPr>
          <p:nvPr/>
        </p:nvPicPr>
        <p:blipFill rotWithShape="1">
          <a:blip r:embed="rId2"/>
          <a:srcRect l="11740" r="11022" b="1"/>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3" name="Content Placeholder 2">
            <a:extLst>
              <a:ext uri="{FF2B5EF4-FFF2-40B4-BE49-F238E27FC236}">
                <a16:creationId xmlns:a16="http://schemas.microsoft.com/office/drawing/2014/main" id="{619140CF-0013-157F-25C0-1DFF41D6815A}"/>
              </a:ext>
            </a:extLst>
          </p:cNvPr>
          <p:cNvSpPr>
            <a:spLocks noGrp="1"/>
          </p:cNvSpPr>
          <p:nvPr>
            <p:ph idx="1"/>
          </p:nvPr>
        </p:nvSpPr>
        <p:spPr>
          <a:xfrm>
            <a:off x="6772115" y="2081963"/>
            <a:ext cx="5419865" cy="5801709"/>
          </a:xfrm>
        </p:spPr>
        <p:txBody>
          <a:bodyPr>
            <a:noAutofit/>
          </a:bodyPr>
          <a:lstStyle/>
          <a:p>
            <a:pPr marL="0" indent="0">
              <a:buNone/>
            </a:pPr>
            <a:r>
              <a:rPr lang="en-US" sz="2700" kern="0" dirty="0">
                <a:effectLst/>
                <a:latin typeface="Roboto" panose="02000000000000000000" pitchFamily="2" charset="0"/>
                <a:ea typeface="Times New Roman" panose="02020603050405020304" pitchFamily="18" charset="0"/>
                <a:cs typeface="Times New Roman" panose="02020603050405020304" pitchFamily="18" charset="0"/>
              </a:rPr>
              <a:t>Cyber-attacks are preventable, and each of us can do our part by being able to </a:t>
            </a:r>
            <a:r>
              <a:rPr lang="en-US" sz="2700" b="1" kern="0" dirty="0">
                <a:effectLst/>
                <a:latin typeface="Roboto" panose="02000000000000000000" pitchFamily="2" charset="0"/>
                <a:ea typeface="Times New Roman" panose="02020603050405020304" pitchFamily="18" charset="0"/>
                <a:cs typeface="Times New Roman" panose="02020603050405020304" pitchFamily="18" charset="0"/>
              </a:rPr>
              <a:t>recognize</a:t>
            </a:r>
            <a:r>
              <a:rPr lang="en-US" sz="2700" kern="0" dirty="0">
                <a:effectLst/>
                <a:latin typeface="Roboto" panose="02000000000000000000" pitchFamily="2" charset="0"/>
                <a:ea typeface="Times New Roman" panose="02020603050405020304" pitchFamily="18" charset="0"/>
                <a:cs typeface="Times New Roman" panose="02020603050405020304" pitchFamily="18" charset="0"/>
              </a:rPr>
              <a:t> cyber threats, know how to </a:t>
            </a:r>
            <a:r>
              <a:rPr lang="en-US" sz="2700" b="1" kern="0" dirty="0">
                <a:effectLst/>
                <a:latin typeface="Roboto" panose="02000000000000000000" pitchFamily="2" charset="0"/>
                <a:ea typeface="Times New Roman" panose="02020603050405020304" pitchFamily="18" charset="0"/>
                <a:cs typeface="Times New Roman" panose="02020603050405020304" pitchFamily="18" charset="0"/>
              </a:rPr>
              <a:t>avoid</a:t>
            </a:r>
            <a:r>
              <a:rPr lang="en-US" sz="2700" kern="0" dirty="0">
                <a:effectLst/>
                <a:latin typeface="Roboto" panose="02000000000000000000" pitchFamily="2" charset="0"/>
                <a:ea typeface="Times New Roman" panose="02020603050405020304" pitchFamily="18" charset="0"/>
                <a:cs typeface="Times New Roman" panose="02020603050405020304" pitchFamily="18" charset="0"/>
              </a:rPr>
              <a:t> them, and know where to make a </a:t>
            </a:r>
            <a:r>
              <a:rPr lang="en-US" sz="2700" b="1" kern="0" dirty="0">
                <a:effectLst/>
                <a:latin typeface="Roboto" panose="02000000000000000000" pitchFamily="2" charset="0"/>
                <a:ea typeface="Times New Roman" panose="02020603050405020304" pitchFamily="18" charset="0"/>
                <a:cs typeface="Times New Roman" panose="02020603050405020304" pitchFamily="18" charset="0"/>
              </a:rPr>
              <a:t>report</a:t>
            </a:r>
            <a:r>
              <a:rPr lang="en-US" sz="2700" kern="0" dirty="0">
                <a:effectLst/>
                <a:latin typeface="Roboto" panose="02000000000000000000" pitchFamily="2" charset="0"/>
                <a:ea typeface="Times New Roman" panose="02020603050405020304" pitchFamily="18" charset="0"/>
                <a:cs typeface="Times New Roman" panose="02020603050405020304" pitchFamily="18" charset="0"/>
              </a:rPr>
              <a:t> if we become aware of a possible cyber-attack on our company.</a:t>
            </a:r>
            <a:endParaRPr lang="en-US" sz="27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US" sz="3200" dirty="0"/>
          </a:p>
        </p:txBody>
      </p:sp>
    </p:spTree>
    <p:extLst>
      <p:ext uri="{BB962C8B-B14F-4D97-AF65-F5344CB8AC3E}">
        <p14:creationId xmlns:p14="http://schemas.microsoft.com/office/powerpoint/2010/main" val="13052864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944E337-3E5D-4A1F-A5A1-2057F25B8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DA50D69-7CF7-4844-B844-A2B821C77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854"/>
            <a:ext cx="12192000" cy="6865854"/>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5811F1-1507-9065-8E1A-1F828C6F254C}"/>
              </a:ext>
            </a:extLst>
          </p:cNvPr>
          <p:cNvSpPr>
            <a:spLocks noGrp="1"/>
          </p:cNvSpPr>
          <p:nvPr>
            <p:ph type="title"/>
          </p:nvPr>
        </p:nvSpPr>
        <p:spPr>
          <a:xfrm>
            <a:off x="3867808" y="105103"/>
            <a:ext cx="8198068" cy="1103587"/>
          </a:xfrm>
        </p:spPr>
        <p:txBody>
          <a:bodyPr>
            <a:normAutofit/>
          </a:bodyPr>
          <a:lstStyle/>
          <a:p>
            <a:pPr marL="0" marR="0" algn="ctr">
              <a:spcBef>
                <a:spcPts val="0"/>
              </a:spcBef>
              <a:spcAft>
                <a:spcPts val="0"/>
              </a:spcAft>
            </a:pPr>
            <a:r>
              <a:rPr lang="en-US" sz="2800" b="1" u="sng" kern="0" dirty="0">
                <a:effectLst/>
                <a:latin typeface="Roboto" panose="02000000000000000000" pitchFamily="2" charset="0"/>
                <a:ea typeface="Times New Roman" panose="02020603050405020304" pitchFamily="18" charset="0"/>
                <a:cs typeface="Times New Roman" panose="02020603050405020304" pitchFamily="18" charset="0"/>
              </a:rPr>
              <a:t>Phishing and Spear Phishing</a:t>
            </a:r>
            <a:br>
              <a:rPr lang="en-US" sz="2800" kern="100" dirty="0">
                <a:effectLst/>
                <a:latin typeface="Aptos" panose="020B0004020202020204" pitchFamily="34" charset="0"/>
                <a:ea typeface="Aptos" panose="020B0004020202020204" pitchFamily="34" charset="0"/>
                <a:cs typeface="Times New Roman" panose="02020603050405020304" pitchFamily="18" charset="0"/>
              </a:rPr>
            </a:br>
            <a:endParaRPr lang="en-US" sz="2800" dirty="0"/>
          </a:p>
        </p:txBody>
      </p:sp>
      <p:pic>
        <p:nvPicPr>
          <p:cNvPr id="5" name="Picture 4" descr="Digital padlock art">
            <a:extLst>
              <a:ext uri="{FF2B5EF4-FFF2-40B4-BE49-F238E27FC236}">
                <a16:creationId xmlns:a16="http://schemas.microsoft.com/office/drawing/2014/main" id="{AA4ADC7D-FABC-4C12-989D-6A26D05538E2}"/>
              </a:ext>
            </a:extLst>
          </p:cNvPr>
          <p:cNvPicPr>
            <a:picLocks noChangeAspect="1"/>
          </p:cNvPicPr>
          <p:nvPr/>
        </p:nvPicPr>
        <p:blipFill rotWithShape="1">
          <a:blip r:embed="rId3"/>
          <a:srcRect l="12693" r="47065" b="-2"/>
          <a:stretch/>
        </p:blipFill>
        <p:spPr>
          <a:xfrm>
            <a:off x="20" y="10"/>
            <a:ext cx="3754739"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
        <p:nvSpPr>
          <p:cNvPr id="3" name="Content Placeholder 2">
            <a:extLst>
              <a:ext uri="{FF2B5EF4-FFF2-40B4-BE49-F238E27FC236}">
                <a16:creationId xmlns:a16="http://schemas.microsoft.com/office/drawing/2014/main" id="{D65309D1-B052-F9DB-A405-022B9F5E5A14}"/>
              </a:ext>
            </a:extLst>
          </p:cNvPr>
          <p:cNvSpPr>
            <a:spLocks noGrp="1"/>
          </p:cNvSpPr>
          <p:nvPr>
            <p:ph idx="1"/>
          </p:nvPr>
        </p:nvSpPr>
        <p:spPr>
          <a:xfrm>
            <a:off x="3811303" y="1111354"/>
            <a:ext cx="8437221" cy="5851749"/>
          </a:xfrm>
        </p:spPr>
        <p:txBody>
          <a:bodyPr anchor="t">
            <a:noAutofit/>
          </a:bodyPr>
          <a:lstStyle/>
          <a:p>
            <a:pPr marL="0" indent="0">
              <a:buNone/>
            </a:pPr>
            <a:r>
              <a:rPr lang="en-US" sz="1650" kern="0" dirty="0">
                <a:effectLst/>
                <a:latin typeface="Roboto" panose="02000000000000000000" pitchFamily="2" charset="0"/>
                <a:ea typeface="Roboto" panose="02000000000000000000" pitchFamily="2" charset="0"/>
                <a:cs typeface="Roboto" panose="02000000000000000000" pitchFamily="2" charset="0"/>
              </a:rPr>
              <a:t>Common cyber-attacks on individuals and organizations are accomplished through </a:t>
            </a:r>
            <a:r>
              <a:rPr lang="en-US" sz="1650" b="1" u="sng" kern="0" dirty="0">
                <a:effectLst/>
                <a:latin typeface="Roboto" panose="02000000000000000000" pitchFamily="2" charset="0"/>
                <a:ea typeface="Roboto" panose="02000000000000000000" pitchFamily="2" charset="0"/>
                <a:cs typeface="Roboto" panose="02000000000000000000" pitchFamily="2" charset="0"/>
                <a:hlinkClick r:id="rId4"/>
              </a:rPr>
              <a:t>phishing</a:t>
            </a:r>
            <a:r>
              <a:rPr lang="en-US" sz="1650" kern="0" dirty="0">
                <a:effectLst/>
                <a:latin typeface="Roboto" panose="02000000000000000000" pitchFamily="2" charset="0"/>
                <a:ea typeface="Roboto" panose="02000000000000000000" pitchFamily="2" charset="0"/>
                <a:cs typeface="Roboto" panose="02000000000000000000" pitchFamily="2" charset="0"/>
              </a:rPr>
              <a:t> and </a:t>
            </a:r>
            <a:r>
              <a:rPr lang="en-US" sz="1650" b="1" u="sng" kern="0" dirty="0">
                <a:effectLst/>
                <a:latin typeface="Roboto" panose="02000000000000000000" pitchFamily="2" charset="0"/>
                <a:ea typeface="Roboto" panose="02000000000000000000" pitchFamily="2" charset="0"/>
                <a:cs typeface="Roboto" panose="02000000000000000000" pitchFamily="2" charset="0"/>
                <a:hlinkClick r:id="rId5"/>
              </a:rPr>
              <a:t>spear phishing</a:t>
            </a:r>
            <a:r>
              <a:rPr lang="en-US" sz="1650" kern="0" dirty="0">
                <a:effectLst/>
                <a:latin typeface="Roboto" panose="02000000000000000000" pitchFamily="2" charset="0"/>
                <a:ea typeface="Roboto" panose="02000000000000000000" pitchFamily="2" charset="0"/>
                <a:cs typeface="Roboto" panose="02000000000000000000" pitchFamily="2" charset="0"/>
              </a:rPr>
              <a:t>. </a:t>
            </a:r>
          </a:p>
          <a:p>
            <a:pPr marL="0" indent="0">
              <a:buNone/>
            </a:pPr>
            <a:endParaRPr lang="en-US" sz="1650" kern="0" dirty="0">
              <a:effectLst/>
              <a:latin typeface="Roboto" panose="02000000000000000000" pitchFamily="2" charset="0"/>
              <a:ea typeface="Roboto" panose="02000000000000000000" pitchFamily="2" charset="0"/>
              <a:cs typeface="Roboto" panose="02000000000000000000" pitchFamily="2" charset="0"/>
            </a:endParaRPr>
          </a:p>
          <a:p>
            <a:pPr lvl="1"/>
            <a:r>
              <a:rPr lang="en-US" sz="1650" b="1" i="1" kern="0" dirty="0">
                <a:effectLst/>
                <a:highlight>
                  <a:srgbClr val="E6E7E8"/>
                </a:highlight>
                <a:latin typeface="Roboto" panose="02000000000000000000" pitchFamily="2" charset="0"/>
                <a:ea typeface="Roboto" panose="02000000000000000000" pitchFamily="2" charset="0"/>
                <a:cs typeface="Roboto" panose="02000000000000000000" pitchFamily="2" charset="0"/>
              </a:rPr>
              <a:t>Phishing</a:t>
            </a:r>
            <a:r>
              <a:rPr lang="en-US" sz="1650" i="1" kern="0" dirty="0">
                <a:effectLst/>
                <a:highlight>
                  <a:srgbClr val="E6E7E8"/>
                </a:highlight>
                <a:latin typeface="Roboto" panose="02000000000000000000" pitchFamily="2" charset="0"/>
                <a:ea typeface="Roboto" panose="02000000000000000000" pitchFamily="2" charset="0"/>
                <a:cs typeface="Roboto" panose="02000000000000000000" pitchFamily="2" charset="0"/>
              </a:rPr>
              <a:t> is when a cyber-criminal attempts to trick individuals into giving information or access, usually from an email that looks legitimate.</a:t>
            </a:r>
          </a:p>
          <a:p>
            <a:pPr lvl="1"/>
            <a:endParaRPr lang="en-US" sz="800" kern="100" dirty="0">
              <a:effectLst/>
              <a:highlight>
                <a:srgbClr val="E6E7E8"/>
              </a:highlight>
              <a:latin typeface="Roboto" panose="02000000000000000000" pitchFamily="2" charset="0"/>
              <a:ea typeface="Roboto" panose="02000000000000000000" pitchFamily="2" charset="0"/>
              <a:cs typeface="Roboto" panose="02000000000000000000" pitchFamily="2" charset="0"/>
            </a:endParaRPr>
          </a:p>
          <a:p>
            <a:pPr lvl="1"/>
            <a:r>
              <a:rPr lang="en-US" sz="1650" b="1" i="1" kern="0" dirty="0">
                <a:effectLst/>
                <a:highlight>
                  <a:srgbClr val="E6E7E8"/>
                </a:highlight>
                <a:latin typeface="Roboto" panose="02000000000000000000" pitchFamily="2" charset="0"/>
                <a:ea typeface="Roboto" panose="02000000000000000000" pitchFamily="2" charset="0"/>
                <a:cs typeface="Roboto" panose="02000000000000000000" pitchFamily="2" charset="0"/>
              </a:rPr>
              <a:t>Spear phishing </a:t>
            </a:r>
            <a:r>
              <a:rPr lang="en-US" sz="1650" i="1" kern="0" dirty="0">
                <a:effectLst/>
                <a:highlight>
                  <a:srgbClr val="E6E7E8"/>
                </a:highlight>
                <a:latin typeface="Roboto" panose="02000000000000000000" pitchFamily="2" charset="0"/>
                <a:ea typeface="Roboto" panose="02000000000000000000" pitchFamily="2" charset="0"/>
                <a:cs typeface="Roboto" panose="02000000000000000000" pitchFamily="2" charset="0"/>
              </a:rPr>
              <a:t>is a phishing attempt directed at very specific victims, whether they are organizations or individuals. Cyber-criminals send emails or other messages that appear to be from someone the victims would know or be associated with such as the company's IT or HR team, a coworker, or other trusted source.</a:t>
            </a:r>
            <a:endParaRPr lang="en-US" sz="1650" kern="100" dirty="0">
              <a:effectLst/>
              <a:highlight>
                <a:srgbClr val="E6E7E8"/>
              </a:highlight>
              <a:latin typeface="Roboto" panose="02000000000000000000" pitchFamily="2" charset="0"/>
              <a:ea typeface="Roboto" panose="02000000000000000000" pitchFamily="2" charset="0"/>
              <a:cs typeface="Roboto" panose="02000000000000000000" pitchFamily="2" charset="0"/>
            </a:endParaRPr>
          </a:p>
          <a:p>
            <a:pPr marL="0" indent="0">
              <a:buNone/>
            </a:pPr>
            <a:endParaRPr lang="en-US" sz="1000" kern="0" dirty="0">
              <a:effectLst/>
              <a:latin typeface="Roboto" panose="02000000000000000000" pitchFamily="2" charset="0"/>
              <a:ea typeface="Roboto" panose="02000000000000000000" pitchFamily="2" charset="0"/>
              <a:cs typeface="Roboto" panose="02000000000000000000" pitchFamily="2" charset="0"/>
            </a:endParaRPr>
          </a:p>
          <a:p>
            <a:pPr marL="0" indent="0">
              <a:buNone/>
            </a:pPr>
            <a:r>
              <a:rPr lang="en-US" sz="1650" kern="0" dirty="0">
                <a:effectLst/>
                <a:latin typeface="Roboto" panose="02000000000000000000" pitchFamily="2" charset="0"/>
                <a:ea typeface="Roboto" panose="02000000000000000000" pitchFamily="2" charset="0"/>
                <a:cs typeface="Roboto" panose="02000000000000000000" pitchFamily="2" charset="0"/>
              </a:rPr>
              <a:t>Cyber-criminals will send an email, text, cell phone or social media message that appears to be from a legitimate source, such as a bank, and even from someone within the company.</a:t>
            </a:r>
            <a:br>
              <a:rPr lang="en-US" sz="1650" kern="0" dirty="0">
                <a:effectLst/>
                <a:latin typeface="Roboto" panose="02000000000000000000" pitchFamily="2" charset="0"/>
                <a:ea typeface="Roboto" panose="02000000000000000000" pitchFamily="2" charset="0"/>
                <a:cs typeface="Roboto" panose="02000000000000000000" pitchFamily="2" charset="0"/>
              </a:rPr>
            </a:br>
            <a:br>
              <a:rPr lang="en-US" sz="1650" kern="0" dirty="0">
                <a:effectLst/>
                <a:latin typeface="Roboto" panose="02000000000000000000" pitchFamily="2" charset="0"/>
                <a:ea typeface="Roboto" panose="02000000000000000000" pitchFamily="2" charset="0"/>
                <a:cs typeface="Roboto" panose="02000000000000000000" pitchFamily="2" charset="0"/>
              </a:rPr>
            </a:br>
            <a:r>
              <a:rPr lang="en-US" sz="1650" kern="0" dirty="0">
                <a:effectLst/>
                <a:latin typeface="Roboto" panose="02000000000000000000" pitchFamily="2" charset="0"/>
                <a:ea typeface="Roboto" panose="02000000000000000000" pitchFamily="2" charset="0"/>
                <a:cs typeface="Roboto" panose="02000000000000000000" pitchFamily="2" charset="0"/>
              </a:rPr>
              <a:t>The purpose of the phishing or spear phishing message is to try to trick employees into sharing personally identifiable information (PII), company confidential information, or company system information such as access codes, login IDs, and passwords.</a:t>
            </a:r>
            <a:br>
              <a:rPr lang="en-US" sz="1650" kern="0" dirty="0">
                <a:effectLst/>
                <a:latin typeface="Roboto" panose="02000000000000000000" pitchFamily="2" charset="0"/>
                <a:ea typeface="Roboto" panose="02000000000000000000" pitchFamily="2" charset="0"/>
                <a:cs typeface="Roboto" panose="02000000000000000000" pitchFamily="2" charset="0"/>
              </a:rPr>
            </a:br>
            <a:br>
              <a:rPr lang="en-US" sz="1650" kern="0" dirty="0">
                <a:effectLst/>
                <a:latin typeface="Roboto" panose="02000000000000000000" pitchFamily="2" charset="0"/>
                <a:ea typeface="Roboto" panose="02000000000000000000" pitchFamily="2" charset="0"/>
                <a:cs typeface="Roboto" panose="02000000000000000000" pitchFamily="2" charset="0"/>
              </a:rPr>
            </a:br>
            <a:r>
              <a:rPr lang="en-US" sz="1650" kern="0" dirty="0">
                <a:effectLst/>
                <a:latin typeface="Roboto" panose="02000000000000000000" pitchFamily="2" charset="0"/>
                <a:ea typeface="Roboto" panose="02000000000000000000" pitchFamily="2" charset="0"/>
                <a:cs typeface="Roboto" panose="02000000000000000000" pitchFamily="2" charset="0"/>
              </a:rPr>
              <a:t>In some cases, these phony messages can contain links to malicious sites or attachments that download malicious software such as malware or ransomware.</a:t>
            </a:r>
            <a:endParaRPr lang="en-US" sz="1650" kern="100" dirty="0">
              <a:effectLst/>
              <a:latin typeface="Roboto" panose="02000000000000000000" pitchFamily="2" charset="0"/>
              <a:ea typeface="Roboto" panose="02000000000000000000" pitchFamily="2" charset="0"/>
              <a:cs typeface="Roboto" panose="02000000000000000000" pitchFamily="2" charset="0"/>
            </a:endParaRPr>
          </a:p>
          <a:p>
            <a:pPr marL="0" indent="0">
              <a:buNone/>
            </a:pPr>
            <a:endParaRPr lang="en-US" sz="1650" i="1" kern="0" dirty="0">
              <a:effectLst/>
              <a:highlight>
                <a:srgbClr val="E6E7E8"/>
              </a:highlight>
              <a:latin typeface="Roboto" panose="02000000000000000000" pitchFamily="2" charset="0"/>
              <a:ea typeface="Times New Roman" panose="02020603050405020304" pitchFamily="18" charset="0"/>
              <a:cs typeface="Times New Roman" panose="02020603050405020304" pitchFamily="18" charset="0"/>
            </a:endParaRPr>
          </a:p>
          <a:p>
            <a:pPr marL="0" indent="0">
              <a:buNone/>
            </a:pPr>
            <a:endParaRPr lang="en-US" sz="1650" i="1" kern="0" dirty="0">
              <a:highlight>
                <a:srgbClr val="E6E7E8"/>
              </a:highlight>
              <a:latin typeface="Roboto" panose="02000000000000000000" pitchFamily="2" charset="0"/>
              <a:ea typeface="Times New Roman" panose="02020603050405020304" pitchFamily="18" charset="0"/>
              <a:cs typeface="Times New Roman" panose="02020603050405020304" pitchFamily="18" charset="0"/>
            </a:endParaRPr>
          </a:p>
          <a:p>
            <a:pPr marL="0" indent="0">
              <a:buNone/>
            </a:pPr>
            <a:endParaRPr lang="en-US" sz="1650" i="1" kern="0" dirty="0">
              <a:effectLst/>
              <a:highlight>
                <a:srgbClr val="E6E7E8"/>
              </a:highlight>
              <a:latin typeface="Roboto" panose="02000000000000000000" pitchFamily="2" charset="0"/>
              <a:ea typeface="Times New Roman" panose="02020603050405020304" pitchFamily="18" charset="0"/>
              <a:cs typeface="Times New Roman" panose="02020603050405020304" pitchFamily="18" charset="0"/>
            </a:endParaRPr>
          </a:p>
          <a:p>
            <a:pPr marL="0" indent="0">
              <a:buNone/>
            </a:pPr>
            <a:endParaRPr lang="en-US" sz="1650" dirty="0"/>
          </a:p>
        </p:txBody>
      </p:sp>
    </p:spTree>
    <p:extLst>
      <p:ext uri="{BB962C8B-B14F-4D97-AF65-F5344CB8AC3E}">
        <p14:creationId xmlns:p14="http://schemas.microsoft.com/office/powerpoint/2010/main" val="37220878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560AFAAC-EA6C-45A9-9E03-C9C9F0193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mputer script on a screen">
            <a:extLst>
              <a:ext uri="{FF2B5EF4-FFF2-40B4-BE49-F238E27FC236}">
                <a16:creationId xmlns:a16="http://schemas.microsoft.com/office/drawing/2014/main" id="{21BB7C33-FED5-00ED-4ECF-EECB1AEBC885}"/>
              </a:ext>
            </a:extLst>
          </p:cNvPr>
          <p:cNvPicPr>
            <a:picLocks noChangeAspect="1"/>
          </p:cNvPicPr>
          <p:nvPr/>
        </p:nvPicPr>
        <p:blipFill rotWithShape="1">
          <a:blip r:embed="rId2"/>
          <a:srcRect r="28859" b="-1"/>
          <a:stretch/>
        </p:blipFill>
        <p:spPr>
          <a:xfrm>
            <a:off x="4883022" y="10"/>
            <a:ext cx="7308978"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 useBgFill="1">
        <p:nvSpPr>
          <p:cNvPr id="23" name="Freeform: Shape 22">
            <a:extLst>
              <a:ext uri="{FF2B5EF4-FFF2-40B4-BE49-F238E27FC236}">
                <a16:creationId xmlns:a16="http://schemas.microsoft.com/office/drawing/2014/main" id="{83549E37-C86B-4401-90BD-D8BF83859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 name="Freeform: Shape 19">
            <a:extLst>
              <a:ext uri="{FF2B5EF4-FFF2-40B4-BE49-F238E27FC236}">
                <a16:creationId xmlns:a16="http://schemas.microsoft.com/office/drawing/2014/main" id="{8A17784E-76D8-4521-A77D-0D2EBB923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6857"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F4948A6-AEDB-5FDC-92D6-A5688341FB12}"/>
              </a:ext>
            </a:extLst>
          </p:cNvPr>
          <p:cNvSpPr>
            <a:spLocks noGrp="1"/>
          </p:cNvSpPr>
          <p:nvPr>
            <p:ph type="title"/>
          </p:nvPr>
        </p:nvSpPr>
        <p:spPr>
          <a:xfrm>
            <a:off x="374904" y="856488"/>
            <a:ext cx="4992624" cy="1243584"/>
          </a:xfrm>
        </p:spPr>
        <p:txBody>
          <a:bodyPr anchor="ctr">
            <a:normAutofit/>
          </a:bodyPr>
          <a:lstStyle/>
          <a:p>
            <a:r>
              <a:rPr lang="en-US" sz="3100" b="1" u="sng" kern="0" dirty="0">
                <a:effectLst/>
                <a:latin typeface="Roboto" panose="02000000000000000000" pitchFamily="2" charset="0"/>
                <a:ea typeface="Times New Roman" panose="02020603050405020304" pitchFamily="18" charset="0"/>
                <a:cs typeface="Times New Roman" panose="02020603050405020304" pitchFamily="18" charset="0"/>
              </a:rPr>
              <a:t>Malware and Ransomware</a:t>
            </a:r>
            <a:br>
              <a:rPr lang="en-US" sz="3100" u="sng" kern="100" dirty="0">
                <a:effectLst/>
                <a:latin typeface="Aptos" panose="020B0004020202020204" pitchFamily="34" charset="0"/>
                <a:ea typeface="Aptos" panose="020B0004020202020204" pitchFamily="34" charset="0"/>
                <a:cs typeface="Times New Roman" panose="02020603050405020304" pitchFamily="18" charset="0"/>
              </a:rPr>
            </a:br>
            <a:endParaRPr lang="en-US" sz="3100" u="sng" dirty="0"/>
          </a:p>
        </p:txBody>
      </p:sp>
      <p:sp>
        <p:nvSpPr>
          <p:cNvPr id="22" name="Rectangle 21">
            <a:extLst>
              <a:ext uri="{FF2B5EF4-FFF2-40B4-BE49-F238E27FC236}">
                <a16:creationId xmlns:a16="http://schemas.microsoft.com/office/drawing/2014/main" id="{C0036C6B-F09C-4EAB-AE02-8D056EE74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325"/>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 name="Rectangle 23">
            <a:extLst>
              <a:ext uri="{FF2B5EF4-FFF2-40B4-BE49-F238E27FC236}">
                <a16:creationId xmlns:a16="http://schemas.microsoft.com/office/drawing/2014/main" id="{FC8D5885-2804-4D3C-BE31-902E4D32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769" y="2195336"/>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069E6958-F9F4-F9F6-726C-2061135B6968}"/>
              </a:ext>
            </a:extLst>
          </p:cNvPr>
          <p:cNvSpPr>
            <a:spLocks noGrp="1"/>
          </p:cNvSpPr>
          <p:nvPr>
            <p:ph idx="1"/>
          </p:nvPr>
        </p:nvSpPr>
        <p:spPr>
          <a:xfrm>
            <a:off x="206739" y="2372238"/>
            <a:ext cx="5065776" cy="3846320"/>
          </a:xfrm>
        </p:spPr>
        <p:txBody>
          <a:bodyPr anchor="t">
            <a:noAutofit/>
          </a:bodyPr>
          <a:lstStyle/>
          <a:p>
            <a:pPr marL="0" indent="0">
              <a:spcBef>
                <a:spcPts val="0"/>
              </a:spcBef>
              <a:spcAft>
                <a:spcPts val="800"/>
              </a:spcAft>
              <a:buNone/>
            </a:pPr>
            <a:r>
              <a:rPr lang="en-US" sz="1600" b="1" kern="0" dirty="0">
                <a:effectLst/>
                <a:latin typeface="Roboto" panose="02000000000000000000" pitchFamily="2" charset="0"/>
                <a:ea typeface="Times New Roman" panose="02020603050405020304" pitchFamily="18" charset="0"/>
                <a:cs typeface="Times New Roman" panose="02020603050405020304" pitchFamily="18" charset="0"/>
              </a:rPr>
              <a:t>Malware,</a:t>
            </a:r>
            <a:r>
              <a:rPr lang="en-US" sz="1600" kern="0" dirty="0">
                <a:effectLst/>
                <a:latin typeface="Roboto" panose="02000000000000000000" pitchFamily="2" charset="0"/>
                <a:ea typeface="Times New Roman" panose="02020603050405020304" pitchFamily="18" charset="0"/>
                <a:cs typeface="Times New Roman" panose="02020603050405020304" pitchFamily="18" charset="0"/>
              </a:rPr>
              <a:t> or malicious software, are computer programs designed to infiltrate and damage computers and networks. Malware can include viruses, worms, Trojan horses, spyware, adware, and ransomware. Cyber-criminals hide malware in attachments to emails and messages, or as documents or software on websites. Opening or clicking on these attachments can download the malware onto company devices and can allow them to access company information systems, often without the user being aware of it.</a:t>
            </a:r>
            <a:br>
              <a:rPr lang="en-US" sz="1600" kern="0" dirty="0">
                <a:effectLst/>
                <a:latin typeface="Roboto" panose="02000000000000000000" pitchFamily="2" charset="0"/>
                <a:ea typeface="Times New Roman" panose="02020603050405020304" pitchFamily="18" charset="0"/>
                <a:cs typeface="Times New Roman" panose="02020603050405020304" pitchFamily="18" charset="0"/>
              </a:rPr>
            </a:br>
            <a:br>
              <a:rPr lang="en-US" sz="1600" kern="0" dirty="0">
                <a:effectLst/>
                <a:latin typeface="Roboto" panose="02000000000000000000" pitchFamily="2" charset="0"/>
                <a:ea typeface="Times New Roman" panose="02020603050405020304" pitchFamily="18" charset="0"/>
                <a:cs typeface="Times New Roman" panose="02020603050405020304" pitchFamily="18" charset="0"/>
              </a:rPr>
            </a:br>
            <a:r>
              <a:rPr lang="en-US" sz="1600" b="1" kern="0" dirty="0">
                <a:effectLst/>
                <a:latin typeface="Roboto" panose="02000000000000000000" pitchFamily="2" charset="0"/>
                <a:ea typeface="Times New Roman" panose="02020603050405020304" pitchFamily="18" charset="0"/>
                <a:cs typeface="Times New Roman" panose="02020603050405020304" pitchFamily="18" charset="0"/>
              </a:rPr>
              <a:t>Ransomware</a:t>
            </a:r>
            <a:r>
              <a:rPr lang="en-US" sz="1600" kern="0" dirty="0">
                <a:effectLst/>
                <a:latin typeface="Roboto" panose="02000000000000000000" pitchFamily="2" charset="0"/>
                <a:ea typeface="Times New Roman" panose="02020603050405020304" pitchFamily="18" charset="0"/>
                <a:cs typeface="Times New Roman" panose="02020603050405020304" pitchFamily="18" charset="0"/>
              </a:rPr>
              <a:t> is a type of malware that, once downloaded to a computer or network, locks the users out of the system and/or encrypts certain files and data. The ransomware then notifies the users of a ransom demand that must be paid, or else the data will be deleted or the key to unlock the encryption will be destroyed, eliminating any chance of recovery.</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US" sz="1600" dirty="0"/>
          </a:p>
        </p:txBody>
      </p:sp>
    </p:spTree>
    <p:extLst>
      <p:ext uri="{BB962C8B-B14F-4D97-AF65-F5344CB8AC3E}">
        <p14:creationId xmlns:p14="http://schemas.microsoft.com/office/powerpoint/2010/main" val="28758449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9" name="Rectangle 2058">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0" name="Rectangle 2059">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E95BE9-1912-1C58-F8B3-E0D8B44EC49C}"/>
              </a:ext>
            </a:extLst>
          </p:cNvPr>
          <p:cNvSpPr>
            <a:spLocks noGrp="1"/>
          </p:cNvSpPr>
          <p:nvPr>
            <p:ph type="title"/>
          </p:nvPr>
        </p:nvSpPr>
        <p:spPr>
          <a:xfrm>
            <a:off x="7567467" y="622851"/>
            <a:ext cx="4140014" cy="702833"/>
          </a:xfrm>
        </p:spPr>
        <p:txBody>
          <a:bodyPr>
            <a:normAutofit fontScale="90000"/>
          </a:bodyPr>
          <a:lstStyle/>
          <a:p>
            <a:r>
              <a:rPr lang="en-US" b="1" u="sng" kern="0" dirty="0">
                <a:effectLst/>
                <a:latin typeface="Roboto" panose="02000000000000000000" pitchFamily="2" charset="0"/>
                <a:ea typeface="Times New Roman" panose="02020603050405020304" pitchFamily="18" charset="0"/>
                <a:cs typeface="Times New Roman" panose="02020603050405020304" pitchFamily="18" charset="0"/>
              </a:rPr>
              <a:t>Warning Signs</a:t>
            </a:r>
            <a:br>
              <a:rPr lang="en-US" u="sng" kern="100" dirty="0">
                <a:effectLst/>
                <a:latin typeface="Aptos" panose="020B0004020202020204" pitchFamily="34" charset="0"/>
                <a:ea typeface="Aptos" panose="020B0004020202020204" pitchFamily="34" charset="0"/>
                <a:cs typeface="Times New Roman" panose="02020603050405020304" pitchFamily="18" charset="0"/>
              </a:rPr>
            </a:br>
            <a:endParaRPr lang="en-US" u="sng" dirty="0"/>
          </a:p>
        </p:txBody>
      </p:sp>
      <p:pic>
        <p:nvPicPr>
          <p:cNvPr id="2050" name="Picture 2">
            <a:extLst>
              <a:ext uri="{FF2B5EF4-FFF2-40B4-BE49-F238E27FC236}">
                <a16:creationId xmlns:a16="http://schemas.microsoft.com/office/drawing/2014/main" id="{FCA08504-1D2C-0485-136D-944C5D6FE9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529" r="16295" b="-1"/>
          <a:stretch/>
        </p:blipFill>
        <p:spPr bwMode="auto">
          <a:xfrm>
            <a:off x="0" y="10"/>
            <a:ext cx="6738392"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2C3DA063-55CC-FF9E-C7EF-E7757E802F85}"/>
              </a:ext>
            </a:extLst>
          </p:cNvPr>
          <p:cNvSpPr>
            <a:spLocks noGrp="1"/>
          </p:cNvSpPr>
          <p:nvPr>
            <p:ph idx="1"/>
          </p:nvPr>
        </p:nvSpPr>
        <p:spPr>
          <a:xfrm>
            <a:off x="6914144" y="1550967"/>
            <a:ext cx="5446661" cy="5081750"/>
          </a:xfrm>
        </p:spPr>
        <p:txBody>
          <a:bodyPr>
            <a:normAutofit/>
          </a:bodyPr>
          <a:lstStyle/>
          <a:p>
            <a:pPr marL="0" marR="0" lvl="0" indent="0">
              <a:spcBef>
                <a:spcPts val="0"/>
              </a:spcBef>
              <a:spcAft>
                <a:spcPts val="800"/>
              </a:spcAft>
              <a:buNone/>
              <a:tabLst>
                <a:tab pos="457200" algn="l"/>
              </a:tabLst>
            </a:pPr>
            <a:r>
              <a:rPr lang="en-US" sz="1800" kern="0" dirty="0">
                <a:effectLst/>
                <a:latin typeface="Roboto" panose="02000000000000000000" pitchFamily="2" charset="0"/>
                <a:ea typeface="Times New Roman" panose="02020603050405020304" pitchFamily="18" charset="0"/>
                <a:cs typeface="Times New Roman" panose="02020603050405020304" pitchFamily="18" charset="0"/>
              </a:rPr>
              <a:t>It can be difficult to tell the difference between a legitimate email and a fraudulent one. However, there are certain warning signs that an email may be fake or malicious:</a:t>
            </a:r>
            <a:br>
              <a:rPr lang="en-US" sz="1800" kern="0" dirty="0">
                <a:effectLst/>
                <a:latin typeface="Roboto" panose="02000000000000000000" pitchFamily="2" charset="0"/>
                <a:ea typeface="Times New Roman" panose="02020603050405020304" pitchFamily="18" charset="0"/>
                <a:cs typeface="Times New Roman" panose="02020603050405020304" pitchFamily="18" charset="0"/>
              </a:rPr>
            </a:br>
            <a:br>
              <a:rPr lang="en-US" sz="1800" kern="0" dirty="0">
                <a:effectLst/>
                <a:latin typeface="Roboto" panose="02000000000000000000" pitchFamily="2" charset="0"/>
                <a:ea typeface="Times New Roman" panose="02020603050405020304" pitchFamily="18" charset="0"/>
                <a:cs typeface="Times New Roman" panose="02020603050405020304" pitchFamily="18" charset="0"/>
              </a:rPr>
            </a:br>
            <a:r>
              <a:rPr lang="en-US" sz="1800" kern="0" dirty="0">
                <a:effectLst/>
                <a:latin typeface="Roboto" panose="02000000000000000000" pitchFamily="2" charset="0"/>
                <a:ea typeface="Times New Roman" panose="02020603050405020304" pitchFamily="18" charset="0"/>
                <a:cs typeface="Times New Roman" panose="02020603050405020304" pitchFamily="18" charset="0"/>
              </a:rPr>
              <a:t>1. Suspicious emails from </a:t>
            </a:r>
            <a:r>
              <a:rPr lang="en-US" sz="1800" b="1" kern="0" dirty="0">
                <a:effectLst/>
                <a:latin typeface="Roboto" panose="02000000000000000000" pitchFamily="2" charset="0"/>
                <a:ea typeface="Times New Roman" panose="02020603050405020304" pitchFamily="18" charset="0"/>
                <a:cs typeface="Times New Roman" panose="02020603050405020304" pitchFamily="18" charset="0"/>
              </a:rPr>
              <a:t>unknown senders,</a:t>
            </a:r>
            <a:r>
              <a:rPr lang="en-US" sz="1800" kern="0" dirty="0">
                <a:effectLst/>
                <a:latin typeface="Roboto" panose="02000000000000000000" pitchFamily="2" charset="0"/>
                <a:ea typeface="Times New Roman" panose="02020603050405020304" pitchFamily="18" charset="0"/>
                <a:cs typeface="Times New Roman" panose="02020603050405020304" pitchFamily="18" charset="0"/>
              </a:rPr>
              <a:t> or with </a:t>
            </a:r>
            <a:r>
              <a:rPr lang="en-US" sz="1800" b="1" kern="0" dirty="0">
                <a:effectLst/>
                <a:latin typeface="Roboto" panose="02000000000000000000" pitchFamily="2" charset="0"/>
                <a:ea typeface="Times New Roman" panose="02020603050405020304" pitchFamily="18" charset="0"/>
                <a:cs typeface="Times New Roman" panose="02020603050405020304" pitchFamily="18" charset="0"/>
              </a:rPr>
              <a:t>misspelled words</a:t>
            </a:r>
            <a:r>
              <a:rPr lang="en-US" sz="1800" kern="0" dirty="0">
                <a:effectLst/>
                <a:latin typeface="Roboto" panose="02000000000000000000" pitchFamily="2" charset="0"/>
                <a:ea typeface="Times New Roman" panose="02020603050405020304" pitchFamily="18" charset="0"/>
                <a:cs typeface="Times New Roman" panose="02020603050405020304" pitchFamily="18" charset="0"/>
              </a:rPr>
              <a:t> or </a:t>
            </a:r>
            <a:r>
              <a:rPr lang="en-US" sz="1800" b="1" kern="0" dirty="0">
                <a:effectLst/>
                <a:latin typeface="Roboto" panose="02000000000000000000" pitchFamily="2" charset="0"/>
                <a:ea typeface="Times New Roman" panose="02020603050405020304" pitchFamily="18" charset="0"/>
                <a:cs typeface="Times New Roman" panose="02020603050405020304" pitchFamily="18" charset="0"/>
              </a:rPr>
              <a:t>awkward phrasing.</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spcBef>
                <a:spcPts val="0"/>
              </a:spcBef>
              <a:spcAft>
                <a:spcPts val="800"/>
              </a:spcAft>
              <a:buNone/>
              <a:tabLst>
                <a:tab pos="457200" algn="l"/>
              </a:tabLst>
            </a:pPr>
            <a:r>
              <a:rPr lang="en-US" sz="1800" kern="0" dirty="0">
                <a:effectLst/>
                <a:latin typeface="Roboto" panose="02000000000000000000" pitchFamily="2" charset="0"/>
                <a:ea typeface="Times New Roman" panose="02020603050405020304" pitchFamily="18" charset="0"/>
                <a:cs typeface="Times New Roman" panose="02020603050405020304" pitchFamily="18" charset="0"/>
              </a:rPr>
              <a:t>2. Emails </a:t>
            </a:r>
            <a:r>
              <a:rPr lang="en-US" sz="1800" b="1" kern="0" dirty="0">
                <a:effectLst/>
                <a:latin typeface="Roboto" panose="02000000000000000000" pitchFamily="2" charset="0"/>
                <a:ea typeface="Times New Roman" panose="02020603050405020304" pitchFamily="18" charset="0"/>
                <a:cs typeface="Times New Roman" panose="02020603050405020304" pitchFamily="18" charset="0"/>
              </a:rPr>
              <a:t>requesting personally identifiable information,</a:t>
            </a:r>
            <a:r>
              <a:rPr lang="en-US" sz="1800" kern="0" dirty="0">
                <a:effectLst/>
                <a:latin typeface="Roboto" panose="02000000000000000000" pitchFamily="2" charset="0"/>
                <a:ea typeface="Times New Roman" panose="02020603050405020304" pitchFamily="18" charset="0"/>
                <a:cs typeface="Times New Roman" panose="02020603050405020304" pitchFamily="18" charset="0"/>
              </a:rPr>
              <a:t> such as bank account or credit card numbers, PINs, or passwords.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spcBef>
                <a:spcPts val="0"/>
              </a:spcBef>
              <a:spcAft>
                <a:spcPts val="800"/>
              </a:spcAft>
              <a:buNone/>
              <a:tabLst>
                <a:tab pos="457200" algn="l"/>
              </a:tabLst>
            </a:pPr>
            <a:r>
              <a:rPr lang="en-US" sz="1800" kern="0" dirty="0">
                <a:effectLst/>
                <a:latin typeface="Roboto" panose="02000000000000000000" pitchFamily="2" charset="0"/>
                <a:ea typeface="Times New Roman" panose="02020603050405020304" pitchFamily="18" charset="0"/>
                <a:cs typeface="Times New Roman" panose="02020603050405020304" pitchFamily="18" charset="0"/>
              </a:rPr>
              <a:t>3. Emails with wording indicating a </a:t>
            </a:r>
            <a:r>
              <a:rPr lang="en-US" sz="1800" b="1" kern="0" dirty="0">
                <a:effectLst/>
                <a:latin typeface="Roboto" panose="02000000000000000000" pitchFamily="2" charset="0"/>
                <a:ea typeface="Times New Roman" panose="02020603050405020304" pitchFamily="18" charset="0"/>
                <a:cs typeface="Times New Roman" panose="02020603050405020304" pitchFamily="18" charset="0"/>
              </a:rPr>
              <a:t>sense of urgency </a:t>
            </a:r>
            <a:r>
              <a:rPr lang="en-US" sz="1800" kern="0" dirty="0">
                <a:effectLst/>
                <a:latin typeface="Roboto" panose="02000000000000000000" pitchFamily="2" charset="0"/>
                <a:ea typeface="Times New Roman" panose="02020603050405020304" pitchFamily="18" charset="0"/>
                <a:cs typeface="Times New Roman" panose="02020603050405020304" pitchFamily="18" charset="0"/>
              </a:rPr>
              <a:t>in your response time.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spcBef>
                <a:spcPts val="0"/>
              </a:spcBef>
              <a:spcAft>
                <a:spcPts val="800"/>
              </a:spcAft>
              <a:buNone/>
              <a:tabLst>
                <a:tab pos="457200" algn="l"/>
              </a:tabLst>
            </a:pPr>
            <a:r>
              <a:rPr lang="en-US" sz="1800" kern="0" dirty="0">
                <a:effectLst/>
                <a:latin typeface="Roboto" panose="02000000000000000000" pitchFamily="2" charset="0"/>
                <a:ea typeface="Times New Roman" panose="02020603050405020304" pitchFamily="18" charset="0"/>
                <a:cs typeface="Times New Roman" panose="02020603050405020304" pitchFamily="18" charset="0"/>
              </a:rPr>
              <a:t>4. Requests for you to </a:t>
            </a:r>
            <a:r>
              <a:rPr lang="en-US" sz="1800" b="1" kern="0" dirty="0">
                <a:effectLst/>
                <a:latin typeface="Roboto" panose="02000000000000000000" pitchFamily="2" charset="0"/>
                <a:ea typeface="Times New Roman" panose="02020603050405020304" pitchFamily="18" charset="0"/>
                <a:cs typeface="Times New Roman" panose="02020603050405020304" pitchFamily="18" charset="0"/>
              </a:rPr>
              <a:t>open</a:t>
            </a:r>
            <a:r>
              <a:rPr lang="en-US" sz="1800" kern="0" dirty="0">
                <a:effectLst/>
                <a:latin typeface="Roboto" panose="02000000000000000000" pitchFamily="2" charset="0"/>
                <a:ea typeface="Times New Roman" panose="02020603050405020304" pitchFamily="18" charset="0"/>
                <a:cs typeface="Times New Roman" panose="02020603050405020304" pitchFamily="18" charset="0"/>
              </a:rPr>
              <a:t> </a:t>
            </a:r>
            <a:r>
              <a:rPr lang="en-US" sz="1800" b="1" kern="0" dirty="0">
                <a:effectLst/>
                <a:latin typeface="Roboto" panose="02000000000000000000" pitchFamily="2" charset="0"/>
                <a:ea typeface="Times New Roman" panose="02020603050405020304" pitchFamily="18" charset="0"/>
                <a:cs typeface="Times New Roman" panose="02020603050405020304" pitchFamily="18" charset="0"/>
              </a:rPr>
              <a:t>attachments</a:t>
            </a:r>
            <a:r>
              <a:rPr lang="en-US" sz="1800" kern="0" dirty="0">
                <a:effectLst/>
                <a:latin typeface="Roboto" panose="02000000000000000000" pitchFamily="2" charset="0"/>
                <a:ea typeface="Times New Roman" panose="02020603050405020304" pitchFamily="18" charset="0"/>
                <a:cs typeface="Times New Roman" panose="02020603050405020304" pitchFamily="18" charset="0"/>
              </a:rPr>
              <a:t> (which could include malware).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spcBef>
                <a:spcPts val="0"/>
              </a:spcBef>
              <a:spcAft>
                <a:spcPts val="800"/>
              </a:spcAft>
              <a:buNone/>
              <a:tabLst>
                <a:tab pos="457200" algn="l"/>
              </a:tabLst>
            </a:pPr>
            <a:r>
              <a:rPr lang="en-US" sz="1800" kern="0" dirty="0">
                <a:effectLst/>
                <a:latin typeface="Roboto" panose="02000000000000000000" pitchFamily="2" charset="0"/>
                <a:ea typeface="Times New Roman" panose="02020603050405020304" pitchFamily="18" charset="0"/>
                <a:cs typeface="Times New Roman" panose="02020603050405020304" pitchFamily="18" charset="0"/>
              </a:rPr>
              <a:t>5. Requests for you to </a:t>
            </a:r>
            <a:r>
              <a:rPr lang="en-US" sz="1800" b="1" kern="0" dirty="0">
                <a:effectLst/>
                <a:latin typeface="Roboto" panose="02000000000000000000" pitchFamily="2" charset="0"/>
                <a:ea typeface="Times New Roman" panose="02020603050405020304" pitchFamily="18" charset="0"/>
                <a:cs typeface="Times New Roman" panose="02020603050405020304" pitchFamily="18" charset="0"/>
              </a:rPr>
              <a:t>click on links</a:t>
            </a:r>
            <a:r>
              <a:rPr lang="en-US" sz="1800" kern="0" dirty="0">
                <a:effectLst/>
                <a:latin typeface="Roboto" panose="02000000000000000000" pitchFamily="2" charset="0"/>
                <a:ea typeface="Times New Roman" panose="02020603050405020304" pitchFamily="18" charset="0"/>
                <a:cs typeface="Times New Roman" panose="02020603050405020304" pitchFamily="18" charset="0"/>
              </a:rPr>
              <a:t> (which often look legitimate but can direct you to a malicious site different from the one displayed in the message).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US" sz="1800" dirty="0"/>
          </a:p>
        </p:txBody>
      </p:sp>
    </p:spTree>
    <p:extLst>
      <p:ext uri="{BB962C8B-B14F-4D97-AF65-F5344CB8AC3E}">
        <p14:creationId xmlns:p14="http://schemas.microsoft.com/office/powerpoint/2010/main" val="22131439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5 Steps To Help Protect Your Startup From A Cyber Attack">
            <a:extLst>
              <a:ext uri="{FF2B5EF4-FFF2-40B4-BE49-F238E27FC236}">
                <a16:creationId xmlns:a16="http://schemas.microsoft.com/office/drawing/2014/main" id="{0B824777-2BC0-9953-AFBA-E393AC8CC0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84" r="-1" b="-1"/>
          <a:stretch/>
        </p:blipFill>
        <p:spPr bwMode="auto">
          <a:xfrm>
            <a:off x="5521210" y="10"/>
            <a:ext cx="6670788"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5" name="Rectangle 103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9C5380A-2384-BA0B-CCEB-A15BBD7C4E97}"/>
              </a:ext>
            </a:extLst>
          </p:cNvPr>
          <p:cNvSpPr>
            <a:spLocks noGrp="1"/>
          </p:cNvSpPr>
          <p:nvPr>
            <p:ph type="title"/>
          </p:nvPr>
        </p:nvSpPr>
        <p:spPr>
          <a:xfrm>
            <a:off x="851035" y="153923"/>
            <a:ext cx="3822189" cy="954135"/>
          </a:xfrm>
        </p:spPr>
        <p:txBody>
          <a:bodyPr>
            <a:normAutofit fontScale="90000"/>
          </a:bodyPr>
          <a:lstStyle/>
          <a:p>
            <a:r>
              <a:rPr lang="en-US" sz="3800" b="1" u="sng" kern="0" dirty="0">
                <a:effectLst/>
                <a:latin typeface="Roboto" panose="02000000000000000000" pitchFamily="2" charset="0"/>
                <a:ea typeface="Times New Roman" panose="02020603050405020304" pitchFamily="18" charset="0"/>
                <a:cs typeface="Times New Roman" panose="02020603050405020304" pitchFamily="18" charset="0"/>
              </a:rPr>
              <a:t>Actions to Take</a:t>
            </a:r>
            <a:br>
              <a:rPr lang="en-US" sz="4000" b="1" kern="100" dirty="0">
                <a:effectLst/>
                <a:latin typeface="Aptos" panose="020B0004020202020204" pitchFamily="34" charset="0"/>
                <a:ea typeface="Aptos" panose="020B0004020202020204" pitchFamily="34" charset="0"/>
                <a:cs typeface="Times New Roman" panose="02020603050405020304" pitchFamily="18" charset="0"/>
              </a:rPr>
            </a:br>
            <a:endParaRPr lang="en-US" sz="4000" b="1" dirty="0"/>
          </a:p>
        </p:txBody>
      </p:sp>
      <p:sp>
        <p:nvSpPr>
          <p:cNvPr id="3" name="Content Placeholder 2">
            <a:extLst>
              <a:ext uri="{FF2B5EF4-FFF2-40B4-BE49-F238E27FC236}">
                <a16:creationId xmlns:a16="http://schemas.microsoft.com/office/drawing/2014/main" id="{B54FC4F4-042E-D9DC-9833-A5554CFC8905}"/>
              </a:ext>
            </a:extLst>
          </p:cNvPr>
          <p:cNvSpPr>
            <a:spLocks noGrp="1"/>
          </p:cNvSpPr>
          <p:nvPr>
            <p:ph idx="1"/>
          </p:nvPr>
        </p:nvSpPr>
        <p:spPr>
          <a:xfrm>
            <a:off x="18929" y="877207"/>
            <a:ext cx="5486401" cy="5903843"/>
          </a:xfrm>
        </p:spPr>
        <p:txBody>
          <a:bodyPr>
            <a:noAutofit/>
          </a:bodyPr>
          <a:lstStyle/>
          <a:p>
            <a:pPr marL="0" marR="0" lvl="0" indent="0">
              <a:spcBef>
                <a:spcPts val="0"/>
              </a:spcBef>
              <a:spcAft>
                <a:spcPts val="800"/>
              </a:spcAft>
              <a:buNone/>
              <a:tabLst>
                <a:tab pos="457200" algn="l"/>
              </a:tabLst>
            </a:pPr>
            <a:r>
              <a:rPr lang="en-US" sz="1600" kern="0" dirty="0">
                <a:effectLst/>
                <a:latin typeface="Roboto" panose="02000000000000000000" pitchFamily="2" charset="0"/>
                <a:ea typeface="Times New Roman" panose="02020603050405020304" pitchFamily="18" charset="0"/>
                <a:cs typeface="Times New Roman" panose="02020603050405020304" pitchFamily="18" charset="0"/>
              </a:rPr>
              <a:t>There are several things you can do to guard against cyber-attacks:</a:t>
            </a:r>
            <a:br>
              <a:rPr lang="en-US" sz="1600" kern="0" dirty="0">
                <a:effectLst/>
                <a:latin typeface="Roboto" panose="02000000000000000000" pitchFamily="2" charset="0"/>
                <a:ea typeface="Times New Roman" panose="02020603050405020304" pitchFamily="18" charset="0"/>
                <a:cs typeface="Times New Roman" panose="02020603050405020304" pitchFamily="18" charset="0"/>
              </a:rPr>
            </a:br>
            <a:endParaRPr lang="en-US" sz="1600" kern="0" dirty="0">
              <a:effectLst/>
              <a:latin typeface="Roboto" panose="02000000000000000000" pitchFamily="2" charset="0"/>
              <a:ea typeface="Times New Roman" panose="02020603050405020304" pitchFamily="18" charset="0"/>
              <a:cs typeface="Times New Roman" panose="02020603050405020304" pitchFamily="18" charset="0"/>
            </a:endParaRPr>
          </a:p>
          <a:p>
            <a:pPr marL="342900" marR="0" lvl="0" indent="-342900">
              <a:spcBef>
                <a:spcPts val="0"/>
              </a:spcBef>
              <a:spcAft>
                <a:spcPts val="800"/>
              </a:spcAft>
              <a:buAutoNum type="arabicPeriod"/>
              <a:tabLst>
                <a:tab pos="457200" algn="l"/>
              </a:tabLst>
            </a:pPr>
            <a:r>
              <a:rPr lang="en-US" sz="1600" b="1" kern="0" dirty="0">
                <a:effectLst/>
                <a:latin typeface="Roboto" panose="02000000000000000000" pitchFamily="2" charset="0"/>
                <a:ea typeface="Times New Roman" panose="02020603050405020304" pitchFamily="18" charset="0"/>
                <a:cs typeface="Times New Roman" panose="02020603050405020304" pitchFamily="18" charset="0"/>
              </a:rPr>
              <a:t>Verify the sender.</a:t>
            </a:r>
            <a:r>
              <a:rPr lang="en-US" sz="1600" kern="0" dirty="0">
                <a:effectLst/>
                <a:latin typeface="Roboto" panose="02000000000000000000" pitchFamily="2" charset="0"/>
                <a:ea typeface="Times New Roman" panose="02020603050405020304" pitchFamily="18" charset="0"/>
                <a:cs typeface="Times New Roman" panose="02020603050405020304" pitchFamily="18" charset="0"/>
              </a:rPr>
              <a:t> Before opening an email from someone who is not absolutely familiar to you, call the person to verify the email was sent. Use your own contact list, not the phone number listed in the email.</a:t>
            </a:r>
            <a:endParaRPr lang="en-US" sz="1600" kern="100" dirty="0">
              <a:latin typeface="Aptos" panose="020B000402020202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800"/>
              </a:spcAft>
              <a:buAutoNum type="arabicPeriod"/>
              <a:tabLst>
                <a:tab pos="457200" algn="l"/>
              </a:tabLst>
            </a:pPr>
            <a:r>
              <a:rPr lang="en-US" sz="1600" b="1" kern="0" dirty="0">
                <a:effectLst/>
                <a:latin typeface="Roboto" panose="02000000000000000000" pitchFamily="2" charset="0"/>
                <a:ea typeface="Times New Roman" panose="02020603050405020304" pitchFamily="18" charset="0"/>
                <a:cs typeface="Times New Roman" panose="02020603050405020304" pitchFamily="18" charset="0"/>
              </a:rPr>
              <a:t>Never click on links, download files, or open attachments</a:t>
            </a:r>
            <a:r>
              <a:rPr lang="en-US" sz="1600" kern="0" dirty="0">
                <a:effectLst/>
                <a:latin typeface="Roboto" panose="02000000000000000000" pitchFamily="2" charset="0"/>
                <a:ea typeface="Times New Roman" panose="02020603050405020304" pitchFamily="18" charset="0"/>
                <a:cs typeface="Times New Roman" panose="02020603050405020304" pitchFamily="18" charset="0"/>
              </a:rPr>
              <a:t> unless you have verified the sender. It's a good idea to hover over a link to see what actual URL the link is pointing to, or type in a URL instead of clicking on it or copying and pasting.</a:t>
            </a:r>
            <a:endParaRPr lang="en-US" sz="1600" kern="0" dirty="0">
              <a:latin typeface="Roboto" panose="02000000000000000000" pitchFamily="2" charset="0"/>
              <a:ea typeface="Times New Roman" panose="02020603050405020304" pitchFamily="18" charset="0"/>
              <a:cs typeface="Times New Roman" panose="02020603050405020304" pitchFamily="18" charset="0"/>
            </a:endParaRPr>
          </a:p>
          <a:p>
            <a:pPr marL="342900" marR="0" lvl="0" indent="-342900">
              <a:spcBef>
                <a:spcPts val="0"/>
              </a:spcBef>
              <a:spcAft>
                <a:spcPts val="800"/>
              </a:spcAft>
              <a:buAutoNum type="arabicPeriod"/>
              <a:tabLst>
                <a:tab pos="457200" algn="l"/>
              </a:tabLst>
            </a:pPr>
            <a:r>
              <a:rPr lang="en-US" sz="1600" b="1" kern="0" dirty="0">
                <a:effectLst/>
                <a:latin typeface="Roboto" panose="02000000000000000000" pitchFamily="2" charset="0"/>
                <a:ea typeface="Times New Roman" panose="02020603050405020304" pitchFamily="18" charset="0"/>
                <a:cs typeface="Times New Roman" panose="02020603050405020304" pitchFamily="18" charset="0"/>
              </a:rPr>
              <a:t>Trust your instincts.</a:t>
            </a:r>
            <a:r>
              <a:rPr lang="en-US" sz="1600" kern="0" dirty="0">
                <a:effectLst/>
                <a:latin typeface="Roboto" panose="02000000000000000000" pitchFamily="2" charset="0"/>
                <a:ea typeface="Times New Roman" panose="02020603050405020304" pitchFamily="18" charset="0"/>
                <a:cs typeface="Times New Roman" panose="02020603050405020304" pitchFamily="18" charset="0"/>
              </a:rPr>
              <a:t> If you receive any type of communication that seems suspicious, wrong, awkward, or just "off," it is most likely not legitimate. Cyber-criminals will play on your emotions to get the information they want.</a:t>
            </a:r>
          </a:p>
          <a:p>
            <a:pPr marL="342900" indent="-342900" fontAlgn="auto">
              <a:spcBef>
                <a:spcPts val="0"/>
              </a:spcBef>
              <a:spcAft>
                <a:spcPts val="800"/>
              </a:spcAft>
              <a:buClrTx/>
              <a:buSzTx/>
              <a:buFont typeface="Arial" panose="020B0604020202020204" pitchFamily="34" charset="0"/>
              <a:buAutoNum type="arabicPeriod"/>
              <a:tabLst>
                <a:tab pos="457200" algn="l"/>
              </a:tabLst>
              <a:defRPr/>
            </a:pPr>
            <a:r>
              <a:rPr lang="en-US" sz="1600" b="1" kern="0" dirty="0">
                <a:latin typeface="Roboto" panose="02000000000000000000" pitchFamily="2" charset="0"/>
                <a:cs typeface="Times New Roman" panose="02020603050405020304" pitchFamily="18" charset="0"/>
              </a:rPr>
              <a:t>Report real or suspected incidents.  </a:t>
            </a:r>
            <a:r>
              <a:rPr lang="en-US" sz="1600" kern="0" dirty="0">
                <a:latin typeface="Roboto" panose="02000000000000000000" pitchFamily="2" charset="0"/>
                <a:cs typeface="Times New Roman" panose="02020603050405020304" pitchFamily="18" charset="0"/>
              </a:rPr>
              <a:t>If you think you may have received an email or other form of communication that could be a cyber threat report to your Supervisor and CSS Security immediately and report an incident to: </a:t>
            </a:r>
            <a:r>
              <a:rPr lang="en-US" sz="1600" kern="0" dirty="0">
                <a:latin typeface="Roboto" panose="02000000000000000000" pitchFamily="2" charset="0"/>
                <a:cs typeface="Times New Roman" panose="02020603050405020304" pitchFamily="18" charset="0"/>
                <a:hlinkClick r:id="rId4">
                  <a:extLst>
                    <a:ext uri="{A12FA001-AC4F-418D-AE19-62706E023703}">
                      <ahyp:hlinkClr xmlns:ahyp="http://schemas.microsoft.com/office/drawing/2018/hyperlinkcolor" val="tx"/>
                    </a:ext>
                  </a:extLst>
                </a:hlinkClick>
              </a:rPr>
              <a:t>https://security.ncdhhs.gov/</a:t>
            </a:r>
            <a:r>
              <a:rPr lang="en-US" sz="1600" kern="0" dirty="0">
                <a:latin typeface="Roboto" panose="02000000000000000000" pitchFamily="2" charset="0"/>
                <a:cs typeface="Times New Roman" panose="02020603050405020304" pitchFamily="18" charset="0"/>
              </a:rPr>
              <a:t> . Also, the IRS Office of Safeguards must be notified immediately, but no later than twenty-four (24) hours after identification.</a:t>
            </a:r>
          </a:p>
          <a:p>
            <a:pPr marL="342900" indent="-342900" fontAlgn="auto">
              <a:spcBef>
                <a:spcPts val="0"/>
              </a:spcBef>
              <a:spcAft>
                <a:spcPts val="800"/>
              </a:spcAft>
              <a:buClrTx/>
              <a:buSzTx/>
              <a:buFont typeface="Arial" panose="020B0604020202020204" pitchFamily="34" charset="0"/>
              <a:buAutoNum type="arabicPeriod"/>
              <a:tabLst>
                <a:tab pos="457200" algn="l"/>
              </a:tabLst>
              <a:defRPr/>
            </a:pPr>
            <a:endParaRPr lang="en-US" sz="1500" kern="0" dirty="0">
              <a:latin typeface="Roboto" panose="02000000000000000000" pitchFamily="2" charset="0"/>
              <a:cs typeface="Times New Roman" panose="02020603050405020304" pitchFamily="18" charset="0"/>
            </a:endParaRPr>
          </a:p>
          <a:p>
            <a:pPr marL="342900" marR="0" lvl="0" indent="-342900">
              <a:spcBef>
                <a:spcPts val="0"/>
              </a:spcBef>
              <a:spcAft>
                <a:spcPts val="800"/>
              </a:spcAft>
              <a:buAutoNum type="arabicPeriod"/>
              <a:tabLst>
                <a:tab pos="457200" algn="l"/>
              </a:tabLst>
            </a:pPr>
            <a:endParaRPr lang="en-US" sz="15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509A9AF4-B45B-1255-28F6-7CF831FE11BE}"/>
              </a:ext>
            </a:extLst>
          </p:cNvPr>
          <p:cNvSpPr txBox="1"/>
          <p:nvPr/>
        </p:nvSpPr>
        <p:spPr>
          <a:xfrm>
            <a:off x="11450860" y="6534824"/>
            <a:ext cx="1069396" cy="646331"/>
          </a:xfrm>
          <a:prstGeom prst="rect">
            <a:avLst/>
          </a:prstGeom>
          <a:noFill/>
        </p:spPr>
        <p:txBody>
          <a:bodyPr wrap="square" rtlCol="0">
            <a:spAutoFit/>
          </a:bodyPr>
          <a:lstStyle/>
          <a:p>
            <a:pPr>
              <a:spcAft>
                <a:spcPts val="600"/>
              </a:spcAft>
            </a:pPr>
            <a:r>
              <a:rPr lang="en-US" sz="1300" dirty="0">
                <a:solidFill>
                  <a:schemeClr val="bg1"/>
                </a:solidFill>
              </a:rPr>
              <a:t>02/2025</a:t>
            </a:r>
          </a:p>
          <a:p>
            <a:pPr>
              <a:spcAft>
                <a:spcPts val="600"/>
              </a:spcAft>
            </a:pPr>
            <a:endParaRPr lang="en-US" dirty="0">
              <a:solidFill>
                <a:schemeClr val="bg1"/>
              </a:solidFill>
            </a:endParaRPr>
          </a:p>
        </p:txBody>
      </p:sp>
    </p:spTree>
    <p:extLst>
      <p:ext uri="{BB962C8B-B14F-4D97-AF65-F5344CB8AC3E}">
        <p14:creationId xmlns:p14="http://schemas.microsoft.com/office/powerpoint/2010/main" val="35684444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101</TotalTime>
  <Words>792</Words>
  <Application>Microsoft Office PowerPoint</Application>
  <PresentationFormat>Widescreen</PresentationFormat>
  <Paragraphs>31</Paragraphs>
  <Slides>6</Slides>
  <Notes>3</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vt:i4>
      </vt:variant>
    </vt:vector>
  </HeadingPairs>
  <TitlesOfParts>
    <vt:vector size="12" baseType="lpstr">
      <vt:lpstr>Aptos</vt:lpstr>
      <vt:lpstr>Aptos Display</vt:lpstr>
      <vt:lpstr>Arial</vt:lpstr>
      <vt:lpstr>Calibri</vt:lpstr>
      <vt:lpstr>Roboto</vt:lpstr>
      <vt:lpstr>Office Theme</vt:lpstr>
      <vt:lpstr>CYBERSECURITY: RECOGNIZING AND AVOIDING CYBER THREATS </vt:lpstr>
      <vt:lpstr>PowerPoint Presentation</vt:lpstr>
      <vt:lpstr>Phishing and Spear Phishing </vt:lpstr>
      <vt:lpstr>Malware and Ransomware </vt:lpstr>
      <vt:lpstr>Warning Signs </vt:lpstr>
      <vt:lpstr>Actions to Take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CYBERSECURITY: RECOGNIZING AND AVOIDING CYBER THREATS</dc:title>
  <dc:creator>Andrews, Latedra D</dc:creator>
  <cp:lastModifiedBy>Donnelly, Verna</cp:lastModifiedBy>
  <cp:revision>12</cp:revision>
  <dcterms:created xsi:type="dcterms:W3CDTF">2024-05-28T18:54:08Z</dcterms:created>
  <dcterms:modified xsi:type="dcterms:W3CDTF">2025-04-23T15:56:16Z</dcterms:modified>
</cp:coreProperties>
</file>