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16"/>
  </p:notesMasterIdLst>
  <p:handoutMasterIdLst>
    <p:handoutMasterId r:id="rId17"/>
  </p:handoutMasterIdLst>
  <p:sldIdLst>
    <p:sldId id="410" r:id="rId5"/>
    <p:sldId id="391" r:id="rId6"/>
    <p:sldId id="417" r:id="rId7"/>
    <p:sldId id="416" r:id="rId8"/>
    <p:sldId id="408" r:id="rId9"/>
    <p:sldId id="411" r:id="rId10"/>
    <p:sldId id="412" r:id="rId11"/>
    <p:sldId id="413" r:id="rId12"/>
    <p:sldId id="418" r:id="rId13"/>
    <p:sldId id="419" r:id="rId14"/>
    <p:sldId id="42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A107856-5554-42FB-B03E-39F5DBC370B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327" autoAdjust="0"/>
  </p:normalViewPr>
  <p:slideViewPr>
    <p:cSldViewPr snapToGrid="0">
      <p:cViewPr varScale="1">
        <p:scale>
          <a:sx n="111" d="100"/>
          <a:sy n="111" d="100"/>
        </p:scale>
        <p:origin x="594"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8F6756E-81DA-9FAC-70D8-556F658BDD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EBEDD12-BCD5-485B-BCBC-34BB01D7923C}" type="datetimeFigureOut">
              <a:rPr lang="en-US" smtClean="0"/>
              <a:t>4/28/2026</a:t>
            </a:fld>
            <a:endParaRPr lang="en-US" dirty="0"/>
          </a:p>
        </p:txBody>
      </p:sp>
      <p:sp>
        <p:nvSpPr>
          <p:cNvPr id="6" name="Slide Number Placeholder 5">
            <a:extLst>
              <a:ext uri="{FF2B5EF4-FFF2-40B4-BE49-F238E27FC236}">
                <a16:creationId xmlns:a16="http://schemas.microsoft.com/office/drawing/2014/main" id="{A771D415-D05A-7067-CCD3-457153D96CD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2C230DF-5933-439D-898F-38E9AC9BA688}" type="slidenum">
              <a:rPr lang="en-US" smtClean="0"/>
              <a:t>‹#›</a:t>
            </a:fld>
            <a:endParaRPr lang="en-US" dirty="0"/>
          </a:p>
        </p:txBody>
      </p:sp>
      <p:sp>
        <p:nvSpPr>
          <p:cNvPr id="7" name="Footer Placeholder 6">
            <a:extLst>
              <a:ext uri="{FF2B5EF4-FFF2-40B4-BE49-F238E27FC236}">
                <a16:creationId xmlns:a16="http://schemas.microsoft.com/office/drawing/2014/main" id="{B97095E3-54D2-CFD2-4F49-7536FC8641D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8" name="Header Placeholder 7">
            <a:extLst>
              <a:ext uri="{FF2B5EF4-FFF2-40B4-BE49-F238E27FC236}">
                <a16:creationId xmlns:a16="http://schemas.microsoft.com/office/drawing/2014/main" id="{521EE01A-C0B5-5ECF-96DD-768F86AA15C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E7A52F-9D89-7442-A8E9-48D1527B5F6B}" type="datetimeFigureOut">
              <a:rPr lang="en-US" smtClean="0"/>
              <a:t>4/28/2026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C7E07-3C67-C64C-8DA0-0404F6303970}" type="slidenum">
              <a:rPr lang="en-US" smtClean="0"/>
              <a:t>‹#›</a:t>
            </a:fld>
            <a:endParaRPr lang="en-US" dirty="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a:t>
            </a:fld>
            <a:endParaRPr lang="en-US" dirty="0"/>
          </a:p>
        </p:txBody>
      </p:sp>
    </p:spTree>
    <p:extLst>
      <p:ext uri="{BB962C8B-B14F-4D97-AF65-F5344CB8AC3E}">
        <p14:creationId xmlns:p14="http://schemas.microsoft.com/office/powerpoint/2010/main" val="1092453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3F1B85-B035-D86D-5B4A-DD8D7AB99D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61BEBD-96CF-B7F7-97E7-1FA9D67F91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A40BB7-8FBB-4BF0-6BFF-0C0D9C707D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2BA270-FD98-F6EA-6C12-141F41B0CA79}"/>
              </a:ext>
            </a:extLst>
          </p:cNvPr>
          <p:cNvSpPr>
            <a:spLocks noGrp="1"/>
          </p:cNvSpPr>
          <p:nvPr>
            <p:ph type="sldNum" sz="quarter" idx="5"/>
          </p:nvPr>
        </p:nvSpPr>
        <p:spPr/>
        <p:txBody>
          <a:bodyPr/>
          <a:lstStyle/>
          <a:p>
            <a:fld id="{A89C7E07-3C67-C64C-8DA0-0404F6303970}" type="slidenum">
              <a:rPr lang="en-US" smtClean="0"/>
              <a:t>10</a:t>
            </a:fld>
            <a:endParaRPr lang="en-US" dirty="0"/>
          </a:p>
        </p:txBody>
      </p:sp>
    </p:spTree>
    <p:extLst>
      <p:ext uri="{BB962C8B-B14F-4D97-AF65-F5344CB8AC3E}">
        <p14:creationId xmlns:p14="http://schemas.microsoft.com/office/powerpoint/2010/main" val="3417397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714FB-955C-A9E9-5F43-670851DB5E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A490CE-092C-FD58-DEF0-91592ED8C1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346458-3066-E3D4-CBE7-2DA784E4DB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7F33FF-EADD-05A3-2653-056605F43BA1}"/>
              </a:ext>
            </a:extLst>
          </p:cNvPr>
          <p:cNvSpPr>
            <a:spLocks noGrp="1"/>
          </p:cNvSpPr>
          <p:nvPr>
            <p:ph type="sldNum" sz="quarter" idx="5"/>
          </p:nvPr>
        </p:nvSpPr>
        <p:spPr/>
        <p:txBody>
          <a:bodyPr/>
          <a:lstStyle/>
          <a:p>
            <a:fld id="{A89C7E07-3C67-C64C-8DA0-0404F6303970}" type="slidenum">
              <a:rPr lang="en-US" smtClean="0"/>
              <a:t>11</a:t>
            </a:fld>
            <a:endParaRPr lang="en-US" dirty="0"/>
          </a:p>
        </p:txBody>
      </p:sp>
    </p:spTree>
    <p:extLst>
      <p:ext uri="{BB962C8B-B14F-4D97-AF65-F5344CB8AC3E}">
        <p14:creationId xmlns:p14="http://schemas.microsoft.com/office/powerpoint/2010/main" val="883205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a:t>
            </a:fld>
            <a:endParaRPr lang="en-US" dirty="0"/>
          </a:p>
        </p:txBody>
      </p:sp>
    </p:spTree>
    <p:extLst>
      <p:ext uri="{BB962C8B-B14F-4D97-AF65-F5344CB8AC3E}">
        <p14:creationId xmlns:p14="http://schemas.microsoft.com/office/powerpoint/2010/main" val="39082765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A2DCE-F6D8-B2E3-0A49-9B5BA3A2DC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AF7137-A482-A8F1-B6BB-1E9C59BF0F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1FAF2D-0CEA-29F7-87E0-8ED363CA7A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620C08-641D-F359-E76A-D9A6A0BFF871}"/>
              </a:ext>
            </a:extLst>
          </p:cNvPr>
          <p:cNvSpPr>
            <a:spLocks noGrp="1"/>
          </p:cNvSpPr>
          <p:nvPr>
            <p:ph type="sldNum" sz="quarter" idx="5"/>
          </p:nvPr>
        </p:nvSpPr>
        <p:spPr/>
        <p:txBody>
          <a:bodyPr/>
          <a:lstStyle/>
          <a:p>
            <a:fld id="{A89C7E07-3C67-C64C-8DA0-0404F6303970}" type="slidenum">
              <a:rPr lang="en-US" smtClean="0"/>
              <a:t>3</a:t>
            </a:fld>
            <a:endParaRPr lang="en-US" dirty="0"/>
          </a:p>
        </p:txBody>
      </p:sp>
    </p:spTree>
    <p:extLst>
      <p:ext uri="{BB962C8B-B14F-4D97-AF65-F5344CB8AC3E}">
        <p14:creationId xmlns:p14="http://schemas.microsoft.com/office/powerpoint/2010/main" val="32513680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924FC-BD20-F3CF-B590-B29BC2AA3A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C81349-4711-A37E-63AA-7CFE42B2E3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0B0557-C18B-8459-1A0E-9C67D07B83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06478D-5DEB-219A-9C27-20058794C0A5}"/>
              </a:ext>
            </a:extLst>
          </p:cNvPr>
          <p:cNvSpPr>
            <a:spLocks noGrp="1"/>
          </p:cNvSpPr>
          <p:nvPr>
            <p:ph type="sldNum" sz="quarter" idx="5"/>
          </p:nvPr>
        </p:nvSpPr>
        <p:spPr/>
        <p:txBody>
          <a:bodyPr/>
          <a:lstStyle/>
          <a:p>
            <a:fld id="{A89C7E07-3C67-C64C-8DA0-0404F6303970}" type="slidenum">
              <a:rPr lang="en-US" smtClean="0"/>
              <a:t>4</a:t>
            </a:fld>
            <a:endParaRPr lang="en-US" dirty="0"/>
          </a:p>
        </p:txBody>
      </p:sp>
    </p:spTree>
    <p:extLst>
      <p:ext uri="{BB962C8B-B14F-4D97-AF65-F5344CB8AC3E}">
        <p14:creationId xmlns:p14="http://schemas.microsoft.com/office/powerpoint/2010/main" val="3633589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5</a:t>
            </a:fld>
            <a:endParaRPr lang="en-US" dirty="0"/>
          </a:p>
        </p:txBody>
      </p:sp>
    </p:spTree>
    <p:extLst>
      <p:ext uri="{BB962C8B-B14F-4D97-AF65-F5344CB8AC3E}">
        <p14:creationId xmlns:p14="http://schemas.microsoft.com/office/powerpoint/2010/main" val="23861837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94D66-48B7-D80B-1B94-147B1F1979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9A79DE-914F-3126-1383-E1D298FE69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EF8CEC-BEC0-8B58-CD28-1C3C801C20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856401-2AAD-CB40-0059-1576E2767B74}"/>
              </a:ext>
            </a:extLst>
          </p:cNvPr>
          <p:cNvSpPr>
            <a:spLocks noGrp="1"/>
          </p:cNvSpPr>
          <p:nvPr>
            <p:ph type="sldNum" sz="quarter" idx="5"/>
          </p:nvPr>
        </p:nvSpPr>
        <p:spPr/>
        <p:txBody>
          <a:bodyPr/>
          <a:lstStyle/>
          <a:p>
            <a:fld id="{A89C7E07-3C67-C64C-8DA0-0404F6303970}" type="slidenum">
              <a:rPr lang="en-US" smtClean="0"/>
              <a:t>6</a:t>
            </a:fld>
            <a:endParaRPr lang="en-US" dirty="0"/>
          </a:p>
        </p:txBody>
      </p:sp>
    </p:spTree>
    <p:extLst>
      <p:ext uri="{BB962C8B-B14F-4D97-AF65-F5344CB8AC3E}">
        <p14:creationId xmlns:p14="http://schemas.microsoft.com/office/powerpoint/2010/main" val="5799835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66A8-EEF1-A5CC-7344-085055A607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94E7CF-0F4D-05B3-7E71-C9011DDB80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23DCA7-74FE-6A41-7FC7-401CD2BCEAC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7F6192-60D7-68D9-7A9F-5BEB7E6687AF}"/>
              </a:ext>
            </a:extLst>
          </p:cNvPr>
          <p:cNvSpPr>
            <a:spLocks noGrp="1"/>
          </p:cNvSpPr>
          <p:nvPr>
            <p:ph type="sldNum" sz="quarter" idx="5"/>
          </p:nvPr>
        </p:nvSpPr>
        <p:spPr/>
        <p:txBody>
          <a:bodyPr/>
          <a:lstStyle/>
          <a:p>
            <a:fld id="{A89C7E07-3C67-C64C-8DA0-0404F6303970}" type="slidenum">
              <a:rPr lang="en-US" smtClean="0"/>
              <a:t>7</a:t>
            </a:fld>
            <a:endParaRPr lang="en-US" dirty="0"/>
          </a:p>
        </p:txBody>
      </p:sp>
    </p:spTree>
    <p:extLst>
      <p:ext uri="{BB962C8B-B14F-4D97-AF65-F5344CB8AC3E}">
        <p14:creationId xmlns:p14="http://schemas.microsoft.com/office/powerpoint/2010/main" val="40916118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978A6-CA13-9BDE-85BF-AC1521B70D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B78415-9244-7A89-CB05-6D50F85D61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CAB5C1-8201-53FF-7D2A-B6673ECB0B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FD0B33-7082-7BC8-AFAF-70AFCD45F4DE}"/>
              </a:ext>
            </a:extLst>
          </p:cNvPr>
          <p:cNvSpPr>
            <a:spLocks noGrp="1"/>
          </p:cNvSpPr>
          <p:nvPr>
            <p:ph type="sldNum" sz="quarter" idx="5"/>
          </p:nvPr>
        </p:nvSpPr>
        <p:spPr/>
        <p:txBody>
          <a:bodyPr/>
          <a:lstStyle/>
          <a:p>
            <a:fld id="{A89C7E07-3C67-C64C-8DA0-0404F6303970}" type="slidenum">
              <a:rPr lang="en-US" smtClean="0"/>
              <a:t>8</a:t>
            </a:fld>
            <a:endParaRPr lang="en-US" dirty="0"/>
          </a:p>
        </p:txBody>
      </p:sp>
    </p:spTree>
    <p:extLst>
      <p:ext uri="{BB962C8B-B14F-4D97-AF65-F5344CB8AC3E}">
        <p14:creationId xmlns:p14="http://schemas.microsoft.com/office/powerpoint/2010/main" val="2474804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BF569-14B4-CF59-B0E0-252D7676BE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C092E4-4A21-6ED3-88BB-3F6322D846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A19393-2D47-B602-8067-CF1EAB35AC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CC22F0-2B27-122B-E4AC-B38B05F482E0}"/>
              </a:ext>
            </a:extLst>
          </p:cNvPr>
          <p:cNvSpPr>
            <a:spLocks noGrp="1"/>
          </p:cNvSpPr>
          <p:nvPr>
            <p:ph type="sldNum" sz="quarter" idx="5"/>
          </p:nvPr>
        </p:nvSpPr>
        <p:spPr/>
        <p:txBody>
          <a:bodyPr/>
          <a:lstStyle/>
          <a:p>
            <a:fld id="{A89C7E07-3C67-C64C-8DA0-0404F6303970}" type="slidenum">
              <a:rPr lang="en-US" smtClean="0"/>
              <a:t>9</a:t>
            </a:fld>
            <a:endParaRPr lang="en-US" dirty="0"/>
          </a:p>
        </p:txBody>
      </p:sp>
    </p:spTree>
    <p:extLst>
      <p:ext uri="{BB962C8B-B14F-4D97-AF65-F5344CB8AC3E}">
        <p14:creationId xmlns:p14="http://schemas.microsoft.com/office/powerpoint/2010/main" val="3583463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41327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tx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Freeform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5" name="Freeform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7" name="Freeform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a:normAutofit/>
          </a:bodyPr>
          <a:lstStyle>
            <a:lvl1pPr marL="0" indent="0">
              <a:spcBef>
                <a:spcPts val="1800"/>
              </a:spcBef>
              <a:buFont typeface="Arial" panose="020B0604020202020204" pitchFamily="34" charset="0"/>
              <a:buNone/>
              <a:defRPr sz="2000"/>
            </a:lvl1pPr>
            <a:lvl2pPr marL="457200" indent="0">
              <a:spcBef>
                <a:spcPts val="1800"/>
              </a:spcBef>
              <a:buNone/>
              <a:defRPr sz="2000"/>
            </a:lvl2pPr>
            <a:lvl3pPr marL="914400" indent="0">
              <a:spcBef>
                <a:spcPts val="1800"/>
              </a:spcBef>
              <a:buNone/>
              <a:defRPr sz="2000"/>
            </a:lvl3pPr>
            <a:lvl4pPr marL="1371600" indent="0">
              <a:spcBef>
                <a:spcPts val="1800"/>
              </a:spcBef>
              <a:buNone/>
              <a:defRPr sz="2000"/>
            </a:lvl4pPr>
            <a:lvl5pPr marL="1828800" indent="0">
              <a:spcBef>
                <a:spcPts val="1800"/>
              </a:spcBef>
              <a:buNone/>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224432911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a:normAutofit/>
          </a:bodyPr>
          <a:lstStyle>
            <a:lvl1pPr marL="342900" indent="-342900">
              <a:spcBef>
                <a:spcPts val="1800"/>
              </a:spcBef>
              <a:buFont typeface="Arial" panose="020B0604020202020204" pitchFamily="34" charset="0"/>
              <a:buChar char="•"/>
              <a:defRPr sz="2000"/>
            </a:lvl1pPr>
            <a:lvl2pPr>
              <a:spcBef>
                <a:spcPts val="18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64974471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594360" y="2628629"/>
            <a:ext cx="10972800" cy="3636740"/>
          </a:xfrm>
        </p:spPr>
        <p:txBody>
          <a:bodyPr>
            <a:noAutofit/>
          </a:bodyPr>
          <a:lstStyle>
            <a:lvl1pPr>
              <a:defRPr/>
            </a:lvl1pPr>
          </a:lstStyle>
          <a:p>
            <a:r>
              <a:rPr lang="en-US" dirty="0"/>
              <a:t>Click icon to add table</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0410957"/>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9273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fld id="{294A09A9-5501-47C1-A89A-A340965A2BE2}" type="slidenum">
              <a:rPr lang="en-US" smtClean="0"/>
              <a:pPr/>
              <a:t>‹#›</a:t>
            </a:fld>
            <a:endParaRPr lang="en-US" dirty="0">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808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3"/>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9D0555-EBDC-B53A-212D-A5921795FEC8}"/>
              </a:ext>
            </a:extLst>
          </p:cNvPr>
          <p:cNvSpPr>
            <a:spLocks noGrp="1"/>
          </p:cNvSpPr>
          <p:nvPr>
            <p:ph type="pic" sz="quarter" idx="13"/>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a:noAutofit/>
          </a:bodyPr>
          <a:lstStyle>
            <a:lvl1pPr marL="0" indent="0" algn="ctr">
              <a:buNone/>
              <a:defRPr sz="2000">
                <a:solidFill>
                  <a:schemeClr val="tx1"/>
                </a:solidFill>
              </a:defRPr>
            </a:lvl1pPr>
          </a:lstStyle>
          <a:p>
            <a:r>
              <a:rPr lang="en-US" dirty="0"/>
              <a:t>Click icon to add picture</a:t>
            </a:r>
          </a:p>
        </p:txBody>
      </p:sp>
      <p:sp>
        <p:nvSpPr>
          <p:cNvPr id="18" name="Title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anchor="b" anchorCtr="0">
            <a:noAutofit/>
          </a:bodyPr>
          <a:lstStyle>
            <a:lvl1pPr>
              <a:defRPr sz="6000" b="1" i="0" baseline="0">
                <a:solidFill>
                  <a:schemeClr val="tx1"/>
                </a:solidFill>
                <a:latin typeface="+mj-lt"/>
              </a:defRPr>
            </a:lvl1pPr>
          </a:lstStyle>
          <a:p>
            <a:r>
              <a:rPr lang="en-US" dirty="0"/>
              <a:t>Click to add title </a:t>
            </a:r>
          </a:p>
        </p:txBody>
      </p:sp>
      <p:sp>
        <p:nvSpPr>
          <p:cNvPr id="7" name="Rectangle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userDrawn="1"/>
        </p:nvSpPr>
        <p:spPr>
          <a:xfrm>
            <a:off x="6309360" y="3951843"/>
            <a:ext cx="21336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29169562"/>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sp>
        <p:nvSpPr>
          <p:cNvPr id="6" name="Picture Placeholder 5">
            <a:extLst>
              <a:ext uri="{FF2B5EF4-FFF2-40B4-BE49-F238E27FC236}">
                <a16:creationId xmlns:a16="http://schemas.microsoft.com/office/drawing/2014/main" id="{A9973BC6-F6E5-0B3B-C8AB-0AC4020D4E8B}"/>
              </a:ext>
            </a:extLst>
          </p:cNvPr>
          <p:cNvSpPr>
            <a:spLocks noGrp="1"/>
          </p:cNvSpPr>
          <p:nvPr>
            <p:ph type="pic" sz="quarter" idx="12"/>
          </p:nvPr>
        </p:nvSpPr>
        <p:spPr>
          <a:xfrm>
            <a:off x="0" y="-11113"/>
            <a:ext cx="5791200" cy="6880226"/>
          </a:xfrm>
        </p:spPr>
        <p:txBody>
          <a:bodyPr>
            <a:normAutofit/>
          </a:bodyPr>
          <a:lstStyle>
            <a:lvl1pPr marL="0" indent="0" algn="ctr">
              <a:buNone/>
              <a:defRPr sz="2000"/>
            </a:lvl1pPr>
          </a:lstStyle>
          <a:p>
            <a:r>
              <a:rPr lang="en-US" dirty="0"/>
              <a:t>Click icon to add picture</a:t>
            </a:r>
          </a:p>
        </p:txBody>
      </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56860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7" name="Straight Connector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87914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fld id="{294A09A9-5501-47C1-A89A-A340965A2BE2}" type="slidenum">
              <a:rPr lang="en-US" smtClean="0"/>
              <a:pPr/>
              <a:t>‹#›</a:t>
            </a:fld>
            <a:endParaRPr lang="en-US" dirty="0">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endParaRPr lang="en-US" dirty="0">
              <a:latin typeface="+mn-lt"/>
            </a:endParaRPr>
          </a:p>
        </p:txBody>
      </p:sp>
    </p:spTree>
    <p:extLst>
      <p:ext uri="{BB962C8B-B14F-4D97-AF65-F5344CB8AC3E}">
        <p14:creationId xmlns:p14="http://schemas.microsoft.com/office/powerpoint/2010/main" val="140296414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spTree>
    <p:extLst>
      <p:ext uri="{BB962C8B-B14F-4D97-AF65-F5344CB8AC3E}">
        <p14:creationId xmlns:p14="http://schemas.microsoft.com/office/powerpoint/2010/main" val="2027108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10569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AutoShap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8" name="Freeform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9" name="Freeform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a:normAutofit/>
          </a:bodyPr>
          <a:lstStyle>
            <a:lvl1pPr marL="457200" indent="-457200">
              <a:spcBef>
                <a:spcPts val="1800"/>
              </a:spcBef>
              <a:buFont typeface="+mj-lt"/>
              <a:buAutoNum type="arabicPeriod"/>
              <a:defRPr sz="2000"/>
            </a:lvl1pPr>
            <a:lvl2pPr marL="914400" indent="-457200">
              <a:spcBef>
                <a:spcPts val="1800"/>
              </a:spcBef>
              <a:buFont typeface="+mj-lt"/>
              <a:buAutoNum type="alphaLcPeriod"/>
              <a:defRPr sz="2000"/>
            </a:lvl2pPr>
            <a:lvl3pPr marL="1371600" indent="-457200">
              <a:spcBef>
                <a:spcPts val="1800"/>
              </a:spcBef>
              <a:buFont typeface="+mj-lt"/>
              <a:buAutoNum type="arabicParenR"/>
              <a:defRPr sz="2000"/>
            </a:lvl3pPr>
            <a:lvl4pPr marL="1371600" indent="0">
              <a:spcBef>
                <a:spcPts val="1800"/>
              </a:spcBef>
              <a:buFont typeface="+mj-lt"/>
              <a:buNone/>
              <a:defRPr sz="2000"/>
            </a:lvl4pPr>
            <a:lvl5pPr marL="2286000" indent="-457200">
              <a:spcBef>
                <a:spcPts val="1800"/>
              </a:spcBef>
              <a:buFont typeface="+mj-lt"/>
              <a:buAutoNum type="arabicPeriod"/>
              <a:defRPr sz="2000"/>
            </a:lvl5pPr>
          </a:lstStyle>
          <a:p>
            <a:pPr lvl="0"/>
            <a:r>
              <a:rPr lang="en-US" dirty="0"/>
              <a:t>Click to add content</a:t>
            </a:r>
          </a:p>
          <a:p>
            <a:pPr lvl="1"/>
            <a:r>
              <a:rPr lang="en-US" dirty="0"/>
              <a:t>Second level</a:t>
            </a:r>
          </a:p>
          <a:p>
            <a:pPr lvl="2"/>
            <a:r>
              <a:rPr lang="en-US" dirty="0"/>
              <a:t>Third level</a:t>
            </a:r>
          </a:p>
          <a:p>
            <a:pPr lvl="3"/>
            <a:endParaRPr lang="en-US" dirty="0"/>
          </a:p>
        </p:txBody>
      </p:sp>
      <p:sp>
        <p:nvSpPr>
          <p:cNvPr id="2" name="Content Placeholder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55460680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nd Pictur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3" name="Content Placeholder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a:normAutofit/>
          </a:bodyPr>
          <a:lstStyle>
            <a:lvl1pPr marL="0" indent="0">
              <a:spcBef>
                <a:spcPts val="1800"/>
              </a:spcBef>
              <a:buFont typeface="Arial" panose="020B0604020202020204" pitchFamily="34" charset="0"/>
              <a:buNone/>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Picture Placeholder 11">
            <a:extLst>
              <a:ext uri="{FF2B5EF4-FFF2-40B4-BE49-F238E27FC236}">
                <a16:creationId xmlns:a16="http://schemas.microsoft.com/office/drawing/2014/main" id="{4658637A-5D36-6127-19BC-C203E23FA49F}"/>
              </a:ext>
            </a:extLst>
          </p:cNvPr>
          <p:cNvSpPr>
            <a:spLocks noGrp="1"/>
          </p:cNvSpPr>
          <p:nvPr>
            <p:ph type="pic" sz="quarter" idx="15"/>
          </p:nvPr>
        </p:nvSpPr>
        <p:spPr>
          <a:xfrm>
            <a:off x="6096000" y="0"/>
            <a:ext cx="6118225" cy="6858000"/>
          </a:xfrm>
        </p:spPr>
        <p:txBody>
          <a:bodyPr>
            <a:normAutofit/>
          </a:bodyPr>
          <a:lstStyle>
            <a:lvl1pPr marL="0" indent="0" algn="ctr">
              <a:buNone/>
              <a:defRPr sz="2000">
                <a:solidFill>
                  <a:schemeClr val="bg1"/>
                </a:solidFill>
              </a:defRPr>
            </a:lvl1pPr>
          </a:lstStyle>
          <a:p>
            <a:r>
              <a:rPr lang="en-US" dirty="0"/>
              <a:t>Click icon to add picture</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142931976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594360" y="365125"/>
            <a:ext cx="104013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endParaRPr lang="en-US" dirty="0">
              <a:latin typeface="+mn-lt"/>
            </a:endParaRPr>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sz="1100" b="1" i="0">
                <a:solidFill>
                  <a:schemeClr val="bg1"/>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711" r:id="rId1"/>
    <p:sldLayoutId id="2147483698" r:id="rId2"/>
    <p:sldLayoutId id="2147483710" r:id="rId3"/>
    <p:sldLayoutId id="2147483700" r:id="rId4"/>
    <p:sldLayoutId id="2147483701" r:id="rId5"/>
    <p:sldLayoutId id="2147483659" r:id="rId6"/>
    <p:sldLayoutId id="2147483709" r:id="rId7"/>
    <p:sldLayoutId id="2147483708" r:id="rId8"/>
    <p:sldLayoutId id="2147483707" r:id="rId9"/>
    <p:sldLayoutId id="2147483706" r:id="rId10"/>
    <p:sldLayoutId id="2147483705" r:id="rId11"/>
    <p:sldLayoutId id="2147483704" r:id="rId12"/>
    <p:sldLayoutId id="2147483703" r:id="rId13"/>
  </p:sldLayoutIdLst>
  <p:hf sldNum="0" hdr="0" ftr="0" dt="0"/>
  <p:txStyles>
    <p:title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hyperlink" Target="mailto:name@yourcounty.com" TargetMode="External"/><Relationship Id="rId7" Type="http://schemas.openxmlformats.org/officeDocument/2006/relationships/hyperlink" Target="mailto:Shewanda@dhhs.nc.gov"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hyperlink" Target="mailto:laurel@dhhs.nc.gov" TargetMode="External"/><Relationship Id="rId5" Type="http://schemas.openxmlformats.org/officeDocument/2006/relationships/hyperlink" Target="mailto:centraloffice1@dhhs.nc.gov" TargetMode="External"/><Relationship Id="rId4" Type="http://schemas.openxmlformats.org/officeDocument/2006/relationships/hyperlink" Target="mailto:redflag@yourorganization.com"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1D9D6-2977-ABCD-FDF8-51AFA5064E54}"/>
              </a:ext>
            </a:extLst>
          </p:cNvPr>
          <p:cNvSpPr>
            <a:spLocks noGrp="1"/>
          </p:cNvSpPr>
          <p:nvPr>
            <p:ph type="ctrTitle"/>
          </p:nvPr>
        </p:nvSpPr>
        <p:spPr>
          <a:xfrm>
            <a:off x="6309904" y="-60386"/>
            <a:ext cx="5486400" cy="4589253"/>
          </a:xfrm>
        </p:spPr>
        <p:txBody>
          <a:bodyPr/>
          <a:lstStyle/>
          <a:p>
            <a:br>
              <a:rPr lang="en-US" dirty="0"/>
            </a:br>
            <a:br>
              <a:rPr lang="en-US" dirty="0"/>
            </a:br>
            <a:br>
              <a:rPr lang="en-US" dirty="0"/>
            </a:br>
            <a:br>
              <a:rPr lang="en-US" dirty="0"/>
            </a:br>
            <a:r>
              <a:rPr lang="en-US" dirty="0"/>
              <a:t>Social</a:t>
            </a:r>
            <a:br>
              <a:rPr lang="en-US" dirty="0"/>
            </a:br>
            <a:r>
              <a:rPr lang="en-US" dirty="0"/>
              <a:t>Engineering</a:t>
            </a:r>
            <a:br>
              <a:rPr lang="en-US" dirty="0"/>
            </a:br>
            <a:r>
              <a:rPr lang="en-US" dirty="0"/>
              <a:t>Red Flags</a:t>
            </a:r>
            <a:br>
              <a:rPr lang="en-US" dirty="0"/>
            </a:br>
            <a:endParaRPr lang="en-US" dirty="0"/>
          </a:p>
        </p:txBody>
      </p:sp>
    </p:spTree>
    <p:extLst>
      <p:ext uri="{BB962C8B-B14F-4D97-AF65-F5344CB8AC3E}">
        <p14:creationId xmlns:p14="http://schemas.microsoft.com/office/powerpoint/2010/main" val="3390304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4FEB6-449F-0EE4-B0E9-2C39F5AD5D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BE8591-F445-EBE4-801F-B779D5FAFF1C}"/>
              </a:ext>
            </a:extLst>
          </p:cNvPr>
          <p:cNvSpPr>
            <a:spLocks noGrp="1"/>
          </p:cNvSpPr>
          <p:nvPr>
            <p:ph type="title"/>
          </p:nvPr>
        </p:nvSpPr>
        <p:spPr>
          <a:xfrm>
            <a:off x="594360" y="278129"/>
            <a:ext cx="9778365" cy="1494596"/>
          </a:xfrm>
        </p:spPr>
        <p:txBody>
          <a:bodyPr anchor="b">
            <a:normAutofit/>
          </a:bodyPr>
          <a:lstStyle/>
          <a:p>
            <a:r>
              <a:rPr lang="en-US" dirty="0"/>
              <a:t>Answers</a:t>
            </a:r>
          </a:p>
        </p:txBody>
      </p:sp>
      <p:sp>
        <p:nvSpPr>
          <p:cNvPr id="3" name="Content Placeholder 2">
            <a:extLst>
              <a:ext uri="{FF2B5EF4-FFF2-40B4-BE49-F238E27FC236}">
                <a16:creationId xmlns:a16="http://schemas.microsoft.com/office/drawing/2014/main" id="{973BB39C-6978-2B3A-FD00-D3BDF4EC2C1F}"/>
              </a:ext>
            </a:extLst>
          </p:cNvPr>
          <p:cNvSpPr>
            <a:spLocks noGrp="1"/>
          </p:cNvSpPr>
          <p:nvPr>
            <p:ph sz="quarter" idx="15"/>
          </p:nvPr>
        </p:nvSpPr>
        <p:spPr>
          <a:xfrm>
            <a:off x="594360" y="2489200"/>
            <a:ext cx="10378440" cy="4826000"/>
          </a:xfrm>
        </p:spPr>
        <p:txBody>
          <a:bodyPr>
            <a:normAutofit/>
          </a:bodyPr>
          <a:lstStyle/>
          <a:p>
            <a:pPr marL="342900" indent="-342900">
              <a:buFont typeface="Arial" panose="020B0604020202020204" pitchFamily="34" charset="0"/>
              <a:buChar char="•"/>
            </a:pPr>
            <a:r>
              <a:rPr lang="en-US" sz="1400" dirty="0"/>
              <a:t>While the email appears to come from Apple, the sender’s address (cs-noreply.mail@automatedappelmail.com) gives it away. Notice the misspelling of “appel” instead of “apple.”</a:t>
            </a:r>
          </a:p>
          <a:p>
            <a:pPr marL="342900" indent="-342900">
              <a:buFont typeface="Arial" panose="020B0604020202020204" pitchFamily="34" charset="0"/>
              <a:buChar char="•"/>
            </a:pPr>
            <a:r>
              <a:rPr lang="en-US" sz="1400" dirty="0"/>
              <a:t>The subject line says, “[Reminder] Your account has been locked for security reason!” The urgency here is meant to make you panic.</a:t>
            </a:r>
          </a:p>
          <a:p>
            <a:pPr marL="342900" indent="-342900">
              <a:buFont typeface="Arial" panose="020B0604020202020204" pitchFamily="34" charset="0"/>
              <a:buChar char="•"/>
            </a:pPr>
            <a:r>
              <a:rPr lang="en-US" sz="1400" dirty="0"/>
              <a:t>The body of the email is full of awkward phrasing and grammatical errors:</a:t>
            </a:r>
          </a:p>
          <a:p>
            <a:pPr marL="342900" indent="-342900">
              <a:buFont typeface="Arial" panose="020B0604020202020204" pitchFamily="34" charset="0"/>
              <a:buChar char="•"/>
            </a:pPr>
            <a:r>
              <a:rPr lang="en-US" sz="1400" dirty="0"/>
              <a:t>Please help us to unlock your account with click the button” makes no sense in proper English.</a:t>
            </a:r>
          </a:p>
          <a:p>
            <a:pPr marL="342900" indent="-342900">
              <a:buFont typeface="Arial" panose="020B0604020202020204" pitchFamily="34" charset="0"/>
              <a:buChar char="•"/>
            </a:pPr>
            <a:r>
              <a:rPr lang="en-US" sz="1400" dirty="0"/>
              <a:t>The email urges you to “Unlock My Account” by clicking a button but hovering over this link would likely reveal a URL that’s not associated with Apple. Always double-check where a link is taking you before you click it.</a:t>
            </a:r>
          </a:p>
          <a:p>
            <a:pPr marL="342900" indent="-342900">
              <a:buFont typeface="Arial" panose="020B0604020202020204" pitchFamily="34" charset="0"/>
              <a:buChar char="•"/>
            </a:pPr>
            <a:r>
              <a:rPr lang="en-US" sz="1400" dirty="0"/>
              <a:t>The urgency here is another classic tactic. Scammers want to stress you out, so you act quickly without thinking.</a:t>
            </a:r>
          </a:p>
          <a:p>
            <a:pPr marL="342900" indent="-342900">
              <a:buFont typeface="Arial" panose="020B0604020202020204" pitchFamily="34" charset="0"/>
              <a:buChar char="•"/>
            </a:pPr>
            <a:r>
              <a:rPr lang="en-US" sz="1400" dirty="0"/>
              <a:t>The email says “Copyright ©2020 Apple, Inc.” This is another dead giveaway. Why would Apple use outdated copyright information in a 2026 email.</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587058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E1E90-7822-34E4-D76F-F7EAEB42AA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4DF93E-7775-25C0-22CE-5B0CA18A7DDC}"/>
              </a:ext>
            </a:extLst>
          </p:cNvPr>
          <p:cNvSpPr>
            <a:spLocks noGrp="1"/>
          </p:cNvSpPr>
          <p:nvPr>
            <p:ph type="title"/>
          </p:nvPr>
        </p:nvSpPr>
        <p:spPr>
          <a:xfrm>
            <a:off x="594360" y="278129"/>
            <a:ext cx="8118319" cy="1494596"/>
          </a:xfrm>
        </p:spPr>
        <p:txBody>
          <a:bodyPr anchor="b">
            <a:normAutofit/>
          </a:bodyPr>
          <a:lstStyle/>
          <a:p>
            <a:r>
              <a:rPr lang="en-US" dirty="0"/>
              <a:t>Report</a:t>
            </a:r>
          </a:p>
        </p:txBody>
      </p:sp>
      <p:sp>
        <p:nvSpPr>
          <p:cNvPr id="3" name="Content Placeholder 2">
            <a:extLst>
              <a:ext uri="{FF2B5EF4-FFF2-40B4-BE49-F238E27FC236}">
                <a16:creationId xmlns:a16="http://schemas.microsoft.com/office/drawing/2014/main" id="{F94E8F86-863C-9C32-12E6-3993C8242D5E}"/>
              </a:ext>
            </a:extLst>
          </p:cNvPr>
          <p:cNvSpPr>
            <a:spLocks noGrp="1"/>
          </p:cNvSpPr>
          <p:nvPr>
            <p:ph sz="quarter" idx="15"/>
          </p:nvPr>
        </p:nvSpPr>
        <p:spPr>
          <a:xfrm>
            <a:off x="69011" y="1975449"/>
            <a:ext cx="10903789" cy="5209121"/>
          </a:xfrm>
        </p:spPr>
        <p:txBody>
          <a:bodyPr>
            <a:normAutofit/>
          </a:bodyPr>
          <a:lstStyle/>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	Now that you know the red flags, you’re better equipped to spot phishing emails before they 	hook you. Remember, the best defense is a little skepticism and a lot of caution. If something 	feels off, trust your instincts and don’t rush to act.</a:t>
            </a:r>
          </a:p>
          <a:p>
            <a:pPr marL="342900" indent="-342900">
              <a:buFont typeface="Arial" panose="020B0604020202020204" pitchFamily="34" charset="0"/>
              <a:buChar char="•"/>
            </a:pPr>
            <a:r>
              <a:rPr lang="en-US" dirty="0"/>
              <a:t>	Stay safe out there! Your online security is worth taking the extra time to think before you 	click.</a:t>
            </a:r>
          </a:p>
          <a:p>
            <a:pPr marL="342900" indent="-342900">
              <a:buFont typeface="Arial" panose="020B0604020202020204" pitchFamily="34" charset="0"/>
              <a:buChar char="•"/>
            </a:pPr>
            <a:r>
              <a:rPr lang="en-US" dirty="0"/>
              <a:t>	Report the email by clicking the Report Button.      </a:t>
            </a:r>
          </a:p>
        </p:txBody>
      </p:sp>
      <p:pic>
        <p:nvPicPr>
          <p:cNvPr id="7" name="Picture 6">
            <a:extLst>
              <a:ext uri="{FF2B5EF4-FFF2-40B4-BE49-F238E27FC236}">
                <a16:creationId xmlns:a16="http://schemas.microsoft.com/office/drawing/2014/main" id="{F7FC673B-8294-C87F-A597-468ED751AFEF}"/>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625553" y="4320654"/>
            <a:ext cx="2485270" cy="1879541"/>
          </a:xfrm>
          <a:prstGeom prst="rect">
            <a:avLst/>
          </a:prstGeom>
          <a:noFill/>
        </p:spPr>
      </p:pic>
      <p:pic>
        <p:nvPicPr>
          <p:cNvPr id="5" name="Picture 4">
            <a:extLst>
              <a:ext uri="{FF2B5EF4-FFF2-40B4-BE49-F238E27FC236}">
                <a16:creationId xmlns:a16="http://schemas.microsoft.com/office/drawing/2014/main" id="{789D50C2-18F1-B071-B855-74DC01E90D69}"/>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6374921" y="4320654"/>
            <a:ext cx="741871" cy="829316"/>
          </a:xfrm>
          <a:prstGeom prst="rect">
            <a:avLst/>
          </a:prstGeom>
        </p:spPr>
      </p:pic>
    </p:spTree>
    <p:extLst>
      <p:ext uri="{BB962C8B-B14F-4D97-AF65-F5344CB8AC3E}">
        <p14:creationId xmlns:p14="http://schemas.microsoft.com/office/powerpoint/2010/main" val="2214756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45D3755-C3E2-975E-DE68-CDECC4B526EC}"/>
              </a:ext>
            </a:extLst>
          </p:cNvPr>
          <p:cNvSpPr>
            <a:spLocks noGrp="1"/>
          </p:cNvSpPr>
          <p:nvPr>
            <p:ph type="title"/>
          </p:nvPr>
        </p:nvSpPr>
        <p:spPr>
          <a:xfrm>
            <a:off x="594360" y="102876"/>
            <a:ext cx="10873740" cy="1301110"/>
          </a:xfrm>
        </p:spPr>
        <p:txBody>
          <a:bodyPr/>
          <a:lstStyle/>
          <a:p>
            <a:r>
              <a:rPr lang="en-US" dirty="0"/>
              <a:t>5 Red Flags Of A Phishing Email</a:t>
            </a:r>
          </a:p>
        </p:txBody>
      </p:sp>
      <p:grpSp>
        <p:nvGrpSpPr>
          <p:cNvPr id="19" name="Group 18">
            <a:extLst>
              <a:ext uri="{FF2B5EF4-FFF2-40B4-BE49-F238E27FC236}">
                <a16:creationId xmlns:a16="http://schemas.microsoft.com/office/drawing/2014/main" id="{C78CEA4F-D72A-C069-6A51-328B103CA0CA}"/>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7E473402-19FD-A5B0-5CB6-E5F3926D3828}"/>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879D1CAD-2EA2-9376-7B64-0C3AC590F651}"/>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B16F8906-918C-BE0B-A4AB-6A1D48150AC7}"/>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6" name="Content Placeholder 5">
            <a:extLst>
              <a:ext uri="{FF2B5EF4-FFF2-40B4-BE49-F238E27FC236}">
                <a16:creationId xmlns:a16="http://schemas.microsoft.com/office/drawing/2014/main" id="{AFBA4749-EC9A-09FB-8E9C-313699FCD52F}"/>
              </a:ext>
            </a:extLst>
          </p:cNvPr>
          <p:cNvSpPr>
            <a:spLocks noGrp="1"/>
          </p:cNvSpPr>
          <p:nvPr>
            <p:ph sz="quarter" idx="13"/>
          </p:nvPr>
        </p:nvSpPr>
        <p:spPr>
          <a:xfrm>
            <a:off x="401216" y="2282008"/>
            <a:ext cx="11066884" cy="3699328"/>
          </a:xfrm>
        </p:spPr>
        <p:txBody>
          <a:bodyPr>
            <a:normAutofit/>
          </a:bodyPr>
          <a:lstStyle/>
          <a:p>
            <a:pPr marL="0" indent="0">
              <a:buNone/>
            </a:pPr>
            <a:r>
              <a:rPr lang="en-US" dirty="0"/>
              <a:t>1. </a:t>
            </a:r>
            <a:r>
              <a:rPr lang="en-US" b="1" dirty="0"/>
              <a:t>The “Too Urgent to Be True” Subject Line</a:t>
            </a:r>
            <a:endParaRPr lang="en-US" dirty="0"/>
          </a:p>
          <a:p>
            <a:pPr marL="0" indent="0">
              <a:buNone/>
            </a:pPr>
            <a:r>
              <a:rPr lang="en-US" dirty="0"/>
              <a:t>	Phishing emails love to hit you where it hurts: your sense of urgency. Look out for subject lines 	like “URGENT: Your Account Has Been Locked!” or “Final Warning: Verify Now or Lose Access”.</a:t>
            </a:r>
          </a:p>
          <a:p>
            <a:pPr marL="0" indent="0">
              <a:buNone/>
            </a:pPr>
            <a:r>
              <a:rPr lang="en-US" dirty="0"/>
              <a:t>2. </a:t>
            </a:r>
            <a:r>
              <a:rPr lang="en-US" b="1" dirty="0"/>
              <a:t>Sketchy Email Address</a:t>
            </a:r>
          </a:p>
          <a:p>
            <a:pPr marL="0" indent="0">
              <a:buNone/>
            </a:pPr>
            <a:r>
              <a:rPr lang="en-US" dirty="0"/>
              <a:t>	The sender’s email address is often the easiest way to spot a scam. If it claims to be from 	“Netflix,” but the email address reads something like “</a:t>
            </a:r>
            <a:r>
              <a:rPr lang="en-US" u="sng" dirty="0"/>
              <a:t>netf1ix-support@randomletters.com</a:t>
            </a:r>
            <a:r>
              <a:rPr lang="en-US" dirty="0"/>
              <a:t>,”It’s	 probably not legit”. Phishing emails often mimic the names of trusted companies but slip in 	small changes that are easy to miss if you’re not paying attention.</a:t>
            </a:r>
          </a:p>
          <a:p>
            <a:endParaRPr lang="en-US" dirty="0"/>
          </a:p>
        </p:txBody>
      </p:sp>
      <p:pic>
        <p:nvPicPr>
          <p:cNvPr id="2052" name="Picture 4" descr="Red-Flag Icon">
            <a:extLst>
              <a:ext uri="{FF2B5EF4-FFF2-40B4-BE49-F238E27FC236}">
                <a16:creationId xmlns:a16="http://schemas.microsoft.com/office/drawing/2014/main" id="{4872793B-9E05-A068-CCA2-76039102DA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78148" y="5232045"/>
            <a:ext cx="1143000"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0312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AAFE6-CC51-6A3C-14CD-7DE0AA157F2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0A017BE-FBC7-3B10-DF25-9A0ABDD44639}"/>
              </a:ext>
            </a:extLst>
          </p:cNvPr>
          <p:cNvSpPr>
            <a:spLocks noGrp="1"/>
          </p:cNvSpPr>
          <p:nvPr>
            <p:ph type="title"/>
          </p:nvPr>
        </p:nvSpPr>
        <p:spPr>
          <a:xfrm>
            <a:off x="594360" y="102875"/>
            <a:ext cx="10873740" cy="1680205"/>
          </a:xfrm>
        </p:spPr>
        <p:txBody>
          <a:bodyPr/>
          <a:lstStyle/>
          <a:p>
            <a:r>
              <a:rPr lang="en-US" dirty="0"/>
              <a:t>Red Flags Of A Phishing Email</a:t>
            </a:r>
          </a:p>
        </p:txBody>
      </p:sp>
      <p:grpSp>
        <p:nvGrpSpPr>
          <p:cNvPr id="19" name="Group 18">
            <a:extLst>
              <a:ext uri="{FF2B5EF4-FFF2-40B4-BE49-F238E27FC236}">
                <a16:creationId xmlns:a16="http://schemas.microsoft.com/office/drawing/2014/main" id="{25A302DB-382D-0072-EAF5-C4F6E698A145}"/>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07D0598F-F709-1A2B-8A7A-589521E53B0C}"/>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A2606D63-E418-E436-0E2B-CBB38C186945}"/>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0F8E397F-8786-818E-D3A1-C831CB1B3A46}"/>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6" name="Content Placeholder 5">
            <a:extLst>
              <a:ext uri="{FF2B5EF4-FFF2-40B4-BE49-F238E27FC236}">
                <a16:creationId xmlns:a16="http://schemas.microsoft.com/office/drawing/2014/main" id="{8F02EFEA-A4C4-8D48-6CB4-0ED7E4FB29BE}"/>
              </a:ext>
            </a:extLst>
          </p:cNvPr>
          <p:cNvSpPr>
            <a:spLocks noGrp="1"/>
          </p:cNvSpPr>
          <p:nvPr>
            <p:ph sz="quarter" idx="13"/>
          </p:nvPr>
        </p:nvSpPr>
        <p:spPr>
          <a:xfrm>
            <a:off x="401216" y="2034073"/>
            <a:ext cx="11066884" cy="4469363"/>
          </a:xfrm>
        </p:spPr>
        <p:txBody>
          <a:bodyPr>
            <a:normAutofit/>
          </a:bodyPr>
          <a:lstStyle/>
          <a:p>
            <a:pPr marL="0" indent="0">
              <a:buNone/>
            </a:pPr>
            <a:r>
              <a:rPr lang="en-US" dirty="0"/>
              <a:t>3. </a:t>
            </a:r>
            <a:r>
              <a:rPr lang="en-US" b="1" dirty="0"/>
              <a:t>Poor Grammar and Spelling Mistakes</a:t>
            </a:r>
            <a:endParaRPr lang="en-US" dirty="0"/>
          </a:p>
          <a:p>
            <a:pPr marL="0" indent="0">
              <a:buNone/>
            </a:pPr>
            <a:r>
              <a:rPr lang="en-US" dirty="0"/>
              <a:t>	Phishing emails tend to be riddled with grammatical errors and awkward phrasing</a:t>
            </a:r>
          </a:p>
          <a:p>
            <a:pPr marL="0" indent="0">
              <a:buNone/>
            </a:pPr>
            <a:r>
              <a:rPr lang="en-US" dirty="0"/>
              <a:t>4. </a:t>
            </a:r>
            <a:r>
              <a:rPr lang="en-US" b="1" dirty="0"/>
              <a:t>Suspicious Links or Attachments</a:t>
            </a:r>
            <a:endParaRPr lang="en-US" dirty="0"/>
          </a:p>
          <a:p>
            <a:pPr marL="0" indent="0">
              <a:buNone/>
            </a:pPr>
            <a:r>
              <a:rPr lang="en-US" dirty="0"/>
              <a:t>	Phishing emails usually come packed with links or attachments they want you to click on. 	These links might direct you to a fake website designed to steal your login details, while 	attachments might contain malware.</a:t>
            </a:r>
          </a:p>
          <a:p>
            <a:pPr marL="0" indent="0">
              <a:buNone/>
            </a:pPr>
            <a:r>
              <a:rPr lang="en-US" dirty="0"/>
              <a:t>5. </a:t>
            </a:r>
            <a:r>
              <a:rPr lang="en-US" b="1" dirty="0"/>
              <a:t>Requests for Personal Information</a:t>
            </a:r>
          </a:p>
          <a:p>
            <a:pPr marL="0" indent="0">
              <a:buNone/>
            </a:pPr>
            <a:r>
              <a:rPr lang="en-US" dirty="0"/>
              <a:t>	No legitimate company is going to ask you to provide personal information—like your password 	or credit card details—over email</a:t>
            </a:r>
          </a:p>
          <a:p>
            <a:pPr marL="0" indent="0">
              <a:buNone/>
            </a:pPr>
            <a:endParaRPr lang="en-US" dirty="0"/>
          </a:p>
          <a:p>
            <a:endParaRPr lang="en-US" dirty="0"/>
          </a:p>
        </p:txBody>
      </p:sp>
      <p:pic>
        <p:nvPicPr>
          <p:cNvPr id="2052" name="Picture 4" descr="Red-Flag Icon">
            <a:extLst>
              <a:ext uri="{FF2B5EF4-FFF2-40B4-BE49-F238E27FC236}">
                <a16:creationId xmlns:a16="http://schemas.microsoft.com/office/drawing/2014/main" id="{1BE6AA0A-C2EC-8AEC-670D-9009572998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50271" y="5611429"/>
            <a:ext cx="1143000"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7168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2EE16-E549-C03F-8C23-7844A485A50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4A12BFB-99A7-D893-98AA-B97498C345E4}"/>
              </a:ext>
            </a:extLst>
          </p:cNvPr>
          <p:cNvSpPr>
            <a:spLocks noGrp="1"/>
          </p:cNvSpPr>
          <p:nvPr>
            <p:ph type="title"/>
          </p:nvPr>
        </p:nvSpPr>
        <p:spPr>
          <a:xfrm>
            <a:off x="659130" y="26168"/>
            <a:ext cx="10873740" cy="913574"/>
          </a:xfrm>
        </p:spPr>
        <p:txBody>
          <a:bodyPr/>
          <a:lstStyle/>
          <a:p>
            <a:r>
              <a:rPr lang="en-US" dirty="0"/>
              <a:t>Do you notice the red flags?   </a:t>
            </a:r>
          </a:p>
        </p:txBody>
      </p:sp>
      <p:grpSp>
        <p:nvGrpSpPr>
          <p:cNvPr id="19" name="Group 18">
            <a:extLst>
              <a:ext uri="{FF2B5EF4-FFF2-40B4-BE49-F238E27FC236}">
                <a16:creationId xmlns:a16="http://schemas.microsoft.com/office/drawing/2014/main" id="{D7DAC1B2-7D62-299C-7E8F-1265EB10B7B9}"/>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56593099-B86A-9472-63D1-8FAE66D4171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0F1CE1E2-EDC6-6149-A20B-B6F10FC20A1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FC11408F-4EB3-588D-C28B-E09C5BB74877}"/>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6" name="Content Placeholder 5">
            <a:extLst>
              <a:ext uri="{FF2B5EF4-FFF2-40B4-BE49-F238E27FC236}">
                <a16:creationId xmlns:a16="http://schemas.microsoft.com/office/drawing/2014/main" id="{78C8C7A4-5C1C-547E-784D-B95730946C00}"/>
              </a:ext>
            </a:extLst>
          </p:cNvPr>
          <p:cNvSpPr>
            <a:spLocks noGrp="1"/>
          </p:cNvSpPr>
          <p:nvPr>
            <p:ph sz="quarter" idx="13"/>
          </p:nvPr>
        </p:nvSpPr>
        <p:spPr>
          <a:xfrm>
            <a:off x="2883158" y="1492898"/>
            <a:ext cx="8584941" cy="5365102"/>
          </a:xfrm>
        </p:spPr>
        <p:txBody>
          <a:bodyPr>
            <a:normAutofit fontScale="47500" lnSpcReduction="20000"/>
          </a:bodyPr>
          <a:lstStyle/>
          <a:p>
            <a:r>
              <a:rPr lang="en-US" sz="4300" dirty="0"/>
              <a:t>Reply: Flag, Red</a:t>
            </a:r>
          </a:p>
          <a:p>
            <a:r>
              <a:rPr lang="en-US" sz="4300" dirty="0"/>
              <a:t>To: </a:t>
            </a:r>
            <a:r>
              <a:rPr lang="en-US" sz="4300" u="sng" dirty="0">
                <a:hlinkClick r:id="rId3"/>
              </a:rPr>
              <a:t>name@yourcounty.com</a:t>
            </a:r>
            <a:endParaRPr lang="en-US" sz="4300" dirty="0"/>
          </a:p>
          <a:p>
            <a:r>
              <a:rPr lang="en-US" sz="4300" dirty="0"/>
              <a:t>From: flagblue</a:t>
            </a:r>
            <a:r>
              <a:rPr lang="en-US" sz="4300" dirty="0">
                <a:hlinkClick r:id="rId4"/>
              </a:rPr>
              <a:t>@yourorganization.com</a:t>
            </a:r>
            <a:endParaRPr lang="en-US" sz="4300" dirty="0"/>
          </a:p>
          <a:p>
            <a:r>
              <a:rPr lang="en-US" sz="4300" dirty="0"/>
              <a:t>CC: security@</a:t>
            </a:r>
            <a:r>
              <a:rPr lang="en-US" sz="4300" dirty="0">
                <a:hlinkClick r:id="rId5"/>
              </a:rPr>
              <a:t>dhhs.nc.gov</a:t>
            </a:r>
            <a:r>
              <a:rPr lang="en-US" sz="4300" dirty="0"/>
              <a:t>, </a:t>
            </a:r>
            <a:r>
              <a:rPr lang="en-US" sz="4300" dirty="0">
                <a:hlinkClick r:id="rId6"/>
              </a:rPr>
              <a:t>laurel@dhhs.nc.gov</a:t>
            </a:r>
            <a:r>
              <a:rPr lang="en-US" sz="4300" dirty="0"/>
              <a:t>, s</a:t>
            </a:r>
            <a:r>
              <a:rPr lang="en-US" sz="4300" dirty="0">
                <a:hlinkClick r:id="rId7"/>
              </a:rPr>
              <a:t>hewanda@dhhs.nc.gov</a:t>
            </a:r>
            <a:r>
              <a:rPr lang="en-US" sz="4300" dirty="0"/>
              <a:t> </a:t>
            </a:r>
          </a:p>
          <a:p>
            <a:r>
              <a:rPr lang="en-US" sz="4300" dirty="0"/>
              <a:t>Date: Wednesday, September 19, 2025, 3:00 AM</a:t>
            </a:r>
          </a:p>
          <a:p>
            <a:r>
              <a:rPr lang="en-US" sz="4300" dirty="0"/>
              <a:t>Subject: Your attention is needed. </a:t>
            </a:r>
          </a:p>
          <a:p>
            <a:r>
              <a:rPr lang="en-US" sz="4300" dirty="0"/>
              <a:t>Hi,</a:t>
            </a:r>
          </a:p>
          <a:p>
            <a:r>
              <a:rPr lang="en-US" sz="4300" dirty="0"/>
              <a:t>Now that our new Secretary has been selected and started in January,  CSS Security is asking everyone to fill out this quick survey so all the accounting functions can be captured. It should take you only few minutes. Must be completed by the end of the day.</a:t>
            </a:r>
          </a:p>
          <a:p>
            <a:r>
              <a:rPr lang="en-US" sz="4300" dirty="0"/>
              <a:t>Click here to take the</a:t>
            </a:r>
            <a:r>
              <a:rPr lang="en-US" sz="4300" u="sng" dirty="0"/>
              <a:t> </a:t>
            </a:r>
            <a:r>
              <a:rPr lang="en-US" sz="4300" b="1" u="sng" dirty="0"/>
              <a:t>Survey.</a:t>
            </a:r>
            <a:endParaRPr lang="en-US" sz="4300" dirty="0"/>
          </a:p>
          <a:p>
            <a:r>
              <a:rPr lang="en-US" sz="4300" dirty="0"/>
              <a:t>Thanks in advance for your cooperation!</a:t>
            </a:r>
          </a:p>
          <a:p>
            <a:endParaRPr lang="en-US" dirty="0"/>
          </a:p>
        </p:txBody>
      </p:sp>
      <p:pic>
        <p:nvPicPr>
          <p:cNvPr id="2052" name="Picture 4" descr="Red-Flag Icon">
            <a:extLst>
              <a:ext uri="{FF2B5EF4-FFF2-40B4-BE49-F238E27FC236}">
                <a16:creationId xmlns:a16="http://schemas.microsoft.com/office/drawing/2014/main" id="{8EF1ACA4-BB5D-CE5D-CB8E-DAFCD1ED0C3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553515" y="5542216"/>
            <a:ext cx="1143000"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498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346ED-721D-85EE-2F1B-A31D0912DE29}"/>
              </a:ext>
            </a:extLst>
          </p:cNvPr>
          <p:cNvSpPr>
            <a:spLocks noGrp="1"/>
          </p:cNvSpPr>
          <p:nvPr>
            <p:ph type="title"/>
          </p:nvPr>
        </p:nvSpPr>
        <p:spPr>
          <a:xfrm>
            <a:off x="594360" y="278129"/>
            <a:ext cx="9778365" cy="1494596"/>
          </a:xfrm>
        </p:spPr>
        <p:txBody>
          <a:bodyPr anchor="b">
            <a:normAutofit/>
          </a:bodyPr>
          <a:lstStyle/>
          <a:p>
            <a:r>
              <a:rPr lang="en-US" dirty="0"/>
              <a:t>Do you notice the red flags?</a:t>
            </a:r>
          </a:p>
        </p:txBody>
      </p:sp>
      <p:sp>
        <p:nvSpPr>
          <p:cNvPr id="3" name="Content Placeholder 2">
            <a:extLst>
              <a:ext uri="{FF2B5EF4-FFF2-40B4-BE49-F238E27FC236}">
                <a16:creationId xmlns:a16="http://schemas.microsoft.com/office/drawing/2014/main" id="{DB097449-5B72-ADA0-3B2D-1CBC160D6B90}"/>
              </a:ext>
            </a:extLst>
          </p:cNvPr>
          <p:cNvSpPr>
            <a:spLocks noGrp="1"/>
          </p:cNvSpPr>
          <p:nvPr>
            <p:ph sz="quarter" idx="15"/>
          </p:nvPr>
        </p:nvSpPr>
        <p:spPr>
          <a:xfrm>
            <a:off x="594361" y="2676525"/>
            <a:ext cx="4490828" cy="3597470"/>
          </a:xfrm>
        </p:spPr>
        <p:txBody>
          <a:bodyPr>
            <a:normAutofit/>
          </a:bodyPr>
          <a:lstStyle/>
          <a:p>
            <a:r>
              <a:rPr lang="en-US" dirty="0"/>
              <a:t>If you look closely, the Reply-To address doesn’t match  the From line—BIG RED FLAG! The sad thing is that if you don’t notice these red flags, you’ll probably click the link, take the survey, and have no clue that the hacker installed malware on your device and is now tunneling into your network locating your organization’s information.</a:t>
            </a:r>
          </a:p>
          <a:p>
            <a:endParaRPr lang="en-US" dirty="0"/>
          </a:p>
          <a:p>
            <a:r>
              <a:rPr lang="en-US" dirty="0"/>
              <a:t> </a:t>
            </a:r>
          </a:p>
        </p:txBody>
      </p:sp>
      <p:pic>
        <p:nvPicPr>
          <p:cNvPr id="1030" name="Picture 6">
            <a:extLst>
              <a:ext uri="{FF2B5EF4-FFF2-40B4-BE49-F238E27FC236}">
                <a16:creationId xmlns:a16="http://schemas.microsoft.com/office/drawing/2014/main" id="{31ACAE32-D0C7-533C-D71A-861131D34918}"/>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157943" y="2147388"/>
            <a:ext cx="4490827" cy="3396288"/>
          </a:xfrm>
          <a:prstGeom prst="rect">
            <a:avLst/>
          </a:prstGeom>
          <a:noFill/>
        </p:spPr>
      </p:pic>
    </p:spTree>
    <p:extLst>
      <p:ext uri="{BB962C8B-B14F-4D97-AF65-F5344CB8AC3E}">
        <p14:creationId xmlns:p14="http://schemas.microsoft.com/office/powerpoint/2010/main" val="888484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EFCAB-A7AF-D693-28C4-1337C11116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21CD55-92FB-4E45-485B-8CE662EB3AB1}"/>
              </a:ext>
            </a:extLst>
          </p:cNvPr>
          <p:cNvSpPr>
            <a:spLocks noGrp="1"/>
          </p:cNvSpPr>
          <p:nvPr>
            <p:ph type="title"/>
          </p:nvPr>
        </p:nvSpPr>
        <p:spPr>
          <a:xfrm>
            <a:off x="594360" y="278129"/>
            <a:ext cx="9778365" cy="1494596"/>
          </a:xfrm>
        </p:spPr>
        <p:txBody>
          <a:bodyPr anchor="b">
            <a:normAutofit/>
          </a:bodyPr>
          <a:lstStyle/>
          <a:p>
            <a:r>
              <a:rPr lang="en-US" dirty="0"/>
              <a:t>Noticing the red flags:</a:t>
            </a:r>
          </a:p>
        </p:txBody>
      </p:sp>
      <p:sp>
        <p:nvSpPr>
          <p:cNvPr id="3" name="Content Placeholder 2">
            <a:extLst>
              <a:ext uri="{FF2B5EF4-FFF2-40B4-BE49-F238E27FC236}">
                <a16:creationId xmlns:a16="http://schemas.microsoft.com/office/drawing/2014/main" id="{B88E1E12-9645-B42B-3209-0EF7DD3BA985}"/>
              </a:ext>
            </a:extLst>
          </p:cNvPr>
          <p:cNvSpPr>
            <a:spLocks noGrp="1"/>
          </p:cNvSpPr>
          <p:nvPr>
            <p:ph sz="quarter" idx="15"/>
          </p:nvPr>
        </p:nvSpPr>
        <p:spPr>
          <a:xfrm>
            <a:off x="594360" y="2676525"/>
            <a:ext cx="6021043" cy="3597470"/>
          </a:xfrm>
        </p:spPr>
        <p:txBody>
          <a:bodyPr>
            <a:normAutofit/>
          </a:bodyPr>
          <a:lstStyle/>
          <a:p>
            <a:pPr marL="342900" indent="-342900">
              <a:buFont typeface="Arial" panose="020B0604020202020204" pitchFamily="34" charset="0"/>
              <a:buChar char="•"/>
            </a:pPr>
            <a:r>
              <a:rPr lang="en-US" dirty="0"/>
              <a:t>An email coming from an unknown address is an obvious red flag.</a:t>
            </a:r>
          </a:p>
          <a:p>
            <a:pPr marL="342900" indent="-342900">
              <a:buFont typeface="Arial" panose="020B0604020202020204" pitchFamily="34" charset="0"/>
              <a:buChar char="•"/>
            </a:pPr>
            <a:r>
              <a:rPr lang="en-US" dirty="0"/>
              <a:t>If you know the sender (or the organization) but the email is unexpected or out of character, it’s a red flag.</a:t>
            </a:r>
          </a:p>
          <a:p>
            <a:pPr marL="342900" indent="-342900">
              <a:buFont typeface="Arial" panose="020B0604020202020204" pitchFamily="34" charset="0"/>
              <a:buChar char="•"/>
            </a:pPr>
            <a:r>
              <a:rPr lang="en-US" dirty="0"/>
              <a:t>You were copied on an email, and you don’t know the other people it was sent to. </a:t>
            </a:r>
          </a:p>
          <a:p>
            <a:endParaRPr lang="en-US" dirty="0"/>
          </a:p>
          <a:p>
            <a:r>
              <a:rPr lang="en-US" dirty="0"/>
              <a:t> </a:t>
            </a:r>
          </a:p>
        </p:txBody>
      </p:sp>
      <p:pic>
        <p:nvPicPr>
          <p:cNvPr id="1030" name="Picture 6">
            <a:extLst>
              <a:ext uri="{FF2B5EF4-FFF2-40B4-BE49-F238E27FC236}">
                <a16:creationId xmlns:a16="http://schemas.microsoft.com/office/drawing/2014/main" id="{15D81DCF-521D-1D9E-C25C-06A9D23F95A0}"/>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003332" y="2156014"/>
            <a:ext cx="4490827" cy="3396288"/>
          </a:xfrm>
          <a:prstGeom prst="rect">
            <a:avLst/>
          </a:prstGeom>
          <a:solidFill>
            <a:srgbClr val="FFFFFF"/>
          </a:solidFill>
        </p:spPr>
      </p:pic>
    </p:spTree>
    <p:extLst>
      <p:ext uri="{BB962C8B-B14F-4D97-AF65-F5344CB8AC3E}">
        <p14:creationId xmlns:p14="http://schemas.microsoft.com/office/powerpoint/2010/main" val="3037911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C2B84-70B6-5153-8D00-2C35DB7F29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214CF3-482D-EC14-9649-5086A15E26F8}"/>
              </a:ext>
            </a:extLst>
          </p:cNvPr>
          <p:cNvSpPr>
            <a:spLocks noGrp="1"/>
          </p:cNvSpPr>
          <p:nvPr>
            <p:ph type="title"/>
          </p:nvPr>
        </p:nvSpPr>
        <p:spPr>
          <a:xfrm>
            <a:off x="594360" y="278129"/>
            <a:ext cx="9778365" cy="1494596"/>
          </a:xfrm>
        </p:spPr>
        <p:txBody>
          <a:bodyPr anchor="b">
            <a:normAutofit/>
          </a:bodyPr>
          <a:lstStyle/>
          <a:p>
            <a:r>
              <a:rPr lang="en-US" dirty="0"/>
              <a:t>Red flags:</a:t>
            </a:r>
          </a:p>
        </p:txBody>
      </p:sp>
      <p:sp>
        <p:nvSpPr>
          <p:cNvPr id="3" name="Content Placeholder 2">
            <a:extLst>
              <a:ext uri="{FF2B5EF4-FFF2-40B4-BE49-F238E27FC236}">
                <a16:creationId xmlns:a16="http://schemas.microsoft.com/office/drawing/2014/main" id="{56498EF9-CF12-4090-7C9E-B36855D59821}"/>
              </a:ext>
            </a:extLst>
          </p:cNvPr>
          <p:cNvSpPr>
            <a:spLocks noGrp="1"/>
          </p:cNvSpPr>
          <p:nvPr>
            <p:ph sz="quarter" idx="15"/>
          </p:nvPr>
        </p:nvSpPr>
        <p:spPr>
          <a:xfrm>
            <a:off x="594361" y="2676525"/>
            <a:ext cx="4780072" cy="3597470"/>
          </a:xfrm>
        </p:spPr>
        <p:txBody>
          <a:bodyPr>
            <a:normAutofit/>
          </a:bodyPr>
          <a:lstStyle/>
          <a:p>
            <a:pPr marL="342900" indent="-342900">
              <a:buFont typeface="Arial" panose="020B0604020202020204" pitchFamily="34" charset="0"/>
              <a:buChar char="•"/>
            </a:pPr>
            <a:r>
              <a:rPr lang="en-US" dirty="0"/>
              <a:t>The “To:” line: If you were copied on an email and you don’t know the other people it was sent to, it’s a red flag</a:t>
            </a:r>
          </a:p>
          <a:p>
            <a:pPr marL="342900" indent="-342900">
              <a:buFont typeface="Arial" panose="020B0604020202020204" pitchFamily="34" charset="0"/>
              <a:buChar char="•"/>
            </a:pPr>
            <a:r>
              <a:rPr lang="en-US" dirty="0"/>
              <a:t>• The “Date:” line: If you receive an email that you would usually get during normal business hours, but it was sent at 3:00 a.m., this is a red flag</a:t>
            </a:r>
          </a:p>
          <a:p>
            <a:pPr marL="342900" indent="-342900">
              <a:buFont typeface="Arial" panose="020B0604020202020204" pitchFamily="34" charset="0"/>
              <a:buChar char="•"/>
            </a:pPr>
            <a:endParaRPr lang="en-US" dirty="0"/>
          </a:p>
          <a:p>
            <a:r>
              <a:rPr lang="en-US" dirty="0"/>
              <a:t> </a:t>
            </a:r>
          </a:p>
        </p:txBody>
      </p:sp>
      <p:pic>
        <p:nvPicPr>
          <p:cNvPr id="1030" name="Picture 6">
            <a:extLst>
              <a:ext uri="{FF2B5EF4-FFF2-40B4-BE49-F238E27FC236}">
                <a16:creationId xmlns:a16="http://schemas.microsoft.com/office/drawing/2014/main" id="{B87DFFCD-D5B7-6DBC-4AF4-A5EB4F8358CD}"/>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339098" y="1862716"/>
            <a:ext cx="4490827" cy="3396288"/>
          </a:xfrm>
          <a:prstGeom prst="rect">
            <a:avLst/>
          </a:prstGeom>
          <a:solidFill>
            <a:srgbClr val="FFFFFF"/>
          </a:solidFill>
        </p:spPr>
      </p:pic>
    </p:spTree>
    <p:extLst>
      <p:ext uri="{BB962C8B-B14F-4D97-AF65-F5344CB8AC3E}">
        <p14:creationId xmlns:p14="http://schemas.microsoft.com/office/powerpoint/2010/main" val="2383527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26457-FF14-2D92-7120-B9EC702E6A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DA9839-5C5A-7B9F-AE5C-335FD7D78238}"/>
              </a:ext>
            </a:extLst>
          </p:cNvPr>
          <p:cNvSpPr>
            <a:spLocks noGrp="1"/>
          </p:cNvSpPr>
          <p:nvPr>
            <p:ph type="title"/>
          </p:nvPr>
        </p:nvSpPr>
        <p:spPr>
          <a:xfrm>
            <a:off x="594360" y="278129"/>
            <a:ext cx="9778365" cy="1494596"/>
          </a:xfrm>
        </p:spPr>
        <p:txBody>
          <a:bodyPr anchor="b">
            <a:normAutofit/>
          </a:bodyPr>
          <a:lstStyle/>
          <a:p>
            <a:r>
              <a:rPr lang="en-US" dirty="0"/>
              <a:t>Additional red flags:</a:t>
            </a:r>
          </a:p>
        </p:txBody>
      </p:sp>
      <p:pic>
        <p:nvPicPr>
          <p:cNvPr id="1030" name="Picture 6">
            <a:extLst>
              <a:ext uri="{FF2B5EF4-FFF2-40B4-BE49-F238E27FC236}">
                <a16:creationId xmlns:a16="http://schemas.microsoft.com/office/drawing/2014/main" id="{2602F874-BC49-5D30-FEA2-541D81CC2936}"/>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94360" y="2777116"/>
            <a:ext cx="4490827" cy="3396288"/>
          </a:xfrm>
          <a:prstGeom prst="rect">
            <a:avLst/>
          </a:prstGeom>
          <a:noFill/>
        </p:spPr>
      </p:pic>
      <p:sp>
        <p:nvSpPr>
          <p:cNvPr id="3" name="Content Placeholder 2">
            <a:extLst>
              <a:ext uri="{FF2B5EF4-FFF2-40B4-BE49-F238E27FC236}">
                <a16:creationId xmlns:a16="http://schemas.microsoft.com/office/drawing/2014/main" id="{A5DA8595-5B3F-3871-1F2F-A9B0C7C0E87B}"/>
              </a:ext>
            </a:extLst>
          </p:cNvPr>
          <p:cNvSpPr>
            <a:spLocks noGrp="1"/>
          </p:cNvSpPr>
          <p:nvPr>
            <p:ph sz="quarter" idx="16"/>
          </p:nvPr>
        </p:nvSpPr>
        <p:spPr>
          <a:xfrm>
            <a:off x="5881898" y="2777116"/>
            <a:ext cx="5500805" cy="4080884"/>
          </a:xfrm>
        </p:spPr>
        <p:txBody>
          <a:bodyPr>
            <a:normAutofit/>
          </a:bodyPr>
          <a:lstStyle/>
          <a:p>
            <a:pPr marL="342900" indent="-342900">
              <a:buFont typeface="Arial" panose="020B0604020202020204" pitchFamily="34" charset="0"/>
              <a:buChar char="•"/>
            </a:pPr>
            <a:r>
              <a:rPr lang="en-US" sz="1700" dirty="0"/>
              <a:t>The “Subject:” line: If the subject line of an email is irrelevant or doesn’t match the message content, it’s a red flag. If it’s an email about something you never requested or a receipt for something you never purchased, it’s a definite red flag.</a:t>
            </a:r>
          </a:p>
          <a:p>
            <a:pPr marL="342900" indent="-342900">
              <a:buFont typeface="Arial" panose="020B0604020202020204" pitchFamily="34" charset="0"/>
              <a:buChar char="•"/>
            </a:pPr>
            <a:r>
              <a:rPr lang="en-US" sz="1700" dirty="0"/>
              <a:t>Attachments: Any attachment you receive that you aren’t expecting is a red flag. Being asked to click on a link or open an attachment to avoid a negative consequence is a favorite trick of hackers. So, if the sender is asking you to click on a link or open an attachment, be on alert.</a:t>
            </a:r>
          </a:p>
        </p:txBody>
      </p:sp>
    </p:spTree>
    <p:extLst>
      <p:ext uri="{BB962C8B-B14F-4D97-AF65-F5344CB8AC3E}">
        <p14:creationId xmlns:p14="http://schemas.microsoft.com/office/powerpoint/2010/main" val="2331768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CEFD0-685D-4863-2DC3-AAC25A9C91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2B26EB-9555-4EA1-E2F1-4CBDD9BDC573}"/>
              </a:ext>
            </a:extLst>
          </p:cNvPr>
          <p:cNvSpPr>
            <a:spLocks noGrp="1"/>
          </p:cNvSpPr>
          <p:nvPr>
            <p:ph type="ctrTitle"/>
          </p:nvPr>
        </p:nvSpPr>
        <p:spPr>
          <a:xfrm>
            <a:off x="6333657" y="430529"/>
            <a:ext cx="5452578" cy="2095855"/>
          </a:xfrm>
        </p:spPr>
        <p:txBody>
          <a:bodyPr anchor="b">
            <a:normAutofit/>
          </a:bodyPr>
          <a:lstStyle/>
          <a:p>
            <a:r>
              <a:rPr lang="en-US" dirty="0"/>
              <a:t>Quiz: What are  the red flags?</a:t>
            </a:r>
          </a:p>
        </p:txBody>
      </p:sp>
      <p:pic>
        <p:nvPicPr>
          <p:cNvPr id="6" name="Picture 5">
            <a:extLst>
              <a:ext uri="{FF2B5EF4-FFF2-40B4-BE49-F238E27FC236}">
                <a16:creationId xmlns:a16="http://schemas.microsoft.com/office/drawing/2014/main" id="{910C9AEB-A1F2-6DCF-EA49-0B2DDB16B1B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69311" y="-11113"/>
            <a:ext cx="5452578" cy="6880226"/>
          </a:xfrm>
          <a:prstGeom prst="rect">
            <a:avLst/>
          </a:prstGeom>
          <a:noFill/>
        </p:spPr>
      </p:pic>
      <p:sp>
        <p:nvSpPr>
          <p:cNvPr id="3" name="Content Placeholder 2">
            <a:extLst>
              <a:ext uri="{FF2B5EF4-FFF2-40B4-BE49-F238E27FC236}">
                <a16:creationId xmlns:a16="http://schemas.microsoft.com/office/drawing/2014/main" id="{5418904C-CEDB-3D26-8AB3-2F0BC0E21AFB}"/>
              </a:ext>
            </a:extLst>
          </p:cNvPr>
          <p:cNvSpPr>
            <a:spLocks noGrp="1"/>
          </p:cNvSpPr>
          <p:nvPr>
            <p:ph type="body" sz="quarter" idx="11"/>
          </p:nvPr>
        </p:nvSpPr>
        <p:spPr>
          <a:xfrm>
            <a:off x="6299835" y="4447832"/>
            <a:ext cx="5486400" cy="1645920"/>
          </a:xfrm>
        </p:spPr>
        <p:txBody>
          <a:bodyPr>
            <a:normAutofit fontScale="92500"/>
          </a:bodyPr>
          <a:lstStyle/>
          <a:p>
            <a:r>
              <a:rPr lang="en-US" b="1" dirty="0"/>
              <a:t>What are the red flags that make this email suspicious?</a:t>
            </a:r>
          </a:p>
          <a:p>
            <a:endParaRPr lang="en-US" dirty="0"/>
          </a:p>
          <a:p>
            <a:r>
              <a:rPr lang="en-US" dirty="0"/>
              <a:t>Circle the error before looking at the answers. </a:t>
            </a:r>
          </a:p>
        </p:txBody>
      </p:sp>
    </p:spTree>
    <p:extLst>
      <p:ext uri="{BB962C8B-B14F-4D97-AF65-F5344CB8AC3E}">
        <p14:creationId xmlns:p14="http://schemas.microsoft.com/office/powerpoint/2010/main" val="2714619538"/>
      </p:ext>
    </p:extLst>
  </p:cSld>
  <p:clrMapOvr>
    <a:masterClrMapping/>
  </p:clrMapOvr>
</p:sld>
</file>

<file path=ppt/theme/theme1.xml><?xml version="1.0" encoding="utf-8"?>
<a:theme xmlns:a="http://schemas.openxmlformats.org/drawingml/2006/main" name="Custom">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853419_Win32_SL_V5" id="{958D2C9E-948D-4354-BF9D-DF8AE3C2B240}" vid="{22D4A967-05D2-4D72-8594-54CFF34148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21FFAC0-05A2-416A-B06C-C248395482CF}">
  <ds:schemaRefs>
    <ds:schemaRef ds:uri="http://schemas.microsoft.com/sharepoint/v3/contenttype/forms"/>
  </ds:schemaRefs>
</ds:datastoreItem>
</file>

<file path=customXml/itemProps2.xml><?xml version="1.0" encoding="utf-8"?>
<ds:datastoreItem xmlns:ds="http://schemas.openxmlformats.org/officeDocument/2006/customXml" ds:itemID="{4F4B194E-8B30-4377-8C59-ECFB902D2A26}">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customXml/itemProps3.xml><?xml version="1.0" encoding="utf-8"?>
<ds:datastoreItem xmlns:ds="http://schemas.openxmlformats.org/officeDocument/2006/customXml" ds:itemID="{92DB9E12-8AC3-4138-BF4D-720A5525AB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{373F05A4-30FA-40B8-8CBF-7CB35074FAE3}TFd3b75063-ff25-434d-b12c-efeaf07d16c3292f62b5_win32-75a75c970d8e</Template>
  <TotalTime>771</TotalTime>
  <Words>1027</Words>
  <Application>Microsoft Office PowerPoint</Application>
  <PresentationFormat>Widescreen</PresentationFormat>
  <Paragraphs>70</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Franklin Gothic Book</vt:lpstr>
      <vt:lpstr>Franklin Gothic Demi</vt:lpstr>
      <vt:lpstr>Custom</vt:lpstr>
      <vt:lpstr>    Social Engineering Red Flags </vt:lpstr>
      <vt:lpstr>5 Red Flags Of A Phishing Email</vt:lpstr>
      <vt:lpstr>Red Flags Of A Phishing Email</vt:lpstr>
      <vt:lpstr>Do you notice the red flags?   </vt:lpstr>
      <vt:lpstr>Do you notice the red flags?</vt:lpstr>
      <vt:lpstr>Noticing the red flags:</vt:lpstr>
      <vt:lpstr>Red flags:</vt:lpstr>
      <vt:lpstr>Additional red flags:</vt:lpstr>
      <vt:lpstr>Quiz: What are  the red flags?</vt:lpstr>
      <vt:lpstr>Answers</vt:lpstr>
      <vt:lpstr>Report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Holder, Chrisender</dc:creator>
  <cp:lastModifiedBy>Donnelly, Verna</cp:lastModifiedBy>
  <cp:revision>23</cp:revision>
  <dcterms:created xsi:type="dcterms:W3CDTF">2025-09-19T19:03:36Z</dcterms:created>
  <dcterms:modified xsi:type="dcterms:W3CDTF">2026-04-28T17:50:36Z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