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3" r:id="rId5"/>
  </p:sldMasterIdLst>
  <p:notesMasterIdLst>
    <p:notesMasterId r:id="rId31"/>
  </p:notesMasterIdLst>
  <p:sldIdLst>
    <p:sldId id="2147469309" r:id="rId6"/>
    <p:sldId id="2147469279" r:id="rId7"/>
    <p:sldId id="2147469288" r:id="rId8"/>
    <p:sldId id="2147469280" r:id="rId9"/>
    <p:sldId id="2147469304" r:id="rId10"/>
    <p:sldId id="2147469281" r:id="rId11"/>
    <p:sldId id="2147469310" r:id="rId12"/>
    <p:sldId id="2147469290" r:id="rId13"/>
    <p:sldId id="2147469282" r:id="rId14"/>
    <p:sldId id="2147469298" r:id="rId15"/>
    <p:sldId id="2147469291" r:id="rId16"/>
    <p:sldId id="2147469300" r:id="rId17"/>
    <p:sldId id="2147469301" r:id="rId18"/>
    <p:sldId id="2147469283" r:id="rId19"/>
    <p:sldId id="2147469308" r:id="rId20"/>
    <p:sldId id="2147469284" r:id="rId21"/>
    <p:sldId id="2147469305" r:id="rId22"/>
    <p:sldId id="2147469285" r:id="rId23"/>
    <p:sldId id="2147469303" r:id="rId24"/>
    <p:sldId id="2147469286" r:id="rId25"/>
    <p:sldId id="2147469295" r:id="rId26"/>
    <p:sldId id="2147469287" r:id="rId27"/>
    <p:sldId id="2147469312" r:id="rId28"/>
    <p:sldId id="2147469297" r:id="rId29"/>
    <p:sldId id="214746931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94" autoAdjust="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6/11/relationships/changesInfo" Target="changesInfos/changesInfo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ableStyles" Target="tableStyles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etti, Tyna" userId="f7ad847e-bb58-4dfb-95fd-cfb04fc4ffb3" providerId="ADAL" clId="{C05C3EB5-A2D9-4EDC-A474-DD246BA9410B}"/>
    <pc:docChg chg="modSld">
      <pc:chgData name="Ferretti, Tyna" userId="f7ad847e-bb58-4dfb-95fd-cfb04fc4ffb3" providerId="ADAL" clId="{C05C3EB5-A2D9-4EDC-A474-DD246BA9410B}" dt="2023-08-22T20:00:38.583" v="12" actId="6549"/>
      <pc:docMkLst>
        <pc:docMk/>
      </pc:docMkLst>
      <pc:sldChg chg="modSp mod modNotesTx">
        <pc:chgData name="Ferretti, Tyna" userId="f7ad847e-bb58-4dfb-95fd-cfb04fc4ffb3" providerId="ADAL" clId="{C05C3EB5-A2D9-4EDC-A474-DD246BA9410B}" dt="2023-08-22T20:00:38.583" v="12" actId="6549"/>
        <pc:sldMkLst>
          <pc:docMk/>
          <pc:sldMk cId="482928832" sldId="2147469290"/>
        </pc:sldMkLst>
        <pc:spChg chg="mod">
          <ac:chgData name="Ferretti, Tyna" userId="f7ad847e-bb58-4dfb-95fd-cfb04fc4ffb3" providerId="ADAL" clId="{C05C3EB5-A2D9-4EDC-A474-DD246BA9410B}" dt="2023-08-22T19:59:32.671" v="1" actId="1076"/>
          <ac:spMkLst>
            <pc:docMk/>
            <pc:sldMk cId="482928832" sldId="2147469290"/>
            <ac:spMk id="5" creationId="{F086E94C-CB4D-2264-64B5-1F8B47F68B73}"/>
          </ac:spMkLst>
        </pc:spChg>
        <pc:spChg chg="mod">
          <ac:chgData name="Ferretti, Tyna" userId="f7ad847e-bb58-4dfb-95fd-cfb04fc4ffb3" providerId="ADAL" clId="{C05C3EB5-A2D9-4EDC-A474-DD246BA9410B}" dt="2023-08-22T19:59:35.916" v="2" actId="1076"/>
          <ac:spMkLst>
            <pc:docMk/>
            <pc:sldMk cId="482928832" sldId="2147469290"/>
            <ac:spMk id="7" creationId="{FEA78051-86C6-8B9D-7CDF-E3438999C0D7}"/>
          </ac:spMkLst>
        </pc:spChg>
        <pc:picChg chg="mod">
          <ac:chgData name="Ferretti, Tyna" userId="f7ad847e-bb58-4dfb-95fd-cfb04fc4ffb3" providerId="ADAL" clId="{C05C3EB5-A2D9-4EDC-A474-DD246BA9410B}" dt="2023-08-22T19:59:28.435" v="0" actId="1076"/>
          <ac:picMkLst>
            <pc:docMk/>
            <pc:sldMk cId="482928832" sldId="2147469290"/>
            <ac:picMk id="6" creationId="{9A06DC05-76CE-4509-5DC9-109A9970B76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D7FD7-D918-412A-8CE4-70107CEE0FFE}" type="datetimeFigureOut">
              <a:rPr lang="en-US" smtClean="0"/>
              <a:t>8/22/2023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CC2BC7-24B6-4B55-9CD9-EDAA34D6C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67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https://ncdhhs.servicenowservices.com/gsp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C2BC7-24B6-4B55-9CD9-EDAA34D6C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57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baseline="0">
                <a:solidFill>
                  <a:srgbClr val="000000"/>
                </a:solidFill>
                <a:latin typeface="Graphik" panose="020B0503030202060203" pitchFamily="34" charset="0"/>
              </a:rPr>
              <a:t>Click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Graphik" panose="020B0503030202060203" pitchFamily="34" charset="0"/>
              </a:rPr>
              <a:t>“Login” the portal header Once page re-loads click “Use external Login” a. Click “Submit”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Graphik" panose="020B0503030202060203" pitchFamily="34" charset="0"/>
              </a:rPr>
              <a:t>b. This will trigger Microsoft Azure Login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Graphik" panose="020B0503030202060203" pitchFamily="34" charset="0"/>
              </a:rPr>
              <a:t>c. Use your county credentials to log into the Portal. </a:t>
            </a: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Graphik" panose="020B0503030202060203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Graphik" panose="020B0503030202060203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Graphik" panose="020B0503030202060203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C2BC7-24B6-4B55-9CD9-EDAA34D6C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96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CC2BC7-24B6-4B55-9CD9-EDAA34D6CA3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280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51009"/>
            <a:ext cx="2697799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ct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272720430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&amp; Bottom R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694972" y="6573308"/>
            <a:ext cx="10243961" cy="284692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286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75851-4D12-4852-84F5-C13C561B8F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37"/>
          <a:stretch/>
        </p:blipFill>
        <p:spPr>
          <a:xfrm>
            <a:off x="420624" y="6229553"/>
            <a:ext cx="1131146" cy="518014"/>
          </a:xfrm>
          <a:prstGeom prst="rect">
            <a:avLst/>
          </a:prstGeom>
        </p:spPr>
      </p:pic>
      <p:sp>
        <p:nvSpPr>
          <p:cNvPr id="11" name="Holder 6">
            <a:extLst>
              <a:ext uri="{FF2B5EF4-FFF2-40B4-BE49-F238E27FC236}">
                <a16:creationId xmlns:a16="http://schemas.microsoft.com/office/drawing/2014/main" id="{183789D2-8A26-402D-8A27-DE00690B5BEC}"/>
              </a:ext>
            </a:extLst>
          </p:cNvPr>
          <p:cNvSpPr txBox="1">
            <a:spLocks/>
          </p:cNvSpPr>
          <p:nvPr userDrawn="1"/>
        </p:nvSpPr>
        <p:spPr>
          <a:xfrm>
            <a:off x="11352368" y="6411616"/>
            <a:ext cx="419008" cy="15388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500" b="0" i="0" kern="1200">
                <a:solidFill>
                  <a:srgbClr val="6F7072"/>
                </a:solidFill>
                <a:latin typeface="EYInterstate Light"/>
                <a:ea typeface="+mn-ea"/>
                <a:cs typeface="EYInterstate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49" algn="r"/>
            <a:fld id="{81D60167-4931-47E6-BA6A-407CBD079E47}" type="slidenum">
              <a:rPr lang="en-US" sz="999" smtClean="0">
                <a:solidFill>
                  <a:srgbClr val="808080"/>
                </a:solidFill>
                <a:latin typeface="Graphik" panose="020B0503030202060203" pitchFamily="34" charset="0"/>
              </a:rPr>
              <a:pPr marL="19049" algn="r"/>
              <a:t>‹#›</a:t>
            </a:fld>
            <a:endParaRPr lang="en-US" sz="999">
              <a:solidFill>
                <a:srgbClr val="808080"/>
              </a:solidFill>
              <a:latin typeface="Graphik" panose="020B0503030202060203" pitchFamily="34" charset="0"/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121455A-0690-4D0B-9D4A-011260D65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184" y="477950"/>
            <a:ext cx="10515600" cy="422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718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770491" y="1097280"/>
            <a:ext cx="10050448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770492" y="6155643"/>
            <a:ext cx="947588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770492" y="457200"/>
            <a:ext cx="10050448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0D9434-BC46-CB43-9004-6AEA75F43F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0"/>
            <a:ext cx="16310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24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51009"/>
            <a:ext cx="2697799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ct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89169631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54823"/>
            <a:ext cx="2689348" cy="201701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ct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88416959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5" y="2051009"/>
            <a:ext cx="2698311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ct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62302136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1"/>
            <a:ext cx="10517717" cy="459263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>
                <a:latin typeface="+mn-lt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>
                <a:latin typeface="+mn-lt"/>
              </a:defRPr>
            </a:lvl2pPr>
            <a:lvl3pPr marL="973138" indent="-228600">
              <a:lnSpc>
                <a:spcPct val="100000"/>
              </a:lnSpc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3845834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335573"/>
            <a:ext cx="10517717" cy="1212895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ct val="0"/>
              </a:spcBef>
              <a:defRPr sz="2000">
                <a:latin typeface="+mn-lt"/>
              </a:defRPr>
            </a:lvl1pPr>
            <a:lvl2pPr marL="576263" indent="-233363">
              <a:lnSpc>
                <a:spcPct val="100000"/>
              </a:lnSpc>
              <a:spcBef>
                <a:spcPct val="0"/>
              </a:spcBef>
              <a:buFont typeface="Franklin Gothic Medium" panose="020B0603020102020204" pitchFamily="34" charset="0"/>
              <a:buChar char="−"/>
              <a:defRPr sz="2000">
                <a:latin typeface="+mn-lt"/>
              </a:defRPr>
            </a:lvl2pPr>
            <a:lvl3pPr marL="973138" indent="-228600">
              <a:lnSpc>
                <a:spcPct val="100000"/>
              </a:lnSpc>
              <a:spcBef>
                <a:spcPct val="0"/>
              </a:spcBef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2548467"/>
            <a:ext cx="10526184" cy="3694230"/>
          </a:xfrm>
        </p:spPr>
        <p:txBody>
          <a:bodyPr/>
          <a:lstStyle>
            <a:lvl1pPr marL="0" indent="0" algn="ctr">
              <a:buNone/>
              <a:defRPr baseline="0">
                <a:latin typeface="+mn-lt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12">
            <a:extLst>
              <a:ext uri="{FF2B5EF4-FFF2-40B4-BE49-F238E27FC236}">
                <a16:creationId xmlns:a16="http://schemas.microsoft.com/office/drawing/2014/main" id="{D62F01BE-8E52-4F88-A660-8663AF963C8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2299774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1335573"/>
            <a:ext cx="10526184" cy="4902890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sp>
        <p:nvSpPr>
          <p:cNvPr id="15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12">
            <a:extLst>
              <a:ext uri="{FF2B5EF4-FFF2-40B4-BE49-F238E27FC236}">
                <a16:creationId xmlns:a16="http://schemas.microsoft.com/office/drawing/2014/main" id="{3D484E67-7535-4D0D-830E-F9CBC43CD9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1676614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845731"/>
            <a:ext cx="512064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845731"/>
            <a:ext cx="512064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8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ine 12">
            <a:extLst>
              <a:ext uri="{FF2B5EF4-FFF2-40B4-BE49-F238E27FC236}">
                <a16:creationId xmlns:a16="http://schemas.microsoft.com/office/drawing/2014/main" id="{612DC12E-F7BD-49E4-B628-2925AAC92DE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880878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867" y="2054823"/>
            <a:ext cx="2689348" cy="201701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ct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767346998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4" y="1846263"/>
            <a:ext cx="5120217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0" y="1840560"/>
            <a:ext cx="5120217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aseline="0">
                <a:latin typeface="+mj-lt"/>
              </a:defRPr>
            </a:lvl2pPr>
            <a:lvl3pPr>
              <a:defRPr sz="2000" baseline="0">
                <a:latin typeface="+mj-lt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17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ine 12">
            <a:extLst>
              <a:ext uri="{FF2B5EF4-FFF2-40B4-BE49-F238E27FC236}">
                <a16:creationId xmlns:a16="http://schemas.microsoft.com/office/drawing/2014/main" id="{F14D2EC4-9F93-4161-85E3-6ED36654DD7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6153209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9160" y="624054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2">
            <a:extLst>
              <a:ext uri="{FF2B5EF4-FFF2-40B4-BE49-F238E27FC236}">
                <a16:creationId xmlns:a16="http://schemas.microsoft.com/office/drawing/2014/main" id="{95353D59-7EC9-4B82-A24A-29998598170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771501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&amp; Bottom Ru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3"/>
          </p:nvPr>
        </p:nvSpPr>
        <p:spPr>
          <a:xfrm>
            <a:off x="694972" y="6573308"/>
            <a:ext cx="10243961" cy="284692"/>
          </a:xfrm>
        </p:spPr>
        <p:txBody>
          <a:bodyPr/>
          <a:lstStyle>
            <a:lvl1pPr algn="l">
              <a:defRPr sz="1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67858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75851-4D12-4852-84F5-C13C561B8F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37"/>
          <a:stretch/>
        </p:blipFill>
        <p:spPr>
          <a:xfrm>
            <a:off x="420624" y="6229553"/>
            <a:ext cx="1131146" cy="518014"/>
          </a:xfrm>
          <a:prstGeom prst="rect">
            <a:avLst/>
          </a:prstGeom>
        </p:spPr>
      </p:pic>
      <p:sp>
        <p:nvSpPr>
          <p:cNvPr id="11" name="Holder 6">
            <a:extLst>
              <a:ext uri="{FF2B5EF4-FFF2-40B4-BE49-F238E27FC236}">
                <a16:creationId xmlns:a16="http://schemas.microsoft.com/office/drawing/2014/main" id="{183789D2-8A26-402D-8A27-DE00690B5BEC}"/>
              </a:ext>
            </a:extLst>
          </p:cNvPr>
          <p:cNvSpPr txBox="1">
            <a:spLocks/>
          </p:cNvSpPr>
          <p:nvPr userDrawn="1"/>
        </p:nvSpPr>
        <p:spPr>
          <a:xfrm>
            <a:off x="11352368" y="6411616"/>
            <a:ext cx="419008" cy="15388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500" b="0" i="0" kern="1200">
                <a:solidFill>
                  <a:srgbClr val="6F7072"/>
                </a:solidFill>
                <a:latin typeface="EYInterstate Light"/>
                <a:ea typeface="+mn-ea"/>
                <a:cs typeface="EYInterstate Light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49" algn="r"/>
            <a:fld id="{81D60167-4931-47E6-BA6A-407CBD079E47}" type="slidenum">
              <a:rPr lang="en-US" sz="999" smtClean="0">
                <a:solidFill>
                  <a:srgbClr val="808080"/>
                </a:solidFill>
                <a:latin typeface="Graphik" panose="020B0503030202060203" pitchFamily="34" charset="0"/>
              </a:rPr>
              <a:pPr marL="19049" algn="r"/>
              <a:t>‹#›</a:t>
            </a:fld>
            <a:endParaRPr lang="en-US" sz="999">
              <a:solidFill>
                <a:srgbClr val="808080"/>
              </a:solidFill>
              <a:latin typeface="Graphik" panose="020B0503030202060203" pitchFamily="34" charset="0"/>
            </a:endParaRP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121455A-0690-4D0B-9D4A-011260D65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184" y="477950"/>
            <a:ext cx="10515600" cy="422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0517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770491" y="1097280"/>
            <a:ext cx="10050448" cy="4937760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770492" y="6155643"/>
            <a:ext cx="947588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603788"/>
            <a:ext cx="752131" cy="284692"/>
          </a:xfrm>
          <a:prstGeom prst="rect">
            <a:avLst/>
          </a:prstGeom>
        </p:spPr>
        <p:txBody>
          <a:bodyPr/>
          <a:lstStyle>
            <a:lvl1pPr algn="r">
              <a:defRPr sz="9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770492" y="457200"/>
            <a:ext cx="10050448" cy="548640"/>
          </a:xfr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0D9434-BC46-CB43-9004-6AEA75F43F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0"/>
            <a:ext cx="163109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17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55" y="2051009"/>
            <a:ext cx="2698311" cy="202082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12192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3691462" y="2051009"/>
            <a:ext cx="7699023" cy="2020824"/>
          </a:xfrm>
        </p:spPr>
        <p:txBody>
          <a:bodyPr anchor="ctr">
            <a:noAutofit/>
          </a:bodyPr>
          <a:lstStyle>
            <a:lvl1pPr marL="0" indent="0">
              <a:buNone/>
              <a:defRPr sz="3600" baseline="0">
                <a:latin typeface="Calibri" panose="020F050202020403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3691462" y="4071833"/>
            <a:ext cx="7699023" cy="94875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ct val="0"/>
              </a:spcBef>
              <a:buNone/>
              <a:defRPr sz="28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3691462" y="5020585"/>
            <a:ext cx="7699023" cy="488226"/>
          </a:xfrm>
        </p:spPr>
        <p:txBody>
          <a:bodyPr anchor="b">
            <a:normAutofit/>
          </a:bodyPr>
          <a:lstStyle>
            <a:lvl1pPr marL="0" indent="0">
              <a:buNone/>
              <a:defRPr sz="2400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333232872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447801"/>
            <a:ext cx="10517717" cy="4592638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>
                <a:latin typeface="+mn-lt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>
                <a:latin typeface="+mn-lt"/>
              </a:defRPr>
            </a:lvl2pPr>
            <a:lvl3pPr marL="973138" indent="-228600">
              <a:lnSpc>
                <a:spcPct val="100000"/>
              </a:lnSpc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ysClr val="windowText" lastClr="000000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359714" y="625090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ine 12"/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014619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714" y="621628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335573"/>
            <a:ext cx="10517717" cy="1212895"/>
          </a:xfr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ct val="0"/>
              </a:spcBef>
              <a:defRPr sz="2000">
                <a:latin typeface="+mn-lt"/>
              </a:defRPr>
            </a:lvl1pPr>
            <a:lvl2pPr marL="576263" indent="-233363">
              <a:lnSpc>
                <a:spcPct val="100000"/>
              </a:lnSpc>
              <a:spcBef>
                <a:spcPct val="0"/>
              </a:spcBef>
              <a:buFont typeface="Franklin Gothic Medium" panose="020B0603020102020204" pitchFamily="34" charset="0"/>
              <a:buChar char="−"/>
              <a:defRPr sz="2000">
                <a:latin typeface="+mn-lt"/>
              </a:defRPr>
            </a:lvl2pPr>
            <a:lvl3pPr marL="973138" indent="-228600">
              <a:lnSpc>
                <a:spcPct val="100000"/>
              </a:lnSpc>
              <a:spcBef>
                <a:spcPct val="0"/>
              </a:spcBef>
              <a:defRPr sz="2000">
                <a:latin typeface="+mn-lt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2548467"/>
            <a:ext cx="10526184" cy="3694230"/>
          </a:xfrm>
        </p:spPr>
        <p:txBody>
          <a:bodyPr/>
          <a:lstStyle>
            <a:lvl1pPr marL="0" indent="0" algn="ctr">
              <a:buNone/>
              <a:defRPr baseline="0">
                <a:latin typeface="+mn-lt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Line 12">
            <a:extLst>
              <a:ext uri="{FF2B5EF4-FFF2-40B4-BE49-F238E27FC236}">
                <a16:creationId xmlns:a16="http://schemas.microsoft.com/office/drawing/2014/main" id="{D62F01BE-8E52-4F88-A660-8663AF963C8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353545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714" y="612647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3" y="1335573"/>
            <a:ext cx="10526184" cy="4902890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sp>
        <p:nvSpPr>
          <p:cNvPr id="15" name="Slide Number Placeholder 21"/>
          <p:cNvSpPr>
            <a:spLocks noGrp="1"/>
          </p:cNvSpPr>
          <p:nvPr>
            <p:ph type="sldNum" sz="quarter" idx="15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Line 12">
            <a:extLst>
              <a:ext uri="{FF2B5EF4-FFF2-40B4-BE49-F238E27FC236}">
                <a16:creationId xmlns:a16="http://schemas.microsoft.com/office/drawing/2014/main" id="{3D484E67-7535-4D0D-830E-F9CBC43CD9F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3887925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714" y="612655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829732" y="1845731"/>
            <a:ext cx="512064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6220176" y="1845731"/>
            <a:ext cx="5120640" cy="4392732"/>
          </a:xfrm>
        </p:spPr>
        <p:txBody>
          <a:bodyPr/>
          <a:lstStyle>
            <a:lvl1pPr marL="0" indent="0" algn="ctr">
              <a:buNone/>
              <a:defRPr baseline="0">
                <a:latin typeface="+mj-lt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6" name="Slide Number Placeholder 21"/>
          <p:cNvSpPr>
            <a:spLocks noGrp="1"/>
          </p:cNvSpPr>
          <p:nvPr>
            <p:ph type="sldNum" sz="quarter" idx="18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Line 12">
            <a:extLst>
              <a:ext uri="{FF2B5EF4-FFF2-40B4-BE49-F238E27FC236}">
                <a16:creationId xmlns:a16="http://schemas.microsoft.com/office/drawing/2014/main" id="{612DC12E-F7BD-49E4-B628-2925AAC92DE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695667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829734" y="1846263"/>
            <a:ext cx="5120217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>
                <a:latin typeface="+mj-lt"/>
              </a:defRPr>
            </a:lvl2pPr>
            <a:lvl3pPr>
              <a:defRPr sz="2000">
                <a:latin typeface="+mj-lt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714" y="609600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829733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20176" y="1278465"/>
            <a:ext cx="5120640" cy="50006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>
                <a:latin typeface="+mj-lt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6220600" y="1840560"/>
            <a:ext cx="5120217" cy="440213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2000">
                <a:latin typeface="+mj-lt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aseline="0">
                <a:latin typeface="+mj-lt"/>
              </a:defRPr>
            </a:lvl2pPr>
            <a:lvl3pPr>
              <a:defRPr sz="2000" baseline="0">
                <a:latin typeface="+mj-lt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17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ine 12">
            <a:extLst>
              <a:ext uri="{FF2B5EF4-FFF2-40B4-BE49-F238E27FC236}">
                <a16:creationId xmlns:a16="http://schemas.microsoft.com/office/drawing/2014/main" id="{F14D2EC4-9F93-4161-85E3-6ED36654DD7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657972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714" y="635461"/>
            <a:ext cx="10457689" cy="548640"/>
          </a:xfrm>
        </p:spPr>
        <p:txBody>
          <a:bodyPr anchor="t">
            <a:noAutofit/>
          </a:bodyPr>
          <a:lstStyle>
            <a:lvl1pPr algn="l">
              <a:defRPr sz="3600" b="1" i="0" baseline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12192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>
              <a:solidFill>
                <a:srgbClr val="1F497D">
                  <a:lumMod val="75000"/>
                </a:srgb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11074400" y="6573308"/>
            <a:ext cx="752131" cy="284692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12192000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Line 12">
            <a:extLst>
              <a:ext uri="{FF2B5EF4-FFF2-40B4-BE49-F238E27FC236}">
                <a16:creationId xmlns:a16="http://schemas.microsoft.com/office/drawing/2014/main" id="{95353D59-7EC9-4B82-A24A-29998598170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59714" y="1184101"/>
            <a:ext cx="11466817" cy="0"/>
          </a:xfrm>
          <a:prstGeom prst="line">
            <a:avLst/>
          </a:prstGeom>
          <a:noFill/>
          <a:ln w="25400">
            <a:solidFill>
              <a:srgbClr val="002060"/>
            </a:solidFill>
            <a:round/>
          </a:ln>
        </p:spPr>
        <p:txBody>
          <a:bodyPr lIns="96661" tIns="48331" rIns="96661" bIns="48331"/>
          <a:lstStyle/>
          <a:p>
            <a:pPr>
              <a:defRPr/>
            </a:pPr>
            <a:endParaRPr lang="en-US" sz="180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9429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52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54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defTabSz="685800" rtl="0" eaLnBrk="1" latinLnBrk="0" hangingPunct="1">
        <a:lnSpc>
          <a:spcPct val="90000"/>
        </a:lnSpc>
        <a:spcBef>
          <a:spcPts val="375"/>
        </a:spcBef>
        <a:buFont typeface="Franklin Gothic Medium" panose="020B0603020102020204" pitchFamily="34" charset="0"/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52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193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576263" indent="-233363" algn="l" defTabSz="685800" rtl="0" eaLnBrk="1" latinLnBrk="0" hangingPunct="1">
        <a:lnSpc>
          <a:spcPct val="90000"/>
        </a:lnSpc>
        <a:spcBef>
          <a:spcPts val="375"/>
        </a:spcBef>
        <a:buFont typeface="Franklin Gothic Medium" panose="020B0603020102020204" pitchFamily="34" charset="0"/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sv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cdhhs.servicenowservices.com/g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7C24706-657F-002F-618B-72BD9F77ED8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>
                <a:latin typeface="Graphik" panose="020B0503030202060203" pitchFamily="34" charset="0"/>
              </a:rPr>
              <a:t>Rapid Response Team (RRT) </a:t>
            </a:r>
          </a:p>
          <a:p>
            <a:r>
              <a:rPr lang="en-US" b="1">
                <a:latin typeface="Graphik" panose="020B0503030202060203" pitchFamily="34" charset="0"/>
              </a:rPr>
              <a:t>New System Training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A2F25-F33B-8EA7-A5BF-97598FEA9B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>
                <a:latin typeface="Graphik" panose="020B0503030202060203" pitchFamily="34" charset="0"/>
              </a:rPr>
              <a:t>Brianna Bibbs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34219-E941-4163-5C69-CA04C571589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latin typeface="Graphik" panose="020B0503030202060203" pitchFamily="34" charset="0"/>
              </a:rPr>
              <a:t>August 21 and 22, 2023</a:t>
            </a:r>
          </a:p>
        </p:txBody>
      </p:sp>
    </p:spTree>
    <p:extLst>
      <p:ext uri="{BB962C8B-B14F-4D97-AF65-F5344CB8AC3E}">
        <p14:creationId xmlns:p14="http://schemas.microsoft.com/office/powerpoint/2010/main" val="111366701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CB83F-A03F-AE5A-AAB7-A7921B403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952" y="605766"/>
            <a:ext cx="10457689" cy="548640"/>
          </a:xfrm>
        </p:spPr>
        <p:txBody>
          <a:bodyPr/>
          <a:lstStyle/>
          <a:p>
            <a:r>
              <a:rPr lang="en-US"/>
              <a:t>Landing Page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BDFCFD-69EC-053B-D49A-2852979C3A4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F27F3A-B3E9-41ED-AF8F-A365F10BB65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F1975B-0836-106E-AEF2-1A469B5F4A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631" y="1746504"/>
            <a:ext cx="9279854" cy="336499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F4EEF3D-2ADC-75DF-509A-BBD6408703F3}"/>
              </a:ext>
            </a:extLst>
          </p:cNvPr>
          <p:cNvSpPr/>
          <p:nvPr/>
        </p:nvSpPr>
        <p:spPr bwMode="auto">
          <a:xfrm>
            <a:off x="1247919" y="2247066"/>
            <a:ext cx="557784" cy="358974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A9A7D66-DF56-78A0-4716-81AD81446A30}"/>
              </a:ext>
            </a:extLst>
          </p:cNvPr>
          <p:cNvSpPr/>
          <p:nvPr/>
        </p:nvSpPr>
        <p:spPr bwMode="auto">
          <a:xfrm>
            <a:off x="137652" y="2184237"/>
            <a:ext cx="978408" cy="484632"/>
          </a:xfrm>
          <a:prstGeom prst="rightArrow">
            <a:avLst/>
          </a:prstGeom>
          <a:solidFill>
            <a:schemeClr val="bg1"/>
          </a:solidFill>
          <a:ln w="1905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66519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46ADF-45F5-ACA1-0E6B-6711F220F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Submitting a Referral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B014C53-2C75-F68D-BDA8-22A5E239304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11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E24526-7B5B-1807-31F1-ACFA45C5C1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47" y="1705977"/>
            <a:ext cx="3131893" cy="384841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43C4114-9321-BCC0-1F78-77CEC26D3483}"/>
              </a:ext>
            </a:extLst>
          </p:cNvPr>
          <p:cNvSpPr/>
          <p:nvPr/>
        </p:nvSpPr>
        <p:spPr bwMode="auto">
          <a:xfrm>
            <a:off x="1321070" y="4599432"/>
            <a:ext cx="2071353" cy="329184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438AD32-3320-4549-035A-63B9E36CB6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7124" y="2114479"/>
            <a:ext cx="7909407" cy="281413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F69B273-7916-4F37-3183-1F624E5A16C9}"/>
              </a:ext>
            </a:extLst>
          </p:cNvPr>
          <p:cNvSpPr/>
          <p:nvPr/>
        </p:nvSpPr>
        <p:spPr bwMode="auto">
          <a:xfrm>
            <a:off x="6096000" y="3840480"/>
            <a:ext cx="1736074" cy="28956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5131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9DF3-3A17-892F-7FD7-693B7F627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 the Required Documents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E1BD7F-48C1-E3AB-A5FA-68A21627042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12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A4BA52-F2BA-C0DD-A9E1-24032E49F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72" y="1331213"/>
            <a:ext cx="9723688" cy="35007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09275A-6F58-A218-39EA-CED5489C9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5832" y="4434021"/>
            <a:ext cx="4882896" cy="213928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F9FD983-5D03-CC90-E44F-CC1661F625D2}"/>
              </a:ext>
            </a:extLst>
          </p:cNvPr>
          <p:cNvSpPr/>
          <p:nvPr/>
        </p:nvSpPr>
        <p:spPr bwMode="auto">
          <a:xfrm>
            <a:off x="10841288" y="6140002"/>
            <a:ext cx="1107440" cy="297227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29BA6E1-0AF3-B684-6EBA-891047AA7496}"/>
              </a:ext>
            </a:extLst>
          </p:cNvPr>
          <p:cNvSpPr/>
          <p:nvPr/>
        </p:nvSpPr>
        <p:spPr bwMode="auto">
          <a:xfrm>
            <a:off x="9753600" y="6046299"/>
            <a:ext cx="978408" cy="484632"/>
          </a:xfrm>
          <a:prstGeom prst="rightArrow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57509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83C92-6CFD-0129-CC05-EC5FD9854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Submit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2B887F-3215-ED19-B1D4-5689D123E65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13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0A23442-1A6C-C4AC-3B51-2E2FF0480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422" y="1408289"/>
            <a:ext cx="8610372" cy="466994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45A659C-9ED1-F72F-8F7A-9DA81122EECF}"/>
              </a:ext>
            </a:extLst>
          </p:cNvPr>
          <p:cNvSpPr/>
          <p:nvPr/>
        </p:nvSpPr>
        <p:spPr bwMode="auto">
          <a:xfrm>
            <a:off x="8037678" y="3456432"/>
            <a:ext cx="1398930" cy="462875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4" name="Arrow: Left 3">
            <a:extLst>
              <a:ext uri="{FF2B5EF4-FFF2-40B4-BE49-F238E27FC236}">
                <a16:creationId xmlns:a16="http://schemas.microsoft.com/office/drawing/2014/main" id="{F53AA8CB-74A6-7F13-3B51-FABACAFFA51F}"/>
              </a:ext>
            </a:extLst>
          </p:cNvPr>
          <p:cNvSpPr/>
          <p:nvPr/>
        </p:nvSpPr>
        <p:spPr bwMode="auto">
          <a:xfrm>
            <a:off x="10005183" y="3445553"/>
            <a:ext cx="978408" cy="484632"/>
          </a:xfrm>
          <a:prstGeom prst="leftArrow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73846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90144" y="153418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34160" y="1820982"/>
            <a:ext cx="2122" cy="4340002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48452" y="133430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lvl="0">
              <a:lnSpc>
                <a:spcPct val="150000"/>
              </a:lnSpc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  <a:endParaRPr lang="en-US" sz="2400">
              <a:solidFill>
                <a:schemeClr val="accent2"/>
              </a:solidFill>
              <a:latin typeface="Graphik Black" panose="020B0A03030202060203" pitchFamily="34" charset="0"/>
            </a:endParaRP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48452" y="1857301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48452" y="2380298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 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48452" y="2903295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48452" y="342629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48452" y="394928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48452" y="447228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48452" y="4995283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48452" y="5518278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90144" y="204538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90144" y="256830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90144" y="308678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90144" y="359798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90144" y="411931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90144" y="463011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90144" y="515426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90144" y="566546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42126" y="3640822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A7B2576-5EE5-FFAB-E8F3-CD78F2D76C2F}"/>
              </a:ext>
            </a:extLst>
          </p:cNvPr>
          <p:cNvSpPr txBox="1">
            <a:spLocks/>
          </p:cNvSpPr>
          <p:nvPr/>
        </p:nvSpPr>
        <p:spPr>
          <a:xfrm>
            <a:off x="948452" y="6016253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5CD37F24-82AE-5C6A-7BBF-FCE0C2FF0DE3}"/>
              </a:ext>
            </a:extLst>
          </p:cNvPr>
          <p:cNvSpPr/>
          <p:nvPr/>
        </p:nvSpPr>
        <p:spPr>
          <a:xfrm>
            <a:off x="390144" y="616098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680319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C9DF3-3A17-892F-7FD7-693B7F627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Weekly Updates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1E1BD7F-48C1-E3AB-A5FA-68A21627042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15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A4BA52-F2BA-C0DD-A9E1-24032E49F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272" y="1331213"/>
            <a:ext cx="9723688" cy="35007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09275A-6F58-A218-39EA-CED5489C97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5832" y="4434021"/>
            <a:ext cx="4882896" cy="213928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F9FD983-5D03-CC90-E44F-CC1661F625D2}"/>
              </a:ext>
            </a:extLst>
          </p:cNvPr>
          <p:cNvSpPr/>
          <p:nvPr/>
        </p:nvSpPr>
        <p:spPr bwMode="auto">
          <a:xfrm>
            <a:off x="10841288" y="6140002"/>
            <a:ext cx="1107440" cy="297227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B29BA6E1-0AF3-B684-6EBA-891047AA7496}"/>
              </a:ext>
            </a:extLst>
          </p:cNvPr>
          <p:cNvSpPr/>
          <p:nvPr/>
        </p:nvSpPr>
        <p:spPr bwMode="auto">
          <a:xfrm>
            <a:off x="9753600" y="6046299"/>
            <a:ext cx="978408" cy="484632"/>
          </a:xfrm>
          <a:prstGeom prst="rightArrow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9344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81000" y="154333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25016" y="1830126"/>
            <a:ext cx="2122" cy="4279977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39308" y="1343448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39308" y="1866445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39308" y="238944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39308" y="291243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39308" y="343543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39308" y="3958433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39308" y="448143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39308" y="5004427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39308" y="5527422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81000" y="2054529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81000" y="257744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81000" y="3095929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81000" y="360712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81000" y="412846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81000" y="463925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81000" y="5163409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81000" y="567460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32982" y="4176894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217F0E1-C505-7456-F282-18264BDD6ACA}"/>
              </a:ext>
            </a:extLst>
          </p:cNvPr>
          <p:cNvSpPr txBox="1">
            <a:spLocks/>
          </p:cNvSpPr>
          <p:nvPr/>
        </p:nvSpPr>
        <p:spPr>
          <a:xfrm>
            <a:off x="939308" y="5965372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BA622239-449B-A2B7-46B6-831C4304ACB9}"/>
              </a:ext>
            </a:extLst>
          </p:cNvPr>
          <p:cNvSpPr/>
          <p:nvPr/>
        </p:nvSpPr>
        <p:spPr>
          <a:xfrm>
            <a:off x="381000" y="611010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37202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A4A34-7750-5341-1C03-4B4B7C0B1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Add Documents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4C9BE7-A407-DC99-1D9D-9131B1CF2DA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17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B5BFC9-7160-CBCB-1520-D53A0BA406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936" y="1400315"/>
            <a:ext cx="8057587" cy="474332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5DDAFD6-B767-17FF-F49B-0E4B55B3386E}"/>
              </a:ext>
            </a:extLst>
          </p:cNvPr>
          <p:cNvSpPr/>
          <p:nvPr/>
        </p:nvSpPr>
        <p:spPr bwMode="auto">
          <a:xfrm>
            <a:off x="1865478" y="2062088"/>
            <a:ext cx="1801266" cy="406792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19186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408432" y="151589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554570" y="1802694"/>
            <a:ext cx="10830" cy="431056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66740" y="131601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66740" y="1839013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66740" y="236201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66740" y="288500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66740" y="340800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66740" y="3931001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66740" y="4453998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66740" y="4976995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66740" y="5499990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408432" y="2027097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408432" y="255001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408432" y="3068497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408432" y="357969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408432" y="410102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408432" y="461182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408432" y="5135977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408432" y="564717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57121" y="4654733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89EF66B8-7E86-8B48-4646-1BAC3E0362C5}"/>
              </a:ext>
            </a:extLst>
          </p:cNvPr>
          <p:cNvSpPr txBox="1">
            <a:spLocks/>
          </p:cNvSpPr>
          <p:nvPr/>
        </p:nvSpPr>
        <p:spPr>
          <a:xfrm>
            <a:off x="966740" y="5984129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74A0A78A-009B-62F0-2B9F-F2020EDC95B0}"/>
              </a:ext>
            </a:extLst>
          </p:cNvPr>
          <p:cNvSpPr/>
          <p:nvPr/>
        </p:nvSpPr>
        <p:spPr>
          <a:xfrm>
            <a:off x="421384" y="611325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899194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EA321-0BC8-3DD2-828B-04ABD78C6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Referral Ticket View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2E4306-3F70-18B9-6928-6EF51CA7BA8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19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83EB84-1B22-CC38-847E-903B30CABC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021" y="425052"/>
            <a:ext cx="7770539" cy="619838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2FC4EE6-06CB-F171-5AAA-01E50710E66E}"/>
              </a:ext>
            </a:extLst>
          </p:cNvPr>
          <p:cNvSpPr/>
          <p:nvPr/>
        </p:nvSpPr>
        <p:spPr bwMode="auto">
          <a:xfrm>
            <a:off x="4252062" y="6019143"/>
            <a:ext cx="1124610" cy="696511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59824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0B5D-DCAC-2A19-BB6D-355121EB0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623720"/>
            <a:ext cx="10457689" cy="548640"/>
          </a:xfrm>
        </p:spPr>
        <p:txBody>
          <a:bodyPr/>
          <a:lstStyle/>
          <a:p>
            <a:r>
              <a:rPr lang="en-US">
                <a:latin typeface="Graphik" panose="020B0503030202060203" pitchFamily="34" charset="0"/>
              </a:rPr>
              <a:t>AGENDA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81000" y="146103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25016" y="1765861"/>
            <a:ext cx="2122" cy="430207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39308" y="126115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39308" y="178414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39308" y="230714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39308" y="2830143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39308" y="335314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39308" y="387613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39308" y="439913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39308" y="4922131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39308" y="5445126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81000" y="197223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81000" y="249515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81000" y="301363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81000" y="352483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81000" y="404616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81000" y="455696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81000" y="508111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81000" y="559231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32982" y="1503872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7" name="Content Placeholder 1">
            <a:extLst>
              <a:ext uri="{FF2B5EF4-FFF2-40B4-BE49-F238E27FC236}">
                <a16:creationId xmlns:a16="http://schemas.microsoft.com/office/drawing/2014/main" id="{B291CD57-00EA-6FFD-BE5F-9F07AFE1D832}"/>
              </a:ext>
            </a:extLst>
          </p:cNvPr>
          <p:cNvSpPr txBox="1">
            <a:spLocks/>
          </p:cNvSpPr>
          <p:nvPr/>
        </p:nvSpPr>
        <p:spPr>
          <a:xfrm>
            <a:off x="939308" y="5923206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8" name="Oval 43">
            <a:extLst>
              <a:ext uri="{FF2B5EF4-FFF2-40B4-BE49-F238E27FC236}">
                <a16:creationId xmlns:a16="http://schemas.microsoft.com/office/drawing/2014/main" id="{89F9A2AC-0469-C1C6-1360-660B0607D2CD}"/>
              </a:ext>
            </a:extLst>
          </p:cNvPr>
          <p:cNvSpPr/>
          <p:nvPr/>
        </p:nvSpPr>
        <p:spPr>
          <a:xfrm>
            <a:off x="381000" y="6067937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105452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20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90144" y="150675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34160" y="1793550"/>
            <a:ext cx="2122" cy="4326539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48452" y="130687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48452" y="182986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48452" y="235286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48452" y="2875863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48452" y="339886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48452" y="392185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48452" y="444485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48452" y="4967851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48452" y="5490846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90144" y="201795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90144" y="254087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90144" y="305935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90144" y="357055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90144" y="409188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90144" y="460268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90144" y="512683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90144" y="563803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38833" y="5177508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D1B2D00C-05DB-4F22-F2A5-E2C6EB3FDDC2}"/>
              </a:ext>
            </a:extLst>
          </p:cNvPr>
          <p:cNvSpPr txBox="1">
            <a:spLocks/>
          </p:cNvSpPr>
          <p:nvPr/>
        </p:nvSpPr>
        <p:spPr>
          <a:xfrm>
            <a:off x="948452" y="5975358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EF41D097-D31B-E74B-8AE8-447D83670880}"/>
              </a:ext>
            </a:extLst>
          </p:cNvPr>
          <p:cNvSpPr/>
          <p:nvPr/>
        </p:nvSpPr>
        <p:spPr>
          <a:xfrm>
            <a:off x="390144" y="6120089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702094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D11DF-4317-0981-ABC0-70C08A58A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Status of Open Cases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4549EE-02DC-586B-2125-62BE6D83A73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21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0DA5B0-C6A1-4474-9392-39B7A20C9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698" y="3832123"/>
            <a:ext cx="8708604" cy="15055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3EA7239-C8D6-DE30-0072-A70900D64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9215" y="1365177"/>
            <a:ext cx="8751087" cy="177636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792468E-E5A1-8745-1E3B-7CB08F5FA487}"/>
              </a:ext>
            </a:extLst>
          </p:cNvPr>
          <p:cNvSpPr/>
          <p:nvPr/>
        </p:nvSpPr>
        <p:spPr bwMode="auto">
          <a:xfrm>
            <a:off x="8530708" y="2361491"/>
            <a:ext cx="1744002" cy="403367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94A143-CB1A-6E62-F560-9525280E076B}"/>
              </a:ext>
            </a:extLst>
          </p:cNvPr>
          <p:cNvSpPr/>
          <p:nvPr/>
        </p:nvSpPr>
        <p:spPr bwMode="auto">
          <a:xfrm>
            <a:off x="1612490" y="4748983"/>
            <a:ext cx="1238865" cy="548640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5343E1-719D-287E-65FA-1FB959D96E4A}"/>
              </a:ext>
            </a:extLst>
          </p:cNvPr>
          <p:cNvSpPr/>
          <p:nvPr/>
        </p:nvSpPr>
        <p:spPr bwMode="auto">
          <a:xfrm>
            <a:off x="7596731" y="4386865"/>
            <a:ext cx="683670" cy="981257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38619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22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81000" y="147932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29260" y="1775986"/>
            <a:ext cx="2122" cy="4301819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39308" y="127944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39308" y="180243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39308" y="232543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39308" y="2848431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39308" y="3371428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39308" y="3894425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39308" y="441742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39308" y="4940419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39308" y="5463414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81000" y="1990521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81000" y="251343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81000" y="3031921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81000" y="354312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81000" y="406445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81000" y="457524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81000" y="5099401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81000" y="561060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29689" y="5657277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4F21BD49-F253-AFC6-153D-BAEB24E3555F}"/>
              </a:ext>
            </a:extLst>
          </p:cNvPr>
          <p:cNvSpPr txBox="1">
            <a:spLocks/>
          </p:cNvSpPr>
          <p:nvPr/>
        </p:nvSpPr>
        <p:spPr>
          <a:xfrm>
            <a:off x="939308" y="5923206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574080B0-C7F7-24FD-F0A6-936621B5DE47}"/>
              </a:ext>
            </a:extLst>
          </p:cNvPr>
          <p:cNvSpPr/>
          <p:nvPr/>
        </p:nvSpPr>
        <p:spPr>
          <a:xfrm>
            <a:off x="385244" y="607780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4290576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73B083-18A4-D4AC-1989-0EBEB2984A2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t>23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0DD5E38-952E-E87E-4104-B08C351ED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Protocol for when a Staff Member Leaves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9292564D-1209-078A-70A4-DD1F12768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9360" y="1718066"/>
            <a:ext cx="534107" cy="4318312"/>
          </a:xfrm>
          <a:prstGeom prst="rect">
            <a:avLst/>
          </a:prstGeom>
        </p:spPr>
      </p:pic>
      <p:sp>
        <p:nvSpPr>
          <p:cNvPr id="8" name="Arrow: Pentagon 7">
            <a:extLst>
              <a:ext uri="{FF2B5EF4-FFF2-40B4-BE49-F238E27FC236}">
                <a16:creationId xmlns:a16="http://schemas.microsoft.com/office/drawing/2014/main" id="{A96C0A38-F7CA-8060-F0FA-9D7C88295027}"/>
              </a:ext>
            </a:extLst>
          </p:cNvPr>
          <p:cNvSpPr/>
          <p:nvPr/>
        </p:nvSpPr>
        <p:spPr>
          <a:xfrm>
            <a:off x="381000" y="2244276"/>
            <a:ext cx="1080120" cy="747833"/>
          </a:xfrm>
          <a:prstGeom prst="homePlate">
            <a:avLst>
              <a:gd name="adj" fmla="val 28868"/>
            </a:avLst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B1AC4EEF-D074-5803-D7CC-F749E3EBF0EE}"/>
              </a:ext>
            </a:extLst>
          </p:cNvPr>
          <p:cNvSpPr/>
          <p:nvPr/>
        </p:nvSpPr>
        <p:spPr>
          <a:xfrm>
            <a:off x="381000" y="3434387"/>
            <a:ext cx="1080120" cy="747833"/>
          </a:xfrm>
          <a:prstGeom prst="homePlate">
            <a:avLst>
              <a:gd name="adj" fmla="val 28868"/>
            </a:avLst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FD451499-0310-6115-C1E4-B8EB2429FEB0}"/>
              </a:ext>
            </a:extLst>
          </p:cNvPr>
          <p:cNvSpPr/>
          <p:nvPr/>
        </p:nvSpPr>
        <p:spPr>
          <a:xfrm>
            <a:off x="381000" y="4624499"/>
            <a:ext cx="1080120" cy="747833"/>
          </a:xfrm>
          <a:prstGeom prst="homePlate">
            <a:avLst>
              <a:gd name="adj" fmla="val 28868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11" name="Title 20">
            <a:extLst>
              <a:ext uri="{FF2B5EF4-FFF2-40B4-BE49-F238E27FC236}">
                <a16:creationId xmlns:a16="http://schemas.microsoft.com/office/drawing/2014/main" id="{2C539B2E-0090-EFF3-7882-1DE771EC0BED}"/>
              </a:ext>
            </a:extLst>
          </p:cNvPr>
          <p:cNvSpPr txBox="1">
            <a:spLocks/>
          </p:cNvSpPr>
          <p:nvPr/>
        </p:nvSpPr>
        <p:spPr>
          <a:xfrm>
            <a:off x="1945640" y="2239765"/>
            <a:ext cx="7664704" cy="77354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chemeClr val="accent3"/>
                </a:solidFill>
                <a:latin typeface="Graphik Black" panose="020B0A03030202060203" pitchFamily="34" charset="0"/>
                <a:ea typeface="+mn-ea"/>
                <a:cs typeface="Calibri" panose="020F0502020204030204" pitchFamily="34" charset="0"/>
              </a:rPr>
              <a:t>Notify RRT in the system when a staff member is no longer involved and who will be taking their place</a:t>
            </a:r>
          </a:p>
        </p:txBody>
      </p:sp>
      <p:sp>
        <p:nvSpPr>
          <p:cNvPr id="12" name="Title 20">
            <a:extLst>
              <a:ext uri="{FF2B5EF4-FFF2-40B4-BE49-F238E27FC236}">
                <a16:creationId xmlns:a16="http://schemas.microsoft.com/office/drawing/2014/main" id="{5F816DCC-BAEE-915A-C5B2-EEA860DE1C31}"/>
              </a:ext>
            </a:extLst>
          </p:cNvPr>
          <p:cNvSpPr txBox="1">
            <a:spLocks/>
          </p:cNvSpPr>
          <p:nvPr/>
        </p:nvSpPr>
        <p:spPr>
          <a:xfrm>
            <a:off x="1945640" y="3425703"/>
            <a:ext cx="7664704" cy="77354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chemeClr val="accent2"/>
                </a:solidFill>
                <a:latin typeface="Graphik Black" panose="020B0A03030202060203" pitchFamily="34" charset="0"/>
                <a:ea typeface="+mn-ea"/>
                <a:cs typeface="Calibri" panose="020F0502020204030204" pitchFamily="34" charset="0"/>
              </a:rPr>
              <a:t>Make sure the new staff member know their NCIDs and has registered in the system</a:t>
            </a:r>
          </a:p>
        </p:txBody>
      </p:sp>
      <p:sp>
        <p:nvSpPr>
          <p:cNvPr id="13" name="Title 20">
            <a:extLst>
              <a:ext uri="{FF2B5EF4-FFF2-40B4-BE49-F238E27FC236}">
                <a16:creationId xmlns:a16="http://schemas.microsoft.com/office/drawing/2014/main" id="{3B05889A-D3D8-EB6A-4141-27C3EA7800EB}"/>
              </a:ext>
            </a:extLst>
          </p:cNvPr>
          <p:cNvSpPr txBox="1">
            <a:spLocks/>
          </p:cNvSpPr>
          <p:nvPr/>
        </p:nvSpPr>
        <p:spPr>
          <a:xfrm>
            <a:off x="1945640" y="4611642"/>
            <a:ext cx="7664704" cy="773545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900" kern="1200">
                <a:solidFill>
                  <a:schemeClr val="accent6"/>
                </a:solidFill>
                <a:latin typeface="Source Sans Pro ExtraLight"/>
                <a:ea typeface="+mj-ea"/>
                <a:cs typeface="Source Sans Pro ExtraLight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chemeClr val="accent1"/>
                </a:solidFill>
                <a:latin typeface="Graphik Black" panose="020B0A03030202060203" pitchFamily="34" charset="0"/>
                <a:ea typeface="+mn-ea"/>
                <a:cs typeface="Calibri" panose="020F0502020204030204" pitchFamily="34" charset="0"/>
              </a:rPr>
              <a:t>Ensure the new person has access to their county's cases in the system</a:t>
            </a:r>
          </a:p>
        </p:txBody>
      </p:sp>
    </p:spTree>
    <p:extLst>
      <p:ext uri="{BB962C8B-B14F-4D97-AF65-F5344CB8AC3E}">
        <p14:creationId xmlns:p14="http://schemas.microsoft.com/office/powerpoint/2010/main" val="1192442842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24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81000" y="147932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29260" y="1775986"/>
            <a:ext cx="2122" cy="4301819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39308" y="127944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39308" y="180243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39308" y="232543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39308" y="2848431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39308" y="3371428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39308" y="3894425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39308" y="441742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39308" y="4940419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39308" y="5463414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81000" y="1990521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81000" y="251343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81000" y="3031921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81000" y="354312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81000" y="406445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81000" y="4575248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81000" y="5099401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81000" y="561060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4F21BD49-F253-AFC6-153D-BAEB24E3555F}"/>
              </a:ext>
            </a:extLst>
          </p:cNvPr>
          <p:cNvSpPr txBox="1">
            <a:spLocks/>
          </p:cNvSpPr>
          <p:nvPr/>
        </p:nvSpPr>
        <p:spPr>
          <a:xfrm>
            <a:off x="939308" y="5923206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Questions</a:t>
            </a: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574080B0-C7F7-24FD-F0A6-936621B5DE47}"/>
              </a:ext>
            </a:extLst>
          </p:cNvPr>
          <p:cNvSpPr/>
          <p:nvPr/>
        </p:nvSpPr>
        <p:spPr>
          <a:xfrm>
            <a:off x="385244" y="607780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30636" y="6127287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888009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B8E1C8-EF0F-7A37-C6DC-9C29BE9629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4400" b="1">
                <a:latin typeface="Graphik" panose="020B0503030202060203" pitchFamily="34" charset="0"/>
              </a:rPr>
              <a:t>QUESTIONS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4B6F3A-299B-12B3-D447-0B7385BBFE2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6863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81C47-D68D-C9E5-C952-BD4F4AA0F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CB8A26-1C2D-29BB-3A0D-CC77D5F5BE4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D9B533-8336-D4CE-2678-0BECD9F8EAE8}"/>
              </a:ext>
            </a:extLst>
          </p:cNvPr>
          <p:cNvSpPr txBox="1"/>
          <p:nvPr/>
        </p:nvSpPr>
        <p:spPr>
          <a:xfrm>
            <a:off x="1967434" y="2304967"/>
            <a:ext cx="79538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latin typeface="Graphik" panose="020B0503030202060203" pitchFamily="34" charset="0"/>
              </a:rPr>
              <a:t>CBH</a:t>
            </a:r>
          </a:p>
          <a:p>
            <a:pPr algn="ctr"/>
            <a:r>
              <a:rPr lang="en-US" sz="2000">
                <a:latin typeface="Graphik" panose="020B0503030202060203" pitchFamily="34" charset="0"/>
              </a:rPr>
              <a:t>Brianna Bibbs – Rapid Response Team Coordinator </a:t>
            </a:r>
          </a:p>
          <a:p>
            <a:pPr algn="ctr"/>
            <a:r>
              <a:rPr lang="en-US" sz="2000">
                <a:latin typeface="Graphik" panose="020B0503030202060203" pitchFamily="34" charset="0"/>
              </a:rPr>
              <a:t>Sharon Bell – Child Behavioral Health Manager</a:t>
            </a:r>
          </a:p>
          <a:p>
            <a:pPr algn="ctr"/>
            <a:endParaRPr lang="en-US" sz="2000">
              <a:latin typeface="Graphik" panose="020B0503030202060203" pitchFamily="34" charset="0"/>
            </a:endParaRPr>
          </a:p>
          <a:p>
            <a:pPr algn="ctr"/>
            <a:r>
              <a:rPr lang="en-US" sz="2000">
                <a:latin typeface="Graphik" panose="020B0503030202060203" pitchFamily="34" charset="0"/>
              </a:rPr>
              <a:t>DSS</a:t>
            </a:r>
          </a:p>
          <a:p>
            <a:pPr algn="ctr"/>
            <a:r>
              <a:rPr lang="en-US" sz="2000">
                <a:latin typeface="Graphik" panose="020B0503030202060203" pitchFamily="34" charset="0"/>
              </a:rPr>
              <a:t>Amy Eaton – Children’s Health and Development Coordinator</a:t>
            </a:r>
          </a:p>
        </p:txBody>
      </p:sp>
    </p:spTree>
    <p:extLst>
      <p:ext uri="{BB962C8B-B14F-4D97-AF65-F5344CB8AC3E}">
        <p14:creationId xmlns:p14="http://schemas.microsoft.com/office/powerpoint/2010/main" val="39458576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81000" y="146103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525016" y="1747830"/>
            <a:ext cx="2122" cy="4320107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39308" y="126115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39308" y="178414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39308" y="230714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39308" y="2830143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39308" y="335314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39308" y="387613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39308" y="439913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39308" y="4922131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39308" y="5445126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81000" y="197223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81000" y="249515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81000" y="301363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81000" y="352483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81000" y="404616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81000" y="455696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81000" y="508111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81000" y="559231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4" name="Oval 47">
            <a:extLst>
              <a:ext uri="{FF2B5EF4-FFF2-40B4-BE49-F238E27FC236}">
                <a16:creationId xmlns:a16="http://schemas.microsoft.com/office/drawing/2014/main" id="{CEE1431C-5AB1-7EF8-79C6-7620AD4F785B}"/>
              </a:ext>
            </a:extLst>
          </p:cNvPr>
          <p:cNvSpPr/>
          <p:nvPr/>
        </p:nvSpPr>
        <p:spPr>
          <a:xfrm>
            <a:off x="432982" y="2015071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7" name="Content Placeholder 1">
            <a:extLst>
              <a:ext uri="{FF2B5EF4-FFF2-40B4-BE49-F238E27FC236}">
                <a16:creationId xmlns:a16="http://schemas.microsoft.com/office/drawing/2014/main" id="{2E676D5E-9C18-F92C-DEA4-0FC5EEC508D3}"/>
              </a:ext>
            </a:extLst>
          </p:cNvPr>
          <p:cNvSpPr txBox="1">
            <a:spLocks/>
          </p:cNvSpPr>
          <p:nvPr/>
        </p:nvSpPr>
        <p:spPr>
          <a:xfrm>
            <a:off x="939308" y="5923206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8" name="Oval 43">
            <a:extLst>
              <a:ext uri="{FF2B5EF4-FFF2-40B4-BE49-F238E27FC236}">
                <a16:creationId xmlns:a16="http://schemas.microsoft.com/office/drawing/2014/main" id="{65BF01FC-5B11-3A25-97BD-897E8CF52A4B}"/>
              </a:ext>
            </a:extLst>
          </p:cNvPr>
          <p:cNvSpPr/>
          <p:nvPr/>
        </p:nvSpPr>
        <p:spPr>
          <a:xfrm>
            <a:off x="381000" y="6067937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93034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7B05EC6-77AD-390B-AF36-4774F43C0FD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F27F3A-B3E9-41ED-AF8F-A365F10BB65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ED8250E-CE17-EBB5-4D67-0456452A3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We are Changing to the New System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CD749E-62DA-C5BB-8C7C-864D41D86442}"/>
              </a:ext>
            </a:extLst>
          </p:cNvPr>
          <p:cNvSpPr txBox="1"/>
          <p:nvPr/>
        </p:nvSpPr>
        <p:spPr bwMode="gray">
          <a:xfrm>
            <a:off x="355360" y="4698105"/>
            <a:ext cx="11467111" cy="307777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lIns="0" tIns="0" rIns="0" bIns="0" rtlCol="0" anchor="ctr">
            <a:noAutofit/>
          </a:bodyPr>
          <a:lstStyle>
            <a:defPPr>
              <a:defRPr lang="en-US"/>
            </a:defPPr>
            <a:lvl1pPr eaLnBrk="0" fontAlgn="auto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2000" b="1" kern="0">
                <a:solidFill>
                  <a:prstClr val="black">
                    <a:lumMod val="85000"/>
                    <a:lumOff val="15000"/>
                  </a:prstClr>
                </a:solidFill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defRPr>
            </a:lvl1pPr>
          </a:lstStyle>
          <a:p>
            <a:pPr algn="ctr">
              <a:lnSpc>
                <a:spcPct val="90000"/>
              </a:lnSpc>
            </a:pPr>
            <a:r>
              <a:rPr lang="en-US" sz="2400" kern="1200">
                <a:solidFill>
                  <a:schemeClr val="accent1"/>
                </a:solidFill>
                <a:latin typeface="+mj-lt"/>
              </a:rPr>
              <a:t>A New Referral System that is more Efficient and Effective for All Users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E4E708D7-1573-B75F-51DD-BFF260281851}"/>
              </a:ext>
            </a:extLst>
          </p:cNvPr>
          <p:cNvSpPr>
            <a:spLocks/>
          </p:cNvSpPr>
          <p:nvPr/>
        </p:nvSpPr>
        <p:spPr bwMode="auto">
          <a:xfrm>
            <a:off x="5814094" y="3788920"/>
            <a:ext cx="540000" cy="540000"/>
          </a:xfrm>
          <a:custGeom>
            <a:avLst/>
            <a:gdLst>
              <a:gd name="T0" fmla="*/ 60 w 120"/>
              <a:gd name="T1" fmla="*/ 0 h 120"/>
              <a:gd name="T2" fmla="*/ 120 w 120"/>
              <a:gd name="T3" fmla="*/ 60 h 120"/>
              <a:gd name="T4" fmla="*/ 60 w 120"/>
              <a:gd name="T5" fmla="*/ 120 h 120"/>
              <a:gd name="T6" fmla="*/ 0 w 120"/>
              <a:gd name="T7" fmla="*/ 60 h 120"/>
              <a:gd name="T8" fmla="*/ 60 w 120"/>
              <a:gd name="T9" fmla="*/ 0 h 120"/>
              <a:gd name="T10" fmla="*/ 60 w 120"/>
              <a:gd name="T11" fmla="*/ 0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" h="120">
                <a:moveTo>
                  <a:pt x="60" y="0"/>
                </a:moveTo>
                <a:cubicBezTo>
                  <a:pt x="93" y="0"/>
                  <a:pt x="120" y="27"/>
                  <a:pt x="120" y="60"/>
                </a:cubicBezTo>
                <a:cubicBezTo>
                  <a:pt x="120" y="93"/>
                  <a:pt x="93" y="120"/>
                  <a:pt x="60" y="120"/>
                </a:cubicBezTo>
                <a:cubicBezTo>
                  <a:pt x="26" y="120"/>
                  <a:pt x="0" y="93"/>
                  <a:pt x="0" y="60"/>
                </a:cubicBezTo>
                <a:cubicBezTo>
                  <a:pt x="0" y="27"/>
                  <a:pt x="26" y="0"/>
                  <a:pt x="60" y="0"/>
                </a:cubicBezTo>
                <a:cubicBezTo>
                  <a:pt x="60" y="0"/>
                  <a:pt x="60" y="0"/>
                  <a:pt x="60" y="0"/>
                </a:cubicBezTo>
              </a:path>
            </a:pathLst>
          </a:custGeom>
          <a:solidFill>
            <a:schemeClr val="accent2"/>
          </a:solidFill>
          <a:ln w="9525" cap="flat" cmpd="sng" algn="ctr">
            <a:noFill/>
            <a:prstDash val="dot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"/>
              <a:ea typeface="+mn-ea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53991DE-5591-03B1-02A6-A7B007D77703}"/>
              </a:ext>
            </a:extLst>
          </p:cNvPr>
          <p:cNvCxnSpPr>
            <a:cxnSpLocks/>
            <a:endCxn id="6" idx="3"/>
          </p:cNvCxnSpPr>
          <p:nvPr/>
        </p:nvCxnSpPr>
        <p:spPr>
          <a:xfrm>
            <a:off x="0" y="4058920"/>
            <a:ext cx="5814094" cy="0"/>
          </a:xfrm>
          <a:prstGeom prst="lin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D498156-1F3E-A89D-189C-1D98ECCF890F}"/>
              </a:ext>
            </a:extLst>
          </p:cNvPr>
          <p:cNvCxnSpPr>
            <a:cxnSpLocks/>
            <a:stCxn id="6" idx="1"/>
          </p:cNvCxnSpPr>
          <p:nvPr/>
        </p:nvCxnSpPr>
        <p:spPr>
          <a:xfrm>
            <a:off x="6354094" y="4058920"/>
            <a:ext cx="5837906" cy="0"/>
          </a:xfrm>
          <a:prstGeom prst="lin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headEnd type="none" w="med" len="med"/>
            <a:tailEnd type="none" w="med" len="med"/>
          </a:ln>
          <a:effectLst/>
        </p:spPr>
      </p:cxnSp>
      <p:sp>
        <p:nvSpPr>
          <p:cNvPr id="9" name="Freeform 6">
            <a:extLst>
              <a:ext uri="{FF2B5EF4-FFF2-40B4-BE49-F238E27FC236}">
                <a16:creationId xmlns:a16="http://schemas.microsoft.com/office/drawing/2014/main" id="{4D4FD4EB-DBFF-8E66-048D-5C909E79EC86}"/>
              </a:ext>
            </a:extLst>
          </p:cNvPr>
          <p:cNvSpPr>
            <a:spLocks/>
          </p:cNvSpPr>
          <p:nvPr/>
        </p:nvSpPr>
        <p:spPr bwMode="auto">
          <a:xfrm>
            <a:off x="5820921" y="3788920"/>
            <a:ext cx="540000" cy="540000"/>
          </a:xfrm>
          <a:custGeom>
            <a:avLst/>
            <a:gdLst>
              <a:gd name="T0" fmla="*/ 60 w 120"/>
              <a:gd name="T1" fmla="*/ 0 h 120"/>
              <a:gd name="T2" fmla="*/ 120 w 120"/>
              <a:gd name="T3" fmla="*/ 60 h 120"/>
              <a:gd name="T4" fmla="*/ 60 w 120"/>
              <a:gd name="T5" fmla="*/ 120 h 120"/>
              <a:gd name="T6" fmla="*/ 0 w 120"/>
              <a:gd name="T7" fmla="*/ 60 h 120"/>
              <a:gd name="T8" fmla="*/ 60 w 120"/>
              <a:gd name="T9" fmla="*/ 0 h 120"/>
              <a:gd name="T10" fmla="*/ 60 w 120"/>
              <a:gd name="T11" fmla="*/ 0 h 1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0" h="120">
                <a:moveTo>
                  <a:pt x="60" y="0"/>
                </a:moveTo>
                <a:cubicBezTo>
                  <a:pt x="93" y="0"/>
                  <a:pt x="120" y="27"/>
                  <a:pt x="120" y="60"/>
                </a:cubicBezTo>
                <a:cubicBezTo>
                  <a:pt x="120" y="93"/>
                  <a:pt x="93" y="120"/>
                  <a:pt x="60" y="120"/>
                </a:cubicBezTo>
                <a:cubicBezTo>
                  <a:pt x="26" y="120"/>
                  <a:pt x="0" y="93"/>
                  <a:pt x="0" y="60"/>
                </a:cubicBezTo>
                <a:cubicBezTo>
                  <a:pt x="0" y="27"/>
                  <a:pt x="26" y="0"/>
                  <a:pt x="60" y="0"/>
                </a:cubicBezTo>
                <a:cubicBezTo>
                  <a:pt x="60" y="0"/>
                  <a:pt x="60" y="0"/>
                  <a:pt x="60" y="0"/>
                </a:cubicBezTo>
              </a:path>
            </a:pathLst>
          </a:custGeom>
          <a:noFill/>
          <a:ln w="9525" cap="flat" cmpd="sng" algn="ctr">
            <a:noFill/>
            <a:prstDash val="solid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"/>
              <a:ea typeface="+mn-ea"/>
              <a:cs typeface="+mn-cs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946244F-A6AA-A0F4-5717-3819ED27D1B7}"/>
              </a:ext>
            </a:extLst>
          </p:cNvPr>
          <p:cNvSpPr>
            <a:spLocks noEditPoints="1"/>
          </p:cNvSpPr>
          <p:nvPr/>
        </p:nvSpPr>
        <p:spPr bwMode="auto">
          <a:xfrm rot="16200000">
            <a:off x="5950011" y="3900357"/>
            <a:ext cx="261938" cy="382588"/>
          </a:xfrm>
          <a:custGeom>
            <a:avLst/>
            <a:gdLst>
              <a:gd name="T0" fmla="*/ 165 w 198"/>
              <a:gd name="T1" fmla="*/ 288 h 288"/>
              <a:gd name="T2" fmla="*/ 162 w 198"/>
              <a:gd name="T3" fmla="*/ 286 h 288"/>
              <a:gd name="T4" fmla="*/ 2 w 198"/>
              <a:gd name="T5" fmla="*/ 148 h 288"/>
              <a:gd name="T6" fmla="*/ 0 w 198"/>
              <a:gd name="T7" fmla="*/ 144 h 288"/>
              <a:gd name="T8" fmla="*/ 2 w 198"/>
              <a:gd name="T9" fmla="*/ 139 h 288"/>
              <a:gd name="T10" fmla="*/ 162 w 198"/>
              <a:gd name="T11" fmla="*/ 1 h 288"/>
              <a:gd name="T12" fmla="*/ 166 w 198"/>
              <a:gd name="T13" fmla="*/ 0 h 288"/>
              <a:gd name="T14" fmla="*/ 170 w 198"/>
              <a:gd name="T15" fmla="*/ 2 h 288"/>
              <a:gd name="T16" fmla="*/ 197 w 198"/>
              <a:gd name="T17" fmla="*/ 33 h 288"/>
              <a:gd name="T18" fmla="*/ 198 w 198"/>
              <a:gd name="T19" fmla="*/ 37 h 288"/>
              <a:gd name="T20" fmla="*/ 196 w 198"/>
              <a:gd name="T21" fmla="*/ 41 h 288"/>
              <a:gd name="T22" fmla="*/ 75 w 198"/>
              <a:gd name="T23" fmla="*/ 144 h 288"/>
              <a:gd name="T24" fmla="*/ 196 w 198"/>
              <a:gd name="T25" fmla="*/ 246 h 288"/>
              <a:gd name="T26" fmla="*/ 198 w 198"/>
              <a:gd name="T27" fmla="*/ 250 h 288"/>
              <a:gd name="T28" fmla="*/ 197 w 198"/>
              <a:gd name="T29" fmla="*/ 255 h 288"/>
              <a:gd name="T30" fmla="*/ 170 w 198"/>
              <a:gd name="T31" fmla="*/ 286 h 288"/>
              <a:gd name="T32" fmla="*/ 166 w 198"/>
              <a:gd name="T33" fmla="*/ 288 h 288"/>
              <a:gd name="T34" fmla="*/ 165 w 198"/>
              <a:gd name="T35" fmla="*/ 288 h 288"/>
              <a:gd name="T36" fmla="*/ 15 w 198"/>
              <a:gd name="T37" fmla="*/ 144 h 288"/>
              <a:gd name="T38" fmla="*/ 165 w 198"/>
              <a:gd name="T39" fmla="*/ 273 h 288"/>
              <a:gd name="T40" fmla="*/ 184 w 198"/>
              <a:gd name="T41" fmla="*/ 252 h 288"/>
              <a:gd name="T42" fmla="*/ 62 w 198"/>
              <a:gd name="T43" fmla="*/ 148 h 288"/>
              <a:gd name="T44" fmla="*/ 60 w 198"/>
              <a:gd name="T45" fmla="*/ 144 h 288"/>
              <a:gd name="T46" fmla="*/ 62 w 198"/>
              <a:gd name="T47" fmla="*/ 139 h 288"/>
              <a:gd name="T48" fmla="*/ 184 w 198"/>
              <a:gd name="T49" fmla="*/ 36 h 288"/>
              <a:gd name="T50" fmla="*/ 165 w 198"/>
              <a:gd name="T51" fmla="*/ 14 h 288"/>
              <a:gd name="T52" fmla="*/ 15 w 198"/>
              <a:gd name="T53" fmla="*/ 144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98" h="288">
                <a:moveTo>
                  <a:pt x="165" y="288"/>
                </a:moveTo>
                <a:cubicBezTo>
                  <a:pt x="164" y="288"/>
                  <a:pt x="163" y="287"/>
                  <a:pt x="162" y="286"/>
                </a:cubicBezTo>
                <a:cubicBezTo>
                  <a:pt x="2" y="148"/>
                  <a:pt x="2" y="148"/>
                  <a:pt x="2" y="148"/>
                </a:cubicBezTo>
                <a:cubicBezTo>
                  <a:pt x="1" y="147"/>
                  <a:pt x="0" y="146"/>
                  <a:pt x="0" y="144"/>
                </a:cubicBezTo>
                <a:cubicBezTo>
                  <a:pt x="0" y="142"/>
                  <a:pt x="1" y="140"/>
                  <a:pt x="2" y="139"/>
                </a:cubicBezTo>
                <a:cubicBezTo>
                  <a:pt x="162" y="1"/>
                  <a:pt x="162" y="1"/>
                  <a:pt x="162" y="1"/>
                </a:cubicBezTo>
                <a:cubicBezTo>
                  <a:pt x="163" y="0"/>
                  <a:pt x="164" y="0"/>
                  <a:pt x="166" y="0"/>
                </a:cubicBezTo>
                <a:cubicBezTo>
                  <a:pt x="168" y="0"/>
                  <a:pt x="169" y="1"/>
                  <a:pt x="170" y="2"/>
                </a:cubicBezTo>
                <a:cubicBezTo>
                  <a:pt x="197" y="33"/>
                  <a:pt x="197" y="33"/>
                  <a:pt x="197" y="33"/>
                </a:cubicBezTo>
                <a:cubicBezTo>
                  <a:pt x="198" y="34"/>
                  <a:pt x="198" y="36"/>
                  <a:pt x="198" y="37"/>
                </a:cubicBezTo>
                <a:cubicBezTo>
                  <a:pt x="198" y="39"/>
                  <a:pt x="197" y="40"/>
                  <a:pt x="196" y="41"/>
                </a:cubicBezTo>
                <a:cubicBezTo>
                  <a:pt x="75" y="144"/>
                  <a:pt x="75" y="144"/>
                  <a:pt x="75" y="144"/>
                </a:cubicBezTo>
                <a:cubicBezTo>
                  <a:pt x="196" y="246"/>
                  <a:pt x="196" y="246"/>
                  <a:pt x="196" y="246"/>
                </a:cubicBezTo>
                <a:cubicBezTo>
                  <a:pt x="197" y="247"/>
                  <a:pt x="198" y="249"/>
                  <a:pt x="198" y="250"/>
                </a:cubicBezTo>
                <a:cubicBezTo>
                  <a:pt x="198" y="252"/>
                  <a:pt x="198" y="254"/>
                  <a:pt x="197" y="255"/>
                </a:cubicBezTo>
                <a:cubicBezTo>
                  <a:pt x="170" y="286"/>
                  <a:pt x="170" y="286"/>
                  <a:pt x="170" y="286"/>
                </a:cubicBezTo>
                <a:cubicBezTo>
                  <a:pt x="169" y="287"/>
                  <a:pt x="168" y="288"/>
                  <a:pt x="166" y="288"/>
                </a:cubicBezTo>
                <a:cubicBezTo>
                  <a:pt x="166" y="288"/>
                  <a:pt x="166" y="288"/>
                  <a:pt x="165" y="288"/>
                </a:cubicBezTo>
                <a:close/>
                <a:moveTo>
                  <a:pt x="15" y="144"/>
                </a:moveTo>
                <a:cubicBezTo>
                  <a:pt x="165" y="273"/>
                  <a:pt x="165" y="273"/>
                  <a:pt x="165" y="273"/>
                </a:cubicBezTo>
                <a:cubicBezTo>
                  <a:pt x="184" y="252"/>
                  <a:pt x="184" y="252"/>
                  <a:pt x="184" y="252"/>
                </a:cubicBezTo>
                <a:cubicBezTo>
                  <a:pt x="62" y="148"/>
                  <a:pt x="62" y="148"/>
                  <a:pt x="62" y="148"/>
                </a:cubicBezTo>
                <a:cubicBezTo>
                  <a:pt x="61" y="147"/>
                  <a:pt x="60" y="146"/>
                  <a:pt x="60" y="144"/>
                </a:cubicBezTo>
                <a:cubicBezTo>
                  <a:pt x="60" y="142"/>
                  <a:pt x="61" y="140"/>
                  <a:pt x="62" y="139"/>
                </a:cubicBezTo>
                <a:cubicBezTo>
                  <a:pt x="184" y="36"/>
                  <a:pt x="184" y="36"/>
                  <a:pt x="184" y="36"/>
                </a:cubicBezTo>
                <a:cubicBezTo>
                  <a:pt x="165" y="14"/>
                  <a:pt x="165" y="14"/>
                  <a:pt x="165" y="14"/>
                </a:cubicBezTo>
                <a:lnTo>
                  <a:pt x="15" y="14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charset="0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9FACD345-7EE2-8F40-E4D4-C7C9CA6955AA}"/>
              </a:ext>
            </a:extLst>
          </p:cNvPr>
          <p:cNvSpPr txBox="1">
            <a:spLocks/>
          </p:cNvSpPr>
          <p:nvPr/>
        </p:nvSpPr>
        <p:spPr>
          <a:xfrm>
            <a:off x="381000" y="1685185"/>
            <a:ext cx="11441471" cy="17345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1734634" rtl="0" eaLnBrk="1" latinLnBrk="0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 lang="en-US" sz="2000" b="0" i="0" kern="1200" cap="all" baseline="0" dirty="0" smtClean="0">
                <a:solidFill>
                  <a:schemeClr val="accent2"/>
                </a:solidFill>
                <a:latin typeface="+mj-lt"/>
                <a:ea typeface="Arial Black" charset="0"/>
                <a:cs typeface="Arial Black" charset="0"/>
              </a:defRPr>
            </a:lvl1pPr>
            <a:lvl2pPr marL="182563" indent="-182563" algn="l" defTabSz="1734634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en-US" sz="1800" b="0" i="0" kern="1200" cap="none" baseline="0" dirty="0" smtClean="0">
                <a:solidFill>
                  <a:schemeClr val="tx1"/>
                </a:solidFill>
                <a:latin typeface="+mn-lt"/>
                <a:ea typeface="Arial Black" charset="0"/>
                <a:cs typeface="Arial Black" charset="0"/>
              </a:defRPr>
            </a:lvl2pPr>
            <a:lvl3pPr marL="361950" indent="-182563" algn="l" defTabSz="1734634" rtl="0" eaLnBrk="1" latinLnBrk="0" hangingPunct="1">
              <a:lnSpc>
                <a:spcPct val="100000"/>
              </a:lnSpc>
              <a:spcBef>
                <a:spcPts val="600"/>
              </a:spcBef>
              <a:buFont typeface="Symbol" panose="05050102010706020507" pitchFamily="18" charset="2"/>
              <a:buChar char="-"/>
              <a:defRPr lang="en-US" sz="1800" b="0" i="0" kern="1200" cap="none" baseline="0" dirty="0" smtClean="0">
                <a:solidFill>
                  <a:schemeClr val="tx1"/>
                </a:solidFill>
                <a:latin typeface="+mn-lt"/>
                <a:ea typeface="Arial Black" charset="0"/>
                <a:cs typeface="Arial Black" charset="0"/>
              </a:defRPr>
            </a:lvl3pPr>
            <a:lvl4pPr marL="536575" indent="-182563" algn="l" defTabSz="1734634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lang="en-US" sz="1800" b="0" i="0" kern="1200" cap="none" baseline="0" dirty="0" smtClean="0">
                <a:solidFill>
                  <a:schemeClr val="tx1"/>
                </a:solidFill>
                <a:latin typeface="+mn-lt"/>
                <a:ea typeface="Arial Black" charset="0"/>
                <a:cs typeface="Arial Black" charset="0"/>
              </a:defRPr>
            </a:lvl4pPr>
            <a:lvl5pPr marL="717550" indent="-182563" algn="l" defTabSz="1734634" rtl="0" eaLnBrk="1" latinLnBrk="0" hangingPunct="1">
              <a:lnSpc>
                <a:spcPct val="100000"/>
              </a:lnSpc>
              <a:spcBef>
                <a:spcPts val="600"/>
              </a:spcBef>
              <a:buFont typeface="Symbol" panose="05050102010706020507" pitchFamily="18" charset="2"/>
              <a:buChar char="-"/>
              <a:defRPr lang="en-US" sz="1800" b="0" i="0" kern="1200" cap="none" baseline="0" dirty="0">
                <a:solidFill>
                  <a:schemeClr val="tx1"/>
                </a:solidFill>
                <a:latin typeface="+mn-lt"/>
                <a:ea typeface="Arial Black" charset="0"/>
                <a:cs typeface="Arial Black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r>
              <a:rPr lang="en-US" sz="2400" b="1" cap="none">
                <a:solidFill>
                  <a:schemeClr val="accent1"/>
                </a:solidFill>
              </a:rPr>
              <a:t>Central Location</a:t>
            </a:r>
          </a:p>
          <a:p>
            <a:pPr lvl="1">
              <a:lnSpc>
                <a:spcPct val="110000"/>
              </a:lnSpc>
            </a:pPr>
            <a:r>
              <a:rPr lang="en-US"/>
              <a:t>RRT Data will be centralized so that we can better track and report data and trends that are occurring with these children</a:t>
            </a:r>
          </a:p>
          <a:p>
            <a:pPr lvl="1">
              <a:lnSpc>
                <a:spcPct val="110000"/>
              </a:lnSpc>
            </a:pPr>
            <a:r>
              <a:rPr lang="en-US"/>
              <a:t>All users- DSS, LME/MCOs, RRT Team- will have access to the same system and will be able to communicate with each other more easily in one place</a:t>
            </a:r>
          </a:p>
          <a:p>
            <a:pPr lvl="1">
              <a:lnSpc>
                <a:spcPct val="110000"/>
              </a:lnSpc>
            </a:pPr>
            <a:r>
              <a:rPr lang="en-US"/>
              <a:t>MCOs and DSS will be able to communicate with each other and see updates</a:t>
            </a:r>
          </a:p>
        </p:txBody>
      </p:sp>
    </p:spTree>
    <p:extLst>
      <p:ext uri="{BB962C8B-B14F-4D97-AF65-F5344CB8AC3E}">
        <p14:creationId xmlns:p14="http://schemas.microsoft.com/office/powerpoint/2010/main" val="71368589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62712" y="150675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06728" y="1854740"/>
            <a:ext cx="2122" cy="4261372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21020" y="130687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21020" y="182986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21020" y="235286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Registration 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21020" y="2875863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21020" y="3398860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21020" y="3921857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21020" y="444485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21020" y="4967851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and View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21020" y="5490846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62712" y="201795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62712" y="254087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62712" y="305935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62712" y="357055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62712" y="409188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62712" y="4602680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62712" y="5126833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62712" y="563803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14694" y="2583708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C0C31AAC-B1EA-3C7E-D607-B0D51D7E251A}"/>
              </a:ext>
            </a:extLst>
          </p:cNvPr>
          <p:cNvSpPr txBox="1">
            <a:spLocks/>
          </p:cNvSpPr>
          <p:nvPr/>
        </p:nvSpPr>
        <p:spPr>
          <a:xfrm>
            <a:off x="921020" y="5953982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2363A056-C21C-1D5C-204F-329C20B13047}"/>
              </a:ext>
            </a:extLst>
          </p:cNvPr>
          <p:cNvSpPr/>
          <p:nvPr/>
        </p:nvSpPr>
        <p:spPr>
          <a:xfrm>
            <a:off x="362712" y="611611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38049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9F2EF-5003-98C3-14E2-3B4A49221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Phased Rollout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8A28287-F61C-168E-A41E-1D36D5B209C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platzhalter 11">
            <a:extLst>
              <a:ext uri="{FF2B5EF4-FFF2-40B4-BE49-F238E27FC236}">
                <a16:creationId xmlns:a16="http://schemas.microsoft.com/office/drawing/2014/main" id="{2055E444-5565-A296-B56A-1A8731AD8BE0}"/>
              </a:ext>
            </a:extLst>
          </p:cNvPr>
          <p:cNvSpPr txBox="1">
            <a:spLocks/>
          </p:cNvSpPr>
          <p:nvPr/>
        </p:nvSpPr>
        <p:spPr>
          <a:xfrm>
            <a:off x="381000" y="1671383"/>
            <a:ext cx="3620043" cy="46041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stem Font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stem Font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Graphik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There will be a phased rollout of the new system so that we can catch any issues and ensure a seamless transition before implementing State-wide</a:t>
            </a:r>
          </a:p>
        </p:txBody>
      </p:sp>
      <p:sp>
        <p:nvSpPr>
          <p:cNvPr id="9" name="Textplatzhalter 13">
            <a:extLst>
              <a:ext uri="{FF2B5EF4-FFF2-40B4-BE49-F238E27FC236}">
                <a16:creationId xmlns:a16="http://schemas.microsoft.com/office/drawing/2014/main" id="{C91AA17C-0EBB-A068-4E38-9BAD53339BAF}"/>
              </a:ext>
            </a:extLst>
          </p:cNvPr>
          <p:cNvSpPr txBox="1">
            <a:spLocks/>
          </p:cNvSpPr>
          <p:nvPr/>
        </p:nvSpPr>
        <p:spPr>
          <a:xfrm>
            <a:off x="4284933" y="1671383"/>
            <a:ext cx="3620043" cy="46085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stem Font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stem Font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Graphik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The first phase, timeframe TBD, will include 10 counties: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Buncombe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Catawba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Cumberland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Durham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Gaston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Guilford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Mecklenburg 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Rockingham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Wake</a:t>
            </a:r>
          </a:p>
          <a:p>
            <a:pPr lvl="1"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Wilkes</a:t>
            </a:r>
          </a:p>
          <a:p>
            <a:pPr marL="0" marR="0" lvl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raphik"/>
              <a:ea typeface="+mn-ea"/>
              <a:cs typeface="+mn-cs"/>
            </a:endParaRP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A57DCEFD-AC45-B751-0AC8-C2098B24CBD6}"/>
              </a:ext>
            </a:extLst>
          </p:cNvPr>
          <p:cNvSpPr txBox="1">
            <a:spLocks/>
          </p:cNvSpPr>
          <p:nvPr/>
        </p:nvSpPr>
        <p:spPr>
          <a:xfrm>
            <a:off x="8188868" y="1671383"/>
            <a:ext cx="3620043" cy="46085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stem Font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000" indent="-180000" algn="l" defTabSz="2286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System Font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3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Graphik" panose="020B0503030202060203" pitchFamily="34" charset="0"/>
              <a:buNone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2286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Individual Registration</a:t>
            </a:r>
          </a:p>
          <a:p>
            <a:pPr marL="0" marR="0" lvl="1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  <a:hlinkClick r:id="rId3"/>
              </a:rPr>
              <a:t>https://ncdhhs.servicenowservices.com/gsp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 </a:t>
            </a:r>
          </a:p>
          <a:p>
            <a:pPr marL="342900" marR="0" lvl="0" indent="-34290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Even if you currently use ServiceNow, you still need to reg</a:t>
            </a:r>
            <a:r>
              <a:rPr lang="de-DE" sz="2000" dirty="0">
                <a:solidFill>
                  <a:srgbClr val="000000"/>
                </a:solidFill>
                <a:latin typeface="Graphik"/>
              </a:rPr>
              <a:t>ister for this specific RRT use</a:t>
            </a:r>
          </a:p>
          <a:p>
            <a:pPr marL="342900" marR="0" lvl="0" indent="-34290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000" dirty="0">
                <a:solidFill>
                  <a:srgbClr val="000000"/>
                </a:solidFill>
                <a:latin typeface="Graphik"/>
              </a:rPr>
              <a:t>Registration p</a:t>
            </a: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"/>
                <a:ea typeface="+mn-ea"/>
                <a:cs typeface="+mn-cs"/>
              </a:rPr>
              <a:t>er staff member, not county</a:t>
            </a:r>
          </a:p>
        </p:txBody>
      </p:sp>
    </p:spTree>
    <p:extLst>
      <p:ext uri="{BB962C8B-B14F-4D97-AF65-F5344CB8AC3E}">
        <p14:creationId xmlns:p14="http://schemas.microsoft.com/office/powerpoint/2010/main" val="132710794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6417-11F2-6E14-F735-3CD9953E1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Registration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AB00A4-DB5A-11A6-0AC2-31F7E149FF4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8</a:t>
            </a:fld>
            <a:endParaRPr lang="en-US">
              <a:solidFill>
                <a:prstClr val="black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06DC05-76CE-4509-5DC9-109A9970B7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701" y="1848631"/>
            <a:ext cx="11938000" cy="347715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086E94C-CB4D-2264-64B5-1F8B47F68B73}"/>
              </a:ext>
            </a:extLst>
          </p:cNvPr>
          <p:cNvSpPr/>
          <p:nvPr/>
        </p:nvSpPr>
        <p:spPr bwMode="auto">
          <a:xfrm>
            <a:off x="2311015" y="2288722"/>
            <a:ext cx="557784" cy="358974"/>
          </a:xfrm>
          <a:prstGeom prst="rect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FEA78051-86C6-8B9D-7CDF-E3438999C0D7}"/>
              </a:ext>
            </a:extLst>
          </p:cNvPr>
          <p:cNvSpPr/>
          <p:nvPr/>
        </p:nvSpPr>
        <p:spPr bwMode="auto">
          <a:xfrm>
            <a:off x="2347591" y="1426675"/>
            <a:ext cx="484632" cy="762374"/>
          </a:xfrm>
          <a:prstGeom prst="downArrow">
            <a:avLst/>
          </a:prstGeom>
          <a:solidFill>
            <a:schemeClr val="bg1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rtlCol="0" anchor="ctr"/>
          <a:lstStyle/>
          <a:p>
            <a:pPr algn="ctr"/>
            <a:endParaRPr lang="en-US" sz="9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92883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D3E17-FD3B-D6C1-DC01-BF137438E7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>
                <a:solidFill>
                  <a:prstClr val="black"/>
                </a:solidFill>
              </a:rPr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Oval 34">
            <a:extLst>
              <a:ext uri="{FF2B5EF4-FFF2-40B4-BE49-F238E27FC236}">
                <a16:creationId xmlns:a16="http://schemas.microsoft.com/office/drawing/2014/main" id="{8816B6C4-F98A-7D88-24C9-D92A44E753EA}"/>
              </a:ext>
            </a:extLst>
          </p:cNvPr>
          <p:cNvSpPr/>
          <p:nvPr/>
        </p:nvSpPr>
        <p:spPr>
          <a:xfrm>
            <a:off x="353568" y="153418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cxnSp>
        <p:nvCxnSpPr>
          <p:cNvPr id="8" name="Straight Connector 33">
            <a:extLst>
              <a:ext uri="{FF2B5EF4-FFF2-40B4-BE49-F238E27FC236}">
                <a16:creationId xmlns:a16="http://schemas.microsoft.com/office/drawing/2014/main" id="{65772E70-50E5-CDCA-3E8D-24A622E15BA6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497584" y="1857558"/>
            <a:ext cx="2122" cy="4299621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98CBE43E-CEC3-1E35-B516-4FF863BCB9C0}"/>
              </a:ext>
            </a:extLst>
          </p:cNvPr>
          <p:cNvSpPr txBox="1">
            <a:spLocks/>
          </p:cNvSpPr>
          <p:nvPr/>
        </p:nvSpPr>
        <p:spPr>
          <a:xfrm>
            <a:off x="911876" y="1334304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Introduction</a:t>
            </a:r>
          </a:p>
        </p:txBody>
      </p:sp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FCF80337-C89B-8CA9-A7C2-014A1F3E6476}"/>
              </a:ext>
            </a:extLst>
          </p:cNvPr>
          <p:cNvSpPr txBox="1">
            <a:spLocks/>
          </p:cNvSpPr>
          <p:nvPr/>
        </p:nvSpPr>
        <p:spPr>
          <a:xfrm>
            <a:off x="911876" y="1857301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Why We are Changing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40A56533-69DF-6936-3ACB-2E222052CEE5}"/>
              </a:ext>
            </a:extLst>
          </p:cNvPr>
          <p:cNvSpPr txBox="1">
            <a:spLocks/>
          </p:cNvSpPr>
          <p:nvPr/>
        </p:nvSpPr>
        <p:spPr>
          <a:xfrm>
            <a:off x="911876" y="2380298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Registration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FBA84124-D43F-D245-5387-4E859098379C}"/>
              </a:ext>
            </a:extLst>
          </p:cNvPr>
          <p:cNvSpPr txBox="1">
            <a:spLocks/>
          </p:cNvSpPr>
          <p:nvPr/>
        </p:nvSpPr>
        <p:spPr>
          <a:xfrm>
            <a:off x="911876" y="2903295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accent2"/>
                </a:solidFill>
                <a:latin typeface="Graphik Black" panose="020B0A03030202060203" pitchFamily="34" charset="0"/>
              </a:rPr>
              <a:t>Submitting a Referral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07D2990D-0E38-B751-3076-C9E14584A105}"/>
              </a:ext>
            </a:extLst>
          </p:cNvPr>
          <p:cNvSpPr txBox="1">
            <a:spLocks/>
          </p:cNvSpPr>
          <p:nvPr/>
        </p:nvSpPr>
        <p:spPr>
          <a:xfrm>
            <a:off x="911876" y="3426292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Where to Add Weekly Updates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0CE6AF2D-C436-4237-DD10-BEE6AC67C28C}"/>
              </a:ext>
            </a:extLst>
          </p:cNvPr>
          <p:cNvSpPr txBox="1">
            <a:spLocks/>
          </p:cNvSpPr>
          <p:nvPr/>
        </p:nvSpPr>
        <p:spPr>
          <a:xfrm>
            <a:off x="911876" y="3949289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Add Documents</a:t>
            </a:r>
          </a:p>
        </p:txBody>
      </p:sp>
      <p:sp>
        <p:nvSpPr>
          <p:cNvPr id="15" name="Content Placeholder 1">
            <a:extLst>
              <a:ext uri="{FF2B5EF4-FFF2-40B4-BE49-F238E27FC236}">
                <a16:creationId xmlns:a16="http://schemas.microsoft.com/office/drawing/2014/main" id="{0EDE998D-CBE4-D533-FDDE-F92B48353BCB}"/>
              </a:ext>
            </a:extLst>
          </p:cNvPr>
          <p:cNvSpPr txBox="1">
            <a:spLocks/>
          </p:cNvSpPr>
          <p:nvPr/>
        </p:nvSpPr>
        <p:spPr>
          <a:xfrm>
            <a:off x="911876" y="4472286"/>
            <a:ext cx="10026650" cy="49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How to Make and View Notes 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CF6D40F7-E7E7-BED3-BFBC-FEF9D4B0ECBE}"/>
              </a:ext>
            </a:extLst>
          </p:cNvPr>
          <p:cNvSpPr txBox="1">
            <a:spLocks/>
          </p:cNvSpPr>
          <p:nvPr/>
        </p:nvSpPr>
        <p:spPr>
          <a:xfrm>
            <a:off x="911876" y="4995283"/>
            <a:ext cx="10560008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Status of Open Cases</a:t>
            </a:r>
          </a:p>
        </p:txBody>
      </p:sp>
      <p:sp>
        <p:nvSpPr>
          <p:cNvPr id="17" name="Content Placeholder 1">
            <a:extLst>
              <a:ext uri="{FF2B5EF4-FFF2-40B4-BE49-F238E27FC236}">
                <a16:creationId xmlns:a16="http://schemas.microsoft.com/office/drawing/2014/main" id="{F1E42025-D6DB-C4AB-5C32-226A4C7455C8}"/>
              </a:ext>
            </a:extLst>
          </p:cNvPr>
          <p:cNvSpPr txBox="1">
            <a:spLocks/>
          </p:cNvSpPr>
          <p:nvPr/>
        </p:nvSpPr>
        <p:spPr>
          <a:xfrm>
            <a:off x="911876" y="5518278"/>
            <a:ext cx="10723432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Graphik Black" panose="020B0A03030202060203" pitchFamily="34" charset="0"/>
              </a:rPr>
              <a:t>Staff Changes and NCIDs</a:t>
            </a:r>
          </a:p>
        </p:txBody>
      </p:sp>
      <p:sp>
        <p:nvSpPr>
          <p:cNvPr id="18" name="Oval 36">
            <a:extLst>
              <a:ext uri="{FF2B5EF4-FFF2-40B4-BE49-F238E27FC236}">
                <a16:creationId xmlns:a16="http://schemas.microsoft.com/office/drawing/2014/main" id="{A5EEB40F-DD51-EE5F-CAB0-53E2E9F474A7}"/>
              </a:ext>
            </a:extLst>
          </p:cNvPr>
          <p:cNvSpPr/>
          <p:nvPr/>
        </p:nvSpPr>
        <p:spPr>
          <a:xfrm>
            <a:off x="353568" y="204538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19" name="Oval 37">
            <a:extLst>
              <a:ext uri="{FF2B5EF4-FFF2-40B4-BE49-F238E27FC236}">
                <a16:creationId xmlns:a16="http://schemas.microsoft.com/office/drawing/2014/main" id="{5FE0A4C1-6C68-FA64-BF44-A06D7891E624}"/>
              </a:ext>
            </a:extLst>
          </p:cNvPr>
          <p:cNvSpPr/>
          <p:nvPr/>
        </p:nvSpPr>
        <p:spPr>
          <a:xfrm>
            <a:off x="353568" y="256830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0" name="Oval 38">
            <a:extLst>
              <a:ext uri="{FF2B5EF4-FFF2-40B4-BE49-F238E27FC236}">
                <a16:creationId xmlns:a16="http://schemas.microsoft.com/office/drawing/2014/main" id="{66A6FA80-ADF7-B900-3983-60BE2D80DE8F}"/>
              </a:ext>
            </a:extLst>
          </p:cNvPr>
          <p:cNvSpPr/>
          <p:nvPr/>
        </p:nvSpPr>
        <p:spPr>
          <a:xfrm>
            <a:off x="353568" y="308678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1" name="Oval 39">
            <a:extLst>
              <a:ext uri="{FF2B5EF4-FFF2-40B4-BE49-F238E27FC236}">
                <a16:creationId xmlns:a16="http://schemas.microsoft.com/office/drawing/2014/main" id="{C7DC3BE4-8DCA-BE12-BC29-A0B23B7F0F78}"/>
              </a:ext>
            </a:extLst>
          </p:cNvPr>
          <p:cNvSpPr/>
          <p:nvPr/>
        </p:nvSpPr>
        <p:spPr>
          <a:xfrm>
            <a:off x="353568" y="359798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11957FE0-B811-A289-C4C2-FFA4859BEDE5}"/>
              </a:ext>
            </a:extLst>
          </p:cNvPr>
          <p:cNvSpPr/>
          <p:nvPr/>
        </p:nvSpPr>
        <p:spPr>
          <a:xfrm>
            <a:off x="353568" y="4119316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3" name="Oval 41">
            <a:extLst>
              <a:ext uri="{FF2B5EF4-FFF2-40B4-BE49-F238E27FC236}">
                <a16:creationId xmlns:a16="http://schemas.microsoft.com/office/drawing/2014/main" id="{E7727E0D-E7DA-76C0-A876-2AFE94A157B0}"/>
              </a:ext>
            </a:extLst>
          </p:cNvPr>
          <p:cNvSpPr/>
          <p:nvPr/>
        </p:nvSpPr>
        <p:spPr>
          <a:xfrm>
            <a:off x="353568" y="4630112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4" name="Oval 42">
            <a:extLst>
              <a:ext uri="{FF2B5EF4-FFF2-40B4-BE49-F238E27FC236}">
                <a16:creationId xmlns:a16="http://schemas.microsoft.com/office/drawing/2014/main" id="{26C2566E-EDE5-EC70-6B41-40DDA7318B2D}"/>
              </a:ext>
            </a:extLst>
          </p:cNvPr>
          <p:cNvSpPr/>
          <p:nvPr/>
        </p:nvSpPr>
        <p:spPr>
          <a:xfrm>
            <a:off x="353568" y="5154265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5" name="Oval 43">
            <a:extLst>
              <a:ext uri="{FF2B5EF4-FFF2-40B4-BE49-F238E27FC236}">
                <a16:creationId xmlns:a16="http://schemas.microsoft.com/office/drawing/2014/main" id="{79BC1A5B-AADF-7A59-6FF5-61E5165804CA}"/>
              </a:ext>
            </a:extLst>
          </p:cNvPr>
          <p:cNvSpPr/>
          <p:nvPr/>
        </p:nvSpPr>
        <p:spPr>
          <a:xfrm>
            <a:off x="353568" y="5665464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26" name="Oval 47">
            <a:extLst>
              <a:ext uri="{FF2B5EF4-FFF2-40B4-BE49-F238E27FC236}">
                <a16:creationId xmlns:a16="http://schemas.microsoft.com/office/drawing/2014/main" id="{4611A9BB-13E8-81BC-2C70-2A220DB95212}"/>
              </a:ext>
            </a:extLst>
          </p:cNvPr>
          <p:cNvSpPr/>
          <p:nvPr/>
        </p:nvSpPr>
        <p:spPr>
          <a:xfrm>
            <a:off x="402257" y="3134260"/>
            <a:ext cx="202356" cy="202356"/>
          </a:xfrm>
          <a:prstGeom prst="ellipse">
            <a:avLst/>
          </a:prstGeom>
          <a:solidFill>
            <a:schemeClr val="accent2"/>
          </a:solidFill>
          <a:ln w="9525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2"/>
                </a:solidFill>
                <a:prstDash val="solid"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9C249F7D-4F8F-B88A-9DD7-9C0A38FE3477}"/>
              </a:ext>
            </a:extLst>
          </p:cNvPr>
          <p:cNvSpPr txBox="1">
            <a:spLocks/>
          </p:cNvSpPr>
          <p:nvPr/>
        </p:nvSpPr>
        <p:spPr>
          <a:xfrm>
            <a:off x="911876" y="5996358"/>
            <a:ext cx="9897259" cy="478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1pPr>
            <a:lvl2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2pPr>
            <a:lvl3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1" i="0" kern="1200" cap="none" baseline="0">
                <a:solidFill>
                  <a:schemeClr val="tx1"/>
                </a:solidFill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defRPr>
            </a:lvl3pPr>
            <a:lvl4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00" b="0" i="0" kern="1200" cap="none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2133" b="1" i="0" kern="1200" cap="none" baseline="0">
                <a:solidFill>
                  <a:schemeClr val="tx2"/>
                </a:solidFill>
                <a:latin typeface="Arial Bold" charset="0"/>
                <a:ea typeface="Arial Bold" charset="0"/>
                <a:cs typeface="Arial Bold" charset="0"/>
              </a:defRPr>
            </a:lvl6pPr>
            <a:lvl7pPr marL="0" indent="0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None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7pPr>
            <a:lvl8pPr marL="182875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old" charset="0"/>
                <a:cs typeface="Arial Bold" charset="0"/>
              </a:defRPr>
            </a:lvl8pPr>
            <a:lvl9pPr marL="365751" indent="-182875" algn="l" defTabSz="1734634" rtl="0" eaLnBrk="1" latinLnBrk="0" hangingPunct="1">
              <a:lnSpc>
                <a:spcPct val="90000"/>
              </a:lnSpc>
              <a:spcBef>
                <a:spcPts val="800"/>
              </a:spcBef>
              <a:buFont typeface="Arial" charset="0"/>
              <a:buChar char="•"/>
              <a:defRPr sz="1867" b="1" i="0" kern="1200" cap="none" baseline="0">
                <a:solidFill>
                  <a:schemeClr val="tx1"/>
                </a:solidFill>
                <a:latin typeface="Arial Bold" charset="0"/>
                <a:ea typeface="Arial Black" charset="0"/>
                <a:cs typeface="Arial Black" charset="0"/>
              </a:defRPr>
            </a:lvl9pPr>
          </a:lstStyle>
          <a:p>
            <a:pPr marL="0" marR="0" lvl="0" indent="0" algn="l" defTabSz="1734634" rtl="0" eaLnBrk="1" fontAlgn="auto" latinLnBrk="0" hangingPunct="1">
              <a:lnSpc>
                <a:spcPct val="15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400">
                <a:solidFill>
                  <a:schemeClr val="tx2"/>
                </a:solidFill>
                <a:latin typeface="Graphik Black" panose="020B0A03030202060203" pitchFamily="34" charset="0"/>
              </a:rPr>
              <a:t>Questions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Graphik Black" panose="020B0A03030202060203" pitchFamily="34" charset="0"/>
            </a:endParaRPr>
          </a:p>
        </p:txBody>
      </p:sp>
      <p:sp>
        <p:nvSpPr>
          <p:cNvPr id="27" name="Oval 43">
            <a:extLst>
              <a:ext uri="{FF2B5EF4-FFF2-40B4-BE49-F238E27FC236}">
                <a16:creationId xmlns:a16="http://schemas.microsoft.com/office/drawing/2014/main" id="{764A8D1B-4298-4074-558D-078552321D36}"/>
              </a:ext>
            </a:extLst>
          </p:cNvPr>
          <p:cNvSpPr/>
          <p:nvPr/>
        </p:nvSpPr>
        <p:spPr>
          <a:xfrm>
            <a:off x="353568" y="6157179"/>
            <a:ext cx="288032" cy="28803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imSun" panose="02010600030101010101" pitchFamily="2" charset="-122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03603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32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bg1"/>
        </a:solidFill>
        <a:ln w="0" algn="ctr">
          <a:solidFill>
            <a:srgbClr val="808080"/>
          </a:solidFill>
          <a:round/>
          <a:headEnd/>
          <a:tailEnd/>
        </a:ln>
        <a:effectLst/>
      </a:spPr>
      <a:bodyPr/>
      <a:lstStyle>
        <a:defPPr>
          <a:defRPr sz="900">
            <a:latin typeface="Calibri" pitchFamily="34" charset="0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1000" dirty="0" smtClean="0">
            <a:latin typeface="Franklin Gothic Book" panose="020B05030201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bg1"/>
        </a:solidFill>
        <a:ln w="0" algn="ctr">
          <a:solidFill>
            <a:srgbClr val="808080"/>
          </a:solidFill>
          <a:round/>
          <a:headEnd/>
          <a:tailEnd/>
        </a:ln>
        <a:effectLst/>
      </a:spPr>
      <a:bodyPr/>
      <a:lstStyle>
        <a:defPPr>
          <a:defRPr sz="900">
            <a:latin typeface="Calibri" pitchFamily="34" charset="0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1000" dirty="0" smtClean="0">
            <a:latin typeface="Franklin Gothic Book" panose="020B05030201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095afb-e4be-4faf-96cd-0f879a88bd33" xsi:nil="true"/>
    <lcf76f155ced4ddcb4097134ff3c332f xmlns="156dcef4-3956-40fb-8035-47aafddd599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9EBDCB8CDD6447A2CDD64A9A9A9DB9" ma:contentTypeVersion="12" ma:contentTypeDescription="Create a new document." ma:contentTypeScope="" ma:versionID="3ec402a7740fca2fa86dfeea7a5071b1">
  <xsd:schema xmlns:xsd="http://www.w3.org/2001/XMLSchema" xmlns:xs="http://www.w3.org/2001/XMLSchema" xmlns:p="http://schemas.microsoft.com/office/2006/metadata/properties" xmlns:ns2="156dcef4-3956-40fb-8035-47aafddd599b" xmlns:ns3="3c095afb-e4be-4faf-96cd-0f879a88bd33" targetNamespace="http://schemas.microsoft.com/office/2006/metadata/properties" ma:root="true" ma:fieldsID="9a5db000ad299291f721680cdea43470" ns2:_="" ns3:_="">
    <xsd:import namespace="156dcef4-3956-40fb-8035-47aafddd599b"/>
    <xsd:import namespace="3c095afb-e4be-4faf-96cd-0f879a88bd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6dcef4-3956-40fb-8035-47aafddd59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a2157d8-ccc1-4fc8-a2a4-3f8f655345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95afb-e4be-4faf-96cd-0f879a88bd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2ae1ff7c-3a06-4dfa-bd94-5ed61f871a97}" ma:internalName="TaxCatchAll" ma:showField="CatchAllData" ma:web="3c095afb-e4be-4faf-96cd-0f879a88bd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C24024-2295-4F82-B62B-4E14B4FB7A50}">
  <ds:schemaRefs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3c095afb-e4be-4faf-96cd-0f879a88bd33"/>
    <ds:schemaRef ds:uri="156dcef4-3956-40fb-8035-47aafddd599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186C2DA0-9447-4BB0-A569-A54B4E609390}">
  <ds:schemaRefs>
    <ds:schemaRef ds:uri="156dcef4-3956-40fb-8035-47aafddd599b"/>
    <ds:schemaRef ds:uri="3c095afb-e4be-4faf-96cd-0f879a88bd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209CD6D-6708-40EA-90B6-6D481CCD593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0793d39-0939-496d-b129-198edd916feb}" enabled="0" method="" siteId="{e0793d39-0939-496d-b129-198edd916fe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689</Words>
  <Application>Microsoft Office PowerPoint</Application>
  <PresentationFormat>Widescreen</PresentationFormat>
  <Paragraphs>182</Paragraphs>
  <Slides>25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SimSun</vt:lpstr>
      <vt:lpstr>Arial</vt:lpstr>
      <vt:lpstr>Calibri</vt:lpstr>
      <vt:lpstr>Franklin Gothic Demi Cond</vt:lpstr>
      <vt:lpstr>Franklin Gothic Medium</vt:lpstr>
      <vt:lpstr>Franklin Gothic Medium Cond</vt:lpstr>
      <vt:lpstr>Graphik</vt:lpstr>
      <vt:lpstr>Graphik Black</vt:lpstr>
      <vt:lpstr>32_Office Theme</vt:lpstr>
      <vt:lpstr>33_Office Theme</vt:lpstr>
      <vt:lpstr>PowerPoint Presentation</vt:lpstr>
      <vt:lpstr>AGENDA</vt:lpstr>
      <vt:lpstr>Introduction</vt:lpstr>
      <vt:lpstr>PowerPoint Presentation</vt:lpstr>
      <vt:lpstr>Why We are Changing to the New System</vt:lpstr>
      <vt:lpstr>PowerPoint Presentation</vt:lpstr>
      <vt:lpstr>Phased Rollout</vt:lpstr>
      <vt:lpstr>Registration</vt:lpstr>
      <vt:lpstr>PowerPoint Presentation</vt:lpstr>
      <vt:lpstr>Landing Page</vt:lpstr>
      <vt:lpstr>Submitting a Referral</vt:lpstr>
      <vt:lpstr>Add the Required Documents</vt:lpstr>
      <vt:lpstr>Submit</vt:lpstr>
      <vt:lpstr>PowerPoint Presentation</vt:lpstr>
      <vt:lpstr>Weekly Updates</vt:lpstr>
      <vt:lpstr>PowerPoint Presentation</vt:lpstr>
      <vt:lpstr>How to Add Documents</vt:lpstr>
      <vt:lpstr>PowerPoint Presentation</vt:lpstr>
      <vt:lpstr>Referral Ticket View</vt:lpstr>
      <vt:lpstr>PowerPoint Presentation</vt:lpstr>
      <vt:lpstr>Status of Open Cases</vt:lpstr>
      <vt:lpstr>PowerPoint Presentation</vt:lpstr>
      <vt:lpstr>Protocol for when a Staff Member Leaves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Ferretti, Tyna</dc:creator>
  <cp:lastModifiedBy>Ferretti, Tyna</cp:lastModifiedBy>
  <cp:revision>2</cp:revision>
  <dcterms:created xsi:type="dcterms:W3CDTF">2023-07-14T15:02:09Z</dcterms:created>
  <dcterms:modified xsi:type="dcterms:W3CDTF">2023-08-22T20:00:47Z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0x010100199EBDCB8CDD6447A2CDD64A9A9A9DB9</vt:lpwstr>
  </property>
  <property fmtid="{D5CDD505-2E9C-101B-9397-08002B2CF9AE}" pid="3" name="MediaServiceImageTags">
    <vt:lpwstr/>
  </property>
</Properties>
</file>