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7"/>
  </p:notesMasterIdLst>
  <p:handoutMasterIdLst>
    <p:handoutMasterId r:id="rId8"/>
  </p:handoutMasterIdLst>
  <p:sldIdLst>
    <p:sldId id="256" r:id="rId2"/>
    <p:sldId id="258" r:id="rId3"/>
    <p:sldId id="257" r:id="rId4"/>
    <p:sldId id="259" r:id="rId5"/>
    <p:sldId id="26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4B6C7"/>
    <a:srgbClr val="15365E"/>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71660" autoAdjust="0"/>
  </p:normalViewPr>
  <p:slideViewPr>
    <p:cSldViewPr snapToGrid="0">
      <p:cViewPr varScale="1">
        <p:scale>
          <a:sx n="74" d="100"/>
          <a:sy n="74" d="100"/>
        </p:scale>
        <p:origin x="1578" y="66"/>
      </p:cViewPr>
      <p:guideLst>
        <p:guide orient="horz" pos="2160"/>
        <p:guide pos="2880"/>
      </p:guideLst>
    </p:cSldViewPr>
  </p:slideViewPr>
  <p:outlineViewPr>
    <p:cViewPr>
      <p:scale>
        <a:sx n="33" d="100"/>
        <a:sy n="33" d="100"/>
      </p:scale>
      <p:origin x="0" y="64"/>
    </p:cViewPr>
  </p:outlineViewPr>
  <p:notesTextViewPr>
    <p:cViewPr>
      <p:scale>
        <a:sx n="1" d="1"/>
        <a:sy n="1" d="1"/>
      </p:scale>
      <p:origin x="0" y="0"/>
    </p:cViewPr>
  </p:notesTextViewPr>
  <p:sorterViewPr>
    <p:cViewPr>
      <p:scale>
        <a:sx n="110" d="100"/>
        <a:sy n="110" d="100"/>
      </p:scale>
      <p:origin x="0" y="0"/>
    </p:cViewPr>
  </p:sorterViewPr>
  <p:notesViewPr>
    <p:cSldViewPr snapToGrid="0">
      <p:cViewPr varScale="1">
        <p:scale>
          <a:sx n="81" d="100"/>
          <a:sy n="81" d="100"/>
        </p:scale>
        <p:origin x="20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 y="0"/>
            <a:ext cx="3038475" cy="466578"/>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6" y="0"/>
            <a:ext cx="3038475" cy="466578"/>
          </a:xfrm>
          <a:prstGeom prst="rect">
            <a:avLst/>
          </a:prstGeom>
        </p:spPr>
        <p:txBody>
          <a:bodyPr vert="horz" lIns="91759" tIns="45880" rIns="91759" bIns="45880" rtlCol="0"/>
          <a:lstStyle>
            <a:lvl1pPr algn="r">
              <a:defRPr sz="1200"/>
            </a:lvl1pPr>
          </a:lstStyle>
          <a:p>
            <a:fld id="{A9B734D9-FBB7-4B85-86A2-24E15EDE55E0}" type="datetimeFigureOut">
              <a:rPr lang="en-US" smtClean="0"/>
              <a:t>9/17/2021</a:t>
            </a:fld>
            <a:endParaRPr lang="en-US" dirty="0"/>
          </a:p>
        </p:txBody>
      </p:sp>
      <p:sp>
        <p:nvSpPr>
          <p:cNvPr id="4" name="Footer Placeholder 3"/>
          <p:cNvSpPr>
            <a:spLocks noGrp="1"/>
          </p:cNvSpPr>
          <p:nvPr>
            <p:ph type="ftr" sz="quarter" idx="2"/>
          </p:nvPr>
        </p:nvSpPr>
        <p:spPr>
          <a:xfrm>
            <a:off x="10" y="8829823"/>
            <a:ext cx="3038475" cy="466578"/>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6" y="8829823"/>
            <a:ext cx="3038475" cy="466578"/>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6435"/>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6435"/>
          </a:xfrm>
          <a:prstGeom prst="rect">
            <a:avLst/>
          </a:prstGeom>
        </p:spPr>
        <p:txBody>
          <a:bodyPr vert="horz" lIns="93155" tIns="46576" rIns="93155" bIns="46576" rtlCol="0"/>
          <a:lstStyle>
            <a:lvl1pPr algn="r">
              <a:defRPr sz="1200"/>
            </a:lvl1pPr>
          </a:lstStyle>
          <a:p>
            <a:fld id="{E3FD6F98-055A-4837-90F2-8E5F6821A1BB}" type="datetimeFigureOut">
              <a:rPr lang="en-US" smtClean="0"/>
              <a:t>9/17/2021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73900"/>
            <a:ext cx="5608320" cy="3660458"/>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6"/>
            <a:ext cx="3037840" cy="466434"/>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76"/>
            <a:ext cx="3037840" cy="466434"/>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mailto:linksreimbursement@dhhs.nc.gov"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a:t>
            </a:r>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2717527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Arial" panose="020B0604020202020204" pitchFamily="34" charset="0"/>
                <a:ea typeface="Calibri" panose="020F0502020204030204" pitchFamily="34" charset="0"/>
                <a:cs typeface="Times New Roman" panose="02020603050405020304" pitchFamily="18" charset="0"/>
              </a:rPr>
              <a:t>Conduct diligent efforts to identify, locate, and reach out to eligible young adults. Diligent efforts to conduct outreach means those efforts that are reasonably likely to identify, locate, and inform young adults of these payments for which they are eligible. </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Arial" panose="020B0604020202020204" pitchFamily="34" charset="0"/>
                <a:ea typeface="Calibri" panose="020F0502020204030204" pitchFamily="34" charset="0"/>
                <a:cs typeface="Times New Roman" panose="02020603050405020304" pitchFamily="18" charset="0"/>
              </a:rPr>
              <a:t>Create check requisitions for each eligible young adult located who will be receiving the one-time unrestricted payment.</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Arial" panose="020B0604020202020204" pitchFamily="34" charset="0"/>
                <a:ea typeface="Calibri" panose="020F0502020204030204" pitchFamily="34" charset="0"/>
                <a:cs typeface="Times New Roman" panose="02020603050405020304" pitchFamily="18" charset="0"/>
              </a:rPr>
              <a:t>Complete the attached DSS-5217a Request for Payment of Time-Limited Supplemental LINKS Funds.</a:t>
            </a:r>
            <a:br>
              <a:rPr lang="en-US" sz="1800" dirty="0">
                <a:effectLst/>
                <a:latin typeface="Arial" panose="020B0604020202020204" pitchFamily="34" charset="0"/>
                <a:ea typeface="Calibri" panose="020F0502020204030204" pitchFamily="34"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800" dirty="0">
                <a:effectLst/>
                <a:latin typeface="Arial" panose="020B0604020202020204" pitchFamily="34" charset="0"/>
                <a:ea typeface="Calibri" panose="020F0502020204030204" pitchFamily="34" charset="0"/>
                <a:cs typeface="Times New Roman" panose="02020603050405020304" pitchFamily="18" charset="0"/>
              </a:rPr>
              <a:t>Submit completed DSS-5217a and copies of each check requisition via email to </a:t>
            </a:r>
            <a:r>
              <a:rPr lang="en-US" sz="1800" u="sng" dirty="0">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a:rPr>
              <a:t>linksreimbursement@dhhs.nc.gov</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r>
              <a:rPr lang="en-US" dirty="0"/>
              <a:t>After the request forms are received, NC DSS will submit to the Controller’s Office for payment and the county will receive the funds via Electronic Funds Transfer (EFT).</a:t>
            </a:r>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18245787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 Col-Chart/Table">
    <p:spTree>
      <p:nvGrpSpPr>
        <p:cNvPr id="1" name=""/>
        <p:cNvGrpSpPr/>
        <p:nvPr/>
      </p:nvGrpSpPr>
      <p:grpSpPr>
        <a:xfrm>
          <a:off x="0" y="0"/>
          <a:ext cx="0" cy="0"/>
          <a:chOff x="0" y="0"/>
          <a:chExt cx="0" cy="0"/>
        </a:xfrm>
      </p:grpSpPr>
      <p:cxnSp>
        <p:nvCxnSpPr>
          <p:cNvPr id="2" name="Straight Connector 1"/>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346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p:nvPr>
        </p:nvSpPr>
        <p:spPr>
          <a:xfrm>
            <a:off x="524933"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endParaRPr lang="en-US" dirty="0"/>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Division of Social Services | Pandemic Funds for Young Adults | September 17, 2021</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674" r:id="rId2"/>
    <p:sldLayoutId id="2147483675" r:id="rId3"/>
    <p:sldLayoutId id="2147483676" r:id="rId4"/>
    <p:sldLayoutId id="2147483677" r:id="rId5"/>
    <p:sldLayoutId id="2147483678" r:id="rId6"/>
    <p:sldLayoutId id="2147483691" r:id="rId7"/>
    <p:sldLayoutId id="2147483692" r:id="rId8"/>
    <p:sldLayoutId id="2147483681" r:id="rId9"/>
    <p:sldLayoutId id="2147483696" r:id="rId10"/>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9.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mailto:linksreimbursement@dhhs.nc.gov"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mailto:leann.mckoy@dhhs.nc.gov" TargetMode="External"/><Relationship Id="rId2" Type="http://schemas.openxmlformats.org/officeDocument/2006/relationships/hyperlink" Target="mailto:shirley.Williams@dhhs.nc.gov"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407690-FFE7-40E9-8531-86FBE635DD12}"/>
              </a:ext>
            </a:extLst>
          </p:cNvPr>
          <p:cNvSpPr>
            <a:spLocks noGrp="1"/>
          </p:cNvSpPr>
          <p:nvPr>
            <p:ph type="body" sz="quarter" idx="10"/>
          </p:nvPr>
        </p:nvSpPr>
        <p:spPr>
          <a:xfrm>
            <a:off x="2768595" y="2418588"/>
            <a:ext cx="5774267" cy="2020824"/>
          </a:xfrm>
        </p:spPr>
        <p:txBody>
          <a:bodyPr/>
          <a:lstStyle/>
          <a:p>
            <a:pPr algn="ctr"/>
            <a:r>
              <a:rPr lang="en-US" sz="2000" dirty="0"/>
              <a:t>NC Department of Health and Human Services </a:t>
            </a:r>
            <a:br>
              <a:rPr lang="en-US" sz="2000" dirty="0"/>
            </a:br>
            <a:r>
              <a:rPr lang="en-US" sz="2000" dirty="0"/>
              <a:t>Division of Social Services</a:t>
            </a:r>
          </a:p>
          <a:p>
            <a:endParaRPr lang="en-US" dirty="0"/>
          </a:p>
          <a:p>
            <a:pPr algn="ctr"/>
            <a:r>
              <a:rPr lang="en-US" dirty="0"/>
              <a:t>Pandemic Funds for</a:t>
            </a:r>
          </a:p>
          <a:p>
            <a:pPr algn="ctr"/>
            <a:r>
              <a:rPr lang="en-US" dirty="0"/>
              <a:t> Young Adults</a:t>
            </a:r>
          </a:p>
        </p:txBody>
      </p:sp>
      <p:sp>
        <p:nvSpPr>
          <p:cNvPr id="4" name="Text Placeholder 3">
            <a:extLst>
              <a:ext uri="{FF2B5EF4-FFF2-40B4-BE49-F238E27FC236}">
                <a16:creationId xmlns:a16="http://schemas.microsoft.com/office/drawing/2014/main" id="{94D3FB65-FDA9-4081-A206-BCCF7DC29C7E}"/>
              </a:ext>
            </a:extLst>
          </p:cNvPr>
          <p:cNvSpPr>
            <a:spLocks noGrp="1"/>
          </p:cNvSpPr>
          <p:nvPr>
            <p:ph type="body" sz="quarter" idx="12"/>
          </p:nvPr>
        </p:nvSpPr>
        <p:spPr>
          <a:xfrm>
            <a:off x="2768595" y="5604431"/>
            <a:ext cx="5774267" cy="488226"/>
          </a:xfrm>
        </p:spPr>
        <p:txBody>
          <a:bodyPr/>
          <a:lstStyle/>
          <a:p>
            <a:pPr algn="ctr"/>
            <a:r>
              <a:rPr lang="en-US" dirty="0"/>
              <a:t>September 17, 2021</a:t>
            </a:r>
          </a:p>
        </p:txBody>
      </p:sp>
    </p:spTree>
    <p:extLst>
      <p:ext uri="{BB962C8B-B14F-4D97-AF65-F5344CB8AC3E}">
        <p14:creationId xmlns:p14="http://schemas.microsoft.com/office/powerpoint/2010/main" val="324961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E5EE65-CF03-4A0D-8BEB-AF72471A1AAF}"/>
              </a:ext>
            </a:extLst>
          </p:cNvPr>
          <p:cNvSpPr>
            <a:spLocks noGrp="1"/>
          </p:cNvSpPr>
          <p:nvPr>
            <p:ph type="title"/>
          </p:nvPr>
        </p:nvSpPr>
        <p:spPr>
          <a:xfrm>
            <a:off x="208577" y="3211338"/>
            <a:ext cx="3976645" cy="548640"/>
          </a:xfrm>
        </p:spPr>
        <p:txBody>
          <a:bodyPr/>
          <a:lstStyle/>
          <a:p>
            <a:pPr algn="ctr"/>
            <a:r>
              <a:rPr lang="en-US" sz="4000" dirty="0"/>
              <a:t>Agenda</a:t>
            </a:r>
            <a:endParaRPr lang="en-US" dirty="0"/>
          </a:p>
        </p:txBody>
      </p:sp>
      <p:sp>
        <p:nvSpPr>
          <p:cNvPr id="8" name="Rectangle: Rounded Corners 7">
            <a:extLst>
              <a:ext uri="{FF2B5EF4-FFF2-40B4-BE49-F238E27FC236}">
                <a16:creationId xmlns:a16="http://schemas.microsoft.com/office/drawing/2014/main" id="{DE285AD3-EA60-4FFC-970A-E34F54894F8B}"/>
              </a:ext>
            </a:extLst>
          </p:cNvPr>
          <p:cNvSpPr/>
          <p:nvPr/>
        </p:nvSpPr>
        <p:spPr>
          <a:xfrm>
            <a:off x="4958779" y="1466419"/>
            <a:ext cx="2957162" cy="916014"/>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9" name="Rectangle: Rounded Corners 8">
            <a:extLst>
              <a:ext uri="{FF2B5EF4-FFF2-40B4-BE49-F238E27FC236}">
                <a16:creationId xmlns:a16="http://schemas.microsoft.com/office/drawing/2014/main" id="{04C4B647-930F-4D94-B3D1-42A2CECBAC81}"/>
              </a:ext>
            </a:extLst>
          </p:cNvPr>
          <p:cNvSpPr/>
          <p:nvPr/>
        </p:nvSpPr>
        <p:spPr>
          <a:xfrm>
            <a:off x="4958779" y="2753331"/>
            <a:ext cx="2957162" cy="916014"/>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0" name="Rectangle: Rounded Corners 9">
            <a:extLst>
              <a:ext uri="{FF2B5EF4-FFF2-40B4-BE49-F238E27FC236}">
                <a16:creationId xmlns:a16="http://schemas.microsoft.com/office/drawing/2014/main" id="{0AB55E0A-B55F-4F94-A890-A1CB32C34C72}"/>
              </a:ext>
            </a:extLst>
          </p:cNvPr>
          <p:cNvSpPr/>
          <p:nvPr/>
        </p:nvSpPr>
        <p:spPr>
          <a:xfrm>
            <a:off x="4958779" y="3890885"/>
            <a:ext cx="2957162" cy="916014"/>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1" name="Rectangle: Rounded Corners 10">
            <a:extLst>
              <a:ext uri="{FF2B5EF4-FFF2-40B4-BE49-F238E27FC236}">
                <a16:creationId xmlns:a16="http://schemas.microsoft.com/office/drawing/2014/main" id="{2B559FDE-0DFF-48B2-A59C-E008031B74CD}"/>
              </a:ext>
            </a:extLst>
          </p:cNvPr>
          <p:cNvSpPr/>
          <p:nvPr/>
        </p:nvSpPr>
        <p:spPr>
          <a:xfrm>
            <a:off x="4958779" y="5190424"/>
            <a:ext cx="2957162" cy="916014"/>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6" name="TextBox 15">
            <a:extLst>
              <a:ext uri="{FF2B5EF4-FFF2-40B4-BE49-F238E27FC236}">
                <a16:creationId xmlns:a16="http://schemas.microsoft.com/office/drawing/2014/main" id="{1EC191E5-E6E5-49F1-A245-70FCA0A7D4A5}"/>
              </a:ext>
            </a:extLst>
          </p:cNvPr>
          <p:cNvSpPr txBox="1"/>
          <p:nvPr/>
        </p:nvSpPr>
        <p:spPr>
          <a:xfrm>
            <a:off x="5028831" y="1667576"/>
            <a:ext cx="1905993" cy="369332"/>
          </a:xfrm>
          <a:prstGeom prst="rect">
            <a:avLst/>
          </a:prstGeom>
          <a:noFill/>
        </p:spPr>
        <p:txBody>
          <a:bodyPr wrap="square" rtlCol="0">
            <a:spAutoFit/>
          </a:bodyPr>
          <a:lstStyle/>
          <a:p>
            <a:pPr algn="ctr"/>
            <a:r>
              <a:rPr lang="en-US" dirty="0"/>
              <a:t>Introduction</a:t>
            </a:r>
          </a:p>
        </p:txBody>
      </p:sp>
      <p:pic>
        <p:nvPicPr>
          <p:cNvPr id="17" name="Graphic 16" descr="Handshake">
            <a:extLst>
              <a:ext uri="{FF2B5EF4-FFF2-40B4-BE49-F238E27FC236}">
                <a16:creationId xmlns:a16="http://schemas.microsoft.com/office/drawing/2014/main" id="{4D9EBCE4-A87F-4D68-9D5A-4EB5067A38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34824" y="1567983"/>
            <a:ext cx="712886" cy="712886"/>
          </a:xfrm>
          <a:prstGeom prst="rect">
            <a:avLst/>
          </a:prstGeom>
        </p:spPr>
      </p:pic>
      <p:sp>
        <p:nvSpPr>
          <p:cNvPr id="35" name="TextBox 34">
            <a:extLst>
              <a:ext uri="{FF2B5EF4-FFF2-40B4-BE49-F238E27FC236}">
                <a16:creationId xmlns:a16="http://schemas.microsoft.com/office/drawing/2014/main" id="{ABB67612-02C4-4E8E-94AF-4B401DB05FEB}"/>
              </a:ext>
            </a:extLst>
          </p:cNvPr>
          <p:cNvSpPr txBox="1"/>
          <p:nvPr/>
        </p:nvSpPr>
        <p:spPr>
          <a:xfrm>
            <a:off x="4958779" y="2996893"/>
            <a:ext cx="1905993" cy="369332"/>
          </a:xfrm>
          <a:prstGeom prst="rect">
            <a:avLst/>
          </a:prstGeom>
          <a:noFill/>
        </p:spPr>
        <p:txBody>
          <a:bodyPr wrap="square" rtlCol="0">
            <a:spAutoFit/>
          </a:bodyPr>
          <a:lstStyle/>
          <a:p>
            <a:pPr algn="ctr"/>
            <a:r>
              <a:rPr lang="en-US" dirty="0"/>
              <a:t>Eligibility</a:t>
            </a:r>
          </a:p>
        </p:txBody>
      </p:sp>
      <p:sp>
        <p:nvSpPr>
          <p:cNvPr id="36" name="TextBox 35">
            <a:extLst>
              <a:ext uri="{FF2B5EF4-FFF2-40B4-BE49-F238E27FC236}">
                <a16:creationId xmlns:a16="http://schemas.microsoft.com/office/drawing/2014/main" id="{A55E34F8-EF3B-43BE-A903-9983ED47D634}"/>
              </a:ext>
            </a:extLst>
          </p:cNvPr>
          <p:cNvSpPr txBox="1"/>
          <p:nvPr/>
        </p:nvSpPr>
        <p:spPr>
          <a:xfrm>
            <a:off x="4924156" y="4025726"/>
            <a:ext cx="2115342" cy="646331"/>
          </a:xfrm>
          <a:prstGeom prst="rect">
            <a:avLst/>
          </a:prstGeom>
          <a:noFill/>
        </p:spPr>
        <p:txBody>
          <a:bodyPr wrap="square" rtlCol="0">
            <a:spAutoFit/>
          </a:bodyPr>
          <a:lstStyle/>
          <a:p>
            <a:pPr algn="ctr"/>
            <a:r>
              <a:rPr lang="en-US" dirty="0"/>
              <a:t>Dissemination Process</a:t>
            </a:r>
          </a:p>
        </p:txBody>
      </p:sp>
      <p:sp>
        <p:nvSpPr>
          <p:cNvPr id="37" name="TextBox 36">
            <a:extLst>
              <a:ext uri="{FF2B5EF4-FFF2-40B4-BE49-F238E27FC236}">
                <a16:creationId xmlns:a16="http://schemas.microsoft.com/office/drawing/2014/main" id="{77FBE014-9F9D-4387-A629-597C88F6D97C}"/>
              </a:ext>
            </a:extLst>
          </p:cNvPr>
          <p:cNvSpPr txBox="1"/>
          <p:nvPr/>
        </p:nvSpPr>
        <p:spPr>
          <a:xfrm>
            <a:off x="5028830" y="5466400"/>
            <a:ext cx="1905993" cy="369332"/>
          </a:xfrm>
          <a:prstGeom prst="rect">
            <a:avLst/>
          </a:prstGeom>
          <a:noFill/>
        </p:spPr>
        <p:txBody>
          <a:bodyPr wrap="square" rtlCol="0">
            <a:spAutoFit/>
          </a:bodyPr>
          <a:lstStyle/>
          <a:p>
            <a:pPr algn="ctr"/>
            <a:r>
              <a:rPr lang="en-US" dirty="0"/>
              <a:t>Questions</a:t>
            </a:r>
          </a:p>
        </p:txBody>
      </p:sp>
    </p:spTree>
    <p:extLst>
      <p:ext uri="{BB962C8B-B14F-4D97-AF65-F5344CB8AC3E}">
        <p14:creationId xmlns:p14="http://schemas.microsoft.com/office/powerpoint/2010/main" val="2894075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0879F79-346B-4642-BE07-760DC4773068}"/>
              </a:ext>
            </a:extLst>
          </p:cNvPr>
          <p:cNvSpPr>
            <a:spLocks noGrp="1"/>
          </p:cNvSpPr>
          <p:nvPr>
            <p:ph type="title"/>
          </p:nvPr>
        </p:nvSpPr>
        <p:spPr/>
        <p:txBody>
          <a:bodyPr/>
          <a:lstStyle/>
          <a:p>
            <a:r>
              <a:rPr lang="en-US" dirty="0"/>
              <a:t>Eligibility</a:t>
            </a:r>
          </a:p>
        </p:txBody>
      </p:sp>
      <p:sp>
        <p:nvSpPr>
          <p:cNvPr id="6" name="Text Placeholder 5">
            <a:extLst>
              <a:ext uri="{FF2B5EF4-FFF2-40B4-BE49-F238E27FC236}">
                <a16:creationId xmlns:a16="http://schemas.microsoft.com/office/drawing/2014/main" id="{D376BC2B-CE39-4697-AF24-0C8C6C88C759}"/>
              </a:ext>
            </a:extLst>
          </p:cNvPr>
          <p:cNvSpPr>
            <a:spLocks noGrp="1"/>
          </p:cNvSpPr>
          <p:nvPr>
            <p:ph type="body" sz="quarter" idx="10"/>
          </p:nvPr>
        </p:nvSpPr>
        <p:spPr/>
        <p:txBody>
          <a:bodyPr/>
          <a:lstStyle/>
          <a:p>
            <a:r>
              <a:rPr lang="en-US" b="0" dirty="0"/>
              <a:t>Young adults who are at least 18 and not yet 27 </a:t>
            </a:r>
            <a:r>
              <a:rPr lang="en-US" i="1" dirty="0"/>
              <a:t>and</a:t>
            </a:r>
            <a:r>
              <a:rPr lang="en-US" b="0" dirty="0"/>
              <a:t> are or were in foster care at age 14 or older</a:t>
            </a:r>
          </a:p>
          <a:p>
            <a:endParaRPr lang="en-US" dirty="0"/>
          </a:p>
          <a:p>
            <a:r>
              <a:rPr lang="en-US" b="0" dirty="0"/>
              <a:t>Amounts by Age:</a:t>
            </a:r>
          </a:p>
          <a:p>
            <a:pPr lvl="1"/>
            <a:r>
              <a:rPr lang="en-US" b="0" dirty="0"/>
              <a:t>18 – 20 $2,500</a:t>
            </a:r>
          </a:p>
          <a:p>
            <a:pPr lvl="1"/>
            <a:r>
              <a:rPr lang="en-US" b="0" dirty="0"/>
              <a:t>21 – 26 $5,000</a:t>
            </a:r>
          </a:p>
        </p:txBody>
      </p:sp>
    </p:spTree>
    <p:extLst>
      <p:ext uri="{BB962C8B-B14F-4D97-AF65-F5344CB8AC3E}">
        <p14:creationId xmlns:p14="http://schemas.microsoft.com/office/powerpoint/2010/main" val="3392042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C9432-FE00-49F4-A49F-89EBF3C26B0E}"/>
              </a:ext>
            </a:extLst>
          </p:cNvPr>
          <p:cNvSpPr>
            <a:spLocks noGrp="1"/>
          </p:cNvSpPr>
          <p:nvPr>
            <p:ph type="title"/>
          </p:nvPr>
        </p:nvSpPr>
        <p:spPr/>
        <p:txBody>
          <a:bodyPr/>
          <a:lstStyle/>
          <a:p>
            <a:r>
              <a:rPr lang="en-US" dirty="0"/>
              <a:t>Dissemination Process</a:t>
            </a:r>
          </a:p>
        </p:txBody>
      </p:sp>
      <p:sp>
        <p:nvSpPr>
          <p:cNvPr id="3" name="Text Placeholder 2">
            <a:extLst>
              <a:ext uri="{FF2B5EF4-FFF2-40B4-BE49-F238E27FC236}">
                <a16:creationId xmlns:a16="http://schemas.microsoft.com/office/drawing/2014/main" id="{5125C8B7-6010-4F6C-BBEC-AF5B808965FA}"/>
              </a:ext>
            </a:extLst>
          </p:cNvPr>
          <p:cNvSpPr>
            <a:spLocks noGrp="1"/>
          </p:cNvSpPr>
          <p:nvPr>
            <p:ph type="body" sz="quarter" idx="10"/>
          </p:nvPr>
        </p:nvSpPr>
        <p:spPr/>
        <p:txBody>
          <a:bodyPr/>
          <a:lstStyle/>
          <a:p>
            <a:pPr marL="514350" indent="-514350">
              <a:buAutoNum type="arabicPeriod"/>
            </a:pPr>
            <a:r>
              <a:rPr lang="en-US" sz="2400" b="0" dirty="0"/>
              <a:t>Today, DHHS send will send the DCDL and new “stimulus” county allocation which will be 4 times your regular LINKS amount.</a:t>
            </a:r>
          </a:p>
          <a:p>
            <a:pPr marL="514350" indent="-514350">
              <a:buAutoNum type="arabicPeriod"/>
            </a:pPr>
            <a:r>
              <a:rPr lang="en-US" sz="2400" b="0" dirty="0"/>
              <a:t>Conduct diligent outreach efforts.</a:t>
            </a:r>
          </a:p>
          <a:p>
            <a:pPr marL="514350" indent="-514350">
              <a:buAutoNum type="arabicPeriod"/>
            </a:pPr>
            <a:r>
              <a:rPr lang="en-US" sz="2400" b="0" dirty="0"/>
              <a:t>Create check requisitions and communicate any anticipated underspending or overspending often thru the email below.</a:t>
            </a:r>
          </a:p>
          <a:p>
            <a:pPr marL="514350" indent="-514350">
              <a:buAutoNum type="arabicPeriod"/>
            </a:pPr>
            <a:r>
              <a:rPr lang="en-US" sz="2400" b="0" dirty="0"/>
              <a:t>Complete the DSS-5217a Request for Payment of Time-Limited Supplemental LINKS Funds</a:t>
            </a:r>
          </a:p>
          <a:p>
            <a:pPr marL="514350" indent="-514350">
              <a:buAutoNum type="arabicPeriod"/>
            </a:pPr>
            <a:r>
              <a:rPr lang="en-US" sz="2400" b="0" dirty="0"/>
              <a:t>Submit completed DSS-5217a and copies of check requisitions to </a:t>
            </a:r>
            <a:r>
              <a:rPr lang="en-US" sz="2400" b="0" dirty="0">
                <a:hlinkClick r:id="rId3"/>
              </a:rPr>
              <a:t>linksreimbursement@dhhs.nc.gov</a:t>
            </a:r>
            <a:r>
              <a:rPr lang="en-US" sz="2400" b="0" dirty="0"/>
              <a:t> </a:t>
            </a:r>
          </a:p>
        </p:txBody>
      </p:sp>
    </p:spTree>
    <p:extLst>
      <p:ext uri="{BB962C8B-B14F-4D97-AF65-F5344CB8AC3E}">
        <p14:creationId xmlns:p14="http://schemas.microsoft.com/office/powerpoint/2010/main" val="2431332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B2048-954C-4AF6-846A-EF579AC47163}"/>
              </a:ext>
            </a:extLst>
          </p:cNvPr>
          <p:cNvSpPr>
            <a:spLocks noGrp="1"/>
          </p:cNvSpPr>
          <p:nvPr>
            <p:ph type="title"/>
          </p:nvPr>
        </p:nvSpPr>
        <p:spPr/>
        <p:txBody>
          <a:bodyPr/>
          <a:lstStyle/>
          <a:p>
            <a:r>
              <a:rPr lang="en-US" dirty="0"/>
              <a:t>Contact</a:t>
            </a:r>
          </a:p>
        </p:txBody>
      </p:sp>
      <p:sp>
        <p:nvSpPr>
          <p:cNvPr id="5" name="Text Placeholder 2">
            <a:extLst>
              <a:ext uri="{FF2B5EF4-FFF2-40B4-BE49-F238E27FC236}">
                <a16:creationId xmlns:a16="http://schemas.microsoft.com/office/drawing/2014/main" id="{8F56961B-CAAE-42FC-A0C9-81B4CDE8CB85}"/>
              </a:ext>
            </a:extLst>
          </p:cNvPr>
          <p:cNvSpPr txBox="1">
            <a:spLocks/>
          </p:cNvSpPr>
          <p:nvPr/>
        </p:nvSpPr>
        <p:spPr>
          <a:xfrm>
            <a:off x="730779" y="1281772"/>
            <a:ext cx="7888288" cy="5291536"/>
          </a:xfrm>
          <a:prstGeom prst="rect">
            <a:avLst/>
          </a:prstGeom>
        </p:spPr>
        <p:txBody>
          <a:bodyPr>
            <a:noAutofit/>
          </a:bodyPr>
          <a:lstStyle>
            <a:lvl1pPr marL="228600" indent="-228600" algn="l" defTabSz="685800" rtl="0" eaLnBrk="1" latinLnBrk="0" hangingPunct="1">
              <a:lnSpc>
                <a:spcPct val="100000"/>
              </a:lnSpc>
              <a:spcBef>
                <a:spcPts val="1200"/>
              </a:spcBef>
              <a:buFont typeface="Arial" panose="020B0604020202020204" pitchFamily="34" charset="0"/>
              <a:buChar char="•"/>
              <a:defRPr sz="2800" b="1" i="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576263" indent="-233363" algn="l" defTabSz="685800" rtl="0" eaLnBrk="1" latinLnBrk="0" hangingPunct="1">
              <a:lnSpc>
                <a:spcPct val="100000"/>
              </a:lnSpc>
              <a:spcBef>
                <a:spcPts val="375"/>
              </a:spcBef>
              <a:buFont typeface="Franklin Gothic Medium" panose="020B0603020102020204" pitchFamily="34" charset="0"/>
              <a:buChar char="−"/>
              <a:defRPr sz="2400" b="1" i="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973138" indent="-228600" algn="l" defTabSz="685800" rtl="0" eaLnBrk="1" latinLnBrk="0" hangingPunct="1">
              <a:lnSpc>
                <a:spcPct val="100000"/>
              </a:lnSpc>
              <a:spcBef>
                <a:spcPts val="375"/>
              </a:spcBef>
              <a:buFont typeface="Arial" panose="020B0604020202020204" pitchFamily="34" charset="0"/>
              <a:buChar char="•"/>
              <a:defRPr sz="2000" b="1" i="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Franklin Gothic Medium" panose="020B06030201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Font typeface="Arial" panose="020B0604020202020204" pitchFamily="34" charset="0"/>
              <a:buNone/>
            </a:pPr>
            <a:r>
              <a:rPr lang="en-US" sz="1900" dirty="0"/>
              <a:t>Shirley Williams, BSW</a:t>
            </a:r>
          </a:p>
          <a:p>
            <a:pPr marL="0" indent="0" algn="ctr">
              <a:buFont typeface="Arial" panose="020B0604020202020204" pitchFamily="34" charset="0"/>
              <a:buNone/>
            </a:pPr>
            <a:r>
              <a:rPr lang="en-US" sz="1900" b="0" dirty="0"/>
              <a:t>Special Programs Manager</a:t>
            </a:r>
          </a:p>
          <a:p>
            <a:pPr marL="0" indent="0" algn="ctr">
              <a:buFont typeface="Arial" panose="020B0604020202020204" pitchFamily="34" charset="0"/>
              <a:buNone/>
            </a:pPr>
            <a:r>
              <a:rPr lang="en-US" sz="1900" b="0" dirty="0"/>
              <a:t>NC DHHS, NC DSS</a:t>
            </a:r>
          </a:p>
          <a:p>
            <a:pPr marL="0" indent="0" algn="ctr">
              <a:buFont typeface="Arial" panose="020B0604020202020204" pitchFamily="34" charset="0"/>
              <a:buNone/>
            </a:pPr>
            <a:r>
              <a:rPr lang="en-US" sz="1900" b="0" dirty="0"/>
              <a:t>Child Welfare Services</a:t>
            </a:r>
          </a:p>
          <a:p>
            <a:pPr marL="0" indent="0" algn="ctr">
              <a:buFont typeface="Arial" panose="020B0604020202020204" pitchFamily="34" charset="0"/>
              <a:buNone/>
            </a:pPr>
            <a:r>
              <a:rPr lang="en-US" sz="1900" b="0" dirty="0">
                <a:hlinkClick r:id="rId2"/>
              </a:rPr>
              <a:t>shirley.Williams@dhhs.nc.gov</a:t>
            </a:r>
            <a:r>
              <a:rPr lang="en-US" sz="1900" b="0" dirty="0"/>
              <a:t> </a:t>
            </a:r>
          </a:p>
          <a:p>
            <a:pPr marL="0" indent="0" algn="ctr">
              <a:buFont typeface="Arial" panose="020B0604020202020204" pitchFamily="34" charset="0"/>
              <a:buNone/>
            </a:pPr>
            <a:endParaRPr lang="en-US" sz="1900" dirty="0"/>
          </a:p>
          <a:p>
            <a:pPr marL="0" indent="0" algn="ctr">
              <a:buFont typeface="Arial" panose="020B0604020202020204" pitchFamily="34" charset="0"/>
              <a:buNone/>
            </a:pPr>
            <a:r>
              <a:rPr lang="en-US" sz="1900" dirty="0"/>
              <a:t>LeAnn McKoy, MPA</a:t>
            </a:r>
          </a:p>
          <a:p>
            <a:pPr marL="0" indent="0" algn="ctr">
              <a:buFont typeface="Arial" panose="020B0604020202020204" pitchFamily="34" charset="0"/>
              <a:buNone/>
            </a:pPr>
            <a:r>
              <a:rPr lang="en-US" sz="1900" b="0" dirty="0"/>
              <a:t>Foster Care 18 to 21 Program Coordinator</a:t>
            </a:r>
          </a:p>
          <a:p>
            <a:pPr marL="0" indent="0" algn="ctr">
              <a:buFont typeface="Arial" panose="020B0604020202020204" pitchFamily="34" charset="0"/>
              <a:buNone/>
            </a:pPr>
            <a:r>
              <a:rPr lang="en-US" sz="1900" b="0" dirty="0"/>
              <a:t>NC DHHS, NC DSS</a:t>
            </a:r>
          </a:p>
          <a:p>
            <a:pPr marL="0" indent="0" algn="ctr">
              <a:buFont typeface="Arial" panose="020B0604020202020204" pitchFamily="34" charset="0"/>
              <a:buNone/>
            </a:pPr>
            <a:r>
              <a:rPr lang="en-US" sz="1900" b="0" dirty="0"/>
              <a:t>Child Welfare Services</a:t>
            </a:r>
          </a:p>
          <a:p>
            <a:pPr marL="0" indent="0" algn="ctr">
              <a:buFont typeface="Arial" panose="020B0604020202020204" pitchFamily="34" charset="0"/>
              <a:buNone/>
            </a:pPr>
            <a:r>
              <a:rPr lang="en-US" sz="1900" b="0" dirty="0">
                <a:hlinkClick r:id="rId3"/>
              </a:rPr>
              <a:t>leann.mckoy@dhhs.nc.gov</a:t>
            </a:r>
            <a:r>
              <a:rPr lang="en-US" sz="1900" b="0" dirty="0"/>
              <a:t> </a:t>
            </a:r>
          </a:p>
        </p:txBody>
      </p:sp>
    </p:spTree>
    <p:extLst>
      <p:ext uri="{BB962C8B-B14F-4D97-AF65-F5344CB8AC3E}">
        <p14:creationId xmlns:p14="http://schemas.microsoft.com/office/powerpoint/2010/main" val="3562391768"/>
      </p:ext>
    </p:extLst>
  </p:cSld>
  <p:clrMapOvr>
    <a:masterClrMapping/>
  </p:clrMapOvr>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11291</TotalTime>
  <Words>329</Words>
  <Application>Microsoft Office PowerPoint</Application>
  <PresentationFormat>On-screen Show (4:3)</PresentationFormat>
  <Paragraphs>44</Paragraphs>
  <Slides>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Franklin Gothic Demi Cond</vt:lpstr>
      <vt:lpstr>Franklin Gothic Medium</vt:lpstr>
      <vt:lpstr>Franklin Gothic Medium Cond</vt:lpstr>
      <vt:lpstr>Gotham Bold</vt:lpstr>
      <vt:lpstr>Helvetica</vt:lpstr>
      <vt:lpstr>3_Office Theme</vt:lpstr>
      <vt:lpstr>PowerPoint Presentation</vt:lpstr>
      <vt:lpstr>Agenda</vt:lpstr>
      <vt:lpstr>Eligibility</vt:lpstr>
      <vt:lpstr>Dissemination Process</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Osborne, Susan G</cp:lastModifiedBy>
  <cp:revision>833</cp:revision>
  <cp:lastPrinted>2018-10-16T18:16:36Z</cp:lastPrinted>
  <dcterms:created xsi:type="dcterms:W3CDTF">2015-07-07T20:02:11Z</dcterms:created>
  <dcterms:modified xsi:type="dcterms:W3CDTF">2021-09-17T20:49:02Z</dcterms:modified>
</cp:coreProperties>
</file>