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9.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6" r:id="rId3"/>
    <p:sldMasterId id="2147483704" r:id="rId4"/>
    <p:sldMasterId id="2147483734" r:id="rId5"/>
    <p:sldMasterId id="2147483748" r:id="rId6"/>
    <p:sldMasterId id="2147483778" r:id="rId7"/>
    <p:sldMasterId id="2147483803" r:id="rId8"/>
    <p:sldMasterId id="2147483814" r:id="rId9"/>
    <p:sldMasterId id="2147483829" r:id="rId10"/>
    <p:sldMasterId id="2147483840" r:id="rId11"/>
    <p:sldMasterId id="2147483890" r:id="rId12"/>
  </p:sldMasterIdLst>
  <p:notesMasterIdLst>
    <p:notesMasterId r:id="rId50"/>
  </p:notesMasterIdLst>
  <p:handoutMasterIdLst>
    <p:handoutMasterId r:id="rId51"/>
  </p:handoutMasterIdLst>
  <p:sldIdLst>
    <p:sldId id="459" r:id="rId13"/>
    <p:sldId id="8355" r:id="rId14"/>
    <p:sldId id="1806" r:id="rId15"/>
    <p:sldId id="695" r:id="rId16"/>
    <p:sldId id="682" r:id="rId17"/>
    <p:sldId id="617" r:id="rId18"/>
    <p:sldId id="616" r:id="rId19"/>
    <p:sldId id="619" r:id="rId20"/>
    <p:sldId id="688" r:id="rId21"/>
    <p:sldId id="673" r:id="rId22"/>
    <p:sldId id="661" r:id="rId23"/>
    <p:sldId id="687" r:id="rId24"/>
    <p:sldId id="256" r:id="rId25"/>
    <p:sldId id="675" r:id="rId26"/>
    <p:sldId id="8356" r:id="rId27"/>
    <p:sldId id="267" r:id="rId28"/>
    <p:sldId id="365" r:id="rId29"/>
    <p:sldId id="371" r:id="rId30"/>
    <p:sldId id="305" r:id="rId31"/>
    <p:sldId id="383" r:id="rId32"/>
    <p:sldId id="316" r:id="rId33"/>
    <p:sldId id="380" r:id="rId34"/>
    <p:sldId id="366" r:id="rId35"/>
    <p:sldId id="368" r:id="rId36"/>
    <p:sldId id="367" r:id="rId37"/>
    <p:sldId id="369" r:id="rId38"/>
    <p:sldId id="373" r:id="rId39"/>
    <p:sldId id="308" r:id="rId40"/>
    <p:sldId id="376" r:id="rId41"/>
    <p:sldId id="377" r:id="rId42"/>
    <p:sldId id="382" r:id="rId43"/>
    <p:sldId id="360" r:id="rId44"/>
    <p:sldId id="416" r:id="rId45"/>
    <p:sldId id="277" r:id="rId46"/>
    <p:sldId id="8357" r:id="rId47"/>
    <p:sldId id="8358" r:id="rId48"/>
    <p:sldId id="811"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3FF1F84-DD60-4626-9733-B36F53AC6208}">
          <p14:sldIdLst>
            <p14:sldId id="459"/>
            <p14:sldId id="8355"/>
            <p14:sldId id="1806"/>
            <p14:sldId id="695"/>
            <p14:sldId id="682"/>
            <p14:sldId id="617"/>
            <p14:sldId id="616"/>
            <p14:sldId id="619"/>
            <p14:sldId id="688"/>
            <p14:sldId id="673"/>
            <p14:sldId id="661"/>
            <p14:sldId id="687"/>
            <p14:sldId id="256"/>
            <p14:sldId id="675"/>
          </p14:sldIdLst>
        </p14:section>
        <p14:section name="Untitled Section" id="{9EC84A59-5132-4F98-BD1C-A0904AA64CA3}">
          <p14:sldIdLst>
            <p14:sldId id="8356"/>
            <p14:sldId id="267"/>
            <p14:sldId id="365"/>
            <p14:sldId id="371"/>
            <p14:sldId id="305"/>
            <p14:sldId id="383"/>
            <p14:sldId id="316"/>
            <p14:sldId id="380"/>
            <p14:sldId id="366"/>
            <p14:sldId id="368"/>
            <p14:sldId id="367"/>
            <p14:sldId id="369"/>
            <p14:sldId id="373"/>
            <p14:sldId id="308"/>
            <p14:sldId id="376"/>
            <p14:sldId id="377"/>
            <p14:sldId id="382"/>
            <p14:sldId id="360"/>
            <p14:sldId id="416"/>
            <p14:sldId id="277"/>
            <p14:sldId id="8357"/>
            <p14:sldId id="8358"/>
            <p14:sldId id="8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x, Mary Beth" initials="CMB" lastIdx="6" clrIdx="0">
    <p:extLst>
      <p:ext uri="{19B8F6BF-5375-455C-9EA6-DF929625EA0E}">
        <p15:presenceInfo xmlns:p15="http://schemas.microsoft.com/office/powerpoint/2012/main" userId="S::MaryBeth.Cox@dhhs.nc.gov::dab48a53-bccf-46a2-b48e-b80755c1958c" providerId="AD"/>
      </p:ext>
    </p:extLst>
  </p:cmAuthor>
  <p:cmAuthor id="2" name="Melissia Larson" initials="ML" lastIdx="1" clrIdx="1">
    <p:extLst>
      <p:ext uri="{19B8F6BF-5375-455C-9EA6-DF929625EA0E}">
        <p15:presenceInfo xmlns:p15="http://schemas.microsoft.com/office/powerpoint/2012/main" userId="Melissia Lar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a:srgbClr val="B1CBE5"/>
    <a:srgbClr val="DB3BE0"/>
    <a:srgbClr val="4B9CD3"/>
    <a:srgbClr val="298E6B"/>
    <a:srgbClr val="7F9E3F"/>
    <a:srgbClr val="BE900E"/>
    <a:srgbClr val="A6BBCB"/>
    <a:srgbClr val="A7CFE7"/>
    <a:srgbClr val="59A4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85046" autoAdjust="0"/>
  </p:normalViewPr>
  <p:slideViewPr>
    <p:cSldViewPr snapToGrid="0">
      <p:cViewPr varScale="1">
        <p:scale>
          <a:sx n="98" d="100"/>
          <a:sy n="98" d="100"/>
        </p:scale>
        <p:origin x="1098" y="84"/>
      </p:cViewPr>
      <p:guideLst>
        <p:guide orient="horz" pos="2160"/>
        <p:guide pos="2880"/>
      </p:guideLst>
    </p:cSldViewPr>
  </p:slideViewPr>
  <p:notesTextViewPr>
    <p:cViewPr>
      <p:scale>
        <a:sx n="3" d="2"/>
        <a:sy n="3" d="2"/>
      </p:scale>
      <p:origin x="0" y="0"/>
    </p:cViewPr>
  </p:notesTextViewPr>
  <p:sorterViewPr>
    <p:cViewPr>
      <p:scale>
        <a:sx n="140" d="100"/>
        <a:sy n="140" d="100"/>
      </p:scale>
      <p:origin x="0" y="0"/>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j-lt"/>
                <a:ea typeface="+mn-ea"/>
                <a:cs typeface="+mn-cs"/>
              </a:defRPr>
            </a:pPr>
            <a:r>
              <a:rPr lang="en-US" sz="2000" dirty="0">
                <a:latin typeface="+mj-lt"/>
              </a:rPr>
              <a:t>Birth Outcomes:</a:t>
            </a:r>
            <a:r>
              <a:rPr lang="en-US" sz="2000" baseline="0" dirty="0">
                <a:latin typeface="+mj-lt"/>
              </a:rPr>
              <a:t> Horizons vs. Untreated Drug-Exposed</a:t>
            </a:r>
            <a:endParaRPr lang="en-US" sz="2000" dirty="0">
              <a:latin typeface="+mj-lt"/>
            </a:endParaRPr>
          </a:p>
        </c:rich>
      </c:tx>
      <c:layout>
        <c:manualLayout>
          <c:xMode val="edge"/>
          <c:yMode val="edge"/>
          <c:x val="0.13586868639370708"/>
          <c:y val="1.4627968643726631E-2"/>
        </c:manualLayout>
      </c:layout>
      <c:overlay val="0"/>
      <c:spPr>
        <a:solidFill>
          <a:schemeClr val="bg1"/>
        </a:solid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manualLayout>
          <c:layoutTarget val="inner"/>
          <c:xMode val="edge"/>
          <c:yMode val="edge"/>
          <c:x val="7.04076414016927E-2"/>
          <c:y val="0.20286742797647395"/>
          <c:w val="0.82388556483129982"/>
          <c:h val="0.68930651255016895"/>
        </c:manualLayout>
      </c:layout>
      <c:barChart>
        <c:barDir val="col"/>
        <c:grouping val="clustered"/>
        <c:varyColors val="0"/>
        <c:ser>
          <c:idx val="0"/>
          <c:order val="0"/>
          <c:tx>
            <c:strRef>
              <c:f>Sheet1!$B$1</c:f>
              <c:strCache>
                <c:ptCount val="1"/>
                <c:pt idx="0">
                  <c:v>Horizons</c:v>
                </c:pt>
              </c:strCache>
            </c:strRef>
          </c:tx>
          <c:spPr>
            <a:solidFill>
              <a:schemeClr val="accent1"/>
            </a:solidFill>
            <a:ln>
              <a:noFill/>
            </a:ln>
            <a:effectLst/>
          </c:spPr>
          <c:invertIfNegative val="0"/>
          <c:cat>
            <c:strRef>
              <c:f>Sheet1!$A$2:$A$5</c:f>
              <c:strCache>
                <c:ptCount val="2"/>
                <c:pt idx="0">
                  <c:v>Premature</c:v>
                </c:pt>
                <c:pt idx="1">
                  <c:v>Low Birth Weight</c:v>
                </c:pt>
              </c:strCache>
            </c:strRef>
          </c:cat>
          <c:val>
            <c:numRef>
              <c:f>Sheet1!$B$2:$B$5</c:f>
              <c:numCache>
                <c:formatCode>0%</c:formatCode>
                <c:ptCount val="4"/>
                <c:pt idx="0">
                  <c:v>7.4999999999999997E-2</c:v>
                </c:pt>
                <c:pt idx="1">
                  <c:v>0.05</c:v>
                </c:pt>
              </c:numCache>
            </c:numRef>
          </c:val>
          <c:extLst>
            <c:ext xmlns:c16="http://schemas.microsoft.com/office/drawing/2014/chart" uri="{C3380CC4-5D6E-409C-BE32-E72D297353CC}">
              <c16:uniqueId val="{00000000-D6FB-4DC9-8AEC-8C41942EDCCB}"/>
            </c:ext>
          </c:extLst>
        </c:ser>
        <c:ser>
          <c:idx val="1"/>
          <c:order val="1"/>
          <c:tx>
            <c:strRef>
              <c:f>Sheet1!$C$1</c:f>
              <c:strCache>
                <c:ptCount val="1"/>
                <c:pt idx="0">
                  <c:v>Untreated Drug-Exposed</c:v>
                </c:pt>
              </c:strCache>
            </c:strRef>
          </c:tx>
          <c:spPr>
            <a:solidFill>
              <a:schemeClr val="accent2"/>
            </a:solidFill>
            <a:ln>
              <a:noFill/>
            </a:ln>
            <a:effectLst/>
          </c:spPr>
          <c:invertIfNegative val="0"/>
          <c:cat>
            <c:strRef>
              <c:f>Sheet1!$A$2:$A$5</c:f>
              <c:strCache>
                <c:ptCount val="2"/>
                <c:pt idx="0">
                  <c:v>Premature</c:v>
                </c:pt>
                <c:pt idx="1">
                  <c:v>Low Birth Weight</c:v>
                </c:pt>
              </c:strCache>
            </c:strRef>
          </c:cat>
          <c:val>
            <c:numRef>
              <c:f>Sheet1!$C$2:$C$5</c:f>
              <c:numCache>
                <c:formatCode>0%</c:formatCode>
                <c:ptCount val="4"/>
                <c:pt idx="0">
                  <c:v>0.24</c:v>
                </c:pt>
                <c:pt idx="1">
                  <c:v>0.27</c:v>
                </c:pt>
              </c:numCache>
            </c:numRef>
          </c:val>
          <c:extLst>
            <c:ext xmlns:c16="http://schemas.microsoft.com/office/drawing/2014/chart" uri="{C3380CC4-5D6E-409C-BE32-E72D297353CC}">
              <c16:uniqueId val="{00000001-D6FB-4DC9-8AEC-8C41942EDCCB}"/>
            </c:ext>
          </c:extLst>
        </c:ser>
        <c:dLbls>
          <c:showLegendKey val="0"/>
          <c:showVal val="0"/>
          <c:showCatName val="0"/>
          <c:showSerName val="0"/>
          <c:showPercent val="0"/>
          <c:showBubbleSize val="0"/>
        </c:dLbls>
        <c:gapWidth val="219"/>
        <c:overlap val="-27"/>
        <c:axId val="434218808"/>
        <c:axId val="434214104"/>
      </c:barChart>
      <c:catAx>
        <c:axId val="434218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434214104"/>
        <c:crosses val="autoZero"/>
        <c:auto val="1"/>
        <c:lblAlgn val="ctr"/>
        <c:lblOffset val="100"/>
        <c:noMultiLvlLbl val="0"/>
      </c:catAx>
      <c:valAx>
        <c:axId val="434214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434218808"/>
        <c:crosses val="autoZero"/>
        <c:crossBetween val="between"/>
      </c:valAx>
      <c:spPr>
        <a:noFill/>
        <a:ln>
          <a:noFill/>
        </a:ln>
        <a:effectLst/>
      </c:spPr>
    </c:plotArea>
    <c:legend>
      <c:legendPos val="b"/>
      <c:layout>
        <c:manualLayout>
          <c:xMode val="edge"/>
          <c:yMode val="edge"/>
          <c:x val="0.4778934977306139"/>
          <c:y val="0.55460928389574404"/>
          <c:w val="0.46674831543341139"/>
          <c:h val="0.1218404714926825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6A8FD3-11FB-4D92-8606-3B2DBC31D307}" type="doc">
      <dgm:prSet loTypeId="urn:microsoft.com/office/officeart/2005/8/layout/gear1" loCatId="relationship" qsTypeId="urn:microsoft.com/office/officeart/2005/8/quickstyle/3d3" qsCatId="3D" csTypeId="urn:microsoft.com/office/officeart/2005/8/colors/accent1_2" csCatId="accent1" phldr="1"/>
      <dgm:spPr/>
    </dgm:pt>
    <dgm:pt modelId="{6284ADA2-0E55-495B-8D76-7ED79336E902}">
      <dgm:prSet phldrT="[Text]" custT="1"/>
      <dgm:spPr>
        <a:solidFill>
          <a:srgbClr val="DB3BE0"/>
        </a:solidFill>
      </dgm:spPr>
      <dgm:t>
        <a:bodyPr/>
        <a:lstStyle/>
        <a:p>
          <a:r>
            <a:rPr lang="en-US" sz="1600" dirty="0"/>
            <a:t>Behavioral Health Care</a:t>
          </a:r>
        </a:p>
      </dgm:t>
    </dgm:pt>
    <dgm:pt modelId="{3E2894E0-2A1D-40DA-BD7C-C456615EC768}" type="parTrans" cxnId="{9E1B169D-2457-445B-A76F-E6D95F4EA44A}">
      <dgm:prSet/>
      <dgm:spPr/>
      <dgm:t>
        <a:bodyPr/>
        <a:lstStyle/>
        <a:p>
          <a:endParaRPr lang="en-US"/>
        </a:p>
      </dgm:t>
    </dgm:pt>
    <dgm:pt modelId="{422A3BC0-8EF6-4A04-9377-4E956B8DBD19}" type="sibTrans" cxnId="{9E1B169D-2457-445B-A76F-E6D95F4EA44A}">
      <dgm:prSet/>
      <dgm:spPr>
        <a:solidFill>
          <a:srgbClr val="B1CBE5"/>
        </a:solidFill>
      </dgm:spPr>
      <dgm:t>
        <a:bodyPr/>
        <a:lstStyle/>
        <a:p>
          <a:endParaRPr lang="en-US"/>
        </a:p>
      </dgm:t>
    </dgm:pt>
    <dgm:pt modelId="{16E40E19-AC2C-4EA7-A7CD-0C245F2C3F29}">
      <dgm:prSet phldrT="[Text]" custT="1"/>
      <dgm:spPr>
        <a:solidFill>
          <a:srgbClr val="4B9CD3"/>
        </a:solidFill>
      </dgm:spPr>
      <dgm:t>
        <a:bodyPr/>
        <a:lstStyle/>
        <a:p>
          <a:r>
            <a:rPr lang="en-US" sz="1600" dirty="0"/>
            <a:t>Perinatal care</a:t>
          </a:r>
        </a:p>
      </dgm:t>
    </dgm:pt>
    <dgm:pt modelId="{04427987-4CA4-460B-BE19-36B347F8D4AE}" type="parTrans" cxnId="{3170BE7C-619A-431F-9996-56FE723EFA19}">
      <dgm:prSet/>
      <dgm:spPr/>
      <dgm:t>
        <a:bodyPr/>
        <a:lstStyle/>
        <a:p>
          <a:endParaRPr lang="en-US"/>
        </a:p>
      </dgm:t>
    </dgm:pt>
    <dgm:pt modelId="{C720FA83-EE73-4477-8412-3D4BA9327506}" type="sibTrans" cxnId="{3170BE7C-619A-431F-9996-56FE723EFA19}">
      <dgm:prSet/>
      <dgm:spPr/>
      <dgm:t>
        <a:bodyPr/>
        <a:lstStyle/>
        <a:p>
          <a:endParaRPr lang="en-US"/>
        </a:p>
      </dgm:t>
    </dgm:pt>
    <dgm:pt modelId="{53741384-214C-42BA-A3E8-11099ED74642}">
      <dgm:prSet phldrT="[Text]"/>
      <dgm:spPr>
        <a:solidFill>
          <a:srgbClr val="298E6B"/>
        </a:solidFill>
      </dgm:spPr>
      <dgm:t>
        <a:bodyPr/>
        <a:lstStyle/>
        <a:p>
          <a:r>
            <a:rPr lang="en-US" dirty="0"/>
            <a:t>Medication for Opioid Use Disorder</a:t>
          </a:r>
        </a:p>
      </dgm:t>
    </dgm:pt>
    <dgm:pt modelId="{46731EFC-4653-4AB1-A76E-39D973DBF8B6}" type="parTrans" cxnId="{5DA411BD-ECB5-455C-864D-5185FAA1859F}">
      <dgm:prSet/>
      <dgm:spPr/>
      <dgm:t>
        <a:bodyPr/>
        <a:lstStyle/>
        <a:p>
          <a:endParaRPr lang="en-US"/>
        </a:p>
      </dgm:t>
    </dgm:pt>
    <dgm:pt modelId="{885A8E95-BA6D-4B31-9642-3F1D55DE5757}" type="sibTrans" cxnId="{5DA411BD-ECB5-455C-864D-5185FAA1859F}">
      <dgm:prSet/>
      <dgm:spPr/>
      <dgm:t>
        <a:bodyPr/>
        <a:lstStyle/>
        <a:p>
          <a:endParaRPr lang="en-US"/>
        </a:p>
      </dgm:t>
    </dgm:pt>
    <dgm:pt modelId="{7173E354-93F4-493B-B62F-3B5CDB6AEA6E}" type="pres">
      <dgm:prSet presAssocID="{BE6A8FD3-11FB-4D92-8606-3B2DBC31D307}" presName="composite" presStyleCnt="0">
        <dgm:presLayoutVars>
          <dgm:chMax val="3"/>
          <dgm:animLvl val="lvl"/>
          <dgm:resizeHandles val="exact"/>
        </dgm:presLayoutVars>
      </dgm:prSet>
      <dgm:spPr/>
    </dgm:pt>
    <dgm:pt modelId="{D41EF792-CB96-407E-8BBB-4D3322E3D5E7}" type="pres">
      <dgm:prSet presAssocID="{6284ADA2-0E55-495B-8D76-7ED79336E902}" presName="gear1" presStyleLbl="node1" presStyleIdx="0" presStyleCnt="3">
        <dgm:presLayoutVars>
          <dgm:chMax val="1"/>
          <dgm:bulletEnabled val="1"/>
        </dgm:presLayoutVars>
      </dgm:prSet>
      <dgm:spPr/>
    </dgm:pt>
    <dgm:pt modelId="{6CFA555A-AA6B-4B98-818C-E6C39A179850}" type="pres">
      <dgm:prSet presAssocID="{6284ADA2-0E55-495B-8D76-7ED79336E902}" presName="gear1srcNode" presStyleLbl="node1" presStyleIdx="0" presStyleCnt="3"/>
      <dgm:spPr/>
    </dgm:pt>
    <dgm:pt modelId="{F18A6D65-730F-48E8-8597-A3FC040BC1C9}" type="pres">
      <dgm:prSet presAssocID="{6284ADA2-0E55-495B-8D76-7ED79336E902}" presName="gear1dstNode" presStyleLbl="node1" presStyleIdx="0" presStyleCnt="3"/>
      <dgm:spPr/>
    </dgm:pt>
    <dgm:pt modelId="{361A3D20-DA80-48BF-8115-B7AB86AB5900}" type="pres">
      <dgm:prSet presAssocID="{16E40E19-AC2C-4EA7-A7CD-0C245F2C3F29}" presName="gear2" presStyleLbl="node1" presStyleIdx="1" presStyleCnt="3">
        <dgm:presLayoutVars>
          <dgm:chMax val="1"/>
          <dgm:bulletEnabled val="1"/>
        </dgm:presLayoutVars>
      </dgm:prSet>
      <dgm:spPr/>
    </dgm:pt>
    <dgm:pt modelId="{16770EDD-B462-45F9-9F4C-A4D07835EBD2}" type="pres">
      <dgm:prSet presAssocID="{16E40E19-AC2C-4EA7-A7CD-0C245F2C3F29}" presName="gear2srcNode" presStyleLbl="node1" presStyleIdx="1" presStyleCnt="3"/>
      <dgm:spPr/>
    </dgm:pt>
    <dgm:pt modelId="{210507D2-485F-45FC-8902-94776C565928}" type="pres">
      <dgm:prSet presAssocID="{16E40E19-AC2C-4EA7-A7CD-0C245F2C3F29}" presName="gear2dstNode" presStyleLbl="node1" presStyleIdx="1" presStyleCnt="3"/>
      <dgm:spPr/>
    </dgm:pt>
    <dgm:pt modelId="{89C5C6E8-AC76-4398-9854-A4ECC3A3078D}" type="pres">
      <dgm:prSet presAssocID="{53741384-214C-42BA-A3E8-11099ED74642}" presName="gear3" presStyleLbl="node1" presStyleIdx="2" presStyleCnt="3"/>
      <dgm:spPr/>
    </dgm:pt>
    <dgm:pt modelId="{439495C2-9B24-4CB3-A49C-044AB9A6D919}" type="pres">
      <dgm:prSet presAssocID="{53741384-214C-42BA-A3E8-11099ED74642}" presName="gear3tx" presStyleLbl="node1" presStyleIdx="2" presStyleCnt="3">
        <dgm:presLayoutVars>
          <dgm:chMax val="1"/>
          <dgm:bulletEnabled val="1"/>
        </dgm:presLayoutVars>
      </dgm:prSet>
      <dgm:spPr/>
    </dgm:pt>
    <dgm:pt modelId="{1055F8F0-AF95-462B-BE47-21BFAC1B74F8}" type="pres">
      <dgm:prSet presAssocID="{53741384-214C-42BA-A3E8-11099ED74642}" presName="gear3srcNode" presStyleLbl="node1" presStyleIdx="2" presStyleCnt="3"/>
      <dgm:spPr/>
    </dgm:pt>
    <dgm:pt modelId="{A0479779-5AC8-465E-B090-0987399E92A6}" type="pres">
      <dgm:prSet presAssocID="{53741384-214C-42BA-A3E8-11099ED74642}" presName="gear3dstNode" presStyleLbl="node1" presStyleIdx="2" presStyleCnt="3"/>
      <dgm:spPr/>
    </dgm:pt>
    <dgm:pt modelId="{745C86D6-8872-4387-9740-662356E744D2}" type="pres">
      <dgm:prSet presAssocID="{422A3BC0-8EF6-4A04-9377-4E956B8DBD19}" presName="connector1" presStyleLbl="sibTrans2D1" presStyleIdx="0" presStyleCnt="3"/>
      <dgm:spPr/>
    </dgm:pt>
    <dgm:pt modelId="{762D1078-3769-4CE0-B942-D6418F30C553}" type="pres">
      <dgm:prSet presAssocID="{C720FA83-EE73-4477-8412-3D4BA9327506}" presName="connector2" presStyleLbl="sibTrans2D1" presStyleIdx="1" presStyleCnt="3"/>
      <dgm:spPr/>
    </dgm:pt>
    <dgm:pt modelId="{B2A35001-EF1F-4454-9760-8A778615CF9D}" type="pres">
      <dgm:prSet presAssocID="{885A8E95-BA6D-4B31-9642-3F1D55DE5757}" presName="connector3" presStyleLbl="sibTrans2D1" presStyleIdx="2" presStyleCnt="3"/>
      <dgm:spPr/>
    </dgm:pt>
  </dgm:ptLst>
  <dgm:cxnLst>
    <dgm:cxn modelId="{38631916-D64F-4E3B-92AB-0A646CE3232A}" type="presOf" srcId="{BE6A8FD3-11FB-4D92-8606-3B2DBC31D307}" destId="{7173E354-93F4-493B-B62F-3B5CDB6AEA6E}" srcOrd="0" destOrd="0" presId="urn:microsoft.com/office/officeart/2005/8/layout/gear1"/>
    <dgm:cxn modelId="{CE115720-D172-4B23-8DFD-CA654D99EA3E}" type="presOf" srcId="{C720FA83-EE73-4477-8412-3D4BA9327506}" destId="{762D1078-3769-4CE0-B942-D6418F30C553}" srcOrd="0" destOrd="0" presId="urn:microsoft.com/office/officeart/2005/8/layout/gear1"/>
    <dgm:cxn modelId="{1C4B9127-F051-4456-86E2-D21F79A6E425}" type="presOf" srcId="{16E40E19-AC2C-4EA7-A7CD-0C245F2C3F29}" destId="{361A3D20-DA80-48BF-8115-B7AB86AB5900}" srcOrd="0" destOrd="0" presId="urn:microsoft.com/office/officeart/2005/8/layout/gear1"/>
    <dgm:cxn modelId="{1999202B-129E-402F-BE07-F01E1D43B7AD}" type="presOf" srcId="{885A8E95-BA6D-4B31-9642-3F1D55DE5757}" destId="{B2A35001-EF1F-4454-9760-8A778615CF9D}" srcOrd="0" destOrd="0" presId="urn:microsoft.com/office/officeart/2005/8/layout/gear1"/>
    <dgm:cxn modelId="{3170BE7C-619A-431F-9996-56FE723EFA19}" srcId="{BE6A8FD3-11FB-4D92-8606-3B2DBC31D307}" destId="{16E40E19-AC2C-4EA7-A7CD-0C245F2C3F29}" srcOrd="1" destOrd="0" parTransId="{04427987-4CA4-460B-BE19-36B347F8D4AE}" sibTransId="{C720FA83-EE73-4477-8412-3D4BA9327506}"/>
    <dgm:cxn modelId="{9E1B169D-2457-445B-A76F-E6D95F4EA44A}" srcId="{BE6A8FD3-11FB-4D92-8606-3B2DBC31D307}" destId="{6284ADA2-0E55-495B-8D76-7ED79336E902}" srcOrd="0" destOrd="0" parTransId="{3E2894E0-2A1D-40DA-BD7C-C456615EC768}" sibTransId="{422A3BC0-8EF6-4A04-9377-4E956B8DBD19}"/>
    <dgm:cxn modelId="{5B052AAC-2B35-40B2-B17F-CA977FB355FC}" type="presOf" srcId="{16E40E19-AC2C-4EA7-A7CD-0C245F2C3F29}" destId="{210507D2-485F-45FC-8902-94776C565928}" srcOrd="2" destOrd="0" presId="urn:microsoft.com/office/officeart/2005/8/layout/gear1"/>
    <dgm:cxn modelId="{0476BAAD-2D7E-4B9D-B669-788620F2C111}" type="presOf" srcId="{53741384-214C-42BA-A3E8-11099ED74642}" destId="{89C5C6E8-AC76-4398-9854-A4ECC3A3078D}" srcOrd="0" destOrd="0" presId="urn:microsoft.com/office/officeart/2005/8/layout/gear1"/>
    <dgm:cxn modelId="{ED3E19B0-6E2D-4796-856C-C465C16153BC}" type="presOf" srcId="{16E40E19-AC2C-4EA7-A7CD-0C245F2C3F29}" destId="{16770EDD-B462-45F9-9F4C-A4D07835EBD2}" srcOrd="1" destOrd="0" presId="urn:microsoft.com/office/officeart/2005/8/layout/gear1"/>
    <dgm:cxn modelId="{EFBB9BB8-47B0-4D39-B113-104A409A69EA}" type="presOf" srcId="{6284ADA2-0E55-495B-8D76-7ED79336E902}" destId="{D41EF792-CB96-407E-8BBB-4D3322E3D5E7}" srcOrd="0" destOrd="0" presId="urn:microsoft.com/office/officeart/2005/8/layout/gear1"/>
    <dgm:cxn modelId="{5DA411BD-ECB5-455C-864D-5185FAA1859F}" srcId="{BE6A8FD3-11FB-4D92-8606-3B2DBC31D307}" destId="{53741384-214C-42BA-A3E8-11099ED74642}" srcOrd="2" destOrd="0" parTransId="{46731EFC-4653-4AB1-A76E-39D973DBF8B6}" sibTransId="{885A8E95-BA6D-4B31-9642-3F1D55DE5757}"/>
    <dgm:cxn modelId="{C6C35BBD-73FF-4A2A-B184-152A7A65224A}" type="presOf" srcId="{6284ADA2-0E55-495B-8D76-7ED79336E902}" destId="{6CFA555A-AA6B-4B98-818C-E6C39A179850}" srcOrd="1" destOrd="0" presId="urn:microsoft.com/office/officeart/2005/8/layout/gear1"/>
    <dgm:cxn modelId="{AF89D7C4-E171-4023-877F-A4C59DCC14BA}" type="presOf" srcId="{53741384-214C-42BA-A3E8-11099ED74642}" destId="{1055F8F0-AF95-462B-BE47-21BFAC1B74F8}" srcOrd="2" destOrd="0" presId="urn:microsoft.com/office/officeart/2005/8/layout/gear1"/>
    <dgm:cxn modelId="{AF361DC8-042C-4227-8FBB-88590CB146F1}" type="presOf" srcId="{53741384-214C-42BA-A3E8-11099ED74642}" destId="{A0479779-5AC8-465E-B090-0987399E92A6}" srcOrd="3" destOrd="0" presId="urn:microsoft.com/office/officeart/2005/8/layout/gear1"/>
    <dgm:cxn modelId="{8CC01BCE-15AD-4FA6-AE1D-8A7573A2231F}" type="presOf" srcId="{6284ADA2-0E55-495B-8D76-7ED79336E902}" destId="{F18A6D65-730F-48E8-8597-A3FC040BC1C9}" srcOrd="2" destOrd="0" presId="urn:microsoft.com/office/officeart/2005/8/layout/gear1"/>
    <dgm:cxn modelId="{1BDB7DD5-C8E9-4726-B213-484511DDCBDC}" type="presOf" srcId="{422A3BC0-8EF6-4A04-9377-4E956B8DBD19}" destId="{745C86D6-8872-4387-9740-662356E744D2}" srcOrd="0" destOrd="0" presId="urn:microsoft.com/office/officeart/2005/8/layout/gear1"/>
    <dgm:cxn modelId="{C6F3A3FD-4932-45F2-A1FD-399C798E947B}" type="presOf" srcId="{53741384-214C-42BA-A3E8-11099ED74642}" destId="{439495C2-9B24-4CB3-A49C-044AB9A6D919}" srcOrd="1" destOrd="0" presId="urn:microsoft.com/office/officeart/2005/8/layout/gear1"/>
    <dgm:cxn modelId="{BF96AF5A-2FE8-4BE2-9F3E-73B0232A60DE}" type="presParOf" srcId="{7173E354-93F4-493B-B62F-3B5CDB6AEA6E}" destId="{D41EF792-CB96-407E-8BBB-4D3322E3D5E7}" srcOrd="0" destOrd="0" presId="urn:microsoft.com/office/officeart/2005/8/layout/gear1"/>
    <dgm:cxn modelId="{72F69F88-F771-48B7-8ED6-7B27101511B2}" type="presParOf" srcId="{7173E354-93F4-493B-B62F-3B5CDB6AEA6E}" destId="{6CFA555A-AA6B-4B98-818C-E6C39A179850}" srcOrd="1" destOrd="0" presId="urn:microsoft.com/office/officeart/2005/8/layout/gear1"/>
    <dgm:cxn modelId="{8CC1E421-F037-41C8-BFFD-1C4589608B0C}" type="presParOf" srcId="{7173E354-93F4-493B-B62F-3B5CDB6AEA6E}" destId="{F18A6D65-730F-48E8-8597-A3FC040BC1C9}" srcOrd="2" destOrd="0" presId="urn:microsoft.com/office/officeart/2005/8/layout/gear1"/>
    <dgm:cxn modelId="{EC63D6C7-A292-42A9-A72A-11104D6BA33D}" type="presParOf" srcId="{7173E354-93F4-493B-B62F-3B5CDB6AEA6E}" destId="{361A3D20-DA80-48BF-8115-B7AB86AB5900}" srcOrd="3" destOrd="0" presId="urn:microsoft.com/office/officeart/2005/8/layout/gear1"/>
    <dgm:cxn modelId="{4BDDB571-2451-49A4-A4D8-5D57195F1D29}" type="presParOf" srcId="{7173E354-93F4-493B-B62F-3B5CDB6AEA6E}" destId="{16770EDD-B462-45F9-9F4C-A4D07835EBD2}" srcOrd="4" destOrd="0" presId="urn:microsoft.com/office/officeart/2005/8/layout/gear1"/>
    <dgm:cxn modelId="{3C7ACF11-EA18-4209-8925-F11B851D5187}" type="presParOf" srcId="{7173E354-93F4-493B-B62F-3B5CDB6AEA6E}" destId="{210507D2-485F-45FC-8902-94776C565928}" srcOrd="5" destOrd="0" presId="urn:microsoft.com/office/officeart/2005/8/layout/gear1"/>
    <dgm:cxn modelId="{0F5CBADD-13BF-4779-A703-D958C9B91C69}" type="presParOf" srcId="{7173E354-93F4-493B-B62F-3B5CDB6AEA6E}" destId="{89C5C6E8-AC76-4398-9854-A4ECC3A3078D}" srcOrd="6" destOrd="0" presId="urn:microsoft.com/office/officeart/2005/8/layout/gear1"/>
    <dgm:cxn modelId="{F37B2463-BD4B-4DC9-953E-883C619DB04E}" type="presParOf" srcId="{7173E354-93F4-493B-B62F-3B5CDB6AEA6E}" destId="{439495C2-9B24-4CB3-A49C-044AB9A6D919}" srcOrd="7" destOrd="0" presId="urn:microsoft.com/office/officeart/2005/8/layout/gear1"/>
    <dgm:cxn modelId="{4FF96AFD-F9D9-42DB-9CED-A2F1EC82461C}" type="presParOf" srcId="{7173E354-93F4-493B-B62F-3B5CDB6AEA6E}" destId="{1055F8F0-AF95-462B-BE47-21BFAC1B74F8}" srcOrd="8" destOrd="0" presId="urn:microsoft.com/office/officeart/2005/8/layout/gear1"/>
    <dgm:cxn modelId="{C856B995-274C-4A8F-B7D3-D3B521822E9B}" type="presParOf" srcId="{7173E354-93F4-493B-B62F-3B5CDB6AEA6E}" destId="{A0479779-5AC8-465E-B090-0987399E92A6}" srcOrd="9" destOrd="0" presId="urn:microsoft.com/office/officeart/2005/8/layout/gear1"/>
    <dgm:cxn modelId="{241F657B-BDC4-4E7B-95D1-F9108428518F}" type="presParOf" srcId="{7173E354-93F4-493B-B62F-3B5CDB6AEA6E}" destId="{745C86D6-8872-4387-9740-662356E744D2}" srcOrd="10" destOrd="0" presId="urn:microsoft.com/office/officeart/2005/8/layout/gear1"/>
    <dgm:cxn modelId="{CDB90C0A-14CE-4178-99CC-9F60DDEDE04B}" type="presParOf" srcId="{7173E354-93F4-493B-B62F-3B5CDB6AEA6E}" destId="{762D1078-3769-4CE0-B942-D6418F30C553}" srcOrd="11" destOrd="0" presId="urn:microsoft.com/office/officeart/2005/8/layout/gear1"/>
    <dgm:cxn modelId="{BF82D2ED-2A59-4E21-A277-54259200D457}" type="presParOf" srcId="{7173E354-93F4-493B-B62F-3B5CDB6AEA6E}" destId="{B2A35001-EF1F-4454-9760-8A778615CF9D}"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EF792-CB96-407E-8BBB-4D3322E3D5E7}">
      <dsp:nvSpPr>
        <dsp:cNvPr id="0" name=""/>
        <dsp:cNvSpPr/>
      </dsp:nvSpPr>
      <dsp:spPr>
        <a:xfrm>
          <a:off x="3348682" y="1932272"/>
          <a:ext cx="2361667" cy="2361667"/>
        </a:xfrm>
        <a:prstGeom prst="gear9">
          <a:avLst/>
        </a:prstGeom>
        <a:solidFill>
          <a:srgbClr val="DB3BE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Behavioral Health Care</a:t>
          </a:r>
        </a:p>
      </dsp:txBody>
      <dsp:txXfrm>
        <a:off x="3823482" y="2485481"/>
        <a:ext cx="1412067" cy="1213946"/>
      </dsp:txXfrm>
    </dsp:sp>
    <dsp:sp modelId="{361A3D20-DA80-48BF-8115-B7AB86AB5900}">
      <dsp:nvSpPr>
        <dsp:cNvPr id="0" name=""/>
        <dsp:cNvSpPr/>
      </dsp:nvSpPr>
      <dsp:spPr>
        <a:xfrm>
          <a:off x="1974621" y="1374060"/>
          <a:ext cx="1717576" cy="1717576"/>
        </a:xfrm>
        <a:prstGeom prst="gear6">
          <a:avLst/>
        </a:prstGeom>
        <a:solidFill>
          <a:srgbClr val="4B9CD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Perinatal care</a:t>
          </a:r>
        </a:p>
      </dsp:txBody>
      <dsp:txXfrm>
        <a:off x="2407026" y="1809078"/>
        <a:ext cx="852766" cy="847540"/>
      </dsp:txXfrm>
    </dsp:sp>
    <dsp:sp modelId="{89C5C6E8-AC76-4398-9854-A4ECC3A3078D}">
      <dsp:nvSpPr>
        <dsp:cNvPr id="0" name=""/>
        <dsp:cNvSpPr/>
      </dsp:nvSpPr>
      <dsp:spPr>
        <a:xfrm rot="20700000">
          <a:off x="2936639" y="189108"/>
          <a:ext cx="1682873" cy="1682873"/>
        </a:xfrm>
        <a:prstGeom prst="gear6">
          <a:avLst/>
        </a:prstGeom>
        <a:solidFill>
          <a:srgbClr val="298E6B"/>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Medication for Opioid Use Disorder</a:t>
          </a:r>
        </a:p>
      </dsp:txBody>
      <dsp:txXfrm rot="-20700000">
        <a:off x="3305742" y="558212"/>
        <a:ext cx="944666" cy="944666"/>
      </dsp:txXfrm>
    </dsp:sp>
    <dsp:sp modelId="{745C86D6-8872-4387-9740-662356E744D2}">
      <dsp:nvSpPr>
        <dsp:cNvPr id="0" name=""/>
        <dsp:cNvSpPr/>
      </dsp:nvSpPr>
      <dsp:spPr>
        <a:xfrm>
          <a:off x="3168178" y="1575280"/>
          <a:ext cx="3022933" cy="3022933"/>
        </a:xfrm>
        <a:prstGeom prst="circularArrow">
          <a:avLst>
            <a:gd name="adj1" fmla="val 4687"/>
            <a:gd name="adj2" fmla="val 299029"/>
            <a:gd name="adj3" fmla="val 2518551"/>
            <a:gd name="adj4" fmla="val 15856148"/>
            <a:gd name="adj5" fmla="val 5469"/>
          </a:avLst>
        </a:prstGeom>
        <a:solidFill>
          <a:srgbClr val="B1CBE5"/>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762D1078-3769-4CE0-B942-D6418F30C553}">
      <dsp:nvSpPr>
        <dsp:cNvPr id="0" name=""/>
        <dsp:cNvSpPr/>
      </dsp:nvSpPr>
      <dsp:spPr>
        <a:xfrm>
          <a:off x="1670441" y="993598"/>
          <a:ext cx="2196350" cy="219635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B2A35001-EF1F-4454-9760-8A778615CF9D}">
      <dsp:nvSpPr>
        <dsp:cNvPr id="0" name=""/>
        <dsp:cNvSpPr/>
      </dsp:nvSpPr>
      <dsp:spPr>
        <a:xfrm>
          <a:off x="2547372" y="-179931"/>
          <a:ext cx="2368107" cy="2368107"/>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353377-89F1-4EF0-AC0F-659579C8E8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A8F4991-1FDE-443E-B85D-4C25EA0C5C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457E20-DAD8-486E-9906-D800DC462E52}" type="datetimeFigureOut">
              <a:rPr lang="en-US" smtClean="0"/>
              <a:t>3/31/2021</a:t>
            </a:fld>
            <a:endParaRPr lang="en-US"/>
          </a:p>
        </p:txBody>
      </p:sp>
      <p:sp>
        <p:nvSpPr>
          <p:cNvPr id="4" name="Footer Placeholder 3">
            <a:extLst>
              <a:ext uri="{FF2B5EF4-FFF2-40B4-BE49-F238E27FC236}">
                <a16:creationId xmlns:a16="http://schemas.microsoft.com/office/drawing/2014/main" id="{B4E699AF-C22D-4F44-BAA7-BBE42C8D7D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AD1ABFB-A332-4274-BC08-F6262591FD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6B052A-292C-45AD-AB95-DC3D5BAE89DD}" type="slidenum">
              <a:rPr lang="en-US" smtClean="0"/>
              <a:t>‹#›</a:t>
            </a:fld>
            <a:endParaRPr lang="en-US"/>
          </a:p>
        </p:txBody>
      </p:sp>
    </p:spTree>
    <p:extLst>
      <p:ext uri="{BB962C8B-B14F-4D97-AF65-F5344CB8AC3E}">
        <p14:creationId xmlns:p14="http://schemas.microsoft.com/office/powerpoint/2010/main" val="587644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9074D-35D3-45E5-94E0-8293DBF17D6A}" type="datetimeFigureOut">
              <a:rPr lang="en-US" smtClean="0"/>
              <a:t>3/31/2021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9D737-021B-4A52-8C8E-4919D3451CED}" type="slidenum">
              <a:rPr lang="en-US" smtClean="0"/>
              <a:t>‹#›</a:t>
            </a:fld>
            <a:endParaRPr lang="en-US" dirty="0"/>
          </a:p>
        </p:txBody>
      </p:sp>
    </p:spTree>
    <p:extLst>
      <p:ext uri="{BB962C8B-B14F-4D97-AF65-F5344CB8AC3E}">
        <p14:creationId xmlns:p14="http://schemas.microsoft.com/office/powerpoint/2010/main" val="787051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425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12</a:t>
            </a:fld>
            <a:endParaRPr lang="en-US" dirty="0"/>
          </a:p>
        </p:txBody>
      </p:sp>
    </p:spTree>
    <p:extLst>
      <p:ext uri="{BB962C8B-B14F-4D97-AF65-F5344CB8AC3E}">
        <p14:creationId xmlns:p14="http://schemas.microsoft.com/office/powerpoint/2010/main" val="768768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p:spPr>
        <p:txBody>
          <a:bodyPr/>
          <a:lstStyle/>
          <a:p>
            <a:endParaRPr lang="en-US" altLang="en-US" dirty="0">
              <a:latin typeface="Arial" panose="020B0604020202020204" pitchFamily="34" charset="0"/>
              <a:ea typeface="MS PGothic" panose="020B0600070205080204" pitchFamily="34" charset="-128"/>
            </a:endParaRPr>
          </a:p>
        </p:txBody>
      </p:sp>
      <p:sp>
        <p:nvSpPr>
          <p:cNvPr id="102404" name="Slide Number Placeholder 3"/>
          <p:cNvSpPr txBox="1">
            <a:spLocks noGrp="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33" tIns="47866" rIns="95733" bIns="47866" anchor="b"/>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BF13F3E-C646-465A-A0F9-EB89CDEDFE4B}" type="slidenum">
              <a:rPr lang="en-US" altLang="en-US" sz="1300"/>
              <a:pPr algn="r" eaLnBrk="1" hangingPunct="1">
                <a:spcBef>
                  <a:spcPct val="0"/>
                </a:spcBef>
              </a:pPr>
              <a:t>19</a:t>
            </a:fld>
            <a:endParaRPr lang="en-US" altLang="en-US" sz="1300" dirty="0"/>
          </a:p>
        </p:txBody>
      </p:sp>
    </p:spTree>
    <p:extLst>
      <p:ext uri="{BB962C8B-B14F-4D97-AF65-F5344CB8AC3E}">
        <p14:creationId xmlns:p14="http://schemas.microsoft.com/office/powerpoint/2010/main" val="270849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29DA95-1BC7-3A49-9AFB-9C5DCBF2C403}" type="slidenum">
              <a:rPr lang="en-US" smtClean="0"/>
              <a:pPr>
                <a:defRPr/>
              </a:pPr>
              <a:t>28</a:t>
            </a:fld>
            <a:endParaRPr lang="en-US" dirty="0"/>
          </a:p>
        </p:txBody>
      </p:sp>
    </p:spTree>
    <p:extLst>
      <p:ext uri="{BB962C8B-B14F-4D97-AF65-F5344CB8AC3E}">
        <p14:creationId xmlns:p14="http://schemas.microsoft.com/office/powerpoint/2010/main" val="192152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11DF4B-827A-0747-A89B-CCD0EF3E3D05}" type="slidenum">
              <a:rPr lang="en-US" smtClean="0"/>
              <a:t>30</a:t>
            </a:fld>
            <a:endParaRPr lang="en-US" dirty="0"/>
          </a:p>
        </p:txBody>
      </p:sp>
    </p:spTree>
    <p:extLst>
      <p:ext uri="{BB962C8B-B14F-4D97-AF65-F5344CB8AC3E}">
        <p14:creationId xmlns:p14="http://schemas.microsoft.com/office/powerpoint/2010/main" val="2126229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A23D745-D523-4D1E-A08E-D4AEAF0F9C93}" type="slidenum">
              <a:rPr lang="en-US" altLang="en-US"/>
              <a:pPr algn="r" eaLnBrk="1" hangingPunct="1">
                <a:spcBef>
                  <a:spcPct val="0"/>
                </a:spcBef>
              </a:pPr>
              <a:t>33</a:t>
            </a:fld>
            <a:endParaRPr lang="en-US" altLang="en-US" dirty="0"/>
          </a:p>
        </p:txBody>
      </p:sp>
      <p:sp>
        <p:nvSpPr>
          <p:cNvPr id="20483" name="Rectangle 2"/>
          <p:cNvSpPr>
            <a:spLocks noGrp="1" noRot="1" noChangeAspect="1" noChangeArrowheads="1" noTextEdit="1"/>
          </p:cNvSpPr>
          <p:nvPr>
            <p:ph type="sldImg"/>
          </p:nvPr>
        </p:nvSpPr>
        <p:spPr>
          <a:xfrm>
            <a:off x="1371600" y="1143000"/>
            <a:ext cx="4114800" cy="3086100"/>
          </a:xfrm>
          <a:ln/>
        </p:spPr>
      </p:sp>
      <p:sp>
        <p:nvSpPr>
          <p:cNvPr id="20484" name="Rectangle 3"/>
          <p:cNvSpPr>
            <a:spLocks noGrp="1" noChangeArrowheads="1"/>
          </p:cNvSpPr>
          <p:nvPr>
            <p:ph type="body" idx="1"/>
          </p:nvPr>
        </p:nvSpPr>
        <p:spPr>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6" tIns="48328" rIns="96656" bIns="48328"/>
          <a:lstStyle/>
          <a:p>
            <a:pPr eaLnBrk="1" hangingPunct="1"/>
            <a:endParaRPr lang="en-US" altLang="en-US" i="0" dirty="0">
              <a:latin typeface="Arial" panose="020B0604020202020204" pitchFamily="34" charset="0"/>
            </a:endParaRPr>
          </a:p>
        </p:txBody>
      </p:sp>
    </p:spTree>
    <p:extLst>
      <p:ext uri="{BB962C8B-B14F-4D97-AF65-F5344CB8AC3E}">
        <p14:creationId xmlns:p14="http://schemas.microsoft.com/office/powerpoint/2010/main" val="3134371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36</a:t>
            </a:fld>
            <a:endParaRPr lang="en-US" dirty="0"/>
          </a:p>
        </p:txBody>
      </p:sp>
    </p:spTree>
    <p:extLst>
      <p:ext uri="{BB962C8B-B14F-4D97-AF65-F5344CB8AC3E}">
        <p14:creationId xmlns:p14="http://schemas.microsoft.com/office/powerpoint/2010/main" val="721106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37</a:t>
            </a:fld>
            <a:endParaRPr lang="en-US" dirty="0"/>
          </a:p>
        </p:txBody>
      </p:sp>
    </p:spTree>
    <p:extLst>
      <p:ext uri="{BB962C8B-B14F-4D97-AF65-F5344CB8AC3E}">
        <p14:creationId xmlns:p14="http://schemas.microsoft.com/office/powerpoint/2010/main" val="2383259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2</a:t>
            </a:fld>
            <a:endParaRPr lang="en-US" dirty="0"/>
          </a:p>
        </p:txBody>
      </p:sp>
    </p:spTree>
    <p:extLst>
      <p:ext uri="{BB962C8B-B14F-4D97-AF65-F5344CB8AC3E}">
        <p14:creationId xmlns:p14="http://schemas.microsoft.com/office/powerpoint/2010/main" val="701782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about, and implementing, gender-responsive principles will help you improve prevention, treatment, and recovery programs for the women and girls you serve and lead to more positive outcomes. Gender-responsive differs from gender-specific in that gender-specific are services those designed solely for women. Gender-responsive is a broader way of looking at services, environment, and experiences and how they address the lives of women.</a:t>
            </a:r>
          </a:p>
          <a:p>
            <a:endParaRPr lang="en-US" dirty="0"/>
          </a:p>
          <a:p>
            <a:r>
              <a:rPr lang="en-US" dirty="0"/>
              <a:t>We will introduce you to the principles of gender-responsive services as they relate to women with SUDs.</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5</a:t>
            </a:fld>
            <a:endParaRPr lang="en-US" dirty="0"/>
          </a:p>
        </p:txBody>
      </p:sp>
    </p:spTree>
    <p:extLst>
      <p:ext uri="{BB962C8B-B14F-4D97-AF65-F5344CB8AC3E}">
        <p14:creationId xmlns:p14="http://schemas.microsoft.com/office/powerpoint/2010/main" val="2884743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Read the slide</a:t>
            </a:r>
          </a:p>
          <a:p>
            <a:endParaRPr lang="en-US" dirty="0"/>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6</a:t>
            </a:fld>
            <a:endParaRPr lang="en-US" dirty="0"/>
          </a:p>
        </p:txBody>
      </p:sp>
    </p:spTree>
    <p:extLst>
      <p:ext uri="{BB962C8B-B14F-4D97-AF65-F5344CB8AC3E}">
        <p14:creationId xmlns:p14="http://schemas.microsoft.com/office/powerpoint/2010/main" val="1018632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geographically locations of the programs for example the West vs Eastern part of the state </a:t>
            </a:r>
          </a:p>
          <a:p>
            <a:endParaRPr lang="en-US" dirty="0"/>
          </a:p>
          <a:p>
            <a:r>
              <a:rPr lang="en-US" dirty="0"/>
              <a:t>Explain  different initiatives</a:t>
            </a:r>
          </a:p>
          <a:p>
            <a:endParaRPr lang="en-US" dirty="0"/>
          </a:p>
          <a:p>
            <a:r>
              <a:rPr lang="en-US" dirty="0"/>
              <a:t>Address how the programs are geographically  positioned and the customs of some of the natives in Western part of the state. </a:t>
            </a:r>
          </a:p>
          <a:p>
            <a:r>
              <a:rPr lang="en-US" dirty="0"/>
              <a:t>Provide the difference between the house and apartment setting.</a:t>
            </a:r>
          </a:p>
          <a:p>
            <a:r>
              <a:rPr lang="en-US" dirty="0"/>
              <a:t>Discuss Grace Court transitional services and the timeframe.  </a:t>
            </a:r>
          </a:p>
          <a:p>
            <a:r>
              <a:rPr lang="en-US" dirty="0"/>
              <a:t>Give an explanation of the program and the difference between the PSU project and the Perinatal/Maternal/CASAWORKS Initiative</a:t>
            </a:r>
          </a:p>
          <a:p>
            <a:endParaRPr lang="en-US" dirty="0"/>
          </a:p>
          <a:p>
            <a:r>
              <a:rPr lang="en-US" dirty="0"/>
              <a:t>The programs listed as Kelly House, Our House, and Mary Benson House are set up as community living space. The mom must meet the 3.5 ASAM criteria for residential care, she is either pregnant or parenting a young child  </a:t>
            </a:r>
          </a:p>
          <a:p>
            <a:endParaRPr lang="en-US" dirty="0"/>
          </a:p>
          <a:p>
            <a:r>
              <a:rPr lang="en-US" dirty="0"/>
              <a:t>The others  Perinatal/Maternal/CASAWORKS are set up as apartment living and all are clinically managed. Will further discuss the services in upcoming slides. All the outpatients listed are also state funded Gender-Responsive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Transitional- at least 3 months in recovery up 2 years</a:t>
            </a:r>
          </a:p>
          <a:p>
            <a:endParaRPr lang="en-US" dirty="0"/>
          </a:p>
          <a:p>
            <a:endParaRPr lang="en-US" dirty="0"/>
          </a:p>
          <a:p>
            <a:r>
              <a:rPr lang="en-US" dirty="0"/>
              <a:t>The family size that is accepted is based on the apartment size. The age of children is up to 11 years old </a:t>
            </a:r>
          </a:p>
        </p:txBody>
      </p:sp>
      <p:sp>
        <p:nvSpPr>
          <p:cNvPr id="4" name="Slide Number Placeholder 3"/>
          <p:cNvSpPr>
            <a:spLocks noGrp="1"/>
          </p:cNvSpPr>
          <p:nvPr>
            <p:ph type="sldNum" sz="quarter" idx="5"/>
          </p:nvPr>
        </p:nvSpPr>
        <p:spPr/>
        <p:txBody>
          <a:bodyPr/>
          <a:lstStyle/>
          <a:p>
            <a:fld id="{DBCC7D24-0DC9-4E9C-89C0-35D79A09D337}" type="slidenum">
              <a:rPr lang="en-US" smtClean="0"/>
              <a:t>7</a:t>
            </a:fld>
            <a:endParaRPr lang="en-US" dirty="0"/>
          </a:p>
        </p:txBody>
      </p:sp>
    </p:spTree>
    <p:extLst>
      <p:ext uri="{BB962C8B-B14F-4D97-AF65-F5344CB8AC3E}">
        <p14:creationId xmlns:p14="http://schemas.microsoft.com/office/powerpoint/2010/main" val="1229473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 Management for At-Risk Children (CMARC) was previously known as CC4C they still serve the same population 0-5 years old</a:t>
            </a:r>
          </a:p>
        </p:txBody>
      </p:sp>
      <p:sp>
        <p:nvSpPr>
          <p:cNvPr id="4" name="Slide Number Placeholder 3"/>
          <p:cNvSpPr>
            <a:spLocks noGrp="1"/>
          </p:cNvSpPr>
          <p:nvPr>
            <p:ph type="sldNum" sz="quarter" idx="5"/>
          </p:nvPr>
        </p:nvSpPr>
        <p:spPr/>
        <p:txBody>
          <a:bodyPr/>
          <a:lstStyle/>
          <a:p>
            <a:fld id="{DBCC7D24-0DC9-4E9C-89C0-35D79A09D337}" type="slidenum">
              <a:rPr lang="en-US" smtClean="0"/>
              <a:t>8</a:t>
            </a:fld>
            <a:endParaRPr lang="en-US" dirty="0"/>
          </a:p>
        </p:txBody>
      </p:sp>
    </p:spTree>
    <p:extLst>
      <p:ext uri="{BB962C8B-B14F-4D97-AF65-F5344CB8AC3E}">
        <p14:creationId xmlns:p14="http://schemas.microsoft.com/office/powerpoint/2010/main" val="1072306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Gender </a:t>
            </a:r>
          </a:p>
          <a:p>
            <a:r>
              <a:rPr lang="en-US" dirty="0"/>
              <a:t>Age </a:t>
            </a:r>
          </a:p>
          <a:p>
            <a:r>
              <a:rPr lang="en-US" dirty="0"/>
              <a:t>Number of the children</a:t>
            </a:r>
          </a:p>
          <a:p>
            <a:endParaRPr lang="en-US" dirty="0"/>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9</a:t>
            </a:fld>
            <a:endParaRPr lang="en-US" dirty="0"/>
          </a:p>
        </p:txBody>
      </p:sp>
    </p:spTree>
    <p:extLst>
      <p:ext uri="{BB962C8B-B14F-4D97-AF65-F5344CB8AC3E}">
        <p14:creationId xmlns:p14="http://schemas.microsoft.com/office/powerpoint/2010/main" val="2536873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Explain the case that would be sent to ADATC </a:t>
            </a:r>
          </a:p>
          <a:p>
            <a:r>
              <a:rPr lang="en-US" dirty="0">
                <a:latin typeface="Times New Roman" panose="02020603050405020304" pitchFamily="18" charset="0"/>
                <a:cs typeface="Times New Roman" panose="02020603050405020304" pitchFamily="18" charset="0"/>
              </a:rPr>
              <a:t>Process of induction include MAT provider and why</a:t>
            </a:r>
          </a:p>
          <a:p>
            <a:r>
              <a:rPr lang="en-US" dirty="0">
                <a:latin typeface="Times New Roman" panose="02020603050405020304" pitchFamily="18" charset="0"/>
                <a:cs typeface="Times New Roman" panose="02020603050405020304" pitchFamily="18" charset="0"/>
              </a:rPr>
              <a:t>Address the accepted weeks of pregnancy and it could be specific to the clients needs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10</a:t>
            </a:fld>
            <a:endParaRPr lang="en-US" dirty="0"/>
          </a:p>
        </p:txBody>
      </p:sp>
    </p:spTree>
    <p:extLst>
      <p:ext uri="{BB962C8B-B14F-4D97-AF65-F5344CB8AC3E}">
        <p14:creationId xmlns:p14="http://schemas.microsoft.com/office/powerpoint/2010/main" val="247705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11</a:t>
            </a:fld>
            <a:endParaRPr lang="en-US" dirty="0"/>
          </a:p>
        </p:txBody>
      </p:sp>
    </p:spTree>
    <p:extLst>
      <p:ext uri="{BB962C8B-B14F-4D97-AF65-F5344CB8AC3E}">
        <p14:creationId xmlns:p14="http://schemas.microsoft.com/office/powerpoint/2010/main" val="26096555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Master" Target="../slideMasters/slideMaster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0.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10.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2.xml"/><Relationship Id="rId5" Type="http://schemas.microsoft.com/office/2007/relationships/hdphoto" Target="../media/hdphoto2.wdp"/><Relationship Id="rId4" Type="http://schemas.openxmlformats.org/officeDocument/2006/relationships/image" Target="../media/image10.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g"/><Relationship Id="rId1" Type="http://schemas.openxmlformats.org/officeDocument/2006/relationships/slideMaster" Target="../slideMasters/slideMaster12.xml"/><Relationship Id="rId4" Type="http://schemas.openxmlformats.org/officeDocument/2006/relationships/image" Target="../media/image20.png"/></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6"/>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31"/>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7" y="232220"/>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6" y="230098"/>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4134271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4757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Questions Thank you">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BD3E84-D2F9-4269-A741-5827165AFD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22298" y="1344222"/>
            <a:ext cx="1895338" cy="1883383"/>
          </a:xfrm>
          <a:prstGeom prst="rect">
            <a:avLst/>
          </a:prstGeom>
        </p:spPr>
      </p:pic>
      <p:sp>
        <p:nvSpPr>
          <p:cNvPr id="8" name="Rectangle 7">
            <a:extLst>
              <a:ext uri="{FF2B5EF4-FFF2-40B4-BE49-F238E27FC236}">
                <a16:creationId xmlns:a16="http://schemas.microsoft.com/office/drawing/2014/main" id="{ED135150-67A4-437C-A77F-829A06051867}"/>
              </a:ext>
            </a:extLst>
          </p:cNvPr>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3" name="Title 1">
            <a:extLst>
              <a:ext uri="{FF2B5EF4-FFF2-40B4-BE49-F238E27FC236}">
                <a16:creationId xmlns:a16="http://schemas.microsoft.com/office/drawing/2014/main" id="{70A65952-0D99-40A1-A3D7-6781A436A191}"/>
              </a:ext>
            </a:extLst>
          </p:cNvPr>
          <p:cNvSpPr>
            <a:spLocks noGrp="1"/>
          </p:cNvSpPr>
          <p:nvPr>
            <p:ph type="title"/>
          </p:nvPr>
        </p:nvSpPr>
        <p:spPr>
          <a:xfrm>
            <a:off x="630936" y="640080"/>
            <a:ext cx="78867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endParaRPr lang="en-US" dirty="0"/>
          </a:p>
        </p:txBody>
      </p:sp>
      <p:sp>
        <p:nvSpPr>
          <p:cNvPr id="14" name="Rectangle 13">
            <a:extLst>
              <a:ext uri="{FF2B5EF4-FFF2-40B4-BE49-F238E27FC236}">
                <a16:creationId xmlns:a16="http://schemas.microsoft.com/office/drawing/2014/main" id="{A0C60905-DD9D-42BE-A126-CA2C0E7402E9}"/>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6D9BDC40-0E4C-4BD9-BEB6-442C3A1519E1}"/>
              </a:ext>
            </a:extLst>
          </p:cNvPr>
          <p:cNvSpPr>
            <a:spLocks noGrp="1"/>
          </p:cNvSpPr>
          <p:nvPr>
            <p:ph type="body" sz="quarter" idx="12"/>
          </p:nvPr>
        </p:nvSpPr>
        <p:spPr>
          <a:xfrm>
            <a:off x="674369" y="2429164"/>
            <a:ext cx="5301558" cy="3919024"/>
          </a:xfrm>
          <a:prstGeom prst="rect">
            <a:avLst/>
          </a:prstGeom>
        </p:spPr>
        <p:txBody>
          <a:bodyPr>
            <a:normAutofit/>
          </a:bodyPr>
          <a:lstStyle>
            <a:lvl1pPr marL="0" indent="0">
              <a:buNone/>
              <a:defRPr sz="2400"/>
            </a:lvl1pPr>
          </a:lstStyle>
          <a:p>
            <a:pPr lvl="0"/>
            <a:endParaRPr lang="en-US" dirty="0"/>
          </a:p>
        </p:txBody>
      </p:sp>
      <p:sp>
        <p:nvSpPr>
          <p:cNvPr id="15" name="Rectangle 14">
            <a:extLst>
              <a:ext uri="{FF2B5EF4-FFF2-40B4-BE49-F238E27FC236}">
                <a16:creationId xmlns:a16="http://schemas.microsoft.com/office/drawing/2014/main" id="{811BDFA8-513E-4C02-BED4-24F36E5BE999}"/>
              </a:ext>
            </a:extLst>
          </p:cNvPr>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7506288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Texto or Object">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922B1E9E-738A-4134-A081-ED1265246A44}"/>
              </a:ext>
            </a:extLst>
          </p:cNvPr>
          <p:cNvSpPr>
            <a:spLocks noGrp="1"/>
          </p:cNvSpPr>
          <p:nvPr>
            <p:ph sz="quarter" idx="10"/>
          </p:nvPr>
        </p:nvSpPr>
        <p:spPr>
          <a:xfrm>
            <a:off x="630936" y="1301750"/>
            <a:ext cx="7886700" cy="5108575"/>
          </a:xfrm>
          <a:prstGeom prst="rect">
            <a:avLst/>
          </a:prstGeo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10">
            <a:extLst>
              <a:ext uri="{FF2B5EF4-FFF2-40B4-BE49-F238E27FC236}">
                <a16:creationId xmlns:a16="http://schemas.microsoft.com/office/drawing/2014/main" id="{AF5ED2EA-F891-48AD-9FF4-C3287FBBD689}"/>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3179332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a:prstGeom prst="rect">
            <a:avLst/>
          </a:prstGeom>
        </p:spPr>
        <p:txBody>
          <a:bodyPr>
            <a:noAutofit/>
          </a:bodyPr>
          <a:lstStyle>
            <a:lvl1pPr algn="l">
              <a:defRPr sz="3600" b="1"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0">
            <a:extLst>
              <a:ext uri="{FF2B5EF4-FFF2-40B4-BE49-F238E27FC236}">
                <a16:creationId xmlns:a16="http://schemas.microsoft.com/office/drawing/2014/main" id="{681B9B26-849E-4389-8A34-9CBFB3AC9E65}"/>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0519916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16042214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3089336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extLst>
      <p:ext uri="{BB962C8B-B14F-4D97-AF65-F5344CB8AC3E}">
        <p14:creationId xmlns:p14="http://schemas.microsoft.com/office/powerpoint/2010/main" val="27542488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554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2092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71806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158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Questions Thank you">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BD3E84-D2F9-4269-A741-5827165AFD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22298" y="1344222"/>
            <a:ext cx="1895338" cy="1883383"/>
          </a:xfrm>
          <a:prstGeom prst="rect">
            <a:avLst/>
          </a:prstGeom>
        </p:spPr>
      </p:pic>
      <p:sp>
        <p:nvSpPr>
          <p:cNvPr id="8" name="Rectangle 7">
            <a:extLst>
              <a:ext uri="{FF2B5EF4-FFF2-40B4-BE49-F238E27FC236}">
                <a16:creationId xmlns:a16="http://schemas.microsoft.com/office/drawing/2014/main" id="{ED135150-67A4-437C-A77F-829A06051867}"/>
              </a:ext>
            </a:extLst>
          </p:cNvPr>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2" name="Text Placeholder 12">
            <a:extLst>
              <a:ext uri="{FF2B5EF4-FFF2-40B4-BE49-F238E27FC236}">
                <a16:creationId xmlns:a16="http://schemas.microsoft.com/office/drawing/2014/main" id="{5A1E05CB-FA64-414B-9E78-808EAB63B39C}"/>
              </a:ext>
            </a:extLst>
          </p:cNvPr>
          <p:cNvSpPr>
            <a:spLocks noGrp="1"/>
          </p:cNvSpPr>
          <p:nvPr>
            <p:ph type="body" sz="quarter" idx="11" hasCustomPrompt="1"/>
          </p:nvPr>
        </p:nvSpPr>
        <p:spPr>
          <a:xfrm>
            <a:off x="6259486" y="5775533"/>
            <a:ext cx="2620962" cy="572655"/>
          </a:xfrm>
          <a:prstGeom prst="rect">
            <a:avLst/>
          </a:prstGeom>
        </p:spPr>
        <p:txBody>
          <a:bodyPr>
            <a:noAutofit/>
          </a:bodyPr>
          <a:lstStyle>
            <a:lvl1pPr marL="0" indent="0" algn="r">
              <a:buNone/>
              <a:defRPr sz="3600" b="1">
                <a:solidFill>
                  <a:schemeClr val="tx2">
                    <a:lumMod val="75000"/>
                  </a:schemeClr>
                </a:solidFill>
                <a:latin typeface="Franklin Gothic Medium Cond" panose="020B0606030402020204" pitchFamily="34" charset="0"/>
              </a:defRPr>
            </a:lvl1pPr>
            <a:lvl2pPr marL="514350" indent="-171450">
              <a:buFont typeface="Wingdings" panose="05000000000000000000" pitchFamily="2" charset="2"/>
              <a:buChar char="§"/>
              <a:defRPr/>
            </a:lvl2pPr>
            <a:lvl3pPr marL="857250" indent="-171450">
              <a:buFont typeface="Courier New" panose="02070309020205020404" pitchFamily="49" charset="0"/>
              <a:buChar char="o"/>
              <a:defRPr/>
            </a:lvl3pPr>
            <a:lvl5pPr marL="1543050" indent="-171450">
              <a:buFont typeface="Wingdings" panose="05000000000000000000" pitchFamily="2" charset="2"/>
              <a:buChar char="§"/>
              <a:defRPr/>
            </a:lvl5pPr>
          </a:lstStyle>
          <a:p>
            <a:pPr lvl="0"/>
            <a:r>
              <a:rPr lang="en-US" dirty="0"/>
              <a:t>Thank you!</a:t>
            </a:r>
          </a:p>
        </p:txBody>
      </p:sp>
      <p:sp>
        <p:nvSpPr>
          <p:cNvPr id="13" name="Title 1">
            <a:extLst>
              <a:ext uri="{FF2B5EF4-FFF2-40B4-BE49-F238E27FC236}">
                <a16:creationId xmlns:a16="http://schemas.microsoft.com/office/drawing/2014/main" id="{70A65952-0D99-40A1-A3D7-6781A436A191}"/>
              </a:ext>
            </a:extLst>
          </p:cNvPr>
          <p:cNvSpPr>
            <a:spLocks noGrp="1"/>
          </p:cNvSpPr>
          <p:nvPr>
            <p:ph type="title" hasCustomPrompt="1"/>
          </p:nvPr>
        </p:nvSpPr>
        <p:spPr>
          <a:xfrm>
            <a:off x="630936" y="640080"/>
            <a:ext cx="78867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Questions?</a:t>
            </a:r>
          </a:p>
        </p:txBody>
      </p:sp>
      <p:sp>
        <p:nvSpPr>
          <p:cNvPr id="14" name="Rectangle 13">
            <a:extLst>
              <a:ext uri="{FF2B5EF4-FFF2-40B4-BE49-F238E27FC236}">
                <a16:creationId xmlns:a16="http://schemas.microsoft.com/office/drawing/2014/main" id="{A0C60905-DD9D-42BE-A126-CA2C0E7402E9}"/>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6D9BDC40-0E4C-4BD9-BEB6-442C3A1519E1}"/>
              </a:ext>
            </a:extLst>
          </p:cNvPr>
          <p:cNvSpPr>
            <a:spLocks noGrp="1"/>
          </p:cNvSpPr>
          <p:nvPr>
            <p:ph type="body" sz="quarter" idx="12"/>
          </p:nvPr>
        </p:nvSpPr>
        <p:spPr>
          <a:xfrm>
            <a:off x="674369" y="2429164"/>
            <a:ext cx="5301558" cy="3919024"/>
          </a:xfrm>
        </p:spPr>
        <p:txBody>
          <a:bodyPr>
            <a:normAutofit/>
          </a:bodyPr>
          <a:lstStyle>
            <a:lvl1pPr marL="0" indent="0">
              <a:buNone/>
              <a:defRPr sz="2400"/>
            </a:lvl1pPr>
          </a:lstStyle>
          <a:p>
            <a:pPr lvl="0"/>
            <a:endParaRPr lang="en-US" dirty="0"/>
          </a:p>
        </p:txBody>
      </p:sp>
      <p:sp>
        <p:nvSpPr>
          <p:cNvPr id="15" name="Rectangle 14">
            <a:extLst>
              <a:ext uri="{FF2B5EF4-FFF2-40B4-BE49-F238E27FC236}">
                <a16:creationId xmlns:a16="http://schemas.microsoft.com/office/drawing/2014/main" id="{811BDFA8-513E-4C02-BED4-24F36E5BE999}"/>
              </a:ext>
            </a:extLst>
          </p:cNvPr>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3778031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158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98056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2203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25924816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2339169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extLst>
      <p:ext uri="{BB962C8B-B14F-4D97-AF65-F5344CB8AC3E}">
        <p14:creationId xmlns:p14="http://schemas.microsoft.com/office/powerpoint/2010/main" val="20319503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8841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8038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1438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126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Texto or Object">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922B1E9E-738A-4134-A081-ED1265246A44}"/>
              </a:ext>
            </a:extLst>
          </p:cNvPr>
          <p:cNvSpPr>
            <a:spLocks noGrp="1"/>
          </p:cNvSpPr>
          <p:nvPr>
            <p:ph sz="quarter" idx="10"/>
          </p:nvPr>
        </p:nvSpPr>
        <p:spPr>
          <a:xfrm>
            <a:off x="630936" y="1301750"/>
            <a:ext cx="7886700" cy="5108575"/>
          </a:xfrm>
          <a:prstGeom prst="rect">
            <a:avLst/>
          </a:prstGeo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10">
            <a:extLst>
              <a:ext uri="{FF2B5EF4-FFF2-40B4-BE49-F238E27FC236}">
                <a16:creationId xmlns:a16="http://schemas.microsoft.com/office/drawing/2014/main" id="{AF5ED2EA-F891-48AD-9FF4-C3287FBBD689}"/>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9545885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206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5604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2"/>
            <a:ext cx="7888288" cy="4795307"/>
          </a:xfrm>
          <a:prstGeom prst="rect">
            <a:avLst/>
          </a:prstGeom>
        </p:spPr>
        <p:txBody>
          <a:bodyPr>
            <a:noAutofit/>
          </a:bodyPr>
          <a:lstStyle>
            <a:lvl1pPr marL="171450" indent="-171450">
              <a:lnSpc>
                <a:spcPct val="100000"/>
              </a:lnSpc>
              <a:spcBef>
                <a:spcPts val="900"/>
              </a:spcBef>
              <a:defRPr sz="2100" b="1" i="0">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cxnSp>
        <p:nvCxnSpPr>
          <p:cNvPr id="18" name="Straight Connector 17"/>
          <p:cNvCxnSpPr/>
          <p:nvPr userDrawn="1"/>
        </p:nvCxnSpPr>
        <p:spPr>
          <a:xfrm>
            <a:off x="0" y="6466304"/>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4308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Arial" panose="020B0604020202020204" pitchFamily="34" charset="0"/>
            </a:endParaRPr>
          </a:p>
        </p:txBody>
      </p:sp>
      <p:sp>
        <p:nvSpPr>
          <p:cNvPr id="4" name="Text Placeholder 3"/>
          <p:cNvSpPr>
            <a:spLocks noGrp="1"/>
          </p:cNvSpPr>
          <p:nvPr>
            <p:ph type="body" sz="quarter" idx="10" hasCustomPrompt="1"/>
          </p:nvPr>
        </p:nvSpPr>
        <p:spPr>
          <a:xfrm>
            <a:off x="274320" y="1447801"/>
            <a:ext cx="7888288" cy="4592638"/>
          </a:xfrm>
          <a:prstGeom prst="rect">
            <a:avLst/>
          </a:prstGeom>
        </p:spPr>
        <p:txBody>
          <a:bodyPr>
            <a:noAutofit/>
          </a:bodyPr>
          <a:lstStyle>
            <a:lvl1pPr marL="228600" indent="-228600">
              <a:lnSpc>
                <a:spcPct val="100000"/>
              </a:lnSpc>
              <a:spcBef>
                <a:spcPts val="1200"/>
              </a:spcBef>
              <a:defRPr sz="2800">
                <a:latin typeface="Arial" panose="020B0604020202020204" pitchFamily="34" charset="0"/>
              </a:defRPr>
            </a:lvl1pPr>
            <a:lvl2pPr marL="576263" indent="-233363">
              <a:lnSpc>
                <a:spcPct val="100000"/>
              </a:lnSpc>
              <a:buFont typeface="Franklin Gothic Medium" panose="020B0603020102020204" pitchFamily="34" charset="0"/>
              <a:buChar char="−"/>
              <a:defRPr sz="2400">
                <a:latin typeface="Arial" panose="020B0604020202020204" pitchFamily="34" charset="0"/>
              </a:defRPr>
            </a:lvl2pPr>
            <a:lvl3pPr marL="973138" indent="-228600">
              <a:lnSpc>
                <a:spcPct val="100000"/>
              </a:lnSpc>
              <a:defRPr sz="2000">
                <a:latin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cxnSp>
        <p:nvCxnSpPr>
          <p:cNvPr id="3" name="Straight Connector 2"/>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20">
            <a:extLst>
              <a:ext uri="{FF2B5EF4-FFF2-40B4-BE49-F238E27FC236}">
                <a16:creationId xmlns:a16="http://schemas.microsoft.com/office/drawing/2014/main" id="{A6BDB420-5DA5-4AC0-98DC-E81FB68310D7}"/>
              </a:ext>
            </a:extLst>
          </p:cNvPr>
          <p:cNvSpPr>
            <a:spLocks noGrp="1"/>
          </p:cNvSpPr>
          <p:nvPr>
            <p:ph type="ftr" sz="quarter" idx="3"/>
          </p:nvPr>
        </p:nvSpPr>
        <p:spPr>
          <a:xfrm>
            <a:off x="274320" y="6573308"/>
            <a:ext cx="7682971" cy="284692"/>
          </a:xfrm>
          <a:prstGeom prst="rect">
            <a:avLst/>
          </a:prstGeom>
        </p:spPr>
        <p:txBody>
          <a:bodyPr/>
          <a:lstStyle>
            <a:lvl1pPr algn="l">
              <a:defRPr sz="1000" cap="all" baseline="0">
                <a:solidFill>
                  <a:schemeClr val="tx1"/>
                </a:solidFill>
                <a:latin typeface="Arial" panose="020B0604020202020204" pitchFamily="34" charset="0"/>
              </a:defRPr>
            </a:lvl1pPr>
          </a:lstStyle>
          <a:p>
            <a:r>
              <a:rPr lang="en-US" dirty="0">
                <a:solidFill>
                  <a:prstClr val="black"/>
                </a:solidFill>
              </a:rPr>
              <a:t>Social Services Institute Managed Care Update July 31, 2019 </a:t>
            </a:r>
          </a:p>
        </p:txBody>
      </p:sp>
      <p:sp>
        <p:nvSpPr>
          <p:cNvPr id="11" name="Slide Number Placeholder 21">
            <a:extLst>
              <a:ext uri="{FF2B5EF4-FFF2-40B4-BE49-F238E27FC236}">
                <a16:creationId xmlns:a16="http://schemas.microsoft.com/office/drawing/2014/main" id="{05399ECB-72CE-423C-BB63-C5AB9571079C}"/>
              </a:ext>
            </a:extLst>
          </p:cNvPr>
          <p:cNvSpPr>
            <a:spLocks noGrp="1"/>
          </p:cNvSpPr>
          <p:nvPr>
            <p:ph type="sldNum" sz="quarter" idx="4"/>
          </p:nvPr>
        </p:nvSpPr>
        <p:spPr>
          <a:xfrm>
            <a:off x="8305800" y="6573308"/>
            <a:ext cx="564098" cy="284692"/>
          </a:xfrm>
          <a:prstGeom prst="rect">
            <a:avLst/>
          </a:prstGeom>
        </p:spPr>
        <p:txBody>
          <a:bodyPr/>
          <a:lstStyle>
            <a:lvl1pPr>
              <a:defRPr sz="1000">
                <a:solidFill>
                  <a:schemeClr val="tx1"/>
                </a:solidFill>
                <a:latin typeface="Arial" panose="020B0604020202020204" pitchFamily="34" charset="0"/>
              </a:defRPr>
            </a:lvl1pPr>
          </a:lstStyle>
          <a:p>
            <a:fld id="{11F27F3A-B3E9-41ED-AF8F-A365F10BB65F}" type="slidenum">
              <a:rPr lang="en-US" smtClean="0">
                <a:solidFill>
                  <a:prstClr val="black"/>
                </a:solidFill>
              </a:rPr>
              <a:pPr/>
              <a:t>‹#›</a:t>
            </a:fld>
            <a:endParaRPr lang="en-US" dirty="0">
              <a:solidFill>
                <a:prstClr val="black"/>
              </a:solidFill>
            </a:endParaRPr>
          </a:p>
        </p:txBody>
      </p:sp>
      <p:sp>
        <p:nvSpPr>
          <p:cNvPr id="9" name="Title 1">
            <a:extLst>
              <a:ext uri="{FF2B5EF4-FFF2-40B4-BE49-F238E27FC236}">
                <a16:creationId xmlns:a16="http://schemas.microsoft.com/office/drawing/2014/main" id="{2E7268DF-30BE-48A5-805D-7C701DEF3CAA}"/>
              </a:ext>
            </a:extLst>
          </p:cNvPr>
          <p:cNvSpPr>
            <a:spLocks noGrp="1"/>
          </p:cNvSpPr>
          <p:nvPr>
            <p:ph type="title" hasCustomPrompt="1"/>
          </p:nvPr>
        </p:nvSpPr>
        <p:spPr>
          <a:xfrm>
            <a:off x="274320" y="457200"/>
            <a:ext cx="7843267" cy="548640"/>
          </a:xfrm>
          <a:prstGeom prst="rect">
            <a:avLst/>
          </a:prstGeom>
        </p:spPr>
        <p:txBody>
          <a:bodyPr anchor="t">
            <a:noAutofit/>
          </a:bodyPr>
          <a:lstStyle>
            <a:lvl1pPr algn="l">
              <a:defRPr sz="2800" b="1" i="0" baseline="0">
                <a:solidFill>
                  <a:schemeClr val="tx2">
                    <a:lumMod val="75000"/>
                  </a:schemeClr>
                </a:solidFill>
                <a:latin typeface="Arial" panose="020B0604020202020204" pitchFamily="34" charset="0"/>
                <a:cs typeface="Times New Roman" panose="02020603050405020304" pitchFamily="18" charset="0"/>
              </a:defRPr>
            </a:lvl1pPr>
          </a:lstStyle>
          <a:p>
            <a:r>
              <a:rPr lang="en-US" dirty="0"/>
              <a:t>Click to add title, 1 line max</a:t>
            </a:r>
          </a:p>
        </p:txBody>
      </p:sp>
    </p:spTree>
    <p:extLst>
      <p:ext uri="{BB962C8B-B14F-4D97-AF65-F5344CB8AC3E}">
        <p14:creationId xmlns:p14="http://schemas.microsoft.com/office/powerpoint/2010/main" val="9863710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Arial" panose="020B0604020202020204" pitchFamily="34" charset="0"/>
            </a:endParaRPr>
          </a:p>
        </p:txBody>
      </p:sp>
      <p:sp>
        <p:nvSpPr>
          <p:cNvPr id="4" name="Text Placeholder 3"/>
          <p:cNvSpPr>
            <a:spLocks noGrp="1"/>
          </p:cNvSpPr>
          <p:nvPr>
            <p:ph type="body" sz="quarter" idx="10" hasCustomPrompt="1"/>
          </p:nvPr>
        </p:nvSpPr>
        <p:spPr>
          <a:xfrm>
            <a:off x="274320" y="1447801"/>
            <a:ext cx="7888288" cy="4592638"/>
          </a:xfrm>
          <a:prstGeom prst="rect">
            <a:avLst/>
          </a:prstGeom>
        </p:spPr>
        <p:txBody>
          <a:bodyPr>
            <a:noAutofit/>
          </a:bodyPr>
          <a:lstStyle>
            <a:lvl1pPr marL="228600" indent="-228600">
              <a:lnSpc>
                <a:spcPct val="100000"/>
              </a:lnSpc>
              <a:spcBef>
                <a:spcPts val="1200"/>
              </a:spcBef>
              <a:defRPr sz="2800">
                <a:latin typeface="Arial" panose="020B0604020202020204" pitchFamily="34" charset="0"/>
              </a:defRPr>
            </a:lvl1pPr>
            <a:lvl2pPr marL="576263" indent="-233363">
              <a:lnSpc>
                <a:spcPct val="100000"/>
              </a:lnSpc>
              <a:buFont typeface="Franklin Gothic Medium" panose="020B0603020102020204" pitchFamily="34" charset="0"/>
              <a:buChar char="−"/>
              <a:defRPr sz="2400">
                <a:latin typeface="Arial" panose="020B0604020202020204" pitchFamily="34" charset="0"/>
              </a:defRPr>
            </a:lvl2pPr>
            <a:lvl3pPr marL="973138" indent="-228600">
              <a:lnSpc>
                <a:spcPct val="100000"/>
              </a:lnSpc>
              <a:defRPr sz="2000">
                <a:latin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274320" y="6243108"/>
            <a:ext cx="7992005" cy="330200"/>
          </a:xfrm>
          <a:prstGeom prst="rect">
            <a:avLst/>
          </a:prstGeom>
        </p:spPr>
        <p:txBody>
          <a:bodyPr anchor="b">
            <a:noAutofit/>
          </a:bodyPr>
          <a:lstStyle>
            <a:lvl1pPr marL="0" indent="0">
              <a:lnSpc>
                <a:spcPct val="100000"/>
              </a:lnSpc>
              <a:spcBef>
                <a:spcPts val="0"/>
              </a:spcBef>
              <a:buNone/>
              <a:defRPr sz="1200" baseline="0">
                <a:latin typeface="Franklin Gothic Medium Cond" panose="020B0606030402020204" pitchFamily="34" charset="0"/>
              </a:defRPr>
            </a:lvl1pPr>
          </a:lstStyle>
          <a:p>
            <a:pPr lvl="0"/>
            <a:r>
              <a:rPr lang="en-US" dirty="0"/>
              <a:t>Click to add footnote, reference or source</a:t>
            </a:r>
          </a:p>
        </p:txBody>
      </p:sp>
      <p:sp>
        <p:nvSpPr>
          <p:cNvPr id="21" name="Footer Placeholder 20"/>
          <p:cNvSpPr>
            <a:spLocks noGrp="1"/>
          </p:cNvSpPr>
          <p:nvPr>
            <p:ph type="ftr" sz="quarter" idx="13"/>
          </p:nvPr>
        </p:nvSpPr>
        <p:spPr>
          <a:xfrm>
            <a:off x="274320" y="6573308"/>
            <a:ext cx="7682971" cy="284692"/>
          </a:xfrm>
          <a:prstGeom prst="rect">
            <a:avLst/>
          </a:prstGeom>
        </p:spPr>
        <p:txBody>
          <a:bodyPr/>
          <a:lstStyle>
            <a:lvl1pPr algn="l">
              <a:defRPr sz="1000" cap="all" baseline="0">
                <a:solidFill>
                  <a:schemeClr val="tx1"/>
                </a:solidFill>
                <a:latin typeface="Arial" panose="020B0604020202020204" pitchFamily="34" charset="0"/>
              </a:defRPr>
            </a:lvl1pPr>
          </a:lstStyle>
          <a:p>
            <a:r>
              <a:rPr lang="en-US" dirty="0">
                <a:solidFill>
                  <a:prstClr val="black"/>
                </a:solidFill>
              </a:rPr>
              <a:t>Social Services Institute Managed Care Update July 31, 2019 </a:t>
            </a:r>
          </a:p>
        </p:txBody>
      </p:sp>
      <p:sp>
        <p:nvSpPr>
          <p:cNvPr id="22" name="Slide Number Placeholder 21"/>
          <p:cNvSpPr>
            <a:spLocks noGrp="1"/>
          </p:cNvSpPr>
          <p:nvPr>
            <p:ph type="sldNum" sz="quarter" idx="14"/>
          </p:nvPr>
        </p:nvSpPr>
        <p:spPr>
          <a:xfrm>
            <a:off x="8305800" y="6573308"/>
            <a:ext cx="564098" cy="284692"/>
          </a:xfrm>
          <a:prstGeom prst="rect">
            <a:avLst/>
          </a:prstGeom>
        </p:spPr>
        <p:txBody>
          <a:bodyPr/>
          <a:lstStyle>
            <a:lvl1pPr>
              <a:defRPr sz="1000">
                <a:solidFill>
                  <a:sysClr val="windowText" lastClr="000000"/>
                </a:solidFill>
                <a:latin typeface="Arial" panose="020B06040202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274320" y="457200"/>
            <a:ext cx="7843267" cy="548640"/>
          </a:xfrm>
          <a:prstGeom prst="rect">
            <a:avLst/>
          </a:prstGeom>
        </p:spPr>
        <p:txBody>
          <a:bodyPr anchor="t">
            <a:noAutofit/>
          </a:bodyPr>
          <a:lstStyle>
            <a:lvl1pPr algn="l">
              <a:defRPr sz="3600" b="0" i="0" baseline="0">
                <a:solidFill>
                  <a:schemeClr val="tx2">
                    <a:lumMod val="75000"/>
                  </a:schemeClr>
                </a:solidFill>
                <a:latin typeface="Arial" panose="020B0604020202020204" pitchFamily="34" charset="0"/>
                <a:cs typeface="Times New Roman" panose="02020603050405020304" pitchFamily="18" charset="0"/>
              </a:defRPr>
            </a:lvl1pPr>
          </a:lstStyle>
          <a:p>
            <a:r>
              <a:rPr lang="en-US" dirty="0"/>
              <a:t>Click to add title, 1 line max</a:t>
            </a:r>
          </a:p>
        </p:txBody>
      </p:sp>
      <p:cxnSp>
        <p:nvCxnSpPr>
          <p:cNvPr id="3" name="Straight Connector 2"/>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5649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dirty="0"/>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3" name="Picture 2">
            <a:extLst>
              <a:ext uri="{FF2B5EF4-FFF2-40B4-BE49-F238E27FC236}">
                <a16:creationId xmlns:a16="http://schemas.microsoft.com/office/drawing/2014/main" id="{A977DF95-D98E-9842-AB21-4BAB6B9A6361}"/>
              </a:ext>
            </a:extLst>
          </p:cNvPr>
          <p:cNvPicPr>
            <a:picLocks noChangeAspect="1"/>
          </p:cNvPicPr>
          <p:nvPr userDrawn="1"/>
        </p:nvPicPr>
        <p:blipFill>
          <a:blip r:embed="rId2"/>
          <a:stretch>
            <a:fillRect/>
          </a:stretch>
        </p:blipFill>
        <p:spPr>
          <a:xfrm>
            <a:off x="7490806" y="90610"/>
            <a:ext cx="1530355" cy="1005521"/>
          </a:xfrm>
          <a:prstGeom prst="rect">
            <a:avLst/>
          </a:prstGeom>
        </p:spPr>
      </p:pic>
      <p:sp>
        <p:nvSpPr>
          <p:cNvPr id="7" name="Google Shape;145;p21">
            <a:extLst>
              <a:ext uri="{FF2B5EF4-FFF2-40B4-BE49-F238E27FC236}">
                <a16:creationId xmlns:a16="http://schemas.microsoft.com/office/drawing/2014/main" id="{7238CCE9-C526-564A-8A40-B6941B0C2EF4}"/>
              </a:ext>
            </a:extLst>
          </p:cNvPr>
          <p:cNvSpPr txBox="1">
            <a:spLocks/>
          </p:cNvSpPr>
          <p:nvPr userDrawn="1"/>
        </p:nvSpPr>
        <p:spPr>
          <a:xfrm>
            <a:off x="3323252" y="6429972"/>
            <a:ext cx="3086100" cy="251725"/>
          </a:xfrm>
          <a:prstGeom prst="rect">
            <a:avLst/>
          </a:prstGeom>
          <a:noFill/>
          <a:ln>
            <a:noFill/>
          </a:ln>
        </p:spPr>
        <p:txBody>
          <a:bodyPr spcFirstLastPara="1" wrap="square" lIns="51427" tIns="25706" rIns="51427" bIns="2570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900" dirty="0">
                <a:solidFill>
                  <a:schemeClr val="tx1">
                    <a:lumMod val="65000"/>
                    <a:lumOff val="35000"/>
                  </a:schemeClr>
                </a:solidFill>
                <a:latin typeface="Avenir Light" panose="020B0402020203020204" pitchFamily="34" charset="77"/>
                <a:ea typeface="Avenir"/>
                <a:cs typeface="Avenir"/>
                <a:sym typeface="Avenir"/>
              </a:rPr>
              <a:t>PROPRIETARY &amp; CONFIDENTIAL</a:t>
            </a:r>
            <a:endParaRPr lang="en-US" sz="900" dirty="0">
              <a:solidFill>
                <a:schemeClr val="tx1">
                  <a:lumMod val="65000"/>
                  <a:lumOff val="35000"/>
                </a:schemeClr>
              </a:solidFill>
              <a:latin typeface="Avenir Light" panose="020B0402020203020204" pitchFamily="34" charset="77"/>
            </a:endParaRPr>
          </a:p>
        </p:txBody>
      </p:sp>
    </p:spTree>
    <p:extLst>
      <p:ext uri="{BB962C8B-B14F-4D97-AF65-F5344CB8AC3E}">
        <p14:creationId xmlns:p14="http://schemas.microsoft.com/office/powerpoint/2010/main" val="37044002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39310475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5428266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dirty="0"/>
              <a:t>Click to Add Date</a:t>
            </a:r>
          </a:p>
        </p:txBody>
      </p:sp>
    </p:spTree>
    <p:extLst>
      <p:ext uri="{BB962C8B-B14F-4D97-AF65-F5344CB8AC3E}">
        <p14:creationId xmlns:p14="http://schemas.microsoft.com/office/powerpoint/2010/main" val="17371372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Gotham Bold" charset="0"/>
                <a:ea typeface="Gotham Bold" charset="0"/>
                <a:cs typeface="Gotham Bold" charset="0"/>
              </a:defRPr>
            </a:lvl1pPr>
            <a:lvl2pPr marL="576263" indent="-233363">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38" indent="-228600">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Gotham Bold" charset="0"/>
                <a:ea typeface="Gotham Bold" charset="0"/>
                <a:cs typeface="Gotham Bold"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082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ntent Slide - Title, Short Text, Logo, 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09F6F0-2BA0-41EF-A2CD-DD0B586C4F8E}"/>
              </a:ext>
            </a:extLst>
          </p:cNvPr>
          <p:cNvSpPr/>
          <p:nvPr userDrawn="1"/>
        </p:nvSpPr>
        <p:spPr>
          <a:xfrm>
            <a:off x="0" y="2526932"/>
            <a:ext cx="9144000" cy="107878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7" name="Rectangle 6"/>
          <p:cNvSpPr/>
          <p:nvPr userDrawn="1"/>
        </p:nvSpPr>
        <p:spPr>
          <a:xfrm>
            <a:off x="0" y="6770255"/>
            <a:ext cx="9144000" cy="96623"/>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22979" y="2744968"/>
            <a:ext cx="7911422" cy="642714"/>
          </a:xfrm>
        </p:spPr>
        <p:txBody>
          <a:bodyPr>
            <a:noAutofit/>
          </a:bodyPr>
          <a:lstStyle>
            <a:lvl1pPr algn="l">
              <a:defRPr sz="3600" b="0" i="0" baseline="0">
                <a:solidFill>
                  <a:schemeClr val="bg1"/>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4" name="Text Placeholder 13">
            <a:extLst>
              <a:ext uri="{FF2B5EF4-FFF2-40B4-BE49-F238E27FC236}">
                <a16:creationId xmlns:a16="http://schemas.microsoft.com/office/drawing/2014/main" id="{A25904B2-7DAD-4763-9A18-61E369A62D6E}"/>
              </a:ext>
            </a:extLst>
          </p:cNvPr>
          <p:cNvSpPr>
            <a:spLocks noGrp="1"/>
          </p:cNvSpPr>
          <p:nvPr>
            <p:ph type="body" sz="quarter" idx="10"/>
          </p:nvPr>
        </p:nvSpPr>
        <p:spPr>
          <a:xfrm>
            <a:off x="1" y="2152073"/>
            <a:ext cx="9144000" cy="375227"/>
          </a:xfrm>
        </p:spPr>
        <p:txBody>
          <a:bodyPr/>
          <a:lstStyle>
            <a:lvl1pPr marL="0" indent="0" algn="r">
              <a:buNone/>
              <a:defRPr>
                <a:solidFill>
                  <a:schemeClr val="accent3"/>
                </a:solidFill>
                <a:latin typeface="Franklin Gothic Demi" panose="020B0703020102020204" pitchFamily="34" charset="0"/>
              </a:defRPr>
            </a:lvl1pPr>
            <a:lvl2pPr marL="342900" indent="0">
              <a:buNone/>
              <a:defRPr/>
            </a:lvl2pPr>
          </a:lstStyle>
          <a:p>
            <a:pPr lvl="0"/>
            <a:r>
              <a:rPr lang="en-US" dirty="0"/>
              <a:t>Edit Master text styles</a:t>
            </a:r>
          </a:p>
        </p:txBody>
      </p:sp>
      <p:sp>
        <p:nvSpPr>
          <p:cNvPr id="15" name="Rectangle 14">
            <a:extLst>
              <a:ext uri="{FF2B5EF4-FFF2-40B4-BE49-F238E27FC236}">
                <a16:creationId xmlns:a16="http://schemas.microsoft.com/office/drawing/2014/main" id="{5AFA1A75-93B1-4099-9609-84ADCC1CC6A3}"/>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3987168"/>
      </p:ext>
    </p:extLst>
  </p:cSld>
  <p:clrMapOvr>
    <a:masterClrMapping/>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0" i="0">
                <a:latin typeface="Gotham Bold" charset="0"/>
                <a:ea typeface="Gotham Bold" charset="0"/>
                <a:cs typeface="Gotham Bold" charset="0"/>
              </a:defRPr>
            </a:lvl1pPr>
            <a:lvl2pPr marL="576263" indent="-233363">
              <a:lnSpc>
                <a:spcPct val="100000"/>
              </a:lnSpc>
              <a:spcBef>
                <a:spcPts val="0"/>
              </a:spcBef>
              <a:buFont typeface="Franklin Gothic Medium" panose="020B0603020102020204" pitchFamily="34" charset="0"/>
              <a:buChar char="−"/>
              <a:defRPr sz="2000" b="0" i="0">
                <a:latin typeface="Gotham Bold" charset="0"/>
                <a:ea typeface="Gotham Bold" charset="0"/>
                <a:cs typeface="Gotham Bold" charset="0"/>
              </a:defRPr>
            </a:lvl2pPr>
            <a:lvl3pPr marL="973138" indent="-228600">
              <a:lnSpc>
                <a:spcPct val="100000"/>
              </a:lnSpc>
              <a:spcBef>
                <a:spcPts val="0"/>
              </a:spcBef>
              <a:defRPr sz="20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0" i="0" baseline="0">
                <a:latin typeface="Gotham Bold" charset="0"/>
                <a:ea typeface="Gotham Bold" charset="0"/>
                <a:cs typeface="Gotham Bold" charset="0"/>
              </a:defRPr>
            </a:lvl1pPr>
          </a:lstStyle>
          <a:p>
            <a:pPr lvl="0"/>
            <a:r>
              <a:rPr lang="en-US" dirty="0"/>
              <a:t>Click icon below to add table or chart</a:t>
            </a:r>
          </a:p>
        </p:txBody>
      </p:sp>
      <p:cxnSp>
        <p:nvCxnSpPr>
          <p:cNvPr id="7" name="Straight Connector 6"/>
          <p:cNvCxnSpPr/>
          <p:nvPr userDrawn="1"/>
        </p:nvCxnSpPr>
        <p:spPr>
          <a:xfrm>
            <a:off x="0" y="6581775"/>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24441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8475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20343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a:latin typeface="Gotham Bold" charset="0"/>
                <a:ea typeface="Gotham Bold" charset="0"/>
                <a:cs typeface="Gotham Bold" charset="0"/>
              </a:defRPr>
            </a:lvl2pPr>
            <a:lvl3pPr>
              <a:defRPr sz="2000" b="0" i="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baseline="0">
                <a:latin typeface="Gotham Bold" charset="0"/>
                <a:ea typeface="Gotham Bold" charset="0"/>
                <a:cs typeface="Gotham Bold" charset="0"/>
              </a:defRPr>
            </a:lvl2pPr>
            <a:lvl3pPr>
              <a:defRPr sz="2000" b="0" i="0" baseline="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132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38896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36124219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2712621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dirty="0"/>
              <a:t>Click to Add Date</a:t>
            </a:r>
          </a:p>
        </p:txBody>
      </p:sp>
    </p:spTree>
    <p:extLst>
      <p:ext uri="{BB962C8B-B14F-4D97-AF65-F5344CB8AC3E}">
        <p14:creationId xmlns:p14="http://schemas.microsoft.com/office/powerpoint/2010/main" val="33683708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Gotham Bold" charset="0"/>
                <a:ea typeface="Gotham Bold" charset="0"/>
                <a:cs typeface="Gotham Bold" charset="0"/>
              </a:defRPr>
            </a:lvl1pPr>
            <a:lvl2pPr marL="576263" indent="-233363">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38" indent="-228600">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Gotham Bold" charset="0"/>
                <a:ea typeface="Gotham Bold" charset="0"/>
                <a:cs typeface="Gotham Bold"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2D371C9E-184E-427B-A252-4B620E443CA5}"/>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406884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0" i="0">
                <a:latin typeface="Gotham Bold" charset="0"/>
                <a:ea typeface="Gotham Bold" charset="0"/>
                <a:cs typeface="Gotham Bold" charset="0"/>
              </a:defRPr>
            </a:lvl1pPr>
            <a:lvl2pPr marL="576263" indent="-233363">
              <a:lnSpc>
                <a:spcPct val="100000"/>
              </a:lnSpc>
              <a:spcBef>
                <a:spcPts val="0"/>
              </a:spcBef>
              <a:buFont typeface="Franklin Gothic Medium" panose="020B0603020102020204" pitchFamily="34" charset="0"/>
              <a:buChar char="−"/>
              <a:defRPr sz="2000" b="0" i="0">
                <a:latin typeface="Gotham Bold" charset="0"/>
                <a:ea typeface="Gotham Bold" charset="0"/>
                <a:cs typeface="Gotham Bold" charset="0"/>
              </a:defRPr>
            </a:lvl2pPr>
            <a:lvl3pPr marL="973138" indent="-228600">
              <a:lnSpc>
                <a:spcPct val="100000"/>
              </a:lnSpc>
              <a:spcBef>
                <a:spcPts val="0"/>
              </a:spcBef>
              <a:defRPr sz="20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0" i="0" baseline="0">
                <a:latin typeface="Gotham Bold" charset="0"/>
                <a:ea typeface="Gotham Bold" charset="0"/>
                <a:cs typeface="Gotham Bold"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396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5"/>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p:spPr>
        <p:txBody>
          <a:bodyPr>
            <a:noAutofit/>
          </a:bodyPr>
          <a:lstStyle>
            <a:lvl1pPr algn="l">
              <a:defRPr sz="28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9" name="Rectangle 8"/>
          <p:cNvSpPr/>
          <p:nvPr userDrawn="1"/>
        </p:nvSpPr>
        <p:spPr>
          <a:xfrm>
            <a:off x="622980" y="1"/>
            <a:ext cx="48634" cy="102093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121314100"/>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3493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9717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a:latin typeface="Gotham Bold" charset="0"/>
                <a:ea typeface="Gotham Bold" charset="0"/>
                <a:cs typeface="Gotham Bold" charset="0"/>
              </a:defRPr>
            </a:lvl2pPr>
            <a:lvl3pPr>
              <a:defRPr sz="2000" b="0" i="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baseline="0">
                <a:latin typeface="Gotham Bold" charset="0"/>
                <a:ea typeface="Gotham Bold" charset="0"/>
                <a:cs typeface="Gotham Bold" charset="0"/>
              </a:defRPr>
            </a:lvl2pPr>
            <a:lvl3pPr>
              <a:defRPr sz="2000" b="0" i="0" baseline="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7321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702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7427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8650" y="98427"/>
            <a:ext cx="78867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228728"/>
            <a:ext cx="78867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6650830"/>
            <a:ext cx="2057400" cy="138112"/>
          </a:xfrm>
        </p:spPr>
        <p:txBody>
          <a:bodyPr/>
          <a:lstStyle>
            <a:lvl1pPr algn="l">
              <a:defRPr>
                <a:solidFill>
                  <a:schemeClr val="tx2"/>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0572421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6"/>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31"/>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7" y="232220"/>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6" y="230098"/>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31314559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6"/>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0062847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7" y="2061987"/>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Tree>
    <p:extLst>
      <p:ext uri="{BB962C8B-B14F-4D97-AF65-F5344CB8AC3E}">
        <p14:creationId xmlns:p14="http://schemas.microsoft.com/office/powerpoint/2010/main" val="35545643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69174"/>
            <a:ext cx="7843267" cy="548640"/>
          </a:xfrm>
          <a:prstGeom prst="rect">
            <a:avLst/>
          </a:prstGeom>
        </p:spPr>
        <p:txBody>
          <a:bodyPr anchor="t">
            <a:noAutofit/>
          </a:bodyPr>
          <a:lstStyle>
            <a:lvl1pPr algn="l">
              <a:defRPr sz="2400" b="1"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2"/>
            <a:ext cx="7888288" cy="4795307"/>
          </a:xfrm>
          <a:prstGeom prst="rect">
            <a:avLst/>
          </a:prstGeom>
        </p:spPr>
        <p:txBody>
          <a:bodyPr>
            <a:noAutofit/>
          </a:bodyPr>
          <a:lstStyle>
            <a:lvl1pPr marL="171450" indent="-171450">
              <a:lnSpc>
                <a:spcPct val="100000"/>
              </a:lnSpc>
              <a:spcBef>
                <a:spcPts val="900"/>
              </a:spcBef>
              <a:defRPr sz="2100" b="1" i="0">
                <a:latin typeface="Gotham Bold" charset="0"/>
                <a:ea typeface="Gotham Bold" charset="0"/>
                <a:cs typeface="Gotham Bold" charset="0"/>
              </a:defRPr>
            </a:lvl1pPr>
            <a:lvl2pPr marL="432197" indent="-175022">
              <a:lnSpc>
                <a:spcPct val="100000"/>
              </a:lnSpc>
              <a:buFont typeface="Franklin Gothic Medium" panose="020B0603020102020204" pitchFamily="34" charset="0"/>
              <a:buChar char="−"/>
              <a:defRPr sz="1800" b="1" i="0">
                <a:latin typeface="Gotham Bold" charset="0"/>
                <a:ea typeface="Gotham Bold" charset="0"/>
                <a:cs typeface="Gotham Bold" charset="0"/>
              </a:defRPr>
            </a:lvl2pPr>
            <a:lvl3pPr marL="729854" indent="-171450">
              <a:lnSpc>
                <a:spcPct val="100000"/>
              </a:lnSpc>
              <a:defRPr sz="15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107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5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4D8827A6-8947-4115-8D9E-E89B1EC0518D}" type="datetimeFigureOut">
              <a:rPr lang="en-US" dirty="0"/>
              <a:t>3/31/2021</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8551294" y="6229681"/>
            <a:ext cx="3429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459158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4"/>
            <a:ext cx="7888288" cy="1212895"/>
          </a:xfrm>
          <a:prstGeom prst="rect">
            <a:avLst/>
          </a:prstGeom>
        </p:spPr>
        <p:txBody>
          <a:bodyPr>
            <a:noAutofit/>
          </a:bodyPr>
          <a:lstStyle>
            <a:lvl1pPr marL="171450" indent="-171450">
              <a:lnSpc>
                <a:spcPct val="100000"/>
              </a:lnSpc>
              <a:spcBef>
                <a:spcPts val="0"/>
              </a:spcBef>
              <a:defRPr sz="1500" b="0" i="0">
                <a:latin typeface="Gotham Bold" charset="0"/>
                <a:ea typeface="Gotham Bold" charset="0"/>
                <a:cs typeface="Gotham Bold" charset="0"/>
              </a:defRPr>
            </a:lvl1pPr>
            <a:lvl2pPr marL="432197" indent="-175022">
              <a:lnSpc>
                <a:spcPct val="100000"/>
              </a:lnSpc>
              <a:spcBef>
                <a:spcPts val="0"/>
              </a:spcBef>
              <a:buFont typeface="Franklin Gothic Medium" panose="020B0603020102020204" pitchFamily="34" charset="0"/>
              <a:buChar char="−"/>
              <a:defRPr sz="1500" b="0" i="0">
                <a:latin typeface="Gotham Bold" charset="0"/>
                <a:ea typeface="Gotham Bold" charset="0"/>
                <a:cs typeface="Gotham Bold" charset="0"/>
              </a:defRPr>
            </a:lvl2pPr>
            <a:lvl3pPr marL="729854" indent="-171450">
              <a:lnSpc>
                <a:spcPct val="100000"/>
              </a:lnSpc>
              <a:spcBef>
                <a:spcPts val="0"/>
              </a:spcBef>
              <a:defRPr sz="15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8" y="6251575"/>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1800" b="0" i="0" baseline="0">
                <a:latin typeface="Gotham Bold" charset="0"/>
                <a:ea typeface="Gotham Bold" charset="0"/>
                <a:cs typeface="Gotham Bold"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3517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49458"/>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7038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49458"/>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6217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1" y="1849440"/>
            <a:ext cx="3840163" cy="4402137"/>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a:latin typeface="Gotham Bold" charset="0"/>
                <a:ea typeface="Gotham Bold" charset="0"/>
                <a:cs typeface="Gotham Bold" charset="0"/>
              </a:defRPr>
            </a:lvl2pPr>
            <a:lvl3pPr>
              <a:defRPr sz="1500" b="0" i="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51575"/>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50" y="1840561"/>
            <a:ext cx="3840163" cy="4402137"/>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baseline="0">
                <a:latin typeface="Gotham Bold" charset="0"/>
                <a:ea typeface="Gotham Bold" charset="0"/>
                <a:cs typeface="Gotham Bold" charset="0"/>
              </a:defRPr>
            </a:lvl2pPr>
            <a:lvl3pPr>
              <a:defRPr sz="1500" b="0" i="0" baseline="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73477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98270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8360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Questions Thank you">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BD3E84-D2F9-4269-A741-5827165AFD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22298" y="1344222"/>
            <a:ext cx="1895338" cy="1883383"/>
          </a:xfrm>
          <a:prstGeom prst="rect">
            <a:avLst/>
          </a:prstGeom>
        </p:spPr>
      </p:pic>
      <p:sp>
        <p:nvSpPr>
          <p:cNvPr id="8" name="Rectangle 7">
            <a:extLst>
              <a:ext uri="{FF2B5EF4-FFF2-40B4-BE49-F238E27FC236}">
                <a16:creationId xmlns:a16="http://schemas.microsoft.com/office/drawing/2014/main" id="{ED135150-67A4-437C-A77F-829A06051867}"/>
              </a:ext>
            </a:extLst>
          </p:cNvPr>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2" name="Text Placeholder 12">
            <a:extLst>
              <a:ext uri="{FF2B5EF4-FFF2-40B4-BE49-F238E27FC236}">
                <a16:creationId xmlns:a16="http://schemas.microsoft.com/office/drawing/2014/main" id="{5A1E05CB-FA64-414B-9E78-808EAB63B39C}"/>
              </a:ext>
            </a:extLst>
          </p:cNvPr>
          <p:cNvSpPr>
            <a:spLocks noGrp="1"/>
          </p:cNvSpPr>
          <p:nvPr>
            <p:ph type="body" sz="quarter" idx="11" hasCustomPrompt="1"/>
          </p:nvPr>
        </p:nvSpPr>
        <p:spPr>
          <a:xfrm>
            <a:off x="6259486" y="5775533"/>
            <a:ext cx="2620962" cy="572655"/>
          </a:xfrm>
          <a:prstGeom prst="rect">
            <a:avLst/>
          </a:prstGeom>
        </p:spPr>
        <p:txBody>
          <a:bodyPr>
            <a:noAutofit/>
          </a:bodyPr>
          <a:lstStyle>
            <a:lvl1pPr marL="0" indent="0" algn="r">
              <a:buNone/>
              <a:defRPr sz="3600" b="1">
                <a:solidFill>
                  <a:schemeClr val="tx2">
                    <a:lumMod val="75000"/>
                  </a:schemeClr>
                </a:solidFill>
                <a:latin typeface="Franklin Gothic Medium Cond" panose="020B0606030402020204" pitchFamily="34" charset="0"/>
              </a:defRPr>
            </a:lvl1pPr>
            <a:lvl2pPr marL="514350" indent="-171450">
              <a:buFont typeface="Wingdings" panose="05000000000000000000" pitchFamily="2" charset="2"/>
              <a:buChar char="§"/>
              <a:defRPr/>
            </a:lvl2pPr>
            <a:lvl3pPr marL="857250" indent="-171450">
              <a:buFont typeface="Courier New" panose="02070309020205020404" pitchFamily="49" charset="0"/>
              <a:buChar char="o"/>
              <a:defRPr/>
            </a:lvl3pPr>
            <a:lvl5pPr marL="1543050" indent="-171450">
              <a:buFont typeface="Wingdings" panose="05000000000000000000" pitchFamily="2" charset="2"/>
              <a:buChar char="§"/>
              <a:defRPr/>
            </a:lvl5pPr>
          </a:lstStyle>
          <a:p>
            <a:pPr lvl="0"/>
            <a:r>
              <a:rPr lang="en-US" dirty="0"/>
              <a:t>Thank you!</a:t>
            </a:r>
          </a:p>
        </p:txBody>
      </p:sp>
      <p:sp>
        <p:nvSpPr>
          <p:cNvPr id="13" name="Title 1">
            <a:extLst>
              <a:ext uri="{FF2B5EF4-FFF2-40B4-BE49-F238E27FC236}">
                <a16:creationId xmlns:a16="http://schemas.microsoft.com/office/drawing/2014/main" id="{70A65952-0D99-40A1-A3D7-6781A436A191}"/>
              </a:ext>
            </a:extLst>
          </p:cNvPr>
          <p:cNvSpPr>
            <a:spLocks noGrp="1"/>
          </p:cNvSpPr>
          <p:nvPr>
            <p:ph type="title" hasCustomPrompt="1"/>
          </p:nvPr>
        </p:nvSpPr>
        <p:spPr>
          <a:xfrm>
            <a:off x="630936" y="640080"/>
            <a:ext cx="78867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Questions?</a:t>
            </a:r>
          </a:p>
        </p:txBody>
      </p:sp>
      <p:sp>
        <p:nvSpPr>
          <p:cNvPr id="14" name="Rectangle 13">
            <a:extLst>
              <a:ext uri="{FF2B5EF4-FFF2-40B4-BE49-F238E27FC236}">
                <a16:creationId xmlns:a16="http://schemas.microsoft.com/office/drawing/2014/main" id="{A0C60905-DD9D-42BE-A126-CA2C0E7402E9}"/>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6D9BDC40-0E4C-4BD9-BEB6-442C3A1519E1}"/>
              </a:ext>
            </a:extLst>
          </p:cNvPr>
          <p:cNvSpPr>
            <a:spLocks noGrp="1"/>
          </p:cNvSpPr>
          <p:nvPr>
            <p:ph type="body" sz="quarter" idx="12"/>
          </p:nvPr>
        </p:nvSpPr>
        <p:spPr>
          <a:xfrm>
            <a:off x="674369" y="2429164"/>
            <a:ext cx="5301558" cy="3919024"/>
          </a:xfrm>
        </p:spPr>
        <p:txBody>
          <a:bodyPr>
            <a:normAutofit/>
          </a:bodyPr>
          <a:lstStyle>
            <a:lvl1pPr marL="0" indent="0">
              <a:buNone/>
              <a:defRPr sz="2400"/>
            </a:lvl1pPr>
          </a:lstStyle>
          <a:p>
            <a:pPr lvl="0"/>
            <a:endParaRPr lang="en-US" dirty="0"/>
          </a:p>
        </p:txBody>
      </p:sp>
      <p:sp>
        <p:nvSpPr>
          <p:cNvPr id="15" name="Rectangle 14">
            <a:extLst>
              <a:ext uri="{FF2B5EF4-FFF2-40B4-BE49-F238E27FC236}">
                <a16:creationId xmlns:a16="http://schemas.microsoft.com/office/drawing/2014/main" id="{811BDFA8-513E-4C02-BED4-24F36E5BE999}"/>
              </a:ext>
            </a:extLst>
          </p:cNvPr>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8712644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tle, Texto or Object">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922B1E9E-738A-4134-A081-ED1265246A44}"/>
              </a:ext>
            </a:extLst>
          </p:cNvPr>
          <p:cNvSpPr>
            <a:spLocks noGrp="1"/>
          </p:cNvSpPr>
          <p:nvPr>
            <p:ph sz="quarter" idx="10"/>
          </p:nvPr>
        </p:nvSpPr>
        <p:spPr>
          <a:xfrm>
            <a:off x="630936" y="1301750"/>
            <a:ext cx="7886700" cy="5108575"/>
          </a:xfrm>
          <a:prstGeom prst="rect">
            <a:avLst/>
          </a:prstGeo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10">
            <a:extLst>
              <a:ext uri="{FF2B5EF4-FFF2-40B4-BE49-F238E27FC236}">
                <a16:creationId xmlns:a16="http://schemas.microsoft.com/office/drawing/2014/main" id="{AF5ED2EA-F891-48AD-9FF4-C3287FBBD689}"/>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02428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_Content Slide - Title, Short Text, Logo, 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09F6F0-2BA0-41EF-A2CD-DD0B586C4F8E}"/>
              </a:ext>
            </a:extLst>
          </p:cNvPr>
          <p:cNvSpPr/>
          <p:nvPr userDrawn="1"/>
        </p:nvSpPr>
        <p:spPr>
          <a:xfrm>
            <a:off x="0" y="2526932"/>
            <a:ext cx="9144000" cy="107878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7" name="Rectangle 6"/>
          <p:cNvSpPr/>
          <p:nvPr userDrawn="1"/>
        </p:nvSpPr>
        <p:spPr>
          <a:xfrm>
            <a:off x="0" y="6770255"/>
            <a:ext cx="9144000" cy="96623"/>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22979" y="2744968"/>
            <a:ext cx="7911422" cy="642714"/>
          </a:xfrm>
        </p:spPr>
        <p:txBody>
          <a:bodyPr>
            <a:noAutofit/>
          </a:bodyPr>
          <a:lstStyle>
            <a:lvl1pPr algn="l">
              <a:defRPr sz="3600" b="0" i="0" baseline="0">
                <a:solidFill>
                  <a:schemeClr val="bg1"/>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4" name="Text Placeholder 13">
            <a:extLst>
              <a:ext uri="{FF2B5EF4-FFF2-40B4-BE49-F238E27FC236}">
                <a16:creationId xmlns:a16="http://schemas.microsoft.com/office/drawing/2014/main" id="{A25904B2-7DAD-4763-9A18-61E369A62D6E}"/>
              </a:ext>
            </a:extLst>
          </p:cNvPr>
          <p:cNvSpPr>
            <a:spLocks noGrp="1"/>
          </p:cNvSpPr>
          <p:nvPr>
            <p:ph type="body" sz="quarter" idx="10"/>
          </p:nvPr>
        </p:nvSpPr>
        <p:spPr>
          <a:xfrm>
            <a:off x="1" y="2152073"/>
            <a:ext cx="9144000" cy="375227"/>
          </a:xfrm>
        </p:spPr>
        <p:txBody>
          <a:bodyPr/>
          <a:lstStyle>
            <a:lvl1pPr marL="0" indent="0" algn="r">
              <a:buNone/>
              <a:defRPr>
                <a:solidFill>
                  <a:schemeClr val="accent3"/>
                </a:solidFill>
                <a:latin typeface="Franklin Gothic Demi" panose="020B0703020102020204" pitchFamily="34" charset="0"/>
              </a:defRPr>
            </a:lvl1pPr>
            <a:lvl2pPr marL="342900" indent="0">
              <a:buNone/>
              <a:defRPr/>
            </a:lvl2pPr>
          </a:lstStyle>
          <a:p>
            <a:pPr lvl="0"/>
            <a:r>
              <a:rPr lang="en-US" dirty="0"/>
              <a:t>Edit Master text styles</a:t>
            </a:r>
          </a:p>
        </p:txBody>
      </p:sp>
      <p:sp>
        <p:nvSpPr>
          <p:cNvPr id="15" name="Rectangle 14">
            <a:extLst>
              <a:ext uri="{FF2B5EF4-FFF2-40B4-BE49-F238E27FC236}">
                <a16:creationId xmlns:a16="http://schemas.microsoft.com/office/drawing/2014/main" id="{5AFA1A75-93B1-4099-9609-84ADCC1CC6A3}"/>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7592969"/>
      </p:ext>
    </p:extLst>
  </p:cSld>
  <p:clrMapOvr>
    <a:masterClrMapping/>
  </p:clrMapOvr>
  <p:hf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5"/>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p:spPr>
        <p:txBody>
          <a:bodyPr>
            <a:noAutofit/>
          </a:bodyPr>
          <a:lstStyle>
            <a:lvl1pPr algn="l">
              <a:defRPr sz="28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9" name="Rectangle 8"/>
          <p:cNvSpPr/>
          <p:nvPr userDrawn="1"/>
        </p:nvSpPr>
        <p:spPr>
          <a:xfrm>
            <a:off x="622980" y="1"/>
            <a:ext cx="48634" cy="102093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23551747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제목 및 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p:spPr>
        <p:txBody>
          <a:bodyPr/>
          <a:lstStyle/>
          <a:p>
            <a:r>
              <a:rPr lang="ko-KR" altLang="en-US"/>
              <a:t>마스터 제목 스타일 편집</a:t>
            </a:r>
            <a:endParaRPr lang="en-US"/>
          </a:p>
        </p:txBody>
      </p:sp>
      <p:sp>
        <p:nvSpPr>
          <p:cNvPr id="3" name="표 개체 틀 2"/>
          <p:cNvSpPr>
            <a:spLocks noGrp="1"/>
          </p:cNvSpPr>
          <p:nvPr>
            <p:ph type="tbl" idx="1"/>
          </p:nvPr>
        </p:nvSpPr>
        <p:spPr>
          <a:xfrm>
            <a:off x="457200" y="1600200"/>
            <a:ext cx="8229600" cy="4525963"/>
          </a:xfrm>
        </p:spPr>
        <p:txBody>
          <a:bodyPr/>
          <a:lstStyle/>
          <a:p>
            <a:pPr lvl="0"/>
            <a:endParaRPr lang="en-US" noProof="0" dirty="0"/>
          </a:p>
        </p:txBody>
      </p:sp>
      <p:sp>
        <p:nvSpPr>
          <p:cNvPr id="4" name="Rectangle 4">
            <a:extLst>
              <a:ext uri="{FF2B5EF4-FFF2-40B4-BE49-F238E27FC236}">
                <a16:creationId xmlns:a16="http://schemas.microsoft.com/office/drawing/2014/main" id="{3837E264-5796-4364-9C45-024E7DA276FA}"/>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DFF34BAE-225D-4345-A5CA-66894F25A65D}"/>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397C0052-F425-4593-BAB5-E9C4A2E5821D}"/>
              </a:ext>
            </a:extLst>
          </p:cNvPr>
          <p:cNvSpPr>
            <a:spLocks noGrp="1" noChangeArrowheads="1"/>
          </p:cNvSpPr>
          <p:nvPr>
            <p:ph type="sldNum" sz="quarter" idx="12"/>
          </p:nvPr>
        </p:nvSpPr>
        <p:spPr>
          <a:ln/>
        </p:spPr>
        <p:txBody>
          <a:bodyPr/>
          <a:lstStyle>
            <a:lvl1pPr>
              <a:defRPr/>
            </a:lvl1pPr>
          </a:lstStyle>
          <a:p>
            <a:pPr>
              <a:defRPr/>
            </a:pPr>
            <a:fld id="{6448D7EF-CCFE-43A7-B92F-2A76D1944588}" type="slidenum">
              <a:rPr lang="en-US" altLang="en-US"/>
              <a:pPr>
                <a:defRPr/>
              </a:pPr>
              <a:t>‹#›</a:t>
            </a:fld>
            <a:endParaRPr lang="en-US" altLang="en-US" dirty="0"/>
          </a:p>
        </p:txBody>
      </p:sp>
    </p:spTree>
    <p:extLst>
      <p:ext uri="{BB962C8B-B14F-4D97-AF65-F5344CB8AC3E}">
        <p14:creationId xmlns:p14="http://schemas.microsoft.com/office/powerpoint/2010/main" val="2971155390"/>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8378E7-2D24-43BA-B153-268A8DB1DD3D}" type="slidenum">
              <a:rPr lang="en-US" smtClean="0"/>
              <a:t>‹#›</a:t>
            </a:fld>
            <a:endParaRPr lang="en-US" dirty="0"/>
          </a:p>
        </p:txBody>
      </p:sp>
    </p:spTree>
    <p:extLst>
      <p:ext uri="{BB962C8B-B14F-4D97-AF65-F5344CB8AC3E}">
        <p14:creationId xmlns:p14="http://schemas.microsoft.com/office/powerpoint/2010/main" val="33172449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5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4D8827A6-8947-4115-8D9E-E89B1EC0518D}" type="datetimeFigureOut">
              <a:rPr lang="en-US" dirty="0"/>
              <a:t>3/31/2021</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8551294" y="6229681"/>
            <a:ext cx="3429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128655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Rectangle 4">
            <a:extLst>
              <a:ext uri="{FF2B5EF4-FFF2-40B4-BE49-F238E27FC236}">
                <a16:creationId xmlns:a16="http://schemas.microsoft.com/office/drawing/2014/main" id="{B38E2C4B-1AEE-42EF-944D-B736EDF240D7}"/>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a:extLst>
              <a:ext uri="{FF2B5EF4-FFF2-40B4-BE49-F238E27FC236}">
                <a16:creationId xmlns:a16="http://schemas.microsoft.com/office/drawing/2014/main" id="{225DD51B-B8C1-4E38-86F3-D46EF52F7B57}"/>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a:extLst>
              <a:ext uri="{FF2B5EF4-FFF2-40B4-BE49-F238E27FC236}">
                <a16:creationId xmlns:a16="http://schemas.microsoft.com/office/drawing/2014/main" id="{8F279F31-4355-493C-8AE7-91AB015DE6F0}"/>
              </a:ext>
            </a:extLst>
          </p:cNvPr>
          <p:cNvSpPr>
            <a:spLocks noGrp="1" noChangeArrowheads="1"/>
          </p:cNvSpPr>
          <p:nvPr>
            <p:ph type="sldNum" sz="quarter" idx="12"/>
          </p:nvPr>
        </p:nvSpPr>
        <p:spPr>
          <a:ln/>
        </p:spPr>
        <p:txBody>
          <a:bodyPr/>
          <a:lstStyle>
            <a:lvl1pPr>
              <a:defRPr/>
            </a:lvl1pPr>
          </a:lstStyle>
          <a:p>
            <a:pPr>
              <a:defRPr/>
            </a:pPr>
            <a:fld id="{7C24F632-B59A-4D44-B4E2-65CCF3DFB689}" type="slidenum">
              <a:rPr lang="en-US" altLang="en-US"/>
              <a:pPr>
                <a:defRPr/>
              </a:pPr>
              <a:t>‹#›</a:t>
            </a:fld>
            <a:endParaRPr lang="en-US" altLang="en-US" dirty="0"/>
          </a:p>
        </p:txBody>
      </p:sp>
    </p:spTree>
    <p:extLst>
      <p:ext uri="{BB962C8B-B14F-4D97-AF65-F5344CB8AC3E}">
        <p14:creationId xmlns:p14="http://schemas.microsoft.com/office/powerpoint/2010/main" val="887303391"/>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bl">
  <p:cSld name="제목 및 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p:spPr>
        <p:txBody>
          <a:bodyPr/>
          <a:lstStyle/>
          <a:p>
            <a:r>
              <a:rPr lang="ko-KR" altLang="en-US"/>
              <a:t>마스터 제목 스타일 편집</a:t>
            </a:r>
            <a:endParaRPr lang="en-US"/>
          </a:p>
        </p:txBody>
      </p:sp>
      <p:sp>
        <p:nvSpPr>
          <p:cNvPr id="3" name="표 개체 틀 2"/>
          <p:cNvSpPr>
            <a:spLocks noGrp="1"/>
          </p:cNvSpPr>
          <p:nvPr>
            <p:ph type="tbl" idx="1"/>
          </p:nvPr>
        </p:nvSpPr>
        <p:spPr>
          <a:xfrm>
            <a:off x="457200" y="1600200"/>
            <a:ext cx="8229600" cy="4525963"/>
          </a:xfrm>
        </p:spPr>
        <p:txBody>
          <a:bodyPr/>
          <a:lstStyle/>
          <a:p>
            <a:pPr lvl="0"/>
            <a:endParaRPr lang="en-US" noProof="0" dirty="0"/>
          </a:p>
        </p:txBody>
      </p:sp>
      <p:sp>
        <p:nvSpPr>
          <p:cNvPr id="4" name="Rectangle 4">
            <a:extLst>
              <a:ext uri="{FF2B5EF4-FFF2-40B4-BE49-F238E27FC236}">
                <a16:creationId xmlns:a16="http://schemas.microsoft.com/office/drawing/2014/main" id="{3837E264-5796-4364-9C45-024E7DA276FA}"/>
              </a:ext>
            </a:extLst>
          </p:cNvPr>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a:extLst>
              <a:ext uri="{FF2B5EF4-FFF2-40B4-BE49-F238E27FC236}">
                <a16:creationId xmlns:a16="http://schemas.microsoft.com/office/drawing/2014/main" id="{DFF34BAE-225D-4345-A5CA-66894F25A65D}"/>
              </a:ext>
            </a:extLst>
          </p:cNvPr>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a:extLst>
              <a:ext uri="{FF2B5EF4-FFF2-40B4-BE49-F238E27FC236}">
                <a16:creationId xmlns:a16="http://schemas.microsoft.com/office/drawing/2014/main" id="{397C0052-F425-4593-BAB5-E9C4A2E5821D}"/>
              </a:ext>
            </a:extLst>
          </p:cNvPr>
          <p:cNvSpPr>
            <a:spLocks noGrp="1" noChangeArrowheads="1"/>
          </p:cNvSpPr>
          <p:nvPr>
            <p:ph type="sldNum" sz="quarter" idx="12"/>
          </p:nvPr>
        </p:nvSpPr>
        <p:spPr>
          <a:ln/>
        </p:spPr>
        <p:txBody>
          <a:bodyPr/>
          <a:lstStyle>
            <a:lvl1pPr>
              <a:defRPr/>
            </a:lvl1pPr>
          </a:lstStyle>
          <a:p>
            <a:pPr>
              <a:defRPr/>
            </a:pPr>
            <a:fld id="{6448D7EF-CCFE-43A7-B92F-2A76D1944588}" type="slidenum">
              <a:rPr lang="en-US" altLang="en-US"/>
              <a:pPr>
                <a:defRPr/>
              </a:pPr>
              <a:t>‹#›</a:t>
            </a:fld>
            <a:endParaRPr lang="en-US" altLang="en-US" dirty="0"/>
          </a:p>
        </p:txBody>
      </p:sp>
    </p:spTree>
    <p:extLst>
      <p:ext uri="{BB962C8B-B14F-4D97-AF65-F5344CB8AC3E}">
        <p14:creationId xmlns:p14="http://schemas.microsoft.com/office/powerpoint/2010/main" val="65878053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2800" b="1" i="0">
                <a:solidFill>
                  <a:srgbClr val="336699"/>
                </a:solidFill>
                <a:latin typeface="Cambria"/>
                <a:cs typeface="Cambri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a:lstStyle>
            <a:lvl1pPr>
              <a:defRPr/>
            </a:lvl1pPr>
          </a:lstStyle>
          <a:p>
            <a:endParaRPr/>
          </a:p>
        </p:txBody>
      </p:sp>
      <p:sp>
        <p:nvSpPr>
          <p:cNvPr id="5" name="Holder 5">
            <a:extLst>
              <a:ext uri="{FF2B5EF4-FFF2-40B4-BE49-F238E27FC236}">
                <a16:creationId xmlns:a16="http://schemas.microsoft.com/office/drawing/2014/main" id="{7A674230-2BB9-4520-807C-582922590A3A}"/>
              </a:ext>
            </a:extLst>
          </p:cNvPr>
          <p:cNvSpPr>
            <a:spLocks noGrp="1"/>
          </p:cNvSpPr>
          <p:nvPr>
            <p:ph type="ftr" sz="quarter" idx="10"/>
          </p:nvPr>
        </p:nvSpPr>
        <p:spPr/>
        <p:txBody>
          <a:bodyPr/>
          <a:lstStyle>
            <a:lvl1pPr algn="ctr" eaLnBrk="0" fontAlgn="base" hangingPunct="0">
              <a:spcBef>
                <a:spcPct val="0"/>
              </a:spcBef>
              <a:spcAft>
                <a:spcPct val="0"/>
              </a:spcAft>
              <a:defRPr sz="1200">
                <a:solidFill>
                  <a:prstClr val="black">
                    <a:tint val="75000"/>
                  </a:prstClr>
                </a:solidFill>
                <a:latin typeface="Arial" panose="020B0604020202020204" pitchFamily="34" charset="0"/>
              </a:defRPr>
            </a:lvl1pPr>
          </a:lstStyle>
          <a:p>
            <a:pPr>
              <a:defRPr/>
            </a:pPr>
            <a:endParaRPr dirty="0"/>
          </a:p>
        </p:txBody>
      </p:sp>
      <p:sp>
        <p:nvSpPr>
          <p:cNvPr id="6" name="Holder 6">
            <a:extLst>
              <a:ext uri="{FF2B5EF4-FFF2-40B4-BE49-F238E27FC236}">
                <a16:creationId xmlns:a16="http://schemas.microsoft.com/office/drawing/2014/main" id="{92EB160F-50CB-4559-94EE-0FA6726EA7EC}"/>
              </a:ext>
            </a:extLst>
          </p:cNvPr>
          <p:cNvSpPr>
            <a:spLocks noGrp="1"/>
          </p:cNvSpPr>
          <p:nvPr>
            <p:ph type="dt" sz="half" idx="11"/>
          </p:nvPr>
        </p:nvSpPr>
        <p:spPr/>
        <p:txBody>
          <a:bodyPr/>
          <a:lstStyle>
            <a:lvl1pPr algn="l" eaLnBrk="0" fontAlgn="base" hangingPunct="0">
              <a:spcBef>
                <a:spcPct val="0"/>
              </a:spcBef>
              <a:spcAft>
                <a:spcPct val="0"/>
              </a:spcAft>
              <a:defRPr sz="1200">
                <a:solidFill>
                  <a:prstClr val="black">
                    <a:tint val="75000"/>
                  </a:prstClr>
                </a:solidFill>
                <a:latin typeface="Arial" panose="020B0604020202020204" pitchFamily="34" charset="0"/>
              </a:defRPr>
            </a:lvl1pPr>
          </a:lstStyle>
          <a:p>
            <a:pPr>
              <a:defRPr/>
            </a:pPr>
            <a:fld id="{4AC14DA8-0CE6-4E33-815D-6663AF91069A}" type="datetimeFigureOut">
              <a:rPr lang="en-US"/>
              <a:pPr>
                <a:defRPr/>
              </a:pPr>
              <a:t>3/31/2021</a:t>
            </a:fld>
            <a:endParaRPr lang="en-US" dirty="0"/>
          </a:p>
        </p:txBody>
      </p:sp>
      <p:sp>
        <p:nvSpPr>
          <p:cNvPr id="7" name="Holder 7">
            <a:extLst>
              <a:ext uri="{FF2B5EF4-FFF2-40B4-BE49-F238E27FC236}">
                <a16:creationId xmlns:a16="http://schemas.microsoft.com/office/drawing/2014/main" id="{79676E1A-79D9-4BE4-8938-EE22734B0F20}"/>
              </a:ext>
            </a:extLst>
          </p:cNvPr>
          <p:cNvSpPr>
            <a:spLocks noGrp="1"/>
          </p:cNvSpPr>
          <p:nvPr>
            <p:ph type="sldNum" sz="quarter" idx="12"/>
          </p:nvPr>
        </p:nvSpPr>
        <p:spPr/>
        <p:txBody>
          <a:bodyPr/>
          <a:lstStyle>
            <a:lvl1pPr eaLnBrk="0" fontAlgn="base" hangingPunct="0">
              <a:spcBef>
                <a:spcPct val="0"/>
              </a:spcBef>
              <a:spcAft>
                <a:spcPct val="0"/>
              </a:spcAft>
              <a:defRPr sz="900" b="0" i="0">
                <a:solidFill>
                  <a:prstClr val="white"/>
                </a:solidFill>
                <a:latin typeface="Arial"/>
                <a:cs typeface="Arial"/>
              </a:defRPr>
            </a:lvl1pPr>
          </a:lstStyle>
          <a:p>
            <a:pPr>
              <a:defRPr/>
            </a:pPr>
            <a:fld id="{C72E688A-AC21-4338-B8FF-36F5EC539F56}" type="slidenum">
              <a:rPr/>
              <a:pPr>
                <a:defRPr/>
              </a:pPr>
              <a:t>‹#›</a:t>
            </a:fld>
            <a:endParaRPr dirty="0"/>
          </a:p>
        </p:txBody>
      </p:sp>
    </p:spTree>
    <p:extLst>
      <p:ext uri="{BB962C8B-B14F-4D97-AF65-F5344CB8AC3E}">
        <p14:creationId xmlns:p14="http://schemas.microsoft.com/office/powerpoint/2010/main" val="21344439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E5A5B7-A10C-4240-8066-B13DD50C39C2}"/>
              </a:ext>
            </a:extLst>
          </p:cNvPr>
          <p:cNvSpPr/>
          <p:nvPr userDrawn="1"/>
        </p:nvSpPr>
        <p:spPr>
          <a:xfrm>
            <a:off x="0" y="6591300"/>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sz="800" dirty="0"/>
          </a:p>
        </p:txBody>
      </p:sp>
      <p:sp>
        <p:nvSpPr>
          <p:cNvPr id="6" name="Rectangle 5">
            <a:extLst>
              <a:ext uri="{FF2B5EF4-FFF2-40B4-BE49-F238E27FC236}">
                <a16:creationId xmlns:a16="http://schemas.microsoft.com/office/drawing/2014/main" id="{4C6C5162-739C-4F62-B14F-D80FC801FE85}"/>
              </a:ext>
            </a:extLst>
          </p:cNvPr>
          <p:cNvSpPr/>
          <p:nvPr userDrawn="1"/>
        </p:nvSpPr>
        <p:spPr>
          <a:xfrm>
            <a:off x="0" y="3175"/>
            <a:ext cx="9144000" cy="458788"/>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400" dirty="0">
              <a:solidFill>
                <a:schemeClr val="accent3">
                  <a:lumMod val="75000"/>
                </a:schemeClr>
              </a:solidFill>
              <a:latin typeface="Franklin Gothic Demi Cond" panose="020B0706030402020204" pitchFamily="34" charset="0"/>
            </a:endParaRPr>
          </a:p>
        </p:txBody>
      </p:sp>
      <p:sp>
        <p:nvSpPr>
          <p:cNvPr id="7" name="Rectangle 6">
            <a:extLst>
              <a:ext uri="{FF2B5EF4-FFF2-40B4-BE49-F238E27FC236}">
                <a16:creationId xmlns:a16="http://schemas.microsoft.com/office/drawing/2014/main" id="{50060215-5359-45B3-BBB2-6DFC01E4160B}"/>
              </a:ext>
            </a:extLst>
          </p:cNvPr>
          <p:cNvSpPr/>
          <p:nvPr userDrawn="1"/>
        </p:nvSpPr>
        <p:spPr>
          <a:xfrm>
            <a:off x="622300" y="0"/>
            <a:ext cx="52388" cy="1079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edit Master title style</a:t>
            </a:r>
            <a:endParaRPr lang="en-US" dirty="0"/>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Tree>
    <p:extLst>
      <p:ext uri="{BB962C8B-B14F-4D97-AF65-F5344CB8AC3E}">
        <p14:creationId xmlns:p14="http://schemas.microsoft.com/office/powerpoint/2010/main" val="1255153639"/>
      </p:ext>
    </p:extLst>
  </p:cSld>
  <p:clrMapOvr>
    <a:masterClrMapping/>
  </p:clrMapOvr>
  <p:hf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46800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6B42-3C4F-40EC-8F7F-6678579981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193389-EE33-42A1-8BCF-088A7E5857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386540-5C41-4D1C-AE23-4CDFC30CDBDF}"/>
              </a:ext>
            </a:extLst>
          </p:cNvPr>
          <p:cNvSpPr>
            <a:spLocks noGrp="1"/>
          </p:cNvSpPr>
          <p:nvPr>
            <p:ph type="dt" sz="half" idx="10"/>
          </p:nvPr>
        </p:nvSpPr>
        <p:spPr/>
        <p:txBody>
          <a:bodyPr/>
          <a:lstStyle/>
          <a:p>
            <a:fld id="{1D3C6DB0-778B-4FA7-A35D-84B2BAE9A11E}" type="datetimeFigureOut">
              <a:rPr lang="en-US" smtClean="0"/>
              <a:t>3/31/2021</a:t>
            </a:fld>
            <a:endParaRPr lang="en-US" dirty="0"/>
          </a:p>
        </p:txBody>
      </p:sp>
      <p:sp>
        <p:nvSpPr>
          <p:cNvPr id="5" name="Footer Placeholder 4">
            <a:extLst>
              <a:ext uri="{FF2B5EF4-FFF2-40B4-BE49-F238E27FC236}">
                <a16:creationId xmlns:a16="http://schemas.microsoft.com/office/drawing/2014/main" id="{360577D9-9AEE-4586-A7E1-AED58F2AE8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E5B1D8-9A49-4D96-9EBF-117D55E7D30D}"/>
              </a:ext>
            </a:extLst>
          </p:cNvPr>
          <p:cNvSpPr>
            <a:spLocks noGrp="1"/>
          </p:cNvSpPr>
          <p:nvPr>
            <p:ph type="sldNum" sz="quarter" idx="12"/>
          </p:nvPr>
        </p:nvSpPr>
        <p:spPr/>
        <p:txBody>
          <a:bodyPr/>
          <a:lstStyle/>
          <a:p>
            <a:fld id="{187D3001-58B5-409D-89FA-E271ADEADDE1}" type="slidenum">
              <a:rPr lang="en-US" smtClean="0"/>
              <a:t>‹#›</a:t>
            </a:fld>
            <a:endParaRPr lang="en-US" dirty="0"/>
          </a:p>
        </p:txBody>
      </p:sp>
    </p:spTree>
    <p:extLst>
      <p:ext uri="{BB962C8B-B14F-4D97-AF65-F5344CB8AC3E}">
        <p14:creationId xmlns:p14="http://schemas.microsoft.com/office/powerpoint/2010/main" val="6481835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3DD84-1D43-452E-B5BC-68F81320051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3559D3-F895-411D-828E-05CDB84BFDF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CC4BF5A-F0D0-44EA-B5B4-F051B834460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25755C-9A48-4CB5-9DEF-EA934AA1973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A783A-6C3A-4007-86F7-BC6A6E3D9F4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3209B4-5613-4D8B-9BE3-2444FEF4285C}"/>
              </a:ext>
            </a:extLst>
          </p:cNvPr>
          <p:cNvSpPr>
            <a:spLocks noGrp="1"/>
          </p:cNvSpPr>
          <p:nvPr>
            <p:ph type="dt" sz="half" idx="10"/>
          </p:nvPr>
        </p:nvSpPr>
        <p:spPr/>
        <p:txBody>
          <a:bodyPr/>
          <a:lstStyle/>
          <a:p>
            <a:fld id="{1D3C6DB0-778B-4FA7-A35D-84B2BAE9A11E}" type="datetimeFigureOut">
              <a:rPr lang="en-US" smtClean="0"/>
              <a:t>3/31/2021</a:t>
            </a:fld>
            <a:endParaRPr lang="en-US" dirty="0"/>
          </a:p>
        </p:txBody>
      </p:sp>
      <p:sp>
        <p:nvSpPr>
          <p:cNvPr id="8" name="Footer Placeholder 7">
            <a:extLst>
              <a:ext uri="{FF2B5EF4-FFF2-40B4-BE49-F238E27FC236}">
                <a16:creationId xmlns:a16="http://schemas.microsoft.com/office/drawing/2014/main" id="{626AF5A8-B13E-42FE-8BC2-BAFBA826EF5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5097CB4-D21B-41AF-A0B6-C96DB0C5A11C}"/>
              </a:ext>
            </a:extLst>
          </p:cNvPr>
          <p:cNvSpPr>
            <a:spLocks noGrp="1"/>
          </p:cNvSpPr>
          <p:nvPr>
            <p:ph type="sldNum" sz="quarter" idx="12"/>
          </p:nvPr>
        </p:nvSpPr>
        <p:spPr/>
        <p:txBody>
          <a:bodyPr/>
          <a:lstStyle/>
          <a:p>
            <a:fld id="{187D3001-58B5-409D-89FA-E271ADEADDE1}" type="slidenum">
              <a:rPr lang="en-US" smtClean="0"/>
              <a:t>‹#›</a:t>
            </a:fld>
            <a:endParaRPr lang="en-US" dirty="0"/>
          </a:p>
        </p:txBody>
      </p:sp>
    </p:spTree>
    <p:extLst>
      <p:ext uri="{BB962C8B-B14F-4D97-AF65-F5344CB8AC3E}">
        <p14:creationId xmlns:p14="http://schemas.microsoft.com/office/powerpoint/2010/main" val="29896342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pic>
        <p:nvPicPr>
          <p:cNvPr id="3" name="Picture 2">
            <a:extLst>
              <a:ext uri="{FF2B5EF4-FFF2-40B4-BE49-F238E27FC236}">
                <a16:creationId xmlns:a16="http://schemas.microsoft.com/office/drawing/2014/main" id="{31FF3785-BEA2-BE43-8203-AC3F02AE351B}"/>
              </a:ext>
            </a:extLst>
          </p:cNvPr>
          <p:cNvPicPr>
            <a:picLocks noChangeAspect="1"/>
          </p:cNvPicPr>
          <p:nvPr userDrawn="1"/>
        </p:nvPicPr>
        <p:blipFill>
          <a:blip r:embed="rId2"/>
          <a:stretch>
            <a:fillRect/>
          </a:stretch>
        </p:blipFill>
        <p:spPr>
          <a:xfrm>
            <a:off x="618581" y="381334"/>
            <a:ext cx="2711116" cy="1929063"/>
          </a:xfrm>
          <a:prstGeom prst="rect">
            <a:avLst/>
          </a:prstGeom>
        </p:spPr>
      </p:pic>
    </p:spTree>
    <p:extLst>
      <p:ext uri="{BB962C8B-B14F-4D97-AF65-F5344CB8AC3E}">
        <p14:creationId xmlns:p14="http://schemas.microsoft.com/office/powerpoint/2010/main" val="2431166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2800" b="1" i="0">
                <a:solidFill>
                  <a:srgbClr val="336699"/>
                </a:solidFill>
                <a:latin typeface="Cambria"/>
                <a:cs typeface="Cambri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a:lstStyle>
            <a:lvl1pPr>
              <a:defRPr/>
            </a:lvl1pPr>
          </a:lstStyle>
          <a:p>
            <a:endParaRPr/>
          </a:p>
        </p:txBody>
      </p:sp>
      <p:sp>
        <p:nvSpPr>
          <p:cNvPr id="5" name="Holder 5">
            <a:extLst>
              <a:ext uri="{FF2B5EF4-FFF2-40B4-BE49-F238E27FC236}">
                <a16:creationId xmlns:a16="http://schemas.microsoft.com/office/drawing/2014/main" id="{7A674230-2BB9-4520-807C-582922590A3A}"/>
              </a:ext>
            </a:extLst>
          </p:cNvPr>
          <p:cNvSpPr>
            <a:spLocks noGrp="1"/>
          </p:cNvSpPr>
          <p:nvPr>
            <p:ph type="ftr" sz="quarter" idx="10"/>
          </p:nvPr>
        </p:nvSpPr>
        <p:spPr/>
        <p:txBody>
          <a:bodyPr/>
          <a:lstStyle>
            <a:lvl1pPr algn="ctr" eaLnBrk="0" fontAlgn="base" hangingPunct="0">
              <a:spcBef>
                <a:spcPct val="0"/>
              </a:spcBef>
              <a:spcAft>
                <a:spcPct val="0"/>
              </a:spcAft>
              <a:defRPr sz="1200">
                <a:solidFill>
                  <a:prstClr val="black">
                    <a:tint val="75000"/>
                  </a:prstClr>
                </a:solidFill>
                <a:latin typeface="Arial" panose="020B0604020202020204" pitchFamily="34" charset="0"/>
              </a:defRPr>
            </a:lvl1pPr>
          </a:lstStyle>
          <a:p>
            <a:pPr>
              <a:defRPr/>
            </a:pPr>
            <a:endParaRPr dirty="0"/>
          </a:p>
        </p:txBody>
      </p:sp>
      <p:sp>
        <p:nvSpPr>
          <p:cNvPr id="6" name="Holder 6">
            <a:extLst>
              <a:ext uri="{FF2B5EF4-FFF2-40B4-BE49-F238E27FC236}">
                <a16:creationId xmlns:a16="http://schemas.microsoft.com/office/drawing/2014/main" id="{92EB160F-50CB-4559-94EE-0FA6726EA7EC}"/>
              </a:ext>
            </a:extLst>
          </p:cNvPr>
          <p:cNvSpPr>
            <a:spLocks noGrp="1"/>
          </p:cNvSpPr>
          <p:nvPr>
            <p:ph type="dt" sz="half" idx="11"/>
          </p:nvPr>
        </p:nvSpPr>
        <p:spPr/>
        <p:txBody>
          <a:bodyPr/>
          <a:lstStyle>
            <a:lvl1pPr algn="l" eaLnBrk="0" fontAlgn="base" hangingPunct="0">
              <a:spcBef>
                <a:spcPct val="0"/>
              </a:spcBef>
              <a:spcAft>
                <a:spcPct val="0"/>
              </a:spcAft>
              <a:defRPr sz="1200">
                <a:solidFill>
                  <a:prstClr val="black">
                    <a:tint val="75000"/>
                  </a:prstClr>
                </a:solidFill>
                <a:latin typeface="Arial" panose="020B0604020202020204" pitchFamily="34" charset="0"/>
              </a:defRPr>
            </a:lvl1pPr>
          </a:lstStyle>
          <a:p>
            <a:pPr>
              <a:defRPr/>
            </a:pPr>
            <a:fld id="{4AC14DA8-0CE6-4E33-815D-6663AF91069A}" type="datetimeFigureOut">
              <a:rPr lang="en-US"/>
              <a:pPr>
                <a:defRPr/>
              </a:pPr>
              <a:t>3/31/2021</a:t>
            </a:fld>
            <a:endParaRPr lang="en-US" dirty="0"/>
          </a:p>
        </p:txBody>
      </p:sp>
      <p:sp>
        <p:nvSpPr>
          <p:cNvPr id="7" name="Holder 7">
            <a:extLst>
              <a:ext uri="{FF2B5EF4-FFF2-40B4-BE49-F238E27FC236}">
                <a16:creationId xmlns:a16="http://schemas.microsoft.com/office/drawing/2014/main" id="{79676E1A-79D9-4BE4-8938-EE22734B0F20}"/>
              </a:ext>
            </a:extLst>
          </p:cNvPr>
          <p:cNvSpPr>
            <a:spLocks noGrp="1"/>
          </p:cNvSpPr>
          <p:nvPr>
            <p:ph type="sldNum" sz="quarter" idx="12"/>
          </p:nvPr>
        </p:nvSpPr>
        <p:spPr/>
        <p:txBody>
          <a:bodyPr/>
          <a:lstStyle>
            <a:lvl1pPr eaLnBrk="0" fontAlgn="base" hangingPunct="0">
              <a:spcBef>
                <a:spcPct val="0"/>
              </a:spcBef>
              <a:spcAft>
                <a:spcPct val="0"/>
              </a:spcAft>
              <a:defRPr sz="900" b="0" i="0">
                <a:solidFill>
                  <a:prstClr val="white"/>
                </a:solidFill>
                <a:latin typeface="Arial"/>
                <a:cs typeface="Arial"/>
              </a:defRPr>
            </a:lvl1pPr>
          </a:lstStyle>
          <a:p>
            <a:pPr>
              <a:defRPr/>
            </a:pPr>
            <a:fld id="{C72E688A-AC21-4338-B8FF-36F5EC539F56}" type="slidenum">
              <a:rPr/>
              <a:pPr>
                <a:defRPr/>
              </a:pPr>
              <a:t>‹#›</a:t>
            </a:fld>
            <a:endParaRPr dirty="0"/>
          </a:p>
        </p:txBody>
      </p:sp>
    </p:spTree>
    <p:extLst>
      <p:ext uri="{BB962C8B-B14F-4D97-AF65-F5344CB8AC3E}">
        <p14:creationId xmlns:p14="http://schemas.microsoft.com/office/powerpoint/2010/main" val="17889173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623888" y="1709741"/>
            <a:ext cx="78867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50" name="Google Shape;50;p8"/>
          <p:cNvSpPr txBox="1">
            <a:spLocks noGrp="1"/>
          </p:cNvSpPr>
          <p:nvPr>
            <p:ph type="body" idx="1"/>
          </p:nvPr>
        </p:nvSpPr>
        <p:spPr>
          <a:xfrm>
            <a:off x="623888" y="4589465"/>
            <a:ext cx="7886700" cy="1500187"/>
          </a:xfrm>
          <a:prstGeom prst="rect">
            <a:avLst/>
          </a:prstGeom>
          <a:noFill/>
          <a:ln>
            <a:noFill/>
          </a:ln>
        </p:spPr>
        <p:txBody>
          <a:bodyPr spcFirstLastPara="1" wrap="square" lIns="91425" tIns="45700" rIns="91425" bIns="45700" anchor="t" anchorCtr="0"/>
          <a:lstStyle>
            <a:lvl1pPr marL="342900" marR="0" lvl="0" indent="-171450" algn="l" rtl="0">
              <a:lnSpc>
                <a:spcPct val="90000"/>
              </a:lnSpc>
              <a:spcBef>
                <a:spcPts val="750"/>
              </a:spcBef>
              <a:spcAft>
                <a:spcPts val="0"/>
              </a:spcAft>
              <a:buClr>
                <a:srgbClr val="888888"/>
              </a:buClr>
              <a:buSzPts val="2400"/>
              <a:buFont typeface="Arial"/>
              <a:buNone/>
              <a:defRPr sz="1800" b="0" i="0" u="none" strike="noStrike" cap="none">
                <a:solidFill>
                  <a:srgbClr val="888888"/>
                </a:solidFill>
                <a:latin typeface="Calibri"/>
                <a:ea typeface="Calibri"/>
                <a:cs typeface="Calibri"/>
                <a:sym typeface="Calibri"/>
              </a:defRPr>
            </a:lvl1pPr>
            <a:lvl2pPr marL="685800" marR="0" lvl="1" indent="-171450" algn="l" rtl="0">
              <a:lnSpc>
                <a:spcPct val="90000"/>
              </a:lnSpc>
              <a:spcBef>
                <a:spcPts val="375"/>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2pPr>
            <a:lvl3pPr marL="1028700" marR="0" lvl="2" indent="-171450" algn="l" rtl="0">
              <a:lnSpc>
                <a:spcPct val="90000"/>
              </a:lnSpc>
              <a:spcBef>
                <a:spcPts val="375"/>
              </a:spcBef>
              <a:spcAft>
                <a:spcPts val="0"/>
              </a:spcAft>
              <a:buClr>
                <a:srgbClr val="888888"/>
              </a:buClr>
              <a:buSzPts val="1800"/>
              <a:buFont typeface="Arial"/>
              <a:buNone/>
              <a:defRPr sz="1350" b="0" i="0" u="none" strike="noStrike" cap="none">
                <a:solidFill>
                  <a:srgbClr val="888888"/>
                </a:solidFill>
                <a:latin typeface="Calibri"/>
                <a:ea typeface="Calibri"/>
                <a:cs typeface="Calibri"/>
                <a:sym typeface="Calibri"/>
              </a:defRPr>
            </a:lvl3pPr>
            <a:lvl4pPr marL="1371600" marR="0" lvl="3"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4pPr>
            <a:lvl5pPr marL="1714500" marR="0" lvl="4"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5pPr>
            <a:lvl6pPr marL="2057400" marR="0" lvl="5"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6pPr>
            <a:lvl7pPr marL="2400300" marR="0" lvl="6"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7pPr>
            <a:lvl8pPr marL="2743200" marR="0" lvl="7"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8pPr>
            <a:lvl9pPr marL="3086100" marR="0" lvl="8"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51" name="Google Shape;51;p8"/>
          <p:cNvSpPr txBox="1">
            <a:spLocks noGrp="1"/>
          </p:cNvSpPr>
          <p:nvPr>
            <p:ph type="dt" idx="10"/>
          </p:nvPr>
        </p:nvSpPr>
        <p:spPr>
          <a:xfrm>
            <a:off x="628650" y="6356352"/>
            <a:ext cx="20574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dirty="0"/>
          </a:p>
        </p:txBody>
      </p:sp>
      <p:sp>
        <p:nvSpPr>
          <p:cNvPr id="52" name="Google Shape;52;p8"/>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dirty="0"/>
          </a:p>
        </p:txBody>
      </p:sp>
      <p:sp>
        <p:nvSpPr>
          <p:cNvPr id="53" name="Google Shape;53;p8"/>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8" name="Google Shape;145;p21">
            <a:extLst>
              <a:ext uri="{FF2B5EF4-FFF2-40B4-BE49-F238E27FC236}">
                <a16:creationId xmlns:a16="http://schemas.microsoft.com/office/drawing/2014/main" id="{07541201-624A-A544-868F-D7DD0A267ECD}"/>
              </a:ext>
            </a:extLst>
          </p:cNvPr>
          <p:cNvSpPr txBox="1">
            <a:spLocks/>
          </p:cNvSpPr>
          <p:nvPr userDrawn="1"/>
        </p:nvSpPr>
        <p:spPr>
          <a:xfrm>
            <a:off x="3323252" y="6429968"/>
            <a:ext cx="3086100" cy="251725"/>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1">
                    <a:lumMod val="65000"/>
                    <a:lumOff val="35000"/>
                  </a:schemeClr>
                </a:solidFill>
                <a:latin typeface="Avenir Light" panose="020B0402020203020204" pitchFamily="34" charset="77"/>
                <a:ea typeface="Avenir"/>
                <a:cs typeface="Avenir"/>
                <a:sym typeface="Avenir"/>
              </a:rPr>
              <a:t>PROPRIETARY &amp; CONFIDENTIAL</a:t>
            </a:r>
            <a:endParaRPr lang="en-US" sz="1200" dirty="0">
              <a:solidFill>
                <a:schemeClr val="tx1">
                  <a:lumMod val="65000"/>
                  <a:lumOff val="35000"/>
                </a:schemeClr>
              </a:solidFill>
              <a:latin typeface="Avenir Light" panose="020B0402020203020204" pitchFamily="34" charset="77"/>
            </a:endParaRPr>
          </a:p>
        </p:txBody>
      </p:sp>
      <p:pic>
        <p:nvPicPr>
          <p:cNvPr id="9" name="Picture 8">
            <a:extLst>
              <a:ext uri="{FF2B5EF4-FFF2-40B4-BE49-F238E27FC236}">
                <a16:creationId xmlns:a16="http://schemas.microsoft.com/office/drawing/2014/main" id="{2A4B6552-9C4D-C547-A9BD-FC39F20179E0}"/>
              </a:ext>
            </a:extLst>
          </p:cNvPr>
          <p:cNvPicPr>
            <a:picLocks noChangeAspect="1"/>
          </p:cNvPicPr>
          <p:nvPr userDrawn="1"/>
        </p:nvPicPr>
        <p:blipFill>
          <a:blip r:embed="rId2"/>
          <a:stretch>
            <a:fillRect/>
          </a:stretch>
        </p:blipFill>
        <p:spPr>
          <a:xfrm>
            <a:off x="7490804" y="90606"/>
            <a:ext cx="1530355" cy="1005521"/>
          </a:xfrm>
          <a:prstGeom prst="rect">
            <a:avLst/>
          </a:prstGeom>
        </p:spPr>
      </p:pic>
    </p:spTree>
    <p:extLst>
      <p:ext uri="{BB962C8B-B14F-4D97-AF65-F5344CB8AC3E}">
        <p14:creationId xmlns:p14="http://schemas.microsoft.com/office/powerpoint/2010/main" val="36678326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
        <p:nvSpPr>
          <p:cNvPr id="4" name="Google Shape;145;p21">
            <a:extLst>
              <a:ext uri="{FF2B5EF4-FFF2-40B4-BE49-F238E27FC236}">
                <a16:creationId xmlns:a16="http://schemas.microsoft.com/office/drawing/2014/main" id="{B8966752-3871-C54C-8A96-379D380033CA}"/>
              </a:ext>
            </a:extLst>
          </p:cNvPr>
          <p:cNvSpPr txBox="1">
            <a:spLocks/>
          </p:cNvSpPr>
          <p:nvPr userDrawn="1"/>
        </p:nvSpPr>
        <p:spPr>
          <a:xfrm>
            <a:off x="3323252" y="6429968"/>
            <a:ext cx="3086100" cy="251725"/>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1">
                    <a:lumMod val="65000"/>
                    <a:lumOff val="35000"/>
                  </a:schemeClr>
                </a:solidFill>
                <a:latin typeface="Avenir Light" panose="020B0402020203020204" pitchFamily="34" charset="77"/>
                <a:ea typeface="Avenir"/>
                <a:cs typeface="Avenir"/>
                <a:sym typeface="Avenir"/>
              </a:rPr>
              <a:t>PROPRIETARY &amp; CONFIDENTIAL</a:t>
            </a:r>
            <a:endParaRPr lang="en-US" sz="1200" dirty="0">
              <a:solidFill>
                <a:schemeClr val="tx1">
                  <a:lumMod val="65000"/>
                  <a:lumOff val="35000"/>
                </a:schemeClr>
              </a:solidFill>
              <a:latin typeface="Avenir Light" panose="020B0402020203020204" pitchFamily="34" charset="77"/>
            </a:endParaRPr>
          </a:p>
        </p:txBody>
      </p:sp>
      <p:pic>
        <p:nvPicPr>
          <p:cNvPr id="5" name="Picture 4">
            <a:extLst>
              <a:ext uri="{FF2B5EF4-FFF2-40B4-BE49-F238E27FC236}">
                <a16:creationId xmlns:a16="http://schemas.microsoft.com/office/drawing/2014/main" id="{732EAA2F-FBFF-1845-A375-636C4EE28046}"/>
              </a:ext>
            </a:extLst>
          </p:cNvPr>
          <p:cNvPicPr>
            <a:picLocks noChangeAspect="1"/>
          </p:cNvPicPr>
          <p:nvPr userDrawn="1"/>
        </p:nvPicPr>
        <p:blipFill>
          <a:blip r:embed="rId2"/>
          <a:stretch>
            <a:fillRect/>
          </a:stretch>
        </p:blipFill>
        <p:spPr>
          <a:xfrm>
            <a:off x="7490804" y="90606"/>
            <a:ext cx="1530355" cy="1005521"/>
          </a:xfrm>
          <a:prstGeom prst="rect">
            <a:avLst/>
          </a:prstGeom>
        </p:spPr>
      </p:pic>
    </p:spTree>
    <p:extLst>
      <p:ext uri="{BB962C8B-B14F-4D97-AF65-F5344CB8AC3E}">
        <p14:creationId xmlns:p14="http://schemas.microsoft.com/office/powerpoint/2010/main" val="7395783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727BA916-064E-4463-95A0-3D4B51266046}" type="datetimeFigureOut">
              <a:rPr lang="en-US" smtClean="0"/>
              <a:t>3/31/2021</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F7842C41-D8B3-4003-96C0-50657C78A154}" type="slidenum">
              <a:rPr lang="en-US" smtClean="0"/>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extLst>
      <p:ext uri="{BB962C8B-B14F-4D97-AF65-F5344CB8AC3E}">
        <p14:creationId xmlns:p14="http://schemas.microsoft.com/office/powerpoint/2010/main" val="41958043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Main Title Slide">
    <p:spTree>
      <p:nvGrpSpPr>
        <p:cNvPr id="1" name=""/>
        <p:cNvGrpSpPr/>
        <p:nvPr/>
      </p:nvGrpSpPr>
      <p:grpSpPr>
        <a:xfrm>
          <a:off x="0" y="0"/>
          <a:ext cx="0" cy="0"/>
          <a:chOff x="0" y="0"/>
          <a:chExt cx="0" cy="0"/>
        </a:xfrm>
      </p:grpSpPr>
      <p:sp>
        <p:nvSpPr>
          <p:cNvPr id="39" name="Shape 195">
            <a:extLst>
              <a:ext uri="{FF2B5EF4-FFF2-40B4-BE49-F238E27FC236}">
                <a16:creationId xmlns:a16="http://schemas.microsoft.com/office/drawing/2014/main" id="{9575F158-7204-6F49-9640-593E346EBCC0}"/>
              </a:ext>
            </a:extLst>
          </p:cNvPr>
          <p:cNvSpPr/>
          <p:nvPr/>
        </p:nvSpPr>
        <p:spPr>
          <a:xfrm>
            <a:off x="4572000" y="0"/>
            <a:ext cx="4572000" cy="6858000"/>
          </a:xfrm>
          <a:prstGeom prst="rect">
            <a:avLst/>
          </a:prstGeom>
          <a:solidFill>
            <a:srgbClr val="0095DA"/>
          </a:solidFill>
          <a:ln w="12700">
            <a:miter lim="400000"/>
          </a:ln>
        </p:spPr>
        <p:txBody>
          <a:bodyPr lIns="0" tIns="0" rIns="0" bIns="0" anchor="ctr"/>
          <a:lstStyle/>
          <a:p>
            <a:pPr lvl="0" algn="ctr">
              <a:defRPr>
                <a:solidFill>
                  <a:srgbClr val="FFFFFF"/>
                </a:solidFill>
              </a:defRPr>
            </a:pPr>
            <a:endParaRPr sz="1800" dirty="0"/>
          </a:p>
        </p:txBody>
      </p:sp>
      <p:sp>
        <p:nvSpPr>
          <p:cNvPr id="7" name="Shape 195">
            <a:extLst>
              <a:ext uri="{FF2B5EF4-FFF2-40B4-BE49-F238E27FC236}">
                <a16:creationId xmlns:a16="http://schemas.microsoft.com/office/drawing/2014/main" id="{11BA315F-9579-DA43-BAC1-A89512844B13}"/>
              </a:ext>
            </a:extLst>
          </p:cNvPr>
          <p:cNvSpPr/>
          <p:nvPr userDrawn="1"/>
        </p:nvSpPr>
        <p:spPr>
          <a:xfrm>
            <a:off x="3934438" y="-96253"/>
            <a:ext cx="5209563" cy="6954252"/>
          </a:xfrm>
          <a:prstGeom prst="rect">
            <a:avLst/>
          </a:prstGeom>
          <a:solidFill>
            <a:srgbClr val="0095DA"/>
          </a:solidFill>
          <a:ln w="12700">
            <a:miter lim="400000"/>
          </a:ln>
        </p:spPr>
        <p:txBody>
          <a:bodyPr lIns="0" tIns="0" rIns="0" bIns="0" anchor="ctr"/>
          <a:lstStyle/>
          <a:p>
            <a:pPr lvl="0" algn="ctr">
              <a:defRPr>
                <a:solidFill>
                  <a:srgbClr val="FFFFFF"/>
                </a:solidFill>
              </a:defRPr>
            </a:pPr>
            <a:endParaRPr sz="1800" dirty="0"/>
          </a:p>
        </p:txBody>
      </p:sp>
      <p:pic>
        <p:nvPicPr>
          <p:cNvPr id="10" name="Picture Placeholder 3">
            <a:extLst>
              <a:ext uri="{FF2B5EF4-FFF2-40B4-BE49-F238E27FC236}">
                <a16:creationId xmlns:a16="http://schemas.microsoft.com/office/drawing/2014/main" id="{54BDFE99-F6C0-9B4C-9B5D-5867C44E3B3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53" b="12875"/>
          <a:stretch/>
        </p:blipFill>
        <p:spPr>
          <a:xfrm>
            <a:off x="1" y="596390"/>
            <a:ext cx="3934436" cy="5015015"/>
          </a:xfrm>
          <a:prstGeom prst="rect">
            <a:avLst/>
          </a:prstGeom>
          <a:ln w="12700">
            <a:miter lim="400000"/>
          </a:ln>
          <a:extLst>
            <a:ext uri="{C572A759-6A51-4108-AA02-DFA0A04FC94B}">
              <ma14:wrappingTextBoxFlag xmlns:ma14="http://schemas.microsoft.com/office/mac/drawingml/2011/main" xmlns="" val="1"/>
            </a:ext>
          </a:extLst>
        </p:spPr>
      </p:pic>
      <p:pic>
        <p:nvPicPr>
          <p:cNvPr id="11" name="Picture 10">
            <a:extLst>
              <a:ext uri="{FF2B5EF4-FFF2-40B4-BE49-F238E27FC236}">
                <a16:creationId xmlns:a16="http://schemas.microsoft.com/office/drawing/2014/main" id="{CD81E334-A914-E447-BCB7-70B7656A18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4637" y="5550950"/>
            <a:ext cx="2851607" cy="704100"/>
          </a:xfrm>
          <a:prstGeom prst="rect">
            <a:avLst/>
          </a:prstGeom>
        </p:spPr>
      </p:pic>
      <p:sp>
        <p:nvSpPr>
          <p:cNvPr id="16" name="Text Placeholder 1">
            <a:extLst>
              <a:ext uri="{FF2B5EF4-FFF2-40B4-BE49-F238E27FC236}">
                <a16:creationId xmlns:a16="http://schemas.microsoft.com/office/drawing/2014/main" id="{76FD2F7A-CFC3-B546-B69D-3676CD82F01B}"/>
              </a:ext>
            </a:extLst>
          </p:cNvPr>
          <p:cNvSpPr>
            <a:spLocks noGrp="1"/>
          </p:cNvSpPr>
          <p:nvPr>
            <p:ph type="body" sz="quarter" idx="11" hasCustomPrompt="1"/>
          </p:nvPr>
        </p:nvSpPr>
        <p:spPr>
          <a:xfrm>
            <a:off x="4110606" y="1978278"/>
            <a:ext cx="4927730" cy="710625"/>
          </a:xfrm>
        </p:spPr>
        <p:txBody>
          <a:bodyPr>
            <a:noAutofit/>
          </a:bodyPr>
          <a:lstStyle>
            <a:lvl1pPr marL="0" indent="0">
              <a:buFontTx/>
              <a:buNone/>
              <a:defRPr sz="3200" b="1" i="0" baseline="0">
                <a:ln>
                  <a:noFill/>
                </a:ln>
                <a:solidFill>
                  <a:schemeClr val="bg1"/>
                </a:solidFill>
              </a:defRPr>
            </a:lvl1pPr>
          </a:lstStyle>
          <a:p>
            <a:r>
              <a:rPr lang="en-US" dirty="0"/>
              <a:t>Main Title</a:t>
            </a:r>
          </a:p>
        </p:txBody>
      </p:sp>
      <p:sp>
        <p:nvSpPr>
          <p:cNvPr id="17" name="Text Placeholder 1">
            <a:extLst>
              <a:ext uri="{FF2B5EF4-FFF2-40B4-BE49-F238E27FC236}">
                <a16:creationId xmlns:a16="http://schemas.microsoft.com/office/drawing/2014/main" id="{B9A751E5-A54F-7E45-A662-88B59208A1E2}"/>
              </a:ext>
            </a:extLst>
          </p:cNvPr>
          <p:cNvSpPr>
            <a:spLocks noGrp="1"/>
          </p:cNvSpPr>
          <p:nvPr>
            <p:ph type="body" sz="quarter" idx="12" hasCustomPrompt="1"/>
          </p:nvPr>
        </p:nvSpPr>
        <p:spPr>
          <a:xfrm>
            <a:off x="4110606" y="2713377"/>
            <a:ext cx="4927730" cy="1374031"/>
          </a:xfrm>
        </p:spPr>
        <p:txBody>
          <a:bodyPr>
            <a:normAutofit/>
          </a:bodyPr>
          <a:lstStyle>
            <a:lvl1pPr marL="0" indent="0">
              <a:lnSpc>
                <a:spcPts val="2400"/>
              </a:lnSpc>
              <a:buFontTx/>
              <a:buNone/>
              <a:defRPr sz="2400" b="0" i="0" baseline="0">
                <a:ln>
                  <a:noFill/>
                </a:ln>
                <a:solidFill>
                  <a:schemeClr val="bg1"/>
                </a:solidFill>
              </a:defRPr>
            </a:lvl1pPr>
          </a:lstStyle>
          <a:p>
            <a:r>
              <a:rPr lang="en-US" dirty="0"/>
              <a:t>Subtitle</a:t>
            </a:r>
          </a:p>
        </p:txBody>
      </p:sp>
      <p:sp>
        <p:nvSpPr>
          <p:cNvPr id="18" name="Text Placeholder 1">
            <a:extLst>
              <a:ext uri="{FF2B5EF4-FFF2-40B4-BE49-F238E27FC236}">
                <a16:creationId xmlns:a16="http://schemas.microsoft.com/office/drawing/2014/main" id="{2FE43127-14F7-2145-ADD8-F727593CEE77}"/>
              </a:ext>
            </a:extLst>
          </p:cNvPr>
          <p:cNvSpPr>
            <a:spLocks noGrp="1"/>
          </p:cNvSpPr>
          <p:nvPr>
            <p:ph type="body" sz="quarter" idx="13" hasCustomPrompt="1"/>
          </p:nvPr>
        </p:nvSpPr>
        <p:spPr>
          <a:xfrm>
            <a:off x="4110606" y="3897514"/>
            <a:ext cx="4927730" cy="710625"/>
          </a:xfrm>
        </p:spPr>
        <p:txBody>
          <a:bodyPr/>
          <a:lstStyle>
            <a:lvl1pPr marL="0" indent="0">
              <a:buFontTx/>
              <a:buNone/>
              <a:defRPr sz="1800" b="0" i="0" baseline="0">
                <a:ln>
                  <a:noFill/>
                </a:ln>
                <a:solidFill>
                  <a:schemeClr val="bg1"/>
                </a:solidFill>
              </a:defRPr>
            </a:lvl1pPr>
          </a:lstStyle>
          <a:p>
            <a:r>
              <a:rPr lang="en-US" dirty="0"/>
              <a:t>Speakers</a:t>
            </a:r>
          </a:p>
        </p:txBody>
      </p:sp>
    </p:spTree>
    <p:extLst>
      <p:ext uri="{BB962C8B-B14F-4D97-AF65-F5344CB8AC3E}">
        <p14:creationId xmlns:p14="http://schemas.microsoft.com/office/powerpoint/2010/main" val="3718658161"/>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Content Slide Option 4">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A14DD05-9EC4-3A4C-AF5E-8912529F28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779" t="15103" r="9894" b="50133"/>
          <a:stretch/>
        </p:blipFill>
        <p:spPr>
          <a:xfrm rot="16200000">
            <a:off x="6205758" y="3919759"/>
            <a:ext cx="3199457" cy="2677026"/>
          </a:xfrm>
          <a:prstGeom prst="rect">
            <a:avLst/>
          </a:prstGeom>
          <a:ln w="12700">
            <a:miter lim="400000"/>
          </a:ln>
          <a:extLst>
            <a:ext uri="{C572A759-6A51-4108-AA02-DFA0A04FC94B}">
              <ma14:wrappingTextBoxFlag xmlns:ma14="http://schemas.microsoft.com/office/mac/drawingml/2011/main" xmlns="" val="1"/>
            </a:ext>
          </a:extLst>
        </p:spPr>
      </p:pic>
      <p:sp>
        <p:nvSpPr>
          <p:cNvPr id="2" name="Title 1">
            <a:extLst>
              <a:ext uri="{FF2B5EF4-FFF2-40B4-BE49-F238E27FC236}">
                <a16:creationId xmlns:a16="http://schemas.microsoft.com/office/drawing/2014/main" id="{EE9BD31D-2FBC-424D-A5FA-1A6D4CE1814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AD40C26-920B-284D-909C-8F7863E596A6}"/>
              </a:ext>
            </a:extLst>
          </p:cNvPr>
          <p:cNvSpPr>
            <a:spLocks noGrp="1"/>
          </p:cNvSpPr>
          <p:nvPr>
            <p:ph type="sldNum" sz="quarter" idx="10"/>
          </p:nvPr>
        </p:nvSpPr>
        <p:spPr/>
        <p:txBody>
          <a:bodyPr/>
          <a:lstStyle/>
          <a:p>
            <a:fld id="{44581BBC-B666-CF4E-BC64-B2678E958D2D}" type="slidenum">
              <a:rPr lang="en-US" smtClean="0"/>
              <a:pPr/>
              <a:t>‹#›</a:t>
            </a:fld>
            <a:endParaRPr lang="en-US" dirty="0"/>
          </a:p>
        </p:txBody>
      </p:sp>
      <p:sp>
        <p:nvSpPr>
          <p:cNvPr id="8" name="Shape 7">
            <a:extLst>
              <a:ext uri="{FF2B5EF4-FFF2-40B4-BE49-F238E27FC236}">
                <a16:creationId xmlns:a16="http://schemas.microsoft.com/office/drawing/2014/main" id="{FAC07ABF-9744-4F42-94A9-0E38647591D5}"/>
              </a:ext>
            </a:extLst>
          </p:cNvPr>
          <p:cNvSpPr>
            <a:spLocks noGrp="1"/>
          </p:cNvSpPr>
          <p:nvPr>
            <p:ph idx="1"/>
          </p:nvPr>
        </p:nvSpPr>
        <p:spPr>
          <a:xfrm>
            <a:off x="457200" y="1633150"/>
            <a:ext cx="8229600" cy="525780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lvl="0">
              <a:defRPr sz="1800"/>
            </a:pPr>
            <a:r>
              <a:rPr lang="en-US" sz="2800"/>
              <a:t>Click to edit Master text styles</a:t>
            </a:r>
          </a:p>
          <a:p>
            <a:pPr lvl="1">
              <a:defRPr sz="1800"/>
            </a:pPr>
            <a:r>
              <a:rPr lang="en-US" sz="2800"/>
              <a:t>Second level</a:t>
            </a:r>
          </a:p>
          <a:p>
            <a:pPr lvl="2">
              <a:defRPr sz="1800"/>
            </a:pPr>
            <a:r>
              <a:rPr lang="en-US" sz="2800"/>
              <a:t>Third level</a:t>
            </a:r>
          </a:p>
          <a:p>
            <a:pPr lvl="3">
              <a:defRPr sz="1800"/>
            </a:pPr>
            <a:r>
              <a:rPr lang="en-US" sz="2800"/>
              <a:t>Fourth level</a:t>
            </a:r>
          </a:p>
          <a:p>
            <a:pPr lvl="4">
              <a:defRPr sz="1800"/>
            </a:pPr>
            <a:r>
              <a:rPr lang="en-US" sz="2800"/>
              <a:t>Fifth level</a:t>
            </a:r>
            <a:endParaRPr lang="en-US" sz="2800" dirty="0"/>
          </a:p>
        </p:txBody>
      </p:sp>
    </p:spTree>
    <p:extLst>
      <p:ext uri="{BB962C8B-B14F-4D97-AF65-F5344CB8AC3E}">
        <p14:creationId xmlns:p14="http://schemas.microsoft.com/office/powerpoint/2010/main" val="1511838394"/>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Content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E12F-F07B-9746-BE96-481ED26B9F3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5925AAC-5F7E-BA4A-9B3A-8E0C70DD8DBD}"/>
              </a:ext>
            </a:extLst>
          </p:cNvPr>
          <p:cNvSpPr>
            <a:spLocks noGrp="1"/>
          </p:cNvSpPr>
          <p:nvPr>
            <p:ph type="sldNum" sz="quarter" idx="10"/>
          </p:nvPr>
        </p:nvSpPr>
        <p:spPr/>
        <p:txBody>
          <a:bodyPr/>
          <a:lstStyle/>
          <a:p>
            <a:fld id="{44581BBC-B666-CF4E-BC64-B2678E958D2D}" type="slidenum">
              <a:rPr lang="en-US" smtClean="0"/>
              <a:pPr/>
              <a:t>‹#›</a:t>
            </a:fld>
            <a:endParaRPr lang="en-US" dirty="0"/>
          </a:p>
        </p:txBody>
      </p:sp>
      <p:pic>
        <p:nvPicPr>
          <p:cNvPr id="4" name="Picture Placeholder 3">
            <a:extLst>
              <a:ext uri="{FF2B5EF4-FFF2-40B4-BE49-F238E27FC236}">
                <a16:creationId xmlns:a16="http://schemas.microsoft.com/office/drawing/2014/main" id="{F1D945AE-E256-9247-AE7B-39EC4EBA7F6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888" t="14127" b="14332"/>
          <a:stretch/>
        </p:blipFill>
        <p:spPr>
          <a:xfrm>
            <a:off x="0" y="1720538"/>
            <a:ext cx="1971622" cy="4856735"/>
          </a:xfrm>
          <a:prstGeom prst="rect">
            <a:avLst/>
          </a:prstGeom>
          <a:ln w="12700">
            <a:miter lim="400000"/>
          </a:ln>
          <a:extLst>
            <a:ext uri="{C572A759-6A51-4108-AA02-DFA0A04FC94B}">
              <ma14:wrappingTextBoxFlag xmlns:ma14="http://schemas.microsoft.com/office/mac/drawingml/2011/main" xmlns="" val="1"/>
            </a:ext>
          </a:extLst>
        </p:spPr>
      </p:pic>
      <p:pic>
        <p:nvPicPr>
          <p:cNvPr id="5" name="Picture 4">
            <a:extLst>
              <a:ext uri="{FF2B5EF4-FFF2-40B4-BE49-F238E27FC236}">
                <a16:creationId xmlns:a16="http://schemas.microsoft.com/office/drawing/2014/main" id="{F048BAD7-2003-C143-B35C-9F97D708FD8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92010" y="5771569"/>
            <a:ext cx="698203" cy="890555"/>
          </a:xfrm>
          <a:prstGeom prst="rect">
            <a:avLst/>
          </a:prstGeom>
        </p:spPr>
      </p:pic>
      <p:sp>
        <p:nvSpPr>
          <p:cNvPr id="6" name="Shape 7">
            <a:extLst>
              <a:ext uri="{FF2B5EF4-FFF2-40B4-BE49-F238E27FC236}">
                <a16:creationId xmlns:a16="http://schemas.microsoft.com/office/drawing/2014/main" id="{9F8370FC-C3A8-9B46-B1E8-102E4EFCD035}"/>
              </a:ext>
            </a:extLst>
          </p:cNvPr>
          <p:cNvSpPr>
            <a:spLocks noGrp="1"/>
          </p:cNvSpPr>
          <p:nvPr>
            <p:ph idx="1"/>
          </p:nvPr>
        </p:nvSpPr>
        <p:spPr>
          <a:xfrm>
            <a:off x="1772292" y="1633150"/>
            <a:ext cx="6009772" cy="525780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lvl="0">
              <a:defRPr sz="1800"/>
            </a:pPr>
            <a:r>
              <a:rPr lang="en-US" sz="2800"/>
              <a:t>Click to edit Master text styles</a:t>
            </a:r>
          </a:p>
          <a:p>
            <a:pPr lvl="1">
              <a:defRPr sz="1800"/>
            </a:pPr>
            <a:r>
              <a:rPr lang="en-US" sz="2800"/>
              <a:t>Second level</a:t>
            </a:r>
          </a:p>
          <a:p>
            <a:pPr lvl="2">
              <a:defRPr sz="1800"/>
            </a:pPr>
            <a:r>
              <a:rPr lang="en-US" sz="2800"/>
              <a:t>Third level</a:t>
            </a:r>
          </a:p>
          <a:p>
            <a:pPr lvl="3">
              <a:defRPr sz="1800"/>
            </a:pPr>
            <a:r>
              <a:rPr lang="en-US" sz="2800"/>
              <a:t>Fourth level</a:t>
            </a:r>
          </a:p>
          <a:p>
            <a:pPr lvl="4">
              <a:defRPr sz="1800"/>
            </a:pPr>
            <a:r>
              <a:rPr lang="en-US" sz="2800"/>
              <a:t>Fifth level</a:t>
            </a:r>
            <a:endParaRPr lang="en-US" sz="2800" dirty="0"/>
          </a:p>
        </p:txBody>
      </p:sp>
    </p:spTree>
    <p:extLst>
      <p:ext uri="{BB962C8B-B14F-4D97-AF65-F5344CB8AC3E}">
        <p14:creationId xmlns:p14="http://schemas.microsoft.com/office/powerpoint/2010/main" val="1006744939"/>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8328CC0-EA93-44FD-96D3-6A9C1AB39FF6}"/>
              </a:ext>
            </a:extLst>
          </p:cNvPr>
          <p:cNvPicPr>
            <a:picLocks noChangeAspect="1"/>
          </p:cNvPicPr>
          <p:nvPr userDrawn="1"/>
        </p:nvPicPr>
        <p:blipFill rotWithShape="1">
          <a:blip r:embed="rId2"/>
          <a:srcRect t="26124" r="12442"/>
          <a:stretch/>
        </p:blipFill>
        <p:spPr>
          <a:xfrm>
            <a:off x="0" y="1"/>
            <a:ext cx="9143999" cy="6858001"/>
          </a:xfrm>
          <a:prstGeom prst="rect">
            <a:avLst/>
          </a:prstGeom>
        </p:spPr>
      </p:pic>
      <p:sp>
        <p:nvSpPr>
          <p:cNvPr id="20" name="Rectangle 19">
            <a:extLst>
              <a:ext uri="{FF2B5EF4-FFF2-40B4-BE49-F238E27FC236}">
                <a16:creationId xmlns:a16="http://schemas.microsoft.com/office/drawing/2014/main" id="{25DD74D2-6E26-4D20-B0A6-5346FD4792DF}"/>
              </a:ext>
            </a:extLst>
          </p:cNvPr>
          <p:cNvSpPr/>
          <p:nvPr userDrawn="1"/>
        </p:nvSpPr>
        <p:spPr>
          <a:xfrm>
            <a:off x="0" y="1"/>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ight Triangle 20">
            <a:extLst>
              <a:ext uri="{FF2B5EF4-FFF2-40B4-BE49-F238E27FC236}">
                <a16:creationId xmlns:a16="http://schemas.microsoft.com/office/drawing/2014/main" id="{DD87C1C2-8878-4741-8117-3BA9B93AA3B7}"/>
              </a:ext>
            </a:extLst>
          </p:cNvPr>
          <p:cNvSpPr/>
          <p:nvPr userDrawn="1"/>
        </p:nvSpPr>
        <p:spPr>
          <a:xfrm rot="5400000">
            <a:off x="-520700" y="520700"/>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ight Triangle 21">
            <a:extLst>
              <a:ext uri="{FF2B5EF4-FFF2-40B4-BE49-F238E27FC236}">
                <a16:creationId xmlns:a16="http://schemas.microsoft.com/office/drawing/2014/main" id="{BB7151C3-6DB1-48B0-AF52-F3CCDA531AED}"/>
              </a:ext>
            </a:extLst>
          </p:cNvPr>
          <p:cNvSpPr/>
          <p:nvPr userDrawn="1"/>
        </p:nvSpPr>
        <p:spPr>
          <a:xfrm>
            <a:off x="1" y="4441372"/>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ight Triangle 22">
            <a:extLst>
              <a:ext uri="{FF2B5EF4-FFF2-40B4-BE49-F238E27FC236}">
                <a16:creationId xmlns:a16="http://schemas.microsoft.com/office/drawing/2014/main" id="{219B2CA5-E277-4101-AAEB-CEB1C27D3E7F}"/>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4" name="Picture 23">
            <a:extLst>
              <a:ext uri="{FF2B5EF4-FFF2-40B4-BE49-F238E27FC236}">
                <a16:creationId xmlns:a16="http://schemas.microsoft.com/office/drawing/2014/main" id="{0A9499AD-60D0-487D-96B8-384B7272F1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5652" y="647190"/>
            <a:ext cx="1547493" cy="789724"/>
          </a:xfrm>
          <a:prstGeom prst="rect">
            <a:avLst/>
          </a:prstGeom>
        </p:spPr>
      </p:pic>
      <p:sp>
        <p:nvSpPr>
          <p:cNvPr id="25" name="TextBox 24">
            <a:extLst>
              <a:ext uri="{FF2B5EF4-FFF2-40B4-BE49-F238E27FC236}">
                <a16:creationId xmlns:a16="http://schemas.microsoft.com/office/drawing/2014/main" id="{BB3E3330-9CE1-4126-A1E0-D13E4A31F00E}"/>
              </a:ext>
            </a:extLst>
          </p:cNvPr>
          <p:cNvSpPr txBox="1"/>
          <p:nvPr userDrawn="1"/>
        </p:nvSpPr>
        <p:spPr>
          <a:xfrm>
            <a:off x="2064793" y="6143740"/>
            <a:ext cx="5918969" cy="253916"/>
          </a:xfrm>
          <a:prstGeom prst="rect">
            <a:avLst/>
          </a:prstGeom>
          <a:noFill/>
        </p:spPr>
        <p:txBody>
          <a:bodyPr wrap="square" rtlCol="0">
            <a:spAutoFit/>
          </a:bodyPr>
          <a:lstStyle/>
          <a:p>
            <a:pPr algn="r"/>
            <a:r>
              <a:rPr lang="en-US" sz="1050" b="1" dirty="0">
                <a:solidFill>
                  <a:schemeClr val="bg1"/>
                </a:solidFill>
                <a:latin typeface="Arial" panose="020B0604020202020204" pitchFamily="34" charset="0"/>
                <a:cs typeface="Arial" panose="020B0604020202020204" pitchFamily="34" charset="0"/>
              </a:rPr>
              <a:t>Uniting hospitals, health systems and care providers for healthier communities</a:t>
            </a:r>
          </a:p>
        </p:txBody>
      </p:sp>
      <p:sp>
        <p:nvSpPr>
          <p:cNvPr id="26" name="TextBox 25">
            <a:extLst>
              <a:ext uri="{FF2B5EF4-FFF2-40B4-BE49-F238E27FC236}">
                <a16:creationId xmlns:a16="http://schemas.microsoft.com/office/drawing/2014/main" id="{B45E491B-2811-492E-AD60-FEDE960A6978}"/>
              </a:ext>
            </a:extLst>
          </p:cNvPr>
          <p:cNvSpPr txBox="1"/>
          <p:nvPr userDrawn="1"/>
        </p:nvSpPr>
        <p:spPr>
          <a:xfrm>
            <a:off x="4833019" y="6400266"/>
            <a:ext cx="3141788" cy="196208"/>
          </a:xfrm>
          <a:prstGeom prst="rect">
            <a:avLst/>
          </a:prstGeom>
          <a:noFill/>
        </p:spPr>
        <p:txBody>
          <a:bodyPr wrap="square" rtlCol="0">
            <a:spAutoFit/>
          </a:bodyPr>
          <a:lstStyle/>
          <a:p>
            <a:pPr algn="r"/>
            <a:r>
              <a:rPr lang="en-US" sz="675" dirty="0">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28" name="Straight Connector 27">
            <a:extLst>
              <a:ext uri="{FF2B5EF4-FFF2-40B4-BE49-F238E27FC236}">
                <a16:creationId xmlns:a16="http://schemas.microsoft.com/office/drawing/2014/main" id="{2A440F7E-3B1A-41D6-80E1-34ADF7CAF77E}"/>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03AAA2C6-62B3-44A6-837C-0DE3BA003CCE}"/>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92869" indent="0" algn="l">
              <a:defRPr sz="2850">
                <a:solidFill>
                  <a:schemeClr val="bg1"/>
                </a:solidFill>
              </a:defRPr>
            </a:lvl1pPr>
          </a:lstStyle>
          <a:p>
            <a:r>
              <a:rPr lang="en-US"/>
              <a:t>Click to edit Master title style</a:t>
            </a:r>
            <a:endParaRPr lang="en-US" dirty="0"/>
          </a:p>
        </p:txBody>
      </p:sp>
      <p:sp>
        <p:nvSpPr>
          <p:cNvPr id="32" name="Subtitle 2">
            <a:extLst>
              <a:ext uri="{FF2B5EF4-FFF2-40B4-BE49-F238E27FC236}">
                <a16:creationId xmlns:a16="http://schemas.microsoft.com/office/drawing/2014/main" id="{CAD9444A-21E8-49CB-BA85-610E81BA9A2B}"/>
              </a:ext>
            </a:extLst>
          </p:cNvPr>
          <p:cNvSpPr>
            <a:spLocks noGrp="1"/>
          </p:cNvSpPr>
          <p:nvPr>
            <p:ph type="subTitle" idx="1"/>
          </p:nvPr>
        </p:nvSpPr>
        <p:spPr>
          <a:xfrm>
            <a:off x="1252418" y="3974063"/>
            <a:ext cx="6858000" cy="628643"/>
          </a:xfrm>
          <a:solidFill>
            <a:srgbClr val="5C6670">
              <a:alpha val="60000"/>
            </a:srgbClr>
          </a:solidFill>
        </p:spPr>
        <p:txBody>
          <a:bodyPr anchor="ctr" anchorCtr="0"/>
          <a:lstStyle>
            <a:lvl1pPr marL="347663" indent="-263129" algn="l">
              <a:buClr>
                <a:srgbClr val="002D73"/>
              </a:buClr>
              <a:buSzPct val="100000"/>
              <a:buFontTx/>
              <a:buBlip>
                <a:blip r:embed="rId4"/>
              </a:buBlip>
              <a:defRPr sz="1800">
                <a:solidFill>
                  <a:srgbClr val="FFD92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6" name="Text Placeholder 2">
            <a:extLst>
              <a:ext uri="{FF2B5EF4-FFF2-40B4-BE49-F238E27FC236}">
                <a16:creationId xmlns:a16="http://schemas.microsoft.com/office/drawing/2014/main" id="{B1355988-8C97-E246-97F2-A2C81C2C8A40}"/>
              </a:ext>
            </a:extLst>
          </p:cNvPr>
          <p:cNvSpPr>
            <a:spLocks noGrp="1"/>
          </p:cNvSpPr>
          <p:nvPr>
            <p:ph type="body" idx="10" hasCustomPrompt="1"/>
          </p:nvPr>
        </p:nvSpPr>
        <p:spPr>
          <a:xfrm>
            <a:off x="1317074" y="4627226"/>
            <a:ext cx="7106002" cy="462339"/>
          </a:xfr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Presentation to:</a:t>
            </a:r>
          </a:p>
        </p:txBody>
      </p:sp>
      <p:sp>
        <p:nvSpPr>
          <p:cNvPr id="17" name="Text Placeholder 2">
            <a:extLst>
              <a:ext uri="{FF2B5EF4-FFF2-40B4-BE49-F238E27FC236}">
                <a16:creationId xmlns:a16="http://schemas.microsoft.com/office/drawing/2014/main" id="{BF1477CE-616B-CF4F-AD2B-29C38C422E7F}"/>
              </a:ext>
            </a:extLst>
          </p:cNvPr>
          <p:cNvSpPr>
            <a:spLocks noGrp="1"/>
          </p:cNvSpPr>
          <p:nvPr>
            <p:ph type="body" idx="11" hasCustomPrompt="1"/>
          </p:nvPr>
        </p:nvSpPr>
        <p:spPr>
          <a:xfrm>
            <a:off x="1317074" y="5055819"/>
            <a:ext cx="7106002" cy="400956"/>
          </a:xfr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Presentation by:</a:t>
            </a:r>
          </a:p>
        </p:txBody>
      </p:sp>
      <p:sp>
        <p:nvSpPr>
          <p:cNvPr id="18" name="Text Placeholder 2">
            <a:extLst>
              <a:ext uri="{FF2B5EF4-FFF2-40B4-BE49-F238E27FC236}">
                <a16:creationId xmlns:a16="http://schemas.microsoft.com/office/drawing/2014/main" id="{3946F6B2-CB57-6647-80AC-614443FE6432}"/>
              </a:ext>
            </a:extLst>
          </p:cNvPr>
          <p:cNvSpPr>
            <a:spLocks noGrp="1"/>
          </p:cNvSpPr>
          <p:nvPr>
            <p:ph type="body" idx="12" hasCustomPrompt="1"/>
          </p:nvPr>
        </p:nvSpPr>
        <p:spPr>
          <a:xfrm>
            <a:off x="1317074" y="5453568"/>
            <a:ext cx="2231793" cy="413117"/>
          </a:xfr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Date: </a:t>
            </a:r>
          </a:p>
        </p:txBody>
      </p:sp>
    </p:spTree>
    <p:extLst>
      <p:ext uri="{BB962C8B-B14F-4D97-AF65-F5344CB8AC3E}">
        <p14:creationId xmlns:p14="http://schemas.microsoft.com/office/powerpoint/2010/main" val="1404083078"/>
      </p:ext>
    </p:extLst>
  </p:cSld>
  <p:clrMapOvr>
    <a:masterClrMapping/>
  </p:clrMapOvr>
  <p:extLst>
    <p:ext uri="{DCECCB84-F9BA-43D5-87BE-67443E8EF086}">
      <p15:sldGuideLst xmlns:p15="http://schemas.microsoft.com/office/powerpoint/2012/main">
        <p15:guide id="1" pos="1176">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9E1727-25ED-4627-91F7-7E1D72F92D2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lvl="0"/>
            <a:r>
              <a:rPr lang="en-US"/>
              <a:t>Click to edit Master title style</a:t>
            </a:r>
            <a:endParaRPr lang="en-US" dirty="0"/>
          </a:p>
        </p:txBody>
      </p:sp>
      <p:sp>
        <p:nvSpPr>
          <p:cNvPr id="10" name="Text Placeholder 9">
            <a:extLst>
              <a:ext uri="{FF2B5EF4-FFF2-40B4-BE49-F238E27FC236}">
                <a16:creationId xmlns:a16="http://schemas.microsoft.com/office/drawing/2014/main" id="{F7DBAB6F-458B-4354-ADBC-96B4B0BB7256}"/>
              </a:ext>
            </a:extLst>
          </p:cNvPr>
          <p:cNvSpPr>
            <a:spLocks noGrp="1"/>
          </p:cNvSpPr>
          <p:nvPr>
            <p:ph type="body" sz="quarter" idx="10"/>
          </p:nvPr>
        </p:nvSpPr>
        <p:spPr>
          <a:xfrm>
            <a:off x="628650" y="1912938"/>
            <a:ext cx="7886700" cy="3725862"/>
          </a:xfrm>
        </p:spPr>
        <p:txBody>
          <a:bodyPr>
            <a:normAutofit/>
          </a:bodyPr>
          <a:lstStyle>
            <a:lvl1pPr marL="171450" indent="-171450" algn="l" defTabSz="685800" rtl="0" eaLnBrk="1" latinLnBrk="0" hangingPunct="1">
              <a:lnSpc>
                <a:spcPct val="90000"/>
              </a:lnSpc>
              <a:spcAft>
                <a:spcPts val="750"/>
              </a:spcAft>
              <a:buClr>
                <a:srgbClr val="4C8B2B"/>
              </a:buClr>
              <a:buFontTx/>
              <a:buBlip>
                <a:blip r:embed="rId2"/>
              </a:buBlip>
              <a:defRPr lang="en-US" sz="1950" kern="1200" dirty="0" smtClean="0">
                <a:solidFill>
                  <a:srgbClr val="5C6670"/>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Aft>
                <a:spcPts val="750"/>
              </a:spcAft>
              <a:buClr>
                <a:srgbClr val="4C8B2B"/>
              </a:buClr>
              <a:buFont typeface="Arial" panose="020B0604020202020204" pitchFamily="34" charset="0"/>
              <a:buChar char="•"/>
              <a:defRPr lang="en-US" sz="1950" kern="1200" dirty="0" smtClean="0">
                <a:solidFill>
                  <a:srgbClr val="5C6670"/>
                </a:solidFill>
                <a:latin typeface="Arial" panose="020B0604020202020204" pitchFamily="34" charset="0"/>
                <a:ea typeface="+mn-ea"/>
                <a:cs typeface="Arial" panose="020B0604020202020204" pitchFamily="34" charset="0"/>
              </a:defRPr>
            </a:lvl2pPr>
            <a:lvl3pPr algn="l" defTabSz="685800" rtl="0" eaLnBrk="1" latinLnBrk="0" hangingPunct="1">
              <a:lnSpc>
                <a:spcPct val="90000"/>
              </a:lnSpc>
              <a:spcAft>
                <a:spcPts val="750"/>
              </a:spcAft>
              <a:buClr>
                <a:srgbClr val="4C8B2B"/>
              </a:buClr>
              <a:defRPr lang="en-US" sz="1800" kern="1200" dirty="0" smtClean="0">
                <a:solidFill>
                  <a:srgbClr val="5C6670"/>
                </a:solidFill>
                <a:latin typeface="Arial" panose="020B0604020202020204" pitchFamily="34" charset="0"/>
                <a:ea typeface="+mn-ea"/>
                <a:cs typeface="Arial" panose="020B0604020202020204" pitchFamily="34" charset="0"/>
              </a:defRPr>
            </a:lvl3pPr>
            <a:lvl4pPr algn="l" defTabSz="685800" rtl="0" eaLnBrk="1" latinLnBrk="0" hangingPunct="1">
              <a:lnSpc>
                <a:spcPct val="90000"/>
              </a:lnSpc>
              <a:spcAft>
                <a:spcPts val="750"/>
              </a:spcAft>
              <a:buClr>
                <a:srgbClr val="4C8B2B"/>
              </a:buClr>
              <a:defRPr lang="en-US" sz="1800" kern="1200" dirty="0" smtClean="0">
                <a:solidFill>
                  <a:srgbClr val="5C6670"/>
                </a:solidFill>
                <a:latin typeface="Arial" panose="020B0604020202020204" pitchFamily="34" charset="0"/>
                <a:ea typeface="+mn-ea"/>
                <a:cs typeface="Arial" panose="020B0604020202020204" pitchFamily="34" charset="0"/>
              </a:defRPr>
            </a:lvl4pPr>
            <a:lvl5pPr algn="l" defTabSz="685800" rtl="0" eaLnBrk="1" latinLnBrk="0" hangingPunct="1">
              <a:lnSpc>
                <a:spcPct val="90000"/>
              </a:lnSpc>
              <a:spcAft>
                <a:spcPts val="750"/>
              </a:spcAft>
              <a:buClr>
                <a:srgbClr val="4C8B2B"/>
              </a:buClr>
              <a:defRPr lang="en-US" sz="1800" kern="1200" dirty="0" smtClean="0">
                <a:solidFill>
                  <a:srgbClr val="5C6670"/>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89041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AC9AD2-F4A6-4565-B566-409404E82C36}"/>
              </a:ext>
            </a:extLst>
          </p:cNvPr>
          <p:cNvSpPr/>
          <p:nvPr userDrawn="1"/>
        </p:nvSpPr>
        <p:spPr>
          <a:xfrm>
            <a:off x="0" y="-1"/>
            <a:ext cx="9144000" cy="5875867"/>
          </a:xfrm>
          <a:prstGeom prst="rect">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5" name="Group 14">
            <a:extLst>
              <a:ext uri="{FF2B5EF4-FFF2-40B4-BE49-F238E27FC236}">
                <a16:creationId xmlns:a16="http://schemas.microsoft.com/office/drawing/2014/main" id="{D7733A43-A25F-4936-9A2C-5D9408381048}"/>
              </a:ext>
            </a:extLst>
          </p:cNvPr>
          <p:cNvGrpSpPr/>
          <p:nvPr userDrawn="1"/>
        </p:nvGrpSpPr>
        <p:grpSpPr>
          <a:xfrm>
            <a:off x="0" y="0"/>
            <a:ext cx="3060700" cy="5875866"/>
            <a:chOff x="0" y="-1181101"/>
            <a:chExt cx="4513943" cy="6858001"/>
          </a:xfrm>
        </p:grpSpPr>
        <p:sp>
          <p:nvSpPr>
            <p:cNvPr id="16" name="Right Triangle 15">
              <a:extLst>
                <a:ext uri="{FF2B5EF4-FFF2-40B4-BE49-F238E27FC236}">
                  <a16:creationId xmlns:a16="http://schemas.microsoft.com/office/drawing/2014/main" id="{B68DD03F-3FC2-425B-ADF0-B1D73DA7D64E}"/>
                </a:ext>
              </a:extLst>
            </p:cNvPr>
            <p:cNvSpPr/>
            <p:nvPr/>
          </p:nvSpPr>
          <p:spPr>
            <a:xfrm rot="5400000">
              <a:off x="43543" y="-1224644"/>
              <a:ext cx="4426857" cy="4513943"/>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ight Triangle 16">
              <a:extLst>
                <a:ext uri="{FF2B5EF4-FFF2-40B4-BE49-F238E27FC236}">
                  <a16:creationId xmlns:a16="http://schemas.microsoft.com/office/drawing/2014/main" id="{4D8BB2A9-354C-4FFE-997D-6AEEE9113902}"/>
                </a:ext>
              </a:extLst>
            </p:cNvPr>
            <p:cNvSpPr/>
            <p:nvPr/>
          </p:nvSpPr>
          <p:spPr>
            <a:xfrm>
              <a:off x="1" y="3260271"/>
              <a:ext cx="2465379"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8" name="Right Triangle 17">
            <a:extLst>
              <a:ext uri="{FF2B5EF4-FFF2-40B4-BE49-F238E27FC236}">
                <a16:creationId xmlns:a16="http://schemas.microsoft.com/office/drawing/2014/main" id="{5DE3A0EF-EDA5-4F7D-90C3-FC174821F38D}"/>
              </a:ext>
            </a:extLst>
          </p:cNvPr>
          <p:cNvSpPr/>
          <p:nvPr userDrawn="1"/>
        </p:nvSpPr>
        <p:spPr>
          <a:xfrm rot="16200000">
            <a:off x="7605789" y="4337654"/>
            <a:ext cx="1730224" cy="1346200"/>
          </a:xfrm>
          <a:prstGeom prst="rtTriangle">
            <a:avLst/>
          </a:prstGeom>
          <a:solidFill>
            <a:srgbClr val="94B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776E86FE-E079-43AC-B56A-4C26D5EC3C34}"/>
              </a:ext>
            </a:extLst>
          </p:cNvPr>
          <p:cNvSpPr>
            <a:spLocks noGrp="1"/>
          </p:cNvSpPr>
          <p:nvPr>
            <p:ph type="title"/>
          </p:nvPr>
        </p:nvSpPr>
        <p:spPr>
          <a:xfrm>
            <a:off x="1316832" y="3267075"/>
            <a:ext cx="7369969" cy="590550"/>
          </a:xfrm>
        </p:spPr>
        <p:txBody>
          <a:bodyPr vert="horz" lIns="91440" tIns="45720" rIns="91440" bIns="45720" rtlCol="0" anchor="b">
            <a:normAutofit/>
          </a:bodyPr>
          <a:lstStyle>
            <a:lvl1pPr>
              <a:defRPr lang="en-US" sz="2850" dirty="0">
                <a:solidFill>
                  <a:schemeClr val="bg1"/>
                </a:solidFill>
              </a:defRPr>
            </a:lvl1pPr>
          </a:lstStyle>
          <a:p>
            <a:pPr lvl="0"/>
            <a:r>
              <a:rPr lang="en-US"/>
              <a:t>Click to edit Master title style</a:t>
            </a:r>
            <a:endParaRPr lang="en-US" dirty="0"/>
          </a:p>
        </p:txBody>
      </p:sp>
      <p:sp>
        <p:nvSpPr>
          <p:cNvPr id="20" name="Subtitle 2">
            <a:extLst>
              <a:ext uri="{FF2B5EF4-FFF2-40B4-BE49-F238E27FC236}">
                <a16:creationId xmlns:a16="http://schemas.microsoft.com/office/drawing/2014/main" id="{D83F4080-9758-4187-8D55-1CEEBC0E5721}"/>
              </a:ext>
            </a:extLst>
          </p:cNvPr>
          <p:cNvSpPr>
            <a:spLocks noGrp="1"/>
          </p:cNvSpPr>
          <p:nvPr>
            <p:ph type="subTitle" idx="10"/>
          </p:nvPr>
        </p:nvSpPr>
        <p:spPr>
          <a:xfrm>
            <a:off x="1252418" y="3707363"/>
            <a:ext cx="7434382" cy="628643"/>
          </a:xfrm>
          <a:noFill/>
        </p:spPr>
        <p:txBody>
          <a:bodyPr anchor="ctr" anchorCtr="0"/>
          <a:lstStyle>
            <a:lvl1pPr marL="257175" indent="-172641" algn="l">
              <a:buClr>
                <a:srgbClr val="002D73"/>
              </a:buClr>
              <a:buSzPct val="100000"/>
              <a:buFontTx/>
              <a:buBlip>
                <a:blip r:embed="rId2"/>
              </a:buBlip>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13175400"/>
      </p:ext>
    </p:extLst>
  </p:cSld>
  <p:clrMapOvr>
    <a:masterClrMapping/>
  </p:clrMapOvr>
  <p:extLst>
    <p:ext uri="{DCECCB84-F9BA-43D5-87BE-67443E8EF086}">
      <p15:sldGuideLst xmlns:p15="http://schemas.microsoft.com/office/powerpoint/2012/main">
        <p15:guide id="1" pos="1176">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455740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E5A5B7-A10C-4240-8066-B13DD50C39C2}"/>
              </a:ext>
            </a:extLst>
          </p:cNvPr>
          <p:cNvSpPr/>
          <p:nvPr userDrawn="1"/>
        </p:nvSpPr>
        <p:spPr>
          <a:xfrm>
            <a:off x="0" y="6591300"/>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sz="800" dirty="0"/>
          </a:p>
        </p:txBody>
      </p:sp>
      <p:sp>
        <p:nvSpPr>
          <p:cNvPr id="6" name="Rectangle 5">
            <a:extLst>
              <a:ext uri="{FF2B5EF4-FFF2-40B4-BE49-F238E27FC236}">
                <a16:creationId xmlns:a16="http://schemas.microsoft.com/office/drawing/2014/main" id="{4C6C5162-739C-4F62-B14F-D80FC801FE85}"/>
              </a:ext>
            </a:extLst>
          </p:cNvPr>
          <p:cNvSpPr/>
          <p:nvPr userDrawn="1"/>
        </p:nvSpPr>
        <p:spPr>
          <a:xfrm>
            <a:off x="0" y="3175"/>
            <a:ext cx="9144000" cy="458788"/>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400" dirty="0">
              <a:solidFill>
                <a:schemeClr val="accent3">
                  <a:lumMod val="75000"/>
                </a:schemeClr>
              </a:solidFill>
              <a:latin typeface="Franklin Gothic Demi Cond" panose="020B0706030402020204" pitchFamily="34" charset="0"/>
            </a:endParaRPr>
          </a:p>
        </p:txBody>
      </p:sp>
      <p:sp>
        <p:nvSpPr>
          <p:cNvPr id="7" name="Rectangle 6">
            <a:extLst>
              <a:ext uri="{FF2B5EF4-FFF2-40B4-BE49-F238E27FC236}">
                <a16:creationId xmlns:a16="http://schemas.microsoft.com/office/drawing/2014/main" id="{50060215-5359-45B3-BBB2-6DFC01E4160B}"/>
              </a:ext>
            </a:extLst>
          </p:cNvPr>
          <p:cNvSpPr/>
          <p:nvPr userDrawn="1"/>
        </p:nvSpPr>
        <p:spPr>
          <a:xfrm>
            <a:off x="622300" y="0"/>
            <a:ext cx="52388" cy="1079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edit Master title style</a:t>
            </a:r>
            <a:endParaRPr lang="en-US" dirty="0"/>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Tree>
    <p:extLst>
      <p:ext uri="{BB962C8B-B14F-4D97-AF65-F5344CB8AC3E}">
        <p14:creationId xmlns:p14="http://schemas.microsoft.com/office/powerpoint/2010/main" val="1915394101"/>
      </p:ext>
    </p:extLst>
  </p:cSld>
  <p:clrMapOvr>
    <a:masterClrMapping/>
  </p:clrMapOvr>
  <p:hf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6F41DE16-A95A-4A16-8D4C-3690514FBF9C}" type="datetimeFigureOut">
              <a:rPr lang="en-US" smtClean="0"/>
              <a:t>3/31/2021</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484401D-D304-4250-8379-E149D42F670F}" type="slidenum">
              <a:rPr lang="en-US" smtClean="0"/>
              <a:t>‹#›</a:t>
            </a:fld>
            <a:endParaRPr lang="en-US"/>
          </a:p>
        </p:txBody>
      </p:sp>
      <p:sp>
        <p:nvSpPr>
          <p:cNvPr id="8" name="Footer Placeholder 4"/>
          <p:cNvSpPr txBox="1">
            <a:spLocks/>
          </p:cNvSpPr>
          <p:nvPr userDrawn="1"/>
        </p:nvSpPr>
        <p:spPr>
          <a:xfrm>
            <a:off x="0" y="6360160"/>
            <a:ext cx="9144000" cy="497840"/>
          </a:xfrm>
          <a:prstGeom prst="rect">
            <a:avLst/>
          </a:prstGeom>
          <a:solidFill>
            <a:srgbClr val="294A51"/>
          </a:solidFill>
        </p:spPr>
        <p:txBody>
          <a:bodyPr/>
          <a:lstStyle>
            <a:defPPr>
              <a:defRPr lang="en-US"/>
            </a:defPPr>
            <a:lvl1pPr marL="0" algn="ctr"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North Carolina Association of Pharmacists</a:t>
            </a:r>
          </a:p>
          <a:p>
            <a:r>
              <a:rPr lang="en-US" sz="1050" i="1"/>
              <a:t>Advancing Pharmacy. Improving Health.</a:t>
            </a:r>
            <a:endParaRPr lang="en-US" sz="1050" i="1" dirty="0"/>
          </a:p>
        </p:txBody>
      </p:sp>
    </p:spTree>
    <p:extLst>
      <p:ext uri="{BB962C8B-B14F-4D97-AF65-F5344CB8AC3E}">
        <p14:creationId xmlns:p14="http://schemas.microsoft.com/office/powerpoint/2010/main" val="6341172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Content D">
    <p:spTree>
      <p:nvGrpSpPr>
        <p:cNvPr id="1" name=""/>
        <p:cNvGrpSpPr/>
        <p:nvPr/>
      </p:nvGrpSpPr>
      <p:grpSpPr>
        <a:xfrm>
          <a:off x="0" y="0"/>
          <a:ext cx="0" cy="0"/>
          <a:chOff x="0" y="0"/>
          <a:chExt cx="0" cy="0"/>
        </a:xfrm>
      </p:grpSpPr>
      <p:sp>
        <p:nvSpPr>
          <p:cNvPr id="2" name="Text Placeholder 5"/>
          <p:cNvSpPr>
            <a:spLocks noGrp="1"/>
          </p:cNvSpPr>
          <p:nvPr>
            <p:ph type="body" sz="quarter" idx="11" hasCustomPrompt="1"/>
          </p:nvPr>
        </p:nvSpPr>
        <p:spPr>
          <a:xfrm>
            <a:off x="457200" y="457200"/>
            <a:ext cx="8229600" cy="274320"/>
          </a:xfrm>
          <a:prstGeom prst="rect">
            <a:avLst/>
          </a:prstGeom>
        </p:spPr>
        <p:txBody>
          <a:bodyPr lIns="0" tIns="0" rIns="0" bIns="0" anchor="t" anchorCtr="0"/>
          <a:lstStyle>
            <a:lvl1pPr marL="0" indent="0" algn="l">
              <a:buFontTx/>
              <a:buNone/>
              <a:defRPr sz="2000" b="1" i="0" baseline="0">
                <a:solidFill>
                  <a:srgbClr val="59A4D2"/>
                </a:solidFill>
                <a:latin typeface="Cabin" panose="020B08030502020200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 TEXT</a:t>
            </a:r>
          </a:p>
        </p:txBody>
      </p:sp>
      <p:sp>
        <p:nvSpPr>
          <p:cNvPr id="3" name="Text Placeholder 5"/>
          <p:cNvSpPr>
            <a:spLocks noGrp="1"/>
          </p:cNvSpPr>
          <p:nvPr>
            <p:ph type="body" sz="quarter" idx="12" hasCustomPrompt="1"/>
          </p:nvPr>
        </p:nvSpPr>
        <p:spPr>
          <a:xfrm>
            <a:off x="457200" y="1005840"/>
            <a:ext cx="8229600" cy="5394960"/>
          </a:xfrm>
          <a:prstGeom prst="rect">
            <a:avLst/>
          </a:prstGeom>
        </p:spPr>
        <p:txBody>
          <a:bodyPr lIns="0" tIns="0" rIns="0" bIns="0" anchor="t" anchorCtr="0"/>
          <a:lstStyle>
            <a:lvl1pPr marL="0" indent="0" algn="l">
              <a:lnSpc>
                <a:spcPct val="100000"/>
              </a:lnSpc>
              <a:spcBef>
                <a:spcPts val="0"/>
              </a:spcBef>
              <a:spcAft>
                <a:spcPts val="0"/>
              </a:spcAft>
              <a:buFontTx/>
              <a:buNone/>
              <a:defRPr sz="2000" b="0" i="0" baseline="0">
                <a:solidFill>
                  <a:schemeClr val="tx1"/>
                </a:solidFill>
                <a:latin typeface="Cabin" panose="020B08030502020200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a:t>
            </a:r>
          </a:p>
        </p:txBody>
      </p:sp>
    </p:spTree>
    <p:extLst>
      <p:ext uri="{BB962C8B-B14F-4D97-AF65-F5344CB8AC3E}">
        <p14:creationId xmlns:p14="http://schemas.microsoft.com/office/powerpoint/2010/main" val="34442247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1143000"/>
          </a:xfrm>
        </p:spPr>
        <p:txBody>
          <a:bodyPr/>
          <a:lstStyle/>
          <a:p>
            <a:r>
              <a:rPr kumimoji="0" lang="en-US"/>
              <a:t>Click to edit Master title style</a:t>
            </a:r>
          </a:p>
        </p:txBody>
      </p:sp>
    </p:spTree>
    <p:extLst>
      <p:ext uri="{BB962C8B-B14F-4D97-AF65-F5344CB8AC3E}">
        <p14:creationId xmlns:p14="http://schemas.microsoft.com/office/powerpoint/2010/main" val="38582655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Opening">
  <p:cSld name="Opening">
    <p:spTree>
      <p:nvGrpSpPr>
        <p:cNvPr id="1" name="Shape 6"/>
        <p:cNvGrpSpPr/>
        <p:nvPr/>
      </p:nvGrpSpPr>
      <p:grpSpPr>
        <a:xfrm>
          <a:off x="0" y="0"/>
          <a:ext cx="0" cy="0"/>
          <a:chOff x="0" y="0"/>
          <a:chExt cx="0" cy="0"/>
        </a:xfrm>
      </p:grpSpPr>
      <p:sp>
        <p:nvSpPr>
          <p:cNvPr id="7" name="Google Shape;7;p11"/>
          <p:cNvSpPr txBox="1">
            <a:spLocks noGrp="1"/>
          </p:cNvSpPr>
          <p:nvPr>
            <p:ph type="body" idx="1"/>
          </p:nvPr>
        </p:nvSpPr>
        <p:spPr>
          <a:xfrm>
            <a:off x="457200" y="2286000"/>
            <a:ext cx="8229600" cy="3200400"/>
          </a:xfrm>
          <a:prstGeom prst="rect">
            <a:avLst/>
          </a:prstGeom>
          <a:noFill/>
          <a:ln>
            <a:noFill/>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69AD46"/>
              </a:buClr>
              <a:buSzPts val="4500"/>
              <a:buFont typeface="Arial"/>
              <a:buNone/>
              <a:defRPr sz="4500" b="1" i="1" u="none" strike="noStrike" cap="none">
                <a:solidFill>
                  <a:srgbClr val="69AD46"/>
                </a:solidFill>
                <a:latin typeface="Cabin"/>
                <a:ea typeface="Cabin"/>
                <a:cs typeface="Cabin"/>
                <a:sym typeface="Cabin"/>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body" idx="2"/>
          </p:nvPr>
        </p:nvSpPr>
        <p:spPr>
          <a:xfrm>
            <a:off x="457200" y="5943600"/>
            <a:ext cx="8229600" cy="4572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rgbClr val="59A4D2"/>
              </a:buClr>
              <a:buSzPts val="2000"/>
              <a:buFont typeface="Arial"/>
              <a:buNone/>
              <a:defRPr sz="2000" b="1" i="0" u="none" strike="noStrike" cap="none">
                <a:solidFill>
                  <a:srgbClr val="59A4D2"/>
                </a:solidFill>
                <a:latin typeface="Cabin"/>
                <a:ea typeface="Cabin"/>
                <a:cs typeface="Cabin"/>
                <a:sym typeface="Cabin"/>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5147458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Content B">
  <p:cSld name="Content B">
    <p:spTree>
      <p:nvGrpSpPr>
        <p:cNvPr id="1" name="Shape 10"/>
        <p:cNvGrpSpPr/>
        <p:nvPr/>
      </p:nvGrpSpPr>
      <p:grpSpPr>
        <a:xfrm>
          <a:off x="0" y="0"/>
          <a:ext cx="0" cy="0"/>
          <a:chOff x="0" y="0"/>
          <a:chExt cx="0" cy="0"/>
        </a:xfrm>
      </p:grpSpPr>
      <p:sp>
        <p:nvSpPr>
          <p:cNvPr id="11" name="Google Shape;11;g6ee334e374_2_1"/>
          <p:cNvSpPr txBox="1">
            <a:spLocks noGrp="1"/>
          </p:cNvSpPr>
          <p:nvPr>
            <p:ph type="body" idx="1"/>
          </p:nvPr>
        </p:nvSpPr>
        <p:spPr>
          <a:xfrm>
            <a:off x="457200" y="457200"/>
            <a:ext cx="8229600" cy="457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69AD46"/>
              </a:buClr>
              <a:buSzPts val="3600"/>
              <a:buFont typeface="Arial"/>
              <a:buNone/>
              <a:defRPr sz="3600" b="1" i="0" u="none" strike="noStrike" cap="none">
                <a:solidFill>
                  <a:srgbClr val="69AD46"/>
                </a:solidFill>
                <a:latin typeface="Cabin"/>
                <a:ea typeface="Cabin"/>
                <a:cs typeface="Cabin"/>
                <a:sym typeface="Cabin"/>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g6ee334e374_2_1"/>
          <p:cNvSpPr txBox="1">
            <a:spLocks noGrp="1"/>
          </p:cNvSpPr>
          <p:nvPr>
            <p:ph type="body" idx="2"/>
          </p:nvPr>
        </p:nvSpPr>
        <p:spPr>
          <a:xfrm>
            <a:off x="457200" y="975350"/>
            <a:ext cx="8229600" cy="274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59A4D2"/>
              </a:buClr>
              <a:buSzPts val="1800"/>
              <a:buFont typeface="Arial"/>
              <a:buNone/>
              <a:defRPr sz="1800" b="1" i="0" u="none" strike="noStrike" cap="none">
                <a:solidFill>
                  <a:srgbClr val="59A4D2"/>
                </a:solidFill>
                <a:latin typeface="Cabin"/>
                <a:ea typeface="Cabin"/>
                <a:cs typeface="Cabin"/>
                <a:sym typeface="Cabin"/>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 name="Google Shape;13;g6ee334e374_2_1"/>
          <p:cNvSpPr txBox="1">
            <a:spLocks noGrp="1"/>
          </p:cNvSpPr>
          <p:nvPr>
            <p:ph type="body" idx="3"/>
          </p:nvPr>
        </p:nvSpPr>
        <p:spPr>
          <a:xfrm>
            <a:off x="457200" y="1415200"/>
            <a:ext cx="8229600" cy="4985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Calibri"/>
              <a:buNone/>
              <a:defRPr sz="15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Calibri"/>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Calibri"/>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Calibri"/>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Calibri"/>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591327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Divider">
  <p:cSld name="Divider">
    <p:spTree>
      <p:nvGrpSpPr>
        <p:cNvPr id="1" name="Shape 14"/>
        <p:cNvGrpSpPr/>
        <p:nvPr/>
      </p:nvGrpSpPr>
      <p:grpSpPr>
        <a:xfrm>
          <a:off x="0" y="0"/>
          <a:ext cx="0" cy="0"/>
          <a:chOff x="0" y="0"/>
          <a:chExt cx="0" cy="0"/>
        </a:xfrm>
      </p:grpSpPr>
      <p:sp>
        <p:nvSpPr>
          <p:cNvPr id="15" name="Google Shape;15;g6ee334e374_2_5"/>
          <p:cNvSpPr txBox="1">
            <a:spLocks noGrp="1"/>
          </p:cNvSpPr>
          <p:nvPr>
            <p:ph type="title"/>
          </p:nvPr>
        </p:nvSpPr>
        <p:spPr>
          <a:xfrm>
            <a:off x="1710750" y="2382950"/>
            <a:ext cx="5722500" cy="13962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3600"/>
              <a:buFont typeface="Arial"/>
              <a:buNone/>
              <a:defRPr sz="3600" b="1" i="0" u="none" strike="noStrike" cap="none">
                <a:solidFill>
                  <a:srgbClr val="69AD46"/>
                </a:solidFill>
                <a:latin typeface="Cabin"/>
                <a:ea typeface="Cabin"/>
                <a:cs typeface="Cabin"/>
                <a:sym typeface="Cabin"/>
              </a:defRPr>
            </a:lvl1pPr>
            <a:lvl2pPr marR="0" lvl="1" algn="ctr" rtl="0">
              <a:lnSpc>
                <a:spcPct val="100000"/>
              </a:lnSpc>
              <a:spcBef>
                <a:spcPts val="0"/>
              </a:spcBef>
              <a:spcAft>
                <a:spcPts val="0"/>
              </a:spcAft>
              <a:buClr>
                <a:srgbClr val="000000"/>
              </a:buClr>
              <a:buSzPts val="3600"/>
              <a:buFont typeface="Arial"/>
              <a:buNone/>
              <a:defRPr sz="3600" b="1" i="0" u="none" strike="noStrike" cap="none">
                <a:solidFill>
                  <a:srgbClr val="69AD46"/>
                </a:solidFill>
                <a:latin typeface="Cabin"/>
                <a:ea typeface="Cabin"/>
                <a:cs typeface="Cabin"/>
                <a:sym typeface="Cabin"/>
              </a:defRPr>
            </a:lvl2pPr>
            <a:lvl3pPr marR="0" lvl="2" algn="ctr" rtl="0">
              <a:lnSpc>
                <a:spcPct val="100000"/>
              </a:lnSpc>
              <a:spcBef>
                <a:spcPts val="0"/>
              </a:spcBef>
              <a:spcAft>
                <a:spcPts val="0"/>
              </a:spcAft>
              <a:buClr>
                <a:srgbClr val="000000"/>
              </a:buClr>
              <a:buSzPts val="3600"/>
              <a:buFont typeface="Arial"/>
              <a:buNone/>
              <a:defRPr sz="3600" b="1" i="0" u="none" strike="noStrike" cap="none">
                <a:solidFill>
                  <a:srgbClr val="69AD46"/>
                </a:solidFill>
                <a:latin typeface="Cabin"/>
                <a:ea typeface="Cabin"/>
                <a:cs typeface="Cabin"/>
                <a:sym typeface="Cabin"/>
              </a:defRPr>
            </a:lvl3pPr>
            <a:lvl4pPr marR="0" lvl="3" algn="ctr" rtl="0">
              <a:lnSpc>
                <a:spcPct val="100000"/>
              </a:lnSpc>
              <a:spcBef>
                <a:spcPts val="0"/>
              </a:spcBef>
              <a:spcAft>
                <a:spcPts val="0"/>
              </a:spcAft>
              <a:buClr>
                <a:srgbClr val="000000"/>
              </a:buClr>
              <a:buSzPts val="3600"/>
              <a:buFont typeface="Arial"/>
              <a:buNone/>
              <a:defRPr sz="3600" b="1" i="0" u="none" strike="noStrike" cap="none">
                <a:solidFill>
                  <a:srgbClr val="69AD46"/>
                </a:solidFill>
                <a:latin typeface="Cabin"/>
                <a:ea typeface="Cabin"/>
                <a:cs typeface="Cabin"/>
                <a:sym typeface="Cabin"/>
              </a:defRPr>
            </a:lvl4pPr>
            <a:lvl5pPr marR="0" lvl="4" algn="ctr" rtl="0">
              <a:lnSpc>
                <a:spcPct val="100000"/>
              </a:lnSpc>
              <a:spcBef>
                <a:spcPts val="0"/>
              </a:spcBef>
              <a:spcAft>
                <a:spcPts val="0"/>
              </a:spcAft>
              <a:buClr>
                <a:srgbClr val="000000"/>
              </a:buClr>
              <a:buSzPts val="3600"/>
              <a:buFont typeface="Arial"/>
              <a:buNone/>
              <a:defRPr sz="3600" b="1" i="0" u="none" strike="noStrike" cap="none">
                <a:solidFill>
                  <a:srgbClr val="69AD46"/>
                </a:solidFill>
                <a:latin typeface="Cabin"/>
                <a:ea typeface="Cabin"/>
                <a:cs typeface="Cabin"/>
                <a:sym typeface="Cabin"/>
              </a:defRPr>
            </a:lvl5pPr>
            <a:lvl6pPr marR="0" lvl="5" algn="ctr" rtl="0">
              <a:lnSpc>
                <a:spcPct val="100000"/>
              </a:lnSpc>
              <a:spcBef>
                <a:spcPts val="0"/>
              </a:spcBef>
              <a:spcAft>
                <a:spcPts val="0"/>
              </a:spcAft>
              <a:buClr>
                <a:srgbClr val="000000"/>
              </a:buClr>
              <a:buSzPts val="3600"/>
              <a:buFont typeface="Arial"/>
              <a:buNone/>
              <a:defRPr sz="3600" b="1" i="0" u="none" strike="noStrike" cap="none">
                <a:solidFill>
                  <a:srgbClr val="69AD46"/>
                </a:solidFill>
                <a:latin typeface="Cabin"/>
                <a:ea typeface="Cabin"/>
                <a:cs typeface="Cabin"/>
                <a:sym typeface="Cabin"/>
              </a:defRPr>
            </a:lvl6pPr>
            <a:lvl7pPr marR="0" lvl="6" algn="ctr" rtl="0">
              <a:lnSpc>
                <a:spcPct val="100000"/>
              </a:lnSpc>
              <a:spcBef>
                <a:spcPts val="0"/>
              </a:spcBef>
              <a:spcAft>
                <a:spcPts val="0"/>
              </a:spcAft>
              <a:buClr>
                <a:srgbClr val="000000"/>
              </a:buClr>
              <a:buSzPts val="3600"/>
              <a:buFont typeface="Arial"/>
              <a:buNone/>
              <a:defRPr sz="3600" b="1" i="0" u="none" strike="noStrike" cap="none">
                <a:solidFill>
                  <a:srgbClr val="69AD46"/>
                </a:solidFill>
                <a:latin typeface="Cabin"/>
                <a:ea typeface="Cabin"/>
                <a:cs typeface="Cabin"/>
                <a:sym typeface="Cabin"/>
              </a:defRPr>
            </a:lvl7pPr>
            <a:lvl8pPr marR="0" lvl="7" algn="ctr" rtl="0">
              <a:lnSpc>
                <a:spcPct val="100000"/>
              </a:lnSpc>
              <a:spcBef>
                <a:spcPts val="0"/>
              </a:spcBef>
              <a:spcAft>
                <a:spcPts val="0"/>
              </a:spcAft>
              <a:buClr>
                <a:srgbClr val="000000"/>
              </a:buClr>
              <a:buSzPts val="3600"/>
              <a:buFont typeface="Arial"/>
              <a:buNone/>
              <a:defRPr sz="3600" b="1" i="0" u="none" strike="noStrike" cap="none">
                <a:solidFill>
                  <a:srgbClr val="69AD46"/>
                </a:solidFill>
                <a:latin typeface="Cabin"/>
                <a:ea typeface="Cabin"/>
                <a:cs typeface="Cabin"/>
                <a:sym typeface="Cabin"/>
              </a:defRPr>
            </a:lvl8pPr>
            <a:lvl9pPr marR="0" lvl="8" algn="ctr" rtl="0">
              <a:lnSpc>
                <a:spcPct val="100000"/>
              </a:lnSpc>
              <a:spcBef>
                <a:spcPts val="0"/>
              </a:spcBef>
              <a:spcAft>
                <a:spcPts val="0"/>
              </a:spcAft>
              <a:buClr>
                <a:srgbClr val="000000"/>
              </a:buClr>
              <a:buSzPts val="3600"/>
              <a:buFont typeface="Arial"/>
              <a:buNone/>
              <a:defRPr sz="3600" b="1" i="0" u="none" strike="noStrike" cap="none">
                <a:solidFill>
                  <a:srgbClr val="69AD46"/>
                </a:solidFill>
                <a:latin typeface="Cabin"/>
                <a:ea typeface="Cabin"/>
                <a:cs typeface="Cabin"/>
                <a:sym typeface="Cabin"/>
              </a:defRPr>
            </a:lvl9pPr>
          </a:lstStyle>
          <a:p>
            <a:endParaRPr/>
          </a:p>
        </p:txBody>
      </p:sp>
    </p:spTree>
    <p:extLst>
      <p:ext uri="{BB962C8B-B14F-4D97-AF65-F5344CB8AC3E}">
        <p14:creationId xmlns:p14="http://schemas.microsoft.com/office/powerpoint/2010/main" val="6798866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7" name="Footer Placeholder 20"/>
          <p:cNvSpPr>
            <a:spLocks noGrp="1"/>
          </p:cNvSpPr>
          <p:nvPr>
            <p:ph type="ftr" sz="quarter" idx="13"/>
          </p:nvPr>
        </p:nvSpPr>
        <p:spPr>
          <a:xfrm>
            <a:off x="521228" y="6573308"/>
            <a:ext cx="7682971" cy="284692"/>
          </a:xfrm>
        </p:spPr>
        <p:txBody>
          <a:bodyPr/>
          <a:lstStyle>
            <a:lvl1pPr algn="l">
              <a:defRPr sz="1000" b="1" cap="all" baseline="0">
                <a:solidFill>
                  <a:schemeClr val="tx1"/>
                </a:solidFill>
                <a:latin typeface="+mn-lt"/>
              </a:defRPr>
            </a:lvl1pPr>
          </a:lstStyle>
          <a:p>
            <a:r>
              <a:rPr lang="en-US" dirty="0">
                <a:solidFill>
                  <a:prstClr val="black"/>
                </a:solidFill>
              </a:rPr>
              <a:t>MEDICAID SAMPLE PRES | MONTH DAY, YYYY | v2</a:t>
            </a:r>
          </a:p>
        </p:txBody>
      </p:sp>
      <p:sp>
        <p:nvSpPr>
          <p:cNvPr id="11" name="Slide Number Placeholder 21"/>
          <p:cNvSpPr>
            <a:spLocks noGrp="1"/>
          </p:cNvSpPr>
          <p:nvPr>
            <p:ph type="sldNum" sz="quarter" idx="15"/>
          </p:nvPr>
        </p:nvSpPr>
        <p:spPr>
          <a:xfrm>
            <a:off x="8305800" y="6573308"/>
            <a:ext cx="564098"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dirty="0"/>
          </a:p>
        </p:txBody>
      </p:sp>
      <p:cxnSp>
        <p:nvCxnSpPr>
          <p:cNvPr id="12" name="Straight Connector 11"/>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26153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1"/>
            <a:ext cx="9144000" cy="53966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628650" y="1447801"/>
            <a:ext cx="7888288" cy="4592638"/>
          </a:xfrm>
        </p:spPr>
        <p:txBody>
          <a:bodyPr>
            <a:noAutofit/>
          </a:bodyPr>
          <a:lstStyle>
            <a:lvl1pPr marL="171447" indent="-171447">
              <a:lnSpc>
                <a:spcPct val="100000"/>
              </a:lnSpc>
              <a:spcBef>
                <a:spcPts val="900"/>
              </a:spcBef>
              <a:defRPr sz="2100">
                <a:latin typeface="Franklin Gothic Medium" panose="020B0603020102020204" pitchFamily="34" charset="0"/>
              </a:defRPr>
            </a:lvl1pPr>
            <a:lvl2pPr marL="432190" indent="-175019">
              <a:lnSpc>
                <a:spcPct val="100000"/>
              </a:lnSpc>
              <a:buFont typeface="Franklin Gothic Medium" panose="020B0603020102020204" pitchFamily="34" charset="0"/>
              <a:buChar char="−"/>
              <a:defRPr sz="1800">
                <a:latin typeface="Franklin Gothic Medium" panose="020B0603020102020204" pitchFamily="34" charset="0"/>
              </a:defRPr>
            </a:lvl2pPr>
            <a:lvl3pPr marL="729840" indent="-171447">
              <a:lnSpc>
                <a:spcPct val="100000"/>
              </a:lnSpc>
              <a:defRPr sz="15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p:nvPr>
        </p:nvSpPr>
        <p:spPr>
          <a:xfrm>
            <a:off x="522290" y="6243108"/>
            <a:ext cx="7992005" cy="330200"/>
          </a:xfrm>
        </p:spPr>
        <p:txBody>
          <a:bodyPr anchor="b">
            <a:noAutofit/>
          </a:bodyPr>
          <a:lstStyle>
            <a:lvl1pPr marL="0" indent="0">
              <a:lnSpc>
                <a:spcPct val="100000"/>
              </a:lnSpc>
              <a:spcBef>
                <a:spcPts val="0"/>
              </a:spcBef>
              <a:buNone/>
              <a:defRPr sz="900" baseline="0">
                <a:latin typeface="Franklin Gothic Medium Cond" panose="020B0606030402020204" pitchFamily="34" charset="0"/>
              </a:defRPr>
            </a:lvl1pPr>
          </a:lstStyle>
          <a:p>
            <a:pPr lvl="0"/>
            <a:endParaRPr lang="en-US" dirty="0"/>
          </a:p>
        </p:txBody>
      </p:sp>
      <p:sp>
        <p:nvSpPr>
          <p:cNvPr id="21" name="Footer Placeholder 20"/>
          <p:cNvSpPr>
            <a:spLocks noGrp="1"/>
          </p:cNvSpPr>
          <p:nvPr>
            <p:ph type="ftr" sz="quarter" idx="13"/>
          </p:nvPr>
        </p:nvSpPr>
        <p:spPr>
          <a:xfrm>
            <a:off x="521231" y="6573308"/>
            <a:ext cx="7682971" cy="284692"/>
          </a:xfrm>
        </p:spPr>
        <p:txBody>
          <a:bodyPr/>
          <a:lstStyle>
            <a:lvl1pPr algn="l">
              <a:defRPr sz="750" cap="all" baseline="0">
                <a:solidFill>
                  <a:schemeClr val="tx1"/>
                </a:solidFill>
                <a:latin typeface="Franklin Gothic Demi Cond" panose="020B0706030402020204" pitchFamily="34" charset="0"/>
              </a:defRPr>
            </a:lvl1pPr>
          </a:lstStyle>
          <a:p>
            <a:r>
              <a:rPr lang="en-US" dirty="0"/>
              <a:t>MEDICAID COVID-19 response | March 30, 2020</a:t>
            </a:r>
          </a:p>
        </p:txBody>
      </p:sp>
      <p:sp>
        <p:nvSpPr>
          <p:cNvPr id="22" name="Slide Number Placeholder 21"/>
          <p:cNvSpPr>
            <a:spLocks noGrp="1"/>
          </p:cNvSpPr>
          <p:nvPr>
            <p:ph type="sldNum" sz="quarter" idx="14"/>
          </p:nvPr>
        </p:nvSpPr>
        <p:spPr>
          <a:xfrm>
            <a:off x="8305801" y="6573308"/>
            <a:ext cx="564098" cy="284692"/>
          </a:xfrm>
        </p:spPr>
        <p:txBody>
          <a:bodyPr/>
          <a:lstStyle>
            <a:lvl1pPr>
              <a:defRPr sz="75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674372" y="824357"/>
            <a:ext cx="7843267" cy="548640"/>
          </a:xfrm>
        </p:spPr>
        <p:txBody>
          <a:bodyPr anchor="t">
            <a:noAutofit/>
          </a:bodyPr>
          <a:lstStyle>
            <a:lvl1pPr algn="l">
              <a:defRPr sz="27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1 line max</a:t>
            </a:r>
          </a:p>
        </p:txBody>
      </p:sp>
      <p:cxnSp>
        <p:nvCxnSpPr>
          <p:cNvPr id="3" name="Straight Connector 2"/>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9685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Content Slide - TableChart">
  <p:cSld name="1_Content Slide - TableChar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674369" y="624054"/>
            <a:ext cx="7843267" cy="54864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7365D"/>
              </a:buClr>
              <a:buSzPts val="3200"/>
              <a:buFont typeface="Arial"/>
              <a:buNone/>
              <a:defRPr sz="3200" b="1" i="0" u="none" strike="noStrike" cap="none">
                <a:solidFill>
                  <a:srgbClr val="17365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9" name="Google Shape;59;p9"/>
          <p:cNvSpPr/>
          <p:nvPr/>
        </p:nvSpPr>
        <p:spPr>
          <a:xfrm>
            <a:off x="0" y="3860"/>
            <a:ext cx="9144000" cy="457316"/>
          </a:xfrm>
          <a:prstGeom prst="rect">
            <a:avLst/>
          </a:prstGeom>
          <a:gradFill>
            <a:gsLst>
              <a:gs pos="0">
                <a:srgbClr val="17365D"/>
              </a:gs>
              <a:gs pos="60000">
                <a:srgbClr val="D1E3ED"/>
              </a:gs>
              <a:gs pos="100000">
                <a:srgbClr val="E8F0F5"/>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17365D"/>
              </a:solidFill>
              <a:latin typeface="Montserrat"/>
              <a:ea typeface="Montserrat"/>
              <a:cs typeface="Montserrat"/>
              <a:sym typeface="Montserrat"/>
            </a:endParaRPr>
          </a:p>
        </p:txBody>
      </p:sp>
      <p:sp>
        <p:nvSpPr>
          <p:cNvPr id="60" name="Google Shape;60;p9"/>
          <p:cNvSpPr txBox="1">
            <a:spLocks noGrp="1"/>
          </p:cNvSpPr>
          <p:nvPr>
            <p:ph type="body" idx="1"/>
          </p:nvPr>
        </p:nvSpPr>
        <p:spPr>
          <a:xfrm>
            <a:off x="524933" y="6249458"/>
            <a:ext cx="7992005" cy="330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1" i="0" u="none" strike="noStrike" cap="none">
                <a:solidFill>
                  <a:schemeClr val="dk1"/>
                </a:solidFill>
                <a:latin typeface="Helvetica Neue"/>
                <a:ea typeface="Helvetica Neue"/>
                <a:cs typeface="Helvetica Neue"/>
                <a:sym typeface="Helvetica Neue"/>
              </a:defRPr>
            </a:lvl2pPr>
            <a:lvl3pPr marL="1371600" marR="0" lvl="2" indent="-323850" algn="l" rtl="0">
              <a:lnSpc>
                <a:spcPct val="90000"/>
              </a:lnSpc>
              <a:spcBef>
                <a:spcPts val="375"/>
              </a:spcBef>
              <a:spcAft>
                <a:spcPts val="0"/>
              </a:spcAft>
              <a:buClr>
                <a:schemeClr val="dk1"/>
              </a:buClr>
              <a:buSzPts val="1500"/>
              <a:buFont typeface="Arial"/>
              <a:buChar char="•"/>
              <a:defRPr sz="1500" b="1" i="0" u="none" strike="noStrike" cap="none">
                <a:solidFill>
                  <a:schemeClr val="dk1"/>
                </a:solidFill>
                <a:latin typeface="Helvetica Neue"/>
                <a:ea typeface="Helvetica Neue"/>
                <a:cs typeface="Helvetica Neue"/>
                <a:sym typeface="Helvetica Neue"/>
              </a:defRPr>
            </a:lvl3pPr>
            <a:lvl4pPr marL="1828800" marR="0" lvl="3" indent="-314325" algn="l" rtl="0">
              <a:lnSpc>
                <a:spcPct val="90000"/>
              </a:lnSpc>
              <a:spcBef>
                <a:spcPts val="375"/>
              </a:spcBef>
              <a:spcAft>
                <a:spcPts val="0"/>
              </a:spcAft>
              <a:buClr>
                <a:schemeClr val="dk1"/>
              </a:buClr>
              <a:buSzPts val="1350"/>
              <a:buFont typeface="Arial"/>
              <a:buChar char="•"/>
              <a:defRPr sz="1350" b="1" i="0" u="none" strike="noStrike" cap="none">
                <a:solidFill>
                  <a:schemeClr val="dk1"/>
                </a:solidFill>
                <a:latin typeface="Helvetica Neue"/>
                <a:ea typeface="Helvetica Neue"/>
                <a:cs typeface="Helvetica Neue"/>
                <a:sym typeface="Helvetica Neue"/>
              </a:defRPr>
            </a:lvl4pPr>
            <a:lvl5pPr marL="2286000" marR="0" lvl="4" indent="-314325" algn="l" rtl="0">
              <a:lnSpc>
                <a:spcPct val="90000"/>
              </a:lnSpc>
              <a:spcBef>
                <a:spcPts val="375"/>
              </a:spcBef>
              <a:spcAft>
                <a:spcPts val="0"/>
              </a:spcAft>
              <a:buClr>
                <a:schemeClr val="dk1"/>
              </a:buClr>
              <a:buSzPts val="1350"/>
              <a:buFont typeface="Arial"/>
              <a:buChar char="•"/>
              <a:defRPr sz="1350" b="1" i="0" u="none" strike="noStrike" cap="none">
                <a:solidFill>
                  <a:schemeClr val="dk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61" name="Google Shape;61;p9"/>
          <p:cNvSpPr txBox="1">
            <a:spLocks noGrp="1"/>
          </p:cNvSpPr>
          <p:nvPr>
            <p:ph type="body" idx="2"/>
          </p:nvPr>
        </p:nvSpPr>
        <p:spPr>
          <a:xfrm>
            <a:off x="622300" y="1335573"/>
            <a:ext cx="7894638" cy="490289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75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1" i="0" u="none" strike="noStrike" cap="none">
                <a:solidFill>
                  <a:schemeClr val="dk1"/>
                </a:solidFill>
                <a:latin typeface="Helvetica Neue"/>
                <a:ea typeface="Helvetica Neue"/>
                <a:cs typeface="Helvetica Neue"/>
                <a:sym typeface="Helvetica Neue"/>
              </a:defRPr>
            </a:lvl2pPr>
            <a:lvl3pPr marL="1371600" marR="0" lvl="2" indent="-323850" algn="l" rtl="0">
              <a:lnSpc>
                <a:spcPct val="90000"/>
              </a:lnSpc>
              <a:spcBef>
                <a:spcPts val="375"/>
              </a:spcBef>
              <a:spcAft>
                <a:spcPts val="0"/>
              </a:spcAft>
              <a:buClr>
                <a:schemeClr val="dk1"/>
              </a:buClr>
              <a:buSzPts val="1500"/>
              <a:buFont typeface="Arial"/>
              <a:buChar char="•"/>
              <a:defRPr sz="1500" b="1" i="0" u="none" strike="noStrike" cap="none">
                <a:solidFill>
                  <a:schemeClr val="dk1"/>
                </a:solidFill>
                <a:latin typeface="Helvetica Neue"/>
                <a:ea typeface="Helvetica Neue"/>
                <a:cs typeface="Helvetica Neue"/>
                <a:sym typeface="Helvetica Neue"/>
              </a:defRPr>
            </a:lvl3pPr>
            <a:lvl4pPr marL="1828800" marR="0" lvl="3" indent="-314325" algn="l" rtl="0">
              <a:lnSpc>
                <a:spcPct val="90000"/>
              </a:lnSpc>
              <a:spcBef>
                <a:spcPts val="375"/>
              </a:spcBef>
              <a:spcAft>
                <a:spcPts val="0"/>
              </a:spcAft>
              <a:buClr>
                <a:schemeClr val="dk1"/>
              </a:buClr>
              <a:buSzPts val="1350"/>
              <a:buFont typeface="Arial"/>
              <a:buChar char="•"/>
              <a:defRPr sz="1350" b="1" i="0" u="none" strike="noStrike" cap="none">
                <a:solidFill>
                  <a:schemeClr val="dk1"/>
                </a:solidFill>
                <a:latin typeface="Helvetica Neue"/>
                <a:ea typeface="Helvetica Neue"/>
                <a:cs typeface="Helvetica Neue"/>
                <a:sym typeface="Helvetica Neue"/>
              </a:defRPr>
            </a:lvl4pPr>
            <a:lvl5pPr marL="2286000" marR="0" lvl="4" indent="-314325" algn="l" rtl="0">
              <a:lnSpc>
                <a:spcPct val="90000"/>
              </a:lnSpc>
              <a:spcBef>
                <a:spcPts val="375"/>
              </a:spcBef>
              <a:spcAft>
                <a:spcPts val="0"/>
              </a:spcAft>
              <a:buClr>
                <a:schemeClr val="dk1"/>
              </a:buClr>
              <a:buSzPts val="1350"/>
              <a:buFont typeface="Arial"/>
              <a:buChar char="•"/>
              <a:defRPr sz="1350" b="1" i="0" u="none" strike="noStrike" cap="none">
                <a:solidFill>
                  <a:schemeClr val="dk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cxnSp>
        <p:nvCxnSpPr>
          <p:cNvPr id="62" name="Google Shape;62;p9"/>
          <p:cNvCxnSpPr/>
          <p:nvPr/>
        </p:nvCxnSpPr>
        <p:spPr>
          <a:xfrm>
            <a:off x="0" y="6573308"/>
            <a:ext cx="9144000" cy="0"/>
          </a:xfrm>
          <a:prstGeom prst="straightConnector1">
            <a:avLst/>
          </a:prstGeom>
          <a:noFill/>
          <a:ln w="22225" cap="flat" cmpd="sng">
            <a:solidFill>
              <a:srgbClr val="17365D"/>
            </a:solidFill>
            <a:prstDash val="solid"/>
            <a:miter lim="800000"/>
            <a:headEnd type="none" w="sm" len="sm"/>
            <a:tailEnd type="none" w="sm" len="sm"/>
          </a:ln>
        </p:spPr>
      </p:cxnSp>
    </p:spTree>
    <p:extLst>
      <p:ext uri="{BB962C8B-B14F-4D97-AF65-F5344CB8AC3E}">
        <p14:creationId xmlns:p14="http://schemas.microsoft.com/office/powerpoint/2010/main" val="24382176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1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Gotham Bold" charset="0"/>
                <a:ea typeface="Gotham Bold" charset="0"/>
                <a:cs typeface="Gotham Bold" charset="0"/>
              </a:defRPr>
            </a:lvl1pPr>
            <a:lvl2pPr marL="576263" indent="-233363">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38" indent="-228600">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Gotham Bold" charset="0"/>
                <a:ea typeface="Gotham Bold" charset="0"/>
                <a:cs typeface="Gotham Bold" charset="0"/>
              </a:defRPr>
            </a:lvl1pPr>
          </a:lstStyle>
          <a:p>
            <a:pPr lvl="0"/>
            <a:r>
              <a:rPr lang="en-US" dirty="0"/>
              <a:t>Click to add footnote, reference or source</a:t>
            </a:r>
          </a:p>
        </p:txBody>
      </p:sp>
      <p:cxnSp>
        <p:nvCxnSpPr>
          <p:cNvPr id="18" name="Straight Connector 17"/>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28073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1280165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Content Slide - Bullets&amp;Table" userDrawn="1">
  <p:cSld name="1_Content Slide - Bullets&amp;Table">
    <p:spTree>
      <p:nvGrpSpPr>
        <p:cNvPr id="1" name="Shape 50"/>
        <p:cNvGrpSpPr/>
        <p:nvPr/>
      </p:nvGrpSpPr>
      <p:grpSpPr>
        <a:xfrm>
          <a:off x="0" y="0"/>
          <a:ext cx="0" cy="0"/>
          <a:chOff x="0" y="0"/>
          <a:chExt cx="0" cy="0"/>
        </a:xfrm>
      </p:grpSpPr>
      <p:sp>
        <p:nvSpPr>
          <p:cNvPr id="52" name="Google Shape;52;p8"/>
          <p:cNvSpPr/>
          <p:nvPr/>
        </p:nvSpPr>
        <p:spPr>
          <a:xfrm>
            <a:off x="0" y="3860"/>
            <a:ext cx="9144000" cy="457316"/>
          </a:xfrm>
          <a:prstGeom prst="rect">
            <a:avLst/>
          </a:prstGeom>
          <a:gradFill>
            <a:gsLst>
              <a:gs pos="0">
                <a:srgbClr val="17365D"/>
              </a:gs>
              <a:gs pos="60000">
                <a:srgbClr val="D1E3ED"/>
              </a:gs>
              <a:gs pos="100000">
                <a:srgbClr val="E8F0F5"/>
              </a:gs>
            </a:gsLst>
            <a:lin ang="10800000"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1" i="0" u="none" strike="noStrike" kern="0" cap="none" spc="0" normalizeH="0" baseline="0" noProof="0">
              <a:ln>
                <a:noFill/>
              </a:ln>
              <a:solidFill>
                <a:srgbClr val="17365D"/>
              </a:solidFill>
              <a:effectLst/>
              <a:uLnTx/>
              <a:uFillTx/>
              <a:latin typeface="Montserrat"/>
              <a:ea typeface="Montserrat"/>
              <a:cs typeface="Montserrat"/>
              <a:sym typeface="Montserrat"/>
            </a:endParaRPr>
          </a:p>
        </p:txBody>
      </p:sp>
      <p:cxnSp>
        <p:nvCxnSpPr>
          <p:cNvPr id="56" name="Google Shape;56;p8"/>
          <p:cNvCxnSpPr/>
          <p:nvPr/>
        </p:nvCxnSpPr>
        <p:spPr>
          <a:xfrm>
            <a:off x="0" y="6573308"/>
            <a:ext cx="9144000" cy="0"/>
          </a:xfrm>
          <a:prstGeom prst="straightConnector1">
            <a:avLst/>
          </a:prstGeom>
          <a:noFill/>
          <a:ln w="22225" cap="flat" cmpd="sng">
            <a:solidFill>
              <a:srgbClr val="17365D"/>
            </a:solidFill>
            <a:prstDash val="solid"/>
            <a:miter lim="800000"/>
            <a:headEnd type="none" w="sm" len="sm"/>
            <a:tailEnd type="none" w="sm" len="sm"/>
          </a:ln>
        </p:spPr>
      </p:cxnSp>
    </p:spTree>
    <p:extLst>
      <p:ext uri="{BB962C8B-B14F-4D97-AF65-F5344CB8AC3E}">
        <p14:creationId xmlns:p14="http://schemas.microsoft.com/office/powerpoint/2010/main" val="336572586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Aft>
                <a:spcPts val="1200"/>
              </a:spcAft>
              <a:defRPr b="0"/>
            </a:lvl1pPr>
            <a:lvl3pPr>
              <a:defRPr b="0"/>
            </a:lvl3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0"/>
          </p:nvPr>
        </p:nvSpPr>
        <p:spPr>
          <a:xfrm>
            <a:off x="3836988" y="6354763"/>
            <a:ext cx="1497012" cy="309562"/>
          </a:xfrm>
        </p:spPr>
        <p:txBody>
          <a:bodyPr/>
          <a:lstStyle>
            <a:lvl1pPr marL="0" indent="0" algn="ctr">
              <a:buNone/>
              <a:defRPr sz="1800" baseline="0"/>
            </a:lvl1pPr>
          </a:lstStyle>
          <a:p>
            <a:pPr lvl="0"/>
            <a:endParaRPr lang="en-US" dirty="0"/>
          </a:p>
        </p:txBody>
      </p:sp>
    </p:spTree>
    <p:extLst>
      <p:ext uri="{BB962C8B-B14F-4D97-AF65-F5344CB8AC3E}">
        <p14:creationId xmlns:p14="http://schemas.microsoft.com/office/powerpoint/2010/main" val="3161509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6"/>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929999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3DD84-1D43-452E-B5BC-68F81320051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3559D3-F895-411D-828E-05CDB84BFDF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CC4BF5A-F0D0-44EA-B5B4-F051B834460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25755C-9A48-4CB5-9DEF-EA934AA1973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A783A-6C3A-4007-86F7-BC6A6E3D9F4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3209B4-5613-4D8B-9BE3-2444FEF4285C}"/>
              </a:ext>
            </a:extLst>
          </p:cNvPr>
          <p:cNvSpPr>
            <a:spLocks noGrp="1"/>
          </p:cNvSpPr>
          <p:nvPr>
            <p:ph type="dt" sz="half" idx="10"/>
          </p:nvPr>
        </p:nvSpPr>
        <p:spPr/>
        <p:txBody>
          <a:bodyPr/>
          <a:lstStyle/>
          <a:p>
            <a:fld id="{1D3C6DB0-778B-4FA7-A35D-84B2BAE9A11E}" type="datetimeFigureOut">
              <a:rPr lang="en-US" smtClean="0"/>
              <a:t>3/31/2021</a:t>
            </a:fld>
            <a:endParaRPr lang="en-US" dirty="0"/>
          </a:p>
        </p:txBody>
      </p:sp>
      <p:sp>
        <p:nvSpPr>
          <p:cNvPr id="8" name="Footer Placeholder 7">
            <a:extLst>
              <a:ext uri="{FF2B5EF4-FFF2-40B4-BE49-F238E27FC236}">
                <a16:creationId xmlns:a16="http://schemas.microsoft.com/office/drawing/2014/main" id="{626AF5A8-B13E-42FE-8BC2-BAFBA826EF5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5097CB4-D21B-41AF-A0B6-C96DB0C5A11C}"/>
              </a:ext>
            </a:extLst>
          </p:cNvPr>
          <p:cNvSpPr>
            <a:spLocks noGrp="1"/>
          </p:cNvSpPr>
          <p:nvPr>
            <p:ph type="sldNum" sz="quarter" idx="12"/>
          </p:nvPr>
        </p:nvSpPr>
        <p:spPr/>
        <p:txBody>
          <a:bodyPr/>
          <a:lstStyle/>
          <a:p>
            <a:fld id="{187D3001-58B5-409D-89FA-E271ADEADDE1}" type="slidenum">
              <a:rPr lang="en-US" smtClean="0"/>
              <a:t>‹#›</a:t>
            </a:fld>
            <a:endParaRPr lang="en-US" dirty="0"/>
          </a:p>
        </p:txBody>
      </p:sp>
    </p:spTree>
    <p:extLst>
      <p:ext uri="{BB962C8B-B14F-4D97-AF65-F5344CB8AC3E}">
        <p14:creationId xmlns:p14="http://schemas.microsoft.com/office/powerpoint/2010/main" val="731309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pic>
        <p:nvPicPr>
          <p:cNvPr id="3" name="Picture 2">
            <a:extLst>
              <a:ext uri="{FF2B5EF4-FFF2-40B4-BE49-F238E27FC236}">
                <a16:creationId xmlns:a16="http://schemas.microsoft.com/office/drawing/2014/main" id="{31FF3785-BEA2-BE43-8203-AC3F02AE351B}"/>
              </a:ext>
            </a:extLst>
          </p:cNvPr>
          <p:cNvPicPr>
            <a:picLocks noChangeAspect="1"/>
          </p:cNvPicPr>
          <p:nvPr userDrawn="1"/>
        </p:nvPicPr>
        <p:blipFill>
          <a:blip r:embed="rId2"/>
          <a:stretch>
            <a:fillRect/>
          </a:stretch>
        </p:blipFill>
        <p:spPr>
          <a:xfrm>
            <a:off x="618581" y="381334"/>
            <a:ext cx="2711116" cy="1929063"/>
          </a:xfrm>
          <a:prstGeom prst="rect">
            <a:avLst/>
          </a:prstGeom>
        </p:spPr>
      </p:pic>
    </p:spTree>
    <p:extLst>
      <p:ext uri="{BB962C8B-B14F-4D97-AF65-F5344CB8AC3E}">
        <p14:creationId xmlns:p14="http://schemas.microsoft.com/office/powerpoint/2010/main" val="1742258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623888" y="1709741"/>
            <a:ext cx="78867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50" name="Google Shape;50;p8"/>
          <p:cNvSpPr txBox="1">
            <a:spLocks noGrp="1"/>
          </p:cNvSpPr>
          <p:nvPr>
            <p:ph type="body" idx="1"/>
          </p:nvPr>
        </p:nvSpPr>
        <p:spPr>
          <a:xfrm>
            <a:off x="623888" y="4589465"/>
            <a:ext cx="7886700" cy="1500187"/>
          </a:xfrm>
          <a:prstGeom prst="rect">
            <a:avLst/>
          </a:prstGeom>
          <a:noFill/>
          <a:ln>
            <a:noFill/>
          </a:ln>
        </p:spPr>
        <p:txBody>
          <a:bodyPr spcFirstLastPara="1" wrap="square" lIns="91425" tIns="45700" rIns="91425" bIns="45700" anchor="t" anchorCtr="0"/>
          <a:lstStyle>
            <a:lvl1pPr marL="342900" marR="0" lvl="0" indent="-171450" algn="l" rtl="0">
              <a:lnSpc>
                <a:spcPct val="90000"/>
              </a:lnSpc>
              <a:spcBef>
                <a:spcPts val="750"/>
              </a:spcBef>
              <a:spcAft>
                <a:spcPts val="0"/>
              </a:spcAft>
              <a:buClr>
                <a:srgbClr val="888888"/>
              </a:buClr>
              <a:buSzPts val="2400"/>
              <a:buFont typeface="Arial"/>
              <a:buNone/>
              <a:defRPr sz="1800" b="0" i="0" u="none" strike="noStrike" cap="none">
                <a:solidFill>
                  <a:srgbClr val="888888"/>
                </a:solidFill>
                <a:latin typeface="Calibri"/>
                <a:ea typeface="Calibri"/>
                <a:cs typeface="Calibri"/>
                <a:sym typeface="Calibri"/>
              </a:defRPr>
            </a:lvl1pPr>
            <a:lvl2pPr marL="685800" marR="0" lvl="1" indent="-171450" algn="l" rtl="0">
              <a:lnSpc>
                <a:spcPct val="90000"/>
              </a:lnSpc>
              <a:spcBef>
                <a:spcPts val="375"/>
              </a:spcBef>
              <a:spcAft>
                <a:spcPts val="0"/>
              </a:spcAft>
              <a:buClr>
                <a:srgbClr val="888888"/>
              </a:buClr>
              <a:buSzPts val="2000"/>
              <a:buFont typeface="Arial"/>
              <a:buNone/>
              <a:defRPr sz="1500" b="0" i="0" u="none" strike="noStrike" cap="none">
                <a:solidFill>
                  <a:srgbClr val="888888"/>
                </a:solidFill>
                <a:latin typeface="Calibri"/>
                <a:ea typeface="Calibri"/>
                <a:cs typeface="Calibri"/>
                <a:sym typeface="Calibri"/>
              </a:defRPr>
            </a:lvl2pPr>
            <a:lvl3pPr marL="1028700" marR="0" lvl="2" indent="-171450" algn="l" rtl="0">
              <a:lnSpc>
                <a:spcPct val="90000"/>
              </a:lnSpc>
              <a:spcBef>
                <a:spcPts val="375"/>
              </a:spcBef>
              <a:spcAft>
                <a:spcPts val="0"/>
              </a:spcAft>
              <a:buClr>
                <a:srgbClr val="888888"/>
              </a:buClr>
              <a:buSzPts val="1800"/>
              <a:buFont typeface="Arial"/>
              <a:buNone/>
              <a:defRPr sz="1350" b="0" i="0" u="none" strike="noStrike" cap="none">
                <a:solidFill>
                  <a:srgbClr val="888888"/>
                </a:solidFill>
                <a:latin typeface="Calibri"/>
                <a:ea typeface="Calibri"/>
                <a:cs typeface="Calibri"/>
                <a:sym typeface="Calibri"/>
              </a:defRPr>
            </a:lvl3pPr>
            <a:lvl4pPr marL="1371600" marR="0" lvl="3"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4pPr>
            <a:lvl5pPr marL="1714500" marR="0" lvl="4"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5pPr>
            <a:lvl6pPr marL="2057400" marR="0" lvl="5"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6pPr>
            <a:lvl7pPr marL="2400300" marR="0" lvl="6"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7pPr>
            <a:lvl8pPr marL="2743200" marR="0" lvl="7"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8pPr>
            <a:lvl9pPr marL="3086100" marR="0" lvl="8" indent="-171450" algn="l" rtl="0">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51" name="Google Shape;51;p8"/>
          <p:cNvSpPr txBox="1">
            <a:spLocks noGrp="1"/>
          </p:cNvSpPr>
          <p:nvPr>
            <p:ph type="dt" idx="10"/>
          </p:nvPr>
        </p:nvSpPr>
        <p:spPr>
          <a:xfrm>
            <a:off x="628650" y="6356352"/>
            <a:ext cx="20574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dirty="0"/>
          </a:p>
        </p:txBody>
      </p:sp>
      <p:sp>
        <p:nvSpPr>
          <p:cNvPr id="52" name="Google Shape;52;p8"/>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dirty="0"/>
          </a:p>
        </p:txBody>
      </p:sp>
      <p:sp>
        <p:nvSpPr>
          <p:cNvPr id="53" name="Google Shape;53;p8"/>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8" name="Google Shape;145;p21">
            <a:extLst>
              <a:ext uri="{FF2B5EF4-FFF2-40B4-BE49-F238E27FC236}">
                <a16:creationId xmlns:a16="http://schemas.microsoft.com/office/drawing/2014/main" id="{07541201-624A-A544-868F-D7DD0A267ECD}"/>
              </a:ext>
            </a:extLst>
          </p:cNvPr>
          <p:cNvSpPr txBox="1">
            <a:spLocks/>
          </p:cNvSpPr>
          <p:nvPr userDrawn="1"/>
        </p:nvSpPr>
        <p:spPr>
          <a:xfrm>
            <a:off x="3323252" y="6429968"/>
            <a:ext cx="3086100" cy="251725"/>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1">
                    <a:lumMod val="65000"/>
                    <a:lumOff val="35000"/>
                  </a:schemeClr>
                </a:solidFill>
                <a:latin typeface="Avenir Light" panose="020B0402020203020204" pitchFamily="34" charset="77"/>
                <a:ea typeface="Avenir"/>
                <a:cs typeface="Avenir"/>
                <a:sym typeface="Avenir"/>
              </a:rPr>
              <a:t>PROPRIETARY &amp; CONFIDENTIAL</a:t>
            </a:r>
            <a:endParaRPr lang="en-US" sz="1200" dirty="0">
              <a:solidFill>
                <a:schemeClr val="tx1">
                  <a:lumMod val="65000"/>
                  <a:lumOff val="35000"/>
                </a:schemeClr>
              </a:solidFill>
              <a:latin typeface="Avenir Light" panose="020B0402020203020204" pitchFamily="34" charset="77"/>
            </a:endParaRPr>
          </a:p>
        </p:txBody>
      </p:sp>
      <p:pic>
        <p:nvPicPr>
          <p:cNvPr id="9" name="Picture 8">
            <a:extLst>
              <a:ext uri="{FF2B5EF4-FFF2-40B4-BE49-F238E27FC236}">
                <a16:creationId xmlns:a16="http://schemas.microsoft.com/office/drawing/2014/main" id="{2A4B6552-9C4D-C547-A9BD-FC39F20179E0}"/>
              </a:ext>
            </a:extLst>
          </p:cNvPr>
          <p:cNvPicPr>
            <a:picLocks noChangeAspect="1"/>
          </p:cNvPicPr>
          <p:nvPr userDrawn="1"/>
        </p:nvPicPr>
        <p:blipFill>
          <a:blip r:embed="rId2"/>
          <a:stretch>
            <a:fillRect/>
          </a:stretch>
        </p:blipFill>
        <p:spPr>
          <a:xfrm>
            <a:off x="7490804" y="90606"/>
            <a:ext cx="1530355" cy="1005521"/>
          </a:xfrm>
          <a:prstGeom prst="rect">
            <a:avLst/>
          </a:prstGeom>
        </p:spPr>
      </p:pic>
    </p:spTree>
    <p:extLst>
      <p:ext uri="{BB962C8B-B14F-4D97-AF65-F5344CB8AC3E}">
        <p14:creationId xmlns:p14="http://schemas.microsoft.com/office/powerpoint/2010/main" val="737645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
        <p:nvSpPr>
          <p:cNvPr id="4" name="Google Shape;145;p21">
            <a:extLst>
              <a:ext uri="{FF2B5EF4-FFF2-40B4-BE49-F238E27FC236}">
                <a16:creationId xmlns:a16="http://schemas.microsoft.com/office/drawing/2014/main" id="{B8966752-3871-C54C-8A96-379D380033CA}"/>
              </a:ext>
            </a:extLst>
          </p:cNvPr>
          <p:cNvSpPr txBox="1">
            <a:spLocks/>
          </p:cNvSpPr>
          <p:nvPr userDrawn="1"/>
        </p:nvSpPr>
        <p:spPr>
          <a:xfrm>
            <a:off x="3323252" y="6429968"/>
            <a:ext cx="3086100" cy="251725"/>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solidFill>
                  <a:schemeClr val="tx1">
                    <a:lumMod val="65000"/>
                    <a:lumOff val="35000"/>
                  </a:schemeClr>
                </a:solidFill>
                <a:latin typeface="Avenir Light" panose="020B0402020203020204" pitchFamily="34" charset="77"/>
                <a:ea typeface="Avenir"/>
                <a:cs typeface="Avenir"/>
                <a:sym typeface="Avenir"/>
              </a:rPr>
              <a:t>PROPRIETARY &amp; CONFIDENTIAL</a:t>
            </a:r>
            <a:endParaRPr lang="en-US" sz="1200" dirty="0">
              <a:solidFill>
                <a:schemeClr val="tx1">
                  <a:lumMod val="65000"/>
                  <a:lumOff val="35000"/>
                </a:schemeClr>
              </a:solidFill>
              <a:latin typeface="Avenir Light" panose="020B0402020203020204" pitchFamily="34" charset="77"/>
            </a:endParaRPr>
          </a:p>
        </p:txBody>
      </p:sp>
      <p:pic>
        <p:nvPicPr>
          <p:cNvPr id="5" name="Picture 4">
            <a:extLst>
              <a:ext uri="{FF2B5EF4-FFF2-40B4-BE49-F238E27FC236}">
                <a16:creationId xmlns:a16="http://schemas.microsoft.com/office/drawing/2014/main" id="{732EAA2F-FBFF-1845-A375-636C4EE28046}"/>
              </a:ext>
            </a:extLst>
          </p:cNvPr>
          <p:cNvPicPr>
            <a:picLocks noChangeAspect="1"/>
          </p:cNvPicPr>
          <p:nvPr userDrawn="1"/>
        </p:nvPicPr>
        <p:blipFill>
          <a:blip r:embed="rId2"/>
          <a:stretch>
            <a:fillRect/>
          </a:stretch>
        </p:blipFill>
        <p:spPr>
          <a:xfrm>
            <a:off x="7490804" y="90606"/>
            <a:ext cx="1530355" cy="1005521"/>
          </a:xfrm>
          <a:prstGeom prst="rect">
            <a:avLst/>
          </a:prstGeom>
        </p:spPr>
      </p:pic>
    </p:spTree>
    <p:extLst>
      <p:ext uri="{BB962C8B-B14F-4D97-AF65-F5344CB8AC3E}">
        <p14:creationId xmlns:p14="http://schemas.microsoft.com/office/powerpoint/2010/main" val="508301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Main Title Slide">
    <p:spTree>
      <p:nvGrpSpPr>
        <p:cNvPr id="1" name=""/>
        <p:cNvGrpSpPr/>
        <p:nvPr/>
      </p:nvGrpSpPr>
      <p:grpSpPr>
        <a:xfrm>
          <a:off x="0" y="0"/>
          <a:ext cx="0" cy="0"/>
          <a:chOff x="0" y="0"/>
          <a:chExt cx="0" cy="0"/>
        </a:xfrm>
      </p:grpSpPr>
      <p:sp>
        <p:nvSpPr>
          <p:cNvPr id="39" name="Shape 195">
            <a:extLst>
              <a:ext uri="{FF2B5EF4-FFF2-40B4-BE49-F238E27FC236}">
                <a16:creationId xmlns:a16="http://schemas.microsoft.com/office/drawing/2014/main" id="{9575F158-7204-6F49-9640-593E346EBCC0}"/>
              </a:ext>
            </a:extLst>
          </p:cNvPr>
          <p:cNvSpPr/>
          <p:nvPr/>
        </p:nvSpPr>
        <p:spPr>
          <a:xfrm>
            <a:off x="4572000" y="0"/>
            <a:ext cx="4572000" cy="6858000"/>
          </a:xfrm>
          <a:prstGeom prst="rect">
            <a:avLst/>
          </a:prstGeom>
          <a:solidFill>
            <a:srgbClr val="0095DA"/>
          </a:solidFill>
          <a:ln w="12700">
            <a:miter lim="400000"/>
          </a:ln>
        </p:spPr>
        <p:txBody>
          <a:bodyPr lIns="0" tIns="0" rIns="0" bIns="0" anchor="ctr"/>
          <a:lstStyle/>
          <a:p>
            <a:pPr lvl="0" algn="ctr">
              <a:defRPr>
                <a:solidFill>
                  <a:srgbClr val="FFFFFF"/>
                </a:solidFill>
              </a:defRPr>
            </a:pPr>
            <a:endParaRPr sz="1800" dirty="0"/>
          </a:p>
        </p:txBody>
      </p:sp>
      <p:sp>
        <p:nvSpPr>
          <p:cNvPr id="7" name="Shape 195">
            <a:extLst>
              <a:ext uri="{FF2B5EF4-FFF2-40B4-BE49-F238E27FC236}">
                <a16:creationId xmlns:a16="http://schemas.microsoft.com/office/drawing/2014/main" id="{11BA315F-9579-DA43-BAC1-A89512844B13}"/>
              </a:ext>
            </a:extLst>
          </p:cNvPr>
          <p:cNvSpPr/>
          <p:nvPr userDrawn="1"/>
        </p:nvSpPr>
        <p:spPr>
          <a:xfrm>
            <a:off x="3934438" y="-96253"/>
            <a:ext cx="5209563" cy="6954252"/>
          </a:xfrm>
          <a:prstGeom prst="rect">
            <a:avLst/>
          </a:prstGeom>
          <a:solidFill>
            <a:srgbClr val="0095DA"/>
          </a:solidFill>
          <a:ln w="12700">
            <a:miter lim="400000"/>
          </a:ln>
        </p:spPr>
        <p:txBody>
          <a:bodyPr lIns="0" tIns="0" rIns="0" bIns="0" anchor="ctr"/>
          <a:lstStyle/>
          <a:p>
            <a:pPr lvl="0" algn="ctr">
              <a:defRPr>
                <a:solidFill>
                  <a:srgbClr val="FFFFFF"/>
                </a:solidFill>
              </a:defRPr>
            </a:pPr>
            <a:endParaRPr sz="1800" dirty="0"/>
          </a:p>
        </p:txBody>
      </p:sp>
      <p:pic>
        <p:nvPicPr>
          <p:cNvPr id="10" name="Picture Placeholder 3">
            <a:extLst>
              <a:ext uri="{FF2B5EF4-FFF2-40B4-BE49-F238E27FC236}">
                <a16:creationId xmlns:a16="http://schemas.microsoft.com/office/drawing/2014/main" id="{54BDFE99-F6C0-9B4C-9B5D-5867C44E3B3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53" b="12875"/>
          <a:stretch/>
        </p:blipFill>
        <p:spPr>
          <a:xfrm>
            <a:off x="1" y="596390"/>
            <a:ext cx="3934436" cy="5015015"/>
          </a:xfrm>
          <a:prstGeom prst="rect">
            <a:avLst/>
          </a:prstGeom>
          <a:ln w="12700">
            <a:miter lim="400000"/>
          </a:ln>
          <a:extLst>
            <a:ext uri="{C572A759-6A51-4108-AA02-DFA0A04FC94B}">
              <ma14:wrappingTextBoxFlag xmlns:ma14="http://schemas.microsoft.com/office/mac/drawingml/2011/main" xmlns="" val="1"/>
            </a:ext>
          </a:extLst>
        </p:spPr>
      </p:pic>
      <p:pic>
        <p:nvPicPr>
          <p:cNvPr id="11" name="Picture 10">
            <a:extLst>
              <a:ext uri="{FF2B5EF4-FFF2-40B4-BE49-F238E27FC236}">
                <a16:creationId xmlns:a16="http://schemas.microsoft.com/office/drawing/2014/main" id="{CD81E334-A914-E447-BCB7-70B7656A18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4637" y="5550950"/>
            <a:ext cx="2851607" cy="704100"/>
          </a:xfrm>
          <a:prstGeom prst="rect">
            <a:avLst/>
          </a:prstGeom>
        </p:spPr>
      </p:pic>
      <p:sp>
        <p:nvSpPr>
          <p:cNvPr id="16" name="Text Placeholder 1">
            <a:extLst>
              <a:ext uri="{FF2B5EF4-FFF2-40B4-BE49-F238E27FC236}">
                <a16:creationId xmlns:a16="http://schemas.microsoft.com/office/drawing/2014/main" id="{76FD2F7A-CFC3-B546-B69D-3676CD82F01B}"/>
              </a:ext>
            </a:extLst>
          </p:cNvPr>
          <p:cNvSpPr>
            <a:spLocks noGrp="1"/>
          </p:cNvSpPr>
          <p:nvPr>
            <p:ph type="body" sz="quarter" idx="11" hasCustomPrompt="1"/>
          </p:nvPr>
        </p:nvSpPr>
        <p:spPr>
          <a:xfrm>
            <a:off x="4110606" y="1978278"/>
            <a:ext cx="4927730" cy="710625"/>
          </a:xfrm>
        </p:spPr>
        <p:txBody>
          <a:bodyPr>
            <a:noAutofit/>
          </a:bodyPr>
          <a:lstStyle>
            <a:lvl1pPr marL="0" indent="0">
              <a:buFontTx/>
              <a:buNone/>
              <a:defRPr sz="3200" b="1" i="0" baseline="0">
                <a:ln>
                  <a:noFill/>
                </a:ln>
                <a:solidFill>
                  <a:schemeClr val="bg1"/>
                </a:solidFill>
              </a:defRPr>
            </a:lvl1pPr>
          </a:lstStyle>
          <a:p>
            <a:r>
              <a:rPr lang="en-US" dirty="0"/>
              <a:t>Main Title</a:t>
            </a:r>
          </a:p>
        </p:txBody>
      </p:sp>
      <p:sp>
        <p:nvSpPr>
          <p:cNvPr id="17" name="Text Placeholder 1">
            <a:extLst>
              <a:ext uri="{FF2B5EF4-FFF2-40B4-BE49-F238E27FC236}">
                <a16:creationId xmlns:a16="http://schemas.microsoft.com/office/drawing/2014/main" id="{B9A751E5-A54F-7E45-A662-88B59208A1E2}"/>
              </a:ext>
            </a:extLst>
          </p:cNvPr>
          <p:cNvSpPr>
            <a:spLocks noGrp="1"/>
          </p:cNvSpPr>
          <p:nvPr>
            <p:ph type="body" sz="quarter" idx="12" hasCustomPrompt="1"/>
          </p:nvPr>
        </p:nvSpPr>
        <p:spPr>
          <a:xfrm>
            <a:off x="4110606" y="2713377"/>
            <a:ext cx="4927730" cy="1374031"/>
          </a:xfrm>
        </p:spPr>
        <p:txBody>
          <a:bodyPr>
            <a:normAutofit/>
          </a:bodyPr>
          <a:lstStyle>
            <a:lvl1pPr marL="0" indent="0">
              <a:lnSpc>
                <a:spcPts val="2400"/>
              </a:lnSpc>
              <a:buFontTx/>
              <a:buNone/>
              <a:defRPr sz="2400" b="0" i="0" baseline="0">
                <a:ln>
                  <a:noFill/>
                </a:ln>
                <a:solidFill>
                  <a:schemeClr val="bg1"/>
                </a:solidFill>
              </a:defRPr>
            </a:lvl1pPr>
          </a:lstStyle>
          <a:p>
            <a:r>
              <a:rPr lang="en-US" dirty="0"/>
              <a:t>Subtitle</a:t>
            </a:r>
          </a:p>
        </p:txBody>
      </p:sp>
      <p:sp>
        <p:nvSpPr>
          <p:cNvPr id="18" name="Text Placeholder 1">
            <a:extLst>
              <a:ext uri="{FF2B5EF4-FFF2-40B4-BE49-F238E27FC236}">
                <a16:creationId xmlns:a16="http://schemas.microsoft.com/office/drawing/2014/main" id="{2FE43127-14F7-2145-ADD8-F727593CEE77}"/>
              </a:ext>
            </a:extLst>
          </p:cNvPr>
          <p:cNvSpPr>
            <a:spLocks noGrp="1"/>
          </p:cNvSpPr>
          <p:nvPr>
            <p:ph type="body" sz="quarter" idx="13" hasCustomPrompt="1"/>
          </p:nvPr>
        </p:nvSpPr>
        <p:spPr>
          <a:xfrm>
            <a:off x="4110606" y="3897514"/>
            <a:ext cx="4927730" cy="710625"/>
          </a:xfrm>
        </p:spPr>
        <p:txBody>
          <a:bodyPr/>
          <a:lstStyle>
            <a:lvl1pPr marL="0" indent="0">
              <a:buFontTx/>
              <a:buNone/>
              <a:defRPr sz="1800" b="0" i="0" baseline="0">
                <a:ln>
                  <a:noFill/>
                </a:ln>
                <a:solidFill>
                  <a:schemeClr val="bg1"/>
                </a:solidFill>
              </a:defRPr>
            </a:lvl1pPr>
          </a:lstStyle>
          <a:p>
            <a:r>
              <a:rPr lang="en-US" dirty="0"/>
              <a:t>Speakers</a:t>
            </a:r>
          </a:p>
        </p:txBody>
      </p:sp>
    </p:spTree>
    <p:extLst>
      <p:ext uri="{BB962C8B-B14F-4D97-AF65-F5344CB8AC3E}">
        <p14:creationId xmlns:p14="http://schemas.microsoft.com/office/powerpoint/2010/main" val="165605087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 Option 4">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A14DD05-9EC4-3A4C-AF5E-8912529F28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779" t="15103" r="9894" b="50133"/>
          <a:stretch/>
        </p:blipFill>
        <p:spPr>
          <a:xfrm rot="16200000">
            <a:off x="6205758" y="3919759"/>
            <a:ext cx="3199457" cy="2677026"/>
          </a:xfrm>
          <a:prstGeom prst="rect">
            <a:avLst/>
          </a:prstGeom>
          <a:ln w="12700">
            <a:miter lim="400000"/>
          </a:ln>
          <a:extLst>
            <a:ext uri="{C572A759-6A51-4108-AA02-DFA0A04FC94B}">
              <ma14:wrappingTextBoxFlag xmlns:ma14="http://schemas.microsoft.com/office/mac/drawingml/2011/main" xmlns="" val="1"/>
            </a:ext>
          </a:extLst>
        </p:spPr>
      </p:pic>
      <p:sp>
        <p:nvSpPr>
          <p:cNvPr id="2" name="Title 1">
            <a:extLst>
              <a:ext uri="{FF2B5EF4-FFF2-40B4-BE49-F238E27FC236}">
                <a16:creationId xmlns:a16="http://schemas.microsoft.com/office/drawing/2014/main" id="{EE9BD31D-2FBC-424D-A5FA-1A6D4CE1814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AD40C26-920B-284D-909C-8F7863E596A6}"/>
              </a:ext>
            </a:extLst>
          </p:cNvPr>
          <p:cNvSpPr>
            <a:spLocks noGrp="1"/>
          </p:cNvSpPr>
          <p:nvPr>
            <p:ph type="sldNum" sz="quarter" idx="10"/>
          </p:nvPr>
        </p:nvSpPr>
        <p:spPr/>
        <p:txBody>
          <a:bodyPr/>
          <a:lstStyle/>
          <a:p>
            <a:fld id="{44581BBC-B666-CF4E-BC64-B2678E958D2D}" type="slidenum">
              <a:rPr lang="en-US" smtClean="0"/>
              <a:pPr/>
              <a:t>‹#›</a:t>
            </a:fld>
            <a:endParaRPr lang="en-US" dirty="0"/>
          </a:p>
        </p:txBody>
      </p:sp>
      <p:sp>
        <p:nvSpPr>
          <p:cNvPr id="8" name="Shape 7">
            <a:extLst>
              <a:ext uri="{FF2B5EF4-FFF2-40B4-BE49-F238E27FC236}">
                <a16:creationId xmlns:a16="http://schemas.microsoft.com/office/drawing/2014/main" id="{FAC07ABF-9744-4F42-94A9-0E38647591D5}"/>
              </a:ext>
            </a:extLst>
          </p:cNvPr>
          <p:cNvSpPr>
            <a:spLocks noGrp="1"/>
          </p:cNvSpPr>
          <p:nvPr>
            <p:ph idx="1"/>
          </p:nvPr>
        </p:nvSpPr>
        <p:spPr>
          <a:xfrm>
            <a:off x="457200" y="1633150"/>
            <a:ext cx="8229600" cy="525780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lvl="0">
              <a:defRPr sz="1800"/>
            </a:pPr>
            <a:r>
              <a:rPr lang="en-US" sz="2800"/>
              <a:t>Click to edit Master text styles</a:t>
            </a:r>
          </a:p>
          <a:p>
            <a:pPr lvl="1">
              <a:defRPr sz="1800"/>
            </a:pPr>
            <a:r>
              <a:rPr lang="en-US" sz="2800"/>
              <a:t>Second level</a:t>
            </a:r>
          </a:p>
          <a:p>
            <a:pPr lvl="2">
              <a:defRPr sz="1800"/>
            </a:pPr>
            <a:r>
              <a:rPr lang="en-US" sz="2800"/>
              <a:t>Third level</a:t>
            </a:r>
          </a:p>
          <a:p>
            <a:pPr lvl="3">
              <a:defRPr sz="1800"/>
            </a:pPr>
            <a:r>
              <a:rPr lang="en-US" sz="2800"/>
              <a:t>Fourth level</a:t>
            </a:r>
          </a:p>
          <a:p>
            <a:pPr lvl="4">
              <a:defRPr sz="1800"/>
            </a:pPr>
            <a:r>
              <a:rPr lang="en-US" sz="2800"/>
              <a:t>Fifth level</a:t>
            </a:r>
            <a:endParaRPr lang="en-US" sz="2800" dirty="0"/>
          </a:p>
        </p:txBody>
      </p:sp>
    </p:spTree>
    <p:extLst>
      <p:ext uri="{BB962C8B-B14F-4D97-AF65-F5344CB8AC3E}">
        <p14:creationId xmlns:p14="http://schemas.microsoft.com/office/powerpoint/2010/main" val="199705051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E12F-F07B-9746-BE96-481ED26B9F3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5925AAC-5F7E-BA4A-9B3A-8E0C70DD8DBD}"/>
              </a:ext>
            </a:extLst>
          </p:cNvPr>
          <p:cNvSpPr>
            <a:spLocks noGrp="1"/>
          </p:cNvSpPr>
          <p:nvPr>
            <p:ph type="sldNum" sz="quarter" idx="10"/>
          </p:nvPr>
        </p:nvSpPr>
        <p:spPr/>
        <p:txBody>
          <a:bodyPr/>
          <a:lstStyle/>
          <a:p>
            <a:fld id="{44581BBC-B666-CF4E-BC64-B2678E958D2D}" type="slidenum">
              <a:rPr lang="en-US" smtClean="0"/>
              <a:pPr/>
              <a:t>‹#›</a:t>
            </a:fld>
            <a:endParaRPr lang="en-US" dirty="0"/>
          </a:p>
        </p:txBody>
      </p:sp>
      <p:pic>
        <p:nvPicPr>
          <p:cNvPr id="4" name="Picture Placeholder 3">
            <a:extLst>
              <a:ext uri="{FF2B5EF4-FFF2-40B4-BE49-F238E27FC236}">
                <a16:creationId xmlns:a16="http://schemas.microsoft.com/office/drawing/2014/main" id="{F1D945AE-E256-9247-AE7B-39EC4EBA7F6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888" t="14127" b="14332"/>
          <a:stretch/>
        </p:blipFill>
        <p:spPr>
          <a:xfrm>
            <a:off x="0" y="1720538"/>
            <a:ext cx="1971622" cy="4856735"/>
          </a:xfrm>
          <a:prstGeom prst="rect">
            <a:avLst/>
          </a:prstGeom>
          <a:ln w="12700">
            <a:miter lim="400000"/>
          </a:ln>
          <a:extLst>
            <a:ext uri="{C572A759-6A51-4108-AA02-DFA0A04FC94B}">
              <ma14:wrappingTextBoxFlag xmlns:ma14="http://schemas.microsoft.com/office/mac/drawingml/2011/main" xmlns="" val="1"/>
            </a:ext>
          </a:extLst>
        </p:spPr>
      </p:pic>
      <p:pic>
        <p:nvPicPr>
          <p:cNvPr id="5" name="Picture 4">
            <a:extLst>
              <a:ext uri="{FF2B5EF4-FFF2-40B4-BE49-F238E27FC236}">
                <a16:creationId xmlns:a16="http://schemas.microsoft.com/office/drawing/2014/main" id="{F048BAD7-2003-C143-B35C-9F97D708FD8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92010" y="5771569"/>
            <a:ext cx="698203" cy="890555"/>
          </a:xfrm>
          <a:prstGeom prst="rect">
            <a:avLst/>
          </a:prstGeom>
        </p:spPr>
      </p:pic>
      <p:sp>
        <p:nvSpPr>
          <p:cNvPr id="6" name="Shape 7">
            <a:extLst>
              <a:ext uri="{FF2B5EF4-FFF2-40B4-BE49-F238E27FC236}">
                <a16:creationId xmlns:a16="http://schemas.microsoft.com/office/drawing/2014/main" id="{9F8370FC-C3A8-9B46-B1E8-102E4EFCD035}"/>
              </a:ext>
            </a:extLst>
          </p:cNvPr>
          <p:cNvSpPr>
            <a:spLocks noGrp="1"/>
          </p:cNvSpPr>
          <p:nvPr>
            <p:ph idx="1"/>
          </p:nvPr>
        </p:nvSpPr>
        <p:spPr>
          <a:xfrm>
            <a:off x="1772292" y="1633150"/>
            <a:ext cx="6009772" cy="525780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lvl="0">
              <a:defRPr sz="1800"/>
            </a:pPr>
            <a:r>
              <a:rPr lang="en-US" sz="2800"/>
              <a:t>Click to edit Master text styles</a:t>
            </a:r>
          </a:p>
          <a:p>
            <a:pPr lvl="1">
              <a:defRPr sz="1800"/>
            </a:pPr>
            <a:r>
              <a:rPr lang="en-US" sz="2800"/>
              <a:t>Second level</a:t>
            </a:r>
          </a:p>
          <a:p>
            <a:pPr lvl="2">
              <a:defRPr sz="1800"/>
            </a:pPr>
            <a:r>
              <a:rPr lang="en-US" sz="2800"/>
              <a:t>Third level</a:t>
            </a:r>
          </a:p>
          <a:p>
            <a:pPr lvl="3">
              <a:defRPr sz="1800"/>
            </a:pPr>
            <a:r>
              <a:rPr lang="en-US" sz="2800"/>
              <a:t>Fourth level</a:t>
            </a:r>
          </a:p>
          <a:p>
            <a:pPr lvl="4">
              <a:defRPr sz="1800"/>
            </a:pPr>
            <a:r>
              <a:rPr lang="en-US" sz="2800"/>
              <a:t>Fifth level</a:t>
            </a:r>
            <a:endParaRPr lang="en-US" sz="2800" dirty="0"/>
          </a:p>
        </p:txBody>
      </p:sp>
    </p:spTree>
    <p:extLst>
      <p:ext uri="{BB962C8B-B14F-4D97-AF65-F5344CB8AC3E}">
        <p14:creationId xmlns:p14="http://schemas.microsoft.com/office/powerpoint/2010/main" val="332806278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8328CC0-EA93-44FD-96D3-6A9C1AB39FF6}"/>
              </a:ext>
            </a:extLst>
          </p:cNvPr>
          <p:cNvPicPr>
            <a:picLocks noChangeAspect="1"/>
          </p:cNvPicPr>
          <p:nvPr userDrawn="1"/>
        </p:nvPicPr>
        <p:blipFill rotWithShape="1">
          <a:blip r:embed="rId2"/>
          <a:srcRect t="26124" r="12442"/>
          <a:stretch/>
        </p:blipFill>
        <p:spPr>
          <a:xfrm>
            <a:off x="0" y="1"/>
            <a:ext cx="9143999" cy="6858001"/>
          </a:xfrm>
          <a:prstGeom prst="rect">
            <a:avLst/>
          </a:prstGeom>
        </p:spPr>
      </p:pic>
      <p:sp>
        <p:nvSpPr>
          <p:cNvPr id="20" name="Rectangle 19">
            <a:extLst>
              <a:ext uri="{FF2B5EF4-FFF2-40B4-BE49-F238E27FC236}">
                <a16:creationId xmlns:a16="http://schemas.microsoft.com/office/drawing/2014/main" id="{25DD74D2-6E26-4D20-B0A6-5346FD4792DF}"/>
              </a:ext>
            </a:extLst>
          </p:cNvPr>
          <p:cNvSpPr/>
          <p:nvPr userDrawn="1"/>
        </p:nvSpPr>
        <p:spPr>
          <a:xfrm>
            <a:off x="0" y="1"/>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ight Triangle 20">
            <a:extLst>
              <a:ext uri="{FF2B5EF4-FFF2-40B4-BE49-F238E27FC236}">
                <a16:creationId xmlns:a16="http://schemas.microsoft.com/office/drawing/2014/main" id="{DD87C1C2-8878-4741-8117-3BA9B93AA3B7}"/>
              </a:ext>
            </a:extLst>
          </p:cNvPr>
          <p:cNvSpPr/>
          <p:nvPr userDrawn="1"/>
        </p:nvSpPr>
        <p:spPr>
          <a:xfrm rot="5400000">
            <a:off x="-520700" y="520700"/>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ight Triangle 21">
            <a:extLst>
              <a:ext uri="{FF2B5EF4-FFF2-40B4-BE49-F238E27FC236}">
                <a16:creationId xmlns:a16="http://schemas.microsoft.com/office/drawing/2014/main" id="{BB7151C3-6DB1-48B0-AF52-F3CCDA531AED}"/>
              </a:ext>
            </a:extLst>
          </p:cNvPr>
          <p:cNvSpPr/>
          <p:nvPr userDrawn="1"/>
        </p:nvSpPr>
        <p:spPr>
          <a:xfrm>
            <a:off x="1" y="4441372"/>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ight Triangle 22">
            <a:extLst>
              <a:ext uri="{FF2B5EF4-FFF2-40B4-BE49-F238E27FC236}">
                <a16:creationId xmlns:a16="http://schemas.microsoft.com/office/drawing/2014/main" id="{219B2CA5-E277-4101-AAEB-CEB1C27D3E7F}"/>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4" name="Picture 23">
            <a:extLst>
              <a:ext uri="{FF2B5EF4-FFF2-40B4-BE49-F238E27FC236}">
                <a16:creationId xmlns:a16="http://schemas.microsoft.com/office/drawing/2014/main" id="{0A9499AD-60D0-487D-96B8-384B7272F10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95652" y="647190"/>
            <a:ext cx="1547493" cy="789724"/>
          </a:xfrm>
          <a:prstGeom prst="rect">
            <a:avLst/>
          </a:prstGeom>
        </p:spPr>
      </p:pic>
      <p:sp>
        <p:nvSpPr>
          <p:cNvPr id="25" name="TextBox 24">
            <a:extLst>
              <a:ext uri="{FF2B5EF4-FFF2-40B4-BE49-F238E27FC236}">
                <a16:creationId xmlns:a16="http://schemas.microsoft.com/office/drawing/2014/main" id="{BB3E3330-9CE1-4126-A1E0-D13E4A31F00E}"/>
              </a:ext>
            </a:extLst>
          </p:cNvPr>
          <p:cNvSpPr txBox="1"/>
          <p:nvPr userDrawn="1"/>
        </p:nvSpPr>
        <p:spPr>
          <a:xfrm>
            <a:off x="2064793" y="6143740"/>
            <a:ext cx="5918969" cy="253916"/>
          </a:xfrm>
          <a:prstGeom prst="rect">
            <a:avLst/>
          </a:prstGeom>
          <a:noFill/>
        </p:spPr>
        <p:txBody>
          <a:bodyPr wrap="square" rtlCol="0">
            <a:spAutoFit/>
          </a:bodyPr>
          <a:lstStyle/>
          <a:p>
            <a:pPr algn="r"/>
            <a:r>
              <a:rPr lang="en-US" sz="1050" b="1" dirty="0">
                <a:solidFill>
                  <a:schemeClr val="bg1"/>
                </a:solidFill>
                <a:latin typeface="Arial" panose="020B0604020202020204" pitchFamily="34" charset="0"/>
                <a:cs typeface="Arial" panose="020B0604020202020204" pitchFamily="34" charset="0"/>
              </a:rPr>
              <a:t>Uniting hospitals, health systems and care providers for healthier communities</a:t>
            </a:r>
          </a:p>
        </p:txBody>
      </p:sp>
      <p:sp>
        <p:nvSpPr>
          <p:cNvPr id="26" name="TextBox 25">
            <a:extLst>
              <a:ext uri="{FF2B5EF4-FFF2-40B4-BE49-F238E27FC236}">
                <a16:creationId xmlns:a16="http://schemas.microsoft.com/office/drawing/2014/main" id="{B45E491B-2811-492E-AD60-FEDE960A6978}"/>
              </a:ext>
            </a:extLst>
          </p:cNvPr>
          <p:cNvSpPr txBox="1"/>
          <p:nvPr userDrawn="1"/>
        </p:nvSpPr>
        <p:spPr>
          <a:xfrm>
            <a:off x="4833019" y="6400266"/>
            <a:ext cx="3141788" cy="196208"/>
          </a:xfrm>
          <a:prstGeom prst="rect">
            <a:avLst/>
          </a:prstGeom>
          <a:noFill/>
        </p:spPr>
        <p:txBody>
          <a:bodyPr wrap="square" rtlCol="0">
            <a:spAutoFit/>
          </a:bodyPr>
          <a:lstStyle/>
          <a:p>
            <a:pPr algn="r"/>
            <a:r>
              <a:rPr lang="en-US" sz="675" dirty="0">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28" name="Straight Connector 27">
            <a:extLst>
              <a:ext uri="{FF2B5EF4-FFF2-40B4-BE49-F238E27FC236}">
                <a16:creationId xmlns:a16="http://schemas.microsoft.com/office/drawing/2014/main" id="{2A440F7E-3B1A-41D6-80E1-34ADF7CAF77E}"/>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03AAA2C6-62B3-44A6-837C-0DE3BA003CCE}"/>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92869" indent="0" algn="l">
              <a:defRPr sz="2850">
                <a:solidFill>
                  <a:schemeClr val="bg1"/>
                </a:solidFill>
              </a:defRPr>
            </a:lvl1pPr>
          </a:lstStyle>
          <a:p>
            <a:r>
              <a:rPr lang="en-US"/>
              <a:t>Click to edit Master title style</a:t>
            </a:r>
            <a:endParaRPr lang="en-US" dirty="0"/>
          </a:p>
        </p:txBody>
      </p:sp>
      <p:sp>
        <p:nvSpPr>
          <p:cNvPr id="32" name="Subtitle 2">
            <a:extLst>
              <a:ext uri="{FF2B5EF4-FFF2-40B4-BE49-F238E27FC236}">
                <a16:creationId xmlns:a16="http://schemas.microsoft.com/office/drawing/2014/main" id="{CAD9444A-21E8-49CB-BA85-610E81BA9A2B}"/>
              </a:ext>
            </a:extLst>
          </p:cNvPr>
          <p:cNvSpPr>
            <a:spLocks noGrp="1"/>
          </p:cNvSpPr>
          <p:nvPr>
            <p:ph type="subTitle" idx="1"/>
          </p:nvPr>
        </p:nvSpPr>
        <p:spPr>
          <a:xfrm>
            <a:off x="1252418" y="3974063"/>
            <a:ext cx="6858000" cy="628643"/>
          </a:xfrm>
          <a:solidFill>
            <a:srgbClr val="5C6670">
              <a:alpha val="60000"/>
            </a:srgbClr>
          </a:solidFill>
        </p:spPr>
        <p:txBody>
          <a:bodyPr anchor="ctr" anchorCtr="0"/>
          <a:lstStyle>
            <a:lvl1pPr marL="347663" indent="-263129" algn="l">
              <a:buClr>
                <a:srgbClr val="002D73"/>
              </a:buClr>
              <a:buSzPct val="100000"/>
              <a:buFontTx/>
              <a:buBlip>
                <a:blip r:embed="rId4"/>
              </a:buBlip>
              <a:defRPr sz="1800">
                <a:solidFill>
                  <a:srgbClr val="FFD92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6" name="Text Placeholder 2">
            <a:extLst>
              <a:ext uri="{FF2B5EF4-FFF2-40B4-BE49-F238E27FC236}">
                <a16:creationId xmlns:a16="http://schemas.microsoft.com/office/drawing/2014/main" id="{B1355988-8C97-E246-97F2-A2C81C2C8A40}"/>
              </a:ext>
            </a:extLst>
          </p:cNvPr>
          <p:cNvSpPr>
            <a:spLocks noGrp="1"/>
          </p:cNvSpPr>
          <p:nvPr>
            <p:ph type="body" idx="10" hasCustomPrompt="1"/>
          </p:nvPr>
        </p:nvSpPr>
        <p:spPr>
          <a:xfrm>
            <a:off x="1317074" y="4627226"/>
            <a:ext cx="7106002" cy="462339"/>
          </a:xfr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Presentation to:</a:t>
            </a:r>
          </a:p>
        </p:txBody>
      </p:sp>
      <p:sp>
        <p:nvSpPr>
          <p:cNvPr id="17" name="Text Placeholder 2">
            <a:extLst>
              <a:ext uri="{FF2B5EF4-FFF2-40B4-BE49-F238E27FC236}">
                <a16:creationId xmlns:a16="http://schemas.microsoft.com/office/drawing/2014/main" id="{BF1477CE-616B-CF4F-AD2B-29C38C422E7F}"/>
              </a:ext>
            </a:extLst>
          </p:cNvPr>
          <p:cNvSpPr>
            <a:spLocks noGrp="1"/>
          </p:cNvSpPr>
          <p:nvPr>
            <p:ph type="body" idx="11" hasCustomPrompt="1"/>
          </p:nvPr>
        </p:nvSpPr>
        <p:spPr>
          <a:xfrm>
            <a:off x="1317074" y="5055819"/>
            <a:ext cx="7106002" cy="400956"/>
          </a:xfr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Presentation by:</a:t>
            </a:r>
          </a:p>
        </p:txBody>
      </p:sp>
      <p:sp>
        <p:nvSpPr>
          <p:cNvPr id="18" name="Text Placeholder 2">
            <a:extLst>
              <a:ext uri="{FF2B5EF4-FFF2-40B4-BE49-F238E27FC236}">
                <a16:creationId xmlns:a16="http://schemas.microsoft.com/office/drawing/2014/main" id="{3946F6B2-CB57-6647-80AC-614443FE6432}"/>
              </a:ext>
            </a:extLst>
          </p:cNvPr>
          <p:cNvSpPr>
            <a:spLocks noGrp="1"/>
          </p:cNvSpPr>
          <p:nvPr>
            <p:ph type="body" idx="12" hasCustomPrompt="1"/>
          </p:nvPr>
        </p:nvSpPr>
        <p:spPr>
          <a:xfrm>
            <a:off x="1317074" y="5453568"/>
            <a:ext cx="2231793" cy="413117"/>
          </a:xfr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Date: </a:t>
            </a:r>
          </a:p>
        </p:txBody>
      </p:sp>
    </p:spTree>
    <p:extLst>
      <p:ext uri="{BB962C8B-B14F-4D97-AF65-F5344CB8AC3E}">
        <p14:creationId xmlns:p14="http://schemas.microsoft.com/office/powerpoint/2010/main" val="3383285809"/>
      </p:ext>
    </p:extLst>
  </p:cSld>
  <p:clrMapOvr>
    <a:masterClrMapping/>
  </p:clrMapOvr>
  <p:extLst>
    <p:ext uri="{DCECCB84-F9BA-43D5-87BE-67443E8EF086}">
      <p15:sldGuideLst xmlns:p15="http://schemas.microsoft.com/office/powerpoint/2012/main">
        <p15:guide id="1" pos="117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9E1727-25ED-4627-91F7-7E1D72F92D2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lvl="0"/>
            <a:r>
              <a:rPr lang="en-US"/>
              <a:t>Click to edit Master title style</a:t>
            </a:r>
            <a:endParaRPr lang="en-US" dirty="0"/>
          </a:p>
        </p:txBody>
      </p:sp>
      <p:sp>
        <p:nvSpPr>
          <p:cNvPr id="10" name="Text Placeholder 9">
            <a:extLst>
              <a:ext uri="{FF2B5EF4-FFF2-40B4-BE49-F238E27FC236}">
                <a16:creationId xmlns:a16="http://schemas.microsoft.com/office/drawing/2014/main" id="{F7DBAB6F-458B-4354-ADBC-96B4B0BB7256}"/>
              </a:ext>
            </a:extLst>
          </p:cNvPr>
          <p:cNvSpPr>
            <a:spLocks noGrp="1"/>
          </p:cNvSpPr>
          <p:nvPr>
            <p:ph type="body" sz="quarter" idx="10"/>
          </p:nvPr>
        </p:nvSpPr>
        <p:spPr>
          <a:xfrm>
            <a:off x="628650" y="1912938"/>
            <a:ext cx="7886700" cy="3725862"/>
          </a:xfrm>
        </p:spPr>
        <p:txBody>
          <a:bodyPr>
            <a:normAutofit/>
          </a:bodyPr>
          <a:lstStyle>
            <a:lvl1pPr marL="171450" indent="-171450" algn="l" defTabSz="685800" rtl="0" eaLnBrk="1" latinLnBrk="0" hangingPunct="1">
              <a:lnSpc>
                <a:spcPct val="90000"/>
              </a:lnSpc>
              <a:spcAft>
                <a:spcPts val="750"/>
              </a:spcAft>
              <a:buClr>
                <a:srgbClr val="4C8B2B"/>
              </a:buClr>
              <a:buFontTx/>
              <a:buBlip>
                <a:blip r:embed="rId2"/>
              </a:buBlip>
              <a:defRPr lang="en-US" sz="1950" kern="1200" dirty="0" smtClean="0">
                <a:solidFill>
                  <a:srgbClr val="5C6670"/>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Aft>
                <a:spcPts val="750"/>
              </a:spcAft>
              <a:buClr>
                <a:srgbClr val="4C8B2B"/>
              </a:buClr>
              <a:buFont typeface="Arial" panose="020B0604020202020204" pitchFamily="34" charset="0"/>
              <a:buChar char="•"/>
              <a:defRPr lang="en-US" sz="1950" kern="1200" dirty="0" smtClean="0">
                <a:solidFill>
                  <a:srgbClr val="5C6670"/>
                </a:solidFill>
                <a:latin typeface="Arial" panose="020B0604020202020204" pitchFamily="34" charset="0"/>
                <a:ea typeface="+mn-ea"/>
                <a:cs typeface="Arial" panose="020B0604020202020204" pitchFamily="34" charset="0"/>
              </a:defRPr>
            </a:lvl2pPr>
            <a:lvl3pPr algn="l" defTabSz="685800" rtl="0" eaLnBrk="1" latinLnBrk="0" hangingPunct="1">
              <a:lnSpc>
                <a:spcPct val="90000"/>
              </a:lnSpc>
              <a:spcAft>
                <a:spcPts val="750"/>
              </a:spcAft>
              <a:buClr>
                <a:srgbClr val="4C8B2B"/>
              </a:buClr>
              <a:defRPr lang="en-US" sz="1800" kern="1200" dirty="0" smtClean="0">
                <a:solidFill>
                  <a:srgbClr val="5C6670"/>
                </a:solidFill>
                <a:latin typeface="Arial" panose="020B0604020202020204" pitchFamily="34" charset="0"/>
                <a:ea typeface="+mn-ea"/>
                <a:cs typeface="Arial" panose="020B0604020202020204" pitchFamily="34" charset="0"/>
              </a:defRPr>
            </a:lvl3pPr>
            <a:lvl4pPr algn="l" defTabSz="685800" rtl="0" eaLnBrk="1" latinLnBrk="0" hangingPunct="1">
              <a:lnSpc>
                <a:spcPct val="90000"/>
              </a:lnSpc>
              <a:spcAft>
                <a:spcPts val="750"/>
              </a:spcAft>
              <a:buClr>
                <a:srgbClr val="4C8B2B"/>
              </a:buClr>
              <a:defRPr lang="en-US" sz="1800" kern="1200" dirty="0" smtClean="0">
                <a:solidFill>
                  <a:srgbClr val="5C6670"/>
                </a:solidFill>
                <a:latin typeface="Arial" panose="020B0604020202020204" pitchFamily="34" charset="0"/>
                <a:ea typeface="+mn-ea"/>
                <a:cs typeface="Arial" panose="020B0604020202020204" pitchFamily="34" charset="0"/>
              </a:defRPr>
            </a:lvl4pPr>
            <a:lvl5pPr algn="l" defTabSz="685800" rtl="0" eaLnBrk="1" latinLnBrk="0" hangingPunct="1">
              <a:lnSpc>
                <a:spcPct val="90000"/>
              </a:lnSpc>
              <a:spcAft>
                <a:spcPts val="750"/>
              </a:spcAft>
              <a:buClr>
                <a:srgbClr val="4C8B2B"/>
              </a:buClr>
              <a:defRPr lang="en-US" sz="1800" kern="1200" dirty="0" smtClean="0">
                <a:solidFill>
                  <a:srgbClr val="5C6670"/>
                </a:solidFill>
                <a:latin typeface="Arial" panose="020B0604020202020204" pitchFamily="34"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7902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AC9AD2-F4A6-4565-B566-409404E82C36}"/>
              </a:ext>
            </a:extLst>
          </p:cNvPr>
          <p:cNvSpPr/>
          <p:nvPr userDrawn="1"/>
        </p:nvSpPr>
        <p:spPr>
          <a:xfrm>
            <a:off x="0" y="-1"/>
            <a:ext cx="9144000" cy="5875867"/>
          </a:xfrm>
          <a:prstGeom prst="rect">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5" name="Group 14">
            <a:extLst>
              <a:ext uri="{FF2B5EF4-FFF2-40B4-BE49-F238E27FC236}">
                <a16:creationId xmlns:a16="http://schemas.microsoft.com/office/drawing/2014/main" id="{D7733A43-A25F-4936-9A2C-5D9408381048}"/>
              </a:ext>
            </a:extLst>
          </p:cNvPr>
          <p:cNvGrpSpPr/>
          <p:nvPr userDrawn="1"/>
        </p:nvGrpSpPr>
        <p:grpSpPr>
          <a:xfrm>
            <a:off x="0" y="0"/>
            <a:ext cx="3060700" cy="5875866"/>
            <a:chOff x="0" y="-1181101"/>
            <a:chExt cx="4513943" cy="6858001"/>
          </a:xfrm>
        </p:grpSpPr>
        <p:sp>
          <p:nvSpPr>
            <p:cNvPr id="16" name="Right Triangle 15">
              <a:extLst>
                <a:ext uri="{FF2B5EF4-FFF2-40B4-BE49-F238E27FC236}">
                  <a16:creationId xmlns:a16="http://schemas.microsoft.com/office/drawing/2014/main" id="{B68DD03F-3FC2-425B-ADF0-B1D73DA7D64E}"/>
                </a:ext>
              </a:extLst>
            </p:cNvPr>
            <p:cNvSpPr/>
            <p:nvPr/>
          </p:nvSpPr>
          <p:spPr>
            <a:xfrm rot="5400000">
              <a:off x="43543" y="-1224644"/>
              <a:ext cx="4426857" cy="4513943"/>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ight Triangle 16">
              <a:extLst>
                <a:ext uri="{FF2B5EF4-FFF2-40B4-BE49-F238E27FC236}">
                  <a16:creationId xmlns:a16="http://schemas.microsoft.com/office/drawing/2014/main" id="{4D8BB2A9-354C-4FFE-997D-6AEEE9113902}"/>
                </a:ext>
              </a:extLst>
            </p:cNvPr>
            <p:cNvSpPr/>
            <p:nvPr/>
          </p:nvSpPr>
          <p:spPr>
            <a:xfrm>
              <a:off x="1" y="3260271"/>
              <a:ext cx="2465379"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8" name="Right Triangle 17">
            <a:extLst>
              <a:ext uri="{FF2B5EF4-FFF2-40B4-BE49-F238E27FC236}">
                <a16:creationId xmlns:a16="http://schemas.microsoft.com/office/drawing/2014/main" id="{5DE3A0EF-EDA5-4F7D-90C3-FC174821F38D}"/>
              </a:ext>
            </a:extLst>
          </p:cNvPr>
          <p:cNvSpPr/>
          <p:nvPr userDrawn="1"/>
        </p:nvSpPr>
        <p:spPr>
          <a:xfrm rot="16200000">
            <a:off x="7605789" y="4337654"/>
            <a:ext cx="1730224" cy="1346200"/>
          </a:xfrm>
          <a:prstGeom prst="rtTriangle">
            <a:avLst/>
          </a:prstGeom>
          <a:solidFill>
            <a:srgbClr val="94B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776E86FE-E079-43AC-B56A-4C26D5EC3C34}"/>
              </a:ext>
            </a:extLst>
          </p:cNvPr>
          <p:cNvSpPr>
            <a:spLocks noGrp="1"/>
          </p:cNvSpPr>
          <p:nvPr>
            <p:ph type="title"/>
          </p:nvPr>
        </p:nvSpPr>
        <p:spPr>
          <a:xfrm>
            <a:off x="1316832" y="3267075"/>
            <a:ext cx="7369969" cy="590550"/>
          </a:xfrm>
        </p:spPr>
        <p:txBody>
          <a:bodyPr vert="horz" lIns="91440" tIns="45720" rIns="91440" bIns="45720" rtlCol="0" anchor="b">
            <a:normAutofit/>
          </a:bodyPr>
          <a:lstStyle>
            <a:lvl1pPr>
              <a:defRPr lang="en-US" sz="2850" dirty="0">
                <a:solidFill>
                  <a:schemeClr val="bg1"/>
                </a:solidFill>
              </a:defRPr>
            </a:lvl1pPr>
          </a:lstStyle>
          <a:p>
            <a:pPr lvl="0"/>
            <a:r>
              <a:rPr lang="en-US"/>
              <a:t>Click to edit Master title style</a:t>
            </a:r>
            <a:endParaRPr lang="en-US" dirty="0"/>
          </a:p>
        </p:txBody>
      </p:sp>
      <p:sp>
        <p:nvSpPr>
          <p:cNvPr id="20" name="Subtitle 2">
            <a:extLst>
              <a:ext uri="{FF2B5EF4-FFF2-40B4-BE49-F238E27FC236}">
                <a16:creationId xmlns:a16="http://schemas.microsoft.com/office/drawing/2014/main" id="{D83F4080-9758-4187-8D55-1CEEBC0E5721}"/>
              </a:ext>
            </a:extLst>
          </p:cNvPr>
          <p:cNvSpPr>
            <a:spLocks noGrp="1"/>
          </p:cNvSpPr>
          <p:nvPr>
            <p:ph type="subTitle" idx="10"/>
          </p:nvPr>
        </p:nvSpPr>
        <p:spPr>
          <a:xfrm>
            <a:off x="1252418" y="3707363"/>
            <a:ext cx="7434382" cy="628643"/>
          </a:xfrm>
          <a:noFill/>
        </p:spPr>
        <p:txBody>
          <a:bodyPr anchor="ctr" anchorCtr="0"/>
          <a:lstStyle>
            <a:lvl1pPr marL="257175" indent="-172641" algn="l">
              <a:buClr>
                <a:srgbClr val="002D73"/>
              </a:buClr>
              <a:buSzPct val="100000"/>
              <a:buFontTx/>
              <a:buBlip>
                <a:blip r:embed="rId2"/>
              </a:buBlip>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898489874"/>
      </p:ext>
    </p:extLst>
  </p:cSld>
  <p:clrMapOvr>
    <a:masterClrMapping/>
  </p:clrMapOvr>
  <p:extLst>
    <p:ext uri="{DCECCB84-F9BA-43D5-87BE-67443E8EF086}">
      <p15:sldGuideLst xmlns:p15="http://schemas.microsoft.com/office/powerpoint/2012/main">
        <p15:guide id="1" pos="1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7" y="2061987"/>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Tree>
    <p:extLst>
      <p:ext uri="{BB962C8B-B14F-4D97-AF65-F5344CB8AC3E}">
        <p14:creationId xmlns:p14="http://schemas.microsoft.com/office/powerpoint/2010/main" val="2823437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447881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6F41DE16-A95A-4A16-8D4C-3690514FBF9C}" type="datetimeFigureOut">
              <a:rPr lang="en-US" smtClean="0"/>
              <a:t>3/31/2021</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9484401D-D304-4250-8379-E149D42F670F}" type="slidenum">
              <a:rPr lang="en-US" smtClean="0"/>
              <a:t>‹#›</a:t>
            </a:fld>
            <a:endParaRPr lang="en-US"/>
          </a:p>
        </p:txBody>
      </p:sp>
      <p:sp>
        <p:nvSpPr>
          <p:cNvPr id="8" name="Footer Placeholder 4"/>
          <p:cNvSpPr txBox="1">
            <a:spLocks/>
          </p:cNvSpPr>
          <p:nvPr userDrawn="1"/>
        </p:nvSpPr>
        <p:spPr>
          <a:xfrm>
            <a:off x="0" y="6360160"/>
            <a:ext cx="9144000" cy="497840"/>
          </a:xfrm>
          <a:prstGeom prst="rect">
            <a:avLst/>
          </a:prstGeom>
          <a:solidFill>
            <a:srgbClr val="294A51"/>
          </a:solidFill>
        </p:spPr>
        <p:txBody>
          <a:bodyPr/>
          <a:lstStyle>
            <a:defPPr>
              <a:defRPr lang="en-US"/>
            </a:defPPr>
            <a:lvl1pPr marL="0" algn="ctr"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t>North Carolina Association of Pharmacists</a:t>
            </a:r>
          </a:p>
          <a:p>
            <a:r>
              <a:rPr lang="en-US" sz="1050" i="1"/>
              <a:t>Advancing Pharmacy. Improving Health.</a:t>
            </a:r>
            <a:endParaRPr lang="en-US" sz="1050" i="1" dirty="0"/>
          </a:p>
        </p:txBody>
      </p:sp>
    </p:spTree>
    <p:extLst>
      <p:ext uri="{BB962C8B-B14F-4D97-AF65-F5344CB8AC3E}">
        <p14:creationId xmlns:p14="http://schemas.microsoft.com/office/powerpoint/2010/main" val="35128290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D">
    <p:spTree>
      <p:nvGrpSpPr>
        <p:cNvPr id="1" name=""/>
        <p:cNvGrpSpPr/>
        <p:nvPr/>
      </p:nvGrpSpPr>
      <p:grpSpPr>
        <a:xfrm>
          <a:off x="0" y="0"/>
          <a:ext cx="0" cy="0"/>
          <a:chOff x="0" y="0"/>
          <a:chExt cx="0" cy="0"/>
        </a:xfrm>
      </p:grpSpPr>
      <p:sp>
        <p:nvSpPr>
          <p:cNvPr id="2" name="Text Placeholder 5"/>
          <p:cNvSpPr>
            <a:spLocks noGrp="1"/>
          </p:cNvSpPr>
          <p:nvPr>
            <p:ph type="body" sz="quarter" idx="11" hasCustomPrompt="1"/>
          </p:nvPr>
        </p:nvSpPr>
        <p:spPr>
          <a:xfrm>
            <a:off x="457200" y="457200"/>
            <a:ext cx="8229600" cy="274320"/>
          </a:xfrm>
          <a:prstGeom prst="rect">
            <a:avLst/>
          </a:prstGeom>
        </p:spPr>
        <p:txBody>
          <a:bodyPr lIns="0" tIns="0" rIns="0" bIns="0" anchor="t" anchorCtr="0"/>
          <a:lstStyle>
            <a:lvl1pPr marL="0" indent="0" algn="l">
              <a:buFontTx/>
              <a:buNone/>
              <a:defRPr sz="2000" b="1" i="0" baseline="0">
                <a:solidFill>
                  <a:srgbClr val="59A4D2"/>
                </a:solidFill>
                <a:latin typeface="Cabin" panose="020B08030502020200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 TEXT</a:t>
            </a:r>
          </a:p>
        </p:txBody>
      </p:sp>
      <p:sp>
        <p:nvSpPr>
          <p:cNvPr id="3" name="Text Placeholder 5"/>
          <p:cNvSpPr>
            <a:spLocks noGrp="1"/>
          </p:cNvSpPr>
          <p:nvPr>
            <p:ph type="body" sz="quarter" idx="12" hasCustomPrompt="1"/>
          </p:nvPr>
        </p:nvSpPr>
        <p:spPr>
          <a:xfrm>
            <a:off x="457200" y="1005840"/>
            <a:ext cx="8229600" cy="5394960"/>
          </a:xfrm>
          <a:prstGeom prst="rect">
            <a:avLst/>
          </a:prstGeom>
        </p:spPr>
        <p:txBody>
          <a:bodyPr lIns="0" tIns="0" rIns="0" bIns="0" anchor="t" anchorCtr="0"/>
          <a:lstStyle>
            <a:lvl1pPr marL="0" indent="0" algn="l">
              <a:lnSpc>
                <a:spcPct val="100000"/>
              </a:lnSpc>
              <a:spcBef>
                <a:spcPts val="0"/>
              </a:spcBef>
              <a:spcAft>
                <a:spcPts val="0"/>
              </a:spcAft>
              <a:buFontTx/>
              <a:buNone/>
              <a:defRPr sz="2000" b="0" i="0" baseline="0">
                <a:solidFill>
                  <a:schemeClr val="tx1"/>
                </a:solidFill>
                <a:latin typeface="Cabin" panose="020B08030502020200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a:t>
            </a:r>
          </a:p>
        </p:txBody>
      </p:sp>
    </p:spTree>
    <p:extLst>
      <p:ext uri="{BB962C8B-B14F-4D97-AF65-F5344CB8AC3E}">
        <p14:creationId xmlns:p14="http://schemas.microsoft.com/office/powerpoint/2010/main" val="1329284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1143000"/>
          </a:xfrm>
        </p:spPr>
        <p:txBody>
          <a:bodyPr/>
          <a:lstStyle/>
          <a:p>
            <a:r>
              <a:rPr kumimoji="0" lang="en-US"/>
              <a:t>Click to edit Master title style</a:t>
            </a:r>
          </a:p>
        </p:txBody>
      </p:sp>
    </p:spTree>
    <p:extLst>
      <p:ext uri="{BB962C8B-B14F-4D97-AF65-F5344CB8AC3E}">
        <p14:creationId xmlns:p14="http://schemas.microsoft.com/office/powerpoint/2010/main" val="2338441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pening">
  <p:cSld name="Opening">
    <p:spTree>
      <p:nvGrpSpPr>
        <p:cNvPr id="1" name="Shape 6"/>
        <p:cNvGrpSpPr/>
        <p:nvPr/>
      </p:nvGrpSpPr>
      <p:grpSpPr>
        <a:xfrm>
          <a:off x="0" y="0"/>
          <a:ext cx="0" cy="0"/>
          <a:chOff x="0" y="0"/>
          <a:chExt cx="0" cy="0"/>
        </a:xfrm>
      </p:grpSpPr>
      <p:sp>
        <p:nvSpPr>
          <p:cNvPr id="7" name="Google Shape;7;p11"/>
          <p:cNvSpPr txBox="1">
            <a:spLocks noGrp="1"/>
          </p:cNvSpPr>
          <p:nvPr>
            <p:ph type="body" idx="1"/>
          </p:nvPr>
        </p:nvSpPr>
        <p:spPr>
          <a:xfrm>
            <a:off x="457200" y="2286000"/>
            <a:ext cx="8229600" cy="3200400"/>
          </a:xfrm>
          <a:prstGeom prst="rect">
            <a:avLst/>
          </a:prstGeom>
          <a:noFill/>
          <a:ln>
            <a:noFill/>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rgbClr val="69AD46"/>
              </a:buClr>
              <a:buSzPts val="4500"/>
              <a:buFont typeface="Arial"/>
              <a:buNone/>
              <a:defRPr sz="4500" b="1" i="1" u="none" strike="noStrike" cap="none">
                <a:solidFill>
                  <a:srgbClr val="69AD46"/>
                </a:solidFill>
                <a:latin typeface="Cabin"/>
                <a:ea typeface="Cabin"/>
                <a:cs typeface="Cabin"/>
                <a:sym typeface="Cabin"/>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body" idx="2"/>
          </p:nvPr>
        </p:nvSpPr>
        <p:spPr>
          <a:xfrm>
            <a:off x="457200" y="5943600"/>
            <a:ext cx="8229600" cy="457200"/>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rgbClr val="59A4D2"/>
              </a:buClr>
              <a:buSzPts val="2000"/>
              <a:buFont typeface="Arial"/>
              <a:buNone/>
              <a:defRPr sz="2000" b="1" i="0" u="none" strike="noStrike" cap="none">
                <a:solidFill>
                  <a:srgbClr val="59A4D2"/>
                </a:solidFill>
                <a:latin typeface="Cabin"/>
                <a:ea typeface="Cabin"/>
                <a:cs typeface="Cabin"/>
                <a:sym typeface="Cabin"/>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85870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vider">
  <p:cSld name="Divider">
    <p:spTree>
      <p:nvGrpSpPr>
        <p:cNvPr id="1" name="Shape 14"/>
        <p:cNvGrpSpPr/>
        <p:nvPr/>
      </p:nvGrpSpPr>
      <p:grpSpPr>
        <a:xfrm>
          <a:off x="0" y="0"/>
          <a:ext cx="0" cy="0"/>
          <a:chOff x="0" y="0"/>
          <a:chExt cx="0" cy="0"/>
        </a:xfrm>
      </p:grpSpPr>
      <p:sp>
        <p:nvSpPr>
          <p:cNvPr id="15" name="Google Shape;15;g6ee334e374_2_5"/>
          <p:cNvSpPr txBox="1">
            <a:spLocks noGrp="1"/>
          </p:cNvSpPr>
          <p:nvPr>
            <p:ph type="title"/>
          </p:nvPr>
        </p:nvSpPr>
        <p:spPr>
          <a:xfrm>
            <a:off x="1710750" y="2382950"/>
            <a:ext cx="5722500" cy="13962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3600"/>
              <a:buFont typeface="Arial"/>
              <a:buNone/>
              <a:defRPr sz="3600" b="1" i="0" u="none" strike="noStrike" cap="none">
                <a:solidFill>
                  <a:srgbClr val="69AD46"/>
                </a:solidFill>
                <a:latin typeface="Cabin"/>
                <a:ea typeface="Cabin"/>
                <a:cs typeface="Cabin"/>
                <a:sym typeface="Cabin"/>
              </a:defRPr>
            </a:lvl1pPr>
            <a:lvl2pPr marR="0" lvl="1" algn="ctr" rtl="0">
              <a:lnSpc>
                <a:spcPct val="100000"/>
              </a:lnSpc>
              <a:spcBef>
                <a:spcPts val="0"/>
              </a:spcBef>
              <a:spcAft>
                <a:spcPts val="0"/>
              </a:spcAft>
              <a:buClr>
                <a:srgbClr val="000000"/>
              </a:buClr>
              <a:buSzPts val="3600"/>
              <a:buFont typeface="Arial"/>
              <a:buNone/>
              <a:defRPr sz="3600" b="1" i="0" u="none" strike="noStrike" cap="none">
                <a:solidFill>
                  <a:srgbClr val="69AD46"/>
                </a:solidFill>
                <a:latin typeface="Cabin"/>
                <a:ea typeface="Cabin"/>
                <a:cs typeface="Cabin"/>
                <a:sym typeface="Cabin"/>
              </a:defRPr>
            </a:lvl2pPr>
            <a:lvl3pPr marR="0" lvl="2" algn="ctr" rtl="0">
              <a:lnSpc>
                <a:spcPct val="100000"/>
              </a:lnSpc>
              <a:spcBef>
                <a:spcPts val="0"/>
              </a:spcBef>
              <a:spcAft>
                <a:spcPts val="0"/>
              </a:spcAft>
              <a:buClr>
                <a:srgbClr val="000000"/>
              </a:buClr>
              <a:buSzPts val="3600"/>
              <a:buFont typeface="Arial"/>
              <a:buNone/>
              <a:defRPr sz="3600" b="1" i="0" u="none" strike="noStrike" cap="none">
                <a:solidFill>
                  <a:srgbClr val="69AD46"/>
                </a:solidFill>
                <a:latin typeface="Cabin"/>
                <a:ea typeface="Cabin"/>
                <a:cs typeface="Cabin"/>
                <a:sym typeface="Cabin"/>
              </a:defRPr>
            </a:lvl3pPr>
            <a:lvl4pPr marR="0" lvl="3" algn="ctr" rtl="0">
              <a:lnSpc>
                <a:spcPct val="100000"/>
              </a:lnSpc>
              <a:spcBef>
                <a:spcPts val="0"/>
              </a:spcBef>
              <a:spcAft>
                <a:spcPts val="0"/>
              </a:spcAft>
              <a:buClr>
                <a:srgbClr val="000000"/>
              </a:buClr>
              <a:buSzPts val="3600"/>
              <a:buFont typeface="Arial"/>
              <a:buNone/>
              <a:defRPr sz="3600" b="1" i="0" u="none" strike="noStrike" cap="none">
                <a:solidFill>
                  <a:srgbClr val="69AD46"/>
                </a:solidFill>
                <a:latin typeface="Cabin"/>
                <a:ea typeface="Cabin"/>
                <a:cs typeface="Cabin"/>
                <a:sym typeface="Cabin"/>
              </a:defRPr>
            </a:lvl4pPr>
            <a:lvl5pPr marR="0" lvl="4" algn="ctr" rtl="0">
              <a:lnSpc>
                <a:spcPct val="100000"/>
              </a:lnSpc>
              <a:spcBef>
                <a:spcPts val="0"/>
              </a:spcBef>
              <a:spcAft>
                <a:spcPts val="0"/>
              </a:spcAft>
              <a:buClr>
                <a:srgbClr val="000000"/>
              </a:buClr>
              <a:buSzPts val="3600"/>
              <a:buFont typeface="Arial"/>
              <a:buNone/>
              <a:defRPr sz="3600" b="1" i="0" u="none" strike="noStrike" cap="none">
                <a:solidFill>
                  <a:srgbClr val="69AD46"/>
                </a:solidFill>
                <a:latin typeface="Cabin"/>
                <a:ea typeface="Cabin"/>
                <a:cs typeface="Cabin"/>
                <a:sym typeface="Cabin"/>
              </a:defRPr>
            </a:lvl5pPr>
            <a:lvl6pPr marR="0" lvl="5" algn="ctr" rtl="0">
              <a:lnSpc>
                <a:spcPct val="100000"/>
              </a:lnSpc>
              <a:spcBef>
                <a:spcPts val="0"/>
              </a:spcBef>
              <a:spcAft>
                <a:spcPts val="0"/>
              </a:spcAft>
              <a:buClr>
                <a:srgbClr val="000000"/>
              </a:buClr>
              <a:buSzPts val="3600"/>
              <a:buFont typeface="Arial"/>
              <a:buNone/>
              <a:defRPr sz="3600" b="1" i="0" u="none" strike="noStrike" cap="none">
                <a:solidFill>
                  <a:srgbClr val="69AD46"/>
                </a:solidFill>
                <a:latin typeface="Cabin"/>
                <a:ea typeface="Cabin"/>
                <a:cs typeface="Cabin"/>
                <a:sym typeface="Cabin"/>
              </a:defRPr>
            </a:lvl6pPr>
            <a:lvl7pPr marR="0" lvl="6" algn="ctr" rtl="0">
              <a:lnSpc>
                <a:spcPct val="100000"/>
              </a:lnSpc>
              <a:spcBef>
                <a:spcPts val="0"/>
              </a:spcBef>
              <a:spcAft>
                <a:spcPts val="0"/>
              </a:spcAft>
              <a:buClr>
                <a:srgbClr val="000000"/>
              </a:buClr>
              <a:buSzPts val="3600"/>
              <a:buFont typeface="Arial"/>
              <a:buNone/>
              <a:defRPr sz="3600" b="1" i="0" u="none" strike="noStrike" cap="none">
                <a:solidFill>
                  <a:srgbClr val="69AD46"/>
                </a:solidFill>
                <a:latin typeface="Cabin"/>
                <a:ea typeface="Cabin"/>
                <a:cs typeface="Cabin"/>
                <a:sym typeface="Cabin"/>
              </a:defRPr>
            </a:lvl7pPr>
            <a:lvl8pPr marR="0" lvl="7" algn="ctr" rtl="0">
              <a:lnSpc>
                <a:spcPct val="100000"/>
              </a:lnSpc>
              <a:spcBef>
                <a:spcPts val="0"/>
              </a:spcBef>
              <a:spcAft>
                <a:spcPts val="0"/>
              </a:spcAft>
              <a:buClr>
                <a:srgbClr val="000000"/>
              </a:buClr>
              <a:buSzPts val="3600"/>
              <a:buFont typeface="Arial"/>
              <a:buNone/>
              <a:defRPr sz="3600" b="1" i="0" u="none" strike="noStrike" cap="none">
                <a:solidFill>
                  <a:srgbClr val="69AD46"/>
                </a:solidFill>
                <a:latin typeface="Cabin"/>
                <a:ea typeface="Cabin"/>
                <a:cs typeface="Cabin"/>
                <a:sym typeface="Cabin"/>
              </a:defRPr>
            </a:lvl8pPr>
            <a:lvl9pPr marR="0" lvl="8" algn="ctr" rtl="0">
              <a:lnSpc>
                <a:spcPct val="100000"/>
              </a:lnSpc>
              <a:spcBef>
                <a:spcPts val="0"/>
              </a:spcBef>
              <a:spcAft>
                <a:spcPts val="0"/>
              </a:spcAft>
              <a:buClr>
                <a:srgbClr val="000000"/>
              </a:buClr>
              <a:buSzPts val="3600"/>
              <a:buFont typeface="Arial"/>
              <a:buNone/>
              <a:defRPr sz="3600" b="1" i="0" u="none" strike="noStrike" cap="none">
                <a:solidFill>
                  <a:srgbClr val="69AD46"/>
                </a:solidFill>
                <a:latin typeface="Cabin"/>
                <a:ea typeface="Cabin"/>
                <a:cs typeface="Cabin"/>
                <a:sym typeface="Cabin"/>
              </a:defRPr>
            </a:lvl9pPr>
          </a:lstStyle>
          <a:p>
            <a:endParaRPr/>
          </a:p>
        </p:txBody>
      </p:sp>
    </p:spTree>
    <p:extLst>
      <p:ext uri="{BB962C8B-B14F-4D97-AF65-F5344CB8AC3E}">
        <p14:creationId xmlns:p14="http://schemas.microsoft.com/office/powerpoint/2010/main" val="3365487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1"/>
            <a:ext cx="9144000" cy="53966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628650" y="1447801"/>
            <a:ext cx="7888288" cy="4592638"/>
          </a:xfrm>
        </p:spPr>
        <p:txBody>
          <a:bodyPr>
            <a:noAutofit/>
          </a:bodyPr>
          <a:lstStyle>
            <a:lvl1pPr marL="171447" indent="-171447">
              <a:lnSpc>
                <a:spcPct val="100000"/>
              </a:lnSpc>
              <a:spcBef>
                <a:spcPts val="900"/>
              </a:spcBef>
              <a:defRPr sz="2100">
                <a:latin typeface="Franklin Gothic Medium" panose="020B0603020102020204" pitchFamily="34" charset="0"/>
              </a:defRPr>
            </a:lvl1pPr>
            <a:lvl2pPr marL="432190" indent="-175019">
              <a:lnSpc>
                <a:spcPct val="100000"/>
              </a:lnSpc>
              <a:buFont typeface="Franklin Gothic Medium" panose="020B0603020102020204" pitchFamily="34" charset="0"/>
              <a:buChar char="−"/>
              <a:defRPr sz="1800">
                <a:latin typeface="Franklin Gothic Medium" panose="020B0603020102020204" pitchFamily="34" charset="0"/>
              </a:defRPr>
            </a:lvl2pPr>
            <a:lvl3pPr marL="729840" indent="-171447">
              <a:lnSpc>
                <a:spcPct val="100000"/>
              </a:lnSpc>
              <a:defRPr sz="15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p:nvPr>
        </p:nvSpPr>
        <p:spPr>
          <a:xfrm>
            <a:off x="522290" y="6243108"/>
            <a:ext cx="7992005" cy="330200"/>
          </a:xfrm>
        </p:spPr>
        <p:txBody>
          <a:bodyPr anchor="b">
            <a:noAutofit/>
          </a:bodyPr>
          <a:lstStyle>
            <a:lvl1pPr marL="0" indent="0">
              <a:lnSpc>
                <a:spcPct val="100000"/>
              </a:lnSpc>
              <a:spcBef>
                <a:spcPts val="0"/>
              </a:spcBef>
              <a:buNone/>
              <a:defRPr sz="900" baseline="0">
                <a:latin typeface="Franklin Gothic Medium Cond" panose="020B0606030402020204" pitchFamily="34" charset="0"/>
              </a:defRPr>
            </a:lvl1pPr>
          </a:lstStyle>
          <a:p>
            <a:pPr lvl="0"/>
            <a:endParaRPr lang="en-US" dirty="0"/>
          </a:p>
        </p:txBody>
      </p:sp>
      <p:sp>
        <p:nvSpPr>
          <p:cNvPr id="21" name="Footer Placeholder 20"/>
          <p:cNvSpPr>
            <a:spLocks noGrp="1"/>
          </p:cNvSpPr>
          <p:nvPr>
            <p:ph type="ftr" sz="quarter" idx="13"/>
          </p:nvPr>
        </p:nvSpPr>
        <p:spPr>
          <a:xfrm>
            <a:off x="521231" y="6573308"/>
            <a:ext cx="7682971" cy="284692"/>
          </a:xfrm>
        </p:spPr>
        <p:txBody>
          <a:bodyPr/>
          <a:lstStyle>
            <a:lvl1pPr algn="l">
              <a:defRPr sz="750" cap="all" baseline="0">
                <a:solidFill>
                  <a:schemeClr val="tx1"/>
                </a:solidFill>
                <a:latin typeface="Franklin Gothic Demi Cond" panose="020B0706030402020204" pitchFamily="34" charset="0"/>
              </a:defRPr>
            </a:lvl1pPr>
          </a:lstStyle>
          <a:p>
            <a:r>
              <a:rPr lang="en-US" dirty="0"/>
              <a:t>MEDICAID COVID-19 response | March 30, 2020</a:t>
            </a:r>
          </a:p>
        </p:txBody>
      </p:sp>
      <p:sp>
        <p:nvSpPr>
          <p:cNvPr id="22" name="Slide Number Placeholder 21"/>
          <p:cNvSpPr>
            <a:spLocks noGrp="1"/>
          </p:cNvSpPr>
          <p:nvPr>
            <p:ph type="sldNum" sz="quarter" idx="14"/>
          </p:nvPr>
        </p:nvSpPr>
        <p:spPr>
          <a:xfrm>
            <a:off x="8305801" y="6573308"/>
            <a:ext cx="564098" cy="284692"/>
          </a:xfrm>
        </p:spPr>
        <p:txBody>
          <a:bodyPr/>
          <a:lstStyle>
            <a:lvl1pPr>
              <a:defRPr sz="75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674372" y="824357"/>
            <a:ext cx="7843267" cy="548640"/>
          </a:xfrm>
        </p:spPr>
        <p:txBody>
          <a:bodyPr anchor="t">
            <a:noAutofit/>
          </a:bodyPr>
          <a:lstStyle>
            <a:lvl1pPr algn="l">
              <a:defRPr sz="27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1 line max</a:t>
            </a:r>
          </a:p>
        </p:txBody>
      </p:sp>
      <p:cxnSp>
        <p:nvCxnSpPr>
          <p:cNvPr id="3" name="Straight Connector 2"/>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300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76400"/>
            <a:ext cx="8229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FB494A9-A99C-4DF5-AAA9-C888D3A8EB2D}" type="slidenum">
              <a:rPr lang="en-US" smtClean="0"/>
              <a:pPr/>
              <a:t>‹#›</a:t>
            </a:fld>
            <a:endParaRPr 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pPr>
              <a:defRPr/>
            </a:pPr>
            <a:r>
              <a:rPr lang="en-US" b="1" dirty="0">
                <a:solidFill>
                  <a:srgbClr val="86839A"/>
                </a:solidFill>
                <a:effectLst>
                  <a:outerShdw blurRad="50800" dist="38100" dir="5400000" algn="t" rotWithShape="0">
                    <a:prstClr val="black">
                      <a:alpha val="40000"/>
                    </a:prstClr>
                  </a:outerShdw>
                </a:effectLst>
              </a:rPr>
              <a:t>www.prainc.com</a:t>
            </a:r>
          </a:p>
        </p:txBody>
      </p:sp>
    </p:spTree>
    <p:extLst>
      <p:ext uri="{BB962C8B-B14F-4D97-AF65-F5344CB8AC3E}">
        <p14:creationId xmlns:p14="http://schemas.microsoft.com/office/powerpoint/2010/main" val="3619798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18536E4-D1FA-4448-973C-122500E11891}"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21E2E8-B7A9-4A45-A1BE-BA7DE97CF7DC}" type="slidenum">
              <a:rPr lang="en-US" smtClean="0"/>
              <a:pPr/>
              <a:t>‹#›</a:t>
            </a:fld>
            <a:endParaRPr lang="en-US"/>
          </a:p>
        </p:txBody>
      </p:sp>
    </p:spTree>
    <p:extLst>
      <p:ext uri="{BB962C8B-B14F-4D97-AF65-F5344CB8AC3E}">
        <p14:creationId xmlns:p14="http://schemas.microsoft.com/office/powerpoint/2010/main" val="30650095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10" name="Footer Placeholder 20"/>
          <p:cNvSpPr>
            <a:spLocks noGrp="1"/>
          </p:cNvSpPr>
          <p:nvPr>
            <p:ph type="ftr" sz="quarter" idx="13"/>
          </p:nvPr>
        </p:nvSpPr>
        <p:spPr>
          <a:xfrm>
            <a:off x="521228" y="6573308"/>
            <a:ext cx="7682971" cy="284692"/>
          </a:xfrm>
        </p:spPr>
        <p:txBody>
          <a:bodyPr/>
          <a:lstStyle>
            <a:lvl1pPr algn="l">
              <a:defRPr sz="1000" cap="all" baseline="0">
                <a:solidFill>
                  <a:schemeClr val="tx1"/>
                </a:solidFill>
                <a:latin typeface="Franklin Gothic Demi Cond" panose="020B0706030402020204" pitchFamily="34" charset="0"/>
              </a:defRPr>
            </a:lvl1pPr>
          </a:lstStyle>
          <a:p>
            <a:r>
              <a:rPr lang="en-US">
                <a:solidFill>
                  <a:prstClr val="black"/>
                </a:solidFill>
              </a:rPr>
              <a:t>MEDICAID SAMPLE PRES | MONTH DAY, YYYY | v2</a:t>
            </a:r>
            <a:endParaRPr lang="en-US" dirty="0">
              <a:solidFill>
                <a:prstClr val="black"/>
              </a:solidFill>
            </a:endParaRPr>
          </a:p>
        </p:txBody>
      </p:sp>
      <p:sp>
        <p:nvSpPr>
          <p:cNvPr id="13" name="Slide Number Placeholder 21"/>
          <p:cNvSpPr>
            <a:spLocks noGrp="1"/>
          </p:cNvSpPr>
          <p:nvPr>
            <p:ph type="sldNum" sz="quarter" idx="14"/>
          </p:nvPr>
        </p:nvSpPr>
        <p:spPr>
          <a:xfrm>
            <a:off x="8305800" y="6573308"/>
            <a:ext cx="564098"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solidFill>
                  <a:prstClr val="black"/>
                </a:solidFill>
              </a:rPr>
              <a:pPr/>
              <a:t>‹#›</a:t>
            </a:fld>
            <a:endParaRPr lang="en-US" dirty="0">
              <a:solidFill>
                <a:prstClr val="black"/>
              </a:solidFill>
            </a:endParaRPr>
          </a:p>
        </p:txBody>
      </p:sp>
      <p:cxnSp>
        <p:nvCxnSpPr>
          <p:cNvPr id="9" name="Straight Connector 8"/>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32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69174"/>
            <a:ext cx="7843267" cy="548640"/>
          </a:xfrm>
          <a:prstGeom prst="rect">
            <a:avLst/>
          </a:prstGeom>
        </p:spPr>
        <p:txBody>
          <a:bodyPr anchor="t">
            <a:noAutofit/>
          </a:bodyPr>
          <a:lstStyle>
            <a:lvl1pPr algn="l">
              <a:defRPr sz="2400" b="1"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2"/>
            <a:ext cx="7888288" cy="4795307"/>
          </a:xfrm>
          <a:prstGeom prst="rect">
            <a:avLst/>
          </a:prstGeom>
        </p:spPr>
        <p:txBody>
          <a:bodyPr>
            <a:noAutofit/>
          </a:bodyPr>
          <a:lstStyle>
            <a:lvl1pPr marL="171450" indent="-171450">
              <a:lnSpc>
                <a:spcPct val="100000"/>
              </a:lnSpc>
              <a:spcBef>
                <a:spcPts val="900"/>
              </a:spcBef>
              <a:defRPr sz="2100" b="1" i="0">
                <a:latin typeface="Gotham Bold" charset="0"/>
                <a:ea typeface="Gotham Bold" charset="0"/>
                <a:cs typeface="Gotham Bold" charset="0"/>
              </a:defRPr>
            </a:lvl1pPr>
            <a:lvl2pPr marL="432197" indent="-175022">
              <a:lnSpc>
                <a:spcPct val="100000"/>
              </a:lnSpc>
              <a:buFont typeface="Franklin Gothic Medium" panose="020B0603020102020204" pitchFamily="34" charset="0"/>
              <a:buChar char="−"/>
              <a:defRPr sz="1800" b="1" i="0">
                <a:latin typeface="Gotham Bold" charset="0"/>
                <a:ea typeface="Gotham Bold" charset="0"/>
                <a:cs typeface="Gotham Bold" charset="0"/>
              </a:defRPr>
            </a:lvl2pPr>
            <a:lvl3pPr marL="729854" indent="-171450">
              <a:lnSpc>
                <a:spcPct val="100000"/>
              </a:lnSpc>
              <a:defRPr sz="15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663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68199-6B0C-4490-AD04-494FF855F302}"/>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C48C76F-F2B5-45C4-BB62-1E07068960D9}"/>
              </a:ext>
            </a:extLst>
          </p:cNvPr>
          <p:cNvSpPr>
            <a:spLocks noGrp="1"/>
          </p:cNvSpPr>
          <p:nvPr>
            <p:ph type="dt" sz="half" idx="10"/>
          </p:nvPr>
        </p:nvSpPr>
        <p:spPr/>
        <p:txBody>
          <a:bodyPr/>
          <a:lstStyle/>
          <a:p>
            <a:fld id="{01F38BFB-06D2-4B0D-A747-8F0B6B01C311}" type="datetimeFigureOut">
              <a:rPr lang="en-US" smtClean="0"/>
              <a:t>3/31/2021</a:t>
            </a:fld>
            <a:endParaRPr lang="en-US"/>
          </a:p>
        </p:txBody>
      </p:sp>
      <p:sp>
        <p:nvSpPr>
          <p:cNvPr id="4" name="Footer Placeholder 3">
            <a:extLst>
              <a:ext uri="{FF2B5EF4-FFF2-40B4-BE49-F238E27FC236}">
                <a16:creationId xmlns:a16="http://schemas.microsoft.com/office/drawing/2014/main" id="{8D4FBCE0-51E9-429A-B5F8-9F0499AB7E4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5E5AF7-5FE0-4FAC-BC95-39D4B2801702}"/>
              </a:ext>
            </a:extLst>
          </p:cNvPr>
          <p:cNvSpPr>
            <a:spLocks noGrp="1"/>
          </p:cNvSpPr>
          <p:nvPr>
            <p:ph type="sldNum" sz="quarter" idx="12"/>
          </p:nvPr>
        </p:nvSpPr>
        <p:spPr/>
        <p:txBody>
          <a:bodyPr/>
          <a:lstStyle/>
          <a:p>
            <a:fld id="{039BC485-5466-45A8-BE42-0B72AF858E68}" type="slidenum">
              <a:rPr lang="en-US" smtClean="0"/>
              <a:t>‹#›</a:t>
            </a:fld>
            <a:endParaRPr lang="en-US"/>
          </a:p>
        </p:txBody>
      </p:sp>
    </p:spTree>
    <p:extLst>
      <p:ext uri="{BB962C8B-B14F-4D97-AF65-F5344CB8AC3E}">
        <p14:creationId xmlns:p14="http://schemas.microsoft.com/office/powerpoint/2010/main" val="12859518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CD7DE2-70F9-4DA1-A213-7962A28FC51B}" type="datetimeFigureOut">
              <a:rPr lang="en-US" smtClean="0"/>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969A3F-7670-4103-B56A-54FC3EB4B780}" type="slidenum">
              <a:rPr lang="en-US" smtClean="0"/>
              <a:t>‹#›</a:t>
            </a:fld>
            <a:endParaRPr lang="en-US"/>
          </a:p>
        </p:txBody>
      </p:sp>
    </p:spTree>
    <p:extLst>
      <p:ext uri="{BB962C8B-B14F-4D97-AF65-F5344CB8AC3E}">
        <p14:creationId xmlns:p14="http://schemas.microsoft.com/office/powerpoint/2010/main" val="22365297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fld id="{61CD7DE2-70F9-4DA1-A213-7962A28FC51B}" type="datetimeFigureOut">
              <a:rPr lang="en-US" smtClean="0"/>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969A3F-7670-4103-B56A-54FC3EB4B780}" type="slidenum">
              <a:rPr lang="en-US" smtClean="0"/>
              <a:t>‹#›</a:t>
            </a:fld>
            <a:endParaRPr lang="en-US"/>
          </a:p>
        </p:txBody>
      </p:sp>
    </p:spTree>
    <p:extLst>
      <p:ext uri="{BB962C8B-B14F-4D97-AF65-F5344CB8AC3E}">
        <p14:creationId xmlns:p14="http://schemas.microsoft.com/office/powerpoint/2010/main" val="17876659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D">
  <p:cSld name="1_Content D">
    <p:spTree>
      <p:nvGrpSpPr>
        <p:cNvPr id="1" name="Shape 32"/>
        <p:cNvGrpSpPr/>
        <p:nvPr/>
      </p:nvGrpSpPr>
      <p:grpSpPr>
        <a:xfrm>
          <a:off x="0" y="0"/>
          <a:ext cx="0" cy="0"/>
          <a:chOff x="0" y="0"/>
          <a:chExt cx="0" cy="0"/>
        </a:xfrm>
      </p:grpSpPr>
      <p:sp>
        <p:nvSpPr>
          <p:cNvPr id="33" name="Google Shape;33;p103"/>
          <p:cNvSpPr txBox="1">
            <a:spLocks noGrp="1"/>
          </p:cNvSpPr>
          <p:nvPr>
            <p:ph type="body" idx="1"/>
          </p:nvPr>
        </p:nvSpPr>
        <p:spPr>
          <a:xfrm>
            <a:off x="457200" y="457200"/>
            <a:ext cx="8229600" cy="27432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59A4D2"/>
              </a:buClr>
              <a:buSzPts val="2400"/>
              <a:buFont typeface="Arial"/>
              <a:buNone/>
              <a:defRPr sz="2400" b="1" i="0" u="none" strike="noStrike" cap="none">
                <a:solidFill>
                  <a:srgbClr val="59A4D2"/>
                </a:solidFill>
                <a:latin typeface="Cabin"/>
                <a:ea typeface="Cabin"/>
                <a:cs typeface="Cabin"/>
                <a:sym typeface="Cabin"/>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4" name="Google Shape;34;p103"/>
          <p:cNvSpPr txBox="1">
            <a:spLocks noGrp="1"/>
          </p:cNvSpPr>
          <p:nvPr>
            <p:ph type="body" idx="2"/>
          </p:nvPr>
        </p:nvSpPr>
        <p:spPr>
          <a:xfrm>
            <a:off x="457200" y="1005840"/>
            <a:ext cx="8229600" cy="539496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Cabin"/>
                <a:ea typeface="Cabin"/>
                <a:cs typeface="Cabin"/>
                <a:sym typeface="Cabin"/>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65840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ver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9BDE4D-AB2D-594C-938D-55EBE74CEC1A}"/>
              </a:ext>
            </a:extLst>
          </p:cNvPr>
          <p:cNvSpPr/>
          <p:nvPr userDrawn="1"/>
        </p:nvSpPr>
        <p:spPr>
          <a:xfrm>
            <a:off x="0" y="0"/>
            <a:ext cx="9144000" cy="51342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1">
            <a:extLst>
              <a:ext uri="{FF2B5EF4-FFF2-40B4-BE49-F238E27FC236}">
                <a16:creationId xmlns:a16="http://schemas.microsoft.com/office/drawing/2014/main" id="{3FD973FD-056B-7747-A1EE-AE325A4D9313}"/>
              </a:ext>
            </a:extLst>
          </p:cNvPr>
          <p:cNvSpPr>
            <a:spLocks noGrp="1"/>
          </p:cNvSpPr>
          <p:nvPr>
            <p:ph type="title"/>
          </p:nvPr>
        </p:nvSpPr>
        <p:spPr>
          <a:xfrm>
            <a:off x="400050" y="684568"/>
            <a:ext cx="8332470" cy="3405687"/>
          </a:xfrm>
        </p:spPr>
        <p:txBody>
          <a:bodyPr anchor="b">
            <a:normAutofit/>
          </a:bodyPr>
          <a:lstStyle>
            <a:lvl1pPr>
              <a:defRPr sz="5550">
                <a:solidFill>
                  <a:schemeClr val="bg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5BE4157C-BF32-4B4D-8EE4-759EF0759A72}"/>
              </a:ext>
            </a:extLst>
          </p:cNvPr>
          <p:cNvSpPr/>
          <p:nvPr userDrawn="1"/>
        </p:nvSpPr>
        <p:spPr>
          <a:xfrm>
            <a:off x="0" y="4473144"/>
            <a:ext cx="9144000" cy="6610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2">
            <a:extLst>
              <a:ext uri="{FF2B5EF4-FFF2-40B4-BE49-F238E27FC236}">
                <a16:creationId xmlns:a16="http://schemas.microsoft.com/office/drawing/2014/main" id="{05B2BC53-43B1-2849-A84E-F8C03C47A0AB}"/>
              </a:ext>
            </a:extLst>
          </p:cNvPr>
          <p:cNvSpPr>
            <a:spLocks noGrp="1"/>
          </p:cNvSpPr>
          <p:nvPr>
            <p:ph type="body" idx="1"/>
          </p:nvPr>
        </p:nvSpPr>
        <p:spPr>
          <a:xfrm>
            <a:off x="437121" y="4589917"/>
            <a:ext cx="8332470" cy="451641"/>
          </a:xfrm>
        </p:spPr>
        <p:txBody>
          <a:bodyPr anchor="t"/>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pic>
        <p:nvPicPr>
          <p:cNvPr id="10" name="Picture 9" descr="A close up of a screen&#10;&#10;Description automatically generated">
            <a:extLst>
              <a:ext uri="{FF2B5EF4-FFF2-40B4-BE49-F238E27FC236}">
                <a16:creationId xmlns:a16="http://schemas.microsoft.com/office/drawing/2014/main" id="{B5AF81AC-8670-754C-92D4-A0EE1D13A7B7}"/>
              </a:ext>
            </a:extLst>
          </p:cNvPr>
          <p:cNvPicPr>
            <a:picLocks noChangeAspect="1"/>
          </p:cNvPicPr>
          <p:nvPr userDrawn="1"/>
        </p:nvPicPr>
        <p:blipFill>
          <a:blip r:embed="rId2"/>
          <a:stretch>
            <a:fillRect/>
          </a:stretch>
        </p:blipFill>
        <p:spPr>
          <a:xfrm>
            <a:off x="437121" y="5694414"/>
            <a:ext cx="4173855" cy="640080"/>
          </a:xfrm>
          <a:prstGeom prst="rect">
            <a:avLst/>
          </a:prstGeom>
        </p:spPr>
      </p:pic>
    </p:spTree>
    <p:extLst>
      <p:ext uri="{BB962C8B-B14F-4D97-AF65-F5344CB8AC3E}">
        <p14:creationId xmlns:p14="http://schemas.microsoft.com/office/powerpoint/2010/main" val="21351803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 A">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2C6EC3-C198-154F-99C8-F4274DAE94B9}"/>
              </a:ext>
            </a:extLst>
          </p:cNvPr>
          <p:cNvSpPr/>
          <p:nvPr userDrawn="1"/>
        </p:nvSpPr>
        <p:spPr>
          <a:xfrm>
            <a:off x="0" y="6263640"/>
            <a:ext cx="9144000" cy="594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D475620F-B81C-B94A-AEC1-43CE536EB7C7}"/>
              </a:ext>
            </a:extLst>
          </p:cNvPr>
          <p:cNvSpPr>
            <a:spLocks noChangeAspect="1"/>
          </p:cNvSpPr>
          <p:nvPr userDrawn="1"/>
        </p:nvSpPr>
        <p:spPr>
          <a:xfrm>
            <a:off x="8698230" y="6263640"/>
            <a:ext cx="445770" cy="594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 name="Graphic 16">
            <a:extLst>
              <a:ext uri="{FF2B5EF4-FFF2-40B4-BE49-F238E27FC236}">
                <a16:creationId xmlns:a16="http://schemas.microsoft.com/office/drawing/2014/main" id="{37456BB2-76C5-6846-91E1-3AD71CD5C0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30590" y="6409944"/>
            <a:ext cx="181051" cy="301752"/>
          </a:xfrm>
          <a:prstGeom prst="rect">
            <a:avLst/>
          </a:prstGeom>
        </p:spPr>
      </p:pic>
      <p:sp>
        <p:nvSpPr>
          <p:cNvPr id="3" name="Content Placeholder 2">
            <a:extLst>
              <a:ext uri="{FF2B5EF4-FFF2-40B4-BE49-F238E27FC236}">
                <a16:creationId xmlns:a16="http://schemas.microsoft.com/office/drawing/2014/main" id="{663EFB15-505E-D942-9277-5840E1FA1942}"/>
              </a:ext>
            </a:extLst>
          </p:cNvPr>
          <p:cNvSpPr>
            <a:spLocks noGrp="1"/>
          </p:cNvSpPr>
          <p:nvPr>
            <p:ph idx="1"/>
          </p:nvPr>
        </p:nvSpPr>
        <p:spPr>
          <a:xfrm>
            <a:off x="411481" y="1752608"/>
            <a:ext cx="8321039" cy="400049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a:extLst>
              <a:ext uri="{FF2B5EF4-FFF2-40B4-BE49-F238E27FC236}">
                <a16:creationId xmlns:a16="http://schemas.microsoft.com/office/drawing/2014/main" id="{0980C132-9D8E-874C-8462-F4385F497661}"/>
              </a:ext>
            </a:extLst>
          </p:cNvPr>
          <p:cNvSpPr>
            <a:spLocks noGrp="1"/>
          </p:cNvSpPr>
          <p:nvPr>
            <p:ph type="title"/>
          </p:nvPr>
        </p:nvSpPr>
        <p:spPr/>
        <p:txBody>
          <a:bodyPr/>
          <a:lstStyle/>
          <a:p>
            <a:r>
              <a:rPr lang="en-US" dirty="0"/>
              <a:t>Click to edit Master title style</a:t>
            </a:r>
          </a:p>
        </p:txBody>
      </p:sp>
      <p:cxnSp>
        <p:nvCxnSpPr>
          <p:cNvPr id="11" name="Straight Connector 10">
            <a:extLst>
              <a:ext uri="{FF2B5EF4-FFF2-40B4-BE49-F238E27FC236}">
                <a16:creationId xmlns:a16="http://schemas.microsoft.com/office/drawing/2014/main" id="{5CD15E20-94B1-DE43-AC03-E7E7E434E13B}"/>
              </a:ext>
            </a:extLst>
          </p:cNvPr>
          <p:cNvCxnSpPr/>
          <p:nvPr userDrawn="1"/>
        </p:nvCxnSpPr>
        <p:spPr>
          <a:xfrm>
            <a:off x="0" y="1248033"/>
            <a:ext cx="91440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Footer Placeholder 13">
            <a:extLst>
              <a:ext uri="{FF2B5EF4-FFF2-40B4-BE49-F238E27FC236}">
                <a16:creationId xmlns:a16="http://schemas.microsoft.com/office/drawing/2014/main" id="{7F66850F-925B-C545-B9CD-8655390EE43E}"/>
              </a:ext>
            </a:extLst>
          </p:cNvPr>
          <p:cNvSpPr>
            <a:spLocks noGrp="1"/>
          </p:cNvSpPr>
          <p:nvPr>
            <p:ph type="ftr" sz="quarter" idx="10"/>
          </p:nvPr>
        </p:nvSpPr>
        <p:spPr>
          <a:xfrm>
            <a:off x="400050" y="6257675"/>
            <a:ext cx="7282763" cy="600325"/>
          </a:xfrm>
        </p:spPr>
        <p:txBody>
          <a:bodyPr/>
          <a:lstStyle/>
          <a:p>
            <a:r>
              <a:rPr lang="en-US" dirty="0"/>
              <a:t>The University of North Carolina at Chapel Hill</a:t>
            </a:r>
          </a:p>
        </p:txBody>
      </p:sp>
    </p:spTree>
    <p:extLst>
      <p:ext uri="{BB962C8B-B14F-4D97-AF65-F5344CB8AC3E}">
        <p14:creationId xmlns:p14="http://schemas.microsoft.com/office/powerpoint/2010/main" val="478731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plit 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5D9C98-BC18-4048-A234-EF878927F4BB}"/>
              </a:ext>
            </a:extLst>
          </p:cNvPr>
          <p:cNvSpPr/>
          <p:nvPr userDrawn="1"/>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ext Placeholder 2">
            <a:extLst>
              <a:ext uri="{FF2B5EF4-FFF2-40B4-BE49-F238E27FC236}">
                <a16:creationId xmlns:a16="http://schemas.microsoft.com/office/drawing/2014/main" id="{964AF4FB-58A6-1740-9FA4-430A5E6CD390}"/>
              </a:ext>
            </a:extLst>
          </p:cNvPr>
          <p:cNvSpPr>
            <a:spLocks noGrp="1"/>
          </p:cNvSpPr>
          <p:nvPr>
            <p:ph type="body" idx="1"/>
          </p:nvPr>
        </p:nvSpPr>
        <p:spPr>
          <a:xfrm>
            <a:off x="400050" y="580769"/>
            <a:ext cx="3761088" cy="5696465"/>
          </a:xfrm>
        </p:spPr>
        <p:txBody>
          <a:bodyPr anchor="ctr">
            <a:normAutofit/>
          </a:bodyPr>
          <a:lstStyle>
            <a:lvl1pPr marL="0" indent="0" algn="ctr">
              <a:buNone/>
              <a:defRPr sz="225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Text Placeholder 2">
            <a:extLst>
              <a:ext uri="{FF2B5EF4-FFF2-40B4-BE49-F238E27FC236}">
                <a16:creationId xmlns:a16="http://schemas.microsoft.com/office/drawing/2014/main" id="{B7FFDBEB-D992-9C41-A675-550F718A63A9}"/>
              </a:ext>
            </a:extLst>
          </p:cNvPr>
          <p:cNvSpPr>
            <a:spLocks noGrp="1"/>
          </p:cNvSpPr>
          <p:nvPr>
            <p:ph type="body" idx="10"/>
          </p:nvPr>
        </p:nvSpPr>
        <p:spPr>
          <a:xfrm>
            <a:off x="4982862" y="584888"/>
            <a:ext cx="3761088" cy="5696465"/>
          </a:xfrm>
        </p:spPr>
        <p:txBody>
          <a:bodyPr anchor="ctr">
            <a:normAutofit/>
          </a:bodyPr>
          <a:lstStyle>
            <a:lvl1pPr marL="0" indent="0" algn="ctr">
              <a:buNone/>
              <a:defRPr sz="22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8852473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DD89205-7348-7046-B9B0-9943CAEE01EF}"/>
              </a:ext>
            </a:extLst>
          </p:cNvPr>
          <p:cNvSpPr>
            <a:spLocks noGrp="1"/>
          </p:cNvSpPr>
          <p:nvPr>
            <p:ph type="pic" sz="quarter" idx="12"/>
          </p:nvPr>
        </p:nvSpPr>
        <p:spPr>
          <a:xfrm>
            <a:off x="0" y="0"/>
            <a:ext cx="9144000" cy="6858000"/>
          </a:xfrm>
        </p:spPr>
        <p:txBody>
          <a:bodyPr/>
          <a:lstStyle/>
          <a:p>
            <a:endParaRPr lang="en-US" dirty="0"/>
          </a:p>
        </p:txBody>
      </p:sp>
    </p:spTree>
    <p:extLst>
      <p:ext uri="{BB962C8B-B14F-4D97-AF65-F5344CB8AC3E}">
        <p14:creationId xmlns:p14="http://schemas.microsoft.com/office/powerpoint/2010/main" val="22066435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Slide - Lighthouse, Mountains, Full Logo, Title and Sub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150" y="1985775"/>
            <a:ext cx="1895338" cy="1883383"/>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9423642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 Slide - Title, Short Text, Logo, 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09F6F0-2BA0-41EF-A2CD-DD0B586C4F8E}"/>
              </a:ext>
            </a:extLst>
          </p:cNvPr>
          <p:cNvSpPr/>
          <p:nvPr userDrawn="1"/>
        </p:nvSpPr>
        <p:spPr>
          <a:xfrm>
            <a:off x="0" y="2526932"/>
            <a:ext cx="9144000" cy="107878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7" name="Rectangle 6"/>
          <p:cNvSpPr/>
          <p:nvPr userDrawn="1"/>
        </p:nvSpPr>
        <p:spPr>
          <a:xfrm>
            <a:off x="0" y="6770255"/>
            <a:ext cx="9144000" cy="96623"/>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22979" y="2744968"/>
            <a:ext cx="7911422" cy="642714"/>
          </a:xfrm>
        </p:spPr>
        <p:txBody>
          <a:bodyPr>
            <a:noAutofit/>
          </a:bodyPr>
          <a:lstStyle>
            <a:lvl1pPr algn="l">
              <a:defRPr sz="3600" b="0" i="0" baseline="0">
                <a:solidFill>
                  <a:schemeClr val="bg1"/>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4" name="Text Placeholder 13">
            <a:extLst>
              <a:ext uri="{FF2B5EF4-FFF2-40B4-BE49-F238E27FC236}">
                <a16:creationId xmlns:a16="http://schemas.microsoft.com/office/drawing/2014/main" id="{A25904B2-7DAD-4763-9A18-61E369A62D6E}"/>
              </a:ext>
            </a:extLst>
          </p:cNvPr>
          <p:cNvSpPr>
            <a:spLocks noGrp="1"/>
          </p:cNvSpPr>
          <p:nvPr>
            <p:ph type="body" sz="quarter" idx="10"/>
          </p:nvPr>
        </p:nvSpPr>
        <p:spPr>
          <a:xfrm>
            <a:off x="1" y="2152073"/>
            <a:ext cx="9144000" cy="375227"/>
          </a:xfrm>
        </p:spPr>
        <p:txBody>
          <a:bodyPr/>
          <a:lstStyle>
            <a:lvl1pPr marL="0" indent="0" algn="r">
              <a:buNone/>
              <a:defRPr>
                <a:solidFill>
                  <a:schemeClr val="accent3"/>
                </a:solidFill>
                <a:latin typeface="Franklin Gothic Demi" panose="020B0703020102020204" pitchFamily="34" charset="0"/>
              </a:defRPr>
            </a:lvl1pPr>
            <a:lvl2pPr marL="342900" indent="0">
              <a:buNone/>
              <a:defRPr/>
            </a:lvl2pPr>
          </a:lstStyle>
          <a:p>
            <a:pPr lvl="0"/>
            <a:r>
              <a:rPr lang="en-US" dirty="0"/>
              <a:t>Edit Master text styles</a:t>
            </a:r>
          </a:p>
        </p:txBody>
      </p:sp>
      <p:sp>
        <p:nvSpPr>
          <p:cNvPr id="15" name="Rectangle 14">
            <a:extLst>
              <a:ext uri="{FF2B5EF4-FFF2-40B4-BE49-F238E27FC236}">
                <a16:creationId xmlns:a16="http://schemas.microsoft.com/office/drawing/2014/main" id="{5AFA1A75-93B1-4099-9609-84ADCC1CC6A3}"/>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734467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4"/>
            <a:ext cx="7888288" cy="1212895"/>
          </a:xfrm>
          <a:prstGeom prst="rect">
            <a:avLst/>
          </a:prstGeom>
        </p:spPr>
        <p:txBody>
          <a:bodyPr>
            <a:noAutofit/>
          </a:bodyPr>
          <a:lstStyle>
            <a:lvl1pPr marL="171450" indent="-171450">
              <a:lnSpc>
                <a:spcPct val="100000"/>
              </a:lnSpc>
              <a:spcBef>
                <a:spcPts val="0"/>
              </a:spcBef>
              <a:defRPr sz="1500" b="0" i="0">
                <a:latin typeface="Gotham Bold" charset="0"/>
                <a:ea typeface="Gotham Bold" charset="0"/>
                <a:cs typeface="Gotham Bold" charset="0"/>
              </a:defRPr>
            </a:lvl1pPr>
            <a:lvl2pPr marL="432197" indent="-175022">
              <a:lnSpc>
                <a:spcPct val="100000"/>
              </a:lnSpc>
              <a:spcBef>
                <a:spcPts val="0"/>
              </a:spcBef>
              <a:buFont typeface="Franklin Gothic Medium" panose="020B0603020102020204" pitchFamily="34" charset="0"/>
              <a:buChar char="−"/>
              <a:defRPr sz="1500" b="0" i="0">
                <a:latin typeface="Gotham Bold" charset="0"/>
                <a:ea typeface="Gotham Bold" charset="0"/>
                <a:cs typeface="Gotham Bold" charset="0"/>
              </a:defRPr>
            </a:lvl2pPr>
            <a:lvl3pPr marL="729854" indent="-171450">
              <a:lnSpc>
                <a:spcPct val="100000"/>
              </a:lnSpc>
              <a:spcBef>
                <a:spcPts val="0"/>
              </a:spcBef>
              <a:defRPr sz="15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8" y="6251575"/>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1800" b="0" i="0" baseline="0">
                <a:latin typeface="Gotham Bold" charset="0"/>
                <a:ea typeface="Gotham Bold" charset="0"/>
                <a:cs typeface="Gotham Bold"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8025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
        <p:nvSpPr>
          <p:cNvPr id="9" name="Title 1">
            <a:extLst>
              <a:ext uri="{FF2B5EF4-FFF2-40B4-BE49-F238E27FC236}">
                <a16:creationId xmlns:a16="http://schemas.microsoft.com/office/drawing/2014/main" id="{7928C725-EDA8-4181-BC17-835212B45C97}"/>
              </a:ext>
            </a:extLst>
          </p:cNvPr>
          <p:cNvSpPr>
            <a:spLocks noGrp="1"/>
          </p:cNvSpPr>
          <p:nvPr>
            <p:ph type="title" hasCustomPrompt="1"/>
          </p:nvPr>
        </p:nvSpPr>
        <p:spPr>
          <a:xfrm>
            <a:off x="630936" y="640080"/>
            <a:ext cx="7886700"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10" name="Rectangle 9">
            <a:extLst>
              <a:ext uri="{FF2B5EF4-FFF2-40B4-BE49-F238E27FC236}">
                <a16:creationId xmlns:a16="http://schemas.microsoft.com/office/drawing/2014/main" id="{7EBF50CD-3635-4352-87C8-DCEE38FD4F6B}"/>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939118"/>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5586281"/>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Content Placeholder 10">
            <a:extLst>
              <a:ext uri="{FF2B5EF4-FFF2-40B4-BE49-F238E27FC236}">
                <a16:creationId xmlns:a16="http://schemas.microsoft.com/office/drawing/2014/main" id="{53662F2D-3849-4828-8BB5-329311739BE0}"/>
              </a:ext>
            </a:extLst>
          </p:cNvPr>
          <p:cNvSpPr>
            <a:spLocks noGrp="1"/>
          </p:cNvSpPr>
          <p:nvPr>
            <p:ph sz="quarter" idx="10"/>
          </p:nvPr>
        </p:nvSpPr>
        <p:spPr>
          <a:xfrm>
            <a:off x="3474149" y="1347788"/>
            <a:ext cx="5043487" cy="5016500"/>
          </a:xfrm>
        </p:spPr>
        <p:txBody>
          <a:bodyPr/>
          <a:lstStyle>
            <a:lvl1pPr marL="0" indent="0">
              <a:buNone/>
              <a:defRPr/>
            </a:lvl1pPr>
          </a:lstStyle>
          <a:p>
            <a:pPr lvl="0"/>
            <a:endParaRPr lang="en-US" dirty="0"/>
          </a:p>
        </p:txBody>
      </p:sp>
      <p:sp>
        <p:nvSpPr>
          <p:cNvPr id="13" name="Text Placeholder 12">
            <a:extLst>
              <a:ext uri="{FF2B5EF4-FFF2-40B4-BE49-F238E27FC236}">
                <a16:creationId xmlns:a16="http://schemas.microsoft.com/office/drawing/2014/main" id="{E310777B-B278-4296-91A5-756BED9F0EC7}"/>
              </a:ext>
            </a:extLst>
          </p:cNvPr>
          <p:cNvSpPr>
            <a:spLocks noGrp="1"/>
          </p:cNvSpPr>
          <p:nvPr>
            <p:ph type="body" sz="quarter" idx="11"/>
          </p:nvPr>
        </p:nvSpPr>
        <p:spPr>
          <a:xfrm>
            <a:off x="630238" y="1347788"/>
            <a:ext cx="2620962" cy="5016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21CAEA1E-5830-4A9A-AB67-A30AC71054DF}"/>
              </a:ext>
            </a:extLst>
          </p:cNvPr>
          <p:cNvSpPr>
            <a:spLocks noGrp="1"/>
          </p:cNvSpPr>
          <p:nvPr>
            <p:ph type="title" hasCustomPrompt="1"/>
          </p:nvPr>
        </p:nvSpPr>
        <p:spPr>
          <a:xfrm>
            <a:off x="630936" y="640080"/>
            <a:ext cx="7886700"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15" name="Rectangle 14">
            <a:extLst>
              <a:ext uri="{FF2B5EF4-FFF2-40B4-BE49-F238E27FC236}">
                <a16:creationId xmlns:a16="http://schemas.microsoft.com/office/drawing/2014/main" id="{3B61CD00-D768-41BB-B168-B2B32CB4A849}"/>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27148672"/>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Slide - Lighthouse, Mountains, Full Logo, Title and Subtitle">
    <p:spTree>
      <p:nvGrpSpPr>
        <p:cNvPr id="1" name=""/>
        <p:cNvGrpSpPr/>
        <p:nvPr/>
      </p:nvGrpSpPr>
      <p:grpSpPr>
        <a:xfrm>
          <a:off x="0" y="0"/>
          <a:ext cx="0" cy="0"/>
          <a:chOff x="0" y="0"/>
          <a:chExt cx="0" cy="0"/>
        </a:xfrm>
      </p:grpSpPr>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51009"/>
            <a:ext cx="2023733" cy="2020824"/>
          </a:xfrm>
          <a:prstGeom prst="rect">
            <a:avLst/>
          </a:prstGeom>
        </p:spPr>
      </p:pic>
    </p:spTree>
    <p:extLst>
      <p:ext uri="{BB962C8B-B14F-4D97-AF65-F5344CB8AC3E}">
        <p14:creationId xmlns:p14="http://schemas.microsoft.com/office/powerpoint/2010/main" val="20212846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Tree>
    <p:extLst>
      <p:ext uri="{BB962C8B-B14F-4D97-AF65-F5344CB8AC3E}">
        <p14:creationId xmlns:p14="http://schemas.microsoft.com/office/powerpoint/2010/main" val="7219413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p:spPr>
        <p:txBody>
          <a:bodyPr>
            <a:noAutofit/>
          </a:bodyPr>
          <a:lstStyle>
            <a:lvl1pPr algn="l">
              <a:defRPr sz="28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1555119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F57B4454-80C1-6B49-A57E-765AFDA51424}" type="slidenum">
              <a:rPr lang="en-US" smtClean="0"/>
              <a:t>‹#›</a:t>
            </a:fld>
            <a:endParaRPr lang="en-US" dirty="0"/>
          </a:p>
        </p:txBody>
      </p:sp>
    </p:spTree>
    <p:extLst>
      <p:ext uri="{BB962C8B-B14F-4D97-AF65-F5344CB8AC3E}">
        <p14:creationId xmlns:p14="http://schemas.microsoft.com/office/powerpoint/2010/main" val="25797054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mp; Text">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 name="Content Placeholder 2"/>
          <p:cNvSpPr>
            <a:spLocks noGrp="1"/>
          </p:cNvSpPr>
          <p:nvPr>
            <p:ph idx="1" hasCustomPrompt="1"/>
          </p:nvPr>
        </p:nvSpPr>
        <p:spPr>
          <a:xfrm>
            <a:off x="628650" y="1031863"/>
            <a:ext cx="7863840" cy="4663440"/>
          </a:xfrm>
        </p:spPr>
        <p:txBody>
          <a:bodyPr>
            <a:noAutofit/>
          </a:bodyPr>
          <a:lstStyle>
            <a:lvl1pPr>
              <a:lnSpc>
                <a:spcPct val="100000"/>
              </a:lnSpc>
              <a:spcBef>
                <a:spcPts val="1200"/>
              </a:spcBef>
              <a:spcAft>
                <a:spcPts val="200"/>
              </a:spcAft>
              <a:defRPr sz="2400" baseline="0">
                <a:solidFill>
                  <a:schemeClr val="tx1"/>
                </a:solidFill>
                <a:latin typeface="Franklin Gothic Medium" panose="020B0603020102020204" pitchFamily="34" charset="0"/>
                <a:cs typeface="Arial" panose="020B0604020202020204" pitchFamily="34" charset="0"/>
              </a:defRPr>
            </a:lvl1pPr>
            <a:lvl2pPr>
              <a:lnSpc>
                <a:spcPct val="100000"/>
              </a:lnSpc>
              <a:spcBef>
                <a:spcPts val="0"/>
              </a:spcBef>
              <a:spcAft>
                <a:spcPts val="200"/>
              </a:spcAft>
              <a:defRPr sz="2000">
                <a:solidFill>
                  <a:schemeClr val="tx1"/>
                </a:solidFill>
                <a:latin typeface="Franklin Gothic Medium" panose="020B0603020102020204" pitchFamily="34" charset="0"/>
                <a:cs typeface="Arial" panose="020B0604020202020204" pitchFamily="34" charset="0"/>
              </a:defRPr>
            </a:lvl2pPr>
            <a:lvl3pPr>
              <a:lnSpc>
                <a:spcPct val="100000"/>
              </a:lnSpc>
              <a:spcBef>
                <a:spcPts val="0"/>
              </a:spcBef>
              <a:spcAft>
                <a:spcPts val="200"/>
              </a:spcAft>
              <a:defRPr sz="2000">
                <a:solidFill>
                  <a:schemeClr val="tx1"/>
                </a:solidFill>
                <a:latin typeface="Franklin Gothic Medium" panose="020B0603020102020204" pitchFamily="34" charset="0"/>
                <a:cs typeface="Arial" panose="020B0604020202020204" pitchFamily="34" charset="0"/>
              </a:defRPr>
            </a:lvl3pPr>
            <a:lvl4pPr>
              <a:lnSpc>
                <a:spcPct val="100000"/>
              </a:lnSpc>
              <a:spcBef>
                <a:spcPts val="0"/>
              </a:spcBef>
              <a:spcAft>
                <a:spcPts val="200"/>
              </a:spcAft>
              <a:defRPr sz="2000">
                <a:solidFill>
                  <a:schemeClr val="tx1"/>
                </a:solidFill>
                <a:latin typeface="Franklin Gothic Medium" panose="020B0603020102020204" pitchFamily="34" charset="0"/>
                <a:cs typeface="Arial" panose="020B0604020202020204" pitchFamily="34" charset="0"/>
              </a:defRPr>
            </a:lvl4pPr>
            <a:lvl5pPr>
              <a:lnSpc>
                <a:spcPct val="100000"/>
              </a:lnSpc>
              <a:spcBef>
                <a:spcPts val="0"/>
              </a:spcBef>
              <a:spcAft>
                <a:spcPts val="200"/>
              </a:spcAft>
              <a:defRPr sz="2000">
                <a:solidFill>
                  <a:schemeClr val="tx1"/>
                </a:solidFill>
                <a:latin typeface="Franklin Gothic Medium" panose="020B0603020102020204" pitchFamily="34" charset="0"/>
                <a:cs typeface="Arial" panose="020B0604020202020204" pitchFamily="34" charset="0"/>
              </a:defRPr>
            </a:lvl5pPr>
          </a:lstStyle>
          <a:p>
            <a:r>
              <a:rPr lang="en-US" dirty="0"/>
              <a:t>Start first bullet here</a:t>
            </a:r>
          </a:p>
          <a:p>
            <a:pPr lvl="1"/>
            <a:r>
              <a:rPr lang="en-US" dirty="0"/>
              <a:t>Second level bullet; 20pt text; 2pts above/2pts below</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900184" y="6648569"/>
            <a:ext cx="2057400" cy="138112"/>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5727700"/>
            <a:ext cx="933340" cy="647673"/>
          </a:xfrm>
          <a:prstGeom prst="rect">
            <a:avLst/>
          </a:prstGeom>
        </p:spPr>
      </p:pic>
      <p:sp>
        <p:nvSpPr>
          <p:cNvPr id="11" name="Text Placeholder 10"/>
          <p:cNvSpPr>
            <a:spLocks noGrp="1"/>
          </p:cNvSpPr>
          <p:nvPr>
            <p:ph type="body" sz="quarter" idx="13" hasCustomPrompt="1"/>
          </p:nvPr>
        </p:nvSpPr>
        <p:spPr>
          <a:xfrm>
            <a:off x="628650" y="82550"/>
            <a:ext cx="7863840" cy="822960"/>
          </a:xfrm>
        </p:spPr>
        <p:txBody>
          <a:bodyPr anchor="b">
            <a:noAutofit/>
          </a:bodyPr>
          <a:lstStyle>
            <a:lvl1pPr marL="0" indent="0">
              <a:buNone/>
              <a:defRPr sz="3200" baseline="0">
                <a:solidFill>
                  <a:schemeClr val="accent3"/>
                </a:solidFill>
                <a:latin typeface="Franklin Gothic Demi Cond" panose="020B0706030402020204" pitchFamily="34" charset="0"/>
              </a:defRPr>
            </a:lvl1pPr>
            <a:lvl2pPr marL="342900" indent="0">
              <a:buNone/>
              <a:defRPr sz="3200">
                <a:latin typeface="Franklin Gothic Demi Cond" panose="020B0706030402020204" pitchFamily="34" charset="0"/>
              </a:defRPr>
            </a:lvl2pPr>
            <a:lvl3pPr marL="685800" indent="0">
              <a:buNone/>
              <a:defRPr sz="3200">
                <a:latin typeface="Franklin Gothic Demi Cond" panose="020B0706030402020204" pitchFamily="34" charset="0"/>
              </a:defRPr>
            </a:lvl3pPr>
            <a:lvl4pPr marL="1028700" indent="0">
              <a:buNone/>
              <a:defRPr sz="3200">
                <a:latin typeface="Franklin Gothic Demi Cond" panose="020B0706030402020204" pitchFamily="34" charset="0"/>
              </a:defRPr>
            </a:lvl4pPr>
            <a:lvl5pPr marL="1371600" indent="0">
              <a:buNone/>
              <a:defRPr sz="3200">
                <a:latin typeface="Franklin Gothic Demi Cond" panose="020B0706030402020204" pitchFamily="34" charset="0"/>
              </a:defRPr>
            </a:lvl5pPr>
          </a:lstStyle>
          <a:p>
            <a:pPr lvl="0"/>
            <a:r>
              <a:rPr lang="en-US" dirty="0"/>
              <a:t>Slide title, one line max, initial cap first word only</a:t>
            </a:r>
          </a:p>
        </p:txBody>
      </p:sp>
    </p:spTree>
    <p:extLst>
      <p:ext uri="{BB962C8B-B14F-4D97-AF65-F5344CB8AC3E}">
        <p14:creationId xmlns:p14="http://schemas.microsoft.com/office/powerpoint/2010/main" val="17730719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Slide - Lighthouse, Mountains, Full Logo, Title and Sub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150" y="1985775"/>
            <a:ext cx="1895338" cy="1883383"/>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9641684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Tree>
    <p:extLst>
      <p:ext uri="{BB962C8B-B14F-4D97-AF65-F5344CB8AC3E}">
        <p14:creationId xmlns:p14="http://schemas.microsoft.com/office/powerpoint/2010/main" val="266748661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49458"/>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977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p:spPr>
        <p:txBody>
          <a:bodyPr>
            <a:noAutofit/>
          </a:bodyPr>
          <a:lstStyle>
            <a:lvl1pPr algn="l">
              <a:defRPr sz="28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9" name="Rectangle 8"/>
          <p:cNvSpPr/>
          <p:nvPr userDrawn="1"/>
        </p:nvSpPr>
        <p:spPr>
          <a:xfrm>
            <a:off x="622979" y="1"/>
            <a:ext cx="48634" cy="102093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3420830"/>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51009"/>
            <a:ext cx="2023733" cy="2020824"/>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p:spPr>
        <p:txBody>
          <a:bodyPr anchor="ctr">
            <a:noAutofit/>
          </a:bodyPr>
          <a:lstStyle>
            <a:lvl1pPr marL="0" indent="0">
              <a:buNone/>
              <a:defRPr sz="3600" baseline="0">
                <a:latin typeface="Franklin Gothic Demi Cond" panose="020B07060304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p:spPr>
        <p:txBody>
          <a:bodyPr anchor="b">
            <a:noAutofit/>
          </a:bodyPr>
          <a:lstStyle>
            <a:lvl1pPr marL="0" indent="0">
              <a:lnSpc>
                <a:spcPct val="100000"/>
              </a:lnSpc>
              <a:spcBef>
                <a:spcPts val="0"/>
              </a:spcBef>
              <a:buNone/>
              <a:defRPr sz="2800" baseline="0">
                <a:latin typeface="Franklin Gothic Demi Cond" panose="020B07060304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p:spPr>
        <p:txBody>
          <a:bodyPr anchor="b">
            <a:normAutofit/>
          </a:bodyPr>
          <a:lstStyle>
            <a:lvl1pPr marL="0" indent="0">
              <a:buNone/>
              <a:defRPr sz="2400" baseline="0">
                <a:latin typeface="Franklin Gothic Demi Cond" panose="020B0706030402020204" pitchFamily="34" charset="0"/>
              </a:defRPr>
            </a:lvl1pPr>
          </a:lstStyle>
          <a:p>
            <a:pPr lvl="0"/>
            <a:r>
              <a:rPr lang="en-US" dirty="0"/>
              <a:t>Click to Add Date</a:t>
            </a:r>
          </a:p>
        </p:txBody>
      </p:sp>
    </p:spTree>
    <p:extLst>
      <p:ext uri="{BB962C8B-B14F-4D97-AF65-F5344CB8AC3E}">
        <p14:creationId xmlns:p14="http://schemas.microsoft.com/office/powerpoint/2010/main" val="36676238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p:spPr>
        <p:txBody>
          <a:bodyPr anchor="t">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0" name="Footer Placeholder 20"/>
          <p:cNvSpPr>
            <a:spLocks noGrp="1"/>
          </p:cNvSpPr>
          <p:nvPr>
            <p:ph type="ftr" sz="quarter" idx="13"/>
          </p:nvPr>
        </p:nvSpPr>
        <p:spPr>
          <a:xfrm>
            <a:off x="521228" y="6573308"/>
            <a:ext cx="7682971" cy="284692"/>
          </a:xfrm>
        </p:spPr>
        <p:txBody>
          <a:bodyPr/>
          <a:lstStyle>
            <a:lvl1pPr algn="l">
              <a:defRPr sz="1000" cap="all" baseline="0">
                <a:solidFill>
                  <a:schemeClr val="tx1"/>
                </a:solidFill>
                <a:latin typeface="Franklin Gothic Demi Cond" panose="020B0706030402020204" pitchFamily="34" charset="0"/>
              </a:defRPr>
            </a:lvl1pPr>
          </a:lstStyle>
          <a:p>
            <a:r>
              <a:rPr lang="en-US" dirty="0"/>
              <a:t>Employment Behavioral Health Team and Benefits Counseling for IPS | November 15, 2017</a:t>
            </a:r>
          </a:p>
        </p:txBody>
      </p:sp>
      <p:sp>
        <p:nvSpPr>
          <p:cNvPr id="13" name="Slide Number Placeholder 21"/>
          <p:cNvSpPr>
            <a:spLocks noGrp="1"/>
          </p:cNvSpPr>
          <p:nvPr>
            <p:ph type="sldNum" sz="quarter" idx="14"/>
          </p:nvPr>
        </p:nvSpPr>
        <p:spPr>
          <a:xfrm>
            <a:off x="8305800" y="6573308"/>
            <a:ext cx="564098"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dirty="0"/>
          </a:p>
        </p:txBody>
      </p:sp>
      <p:cxnSp>
        <p:nvCxnSpPr>
          <p:cNvPr id="7" name="Straight Connector 6"/>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317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0" name="Rectangle 9"/>
          <p:cNvSpPr/>
          <p:nvPr/>
        </p:nvSpPr>
        <p:spPr>
          <a:xfrm>
            <a:off x="0" y="1"/>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9144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4398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997129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ullets &amp; 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40080"/>
            <a:ext cx="8229600" cy="548640"/>
          </a:xfrm>
        </p:spPr>
        <p:txBody>
          <a:bodyPr anchor="t">
            <a:noAutofit/>
          </a:bodyPr>
          <a:lstStyle>
            <a:lvl1pPr algn="l">
              <a:defRPr sz="24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457200" y="1280160"/>
            <a:ext cx="8229600" cy="1212895"/>
          </a:xfrm>
        </p:spPr>
        <p:txBody>
          <a:bodyPr>
            <a:noAutofit/>
          </a:bodyPr>
          <a:lstStyle>
            <a:lvl1pPr marL="228600" indent="-228600">
              <a:lnSpc>
                <a:spcPct val="100000"/>
              </a:lnSpc>
              <a:spcBef>
                <a:spcPts val="0"/>
              </a:spcBef>
              <a:defRPr sz="1600">
                <a:latin typeface="Franklin Gothic Medium" panose="020B0603020102020204" pitchFamily="34" charset="0"/>
              </a:defRPr>
            </a:lvl1pPr>
            <a:lvl2pPr marL="576263" indent="-233363">
              <a:lnSpc>
                <a:spcPct val="100000"/>
              </a:lnSpc>
              <a:spcBef>
                <a:spcPts val="0"/>
              </a:spcBef>
              <a:buFont typeface="Franklin Gothic Medium" panose="020B0603020102020204" pitchFamily="34" charset="0"/>
              <a:buChar char="−"/>
              <a:defRPr sz="1600">
                <a:latin typeface="Franklin Gothic Medium" panose="020B0603020102020204" pitchFamily="34" charset="0"/>
              </a:defRPr>
            </a:lvl2pPr>
            <a:lvl3pPr marL="973138" indent="-228600">
              <a:lnSpc>
                <a:spcPct val="100000"/>
              </a:lnSpc>
              <a:spcBef>
                <a:spcPts val="0"/>
              </a:spcBef>
              <a:defRPr sz="16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457200" y="6251575"/>
            <a:ext cx="8229600" cy="330200"/>
          </a:xfrm>
        </p:spPr>
        <p:txBody>
          <a:bodyPr anchor="b">
            <a:noAutofit/>
          </a:bodyPr>
          <a:lstStyle>
            <a:lvl1pPr marL="0" indent="0">
              <a:lnSpc>
                <a:spcPct val="100000"/>
              </a:lnSpc>
              <a:spcBef>
                <a:spcPts val="0"/>
              </a:spcBef>
              <a:buNone/>
              <a:defRPr sz="1000" baseline="0">
                <a:latin typeface="Franklin Gothic Medium Cond" panose="020B06060304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457200" y="2584494"/>
            <a:ext cx="8229600" cy="3578615"/>
          </a:xfrm>
        </p:spPr>
        <p:txBody>
          <a:bodyPr/>
          <a:lstStyle>
            <a:lvl1pPr marL="0" indent="0" algn="ctr">
              <a:buNone/>
              <a:defRPr baseline="0">
                <a:latin typeface="Franklin Gothic Medium" panose="020B0603020102020204" pitchFamily="34" charset="0"/>
              </a:defRPr>
            </a:lvl1pPr>
          </a:lstStyle>
          <a:p>
            <a:pPr lvl="0"/>
            <a:r>
              <a:rPr lang="en-US" dirty="0"/>
              <a:t>Click icon below to add table or chart</a:t>
            </a:r>
          </a:p>
        </p:txBody>
      </p:sp>
      <p:sp>
        <p:nvSpPr>
          <p:cNvPr id="15" name="Footer Placeholder 20"/>
          <p:cNvSpPr>
            <a:spLocks noGrp="1"/>
          </p:cNvSpPr>
          <p:nvPr>
            <p:ph type="ftr" sz="quarter" idx="13"/>
          </p:nvPr>
        </p:nvSpPr>
        <p:spPr>
          <a:xfrm>
            <a:off x="457200" y="6573308"/>
            <a:ext cx="7682971" cy="284692"/>
          </a:xfrm>
        </p:spPr>
        <p:txBody>
          <a:bodyPr/>
          <a:lstStyle>
            <a:lvl1pPr algn="l">
              <a:defRPr sz="800" cap="all" baseline="0">
                <a:solidFill>
                  <a:schemeClr val="tx1"/>
                </a:solidFill>
                <a:latin typeface="Franklin Gothic Demi Cond" panose="020B0706030402020204" pitchFamily="34" charset="0"/>
              </a:defRPr>
            </a:lvl1pPr>
          </a:lstStyle>
          <a:p>
            <a:r>
              <a:rPr lang="en-US" dirty="0"/>
              <a:t>MEDICAID SAMPLE PRES | MONTH DAY, YYYY | v2</a:t>
            </a:r>
          </a:p>
        </p:txBody>
      </p:sp>
      <p:sp>
        <p:nvSpPr>
          <p:cNvPr id="16" name="Slide Number Placeholder 21"/>
          <p:cNvSpPr>
            <a:spLocks noGrp="1"/>
          </p:cNvSpPr>
          <p:nvPr>
            <p:ph type="sldNum" sz="quarter" idx="15"/>
          </p:nvPr>
        </p:nvSpPr>
        <p:spPr>
          <a:xfrm>
            <a:off x="8305800" y="6573308"/>
            <a:ext cx="564098"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dirty="0"/>
          </a:p>
        </p:txBody>
      </p:sp>
      <p:cxnSp>
        <p:nvCxnSpPr>
          <p:cNvPr id="13" name="Straight Connector 12"/>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0311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457199" y="1846262"/>
            <a:ext cx="4023360" cy="4402137"/>
          </a:xfrm>
        </p:spPr>
        <p:txBody>
          <a:bodyPr>
            <a:noAutofit/>
          </a:bodyPr>
          <a:lstStyle>
            <a:lvl1pPr>
              <a:lnSpc>
                <a:spcPct val="100000"/>
              </a:lnSpc>
              <a:spcBef>
                <a:spcPts val="0"/>
              </a:spcBef>
              <a:spcAft>
                <a:spcPts val="0"/>
              </a:spcAft>
              <a:defRPr sz="1600">
                <a:latin typeface="Franklin Gothic Medium Cond" panose="020B0606030402020204" pitchFamily="34" charset="0"/>
              </a:defRPr>
            </a:lvl1pPr>
            <a:lvl2pPr marL="514350" indent="-171450">
              <a:buFont typeface="Franklin Gothic Medium Cond" panose="020B0606030402020204" pitchFamily="34" charset="0"/>
              <a:buChar char="–"/>
              <a:defRPr sz="1600">
                <a:latin typeface="Franklin Gothic Medium Cond" panose="020B0606030402020204" pitchFamily="34" charset="0"/>
              </a:defRPr>
            </a:lvl2pPr>
            <a:lvl3pPr>
              <a:defRPr sz="1600">
                <a:latin typeface="Franklin Gothic Medium Cond" panose="020B06060304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457200" y="640080"/>
            <a:ext cx="8229600" cy="548640"/>
          </a:xfrm>
        </p:spPr>
        <p:txBody>
          <a:bodyPr anchor="t">
            <a:noAutofit/>
          </a:bodyPr>
          <a:lstStyle>
            <a:lvl1pPr algn="l">
              <a:defRPr sz="24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5" name="Text Placeholder 4"/>
          <p:cNvSpPr>
            <a:spLocks noGrp="1"/>
          </p:cNvSpPr>
          <p:nvPr>
            <p:ph type="body" sz="quarter" idx="11" hasCustomPrompt="1"/>
          </p:nvPr>
        </p:nvSpPr>
        <p:spPr>
          <a:xfrm>
            <a:off x="457200" y="6251575"/>
            <a:ext cx="7992005" cy="330200"/>
          </a:xfrm>
        </p:spPr>
        <p:txBody>
          <a:bodyPr anchor="b">
            <a:noAutofit/>
          </a:bodyPr>
          <a:lstStyle>
            <a:lvl1pPr marL="0" indent="0">
              <a:lnSpc>
                <a:spcPct val="100000"/>
              </a:lnSpc>
              <a:spcBef>
                <a:spcPts val="0"/>
              </a:spcBef>
              <a:buNone/>
              <a:defRPr sz="1000" baseline="0">
                <a:latin typeface="Franklin Gothic Medium Cond" panose="020B06060304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457200" y="1278464"/>
            <a:ext cx="4023360" cy="500063"/>
          </a:xfrm>
        </p:spPr>
        <p:txBody>
          <a:bodyPr anchor="b">
            <a:noAutofit/>
          </a:bodyPr>
          <a:lstStyle>
            <a:lvl1pPr marL="0" indent="0" algn="ctr">
              <a:buNone/>
              <a:defRPr sz="1800">
                <a:latin typeface="Franklin Gothic Demi Cond" panose="020B07060304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4023360" cy="500063"/>
          </a:xfrm>
        </p:spPr>
        <p:txBody>
          <a:bodyPr anchor="b">
            <a:noAutofit/>
          </a:bodyPr>
          <a:lstStyle>
            <a:lvl1pPr marL="0" indent="0" algn="ctr">
              <a:buNone/>
              <a:defRPr sz="1800">
                <a:latin typeface="Franklin Gothic Demi Cond" panose="020B07060304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8" y="1840559"/>
            <a:ext cx="4023360" cy="4402137"/>
          </a:xfrm>
        </p:spPr>
        <p:txBody>
          <a:bodyPr>
            <a:noAutofit/>
          </a:bodyPr>
          <a:lstStyle>
            <a:lvl1pPr>
              <a:lnSpc>
                <a:spcPct val="100000"/>
              </a:lnSpc>
              <a:spcBef>
                <a:spcPts val="0"/>
              </a:spcBef>
              <a:spcAft>
                <a:spcPts val="0"/>
              </a:spcAft>
              <a:defRPr sz="1600">
                <a:latin typeface="Franklin Gothic Medium Cond" panose="020B0606030402020204" pitchFamily="34" charset="0"/>
              </a:defRPr>
            </a:lvl1pPr>
            <a:lvl2pPr marL="514350" indent="-171450">
              <a:buFont typeface="Franklin Gothic Medium Cond" panose="020B0606030402020204" pitchFamily="34" charset="0"/>
              <a:buChar char="–"/>
              <a:defRPr sz="1600" baseline="0">
                <a:latin typeface="Franklin Gothic Medium Cond" panose="020B0606030402020204" pitchFamily="34" charset="0"/>
              </a:defRPr>
            </a:lvl2pPr>
            <a:lvl3pPr>
              <a:defRPr sz="1600" baseline="0">
                <a:latin typeface="Franklin Gothic Medium Cond" panose="020B0606030402020204" pitchFamily="34" charset="0"/>
              </a:defRPr>
            </a:lvl3pPr>
          </a:lstStyle>
          <a:p>
            <a:pPr lvl="0"/>
            <a:r>
              <a:rPr lang="en-US" dirty="0"/>
              <a:t>Click to add bullets</a:t>
            </a:r>
          </a:p>
          <a:p>
            <a:pPr lvl="1"/>
            <a:r>
              <a:rPr lang="en-US" dirty="0"/>
              <a:t>Bullet 2</a:t>
            </a:r>
          </a:p>
          <a:p>
            <a:pPr lvl="2"/>
            <a:r>
              <a:rPr lang="en-US" dirty="0"/>
              <a:t>Bullet 3</a:t>
            </a:r>
          </a:p>
        </p:txBody>
      </p:sp>
      <p:sp>
        <p:nvSpPr>
          <p:cNvPr id="16" name="Footer Placeholder 20"/>
          <p:cNvSpPr>
            <a:spLocks noGrp="1"/>
          </p:cNvSpPr>
          <p:nvPr>
            <p:ph type="ftr" sz="quarter" idx="13"/>
          </p:nvPr>
        </p:nvSpPr>
        <p:spPr>
          <a:xfrm>
            <a:off x="457200" y="6573308"/>
            <a:ext cx="7682971" cy="284692"/>
          </a:xfrm>
        </p:spPr>
        <p:txBody>
          <a:bodyPr/>
          <a:lstStyle>
            <a:lvl1pPr algn="l">
              <a:defRPr sz="800" cap="all" baseline="0">
                <a:solidFill>
                  <a:schemeClr val="tx1"/>
                </a:solidFill>
                <a:latin typeface="Franklin Gothic Demi Cond" panose="020B0706030402020204" pitchFamily="34" charset="0"/>
              </a:defRPr>
            </a:lvl1pPr>
          </a:lstStyle>
          <a:p>
            <a:r>
              <a:rPr lang="en-US" dirty="0"/>
              <a:t>MEDICAID SAMPLE PRES | MONTH DAY, YYYY | v2</a:t>
            </a:r>
          </a:p>
        </p:txBody>
      </p:sp>
      <p:sp>
        <p:nvSpPr>
          <p:cNvPr id="17" name="Slide Number Placeholder 21"/>
          <p:cNvSpPr>
            <a:spLocks noGrp="1"/>
          </p:cNvSpPr>
          <p:nvPr>
            <p:ph type="sldNum" sz="quarter" idx="14"/>
          </p:nvPr>
        </p:nvSpPr>
        <p:spPr>
          <a:xfrm>
            <a:off x="8305800" y="6573308"/>
            <a:ext cx="564098"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dirty="0"/>
          </a:p>
        </p:txBody>
      </p:sp>
      <p:cxnSp>
        <p:nvCxnSpPr>
          <p:cNvPr id="14" name="Straight Connector 13"/>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1958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0" name="Footer Placeholder 20"/>
          <p:cNvSpPr>
            <a:spLocks noGrp="1"/>
          </p:cNvSpPr>
          <p:nvPr>
            <p:ph type="ftr" sz="quarter" idx="13"/>
          </p:nvPr>
        </p:nvSpPr>
        <p:spPr>
          <a:xfrm>
            <a:off x="457200" y="6573308"/>
            <a:ext cx="7682971" cy="284692"/>
          </a:xfrm>
        </p:spPr>
        <p:txBody>
          <a:bodyPr/>
          <a:lstStyle>
            <a:lvl1pPr algn="l">
              <a:defRPr sz="800" cap="all" baseline="0">
                <a:solidFill>
                  <a:schemeClr val="tx1"/>
                </a:solidFill>
                <a:latin typeface="Franklin Gothic Demi Cond" panose="020B0706030402020204" pitchFamily="34" charset="0"/>
              </a:defRPr>
            </a:lvl1pPr>
          </a:lstStyle>
          <a:p>
            <a:r>
              <a:rPr lang="en-US" dirty="0"/>
              <a:t>MEDICAID SAMPLE PRES | MONTH DAY, YYYY | v2</a:t>
            </a:r>
          </a:p>
        </p:txBody>
      </p:sp>
      <p:sp>
        <p:nvSpPr>
          <p:cNvPr id="13" name="Slide Number Placeholder 21"/>
          <p:cNvSpPr>
            <a:spLocks noGrp="1"/>
          </p:cNvSpPr>
          <p:nvPr>
            <p:ph type="sldNum" sz="quarter" idx="14"/>
          </p:nvPr>
        </p:nvSpPr>
        <p:spPr>
          <a:xfrm>
            <a:off x="8305800" y="6573308"/>
            <a:ext cx="564098"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dirty="0"/>
          </a:p>
        </p:txBody>
      </p:sp>
      <p:cxnSp>
        <p:nvCxnSpPr>
          <p:cNvPr id="9" name="Straight Connector 8"/>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9197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able Char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40080"/>
            <a:ext cx="8229600" cy="548640"/>
          </a:xfrm>
        </p:spPr>
        <p:txBody>
          <a:bodyPr anchor="t">
            <a:noAutofit/>
          </a:bodyPr>
          <a:lstStyle>
            <a:lvl1pPr algn="l">
              <a:defRPr sz="24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5" name="Text Placeholder 4"/>
          <p:cNvSpPr>
            <a:spLocks noGrp="1"/>
          </p:cNvSpPr>
          <p:nvPr>
            <p:ph type="body" sz="quarter" idx="11" hasCustomPrompt="1"/>
          </p:nvPr>
        </p:nvSpPr>
        <p:spPr>
          <a:xfrm>
            <a:off x="457200" y="6249458"/>
            <a:ext cx="8229600" cy="330200"/>
          </a:xfrm>
        </p:spPr>
        <p:txBody>
          <a:bodyPr anchor="b">
            <a:noAutofit/>
          </a:bodyPr>
          <a:lstStyle>
            <a:lvl1pPr marL="0" indent="0">
              <a:lnSpc>
                <a:spcPct val="100000"/>
              </a:lnSpc>
              <a:spcBef>
                <a:spcPts val="0"/>
              </a:spcBef>
              <a:buNone/>
              <a:defRPr sz="1000" baseline="0">
                <a:latin typeface="Franklin Gothic Medium Cond" panose="020B06060304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457200" y="1280160"/>
            <a:ext cx="8229600" cy="4846320"/>
          </a:xfrm>
        </p:spPr>
        <p:txBody>
          <a:bodyPr>
            <a:normAutofit/>
          </a:bodyPr>
          <a:lstStyle>
            <a:lvl1pPr marL="0" indent="0" algn="ctr">
              <a:buNone/>
              <a:defRPr sz="1600" baseline="0">
                <a:latin typeface="Franklin Gothic Medium" panose="020B0603020102020204" pitchFamily="34" charset="0"/>
              </a:defRPr>
            </a:lvl1pPr>
          </a:lstStyle>
          <a:p>
            <a:pPr lvl="0"/>
            <a:r>
              <a:rPr lang="en-US" dirty="0"/>
              <a:t>Click icon below to add table or chart</a:t>
            </a:r>
          </a:p>
        </p:txBody>
      </p:sp>
      <p:sp>
        <p:nvSpPr>
          <p:cNvPr id="13" name="Footer Placeholder 20"/>
          <p:cNvSpPr>
            <a:spLocks noGrp="1"/>
          </p:cNvSpPr>
          <p:nvPr>
            <p:ph type="ftr" sz="quarter" idx="13"/>
          </p:nvPr>
        </p:nvSpPr>
        <p:spPr>
          <a:xfrm>
            <a:off x="457200" y="6573308"/>
            <a:ext cx="7680960" cy="284692"/>
          </a:xfrm>
        </p:spPr>
        <p:txBody>
          <a:bodyPr/>
          <a:lstStyle>
            <a:lvl1pPr algn="l">
              <a:defRPr sz="800" cap="all" baseline="0">
                <a:solidFill>
                  <a:schemeClr val="tx1"/>
                </a:solidFill>
                <a:latin typeface="Franklin Gothic Demi Cond" panose="020B0706030402020204" pitchFamily="34" charset="0"/>
              </a:defRPr>
            </a:lvl1pPr>
          </a:lstStyle>
          <a:p>
            <a:r>
              <a:rPr lang="en-US" dirty="0"/>
              <a:t>MEDICAID SAMPLE PRES | MONTH DAY, YYYY | v2</a:t>
            </a:r>
          </a:p>
        </p:txBody>
      </p:sp>
      <p:sp>
        <p:nvSpPr>
          <p:cNvPr id="15" name="Slide Number Placeholder 21"/>
          <p:cNvSpPr>
            <a:spLocks noGrp="1"/>
          </p:cNvSpPr>
          <p:nvPr>
            <p:ph type="sldNum" sz="quarter" idx="15"/>
          </p:nvPr>
        </p:nvSpPr>
        <p:spPr>
          <a:xfrm>
            <a:off x="8305800" y="6573308"/>
            <a:ext cx="564098"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pPr/>
              <a:t>‹#›</a:t>
            </a:fld>
            <a:endParaRPr lang="en-US" dirty="0"/>
          </a:p>
        </p:txBody>
      </p:sp>
      <p:cxnSp>
        <p:nvCxnSpPr>
          <p:cNvPr id="10" name="Straight Connector 9"/>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20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ransi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09F6F0-2BA0-41EF-A2CD-DD0B586C4F8E}"/>
              </a:ext>
            </a:extLst>
          </p:cNvPr>
          <p:cNvSpPr/>
          <p:nvPr userDrawn="1"/>
        </p:nvSpPr>
        <p:spPr>
          <a:xfrm>
            <a:off x="0" y="1207929"/>
            <a:ext cx="9144000" cy="107878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22979" y="1425965"/>
            <a:ext cx="7911422" cy="642714"/>
          </a:xfrm>
          <a:prstGeom prst="rect">
            <a:avLst/>
          </a:prstGeom>
        </p:spPr>
        <p:txBody>
          <a:bodyPr>
            <a:noAutofit/>
          </a:bodyPr>
          <a:lstStyle>
            <a:lvl1pPr algn="l">
              <a:defRPr sz="3600" b="0" i="0" baseline="0">
                <a:solidFill>
                  <a:schemeClr val="bg1"/>
                </a:solidFill>
                <a:latin typeface="Franklin Gothic Demi Cond" panose="020B0706030402020204" pitchFamily="34" charset="0"/>
                <a:cs typeface="Times New Roman" panose="02020603050405020304" pitchFamily="18" charset="0"/>
              </a:defRPr>
            </a:lvl1pPr>
          </a:lstStyle>
          <a:p>
            <a:r>
              <a:rPr lang="en-US" dirty="0"/>
              <a:t>Click to add Transition Title</a:t>
            </a:r>
          </a:p>
        </p:txBody>
      </p:sp>
      <p:sp>
        <p:nvSpPr>
          <p:cNvPr id="10" name="Rectangle 9">
            <a:extLst>
              <a:ext uri="{FF2B5EF4-FFF2-40B4-BE49-F238E27FC236}">
                <a16:creationId xmlns:a16="http://schemas.microsoft.com/office/drawing/2014/main" id="{B63D7305-91B9-4550-9A3A-509536A66B54}"/>
              </a:ext>
            </a:extLst>
          </p:cNvPr>
          <p:cNvSpPr/>
          <p:nvPr userDrawn="1"/>
        </p:nvSpPr>
        <p:spPr>
          <a:xfrm>
            <a:off x="6690" y="6613184"/>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Slide Number Placeholder 10">
            <a:extLst>
              <a:ext uri="{FF2B5EF4-FFF2-40B4-BE49-F238E27FC236}">
                <a16:creationId xmlns:a16="http://schemas.microsoft.com/office/drawing/2014/main" id="{BB429884-17D1-48DC-8591-2D5CF725B4FD}"/>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488017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49458"/>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289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F28FE37C-07B9-481E-A7AE-5E0540840A8F}" type="slidenum">
              <a:rPr lang="en-US" smtClean="0"/>
              <a:pPr>
                <a:defRPr/>
              </a:pPr>
              <a:t>‹#›</a:t>
            </a:fld>
            <a:endParaRPr lang="en-US" dirty="0"/>
          </a:p>
        </p:txBody>
      </p:sp>
    </p:spTree>
    <p:extLst>
      <p:ext uri="{BB962C8B-B14F-4D97-AF65-F5344CB8AC3E}">
        <p14:creationId xmlns:p14="http://schemas.microsoft.com/office/powerpoint/2010/main" val="3982047402"/>
      </p:ext>
    </p:extLst>
  </p:cSld>
  <p:clrMapOvr>
    <a:masterClrMapping/>
  </p:clrMapOvr>
  <p:transition>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cxnSp>
        <p:nvCxnSpPr>
          <p:cNvPr id="8" name="Straight Connector 7"/>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73836" y="2560320"/>
            <a:ext cx="3538728"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6008" y="2560320"/>
            <a:ext cx="3538728"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5CDBE6-68C2-EE47-A934-E66D280510EC}" type="datetimeFigureOut">
              <a:rPr lang="en-US" smtClean="0"/>
              <a:pPr/>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D9C814-1B02-E445-9BE3-7D6467838C0C}" type="slidenum">
              <a:rPr lang="en-US" smtClean="0"/>
              <a:pPr/>
              <a:t>‹#›</a:t>
            </a:fld>
            <a:endParaRPr lang="en-US" dirty="0"/>
          </a:p>
        </p:txBody>
      </p:sp>
    </p:spTree>
    <p:extLst>
      <p:ext uri="{BB962C8B-B14F-4D97-AF65-F5344CB8AC3E}">
        <p14:creationId xmlns:p14="http://schemas.microsoft.com/office/powerpoint/2010/main" val="38723324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0">
            <a:extLst>
              <a:ext uri="{FF2B5EF4-FFF2-40B4-BE49-F238E27FC236}">
                <a16:creationId xmlns:a16="http://schemas.microsoft.com/office/drawing/2014/main" id="{681B9B26-849E-4389-8A34-9CBFB3AC9E65}"/>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35573389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Slide - Lighthouse, Mountains, Full Logo, Title and Sub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151" y="1985777"/>
            <a:ext cx="1895338" cy="1883383"/>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6926590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5"/>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74369"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622979" y="2"/>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ext Placeholder 3"/>
          <p:cNvSpPr>
            <a:spLocks noGrp="1"/>
          </p:cNvSpPr>
          <p:nvPr>
            <p:ph type="body" sz="quarter" idx="10"/>
          </p:nvPr>
        </p:nvSpPr>
        <p:spPr>
          <a:xfrm>
            <a:off x="628650" y="1520827"/>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Tree>
    <p:extLst>
      <p:ext uri="{BB962C8B-B14F-4D97-AF65-F5344CB8AC3E}">
        <p14:creationId xmlns:p14="http://schemas.microsoft.com/office/powerpoint/2010/main" val="2654087473"/>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5"/>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p:spPr>
        <p:txBody>
          <a:bodyPr>
            <a:noAutofit/>
          </a:bodyPr>
          <a:lstStyle>
            <a:lvl1pPr algn="l">
              <a:defRPr sz="28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9" name="Rectangle 8"/>
          <p:cNvSpPr/>
          <p:nvPr userDrawn="1"/>
        </p:nvSpPr>
        <p:spPr>
          <a:xfrm>
            <a:off x="622980" y="1"/>
            <a:ext cx="48634" cy="102093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760358339"/>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ransi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09F6F0-2BA0-41EF-A2CD-DD0B586C4F8E}"/>
              </a:ext>
            </a:extLst>
          </p:cNvPr>
          <p:cNvSpPr/>
          <p:nvPr userDrawn="1"/>
        </p:nvSpPr>
        <p:spPr>
          <a:xfrm>
            <a:off x="0" y="1207929"/>
            <a:ext cx="9144000" cy="107878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22980" y="1425965"/>
            <a:ext cx="7911422" cy="642714"/>
          </a:xfrm>
          <a:prstGeom prst="rect">
            <a:avLst/>
          </a:prstGeom>
        </p:spPr>
        <p:txBody>
          <a:bodyPr>
            <a:noAutofit/>
          </a:bodyPr>
          <a:lstStyle>
            <a:lvl1pPr algn="l">
              <a:defRPr sz="3600" b="0" i="0" baseline="0">
                <a:solidFill>
                  <a:schemeClr val="bg1"/>
                </a:solidFill>
                <a:latin typeface="Franklin Gothic Demi Cond" panose="020B0706030402020204" pitchFamily="34" charset="0"/>
                <a:cs typeface="Times New Roman" panose="02020603050405020304" pitchFamily="18" charset="0"/>
              </a:defRPr>
            </a:lvl1pPr>
          </a:lstStyle>
          <a:p>
            <a:r>
              <a:rPr lang="en-US" dirty="0"/>
              <a:t>Click to add Transition Title</a:t>
            </a:r>
          </a:p>
        </p:txBody>
      </p:sp>
      <p:sp>
        <p:nvSpPr>
          <p:cNvPr id="10" name="Rectangle 9">
            <a:extLst>
              <a:ext uri="{FF2B5EF4-FFF2-40B4-BE49-F238E27FC236}">
                <a16:creationId xmlns:a16="http://schemas.microsoft.com/office/drawing/2014/main" id="{B63D7305-91B9-4550-9A3A-509536A66B54}"/>
              </a:ext>
            </a:extLst>
          </p:cNvPr>
          <p:cNvSpPr/>
          <p:nvPr userDrawn="1"/>
        </p:nvSpPr>
        <p:spPr>
          <a:xfrm>
            <a:off x="6690" y="6613184"/>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Slide Number Placeholder 10">
            <a:extLst>
              <a:ext uri="{FF2B5EF4-FFF2-40B4-BE49-F238E27FC236}">
                <a16:creationId xmlns:a16="http://schemas.microsoft.com/office/drawing/2014/main" id="{BB429884-17D1-48DC-8591-2D5CF725B4FD}"/>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0869663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cxnSp>
        <p:nvCxnSpPr>
          <p:cNvPr id="8" name="Straight Connector 7"/>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73836" y="2560320"/>
            <a:ext cx="3538728"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6008" y="2560320"/>
            <a:ext cx="3538728"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5CDBE6-68C2-EE47-A934-E66D280510EC}" type="datetimeFigureOut">
              <a:rPr lang="en-US" smtClean="0"/>
              <a:pPr/>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1D9C814-1B02-E445-9BE3-7D6467838C0C}" type="slidenum">
              <a:rPr lang="en-US" smtClean="0"/>
              <a:pPr/>
              <a:t>‹#›</a:t>
            </a:fld>
            <a:endParaRPr lang="en-US" dirty="0"/>
          </a:p>
        </p:txBody>
      </p:sp>
    </p:spTree>
    <p:extLst>
      <p:ext uri="{BB962C8B-B14F-4D97-AF65-F5344CB8AC3E}">
        <p14:creationId xmlns:p14="http://schemas.microsoft.com/office/powerpoint/2010/main" val="15678503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8523AA-F822-47EE-B5CD-B89D1D870DD7}" type="datetimeFigureOut">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159748-1804-4170-B60A-A2068133F8E1}" type="slidenum">
              <a:rPr lang="en-US" smtClean="0"/>
              <a:t>‹#›</a:t>
            </a:fld>
            <a:endParaRPr lang="en-US" dirty="0"/>
          </a:p>
        </p:txBody>
      </p:sp>
    </p:spTree>
    <p:extLst>
      <p:ext uri="{BB962C8B-B14F-4D97-AF65-F5344CB8AC3E}">
        <p14:creationId xmlns:p14="http://schemas.microsoft.com/office/powerpoint/2010/main" val="3312458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8523AA-F822-47EE-B5CD-B89D1D870DD7}" type="datetimeFigureOut">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159748-1804-4170-B60A-A2068133F8E1}" type="slidenum">
              <a:rPr lang="en-US" smtClean="0"/>
              <a:t>‹#›</a:t>
            </a:fld>
            <a:endParaRPr lang="en-US" dirty="0"/>
          </a:p>
        </p:txBody>
      </p:sp>
    </p:spTree>
    <p:extLst>
      <p:ext uri="{BB962C8B-B14F-4D97-AF65-F5344CB8AC3E}">
        <p14:creationId xmlns:p14="http://schemas.microsoft.com/office/powerpoint/2010/main" val="3793304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1" y="1849440"/>
            <a:ext cx="3840163" cy="4402137"/>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a:latin typeface="Gotham Bold" charset="0"/>
                <a:ea typeface="Gotham Bold" charset="0"/>
                <a:cs typeface="Gotham Bold" charset="0"/>
              </a:defRPr>
            </a:lvl2pPr>
            <a:lvl3pPr>
              <a:defRPr sz="1500" b="0" i="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51575"/>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50" y="1840561"/>
            <a:ext cx="3840163" cy="4402137"/>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baseline="0">
                <a:latin typeface="Gotham Bold" charset="0"/>
                <a:ea typeface="Gotham Bold" charset="0"/>
                <a:cs typeface="Gotham Bold" charset="0"/>
              </a:defRPr>
            </a:lvl2pPr>
            <a:lvl3pPr>
              <a:defRPr sz="1500" b="0" i="0" baseline="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526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457200" y="457200"/>
            <a:ext cx="8229600" cy="457200"/>
          </a:xfrm>
          <a:prstGeom prst="rect">
            <a:avLst/>
          </a:prstGeom>
        </p:spPr>
        <p:txBody>
          <a:bodyPr lIns="0" tIns="0" rIns="0" bIns="0" anchor="t" anchorCtr="0"/>
          <a:lstStyle>
            <a:lvl1pPr marL="0" indent="0" algn="l">
              <a:buFontTx/>
              <a:buNone/>
              <a:defRPr sz="3500" b="1" i="1" baseline="0">
                <a:solidFill>
                  <a:srgbClr val="69AD46"/>
                </a:solidFill>
                <a:latin typeface="Cabin" panose="020B08030502020200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Optional Section or Slide Title</a:t>
            </a:r>
          </a:p>
        </p:txBody>
      </p:sp>
      <p:sp>
        <p:nvSpPr>
          <p:cNvPr id="4" name="Text Placeholder 5"/>
          <p:cNvSpPr>
            <a:spLocks noGrp="1"/>
          </p:cNvSpPr>
          <p:nvPr>
            <p:ph type="body" sz="quarter" idx="11" hasCustomPrompt="1"/>
          </p:nvPr>
        </p:nvSpPr>
        <p:spPr>
          <a:xfrm>
            <a:off x="457200" y="1280160"/>
            <a:ext cx="8229600" cy="274320"/>
          </a:xfrm>
          <a:prstGeom prst="rect">
            <a:avLst/>
          </a:prstGeom>
        </p:spPr>
        <p:txBody>
          <a:bodyPr lIns="0" tIns="0" rIns="0" bIns="0" anchor="t" anchorCtr="0"/>
          <a:lstStyle>
            <a:lvl1pPr marL="0" indent="0" algn="l">
              <a:buFontTx/>
              <a:buNone/>
              <a:defRPr sz="2000" b="1" i="0" baseline="0">
                <a:solidFill>
                  <a:srgbClr val="59A4D2"/>
                </a:solidFill>
                <a:latin typeface="Cabin" panose="020B08030502020200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 TEXT</a:t>
            </a:r>
          </a:p>
        </p:txBody>
      </p:sp>
      <p:sp>
        <p:nvSpPr>
          <p:cNvPr id="5" name="Text Placeholder 5"/>
          <p:cNvSpPr>
            <a:spLocks noGrp="1"/>
          </p:cNvSpPr>
          <p:nvPr>
            <p:ph type="body" sz="quarter" idx="12" hasCustomPrompt="1"/>
          </p:nvPr>
        </p:nvSpPr>
        <p:spPr>
          <a:xfrm>
            <a:off x="457200" y="1828800"/>
            <a:ext cx="8229600" cy="4572000"/>
          </a:xfrm>
          <a:prstGeom prst="rect">
            <a:avLst/>
          </a:prstGeom>
        </p:spPr>
        <p:txBody>
          <a:bodyPr lIns="0" tIns="0" rIns="0" bIns="0" anchor="t" anchorCtr="0"/>
          <a:lstStyle>
            <a:lvl1pPr marL="0" indent="0" algn="l">
              <a:lnSpc>
                <a:spcPct val="100000"/>
              </a:lnSpc>
              <a:spcBef>
                <a:spcPts val="0"/>
              </a:spcBef>
              <a:spcAft>
                <a:spcPts val="0"/>
              </a:spcAft>
              <a:buFontTx/>
              <a:buNone/>
              <a:defRPr sz="2000" b="0" i="0" baseline="0">
                <a:solidFill>
                  <a:schemeClr val="tx1"/>
                </a:solidFill>
                <a:latin typeface="Cabin" panose="020B08030502020200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a:t>
            </a:r>
          </a:p>
        </p:txBody>
      </p:sp>
    </p:spTree>
    <p:extLst>
      <p:ext uri="{BB962C8B-B14F-4D97-AF65-F5344CB8AC3E}">
        <p14:creationId xmlns:p14="http://schemas.microsoft.com/office/powerpoint/2010/main" val="33742505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457200" y="457200"/>
            <a:ext cx="8229600" cy="457200"/>
          </a:xfrm>
          <a:prstGeom prst="rect">
            <a:avLst/>
          </a:prstGeom>
        </p:spPr>
        <p:txBody>
          <a:bodyPr lIns="0" tIns="0" rIns="0" bIns="0" anchor="t" anchorCtr="0"/>
          <a:lstStyle>
            <a:lvl1pPr marL="0" indent="0" algn="l">
              <a:buFontTx/>
              <a:buNone/>
              <a:defRPr sz="3500" b="1" i="1" baseline="0">
                <a:solidFill>
                  <a:srgbClr val="69AD46"/>
                </a:solidFill>
                <a:latin typeface="Cabin" panose="020B08030502020200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Optional Section or Slide Title</a:t>
            </a:r>
          </a:p>
        </p:txBody>
      </p:sp>
      <p:sp>
        <p:nvSpPr>
          <p:cNvPr id="3" name="Text Placeholder 5"/>
          <p:cNvSpPr>
            <a:spLocks noGrp="1"/>
          </p:cNvSpPr>
          <p:nvPr>
            <p:ph type="body" sz="quarter" idx="11" hasCustomPrompt="1"/>
          </p:nvPr>
        </p:nvSpPr>
        <p:spPr>
          <a:xfrm>
            <a:off x="457200" y="1280160"/>
            <a:ext cx="3886200" cy="274320"/>
          </a:xfrm>
          <a:prstGeom prst="rect">
            <a:avLst/>
          </a:prstGeom>
        </p:spPr>
        <p:txBody>
          <a:bodyPr lIns="0" tIns="0" rIns="0" bIns="0" anchor="t" anchorCtr="0"/>
          <a:lstStyle>
            <a:lvl1pPr marL="0" indent="0" algn="l">
              <a:buFontTx/>
              <a:buNone/>
              <a:defRPr sz="2000" b="1" i="0" baseline="0">
                <a:solidFill>
                  <a:srgbClr val="59A4D2"/>
                </a:solidFill>
                <a:latin typeface="Cabin" panose="020B08030502020200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 TEXT</a:t>
            </a:r>
          </a:p>
        </p:txBody>
      </p:sp>
      <p:sp>
        <p:nvSpPr>
          <p:cNvPr id="4" name="Text Placeholder 5"/>
          <p:cNvSpPr>
            <a:spLocks noGrp="1"/>
          </p:cNvSpPr>
          <p:nvPr>
            <p:ph type="body" sz="quarter" idx="12" hasCustomPrompt="1"/>
          </p:nvPr>
        </p:nvSpPr>
        <p:spPr>
          <a:xfrm>
            <a:off x="457200" y="1828800"/>
            <a:ext cx="3886200" cy="4572000"/>
          </a:xfrm>
          <a:prstGeom prst="rect">
            <a:avLst/>
          </a:prstGeom>
        </p:spPr>
        <p:txBody>
          <a:bodyPr lIns="0" tIns="0" rIns="0" bIns="0" anchor="t" anchorCtr="0"/>
          <a:lstStyle>
            <a:lvl1pPr marL="0" indent="0" algn="l">
              <a:lnSpc>
                <a:spcPct val="100000"/>
              </a:lnSpc>
              <a:spcBef>
                <a:spcPts val="0"/>
              </a:spcBef>
              <a:spcAft>
                <a:spcPts val="0"/>
              </a:spcAft>
              <a:buFontTx/>
              <a:buNone/>
              <a:defRPr sz="2000" b="0" i="0" baseline="0">
                <a:solidFill>
                  <a:schemeClr val="tx1"/>
                </a:solidFill>
                <a:latin typeface="Cabin" panose="020B08030502020200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br>
              <a:rPr lang="en-US" dirty="0"/>
            </a:br>
            <a:br>
              <a:rPr lang="en-US" dirty="0"/>
            </a:br>
            <a:r>
              <a:rPr lang="en-US" dirty="0"/>
              <a:t>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 Lorem ipsum dolor sit </a:t>
            </a:r>
            <a:r>
              <a:rPr lang="en-US" dirty="0" err="1"/>
              <a:t>amet</a:t>
            </a:r>
            <a:r>
              <a:rPr lang="en-US" dirty="0"/>
              <a:t>.</a:t>
            </a:r>
          </a:p>
        </p:txBody>
      </p:sp>
      <p:sp>
        <p:nvSpPr>
          <p:cNvPr id="10" name="Picture Placeholder 9"/>
          <p:cNvSpPr>
            <a:spLocks noGrp="1"/>
          </p:cNvSpPr>
          <p:nvPr>
            <p:ph type="pic" sz="quarter" idx="13" hasCustomPrompt="1"/>
          </p:nvPr>
        </p:nvSpPr>
        <p:spPr>
          <a:xfrm>
            <a:off x="4800600" y="1276350"/>
            <a:ext cx="3886200" cy="5124450"/>
          </a:xfrm>
          <a:prstGeom prst="rect">
            <a:avLst/>
          </a:prstGeom>
          <a:solidFill>
            <a:schemeClr val="bg2"/>
          </a:solidFill>
        </p:spPr>
        <p:txBody>
          <a:bodyPr lIns="0" tIns="0" rIns="0" bIns="0" anchor="ctr" anchorCtr="0"/>
          <a:lstStyle>
            <a:lvl1pPr marL="0" indent="0" algn="ctr">
              <a:buNone/>
              <a:defRPr sz="2000" b="1">
                <a:solidFill>
                  <a:schemeClr val="bg2">
                    <a:lumMod val="75000"/>
                  </a:schemeClr>
                </a:solidFill>
                <a:latin typeface="Cabin" panose="020B0803050202020004" pitchFamily="34" charset="0"/>
              </a:defRPr>
            </a:lvl1pPr>
          </a:lstStyle>
          <a:p>
            <a:r>
              <a:rPr lang="en-US" dirty="0"/>
              <a:t>[ INSERT IMAGE ]</a:t>
            </a:r>
          </a:p>
        </p:txBody>
      </p:sp>
    </p:spTree>
    <p:extLst>
      <p:ext uri="{BB962C8B-B14F-4D97-AF65-F5344CB8AC3E}">
        <p14:creationId xmlns:p14="http://schemas.microsoft.com/office/powerpoint/2010/main" val="20295533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C">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457200" y="457200"/>
            <a:ext cx="8229600" cy="457200"/>
          </a:xfrm>
          <a:prstGeom prst="rect">
            <a:avLst/>
          </a:prstGeom>
        </p:spPr>
        <p:txBody>
          <a:bodyPr lIns="0" tIns="0" rIns="0" bIns="0" anchor="t" anchorCtr="0"/>
          <a:lstStyle>
            <a:lvl1pPr marL="0" indent="0" algn="l">
              <a:buFontTx/>
              <a:buNone/>
              <a:defRPr sz="3500" b="1" i="1" baseline="0">
                <a:solidFill>
                  <a:srgbClr val="69AD46"/>
                </a:solidFill>
                <a:latin typeface="Cabin" panose="020B08030502020200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Optional Section or Slide Title</a:t>
            </a:r>
          </a:p>
        </p:txBody>
      </p:sp>
      <p:sp>
        <p:nvSpPr>
          <p:cNvPr id="4" name="Text Placeholder 5"/>
          <p:cNvSpPr>
            <a:spLocks noGrp="1"/>
          </p:cNvSpPr>
          <p:nvPr>
            <p:ph type="body" sz="quarter" idx="11" hasCustomPrompt="1"/>
          </p:nvPr>
        </p:nvSpPr>
        <p:spPr>
          <a:xfrm>
            <a:off x="457200" y="1280160"/>
            <a:ext cx="8229600" cy="274320"/>
          </a:xfrm>
          <a:prstGeom prst="rect">
            <a:avLst/>
          </a:prstGeom>
        </p:spPr>
        <p:txBody>
          <a:bodyPr lIns="0" tIns="0" rIns="0" bIns="0" anchor="t" anchorCtr="0"/>
          <a:lstStyle>
            <a:lvl1pPr marL="0" indent="0" algn="l">
              <a:buFontTx/>
              <a:buNone/>
              <a:defRPr sz="2000" b="1" i="0" baseline="0">
                <a:solidFill>
                  <a:srgbClr val="59A4D2"/>
                </a:solidFill>
                <a:latin typeface="Cabin" panose="020B08030502020200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 TEXT</a:t>
            </a:r>
          </a:p>
        </p:txBody>
      </p:sp>
      <p:sp>
        <p:nvSpPr>
          <p:cNvPr id="6" name="Picture Placeholder 9"/>
          <p:cNvSpPr>
            <a:spLocks noGrp="1"/>
          </p:cNvSpPr>
          <p:nvPr>
            <p:ph type="pic" sz="quarter" idx="13" hasCustomPrompt="1"/>
          </p:nvPr>
        </p:nvSpPr>
        <p:spPr>
          <a:xfrm>
            <a:off x="457200" y="3200400"/>
            <a:ext cx="8229600" cy="3200400"/>
          </a:xfrm>
          <a:prstGeom prst="rect">
            <a:avLst/>
          </a:prstGeom>
          <a:solidFill>
            <a:schemeClr val="bg2"/>
          </a:solidFill>
        </p:spPr>
        <p:txBody>
          <a:bodyPr lIns="0" tIns="0" rIns="0" bIns="0" anchor="ctr" anchorCtr="0"/>
          <a:lstStyle>
            <a:lvl1pPr marL="0" indent="0" algn="ctr">
              <a:buNone/>
              <a:defRPr sz="2000" b="1">
                <a:solidFill>
                  <a:schemeClr val="bg2">
                    <a:lumMod val="75000"/>
                  </a:schemeClr>
                </a:solidFill>
                <a:latin typeface="Cabin" panose="020B0803050202020004" pitchFamily="34" charset="0"/>
              </a:defRPr>
            </a:lvl1pPr>
          </a:lstStyle>
          <a:p>
            <a:r>
              <a:rPr lang="en-US" dirty="0"/>
              <a:t>[ INSERT IMAGE ]</a:t>
            </a:r>
          </a:p>
        </p:txBody>
      </p:sp>
      <p:sp>
        <p:nvSpPr>
          <p:cNvPr id="7" name="Text Placeholder 5"/>
          <p:cNvSpPr>
            <a:spLocks noGrp="1"/>
          </p:cNvSpPr>
          <p:nvPr>
            <p:ph type="body" sz="quarter" idx="12" hasCustomPrompt="1"/>
          </p:nvPr>
        </p:nvSpPr>
        <p:spPr>
          <a:xfrm>
            <a:off x="457200" y="1828800"/>
            <a:ext cx="8229600" cy="914400"/>
          </a:xfrm>
          <a:prstGeom prst="rect">
            <a:avLst/>
          </a:prstGeom>
        </p:spPr>
        <p:txBody>
          <a:bodyPr lIns="0" tIns="0" rIns="0" bIns="0" anchor="t" anchorCtr="0"/>
          <a:lstStyle>
            <a:lvl1pPr marL="0" indent="0" algn="l">
              <a:lnSpc>
                <a:spcPct val="100000"/>
              </a:lnSpc>
              <a:spcBef>
                <a:spcPts val="0"/>
              </a:spcBef>
              <a:spcAft>
                <a:spcPts val="0"/>
              </a:spcAft>
              <a:buFontTx/>
              <a:buNone/>
              <a:defRPr sz="2000" b="0" i="0" baseline="0">
                <a:solidFill>
                  <a:schemeClr val="tx1"/>
                </a:solidFill>
                <a:latin typeface="Cabin" panose="020B08030502020200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a:t>
            </a:r>
          </a:p>
        </p:txBody>
      </p:sp>
    </p:spTree>
    <p:extLst>
      <p:ext uri="{BB962C8B-B14F-4D97-AF65-F5344CB8AC3E}">
        <p14:creationId xmlns:p14="http://schemas.microsoft.com/office/powerpoint/2010/main" val="6765496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D">
    <p:spTree>
      <p:nvGrpSpPr>
        <p:cNvPr id="1" name=""/>
        <p:cNvGrpSpPr/>
        <p:nvPr/>
      </p:nvGrpSpPr>
      <p:grpSpPr>
        <a:xfrm>
          <a:off x="0" y="0"/>
          <a:ext cx="0" cy="0"/>
          <a:chOff x="0" y="0"/>
          <a:chExt cx="0" cy="0"/>
        </a:xfrm>
      </p:grpSpPr>
      <p:sp>
        <p:nvSpPr>
          <p:cNvPr id="2" name="Text Placeholder 5"/>
          <p:cNvSpPr>
            <a:spLocks noGrp="1"/>
          </p:cNvSpPr>
          <p:nvPr>
            <p:ph type="body" sz="quarter" idx="11" hasCustomPrompt="1"/>
          </p:nvPr>
        </p:nvSpPr>
        <p:spPr>
          <a:xfrm>
            <a:off x="457200" y="457200"/>
            <a:ext cx="8229600" cy="274320"/>
          </a:xfrm>
          <a:prstGeom prst="rect">
            <a:avLst/>
          </a:prstGeom>
        </p:spPr>
        <p:txBody>
          <a:bodyPr lIns="0" tIns="0" rIns="0" bIns="0" anchor="t" anchorCtr="0"/>
          <a:lstStyle>
            <a:lvl1pPr marL="0" indent="0" algn="l">
              <a:buFontTx/>
              <a:buNone/>
              <a:defRPr sz="2000" b="1" i="0" baseline="0">
                <a:solidFill>
                  <a:srgbClr val="59A4D2"/>
                </a:solidFill>
                <a:latin typeface="Cabin" panose="020B08030502020200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 TEXT</a:t>
            </a:r>
          </a:p>
        </p:txBody>
      </p:sp>
      <p:sp>
        <p:nvSpPr>
          <p:cNvPr id="3" name="Text Placeholder 5"/>
          <p:cNvSpPr>
            <a:spLocks noGrp="1"/>
          </p:cNvSpPr>
          <p:nvPr>
            <p:ph type="body" sz="quarter" idx="12" hasCustomPrompt="1"/>
          </p:nvPr>
        </p:nvSpPr>
        <p:spPr>
          <a:xfrm>
            <a:off x="457200" y="1005840"/>
            <a:ext cx="8229600" cy="5394960"/>
          </a:xfrm>
          <a:prstGeom prst="rect">
            <a:avLst/>
          </a:prstGeom>
        </p:spPr>
        <p:txBody>
          <a:bodyPr lIns="0" tIns="0" rIns="0" bIns="0" anchor="t" anchorCtr="0"/>
          <a:lstStyle>
            <a:lvl1pPr marL="0" indent="0" algn="l">
              <a:lnSpc>
                <a:spcPct val="100000"/>
              </a:lnSpc>
              <a:spcBef>
                <a:spcPts val="0"/>
              </a:spcBef>
              <a:spcAft>
                <a:spcPts val="0"/>
              </a:spcAft>
              <a:buFontTx/>
              <a:buNone/>
              <a:defRPr sz="2000" b="0" i="0" baseline="0">
                <a:solidFill>
                  <a:schemeClr val="tx1"/>
                </a:solidFill>
                <a:latin typeface="Cabin" panose="020B08030502020200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a:t>
            </a:r>
          </a:p>
        </p:txBody>
      </p:sp>
    </p:spTree>
    <p:extLst>
      <p:ext uri="{BB962C8B-B14F-4D97-AF65-F5344CB8AC3E}">
        <p14:creationId xmlns:p14="http://schemas.microsoft.com/office/powerpoint/2010/main" val="8630788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E">
    <p:spTree>
      <p:nvGrpSpPr>
        <p:cNvPr id="1" name=""/>
        <p:cNvGrpSpPr/>
        <p:nvPr/>
      </p:nvGrpSpPr>
      <p:grpSpPr>
        <a:xfrm>
          <a:off x="0" y="0"/>
          <a:ext cx="0" cy="0"/>
          <a:chOff x="0" y="0"/>
          <a:chExt cx="0" cy="0"/>
        </a:xfrm>
      </p:grpSpPr>
      <p:sp>
        <p:nvSpPr>
          <p:cNvPr id="2" name="Text Placeholder 5"/>
          <p:cNvSpPr>
            <a:spLocks noGrp="1"/>
          </p:cNvSpPr>
          <p:nvPr>
            <p:ph type="body" sz="quarter" idx="11" hasCustomPrompt="1"/>
          </p:nvPr>
        </p:nvSpPr>
        <p:spPr>
          <a:xfrm>
            <a:off x="457200" y="457200"/>
            <a:ext cx="3886200" cy="274320"/>
          </a:xfrm>
          <a:prstGeom prst="rect">
            <a:avLst/>
          </a:prstGeom>
        </p:spPr>
        <p:txBody>
          <a:bodyPr lIns="0" tIns="0" rIns="0" bIns="0" anchor="t" anchorCtr="0"/>
          <a:lstStyle>
            <a:lvl1pPr marL="0" indent="0" algn="l">
              <a:buFontTx/>
              <a:buNone/>
              <a:defRPr sz="2000" b="1" i="0" baseline="0">
                <a:solidFill>
                  <a:srgbClr val="59A4D2"/>
                </a:solidFill>
                <a:latin typeface="Cabin" panose="020B08030502020200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 TEXT</a:t>
            </a:r>
          </a:p>
        </p:txBody>
      </p:sp>
      <p:sp>
        <p:nvSpPr>
          <p:cNvPr id="3" name="Text Placeholder 5"/>
          <p:cNvSpPr>
            <a:spLocks noGrp="1"/>
          </p:cNvSpPr>
          <p:nvPr>
            <p:ph type="body" sz="quarter" idx="12" hasCustomPrompt="1"/>
          </p:nvPr>
        </p:nvSpPr>
        <p:spPr>
          <a:xfrm>
            <a:off x="457200" y="1005840"/>
            <a:ext cx="3886200" cy="5394960"/>
          </a:xfrm>
          <a:prstGeom prst="rect">
            <a:avLst/>
          </a:prstGeom>
        </p:spPr>
        <p:txBody>
          <a:bodyPr lIns="0" tIns="0" rIns="0" bIns="0" anchor="t" anchorCtr="0"/>
          <a:lstStyle>
            <a:lvl1pPr marL="0" indent="0" algn="l">
              <a:lnSpc>
                <a:spcPct val="100000"/>
              </a:lnSpc>
              <a:spcBef>
                <a:spcPts val="0"/>
              </a:spcBef>
              <a:spcAft>
                <a:spcPts val="0"/>
              </a:spcAft>
              <a:buFontTx/>
              <a:buNone/>
              <a:defRPr sz="2000" b="0" i="0" baseline="0">
                <a:solidFill>
                  <a:schemeClr val="tx1"/>
                </a:solidFill>
                <a:latin typeface="Cabin" panose="020B08030502020200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br>
              <a:rPr lang="en-US" dirty="0"/>
            </a:br>
            <a:br>
              <a:rPr lang="en-US" dirty="0"/>
            </a:br>
            <a:r>
              <a:rPr lang="en-US" dirty="0"/>
              <a:t>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a:t>
            </a:r>
            <a:br>
              <a:rPr lang="en-US" dirty="0"/>
            </a:br>
            <a:br>
              <a:rPr lang="en-US" dirty="0"/>
            </a:b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a:t>
            </a:r>
          </a:p>
        </p:txBody>
      </p:sp>
      <p:sp>
        <p:nvSpPr>
          <p:cNvPr id="4" name="Picture Placeholder 9"/>
          <p:cNvSpPr>
            <a:spLocks noGrp="1"/>
          </p:cNvSpPr>
          <p:nvPr>
            <p:ph type="pic" sz="quarter" idx="13" hasCustomPrompt="1"/>
          </p:nvPr>
        </p:nvSpPr>
        <p:spPr>
          <a:xfrm>
            <a:off x="4800600" y="457200"/>
            <a:ext cx="3886200" cy="5943600"/>
          </a:xfrm>
          <a:prstGeom prst="rect">
            <a:avLst/>
          </a:prstGeom>
          <a:solidFill>
            <a:schemeClr val="bg2"/>
          </a:solidFill>
        </p:spPr>
        <p:txBody>
          <a:bodyPr lIns="0" tIns="0" rIns="0" bIns="0" anchor="ctr" anchorCtr="0"/>
          <a:lstStyle>
            <a:lvl1pPr marL="0" indent="0" algn="ctr">
              <a:buNone/>
              <a:defRPr sz="2000" b="1">
                <a:solidFill>
                  <a:schemeClr val="bg2">
                    <a:lumMod val="75000"/>
                  </a:schemeClr>
                </a:solidFill>
                <a:latin typeface="Cabin" panose="020B0803050202020004" pitchFamily="34" charset="0"/>
              </a:defRPr>
            </a:lvl1pPr>
          </a:lstStyle>
          <a:p>
            <a:r>
              <a:rPr lang="en-US" dirty="0"/>
              <a:t>[ INSERT IMAGE ]</a:t>
            </a:r>
          </a:p>
        </p:txBody>
      </p:sp>
    </p:spTree>
    <p:extLst>
      <p:ext uri="{BB962C8B-B14F-4D97-AF65-F5344CB8AC3E}">
        <p14:creationId xmlns:p14="http://schemas.microsoft.com/office/powerpoint/2010/main" val="40093516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F">
    <p:spTree>
      <p:nvGrpSpPr>
        <p:cNvPr id="1" name=""/>
        <p:cNvGrpSpPr/>
        <p:nvPr/>
      </p:nvGrpSpPr>
      <p:grpSpPr>
        <a:xfrm>
          <a:off x="0" y="0"/>
          <a:ext cx="0" cy="0"/>
          <a:chOff x="0" y="0"/>
          <a:chExt cx="0" cy="0"/>
        </a:xfrm>
      </p:grpSpPr>
      <p:sp>
        <p:nvSpPr>
          <p:cNvPr id="3" name="Text Placeholder 5"/>
          <p:cNvSpPr>
            <a:spLocks noGrp="1"/>
          </p:cNvSpPr>
          <p:nvPr>
            <p:ph type="body" sz="quarter" idx="11" hasCustomPrompt="1"/>
          </p:nvPr>
        </p:nvSpPr>
        <p:spPr>
          <a:xfrm>
            <a:off x="457200" y="457200"/>
            <a:ext cx="8229600" cy="274320"/>
          </a:xfrm>
          <a:prstGeom prst="rect">
            <a:avLst/>
          </a:prstGeom>
        </p:spPr>
        <p:txBody>
          <a:bodyPr lIns="0" tIns="0" rIns="0" bIns="0" anchor="t" anchorCtr="0"/>
          <a:lstStyle>
            <a:lvl1pPr marL="0" indent="0" algn="l">
              <a:buFontTx/>
              <a:buNone/>
              <a:defRPr sz="2000" b="1" i="0" baseline="0">
                <a:solidFill>
                  <a:srgbClr val="59A4D2"/>
                </a:solidFill>
                <a:latin typeface="Cabin" panose="020B08030502020200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 TEXT</a:t>
            </a:r>
          </a:p>
        </p:txBody>
      </p:sp>
      <p:sp>
        <p:nvSpPr>
          <p:cNvPr id="5" name="Text Placeholder 5"/>
          <p:cNvSpPr>
            <a:spLocks noGrp="1"/>
          </p:cNvSpPr>
          <p:nvPr>
            <p:ph type="body" sz="quarter" idx="12" hasCustomPrompt="1"/>
          </p:nvPr>
        </p:nvSpPr>
        <p:spPr>
          <a:xfrm>
            <a:off x="457200" y="1005840"/>
            <a:ext cx="8229600" cy="914400"/>
          </a:xfrm>
          <a:prstGeom prst="rect">
            <a:avLst/>
          </a:prstGeom>
        </p:spPr>
        <p:txBody>
          <a:bodyPr lIns="0" tIns="0" rIns="0" bIns="0" anchor="t" anchorCtr="0"/>
          <a:lstStyle>
            <a:lvl1pPr marL="0" indent="0" algn="l">
              <a:lnSpc>
                <a:spcPct val="100000"/>
              </a:lnSpc>
              <a:spcBef>
                <a:spcPts val="0"/>
              </a:spcBef>
              <a:spcAft>
                <a:spcPts val="0"/>
              </a:spcAft>
              <a:buFontTx/>
              <a:buNone/>
              <a:defRPr sz="2000" b="0" i="0" baseline="0">
                <a:solidFill>
                  <a:schemeClr val="tx1"/>
                </a:solidFill>
                <a:latin typeface="Cabin" panose="020B08030502020200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a:t>
            </a:r>
          </a:p>
        </p:txBody>
      </p:sp>
      <p:sp>
        <p:nvSpPr>
          <p:cNvPr id="6" name="Picture Placeholder 9"/>
          <p:cNvSpPr>
            <a:spLocks noGrp="1"/>
          </p:cNvSpPr>
          <p:nvPr>
            <p:ph type="pic" sz="quarter" idx="13" hasCustomPrompt="1"/>
          </p:nvPr>
        </p:nvSpPr>
        <p:spPr>
          <a:xfrm>
            <a:off x="457200" y="2377440"/>
            <a:ext cx="8229600" cy="4023360"/>
          </a:xfrm>
          <a:prstGeom prst="rect">
            <a:avLst/>
          </a:prstGeom>
          <a:solidFill>
            <a:schemeClr val="bg2"/>
          </a:solidFill>
        </p:spPr>
        <p:txBody>
          <a:bodyPr lIns="0" tIns="0" rIns="0" bIns="0" anchor="ctr" anchorCtr="0"/>
          <a:lstStyle>
            <a:lvl1pPr marL="0" indent="0" algn="ctr">
              <a:buNone/>
              <a:defRPr sz="2000" b="1">
                <a:solidFill>
                  <a:schemeClr val="bg2">
                    <a:lumMod val="75000"/>
                  </a:schemeClr>
                </a:solidFill>
                <a:latin typeface="Cabin" panose="020B0803050202020004" pitchFamily="34" charset="0"/>
              </a:defRPr>
            </a:lvl1pPr>
          </a:lstStyle>
          <a:p>
            <a:r>
              <a:rPr lang="en-US" dirty="0"/>
              <a:t>[ INSERT IMAGE ]</a:t>
            </a:r>
          </a:p>
        </p:txBody>
      </p:sp>
    </p:spTree>
    <p:extLst>
      <p:ext uri="{BB962C8B-B14F-4D97-AF65-F5344CB8AC3E}">
        <p14:creationId xmlns:p14="http://schemas.microsoft.com/office/powerpoint/2010/main" val="38201593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89BAB2-2C5A-49D5-B65B-5913A405F9BD}" type="datetimeFigureOut">
              <a:rPr lang="en-US" smtClean="0"/>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7A8CF-A546-4D48-8A68-8D908A14FB45}" type="slidenum">
              <a:rPr lang="en-US" smtClean="0"/>
              <a:t>‹#›</a:t>
            </a:fld>
            <a:endParaRPr lang="en-US"/>
          </a:p>
        </p:txBody>
      </p:sp>
    </p:spTree>
    <p:extLst>
      <p:ext uri="{BB962C8B-B14F-4D97-AF65-F5344CB8AC3E}">
        <p14:creationId xmlns:p14="http://schemas.microsoft.com/office/powerpoint/2010/main" val="18485427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1143000"/>
          </a:xfrm>
        </p:spPr>
        <p:txBody>
          <a:bodyPr/>
          <a:lstStyle/>
          <a:p>
            <a:r>
              <a:rPr kumimoji="0" lang="en-US"/>
              <a:t>Click to edit Master title style</a:t>
            </a:r>
          </a:p>
        </p:txBody>
      </p:sp>
    </p:spTree>
    <p:extLst>
      <p:ext uri="{BB962C8B-B14F-4D97-AF65-F5344CB8AC3E}">
        <p14:creationId xmlns:p14="http://schemas.microsoft.com/office/powerpoint/2010/main" val="3098036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1143000"/>
          </a:xfrm>
          <a:prstGeom prst="rect">
            <a:avLst/>
          </a:prstGeom>
        </p:spPr>
        <p:txBody>
          <a:bodyPr/>
          <a:lstStyle/>
          <a:p>
            <a:r>
              <a:rPr kumimoji="0" lang="en-US"/>
              <a:t>Click to edit Master title style</a:t>
            </a:r>
          </a:p>
        </p:txBody>
      </p:sp>
    </p:spTree>
    <p:extLst>
      <p:ext uri="{BB962C8B-B14F-4D97-AF65-F5344CB8AC3E}">
        <p14:creationId xmlns:p14="http://schemas.microsoft.com/office/powerpoint/2010/main" val="15281056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1600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6197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3559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380788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15524961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1041785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extLst>
      <p:ext uri="{BB962C8B-B14F-4D97-AF65-F5344CB8AC3E}">
        <p14:creationId xmlns:p14="http://schemas.microsoft.com/office/powerpoint/2010/main" val="41073459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4057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1432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3008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4220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5295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68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5" Type="http://schemas.openxmlformats.org/officeDocument/2006/relationships/slideLayout" Target="../slideLayouts/slideLayout130.xml"/><Relationship Id="rId10" Type="http://schemas.openxmlformats.org/officeDocument/2006/relationships/theme" Target="../theme/theme10.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slideLayout" Target="../slideLayouts/slideLayout184.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42" Type="http://schemas.openxmlformats.org/officeDocument/2006/relationships/slideLayout" Target="../slideLayouts/slideLayout187.xml"/><Relationship Id="rId47" Type="http://schemas.openxmlformats.org/officeDocument/2006/relationships/theme" Target="../theme/theme12.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 Id="rId46" Type="http://schemas.openxmlformats.org/officeDocument/2006/relationships/slideLayout" Target="../slideLayouts/slideLayout191.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41" Type="http://schemas.openxmlformats.org/officeDocument/2006/relationships/slideLayout" Target="../slideLayouts/slideLayout186.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45" Type="http://schemas.openxmlformats.org/officeDocument/2006/relationships/slideLayout" Target="../slideLayouts/slideLayout190.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4" Type="http://schemas.openxmlformats.org/officeDocument/2006/relationships/slideLayout" Target="../slideLayouts/slideLayout189.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slideLayout" Target="../slideLayouts/slideLayout18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2.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3.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theme" Target="../theme/theme4.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7.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theme" Target="../theme/theme8.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 Placeholder 8"/>
          <p:cNvSpPr txBox="1">
            <a:spLocks/>
          </p:cNvSpPr>
          <p:nvPr userDrawn="1"/>
        </p:nvSpPr>
        <p:spPr>
          <a:xfrm>
            <a:off x="522288"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b="0" dirty="0">
                <a:latin typeface="Arial" panose="020B0604020202020204" pitchFamily="34" charset="0"/>
                <a:cs typeface="Arial" panose="020B0604020202020204" pitchFamily="34" charset="0"/>
              </a:rPr>
              <a:t>NCDHHS, Division of Public Health | OPDAAC Meeting | April 1, 2021</a:t>
            </a:r>
          </a:p>
        </p:txBody>
      </p:sp>
      <p:sp>
        <p:nvSpPr>
          <p:cNvPr id="5" name="Text Placeholder 13"/>
          <p:cNvSpPr txBox="1">
            <a:spLocks/>
          </p:cNvSpPr>
          <p:nvPr userDrawn="1"/>
        </p:nvSpPr>
        <p:spPr>
          <a:xfrm>
            <a:off x="8627269" y="6600159"/>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675" smtClean="0"/>
              <a:pPr/>
              <a:t>‹#›</a:t>
            </a:fld>
            <a:endParaRPr lang="en-US" sz="675" dirty="0"/>
          </a:p>
        </p:txBody>
      </p:sp>
    </p:spTree>
    <p:extLst>
      <p:ext uri="{BB962C8B-B14F-4D97-AF65-F5344CB8AC3E}">
        <p14:creationId xmlns:p14="http://schemas.microsoft.com/office/powerpoint/2010/main" val="720313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6" r:id="rId11"/>
    <p:sldLayoutId id="2147483679" r:id="rId12"/>
    <p:sldLayoutId id="2147483689" r:id="rId13"/>
    <p:sldLayoutId id="2147483694" r:id="rId14"/>
    <p:sldLayoutId id="2147483723" r:id="rId15"/>
    <p:sldLayoutId id="2147483730" r:id="rId16"/>
    <p:sldLayoutId id="2147483731" r:id="rId17"/>
    <p:sldLayoutId id="2147483732" r:id="rId18"/>
    <p:sldLayoutId id="2147483733" r:id="rId19"/>
    <p:sldLayoutId id="2147483743" r:id="rId20"/>
    <p:sldLayoutId id="2147483744" r:id="rId21"/>
    <p:sldLayoutId id="2147483745" r:id="rId22"/>
    <p:sldLayoutId id="2147483746" r:id="rId23"/>
    <p:sldLayoutId id="2147483852" r:id="rId24"/>
    <p:sldLayoutId id="2147483853" r:id="rId25"/>
    <p:sldLayoutId id="2147483854" r:id="rId26"/>
    <p:sldLayoutId id="2147483855" r:id="rId27"/>
    <p:sldLayoutId id="2147483856" r:id="rId28"/>
    <p:sldLayoutId id="2147483858" r:id="rId29"/>
    <p:sldLayoutId id="2147483859" r:id="rId30"/>
    <p:sldLayoutId id="2147483860" r:id="rId31"/>
    <p:sldLayoutId id="2147483861" r:id="rId32"/>
    <p:sldLayoutId id="2147483862" r:id="rId33"/>
    <p:sldLayoutId id="2147483863" r:id="rId34"/>
    <p:sldLayoutId id="2147483865" r:id="rId35"/>
    <p:sldLayoutId id="2147483867" r:id="rId36"/>
    <p:sldLayoutId id="2147483876" r:id="rId37"/>
    <p:sldLayoutId id="2147483880" r:id="rId38"/>
    <p:sldLayoutId id="2147483881" r:id="rId39"/>
    <p:sldLayoutId id="2147483885" r:id="rId40"/>
    <p:sldLayoutId id="2147483886" r:id="rId41"/>
    <p:sldLayoutId id="2147483887" r:id="rId42"/>
    <p:sldLayoutId id="2147483889" r:id="rId43"/>
    <p:sldLayoutId id="2147483937" r:id="rId44"/>
    <p:sldLayoutId id="2147483938" r:id="rId45"/>
    <p:sldLayoutId id="2147483939" r:id="rId46"/>
    <p:sldLayoutId id="2147483940" r:id="rId47"/>
  </p:sldLayoutIdLst>
  <p:hf hdr="0" dt="0"/>
  <p:txStyles>
    <p:titleStyle>
      <a:lvl1pPr algn="l" defTabSz="514350" rtl="0" eaLnBrk="1" latinLnBrk="0" hangingPunct="1">
        <a:lnSpc>
          <a:spcPct val="90000"/>
        </a:lnSpc>
        <a:spcBef>
          <a:spcPct val="0"/>
        </a:spcBef>
        <a:buNone/>
        <a:defRPr sz="2475" b="1" i="0" kern="1200">
          <a:solidFill>
            <a:schemeClr val="tx1"/>
          </a:solidFill>
          <a:latin typeface="Helvetica" charset="0"/>
          <a:ea typeface="Helvetica" charset="0"/>
          <a:cs typeface="Helvetica"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b="1" i="0" kern="1200">
          <a:solidFill>
            <a:schemeClr val="tx1"/>
          </a:solidFill>
          <a:latin typeface="Helvetica" charset="0"/>
          <a:ea typeface="Helvetica" charset="0"/>
          <a:cs typeface="Helvetica"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b="1" i="0" kern="1200">
          <a:solidFill>
            <a:schemeClr val="tx1"/>
          </a:solidFill>
          <a:latin typeface="Helvetica" charset="0"/>
          <a:ea typeface="Helvetica" charset="0"/>
          <a:cs typeface="Helvetica"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b="1" i="0" kern="1200">
          <a:solidFill>
            <a:schemeClr val="tx1"/>
          </a:solidFill>
          <a:latin typeface="Helvetica" charset="0"/>
          <a:ea typeface="Helvetica" charset="0"/>
          <a:cs typeface="Helvetica"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0" dirty="0">
                <a:latin typeface="Arial" panose="020B0604020202020204" pitchFamily="34" charset="0"/>
                <a:cs typeface="Arial" panose="020B0604020202020204" pitchFamily="34" charset="0"/>
              </a:rPr>
              <a:t>NCDHHS, Division of Public Health | OPDAAC Meeting | March 6, 2020</a:t>
            </a: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mtClean="0"/>
              <a:pPr/>
              <a:t>‹#›</a:t>
            </a:fld>
            <a:endParaRPr lang="en-US" dirty="0"/>
          </a:p>
        </p:txBody>
      </p:sp>
    </p:spTree>
    <p:extLst>
      <p:ext uri="{BB962C8B-B14F-4D97-AF65-F5344CB8AC3E}">
        <p14:creationId xmlns:p14="http://schemas.microsoft.com/office/powerpoint/2010/main" val="54149368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dirty="0">
                <a:latin typeface="Arial" panose="020B0604020202020204" pitchFamily="34" charset="0"/>
                <a:cs typeface="Arial" panose="020B0604020202020204" pitchFamily="34" charset="0"/>
              </a:rPr>
              <a:t>NCDHHS, Division of Public Health | OPDAAC Meeting | March 6, 2020</a:t>
            </a: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mtClean="0"/>
              <a:pPr/>
              <a:t>‹#›</a:t>
            </a:fld>
            <a:endParaRPr lang="en-US" dirty="0"/>
          </a:p>
        </p:txBody>
      </p:sp>
    </p:spTree>
    <p:extLst>
      <p:ext uri="{BB962C8B-B14F-4D97-AF65-F5344CB8AC3E}">
        <p14:creationId xmlns:p14="http://schemas.microsoft.com/office/powerpoint/2010/main" val="427912614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 Placeholder 8"/>
          <p:cNvSpPr txBox="1">
            <a:spLocks/>
          </p:cNvSpPr>
          <p:nvPr userDrawn="1"/>
        </p:nvSpPr>
        <p:spPr>
          <a:xfrm>
            <a:off x="522288"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b="0" dirty="0">
                <a:latin typeface="Arial" panose="020B0604020202020204" pitchFamily="34" charset="0"/>
                <a:cs typeface="Arial" panose="020B0604020202020204" pitchFamily="34" charset="0"/>
              </a:rPr>
              <a:t>NCDHHS, Division of Public Health | OPDAAC Meeting | April 1, 2021</a:t>
            </a:r>
          </a:p>
          <a:p>
            <a:endParaRPr lang="en-US" sz="800" b="0" dirty="0">
              <a:latin typeface="Arial" panose="020B0604020202020204" pitchFamily="34" charset="0"/>
              <a:cs typeface="Arial" panose="020B0604020202020204" pitchFamily="34" charset="0"/>
            </a:endParaRPr>
          </a:p>
        </p:txBody>
      </p:sp>
      <p:sp>
        <p:nvSpPr>
          <p:cNvPr id="5" name="Text Placeholder 13"/>
          <p:cNvSpPr txBox="1">
            <a:spLocks/>
          </p:cNvSpPr>
          <p:nvPr userDrawn="1"/>
        </p:nvSpPr>
        <p:spPr>
          <a:xfrm>
            <a:off x="8627269" y="6600159"/>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675" smtClean="0"/>
              <a:pPr/>
              <a:t>‹#›</a:t>
            </a:fld>
            <a:endParaRPr lang="en-US" sz="675" dirty="0"/>
          </a:p>
        </p:txBody>
      </p:sp>
    </p:spTree>
    <p:extLst>
      <p:ext uri="{BB962C8B-B14F-4D97-AF65-F5344CB8AC3E}">
        <p14:creationId xmlns:p14="http://schemas.microsoft.com/office/powerpoint/2010/main" val="2929097253"/>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 id="2147483913" r:id="rId23"/>
    <p:sldLayoutId id="2147483914" r:id="rId24"/>
    <p:sldLayoutId id="2147483915" r:id="rId25"/>
    <p:sldLayoutId id="2147483916" r:id="rId26"/>
    <p:sldLayoutId id="2147483917" r:id="rId27"/>
    <p:sldLayoutId id="2147483918" r:id="rId28"/>
    <p:sldLayoutId id="2147483919" r:id="rId29"/>
    <p:sldLayoutId id="2147483920" r:id="rId30"/>
    <p:sldLayoutId id="2147483921" r:id="rId31"/>
    <p:sldLayoutId id="2147483922" r:id="rId32"/>
    <p:sldLayoutId id="2147483923" r:id="rId33"/>
    <p:sldLayoutId id="2147483924" r:id="rId34"/>
    <p:sldLayoutId id="2147483925" r:id="rId35"/>
    <p:sldLayoutId id="2147483926" r:id="rId36"/>
    <p:sldLayoutId id="2147483927" r:id="rId37"/>
    <p:sldLayoutId id="2147483928" r:id="rId38"/>
    <p:sldLayoutId id="2147483929" r:id="rId39"/>
    <p:sldLayoutId id="2147483930" r:id="rId40"/>
    <p:sldLayoutId id="2147483931" r:id="rId41"/>
    <p:sldLayoutId id="2147483932" r:id="rId42"/>
    <p:sldLayoutId id="2147483933" r:id="rId43"/>
    <p:sldLayoutId id="2147483934" r:id="rId44"/>
    <p:sldLayoutId id="2147483935" r:id="rId45"/>
    <p:sldLayoutId id="2147483936" r:id="rId46"/>
  </p:sldLayoutIdLst>
  <p:hf hdr="0" dt="0"/>
  <p:txStyles>
    <p:titleStyle>
      <a:lvl1pPr algn="l" defTabSz="514350" rtl="0" eaLnBrk="1" latinLnBrk="0" hangingPunct="1">
        <a:lnSpc>
          <a:spcPct val="90000"/>
        </a:lnSpc>
        <a:spcBef>
          <a:spcPct val="0"/>
        </a:spcBef>
        <a:buNone/>
        <a:defRPr sz="2475" b="1" i="0" kern="1200">
          <a:solidFill>
            <a:schemeClr val="tx1"/>
          </a:solidFill>
          <a:latin typeface="Helvetica" charset="0"/>
          <a:ea typeface="Helvetica" charset="0"/>
          <a:cs typeface="Helvetica"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b="1" i="0" kern="1200">
          <a:solidFill>
            <a:schemeClr val="tx1"/>
          </a:solidFill>
          <a:latin typeface="Helvetica" charset="0"/>
          <a:ea typeface="Helvetica" charset="0"/>
          <a:cs typeface="Helvetica"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b="1" i="0" kern="1200">
          <a:solidFill>
            <a:schemeClr val="tx1"/>
          </a:solidFill>
          <a:latin typeface="Helvetica" charset="0"/>
          <a:ea typeface="Helvetica" charset="0"/>
          <a:cs typeface="Helvetica"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b="1" i="0" kern="1200">
          <a:solidFill>
            <a:schemeClr val="tx1"/>
          </a:solidFill>
          <a:latin typeface="Helvetica" charset="0"/>
          <a:ea typeface="Helvetica" charset="0"/>
          <a:cs typeface="Helvetica"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t>‹#›</a:t>
            </a:fld>
            <a:endParaRPr lang="en-US" dirty="0"/>
          </a:p>
        </p:txBody>
      </p:sp>
    </p:spTree>
    <p:extLst>
      <p:ext uri="{BB962C8B-B14F-4D97-AF65-F5344CB8AC3E}">
        <p14:creationId xmlns:p14="http://schemas.microsoft.com/office/powerpoint/2010/main" val="85610548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JOINT LEGISLATIVE EMERGENCY MANAGEMENT OVERSIGHT COMMITTEE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t>‹#›</a:t>
            </a:fld>
            <a:endParaRPr lang="en-US" dirty="0"/>
          </a:p>
        </p:txBody>
      </p:sp>
    </p:spTree>
    <p:extLst>
      <p:ext uri="{BB962C8B-B14F-4D97-AF65-F5344CB8AC3E}">
        <p14:creationId xmlns:p14="http://schemas.microsoft.com/office/powerpoint/2010/main" val="25583253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t>‹#›</a:t>
            </a:fld>
            <a:endParaRPr lang="en-US" dirty="0"/>
          </a:p>
        </p:txBody>
      </p:sp>
    </p:spTree>
    <p:extLst>
      <p:ext uri="{BB962C8B-B14F-4D97-AF65-F5344CB8AC3E}">
        <p14:creationId xmlns:p14="http://schemas.microsoft.com/office/powerpoint/2010/main" val="133788279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t>‹#›</a:t>
            </a:fld>
            <a:endParaRPr lang="en-US" dirty="0"/>
          </a:p>
        </p:txBody>
      </p:sp>
    </p:spTree>
    <p:extLst>
      <p:ext uri="{BB962C8B-B14F-4D97-AF65-F5344CB8AC3E}">
        <p14:creationId xmlns:p14="http://schemas.microsoft.com/office/powerpoint/2010/main" val="122659462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17680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9"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b="1" i="0" dirty="0">
              <a:latin typeface="Arial" panose="020B0604020202020204" pitchFamily="34" charset="0"/>
              <a:cs typeface="Arial" panose="020B0604020202020204" pitchFamily="34" charset="0"/>
            </a:endParaRP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b="1" i="0" smtClean="0">
                <a:latin typeface="Arial" panose="020B0604020202020204" pitchFamily="34" charset="0"/>
                <a:cs typeface="Arial" panose="020B0604020202020204" pitchFamily="34" charset="0"/>
              </a:rPr>
              <a:pPr/>
              <a:t>‹#›</a:t>
            </a:fld>
            <a:endParaRPr lang="en-US"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9372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b="1" i="0" smtClean="0">
                <a:latin typeface="Arial" panose="020B0604020202020204" pitchFamily="34" charset="0"/>
                <a:cs typeface="Arial" panose="020B0604020202020204" pitchFamily="34" charset="0"/>
              </a:rPr>
              <a:pPr/>
              <a:t>‹#›</a:t>
            </a:fld>
            <a:endParaRPr lang="en-US"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90334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 Sate Reentry Council Collaborative |  August 13, 2019</a:t>
            </a: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b="1" i="0" smtClean="0">
                <a:latin typeface="Arial" panose="020B0604020202020204" pitchFamily="34" charset="0"/>
                <a:cs typeface="Arial" panose="020B0604020202020204" pitchFamily="34" charset="0"/>
              </a:rPr>
              <a:pPr/>
              <a:t>‹#›</a:t>
            </a:fld>
            <a:endParaRPr lang="en-US"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23734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6" r:id="rId11"/>
    <p:sldLayoutId id="2147483827" r:id="rId12"/>
    <p:sldLayoutId id="2147483828" r:id="rId13"/>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9.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55.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167.xml"/></Relationships>
</file>

<file path=ppt/slides/_rels/slide13.xml.rels><?xml version="1.0" encoding="UTF-8" standalone="yes"?>
<Relationships xmlns="http://schemas.openxmlformats.org/package/2006/relationships"><Relationship Id="rId3" Type="http://schemas.openxmlformats.org/officeDocument/2006/relationships/hyperlink" Target="mailto:ahendricks@arcnc.org" TargetMode="External"/><Relationship Id="rId2" Type="http://schemas.openxmlformats.org/officeDocument/2006/relationships/image" Target="../media/image39.jpg"/><Relationship Id="rId1" Type="http://schemas.openxmlformats.org/officeDocument/2006/relationships/slideLayout" Target="../slideLayouts/slideLayout172.xml"/><Relationship Id="rId5" Type="http://schemas.openxmlformats.org/officeDocument/2006/relationships/image" Target="../media/image40.png"/><Relationship Id="rId4" Type="http://schemas.openxmlformats.org/officeDocument/2006/relationships/hyperlink" Target="mailto:lborchert@arcnc.or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ncdhhs.gov/about/department-initiatives/opioid-epidemic/nc-opioid-and-prescription-drug-abuse-advisory" TargetMode="External"/><Relationship Id="rId2" Type="http://schemas.openxmlformats.org/officeDocument/2006/relationships/notesSlide" Target="../notesSlides/notesSlide2.xml"/><Relationship Id="rId1" Type="http://schemas.openxmlformats.org/officeDocument/2006/relationships/slideLayout" Target="../slideLayouts/slideLayout149.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dreamstime.com/royalty-free-stock-images-healthy-life-over-lineal-background-vector-illustration-image33800969" TargetMode="Externa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med.unc.edu/tcrb/department-directory/horizons-program/evette-horton-phd" TargetMode="Externa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tiff"/><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g"/><Relationship Id="rId12"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9.png"/><Relationship Id="rId11" Type="http://schemas.openxmlformats.org/officeDocument/2006/relationships/image" Target="../media/image63.jpeg"/><Relationship Id="rId5" Type="http://schemas.openxmlformats.org/officeDocument/2006/relationships/image" Target="../media/image58.jpeg"/><Relationship Id="rId10" Type="http://schemas.openxmlformats.org/officeDocument/2006/relationships/hyperlink" Target="https://store.samhsa.gov/product/Clinical-Guidance-for-Treating-Pregnant-and-Parenting-Women-With-Opioid-Use-Disorder-and-Their-Infants/SMA18-5054" TargetMode="External"/><Relationship Id="rId4" Type="http://schemas.openxmlformats.org/officeDocument/2006/relationships/image" Target="../media/image57.png"/><Relationship Id="rId9" Type="http://schemas.openxmlformats.org/officeDocument/2006/relationships/image" Target="../media/image62.png"/></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hyperlink" Target="https://www.opioidpreventionsummit.org/"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hyperlink" Target="https://r.online-reg.com/Opioid_Virtual_Summit_2021/?needloginfields=2&amp;redirected=/register&amp;lf=email#login"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ncdhhs.gov/about/department-initiatives/opioid-epidemic/nc-opioid-and-prescription-drug-abuse-advisory"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49.xml"/></Relationships>
</file>

<file path=ppt/slides/_rels/slide6.xml.rels><?xml version="1.0" encoding="UTF-8" standalone="yes"?>
<Relationships xmlns="http://schemas.openxmlformats.org/package/2006/relationships"><Relationship Id="rId3" Type="http://schemas.openxmlformats.org/officeDocument/2006/relationships/hyperlink" Target="mailto:jjones@alcoholdrughelp.org" TargetMode="External"/><Relationship Id="rId2" Type="http://schemas.openxmlformats.org/officeDocument/2006/relationships/notesSlide" Target="../notesSlides/notesSlide4.xml"/><Relationship Id="rId1" Type="http://schemas.openxmlformats.org/officeDocument/2006/relationships/slideLayout" Target="../slideLayouts/slideLayout149.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5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p:cNvSpPr>
            <a:spLocks noGrp="1"/>
          </p:cNvSpPr>
          <p:nvPr>
            <p:ph type="body" sz="quarter" idx="10"/>
          </p:nvPr>
        </p:nvSpPr>
        <p:spPr>
          <a:xfrm>
            <a:off x="2846895" y="1847653"/>
            <a:ext cx="6383284" cy="2478703"/>
          </a:xfrm>
        </p:spPr>
        <p:txBody>
          <a:bodyPr/>
          <a:lstStyle/>
          <a:p>
            <a:r>
              <a:rPr lang="en-US" dirty="0">
                <a:solidFill>
                  <a:srgbClr val="17375E"/>
                </a:solidFill>
                <a:latin typeface="+mn-lt"/>
                <a:cs typeface="Arial"/>
              </a:rPr>
              <a:t>NC Department of Health and Human Services </a:t>
            </a:r>
          </a:p>
          <a:p>
            <a:r>
              <a:rPr lang="en-US" sz="3000" b="1" dirty="0">
                <a:solidFill>
                  <a:srgbClr val="17375E"/>
                </a:solidFill>
                <a:latin typeface="+mn-lt"/>
              </a:rPr>
              <a:t>NC Opioid and Prescription Drug Abuse Advisory Committee (OPDAAC)</a:t>
            </a:r>
          </a:p>
        </p:txBody>
      </p:sp>
      <p:sp>
        <p:nvSpPr>
          <p:cNvPr id="11" name="Text Placeholder 9"/>
          <p:cNvSpPr>
            <a:spLocks noGrp="1"/>
          </p:cNvSpPr>
          <p:nvPr>
            <p:ph type="body" sz="quarter" idx="12"/>
          </p:nvPr>
        </p:nvSpPr>
        <p:spPr>
          <a:xfrm>
            <a:off x="2859323" y="4768007"/>
            <a:ext cx="5774267" cy="488226"/>
          </a:xfrm>
        </p:spPr>
        <p:txBody>
          <a:bodyPr>
            <a:normAutofit/>
          </a:bodyPr>
          <a:lstStyle/>
          <a:p>
            <a:r>
              <a:rPr lang="en-US" sz="2800" dirty="0">
                <a:solidFill>
                  <a:srgbClr val="17375E"/>
                </a:solidFill>
                <a:latin typeface="Arial" panose="020B0604020202020204" pitchFamily="34" charset="0"/>
                <a:cs typeface="Arial" panose="020B0604020202020204" pitchFamily="34" charset="0"/>
              </a:rPr>
              <a:t>April 1, 2021</a:t>
            </a:r>
          </a:p>
        </p:txBody>
      </p:sp>
    </p:spTree>
    <p:extLst>
      <p:ext uri="{BB962C8B-B14F-4D97-AF65-F5344CB8AC3E}">
        <p14:creationId xmlns:p14="http://schemas.microsoft.com/office/powerpoint/2010/main" val="2860315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4D358-1EF7-4677-9D08-FAB488163C44}"/>
              </a:ext>
            </a:extLst>
          </p:cNvPr>
          <p:cNvSpPr>
            <a:spLocks noGrp="1"/>
          </p:cNvSpPr>
          <p:nvPr>
            <p:ph type="title"/>
          </p:nvPr>
        </p:nvSpPr>
        <p:spPr>
          <a:xfrm>
            <a:off x="320040" y="640080"/>
            <a:ext cx="7843267" cy="548640"/>
          </a:xfrm>
        </p:spPr>
        <p:txBody>
          <a:bodyPr/>
          <a:lstStyle/>
          <a:p>
            <a:r>
              <a:rPr lang="en-US" sz="2800" dirty="0">
                <a:latin typeface="+mn-lt"/>
              </a:rPr>
              <a:t>Alcohol Drug Treatment Centers (ADATC)</a:t>
            </a:r>
          </a:p>
        </p:txBody>
      </p:sp>
      <p:sp>
        <p:nvSpPr>
          <p:cNvPr id="3" name="Text Placeholder 2">
            <a:extLst>
              <a:ext uri="{FF2B5EF4-FFF2-40B4-BE49-F238E27FC236}">
                <a16:creationId xmlns:a16="http://schemas.microsoft.com/office/drawing/2014/main" id="{8C7BEAFB-6999-4042-8843-3E8D659C373E}"/>
              </a:ext>
            </a:extLst>
          </p:cNvPr>
          <p:cNvSpPr>
            <a:spLocks noGrp="1"/>
          </p:cNvSpPr>
          <p:nvPr>
            <p:ph type="body" sz="quarter" idx="10"/>
          </p:nvPr>
        </p:nvSpPr>
        <p:spPr>
          <a:xfrm>
            <a:off x="512064" y="1280160"/>
            <a:ext cx="7888288" cy="4795307"/>
          </a:xfrm>
        </p:spPr>
        <p:txBody>
          <a:bodyPr/>
          <a:lstStyle/>
          <a:p>
            <a:r>
              <a:rPr lang="en-US" sz="2400" b="0" dirty="0">
                <a:solidFill>
                  <a:srgbClr val="17375E"/>
                </a:solidFill>
                <a:latin typeface="+mn-lt"/>
              </a:rPr>
              <a:t>Julian F. Keith Alcohol and Drug Abuse Treatment Center</a:t>
            </a:r>
          </a:p>
          <a:p>
            <a:endParaRPr lang="en-US" sz="2400" b="0" dirty="0">
              <a:solidFill>
                <a:srgbClr val="17375E"/>
              </a:solidFill>
              <a:latin typeface="+mn-lt"/>
            </a:endParaRPr>
          </a:p>
          <a:p>
            <a:r>
              <a:rPr lang="en-US" sz="2400" b="0" dirty="0">
                <a:solidFill>
                  <a:srgbClr val="17375E"/>
                </a:solidFill>
                <a:latin typeface="+mn-lt"/>
              </a:rPr>
              <a:t>R J Blackley Alcohol and Drug Treatment Centers</a:t>
            </a:r>
          </a:p>
          <a:p>
            <a:endParaRPr lang="en-US" sz="2400" b="0" dirty="0">
              <a:solidFill>
                <a:srgbClr val="17375E"/>
              </a:solidFill>
              <a:latin typeface="+mn-lt"/>
            </a:endParaRPr>
          </a:p>
          <a:p>
            <a:r>
              <a:rPr lang="en-US" sz="2400" b="0" dirty="0">
                <a:solidFill>
                  <a:srgbClr val="17375E"/>
                </a:solidFill>
                <a:latin typeface="+mn-lt"/>
              </a:rPr>
              <a:t>Walter B. Jones Alcohol and Drug Abuse Treatment Center </a:t>
            </a:r>
          </a:p>
          <a:p>
            <a:endParaRPr lang="en-US" b="0" dirty="0"/>
          </a:p>
          <a:p>
            <a:endParaRPr lang="en-US" dirty="0"/>
          </a:p>
          <a:p>
            <a:endParaRPr lang="en-US" dirty="0"/>
          </a:p>
          <a:p>
            <a:endParaRPr lang="en-US" dirty="0"/>
          </a:p>
        </p:txBody>
      </p:sp>
    </p:spTree>
    <p:extLst>
      <p:ext uri="{BB962C8B-B14F-4D97-AF65-F5344CB8AC3E}">
        <p14:creationId xmlns:p14="http://schemas.microsoft.com/office/powerpoint/2010/main" val="545205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E34530-BBAC-47F6-8A54-B18A3989C80E}"/>
              </a:ext>
            </a:extLst>
          </p:cNvPr>
          <p:cNvPicPr>
            <a:picLocks noChangeAspect="1"/>
          </p:cNvPicPr>
          <p:nvPr/>
        </p:nvPicPr>
        <p:blipFill>
          <a:blip r:embed="rId3"/>
          <a:stretch>
            <a:fillRect/>
          </a:stretch>
        </p:blipFill>
        <p:spPr>
          <a:xfrm>
            <a:off x="267960" y="478937"/>
            <a:ext cx="8769226" cy="5143649"/>
          </a:xfrm>
          <a:prstGeom prst="rect">
            <a:avLst/>
          </a:prstGeom>
        </p:spPr>
      </p:pic>
    </p:spTree>
    <p:extLst>
      <p:ext uri="{BB962C8B-B14F-4D97-AF65-F5344CB8AC3E}">
        <p14:creationId xmlns:p14="http://schemas.microsoft.com/office/powerpoint/2010/main" val="3130848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00" y="211394"/>
            <a:ext cx="8676124" cy="6646606"/>
          </a:xfrm>
          <a:prstGeom prst="rect">
            <a:avLst/>
          </a:prstGeom>
        </p:spPr>
      </p:pic>
    </p:spTree>
    <p:extLst>
      <p:ext uri="{BB962C8B-B14F-4D97-AF65-F5344CB8AC3E}">
        <p14:creationId xmlns:p14="http://schemas.microsoft.com/office/powerpoint/2010/main" val="4143504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C1895E2-B129-402E-AACE-6E86490A3FD4}"/>
              </a:ext>
            </a:extLst>
          </p:cNvPr>
          <p:cNvSpPr>
            <a:spLocks noGrp="1"/>
          </p:cNvSpPr>
          <p:nvPr>
            <p:ph type="subTitle" idx="1"/>
          </p:nvPr>
        </p:nvSpPr>
        <p:spPr>
          <a:xfrm>
            <a:off x="483604" y="3568858"/>
            <a:ext cx="8245160" cy="528704"/>
          </a:xfrm>
        </p:spPr>
        <p:txBody>
          <a:bodyPr>
            <a:noAutofit/>
          </a:bodyPr>
          <a:lstStyle/>
          <a:p>
            <a:pPr algn="ctr">
              <a:lnSpc>
                <a:spcPct val="100000"/>
              </a:lnSpc>
            </a:pPr>
            <a:r>
              <a:rPr lang="en-US" sz="1200" dirty="0">
                <a:solidFill>
                  <a:srgbClr val="17375E"/>
                </a:solidFill>
                <a:latin typeface="+mn-lt"/>
                <a:cs typeface="Calibri" panose="020F0502020204030204" pitchFamily="34" charset="0"/>
              </a:rPr>
              <a:t>Proof Alliance NC strives to prevent alcohol exposed pregnancies by providing training, education, and resources to women of childbearing age and the professionals that serve them.</a:t>
            </a:r>
          </a:p>
          <a:p>
            <a:pPr>
              <a:lnSpc>
                <a:spcPct val="100000"/>
              </a:lnSpc>
            </a:pPr>
            <a:endParaRPr lang="en-US" sz="1350" dirty="0">
              <a:latin typeface="Verdana Pro Cond Light" panose="020B0604020202020204" pitchFamily="34" charset="0"/>
            </a:endParaRPr>
          </a:p>
        </p:txBody>
      </p:sp>
      <p:pic>
        <p:nvPicPr>
          <p:cNvPr id="5" name="Picture 4" descr="A picture containing logo&#10;&#10;Description automatically generated">
            <a:extLst>
              <a:ext uri="{FF2B5EF4-FFF2-40B4-BE49-F238E27FC236}">
                <a16:creationId xmlns:a16="http://schemas.microsoft.com/office/drawing/2014/main" id="{207B12FA-B656-4112-ACB9-7D9102EFAF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803" y="1520928"/>
            <a:ext cx="6988629" cy="1996352"/>
          </a:xfrm>
          <a:prstGeom prst="rect">
            <a:avLst/>
          </a:prstGeom>
        </p:spPr>
      </p:pic>
      <p:sp>
        <p:nvSpPr>
          <p:cNvPr id="6" name="TextBox 5">
            <a:extLst>
              <a:ext uri="{FF2B5EF4-FFF2-40B4-BE49-F238E27FC236}">
                <a16:creationId xmlns:a16="http://schemas.microsoft.com/office/drawing/2014/main" id="{BD359D85-6FB3-49EF-AC07-A1DF46B531D6}"/>
              </a:ext>
            </a:extLst>
          </p:cNvPr>
          <p:cNvSpPr txBox="1"/>
          <p:nvPr/>
        </p:nvSpPr>
        <p:spPr>
          <a:xfrm>
            <a:off x="5083152" y="4222352"/>
            <a:ext cx="3480440" cy="1200329"/>
          </a:xfrm>
          <a:prstGeom prst="rect">
            <a:avLst/>
          </a:prstGeom>
          <a:noFill/>
        </p:spPr>
        <p:txBody>
          <a:bodyPr wrap="none" rtlCol="0">
            <a:spAutoFit/>
          </a:bodyPr>
          <a:lstStyle/>
          <a:p>
            <a:r>
              <a:rPr lang="en-US" sz="1200" dirty="0">
                <a:solidFill>
                  <a:srgbClr val="17375E"/>
                </a:solidFill>
              </a:rPr>
              <a:t>To Schedule a Free Training:</a:t>
            </a:r>
          </a:p>
          <a:p>
            <a:r>
              <a:rPr lang="en-US" sz="1200" b="1" dirty="0">
                <a:solidFill>
                  <a:srgbClr val="17375E"/>
                </a:solidFill>
              </a:rPr>
              <a:t>Amy Hendricks, BS |  </a:t>
            </a:r>
            <a:r>
              <a:rPr lang="en-US" sz="1200" b="1" u="sng" dirty="0">
                <a:solidFill>
                  <a:srgbClr val="17375E"/>
                </a:solidFill>
                <a:hlinkClick r:id="rId3">
                  <a:extLst>
                    <a:ext uri="{A12FA001-AC4F-418D-AE19-62706E023703}">
                      <ahyp:hlinkClr xmlns:ahyp="http://schemas.microsoft.com/office/drawing/2018/hyperlinkcolor" val="tx"/>
                    </a:ext>
                  </a:extLst>
                </a:hlinkClick>
              </a:rPr>
              <a:t>ahendricks@arcnc.org</a:t>
            </a:r>
            <a:r>
              <a:rPr lang="en-US" sz="1200" b="1" dirty="0">
                <a:solidFill>
                  <a:srgbClr val="17375E"/>
                </a:solidFill>
              </a:rPr>
              <a:t> </a:t>
            </a:r>
            <a:endParaRPr lang="en-US" sz="1200" dirty="0">
              <a:solidFill>
                <a:srgbClr val="17375E"/>
              </a:solidFill>
            </a:endParaRPr>
          </a:p>
          <a:p>
            <a:r>
              <a:rPr lang="en-US" sz="1200" dirty="0">
                <a:solidFill>
                  <a:srgbClr val="17375E"/>
                </a:solidFill>
              </a:rPr>
              <a:t>FASD Training Coordinator</a:t>
            </a:r>
            <a:br>
              <a:rPr lang="en-US" sz="1200" dirty="0">
                <a:solidFill>
                  <a:srgbClr val="17375E"/>
                </a:solidFill>
              </a:rPr>
            </a:br>
            <a:r>
              <a:rPr lang="en-US" sz="1200" dirty="0">
                <a:solidFill>
                  <a:srgbClr val="17375E"/>
                </a:solidFill>
              </a:rPr>
              <a:t>30-D Garfield Street | Asheville, NC  28803</a:t>
            </a:r>
          </a:p>
          <a:p>
            <a:r>
              <a:rPr lang="en-US" sz="1200" b="1" dirty="0">
                <a:solidFill>
                  <a:srgbClr val="17375E"/>
                </a:solidFill>
              </a:rPr>
              <a:t>Mobile </a:t>
            </a:r>
            <a:r>
              <a:rPr lang="en-US" sz="1200" dirty="0">
                <a:solidFill>
                  <a:srgbClr val="17375E"/>
                </a:solidFill>
              </a:rPr>
              <a:t>919.612.0166 </a:t>
            </a:r>
          </a:p>
          <a:p>
            <a:r>
              <a:rPr lang="en-US" sz="1200" dirty="0">
                <a:solidFill>
                  <a:srgbClr val="17375E"/>
                </a:solidFill>
              </a:rPr>
              <a:t>FASDinNC.org</a:t>
            </a:r>
          </a:p>
        </p:txBody>
      </p:sp>
      <p:sp>
        <p:nvSpPr>
          <p:cNvPr id="13" name="TextBox 12">
            <a:extLst>
              <a:ext uri="{FF2B5EF4-FFF2-40B4-BE49-F238E27FC236}">
                <a16:creationId xmlns:a16="http://schemas.microsoft.com/office/drawing/2014/main" id="{EE9E1B99-D100-40F1-8D7A-860C76FEDB35}"/>
              </a:ext>
            </a:extLst>
          </p:cNvPr>
          <p:cNvSpPr txBox="1"/>
          <p:nvPr/>
        </p:nvSpPr>
        <p:spPr>
          <a:xfrm>
            <a:off x="1020750" y="4217866"/>
            <a:ext cx="4047566" cy="1408078"/>
          </a:xfrm>
          <a:prstGeom prst="rect">
            <a:avLst/>
          </a:prstGeom>
          <a:noFill/>
        </p:spPr>
        <p:txBody>
          <a:bodyPr wrap="square" rtlCol="0">
            <a:spAutoFit/>
          </a:bodyPr>
          <a:lstStyle/>
          <a:p>
            <a:r>
              <a:rPr lang="en-US" sz="1200" b="1" dirty="0">
                <a:solidFill>
                  <a:srgbClr val="17375E"/>
                </a:solidFill>
              </a:rPr>
              <a:t>To Learn More About the Program:</a:t>
            </a:r>
          </a:p>
          <a:p>
            <a:r>
              <a:rPr lang="en-US" sz="1200" b="1" dirty="0">
                <a:solidFill>
                  <a:srgbClr val="17375E"/>
                </a:solidFill>
              </a:rPr>
              <a:t>Lauren Borchert |  </a:t>
            </a:r>
            <a:r>
              <a:rPr lang="en-US" sz="1200" b="1" u="sng" dirty="0">
                <a:solidFill>
                  <a:srgbClr val="17375E"/>
                </a:solidFill>
                <a:hlinkClick r:id="rId4">
                  <a:extLst>
                    <a:ext uri="{A12FA001-AC4F-418D-AE19-62706E023703}">
                      <ahyp:hlinkClr xmlns:ahyp="http://schemas.microsoft.com/office/drawing/2018/hyperlinkcolor" val="tx"/>
                    </a:ext>
                  </a:extLst>
                </a:hlinkClick>
              </a:rPr>
              <a:t>lborchert@arcnc.org</a:t>
            </a:r>
            <a:r>
              <a:rPr lang="en-US" sz="1200" b="1" dirty="0">
                <a:solidFill>
                  <a:srgbClr val="17375E"/>
                </a:solidFill>
              </a:rPr>
              <a:t> </a:t>
            </a:r>
          </a:p>
          <a:p>
            <a:r>
              <a:rPr lang="en-US" sz="1200" b="1" dirty="0">
                <a:solidFill>
                  <a:srgbClr val="17375E"/>
                </a:solidFill>
              </a:rPr>
              <a:t>Program Coordinator</a:t>
            </a:r>
          </a:p>
          <a:p>
            <a:r>
              <a:rPr lang="en-US" sz="1200" b="1" dirty="0">
                <a:solidFill>
                  <a:srgbClr val="17375E"/>
                </a:solidFill>
              </a:rPr>
              <a:t>11010 David Taylor Drive | Charlotte, NC 28262</a:t>
            </a:r>
          </a:p>
          <a:p>
            <a:r>
              <a:rPr lang="en-US" sz="1200" b="1" dirty="0">
                <a:solidFill>
                  <a:srgbClr val="17375E"/>
                </a:solidFill>
              </a:rPr>
              <a:t>Main 800.662.8706 | Mobile 919.215.4783</a:t>
            </a:r>
          </a:p>
          <a:p>
            <a:r>
              <a:rPr lang="en-US" sz="1200" b="1" dirty="0">
                <a:solidFill>
                  <a:srgbClr val="17375E"/>
                </a:solidFill>
              </a:rPr>
              <a:t>FASDinNC.org </a:t>
            </a:r>
          </a:p>
          <a:p>
            <a:endParaRPr lang="en-US" sz="1350" dirty="0"/>
          </a:p>
        </p:txBody>
      </p:sp>
      <p:pic>
        <p:nvPicPr>
          <p:cNvPr id="15" name="Picture 14" descr="A picture containing light&#10;&#10;Description automatically generated">
            <a:extLst>
              <a:ext uri="{FF2B5EF4-FFF2-40B4-BE49-F238E27FC236}">
                <a16:creationId xmlns:a16="http://schemas.microsoft.com/office/drawing/2014/main" id="{2421218D-1268-46B7-891E-7041571E67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5150" y="5836723"/>
            <a:ext cx="996883" cy="664589"/>
          </a:xfrm>
          <a:prstGeom prst="rect">
            <a:avLst/>
          </a:prstGeom>
        </p:spPr>
      </p:pic>
    </p:spTree>
    <p:extLst>
      <p:ext uri="{BB962C8B-B14F-4D97-AF65-F5344CB8AC3E}">
        <p14:creationId xmlns:p14="http://schemas.microsoft.com/office/powerpoint/2010/main" val="363502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9FC011-AAED-4760-9B16-C56BFCEF24F6}"/>
              </a:ext>
            </a:extLst>
          </p:cNvPr>
          <p:cNvSpPr/>
          <p:nvPr/>
        </p:nvSpPr>
        <p:spPr>
          <a:xfrm>
            <a:off x="488301" y="513831"/>
            <a:ext cx="8325853" cy="1688347"/>
          </a:xfrm>
          <a:prstGeom prst="rect">
            <a:avLst/>
          </a:prstGeom>
        </p:spPr>
        <p:txBody>
          <a:bodyPr wrap="square">
            <a:spAutoFit/>
          </a:bodyPr>
          <a:lstStyle/>
          <a:p>
            <a:pPr marL="457200" indent="-457200">
              <a:lnSpc>
                <a:spcPct val="107000"/>
              </a:lnSpc>
              <a:spcAft>
                <a:spcPts val="800"/>
              </a:spcAft>
            </a:pPr>
            <a:endParaRPr lang="en-US" sz="1600" dirty="0">
              <a:ea typeface="Calibri" panose="020F0502020204030204" pitchFamily="34" charset="0"/>
              <a:cs typeface="Arial" panose="020B0604020202020204" pitchFamily="34" charset="0"/>
            </a:endParaRPr>
          </a:p>
          <a:p>
            <a:pPr marL="457200" indent="-457200">
              <a:lnSpc>
                <a:spcPct val="107000"/>
              </a:lnSpc>
              <a:spcAft>
                <a:spcPts val="800"/>
              </a:spcAft>
            </a:pPr>
            <a:endParaRPr lang="en-US" dirty="0">
              <a:ea typeface="Times New Roman" panose="02020603050405020304" pitchFamily="18" charset="0"/>
              <a:cs typeface="Arial" panose="020B0604020202020204" pitchFamily="34" charset="0"/>
            </a:endParaRPr>
          </a:p>
          <a:p>
            <a:pPr marL="457200" marR="0" indent="-457200">
              <a:spcBef>
                <a:spcPts val="0"/>
              </a:spcBef>
              <a:spcAft>
                <a:spcPts val="0"/>
              </a:spcAft>
            </a:pPr>
            <a:endParaRPr lang="en-US" dirty="0">
              <a:solidFill>
                <a:srgbClr val="000000"/>
              </a:solidFill>
              <a:latin typeface="Arial" panose="020B0604020202020204" pitchFamily="34" charset="0"/>
              <a:ea typeface="Helvetica" panose="020B0604020202020204" pitchFamily="34" charset="0"/>
              <a:cs typeface="Arial" panose="020B0604020202020204" pitchFamily="34" charset="0"/>
            </a:endParaRPr>
          </a:p>
          <a:p>
            <a:pPr marL="457200" marR="0" indent="-457200">
              <a:spcBef>
                <a:spcPts val="0"/>
              </a:spcBef>
              <a:spcAft>
                <a:spcPts val="0"/>
              </a:spcAft>
            </a:pPr>
            <a:endParaRPr lang="en-US" dirty="0">
              <a:solidFill>
                <a:srgbClr val="000000"/>
              </a:solidFill>
              <a:latin typeface="Arial" panose="020B0604020202020204" pitchFamily="34" charset="0"/>
              <a:ea typeface="Helvetica" panose="020B0604020202020204" pitchFamily="34" charset="0"/>
              <a:cs typeface="Arial" panose="020B0604020202020204" pitchFamily="34" charset="0"/>
            </a:endParaRPr>
          </a:p>
          <a:p>
            <a:pPr marL="457200" marR="0" indent="-457200">
              <a:spcBef>
                <a:spcPts val="0"/>
              </a:spcBef>
              <a:spcAft>
                <a:spcPts val="0"/>
              </a:spcAft>
            </a:pPr>
            <a:endParaRPr lang="en-US" dirty="0">
              <a:latin typeface="Arial" panose="020B0604020202020204" pitchFamily="34" charset="0"/>
              <a:ea typeface="Times New Roman" panose="02020603050405020304" pitchFamily="18" charset="0"/>
              <a:cs typeface="Arial" panose="020B0604020202020204" pitchFamily="34" charset="0"/>
            </a:endParaRPr>
          </a:p>
        </p:txBody>
      </p:sp>
      <p:sp>
        <p:nvSpPr>
          <p:cNvPr id="3" name="Title 2">
            <a:extLst>
              <a:ext uri="{FF2B5EF4-FFF2-40B4-BE49-F238E27FC236}">
                <a16:creationId xmlns:a16="http://schemas.microsoft.com/office/drawing/2014/main" id="{84271D06-B6A4-4D32-B998-04958C669FE0}"/>
              </a:ext>
            </a:extLst>
          </p:cNvPr>
          <p:cNvSpPr>
            <a:spLocks noGrp="1"/>
          </p:cNvSpPr>
          <p:nvPr>
            <p:ph type="title"/>
          </p:nvPr>
        </p:nvSpPr>
        <p:spPr>
          <a:xfrm>
            <a:off x="320040" y="640080"/>
            <a:ext cx="7843267" cy="548640"/>
          </a:xfrm>
        </p:spPr>
        <p:txBody>
          <a:bodyPr/>
          <a:lstStyle/>
          <a:p>
            <a:pPr>
              <a:lnSpc>
                <a:spcPct val="107000"/>
              </a:lnSpc>
            </a:pPr>
            <a:r>
              <a:rPr lang="en-US" sz="2800" dirty="0">
                <a:solidFill>
                  <a:srgbClr val="17375E"/>
                </a:solidFill>
                <a:latin typeface="+mn-lt"/>
                <a:ea typeface="Times New Roman" panose="02020603050405020304" pitchFamily="18" charset="0"/>
                <a:cs typeface="Times New Roman" panose="02020603050405020304" pitchFamily="18" charset="0"/>
              </a:rPr>
              <a:t>References</a:t>
            </a:r>
          </a:p>
        </p:txBody>
      </p:sp>
      <p:sp>
        <p:nvSpPr>
          <p:cNvPr id="4" name="Text Placeholder 3">
            <a:extLst>
              <a:ext uri="{FF2B5EF4-FFF2-40B4-BE49-F238E27FC236}">
                <a16:creationId xmlns:a16="http://schemas.microsoft.com/office/drawing/2014/main" id="{DAB2E86E-75B3-47DB-8777-1B2165B744B8}"/>
              </a:ext>
            </a:extLst>
          </p:cNvPr>
          <p:cNvSpPr>
            <a:spLocks noGrp="1"/>
          </p:cNvSpPr>
          <p:nvPr>
            <p:ph type="body" sz="quarter" idx="10"/>
          </p:nvPr>
        </p:nvSpPr>
        <p:spPr>
          <a:xfrm>
            <a:off x="512064" y="1280160"/>
            <a:ext cx="7888288" cy="4795307"/>
          </a:xfrm>
        </p:spPr>
        <p:txBody>
          <a:bodyPr/>
          <a:lstStyle/>
          <a:p>
            <a:r>
              <a:rPr lang="en-US" sz="2400" b="0" dirty="0">
                <a:solidFill>
                  <a:srgbClr val="17375E"/>
                </a:solidFill>
                <a:latin typeface="+mn-lt"/>
                <a:ea typeface="Calibri" panose="020F0502020204030204" pitchFamily="34" charset="0"/>
                <a:cs typeface="Arial" panose="020B0604020202020204" pitchFamily="34" charset="0"/>
              </a:rPr>
              <a:t>Substance Abuse and Mental Health Services Administration. (2017) Addressing the Gender-Specific Treatment Needs of Women.</a:t>
            </a:r>
            <a:endParaRPr lang="en-US" b="0" dirty="0">
              <a:solidFill>
                <a:srgbClr val="17375E"/>
              </a:solidFill>
              <a:latin typeface="+mn-lt"/>
            </a:endParaRPr>
          </a:p>
        </p:txBody>
      </p:sp>
    </p:spTree>
    <p:extLst>
      <p:ext uri="{BB962C8B-B14F-4D97-AF65-F5344CB8AC3E}">
        <p14:creationId xmlns:p14="http://schemas.microsoft.com/office/powerpoint/2010/main" val="209336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024438"/>
            <a:ext cx="9144000" cy="137160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28016" y="2002536"/>
            <a:ext cx="8703951" cy="818866"/>
          </a:xfrm>
          <a:solidFill>
            <a:srgbClr val="1F497D"/>
          </a:solidFill>
        </p:spPr>
        <p:txBody>
          <a:bodyPr/>
          <a:lstStyle/>
          <a:p>
            <a:pPr marL="0" marR="0">
              <a:lnSpc>
                <a:spcPct val="115000"/>
              </a:lnSpc>
              <a:spcBef>
                <a:spcPts val="0"/>
              </a:spcBef>
              <a:spcAft>
                <a:spcPts val="0"/>
              </a:spcAft>
            </a:pPr>
            <a:r>
              <a:rPr lang="en-US" sz="2600" b="1" dirty="0">
                <a:solidFill>
                  <a:schemeClr val="bg1"/>
                </a:solidFill>
                <a:effectLst/>
                <a:latin typeface="+mn-lt"/>
                <a:ea typeface="Calibri" panose="020F0502020204030204" pitchFamily="34" charset="0"/>
                <a:cs typeface="Times New Roman" panose="02020603050405020304" pitchFamily="18" charset="0"/>
              </a:rPr>
              <a:t>The UNC Horizons’ Model of Compassionate Care for Mothers with Opioid and Other Substance Use Disorders and Their Children </a:t>
            </a:r>
            <a:endParaRPr lang="en-US" sz="2600" dirty="0">
              <a:solidFill>
                <a:schemeClr val="bg1"/>
              </a:solidFill>
              <a:effectLst/>
              <a:latin typeface="+mn-lt"/>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65DB8BE-64A8-4D2C-92C8-141090328053}"/>
              </a:ext>
            </a:extLst>
          </p:cNvPr>
          <p:cNvSpPr/>
          <p:nvPr/>
        </p:nvSpPr>
        <p:spPr>
          <a:xfrm>
            <a:off x="6328151" y="3461963"/>
            <a:ext cx="3666393" cy="424732"/>
          </a:xfrm>
          <a:prstGeom prst="rect">
            <a:avLst/>
          </a:prstGeom>
          <a:noFill/>
        </p:spPr>
        <p:txBody>
          <a:bodyPr wrap="square">
            <a:spAutoFit/>
          </a:bodyPr>
          <a:lstStyle/>
          <a:p>
            <a:pPr>
              <a:lnSpc>
                <a:spcPct val="90000"/>
              </a:lnSpc>
            </a:pPr>
            <a:r>
              <a:rPr lang="en-US" sz="2400" b="1" i="1" dirty="0" err="1">
                <a:solidFill>
                  <a:srgbClr val="17375E"/>
                </a:solidFill>
                <a:effectLst/>
                <a:ea typeface="Calibri" panose="020F0502020204030204" pitchFamily="34" charset="0"/>
              </a:rPr>
              <a:t>Hendrée</a:t>
            </a:r>
            <a:r>
              <a:rPr lang="en-US" sz="2400" b="1" i="1" dirty="0">
                <a:solidFill>
                  <a:srgbClr val="17375E"/>
                </a:solidFill>
                <a:effectLst/>
                <a:ea typeface="Calibri" panose="020F0502020204030204" pitchFamily="34" charset="0"/>
              </a:rPr>
              <a:t> E. Jones</a:t>
            </a:r>
            <a:endParaRPr lang="en-US" altLang="en-US" sz="2400" b="1" i="1" dirty="0">
              <a:solidFill>
                <a:srgbClr val="17375E"/>
              </a:solidFill>
              <a:cs typeface="Arial" panose="020B0604020202020204" pitchFamily="34" charset="0"/>
            </a:endParaRPr>
          </a:p>
        </p:txBody>
      </p:sp>
    </p:spTree>
    <p:extLst>
      <p:ext uri="{BB962C8B-B14F-4D97-AF65-F5344CB8AC3E}">
        <p14:creationId xmlns:p14="http://schemas.microsoft.com/office/powerpoint/2010/main" val="1892462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D70AD8-A47C-A142-8DFF-9FE8DA98750A}"/>
              </a:ext>
            </a:extLst>
          </p:cNvPr>
          <p:cNvSpPr>
            <a:spLocks noGrp="1"/>
          </p:cNvSpPr>
          <p:nvPr>
            <p:ph type="title"/>
          </p:nvPr>
        </p:nvSpPr>
        <p:spPr>
          <a:xfrm>
            <a:off x="320040" y="640080"/>
            <a:ext cx="7843267" cy="548640"/>
          </a:xfrm>
        </p:spPr>
        <p:txBody>
          <a:bodyPr/>
          <a:lstStyle/>
          <a:p>
            <a:r>
              <a:rPr lang="en-US" sz="2800" dirty="0">
                <a:latin typeface="+mn-lt"/>
              </a:rPr>
              <a:t>Objectives</a:t>
            </a:r>
          </a:p>
        </p:txBody>
      </p:sp>
      <p:sp>
        <p:nvSpPr>
          <p:cNvPr id="2" name="Content Placeholder 1">
            <a:extLst>
              <a:ext uri="{FF2B5EF4-FFF2-40B4-BE49-F238E27FC236}">
                <a16:creationId xmlns:a16="http://schemas.microsoft.com/office/drawing/2014/main" id="{5CD3CD5E-60B9-7D40-A9C9-B6EE419BD5CE}"/>
              </a:ext>
            </a:extLst>
          </p:cNvPr>
          <p:cNvSpPr>
            <a:spLocks noGrp="1"/>
          </p:cNvSpPr>
          <p:nvPr>
            <p:ph type="body" sz="quarter" idx="10"/>
          </p:nvPr>
        </p:nvSpPr>
        <p:spPr>
          <a:xfrm>
            <a:off x="512064" y="1280160"/>
            <a:ext cx="7888288" cy="4795307"/>
          </a:xfrm>
        </p:spPr>
        <p:txBody>
          <a:bodyPr>
            <a:normAutofit/>
          </a:bodyPr>
          <a:lstStyle/>
          <a:p>
            <a:pPr lvl="0"/>
            <a:r>
              <a:rPr lang="en-US" sz="2400" b="0" dirty="0">
                <a:solidFill>
                  <a:srgbClr val="17375E"/>
                </a:solidFill>
                <a:latin typeface="+mn-lt"/>
              </a:rPr>
              <a:t>Disseminate information about this model including programming that has helped pregnant women, postpartum women and mothers who have a substance use disorder</a:t>
            </a:r>
          </a:p>
          <a:p>
            <a:pPr lvl="0"/>
            <a:r>
              <a:rPr lang="en-US" sz="2400" b="0" dirty="0">
                <a:solidFill>
                  <a:srgbClr val="17375E"/>
                </a:solidFill>
                <a:latin typeface="+mn-lt"/>
              </a:rPr>
              <a:t>Provide data gathered from this program</a:t>
            </a:r>
          </a:p>
          <a:p>
            <a:pPr lvl="0"/>
            <a:r>
              <a:rPr lang="en-US" sz="2400" b="0" dirty="0">
                <a:solidFill>
                  <a:srgbClr val="17375E"/>
                </a:solidFill>
                <a:latin typeface="+mn-lt"/>
              </a:rPr>
              <a:t>Discuss lessons learned and future directions</a:t>
            </a:r>
          </a:p>
        </p:txBody>
      </p:sp>
      <p:pic>
        <p:nvPicPr>
          <p:cNvPr id="5" name="Picture 4" descr="Graphical user interface&#10;&#10;Description automatically generated with low confidence">
            <a:extLst>
              <a:ext uri="{FF2B5EF4-FFF2-40B4-BE49-F238E27FC236}">
                <a16:creationId xmlns:a16="http://schemas.microsoft.com/office/drawing/2014/main" id="{5447ADB1-915E-412E-B48F-6A3F5503E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2829" y="5952336"/>
            <a:ext cx="2781171" cy="531168"/>
          </a:xfrm>
          <a:prstGeom prst="rect">
            <a:avLst/>
          </a:prstGeom>
        </p:spPr>
      </p:pic>
    </p:spTree>
    <p:extLst>
      <p:ext uri="{BB962C8B-B14F-4D97-AF65-F5344CB8AC3E}">
        <p14:creationId xmlns:p14="http://schemas.microsoft.com/office/powerpoint/2010/main" val="1619087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32E1-6064-4436-A3A5-4D7337AF78C8}"/>
              </a:ext>
            </a:extLst>
          </p:cNvPr>
          <p:cNvSpPr>
            <a:spLocks noGrp="1"/>
          </p:cNvSpPr>
          <p:nvPr>
            <p:ph type="title"/>
          </p:nvPr>
        </p:nvSpPr>
        <p:spPr>
          <a:xfrm>
            <a:off x="320040" y="640080"/>
            <a:ext cx="7843267" cy="548640"/>
          </a:xfrm>
        </p:spPr>
        <p:txBody>
          <a:bodyPr/>
          <a:lstStyle/>
          <a:p>
            <a:r>
              <a:rPr lang="en-US" sz="2800" b="1" dirty="0">
                <a:solidFill>
                  <a:srgbClr val="17375E"/>
                </a:solidFill>
                <a:latin typeface="+mn-lt"/>
              </a:rPr>
              <a:t>UNC Horizons: History and Funding</a:t>
            </a:r>
            <a:br>
              <a:rPr lang="en-US" sz="2800" b="1" dirty="0">
                <a:solidFill>
                  <a:srgbClr val="17375E"/>
                </a:solidFill>
                <a:latin typeface="+mn-lt"/>
              </a:rPr>
            </a:br>
            <a:br>
              <a:rPr lang="en-US" sz="2800" b="1" dirty="0">
                <a:solidFill>
                  <a:srgbClr val="17375E"/>
                </a:solidFill>
                <a:latin typeface="+mn-lt"/>
              </a:rPr>
            </a:br>
            <a:br>
              <a:rPr lang="en-US" sz="2800" b="1" dirty="0">
                <a:solidFill>
                  <a:srgbClr val="17375E"/>
                </a:solidFill>
                <a:latin typeface="+mn-lt"/>
              </a:rPr>
            </a:br>
            <a:endParaRPr lang="en-US" sz="2800" dirty="0">
              <a:solidFill>
                <a:srgbClr val="17375E"/>
              </a:solidFill>
              <a:latin typeface="+mn-lt"/>
            </a:endParaRPr>
          </a:p>
        </p:txBody>
      </p:sp>
      <p:sp>
        <p:nvSpPr>
          <p:cNvPr id="3" name="Text Placeholder 2">
            <a:extLst>
              <a:ext uri="{FF2B5EF4-FFF2-40B4-BE49-F238E27FC236}">
                <a16:creationId xmlns:a16="http://schemas.microsoft.com/office/drawing/2014/main" id="{15C13547-E244-4DA1-8D52-E9B29B4F0B50}"/>
              </a:ext>
            </a:extLst>
          </p:cNvPr>
          <p:cNvSpPr>
            <a:spLocks noGrp="1"/>
          </p:cNvSpPr>
          <p:nvPr>
            <p:ph type="body" sz="quarter" idx="10"/>
          </p:nvPr>
        </p:nvSpPr>
        <p:spPr>
          <a:xfrm>
            <a:off x="512064" y="1280160"/>
            <a:ext cx="4468644" cy="5091457"/>
          </a:xfrm>
        </p:spPr>
        <p:txBody>
          <a:bodyPr/>
          <a:lstStyle/>
          <a:p>
            <a:pPr>
              <a:buClr>
                <a:schemeClr val="accent2">
                  <a:lumMod val="75000"/>
                </a:schemeClr>
              </a:buClr>
              <a:defRPr/>
            </a:pPr>
            <a:r>
              <a:rPr lang="en-US" sz="1800" b="0" dirty="0">
                <a:solidFill>
                  <a:srgbClr val="17375E"/>
                </a:solidFill>
                <a:latin typeface="+mn-lt"/>
              </a:rPr>
              <a:t>Early 1990s, the NC General Assembly used newly available federal and state substance abuse dollars to fund several gender-specific treatment programs targeting perinatal substance use. </a:t>
            </a:r>
          </a:p>
          <a:p>
            <a:pPr>
              <a:buClr>
                <a:schemeClr val="accent2">
                  <a:lumMod val="75000"/>
                </a:schemeClr>
              </a:buClr>
              <a:defRPr/>
            </a:pPr>
            <a:r>
              <a:rPr lang="en-US" sz="1800" b="0" dirty="0">
                <a:solidFill>
                  <a:srgbClr val="17375E"/>
                </a:solidFill>
                <a:latin typeface="+mn-lt"/>
              </a:rPr>
              <a:t>Since 1993 Horizons has treated approximately </a:t>
            </a:r>
          </a:p>
          <a:p>
            <a:pPr lvl="1">
              <a:buClr>
                <a:schemeClr val="accent2">
                  <a:lumMod val="75000"/>
                </a:schemeClr>
              </a:buClr>
              <a:defRPr/>
            </a:pPr>
            <a:r>
              <a:rPr lang="en-US" b="0" dirty="0">
                <a:solidFill>
                  <a:srgbClr val="17375E"/>
                </a:solidFill>
                <a:latin typeface="+mn-lt"/>
              </a:rPr>
              <a:t>5,000 women from all of NC’s 100 counties </a:t>
            </a:r>
          </a:p>
          <a:p>
            <a:pPr lvl="1">
              <a:buClr>
                <a:schemeClr val="accent2">
                  <a:lumMod val="75000"/>
                </a:schemeClr>
              </a:buClr>
              <a:defRPr/>
            </a:pPr>
            <a:r>
              <a:rPr lang="en-US" b="0" dirty="0">
                <a:solidFill>
                  <a:srgbClr val="17375E"/>
                </a:solidFill>
                <a:latin typeface="+mn-lt"/>
              </a:rPr>
              <a:t>First residential site 2001</a:t>
            </a:r>
          </a:p>
          <a:p>
            <a:pPr>
              <a:buClr>
                <a:schemeClr val="accent2">
                  <a:lumMod val="75000"/>
                </a:schemeClr>
              </a:buClr>
              <a:defRPr/>
            </a:pPr>
            <a:r>
              <a:rPr lang="en-US" sz="1800" b="0" dirty="0">
                <a:solidFill>
                  <a:srgbClr val="17375E"/>
                </a:solidFill>
                <a:latin typeface="+mn-lt"/>
              </a:rPr>
              <a:t>Primary sources of funding:</a:t>
            </a:r>
          </a:p>
          <a:p>
            <a:pPr lvl="1">
              <a:buClr>
                <a:schemeClr val="accent2">
                  <a:lumMod val="75000"/>
                </a:schemeClr>
              </a:buClr>
              <a:defRPr/>
            </a:pPr>
            <a:r>
              <a:rPr lang="en-US" b="0" dirty="0">
                <a:solidFill>
                  <a:srgbClr val="17375E"/>
                </a:solidFill>
                <a:latin typeface="+mn-lt"/>
              </a:rPr>
              <a:t>Federal and State Block Grants</a:t>
            </a:r>
          </a:p>
          <a:p>
            <a:pPr lvl="1">
              <a:buClr>
                <a:schemeClr val="accent2">
                  <a:lumMod val="75000"/>
                </a:schemeClr>
              </a:buClr>
              <a:defRPr/>
            </a:pPr>
            <a:r>
              <a:rPr lang="en-US" b="0" dirty="0">
                <a:solidFill>
                  <a:srgbClr val="17375E"/>
                </a:solidFill>
                <a:latin typeface="+mn-lt"/>
              </a:rPr>
              <a:t>Medicaid</a:t>
            </a:r>
          </a:p>
          <a:p>
            <a:pPr lvl="1">
              <a:buClr>
                <a:schemeClr val="accent2">
                  <a:lumMod val="75000"/>
                </a:schemeClr>
              </a:buClr>
              <a:defRPr/>
            </a:pPr>
            <a:r>
              <a:rPr lang="en-US" b="0" dirty="0">
                <a:solidFill>
                  <a:srgbClr val="17375E"/>
                </a:solidFill>
                <a:latin typeface="+mn-lt"/>
              </a:rPr>
              <a:t> State funding for uninsured residents</a:t>
            </a:r>
          </a:p>
          <a:p>
            <a:endParaRPr lang="en-US" dirty="0"/>
          </a:p>
        </p:txBody>
      </p:sp>
      <p:pic>
        <p:nvPicPr>
          <p:cNvPr id="8" name="Picture 2" descr="E:\Photos 2015\IMG_1117.jpg"/>
          <p:cNvPicPr>
            <a:picLocks noChangeAspect="1" noChangeArrowheads="1"/>
          </p:cNvPicPr>
          <p:nvPr/>
        </p:nvPicPr>
        <p:blipFill rotWithShape="1">
          <a:blip r:embed="rId2">
            <a:extLst>
              <a:ext uri="{28A0092B-C50C-407E-A947-70E740481C1C}">
                <a14:useLocalDpi xmlns:a14="http://schemas.microsoft.com/office/drawing/2010/main" val="0"/>
              </a:ext>
            </a:extLst>
          </a:blip>
          <a:srcRect l="12140" t="8534" r="25446"/>
          <a:stretch/>
        </p:blipFill>
        <p:spPr bwMode="auto">
          <a:xfrm>
            <a:off x="5205822" y="1591550"/>
            <a:ext cx="3567194" cy="3674900"/>
          </a:xfrm>
          <a:prstGeom prst="rect">
            <a:avLst/>
          </a:prstGeom>
          <a:noFill/>
          <a:ln w="9525">
            <a:noFill/>
            <a:miter lim="800000"/>
            <a:headEnd/>
            <a:tailEnd/>
          </a:ln>
          <a:effectLst>
            <a:outerShdw blurRad="50800" dist="38100" dir="2700000" algn="tl" rotWithShape="0">
              <a:schemeClr val="accent2">
                <a:alpha val="43000"/>
              </a:schemeClr>
            </a:outerShdw>
          </a:effectLst>
          <a:extLst>
            <a:ext uri="{909E8E84-426E-40DD-AFC4-6F175D3DCCD1}">
              <a14:hiddenFill xmlns:a14="http://schemas.microsoft.com/office/drawing/2010/main">
                <a:solidFill>
                  <a:srgbClr val="FFFFFF"/>
                </a:solidFill>
              </a14:hiddenFill>
            </a:ext>
          </a:extLst>
        </p:spPr>
      </p:pic>
      <p:pic>
        <p:nvPicPr>
          <p:cNvPr id="10" name="Picture 9" descr="Graphical user interface&#10;&#10;Description automatically generated with low confidence">
            <a:extLst>
              <a:ext uri="{FF2B5EF4-FFF2-40B4-BE49-F238E27FC236}">
                <a16:creationId xmlns:a16="http://schemas.microsoft.com/office/drawing/2014/main" id="{FA996F3B-8E0A-42B0-9756-D33ED2FA2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829" y="5952336"/>
            <a:ext cx="2781171" cy="531168"/>
          </a:xfrm>
          <a:prstGeom prst="rect">
            <a:avLst/>
          </a:prstGeom>
        </p:spPr>
      </p:pic>
    </p:spTree>
    <p:extLst>
      <p:ext uri="{BB962C8B-B14F-4D97-AF65-F5344CB8AC3E}">
        <p14:creationId xmlns:p14="http://schemas.microsoft.com/office/powerpoint/2010/main" val="1742531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059A59-632A-4C7B-B4DE-46967064BB2E}"/>
              </a:ext>
            </a:extLst>
          </p:cNvPr>
          <p:cNvSpPr>
            <a:spLocks noGrp="1"/>
          </p:cNvSpPr>
          <p:nvPr>
            <p:ph type="title"/>
          </p:nvPr>
        </p:nvSpPr>
        <p:spPr>
          <a:xfrm>
            <a:off x="320040" y="640080"/>
            <a:ext cx="7843267" cy="548640"/>
          </a:xfrm>
        </p:spPr>
        <p:txBody>
          <a:bodyPr/>
          <a:lstStyle/>
          <a:p>
            <a:r>
              <a:rPr lang="en-US" sz="2800" b="1" dirty="0">
                <a:solidFill>
                  <a:srgbClr val="17375E"/>
                </a:solidFill>
                <a:latin typeface="+mn-lt"/>
              </a:rPr>
              <a:t>Who We Serve</a:t>
            </a:r>
            <a:br>
              <a:rPr lang="en-US" sz="2800" b="1" dirty="0">
                <a:solidFill>
                  <a:srgbClr val="17375E"/>
                </a:solidFill>
                <a:latin typeface="+mn-lt"/>
              </a:rPr>
            </a:br>
            <a:endParaRPr lang="en-US" sz="2800" dirty="0">
              <a:solidFill>
                <a:srgbClr val="17375E"/>
              </a:solidFill>
              <a:latin typeface="+mn-lt"/>
            </a:endParaRPr>
          </a:p>
        </p:txBody>
      </p:sp>
      <p:sp>
        <p:nvSpPr>
          <p:cNvPr id="7" name="Text Placeholder 6">
            <a:extLst>
              <a:ext uri="{FF2B5EF4-FFF2-40B4-BE49-F238E27FC236}">
                <a16:creationId xmlns:a16="http://schemas.microsoft.com/office/drawing/2014/main" id="{3581A30B-0D72-41BB-A467-EDA1F7E89C65}"/>
              </a:ext>
            </a:extLst>
          </p:cNvPr>
          <p:cNvSpPr>
            <a:spLocks noGrp="1"/>
          </p:cNvSpPr>
          <p:nvPr>
            <p:ph type="body" sz="quarter" idx="10"/>
          </p:nvPr>
        </p:nvSpPr>
        <p:spPr>
          <a:xfrm>
            <a:off x="512064" y="1280160"/>
            <a:ext cx="7888288" cy="4795307"/>
          </a:xfrm>
        </p:spPr>
        <p:txBody>
          <a:bodyPr/>
          <a:lstStyle/>
          <a:p>
            <a:r>
              <a:rPr lang="en-US" sz="2000" b="0" dirty="0">
                <a:solidFill>
                  <a:srgbClr val="17375E"/>
                </a:solidFill>
                <a:latin typeface="+mn-lt"/>
              </a:rPr>
              <a:t>230 women a year</a:t>
            </a:r>
          </a:p>
          <a:p>
            <a:r>
              <a:rPr lang="en-US" sz="2000" b="0" dirty="0">
                <a:solidFill>
                  <a:srgbClr val="17375E"/>
                </a:solidFill>
                <a:latin typeface="+mn-lt"/>
              </a:rPr>
              <a:t>Mean age of 29 years</a:t>
            </a:r>
          </a:p>
          <a:p>
            <a:r>
              <a:rPr lang="en-US" sz="2000" b="0" dirty="0">
                <a:solidFill>
                  <a:srgbClr val="17375E"/>
                </a:solidFill>
                <a:latin typeface="+mn-lt"/>
              </a:rPr>
              <a:t>100% Medicaid or uninsured </a:t>
            </a:r>
          </a:p>
          <a:p>
            <a:r>
              <a:rPr lang="en-US" sz="2000" b="0" dirty="0">
                <a:solidFill>
                  <a:srgbClr val="17375E"/>
                </a:solidFill>
                <a:latin typeface="+mn-lt"/>
              </a:rPr>
              <a:t>50% pregnant</a:t>
            </a:r>
          </a:p>
          <a:p>
            <a:r>
              <a:rPr lang="en-US" sz="2000" b="0" dirty="0">
                <a:solidFill>
                  <a:srgbClr val="17375E"/>
                </a:solidFill>
                <a:latin typeface="+mn-lt"/>
              </a:rPr>
              <a:t>55% are Child Protective Service (CPS) involved</a:t>
            </a:r>
          </a:p>
          <a:p>
            <a:r>
              <a:rPr lang="en-US" sz="2000" b="0" dirty="0">
                <a:solidFill>
                  <a:srgbClr val="17375E"/>
                </a:solidFill>
                <a:latin typeface="+mn-lt"/>
              </a:rPr>
              <a:t>Poly-substance problems</a:t>
            </a:r>
          </a:p>
          <a:p>
            <a:r>
              <a:rPr lang="en-US" sz="2000" b="0" dirty="0">
                <a:solidFill>
                  <a:srgbClr val="17375E"/>
                </a:solidFill>
                <a:latin typeface="+mn-lt"/>
              </a:rPr>
              <a:t>77% come from families with substance use disorder issues and 75% with mental illness</a:t>
            </a:r>
          </a:p>
          <a:p>
            <a:r>
              <a:rPr lang="en-US" sz="2000" b="0" dirty="0">
                <a:solidFill>
                  <a:srgbClr val="17375E"/>
                </a:solidFill>
                <a:latin typeface="+mn-lt"/>
              </a:rPr>
              <a:t>83% have been arrested at least once  (average of 4 arrests) </a:t>
            </a:r>
          </a:p>
          <a:p>
            <a:r>
              <a:rPr lang="en-US" sz="2000" b="0" dirty="0">
                <a:solidFill>
                  <a:srgbClr val="17375E"/>
                </a:solidFill>
                <a:latin typeface="+mn-lt"/>
              </a:rPr>
              <a:t>84% have experienced at least one type of interpersonal violence</a:t>
            </a:r>
          </a:p>
          <a:p>
            <a:r>
              <a:rPr lang="en-US" sz="2000" b="0" dirty="0">
                <a:solidFill>
                  <a:srgbClr val="17375E"/>
                </a:solidFill>
                <a:latin typeface="+mn-lt"/>
              </a:rPr>
              <a:t>32% have attempted suicide  </a:t>
            </a:r>
          </a:p>
          <a:p>
            <a:endParaRPr lang="en-US" dirty="0"/>
          </a:p>
        </p:txBody>
      </p:sp>
      <p:pic>
        <p:nvPicPr>
          <p:cNvPr id="4" name="Picture 2" descr="E:\Photos 2015\IMG_1348.jpg"/>
          <p:cNvPicPr>
            <a:picLocks noChangeAspect="1" noChangeArrowheads="1"/>
          </p:cNvPicPr>
          <p:nvPr/>
        </p:nvPicPr>
        <p:blipFill rotWithShape="1">
          <a:blip r:embed="rId2">
            <a:extLst>
              <a:ext uri="{28A0092B-C50C-407E-A947-70E740481C1C}">
                <a14:useLocalDpi xmlns:a14="http://schemas.microsoft.com/office/drawing/2010/main" val="0"/>
              </a:ext>
            </a:extLst>
          </a:blip>
          <a:srcRect l="11024" t="7716" r="32847" b="2801"/>
          <a:stretch/>
        </p:blipFill>
        <p:spPr bwMode="auto">
          <a:xfrm>
            <a:off x="6418215" y="983287"/>
            <a:ext cx="2496165" cy="25710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Graphical user interface&#10;&#10;Description automatically generated with low confidence">
            <a:extLst>
              <a:ext uri="{FF2B5EF4-FFF2-40B4-BE49-F238E27FC236}">
                <a16:creationId xmlns:a16="http://schemas.microsoft.com/office/drawing/2014/main" id="{7DDE6EA6-B087-4357-B8C8-83C38CF65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829" y="5952336"/>
            <a:ext cx="2781171" cy="531168"/>
          </a:xfrm>
          <a:prstGeom prst="rect">
            <a:avLst/>
          </a:prstGeom>
        </p:spPr>
      </p:pic>
    </p:spTree>
    <p:extLst>
      <p:ext uri="{BB962C8B-B14F-4D97-AF65-F5344CB8AC3E}">
        <p14:creationId xmlns:p14="http://schemas.microsoft.com/office/powerpoint/2010/main" val="538264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Line 2"/>
          <p:cNvSpPr>
            <a:spLocks noChangeShapeType="1"/>
          </p:cNvSpPr>
          <p:nvPr/>
        </p:nvSpPr>
        <p:spPr bwMode="auto">
          <a:xfrm flipH="1" flipV="1">
            <a:off x="4945856" y="3543300"/>
            <a:ext cx="457200" cy="400050"/>
          </a:xfrm>
          <a:prstGeom prst="line">
            <a:avLst/>
          </a:prstGeom>
          <a:noFill/>
          <a:ln w="38100">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noFill/>
              </a14:hiddenFill>
            </a:ext>
          </a:extLst>
        </p:spPr>
        <p:txBody>
          <a:bodyPr/>
          <a:lstStyle/>
          <a:p>
            <a:endParaRPr lang="en-US" sz="1350" dirty="0">
              <a:latin typeface="+mj-lt"/>
            </a:endParaRPr>
          </a:p>
        </p:txBody>
      </p:sp>
      <p:sp>
        <p:nvSpPr>
          <p:cNvPr id="129027" name="Line 3"/>
          <p:cNvSpPr>
            <a:spLocks noChangeShapeType="1"/>
          </p:cNvSpPr>
          <p:nvPr/>
        </p:nvSpPr>
        <p:spPr bwMode="auto">
          <a:xfrm flipH="1">
            <a:off x="4945856" y="3028950"/>
            <a:ext cx="457200" cy="228600"/>
          </a:xfrm>
          <a:prstGeom prst="line">
            <a:avLst/>
          </a:prstGeom>
          <a:noFill/>
          <a:ln w="38100">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noFill/>
              </a14:hiddenFill>
            </a:ext>
          </a:extLst>
        </p:spPr>
        <p:txBody>
          <a:bodyPr/>
          <a:lstStyle/>
          <a:p>
            <a:endParaRPr lang="en-US" sz="1350" dirty="0">
              <a:latin typeface="+mj-lt"/>
            </a:endParaRPr>
          </a:p>
        </p:txBody>
      </p:sp>
      <p:sp>
        <p:nvSpPr>
          <p:cNvPr id="129028" name="Line 4"/>
          <p:cNvSpPr>
            <a:spLocks noChangeShapeType="1"/>
          </p:cNvSpPr>
          <p:nvPr/>
        </p:nvSpPr>
        <p:spPr bwMode="auto">
          <a:xfrm flipV="1">
            <a:off x="3517106" y="3600450"/>
            <a:ext cx="400050" cy="285750"/>
          </a:xfrm>
          <a:prstGeom prst="line">
            <a:avLst/>
          </a:prstGeom>
          <a:noFill/>
          <a:ln w="38100">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noFill/>
              </a14:hiddenFill>
            </a:ext>
          </a:extLst>
        </p:spPr>
        <p:txBody>
          <a:bodyPr/>
          <a:lstStyle/>
          <a:p>
            <a:endParaRPr lang="en-US" sz="1350" dirty="0">
              <a:latin typeface="+mj-lt"/>
            </a:endParaRPr>
          </a:p>
        </p:txBody>
      </p:sp>
      <p:sp>
        <p:nvSpPr>
          <p:cNvPr id="129029" name="Line 5"/>
          <p:cNvSpPr>
            <a:spLocks noChangeShapeType="1"/>
          </p:cNvSpPr>
          <p:nvPr/>
        </p:nvSpPr>
        <p:spPr bwMode="auto">
          <a:xfrm>
            <a:off x="3517106" y="2971800"/>
            <a:ext cx="400050" cy="228600"/>
          </a:xfrm>
          <a:prstGeom prst="line">
            <a:avLst/>
          </a:prstGeom>
          <a:noFill/>
          <a:ln w="38100">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noFill/>
              </a14:hiddenFill>
            </a:ext>
          </a:extLst>
        </p:spPr>
        <p:txBody>
          <a:bodyPr/>
          <a:lstStyle/>
          <a:p>
            <a:endParaRPr lang="en-US" sz="1350" dirty="0">
              <a:latin typeface="+mj-lt"/>
            </a:endParaRPr>
          </a:p>
        </p:txBody>
      </p:sp>
      <p:sp>
        <p:nvSpPr>
          <p:cNvPr id="129031" name="Oval 7"/>
          <p:cNvSpPr>
            <a:spLocks noChangeArrowheads="1"/>
          </p:cNvSpPr>
          <p:nvPr/>
        </p:nvSpPr>
        <p:spPr bwMode="auto">
          <a:xfrm>
            <a:off x="3586164" y="1428750"/>
            <a:ext cx="1816894" cy="1085850"/>
          </a:xfrm>
          <a:prstGeom prst="ellipse">
            <a:avLst/>
          </a:prstGeom>
          <a:solidFill>
            <a:srgbClr val="CCE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dirty="0">
                <a:latin typeface="+mn-lt"/>
              </a:rPr>
              <a:t>Trauma and</a:t>
            </a:r>
          </a:p>
          <a:p>
            <a:pPr algn="ctr" eaLnBrk="1" hangingPunct="1"/>
            <a:r>
              <a:rPr lang="en-US" altLang="en-US" sz="1500" dirty="0">
                <a:latin typeface="+mn-lt"/>
              </a:rPr>
              <a:t>Addiction</a:t>
            </a:r>
          </a:p>
          <a:p>
            <a:pPr algn="ctr" eaLnBrk="1" hangingPunct="1"/>
            <a:r>
              <a:rPr lang="en-US" altLang="en-US" sz="1500" dirty="0">
                <a:latin typeface="+mn-lt"/>
              </a:rPr>
              <a:t>Treatment</a:t>
            </a:r>
            <a:endParaRPr lang="en-US" altLang="en-US" sz="1500" i="1" dirty="0">
              <a:latin typeface="+mn-lt"/>
            </a:endParaRPr>
          </a:p>
        </p:txBody>
      </p:sp>
      <p:sp>
        <p:nvSpPr>
          <p:cNvPr id="129032" name="Oval 8"/>
          <p:cNvSpPr>
            <a:spLocks noChangeArrowheads="1"/>
          </p:cNvSpPr>
          <p:nvPr/>
        </p:nvSpPr>
        <p:spPr bwMode="auto">
          <a:xfrm>
            <a:off x="5231607" y="2228850"/>
            <a:ext cx="1816894" cy="1085850"/>
          </a:xfrm>
          <a:prstGeom prst="ellipse">
            <a:avLst/>
          </a:prstGeom>
          <a:solidFill>
            <a:srgbClr val="99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dirty="0">
                <a:latin typeface="+mn-lt"/>
              </a:rPr>
              <a:t>Childcare and</a:t>
            </a:r>
          </a:p>
          <a:p>
            <a:pPr algn="ctr" eaLnBrk="1" hangingPunct="1"/>
            <a:r>
              <a:rPr lang="en-US" altLang="en-US" sz="1500" dirty="0">
                <a:latin typeface="+mn-lt"/>
              </a:rPr>
              <a:t>Transportation</a:t>
            </a:r>
          </a:p>
        </p:txBody>
      </p:sp>
      <p:sp>
        <p:nvSpPr>
          <p:cNvPr id="129033" name="Oval 9"/>
          <p:cNvSpPr>
            <a:spLocks noChangeArrowheads="1"/>
          </p:cNvSpPr>
          <p:nvPr/>
        </p:nvSpPr>
        <p:spPr bwMode="auto">
          <a:xfrm>
            <a:off x="5288757" y="3600450"/>
            <a:ext cx="1816894" cy="1085850"/>
          </a:xfrm>
          <a:prstGeom prst="ellipse">
            <a:avLst/>
          </a:prstGeom>
          <a:solidFill>
            <a:srgbClr val="6699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dirty="0">
                <a:latin typeface="+mn-lt"/>
              </a:rPr>
              <a:t>Vocational</a:t>
            </a:r>
          </a:p>
          <a:p>
            <a:pPr algn="ctr" eaLnBrk="1" hangingPunct="1"/>
            <a:r>
              <a:rPr lang="en-US" altLang="en-US" sz="1500" dirty="0">
                <a:latin typeface="+mn-lt"/>
              </a:rPr>
              <a:t>Rehabilitation</a:t>
            </a:r>
          </a:p>
          <a:p>
            <a:pPr algn="ctr" eaLnBrk="1" hangingPunct="1"/>
            <a:r>
              <a:rPr lang="en-US" altLang="en-US" sz="1500" dirty="0">
                <a:latin typeface="+mn-lt"/>
              </a:rPr>
              <a:t>Housing </a:t>
            </a:r>
          </a:p>
          <a:p>
            <a:pPr algn="ctr" eaLnBrk="1" hangingPunct="1"/>
            <a:r>
              <a:rPr lang="en-US" altLang="en-US" sz="1500" dirty="0">
                <a:latin typeface="+mn-lt"/>
              </a:rPr>
              <a:t>Legal aid</a:t>
            </a:r>
          </a:p>
        </p:txBody>
      </p:sp>
      <p:sp>
        <p:nvSpPr>
          <p:cNvPr id="129034" name="Oval 10"/>
          <p:cNvSpPr>
            <a:spLocks noChangeArrowheads="1"/>
          </p:cNvSpPr>
          <p:nvPr/>
        </p:nvSpPr>
        <p:spPr bwMode="auto">
          <a:xfrm>
            <a:off x="3517106" y="4400550"/>
            <a:ext cx="1874045" cy="1137078"/>
          </a:xfrm>
          <a:prstGeom prst="ellipse">
            <a:avLst/>
          </a:prstGeom>
          <a:solidFill>
            <a:srgbClr val="CC99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dirty="0">
                <a:latin typeface="+mn-lt"/>
              </a:rPr>
              <a:t>Parenting</a:t>
            </a:r>
          </a:p>
          <a:p>
            <a:pPr algn="ctr" eaLnBrk="1" hangingPunct="1"/>
            <a:r>
              <a:rPr lang="en-US" altLang="en-US" sz="1500" dirty="0">
                <a:latin typeface="+mn-lt"/>
              </a:rPr>
              <a:t>Education and</a:t>
            </a:r>
          </a:p>
          <a:p>
            <a:pPr algn="ctr" eaLnBrk="1" hangingPunct="1"/>
            <a:r>
              <a:rPr lang="en-US" altLang="en-US" sz="1500" dirty="0">
                <a:latin typeface="+mn-lt"/>
              </a:rPr>
              <a:t>Early </a:t>
            </a:r>
          </a:p>
          <a:p>
            <a:pPr algn="ctr" eaLnBrk="1" hangingPunct="1"/>
            <a:r>
              <a:rPr lang="en-US" altLang="en-US" sz="1500" dirty="0">
                <a:latin typeface="+mn-lt"/>
              </a:rPr>
              <a:t>Intervention</a:t>
            </a:r>
          </a:p>
        </p:txBody>
      </p:sp>
      <p:sp>
        <p:nvSpPr>
          <p:cNvPr id="129035" name="Oval 11"/>
          <p:cNvSpPr>
            <a:spLocks noChangeArrowheads="1"/>
          </p:cNvSpPr>
          <p:nvPr/>
        </p:nvSpPr>
        <p:spPr bwMode="auto">
          <a:xfrm>
            <a:off x="1859757" y="3600450"/>
            <a:ext cx="1816894" cy="1085850"/>
          </a:xfrm>
          <a:prstGeom prst="ellipse">
            <a:avLst/>
          </a:prstGeom>
          <a:solidFill>
            <a:srgbClr val="CC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dirty="0">
                <a:latin typeface="+mn-lt"/>
              </a:rPr>
              <a:t>Medical Care</a:t>
            </a:r>
          </a:p>
          <a:p>
            <a:pPr algn="ctr" eaLnBrk="1" hangingPunct="1"/>
            <a:r>
              <a:rPr lang="en-US" altLang="en-US" sz="1500" dirty="0">
                <a:latin typeface="+mn-lt"/>
              </a:rPr>
              <a:t>OB/GYN</a:t>
            </a:r>
          </a:p>
          <a:p>
            <a:pPr algn="ctr" eaLnBrk="1" hangingPunct="1"/>
            <a:r>
              <a:rPr lang="en-US" altLang="en-US" sz="1500" dirty="0">
                <a:latin typeface="+mn-lt"/>
              </a:rPr>
              <a:t>Psychiatry</a:t>
            </a:r>
          </a:p>
        </p:txBody>
      </p:sp>
      <p:sp>
        <p:nvSpPr>
          <p:cNvPr id="129036" name="Oval 12"/>
          <p:cNvSpPr>
            <a:spLocks noChangeArrowheads="1"/>
          </p:cNvSpPr>
          <p:nvPr/>
        </p:nvSpPr>
        <p:spPr bwMode="auto">
          <a:xfrm>
            <a:off x="1859757" y="2286000"/>
            <a:ext cx="1816894" cy="1085850"/>
          </a:xfrm>
          <a:prstGeom prst="ellipse">
            <a:avLst/>
          </a:prstGeom>
          <a:solidFill>
            <a:srgbClr val="9999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dirty="0">
                <a:latin typeface="+mn-lt"/>
              </a:rPr>
              <a:t>Residential</a:t>
            </a:r>
          </a:p>
          <a:p>
            <a:pPr algn="ctr" eaLnBrk="1" hangingPunct="1"/>
            <a:r>
              <a:rPr lang="en-US" altLang="en-US" sz="1500" dirty="0">
                <a:latin typeface="+mn-lt"/>
              </a:rPr>
              <a:t>and/or Outpatient</a:t>
            </a:r>
          </a:p>
          <a:p>
            <a:pPr algn="ctr" eaLnBrk="1" hangingPunct="1"/>
            <a:r>
              <a:rPr lang="en-US" altLang="en-US" sz="1500" dirty="0">
                <a:latin typeface="+mn-lt"/>
              </a:rPr>
              <a:t>Care</a:t>
            </a:r>
          </a:p>
        </p:txBody>
      </p:sp>
      <p:cxnSp>
        <p:nvCxnSpPr>
          <p:cNvPr id="129037" name="AutoShape 13"/>
          <p:cNvCxnSpPr>
            <a:cxnSpLocks noChangeShapeType="1"/>
            <a:stCxn id="129031" idx="4"/>
            <a:endCxn id="2050" idx="0"/>
          </p:cNvCxnSpPr>
          <p:nvPr/>
        </p:nvCxnSpPr>
        <p:spPr bwMode="auto">
          <a:xfrm flipH="1">
            <a:off x="4488656" y="2514601"/>
            <a:ext cx="5954" cy="446485"/>
          </a:xfrm>
          <a:prstGeom prst="straightConnector1">
            <a:avLst/>
          </a:prstGeom>
          <a:noFill/>
          <a:ln w="38100">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noFill/>
              </a14:hiddenFill>
            </a:ext>
          </a:extLst>
        </p:spPr>
      </p:cxnSp>
      <p:cxnSp>
        <p:nvCxnSpPr>
          <p:cNvPr id="129038" name="AutoShape 14"/>
          <p:cNvCxnSpPr>
            <a:cxnSpLocks noChangeShapeType="1"/>
            <a:stCxn id="129034" idx="0"/>
            <a:endCxn id="2050" idx="2"/>
          </p:cNvCxnSpPr>
          <p:nvPr/>
        </p:nvCxnSpPr>
        <p:spPr bwMode="auto">
          <a:xfrm flipV="1">
            <a:off x="4454129" y="4114800"/>
            <a:ext cx="34527" cy="285750"/>
          </a:xfrm>
          <a:prstGeom prst="straightConnector1">
            <a:avLst/>
          </a:prstGeom>
          <a:noFill/>
          <a:ln w="38100">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noFill/>
              </a14:hiddenFill>
            </a:ext>
          </a:extLst>
        </p:spPr>
      </p:cxnSp>
      <p:pic>
        <p:nvPicPr>
          <p:cNvPr id="2050" name="Picture 2" descr="http://3.bp.blogspot.com/-A8Z5olZlV2Y/TvyFbXXbWzI/AAAAAAAAAKI/-6H89W7WVS4/s1600/baby-and-mother.jpg"/>
          <p:cNvPicPr>
            <a:picLocks noChangeAspect="1" noChangeArrowheads="1"/>
          </p:cNvPicPr>
          <p:nvPr/>
        </p:nvPicPr>
        <p:blipFill rotWithShape="1">
          <a:blip r:embed="rId3"/>
          <a:srcRect l="12446" t="13800" r="26506" b="4104"/>
          <a:stretch/>
        </p:blipFill>
        <p:spPr bwMode="auto">
          <a:xfrm>
            <a:off x="3917156" y="2971800"/>
            <a:ext cx="1143000" cy="1143000"/>
          </a:xfrm>
          <a:prstGeom prst="rect">
            <a:avLst/>
          </a:prstGeom>
          <a:no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Rectangle 1"/>
          <p:cNvSpPr/>
          <p:nvPr/>
        </p:nvSpPr>
        <p:spPr>
          <a:xfrm>
            <a:off x="185142" y="5676941"/>
            <a:ext cx="8773715" cy="292388"/>
          </a:xfrm>
          <a:prstGeom prst="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r>
              <a:rPr lang="en-US" sz="1300" b="1" dirty="0"/>
              <a:t>Unified Philosophy of Treatment Informed by Social Learning, Relationship and Empowerment Theories</a:t>
            </a:r>
          </a:p>
        </p:txBody>
      </p:sp>
      <p:sp>
        <p:nvSpPr>
          <p:cNvPr id="3" name="TextBox 2"/>
          <p:cNvSpPr txBox="1"/>
          <p:nvPr/>
        </p:nvSpPr>
        <p:spPr>
          <a:xfrm rot="16200000">
            <a:off x="-201189" y="3356462"/>
            <a:ext cx="3253968" cy="30777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lang="en-US" sz="1200" b="1" dirty="0"/>
              <a:t>Medication to Treat Opioid </a:t>
            </a:r>
            <a:r>
              <a:rPr lang="en-US" sz="1400" b="1" dirty="0"/>
              <a:t>Use</a:t>
            </a:r>
            <a:r>
              <a:rPr lang="en-US" sz="1200" b="1" dirty="0"/>
              <a:t> Disorder</a:t>
            </a:r>
          </a:p>
        </p:txBody>
      </p:sp>
      <p:sp>
        <p:nvSpPr>
          <p:cNvPr id="20" name="TextBox 19"/>
          <p:cNvSpPr txBox="1"/>
          <p:nvPr/>
        </p:nvSpPr>
        <p:spPr>
          <a:xfrm rot="5400000">
            <a:off x="5959828" y="3370845"/>
            <a:ext cx="3097340" cy="276999"/>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1200" b="1" dirty="0"/>
              <a:t>   Trauma Responsive Care       </a:t>
            </a:r>
          </a:p>
        </p:txBody>
      </p:sp>
    </p:spTree>
    <p:extLst>
      <p:ext uri="{BB962C8B-B14F-4D97-AF65-F5344CB8AC3E}">
        <p14:creationId xmlns:p14="http://schemas.microsoft.com/office/powerpoint/2010/main" val="8523323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9031"/>
                                        </p:tgtEl>
                                        <p:attrNameLst>
                                          <p:attrName>style.visibility</p:attrName>
                                        </p:attrNameLst>
                                      </p:cBhvr>
                                      <p:to>
                                        <p:strVal val="visible"/>
                                      </p:to>
                                    </p:set>
                                    <p:anim calcmode="lin" valueType="num">
                                      <p:cBhvr additive="base">
                                        <p:cTn id="7" dur="2000" fill="hold"/>
                                        <p:tgtEl>
                                          <p:spTgt spid="129031"/>
                                        </p:tgtEl>
                                        <p:attrNameLst>
                                          <p:attrName>ppt_x</p:attrName>
                                        </p:attrNameLst>
                                      </p:cBhvr>
                                      <p:tavLst>
                                        <p:tav tm="0">
                                          <p:val>
                                            <p:strVal val="#ppt_x"/>
                                          </p:val>
                                        </p:tav>
                                        <p:tav tm="100000">
                                          <p:val>
                                            <p:strVal val="#ppt_x"/>
                                          </p:val>
                                        </p:tav>
                                      </p:tavLst>
                                    </p:anim>
                                    <p:anim calcmode="lin" valueType="num">
                                      <p:cBhvr additive="base">
                                        <p:cTn id="8" dur="2000" fill="hold"/>
                                        <p:tgtEl>
                                          <p:spTgt spid="129031"/>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290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3" fill="hold" grpId="0" nodeType="clickEffect">
                                  <p:stCondLst>
                                    <p:cond delay="0"/>
                                  </p:stCondLst>
                                  <p:childTnLst>
                                    <p:set>
                                      <p:cBhvr>
                                        <p:cTn id="14" dur="1" fill="hold">
                                          <p:stCondLst>
                                            <p:cond delay="0"/>
                                          </p:stCondLst>
                                        </p:cTn>
                                        <p:tgtEl>
                                          <p:spTgt spid="129032"/>
                                        </p:tgtEl>
                                        <p:attrNameLst>
                                          <p:attrName>style.visibility</p:attrName>
                                        </p:attrNameLst>
                                      </p:cBhvr>
                                      <p:to>
                                        <p:strVal val="visible"/>
                                      </p:to>
                                    </p:set>
                                    <p:anim calcmode="lin" valueType="num">
                                      <p:cBhvr additive="base">
                                        <p:cTn id="15" dur="2000" fill="hold"/>
                                        <p:tgtEl>
                                          <p:spTgt spid="129032"/>
                                        </p:tgtEl>
                                        <p:attrNameLst>
                                          <p:attrName>ppt_x</p:attrName>
                                        </p:attrNameLst>
                                      </p:cBhvr>
                                      <p:tavLst>
                                        <p:tav tm="0">
                                          <p:val>
                                            <p:strVal val="1+#ppt_w/2"/>
                                          </p:val>
                                        </p:tav>
                                        <p:tav tm="100000">
                                          <p:val>
                                            <p:strVal val="#ppt_x"/>
                                          </p:val>
                                        </p:tav>
                                      </p:tavLst>
                                    </p:anim>
                                    <p:anim calcmode="lin" valueType="num">
                                      <p:cBhvr additive="base">
                                        <p:cTn id="16" dur="2000" fill="hold"/>
                                        <p:tgtEl>
                                          <p:spTgt spid="129032"/>
                                        </p:tgtEl>
                                        <p:attrNameLst>
                                          <p:attrName>ppt_y</p:attrName>
                                        </p:attrNameLst>
                                      </p:cBhvr>
                                      <p:tavLst>
                                        <p:tav tm="0">
                                          <p:val>
                                            <p:strVal val="0-#ppt_h/2"/>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1290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6" fill="hold" grpId="0" nodeType="clickEffect">
                                  <p:stCondLst>
                                    <p:cond delay="0"/>
                                  </p:stCondLst>
                                  <p:childTnLst>
                                    <p:set>
                                      <p:cBhvr>
                                        <p:cTn id="22" dur="1" fill="hold">
                                          <p:stCondLst>
                                            <p:cond delay="0"/>
                                          </p:stCondLst>
                                        </p:cTn>
                                        <p:tgtEl>
                                          <p:spTgt spid="129033"/>
                                        </p:tgtEl>
                                        <p:attrNameLst>
                                          <p:attrName>style.visibility</p:attrName>
                                        </p:attrNameLst>
                                      </p:cBhvr>
                                      <p:to>
                                        <p:strVal val="visible"/>
                                      </p:to>
                                    </p:set>
                                    <p:anim calcmode="lin" valueType="num">
                                      <p:cBhvr additive="base">
                                        <p:cTn id="23" dur="2000" fill="hold"/>
                                        <p:tgtEl>
                                          <p:spTgt spid="129033"/>
                                        </p:tgtEl>
                                        <p:attrNameLst>
                                          <p:attrName>ppt_x</p:attrName>
                                        </p:attrNameLst>
                                      </p:cBhvr>
                                      <p:tavLst>
                                        <p:tav tm="0">
                                          <p:val>
                                            <p:strVal val="1+#ppt_w/2"/>
                                          </p:val>
                                        </p:tav>
                                        <p:tav tm="100000">
                                          <p:val>
                                            <p:strVal val="#ppt_x"/>
                                          </p:val>
                                        </p:tav>
                                      </p:tavLst>
                                    </p:anim>
                                    <p:anim calcmode="lin" valueType="num">
                                      <p:cBhvr additive="base">
                                        <p:cTn id="24" dur="2000" fill="hold"/>
                                        <p:tgtEl>
                                          <p:spTgt spid="129033"/>
                                        </p:tgtEl>
                                        <p:attrNameLst>
                                          <p:attrName>ppt_y</p:attrName>
                                        </p:attrNameLst>
                                      </p:cBhvr>
                                      <p:tavLst>
                                        <p:tav tm="0">
                                          <p:val>
                                            <p:strVal val="1+#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12902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9034"/>
                                        </p:tgtEl>
                                        <p:attrNameLst>
                                          <p:attrName>style.visibility</p:attrName>
                                        </p:attrNameLst>
                                      </p:cBhvr>
                                      <p:to>
                                        <p:strVal val="visible"/>
                                      </p:to>
                                    </p:set>
                                    <p:anim calcmode="lin" valueType="num">
                                      <p:cBhvr additive="base">
                                        <p:cTn id="31" dur="2000" fill="hold"/>
                                        <p:tgtEl>
                                          <p:spTgt spid="129034"/>
                                        </p:tgtEl>
                                        <p:attrNameLst>
                                          <p:attrName>ppt_x</p:attrName>
                                        </p:attrNameLst>
                                      </p:cBhvr>
                                      <p:tavLst>
                                        <p:tav tm="0">
                                          <p:val>
                                            <p:strVal val="#ppt_x"/>
                                          </p:val>
                                        </p:tav>
                                        <p:tav tm="100000">
                                          <p:val>
                                            <p:strVal val="#ppt_x"/>
                                          </p:val>
                                        </p:tav>
                                      </p:tavLst>
                                    </p:anim>
                                    <p:anim calcmode="lin" valueType="num">
                                      <p:cBhvr additive="base">
                                        <p:cTn id="32" dur="2000" fill="hold"/>
                                        <p:tgtEl>
                                          <p:spTgt spid="129034"/>
                                        </p:tgtEl>
                                        <p:attrNameLst>
                                          <p:attrName>ppt_y</p:attrName>
                                        </p:attrNameLst>
                                      </p:cBhvr>
                                      <p:tavLst>
                                        <p:tav tm="0">
                                          <p:val>
                                            <p:strVal val="1+#ppt_h/2"/>
                                          </p:val>
                                        </p:tav>
                                        <p:tav tm="100000">
                                          <p:val>
                                            <p:strVal val="#ppt_y"/>
                                          </p:val>
                                        </p:tav>
                                      </p:tavLst>
                                    </p:anim>
                                  </p:childTnLst>
                                </p:cTn>
                              </p:par>
                              <p:par>
                                <p:cTn id="33" presetID="1" presetClass="entr" presetSubtype="0" fill="hold" nodeType="withEffect">
                                  <p:stCondLst>
                                    <p:cond delay="0"/>
                                  </p:stCondLst>
                                  <p:childTnLst>
                                    <p:set>
                                      <p:cBhvr>
                                        <p:cTn id="34" dur="1" fill="hold">
                                          <p:stCondLst>
                                            <p:cond delay="0"/>
                                          </p:stCondLst>
                                        </p:cTn>
                                        <p:tgtEl>
                                          <p:spTgt spid="12903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12" fill="hold" grpId="0" nodeType="clickEffect">
                                  <p:stCondLst>
                                    <p:cond delay="0"/>
                                  </p:stCondLst>
                                  <p:childTnLst>
                                    <p:set>
                                      <p:cBhvr>
                                        <p:cTn id="38" dur="1" fill="hold">
                                          <p:stCondLst>
                                            <p:cond delay="0"/>
                                          </p:stCondLst>
                                        </p:cTn>
                                        <p:tgtEl>
                                          <p:spTgt spid="129035"/>
                                        </p:tgtEl>
                                        <p:attrNameLst>
                                          <p:attrName>style.visibility</p:attrName>
                                        </p:attrNameLst>
                                      </p:cBhvr>
                                      <p:to>
                                        <p:strVal val="visible"/>
                                      </p:to>
                                    </p:set>
                                    <p:anim calcmode="lin" valueType="num">
                                      <p:cBhvr additive="base">
                                        <p:cTn id="39" dur="2000" fill="hold"/>
                                        <p:tgtEl>
                                          <p:spTgt spid="129035"/>
                                        </p:tgtEl>
                                        <p:attrNameLst>
                                          <p:attrName>ppt_x</p:attrName>
                                        </p:attrNameLst>
                                      </p:cBhvr>
                                      <p:tavLst>
                                        <p:tav tm="0">
                                          <p:val>
                                            <p:strVal val="0-#ppt_w/2"/>
                                          </p:val>
                                        </p:tav>
                                        <p:tav tm="100000">
                                          <p:val>
                                            <p:strVal val="#ppt_x"/>
                                          </p:val>
                                        </p:tav>
                                      </p:tavLst>
                                    </p:anim>
                                    <p:anim calcmode="lin" valueType="num">
                                      <p:cBhvr additive="base">
                                        <p:cTn id="40" dur="2000" fill="hold"/>
                                        <p:tgtEl>
                                          <p:spTgt spid="129035"/>
                                        </p:tgtEl>
                                        <p:attrNameLst>
                                          <p:attrName>ppt_y</p:attrName>
                                        </p:attrNameLst>
                                      </p:cBhvr>
                                      <p:tavLst>
                                        <p:tav tm="0">
                                          <p:val>
                                            <p:strVal val="1+#ppt_h/2"/>
                                          </p:val>
                                        </p:tav>
                                        <p:tav tm="100000">
                                          <p:val>
                                            <p:strVal val="#ppt_y"/>
                                          </p:val>
                                        </p:tav>
                                      </p:tavLst>
                                    </p:anim>
                                  </p:childTnLst>
                                </p:cTn>
                              </p:par>
                              <p:par>
                                <p:cTn id="41" presetID="1" presetClass="entr" presetSubtype="0" fill="hold" grpId="0" nodeType="withEffect">
                                  <p:stCondLst>
                                    <p:cond delay="0"/>
                                  </p:stCondLst>
                                  <p:childTnLst>
                                    <p:set>
                                      <p:cBhvr>
                                        <p:cTn id="42" dur="1" fill="hold">
                                          <p:stCondLst>
                                            <p:cond delay="0"/>
                                          </p:stCondLst>
                                        </p:cTn>
                                        <p:tgtEl>
                                          <p:spTgt spid="12902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9" fill="hold" grpId="0" nodeType="clickEffect">
                                  <p:stCondLst>
                                    <p:cond delay="0"/>
                                  </p:stCondLst>
                                  <p:childTnLst>
                                    <p:set>
                                      <p:cBhvr>
                                        <p:cTn id="46" dur="1" fill="hold">
                                          <p:stCondLst>
                                            <p:cond delay="0"/>
                                          </p:stCondLst>
                                        </p:cTn>
                                        <p:tgtEl>
                                          <p:spTgt spid="129036"/>
                                        </p:tgtEl>
                                        <p:attrNameLst>
                                          <p:attrName>style.visibility</p:attrName>
                                        </p:attrNameLst>
                                      </p:cBhvr>
                                      <p:to>
                                        <p:strVal val="visible"/>
                                      </p:to>
                                    </p:set>
                                    <p:anim calcmode="lin" valueType="num">
                                      <p:cBhvr additive="base">
                                        <p:cTn id="47" dur="2000" fill="hold"/>
                                        <p:tgtEl>
                                          <p:spTgt spid="129036"/>
                                        </p:tgtEl>
                                        <p:attrNameLst>
                                          <p:attrName>ppt_x</p:attrName>
                                        </p:attrNameLst>
                                      </p:cBhvr>
                                      <p:tavLst>
                                        <p:tav tm="0">
                                          <p:val>
                                            <p:strVal val="0-#ppt_w/2"/>
                                          </p:val>
                                        </p:tav>
                                        <p:tav tm="100000">
                                          <p:val>
                                            <p:strVal val="#ppt_x"/>
                                          </p:val>
                                        </p:tav>
                                      </p:tavLst>
                                    </p:anim>
                                    <p:anim calcmode="lin" valueType="num">
                                      <p:cBhvr additive="base">
                                        <p:cTn id="48" dur="2000" fill="hold"/>
                                        <p:tgtEl>
                                          <p:spTgt spid="129036"/>
                                        </p:tgtEl>
                                        <p:attrNameLst>
                                          <p:attrName>ppt_y</p:attrName>
                                        </p:attrNameLst>
                                      </p:cBhvr>
                                      <p:tavLst>
                                        <p:tav tm="0">
                                          <p:val>
                                            <p:strVal val="0-#ppt_h/2"/>
                                          </p:val>
                                        </p:tav>
                                        <p:tav tm="100000">
                                          <p:val>
                                            <p:strVal val="#ppt_y"/>
                                          </p:val>
                                        </p:tav>
                                      </p:tavLst>
                                    </p:anim>
                                  </p:childTnLst>
                                </p:cTn>
                              </p:par>
                              <p:par>
                                <p:cTn id="49" presetID="1" presetClass="entr" presetSubtype="0" fill="hold" grpId="0" nodeType="withEffect">
                                  <p:stCondLst>
                                    <p:cond delay="0"/>
                                  </p:stCondLst>
                                  <p:childTnLst>
                                    <p:set>
                                      <p:cBhvr>
                                        <p:cTn id="50" dur="1" fill="hold">
                                          <p:stCondLst>
                                            <p:cond delay="0"/>
                                          </p:stCondLst>
                                        </p:cTn>
                                        <p:tgtEl>
                                          <p:spTgt spid="129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p:bldP spid="129027" grpId="0" animBg="1"/>
      <p:bldP spid="129028" grpId="0" animBg="1"/>
      <p:bldP spid="129029" grpId="0" animBg="1"/>
      <p:bldP spid="129031" grpId="0" animBg="1"/>
      <p:bldP spid="129032" grpId="0" animBg="1"/>
      <p:bldP spid="129033" grpId="0" animBg="1"/>
      <p:bldP spid="129034" grpId="0" animBg="1"/>
      <p:bldP spid="129035" grpId="0" animBg="1"/>
      <p:bldP spid="1290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EAD845-B108-472C-B562-E8B33B59C167}"/>
              </a:ext>
            </a:extLst>
          </p:cNvPr>
          <p:cNvSpPr>
            <a:spLocks noGrp="1"/>
          </p:cNvSpPr>
          <p:nvPr>
            <p:ph type="title"/>
          </p:nvPr>
        </p:nvSpPr>
        <p:spPr>
          <a:xfrm>
            <a:off x="320040" y="640080"/>
            <a:ext cx="7843267" cy="548640"/>
          </a:xfrm>
        </p:spPr>
        <p:txBody>
          <a:bodyPr/>
          <a:lstStyle/>
          <a:p>
            <a:r>
              <a:rPr lang="en-US" sz="2800" dirty="0">
                <a:latin typeface="+mn-lt"/>
              </a:rPr>
              <a:t>Welcome to OPDAAC!</a:t>
            </a:r>
          </a:p>
        </p:txBody>
      </p:sp>
      <p:sp>
        <p:nvSpPr>
          <p:cNvPr id="6" name="Text Placeholder 5">
            <a:extLst>
              <a:ext uri="{FF2B5EF4-FFF2-40B4-BE49-F238E27FC236}">
                <a16:creationId xmlns:a16="http://schemas.microsoft.com/office/drawing/2014/main" id="{6EFA786C-A5BC-4414-989E-EB3509E6990E}"/>
              </a:ext>
            </a:extLst>
          </p:cNvPr>
          <p:cNvSpPr>
            <a:spLocks noGrp="1"/>
          </p:cNvSpPr>
          <p:nvPr>
            <p:ph type="body" sz="quarter" idx="10"/>
          </p:nvPr>
        </p:nvSpPr>
        <p:spPr>
          <a:xfrm>
            <a:off x="512064" y="1280160"/>
            <a:ext cx="7888288" cy="4910328"/>
          </a:xfrm>
        </p:spPr>
        <p:txBody>
          <a:bodyPr/>
          <a:lstStyle/>
          <a:p>
            <a:r>
              <a:rPr lang="en-US" sz="2400" b="0" dirty="0">
                <a:solidFill>
                  <a:srgbClr val="17375E"/>
                </a:solidFill>
                <a:latin typeface="+mn-lt"/>
              </a:rPr>
              <a:t>We will start promptly at 10:00AM!</a:t>
            </a:r>
          </a:p>
          <a:p>
            <a:r>
              <a:rPr lang="en-US" sz="2400" b="0" dirty="0">
                <a:solidFill>
                  <a:srgbClr val="17375E"/>
                </a:solidFill>
                <a:latin typeface="+mn-lt"/>
              </a:rPr>
              <a:t>For questions during the meeting:</a:t>
            </a:r>
          </a:p>
          <a:p>
            <a:pPr lvl="1"/>
            <a:r>
              <a:rPr lang="en-US" sz="2000" b="0" dirty="0">
                <a:solidFill>
                  <a:srgbClr val="17375E"/>
                </a:solidFill>
                <a:latin typeface="+mn-lt"/>
              </a:rPr>
              <a:t>Please put your questions in the chat box, which will be monitored for the duration of the meeting. </a:t>
            </a:r>
            <a:r>
              <a:rPr lang="en-US" sz="2000" i="1" dirty="0">
                <a:solidFill>
                  <a:srgbClr val="17375E"/>
                </a:solidFill>
                <a:latin typeface="+mn-lt"/>
              </a:rPr>
              <a:t>Note</a:t>
            </a:r>
            <a:r>
              <a:rPr lang="en-US" sz="2000" b="0" dirty="0">
                <a:solidFill>
                  <a:srgbClr val="17375E"/>
                </a:solidFill>
                <a:latin typeface="+mn-lt"/>
              </a:rPr>
              <a:t>: you need to send to all panelists and attendees to ensure your question is addressed in a timely manner.</a:t>
            </a:r>
          </a:p>
          <a:p>
            <a:pPr lvl="1"/>
            <a:r>
              <a:rPr lang="en-US" sz="2000" b="0" dirty="0">
                <a:solidFill>
                  <a:srgbClr val="17375E"/>
                </a:solidFill>
                <a:latin typeface="+mn-lt"/>
              </a:rPr>
              <a:t>If you would like to ask a question to a specific presenter, please be sure to include their name in your question.</a:t>
            </a:r>
            <a:endParaRPr lang="en-US" sz="2100" b="0" dirty="0">
              <a:solidFill>
                <a:srgbClr val="17375E"/>
              </a:solidFill>
              <a:latin typeface="+mn-lt"/>
            </a:endParaRPr>
          </a:p>
          <a:p>
            <a:pPr marL="173736" lvl="1">
              <a:buFont typeface="Arial" panose="020B0604020202020204" pitchFamily="34" charset="0"/>
              <a:buChar char="•"/>
            </a:pPr>
            <a:r>
              <a:rPr lang="en-US" sz="2400" b="0" dirty="0">
                <a:solidFill>
                  <a:srgbClr val="17375E"/>
                </a:solidFill>
                <a:latin typeface="+mn-lt"/>
              </a:rPr>
              <a:t>The meeting recording, agenda and PowerPoint slides will be added to our NC DHHS Opioids/OPDAAC page</a:t>
            </a:r>
            <a:endParaRPr lang="en-US" sz="2100" b="0" dirty="0">
              <a:solidFill>
                <a:srgbClr val="17375E"/>
              </a:solidFill>
              <a:latin typeface="+mn-lt"/>
            </a:endParaRPr>
          </a:p>
          <a:p>
            <a:pPr lvl="1"/>
            <a:r>
              <a:rPr lang="en-US" sz="2000" b="0" dirty="0">
                <a:solidFill>
                  <a:srgbClr val="17375E"/>
                </a:solidFill>
                <a:latin typeface="+mn-lt"/>
                <a:hlinkClick r:id="rId3"/>
              </a:rPr>
              <a:t>https://www.ncdhhs.gov/about/department-initiatives/opioid-epidemic/nc-opioid-and-prescription-drug-abuse-advisory</a:t>
            </a:r>
            <a:endParaRPr lang="en-US" sz="2000" b="0" dirty="0">
              <a:solidFill>
                <a:srgbClr val="17375E"/>
              </a:solidFill>
              <a:latin typeface="+mn-lt"/>
            </a:endParaRPr>
          </a:p>
          <a:p>
            <a:pPr lvl="1"/>
            <a:r>
              <a:rPr lang="en-US" sz="2000" b="0" dirty="0">
                <a:solidFill>
                  <a:srgbClr val="17375E"/>
                </a:solidFill>
                <a:latin typeface="+mn-lt"/>
              </a:rPr>
              <a:t>Please note, it can take up to 7 days for materials to be posted to the website. An email will be sent out to all attendees once materials have been posted.</a:t>
            </a:r>
          </a:p>
          <a:p>
            <a:endParaRPr lang="en-US" sz="2400" b="0" dirty="0">
              <a:solidFill>
                <a:srgbClr val="17375E"/>
              </a:solidFill>
              <a:latin typeface="+mn-lt"/>
            </a:endParaRPr>
          </a:p>
        </p:txBody>
      </p:sp>
    </p:spTree>
    <p:extLst>
      <p:ext uri="{BB962C8B-B14F-4D97-AF65-F5344CB8AC3E}">
        <p14:creationId xmlns:p14="http://schemas.microsoft.com/office/powerpoint/2010/main" val="3132576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94FE95D-2A5B-49AD-94D0-548597F3353F}"/>
              </a:ext>
            </a:extLst>
          </p:cNvPr>
          <p:cNvGraphicFramePr/>
          <p:nvPr>
            <p:extLst>
              <p:ext uri="{D42A27DB-BD31-4B8C-83A1-F6EECF244321}">
                <p14:modId xmlns:p14="http://schemas.microsoft.com/office/powerpoint/2010/main" val="1738578318"/>
              </p:ext>
            </p:extLst>
          </p:nvPr>
        </p:nvGraphicFramePr>
        <p:xfrm>
          <a:off x="741407" y="1460937"/>
          <a:ext cx="7126758" cy="4293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Oval 11">
            <a:extLst>
              <a:ext uri="{FF2B5EF4-FFF2-40B4-BE49-F238E27FC236}">
                <a16:creationId xmlns:a16="http://schemas.microsoft.com/office/drawing/2014/main" id="{59645F1C-D2EF-4341-ADC2-907A33AC4601}"/>
              </a:ext>
            </a:extLst>
          </p:cNvPr>
          <p:cNvSpPr>
            <a:spLocks noChangeArrowheads="1"/>
          </p:cNvSpPr>
          <p:nvPr/>
        </p:nvSpPr>
        <p:spPr bwMode="auto">
          <a:xfrm>
            <a:off x="6994423" y="976189"/>
            <a:ext cx="1816894" cy="1085850"/>
          </a:xfrm>
          <a:prstGeom prst="ellipse">
            <a:avLst/>
          </a:prstGeom>
          <a:solidFill>
            <a:srgbClr val="CC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dirty="0">
                <a:latin typeface="+mn-lt"/>
              </a:rPr>
              <a:t>Medical Care</a:t>
            </a:r>
          </a:p>
          <a:p>
            <a:pPr algn="ctr" eaLnBrk="1" hangingPunct="1"/>
            <a:r>
              <a:rPr lang="en-US" altLang="en-US" sz="1500" dirty="0">
                <a:latin typeface="+mn-lt"/>
              </a:rPr>
              <a:t>OB/GYN</a:t>
            </a:r>
          </a:p>
          <a:p>
            <a:pPr algn="ctr" eaLnBrk="1" hangingPunct="1"/>
            <a:r>
              <a:rPr lang="en-US" altLang="en-US" sz="1500" dirty="0">
                <a:latin typeface="+mn-lt"/>
              </a:rPr>
              <a:t>Psychiatry</a:t>
            </a:r>
          </a:p>
        </p:txBody>
      </p:sp>
      <p:sp>
        <p:nvSpPr>
          <p:cNvPr id="3" name="Title 2">
            <a:extLst>
              <a:ext uri="{FF2B5EF4-FFF2-40B4-BE49-F238E27FC236}">
                <a16:creationId xmlns:a16="http://schemas.microsoft.com/office/drawing/2014/main" id="{DFFC8896-31FF-4F2F-B9DD-9027031A7A3E}"/>
              </a:ext>
            </a:extLst>
          </p:cNvPr>
          <p:cNvSpPr>
            <a:spLocks noGrp="1"/>
          </p:cNvSpPr>
          <p:nvPr>
            <p:ph type="title"/>
          </p:nvPr>
        </p:nvSpPr>
        <p:spPr>
          <a:xfrm>
            <a:off x="320040" y="640080"/>
            <a:ext cx="7843267" cy="548640"/>
          </a:xfrm>
        </p:spPr>
        <p:txBody>
          <a:bodyPr/>
          <a:lstStyle/>
          <a:p>
            <a:r>
              <a:rPr lang="en-US" altLang="en-US" sz="2800" b="1" dirty="0">
                <a:latin typeface="+mn-lt"/>
                <a:ea typeface="MS PGothic" panose="020B0600070205080204" pitchFamily="34" charset="-128"/>
              </a:rPr>
              <a:t>UNC Horizons Program</a:t>
            </a:r>
            <a:br>
              <a:rPr lang="en-US" altLang="en-US" sz="2800" b="1" dirty="0">
                <a:latin typeface="+mn-lt"/>
                <a:ea typeface="MS PGothic" panose="020B0600070205080204" pitchFamily="34" charset="-128"/>
              </a:rPr>
            </a:br>
            <a:endParaRPr lang="en-US" sz="2800" dirty="0">
              <a:latin typeface="+mn-lt"/>
            </a:endParaRPr>
          </a:p>
        </p:txBody>
      </p:sp>
    </p:spTree>
    <p:extLst>
      <p:ext uri="{BB962C8B-B14F-4D97-AF65-F5344CB8AC3E}">
        <p14:creationId xmlns:p14="http://schemas.microsoft.com/office/powerpoint/2010/main" val="16205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5"/>
          <p:cNvSpPr txBox="1">
            <a:spLocks noChangeArrowheads="1"/>
          </p:cNvSpPr>
          <p:nvPr/>
        </p:nvSpPr>
        <p:spPr bwMode="auto">
          <a:xfrm>
            <a:off x="512064" y="1571590"/>
            <a:ext cx="5715000" cy="132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15000"/>
              </a:spcBef>
              <a:spcAft>
                <a:spcPct val="15000"/>
              </a:spcAft>
              <a:buFont typeface="Symbol" panose="05050102010706020507" pitchFamily="18" charset="2"/>
              <a:buChar char="·"/>
            </a:pPr>
            <a:r>
              <a:rPr lang="en-US" altLang="en-US" dirty="0">
                <a:solidFill>
                  <a:schemeClr val="tx2"/>
                </a:solidFill>
                <a:latin typeface="+mn-lt"/>
              </a:rPr>
              <a:t>Average of 9 months then continuing care</a:t>
            </a:r>
          </a:p>
          <a:p>
            <a:pPr>
              <a:spcBef>
                <a:spcPct val="15000"/>
              </a:spcBef>
              <a:spcAft>
                <a:spcPct val="15000"/>
              </a:spcAft>
              <a:buFont typeface="Symbol" panose="05050102010706020507" pitchFamily="18" charset="2"/>
              <a:buChar char="·"/>
            </a:pPr>
            <a:r>
              <a:rPr lang="en-US" altLang="en-US" dirty="0">
                <a:solidFill>
                  <a:schemeClr val="tx2"/>
                </a:solidFill>
                <a:latin typeface="+mn-lt"/>
              </a:rPr>
              <a:t>Services:</a:t>
            </a:r>
          </a:p>
          <a:p>
            <a:pPr>
              <a:buFont typeface="Symbol" panose="05050102010706020507" pitchFamily="18" charset="2"/>
              <a:buChar char="·"/>
            </a:pPr>
            <a:endParaRPr lang="en-US" altLang="en-US" b="1" dirty="0">
              <a:solidFill>
                <a:schemeClr val="tx2"/>
              </a:solidFill>
              <a:latin typeface="+mn-lt"/>
            </a:endParaRPr>
          </a:p>
          <a:p>
            <a:endParaRPr lang="en-US" altLang="en-US" dirty="0">
              <a:solidFill>
                <a:schemeClr val="tx2"/>
              </a:solidFill>
              <a:latin typeface="+mj-lt"/>
            </a:endParaRPr>
          </a:p>
        </p:txBody>
      </p:sp>
      <p:sp>
        <p:nvSpPr>
          <p:cNvPr id="53251" name="Rectangle 2"/>
          <p:cNvSpPr>
            <a:spLocks noChangeArrowheads="1"/>
          </p:cNvSpPr>
          <p:nvPr/>
        </p:nvSpPr>
        <p:spPr bwMode="auto">
          <a:xfrm>
            <a:off x="337353" y="2201704"/>
            <a:ext cx="7894864" cy="187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57213" lvl="1" indent="-214313">
              <a:lnSpc>
                <a:spcPct val="120000"/>
              </a:lnSpc>
              <a:buFont typeface="Wingdings 2" panose="05020102010507070707" pitchFamily="18" charset="2"/>
              <a:buChar char="·"/>
            </a:pPr>
            <a:r>
              <a:rPr lang="en-US" altLang="en-US" sz="1400" dirty="0">
                <a:solidFill>
                  <a:schemeClr val="tx2"/>
                </a:solidFill>
                <a:latin typeface="+mn-lt"/>
                <a:sym typeface="Wingdings 2" panose="05020102010507070707" pitchFamily="18" charset="2"/>
              </a:rPr>
              <a:t>Attend outpatient groups</a:t>
            </a:r>
          </a:p>
          <a:p>
            <a:pPr marL="557213" lvl="1" indent="-214313">
              <a:lnSpc>
                <a:spcPct val="120000"/>
              </a:lnSpc>
              <a:buFont typeface="Wingdings 2" panose="05020102010507070707" pitchFamily="18" charset="2"/>
              <a:buChar char="·"/>
            </a:pPr>
            <a:r>
              <a:rPr lang="en-US" altLang="en-US" sz="1400" dirty="0">
                <a:solidFill>
                  <a:schemeClr val="tx2"/>
                </a:solidFill>
                <a:latin typeface="+mn-lt"/>
              </a:rPr>
              <a:t>Childcare services		 </a:t>
            </a:r>
            <a:r>
              <a:rPr lang="en-US" altLang="en-US" sz="1400" dirty="0">
                <a:solidFill>
                  <a:schemeClr val="tx2"/>
                </a:solidFill>
                <a:latin typeface="+mn-lt"/>
                <a:sym typeface="Wingdings 2" panose="05020102010507070707" pitchFamily="18" charset="2"/>
              </a:rPr>
              <a:t> </a:t>
            </a:r>
            <a:r>
              <a:rPr lang="en-US" altLang="en-US" sz="1400" dirty="0">
                <a:solidFill>
                  <a:schemeClr val="tx2"/>
                </a:solidFill>
                <a:latin typeface="+mn-lt"/>
              </a:rPr>
              <a:t>Transportation</a:t>
            </a:r>
          </a:p>
          <a:p>
            <a:pPr marL="557213" lvl="1" indent="-214313">
              <a:lnSpc>
                <a:spcPct val="120000"/>
              </a:lnSpc>
              <a:buFont typeface="Wingdings 2" panose="05020102010507070707" pitchFamily="18" charset="2"/>
              <a:buChar char="·"/>
            </a:pPr>
            <a:r>
              <a:rPr lang="en-US" altLang="en-US" sz="1400" dirty="0">
                <a:solidFill>
                  <a:schemeClr val="tx2"/>
                </a:solidFill>
                <a:latin typeface="+mn-lt"/>
              </a:rPr>
              <a:t>Case management	              	 </a:t>
            </a:r>
            <a:r>
              <a:rPr lang="en-US" altLang="en-US" sz="1400" dirty="0">
                <a:solidFill>
                  <a:schemeClr val="tx2"/>
                </a:solidFill>
                <a:latin typeface="+mn-lt"/>
                <a:sym typeface="Wingdings 2" panose="05020102010507070707" pitchFamily="18" charset="2"/>
              </a:rPr>
              <a:t> </a:t>
            </a:r>
            <a:r>
              <a:rPr lang="en-US" altLang="en-US" sz="1400" dirty="0">
                <a:solidFill>
                  <a:schemeClr val="tx2"/>
                </a:solidFill>
                <a:latin typeface="+mn-lt"/>
              </a:rPr>
              <a:t>Peer-support</a:t>
            </a:r>
          </a:p>
          <a:p>
            <a:pPr marL="557213" lvl="1" indent="-214313">
              <a:lnSpc>
                <a:spcPct val="120000"/>
              </a:lnSpc>
              <a:buFont typeface="Wingdings 2" panose="05020102010507070707" pitchFamily="18" charset="2"/>
              <a:buChar char="·"/>
            </a:pPr>
            <a:r>
              <a:rPr lang="en-US" altLang="en-US" sz="1400" dirty="0">
                <a:solidFill>
                  <a:schemeClr val="tx2"/>
                </a:solidFill>
                <a:latin typeface="+mn-lt"/>
              </a:rPr>
              <a:t>Individual counseling	  	 </a:t>
            </a:r>
            <a:r>
              <a:rPr lang="en-US" altLang="en-US" sz="1400" dirty="0">
                <a:solidFill>
                  <a:schemeClr val="tx2"/>
                </a:solidFill>
                <a:latin typeface="+mn-lt"/>
                <a:sym typeface="Wingdings 2" panose="05020102010507070707" pitchFamily="18" charset="2"/>
              </a:rPr>
              <a:t> Parenting/ </a:t>
            </a:r>
            <a:r>
              <a:rPr lang="en-US" altLang="en-US" sz="1400" dirty="0">
                <a:solidFill>
                  <a:schemeClr val="tx2"/>
                </a:solidFill>
                <a:latin typeface="+mn-lt"/>
              </a:rPr>
              <a:t>Family therapy</a:t>
            </a:r>
          </a:p>
          <a:p>
            <a:pPr marL="557213" lvl="1" indent="-214313">
              <a:lnSpc>
                <a:spcPct val="120000"/>
              </a:lnSpc>
              <a:buFont typeface="Wingdings 2" panose="05020102010507070707" pitchFamily="18" charset="2"/>
              <a:buChar char="·"/>
            </a:pPr>
            <a:r>
              <a:rPr lang="en-US" altLang="en-US" sz="1400" dirty="0">
                <a:solidFill>
                  <a:schemeClr val="tx2"/>
                </a:solidFill>
                <a:latin typeface="+mn-lt"/>
              </a:rPr>
              <a:t>Urine drug screens</a:t>
            </a:r>
            <a:r>
              <a:rPr lang="en-US" altLang="en-US" sz="1400" dirty="0">
                <a:solidFill>
                  <a:schemeClr val="tx2"/>
                </a:solidFill>
                <a:latin typeface="+mn-lt"/>
                <a:sym typeface="Wingdings 2" panose="05020102010507070707" pitchFamily="18" charset="2"/>
              </a:rPr>
              <a:t>                	  </a:t>
            </a:r>
            <a:r>
              <a:rPr lang="en-US" altLang="en-US" sz="1400" dirty="0">
                <a:solidFill>
                  <a:schemeClr val="tx2"/>
                </a:solidFill>
                <a:latin typeface="+mn-lt"/>
              </a:rPr>
              <a:t>Crisis contingency plans</a:t>
            </a:r>
          </a:p>
          <a:p>
            <a:pPr marL="557213" lvl="1" indent="-214313">
              <a:lnSpc>
                <a:spcPct val="120000"/>
              </a:lnSpc>
              <a:buFont typeface="Wingdings 2" panose="05020102010507070707" pitchFamily="18" charset="2"/>
              <a:buChar char="·"/>
            </a:pPr>
            <a:r>
              <a:rPr lang="en-US" altLang="en-US" sz="1400" dirty="0">
                <a:solidFill>
                  <a:schemeClr val="tx2"/>
                </a:solidFill>
                <a:latin typeface="+mn-lt"/>
              </a:rPr>
              <a:t>Disease management		</a:t>
            </a:r>
            <a:r>
              <a:rPr lang="en-US" altLang="en-US" sz="1400" dirty="0">
                <a:solidFill>
                  <a:schemeClr val="tx2"/>
                </a:solidFill>
                <a:latin typeface="+mn-lt"/>
                <a:sym typeface="Wingdings 2" panose="05020102010507070707" pitchFamily="18" charset="2"/>
              </a:rPr>
              <a:t>  </a:t>
            </a:r>
            <a:r>
              <a:rPr lang="en-US" altLang="en-US" sz="1400" dirty="0">
                <a:solidFill>
                  <a:schemeClr val="tx2"/>
                </a:solidFill>
                <a:latin typeface="+mn-lt"/>
              </a:rPr>
              <a:t>OB/GYN and psychiatry</a:t>
            </a:r>
          </a:p>
          <a:p>
            <a:pPr lvl="1">
              <a:lnSpc>
                <a:spcPct val="120000"/>
              </a:lnSpc>
              <a:buFont typeface="Wingdings 2" panose="05020102010507070707" pitchFamily="18" charset="2"/>
              <a:buChar char="·"/>
            </a:pPr>
            <a:endParaRPr lang="en-US" altLang="en-US" sz="1350" b="1" dirty="0">
              <a:solidFill>
                <a:schemeClr val="tx2"/>
              </a:solidFill>
              <a:latin typeface="+mj-lt"/>
            </a:endParaRPr>
          </a:p>
        </p:txBody>
      </p:sp>
      <p:sp>
        <p:nvSpPr>
          <p:cNvPr id="53252" name="Rectangle 4"/>
          <p:cNvSpPr>
            <a:spLocks noChangeArrowheads="1"/>
          </p:cNvSpPr>
          <p:nvPr/>
        </p:nvSpPr>
        <p:spPr bwMode="auto">
          <a:xfrm>
            <a:off x="512064" y="1231752"/>
            <a:ext cx="4000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dirty="0">
                <a:solidFill>
                  <a:schemeClr val="tx2"/>
                </a:solidFill>
                <a:latin typeface="+mn-lt"/>
              </a:rPr>
              <a:t>Residential Programs</a:t>
            </a:r>
          </a:p>
        </p:txBody>
      </p:sp>
      <p:sp>
        <p:nvSpPr>
          <p:cNvPr id="159749" name="Rectangle 1"/>
          <p:cNvSpPr>
            <a:spLocks noChangeArrowheads="1"/>
          </p:cNvSpPr>
          <p:nvPr/>
        </p:nvSpPr>
        <p:spPr bwMode="auto">
          <a:xfrm>
            <a:off x="127051" y="4076848"/>
            <a:ext cx="8334923" cy="2505301"/>
          </a:xfrm>
          <a:prstGeom prst="rect">
            <a:avLst/>
          </a:prstGeom>
          <a:noFill/>
          <a:ln w="28575">
            <a:solidFill>
              <a:srgbClr val="00339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defRPr>
                <a:solidFill>
                  <a:schemeClr val="tx1"/>
                </a:solidFill>
                <a:latin typeface="Arial" panose="020B0604020202020204" pitchFamily="34" charset="0"/>
              </a:defRPr>
            </a:lvl1pPr>
            <a:lvl2pPr marL="692150" indent="-3429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spcAft>
                <a:spcPct val="20000"/>
              </a:spcAft>
              <a:buFont typeface="Arial" panose="020B0604020202020204" pitchFamily="34" charset="0"/>
              <a:buNone/>
            </a:pPr>
            <a:r>
              <a:rPr lang="en-US" altLang="en-US" sz="1400" b="1" dirty="0">
                <a:solidFill>
                  <a:srgbClr val="17375E"/>
                </a:solidFill>
                <a:latin typeface="+mn-lt"/>
              </a:rPr>
              <a:t>Goals Set with Shared Decision Making:</a:t>
            </a:r>
          </a:p>
          <a:p>
            <a:pPr marL="1371600" lvl="3" indent="-342900">
              <a:buFont typeface="Wingdings" panose="05000000000000000000" pitchFamily="2" charset="2"/>
              <a:buChar char="v"/>
            </a:pPr>
            <a:r>
              <a:rPr lang="en-US" sz="1400" dirty="0">
                <a:solidFill>
                  <a:srgbClr val="17375E"/>
                </a:solidFill>
                <a:latin typeface="+mn-lt"/>
              </a:rPr>
              <a:t>Alcohol and drug abstinence</a:t>
            </a:r>
          </a:p>
          <a:p>
            <a:pPr marL="1371600" lvl="3" indent="-342900">
              <a:buFont typeface="Wingdings" panose="05000000000000000000" pitchFamily="2" charset="2"/>
              <a:buChar char="v"/>
            </a:pPr>
            <a:r>
              <a:rPr lang="en-US" sz="1400" dirty="0">
                <a:solidFill>
                  <a:srgbClr val="17375E"/>
                </a:solidFill>
                <a:latin typeface="+mn-lt"/>
              </a:rPr>
              <a:t>Employment and/or on educational path</a:t>
            </a:r>
          </a:p>
          <a:p>
            <a:pPr marL="1371600" lvl="3" indent="-342900">
              <a:buFont typeface="Wingdings" panose="05000000000000000000" pitchFamily="2" charset="2"/>
              <a:buChar char="v"/>
            </a:pPr>
            <a:r>
              <a:rPr lang="en-US" sz="1400" dirty="0">
                <a:solidFill>
                  <a:srgbClr val="17375E"/>
                </a:solidFill>
                <a:latin typeface="+mn-lt"/>
              </a:rPr>
              <a:t>Resolve or address legal issues</a:t>
            </a:r>
          </a:p>
          <a:p>
            <a:pPr marL="1371600" lvl="3" indent="-342900">
              <a:buFont typeface="Wingdings" panose="05000000000000000000" pitchFamily="2" charset="2"/>
              <a:buChar char="v"/>
            </a:pPr>
            <a:r>
              <a:rPr lang="en-US" sz="1400" dirty="0">
                <a:solidFill>
                  <a:srgbClr val="17375E"/>
                </a:solidFill>
                <a:latin typeface="+mn-lt"/>
              </a:rPr>
              <a:t>Secure housing </a:t>
            </a:r>
          </a:p>
          <a:p>
            <a:pPr marL="1371600" lvl="3" indent="-342900">
              <a:buFont typeface="Wingdings" panose="05000000000000000000" pitchFamily="2" charset="2"/>
              <a:buChar char="v"/>
            </a:pPr>
            <a:r>
              <a:rPr lang="en-US" sz="1400" dirty="0">
                <a:solidFill>
                  <a:srgbClr val="17375E"/>
                </a:solidFill>
                <a:latin typeface="+mn-lt"/>
              </a:rPr>
              <a:t>Positive parenting </a:t>
            </a:r>
          </a:p>
          <a:p>
            <a:pPr marL="1371600" lvl="3" indent="-342900">
              <a:buFont typeface="Wingdings" panose="05000000000000000000" pitchFamily="2" charset="2"/>
              <a:buChar char="v"/>
            </a:pPr>
            <a:r>
              <a:rPr lang="en-US" sz="1400" dirty="0">
                <a:solidFill>
                  <a:srgbClr val="17375E"/>
                </a:solidFill>
                <a:latin typeface="+mn-lt"/>
              </a:rPr>
              <a:t>Physical and mental health</a:t>
            </a:r>
          </a:p>
          <a:p>
            <a:pPr lvl="2"/>
            <a:r>
              <a:rPr lang="en-US" sz="1400" b="1" dirty="0">
                <a:solidFill>
                  <a:srgbClr val="17375E"/>
                </a:solidFill>
                <a:latin typeface="+mn-lt"/>
              </a:rPr>
              <a:t>Child</a:t>
            </a:r>
          </a:p>
          <a:p>
            <a:pPr marL="1285875" lvl="3" indent="-257175">
              <a:buFont typeface="Wingdings" panose="05000000000000000000" pitchFamily="2" charset="2"/>
              <a:buChar char="v"/>
            </a:pPr>
            <a:r>
              <a:rPr lang="en-US" sz="1400" dirty="0">
                <a:solidFill>
                  <a:srgbClr val="17375E"/>
                </a:solidFill>
                <a:latin typeface="+mn-lt"/>
              </a:rPr>
              <a:t>Child outcomes are in normal limits</a:t>
            </a:r>
          </a:p>
          <a:p>
            <a:pPr lvl="2"/>
            <a:r>
              <a:rPr lang="en-US" sz="1400" b="1" dirty="0">
                <a:solidFill>
                  <a:srgbClr val="17375E"/>
                </a:solidFill>
                <a:latin typeface="+mn-lt"/>
              </a:rPr>
              <a:t>Dyad</a:t>
            </a:r>
          </a:p>
          <a:p>
            <a:pPr marL="1371600" lvl="3" indent="-342900">
              <a:buFont typeface="Wingdings" panose="05000000000000000000" pitchFamily="2" charset="2"/>
              <a:buChar char="v"/>
            </a:pPr>
            <a:r>
              <a:rPr lang="en-US" sz="1400" dirty="0">
                <a:solidFill>
                  <a:srgbClr val="17375E"/>
                </a:solidFill>
                <a:latin typeface="+mn-lt"/>
              </a:rPr>
              <a:t>CPS case resolved with reunification</a:t>
            </a:r>
          </a:p>
        </p:txBody>
      </p:sp>
      <p:sp>
        <p:nvSpPr>
          <p:cNvPr id="7" name="Oval 12"/>
          <p:cNvSpPr>
            <a:spLocks noChangeArrowheads="1"/>
          </p:cNvSpPr>
          <p:nvPr/>
        </p:nvSpPr>
        <p:spPr bwMode="auto">
          <a:xfrm>
            <a:off x="7092553" y="970275"/>
            <a:ext cx="1816894" cy="1085850"/>
          </a:xfrm>
          <a:prstGeom prst="ellipse">
            <a:avLst/>
          </a:prstGeom>
          <a:solidFill>
            <a:srgbClr val="9999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dirty="0">
                <a:latin typeface="+mn-lt"/>
              </a:rPr>
              <a:t>Residential</a:t>
            </a:r>
          </a:p>
          <a:p>
            <a:pPr algn="ctr" eaLnBrk="1" hangingPunct="1"/>
            <a:r>
              <a:rPr lang="en-US" altLang="en-US" sz="1500" dirty="0">
                <a:latin typeface="+mn-lt"/>
              </a:rPr>
              <a:t>and/or Outpatient</a:t>
            </a:r>
          </a:p>
          <a:p>
            <a:pPr algn="ctr" eaLnBrk="1" hangingPunct="1"/>
            <a:r>
              <a:rPr lang="en-US" altLang="en-US" sz="1500" dirty="0">
                <a:latin typeface="+mn-lt"/>
              </a:rPr>
              <a:t>Care</a:t>
            </a:r>
          </a:p>
        </p:txBody>
      </p:sp>
      <p:sp>
        <p:nvSpPr>
          <p:cNvPr id="2" name="Title 1">
            <a:extLst>
              <a:ext uri="{FF2B5EF4-FFF2-40B4-BE49-F238E27FC236}">
                <a16:creationId xmlns:a16="http://schemas.microsoft.com/office/drawing/2014/main" id="{4458B3BF-85D5-452A-B1D2-4583BCB9D312}"/>
              </a:ext>
            </a:extLst>
          </p:cNvPr>
          <p:cNvSpPr>
            <a:spLocks noGrp="1"/>
          </p:cNvSpPr>
          <p:nvPr>
            <p:ph type="title"/>
          </p:nvPr>
        </p:nvSpPr>
        <p:spPr>
          <a:xfrm>
            <a:off x="320040" y="640080"/>
            <a:ext cx="7843267" cy="548640"/>
          </a:xfrm>
        </p:spPr>
        <p:txBody>
          <a:bodyPr/>
          <a:lstStyle/>
          <a:p>
            <a:r>
              <a:rPr lang="en-US" altLang="en-US" sz="2800" b="1" dirty="0">
                <a:latin typeface="+mn-lt"/>
                <a:ea typeface="MS PGothic" panose="020B0600070205080204" pitchFamily="34" charset="-128"/>
              </a:rPr>
              <a:t>UNC Horizons Program</a:t>
            </a:r>
            <a:br>
              <a:rPr lang="en-US" altLang="en-US" sz="2800" b="1" dirty="0">
                <a:latin typeface="+mn-lt"/>
                <a:ea typeface="MS PGothic" panose="020B0600070205080204" pitchFamily="34" charset="-128"/>
              </a:rPr>
            </a:br>
            <a:endParaRPr lang="en-US" sz="2800" dirty="0">
              <a:latin typeface="+mn-lt"/>
            </a:endParaRPr>
          </a:p>
        </p:txBody>
      </p:sp>
    </p:spTree>
    <p:extLst>
      <p:ext uri="{BB962C8B-B14F-4D97-AF65-F5344CB8AC3E}">
        <p14:creationId xmlns:p14="http://schemas.microsoft.com/office/powerpoint/2010/main" val="2619271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59749"/>
                                        </p:tgtEl>
                                        <p:attrNameLst>
                                          <p:attrName>style.visibility</p:attrName>
                                        </p:attrNameLst>
                                      </p:cBhvr>
                                      <p:to>
                                        <p:strVal val="visible"/>
                                      </p:to>
                                    </p:set>
                                    <p:anim calcmode="lin" valueType="num">
                                      <p:cBhvr>
                                        <p:cTn id="7" dur="5000" fill="hold"/>
                                        <p:tgtEl>
                                          <p:spTgt spid="159749"/>
                                        </p:tgtEl>
                                        <p:attrNameLst>
                                          <p:attrName>ppt_w</p:attrName>
                                        </p:attrNameLst>
                                      </p:cBhvr>
                                      <p:tavLst>
                                        <p:tav tm="0">
                                          <p:val>
                                            <p:strVal val="#ppt_w*0.70"/>
                                          </p:val>
                                        </p:tav>
                                        <p:tav tm="100000">
                                          <p:val>
                                            <p:strVal val="#ppt_w"/>
                                          </p:val>
                                        </p:tav>
                                      </p:tavLst>
                                    </p:anim>
                                    <p:anim calcmode="lin" valueType="num">
                                      <p:cBhvr>
                                        <p:cTn id="8" dur="5000" fill="hold"/>
                                        <p:tgtEl>
                                          <p:spTgt spid="159749"/>
                                        </p:tgtEl>
                                        <p:attrNameLst>
                                          <p:attrName>ppt_h</p:attrName>
                                        </p:attrNameLst>
                                      </p:cBhvr>
                                      <p:tavLst>
                                        <p:tav tm="0">
                                          <p:val>
                                            <p:strVal val="#ppt_h"/>
                                          </p:val>
                                        </p:tav>
                                        <p:tav tm="100000">
                                          <p:val>
                                            <p:strVal val="#ppt_h"/>
                                          </p:val>
                                        </p:tav>
                                      </p:tavLst>
                                    </p:anim>
                                    <p:animEffect transition="in" filter="fade">
                                      <p:cBhvr>
                                        <p:cTn id="9" dur="5000"/>
                                        <p:tgtEl>
                                          <p:spTgt spid="15974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2000" fill="hold"/>
                                        <p:tgtEl>
                                          <p:spTgt spid="7"/>
                                        </p:tgtEl>
                                        <p:attrNameLst>
                                          <p:attrName>ppt_x</p:attrName>
                                        </p:attrNameLst>
                                      </p:cBhvr>
                                      <p:tavLst>
                                        <p:tav tm="0">
                                          <p:val>
                                            <p:strVal val="0-#ppt_w/2"/>
                                          </p:val>
                                        </p:tav>
                                        <p:tav tm="100000">
                                          <p:val>
                                            <p:strVal val="#ppt_x"/>
                                          </p:val>
                                        </p:tav>
                                      </p:tavLst>
                                    </p:anim>
                                    <p:anim calcmode="lin" valueType="num">
                                      <p:cBhvr additive="base">
                                        <p:cTn id="15" dur="2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472221-4F7F-42F0-BF07-1AA779052FF6}"/>
              </a:ext>
            </a:extLst>
          </p:cNvPr>
          <p:cNvSpPr>
            <a:spLocks noGrp="1"/>
          </p:cNvSpPr>
          <p:nvPr>
            <p:ph type="title"/>
          </p:nvPr>
        </p:nvSpPr>
        <p:spPr>
          <a:xfrm>
            <a:off x="320040" y="640080"/>
            <a:ext cx="7843267" cy="548640"/>
          </a:xfrm>
        </p:spPr>
        <p:txBody>
          <a:bodyPr/>
          <a:lstStyle/>
          <a:p>
            <a:r>
              <a:rPr lang="en-US" altLang="en-US" sz="2800" b="1" dirty="0">
                <a:latin typeface="+mn-lt"/>
                <a:ea typeface="MS PGothic" panose="020B0600070205080204" pitchFamily="34" charset="-128"/>
              </a:rPr>
              <a:t>Health and Wellness in Recovery</a:t>
            </a:r>
            <a:br>
              <a:rPr lang="en-US" altLang="en-US" sz="2800" b="1" dirty="0">
                <a:latin typeface="+mn-lt"/>
                <a:ea typeface="MS PGothic" panose="020B0600070205080204" pitchFamily="34" charset="-128"/>
              </a:rPr>
            </a:br>
            <a:endParaRPr lang="en-US" sz="2800" dirty="0">
              <a:latin typeface="+mn-lt"/>
            </a:endParaRPr>
          </a:p>
        </p:txBody>
      </p:sp>
      <p:sp>
        <p:nvSpPr>
          <p:cNvPr id="7" name="Text Placeholder 6">
            <a:extLst>
              <a:ext uri="{FF2B5EF4-FFF2-40B4-BE49-F238E27FC236}">
                <a16:creationId xmlns:a16="http://schemas.microsoft.com/office/drawing/2014/main" id="{E30D0536-6E3B-4633-86E1-D7E522D7BA8E}"/>
              </a:ext>
            </a:extLst>
          </p:cNvPr>
          <p:cNvSpPr>
            <a:spLocks noGrp="1"/>
          </p:cNvSpPr>
          <p:nvPr>
            <p:ph type="body" sz="quarter" idx="10"/>
          </p:nvPr>
        </p:nvSpPr>
        <p:spPr>
          <a:xfrm>
            <a:off x="512064" y="1280160"/>
            <a:ext cx="7888288" cy="4795307"/>
          </a:xfrm>
        </p:spPr>
        <p:txBody>
          <a:bodyPr/>
          <a:lstStyle/>
          <a:p>
            <a:pPr>
              <a:defRPr/>
            </a:pPr>
            <a:r>
              <a:rPr lang="en-US" sz="2000" b="0" dirty="0">
                <a:solidFill>
                  <a:srgbClr val="17375E"/>
                </a:solidFill>
                <a:latin typeface="+mn-lt"/>
              </a:rPr>
              <a:t>SAMHSA’s Eight Dimensions of Wellness for everyone to incorporate into their lives. </a:t>
            </a:r>
          </a:p>
          <a:p>
            <a:pPr>
              <a:defRPr/>
            </a:pPr>
            <a:endParaRPr lang="en-US" sz="2000" b="0" dirty="0">
              <a:solidFill>
                <a:srgbClr val="17375E"/>
              </a:solidFill>
              <a:latin typeface="+mn-lt"/>
            </a:endParaRPr>
          </a:p>
          <a:p>
            <a:pPr>
              <a:defRPr/>
            </a:pPr>
            <a:r>
              <a:rPr lang="en-US" sz="2000" b="0" dirty="0">
                <a:solidFill>
                  <a:srgbClr val="17375E"/>
                </a:solidFill>
                <a:latin typeface="+mn-lt"/>
              </a:rPr>
              <a:t>These dimensions are:</a:t>
            </a:r>
          </a:p>
          <a:p>
            <a:pPr marL="214313" indent="-214313">
              <a:buFont typeface="Arial" panose="020B0604020202020204" pitchFamily="34" charset="0"/>
              <a:buChar char="•"/>
              <a:defRPr/>
            </a:pPr>
            <a:r>
              <a:rPr lang="en-US" sz="2000" b="0" dirty="0">
                <a:solidFill>
                  <a:srgbClr val="17375E"/>
                </a:solidFill>
                <a:latin typeface="+mn-lt"/>
              </a:rPr>
              <a:t>Emotional</a:t>
            </a:r>
          </a:p>
          <a:p>
            <a:pPr marL="214313" indent="-214313">
              <a:buFont typeface="Arial" panose="020B0604020202020204" pitchFamily="34" charset="0"/>
              <a:buChar char="•"/>
              <a:defRPr/>
            </a:pPr>
            <a:r>
              <a:rPr lang="en-US" sz="2000" b="0" dirty="0">
                <a:solidFill>
                  <a:srgbClr val="17375E"/>
                </a:solidFill>
                <a:latin typeface="+mn-lt"/>
              </a:rPr>
              <a:t>Environmental</a:t>
            </a:r>
          </a:p>
          <a:p>
            <a:pPr marL="214313" indent="-214313">
              <a:buFont typeface="Arial" panose="020B0604020202020204" pitchFamily="34" charset="0"/>
              <a:buChar char="•"/>
              <a:defRPr/>
            </a:pPr>
            <a:r>
              <a:rPr lang="en-US" sz="2000" b="0" dirty="0">
                <a:solidFill>
                  <a:srgbClr val="17375E"/>
                </a:solidFill>
                <a:latin typeface="+mn-lt"/>
              </a:rPr>
              <a:t>Financial</a:t>
            </a:r>
          </a:p>
          <a:p>
            <a:pPr marL="214313" indent="-214313">
              <a:buFont typeface="Arial" panose="020B0604020202020204" pitchFamily="34" charset="0"/>
              <a:buChar char="•"/>
              <a:defRPr/>
            </a:pPr>
            <a:r>
              <a:rPr lang="en-US" sz="2000" b="0" dirty="0">
                <a:solidFill>
                  <a:srgbClr val="17375E"/>
                </a:solidFill>
                <a:latin typeface="+mn-lt"/>
              </a:rPr>
              <a:t>Intellectual</a:t>
            </a:r>
          </a:p>
          <a:p>
            <a:pPr marL="214313" indent="-214313">
              <a:buFont typeface="Arial" panose="020B0604020202020204" pitchFamily="34" charset="0"/>
              <a:buChar char="•"/>
              <a:defRPr/>
            </a:pPr>
            <a:r>
              <a:rPr lang="en-US" sz="2000" b="0" dirty="0">
                <a:solidFill>
                  <a:srgbClr val="17375E"/>
                </a:solidFill>
                <a:latin typeface="+mn-lt"/>
              </a:rPr>
              <a:t>Occupational</a:t>
            </a:r>
          </a:p>
          <a:p>
            <a:pPr marL="214313" indent="-214313">
              <a:buFont typeface="Arial" panose="020B0604020202020204" pitchFamily="34" charset="0"/>
              <a:buChar char="•"/>
              <a:defRPr/>
            </a:pPr>
            <a:r>
              <a:rPr lang="en-US" sz="2000" b="0" dirty="0">
                <a:solidFill>
                  <a:srgbClr val="17375E"/>
                </a:solidFill>
                <a:latin typeface="+mn-lt"/>
              </a:rPr>
              <a:t>Physical</a:t>
            </a:r>
          </a:p>
          <a:p>
            <a:pPr marL="214313" indent="-214313">
              <a:buFont typeface="Arial" panose="020B0604020202020204" pitchFamily="34" charset="0"/>
              <a:buChar char="•"/>
              <a:defRPr/>
            </a:pPr>
            <a:r>
              <a:rPr lang="en-US" sz="2000" b="0" dirty="0">
                <a:solidFill>
                  <a:srgbClr val="17375E"/>
                </a:solidFill>
                <a:latin typeface="+mn-lt"/>
              </a:rPr>
              <a:t>Social</a:t>
            </a:r>
          </a:p>
          <a:p>
            <a:pPr marL="214313" indent="-214313">
              <a:buFont typeface="Arial" panose="020B0604020202020204" pitchFamily="34" charset="0"/>
              <a:buChar char="•"/>
              <a:defRPr/>
            </a:pPr>
            <a:r>
              <a:rPr lang="en-US" sz="2000" b="0" dirty="0">
                <a:solidFill>
                  <a:srgbClr val="17375E"/>
                </a:solidFill>
                <a:latin typeface="+mn-lt"/>
              </a:rPr>
              <a:t>Spiritual</a:t>
            </a:r>
          </a:p>
        </p:txBody>
      </p:sp>
      <p:pic>
        <p:nvPicPr>
          <p:cNvPr id="5" name="Picture 2" descr="http://thumbs.dreamstime.com/z/healthy-life-over-lineal-background-vector-illustration-33800969.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t="-16800" b="12755"/>
          <a:stretch>
            <a:fillRect/>
          </a:stretch>
        </p:blipFill>
        <p:spPr bwMode="auto">
          <a:xfrm>
            <a:off x="5218054" y="2185311"/>
            <a:ext cx="2857500" cy="280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aphical user interface&#10;&#10;Description automatically generated with low confidence">
            <a:extLst>
              <a:ext uri="{FF2B5EF4-FFF2-40B4-BE49-F238E27FC236}">
                <a16:creationId xmlns:a16="http://schemas.microsoft.com/office/drawing/2014/main" id="{1E95F5EF-54CB-4ECB-B3E3-2543A64CC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2829" y="5952336"/>
            <a:ext cx="2781171" cy="531168"/>
          </a:xfrm>
          <a:prstGeom prst="rect">
            <a:avLst/>
          </a:prstGeom>
        </p:spPr>
      </p:pic>
    </p:spTree>
    <p:extLst>
      <p:ext uri="{BB962C8B-B14F-4D97-AF65-F5344CB8AC3E}">
        <p14:creationId xmlns:p14="http://schemas.microsoft.com/office/powerpoint/2010/main" val="2065777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56970" y="1094311"/>
            <a:ext cx="6115050" cy="628650"/>
          </a:xfrm>
          <a:prstGeom prst="rect">
            <a:avLst/>
          </a:prstGeom>
        </p:spPr>
        <p:txBody>
          <a:bodyP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endParaRPr lang="en-US" sz="2700" dirty="0">
              <a:latin typeface="+mn-lt"/>
            </a:endParaRPr>
          </a:p>
        </p:txBody>
      </p:sp>
      <p:sp>
        <p:nvSpPr>
          <p:cNvPr id="5" name="Content Placeholder 2"/>
          <p:cNvSpPr txBox="1">
            <a:spLocks/>
          </p:cNvSpPr>
          <p:nvPr/>
        </p:nvSpPr>
        <p:spPr>
          <a:xfrm>
            <a:off x="3939702" y="1642951"/>
            <a:ext cx="5204298" cy="4565866"/>
          </a:xfrm>
          <a:prstGeom prst="rect">
            <a:avLst/>
          </a:prstGeom>
          <a:noFill/>
        </p:spPr>
        <p:txBody>
          <a:bodyPr vert="horz" lIns="68580" tIns="34290" rIns="68580" bIns="34290" rtlCol="0" anchor="ctr">
            <a:normAutofit fontScale="62500" lnSpcReduction="20000"/>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30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buFont typeface="Wingdings" panose="05000000000000000000" pitchFamily="2" charset="2"/>
              <a:buChar char="v"/>
            </a:pPr>
            <a:r>
              <a:rPr lang="en-US" sz="3300" dirty="0">
                <a:solidFill>
                  <a:srgbClr val="17375E"/>
                </a:solidFill>
              </a:rPr>
              <a:t>Beyond Anger and Violence </a:t>
            </a:r>
          </a:p>
          <a:p>
            <a:pPr algn="l">
              <a:buFont typeface="Wingdings" panose="05000000000000000000" pitchFamily="2" charset="2"/>
              <a:buChar char="v"/>
            </a:pPr>
            <a:r>
              <a:rPr lang="en-US" sz="3300" dirty="0">
                <a:solidFill>
                  <a:srgbClr val="17375E"/>
                </a:solidFill>
              </a:rPr>
              <a:t>Beyond Trauma</a:t>
            </a:r>
          </a:p>
          <a:p>
            <a:pPr algn="l">
              <a:buFont typeface="Wingdings" panose="05000000000000000000" pitchFamily="2" charset="2"/>
              <a:buChar char="v"/>
            </a:pPr>
            <a:r>
              <a:rPr lang="en-US" sz="3300" dirty="0">
                <a:solidFill>
                  <a:srgbClr val="17375E"/>
                </a:solidFill>
              </a:rPr>
              <a:t>CENAPS model of relapse prevention</a:t>
            </a:r>
          </a:p>
          <a:p>
            <a:pPr algn="l">
              <a:buFont typeface="Wingdings" panose="05000000000000000000" pitchFamily="2" charset="2"/>
              <a:buChar char="v"/>
            </a:pPr>
            <a:r>
              <a:rPr lang="en-US" sz="3300" dirty="0">
                <a:solidFill>
                  <a:srgbClr val="17375E"/>
                </a:solidFill>
              </a:rPr>
              <a:t>Circle of Security</a:t>
            </a:r>
          </a:p>
          <a:p>
            <a:pPr algn="l">
              <a:buFont typeface="Wingdings" panose="05000000000000000000" pitchFamily="2" charset="2"/>
              <a:buChar char="v"/>
            </a:pPr>
            <a:r>
              <a:rPr lang="en-US" sz="3300" dirty="0">
                <a:solidFill>
                  <a:srgbClr val="17375E"/>
                </a:solidFill>
              </a:rPr>
              <a:t>Dialectical Behavior Therapy (DBT)	</a:t>
            </a:r>
          </a:p>
          <a:p>
            <a:pPr algn="l">
              <a:buFont typeface="Wingdings" panose="05000000000000000000" pitchFamily="2" charset="2"/>
              <a:buChar char="v"/>
            </a:pPr>
            <a:r>
              <a:rPr lang="en-US" sz="3300" dirty="0">
                <a:solidFill>
                  <a:srgbClr val="17375E"/>
                </a:solidFill>
              </a:rPr>
              <a:t>Helping Women Recover		</a:t>
            </a:r>
          </a:p>
          <a:p>
            <a:pPr algn="l">
              <a:buFont typeface="Wingdings" panose="05000000000000000000" pitchFamily="2" charset="2"/>
              <a:buChar char="v"/>
            </a:pPr>
            <a:r>
              <a:rPr lang="en-US" sz="3300" dirty="0">
                <a:solidFill>
                  <a:srgbClr val="17375E"/>
                </a:solidFill>
              </a:rPr>
              <a:t>The Matrix Model (modified for women)</a:t>
            </a:r>
          </a:p>
          <a:p>
            <a:pPr algn="l">
              <a:buFont typeface="Wingdings" panose="05000000000000000000" pitchFamily="2" charset="2"/>
              <a:buChar char="v"/>
            </a:pPr>
            <a:r>
              <a:rPr lang="en-US" sz="3300" dirty="0">
                <a:solidFill>
                  <a:srgbClr val="17375E"/>
                </a:solidFill>
              </a:rPr>
              <a:t>Nurturing Parenting Program </a:t>
            </a:r>
          </a:p>
          <a:p>
            <a:pPr algn="l">
              <a:buFont typeface="Wingdings" panose="05000000000000000000" pitchFamily="2" charset="2"/>
              <a:buChar char="v"/>
            </a:pPr>
            <a:r>
              <a:rPr lang="en-US" sz="3300" dirty="0">
                <a:solidFill>
                  <a:srgbClr val="17375E"/>
                </a:solidFill>
              </a:rPr>
              <a:t>A Woman’s Way Through </a:t>
            </a:r>
          </a:p>
          <a:p>
            <a:pPr algn="l"/>
            <a:r>
              <a:rPr lang="en-US" sz="3300" dirty="0">
                <a:solidFill>
                  <a:srgbClr val="17375E"/>
                </a:solidFill>
              </a:rPr>
              <a:t>    the 12 Steps</a:t>
            </a:r>
          </a:p>
          <a:p>
            <a:pPr algn="l"/>
            <a:endParaRPr lang="en-US" sz="3300" dirty="0">
              <a:solidFill>
                <a:srgbClr val="17375E"/>
              </a:solidFill>
            </a:endParaRPr>
          </a:p>
          <a:p>
            <a:pPr algn="l"/>
            <a:r>
              <a:rPr lang="en-US" sz="3300" dirty="0">
                <a:solidFill>
                  <a:srgbClr val="17375E"/>
                </a:solidFill>
              </a:rPr>
              <a:t>Plus, CBT, MI, CPP, CM etc.</a:t>
            </a:r>
          </a:p>
          <a:p>
            <a:endParaRPr lang="en-US" sz="2250" b="1" dirty="0">
              <a:solidFill>
                <a:schemeClr val="tx1"/>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 y="1813644"/>
            <a:ext cx="3379297" cy="284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AC2B11B2-4E33-40D0-9696-FBA43B8342D0}"/>
              </a:ext>
            </a:extLst>
          </p:cNvPr>
          <p:cNvSpPr>
            <a:spLocks noGrp="1"/>
          </p:cNvSpPr>
          <p:nvPr>
            <p:ph type="title"/>
          </p:nvPr>
        </p:nvSpPr>
        <p:spPr>
          <a:xfrm>
            <a:off x="320040" y="640080"/>
            <a:ext cx="7843267" cy="548640"/>
          </a:xfrm>
        </p:spPr>
        <p:txBody>
          <a:bodyPr/>
          <a:lstStyle/>
          <a:p>
            <a:r>
              <a:rPr lang="en-US" sz="2400" dirty="0">
                <a:latin typeface="+mn-lt"/>
              </a:rPr>
              <a:t>Evidence-Based Curricula</a:t>
            </a:r>
            <a:br>
              <a:rPr lang="en-US" sz="2400" dirty="0">
                <a:latin typeface="+mn-lt"/>
              </a:rPr>
            </a:br>
            <a:endParaRPr lang="en-US" dirty="0"/>
          </a:p>
        </p:txBody>
      </p:sp>
    </p:spTree>
    <p:extLst>
      <p:ext uri="{BB962C8B-B14F-4D97-AF65-F5344CB8AC3E}">
        <p14:creationId xmlns:p14="http://schemas.microsoft.com/office/powerpoint/2010/main" val="3994744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mt="35000"/>
            <a:extLst>
              <a:ext uri="{28A0092B-C50C-407E-A947-70E740481C1C}">
                <a14:useLocalDpi xmlns:a14="http://schemas.microsoft.com/office/drawing/2010/main" val="0"/>
              </a:ext>
            </a:extLst>
          </a:blip>
          <a:srcRect b="7974"/>
          <a:stretch/>
        </p:blipFill>
        <p:spPr>
          <a:xfrm>
            <a:off x="22860" y="0"/>
            <a:ext cx="9144000" cy="6536987"/>
          </a:xfrm>
          <a:prstGeom prst="rect">
            <a:avLst/>
          </a:prstGeom>
          <a:effectLst>
            <a:outerShdw blurRad="50800" dist="50800" dir="5400000" algn="ctr" rotWithShape="0">
              <a:srgbClr val="000000"/>
            </a:outerShdw>
          </a:effectLst>
        </p:spPr>
      </p:pic>
      <p:sp>
        <p:nvSpPr>
          <p:cNvPr id="6" name="Title 1"/>
          <p:cNvSpPr txBox="1">
            <a:spLocks/>
          </p:cNvSpPr>
          <p:nvPr/>
        </p:nvSpPr>
        <p:spPr>
          <a:xfrm>
            <a:off x="568550" y="3561293"/>
            <a:ext cx="7543800" cy="813447"/>
          </a:xfrm>
          <a:prstGeom prst="rect">
            <a:avLst/>
          </a:prstGeom>
        </p:spPr>
        <p:txBody>
          <a:bodyP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4050" dirty="0">
                <a:solidFill>
                  <a:schemeClr val="bg1"/>
                </a:solidFill>
              </a:rPr>
              <a:t>Treatment for Children</a:t>
            </a:r>
          </a:p>
        </p:txBody>
      </p:sp>
      <p:sp>
        <p:nvSpPr>
          <p:cNvPr id="7" name="Text Placeholder 2"/>
          <p:cNvSpPr txBox="1">
            <a:spLocks/>
          </p:cNvSpPr>
          <p:nvPr/>
        </p:nvSpPr>
        <p:spPr>
          <a:xfrm>
            <a:off x="822960" y="4197096"/>
            <a:ext cx="7543800" cy="1278807"/>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solidFill>
                  <a:schemeClr val="bg1"/>
                </a:solidFill>
              </a:rPr>
              <a:t>Childcare</a:t>
            </a:r>
          </a:p>
          <a:p>
            <a:r>
              <a:rPr lang="en-US" sz="2100" dirty="0">
                <a:solidFill>
                  <a:schemeClr val="bg1"/>
                </a:solidFill>
              </a:rPr>
              <a:t>Psychiatry</a:t>
            </a:r>
          </a:p>
          <a:p>
            <a:r>
              <a:rPr lang="en-US" sz="2100" dirty="0">
                <a:solidFill>
                  <a:schemeClr val="bg1"/>
                </a:solidFill>
              </a:rPr>
              <a:t>Early intervention Services</a:t>
            </a:r>
          </a:p>
        </p:txBody>
      </p:sp>
    </p:spTree>
    <p:extLst>
      <p:ext uri="{BB962C8B-B14F-4D97-AF65-F5344CB8AC3E}">
        <p14:creationId xmlns:p14="http://schemas.microsoft.com/office/powerpoint/2010/main" val="3342278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9E6A4D-A191-4257-8D7E-C0D1F1DBF324}"/>
              </a:ext>
            </a:extLst>
          </p:cNvPr>
          <p:cNvSpPr>
            <a:spLocks noGrp="1"/>
          </p:cNvSpPr>
          <p:nvPr>
            <p:ph type="title"/>
          </p:nvPr>
        </p:nvSpPr>
        <p:spPr>
          <a:xfrm>
            <a:off x="320040" y="640080"/>
            <a:ext cx="7843267" cy="548640"/>
          </a:xfrm>
        </p:spPr>
        <p:txBody>
          <a:bodyPr/>
          <a:lstStyle/>
          <a:p>
            <a:r>
              <a:rPr lang="en-US" altLang="en-US" sz="2800" b="1" dirty="0">
                <a:latin typeface="+mn-lt"/>
                <a:ea typeface="MS PGothic" panose="020B0600070205080204" pitchFamily="34" charset="-128"/>
              </a:rPr>
              <a:t>UNC Horizons Program: </a:t>
            </a:r>
            <a:r>
              <a:rPr lang="en-US" altLang="en-US" sz="2800" b="1" dirty="0">
                <a:latin typeface="+mn-lt"/>
              </a:rPr>
              <a:t>Early Intervention and Therapeutic Services for Children</a:t>
            </a:r>
            <a:br>
              <a:rPr lang="en-US" altLang="en-US" sz="2800" b="1" dirty="0">
                <a:latin typeface="+mn-lt"/>
                <a:ea typeface="MS PGothic" panose="020B0600070205080204" pitchFamily="34" charset="-128"/>
              </a:rPr>
            </a:br>
            <a:endParaRPr lang="en-US" sz="2800" dirty="0">
              <a:latin typeface="+mn-lt"/>
            </a:endParaRPr>
          </a:p>
        </p:txBody>
      </p:sp>
      <p:sp>
        <p:nvSpPr>
          <p:cNvPr id="7" name="Text Placeholder 6">
            <a:extLst>
              <a:ext uri="{FF2B5EF4-FFF2-40B4-BE49-F238E27FC236}">
                <a16:creationId xmlns:a16="http://schemas.microsoft.com/office/drawing/2014/main" id="{F6E7AA1A-6BC7-4496-A642-FE1C6788B96A}"/>
              </a:ext>
            </a:extLst>
          </p:cNvPr>
          <p:cNvSpPr>
            <a:spLocks noGrp="1"/>
          </p:cNvSpPr>
          <p:nvPr>
            <p:ph type="body" sz="quarter" idx="10"/>
          </p:nvPr>
        </p:nvSpPr>
        <p:spPr>
          <a:xfrm>
            <a:off x="512064" y="1645920"/>
            <a:ext cx="6687137" cy="4795307"/>
          </a:xfrm>
        </p:spPr>
        <p:txBody>
          <a:bodyPr/>
          <a:lstStyle/>
          <a:p>
            <a:pPr>
              <a:buFont typeface="Wingdings" panose="05000000000000000000" pitchFamily="2" charset="2"/>
              <a:buChar char="§"/>
              <a:defRPr/>
            </a:pPr>
            <a:r>
              <a:rPr lang="en-US" altLang="en-US" sz="2200" b="0" dirty="0">
                <a:solidFill>
                  <a:schemeClr val="tx2"/>
                </a:solidFill>
                <a:latin typeface="+mn-lt"/>
              </a:rPr>
              <a:t>All children receive age-appropriate mental health and social/emotional assessments; and individual, group, and/or family therapy as needed</a:t>
            </a:r>
          </a:p>
          <a:p>
            <a:pPr>
              <a:buFont typeface="Wingdings" panose="05000000000000000000" pitchFamily="2" charset="2"/>
              <a:buChar char="§"/>
              <a:defRPr/>
            </a:pPr>
            <a:endParaRPr lang="en-US" altLang="en-US" sz="2200" b="0" dirty="0">
              <a:solidFill>
                <a:schemeClr val="tx2"/>
              </a:solidFill>
              <a:latin typeface="+mn-lt"/>
            </a:endParaRPr>
          </a:p>
          <a:p>
            <a:pPr>
              <a:buFont typeface="Wingdings" panose="05000000000000000000" pitchFamily="2" charset="2"/>
              <a:buChar char="§"/>
              <a:defRPr/>
            </a:pPr>
            <a:r>
              <a:rPr lang="en-US" altLang="en-US" sz="2200" b="0" dirty="0">
                <a:solidFill>
                  <a:schemeClr val="tx2"/>
                </a:solidFill>
                <a:latin typeface="+mn-lt"/>
              </a:rPr>
              <a:t>All children screened for speech and language, occupational therapy, physical therapy, dental, hearing and vision and referred for developmental evaluations</a:t>
            </a:r>
          </a:p>
          <a:p>
            <a:pPr>
              <a:buFont typeface="Wingdings" panose="05000000000000000000" pitchFamily="2" charset="2"/>
              <a:buChar char="§"/>
              <a:defRPr/>
            </a:pPr>
            <a:endParaRPr lang="en-US" altLang="en-US" sz="2200" b="0" dirty="0">
              <a:solidFill>
                <a:schemeClr val="tx2"/>
              </a:solidFill>
              <a:latin typeface="+mn-lt"/>
            </a:endParaRPr>
          </a:p>
          <a:p>
            <a:pPr>
              <a:buFont typeface="Wingdings" panose="05000000000000000000" pitchFamily="2" charset="2"/>
              <a:buChar char="§"/>
              <a:defRPr/>
            </a:pPr>
            <a:r>
              <a:rPr lang="en-US" altLang="en-US" sz="2200" b="0" dirty="0">
                <a:solidFill>
                  <a:schemeClr val="tx2"/>
                </a:solidFill>
                <a:latin typeface="+mn-lt"/>
              </a:rPr>
              <a:t>About 90% of the residential children ages 0-5 qualify for and receive early intervention services</a:t>
            </a:r>
          </a:p>
          <a:p>
            <a:endParaRPr lang="en-US" dirty="0"/>
          </a:p>
        </p:txBody>
      </p:sp>
      <p:sp>
        <p:nvSpPr>
          <p:cNvPr id="5" name="Oval 10"/>
          <p:cNvSpPr>
            <a:spLocks noChangeArrowheads="1"/>
          </p:cNvSpPr>
          <p:nvPr/>
        </p:nvSpPr>
        <p:spPr bwMode="auto">
          <a:xfrm>
            <a:off x="7199201" y="1102995"/>
            <a:ext cx="1816894" cy="1085850"/>
          </a:xfrm>
          <a:prstGeom prst="ellipse">
            <a:avLst/>
          </a:prstGeom>
          <a:solidFill>
            <a:srgbClr val="CC99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500" dirty="0">
                <a:latin typeface="+mn-lt"/>
              </a:rPr>
              <a:t>Parenting</a:t>
            </a:r>
          </a:p>
          <a:p>
            <a:pPr algn="ctr" eaLnBrk="1" hangingPunct="1"/>
            <a:r>
              <a:rPr lang="en-US" altLang="en-US" sz="1500" dirty="0">
                <a:latin typeface="+mn-lt"/>
              </a:rPr>
              <a:t>Education and</a:t>
            </a:r>
          </a:p>
          <a:p>
            <a:pPr algn="ctr" eaLnBrk="1" hangingPunct="1"/>
            <a:r>
              <a:rPr lang="en-US" altLang="en-US" sz="1500" dirty="0">
                <a:latin typeface="+mn-lt"/>
              </a:rPr>
              <a:t>Early </a:t>
            </a:r>
          </a:p>
          <a:p>
            <a:pPr algn="ctr" eaLnBrk="1" hangingPunct="1"/>
            <a:r>
              <a:rPr lang="en-US" altLang="en-US" sz="1500" dirty="0">
                <a:latin typeface="+mn-lt"/>
              </a:rPr>
              <a:t>Intervention</a:t>
            </a:r>
          </a:p>
        </p:txBody>
      </p:sp>
      <p:pic>
        <p:nvPicPr>
          <p:cNvPr id="8" name="Picture 7" descr="Graphical user interface&#10;&#10;Description automatically generated with low confidence">
            <a:extLst>
              <a:ext uri="{FF2B5EF4-FFF2-40B4-BE49-F238E27FC236}">
                <a16:creationId xmlns:a16="http://schemas.microsoft.com/office/drawing/2014/main" id="{E94ED5AE-0B25-4F06-A6A5-23B77C9662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2829" y="5952336"/>
            <a:ext cx="2781171" cy="531168"/>
          </a:xfrm>
          <a:prstGeom prst="rect">
            <a:avLst/>
          </a:prstGeom>
        </p:spPr>
      </p:pic>
    </p:spTree>
    <p:extLst>
      <p:ext uri="{BB962C8B-B14F-4D97-AF65-F5344CB8AC3E}">
        <p14:creationId xmlns:p14="http://schemas.microsoft.com/office/powerpoint/2010/main" val="383087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EA3DCCE-263D-4953-A683-90DC1B88402B}"/>
              </a:ext>
            </a:extLst>
          </p:cNvPr>
          <p:cNvSpPr>
            <a:spLocks noGrp="1"/>
          </p:cNvSpPr>
          <p:nvPr>
            <p:ph type="title"/>
          </p:nvPr>
        </p:nvSpPr>
        <p:spPr>
          <a:xfrm>
            <a:off x="512064" y="640080"/>
            <a:ext cx="7843267" cy="548640"/>
          </a:xfrm>
        </p:spPr>
        <p:txBody>
          <a:bodyPr/>
          <a:lstStyle/>
          <a:p>
            <a:r>
              <a:rPr lang="en-US" altLang="en-US" sz="2800" b="1" dirty="0">
                <a:latin typeface="+mn-lt"/>
                <a:ea typeface="MS PGothic" panose="020B0600070205080204" pitchFamily="34" charset="-128"/>
                <a:cs typeface="Arial" panose="020B0604020202020204" pitchFamily="34" charset="0"/>
              </a:rPr>
              <a:t>UNC Horizons Postnatal Protocol</a:t>
            </a:r>
            <a:br>
              <a:rPr lang="en-US" altLang="en-US" sz="2800" b="1" dirty="0">
                <a:latin typeface="+mn-lt"/>
                <a:ea typeface="MS PGothic" panose="020B0600070205080204" pitchFamily="34" charset="-128"/>
                <a:cs typeface="Arial" panose="020B0604020202020204" pitchFamily="34" charset="0"/>
              </a:rPr>
            </a:br>
            <a:endParaRPr lang="en-US" sz="2800" dirty="0">
              <a:latin typeface="+mn-lt"/>
            </a:endParaRPr>
          </a:p>
        </p:txBody>
      </p:sp>
      <p:sp>
        <p:nvSpPr>
          <p:cNvPr id="8" name="Text Placeholder 7">
            <a:extLst>
              <a:ext uri="{FF2B5EF4-FFF2-40B4-BE49-F238E27FC236}">
                <a16:creationId xmlns:a16="http://schemas.microsoft.com/office/drawing/2014/main" id="{67CE16BD-FA46-4BF5-8140-B7A21B6BBA31}"/>
              </a:ext>
            </a:extLst>
          </p:cNvPr>
          <p:cNvSpPr>
            <a:spLocks noGrp="1"/>
          </p:cNvSpPr>
          <p:nvPr>
            <p:ph type="body" sz="quarter" idx="10"/>
          </p:nvPr>
        </p:nvSpPr>
        <p:spPr>
          <a:xfrm>
            <a:off x="512064" y="1280160"/>
            <a:ext cx="5519085" cy="6949440"/>
          </a:xfrm>
        </p:spPr>
        <p:txBody>
          <a:bodyPr/>
          <a:lstStyle/>
          <a:p>
            <a:pPr>
              <a:buClr>
                <a:schemeClr val="tx2"/>
              </a:buClr>
              <a:buFont typeface="Wingdings" panose="05000000000000000000" pitchFamily="2" charset="2"/>
              <a:buChar char="§"/>
              <a:defRPr/>
            </a:pPr>
            <a:r>
              <a:rPr lang="en-US" altLang="en-US" sz="2000" b="0" dirty="0">
                <a:solidFill>
                  <a:srgbClr val="17375E"/>
                </a:solidFill>
                <a:latin typeface="+mn-lt"/>
                <a:cs typeface="Arial" panose="020B0604020202020204" pitchFamily="34" charset="0"/>
              </a:rPr>
              <a:t>Visit from child therapist within first week of delivery, even if in NICU</a:t>
            </a:r>
          </a:p>
          <a:p>
            <a:pPr>
              <a:buClr>
                <a:schemeClr val="tx2"/>
              </a:buClr>
              <a:buFont typeface="Wingdings" panose="05000000000000000000" pitchFamily="2" charset="2"/>
              <a:buChar char="§"/>
              <a:defRPr/>
            </a:pPr>
            <a:r>
              <a:rPr lang="en-US" altLang="en-US" sz="2000" b="0" dirty="0">
                <a:solidFill>
                  <a:srgbClr val="17375E"/>
                </a:solidFill>
                <a:latin typeface="+mn-lt"/>
                <a:cs typeface="Arial" panose="020B0604020202020204" pitchFamily="34" charset="0"/>
              </a:rPr>
              <a:t>Focus on infant strengths, learning infant cues (Hug Your Baby)</a:t>
            </a:r>
          </a:p>
          <a:p>
            <a:pPr>
              <a:buClr>
                <a:schemeClr val="tx2"/>
              </a:buClr>
              <a:buFont typeface="Wingdings" panose="05000000000000000000" pitchFamily="2" charset="2"/>
              <a:buChar char="§"/>
              <a:defRPr/>
            </a:pPr>
            <a:r>
              <a:rPr lang="en-US" altLang="en-US" sz="2000" b="0" dirty="0">
                <a:solidFill>
                  <a:srgbClr val="17375E"/>
                </a:solidFill>
                <a:latin typeface="+mn-lt"/>
                <a:cs typeface="Arial" panose="020B0604020202020204" pitchFamily="34" charset="0"/>
              </a:rPr>
              <a:t>Continue on going parent education (twice per week)</a:t>
            </a:r>
          </a:p>
          <a:p>
            <a:pPr>
              <a:buClr>
                <a:schemeClr val="tx2"/>
              </a:buClr>
              <a:buFont typeface="Wingdings" panose="05000000000000000000" pitchFamily="2" charset="2"/>
              <a:buChar char="§"/>
              <a:defRPr/>
            </a:pPr>
            <a:r>
              <a:rPr lang="en-US" altLang="en-US" sz="2000" b="0" dirty="0">
                <a:solidFill>
                  <a:srgbClr val="17375E"/>
                </a:solidFill>
                <a:latin typeface="+mn-lt"/>
                <a:cs typeface="Arial" panose="020B0604020202020204" pitchFamily="34" charset="0"/>
              </a:rPr>
              <a:t>At 6 weeks: Referrals for developmental assessments (Early Intervention) including Speech/Language, Occupational Therapy, Physical Therapy, and Social-Emotional Assessment</a:t>
            </a:r>
          </a:p>
          <a:p>
            <a:pPr>
              <a:buClr>
                <a:schemeClr val="tx2"/>
              </a:buClr>
              <a:buFont typeface="Wingdings" panose="05000000000000000000" pitchFamily="2" charset="2"/>
              <a:buChar char="§"/>
              <a:defRPr/>
            </a:pPr>
            <a:r>
              <a:rPr lang="en-US" altLang="en-US" sz="2000" b="0" dirty="0">
                <a:solidFill>
                  <a:srgbClr val="17375E"/>
                </a:solidFill>
                <a:latin typeface="+mn-lt"/>
                <a:cs typeface="Arial" panose="020B0604020202020204" pitchFamily="34" charset="0"/>
              </a:rPr>
              <a:t>Support Dyad: Weekly Child Parent Psychotherapy (CPP)</a:t>
            </a:r>
          </a:p>
          <a:p>
            <a:endParaRPr lang="en-US" dirty="0"/>
          </a:p>
        </p:txBody>
      </p:sp>
      <p:sp>
        <p:nvSpPr>
          <p:cNvPr id="4" name="Content Placeholder 2"/>
          <p:cNvSpPr txBox="1">
            <a:spLocks/>
          </p:cNvSpPr>
          <p:nvPr/>
        </p:nvSpPr>
        <p:spPr>
          <a:xfrm>
            <a:off x="190500" y="1641996"/>
            <a:ext cx="6825854" cy="377071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None/>
              <a:defRPr/>
            </a:pPr>
            <a:endParaRPr lang="en-US" altLang="en-US" sz="1500" b="1" dirty="0">
              <a:cs typeface="Arial" panose="020B0604020202020204" pitchFamily="34" charset="0"/>
            </a:endParaRPr>
          </a:p>
        </p:txBody>
      </p:sp>
      <p:pic>
        <p:nvPicPr>
          <p:cNvPr id="5" name="Picture 5" descr="https://www.med.unc.edu/tcrb/department-directory/horizons-program/evette-horton-phd/@@images/2cbf9920-e677-4a97-8f44-328c661a6b36.jpe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8757" y="1742671"/>
            <a:ext cx="1344215" cy="178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0999" y="3631422"/>
            <a:ext cx="2826269" cy="192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Graphical user interface&#10;&#10;Description automatically generated with low confidence">
            <a:extLst>
              <a:ext uri="{FF2B5EF4-FFF2-40B4-BE49-F238E27FC236}">
                <a16:creationId xmlns:a16="http://schemas.microsoft.com/office/drawing/2014/main" id="{C60F53DF-45D4-48F1-8472-BFE293950D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2829" y="5952336"/>
            <a:ext cx="2781171" cy="531168"/>
          </a:xfrm>
          <a:prstGeom prst="rect">
            <a:avLst/>
          </a:prstGeom>
        </p:spPr>
      </p:pic>
    </p:spTree>
    <p:extLst>
      <p:ext uri="{BB962C8B-B14F-4D97-AF65-F5344CB8AC3E}">
        <p14:creationId xmlns:p14="http://schemas.microsoft.com/office/powerpoint/2010/main" val="1002730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485900" y="857250"/>
            <a:ext cx="6172200" cy="857250"/>
          </a:xfrm>
          <a:prstGeom prst="rect">
            <a:avLst/>
          </a:prstGeom>
        </p:spPr>
        <p:txBody>
          <a:bodyPr/>
          <a:lstStyle/>
          <a:p>
            <a:pPr algn="ctr" defTabSz="685800" eaLnBrk="0" fontAlgn="base" hangingPunct="0">
              <a:spcBef>
                <a:spcPct val="0"/>
              </a:spcBef>
              <a:spcAft>
                <a:spcPct val="0"/>
              </a:spcAft>
              <a:defRPr/>
            </a:pPr>
            <a:endParaRPr lang="en-US" sz="2550" b="1" kern="0" dirty="0">
              <a:solidFill>
                <a:srgbClr val="284B90"/>
              </a:solidFill>
              <a:effectLst>
                <a:outerShdw blurRad="38100" dist="38100" dir="2700000" algn="tl">
                  <a:srgbClr val="DDDDDD"/>
                </a:outerShdw>
              </a:effectLst>
              <a:latin typeface="+mj-lt"/>
              <a:ea typeface="+mj-ea"/>
              <a:cs typeface="+mj-cs"/>
            </a:endParaRPr>
          </a:p>
        </p:txBody>
      </p:sp>
      <p:sp>
        <p:nvSpPr>
          <p:cNvPr id="5" name="Rectangle 4"/>
          <p:cNvSpPr/>
          <p:nvPr/>
        </p:nvSpPr>
        <p:spPr>
          <a:xfrm>
            <a:off x="4241673" y="1257853"/>
            <a:ext cx="4406419" cy="4939814"/>
          </a:xfrm>
          <a:prstGeom prst="rect">
            <a:avLst/>
          </a:prstGeom>
          <a:noFill/>
        </p:spPr>
        <p:txBody>
          <a:bodyPr wrap="square">
            <a:spAutoFit/>
          </a:bodyPr>
          <a:lstStyle/>
          <a:p>
            <a:pPr marL="342900" indent="-342900">
              <a:lnSpc>
                <a:spcPct val="150000"/>
              </a:lnSpc>
              <a:buFont typeface="Wingdings" panose="05000000000000000000" pitchFamily="2" charset="2"/>
              <a:buChar char="v"/>
            </a:pPr>
            <a:r>
              <a:rPr lang="en-US" dirty="0">
                <a:solidFill>
                  <a:srgbClr val="17375E"/>
                </a:solidFill>
              </a:rPr>
              <a:t>Personal Treatment Goals</a:t>
            </a:r>
          </a:p>
          <a:p>
            <a:pPr marL="342900" indent="-342900">
              <a:lnSpc>
                <a:spcPct val="150000"/>
              </a:lnSpc>
              <a:buFont typeface="Wingdings" panose="05000000000000000000" pitchFamily="2" charset="2"/>
              <a:buChar char="v"/>
            </a:pPr>
            <a:r>
              <a:rPr lang="en-US" dirty="0">
                <a:solidFill>
                  <a:srgbClr val="17375E"/>
                </a:solidFill>
              </a:rPr>
              <a:t>Substance Abstinence</a:t>
            </a:r>
          </a:p>
          <a:p>
            <a:pPr marL="342900" indent="-342900">
              <a:lnSpc>
                <a:spcPct val="150000"/>
              </a:lnSpc>
              <a:buFont typeface="Wingdings" panose="05000000000000000000" pitchFamily="2" charset="2"/>
              <a:buChar char="v"/>
            </a:pPr>
            <a:r>
              <a:rPr lang="en-US" dirty="0">
                <a:solidFill>
                  <a:srgbClr val="17375E"/>
                </a:solidFill>
              </a:rPr>
              <a:t>Housing and Employment</a:t>
            </a:r>
          </a:p>
          <a:p>
            <a:pPr marL="342900" indent="-342900">
              <a:lnSpc>
                <a:spcPct val="150000"/>
              </a:lnSpc>
              <a:buFont typeface="Wingdings" panose="05000000000000000000" pitchFamily="2" charset="2"/>
              <a:buChar char="v"/>
            </a:pPr>
            <a:r>
              <a:rPr lang="en-US" dirty="0">
                <a:solidFill>
                  <a:srgbClr val="17375E"/>
                </a:solidFill>
              </a:rPr>
              <a:t>GED/Education</a:t>
            </a:r>
          </a:p>
          <a:p>
            <a:pPr marL="342900" indent="-342900">
              <a:lnSpc>
                <a:spcPct val="150000"/>
              </a:lnSpc>
              <a:buFont typeface="Wingdings" panose="05000000000000000000" pitchFamily="2" charset="2"/>
              <a:buChar char="v"/>
            </a:pPr>
            <a:r>
              <a:rPr lang="en-US" dirty="0">
                <a:solidFill>
                  <a:srgbClr val="17375E"/>
                </a:solidFill>
              </a:rPr>
              <a:t>CPS Case Status</a:t>
            </a:r>
          </a:p>
          <a:p>
            <a:pPr marL="342900" indent="-342900">
              <a:lnSpc>
                <a:spcPct val="150000"/>
              </a:lnSpc>
              <a:buFont typeface="Wingdings" panose="05000000000000000000" pitchFamily="2" charset="2"/>
              <a:buChar char="v"/>
            </a:pPr>
            <a:r>
              <a:rPr lang="en-US" dirty="0">
                <a:solidFill>
                  <a:srgbClr val="17375E"/>
                </a:solidFill>
              </a:rPr>
              <a:t>Legal status</a:t>
            </a:r>
          </a:p>
          <a:p>
            <a:pPr marL="342900" indent="-342900">
              <a:lnSpc>
                <a:spcPct val="150000"/>
              </a:lnSpc>
              <a:buFont typeface="Wingdings" panose="05000000000000000000" pitchFamily="2" charset="2"/>
              <a:buChar char="v"/>
            </a:pPr>
            <a:r>
              <a:rPr lang="en-US" dirty="0">
                <a:solidFill>
                  <a:srgbClr val="17375E"/>
                </a:solidFill>
              </a:rPr>
              <a:t>Birth Outcomes</a:t>
            </a:r>
          </a:p>
          <a:p>
            <a:pPr marL="342900" indent="-342900">
              <a:lnSpc>
                <a:spcPct val="150000"/>
              </a:lnSpc>
              <a:buFont typeface="Wingdings" panose="05000000000000000000" pitchFamily="2" charset="2"/>
              <a:buChar char="v"/>
            </a:pPr>
            <a:r>
              <a:rPr lang="en-US" dirty="0">
                <a:solidFill>
                  <a:srgbClr val="17375E"/>
                </a:solidFill>
              </a:rPr>
              <a:t>Parenting knowledge</a:t>
            </a:r>
          </a:p>
          <a:p>
            <a:pPr marL="342900" indent="-342900">
              <a:lnSpc>
                <a:spcPct val="150000"/>
              </a:lnSpc>
              <a:buFont typeface="Wingdings" panose="05000000000000000000" pitchFamily="2" charset="2"/>
              <a:buChar char="v"/>
            </a:pPr>
            <a:r>
              <a:rPr lang="en-US" dirty="0">
                <a:solidFill>
                  <a:srgbClr val="17375E"/>
                </a:solidFill>
              </a:rPr>
              <a:t>Coping Skills and Perceived Stress</a:t>
            </a:r>
          </a:p>
          <a:p>
            <a:pPr marL="342900" indent="-342900">
              <a:lnSpc>
                <a:spcPct val="150000"/>
              </a:lnSpc>
              <a:buFont typeface="Wingdings" panose="05000000000000000000" pitchFamily="2" charset="2"/>
              <a:buChar char="v"/>
            </a:pPr>
            <a:r>
              <a:rPr lang="en-US" dirty="0">
                <a:solidFill>
                  <a:srgbClr val="17375E"/>
                </a:solidFill>
              </a:rPr>
              <a:t>Client Satisfaction</a:t>
            </a:r>
          </a:p>
          <a:p>
            <a:pPr marL="342900" indent="-342900">
              <a:lnSpc>
                <a:spcPct val="150000"/>
              </a:lnSpc>
              <a:buFont typeface="Wingdings" panose="05000000000000000000" pitchFamily="2" charset="2"/>
              <a:buChar char="v"/>
            </a:pPr>
            <a:r>
              <a:rPr lang="en-US" dirty="0">
                <a:solidFill>
                  <a:srgbClr val="17375E"/>
                </a:solidFill>
              </a:rPr>
              <a:t>Child outcomes </a:t>
            </a:r>
          </a:p>
          <a:p>
            <a:pPr marL="214313" indent="-214313">
              <a:buFont typeface="Wingdings" panose="05000000000000000000" pitchFamily="2" charset="2"/>
              <a:buChar char="Ø"/>
            </a:pPr>
            <a:endParaRPr lang="en-US" b="1" dirty="0"/>
          </a:p>
        </p:txBody>
      </p:sp>
      <p:sp>
        <p:nvSpPr>
          <p:cNvPr id="6" name="Title 1"/>
          <p:cNvSpPr txBox="1">
            <a:spLocks/>
          </p:cNvSpPr>
          <p:nvPr/>
        </p:nvSpPr>
        <p:spPr>
          <a:xfrm>
            <a:off x="4973750" y="1083440"/>
            <a:ext cx="5086350" cy="857250"/>
          </a:xfrm>
          <a:prstGeom prst="rect">
            <a:avLst/>
          </a:prstGeom>
        </p:spPr>
        <p:txBody>
          <a:bodyP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defRPr/>
            </a:pPr>
            <a:endParaRPr lang="en-US" sz="2700" dirty="0"/>
          </a:p>
        </p:txBody>
      </p:sp>
      <p:pic>
        <p:nvPicPr>
          <p:cNvPr id="7" name="Picture 2" descr="C:\Users\kandring\AppData\Local\Temp\SLP_New Horizons-26.jpg"/>
          <p:cNvPicPr>
            <a:picLocks noChangeAspect="1" noChangeArrowheads="1"/>
          </p:cNvPicPr>
          <p:nvPr/>
        </p:nvPicPr>
        <p:blipFill rotWithShape="1">
          <a:blip r:embed="rId2">
            <a:extLst>
              <a:ext uri="{28A0092B-C50C-407E-A947-70E740481C1C}">
                <a14:useLocalDpi xmlns:a14="http://schemas.microsoft.com/office/drawing/2010/main" val="0"/>
              </a:ext>
            </a:extLst>
          </a:blip>
          <a:srcRect l="19336" t="26950" r="16315" b="26"/>
          <a:stretch/>
        </p:blipFill>
        <p:spPr bwMode="auto">
          <a:xfrm>
            <a:off x="1073465" y="1468079"/>
            <a:ext cx="2431868" cy="41350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DB38B71-51A2-46AA-A923-AAE5DAEEFF3B}"/>
              </a:ext>
            </a:extLst>
          </p:cNvPr>
          <p:cNvSpPr>
            <a:spLocks noGrp="1"/>
          </p:cNvSpPr>
          <p:nvPr>
            <p:ph type="title"/>
          </p:nvPr>
        </p:nvSpPr>
        <p:spPr>
          <a:xfrm>
            <a:off x="320040" y="640080"/>
            <a:ext cx="7843267" cy="548640"/>
          </a:xfrm>
        </p:spPr>
        <p:txBody>
          <a:bodyPr/>
          <a:lstStyle/>
          <a:p>
            <a:r>
              <a:rPr lang="en-US" sz="2800" dirty="0">
                <a:latin typeface="+mn-lt"/>
              </a:rPr>
              <a:t>Measuring Success</a:t>
            </a:r>
            <a:br>
              <a:rPr lang="en-US" sz="2800" dirty="0">
                <a:latin typeface="+mn-lt"/>
              </a:rPr>
            </a:br>
            <a:endParaRPr lang="en-US" sz="2800" dirty="0">
              <a:latin typeface="+mn-lt"/>
            </a:endParaRPr>
          </a:p>
        </p:txBody>
      </p:sp>
      <p:pic>
        <p:nvPicPr>
          <p:cNvPr id="8" name="Picture 7" descr="Graphical user interface&#10;&#10;Description automatically generated with low confidence">
            <a:extLst>
              <a:ext uri="{FF2B5EF4-FFF2-40B4-BE49-F238E27FC236}">
                <a16:creationId xmlns:a16="http://schemas.microsoft.com/office/drawing/2014/main" id="{FF108392-E55D-4DF6-B82B-82F9E7C0D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829" y="5952336"/>
            <a:ext cx="2781171" cy="531168"/>
          </a:xfrm>
          <a:prstGeom prst="rect">
            <a:avLst/>
          </a:prstGeom>
        </p:spPr>
      </p:pic>
    </p:spTree>
    <p:extLst>
      <p:ext uri="{BB962C8B-B14F-4D97-AF65-F5344CB8AC3E}">
        <p14:creationId xmlns:p14="http://schemas.microsoft.com/office/powerpoint/2010/main" val="261088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485900" y="857250"/>
            <a:ext cx="6172200" cy="857250"/>
          </a:xfrm>
          <a:prstGeom prst="rect">
            <a:avLst/>
          </a:prstGeom>
        </p:spPr>
        <p:txBody>
          <a:bodyPr/>
          <a:lstStyle/>
          <a:p>
            <a:pPr algn="ctr" defTabSz="685800" eaLnBrk="0" fontAlgn="base" hangingPunct="0">
              <a:spcBef>
                <a:spcPct val="0"/>
              </a:spcBef>
              <a:spcAft>
                <a:spcPct val="0"/>
              </a:spcAft>
              <a:defRPr/>
            </a:pPr>
            <a:endParaRPr lang="en-US" sz="2550" b="1" kern="0" dirty="0">
              <a:solidFill>
                <a:srgbClr val="284B90"/>
              </a:solidFill>
              <a:effectLst>
                <a:outerShdw blurRad="38100" dist="38100" dir="2700000" algn="tl">
                  <a:srgbClr val="DDDDDD"/>
                </a:outerShdw>
              </a:effectLst>
              <a:latin typeface="+mj-lt"/>
              <a:ea typeface="+mj-ea"/>
              <a:cs typeface="+mj-cs"/>
            </a:endParaRPr>
          </a:p>
        </p:txBody>
      </p:sp>
      <p:sp>
        <p:nvSpPr>
          <p:cNvPr id="5" name="Title 1"/>
          <p:cNvSpPr txBox="1">
            <a:spLocks/>
          </p:cNvSpPr>
          <p:nvPr/>
        </p:nvSpPr>
        <p:spPr>
          <a:xfrm>
            <a:off x="1314450" y="600075"/>
            <a:ext cx="6343650" cy="628650"/>
          </a:xfrm>
          <a:prstGeom prst="rect">
            <a:avLst/>
          </a:prstGeom>
        </p:spPr>
        <p:txBody>
          <a:bodyPr>
            <a:noAutofit/>
          </a:bodyPr>
          <a:lstStyle/>
          <a:p>
            <a:pPr algn="ctr" defTabSz="685800" eaLnBrk="0" fontAlgn="base" hangingPunct="0">
              <a:spcBef>
                <a:spcPct val="0"/>
              </a:spcBef>
              <a:spcAft>
                <a:spcPct val="0"/>
              </a:spcAft>
              <a:defRPr/>
            </a:pPr>
            <a:endParaRPr lang="en-US" sz="2550" b="1" kern="0" dirty="0">
              <a:solidFill>
                <a:srgbClr val="284B90"/>
              </a:solidFill>
              <a:effectLst>
                <a:outerShdw blurRad="38100" dist="38100" dir="2700000" algn="tl">
                  <a:srgbClr val="DDDDDD"/>
                </a:outerShdw>
              </a:effectLst>
              <a:latin typeface="+mj-lt"/>
              <a:ea typeface="+mj-ea"/>
              <a:cs typeface="+mj-cs"/>
            </a:endParaRPr>
          </a:p>
        </p:txBody>
      </p:sp>
      <p:sp>
        <p:nvSpPr>
          <p:cNvPr id="7" name="Title 1"/>
          <p:cNvSpPr>
            <a:spLocks noGrp="1"/>
          </p:cNvSpPr>
          <p:nvPr>
            <p:ph type="title"/>
          </p:nvPr>
        </p:nvSpPr>
        <p:spPr>
          <a:xfrm>
            <a:off x="320040" y="640080"/>
            <a:ext cx="7843267" cy="548640"/>
          </a:xfrm>
        </p:spPr>
        <p:txBody>
          <a:bodyPr>
            <a:normAutofit/>
          </a:bodyPr>
          <a:lstStyle/>
          <a:p>
            <a:pPr>
              <a:defRPr/>
            </a:pPr>
            <a:r>
              <a:rPr lang="en-US" sz="2800" b="1" dirty="0">
                <a:solidFill>
                  <a:srgbClr val="17375E"/>
                </a:solidFill>
                <a:latin typeface="+mn-lt"/>
              </a:rPr>
              <a:t>Measuring Success</a:t>
            </a:r>
          </a:p>
        </p:txBody>
      </p:sp>
      <p:graphicFrame>
        <p:nvGraphicFramePr>
          <p:cNvPr id="8" name="Content Placeholder 4"/>
          <p:cNvGraphicFramePr>
            <a:graphicFrameLocks/>
          </p:cNvGraphicFramePr>
          <p:nvPr>
            <p:extLst>
              <p:ext uri="{D42A27DB-BD31-4B8C-83A1-F6EECF244321}">
                <p14:modId xmlns:p14="http://schemas.microsoft.com/office/powerpoint/2010/main" val="3019532834"/>
              </p:ext>
            </p:extLst>
          </p:nvPr>
        </p:nvGraphicFramePr>
        <p:xfrm>
          <a:off x="728201" y="1931670"/>
          <a:ext cx="7687597" cy="3685253"/>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descr="Graphical user interface&#10;&#10;Description automatically generated with low confidence">
            <a:extLst>
              <a:ext uri="{FF2B5EF4-FFF2-40B4-BE49-F238E27FC236}">
                <a16:creationId xmlns:a16="http://schemas.microsoft.com/office/drawing/2014/main" id="{A98A8343-9BA3-4033-945A-C38ADFC82A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2829" y="5952336"/>
            <a:ext cx="2781171" cy="531168"/>
          </a:xfrm>
          <a:prstGeom prst="rect">
            <a:avLst/>
          </a:prstGeom>
        </p:spPr>
      </p:pic>
    </p:spTree>
    <p:extLst>
      <p:ext uri="{BB962C8B-B14F-4D97-AF65-F5344CB8AC3E}">
        <p14:creationId xmlns:p14="http://schemas.microsoft.com/office/powerpoint/2010/main" val="388334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alphaModFix amt="35000"/>
            <a:extLst>
              <a:ext uri="{28A0092B-C50C-407E-A947-70E740481C1C}">
                <a14:useLocalDpi xmlns:a14="http://schemas.microsoft.com/office/drawing/2010/main" val="0"/>
              </a:ext>
            </a:extLst>
          </a:blip>
          <a:srcRect b="16894"/>
          <a:stretch/>
        </p:blipFill>
        <p:spPr>
          <a:xfrm>
            <a:off x="0" y="0"/>
            <a:ext cx="9144000" cy="6546715"/>
          </a:xfrm>
          <a:prstGeom prst="rect">
            <a:avLst/>
          </a:prstGeom>
          <a:effectLst>
            <a:outerShdw blurRad="50800" dist="50800" dir="5400000" algn="ctr" rotWithShape="0">
              <a:srgbClr val="000000"/>
            </a:outerShdw>
          </a:effectLst>
        </p:spPr>
      </p:pic>
      <p:sp>
        <p:nvSpPr>
          <p:cNvPr id="4" name="Title 1"/>
          <p:cNvSpPr txBox="1">
            <a:spLocks/>
          </p:cNvSpPr>
          <p:nvPr/>
        </p:nvSpPr>
        <p:spPr>
          <a:xfrm>
            <a:off x="822960" y="1426464"/>
            <a:ext cx="7543800" cy="2674620"/>
          </a:xfrm>
          <a:prstGeom prst="rect">
            <a:avLst/>
          </a:prstGeom>
        </p:spPr>
        <p:txBody>
          <a:bodyP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4050" dirty="0">
                <a:solidFill>
                  <a:schemeClr val="bg1"/>
                </a:solidFill>
              </a:rPr>
              <a:t>Graduate Family Outcomes</a:t>
            </a:r>
          </a:p>
        </p:txBody>
      </p:sp>
      <p:sp>
        <p:nvSpPr>
          <p:cNvPr id="5" name="Text Placeholder 2"/>
          <p:cNvSpPr txBox="1">
            <a:spLocks/>
          </p:cNvSpPr>
          <p:nvPr/>
        </p:nvSpPr>
        <p:spPr>
          <a:xfrm>
            <a:off x="822960" y="4197096"/>
            <a:ext cx="7543800" cy="1278807"/>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solidFill>
                  <a:schemeClr val="bg1"/>
                </a:solidFill>
              </a:rPr>
              <a:t>77% of RESIDENTIAL WOMEN HAD A JOB WHEN THEY LEFT</a:t>
            </a:r>
          </a:p>
          <a:p>
            <a:r>
              <a:rPr lang="en-US" sz="2100" dirty="0">
                <a:solidFill>
                  <a:schemeClr val="bg1"/>
                </a:solidFill>
              </a:rPr>
              <a:t>95% of residential families MAINTAINED OR IMPROVED CPS CASE STATUS</a:t>
            </a:r>
          </a:p>
        </p:txBody>
      </p:sp>
    </p:spTree>
    <p:extLst>
      <p:ext uri="{BB962C8B-B14F-4D97-AF65-F5344CB8AC3E}">
        <p14:creationId xmlns:p14="http://schemas.microsoft.com/office/powerpoint/2010/main" val="75273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024438"/>
            <a:ext cx="9144000" cy="100584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25207" y="2001340"/>
            <a:ext cx="8703951" cy="818866"/>
          </a:xfrm>
          <a:solidFill>
            <a:srgbClr val="1F497D"/>
          </a:solidFill>
        </p:spPr>
        <p:txBody>
          <a:bodyPr/>
          <a:lstStyle/>
          <a:p>
            <a:pPr marL="0" marR="0">
              <a:lnSpc>
                <a:spcPct val="115000"/>
              </a:lnSpc>
              <a:spcBef>
                <a:spcPts val="0"/>
              </a:spcBef>
              <a:spcAft>
                <a:spcPts val="0"/>
              </a:spcAft>
            </a:pPr>
            <a:r>
              <a:rPr lang="en-US" sz="2800" b="1" dirty="0">
                <a:solidFill>
                  <a:schemeClr val="bg1"/>
                </a:solidFill>
                <a:effectLst/>
                <a:latin typeface="+mn-lt"/>
                <a:ea typeface="Calibri" panose="020F0502020204030204" pitchFamily="34" charset="0"/>
                <a:cs typeface="Times New Roman" panose="02020603050405020304" pitchFamily="18" charset="0"/>
              </a:rPr>
              <a:t>Overview of Substance Use Treatment Resources in North Carolina</a:t>
            </a:r>
            <a:endParaRPr lang="en-US" sz="2800" dirty="0">
              <a:solidFill>
                <a:schemeClr val="bg1"/>
              </a:solidFill>
              <a:effectLst/>
              <a:latin typeface="+mn-lt"/>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65DB8BE-64A8-4D2C-92C8-141090328053}"/>
              </a:ext>
            </a:extLst>
          </p:cNvPr>
          <p:cNvSpPr/>
          <p:nvPr/>
        </p:nvSpPr>
        <p:spPr>
          <a:xfrm>
            <a:off x="5515350" y="3044869"/>
            <a:ext cx="3666393" cy="424732"/>
          </a:xfrm>
          <a:prstGeom prst="rect">
            <a:avLst/>
          </a:prstGeom>
          <a:noFill/>
        </p:spPr>
        <p:txBody>
          <a:bodyPr wrap="square">
            <a:spAutoFit/>
          </a:bodyPr>
          <a:lstStyle/>
          <a:p>
            <a:pPr>
              <a:lnSpc>
                <a:spcPct val="90000"/>
              </a:lnSpc>
            </a:pPr>
            <a:r>
              <a:rPr lang="en-US" sz="2400" b="1" i="1" dirty="0">
                <a:solidFill>
                  <a:srgbClr val="17375E"/>
                </a:solidFill>
              </a:rPr>
              <a:t>Judith Johnson-Hostler</a:t>
            </a:r>
            <a:endParaRPr lang="en-US" altLang="en-US" sz="2400" b="1" i="1" dirty="0">
              <a:solidFill>
                <a:srgbClr val="17375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5496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35F820-1012-437A-B54F-83546024D39D}"/>
              </a:ext>
            </a:extLst>
          </p:cNvPr>
          <p:cNvSpPr>
            <a:spLocks noGrp="1"/>
          </p:cNvSpPr>
          <p:nvPr>
            <p:ph type="title"/>
          </p:nvPr>
        </p:nvSpPr>
        <p:spPr>
          <a:xfrm>
            <a:off x="320040" y="640080"/>
            <a:ext cx="7843267" cy="548640"/>
          </a:xfrm>
        </p:spPr>
        <p:txBody>
          <a:bodyPr/>
          <a:lstStyle/>
          <a:p>
            <a:r>
              <a:rPr lang="en-US" sz="2800" dirty="0">
                <a:latin typeface="+mn-lt"/>
              </a:rPr>
              <a:t>Estimated Cost Savings</a:t>
            </a:r>
            <a:br>
              <a:rPr lang="en-US" sz="2800" dirty="0">
                <a:latin typeface="+mn-lt"/>
              </a:rPr>
            </a:br>
            <a:endParaRPr lang="en-US" sz="2800" dirty="0">
              <a:latin typeface="+mn-lt"/>
            </a:endParaRPr>
          </a:p>
        </p:txBody>
      </p:sp>
      <p:pic>
        <p:nvPicPr>
          <p:cNvPr id="3" name="Content Placeholder 3"/>
          <p:cNvPicPr>
            <a:picLocks noChangeAspect="1"/>
          </p:cNvPicPr>
          <p:nvPr/>
        </p:nvPicPr>
        <p:blipFill>
          <a:blip r:embed="rId3"/>
          <a:stretch>
            <a:fillRect/>
          </a:stretch>
        </p:blipFill>
        <p:spPr>
          <a:xfrm>
            <a:off x="1849989" y="914400"/>
            <a:ext cx="4656417" cy="465641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389" y="2628245"/>
            <a:ext cx="614363" cy="614363"/>
          </a:xfrm>
          <a:prstGeom prst="rect">
            <a:avLst/>
          </a:prstGeom>
        </p:spPr>
      </p:pic>
      <p:sp>
        <p:nvSpPr>
          <p:cNvPr id="5" name="TextBox 4"/>
          <p:cNvSpPr txBox="1"/>
          <p:nvPr/>
        </p:nvSpPr>
        <p:spPr>
          <a:xfrm>
            <a:off x="0" y="4914900"/>
            <a:ext cx="9144000" cy="400110"/>
          </a:xfrm>
          <a:prstGeom prst="rect">
            <a:avLst/>
          </a:prstGeom>
          <a:noFill/>
        </p:spPr>
        <p:txBody>
          <a:bodyPr wrap="square" rtlCol="0">
            <a:spAutoFit/>
          </a:bodyPr>
          <a:lstStyle/>
          <a:p>
            <a:pPr algn="ctr"/>
            <a:r>
              <a:rPr lang="en-US" sz="2000" dirty="0">
                <a:solidFill>
                  <a:srgbClr val="17375E"/>
                </a:solidFill>
              </a:rPr>
              <a:t>UNC Horizons saves North Carolina an estimated </a:t>
            </a:r>
            <a:r>
              <a:rPr lang="en-US" sz="2000" b="1" dirty="0">
                <a:solidFill>
                  <a:srgbClr val="17375E"/>
                </a:solidFill>
              </a:rPr>
              <a:t>$3,366,815 </a:t>
            </a:r>
            <a:r>
              <a:rPr lang="en-US" sz="2000" dirty="0">
                <a:solidFill>
                  <a:srgbClr val="17375E"/>
                </a:solidFill>
              </a:rPr>
              <a:t>every year</a:t>
            </a:r>
          </a:p>
        </p:txBody>
      </p:sp>
      <p:sp>
        <p:nvSpPr>
          <p:cNvPr id="6" name="Title 1"/>
          <p:cNvSpPr txBox="1">
            <a:spLocks/>
          </p:cNvSpPr>
          <p:nvPr/>
        </p:nvSpPr>
        <p:spPr>
          <a:xfrm>
            <a:off x="289805" y="1088748"/>
            <a:ext cx="8321040" cy="926756"/>
          </a:xfrm>
          <a:prstGeom prst="rect">
            <a:avLst/>
          </a:prstGeom>
        </p:spPr>
        <p:txBody>
          <a:bodyP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endParaRPr lang="en-US" sz="2700" dirty="0"/>
          </a:p>
        </p:txBody>
      </p:sp>
      <p:pic>
        <p:nvPicPr>
          <p:cNvPr id="9" name="Picture 8" descr="Graphical user interface&#10;&#10;Description automatically generated with low confidence">
            <a:extLst>
              <a:ext uri="{FF2B5EF4-FFF2-40B4-BE49-F238E27FC236}">
                <a16:creationId xmlns:a16="http://schemas.microsoft.com/office/drawing/2014/main" id="{9FC3A0A6-640C-4D45-822A-B2D9EF95DC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2829" y="5952336"/>
            <a:ext cx="2781171" cy="531168"/>
          </a:xfrm>
          <a:prstGeom prst="rect">
            <a:avLst/>
          </a:prstGeom>
        </p:spPr>
      </p:pic>
    </p:spTree>
    <p:extLst>
      <p:ext uri="{BB962C8B-B14F-4D97-AF65-F5344CB8AC3E}">
        <p14:creationId xmlns:p14="http://schemas.microsoft.com/office/powerpoint/2010/main" val="3632542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8E8A494-93C1-4A0A-B7B5-A2A9A61145B9}"/>
              </a:ext>
            </a:extLst>
          </p:cNvPr>
          <p:cNvSpPr>
            <a:spLocks noGrp="1"/>
          </p:cNvSpPr>
          <p:nvPr>
            <p:ph type="title"/>
          </p:nvPr>
        </p:nvSpPr>
        <p:spPr>
          <a:xfrm>
            <a:off x="320040" y="640080"/>
            <a:ext cx="7843267" cy="548640"/>
          </a:xfrm>
        </p:spPr>
        <p:txBody>
          <a:bodyPr/>
          <a:lstStyle/>
          <a:p>
            <a:r>
              <a:rPr lang="en-US" sz="2800" dirty="0">
                <a:latin typeface="+mn-lt"/>
              </a:rPr>
              <a:t>Horizons Around the World</a:t>
            </a:r>
            <a:br>
              <a:rPr lang="en-US" sz="2800" dirty="0">
                <a:latin typeface="+mn-lt"/>
              </a:rPr>
            </a:br>
            <a:endParaRPr lang="en-US" sz="2800" dirty="0">
              <a:latin typeface="+mn-lt"/>
            </a:endParaRPr>
          </a:p>
        </p:txBody>
      </p:sp>
      <p:pic>
        <p:nvPicPr>
          <p:cNvPr id="3" name="Content Placeholder 5"/>
          <p:cNvPicPr>
            <a:picLocks noChangeAspect="1"/>
          </p:cNvPicPr>
          <p:nvPr/>
        </p:nvPicPr>
        <p:blipFill>
          <a:blip r:embed="rId2"/>
          <a:stretch>
            <a:fillRect/>
          </a:stretch>
        </p:blipFill>
        <p:spPr>
          <a:xfrm>
            <a:off x="1620203" y="1847466"/>
            <a:ext cx="5949315" cy="320796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2110" y="3049998"/>
            <a:ext cx="162358" cy="190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0823" y="4264436"/>
            <a:ext cx="162358" cy="190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735" y="4321586"/>
            <a:ext cx="162358" cy="190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3423" y="2421348"/>
            <a:ext cx="162358" cy="1905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635" y="2907123"/>
            <a:ext cx="162358" cy="1905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3298" y="4121561"/>
            <a:ext cx="162358" cy="1905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3273" y="4350161"/>
            <a:ext cx="162358" cy="1905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273" y="3407186"/>
            <a:ext cx="162358" cy="1905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685" y="3264311"/>
            <a:ext cx="162358" cy="1905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35" y="3221448"/>
            <a:ext cx="162358" cy="1905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373" y="3049998"/>
            <a:ext cx="162358" cy="190500"/>
          </a:xfrm>
          <a:prstGeom prst="rect">
            <a:avLst/>
          </a:prstGeom>
        </p:spPr>
      </p:pic>
      <p:sp>
        <p:nvSpPr>
          <p:cNvPr id="15" name="Title 1"/>
          <p:cNvSpPr txBox="1">
            <a:spLocks/>
          </p:cNvSpPr>
          <p:nvPr/>
        </p:nvSpPr>
        <p:spPr>
          <a:xfrm>
            <a:off x="411480" y="857251"/>
            <a:ext cx="8321040" cy="926756"/>
          </a:xfrm>
          <a:prstGeom prst="rect">
            <a:avLst/>
          </a:prstGeom>
        </p:spPr>
        <p:txBody>
          <a:bodyP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endParaRPr lang="en-US" sz="2700" dirty="0"/>
          </a:p>
        </p:txBody>
      </p:sp>
      <p:pic>
        <p:nvPicPr>
          <p:cNvPr id="18" name="Picture 17" descr="Graphical user interface&#10;&#10;Description automatically generated with low confidence">
            <a:extLst>
              <a:ext uri="{FF2B5EF4-FFF2-40B4-BE49-F238E27FC236}">
                <a16:creationId xmlns:a16="http://schemas.microsoft.com/office/drawing/2014/main" id="{58A5D612-C938-4AE1-BE73-318FEEFF26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2829" y="5952336"/>
            <a:ext cx="2781171" cy="531168"/>
          </a:xfrm>
          <a:prstGeom prst="rect">
            <a:avLst/>
          </a:prstGeom>
        </p:spPr>
      </p:pic>
    </p:spTree>
    <p:extLst>
      <p:ext uri="{BB962C8B-B14F-4D97-AF65-F5344CB8AC3E}">
        <p14:creationId xmlns:p14="http://schemas.microsoft.com/office/powerpoint/2010/main" val="703496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DCFBA-B986-4721-A566-AB31657B7AE4}"/>
              </a:ext>
            </a:extLst>
          </p:cNvPr>
          <p:cNvSpPr>
            <a:spLocks noGrp="1"/>
          </p:cNvSpPr>
          <p:nvPr>
            <p:ph type="title"/>
          </p:nvPr>
        </p:nvSpPr>
        <p:spPr>
          <a:xfrm>
            <a:off x="320040" y="640080"/>
            <a:ext cx="7843267" cy="548640"/>
          </a:xfrm>
        </p:spPr>
        <p:txBody>
          <a:bodyPr/>
          <a:lstStyle/>
          <a:p>
            <a:r>
              <a:rPr lang="en-US" altLang="en-US" sz="2800" b="1" dirty="0">
                <a:latin typeface="+mn-lt"/>
                <a:ea typeface="MS PGothic" panose="020B0600070205080204" pitchFamily="34" charset="-128"/>
              </a:rPr>
              <a:t>Looking Back and Looking Forward</a:t>
            </a:r>
            <a:br>
              <a:rPr lang="en-US" altLang="en-US" sz="2800" dirty="0">
                <a:latin typeface="+mn-lt"/>
                <a:ea typeface="MS PGothic" panose="020B0600070205080204" pitchFamily="34" charset="-128"/>
              </a:rPr>
            </a:br>
            <a:endParaRPr lang="en-US" sz="2800" dirty="0">
              <a:latin typeface="+mn-lt"/>
            </a:endParaRPr>
          </a:p>
        </p:txBody>
      </p:sp>
      <p:sp>
        <p:nvSpPr>
          <p:cNvPr id="52226" name="Content Placeholder 3"/>
          <p:cNvSpPr>
            <a:spLocks noGrp="1"/>
          </p:cNvSpPr>
          <p:nvPr>
            <p:ph type="body" sz="quarter" idx="10"/>
          </p:nvPr>
        </p:nvSpPr>
        <p:spPr bwMode="auto">
          <a:xfrm>
            <a:off x="628650" y="1447802"/>
            <a:ext cx="4030899" cy="4795307"/>
          </a:xfrm>
          <a:solidFill>
            <a:schemeClr val="bg1"/>
          </a:solidFill>
        </p:spPr>
        <p:txBody>
          <a:bodyPr vert="horz" wrap="square" lIns="68580" tIns="34290" rIns="68580" bIns="34290" numCol="1" rtlCol="0" anchor="t" anchorCtr="0" compatLnSpc="1">
            <a:prstTxWarp prst="textNoShape">
              <a:avLst/>
            </a:prstTxWarp>
            <a:noAutofit/>
          </a:bodyPr>
          <a:lstStyle/>
          <a:p>
            <a:pPr marL="0" indent="0">
              <a:lnSpc>
                <a:spcPct val="100000"/>
              </a:lnSpc>
              <a:buNone/>
              <a:defRPr/>
            </a:pPr>
            <a:r>
              <a:rPr lang="en-US" altLang="en-US" sz="1800" dirty="0">
                <a:solidFill>
                  <a:srgbClr val="17375E"/>
                </a:solidFill>
                <a:latin typeface="+mn-lt"/>
              </a:rPr>
              <a:t>Lessons Learned</a:t>
            </a:r>
          </a:p>
          <a:p>
            <a:pPr marL="0" indent="0">
              <a:lnSpc>
                <a:spcPct val="100000"/>
              </a:lnSpc>
              <a:buNone/>
              <a:defRPr/>
            </a:pPr>
            <a:endParaRPr lang="en-US" altLang="en-US" sz="1600" b="0" dirty="0">
              <a:solidFill>
                <a:srgbClr val="17375E"/>
              </a:solidFill>
              <a:latin typeface="+mn-lt"/>
            </a:endParaRPr>
          </a:p>
          <a:p>
            <a:pPr>
              <a:lnSpc>
                <a:spcPct val="100000"/>
              </a:lnSpc>
              <a:spcBef>
                <a:spcPts val="0"/>
              </a:spcBef>
              <a:buFont typeface="Wingdings" panose="05000000000000000000" pitchFamily="2" charset="2"/>
              <a:buChar char="§"/>
              <a:defRPr/>
            </a:pPr>
            <a:r>
              <a:rPr lang="en-US" altLang="en-US" sz="1600" b="0" dirty="0">
                <a:solidFill>
                  <a:srgbClr val="17375E"/>
                </a:solidFill>
                <a:latin typeface="+mn-lt"/>
              </a:rPr>
              <a:t>Mothers and children need strength-based support</a:t>
            </a:r>
          </a:p>
          <a:p>
            <a:pPr>
              <a:lnSpc>
                <a:spcPct val="100000"/>
              </a:lnSpc>
              <a:spcBef>
                <a:spcPts val="0"/>
              </a:spcBef>
              <a:buFont typeface="Wingdings" panose="05000000000000000000" pitchFamily="2" charset="2"/>
              <a:buChar char="§"/>
              <a:defRPr/>
            </a:pPr>
            <a:endParaRPr lang="en-US" altLang="en-US" sz="1600" b="0" dirty="0">
              <a:solidFill>
                <a:srgbClr val="17375E"/>
              </a:solidFill>
              <a:latin typeface="+mn-lt"/>
            </a:endParaRPr>
          </a:p>
          <a:p>
            <a:pPr>
              <a:lnSpc>
                <a:spcPct val="100000"/>
              </a:lnSpc>
              <a:spcBef>
                <a:spcPts val="0"/>
              </a:spcBef>
              <a:buFont typeface="Wingdings" panose="05000000000000000000" pitchFamily="2" charset="2"/>
              <a:buChar char="§"/>
              <a:defRPr/>
            </a:pPr>
            <a:r>
              <a:rPr lang="en-US" altLang="en-US" sz="1600" b="0" dirty="0">
                <a:solidFill>
                  <a:srgbClr val="17375E"/>
                </a:solidFill>
                <a:latin typeface="+mn-lt"/>
              </a:rPr>
              <a:t>Your language choice matters</a:t>
            </a:r>
          </a:p>
          <a:p>
            <a:pPr>
              <a:lnSpc>
                <a:spcPct val="100000"/>
              </a:lnSpc>
              <a:spcBef>
                <a:spcPts val="0"/>
              </a:spcBef>
              <a:buFont typeface="Wingdings" panose="05000000000000000000" pitchFamily="2" charset="2"/>
              <a:buChar char="§"/>
              <a:defRPr/>
            </a:pPr>
            <a:endParaRPr lang="en-US" altLang="en-US" sz="1600" b="0" dirty="0">
              <a:solidFill>
                <a:srgbClr val="17375E"/>
              </a:solidFill>
              <a:latin typeface="+mn-lt"/>
            </a:endParaRPr>
          </a:p>
          <a:p>
            <a:pPr>
              <a:lnSpc>
                <a:spcPct val="100000"/>
              </a:lnSpc>
              <a:spcBef>
                <a:spcPts val="0"/>
              </a:spcBef>
              <a:buFont typeface="Wingdings" panose="05000000000000000000" pitchFamily="2" charset="2"/>
              <a:buChar char="§"/>
              <a:defRPr/>
            </a:pPr>
            <a:r>
              <a:rPr lang="en-US" altLang="en-US" sz="1600" b="0" dirty="0">
                <a:solidFill>
                  <a:srgbClr val="17375E"/>
                </a:solidFill>
                <a:latin typeface="+mn-lt"/>
              </a:rPr>
              <a:t>Pictures and visuals matter</a:t>
            </a:r>
          </a:p>
          <a:p>
            <a:pPr>
              <a:lnSpc>
                <a:spcPct val="100000"/>
              </a:lnSpc>
              <a:spcBef>
                <a:spcPts val="0"/>
              </a:spcBef>
              <a:buFont typeface="Wingdings" panose="05000000000000000000" pitchFamily="2" charset="2"/>
              <a:buChar char="§"/>
              <a:defRPr/>
            </a:pPr>
            <a:endParaRPr lang="en-US" altLang="en-US" sz="1600" b="0" dirty="0">
              <a:solidFill>
                <a:srgbClr val="17375E"/>
              </a:solidFill>
              <a:latin typeface="+mn-lt"/>
            </a:endParaRPr>
          </a:p>
          <a:p>
            <a:pPr>
              <a:lnSpc>
                <a:spcPct val="100000"/>
              </a:lnSpc>
              <a:spcBef>
                <a:spcPts val="0"/>
              </a:spcBef>
              <a:buFont typeface="Wingdings" panose="05000000000000000000" pitchFamily="2" charset="2"/>
              <a:buChar char="§"/>
              <a:defRPr/>
            </a:pPr>
            <a:r>
              <a:rPr lang="en-US" altLang="en-US" sz="1600" b="0" dirty="0">
                <a:solidFill>
                  <a:srgbClr val="17375E"/>
                </a:solidFill>
                <a:latin typeface="+mn-lt"/>
              </a:rPr>
              <a:t>Help tell stories of recovery and success</a:t>
            </a:r>
          </a:p>
          <a:p>
            <a:pPr>
              <a:lnSpc>
                <a:spcPct val="100000"/>
              </a:lnSpc>
              <a:spcBef>
                <a:spcPts val="0"/>
              </a:spcBef>
              <a:buFont typeface="Wingdings" panose="05000000000000000000" pitchFamily="2" charset="2"/>
              <a:buChar char="§"/>
              <a:defRPr/>
            </a:pPr>
            <a:endParaRPr lang="en-US" altLang="en-US" sz="1600" b="0" dirty="0">
              <a:solidFill>
                <a:srgbClr val="17375E"/>
              </a:solidFill>
              <a:latin typeface="+mn-lt"/>
            </a:endParaRPr>
          </a:p>
          <a:p>
            <a:pPr>
              <a:lnSpc>
                <a:spcPct val="100000"/>
              </a:lnSpc>
              <a:spcBef>
                <a:spcPts val="0"/>
              </a:spcBef>
              <a:buFont typeface="Wingdings" panose="05000000000000000000" pitchFamily="2" charset="2"/>
              <a:buChar char="§"/>
              <a:defRPr/>
            </a:pPr>
            <a:r>
              <a:rPr lang="en-US" altLang="en-US" sz="1600" b="0" dirty="0">
                <a:solidFill>
                  <a:srgbClr val="17375E"/>
                </a:solidFill>
                <a:latin typeface="+mn-lt"/>
              </a:rPr>
              <a:t>Consider mother and child not mother vs. child</a:t>
            </a:r>
          </a:p>
          <a:p>
            <a:pPr>
              <a:lnSpc>
                <a:spcPct val="100000"/>
              </a:lnSpc>
              <a:spcBef>
                <a:spcPts val="0"/>
              </a:spcBef>
              <a:buFont typeface="Wingdings" panose="05000000000000000000" pitchFamily="2" charset="2"/>
              <a:buChar char="§"/>
              <a:defRPr/>
            </a:pPr>
            <a:endParaRPr lang="en-US" altLang="en-US" sz="1600" b="0" dirty="0">
              <a:solidFill>
                <a:srgbClr val="17375E"/>
              </a:solidFill>
              <a:latin typeface="+mn-lt"/>
            </a:endParaRPr>
          </a:p>
          <a:p>
            <a:pPr>
              <a:lnSpc>
                <a:spcPct val="100000"/>
              </a:lnSpc>
              <a:spcBef>
                <a:spcPts val="0"/>
              </a:spcBef>
              <a:buFont typeface="Wingdings" panose="05000000000000000000" pitchFamily="2" charset="2"/>
              <a:buChar char="§"/>
              <a:defRPr/>
            </a:pPr>
            <a:r>
              <a:rPr lang="en-US" altLang="en-US" sz="1600" b="0" dirty="0">
                <a:solidFill>
                  <a:srgbClr val="17375E"/>
                </a:solidFill>
                <a:latin typeface="+mn-lt"/>
              </a:rPr>
              <a:t>Be familiar with toolkits like ACOG’s on state legislation regarding </a:t>
            </a:r>
            <a:r>
              <a:rPr lang="en-US" altLang="en-US" sz="1600" b="0" i="1" dirty="0">
                <a:solidFill>
                  <a:srgbClr val="17375E"/>
                </a:solidFill>
                <a:latin typeface="+mn-lt"/>
              </a:rPr>
              <a:t>Pregnant Women &amp; Prescription Drug Abuse, Dependence and Addiction </a:t>
            </a:r>
          </a:p>
          <a:p>
            <a:pPr>
              <a:lnSpc>
                <a:spcPct val="100000"/>
              </a:lnSpc>
              <a:spcBef>
                <a:spcPts val="0"/>
              </a:spcBef>
              <a:buFont typeface="Wingdings" panose="05000000000000000000" pitchFamily="2" charset="2"/>
              <a:buChar char="§"/>
              <a:defRPr/>
            </a:pPr>
            <a:endParaRPr lang="en-US" altLang="en-US" sz="1500" dirty="0">
              <a:latin typeface="+mj-lt"/>
            </a:endParaRPr>
          </a:p>
        </p:txBody>
      </p:sp>
      <p:sp>
        <p:nvSpPr>
          <p:cNvPr id="52227" name="Rectangle 2"/>
          <p:cNvSpPr>
            <a:spLocks noChangeArrowheads="1"/>
          </p:cNvSpPr>
          <p:nvPr/>
        </p:nvSpPr>
        <p:spPr bwMode="auto">
          <a:xfrm>
            <a:off x="1143000" y="925611"/>
            <a:ext cx="6858000" cy="363141"/>
          </a:xfrm>
          <a:prstGeom prst="rect">
            <a:avLst/>
          </a:prstGeom>
          <a:noFill/>
          <a:ln>
            <a:noFill/>
          </a:ln>
          <a:extLst>
            <a:ext uri="{909E8E84-426E-40DD-AFC4-6F175D3DCCD1}">
              <a14:hiddenFill xmlns:a14="http://schemas.microsoft.com/office/drawing/2010/main">
                <a:solidFill>
                  <a:srgbClr val="BF311A"/>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700" dirty="0">
              <a:latin typeface="+mj-lt"/>
              <a:ea typeface="MS PGothic" panose="020B0600070205080204" pitchFamily="34" charset="-128"/>
            </a:endParaRPr>
          </a:p>
        </p:txBody>
      </p:sp>
      <p:sp>
        <p:nvSpPr>
          <p:cNvPr id="4" name="TextBox 1"/>
          <p:cNvSpPr txBox="1">
            <a:spLocks noChangeArrowheads="1"/>
          </p:cNvSpPr>
          <p:nvPr/>
        </p:nvSpPr>
        <p:spPr bwMode="auto">
          <a:xfrm>
            <a:off x="4762500" y="1447802"/>
            <a:ext cx="4257675" cy="3323987"/>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b="1" dirty="0">
                <a:solidFill>
                  <a:srgbClr val="17375E"/>
                </a:solidFill>
                <a:latin typeface="+mn-lt"/>
              </a:rPr>
              <a:t>The Future</a:t>
            </a:r>
          </a:p>
          <a:p>
            <a:pPr>
              <a:defRPr/>
            </a:pPr>
            <a:endParaRPr lang="en-US" altLang="en-US" sz="1600" dirty="0">
              <a:solidFill>
                <a:srgbClr val="17375E"/>
              </a:solidFill>
              <a:latin typeface="+mn-lt"/>
            </a:endParaRPr>
          </a:p>
          <a:p>
            <a:pPr marL="214313" indent="-214313">
              <a:buFont typeface="Wingdings" panose="05000000000000000000" pitchFamily="2" charset="2"/>
              <a:buChar char="§"/>
              <a:defRPr/>
            </a:pPr>
            <a:r>
              <a:rPr lang="en-US" altLang="en-US" sz="1600" dirty="0">
                <a:solidFill>
                  <a:srgbClr val="17375E"/>
                </a:solidFill>
                <a:latin typeface="+mn-lt"/>
              </a:rPr>
              <a:t>Continue to increase Tobacco cessation support</a:t>
            </a:r>
          </a:p>
          <a:p>
            <a:pPr marL="214313" indent="-214313">
              <a:buFont typeface="Wingdings" panose="05000000000000000000" pitchFamily="2" charset="2"/>
              <a:buChar char="§"/>
              <a:defRPr/>
            </a:pPr>
            <a:endParaRPr lang="en-US" altLang="en-US" sz="1600" dirty="0">
              <a:solidFill>
                <a:srgbClr val="17375E"/>
              </a:solidFill>
              <a:latin typeface="+mn-lt"/>
            </a:endParaRPr>
          </a:p>
          <a:p>
            <a:pPr marL="214313" indent="-214313">
              <a:buFont typeface="Wingdings" panose="05000000000000000000" pitchFamily="2" charset="2"/>
              <a:buChar char="§"/>
              <a:defRPr/>
            </a:pPr>
            <a:r>
              <a:rPr lang="en-US" altLang="en-US" sz="1600" dirty="0">
                <a:solidFill>
                  <a:srgbClr val="17375E"/>
                </a:solidFill>
                <a:latin typeface="+mn-lt"/>
              </a:rPr>
              <a:t>Advocate for compassionate care mother and child NAS hospital policies</a:t>
            </a:r>
          </a:p>
          <a:p>
            <a:pPr marL="214313" indent="-214313">
              <a:buFont typeface="Wingdings" panose="05000000000000000000" pitchFamily="2" charset="2"/>
              <a:buChar char="§"/>
              <a:defRPr/>
            </a:pPr>
            <a:endParaRPr lang="en-US" altLang="en-US" sz="1600" dirty="0">
              <a:solidFill>
                <a:srgbClr val="17375E"/>
              </a:solidFill>
              <a:latin typeface="+mn-lt"/>
            </a:endParaRPr>
          </a:p>
          <a:p>
            <a:pPr marL="214313" indent="-214313">
              <a:buFont typeface="Wingdings" panose="05000000000000000000" pitchFamily="2" charset="2"/>
              <a:buChar char="§"/>
              <a:defRPr/>
            </a:pPr>
            <a:r>
              <a:rPr lang="en-US" altLang="en-US" sz="1600" dirty="0">
                <a:solidFill>
                  <a:srgbClr val="17375E"/>
                </a:solidFill>
                <a:latin typeface="+mn-lt"/>
              </a:rPr>
              <a:t>Ensure post-partum and life span care </a:t>
            </a:r>
          </a:p>
          <a:p>
            <a:pPr marL="214313" indent="-214313">
              <a:buFont typeface="Wingdings" panose="05000000000000000000" pitchFamily="2" charset="2"/>
              <a:buChar char="§"/>
              <a:defRPr/>
            </a:pPr>
            <a:endParaRPr lang="en-US" altLang="en-US" sz="1600" dirty="0">
              <a:solidFill>
                <a:srgbClr val="17375E"/>
              </a:solidFill>
              <a:latin typeface="+mn-lt"/>
            </a:endParaRPr>
          </a:p>
          <a:p>
            <a:pPr marL="214313" indent="-214313">
              <a:buFont typeface="Wingdings" panose="05000000000000000000" pitchFamily="2" charset="2"/>
              <a:buChar char="§"/>
              <a:defRPr/>
            </a:pPr>
            <a:r>
              <a:rPr lang="en-US" altLang="en-US" sz="1600" dirty="0">
                <a:solidFill>
                  <a:srgbClr val="17375E"/>
                </a:solidFill>
                <a:latin typeface="+mn-lt"/>
              </a:rPr>
              <a:t>Continue to work towards eliminating stigma and discrimination against women with substance use disorders</a:t>
            </a:r>
          </a:p>
        </p:txBody>
      </p:sp>
      <p:pic>
        <p:nvPicPr>
          <p:cNvPr id="6" name="Picture 5" descr="Graphical user interface&#10;&#10;Description automatically generated with low confidence">
            <a:extLst>
              <a:ext uri="{FF2B5EF4-FFF2-40B4-BE49-F238E27FC236}">
                <a16:creationId xmlns:a16="http://schemas.microsoft.com/office/drawing/2014/main" id="{1B72F772-284D-4E4C-807E-3481F69AD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2829" y="5952336"/>
            <a:ext cx="2781171" cy="531168"/>
          </a:xfrm>
          <a:prstGeom prst="rect">
            <a:avLst/>
          </a:prstGeom>
        </p:spPr>
      </p:pic>
    </p:spTree>
    <p:extLst>
      <p:ext uri="{BB962C8B-B14F-4D97-AF65-F5344CB8AC3E}">
        <p14:creationId xmlns:p14="http://schemas.microsoft.com/office/powerpoint/2010/main" val="1808532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Collaborative Approach to the Treatment of Pregnant Women with Opioid Use  Disorders | SAMHSA Publications and Digital Products">
            <a:extLst>
              <a:ext uri="{FF2B5EF4-FFF2-40B4-BE49-F238E27FC236}">
                <a16:creationId xmlns:a16="http://schemas.microsoft.com/office/drawing/2014/main" id="{76226920-2024-4879-B380-5E6C610F8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18" y="2050551"/>
            <a:ext cx="1478360" cy="2744417"/>
          </a:xfrm>
          <a:prstGeom prst="rect">
            <a:avLst/>
          </a:prstGeom>
          <a:extLst>
            <a:ext uri="{909E8E84-426E-40DD-AFC4-6F175D3DCCD1}">
              <a14:hiddenFill xmlns:a14="http://schemas.microsoft.com/office/drawing/2010/main">
                <a:solidFill>
                  <a:srgbClr val="FFFFFF"/>
                </a:solidFill>
              </a14:hiddenFill>
            </a:ext>
          </a:extLst>
        </p:spPr>
      </p:pic>
      <p:pic>
        <p:nvPicPr>
          <p:cNvPr id="2" name="Picture 1" descr="Graphical user interface, website&#10;&#10;Description automatically generated"/>
          <p:cNvPicPr>
            <a:picLocks noChangeAspect="1"/>
          </p:cNvPicPr>
          <p:nvPr/>
        </p:nvPicPr>
        <p:blipFill rotWithShape="1">
          <a:blip r:embed="rId4" cstate="print">
            <a:extLst>
              <a:ext uri="{28A0092B-C50C-407E-A947-70E740481C1C}">
                <a14:useLocalDpi xmlns:a14="http://schemas.microsoft.com/office/drawing/2010/main" val="0"/>
              </a:ext>
            </a:extLst>
          </a:blip>
          <a:srcRect l="33333" t="12962" r="35000" b="5555"/>
          <a:stretch/>
        </p:blipFill>
        <p:spPr>
          <a:xfrm>
            <a:off x="2062978" y="2419654"/>
            <a:ext cx="1844707" cy="2744417"/>
          </a:xfrm>
          <a:prstGeom prst="rect">
            <a:avLst/>
          </a:prstGeom>
        </p:spPr>
      </p:pic>
      <p:pic>
        <p:nvPicPr>
          <p:cNvPr id="9" name="Picture 3" descr="http://www.who.int/entity/substance_abuse/publications/pregnancy_guidelin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1161" y="2149031"/>
            <a:ext cx="1610710" cy="2744417"/>
          </a:xfrm>
          <a:prstGeom prst="rect">
            <a:avLst/>
          </a:prstGeom>
          <a:extLst>
            <a:ext uri="{909E8E84-426E-40DD-AFC4-6F175D3DCCD1}">
              <a14:hiddenFill xmlns:a14="http://schemas.microsoft.com/office/drawing/2010/main">
                <a:solidFill>
                  <a:srgbClr val="FFFFFF"/>
                </a:solidFill>
              </a14:hiddenFill>
            </a:ext>
          </a:extLst>
        </p:spPr>
      </p:pic>
      <p:pic>
        <p:nvPicPr>
          <p:cNvPr id="14" name="Picture 13" descr="Text, background pattern&#10;&#10;Description automatically generated">
            <a:extLst>
              <a:ext uri="{FF2B5EF4-FFF2-40B4-BE49-F238E27FC236}">
                <a16:creationId xmlns:a16="http://schemas.microsoft.com/office/drawing/2014/main" id="{7748FA7B-6F88-4D98-8144-8844BD2C0C6E}"/>
              </a:ext>
            </a:extLst>
          </p:cNvPr>
          <p:cNvPicPr>
            <a:picLocks noChangeAspect="1"/>
          </p:cNvPicPr>
          <p:nvPr/>
        </p:nvPicPr>
        <p:blipFill>
          <a:blip r:embed="rId6"/>
          <a:stretch>
            <a:fillRect/>
          </a:stretch>
        </p:blipFill>
        <p:spPr>
          <a:xfrm>
            <a:off x="5518394" y="2679614"/>
            <a:ext cx="1034217" cy="1202540"/>
          </a:xfrm>
          <a:prstGeom prst="rect">
            <a:avLst/>
          </a:prstGeom>
        </p:spPr>
      </p:pic>
      <p:pic>
        <p:nvPicPr>
          <p:cNvPr id="5" name="Picture 4" descr="Graphical user interface, website&#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7813" y="3791862"/>
            <a:ext cx="1034217" cy="1474636"/>
          </a:xfrm>
          <a:prstGeom prst="rect">
            <a:avLst/>
          </a:prstGeom>
        </p:spPr>
      </p:pic>
      <p:pic>
        <p:nvPicPr>
          <p:cNvPr id="1026" name="Picture 2" descr="Pregnancy &amp; Substance Use - A Harm Reduction Toolkit by National Harm  Reduction Coalition - issuu">
            <a:extLst>
              <a:ext uri="{FF2B5EF4-FFF2-40B4-BE49-F238E27FC236}">
                <a16:creationId xmlns:a16="http://schemas.microsoft.com/office/drawing/2014/main" id="{7A6634A2-FCAA-419D-9972-B512FE8130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2852" y="2557286"/>
            <a:ext cx="991741" cy="1175955"/>
          </a:xfrm>
          <a:prstGeom prst="rect">
            <a:avLst/>
          </a:prstGeom>
          <a:extLst>
            <a:ext uri="{909E8E84-426E-40DD-AFC4-6F175D3DCCD1}">
              <a14:hiddenFill xmlns:a14="http://schemas.microsoft.com/office/drawing/2010/main">
                <a:solidFill>
                  <a:srgbClr val="FFFFFF"/>
                </a:solidFill>
              </a14:hiddenFill>
            </a:ext>
          </a:extLst>
        </p:spPr>
      </p:pic>
      <p:pic>
        <p:nvPicPr>
          <p:cNvPr id="16" name="Picture 15" descr="Graphical user interface, application, website&#10;&#10;Description automatically generated">
            <a:extLst>
              <a:ext uri="{FF2B5EF4-FFF2-40B4-BE49-F238E27FC236}">
                <a16:creationId xmlns:a16="http://schemas.microsoft.com/office/drawing/2014/main" id="{31A2F65B-1DFF-4E04-897C-41F5E6A9D6A8}"/>
              </a:ext>
            </a:extLst>
          </p:cNvPr>
          <p:cNvPicPr>
            <a:picLocks noChangeAspect="1"/>
          </p:cNvPicPr>
          <p:nvPr/>
        </p:nvPicPr>
        <p:blipFill>
          <a:blip r:embed="rId9"/>
          <a:stretch>
            <a:fillRect/>
          </a:stretch>
        </p:blipFill>
        <p:spPr>
          <a:xfrm>
            <a:off x="6261851" y="3733241"/>
            <a:ext cx="991741" cy="1501220"/>
          </a:xfrm>
          <a:prstGeom prst="rect">
            <a:avLst/>
          </a:prstGeom>
        </p:spPr>
      </p:pic>
      <p:pic>
        <p:nvPicPr>
          <p:cNvPr id="15" name="Picture 6" descr="Image result for clinical guidance for pregnant women">
            <a:hlinkClick r:id="rId10"/>
            <a:extLst>
              <a:ext uri="{FF2B5EF4-FFF2-40B4-BE49-F238E27FC236}">
                <a16:creationId xmlns:a16="http://schemas.microsoft.com/office/drawing/2014/main" id="{BBED24F9-4D8B-429A-867F-238A4744AC9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95792" y="2225101"/>
            <a:ext cx="1725779" cy="2744417"/>
          </a:xfrm>
          <a:prstGeom prst="rect">
            <a:avLst/>
          </a:prstGeom>
          <a:extLst>
            <a:ext uri="{909E8E84-426E-40DD-AFC4-6F175D3DCCD1}">
              <a14:hiddenFill xmlns:a14="http://schemas.microsoft.com/office/drawing/2010/main">
                <a:solidFill>
                  <a:srgbClr val="FFFFFF"/>
                </a:solidFill>
              </a14:hiddenFill>
            </a:ext>
          </a:extLst>
        </p:spPr>
      </p:pic>
      <p:sp>
        <p:nvSpPr>
          <p:cNvPr id="19458" name="Rectangle 2"/>
          <p:cNvSpPr>
            <a:spLocks noGrp="1" noChangeArrowheads="1"/>
          </p:cNvSpPr>
          <p:nvPr>
            <p:ph type="title"/>
          </p:nvPr>
        </p:nvSpPr>
        <p:spPr bwMode="auto">
          <a:xfrm>
            <a:off x="320040" y="640080"/>
            <a:ext cx="7843267" cy="548640"/>
          </a:xfrm>
          <a:prstGeom prst="rect">
            <a:avLst/>
          </a:prstGeom>
          <a:noFill/>
        </p:spPr>
        <p:txBody>
          <a:bodyPr vert="horz" lIns="68580" tIns="34290" rIns="68580" bIns="34290" rtlCol="0">
            <a:normAutofit/>
          </a:bodyPr>
          <a:lstStyle/>
          <a:p>
            <a:r>
              <a:rPr lang="en-US" altLang="en-US" sz="2800" dirty="0">
                <a:solidFill>
                  <a:srgbClr val="17375E"/>
                </a:solidFill>
                <a:latin typeface="+mn-lt"/>
                <a:ea typeface="+mj-ea"/>
                <a:cs typeface="+mj-cs"/>
              </a:rPr>
              <a:t>Key Documents</a:t>
            </a:r>
          </a:p>
        </p:txBody>
      </p:sp>
      <p:pic>
        <p:nvPicPr>
          <p:cNvPr id="13" name="Picture 12" descr="Graphical user interface&#10;&#10;Description automatically generated with low confidence">
            <a:extLst>
              <a:ext uri="{FF2B5EF4-FFF2-40B4-BE49-F238E27FC236}">
                <a16:creationId xmlns:a16="http://schemas.microsoft.com/office/drawing/2014/main" id="{9A413BAF-27E3-4577-9B56-C67D2BFA08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62829" y="5962064"/>
            <a:ext cx="2781171" cy="531168"/>
          </a:xfrm>
          <a:prstGeom prst="rect">
            <a:avLst/>
          </a:prstGeom>
        </p:spPr>
      </p:pic>
    </p:spTree>
    <p:extLst>
      <p:ext uri="{BB962C8B-B14F-4D97-AF65-F5344CB8AC3E}">
        <p14:creationId xmlns:p14="http://schemas.microsoft.com/office/powerpoint/2010/main" val="92122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jpg">
            <a:extLst>
              <a:ext uri="{FF2B5EF4-FFF2-40B4-BE49-F238E27FC236}">
                <a16:creationId xmlns:a16="http://schemas.microsoft.com/office/drawing/2014/main" id="{0ACE412F-639D-0F49-993D-52413A6E44A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 y="0"/>
            <a:ext cx="9143985" cy="6566170"/>
          </a:xfrm>
          <a:prstGeom prst="rect">
            <a:avLst/>
          </a:prstGeom>
        </p:spPr>
      </p:pic>
      <p:sp>
        <p:nvSpPr>
          <p:cNvPr id="4" name="Content Placeholder 2"/>
          <p:cNvSpPr txBox="1">
            <a:spLocks/>
          </p:cNvSpPr>
          <p:nvPr/>
        </p:nvSpPr>
        <p:spPr bwMode="auto">
          <a:xfrm>
            <a:off x="266293" y="2635486"/>
            <a:ext cx="5103374" cy="3452813"/>
          </a:xfrm>
          <a:prstGeom prst="rect">
            <a:avLst/>
          </a:prstGeom>
          <a:noFill/>
        </p:spPr>
        <p:txBody>
          <a:bodyPr vert="horz" wrap="square" lIns="68580" tIns="34290" rIns="68580" bIns="3429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n-US" altLang="en-US" sz="2400" b="1" dirty="0">
                <a:solidFill>
                  <a:schemeClr val="bg1"/>
                </a:solidFill>
              </a:rPr>
              <a:t>Hendree_Jones@med.unc.edu</a:t>
            </a:r>
          </a:p>
          <a:p>
            <a:pPr>
              <a:lnSpc>
                <a:spcPct val="80000"/>
              </a:lnSpc>
              <a:buFontTx/>
              <a:buNone/>
            </a:pPr>
            <a:r>
              <a:rPr lang="en-US" altLang="en-US" sz="2400" b="1" dirty="0">
                <a:solidFill>
                  <a:schemeClr val="bg1"/>
                </a:solidFill>
              </a:rPr>
              <a:t>Direct Line: 1-919-445-0501</a:t>
            </a:r>
          </a:p>
          <a:p>
            <a:pPr>
              <a:lnSpc>
                <a:spcPct val="80000"/>
              </a:lnSpc>
              <a:buFontTx/>
              <a:buNone/>
            </a:pPr>
            <a:r>
              <a:rPr lang="en-US" altLang="en-US" sz="2400" b="1" dirty="0">
                <a:solidFill>
                  <a:schemeClr val="bg1"/>
                </a:solidFill>
              </a:rPr>
              <a:t>Main Office: 1-919-966-9803</a:t>
            </a:r>
          </a:p>
          <a:p>
            <a:pPr>
              <a:lnSpc>
                <a:spcPct val="80000"/>
              </a:lnSpc>
              <a:buFontTx/>
              <a:buNone/>
            </a:pPr>
            <a:r>
              <a:rPr lang="en-US" altLang="en-US" sz="2400" b="1" dirty="0">
                <a:solidFill>
                  <a:schemeClr val="bg1"/>
                </a:solidFill>
              </a:rPr>
              <a:t>Fax: 1-919-966-9169</a:t>
            </a:r>
          </a:p>
          <a:p>
            <a:pPr>
              <a:lnSpc>
                <a:spcPct val="80000"/>
              </a:lnSpc>
              <a:buFontTx/>
              <a:buNone/>
            </a:pPr>
            <a:r>
              <a:rPr lang="en-US" altLang="en-US" sz="2400" b="1" dirty="0">
                <a:solidFill>
                  <a:schemeClr val="bg1"/>
                </a:solidFill>
              </a:rPr>
              <a:t> </a:t>
            </a:r>
          </a:p>
          <a:p>
            <a:pPr>
              <a:lnSpc>
                <a:spcPct val="80000"/>
              </a:lnSpc>
              <a:spcBef>
                <a:spcPct val="0"/>
              </a:spcBef>
              <a:buFontTx/>
              <a:buNone/>
            </a:pPr>
            <a:endParaRPr lang="en-US" altLang="en-US" sz="2100" b="1" dirty="0">
              <a:solidFill>
                <a:schemeClr val="bg1"/>
              </a:solidFill>
            </a:endParaRPr>
          </a:p>
          <a:p>
            <a:pPr>
              <a:lnSpc>
                <a:spcPct val="80000"/>
              </a:lnSpc>
            </a:pPr>
            <a:endParaRPr lang="en-US" altLang="en-US" sz="2100" b="1" dirty="0">
              <a:solidFill>
                <a:schemeClr val="bg1"/>
              </a:solidFill>
            </a:endParaRPr>
          </a:p>
        </p:txBody>
      </p:sp>
    </p:spTree>
    <p:extLst>
      <p:ext uri="{BB962C8B-B14F-4D97-AF65-F5344CB8AC3E}">
        <p14:creationId xmlns:p14="http://schemas.microsoft.com/office/powerpoint/2010/main" val="3608471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024438"/>
            <a:ext cx="9144000" cy="100584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28016" y="2211412"/>
            <a:ext cx="8703951" cy="818866"/>
          </a:xfrm>
          <a:solidFill>
            <a:srgbClr val="1F497D"/>
          </a:solidFill>
        </p:spPr>
        <p:txBody>
          <a:bodyPr/>
          <a:lstStyle/>
          <a:p>
            <a:pPr marL="0" marR="0">
              <a:lnSpc>
                <a:spcPct val="115000"/>
              </a:lnSpc>
              <a:spcBef>
                <a:spcPts val="0"/>
              </a:spcBef>
              <a:spcAft>
                <a:spcPts val="0"/>
              </a:spcAft>
            </a:pPr>
            <a:r>
              <a:rPr lang="en-US" sz="2800" b="1" dirty="0">
                <a:solidFill>
                  <a:schemeClr val="bg1"/>
                </a:solidFill>
                <a:effectLst/>
                <a:latin typeface="+mn-lt"/>
                <a:ea typeface="Calibri" panose="020F0502020204030204" pitchFamily="34" charset="0"/>
              </a:rPr>
              <a:t>Panel: UNC Horizon’s Program Participants</a:t>
            </a:r>
            <a:endParaRPr lang="en-US" sz="2800" dirty="0">
              <a:solidFill>
                <a:schemeClr val="bg1"/>
              </a:solidFill>
              <a:effectLst/>
              <a:latin typeface="+mn-lt"/>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60919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F9E336-C1DA-455F-8F46-78079C34F367}"/>
              </a:ext>
            </a:extLst>
          </p:cNvPr>
          <p:cNvSpPr>
            <a:spLocks noGrp="1"/>
          </p:cNvSpPr>
          <p:nvPr>
            <p:ph type="title"/>
          </p:nvPr>
        </p:nvSpPr>
        <p:spPr>
          <a:xfrm>
            <a:off x="320040" y="640080"/>
            <a:ext cx="8444581" cy="548640"/>
          </a:xfrm>
        </p:spPr>
        <p:txBody>
          <a:bodyPr/>
          <a:lstStyle/>
          <a:p>
            <a:r>
              <a:rPr lang="en-US" sz="2800" dirty="0">
                <a:solidFill>
                  <a:srgbClr val="17375E"/>
                </a:solidFill>
                <a:latin typeface="+mn-lt"/>
              </a:rPr>
              <a:t>2021 Opioid Misuse and Overdose Prevention Summit</a:t>
            </a:r>
            <a:br>
              <a:rPr lang="en-US" sz="2800" dirty="0">
                <a:solidFill>
                  <a:srgbClr val="17375E"/>
                </a:solidFill>
                <a:latin typeface="+mn-lt"/>
              </a:rPr>
            </a:br>
            <a:endParaRPr lang="en-US" sz="2800" b="1" dirty="0">
              <a:latin typeface="+mn-lt"/>
            </a:endParaRPr>
          </a:p>
        </p:txBody>
      </p:sp>
      <p:sp>
        <p:nvSpPr>
          <p:cNvPr id="4" name="Text Placeholder 3">
            <a:extLst>
              <a:ext uri="{FF2B5EF4-FFF2-40B4-BE49-F238E27FC236}">
                <a16:creationId xmlns:a16="http://schemas.microsoft.com/office/drawing/2014/main" id="{75F440CC-7997-4CC6-B658-8E1FF9050E06}"/>
              </a:ext>
            </a:extLst>
          </p:cNvPr>
          <p:cNvSpPr>
            <a:spLocks noGrp="1"/>
          </p:cNvSpPr>
          <p:nvPr>
            <p:ph type="body" sz="quarter" idx="10"/>
          </p:nvPr>
        </p:nvSpPr>
        <p:spPr/>
        <p:txBody>
          <a:bodyPr/>
          <a:lstStyle/>
          <a:p>
            <a:pPr marL="258318" lvl="2" indent="0">
              <a:buNone/>
            </a:pPr>
            <a:endParaRPr lang="en-US" sz="2400" b="0" dirty="0">
              <a:latin typeface="+mn-lt"/>
            </a:endParaRPr>
          </a:p>
          <a:p>
            <a:pPr marL="257175" lvl="1" indent="0">
              <a:buNone/>
            </a:pPr>
            <a:endParaRPr lang="en-US" dirty="0"/>
          </a:p>
        </p:txBody>
      </p:sp>
      <p:sp>
        <p:nvSpPr>
          <p:cNvPr id="2" name="TextBox 1">
            <a:extLst>
              <a:ext uri="{FF2B5EF4-FFF2-40B4-BE49-F238E27FC236}">
                <a16:creationId xmlns:a16="http://schemas.microsoft.com/office/drawing/2014/main" id="{172A0F0A-1558-40AD-B097-7567FF81FC7A}"/>
              </a:ext>
            </a:extLst>
          </p:cNvPr>
          <p:cNvSpPr txBox="1"/>
          <p:nvPr/>
        </p:nvSpPr>
        <p:spPr>
          <a:xfrm>
            <a:off x="512064" y="1554480"/>
            <a:ext cx="8297694" cy="3425233"/>
          </a:xfrm>
          <a:prstGeom prst="rect">
            <a:avLst/>
          </a:prstGeom>
          <a:noFill/>
        </p:spPr>
        <p:txBody>
          <a:bodyPr wrap="square" rtlCol="0">
            <a:spAutoFit/>
          </a:bodyPr>
          <a:lstStyle/>
          <a:p>
            <a:pPr marL="342900" indent="-342900">
              <a:lnSpc>
                <a:spcPct val="114000"/>
              </a:lnSpc>
              <a:buFont typeface="Arial" panose="020B0604020202020204" pitchFamily="34" charset="0"/>
              <a:buChar char="•"/>
            </a:pPr>
            <a:r>
              <a:rPr lang="en-US" sz="2400" dirty="0">
                <a:solidFill>
                  <a:srgbClr val="17375E"/>
                </a:solidFill>
              </a:rPr>
              <a:t>Registration is now open for the 2021 Opioid Misuse and Overdose Prevention Summit!</a:t>
            </a:r>
          </a:p>
          <a:p>
            <a:pPr marL="342900" indent="-342900">
              <a:lnSpc>
                <a:spcPct val="114000"/>
              </a:lnSpc>
              <a:buFont typeface="Arial" panose="020B0604020202020204" pitchFamily="34" charset="0"/>
              <a:buChar char="•"/>
            </a:pPr>
            <a:r>
              <a:rPr lang="en-US" sz="2400" dirty="0">
                <a:solidFill>
                  <a:srgbClr val="17375E"/>
                </a:solidFill>
              </a:rPr>
              <a:t>May 4-6, 2021; Virtual</a:t>
            </a:r>
          </a:p>
          <a:p>
            <a:pPr marL="342900" indent="-342900">
              <a:lnSpc>
                <a:spcPct val="114000"/>
              </a:lnSpc>
              <a:buFont typeface="Arial" panose="020B0604020202020204" pitchFamily="34" charset="0"/>
              <a:buChar char="•"/>
            </a:pPr>
            <a:r>
              <a:rPr lang="en-US" sz="2400" dirty="0">
                <a:solidFill>
                  <a:srgbClr val="17375E"/>
                </a:solidFill>
              </a:rPr>
              <a:t>Theme: More than Opioid: Bolster Equity, Center Lived Experiences, Address Poly-drug Use </a:t>
            </a:r>
          </a:p>
          <a:p>
            <a:pPr marL="342900" indent="-342900">
              <a:lnSpc>
                <a:spcPct val="114000"/>
              </a:lnSpc>
              <a:buFont typeface="Arial" panose="020B0604020202020204" pitchFamily="34" charset="0"/>
              <a:buChar char="•"/>
            </a:pPr>
            <a:r>
              <a:rPr lang="en-US" sz="2400" dirty="0">
                <a:solidFill>
                  <a:srgbClr val="17375E"/>
                </a:solidFill>
              </a:rPr>
              <a:t>Cost is $25</a:t>
            </a:r>
          </a:p>
          <a:p>
            <a:pPr marL="342900" indent="-342900">
              <a:lnSpc>
                <a:spcPct val="114000"/>
              </a:lnSpc>
              <a:buFont typeface="Arial" panose="020B0604020202020204" pitchFamily="34" charset="0"/>
              <a:buChar char="•"/>
            </a:pPr>
            <a:r>
              <a:rPr lang="en-US" sz="2400" dirty="0">
                <a:solidFill>
                  <a:srgbClr val="7030A0"/>
                </a:solidFill>
                <a:hlinkClick r:id="rId3">
                  <a:extLst>
                    <a:ext uri="{A12FA001-AC4F-418D-AE19-62706E023703}">
                      <ahyp:hlinkClr xmlns:ahyp="http://schemas.microsoft.com/office/drawing/2018/hyperlinkcolor" val="tx"/>
                    </a:ext>
                  </a:extLst>
                </a:hlinkClick>
              </a:rPr>
              <a:t>Summit website</a:t>
            </a:r>
            <a:endParaRPr lang="en-US" sz="2400" dirty="0">
              <a:solidFill>
                <a:srgbClr val="7030A0"/>
              </a:solidFill>
            </a:endParaRPr>
          </a:p>
          <a:p>
            <a:pPr marL="342900" indent="-342900">
              <a:lnSpc>
                <a:spcPct val="114000"/>
              </a:lnSpc>
              <a:buFont typeface="Arial" panose="020B0604020202020204" pitchFamily="34" charset="0"/>
              <a:buChar char="•"/>
            </a:pPr>
            <a:r>
              <a:rPr lang="en-US" sz="2400" dirty="0">
                <a:solidFill>
                  <a:srgbClr val="7030A0"/>
                </a:solidFill>
                <a:hlinkClick r:id="rId4">
                  <a:extLst>
                    <a:ext uri="{A12FA001-AC4F-418D-AE19-62706E023703}">
                      <ahyp:hlinkClr xmlns:ahyp="http://schemas.microsoft.com/office/drawing/2018/hyperlinkcolor" val="tx"/>
                    </a:ext>
                  </a:extLst>
                </a:hlinkClick>
              </a:rPr>
              <a:t>Register here</a:t>
            </a:r>
            <a:endParaRPr lang="en-US" sz="2400" dirty="0">
              <a:solidFill>
                <a:srgbClr val="7030A0"/>
              </a:solidFill>
            </a:endParaRPr>
          </a:p>
        </p:txBody>
      </p:sp>
      <p:pic>
        <p:nvPicPr>
          <p:cNvPr id="6" name="Picture 5" descr="Text&#10;&#10;Description automatically generated with medium confidence">
            <a:extLst>
              <a:ext uri="{FF2B5EF4-FFF2-40B4-BE49-F238E27FC236}">
                <a16:creationId xmlns:a16="http://schemas.microsoft.com/office/drawing/2014/main" id="{C9DBDE8A-7642-4716-A442-36BF13DBE4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0604" y="5444956"/>
            <a:ext cx="4090334" cy="953234"/>
          </a:xfrm>
          <a:prstGeom prst="rect">
            <a:avLst/>
          </a:prstGeom>
        </p:spPr>
      </p:pic>
    </p:spTree>
    <p:extLst>
      <p:ext uri="{BB962C8B-B14F-4D97-AF65-F5344CB8AC3E}">
        <p14:creationId xmlns:p14="http://schemas.microsoft.com/office/powerpoint/2010/main" val="1618752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F440CC-7997-4CC6-B658-8E1FF9050E06}"/>
              </a:ext>
            </a:extLst>
          </p:cNvPr>
          <p:cNvSpPr>
            <a:spLocks noGrp="1"/>
          </p:cNvSpPr>
          <p:nvPr>
            <p:ph type="body" sz="quarter" idx="10"/>
          </p:nvPr>
        </p:nvSpPr>
        <p:spPr>
          <a:xfrm>
            <a:off x="512064" y="1280160"/>
            <a:ext cx="7888288" cy="4887805"/>
          </a:xfrm>
        </p:spPr>
        <p:txBody>
          <a:bodyPr/>
          <a:lstStyle/>
          <a:p>
            <a:pPr marL="114300" lvl="2" indent="0">
              <a:buNone/>
            </a:pPr>
            <a:r>
              <a:rPr lang="en-US" sz="2400" dirty="0">
                <a:solidFill>
                  <a:srgbClr val="17375E"/>
                </a:solidFill>
                <a:latin typeface="+mn-lt"/>
              </a:rPr>
              <a:t>Alan Dellapenna</a:t>
            </a:r>
            <a:r>
              <a:rPr lang="en-US" sz="2400" b="0" dirty="0">
                <a:solidFill>
                  <a:srgbClr val="17375E"/>
                </a:solidFill>
                <a:latin typeface="+mn-lt"/>
              </a:rPr>
              <a:t>, Branch Head, Injury and Violence Prevention Branch, Division of Public Health</a:t>
            </a:r>
          </a:p>
          <a:p>
            <a:pPr marL="114300" lvl="2" indent="0">
              <a:buNone/>
            </a:pPr>
            <a:endParaRPr lang="en-US" sz="2400" dirty="0">
              <a:solidFill>
                <a:srgbClr val="17375E"/>
              </a:solidFill>
              <a:latin typeface="+mn-lt"/>
            </a:endParaRPr>
          </a:p>
          <a:p>
            <a:pPr marL="118872" lvl="1" indent="0">
              <a:buNone/>
            </a:pPr>
            <a:r>
              <a:rPr lang="en-US" sz="2400" b="0" dirty="0">
                <a:solidFill>
                  <a:srgbClr val="17375E"/>
                </a:solidFill>
                <a:latin typeface="+mn-lt"/>
              </a:rPr>
              <a:t>The meeting recording, agenda and PowerPoint slides will be added to our NC DHHS Opioids/OPDAAC page</a:t>
            </a:r>
          </a:p>
          <a:p>
            <a:pPr lvl="1"/>
            <a:r>
              <a:rPr lang="en-US" sz="2000" b="0" dirty="0">
                <a:solidFill>
                  <a:srgbClr val="17375E"/>
                </a:solidFill>
                <a:latin typeface="+mn-lt"/>
                <a:hlinkClick r:id="rId3"/>
              </a:rPr>
              <a:t>https://www.ncdhhs.gov/about/department-initiatives/opioid-epidemic/nc-opioid-and-prescription-drug-abuse-advisory</a:t>
            </a:r>
            <a:endParaRPr lang="en-US" sz="2000" b="0" dirty="0">
              <a:solidFill>
                <a:srgbClr val="17375E"/>
              </a:solidFill>
              <a:latin typeface="+mn-lt"/>
            </a:endParaRPr>
          </a:p>
          <a:p>
            <a:pPr lvl="1"/>
            <a:r>
              <a:rPr lang="en-US" sz="2000" b="0" dirty="0">
                <a:solidFill>
                  <a:srgbClr val="17375E"/>
                </a:solidFill>
                <a:latin typeface="+mn-lt"/>
              </a:rPr>
              <a:t>Please note, it can take up to 7 days for the materials to be posted to the website. An email will be sent out to all attendees once materials have been posted.</a:t>
            </a:r>
          </a:p>
          <a:p>
            <a:pPr marL="114300" lvl="2" indent="0">
              <a:buNone/>
            </a:pPr>
            <a:endParaRPr lang="en-US" sz="2400" dirty="0">
              <a:solidFill>
                <a:srgbClr val="17375E"/>
              </a:solidFill>
              <a:latin typeface="+mn-lt"/>
            </a:endParaRPr>
          </a:p>
          <a:p>
            <a:pPr marL="114300" lvl="2" indent="0">
              <a:buNone/>
            </a:pPr>
            <a:r>
              <a:rPr lang="en-US" sz="2000" dirty="0">
                <a:solidFill>
                  <a:srgbClr val="17375E"/>
                </a:solidFill>
                <a:latin typeface="+mn-lt"/>
              </a:rPr>
              <a:t>Next Virtual OPDAAC Meeting: </a:t>
            </a:r>
            <a:r>
              <a:rPr lang="en-US" sz="2000" b="0" dirty="0">
                <a:solidFill>
                  <a:srgbClr val="17375E"/>
                </a:solidFill>
                <a:latin typeface="+mn-lt"/>
              </a:rPr>
              <a:t>TBD; stay tuned for more information later this spring!</a:t>
            </a:r>
          </a:p>
          <a:p>
            <a:pPr marL="258318" lvl="2" indent="0">
              <a:buNone/>
            </a:pPr>
            <a:endParaRPr lang="en-US" sz="2400" b="0" dirty="0">
              <a:latin typeface="+mn-lt"/>
            </a:endParaRPr>
          </a:p>
          <a:p>
            <a:pPr marL="257175" lvl="1" indent="0">
              <a:buNone/>
            </a:pPr>
            <a:endParaRPr lang="en-US" dirty="0"/>
          </a:p>
        </p:txBody>
      </p:sp>
      <p:sp>
        <p:nvSpPr>
          <p:cNvPr id="5" name="Title 1">
            <a:extLst>
              <a:ext uri="{FF2B5EF4-FFF2-40B4-BE49-F238E27FC236}">
                <a16:creationId xmlns:a16="http://schemas.microsoft.com/office/drawing/2014/main" id="{80F9E336-C1DA-455F-8F46-78079C34F367}"/>
              </a:ext>
            </a:extLst>
          </p:cNvPr>
          <p:cNvSpPr>
            <a:spLocks noGrp="1"/>
          </p:cNvSpPr>
          <p:nvPr>
            <p:ph type="title"/>
          </p:nvPr>
        </p:nvSpPr>
        <p:spPr>
          <a:xfrm>
            <a:off x="320040" y="640080"/>
            <a:ext cx="8214335" cy="549275"/>
          </a:xfrm>
        </p:spPr>
        <p:txBody>
          <a:bodyPr/>
          <a:lstStyle/>
          <a:p>
            <a:r>
              <a:rPr lang="en-US" sz="2800" dirty="0">
                <a:solidFill>
                  <a:srgbClr val="17375E"/>
                </a:solidFill>
                <a:latin typeface="+mn-lt"/>
              </a:rPr>
              <a:t>Wrap up and THANK YOU!</a:t>
            </a:r>
            <a:endParaRPr lang="en-US" sz="2800" b="1" dirty="0">
              <a:latin typeface="+mn-lt"/>
            </a:endParaRPr>
          </a:p>
        </p:txBody>
      </p:sp>
    </p:spTree>
    <p:extLst>
      <p:ext uri="{BB962C8B-B14F-4D97-AF65-F5344CB8AC3E}">
        <p14:creationId xmlns:p14="http://schemas.microsoft.com/office/powerpoint/2010/main" val="3105340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7380E-F965-44D6-ABDE-AFE5E8AAEED9}"/>
              </a:ext>
            </a:extLst>
          </p:cNvPr>
          <p:cNvSpPr>
            <a:spLocks noGrp="1"/>
          </p:cNvSpPr>
          <p:nvPr>
            <p:ph type="title"/>
          </p:nvPr>
        </p:nvSpPr>
        <p:spPr>
          <a:xfrm>
            <a:off x="320040" y="640080"/>
            <a:ext cx="7843267" cy="548640"/>
          </a:xfrm>
        </p:spPr>
        <p:txBody>
          <a:bodyPr/>
          <a:lstStyle/>
          <a:p>
            <a:r>
              <a:rPr lang="en-US" sz="2800" dirty="0">
                <a:latin typeface="+mn-lt"/>
              </a:rPr>
              <a:t>Objectives</a:t>
            </a:r>
          </a:p>
        </p:txBody>
      </p:sp>
      <p:sp>
        <p:nvSpPr>
          <p:cNvPr id="3" name="Text Placeholder 2">
            <a:extLst>
              <a:ext uri="{FF2B5EF4-FFF2-40B4-BE49-F238E27FC236}">
                <a16:creationId xmlns:a16="http://schemas.microsoft.com/office/drawing/2014/main" id="{5673C7F2-5DF9-4224-BA6D-0635EA3E8D6E}"/>
              </a:ext>
            </a:extLst>
          </p:cNvPr>
          <p:cNvSpPr>
            <a:spLocks noGrp="1"/>
          </p:cNvSpPr>
          <p:nvPr>
            <p:ph type="body" sz="quarter" idx="10"/>
          </p:nvPr>
        </p:nvSpPr>
        <p:spPr>
          <a:xfrm>
            <a:off x="512064" y="1280160"/>
            <a:ext cx="7888288" cy="4795307"/>
          </a:xfrm>
        </p:spPr>
        <p:txBody>
          <a:bodyPr/>
          <a:lstStyle/>
          <a:p>
            <a:r>
              <a:rPr lang="en-US" sz="2400" b="0" dirty="0">
                <a:solidFill>
                  <a:srgbClr val="17375E"/>
                </a:solidFill>
                <a:latin typeface="+mn-lt"/>
              </a:rPr>
              <a:t>Participants will increase their knowledge on NC resources for pregnant and parenting women with a Substance Use Disorder (SUD).</a:t>
            </a:r>
          </a:p>
          <a:p>
            <a:r>
              <a:rPr lang="en-US" sz="2400" b="0" dirty="0">
                <a:solidFill>
                  <a:srgbClr val="17375E"/>
                </a:solidFill>
                <a:latin typeface="+mn-lt"/>
              </a:rPr>
              <a:t>Participants will increase their understanding of how to access care for pregnant or parenting women with a SUD.</a:t>
            </a:r>
          </a:p>
          <a:p>
            <a:endParaRPr lang="en-US" dirty="0"/>
          </a:p>
        </p:txBody>
      </p:sp>
    </p:spTree>
    <p:extLst>
      <p:ext uri="{BB962C8B-B14F-4D97-AF65-F5344CB8AC3E}">
        <p14:creationId xmlns:p14="http://schemas.microsoft.com/office/powerpoint/2010/main" val="2621635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640080"/>
            <a:ext cx="7843267" cy="548640"/>
          </a:xfrm>
        </p:spPr>
        <p:txBody>
          <a:bodyPr/>
          <a:lstStyle/>
          <a:p>
            <a:r>
              <a:rPr lang="en-US" sz="2800" dirty="0">
                <a:latin typeface="+mn-lt"/>
              </a:rPr>
              <a:t>Why It Is Important to Be Gender Responsive</a:t>
            </a:r>
          </a:p>
        </p:txBody>
      </p:sp>
      <p:sp>
        <p:nvSpPr>
          <p:cNvPr id="3" name="Text Placeholder 2"/>
          <p:cNvSpPr>
            <a:spLocks noGrp="1"/>
          </p:cNvSpPr>
          <p:nvPr>
            <p:ph type="body" sz="quarter" idx="10"/>
          </p:nvPr>
        </p:nvSpPr>
        <p:spPr>
          <a:xfrm>
            <a:off x="512064" y="1280160"/>
            <a:ext cx="7888288" cy="4795307"/>
          </a:xfrm>
        </p:spPr>
        <p:txBody>
          <a:bodyPr/>
          <a:lstStyle/>
          <a:p>
            <a:r>
              <a:rPr lang="en-US" sz="2400" b="0" dirty="0">
                <a:solidFill>
                  <a:srgbClr val="17375E"/>
                </a:solidFill>
                <a:latin typeface="+mn-lt"/>
              </a:rPr>
              <a:t>Gender-responsive services create an environment that reflects the understanding of the reality of women’s lives and addresses women’s issues.</a:t>
            </a:r>
          </a:p>
          <a:p>
            <a:r>
              <a:rPr lang="en-US" sz="2400" b="0" dirty="0">
                <a:solidFill>
                  <a:srgbClr val="17375E"/>
                </a:solidFill>
                <a:latin typeface="+mn-lt"/>
              </a:rPr>
              <a:t>Gender-responsive services help improve the effectiveness of services for women and girls.</a:t>
            </a:r>
          </a:p>
          <a:p>
            <a:endParaRPr lang="en-US" dirty="0"/>
          </a:p>
          <a:p>
            <a:endParaRPr lang="en-US" dirty="0"/>
          </a:p>
        </p:txBody>
      </p:sp>
      <p:pic>
        <p:nvPicPr>
          <p:cNvPr id="4" name="Picture 3" descr="Group of five pictures showing diverse women both smiling and seriou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48" y="4124233"/>
            <a:ext cx="7709647" cy="1228165"/>
          </a:xfrm>
          <a:prstGeom prst="rect">
            <a:avLst/>
          </a:prstGeom>
        </p:spPr>
      </p:pic>
      <p:sp>
        <p:nvSpPr>
          <p:cNvPr id="5" name="Rectangle 4"/>
          <p:cNvSpPr/>
          <p:nvPr/>
        </p:nvSpPr>
        <p:spPr>
          <a:xfrm>
            <a:off x="296888" y="6019521"/>
            <a:ext cx="8374566" cy="538609"/>
          </a:xfrm>
          <a:prstGeom prst="rect">
            <a:avLst/>
          </a:prstGeom>
        </p:spPr>
        <p:txBody>
          <a:bodyPr wrap="square">
            <a:spAutoFit/>
          </a:bodyPr>
          <a:lstStyle/>
          <a:p>
            <a:pPr>
              <a:spcAft>
                <a:spcPts val="600"/>
              </a:spcAft>
            </a:pPr>
            <a:r>
              <a:rPr lang="en-US" sz="1200" b="1" dirty="0">
                <a:solidFill>
                  <a:srgbClr val="17375E"/>
                </a:solidFill>
              </a:rPr>
              <a:t>Source:</a:t>
            </a:r>
            <a:r>
              <a:rPr lang="en-US" sz="1200" dirty="0">
                <a:solidFill>
                  <a:srgbClr val="17375E"/>
                </a:solidFill>
              </a:rPr>
              <a:t> Substance Abuse and Mental Health Services Administration.(2017) </a:t>
            </a:r>
          </a:p>
          <a:p>
            <a:pPr>
              <a:spcAft>
                <a:spcPts val="600"/>
              </a:spcAft>
            </a:pPr>
            <a:r>
              <a:rPr lang="en-US" sz="1200" dirty="0">
                <a:solidFill>
                  <a:srgbClr val="17375E"/>
                </a:solidFill>
              </a:rPr>
              <a:t>Addressing the Gender-Specific Treatment Needs of Women </a:t>
            </a:r>
          </a:p>
        </p:txBody>
      </p:sp>
    </p:spTree>
    <p:extLst>
      <p:ext uri="{BB962C8B-B14F-4D97-AF65-F5344CB8AC3E}">
        <p14:creationId xmlns:p14="http://schemas.microsoft.com/office/powerpoint/2010/main" val="2292868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95713-5F29-4C3A-8154-79BF4B51A504}"/>
              </a:ext>
            </a:extLst>
          </p:cNvPr>
          <p:cNvSpPr>
            <a:spLocks noGrp="1"/>
          </p:cNvSpPr>
          <p:nvPr>
            <p:ph type="title"/>
          </p:nvPr>
        </p:nvSpPr>
        <p:spPr>
          <a:xfrm>
            <a:off x="320040" y="640080"/>
            <a:ext cx="7843267" cy="548640"/>
          </a:xfrm>
        </p:spPr>
        <p:txBody>
          <a:bodyPr/>
          <a:lstStyle/>
          <a:p>
            <a:r>
              <a:rPr lang="en-US" altLang="en-US" sz="2800" dirty="0">
                <a:solidFill>
                  <a:srgbClr val="002060"/>
                </a:solidFill>
                <a:latin typeface="+mn-lt"/>
              </a:rPr>
              <a:t>Perinatal Substance Use Project</a:t>
            </a:r>
            <a:endParaRPr lang="en-US" sz="2800" dirty="0">
              <a:solidFill>
                <a:srgbClr val="002060"/>
              </a:solidFill>
              <a:latin typeface="+mn-lt"/>
            </a:endParaRPr>
          </a:p>
        </p:txBody>
      </p:sp>
      <p:sp>
        <p:nvSpPr>
          <p:cNvPr id="3" name="Text Placeholder 2">
            <a:extLst>
              <a:ext uri="{FF2B5EF4-FFF2-40B4-BE49-F238E27FC236}">
                <a16:creationId xmlns:a16="http://schemas.microsoft.com/office/drawing/2014/main" id="{103405C9-12E9-4B52-A2DB-5FA818908D8C}"/>
              </a:ext>
            </a:extLst>
          </p:cNvPr>
          <p:cNvSpPr>
            <a:spLocks noGrp="1"/>
          </p:cNvSpPr>
          <p:nvPr>
            <p:ph type="body" sz="quarter" idx="10"/>
          </p:nvPr>
        </p:nvSpPr>
        <p:spPr>
          <a:xfrm>
            <a:off x="512064" y="1280160"/>
            <a:ext cx="7888288" cy="4795307"/>
          </a:xfrm>
        </p:spPr>
        <p:txBody>
          <a:bodyPr/>
          <a:lstStyle/>
          <a:p>
            <a:pPr marL="173736" lvl="1" indent="-173736">
              <a:spcBef>
                <a:spcPts val="900"/>
              </a:spcBef>
              <a:buFont typeface="Wingdings" panose="05000000000000000000" pitchFamily="2" charset="2"/>
              <a:buChar char="q"/>
              <a:defRPr/>
            </a:pPr>
            <a:r>
              <a:rPr lang="en-US" altLang="en-US" sz="2200" b="0" dirty="0">
                <a:solidFill>
                  <a:srgbClr val="17375E"/>
                </a:solidFill>
                <a:latin typeface="+mn-lt"/>
              </a:rPr>
              <a:t> </a:t>
            </a:r>
            <a:r>
              <a:rPr lang="en-US" altLang="en-US" sz="2400" b="0" dirty="0">
                <a:solidFill>
                  <a:srgbClr val="17375E"/>
                </a:solidFill>
                <a:latin typeface="+mn-lt"/>
              </a:rPr>
              <a:t>Provides screening, information &amp; referral for pregnant  and parenting women with dependent children</a:t>
            </a:r>
          </a:p>
          <a:p>
            <a:pPr marL="173736" lvl="1" indent="-173736">
              <a:spcBef>
                <a:spcPts val="900"/>
              </a:spcBef>
              <a:buFont typeface="Wingdings" panose="05000000000000000000" pitchFamily="2" charset="2"/>
              <a:buChar char="q"/>
              <a:defRPr/>
            </a:pPr>
            <a:r>
              <a:rPr lang="en-US" altLang="en-US" sz="2400" b="0" dirty="0">
                <a:solidFill>
                  <a:srgbClr val="17375E"/>
                </a:solidFill>
                <a:latin typeface="+mn-lt"/>
              </a:rPr>
              <a:t> Provides consultation, training &amp; technical assistance for the public and for professionals regarding perinatal substance use, treatment and resources </a:t>
            </a:r>
          </a:p>
          <a:p>
            <a:pPr marL="173736" lvl="1" indent="-173736">
              <a:spcBef>
                <a:spcPts val="900"/>
              </a:spcBef>
              <a:buFont typeface="Wingdings" panose="05000000000000000000" pitchFamily="2" charset="2"/>
              <a:buChar char="q"/>
              <a:defRPr/>
            </a:pPr>
            <a:r>
              <a:rPr lang="en-US" altLang="en-US" sz="2400" b="0" dirty="0">
                <a:solidFill>
                  <a:srgbClr val="17375E"/>
                </a:solidFill>
                <a:latin typeface="+mn-lt"/>
              </a:rPr>
              <a:t> Weekly Bed Availability List-800-688-4232</a:t>
            </a:r>
          </a:p>
          <a:p>
            <a:pPr marL="173736" lvl="1" indent="-173736">
              <a:spcBef>
                <a:spcPts val="900"/>
              </a:spcBef>
              <a:buFont typeface="Wingdings" panose="05000000000000000000" pitchFamily="2" charset="2"/>
              <a:buChar char="q"/>
              <a:defRPr/>
            </a:pPr>
            <a:r>
              <a:rPr lang="en-US" altLang="en-US" sz="2400" b="0" dirty="0">
                <a:solidFill>
                  <a:srgbClr val="17375E"/>
                </a:solidFill>
                <a:latin typeface="+mn-lt"/>
              </a:rPr>
              <a:t> (</a:t>
            </a:r>
            <a:r>
              <a:rPr lang="en-US" altLang="en-US" sz="2400" b="0" dirty="0">
                <a:latin typeface="+mn-lt"/>
                <a:hlinkClick r:id="rId3"/>
              </a:rPr>
              <a:t>jjones@alcoholdrughelp.org</a:t>
            </a:r>
            <a:r>
              <a:rPr lang="en-US" altLang="en-US" sz="2400" b="0" dirty="0">
                <a:solidFill>
                  <a:srgbClr val="17375E"/>
                </a:solidFill>
                <a:latin typeface="+mn-lt"/>
              </a:rPr>
              <a:t>)</a:t>
            </a:r>
          </a:p>
          <a:p>
            <a:endParaRPr lang="en-US" dirty="0"/>
          </a:p>
        </p:txBody>
      </p:sp>
    </p:spTree>
    <p:extLst>
      <p:ext uri="{BB962C8B-B14F-4D97-AF65-F5344CB8AC3E}">
        <p14:creationId xmlns:p14="http://schemas.microsoft.com/office/powerpoint/2010/main" val="3941941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6187"/>
            <a:ext cx="9144000" cy="6994187"/>
          </a:xfrm>
          <a:prstGeom prst="rect">
            <a:avLst/>
          </a:prstGeom>
        </p:spPr>
      </p:pic>
    </p:spTree>
    <p:extLst>
      <p:ext uri="{BB962C8B-B14F-4D97-AF65-F5344CB8AC3E}">
        <p14:creationId xmlns:p14="http://schemas.microsoft.com/office/powerpoint/2010/main" val="2901322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846E-7750-4001-833C-AD0DFE5D98DB}"/>
              </a:ext>
            </a:extLst>
          </p:cNvPr>
          <p:cNvSpPr>
            <a:spLocks noGrp="1"/>
          </p:cNvSpPr>
          <p:nvPr>
            <p:ph type="title"/>
          </p:nvPr>
        </p:nvSpPr>
        <p:spPr>
          <a:xfrm>
            <a:off x="320040" y="640080"/>
            <a:ext cx="7843267" cy="823747"/>
          </a:xfrm>
        </p:spPr>
        <p:txBody>
          <a:bodyPr/>
          <a:lstStyle/>
          <a:p>
            <a:r>
              <a:rPr lang="en-US" altLang="en-US" sz="2800" dirty="0">
                <a:solidFill>
                  <a:schemeClr val="accent3">
                    <a:lumMod val="75000"/>
                  </a:schemeClr>
                </a:solidFill>
                <a:latin typeface="+mn-lt"/>
              </a:rPr>
              <a:t>NC Perinatal &amp; Maternal Substance Use Initiative</a:t>
            </a:r>
            <a:endParaRPr lang="en-US" sz="2800" dirty="0">
              <a:solidFill>
                <a:schemeClr val="accent3">
                  <a:lumMod val="75000"/>
                </a:schemeClr>
              </a:solidFill>
              <a:latin typeface="+mn-lt"/>
            </a:endParaRPr>
          </a:p>
        </p:txBody>
      </p:sp>
      <p:sp>
        <p:nvSpPr>
          <p:cNvPr id="3" name="Text Placeholder 2">
            <a:extLst>
              <a:ext uri="{FF2B5EF4-FFF2-40B4-BE49-F238E27FC236}">
                <a16:creationId xmlns:a16="http://schemas.microsoft.com/office/drawing/2014/main" id="{2ACD0E88-D629-45CE-83D3-ADA936B69A6E}"/>
              </a:ext>
            </a:extLst>
          </p:cNvPr>
          <p:cNvSpPr>
            <a:spLocks noGrp="1"/>
          </p:cNvSpPr>
          <p:nvPr>
            <p:ph type="body" sz="quarter" idx="10"/>
          </p:nvPr>
        </p:nvSpPr>
        <p:spPr>
          <a:xfrm>
            <a:off x="512064" y="1554480"/>
            <a:ext cx="8236860" cy="4795307"/>
          </a:xfrm>
        </p:spPr>
        <p:txBody>
          <a:bodyPr/>
          <a:lstStyle/>
          <a:p>
            <a:pPr>
              <a:buFont typeface="Wingdings" panose="05000000000000000000" pitchFamily="2" charset="2"/>
              <a:buChar char="q"/>
            </a:pPr>
            <a:r>
              <a:rPr lang="en-US" sz="2000" b="0" dirty="0">
                <a:solidFill>
                  <a:srgbClr val="17375E"/>
                </a:solidFill>
                <a:latin typeface="+mn-lt"/>
              </a:rPr>
              <a:t> Family centered, trauma informed services for pregnant and parenting women with a primary substance use disorder &amp; their children </a:t>
            </a:r>
          </a:p>
          <a:p>
            <a:pPr>
              <a:buFont typeface="Wingdings" panose="05000000000000000000" pitchFamily="2" charset="2"/>
              <a:buChar char="q"/>
            </a:pPr>
            <a:r>
              <a:rPr lang="en-US" sz="2000" b="0" dirty="0">
                <a:solidFill>
                  <a:srgbClr val="17375E"/>
                </a:solidFill>
                <a:latin typeface="+mn-lt"/>
              </a:rPr>
              <a:t> 12 residential programs &amp; 9 comprehensive outpatient programs</a:t>
            </a:r>
          </a:p>
          <a:p>
            <a:pPr>
              <a:buFont typeface="Wingdings" panose="05000000000000000000" pitchFamily="2" charset="2"/>
              <a:buChar char="q"/>
            </a:pPr>
            <a:r>
              <a:rPr lang="en-US" sz="2000" b="0" dirty="0">
                <a:solidFill>
                  <a:srgbClr val="17375E"/>
                </a:solidFill>
                <a:latin typeface="+mn-lt"/>
              </a:rPr>
              <a:t> Residential programs are Cross Area Service Programs (CASPs)</a:t>
            </a:r>
          </a:p>
          <a:p>
            <a:pPr>
              <a:buFont typeface="Wingdings" panose="05000000000000000000" pitchFamily="2" charset="2"/>
              <a:buChar char="q"/>
            </a:pPr>
            <a:r>
              <a:rPr lang="en-US" sz="2000" b="0" dirty="0">
                <a:solidFill>
                  <a:srgbClr val="17375E"/>
                </a:solidFill>
                <a:latin typeface="+mn-lt"/>
              </a:rPr>
              <a:t> Services include: screening, assessment, case management, substance use disorder and co-occurring services, parenting education/skills, and referrals &amp; coordination with primary and preventative health care.  </a:t>
            </a:r>
          </a:p>
          <a:p>
            <a:pPr>
              <a:buFont typeface="Wingdings" panose="05000000000000000000" pitchFamily="2" charset="2"/>
              <a:buChar char="q"/>
            </a:pPr>
            <a:r>
              <a:rPr lang="en-US" sz="2000" b="0" dirty="0">
                <a:solidFill>
                  <a:srgbClr val="17375E"/>
                </a:solidFill>
                <a:latin typeface="+mn-lt"/>
              </a:rPr>
              <a:t> The children also benefit from the services provided by the local health departments (pediatric care, CMARC previously known as CC4C), early intervention programs, behavioral health services, &amp; substance use prevention services. </a:t>
            </a:r>
          </a:p>
          <a:p>
            <a:pPr>
              <a:lnSpc>
                <a:spcPct val="90000"/>
              </a:lnSpc>
              <a:defRPr/>
            </a:pPr>
            <a:endParaRPr lang="en-US" altLang="en-US" sz="2400" b="0" dirty="0"/>
          </a:p>
          <a:p>
            <a:endParaRPr lang="en-US" dirty="0"/>
          </a:p>
        </p:txBody>
      </p:sp>
    </p:spTree>
    <p:extLst>
      <p:ext uri="{BB962C8B-B14F-4D97-AF65-F5344CB8AC3E}">
        <p14:creationId xmlns:p14="http://schemas.microsoft.com/office/powerpoint/2010/main" val="2674476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846E-7750-4001-833C-AD0DFE5D98DB}"/>
              </a:ext>
            </a:extLst>
          </p:cNvPr>
          <p:cNvSpPr>
            <a:spLocks noGrp="1"/>
          </p:cNvSpPr>
          <p:nvPr>
            <p:ph type="title"/>
          </p:nvPr>
        </p:nvSpPr>
        <p:spPr>
          <a:xfrm>
            <a:off x="320040" y="640080"/>
            <a:ext cx="7843267" cy="823747"/>
          </a:xfrm>
        </p:spPr>
        <p:txBody>
          <a:bodyPr/>
          <a:lstStyle/>
          <a:p>
            <a:r>
              <a:rPr lang="en-US" altLang="en-US" sz="2800" dirty="0">
                <a:solidFill>
                  <a:schemeClr val="tx2"/>
                </a:solidFill>
                <a:latin typeface="+mn-lt"/>
              </a:rPr>
              <a:t>NC CASAWORKS for Families Residential Initiative</a:t>
            </a:r>
            <a:endParaRPr lang="en-US" sz="2800" dirty="0">
              <a:solidFill>
                <a:schemeClr val="tx2"/>
              </a:solidFill>
              <a:latin typeface="+mn-lt"/>
            </a:endParaRPr>
          </a:p>
        </p:txBody>
      </p:sp>
      <p:sp>
        <p:nvSpPr>
          <p:cNvPr id="3" name="Text Placeholder 2">
            <a:extLst>
              <a:ext uri="{FF2B5EF4-FFF2-40B4-BE49-F238E27FC236}">
                <a16:creationId xmlns:a16="http://schemas.microsoft.com/office/drawing/2014/main" id="{2ACD0E88-D629-45CE-83D3-ADA936B69A6E}"/>
              </a:ext>
            </a:extLst>
          </p:cNvPr>
          <p:cNvSpPr>
            <a:spLocks noGrp="1"/>
          </p:cNvSpPr>
          <p:nvPr>
            <p:ph type="body" sz="quarter" idx="10"/>
          </p:nvPr>
        </p:nvSpPr>
        <p:spPr>
          <a:xfrm>
            <a:off x="512064" y="1554480"/>
            <a:ext cx="7888288" cy="4795307"/>
          </a:xfrm>
        </p:spPr>
        <p:txBody>
          <a:bodyPr/>
          <a:lstStyle/>
          <a:p>
            <a:pPr>
              <a:buFont typeface="Wingdings" panose="05000000000000000000" pitchFamily="2" charset="2"/>
              <a:buChar char="q"/>
            </a:pPr>
            <a:r>
              <a:rPr lang="en-US" sz="2000" b="0" dirty="0">
                <a:solidFill>
                  <a:srgbClr val="17375E"/>
                </a:solidFill>
                <a:latin typeface="+mn-lt"/>
              </a:rPr>
              <a:t> The CASAWORKS for Families model was developed by the Center for the Study of Addiction and Substance Abuse (CASA) at Columbia University in response to the impact of welfare reform on families who are substance use involved. </a:t>
            </a:r>
          </a:p>
          <a:p>
            <a:pPr>
              <a:buFont typeface="Wingdings" panose="05000000000000000000" pitchFamily="2" charset="2"/>
              <a:buChar char="q"/>
            </a:pPr>
            <a:r>
              <a:rPr lang="en-US" sz="2000" b="0" dirty="0">
                <a:solidFill>
                  <a:srgbClr val="17375E"/>
                </a:solidFill>
                <a:latin typeface="+mn-lt"/>
              </a:rPr>
              <a:t> The model philosophy is built on the best way to help families receiving TANF become economically self-sufficient is to provide an integrated and concurrent gender-specific substance use disorder and co-occurring treatment and job readiness, training, coaching and employment programming. </a:t>
            </a:r>
          </a:p>
          <a:p>
            <a:pPr>
              <a:buFont typeface="Wingdings" panose="05000000000000000000" pitchFamily="2" charset="2"/>
              <a:buChar char="q"/>
            </a:pPr>
            <a:r>
              <a:rPr lang="en-US" sz="2000" b="0" dirty="0">
                <a:solidFill>
                  <a:srgbClr val="17375E"/>
                </a:solidFill>
                <a:latin typeface="+mn-lt"/>
              </a:rPr>
              <a:t> 7 comprehensive residential programs for women with a primary substance use disorder and their children</a:t>
            </a:r>
          </a:p>
          <a:p>
            <a:pPr>
              <a:buFont typeface="Wingdings" panose="05000000000000000000" pitchFamily="2" charset="2"/>
              <a:buChar char="q"/>
            </a:pPr>
            <a:r>
              <a:rPr lang="en-US" sz="2000" b="0" dirty="0">
                <a:solidFill>
                  <a:srgbClr val="17375E"/>
                </a:solidFill>
                <a:latin typeface="+mn-lt"/>
              </a:rPr>
              <a:t> Programs are Cross Area Service Programs (CASPs)</a:t>
            </a:r>
          </a:p>
          <a:p>
            <a:pPr>
              <a:lnSpc>
                <a:spcPct val="90000"/>
              </a:lnSpc>
              <a:defRPr/>
            </a:pPr>
            <a:endParaRPr lang="en-US" altLang="en-US" sz="2400" b="0" dirty="0"/>
          </a:p>
          <a:p>
            <a:endParaRPr lang="en-US" dirty="0"/>
          </a:p>
        </p:txBody>
      </p:sp>
    </p:spTree>
    <p:extLst>
      <p:ext uri="{BB962C8B-B14F-4D97-AF65-F5344CB8AC3E}">
        <p14:creationId xmlns:p14="http://schemas.microsoft.com/office/powerpoint/2010/main" val="2106659998"/>
      </p:ext>
    </p:extLst>
  </p:cSld>
  <p:clrMapOvr>
    <a:masterClrMapping/>
  </p:clrMapOvr>
</p:sld>
</file>

<file path=ppt/theme/theme1.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7375</TotalTime>
  <Words>2115</Words>
  <Application>Microsoft Office PowerPoint</Application>
  <PresentationFormat>On-screen Show (4:3)</PresentationFormat>
  <Paragraphs>296</Paragraphs>
  <Slides>37</Slides>
  <Notes>16</Notes>
  <HiddenSlides>0</HiddenSlides>
  <MMClips>0</MMClips>
  <ScaleCrop>false</ScaleCrop>
  <HeadingPairs>
    <vt:vector size="6" baseType="variant">
      <vt:variant>
        <vt:lpstr>Fonts Used</vt:lpstr>
      </vt:variant>
      <vt:variant>
        <vt:i4>20</vt:i4>
      </vt:variant>
      <vt:variant>
        <vt:lpstr>Theme</vt:lpstr>
      </vt:variant>
      <vt:variant>
        <vt:i4>12</vt:i4>
      </vt:variant>
      <vt:variant>
        <vt:lpstr>Slide Titles</vt:lpstr>
      </vt:variant>
      <vt:variant>
        <vt:i4>37</vt:i4>
      </vt:variant>
    </vt:vector>
  </HeadingPairs>
  <TitlesOfParts>
    <vt:vector size="69" baseType="lpstr">
      <vt:lpstr>Arial</vt:lpstr>
      <vt:lpstr>Avenir Light</vt:lpstr>
      <vt:lpstr>Cabin</vt:lpstr>
      <vt:lpstr>Calibri</vt:lpstr>
      <vt:lpstr>Calibri Light</vt:lpstr>
      <vt:lpstr>Cambria</vt:lpstr>
      <vt:lpstr>Courier New</vt:lpstr>
      <vt:lpstr>Franklin Gothic Demi</vt:lpstr>
      <vt:lpstr>Franklin Gothic Demi Cond</vt:lpstr>
      <vt:lpstr>Franklin Gothic Medium</vt:lpstr>
      <vt:lpstr>Franklin Gothic Medium Cond</vt:lpstr>
      <vt:lpstr>Gotham Bold</vt:lpstr>
      <vt:lpstr>Helvetica</vt:lpstr>
      <vt:lpstr>Helvetica Neue</vt:lpstr>
      <vt:lpstr>Montserrat</vt:lpstr>
      <vt:lpstr>Symbol</vt:lpstr>
      <vt:lpstr>Times New Roman</vt:lpstr>
      <vt:lpstr>Verdana Pro Cond Light</vt:lpstr>
      <vt:lpstr>Wingdings</vt:lpstr>
      <vt:lpstr>Wingdings 2</vt:lpstr>
      <vt:lpstr>3_Office Theme</vt:lpstr>
      <vt:lpstr>2_Office Theme</vt:lpstr>
      <vt:lpstr>4_Office Theme</vt:lpstr>
      <vt:lpstr>5_Office Theme</vt:lpstr>
      <vt:lpstr>6_Office Theme</vt:lpstr>
      <vt:lpstr>Content</vt:lpstr>
      <vt:lpstr>7_Office Theme</vt:lpstr>
      <vt:lpstr>8_Office Theme</vt:lpstr>
      <vt:lpstr>9_Office Theme</vt:lpstr>
      <vt:lpstr>10_Office Theme</vt:lpstr>
      <vt:lpstr>11_Office Theme</vt:lpstr>
      <vt:lpstr>12_Office Theme</vt:lpstr>
      <vt:lpstr>PowerPoint Presentation</vt:lpstr>
      <vt:lpstr>Welcome to OPDAAC!</vt:lpstr>
      <vt:lpstr>Overview of Substance Use Treatment Resources in North Carolina</vt:lpstr>
      <vt:lpstr>Objectives</vt:lpstr>
      <vt:lpstr>Why It Is Important to Be Gender Responsive</vt:lpstr>
      <vt:lpstr>Perinatal Substance Use Project</vt:lpstr>
      <vt:lpstr>PowerPoint Presentation</vt:lpstr>
      <vt:lpstr>NC Perinatal &amp; Maternal Substance Use Initiative</vt:lpstr>
      <vt:lpstr>NC CASAWORKS for Families Residential Initiative</vt:lpstr>
      <vt:lpstr>Alcohol Drug Treatment Centers (ADATC)</vt:lpstr>
      <vt:lpstr>PowerPoint Presentation</vt:lpstr>
      <vt:lpstr>PowerPoint Presentation</vt:lpstr>
      <vt:lpstr>PowerPoint Presentation</vt:lpstr>
      <vt:lpstr>References</vt:lpstr>
      <vt:lpstr>The UNC Horizons’ Model of Compassionate Care for Mothers with Opioid and Other Substance Use Disorders and Their Children </vt:lpstr>
      <vt:lpstr>Objectives</vt:lpstr>
      <vt:lpstr>UNC Horizons: History and Funding   </vt:lpstr>
      <vt:lpstr>Who We Serve </vt:lpstr>
      <vt:lpstr>PowerPoint Presentation</vt:lpstr>
      <vt:lpstr>UNC Horizons Program </vt:lpstr>
      <vt:lpstr>UNC Horizons Program </vt:lpstr>
      <vt:lpstr>Health and Wellness in Recovery </vt:lpstr>
      <vt:lpstr>Evidence-Based Curricula </vt:lpstr>
      <vt:lpstr>PowerPoint Presentation</vt:lpstr>
      <vt:lpstr>UNC Horizons Program: Early Intervention and Therapeutic Services for Children </vt:lpstr>
      <vt:lpstr>UNC Horizons Postnatal Protocol </vt:lpstr>
      <vt:lpstr>Measuring Success </vt:lpstr>
      <vt:lpstr>Measuring Success</vt:lpstr>
      <vt:lpstr>PowerPoint Presentation</vt:lpstr>
      <vt:lpstr>Estimated Cost Savings </vt:lpstr>
      <vt:lpstr>Horizons Around the World </vt:lpstr>
      <vt:lpstr>Looking Back and Looking Forward </vt:lpstr>
      <vt:lpstr>Key Documents</vt:lpstr>
      <vt:lpstr>PowerPoint Presentation</vt:lpstr>
      <vt:lpstr>Panel: UNC Horizon’s Program Participants</vt:lpstr>
      <vt:lpstr>2021 Opioid Misuse and Overdose Prevention Summit </vt:lpstr>
      <vt:lpstr>Wrap up and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Sara J</dc:creator>
  <cp:lastModifiedBy>Smith, Sara J</cp:lastModifiedBy>
  <cp:revision>438</cp:revision>
  <dcterms:created xsi:type="dcterms:W3CDTF">2018-04-10T13:26:13Z</dcterms:created>
  <dcterms:modified xsi:type="dcterms:W3CDTF">2021-03-31T16:33:23Z</dcterms:modified>
</cp:coreProperties>
</file>