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459" r:id="rId2"/>
    <p:sldId id="8355" r:id="rId3"/>
    <p:sldId id="1806" r:id="rId4"/>
    <p:sldId id="354" r:id="rId5"/>
    <p:sldId id="386" r:id="rId6"/>
    <p:sldId id="397" r:id="rId7"/>
    <p:sldId id="380" r:id="rId8"/>
    <p:sldId id="8361" r:id="rId9"/>
    <p:sldId id="393" r:id="rId10"/>
    <p:sldId id="8362" r:id="rId11"/>
    <p:sldId id="8363" r:id="rId12"/>
    <p:sldId id="400" r:id="rId13"/>
    <p:sldId id="8356" r:id="rId14"/>
    <p:sldId id="8339" r:id="rId15"/>
    <p:sldId id="8353" r:id="rId16"/>
    <p:sldId id="265" r:id="rId17"/>
    <p:sldId id="8368" r:id="rId18"/>
    <p:sldId id="8354" r:id="rId19"/>
    <p:sldId id="8369" r:id="rId20"/>
    <p:sldId id="8370" r:id="rId21"/>
    <p:sldId id="8371" r:id="rId22"/>
    <p:sldId id="8357" r:id="rId23"/>
    <p:sldId id="370" r:id="rId24"/>
    <p:sldId id="426" r:id="rId25"/>
    <p:sldId id="387" r:id="rId26"/>
    <p:sldId id="435" r:id="rId27"/>
    <p:sldId id="417" r:id="rId28"/>
    <p:sldId id="430" r:id="rId29"/>
    <p:sldId id="436" r:id="rId30"/>
    <p:sldId id="437" r:id="rId31"/>
    <p:sldId id="8358" r:id="rId32"/>
    <p:sldId id="8365" r:id="rId33"/>
    <p:sldId id="350" r:id="rId34"/>
    <p:sldId id="355" r:id="rId35"/>
    <p:sldId id="410" r:id="rId36"/>
    <p:sldId id="408" r:id="rId37"/>
    <p:sldId id="407" r:id="rId38"/>
    <p:sldId id="409" r:id="rId39"/>
    <p:sldId id="8372" r:id="rId40"/>
    <p:sldId id="8366" r:id="rId41"/>
    <p:sldId id="353" r:id="rId42"/>
    <p:sldId id="347" r:id="rId43"/>
    <p:sldId id="356" r:id="rId44"/>
    <p:sldId id="411" r:id="rId45"/>
    <p:sldId id="352" r:id="rId46"/>
    <p:sldId id="8360" r:id="rId47"/>
    <p:sldId id="81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FF1F84-DD60-4626-9733-B36F53AC6208}">
          <p14:sldIdLst>
            <p14:sldId id="459"/>
            <p14:sldId id="8355"/>
            <p14:sldId id="1806"/>
            <p14:sldId id="354"/>
            <p14:sldId id="386"/>
            <p14:sldId id="397"/>
            <p14:sldId id="380"/>
            <p14:sldId id="8361"/>
            <p14:sldId id="393"/>
            <p14:sldId id="8362"/>
            <p14:sldId id="8363"/>
            <p14:sldId id="400"/>
          </p14:sldIdLst>
        </p14:section>
        <p14:section name="Untitled Section" id="{9EC84A59-5132-4F98-BD1C-A0904AA64CA3}">
          <p14:sldIdLst>
            <p14:sldId id="8356"/>
            <p14:sldId id="8339"/>
            <p14:sldId id="8353"/>
            <p14:sldId id="265"/>
            <p14:sldId id="8368"/>
            <p14:sldId id="8354"/>
            <p14:sldId id="8369"/>
            <p14:sldId id="8370"/>
            <p14:sldId id="8371"/>
            <p14:sldId id="8357"/>
            <p14:sldId id="370"/>
            <p14:sldId id="426"/>
            <p14:sldId id="387"/>
            <p14:sldId id="435"/>
            <p14:sldId id="417"/>
            <p14:sldId id="430"/>
            <p14:sldId id="436"/>
            <p14:sldId id="437"/>
            <p14:sldId id="8358"/>
            <p14:sldId id="8365"/>
            <p14:sldId id="350"/>
            <p14:sldId id="355"/>
            <p14:sldId id="410"/>
            <p14:sldId id="408"/>
            <p14:sldId id="407"/>
            <p14:sldId id="409"/>
            <p14:sldId id="8372"/>
            <p14:sldId id="8366"/>
            <p14:sldId id="353"/>
            <p14:sldId id="347"/>
            <p14:sldId id="356"/>
            <p14:sldId id="411"/>
            <p14:sldId id="352"/>
            <p14:sldId id="8360"/>
            <p14:sldId id="8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x, Mary Beth" initials="CMB" lastIdx="6" clrIdx="0">
    <p:extLst>
      <p:ext uri="{19B8F6BF-5375-455C-9EA6-DF929625EA0E}">
        <p15:presenceInfo xmlns:p15="http://schemas.microsoft.com/office/powerpoint/2012/main" userId="S::MaryBeth.Cox@dhhs.nc.gov::dab48a53-bccf-46a2-b48e-b80755c1958c" providerId="AD"/>
      </p:ext>
    </p:extLst>
  </p:cmAuthor>
  <p:cmAuthor id="2" name="Melissia Larson" initials="ML" lastIdx="1" clrIdx="1">
    <p:extLst>
      <p:ext uri="{19B8F6BF-5375-455C-9EA6-DF929625EA0E}">
        <p15:presenceInfo xmlns:p15="http://schemas.microsoft.com/office/powerpoint/2012/main" userId="Melissia La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30A7FF"/>
    <a:srgbClr val="6D2E75"/>
    <a:srgbClr val="B1CBE5"/>
    <a:srgbClr val="DB3BE0"/>
    <a:srgbClr val="4B9CD3"/>
    <a:srgbClr val="298E6B"/>
    <a:srgbClr val="7F9E3F"/>
    <a:srgbClr val="BE900E"/>
    <a:srgbClr val="A6B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046" autoAdjust="0"/>
  </p:normalViewPr>
  <p:slideViewPr>
    <p:cSldViewPr snapToGrid="0">
      <p:cViewPr varScale="1">
        <p:scale>
          <a:sx n="74" d="100"/>
          <a:sy n="74" d="100"/>
        </p:scale>
        <p:origin x="1603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8FB43-C1DA-4EB9-9290-81D2BFC37AB9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E1C3BC0F-7E25-412F-B2F9-8446F2D0285A}">
      <dgm:prSet phldrT="[Text]"/>
      <dgm:spPr/>
      <dgm:t>
        <a:bodyPr/>
        <a:lstStyle/>
        <a:p>
          <a:r>
            <a:rPr lang="en-US" b="1" dirty="0">
              <a:solidFill>
                <a:srgbClr val="17375E"/>
              </a:solidFill>
            </a:rPr>
            <a:t>Facilitate Planning</a:t>
          </a:r>
        </a:p>
      </dgm:t>
    </dgm:pt>
    <dgm:pt modelId="{A6AA26FB-EB21-4BEF-9A9E-7FCB60F7C895}" type="parTrans" cxnId="{1B8352BA-BE2C-4FB6-B3D7-E845C56A1A10}">
      <dgm:prSet/>
      <dgm:spPr/>
      <dgm:t>
        <a:bodyPr/>
        <a:lstStyle/>
        <a:p>
          <a:endParaRPr lang="en-US"/>
        </a:p>
      </dgm:t>
    </dgm:pt>
    <dgm:pt modelId="{D5F13693-57DE-4747-825D-AF4B67A3E6D5}" type="sibTrans" cxnId="{1B8352BA-BE2C-4FB6-B3D7-E845C56A1A10}">
      <dgm:prSet/>
      <dgm:spPr/>
      <dgm:t>
        <a:bodyPr/>
        <a:lstStyle/>
        <a:p>
          <a:endParaRPr lang="en-US"/>
        </a:p>
      </dgm:t>
    </dgm:pt>
    <dgm:pt modelId="{170D76B2-1638-4167-B322-6A0983DCA930}">
      <dgm:prSet/>
      <dgm:spPr/>
      <dgm:t>
        <a:bodyPr/>
        <a:lstStyle/>
        <a:p>
          <a:r>
            <a:rPr lang="en-US" b="1" dirty="0">
              <a:solidFill>
                <a:srgbClr val="6D2E75"/>
              </a:solidFill>
            </a:rPr>
            <a:t>Collaborate in Planning</a:t>
          </a:r>
        </a:p>
      </dgm:t>
    </dgm:pt>
    <dgm:pt modelId="{F34C166A-E5CE-4963-B89E-33BA606BECD1}" type="parTrans" cxnId="{D1747914-14EE-4D92-B4DF-964FF9C5295D}">
      <dgm:prSet/>
      <dgm:spPr/>
      <dgm:t>
        <a:bodyPr/>
        <a:lstStyle/>
        <a:p>
          <a:endParaRPr lang="en-US"/>
        </a:p>
      </dgm:t>
    </dgm:pt>
    <dgm:pt modelId="{3C63E009-D6A2-4831-B579-A20CFFBC43FC}" type="sibTrans" cxnId="{D1747914-14EE-4D92-B4DF-964FF9C5295D}">
      <dgm:prSet/>
      <dgm:spPr/>
      <dgm:t>
        <a:bodyPr/>
        <a:lstStyle/>
        <a:p>
          <a:endParaRPr lang="en-US"/>
        </a:p>
      </dgm:t>
    </dgm:pt>
    <dgm:pt modelId="{B92DFEFD-ADB4-44B3-BC32-9AB3F9E6144A}">
      <dgm:prSet phldrT="[Text]"/>
      <dgm:spPr>
        <a:solidFill>
          <a:srgbClr val="6D2E75"/>
        </a:solidFill>
      </dgm:spPr>
      <dgm:t>
        <a:bodyPr/>
        <a:lstStyle/>
        <a:p>
          <a:r>
            <a:rPr lang="en-US" b="1" dirty="0">
              <a:solidFill>
                <a:schemeClr val="accent6"/>
              </a:solidFill>
            </a:rPr>
            <a:t>Resources</a:t>
          </a:r>
        </a:p>
      </dgm:t>
    </dgm:pt>
    <dgm:pt modelId="{0F2A7F71-C8D8-499E-89B3-61958FA37008}" type="sibTrans" cxnId="{C0726F14-33B8-41BD-9EA8-C3EDD3A50AD3}">
      <dgm:prSet/>
      <dgm:spPr/>
      <dgm:t>
        <a:bodyPr/>
        <a:lstStyle/>
        <a:p>
          <a:endParaRPr lang="en-US"/>
        </a:p>
      </dgm:t>
    </dgm:pt>
    <dgm:pt modelId="{856CE109-F655-421C-A67D-3D8F319CA45C}" type="parTrans" cxnId="{C0726F14-33B8-41BD-9EA8-C3EDD3A50AD3}">
      <dgm:prSet/>
      <dgm:spPr/>
      <dgm:t>
        <a:bodyPr/>
        <a:lstStyle/>
        <a:p>
          <a:endParaRPr lang="en-US"/>
        </a:p>
      </dgm:t>
    </dgm:pt>
    <dgm:pt modelId="{58419DA5-7625-4773-A1C1-50413AA042E8}" type="pres">
      <dgm:prSet presAssocID="{8E28FB43-C1DA-4EB9-9290-81D2BFC37AB9}" presName="Name0" presStyleCnt="0">
        <dgm:presLayoutVars>
          <dgm:dir/>
          <dgm:animLvl val="lvl"/>
          <dgm:resizeHandles val="exact"/>
        </dgm:presLayoutVars>
      </dgm:prSet>
      <dgm:spPr/>
    </dgm:pt>
    <dgm:pt modelId="{19EC64CF-6ABB-47EC-8B40-FA215BA49D76}" type="pres">
      <dgm:prSet presAssocID="{B92DFEFD-ADB4-44B3-BC32-9AB3F9E6144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8C297DD-4154-40AD-9CB2-B46EE5F6D760}" type="pres">
      <dgm:prSet presAssocID="{0F2A7F71-C8D8-499E-89B3-61958FA37008}" presName="parTxOnlySpace" presStyleCnt="0"/>
      <dgm:spPr/>
    </dgm:pt>
    <dgm:pt modelId="{D232D5C9-DF0E-4A8B-9C97-09A2F1D5D21D}" type="pres">
      <dgm:prSet presAssocID="{E1C3BC0F-7E25-412F-B2F9-8446F2D0285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A3D1F9F-62C6-4E92-976D-137821ACAA79}" type="pres">
      <dgm:prSet presAssocID="{D5F13693-57DE-4747-825D-AF4B67A3E6D5}" presName="parTxOnlySpace" presStyleCnt="0"/>
      <dgm:spPr/>
    </dgm:pt>
    <dgm:pt modelId="{F0C35D13-B422-4548-9A57-82FD0D0B437F}" type="pres">
      <dgm:prSet presAssocID="{170D76B2-1638-4167-B322-6A0983DCA93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39DFB0F-46E2-4F64-8099-92953B31FA29}" type="presOf" srcId="{B92DFEFD-ADB4-44B3-BC32-9AB3F9E6144A}" destId="{19EC64CF-6ABB-47EC-8B40-FA215BA49D76}" srcOrd="0" destOrd="0" presId="urn:microsoft.com/office/officeart/2005/8/layout/chevron1"/>
    <dgm:cxn modelId="{C0726F14-33B8-41BD-9EA8-C3EDD3A50AD3}" srcId="{8E28FB43-C1DA-4EB9-9290-81D2BFC37AB9}" destId="{B92DFEFD-ADB4-44B3-BC32-9AB3F9E6144A}" srcOrd="0" destOrd="0" parTransId="{856CE109-F655-421C-A67D-3D8F319CA45C}" sibTransId="{0F2A7F71-C8D8-499E-89B3-61958FA37008}"/>
    <dgm:cxn modelId="{D1747914-14EE-4D92-B4DF-964FF9C5295D}" srcId="{8E28FB43-C1DA-4EB9-9290-81D2BFC37AB9}" destId="{170D76B2-1638-4167-B322-6A0983DCA930}" srcOrd="2" destOrd="0" parTransId="{F34C166A-E5CE-4963-B89E-33BA606BECD1}" sibTransId="{3C63E009-D6A2-4831-B579-A20CFFBC43FC}"/>
    <dgm:cxn modelId="{C35CFD68-1137-486D-9568-5302268C27A7}" type="presOf" srcId="{8E28FB43-C1DA-4EB9-9290-81D2BFC37AB9}" destId="{58419DA5-7625-4773-A1C1-50413AA042E8}" srcOrd="0" destOrd="0" presId="urn:microsoft.com/office/officeart/2005/8/layout/chevron1"/>
    <dgm:cxn modelId="{76AE2C55-C802-47D8-8E5F-3C47FFD97EF6}" type="presOf" srcId="{E1C3BC0F-7E25-412F-B2F9-8446F2D0285A}" destId="{D232D5C9-DF0E-4A8B-9C97-09A2F1D5D21D}" srcOrd="0" destOrd="0" presId="urn:microsoft.com/office/officeart/2005/8/layout/chevron1"/>
    <dgm:cxn modelId="{5F1C6977-E8D8-43B1-B9F9-8E73DC06C93B}" type="presOf" srcId="{170D76B2-1638-4167-B322-6A0983DCA930}" destId="{F0C35D13-B422-4548-9A57-82FD0D0B437F}" srcOrd="0" destOrd="0" presId="urn:microsoft.com/office/officeart/2005/8/layout/chevron1"/>
    <dgm:cxn modelId="{1B8352BA-BE2C-4FB6-B3D7-E845C56A1A10}" srcId="{8E28FB43-C1DA-4EB9-9290-81D2BFC37AB9}" destId="{E1C3BC0F-7E25-412F-B2F9-8446F2D0285A}" srcOrd="1" destOrd="0" parTransId="{A6AA26FB-EB21-4BEF-9A9E-7FCB60F7C895}" sibTransId="{D5F13693-57DE-4747-825D-AF4B67A3E6D5}"/>
    <dgm:cxn modelId="{95B7BB04-18C9-4E7E-B230-1C0F5986EBCD}" type="presParOf" srcId="{58419DA5-7625-4773-A1C1-50413AA042E8}" destId="{19EC64CF-6ABB-47EC-8B40-FA215BA49D76}" srcOrd="0" destOrd="0" presId="urn:microsoft.com/office/officeart/2005/8/layout/chevron1"/>
    <dgm:cxn modelId="{8DB1E974-3A09-4083-A811-0FBF43BB94BF}" type="presParOf" srcId="{58419DA5-7625-4773-A1C1-50413AA042E8}" destId="{48C297DD-4154-40AD-9CB2-B46EE5F6D760}" srcOrd="1" destOrd="0" presId="urn:microsoft.com/office/officeart/2005/8/layout/chevron1"/>
    <dgm:cxn modelId="{B4775F7F-7532-4BEB-A39F-BBC195C5CB37}" type="presParOf" srcId="{58419DA5-7625-4773-A1C1-50413AA042E8}" destId="{D232D5C9-DF0E-4A8B-9C97-09A2F1D5D21D}" srcOrd="2" destOrd="0" presId="urn:microsoft.com/office/officeart/2005/8/layout/chevron1"/>
    <dgm:cxn modelId="{595AB246-B76C-4DF3-A3CC-B822C855C7CA}" type="presParOf" srcId="{58419DA5-7625-4773-A1C1-50413AA042E8}" destId="{DA3D1F9F-62C6-4E92-976D-137821ACAA79}" srcOrd="3" destOrd="0" presId="urn:microsoft.com/office/officeart/2005/8/layout/chevron1"/>
    <dgm:cxn modelId="{7C186F86-628E-42FE-AF32-901A30283FE6}" type="presParOf" srcId="{58419DA5-7625-4773-A1C1-50413AA042E8}" destId="{F0C35D13-B422-4548-9A57-82FD0D0B437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8FB43-C1DA-4EB9-9290-81D2BFC37AB9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78BFD1F8-7846-46DB-B97D-FC5301ACE2D9}">
      <dgm:prSet phldrT="[Text]"/>
      <dgm:spPr/>
      <dgm:t>
        <a:bodyPr/>
        <a:lstStyle/>
        <a:p>
          <a:r>
            <a:rPr lang="en-US" b="1" dirty="0"/>
            <a:t>Data Integration</a:t>
          </a:r>
        </a:p>
      </dgm:t>
    </dgm:pt>
    <dgm:pt modelId="{90F655B2-F8BF-413E-89C6-E29F8F3F3B85}" type="parTrans" cxnId="{CA16DDFB-6F2A-4755-B083-634A6AAFFFF1}">
      <dgm:prSet/>
      <dgm:spPr/>
      <dgm:t>
        <a:bodyPr/>
        <a:lstStyle/>
        <a:p>
          <a:endParaRPr lang="en-US"/>
        </a:p>
      </dgm:t>
    </dgm:pt>
    <dgm:pt modelId="{8EB4C1A2-73B0-4939-919E-739C7620057E}" type="sibTrans" cxnId="{CA16DDFB-6F2A-4755-B083-634A6AAFFFF1}">
      <dgm:prSet/>
      <dgm:spPr/>
      <dgm:t>
        <a:bodyPr/>
        <a:lstStyle/>
        <a:p>
          <a:endParaRPr lang="en-US"/>
        </a:p>
      </dgm:t>
    </dgm:pt>
    <dgm:pt modelId="{B92DFEFD-ADB4-44B3-BC32-9AB3F9E6144A}">
      <dgm:prSet phldrT="[Text]"/>
      <dgm:spPr/>
      <dgm:t>
        <a:bodyPr/>
        <a:lstStyle/>
        <a:p>
          <a:r>
            <a:rPr lang="en-US" b="1" dirty="0"/>
            <a:t>Annual Reporting</a:t>
          </a:r>
        </a:p>
      </dgm:t>
    </dgm:pt>
    <dgm:pt modelId="{856CE109-F655-421C-A67D-3D8F319CA45C}" type="parTrans" cxnId="{C0726F14-33B8-41BD-9EA8-C3EDD3A50AD3}">
      <dgm:prSet/>
      <dgm:spPr/>
      <dgm:t>
        <a:bodyPr/>
        <a:lstStyle/>
        <a:p>
          <a:endParaRPr lang="en-US"/>
        </a:p>
      </dgm:t>
    </dgm:pt>
    <dgm:pt modelId="{0F2A7F71-C8D8-499E-89B3-61958FA37008}" type="sibTrans" cxnId="{C0726F14-33B8-41BD-9EA8-C3EDD3A50AD3}">
      <dgm:prSet/>
      <dgm:spPr/>
      <dgm:t>
        <a:bodyPr/>
        <a:lstStyle/>
        <a:p>
          <a:endParaRPr lang="en-US"/>
        </a:p>
      </dgm:t>
    </dgm:pt>
    <dgm:pt modelId="{E8E1FE22-5367-45A4-9185-3C2D64247A6E}">
      <dgm:prSet phldrT="[Text]"/>
      <dgm:spPr/>
      <dgm:t>
        <a:bodyPr/>
        <a:lstStyle/>
        <a:p>
          <a:r>
            <a:rPr lang="en-US" b="1" dirty="0"/>
            <a:t>Warehouse</a:t>
          </a:r>
        </a:p>
      </dgm:t>
    </dgm:pt>
    <dgm:pt modelId="{58E98BAF-6219-455B-8176-4DC9CA804338}" type="parTrans" cxnId="{D2CF859D-0A0F-4B44-A3AA-2B29B38F5E4A}">
      <dgm:prSet/>
      <dgm:spPr/>
      <dgm:t>
        <a:bodyPr/>
        <a:lstStyle/>
        <a:p>
          <a:endParaRPr lang="en-US"/>
        </a:p>
      </dgm:t>
    </dgm:pt>
    <dgm:pt modelId="{7EFF5769-6F75-44B6-8AE7-A7300EC728E3}" type="sibTrans" cxnId="{D2CF859D-0A0F-4B44-A3AA-2B29B38F5E4A}">
      <dgm:prSet/>
      <dgm:spPr/>
      <dgm:t>
        <a:bodyPr/>
        <a:lstStyle/>
        <a:p>
          <a:endParaRPr lang="en-US"/>
        </a:p>
      </dgm:t>
    </dgm:pt>
    <dgm:pt modelId="{58419DA5-7625-4773-A1C1-50413AA042E8}" type="pres">
      <dgm:prSet presAssocID="{8E28FB43-C1DA-4EB9-9290-81D2BFC37AB9}" presName="Name0" presStyleCnt="0">
        <dgm:presLayoutVars>
          <dgm:dir/>
          <dgm:animLvl val="lvl"/>
          <dgm:resizeHandles val="exact"/>
        </dgm:presLayoutVars>
      </dgm:prSet>
      <dgm:spPr/>
    </dgm:pt>
    <dgm:pt modelId="{2D0076EB-48BF-4347-BBD9-F726EAFE941C}" type="pres">
      <dgm:prSet presAssocID="{78BFD1F8-7846-46DB-B97D-FC5301ACE2D9}" presName="parTxOnly" presStyleLbl="node1" presStyleIdx="0" presStyleCnt="3" custLinFactNeighborX="-4499">
        <dgm:presLayoutVars>
          <dgm:chMax val="0"/>
          <dgm:chPref val="0"/>
          <dgm:bulletEnabled val="1"/>
        </dgm:presLayoutVars>
      </dgm:prSet>
      <dgm:spPr/>
    </dgm:pt>
    <dgm:pt modelId="{9F43E382-9AA0-494C-899D-26ABAB82A3FE}" type="pres">
      <dgm:prSet presAssocID="{8EB4C1A2-73B0-4939-919E-739C7620057E}" presName="parTxOnlySpace" presStyleCnt="0"/>
      <dgm:spPr/>
    </dgm:pt>
    <dgm:pt modelId="{D79A8144-9E87-439C-97DB-99A6ADAD2D7C}" type="pres">
      <dgm:prSet presAssocID="{E8E1FE22-5367-45A4-9185-3C2D64247A6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9734017-7F77-47EE-94A1-B3270EA62DE6}" type="pres">
      <dgm:prSet presAssocID="{7EFF5769-6F75-44B6-8AE7-A7300EC728E3}" presName="parTxOnlySpace" presStyleCnt="0"/>
      <dgm:spPr/>
    </dgm:pt>
    <dgm:pt modelId="{19EC64CF-6ABB-47EC-8B40-FA215BA49D76}" type="pres">
      <dgm:prSet presAssocID="{B92DFEFD-ADB4-44B3-BC32-9AB3F9E614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39DFB0F-46E2-4F64-8099-92953B31FA29}" type="presOf" srcId="{B92DFEFD-ADB4-44B3-BC32-9AB3F9E6144A}" destId="{19EC64CF-6ABB-47EC-8B40-FA215BA49D76}" srcOrd="0" destOrd="0" presId="urn:microsoft.com/office/officeart/2005/8/layout/chevron1"/>
    <dgm:cxn modelId="{C0726F14-33B8-41BD-9EA8-C3EDD3A50AD3}" srcId="{8E28FB43-C1DA-4EB9-9290-81D2BFC37AB9}" destId="{B92DFEFD-ADB4-44B3-BC32-9AB3F9E6144A}" srcOrd="2" destOrd="0" parTransId="{856CE109-F655-421C-A67D-3D8F319CA45C}" sibTransId="{0F2A7F71-C8D8-499E-89B3-61958FA37008}"/>
    <dgm:cxn modelId="{F7229E16-750C-4587-BC69-4F21D6062D21}" type="presOf" srcId="{78BFD1F8-7846-46DB-B97D-FC5301ACE2D9}" destId="{2D0076EB-48BF-4347-BBD9-F726EAFE941C}" srcOrd="0" destOrd="0" presId="urn:microsoft.com/office/officeart/2005/8/layout/chevron1"/>
    <dgm:cxn modelId="{C35CFD68-1137-486D-9568-5302268C27A7}" type="presOf" srcId="{8E28FB43-C1DA-4EB9-9290-81D2BFC37AB9}" destId="{58419DA5-7625-4773-A1C1-50413AA042E8}" srcOrd="0" destOrd="0" presId="urn:microsoft.com/office/officeart/2005/8/layout/chevron1"/>
    <dgm:cxn modelId="{D2CF859D-0A0F-4B44-A3AA-2B29B38F5E4A}" srcId="{8E28FB43-C1DA-4EB9-9290-81D2BFC37AB9}" destId="{E8E1FE22-5367-45A4-9185-3C2D64247A6E}" srcOrd="1" destOrd="0" parTransId="{58E98BAF-6219-455B-8176-4DC9CA804338}" sibTransId="{7EFF5769-6F75-44B6-8AE7-A7300EC728E3}"/>
    <dgm:cxn modelId="{B9EC6BA0-9F06-40A0-950A-C45B0A4C37EF}" type="presOf" srcId="{E8E1FE22-5367-45A4-9185-3C2D64247A6E}" destId="{D79A8144-9E87-439C-97DB-99A6ADAD2D7C}" srcOrd="0" destOrd="0" presId="urn:microsoft.com/office/officeart/2005/8/layout/chevron1"/>
    <dgm:cxn modelId="{CA16DDFB-6F2A-4755-B083-634A6AAFFFF1}" srcId="{8E28FB43-C1DA-4EB9-9290-81D2BFC37AB9}" destId="{78BFD1F8-7846-46DB-B97D-FC5301ACE2D9}" srcOrd="0" destOrd="0" parTransId="{90F655B2-F8BF-413E-89C6-E29F8F3F3B85}" sibTransId="{8EB4C1A2-73B0-4939-919E-739C7620057E}"/>
    <dgm:cxn modelId="{616875FC-A3E4-4D58-A775-A528B171DE8D}" type="presParOf" srcId="{58419DA5-7625-4773-A1C1-50413AA042E8}" destId="{2D0076EB-48BF-4347-BBD9-F726EAFE941C}" srcOrd="0" destOrd="0" presId="urn:microsoft.com/office/officeart/2005/8/layout/chevron1"/>
    <dgm:cxn modelId="{27B4F63C-49E7-45E2-BB24-C99285E90120}" type="presParOf" srcId="{58419DA5-7625-4773-A1C1-50413AA042E8}" destId="{9F43E382-9AA0-494C-899D-26ABAB82A3FE}" srcOrd="1" destOrd="0" presId="urn:microsoft.com/office/officeart/2005/8/layout/chevron1"/>
    <dgm:cxn modelId="{ED257263-CF01-491C-AA5F-3B8EAA096FC6}" type="presParOf" srcId="{58419DA5-7625-4773-A1C1-50413AA042E8}" destId="{D79A8144-9E87-439C-97DB-99A6ADAD2D7C}" srcOrd="2" destOrd="0" presId="urn:microsoft.com/office/officeart/2005/8/layout/chevron1"/>
    <dgm:cxn modelId="{4C24D1F7-1C41-434F-8122-94F6B7EBF904}" type="presParOf" srcId="{58419DA5-7625-4773-A1C1-50413AA042E8}" destId="{69734017-7F77-47EE-94A1-B3270EA62DE6}" srcOrd="3" destOrd="0" presId="urn:microsoft.com/office/officeart/2005/8/layout/chevron1"/>
    <dgm:cxn modelId="{95B7BB04-18C9-4E7E-B230-1C0F5986EBCD}" type="presParOf" srcId="{58419DA5-7625-4773-A1C1-50413AA042E8}" destId="{19EC64CF-6ABB-47EC-8B40-FA215BA49D7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C64CF-6ABB-47EC-8B40-FA215BA49D76}">
      <dsp:nvSpPr>
        <dsp:cNvPr id="0" name=""/>
        <dsp:cNvSpPr/>
      </dsp:nvSpPr>
      <dsp:spPr>
        <a:xfrm>
          <a:off x="2597" y="229302"/>
          <a:ext cx="3164897" cy="1265959"/>
        </a:xfrm>
        <a:prstGeom prst="chevron">
          <a:avLst/>
        </a:prstGeom>
        <a:solidFill>
          <a:srgbClr val="6D2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accent6"/>
              </a:solidFill>
            </a:rPr>
            <a:t>Resources</a:t>
          </a:r>
        </a:p>
      </dsp:txBody>
      <dsp:txXfrm>
        <a:off x="635577" y="229302"/>
        <a:ext cx="1898938" cy="1265959"/>
      </dsp:txXfrm>
    </dsp:sp>
    <dsp:sp modelId="{D232D5C9-DF0E-4A8B-9C97-09A2F1D5D21D}">
      <dsp:nvSpPr>
        <dsp:cNvPr id="0" name=""/>
        <dsp:cNvSpPr/>
      </dsp:nvSpPr>
      <dsp:spPr>
        <a:xfrm>
          <a:off x="2851005" y="229302"/>
          <a:ext cx="3164897" cy="1265959"/>
        </a:xfrm>
        <a:prstGeom prst="chevron">
          <a:avLst/>
        </a:prstGeom>
        <a:solidFill>
          <a:schemeClr val="accent5">
            <a:hueOff val="-7488101"/>
            <a:satOff val="21189"/>
            <a:lumOff val="21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17375E"/>
              </a:solidFill>
            </a:rPr>
            <a:t>Facilitate Planning</a:t>
          </a:r>
        </a:p>
      </dsp:txBody>
      <dsp:txXfrm>
        <a:off x="3483985" y="229302"/>
        <a:ext cx="1898938" cy="1265959"/>
      </dsp:txXfrm>
    </dsp:sp>
    <dsp:sp modelId="{F0C35D13-B422-4548-9A57-82FD0D0B437F}">
      <dsp:nvSpPr>
        <dsp:cNvPr id="0" name=""/>
        <dsp:cNvSpPr/>
      </dsp:nvSpPr>
      <dsp:spPr>
        <a:xfrm>
          <a:off x="5699413" y="229302"/>
          <a:ext cx="3164897" cy="1265959"/>
        </a:xfrm>
        <a:prstGeom prst="chevron">
          <a:avLst/>
        </a:prstGeom>
        <a:solidFill>
          <a:schemeClr val="accent5">
            <a:hueOff val="-14976202"/>
            <a:satOff val="42378"/>
            <a:lumOff val="4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6D2E75"/>
              </a:solidFill>
            </a:rPr>
            <a:t>Collaborate in Planning</a:t>
          </a:r>
        </a:p>
      </dsp:txBody>
      <dsp:txXfrm>
        <a:off x="6332393" y="229302"/>
        <a:ext cx="1898938" cy="1265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076EB-48BF-4347-BBD9-F726EAFE941C}">
      <dsp:nvSpPr>
        <dsp:cNvPr id="0" name=""/>
        <dsp:cNvSpPr/>
      </dsp:nvSpPr>
      <dsp:spPr>
        <a:xfrm>
          <a:off x="0" y="229302"/>
          <a:ext cx="3164897" cy="126595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Data Integration</a:t>
          </a:r>
        </a:p>
      </dsp:txBody>
      <dsp:txXfrm>
        <a:off x="632980" y="229302"/>
        <a:ext cx="1898938" cy="1265959"/>
      </dsp:txXfrm>
    </dsp:sp>
    <dsp:sp modelId="{D79A8144-9E87-439C-97DB-99A6ADAD2D7C}">
      <dsp:nvSpPr>
        <dsp:cNvPr id="0" name=""/>
        <dsp:cNvSpPr/>
      </dsp:nvSpPr>
      <dsp:spPr>
        <a:xfrm>
          <a:off x="2851005" y="229302"/>
          <a:ext cx="3164897" cy="126595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Warehouse</a:t>
          </a:r>
        </a:p>
      </dsp:txBody>
      <dsp:txXfrm>
        <a:off x="3483985" y="229302"/>
        <a:ext cx="1898938" cy="1265959"/>
      </dsp:txXfrm>
    </dsp:sp>
    <dsp:sp modelId="{19EC64CF-6ABB-47EC-8B40-FA215BA49D76}">
      <dsp:nvSpPr>
        <dsp:cNvPr id="0" name=""/>
        <dsp:cNvSpPr/>
      </dsp:nvSpPr>
      <dsp:spPr>
        <a:xfrm>
          <a:off x="5699413" y="229302"/>
          <a:ext cx="3164897" cy="126595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Annual Reporting</a:t>
          </a:r>
        </a:p>
      </dsp:txBody>
      <dsp:txXfrm>
        <a:off x="6332393" y="229302"/>
        <a:ext cx="1898938" cy="1265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53377-89F1-4EF0-AC0F-659579C8E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4991-1FDE-443E-B85D-4C25EA0C5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57E20-DAD8-486E-9906-D800DC462E52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699AF-C22D-4F44-BAA7-BBE42C8D7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1ABFB-A332-4274-BC08-F6262591FD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B052A-292C-45AD-AB95-DC3D5BAE89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4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9074D-35D3-45E5-94E0-8293DBF17D6A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9D737-021B-4A52-8C8E-4919D3451C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5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9D737-021B-4A52-8C8E-4919D3451C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25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7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811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0096-D57C-45FA-BE3B-8AF1E8998699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38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0096-D57C-45FA-BE3B-8AF1E8998699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84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0096-D57C-45FA-BE3B-8AF1E8998699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65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0096-D57C-45FA-BE3B-8AF1E8998699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66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0096-D57C-45FA-BE3B-8AF1E8998699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65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4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26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D737-021B-4A52-8C8E-4919D3451C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82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99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58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18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72485-2C3E-4E75-86A8-CAC6306CFB9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73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Engaging people who use drugs and people with lived experience in planning and program development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D737-021B-4A52-8C8E-4919D3451CE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16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3C80A-5741-4E24-AEB9-AE48E540C1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3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3C80A-5741-4E24-AEB9-AE48E540C1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29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D737-021B-4A52-8C8E-4919D3451CE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7357-ECC7-4792-9789-2F86FA18C4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9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23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58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5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5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7357-ECC7-4792-9789-2F86FA18C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6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6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7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 i="0" baseline="0">
                <a:latin typeface="Gotham Bold" charset="0"/>
                <a:ea typeface="Gotham Bold" charset="0"/>
                <a:cs typeface="Gotham Bold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7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7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9144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230731"/>
            <a:ext cx="1824946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7" y="232220"/>
            <a:ext cx="1820301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6" y="230098"/>
            <a:ext cx="1617803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86" y="231327"/>
            <a:ext cx="1823652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3" y="231327"/>
            <a:ext cx="1823625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47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5396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1"/>
            <a:ext cx="7888288" cy="4592638"/>
          </a:xfrm>
        </p:spPr>
        <p:txBody>
          <a:bodyPr>
            <a:noAutofit/>
          </a:bodyPr>
          <a:lstStyle>
            <a:lvl1pPr marL="171447" indent="-171447">
              <a:lnSpc>
                <a:spcPct val="100000"/>
              </a:lnSpc>
              <a:spcBef>
                <a:spcPts val="900"/>
              </a:spcBef>
              <a:defRPr sz="2100">
                <a:latin typeface="Franklin Gothic Medium" panose="020B0603020102020204" pitchFamily="34" charset="0"/>
              </a:defRPr>
            </a:lvl1pPr>
            <a:lvl2pPr marL="432190" indent="-175019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>
                <a:latin typeface="Franklin Gothic Medium" panose="020B0603020102020204" pitchFamily="34" charset="0"/>
              </a:defRPr>
            </a:lvl2pPr>
            <a:lvl3pPr marL="729840" indent="-171447">
              <a:lnSpc>
                <a:spcPct val="100000"/>
              </a:lnSpc>
              <a:defRPr sz="150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22290" y="6243108"/>
            <a:ext cx="7992005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aseline="0">
                <a:latin typeface="Franklin Gothic Medium Cond" panose="020B06060304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521231" y="6573308"/>
            <a:ext cx="7682971" cy="284692"/>
          </a:xfrm>
        </p:spPr>
        <p:txBody>
          <a:bodyPr/>
          <a:lstStyle>
            <a:lvl1pPr algn="l">
              <a:defRPr sz="750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MEDICAID COVID-19 response | March 30, 2020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573308"/>
            <a:ext cx="564098" cy="284692"/>
          </a:xfrm>
        </p:spPr>
        <p:txBody>
          <a:bodyPr/>
          <a:lstStyle>
            <a:lvl1pPr>
              <a:defRPr sz="750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74372" y="824357"/>
            <a:ext cx="7843267" cy="548640"/>
          </a:xfrm>
        </p:spPr>
        <p:txBody>
          <a:bodyPr anchor="t">
            <a:noAutofit/>
          </a:bodyPr>
          <a:lstStyle>
            <a:lvl1pPr algn="l">
              <a:defRPr sz="27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30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521228" y="6573308"/>
            <a:ext cx="7682971" cy="284692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MEDICAID SAMPLE PRES | MONTH DAY, YYYY | v2</a:t>
            </a: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0" y="6573308"/>
            <a:ext cx="564098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3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F72B-4FE4-4120-91DF-D9486ACE2D4E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6C43-F241-4C90-BF7D-4CE016C3D4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46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06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6321766" y="0"/>
            <a:ext cx="2822234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10903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350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62990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873584"/>
            <a:ext cx="4800600" cy="2560320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4572000"/>
            <a:ext cx="4800600" cy="160020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8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6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7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 i="0" baseline="0">
                <a:latin typeface="Gotham Bold" charset="0"/>
                <a:ea typeface="Gotham Bold" charset="0"/>
                <a:cs typeface="Gotham Bold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7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7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9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7" y="2061987"/>
            <a:ext cx="2023733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7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 i="0" baseline="0">
                <a:latin typeface="Gotham Bold" charset="0"/>
                <a:ea typeface="Gotham Bold" charset="0"/>
                <a:cs typeface="Gotham Bold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7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7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82343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6917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2"/>
            <a:ext cx="7888288" cy="479530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latin typeface="Gotham Bold" charset="0"/>
                <a:ea typeface="Gotham Bold" charset="0"/>
                <a:cs typeface="Gotham Bold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latin typeface="Gotham Bold" charset="0"/>
                <a:ea typeface="Gotham Bold" charset="0"/>
                <a:cs typeface="Gotham Bold" charset="0"/>
              </a:defRPr>
            </a:lvl2pPr>
            <a:lvl3pPr marL="729854" indent="-171450">
              <a:lnSpc>
                <a:spcPct val="100000"/>
              </a:lnSpc>
              <a:defRPr sz="1500" b="1" i="0">
                <a:latin typeface="Gotham Bold" charset="0"/>
                <a:ea typeface="Gotham Bold" charset="0"/>
                <a:cs typeface="Gotham Bold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66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70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35574"/>
            <a:ext cx="7888288" cy="12128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defRPr sz="1500" b="0" i="0">
                <a:latin typeface="Gotham Bold" charset="0"/>
                <a:ea typeface="Gotham Bold" charset="0"/>
                <a:cs typeface="Gotham Bold" charset="0"/>
              </a:defRPr>
            </a:lvl1pPr>
            <a:lvl2pPr marL="432197" indent="-175022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1500" b="0" i="0">
                <a:latin typeface="Gotham Bold" charset="0"/>
                <a:ea typeface="Gotham Bold" charset="0"/>
                <a:cs typeface="Gotham Bold" charset="0"/>
              </a:defRPr>
            </a:lvl2pPr>
            <a:lvl3pPr marL="729854" indent="-171450">
              <a:lnSpc>
                <a:spcPct val="100000"/>
              </a:lnSpc>
              <a:spcBef>
                <a:spcPts val="0"/>
              </a:spcBef>
              <a:defRPr sz="1500" b="0" i="0">
                <a:latin typeface="Gotham Bold" charset="0"/>
                <a:ea typeface="Gotham Bold" charset="0"/>
                <a:cs typeface="Gotham Bold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8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2548467"/>
            <a:ext cx="7894638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0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70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4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1335573"/>
            <a:ext cx="7894638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97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70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4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6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i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6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i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2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1" y="1849440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b="0" i="0">
                <a:latin typeface="Gotham Bold" charset="0"/>
                <a:ea typeface="Gotham Bold" charset="0"/>
                <a:cs typeface="Gotham Bold" charset="0"/>
              </a:defRPr>
            </a:lvl1pPr>
            <a:lvl2pPr marL="385763" indent="-128588">
              <a:buFont typeface="Franklin Gothic Medium Cond" panose="020B0606030402020204" pitchFamily="34" charset="0"/>
              <a:buChar char="–"/>
              <a:defRPr sz="1500" b="0" i="0">
                <a:latin typeface="Gotham Bold" charset="0"/>
                <a:ea typeface="Gotham Bold" charset="0"/>
                <a:cs typeface="Gotham Bold" charset="0"/>
              </a:defRPr>
            </a:lvl2pPr>
            <a:lvl3pPr>
              <a:defRPr sz="1500" b="0" i="0">
                <a:latin typeface="Gotham Bold" charset="0"/>
                <a:ea typeface="Gotham Bold" charset="0"/>
                <a:cs typeface="Gotham Bold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70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4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6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i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6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i="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65450" y="1840561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b="0" i="0">
                <a:latin typeface="Gotham Bold" charset="0"/>
                <a:ea typeface="Gotham Bold" charset="0"/>
                <a:cs typeface="Gotham Bold" charset="0"/>
              </a:defRPr>
            </a:lvl1pPr>
            <a:lvl2pPr marL="385763" indent="-128588">
              <a:buFont typeface="Franklin Gothic Medium Cond" panose="020B0606030402020204" pitchFamily="34" charset="0"/>
              <a:buChar char="–"/>
              <a:defRPr sz="1500" b="0" i="0" baseline="0">
                <a:latin typeface="Gotham Bold" charset="0"/>
                <a:ea typeface="Gotham Bold" charset="0"/>
                <a:cs typeface="Gotham Bold" charset="0"/>
              </a:defRPr>
            </a:lvl2pPr>
            <a:lvl3pPr>
              <a:defRPr sz="1500" b="0" i="0" baseline="0">
                <a:latin typeface="Gotham Bold" charset="0"/>
                <a:ea typeface="Gotham Bold" charset="0"/>
                <a:cs typeface="Gotham Bold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5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70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35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522288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OPDAAC Meeting | October 29, 2021</a:t>
            </a: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8627269" y="6600159"/>
            <a:ext cx="406400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sz="675" smtClean="0"/>
              <a:pPr/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72031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867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epowerfulnc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about/department-initiatives/opioid-epidemic/nc-opioid-and-prescription-drug-abuse-advisor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0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0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hyperlink" Target="https://aph.org.ua/wp-content/uploads/2016/08/Employment_Guide_final_2_original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hyperlink" Target="https://www.cdc.gov/drugoverdose/pdf/pubs/2018-evidence-based-strategies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ubstanceabusepolicy.biomedcentral.com/track/pdf/10.1186/1747-597X-7-47.pdf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populationhealth.duke.edu/sites/populationhealth.duke.edu/files/Qualitative%20Study%20of%20Local%20Health%20Department%20Programs%20to%20Prevent%20Opioid%20Overdose%20in%20North%20Carolina.pdf" TargetMode="Externa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about/department-initiatives/opioid-epidemic/nc-opioid-and-prescription-drug-abuse-advisory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846895" y="1847653"/>
            <a:ext cx="6383284" cy="2478703"/>
          </a:xfrm>
        </p:spPr>
        <p:txBody>
          <a:bodyPr/>
          <a:lstStyle/>
          <a:p>
            <a:r>
              <a:rPr lang="en-US" dirty="0">
                <a:solidFill>
                  <a:srgbClr val="17375E"/>
                </a:solidFill>
                <a:latin typeface="+mn-lt"/>
                <a:cs typeface="Arial"/>
              </a:rPr>
              <a:t>NC Department of Health and Human Services </a:t>
            </a:r>
          </a:p>
          <a:p>
            <a:r>
              <a:rPr lang="en-US" sz="3000" b="1" dirty="0">
                <a:solidFill>
                  <a:srgbClr val="17375E"/>
                </a:solidFill>
                <a:latin typeface="+mn-lt"/>
              </a:rPr>
              <a:t>NC Opioid and Prescription Drug Abuse Advisory Committee (OPDAAC)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859323" y="4768007"/>
            <a:ext cx="5774267" cy="48822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29, 2021</a:t>
            </a:r>
          </a:p>
        </p:txBody>
      </p:sp>
    </p:spTree>
    <p:extLst>
      <p:ext uri="{BB962C8B-B14F-4D97-AF65-F5344CB8AC3E}">
        <p14:creationId xmlns:p14="http://schemas.microsoft.com/office/powerpoint/2010/main" val="286031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Rules &amp;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Rules = The MOA</a:t>
            </a:r>
          </a:p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Resources = How can we help?</a:t>
            </a:r>
          </a:p>
          <a:p>
            <a:pPr marL="558404" lvl="2" indent="0">
              <a:spcBef>
                <a:spcPts val="1350"/>
              </a:spcBef>
              <a:buNone/>
            </a:pPr>
            <a:endParaRPr lang="en-US" sz="2400" b="0" dirty="0">
              <a:solidFill>
                <a:srgbClr val="17375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80368-E640-4C5F-BAC0-91B77BCA4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431" y="2862948"/>
            <a:ext cx="1186400" cy="1170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52131-CA1C-463A-BBD9-CA63BF3F4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481" y="2923850"/>
            <a:ext cx="3124322" cy="1102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0740F-3CA3-422B-81BC-762F7E07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219" y="2862948"/>
            <a:ext cx="1242517" cy="1242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559C4-3B74-4F36-9516-7B6AE5A7F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683" y="4177331"/>
            <a:ext cx="3272669" cy="1309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3843F-4A36-4544-AA66-669B21AD8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481" y="4594100"/>
            <a:ext cx="3401863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2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solidFill>
                  <a:srgbClr val="17375E"/>
                </a:solidFill>
                <a:latin typeface="+mn-lt"/>
              </a:rPr>
              <a:t>Opioid Strategies: What’s Working in NC?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 lnSpcReduction="10000"/>
          </a:bodyPr>
          <a:lstStyle/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Spotlight evidenced-based local programs</a:t>
            </a:r>
          </a:p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Focus on core “Option A” strategies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January: Planning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February: Treatment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March: Recovery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April: Harm Reduction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May: ?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June: ?</a:t>
            </a:r>
          </a:p>
          <a:p>
            <a:pPr lvl="1"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July: ?</a:t>
            </a:r>
          </a:p>
          <a:p>
            <a:pPr>
              <a:spcBef>
                <a:spcPts val="1350"/>
              </a:spcBef>
            </a:pPr>
            <a:endParaRPr lang="en-US" sz="2400" b="0" dirty="0">
              <a:solidFill>
                <a:srgbClr val="17375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0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NC DOJ Info &amp;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www.MorePowerfulNC.org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2DE2B3-0703-45C9-9326-FB7F895AC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95" y="2847576"/>
            <a:ext cx="7576354" cy="24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7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276856"/>
            <a:ext cx="8703951" cy="818866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Opioid Settlement Website &amp; Resources</a:t>
            </a: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DB8BE-64A8-4D2C-92C8-141090328053}"/>
              </a:ext>
            </a:extLst>
          </p:cNvPr>
          <p:cNvSpPr/>
          <p:nvPr/>
        </p:nvSpPr>
        <p:spPr>
          <a:xfrm>
            <a:off x="500120" y="3070593"/>
            <a:ext cx="862445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b="1" i="1" dirty="0">
                <a:solidFill>
                  <a:srgbClr val="17375E"/>
                </a:solidFill>
                <a:effectLst/>
                <a:ea typeface="Calibri" panose="020F0502020204030204" pitchFamily="34" charset="0"/>
              </a:rPr>
              <a:t>  Natalie Blackburn </a:t>
            </a:r>
            <a:endParaRPr lang="en-US" sz="2400" b="1" i="1" dirty="0">
              <a:solidFill>
                <a:srgbClr val="17375E"/>
              </a:solidFill>
              <a:ea typeface="Calibri" panose="020F0502020204030204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z="2400" b="1" i="1" dirty="0">
                <a:solidFill>
                  <a:srgbClr val="17375E"/>
                </a:solidFill>
                <a:effectLst/>
                <a:ea typeface="Calibri" panose="020F0502020204030204" pitchFamily="34" charset="0"/>
              </a:rPr>
              <a:t>Amy Patel</a:t>
            </a:r>
            <a:endParaRPr lang="en-US" altLang="en-US" sz="2400" dirty="0">
              <a:solidFill>
                <a:srgbClr val="17375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6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1954610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024" y="2048097"/>
            <a:ext cx="8703951" cy="818866"/>
          </a:xfrm>
          <a:solidFill>
            <a:srgbClr val="1F497D"/>
          </a:solidFill>
        </p:spPr>
        <p:txBody>
          <a:bodyPr/>
          <a:lstStyle/>
          <a:p>
            <a:pPr algn="ctr"/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NC Opioid Settlements Dashboard</a:t>
            </a:r>
            <a:b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NCOpioidSettlement.org</a:t>
            </a:r>
            <a:endParaRPr lang="en-US" sz="2800" dirty="0">
              <a:solidFill>
                <a:schemeClr val="bg1"/>
              </a:solidFill>
              <a:latin typeface="+mn-lt"/>
              <a:ea typeface="Ebrima"/>
              <a:cs typeface="Ebrim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EB5D12-9BDD-40AE-B29B-2547A1F5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35" y="6133881"/>
            <a:ext cx="2656943" cy="3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1ABB0949-0F3E-40C6-AD21-105E3C33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54" y="296045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4880CE-62DC-4688-8EC4-3726344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Background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72CBD6-056E-43B5-9E28-5897610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8F63D-5F08-4154-BCAB-E0BAB6621BC4}"/>
              </a:ext>
            </a:extLst>
          </p:cNvPr>
          <p:cNvSpPr txBox="1"/>
          <p:nvPr/>
        </p:nvSpPr>
        <p:spPr>
          <a:xfrm>
            <a:off x="512064" y="1371600"/>
            <a:ext cx="7511666" cy="5115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342900" indent="-342900"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The UNC Injury Prevention Research Center (IPRC) develops, tests, and implements prevention solutions that reduce the impact of injury and violence in North Carolina and worldwide.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26 Staff, 19 Principal Investigators, 20 Graduate Students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Strong links to practitioner and harm reduction communities, including the NC Injury and Violence Prevention Branch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Three “Cores”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Research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Outreach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Training/Education 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755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52" y="1117814"/>
            <a:ext cx="44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Background</a:t>
            </a:r>
          </a:p>
          <a:p>
            <a:r>
              <a:rPr lang="en-US" sz="2100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Formation of the Task Force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4880CE-62DC-4688-8EC4-3726344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Purpose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72CBD6-056E-43B5-9E28-5897610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A71F71-0E2F-41B4-9D0D-7703F5EAE1E5}"/>
              </a:ext>
            </a:extLst>
          </p:cNvPr>
          <p:cNvSpPr txBox="1"/>
          <p:nvPr/>
        </p:nvSpPr>
        <p:spPr>
          <a:xfrm>
            <a:off x="512064" y="1371600"/>
            <a:ext cx="8303172" cy="447045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375E"/>
              </a:buClr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/>
              </a:rPr>
              <a:t>Support the information and reporting needs of local counties and cities</a:t>
            </a:r>
          </a:p>
          <a:p>
            <a:pPr marL="342900" indent="-342900">
              <a:lnSpc>
                <a:spcPct val="110000"/>
              </a:lnSpc>
              <a:buClr>
                <a:srgbClr val="17375E"/>
              </a:buClr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/>
              </a:rPr>
              <a:t>Help inform selection of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/>
              </a:rPr>
              <a:t>local strategies to mitigate opioid harms in their counties and cities,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/>
              </a:rPr>
              <a:t> to be supported by settlement funds</a:t>
            </a:r>
          </a:p>
          <a:p>
            <a:pPr marL="342900" indent="-342900">
              <a:lnSpc>
                <a:spcPct val="110000"/>
              </a:lnSpc>
              <a:buClr>
                <a:srgbClr val="17375E"/>
              </a:buClr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Monitor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expenditures and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document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impacts statewide </a:t>
            </a:r>
          </a:p>
          <a:p>
            <a:pPr marL="342900" indent="-342900">
              <a:lnSpc>
                <a:spcPct val="110000"/>
              </a:lnSpc>
              <a:buClr>
                <a:srgbClr val="17375E"/>
              </a:buClr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Promote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transparency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accountability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in how settlement funds are expended </a:t>
            </a:r>
          </a:p>
          <a:p>
            <a:pPr marL="342900" indent="-342900">
              <a:lnSpc>
                <a:spcPct val="110000"/>
              </a:lnSpc>
              <a:buClr>
                <a:srgbClr val="17375E"/>
              </a:buClr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Assist in disseminating best practices from one county/city to another</a:t>
            </a:r>
            <a:endParaRPr lang="en-US" sz="2400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7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52" y="1117814"/>
            <a:ext cx="44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Background</a:t>
            </a:r>
          </a:p>
          <a:p>
            <a:r>
              <a:rPr lang="en-US" sz="2100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Formation of the Task Force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4880CE-62DC-4688-8EC4-3726344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32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Audience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72CBD6-056E-43B5-9E28-5897610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A71F71-0E2F-41B4-9D0D-7703F5EAE1E5}"/>
              </a:ext>
            </a:extLst>
          </p:cNvPr>
          <p:cNvSpPr txBox="1"/>
          <p:nvPr/>
        </p:nvSpPr>
        <p:spPr>
          <a:xfrm>
            <a:off x="512063" y="1371600"/>
            <a:ext cx="7843267" cy="115262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  <a:tabLst>
                <a:tab pos="171450" algn="l"/>
              </a:tabLst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Times New Roman"/>
              </a:rPr>
              <a:t>People engaged in the planning process, designated leaders in counties/cities and community-based/grassroots groups</a:t>
            </a:r>
            <a:endParaRPr lang="en-US" sz="2200" dirty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64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52" y="1117814"/>
            <a:ext cx="44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Background</a:t>
            </a:r>
          </a:p>
          <a:p>
            <a:r>
              <a:rPr lang="en-US" sz="2100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Formation of the Task Force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4880CE-62DC-4688-8EC4-3726344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Current Functions of the Website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72CBD6-056E-43B5-9E28-5897610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2B783E8-E86A-4C61-90F5-659C1EB66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885002"/>
              </p:ext>
            </p:extLst>
          </p:nvPr>
        </p:nvGraphicFramePr>
        <p:xfrm>
          <a:off x="182880" y="1268010"/>
          <a:ext cx="8866909" cy="172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766A600-D28F-451F-91AE-7140B3E417D8}"/>
              </a:ext>
            </a:extLst>
          </p:cNvPr>
          <p:cNvSpPr txBox="1">
            <a:spLocks/>
          </p:cNvSpPr>
          <p:nvPr/>
        </p:nvSpPr>
        <p:spPr>
          <a:xfrm>
            <a:off x="-127498" y="11140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3294B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F5E87C-C946-488A-BA88-2DA7341AE56C}"/>
              </a:ext>
            </a:extLst>
          </p:cNvPr>
          <p:cNvSpPr txBox="1">
            <a:spLocks/>
          </p:cNvSpPr>
          <p:nvPr/>
        </p:nvSpPr>
        <p:spPr>
          <a:xfrm>
            <a:off x="3070998" y="2920769"/>
            <a:ext cx="2682900" cy="21834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marL="174625" indent="-174625"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Curated data feeds from existing resources</a:t>
            </a:r>
            <a:endParaRPr lang="en-US" sz="2000" dirty="0">
              <a:solidFill>
                <a:srgbClr val="1F497D"/>
              </a:solidFill>
              <a:latin typeface="+mn-lt"/>
            </a:endParaRPr>
          </a:p>
          <a:p>
            <a:pPr marL="174625" indent="-174625"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+mn-lt"/>
                <a:ea typeface="Open Sans"/>
                <a:cs typeface="Open Sans"/>
              </a:rPr>
              <a:t>Guidance on selecting impact measures for each strategy</a:t>
            </a:r>
          </a:p>
          <a:p>
            <a:pPr marL="174625" indent="-174625" defTabSz="914400">
              <a:lnSpc>
                <a:spcPct val="110000"/>
              </a:lnSpc>
              <a:spcBef>
                <a:spcPts val="0"/>
              </a:spcBef>
              <a:tabLst>
                <a:tab pos="171450" algn="l"/>
              </a:tabLst>
            </a:pPr>
            <a:endParaRPr lang="en-US" sz="1800" kern="0" dirty="0">
              <a:solidFill>
                <a:srgbClr val="1F497D"/>
              </a:solidFill>
              <a:cs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C34627-5314-4638-B58C-FDC4BEFB65ED}"/>
              </a:ext>
            </a:extLst>
          </p:cNvPr>
          <p:cNvSpPr txBox="1">
            <a:spLocks/>
          </p:cNvSpPr>
          <p:nvPr/>
        </p:nvSpPr>
        <p:spPr>
          <a:xfrm>
            <a:off x="6141059" y="2920769"/>
            <a:ext cx="2682901" cy="21834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Help counties/cities understand and evaluate strategy options in their local context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0DAC77-79CF-44B1-AE45-7ABB4E3B8525}"/>
              </a:ext>
            </a:extLst>
          </p:cNvPr>
          <p:cNvSpPr txBox="1">
            <a:spLocks/>
          </p:cNvSpPr>
          <p:nvPr/>
        </p:nvSpPr>
        <p:spPr>
          <a:xfrm>
            <a:off x="320040" y="2920769"/>
            <a:ext cx="2682900" cy="299364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Resources (links) for best practices, aligning with existing state initiatives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Repository for webinars and “how to” trainings, sharing resources between counties/cities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tabLst>
                <a:tab pos="171450" algn="l"/>
              </a:tabLst>
            </a:pPr>
            <a:endParaRPr lang="en-US" sz="1800" kern="0" dirty="0">
              <a:solidFill>
                <a:srgbClr val="1F497D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3858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52" y="1117814"/>
            <a:ext cx="44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Background</a:t>
            </a:r>
          </a:p>
          <a:p>
            <a:r>
              <a:rPr lang="en-US" sz="2100" dirty="0">
                <a:solidFill>
                  <a:schemeClr val="bg1"/>
                </a:solidFill>
                <a:latin typeface="Century Schoolbook" panose="02040604050505020304" pitchFamily="18" charset="0"/>
                <a:ea typeface="Ebrima" panose="02000000000000000000" pitchFamily="2" charset="0"/>
                <a:cs typeface="Ebrima" panose="02000000000000000000" pitchFamily="2" charset="0"/>
              </a:rPr>
              <a:t>Formation of the Task Force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4880CE-62DC-4688-8EC4-3726344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Future Functions (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proposed</a:t>
            </a:r>
            <a:r>
              <a:rPr lang="en-US" sz="2800" dirty="0">
                <a:solidFill>
                  <a:srgbClr val="17375E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72CBD6-056E-43B5-9E28-58976103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2B783E8-E86A-4C61-90F5-659C1EB66FB9}"/>
              </a:ext>
            </a:extLst>
          </p:cNvPr>
          <p:cNvGraphicFramePr/>
          <p:nvPr/>
        </p:nvGraphicFramePr>
        <p:xfrm>
          <a:off x="182880" y="1268010"/>
          <a:ext cx="8866909" cy="172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766A600-D28F-451F-91AE-7140B3E417D8}"/>
              </a:ext>
            </a:extLst>
          </p:cNvPr>
          <p:cNvSpPr txBox="1">
            <a:spLocks/>
          </p:cNvSpPr>
          <p:nvPr/>
        </p:nvSpPr>
        <p:spPr>
          <a:xfrm>
            <a:off x="-127498" y="11140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3294B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038A74-EA60-4A57-A717-62EBDF962779}"/>
              </a:ext>
            </a:extLst>
          </p:cNvPr>
          <p:cNvSpPr txBox="1">
            <a:spLocks/>
          </p:cNvSpPr>
          <p:nvPr/>
        </p:nvSpPr>
        <p:spPr>
          <a:xfrm>
            <a:off x="3220445" y="3048561"/>
            <a:ext cx="2712643" cy="21834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Reports from local planning process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Resolution of governing body – how funds will be spent in the county/city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tabLst>
                <a:tab pos="171450" algn="l"/>
              </a:tabLst>
            </a:pPr>
            <a:endParaRPr lang="en-US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0"/>
              </a:spcBef>
              <a:tabLst>
                <a:tab pos="171450" algn="l"/>
              </a:tabLst>
            </a:pPr>
            <a:endParaRPr lang="en-US" sz="1800" kern="0" dirty="0">
              <a:cs typeface="Calibri" panose="020F050202020403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A8B94F-C756-4873-83D4-C6696E4C3F70}"/>
              </a:ext>
            </a:extLst>
          </p:cNvPr>
          <p:cNvSpPr txBox="1">
            <a:spLocks/>
          </p:cNvSpPr>
          <p:nvPr/>
        </p:nvSpPr>
        <p:spPr>
          <a:xfrm>
            <a:off x="6129906" y="2941768"/>
            <a:ext cx="2712643" cy="21834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Resolution/</a:t>
            </a:r>
            <a:b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budget information and strategy selection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Annual financial report from each county/city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Annual impact information for each strategy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tabLst>
                <a:tab pos="171450" algn="l"/>
              </a:tabLst>
            </a:pPr>
            <a:endParaRPr lang="en-US" sz="1800" kern="0" dirty="0">
              <a:cs typeface="Calibri" panose="020F050202020403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F43A49-7157-45EC-BBE1-7F7331DAB761}"/>
              </a:ext>
            </a:extLst>
          </p:cNvPr>
          <p:cNvSpPr txBox="1">
            <a:spLocks/>
          </p:cNvSpPr>
          <p:nvPr/>
        </p:nvSpPr>
        <p:spPr>
          <a:xfrm>
            <a:off x="320037" y="3052123"/>
            <a:ext cx="3000308" cy="21834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175022" indent="-1750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•"/>
              <a:defRPr sz="24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Font typeface="Arial" charset="0"/>
              <a:buChar char="–"/>
              <a:defRPr sz="21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•"/>
              <a:defRPr sz="18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–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5143F"/>
              </a:buClr>
              <a:buChar char="»"/>
              <a:defRPr sz="1500">
                <a:solidFill>
                  <a:srgbClr val="05143F"/>
                </a:solidFill>
                <a:latin typeface="+mn-lt"/>
                <a:cs typeface="+mn-cs"/>
              </a:defRPr>
            </a:lvl9pPr>
          </a:lstStyle>
          <a:p>
            <a:pPr marL="174625" indent="-174625" defTabSz="914400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  <a:tabLst>
                <a:tab pos="171450" algn="l"/>
              </a:tabLst>
            </a:pPr>
            <a:r>
              <a:rPr lang="en-US" sz="1800" kern="0" dirty="0">
                <a:solidFill>
                  <a:srgbClr val="17375E"/>
                </a:solidFill>
                <a:latin typeface="+mn-lt"/>
                <a:ea typeface="Open Sans"/>
                <a:cs typeface="Open Sans"/>
              </a:rPr>
              <a:t>Dashboard uses data from existing databases to provide a snapshot of opioids and social determinants of health by county (similar to Opioid Action Plan site, but more targeted)</a:t>
            </a:r>
          </a:p>
        </p:txBody>
      </p:sp>
    </p:spTree>
    <p:extLst>
      <p:ext uri="{BB962C8B-B14F-4D97-AF65-F5344CB8AC3E}">
        <p14:creationId xmlns:p14="http://schemas.microsoft.com/office/powerpoint/2010/main" val="281298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EAD845-B108-472C-B562-E8B33B59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Welcome to OPDAAC!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FA786C-A5BC-4414-989E-EB3509E6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64" y="1280160"/>
            <a:ext cx="7888288" cy="4910328"/>
          </a:xfrm>
        </p:spPr>
        <p:txBody>
          <a:bodyPr/>
          <a:lstStyle/>
          <a:p>
            <a:pPr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We will start promptly at 10:00AM!</a:t>
            </a:r>
          </a:p>
          <a:p>
            <a:pPr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For questions during the meeting:</a:t>
            </a:r>
          </a:p>
          <a:p>
            <a:pPr lvl="1"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b="0" dirty="0">
                <a:solidFill>
                  <a:srgbClr val="17375E"/>
                </a:solidFill>
                <a:latin typeface="+mn-lt"/>
              </a:rPr>
              <a:t>Please put your questions in the chat box, which will be monitored for the duration of the meeting. </a:t>
            </a:r>
            <a:r>
              <a:rPr lang="en-US" i="1" dirty="0">
                <a:solidFill>
                  <a:srgbClr val="17375E"/>
                </a:solidFill>
                <a:latin typeface="+mn-lt"/>
              </a:rPr>
              <a:t>Note</a:t>
            </a:r>
            <a:r>
              <a:rPr lang="en-US" b="0" dirty="0">
                <a:solidFill>
                  <a:srgbClr val="17375E"/>
                </a:solidFill>
                <a:latin typeface="+mn-lt"/>
              </a:rPr>
              <a:t>: you need to send to all panelists and attendees to ensure your question is addressed in a timely manner.</a:t>
            </a:r>
          </a:p>
          <a:p>
            <a:pPr lvl="1"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b="0" dirty="0">
                <a:solidFill>
                  <a:srgbClr val="17375E"/>
                </a:solidFill>
                <a:latin typeface="+mn-lt"/>
              </a:rPr>
              <a:t>If you would like to ask a question to a specific presenter, please be sure to include their name in your question.</a:t>
            </a:r>
          </a:p>
          <a:p>
            <a:pPr marL="341614" lvl="1" indent="-342900"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The meeting recording, agenda and PowerPoint slides will be added to our NC DHHS Opioids/OPDAAC page</a:t>
            </a:r>
            <a:endParaRPr lang="en-US" sz="2100" b="0" dirty="0">
              <a:solidFill>
                <a:srgbClr val="17375E"/>
              </a:solidFill>
              <a:latin typeface="+mn-lt"/>
            </a:endParaRPr>
          </a:p>
          <a:p>
            <a:pPr lvl="1"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b="0" dirty="0">
                <a:solidFill>
                  <a:srgbClr val="17375E"/>
                </a:solidFill>
                <a:latin typeface="+mn-lt"/>
                <a:hlinkClick r:id="rId3"/>
              </a:rPr>
              <a:t>https://www.ncdhhs.gov/about/department-initiatives/opioid-epidemic/nc-opioid-and-prescription-drug-abuse-advisory</a:t>
            </a:r>
            <a:endParaRPr lang="en-US" b="0" dirty="0">
              <a:solidFill>
                <a:srgbClr val="17375E"/>
              </a:solidFill>
              <a:latin typeface="+mn-lt"/>
            </a:endParaRPr>
          </a:p>
          <a:p>
            <a:pPr lvl="1"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b="0" dirty="0">
                <a:solidFill>
                  <a:srgbClr val="17375E"/>
                </a:solidFill>
                <a:latin typeface="+mn-lt"/>
              </a:rPr>
              <a:t>Please note, it can take up to 7 days for materials to be posted to the website. An email will be sent out to all attendees once materials have been posted.</a:t>
            </a:r>
          </a:p>
          <a:p>
            <a:endParaRPr lang="en-US" sz="2400" b="0" dirty="0">
              <a:solidFill>
                <a:srgbClr val="17375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257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67580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534" y="1000802"/>
            <a:ext cx="8703951" cy="818866"/>
          </a:xfrm>
          <a:solidFill>
            <a:srgbClr val="1F497D"/>
          </a:solidFill>
        </p:spPr>
        <p:txBody>
          <a:bodyPr lIns="91440" tIns="45720" rIns="91440" bIns="45720" anchor="t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  <a:cs typeface="Helvetica"/>
              </a:rPr>
              <a:t>NCOpioidSettlement.org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EB5D12-9BDD-40AE-B29B-2547A1F5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19C68DF-3FE1-4EDD-8FAF-9531FD2E6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66" y="2460850"/>
            <a:ext cx="7496268" cy="19362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4" descr="Qr code&#10;&#10;Description automatically generated">
            <a:extLst>
              <a:ext uri="{FF2B5EF4-FFF2-40B4-BE49-F238E27FC236}">
                <a16:creationId xmlns:a16="http://schemas.microsoft.com/office/drawing/2014/main" id="{321B7E26-B881-4A9A-ACAB-2F5EECAE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961" y="4995059"/>
            <a:ext cx="1505477" cy="15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81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67580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534" y="1000802"/>
            <a:ext cx="8703951" cy="818866"/>
          </a:xfrm>
          <a:solidFill>
            <a:srgbClr val="1F497D"/>
          </a:solidFill>
        </p:spPr>
        <p:txBody>
          <a:bodyPr lIns="91440" tIns="45720" rIns="91440" bIns="45720" anchor="t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  <a:cs typeface="Helvetica"/>
              </a:rPr>
              <a:t>NCOpioidSettlement.org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EB5D12-9BDD-40AE-B29B-2547A1F5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6135624"/>
            <a:ext cx="2660904" cy="3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4C85DE-0404-4259-A37C-907B7FE6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13" y="2287123"/>
            <a:ext cx="7914992" cy="210043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2F0F93-4EFE-4C18-BC46-F1C7AAB0DCB4}"/>
              </a:ext>
            </a:extLst>
          </p:cNvPr>
          <p:cNvSpPr/>
          <p:nvPr/>
        </p:nvSpPr>
        <p:spPr>
          <a:xfrm>
            <a:off x="4270917" y="2921621"/>
            <a:ext cx="749370" cy="507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2D659E-4044-4DD0-9565-171CFB51AC92}"/>
              </a:ext>
            </a:extLst>
          </p:cNvPr>
          <p:cNvCxnSpPr>
            <a:cxnSpLocks/>
          </p:cNvCxnSpPr>
          <p:nvPr/>
        </p:nvCxnSpPr>
        <p:spPr>
          <a:xfrm flipH="1" flipV="1">
            <a:off x="5020288" y="3414160"/>
            <a:ext cx="655683" cy="4890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2F2BBEB-AC35-4510-A9E9-6282F38B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76" y="4985331"/>
            <a:ext cx="1505477" cy="15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0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276856"/>
            <a:ext cx="9144000" cy="1005840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Regional and Local Planning Efforts</a:t>
            </a: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051C0-C4DC-4461-A7CC-7168BF79B271}"/>
              </a:ext>
            </a:extLst>
          </p:cNvPr>
          <p:cNvSpPr/>
          <p:nvPr/>
        </p:nvSpPr>
        <p:spPr>
          <a:xfrm>
            <a:off x="519545" y="3070330"/>
            <a:ext cx="862445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b="1" i="1" dirty="0">
                <a:solidFill>
                  <a:srgbClr val="17375E"/>
                </a:solidFill>
                <a:effectLst/>
                <a:ea typeface="Calibri" panose="020F0502020204030204" pitchFamily="34" charset="0"/>
              </a:rPr>
              <a:t>April Bragg</a:t>
            </a:r>
          </a:p>
        </p:txBody>
      </p:sp>
    </p:spTree>
    <p:extLst>
      <p:ext uri="{BB962C8B-B14F-4D97-AF65-F5344CB8AC3E}">
        <p14:creationId xmlns:p14="http://schemas.microsoft.com/office/powerpoint/2010/main" val="46091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E1ACC-A1AB-4659-9123-2EAEF698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67" y="1928801"/>
            <a:ext cx="4231933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69DF8-66B9-4DF0-BE54-D0F15BA7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7375E"/>
                </a:solidFill>
                <a:latin typeface="+mn-lt"/>
              </a:rPr>
              <a:t>Overview of Dogwood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FC0C5-A79B-44E8-A0C5-FE9F9948B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4672779" cy="4795307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000" b="0" dirty="0">
                <a:solidFill>
                  <a:srgbClr val="17375E"/>
                </a:solidFill>
                <a:latin typeface="+mn-lt"/>
              </a:rPr>
              <a:t>Created from sale of Mission Health System</a:t>
            </a:r>
          </a:p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000" b="0" dirty="0">
                <a:solidFill>
                  <a:srgbClr val="17375E"/>
                </a:solidFill>
                <a:latin typeface="+mn-lt"/>
              </a:rPr>
              <a:t>Private foundation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000" b="0" dirty="0">
                <a:solidFill>
                  <a:srgbClr val="17375E"/>
                </a:solidFill>
                <a:latin typeface="+mn-lt"/>
                <a:ea typeface="Baskerville" panose="02020502070401020303" pitchFamily="18" charset="0"/>
              </a:rPr>
              <a:t>Resource for the region in perpetuity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000" b="0" dirty="0">
                <a:solidFill>
                  <a:srgbClr val="17375E"/>
                </a:solidFill>
                <a:latin typeface="+mn-lt"/>
              </a:rPr>
              <a:t>Completely independent, governed by a volunteer board of directors and regulated by the IRS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000" b="0" dirty="0">
                <a:solidFill>
                  <a:srgbClr val="17375E"/>
                </a:solidFill>
                <a:latin typeface="+mn-lt"/>
                <a:ea typeface="Baskerville" panose="02020502070401020303" pitchFamily="18" charset="0"/>
              </a:rPr>
              <a:t>Make investments in community – $66M+ in 2021</a:t>
            </a:r>
            <a:endParaRPr lang="en-US" sz="2000" b="0" dirty="0">
              <a:solidFill>
                <a:srgbClr val="17375E"/>
              </a:solidFill>
              <a:latin typeface="+mn-lt"/>
            </a:endParaRPr>
          </a:p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000" b="0" dirty="0">
                <a:solidFill>
                  <a:srgbClr val="17375E"/>
                </a:solidFill>
                <a:latin typeface="+mn-lt"/>
              </a:rPr>
              <a:t>Serve WNC 18-county region and Qualla Boundary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B12E5-47E7-431A-B688-57CDB3FB5F24}"/>
              </a:ext>
            </a:extLst>
          </p:cNvPr>
          <p:cNvSpPr txBox="1">
            <a:spLocks/>
          </p:cNvSpPr>
          <p:nvPr/>
        </p:nvSpPr>
        <p:spPr>
          <a:xfrm>
            <a:off x="529389" y="4438245"/>
            <a:ext cx="4147129" cy="7429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16BA4FC5-DA34-4F41-905B-31674E0C6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9" y="6166908"/>
            <a:ext cx="1530155" cy="3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8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49D61-1DCA-47F3-8225-80CD0023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" y="857250"/>
            <a:ext cx="9130393" cy="51435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85D34A7-8CD2-483D-986C-10F8B26BE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7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2BD4-44BA-D949-806A-B30E0E3F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Social Determinants of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C3742-CA2E-BF48-82A5-1619CC6D4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</a:t>
            </a:r>
            <a:r>
              <a:rPr lang="en-US" sz="2400" b="0" dirty="0">
                <a:solidFill>
                  <a:srgbClr val="17375E"/>
                </a:solidFill>
                <a:latin typeface="+mn-lt"/>
              </a:rPr>
              <a:t>Conditions in the places where people live, learn, work, and play that affect a wide range of health and quality-of life-risks and outcomes.”</a:t>
            </a:r>
          </a:p>
          <a:p>
            <a:pPr algn="r">
              <a:buFontTx/>
              <a:buChar char="-"/>
            </a:pPr>
            <a:r>
              <a:rPr lang="en-US" sz="1600" b="0" dirty="0">
                <a:solidFill>
                  <a:srgbClr val="17375E"/>
                </a:solidFill>
                <a:latin typeface="+mn-lt"/>
              </a:rPr>
              <a:t>CDC.gov</a:t>
            </a:r>
          </a:p>
          <a:p>
            <a:pPr algn="r">
              <a:buFontTx/>
              <a:buChar char="-"/>
            </a:pPr>
            <a:endParaRPr lang="en-US" sz="1350" dirty="0">
              <a:latin typeface="Montserrat Ligh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3E2B-9B14-CD44-A6BC-77FE90E9A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2" y="3204988"/>
            <a:ext cx="8085355" cy="2887627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A2BEED4-8BFD-467F-ACF0-99452C734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9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0035A5D-84A6-FC46-AF73-896E177B8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938945"/>
            <a:ext cx="8963025" cy="4033361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1E1C654-37EC-4564-8255-D5BD8CE1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06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C7A40-E3B3-0B43-8EE2-884FBC31EA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070"/>
          <a:stretch/>
        </p:blipFill>
        <p:spPr>
          <a:xfrm>
            <a:off x="0" y="1543050"/>
            <a:ext cx="7610475" cy="307975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1C8B2BB-93DE-4717-B6F3-9B89B5FD5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070"/>
          <a:stretch/>
        </p:blipFill>
        <p:spPr>
          <a:xfrm>
            <a:off x="0" y="914399"/>
            <a:ext cx="8945195" cy="394186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539760F-B01C-4218-BC23-998B69DE6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39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2D985A-F6F8-4A6A-A8F2-11CCF736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76" y="1121649"/>
            <a:ext cx="6265824" cy="394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6903F-8786-4114-8ABE-6B8C49CB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800351"/>
            <a:ext cx="3200400" cy="250745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52169F8B-F882-4EE4-B63E-070F0406B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0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E1ACC-A1AB-4659-9123-2EAEF698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22" y="1941536"/>
            <a:ext cx="4229258" cy="2193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69DF8-66B9-4DF0-BE54-D0F15BA7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7375E"/>
                </a:solidFill>
                <a:latin typeface="+mn-lt"/>
              </a:rPr>
              <a:t>Substance Use Disorder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FC0C5-A79B-44E8-A0C5-FE9F9948B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4229258" cy="4795307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$5M annual commitment through 2024, at minimum</a:t>
            </a:r>
          </a:p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Collaboration with NC DHHS</a:t>
            </a:r>
          </a:p>
          <a:p>
            <a:pPr>
              <a:spcAft>
                <a:spcPts val="450"/>
              </a:spcAft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The opioid settlement is a unique opportunity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  <a:ea typeface="Baskerville" panose="02020502070401020303" pitchFamily="18" charset="0"/>
              </a:rPr>
              <a:t>18 years of funding; top health priority for western NC counties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Provide support to counties and municipalities for planning</a:t>
            </a:r>
          </a:p>
          <a:p>
            <a:pPr lvl="1"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  <a:ea typeface="Baskerville" panose="02020502070401020303" pitchFamily="18" charset="0"/>
              </a:rPr>
              <a:t>Thoughtful and intentional preparation is more likely to maximize impact of settlement in terms of lives saved </a:t>
            </a:r>
            <a:endParaRPr lang="en-US" sz="2400" b="0" dirty="0">
              <a:solidFill>
                <a:srgbClr val="17375E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B12E5-47E7-431A-B688-57CDB3FB5F24}"/>
              </a:ext>
            </a:extLst>
          </p:cNvPr>
          <p:cNvSpPr txBox="1">
            <a:spLocks/>
          </p:cNvSpPr>
          <p:nvPr/>
        </p:nvSpPr>
        <p:spPr>
          <a:xfrm>
            <a:off x="977180" y="4041323"/>
            <a:ext cx="4147129" cy="1428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4A47602-2B64-4CD7-9668-6398BCBCE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7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39029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DB8BE-64A8-4D2C-92C8-141090328053}"/>
              </a:ext>
            </a:extLst>
          </p:cNvPr>
          <p:cNvSpPr/>
          <p:nvPr/>
        </p:nvSpPr>
        <p:spPr>
          <a:xfrm>
            <a:off x="2639292" y="3044869"/>
            <a:ext cx="6542452" cy="48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 dirty="0">
                <a:solidFill>
                  <a:srgbClr val="17375E"/>
                </a:solidFill>
              </a:rPr>
              <a:t>Attorney General Josh Stein &amp; Steve Mange</a:t>
            </a:r>
            <a:endParaRPr lang="en-US" altLang="en-US" sz="2400" b="1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B79B0-EABC-4238-BE5D-EC9DEE7FFCA2}"/>
              </a:ext>
            </a:extLst>
          </p:cNvPr>
          <p:cNvSpPr txBox="1"/>
          <p:nvPr/>
        </p:nvSpPr>
        <p:spPr>
          <a:xfrm>
            <a:off x="205908" y="2280339"/>
            <a:ext cx="555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Opioid Settlement Briefing</a:t>
            </a:r>
          </a:p>
        </p:txBody>
      </p:sp>
    </p:spTree>
    <p:extLst>
      <p:ext uri="{BB962C8B-B14F-4D97-AF65-F5344CB8AC3E}">
        <p14:creationId xmlns:p14="http://schemas.microsoft.com/office/powerpoint/2010/main" val="505496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E1ACC-A1AB-4659-9123-2EAEF698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36" y="1938528"/>
            <a:ext cx="4229258" cy="2193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69DF8-66B9-4DF0-BE54-D0F15BA7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7375E"/>
                </a:solidFill>
                <a:latin typeface="+mn-lt"/>
              </a:rPr>
              <a:t>Opioid Planning Grants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B12E5-47E7-431A-B688-57CDB3FB5F24}"/>
              </a:ext>
            </a:extLst>
          </p:cNvPr>
          <p:cNvSpPr txBox="1">
            <a:spLocks/>
          </p:cNvSpPr>
          <p:nvPr/>
        </p:nvSpPr>
        <p:spPr>
          <a:xfrm>
            <a:off x="512064" y="1371600"/>
            <a:ext cx="4628384" cy="493668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375E"/>
                </a:solidFill>
                <a:latin typeface="+mn-lt"/>
              </a:rPr>
              <a:t>First RFP issued in July 2021</a:t>
            </a:r>
          </a:p>
          <a:p>
            <a:pPr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375E"/>
                </a:solidFill>
                <a:latin typeface="+mn-lt"/>
              </a:rPr>
              <a:t>$3.7M currently in award process for first round of planning grants</a:t>
            </a:r>
          </a:p>
          <a:p>
            <a:pPr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375E"/>
                </a:solidFill>
                <a:latin typeface="+mn-lt"/>
              </a:rPr>
              <a:t>Second RFP planned within next 2-3 months</a:t>
            </a:r>
          </a:p>
          <a:p>
            <a:pPr>
              <a:spcAft>
                <a:spcPts val="450"/>
              </a:spcAft>
              <a:buClr>
                <a:srgbClr val="17375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375E"/>
                </a:solidFill>
                <a:latin typeface="+mn-lt"/>
              </a:rPr>
              <a:t>Planning activities are in alignment with NC MOA and can include needs assessment, strategic planning, implementation planning, partnership building etc.</a:t>
            </a:r>
          </a:p>
          <a:p>
            <a:pPr>
              <a:spcAft>
                <a:spcPts val="450"/>
              </a:spcAft>
            </a:pP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079CFC-3328-4A9A-99AF-B5C2056D760A}"/>
              </a:ext>
            </a:extLst>
          </p:cNvPr>
          <p:cNvSpPr txBox="1">
            <a:spLocks/>
          </p:cNvSpPr>
          <p:nvPr/>
        </p:nvSpPr>
        <p:spPr>
          <a:xfrm>
            <a:off x="286515" y="3914601"/>
            <a:ext cx="9028935" cy="17432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F6A36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sz="2100" dirty="0">
              <a:solidFill>
                <a:schemeClr val="tx1"/>
              </a:solidFill>
            </a:endParaRPr>
          </a:p>
          <a:p>
            <a:pPr>
              <a:spcAft>
                <a:spcPts val="450"/>
              </a:spcAft>
            </a:pPr>
            <a:endParaRPr lang="en-US" sz="675" dirty="0">
              <a:solidFill>
                <a:schemeClr val="tx1"/>
              </a:solidFill>
            </a:endParaRPr>
          </a:p>
        </p:txBody>
      </p:sp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FB693211-A249-46FD-9C09-B175C4CA4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6163056"/>
            <a:ext cx="1527048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5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024437"/>
            <a:ext cx="8703951" cy="1005839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Opioid Settlement Planning - McDowell County, NC</a:t>
            </a:r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4F870-68C2-4142-9DBF-FEDF57FF7394}"/>
              </a:ext>
            </a:extLst>
          </p:cNvPr>
          <p:cNvSpPr/>
          <p:nvPr/>
        </p:nvSpPr>
        <p:spPr>
          <a:xfrm>
            <a:off x="519545" y="3030278"/>
            <a:ext cx="8624455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17375E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Danny Hampton</a:t>
            </a:r>
            <a:endParaRPr lang="en-US" altLang="en-US" sz="2400" b="1" i="1" dirty="0">
              <a:solidFill>
                <a:srgbClr val="17375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1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024438"/>
            <a:ext cx="8703951" cy="818866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Panel: Connecting Institutional &amp; Grassroots Partners to Promote Effective Strategies</a:t>
            </a: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4F870-68C2-4142-9DBF-FEDF57FF7394}"/>
              </a:ext>
            </a:extLst>
          </p:cNvPr>
          <p:cNvSpPr/>
          <p:nvPr/>
        </p:nvSpPr>
        <p:spPr>
          <a:xfrm>
            <a:off x="519545" y="3015687"/>
            <a:ext cx="8624455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17375E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K</a:t>
            </a:r>
            <a:r>
              <a:rPr lang="en-US" sz="2400" b="1" i="1" dirty="0">
                <a:solidFill>
                  <a:srgbClr val="17375E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athy Colville (moderator)</a:t>
            </a:r>
          </a:p>
        </p:txBody>
      </p:sp>
    </p:spTree>
    <p:extLst>
      <p:ext uri="{BB962C8B-B14F-4D97-AF65-F5344CB8AC3E}">
        <p14:creationId xmlns:p14="http://schemas.microsoft.com/office/powerpoint/2010/main" val="1443557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0182-316B-4D47-A638-7FA5EC8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E035-8733-4D61-BA1E-2649DF633B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447802"/>
            <a:ext cx="5476875" cy="47953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4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Jasmine Beach-Ferrara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Buncombe County Commissioner</a:t>
            </a:r>
          </a:p>
          <a:p>
            <a:pPr marL="0" indent="0">
              <a:spcBef>
                <a:spcPts val="2700"/>
              </a:spcBef>
              <a:spcAft>
                <a:spcPts val="450"/>
              </a:spcAft>
              <a:buNone/>
            </a:pPr>
            <a:r>
              <a:rPr lang="en-US" sz="24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Raymond Velazquez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NC AIDS Project</a:t>
            </a:r>
          </a:p>
          <a:p>
            <a:pPr marL="0" indent="0">
              <a:spcBef>
                <a:spcPts val="2700"/>
              </a:spcBef>
              <a:spcAft>
                <a:spcPts val="450"/>
              </a:spcAft>
              <a:buNone/>
            </a:pPr>
            <a:r>
              <a:rPr lang="en-US" sz="24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Louise Vincent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 Survivors Union</a:t>
            </a:r>
          </a:p>
          <a:p>
            <a:pPr marL="0" indent="0">
              <a:spcBef>
                <a:spcPts val="2700"/>
              </a:spcBef>
              <a:spcAft>
                <a:spcPts val="450"/>
              </a:spcAft>
              <a:buNone/>
            </a:pPr>
            <a:r>
              <a:rPr lang="en-US" sz="24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Alison Miller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Carolina Institute of Medicine </a:t>
            </a:r>
          </a:p>
        </p:txBody>
      </p:sp>
      <p:pic>
        <p:nvPicPr>
          <p:cNvPr id="1026" name="Picture 2" descr="Home - WNCAP">
            <a:extLst>
              <a:ext uri="{FF2B5EF4-FFF2-40B4-BE49-F238E27FC236}">
                <a16:creationId xmlns:a16="http://schemas.microsoft.com/office/drawing/2014/main" id="{153FD24C-BD3D-46F4-98CF-204A8B16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53" y="2714625"/>
            <a:ext cx="2332913" cy="7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C Survivors Union">
            <a:extLst>
              <a:ext uri="{FF2B5EF4-FFF2-40B4-BE49-F238E27FC236}">
                <a16:creationId xmlns:a16="http://schemas.microsoft.com/office/drawing/2014/main" id="{797DA940-8F59-4058-A4B2-EBF98A33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45" y="3811059"/>
            <a:ext cx="2022302" cy="11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ncombe County Gov on Twitter: &amp;quot;Board of Commissioners Chairman Brownie  Newman signed an updated declaration of emergency that aligns with the  state&amp;#39;s current declaration. Effective immediately, Buncombe County  restaurant capacities will align">
            <a:extLst>
              <a:ext uri="{FF2B5EF4-FFF2-40B4-BE49-F238E27FC236}">
                <a16:creationId xmlns:a16="http://schemas.microsoft.com/office/drawing/2014/main" id="{46CB7D8A-1A1B-4475-8048-7B371E91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51" y="1393954"/>
            <a:ext cx="1044948" cy="10449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5079FA-7010-4AFD-ADCA-2F6E7EF8D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03" y="5364490"/>
            <a:ext cx="1756791" cy="5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BD9B-A9A2-4599-8C22-550F30B8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Just Say No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Nothing About Us Without Us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937B9E-9516-404E-8B6F-A02B29BFD415}"/>
              </a:ext>
            </a:extLst>
          </p:cNvPr>
          <p:cNvGrpSpPr/>
          <p:nvPr/>
        </p:nvGrpSpPr>
        <p:grpSpPr>
          <a:xfrm>
            <a:off x="0" y="2492006"/>
            <a:ext cx="9144000" cy="1501140"/>
            <a:chOff x="0" y="2700670"/>
            <a:chExt cx="12192000" cy="2001520"/>
          </a:xfrm>
        </p:grpSpPr>
        <p:pic>
          <p:nvPicPr>
            <p:cNvPr id="5" name="Picture 2" descr="Lesson Plan – Nothing About Us Without Us: Introducing Disabilities Studies  | Radical Faggot">
              <a:extLst>
                <a:ext uri="{FF2B5EF4-FFF2-40B4-BE49-F238E27FC236}">
                  <a16:creationId xmlns:a16="http://schemas.microsoft.com/office/drawing/2014/main" id="{8C23EBD5-3F4F-4CE2-9E9D-4639B07A6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109" y="2700670"/>
              <a:ext cx="3442891" cy="200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This Is Your Brain on Drugs,&amp;#39; Tweaked for Today&amp;#39;s Parents - The New York  Times">
              <a:extLst>
                <a:ext uri="{FF2B5EF4-FFF2-40B4-BE49-F238E27FC236}">
                  <a16:creationId xmlns:a16="http://schemas.microsoft.com/office/drawing/2014/main" id="{DCF8D95B-14C6-4C57-A913-7A4B153B63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" t="50000" b="16389"/>
            <a:stretch/>
          </p:blipFill>
          <p:spPr bwMode="auto">
            <a:xfrm>
              <a:off x="1809553" y="2700670"/>
              <a:ext cx="3574698" cy="200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5/13/1987 Nancy Reagan speaking at a &quot;Just Say No&quot; Rally in Los Angeles California">
              <a:extLst>
                <a:ext uri="{FF2B5EF4-FFF2-40B4-BE49-F238E27FC236}">
                  <a16:creationId xmlns:a16="http://schemas.microsoft.com/office/drawing/2014/main" id="{D6139667-FC3A-4E72-88C4-6DC18EE5EC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0" t="370" r="24834" b="1"/>
            <a:stretch/>
          </p:blipFill>
          <p:spPr bwMode="auto">
            <a:xfrm>
              <a:off x="0" y="2700670"/>
              <a:ext cx="1809553" cy="200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4AFDC4-DFB2-4BCD-ABD1-2A12F1955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34" t="29185" r="36916" b="32741"/>
            <a:stretch/>
          </p:blipFill>
          <p:spPr>
            <a:xfrm>
              <a:off x="5279331" y="2700670"/>
              <a:ext cx="3574698" cy="2001520"/>
            </a:xfrm>
            <a:prstGeom prst="rect">
              <a:avLst/>
            </a:prstGeom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9371263-2246-4F30-8C30-B8CDE28B6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businessman thinking">
            <a:extLst>
              <a:ext uri="{FF2B5EF4-FFF2-40B4-BE49-F238E27FC236}">
                <a16:creationId xmlns:a16="http://schemas.microsoft.com/office/drawing/2014/main" id="{64A1FFFF-3A8F-4980-8CA8-BA22E1126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19" y="630342"/>
            <a:ext cx="629357" cy="1425366"/>
          </a:xfrm>
          <a:prstGeom prst="rect">
            <a:avLst/>
          </a:prstGeom>
        </p:spPr>
      </p:pic>
      <p:pic>
        <p:nvPicPr>
          <p:cNvPr id="5" name="Picture 4" descr="Casual woman with hand on face">
            <a:extLst>
              <a:ext uri="{FF2B5EF4-FFF2-40B4-BE49-F238E27FC236}">
                <a16:creationId xmlns:a16="http://schemas.microsoft.com/office/drawing/2014/main" id="{6E195733-2D44-414D-AE24-98A8974B5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353" y="2829631"/>
            <a:ext cx="497935" cy="1198737"/>
          </a:xfrm>
          <a:prstGeom prst="rect">
            <a:avLst/>
          </a:prstGeom>
        </p:spPr>
      </p:pic>
      <p:pic>
        <p:nvPicPr>
          <p:cNvPr id="6" name="Picture 5" descr="Woman in wheelchair counting one">
            <a:extLst>
              <a:ext uri="{FF2B5EF4-FFF2-40B4-BE49-F238E27FC236}">
                <a16:creationId xmlns:a16="http://schemas.microsoft.com/office/drawing/2014/main" id="{5D69A666-411B-4C8D-8176-94949F197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931" y="1522919"/>
            <a:ext cx="629357" cy="1198737"/>
          </a:xfrm>
          <a:prstGeom prst="rect">
            <a:avLst/>
          </a:prstGeom>
        </p:spPr>
      </p:pic>
      <p:pic>
        <p:nvPicPr>
          <p:cNvPr id="7" name="Picture 6" descr="Elderly woman thumbs up">
            <a:extLst>
              <a:ext uri="{FF2B5EF4-FFF2-40B4-BE49-F238E27FC236}">
                <a16:creationId xmlns:a16="http://schemas.microsoft.com/office/drawing/2014/main" id="{10C692B8-A711-407C-A124-AA6AAF18C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264" y="756648"/>
            <a:ext cx="639598" cy="1485305"/>
          </a:xfrm>
          <a:prstGeom prst="rect">
            <a:avLst/>
          </a:prstGeom>
        </p:spPr>
      </p:pic>
      <p:pic>
        <p:nvPicPr>
          <p:cNvPr id="8" name="Picture 7" descr="Woman on a call shocked">
            <a:extLst>
              <a:ext uri="{FF2B5EF4-FFF2-40B4-BE49-F238E27FC236}">
                <a16:creationId xmlns:a16="http://schemas.microsoft.com/office/drawing/2014/main" id="{511E6206-765B-4D96-B1E1-8C2A2F11C7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347" y="1425321"/>
            <a:ext cx="446533" cy="1401245"/>
          </a:xfrm>
          <a:prstGeom prst="rect">
            <a:avLst/>
          </a:prstGeom>
        </p:spPr>
      </p:pic>
      <p:pic>
        <p:nvPicPr>
          <p:cNvPr id="12" name="Picture 11" descr="Business woman hands on hip">
            <a:extLst>
              <a:ext uri="{FF2B5EF4-FFF2-40B4-BE49-F238E27FC236}">
                <a16:creationId xmlns:a16="http://schemas.microsoft.com/office/drawing/2014/main" id="{C2930546-F47D-40F2-AF07-5E9AED80B1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776" y="756648"/>
            <a:ext cx="748516" cy="15718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5764759-E026-4289-9B72-90E47B8694C1}"/>
              </a:ext>
            </a:extLst>
          </p:cNvPr>
          <p:cNvSpPr/>
          <p:nvPr/>
        </p:nvSpPr>
        <p:spPr>
          <a:xfrm>
            <a:off x="2825668" y="1343025"/>
            <a:ext cx="3632282" cy="33874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 </a:t>
            </a:r>
          </a:p>
          <a:p>
            <a:pPr algn="ctr"/>
            <a:endParaRPr lang="en-US" sz="1350" dirty="0"/>
          </a:p>
        </p:txBody>
      </p:sp>
      <p:pic>
        <p:nvPicPr>
          <p:cNvPr id="16" name="Picture 15" descr="Young businessman hand on chin">
            <a:extLst>
              <a:ext uri="{FF2B5EF4-FFF2-40B4-BE49-F238E27FC236}">
                <a16:creationId xmlns:a16="http://schemas.microsoft.com/office/drawing/2014/main" id="{778481C4-2135-4D6C-ABB6-41F5BDA5CB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049" y="4253786"/>
            <a:ext cx="450266" cy="1453197"/>
          </a:xfrm>
          <a:prstGeom prst="rect">
            <a:avLst/>
          </a:prstGeom>
        </p:spPr>
      </p:pic>
      <p:pic>
        <p:nvPicPr>
          <p:cNvPr id="17" name="Picture 16" descr="Businessman thinking">
            <a:extLst>
              <a:ext uri="{FF2B5EF4-FFF2-40B4-BE49-F238E27FC236}">
                <a16:creationId xmlns:a16="http://schemas.microsoft.com/office/drawing/2014/main" id="{E55C5465-A8AE-4BE8-B22B-16DC53DA3A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918" y="3682912"/>
            <a:ext cx="469292" cy="1401246"/>
          </a:xfrm>
          <a:prstGeom prst="rect">
            <a:avLst/>
          </a:prstGeom>
        </p:spPr>
      </p:pic>
      <p:pic>
        <p:nvPicPr>
          <p:cNvPr id="18" name="Picture 17" descr="Businessman crossed hands">
            <a:extLst>
              <a:ext uri="{FF2B5EF4-FFF2-40B4-BE49-F238E27FC236}">
                <a16:creationId xmlns:a16="http://schemas.microsoft.com/office/drawing/2014/main" id="{FA26DDA7-7164-41EC-B00C-558FEDD695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95" y="4179678"/>
            <a:ext cx="571852" cy="1571884"/>
          </a:xfrm>
          <a:prstGeom prst="rect">
            <a:avLst/>
          </a:prstGeom>
        </p:spPr>
      </p:pic>
      <p:pic>
        <p:nvPicPr>
          <p:cNvPr id="14" name="Picture 13" descr="Businessman hand on forehead">
            <a:extLst>
              <a:ext uri="{FF2B5EF4-FFF2-40B4-BE49-F238E27FC236}">
                <a16:creationId xmlns:a16="http://schemas.microsoft.com/office/drawing/2014/main" id="{71661EA4-5258-4522-A918-ACDD3516BB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101" y="2770015"/>
            <a:ext cx="462958" cy="1258353"/>
          </a:xfrm>
          <a:prstGeom prst="rect">
            <a:avLst/>
          </a:prstGeom>
        </p:spPr>
      </p:pic>
      <p:pic>
        <p:nvPicPr>
          <p:cNvPr id="10" name="Picture 9" descr="Doctor hand on chin">
            <a:extLst>
              <a:ext uri="{FF2B5EF4-FFF2-40B4-BE49-F238E27FC236}">
                <a16:creationId xmlns:a16="http://schemas.microsoft.com/office/drawing/2014/main" id="{4DE8B896-53C8-460A-8EB0-A8178ED13A2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334" y="4291348"/>
            <a:ext cx="463746" cy="1571884"/>
          </a:xfrm>
          <a:prstGeom prst="rect">
            <a:avLst/>
          </a:prstGeom>
        </p:spPr>
      </p:pic>
      <p:pic>
        <p:nvPicPr>
          <p:cNvPr id="11" name="Picture 10" descr="Old woman explaining">
            <a:extLst>
              <a:ext uri="{FF2B5EF4-FFF2-40B4-BE49-F238E27FC236}">
                <a16:creationId xmlns:a16="http://schemas.microsoft.com/office/drawing/2014/main" id="{0D5AAA79-C267-449D-BA6F-7EB42B6410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095" y="3865945"/>
            <a:ext cx="529203" cy="1571884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EA2A575-6011-4F44-9FAE-2D514F0F09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businessman thinking">
            <a:extLst>
              <a:ext uri="{FF2B5EF4-FFF2-40B4-BE49-F238E27FC236}">
                <a16:creationId xmlns:a16="http://schemas.microsoft.com/office/drawing/2014/main" id="{64A1FFFF-3A8F-4980-8CA8-BA22E1126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673" y="1726946"/>
            <a:ext cx="629357" cy="1425366"/>
          </a:xfrm>
          <a:prstGeom prst="rect">
            <a:avLst/>
          </a:prstGeom>
        </p:spPr>
      </p:pic>
      <p:pic>
        <p:nvPicPr>
          <p:cNvPr id="5" name="Picture 4" descr="Casual woman with hand on face">
            <a:extLst>
              <a:ext uri="{FF2B5EF4-FFF2-40B4-BE49-F238E27FC236}">
                <a16:creationId xmlns:a16="http://schemas.microsoft.com/office/drawing/2014/main" id="{6E195733-2D44-414D-AE24-98A8974B5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072" y="3031729"/>
            <a:ext cx="497935" cy="1453197"/>
          </a:xfrm>
          <a:prstGeom prst="rect">
            <a:avLst/>
          </a:prstGeom>
        </p:spPr>
      </p:pic>
      <p:pic>
        <p:nvPicPr>
          <p:cNvPr id="6" name="Picture 5" descr="Woman in wheelchair counting one">
            <a:extLst>
              <a:ext uri="{FF2B5EF4-FFF2-40B4-BE49-F238E27FC236}">
                <a16:creationId xmlns:a16="http://schemas.microsoft.com/office/drawing/2014/main" id="{5D69A666-411B-4C8D-8176-94949F197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28" y="2015747"/>
            <a:ext cx="629357" cy="1198737"/>
          </a:xfrm>
          <a:prstGeom prst="rect">
            <a:avLst/>
          </a:prstGeom>
        </p:spPr>
      </p:pic>
      <p:pic>
        <p:nvPicPr>
          <p:cNvPr id="7" name="Picture 6" descr="Elderly woman thumbs up">
            <a:extLst>
              <a:ext uri="{FF2B5EF4-FFF2-40B4-BE49-F238E27FC236}">
                <a16:creationId xmlns:a16="http://schemas.microsoft.com/office/drawing/2014/main" id="{10C692B8-A711-407C-A124-AA6AAF18C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890" y="1833827"/>
            <a:ext cx="639598" cy="1485305"/>
          </a:xfrm>
          <a:prstGeom prst="rect">
            <a:avLst/>
          </a:prstGeom>
        </p:spPr>
      </p:pic>
      <p:pic>
        <p:nvPicPr>
          <p:cNvPr id="8" name="Picture 7" descr="Woman on a call shocked">
            <a:extLst>
              <a:ext uri="{FF2B5EF4-FFF2-40B4-BE49-F238E27FC236}">
                <a16:creationId xmlns:a16="http://schemas.microsoft.com/office/drawing/2014/main" id="{511E6206-765B-4D96-B1E1-8C2A2F11C7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27" y="2537857"/>
            <a:ext cx="446533" cy="1401245"/>
          </a:xfrm>
          <a:prstGeom prst="rect">
            <a:avLst/>
          </a:prstGeom>
        </p:spPr>
      </p:pic>
      <p:pic>
        <p:nvPicPr>
          <p:cNvPr id="12" name="Picture 11" descr="Business woman hands on hip">
            <a:extLst>
              <a:ext uri="{FF2B5EF4-FFF2-40B4-BE49-F238E27FC236}">
                <a16:creationId xmlns:a16="http://schemas.microsoft.com/office/drawing/2014/main" id="{C2930546-F47D-40F2-AF07-5E9AED80B1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1" y="1877082"/>
            <a:ext cx="748516" cy="15718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5764759-E026-4289-9B72-90E47B8694C1}"/>
              </a:ext>
            </a:extLst>
          </p:cNvPr>
          <p:cNvSpPr/>
          <p:nvPr/>
        </p:nvSpPr>
        <p:spPr>
          <a:xfrm>
            <a:off x="454293" y="2186801"/>
            <a:ext cx="2971937" cy="27384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 </a:t>
            </a:r>
          </a:p>
          <a:p>
            <a:pPr algn="ctr"/>
            <a:endParaRPr lang="en-US" sz="1350" dirty="0"/>
          </a:p>
        </p:txBody>
      </p:sp>
      <p:pic>
        <p:nvPicPr>
          <p:cNvPr id="16" name="Picture 15" descr="Young businessman hand on chin">
            <a:extLst>
              <a:ext uri="{FF2B5EF4-FFF2-40B4-BE49-F238E27FC236}">
                <a16:creationId xmlns:a16="http://schemas.microsoft.com/office/drawing/2014/main" id="{778481C4-2135-4D6C-ABB6-41F5BDA5CB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68" y="4293587"/>
            <a:ext cx="450266" cy="1453197"/>
          </a:xfrm>
          <a:prstGeom prst="rect">
            <a:avLst/>
          </a:prstGeom>
        </p:spPr>
      </p:pic>
      <p:pic>
        <p:nvPicPr>
          <p:cNvPr id="17" name="Picture 16" descr="Businessman thinking">
            <a:extLst>
              <a:ext uri="{FF2B5EF4-FFF2-40B4-BE49-F238E27FC236}">
                <a16:creationId xmlns:a16="http://schemas.microsoft.com/office/drawing/2014/main" id="{E55C5465-A8AE-4BE8-B22B-16DC53DA3A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2" y="3991053"/>
            <a:ext cx="469292" cy="1401246"/>
          </a:xfrm>
          <a:prstGeom prst="rect">
            <a:avLst/>
          </a:prstGeom>
        </p:spPr>
      </p:pic>
      <p:pic>
        <p:nvPicPr>
          <p:cNvPr id="18" name="Picture 17" descr="Businessman crossed hands">
            <a:extLst>
              <a:ext uri="{FF2B5EF4-FFF2-40B4-BE49-F238E27FC236}">
                <a16:creationId xmlns:a16="http://schemas.microsoft.com/office/drawing/2014/main" id="{FA26DDA7-7164-41EC-B00C-558FEDD695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0" y="4099138"/>
            <a:ext cx="571852" cy="1571884"/>
          </a:xfrm>
          <a:prstGeom prst="rect">
            <a:avLst/>
          </a:prstGeom>
        </p:spPr>
      </p:pic>
      <p:pic>
        <p:nvPicPr>
          <p:cNvPr id="14" name="Picture 13" descr="Businessman hand on forehead">
            <a:extLst>
              <a:ext uri="{FF2B5EF4-FFF2-40B4-BE49-F238E27FC236}">
                <a16:creationId xmlns:a16="http://schemas.microsoft.com/office/drawing/2014/main" id="{71661EA4-5258-4522-A918-ACDD3516BB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05" y="3371459"/>
            <a:ext cx="462958" cy="1258353"/>
          </a:xfrm>
          <a:prstGeom prst="rect">
            <a:avLst/>
          </a:prstGeom>
        </p:spPr>
      </p:pic>
      <p:pic>
        <p:nvPicPr>
          <p:cNvPr id="10" name="Picture 9" descr="Doctor hand on chin">
            <a:extLst>
              <a:ext uri="{FF2B5EF4-FFF2-40B4-BE49-F238E27FC236}">
                <a16:creationId xmlns:a16="http://schemas.microsoft.com/office/drawing/2014/main" id="{4DE8B896-53C8-460A-8EB0-A8178ED13A2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65" y="4345112"/>
            <a:ext cx="463746" cy="1571884"/>
          </a:xfrm>
          <a:prstGeom prst="rect">
            <a:avLst/>
          </a:prstGeom>
        </p:spPr>
      </p:pic>
      <p:pic>
        <p:nvPicPr>
          <p:cNvPr id="11" name="Picture 10" descr="Old woman explaining">
            <a:extLst>
              <a:ext uri="{FF2B5EF4-FFF2-40B4-BE49-F238E27FC236}">
                <a16:creationId xmlns:a16="http://schemas.microsoft.com/office/drawing/2014/main" id="{0D5AAA79-C267-449D-BA6F-7EB42B6410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05" y="3757971"/>
            <a:ext cx="529203" cy="157188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D83B232-372F-4187-AC36-8BDF282CF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3"/>
          <a:stretch/>
        </p:blipFill>
        <p:spPr bwMode="auto">
          <a:xfrm>
            <a:off x="4501453" y="2151286"/>
            <a:ext cx="4411521" cy="3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37A2556-4CBE-4AC9-8F6E-7C548DE31C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businessman thinking">
            <a:extLst>
              <a:ext uri="{FF2B5EF4-FFF2-40B4-BE49-F238E27FC236}">
                <a16:creationId xmlns:a16="http://schemas.microsoft.com/office/drawing/2014/main" id="{64A1FFFF-3A8F-4980-8CA8-BA22E1126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673" y="1726946"/>
            <a:ext cx="629357" cy="1425366"/>
          </a:xfrm>
          <a:prstGeom prst="rect">
            <a:avLst/>
          </a:prstGeom>
        </p:spPr>
      </p:pic>
      <p:pic>
        <p:nvPicPr>
          <p:cNvPr id="5" name="Picture 4" descr="Casual woman with hand on face">
            <a:extLst>
              <a:ext uri="{FF2B5EF4-FFF2-40B4-BE49-F238E27FC236}">
                <a16:creationId xmlns:a16="http://schemas.microsoft.com/office/drawing/2014/main" id="{6E195733-2D44-414D-AE24-98A8974B5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072" y="3031729"/>
            <a:ext cx="497935" cy="1453197"/>
          </a:xfrm>
          <a:prstGeom prst="rect">
            <a:avLst/>
          </a:prstGeom>
        </p:spPr>
      </p:pic>
      <p:pic>
        <p:nvPicPr>
          <p:cNvPr id="6" name="Picture 5" descr="Woman in wheelchair counting one">
            <a:extLst>
              <a:ext uri="{FF2B5EF4-FFF2-40B4-BE49-F238E27FC236}">
                <a16:creationId xmlns:a16="http://schemas.microsoft.com/office/drawing/2014/main" id="{5D69A666-411B-4C8D-8176-94949F197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28" y="2015747"/>
            <a:ext cx="629357" cy="1198737"/>
          </a:xfrm>
          <a:prstGeom prst="rect">
            <a:avLst/>
          </a:prstGeom>
        </p:spPr>
      </p:pic>
      <p:pic>
        <p:nvPicPr>
          <p:cNvPr id="7" name="Picture 6" descr="Elderly woman thumbs up">
            <a:extLst>
              <a:ext uri="{FF2B5EF4-FFF2-40B4-BE49-F238E27FC236}">
                <a16:creationId xmlns:a16="http://schemas.microsoft.com/office/drawing/2014/main" id="{10C692B8-A711-407C-A124-AA6AAF18C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890" y="1833827"/>
            <a:ext cx="639598" cy="1485305"/>
          </a:xfrm>
          <a:prstGeom prst="rect">
            <a:avLst/>
          </a:prstGeom>
        </p:spPr>
      </p:pic>
      <p:pic>
        <p:nvPicPr>
          <p:cNvPr id="8" name="Picture 7" descr="Woman on a call shocked">
            <a:extLst>
              <a:ext uri="{FF2B5EF4-FFF2-40B4-BE49-F238E27FC236}">
                <a16:creationId xmlns:a16="http://schemas.microsoft.com/office/drawing/2014/main" id="{511E6206-765B-4D96-B1E1-8C2A2F11C7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27" y="2537857"/>
            <a:ext cx="446533" cy="1401245"/>
          </a:xfrm>
          <a:prstGeom prst="rect">
            <a:avLst/>
          </a:prstGeom>
        </p:spPr>
      </p:pic>
      <p:pic>
        <p:nvPicPr>
          <p:cNvPr id="12" name="Picture 11" descr="Business woman hands on hip">
            <a:extLst>
              <a:ext uri="{FF2B5EF4-FFF2-40B4-BE49-F238E27FC236}">
                <a16:creationId xmlns:a16="http://schemas.microsoft.com/office/drawing/2014/main" id="{C2930546-F47D-40F2-AF07-5E9AED80B1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1" y="1877082"/>
            <a:ext cx="748516" cy="15718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5764759-E026-4289-9B72-90E47B8694C1}"/>
              </a:ext>
            </a:extLst>
          </p:cNvPr>
          <p:cNvSpPr/>
          <p:nvPr/>
        </p:nvSpPr>
        <p:spPr>
          <a:xfrm>
            <a:off x="454293" y="2186801"/>
            <a:ext cx="2971937" cy="27384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 </a:t>
            </a:r>
          </a:p>
          <a:p>
            <a:pPr algn="ctr"/>
            <a:endParaRPr lang="en-US" sz="1350" dirty="0"/>
          </a:p>
        </p:txBody>
      </p:sp>
      <p:pic>
        <p:nvPicPr>
          <p:cNvPr id="16" name="Picture 15" descr="Young businessman hand on chin">
            <a:extLst>
              <a:ext uri="{FF2B5EF4-FFF2-40B4-BE49-F238E27FC236}">
                <a16:creationId xmlns:a16="http://schemas.microsoft.com/office/drawing/2014/main" id="{778481C4-2135-4D6C-ABB6-41F5BDA5CB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68" y="4293587"/>
            <a:ext cx="450266" cy="1453197"/>
          </a:xfrm>
          <a:prstGeom prst="rect">
            <a:avLst/>
          </a:prstGeom>
        </p:spPr>
      </p:pic>
      <p:pic>
        <p:nvPicPr>
          <p:cNvPr id="17" name="Picture 16" descr="Businessman thinking">
            <a:extLst>
              <a:ext uri="{FF2B5EF4-FFF2-40B4-BE49-F238E27FC236}">
                <a16:creationId xmlns:a16="http://schemas.microsoft.com/office/drawing/2014/main" id="{E55C5465-A8AE-4BE8-B22B-16DC53DA3A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2" y="3991053"/>
            <a:ext cx="469292" cy="1401246"/>
          </a:xfrm>
          <a:prstGeom prst="rect">
            <a:avLst/>
          </a:prstGeom>
        </p:spPr>
      </p:pic>
      <p:pic>
        <p:nvPicPr>
          <p:cNvPr id="18" name="Picture 17" descr="Businessman crossed hands">
            <a:extLst>
              <a:ext uri="{FF2B5EF4-FFF2-40B4-BE49-F238E27FC236}">
                <a16:creationId xmlns:a16="http://schemas.microsoft.com/office/drawing/2014/main" id="{FA26DDA7-7164-41EC-B00C-558FEDD695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0" y="4099138"/>
            <a:ext cx="571852" cy="1571884"/>
          </a:xfrm>
          <a:prstGeom prst="rect">
            <a:avLst/>
          </a:prstGeom>
        </p:spPr>
      </p:pic>
      <p:pic>
        <p:nvPicPr>
          <p:cNvPr id="14" name="Picture 13" descr="Businessman hand on forehead">
            <a:extLst>
              <a:ext uri="{FF2B5EF4-FFF2-40B4-BE49-F238E27FC236}">
                <a16:creationId xmlns:a16="http://schemas.microsoft.com/office/drawing/2014/main" id="{71661EA4-5258-4522-A918-ACDD3516BB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05" y="3371459"/>
            <a:ext cx="462958" cy="1258353"/>
          </a:xfrm>
          <a:prstGeom prst="rect">
            <a:avLst/>
          </a:prstGeom>
        </p:spPr>
      </p:pic>
      <p:pic>
        <p:nvPicPr>
          <p:cNvPr id="10" name="Picture 9" descr="Doctor hand on chin">
            <a:extLst>
              <a:ext uri="{FF2B5EF4-FFF2-40B4-BE49-F238E27FC236}">
                <a16:creationId xmlns:a16="http://schemas.microsoft.com/office/drawing/2014/main" id="{4DE8B896-53C8-460A-8EB0-A8178ED13A2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65" y="4345112"/>
            <a:ext cx="463746" cy="1571884"/>
          </a:xfrm>
          <a:prstGeom prst="rect">
            <a:avLst/>
          </a:prstGeom>
        </p:spPr>
      </p:pic>
      <p:pic>
        <p:nvPicPr>
          <p:cNvPr id="11" name="Picture 10" descr="Old woman explaining">
            <a:extLst>
              <a:ext uri="{FF2B5EF4-FFF2-40B4-BE49-F238E27FC236}">
                <a16:creationId xmlns:a16="http://schemas.microsoft.com/office/drawing/2014/main" id="{0D5AAA79-C267-449D-BA6F-7EB42B6410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05" y="3757971"/>
            <a:ext cx="529203" cy="15718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4066196-86EC-4C73-AC8C-0F54837C6979}"/>
              </a:ext>
            </a:extLst>
          </p:cNvPr>
          <p:cNvGrpSpPr/>
          <p:nvPr/>
        </p:nvGrpSpPr>
        <p:grpSpPr>
          <a:xfrm>
            <a:off x="4150436" y="2056814"/>
            <a:ext cx="4929271" cy="2572998"/>
            <a:chOff x="457200" y="2070417"/>
            <a:chExt cx="11734800" cy="47875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1E9E2D-FE29-46FB-BFEB-73B8622A2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827" t="32222" r="13829" b="11809"/>
            <a:stretch/>
          </p:blipFill>
          <p:spPr>
            <a:xfrm>
              <a:off x="529409" y="2070417"/>
              <a:ext cx="11001376" cy="4787582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6E3BF9-0DB3-4077-9B2B-C545D0DB676A}"/>
                </a:ext>
              </a:extLst>
            </p:cNvPr>
            <p:cNvSpPr/>
            <p:nvPr/>
          </p:nvSpPr>
          <p:spPr>
            <a:xfrm>
              <a:off x="457200" y="3289852"/>
              <a:ext cx="11734800" cy="2256183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E5DF52F0-95CE-42C9-80E8-E41C4BAB9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businessman thinking">
            <a:extLst>
              <a:ext uri="{FF2B5EF4-FFF2-40B4-BE49-F238E27FC236}">
                <a16:creationId xmlns:a16="http://schemas.microsoft.com/office/drawing/2014/main" id="{64A1FFFF-3A8F-4980-8CA8-BA22E1126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673" y="1726946"/>
            <a:ext cx="629357" cy="1425366"/>
          </a:xfrm>
          <a:prstGeom prst="rect">
            <a:avLst/>
          </a:prstGeom>
        </p:spPr>
      </p:pic>
      <p:pic>
        <p:nvPicPr>
          <p:cNvPr id="5" name="Picture 4" descr="Casual woman with hand on face">
            <a:extLst>
              <a:ext uri="{FF2B5EF4-FFF2-40B4-BE49-F238E27FC236}">
                <a16:creationId xmlns:a16="http://schemas.microsoft.com/office/drawing/2014/main" id="{6E195733-2D44-414D-AE24-98A8974B5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072" y="3031729"/>
            <a:ext cx="497935" cy="1453197"/>
          </a:xfrm>
          <a:prstGeom prst="rect">
            <a:avLst/>
          </a:prstGeom>
        </p:spPr>
      </p:pic>
      <p:pic>
        <p:nvPicPr>
          <p:cNvPr id="6" name="Picture 5" descr="Woman in wheelchair counting one">
            <a:extLst>
              <a:ext uri="{FF2B5EF4-FFF2-40B4-BE49-F238E27FC236}">
                <a16:creationId xmlns:a16="http://schemas.microsoft.com/office/drawing/2014/main" id="{5D69A666-411B-4C8D-8176-94949F197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28" y="2015747"/>
            <a:ext cx="629357" cy="1198737"/>
          </a:xfrm>
          <a:prstGeom prst="rect">
            <a:avLst/>
          </a:prstGeom>
        </p:spPr>
      </p:pic>
      <p:pic>
        <p:nvPicPr>
          <p:cNvPr id="7" name="Picture 6" descr="Elderly woman thumbs up">
            <a:extLst>
              <a:ext uri="{FF2B5EF4-FFF2-40B4-BE49-F238E27FC236}">
                <a16:creationId xmlns:a16="http://schemas.microsoft.com/office/drawing/2014/main" id="{10C692B8-A711-407C-A124-AA6AAF18C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890" y="1833827"/>
            <a:ext cx="639598" cy="1485305"/>
          </a:xfrm>
          <a:prstGeom prst="rect">
            <a:avLst/>
          </a:prstGeom>
        </p:spPr>
      </p:pic>
      <p:pic>
        <p:nvPicPr>
          <p:cNvPr id="8" name="Picture 7" descr="Woman on a call shocked">
            <a:extLst>
              <a:ext uri="{FF2B5EF4-FFF2-40B4-BE49-F238E27FC236}">
                <a16:creationId xmlns:a16="http://schemas.microsoft.com/office/drawing/2014/main" id="{511E6206-765B-4D96-B1E1-8C2A2F11C7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27" y="2537857"/>
            <a:ext cx="446533" cy="1401245"/>
          </a:xfrm>
          <a:prstGeom prst="rect">
            <a:avLst/>
          </a:prstGeom>
        </p:spPr>
      </p:pic>
      <p:pic>
        <p:nvPicPr>
          <p:cNvPr id="12" name="Picture 11" descr="Business woman hands on hip">
            <a:extLst>
              <a:ext uri="{FF2B5EF4-FFF2-40B4-BE49-F238E27FC236}">
                <a16:creationId xmlns:a16="http://schemas.microsoft.com/office/drawing/2014/main" id="{C2930546-F47D-40F2-AF07-5E9AED80B1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1" y="1877082"/>
            <a:ext cx="748516" cy="15718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5764759-E026-4289-9B72-90E47B8694C1}"/>
              </a:ext>
            </a:extLst>
          </p:cNvPr>
          <p:cNvSpPr/>
          <p:nvPr/>
        </p:nvSpPr>
        <p:spPr>
          <a:xfrm>
            <a:off x="454293" y="2186801"/>
            <a:ext cx="2971937" cy="27384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 </a:t>
            </a:r>
          </a:p>
          <a:p>
            <a:pPr algn="ctr"/>
            <a:endParaRPr lang="en-US" sz="1350" dirty="0"/>
          </a:p>
        </p:txBody>
      </p:sp>
      <p:pic>
        <p:nvPicPr>
          <p:cNvPr id="16" name="Picture 15" descr="Young businessman hand on chin">
            <a:extLst>
              <a:ext uri="{FF2B5EF4-FFF2-40B4-BE49-F238E27FC236}">
                <a16:creationId xmlns:a16="http://schemas.microsoft.com/office/drawing/2014/main" id="{778481C4-2135-4D6C-ABB6-41F5BDA5CB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68" y="4293587"/>
            <a:ext cx="450266" cy="1453197"/>
          </a:xfrm>
          <a:prstGeom prst="rect">
            <a:avLst/>
          </a:prstGeom>
        </p:spPr>
      </p:pic>
      <p:pic>
        <p:nvPicPr>
          <p:cNvPr id="17" name="Picture 16" descr="Businessman thinking">
            <a:extLst>
              <a:ext uri="{FF2B5EF4-FFF2-40B4-BE49-F238E27FC236}">
                <a16:creationId xmlns:a16="http://schemas.microsoft.com/office/drawing/2014/main" id="{E55C5465-A8AE-4BE8-B22B-16DC53DA3A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2" y="3991053"/>
            <a:ext cx="469292" cy="1401246"/>
          </a:xfrm>
          <a:prstGeom prst="rect">
            <a:avLst/>
          </a:prstGeom>
        </p:spPr>
      </p:pic>
      <p:pic>
        <p:nvPicPr>
          <p:cNvPr id="18" name="Picture 17" descr="Businessman crossed hands">
            <a:extLst>
              <a:ext uri="{FF2B5EF4-FFF2-40B4-BE49-F238E27FC236}">
                <a16:creationId xmlns:a16="http://schemas.microsoft.com/office/drawing/2014/main" id="{FA26DDA7-7164-41EC-B00C-558FEDD695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0" y="4099138"/>
            <a:ext cx="571852" cy="1571884"/>
          </a:xfrm>
          <a:prstGeom prst="rect">
            <a:avLst/>
          </a:prstGeom>
        </p:spPr>
      </p:pic>
      <p:pic>
        <p:nvPicPr>
          <p:cNvPr id="14" name="Picture 13" descr="Businessman hand on forehead">
            <a:extLst>
              <a:ext uri="{FF2B5EF4-FFF2-40B4-BE49-F238E27FC236}">
                <a16:creationId xmlns:a16="http://schemas.microsoft.com/office/drawing/2014/main" id="{71661EA4-5258-4522-A918-ACDD3516BB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05" y="3371459"/>
            <a:ext cx="462958" cy="1258353"/>
          </a:xfrm>
          <a:prstGeom prst="rect">
            <a:avLst/>
          </a:prstGeom>
        </p:spPr>
      </p:pic>
      <p:pic>
        <p:nvPicPr>
          <p:cNvPr id="10" name="Picture 9" descr="Doctor hand on chin">
            <a:extLst>
              <a:ext uri="{FF2B5EF4-FFF2-40B4-BE49-F238E27FC236}">
                <a16:creationId xmlns:a16="http://schemas.microsoft.com/office/drawing/2014/main" id="{4DE8B896-53C8-460A-8EB0-A8178ED13A2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65" y="4345112"/>
            <a:ext cx="463746" cy="1571884"/>
          </a:xfrm>
          <a:prstGeom prst="rect">
            <a:avLst/>
          </a:prstGeom>
        </p:spPr>
      </p:pic>
      <p:pic>
        <p:nvPicPr>
          <p:cNvPr id="11" name="Picture 10" descr="Old woman explaining">
            <a:extLst>
              <a:ext uri="{FF2B5EF4-FFF2-40B4-BE49-F238E27FC236}">
                <a16:creationId xmlns:a16="http://schemas.microsoft.com/office/drawing/2014/main" id="{0D5AAA79-C267-449D-BA6F-7EB42B6410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05" y="3757971"/>
            <a:ext cx="529203" cy="157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630645-E53F-4482-A0C4-C7CB9678D6E2}"/>
              </a:ext>
            </a:extLst>
          </p:cNvPr>
          <p:cNvSpPr txBox="1"/>
          <p:nvPr/>
        </p:nvSpPr>
        <p:spPr>
          <a:xfrm>
            <a:off x="4278188" y="1554480"/>
            <a:ext cx="459920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Assuring that </a:t>
            </a:r>
            <a:r>
              <a:rPr lang="en-US" sz="20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Use Drugs 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design the services intended to save the lives and improve the health of </a:t>
            </a:r>
            <a:r>
              <a:rPr lang="en-US" sz="20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Use Drugs </a:t>
            </a:r>
          </a:p>
          <a:p>
            <a:endParaRPr lang="en-US" sz="200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strong </a:t>
            </a:r>
            <a:r>
              <a:rPr lang="en-US" sz="2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evidence base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life-changing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 involved.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it requires changes to “how we’ve always done it.”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hard work.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Begins and ends with </a:t>
            </a:r>
            <a:r>
              <a:rPr lang="en-US" sz="2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0BC3373-F2BA-465A-92F4-3A6D82F1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Are We Talking About this Today?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FA63480-3CE9-464C-BBFD-B389BC3A2C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DE3CFC6-CE2F-48A0-9634-698363851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" y="960120"/>
            <a:ext cx="5728114" cy="49377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646149C-B159-4AAF-9E3E-2E8054855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45" y="1089359"/>
            <a:ext cx="2847280" cy="40731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B3EDEA-E652-4070-B8B5-AD84EE681282}"/>
              </a:ext>
            </a:extLst>
          </p:cNvPr>
          <p:cNvSpPr txBox="1"/>
          <p:nvPr/>
        </p:nvSpPr>
        <p:spPr>
          <a:xfrm>
            <a:off x="6360091" y="5385409"/>
            <a:ext cx="2170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Source linked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B101C00-C75C-426F-9CEA-633A7E7C6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7375E"/>
                </a:solidFill>
                <a:latin typeface="+mn-lt"/>
              </a:rPr>
              <a:t>Which Companies are Involved?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53020304"/>
              </p:ext>
            </p:extLst>
          </p:nvPr>
        </p:nvGraphicFramePr>
        <p:xfrm>
          <a:off x="941622" y="1548245"/>
          <a:ext cx="7306265" cy="4349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6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5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105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Manufacturers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Distributors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Pharmacy Chains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Filed for 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Bankruptcy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Purdue Pharma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Mallinckrodt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Insys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Parties to </a:t>
                      </a:r>
                    </a:p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National Settlement Framework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Johnson &amp; Johnson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Cardinal</a:t>
                      </a:r>
                      <a:b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McKesson</a:t>
                      </a:r>
                      <a:b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AmerisourceBergen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sng" strike="noStrike" dirty="0">
                          <a:effectLst/>
                          <a:latin typeface="+mn-lt"/>
                        </a:rPr>
                        <a:t>Not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in Bankruptcy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&amp;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sng" strike="noStrike" dirty="0">
                          <a:effectLst/>
                          <a:latin typeface="+mn-lt"/>
                        </a:rPr>
                        <a:t>Not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Parties to National Settlement Framework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Allergan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Endo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Teva</a:t>
                      </a: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CVS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Rite Aid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Walgreens</a:t>
                      </a:r>
                      <a:br>
                        <a:rPr lang="en-US" sz="1600" u="none" strike="noStrike" dirty="0">
                          <a:effectLst/>
                          <a:latin typeface="+mn-lt"/>
                        </a:rPr>
                      </a:b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Walmart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1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024438"/>
            <a:ext cx="8703951" cy="818866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Directly-Impacted People in Strategic Planning and Program Development</a:t>
            </a: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4F870-68C2-4142-9DBF-FEDF57FF7394}"/>
              </a:ext>
            </a:extLst>
          </p:cNvPr>
          <p:cNvSpPr/>
          <p:nvPr/>
        </p:nvSpPr>
        <p:spPr>
          <a:xfrm>
            <a:off x="436417" y="3030278"/>
            <a:ext cx="8624455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17375E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Alison Miller</a:t>
            </a:r>
            <a:endParaRPr lang="en-US" sz="2400" b="1" i="1" dirty="0">
              <a:solidFill>
                <a:srgbClr val="17375E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5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282E-1FC4-4EC1-9A72-58774148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139255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Why is it important to </a:t>
            </a:r>
            <a:r>
              <a:rPr lang="en-US" sz="3200" b="1" dirty="0">
                <a:solidFill>
                  <a:srgbClr val="30A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engage people who use drugs and people with lived experience?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0C469-BBE7-4533-B30E-6F02CD89C5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064" y="2103120"/>
            <a:ext cx="8041386" cy="410146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understanding of what people who use drugs need in terms of services and supports – and the barriers they might face</a:t>
            </a:r>
          </a:p>
          <a:p>
            <a:pPr marL="347472" indent="-347472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trust with the people and communities served by strategies and programs to address addiction and overdose </a:t>
            </a:r>
          </a:p>
          <a:p>
            <a:pPr marL="347472" indent="-347472">
              <a:lnSpc>
                <a:spcPct val="110000"/>
              </a:lnSpc>
              <a:spcBef>
                <a:spcPts val="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development and implementation of effective strategies – identify and minimize barriers, increase connections to services, and improve outcomes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DCCEBB4-BF93-4373-B038-944B8B605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282E-1FC4-4EC1-9A72-58774148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Overview of the Evidence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0C469-BBE7-4533-B30E-6F02CD89C5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73438" y="1920240"/>
            <a:ext cx="5770562" cy="3702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30A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about us without us 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“public policies should not be written or put into place (officially or unofficially) without the direction and input of people who will be affected by that policy” (CDC, 2018)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0A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Community-based participatory research</a:t>
            </a:r>
            <a:r>
              <a:rPr lang="en-US" sz="2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“systematic investigation with the participation of those affected by an issue for purposes of education and action or affecting social change” (</a:t>
            </a:r>
            <a:r>
              <a:rPr lang="en-US" sz="2000" b="0" dirty="0" err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Minkler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2005)</a:t>
            </a:r>
          </a:p>
          <a:p>
            <a:pPr marL="0" indent="0">
              <a:buNone/>
            </a:pP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impacted people have been included in strategic planning processes in other contexts – chronic and infectious diseases in particular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2A2AE0D-B819-44A2-BBB1-F2C6D439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" y="1695450"/>
            <a:ext cx="3144832" cy="4087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31400-00EA-49BC-8BAD-84720049A776}"/>
              </a:ext>
            </a:extLst>
          </p:cNvPr>
          <p:cNvSpPr txBox="1"/>
          <p:nvPr/>
        </p:nvSpPr>
        <p:spPr>
          <a:xfrm>
            <a:off x="980162" y="5809399"/>
            <a:ext cx="1390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Source linked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25105F2-8C80-4534-AE79-139728B78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B16963-B0A0-4C1A-ADFF-0C535298C938}"/>
              </a:ext>
            </a:extLst>
          </p:cNvPr>
          <p:cNvSpPr txBox="1"/>
          <p:nvPr/>
        </p:nvSpPr>
        <p:spPr>
          <a:xfrm>
            <a:off x="68035" y="6089443"/>
            <a:ext cx="635181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 err="1">
                <a:latin typeface="Arial" panose="020B0604020202020204" pitchFamily="34" charset="0"/>
              </a:rPr>
              <a:t>Ti</a:t>
            </a:r>
            <a:r>
              <a:rPr lang="en-US" sz="750" dirty="0">
                <a:latin typeface="Arial" panose="020B0604020202020204" pitchFamily="34" charset="0"/>
              </a:rPr>
              <a:t>, L., </a:t>
            </a:r>
            <a:r>
              <a:rPr lang="en-US" sz="750" dirty="0" err="1">
                <a:latin typeface="Arial" panose="020B0604020202020204" pitchFamily="34" charset="0"/>
              </a:rPr>
              <a:t>Tzemis</a:t>
            </a:r>
            <a:r>
              <a:rPr lang="en-US" sz="750" dirty="0">
                <a:latin typeface="Arial" panose="020B0604020202020204" pitchFamily="34" charset="0"/>
              </a:rPr>
              <a:t>, D., &amp; Buxton, J. A. (2012). Engaging people who use drugs in policy and program development: a review of the literature. </a:t>
            </a:r>
            <a:r>
              <a:rPr lang="en-US" sz="750" i="1" dirty="0">
                <a:latin typeface="Arial" panose="020B0604020202020204" pitchFamily="34" charset="0"/>
              </a:rPr>
              <a:t>Substance abuse treatment, prevention, and policy</a:t>
            </a:r>
            <a:r>
              <a:rPr lang="en-US" sz="750" dirty="0">
                <a:latin typeface="Arial" panose="020B0604020202020204" pitchFamily="34" charset="0"/>
              </a:rPr>
              <a:t>, </a:t>
            </a:r>
            <a:r>
              <a:rPr lang="en-US" sz="750" i="1" dirty="0">
                <a:latin typeface="Arial" panose="020B0604020202020204" pitchFamily="34" charset="0"/>
              </a:rPr>
              <a:t>7</a:t>
            </a:r>
            <a:r>
              <a:rPr lang="en-US" sz="750" dirty="0">
                <a:latin typeface="Arial" panose="020B0604020202020204" pitchFamily="34" charset="0"/>
              </a:rPr>
              <a:t>(1), 1-9.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https://substanceabusepolicy.biomedcentral.com/track/pdf/10.1186/1747-597X-7-47.pdf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4F7745-EA24-4C6D-A1F6-F653E793576A}"/>
              </a:ext>
            </a:extLst>
          </p:cNvPr>
          <p:cNvGrpSpPr/>
          <p:nvPr/>
        </p:nvGrpSpPr>
        <p:grpSpPr>
          <a:xfrm>
            <a:off x="163285" y="2031296"/>
            <a:ext cx="6651401" cy="2985531"/>
            <a:chOff x="217714" y="1601945"/>
            <a:chExt cx="9856270" cy="45912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E0D285-202A-4032-B121-390EEC98A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84" t="29193" r="10474" b="35158"/>
            <a:stretch/>
          </p:blipFill>
          <p:spPr>
            <a:xfrm>
              <a:off x="217714" y="1601945"/>
              <a:ext cx="9856270" cy="244481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22CF05-1283-47AA-A0F4-38C5F608B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89" t="40281" r="10869" b="28421"/>
            <a:stretch/>
          </p:blipFill>
          <p:spPr>
            <a:xfrm>
              <a:off x="217714" y="4046763"/>
              <a:ext cx="9856270" cy="214643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37D7C3-C943-4CB9-8221-8B4AA6719BF3}"/>
              </a:ext>
            </a:extLst>
          </p:cNvPr>
          <p:cNvSpPr txBox="1"/>
          <p:nvPr/>
        </p:nvSpPr>
        <p:spPr>
          <a:xfrm>
            <a:off x="6814686" y="2031296"/>
            <a:ext cx="2221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risk behaviors related to injection and needle use, HIV, and sexual activity</a:t>
            </a:r>
          </a:p>
          <a:p>
            <a:endParaRPr lang="en-US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outreach to more diverse communities and success in reaching higher risk groups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CB3E3C-D8E7-4704-A673-87AE3841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Examples of Successful Partnerships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95F560D-389F-4723-BB3C-E907CA69A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389D-580A-4A9A-8F0D-C8539981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What’s Next for Your Planning Team?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BAAC4-F011-4751-86C6-4414FD5350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064" y="1371600"/>
            <a:ext cx="8509000" cy="3141663"/>
          </a:xfrm>
        </p:spPr>
        <p:txBody>
          <a:bodyPr>
            <a:normAutofit fontScale="92500" lnSpcReduction="20000"/>
          </a:bodyPr>
          <a:lstStyle/>
          <a:p>
            <a:pPr marL="347472" indent="-347472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increase your self-awareness of biases and assumptions that may stand in the way of meaningful inclusion of people who use drugs?</a:t>
            </a:r>
          </a:p>
          <a:p>
            <a:pPr marL="347472" indent="-347472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improve your understanding of the history, research, and evidence regarding meaningful inclusion of people who use drugs in community planning? </a:t>
            </a:r>
          </a:p>
          <a:p>
            <a:pPr marL="347472" indent="-347472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take a step towards developing authentic relationships with people who use drugs? </a:t>
            </a:r>
          </a:p>
        </p:txBody>
      </p:sp>
    </p:spTree>
    <p:extLst>
      <p:ext uri="{BB962C8B-B14F-4D97-AF65-F5344CB8AC3E}">
        <p14:creationId xmlns:p14="http://schemas.microsoft.com/office/powerpoint/2010/main" val="13501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3B31-1CF1-4A35-B362-423F57F1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56E42-DC87-4B28-B357-58ABEC9C4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064" y="1828800"/>
            <a:ext cx="8458200" cy="3244850"/>
          </a:xfrm>
        </p:spPr>
        <p:txBody>
          <a:bodyPr>
            <a:noAutofit/>
          </a:bodyPr>
          <a:lstStyle/>
          <a:p>
            <a:pPr marL="257175" indent="-257175" algn="just">
              <a:spcBef>
                <a:spcPts val="900"/>
              </a:spcBef>
              <a:buFont typeface="+mj-lt"/>
              <a:buAutoNum type="arabicPeriod"/>
            </a:pP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Duke University School of Medicine Opioid Collaboratory and NC DHHS: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Qualitative Study of Local Health Departments to Prevent Opioid Overdose in North Carolina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Bef>
                <a:spcPts val="900"/>
              </a:spcBef>
              <a:buFont typeface="+mj-lt"/>
              <a:buAutoNum type="arabicPeriod"/>
            </a:pP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Damon, W., </a:t>
            </a: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Callon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C., Wiebe, L., Small, W., Kerr, T., &amp; McNeil, R. (2017). Community-based participatory research in a heavily researched inner-city </a:t>
            </a: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neighbourhood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: perspectives of people who use drugs on their experiences as peer researchers.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Social science &amp; medicine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176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85-92.</a:t>
            </a:r>
          </a:p>
          <a:p>
            <a:pPr marL="257175" indent="-257175" algn="just">
              <a:spcBef>
                <a:spcPts val="900"/>
              </a:spcBef>
              <a:buFont typeface="+mj-lt"/>
              <a:buAutoNum type="arabicPeriod"/>
            </a:pP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Jürgens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R. (2005).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"Nothing about us without us“ - greater, meaningful involvement of people who use illegal drugs: a public health, ethical, and human rights imperative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. Canadian HIV/AIDS Legal Network.</a:t>
            </a:r>
          </a:p>
          <a:p>
            <a:pPr marL="257175" indent="-257175" algn="just">
              <a:spcBef>
                <a:spcPts val="900"/>
              </a:spcBef>
              <a:buFont typeface="+mj-lt"/>
              <a:buAutoNum type="arabicPeriod"/>
            </a:pP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Minkler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M. (2005). Community-based research partnerships: challenges and opportunities.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Journal of urban health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82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(2), ii3-ii12.</a:t>
            </a:r>
          </a:p>
          <a:p>
            <a:pPr marL="257175" indent="-257175" algn="just">
              <a:spcBef>
                <a:spcPts val="900"/>
              </a:spcBef>
              <a:buFont typeface="+mj-lt"/>
              <a:buAutoNum type="arabicPeriod"/>
            </a:pP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Ti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L., </a:t>
            </a:r>
            <a:r>
              <a:rPr lang="en-US" sz="1800" b="0" dirty="0" err="1">
                <a:solidFill>
                  <a:srgbClr val="17375E"/>
                </a:solidFill>
                <a:latin typeface="Arial" panose="020B0604020202020204" pitchFamily="34" charset="0"/>
              </a:rPr>
              <a:t>Tzemis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 D., &amp; Buxton, J. A. (2012). Engaging people who use drugs in policy and program development: a review of the literature.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Substance abuse treatment, prevention, and policy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, </a:t>
            </a:r>
            <a:r>
              <a:rPr lang="en-US" sz="1800" b="0" i="1" dirty="0">
                <a:solidFill>
                  <a:srgbClr val="17375E"/>
                </a:solidFill>
                <a:latin typeface="Arial" panose="020B0604020202020204" pitchFamily="34" charset="0"/>
              </a:rPr>
              <a:t>7</a:t>
            </a:r>
            <a:r>
              <a:rPr lang="en-US" sz="1800" b="0" dirty="0">
                <a:solidFill>
                  <a:srgbClr val="17375E"/>
                </a:solidFill>
                <a:latin typeface="Arial" panose="020B0604020202020204" pitchFamily="34" charset="0"/>
              </a:rPr>
              <a:t>(1), 1-9.</a:t>
            </a:r>
            <a:endParaRPr lang="en-US" sz="1800" b="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100A3D4-E046-4A03-9D17-72F43AED6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3" y="6089443"/>
            <a:ext cx="1289304" cy="3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3817B-DFA5-4B06-B4CA-7AD45118A02E}"/>
              </a:ext>
            </a:extLst>
          </p:cNvPr>
          <p:cNvSpPr txBox="1"/>
          <p:nvPr/>
        </p:nvSpPr>
        <p:spPr>
          <a:xfrm>
            <a:off x="0" y="2024438"/>
            <a:ext cx="9144000" cy="100584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BE0A-81E6-4BB4-A48F-1CA140383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12" y="2276856"/>
            <a:ext cx="8703951" cy="818866"/>
          </a:xfrm>
          <a:solidFill>
            <a:srgbClr val="1F497D"/>
          </a:solidFill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Q &amp; A</a:t>
            </a:r>
            <a:endParaRPr lang="en-US" sz="2800" dirty="0">
              <a:solidFill>
                <a:schemeClr val="bg1"/>
              </a:solidFill>
              <a:effectLst/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16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440CC-7997-4CC6-B658-8E1FF9050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64" y="1188720"/>
            <a:ext cx="7888288" cy="5494713"/>
          </a:xfrm>
        </p:spPr>
        <p:txBody>
          <a:bodyPr/>
          <a:lstStyle/>
          <a:p>
            <a:pPr marL="114300" lvl="2" indent="0">
              <a:buNone/>
            </a:pPr>
            <a:r>
              <a:rPr lang="en-US" sz="2200" dirty="0">
                <a:solidFill>
                  <a:srgbClr val="17375E"/>
                </a:solidFill>
                <a:latin typeface="+mn-lt"/>
              </a:rPr>
              <a:t>Amy Patel</a:t>
            </a:r>
            <a:r>
              <a:rPr lang="en-US" sz="2200" b="0" dirty="0">
                <a:solidFill>
                  <a:srgbClr val="17375E"/>
                </a:solidFill>
                <a:latin typeface="+mn-lt"/>
              </a:rPr>
              <a:t>, Overdose Prevention Team Lead, Injury and Violence Prevention Branch, Division of Public Health</a:t>
            </a:r>
          </a:p>
          <a:p>
            <a:pPr marL="114300" lvl="2" indent="0">
              <a:buNone/>
            </a:pPr>
            <a:endParaRPr lang="en-US" sz="2200" dirty="0">
              <a:solidFill>
                <a:srgbClr val="17375E"/>
              </a:solidFill>
              <a:latin typeface="+mn-lt"/>
            </a:endParaRPr>
          </a:p>
          <a:p>
            <a:pPr marL="118872" lvl="1" indent="0">
              <a:buNone/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The meeting recording, agenda and PowerPoint slides will be added to our NC DHHS Opioids/OPDAAC page within 7 days</a:t>
            </a:r>
          </a:p>
          <a:p>
            <a:pPr lvl="1"/>
            <a:r>
              <a:rPr lang="en-US" sz="2200" b="0" dirty="0">
                <a:solidFill>
                  <a:srgbClr val="17375E"/>
                </a:solidFill>
                <a:latin typeface="+mn-lt"/>
                <a:hlinkClick r:id="rId3"/>
              </a:rPr>
              <a:t>https://www.ncdhhs.gov/about/department-initiatives/opioid-epidemic/nc-opioid-and-prescription-drug-abuse-advisory</a:t>
            </a:r>
            <a:endParaRPr lang="en-US" sz="2200" b="0" dirty="0">
              <a:solidFill>
                <a:srgbClr val="17375E"/>
              </a:solidFill>
              <a:latin typeface="+mn-lt"/>
            </a:endParaRPr>
          </a:p>
          <a:p>
            <a:pPr marL="114300" lvl="2" indent="0">
              <a:buNone/>
            </a:pPr>
            <a:endParaRPr lang="en-US" sz="2200" dirty="0">
              <a:solidFill>
                <a:srgbClr val="17375E"/>
              </a:solidFill>
              <a:latin typeface="+mn-lt"/>
            </a:endParaRPr>
          </a:p>
          <a:p>
            <a:pPr marL="114300" lvl="2" indent="0">
              <a:buNone/>
            </a:pPr>
            <a:r>
              <a:rPr lang="en-US" sz="2200" dirty="0">
                <a:solidFill>
                  <a:srgbClr val="17375E"/>
                </a:solidFill>
                <a:latin typeface="+mn-lt"/>
              </a:rPr>
              <a:t>Next OPDAAC Meeting: </a:t>
            </a:r>
            <a:r>
              <a:rPr lang="en-US" sz="2200" b="0" dirty="0">
                <a:solidFill>
                  <a:srgbClr val="17375E"/>
                </a:solidFill>
                <a:latin typeface="+mn-lt"/>
              </a:rPr>
              <a:t>Friday, December 10, 2021, from 10:00 AM until 12:00 PM</a:t>
            </a:r>
          </a:p>
          <a:p>
            <a:pPr marL="457200" lvl="2" indent="-342900"/>
            <a:r>
              <a:rPr lang="en-US" sz="2200" b="0" dirty="0">
                <a:solidFill>
                  <a:srgbClr val="17375E"/>
                </a:solidFill>
                <a:latin typeface="+mn-lt"/>
              </a:rPr>
              <a:t>Focus will be on justice-involved populations</a:t>
            </a:r>
          </a:p>
          <a:p>
            <a:pPr marL="258318" lvl="2" indent="0">
              <a:buNone/>
            </a:pPr>
            <a:endParaRPr lang="en-US" sz="2400" b="0" dirty="0">
              <a:latin typeface="+mn-lt"/>
            </a:endParaRPr>
          </a:p>
          <a:p>
            <a:pPr marL="257175" lvl="1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F9E336-C1DA-455F-8F46-78079C34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40080"/>
            <a:ext cx="8214335" cy="549275"/>
          </a:xfrm>
        </p:spPr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n-lt"/>
              </a:rPr>
              <a:t>Wrap up and THANK YOU!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5340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Potential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National = $30B over 18 years</a:t>
            </a:r>
          </a:p>
          <a:p>
            <a:pPr>
              <a:spcBef>
                <a:spcPts val="22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North Carolina = $850M over 18 years</a:t>
            </a:r>
          </a:p>
          <a:p>
            <a:pPr>
              <a:spcBef>
                <a:spcPts val="225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Front loaded in first three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10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Allocation of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800" b="0" dirty="0">
                <a:solidFill>
                  <a:srgbClr val="17375E"/>
                </a:solidFill>
                <a:latin typeface="+mn-lt"/>
              </a:rPr>
              <a:t>Overall</a:t>
            </a:r>
            <a:endParaRPr lang="en-US" sz="2400" b="0" dirty="0">
              <a:solidFill>
                <a:srgbClr val="17375E"/>
              </a:solidFill>
              <a:latin typeface="+mn-lt"/>
            </a:endParaRPr>
          </a:p>
          <a:p>
            <a:pPr lvl="2">
              <a:spcBef>
                <a:spcPts val="1350"/>
              </a:spcBef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15% state</a:t>
            </a:r>
          </a:p>
          <a:p>
            <a:pPr lvl="2">
              <a:spcBef>
                <a:spcPts val="1350"/>
              </a:spcBef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85% local governments</a:t>
            </a:r>
          </a:p>
          <a:p>
            <a:pPr>
              <a:spcBef>
                <a:spcPts val="1350"/>
              </a:spcBef>
              <a:buClr>
                <a:srgbClr val="17375E"/>
              </a:buClr>
            </a:pPr>
            <a:r>
              <a:rPr lang="en-US" sz="2800" b="0" dirty="0">
                <a:solidFill>
                  <a:srgbClr val="17375E"/>
                </a:solidFill>
                <a:latin typeface="+mn-lt"/>
              </a:rPr>
              <a:t>Among local governments</a:t>
            </a:r>
          </a:p>
          <a:p>
            <a:pPr lvl="2">
              <a:spcBef>
                <a:spcPts val="1350"/>
              </a:spcBef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100 counties</a:t>
            </a:r>
          </a:p>
          <a:p>
            <a:pPr lvl="2">
              <a:spcBef>
                <a:spcPts val="1350"/>
              </a:spcBef>
              <a:buClr>
                <a:srgbClr val="17375E"/>
              </a:buClr>
              <a:buFont typeface="Arial" panose="020B0604020202020204" pitchFamily="34" charset="0"/>
              <a:buChar char="−"/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17 municipalities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6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Local Use of Settlement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  <a:buClr>
                <a:srgbClr val="17375E"/>
              </a:buClr>
            </a:pPr>
            <a:r>
              <a:rPr lang="en-US" sz="2800" dirty="0">
                <a:solidFill>
                  <a:srgbClr val="17375E"/>
                </a:solidFill>
                <a:latin typeface="+mn-lt"/>
              </a:rPr>
              <a:t>Option A = Pick from shorter list</a:t>
            </a:r>
          </a:p>
          <a:p>
            <a:pPr lvl="1">
              <a:spcBef>
                <a:spcPts val="12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Collaborative strategic planning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Evidence-based addiction treatment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Recovery support services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Recovery housing support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Employment-related services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Early intervention programs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Naloxone distribution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Post-overdose response teams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Syringe service programs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Criminal justice diversion programs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Addiction treatment for incarcerated persons</a:t>
            </a:r>
          </a:p>
          <a:p>
            <a:pPr lvl="1">
              <a:spcBef>
                <a:spcPts val="600"/>
              </a:spcBef>
            </a:pPr>
            <a:r>
              <a:rPr lang="en-US" sz="2200" b="0" dirty="0">
                <a:solidFill>
                  <a:srgbClr val="17375E"/>
                </a:solidFill>
                <a:latin typeface="+mn-lt"/>
              </a:rPr>
              <a:t> Reentry programs for recently incarcerated persons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Local Use of Settlement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17375E"/>
              </a:buClr>
            </a:pPr>
            <a:r>
              <a:rPr lang="en-US" sz="2600" dirty="0">
                <a:solidFill>
                  <a:srgbClr val="17375E"/>
                </a:solidFill>
                <a:latin typeface="+mn-lt"/>
              </a:rPr>
              <a:t>Option B = Collaborative strategic planning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Engage diverse stakeholders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Build upon other planning efforts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Identify and explore root causes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Identify and evaluate potential strategies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Identify goals, measures, and evaluation plan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Consider ways to align strategies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Develop budgets and timelines</a:t>
            </a:r>
          </a:p>
          <a:p>
            <a:pPr lvl="1">
              <a:spcBef>
                <a:spcPts val="1125"/>
              </a:spcBef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 Offer recommendations to governing body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640080"/>
            <a:ext cx="7843267" cy="54864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17375E"/>
                </a:solidFill>
                <a:latin typeface="+mn-lt"/>
              </a:rPr>
              <a:t>Transparency &amp;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12064" y="1371600"/>
            <a:ext cx="7888288" cy="4795307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b="0" u="sng" dirty="0">
                <a:solidFill>
                  <a:srgbClr val="17375E"/>
                </a:solidFill>
                <a:latin typeface="+mn-lt"/>
              </a:rPr>
              <a:t>Locals report to statewide opioid dashboard</a:t>
            </a:r>
          </a:p>
          <a:p>
            <a:pPr>
              <a:spcBef>
                <a:spcPts val="180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“Before the fact”</a:t>
            </a:r>
          </a:p>
          <a:p>
            <a:pPr lvl="2">
              <a:spcBef>
                <a:spcPts val="1125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Report &amp; recommendations</a:t>
            </a:r>
          </a:p>
          <a:p>
            <a:pPr lvl="2">
              <a:spcBef>
                <a:spcPts val="1125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Resolution or budget item</a:t>
            </a:r>
          </a:p>
          <a:p>
            <a:pPr>
              <a:spcBef>
                <a:spcPts val="1800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“After the fact”</a:t>
            </a:r>
          </a:p>
          <a:p>
            <a:pPr lvl="2">
              <a:spcBef>
                <a:spcPts val="1125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Annual financial report</a:t>
            </a:r>
          </a:p>
          <a:p>
            <a:pPr lvl="2">
              <a:spcBef>
                <a:spcPts val="1125"/>
              </a:spcBef>
              <a:buClr>
                <a:srgbClr val="17375E"/>
              </a:buClr>
            </a:pPr>
            <a:r>
              <a:rPr lang="en-US" sz="2400" b="0" dirty="0">
                <a:solidFill>
                  <a:srgbClr val="17375E"/>
                </a:solidFill>
                <a:latin typeface="+mn-lt"/>
              </a:rPr>
              <a:t>Annual impact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5715000"/>
            <a:ext cx="74980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8206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7855</TotalTime>
  <Words>1885</Words>
  <Application>Microsoft Office PowerPoint</Application>
  <PresentationFormat>On-screen Show (4:3)</PresentationFormat>
  <Paragraphs>260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Arial Narrow</vt:lpstr>
      <vt:lpstr>Calibri</vt:lpstr>
      <vt:lpstr>Century Schoolbook</vt:lpstr>
      <vt:lpstr>Courier New</vt:lpstr>
      <vt:lpstr>Franklin Gothic Demi Cond</vt:lpstr>
      <vt:lpstr>Franklin Gothic Medium</vt:lpstr>
      <vt:lpstr>Franklin Gothic Medium Cond</vt:lpstr>
      <vt:lpstr>Gotham Bold</vt:lpstr>
      <vt:lpstr>Helvetica</vt:lpstr>
      <vt:lpstr>Merriweather</vt:lpstr>
      <vt:lpstr>Montserrat</vt:lpstr>
      <vt:lpstr>Montserrat Light</vt:lpstr>
      <vt:lpstr>Open Sans</vt:lpstr>
      <vt:lpstr>3_Office Theme</vt:lpstr>
      <vt:lpstr>PowerPoint Presentation</vt:lpstr>
      <vt:lpstr>Welcome to OPDAAC!</vt:lpstr>
      <vt:lpstr>PowerPoint Presentation</vt:lpstr>
      <vt:lpstr>Which Companies are Involved?</vt:lpstr>
      <vt:lpstr>Potential Funding</vt:lpstr>
      <vt:lpstr>Allocation of Funds</vt:lpstr>
      <vt:lpstr>Local Use of Settlement Funds</vt:lpstr>
      <vt:lpstr>Local Use of Settlement Funds</vt:lpstr>
      <vt:lpstr>Transparency &amp; Accountability</vt:lpstr>
      <vt:lpstr>Rules &amp; Resources</vt:lpstr>
      <vt:lpstr>Opioid Strategies: What’s Working in NC?</vt:lpstr>
      <vt:lpstr>NC DOJ Info &amp; Updates</vt:lpstr>
      <vt:lpstr>Opioid Settlement Website &amp; Resources</vt:lpstr>
      <vt:lpstr>NC Opioid Settlements Dashboard NCOpioidSettlement.org</vt:lpstr>
      <vt:lpstr>Background</vt:lpstr>
      <vt:lpstr>Purpose</vt:lpstr>
      <vt:lpstr>Audience</vt:lpstr>
      <vt:lpstr>Current Functions of the Website</vt:lpstr>
      <vt:lpstr>Future Functions (proposed)</vt:lpstr>
      <vt:lpstr>NCOpioidSettlement.org</vt:lpstr>
      <vt:lpstr>NCOpioidSettlement.org</vt:lpstr>
      <vt:lpstr>Regional and Local Planning Efforts</vt:lpstr>
      <vt:lpstr>Overview of Dogwood</vt:lpstr>
      <vt:lpstr>PowerPoint Presentation</vt:lpstr>
      <vt:lpstr>Social Determinants of Health </vt:lpstr>
      <vt:lpstr>PowerPoint Presentation</vt:lpstr>
      <vt:lpstr>PowerPoint Presentation</vt:lpstr>
      <vt:lpstr>PowerPoint Presentation</vt:lpstr>
      <vt:lpstr>Substance Use Disorder</vt:lpstr>
      <vt:lpstr>Opioid Planning Grants</vt:lpstr>
      <vt:lpstr>Opioid Settlement Planning - McDowell County, NC </vt:lpstr>
      <vt:lpstr>Panel: Connecting Institutional &amp; Grassroots Partners to Promote Effective Strategies</vt:lpstr>
      <vt:lpstr>Participants</vt:lpstr>
      <vt:lpstr>From Just Say No to Nothing About Us Without Us </vt:lpstr>
      <vt:lpstr>PowerPoint Presentation</vt:lpstr>
      <vt:lpstr>PowerPoint Presentation</vt:lpstr>
      <vt:lpstr>PowerPoint Presentation</vt:lpstr>
      <vt:lpstr>Why Are We Talking About this Today?</vt:lpstr>
      <vt:lpstr>PowerPoint Presentation</vt:lpstr>
      <vt:lpstr>Engaging Directly-Impacted People in Strategic Planning and Program Development</vt:lpstr>
      <vt:lpstr>Why is it important to meaningfully engage people who use drugs and people with lived experience?</vt:lpstr>
      <vt:lpstr>Overview of the Evidence</vt:lpstr>
      <vt:lpstr>Examples of Successful Partnerships </vt:lpstr>
      <vt:lpstr>What’s Next for Your Planning Team?</vt:lpstr>
      <vt:lpstr>References</vt:lpstr>
      <vt:lpstr>Q &amp; A</vt:lpstr>
      <vt:lpstr>Wrap up and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Sara J</dc:creator>
  <cp:lastModifiedBy>Smith, Sara J</cp:lastModifiedBy>
  <cp:revision>462</cp:revision>
  <dcterms:created xsi:type="dcterms:W3CDTF">2018-04-10T13:26:13Z</dcterms:created>
  <dcterms:modified xsi:type="dcterms:W3CDTF">2021-11-03T18:19:13Z</dcterms:modified>
</cp:coreProperties>
</file>