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theme/themeOverride2.xml" ContentType="application/vnd.openxmlformats-officedocument.themeOverride+xml"/>
  <Override PartName="/ppt/charts/chart6.xml" ContentType="application/vnd.openxmlformats-officedocument.drawingml.chart+xml"/>
  <Override PartName="/ppt/theme/themeOverride3.xml" ContentType="application/vnd.openxmlformats-officedocument.themeOverride+xml"/>
  <Override PartName="/ppt/charts/chart7.xml" ContentType="application/vnd.openxmlformats-officedocument.drawingml.chart+xml"/>
  <Override PartName="/ppt/theme/themeOverride4.xml" ContentType="application/vnd.openxmlformats-officedocument.themeOverride+xml"/>
  <Override PartName="/ppt/notesSlides/notesSlide43.xml" ContentType="application/vnd.openxmlformats-officedocument.presentationml.notesSlide+xml"/>
  <Override PartName="/ppt/charts/chart8.xml" ContentType="application/vnd.openxmlformats-officedocument.drawingml.chart+xml"/>
  <Override PartName="/ppt/theme/themeOverride5.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handoutMasterIdLst>
    <p:handoutMasterId r:id="rId87"/>
  </p:handoutMasterIdLst>
  <p:sldIdLst>
    <p:sldId id="459" r:id="rId2"/>
    <p:sldId id="8355" r:id="rId3"/>
    <p:sldId id="8375" r:id="rId4"/>
    <p:sldId id="8369" r:id="rId5"/>
    <p:sldId id="8377" r:id="rId6"/>
    <p:sldId id="8378" r:id="rId7"/>
    <p:sldId id="8371" r:id="rId8"/>
    <p:sldId id="8370" r:id="rId9"/>
    <p:sldId id="8379" r:id="rId10"/>
    <p:sldId id="8372" r:id="rId11"/>
    <p:sldId id="8380" r:id="rId12"/>
    <p:sldId id="8381" r:id="rId13"/>
    <p:sldId id="8376" r:id="rId14"/>
    <p:sldId id="8382" r:id="rId15"/>
    <p:sldId id="8383" r:id="rId16"/>
    <p:sldId id="8384" r:id="rId17"/>
    <p:sldId id="8385" r:id="rId18"/>
    <p:sldId id="8373" r:id="rId19"/>
    <p:sldId id="8356" r:id="rId20"/>
    <p:sldId id="484" r:id="rId21"/>
    <p:sldId id="434" r:id="rId22"/>
    <p:sldId id="431" r:id="rId23"/>
    <p:sldId id="432" r:id="rId24"/>
    <p:sldId id="469" r:id="rId25"/>
    <p:sldId id="435" r:id="rId26"/>
    <p:sldId id="476" r:id="rId27"/>
    <p:sldId id="481" r:id="rId28"/>
    <p:sldId id="461" r:id="rId29"/>
    <p:sldId id="449" r:id="rId30"/>
    <p:sldId id="482" r:id="rId31"/>
    <p:sldId id="462" r:id="rId32"/>
    <p:sldId id="411" r:id="rId33"/>
    <p:sldId id="450" r:id="rId34"/>
    <p:sldId id="470" r:id="rId35"/>
    <p:sldId id="465" r:id="rId36"/>
    <p:sldId id="466" r:id="rId37"/>
    <p:sldId id="451" r:id="rId38"/>
    <p:sldId id="455" r:id="rId39"/>
    <p:sldId id="456" r:id="rId40"/>
    <p:sldId id="483" r:id="rId41"/>
    <p:sldId id="8366" r:id="rId42"/>
    <p:sldId id="259" r:id="rId43"/>
    <p:sldId id="338" r:id="rId44"/>
    <p:sldId id="263" r:id="rId45"/>
    <p:sldId id="788" r:id="rId46"/>
    <p:sldId id="334" r:id="rId47"/>
    <p:sldId id="269" r:id="rId48"/>
    <p:sldId id="352" r:id="rId49"/>
    <p:sldId id="771" r:id="rId50"/>
    <p:sldId id="772" r:id="rId51"/>
    <p:sldId id="773" r:id="rId52"/>
    <p:sldId id="779" r:id="rId53"/>
    <p:sldId id="305" r:id="rId54"/>
    <p:sldId id="322" r:id="rId55"/>
    <p:sldId id="502" r:id="rId56"/>
    <p:sldId id="786" r:id="rId57"/>
    <p:sldId id="508" r:id="rId58"/>
    <p:sldId id="983" r:id="rId59"/>
    <p:sldId id="324" r:id="rId60"/>
    <p:sldId id="351" r:id="rId61"/>
    <p:sldId id="8374" r:id="rId62"/>
    <p:sldId id="8386" r:id="rId63"/>
    <p:sldId id="8387" r:id="rId64"/>
    <p:sldId id="8388" r:id="rId65"/>
    <p:sldId id="8389" r:id="rId66"/>
    <p:sldId id="8390" r:id="rId67"/>
    <p:sldId id="8391" r:id="rId68"/>
    <p:sldId id="8392" r:id="rId69"/>
    <p:sldId id="8393" r:id="rId70"/>
    <p:sldId id="8394" r:id="rId71"/>
    <p:sldId id="8395" r:id="rId72"/>
    <p:sldId id="8396" r:id="rId73"/>
    <p:sldId id="8397" r:id="rId74"/>
    <p:sldId id="8398" r:id="rId75"/>
    <p:sldId id="8399" r:id="rId76"/>
    <p:sldId id="8400" r:id="rId77"/>
    <p:sldId id="8401" r:id="rId78"/>
    <p:sldId id="8408" r:id="rId79"/>
    <p:sldId id="8403" r:id="rId80"/>
    <p:sldId id="8404" r:id="rId81"/>
    <p:sldId id="8405" r:id="rId82"/>
    <p:sldId id="8406" r:id="rId83"/>
    <p:sldId id="8407" r:id="rId84"/>
    <p:sldId id="811"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FF1F84-DD60-4626-9733-B36F53AC6208}">
          <p14:sldIdLst>
            <p14:sldId id="459"/>
            <p14:sldId id="8355"/>
            <p14:sldId id="8375"/>
            <p14:sldId id="8369"/>
            <p14:sldId id="8377"/>
            <p14:sldId id="8378"/>
            <p14:sldId id="8371"/>
            <p14:sldId id="8370"/>
            <p14:sldId id="8379"/>
            <p14:sldId id="8372"/>
            <p14:sldId id="8380"/>
            <p14:sldId id="8381"/>
            <p14:sldId id="8376"/>
            <p14:sldId id="8382"/>
            <p14:sldId id="8383"/>
            <p14:sldId id="8384"/>
            <p14:sldId id="8385"/>
            <p14:sldId id="8373"/>
          </p14:sldIdLst>
        </p14:section>
        <p14:section name="Untitled Section" id="{9EC84A59-5132-4F98-BD1C-A0904AA64CA3}">
          <p14:sldIdLst>
            <p14:sldId id="8356"/>
            <p14:sldId id="484"/>
            <p14:sldId id="434"/>
            <p14:sldId id="431"/>
            <p14:sldId id="432"/>
            <p14:sldId id="469"/>
            <p14:sldId id="435"/>
            <p14:sldId id="476"/>
            <p14:sldId id="481"/>
            <p14:sldId id="461"/>
            <p14:sldId id="449"/>
            <p14:sldId id="482"/>
            <p14:sldId id="462"/>
            <p14:sldId id="411"/>
            <p14:sldId id="450"/>
            <p14:sldId id="470"/>
            <p14:sldId id="465"/>
            <p14:sldId id="466"/>
            <p14:sldId id="451"/>
            <p14:sldId id="455"/>
            <p14:sldId id="456"/>
            <p14:sldId id="483"/>
            <p14:sldId id="8366"/>
            <p14:sldId id="259"/>
            <p14:sldId id="338"/>
            <p14:sldId id="263"/>
            <p14:sldId id="788"/>
            <p14:sldId id="334"/>
            <p14:sldId id="269"/>
            <p14:sldId id="352"/>
            <p14:sldId id="771"/>
            <p14:sldId id="772"/>
            <p14:sldId id="773"/>
            <p14:sldId id="779"/>
            <p14:sldId id="305"/>
            <p14:sldId id="322"/>
            <p14:sldId id="502"/>
            <p14:sldId id="786"/>
            <p14:sldId id="508"/>
            <p14:sldId id="983"/>
            <p14:sldId id="324"/>
            <p14:sldId id="351"/>
            <p14:sldId id="8374"/>
            <p14:sldId id="8386"/>
            <p14:sldId id="8387"/>
            <p14:sldId id="8388"/>
            <p14:sldId id="8389"/>
            <p14:sldId id="8390"/>
            <p14:sldId id="8391"/>
            <p14:sldId id="8392"/>
            <p14:sldId id="8393"/>
            <p14:sldId id="8394"/>
            <p14:sldId id="8395"/>
            <p14:sldId id="8396"/>
            <p14:sldId id="8397"/>
            <p14:sldId id="8398"/>
            <p14:sldId id="8399"/>
            <p14:sldId id="8400"/>
            <p14:sldId id="8401"/>
            <p14:sldId id="8408"/>
            <p14:sldId id="8403"/>
            <p14:sldId id="8404"/>
            <p14:sldId id="8405"/>
            <p14:sldId id="8406"/>
            <p14:sldId id="8407"/>
            <p14:sldId id="81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x, Mary Beth" initials="CMB" lastIdx="6" clrIdx="0">
    <p:extLst>
      <p:ext uri="{19B8F6BF-5375-455C-9EA6-DF929625EA0E}">
        <p15:presenceInfo xmlns:p15="http://schemas.microsoft.com/office/powerpoint/2012/main" userId="S::MaryBeth.Cox@dhhs.nc.gov::dab48a53-bccf-46a2-b48e-b80755c1958c" providerId="AD"/>
      </p:ext>
    </p:extLst>
  </p:cmAuthor>
  <p:cmAuthor id="2" name="Melissia Larson" initials="ML" lastIdx="1" clrIdx="1">
    <p:extLst>
      <p:ext uri="{19B8F6BF-5375-455C-9EA6-DF929625EA0E}">
        <p15:presenceInfo xmlns:p15="http://schemas.microsoft.com/office/powerpoint/2012/main" userId="Melissia Larson" providerId="None"/>
      </p:ext>
    </p:extLst>
  </p:cmAuthor>
  <p:cmAuthor id="3" name="Cassidy Quillen" initials="CQ" lastIdx="1" clrIdx="2">
    <p:extLst>
      <p:ext uri="{19B8F6BF-5375-455C-9EA6-DF929625EA0E}">
        <p15:presenceInfo xmlns:p15="http://schemas.microsoft.com/office/powerpoint/2012/main" userId="S-1-5-21-201352984-938877552-620655208-28960" providerId="AD"/>
      </p:ext>
    </p:extLst>
  </p:cmAuthor>
  <p:cmAuthor id="4" name="Erin McGraw" initials="EM" lastIdx="1" clrIdx="3">
    <p:extLst>
      <p:ext uri="{19B8F6BF-5375-455C-9EA6-DF929625EA0E}">
        <p15:presenceInfo xmlns:p15="http://schemas.microsoft.com/office/powerpoint/2012/main" userId="S-1-5-21-201352984-938877552-620655208-298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30A7FF"/>
    <a:srgbClr val="6D2E75"/>
    <a:srgbClr val="B1CBE5"/>
    <a:srgbClr val="DB3BE0"/>
    <a:srgbClr val="4B9CD3"/>
    <a:srgbClr val="298E6B"/>
    <a:srgbClr val="7F9E3F"/>
    <a:srgbClr val="BE900E"/>
    <a:srgbClr val="A6B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5046" autoAdjust="0"/>
  </p:normalViewPr>
  <p:slideViewPr>
    <p:cSldViewPr snapToGrid="0">
      <p:cViewPr varScale="1">
        <p:scale>
          <a:sx n="72" d="100"/>
          <a:sy n="72" d="100"/>
        </p:scale>
        <p:origin x="1651" y="62"/>
      </p:cViewPr>
      <p:guideLst>
        <p:guide orient="horz" pos="2160"/>
        <p:guide pos="2880"/>
      </p:guideLst>
    </p:cSldViewPr>
  </p:slideViewPr>
  <p:notesTextViewPr>
    <p:cViewPr>
      <p:scale>
        <a:sx n="3" d="2"/>
        <a:sy n="3" d="2"/>
      </p:scale>
      <p:origin x="0" y="0"/>
    </p:cViewPr>
  </p:notesTextViewPr>
  <p:sorterViewPr>
    <p:cViewPr varScale="1">
      <p:scale>
        <a:sx n="1" d="1"/>
        <a:sy n="1" d="1"/>
      </p:scale>
      <p:origin x="0" y="-10044"/>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3656531222315"/>
          <c:y val="0.11382113821138211"/>
          <c:w val="0.83326511897792443"/>
          <c:h val="0.634432814800589"/>
        </c:manualLayout>
      </c:layout>
      <c:barChart>
        <c:barDir val="col"/>
        <c:grouping val="clustered"/>
        <c:varyColors val="0"/>
        <c:ser>
          <c:idx val="0"/>
          <c:order val="0"/>
          <c:tx>
            <c:strRef>
              <c:f>Sheet1!$B$3</c:f>
              <c:strCache>
                <c:ptCount val="1"/>
                <c:pt idx="0">
                  <c:v>Restrictive Housing</c:v>
                </c:pt>
              </c:strCache>
            </c:strRef>
          </c:tx>
          <c:spPr>
            <a:solidFill>
              <a:schemeClr val="accent1"/>
            </a:solidFill>
            <a:ln>
              <a:noFill/>
            </a:ln>
            <a:effectLst/>
          </c:spPr>
          <c:invertIfNegative val="0"/>
          <c:cat>
            <c:strRef>
              <c:f>Sheet1!$A$4:$A$7</c:f>
              <c:strCache>
                <c:ptCount val="4"/>
                <c:pt idx="0">
                  <c:v>Any infraction</c:v>
                </c:pt>
                <c:pt idx="1">
                  <c:v>A-level</c:v>
                </c:pt>
                <c:pt idx="2">
                  <c:v>B-level</c:v>
                </c:pt>
                <c:pt idx="3">
                  <c:v>C-level</c:v>
                </c:pt>
              </c:strCache>
            </c:strRef>
          </c:cat>
          <c:val>
            <c:numRef>
              <c:f>Sheet1!$B$4:$B$7</c:f>
              <c:numCache>
                <c:formatCode>General</c:formatCode>
                <c:ptCount val="4"/>
                <c:pt idx="0">
                  <c:v>30.4</c:v>
                </c:pt>
                <c:pt idx="1">
                  <c:v>8.18</c:v>
                </c:pt>
                <c:pt idx="2">
                  <c:v>18.23</c:v>
                </c:pt>
                <c:pt idx="3">
                  <c:v>3.99</c:v>
                </c:pt>
              </c:numCache>
            </c:numRef>
          </c:val>
          <c:extLst>
            <c:ext xmlns:c16="http://schemas.microsoft.com/office/drawing/2014/chart" uri="{C3380CC4-5D6E-409C-BE32-E72D297353CC}">
              <c16:uniqueId val="{00000000-0BDB-4515-835F-F52755521646}"/>
            </c:ext>
          </c:extLst>
        </c:ser>
        <c:ser>
          <c:idx val="1"/>
          <c:order val="1"/>
          <c:tx>
            <c:strRef>
              <c:f>Sheet1!$C$3</c:f>
              <c:strCache>
                <c:ptCount val="1"/>
                <c:pt idx="0">
                  <c:v>TDU</c:v>
                </c:pt>
              </c:strCache>
            </c:strRef>
          </c:tx>
          <c:spPr>
            <a:solidFill>
              <a:schemeClr val="accent2"/>
            </a:solidFill>
            <a:ln>
              <a:noFill/>
            </a:ln>
            <a:effectLst/>
          </c:spPr>
          <c:invertIfNegative val="0"/>
          <c:cat>
            <c:strRef>
              <c:f>Sheet1!$A$4:$A$7</c:f>
              <c:strCache>
                <c:ptCount val="4"/>
                <c:pt idx="0">
                  <c:v>Any infraction</c:v>
                </c:pt>
                <c:pt idx="1">
                  <c:v>A-level</c:v>
                </c:pt>
                <c:pt idx="2">
                  <c:v>B-level</c:v>
                </c:pt>
                <c:pt idx="3">
                  <c:v>C-level</c:v>
                </c:pt>
              </c:strCache>
            </c:strRef>
          </c:cat>
          <c:val>
            <c:numRef>
              <c:f>Sheet1!$C$4:$C$7</c:f>
              <c:numCache>
                <c:formatCode>General</c:formatCode>
                <c:ptCount val="4"/>
                <c:pt idx="0">
                  <c:v>12.35</c:v>
                </c:pt>
                <c:pt idx="1">
                  <c:v>1.89</c:v>
                </c:pt>
                <c:pt idx="2">
                  <c:v>8.24</c:v>
                </c:pt>
                <c:pt idx="3">
                  <c:v>2.2200000000000002</c:v>
                </c:pt>
              </c:numCache>
            </c:numRef>
          </c:val>
          <c:extLst>
            <c:ext xmlns:c16="http://schemas.microsoft.com/office/drawing/2014/chart" uri="{C3380CC4-5D6E-409C-BE32-E72D297353CC}">
              <c16:uniqueId val="{00000001-0BDB-4515-835F-F52755521646}"/>
            </c:ext>
          </c:extLst>
        </c:ser>
        <c:dLbls>
          <c:showLegendKey val="0"/>
          <c:showVal val="0"/>
          <c:showCatName val="0"/>
          <c:showSerName val="0"/>
          <c:showPercent val="0"/>
          <c:showBubbleSize val="0"/>
        </c:dLbls>
        <c:gapWidth val="219"/>
        <c:overlap val="-27"/>
        <c:axId val="911643776"/>
        <c:axId val="911642136"/>
      </c:barChart>
      <c:catAx>
        <c:axId val="91164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11642136"/>
        <c:crosses val="autoZero"/>
        <c:auto val="1"/>
        <c:lblAlgn val="ctr"/>
        <c:lblOffset val="100"/>
        <c:noMultiLvlLbl val="0"/>
      </c:catAx>
      <c:valAx>
        <c:axId val="9116421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Rate per 1,000 person-days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11643776"/>
        <c:crosses val="autoZero"/>
        <c:crossBetween val="between"/>
      </c:valAx>
      <c:spPr>
        <a:noFill/>
        <a:ln>
          <a:noFill/>
        </a:ln>
        <a:effectLst/>
      </c:spPr>
    </c:plotArea>
    <c:legend>
      <c:legendPos val="b"/>
      <c:layout>
        <c:manualLayout>
          <c:xMode val="edge"/>
          <c:yMode val="edge"/>
          <c:x val="0.14568749473085313"/>
          <c:y val="8.2127567628066233E-3"/>
          <c:w val="0.82227373753596555"/>
          <c:h val="7.871896073048571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06933276346505"/>
          <c:y val="0.13750003759296742"/>
          <c:w val="0.85946742755712946"/>
          <c:h val="0.6552009118550175"/>
        </c:manualLayout>
      </c:layout>
      <c:barChart>
        <c:barDir val="col"/>
        <c:grouping val="clustered"/>
        <c:varyColors val="0"/>
        <c:ser>
          <c:idx val="0"/>
          <c:order val="0"/>
          <c:tx>
            <c:strRef>
              <c:f>Sheet1!$B$3</c:f>
              <c:strCache>
                <c:ptCount val="1"/>
                <c:pt idx="0">
                  <c:v>Restrictive Housing</c:v>
                </c:pt>
              </c:strCache>
            </c:strRef>
          </c:tx>
          <c:spPr>
            <a:solidFill>
              <a:schemeClr val="accent1"/>
            </a:solidFill>
            <a:ln>
              <a:noFill/>
            </a:ln>
            <a:effectLst/>
          </c:spPr>
          <c:invertIfNegative val="0"/>
          <c:cat>
            <c:strRef>
              <c:f>Sheet1!$A$8:$A$10</c:f>
              <c:strCache>
                <c:ptCount val="3"/>
                <c:pt idx="0">
                  <c:v>Inpatient mental health admissions</c:v>
                </c:pt>
                <c:pt idx="1">
                  <c:v>Self-injury related incident</c:v>
                </c:pt>
                <c:pt idx="2">
                  <c:v>Self-injury event</c:v>
                </c:pt>
              </c:strCache>
            </c:strRef>
          </c:cat>
          <c:val>
            <c:numRef>
              <c:f>Sheet1!$B$8:$B$10</c:f>
              <c:numCache>
                <c:formatCode>General</c:formatCode>
                <c:ptCount val="3"/>
                <c:pt idx="0">
                  <c:v>1.0900000000000001</c:v>
                </c:pt>
                <c:pt idx="1">
                  <c:v>4.8499999999999996</c:v>
                </c:pt>
                <c:pt idx="2">
                  <c:v>2.39</c:v>
                </c:pt>
              </c:numCache>
            </c:numRef>
          </c:val>
          <c:extLst>
            <c:ext xmlns:c16="http://schemas.microsoft.com/office/drawing/2014/chart" uri="{C3380CC4-5D6E-409C-BE32-E72D297353CC}">
              <c16:uniqueId val="{00000000-3BC0-4585-932F-A2B3A12E0072}"/>
            </c:ext>
          </c:extLst>
        </c:ser>
        <c:ser>
          <c:idx val="1"/>
          <c:order val="1"/>
          <c:tx>
            <c:strRef>
              <c:f>Sheet1!$C$3</c:f>
              <c:strCache>
                <c:ptCount val="1"/>
                <c:pt idx="0">
                  <c:v>TDU</c:v>
                </c:pt>
              </c:strCache>
            </c:strRef>
          </c:tx>
          <c:spPr>
            <a:solidFill>
              <a:schemeClr val="accent2"/>
            </a:solidFill>
            <a:ln>
              <a:noFill/>
            </a:ln>
            <a:effectLst/>
          </c:spPr>
          <c:invertIfNegative val="0"/>
          <c:cat>
            <c:strRef>
              <c:f>Sheet1!$A$8:$A$10</c:f>
              <c:strCache>
                <c:ptCount val="3"/>
                <c:pt idx="0">
                  <c:v>Inpatient mental health admissions</c:v>
                </c:pt>
                <c:pt idx="1">
                  <c:v>Self-injury related incident</c:v>
                </c:pt>
                <c:pt idx="2">
                  <c:v>Self-injury event</c:v>
                </c:pt>
              </c:strCache>
            </c:strRef>
          </c:cat>
          <c:val>
            <c:numRef>
              <c:f>Sheet1!$C$8:$C$10</c:f>
              <c:numCache>
                <c:formatCode>General</c:formatCode>
                <c:ptCount val="3"/>
                <c:pt idx="0">
                  <c:v>0.25</c:v>
                </c:pt>
                <c:pt idx="1">
                  <c:v>1.45</c:v>
                </c:pt>
                <c:pt idx="2">
                  <c:v>0.62</c:v>
                </c:pt>
              </c:numCache>
            </c:numRef>
          </c:val>
          <c:extLst>
            <c:ext xmlns:c16="http://schemas.microsoft.com/office/drawing/2014/chart" uri="{C3380CC4-5D6E-409C-BE32-E72D297353CC}">
              <c16:uniqueId val="{00000001-3BC0-4585-932F-A2B3A12E0072}"/>
            </c:ext>
          </c:extLst>
        </c:ser>
        <c:dLbls>
          <c:showLegendKey val="0"/>
          <c:showVal val="0"/>
          <c:showCatName val="0"/>
          <c:showSerName val="0"/>
          <c:showPercent val="0"/>
          <c:showBubbleSize val="0"/>
        </c:dLbls>
        <c:gapWidth val="219"/>
        <c:overlap val="-27"/>
        <c:axId val="864702744"/>
        <c:axId val="864703072"/>
      </c:barChart>
      <c:catAx>
        <c:axId val="864702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64703072"/>
        <c:crosses val="autoZero"/>
        <c:auto val="1"/>
        <c:lblAlgn val="ctr"/>
        <c:lblOffset val="100"/>
        <c:noMultiLvlLbl val="0"/>
      </c:catAx>
      <c:valAx>
        <c:axId val="8647030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Rate per 1,000 person-days</a:t>
                </a:r>
              </a:p>
            </c:rich>
          </c:tx>
          <c:layout>
            <c:manualLayout>
              <c:xMode val="edge"/>
              <c:yMode val="edge"/>
              <c:x val="9.5218885027982796E-3"/>
              <c:y val="0.1634479376844864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64702744"/>
        <c:crosses val="autoZero"/>
        <c:crossBetween val="between"/>
      </c:valAx>
      <c:spPr>
        <a:noFill/>
        <a:ln>
          <a:noFill/>
        </a:ln>
        <a:effectLst/>
      </c:spPr>
    </c:plotArea>
    <c:legend>
      <c:legendPos val="b"/>
      <c:layout>
        <c:manualLayout>
          <c:xMode val="edge"/>
          <c:yMode val="edge"/>
          <c:x val="0.11375588630691554"/>
          <c:y val="3.3873068097404917E-2"/>
          <c:w val="0.82787571783233438"/>
          <c:h val="6.091835108222634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1"/>
                </a:solidFill>
              </a:rPr>
              <a:t>Mortality Rate among</a:t>
            </a:r>
            <a:r>
              <a:rPr lang="en-US" baseline="0" dirty="0">
                <a:solidFill>
                  <a:schemeClr val="tx1"/>
                </a:solidFill>
              </a:rPr>
              <a:t> Formerly Incarcerated Individuals during Study Follow-Up</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Weeks post-release</c:v>
                </c:pt>
              </c:strCache>
            </c:strRef>
          </c:tx>
          <c:spPr>
            <a:solidFill>
              <a:schemeClr val="accent1"/>
            </a:solidFill>
            <a:ln>
              <a:noFill/>
            </a:ln>
            <a:effectLst/>
          </c:spPr>
          <c:invertIfNegative val="0"/>
          <c:cat>
            <c:strRef>
              <c:f>Sheet1!$A$2:$A$7</c:f>
              <c:strCache>
                <c:ptCount val="6"/>
                <c:pt idx="0">
                  <c:v>Overall</c:v>
                </c:pt>
                <c:pt idx="1">
                  <c:v>1 to 2</c:v>
                </c:pt>
                <c:pt idx="2">
                  <c:v>3 to 4</c:v>
                </c:pt>
                <c:pt idx="3">
                  <c:v>5 to 6 </c:v>
                </c:pt>
                <c:pt idx="4">
                  <c:v>7 to 8</c:v>
                </c:pt>
                <c:pt idx="5">
                  <c:v>Greater than 9</c:v>
                </c:pt>
              </c:strCache>
            </c:strRef>
          </c:cat>
          <c:val>
            <c:numRef>
              <c:f>Sheet1!$B$2:$B$7</c:f>
              <c:numCache>
                <c:formatCode>General</c:formatCode>
                <c:ptCount val="6"/>
                <c:pt idx="0">
                  <c:v>777</c:v>
                </c:pt>
                <c:pt idx="1">
                  <c:v>2589</c:v>
                </c:pt>
                <c:pt idx="2">
                  <c:v>900</c:v>
                </c:pt>
                <c:pt idx="3">
                  <c:v>614</c:v>
                </c:pt>
                <c:pt idx="4">
                  <c:v>708</c:v>
                </c:pt>
                <c:pt idx="5">
                  <c:v>725</c:v>
                </c:pt>
              </c:numCache>
            </c:numRef>
          </c:val>
          <c:extLst>
            <c:ext xmlns:c16="http://schemas.microsoft.com/office/drawing/2014/chart" uri="{C3380CC4-5D6E-409C-BE32-E72D297353CC}">
              <c16:uniqueId val="{00000000-D7D5-4E80-81CD-C96FF42C1E13}"/>
            </c:ext>
          </c:extLst>
        </c:ser>
        <c:ser>
          <c:idx val="1"/>
          <c:order val="1"/>
          <c:tx>
            <c:strRef>
              <c:f>Sheet1!$C$1</c:f>
              <c:strCache>
                <c:ptCount val="1"/>
                <c:pt idx="0">
                  <c:v>Column1</c:v>
                </c:pt>
              </c:strCache>
            </c:strRef>
          </c:tx>
          <c:spPr>
            <a:solidFill>
              <a:schemeClr val="accent2"/>
            </a:solidFill>
            <a:ln>
              <a:noFill/>
            </a:ln>
            <a:effectLst/>
          </c:spPr>
          <c:invertIfNegative val="0"/>
          <c:cat>
            <c:strRef>
              <c:f>Sheet1!$A$2:$A$7</c:f>
              <c:strCache>
                <c:ptCount val="6"/>
                <c:pt idx="0">
                  <c:v>Overall</c:v>
                </c:pt>
                <c:pt idx="1">
                  <c:v>1 to 2</c:v>
                </c:pt>
                <c:pt idx="2">
                  <c:v>3 to 4</c:v>
                </c:pt>
                <c:pt idx="3">
                  <c:v>5 to 6 </c:v>
                </c:pt>
                <c:pt idx="4">
                  <c:v>7 to 8</c:v>
                </c:pt>
                <c:pt idx="5">
                  <c:v>Greater than 9</c:v>
                </c:pt>
              </c:strCache>
            </c:strRef>
          </c:cat>
          <c:val>
            <c:numRef>
              <c:f>Sheet1!$C$2:$C$7</c:f>
              <c:numCache>
                <c:formatCode>General</c:formatCode>
                <c:ptCount val="6"/>
              </c:numCache>
            </c:numRef>
          </c:val>
          <c:extLst>
            <c:ext xmlns:c16="http://schemas.microsoft.com/office/drawing/2014/chart" uri="{C3380CC4-5D6E-409C-BE32-E72D297353CC}">
              <c16:uniqueId val="{00000001-D7D5-4E80-81CD-C96FF42C1E13}"/>
            </c:ext>
          </c:extLst>
        </c:ser>
        <c:ser>
          <c:idx val="2"/>
          <c:order val="2"/>
          <c:tx>
            <c:strRef>
              <c:f>Sheet1!$D$1</c:f>
              <c:strCache>
                <c:ptCount val="1"/>
                <c:pt idx="0">
                  <c:v>Column2</c:v>
                </c:pt>
              </c:strCache>
            </c:strRef>
          </c:tx>
          <c:spPr>
            <a:solidFill>
              <a:schemeClr val="accent3"/>
            </a:solidFill>
            <a:ln>
              <a:noFill/>
            </a:ln>
            <a:effectLst/>
          </c:spPr>
          <c:invertIfNegative val="0"/>
          <c:cat>
            <c:strRef>
              <c:f>Sheet1!$A$2:$A$7</c:f>
              <c:strCache>
                <c:ptCount val="6"/>
                <c:pt idx="0">
                  <c:v>Overall</c:v>
                </c:pt>
                <c:pt idx="1">
                  <c:v>1 to 2</c:v>
                </c:pt>
                <c:pt idx="2">
                  <c:v>3 to 4</c:v>
                </c:pt>
                <c:pt idx="3">
                  <c:v>5 to 6 </c:v>
                </c:pt>
                <c:pt idx="4">
                  <c:v>7 to 8</c:v>
                </c:pt>
                <c:pt idx="5">
                  <c:v>Greater than 9</c:v>
                </c:pt>
              </c:strCache>
            </c:strRef>
          </c:cat>
          <c:val>
            <c:numRef>
              <c:f>Sheet1!$D$2:$D$7</c:f>
              <c:numCache>
                <c:formatCode>General</c:formatCode>
                <c:ptCount val="6"/>
              </c:numCache>
            </c:numRef>
          </c:val>
          <c:extLst>
            <c:ext xmlns:c16="http://schemas.microsoft.com/office/drawing/2014/chart" uri="{C3380CC4-5D6E-409C-BE32-E72D297353CC}">
              <c16:uniqueId val="{00000002-D7D5-4E80-81CD-C96FF42C1E13}"/>
            </c:ext>
          </c:extLst>
        </c:ser>
        <c:dLbls>
          <c:showLegendKey val="0"/>
          <c:showVal val="0"/>
          <c:showCatName val="0"/>
          <c:showSerName val="0"/>
          <c:showPercent val="0"/>
          <c:showBubbleSize val="0"/>
        </c:dLbls>
        <c:gapWidth val="219"/>
        <c:overlap val="-27"/>
        <c:axId val="840266847"/>
        <c:axId val="840268095"/>
      </c:barChart>
      <c:catAx>
        <c:axId val="840266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68095"/>
        <c:crosses val="autoZero"/>
        <c:auto val="1"/>
        <c:lblAlgn val="ctr"/>
        <c:lblOffset val="100"/>
        <c:noMultiLvlLbl val="0"/>
      </c:catAx>
      <c:valAx>
        <c:axId val="8402680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0266847"/>
        <c:crosses val="autoZero"/>
        <c:crossBetween val="between"/>
      </c:valAx>
      <c:spPr>
        <a:noFill/>
        <a:ln>
          <a:noFill/>
        </a:ln>
        <a:effectLst/>
      </c:spPr>
    </c:plotArea>
    <c:legend>
      <c:legendPos val="b"/>
      <c:legendEntry>
        <c:idx val="1"/>
        <c:delete val="1"/>
      </c:legendEntry>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Gen Pop (n=9199)</c:v>
                </c:pt>
              </c:strCache>
            </c:strRef>
          </c:tx>
          <c:spPr>
            <a:solidFill>
              <a:srgbClr val="FFFF00"/>
            </a:solidFill>
          </c:spPr>
          <c:invertIfNegative val="0"/>
          <c:cat>
            <c:strRef>
              <c:f>Sheet1!$A$2:$A$5</c:f>
              <c:strCache>
                <c:ptCount val="4"/>
                <c:pt idx="0">
                  <c:v>Infectious Diseases</c:v>
                </c:pt>
                <c:pt idx="1">
                  <c:v>Blood Disorders</c:v>
                </c:pt>
                <c:pt idx="2">
                  <c:v>Skin Disorders</c:v>
                </c:pt>
                <c:pt idx="3">
                  <c:v>Injuries</c:v>
                </c:pt>
              </c:strCache>
            </c:strRef>
          </c:cat>
          <c:val>
            <c:numRef>
              <c:f>Sheet1!$B$2:$B$5</c:f>
              <c:numCache>
                <c:formatCode>0%</c:formatCode>
                <c:ptCount val="4"/>
                <c:pt idx="0">
                  <c:v>0.21</c:v>
                </c:pt>
                <c:pt idx="1">
                  <c:v>0.02</c:v>
                </c:pt>
                <c:pt idx="2">
                  <c:v>0.09</c:v>
                </c:pt>
                <c:pt idx="3">
                  <c:v>0.18</c:v>
                </c:pt>
              </c:numCache>
            </c:numRef>
          </c:val>
          <c:extLst>
            <c:ext xmlns:c16="http://schemas.microsoft.com/office/drawing/2014/chart" uri="{C3380CC4-5D6E-409C-BE32-E72D297353CC}">
              <c16:uniqueId val="{00000000-7162-4EF7-838D-701C83C90AD3}"/>
            </c:ext>
          </c:extLst>
        </c:ser>
        <c:ser>
          <c:idx val="1"/>
          <c:order val="1"/>
          <c:tx>
            <c:strRef>
              <c:f>Sheet1!$C$1</c:f>
              <c:strCache>
                <c:ptCount val="1"/>
                <c:pt idx="0">
                  <c:v>SMI (n=2042)</c:v>
                </c:pt>
              </c:strCache>
            </c:strRef>
          </c:tx>
          <c:spPr>
            <a:solidFill>
              <a:srgbClr val="00B050"/>
            </a:solidFill>
          </c:spPr>
          <c:invertIfNegative val="0"/>
          <c:cat>
            <c:strRef>
              <c:f>Sheet1!$A$2:$A$5</c:f>
              <c:strCache>
                <c:ptCount val="4"/>
                <c:pt idx="0">
                  <c:v>Infectious Diseases</c:v>
                </c:pt>
                <c:pt idx="1">
                  <c:v>Blood Disorders</c:v>
                </c:pt>
                <c:pt idx="2">
                  <c:v>Skin Disorders</c:v>
                </c:pt>
                <c:pt idx="3">
                  <c:v>Injuries</c:v>
                </c:pt>
              </c:strCache>
            </c:strRef>
          </c:cat>
          <c:val>
            <c:numRef>
              <c:f>Sheet1!$C$2:$C$5</c:f>
              <c:numCache>
                <c:formatCode>0%</c:formatCode>
                <c:ptCount val="4"/>
                <c:pt idx="0">
                  <c:v>0.27</c:v>
                </c:pt>
                <c:pt idx="1">
                  <c:v>0.11</c:v>
                </c:pt>
                <c:pt idx="2">
                  <c:v>0.18</c:v>
                </c:pt>
                <c:pt idx="3">
                  <c:v>0.28999999999999998</c:v>
                </c:pt>
              </c:numCache>
            </c:numRef>
          </c:val>
          <c:extLst>
            <c:ext xmlns:c16="http://schemas.microsoft.com/office/drawing/2014/chart" uri="{C3380CC4-5D6E-409C-BE32-E72D297353CC}">
              <c16:uniqueId val="{00000001-7162-4EF7-838D-701C83C90AD3}"/>
            </c:ext>
          </c:extLst>
        </c:ser>
        <c:ser>
          <c:idx val="2"/>
          <c:order val="2"/>
          <c:tx>
            <c:strRef>
              <c:f>Sheet1!$D$1</c:f>
              <c:strCache>
                <c:ptCount val="1"/>
                <c:pt idx="0">
                  <c:v>CJ-SMI (n=3690)</c:v>
                </c:pt>
              </c:strCache>
            </c:strRef>
          </c:tx>
          <c:spPr>
            <a:solidFill>
              <a:srgbClr val="FF0000"/>
            </a:solidFill>
          </c:spPr>
          <c:invertIfNegative val="0"/>
          <c:cat>
            <c:strRef>
              <c:f>Sheet1!$A$2:$A$5</c:f>
              <c:strCache>
                <c:ptCount val="4"/>
                <c:pt idx="0">
                  <c:v>Infectious Diseases</c:v>
                </c:pt>
                <c:pt idx="1">
                  <c:v>Blood Disorders</c:v>
                </c:pt>
                <c:pt idx="2">
                  <c:v>Skin Disorders</c:v>
                </c:pt>
                <c:pt idx="3">
                  <c:v>Injuries</c:v>
                </c:pt>
              </c:strCache>
            </c:strRef>
          </c:cat>
          <c:val>
            <c:numRef>
              <c:f>Sheet1!$D$2:$D$5</c:f>
              <c:numCache>
                <c:formatCode>0%</c:formatCode>
                <c:ptCount val="4"/>
                <c:pt idx="0">
                  <c:v>0.34</c:v>
                </c:pt>
                <c:pt idx="1">
                  <c:v>0.13</c:v>
                </c:pt>
                <c:pt idx="2">
                  <c:v>0.23</c:v>
                </c:pt>
                <c:pt idx="3">
                  <c:v>0.38</c:v>
                </c:pt>
              </c:numCache>
            </c:numRef>
          </c:val>
          <c:extLst>
            <c:ext xmlns:c16="http://schemas.microsoft.com/office/drawing/2014/chart" uri="{C3380CC4-5D6E-409C-BE32-E72D297353CC}">
              <c16:uniqueId val="{00000002-7162-4EF7-838D-701C83C90AD3}"/>
            </c:ext>
          </c:extLst>
        </c:ser>
        <c:dLbls>
          <c:showLegendKey val="0"/>
          <c:showVal val="0"/>
          <c:showCatName val="0"/>
          <c:showSerName val="0"/>
          <c:showPercent val="0"/>
          <c:showBubbleSize val="0"/>
        </c:dLbls>
        <c:gapWidth val="150"/>
        <c:axId val="400514416"/>
        <c:axId val="307449008"/>
      </c:barChart>
      <c:catAx>
        <c:axId val="400514416"/>
        <c:scaling>
          <c:orientation val="minMax"/>
        </c:scaling>
        <c:delete val="0"/>
        <c:axPos val="b"/>
        <c:numFmt formatCode="General" sourceLinked="0"/>
        <c:majorTickMark val="out"/>
        <c:minorTickMark val="none"/>
        <c:tickLblPos val="nextTo"/>
        <c:crossAx val="307449008"/>
        <c:crosses val="autoZero"/>
        <c:auto val="1"/>
        <c:lblAlgn val="ctr"/>
        <c:lblOffset val="100"/>
        <c:noMultiLvlLbl val="0"/>
      </c:catAx>
      <c:valAx>
        <c:axId val="307449008"/>
        <c:scaling>
          <c:orientation val="minMax"/>
        </c:scaling>
        <c:delete val="0"/>
        <c:axPos val="l"/>
        <c:majorGridlines/>
        <c:numFmt formatCode="0%" sourceLinked="1"/>
        <c:majorTickMark val="out"/>
        <c:minorTickMark val="none"/>
        <c:tickLblPos val="nextTo"/>
        <c:crossAx val="400514416"/>
        <c:crosses val="autoZero"/>
        <c:crossBetween val="between"/>
      </c:valAx>
    </c:plotArea>
    <c:legend>
      <c:legendPos val="b"/>
      <c:overlay val="0"/>
    </c:legend>
    <c:plotVisOnly val="1"/>
    <c:dispBlanksAs val="gap"/>
    <c:showDLblsOverMax val="0"/>
  </c:chart>
  <c:txPr>
    <a:bodyPr/>
    <a:lstStyle/>
    <a:p>
      <a:pPr>
        <a:defRPr sz="1800" baseline="0">
          <a:latin typeface="Calibri" panose="020F050202020403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Total (204)</c:v>
                </c:pt>
              </c:strCache>
            </c:strRef>
          </c:tx>
          <c:spPr>
            <a:solidFill>
              <a:srgbClr val="FFFF00"/>
            </a:solidFill>
          </c:spPr>
          <c:invertIfNegative val="0"/>
          <c:cat>
            <c:strRef>
              <c:f>Sheet1!$A$3:$A$7</c:f>
              <c:strCache>
                <c:ptCount val="5"/>
                <c:pt idx="0">
                  <c:v>Physical Assault</c:v>
                </c:pt>
                <c:pt idx="1">
                  <c:v>Assault with a Weapon</c:v>
                </c:pt>
                <c:pt idx="2">
                  <c:v>Sexual Assault </c:v>
                </c:pt>
                <c:pt idx="3">
                  <c:v>Life Threatening Illness/Injury</c:v>
                </c:pt>
                <c:pt idx="4">
                  <c:v>Any Interpersonal</c:v>
                </c:pt>
              </c:strCache>
            </c:strRef>
          </c:cat>
          <c:val>
            <c:numRef>
              <c:f>Sheet1!$B$3:$B$7</c:f>
              <c:numCache>
                <c:formatCode>0%</c:formatCode>
                <c:ptCount val="5"/>
                <c:pt idx="0">
                  <c:v>0.8</c:v>
                </c:pt>
                <c:pt idx="1">
                  <c:v>0.62</c:v>
                </c:pt>
                <c:pt idx="2">
                  <c:v>0.5</c:v>
                </c:pt>
                <c:pt idx="3">
                  <c:v>0.38</c:v>
                </c:pt>
                <c:pt idx="4">
                  <c:v>0.9</c:v>
                </c:pt>
              </c:numCache>
            </c:numRef>
          </c:val>
          <c:extLst>
            <c:ext xmlns:c16="http://schemas.microsoft.com/office/drawing/2014/chart" uri="{C3380CC4-5D6E-409C-BE32-E72D297353CC}">
              <c16:uniqueId val="{00000000-2AE3-4B93-94B1-273C3B13AEFA}"/>
            </c:ext>
          </c:extLst>
        </c:ser>
        <c:ser>
          <c:idx val="1"/>
          <c:order val="1"/>
          <c:tx>
            <c:strRef>
              <c:f>Sheet1!$C$1</c:f>
              <c:strCache>
                <c:ptCount val="1"/>
                <c:pt idx="0">
                  <c:v>PTSD (103)</c:v>
                </c:pt>
              </c:strCache>
            </c:strRef>
          </c:tx>
          <c:spPr>
            <a:solidFill>
              <a:srgbClr val="FF0000"/>
            </a:solidFill>
          </c:spPr>
          <c:invertIfNegative val="0"/>
          <c:cat>
            <c:strRef>
              <c:f>Sheet1!$A$3:$A$7</c:f>
              <c:strCache>
                <c:ptCount val="5"/>
                <c:pt idx="0">
                  <c:v>Physical Assault</c:v>
                </c:pt>
                <c:pt idx="1">
                  <c:v>Assault with a Weapon</c:v>
                </c:pt>
                <c:pt idx="2">
                  <c:v>Sexual Assault </c:v>
                </c:pt>
                <c:pt idx="3">
                  <c:v>Life Threatening Illness/Injury</c:v>
                </c:pt>
                <c:pt idx="4">
                  <c:v>Any Interpersonal</c:v>
                </c:pt>
              </c:strCache>
            </c:strRef>
          </c:cat>
          <c:val>
            <c:numRef>
              <c:f>Sheet1!$C$3:$C$7</c:f>
              <c:numCache>
                <c:formatCode>0%</c:formatCode>
                <c:ptCount val="5"/>
                <c:pt idx="0">
                  <c:v>0.88</c:v>
                </c:pt>
                <c:pt idx="1">
                  <c:v>0.71</c:v>
                </c:pt>
                <c:pt idx="2">
                  <c:v>0.61</c:v>
                </c:pt>
                <c:pt idx="3">
                  <c:v>0.41</c:v>
                </c:pt>
                <c:pt idx="4">
                  <c:v>0.94</c:v>
                </c:pt>
              </c:numCache>
            </c:numRef>
          </c:val>
          <c:extLst>
            <c:ext xmlns:c16="http://schemas.microsoft.com/office/drawing/2014/chart" uri="{C3380CC4-5D6E-409C-BE32-E72D297353CC}">
              <c16:uniqueId val="{00000001-2AE3-4B93-94B1-273C3B13AEFA}"/>
            </c:ext>
          </c:extLst>
        </c:ser>
        <c:ser>
          <c:idx val="2"/>
          <c:order val="2"/>
          <c:tx>
            <c:strRef>
              <c:f>Sheet1!$D$1</c:f>
              <c:strCache>
                <c:ptCount val="1"/>
                <c:pt idx="0">
                  <c:v>No PTSD (101)</c:v>
                </c:pt>
              </c:strCache>
            </c:strRef>
          </c:tx>
          <c:spPr>
            <a:solidFill>
              <a:srgbClr val="00B050"/>
            </a:solidFill>
          </c:spPr>
          <c:invertIfNegative val="0"/>
          <c:cat>
            <c:strRef>
              <c:f>Sheet1!$A$3:$A$7</c:f>
              <c:strCache>
                <c:ptCount val="5"/>
                <c:pt idx="0">
                  <c:v>Physical Assault</c:v>
                </c:pt>
                <c:pt idx="1">
                  <c:v>Assault with a Weapon</c:v>
                </c:pt>
                <c:pt idx="2">
                  <c:v>Sexual Assault </c:v>
                </c:pt>
                <c:pt idx="3">
                  <c:v>Life Threatening Illness/Injury</c:v>
                </c:pt>
                <c:pt idx="4">
                  <c:v>Any Interpersonal</c:v>
                </c:pt>
              </c:strCache>
            </c:strRef>
          </c:cat>
          <c:val>
            <c:numRef>
              <c:f>Sheet1!$D$3:$D$7</c:f>
              <c:numCache>
                <c:formatCode>0%</c:formatCode>
                <c:ptCount val="5"/>
                <c:pt idx="0">
                  <c:v>0.72</c:v>
                </c:pt>
                <c:pt idx="1">
                  <c:v>0.52</c:v>
                </c:pt>
                <c:pt idx="2">
                  <c:v>0.39</c:v>
                </c:pt>
                <c:pt idx="3">
                  <c:v>0.36</c:v>
                </c:pt>
                <c:pt idx="4">
                  <c:v>0.86</c:v>
                </c:pt>
              </c:numCache>
            </c:numRef>
          </c:val>
          <c:extLst>
            <c:ext xmlns:c16="http://schemas.microsoft.com/office/drawing/2014/chart" uri="{C3380CC4-5D6E-409C-BE32-E72D297353CC}">
              <c16:uniqueId val="{00000002-2AE3-4B93-94B1-273C3B13AEFA}"/>
            </c:ext>
          </c:extLst>
        </c:ser>
        <c:dLbls>
          <c:showLegendKey val="0"/>
          <c:showVal val="0"/>
          <c:showCatName val="0"/>
          <c:showSerName val="0"/>
          <c:showPercent val="0"/>
          <c:showBubbleSize val="0"/>
        </c:dLbls>
        <c:gapWidth val="150"/>
        <c:axId val="400514416"/>
        <c:axId val="307449008"/>
      </c:barChart>
      <c:catAx>
        <c:axId val="400514416"/>
        <c:scaling>
          <c:orientation val="minMax"/>
        </c:scaling>
        <c:delete val="0"/>
        <c:axPos val="b"/>
        <c:numFmt formatCode="General" sourceLinked="0"/>
        <c:majorTickMark val="out"/>
        <c:minorTickMark val="none"/>
        <c:tickLblPos val="nextTo"/>
        <c:crossAx val="307449008"/>
        <c:crosses val="autoZero"/>
        <c:auto val="1"/>
        <c:lblAlgn val="ctr"/>
        <c:lblOffset val="100"/>
        <c:noMultiLvlLbl val="0"/>
      </c:catAx>
      <c:valAx>
        <c:axId val="307449008"/>
        <c:scaling>
          <c:orientation val="minMax"/>
        </c:scaling>
        <c:delete val="0"/>
        <c:axPos val="l"/>
        <c:majorGridlines/>
        <c:numFmt formatCode="0%" sourceLinked="1"/>
        <c:majorTickMark val="out"/>
        <c:minorTickMark val="none"/>
        <c:tickLblPos val="nextTo"/>
        <c:crossAx val="400514416"/>
        <c:crosses val="autoZero"/>
        <c:crossBetween val="between"/>
      </c:valAx>
    </c:plotArea>
    <c:legend>
      <c:legendPos val="b"/>
      <c:overlay val="0"/>
    </c:legend>
    <c:plotVisOnly val="1"/>
    <c:dispBlanksAs val="gap"/>
    <c:showDLblsOverMax val="0"/>
  </c:chart>
  <c:txPr>
    <a:bodyPr/>
    <a:lstStyle/>
    <a:p>
      <a:pPr>
        <a:defRPr sz="1800" baseline="0">
          <a:latin typeface="Calibri" panose="020F050202020403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Needed</c:v>
                </c:pt>
              </c:strCache>
            </c:strRef>
          </c:tx>
          <c:spPr>
            <a:solidFill>
              <a:srgbClr val="FF0000"/>
            </a:solidFill>
          </c:spPr>
          <c:invertIfNegative val="0"/>
          <c:cat>
            <c:strRef>
              <c:f>Sheet1!$A$2:$A$6</c:f>
              <c:strCache>
                <c:ptCount val="5"/>
                <c:pt idx="0">
                  <c:v>Basic Needs</c:v>
                </c:pt>
                <c:pt idx="1">
                  <c:v>Medical Care</c:v>
                </c:pt>
                <c:pt idx="2">
                  <c:v>Dental Care</c:v>
                </c:pt>
                <c:pt idx="3">
                  <c:v>Outpatient Mental Health</c:v>
                </c:pt>
                <c:pt idx="4">
                  <c:v>Medication</c:v>
                </c:pt>
              </c:strCache>
            </c:strRef>
          </c:cat>
          <c:val>
            <c:numRef>
              <c:f>Sheet1!$B$2:$B$6</c:f>
              <c:numCache>
                <c:formatCode>0%</c:formatCode>
                <c:ptCount val="5"/>
                <c:pt idx="0">
                  <c:v>0.65</c:v>
                </c:pt>
                <c:pt idx="1">
                  <c:v>0.68</c:v>
                </c:pt>
                <c:pt idx="2" formatCode="0.00">
                  <c:v>0.69</c:v>
                </c:pt>
                <c:pt idx="3" formatCode="0.00">
                  <c:v>0.67</c:v>
                </c:pt>
                <c:pt idx="4" formatCode="0.00">
                  <c:v>0.73</c:v>
                </c:pt>
              </c:numCache>
            </c:numRef>
          </c:val>
          <c:extLst>
            <c:ext xmlns:c16="http://schemas.microsoft.com/office/drawing/2014/chart" uri="{C3380CC4-5D6E-409C-BE32-E72D297353CC}">
              <c16:uniqueId val="{00000000-7CDA-4FDF-989E-0447E23E19DE}"/>
            </c:ext>
          </c:extLst>
        </c:ser>
        <c:ser>
          <c:idx val="1"/>
          <c:order val="1"/>
          <c:tx>
            <c:strRef>
              <c:f>Sheet1!$C$1</c:f>
              <c:strCache>
                <c:ptCount val="1"/>
                <c:pt idx="0">
                  <c:v>Received</c:v>
                </c:pt>
              </c:strCache>
            </c:strRef>
          </c:tx>
          <c:spPr>
            <a:solidFill>
              <a:srgbClr val="00B050"/>
            </a:solidFill>
          </c:spPr>
          <c:invertIfNegative val="0"/>
          <c:cat>
            <c:strRef>
              <c:f>Sheet1!$A$2:$A$6</c:f>
              <c:strCache>
                <c:ptCount val="5"/>
                <c:pt idx="0">
                  <c:v>Basic Needs</c:v>
                </c:pt>
                <c:pt idx="1">
                  <c:v>Medical Care</c:v>
                </c:pt>
                <c:pt idx="2">
                  <c:v>Dental Care</c:v>
                </c:pt>
                <c:pt idx="3">
                  <c:v>Outpatient Mental Health</c:v>
                </c:pt>
                <c:pt idx="4">
                  <c:v>Medication</c:v>
                </c:pt>
              </c:strCache>
            </c:strRef>
          </c:cat>
          <c:val>
            <c:numRef>
              <c:f>Sheet1!$C$2:$C$6</c:f>
              <c:numCache>
                <c:formatCode>0.00</c:formatCode>
                <c:ptCount val="5"/>
                <c:pt idx="0" formatCode="0%">
                  <c:v>0.62</c:v>
                </c:pt>
                <c:pt idx="1">
                  <c:v>0.57999999999999996</c:v>
                </c:pt>
                <c:pt idx="2">
                  <c:v>0.38</c:v>
                </c:pt>
                <c:pt idx="3">
                  <c:v>0.63</c:v>
                </c:pt>
                <c:pt idx="4">
                  <c:v>0.77</c:v>
                </c:pt>
              </c:numCache>
            </c:numRef>
          </c:val>
          <c:extLst>
            <c:ext xmlns:c16="http://schemas.microsoft.com/office/drawing/2014/chart" uri="{C3380CC4-5D6E-409C-BE32-E72D297353CC}">
              <c16:uniqueId val="{00000001-7CDA-4FDF-989E-0447E23E19DE}"/>
            </c:ext>
          </c:extLst>
        </c:ser>
        <c:dLbls>
          <c:showLegendKey val="0"/>
          <c:showVal val="0"/>
          <c:showCatName val="0"/>
          <c:showSerName val="0"/>
          <c:showPercent val="0"/>
          <c:showBubbleSize val="0"/>
        </c:dLbls>
        <c:gapWidth val="150"/>
        <c:axId val="487386976"/>
        <c:axId val="487389328"/>
      </c:barChart>
      <c:catAx>
        <c:axId val="487386976"/>
        <c:scaling>
          <c:orientation val="minMax"/>
        </c:scaling>
        <c:delete val="0"/>
        <c:axPos val="b"/>
        <c:numFmt formatCode="General" sourceLinked="0"/>
        <c:majorTickMark val="out"/>
        <c:minorTickMark val="none"/>
        <c:tickLblPos val="nextTo"/>
        <c:crossAx val="487389328"/>
        <c:crosses val="autoZero"/>
        <c:auto val="1"/>
        <c:lblAlgn val="ctr"/>
        <c:lblOffset val="100"/>
        <c:noMultiLvlLbl val="0"/>
      </c:catAx>
      <c:valAx>
        <c:axId val="487389328"/>
        <c:scaling>
          <c:orientation val="minMax"/>
          <c:max val="1"/>
          <c:min val="0"/>
        </c:scaling>
        <c:delete val="0"/>
        <c:axPos val="l"/>
        <c:majorGridlines/>
        <c:numFmt formatCode="0%" sourceLinked="1"/>
        <c:majorTickMark val="out"/>
        <c:minorTickMark val="none"/>
        <c:tickLblPos val="nextTo"/>
        <c:crossAx val="487386976"/>
        <c:crosses val="autoZero"/>
        <c:crossBetween val="between"/>
      </c:valAx>
    </c:plotArea>
    <c:legend>
      <c:legendPos val="r"/>
      <c:overlay val="0"/>
    </c:legend>
    <c:plotVisOnly val="1"/>
    <c:dispBlanksAs val="gap"/>
    <c:showDLblsOverMax val="0"/>
  </c:chart>
  <c:txPr>
    <a:bodyPr/>
    <a:lstStyle/>
    <a:p>
      <a:pPr>
        <a:defRPr sz="1800" baseline="0">
          <a:solidFill>
            <a:schemeClr val="tx1"/>
          </a:solidFill>
          <a:latin typeface="Calibri" panose="020F050202020403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No</c:v>
                </c:pt>
              </c:strCache>
            </c:strRef>
          </c:tx>
          <c:spPr>
            <a:solidFill>
              <a:srgbClr val="FF0000"/>
            </a:solidFill>
          </c:spPr>
          <c:invertIfNegative val="0"/>
          <c:cat>
            <c:strRef>
              <c:f>Sheet1!$A$2:$A$6</c:f>
              <c:strCache>
                <c:ptCount val="5"/>
                <c:pt idx="0">
                  <c:v>Valid Driver's License</c:v>
                </c:pt>
                <c:pt idx="1">
                  <c:v>Own/rent Own Home or Apartment</c:v>
                </c:pt>
                <c:pt idx="2">
                  <c:v>Currently Medicaid Enrolled</c:v>
                </c:pt>
                <c:pt idx="3">
                  <c:v>Current Mental Health Services</c:v>
                </c:pt>
                <c:pt idx="4">
                  <c:v>Prior Probation</c:v>
                </c:pt>
              </c:strCache>
            </c:strRef>
          </c:cat>
          <c:val>
            <c:numRef>
              <c:f>Sheet1!$B$2:$B$6</c:f>
              <c:numCache>
                <c:formatCode>0%</c:formatCode>
                <c:ptCount val="5"/>
                <c:pt idx="0">
                  <c:v>0.73</c:v>
                </c:pt>
                <c:pt idx="1">
                  <c:v>0.6</c:v>
                </c:pt>
                <c:pt idx="2">
                  <c:v>0.64</c:v>
                </c:pt>
                <c:pt idx="3">
                  <c:v>0.46</c:v>
                </c:pt>
                <c:pt idx="4">
                  <c:v>0.45</c:v>
                </c:pt>
              </c:numCache>
            </c:numRef>
          </c:val>
          <c:extLst>
            <c:ext xmlns:c16="http://schemas.microsoft.com/office/drawing/2014/chart" uri="{C3380CC4-5D6E-409C-BE32-E72D297353CC}">
              <c16:uniqueId val="{00000000-7E0B-4DF9-81AB-9A238463E6AE}"/>
            </c:ext>
          </c:extLst>
        </c:ser>
        <c:ser>
          <c:idx val="1"/>
          <c:order val="1"/>
          <c:tx>
            <c:strRef>
              <c:f>Sheet1!$C$1</c:f>
              <c:strCache>
                <c:ptCount val="1"/>
                <c:pt idx="0">
                  <c:v>Yes</c:v>
                </c:pt>
              </c:strCache>
            </c:strRef>
          </c:tx>
          <c:spPr>
            <a:solidFill>
              <a:srgbClr val="00B050"/>
            </a:solidFill>
          </c:spPr>
          <c:invertIfNegative val="0"/>
          <c:cat>
            <c:strRef>
              <c:f>Sheet1!$A$2:$A$6</c:f>
              <c:strCache>
                <c:ptCount val="5"/>
                <c:pt idx="0">
                  <c:v>Valid Driver's License</c:v>
                </c:pt>
                <c:pt idx="1">
                  <c:v>Own/rent Own Home or Apartment</c:v>
                </c:pt>
                <c:pt idx="2">
                  <c:v>Currently Medicaid Enrolled</c:v>
                </c:pt>
                <c:pt idx="3">
                  <c:v>Current Mental Health Services</c:v>
                </c:pt>
                <c:pt idx="4">
                  <c:v>Prior Probation</c:v>
                </c:pt>
              </c:strCache>
            </c:strRef>
          </c:cat>
          <c:val>
            <c:numRef>
              <c:f>Sheet1!$C$2:$C$6</c:f>
              <c:numCache>
                <c:formatCode>0%</c:formatCode>
                <c:ptCount val="5"/>
                <c:pt idx="0">
                  <c:v>0.27</c:v>
                </c:pt>
                <c:pt idx="1">
                  <c:v>0.4</c:v>
                </c:pt>
                <c:pt idx="2">
                  <c:v>0.36</c:v>
                </c:pt>
                <c:pt idx="3">
                  <c:v>0.54</c:v>
                </c:pt>
                <c:pt idx="4">
                  <c:v>0.55000000000000004</c:v>
                </c:pt>
              </c:numCache>
            </c:numRef>
          </c:val>
          <c:extLst>
            <c:ext xmlns:c16="http://schemas.microsoft.com/office/drawing/2014/chart" uri="{C3380CC4-5D6E-409C-BE32-E72D297353CC}">
              <c16:uniqueId val="{00000001-7E0B-4DF9-81AB-9A238463E6AE}"/>
            </c:ext>
          </c:extLst>
        </c:ser>
        <c:dLbls>
          <c:showLegendKey val="0"/>
          <c:showVal val="0"/>
          <c:showCatName val="0"/>
          <c:showSerName val="0"/>
          <c:showPercent val="0"/>
          <c:showBubbleSize val="0"/>
        </c:dLbls>
        <c:gapWidth val="150"/>
        <c:axId val="487386976"/>
        <c:axId val="487389328"/>
      </c:barChart>
      <c:catAx>
        <c:axId val="487386976"/>
        <c:scaling>
          <c:orientation val="minMax"/>
        </c:scaling>
        <c:delete val="0"/>
        <c:axPos val="b"/>
        <c:numFmt formatCode="General" sourceLinked="0"/>
        <c:majorTickMark val="out"/>
        <c:minorTickMark val="none"/>
        <c:tickLblPos val="nextTo"/>
        <c:crossAx val="487389328"/>
        <c:crosses val="autoZero"/>
        <c:auto val="1"/>
        <c:lblAlgn val="ctr"/>
        <c:lblOffset val="100"/>
        <c:noMultiLvlLbl val="0"/>
      </c:catAx>
      <c:valAx>
        <c:axId val="487389328"/>
        <c:scaling>
          <c:orientation val="minMax"/>
          <c:max val="1"/>
          <c:min val="0"/>
        </c:scaling>
        <c:delete val="0"/>
        <c:axPos val="l"/>
        <c:majorGridlines/>
        <c:numFmt formatCode="0%" sourceLinked="1"/>
        <c:majorTickMark val="out"/>
        <c:minorTickMark val="none"/>
        <c:tickLblPos val="nextTo"/>
        <c:crossAx val="487386976"/>
        <c:crosses val="autoZero"/>
        <c:crossBetween val="between"/>
      </c:valAx>
    </c:plotArea>
    <c:legend>
      <c:legendPos val="r"/>
      <c:overlay val="0"/>
    </c:legend>
    <c:plotVisOnly val="1"/>
    <c:dispBlanksAs val="gap"/>
    <c:showDLblsOverMax val="0"/>
  </c:chart>
  <c:txPr>
    <a:bodyPr/>
    <a:lstStyle/>
    <a:p>
      <a:pPr>
        <a:defRPr sz="1800" baseline="0">
          <a:solidFill>
            <a:schemeClr val="tx1"/>
          </a:solidFill>
          <a:latin typeface="Calibri" panose="020F050202020403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Non-SMI</c:v>
                </c:pt>
              </c:strCache>
            </c:strRef>
          </c:tx>
          <c:spPr>
            <a:solidFill>
              <a:srgbClr val="02B00E"/>
            </a:solidFill>
          </c:spPr>
          <c:invertIfNegative val="0"/>
          <c:cat>
            <c:strRef>
              <c:f>Sheet1!$A$2:$A$6</c:f>
              <c:strCache>
                <c:ptCount val="5"/>
                <c:pt idx="0">
                  <c:v>Substance Use</c:v>
                </c:pt>
                <c:pt idx="1">
                  <c:v>Anti-social Personality Traits</c:v>
                </c:pt>
                <c:pt idx="2">
                  <c:v>Dysfunctional Family History</c:v>
                </c:pt>
                <c:pt idx="3">
                  <c:v>Self-control </c:v>
                </c:pt>
                <c:pt idx="4">
                  <c:v>Anti-social Values</c:v>
                </c:pt>
              </c:strCache>
            </c:strRef>
          </c:cat>
          <c:val>
            <c:numRef>
              <c:f>Sheet1!$B$2:$B$6</c:f>
              <c:numCache>
                <c:formatCode>0.00</c:formatCode>
                <c:ptCount val="5"/>
                <c:pt idx="0">
                  <c:v>2.8</c:v>
                </c:pt>
                <c:pt idx="1">
                  <c:v>1.56</c:v>
                </c:pt>
                <c:pt idx="2">
                  <c:v>9.44</c:v>
                </c:pt>
                <c:pt idx="3">
                  <c:v>10.88</c:v>
                </c:pt>
                <c:pt idx="4">
                  <c:v>5.29</c:v>
                </c:pt>
              </c:numCache>
            </c:numRef>
          </c:val>
          <c:extLst>
            <c:ext xmlns:c16="http://schemas.microsoft.com/office/drawing/2014/chart" uri="{C3380CC4-5D6E-409C-BE32-E72D297353CC}">
              <c16:uniqueId val="{00000000-F1FC-4EDA-88CF-3560F4FB6548}"/>
            </c:ext>
          </c:extLst>
        </c:ser>
        <c:ser>
          <c:idx val="1"/>
          <c:order val="1"/>
          <c:tx>
            <c:strRef>
              <c:f>Sheet1!$C$1</c:f>
              <c:strCache>
                <c:ptCount val="1"/>
                <c:pt idx="0">
                  <c:v>SMI</c:v>
                </c:pt>
              </c:strCache>
            </c:strRef>
          </c:tx>
          <c:spPr>
            <a:solidFill>
              <a:srgbClr val="FF0000"/>
            </a:solidFill>
          </c:spPr>
          <c:invertIfNegative val="0"/>
          <c:cat>
            <c:strRef>
              <c:f>Sheet1!$A$2:$A$6</c:f>
              <c:strCache>
                <c:ptCount val="5"/>
                <c:pt idx="0">
                  <c:v>Substance Use</c:v>
                </c:pt>
                <c:pt idx="1">
                  <c:v>Anti-social Personality Traits</c:v>
                </c:pt>
                <c:pt idx="2">
                  <c:v>Dysfunctional Family History</c:v>
                </c:pt>
                <c:pt idx="3">
                  <c:v>Self-control </c:v>
                </c:pt>
                <c:pt idx="4">
                  <c:v>Anti-social Values</c:v>
                </c:pt>
              </c:strCache>
            </c:strRef>
          </c:cat>
          <c:val>
            <c:numRef>
              <c:f>Sheet1!$C$2:$C$6</c:f>
              <c:numCache>
                <c:formatCode>0.00</c:formatCode>
                <c:ptCount val="5"/>
                <c:pt idx="0">
                  <c:v>3.96</c:v>
                </c:pt>
                <c:pt idx="1">
                  <c:v>2.54</c:v>
                </c:pt>
                <c:pt idx="2">
                  <c:v>10.4</c:v>
                </c:pt>
                <c:pt idx="3">
                  <c:v>12.48</c:v>
                </c:pt>
                <c:pt idx="4">
                  <c:v>7.34</c:v>
                </c:pt>
              </c:numCache>
            </c:numRef>
          </c:val>
          <c:extLst>
            <c:ext xmlns:c16="http://schemas.microsoft.com/office/drawing/2014/chart" uri="{C3380CC4-5D6E-409C-BE32-E72D297353CC}">
              <c16:uniqueId val="{00000001-F1FC-4EDA-88CF-3560F4FB6548}"/>
            </c:ext>
          </c:extLst>
        </c:ser>
        <c:dLbls>
          <c:showLegendKey val="0"/>
          <c:showVal val="0"/>
          <c:showCatName val="0"/>
          <c:showSerName val="0"/>
          <c:showPercent val="0"/>
          <c:showBubbleSize val="0"/>
        </c:dLbls>
        <c:gapWidth val="150"/>
        <c:axId val="487386976"/>
        <c:axId val="487389328"/>
      </c:barChart>
      <c:catAx>
        <c:axId val="487386976"/>
        <c:scaling>
          <c:orientation val="minMax"/>
        </c:scaling>
        <c:delete val="0"/>
        <c:axPos val="b"/>
        <c:numFmt formatCode="General" sourceLinked="0"/>
        <c:majorTickMark val="out"/>
        <c:minorTickMark val="none"/>
        <c:tickLblPos val="nextTo"/>
        <c:crossAx val="487389328"/>
        <c:crosses val="autoZero"/>
        <c:auto val="1"/>
        <c:lblAlgn val="ctr"/>
        <c:lblOffset val="100"/>
        <c:noMultiLvlLbl val="0"/>
      </c:catAx>
      <c:valAx>
        <c:axId val="487389328"/>
        <c:scaling>
          <c:orientation val="minMax"/>
        </c:scaling>
        <c:delete val="0"/>
        <c:axPos val="l"/>
        <c:majorGridlines/>
        <c:numFmt formatCode="0.00" sourceLinked="1"/>
        <c:majorTickMark val="out"/>
        <c:minorTickMark val="none"/>
        <c:tickLblPos val="nextTo"/>
        <c:crossAx val="487386976"/>
        <c:crosses val="autoZero"/>
        <c:crossBetween val="between"/>
      </c:valAx>
    </c:plotArea>
    <c:legend>
      <c:legendPos val="r"/>
      <c:overlay val="0"/>
    </c:legend>
    <c:plotVisOnly val="1"/>
    <c:dispBlanksAs val="gap"/>
    <c:showDLblsOverMax val="0"/>
  </c:chart>
  <c:txPr>
    <a:bodyPr/>
    <a:lstStyle/>
    <a:p>
      <a:pPr>
        <a:defRPr sz="1800" baseline="0">
          <a:solidFill>
            <a:schemeClr val="tx1"/>
          </a:solidFill>
          <a:latin typeface="Calibri" panose="020F050202020403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BFEA0-A789-4F24-BFDC-BF468447528D}" type="doc">
      <dgm:prSet loTypeId="urn:microsoft.com/office/officeart/2005/8/layout/pyramid3" loCatId="pyramid" qsTypeId="urn:microsoft.com/office/officeart/2005/8/quickstyle/simple1" qsCatId="simple" csTypeId="urn:microsoft.com/office/officeart/2005/8/colors/accent1_2" csCatId="accent1" phldr="1"/>
      <dgm:spPr/>
    </dgm:pt>
    <dgm:pt modelId="{CE0636B1-1C77-400C-9A52-5D5EEB262F49}">
      <dgm:prSet phldrT="[Text]" custT="1"/>
      <dgm:spPr/>
      <dgm:t>
        <a:bodyPr/>
        <a:lstStyle/>
        <a:p>
          <a:r>
            <a:rPr lang="en-US" sz="900" dirty="0">
              <a:solidFill>
                <a:schemeClr val="bg1"/>
              </a:solidFill>
            </a:rPr>
            <a:t>Conviction history supporting Opioid Use Disorder (“OUD”)</a:t>
          </a:r>
        </a:p>
      </dgm:t>
    </dgm:pt>
    <dgm:pt modelId="{A4245B49-758B-4811-9581-FBC696D19628}" type="parTrans" cxnId="{35C85ED1-A639-462B-AC35-73DE477B8C22}">
      <dgm:prSet/>
      <dgm:spPr/>
      <dgm:t>
        <a:bodyPr/>
        <a:lstStyle/>
        <a:p>
          <a:endParaRPr lang="en-US">
            <a:solidFill>
              <a:schemeClr val="bg1"/>
            </a:solidFill>
          </a:endParaRPr>
        </a:p>
      </dgm:t>
    </dgm:pt>
    <dgm:pt modelId="{F56BB316-3AB0-49A5-9749-3B0DE5B59CFA}" type="sibTrans" cxnId="{35C85ED1-A639-462B-AC35-73DE477B8C22}">
      <dgm:prSet/>
      <dgm:spPr/>
      <dgm:t>
        <a:bodyPr/>
        <a:lstStyle/>
        <a:p>
          <a:endParaRPr lang="en-US">
            <a:solidFill>
              <a:schemeClr val="bg1"/>
            </a:solidFill>
          </a:endParaRPr>
        </a:p>
      </dgm:t>
    </dgm:pt>
    <dgm:pt modelId="{B610C278-B403-4D62-B7AB-94BE0A365CA3}">
      <dgm:prSet phldrT="[Text]" custT="1"/>
      <dgm:spPr/>
      <dgm:t>
        <a:bodyPr/>
        <a:lstStyle/>
        <a:p>
          <a:r>
            <a:rPr lang="en-US" sz="1100" dirty="0">
              <a:solidFill>
                <a:schemeClr val="bg1"/>
              </a:solidFill>
            </a:rPr>
            <a:t>SASSI results suggesting Substance Use Disorder</a:t>
          </a:r>
        </a:p>
      </dgm:t>
    </dgm:pt>
    <dgm:pt modelId="{5BBF8A4E-1463-4D1A-BA2C-66C83478A7A0}" type="parTrans" cxnId="{4B7413AC-0717-49A7-82EA-75A70E8363FF}">
      <dgm:prSet/>
      <dgm:spPr/>
      <dgm:t>
        <a:bodyPr/>
        <a:lstStyle/>
        <a:p>
          <a:endParaRPr lang="en-US">
            <a:solidFill>
              <a:schemeClr val="bg1"/>
            </a:solidFill>
          </a:endParaRPr>
        </a:p>
      </dgm:t>
    </dgm:pt>
    <dgm:pt modelId="{6B8A2CF3-DFEF-41AE-A0CD-CF6EF7045FFD}" type="sibTrans" cxnId="{4B7413AC-0717-49A7-82EA-75A70E8363FF}">
      <dgm:prSet/>
      <dgm:spPr/>
      <dgm:t>
        <a:bodyPr/>
        <a:lstStyle/>
        <a:p>
          <a:endParaRPr lang="en-US">
            <a:solidFill>
              <a:schemeClr val="bg1"/>
            </a:solidFill>
          </a:endParaRPr>
        </a:p>
      </dgm:t>
    </dgm:pt>
    <dgm:pt modelId="{9BDDA264-7139-456B-9224-6334CE7C1051}">
      <dgm:prSet phldrT="[Text]" custT="1"/>
      <dgm:spPr/>
      <dgm:t>
        <a:bodyPr/>
        <a:lstStyle/>
        <a:p>
          <a:r>
            <a:rPr lang="en-US" sz="900" dirty="0">
              <a:solidFill>
                <a:schemeClr val="bg1"/>
              </a:solidFill>
            </a:rPr>
            <a:t>ACDP program involvement, including “Breaking Free”</a:t>
          </a:r>
        </a:p>
      </dgm:t>
    </dgm:pt>
    <dgm:pt modelId="{6CBE9AC5-A2E9-431C-B871-DB87202F05E2}" type="parTrans" cxnId="{1B9F7EA6-75DE-4387-9D2B-A05A2B078363}">
      <dgm:prSet/>
      <dgm:spPr/>
      <dgm:t>
        <a:bodyPr/>
        <a:lstStyle/>
        <a:p>
          <a:endParaRPr lang="en-US">
            <a:solidFill>
              <a:schemeClr val="bg1"/>
            </a:solidFill>
          </a:endParaRPr>
        </a:p>
      </dgm:t>
    </dgm:pt>
    <dgm:pt modelId="{7ECB01C7-B1CA-4028-A1EC-05914CE03A67}" type="sibTrans" cxnId="{1B9F7EA6-75DE-4387-9D2B-A05A2B078363}">
      <dgm:prSet/>
      <dgm:spPr/>
      <dgm:t>
        <a:bodyPr/>
        <a:lstStyle/>
        <a:p>
          <a:endParaRPr lang="en-US">
            <a:solidFill>
              <a:schemeClr val="bg1"/>
            </a:solidFill>
          </a:endParaRPr>
        </a:p>
      </dgm:t>
    </dgm:pt>
    <dgm:pt modelId="{5A4D6127-FC6A-4040-B664-9D2FBAE44C12}">
      <dgm:prSet phldrT="[Text]" custT="1"/>
      <dgm:spPr/>
      <dgm:t>
        <a:bodyPr/>
        <a:lstStyle/>
        <a:p>
          <a:r>
            <a:rPr lang="en-US" sz="1000" dirty="0">
              <a:solidFill>
                <a:schemeClr val="bg1"/>
              </a:solidFill>
            </a:rPr>
            <a:t>Risk/needs assessment indicates history of OUD</a:t>
          </a:r>
        </a:p>
      </dgm:t>
    </dgm:pt>
    <dgm:pt modelId="{55A4FE2C-3ADE-4E99-9D04-EA7C04979F2D}" type="parTrans" cxnId="{CD0D1D79-79C0-4055-A664-1A3589F53DA7}">
      <dgm:prSet/>
      <dgm:spPr/>
      <dgm:t>
        <a:bodyPr/>
        <a:lstStyle/>
        <a:p>
          <a:endParaRPr lang="en-US">
            <a:solidFill>
              <a:schemeClr val="bg1"/>
            </a:solidFill>
          </a:endParaRPr>
        </a:p>
      </dgm:t>
    </dgm:pt>
    <dgm:pt modelId="{71AA1C53-A685-494C-9E4F-45CA7A16BB02}" type="sibTrans" cxnId="{CD0D1D79-79C0-4055-A664-1A3589F53DA7}">
      <dgm:prSet/>
      <dgm:spPr/>
      <dgm:t>
        <a:bodyPr/>
        <a:lstStyle/>
        <a:p>
          <a:endParaRPr lang="en-US">
            <a:solidFill>
              <a:schemeClr val="bg1"/>
            </a:solidFill>
          </a:endParaRPr>
        </a:p>
      </dgm:t>
    </dgm:pt>
    <dgm:pt modelId="{91DDA8DA-4D95-4B14-A7B9-A042FBD1B69B}">
      <dgm:prSet phldrT="[Text]" custT="1"/>
      <dgm:spPr/>
      <dgm:t>
        <a:bodyPr/>
        <a:lstStyle/>
        <a:p>
          <a:r>
            <a:rPr lang="en-US" sz="800" dirty="0">
              <a:solidFill>
                <a:schemeClr val="bg1"/>
              </a:solidFill>
            </a:rPr>
            <a:t>Disciplinary action related to illicit opioid use</a:t>
          </a:r>
        </a:p>
      </dgm:t>
    </dgm:pt>
    <dgm:pt modelId="{BE178DB1-9467-44E6-96BC-489462F03209}" type="parTrans" cxnId="{E0E85C3C-D847-4B09-A37E-BF95D78DF5C0}">
      <dgm:prSet/>
      <dgm:spPr/>
      <dgm:t>
        <a:bodyPr/>
        <a:lstStyle/>
        <a:p>
          <a:endParaRPr lang="en-US">
            <a:solidFill>
              <a:schemeClr val="bg1"/>
            </a:solidFill>
          </a:endParaRPr>
        </a:p>
      </dgm:t>
    </dgm:pt>
    <dgm:pt modelId="{24CD86AC-6599-4EAE-9DC2-49497582B7AA}" type="sibTrans" cxnId="{E0E85C3C-D847-4B09-A37E-BF95D78DF5C0}">
      <dgm:prSet/>
      <dgm:spPr/>
      <dgm:t>
        <a:bodyPr/>
        <a:lstStyle/>
        <a:p>
          <a:endParaRPr lang="en-US">
            <a:solidFill>
              <a:schemeClr val="bg1"/>
            </a:solidFill>
          </a:endParaRPr>
        </a:p>
      </dgm:t>
    </dgm:pt>
    <dgm:pt modelId="{D48C4A26-EE8E-4EBF-9E93-F9D9EF12ECA0}">
      <dgm:prSet phldrT="[Text]"/>
      <dgm:spPr/>
      <dgm:t>
        <a:bodyPr/>
        <a:lstStyle/>
        <a:p>
          <a:r>
            <a:rPr lang="en-US" dirty="0">
              <a:solidFill>
                <a:schemeClr val="bg1"/>
              </a:solidFill>
            </a:rPr>
            <a:t>Chart Review</a:t>
          </a:r>
        </a:p>
      </dgm:t>
    </dgm:pt>
    <dgm:pt modelId="{7DF39571-1E9D-412D-ABB9-F05B4A47FF36}" type="parTrans" cxnId="{5FC39F5F-1404-4E5F-90D9-468A2B765C4C}">
      <dgm:prSet/>
      <dgm:spPr/>
      <dgm:t>
        <a:bodyPr/>
        <a:lstStyle/>
        <a:p>
          <a:endParaRPr lang="en-US">
            <a:solidFill>
              <a:schemeClr val="bg1"/>
            </a:solidFill>
          </a:endParaRPr>
        </a:p>
      </dgm:t>
    </dgm:pt>
    <dgm:pt modelId="{B95C5986-E77F-4191-82D5-DE1CDFB95B1C}" type="sibTrans" cxnId="{5FC39F5F-1404-4E5F-90D9-468A2B765C4C}">
      <dgm:prSet/>
      <dgm:spPr/>
      <dgm:t>
        <a:bodyPr/>
        <a:lstStyle/>
        <a:p>
          <a:endParaRPr lang="en-US">
            <a:solidFill>
              <a:schemeClr val="bg1"/>
            </a:solidFill>
          </a:endParaRPr>
        </a:p>
      </dgm:t>
    </dgm:pt>
    <dgm:pt modelId="{210E0E91-6365-4EB1-9EEE-5927536474DA}">
      <dgm:prSet phldrT="[Text]"/>
      <dgm:spPr/>
      <dgm:t>
        <a:bodyPr/>
        <a:lstStyle/>
        <a:p>
          <a:endParaRPr lang="en-US" dirty="0">
            <a:solidFill>
              <a:schemeClr val="bg1"/>
            </a:solidFill>
          </a:endParaRPr>
        </a:p>
      </dgm:t>
    </dgm:pt>
    <dgm:pt modelId="{3025C2BD-AB22-4AA3-B8BA-F273A8410892}" type="parTrans" cxnId="{97AF8FED-B57F-4CC7-8089-E943C354B983}">
      <dgm:prSet/>
      <dgm:spPr/>
      <dgm:t>
        <a:bodyPr/>
        <a:lstStyle/>
        <a:p>
          <a:endParaRPr lang="en-US"/>
        </a:p>
      </dgm:t>
    </dgm:pt>
    <dgm:pt modelId="{53431B96-19C3-4A48-ABD5-58F1163863DE}" type="sibTrans" cxnId="{97AF8FED-B57F-4CC7-8089-E943C354B983}">
      <dgm:prSet/>
      <dgm:spPr/>
      <dgm:t>
        <a:bodyPr/>
        <a:lstStyle/>
        <a:p>
          <a:endParaRPr lang="en-US"/>
        </a:p>
      </dgm:t>
    </dgm:pt>
    <dgm:pt modelId="{F6B76CDF-9C7F-4CE3-9825-8A401D5D1F43}" type="pres">
      <dgm:prSet presAssocID="{C84BFEA0-A789-4F24-BFDC-BF468447528D}" presName="Name0" presStyleCnt="0">
        <dgm:presLayoutVars>
          <dgm:dir val="rev"/>
          <dgm:animLvl val="lvl"/>
          <dgm:resizeHandles val="exact"/>
        </dgm:presLayoutVars>
      </dgm:prSet>
      <dgm:spPr/>
    </dgm:pt>
    <dgm:pt modelId="{4CAFB33C-80E9-4E7C-A72B-B7D0B1537CA4}" type="pres">
      <dgm:prSet presAssocID="{CE0636B1-1C77-400C-9A52-5D5EEB262F49}" presName="Name8" presStyleCnt="0"/>
      <dgm:spPr/>
    </dgm:pt>
    <dgm:pt modelId="{76907978-5DF6-44CC-8EDF-1D8C506CF532}" type="pres">
      <dgm:prSet presAssocID="{CE0636B1-1C77-400C-9A52-5D5EEB262F49}" presName="level" presStyleLbl="node1" presStyleIdx="0" presStyleCnt="7" custLinFactNeighborX="-949" custLinFactNeighborY="1651">
        <dgm:presLayoutVars>
          <dgm:chMax val="1"/>
          <dgm:bulletEnabled val="1"/>
        </dgm:presLayoutVars>
      </dgm:prSet>
      <dgm:spPr/>
    </dgm:pt>
    <dgm:pt modelId="{4D50A1FE-7AE9-4030-81BE-8BEDB7022BC8}" type="pres">
      <dgm:prSet presAssocID="{CE0636B1-1C77-400C-9A52-5D5EEB262F49}" presName="levelTx" presStyleLbl="revTx" presStyleIdx="0" presStyleCnt="0">
        <dgm:presLayoutVars>
          <dgm:chMax val="1"/>
          <dgm:bulletEnabled val="1"/>
        </dgm:presLayoutVars>
      </dgm:prSet>
      <dgm:spPr/>
    </dgm:pt>
    <dgm:pt modelId="{FEA61AAA-E23F-48EE-BB94-423826CBDBBA}" type="pres">
      <dgm:prSet presAssocID="{B610C278-B403-4D62-B7AB-94BE0A365CA3}" presName="Name8" presStyleCnt="0"/>
      <dgm:spPr/>
    </dgm:pt>
    <dgm:pt modelId="{32723D51-FB9A-48CD-9C81-F0A756B12834}" type="pres">
      <dgm:prSet presAssocID="{B610C278-B403-4D62-B7AB-94BE0A365CA3}" presName="level" presStyleLbl="node1" presStyleIdx="1" presStyleCnt="7">
        <dgm:presLayoutVars>
          <dgm:chMax val="1"/>
          <dgm:bulletEnabled val="1"/>
        </dgm:presLayoutVars>
      </dgm:prSet>
      <dgm:spPr/>
    </dgm:pt>
    <dgm:pt modelId="{ED3B157C-1CC0-4E49-98E4-5240BC249944}" type="pres">
      <dgm:prSet presAssocID="{B610C278-B403-4D62-B7AB-94BE0A365CA3}" presName="levelTx" presStyleLbl="revTx" presStyleIdx="0" presStyleCnt="0">
        <dgm:presLayoutVars>
          <dgm:chMax val="1"/>
          <dgm:bulletEnabled val="1"/>
        </dgm:presLayoutVars>
      </dgm:prSet>
      <dgm:spPr/>
    </dgm:pt>
    <dgm:pt modelId="{96DA0EAC-80E9-402D-86BC-28E787654959}" type="pres">
      <dgm:prSet presAssocID="{9BDDA264-7139-456B-9224-6334CE7C1051}" presName="Name8" presStyleCnt="0"/>
      <dgm:spPr/>
    </dgm:pt>
    <dgm:pt modelId="{EFD44572-2A2C-4795-8C51-EFD006F0141F}" type="pres">
      <dgm:prSet presAssocID="{9BDDA264-7139-456B-9224-6334CE7C1051}" presName="level" presStyleLbl="node1" presStyleIdx="2" presStyleCnt="7">
        <dgm:presLayoutVars>
          <dgm:chMax val="1"/>
          <dgm:bulletEnabled val="1"/>
        </dgm:presLayoutVars>
      </dgm:prSet>
      <dgm:spPr/>
    </dgm:pt>
    <dgm:pt modelId="{523550E3-EA59-405B-A7E5-EE5D06761C2B}" type="pres">
      <dgm:prSet presAssocID="{9BDDA264-7139-456B-9224-6334CE7C1051}" presName="levelTx" presStyleLbl="revTx" presStyleIdx="0" presStyleCnt="0">
        <dgm:presLayoutVars>
          <dgm:chMax val="1"/>
          <dgm:bulletEnabled val="1"/>
        </dgm:presLayoutVars>
      </dgm:prSet>
      <dgm:spPr/>
    </dgm:pt>
    <dgm:pt modelId="{839F2634-C38B-4815-A323-82B8597C935C}" type="pres">
      <dgm:prSet presAssocID="{5A4D6127-FC6A-4040-B664-9D2FBAE44C12}" presName="Name8" presStyleCnt="0"/>
      <dgm:spPr/>
    </dgm:pt>
    <dgm:pt modelId="{E0A46E4C-243B-4AAE-BC2B-A12DE5A71C97}" type="pres">
      <dgm:prSet presAssocID="{5A4D6127-FC6A-4040-B664-9D2FBAE44C12}" presName="level" presStyleLbl="node1" presStyleIdx="3" presStyleCnt="7">
        <dgm:presLayoutVars>
          <dgm:chMax val="1"/>
          <dgm:bulletEnabled val="1"/>
        </dgm:presLayoutVars>
      </dgm:prSet>
      <dgm:spPr/>
    </dgm:pt>
    <dgm:pt modelId="{42CC3E4B-F03E-4F09-AE01-65AED9843E20}" type="pres">
      <dgm:prSet presAssocID="{5A4D6127-FC6A-4040-B664-9D2FBAE44C12}" presName="levelTx" presStyleLbl="revTx" presStyleIdx="0" presStyleCnt="0">
        <dgm:presLayoutVars>
          <dgm:chMax val="1"/>
          <dgm:bulletEnabled val="1"/>
        </dgm:presLayoutVars>
      </dgm:prSet>
      <dgm:spPr/>
    </dgm:pt>
    <dgm:pt modelId="{6BE9A337-E04F-400C-B3AF-B61663ABF38E}" type="pres">
      <dgm:prSet presAssocID="{91DDA8DA-4D95-4B14-A7B9-A042FBD1B69B}" presName="Name8" presStyleCnt="0"/>
      <dgm:spPr/>
    </dgm:pt>
    <dgm:pt modelId="{CA11EF4D-D84F-48AF-B587-C9F456A359B3}" type="pres">
      <dgm:prSet presAssocID="{91DDA8DA-4D95-4B14-A7B9-A042FBD1B69B}" presName="level" presStyleLbl="node1" presStyleIdx="4" presStyleCnt="7">
        <dgm:presLayoutVars>
          <dgm:chMax val="1"/>
          <dgm:bulletEnabled val="1"/>
        </dgm:presLayoutVars>
      </dgm:prSet>
      <dgm:spPr/>
    </dgm:pt>
    <dgm:pt modelId="{7512B386-B619-46CA-98E7-940E1F341AD7}" type="pres">
      <dgm:prSet presAssocID="{91DDA8DA-4D95-4B14-A7B9-A042FBD1B69B}" presName="levelTx" presStyleLbl="revTx" presStyleIdx="0" presStyleCnt="0">
        <dgm:presLayoutVars>
          <dgm:chMax val="1"/>
          <dgm:bulletEnabled val="1"/>
        </dgm:presLayoutVars>
      </dgm:prSet>
      <dgm:spPr/>
    </dgm:pt>
    <dgm:pt modelId="{A198F8D0-2555-4334-8ACE-58A65B723470}" type="pres">
      <dgm:prSet presAssocID="{D48C4A26-EE8E-4EBF-9E93-F9D9EF12ECA0}" presName="Name8" presStyleCnt="0"/>
      <dgm:spPr/>
    </dgm:pt>
    <dgm:pt modelId="{6A2CF51D-CBF2-473D-A59A-C7E8B91E87CD}" type="pres">
      <dgm:prSet presAssocID="{D48C4A26-EE8E-4EBF-9E93-F9D9EF12ECA0}" presName="level" presStyleLbl="node1" presStyleIdx="5" presStyleCnt="7">
        <dgm:presLayoutVars>
          <dgm:chMax val="1"/>
          <dgm:bulletEnabled val="1"/>
        </dgm:presLayoutVars>
      </dgm:prSet>
      <dgm:spPr/>
    </dgm:pt>
    <dgm:pt modelId="{21F59C24-6255-4067-BA59-6F73B6018CFB}" type="pres">
      <dgm:prSet presAssocID="{D48C4A26-EE8E-4EBF-9E93-F9D9EF12ECA0}" presName="levelTx" presStyleLbl="revTx" presStyleIdx="0" presStyleCnt="0">
        <dgm:presLayoutVars>
          <dgm:chMax val="1"/>
          <dgm:bulletEnabled val="1"/>
        </dgm:presLayoutVars>
      </dgm:prSet>
      <dgm:spPr/>
    </dgm:pt>
    <dgm:pt modelId="{A16F10CB-BC67-4716-ACF8-0B14B130DC83}" type="pres">
      <dgm:prSet presAssocID="{210E0E91-6365-4EB1-9EEE-5927536474DA}" presName="Name8" presStyleCnt="0"/>
      <dgm:spPr/>
    </dgm:pt>
    <dgm:pt modelId="{68F7B3CE-4170-4464-BAA7-6FE3030CC4FE}" type="pres">
      <dgm:prSet presAssocID="{210E0E91-6365-4EB1-9EEE-5927536474DA}" presName="level" presStyleLbl="node1" presStyleIdx="6" presStyleCnt="7">
        <dgm:presLayoutVars>
          <dgm:chMax val="1"/>
          <dgm:bulletEnabled val="1"/>
        </dgm:presLayoutVars>
      </dgm:prSet>
      <dgm:spPr/>
    </dgm:pt>
    <dgm:pt modelId="{2935F159-BF1C-47E5-AA9A-8E3328CEFC44}" type="pres">
      <dgm:prSet presAssocID="{210E0E91-6365-4EB1-9EEE-5927536474DA}" presName="levelTx" presStyleLbl="revTx" presStyleIdx="0" presStyleCnt="0">
        <dgm:presLayoutVars>
          <dgm:chMax val="1"/>
          <dgm:bulletEnabled val="1"/>
        </dgm:presLayoutVars>
      </dgm:prSet>
      <dgm:spPr/>
    </dgm:pt>
  </dgm:ptLst>
  <dgm:cxnLst>
    <dgm:cxn modelId="{0E0FD717-EB94-4935-AF98-74B6D2AE0A7E}" type="presOf" srcId="{210E0E91-6365-4EB1-9EEE-5927536474DA}" destId="{2935F159-BF1C-47E5-AA9A-8E3328CEFC44}" srcOrd="1" destOrd="0" presId="urn:microsoft.com/office/officeart/2005/8/layout/pyramid3"/>
    <dgm:cxn modelId="{7A23D820-08B1-445A-95DC-B0B6057840D7}" type="presOf" srcId="{B610C278-B403-4D62-B7AB-94BE0A365CA3}" destId="{32723D51-FB9A-48CD-9C81-F0A756B12834}" srcOrd="0" destOrd="0" presId="urn:microsoft.com/office/officeart/2005/8/layout/pyramid3"/>
    <dgm:cxn modelId="{E0E85C3C-D847-4B09-A37E-BF95D78DF5C0}" srcId="{C84BFEA0-A789-4F24-BFDC-BF468447528D}" destId="{91DDA8DA-4D95-4B14-A7B9-A042FBD1B69B}" srcOrd="4" destOrd="0" parTransId="{BE178DB1-9467-44E6-96BC-489462F03209}" sibTransId="{24CD86AC-6599-4EAE-9DC2-49497582B7AA}"/>
    <dgm:cxn modelId="{F5EB5C5D-9238-48F9-A720-9F179A806B5F}" type="presOf" srcId="{CE0636B1-1C77-400C-9A52-5D5EEB262F49}" destId="{4D50A1FE-7AE9-4030-81BE-8BEDB7022BC8}" srcOrd="1" destOrd="0" presId="urn:microsoft.com/office/officeart/2005/8/layout/pyramid3"/>
    <dgm:cxn modelId="{5FC39F5F-1404-4E5F-90D9-468A2B765C4C}" srcId="{C84BFEA0-A789-4F24-BFDC-BF468447528D}" destId="{D48C4A26-EE8E-4EBF-9E93-F9D9EF12ECA0}" srcOrd="5" destOrd="0" parTransId="{7DF39571-1E9D-412D-ABB9-F05B4A47FF36}" sibTransId="{B95C5986-E77F-4191-82D5-DE1CDFB95B1C}"/>
    <dgm:cxn modelId="{3A39E64A-BFFD-4211-9FEF-0F4E5F46238D}" type="presOf" srcId="{9BDDA264-7139-456B-9224-6334CE7C1051}" destId="{EFD44572-2A2C-4795-8C51-EFD006F0141F}" srcOrd="0" destOrd="0" presId="urn:microsoft.com/office/officeart/2005/8/layout/pyramid3"/>
    <dgm:cxn modelId="{59451A6C-CEE9-4CA4-99DE-BCC3F84F7437}" type="presOf" srcId="{C84BFEA0-A789-4F24-BFDC-BF468447528D}" destId="{F6B76CDF-9C7F-4CE3-9825-8A401D5D1F43}" srcOrd="0" destOrd="0" presId="urn:microsoft.com/office/officeart/2005/8/layout/pyramid3"/>
    <dgm:cxn modelId="{F94A664C-602F-4BDC-BCE4-45E14010AB69}" type="presOf" srcId="{D48C4A26-EE8E-4EBF-9E93-F9D9EF12ECA0}" destId="{21F59C24-6255-4067-BA59-6F73B6018CFB}" srcOrd="1" destOrd="0" presId="urn:microsoft.com/office/officeart/2005/8/layout/pyramid3"/>
    <dgm:cxn modelId="{CD0D1D79-79C0-4055-A664-1A3589F53DA7}" srcId="{C84BFEA0-A789-4F24-BFDC-BF468447528D}" destId="{5A4D6127-FC6A-4040-B664-9D2FBAE44C12}" srcOrd="3" destOrd="0" parTransId="{55A4FE2C-3ADE-4E99-9D04-EA7C04979F2D}" sibTransId="{71AA1C53-A685-494C-9E4F-45CA7A16BB02}"/>
    <dgm:cxn modelId="{64262F7A-37AD-4AD8-9ED2-8D0C35742621}" type="presOf" srcId="{9BDDA264-7139-456B-9224-6334CE7C1051}" destId="{523550E3-EA59-405B-A7E5-EE5D06761C2B}" srcOrd="1" destOrd="0" presId="urn:microsoft.com/office/officeart/2005/8/layout/pyramid3"/>
    <dgm:cxn modelId="{5DF22D98-B925-46FC-A4AE-86036363E249}" type="presOf" srcId="{B610C278-B403-4D62-B7AB-94BE0A365CA3}" destId="{ED3B157C-1CC0-4E49-98E4-5240BC249944}" srcOrd="1" destOrd="0" presId="urn:microsoft.com/office/officeart/2005/8/layout/pyramid3"/>
    <dgm:cxn modelId="{D5290E9C-81DF-4AD5-B408-C5F33AE64161}" type="presOf" srcId="{210E0E91-6365-4EB1-9EEE-5927536474DA}" destId="{68F7B3CE-4170-4464-BAA7-6FE3030CC4FE}" srcOrd="0" destOrd="0" presId="urn:microsoft.com/office/officeart/2005/8/layout/pyramid3"/>
    <dgm:cxn modelId="{1B9F7EA6-75DE-4387-9D2B-A05A2B078363}" srcId="{C84BFEA0-A789-4F24-BFDC-BF468447528D}" destId="{9BDDA264-7139-456B-9224-6334CE7C1051}" srcOrd="2" destOrd="0" parTransId="{6CBE9AC5-A2E9-431C-B871-DB87202F05E2}" sibTransId="{7ECB01C7-B1CA-4028-A1EC-05914CE03A67}"/>
    <dgm:cxn modelId="{C0CB20A8-A85A-4C7D-91AA-90BF42CA2E00}" type="presOf" srcId="{5A4D6127-FC6A-4040-B664-9D2FBAE44C12}" destId="{E0A46E4C-243B-4AAE-BC2B-A12DE5A71C97}" srcOrd="0" destOrd="0" presId="urn:microsoft.com/office/officeart/2005/8/layout/pyramid3"/>
    <dgm:cxn modelId="{4B7413AC-0717-49A7-82EA-75A70E8363FF}" srcId="{C84BFEA0-A789-4F24-BFDC-BF468447528D}" destId="{B610C278-B403-4D62-B7AB-94BE0A365CA3}" srcOrd="1" destOrd="0" parTransId="{5BBF8A4E-1463-4D1A-BA2C-66C83478A7A0}" sibTransId="{6B8A2CF3-DFEF-41AE-A0CD-CF6EF7045FFD}"/>
    <dgm:cxn modelId="{BCE062B2-FF36-4185-A245-06EACE899DD7}" type="presOf" srcId="{91DDA8DA-4D95-4B14-A7B9-A042FBD1B69B}" destId="{CA11EF4D-D84F-48AF-B587-C9F456A359B3}" srcOrd="0" destOrd="0" presId="urn:microsoft.com/office/officeart/2005/8/layout/pyramid3"/>
    <dgm:cxn modelId="{4F6D4CCB-60F4-4E09-917D-3E320C78EF0E}" type="presOf" srcId="{5A4D6127-FC6A-4040-B664-9D2FBAE44C12}" destId="{42CC3E4B-F03E-4F09-AE01-65AED9843E20}" srcOrd="1" destOrd="0" presId="urn:microsoft.com/office/officeart/2005/8/layout/pyramid3"/>
    <dgm:cxn modelId="{35C85ED1-A639-462B-AC35-73DE477B8C22}" srcId="{C84BFEA0-A789-4F24-BFDC-BF468447528D}" destId="{CE0636B1-1C77-400C-9A52-5D5EEB262F49}" srcOrd="0" destOrd="0" parTransId="{A4245B49-758B-4811-9581-FBC696D19628}" sibTransId="{F56BB316-3AB0-49A5-9749-3B0DE5B59CFA}"/>
    <dgm:cxn modelId="{B1A382D1-C2AF-434A-B819-CA486B203745}" type="presOf" srcId="{91DDA8DA-4D95-4B14-A7B9-A042FBD1B69B}" destId="{7512B386-B619-46CA-98E7-940E1F341AD7}" srcOrd="1" destOrd="0" presId="urn:microsoft.com/office/officeart/2005/8/layout/pyramid3"/>
    <dgm:cxn modelId="{8644CBE5-A20B-4171-94AE-22069FC268AB}" type="presOf" srcId="{CE0636B1-1C77-400C-9A52-5D5EEB262F49}" destId="{76907978-5DF6-44CC-8EDF-1D8C506CF532}" srcOrd="0" destOrd="0" presId="urn:microsoft.com/office/officeart/2005/8/layout/pyramid3"/>
    <dgm:cxn modelId="{584832E9-E39D-410F-9713-21CDF9841656}" type="presOf" srcId="{D48C4A26-EE8E-4EBF-9E93-F9D9EF12ECA0}" destId="{6A2CF51D-CBF2-473D-A59A-C7E8B91E87CD}" srcOrd="0" destOrd="0" presId="urn:microsoft.com/office/officeart/2005/8/layout/pyramid3"/>
    <dgm:cxn modelId="{97AF8FED-B57F-4CC7-8089-E943C354B983}" srcId="{C84BFEA0-A789-4F24-BFDC-BF468447528D}" destId="{210E0E91-6365-4EB1-9EEE-5927536474DA}" srcOrd="6" destOrd="0" parTransId="{3025C2BD-AB22-4AA3-B8BA-F273A8410892}" sibTransId="{53431B96-19C3-4A48-ABD5-58F1163863DE}"/>
    <dgm:cxn modelId="{1A8D7A2E-5943-444F-BFC6-7BBB92AD35A5}" type="presParOf" srcId="{F6B76CDF-9C7F-4CE3-9825-8A401D5D1F43}" destId="{4CAFB33C-80E9-4E7C-A72B-B7D0B1537CA4}" srcOrd="0" destOrd="0" presId="urn:microsoft.com/office/officeart/2005/8/layout/pyramid3"/>
    <dgm:cxn modelId="{C03478E9-9444-4D39-BFBC-89A9F53AC562}" type="presParOf" srcId="{4CAFB33C-80E9-4E7C-A72B-B7D0B1537CA4}" destId="{76907978-5DF6-44CC-8EDF-1D8C506CF532}" srcOrd="0" destOrd="0" presId="urn:microsoft.com/office/officeart/2005/8/layout/pyramid3"/>
    <dgm:cxn modelId="{4929C520-2A23-4CE0-9D42-DE4725881B01}" type="presParOf" srcId="{4CAFB33C-80E9-4E7C-A72B-B7D0B1537CA4}" destId="{4D50A1FE-7AE9-4030-81BE-8BEDB7022BC8}" srcOrd="1" destOrd="0" presId="urn:microsoft.com/office/officeart/2005/8/layout/pyramid3"/>
    <dgm:cxn modelId="{D6CC42B9-E19B-4EC1-A69D-849D46DECB55}" type="presParOf" srcId="{F6B76CDF-9C7F-4CE3-9825-8A401D5D1F43}" destId="{FEA61AAA-E23F-48EE-BB94-423826CBDBBA}" srcOrd="1" destOrd="0" presId="urn:microsoft.com/office/officeart/2005/8/layout/pyramid3"/>
    <dgm:cxn modelId="{C4E7BBDC-F682-43E0-8C38-1E9EAD0B86D2}" type="presParOf" srcId="{FEA61AAA-E23F-48EE-BB94-423826CBDBBA}" destId="{32723D51-FB9A-48CD-9C81-F0A756B12834}" srcOrd="0" destOrd="0" presId="urn:microsoft.com/office/officeart/2005/8/layout/pyramid3"/>
    <dgm:cxn modelId="{8C871E7B-E513-4AE6-B3C9-AC540DFFA628}" type="presParOf" srcId="{FEA61AAA-E23F-48EE-BB94-423826CBDBBA}" destId="{ED3B157C-1CC0-4E49-98E4-5240BC249944}" srcOrd="1" destOrd="0" presId="urn:microsoft.com/office/officeart/2005/8/layout/pyramid3"/>
    <dgm:cxn modelId="{D36C6BAE-852B-49EF-BC9F-6DB08D8A0AEA}" type="presParOf" srcId="{F6B76CDF-9C7F-4CE3-9825-8A401D5D1F43}" destId="{96DA0EAC-80E9-402D-86BC-28E787654959}" srcOrd="2" destOrd="0" presId="urn:microsoft.com/office/officeart/2005/8/layout/pyramid3"/>
    <dgm:cxn modelId="{3D6A7800-A2C3-47B9-9BDA-10F23F29CEB6}" type="presParOf" srcId="{96DA0EAC-80E9-402D-86BC-28E787654959}" destId="{EFD44572-2A2C-4795-8C51-EFD006F0141F}" srcOrd="0" destOrd="0" presId="urn:microsoft.com/office/officeart/2005/8/layout/pyramid3"/>
    <dgm:cxn modelId="{E7A70897-6898-4AB9-B6DB-536758E81964}" type="presParOf" srcId="{96DA0EAC-80E9-402D-86BC-28E787654959}" destId="{523550E3-EA59-405B-A7E5-EE5D06761C2B}" srcOrd="1" destOrd="0" presId="urn:microsoft.com/office/officeart/2005/8/layout/pyramid3"/>
    <dgm:cxn modelId="{8C38803A-787C-4B4F-8609-C5F8F4588C4F}" type="presParOf" srcId="{F6B76CDF-9C7F-4CE3-9825-8A401D5D1F43}" destId="{839F2634-C38B-4815-A323-82B8597C935C}" srcOrd="3" destOrd="0" presId="urn:microsoft.com/office/officeart/2005/8/layout/pyramid3"/>
    <dgm:cxn modelId="{F3AA63B4-0E2E-4FF8-974F-18773372DC93}" type="presParOf" srcId="{839F2634-C38B-4815-A323-82B8597C935C}" destId="{E0A46E4C-243B-4AAE-BC2B-A12DE5A71C97}" srcOrd="0" destOrd="0" presId="urn:microsoft.com/office/officeart/2005/8/layout/pyramid3"/>
    <dgm:cxn modelId="{A477796C-6A9E-4146-8E4F-224511D3DC18}" type="presParOf" srcId="{839F2634-C38B-4815-A323-82B8597C935C}" destId="{42CC3E4B-F03E-4F09-AE01-65AED9843E20}" srcOrd="1" destOrd="0" presId="urn:microsoft.com/office/officeart/2005/8/layout/pyramid3"/>
    <dgm:cxn modelId="{BB93136C-DF1B-4DD8-9ACA-CDB435240C4F}" type="presParOf" srcId="{F6B76CDF-9C7F-4CE3-9825-8A401D5D1F43}" destId="{6BE9A337-E04F-400C-B3AF-B61663ABF38E}" srcOrd="4" destOrd="0" presId="urn:microsoft.com/office/officeart/2005/8/layout/pyramid3"/>
    <dgm:cxn modelId="{F3374F32-10D6-4BE7-A146-7B36B8794C15}" type="presParOf" srcId="{6BE9A337-E04F-400C-B3AF-B61663ABF38E}" destId="{CA11EF4D-D84F-48AF-B587-C9F456A359B3}" srcOrd="0" destOrd="0" presId="urn:microsoft.com/office/officeart/2005/8/layout/pyramid3"/>
    <dgm:cxn modelId="{EA307B56-620C-4995-8B64-52C0CA32D681}" type="presParOf" srcId="{6BE9A337-E04F-400C-B3AF-B61663ABF38E}" destId="{7512B386-B619-46CA-98E7-940E1F341AD7}" srcOrd="1" destOrd="0" presId="urn:microsoft.com/office/officeart/2005/8/layout/pyramid3"/>
    <dgm:cxn modelId="{85D1C2B4-F11C-4FCB-AB84-6C565CFE80D8}" type="presParOf" srcId="{F6B76CDF-9C7F-4CE3-9825-8A401D5D1F43}" destId="{A198F8D0-2555-4334-8ACE-58A65B723470}" srcOrd="5" destOrd="0" presId="urn:microsoft.com/office/officeart/2005/8/layout/pyramid3"/>
    <dgm:cxn modelId="{5833B8BA-C513-4BC7-89C4-80229C5FDA9D}" type="presParOf" srcId="{A198F8D0-2555-4334-8ACE-58A65B723470}" destId="{6A2CF51D-CBF2-473D-A59A-C7E8B91E87CD}" srcOrd="0" destOrd="0" presId="urn:microsoft.com/office/officeart/2005/8/layout/pyramid3"/>
    <dgm:cxn modelId="{FFB91C94-478A-4561-A702-184DDC677A05}" type="presParOf" srcId="{A198F8D0-2555-4334-8ACE-58A65B723470}" destId="{21F59C24-6255-4067-BA59-6F73B6018CFB}" srcOrd="1" destOrd="0" presId="urn:microsoft.com/office/officeart/2005/8/layout/pyramid3"/>
    <dgm:cxn modelId="{9F607A65-2F60-4339-A59D-6A07B06DDB52}" type="presParOf" srcId="{F6B76CDF-9C7F-4CE3-9825-8A401D5D1F43}" destId="{A16F10CB-BC67-4716-ACF8-0B14B130DC83}" srcOrd="6" destOrd="0" presId="urn:microsoft.com/office/officeart/2005/8/layout/pyramid3"/>
    <dgm:cxn modelId="{89C7A641-7551-40B5-ABCC-738AE0E9866B}" type="presParOf" srcId="{A16F10CB-BC67-4716-ACF8-0B14B130DC83}" destId="{68F7B3CE-4170-4464-BAA7-6FE3030CC4FE}" srcOrd="0" destOrd="0" presId="urn:microsoft.com/office/officeart/2005/8/layout/pyramid3"/>
    <dgm:cxn modelId="{1781D2D5-F09A-4744-A4FB-86E91F0387D6}" type="presParOf" srcId="{A16F10CB-BC67-4716-ACF8-0B14B130DC83}" destId="{2935F159-BF1C-47E5-AA9A-8E3328CEFC4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F7EC7F-27FC-4B4B-84FC-337585098AFD}" type="doc">
      <dgm:prSet loTypeId="urn:microsoft.com/office/officeart/2005/8/layout/pyramid1" loCatId="pyramid" qsTypeId="urn:microsoft.com/office/officeart/2005/8/quickstyle/simple1" qsCatId="simple" csTypeId="urn:microsoft.com/office/officeart/2005/8/colors/accent1_2" csCatId="accent1" phldr="1"/>
      <dgm:spPr/>
    </dgm:pt>
    <dgm:pt modelId="{DCAE93AA-D2DD-41A1-A667-7A0D4EFB57C3}">
      <dgm:prSet phldrT="[Text]" custT="1"/>
      <dgm:spPr>
        <a:solidFill>
          <a:schemeClr val="accent1">
            <a:lumMod val="50000"/>
          </a:schemeClr>
        </a:solidFill>
      </dgm:spPr>
      <dgm:t>
        <a:bodyPr/>
        <a:lstStyle/>
        <a:p>
          <a:pPr algn="ctr"/>
          <a:r>
            <a:rPr lang="en-US" sz="1000" dirty="0">
              <a:solidFill>
                <a:schemeClr val="bg1"/>
              </a:solidFill>
            </a:rPr>
            <a:t>Telehealth visit with MAT Provider; patient agreement</a:t>
          </a:r>
        </a:p>
      </dgm:t>
    </dgm:pt>
    <dgm:pt modelId="{99911AE3-39F3-4B95-98DE-85D4A7007CA7}" type="parTrans" cxnId="{98736CE7-3B59-495F-80FF-F4711B944F12}">
      <dgm:prSet/>
      <dgm:spPr/>
      <dgm:t>
        <a:bodyPr/>
        <a:lstStyle/>
        <a:p>
          <a:endParaRPr lang="en-US">
            <a:solidFill>
              <a:schemeClr val="bg1"/>
            </a:solidFill>
          </a:endParaRPr>
        </a:p>
      </dgm:t>
    </dgm:pt>
    <dgm:pt modelId="{9BAF79AF-33C1-4369-9578-D1CC24520CCA}" type="sibTrans" cxnId="{98736CE7-3B59-495F-80FF-F4711B944F12}">
      <dgm:prSet/>
      <dgm:spPr/>
      <dgm:t>
        <a:bodyPr/>
        <a:lstStyle/>
        <a:p>
          <a:endParaRPr lang="en-US">
            <a:solidFill>
              <a:schemeClr val="bg1"/>
            </a:solidFill>
          </a:endParaRPr>
        </a:p>
      </dgm:t>
    </dgm:pt>
    <dgm:pt modelId="{5381749F-882E-4E09-963A-240AEC5B22A5}">
      <dgm:prSet phldrT="[Text]" custT="1"/>
      <dgm:spPr>
        <a:solidFill>
          <a:schemeClr val="accent1">
            <a:lumMod val="50000"/>
          </a:schemeClr>
        </a:solidFill>
      </dgm:spPr>
      <dgm:t>
        <a:bodyPr/>
        <a:lstStyle/>
        <a:p>
          <a:r>
            <a:rPr lang="en-US" sz="1050" dirty="0">
              <a:solidFill>
                <a:schemeClr val="bg1"/>
              </a:solidFill>
            </a:rPr>
            <a:t>Commitment to continuing care upon release; No outstanding/pending charges</a:t>
          </a:r>
        </a:p>
      </dgm:t>
    </dgm:pt>
    <dgm:pt modelId="{CF7D811C-C059-4CDE-B286-54D02E0DDDBA}" type="parTrans" cxnId="{C43D531E-4BE6-4334-974B-6F0C969AEA69}">
      <dgm:prSet/>
      <dgm:spPr/>
      <dgm:t>
        <a:bodyPr/>
        <a:lstStyle/>
        <a:p>
          <a:endParaRPr lang="en-US">
            <a:solidFill>
              <a:schemeClr val="bg1"/>
            </a:solidFill>
          </a:endParaRPr>
        </a:p>
      </dgm:t>
    </dgm:pt>
    <dgm:pt modelId="{C05F812C-9BA9-4974-B2D9-2EEF3D1BC651}" type="sibTrans" cxnId="{C43D531E-4BE6-4334-974B-6F0C969AEA69}">
      <dgm:prSet/>
      <dgm:spPr/>
      <dgm:t>
        <a:bodyPr/>
        <a:lstStyle/>
        <a:p>
          <a:endParaRPr lang="en-US">
            <a:solidFill>
              <a:schemeClr val="bg1"/>
            </a:solidFill>
          </a:endParaRPr>
        </a:p>
      </dgm:t>
    </dgm:pt>
    <dgm:pt modelId="{71F71DBD-F942-4AB0-A60A-B9A39DE4D195}">
      <dgm:prSet phldrT="[Text]" custT="1"/>
      <dgm:spPr>
        <a:solidFill>
          <a:schemeClr val="accent1">
            <a:lumMod val="50000"/>
          </a:schemeClr>
        </a:solidFill>
      </dgm:spPr>
      <dgm:t>
        <a:bodyPr/>
        <a:lstStyle/>
        <a:p>
          <a:r>
            <a:rPr lang="en-US" sz="1100" dirty="0">
              <a:solidFill>
                <a:schemeClr val="bg1"/>
              </a:solidFill>
            </a:rPr>
            <a:t>Commitment to working with FIT peer worker post-release</a:t>
          </a:r>
        </a:p>
      </dgm:t>
    </dgm:pt>
    <dgm:pt modelId="{FFF0A52D-1B10-47F9-910B-A44A80FABEC4}" type="parTrans" cxnId="{8052FBE8-CADB-40C3-B389-933B2273D5C5}">
      <dgm:prSet/>
      <dgm:spPr/>
      <dgm:t>
        <a:bodyPr/>
        <a:lstStyle/>
        <a:p>
          <a:endParaRPr lang="en-US">
            <a:solidFill>
              <a:schemeClr val="bg1"/>
            </a:solidFill>
          </a:endParaRPr>
        </a:p>
      </dgm:t>
    </dgm:pt>
    <dgm:pt modelId="{1DF8FB85-823D-4AAF-B244-00A9366F180E}" type="sibTrans" cxnId="{8052FBE8-CADB-40C3-B389-933B2273D5C5}">
      <dgm:prSet/>
      <dgm:spPr/>
      <dgm:t>
        <a:bodyPr/>
        <a:lstStyle/>
        <a:p>
          <a:endParaRPr lang="en-US">
            <a:solidFill>
              <a:schemeClr val="bg1"/>
            </a:solidFill>
          </a:endParaRPr>
        </a:p>
      </dgm:t>
    </dgm:pt>
    <dgm:pt modelId="{33EB4B79-3A45-42F9-A7F8-220D974CDB2F}">
      <dgm:prSet phldrT="[Text]"/>
      <dgm:spPr>
        <a:solidFill>
          <a:schemeClr val="accent1">
            <a:lumMod val="50000"/>
          </a:schemeClr>
        </a:solidFill>
      </dgm:spPr>
      <dgm:t>
        <a:bodyPr/>
        <a:lstStyle/>
        <a:p>
          <a:endParaRPr lang="en-US" dirty="0">
            <a:solidFill>
              <a:schemeClr val="bg1"/>
            </a:solidFill>
          </a:endParaRPr>
        </a:p>
      </dgm:t>
    </dgm:pt>
    <dgm:pt modelId="{D8720554-5DCA-4CFD-8BAE-4C8C7D6BB22A}" type="parTrans" cxnId="{8E3D91C8-4810-4C59-9D95-A1AA2E03B03B}">
      <dgm:prSet/>
      <dgm:spPr/>
      <dgm:t>
        <a:bodyPr/>
        <a:lstStyle/>
        <a:p>
          <a:endParaRPr lang="en-US">
            <a:solidFill>
              <a:schemeClr val="bg1"/>
            </a:solidFill>
          </a:endParaRPr>
        </a:p>
      </dgm:t>
    </dgm:pt>
    <dgm:pt modelId="{9194ECFC-80BF-44BF-AAF5-BA040172ED20}" type="sibTrans" cxnId="{8E3D91C8-4810-4C59-9D95-A1AA2E03B03B}">
      <dgm:prSet/>
      <dgm:spPr/>
      <dgm:t>
        <a:bodyPr/>
        <a:lstStyle/>
        <a:p>
          <a:endParaRPr lang="en-US">
            <a:solidFill>
              <a:schemeClr val="bg1"/>
            </a:solidFill>
          </a:endParaRPr>
        </a:p>
      </dgm:t>
    </dgm:pt>
    <dgm:pt modelId="{9F85801C-556A-406F-8B62-14A880B318A7}">
      <dgm:prSet phldrT="[Text]" custT="1"/>
      <dgm:spPr>
        <a:solidFill>
          <a:schemeClr val="accent1">
            <a:lumMod val="50000"/>
          </a:schemeClr>
        </a:solidFill>
      </dgm:spPr>
      <dgm:t>
        <a:bodyPr/>
        <a:lstStyle/>
        <a:p>
          <a:r>
            <a:rPr lang="en-US" sz="1100" dirty="0">
              <a:solidFill>
                <a:schemeClr val="bg1"/>
              </a:solidFill>
            </a:rPr>
            <a:t>No medical contraindications</a:t>
          </a:r>
        </a:p>
      </dgm:t>
    </dgm:pt>
    <dgm:pt modelId="{3EAB62E0-2E63-49CB-9D3D-EEF90C794C8E}" type="parTrans" cxnId="{2D44D53B-F01F-43D8-A177-BD9A7EA7569B}">
      <dgm:prSet/>
      <dgm:spPr/>
      <dgm:t>
        <a:bodyPr/>
        <a:lstStyle/>
        <a:p>
          <a:endParaRPr lang="en-US"/>
        </a:p>
      </dgm:t>
    </dgm:pt>
    <dgm:pt modelId="{E56C8A9B-A22B-49D1-8109-9EE465B70279}" type="sibTrans" cxnId="{2D44D53B-F01F-43D8-A177-BD9A7EA7569B}">
      <dgm:prSet/>
      <dgm:spPr/>
      <dgm:t>
        <a:bodyPr/>
        <a:lstStyle/>
        <a:p>
          <a:endParaRPr lang="en-US"/>
        </a:p>
      </dgm:t>
    </dgm:pt>
    <dgm:pt modelId="{026B1CEF-4180-44F0-A0BE-0B5F33BD040F}">
      <dgm:prSet phldrT="[Text]" custT="1"/>
      <dgm:spPr>
        <a:solidFill>
          <a:schemeClr val="accent1">
            <a:lumMod val="50000"/>
          </a:schemeClr>
        </a:solidFill>
      </dgm:spPr>
      <dgm:t>
        <a:bodyPr/>
        <a:lstStyle/>
        <a:p>
          <a:r>
            <a:rPr lang="en-US" sz="1100" dirty="0">
              <a:solidFill>
                <a:schemeClr val="bg1"/>
              </a:solidFill>
            </a:rPr>
            <a:t>Agree to not divert or misuse medication</a:t>
          </a:r>
        </a:p>
      </dgm:t>
    </dgm:pt>
    <dgm:pt modelId="{479EE9DE-ED27-4555-B7F8-D5FA8A21B3A7}" type="parTrans" cxnId="{07933AFB-90E1-463D-AD5B-92DC29AE90ED}">
      <dgm:prSet/>
      <dgm:spPr/>
      <dgm:t>
        <a:bodyPr/>
        <a:lstStyle/>
        <a:p>
          <a:endParaRPr lang="en-US"/>
        </a:p>
      </dgm:t>
    </dgm:pt>
    <dgm:pt modelId="{A3A2F745-45E2-4B60-8C65-480477C18E9C}" type="sibTrans" cxnId="{07933AFB-90E1-463D-AD5B-92DC29AE90ED}">
      <dgm:prSet/>
      <dgm:spPr/>
      <dgm:t>
        <a:bodyPr/>
        <a:lstStyle/>
        <a:p>
          <a:endParaRPr lang="en-US"/>
        </a:p>
      </dgm:t>
    </dgm:pt>
    <dgm:pt modelId="{4E3259F3-3F1D-4EF4-B825-8481343EAAED}" type="pres">
      <dgm:prSet presAssocID="{83F7EC7F-27FC-4B4B-84FC-337585098AFD}" presName="Name0" presStyleCnt="0">
        <dgm:presLayoutVars>
          <dgm:dir/>
          <dgm:animLvl val="lvl"/>
          <dgm:resizeHandles val="exact"/>
        </dgm:presLayoutVars>
      </dgm:prSet>
      <dgm:spPr/>
    </dgm:pt>
    <dgm:pt modelId="{BB61B5E5-3C66-4890-A07B-728BC0894C16}" type="pres">
      <dgm:prSet presAssocID="{33EB4B79-3A45-42F9-A7F8-220D974CDB2F}" presName="Name8" presStyleCnt="0"/>
      <dgm:spPr/>
    </dgm:pt>
    <dgm:pt modelId="{74CDCAAF-5855-4CEE-82A3-5A5FE605F7A8}" type="pres">
      <dgm:prSet presAssocID="{33EB4B79-3A45-42F9-A7F8-220D974CDB2F}" presName="level" presStyleLbl="node1" presStyleIdx="0" presStyleCnt="6">
        <dgm:presLayoutVars>
          <dgm:chMax val="1"/>
          <dgm:bulletEnabled val="1"/>
        </dgm:presLayoutVars>
      </dgm:prSet>
      <dgm:spPr/>
    </dgm:pt>
    <dgm:pt modelId="{B11895BD-E41D-4BC2-9F6A-FCA2EA451B2C}" type="pres">
      <dgm:prSet presAssocID="{33EB4B79-3A45-42F9-A7F8-220D974CDB2F}" presName="levelTx" presStyleLbl="revTx" presStyleIdx="0" presStyleCnt="0">
        <dgm:presLayoutVars>
          <dgm:chMax val="1"/>
          <dgm:bulletEnabled val="1"/>
        </dgm:presLayoutVars>
      </dgm:prSet>
      <dgm:spPr/>
    </dgm:pt>
    <dgm:pt modelId="{913DA168-934D-4227-A6E2-54E897D6BB58}" type="pres">
      <dgm:prSet presAssocID="{DCAE93AA-D2DD-41A1-A667-7A0D4EFB57C3}" presName="Name8" presStyleCnt="0"/>
      <dgm:spPr/>
    </dgm:pt>
    <dgm:pt modelId="{9B0DA4B2-98B7-411B-AD0F-7D50B3681086}" type="pres">
      <dgm:prSet presAssocID="{DCAE93AA-D2DD-41A1-A667-7A0D4EFB57C3}" presName="level" presStyleLbl="node1" presStyleIdx="1" presStyleCnt="6" custScaleY="171876">
        <dgm:presLayoutVars>
          <dgm:chMax val="1"/>
          <dgm:bulletEnabled val="1"/>
        </dgm:presLayoutVars>
      </dgm:prSet>
      <dgm:spPr/>
    </dgm:pt>
    <dgm:pt modelId="{8B1C949D-0009-4E15-9B3F-69510E834249}" type="pres">
      <dgm:prSet presAssocID="{DCAE93AA-D2DD-41A1-A667-7A0D4EFB57C3}" presName="levelTx" presStyleLbl="revTx" presStyleIdx="0" presStyleCnt="0">
        <dgm:presLayoutVars>
          <dgm:chMax val="1"/>
          <dgm:bulletEnabled val="1"/>
        </dgm:presLayoutVars>
      </dgm:prSet>
      <dgm:spPr/>
    </dgm:pt>
    <dgm:pt modelId="{743C7ADF-9635-4F3D-AAD3-16B31E61EEC2}" type="pres">
      <dgm:prSet presAssocID="{5381749F-882E-4E09-963A-240AEC5B22A5}" presName="Name8" presStyleCnt="0"/>
      <dgm:spPr/>
    </dgm:pt>
    <dgm:pt modelId="{2FC1332F-5BA9-4331-84D5-10F94C6F4583}" type="pres">
      <dgm:prSet presAssocID="{5381749F-882E-4E09-963A-240AEC5B22A5}" presName="level" presStyleLbl="node1" presStyleIdx="2" presStyleCnt="6" custScaleY="114426">
        <dgm:presLayoutVars>
          <dgm:chMax val="1"/>
          <dgm:bulletEnabled val="1"/>
        </dgm:presLayoutVars>
      </dgm:prSet>
      <dgm:spPr/>
    </dgm:pt>
    <dgm:pt modelId="{89076688-A59B-48C6-BC90-9E5DCD4DB463}" type="pres">
      <dgm:prSet presAssocID="{5381749F-882E-4E09-963A-240AEC5B22A5}" presName="levelTx" presStyleLbl="revTx" presStyleIdx="0" presStyleCnt="0">
        <dgm:presLayoutVars>
          <dgm:chMax val="1"/>
          <dgm:bulletEnabled val="1"/>
        </dgm:presLayoutVars>
      </dgm:prSet>
      <dgm:spPr/>
    </dgm:pt>
    <dgm:pt modelId="{FD9B587F-6987-4FF5-9C6A-5236CD4BFDCD}" type="pres">
      <dgm:prSet presAssocID="{71F71DBD-F942-4AB0-A60A-B9A39DE4D195}" presName="Name8" presStyleCnt="0"/>
      <dgm:spPr/>
    </dgm:pt>
    <dgm:pt modelId="{F1288360-9DE1-4095-A899-B9B150A6104C}" type="pres">
      <dgm:prSet presAssocID="{71F71DBD-F942-4AB0-A60A-B9A39DE4D195}" presName="level" presStyleLbl="node1" presStyleIdx="3" presStyleCnt="6" custLinFactNeighborX="1279" custLinFactNeighborY="3282">
        <dgm:presLayoutVars>
          <dgm:chMax val="1"/>
          <dgm:bulletEnabled val="1"/>
        </dgm:presLayoutVars>
      </dgm:prSet>
      <dgm:spPr/>
    </dgm:pt>
    <dgm:pt modelId="{A59F45EB-BCD1-4BE8-ADFC-08AED3424D3E}" type="pres">
      <dgm:prSet presAssocID="{71F71DBD-F942-4AB0-A60A-B9A39DE4D195}" presName="levelTx" presStyleLbl="revTx" presStyleIdx="0" presStyleCnt="0">
        <dgm:presLayoutVars>
          <dgm:chMax val="1"/>
          <dgm:bulletEnabled val="1"/>
        </dgm:presLayoutVars>
      </dgm:prSet>
      <dgm:spPr/>
    </dgm:pt>
    <dgm:pt modelId="{9788EC9C-492E-4FCF-A40D-5540B85E7A05}" type="pres">
      <dgm:prSet presAssocID="{9F85801C-556A-406F-8B62-14A880B318A7}" presName="Name8" presStyleCnt="0"/>
      <dgm:spPr/>
    </dgm:pt>
    <dgm:pt modelId="{C7BBCA56-9580-444A-B080-AEFC89C39FD4}" type="pres">
      <dgm:prSet presAssocID="{9F85801C-556A-406F-8B62-14A880B318A7}" presName="level" presStyleLbl="node1" presStyleIdx="4" presStyleCnt="6">
        <dgm:presLayoutVars>
          <dgm:chMax val="1"/>
          <dgm:bulletEnabled val="1"/>
        </dgm:presLayoutVars>
      </dgm:prSet>
      <dgm:spPr/>
    </dgm:pt>
    <dgm:pt modelId="{0634F317-1E95-42A7-8E3B-C4DFDD5F8FC9}" type="pres">
      <dgm:prSet presAssocID="{9F85801C-556A-406F-8B62-14A880B318A7}" presName="levelTx" presStyleLbl="revTx" presStyleIdx="0" presStyleCnt="0">
        <dgm:presLayoutVars>
          <dgm:chMax val="1"/>
          <dgm:bulletEnabled val="1"/>
        </dgm:presLayoutVars>
      </dgm:prSet>
      <dgm:spPr/>
    </dgm:pt>
    <dgm:pt modelId="{203BD3AF-D96F-414E-881A-BC82FC12C1BD}" type="pres">
      <dgm:prSet presAssocID="{026B1CEF-4180-44F0-A0BE-0B5F33BD040F}" presName="Name8" presStyleCnt="0"/>
      <dgm:spPr/>
    </dgm:pt>
    <dgm:pt modelId="{C5A489C8-90AE-4FCB-A7A0-17AF5EACD96D}" type="pres">
      <dgm:prSet presAssocID="{026B1CEF-4180-44F0-A0BE-0B5F33BD040F}" presName="level" presStyleLbl="node1" presStyleIdx="5" presStyleCnt="6">
        <dgm:presLayoutVars>
          <dgm:chMax val="1"/>
          <dgm:bulletEnabled val="1"/>
        </dgm:presLayoutVars>
      </dgm:prSet>
      <dgm:spPr/>
    </dgm:pt>
    <dgm:pt modelId="{8B28503E-FF4C-4725-9156-DE7887AFC81A}" type="pres">
      <dgm:prSet presAssocID="{026B1CEF-4180-44F0-A0BE-0B5F33BD040F}" presName="levelTx" presStyleLbl="revTx" presStyleIdx="0" presStyleCnt="0">
        <dgm:presLayoutVars>
          <dgm:chMax val="1"/>
          <dgm:bulletEnabled val="1"/>
        </dgm:presLayoutVars>
      </dgm:prSet>
      <dgm:spPr/>
    </dgm:pt>
  </dgm:ptLst>
  <dgm:cxnLst>
    <dgm:cxn modelId="{C6EF0903-4749-4E23-B3E3-6EFAC8F1EDA8}" type="presOf" srcId="{026B1CEF-4180-44F0-A0BE-0B5F33BD040F}" destId="{C5A489C8-90AE-4FCB-A7A0-17AF5EACD96D}" srcOrd="0" destOrd="0" presId="urn:microsoft.com/office/officeart/2005/8/layout/pyramid1"/>
    <dgm:cxn modelId="{5D76FB03-80A2-4707-881A-D4C3A516C918}" type="presOf" srcId="{33EB4B79-3A45-42F9-A7F8-220D974CDB2F}" destId="{B11895BD-E41D-4BC2-9F6A-FCA2EA451B2C}" srcOrd="1" destOrd="0" presId="urn:microsoft.com/office/officeart/2005/8/layout/pyramid1"/>
    <dgm:cxn modelId="{C43D531E-4BE6-4334-974B-6F0C969AEA69}" srcId="{83F7EC7F-27FC-4B4B-84FC-337585098AFD}" destId="{5381749F-882E-4E09-963A-240AEC5B22A5}" srcOrd="2" destOrd="0" parTransId="{CF7D811C-C059-4CDE-B286-54D02E0DDDBA}" sibTransId="{C05F812C-9BA9-4974-B2D9-2EEF3D1BC651}"/>
    <dgm:cxn modelId="{2B5AF625-5A39-4B37-ABD4-637577E2654C}" type="presOf" srcId="{026B1CEF-4180-44F0-A0BE-0B5F33BD040F}" destId="{8B28503E-FF4C-4725-9156-DE7887AFC81A}" srcOrd="1" destOrd="0" presId="urn:microsoft.com/office/officeart/2005/8/layout/pyramid1"/>
    <dgm:cxn modelId="{32FB232C-8E58-4921-B559-B40F4836215A}" type="presOf" srcId="{71F71DBD-F942-4AB0-A60A-B9A39DE4D195}" destId="{A59F45EB-BCD1-4BE8-ADFC-08AED3424D3E}" srcOrd="1" destOrd="0" presId="urn:microsoft.com/office/officeart/2005/8/layout/pyramid1"/>
    <dgm:cxn modelId="{2D44D53B-F01F-43D8-A177-BD9A7EA7569B}" srcId="{83F7EC7F-27FC-4B4B-84FC-337585098AFD}" destId="{9F85801C-556A-406F-8B62-14A880B318A7}" srcOrd="4" destOrd="0" parTransId="{3EAB62E0-2E63-49CB-9D3D-EEF90C794C8E}" sibTransId="{E56C8A9B-A22B-49D1-8109-9EE465B70279}"/>
    <dgm:cxn modelId="{7CCE9B5C-DA4C-4584-A8D5-5C73CBC13139}" type="presOf" srcId="{71F71DBD-F942-4AB0-A60A-B9A39DE4D195}" destId="{F1288360-9DE1-4095-A899-B9B150A6104C}" srcOrd="0" destOrd="0" presId="urn:microsoft.com/office/officeart/2005/8/layout/pyramid1"/>
    <dgm:cxn modelId="{61188C63-613B-49F8-A4F1-355336640C0C}" type="presOf" srcId="{9F85801C-556A-406F-8B62-14A880B318A7}" destId="{0634F317-1E95-42A7-8E3B-C4DFDD5F8FC9}" srcOrd="1" destOrd="0" presId="urn:microsoft.com/office/officeart/2005/8/layout/pyramid1"/>
    <dgm:cxn modelId="{64A9C74C-6CB9-430F-A3D4-38673862CB9E}" type="presOf" srcId="{33EB4B79-3A45-42F9-A7F8-220D974CDB2F}" destId="{74CDCAAF-5855-4CEE-82A3-5A5FE605F7A8}" srcOrd="0" destOrd="0" presId="urn:microsoft.com/office/officeart/2005/8/layout/pyramid1"/>
    <dgm:cxn modelId="{C8E0264E-ADE8-4A06-8B69-B710DB417E2A}" type="presOf" srcId="{5381749F-882E-4E09-963A-240AEC5B22A5}" destId="{2FC1332F-5BA9-4331-84D5-10F94C6F4583}" srcOrd="0" destOrd="0" presId="urn:microsoft.com/office/officeart/2005/8/layout/pyramid1"/>
    <dgm:cxn modelId="{A1E8A0BC-161D-4AD8-AB80-A32CD9D89FB5}" type="presOf" srcId="{5381749F-882E-4E09-963A-240AEC5B22A5}" destId="{89076688-A59B-48C6-BC90-9E5DCD4DB463}" srcOrd="1" destOrd="0" presId="urn:microsoft.com/office/officeart/2005/8/layout/pyramid1"/>
    <dgm:cxn modelId="{8E3D91C8-4810-4C59-9D95-A1AA2E03B03B}" srcId="{83F7EC7F-27FC-4B4B-84FC-337585098AFD}" destId="{33EB4B79-3A45-42F9-A7F8-220D974CDB2F}" srcOrd="0" destOrd="0" parTransId="{D8720554-5DCA-4CFD-8BAE-4C8C7D6BB22A}" sibTransId="{9194ECFC-80BF-44BF-AAF5-BA040172ED20}"/>
    <dgm:cxn modelId="{46D973CC-5250-4513-B400-1021D63B27C1}" type="presOf" srcId="{83F7EC7F-27FC-4B4B-84FC-337585098AFD}" destId="{4E3259F3-3F1D-4EF4-B825-8481343EAAED}" srcOrd="0" destOrd="0" presId="urn:microsoft.com/office/officeart/2005/8/layout/pyramid1"/>
    <dgm:cxn modelId="{14BBA1CC-BB91-4ADB-9AEC-93CF282BB9AA}" type="presOf" srcId="{9F85801C-556A-406F-8B62-14A880B318A7}" destId="{C7BBCA56-9580-444A-B080-AEFC89C39FD4}" srcOrd="0" destOrd="0" presId="urn:microsoft.com/office/officeart/2005/8/layout/pyramid1"/>
    <dgm:cxn modelId="{671CE0D1-90F1-4C67-A785-0119E45E4AE3}" type="presOf" srcId="{DCAE93AA-D2DD-41A1-A667-7A0D4EFB57C3}" destId="{8B1C949D-0009-4E15-9B3F-69510E834249}" srcOrd="1" destOrd="0" presId="urn:microsoft.com/office/officeart/2005/8/layout/pyramid1"/>
    <dgm:cxn modelId="{98736CE7-3B59-495F-80FF-F4711B944F12}" srcId="{83F7EC7F-27FC-4B4B-84FC-337585098AFD}" destId="{DCAE93AA-D2DD-41A1-A667-7A0D4EFB57C3}" srcOrd="1" destOrd="0" parTransId="{99911AE3-39F3-4B95-98DE-85D4A7007CA7}" sibTransId="{9BAF79AF-33C1-4369-9578-D1CC24520CCA}"/>
    <dgm:cxn modelId="{8052FBE8-CADB-40C3-B389-933B2273D5C5}" srcId="{83F7EC7F-27FC-4B4B-84FC-337585098AFD}" destId="{71F71DBD-F942-4AB0-A60A-B9A39DE4D195}" srcOrd="3" destOrd="0" parTransId="{FFF0A52D-1B10-47F9-910B-A44A80FABEC4}" sibTransId="{1DF8FB85-823D-4AAF-B244-00A9366F180E}"/>
    <dgm:cxn modelId="{07933AFB-90E1-463D-AD5B-92DC29AE90ED}" srcId="{83F7EC7F-27FC-4B4B-84FC-337585098AFD}" destId="{026B1CEF-4180-44F0-A0BE-0B5F33BD040F}" srcOrd="5" destOrd="0" parTransId="{479EE9DE-ED27-4555-B7F8-D5FA8A21B3A7}" sibTransId="{A3A2F745-45E2-4B60-8C65-480477C18E9C}"/>
    <dgm:cxn modelId="{EA5CD1FB-A3F6-4965-A54D-4A5D9BD465CD}" type="presOf" srcId="{DCAE93AA-D2DD-41A1-A667-7A0D4EFB57C3}" destId="{9B0DA4B2-98B7-411B-AD0F-7D50B3681086}" srcOrd="0" destOrd="0" presId="urn:microsoft.com/office/officeart/2005/8/layout/pyramid1"/>
    <dgm:cxn modelId="{D3AF8F59-EFAB-4174-A360-A71BFD333624}" type="presParOf" srcId="{4E3259F3-3F1D-4EF4-B825-8481343EAAED}" destId="{BB61B5E5-3C66-4890-A07B-728BC0894C16}" srcOrd="0" destOrd="0" presId="urn:microsoft.com/office/officeart/2005/8/layout/pyramid1"/>
    <dgm:cxn modelId="{CC3B0CEF-C4EC-47B2-B6F7-01267BCB6D62}" type="presParOf" srcId="{BB61B5E5-3C66-4890-A07B-728BC0894C16}" destId="{74CDCAAF-5855-4CEE-82A3-5A5FE605F7A8}" srcOrd="0" destOrd="0" presId="urn:microsoft.com/office/officeart/2005/8/layout/pyramid1"/>
    <dgm:cxn modelId="{453387CA-EF72-48A9-BDAD-1789BA22AAA1}" type="presParOf" srcId="{BB61B5E5-3C66-4890-A07B-728BC0894C16}" destId="{B11895BD-E41D-4BC2-9F6A-FCA2EA451B2C}" srcOrd="1" destOrd="0" presId="urn:microsoft.com/office/officeart/2005/8/layout/pyramid1"/>
    <dgm:cxn modelId="{D3ED3317-DD76-474F-8712-A35A4ADCEA54}" type="presParOf" srcId="{4E3259F3-3F1D-4EF4-B825-8481343EAAED}" destId="{913DA168-934D-4227-A6E2-54E897D6BB58}" srcOrd="1" destOrd="0" presId="urn:microsoft.com/office/officeart/2005/8/layout/pyramid1"/>
    <dgm:cxn modelId="{F0928B14-23AF-4987-BDEB-C80465203576}" type="presParOf" srcId="{913DA168-934D-4227-A6E2-54E897D6BB58}" destId="{9B0DA4B2-98B7-411B-AD0F-7D50B3681086}" srcOrd="0" destOrd="0" presId="urn:microsoft.com/office/officeart/2005/8/layout/pyramid1"/>
    <dgm:cxn modelId="{566FFE68-573E-4AE3-B0D4-9B886911CD8F}" type="presParOf" srcId="{913DA168-934D-4227-A6E2-54E897D6BB58}" destId="{8B1C949D-0009-4E15-9B3F-69510E834249}" srcOrd="1" destOrd="0" presId="urn:microsoft.com/office/officeart/2005/8/layout/pyramid1"/>
    <dgm:cxn modelId="{555AED0B-3F66-4C00-8BAC-AE93A117EA01}" type="presParOf" srcId="{4E3259F3-3F1D-4EF4-B825-8481343EAAED}" destId="{743C7ADF-9635-4F3D-AAD3-16B31E61EEC2}" srcOrd="2" destOrd="0" presId="urn:microsoft.com/office/officeart/2005/8/layout/pyramid1"/>
    <dgm:cxn modelId="{386B883B-1A5A-4C7E-9C11-7098790D7ADD}" type="presParOf" srcId="{743C7ADF-9635-4F3D-AAD3-16B31E61EEC2}" destId="{2FC1332F-5BA9-4331-84D5-10F94C6F4583}" srcOrd="0" destOrd="0" presId="urn:microsoft.com/office/officeart/2005/8/layout/pyramid1"/>
    <dgm:cxn modelId="{01734797-CA7E-4BB9-BC9E-514D647D7B94}" type="presParOf" srcId="{743C7ADF-9635-4F3D-AAD3-16B31E61EEC2}" destId="{89076688-A59B-48C6-BC90-9E5DCD4DB463}" srcOrd="1" destOrd="0" presId="urn:microsoft.com/office/officeart/2005/8/layout/pyramid1"/>
    <dgm:cxn modelId="{7D95EE37-51D5-4DDA-A219-7ED547777D76}" type="presParOf" srcId="{4E3259F3-3F1D-4EF4-B825-8481343EAAED}" destId="{FD9B587F-6987-4FF5-9C6A-5236CD4BFDCD}" srcOrd="3" destOrd="0" presId="urn:microsoft.com/office/officeart/2005/8/layout/pyramid1"/>
    <dgm:cxn modelId="{5B828C78-85DA-41DD-A8F9-B06CF617708E}" type="presParOf" srcId="{FD9B587F-6987-4FF5-9C6A-5236CD4BFDCD}" destId="{F1288360-9DE1-4095-A899-B9B150A6104C}" srcOrd="0" destOrd="0" presId="urn:microsoft.com/office/officeart/2005/8/layout/pyramid1"/>
    <dgm:cxn modelId="{9FD83266-8909-41BB-A3FA-42F91D7A190D}" type="presParOf" srcId="{FD9B587F-6987-4FF5-9C6A-5236CD4BFDCD}" destId="{A59F45EB-BCD1-4BE8-ADFC-08AED3424D3E}" srcOrd="1" destOrd="0" presId="urn:microsoft.com/office/officeart/2005/8/layout/pyramid1"/>
    <dgm:cxn modelId="{12D4998A-DAE7-44D3-80C7-A70578ECFD56}" type="presParOf" srcId="{4E3259F3-3F1D-4EF4-B825-8481343EAAED}" destId="{9788EC9C-492E-4FCF-A40D-5540B85E7A05}" srcOrd="4" destOrd="0" presId="urn:microsoft.com/office/officeart/2005/8/layout/pyramid1"/>
    <dgm:cxn modelId="{ED0AD627-9623-4F0C-9927-E629CA8EA619}" type="presParOf" srcId="{9788EC9C-492E-4FCF-A40D-5540B85E7A05}" destId="{C7BBCA56-9580-444A-B080-AEFC89C39FD4}" srcOrd="0" destOrd="0" presId="urn:microsoft.com/office/officeart/2005/8/layout/pyramid1"/>
    <dgm:cxn modelId="{CE9132C2-E57F-4539-BE65-CAB53FF8E143}" type="presParOf" srcId="{9788EC9C-492E-4FCF-A40D-5540B85E7A05}" destId="{0634F317-1E95-42A7-8E3B-C4DFDD5F8FC9}" srcOrd="1" destOrd="0" presId="urn:microsoft.com/office/officeart/2005/8/layout/pyramid1"/>
    <dgm:cxn modelId="{609C8D39-831D-4DD6-A51E-F343685C817F}" type="presParOf" srcId="{4E3259F3-3F1D-4EF4-B825-8481343EAAED}" destId="{203BD3AF-D96F-414E-881A-BC82FC12C1BD}" srcOrd="5" destOrd="0" presId="urn:microsoft.com/office/officeart/2005/8/layout/pyramid1"/>
    <dgm:cxn modelId="{A1956229-4671-44BE-A906-D5E4513D758B}" type="presParOf" srcId="{203BD3AF-D96F-414E-881A-BC82FC12C1BD}" destId="{C5A489C8-90AE-4FCB-A7A0-17AF5EACD96D}" srcOrd="0" destOrd="0" presId="urn:microsoft.com/office/officeart/2005/8/layout/pyramid1"/>
    <dgm:cxn modelId="{30D91A51-DFBD-4E34-BB9D-759423629B74}" type="presParOf" srcId="{203BD3AF-D96F-414E-881A-BC82FC12C1BD}" destId="{8B28503E-FF4C-4725-9156-DE7887AFC81A}" srcOrd="1" destOrd="0" presId="urn:microsoft.com/office/officeart/2005/8/layout/pyramid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07978-5DF6-44CC-8EDF-1D8C506CF532}">
      <dsp:nvSpPr>
        <dsp:cNvPr id="0" name=""/>
        <dsp:cNvSpPr/>
      </dsp:nvSpPr>
      <dsp:spPr>
        <a:xfrm rot="10800000">
          <a:off x="0" y="5060"/>
          <a:ext cx="4623238"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Conviction history supporting Opioid Use Disorder (“OUD”)</a:t>
          </a:r>
        </a:p>
      </dsp:txBody>
      <dsp:txXfrm rot="-10800000">
        <a:off x="809066" y="5060"/>
        <a:ext cx="3005105" cy="306505"/>
      </dsp:txXfrm>
    </dsp:sp>
    <dsp:sp modelId="{32723D51-FB9A-48CD-9C81-F0A756B12834}">
      <dsp:nvSpPr>
        <dsp:cNvPr id="0" name=""/>
        <dsp:cNvSpPr/>
      </dsp:nvSpPr>
      <dsp:spPr>
        <a:xfrm rot="10800000">
          <a:off x="330231" y="306505"/>
          <a:ext cx="3962776"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SASSI results suggesting Substance Use Disorder</a:t>
          </a:r>
        </a:p>
      </dsp:txBody>
      <dsp:txXfrm rot="-10800000">
        <a:off x="1023717" y="306505"/>
        <a:ext cx="2575804" cy="306505"/>
      </dsp:txXfrm>
    </dsp:sp>
    <dsp:sp modelId="{EFD44572-2A2C-4795-8C51-EFD006F0141F}">
      <dsp:nvSpPr>
        <dsp:cNvPr id="0" name=""/>
        <dsp:cNvSpPr/>
      </dsp:nvSpPr>
      <dsp:spPr>
        <a:xfrm rot="10800000">
          <a:off x="660462" y="613011"/>
          <a:ext cx="3302313"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ACDP program involvement, including “Breaking Free”</a:t>
          </a:r>
        </a:p>
      </dsp:txBody>
      <dsp:txXfrm rot="-10800000">
        <a:off x="1238367" y="613011"/>
        <a:ext cx="2146503" cy="306505"/>
      </dsp:txXfrm>
    </dsp:sp>
    <dsp:sp modelId="{E0A46E4C-243B-4AAE-BC2B-A12DE5A71C97}">
      <dsp:nvSpPr>
        <dsp:cNvPr id="0" name=""/>
        <dsp:cNvSpPr/>
      </dsp:nvSpPr>
      <dsp:spPr>
        <a:xfrm rot="10800000">
          <a:off x="990694" y="919517"/>
          <a:ext cx="2641850"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Risk/needs assessment indicates history of OUD</a:t>
          </a:r>
        </a:p>
      </dsp:txBody>
      <dsp:txXfrm rot="-10800000">
        <a:off x="1453017" y="919517"/>
        <a:ext cx="1717203" cy="306505"/>
      </dsp:txXfrm>
    </dsp:sp>
    <dsp:sp modelId="{CA11EF4D-D84F-48AF-B587-C9F456A359B3}">
      <dsp:nvSpPr>
        <dsp:cNvPr id="0" name=""/>
        <dsp:cNvSpPr/>
      </dsp:nvSpPr>
      <dsp:spPr>
        <a:xfrm rot="10800000">
          <a:off x="1320925" y="1226022"/>
          <a:ext cx="1981388"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solidFill>
                <a:schemeClr val="bg1"/>
              </a:solidFill>
            </a:rPr>
            <a:t>Disciplinary action related to illicit opioid use</a:t>
          </a:r>
        </a:p>
      </dsp:txBody>
      <dsp:txXfrm rot="-10800000">
        <a:off x="1667668" y="1226022"/>
        <a:ext cx="1287902" cy="306505"/>
      </dsp:txXfrm>
    </dsp:sp>
    <dsp:sp modelId="{6A2CF51D-CBF2-473D-A59A-C7E8B91E87CD}">
      <dsp:nvSpPr>
        <dsp:cNvPr id="0" name=""/>
        <dsp:cNvSpPr/>
      </dsp:nvSpPr>
      <dsp:spPr>
        <a:xfrm rot="10800000">
          <a:off x="1651156" y="1532528"/>
          <a:ext cx="1320925"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Chart Review</a:t>
          </a:r>
        </a:p>
      </dsp:txBody>
      <dsp:txXfrm rot="-10800000">
        <a:off x="1882318" y="1532528"/>
        <a:ext cx="858601" cy="306505"/>
      </dsp:txXfrm>
    </dsp:sp>
    <dsp:sp modelId="{68F7B3CE-4170-4464-BAA7-6FE3030CC4FE}">
      <dsp:nvSpPr>
        <dsp:cNvPr id="0" name=""/>
        <dsp:cNvSpPr/>
      </dsp:nvSpPr>
      <dsp:spPr>
        <a:xfrm rot="10800000">
          <a:off x="1981388" y="1839034"/>
          <a:ext cx="660462" cy="306505"/>
        </a:xfrm>
        <a:prstGeom prst="trapezoid">
          <a:avLst>
            <a:gd name="adj" fmla="val 10774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solidFill>
              <a:schemeClr val="bg1"/>
            </a:solidFill>
          </a:endParaRPr>
        </a:p>
      </dsp:txBody>
      <dsp:txXfrm rot="-10800000">
        <a:off x="1981388" y="1839034"/>
        <a:ext cx="660462" cy="3065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DCAAF-5855-4CEE-82A3-5A5FE605F7A8}">
      <dsp:nvSpPr>
        <dsp:cNvPr id="0" name=""/>
        <dsp:cNvSpPr/>
      </dsp:nvSpPr>
      <dsp:spPr>
        <a:xfrm>
          <a:off x="2368917" y="0"/>
          <a:ext cx="808087" cy="325184"/>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bg1"/>
            </a:solidFill>
          </a:endParaRPr>
        </a:p>
      </dsp:txBody>
      <dsp:txXfrm>
        <a:off x="2368917" y="0"/>
        <a:ext cx="808087" cy="325184"/>
      </dsp:txXfrm>
    </dsp:sp>
    <dsp:sp modelId="{9B0DA4B2-98B7-411B-AD0F-7D50B3681086}">
      <dsp:nvSpPr>
        <dsp:cNvPr id="0" name=""/>
        <dsp:cNvSpPr/>
      </dsp:nvSpPr>
      <dsp:spPr>
        <a:xfrm>
          <a:off x="1674463" y="325184"/>
          <a:ext cx="2196996" cy="558913"/>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Telehealth visit with MAT Provider; patient agreement</a:t>
          </a:r>
        </a:p>
      </dsp:txBody>
      <dsp:txXfrm>
        <a:off x="2058937" y="325184"/>
        <a:ext cx="1428047" cy="558913"/>
      </dsp:txXfrm>
    </dsp:sp>
    <dsp:sp modelId="{2FC1332F-5BA9-4331-84D5-10F94C6F4583}">
      <dsp:nvSpPr>
        <dsp:cNvPr id="0" name=""/>
        <dsp:cNvSpPr/>
      </dsp:nvSpPr>
      <dsp:spPr>
        <a:xfrm>
          <a:off x="1212131" y="884097"/>
          <a:ext cx="3121659" cy="372095"/>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kern="1200" dirty="0">
              <a:solidFill>
                <a:schemeClr val="bg1"/>
              </a:solidFill>
            </a:rPr>
            <a:t>Commitment to continuing care upon release; No outstanding/pending charges</a:t>
          </a:r>
        </a:p>
      </dsp:txBody>
      <dsp:txXfrm>
        <a:off x="1758422" y="884097"/>
        <a:ext cx="2029078" cy="372095"/>
      </dsp:txXfrm>
    </dsp:sp>
    <dsp:sp modelId="{F1288360-9DE1-4095-A899-B9B150A6104C}">
      <dsp:nvSpPr>
        <dsp:cNvPr id="0" name=""/>
        <dsp:cNvSpPr/>
      </dsp:nvSpPr>
      <dsp:spPr>
        <a:xfrm>
          <a:off x="858349" y="1266865"/>
          <a:ext cx="3929747" cy="325184"/>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Commitment to working with FIT peer worker post-release</a:t>
          </a:r>
        </a:p>
      </dsp:txBody>
      <dsp:txXfrm>
        <a:off x="1546055" y="1266865"/>
        <a:ext cx="2554335" cy="325184"/>
      </dsp:txXfrm>
    </dsp:sp>
    <dsp:sp modelId="{C7BBCA56-9580-444A-B080-AEFC89C39FD4}">
      <dsp:nvSpPr>
        <dsp:cNvPr id="0" name=""/>
        <dsp:cNvSpPr/>
      </dsp:nvSpPr>
      <dsp:spPr>
        <a:xfrm>
          <a:off x="404043" y="1581377"/>
          <a:ext cx="4737835" cy="325184"/>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No medical contraindications</a:t>
          </a:r>
        </a:p>
      </dsp:txBody>
      <dsp:txXfrm>
        <a:off x="1233165" y="1581377"/>
        <a:ext cx="3079592" cy="325184"/>
      </dsp:txXfrm>
    </dsp:sp>
    <dsp:sp modelId="{C5A489C8-90AE-4FCB-A7A0-17AF5EACD96D}">
      <dsp:nvSpPr>
        <dsp:cNvPr id="0" name=""/>
        <dsp:cNvSpPr/>
      </dsp:nvSpPr>
      <dsp:spPr>
        <a:xfrm>
          <a:off x="0" y="1906561"/>
          <a:ext cx="5545922" cy="325184"/>
        </a:xfrm>
        <a:prstGeom prst="trapezoid">
          <a:avLst>
            <a:gd name="adj" fmla="val 124251"/>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1"/>
              </a:solidFill>
            </a:rPr>
            <a:t>Agree to not divert or misuse medication</a:t>
          </a:r>
        </a:p>
      </dsp:txBody>
      <dsp:txXfrm>
        <a:off x="970536" y="1906561"/>
        <a:ext cx="3604849" cy="32518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353377-89F1-4EF0-AC0F-659579C8E8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A8F4991-1FDE-443E-B85D-4C25EA0C5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457E20-DAD8-486E-9906-D800DC462E52}" type="datetimeFigureOut">
              <a:rPr lang="en-US" smtClean="0"/>
              <a:t>12/10/2021</a:t>
            </a:fld>
            <a:endParaRPr lang="en-US" dirty="0"/>
          </a:p>
        </p:txBody>
      </p:sp>
      <p:sp>
        <p:nvSpPr>
          <p:cNvPr id="4" name="Footer Placeholder 3">
            <a:extLst>
              <a:ext uri="{FF2B5EF4-FFF2-40B4-BE49-F238E27FC236}">
                <a16:creationId xmlns:a16="http://schemas.microsoft.com/office/drawing/2014/main" id="{B4E699AF-C22D-4F44-BAA7-BBE42C8D7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D1ABFB-A332-4274-BC08-F6262591FD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6B052A-292C-45AD-AB95-DC3D5BAE89DD}" type="slidenum">
              <a:rPr lang="en-US" smtClean="0"/>
              <a:t>‹#›</a:t>
            </a:fld>
            <a:endParaRPr lang="en-US" dirty="0"/>
          </a:p>
        </p:txBody>
      </p:sp>
    </p:spTree>
    <p:extLst>
      <p:ext uri="{BB962C8B-B14F-4D97-AF65-F5344CB8AC3E}">
        <p14:creationId xmlns:p14="http://schemas.microsoft.com/office/powerpoint/2010/main" val="58764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9074D-35D3-45E5-94E0-8293DBF17D6A}" type="datetimeFigureOut">
              <a:rPr lang="en-US" smtClean="0"/>
              <a:t>12/10/2021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9D737-021B-4A52-8C8E-4919D3451CED}" type="slidenum">
              <a:rPr lang="en-US" smtClean="0"/>
              <a:t>‹#›</a:t>
            </a:fld>
            <a:endParaRPr lang="en-US" dirty="0"/>
          </a:p>
        </p:txBody>
      </p:sp>
    </p:spTree>
    <p:extLst>
      <p:ext uri="{BB962C8B-B14F-4D97-AF65-F5344CB8AC3E}">
        <p14:creationId xmlns:p14="http://schemas.microsoft.com/office/powerpoint/2010/main" val="787051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ederalregister.gov/documents/2018/04/30/2018-09062/annual-determination-of-average-cost-of-incarceratio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drugabuse.gov/publications/research-reports/medications-to-treat-opioid-addiction/how-much-does-opioid-treatment-cos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akzept.info/pdf/veroeffentlichungen_pdf/nr20/st_in_prison_literature_rev.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42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786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834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537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8915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997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463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1510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1619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581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Gary Junker</a:t>
            </a:r>
          </a:p>
          <a:p>
            <a:r>
              <a:rPr lang="en-US" sz="1200" dirty="0"/>
              <a:t>PhD, HSP-P, Director of Health and Wellness Services, Adult Correction-Prisons, DPS</a:t>
            </a:r>
          </a:p>
          <a:p>
            <a:endParaRPr lang="en-US" sz="1600" dirty="0"/>
          </a:p>
          <a:p>
            <a:r>
              <a:rPr lang="en-US" sz="1600" dirty="0"/>
              <a:t>Shuchin Shukla</a:t>
            </a:r>
          </a:p>
          <a:p>
            <a:r>
              <a:rPr lang="en-US" sz="1200" dirty="0"/>
              <a:t>MD, MPH, Opioid Educator, Faculty Physician, MAHEC Family Medicine</a:t>
            </a:r>
          </a:p>
          <a:p>
            <a:endParaRPr lang="en-US" sz="1200" dirty="0"/>
          </a:p>
          <a:p>
            <a:r>
              <a:rPr lang="en-US" sz="1600" dirty="0"/>
              <a:t>Evan </a:t>
            </a:r>
            <a:r>
              <a:rPr lang="en-US" sz="1600" dirty="0" err="1"/>
              <a:t>Ashkin</a:t>
            </a:r>
            <a:endParaRPr lang="en-US" sz="1600" dirty="0"/>
          </a:p>
          <a:p>
            <a:r>
              <a:rPr lang="en-US" sz="1200" dirty="0"/>
              <a:t>MD, Director NC Formerly Incarcerated Transition Program, UNC Chapel Hill</a:t>
            </a:r>
            <a:endParaRPr lang="en-US" sz="1600" dirty="0"/>
          </a:p>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19</a:t>
            </a:fld>
            <a:endParaRPr lang="en-US" dirty="0"/>
          </a:p>
        </p:txBody>
      </p:sp>
    </p:spTree>
    <p:extLst>
      <p:ext uri="{BB962C8B-B14F-4D97-AF65-F5344CB8AC3E}">
        <p14:creationId xmlns:p14="http://schemas.microsoft.com/office/powerpoint/2010/main" val="463214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2</a:t>
            </a:fld>
            <a:endParaRPr lang="en-US" dirty="0"/>
          </a:p>
        </p:txBody>
      </p:sp>
    </p:spTree>
    <p:extLst>
      <p:ext uri="{BB962C8B-B14F-4D97-AF65-F5344CB8AC3E}">
        <p14:creationId xmlns:p14="http://schemas.microsoft.com/office/powerpoint/2010/main" val="70178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Citations: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a:t>
            </a:r>
            <a:r>
              <a:rPr lang="en-US" sz="1200" b="0" i="0" kern="1200" dirty="0" err="1">
                <a:solidFill>
                  <a:schemeClr val="tx1"/>
                </a:solidFill>
                <a:effectLst/>
                <a:latin typeface="+mn-lt"/>
                <a:ea typeface="+mn-ea"/>
                <a:cs typeface="+mn-cs"/>
              </a:rPr>
              <a:t>Mumola</a:t>
            </a:r>
            <a:r>
              <a:rPr lang="en-US" sz="1200" b="0" i="0" kern="1200" dirty="0">
                <a:solidFill>
                  <a:schemeClr val="tx1"/>
                </a:solidFill>
                <a:effectLst/>
                <a:latin typeface="+mn-lt"/>
                <a:ea typeface="+mn-ea"/>
                <a:cs typeface="+mn-cs"/>
              </a:rPr>
              <a:t> C, Karberg J. Drug use and dependence, state and federal prisoners, 2004 (NCJ 213530). US Department of Justice, Office of Justice Programs, Bureau of Justice Statistics. 2006.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C3D581-33ED-4BA6-ADE6-A57C1C480D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48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err="1">
                <a:effectLst/>
              </a:rPr>
              <a:t>Bahji</a:t>
            </a:r>
            <a:r>
              <a:rPr lang="en-US" dirty="0">
                <a:effectLst/>
              </a:rPr>
              <a:t>, A. (2019). The Effectiveness of Naltrexone for Opioid Use Disorder among Inmates: A Systemic Review and Meta-Analysis. </a:t>
            </a:r>
            <a:r>
              <a:rPr lang="en-US" i="1" dirty="0">
                <a:effectLst/>
              </a:rPr>
              <a:t>Journal for Advancing Justice</a:t>
            </a:r>
            <a:r>
              <a:rPr lang="en-US" dirty="0">
                <a:effectLst/>
              </a:rPr>
              <a:t>, </a:t>
            </a:r>
            <a:r>
              <a:rPr lang="en-US" i="1" dirty="0">
                <a:effectLst/>
              </a:rPr>
              <a:t>2</a:t>
            </a:r>
            <a:r>
              <a:rPr lang="en-US" dirty="0">
                <a:effectLst/>
              </a:rPr>
              <a:t>, 71–92.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u="sng"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092E7D6-6C00-45E7-9EB3-667A040D4108}" type="slidenum">
              <a:rPr lang="en-US" smtClean="0"/>
              <a:t>22</a:t>
            </a:fld>
            <a:endParaRPr lang="en-US" dirty="0"/>
          </a:p>
        </p:txBody>
      </p:sp>
    </p:spTree>
    <p:extLst>
      <p:ext uri="{BB962C8B-B14F-4D97-AF65-F5344CB8AC3E}">
        <p14:creationId xmlns:p14="http://schemas.microsoft.com/office/powerpoint/2010/main" val="274680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89e515e69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89e515e69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-so when people with SUD get incarcerated, they now face another overdose risk scenario of forced detox</a:t>
            </a:r>
            <a:endParaRPr baseline="30000" dirty="0"/>
          </a:p>
          <a:p>
            <a:pPr marL="0" lvl="0" indent="0" algn="l" rtl="0">
              <a:lnSpc>
                <a:spcPct val="100000"/>
              </a:lnSpc>
              <a:spcBef>
                <a:spcPts val="0"/>
              </a:spcBef>
              <a:spcAft>
                <a:spcPts val="0"/>
              </a:spcAft>
              <a:buClr>
                <a:schemeClr val="dk1"/>
              </a:buClr>
              <a:buSzPts val="1400"/>
              <a:buFont typeface="Arial"/>
              <a:buNone/>
            </a:pPr>
            <a:r>
              <a:rPr lang="en-US" dirty="0"/>
              <a:t>-This overdose risk is associated with lack of connection to community resources upon release and will be discussed further, later in the presentation</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dirty="0"/>
              <a:t>Unlike several other high income countries, MAT is not routinely offered to prisoners during incarceration in the U.S., despite numerous studies demonstrating the social, medical, and economic benefits (SAMHSA 2019). Therefore, those previously in treatment often have an interruption in treatment during incarceration and are at high risk of re-engaging and overdosing following release, with increased risk of mortality due to lower tolerance after prolonged period of abstinence during incarceration. Jail-based MAT is state-dependent and current programs can serve as models of what can be done to properly implement MAT (NCCHC, 2018). Numerous pilot programs, whether or not successful, serve as evidence of the desperate need for implementation of MAT in jails and prisons. </a:t>
            </a:r>
          </a:p>
          <a:p>
            <a:pPr marL="0" lvl="0" indent="0" algn="l" rtl="0">
              <a:lnSpc>
                <a:spcPct val="100000"/>
              </a:lnSpc>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The</a:t>
            </a:r>
            <a:r>
              <a:rPr lang="en-US" baseline="0" dirty="0"/>
              <a:t>se numbers are particularly troubling when we think about people who are or have recently been incarcerated. </a:t>
            </a:r>
          </a:p>
          <a:p>
            <a:pPr marL="0" lvl="0" indent="0" algn="l" rtl="0">
              <a:spcBef>
                <a:spcPts val="0"/>
              </a:spcBef>
              <a:spcAft>
                <a:spcPts val="0"/>
              </a:spcAft>
              <a:buClr>
                <a:schemeClr val="dk1"/>
              </a:buClr>
              <a:buSzPts val="1400"/>
              <a:buFont typeface="Arial"/>
              <a:buNone/>
            </a:pPr>
            <a:endParaRPr lang="en-US" baseline="0" dirty="0"/>
          </a:p>
          <a:p>
            <a:pPr marL="0" lvl="0" indent="0" algn="l" rtl="0">
              <a:spcBef>
                <a:spcPts val="0"/>
              </a:spcBef>
              <a:spcAft>
                <a:spcPts val="0"/>
              </a:spcAft>
              <a:buClr>
                <a:schemeClr val="dk1"/>
              </a:buClr>
              <a:buSzPts val="1400"/>
              <a:buFont typeface="Arial"/>
              <a:buNone/>
            </a:pPr>
            <a:r>
              <a:rPr lang="en-US" baseline="0" dirty="0"/>
              <a:t>Studies show that over 2/3 of incarcerated individuals meet criteria for substance dependence or abuse and u</a:t>
            </a:r>
            <a:r>
              <a:rPr lang="en-US" dirty="0"/>
              <a:t>nlike several other high income countries, medications</a:t>
            </a:r>
            <a:r>
              <a:rPr lang="en-US" baseline="0" dirty="0"/>
              <a:t> for opioid use disorder are</a:t>
            </a:r>
            <a:r>
              <a:rPr lang="en-US" dirty="0"/>
              <a:t> not routinely offered,</a:t>
            </a:r>
            <a:r>
              <a:rPr lang="en-US" baseline="0" dirty="0"/>
              <a:t> </a:t>
            </a:r>
            <a:r>
              <a:rPr lang="en-US" dirty="0"/>
              <a:t>despite numerous studies demonstrating the social, medical, and economic benefits (SAMHSA 2019). </a:t>
            </a:r>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Those</a:t>
            </a:r>
            <a:r>
              <a:rPr lang="en-US" baseline="0" dirty="0"/>
              <a:t> </a:t>
            </a:r>
            <a:r>
              <a:rPr lang="en-US" dirty="0"/>
              <a:t>previously in treatment,</a:t>
            </a:r>
            <a:r>
              <a:rPr lang="en-US" baseline="0" dirty="0"/>
              <a:t> therefore, often</a:t>
            </a:r>
            <a:r>
              <a:rPr lang="en-US" dirty="0"/>
              <a:t> have an interruption in treatment during incarceration. This causes them to lose their tolerance for their substance of use and puts them</a:t>
            </a:r>
            <a:r>
              <a:rPr lang="en-US" baseline="0" dirty="0"/>
              <a:t> at a much greater risk of relapse post-release and increases their risk of overdose when they re-engage with that substance.  </a:t>
            </a:r>
            <a:r>
              <a:rPr lang="en-US" dirty="0"/>
              <a:t> To</a:t>
            </a:r>
            <a:r>
              <a:rPr lang="en-US" baseline="0" dirty="0"/>
              <a:t> put a number to this – in North Carolina the likelihood of  post-release is 40x higher than the general population. </a:t>
            </a:r>
          </a:p>
          <a:p>
            <a:pPr marL="0" lvl="0" indent="0" algn="l" rtl="0">
              <a:spcBef>
                <a:spcPts val="0"/>
              </a:spcBef>
              <a:spcAft>
                <a:spcPts val="0"/>
              </a:spcAft>
              <a:buClr>
                <a:schemeClr val="dk1"/>
              </a:buClr>
              <a:buSzPts val="1400"/>
              <a:buFont typeface="Arial"/>
              <a:buNone/>
            </a:pPr>
            <a:endParaRPr lang="en-US" baseline="0" dirty="0"/>
          </a:p>
          <a:p>
            <a:pPr marL="0" lvl="0" indent="0" algn="l" rtl="0">
              <a:spcBef>
                <a:spcPts val="0"/>
              </a:spcBef>
              <a:spcAft>
                <a:spcPts val="0"/>
              </a:spcAft>
              <a:buClr>
                <a:schemeClr val="dk1"/>
              </a:buClr>
              <a:buSzPts val="1400"/>
              <a:buFont typeface="Arial"/>
              <a:buNone/>
            </a:pPr>
            <a:endParaRPr lang="en-US" dirty="0"/>
          </a:p>
          <a:p>
            <a:pPr marL="0" lvl="0" indent="0" algn="l" rtl="0">
              <a:spcBef>
                <a:spcPts val="0"/>
              </a:spcBef>
              <a:spcAft>
                <a:spcPts val="0"/>
              </a:spcAft>
              <a:buClr>
                <a:schemeClr val="dk1"/>
              </a:buClr>
              <a:buSzPts val="1400"/>
              <a:buFont typeface="Arial"/>
              <a:buNone/>
            </a:pPr>
            <a:r>
              <a:rPr lang="en-US" dirty="0"/>
              <a:t>Jail-based medication for opioid use disorder is state-dependent and current programs can serve as models of what can be done to properly implement MOUD (NCCHC, 2018). Numerous pilot programs, whether or not successful, serve as evidence of the desperate need for implementation of MOUD in jails and prisons. </a:t>
            </a: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US" sz="1100" dirty="0"/>
              <a:t>Citations:</a:t>
            </a:r>
            <a:endParaRPr sz="1100" dirty="0"/>
          </a:p>
          <a:p>
            <a:pPr marL="457200" lvl="0" indent="-298450" algn="l" rtl="0">
              <a:lnSpc>
                <a:spcPct val="107916"/>
              </a:lnSpc>
              <a:spcBef>
                <a:spcPts val="0"/>
              </a:spcBef>
              <a:spcAft>
                <a:spcPts val="0"/>
              </a:spcAft>
              <a:buClr>
                <a:schemeClr val="dk1"/>
              </a:buClr>
              <a:buSzPts val="1100"/>
              <a:buAutoNum type="arabicPeriod"/>
            </a:pPr>
            <a:r>
              <a:rPr lang="en-US" sz="1100" dirty="0" err="1"/>
              <a:t>Ranapurwala</a:t>
            </a:r>
            <a:r>
              <a:rPr lang="en-US" sz="1100" dirty="0"/>
              <a:t> SI, Shanahan ME, Alexandridis AA, et al. Opioid Overdose Mortality Among Former North Carolina Inmates: 2000–2015. </a:t>
            </a:r>
            <a:r>
              <a:rPr lang="en-US" sz="1100" i="1" dirty="0"/>
              <a:t>American Journal of Public Health</a:t>
            </a:r>
            <a:r>
              <a:rPr lang="en-US" sz="1100" dirty="0"/>
              <a:t>. 2018;108(9):1207-1213. doi:10.2105/ajph.2018.304514</a:t>
            </a:r>
            <a:endParaRPr sz="1100" dirty="0"/>
          </a:p>
          <a:p>
            <a:pPr marL="457200" lvl="0" indent="-292100" algn="l" rtl="0">
              <a:lnSpc>
                <a:spcPct val="107916"/>
              </a:lnSpc>
              <a:spcBef>
                <a:spcPts val="0"/>
              </a:spcBef>
              <a:spcAft>
                <a:spcPts val="0"/>
              </a:spcAft>
              <a:buClr>
                <a:schemeClr val="dk1"/>
              </a:buClr>
              <a:buSzPts val="1000"/>
              <a:buFont typeface="Calibri"/>
              <a:buAutoNum type="arabicPeriod"/>
            </a:pPr>
            <a:r>
              <a:rPr lang="en-US" sz="1100" dirty="0"/>
              <a:t>Substance Abuse and Mental Health Services Administration: Use of Medication-Assisted Treatment for Opioid Use Disorder in Criminal Justice Settings. HHS Publication No. PEP19-MATUSECJS Rockville, MD: National Mental Health and Substance Use Policy Laboratory. Substance Abuse and Mental Health Services Administration, 2019.</a:t>
            </a:r>
            <a:endParaRPr sz="1100" dirty="0">
              <a:solidFill>
                <a:srgbClr val="3C4043"/>
              </a:solidFill>
              <a:highlight>
                <a:schemeClr val="lt1"/>
              </a:highlight>
            </a:endParaRPr>
          </a:p>
          <a:p>
            <a:pPr marL="457200" lvl="0" indent="0" algn="l" rtl="0">
              <a:lnSpc>
                <a:spcPct val="107916"/>
              </a:lnSpc>
              <a:spcBef>
                <a:spcPts val="0"/>
              </a:spcBef>
              <a:spcAft>
                <a:spcPts val="0"/>
              </a:spcAft>
              <a:buClr>
                <a:schemeClr val="dk1"/>
              </a:buClr>
              <a:buSzPts val="1100"/>
              <a:buFont typeface="Arial"/>
              <a:buNone/>
            </a:pPr>
            <a:endParaRPr sz="1100" dirty="0"/>
          </a:p>
          <a:p>
            <a:pPr marL="457200" lvl="0" indent="0" algn="l" rtl="0">
              <a:lnSpc>
                <a:spcPct val="100000"/>
              </a:lnSpc>
              <a:spcBef>
                <a:spcPts val="0"/>
              </a:spcBef>
              <a:spcAft>
                <a:spcPts val="0"/>
              </a:spcAft>
              <a:buClr>
                <a:schemeClr val="dk1"/>
              </a:buClr>
              <a:buSzPts val="1400"/>
              <a:buFont typeface="Arial"/>
              <a:buNone/>
            </a:pPr>
            <a:endParaRPr sz="1100" dirty="0">
              <a:solidFill>
                <a:srgbClr val="3C4043"/>
              </a:solidFill>
              <a:highlight>
                <a:schemeClr val="lt1"/>
              </a:highlight>
            </a:endParaRPr>
          </a:p>
          <a:p>
            <a:pPr marL="0" lvl="0" indent="0" algn="l" rtl="0">
              <a:lnSpc>
                <a:spcPct val="100000"/>
              </a:lnSpc>
              <a:spcBef>
                <a:spcPts val="0"/>
              </a:spcBef>
              <a:spcAft>
                <a:spcPts val="0"/>
              </a:spcAft>
              <a:buSzPts val="1400"/>
              <a:buNone/>
            </a:pPr>
            <a:endParaRPr dirty="0"/>
          </a:p>
        </p:txBody>
      </p:sp>
      <p:sp>
        <p:nvSpPr>
          <p:cNvPr id="660" name="Google Shape;660;g89e515e69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dirty="0"/>
          </a:p>
        </p:txBody>
      </p:sp>
    </p:spTree>
    <p:extLst>
      <p:ext uri="{BB962C8B-B14F-4D97-AF65-F5344CB8AC3E}">
        <p14:creationId xmlns:p14="http://schemas.microsoft.com/office/powerpoint/2010/main" val="384832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Binswanger IA, Stern MF, Deyo RA, et al. Release from Prison — A High Risk of Death for Former Inmates. </a:t>
            </a:r>
            <a:r>
              <a:rPr lang="en-US" sz="1200" i="1" kern="1200" dirty="0">
                <a:solidFill>
                  <a:schemeClr val="tx1"/>
                </a:solidFill>
                <a:effectLst/>
                <a:latin typeface="+mn-lt"/>
                <a:ea typeface="+mn-ea"/>
                <a:cs typeface="+mn-cs"/>
              </a:rPr>
              <a:t>New England Journal of Medicine</a:t>
            </a:r>
            <a:r>
              <a:rPr lang="en-US" sz="1200" kern="1200" dirty="0">
                <a:solidFill>
                  <a:schemeClr val="tx1"/>
                </a:solidFill>
                <a:effectLst/>
                <a:latin typeface="+mn-lt"/>
                <a:ea typeface="+mn-ea"/>
                <a:cs typeface="+mn-cs"/>
              </a:rPr>
              <a:t>. 2007;356(2):157-165. doi:10.1056/NEJMsa064115</a:t>
            </a:r>
          </a:p>
          <a:p>
            <a:endParaRPr lang="en-US" dirty="0"/>
          </a:p>
        </p:txBody>
      </p:sp>
      <p:sp>
        <p:nvSpPr>
          <p:cNvPr id="4" name="Slide Number Placeholder 3"/>
          <p:cNvSpPr>
            <a:spLocks noGrp="1"/>
          </p:cNvSpPr>
          <p:nvPr>
            <p:ph type="sldNum" sz="quarter" idx="10"/>
          </p:nvPr>
        </p:nvSpPr>
        <p:spPr/>
        <p:txBody>
          <a:bodyPr/>
          <a:lstStyle/>
          <a:p>
            <a:fld id="{84E29C23-B9CF-4155-A23E-601464E475E2}" type="slidenum">
              <a:rPr lang="en-US" smtClean="0"/>
              <a:t>24</a:t>
            </a:fld>
            <a:endParaRPr lang="en-US" dirty="0"/>
          </a:p>
        </p:txBody>
      </p:sp>
    </p:spTree>
    <p:extLst>
      <p:ext uri="{BB962C8B-B14F-4D97-AF65-F5344CB8AC3E}">
        <p14:creationId xmlns:p14="http://schemas.microsoft.com/office/powerpoint/2010/main" val="91118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d377b4b85_1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6d377b4b85_1_35:notes"/>
          <p:cNvSpPr txBox="1">
            <a:spLocks noGrp="1"/>
          </p:cNvSpPr>
          <p:nvPr>
            <p:ph type="body" idx="1"/>
          </p:nvPr>
        </p:nvSpPr>
        <p:spPr>
          <a:xfrm>
            <a:off x="685800" y="4400550"/>
            <a:ext cx="5486400" cy="36003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0" dirty="0"/>
              <a:t>State report on Horizons residential program - costs saved on homeless services, foster care, etc.</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Other costs:</a:t>
            </a:r>
            <a:endParaRPr b="1" dirty="0"/>
          </a:p>
          <a:p>
            <a:pPr marL="0" lvl="0" indent="0" algn="l" rtl="0">
              <a:spcBef>
                <a:spcPts val="0"/>
              </a:spcBef>
              <a:spcAft>
                <a:spcPts val="0"/>
              </a:spcAft>
              <a:buClr>
                <a:schemeClr val="dk1"/>
              </a:buClr>
              <a:buSzPts val="1800"/>
              <a:buFont typeface="Cabin"/>
              <a:buNone/>
            </a:pPr>
            <a:r>
              <a:rPr lang="en-US" dirty="0"/>
              <a:t>Overall cost to immediate community: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Substance use treatment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Criminal justice costs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Loss of productivity </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Premature death</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Reduced productive working hours</a:t>
            </a:r>
            <a:endParaRPr dirty="0"/>
          </a:p>
          <a:p>
            <a:pPr marL="971550" lvl="2" indent="-266700" algn="l" rtl="0">
              <a:lnSpc>
                <a:spcPct val="90000"/>
              </a:lnSpc>
              <a:spcBef>
                <a:spcPts val="375"/>
              </a:spcBef>
              <a:spcAft>
                <a:spcPts val="0"/>
              </a:spcAft>
              <a:buClr>
                <a:schemeClr val="dk1"/>
              </a:buClr>
              <a:buSzPts val="1200"/>
              <a:buFont typeface="Calibri"/>
              <a:buChar char="•"/>
            </a:pPr>
            <a:r>
              <a:rPr lang="en-US" dirty="0"/>
              <a:t>Incarceration </a:t>
            </a:r>
            <a:endParaRPr dirty="0"/>
          </a:p>
          <a:p>
            <a:pPr marL="628650" lvl="1" indent="-247650" algn="l" rtl="0">
              <a:lnSpc>
                <a:spcPct val="90000"/>
              </a:lnSpc>
              <a:spcBef>
                <a:spcPts val="375"/>
              </a:spcBef>
              <a:spcAft>
                <a:spcPts val="0"/>
              </a:spcAft>
              <a:buClr>
                <a:schemeClr val="dk1"/>
              </a:buClr>
              <a:buSzPts val="1200"/>
              <a:buFont typeface="Calibri"/>
              <a:buChar char="•"/>
            </a:pPr>
            <a:r>
              <a:rPr lang="en-US" dirty="0"/>
              <a:t>Children born with Neonatal Abstinence Syndrome (NAS)</a:t>
            </a:r>
            <a:endParaRPr dirty="0"/>
          </a:p>
          <a:p>
            <a:pPr marL="342900" lvl="0" indent="0" algn="l" rtl="0">
              <a:lnSpc>
                <a:spcPct val="90000"/>
              </a:lnSpc>
              <a:spcBef>
                <a:spcPts val="375"/>
              </a:spcBef>
              <a:spcAft>
                <a:spcPts val="0"/>
              </a:spcAft>
              <a:buNone/>
            </a:pPr>
            <a:endParaRPr dirty="0"/>
          </a:p>
          <a:p>
            <a:pPr marL="0" lvl="0" indent="0" algn="ctr" rtl="0">
              <a:spcBef>
                <a:spcPts val="0"/>
              </a:spcBef>
              <a:spcAft>
                <a:spcPts val="0"/>
              </a:spcAft>
              <a:buClr>
                <a:schemeClr val="dk1"/>
              </a:buClr>
              <a:buSzPts val="2400"/>
              <a:buFont typeface="Cabin"/>
              <a:buNone/>
            </a:pPr>
            <a:r>
              <a:rPr lang="en-US" b="1" u="sng" dirty="0">
                <a:solidFill>
                  <a:schemeClr val="accent1"/>
                </a:solidFill>
              </a:rPr>
              <a:t>Disproportionately</a:t>
            </a:r>
            <a:r>
              <a:rPr lang="en-US" b="1" dirty="0">
                <a:solidFill>
                  <a:schemeClr val="accent1"/>
                </a:solidFill>
              </a:rPr>
              <a:t> affects low-income communities </a:t>
            </a:r>
            <a:endParaRPr b="1" dirty="0">
              <a:solidFill>
                <a:schemeClr val="accent1"/>
              </a:solidFill>
            </a:endParaRPr>
          </a:p>
          <a:p>
            <a:pPr marL="342900" lvl="0" indent="-317500" algn="l" rtl="0">
              <a:spcBef>
                <a:spcPts val="0"/>
              </a:spcBef>
              <a:spcAft>
                <a:spcPts val="0"/>
              </a:spcAft>
              <a:buClr>
                <a:schemeClr val="dk1"/>
              </a:buClr>
              <a:buSzPts val="1200"/>
              <a:buFont typeface="Calibri"/>
              <a:buChar char="•"/>
            </a:pPr>
            <a:r>
              <a:rPr lang="en-US" dirty="0"/>
              <a:t>Lowest social capital (employment, education, transportation, etc.) 🡪 highest rate of prescription opioid use </a:t>
            </a:r>
            <a:endParaRPr dirty="0"/>
          </a:p>
          <a:p>
            <a:pPr marL="0" lvl="0" indent="0" algn="l" rtl="0">
              <a:spcBef>
                <a:spcPts val="0"/>
              </a:spcBef>
              <a:spcAft>
                <a:spcPts val="0"/>
              </a:spcAft>
              <a:buNone/>
            </a:pPr>
            <a:endParaRPr dirty="0"/>
          </a:p>
          <a:p>
            <a:pPr marL="0" lvl="0" indent="-76200" algn="l" rtl="0">
              <a:spcBef>
                <a:spcPts val="0"/>
              </a:spcBef>
              <a:spcAft>
                <a:spcPts val="0"/>
              </a:spcAft>
              <a:buClr>
                <a:schemeClr val="dk1"/>
              </a:buClr>
              <a:buSzPts val="1200"/>
              <a:buFont typeface="Calibri"/>
              <a:buChar char="•"/>
            </a:pPr>
            <a:r>
              <a:rPr lang="en-US" dirty="0"/>
              <a:t>Vearrier, 2019; Florence et al., 2016; Liu et al., 2019; Dasgupta et al., 2018</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Citations: </a:t>
            </a:r>
            <a:endParaRPr dirty="0"/>
          </a:p>
          <a:p>
            <a:pPr marL="232943" lvl="0" indent="-232943" algn="l" rtl="0">
              <a:spcBef>
                <a:spcPts val="0"/>
              </a:spcBef>
              <a:spcAft>
                <a:spcPts val="0"/>
              </a:spcAft>
              <a:buClr>
                <a:schemeClr val="dk1"/>
              </a:buClr>
              <a:buSzPts val="1200"/>
              <a:buFont typeface="Calibri"/>
              <a:buAutoNum type="arabicPeriod"/>
            </a:pPr>
            <a:r>
              <a:rPr lang="en-US" dirty="0"/>
              <a:t>ASAM. Access to Medications Talking Points. https://www.asam.org/docs/default-source/advocacy/mat-talking-points-final.pdf?sfvrsn=0. Accessed July 10, 2018.</a:t>
            </a:r>
            <a:endParaRPr dirty="0"/>
          </a:p>
          <a:p>
            <a:pPr marL="232943" lvl="0" indent="-232943" algn="l" rtl="0">
              <a:spcBef>
                <a:spcPts val="0"/>
              </a:spcBef>
              <a:spcAft>
                <a:spcPts val="0"/>
              </a:spcAft>
              <a:buClr>
                <a:schemeClr val="dk1"/>
              </a:buClr>
              <a:buSzPts val="1200"/>
              <a:buFont typeface="Calibri"/>
              <a:buAutoNum type="arabicPeriod"/>
            </a:pPr>
            <a:r>
              <a:rPr lang="en-US" dirty="0"/>
              <a:t>Federal Register. “Annual Determination of Average Cost of Incarceration,” April 30, 2018. </a:t>
            </a:r>
            <a:r>
              <a:rPr lang="en-US" u="sng" dirty="0">
                <a:solidFill>
                  <a:schemeClr val="hlink"/>
                </a:solidFill>
                <a:hlinkClick r:id="rId3"/>
              </a:rPr>
              <a:t>https://www.federalregister.gov/documents/2018/04/30/2018-09062/annual-determination-of-average-cost-of-incarceration</a:t>
            </a:r>
            <a:r>
              <a:rPr lang="en-US" dirty="0"/>
              <a:t>.</a:t>
            </a:r>
            <a:endParaRPr dirty="0"/>
          </a:p>
          <a:p>
            <a:pPr marL="232943" marR="0" lvl="0" indent="-232943" algn="l" rtl="0">
              <a:lnSpc>
                <a:spcPct val="100000"/>
              </a:lnSpc>
              <a:spcBef>
                <a:spcPts val="0"/>
              </a:spcBef>
              <a:spcAft>
                <a:spcPts val="0"/>
              </a:spcAft>
              <a:buClr>
                <a:schemeClr val="dk1"/>
              </a:buClr>
              <a:buSzPts val="1200"/>
              <a:buFont typeface="Calibri"/>
              <a:buAutoNum type="arabicPeriod"/>
            </a:pPr>
            <a:r>
              <a:rPr lang="en-US" dirty="0"/>
              <a:t>Abuse, National Institute on Drug. “How Much Does Opioid Treatment Cost?” Accessed November 18, 2019. </a:t>
            </a:r>
            <a:r>
              <a:rPr lang="en-US" u="sng" dirty="0">
                <a:solidFill>
                  <a:schemeClr val="hlink"/>
                </a:solidFill>
                <a:hlinkClick r:id="rId4"/>
              </a:rPr>
              <a:t>https://www.drugabuse.gov/publications/research-reports/medications-to-treat-opioid-addiction/how-much-does-opioid-treatment-cost</a:t>
            </a:r>
            <a:r>
              <a:rPr lang="en-US" dirty="0"/>
              <a:t>.</a:t>
            </a:r>
            <a:endParaRPr dirty="0"/>
          </a:p>
          <a:p>
            <a:pPr marL="0" lvl="0" indent="0" algn="l" rtl="0">
              <a:spcBef>
                <a:spcPts val="0"/>
              </a:spcBef>
              <a:spcAft>
                <a:spcPts val="0"/>
              </a:spcAft>
              <a:buNone/>
            </a:pPr>
            <a:endParaRPr sz="1000" dirty="0"/>
          </a:p>
        </p:txBody>
      </p:sp>
      <p:sp>
        <p:nvSpPr>
          <p:cNvPr id="435" name="Google Shape;435;g6d377b4b85_1_35:notes"/>
          <p:cNvSpPr txBox="1">
            <a:spLocks noGrp="1"/>
          </p:cNvSpPr>
          <p:nvPr>
            <p:ph type="sldNum" idx="12"/>
          </p:nvPr>
        </p:nvSpPr>
        <p:spPr>
          <a:xfrm>
            <a:off x="3884613" y="8685214"/>
            <a:ext cx="2971800" cy="458700"/>
          </a:xfrm>
          <a:prstGeom prst="rect">
            <a:avLst/>
          </a:prstGeom>
          <a:noFill/>
          <a:ln>
            <a:noFill/>
          </a:ln>
        </p:spPr>
        <p:txBody>
          <a:bodyPr spcFirstLastPara="1" wrap="square" lIns="93175" tIns="46575" rIns="93175"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970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p115: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2" name="Google Shape;1582;p115: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b="1" dirty="0"/>
              <a:t>Doesn’t account for work, kids not in DSS care, etc.</a:t>
            </a:r>
            <a:endParaRPr dirty="0"/>
          </a:p>
          <a:p>
            <a:pPr marL="0" lvl="0" indent="0" algn="l" rtl="0">
              <a:spcBef>
                <a:spcPts val="0"/>
              </a:spcBef>
              <a:spcAft>
                <a:spcPts val="0"/>
              </a:spcAft>
              <a:buNone/>
            </a:pP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Citations: </a:t>
            </a:r>
            <a:endParaRPr dirty="0"/>
          </a:p>
          <a:p>
            <a:pPr marL="232943" lvl="0" indent="-232943" algn="l" rtl="0">
              <a:spcBef>
                <a:spcPts val="0"/>
              </a:spcBef>
              <a:spcAft>
                <a:spcPts val="0"/>
              </a:spcAft>
              <a:buClr>
                <a:schemeClr val="dk1"/>
              </a:buClr>
              <a:buSzPts val="1200"/>
              <a:buFont typeface="Calibri"/>
              <a:buAutoNum type="arabicPeriod"/>
            </a:pPr>
            <a:r>
              <a:rPr lang="en-US" dirty="0"/>
              <a:t>National Institute on Drug Abuse. Effective Treatments for Opioid Addiction. NIDA. https://www.drugabuse.gov/publications/effective-treatments-opioid-addiction/effective-treatments-opioid-addiction. Accessed July 10, 2018.</a:t>
            </a:r>
            <a:endParaRPr dirty="0"/>
          </a:p>
          <a:p>
            <a:pPr marL="232943" lvl="0" indent="-232943" algn="l" rtl="0">
              <a:spcBef>
                <a:spcPts val="0"/>
              </a:spcBef>
              <a:spcAft>
                <a:spcPts val="0"/>
              </a:spcAft>
              <a:buClr>
                <a:schemeClr val="dk1"/>
              </a:buClr>
              <a:buSzPts val="1200"/>
              <a:buFont typeface="Calibri"/>
              <a:buAutoNum type="arabicPeriod"/>
            </a:pPr>
            <a:r>
              <a:rPr lang="en-US" dirty="0"/>
              <a:t>American Society of Addiction Medicine, Treatment Research Institute. (2013). FDA Approved Medications for the Treatment of Opiate Dependence: Literature Reviews on Effectiveness and Cost-Effectiveness. Chevy Chase, MD: American Society of Addiction Medicine. Available at http://www.asam.org/docs/defaultsource/advocacy/aaam_implications-for-opioid-addiction-treatment_final. National Institute on Drug Abuse, National Institute of Health. (2007).</a:t>
            </a:r>
            <a:endParaRPr dirty="0"/>
          </a:p>
          <a:p>
            <a:pPr marL="232943" lvl="0" indent="-232943" algn="l" rtl="0">
              <a:spcBef>
                <a:spcPts val="0"/>
              </a:spcBef>
              <a:spcAft>
                <a:spcPts val="0"/>
              </a:spcAft>
              <a:buClr>
                <a:schemeClr val="dk1"/>
              </a:buClr>
              <a:buSzPts val="1200"/>
              <a:buFont typeface="Calibri"/>
              <a:buAutoNum type="arabicPeriod"/>
            </a:pPr>
            <a:r>
              <a:rPr lang="en-US" dirty="0">
                <a:solidFill>
                  <a:srgbClr val="333333"/>
                </a:solidFill>
                <a:highlight>
                  <a:srgbClr val="FFFFFF"/>
                </a:highlight>
              </a:rPr>
              <a:t>National Institute on Drug Abuse. Cost effectiveness of drug treatment. NIDA. https://www.drugabuse.gov/publications/teaching-packets/understanding-drug-abuse-addiction/section-iv/6-cost-effectiveness-drug-treatment. Published February 2016. Accessed December 26, 2019.</a:t>
            </a:r>
            <a:endParaRPr dirty="0"/>
          </a:p>
          <a:p>
            <a:pPr marL="232943" lvl="0" indent="-156743" algn="l" rtl="0">
              <a:spcBef>
                <a:spcPts val="0"/>
              </a:spcBef>
              <a:spcAft>
                <a:spcPts val="0"/>
              </a:spcAft>
              <a:buClr>
                <a:schemeClr val="dk1"/>
              </a:buClr>
              <a:buSzPts val="1200"/>
              <a:buFont typeface="Calibri"/>
              <a:buNone/>
            </a:pPr>
            <a:endParaRPr dirty="0"/>
          </a:p>
        </p:txBody>
      </p:sp>
      <p:sp>
        <p:nvSpPr>
          <p:cNvPr id="1583" name="Google Shape;1583;p115: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extLst>
      <p:ext uri="{BB962C8B-B14F-4D97-AF65-F5344CB8AC3E}">
        <p14:creationId xmlns:p14="http://schemas.microsoft.com/office/powerpoint/2010/main" val="4002135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spc="-4" dirty="0">
                <a:solidFill>
                  <a:srgbClr val="161613"/>
                </a:solidFill>
                <a:latin typeface="Arial"/>
                <a:cs typeface="Arial"/>
              </a:rPr>
              <a:t>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spc="-4" dirty="0">
              <a:solidFill>
                <a:srgbClr val="161613"/>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spc="-4" dirty="0">
                <a:solidFill>
                  <a:srgbClr val="161613"/>
                </a:solidFill>
                <a:latin typeface="Arial"/>
                <a:cs typeface="Arial"/>
              </a:rPr>
              <a:t>1. Green,</a:t>
            </a:r>
            <a:r>
              <a:rPr lang="en-US" sz="1200" i="1" spc="-9" dirty="0">
                <a:solidFill>
                  <a:srgbClr val="161613"/>
                </a:solidFill>
                <a:latin typeface="Arial"/>
                <a:cs typeface="Arial"/>
              </a:rPr>
              <a:t> </a:t>
            </a:r>
            <a:r>
              <a:rPr lang="en-US" sz="1200" i="1" spc="-4" dirty="0">
                <a:solidFill>
                  <a:srgbClr val="161613"/>
                </a:solidFill>
                <a:latin typeface="Arial"/>
                <a:cs typeface="Arial"/>
              </a:rPr>
              <a:t>T.</a:t>
            </a:r>
            <a:r>
              <a:rPr lang="en-US" sz="1200" i="1" spc="22" dirty="0">
                <a:solidFill>
                  <a:srgbClr val="161613"/>
                </a:solidFill>
                <a:latin typeface="Arial"/>
                <a:cs typeface="Arial"/>
              </a:rPr>
              <a:t> </a:t>
            </a:r>
            <a:r>
              <a:rPr lang="en-US" sz="1200" i="1" spc="-4" dirty="0">
                <a:solidFill>
                  <a:srgbClr val="161613"/>
                </a:solidFill>
                <a:latin typeface="Arial"/>
                <a:cs typeface="Arial"/>
              </a:rPr>
              <a:t>C.,</a:t>
            </a:r>
            <a:r>
              <a:rPr lang="en-US" sz="1200" i="1" spc="13" dirty="0">
                <a:solidFill>
                  <a:srgbClr val="161613"/>
                </a:solidFill>
                <a:latin typeface="Arial"/>
                <a:cs typeface="Arial"/>
              </a:rPr>
              <a:t> </a:t>
            </a:r>
            <a:r>
              <a:rPr lang="en-US" sz="1200" i="1" spc="-4" dirty="0">
                <a:solidFill>
                  <a:srgbClr val="161613"/>
                </a:solidFill>
                <a:latin typeface="Arial"/>
                <a:cs typeface="Arial"/>
              </a:rPr>
              <a:t>Clarke,</a:t>
            </a:r>
            <a:r>
              <a:rPr lang="en-US" sz="1200" i="1" spc="4" dirty="0">
                <a:solidFill>
                  <a:srgbClr val="161613"/>
                </a:solidFill>
                <a:latin typeface="Arial"/>
                <a:cs typeface="Arial"/>
              </a:rPr>
              <a:t> </a:t>
            </a:r>
            <a:r>
              <a:rPr lang="en-US" sz="1200" i="1" dirty="0">
                <a:solidFill>
                  <a:srgbClr val="161613"/>
                </a:solidFill>
                <a:latin typeface="Arial"/>
                <a:cs typeface="Arial"/>
              </a:rPr>
              <a:t>J.,</a:t>
            </a:r>
            <a:r>
              <a:rPr lang="en-US" sz="1200" i="1" spc="13" dirty="0">
                <a:solidFill>
                  <a:srgbClr val="161613"/>
                </a:solidFill>
                <a:latin typeface="Arial"/>
                <a:cs typeface="Arial"/>
              </a:rPr>
              <a:t> </a:t>
            </a:r>
            <a:r>
              <a:rPr lang="en-US" sz="1200" i="1" dirty="0">
                <a:solidFill>
                  <a:srgbClr val="161613"/>
                </a:solidFill>
                <a:latin typeface="Arial"/>
                <a:cs typeface="Arial"/>
              </a:rPr>
              <a:t>&amp;</a:t>
            </a:r>
            <a:r>
              <a:rPr lang="en-US" sz="1200" i="1" spc="13" dirty="0">
                <a:solidFill>
                  <a:srgbClr val="161613"/>
                </a:solidFill>
                <a:latin typeface="Arial"/>
                <a:cs typeface="Arial"/>
              </a:rPr>
              <a:t> </a:t>
            </a:r>
            <a:r>
              <a:rPr lang="en-US" sz="1200" i="1" spc="-4" dirty="0">
                <a:solidFill>
                  <a:srgbClr val="161613"/>
                </a:solidFill>
                <a:latin typeface="Arial"/>
                <a:cs typeface="Arial"/>
              </a:rPr>
              <a:t>Brinkley-Rubinstein,</a:t>
            </a:r>
            <a:r>
              <a:rPr lang="en-US" sz="1200" i="1" spc="-22" dirty="0">
                <a:solidFill>
                  <a:srgbClr val="161613"/>
                </a:solidFill>
                <a:latin typeface="Arial"/>
                <a:cs typeface="Arial"/>
              </a:rPr>
              <a:t> </a:t>
            </a:r>
            <a:r>
              <a:rPr lang="en-US" sz="1200" i="1" dirty="0">
                <a:solidFill>
                  <a:srgbClr val="161613"/>
                </a:solidFill>
                <a:latin typeface="Arial"/>
                <a:cs typeface="Arial"/>
              </a:rPr>
              <a:t>L.</a:t>
            </a:r>
            <a:r>
              <a:rPr lang="en-US" sz="1200" i="1" spc="4" dirty="0">
                <a:solidFill>
                  <a:srgbClr val="161613"/>
                </a:solidFill>
                <a:latin typeface="Arial"/>
                <a:cs typeface="Arial"/>
              </a:rPr>
              <a:t> </a:t>
            </a:r>
            <a:r>
              <a:rPr lang="en-US" sz="1200" i="1" spc="-4" dirty="0">
                <a:solidFill>
                  <a:srgbClr val="161613"/>
                </a:solidFill>
                <a:latin typeface="Arial"/>
                <a:cs typeface="Arial"/>
              </a:rPr>
              <a:t>(2018).</a:t>
            </a:r>
            <a:r>
              <a:rPr lang="en-US" sz="1200" i="1" spc="-9" dirty="0">
                <a:solidFill>
                  <a:srgbClr val="161613"/>
                </a:solidFill>
                <a:latin typeface="Arial"/>
                <a:cs typeface="Arial"/>
              </a:rPr>
              <a:t> </a:t>
            </a:r>
            <a:r>
              <a:rPr lang="en-US" sz="1200" i="1" spc="-4" dirty="0">
                <a:solidFill>
                  <a:srgbClr val="161613"/>
                </a:solidFill>
                <a:latin typeface="Arial"/>
                <a:cs typeface="Arial"/>
              </a:rPr>
              <a:t>Postincarceration</a:t>
            </a:r>
            <a:r>
              <a:rPr lang="en-US" sz="1200" i="1" spc="-31" dirty="0">
                <a:solidFill>
                  <a:srgbClr val="161613"/>
                </a:solidFill>
                <a:latin typeface="Arial"/>
                <a:cs typeface="Arial"/>
              </a:rPr>
              <a:t> </a:t>
            </a:r>
            <a:r>
              <a:rPr lang="en-US" sz="1200" i="1" spc="-4" dirty="0">
                <a:solidFill>
                  <a:srgbClr val="161613"/>
                </a:solidFill>
                <a:latin typeface="Arial"/>
                <a:cs typeface="Arial"/>
              </a:rPr>
              <a:t>Fatal Overdoses</a:t>
            </a:r>
            <a:r>
              <a:rPr lang="en-US" sz="1200" i="1" spc="-22" dirty="0">
                <a:solidFill>
                  <a:srgbClr val="161613"/>
                </a:solidFill>
                <a:latin typeface="Arial"/>
                <a:cs typeface="Arial"/>
              </a:rPr>
              <a:t> </a:t>
            </a:r>
            <a:r>
              <a:rPr lang="en-US" sz="1200" i="1" dirty="0">
                <a:solidFill>
                  <a:srgbClr val="161613"/>
                </a:solidFill>
                <a:latin typeface="Arial"/>
                <a:cs typeface="Arial"/>
              </a:rPr>
              <a:t>After</a:t>
            </a:r>
            <a:r>
              <a:rPr lang="en-US" sz="1200" i="1" spc="4" dirty="0">
                <a:solidFill>
                  <a:srgbClr val="161613"/>
                </a:solidFill>
                <a:latin typeface="Arial"/>
                <a:cs typeface="Arial"/>
              </a:rPr>
              <a:t> </a:t>
            </a:r>
            <a:r>
              <a:rPr lang="en-US" sz="1200" i="1" spc="-4" dirty="0">
                <a:solidFill>
                  <a:srgbClr val="161613"/>
                </a:solidFill>
                <a:latin typeface="Arial"/>
                <a:cs typeface="Arial"/>
              </a:rPr>
              <a:t>Implementing </a:t>
            </a:r>
            <a:r>
              <a:rPr lang="en-US" sz="1200" i="1" spc="-278" dirty="0">
                <a:solidFill>
                  <a:srgbClr val="161613"/>
                </a:solidFill>
                <a:latin typeface="Arial"/>
                <a:cs typeface="Arial"/>
              </a:rPr>
              <a:t> </a:t>
            </a:r>
            <a:r>
              <a:rPr lang="en-US" sz="1200" i="1" spc="-4" dirty="0">
                <a:solidFill>
                  <a:srgbClr val="161613"/>
                </a:solidFill>
                <a:latin typeface="Arial"/>
                <a:cs typeface="Arial"/>
              </a:rPr>
              <a:t>Medications</a:t>
            </a:r>
            <a:r>
              <a:rPr lang="en-US" sz="1200" i="1" spc="-26" dirty="0">
                <a:solidFill>
                  <a:srgbClr val="161613"/>
                </a:solidFill>
                <a:latin typeface="Arial"/>
                <a:cs typeface="Arial"/>
              </a:rPr>
              <a:t> </a:t>
            </a:r>
            <a:r>
              <a:rPr lang="en-US" sz="1200" i="1" dirty="0">
                <a:solidFill>
                  <a:srgbClr val="161613"/>
                </a:solidFill>
                <a:latin typeface="Arial"/>
                <a:cs typeface="Arial"/>
              </a:rPr>
              <a:t>for</a:t>
            </a:r>
            <a:r>
              <a:rPr lang="en-US" sz="1200" i="1" spc="4" dirty="0">
                <a:solidFill>
                  <a:srgbClr val="161613"/>
                </a:solidFill>
                <a:latin typeface="Arial"/>
                <a:cs typeface="Arial"/>
              </a:rPr>
              <a:t> </a:t>
            </a:r>
            <a:r>
              <a:rPr lang="en-US" sz="1200" i="1" spc="-4" dirty="0">
                <a:solidFill>
                  <a:srgbClr val="161613"/>
                </a:solidFill>
                <a:latin typeface="Arial"/>
                <a:cs typeface="Arial"/>
              </a:rPr>
              <a:t>Addiction</a:t>
            </a:r>
            <a:r>
              <a:rPr lang="en-US" sz="1200" i="1" spc="-22" dirty="0">
                <a:solidFill>
                  <a:srgbClr val="161613"/>
                </a:solidFill>
                <a:latin typeface="Arial"/>
                <a:cs typeface="Arial"/>
              </a:rPr>
              <a:t> </a:t>
            </a:r>
            <a:r>
              <a:rPr lang="en-US" sz="1200" i="1" spc="-4" dirty="0">
                <a:solidFill>
                  <a:srgbClr val="161613"/>
                </a:solidFill>
                <a:latin typeface="Arial"/>
                <a:cs typeface="Arial"/>
              </a:rPr>
              <a:t>Treatment</a:t>
            </a:r>
            <a:r>
              <a:rPr lang="en-US" sz="1200" i="1" dirty="0">
                <a:solidFill>
                  <a:srgbClr val="161613"/>
                </a:solidFill>
                <a:latin typeface="Arial"/>
                <a:cs typeface="Arial"/>
              </a:rPr>
              <a:t> </a:t>
            </a:r>
            <a:r>
              <a:rPr lang="en-US" sz="1200" i="1" spc="-4" dirty="0">
                <a:solidFill>
                  <a:srgbClr val="161613"/>
                </a:solidFill>
                <a:latin typeface="Arial"/>
                <a:cs typeface="Arial"/>
              </a:rPr>
              <a:t>in</a:t>
            </a:r>
            <a:r>
              <a:rPr lang="en-US" sz="1200" i="1" spc="4" dirty="0">
                <a:solidFill>
                  <a:srgbClr val="161613"/>
                </a:solidFill>
                <a:latin typeface="Arial"/>
                <a:cs typeface="Arial"/>
              </a:rPr>
              <a:t> </a:t>
            </a:r>
            <a:r>
              <a:rPr lang="en-US" sz="1200" i="1" dirty="0">
                <a:solidFill>
                  <a:srgbClr val="161613"/>
                </a:solidFill>
                <a:latin typeface="Arial"/>
                <a:cs typeface="Arial"/>
              </a:rPr>
              <a:t>a</a:t>
            </a:r>
            <a:r>
              <a:rPr lang="en-US" sz="1200" i="1" spc="13" dirty="0">
                <a:solidFill>
                  <a:srgbClr val="161613"/>
                </a:solidFill>
                <a:latin typeface="Arial"/>
                <a:cs typeface="Arial"/>
              </a:rPr>
              <a:t> </a:t>
            </a:r>
            <a:r>
              <a:rPr lang="en-US" sz="1200" i="1" spc="-4" dirty="0">
                <a:solidFill>
                  <a:srgbClr val="161613"/>
                </a:solidFill>
                <a:latin typeface="Arial"/>
                <a:cs typeface="Arial"/>
              </a:rPr>
              <a:t>Statewide</a:t>
            </a:r>
            <a:r>
              <a:rPr lang="en-US" sz="1200" i="1" spc="-35" dirty="0">
                <a:solidFill>
                  <a:srgbClr val="161613"/>
                </a:solidFill>
                <a:latin typeface="Arial"/>
                <a:cs typeface="Arial"/>
              </a:rPr>
              <a:t> </a:t>
            </a:r>
            <a:r>
              <a:rPr lang="en-US" sz="1200" i="1" spc="-4" dirty="0">
                <a:solidFill>
                  <a:srgbClr val="161613"/>
                </a:solidFill>
                <a:latin typeface="Arial"/>
                <a:cs typeface="Arial"/>
              </a:rPr>
              <a:t>Correctional</a:t>
            </a:r>
            <a:r>
              <a:rPr lang="en-US" sz="1200" i="1" spc="-26" dirty="0">
                <a:solidFill>
                  <a:srgbClr val="161613"/>
                </a:solidFill>
                <a:latin typeface="Arial"/>
                <a:cs typeface="Arial"/>
              </a:rPr>
              <a:t> </a:t>
            </a:r>
            <a:r>
              <a:rPr lang="en-US" sz="1200" i="1" spc="-4" dirty="0">
                <a:solidFill>
                  <a:srgbClr val="161613"/>
                </a:solidFill>
                <a:latin typeface="Arial"/>
                <a:cs typeface="Arial"/>
              </a:rPr>
              <a:t>System.</a:t>
            </a:r>
            <a:r>
              <a:rPr lang="en-US" sz="1200" i="1" spc="13" dirty="0">
                <a:solidFill>
                  <a:srgbClr val="161613"/>
                </a:solidFill>
                <a:latin typeface="Arial"/>
                <a:cs typeface="Arial"/>
              </a:rPr>
              <a:t> </a:t>
            </a:r>
            <a:r>
              <a:rPr lang="en-US" sz="1200" i="1" spc="-4" dirty="0">
                <a:solidFill>
                  <a:srgbClr val="161613"/>
                </a:solidFill>
                <a:latin typeface="Arial"/>
                <a:cs typeface="Arial"/>
              </a:rPr>
              <a:t>JAMA</a:t>
            </a:r>
            <a:r>
              <a:rPr lang="en-US" sz="1200" i="1" spc="13" dirty="0">
                <a:solidFill>
                  <a:srgbClr val="161613"/>
                </a:solidFill>
                <a:latin typeface="Arial"/>
                <a:cs typeface="Arial"/>
              </a:rPr>
              <a:t> </a:t>
            </a:r>
            <a:r>
              <a:rPr lang="en-US" sz="1200" i="1" spc="-4" dirty="0">
                <a:solidFill>
                  <a:srgbClr val="161613"/>
                </a:solidFill>
                <a:latin typeface="Arial"/>
                <a:cs typeface="Arial"/>
              </a:rPr>
              <a:t>Psychiatry,75(4),</a:t>
            </a:r>
            <a:r>
              <a:rPr lang="en-US" sz="1200" i="1" spc="-26" dirty="0">
                <a:solidFill>
                  <a:srgbClr val="161613"/>
                </a:solidFill>
                <a:latin typeface="Arial"/>
                <a:cs typeface="Arial"/>
              </a:rPr>
              <a:t> </a:t>
            </a:r>
            <a:r>
              <a:rPr lang="en-US" sz="1200" i="1" spc="-4" dirty="0">
                <a:solidFill>
                  <a:srgbClr val="161613"/>
                </a:solidFill>
                <a:latin typeface="Arial"/>
                <a:cs typeface="Arial"/>
              </a:rPr>
              <a:t>405-407.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spc="-4" dirty="0">
              <a:solidFill>
                <a:srgbClr val="161613"/>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spc="-4" dirty="0">
                <a:solidFill>
                  <a:srgbClr val="161613"/>
                </a:solidFill>
                <a:latin typeface="Arial"/>
                <a:cs typeface="Arial"/>
              </a:rPr>
              <a:t>2. Marsden, </a:t>
            </a:r>
            <a:r>
              <a:rPr lang="en-US" sz="1200" i="1" dirty="0">
                <a:solidFill>
                  <a:srgbClr val="161613"/>
                </a:solidFill>
                <a:latin typeface="Arial"/>
                <a:cs typeface="Arial"/>
              </a:rPr>
              <a:t>J., </a:t>
            </a:r>
            <a:r>
              <a:rPr lang="en-US" sz="1200" i="1" spc="-4" dirty="0">
                <a:solidFill>
                  <a:srgbClr val="161613"/>
                </a:solidFill>
                <a:latin typeface="Arial"/>
                <a:cs typeface="Arial"/>
              </a:rPr>
              <a:t>Stillwell, </a:t>
            </a:r>
            <a:r>
              <a:rPr lang="en-US" sz="1200" i="1" dirty="0">
                <a:solidFill>
                  <a:srgbClr val="161613"/>
                </a:solidFill>
                <a:latin typeface="Arial"/>
                <a:cs typeface="Arial"/>
              </a:rPr>
              <a:t>G., </a:t>
            </a:r>
            <a:r>
              <a:rPr lang="en-US" sz="1200" i="1" spc="-4" dirty="0">
                <a:solidFill>
                  <a:srgbClr val="161613"/>
                </a:solidFill>
                <a:latin typeface="Arial"/>
                <a:cs typeface="Arial"/>
              </a:rPr>
              <a:t>Jones, </a:t>
            </a:r>
            <a:r>
              <a:rPr lang="en-US" sz="1200" i="1" dirty="0">
                <a:solidFill>
                  <a:srgbClr val="161613"/>
                </a:solidFill>
                <a:latin typeface="Arial"/>
                <a:cs typeface="Arial"/>
              </a:rPr>
              <a:t>H., </a:t>
            </a:r>
            <a:r>
              <a:rPr lang="en-US" sz="1200" i="1" spc="-4" dirty="0">
                <a:solidFill>
                  <a:srgbClr val="161613"/>
                </a:solidFill>
                <a:latin typeface="Arial"/>
                <a:cs typeface="Arial"/>
              </a:rPr>
              <a:t>Cooper, </a:t>
            </a:r>
            <a:r>
              <a:rPr lang="en-US" sz="1200" i="1" dirty="0">
                <a:solidFill>
                  <a:srgbClr val="161613"/>
                </a:solidFill>
                <a:latin typeface="Arial"/>
                <a:cs typeface="Arial"/>
              </a:rPr>
              <a:t>A., </a:t>
            </a:r>
            <a:r>
              <a:rPr lang="en-US" sz="1200" i="1" spc="-4" dirty="0">
                <a:solidFill>
                  <a:srgbClr val="161613"/>
                </a:solidFill>
                <a:latin typeface="Arial"/>
                <a:cs typeface="Arial"/>
              </a:rPr>
              <a:t>Eastwood, </a:t>
            </a:r>
            <a:r>
              <a:rPr lang="en-US" sz="1200" i="1" dirty="0">
                <a:solidFill>
                  <a:srgbClr val="161613"/>
                </a:solidFill>
                <a:latin typeface="Arial"/>
                <a:cs typeface="Arial"/>
              </a:rPr>
              <a:t>B., </a:t>
            </a:r>
            <a:r>
              <a:rPr lang="en-US" sz="1200" i="1" spc="-4" dirty="0">
                <a:solidFill>
                  <a:srgbClr val="161613"/>
                </a:solidFill>
                <a:latin typeface="Arial"/>
                <a:cs typeface="Arial"/>
              </a:rPr>
              <a:t>Farrell, </a:t>
            </a:r>
            <a:r>
              <a:rPr lang="en-US" sz="1200" i="1" dirty="0">
                <a:solidFill>
                  <a:srgbClr val="161613"/>
                </a:solidFill>
                <a:latin typeface="Arial"/>
                <a:cs typeface="Arial"/>
              </a:rPr>
              <a:t>M.,. . . </a:t>
            </a:r>
            <a:r>
              <a:rPr lang="en-US" sz="1200" i="1" spc="-4" dirty="0">
                <a:solidFill>
                  <a:srgbClr val="161613"/>
                </a:solidFill>
                <a:latin typeface="Arial"/>
                <a:cs typeface="Arial"/>
              </a:rPr>
              <a:t>Hickman, </a:t>
            </a:r>
            <a:r>
              <a:rPr lang="en-US" sz="1200" i="1" spc="-9" dirty="0">
                <a:solidFill>
                  <a:srgbClr val="161613"/>
                </a:solidFill>
                <a:latin typeface="Arial"/>
                <a:cs typeface="Arial"/>
              </a:rPr>
              <a:t>M. </a:t>
            </a:r>
            <a:r>
              <a:rPr lang="en-US" sz="1200" i="1" spc="-4" dirty="0">
                <a:solidFill>
                  <a:srgbClr val="161613"/>
                </a:solidFill>
                <a:latin typeface="Arial"/>
                <a:cs typeface="Arial"/>
              </a:rPr>
              <a:t>(2017). Does exposure </a:t>
            </a:r>
            <a:r>
              <a:rPr lang="en-US" sz="1200" i="1" dirty="0">
                <a:solidFill>
                  <a:srgbClr val="161613"/>
                </a:solidFill>
                <a:latin typeface="Arial"/>
                <a:cs typeface="Arial"/>
              </a:rPr>
              <a:t>to </a:t>
            </a:r>
            <a:r>
              <a:rPr lang="en-US" sz="1200" i="1" spc="-4" dirty="0">
                <a:solidFill>
                  <a:srgbClr val="161613"/>
                </a:solidFill>
                <a:latin typeface="Arial"/>
                <a:cs typeface="Arial"/>
              </a:rPr>
              <a:t>opioid </a:t>
            </a:r>
            <a:r>
              <a:rPr lang="en-US" sz="1200" i="1" dirty="0">
                <a:solidFill>
                  <a:srgbClr val="161613"/>
                </a:solidFill>
                <a:latin typeface="Arial"/>
                <a:cs typeface="Arial"/>
              </a:rPr>
              <a:t> </a:t>
            </a:r>
            <a:r>
              <a:rPr lang="en-US" sz="1200" i="1" spc="-4" dirty="0">
                <a:solidFill>
                  <a:srgbClr val="161613"/>
                </a:solidFill>
                <a:latin typeface="Arial"/>
                <a:cs typeface="Arial"/>
              </a:rPr>
              <a:t>substitution</a:t>
            </a:r>
            <a:r>
              <a:rPr lang="en-US" sz="1200" i="1" spc="-18" dirty="0">
                <a:solidFill>
                  <a:srgbClr val="161613"/>
                </a:solidFill>
                <a:latin typeface="Arial"/>
                <a:cs typeface="Arial"/>
              </a:rPr>
              <a:t> </a:t>
            </a:r>
            <a:r>
              <a:rPr lang="en-US" sz="1200" i="1" spc="-4" dirty="0">
                <a:solidFill>
                  <a:srgbClr val="161613"/>
                </a:solidFill>
                <a:latin typeface="Arial"/>
                <a:cs typeface="Arial"/>
              </a:rPr>
              <a:t>treatment</a:t>
            </a:r>
            <a:r>
              <a:rPr lang="en-US" sz="1200" i="1" spc="-31" dirty="0">
                <a:solidFill>
                  <a:srgbClr val="161613"/>
                </a:solidFill>
                <a:latin typeface="Arial"/>
                <a:cs typeface="Arial"/>
              </a:rPr>
              <a:t> </a:t>
            </a:r>
            <a:r>
              <a:rPr lang="en-US" sz="1200" i="1" spc="-4" dirty="0">
                <a:solidFill>
                  <a:srgbClr val="161613"/>
                </a:solidFill>
                <a:latin typeface="Arial"/>
                <a:cs typeface="Arial"/>
              </a:rPr>
              <a:t>in</a:t>
            </a:r>
            <a:r>
              <a:rPr lang="en-US" sz="1200" i="1" spc="18" dirty="0">
                <a:solidFill>
                  <a:srgbClr val="161613"/>
                </a:solidFill>
                <a:latin typeface="Arial"/>
                <a:cs typeface="Arial"/>
              </a:rPr>
              <a:t> </a:t>
            </a:r>
            <a:r>
              <a:rPr lang="en-US" sz="1200" i="1" spc="-4" dirty="0">
                <a:solidFill>
                  <a:srgbClr val="161613"/>
                </a:solidFill>
                <a:latin typeface="Arial"/>
                <a:cs typeface="Arial"/>
              </a:rPr>
              <a:t>prison reduce</a:t>
            </a:r>
            <a:r>
              <a:rPr lang="en-US" sz="1200" i="1" dirty="0">
                <a:solidFill>
                  <a:srgbClr val="161613"/>
                </a:solidFill>
                <a:latin typeface="Arial"/>
                <a:cs typeface="Arial"/>
              </a:rPr>
              <a:t> the</a:t>
            </a:r>
            <a:r>
              <a:rPr lang="en-US" sz="1200" i="1" spc="-13" dirty="0">
                <a:solidFill>
                  <a:srgbClr val="161613"/>
                </a:solidFill>
                <a:latin typeface="Arial"/>
                <a:cs typeface="Arial"/>
              </a:rPr>
              <a:t> </a:t>
            </a:r>
            <a:r>
              <a:rPr lang="en-US" sz="1200" i="1" dirty="0">
                <a:solidFill>
                  <a:srgbClr val="161613"/>
                </a:solidFill>
                <a:latin typeface="Arial"/>
                <a:cs typeface="Arial"/>
              </a:rPr>
              <a:t>risk</a:t>
            </a:r>
            <a:r>
              <a:rPr lang="en-US" sz="1200" i="1" spc="4" dirty="0">
                <a:solidFill>
                  <a:srgbClr val="161613"/>
                </a:solidFill>
                <a:latin typeface="Arial"/>
                <a:cs typeface="Arial"/>
              </a:rPr>
              <a:t> </a:t>
            </a:r>
            <a:r>
              <a:rPr lang="en-US" sz="1200" i="1" spc="-4" dirty="0">
                <a:solidFill>
                  <a:srgbClr val="161613"/>
                </a:solidFill>
                <a:latin typeface="Arial"/>
                <a:cs typeface="Arial"/>
              </a:rPr>
              <a:t>of</a:t>
            </a:r>
            <a:r>
              <a:rPr lang="en-US" sz="1200" i="1" spc="4" dirty="0">
                <a:solidFill>
                  <a:srgbClr val="161613"/>
                </a:solidFill>
                <a:latin typeface="Arial"/>
                <a:cs typeface="Arial"/>
              </a:rPr>
              <a:t> </a:t>
            </a:r>
            <a:r>
              <a:rPr lang="en-US" sz="1200" i="1" spc="-4" dirty="0">
                <a:solidFill>
                  <a:srgbClr val="161613"/>
                </a:solidFill>
                <a:latin typeface="Arial"/>
                <a:cs typeface="Arial"/>
              </a:rPr>
              <a:t>death after</a:t>
            </a:r>
            <a:r>
              <a:rPr lang="en-US" sz="1200" i="1" spc="-18" dirty="0">
                <a:solidFill>
                  <a:srgbClr val="161613"/>
                </a:solidFill>
                <a:latin typeface="Arial"/>
                <a:cs typeface="Arial"/>
              </a:rPr>
              <a:t> </a:t>
            </a:r>
            <a:r>
              <a:rPr lang="en-US" sz="1200" i="1" spc="-4" dirty="0">
                <a:solidFill>
                  <a:srgbClr val="161613"/>
                </a:solidFill>
                <a:latin typeface="Arial"/>
                <a:cs typeface="Arial"/>
              </a:rPr>
              <a:t>release?</a:t>
            </a:r>
            <a:r>
              <a:rPr lang="en-US" sz="1200" i="1" dirty="0">
                <a:solidFill>
                  <a:srgbClr val="161613"/>
                </a:solidFill>
                <a:latin typeface="Arial"/>
                <a:cs typeface="Arial"/>
              </a:rPr>
              <a:t> A</a:t>
            </a:r>
            <a:r>
              <a:rPr lang="en-US" sz="1200" i="1" spc="18" dirty="0">
                <a:solidFill>
                  <a:srgbClr val="161613"/>
                </a:solidFill>
                <a:latin typeface="Arial"/>
                <a:cs typeface="Arial"/>
              </a:rPr>
              <a:t> </a:t>
            </a:r>
            <a:r>
              <a:rPr lang="en-US" sz="1200" i="1" spc="-4" dirty="0">
                <a:solidFill>
                  <a:srgbClr val="161613"/>
                </a:solidFill>
                <a:latin typeface="Arial"/>
                <a:cs typeface="Arial"/>
              </a:rPr>
              <a:t>national</a:t>
            </a:r>
            <a:r>
              <a:rPr lang="en-US" sz="1200" i="1" spc="13" dirty="0">
                <a:solidFill>
                  <a:srgbClr val="161613"/>
                </a:solidFill>
                <a:latin typeface="Arial"/>
                <a:cs typeface="Arial"/>
              </a:rPr>
              <a:t> </a:t>
            </a:r>
            <a:r>
              <a:rPr lang="en-US" sz="1200" i="1" dirty="0">
                <a:solidFill>
                  <a:srgbClr val="161613"/>
                </a:solidFill>
                <a:latin typeface="Arial"/>
                <a:cs typeface="Arial"/>
              </a:rPr>
              <a:t>prospective</a:t>
            </a:r>
            <a:r>
              <a:rPr lang="en-US" sz="1200" i="1" spc="-18" dirty="0">
                <a:solidFill>
                  <a:srgbClr val="161613"/>
                </a:solidFill>
                <a:latin typeface="Arial"/>
                <a:cs typeface="Arial"/>
              </a:rPr>
              <a:t> </a:t>
            </a:r>
            <a:r>
              <a:rPr lang="en-US" sz="1200" i="1" spc="-4" dirty="0">
                <a:solidFill>
                  <a:srgbClr val="161613"/>
                </a:solidFill>
                <a:latin typeface="Arial"/>
                <a:cs typeface="Arial"/>
              </a:rPr>
              <a:t>observational</a:t>
            </a:r>
            <a:r>
              <a:rPr lang="en-US" sz="1200" i="1" spc="-9" dirty="0">
                <a:solidFill>
                  <a:srgbClr val="161613"/>
                </a:solidFill>
                <a:latin typeface="Arial"/>
                <a:cs typeface="Arial"/>
              </a:rPr>
              <a:t> </a:t>
            </a:r>
            <a:r>
              <a:rPr lang="en-US" sz="1200" i="1" spc="-4" dirty="0">
                <a:solidFill>
                  <a:srgbClr val="161613"/>
                </a:solidFill>
                <a:latin typeface="Arial"/>
                <a:cs typeface="Arial"/>
              </a:rPr>
              <a:t>study in</a:t>
            </a:r>
            <a:r>
              <a:rPr lang="en-US" sz="1200" i="1" spc="9" dirty="0">
                <a:solidFill>
                  <a:srgbClr val="161613"/>
                </a:solidFill>
                <a:latin typeface="Arial"/>
                <a:cs typeface="Arial"/>
              </a:rPr>
              <a:t> </a:t>
            </a:r>
            <a:r>
              <a:rPr lang="en-US" sz="1200" i="1" spc="-4" dirty="0">
                <a:solidFill>
                  <a:srgbClr val="161613"/>
                </a:solidFill>
                <a:latin typeface="Arial"/>
                <a:cs typeface="Arial"/>
              </a:rPr>
              <a:t>England. </a:t>
            </a:r>
            <a:r>
              <a:rPr lang="en-US" sz="1200" i="1" dirty="0">
                <a:solidFill>
                  <a:srgbClr val="161613"/>
                </a:solidFill>
                <a:latin typeface="Arial"/>
                <a:cs typeface="Arial"/>
              </a:rPr>
              <a:t> </a:t>
            </a:r>
            <a:r>
              <a:rPr lang="en-US" sz="1200" i="1" spc="-4" dirty="0">
                <a:solidFill>
                  <a:srgbClr val="161613"/>
                </a:solidFill>
                <a:latin typeface="Arial"/>
                <a:cs typeface="Arial"/>
              </a:rPr>
              <a:t>Addiction,</a:t>
            </a:r>
            <a:r>
              <a:rPr lang="en-US" sz="1200" i="1" spc="-13" dirty="0">
                <a:solidFill>
                  <a:srgbClr val="161613"/>
                </a:solidFill>
                <a:latin typeface="Arial"/>
                <a:cs typeface="Arial"/>
              </a:rPr>
              <a:t> </a:t>
            </a:r>
            <a:r>
              <a:rPr lang="en-US" sz="1200" i="1" spc="-4" dirty="0">
                <a:solidFill>
                  <a:srgbClr val="161613"/>
                </a:solidFill>
                <a:latin typeface="Arial"/>
                <a:cs typeface="Arial"/>
              </a:rPr>
              <a:t>112,</a:t>
            </a:r>
            <a:r>
              <a:rPr lang="en-US" sz="1200" i="1" spc="-9" dirty="0">
                <a:solidFill>
                  <a:srgbClr val="161613"/>
                </a:solidFill>
                <a:latin typeface="Arial"/>
                <a:cs typeface="Arial"/>
              </a:rPr>
              <a:t> </a:t>
            </a:r>
            <a:r>
              <a:rPr lang="en-US" sz="1200" i="1" spc="-4" dirty="0">
                <a:solidFill>
                  <a:srgbClr val="161613"/>
                </a:solidFill>
                <a:latin typeface="Arial"/>
                <a:cs typeface="Arial"/>
              </a:rPr>
              <a:t>1408-1418.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spc="-4" dirty="0">
              <a:solidFill>
                <a:srgbClr val="161613"/>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spc="-4" dirty="0">
                <a:solidFill>
                  <a:srgbClr val="161613"/>
                </a:solidFill>
                <a:latin typeface="Arial"/>
                <a:cs typeface="Arial"/>
              </a:rPr>
              <a:t>3. </a:t>
            </a:r>
            <a:r>
              <a:rPr lang="en-US" sz="1200" i="1" spc="-4" dirty="0" err="1">
                <a:solidFill>
                  <a:srgbClr val="161613"/>
                </a:solidFill>
                <a:latin typeface="Arial"/>
                <a:cs typeface="Arial"/>
              </a:rPr>
              <a:t>Larney</a:t>
            </a:r>
            <a:r>
              <a:rPr lang="en-US" sz="1200" i="1" spc="-4" dirty="0">
                <a:solidFill>
                  <a:srgbClr val="161613"/>
                </a:solidFill>
                <a:latin typeface="Arial"/>
                <a:cs typeface="Arial"/>
              </a:rPr>
              <a:t>,</a:t>
            </a:r>
            <a:r>
              <a:rPr lang="en-US" sz="1200" i="1" spc="-26" dirty="0">
                <a:solidFill>
                  <a:srgbClr val="161613"/>
                </a:solidFill>
                <a:latin typeface="Arial"/>
                <a:cs typeface="Arial"/>
              </a:rPr>
              <a:t> </a:t>
            </a:r>
            <a:r>
              <a:rPr lang="en-US" sz="1200" i="1" dirty="0">
                <a:solidFill>
                  <a:srgbClr val="161613"/>
                </a:solidFill>
                <a:latin typeface="Arial"/>
                <a:cs typeface="Arial"/>
              </a:rPr>
              <a:t>S.,</a:t>
            </a:r>
            <a:r>
              <a:rPr lang="en-US" sz="1200" i="1" spc="13" dirty="0">
                <a:solidFill>
                  <a:srgbClr val="161613"/>
                </a:solidFill>
                <a:latin typeface="Arial"/>
                <a:cs typeface="Arial"/>
              </a:rPr>
              <a:t> </a:t>
            </a:r>
            <a:r>
              <a:rPr lang="en-US" sz="1200" i="1" spc="-4" dirty="0">
                <a:solidFill>
                  <a:srgbClr val="161613"/>
                </a:solidFill>
                <a:latin typeface="Arial"/>
                <a:cs typeface="Arial"/>
              </a:rPr>
              <a:t>Gisev,</a:t>
            </a:r>
            <a:r>
              <a:rPr lang="en-US" sz="1200" i="1" spc="13" dirty="0">
                <a:solidFill>
                  <a:srgbClr val="161613"/>
                </a:solidFill>
                <a:latin typeface="Arial"/>
                <a:cs typeface="Arial"/>
              </a:rPr>
              <a:t> </a:t>
            </a:r>
            <a:r>
              <a:rPr lang="en-US" sz="1200" i="1" spc="-4" dirty="0">
                <a:solidFill>
                  <a:srgbClr val="161613"/>
                </a:solidFill>
                <a:latin typeface="Arial"/>
                <a:cs typeface="Arial"/>
              </a:rPr>
              <a:t>N.,</a:t>
            </a:r>
            <a:r>
              <a:rPr lang="en-US" sz="1200" i="1" spc="9" dirty="0">
                <a:solidFill>
                  <a:srgbClr val="161613"/>
                </a:solidFill>
                <a:latin typeface="Arial"/>
                <a:cs typeface="Arial"/>
              </a:rPr>
              <a:t> </a:t>
            </a:r>
            <a:r>
              <a:rPr lang="en-US" sz="1200" i="1" spc="-4" dirty="0">
                <a:solidFill>
                  <a:srgbClr val="161613"/>
                </a:solidFill>
                <a:latin typeface="Arial"/>
                <a:cs typeface="Arial"/>
              </a:rPr>
              <a:t>Farrell,</a:t>
            </a:r>
            <a:r>
              <a:rPr lang="en-US" sz="1200" i="1" spc="13" dirty="0">
                <a:solidFill>
                  <a:srgbClr val="161613"/>
                </a:solidFill>
                <a:latin typeface="Arial"/>
                <a:cs typeface="Arial"/>
              </a:rPr>
              <a:t> </a:t>
            </a:r>
            <a:r>
              <a:rPr lang="en-US" sz="1200" i="1" spc="-4" dirty="0">
                <a:solidFill>
                  <a:srgbClr val="161613"/>
                </a:solidFill>
                <a:latin typeface="Arial"/>
                <a:cs typeface="Arial"/>
              </a:rPr>
              <a:t>M.,</a:t>
            </a:r>
            <a:r>
              <a:rPr lang="en-US" sz="1200" i="1" spc="13" dirty="0">
                <a:solidFill>
                  <a:srgbClr val="161613"/>
                </a:solidFill>
                <a:latin typeface="Arial"/>
                <a:cs typeface="Arial"/>
              </a:rPr>
              <a:t> </a:t>
            </a:r>
            <a:r>
              <a:rPr lang="en-US" sz="1200" i="1" spc="-4" dirty="0">
                <a:solidFill>
                  <a:srgbClr val="161613"/>
                </a:solidFill>
                <a:latin typeface="Arial"/>
                <a:cs typeface="Arial"/>
              </a:rPr>
              <a:t>Dobbins,</a:t>
            </a:r>
            <a:r>
              <a:rPr lang="en-US" sz="1200" i="1" spc="-26" dirty="0">
                <a:solidFill>
                  <a:srgbClr val="161613"/>
                </a:solidFill>
                <a:latin typeface="Arial"/>
                <a:cs typeface="Arial"/>
              </a:rPr>
              <a:t> </a:t>
            </a:r>
            <a:r>
              <a:rPr lang="en-US" sz="1200" i="1" spc="-4" dirty="0">
                <a:solidFill>
                  <a:srgbClr val="161613"/>
                </a:solidFill>
                <a:latin typeface="Arial"/>
                <a:cs typeface="Arial"/>
              </a:rPr>
              <a:t>T.,</a:t>
            </a:r>
            <a:r>
              <a:rPr lang="en-US" sz="1200" i="1" spc="22" dirty="0">
                <a:solidFill>
                  <a:srgbClr val="161613"/>
                </a:solidFill>
                <a:latin typeface="Arial"/>
                <a:cs typeface="Arial"/>
              </a:rPr>
              <a:t> </a:t>
            </a:r>
            <a:r>
              <a:rPr lang="en-US" sz="1200" i="1" spc="-4" dirty="0">
                <a:solidFill>
                  <a:srgbClr val="161613"/>
                </a:solidFill>
                <a:latin typeface="Arial"/>
                <a:cs typeface="Arial"/>
              </a:rPr>
              <a:t>Burns,</a:t>
            </a:r>
            <a:r>
              <a:rPr lang="en-US" sz="1200" i="1" dirty="0">
                <a:solidFill>
                  <a:srgbClr val="161613"/>
                </a:solidFill>
                <a:latin typeface="Arial"/>
                <a:cs typeface="Arial"/>
              </a:rPr>
              <a:t> L.,</a:t>
            </a:r>
            <a:r>
              <a:rPr lang="en-US" sz="1200" i="1" spc="-4" dirty="0">
                <a:solidFill>
                  <a:srgbClr val="161613"/>
                </a:solidFill>
                <a:latin typeface="Arial"/>
                <a:cs typeface="Arial"/>
              </a:rPr>
              <a:t> Gibson,</a:t>
            </a:r>
            <a:r>
              <a:rPr lang="en-US" sz="1200" i="1" spc="-9" dirty="0">
                <a:solidFill>
                  <a:srgbClr val="161613"/>
                </a:solidFill>
                <a:latin typeface="Arial"/>
                <a:cs typeface="Arial"/>
              </a:rPr>
              <a:t> </a:t>
            </a:r>
            <a:r>
              <a:rPr lang="en-US" sz="1200" i="1" dirty="0">
                <a:solidFill>
                  <a:srgbClr val="161613"/>
                </a:solidFill>
                <a:latin typeface="Arial"/>
                <a:cs typeface="Arial"/>
              </a:rPr>
              <a:t>A.,</a:t>
            </a:r>
            <a:r>
              <a:rPr lang="en-US" sz="1200" i="1" spc="13" dirty="0">
                <a:solidFill>
                  <a:srgbClr val="161613"/>
                </a:solidFill>
                <a:latin typeface="Arial"/>
                <a:cs typeface="Arial"/>
              </a:rPr>
              <a:t> </a:t>
            </a:r>
            <a:r>
              <a:rPr lang="en-US" sz="1200" i="1" spc="-4" dirty="0">
                <a:solidFill>
                  <a:srgbClr val="161613"/>
                </a:solidFill>
                <a:latin typeface="Arial"/>
                <a:cs typeface="Arial"/>
              </a:rPr>
              <a:t>Kimber,</a:t>
            </a:r>
            <a:r>
              <a:rPr lang="en-US" sz="1200" i="1" spc="13" dirty="0">
                <a:solidFill>
                  <a:srgbClr val="161613"/>
                </a:solidFill>
                <a:latin typeface="Arial"/>
                <a:cs typeface="Arial"/>
              </a:rPr>
              <a:t> </a:t>
            </a:r>
            <a:r>
              <a:rPr lang="en-US" sz="1200" i="1" dirty="0">
                <a:solidFill>
                  <a:srgbClr val="161613"/>
                </a:solidFill>
                <a:latin typeface="Arial"/>
                <a:cs typeface="Arial"/>
              </a:rPr>
              <a:t>J.,</a:t>
            </a:r>
            <a:r>
              <a:rPr lang="en-US" sz="1200" i="1" spc="18" dirty="0">
                <a:solidFill>
                  <a:srgbClr val="161613"/>
                </a:solidFill>
                <a:latin typeface="Arial"/>
                <a:cs typeface="Arial"/>
              </a:rPr>
              <a:t> </a:t>
            </a:r>
            <a:r>
              <a:rPr lang="en-US" sz="1200" i="1" dirty="0">
                <a:solidFill>
                  <a:srgbClr val="161613"/>
                </a:solidFill>
                <a:latin typeface="Arial"/>
                <a:cs typeface="Arial"/>
              </a:rPr>
              <a:t>&amp; </a:t>
            </a:r>
            <a:r>
              <a:rPr lang="en-US" sz="1200" i="1" spc="-4" dirty="0">
                <a:solidFill>
                  <a:srgbClr val="161613"/>
                </a:solidFill>
                <a:latin typeface="Arial"/>
                <a:cs typeface="Arial"/>
              </a:rPr>
              <a:t>Degenhardt,</a:t>
            </a:r>
            <a:r>
              <a:rPr lang="en-US" sz="1200" i="1" spc="-22" dirty="0">
                <a:solidFill>
                  <a:srgbClr val="161613"/>
                </a:solidFill>
                <a:latin typeface="Arial"/>
                <a:cs typeface="Arial"/>
              </a:rPr>
              <a:t> </a:t>
            </a:r>
            <a:r>
              <a:rPr lang="en-US" sz="1200" i="1" dirty="0">
                <a:solidFill>
                  <a:srgbClr val="161613"/>
                </a:solidFill>
                <a:latin typeface="Arial"/>
                <a:cs typeface="Arial"/>
              </a:rPr>
              <a:t>L.</a:t>
            </a:r>
            <a:r>
              <a:rPr lang="en-US" sz="1200" i="1" spc="9" dirty="0">
                <a:solidFill>
                  <a:srgbClr val="161613"/>
                </a:solidFill>
                <a:latin typeface="Arial"/>
                <a:cs typeface="Arial"/>
              </a:rPr>
              <a:t> </a:t>
            </a:r>
            <a:r>
              <a:rPr lang="en-US" sz="1200" i="1" spc="-4" dirty="0">
                <a:solidFill>
                  <a:srgbClr val="161613"/>
                </a:solidFill>
                <a:latin typeface="Arial"/>
                <a:cs typeface="Arial"/>
              </a:rPr>
              <a:t>(2018).</a:t>
            </a:r>
            <a:r>
              <a:rPr lang="en-US" sz="1200" i="1" spc="-9" dirty="0">
                <a:solidFill>
                  <a:srgbClr val="161613"/>
                </a:solidFill>
                <a:latin typeface="Arial"/>
                <a:cs typeface="Arial"/>
              </a:rPr>
              <a:t> </a:t>
            </a:r>
            <a:r>
              <a:rPr lang="en-US" sz="1200" i="1" spc="-4" dirty="0">
                <a:solidFill>
                  <a:srgbClr val="161613"/>
                </a:solidFill>
                <a:latin typeface="Arial"/>
                <a:cs typeface="Arial"/>
              </a:rPr>
              <a:t>Opioid </a:t>
            </a:r>
            <a:r>
              <a:rPr lang="en-US" sz="1200" i="1" spc="-282" dirty="0">
                <a:solidFill>
                  <a:srgbClr val="161613"/>
                </a:solidFill>
                <a:latin typeface="Arial"/>
                <a:cs typeface="Arial"/>
              </a:rPr>
              <a:t> </a:t>
            </a:r>
            <a:r>
              <a:rPr lang="en-US" sz="1200" i="1" spc="-4" dirty="0">
                <a:solidFill>
                  <a:srgbClr val="161613"/>
                </a:solidFill>
                <a:latin typeface="Arial"/>
                <a:cs typeface="Arial"/>
              </a:rPr>
              <a:t>substitution</a:t>
            </a:r>
            <a:r>
              <a:rPr lang="en-US" sz="1200" i="1" spc="-35" dirty="0">
                <a:solidFill>
                  <a:srgbClr val="161613"/>
                </a:solidFill>
                <a:latin typeface="Arial"/>
                <a:cs typeface="Arial"/>
              </a:rPr>
              <a:t> </a:t>
            </a:r>
            <a:r>
              <a:rPr lang="en-US" sz="1200" i="1" spc="-4" dirty="0">
                <a:solidFill>
                  <a:srgbClr val="161613"/>
                </a:solidFill>
                <a:latin typeface="Arial"/>
                <a:cs typeface="Arial"/>
              </a:rPr>
              <a:t>therapy</a:t>
            </a:r>
            <a:r>
              <a:rPr lang="en-US" sz="1200" i="1" spc="-13" dirty="0">
                <a:solidFill>
                  <a:srgbClr val="161613"/>
                </a:solidFill>
                <a:latin typeface="Arial"/>
                <a:cs typeface="Arial"/>
              </a:rPr>
              <a:t> </a:t>
            </a:r>
            <a:r>
              <a:rPr lang="en-US" sz="1200" i="1" dirty="0">
                <a:solidFill>
                  <a:srgbClr val="161613"/>
                </a:solidFill>
                <a:latin typeface="Arial"/>
                <a:cs typeface="Arial"/>
              </a:rPr>
              <a:t>as a</a:t>
            </a:r>
            <a:r>
              <a:rPr lang="en-US" sz="1200" i="1" spc="9" dirty="0">
                <a:solidFill>
                  <a:srgbClr val="161613"/>
                </a:solidFill>
                <a:latin typeface="Arial"/>
                <a:cs typeface="Arial"/>
              </a:rPr>
              <a:t> </a:t>
            </a:r>
            <a:r>
              <a:rPr lang="en-US" sz="1200" i="1" spc="-4" dirty="0">
                <a:solidFill>
                  <a:srgbClr val="161613"/>
                </a:solidFill>
                <a:latin typeface="Arial"/>
                <a:cs typeface="Arial"/>
              </a:rPr>
              <a:t>strategy</a:t>
            </a:r>
            <a:r>
              <a:rPr lang="en-US" sz="1200" i="1" dirty="0">
                <a:solidFill>
                  <a:srgbClr val="161613"/>
                </a:solidFill>
                <a:latin typeface="Arial"/>
                <a:cs typeface="Arial"/>
              </a:rPr>
              <a:t> to</a:t>
            </a:r>
            <a:r>
              <a:rPr lang="en-US" sz="1200" i="1" spc="4" dirty="0">
                <a:solidFill>
                  <a:srgbClr val="161613"/>
                </a:solidFill>
                <a:latin typeface="Arial"/>
                <a:cs typeface="Arial"/>
              </a:rPr>
              <a:t> </a:t>
            </a:r>
            <a:r>
              <a:rPr lang="en-US" sz="1200" i="1" spc="-4" dirty="0">
                <a:solidFill>
                  <a:srgbClr val="161613"/>
                </a:solidFill>
                <a:latin typeface="Arial"/>
                <a:cs typeface="Arial"/>
              </a:rPr>
              <a:t>reduce</a:t>
            </a:r>
            <a:r>
              <a:rPr lang="en-US" sz="1200" i="1" spc="-18" dirty="0">
                <a:solidFill>
                  <a:srgbClr val="161613"/>
                </a:solidFill>
                <a:latin typeface="Arial"/>
                <a:cs typeface="Arial"/>
              </a:rPr>
              <a:t> </a:t>
            </a:r>
            <a:r>
              <a:rPr lang="en-US" sz="1200" i="1" dirty="0">
                <a:solidFill>
                  <a:srgbClr val="161613"/>
                </a:solidFill>
                <a:latin typeface="Arial"/>
                <a:cs typeface="Arial"/>
              </a:rPr>
              <a:t>deaths</a:t>
            </a:r>
            <a:r>
              <a:rPr lang="en-US" sz="1200" i="1" spc="-13" dirty="0">
                <a:solidFill>
                  <a:srgbClr val="161613"/>
                </a:solidFill>
                <a:latin typeface="Arial"/>
                <a:cs typeface="Arial"/>
              </a:rPr>
              <a:t> </a:t>
            </a:r>
            <a:r>
              <a:rPr lang="en-US" sz="1200" i="1" spc="-4" dirty="0">
                <a:solidFill>
                  <a:srgbClr val="161613"/>
                </a:solidFill>
                <a:latin typeface="Arial"/>
                <a:cs typeface="Arial"/>
              </a:rPr>
              <a:t>in</a:t>
            </a:r>
            <a:r>
              <a:rPr lang="en-US" sz="1200" i="1" spc="4" dirty="0">
                <a:solidFill>
                  <a:srgbClr val="161613"/>
                </a:solidFill>
                <a:latin typeface="Arial"/>
                <a:cs typeface="Arial"/>
              </a:rPr>
              <a:t> </a:t>
            </a:r>
            <a:r>
              <a:rPr lang="en-US" sz="1200" i="1" spc="-4" dirty="0">
                <a:solidFill>
                  <a:srgbClr val="161613"/>
                </a:solidFill>
                <a:latin typeface="Arial"/>
                <a:cs typeface="Arial"/>
              </a:rPr>
              <a:t>prison:</a:t>
            </a:r>
            <a:r>
              <a:rPr lang="en-US" sz="1200" i="1" spc="-9" dirty="0">
                <a:solidFill>
                  <a:srgbClr val="161613"/>
                </a:solidFill>
                <a:latin typeface="Arial"/>
                <a:cs typeface="Arial"/>
              </a:rPr>
              <a:t> </a:t>
            </a:r>
            <a:r>
              <a:rPr lang="en-US" sz="1200" i="1" spc="-4" dirty="0">
                <a:solidFill>
                  <a:srgbClr val="161613"/>
                </a:solidFill>
                <a:latin typeface="Arial"/>
                <a:cs typeface="Arial"/>
              </a:rPr>
              <a:t>retrospective</a:t>
            </a:r>
            <a:r>
              <a:rPr lang="en-US" sz="1200" i="1" spc="-18" dirty="0">
                <a:solidFill>
                  <a:srgbClr val="161613"/>
                </a:solidFill>
                <a:latin typeface="Arial"/>
                <a:cs typeface="Arial"/>
              </a:rPr>
              <a:t> </a:t>
            </a:r>
            <a:r>
              <a:rPr lang="en-US" sz="1200" i="1" spc="-4" dirty="0">
                <a:solidFill>
                  <a:srgbClr val="161613"/>
                </a:solidFill>
                <a:latin typeface="Arial"/>
                <a:cs typeface="Arial"/>
              </a:rPr>
              <a:t>cohort</a:t>
            </a:r>
            <a:r>
              <a:rPr lang="en-US" sz="1200" i="1" spc="-9" dirty="0">
                <a:solidFill>
                  <a:srgbClr val="161613"/>
                </a:solidFill>
                <a:latin typeface="Arial"/>
                <a:cs typeface="Arial"/>
              </a:rPr>
              <a:t> </a:t>
            </a:r>
            <a:r>
              <a:rPr lang="en-US" sz="1200" i="1" dirty="0">
                <a:solidFill>
                  <a:srgbClr val="161613"/>
                </a:solidFill>
                <a:latin typeface="Arial"/>
                <a:cs typeface="Arial"/>
              </a:rPr>
              <a:t>study. </a:t>
            </a:r>
            <a:r>
              <a:rPr lang="en-US" sz="1200" i="1" spc="-4" dirty="0">
                <a:solidFill>
                  <a:srgbClr val="161613"/>
                </a:solidFill>
                <a:latin typeface="Arial"/>
                <a:cs typeface="Arial"/>
              </a:rPr>
              <a:t>BMJ</a:t>
            </a:r>
            <a:r>
              <a:rPr lang="en-US" sz="1200" i="1" spc="9" dirty="0">
                <a:solidFill>
                  <a:srgbClr val="161613"/>
                </a:solidFill>
                <a:latin typeface="Arial"/>
                <a:cs typeface="Arial"/>
              </a:rPr>
              <a:t> </a:t>
            </a:r>
            <a:r>
              <a:rPr lang="en-US" sz="1200" i="1" dirty="0">
                <a:solidFill>
                  <a:srgbClr val="161613"/>
                </a:solidFill>
                <a:latin typeface="Arial"/>
                <a:cs typeface="Arial"/>
              </a:rPr>
              <a:t>Open,</a:t>
            </a:r>
            <a:r>
              <a:rPr lang="en-US" sz="1200" i="1" spc="-9" dirty="0">
                <a:solidFill>
                  <a:srgbClr val="161613"/>
                </a:solidFill>
                <a:latin typeface="Arial"/>
                <a:cs typeface="Arial"/>
              </a:rPr>
              <a:t> </a:t>
            </a:r>
            <a:r>
              <a:rPr lang="en-US" sz="1200" i="1" dirty="0">
                <a:solidFill>
                  <a:srgbClr val="161613"/>
                </a:solidFill>
                <a:latin typeface="Arial"/>
                <a:cs typeface="Arial"/>
              </a:rPr>
              <a:t>4, </a:t>
            </a:r>
            <a:r>
              <a:rPr lang="en-US" sz="1200" i="1" spc="-4" dirty="0">
                <a:solidFill>
                  <a:srgbClr val="161613"/>
                </a:solidFill>
                <a:latin typeface="Arial"/>
                <a:cs typeface="Arial"/>
              </a:rPr>
              <a:t>e004666.</a:t>
            </a:r>
            <a:endParaRPr lang="en-US" sz="120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spc="-4" dirty="0">
              <a:solidFill>
                <a:srgbClr val="161613"/>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1092E7D6-6C00-45E7-9EB3-667A040D4108}" type="slidenum">
              <a:rPr lang="en-US" smtClean="0"/>
              <a:t>27</a:t>
            </a:fld>
            <a:endParaRPr lang="en-US" dirty="0"/>
          </a:p>
        </p:txBody>
      </p:sp>
    </p:spTree>
    <p:extLst>
      <p:ext uri="{BB962C8B-B14F-4D97-AF65-F5344CB8AC3E}">
        <p14:creationId xmlns:p14="http://schemas.microsoft.com/office/powerpoint/2010/main" val="2234416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least thirty non-pregnant persons incarcerated in NC DPS prisons will initiate MAT within 1-3 months of expected release to the community and upon release be connected to the FIT program for reentry support services. </a:t>
            </a:r>
            <a:endParaRPr lang="en-US" dirty="0"/>
          </a:p>
        </p:txBody>
      </p:sp>
      <p:sp>
        <p:nvSpPr>
          <p:cNvPr id="4" name="Slide Number Placeholder 3"/>
          <p:cNvSpPr>
            <a:spLocks noGrp="1"/>
          </p:cNvSpPr>
          <p:nvPr>
            <p:ph type="sldNum" sz="quarter" idx="10"/>
          </p:nvPr>
        </p:nvSpPr>
        <p:spPr/>
        <p:txBody>
          <a:bodyPr/>
          <a:lstStyle/>
          <a:p>
            <a:fld id="{64237A1E-20E8-422B-89A8-BEB2B14F0B56}" type="slidenum">
              <a:rPr lang="en-US" smtClean="0"/>
              <a:t>28</a:t>
            </a:fld>
            <a:endParaRPr lang="en-US" dirty="0"/>
          </a:p>
        </p:txBody>
      </p:sp>
    </p:spTree>
    <p:extLst>
      <p:ext uri="{BB962C8B-B14F-4D97-AF65-F5344CB8AC3E}">
        <p14:creationId xmlns:p14="http://schemas.microsoft.com/office/powerpoint/2010/main" val="3005726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project</a:t>
            </a:r>
          </a:p>
          <a:p>
            <a:r>
              <a:rPr lang="en-US" dirty="0"/>
              <a:t>Key players</a:t>
            </a:r>
          </a:p>
        </p:txBody>
      </p:sp>
      <p:sp>
        <p:nvSpPr>
          <p:cNvPr id="4" name="Slide Number Placeholder 3"/>
          <p:cNvSpPr>
            <a:spLocks noGrp="1"/>
          </p:cNvSpPr>
          <p:nvPr>
            <p:ph type="sldNum" sz="quarter" idx="10"/>
          </p:nvPr>
        </p:nvSpPr>
        <p:spPr/>
        <p:txBody>
          <a:bodyPr/>
          <a:lstStyle/>
          <a:p>
            <a:fld id="{64237A1E-20E8-422B-89A8-BEB2B14F0B56}" type="slidenum">
              <a:rPr lang="en-US" smtClean="0"/>
              <a:t>29</a:t>
            </a:fld>
            <a:endParaRPr lang="en-US" dirty="0"/>
          </a:p>
        </p:txBody>
      </p:sp>
    </p:spTree>
    <p:extLst>
      <p:ext uri="{BB962C8B-B14F-4D97-AF65-F5344CB8AC3E}">
        <p14:creationId xmlns:p14="http://schemas.microsoft.com/office/powerpoint/2010/main" val="179091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least thirty non-pregnant persons incarcerated in NC DPS prisons will initiate MAT within 1-3 months of expected release to the community and upon release be connected to the FIT program for reentry support services. </a:t>
            </a:r>
            <a:endParaRPr lang="en-US" dirty="0"/>
          </a:p>
        </p:txBody>
      </p:sp>
      <p:sp>
        <p:nvSpPr>
          <p:cNvPr id="4" name="Slide Number Placeholder 3"/>
          <p:cNvSpPr>
            <a:spLocks noGrp="1"/>
          </p:cNvSpPr>
          <p:nvPr>
            <p:ph type="sldNum" sz="quarter" idx="10"/>
          </p:nvPr>
        </p:nvSpPr>
        <p:spPr/>
        <p:txBody>
          <a:bodyPr/>
          <a:lstStyle/>
          <a:p>
            <a:fld id="{64237A1E-20E8-422B-89A8-BEB2B14F0B56}" type="slidenum">
              <a:rPr lang="en-US" smtClean="0"/>
              <a:t>30</a:t>
            </a:fld>
            <a:endParaRPr lang="en-US"/>
          </a:p>
        </p:txBody>
      </p:sp>
    </p:spTree>
    <p:extLst>
      <p:ext uri="{BB962C8B-B14F-4D97-AF65-F5344CB8AC3E}">
        <p14:creationId xmlns:p14="http://schemas.microsoft.com/office/powerpoint/2010/main" val="258365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464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 project</a:t>
            </a:r>
          </a:p>
          <a:p>
            <a:r>
              <a:rPr lang="en-US" dirty="0"/>
              <a:t>Key players</a:t>
            </a:r>
          </a:p>
        </p:txBody>
      </p:sp>
      <p:sp>
        <p:nvSpPr>
          <p:cNvPr id="4" name="Slide Number Placeholder 3"/>
          <p:cNvSpPr>
            <a:spLocks noGrp="1"/>
          </p:cNvSpPr>
          <p:nvPr>
            <p:ph type="sldNum" sz="quarter" idx="10"/>
          </p:nvPr>
        </p:nvSpPr>
        <p:spPr/>
        <p:txBody>
          <a:bodyPr/>
          <a:lstStyle/>
          <a:p>
            <a:fld id="{64237A1E-20E8-422B-89A8-BEB2B14F0B56}" type="slidenum">
              <a:rPr lang="en-US" smtClean="0"/>
              <a:t>31</a:t>
            </a:fld>
            <a:endParaRPr lang="en-US" dirty="0"/>
          </a:p>
        </p:txBody>
      </p:sp>
    </p:spTree>
    <p:extLst>
      <p:ext uri="{BB962C8B-B14F-4D97-AF65-F5344CB8AC3E}">
        <p14:creationId xmlns:p14="http://schemas.microsoft.com/office/powerpoint/2010/main" val="3691531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104: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104: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Citations: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a:solidFill>
                  <a:schemeClr val="tx1"/>
                </a:solidFill>
                <a:effectLst/>
                <a:latin typeface="+mn-lt"/>
                <a:ea typeface="+mn-ea"/>
                <a:cs typeface="+mn-cs"/>
              </a:rPr>
              <a:t>Mental Health Medications | NAMI: National Alliance on Mental Illness. https://www.nami.org/Learn-More/Treatment/Mental-Health-Medications/Types-of-Medication/Buprenorphine-Naloxone-(Suboxone). Accessed December 19, 2018.</a:t>
            </a:r>
          </a:p>
          <a:p>
            <a:endParaRPr lang="en-US" dirty="0"/>
          </a:p>
        </p:txBody>
      </p:sp>
      <p:sp>
        <p:nvSpPr>
          <p:cNvPr id="1391" name="Google Shape;1391;p104: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32</a:t>
            </a:fld>
            <a:endParaRPr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76697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a:t>
            </a:r>
            <a:r>
              <a:rPr lang="en-US" baseline="0" dirty="0"/>
              <a:t>picture of the pilot workflow, and will involve all members from MAHEC, DPS correctional and support staff, and FIT program workers.</a:t>
            </a:r>
            <a:endParaRPr lang="en-US" dirty="0"/>
          </a:p>
        </p:txBody>
      </p:sp>
      <p:sp>
        <p:nvSpPr>
          <p:cNvPr id="4" name="Slide Number Placeholder 3"/>
          <p:cNvSpPr>
            <a:spLocks noGrp="1"/>
          </p:cNvSpPr>
          <p:nvPr>
            <p:ph type="sldNum" sz="quarter" idx="10"/>
          </p:nvPr>
        </p:nvSpPr>
        <p:spPr/>
        <p:txBody>
          <a:bodyPr/>
          <a:lstStyle/>
          <a:p>
            <a:fld id="{64237A1E-20E8-422B-89A8-BEB2B14F0B56}" type="slidenum">
              <a:rPr lang="en-US" smtClean="0"/>
              <a:t>33</a:t>
            </a:fld>
            <a:endParaRPr lang="en-US" dirty="0"/>
          </a:p>
        </p:txBody>
      </p:sp>
    </p:spTree>
    <p:extLst>
      <p:ext uri="{BB962C8B-B14F-4D97-AF65-F5344CB8AC3E}">
        <p14:creationId xmlns:p14="http://schemas.microsoft.com/office/powerpoint/2010/main" val="3852559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36</a:t>
            </a:fld>
            <a:endParaRPr lang="en-US" dirty="0"/>
          </a:p>
        </p:txBody>
      </p:sp>
    </p:spTree>
    <p:extLst>
      <p:ext uri="{BB962C8B-B14F-4D97-AF65-F5344CB8AC3E}">
        <p14:creationId xmlns:p14="http://schemas.microsoft.com/office/powerpoint/2010/main" val="3498223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slide</a:t>
            </a:r>
          </a:p>
        </p:txBody>
      </p:sp>
      <p:sp>
        <p:nvSpPr>
          <p:cNvPr id="4" name="Slide Number Placeholder 3"/>
          <p:cNvSpPr>
            <a:spLocks noGrp="1"/>
          </p:cNvSpPr>
          <p:nvPr>
            <p:ph type="sldNum" sz="quarter" idx="10"/>
          </p:nvPr>
        </p:nvSpPr>
        <p:spPr/>
        <p:txBody>
          <a:bodyPr/>
          <a:lstStyle/>
          <a:p>
            <a:fld id="{64237A1E-20E8-422B-89A8-BEB2B14F0B56}" type="slidenum">
              <a:rPr lang="en-US" smtClean="0"/>
              <a:t>37</a:t>
            </a:fld>
            <a:endParaRPr lang="en-US" dirty="0"/>
          </a:p>
        </p:txBody>
      </p:sp>
    </p:spTree>
    <p:extLst>
      <p:ext uri="{BB962C8B-B14F-4D97-AF65-F5344CB8AC3E}">
        <p14:creationId xmlns:p14="http://schemas.microsoft.com/office/powerpoint/2010/main" val="3783373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6b716410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76b71641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dirty="0"/>
              <a:t>Jail-Based</a:t>
            </a:r>
            <a:r>
              <a:rPr lang="en-US" i="1" baseline="0" dirty="0"/>
              <a:t> Medication-Assisted Treatment </a:t>
            </a:r>
            <a:r>
              <a:rPr lang="en-US" i="1" dirty="0"/>
              <a:t>October </a:t>
            </a:r>
            <a:r>
              <a:rPr lang="en-US" i="1" baseline="0" dirty="0"/>
              <a:t>2018</a:t>
            </a:r>
          </a:p>
          <a:p>
            <a:pPr marL="0" lvl="0" indent="0" algn="l" rtl="0">
              <a:lnSpc>
                <a:spcPct val="100000"/>
              </a:lnSpc>
              <a:spcBef>
                <a:spcPts val="0"/>
              </a:spcBef>
              <a:spcAft>
                <a:spcPts val="0"/>
              </a:spcAft>
              <a:buSzPts val="1400"/>
              <a:buNone/>
            </a:pPr>
            <a:endParaRPr lang="en-US" baseline="0" dirty="0"/>
          </a:p>
          <a:p>
            <a:pPr marL="171450" lvl="0" indent="-171450" algn="l" rtl="0">
              <a:lnSpc>
                <a:spcPct val="100000"/>
              </a:lnSpc>
              <a:spcBef>
                <a:spcPts val="0"/>
              </a:spcBef>
              <a:spcAft>
                <a:spcPts val="0"/>
              </a:spcAft>
              <a:buSzPts val="1400"/>
              <a:buFont typeface="Arial" panose="020B0604020202020204" pitchFamily="34" charset="0"/>
              <a:buChar char="•"/>
            </a:pPr>
            <a:r>
              <a:rPr lang="en-US" baseline="0" dirty="0"/>
              <a:t>Facilities that don’t provide MAT may unwittingly, and paradoxically, be promoting diversion among inmates with OUD who would benefit from treatment.</a:t>
            </a:r>
          </a:p>
          <a:p>
            <a:pPr marL="171450" lvl="0" indent="-171450" algn="l" rtl="0">
              <a:lnSpc>
                <a:spcPct val="100000"/>
              </a:lnSpc>
              <a:spcBef>
                <a:spcPts val="0"/>
              </a:spcBef>
              <a:spcAft>
                <a:spcPts val="0"/>
              </a:spcAft>
              <a:buSzPts val="1400"/>
              <a:buFont typeface="Arial" panose="020B0604020202020204" pitchFamily="34" charset="0"/>
              <a:buChar char="•"/>
            </a:pPr>
            <a:r>
              <a:rPr lang="en-US" baseline="0" dirty="0"/>
              <a:t>“…At least one jail has found that it’s MAT program appears to have reduced the demand for illicit drugs within its institution.”</a:t>
            </a:r>
          </a:p>
          <a:p>
            <a:pPr marL="171450" lvl="0" indent="-171450" algn="l" rtl="0">
              <a:lnSpc>
                <a:spcPct val="100000"/>
              </a:lnSpc>
              <a:spcBef>
                <a:spcPts val="0"/>
              </a:spcBef>
              <a:spcAft>
                <a:spcPts val="0"/>
              </a:spcAft>
              <a:buSzPts val="1400"/>
              <a:buFont typeface="Arial" panose="020B0604020202020204" pitchFamily="34" charset="0"/>
              <a:buChar char="•"/>
            </a:pPr>
            <a:r>
              <a:rPr lang="en-US" baseline="0" dirty="0"/>
              <a:t>Agonist medications are locked up and secured, administered under supervision, medications are counted, missed doses are recorded.    SOP includes prescribing oral combo product, crushed pills, and all oral products followed by water and crackers to prevent </a:t>
            </a:r>
            <a:r>
              <a:rPr lang="en-US" baseline="0" dirty="0" err="1"/>
              <a:t>cheeking</a:t>
            </a:r>
            <a:r>
              <a:rPr lang="en-US" baseline="0" dirty="0"/>
              <a:t>.</a:t>
            </a:r>
          </a:p>
          <a:p>
            <a:pPr marL="171450" lvl="0" indent="-171450" algn="l" rtl="0">
              <a:lnSpc>
                <a:spcPct val="100000"/>
              </a:lnSpc>
              <a:spcBef>
                <a:spcPts val="0"/>
              </a:spcBef>
              <a:spcAft>
                <a:spcPts val="0"/>
              </a:spcAft>
              <a:buSzPts val="1400"/>
              <a:buFont typeface="Arial" panose="020B0604020202020204" pitchFamily="34" charset="0"/>
              <a:buChar char="•"/>
            </a:pPr>
            <a:endParaRPr dirty="0"/>
          </a:p>
        </p:txBody>
      </p:sp>
      <p:sp>
        <p:nvSpPr>
          <p:cNvPr id="520" name="Google Shape;520;g76b7164100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38</a:t>
            </a:fld>
            <a:endParaRPr dirty="0"/>
          </a:p>
        </p:txBody>
      </p:sp>
    </p:spTree>
    <p:extLst>
      <p:ext uri="{BB962C8B-B14F-4D97-AF65-F5344CB8AC3E}">
        <p14:creationId xmlns:p14="http://schemas.microsoft.com/office/powerpoint/2010/main" val="439214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lit review</a:t>
            </a:r>
          </a:p>
          <a:p>
            <a:r>
              <a:rPr lang="en-US" dirty="0"/>
              <a:t>Based on PMMT (prison-based methadone maintenance treatment) in different</a:t>
            </a:r>
            <a:r>
              <a:rPr lang="en-US" baseline="0" dirty="0"/>
              <a:t> European prisons</a:t>
            </a:r>
          </a:p>
          <a:p>
            <a:endParaRPr lang="en-US" baseline="0" dirty="0"/>
          </a:p>
          <a:p>
            <a:r>
              <a:rPr lang="en-US" sz="1200" u="sng" kern="1200" dirty="0">
                <a:solidFill>
                  <a:schemeClr val="tx1"/>
                </a:solidFill>
                <a:effectLst/>
                <a:latin typeface="+mn-lt"/>
                <a:ea typeface="+mn-ea"/>
                <a:cs typeface="+mn-cs"/>
                <a:hlinkClick r:id="rId3"/>
              </a:rPr>
              <a:t>http://www.akzept.info/pdf/veroeffentlichungen_pdf/nr20/st_in_prison_literature_rev.pdf</a:t>
            </a:r>
            <a:endParaRPr lang="en-US" dirty="0"/>
          </a:p>
        </p:txBody>
      </p:sp>
      <p:sp>
        <p:nvSpPr>
          <p:cNvPr id="4" name="Slide Number Placeholder 3"/>
          <p:cNvSpPr>
            <a:spLocks noGrp="1"/>
          </p:cNvSpPr>
          <p:nvPr>
            <p:ph type="sldNum" sz="quarter" idx="10"/>
          </p:nvPr>
        </p:nvSpPr>
        <p:spPr/>
        <p:txBody>
          <a:bodyPr/>
          <a:lstStyle/>
          <a:p>
            <a:fld id="{64237A1E-20E8-422B-89A8-BEB2B14F0B56}" type="slidenum">
              <a:rPr lang="en-US" smtClean="0"/>
              <a:t>39</a:t>
            </a:fld>
            <a:endParaRPr lang="en-US" dirty="0"/>
          </a:p>
        </p:txBody>
      </p:sp>
    </p:spTree>
    <p:extLst>
      <p:ext uri="{BB962C8B-B14F-4D97-AF65-F5344CB8AC3E}">
        <p14:creationId xmlns:p14="http://schemas.microsoft.com/office/powerpoint/2010/main" val="497015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41</a:t>
            </a:fld>
            <a:endParaRPr lang="en-US" dirty="0"/>
          </a:p>
        </p:txBody>
      </p:sp>
    </p:spTree>
    <p:extLst>
      <p:ext uri="{BB962C8B-B14F-4D97-AF65-F5344CB8AC3E}">
        <p14:creationId xmlns:p14="http://schemas.microsoft.com/office/powerpoint/2010/main" val="1381516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B93F2-953C-407F-BC28-ED27A33CC0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99" name="Rectangle 2"/>
          <p:cNvSpPr>
            <a:spLocks noGrp="1" noRot="1" noChangeAspect="1" noChangeArrowheads="1" noTextEdit="1"/>
          </p:cNvSpPr>
          <p:nvPr>
            <p:ph type="sldImg"/>
          </p:nvPr>
        </p:nvSpPr>
        <p:spPr>
          <a:xfrm>
            <a:off x="1117600" y="698500"/>
            <a:ext cx="4646613" cy="3484563"/>
          </a:xfrm>
          <a:ln/>
        </p:spPr>
      </p:sp>
      <p:sp>
        <p:nvSpPr>
          <p:cNvPr id="55300" name="Rectangle 3"/>
          <p:cNvSpPr>
            <a:spLocks noGrp="1" noChangeArrowheads="1"/>
          </p:cNvSpPr>
          <p:nvPr>
            <p:ph type="body" idx="1"/>
          </p:nvPr>
        </p:nvSpPr>
        <p:spPr>
          <a:xfrm>
            <a:off x="919169" y="4415790"/>
            <a:ext cx="5043477" cy="4181767"/>
          </a:xfrm>
          <a:noFill/>
          <a:ln/>
        </p:spPr>
        <p:txBody>
          <a:bodyPr/>
          <a:lstStyle/>
          <a:p>
            <a:pPr eaLnBrk="1" hangingPunct="1"/>
            <a:endParaRPr lang="en-US" dirty="0"/>
          </a:p>
        </p:txBody>
      </p:sp>
    </p:spTree>
    <p:extLst>
      <p:ext uri="{BB962C8B-B14F-4D97-AF65-F5344CB8AC3E}">
        <p14:creationId xmlns:p14="http://schemas.microsoft.com/office/powerpoint/2010/main" val="3865204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330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29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B93F2-953C-407F-BC28-ED27A33CC0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99" name="Rectangle 2"/>
          <p:cNvSpPr>
            <a:spLocks noGrp="1" noRot="1" noChangeAspect="1" noChangeArrowheads="1" noTextEdit="1"/>
          </p:cNvSpPr>
          <p:nvPr>
            <p:ph type="sldImg"/>
          </p:nvPr>
        </p:nvSpPr>
        <p:spPr>
          <a:xfrm>
            <a:off x="1117600" y="698500"/>
            <a:ext cx="4646613" cy="3484563"/>
          </a:xfrm>
          <a:ln/>
        </p:spPr>
      </p:sp>
      <p:sp>
        <p:nvSpPr>
          <p:cNvPr id="55300" name="Rectangle 3"/>
          <p:cNvSpPr>
            <a:spLocks noGrp="1" noChangeArrowheads="1"/>
          </p:cNvSpPr>
          <p:nvPr>
            <p:ph type="body" idx="1"/>
          </p:nvPr>
        </p:nvSpPr>
        <p:spPr>
          <a:xfrm>
            <a:off x="919169" y="4415790"/>
            <a:ext cx="5043477" cy="4181767"/>
          </a:xfrm>
          <a:noFill/>
          <a:ln/>
        </p:spPr>
        <p:txBody>
          <a:bodyPr/>
          <a:lstStyle/>
          <a:p>
            <a:pPr eaLnBrk="1" hangingPunct="1"/>
            <a:endParaRPr lang="en-US"/>
          </a:p>
        </p:txBody>
      </p:sp>
    </p:spTree>
    <p:extLst>
      <p:ext uri="{BB962C8B-B14F-4D97-AF65-F5344CB8AC3E}">
        <p14:creationId xmlns:p14="http://schemas.microsoft.com/office/powerpoint/2010/main" val="263133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4C1E2-ECAD-4840-B41A-05EBF81CC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61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4ABA-A8C6-4326-B74B-FF41FB099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6345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52</a:t>
            </a:fld>
            <a:endParaRPr lang="en-US" dirty="0"/>
          </a:p>
        </p:txBody>
      </p:sp>
    </p:spTree>
    <p:extLst>
      <p:ext uri="{BB962C8B-B14F-4D97-AF65-F5344CB8AC3E}">
        <p14:creationId xmlns:p14="http://schemas.microsoft.com/office/powerpoint/2010/main" val="1489750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a:t>It’s important to have a little background information about the pilot</a:t>
            </a:r>
          </a:p>
          <a:p>
            <a:pPr marL="173336" indent="-173336">
              <a:buFont typeface="Arial" panose="020B0604020202020204" pitchFamily="34" charset="0"/>
              <a:buChar char="•"/>
            </a:pPr>
            <a:r>
              <a:rPr lang="en-US" dirty="0"/>
              <a:t>This</a:t>
            </a:r>
            <a:r>
              <a:rPr lang="en-US" baseline="0" dirty="0"/>
              <a:t> intervention was spearheaded by the department of public safety</a:t>
            </a:r>
          </a:p>
          <a:p>
            <a:pPr marL="173336" indent="-173336">
              <a:buFont typeface="Arial" panose="020B0604020202020204" pitchFamily="34" charset="0"/>
              <a:buChar char="•"/>
            </a:pPr>
            <a:r>
              <a:rPr lang="en-US" baseline="0" dirty="0"/>
              <a:t>They convened a group consisting of the department of health and human services, treatment accountability for safer communities, and the  UNC chapel hill school of social work</a:t>
            </a:r>
          </a:p>
          <a:p>
            <a:pPr marL="173336" indent="-173336">
              <a:buFont typeface="Arial" panose="020B0604020202020204" pitchFamily="34" charset="0"/>
              <a:buChar char="•"/>
            </a:pPr>
            <a:r>
              <a:rPr lang="en-US" baseline="0" dirty="0"/>
              <a:t>We then set out to implement the five elements of prototypical SMHP in an urban and rural county</a:t>
            </a:r>
          </a:p>
          <a:p>
            <a:pPr marL="173336" indent="-173336">
              <a:buFont typeface="Arial" panose="020B0604020202020204" pitchFamily="34" charset="0"/>
              <a:buChar char="•"/>
            </a:pPr>
            <a:r>
              <a:rPr lang="en-US" baseline="0" dirty="0"/>
              <a:t>One important piece of information to note is that we the Department of Public Safety had plans to scale up this intervention; so, we knew that as we started to implement this pilot test, we needed to be thinking about the next few steps in scaling SMHP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41EA7C-225F-40C3-BDB4-8C71BD9207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6179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4ABA-A8C6-4326-B74B-FF41FB0996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4283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Council of State Governments touted specialty mental health probation as a promising practice and urged agencies to implement SMHP</a:t>
            </a:r>
          </a:p>
          <a:p>
            <a:r>
              <a:rPr lang="en-US" baseline="0" dirty="0"/>
              <a:t>According to a national survey in 2006, there were approximately 137 specialty caseloads nationwide</a:t>
            </a:r>
          </a:p>
          <a:p>
            <a:r>
              <a:rPr lang="en-US" baseline="0" dirty="0"/>
              <a:t>There is a great deal of variability across agencies, but there are five components that remain consistent</a:t>
            </a:r>
          </a:p>
          <a:p>
            <a:endParaRPr lang="en-US" baseline="0" dirty="0"/>
          </a:p>
          <a:p>
            <a:r>
              <a:rPr lang="en-US" baseline="0" dirty="0"/>
              <a:t>These are the key components of specialty mental health probation according to a national survey. </a:t>
            </a:r>
          </a:p>
          <a:p>
            <a:endParaRPr lang="en-US" baseline="0" dirty="0"/>
          </a:p>
          <a:p>
            <a:r>
              <a:rPr lang="en-US" baseline="0" dirty="0"/>
              <a:t>(1) caseloads comprised only of probationers who have a mental illness</a:t>
            </a:r>
          </a:p>
          <a:p>
            <a:r>
              <a:rPr lang="en-US" baseline="0" dirty="0"/>
              <a:t>(2) Caseload sizes should be about 40 (from 70-110)</a:t>
            </a:r>
          </a:p>
          <a:p>
            <a:r>
              <a:rPr lang="en-US" baseline="0" dirty="0"/>
              <a:t>(3) Officers should have ongoing training in mental health </a:t>
            </a:r>
          </a:p>
          <a:p>
            <a:pPr defTabSz="924458">
              <a:defRPr/>
            </a:pPr>
            <a:r>
              <a:rPr lang="en-US" baseline="0" dirty="0"/>
              <a:t>(5) Officers should use internal and external resources to link offenders to supports and services</a:t>
            </a:r>
          </a:p>
          <a:p>
            <a:r>
              <a:rPr lang="en-US" baseline="0" dirty="0"/>
              <a:t>(4) The caseloads should be problem-solving in nature where officers and probationer work together to find solutions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D29AB-7374-4296-AF32-75A348CD09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5645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FE4ABA-A8C6-4326-B74B-FF41FB0996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733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4C1E2-ECAD-4840-B41A-05EBF81CC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4372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C4C1E2-ECAD-4840-B41A-05EBF81CCD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25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672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61</a:t>
            </a:fld>
            <a:endParaRPr lang="en-US" dirty="0"/>
          </a:p>
        </p:txBody>
      </p:sp>
    </p:spTree>
    <p:extLst>
      <p:ext uri="{BB962C8B-B14F-4D97-AF65-F5344CB8AC3E}">
        <p14:creationId xmlns:p14="http://schemas.microsoft.com/office/powerpoint/2010/main" val="37119102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69</a:t>
            </a:fld>
            <a:endParaRPr lang="en-US" dirty="0"/>
          </a:p>
        </p:txBody>
      </p:sp>
    </p:spTree>
    <p:extLst>
      <p:ext uri="{BB962C8B-B14F-4D97-AF65-F5344CB8AC3E}">
        <p14:creationId xmlns:p14="http://schemas.microsoft.com/office/powerpoint/2010/main" val="1805502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78</a:t>
            </a:fld>
            <a:endParaRPr lang="en-US" dirty="0"/>
          </a:p>
        </p:txBody>
      </p:sp>
    </p:spTree>
    <p:extLst>
      <p:ext uri="{BB962C8B-B14F-4D97-AF65-F5344CB8AC3E}">
        <p14:creationId xmlns:p14="http://schemas.microsoft.com/office/powerpoint/2010/main" val="229150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4171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8597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734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498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631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9D737-021B-4A52-8C8E-4919D3451CED}" type="slidenum">
              <a:rPr lang="en-US" smtClean="0"/>
              <a:t>84</a:t>
            </a:fld>
            <a:endParaRPr lang="en-US" dirty="0"/>
          </a:p>
        </p:txBody>
      </p:sp>
    </p:spTree>
    <p:extLst>
      <p:ext uri="{BB962C8B-B14F-4D97-AF65-F5344CB8AC3E}">
        <p14:creationId xmlns:p14="http://schemas.microsoft.com/office/powerpoint/2010/main" val="2383259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952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05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9063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9D737-021B-4A52-8C8E-4919D3451CE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0482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31"/>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7" y="232220"/>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6" y="230098"/>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13427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47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ullets">
    <p:spTree>
      <p:nvGrpSpPr>
        <p:cNvPr id="1" name=""/>
        <p:cNvGrpSpPr/>
        <p:nvPr/>
      </p:nvGrpSpPr>
      <p:grpSpPr>
        <a:xfrm>
          <a:off x="0" y="0"/>
          <a:ext cx="0" cy="0"/>
          <a:chOff x="0" y="0"/>
          <a:chExt cx="0" cy="0"/>
        </a:xfrm>
      </p:grpSpPr>
      <p:sp>
        <p:nvSpPr>
          <p:cNvPr id="8" name="Rectangle 7"/>
          <p:cNvSpPr/>
          <p:nvPr userDrawn="1"/>
        </p:nvSpPr>
        <p:spPr>
          <a:xfrm>
            <a:off x="0" y="1"/>
            <a:ext cx="9144000" cy="53966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4" name="Text Placeholder 3"/>
          <p:cNvSpPr>
            <a:spLocks noGrp="1"/>
          </p:cNvSpPr>
          <p:nvPr>
            <p:ph type="body" sz="quarter" idx="10" hasCustomPrompt="1"/>
          </p:nvPr>
        </p:nvSpPr>
        <p:spPr>
          <a:xfrm>
            <a:off x="628650" y="1447801"/>
            <a:ext cx="7888288" cy="4592638"/>
          </a:xfrm>
        </p:spPr>
        <p:txBody>
          <a:bodyPr>
            <a:noAutofit/>
          </a:bodyPr>
          <a:lstStyle>
            <a:lvl1pPr marL="171447" indent="-171447">
              <a:lnSpc>
                <a:spcPct val="100000"/>
              </a:lnSpc>
              <a:spcBef>
                <a:spcPts val="900"/>
              </a:spcBef>
              <a:defRPr sz="2100">
                <a:latin typeface="Franklin Gothic Medium" panose="020B0603020102020204" pitchFamily="34" charset="0"/>
              </a:defRPr>
            </a:lvl1pPr>
            <a:lvl2pPr marL="432190" indent="-175019">
              <a:lnSpc>
                <a:spcPct val="100000"/>
              </a:lnSpc>
              <a:buFont typeface="Franklin Gothic Medium" panose="020B0603020102020204" pitchFamily="34" charset="0"/>
              <a:buChar char="−"/>
              <a:defRPr sz="1800">
                <a:latin typeface="Franklin Gothic Medium" panose="020B0603020102020204" pitchFamily="34" charset="0"/>
              </a:defRPr>
            </a:lvl2pPr>
            <a:lvl3pPr marL="729840" indent="-171447">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p:nvPr>
        </p:nvSpPr>
        <p:spPr>
          <a:xfrm>
            <a:off x="522290" y="6243108"/>
            <a:ext cx="7992005" cy="330200"/>
          </a:xfrm>
        </p:spPr>
        <p:txBody>
          <a:bodyPr anchor="b">
            <a:noAutofit/>
          </a:bodyPr>
          <a:lstStyle>
            <a:lvl1pPr marL="0" indent="0">
              <a:lnSpc>
                <a:spcPct val="100000"/>
              </a:lnSpc>
              <a:spcBef>
                <a:spcPts val="0"/>
              </a:spcBef>
              <a:buNone/>
              <a:defRPr sz="900" baseline="0">
                <a:latin typeface="Franklin Gothic Medium Cond" panose="020B0606030402020204" pitchFamily="34" charset="0"/>
              </a:defRPr>
            </a:lvl1pPr>
          </a:lstStyle>
          <a:p>
            <a:pPr lvl="0"/>
            <a:endParaRPr lang="en-US" dirty="0"/>
          </a:p>
        </p:txBody>
      </p:sp>
      <p:sp>
        <p:nvSpPr>
          <p:cNvPr id="21" name="Footer Placeholder 20"/>
          <p:cNvSpPr>
            <a:spLocks noGrp="1"/>
          </p:cNvSpPr>
          <p:nvPr>
            <p:ph type="ftr" sz="quarter" idx="13"/>
          </p:nvPr>
        </p:nvSpPr>
        <p:spPr>
          <a:xfrm>
            <a:off x="521231" y="6573308"/>
            <a:ext cx="7682971" cy="284692"/>
          </a:xfrm>
        </p:spPr>
        <p:txBody>
          <a:bodyPr/>
          <a:lstStyle>
            <a:lvl1pPr algn="l">
              <a:defRPr sz="750" cap="all" baseline="0">
                <a:solidFill>
                  <a:schemeClr val="tx1"/>
                </a:solidFill>
                <a:latin typeface="Franklin Gothic Demi Cond" panose="020B0706030402020204" pitchFamily="34" charset="0"/>
              </a:defRPr>
            </a:lvl1pPr>
          </a:lstStyle>
          <a:p>
            <a:r>
              <a:rPr lang="en-US" dirty="0"/>
              <a:t>MEDICAID COVID-19 response | March 30, 2020</a:t>
            </a:r>
          </a:p>
        </p:txBody>
      </p:sp>
      <p:sp>
        <p:nvSpPr>
          <p:cNvPr id="22" name="Slide Number Placeholder 21"/>
          <p:cNvSpPr>
            <a:spLocks noGrp="1"/>
          </p:cNvSpPr>
          <p:nvPr>
            <p:ph type="sldNum" sz="quarter" idx="14"/>
          </p:nvPr>
        </p:nvSpPr>
        <p:spPr>
          <a:xfrm>
            <a:off x="8305801" y="6573308"/>
            <a:ext cx="564098" cy="284692"/>
          </a:xfrm>
        </p:spPr>
        <p:txBody>
          <a:bodyPr/>
          <a:lstStyle>
            <a:lvl1pPr>
              <a:defRPr sz="750">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
        <p:nvSpPr>
          <p:cNvPr id="23" name="Title 1"/>
          <p:cNvSpPr>
            <a:spLocks noGrp="1"/>
          </p:cNvSpPr>
          <p:nvPr>
            <p:ph type="title" hasCustomPrompt="1"/>
          </p:nvPr>
        </p:nvSpPr>
        <p:spPr>
          <a:xfrm>
            <a:off x="674372" y="824357"/>
            <a:ext cx="7843267" cy="548640"/>
          </a:xfrm>
        </p:spPr>
        <p:txBody>
          <a:bodyPr anchor="t">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1 line max</a:t>
            </a:r>
          </a:p>
        </p:txBody>
      </p:sp>
      <p:cxnSp>
        <p:nvCxnSpPr>
          <p:cNvPr id="3" name="Straight Connector 2"/>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30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 &amp; Bottom Rules">
    <p:spTree>
      <p:nvGrpSpPr>
        <p:cNvPr id="1" name=""/>
        <p:cNvGrpSpPr/>
        <p:nvPr/>
      </p:nvGrpSpPr>
      <p:grpSpPr>
        <a:xfrm>
          <a:off x="0" y="0"/>
          <a:ext cx="0" cy="0"/>
          <a:chOff x="0" y="0"/>
          <a:chExt cx="0" cy="0"/>
        </a:xfrm>
      </p:grpSpPr>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sz="1400" dirty="0">
              <a:solidFill>
                <a:srgbClr val="1F497D">
                  <a:lumMod val="75000"/>
                </a:srgbClr>
              </a:solidFill>
              <a:latin typeface="Franklin Gothic Demi Cond" panose="020B0706030402020204" pitchFamily="34" charset="0"/>
            </a:endParaRPr>
          </a:p>
        </p:txBody>
      </p:sp>
      <p:sp>
        <p:nvSpPr>
          <p:cNvPr id="10" name="Footer Placeholder 20"/>
          <p:cNvSpPr>
            <a:spLocks noGrp="1"/>
          </p:cNvSpPr>
          <p:nvPr>
            <p:ph type="ftr" sz="quarter" idx="13"/>
          </p:nvPr>
        </p:nvSpPr>
        <p:spPr>
          <a:xfrm>
            <a:off x="521228" y="6573308"/>
            <a:ext cx="7682971" cy="284692"/>
          </a:xfrm>
        </p:spPr>
        <p:txBody>
          <a:bodyPr/>
          <a:lstStyle>
            <a:lvl1pPr algn="l">
              <a:defRPr sz="1000" cap="all" baseline="0">
                <a:solidFill>
                  <a:schemeClr val="tx1"/>
                </a:solidFill>
                <a:latin typeface="Franklin Gothic Demi Cond" panose="020B0706030402020204" pitchFamily="34" charset="0"/>
              </a:defRPr>
            </a:lvl1pPr>
          </a:lstStyle>
          <a:p>
            <a:r>
              <a:rPr lang="en-US" dirty="0">
                <a:solidFill>
                  <a:prstClr val="black"/>
                </a:solidFill>
              </a:rPr>
              <a:t>MEDICAID SAMPLE PRES | MONTH DAY, YYYY | v2</a:t>
            </a:r>
          </a:p>
        </p:txBody>
      </p:sp>
      <p:sp>
        <p:nvSpPr>
          <p:cNvPr id="13" name="Slide Number Placeholder 21"/>
          <p:cNvSpPr>
            <a:spLocks noGrp="1"/>
          </p:cNvSpPr>
          <p:nvPr>
            <p:ph type="sldNum" sz="quarter" idx="14"/>
          </p:nvPr>
        </p:nvSpPr>
        <p:spPr>
          <a:xfrm>
            <a:off x="8305800" y="6573308"/>
            <a:ext cx="564098" cy="284692"/>
          </a:xfrm>
        </p:spPr>
        <p:txBody>
          <a:bodyPr/>
          <a:lstStyle>
            <a:lvl1pPr>
              <a:defRPr sz="100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cxnSp>
        <p:nvCxnSpPr>
          <p:cNvPr id="9" name="Straight Connector 8"/>
          <p:cNvCxnSpPr/>
          <p:nvPr userDrawn="1"/>
        </p:nvCxnSpPr>
        <p:spPr>
          <a:xfrm>
            <a:off x="0" y="6573308"/>
            <a:ext cx="9144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2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32461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D">
    <p:spTree>
      <p:nvGrpSpPr>
        <p:cNvPr id="1" name=""/>
        <p:cNvGrpSpPr/>
        <p:nvPr/>
      </p:nvGrpSpPr>
      <p:grpSpPr>
        <a:xfrm>
          <a:off x="0" y="0"/>
          <a:ext cx="0" cy="0"/>
          <a:chOff x="0" y="0"/>
          <a:chExt cx="0" cy="0"/>
        </a:xfrm>
      </p:grpSpPr>
      <p:sp>
        <p:nvSpPr>
          <p:cNvPr id="2"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3" name="Text Placeholder 5"/>
          <p:cNvSpPr>
            <a:spLocks noGrp="1"/>
          </p:cNvSpPr>
          <p:nvPr>
            <p:ph type="body" sz="quarter" idx="12" hasCustomPrompt="1"/>
          </p:nvPr>
        </p:nvSpPr>
        <p:spPr>
          <a:xfrm>
            <a:off x="457200" y="1005840"/>
            <a:ext cx="8229600" cy="539496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a:t>
            </a:r>
          </a:p>
        </p:txBody>
      </p:sp>
    </p:spTree>
    <p:extLst>
      <p:ext uri="{BB962C8B-B14F-4D97-AF65-F5344CB8AC3E}">
        <p14:creationId xmlns:p14="http://schemas.microsoft.com/office/powerpoint/2010/main" val="17913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
  <p:cSld name="Content A">
    <p:spTree>
      <p:nvGrpSpPr>
        <p:cNvPr id="1" name="Shape 20"/>
        <p:cNvGrpSpPr/>
        <p:nvPr/>
      </p:nvGrpSpPr>
      <p:grpSpPr>
        <a:xfrm>
          <a:off x="0" y="0"/>
          <a:ext cx="0" cy="0"/>
          <a:chOff x="0" y="0"/>
          <a:chExt cx="0" cy="0"/>
        </a:xfrm>
      </p:grpSpPr>
      <p:sp>
        <p:nvSpPr>
          <p:cNvPr id="21" name="Google Shape;21;p145"/>
          <p:cNvSpPr txBox="1">
            <a:spLocks noGrp="1"/>
          </p:cNvSpPr>
          <p:nvPr>
            <p:ph type="body" idx="1"/>
          </p:nvPr>
        </p:nvSpPr>
        <p:spPr>
          <a:xfrm>
            <a:off x="457200" y="457200"/>
            <a:ext cx="8229600" cy="457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69AD46"/>
              </a:buClr>
              <a:buSzPts val="3500"/>
              <a:buFont typeface="Arial"/>
              <a:buNone/>
              <a:defRPr sz="2625" b="1" u="none" strike="noStrike" cap="none">
                <a:solidFill>
                  <a:srgbClr val="69AD46"/>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2" name="Google Shape;22;p145"/>
          <p:cNvSpPr txBox="1">
            <a:spLocks noGrp="1"/>
          </p:cNvSpPr>
          <p:nvPr>
            <p:ph type="body" idx="2"/>
          </p:nvPr>
        </p:nvSpPr>
        <p:spPr>
          <a:xfrm>
            <a:off x="457200" y="1280160"/>
            <a:ext cx="8229600" cy="274200"/>
          </a:xfrm>
          <a:prstGeom prst="rect">
            <a:avLst/>
          </a:prstGeom>
          <a:noFill/>
          <a:ln>
            <a:noFill/>
          </a:ln>
        </p:spPr>
        <p:txBody>
          <a:bodyPr spcFirstLastPara="1" wrap="square" lIns="0" tIns="0" rIns="0" bIns="0" anchor="t" anchorCtr="0">
            <a:noAutofit/>
          </a:bodyPr>
          <a:lstStyle>
            <a:lvl1pPr marL="342900" marR="0" lvl="0" indent="-171450" algn="l" rtl="0">
              <a:lnSpc>
                <a:spcPct val="90000"/>
              </a:lnSpc>
              <a:spcBef>
                <a:spcPts val="750"/>
              </a:spcBef>
              <a:spcAft>
                <a:spcPts val="0"/>
              </a:spcAft>
              <a:buClr>
                <a:srgbClr val="59A4D2"/>
              </a:buClr>
              <a:buSzPts val="2000"/>
              <a:buFont typeface="Arial"/>
              <a:buNone/>
              <a:defRPr sz="1500" b="1" i="0" u="none" strike="noStrike" cap="none">
                <a:solidFill>
                  <a:srgbClr val="59A4D2"/>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3" name="Google Shape;23;p145"/>
          <p:cNvSpPr txBox="1">
            <a:spLocks noGrp="1"/>
          </p:cNvSpPr>
          <p:nvPr>
            <p:ph type="body" idx="3"/>
          </p:nvPr>
        </p:nvSpPr>
        <p:spPr>
          <a:xfrm>
            <a:off x="457200" y="1828800"/>
            <a:ext cx="8229600" cy="457200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0"/>
              </a:spcBef>
              <a:spcAft>
                <a:spcPts val="0"/>
              </a:spcAft>
              <a:buClr>
                <a:schemeClr val="dk1"/>
              </a:buClr>
              <a:buSzPts val="2000"/>
              <a:buFont typeface="Arial"/>
              <a:buNone/>
              <a:defRPr sz="1500" b="0" i="0" u="none" strike="noStrike" cap="none">
                <a:solidFill>
                  <a:schemeClr val="dk1"/>
                </a:solidFill>
                <a:latin typeface="Cabin"/>
                <a:ea typeface="Cabin"/>
                <a:cs typeface="Cabin"/>
                <a:sym typeface="Cabin"/>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Calibri"/>
                <a:ea typeface="Calibri"/>
                <a:cs typeface="Calibri"/>
                <a:sym typeface="Calibri"/>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811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A">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457200" y="457200"/>
            <a:ext cx="8229600" cy="457200"/>
          </a:xfrm>
          <a:prstGeom prst="rect">
            <a:avLst/>
          </a:prstGeom>
        </p:spPr>
        <p:txBody>
          <a:bodyPr lIns="0" tIns="0" rIns="0" bIns="0" anchor="t" anchorCtr="0"/>
          <a:lstStyle>
            <a:lvl1pPr marL="0" indent="0" algn="l">
              <a:buFontTx/>
              <a:buNone/>
              <a:defRPr sz="2625" b="1" i="1" baseline="0">
                <a:solidFill>
                  <a:srgbClr val="69AD46"/>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Optional Section or Slide Title</a:t>
            </a:r>
          </a:p>
        </p:txBody>
      </p:sp>
      <p:sp>
        <p:nvSpPr>
          <p:cNvPr id="4" name="Text Placeholder 5"/>
          <p:cNvSpPr>
            <a:spLocks noGrp="1"/>
          </p:cNvSpPr>
          <p:nvPr>
            <p:ph type="body" sz="quarter" idx="11" hasCustomPrompt="1"/>
          </p:nvPr>
        </p:nvSpPr>
        <p:spPr>
          <a:xfrm>
            <a:off x="457200" y="128016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828800"/>
            <a:ext cx="8229600" cy="45720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Vestibulum</a:t>
            </a:r>
            <a:r>
              <a:rPr lang="en-US" dirty="0"/>
              <a:t> </a:t>
            </a:r>
            <a:r>
              <a:rPr lang="en-US" dirty="0" err="1"/>
              <a:t>morbi</a:t>
            </a:r>
            <a:r>
              <a:rPr lang="en-US" dirty="0"/>
              <a:t> </a:t>
            </a:r>
            <a:r>
              <a:rPr lang="en-US" dirty="0" err="1"/>
              <a:t>blandit</a:t>
            </a:r>
            <a:r>
              <a:rPr lang="en-US" dirty="0"/>
              <a:t> cursus </a:t>
            </a:r>
            <a:r>
              <a:rPr lang="en-US" dirty="0" err="1"/>
              <a:t>risus</a:t>
            </a:r>
            <a:r>
              <a:rPr lang="en-US" dirty="0"/>
              <a:t> at </a:t>
            </a:r>
            <a:r>
              <a:rPr lang="en-US" dirty="0" err="1"/>
              <a:t>ultrices</a:t>
            </a:r>
            <a:r>
              <a:rPr lang="en-US" dirty="0"/>
              <a:t> mi tempus. </a:t>
            </a:r>
            <a:r>
              <a:rPr lang="en-US" dirty="0" err="1"/>
              <a:t>Scelerisque</a:t>
            </a:r>
            <a:r>
              <a:rPr lang="en-US" dirty="0"/>
              <a:t> </a:t>
            </a:r>
            <a:r>
              <a:rPr lang="en-US" dirty="0" err="1"/>
              <a:t>eleifend</a:t>
            </a:r>
            <a:r>
              <a:rPr lang="en-US" dirty="0"/>
              <a:t> </a:t>
            </a:r>
            <a:r>
              <a:rPr lang="en-US" dirty="0" err="1"/>
              <a:t>donec</a:t>
            </a:r>
            <a:r>
              <a:rPr lang="en-US" dirty="0"/>
              <a:t> </a:t>
            </a:r>
            <a:r>
              <a:rPr lang="en-US" dirty="0" err="1"/>
              <a:t>pretium</a:t>
            </a:r>
            <a:r>
              <a:rPr lang="en-US" dirty="0"/>
              <a:t> </a:t>
            </a:r>
            <a:r>
              <a:rPr lang="en-US" dirty="0" err="1"/>
              <a:t>vulputate</a:t>
            </a:r>
            <a:r>
              <a:rPr lang="en-US" dirty="0"/>
              <a:t> </a:t>
            </a:r>
            <a:r>
              <a:rPr lang="en-US" dirty="0" err="1"/>
              <a:t>sapien</a:t>
            </a:r>
            <a:r>
              <a:rPr lang="en-US" dirty="0"/>
              <a:t> </a:t>
            </a:r>
            <a:r>
              <a:rPr lang="en-US" dirty="0" err="1"/>
              <a:t>nec</a:t>
            </a:r>
            <a:r>
              <a:rPr lang="en-US" dirty="0"/>
              <a:t>. At in </a:t>
            </a:r>
            <a:r>
              <a:rPr lang="en-US" dirty="0" err="1"/>
              <a:t>tellus</a:t>
            </a:r>
            <a:r>
              <a:rPr lang="en-US" dirty="0"/>
              <a:t> integer </a:t>
            </a:r>
            <a:r>
              <a:rPr lang="en-US" dirty="0" err="1"/>
              <a:t>feugiat</a:t>
            </a:r>
            <a:r>
              <a:rPr lang="en-US" dirty="0"/>
              <a:t> </a:t>
            </a:r>
            <a:r>
              <a:rPr lang="en-US" dirty="0" err="1"/>
              <a:t>scelerisque</a:t>
            </a:r>
            <a:r>
              <a:rPr lang="en-US" dirty="0"/>
              <a:t> </a:t>
            </a:r>
            <a:r>
              <a:rPr lang="en-US" dirty="0" err="1"/>
              <a:t>varius</a:t>
            </a:r>
            <a:r>
              <a:rPr lang="en-US" dirty="0"/>
              <a:t> </a:t>
            </a:r>
            <a:r>
              <a:rPr lang="en-US" dirty="0" err="1"/>
              <a:t>morbi</a:t>
            </a:r>
            <a:r>
              <a:rPr lang="en-US" dirty="0"/>
              <a:t> </a:t>
            </a:r>
            <a:r>
              <a:rPr lang="en-US" dirty="0" err="1"/>
              <a:t>enim</a:t>
            </a:r>
            <a:r>
              <a:rPr lang="en-US" dirty="0"/>
              <a:t> </a:t>
            </a:r>
            <a:r>
              <a:rPr lang="en-US" dirty="0" err="1"/>
              <a:t>nunc</a:t>
            </a:r>
            <a:r>
              <a:rPr lang="en-US" dirty="0"/>
              <a:t>.</a:t>
            </a:r>
            <a:br>
              <a:rPr lang="en-US" dirty="0"/>
            </a:br>
            <a:br>
              <a:rPr lang="en-US" dirty="0"/>
            </a:br>
            <a:r>
              <a:rPr lang="en-US" dirty="0" err="1"/>
              <a:t>Ut</a:t>
            </a:r>
            <a:r>
              <a:rPr lang="en-US" dirty="0"/>
              <a:t> </a:t>
            </a:r>
            <a:r>
              <a:rPr lang="en-US" dirty="0" err="1"/>
              <a:t>consequat</a:t>
            </a:r>
            <a:r>
              <a:rPr lang="en-US" dirty="0"/>
              <a:t> semper </a:t>
            </a:r>
            <a:r>
              <a:rPr lang="en-US" dirty="0" err="1"/>
              <a:t>viverra</a:t>
            </a:r>
            <a:r>
              <a:rPr lang="en-US" dirty="0"/>
              <a:t> </a:t>
            </a:r>
            <a:r>
              <a:rPr lang="en-US" dirty="0" err="1"/>
              <a:t>nam</a:t>
            </a:r>
            <a:r>
              <a:rPr lang="en-US" dirty="0"/>
              <a:t> libero </a:t>
            </a:r>
            <a:r>
              <a:rPr lang="en-US" dirty="0" err="1"/>
              <a:t>justo</a:t>
            </a:r>
            <a:r>
              <a:rPr lang="en-US" dirty="0"/>
              <a:t> </a:t>
            </a:r>
            <a:r>
              <a:rPr lang="en-US" dirty="0" err="1"/>
              <a:t>laoreet</a:t>
            </a:r>
            <a:r>
              <a:rPr lang="en-US" dirty="0"/>
              <a:t> sit </a:t>
            </a:r>
            <a:r>
              <a:rPr lang="en-US" dirty="0" err="1"/>
              <a:t>amet</a:t>
            </a:r>
            <a:r>
              <a:rPr lang="en-US" dirty="0"/>
              <a:t>. A </a:t>
            </a:r>
            <a:r>
              <a:rPr lang="en-US" dirty="0" err="1"/>
              <a:t>scelerisque</a:t>
            </a:r>
            <a:r>
              <a:rPr lang="en-US" dirty="0"/>
              <a:t> </a:t>
            </a:r>
            <a:r>
              <a:rPr lang="en-US" dirty="0" err="1"/>
              <a:t>purus</a:t>
            </a:r>
            <a:r>
              <a:rPr lang="en-US" dirty="0"/>
              <a:t> semper </a:t>
            </a:r>
            <a:r>
              <a:rPr lang="en-US" dirty="0" err="1"/>
              <a:t>eget</a:t>
            </a:r>
            <a:r>
              <a:rPr lang="en-US" dirty="0"/>
              <a:t>. </a:t>
            </a:r>
            <a:r>
              <a:rPr lang="en-US" dirty="0" err="1"/>
              <a:t>Sollicitudin</a:t>
            </a:r>
            <a:r>
              <a:rPr lang="en-US" dirty="0"/>
              <a:t> ac </a:t>
            </a:r>
            <a:r>
              <a:rPr lang="en-US" dirty="0" err="1"/>
              <a:t>orci</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Egestas</a:t>
            </a:r>
            <a:r>
              <a:rPr lang="en-US" dirty="0"/>
              <a:t> </a:t>
            </a:r>
            <a:r>
              <a:rPr lang="en-US" dirty="0" err="1"/>
              <a:t>sed</a:t>
            </a:r>
            <a:r>
              <a:rPr lang="en-US" dirty="0"/>
              <a:t> tempus </a:t>
            </a:r>
            <a:r>
              <a:rPr lang="en-US" dirty="0" err="1"/>
              <a:t>urna</a:t>
            </a:r>
            <a:r>
              <a:rPr lang="en-US" dirty="0"/>
              <a:t> et pharetra </a:t>
            </a:r>
            <a:r>
              <a:rPr lang="en-US" dirty="0" err="1"/>
              <a:t>pharetra</a:t>
            </a:r>
            <a:r>
              <a:rPr lang="en-US" dirty="0"/>
              <a:t> </a:t>
            </a:r>
            <a:r>
              <a:rPr lang="en-US" dirty="0" err="1"/>
              <a:t>massa</a:t>
            </a:r>
            <a:r>
              <a:rPr lang="en-US" dirty="0"/>
              <a:t> </a:t>
            </a:r>
            <a:r>
              <a:rPr lang="en-US" dirty="0" err="1"/>
              <a:t>massa</a:t>
            </a:r>
            <a:r>
              <a:rPr lang="en-US" dirty="0"/>
              <a:t> </a:t>
            </a:r>
            <a:r>
              <a:rPr lang="en-US" dirty="0" err="1"/>
              <a:t>ultricies</a:t>
            </a:r>
            <a:r>
              <a:rPr lang="en-US" dirty="0"/>
              <a:t>. </a:t>
            </a:r>
            <a:r>
              <a:rPr lang="en-US" dirty="0" err="1"/>
              <a:t>Donec</a:t>
            </a:r>
            <a:r>
              <a:rPr lang="en-US" dirty="0"/>
              <a:t> </a:t>
            </a:r>
            <a:r>
              <a:rPr lang="en-US" dirty="0" err="1"/>
              <a:t>adipiscing</a:t>
            </a:r>
            <a:r>
              <a:rPr lang="en-US" dirty="0"/>
              <a:t> </a:t>
            </a:r>
            <a:r>
              <a:rPr lang="en-US" dirty="0" err="1"/>
              <a:t>tristique</a:t>
            </a:r>
            <a:r>
              <a:rPr lang="en-US" dirty="0"/>
              <a:t> </a:t>
            </a:r>
            <a:r>
              <a:rPr lang="en-US" dirty="0" err="1"/>
              <a:t>risus</a:t>
            </a:r>
            <a:r>
              <a:rPr lang="en-US" dirty="0"/>
              <a:t> </a:t>
            </a:r>
            <a:r>
              <a:rPr lang="en-US" dirty="0" err="1"/>
              <a:t>nec</a:t>
            </a:r>
            <a:r>
              <a:rPr lang="en-US" dirty="0"/>
              <a:t> </a:t>
            </a:r>
            <a:r>
              <a:rPr lang="en-US" dirty="0" err="1"/>
              <a:t>feugiat</a:t>
            </a:r>
            <a:r>
              <a:rPr lang="en-US" dirty="0"/>
              <a:t> in. </a:t>
            </a:r>
            <a:r>
              <a:rPr lang="en-US" dirty="0" err="1"/>
              <a:t>Suspendisse</a:t>
            </a:r>
            <a:r>
              <a:rPr lang="en-US" dirty="0"/>
              <a:t> </a:t>
            </a:r>
            <a:r>
              <a:rPr lang="en-US" dirty="0" err="1"/>
              <a:t>faucibus</a:t>
            </a:r>
            <a:r>
              <a:rPr lang="en-US" dirty="0"/>
              <a:t> </a:t>
            </a:r>
            <a:r>
              <a:rPr lang="en-US" dirty="0" err="1"/>
              <a:t>interdum</a:t>
            </a:r>
            <a:r>
              <a:rPr lang="en-US" dirty="0"/>
              <a:t> </a:t>
            </a:r>
            <a:r>
              <a:rPr lang="en-US" dirty="0" err="1"/>
              <a:t>posuere</a:t>
            </a:r>
            <a:r>
              <a:rPr lang="en-US" dirty="0"/>
              <a:t> lorem. Nunc </a:t>
            </a:r>
            <a:r>
              <a:rPr lang="en-US" dirty="0" err="1"/>
              <a:t>congue</a:t>
            </a:r>
            <a:r>
              <a:rPr lang="en-US" dirty="0"/>
              <a:t> nisi vitae </a:t>
            </a:r>
            <a:r>
              <a:rPr lang="en-US" dirty="0" err="1"/>
              <a:t>suscipit</a:t>
            </a:r>
            <a:r>
              <a:rPr lang="en-US" dirty="0"/>
              <a:t> </a:t>
            </a:r>
            <a:r>
              <a:rPr lang="en-US" dirty="0" err="1"/>
              <a:t>tellus</a:t>
            </a:r>
            <a:r>
              <a:rPr lang="en-US" dirty="0"/>
              <a:t> </a:t>
            </a:r>
            <a:r>
              <a:rPr lang="en-US" dirty="0" err="1"/>
              <a:t>mauris</a:t>
            </a:r>
            <a:r>
              <a:rPr lang="en-US" dirty="0"/>
              <a:t> a diam.</a:t>
            </a:r>
            <a:br>
              <a:rPr lang="en-US" dirty="0"/>
            </a:br>
            <a:br>
              <a:rPr lang="en-US" dirty="0"/>
            </a:br>
            <a:r>
              <a:rPr lang="en-US" dirty="0" err="1"/>
              <a:t>Mi</a:t>
            </a:r>
            <a:r>
              <a:rPr lang="en-US" dirty="0"/>
              <a:t> sit </a:t>
            </a:r>
            <a:r>
              <a:rPr lang="en-US" dirty="0" err="1"/>
              <a:t>amet</a:t>
            </a:r>
            <a:r>
              <a:rPr lang="en-US" dirty="0"/>
              <a:t> </a:t>
            </a:r>
            <a:r>
              <a:rPr lang="en-US" dirty="0" err="1"/>
              <a:t>mauris</a:t>
            </a:r>
            <a:r>
              <a:rPr lang="en-US" dirty="0"/>
              <a:t> </a:t>
            </a:r>
            <a:r>
              <a:rPr lang="en-US" dirty="0" err="1"/>
              <a:t>commodo</a:t>
            </a:r>
            <a:r>
              <a:rPr lang="en-US" dirty="0"/>
              <a:t> </a:t>
            </a:r>
            <a:r>
              <a:rPr lang="en-US" dirty="0" err="1"/>
              <a:t>quis</a:t>
            </a:r>
            <a:r>
              <a:rPr lang="en-US" dirty="0"/>
              <a:t> </a:t>
            </a:r>
            <a:r>
              <a:rPr lang="en-US" dirty="0" err="1"/>
              <a:t>imperdiet</a:t>
            </a:r>
            <a:r>
              <a:rPr lang="en-US" dirty="0"/>
              <a:t> </a:t>
            </a:r>
            <a:r>
              <a:rPr lang="en-US" dirty="0" err="1"/>
              <a:t>massa</a:t>
            </a:r>
            <a:r>
              <a:rPr lang="en-US" dirty="0"/>
              <a:t> </a:t>
            </a:r>
            <a:r>
              <a:rPr lang="en-US" dirty="0" err="1"/>
              <a:t>tincidunt</a:t>
            </a:r>
            <a:r>
              <a:rPr lang="en-US" dirty="0"/>
              <a:t> </a:t>
            </a:r>
            <a:r>
              <a:rPr lang="en-US" dirty="0" err="1"/>
              <a:t>nunc</a:t>
            </a:r>
            <a:r>
              <a:rPr lang="en-US" dirty="0"/>
              <a:t>. Dolor </a:t>
            </a:r>
            <a:r>
              <a:rPr lang="en-US" dirty="0" err="1"/>
              <a:t>morbi</a:t>
            </a:r>
            <a:r>
              <a:rPr lang="en-US" dirty="0"/>
              <a:t> non </a:t>
            </a:r>
            <a:r>
              <a:rPr lang="en-US" dirty="0" err="1"/>
              <a:t>arcu</a:t>
            </a:r>
            <a:r>
              <a:rPr lang="en-US" dirty="0"/>
              <a:t> </a:t>
            </a:r>
            <a:r>
              <a:rPr lang="en-US" dirty="0" err="1"/>
              <a:t>risus</a:t>
            </a:r>
            <a:r>
              <a:rPr lang="en-US" dirty="0"/>
              <a:t>. </a:t>
            </a:r>
            <a:r>
              <a:rPr lang="en-US" dirty="0" err="1"/>
              <a:t>Phasellus</a:t>
            </a:r>
            <a:r>
              <a:rPr lang="en-US" dirty="0"/>
              <a:t> </a:t>
            </a:r>
            <a:r>
              <a:rPr lang="en-US" dirty="0" err="1"/>
              <a:t>egestas</a:t>
            </a:r>
            <a:r>
              <a:rPr lang="en-US" dirty="0"/>
              <a:t> </a:t>
            </a:r>
            <a:r>
              <a:rPr lang="en-US" dirty="0" err="1"/>
              <a:t>tellus</a:t>
            </a:r>
            <a:r>
              <a:rPr lang="en-US" dirty="0"/>
              <a:t> </a:t>
            </a:r>
            <a:r>
              <a:rPr lang="en-US" dirty="0" err="1"/>
              <a:t>rutrum</a:t>
            </a:r>
            <a:r>
              <a:rPr lang="en-US" dirty="0"/>
              <a:t> </a:t>
            </a:r>
            <a:r>
              <a:rPr lang="en-US" dirty="0" err="1"/>
              <a:t>tellus</a:t>
            </a:r>
            <a:r>
              <a:rPr lang="en-US" dirty="0"/>
              <a:t> </a:t>
            </a:r>
            <a:r>
              <a:rPr lang="en-US" dirty="0" err="1"/>
              <a:t>pellentesque</a:t>
            </a:r>
            <a:r>
              <a:rPr lang="en-US" dirty="0"/>
              <a:t>.</a:t>
            </a:r>
          </a:p>
        </p:txBody>
      </p:sp>
    </p:spTree>
    <p:extLst>
      <p:ext uri="{BB962C8B-B14F-4D97-AF65-F5344CB8AC3E}">
        <p14:creationId xmlns:p14="http://schemas.microsoft.com/office/powerpoint/2010/main" val="377760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F">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457200"/>
            <a:ext cx="8229600" cy="274320"/>
          </a:xfrm>
          <a:prstGeom prst="rect">
            <a:avLst/>
          </a:prstGeom>
        </p:spPr>
        <p:txBody>
          <a:bodyPr lIns="0" tIns="0" rIns="0" bIns="0" anchor="t" anchorCtr="0"/>
          <a:lstStyle>
            <a:lvl1pPr marL="0" indent="0" algn="l">
              <a:buFontTx/>
              <a:buNone/>
              <a:defRPr sz="1500" b="1" i="0" baseline="0">
                <a:solidFill>
                  <a:srgbClr val="59A4D2"/>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SUBTITLE TEXT</a:t>
            </a:r>
          </a:p>
        </p:txBody>
      </p:sp>
      <p:sp>
        <p:nvSpPr>
          <p:cNvPr id="5" name="Text Placeholder 5"/>
          <p:cNvSpPr>
            <a:spLocks noGrp="1"/>
          </p:cNvSpPr>
          <p:nvPr>
            <p:ph type="body" sz="quarter" idx="12" hasCustomPrompt="1"/>
          </p:nvPr>
        </p:nvSpPr>
        <p:spPr>
          <a:xfrm>
            <a:off x="457200" y="1005840"/>
            <a:ext cx="8229600" cy="914400"/>
          </a:xfrm>
          <a:prstGeom prst="rect">
            <a:avLst/>
          </a:prstGeom>
        </p:spPr>
        <p:txBody>
          <a:bodyPr lIns="0" tIns="0" rIns="0" bIns="0" anchor="t" anchorCtr="0"/>
          <a:lstStyle>
            <a:lvl1pPr marL="0" indent="0" algn="l">
              <a:lnSpc>
                <a:spcPct val="100000"/>
              </a:lnSpc>
              <a:spcBef>
                <a:spcPts val="0"/>
              </a:spcBef>
              <a:spcAft>
                <a:spcPts val="0"/>
              </a:spcAft>
              <a:buFontTx/>
              <a:buNone/>
              <a:defRPr sz="1500" b="0" i="0" baseline="0">
                <a:solidFill>
                  <a:schemeClr val="tx1"/>
                </a:solidFill>
                <a:latin typeface="Cabin" panose="020B08030502020200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Main content with placeholder text fill.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Lacus </a:t>
            </a:r>
            <a:r>
              <a:rPr lang="en-US" dirty="0" err="1"/>
              <a:t>vestibulum</a:t>
            </a:r>
            <a:r>
              <a:rPr lang="en-US" dirty="0"/>
              <a:t> </a:t>
            </a:r>
            <a:r>
              <a:rPr lang="en-US" dirty="0" err="1"/>
              <a:t>sed</a:t>
            </a:r>
            <a:r>
              <a:rPr lang="en-US" dirty="0"/>
              <a:t> </a:t>
            </a:r>
            <a:r>
              <a:rPr lang="en-US" dirty="0" err="1"/>
              <a:t>arcu</a:t>
            </a:r>
            <a:r>
              <a:rPr lang="en-US" dirty="0"/>
              <a:t> non </a:t>
            </a:r>
            <a:r>
              <a:rPr lang="en-US" dirty="0" err="1"/>
              <a:t>odio</a:t>
            </a:r>
            <a:r>
              <a:rPr lang="en-US" dirty="0"/>
              <a:t> </a:t>
            </a:r>
            <a:r>
              <a:rPr lang="en-US" dirty="0" err="1"/>
              <a:t>euismod</a:t>
            </a:r>
            <a:r>
              <a:rPr lang="en-US" dirty="0"/>
              <a:t>.</a:t>
            </a:r>
          </a:p>
        </p:txBody>
      </p:sp>
      <p:sp>
        <p:nvSpPr>
          <p:cNvPr id="6" name="Picture Placeholder 9"/>
          <p:cNvSpPr>
            <a:spLocks noGrp="1"/>
          </p:cNvSpPr>
          <p:nvPr>
            <p:ph type="pic" sz="quarter" idx="13" hasCustomPrompt="1"/>
          </p:nvPr>
        </p:nvSpPr>
        <p:spPr>
          <a:xfrm>
            <a:off x="457200" y="2377440"/>
            <a:ext cx="8229600" cy="4023360"/>
          </a:xfrm>
          <a:prstGeom prst="rect">
            <a:avLst/>
          </a:prstGeom>
          <a:solidFill>
            <a:schemeClr val="bg2"/>
          </a:solidFill>
        </p:spPr>
        <p:txBody>
          <a:bodyPr lIns="0" tIns="0" rIns="0" bIns="0" anchor="ctr" anchorCtr="0"/>
          <a:lstStyle>
            <a:lvl1pPr marL="0" indent="0" algn="ctr">
              <a:buNone/>
              <a:defRPr sz="1500" b="1">
                <a:solidFill>
                  <a:schemeClr val="bg2">
                    <a:lumMod val="75000"/>
                  </a:schemeClr>
                </a:solidFill>
                <a:latin typeface="Cabin" panose="020B0803050202020004" pitchFamily="34" charset="0"/>
              </a:defRPr>
            </a:lvl1pPr>
          </a:lstStyle>
          <a:p>
            <a:r>
              <a:rPr lang="en-US" dirty="0"/>
              <a:t>[ INSERT IMAGE ]</a:t>
            </a:r>
          </a:p>
        </p:txBody>
      </p:sp>
    </p:spTree>
    <p:extLst>
      <p:ext uri="{BB962C8B-B14F-4D97-AF65-F5344CB8AC3E}">
        <p14:creationId xmlns:p14="http://schemas.microsoft.com/office/powerpoint/2010/main" val="65267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35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6"/>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2999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7" y="2061987"/>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2051009"/>
            <a:ext cx="5774267" cy="2020824"/>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4071833"/>
            <a:ext cx="5774267" cy="948752"/>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5020585"/>
            <a:ext cx="5774267" cy="488226"/>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823437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69174"/>
            <a:ext cx="7843267" cy="54864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2"/>
            <a:ext cx="7888288" cy="4795307"/>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663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4"/>
            <a:ext cx="7888288" cy="1212895"/>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802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97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49458"/>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2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849440"/>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6251575"/>
            <a:ext cx="7992005" cy="33020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6"/>
            <a:ext cx="3840480" cy="500063"/>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840561"/>
            <a:ext cx="3840163" cy="4402137"/>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624054"/>
            <a:ext cx="7843267" cy="54864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5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8"/>
          <p:cNvSpPr txBox="1">
            <a:spLocks/>
          </p:cNvSpPr>
          <p:nvPr userDrawn="1"/>
        </p:nvSpPr>
        <p:spPr>
          <a:xfrm>
            <a:off x="522288"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b="1" dirty="0">
                <a:latin typeface="Arial" panose="020B0604020202020204" pitchFamily="34" charset="0"/>
                <a:cs typeface="Arial" panose="020B0604020202020204" pitchFamily="34" charset="0"/>
              </a:rPr>
              <a:t>NCDHHS, Division of Public Health | OPDAAC Meeting | December 10, 2021</a:t>
            </a:r>
          </a:p>
        </p:txBody>
      </p:sp>
      <p:sp>
        <p:nvSpPr>
          <p:cNvPr id="5" name="Text Placeholder 13"/>
          <p:cNvSpPr txBox="1">
            <a:spLocks/>
          </p:cNvSpPr>
          <p:nvPr userDrawn="1"/>
        </p:nvSpPr>
        <p:spPr>
          <a:xfrm>
            <a:off x="8627269" y="6600159"/>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720313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867" r:id="rId11"/>
    <p:sldLayoutId id="2147483881" r:id="rId12"/>
    <p:sldLayoutId id="2147483883" r:id="rId13"/>
    <p:sldLayoutId id="2147483887" r:id="rId14"/>
    <p:sldLayoutId id="2147483888" r:id="rId15"/>
    <p:sldLayoutId id="2147483889" r:id="rId16"/>
    <p:sldLayoutId id="2147483890" r:id="rId17"/>
    <p:sldLayoutId id="2147483891" r:id="rId18"/>
  </p:sldLayoutIdLst>
  <p:hf hd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federalregister.gov/documents/2018/04/30/2018-09062/annual-determination-of-average-cost-of-incarceration" TargetMode="External"/><Relationship Id="rId2" Type="http://schemas.openxmlformats.org/officeDocument/2006/relationships/hyperlink" Target="https://www.drugabuse.gov/publications/research-reports/medications-to-treat-opioid-addiction/how-much-does-opioid-treatment-cost" TargetMode="Externa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4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ssw.unc.edu/mhcj"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https://doi.org/10.1186/s40352-019-0098-5"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flickr.com/photos/sea-turtle/117501933/" TargetMode="Externa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hyperlink" Target="https://commons.wikimedia.org/wiki/File:Pill_Bottle_of_Assorted_Pills.JPG"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gcc02.safelinks.protection.outlook.com/?url=https%3A%2F%2Fwww.fox46.com%2Fveterans-voices%2Fcatawba-county-air-force-veteran-continues-to-heal-the-wounds-of-war%2F&amp;data=04%7C01%7C%7C96f689a8b0ee422fe0aa08d9a93642dc%7Ce95f1b23abaf45ee821db7ab251ab3bf%7C0%7C0%7C637726872771037679%7CUnknown%7CTWFpbGZsb3d8eyJWIjoiMC4wLjAwMDAiLCJQIjoiV2luMzIiLCJBTiI6Ik1haWwiLCJXVCI6Mn0%3D%7C3000&amp;sdata=dq7AopDOFt2to6Vfzq3LUNzVlYNHAQW2A7dBrZQ4hmg%3D&amp;reserved=0"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c.gov/traumaticbraininjury/get_the_facts.html" TargetMode="External"/><Relationship Id="rId2" Type="http://schemas.openxmlformats.org/officeDocument/2006/relationships/hyperlink" Target="https://pubmed.ncbi.nlm.nih.gov/34271512/" TargetMode="Externa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82.xml.rels><?xml version="1.0" encoding="UTF-8" standalone="yes"?>
<Relationships xmlns="http://schemas.openxmlformats.org/package/2006/relationships"><Relationship Id="rId3" Type="http://schemas.openxmlformats.org/officeDocument/2006/relationships/hyperlink" Target="https://na01.safelinks.protection.outlook.com/?url=https%3A%2F%2Fwww.whitehouse.gov%2Fondcp%2Fpresidents-commission%2F&amp;data=04%7C01%7C%7C5b5d2f37e0824b87138908d9b9ecac43%7C84df9e7fe9f640afb435aaaaaaaaaaaa%7C1%7C0%7C637745248416786579%7CUnknown%7CTWFpbGZsb3d8eyJWIjoiMC4wLjAwMDAiLCJQIjoiV2luMzIiLCJBTiI6Ik1haWwiLCJXVCI6Mn0%3D%7C3000&amp;sdata=oV3eLEgrcgnvDZl8g5plUc2uSOXAMGeKmYd3vtQI0vQ%3D&amp;reserved=0" TargetMode="External"/><Relationship Id="rId7" Type="http://schemas.openxmlformats.org/officeDocument/2006/relationships/hyperlink" Target="https://na01.safelinks.protection.outlook.com/?url=https%3A%2F%2Fwww.cureus.com%2Farticles%2F74443-opioid-associated-amnestic-syndrome&amp;data=04%7C01%7C%7C5b5d2f37e0824b87138908d9b9ecac43%7C84df9e7fe9f640afb435aaaaaaaaaaaa%7C1%7C0%7C637745248416806566%7CUnknown%7CTWFpbGZsb3d8eyJWIjoiMC4wLjAwMDAiLCJQIjoiV2luMzIiLCJBTiI6Ik1haWwiLCJXVCI6Mn0%3D%7C3000&amp;sdata=STDNTz%2ButIE2XKJE7D1AnpvQbCDKj3IpCZ6JX28PAgo%3D&amp;reserved=0" TargetMode="External"/><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hyperlink" Target="https://na01.safelinks.protection.outlook.com/?url=https%3A%2F%2Fwww.healthline.com%2Fhealth-news%2Famnesia-detected-in-fentanyl-users&amp;data=04%7C01%7C%7C5b5d2f37e0824b87138908d9b9ecac43%7C84df9e7fe9f640afb435aaaaaaaaaaaa%7C1%7C0%7C637745248416796575%7CUnknown%7CTWFpbGZsb3d8eyJWIjoiMC4wLjAwMDAiLCJQIjoiV2luMzIiLCJBTiI6Ik1haWwiLCJXVCI6Mn0%3D%7C3000&amp;sdata=nUqRVs%2FWIsviU64CJ8wGL4Bi3uejoh%2BGvWdY6vebf6A%3D&amp;reserved=0" TargetMode="External"/><Relationship Id="rId5" Type="http://schemas.openxmlformats.org/officeDocument/2006/relationships/hyperlink" Target="https://na01.safelinks.protection.outlook.com/?url=https%3A%2F%2Fwww.pbs.org%2Fwgbh%2Fnova%2Farticle%2Ffentanyl-amnesia-spreading%2F&amp;data=04%7C01%7C%7C5b5d2f37e0824b87138908d9b9ecac43%7C84df9e7fe9f640afb435aaaaaaaaaaaa%7C1%7C0%7C637745248416796575%7CUnknown%7CTWFpbGZsb3d8eyJWIjoiMC4wLjAwMDAiLCJQIjoiV2luMzIiLCJBTiI6Ik1haWwiLCJXVCI6Mn0%3D%7C3000&amp;sdata=OUvWUlpHcLjEjo%2FUO7tWjmCp7Key6csWC8XgjON0rrk%3D&amp;reserved=0" TargetMode="External"/><Relationship Id="rId4" Type="http://schemas.openxmlformats.org/officeDocument/2006/relationships/hyperlink" Target="https://na01.safelinks.protection.outlook.com/?url=https%3A%2F%2Fundark.org%2F2018%2F01%2F29%2Fopioid-fentanyl-amnesia-syndrome%2F&amp;data=04%7C01%7C%7C5b5d2f37e0824b87138908d9b9ecac43%7C84df9e7fe9f640afb435aaaaaaaaaaaa%7C1%7C0%7C637745248416786579%7CUnknown%7CTWFpbGZsb3d8eyJWIjoiMC4wLjAwMDAiLCJQIjoiV2luMzIiLCJBTiI6Ik1haWwiLCJXVCI6Mn0%3D%7C3000&amp;sdata=rPIKaC8HuYDfUEZ7XkCj72L3HJjEl4BkHUd1FnFqIqE%3D&amp;reserved=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hyperlink" Target="https://na01.safelinks.protection.outlook.com/?url=https%3A%2F%2Fwww.bianc.net%2Fresources%2Feducation-training%2Fonline-learning-2%2F&amp;data=04%7C01%7C%7C5b5d2f37e0824b87138908d9b9ecac43%7C84df9e7fe9f640afb435aaaaaaaaaaaa%7C1%7C0%7C637745248416766578%7CUnknown%7CTWFpbGZsb3d8eyJWIjoiMC4wLjAwMDAiLCJQIjoiV2luMzIiLCJBTiI6Ik1haWwiLCJXVCI6Mn0%3D%7C3000&amp;sdata=3uJ5t054RoM6g9nL%2FS14DguqdE6PSmKCCfAxfSKr9iI%3D&amp;reserved=0" TargetMode="External"/><Relationship Id="rId4" Type="http://schemas.openxmlformats.org/officeDocument/2006/relationships/hyperlink" Target="https://na01.safelinks.protection.outlook.com/?url=https%3A%2F%2Fbianc.academy.reliaslearning.com%2FSubstance-Use-Brain-Injury-Overlap--1146874.aspx&amp;data=04%7C01%7C%7C5b5d2f37e0824b87138908d9b9ecac43%7C84df9e7fe9f640afb435aaaaaaaaaaaa%7C1%7C0%7C637745248416766578%7CUnknown%7CTWFpbGZsb3d8eyJWIjoiMC4wLjAwMDAiLCJQIjoiV2luMzIiLCJBTiI6Ik1haWwiLCJXVCI6Mn0%3D%7C3000&amp;sdata=ZPosFKYx85LqdmYhy641EZ0cDBr5UTladzFnuFyskoY%3D&amp;reserved=0"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ncdhhs.gov/about/department-initiatives/opioid-epidemic/nc-opioid-and-prescription-drug-abuse-advisory" TargetMode="External"/><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2846895" y="1847653"/>
            <a:ext cx="6383284" cy="2478703"/>
          </a:xfrm>
        </p:spPr>
        <p:txBody>
          <a:bodyPr/>
          <a:lstStyle/>
          <a:p>
            <a:r>
              <a:rPr lang="en-US" dirty="0">
                <a:solidFill>
                  <a:srgbClr val="17375E"/>
                </a:solidFill>
                <a:latin typeface="+mn-lt"/>
                <a:cs typeface="Arial"/>
              </a:rPr>
              <a:t>NC Department of Health and Human Services </a:t>
            </a:r>
          </a:p>
          <a:p>
            <a:r>
              <a:rPr lang="en-US" sz="3000" b="1" dirty="0">
                <a:solidFill>
                  <a:srgbClr val="17375E"/>
                </a:solidFill>
                <a:latin typeface="+mn-lt"/>
              </a:rPr>
              <a:t>NC Opioid and Prescription Drug Abuse Advisory Committee (OPDAAC)</a:t>
            </a:r>
          </a:p>
        </p:txBody>
      </p:sp>
      <p:sp>
        <p:nvSpPr>
          <p:cNvPr id="11" name="Text Placeholder 9"/>
          <p:cNvSpPr>
            <a:spLocks noGrp="1"/>
          </p:cNvSpPr>
          <p:nvPr>
            <p:ph type="body" sz="quarter" idx="11"/>
          </p:nvPr>
        </p:nvSpPr>
        <p:spPr>
          <a:xfrm>
            <a:off x="2859323" y="4768007"/>
            <a:ext cx="5774267" cy="488226"/>
          </a:xfrm>
        </p:spPr>
        <p:txBody>
          <a:bodyPr>
            <a:normAutofit lnSpcReduction="10000"/>
          </a:bodyPr>
          <a:lstStyle/>
          <a:p>
            <a:r>
              <a:rPr lang="en-US" sz="2800" dirty="0">
                <a:solidFill>
                  <a:srgbClr val="17375E"/>
                </a:solidFill>
                <a:latin typeface="Arial" panose="020B0604020202020204" pitchFamily="34" charset="0"/>
                <a:cs typeface="Arial" panose="020B0604020202020204" pitchFamily="34" charset="0"/>
              </a:rPr>
              <a:t>December 10, 2021</a:t>
            </a:r>
          </a:p>
        </p:txBody>
      </p:sp>
    </p:spTree>
    <p:extLst>
      <p:ext uri="{BB962C8B-B14F-4D97-AF65-F5344CB8AC3E}">
        <p14:creationId xmlns:p14="http://schemas.microsoft.com/office/powerpoint/2010/main" val="2860315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p:txBody>
          <a:bodyPr/>
          <a:lstStyle/>
          <a:p>
            <a:r>
              <a:rPr lang="en-US" sz="3000" dirty="0">
                <a:solidFill>
                  <a:srgbClr val="17375E"/>
                </a:solidFill>
                <a:latin typeface="+mn-lt"/>
              </a:rPr>
              <a:t>Mental Health in NC Prisons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371600"/>
            <a:ext cx="7888288" cy="4795307"/>
          </a:xfrm>
        </p:spPr>
        <p:txBody>
          <a:bodyPr/>
          <a:lstStyle/>
          <a:p>
            <a:r>
              <a:rPr lang="en-US" sz="1800" dirty="0">
                <a:solidFill>
                  <a:srgbClr val="17375E"/>
                </a:solidFill>
                <a:latin typeface="+mn-lt"/>
              </a:rPr>
              <a:t>Increased Population of Offenders with Mental Illness. </a:t>
            </a:r>
            <a:r>
              <a:rPr lang="en-US" sz="1800" b="0" dirty="0">
                <a:solidFill>
                  <a:srgbClr val="17375E"/>
                </a:solidFill>
                <a:latin typeface="+mn-lt"/>
              </a:rPr>
              <a:t>In recent years, the population of offenders incarcerated in NC with a diagnosable mental illness has steadily risen. </a:t>
            </a:r>
          </a:p>
          <a:p>
            <a:pPr marL="0" indent="0">
              <a:buNone/>
            </a:pPr>
            <a:endParaRPr lang="en-US" sz="1800" b="0" dirty="0">
              <a:solidFill>
                <a:srgbClr val="17375E"/>
              </a:solidFill>
              <a:latin typeface="+mn-lt"/>
            </a:endParaRPr>
          </a:p>
          <a:p>
            <a:r>
              <a:rPr lang="en-US" sz="1800" dirty="0">
                <a:solidFill>
                  <a:srgbClr val="17375E"/>
                </a:solidFill>
                <a:latin typeface="+mn-lt"/>
              </a:rPr>
              <a:t>Over-representation of Offenders with Mental Illness in Restrictive Housing. </a:t>
            </a:r>
            <a:r>
              <a:rPr lang="en-US" sz="1800" b="0" dirty="0">
                <a:solidFill>
                  <a:srgbClr val="17375E"/>
                </a:solidFill>
                <a:latin typeface="+mn-lt"/>
              </a:rPr>
              <a:t>In recent years, the population of offenders in Restrictive Housing with coinciding diagnosed mental illness has remained elevated relative to their proportion of the overall population. This trend has remained specifically elevated when considering extended Restrictive Housing assignments.</a:t>
            </a:r>
          </a:p>
          <a:p>
            <a:endParaRPr lang="en-US" sz="1800" dirty="0">
              <a:solidFill>
                <a:srgbClr val="17375E"/>
              </a:solidFill>
              <a:latin typeface="+mn-lt"/>
            </a:endParaRPr>
          </a:p>
          <a:p>
            <a:r>
              <a:rPr lang="en-US" sz="1800" dirty="0">
                <a:solidFill>
                  <a:srgbClr val="17375E"/>
                </a:solidFill>
                <a:latin typeface="+mn-lt"/>
              </a:rPr>
              <a:t>Negative Outcomes Regarding Offenders with Mental Illness in Restrictive Housing. </a:t>
            </a:r>
            <a:r>
              <a:rPr lang="en-US" sz="1800" b="0" dirty="0">
                <a:solidFill>
                  <a:srgbClr val="17375E"/>
                </a:solidFill>
                <a:latin typeface="+mn-lt"/>
              </a:rPr>
              <a:t>Literature supports associations between assignment to Restrictive Housing and poor outcomes or no improvement relative to numerous health- and safety-related variables. </a:t>
            </a:r>
          </a:p>
          <a:p>
            <a:endParaRPr lang="en-US" dirty="0"/>
          </a:p>
        </p:txBody>
      </p:sp>
      <p:sp>
        <p:nvSpPr>
          <p:cNvPr id="4" name="TextBox 3">
            <a:extLst>
              <a:ext uri="{FF2B5EF4-FFF2-40B4-BE49-F238E27FC236}">
                <a16:creationId xmlns:a16="http://schemas.microsoft.com/office/drawing/2014/main" id="{E8AAB25F-0CB4-4CEE-9A81-E2743BE1E882}"/>
              </a:ext>
            </a:extLst>
          </p:cNvPr>
          <p:cNvSpPr txBox="1"/>
          <p:nvPr/>
        </p:nvSpPr>
        <p:spPr>
          <a:xfrm>
            <a:off x="91440" y="6345936"/>
            <a:ext cx="205697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slide by Charles Mautz, NC DPS</a:t>
            </a:r>
          </a:p>
        </p:txBody>
      </p:sp>
    </p:spTree>
    <p:extLst>
      <p:ext uri="{BB962C8B-B14F-4D97-AF65-F5344CB8AC3E}">
        <p14:creationId xmlns:p14="http://schemas.microsoft.com/office/powerpoint/2010/main" val="3116915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286750" cy="548640"/>
          </a:xfrm>
        </p:spPr>
        <p:txBody>
          <a:bodyPr/>
          <a:lstStyle/>
          <a:p>
            <a:r>
              <a:rPr lang="en-US" sz="3000" dirty="0">
                <a:latin typeface="+mn-lt"/>
              </a:rPr>
              <a:t>Therapeutic Diversion Units in NC Prisons</a:t>
            </a:r>
          </a:p>
        </p:txBody>
      </p:sp>
      <p:sp>
        <p:nvSpPr>
          <p:cNvPr id="4" name="Content Placeholder 2">
            <a:extLst>
              <a:ext uri="{FF2B5EF4-FFF2-40B4-BE49-F238E27FC236}">
                <a16:creationId xmlns:a16="http://schemas.microsoft.com/office/drawing/2014/main" id="{2FA84E06-03BC-4ECC-BB7E-96638DC37606}"/>
              </a:ext>
            </a:extLst>
          </p:cNvPr>
          <p:cNvSpPr>
            <a:spLocks noGrp="1"/>
          </p:cNvSpPr>
          <p:nvPr>
            <p:ph type="body" sz="quarter" idx="10"/>
          </p:nvPr>
        </p:nvSpPr>
        <p:spPr>
          <a:xfrm>
            <a:off x="512064" y="1371600"/>
            <a:ext cx="5488893" cy="3438365"/>
          </a:xfrm>
        </p:spPr>
        <p:txBody>
          <a:bodyPr>
            <a:noAutofit/>
          </a:bodyPr>
          <a:lstStyle/>
          <a:p>
            <a:pPr marL="457200" indent="-457200">
              <a:buFont typeface="+mj-lt"/>
              <a:buAutoNum type="arabicPeriod"/>
            </a:pPr>
            <a:r>
              <a:rPr lang="en-US" sz="2000" b="0" dirty="0">
                <a:solidFill>
                  <a:srgbClr val="17375E"/>
                </a:solidFill>
                <a:latin typeface="+mn-lt"/>
              </a:rPr>
              <a:t>To decrease the population of persons with mental illness assigned to Restrictive Housing and their overall time spent in Restrictive Housing.</a:t>
            </a:r>
          </a:p>
          <a:p>
            <a:pPr marL="457200" indent="-457200">
              <a:buFont typeface="+mj-lt"/>
              <a:buAutoNum type="arabicPeriod"/>
            </a:pPr>
            <a:r>
              <a:rPr lang="en-US" sz="2000" b="0" dirty="0">
                <a:solidFill>
                  <a:srgbClr val="17375E"/>
                </a:solidFill>
                <a:latin typeface="+mn-lt"/>
              </a:rPr>
              <a:t>To decrease incidence and severity of violent, disruptive, and/or self-injurious/suicidal behavior. </a:t>
            </a:r>
          </a:p>
          <a:p>
            <a:pPr marL="457200" indent="-457200">
              <a:buFont typeface="+mj-lt"/>
              <a:buAutoNum type="arabicPeriod"/>
            </a:pPr>
            <a:r>
              <a:rPr lang="en-US" sz="2000" b="0" dirty="0">
                <a:solidFill>
                  <a:srgbClr val="17375E"/>
                </a:solidFill>
                <a:latin typeface="+mn-lt"/>
              </a:rPr>
              <a:t>To increase self-efficacy and skills that assist in emotion regulation, stress management, pro-social behavior, and overall behavioral health. </a:t>
            </a:r>
          </a:p>
          <a:p>
            <a:pPr marL="457200" indent="-457200">
              <a:buFont typeface="+mj-lt"/>
              <a:buAutoNum type="arabicPeriod"/>
            </a:pPr>
            <a:r>
              <a:rPr lang="en-US" sz="2000" b="0" dirty="0">
                <a:solidFill>
                  <a:srgbClr val="17375E"/>
                </a:solidFill>
                <a:latin typeface="+mn-lt"/>
              </a:rPr>
              <a:t>To promote a healthy and safe transition from more to less restrictive environments, including the community.</a:t>
            </a:r>
          </a:p>
          <a:p>
            <a:endParaRPr lang="en-US" sz="1900" b="0" dirty="0">
              <a:latin typeface="Gotham Bold"/>
            </a:endParaRPr>
          </a:p>
          <a:p>
            <a:pPr marL="0" indent="0">
              <a:buNone/>
            </a:pPr>
            <a:endParaRPr lang="en-US" sz="1900" b="0" dirty="0">
              <a:latin typeface="Gotham Bold"/>
            </a:endParaRPr>
          </a:p>
        </p:txBody>
      </p:sp>
      <p:sp>
        <p:nvSpPr>
          <p:cNvPr id="5" name="TextBox 4">
            <a:extLst>
              <a:ext uri="{FF2B5EF4-FFF2-40B4-BE49-F238E27FC236}">
                <a16:creationId xmlns:a16="http://schemas.microsoft.com/office/drawing/2014/main" id="{D610AD99-7158-4133-AAE1-B91D6F0F2DDC}"/>
              </a:ext>
            </a:extLst>
          </p:cNvPr>
          <p:cNvSpPr txBox="1"/>
          <p:nvPr/>
        </p:nvSpPr>
        <p:spPr>
          <a:xfrm>
            <a:off x="0" y="6342367"/>
            <a:ext cx="205697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slide by Charles Mautz, NC DPS</a:t>
            </a:r>
          </a:p>
        </p:txBody>
      </p:sp>
      <p:pic>
        <p:nvPicPr>
          <p:cNvPr id="7" name="Picture 6">
            <a:extLst>
              <a:ext uri="{FF2B5EF4-FFF2-40B4-BE49-F238E27FC236}">
                <a16:creationId xmlns:a16="http://schemas.microsoft.com/office/drawing/2014/main" id="{10790336-6763-4C31-8D4C-9FD92B89B06D}"/>
              </a:ext>
            </a:extLst>
          </p:cNvPr>
          <p:cNvPicPr>
            <a:picLocks noChangeAspect="1"/>
          </p:cNvPicPr>
          <p:nvPr/>
        </p:nvPicPr>
        <p:blipFill>
          <a:blip r:embed="rId3"/>
          <a:stretch>
            <a:fillRect/>
          </a:stretch>
        </p:blipFill>
        <p:spPr>
          <a:xfrm>
            <a:off x="6128228" y="2176670"/>
            <a:ext cx="2570510" cy="1936029"/>
          </a:xfrm>
          <a:prstGeom prst="rect">
            <a:avLst/>
          </a:prstGeom>
          <a:ln w="34925">
            <a:solidFill>
              <a:schemeClr val="bg1">
                <a:lumMod val="50000"/>
              </a:schemeClr>
            </a:solidFill>
          </a:ln>
        </p:spPr>
      </p:pic>
      <p:sp>
        <p:nvSpPr>
          <p:cNvPr id="8" name="TextBox 7">
            <a:extLst>
              <a:ext uri="{FF2B5EF4-FFF2-40B4-BE49-F238E27FC236}">
                <a16:creationId xmlns:a16="http://schemas.microsoft.com/office/drawing/2014/main" id="{03A186E2-F8B5-4062-BB06-8E1D98AAD4F0}"/>
              </a:ext>
            </a:extLst>
          </p:cNvPr>
          <p:cNvSpPr txBox="1"/>
          <p:nvPr/>
        </p:nvSpPr>
        <p:spPr>
          <a:xfrm>
            <a:off x="6128228" y="4187815"/>
            <a:ext cx="24541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a:ea typeface="+mn-ea"/>
                <a:cs typeface="+mn-cs"/>
              </a:rPr>
              <a:t>Source: Mautz C, Junker G, Catlett T, </a:t>
            </a:r>
            <a:r>
              <a:rPr kumimoji="0" lang="en-US" sz="700" b="0" i="0" u="none" strike="noStrike" kern="1200" cap="none" spc="0" normalizeH="0" baseline="0" noProof="0" dirty="0" err="1">
                <a:ln>
                  <a:noFill/>
                </a:ln>
                <a:solidFill>
                  <a:prstClr val="black"/>
                </a:solidFill>
                <a:effectLst/>
                <a:uLnTx/>
                <a:uFillTx/>
                <a:latin typeface="Arial"/>
                <a:ea typeface="+mn-ea"/>
                <a:cs typeface="+mn-cs"/>
              </a:rPr>
              <a:t>Ishee</a:t>
            </a:r>
            <a:r>
              <a:rPr kumimoji="0" lang="en-US" sz="700" b="0" i="0" u="none" strike="noStrike" kern="1200" cap="none" spc="0" normalizeH="0" baseline="0" noProof="0" dirty="0">
                <a:ln>
                  <a:noFill/>
                </a:ln>
                <a:solidFill>
                  <a:prstClr val="black"/>
                </a:solidFill>
                <a:effectLst/>
                <a:uLnTx/>
                <a:uFillTx/>
                <a:latin typeface="Arial"/>
                <a:ea typeface="+mn-ea"/>
                <a:cs typeface="+mn-cs"/>
              </a:rPr>
              <a:t> T. North Carolina’s Therapeutic Diversion Units: Innovation in Correctional Behavioral Health. </a:t>
            </a:r>
            <a:r>
              <a:rPr kumimoji="0" lang="en-US" sz="700" b="0" i="1" u="none" strike="noStrike" kern="1200" cap="none" spc="0" normalizeH="0" baseline="0" noProof="0" dirty="0">
                <a:ln>
                  <a:noFill/>
                </a:ln>
                <a:solidFill>
                  <a:prstClr val="black"/>
                </a:solidFill>
                <a:effectLst/>
                <a:uLnTx/>
                <a:uFillTx/>
                <a:latin typeface="Arial"/>
                <a:ea typeface="+mn-ea"/>
                <a:cs typeface="+mn-cs"/>
              </a:rPr>
              <a:t>Advancing Corrections Journal</a:t>
            </a:r>
            <a:r>
              <a:rPr kumimoji="0" lang="en-US" sz="700" b="0" i="0" u="none" strike="noStrike" kern="1200" cap="none" spc="0" normalizeH="0" baseline="0" noProof="0" dirty="0">
                <a:ln>
                  <a:noFill/>
                </a:ln>
                <a:solidFill>
                  <a:prstClr val="black"/>
                </a:solidFill>
                <a:effectLst/>
                <a:uLnTx/>
                <a:uFillTx/>
                <a:latin typeface="Arial"/>
                <a:ea typeface="+mn-ea"/>
                <a:cs typeface="+mn-cs"/>
              </a:rPr>
              <a:t> 2021; 12-2021; 93-109.</a:t>
            </a:r>
          </a:p>
        </p:txBody>
      </p:sp>
    </p:spTree>
    <p:extLst>
      <p:ext uri="{BB962C8B-B14F-4D97-AF65-F5344CB8AC3E}">
        <p14:creationId xmlns:p14="http://schemas.microsoft.com/office/powerpoint/2010/main" val="989895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336446" cy="548640"/>
          </a:xfrm>
        </p:spPr>
        <p:txBody>
          <a:bodyPr/>
          <a:lstStyle/>
          <a:p>
            <a:r>
              <a:rPr lang="en-US" sz="3000" dirty="0">
                <a:latin typeface="+mn-lt"/>
              </a:rPr>
              <a:t>Therapeutic Diversion Units in NC Prisons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280160"/>
            <a:ext cx="6376391" cy="4795307"/>
          </a:xfrm>
        </p:spPr>
        <p:txBody>
          <a:bodyPr/>
          <a:lstStyle/>
          <a:p>
            <a:pPr marL="0" indent="0">
              <a:buNone/>
            </a:pPr>
            <a:r>
              <a:rPr lang="en-US" sz="1600" b="1" dirty="0">
                <a:solidFill>
                  <a:srgbClr val="17375E"/>
                </a:solidFill>
                <a:latin typeface="+mn-lt"/>
              </a:rPr>
              <a:t>Six-to-Twelve Month Active Treatment Curriculum</a:t>
            </a:r>
            <a:endParaRPr lang="en-US" sz="1600" dirty="0">
              <a:solidFill>
                <a:srgbClr val="17375E"/>
              </a:solidFill>
              <a:latin typeface="+mn-lt"/>
            </a:endParaRPr>
          </a:p>
          <a:p>
            <a:pPr marL="201168" lvl="1" indent="0">
              <a:buNone/>
            </a:pPr>
            <a:r>
              <a:rPr lang="en-US" sz="1600" b="0" dirty="0">
                <a:solidFill>
                  <a:srgbClr val="17375E"/>
                </a:solidFill>
                <a:latin typeface="+mn-lt"/>
              </a:rPr>
              <a:t>Evidence-based core: Interactive Journaling, Illness Management and Recovery, Commitment to Change</a:t>
            </a:r>
          </a:p>
          <a:p>
            <a:pPr marL="201168" lvl="1" indent="0">
              <a:buNone/>
            </a:pPr>
            <a:r>
              <a:rPr lang="en-US" sz="1600" b="0" dirty="0">
                <a:solidFill>
                  <a:srgbClr val="17375E"/>
                </a:solidFill>
                <a:latin typeface="+mn-lt"/>
              </a:rPr>
              <a:t>Mood and impulse regulation, medication compliance, coping skill-building, self-efficacy-building</a:t>
            </a:r>
          </a:p>
          <a:p>
            <a:pPr marL="201168" lvl="1" indent="0">
              <a:buNone/>
            </a:pPr>
            <a:r>
              <a:rPr lang="en-US" sz="1600" b="0" dirty="0">
                <a:solidFill>
                  <a:srgbClr val="17375E"/>
                </a:solidFill>
                <a:latin typeface="+mn-lt"/>
              </a:rPr>
              <a:t>Individual psychotherapy and psychiatric medication management</a:t>
            </a:r>
          </a:p>
          <a:p>
            <a:pPr marL="0" indent="0">
              <a:buNone/>
            </a:pPr>
            <a:r>
              <a:rPr lang="en-US" sz="1600" b="1" dirty="0">
                <a:solidFill>
                  <a:srgbClr val="17375E"/>
                </a:solidFill>
                <a:latin typeface="+mn-lt"/>
              </a:rPr>
              <a:t>Routine Behavioral Health and Multidisciplinary Contact</a:t>
            </a:r>
          </a:p>
          <a:p>
            <a:pPr marL="201168" lvl="1" indent="0">
              <a:buNone/>
            </a:pPr>
            <a:r>
              <a:rPr lang="en-US" sz="1600" b="0" dirty="0">
                <a:solidFill>
                  <a:srgbClr val="17375E"/>
                </a:solidFill>
                <a:latin typeface="+mn-lt"/>
              </a:rPr>
              <a:t>Daily, weekly, monthly behavioral health contact (individual, group, team) </a:t>
            </a:r>
          </a:p>
          <a:p>
            <a:pPr marL="201168" lvl="1" indent="0">
              <a:buNone/>
            </a:pPr>
            <a:r>
              <a:rPr lang="en-US" sz="1600" b="0" dirty="0">
                <a:solidFill>
                  <a:srgbClr val="17375E"/>
                </a:solidFill>
                <a:latin typeface="+mn-lt"/>
              </a:rPr>
              <a:t>Consistent daily Correctional Officer posts</a:t>
            </a:r>
          </a:p>
          <a:p>
            <a:pPr marL="0" indent="0">
              <a:buNone/>
            </a:pPr>
            <a:r>
              <a:rPr lang="en-US" sz="1600" b="1" dirty="0">
                <a:solidFill>
                  <a:srgbClr val="17375E"/>
                </a:solidFill>
                <a:latin typeface="+mn-lt"/>
              </a:rPr>
              <a:t>Behavior Modification Incentives</a:t>
            </a:r>
          </a:p>
          <a:p>
            <a:pPr marL="201168" lvl="1" indent="0">
              <a:buNone/>
            </a:pPr>
            <a:r>
              <a:rPr lang="en-US" sz="1600" b="0" dirty="0">
                <a:solidFill>
                  <a:srgbClr val="17375E"/>
                </a:solidFill>
                <a:latin typeface="+mn-lt"/>
              </a:rPr>
              <a:t>Frequent (weekly, bi-weekly) responsiveness to target behaviors</a:t>
            </a:r>
          </a:p>
          <a:p>
            <a:pPr marL="0" indent="0">
              <a:buNone/>
            </a:pPr>
            <a:r>
              <a:rPr lang="en-US" sz="1600" b="1" dirty="0">
                <a:solidFill>
                  <a:srgbClr val="17375E"/>
                </a:solidFill>
                <a:latin typeface="+mn-lt"/>
              </a:rPr>
              <a:t>Systematic Reduction in/Elimination of Restraints</a:t>
            </a:r>
          </a:p>
          <a:p>
            <a:pPr marL="201168" lvl="1" indent="0">
              <a:buNone/>
            </a:pPr>
            <a:r>
              <a:rPr lang="en-US" sz="1600" b="0" dirty="0">
                <a:solidFill>
                  <a:srgbClr val="17375E"/>
                </a:solidFill>
                <a:latin typeface="+mn-lt"/>
              </a:rPr>
              <a:t>Target behavior achievement, treatment participation, multidisciplinary input</a:t>
            </a:r>
          </a:p>
          <a:p>
            <a:pPr marL="0" indent="0">
              <a:buNone/>
            </a:pPr>
            <a:r>
              <a:rPr lang="en-US" sz="1600" b="1" dirty="0">
                <a:solidFill>
                  <a:srgbClr val="17375E"/>
                </a:solidFill>
                <a:latin typeface="+mn-lt"/>
              </a:rPr>
              <a:t>Active Transition Planning</a:t>
            </a:r>
          </a:p>
          <a:p>
            <a:pPr marL="201168" lvl="1" indent="0">
              <a:buNone/>
            </a:pPr>
            <a:r>
              <a:rPr lang="en-US" sz="1600" b="0" dirty="0">
                <a:solidFill>
                  <a:srgbClr val="17375E"/>
                </a:solidFill>
                <a:latin typeface="+mn-lt"/>
              </a:rPr>
              <a:t>Multidisciplinary input, placement into least restrictive environment safely feasible</a:t>
            </a:r>
          </a:p>
          <a:p>
            <a:endParaRPr lang="en-US" sz="1500" dirty="0"/>
          </a:p>
        </p:txBody>
      </p:sp>
      <p:sp>
        <p:nvSpPr>
          <p:cNvPr id="4" name="TextBox 3">
            <a:extLst>
              <a:ext uri="{FF2B5EF4-FFF2-40B4-BE49-F238E27FC236}">
                <a16:creationId xmlns:a16="http://schemas.microsoft.com/office/drawing/2014/main" id="{62172619-18CD-4E02-9BEC-E2EF3E18890A}"/>
              </a:ext>
            </a:extLst>
          </p:cNvPr>
          <p:cNvSpPr txBox="1"/>
          <p:nvPr/>
        </p:nvSpPr>
        <p:spPr>
          <a:xfrm>
            <a:off x="7087027" y="6312549"/>
            <a:ext cx="205697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slide by Charles Mautz, NC DPS</a:t>
            </a:r>
          </a:p>
        </p:txBody>
      </p:sp>
      <p:pic>
        <p:nvPicPr>
          <p:cNvPr id="6" name="Picture 5">
            <a:extLst>
              <a:ext uri="{FF2B5EF4-FFF2-40B4-BE49-F238E27FC236}">
                <a16:creationId xmlns:a16="http://schemas.microsoft.com/office/drawing/2014/main" id="{0044F750-0754-4B04-94A1-ED1F3D6F0B08}"/>
              </a:ext>
            </a:extLst>
          </p:cNvPr>
          <p:cNvPicPr>
            <a:picLocks noChangeAspect="1"/>
          </p:cNvPicPr>
          <p:nvPr/>
        </p:nvPicPr>
        <p:blipFill>
          <a:blip r:embed="rId3"/>
          <a:stretch>
            <a:fillRect/>
          </a:stretch>
        </p:blipFill>
        <p:spPr>
          <a:xfrm>
            <a:off x="6935769" y="2680503"/>
            <a:ext cx="1956043" cy="1496994"/>
          </a:xfrm>
          <a:prstGeom prst="rect">
            <a:avLst/>
          </a:prstGeom>
          <a:noFill/>
          <a:ln w="38100">
            <a:solidFill>
              <a:schemeClr val="bg1">
                <a:lumMod val="50000"/>
              </a:schemeClr>
            </a:solidFill>
          </a:ln>
        </p:spPr>
      </p:pic>
      <p:sp>
        <p:nvSpPr>
          <p:cNvPr id="7" name="TextBox 6">
            <a:extLst>
              <a:ext uri="{FF2B5EF4-FFF2-40B4-BE49-F238E27FC236}">
                <a16:creationId xmlns:a16="http://schemas.microsoft.com/office/drawing/2014/main" id="{92428D38-DAF7-487F-A107-F045F722E145}"/>
              </a:ext>
            </a:extLst>
          </p:cNvPr>
          <p:cNvSpPr txBox="1"/>
          <p:nvPr/>
        </p:nvSpPr>
        <p:spPr>
          <a:xfrm>
            <a:off x="6608619" y="4234541"/>
            <a:ext cx="24541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Arial"/>
                <a:ea typeface="+mn-ea"/>
                <a:cs typeface="+mn-cs"/>
              </a:rPr>
              <a:t>Source: Mautz C, Junker G, Catlett T, </a:t>
            </a:r>
            <a:r>
              <a:rPr kumimoji="0" lang="en-US" sz="700" b="0" i="0" u="none" strike="noStrike" kern="1200" cap="none" spc="0" normalizeH="0" baseline="0" noProof="0" dirty="0" err="1">
                <a:ln>
                  <a:noFill/>
                </a:ln>
                <a:solidFill>
                  <a:prstClr val="black"/>
                </a:solidFill>
                <a:effectLst/>
                <a:uLnTx/>
                <a:uFillTx/>
                <a:latin typeface="Arial"/>
                <a:ea typeface="+mn-ea"/>
                <a:cs typeface="+mn-cs"/>
              </a:rPr>
              <a:t>Ishee</a:t>
            </a:r>
            <a:r>
              <a:rPr kumimoji="0" lang="en-US" sz="700" b="0" i="0" u="none" strike="noStrike" kern="1200" cap="none" spc="0" normalizeH="0" baseline="0" noProof="0" dirty="0">
                <a:ln>
                  <a:noFill/>
                </a:ln>
                <a:solidFill>
                  <a:prstClr val="black"/>
                </a:solidFill>
                <a:effectLst/>
                <a:uLnTx/>
                <a:uFillTx/>
                <a:latin typeface="Arial"/>
                <a:ea typeface="+mn-ea"/>
                <a:cs typeface="+mn-cs"/>
              </a:rPr>
              <a:t> T. North Carolina’s Therapeutic Diversion Units: Innovation in Correctional Behavioral Health. </a:t>
            </a:r>
            <a:r>
              <a:rPr kumimoji="0" lang="en-US" sz="700" b="0" i="1" u="none" strike="noStrike" kern="1200" cap="none" spc="0" normalizeH="0" baseline="0" noProof="0" dirty="0">
                <a:ln>
                  <a:noFill/>
                </a:ln>
                <a:solidFill>
                  <a:prstClr val="black"/>
                </a:solidFill>
                <a:effectLst/>
                <a:uLnTx/>
                <a:uFillTx/>
                <a:latin typeface="Arial"/>
                <a:ea typeface="+mn-ea"/>
                <a:cs typeface="+mn-cs"/>
              </a:rPr>
              <a:t>Advancing Corrections Journal</a:t>
            </a:r>
            <a:r>
              <a:rPr kumimoji="0" lang="en-US" sz="700" b="0" i="0" u="none" strike="noStrike" kern="1200" cap="none" spc="0" normalizeH="0" baseline="0" noProof="0" dirty="0">
                <a:ln>
                  <a:noFill/>
                </a:ln>
                <a:solidFill>
                  <a:prstClr val="black"/>
                </a:solidFill>
                <a:effectLst/>
                <a:uLnTx/>
                <a:uFillTx/>
                <a:latin typeface="Arial"/>
                <a:ea typeface="+mn-ea"/>
                <a:cs typeface="+mn-cs"/>
              </a:rPr>
              <a:t> 2021; 12-2021; 93-109.</a:t>
            </a:r>
          </a:p>
        </p:txBody>
      </p:sp>
    </p:spTree>
    <p:extLst>
      <p:ext uri="{BB962C8B-B14F-4D97-AF65-F5344CB8AC3E}">
        <p14:creationId xmlns:p14="http://schemas.microsoft.com/office/powerpoint/2010/main" val="3127441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276811" cy="548640"/>
          </a:xfrm>
        </p:spPr>
        <p:txBody>
          <a:bodyPr/>
          <a:lstStyle/>
          <a:p>
            <a:r>
              <a:rPr lang="en-US" sz="3000" dirty="0">
                <a:latin typeface="+mn-lt"/>
              </a:rPr>
              <a:t>Therapeutic Diversion Units in NC Prisons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371600"/>
            <a:ext cx="7888288" cy="4795307"/>
          </a:xfrm>
        </p:spPr>
        <p:txBody>
          <a:bodyPr/>
          <a:lstStyle/>
          <a:p>
            <a:pPr marL="0" indent="0">
              <a:buNone/>
            </a:pPr>
            <a:r>
              <a:rPr lang="en-US" sz="2200" b="1" dirty="0">
                <a:solidFill>
                  <a:srgbClr val="17375E"/>
                </a:solidFill>
                <a:latin typeface="+mn-lt"/>
              </a:rPr>
              <a:t>Program Evaluation Objective:</a:t>
            </a:r>
            <a:r>
              <a:rPr lang="en-US" sz="2200" dirty="0">
                <a:solidFill>
                  <a:srgbClr val="17375E"/>
                </a:solidFill>
                <a:latin typeface="+mn-lt"/>
              </a:rPr>
              <a:t> </a:t>
            </a:r>
          </a:p>
          <a:p>
            <a:pPr marL="0" indent="0">
              <a:buNone/>
            </a:pPr>
            <a:r>
              <a:rPr lang="en-US" sz="2200" b="0" dirty="0">
                <a:solidFill>
                  <a:srgbClr val="17375E"/>
                </a:solidFill>
                <a:latin typeface="+mn-lt"/>
              </a:rPr>
              <a:t>Examine the impact of TDUs on disciplinary infractions, inpatient mental health admissions, and self-injury/suicidal behavior outcomes</a:t>
            </a:r>
          </a:p>
          <a:p>
            <a:pPr marL="0" indent="0">
              <a:buNone/>
            </a:pPr>
            <a:endParaRPr lang="en-US" sz="2200" b="0" dirty="0">
              <a:solidFill>
                <a:srgbClr val="17375E"/>
              </a:solidFill>
              <a:latin typeface="+mn-lt"/>
            </a:endParaRPr>
          </a:p>
          <a:p>
            <a:pPr marL="457200" indent="-457200">
              <a:buAutoNum type="arabicPeriod"/>
            </a:pPr>
            <a:r>
              <a:rPr lang="en-US" sz="2200" b="0" dirty="0">
                <a:solidFill>
                  <a:srgbClr val="17375E"/>
                </a:solidFill>
                <a:latin typeface="+mn-lt"/>
              </a:rPr>
              <a:t>Compare rates of disciplinary infractions, inpatient mental health admission, and self-injury/suicidal behavior outcomes in TDUs and in Restrictive Housing </a:t>
            </a:r>
          </a:p>
          <a:p>
            <a:pPr marL="457200" indent="-457200">
              <a:buAutoNum type="arabicPeriod"/>
            </a:pPr>
            <a:r>
              <a:rPr lang="en-US" sz="2200" b="0" dirty="0">
                <a:solidFill>
                  <a:srgbClr val="17375E"/>
                </a:solidFill>
                <a:latin typeface="+mn-lt"/>
              </a:rPr>
              <a:t>Compare rates of these outcomes following release from TDUs and Restrictive Housing to the general prison population </a:t>
            </a:r>
          </a:p>
          <a:p>
            <a:endParaRPr lang="en-US" dirty="0"/>
          </a:p>
        </p:txBody>
      </p:sp>
    </p:spTree>
    <p:extLst>
      <p:ext uri="{BB962C8B-B14F-4D97-AF65-F5344CB8AC3E}">
        <p14:creationId xmlns:p14="http://schemas.microsoft.com/office/powerpoint/2010/main" val="1206107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AD26-70AB-4B57-B622-5838E415FB39}"/>
              </a:ext>
            </a:extLst>
          </p:cNvPr>
          <p:cNvSpPr>
            <a:spLocks noGrp="1"/>
          </p:cNvSpPr>
          <p:nvPr>
            <p:ph type="title"/>
          </p:nvPr>
        </p:nvSpPr>
        <p:spPr>
          <a:xfrm>
            <a:off x="320040" y="640080"/>
            <a:ext cx="8321387" cy="548640"/>
          </a:xfrm>
        </p:spPr>
        <p:txBody>
          <a:bodyPr/>
          <a:lstStyle/>
          <a:p>
            <a:r>
              <a:rPr lang="en-US" sz="3000" dirty="0">
                <a:latin typeface="+mn-lt"/>
              </a:rPr>
              <a:t>Therapeutic Diversion Units in NC Prisons</a:t>
            </a:r>
          </a:p>
        </p:txBody>
      </p:sp>
      <p:graphicFrame>
        <p:nvGraphicFramePr>
          <p:cNvPr id="4" name="Chart 3">
            <a:extLst>
              <a:ext uri="{FF2B5EF4-FFF2-40B4-BE49-F238E27FC236}">
                <a16:creationId xmlns:a16="http://schemas.microsoft.com/office/drawing/2014/main" id="{8DFE4BDA-9D43-422D-917E-01F033C5FBD2}"/>
              </a:ext>
            </a:extLst>
          </p:cNvPr>
          <p:cNvGraphicFramePr>
            <a:graphicFrameLocks/>
          </p:cNvGraphicFramePr>
          <p:nvPr/>
        </p:nvGraphicFramePr>
        <p:xfrm>
          <a:off x="0" y="1801090"/>
          <a:ext cx="4246418" cy="33414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43698C9-36F6-4ABA-B02E-49D4EAD6C233}"/>
              </a:ext>
            </a:extLst>
          </p:cNvPr>
          <p:cNvGraphicFramePr>
            <a:graphicFrameLocks/>
          </p:cNvGraphicFramePr>
          <p:nvPr/>
        </p:nvGraphicFramePr>
        <p:xfrm>
          <a:off x="4364182" y="1745673"/>
          <a:ext cx="4585855" cy="321602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46635FEA-F1B0-4FE9-9EA0-9B3ACE01A7BD}"/>
              </a:ext>
            </a:extLst>
          </p:cNvPr>
          <p:cNvSpPr txBox="1"/>
          <p:nvPr/>
        </p:nvSpPr>
        <p:spPr>
          <a:xfrm>
            <a:off x="567736" y="4716853"/>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=0.33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(0.26, 0.43)</a:t>
            </a:r>
          </a:p>
        </p:txBody>
      </p:sp>
      <p:sp>
        <p:nvSpPr>
          <p:cNvPr id="7" name="TextBox 6">
            <a:extLst>
              <a:ext uri="{FF2B5EF4-FFF2-40B4-BE49-F238E27FC236}">
                <a16:creationId xmlns:a16="http://schemas.microsoft.com/office/drawing/2014/main" id="{B3941DDD-AF6A-447E-B526-1E8F9DC61442}"/>
              </a:ext>
            </a:extLst>
          </p:cNvPr>
          <p:cNvSpPr txBox="1"/>
          <p:nvPr/>
        </p:nvSpPr>
        <p:spPr>
          <a:xfrm>
            <a:off x="1458252" y="4716170"/>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=0.19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(0.15, 0.25)</a:t>
            </a:r>
          </a:p>
        </p:txBody>
      </p:sp>
      <p:sp>
        <p:nvSpPr>
          <p:cNvPr id="8" name="TextBox 7">
            <a:extLst>
              <a:ext uri="{FF2B5EF4-FFF2-40B4-BE49-F238E27FC236}">
                <a16:creationId xmlns:a16="http://schemas.microsoft.com/office/drawing/2014/main" id="{0C53E98A-0A50-4BDA-A75D-D12D210C0E20}"/>
              </a:ext>
            </a:extLst>
          </p:cNvPr>
          <p:cNvSpPr txBox="1"/>
          <p:nvPr/>
        </p:nvSpPr>
        <p:spPr>
          <a:xfrm>
            <a:off x="2348768" y="4715553"/>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=0.38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(0.15, 0.52)</a:t>
            </a:r>
          </a:p>
        </p:txBody>
      </p:sp>
      <p:sp>
        <p:nvSpPr>
          <p:cNvPr id="9" name="TextBox 8">
            <a:extLst>
              <a:ext uri="{FF2B5EF4-FFF2-40B4-BE49-F238E27FC236}">
                <a16:creationId xmlns:a16="http://schemas.microsoft.com/office/drawing/2014/main" id="{2A8EAD21-C0F9-455B-804F-FCC170E64127}"/>
              </a:ext>
            </a:extLst>
          </p:cNvPr>
          <p:cNvSpPr txBox="1"/>
          <p:nvPr/>
        </p:nvSpPr>
        <p:spPr>
          <a:xfrm>
            <a:off x="3276052" y="4715553"/>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=0.40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(0.29, 0.54)</a:t>
            </a:r>
          </a:p>
        </p:txBody>
      </p:sp>
      <p:sp>
        <p:nvSpPr>
          <p:cNvPr id="10" name="TextBox 9">
            <a:extLst>
              <a:ext uri="{FF2B5EF4-FFF2-40B4-BE49-F238E27FC236}">
                <a16:creationId xmlns:a16="http://schemas.microsoft.com/office/drawing/2014/main" id="{EDA44DFA-F1E6-4F3A-9856-BB538EDAA5CD}"/>
              </a:ext>
            </a:extLst>
          </p:cNvPr>
          <p:cNvSpPr txBox="1"/>
          <p:nvPr/>
        </p:nvSpPr>
        <p:spPr>
          <a:xfrm>
            <a:off x="5115278" y="4761670"/>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=0.39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(0.15, 0.51)</a:t>
            </a:r>
          </a:p>
        </p:txBody>
      </p:sp>
      <p:sp>
        <p:nvSpPr>
          <p:cNvPr id="11" name="TextBox 10">
            <a:extLst>
              <a:ext uri="{FF2B5EF4-FFF2-40B4-BE49-F238E27FC236}">
                <a16:creationId xmlns:a16="http://schemas.microsoft.com/office/drawing/2014/main" id="{62BA1DF4-FAFE-4D40-AADB-95CEE64AAB89}"/>
              </a:ext>
            </a:extLst>
          </p:cNvPr>
          <p:cNvSpPr txBox="1"/>
          <p:nvPr/>
        </p:nvSpPr>
        <p:spPr>
          <a:xfrm>
            <a:off x="6458485" y="4756014"/>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=0.29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(0.18, 0.47)</a:t>
            </a:r>
          </a:p>
        </p:txBody>
      </p:sp>
      <p:sp>
        <p:nvSpPr>
          <p:cNvPr id="12" name="TextBox 11">
            <a:extLst>
              <a:ext uri="{FF2B5EF4-FFF2-40B4-BE49-F238E27FC236}">
                <a16:creationId xmlns:a16="http://schemas.microsoft.com/office/drawing/2014/main" id="{FFCE0B51-A3EE-495D-91F3-D6B54FEEA084}"/>
              </a:ext>
            </a:extLst>
          </p:cNvPr>
          <p:cNvSpPr txBox="1"/>
          <p:nvPr/>
        </p:nvSpPr>
        <p:spPr>
          <a:xfrm>
            <a:off x="7717179" y="4715553"/>
            <a:ext cx="83548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Arial"/>
                <a:ea typeface="+mn-ea"/>
                <a:cs typeface="+mn-cs"/>
              </a:rPr>
              <a:t>aRR</a:t>
            </a:r>
            <a:r>
              <a:rPr kumimoji="0" lang="en-US" sz="1000" b="0" i="0" u="none" strike="noStrike" kern="1200" cap="none" spc="0" normalizeH="0" baseline="0" noProof="0" dirty="0">
                <a:ln>
                  <a:noFill/>
                </a:ln>
                <a:solidFill>
                  <a:prstClr val="black"/>
                </a:solidFill>
                <a:effectLst/>
                <a:uLnTx/>
                <a:uFillTx/>
                <a:latin typeface="Arial"/>
                <a:ea typeface="+mn-ea"/>
                <a:cs typeface="+mn-cs"/>
              </a:rPr>
              <a:t>=0.24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(0.11, 0.49)</a:t>
            </a:r>
          </a:p>
        </p:txBody>
      </p:sp>
      <p:sp>
        <p:nvSpPr>
          <p:cNvPr id="13" name="TextBox 12">
            <a:extLst>
              <a:ext uri="{FF2B5EF4-FFF2-40B4-BE49-F238E27FC236}">
                <a16:creationId xmlns:a16="http://schemas.microsoft.com/office/drawing/2014/main" id="{36EEDDA2-F8B0-437D-9EF0-ADE0685AA344}"/>
              </a:ext>
            </a:extLst>
          </p:cNvPr>
          <p:cNvSpPr txBox="1"/>
          <p:nvPr/>
        </p:nvSpPr>
        <p:spPr>
          <a:xfrm>
            <a:off x="91440" y="6227064"/>
            <a:ext cx="9019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Remch M, Mautz C, Burke EG, Junker G, Kaniuka A, Proescholdbell S, Marshall SW, Naumann RB. Impact of a prison Therapeutic Diversion Unit on mental and behavioral health outcomes.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American</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Journal or Preventive Medicine</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2021; 61)(5): 619-627.</a:t>
            </a:r>
            <a:endParaRPr kumimoji="0" lang="en-US" sz="800" b="0" i="0" u="none" strike="noStrike" kern="1200" cap="none" spc="0" normalizeH="0" baseline="0" noProof="0" dirty="0">
              <a:ln>
                <a:noFill/>
              </a:ln>
              <a:solidFill>
                <a:srgbClr val="17375E"/>
              </a:solidFill>
              <a:effectLst/>
              <a:uLnTx/>
              <a:uFillTx/>
              <a:latin typeface="Arial"/>
              <a:ea typeface="+mn-ea"/>
              <a:cs typeface="+mn-cs"/>
            </a:endParaRPr>
          </a:p>
        </p:txBody>
      </p:sp>
    </p:spTree>
    <p:extLst>
      <p:ext uri="{BB962C8B-B14F-4D97-AF65-F5344CB8AC3E}">
        <p14:creationId xmlns:p14="http://schemas.microsoft.com/office/powerpoint/2010/main" val="241717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167480" cy="548640"/>
          </a:xfrm>
        </p:spPr>
        <p:txBody>
          <a:bodyPr/>
          <a:lstStyle/>
          <a:p>
            <a:r>
              <a:rPr lang="en-US" sz="3000" dirty="0">
                <a:latin typeface="+mn-lt"/>
              </a:rPr>
              <a:t>Therapeutic Diversion Units in NC Prisons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371600"/>
            <a:ext cx="4684567" cy="3505200"/>
          </a:xfrm>
        </p:spPr>
        <p:txBody>
          <a:bodyPr/>
          <a:lstStyle/>
          <a:p>
            <a:r>
              <a:rPr lang="en-US" sz="2200" b="0" dirty="0">
                <a:solidFill>
                  <a:srgbClr val="17375E"/>
                </a:solidFill>
                <a:latin typeface="+mn-lt"/>
              </a:rPr>
              <a:t>Population with sustained high levels of mental health needs</a:t>
            </a:r>
          </a:p>
          <a:p>
            <a:r>
              <a:rPr lang="en-US" sz="2200" b="0" dirty="0">
                <a:solidFill>
                  <a:srgbClr val="17375E"/>
                </a:solidFill>
                <a:latin typeface="+mn-lt"/>
              </a:rPr>
              <a:t>TDU was associated with reduced rates of infractions (particularly A infractions), inpatient mental health admissions, and self-injury/suicidal behavior</a:t>
            </a:r>
          </a:p>
          <a:p>
            <a:r>
              <a:rPr lang="en-US" sz="2200" b="0" dirty="0">
                <a:solidFill>
                  <a:srgbClr val="17375E"/>
                </a:solidFill>
                <a:latin typeface="+mn-lt"/>
              </a:rPr>
              <a:t>TDU fills a critical need by diverting individuals away from Restrictive Housing and into a therapeutic treatment-oriented alternative</a:t>
            </a:r>
          </a:p>
          <a:p>
            <a:endParaRPr lang="en-US" sz="2000" b="0" dirty="0"/>
          </a:p>
          <a:p>
            <a:endParaRPr lang="en-US" sz="2000" dirty="0"/>
          </a:p>
        </p:txBody>
      </p:sp>
      <p:sp>
        <p:nvSpPr>
          <p:cNvPr id="4" name="TextBox 3">
            <a:extLst>
              <a:ext uri="{FF2B5EF4-FFF2-40B4-BE49-F238E27FC236}">
                <a16:creationId xmlns:a16="http://schemas.microsoft.com/office/drawing/2014/main" id="{8CE271D2-741A-43D1-AECD-CCACC72334BC}"/>
              </a:ext>
            </a:extLst>
          </p:cNvPr>
          <p:cNvSpPr txBox="1"/>
          <p:nvPr/>
        </p:nvSpPr>
        <p:spPr>
          <a:xfrm>
            <a:off x="91440" y="6227064"/>
            <a:ext cx="9019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Remch M, Mautz C, Burke EG, Junker G, Kaniuka A, Proescholdbell S, Marshall SW, Naumann RB. Impact of a prison Therapeutic Diversion Unit on mental and behavioral health outcomes.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American</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Journal or Preventive Medicine</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2021; 61)(5): 619-627.</a:t>
            </a:r>
            <a:endParaRPr kumimoji="0" lang="en-US" sz="800" b="0" i="0" u="none" strike="noStrike" kern="1200" cap="none" spc="0" normalizeH="0" baseline="0" noProof="0" dirty="0">
              <a:ln>
                <a:noFill/>
              </a:ln>
              <a:solidFill>
                <a:srgbClr val="17375E"/>
              </a:solidFill>
              <a:effectLst/>
              <a:uLnTx/>
              <a:uFillTx/>
              <a:latin typeface="Arial"/>
              <a:ea typeface="+mn-ea"/>
              <a:cs typeface="+mn-cs"/>
            </a:endParaRPr>
          </a:p>
        </p:txBody>
      </p:sp>
      <p:pic>
        <p:nvPicPr>
          <p:cNvPr id="9" name="Picture 8">
            <a:extLst>
              <a:ext uri="{FF2B5EF4-FFF2-40B4-BE49-F238E27FC236}">
                <a16:creationId xmlns:a16="http://schemas.microsoft.com/office/drawing/2014/main" id="{4E025C45-7E13-4704-8F6C-6CC43C8C4132}"/>
              </a:ext>
            </a:extLst>
          </p:cNvPr>
          <p:cNvPicPr>
            <a:picLocks noChangeAspect="1"/>
          </p:cNvPicPr>
          <p:nvPr/>
        </p:nvPicPr>
        <p:blipFill>
          <a:blip r:embed="rId3"/>
          <a:stretch>
            <a:fillRect/>
          </a:stretch>
        </p:blipFill>
        <p:spPr>
          <a:xfrm>
            <a:off x="5708072" y="2266123"/>
            <a:ext cx="2673928" cy="1911028"/>
          </a:xfrm>
          <a:prstGeom prst="rect">
            <a:avLst/>
          </a:prstGeom>
          <a:ln w="31750">
            <a:solidFill>
              <a:schemeClr val="bg1">
                <a:lumMod val="50000"/>
              </a:schemeClr>
            </a:solidFill>
          </a:ln>
        </p:spPr>
      </p:pic>
    </p:spTree>
    <p:extLst>
      <p:ext uri="{BB962C8B-B14F-4D97-AF65-F5344CB8AC3E}">
        <p14:creationId xmlns:p14="http://schemas.microsoft.com/office/powerpoint/2010/main" val="1081333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306628" cy="548640"/>
          </a:xfrm>
        </p:spPr>
        <p:txBody>
          <a:bodyPr/>
          <a:lstStyle/>
          <a:p>
            <a:r>
              <a:rPr lang="en-US" sz="3000" dirty="0">
                <a:latin typeface="+mn-lt"/>
              </a:rPr>
              <a:t>Therapeutic Diversion Units in NC Prisons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371600"/>
            <a:ext cx="5190258" cy="4152957"/>
          </a:xfrm>
        </p:spPr>
        <p:txBody>
          <a:bodyPr/>
          <a:lstStyle/>
          <a:p>
            <a:r>
              <a:rPr lang="en-US" sz="1800" b="0" dirty="0">
                <a:solidFill>
                  <a:srgbClr val="17375E"/>
                </a:solidFill>
                <a:latin typeface="+mn-lt"/>
              </a:rPr>
              <a:t>Following release from TDU or restrictive housing into general prison population: Some benefits sustained following release, including for infractions (HR: 0.66; 95% CI: 0.52, 0.84) and subsequent restrictive housing placement (HR: 0.64; 95% CI: 0.55, 0.73); however, others did not (i.e., self-harm).</a:t>
            </a:r>
          </a:p>
          <a:p>
            <a:r>
              <a:rPr lang="en-US" sz="1800" b="0" dirty="0">
                <a:solidFill>
                  <a:srgbClr val="17375E"/>
                </a:solidFill>
                <a:latin typeface="+mn-lt"/>
              </a:rPr>
              <a:t>Findings may suggest a need for additional investments in diversion programming, including post-diversion program supports focused on sustained mental health services.</a:t>
            </a:r>
          </a:p>
          <a:p>
            <a:r>
              <a:rPr lang="en-US" sz="1800" b="0" dirty="0">
                <a:solidFill>
                  <a:srgbClr val="17375E"/>
                </a:solidFill>
                <a:latin typeface="+mn-lt"/>
              </a:rPr>
              <a:t>Future work to examine other types of diversion programming: Rehabilitative Diversion Units in NC prisons.</a:t>
            </a:r>
          </a:p>
          <a:p>
            <a:endParaRPr lang="en-US" sz="1800" b="0" dirty="0"/>
          </a:p>
          <a:p>
            <a:endParaRPr lang="en-US" sz="1800" dirty="0"/>
          </a:p>
        </p:txBody>
      </p:sp>
      <p:sp>
        <p:nvSpPr>
          <p:cNvPr id="4" name="TextBox 3">
            <a:extLst>
              <a:ext uri="{FF2B5EF4-FFF2-40B4-BE49-F238E27FC236}">
                <a16:creationId xmlns:a16="http://schemas.microsoft.com/office/drawing/2014/main" id="{8CE271D2-741A-43D1-AECD-CCACC72334BC}"/>
              </a:ext>
            </a:extLst>
          </p:cNvPr>
          <p:cNvSpPr txBox="1"/>
          <p:nvPr/>
        </p:nvSpPr>
        <p:spPr>
          <a:xfrm>
            <a:off x="91440" y="6227064"/>
            <a:ext cx="9019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Remch M, Mautz C, Burke EG, Junker G, Kaniuka A, Proescholdbell S, Marshall SW, Naumann RB. Impact of a prison Therapeutic Diversion Unit on mental and behavioral health outcomes.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American</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a:t>
            </a:r>
            <a:r>
              <a:rPr kumimoji="0" lang="en-US" sz="800" b="0" i="1"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Journal or Preventive Medicine</a:t>
            </a:r>
            <a:r>
              <a:rPr kumimoji="0" lang="en-US" sz="800" b="0" i="0" u="none" strike="noStrike" kern="1200" cap="none" spc="0" normalizeH="0" baseline="0" noProof="0" dirty="0">
                <a:ln>
                  <a:noFill/>
                </a:ln>
                <a:solidFill>
                  <a:srgbClr val="17375E"/>
                </a:solidFill>
                <a:effectLst/>
                <a:uLnTx/>
                <a:uFillTx/>
                <a:latin typeface="Arial"/>
                <a:ea typeface="Calibri" panose="020F0502020204030204" pitchFamily="34" charset="0"/>
                <a:cs typeface="+mn-cs"/>
              </a:rPr>
              <a:t>. 2021; 61)(5): 619-627.</a:t>
            </a:r>
            <a:endParaRPr kumimoji="0" lang="en-US" sz="800" b="0" i="0" u="none" strike="noStrike" kern="1200" cap="none" spc="0" normalizeH="0" baseline="0" noProof="0" dirty="0">
              <a:ln>
                <a:noFill/>
              </a:ln>
              <a:solidFill>
                <a:srgbClr val="17375E"/>
              </a:solidFill>
              <a:effectLst/>
              <a:uLnTx/>
              <a:uFillTx/>
              <a:latin typeface="Arial"/>
              <a:ea typeface="+mn-ea"/>
              <a:cs typeface="+mn-cs"/>
            </a:endParaRPr>
          </a:p>
        </p:txBody>
      </p:sp>
      <p:pic>
        <p:nvPicPr>
          <p:cNvPr id="6" name="Picture 5">
            <a:extLst>
              <a:ext uri="{FF2B5EF4-FFF2-40B4-BE49-F238E27FC236}">
                <a16:creationId xmlns:a16="http://schemas.microsoft.com/office/drawing/2014/main" id="{807C2FF1-47FD-4311-9ADE-8CC20E32214B}"/>
              </a:ext>
            </a:extLst>
          </p:cNvPr>
          <p:cNvPicPr>
            <a:picLocks noChangeAspect="1"/>
          </p:cNvPicPr>
          <p:nvPr/>
        </p:nvPicPr>
        <p:blipFill>
          <a:blip r:embed="rId3"/>
          <a:stretch>
            <a:fillRect/>
          </a:stretch>
        </p:blipFill>
        <p:spPr>
          <a:xfrm>
            <a:off x="5946685" y="2454965"/>
            <a:ext cx="2525232" cy="1670987"/>
          </a:xfrm>
          <a:prstGeom prst="rect">
            <a:avLst/>
          </a:prstGeom>
          <a:ln w="31750">
            <a:solidFill>
              <a:schemeClr val="bg1">
                <a:lumMod val="50000"/>
              </a:schemeClr>
            </a:solidFill>
          </a:ln>
        </p:spPr>
      </p:pic>
    </p:spTree>
    <p:extLst>
      <p:ext uri="{BB962C8B-B14F-4D97-AF65-F5344CB8AC3E}">
        <p14:creationId xmlns:p14="http://schemas.microsoft.com/office/powerpoint/2010/main" val="1860158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152299" cy="629949"/>
          </a:xfrm>
        </p:spPr>
        <p:txBody>
          <a:bodyPr/>
          <a:lstStyle/>
          <a:p>
            <a:r>
              <a:rPr lang="en-US" sz="3000" dirty="0">
                <a:latin typeface="+mn-lt"/>
              </a:rPr>
              <a:t>Research Collaborations across the </a:t>
            </a:r>
            <a:br>
              <a:rPr lang="en-US" sz="3000" dirty="0">
                <a:latin typeface="+mn-lt"/>
              </a:rPr>
            </a:br>
            <a:r>
              <a:rPr lang="en-US" sz="3000" dirty="0">
                <a:latin typeface="+mn-lt"/>
              </a:rPr>
              <a:t>Sequential Intercept Model</a:t>
            </a:r>
          </a:p>
        </p:txBody>
      </p:sp>
      <p:pic>
        <p:nvPicPr>
          <p:cNvPr id="4" name="Picture 4" descr="Gillings School of Global Public Health - University of North Carolina at  Chapel Hill - EAT">
            <a:extLst>
              <a:ext uri="{FF2B5EF4-FFF2-40B4-BE49-F238E27FC236}">
                <a16:creationId xmlns:a16="http://schemas.microsoft.com/office/drawing/2014/main" id="{500F8B27-F2DA-4D0C-8336-4736A5FB1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45" y="3755700"/>
            <a:ext cx="2251572" cy="968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nsors : CSCRS">
            <a:extLst>
              <a:ext uri="{FF2B5EF4-FFF2-40B4-BE49-F238E27FC236}">
                <a16:creationId xmlns:a16="http://schemas.microsoft.com/office/drawing/2014/main" id="{D8733D45-FA1C-49FA-B204-AED869355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2117" y="3971109"/>
            <a:ext cx="2187124" cy="629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unity Impact NC - &quot;The CDC Foundation seeks a part-time Training  Program Developer consultant to support the NC Division of Public Health,  Injury and Violence Prevention Branch (NC DPH IVPB).&quot; Please submit">
            <a:extLst>
              <a:ext uri="{FF2B5EF4-FFF2-40B4-BE49-F238E27FC236}">
                <a16:creationId xmlns:a16="http://schemas.microsoft.com/office/drawing/2014/main" id="{9F210584-58A7-4D9F-A66F-FDDD6CE2B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39" y="2161427"/>
            <a:ext cx="2717224" cy="1001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A8FEFA-2BD0-45AC-880E-BD61E913C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9" y="3143864"/>
            <a:ext cx="3485869" cy="460256"/>
          </a:xfrm>
          <a:prstGeom prst="rect">
            <a:avLst/>
          </a:prstGeom>
        </p:spPr>
      </p:pic>
      <p:pic>
        <p:nvPicPr>
          <p:cNvPr id="7" name="Picture 6" descr="Chart, funnel chart&#10;&#10;Description automatically generated">
            <a:extLst>
              <a:ext uri="{FF2B5EF4-FFF2-40B4-BE49-F238E27FC236}">
                <a16:creationId xmlns:a16="http://schemas.microsoft.com/office/drawing/2014/main" id="{304ACDF0-4D19-41E0-8133-25179D9F8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682" y="1676400"/>
            <a:ext cx="3985267" cy="4457793"/>
          </a:xfrm>
          <a:prstGeom prst="rect">
            <a:avLst/>
          </a:prstGeom>
        </p:spPr>
      </p:pic>
      <p:sp>
        <p:nvSpPr>
          <p:cNvPr id="9" name="TextBox 8">
            <a:extLst>
              <a:ext uri="{FF2B5EF4-FFF2-40B4-BE49-F238E27FC236}">
                <a16:creationId xmlns:a16="http://schemas.microsoft.com/office/drawing/2014/main" id="{7F3B3FC8-CAFE-4FD3-B09C-A0ABB6B30EE7}"/>
              </a:ext>
            </a:extLst>
          </p:cNvPr>
          <p:cNvSpPr txBox="1"/>
          <p:nvPr/>
        </p:nvSpPr>
        <p:spPr>
          <a:xfrm>
            <a:off x="4890827" y="6134937"/>
            <a:ext cx="4086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err="1">
                <a:ln>
                  <a:noFill/>
                </a:ln>
                <a:solidFill>
                  <a:srgbClr val="17375E"/>
                </a:solidFill>
                <a:effectLst/>
                <a:uLnTx/>
                <a:uFillTx/>
                <a:latin typeface="Arial"/>
                <a:ea typeface="+mn-ea"/>
                <a:cs typeface="+mn-cs"/>
              </a:rPr>
              <a:t>Munetz</a:t>
            </a:r>
            <a:r>
              <a:rPr kumimoji="0" lang="en-US" sz="800" b="0" i="0" u="none" strike="noStrike" kern="1200" cap="none" spc="0" normalizeH="0" baseline="0" noProof="0" dirty="0">
                <a:ln>
                  <a:noFill/>
                </a:ln>
                <a:solidFill>
                  <a:srgbClr val="17375E"/>
                </a:solidFill>
                <a:effectLst/>
                <a:uLnTx/>
                <a:uFillTx/>
                <a:latin typeface="Arial"/>
                <a:ea typeface="+mn-ea"/>
                <a:cs typeface="+mn-cs"/>
              </a:rPr>
              <a:t> MR, Griffin PA. Use of the Sequential Intercept Model as an Approach to Decriminalization of People With Serious Mental Illness. </a:t>
            </a:r>
            <a:r>
              <a:rPr kumimoji="0" lang="en-US" sz="800" b="0" i="1" u="none" strike="noStrike" kern="1200" cap="none" spc="0" normalizeH="0" baseline="0" noProof="0" dirty="0">
                <a:ln>
                  <a:noFill/>
                </a:ln>
                <a:solidFill>
                  <a:srgbClr val="17375E"/>
                </a:solidFill>
                <a:effectLst/>
                <a:uLnTx/>
                <a:uFillTx/>
                <a:latin typeface="Arial"/>
                <a:ea typeface="+mn-ea"/>
                <a:cs typeface="+mn-cs"/>
              </a:rPr>
              <a:t>Psychiatric Services</a:t>
            </a:r>
            <a:r>
              <a:rPr kumimoji="0" lang="en-US" sz="800" b="0" i="0" u="none" strike="noStrike" kern="1200" cap="none" spc="0" normalizeH="0" baseline="0" noProof="0" dirty="0">
                <a:ln>
                  <a:noFill/>
                </a:ln>
                <a:solidFill>
                  <a:srgbClr val="17375E"/>
                </a:solidFill>
                <a:effectLst/>
                <a:uLnTx/>
                <a:uFillTx/>
                <a:latin typeface="Arial"/>
                <a:ea typeface="+mn-ea"/>
                <a:cs typeface="+mn-cs"/>
              </a:rPr>
              <a:t> 2006; 57(4):544-549.</a:t>
            </a:r>
          </a:p>
        </p:txBody>
      </p:sp>
      <p:sp>
        <p:nvSpPr>
          <p:cNvPr id="3" name="Arrow: Right 2">
            <a:extLst>
              <a:ext uri="{FF2B5EF4-FFF2-40B4-BE49-F238E27FC236}">
                <a16:creationId xmlns:a16="http://schemas.microsoft.com/office/drawing/2014/main" id="{FED79785-511F-4B78-A53D-2F3BD2036747}"/>
              </a:ext>
            </a:extLst>
          </p:cNvPr>
          <p:cNvSpPr/>
          <p:nvPr/>
        </p:nvSpPr>
        <p:spPr>
          <a:xfrm>
            <a:off x="5521036" y="4890655"/>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6A58D6B-9A2C-424D-958A-297078AC744E}"/>
              </a:ext>
            </a:extLst>
          </p:cNvPr>
          <p:cNvSpPr/>
          <p:nvPr/>
        </p:nvSpPr>
        <p:spPr>
          <a:xfrm>
            <a:off x="5307169" y="4484469"/>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Right 10">
            <a:extLst>
              <a:ext uri="{FF2B5EF4-FFF2-40B4-BE49-F238E27FC236}">
                <a16:creationId xmlns:a16="http://schemas.microsoft.com/office/drawing/2014/main" id="{5EFFA98F-E273-4314-8DCD-45EFD761DD7D}"/>
              </a:ext>
            </a:extLst>
          </p:cNvPr>
          <p:cNvSpPr/>
          <p:nvPr/>
        </p:nvSpPr>
        <p:spPr>
          <a:xfrm>
            <a:off x="4726248" y="3107480"/>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Star: 5 Points 5">
            <a:extLst>
              <a:ext uri="{FF2B5EF4-FFF2-40B4-BE49-F238E27FC236}">
                <a16:creationId xmlns:a16="http://schemas.microsoft.com/office/drawing/2014/main" id="{915EC2DC-DD6A-468A-AED3-237F1D2FD60A}"/>
              </a:ext>
            </a:extLst>
          </p:cNvPr>
          <p:cNvSpPr/>
          <p:nvPr/>
        </p:nvSpPr>
        <p:spPr>
          <a:xfrm>
            <a:off x="4417753" y="3012246"/>
            <a:ext cx="284018" cy="263236"/>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3130499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7843267" cy="548640"/>
          </a:xfrm>
        </p:spPr>
        <p:txBody>
          <a:bodyPr/>
          <a:lstStyle/>
          <a:p>
            <a:r>
              <a:rPr lang="en-US" sz="3000" dirty="0">
                <a:latin typeface="+mn-lt"/>
              </a:rPr>
              <a:t>Pre-arrest Diversion Programming</a:t>
            </a:r>
          </a:p>
        </p:txBody>
      </p:sp>
      <p:pic>
        <p:nvPicPr>
          <p:cNvPr id="5" name="Picture 4">
            <a:extLst>
              <a:ext uri="{FF2B5EF4-FFF2-40B4-BE49-F238E27FC236}">
                <a16:creationId xmlns:a16="http://schemas.microsoft.com/office/drawing/2014/main" id="{0CE72CA7-E03E-4610-97E1-D9812A7314DD}"/>
              </a:ext>
            </a:extLst>
          </p:cNvPr>
          <p:cNvPicPr>
            <a:picLocks noChangeAspect="1"/>
          </p:cNvPicPr>
          <p:nvPr/>
        </p:nvPicPr>
        <p:blipFill>
          <a:blip r:embed="rId3"/>
          <a:stretch>
            <a:fillRect/>
          </a:stretch>
        </p:blipFill>
        <p:spPr>
          <a:xfrm>
            <a:off x="1635486" y="1485953"/>
            <a:ext cx="5873028" cy="4410021"/>
          </a:xfrm>
          <a:prstGeom prst="rect">
            <a:avLst/>
          </a:prstGeom>
        </p:spPr>
      </p:pic>
      <p:sp>
        <p:nvSpPr>
          <p:cNvPr id="6" name="TextBox 5">
            <a:extLst>
              <a:ext uri="{FF2B5EF4-FFF2-40B4-BE49-F238E27FC236}">
                <a16:creationId xmlns:a16="http://schemas.microsoft.com/office/drawing/2014/main" id="{4F8953B3-D355-4591-A8AE-F1E0DF62039D}"/>
              </a:ext>
            </a:extLst>
          </p:cNvPr>
          <p:cNvSpPr txBox="1"/>
          <p:nvPr/>
        </p:nvSpPr>
        <p:spPr>
          <a:xfrm>
            <a:off x="91440" y="6309360"/>
            <a:ext cx="670407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Opioid and substance use action plan data dashboard. https://www.ncdhhs.gov/opioid-and-substance-use-action-plan-data-dashboard</a:t>
            </a:r>
          </a:p>
        </p:txBody>
      </p:sp>
    </p:spTree>
    <p:extLst>
      <p:ext uri="{BB962C8B-B14F-4D97-AF65-F5344CB8AC3E}">
        <p14:creationId xmlns:p14="http://schemas.microsoft.com/office/powerpoint/2010/main" val="1865783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1682900"/>
            <a:ext cx="9144000" cy="14630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1854069"/>
            <a:ext cx="9144000" cy="910394"/>
          </a:xfrm>
          <a:solidFill>
            <a:srgbClr val="1F497D"/>
          </a:solidFill>
        </p:spPr>
        <p:txBody>
          <a:bodyPr/>
          <a:lstStyle/>
          <a:p>
            <a:pPr marL="0" marR="0">
              <a:lnSpc>
                <a:spcPct val="115000"/>
              </a:lnSpc>
              <a:spcBef>
                <a:spcPts val="0"/>
              </a:spcBef>
              <a:spcAft>
                <a:spcPts val="0"/>
              </a:spcAft>
            </a:pPr>
            <a:r>
              <a:rPr lang="en-US" sz="3000" b="1" dirty="0">
                <a:solidFill>
                  <a:schemeClr val="bg1"/>
                </a:solidFill>
                <a:effectLst/>
                <a:latin typeface="+mn-lt"/>
                <a:ea typeface="Calibri" panose="020F0502020204030204" pitchFamily="34" charset="0"/>
                <a:cs typeface="Times New Roman" panose="02020603050405020304" pitchFamily="18" charset="0"/>
              </a:rPr>
              <a:t>DPS Medication-Assisted Treatment (MAT) in Prisons Pilot Project</a:t>
            </a:r>
            <a:endParaRPr lang="en-US" sz="3000" dirty="0">
              <a:solidFill>
                <a:schemeClr val="bg1"/>
              </a:solidFill>
              <a:effectLst/>
              <a:latin typeface="+mn-lt"/>
              <a:ea typeface="Cambria" panose="0204050305040603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065DB8BE-64A8-4D2C-92C8-141090328053}"/>
              </a:ext>
            </a:extLst>
          </p:cNvPr>
          <p:cNvSpPr/>
          <p:nvPr/>
        </p:nvSpPr>
        <p:spPr>
          <a:xfrm>
            <a:off x="519545" y="3145940"/>
            <a:ext cx="8624455" cy="1330364"/>
          </a:xfrm>
          <a:prstGeom prst="rect">
            <a:avLst/>
          </a:prstGeom>
          <a:noFill/>
        </p:spPr>
        <p:txBody>
          <a:bodyPr wrap="square">
            <a:spAutoFit/>
          </a:bodyPr>
          <a:lstStyle/>
          <a:p>
            <a:pPr marR="0" lvl="0" algn="r">
              <a:lnSpc>
                <a:spcPct val="115000"/>
              </a:lnSpc>
              <a:spcBef>
                <a:spcPts val="0"/>
              </a:spcBef>
              <a:spcAft>
                <a:spcPts val="0"/>
              </a:spcAft>
            </a:pPr>
            <a:r>
              <a:rPr lang="en-US" sz="2400" b="1" i="1" dirty="0">
                <a:solidFill>
                  <a:srgbClr val="17375E"/>
                </a:solidFill>
                <a:effectLst/>
                <a:ea typeface="Calibri" panose="020F0502020204030204" pitchFamily="34" charset="0"/>
                <a:cs typeface="Times New Roman" panose="02020603050405020304" pitchFamily="18" charset="0"/>
              </a:rPr>
              <a:t>Gary Junker</a:t>
            </a:r>
            <a:endParaRPr lang="en-US" sz="2400" b="1" i="1" dirty="0">
              <a:solidFill>
                <a:srgbClr val="17375E"/>
              </a:solidFill>
              <a:ea typeface="Cambria" panose="02040503050406030204" pitchFamily="18" charset="0"/>
              <a:cs typeface="Times New Roman" panose="02020603050405020304" pitchFamily="18" charset="0"/>
            </a:endParaRPr>
          </a:p>
          <a:p>
            <a:pPr marR="0" lvl="0" algn="r">
              <a:lnSpc>
                <a:spcPct val="115000"/>
              </a:lnSpc>
              <a:spcBef>
                <a:spcPts val="0"/>
              </a:spcBef>
              <a:spcAft>
                <a:spcPts val="0"/>
              </a:spcAft>
            </a:pPr>
            <a:r>
              <a:rPr lang="en-US" sz="2400" b="1" i="1" dirty="0">
                <a:solidFill>
                  <a:srgbClr val="17375E"/>
                </a:solidFill>
                <a:effectLst/>
                <a:ea typeface="Times New Roman" panose="02020603050405020304" pitchFamily="18" charset="0"/>
                <a:cs typeface="Times New Roman" panose="02020603050405020304" pitchFamily="18" charset="0"/>
              </a:rPr>
              <a:t>Shuchin Shukla</a:t>
            </a:r>
          </a:p>
          <a:p>
            <a:pPr marR="0" lvl="0" algn="r">
              <a:lnSpc>
                <a:spcPct val="115000"/>
              </a:lnSpc>
              <a:spcBef>
                <a:spcPts val="0"/>
              </a:spcBef>
              <a:spcAft>
                <a:spcPts val="0"/>
              </a:spcAft>
            </a:pPr>
            <a:r>
              <a:rPr lang="en-US" sz="2400" b="1" i="1" dirty="0">
                <a:solidFill>
                  <a:srgbClr val="17375E"/>
                </a:solidFill>
                <a:effectLst/>
                <a:ea typeface="Calibri" panose="020F0502020204030204" pitchFamily="34" charset="0"/>
              </a:rPr>
              <a:t>Evan </a:t>
            </a:r>
            <a:r>
              <a:rPr lang="en-US" sz="2400" b="1" i="1" dirty="0" err="1">
                <a:solidFill>
                  <a:srgbClr val="17375E"/>
                </a:solidFill>
                <a:effectLst/>
                <a:ea typeface="Calibri" panose="020F0502020204030204" pitchFamily="34" charset="0"/>
              </a:rPr>
              <a:t>Ashkin</a:t>
            </a:r>
            <a:endParaRPr lang="en-US" altLang="en-US" sz="2400" b="1" i="1" dirty="0">
              <a:solidFill>
                <a:srgbClr val="17375E"/>
              </a:solidFill>
              <a:cs typeface="Arial" panose="020B0604020202020204" pitchFamily="34" charset="0"/>
            </a:endParaRPr>
          </a:p>
        </p:txBody>
      </p:sp>
    </p:spTree>
    <p:extLst>
      <p:ext uri="{BB962C8B-B14F-4D97-AF65-F5344CB8AC3E}">
        <p14:creationId xmlns:p14="http://schemas.microsoft.com/office/powerpoint/2010/main" val="1892462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EAD845-B108-472C-B562-E8B33B59C167}"/>
              </a:ext>
            </a:extLst>
          </p:cNvPr>
          <p:cNvSpPr>
            <a:spLocks noGrp="1"/>
          </p:cNvSpPr>
          <p:nvPr>
            <p:ph type="title"/>
          </p:nvPr>
        </p:nvSpPr>
        <p:spPr>
          <a:xfrm>
            <a:off x="320040" y="640080"/>
            <a:ext cx="7843267" cy="548640"/>
          </a:xfrm>
        </p:spPr>
        <p:txBody>
          <a:bodyPr/>
          <a:lstStyle/>
          <a:p>
            <a:r>
              <a:rPr lang="en-US" sz="3000" dirty="0">
                <a:latin typeface="+mn-lt"/>
              </a:rPr>
              <a:t>Welcome to OPDAAC!</a:t>
            </a:r>
          </a:p>
        </p:txBody>
      </p:sp>
      <p:sp>
        <p:nvSpPr>
          <p:cNvPr id="6" name="Text Placeholder 5">
            <a:extLst>
              <a:ext uri="{FF2B5EF4-FFF2-40B4-BE49-F238E27FC236}">
                <a16:creationId xmlns:a16="http://schemas.microsoft.com/office/drawing/2014/main" id="{6EFA786C-A5BC-4414-989E-EB3509E6990E}"/>
              </a:ext>
            </a:extLst>
          </p:cNvPr>
          <p:cNvSpPr>
            <a:spLocks noGrp="1"/>
          </p:cNvSpPr>
          <p:nvPr>
            <p:ph type="body" sz="quarter" idx="10"/>
          </p:nvPr>
        </p:nvSpPr>
        <p:spPr>
          <a:xfrm>
            <a:off x="512064" y="1280160"/>
            <a:ext cx="7888288" cy="4910328"/>
          </a:xfrm>
        </p:spPr>
        <p:txBody>
          <a:bodyPr/>
          <a:lstStyle/>
          <a:p>
            <a:pPr>
              <a:buClr>
                <a:srgbClr val="17375E"/>
              </a:buClr>
            </a:pPr>
            <a:r>
              <a:rPr lang="en-US" sz="2400" b="0" dirty="0">
                <a:solidFill>
                  <a:srgbClr val="17375E"/>
                </a:solidFill>
                <a:latin typeface="+mn-lt"/>
              </a:rPr>
              <a:t>We will start promptly at 10:00AM!</a:t>
            </a:r>
          </a:p>
          <a:p>
            <a:pPr>
              <a:buClr>
                <a:srgbClr val="17375E"/>
              </a:buClr>
            </a:pPr>
            <a:r>
              <a:rPr lang="en-US" sz="2400" b="0" dirty="0">
                <a:solidFill>
                  <a:srgbClr val="17375E"/>
                </a:solidFill>
                <a:latin typeface="+mn-lt"/>
              </a:rPr>
              <a:t>For questions during the meeting:</a:t>
            </a:r>
          </a:p>
          <a:p>
            <a:pPr lvl="1">
              <a:buClr>
                <a:srgbClr val="17375E"/>
              </a:buClr>
              <a:buFont typeface="Arial" panose="020B0604020202020204" pitchFamily="34" charset="0"/>
              <a:buChar char="−"/>
            </a:pPr>
            <a:r>
              <a:rPr lang="en-US" b="0" dirty="0">
                <a:solidFill>
                  <a:srgbClr val="17375E"/>
                </a:solidFill>
                <a:latin typeface="+mn-lt"/>
              </a:rPr>
              <a:t>Please put your questions in the Q&amp;A box, which will be monitored for the duration of the meeting. </a:t>
            </a:r>
            <a:r>
              <a:rPr lang="en-US" i="1" dirty="0">
                <a:solidFill>
                  <a:srgbClr val="17375E"/>
                </a:solidFill>
                <a:latin typeface="+mn-lt"/>
              </a:rPr>
              <a:t>Note</a:t>
            </a:r>
            <a:r>
              <a:rPr lang="en-US" b="0" dirty="0">
                <a:solidFill>
                  <a:srgbClr val="17375E"/>
                </a:solidFill>
                <a:latin typeface="+mn-lt"/>
              </a:rPr>
              <a:t>: you need to send to all panelists and attendees to ensure your question is addressed in a timely manner.</a:t>
            </a:r>
          </a:p>
          <a:p>
            <a:pPr lvl="1">
              <a:buClr>
                <a:srgbClr val="17375E"/>
              </a:buClr>
              <a:buFont typeface="Arial" panose="020B0604020202020204" pitchFamily="34" charset="0"/>
              <a:buChar char="−"/>
            </a:pPr>
            <a:r>
              <a:rPr lang="en-US" b="0" dirty="0">
                <a:solidFill>
                  <a:srgbClr val="17375E"/>
                </a:solidFill>
                <a:latin typeface="+mn-lt"/>
              </a:rPr>
              <a:t>If you would like to ask a question to a specific presenter, please be sure to include their name in your question.</a:t>
            </a:r>
          </a:p>
          <a:p>
            <a:pPr marL="341614" lvl="1" indent="-342900">
              <a:buClr>
                <a:srgbClr val="17375E"/>
              </a:buClr>
              <a:buFont typeface="Arial" panose="020B0604020202020204" pitchFamily="34" charset="0"/>
              <a:buChar char="•"/>
            </a:pPr>
            <a:r>
              <a:rPr lang="en-US" sz="2400" b="0" dirty="0">
                <a:solidFill>
                  <a:srgbClr val="17375E"/>
                </a:solidFill>
                <a:latin typeface="+mn-lt"/>
              </a:rPr>
              <a:t>The meeting recording, agenda and PowerPoint slides will be added to our NC DHHS Opioids/OPDAAC page</a:t>
            </a:r>
            <a:endParaRPr lang="en-US" sz="2100" b="0" dirty="0">
              <a:solidFill>
                <a:srgbClr val="17375E"/>
              </a:solidFill>
              <a:latin typeface="+mn-lt"/>
            </a:endParaRPr>
          </a:p>
          <a:p>
            <a:pPr lvl="1">
              <a:buClr>
                <a:srgbClr val="17375E"/>
              </a:buClr>
              <a:buFont typeface="Arial" panose="020B0604020202020204" pitchFamily="34" charset="0"/>
              <a:buChar char="−"/>
            </a:pPr>
            <a:r>
              <a:rPr lang="en-US" b="0" dirty="0">
                <a:solidFill>
                  <a:srgbClr val="17375E"/>
                </a:solidFill>
                <a:latin typeface="+mn-lt"/>
                <a:hlinkClick r:id="rId3"/>
              </a:rPr>
              <a:t>https://www.ncdhhs.gov/about/department-initiatives/opioid-epidemic/nc-opioid-and-prescription-drug-abuse-advisory</a:t>
            </a:r>
            <a:endParaRPr lang="en-US" b="0" dirty="0">
              <a:solidFill>
                <a:srgbClr val="17375E"/>
              </a:solidFill>
              <a:latin typeface="+mn-lt"/>
            </a:endParaRPr>
          </a:p>
          <a:p>
            <a:pPr lvl="1">
              <a:buClr>
                <a:srgbClr val="17375E"/>
              </a:buClr>
              <a:buFont typeface="Arial" panose="020B0604020202020204" pitchFamily="34" charset="0"/>
              <a:buChar char="−"/>
            </a:pPr>
            <a:r>
              <a:rPr lang="en-US" b="0" dirty="0">
                <a:solidFill>
                  <a:srgbClr val="17375E"/>
                </a:solidFill>
                <a:latin typeface="+mn-lt"/>
              </a:rPr>
              <a:t>Please note, it can take up to 7 days for materials to be posted to the website. An email will be sent out to all attendees once materials have been posted.</a:t>
            </a:r>
          </a:p>
          <a:p>
            <a:endParaRPr lang="en-US" sz="2400" b="0" dirty="0">
              <a:solidFill>
                <a:srgbClr val="17375E"/>
              </a:solidFill>
              <a:latin typeface="+mn-lt"/>
            </a:endParaRPr>
          </a:p>
        </p:txBody>
      </p:sp>
    </p:spTree>
    <p:extLst>
      <p:ext uri="{BB962C8B-B14F-4D97-AF65-F5344CB8AC3E}">
        <p14:creationId xmlns:p14="http://schemas.microsoft.com/office/powerpoint/2010/main" val="3132576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320040" y="640080"/>
            <a:ext cx="8229600" cy="342900"/>
          </a:xfrm>
          <a:prstGeom prst="rect">
            <a:avLst/>
          </a:prstGeom>
        </p:spPr>
        <p:txBody>
          <a:bodyPr/>
          <a:lstStyle/>
          <a:p>
            <a:pPr marL="0" indent="0">
              <a:buNone/>
            </a:pPr>
            <a:r>
              <a:rPr lang="en-US" sz="3000" dirty="0">
                <a:solidFill>
                  <a:srgbClr val="17375E"/>
                </a:solidFill>
                <a:latin typeface="+mn-lt"/>
              </a:rPr>
              <a:t>A Collaboration Between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17" y="2786213"/>
            <a:ext cx="3380192" cy="44630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6592" y="2448612"/>
            <a:ext cx="2372061" cy="871059"/>
          </a:xfrm>
          <a:prstGeom prst="rect">
            <a:avLst/>
          </a:prstGeom>
        </p:spPr>
      </p:pic>
      <p:sp>
        <p:nvSpPr>
          <p:cNvPr id="10" name="Text Placeholder 2"/>
          <p:cNvSpPr txBox="1">
            <a:spLocks/>
          </p:cNvSpPr>
          <p:nvPr/>
        </p:nvSpPr>
        <p:spPr>
          <a:xfrm>
            <a:off x="173406" y="5200651"/>
            <a:ext cx="9046028" cy="3429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17375E"/>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921" y="2276030"/>
            <a:ext cx="1485076" cy="1076681"/>
          </a:xfrm>
          <a:prstGeom prst="rect">
            <a:avLst/>
          </a:prstGeom>
        </p:spPr>
      </p:pic>
      <p:sp>
        <p:nvSpPr>
          <p:cNvPr id="12" name="TextBox 11">
            <a:extLst>
              <a:ext uri="{FF2B5EF4-FFF2-40B4-BE49-F238E27FC236}">
                <a16:creationId xmlns:a16="http://schemas.microsoft.com/office/drawing/2014/main" id="{DCEED191-89EB-43A7-9C53-ACCD723911E2}"/>
              </a:ext>
            </a:extLst>
          </p:cNvPr>
          <p:cNvSpPr txBox="1"/>
          <p:nvPr/>
        </p:nvSpPr>
        <p:spPr>
          <a:xfrm>
            <a:off x="85684" y="4785303"/>
            <a:ext cx="8698311" cy="707886"/>
          </a:xfrm>
          <a:prstGeom prst="rect">
            <a:avLst/>
          </a:prstGeom>
          <a:noFill/>
        </p:spPr>
        <p:txBody>
          <a:bodyPr wrap="square">
            <a:spAutoFit/>
          </a:bodyPr>
          <a:lstStyle/>
          <a:p>
            <a:r>
              <a:rPr lang="en-US" sz="2000" dirty="0">
                <a:solidFill>
                  <a:srgbClr val="17375E"/>
                </a:solidFill>
              </a:rPr>
              <a:t>This project is supported by funds from the North Carolina Department of Health and Human Services. </a:t>
            </a:r>
          </a:p>
        </p:txBody>
      </p:sp>
    </p:spTree>
    <p:extLst>
      <p:ext uri="{BB962C8B-B14F-4D97-AF65-F5344CB8AC3E}">
        <p14:creationId xmlns:p14="http://schemas.microsoft.com/office/powerpoint/2010/main" val="357080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EC7942-79FB-496A-A9C7-8EC43A5B282D}"/>
              </a:ext>
            </a:extLst>
          </p:cNvPr>
          <p:cNvSpPr>
            <a:spLocks noGrp="1"/>
          </p:cNvSpPr>
          <p:nvPr>
            <p:ph type="title"/>
          </p:nvPr>
        </p:nvSpPr>
        <p:spPr>
          <a:xfrm>
            <a:off x="320040" y="640080"/>
            <a:ext cx="8271510" cy="548640"/>
          </a:xfrm>
        </p:spPr>
        <p:txBody>
          <a:bodyPr/>
          <a:lstStyle/>
          <a:p>
            <a:r>
              <a:rPr lang="en-US" sz="3000" b="1" dirty="0">
                <a:solidFill>
                  <a:srgbClr val="17375E"/>
                </a:solidFill>
                <a:latin typeface="+mn-lt"/>
              </a:rPr>
              <a:t>Substance Use Disorders and the Justice System</a:t>
            </a:r>
            <a:r>
              <a:rPr lang="en-US" sz="3000" b="1" baseline="30000" dirty="0">
                <a:solidFill>
                  <a:srgbClr val="17375E"/>
                </a:solidFill>
                <a:latin typeface="+mn-lt"/>
                <a:ea typeface="Cabin"/>
                <a:cs typeface="Cabin"/>
                <a:sym typeface="Cabin"/>
              </a:rPr>
              <a:t>1</a:t>
            </a:r>
            <a:br>
              <a:rPr lang="en-US" sz="3000" b="1" dirty="0">
                <a:solidFill>
                  <a:srgbClr val="17375E"/>
                </a:solidFill>
                <a:latin typeface="+mn-lt"/>
                <a:ea typeface="Cabin"/>
                <a:cs typeface="Cabin"/>
                <a:sym typeface="Cabin"/>
              </a:rPr>
            </a:br>
            <a:endParaRPr lang="en-US" sz="3000" dirty="0">
              <a:solidFill>
                <a:srgbClr val="17375E"/>
              </a:solidFill>
              <a:latin typeface="+mn-lt"/>
            </a:endParaRPr>
          </a:p>
        </p:txBody>
      </p:sp>
      <p:sp>
        <p:nvSpPr>
          <p:cNvPr id="3" name="Content Placeholder 2"/>
          <p:cNvSpPr>
            <a:spLocks noGrp="1"/>
          </p:cNvSpPr>
          <p:nvPr>
            <p:ph type="body" sz="quarter" idx="10"/>
          </p:nvPr>
        </p:nvSpPr>
        <p:spPr>
          <a:xfrm>
            <a:off x="512064" y="1554480"/>
            <a:ext cx="7888288" cy="4771892"/>
          </a:xfrm>
        </p:spPr>
        <p:txBody>
          <a:bodyPr>
            <a:normAutofit/>
          </a:bodyPr>
          <a:lstStyle/>
          <a:p>
            <a:endParaRPr lang="en-US" sz="2400" baseline="30000" dirty="0">
              <a:latin typeface="+mn-lt"/>
            </a:endParaRPr>
          </a:p>
          <a:p>
            <a:pPr lvl="1"/>
            <a:endParaRPr lang="en-US" sz="2100" baseline="30000" dirty="0"/>
          </a:p>
          <a:p>
            <a:pPr marL="342900" lvl="1" indent="0">
              <a:buNone/>
            </a:pPr>
            <a:endParaRPr lang="en-US" baseline="30000" dirty="0"/>
          </a:p>
        </p:txBody>
      </p:sp>
      <p:sp>
        <p:nvSpPr>
          <p:cNvPr id="6" name="object 3">
            <a:extLst>
              <a:ext uri="{FF2B5EF4-FFF2-40B4-BE49-F238E27FC236}">
                <a16:creationId xmlns:a16="http://schemas.microsoft.com/office/drawing/2014/main" id="{C6F082D8-944B-42E0-A821-1B2450AE4792}"/>
              </a:ext>
            </a:extLst>
          </p:cNvPr>
          <p:cNvSpPr txBox="1"/>
          <p:nvPr/>
        </p:nvSpPr>
        <p:spPr>
          <a:xfrm>
            <a:off x="512064" y="1737360"/>
            <a:ext cx="7320516" cy="3534244"/>
          </a:xfrm>
          <a:prstGeom prst="rect">
            <a:avLst/>
          </a:prstGeom>
        </p:spPr>
        <p:txBody>
          <a:bodyPr vert="horz" wrap="square" lIns="0" tIns="7564" rIns="0" bIns="0" rtlCol="0">
            <a:spAutoFit/>
          </a:bodyPr>
          <a:lstStyle/>
          <a:p>
            <a:pPr marL="350885" marR="48749" indent="-342900">
              <a:lnSpc>
                <a:spcPct val="101499"/>
              </a:lnSpc>
              <a:spcBef>
                <a:spcPts val="460"/>
              </a:spcBef>
              <a:buClr>
                <a:srgbClr val="17375E"/>
              </a:buClr>
              <a:buFont typeface="Arial" panose="020B0604020202020204" pitchFamily="34" charset="0"/>
              <a:buChar char="•"/>
              <a:tabLst>
                <a:tab pos="132377" algn="l"/>
              </a:tabLst>
            </a:pPr>
            <a:r>
              <a:rPr lang="en-US" sz="2400" spc="7" dirty="0">
                <a:solidFill>
                  <a:srgbClr val="17375E"/>
                </a:solidFill>
                <a:cs typeface="Arial"/>
              </a:rPr>
              <a:t>Substance use disorders drive both violent and non-violent criminal activity</a:t>
            </a:r>
          </a:p>
          <a:p>
            <a:pPr marL="350885" marR="48749" indent="-342900">
              <a:lnSpc>
                <a:spcPct val="101499"/>
              </a:lnSpc>
              <a:spcBef>
                <a:spcPts val="460"/>
              </a:spcBef>
              <a:buClr>
                <a:srgbClr val="17375E"/>
              </a:buClr>
              <a:buFont typeface="Arial" panose="020B0604020202020204" pitchFamily="34" charset="0"/>
              <a:buChar char="•"/>
              <a:tabLst>
                <a:tab pos="132377" algn="l"/>
              </a:tabLst>
            </a:pPr>
            <a:r>
              <a:rPr lang="en-US" sz="2400" spc="7" dirty="0">
                <a:solidFill>
                  <a:srgbClr val="17375E"/>
                </a:solidFill>
                <a:cs typeface="Arial"/>
              </a:rPr>
              <a:t>Over 50% of inmates nationwide suffer from substance use disorders</a:t>
            </a:r>
          </a:p>
          <a:p>
            <a:pPr marL="808085" marR="48749" lvl="1" indent="-342900">
              <a:lnSpc>
                <a:spcPct val="101499"/>
              </a:lnSpc>
              <a:spcBef>
                <a:spcPts val="460"/>
              </a:spcBef>
              <a:buClr>
                <a:srgbClr val="17375E"/>
              </a:buClr>
              <a:buFont typeface="Arial" panose="020B0604020202020204" pitchFamily="34" charset="0"/>
              <a:buChar char="‒"/>
              <a:tabLst>
                <a:tab pos="132377" algn="l"/>
              </a:tabLst>
            </a:pPr>
            <a:r>
              <a:rPr lang="en-US" sz="2400" spc="7" dirty="0">
                <a:solidFill>
                  <a:srgbClr val="17375E"/>
                </a:solidFill>
                <a:cs typeface="Arial"/>
              </a:rPr>
              <a:t>Over 50% inmates receive treatment, and “treatment” mostly consists of self-help or peer counseling groups instead of professional/clinical services.</a:t>
            </a:r>
          </a:p>
          <a:p>
            <a:pPr marL="808085" marR="48749" lvl="1" indent="-342900">
              <a:lnSpc>
                <a:spcPct val="101499"/>
              </a:lnSpc>
              <a:spcBef>
                <a:spcPts val="460"/>
              </a:spcBef>
              <a:buClr>
                <a:srgbClr val="17375E"/>
              </a:buClr>
              <a:buFont typeface="Arial" panose="020B0604020202020204" pitchFamily="34" charset="0"/>
              <a:buChar char="‒"/>
              <a:tabLst>
                <a:tab pos="132377" algn="l"/>
              </a:tabLst>
            </a:pPr>
            <a:r>
              <a:rPr lang="en-US" sz="2400" spc="7" dirty="0">
                <a:solidFill>
                  <a:srgbClr val="17375E"/>
                </a:solidFill>
                <a:cs typeface="Arial"/>
              </a:rPr>
              <a:t>Less than 10% receive treatment after release</a:t>
            </a:r>
          </a:p>
        </p:txBody>
      </p:sp>
    </p:spTree>
    <p:custDataLst>
      <p:tags r:id="rId1"/>
    </p:custDataLst>
    <p:extLst>
      <p:ext uri="{BB962C8B-B14F-4D97-AF65-F5344CB8AC3E}">
        <p14:creationId xmlns:p14="http://schemas.microsoft.com/office/powerpoint/2010/main" val="1892868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 y="640080"/>
            <a:ext cx="7843267" cy="507831"/>
          </a:xfrm>
          <a:prstGeom prst="rect">
            <a:avLst/>
          </a:prstGeom>
        </p:spPr>
        <p:txBody>
          <a:bodyPr wrap="square">
            <a:spAutoFit/>
          </a:bodyPr>
          <a:lstStyle/>
          <a:p>
            <a:pPr defTabSz="342900"/>
            <a:r>
              <a:rPr sz="3000" dirty="0">
                <a:solidFill>
                  <a:srgbClr val="17375E"/>
                </a:solidFill>
                <a:latin typeface="+mn-lt"/>
                <a:ea typeface="+mn-ea"/>
                <a:cs typeface="+mn-cs"/>
              </a:rPr>
              <a:t>OUD in Justice</a:t>
            </a:r>
            <a:r>
              <a:rPr lang="en-US" sz="3000" dirty="0">
                <a:solidFill>
                  <a:srgbClr val="17375E"/>
                </a:solidFill>
                <a:latin typeface="+mn-lt"/>
                <a:ea typeface="+mn-ea"/>
                <a:cs typeface="+mn-cs"/>
              </a:rPr>
              <a:t>-</a:t>
            </a:r>
            <a:r>
              <a:rPr sz="3000" dirty="0">
                <a:solidFill>
                  <a:srgbClr val="17375E"/>
                </a:solidFill>
                <a:latin typeface="+mn-lt"/>
                <a:ea typeface="+mn-ea"/>
                <a:cs typeface="+mn-cs"/>
              </a:rPr>
              <a:t>Involved Individuals</a:t>
            </a:r>
          </a:p>
        </p:txBody>
      </p:sp>
      <p:sp>
        <p:nvSpPr>
          <p:cNvPr id="3" name="object 3"/>
          <p:cNvSpPr txBox="1"/>
          <p:nvPr/>
        </p:nvSpPr>
        <p:spPr>
          <a:xfrm>
            <a:off x="512064" y="1554480"/>
            <a:ext cx="7320516" cy="3406004"/>
          </a:xfrm>
          <a:prstGeom prst="rect">
            <a:avLst/>
          </a:prstGeom>
        </p:spPr>
        <p:txBody>
          <a:bodyPr vert="horz" wrap="square" lIns="0" tIns="7564" rIns="0" bIns="0" rtlCol="0">
            <a:spAutoFit/>
          </a:bodyPr>
          <a:lstStyle/>
          <a:p>
            <a:pPr marL="350885" marR="48749" indent="-342900">
              <a:lnSpc>
                <a:spcPct val="101499"/>
              </a:lnSpc>
              <a:spcBef>
                <a:spcPts val="460"/>
              </a:spcBef>
              <a:buClr>
                <a:srgbClr val="17375E"/>
              </a:buClr>
              <a:buFont typeface="Arial" panose="020B0604020202020204" pitchFamily="34" charset="0"/>
              <a:buChar char="•"/>
              <a:tabLst>
                <a:tab pos="132377" algn="l"/>
              </a:tabLst>
            </a:pPr>
            <a:r>
              <a:rPr sz="2400" spc="7" dirty="0">
                <a:solidFill>
                  <a:srgbClr val="17375E"/>
                </a:solidFill>
                <a:cs typeface="Arial"/>
              </a:rPr>
              <a:t>Most </a:t>
            </a:r>
            <a:r>
              <a:rPr sz="2400" spc="3" dirty="0">
                <a:solidFill>
                  <a:srgbClr val="17375E"/>
                </a:solidFill>
                <a:cs typeface="Arial"/>
              </a:rPr>
              <a:t>individuals</a:t>
            </a:r>
            <a:r>
              <a:rPr sz="2400" spc="33" dirty="0">
                <a:solidFill>
                  <a:srgbClr val="17375E"/>
                </a:solidFill>
                <a:cs typeface="Arial"/>
              </a:rPr>
              <a:t> </a:t>
            </a:r>
            <a:r>
              <a:rPr sz="2400" spc="10" dirty="0">
                <a:solidFill>
                  <a:srgbClr val="17375E"/>
                </a:solidFill>
                <a:cs typeface="Arial"/>
              </a:rPr>
              <a:t>who </a:t>
            </a:r>
            <a:r>
              <a:rPr sz="2400" spc="7" dirty="0">
                <a:solidFill>
                  <a:srgbClr val="17375E"/>
                </a:solidFill>
                <a:cs typeface="Arial"/>
              </a:rPr>
              <a:t>receive </a:t>
            </a:r>
            <a:r>
              <a:rPr sz="2400" spc="14" dirty="0">
                <a:solidFill>
                  <a:srgbClr val="17375E"/>
                </a:solidFill>
                <a:cs typeface="Arial"/>
              </a:rPr>
              <a:t>MOUD</a:t>
            </a:r>
            <a:r>
              <a:rPr sz="2400" spc="3" dirty="0">
                <a:solidFill>
                  <a:srgbClr val="17375E"/>
                </a:solidFill>
                <a:cs typeface="Arial"/>
              </a:rPr>
              <a:t> in</a:t>
            </a:r>
            <a:r>
              <a:rPr sz="2400" spc="10" dirty="0">
                <a:solidFill>
                  <a:srgbClr val="17375E"/>
                </a:solidFill>
                <a:cs typeface="Arial"/>
              </a:rPr>
              <a:t> </a:t>
            </a:r>
            <a:r>
              <a:rPr sz="2400" spc="3" dirty="0">
                <a:solidFill>
                  <a:srgbClr val="17375E"/>
                </a:solidFill>
                <a:cs typeface="Arial"/>
              </a:rPr>
              <a:t>the</a:t>
            </a:r>
            <a:r>
              <a:rPr sz="2400" spc="10" dirty="0">
                <a:solidFill>
                  <a:srgbClr val="17375E"/>
                </a:solidFill>
                <a:cs typeface="Arial"/>
              </a:rPr>
              <a:t> </a:t>
            </a:r>
            <a:r>
              <a:rPr sz="2400" spc="7" dirty="0">
                <a:solidFill>
                  <a:srgbClr val="17375E"/>
                </a:solidFill>
                <a:cs typeface="Arial"/>
              </a:rPr>
              <a:t>community</a:t>
            </a:r>
            <a:r>
              <a:rPr sz="2400" spc="30" dirty="0">
                <a:solidFill>
                  <a:srgbClr val="17375E"/>
                </a:solidFill>
                <a:cs typeface="Arial"/>
              </a:rPr>
              <a:t> </a:t>
            </a:r>
            <a:r>
              <a:rPr sz="2400" u="sng" spc="7" dirty="0">
                <a:solidFill>
                  <a:srgbClr val="17375E"/>
                </a:solidFill>
                <a:uFill>
                  <a:solidFill>
                    <a:srgbClr val="161613"/>
                  </a:solidFill>
                </a:uFill>
                <a:cs typeface="Arial"/>
              </a:rPr>
              <a:t>lose</a:t>
            </a:r>
            <a:r>
              <a:rPr sz="2400" u="sng" spc="10" dirty="0">
                <a:solidFill>
                  <a:srgbClr val="17375E"/>
                </a:solidFill>
                <a:uFill>
                  <a:solidFill>
                    <a:srgbClr val="161613"/>
                  </a:solidFill>
                </a:uFill>
                <a:cs typeface="Arial"/>
              </a:rPr>
              <a:t> access</a:t>
            </a:r>
            <a:r>
              <a:rPr sz="2400" u="sng" spc="7" dirty="0">
                <a:solidFill>
                  <a:srgbClr val="17375E"/>
                </a:solidFill>
                <a:uFill>
                  <a:solidFill>
                    <a:srgbClr val="161613"/>
                  </a:solidFill>
                </a:uFill>
                <a:cs typeface="Arial"/>
              </a:rPr>
              <a:t> to </a:t>
            </a:r>
            <a:r>
              <a:rPr sz="2400" spc="-368" dirty="0">
                <a:solidFill>
                  <a:srgbClr val="17375E"/>
                </a:solidFill>
                <a:cs typeface="Arial"/>
              </a:rPr>
              <a:t> </a:t>
            </a:r>
            <a:r>
              <a:rPr sz="2400" u="sng" spc="3" dirty="0">
                <a:solidFill>
                  <a:srgbClr val="17375E"/>
                </a:solidFill>
                <a:uFill>
                  <a:solidFill>
                    <a:srgbClr val="161613"/>
                  </a:solidFill>
                </a:uFill>
                <a:cs typeface="Arial"/>
              </a:rPr>
              <a:t>treatment</a:t>
            </a:r>
            <a:r>
              <a:rPr sz="2400" u="sng" spc="26" dirty="0">
                <a:solidFill>
                  <a:srgbClr val="17375E"/>
                </a:solidFill>
                <a:uFill>
                  <a:solidFill>
                    <a:srgbClr val="161613"/>
                  </a:solidFill>
                </a:uFill>
                <a:cs typeface="Arial"/>
              </a:rPr>
              <a:t> </a:t>
            </a:r>
            <a:r>
              <a:rPr sz="2400" u="sng" spc="10" dirty="0">
                <a:solidFill>
                  <a:srgbClr val="17375E"/>
                </a:solidFill>
                <a:uFill>
                  <a:solidFill>
                    <a:srgbClr val="161613"/>
                  </a:solidFill>
                </a:uFill>
                <a:cs typeface="Arial"/>
              </a:rPr>
              <a:t>when</a:t>
            </a:r>
            <a:r>
              <a:rPr sz="2400" u="sng" spc="30" dirty="0">
                <a:solidFill>
                  <a:srgbClr val="17375E"/>
                </a:solidFill>
                <a:uFill>
                  <a:solidFill>
                    <a:srgbClr val="161613"/>
                  </a:solidFill>
                </a:uFill>
                <a:cs typeface="Arial"/>
              </a:rPr>
              <a:t> </a:t>
            </a:r>
            <a:r>
              <a:rPr sz="2400" u="sng" spc="3" dirty="0">
                <a:solidFill>
                  <a:srgbClr val="17375E"/>
                </a:solidFill>
                <a:uFill>
                  <a:solidFill>
                    <a:srgbClr val="161613"/>
                  </a:solidFill>
                </a:uFill>
                <a:cs typeface="Arial"/>
              </a:rPr>
              <a:t>incarcerated</a:t>
            </a:r>
            <a:r>
              <a:rPr sz="2400" spc="3" dirty="0">
                <a:solidFill>
                  <a:srgbClr val="17375E"/>
                </a:solidFill>
                <a:cs typeface="Arial"/>
              </a:rPr>
              <a:t>;</a:t>
            </a:r>
            <a:r>
              <a:rPr sz="2400" spc="26" dirty="0">
                <a:solidFill>
                  <a:srgbClr val="17375E"/>
                </a:solidFill>
                <a:cs typeface="Arial"/>
              </a:rPr>
              <a:t> </a:t>
            </a:r>
            <a:r>
              <a:rPr sz="2400" spc="7" dirty="0">
                <a:solidFill>
                  <a:srgbClr val="17375E"/>
                </a:solidFill>
                <a:cs typeface="Arial"/>
              </a:rPr>
              <a:t>these</a:t>
            </a:r>
            <a:r>
              <a:rPr sz="2400" spc="30" dirty="0">
                <a:solidFill>
                  <a:srgbClr val="17375E"/>
                </a:solidFill>
                <a:cs typeface="Arial"/>
              </a:rPr>
              <a:t> </a:t>
            </a:r>
            <a:r>
              <a:rPr sz="2400" spc="3" dirty="0">
                <a:solidFill>
                  <a:srgbClr val="17375E"/>
                </a:solidFill>
                <a:cs typeface="Arial"/>
              </a:rPr>
              <a:t>individuals</a:t>
            </a:r>
            <a:r>
              <a:rPr sz="2400" spc="37" dirty="0">
                <a:solidFill>
                  <a:srgbClr val="17375E"/>
                </a:solidFill>
                <a:cs typeface="Arial"/>
              </a:rPr>
              <a:t> </a:t>
            </a:r>
            <a:r>
              <a:rPr sz="2400" spc="7" dirty="0">
                <a:solidFill>
                  <a:srgbClr val="17375E"/>
                </a:solidFill>
                <a:cs typeface="Arial"/>
              </a:rPr>
              <a:t>experience</a:t>
            </a:r>
            <a:r>
              <a:rPr sz="2400" spc="30" dirty="0">
                <a:solidFill>
                  <a:srgbClr val="17375E"/>
                </a:solidFill>
                <a:cs typeface="Arial"/>
              </a:rPr>
              <a:t> </a:t>
            </a:r>
            <a:r>
              <a:rPr sz="2400" spc="7" dirty="0">
                <a:solidFill>
                  <a:srgbClr val="17375E"/>
                </a:solidFill>
                <a:cs typeface="Arial"/>
              </a:rPr>
              <a:t>extreme stress</a:t>
            </a:r>
            <a:r>
              <a:rPr sz="2400" spc="-7" dirty="0">
                <a:solidFill>
                  <a:srgbClr val="17375E"/>
                </a:solidFill>
                <a:cs typeface="Arial"/>
              </a:rPr>
              <a:t> </a:t>
            </a:r>
            <a:r>
              <a:rPr sz="2400" spc="7" dirty="0">
                <a:solidFill>
                  <a:srgbClr val="17375E"/>
                </a:solidFill>
                <a:cs typeface="Arial"/>
              </a:rPr>
              <a:t>and</a:t>
            </a:r>
            <a:r>
              <a:rPr sz="2400" spc="26" dirty="0">
                <a:solidFill>
                  <a:srgbClr val="17375E"/>
                </a:solidFill>
                <a:cs typeface="Arial"/>
              </a:rPr>
              <a:t> </a:t>
            </a:r>
            <a:r>
              <a:rPr sz="2400" spc="7" dirty="0">
                <a:solidFill>
                  <a:srgbClr val="17375E"/>
                </a:solidFill>
                <a:cs typeface="Arial"/>
              </a:rPr>
              <a:t>severe</a:t>
            </a:r>
            <a:r>
              <a:rPr sz="2400" spc="10" dirty="0">
                <a:solidFill>
                  <a:srgbClr val="17375E"/>
                </a:solidFill>
                <a:cs typeface="Arial"/>
              </a:rPr>
              <a:t> </a:t>
            </a:r>
            <a:r>
              <a:rPr sz="2400" dirty="0">
                <a:solidFill>
                  <a:srgbClr val="17375E"/>
                </a:solidFill>
                <a:cs typeface="Arial"/>
              </a:rPr>
              <a:t>opioid</a:t>
            </a:r>
            <a:r>
              <a:rPr sz="2400" spc="40" dirty="0">
                <a:solidFill>
                  <a:srgbClr val="17375E"/>
                </a:solidFill>
                <a:cs typeface="Arial"/>
              </a:rPr>
              <a:t> </a:t>
            </a:r>
            <a:r>
              <a:rPr sz="2400" spc="3" dirty="0">
                <a:solidFill>
                  <a:srgbClr val="17375E"/>
                </a:solidFill>
                <a:cs typeface="Arial"/>
              </a:rPr>
              <a:t>withdrawal.</a:t>
            </a:r>
            <a:r>
              <a:rPr lang="en-US" sz="2400" spc="3" baseline="30000" dirty="0">
                <a:solidFill>
                  <a:srgbClr val="17375E"/>
                </a:solidFill>
                <a:cs typeface="Arial"/>
              </a:rPr>
              <a:t>3</a:t>
            </a:r>
          </a:p>
          <a:p>
            <a:pPr marL="350885" marR="48749" indent="-342900">
              <a:lnSpc>
                <a:spcPct val="101499"/>
              </a:lnSpc>
              <a:spcBef>
                <a:spcPts val="460"/>
              </a:spcBef>
              <a:buFont typeface="Arial" panose="020B0604020202020204" pitchFamily="34" charset="0"/>
              <a:buChar char="•"/>
              <a:tabLst>
                <a:tab pos="132377" algn="l"/>
              </a:tabLst>
            </a:pPr>
            <a:r>
              <a:rPr sz="2400" spc="7" dirty="0">
                <a:solidFill>
                  <a:srgbClr val="17375E"/>
                </a:solidFill>
                <a:cs typeface="Arial"/>
              </a:rPr>
              <a:t>Of </a:t>
            </a:r>
            <a:r>
              <a:rPr sz="2400" spc="3" dirty="0">
                <a:solidFill>
                  <a:srgbClr val="17375E"/>
                </a:solidFill>
                <a:cs typeface="Arial"/>
              </a:rPr>
              <a:t>people </a:t>
            </a:r>
            <a:r>
              <a:rPr sz="2400" dirty="0">
                <a:solidFill>
                  <a:srgbClr val="17375E"/>
                </a:solidFill>
                <a:cs typeface="Arial"/>
              </a:rPr>
              <a:t>with </a:t>
            </a:r>
            <a:r>
              <a:rPr sz="2400" spc="7" dirty="0">
                <a:solidFill>
                  <a:srgbClr val="17375E"/>
                </a:solidFill>
                <a:cs typeface="Arial"/>
              </a:rPr>
              <a:t>substance </a:t>
            </a:r>
            <a:r>
              <a:rPr sz="2400" spc="10" dirty="0">
                <a:solidFill>
                  <a:srgbClr val="17375E"/>
                </a:solidFill>
                <a:cs typeface="Arial"/>
              </a:rPr>
              <a:t>use </a:t>
            </a:r>
            <a:r>
              <a:rPr sz="2400" spc="7" dirty="0">
                <a:solidFill>
                  <a:srgbClr val="17375E"/>
                </a:solidFill>
                <a:cs typeface="Arial"/>
              </a:rPr>
              <a:t>disorder, those </a:t>
            </a:r>
            <a:r>
              <a:rPr sz="2400" spc="3" dirty="0">
                <a:solidFill>
                  <a:srgbClr val="17375E"/>
                </a:solidFill>
                <a:cs typeface="Arial"/>
              </a:rPr>
              <a:t>with justice involvement </a:t>
            </a:r>
            <a:r>
              <a:rPr sz="2400" spc="7" dirty="0">
                <a:solidFill>
                  <a:srgbClr val="17375E"/>
                </a:solidFill>
                <a:cs typeface="Arial"/>
              </a:rPr>
              <a:t>are </a:t>
            </a:r>
            <a:r>
              <a:rPr sz="2400" u="sng" spc="7" dirty="0">
                <a:solidFill>
                  <a:srgbClr val="17375E"/>
                </a:solidFill>
                <a:uFill>
                  <a:solidFill>
                    <a:srgbClr val="161613"/>
                  </a:solidFill>
                </a:uFill>
                <a:cs typeface="Arial"/>
              </a:rPr>
              <a:t>more </a:t>
            </a:r>
            <a:r>
              <a:rPr sz="2400" u="sng" spc="3" dirty="0">
                <a:solidFill>
                  <a:srgbClr val="17375E"/>
                </a:solidFill>
                <a:uFill>
                  <a:solidFill>
                    <a:srgbClr val="161613"/>
                  </a:solidFill>
                </a:uFill>
                <a:cs typeface="Arial"/>
              </a:rPr>
              <a:t>likely </a:t>
            </a:r>
            <a:r>
              <a:rPr sz="2400" spc="7" dirty="0">
                <a:solidFill>
                  <a:srgbClr val="17375E"/>
                </a:solidFill>
                <a:cs typeface="Arial"/>
              </a:rPr>
              <a:t>to report </a:t>
            </a:r>
            <a:r>
              <a:rPr sz="2400" spc="3" dirty="0">
                <a:solidFill>
                  <a:srgbClr val="17375E"/>
                </a:solidFill>
                <a:cs typeface="Arial"/>
              </a:rPr>
              <a:t>receiving </a:t>
            </a:r>
            <a:r>
              <a:rPr sz="2400" spc="7" dirty="0">
                <a:solidFill>
                  <a:srgbClr val="17375E"/>
                </a:solidFill>
                <a:cs typeface="Arial"/>
              </a:rPr>
              <a:t>some </a:t>
            </a:r>
            <a:r>
              <a:rPr sz="2400" spc="3" dirty="0">
                <a:solidFill>
                  <a:srgbClr val="17375E"/>
                </a:solidFill>
                <a:cs typeface="Arial"/>
              </a:rPr>
              <a:t>type </a:t>
            </a:r>
            <a:r>
              <a:rPr sz="2400" dirty="0">
                <a:solidFill>
                  <a:srgbClr val="17375E"/>
                </a:solidFill>
                <a:cs typeface="Arial"/>
              </a:rPr>
              <a:t>of </a:t>
            </a:r>
            <a:r>
              <a:rPr sz="2400" spc="3" dirty="0">
                <a:solidFill>
                  <a:srgbClr val="17375E"/>
                </a:solidFill>
                <a:cs typeface="Arial"/>
              </a:rPr>
              <a:t>treatment but </a:t>
            </a:r>
            <a:r>
              <a:rPr sz="2400" spc="7" dirty="0">
                <a:solidFill>
                  <a:srgbClr val="17375E"/>
                </a:solidFill>
                <a:cs typeface="Arial"/>
              </a:rPr>
              <a:t>are </a:t>
            </a:r>
            <a:r>
              <a:rPr sz="2400" u="sng" spc="7" dirty="0">
                <a:solidFill>
                  <a:srgbClr val="17375E"/>
                </a:solidFill>
                <a:uFill>
                  <a:solidFill>
                    <a:srgbClr val="161613"/>
                  </a:solidFill>
                </a:uFill>
                <a:cs typeface="Arial"/>
              </a:rPr>
              <a:t>less</a:t>
            </a:r>
            <a:r>
              <a:rPr lang="en-US" sz="2400" u="sng" spc="7" dirty="0">
                <a:solidFill>
                  <a:srgbClr val="17375E"/>
                </a:solidFill>
                <a:uFill>
                  <a:solidFill>
                    <a:srgbClr val="161613"/>
                  </a:solidFill>
                </a:uFill>
                <a:cs typeface="Arial"/>
              </a:rPr>
              <a:t> </a:t>
            </a:r>
            <a:r>
              <a:rPr sz="2400" u="sng" spc="3" dirty="0">
                <a:solidFill>
                  <a:srgbClr val="17375E"/>
                </a:solidFill>
                <a:uFill>
                  <a:solidFill>
                    <a:srgbClr val="161613"/>
                  </a:solidFill>
                </a:uFill>
                <a:cs typeface="Arial"/>
              </a:rPr>
              <a:t>likely</a:t>
            </a:r>
            <a:r>
              <a:rPr sz="2400" spc="3" dirty="0">
                <a:solidFill>
                  <a:srgbClr val="17375E"/>
                </a:solidFill>
                <a:cs typeface="Arial"/>
              </a:rPr>
              <a:t> </a:t>
            </a:r>
            <a:r>
              <a:rPr sz="2400" spc="7" dirty="0">
                <a:solidFill>
                  <a:srgbClr val="17375E"/>
                </a:solidFill>
                <a:cs typeface="Arial"/>
              </a:rPr>
              <a:t>to</a:t>
            </a:r>
            <a:r>
              <a:rPr sz="2400" spc="10" dirty="0">
                <a:solidFill>
                  <a:srgbClr val="17375E"/>
                </a:solidFill>
                <a:cs typeface="Arial"/>
              </a:rPr>
              <a:t> </a:t>
            </a:r>
            <a:r>
              <a:rPr sz="2400" spc="7" dirty="0">
                <a:solidFill>
                  <a:srgbClr val="17375E"/>
                </a:solidFill>
                <a:cs typeface="Arial"/>
              </a:rPr>
              <a:t>receive</a:t>
            </a:r>
            <a:r>
              <a:rPr sz="2400" spc="10" dirty="0">
                <a:solidFill>
                  <a:srgbClr val="17375E"/>
                </a:solidFill>
                <a:cs typeface="Arial"/>
              </a:rPr>
              <a:t> </a:t>
            </a:r>
            <a:r>
              <a:rPr sz="2400" spc="3" dirty="0">
                <a:solidFill>
                  <a:srgbClr val="17375E"/>
                </a:solidFill>
                <a:cs typeface="Arial"/>
              </a:rPr>
              <a:t>agonist</a:t>
            </a:r>
            <a:r>
              <a:rPr sz="2400" spc="37" dirty="0">
                <a:solidFill>
                  <a:srgbClr val="17375E"/>
                </a:solidFill>
                <a:cs typeface="Arial"/>
              </a:rPr>
              <a:t> </a:t>
            </a:r>
            <a:r>
              <a:rPr sz="2400" spc="3" dirty="0">
                <a:solidFill>
                  <a:srgbClr val="17375E"/>
                </a:solidFill>
                <a:cs typeface="Arial"/>
              </a:rPr>
              <a:t>therapies</a:t>
            </a:r>
            <a:r>
              <a:rPr lang="en-US" sz="2400" spc="3" dirty="0">
                <a:solidFill>
                  <a:srgbClr val="17375E"/>
                </a:solidFill>
                <a:cs typeface="Arial"/>
              </a:rPr>
              <a:t> (methadone or buprenorphine)</a:t>
            </a:r>
            <a:r>
              <a:rPr sz="2400" spc="3" dirty="0">
                <a:solidFill>
                  <a:srgbClr val="17375E"/>
                </a:solidFill>
                <a:cs typeface="Arial"/>
              </a:rPr>
              <a:t>.</a:t>
            </a:r>
            <a:r>
              <a:rPr lang="en-US" sz="2400" spc="3" baseline="30000" dirty="0">
                <a:solidFill>
                  <a:srgbClr val="17375E"/>
                </a:solidFill>
                <a:cs typeface="Arial"/>
              </a:rPr>
              <a:t>3</a:t>
            </a:r>
            <a:endParaRPr sz="2400" baseline="30000" dirty="0">
              <a:solidFill>
                <a:srgbClr val="17375E"/>
              </a:solidFill>
              <a:cs typeface="Arial"/>
            </a:endParaRPr>
          </a:p>
        </p:txBody>
      </p:sp>
      <p:sp>
        <p:nvSpPr>
          <p:cNvPr id="4" name="object 4"/>
          <p:cNvSpPr txBox="1"/>
          <p:nvPr/>
        </p:nvSpPr>
        <p:spPr>
          <a:xfrm>
            <a:off x="7541744" y="5488053"/>
            <a:ext cx="63453" cy="109950"/>
          </a:xfrm>
          <a:prstGeom prst="rect">
            <a:avLst/>
          </a:prstGeom>
        </p:spPr>
        <p:txBody>
          <a:bodyPr vert="horz" wrap="square" lIns="0" tIns="7985" rIns="0" bIns="0" rtlCol="0">
            <a:spAutoFit/>
          </a:bodyPr>
          <a:lstStyle/>
          <a:p>
            <a:pPr marL="8405">
              <a:spcBef>
                <a:spcPts val="63"/>
              </a:spcBef>
            </a:pPr>
            <a:r>
              <a:rPr sz="662" spc="-3" dirty="0">
                <a:solidFill>
                  <a:srgbClr val="D6D6CF"/>
                </a:solidFill>
                <a:latin typeface="Arial"/>
                <a:cs typeface="Arial"/>
              </a:rPr>
              <a:t>2</a:t>
            </a:r>
            <a:endParaRPr sz="662" dirty="0">
              <a:latin typeface="Arial"/>
              <a:cs typeface="Arial"/>
            </a:endParaRPr>
          </a:p>
        </p:txBody>
      </p:sp>
      <p:sp>
        <p:nvSpPr>
          <p:cNvPr id="5" name="Google Shape;1587;p115"/>
          <p:cNvSpPr txBox="1"/>
          <p:nvPr/>
        </p:nvSpPr>
        <p:spPr>
          <a:xfrm>
            <a:off x="95038" y="6309360"/>
            <a:ext cx="3514950" cy="523575"/>
          </a:xfrm>
          <a:prstGeom prst="rect">
            <a:avLst/>
          </a:prstGeom>
          <a:noFill/>
          <a:ln>
            <a:noFill/>
          </a:ln>
        </p:spPr>
        <p:txBody>
          <a:bodyPr spcFirstLastPara="1" wrap="square" lIns="68569" tIns="68569" rIns="68569" bIns="68569" anchor="t" anchorCtr="0">
            <a:noAutofit/>
          </a:bodyPr>
          <a:lstStyle/>
          <a:p>
            <a:r>
              <a:rPr lang="en-US" sz="800" baseline="30000" dirty="0">
                <a:solidFill>
                  <a:srgbClr val="17375E"/>
                </a:solidFill>
              </a:rPr>
              <a:t>1 </a:t>
            </a:r>
            <a:r>
              <a:rPr lang="en-US" sz="800" dirty="0" err="1">
                <a:solidFill>
                  <a:srgbClr val="17375E"/>
                </a:solidFill>
              </a:rPr>
              <a:t>Bahji</a:t>
            </a:r>
            <a:r>
              <a:rPr lang="en-US" sz="800" dirty="0">
                <a:solidFill>
                  <a:srgbClr val="17375E"/>
                </a:solidFill>
              </a:rPr>
              <a:t> 2019</a:t>
            </a:r>
            <a:endParaRPr sz="800" dirty="0">
              <a:solidFill>
                <a:srgbClr val="17375E"/>
              </a:solidFill>
            </a:endParaRPr>
          </a:p>
          <a:p>
            <a:endParaRPr sz="750" dirty="0"/>
          </a:p>
        </p:txBody>
      </p:sp>
    </p:spTree>
    <p:extLst>
      <p:ext uri="{BB962C8B-B14F-4D97-AF65-F5344CB8AC3E}">
        <p14:creationId xmlns:p14="http://schemas.microsoft.com/office/powerpoint/2010/main" val="427445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89e515e693_0_0"/>
          <p:cNvSpPr txBox="1"/>
          <p:nvPr/>
        </p:nvSpPr>
        <p:spPr>
          <a:xfrm>
            <a:off x="1485900" y="1263466"/>
            <a:ext cx="6172200" cy="342900"/>
          </a:xfrm>
          <a:prstGeom prst="rect">
            <a:avLst/>
          </a:prstGeom>
          <a:noFill/>
          <a:ln>
            <a:noFill/>
          </a:ln>
        </p:spPr>
        <p:txBody>
          <a:bodyPr spcFirstLastPara="1" wrap="square" lIns="0" tIns="0" rIns="0" bIns="0" anchor="t" anchorCtr="0">
            <a:noAutofit/>
          </a:bodyPr>
          <a:lstStyle/>
          <a:p>
            <a:pPr algn="ctr">
              <a:lnSpc>
                <a:spcPct val="90000"/>
              </a:lnSpc>
              <a:buClr>
                <a:srgbClr val="000000"/>
              </a:buClr>
              <a:buSzPts val="3600"/>
            </a:pPr>
            <a:endParaRPr sz="2250" b="1" dirty="0">
              <a:solidFill>
                <a:srgbClr val="69AD46"/>
              </a:solidFill>
              <a:ea typeface="Cabin"/>
              <a:cs typeface="Cabin"/>
              <a:sym typeface="Cabin"/>
            </a:endParaRPr>
          </a:p>
        </p:txBody>
      </p:sp>
      <p:sp>
        <p:nvSpPr>
          <p:cNvPr id="663" name="Google Shape;663;g89e515e693_0_0"/>
          <p:cNvSpPr txBox="1"/>
          <p:nvPr/>
        </p:nvSpPr>
        <p:spPr>
          <a:xfrm>
            <a:off x="512064" y="1554480"/>
            <a:ext cx="7570382" cy="3659986"/>
          </a:xfrm>
          <a:prstGeom prst="rect">
            <a:avLst/>
          </a:prstGeom>
          <a:noFill/>
          <a:ln>
            <a:noFill/>
          </a:ln>
        </p:spPr>
        <p:txBody>
          <a:bodyPr spcFirstLastPara="1" wrap="square" lIns="0" tIns="0" rIns="0" bIns="0" anchor="t" anchorCtr="0">
            <a:noAutofit/>
          </a:bodyPr>
          <a:lstStyle/>
          <a:p>
            <a:pPr marL="409575" indent="-342900">
              <a:buClr>
                <a:srgbClr val="000000"/>
              </a:buClr>
              <a:buSzPts val="2200"/>
              <a:buFont typeface="Arial" panose="020B0604020202020204" pitchFamily="34" charset="0"/>
              <a:buChar char="•"/>
            </a:pPr>
            <a:r>
              <a:rPr lang="en-US" sz="2400" dirty="0">
                <a:solidFill>
                  <a:srgbClr val="17375E"/>
                </a:solidFill>
                <a:ea typeface="Calibri"/>
                <a:cs typeface="Calibri"/>
                <a:sym typeface="Calibri"/>
              </a:rPr>
              <a:t>In NC, the likelihood of OD post-release is 40x higher than general population </a:t>
            </a:r>
            <a:r>
              <a:rPr lang="en-US" sz="2400" baseline="30000" dirty="0">
                <a:solidFill>
                  <a:srgbClr val="17375E"/>
                </a:solidFill>
                <a:ea typeface="Calibri"/>
                <a:cs typeface="Calibri"/>
                <a:sym typeface="Calibri"/>
              </a:rPr>
              <a:t>2</a:t>
            </a:r>
          </a:p>
          <a:p>
            <a:pPr marL="409575" indent="-342900">
              <a:buClr>
                <a:srgbClr val="000000"/>
              </a:buClr>
              <a:buSzPts val="2200"/>
              <a:buFont typeface="Arial" panose="020B0604020202020204" pitchFamily="34" charset="0"/>
              <a:buChar char="•"/>
            </a:pPr>
            <a:endParaRPr sz="2400" baseline="30000" dirty="0">
              <a:solidFill>
                <a:srgbClr val="17375E"/>
              </a:solidFill>
              <a:ea typeface="Calibri"/>
              <a:cs typeface="Calibri"/>
              <a:sym typeface="Calibri"/>
            </a:endParaRPr>
          </a:p>
          <a:p>
            <a:pPr marL="409575" indent="-342900">
              <a:buClr>
                <a:srgbClr val="000000"/>
              </a:buClr>
              <a:buSzPts val="2200"/>
              <a:buFont typeface="Arial" panose="020B0604020202020204" pitchFamily="34" charset="0"/>
              <a:buChar char="•"/>
            </a:pPr>
            <a:r>
              <a:rPr lang="en-US" sz="2400" dirty="0">
                <a:solidFill>
                  <a:srgbClr val="17375E"/>
                </a:solidFill>
                <a:ea typeface="Calibri"/>
                <a:cs typeface="Calibri"/>
                <a:sym typeface="Calibri"/>
              </a:rPr>
              <a:t>Unlike many other countries, </a:t>
            </a:r>
            <a:r>
              <a:rPr lang="en-US" sz="2400" b="1" dirty="0">
                <a:solidFill>
                  <a:srgbClr val="17375E"/>
                </a:solidFill>
                <a:ea typeface="Calibri"/>
                <a:cs typeface="Calibri"/>
                <a:sym typeface="Calibri"/>
              </a:rPr>
              <a:t>U.S. does not routinely offer MAT to incarcerated people</a:t>
            </a:r>
          </a:p>
          <a:p>
            <a:pPr marL="342900" indent="-342900">
              <a:buClr>
                <a:srgbClr val="000000"/>
              </a:buClr>
              <a:buSzPts val="500"/>
              <a:buFont typeface="Arial" panose="020B0604020202020204" pitchFamily="34" charset="0"/>
              <a:buChar char="•"/>
            </a:pPr>
            <a:endParaRPr sz="2400" dirty="0">
              <a:solidFill>
                <a:srgbClr val="17375E"/>
              </a:solidFill>
              <a:ea typeface="Calibri"/>
              <a:cs typeface="Calibri"/>
              <a:sym typeface="Calibri"/>
            </a:endParaRPr>
          </a:p>
          <a:p>
            <a:pPr marL="409575" indent="-342900">
              <a:buClr>
                <a:srgbClr val="000000"/>
              </a:buClr>
              <a:buSzPts val="2200"/>
              <a:buFont typeface="Arial" panose="020B0604020202020204" pitchFamily="34" charset="0"/>
              <a:buChar char="•"/>
            </a:pPr>
            <a:r>
              <a:rPr lang="en-US" sz="2400" dirty="0">
                <a:solidFill>
                  <a:srgbClr val="17375E"/>
                </a:solidFill>
                <a:ea typeface="Calibri"/>
                <a:cs typeface="Calibri"/>
                <a:sym typeface="Calibri"/>
              </a:rPr>
              <a:t>Leads to:</a:t>
            </a:r>
            <a:endParaRPr sz="2400" dirty="0">
              <a:solidFill>
                <a:srgbClr val="17375E"/>
              </a:solidFill>
              <a:ea typeface="Calibri"/>
              <a:cs typeface="Calibri"/>
              <a:sym typeface="Calibri"/>
            </a:endParaRPr>
          </a:p>
          <a:p>
            <a:pPr>
              <a:buClr>
                <a:srgbClr val="000000"/>
              </a:buClr>
              <a:buSzPts val="2400"/>
            </a:pPr>
            <a:endParaRPr dirty="0">
              <a:solidFill>
                <a:srgbClr val="000000"/>
              </a:solidFill>
              <a:latin typeface="Calibri"/>
              <a:ea typeface="Calibri"/>
              <a:cs typeface="Calibri"/>
              <a:sym typeface="Calibri"/>
            </a:endParaRPr>
          </a:p>
          <a:p>
            <a:pPr>
              <a:lnSpc>
                <a:spcPct val="90000"/>
              </a:lnSpc>
              <a:spcBef>
                <a:spcPts val="281"/>
              </a:spcBef>
              <a:buClr>
                <a:srgbClr val="000000"/>
              </a:buClr>
              <a:buSzPts val="1800"/>
            </a:pPr>
            <a:endParaRPr sz="1350" dirty="0">
              <a:solidFill>
                <a:srgbClr val="000000"/>
              </a:solidFill>
              <a:latin typeface="Calibri"/>
              <a:ea typeface="Calibri"/>
              <a:cs typeface="Calibri"/>
              <a:sym typeface="Calibri"/>
            </a:endParaRPr>
          </a:p>
          <a:p>
            <a:pPr>
              <a:lnSpc>
                <a:spcPct val="90000"/>
              </a:lnSpc>
              <a:spcBef>
                <a:spcPts val="281"/>
              </a:spcBef>
              <a:buClr>
                <a:srgbClr val="000000"/>
              </a:buClr>
              <a:buSzPts val="1800"/>
            </a:pPr>
            <a:endParaRPr sz="1350" dirty="0">
              <a:solidFill>
                <a:srgbClr val="000000"/>
              </a:solidFill>
              <a:latin typeface="Calibri"/>
              <a:ea typeface="Calibri"/>
              <a:cs typeface="Calibri"/>
              <a:sym typeface="Calibri"/>
            </a:endParaRPr>
          </a:p>
          <a:p>
            <a:pPr>
              <a:lnSpc>
                <a:spcPct val="90000"/>
              </a:lnSpc>
              <a:spcBef>
                <a:spcPts val="281"/>
              </a:spcBef>
              <a:buClr>
                <a:srgbClr val="000000"/>
              </a:buClr>
              <a:buSzPts val="1800"/>
            </a:pPr>
            <a:endParaRPr sz="1350" dirty="0">
              <a:solidFill>
                <a:srgbClr val="000000"/>
              </a:solidFill>
              <a:latin typeface="Calibri"/>
              <a:ea typeface="Calibri"/>
              <a:cs typeface="Calibri"/>
              <a:sym typeface="Calibri"/>
            </a:endParaRPr>
          </a:p>
          <a:p>
            <a:pPr>
              <a:lnSpc>
                <a:spcPct val="90000"/>
              </a:lnSpc>
              <a:spcBef>
                <a:spcPts val="281"/>
              </a:spcBef>
              <a:buClr>
                <a:srgbClr val="000000"/>
              </a:buClr>
              <a:buSzPts val="1800"/>
            </a:pPr>
            <a:endParaRPr sz="1350" dirty="0">
              <a:solidFill>
                <a:srgbClr val="000000"/>
              </a:solidFill>
              <a:latin typeface="Calibri"/>
              <a:ea typeface="Calibri"/>
              <a:cs typeface="Calibri"/>
              <a:sym typeface="Calibri"/>
            </a:endParaRPr>
          </a:p>
          <a:p>
            <a:pPr>
              <a:buClr>
                <a:srgbClr val="000000"/>
              </a:buClr>
              <a:buSzPts val="2200"/>
            </a:pPr>
            <a:endParaRPr sz="1650" dirty="0">
              <a:solidFill>
                <a:srgbClr val="000000"/>
              </a:solidFill>
              <a:latin typeface="Calibri"/>
              <a:ea typeface="Calibri"/>
              <a:cs typeface="Calibri"/>
              <a:sym typeface="Calibri"/>
            </a:endParaRPr>
          </a:p>
        </p:txBody>
      </p:sp>
      <p:sp>
        <p:nvSpPr>
          <p:cNvPr id="664" name="Google Shape;664;g89e515e693_0_0"/>
          <p:cNvSpPr txBox="1"/>
          <p:nvPr/>
        </p:nvSpPr>
        <p:spPr>
          <a:xfrm>
            <a:off x="91440" y="6263640"/>
            <a:ext cx="4837275" cy="387074"/>
          </a:xfrm>
          <a:prstGeom prst="rect">
            <a:avLst/>
          </a:prstGeom>
          <a:noFill/>
          <a:ln>
            <a:noFill/>
          </a:ln>
        </p:spPr>
        <p:txBody>
          <a:bodyPr spcFirstLastPara="1" wrap="square" lIns="68569" tIns="34275" rIns="68569" bIns="34275" anchor="t" anchorCtr="0">
            <a:noAutofit/>
          </a:bodyPr>
          <a:lstStyle/>
          <a:p>
            <a:pPr>
              <a:buClr>
                <a:srgbClr val="000000"/>
              </a:buClr>
              <a:buSzPts val="1000"/>
            </a:pPr>
            <a:r>
              <a:rPr lang="en-US" sz="800" baseline="30000" dirty="0">
                <a:solidFill>
                  <a:srgbClr val="17375E"/>
                </a:solidFill>
                <a:ea typeface="Calibri"/>
                <a:cs typeface="Calibri"/>
                <a:sym typeface="Calibri"/>
              </a:rPr>
              <a:t>1 </a:t>
            </a:r>
            <a:r>
              <a:rPr lang="en-US" sz="800" dirty="0">
                <a:solidFill>
                  <a:srgbClr val="17375E"/>
                </a:solidFill>
                <a:ea typeface="Calibri"/>
                <a:cs typeface="Calibri"/>
                <a:sym typeface="Calibri"/>
              </a:rPr>
              <a:t>SAMHSA 2019 </a:t>
            </a:r>
            <a:endParaRPr lang="en-US" sz="800" dirty="0">
              <a:solidFill>
                <a:srgbClr val="17375E"/>
              </a:solidFill>
              <a:ea typeface="Arial"/>
              <a:cs typeface="Arial"/>
              <a:sym typeface="Arial"/>
            </a:endParaRPr>
          </a:p>
          <a:p>
            <a:pPr>
              <a:buClr>
                <a:srgbClr val="000000"/>
              </a:buClr>
              <a:buSzPts val="1000"/>
            </a:pPr>
            <a:r>
              <a:rPr lang="en-US" sz="800" baseline="30000" dirty="0">
                <a:solidFill>
                  <a:srgbClr val="17375E"/>
                </a:solidFill>
                <a:ea typeface="Calibri"/>
                <a:cs typeface="Calibri"/>
                <a:sym typeface="Calibri"/>
              </a:rPr>
              <a:t>2 </a:t>
            </a:r>
            <a:r>
              <a:rPr lang="en-US" sz="800" dirty="0" err="1">
                <a:solidFill>
                  <a:srgbClr val="17375E"/>
                </a:solidFill>
                <a:ea typeface="Calibri"/>
                <a:cs typeface="Calibri"/>
                <a:sym typeface="Calibri"/>
              </a:rPr>
              <a:t>Ranapurwala</a:t>
            </a:r>
            <a:r>
              <a:rPr lang="en-US" sz="800" dirty="0">
                <a:solidFill>
                  <a:srgbClr val="17375E"/>
                </a:solidFill>
                <a:ea typeface="Calibri"/>
                <a:cs typeface="Calibri"/>
                <a:sym typeface="Calibri"/>
              </a:rPr>
              <a:t> 2018</a:t>
            </a:r>
            <a:endParaRPr sz="800" dirty="0">
              <a:solidFill>
                <a:srgbClr val="17375E"/>
              </a:solidFill>
              <a:ea typeface="Calibri"/>
              <a:cs typeface="Calibri"/>
              <a:sym typeface="Calibri"/>
            </a:endParaRPr>
          </a:p>
        </p:txBody>
      </p:sp>
      <p:sp>
        <p:nvSpPr>
          <p:cNvPr id="665" name="Google Shape;665;g89e515e693_0_0"/>
          <p:cNvSpPr/>
          <p:nvPr/>
        </p:nvSpPr>
        <p:spPr>
          <a:xfrm>
            <a:off x="1841944" y="4117849"/>
            <a:ext cx="1391625" cy="1290825"/>
          </a:xfrm>
          <a:prstGeom prst="rect">
            <a:avLst/>
          </a:prstGeom>
          <a:solidFill>
            <a:srgbClr val="5B9BD5"/>
          </a:solid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281"/>
              </a:spcBef>
              <a:buClr>
                <a:srgbClr val="000000"/>
              </a:buClr>
              <a:buSzPts val="2400"/>
            </a:pPr>
            <a:r>
              <a:rPr lang="en-US" sz="1600" dirty="0">
                <a:solidFill>
                  <a:srgbClr val="FFFFFF"/>
                </a:solidFill>
                <a:ea typeface="Calibri"/>
                <a:cs typeface="Calibri"/>
                <a:sym typeface="Calibri"/>
              </a:rPr>
              <a:t>Interruption in treatment during incarceration </a:t>
            </a:r>
            <a:endParaRPr sz="1600" dirty="0">
              <a:solidFill>
                <a:srgbClr val="FFFFFF"/>
              </a:solidFill>
              <a:ea typeface="Arial"/>
              <a:cs typeface="Arial"/>
              <a:sym typeface="Arial"/>
            </a:endParaRPr>
          </a:p>
        </p:txBody>
      </p:sp>
      <p:sp>
        <p:nvSpPr>
          <p:cNvPr id="666" name="Google Shape;666;g89e515e693_0_0"/>
          <p:cNvSpPr/>
          <p:nvPr/>
        </p:nvSpPr>
        <p:spPr>
          <a:xfrm>
            <a:off x="3666547" y="4208845"/>
            <a:ext cx="1391625" cy="1102725"/>
          </a:xfrm>
          <a:prstGeom prst="rect">
            <a:avLst/>
          </a:prstGeom>
          <a:solidFill>
            <a:srgbClr val="5B9BD5"/>
          </a:solid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281"/>
              </a:spcBef>
              <a:buClr>
                <a:srgbClr val="000000"/>
              </a:buClr>
              <a:buSzPts val="2400"/>
            </a:pPr>
            <a:r>
              <a:rPr lang="en-US" sz="1600" dirty="0">
                <a:solidFill>
                  <a:srgbClr val="FFFFFF"/>
                </a:solidFill>
                <a:ea typeface="Calibri"/>
                <a:cs typeface="Calibri"/>
                <a:sym typeface="Calibri"/>
              </a:rPr>
              <a:t>High relapse &amp; overdose risk post-release</a:t>
            </a:r>
            <a:endParaRPr sz="1600" dirty="0">
              <a:solidFill>
                <a:srgbClr val="FFFFFF"/>
              </a:solidFill>
              <a:ea typeface="Calibri"/>
              <a:cs typeface="Calibri"/>
              <a:sym typeface="Calibri"/>
            </a:endParaRPr>
          </a:p>
        </p:txBody>
      </p:sp>
      <p:sp>
        <p:nvSpPr>
          <p:cNvPr id="667" name="Google Shape;667;g89e515e693_0_0"/>
          <p:cNvSpPr/>
          <p:nvPr/>
        </p:nvSpPr>
        <p:spPr>
          <a:xfrm>
            <a:off x="5491151" y="3804577"/>
            <a:ext cx="1703025" cy="1614600"/>
          </a:xfrm>
          <a:prstGeom prst="rect">
            <a:avLst/>
          </a:prstGeom>
          <a:solidFill>
            <a:srgbClr val="5B9BD5"/>
          </a:solidFill>
          <a:ln w="9525" cap="flat" cmpd="sng">
            <a:solidFill>
              <a:srgbClr val="44546A"/>
            </a:solidFill>
            <a:prstDash val="solid"/>
            <a:round/>
            <a:headEnd type="none" w="sm" len="sm"/>
            <a:tailEnd type="none" w="sm" len="sm"/>
          </a:ln>
        </p:spPr>
        <p:txBody>
          <a:bodyPr spcFirstLastPara="1" wrap="square" lIns="68569" tIns="68569" rIns="68569" bIns="68569" anchor="ctr" anchorCtr="0">
            <a:noAutofit/>
          </a:bodyPr>
          <a:lstStyle/>
          <a:p>
            <a:pPr algn="ctr">
              <a:lnSpc>
                <a:spcPct val="90000"/>
              </a:lnSpc>
              <a:spcBef>
                <a:spcPts val="281"/>
              </a:spcBef>
              <a:buClr>
                <a:srgbClr val="000000"/>
              </a:buClr>
              <a:buSzPts val="2400"/>
            </a:pPr>
            <a:r>
              <a:rPr lang="en-US" sz="1600" dirty="0">
                <a:solidFill>
                  <a:srgbClr val="FFFFFF"/>
                </a:solidFill>
                <a:ea typeface="Calibri"/>
                <a:cs typeface="Calibri"/>
                <a:sym typeface="Calibri"/>
              </a:rPr>
              <a:t>Vastly increased risk of overdose death following incarceration if denied access to MAT</a:t>
            </a:r>
            <a:endParaRPr sz="1600" dirty="0">
              <a:solidFill>
                <a:srgbClr val="FFFFFF"/>
              </a:solidFill>
              <a:ea typeface="Calibri"/>
              <a:cs typeface="Calibri"/>
              <a:sym typeface="Calibri"/>
            </a:endParaRPr>
          </a:p>
        </p:txBody>
      </p:sp>
      <p:sp>
        <p:nvSpPr>
          <p:cNvPr id="2" name="Title 1">
            <a:extLst>
              <a:ext uri="{FF2B5EF4-FFF2-40B4-BE49-F238E27FC236}">
                <a16:creationId xmlns:a16="http://schemas.microsoft.com/office/drawing/2014/main" id="{439A2039-3399-45A7-9CFF-9765FA2C14F1}"/>
              </a:ext>
            </a:extLst>
          </p:cNvPr>
          <p:cNvSpPr>
            <a:spLocks noGrp="1"/>
          </p:cNvSpPr>
          <p:nvPr>
            <p:ph type="title"/>
          </p:nvPr>
        </p:nvSpPr>
        <p:spPr>
          <a:xfrm>
            <a:off x="320040" y="640080"/>
            <a:ext cx="8119110" cy="548640"/>
          </a:xfrm>
        </p:spPr>
        <p:txBody>
          <a:bodyPr/>
          <a:lstStyle/>
          <a:p>
            <a:r>
              <a:rPr lang="en-US" sz="3000" b="1" dirty="0">
                <a:solidFill>
                  <a:srgbClr val="17375E"/>
                </a:solidFill>
                <a:latin typeface="+mn-lt"/>
                <a:ea typeface="Cabin"/>
                <a:cs typeface="Cabin"/>
                <a:sym typeface="Cabin"/>
              </a:rPr>
              <a:t>Prison System</a:t>
            </a:r>
            <a:r>
              <a:rPr lang="en-US" sz="3000" b="1" dirty="0">
                <a:solidFill>
                  <a:srgbClr val="17375E"/>
                </a:solidFill>
                <a:latin typeface="+mn-lt"/>
                <a:ea typeface="Cabin"/>
                <a:cs typeface="Cabin"/>
                <a:sym typeface="Cab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35"/>
                  </a:ext>
                </a:extLst>
              </a:rPr>
              <a:t>-Involved </a:t>
            </a:r>
            <a:r>
              <a:rPr lang="en-US" sz="3000" b="1" dirty="0">
                <a:solidFill>
                  <a:srgbClr val="17375E"/>
                </a:solidFill>
                <a:latin typeface="+mn-lt"/>
                <a:ea typeface="Cabin"/>
                <a:cs typeface="Cabin"/>
                <a:sym typeface="Cabin"/>
              </a:rPr>
              <a:t>Overdose Risk</a:t>
            </a:r>
            <a:r>
              <a:rPr lang="en-US" sz="3000" b="1" baseline="30000" dirty="0">
                <a:solidFill>
                  <a:srgbClr val="17375E"/>
                </a:solidFill>
                <a:latin typeface="+mn-lt"/>
                <a:ea typeface="Cabin"/>
                <a:cs typeface="Cabin"/>
                <a:sym typeface="Cabin"/>
              </a:rPr>
              <a:t>1</a:t>
            </a:r>
            <a:br>
              <a:rPr lang="en-US" sz="3000" b="1" dirty="0">
                <a:solidFill>
                  <a:srgbClr val="17375E"/>
                </a:solidFill>
                <a:latin typeface="+mn-lt"/>
                <a:ea typeface="Cabin"/>
                <a:cs typeface="Cabin"/>
                <a:sym typeface="Cabin"/>
              </a:rPr>
            </a:br>
            <a:endParaRPr lang="en-US" sz="3000" dirty="0">
              <a:solidFill>
                <a:srgbClr val="17375E"/>
              </a:solidFill>
              <a:latin typeface="+mn-lt"/>
            </a:endParaRPr>
          </a:p>
        </p:txBody>
      </p:sp>
    </p:spTree>
    <p:extLst>
      <p:ext uri="{BB962C8B-B14F-4D97-AF65-F5344CB8AC3E}">
        <p14:creationId xmlns:p14="http://schemas.microsoft.com/office/powerpoint/2010/main" val="741166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36AC3-B934-4740-8BEE-4EECC2907221}"/>
              </a:ext>
            </a:extLst>
          </p:cNvPr>
          <p:cNvSpPr>
            <a:spLocks noGrp="1"/>
          </p:cNvSpPr>
          <p:nvPr>
            <p:ph type="title"/>
          </p:nvPr>
        </p:nvSpPr>
        <p:spPr>
          <a:xfrm>
            <a:off x="320040" y="640080"/>
            <a:ext cx="7843267" cy="548640"/>
          </a:xfrm>
        </p:spPr>
        <p:txBody>
          <a:bodyPr/>
          <a:lstStyle/>
          <a:p>
            <a:r>
              <a:rPr lang="en-US" sz="3000" i="0" dirty="0">
                <a:latin typeface="+mn-lt"/>
                <a:cs typeface="Calibri" panose="020F0502020204030204" pitchFamily="34" charset="0"/>
              </a:rPr>
              <a:t>Drug Overdose is the Leading Cause of Death Among Formerly Incarcerated Individuals</a:t>
            </a:r>
            <a:br>
              <a:rPr lang="en-US" sz="3000" i="0" dirty="0">
                <a:latin typeface="+mn-lt"/>
                <a:cs typeface="Calibri" panose="020F0502020204030204" pitchFamily="34" charset="0"/>
              </a:rPr>
            </a:br>
            <a:endParaRPr lang="en-US" sz="3000" dirty="0">
              <a:latin typeface="+mn-lt"/>
            </a:endParaRPr>
          </a:p>
        </p:txBody>
      </p:sp>
      <p:sp>
        <p:nvSpPr>
          <p:cNvPr id="6" name="TextBox 5"/>
          <p:cNvSpPr txBox="1"/>
          <p:nvPr/>
        </p:nvSpPr>
        <p:spPr>
          <a:xfrm>
            <a:off x="91440" y="6309360"/>
            <a:ext cx="1925527" cy="215444"/>
          </a:xfrm>
          <a:prstGeom prst="rect">
            <a:avLst/>
          </a:prstGeom>
          <a:noFill/>
        </p:spPr>
        <p:txBody>
          <a:bodyPr wrap="none">
            <a:spAutoFit/>
          </a:bodyPr>
          <a:lstStyle/>
          <a:p>
            <a:pPr>
              <a:defRPr/>
            </a:pPr>
            <a:r>
              <a:rPr lang="en-US" sz="800" baseline="30000" dirty="0">
                <a:solidFill>
                  <a:srgbClr val="17375E"/>
                </a:solidFill>
                <a:ea typeface="Calibri"/>
                <a:cs typeface="Calibri"/>
              </a:rPr>
              <a:t>1 </a:t>
            </a:r>
            <a:r>
              <a:rPr lang="en-US" sz="800" dirty="0">
                <a:solidFill>
                  <a:srgbClr val="17375E"/>
                </a:solidFill>
                <a:ea typeface="ヒラギノ角ゴ Pro W3" charset="-128"/>
                <a:cs typeface="ヒラギノ角ゴ Pro W3" charset="-128"/>
              </a:rPr>
              <a:t>Binswanger, Stern, Deyo, et al. 2007</a:t>
            </a:r>
          </a:p>
        </p:txBody>
      </p:sp>
      <p:sp>
        <p:nvSpPr>
          <p:cNvPr id="3" name="TextBox 2"/>
          <p:cNvSpPr txBox="1"/>
          <p:nvPr/>
        </p:nvSpPr>
        <p:spPr>
          <a:xfrm>
            <a:off x="604335" y="2646214"/>
            <a:ext cx="1734378" cy="2031325"/>
          </a:xfrm>
          <a:prstGeom prst="rect">
            <a:avLst/>
          </a:prstGeom>
          <a:noFill/>
        </p:spPr>
        <p:txBody>
          <a:bodyPr wrap="square" rtlCol="0">
            <a:spAutoFit/>
          </a:bodyPr>
          <a:lstStyle/>
          <a:p>
            <a:pPr marL="9525" marR="3810" indent="59055" algn="ctr">
              <a:spcBef>
                <a:spcPts val="75"/>
              </a:spcBef>
            </a:pPr>
            <a:r>
              <a:rPr lang="en-US" spc="-4" dirty="0">
                <a:solidFill>
                  <a:srgbClr val="17375E"/>
                </a:solidFill>
                <a:cs typeface="Calibri"/>
              </a:rPr>
              <a:t>2/3 </a:t>
            </a:r>
            <a:r>
              <a:rPr lang="en-US" dirty="0">
                <a:solidFill>
                  <a:srgbClr val="17375E"/>
                </a:solidFill>
                <a:cs typeface="Calibri"/>
              </a:rPr>
              <a:t>of deaths </a:t>
            </a:r>
            <a:r>
              <a:rPr lang="en-US" spc="-8" dirty="0">
                <a:solidFill>
                  <a:srgbClr val="17375E"/>
                </a:solidFill>
                <a:cs typeface="Calibri"/>
              </a:rPr>
              <a:t>in </a:t>
            </a:r>
            <a:r>
              <a:rPr lang="en-US" dirty="0">
                <a:solidFill>
                  <a:srgbClr val="17375E"/>
                </a:solidFill>
                <a:cs typeface="Calibri"/>
              </a:rPr>
              <a:t>the </a:t>
            </a:r>
            <a:r>
              <a:rPr lang="en-US" spc="-4" dirty="0">
                <a:solidFill>
                  <a:srgbClr val="17375E"/>
                </a:solidFill>
                <a:cs typeface="Calibri"/>
              </a:rPr>
              <a:t>first </a:t>
            </a:r>
            <a:r>
              <a:rPr lang="en-US" dirty="0">
                <a:solidFill>
                  <a:srgbClr val="17375E"/>
                </a:solidFill>
                <a:cs typeface="Calibri"/>
              </a:rPr>
              <a:t>2 weeks of </a:t>
            </a:r>
            <a:r>
              <a:rPr lang="en-US" spc="-4" dirty="0">
                <a:solidFill>
                  <a:srgbClr val="17375E"/>
                </a:solidFill>
                <a:cs typeface="Calibri"/>
              </a:rPr>
              <a:t>release from</a:t>
            </a:r>
            <a:r>
              <a:rPr lang="en-US" dirty="0">
                <a:solidFill>
                  <a:srgbClr val="17375E"/>
                </a:solidFill>
                <a:cs typeface="Calibri"/>
              </a:rPr>
              <a:t> </a:t>
            </a:r>
            <a:r>
              <a:rPr lang="en-US" spc="-4" dirty="0">
                <a:solidFill>
                  <a:srgbClr val="17375E"/>
                </a:solidFill>
                <a:cs typeface="Calibri"/>
              </a:rPr>
              <a:t>incarceration</a:t>
            </a:r>
            <a:r>
              <a:rPr lang="en-US" dirty="0">
                <a:solidFill>
                  <a:srgbClr val="17375E"/>
                </a:solidFill>
                <a:cs typeface="Calibri"/>
              </a:rPr>
              <a:t> </a:t>
            </a:r>
            <a:r>
              <a:rPr lang="en-US" spc="-4" dirty="0">
                <a:solidFill>
                  <a:srgbClr val="17375E"/>
                </a:solidFill>
                <a:cs typeface="Calibri"/>
              </a:rPr>
              <a:t>are</a:t>
            </a:r>
            <a:r>
              <a:rPr lang="en-US" spc="-30" dirty="0">
                <a:solidFill>
                  <a:srgbClr val="17375E"/>
                </a:solidFill>
                <a:cs typeface="Calibri"/>
              </a:rPr>
              <a:t> </a:t>
            </a:r>
            <a:r>
              <a:rPr lang="en-US" dirty="0">
                <a:solidFill>
                  <a:srgbClr val="17375E"/>
                </a:solidFill>
                <a:cs typeface="Calibri"/>
              </a:rPr>
              <a:t>due</a:t>
            </a:r>
            <a:r>
              <a:rPr lang="en-US" spc="-15" dirty="0">
                <a:solidFill>
                  <a:srgbClr val="17375E"/>
                </a:solidFill>
                <a:cs typeface="Calibri"/>
              </a:rPr>
              <a:t> </a:t>
            </a:r>
            <a:r>
              <a:rPr lang="en-US" dirty="0">
                <a:solidFill>
                  <a:srgbClr val="17375E"/>
                </a:solidFill>
                <a:cs typeface="Calibri"/>
              </a:rPr>
              <a:t>to</a:t>
            </a:r>
            <a:r>
              <a:rPr lang="en-US" spc="-4" dirty="0">
                <a:solidFill>
                  <a:srgbClr val="17375E"/>
                </a:solidFill>
                <a:cs typeface="Calibri"/>
              </a:rPr>
              <a:t> </a:t>
            </a:r>
            <a:r>
              <a:rPr lang="en-US" dirty="0">
                <a:solidFill>
                  <a:srgbClr val="17375E"/>
                </a:solidFill>
                <a:cs typeface="Calibri"/>
              </a:rPr>
              <a:t>drug</a:t>
            </a:r>
            <a:r>
              <a:rPr lang="en-US" spc="-30" dirty="0">
                <a:solidFill>
                  <a:srgbClr val="17375E"/>
                </a:solidFill>
                <a:cs typeface="Calibri"/>
              </a:rPr>
              <a:t> </a:t>
            </a:r>
            <a:r>
              <a:rPr lang="en-US" spc="-4" dirty="0">
                <a:solidFill>
                  <a:srgbClr val="17375E"/>
                </a:solidFill>
                <a:cs typeface="Calibri"/>
              </a:rPr>
              <a:t>overdose.</a:t>
            </a:r>
            <a:endParaRPr lang="en-US" dirty="0">
              <a:solidFill>
                <a:srgbClr val="17375E"/>
              </a:solidFill>
              <a:cs typeface="Calibri"/>
            </a:endParaRPr>
          </a:p>
        </p:txBody>
      </p:sp>
      <p:graphicFrame>
        <p:nvGraphicFramePr>
          <p:cNvPr id="8" name="Chart 7"/>
          <p:cNvGraphicFramePr/>
          <p:nvPr>
            <p:extLst>
              <p:ext uri="{D42A27DB-BD31-4B8C-83A1-F6EECF244321}">
                <p14:modId xmlns:p14="http://schemas.microsoft.com/office/powerpoint/2010/main" val="3404187095"/>
              </p:ext>
            </p:extLst>
          </p:nvPr>
        </p:nvGraphicFramePr>
        <p:xfrm>
          <a:off x="3350173" y="2150023"/>
          <a:ext cx="5278820" cy="336243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rot="16200000">
            <a:off x="1670594" y="3343992"/>
            <a:ext cx="3082158" cy="300082"/>
          </a:xfrm>
          <a:prstGeom prst="rect">
            <a:avLst/>
          </a:prstGeom>
          <a:noFill/>
        </p:spPr>
        <p:txBody>
          <a:bodyPr wrap="square" rtlCol="0">
            <a:spAutoFit/>
          </a:bodyPr>
          <a:lstStyle/>
          <a:p>
            <a:r>
              <a:rPr lang="en-US" sz="1350" dirty="0"/>
              <a:t>Deaths per </a:t>
            </a:r>
            <a:r>
              <a:rPr lang="en-US" sz="1200" dirty="0"/>
              <a:t>1000,000</a:t>
            </a:r>
            <a:r>
              <a:rPr lang="en-US" sz="1350" dirty="0"/>
              <a:t> person-years</a:t>
            </a:r>
          </a:p>
        </p:txBody>
      </p:sp>
    </p:spTree>
    <p:extLst>
      <p:ext uri="{BB962C8B-B14F-4D97-AF65-F5344CB8AC3E}">
        <p14:creationId xmlns:p14="http://schemas.microsoft.com/office/powerpoint/2010/main" val="3519389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2" name="Title 1">
            <a:extLst>
              <a:ext uri="{FF2B5EF4-FFF2-40B4-BE49-F238E27FC236}">
                <a16:creationId xmlns:a16="http://schemas.microsoft.com/office/drawing/2014/main" id="{DA507242-AB3B-4548-A9BE-853C2071BF2F}"/>
              </a:ext>
            </a:extLst>
          </p:cNvPr>
          <p:cNvSpPr>
            <a:spLocks noGrp="1"/>
          </p:cNvSpPr>
          <p:nvPr>
            <p:ph type="title"/>
          </p:nvPr>
        </p:nvSpPr>
        <p:spPr>
          <a:xfrm>
            <a:off x="320040" y="640080"/>
            <a:ext cx="7843267" cy="548640"/>
          </a:xfrm>
        </p:spPr>
        <p:txBody>
          <a:bodyPr/>
          <a:lstStyle/>
          <a:p>
            <a:r>
              <a:rPr lang="en-US" sz="3000" dirty="0">
                <a:latin typeface="+mn-lt"/>
              </a:rPr>
              <a:t>Economic Impact of SUDs</a:t>
            </a:r>
            <a:br>
              <a:rPr lang="en-US" sz="3000" dirty="0">
                <a:latin typeface="+mn-lt"/>
              </a:rPr>
            </a:br>
            <a:endParaRPr lang="en-US" sz="3000" dirty="0"/>
          </a:p>
        </p:txBody>
      </p:sp>
      <p:sp>
        <p:nvSpPr>
          <p:cNvPr id="438" name="Google Shape;438;g6d377b4b85_1_35"/>
          <p:cNvSpPr txBox="1">
            <a:spLocks noGrp="1"/>
          </p:cNvSpPr>
          <p:nvPr>
            <p:ph type="body" idx="4294967295"/>
          </p:nvPr>
        </p:nvSpPr>
        <p:spPr>
          <a:xfrm>
            <a:off x="512064" y="1371600"/>
            <a:ext cx="6938962" cy="4878044"/>
          </a:xfrm>
          <a:prstGeom prst="rect">
            <a:avLst/>
          </a:prstGeom>
          <a:noFill/>
          <a:ln>
            <a:noFill/>
          </a:ln>
        </p:spPr>
        <p:txBody>
          <a:bodyPr spcFirstLastPara="1" wrap="square" lIns="0" tIns="0" rIns="0" bIns="0" anchor="t" anchorCtr="0">
            <a:noAutofit/>
          </a:bodyPr>
          <a:lstStyle/>
          <a:p>
            <a:pPr marL="142875" indent="-257175">
              <a:buClr>
                <a:srgbClr val="17375E"/>
              </a:buClr>
              <a:buSzPts val="2400"/>
              <a:buFont typeface="Arial" panose="020B0604020202020204" pitchFamily="34" charset="0"/>
              <a:buChar char="•"/>
            </a:pPr>
            <a:r>
              <a:rPr lang="en-US" sz="2200" b="0" dirty="0">
                <a:solidFill>
                  <a:srgbClr val="17375E"/>
                </a:solidFill>
                <a:latin typeface="+mn-lt"/>
              </a:rPr>
              <a:t>Treatment is less expensive than alternatives</a:t>
            </a:r>
          </a:p>
          <a:p>
            <a:pPr marL="142875" indent="-257175">
              <a:buClr>
                <a:srgbClr val="17375E"/>
              </a:buClr>
              <a:buSzPts val="2400"/>
              <a:buFont typeface="Arial" panose="020B0604020202020204" pitchFamily="34" charset="0"/>
              <a:buChar char="•"/>
            </a:pPr>
            <a:r>
              <a:rPr lang="en-US" sz="2200" b="0" dirty="0">
                <a:solidFill>
                  <a:srgbClr val="17375E"/>
                </a:solidFill>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Approximate average cost for 1 full year:</a:t>
            </a:r>
            <a:endParaRPr sz="2200" b="0" dirty="0">
              <a:solidFill>
                <a:srgbClr val="17375E"/>
              </a:solidFill>
              <a:latin typeface="+mn-lt"/>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
                </a:ext>
              </a:extLst>
            </a:endParaRPr>
          </a:p>
          <a:p>
            <a:pPr marL="514350" indent="0">
              <a:spcBef>
                <a:spcPts val="750"/>
              </a:spcBef>
              <a:buClr>
                <a:srgbClr val="17375E"/>
              </a:buClr>
            </a:pPr>
            <a:endParaRPr sz="1350" dirty="0"/>
          </a:p>
          <a:p>
            <a:pPr marL="514350" indent="0">
              <a:spcBef>
                <a:spcPts val="750"/>
              </a:spcBef>
              <a:buClr>
                <a:srgbClr val="17375E"/>
              </a:buClr>
            </a:pPr>
            <a:endParaRPr sz="1350" dirty="0"/>
          </a:p>
          <a:p>
            <a:pPr marL="514350" indent="0">
              <a:spcBef>
                <a:spcPts val="750"/>
              </a:spcBef>
              <a:buClr>
                <a:srgbClr val="17375E"/>
              </a:buClr>
            </a:pPr>
            <a:endParaRPr sz="1350" dirty="0"/>
          </a:p>
          <a:p>
            <a:pPr marL="514350" indent="0">
              <a:spcBef>
                <a:spcPts val="750"/>
              </a:spcBef>
              <a:buClr>
                <a:srgbClr val="17375E"/>
              </a:buClr>
            </a:pPr>
            <a:endParaRPr sz="1350" dirty="0"/>
          </a:p>
          <a:p>
            <a:pPr marL="0" indent="0">
              <a:spcBef>
                <a:spcPts val="750"/>
              </a:spcBef>
              <a:buClr>
                <a:srgbClr val="17375E"/>
              </a:buClr>
            </a:pPr>
            <a:endParaRPr sz="1350" dirty="0"/>
          </a:p>
          <a:p>
            <a:pPr marL="142875" indent="-257175">
              <a:spcBef>
                <a:spcPts val="750"/>
              </a:spcBef>
              <a:buClr>
                <a:srgbClr val="17375E"/>
              </a:buClr>
              <a:buSzPts val="2400"/>
              <a:buFont typeface="Arial" panose="020B0604020202020204" pitchFamily="34" charset="0"/>
              <a:buChar char="•"/>
            </a:pPr>
            <a:r>
              <a:rPr lang="en-US" sz="2200" b="0" dirty="0">
                <a:solidFill>
                  <a:srgbClr val="17375E"/>
                </a:solidFill>
                <a:latin typeface="+mn-lt"/>
              </a:rPr>
              <a:t>Every $1 invested in addiction treatment returns a yield of $</a:t>
            </a:r>
            <a:r>
              <a:rPr lang="en-US" sz="2200" dirty="0">
                <a:solidFill>
                  <a:srgbClr val="17375E"/>
                </a:solidFill>
                <a:latin typeface="+mn-lt"/>
              </a:rPr>
              <a:t>4</a:t>
            </a:r>
            <a:r>
              <a:rPr lang="en-US" sz="2200" b="0" dirty="0">
                <a:solidFill>
                  <a:srgbClr val="17375E"/>
                </a:solidFill>
                <a:latin typeface="+mn-lt"/>
              </a:rPr>
              <a:t> to $</a:t>
            </a:r>
            <a:r>
              <a:rPr lang="en-US" sz="2200" dirty="0">
                <a:solidFill>
                  <a:srgbClr val="17375E"/>
                </a:solidFill>
                <a:latin typeface="+mn-lt"/>
              </a:rPr>
              <a:t>7</a:t>
            </a:r>
            <a:r>
              <a:rPr lang="en-US" sz="2200" b="0" dirty="0">
                <a:solidFill>
                  <a:srgbClr val="17375E"/>
                </a:solidFill>
                <a:latin typeface="+mn-lt"/>
              </a:rPr>
              <a:t> in reducing drug related crimes, criminal justice and theft</a:t>
            </a:r>
            <a:r>
              <a:rPr lang="en-US" sz="2200" b="0" baseline="30000" dirty="0">
                <a:solidFill>
                  <a:srgbClr val="17375E"/>
                </a:solidFill>
                <a:latin typeface="+mn-lt"/>
              </a:rPr>
              <a:t>3</a:t>
            </a:r>
            <a:endParaRPr lang="en-US" sz="2200" b="0" baseline="30000" dirty="0">
              <a:solidFill>
                <a:srgbClr val="17375E"/>
              </a:solidFill>
              <a:latin typeface="+mn-lt"/>
              <a:sym typeface="Cabin"/>
            </a:endParaRPr>
          </a:p>
          <a:p>
            <a:pPr marL="742950" lvl="2" indent="-342900">
              <a:spcBef>
                <a:spcPts val="800"/>
              </a:spcBef>
              <a:buClr>
                <a:srgbClr val="17375E"/>
              </a:buClr>
              <a:buSzPct val="100000"/>
              <a:buFont typeface="Arial" panose="020B0604020202020204" pitchFamily="34" charset="0"/>
              <a:buChar char="‒"/>
            </a:pPr>
            <a:r>
              <a:rPr lang="en-US" sz="2000" b="0" dirty="0">
                <a:solidFill>
                  <a:srgbClr val="17375E"/>
                </a:solidFill>
                <a:latin typeface="+mn-lt"/>
                <a:ea typeface="Cabin"/>
                <a:cs typeface="Cabin"/>
                <a:sym typeface="Cabin"/>
              </a:rPr>
              <a:t>Not including healthcare costs </a:t>
            </a:r>
          </a:p>
          <a:p>
            <a:pPr marL="400050" lvl="1" indent="-257175">
              <a:spcBef>
                <a:spcPts val="800"/>
              </a:spcBef>
              <a:buClr>
                <a:srgbClr val="17375E"/>
              </a:buClr>
              <a:buSzPts val="2400"/>
            </a:pPr>
            <a:r>
              <a:rPr lang="en-US" sz="2200" b="0" dirty="0">
                <a:solidFill>
                  <a:srgbClr val="17375E"/>
                </a:solidFill>
                <a:latin typeface="+mn-lt"/>
              </a:rPr>
              <a:t>MAT in jails/prisons can improve recidivism, re-incarceration, parole violation, crime, violence and suicide within jail/prison</a:t>
            </a:r>
          </a:p>
          <a:p>
            <a:pPr marL="0" indent="-180975">
              <a:spcBef>
                <a:spcPts val="750"/>
              </a:spcBef>
              <a:spcAft>
                <a:spcPts val="750"/>
              </a:spcAft>
              <a:buFont typeface="Cabin"/>
              <a:buChar char="○"/>
            </a:pPr>
            <a:endParaRPr dirty="0"/>
          </a:p>
        </p:txBody>
      </p:sp>
      <p:sp>
        <p:nvSpPr>
          <p:cNvPr id="439" name="Google Shape;439;g6d377b4b85_1_35"/>
          <p:cNvSpPr txBox="1"/>
          <p:nvPr/>
        </p:nvSpPr>
        <p:spPr>
          <a:xfrm>
            <a:off x="91440" y="6126480"/>
            <a:ext cx="4234275" cy="548641"/>
          </a:xfrm>
          <a:prstGeom prst="rect">
            <a:avLst/>
          </a:prstGeom>
          <a:noFill/>
          <a:ln>
            <a:noFill/>
          </a:ln>
        </p:spPr>
        <p:txBody>
          <a:bodyPr spcFirstLastPara="1" wrap="square" lIns="68569" tIns="68569" rIns="68569" bIns="68569" anchor="t" anchorCtr="0">
            <a:noAutofit/>
          </a:bodyPr>
          <a:lstStyle/>
          <a:p>
            <a:pPr defTabSz="342900">
              <a:defRPr/>
            </a:pPr>
            <a:r>
              <a:rPr lang="en-US" sz="800" baseline="30000" dirty="0">
                <a:solidFill>
                  <a:srgbClr val="17375E"/>
                </a:solidFill>
              </a:rPr>
              <a:t>1</a:t>
            </a:r>
            <a:r>
              <a:rPr lang="en-US" sz="800" dirty="0">
                <a:solidFill>
                  <a:srgbClr val="17375E"/>
                </a:solidFill>
              </a:rPr>
              <a:t>ASAM 2015</a:t>
            </a:r>
            <a:endParaRPr sz="800" dirty="0">
              <a:solidFill>
                <a:srgbClr val="17375E"/>
              </a:solidFill>
            </a:endParaRPr>
          </a:p>
          <a:p>
            <a:pPr defTabSz="342900">
              <a:defRPr/>
            </a:pPr>
            <a:r>
              <a:rPr lang="en-US" sz="800" baseline="30000" dirty="0">
                <a:solidFill>
                  <a:srgbClr val="17375E"/>
                </a:solidFill>
              </a:rPr>
              <a:t>2</a:t>
            </a:r>
            <a:r>
              <a:rPr lang="en-US" sz="800" dirty="0">
                <a:solidFill>
                  <a:srgbClr val="17375E"/>
                </a:solidFill>
              </a:rPr>
              <a:t>Federal Register 2018</a:t>
            </a:r>
            <a:endParaRPr sz="800" dirty="0">
              <a:solidFill>
                <a:srgbClr val="17375E"/>
              </a:solidFill>
            </a:endParaRPr>
          </a:p>
          <a:p>
            <a:pPr defTabSz="342900">
              <a:defRPr/>
            </a:pPr>
            <a:r>
              <a:rPr lang="en-US" sz="800" baseline="30000" dirty="0">
                <a:solidFill>
                  <a:srgbClr val="17375E"/>
                </a:solidFill>
              </a:rPr>
              <a:t>3</a:t>
            </a:r>
            <a:r>
              <a:rPr lang="en-US" sz="800" dirty="0">
                <a:solidFill>
                  <a:srgbClr val="17375E"/>
                </a:solidFill>
              </a:rPr>
              <a:t>NIDA 2016 </a:t>
            </a:r>
            <a:endParaRPr sz="800" dirty="0">
              <a:solidFill>
                <a:srgbClr val="17375E"/>
              </a:solidFill>
            </a:endParaRPr>
          </a:p>
        </p:txBody>
      </p:sp>
      <p:sp>
        <p:nvSpPr>
          <p:cNvPr id="440" name="Google Shape;440;g6d377b4b85_1_35"/>
          <p:cNvSpPr/>
          <p:nvPr/>
        </p:nvSpPr>
        <p:spPr>
          <a:xfrm>
            <a:off x="1442738" y="2326700"/>
            <a:ext cx="1433812" cy="422325"/>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lnSpc>
                <a:spcPct val="90000"/>
              </a:lnSpc>
              <a:spcBef>
                <a:spcPts val="281"/>
              </a:spcBef>
              <a:defRPr/>
            </a:pPr>
            <a:r>
              <a:rPr lang="en-US" sz="1400" b="1" dirty="0">
                <a:solidFill>
                  <a:srgbClr val="FFFFFF"/>
                </a:solidFill>
                <a:ea typeface="Calibri"/>
                <a:cs typeface="Calibri"/>
                <a:sym typeface="Calibri"/>
              </a:rPr>
              <a:t>Buprenorphine treatment</a:t>
            </a:r>
            <a:endParaRPr sz="1400" b="1" dirty="0">
              <a:solidFill>
                <a:srgbClr val="FFFFFF"/>
              </a:solidFill>
            </a:endParaRPr>
          </a:p>
        </p:txBody>
      </p:sp>
      <p:sp>
        <p:nvSpPr>
          <p:cNvPr id="441" name="Google Shape;441;g6d377b4b85_1_35"/>
          <p:cNvSpPr/>
          <p:nvPr/>
        </p:nvSpPr>
        <p:spPr>
          <a:xfrm>
            <a:off x="3234824" y="2326699"/>
            <a:ext cx="1150652" cy="422325"/>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lnSpc>
                <a:spcPct val="90000"/>
              </a:lnSpc>
              <a:spcBef>
                <a:spcPts val="281"/>
              </a:spcBef>
              <a:defRPr/>
            </a:pPr>
            <a:r>
              <a:rPr lang="en-US" sz="1400" b="1" dirty="0">
                <a:solidFill>
                  <a:srgbClr val="FFFFFF"/>
                </a:solidFill>
                <a:ea typeface="Calibri"/>
                <a:cs typeface="Calibri"/>
                <a:sym typeface="Calibri"/>
              </a:rPr>
              <a:t>Methadone treatment</a:t>
            </a:r>
            <a:endParaRPr sz="1400" b="1" dirty="0">
              <a:solidFill>
                <a:srgbClr val="FFFFFF"/>
              </a:solidFill>
              <a:ea typeface="Calibri"/>
              <a:cs typeface="Calibri"/>
              <a:sym typeface="Calibri"/>
            </a:endParaRPr>
          </a:p>
        </p:txBody>
      </p:sp>
      <p:sp>
        <p:nvSpPr>
          <p:cNvPr id="442" name="Google Shape;442;g6d377b4b85_1_35"/>
          <p:cNvSpPr/>
          <p:nvPr/>
        </p:nvSpPr>
        <p:spPr>
          <a:xfrm>
            <a:off x="4796035" y="2326699"/>
            <a:ext cx="1144800" cy="422325"/>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lnSpc>
                <a:spcPct val="90000"/>
              </a:lnSpc>
              <a:spcBef>
                <a:spcPts val="281"/>
              </a:spcBef>
              <a:defRPr/>
            </a:pPr>
            <a:r>
              <a:rPr lang="en-US" sz="1400" b="1" dirty="0">
                <a:solidFill>
                  <a:srgbClr val="FFFFFF"/>
                </a:solidFill>
                <a:ea typeface="Calibri"/>
                <a:cs typeface="Calibri"/>
                <a:sym typeface="Calibri"/>
              </a:rPr>
              <a:t>Naltrexone treatment</a:t>
            </a:r>
            <a:endParaRPr sz="1400" b="1" dirty="0">
              <a:solidFill>
                <a:srgbClr val="FFFFFF"/>
              </a:solidFill>
              <a:ea typeface="Calibri"/>
              <a:cs typeface="Calibri"/>
              <a:sym typeface="Calibri"/>
            </a:endParaRPr>
          </a:p>
        </p:txBody>
      </p:sp>
      <p:sp>
        <p:nvSpPr>
          <p:cNvPr id="443" name="Google Shape;443;g6d377b4b85_1_35"/>
          <p:cNvSpPr/>
          <p:nvPr/>
        </p:nvSpPr>
        <p:spPr>
          <a:xfrm>
            <a:off x="6284270" y="2326698"/>
            <a:ext cx="1345893" cy="422325"/>
          </a:xfrm>
          <a:prstGeom prst="rect">
            <a:avLst/>
          </a:prstGeom>
          <a:solidFill>
            <a:srgbClr val="59A4D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defTabSz="342900">
              <a:lnSpc>
                <a:spcPct val="90000"/>
              </a:lnSpc>
              <a:spcBef>
                <a:spcPts val="281"/>
              </a:spcBef>
              <a:defRPr/>
            </a:pPr>
            <a:r>
              <a:rPr lang="en-US" sz="1400" b="1" dirty="0">
                <a:solidFill>
                  <a:srgbClr val="FFFFFF"/>
                </a:solidFill>
                <a:ea typeface="Calibri"/>
                <a:cs typeface="Calibri"/>
                <a:sym typeface="Calibri"/>
              </a:rPr>
              <a:t>Imprisonment</a:t>
            </a:r>
            <a:endParaRPr sz="1400" b="1" dirty="0">
              <a:solidFill>
                <a:srgbClr val="FFFFFF"/>
              </a:solidFill>
              <a:ea typeface="Calibri"/>
              <a:cs typeface="Calibri"/>
              <a:sym typeface="Calibri"/>
            </a:endParaRPr>
          </a:p>
        </p:txBody>
      </p:sp>
      <p:sp>
        <p:nvSpPr>
          <p:cNvPr id="444" name="Google Shape;444;g6d377b4b85_1_35"/>
          <p:cNvSpPr txBox="1"/>
          <p:nvPr/>
        </p:nvSpPr>
        <p:spPr>
          <a:xfrm>
            <a:off x="1433815" y="2780459"/>
            <a:ext cx="1433812" cy="523800"/>
          </a:xfrm>
          <a:prstGeom prst="rect">
            <a:avLst/>
          </a:prstGeom>
          <a:no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defTabSz="342900">
              <a:defRPr/>
            </a:pPr>
            <a:r>
              <a:rPr lang="en-US" sz="1400" b="1" dirty="0">
                <a:solidFill>
                  <a:prstClr val="black"/>
                </a:solidFill>
                <a:ea typeface="Cabin"/>
                <a:cs typeface="Cabin"/>
                <a:sym typeface="Cabin"/>
              </a:rPr>
              <a:t>$6,000 </a:t>
            </a:r>
            <a:endParaRPr sz="1400" b="1" dirty="0">
              <a:solidFill>
                <a:prstClr val="black"/>
              </a:solidFill>
              <a:ea typeface="Cabin"/>
              <a:cs typeface="Cabin"/>
              <a:sym typeface="Cabin"/>
            </a:endParaRPr>
          </a:p>
          <a:p>
            <a:pPr algn="ctr" defTabSz="342900">
              <a:defRPr/>
            </a:pPr>
            <a:r>
              <a:rPr lang="en-US" sz="1400" dirty="0">
                <a:solidFill>
                  <a:prstClr val="black"/>
                </a:solidFill>
                <a:ea typeface="Cabin"/>
                <a:cs typeface="Cabin"/>
                <a:sym typeface="Cabin"/>
              </a:rPr>
              <a:t>per patient</a:t>
            </a:r>
            <a:r>
              <a:rPr lang="en-US" sz="1400" baseline="30000" dirty="0">
                <a:solidFill>
                  <a:prstClr val="black"/>
                </a:solidFill>
                <a:ea typeface="Cabin"/>
                <a:cs typeface="Cabin"/>
                <a:sym typeface="Cabin"/>
              </a:rPr>
              <a:t>1</a:t>
            </a:r>
            <a:endParaRPr sz="1400" dirty="0">
              <a:solidFill>
                <a:prstClr val="black"/>
              </a:solidFill>
            </a:endParaRPr>
          </a:p>
        </p:txBody>
      </p:sp>
      <p:sp>
        <p:nvSpPr>
          <p:cNvPr id="445" name="Google Shape;445;g6d377b4b85_1_35"/>
          <p:cNvSpPr txBox="1"/>
          <p:nvPr/>
        </p:nvSpPr>
        <p:spPr>
          <a:xfrm>
            <a:off x="3240676" y="2780459"/>
            <a:ext cx="1140824" cy="523800"/>
          </a:xfrm>
          <a:prstGeom prst="rect">
            <a:avLst/>
          </a:prstGeom>
          <a:no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defTabSz="342900">
              <a:defRPr/>
            </a:pPr>
            <a:r>
              <a:rPr lang="en-US" sz="1400" b="1" dirty="0">
                <a:solidFill>
                  <a:prstClr val="black"/>
                </a:solidFill>
                <a:ea typeface="Cabin"/>
                <a:cs typeface="Cabin"/>
                <a:sym typeface="Cabin"/>
              </a:rPr>
              <a:t>$</a:t>
            </a:r>
            <a:r>
              <a:rPr lang="en-US" sz="1400" b="1" dirty="0">
                <a:solidFill>
                  <a:prstClr val="black"/>
                </a:solidFill>
                <a:ea typeface="Cabin"/>
                <a:cs typeface="Cabin"/>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6,500 </a:t>
            </a:r>
            <a:endParaRPr sz="1400" b="1" dirty="0">
              <a:solidFill>
                <a:prstClr val="black"/>
              </a:solidFill>
              <a:ea typeface="Cabin"/>
              <a:cs typeface="Cabin"/>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endParaRPr>
          </a:p>
          <a:p>
            <a:pPr algn="ctr" defTabSz="342900">
              <a:defRPr/>
            </a:pPr>
            <a:r>
              <a:rPr lang="en-US" sz="1400" dirty="0">
                <a:solidFill>
                  <a:prstClr val="black"/>
                </a:solidFill>
                <a:ea typeface="Cabin"/>
                <a:cs typeface="Cabin"/>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7"/>
                  </a:ext>
                </a:extLst>
              </a:rPr>
              <a:t>per patient</a:t>
            </a:r>
            <a:r>
              <a:rPr lang="en-US" sz="1400" baseline="30000" dirty="0">
                <a:solidFill>
                  <a:prstClr val="black"/>
                </a:solidFill>
                <a:ea typeface="Cabin"/>
                <a:cs typeface="Cabin"/>
                <a:sym typeface="Cabi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
                  </a:ext>
                </a:extLst>
              </a:rPr>
              <a:t>1</a:t>
            </a:r>
            <a:endParaRPr sz="1400" dirty="0">
              <a:solidFill>
                <a:prstClr val="black"/>
              </a:solidFill>
            </a:endParaRPr>
          </a:p>
        </p:txBody>
      </p:sp>
      <p:sp>
        <p:nvSpPr>
          <p:cNvPr id="446" name="Google Shape;446;g6d377b4b85_1_35"/>
          <p:cNvSpPr txBox="1"/>
          <p:nvPr/>
        </p:nvSpPr>
        <p:spPr>
          <a:xfrm>
            <a:off x="4796034" y="2780459"/>
            <a:ext cx="1144800" cy="532800"/>
          </a:xfrm>
          <a:prstGeom prst="rect">
            <a:avLst/>
          </a:prstGeom>
          <a:no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defTabSz="342900">
              <a:defRPr/>
            </a:pPr>
            <a:r>
              <a:rPr lang="en-US" sz="1350" b="1" dirty="0">
                <a:solidFill>
                  <a:prstClr val="black"/>
                </a:solidFill>
                <a:latin typeface="Cabin"/>
                <a:ea typeface="Cabin"/>
                <a:cs typeface="Cabin"/>
                <a:sym typeface="Cabin"/>
              </a:rPr>
              <a:t> </a:t>
            </a:r>
            <a:r>
              <a:rPr lang="en-US" sz="1400" b="1" dirty="0">
                <a:solidFill>
                  <a:prstClr val="black"/>
                </a:solidFill>
                <a:ea typeface="Cabin"/>
                <a:cs typeface="Cabin"/>
                <a:sym typeface="Cabin"/>
              </a:rPr>
              <a:t>$14,000</a:t>
            </a:r>
            <a:endParaRPr sz="1400" b="1" dirty="0">
              <a:solidFill>
                <a:prstClr val="black"/>
              </a:solidFill>
              <a:ea typeface="Cabin"/>
              <a:cs typeface="Cabin"/>
              <a:sym typeface="Cabin"/>
            </a:endParaRPr>
          </a:p>
          <a:p>
            <a:pPr algn="ctr" defTabSz="342900">
              <a:defRPr/>
            </a:pPr>
            <a:r>
              <a:rPr lang="en-US" sz="1400" dirty="0">
                <a:solidFill>
                  <a:prstClr val="black"/>
                </a:solidFill>
                <a:ea typeface="Cabin"/>
                <a:cs typeface="Cabin"/>
                <a:sym typeface="Cabin"/>
              </a:rPr>
              <a:t>per patient</a:t>
            </a:r>
            <a:r>
              <a:rPr lang="en-US" sz="1400" baseline="30000" dirty="0">
                <a:solidFill>
                  <a:prstClr val="black"/>
                </a:solidFill>
                <a:ea typeface="Cabin"/>
                <a:cs typeface="Cabin"/>
                <a:sym typeface="Cabin"/>
              </a:rPr>
              <a:t>1</a:t>
            </a:r>
            <a:endParaRPr sz="1400" dirty="0">
              <a:solidFill>
                <a:prstClr val="black"/>
              </a:solidFill>
            </a:endParaRPr>
          </a:p>
        </p:txBody>
      </p:sp>
      <p:sp>
        <p:nvSpPr>
          <p:cNvPr id="447" name="Google Shape;447;g6d377b4b85_1_35"/>
          <p:cNvSpPr txBox="1"/>
          <p:nvPr/>
        </p:nvSpPr>
        <p:spPr>
          <a:xfrm>
            <a:off x="6309907" y="2780459"/>
            <a:ext cx="1320256" cy="532800"/>
          </a:xfrm>
          <a:prstGeom prst="rect">
            <a:avLst/>
          </a:prstGeom>
          <a:noFill/>
          <a:ln w="952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defTabSz="342900">
              <a:defRPr/>
            </a:pPr>
            <a:r>
              <a:rPr lang="en-US" sz="1400" b="1" dirty="0">
                <a:solidFill>
                  <a:prstClr val="black"/>
                </a:solidFill>
                <a:ea typeface="Cabin"/>
                <a:cs typeface="Cabin"/>
                <a:sym typeface="Cabin"/>
              </a:rPr>
              <a:t>$36,000</a:t>
            </a:r>
            <a:endParaRPr sz="1400" b="1" dirty="0">
              <a:solidFill>
                <a:prstClr val="black"/>
              </a:solidFill>
              <a:ea typeface="Cabin"/>
              <a:cs typeface="Cabin"/>
              <a:sym typeface="Cabin"/>
            </a:endParaRPr>
          </a:p>
          <a:p>
            <a:pPr algn="ctr" defTabSz="342900">
              <a:defRPr/>
            </a:pPr>
            <a:r>
              <a:rPr lang="en-US" sz="1400" dirty="0">
                <a:solidFill>
                  <a:prstClr val="black"/>
                </a:solidFill>
                <a:ea typeface="Cabin"/>
                <a:cs typeface="Cabin"/>
                <a:sym typeface="Cabin"/>
              </a:rPr>
              <a:t>per person</a:t>
            </a:r>
            <a:r>
              <a:rPr lang="en-US" sz="1400" baseline="30000" dirty="0">
                <a:solidFill>
                  <a:prstClr val="black"/>
                </a:solidFill>
                <a:ea typeface="Cabin"/>
                <a:cs typeface="Cabin"/>
                <a:sym typeface="Cabin"/>
              </a:rPr>
              <a:t>2</a:t>
            </a:r>
            <a:endParaRPr sz="1400" dirty="0">
              <a:solidFill>
                <a:prstClr val="black"/>
              </a:solidFill>
            </a:endParaRPr>
          </a:p>
        </p:txBody>
      </p:sp>
    </p:spTree>
    <p:custDataLst>
      <p:tags r:id="rId1"/>
    </p:custDataLst>
    <p:extLst>
      <p:ext uri="{BB962C8B-B14F-4D97-AF65-F5344CB8AC3E}">
        <p14:creationId xmlns:p14="http://schemas.microsoft.com/office/powerpoint/2010/main" val="765017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sp>
        <p:nvSpPr>
          <p:cNvPr id="2" name="Title 1">
            <a:extLst>
              <a:ext uri="{FF2B5EF4-FFF2-40B4-BE49-F238E27FC236}">
                <a16:creationId xmlns:a16="http://schemas.microsoft.com/office/drawing/2014/main" id="{555DB768-8F0A-439D-BE3D-959CD85D9599}"/>
              </a:ext>
            </a:extLst>
          </p:cNvPr>
          <p:cNvSpPr>
            <a:spLocks noGrp="1"/>
          </p:cNvSpPr>
          <p:nvPr>
            <p:ph type="title"/>
          </p:nvPr>
        </p:nvSpPr>
        <p:spPr>
          <a:xfrm>
            <a:off x="320040" y="640080"/>
            <a:ext cx="7960234" cy="548640"/>
          </a:xfrm>
        </p:spPr>
        <p:txBody>
          <a:bodyPr/>
          <a:lstStyle/>
          <a:p>
            <a:r>
              <a:rPr lang="en-US" sz="3000" dirty="0">
                <a:latin typeface="+mn-lt"/>
              </a:rPr>
              <a:t>MOUD - Medications for Opioid Use Disorder</a:t>
            </a:r>
            <a:br>
              <a:rPr lang="en-US" sz="3000" dirty="0">
                <a:latin typeface="+mn-lt"/>
              </a:rPr>
            </a:br>
            <a:endParaRPr lang="en-US" sz="3000" dirty="0"/>
          </a:p>
        </p:txBody>
      </p:sp>
      <p:sp>
        <p:nvSpPr>
          <p:cNvPr id="1586" name="Google Shape;1586;p115"/>
          <p:cNvSpPr txBox="1">
            <a:spLocks noGrp="1"/>
          </p:cNvSpPr>
          <p:nvPr>
            <p:ph type="body" idx="4294967295"/>
          </p:nvPr>
        </p:nvSpPr>
        <p:spPr>
          <a:xfrm>
            <a:off x="512064" y="1737360"/>
            <a:ext cx="7779697" cy="3785692"/>
          </a:xfrm>
          <a:prstGeom prst="rect">
            <a:avLst/>
          </a:prstGeom>
          <a:noFill/>
          <a:ln>
            <a:noFill/>
          </a:ln>
        </p:spPr>
        <p:txBody>
          <a:bodyPr spcFirstLastPara="1" wrap="square" lIns="0" tIns="0" rIns="0" bIns="0" anchor="t" anchorCtr="0">
            <a:noAutofit/>
          </a:bodyPr>
          <a:lstStyle/>
          <a:p>
            <a:pPr indent="-342900">
              <a:buSzPts val="2400"/>
              <a:buFont typeface="Cabin"/>
              <a:buChar char="•"/>
            </a:pPr>
            <a:r>
              <a:rPr lang="en-US" sz="2400" b="0" dirty="0">
                <a:solidFill>
                  <a:srgbClr val="17375E"/>
                </a:solidFill>
                <a:latin typeface="+mn-lt"/>
              </a:rPr>
              <a:t>The use of the opioid's methadone and buprenorphine reduces</a:t>
            </a:r>
            <a:r>
              <a:rPr lang="en-US" sz="2400" b="0" baseline="30000" dirty="0">
                <a:solidFill>
                  <a:srgbClr val="17375E"/>
                </a:solidFill>
                <a:latin typeface="+mn-lt"/>
              </a:rPr>
              <a:t>1,2</a:t>
            </a:r>
            <a:endParaRPr sz="2400" b="0" baseline="30000" dirty="0">
              <a:solidFill>
                <a:srgbClr val="17375E"/>
              </a:solidFill>
              <a:latin typeface="+mn-lt"/>
            </a:endParaRPr>
          </a:p>
          <a:p>
            <a:pPr indent="0">
              <a:spcBef>
                <a:spcPts val="375"/>
              </a:spcBef>
            </a:pPr>
            <a:endParaRPr sz="1800" dirty="0"/>
          </a:p>
          <a:p>
            <a:pPr indent="0">
              <a:spcBef>
                <a:spcPts val="375"/>
              </a:spcBef>
            </a:pPr>
            <a:endParaRPr sz="1800" dirty="0"/>
          </a:p>
          <a:p>
            <a:pPr indent="0">
              <a:spcBef>
                <a:spcPts val="375"/>
              </a:spcBef>
            </a:pPr>
            <a:endParaRPr sz="1800" dirty="0"/>
          </a:p>
          <a:p>
            <a:pPr marL="552069" lvl="1" indent="-161925">
              <a:lnSpc>
                <a:spcPct val="100000"/>
              </a:lnSpc>
              <a:buSzPts val="2000"/>
            </a:pPr>
            <a:endParaRPr lang="en-US" baseline="30000" dirty="0">
              <a:latin typeface="Cabin"/>
              <a:ea typeface="Cabin"/>
              <a:cs typeface="Cabin"/>
              <a:sym typeface="Cabin"/>
            </a:endParaRPr>
          </a:p>
          <a:p>
            <a:pPr marL="552069" lvl="1" indent="-161925">
              <a:lnSpc>
                <a:spcPct val="100000"/>
              </a:lnSpc>
              <a:buSzPts val="2000"/>
            </a:pPr>
            <a:endParaRPr lang="en-US" baseline="30000" dirty="0">
              <a:latin typeface="Cabin"/>
              <a:ea typeface="Cabin"/>
              <a:cs typeface="Cabin"/>
              <a:sym typeface="Cabin"/>
            </a:endParaRPr>
          </a:p>
          <a:p>
            <a:pPr marL="552069" lvl="1" indent="-161925">
              <a:lnSpc>
                <a:spcPct val="100000"/>
              </a:lnSpc>
              <a:buSzPts val="2000"/>
            </a:pPr>
            <a:endParaRPr lang="en-US" baseline="30000" dirty="0">
              <a:latin typeface="Cabin"/>
              <a:ea typeface="Cabin"/>
              <a:cs typeface="Cabin"/>
              <a:sym typeface="Cabin"/>
            </a:endParaRPr>
          </a:p>
          <a:p>
            <a:pPr marL="552069" lvl="1" indent="-161925">
              <a:lnSpc>
                <a:spcPct val="100000"/>
              </a:lnSpc>
              <a:buSzPts val="2000"/>
            </a:pPr>
            <a:endParaRPr lang="en-US" baseline="30000" dirty="0">
              <a:latin typeface="Cabin"/>
              <a:ea typeface="Cabin"/>
              <a:cs typeface="Cabin"/>
              <a:sym typeface="Cabin"/>
            </a:endParaRPr>
          </a:p>
          <a:p>
            <a:pPr marL="552069" lvl="1" indent="-161925">
              <a:lnSpc>
                <a:spcPct val="100000"/>
              </a:lnSpc>
              <a:buSzPts val="2000"/>
            </a:pPr>
            <a:endParaRPr baseline="30000" dirty="0">
              <a:latin typeface="Cabin"/>
              <a:ea typeface="Cabin"/>
              <a:cs typeface="Cabin"/>
              <a:sym typeface="Cabin"/>
            </a:endParaRPr>
          </a:p>
          <a:p>
            <a:pPr marL="257175" indent="-257175">
              <a:buSzPts val="2400"/>
              <a:buChar char="•"/>
            </a:pPr>
            <a:r>
              <a:rPr lang="en-US" sz="2400" b="0" dirty="0">
                <a:solidFill>
                  <a:srgbClr val="17375E"/>
                </a:solidFill>
                <a:latin typeface="+mn-lt"/>
              </a:rPr>
              <a:t>Those receiving medications as part of their treatment are 75% less likely to die due to their addiction than those not receiving medication</a:t>
            </a:r>
            <a:r>
              <a:rPr lang="en-US" sz="2400" b="0" baseline="30000" dirty="0">
                <a:solidFill>
                  <a:srgbClr val="17375E"/>
                </a:solidFill>
                <a:latin typeface="+mn-lt"/>
              </a:rPr>
              <a:t>2</a:t>
            </a:r>
          </a:p>
          <a:p>
            <a:pPr marL="0" indent="0">
              <a:buSzPts val="2400"/>
            </a:pPr>
            <a:endParaRPr sz="1800" dirty="0"/>
          </a:p>
          <a:p>
            <a:pPr marL="0" indent="0"/>
            <a:endParaRPr sz="1800" dirty="0"/>
          </a:p>
          <a:p>
            <a:pPr indent="-247650"/>
            <a:endParaRPr sz="1800" dirty="0"/>
          </a:p>
          <a:p>
            <a:pPr marL="257175" indent="-161925"/>
            <a:endParaRPr sz="1800" dirty="0"/>
          </a:p>
        </p:txBody>
      </p:sp>
      <p:sp>
        <p:nvSpPr>
          <p:cNvPr id="1587" name="Google Shape;1587;p115"/>
          <p:cNvSpPr txBox="1"/>
          <p:nvPr/>
        </p:nvSpPr>
        <p:spPr>
          <a:xfrm>
            <a:off x="91440" y="6227064"/>
            <a:ext cx="3514950" cy="523575"/>
          </a:xfrm>
          <a:prstGeom prst="rect">
            <a:avLst/>
          </a:prstGeom>
          <a:noFill/>
          <a:ln>
            <a:noFill/>
          </a:ln>
        </p:spPr>
        <p:txBody>
          <a:bodyPr spcFirstLastPara="1" wrap="square" lIns="68569" tIns="68569" rIns="68569" bIns="68569" anchor="t" anchorCtr="0">
            <a:noAutofit/>
          </a:bodyPr>
          <a:lstStyle/>
          <a:p>
            <a:r>
              <a:rPr lang="en-US" sz="800" baseline="30000" dirty="0">
                <a:solidFill>
                  <a:srgbClr val="17375E"/>
                </a:solidFill>
              </a:rPr>
              <a:t>1</a:t>
            </a:r>
            <a:r>
              <a:rPr lang="en-US" sz="800" dirty="0">
                <a:solidFill>
                  <a:srgbClr val="17375E"/>
                </a:solidFill>
              </a:rPr>
              <a:t>NIDA 2018</a:t>
            </a:r>
            <a:endParaRPr sz="800" dirty="0">
              <a:solidFill>
                <a:srgbClr val="17375E"/>
              </a:solidFill>
            </a:endParaRPr>
          </a:p>
          <a:p>
            <a:r>
              <a:rPr lang="en-US" sz="800" baseline="30000" dirty="0">
                <a:solidFill>
                  <a:srgbClr val="17375E"/>
                </a:solidFill>
              </a:rPr>
              <a:t>2</a:t>
            </a:r>
            <a:r>
              <a:rPr lang="en-US" sz="800" dirty="0">
                <a:solidFill>
                  <a:srgbClr val="17375E"/>
                </a:solidFill>
              </a:rPr>
              <a:t>ASAM 2013</a:t>
            </a:r>
          </a:p>
          <a:p>
            <a:endParaRPr sz="750" baseline="30000" dirty="0"/>
          </a:p>
          <a:p>
            <a:endParaRPr sz="750" dirty="0"/>
          </a:p>
        </p:txBody>
      </p:sp>
      <p:grpSp>
        <p:nvGrpSpPr>
          <p:cNvPr id="1588" name="Google Shape;1588;p115"/>
          <p:cNvGrpSpPr/>
          <p:nvPr/>
        </p:nvGrpSpPr>
        <p:grpSpPr>
          <a:xfrm>
            <a:off x="1876500" y="3058112"/>
            <a:ext cx="5243976" cy="816884"/>
            <a:chOff x="2021760" y="139"/>
            <a:chExt cx="6991968" cy="1311000"/>
          </a:xfrm>
        </p:grpSpPr>
        <p:sp>
          <p:nvSpPr>
            <p:cNvPr id="1589" name="Google Shape;1589;p115"/>
            <p:cNvSpPr/>
            <p:nvPr/>
          </p:nvSpPr>
          <p:spPr>
            <a:xfrm>
              <a:off x="2021760"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dirty="0"/>
            </a:p>
          </p:txBody>
        </p:sp>
        <p:sp>
          <p:nvSpPr>
            <p:cNvPr id="1590" name="Google Shape;1590;p115"/>
            <p:cNvSpPr txBox="1"/>
            <p:nvPr/>
          </p:nvSpPr>
          <p:spPr>
            <a:xfrm>
              <a:off x="2021760" y="139"/>
              <a:ext cx="2184900" cy="1311000"/>
            </a:xfrm>
            <a:prstGeom prst="rect">
              <a:avLst/>
            </a:prstGeom>
            <a:noFill/>
            <a:ln>
              <a:noFill/>
            </a:ln>
          </p:spPr>
          <p:txBody>
            <a:bodyPr spcFirstLastPara="1" wrap="square" lIns="62850" tIns="62850" rIns="62850" bIns="62850" anchor="ctr" anchorCtr="0">
              <a:noAutofit/>
            </a:bodyPr>
            <a:lstStyle/>
            <a:p>
              <a:pPr algn="ctr">
                <a:lnSpc>
                  <a:spcPct val="90000"/>
                </a:lnSpc>
              </a:pPr>
              <a:r>
                <a:rPr lang="en-US" b="1" dirty="0">
                  <a:solidFill>
                    <a:schemeClr val="lt1"/>
                  </a:solidFill>
                  <a:ea typeface="Calibri"/>
                  <a:cs typeface="Calibri"/>
                  <a:sym typeface="Calibri"/>
                </a:rPr>
                <a:t>Overdose</a:t>
              </a:r>
              <a:endParaRPr dirty="0">
                <a:solidFill>
                  <a:schemeClr val="lt1"/>
                </a:solidFill>
                <a:ea typeface="Calibri"/>
                <a:cs typeface="Calibri"/>
                <a:sym typeface="Calibri"/>
              </a:endParaRPr>
            </a:p>
          </p:txBody>
        </p:sp>
        <p:sp>
          <p:nvSpPr>
            <p:cNvPr id="1591" name="Google Shape;1591;p115"/>
            <p:cNvSpPr/>
            <p:nvPr/>
          </p:nvSpPr>
          <p:spPr>
            <a:xfrm>
              <a:off x="4425294"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dirty="0"/>
            </a:p>
          </p:txBody>
        </p:sp>
        <p:sp>
          <p:nvSpPr>
            <p:cNvPr id="1592" name="Google Shape;1592;p115"/>
            <p:cNvSpPr txBox="1"/>
            <p:nvPr/>
          </p:nvSpPr>
          <p:spPr>
            <a:xfrm>
              <a:off x="4425294" y="139"/>
              <a:ext cx="2184900" cy="1311000"/>
            </a:xfrm>
            <a:prstGeom prst="rect">
              <a:avLst/>
            </a:prstGeom>
            <a:noFill/>
            <a:ln>
              <a:noFill/>
            </a:ln>
          </p:spPr>
          <p:txBody>
            <a:bodyPr spcFirstLastPara="1" wrap="square" lIns="62850" tIns="62850" rIns="62850" bIns="62850" anchor="ctr" anchorCtr="0">
              <a:noAutofit/>
            </a:bodyPr>
            <a:lstStyle/>
            <a:p>
              <a:pPr algn="ctr">
                <a:lnSpc>
                  <a:spcPct val="90000"/>
                </a:lnSpc>
              </a:pPr>
              <a:r>
                <a:rPr lang="en-US" b="1" dirty="0">
                  <a:solidFill>
                    <a:schemeClr val="lt1"/>
                  </a:solidFill>
                  <a:ea typeface="Calibri"/>
                  <a:cs typeface="Calibri"/>
                  <a:sym typeface="Calibri"/>
                </a:rPr>
                <a:t>Illicit drug use</a:t>
              </a:r>
              <a:endParaRPr b="1" dirty="0">
                <a:solidFill>
                  <a:schemeClr val="lt1"/>
                </a:solidFill>
                <a:ea typeface="Calibri"/>
                <a:cs typeface="Calibri"/>
                <a:sym typeface="Calibri"/>
              </a:endParaRPr>
            </a:p>
          </p:txBody>
        </p:sp>
        <p:sp>
          <p:nvSpPr>
            <p:cNvPr id="1593" name="Google Shape;1593;p115"/>
            <p:cNvSpPr/>
            <p:nvPr/>
          </p:nvSpPr>
          <p:spPr>
            <a:xfrm>
              <a:off x="6828828" y="139"/>
              <a:ext cx="2184900" cy="1311000"/>
            </a:xfrm>
            <a:prstGeom prst="rect">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350" dirty="0"/>
            </a:p>
          </p:txBody>
        </p:sp>
        <p:sp>
          <p:nvSpPr>
            <p:cNvPr id="1594" name="Google Shape;1594;p115"/>
            <p:cNvSpPr txBox="1"/>
            <p:nvPr/>
          </p:nvSpPr>
          <p:spPr>
            <a:xfrm>
              <a:off x="6828828" y="139"/>
              <a:ext cx="2184900" cy="1311000"/>
            </a:xfrm>
            <a:prstGeom prst="rect">
              <a:avLst/>
            </a:prstGeom>
            <a:noFill/>
            <a:ln>
              <a:noFill/>
            </a:ln>
          </p:spPr>
          <p:txBody>
            <a:bodyPr spcFirstLastPara="1" wrap="square" lIns="62850" tIns="62850" rIns="62850" bIns="62850" anchor="ctr" anchorCtr="0">
              <a:noAutofit/>
            </a:bodyPr>
            <a:lstStyle/>
            <a:p>
              <a:pPr algn="ctr">
                <a:lnSpc>
                  <a:spcPct val="90000"/>
                </a:lnSpc>
              </a:pPr>
              <a:r>
                <a:rPr lang="en-US" b="1" dirty="0">
                  <a:solidFill>
                    <a:schemeClr val="lt1"/>
                  </a:solidFill>
                  <a:ea typeface="Calibri"/>
                  <a:cs typeface="Calibri"/>
                  <a:sym typeface="Calibri"/>
                </a:rPr>
                <a:t>Transmission of infectious diseases</a:t>
              </a:r>
              <a:endParaRPr dirty="0">
                <a:solidFill>
                  <a:schemeClr val="lt1"/>
                </a:solidFill>
                <a:ea typeface="Calibri"/>
                <a:cs typeface="Calibri"/>
                <a:sym typeface="Calibri"/>
              </a:endParaRPr>
            </a:p>
          </p:txBody>
        </p:sp>
      </p:grpSp>
    </p:spTree>
    <p:custDataLst>
      <p:tags r:id="rId1"/>
    </p:custDataLst>
    <p:extLst>
      <p:ext uri="{BB962C8B-B14F-4D97-AF65-F5344CB8AC3E}">
        <p14:creationId xmlns:p14="http://schemas.microsoft.com/office/powerpoint/2010/main" val="4019043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 y="640080"/>
            <a:ext cx="8328660" cy="470152"/>
          </a:xfrm>
          <a:prstGeom prst="rect">
            <a:avLst/>
          </a:prstGeom>
        </p:spPr>
        <p:txBody>
          <a:bodyPr vert="horz" wrap="square" lIns="0" tIns="8405" rIns="0" bIns="0" rtlCol="0">
            <a:spAutoFit/>
          </a:bodyPr>
          <a:lstStyle/>
          <a:p>
            <a:pPr marL="8405">
              <a:lnSpc>
                <a:spcPct val="100000"/>
              </a:lnSpc>
              <a:spcBef>
                <a:spcPts val="66"/>
              </a:spcBef>
            </a:pPr>
            <a:r>
              <a:rPr sz="3000" spc="-30" dirty="0">
                <a:solidFill>
                  <a:srgbClr val="17375E"/>
                </a:solidFill>
                <a:latin typeface="+mn-lt"/>
              </a:rPr>
              <a:t>MOUD</a:t>
            </a:r>
            <a:r>
              <a:rPr sz="3000" spc="-89" dirty="0">
                <a:solidFill>
                  <a:srgbClr val="17375E"/>
                </a:solidFill>
                <a:latin typeface="+mn-lt"/>
              </a:rPr>
              <a:t> </a:t>
            </a:r>
            <a:r>
              <a:rPr sz="3000" spc="-30" dirty="0">
                <a:solidFill>
                  <a:srgbClr val="17375E"/>
                </a:solidFill>
                <a:latin typeface="+mn-lt"/>
              </a:rPr>
              <a:t>is</a:t>
            </a:r>
            <a:r>
              <a:rPr sz="3000" spc="-93" dirty="0">
                <a:solidFill>
                  <a:srgbClr val="17375E"/>
                </a:solidFill>
                <a:latin typeface="+mn-lt"/>
              </a:rPr>
              <a:t> </a:t>
            </a:r>
            <a:r>
              <a:rPr sz="3000" spc="-37" dirty="0">
                <a:solidFill>
                  <a:srgbClr val="17375E"/>
                </a:solidFill>
                <a:latin typeface="+mn-lt"/>
              </a:rPr>
              <a:t>Effective</a:t>
            </a:r>
            <a:r>
              <a:rPr sz="3000" spc="-96" dirty="0">
                <a:solidFill>
                  <a:srgbClr val="17375E"/>
                </a:solidFill>
                <a:latin typeface="+mn-lt"/>
              </a:rPr>
              <a:t> </a:t>
            </a:r>
            <a:r>
              <a:rPr sz="3000" spc="-20" dirty="0">
                <a:solidFill>
                  <a:srgbClr val="17375E"/>
                </a:solidFill>
                <a:latin typeface="+mn-lt"/>
              </a:rPr>
              <a:t>in</a:t>
            </a:r>
            <a:r>
              <a:rPr sz="3000" spc="-83" dirty="0">
                <a:solidFill>
                  <a:srgbClr val="17375E"/>
                </a:solidFill>
                <a:latin typeface="+mn-lt"/>
              </a:rPr>
              <a:t> </a:t>
            </a:r>
            <a:r>
              <a:rPr sz="3000" spc="-40" dirty="0">
                <a:solidFill>
                  <a:srgbClr val="17375E"/>
                </a:solidFill>
                <a:latin typeface="+mn-lt"/>
              </a:rPr>
              <a:t>Correctional</a:t>
            </a:r>
            <a:r>
              <a:rPr sz="3000" spc="-99" dirty="0">
                <a:solidFill>
                  <a:srgbClr val="17375E"/>
                </a:solidFill>
                <a:latin typeface="+mn-lt"/>
              </a:rPr>
              <a:t> </a:t>
            </a:r>
            <a:r>
              <a:rPr sz="3000" spc="-40" dirty="0">
                <a:solidFill>
                  <a:srgbClr val="17375E"/>
                </a:solidFill>
                <a:latin typeface="+mn-lt"/>
              </a:rPr>
              <a:t>Settings</a:t>
            </a:r>
            <a:endParaRPr sz="3000" dirty="0">
              <a:solidFill>
                <a:srgbClr val="17375E"/>
              </a:solidFill>
              <a:latin typeface="+mn-lt"/>
            </a:endParaRPr>
          </a:p>
        </p:txBody>
      </p:sp>
      <p:sp>
        <p:nvSpPr>
          <p:cNvPr id="3" name="object 3"/>
          <p:cNvSpPr txBox="1"/>
          <p:nvPr/>
        </p:nvSpPr>
        <p:spPr>
          <a:xfrm>
            <a:off x="512064" y="1463040"/>
            <a:ext cx="7943774" cy="4447032"/>
          </a:xfrm>
          <a:prstGeom prst="rect">
            <a:avLst/>
          </a:prstGeom>
        </p:spPr>
        <p:txBody>
          <a:bodyPr vert="horz" wrap="square" lIns="0" tIns="45384" rIns="0" bIns="0" rtlCol="0">
            <a:spAutoFit/>
          </a:bodyPr>
          <a:lstStyle/>
          <a:p>
            <a:pPr marL="350885" marR="78586" indent="-342900">
              <a:spcBef>
                <a:spcPts val="357"/>
              </a:spcBef>
              <a:buClr>
                <a:srgbClr val="17375E"/>
              </a:buClr>
              <a:buFont typeface="Arial" panose="020B0604020202020204" pitchFamily="34" charset="0"/>
              <a:buChar char="•"/>
              <a:tabLst>
                <a:tab pos="197935" algn="l"/>
                <a:tab pos="198355" algn="l"/>
              </a:tabLst>
            </a:pPr>
            <a:r>
              <a:rPr sz="2200" spc="-3" dirty="0">
                <a:solidFill>
                  <a:srgbClr val="17375E"/>
                </a:solidFill>
                <a:cs typeface="Arial"/>
              </a:rPr>
              <a:t>After expanding</a:t>
            </a:r>
            <a:r>
              <a:rPr sz="2200" spc="33" dirty="0">
                <a:solidFill>
                  <a:srgbClr val="17375E"/>
                </a:solidFill>
                <a:cs typeface="Arial"/>
              </a:rPr>
              <a:t> </a:t>
            </a:r>
            <a:r>
              <a:rPr sz="2200" spc="-7" dirty="0">
                <a:solidFill>
                  <a:srgbClr val="17375E"/>
                </a:solidFill>
                <a:cs typeface="Arial"/>
              </a:rPr>
              <a:t>MOUD</a:t>
            </a:r>
            <a:r>
              <a:rPr sz="2200" spc="10" dirty="0">
                <a:solidFill>
                  <a:srgbClr val="17375E"/>
                </a:solidFill>
                <a:cs typeface="Arial"/>
              </a:rPr>
              <a:t> </a:t>
            </a:r>
            <a:r>
              <a:rPr sz="2200" spc="-7" dirty="0">
                <a:solidFill>
                  <a:srgbClr val="17375E"/>
                </a:solidFill>
                <a:cs typeface="Arial"/>
              </a:rPr>
              <a:t>statewide,</a:t>
            </a:r>
            <a:r>
              <a:rPr sz="2200" spc="33" dirty="0">
                <a:solidFill>
                  <a:srgbClr val="17375E"/>
                </a:solidFill>
                <a:cs typeface="Arial"/>
              </a:rPr>
              <a:t> </a:t>
            </a:r>
            <a:r>
              <a:rPr sz="2200" spc="-3" dirty="0">
                <a:solidFill>
                  <a:srgbClr val="17375E"/>
                </a:solidFill>
                <a:cs typeface="Arial"/>
              </a:rPr>
              <a:t>the</a:t>
            </a:r>
            <a:r>
              <a:rPr sz="2200" spc="-7" dirty="0">
                <a:solidFill>
                  <a:srgbClr val="17375E"/>
                </a:solidFill>
                <a:cs typeface="Arial"/>
              </a:rPr>
              <a:t> </a:t>
            </a:r>
            <a:r>
              <a:rPr sz="2200" spc="-3" dirty="0">
                <a:solidFill>
                  <a:srgbClr val="17375E"/>
                </a:solidFill>
                <a:cs typeface="Arial"/>
              </a:rPr>
              <a:t>Rhode</a:t>
            </a:r>
            <a:r>
              <a:rPr sz="2200" spc="20" dirty="0">
                <a:solidFill>
                  <a:srgbClr val="17375E"/>
                </a:solidFill>
                <a:cs typeface="Arial"/>
              </a:rPr>
              <a:t> </a:t>
            </a:r>
            <a:r>
              <a:rPr sz="2200" spc="-3" dirty="0">
                <a:solidFill>
                  <a:srgbClr val="17375E"/>
                </a:solidFill>
                <a:cs typeface="Arial"/>
              </a:rPr>
              <a:t>Island</a:t>
            </a:r>
            <a:r>
              <a:rPr sz="2200" spc="20" dirty="0">
                <a:solidFill>
                  <a:srgbClr val="17375E"/>
                </a:solidFill>
                <a:cs typeface="Arial"/>
              </a:rPr>
              <a:t> </a:t>
            </a:r>
            <a:r>
              <a:rPr sz="2200" spc="-3" dirty="0">
                <a:solidFill>
                  <a:srgbClr val="17375E"/>
                </a:solidFill>
                <a:cs typeface="Arial"/>
              </a:rPr>
              <a:t>Department</a:t>
            </a:r>
            <a:r>
              <a:rPr sz="2200" spc="17" dirty="0">
                <a:solidFill>
                  <a:srgbClr val="17375E"/>
                </a:solidFill>
                <a:cs typeface="Arial"/>
              </a:rPr>
              <a:t> </a:t>
            </a:r>
            <a:r>
              <a:rPr sz="2200" spc="-7" dirty="0">
                <a:solidFill>
                  <a:srgbClr val="17375E"/>
                </a:solidFill>
                <a:cs typeface="Arial"/>
              </a:rPr>
              <a:t>of </a:t>
            </a:r>
            <a:r>
              <a:rPr sz="2200" spc="-3" dirty="0">
                <a:solidFill>
                  <a:srgbClr val="17375E"/>
                </a:solidFill>
                <a:cs typeface="Arial"/>
              </a:rPr>
              <a:t> Corrections</a:t>
            </a:r>
            <a:r>
              <a:rPr sz="2200" spc="26" dirty="0">
                <a:solidFill>
                  <a:srgbClr val="17375E"/>
                </a:solidFill>
                <a:cs typeface="Arial"/>
              </a:rPr>
              <a:t> </a:t>
            </a:r>
            <a:r>
              <a:rPr sz="2200" spc="-3" dirty="0">
                <a:solidFill>
                  <a:srgbClr val="17375E"/>
                </a:solidFill>
                <a:cs typeface="Arial"/>
              </a:rPr>
              <a:t>saw</a:t>
            </a:r>
            <a:r>
              <a:rPr sz="2200" spc="10" dirty="0">
                <a:solidFill>
                  <a:srgbClr val="17375E"/>
                </a:solidFill>
                <a:cs typeface="Arial"/>
              </a:rPr>
              <a:t> </a:t>
            </a:r>
            <a:r>
              <a:rPr sz="2200" spc="-3" dirty="0">
                <a:solidFill>
                  <a:srgbClr val="17375E"/>
                </a:solidFill>
                <a:cs typeface="Arial"/>
              </a:rPr>
              <a:t>a</a:t>
            </a:r>
            <a:r>
              <a:rPr sz="2200" spc="10" dirty="0">
                <a:solidFill>
                  <a:srgbClr val="17375E"/>
                </a:solidFill>
                <a:cs typeface="Arial"/>
              </a:rPr>
              <a:t> </a:t>
            </a:r>
            <a:r>
              <a:rPr sz="2200" b="1" dirty="0">
                <a:solidFill>
                  <a:srgbClr val="17375E"/>
                </a:solidFill>
                <a:cs typeface="Arial"/>
              </a:rPr>
              <a:t>61</a:t>
            </a:r>
            <a:r>
              <a:rPr lang="en-US" sz="2200" b="1" dirty="0">
                <a:solidFill>
                  <a:srgbClr val="17375E"/>
                </a:solidFill>
                <a:cs typeface="Arial"/>
              </a:rPr>
              <a:t>%</a:t>
            </a:r>
            <a:r>
              <a:rPr sz="2200" b="1" spc="10" dirty="0">
                <a:solidFill>
                  <a:srgbClr val="17375E"/>
                </a:solidFill>
                <a:cs typeface="Arial"/>
              </a:rPr>
              <a:t> </a:t>
            </a:r>
            <a:r>
              <a:rPr sz="2200" spc="-3" dirty="0">
                <a:solidFill>
                  <a:srgbClr val="17375E"/>
                </a:solidFill>
                <a:cs typeface="Arial"/>
              </a:rPr>
              <a:t>reduction</a:t>
            </a:r>
            <a:r>
              <a:rPr sz="2200" spc="33" dirty="0">
                <a:solidFill>
                  <a:srgbClr val="17375E"/>
                </a:solidFill>
                <a:cs typeface="Arial"/>
              </a:rPr>
              <a:t> </a:t>
            </a:r>
            <a:r>
              <a:rPr sz="2200" spc="-3" dirty="0">
                <a:solidFill>
                  <a:srgbClr val="17375E"/>
                </a:solidFill>
                <a:cs typeface="Arial"/>
              </a:rPr>
              <a:t>in</a:t>
            </a:r>
            <a:r>
              <a:rPr sz="2200" spc="7" dirty="0">
                <a:solidFill>
                  <a:srgbClr val="17375E"/>
                </a:solidFill>
                <a:cs typeface="Arial"/>
              </a:rPr>
              <a:t> </a:t>
            </a:r>
            <a:r>
              <a:rPr sz="2200" spc="-3" dirty="0">
                <a:solidFill>
                  <a:srgbClr val="17375E"/>
                </a:solidFill>
                <a:cs typeface="Arial"/>
              </a:rPr>
              <a:t>post-correctional</a:t>
            </a:r>
            <a:r>
              <a:rPr sz="2200" spc="50" dirty="0">
                <a:solidFill>
                  <a:srgbClr val="17375E"/>
                </a:solidFill>
                <a:cs typeface="Arial"/>
              </a:rPr>
              <a:t> </a:t>
            </a:r>
            <a:r>
              <a:rPr sz="2200" spc="-3" dirty="0">
                <a:solidFill>
                  <a:srgbClr val="17375E"/>
                </a:solidFill>
                <a:cs typeface="Arial"/>
              </a:rPr>
              <a:t>overdose </a:t>
            </a:r>
            <a:r>
              <a:rPr sz="2200" spc="-337" dirty="0">
                <a:solidFill>
                  <a:srgbClr val="17375E"/>
                </a:solidFill>
                <a:cs typeface="Arial"/>
              </a:rPr>
              <a:t> </a:t>
            </a:r>
            <a:r>
              <a:rPr sz="2200" spc="-3" dirty="0">
                <a:solidFill>
                  <a:srgbClr val="17375E"/>
                </a:solidFill>
                <a:cs typeface="Arial"/>
              </a:rPr>
              <a:t>death</a:t>
            </a:r>
            <a:r>
              <a:rPr sz="2200" spc="14" dirty="0">
                <a:solidFill>
                  <a:srgbClr val="17375E"/>
                </a:solidFill>
                <a:cs typeface="Arial"/>
              </a:rPr>
              <a:t> </a:t>
            </a:r>
            <a:r>
              <a:rPr sz="2200" spc="-3" dirty="0">
                <a:solidFill>
                  <a:srgbClr val="17375E"/>
                </a:solidFill>
                <a:cs typeface="Arial"/>
              </a:rPr>
              <a:t>rates</a:t>
            </a:r>
            <a:r>
              <a:rPr sz="2200" dirty="0">
                <a:solidFill>
                  <a:srgbClr val="17375E"/>
                </a:solidFill>
                <a:cs typeface="Arial"/>
              </a:rPr>
              <a:t> </a:t>
            </a:r>
            <a:r>
              <a:rPr sz="2200" spc="-3" dirty="0">
                <a:solidFill>
                  <a:srgbClr val="17375E"/>
                </a:solidFill>
                <a:cs typeface="Arial"/>
              </a:rPr>
              <a:t>in</a:t>
            </a:r>
            <a:r>
              <a:rPr sz="2200" spc="7" dirty="0">
                <a:solidFill>
                  <a:srgbClr val="17375E"/>
                </a:solidFill>
                <a:cs typeface="Arial"/>
              </a:rPr>
              <a:t> </a:t>
            </a:r>
            <a:r>
              <a:rPr sz="2200" spc="-7" dirty="0">
                <a:solidFill>
                  <a:srgbClr val="17375E"/>
                </a:solidFill>
                <a:cs typeface="Arial"/>
              </a:rPr>
              <a:t>the</a:t>
            </a:r>
            <a:r>
              <a:rPr sz="2200" spc="7" dirty="0">
                <a:solidFill>
                  <a:srgbClr val="17375E"/>
                </a:solidFill>
                <a:cs typeface="Arial"/>
              </a:rPr>
              <a:t> </a:t>
            </a:r>
            <a:r>
              <a:rPr sz="2200" spc="-3" dirty="0">
                <a:solidFill>
                  <a:srgbClr val="17375E"/>
                </a:solidFill>
                <a:cs typeface="Arial"/>
              </a:rPr>
              <a:t>first</a:t>
            </a:r>
            <a:r>
              <a:rPr sz="2200" spc="3" dirty="0">
                <a:solidFill>
                  <a:srgbClr val="17375E"/>
                </a:solidFill>
                <a:cs typeface="Arial"/>
              </a:rPr>
              <a:t> </a:t>
            </a:r>
            <a:r>
              <a:rPr sz="2200" spc="-3" dirty="0">
                <a:solidFill>
                  <a:srgbClr val="17375E"/>
                </a:solidFill>
                <a:cs typeface="Arial"/>
              </a:rPr>
              <a:t>year.</a:t>
            </a:r>
            <a:r>
              <a:rPr lang="en-US" sz="2200" baseline="30000" dirty="0">
                <a:solidFill>
                  <a:srgbClr val="17375E"/>
                </a:solidFill>
              </a:rPr>
              <a:t>1</a:t>
            </a:r>
            <a:endParaRPr sz="2200" baseline="30000" dirty="0">
              <a:solidFill>
                <a:srgbClr val="17375E"/>
              </a:solidFill>
            </a:endParaRPr>
          </a:p>
          <a:p>
            <a:pPr marL="342900" indent="-342900">
              <a:spcBef>
                <a:spcPts val="14"/>
              </a:spcBef>
              <a:buClr>
                <a:srgbClr val="17375E"/>
              </a:buClr>
              <a:buFont typeface="Arial" panose="020B0604020202020204" pitchFamily="34" charset="0"/>
              <a:buChar char="•"/>
            </a:pPr>
            <a:endParaRPr sz="2200" dirty="0">
              <a:solidFill>
                <a:srgbClr val="17375E"/>
              </a:solidFill>
              <a:cs typeface="Arial"/>
            </a:endParaRPr>
          </a:p>
          <a:p>
            <a:pPr marL="350885" marR="3362" indent="-342900">
              <a:buClr>
                <a:srgbClr val="17375E"/>
              </a:buClr>
              <a:buFont typeface="Arial" panose="020B0604020202020204" pitchFamily="34" charset="0"/>
              <a:buChar char="•"/>
              <a:tabLst>
                <a:tab pos="197935" algn="l"/>
                <a:tab pos="198355" algn="l"/>
              </a:tabLst>
            </a:pPr>
            <a:r>
              <a:rPr sz="2200" spc="-3" dirty="0">
                <a:solidFill>
                  <a:srgbClr val="17375E"/>
                </a:solidFill>
                <a:cs typeface="Arial"/>
              </a:rPr>
              <a:t>A</a:t>
            </a:r>
            <a:r>
              <a:rPr sz="2200" spc="-14" dirty="0">
                <a:solidFill>
                  <a:srgbClr val="17375E"/>
                </a:solidFill>
                <a:cs typeface="Arial"/>
              </a:rPr>
              <a:t> </a:t>
            </a:r>
            <a:r>
              <a:rPr sz="2200" dirty="0">
                <a:solidFill>
                  <a:srgbClr val="17375E"/>
                </a:solidFill>
                <a:cs typeface="Arial"/>
              </a:rPr>
              <a:t>study of</a:t>
            </a:r>
            <a:r>
              <a:rPr sz="2200" spc="-10" dirty="0">
                <a:solidFill>
                  <a:srgbClr val="17375E"/>
                </a:solidFill>
                <a:cs typeface="Arial"/>
              </a:rPr>
              <a:t> </a:t>
            </a:r>
            <a:r>
              <a:rPr sz="2200" spc="-3" dirty="0">
                <a:solidFill>
                  <a:srgbClr val="17375E"/>
                </a:solidFill>
                <a:cs typeface="Arial"/>
              </a:rPr>
              <a:t>&gt;12,000</a:t>
            </a:r>
            <a:r>
              <a:rPr sz="2200" spc="30" dirty="0">
                <a:solidFill>
                  <a:srgbClr val="17375E"/>
                </a:solidFill>
                <a:cs typeface="Arial"/>
              </a:rPr>
              <a:t> </a:t>
            </a:r>
            <a:r>
              <a:rPr sz="2200" spc="-3" dirty="0">
                <a:solidFill>
                  <a:srgbClr val="17375E"/>
                </a:solidFill>
                <a:cs typeface="Arial"/>
              </a:rPr>
              <a:t>people</a:t>
            </a:r>
            <a:r>
              <a:rPr sz="2200" spc="17" dirty="0">
                <a:solidFill>
                  <a:srgbClr val="17375E"/>
                </a:solidFill>
                <a:cs typeface="Arial"/>
              </a:rPr>
              <a:t> </a:t>
            </a:r>
            <a:r>
              <a:rPr sz="2200" spc="-3" dirty="0">
                <a:solidFill>
                  <a:srgbClr val="17375E"/>
                </a:solidFill>
                <a:cs typeface="Arial"/>
              </a:rPr>
              <a:t>in</a:t>
            </a:r>
            <a:r>
              <a:rPr sz="2200" spc="7" dirty="0">
                <a:solidFill>
                  <a:srgbClr val="17375E"/>
                </a:solidFill>
                <a:cs typeface="Arial"/>
              </a:rPr>
              <a:t> </a:t>
            </a:r>
            <a:r>
              <a:rPr sz="2200" spc="-3" dirty="0">
                <a:solidFill>
                  <a:srgbClr val="17375E"/>
                </a:solidFill>
                <a:cs typeface="Arial"/>
              </a:rPr>
              <a:t>England</a:t>
            </a:r>
            <a:r>
              <a:rPr sz="2200" spc="30" dirty="0">
                <a:solidFill>
                  <a:srgbClr val="17375E"/>
                </a:solidFill>
                <a:cs typeface="Arial"/>
              </a:rPr>
              <a:t> </a:t>
            </a:r>
            <a:r>
              <a:rPr sz="2200" spc="-3" dirty="0">
                <a:solidFill>
                  <a:srgbClr val="17375E"/>
                </a:solidFill>
                <a:cs typeface="Arial"/>
              </a:rPr>
              <a:t>found</a:t>
            </a:r>
            <a:r>
              <a:rPr sz="2200" spc="7" dirty="0">
                <a:solidFill>
                  <a:srgbClr val="17375E"/>
                </a:solidFill>
                <a:cs typeface="Arial"/>
              </a:rPr>
              <a:t> </a:t>
            </a:r>
            <a:r>
              <a:rPr sz="2200" dirty="0">
                <a:solidFill>
                  <a:srgbClr val="17375E"/>
                </a:solidFill>
                <a:cs typeface="Arial"/>
              </a:rPr>
              <a:t>that</a:t>
            </a:r>
            <a:r>
              <a:rPr sz="2200" spc="3" dirty="0">
                <a:solidFill>
                  <a:srgbClr val="17375E"/>
                </a:solidFill>
                <a:cs typeface="Arial"/>
              </a:rPr>
              <a:t> </a:t>
            </a:r>
            <a:r>
              <a:rPr sz="2200" spc="-3" dirty="0">
                <a:solidFill>
                  <a:srgbClr val="17375E"/>
                </a:solidFill>
                <a:cs typeface="Arial"/>
              </a:rPr>
              <a:t>a</a:t>
            </a:r>
            <a:r>
              <a:rPr sz="2200" spc="-7" dirty="0">
                <a:solidFill>
                  <a:srgbClr val="17375E"/>
                </a:solidFill>
                <a:cs typeface="Arial"/>
              </a:rPr>
              <a:t> </a:t>
            </a:r>
            <a:r>
              <a:rPr sz="2200" spc="-3" dirty="0">
                <a:solidFill>
                  <a:srgbClr val="17375E"/>
                </a:solidFill>
                <a:cs typeface="Arial"/>
              </a:rPr>
              <a:t>prison-based</a:t>
            </a:r>
            <a:r>
              <a:rPr sz="2200" spc="30" dirty="0">
                <a:solidFill>
                  <a:srgbClr val="17375E"/>
                </a:solidFill>
                <a:cs typeface="Arial"/>
              </a:rPr>
              <a:t> </a:t>
            </a:r>
            <a:r>
              <a:rPr sz="2200" spc="-3" dirty="0">
                <a:solidFill>
                  <a:srgbClr val="17375E"/>
                </a:solidFill>
                <a:cs typeface="Arial"/>
              </a:rPr>
              <a:t>MOUD </a:t>
            </a:r>
            <a:r>
              <a:rPr sz="2200" dirty="0">
                <a:solidFill>
                  <a:srgbClr val="17375E"/>
                </a:solidFill>
                <a:cs typeface="Arial"/>
              </a:rPr>
              <a:t> </a:t>
            </a:r>
            <a:r>
              <a:rPr sz="2200" spc="-3" dirty="0">
                <a:solidFill>
                  <a:srgbClr val="17375E"/>
                </a:solidFill>
                <a:cs typeface="Arial"/>
              </a:rPr>
              <a:t>program</a:t>
            </a:r>
            <a:r>
              <a:rPr sz="2200" spc="23" dirty="0">
                <a:solidFill>
                  <a:srgbClr val="17375E"/>
                </a:solidFill>
                <a:cs typeface="Arial"/>
              </a:rPr>
              <a:t> </a:t>
            </a:r>
            <a:r>
              <a:rPr sz="2200" spc="-7" dirty="0">
                <a:solidFill>
                  <a:srgbClr val="17375E"/>
                </a:solidFill>
                <a:cs typeface="Arial"/>
              </a:rPr>
              <a:t>was</a:t>
            </a:r>
            <a:r>
              <a:rPr sz="2200" spc="14" dirty="0">
                <a:solidFill>
                  <a:srgbClr val="17375E"/>
                </a:solidFill>
                <a:cs typeface="Arial"/>
              </a:rPr>
              <a:t> </a:t>
            </a:r>
            <a:r>
              <a:rPr sz="2200" spc="-3" dirty="0">
                <a:solidFill>
                  <a:srgbClr val="17375E"/>
                </a:solidFill>
                <a:cs typeface="Arial"/>
              </a:rPr>
              <a:t>linked</a:t>
            </a:r>
            <a:r>
              <a:rPr sz="2200" spc="20" dirty="0">
                <a:solidFill>
                  <a:srgbClr val="17375E"/>
                </a:solidFill>
                <a:cs typeface="Arial"/>
              </a:rPr>
              <a:t> </a:t>
            </a:r>
            <a:r>
              <a:rPr sz="2200" spc="-7" dirty="0">
                <a:solidFill>
                  <a:srgbClr val="17375E"/>
                </a:solidFill>
                <a:cs typeface="Arial"/>
              </a:rPr>
              <a:t>with</a:t>
            </a:r>
            <a:r>
              <a:rPr sz="2200" spc="17" dirty="0">
                <a:solidFill>
                  <a:srgbClr val="17375E"/>
                </a:solidFill>
                <a:cs typeface="Arial"/>
              </a:rPr>
              <a:t> </a:t>
            </a:r>
            <a:r>
              <a:rPr sz="2200" spc="-3" dirty="0">
                <a:solidFill>
                  <a:srgbClr val="17375E"/>
                </a:solidFill>
                <a:cs typeface="Arial"/>
              </a:rPr>
              <a:t>a</a:t>
            </a:r>
            <a:r>
              <a:rPr sz="2200" spc="7" dirty="0">
                <a:solidFill>
                  <a:srgbClr val="17375E"/>
                </a:solidFill>
                <a:cs typeface="Arial"/>
              </a:rPr>
              <a:t> </a:t>
            </a:r>
            <a:r>
              <a:rPr sz="2200" b="1" dirty="0">
                <a:solidFill>
                  <a:srgbClr val="17375E"/>
                </a:solidFill>
                <a:cs typeface="Arial"/>
              </a:rPr>
              <a:t>75</a:t>
            </a:r>
            <a:r>
              <a:rPr lang="en-US" sz="2200" b="1" spc="7" dirty="0">
                <a:solidFill>
                  <a:srgbClr val="17375E"/>
                </a:solidFill>
                <a:cs typeface="Arial"/>
              </a:rPr>
              <a:t>% </a:t>
            </a:r>
            <a:r>
              <a:rPr sz="2200" b="1" spc="-3" dirty="0">
                <a:solidFill>
                  <a:srgbClr val="17375E"/>
                </a:solidFill>
                <a:cs typeface="Arial"/>
              </a:rPr>
              <a:t>reduction</a:t>
            </a:r>
            <a:r>
              <a:rPr sz="2200" b="1" dirty="0">
                <a:solidFill>
                  <a:srgbClr val="17375E"/>
                </a:solidFill>
                <a:cs typeface="Arial"/>
              </a:rPr>
              <a:t> </a:t>
            </a:r>
            <a:r>
              <a:rPr sz="2200" b="1" spc="-3" dirty="0">
                <a:solidFill>
                  <a:srgbClr val="17375E"/>
                </a:solidFill>
                <a:cs typeface="Arial"/>
              </a:rPr>
              <a:t>in</a:t>
            </a:r>
            <a:r>
              <a:rPr sz="2200" b="1" spc="3" dirty="0">
                <a:solidFill>
                  <a:srgbClr val="17375E"/>
                </a:solidFill>
                <a:cs typeface="Arial"/>
              </a:rPr>
              <a:t> </a:t>
            </a:r>
            <a:r>
              <a:rPr sz="2200" b="1" spc="-3" dirty="0">
                <a:solidFill>
                  <a:srgbClr val="17375E"/>
                </a:solidFill>
                <a:cs typeface="Arial"/>
              </a:rPr>
              <a:t>all-cause</a:t>
            </a:r>
            <a:r>
              <a:rPr sz="2200" b="1" spc="17" dirty="0">
                <a:solidFill>
                  <a:srgbClr val="17375E"/>
                </a:solidFill>
                <a:cs typeface="Arial"/>
              </a:rPr>
              <a:t> </a:t>
            </a:r>
            <a:r>
              <a:rPr sz="2200" b="1" spc="-3" dirty="0">
                <a:solidFill>
                  <a:srgbClr val="17375E"/>
                </a:solidFill>
                <a:cs typeface="Arial"/>
              </a:rPr>
              <a:t>mortality</a:t>
            </a:r>
            <a:r>
              <a:rPr sz="2200" b="1" spc="10" dirty="0">
                <a:solidFill>
                  <a:srgbClr val="17375E"/>
                </a:solidFill>
                <a:cs typeface="Arial"/>
              </a:rPr>
              <a:t> </a:t>
            </a:r>
            <a:r>
              <a:rPr sz="2200" b="1" dirty="0">
                <a:solidFill>
                  <a:srgbClr val="17375E"/>
                </a:solidFill>
                <a:cs typeface="Arial"/>
              </a:rPr>
              <a:t>and an 85</a:t>
            </a:r>
            <a:r>
              <a:rPr lang="en-US" sz="2200" b="1" spc="10" dirty="0">
                <a:solidFill>
                  <a:srgbClr val="17375E"/>
                </a:solidFill>
                <a:cs typeface="Arial"/>
              </a:rPr>
              <a:t>% </a:t>
            </a:r>
            <a:r>
              <a:rPr sz="2200" b="1" spc="-3" dirty="0">
                <a:solidFill>
                  <a:srgbClr val="17375E"/>
                </a:solidFill>
                <a:cs typeface="Arial"/>
              </a:rPr>
              <a:t>reduction</a:t>
            </a:r>
            <a:r>
              <a:rPr sz="2200" b="1" spc="17" dirty="0">
                <a:solidFill>
                  <a:srgbClr val="17375E"/>
                </a:solidFill>
                <a:cs typeface="Arial"/>
              </a:rPr>
              <a:t> </a:t>
            </a:r>
            <a:r>
              <a:rPr sz="2200" b="1" spc="-3" dirty="0">
                <a:solidFill>
                  <a:srgbClr val="17375E"/>
                </a:solidFill>
                <a:cs typeface="Arial"/>
              </a:rPr>
              <a:t>in</a:t>
            </a:r>
            <a:r>
              <a:rPr sz="2200" b="1" spc="3" dirty="0">
                <a:solidFill>
                  <a:srgbClr val="17375E"/>
                </a:solidFill>
                <a:cs typeface="Arial"/>
              </a:rPr>
              <a:t> </a:t>
            </a:r>
            <a:r>
              <a:rPr sz="2200" b="1" spc="-7" dirty="0">
                <a:solidFill>
                  <a:srgbClr val="17375E"/>
                </a:solidFill>
                <a:cs typeface="Arial"/>
              </a:rPr>
              <a:t>overdose</a:t>
            </a:r>
            <a:r>
              <a:rPr sz="2200" b="1" spc="43" dirty="0">
                <a:solidFill>
                  <a:srgbClr val="17375E"/>
                </a:solidFill>
                <a:cs typeface="Arial"/>
              </a:rPr>
              <a:t> </a:t>
            </a:r>
            <a:r>
              <a:rPr sz="2200" b="1" spc="-3" dirty="0">
                <a:solidFill>
                  <a:srgbClr val="17375E"/>
                </a:solidFill>
                <a:cs typeface="Arial"/>
              </a:rPr>
              <a:t>deaths</a:t>
            </a:r>
            <a:r>
              <a:rPr sz="2200" b="1" spc="14" dirty="0">
                <a:solidFill>
                  <a:srgbClr val="17375E"/>
                </a:solidFill>
                <a:cs typeface="Arial"/>
              </a:rPr>
              <a:t> </a:t>
            </a:r>
            <a:r>
              <a:rPr sz="2200" spc="-3" dirty="0">
                <a:solidFill>
                  <a:srgbClr val="17375E"/>
                </a:solidFill>
                <a:cs typeface="Arial"/>
              </a:rPr>
              <a:t>in</a:t>
            </a:r>
            <a:r>
              <a:rPr sz="2200" spc="10" dirty="0">
                <a:solidFill>
                  <a:srgbClr val="17375E"/>
                </a:solidFill>
                <a:cs typeface="Arial"/>
              </a:rPr>
              <a:t> </a:t>
            </a:r>
            <a:r>
              <a:rPr sz="2200" spc="-3" dirty="0">
                <a:solidFill>
                  <a:srgbClr val="17375E"/>
                </a:solidFill>
                <a:cs typeface="Arial"/>
              </a:rPr>
              <a:t>the</a:t>
            </a:r>
            <a:r>
              <a:rPr sz="2200" spc="-7" dirty="0">
                <a:solidFill>
                  <a:srgbClr val="17375E"/>
                </a:solidFill>
                <a:cs typeface="Arial"/>
              </a:rPr>
              <a:t> </a:t>
            </a:r>
            <a:r>
              <a:rPr sz="2200" spc="-3" dirty="0">
                <a:solidFill>
                  <a:srgbClr val="17375E"/>
                </a:solidFill>
                <a:cs typeface="Arial"/>
              </a:rPr>
              <a:t>first</a:t>
            </a:r>
            <a:r>
              <a:rPr sz="2200" spc="7" dirty="0">
                <a:solidFill>
                  <a:srgbClr val="17375E"/>
                </a:solidFill>
                <a:cs typeface="Arial"/>
              </a:rPr>
              <a:t> </a:t>
            </a:r>
            <a:r>
              <a:rPr sz="2200" spc="-7" dirty="0">
                <a:solidFill>
                  <a:srgbClr val="17375E"/>
                </a:solidFill>
                <a:cs typeface="Arial"/>
              </a:rPr>
              <a:t>month</a:t>
            </a:r>
            <a:r>
              <a:rPr sz="2200" spc="20" dirty="0">
                <a:solidFill>
                  <a:srgbClr val="17375E"/>
                </a:solidFill>
                <a:cs typeface="Arial"/>
              </a:rPr>
              <a:t> </a:t>
            </a:r>
            <a:r>
              <a:rPr sz="2200" spc="-3" dirty="0">
                <a:solidFill>
                  <a:srgbClr val="17375E"/>
                </a:solidFill>
                <a:cs typeface="Arial"/>
              </a:rPr>
              <a:t>after</a:t>
            </a:r>
            <a:r>
              <a:rPr sz="2200" spc="10" dirty="0">
                <a:solidFill>
                  <a:srgbClr val="17375E"/>
                </a:solidFill>
                <a:cs typeface="Arial"/>
              </a:rPr>
              <a:t> </a:t>
            </a:r>
            <a:r>
              <a:rPr sz="2200" spc="-3" dirty="0">
                <a:solidFill>
                  <a:srgbClr val="17375E"/>
                </a:solidFill>
                <a:cs typeface="Arial"/>
              </a:rPr>
              <a:t>release.</a:t>
            </a:r>
            <a:r>
              <a:rPr lang="en-US" sz="2200" baseline="30000" dirty="0">
                <a:solidFill>
                  <a:srgbClr val="17375E"/>
                </a:solidFill>
              </a:rPr>
              <a:t> 2</a:t>
            </a:r>
            <a:endParaRPr sz="2200" dirty="0">
              <a:solidFill>
                <a:srgbClr val="17375E"/>
              </a:solidFill>
              <a:cs typeface="Arial"/>
            </a:endParaRPr>
          </a:p>
          <a:p>
            <a:pPr marL="342900" indent="-342900">
              <a:spcBef>
                <a:spcPts val="10"/>
              </a:spcBef>
              <a:buClr>
                <a:srgbClr val="17375E"/>
              </a:buClr>
              <a:buFont typeface="Arial" panose="020B0604020202020204" pitchFamily="34" charset="0"/>
              <a:buChar char="•"/>
            </a:pPr>
            <a:endParaRPr sz="2200" dirty="0">
              <a:solidFill>
                <a:srgbClr val="17375E"/>
              </a:solidFill>
              <a:cs typeface="Arial"/>
            </a:endParaRPr>
          </a:p>
          <a:p>
            <a:pPr marL="350885" marR="322747" indent="-342900">
              <a:buClr>
                <a:srgbClr val="17375E"/>
              </a:buClr>
              <a:buFont typeface="Arial" panose="020B0604020202020204" pitchFamily="34" charset="0"/>
              <a:buChar char="•"/>
              <a:tabLst>
                <a:tab pos="197935" algn="l"/>
                <a:tab pos="198355" algn="l"/>
              </a:tabLst>
            </a:pPr>
            <a:r>
              <a:rPr sz="2200" spc="-3" dirty="0">
                <a:solidFill>
                  <a:srgbClr val="17375E"/>
                </a:solidFill>
                <a:cs typeface="Arial"/>
              </a:rPr>
              <a:t>Another</a:t>
            </a:r>
            <a:r>
              <a:rPr sz="2200" spc="23" dirty="0">
                <a:solidFill>
                  <a:srgbClr val="17375E"/>
                </a:solidFill>
                <a:cs typeface="Arial"/>
              </a:rPr>
              <a:t> </a:t>
            </a:r>
            <a:r>
              <a:rPr sz="2200" spc="-3" dirty="0">
                <a:solidFill>
                  <a:srgbClr val="17375E"/>
                </a:solidFill>
                <a:cs typeface="Arial"/>
              </a:rPr>
              <a:t>study</a:t>
            </a:r>
            <a:r>
              <a:rPr sz="2200" dirty="0">
                <a:solidFill>
                  <a:srgbClr val="17375E"/>
                </a:solidFill>
                <a:cs typeface="Arial"/>
              </a:rPr>
              <a:t> </a:t>
            </a:r>
            <a:r>
              <a:rPr lang="en-US" sz="2200" dirty="0">
                <a:solidFill>
                  <a:srgbClr val="17375E"/>
                </a:solidFill>
                <a:cs typeface="Arial"/>
              </a:rPr>
              <a:t>in Australia </a:t>
            </a:r>
            <a:r>
              <a:rPr sz="2200" spc="-3" dirty="0">
                <a:solidFill>
                  <a:srgbClr val="17375E"/>
                </a:solidFill>
                <a:cs typeface="Arial"/>
              </a:rPr>
              <a:t>showed</a:t>
            </a:r>
            <a:r>
              <a:rPr sz="2200" spc="33" dirty="0">
                <a:solidFill>
                  <a:srgbClr val="17375E"/>
                </a:solidFill>
                <a:cs typeface="Arial"/>
              </a:rPr>
              <a:t> </a:t>
            </a:r>
            <a:r>
              <a:rPr sz="2200" spc="-3" dirty="0">
                <a:solidFill>
                  <a:srgbClr val="17375E"/>
                </a:solidFill>
                <a:cs typeface="Arial"/>
              </a:rPr>
              <a:t>that</a:t>
            </a:r>
            <a:r>
              <a:rPr sz="2200" spc="3" dirty="0">
                <a:solidFill>
                  <a:srgbClr val="17375E"/>
                </a:solidFill>
                <a:cs typeface="Arial"/>
              </a:rPr>
              <a:t> </a:t>
            </a:r>
            <a:r>
              <a:rPr sz="2200" spc="-3" dirty="0">
                <a:solidFill>
                  <a:srgbClr val="17375E"/>
                </a:solidFill>
                <a:cs typeface="Arial"/>
              </a:rPr>
              <a:t>access</a:t>
            </a:r>
            <a:r>
              <a:rPr sz="2200" spc="17" dirty="0">
                <a:solidFill>
                  <a:srgbClr val="17375E"/>
                </a:solidFill>
                <a:cs typeface="Arial"/>
              </a:rPr>
              <a:t> </a:t>
            </a:r>
            <a:r>
              <a:rPr sz="2200" spc="-3" dirty="0">
                <a:solidFill>
                  <a:srgbClr val="17375E"/>
                </a:solidFill>
                <a:cs typeface="Arial"/>
              </a:rPr>
              <a:t>to</a:t>
            </a:r>
            <a:r>
              <a:rPr sz="2200" spc="-7" dirty="0">
                <a:solidFill>
                  <a:srgbClr val="17375E"/>
                </a:solidFill>
                <a:cs typeface="Arial"/>
              </a:rPr>
              <a:t> </a:t>
            </a:r>
            <a:r>
              <a:rPr sz="2200" spc="-3" dirty="0">
                <a:solidFill>
                  <a:srgbClr val="17375E"/>
                </a:solidFill>
                <a:cs typeface="Arial"/>
              </a:rPr>
              <a:t>MOUD</a:t>
            </a:r>
            <a:r>
              <a:rPr sz="2200" spc="14" dirty="0">
                <a:solidFill>
                  <a:srgbClr val="17375E"/>
                </a:solidFill>
                <a:cs typeface="Arial"/>
              </a:rPr>
              <a:t> </a:t>
            </a:r>
            <a:r>
              <a:rPr sz="2200" spc="-3" dirty="0">
                <a:solidFill>
                  <a:srgbClr val="17375E"/>
                </a:solidFill>
                <a:cs typeface="Arial"/>
              </a:rPr>
              <a:t>during</a:t>
            </a:r>
            <a:r>
              <a:rPr sz="2200" spc="17" dirty="0">
                <a:solidFill>
                  <a:srgbClr val="17375E"/>
                </a:solidFill>
                <a:cs typeface="Arial"/>
              </a:rPr>
              <a:t> </a:t>
            </a:r>
            <a:r>
              <a:rPr sz="2200" spc="-7" dirty="0">
                <a:solidFill>
                  <a:srgbClr val="17375E"/>
                </a:solidFill>
                <a:cs typeface="Arial"/>
              </a:rPr>
              <a:t>the</a:t>
            </a:r>
            <a:r>
              <a:rPr sz="2200" spc="10" dirty="0">
                <a:solidFill>
                  <a:srgbClr val="17375E"/>
                </a:solidFill>
                <a:cs typeface="Arial"/>
              </a:rPr>
              <a:t> </a:t>
            </a:r>
            <a:r>
              <a:rPr sz="2200" spc="-3" dirty="0">
                <a:solidFill>
                  <a:srgbClr val="17375E"/>
                </a:solidFill>
                <a:cs typeface="Arial"/>
              </a:rPr>
              <a:t>first</a:t>
            </a:r>
            <a:r>
              <a:rPr sz="2200" spc="3" dirty="0">
                <a:solidFill>
                  <a:srgbClr val="17375E"/>
                </a:solidFill>
                <a:cs typeface="Arial"/>
              </a:rPr>
              <a:t> </a:t>
            </a:r>
            <a:r>
              <a:rPr sz="2200" spc="-3" dirty="0">
                <a:solidFill>
                  <a:srgbClr val="17375E"/>
                </a:solidFill>
                <a:cs typeface="Arial"/>
              </a:rPr>
              <a:t>four</a:t>
            </a:r>
            <a:r>
              <a:rPr sz="2200" dirty="0">
                <a:solidFill>
                  <a:srgbClr val="17375E"/>
                </a:solidFill>
                <a:cs typeface="Arial"/>
              </a:rPr>
              <a:t> </a:t>
            </a:r>
            <a:r>
              <a:rPr sz="2200" spc="-7" dirty="0">
                <a:solidFill>
                  <a:srgbClr val="17375E"/>
                </a:solidFill>
                <a:cs typeface="Arial"/>
              </a:rPr>
              <a:t>weeks</a:t>
            </a:r>
            <a:r>
              <a:rPr sz="2200" spc="26" dirty="0">
                <a:solidFill>
                  <a:srgbClr val="17375E"/>
                </a:solidFill>
                <a:cs typeface="Arial"/>
              </a:rPr>
              <a:t> </a:t>
            </a:r>
            <a:r>
              <a:rPr sz="2200" spc="-3" dirty="0">
                <a:solidFill>
                  <a:srgbClr val="17375E"/>
                </a:solidFill>
                <a:cs typeface="Arial"/>
              </a:rPr>
              <a:t>in </a:t>
            </a:r>
            <a:r>
              <a:rPr sz="2200" spc="-341" dirty="0">
                <a:solidFill>
                  <a:srgbClr val="17375E"/>
                </a:solidFill>
                <a:cs typeface="Arial"/>
              </a:rPr>
              <a:t> </a:t>
            </a:r>
            <a:r>
              <a:rPr sz="2200" spc="-3" dirty="0">
                <a:solidFill>
                  <a:srgbClr val="17375E"/>
                </a:solidFill>
                <a:cs typeface="Arial"/>
              </a:rPr>
              <a:t>prison,</a:t>
            </a:r>
            <a:r>
              <a:rPr sz="2200" spc="17" dirty="0">
                <a:solidFill>
                  <a:srgbClr val="17375E"/>
                </a:solidFill>
                <a:cs typeface="Arial"/>
              </a:rPr>
              <a:t> </a:t>
            </a:r>
            <a:r>
              <a:rPr sz="2200" spc="-7" dirty="0">
                <a:solidFill>
                  <a:srgbClr val="17375E"/>
                </a:solidFill>
                <a:cs typeface="Arial"/>
              </a:rPr>
              <a:t>was</a:t>
            </a:r>
            <a:r>
              <a:rPr sz="2200" spc="14" dirty="0">
                <a:solidFill>
                  <a:srgbClr val="17375E"/>
                </a:solidFill>
                <a:cs typeface="Arial"/>
              </a:rPr>
              <a:t> </a:t>
            </a:r>
            <a:r>
              <a:rPr sz="2200" spc="-3" dirty="0">
                <a:solidFill>
                  <a:srgbClr val="17375E"/>
                </a:solidFill>
                <a:cs typeface="Arial"/>
              </a:rPr>
              <a:t>associated</a:t>
            </a:r>
            <a:r>
              <a:rPr sz="2200" spc="20" dirty="0">
                <a:solidFill>
                  <a:srgbClr val="17375E"/>
                </a:solidFill>
                <a:cs typeface="Arial"/>
              </a:rPr>
              <a:t> </a:t>
            </a:r>
            <a:r>
              <a:rPr sz="2200" spc="-3" dirty="0">
                <a:solidFill>
                  <a:srgbClr val="17375E"/>
                </a:solidFill>
                <a:cs typeface="Arial"/>
              </a:rPr>
              <a:t>with</a:t>
            </a:r>
            <a:r>
              <a:rPr sz="2200" spc="17" dirty="0">
                <a:solidFill>
                  <a:srgbClr val="17375E"/>
                </a:solidFill>
                <a:cs typeface="Arial"/>
              </a:rPr>
              <a:t> </a:t>
            </a:r>
            <a:r>
              <a:rPr sz="2200" spc="-3" dirty="0">
                <a:solidFill>
                  <a:srgbClr val="17375E"/>
                </a:solidFill>
                <a:cs typeface="Arial"/>
              </a:rPr>
              <a:t>a </a:t>
            </a:r>
            <a:r>
              <a:rPr sz="2200" b="1" dirty="0">
                <a:solidFill>
                  <a:srgbClr val="17375E"/>
                </a:solidFill>
                <a:cs typeface="Arial"/>
              </a:rPr>
              <a:t>94</a:t>
            </a:r>
            <a:r>
              <a:rPr lang="en-US" sz="2200" b="1" spc="7" dirty="0">
                <a:solidFill>
                  <a:srgbClr val="17375E"/>
                </a:solidFill>
                <a:cs typeface="Arial"/>
              </a:rPr>
              <a:t>%</a:t>
            </a:r>
            <a:r>
              <a:rPr sz="2200" b="1" spc="26" dirty="0">
                <a:solidFill>
                  <a:srgbClr val="17375E"/>
                </a:solidFill>
                <a:cs typeface="Arial"/>
              </a:rPr>
              <a:t> </a:t>
            </a:r>
            <a:r>
              <a:rPr sz="2200" b="1" spc="-3" dirty="0">
                <a:solidFill>
                  <a:srgbClr val="17375E"/>
                </a:solidFill>
                <a:cs typeface="Arial"/>
              </a:rPr>
              <a:t>reduction</a:t>
            </a:r>
            <a:r>
              <a:rPr sz="2200" b="1" dirty="0">
                <a:solidFill>
                  <a:srgbClr val="17375E"/>
                </a:solidFill>
                <a:cs typeface="Arial"/>
              </a:rPr>
              <a:t> </a:t>
            </a:r>
            <a:r>
              <a:rPr sz="2200" b="1" spc="-3" dirty="0">
                <a:solidFill>
                  <a:srgbClr val="17375E"/>
                </a:solidFill>
                <a:cs typeface="Arial"/>
              </a:rPr>
              <a:t>in</a:t>
            </a:r>
            <a:r>
              <a:rPr sz="2200" b="1" spc="3" dirty="0">
                <a:solidFill>
                  <a:srgbClr val="17375E"/>
                </a:solidFill>
                <a:cs typeface="Arial"/>
              </a:rPr>
              <a:t> </a:t>
            </a:r>
            <a:r>
              <a:rPr sz="2200" b="1" spc="-7" dirty="0">
                <a:solidFill>
                  <a:srgbClr val="17375E"/>
                </a:solidFill>
                <a:cs typeface="Arial"/>
              </a:rPr>
              <a:t>risk</a:t>
            </a:r>
            <a:r>
              <a:rPr sz="2200" b="1" spc="7" dirty="0">
                <a:solidFill>
                  <a:srgbClr val="17375E"/>
                </a:solidFill>
                <a:cs typeface="Arial"/>
              </a:rPr>
              <a:t> </a:t>
            </a:r>
            <a:r>
              <a:rPr sz="2200" b="1" spc="3" dirty="0">
                <a:solidFill>
                  <a:srgbClr val="17375E"/>
                </a:solidFill>
                <a:cs typeface="Arial"/>
              </a:rPr>
              <a:t>of</a:t>
            </a:r>
            <a:r>
              <a:rPr sz="2200" b="1" spc="-3" dirty="0">
                <a:solidFill>
                  <a:srgbClr val="17375E"/>
                </a:solidFill>
                <a:cs typeface="Arial"/>
              </a:rPr>
              <a:t> death</a:t>
            </a:r>
            <a:r>
              <a:rPr sz="2200" spc="-3" dirty="0">
                <a:solidFill>
                  <a:srgbClr val="17375E"/>
                </a:solidFill>
                <a:cs typeface="Arial"/>
              </a:rPr>
              <a:t>, primarily</a:t>
            </a:r>
            <a:r>
              <a:rPr sz="2200" spc="26" dirty="0">
                <a:solidFill>
                  <a:srgbClr val="17375E"/>
                </a:solidFill>
                <a:cs typeface="Arial"/>
              </a:rPr>
              <a:t> </a:t>
            </a:r>
            <a:r>
              <a:rPr sz="2200" spc="-3" dirty="0">
                <a:solidFill>
                  <a:srgbClr val="17375E"/>
                </a:solidFill>
                <a:cs typeface="Arial"/>
              </a:rPr>
              <a:t>associated</a:t>
            </a:r>
            <a:r>
              <a:rPr sz="2200" spc="20" dirty="0">
                <a:solidFill>
                  <a:srgbClr val="17375E"/>
                </a:solidFill>
                <a:cs typeface="Arial"/>
              </a:rPr>
              <a:t> </a:t>
            </a:r>
            <a:r>
              <a:rPr sz="2200" spc="-3" dirty="0">
                <a:solidFill>
                  <a:srgbClr val="17375E"/>
                </a:solidFill>
                <a:cs typeface="Arial"/>
              </a:rPr>
              <a:t>with</a:t>
            </a:r>
            <a:r>
              <a:rPr sz="2200" spc="20" dirty="0">
                <a:solidFill>
                  <a:srgbClr val="17375E"/>
                </a:solidFill>
                <a:cs typeface="Arial"/>
              </a:rPr>
              <a:t> </a:t>
            </a:r>
            <a:r>
              <a:rPr sz="2200" spc="-3" dirty="0">
                <a:solidFill>
                  <a:srgbClr val="17375E"/>
                </a:solidFill>
                <a:cs typeface="Arial"/>
              </a:rPr>
              <a:t>a reduction</a:t>
            </a:r>
            <a:r>
              <a:rPr sz="2200" spc="20" dirty="0">
                <a:solidFill>
                  <a:srgbClr val="17375E"/>
                </a:solidFill>
                <a:cs typeface="Arial"/>
              </a:rPr>
              <a:t> </a:t>
            </a:r>
            <a:r>
              <a:rPr sz="2200" dirty="0">
                <a:solidFill>
                  <a:srgbClr val="17375E"/>
                </a:solidFill>
                <a:cs typeface="Arial"/>
              </a:rPr>
              <a:t>of</a:t>
            </a:r>
            <a:r>
              <a:rPr sz="2200" spc="-10" dirty="0">
                <a:solidFill>
                  <a:srgbClr val="17375E"/>
                </a:solidFill>
                <a:cs typeface="Arial"/>
              </a:rPr>
              <a:t> </a:t>
            </a:r>
            <a:r>
              <a:rPr sz="2200" spc="-3" dirty="0">
                <a:solidFill>
                  <a:srgbClr val="17375E"/>
                </a:solidFill>
                <a:cs typeface="Arial"/>
              </a:rPr>
              <a:t>suicide</a:t>
            </a:r>
            <a:r>
              <a:rPr sz="2200" spc="33" dirty="0">
                <a:solidFill>
                  <a:srgbClr val="17375E"/>
                </a:solidFill>
                <a:cs typeface="Arial"/>
              </a:rPr>
              <a:t> </a:t>
            </a:r>
            <a:r>
              <a:rPr sz="2200" spc="-7" dirty="0">
                <a:solidFill>
                  <a:srgbClr val="17375E"/>
                </a:solidFill>
                <a:cs typeface="Arial"/>
              </a:rPr>
              <a:t>deaths</a:t>
            </a:r>
            <a:r>
              <a:rPr sz="2200" spc="17" dirty="0">
                <a:solidFill>
                  <a:srgbClr val="17375E"/>
                </a:solidFill>
                <a:cs typeface="Arial"/>
              </a:rPr>
              <a:t> </a:t>
            </a:r>
            <a:r>
              <a:rPr sz="2200" spc="-3" dirty="0">
                <a:solidFill>
                  <a:srgbClr val="17375E"/>
                </a:solidFill>
                <a:cs typeface="Arial"/>
              </a:rPr>
              <a:t>among</a:t>
            </a:r>
            <a:r>
              <a:rPr sz="2200" spc="20" dirty="0">
                <a:solidFill>
                  <a:srgbClr val="17375E"/>
                </a:solidFill>
                <a:cs typeface="Arial"/>
              </a:rPr>
              <a:t> </a:t>
            </a:r>
            <a:r>
              <a:rPr sz="2200" spc="-3" dirty="0">
                <a:solidFill>
                  <a:srgbClr val="17375E"/>
                </a:solidFill>
                <a:cs typeface="Arial"/>
              </a:rPr>
              <a:t>inmates.</a:t>
            </a:r>
            <a:r>
              <a:rPr lang="en-US" sz="2200" baseline="30000" dirty="0">
                <a:solidFill>
                  <a:srgbClr val="17375E"/>
                </a:solidFill>
              </a:rPr>
              <a:t> 3</a:t>
            </a:r>
            <a:endParaRPr sz="2200" dirty="0">
              <a:solidFill>
                <a:srgbClr val="17375E"/>
              </a:solidFill>
              <a:cs typeface="Arial"/>
            </a:endParaRPr>
          </a:p>
        </p:txBody>
      </p:sp>
    </p:spTree>
    <p:extLst>
      <p:ext uri="{BB962C8B-B14F-4D97-AF65-F5344CB8AC3E}">
        <p14:creationId xmlns:p14="http://schemas.microsoft.com/office/powerpoint/2010/main" val="3747464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CA1456-8A44-4DCA-B649-8F1B57BC36A0}"/>
              </a:ext>
            </a:extLst>
          </p:cNvPr>
          <p:cNvSpPr>
            <a:spLocks noGrp="1"/>
          </p:cNvSpPr>
          <p:nvPr>
            <p:ph type="title"/>
          </p:nvPr>
        </p:nvSpPr>
        <p:spPr>
          <a:xfrm>
            <a:off x="320040" y="640080"/>
            <a:ext cx="7843267" cy="548640"/>
          </a:xfrm>
        </p:spPr>
        <p:txBody>
          <a:bodyPr/>
          <a:lstStyle/>
          <a:p>
            <a:r>
              <a:rPr lang="en-US" sz="3000" dirty="0">
                <a:latin typeface="+mn-lt"/>
              </a:rPr>
              <a:t>MAT Pilot Program Goals</a:t>
            </a:r>
            <a:br>
              <a:rPr lang="en-US" sz="3000" dirty="0">
                <a:latin typeface="+mn-lt"/>
              </a:rPr>
            </a:br>
            <a:endParaRPr lang="en-US" sz="3000" dirty="0"/>
          </a:p>
        </p:txBody>
      </p:sp>
      <p:sp>
        <p:nvSpPr>
          <p:cNvPr id="3" name="Text Placeholder 2"/>
          <p:cNvSpPr>
            <a:spLocks noGrp="1"/>
          </p:cNvSpPr>
          <p:nvPr>
            <p:ph type="body" sz="quarter" idx="4294967295"/>
          </p:nvPr>
        </p:nvSpPr>
        <p:spPr>
          <a:xfrm>
            <a:off x="512064" y="1645920"/>
            <a:ext cx="8229600" cy="2151062"/>
          </a:xfrm>
          <a:prstGeom prst="rect">
            <a:avLst/>
          </a:prstGeom>
        </p:spPr>
        <p:txBody>
          <a:bodyPr/>
          <a:lstStyle/>
          <a:p>
            <a:pPr marL="257175" indent="-257175">
              <a:buFont typeface="Arial" panose="020B0604020202020204" pitchFamily="34" charset="0"/>
              <a:buChar char="•"/>
            </a:pPr>
            <a:r>
              <a:rPr lang="en-US" sz="2400" b="0" dirty="0">
                <a:solidFill>
                  <a:srgbClr val="17375E"/>
                </a:solidFill>
                <a:latin typeface="+mn-lt"/>
              </a:rPr>
              <a:t>Initiate MAT to ~45 non-pregnant, incarcerated persons with OUD within 1-3 months of expected release </a:t>
            </a:r>
          </a:p>
          <a:p>
            <a:endParaRPr lang="en-US" sz="2400" b="0" dirty="0">
              <a:solidFill>
                <a:srgbClr val="17375E"/>
              </a:solidFill>
              <a:latin typeface="+mn-lt"/>
            </a:endParaRPr>
          </a:p>
          <a:p>
            <a:pPr marL="257175" indent="-257175">
              <a:buFont typeface="Arial" panose="020B0604020202020204" pitchFamily="34" charset="0"/>
              <a:buChar char="•"/>
            </a:pPr>
            <a:r>
              <a:rPr lang="en-US" sz="2400" b="0" dirty="0">
                <a:solidFill>
                  <a:srgbClr val="17375E"/>
                </a:solidFill>
                <a:latin typeface="+mn-lt"/>
              </a:rPr>
              <a:t>Connect to FIT program for reentry support services</a:t>
            </a:r>
          </a:p>
          <a:p>
            <a:pPr lvl="1"/>
            <a:endParaRPr lang="en-US" dirty="0"/>
          </a:p>
          <a:p>
            <a:endParaRPr lang="en-US" dirty="0"/>
          </a:p>
        </p:txBody>
      </p:sp>
    </p:spTree>
    <p:extLst>
      <p:ext uri="{BB962C8B-B14F-4D97-AF65-F5344CB8AC3E}">
        <p14:creationId xmlns:p14="http://schemas.microsoft.com/office/powerpoint/2010/main" val="1111359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67088B-CB6C-4D85-8F7A-7D307A6E9B0B}"/>
              </a:ext>
            </a:extLst>
          </p:cNvPr>
          <p:cNvSpPr>
            <a:spLocks noGrp="1"/>
          </p:cNvSpPr>
          <p:nvPr>
            <p:ph type="title"/>
          </p:nvPr>
        </p:nvSpPr>
        <p:spPr>
          <a:xfrm>
            <a:off x="320040" y="640080"/>
            <a:ext cx="7843267" cy="548640"/>
          </a:xfrm>
        </p:spPr>
        <p:txBody>
          <a:bodyPr/>
          <a:lstStyle/>
          <a:p>
            <a:r>
              <a:rPr lang="en-US" sz="3000" dirty="0">
                <a:latin typeface="+mn-lt"/>
              </a:rPr>
              <a:t>MAT Pilot Program Overview</a:t>
            </a:r>
            <a:br>
              <a:rPr lang="en-US" sz="3000" dirty="0">
                <a:latin typeface="+mn-lt"/>
              </a:rPr>
            </a:br>
            <a:endParaRPr lang="en-US" sz="3000" dirty="0"/>
          </a:p>
        </p:txBody>
      </p:sp>
      <p:sp>
        <p:nvSpPr>
          <p:cNvPr id="3" name="Text Placeholder 2"/>
          <p:cNvSpPr>
            <a:spLocks noGrp="1"/>
          </p:cNvSpPr>
          <p:nvPr>
            <p:ph type="body" sz="quarter" idx="4294967295"/>
          </p:nvPr>
        </p:nvSpPr>
        <p:spPr>
          <a:xfrm>
            <a:off x="3097268" y="1583657"/>
            <a:ext cx="5431664" cy="1367727"/>
          </a:xfrm>
          <a:prstGeom prst="rect">
            <a:avLst/>
          </a:prstGeom>
        </p:spPr>
        <p:txBody>
          <a:bodyPr/>
          <a:lstStyle/>
          <a:p>
            <a:pPr marL="257175" indent="-257175">
              <a:buFont typeface="Arial" panose="020B0604020202020204" pitchFamily="34" charset="0"/>
              <a:buChar char="•"/>
            </a:pPr>
            <a:r>
              <a:rPr lang="en-US" sz="2000" b="0" dirty="0">
                <a:solidFill>
                  <a:srgbClr val="17375E"/>
                </a:solidFill>
                <a:latin typeface="+mn-lt"/>
              </a:rPr>
              <a:t>North Carolina Correctional Institution for Women (NCCIW)</a:t>
            </a:r>
          </a:p>
          <a:p>
            <a:pPr marL="257175" indent="-257175">
              <a:buFont typeface="Arial" panose="020B0604020202020204" pitchFamily="34" charset="0"/>
              <a:buChar char="•"/>
            </a:pPr>
            <a:r>
              <a:rPr lang="en-US" sz="2000" b="0" dirty="0">
                <a:solidFill>
                  <a:srgbClr val="17375E"/>
                </a:solidFill>
                <a:latin typeface="+mn-lt"/>
              </a:rPr>
              <a:t>Orange Correctional Center</a:t>
            </a:r>
          </a:p>
          <a:p>
            <a:pPr marL="257175" indent="-257175">
              <a:buFont typeface="Arial" panose="020B0604020202020204" pitchFamily="34" charset="0"/>
              <a:buChar char="•"/>
            </a:pPr>
            <a:r>
              <a:rPr lang="en-US" sz="2000" b="0" dirty="0">
                <a:solidFill>
                  <a:srgbClr val="17375E"/>
                </a:solidFill>
                <a:latin typeface="+mn-lt"/>
              </a:rPr>
              <a:t>Wake Correctional Center</a:t>
            </a:r>
          </a:p>
        </p:txBody>
      </p:sp>
      <p:pic>
        <p:nvPicPr>
          <p:cNvPr id="5" name="Picture 4" descr="DPS | NCDI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89" y="1705176"/>
            <a:ext cx="1845435" cy="740680"/>
          </a:xfrm>
          <a:prstGeom prst="rect">
            <a:avLst/>
          </a:prstGeom>
          <a:noFill/>
          <a:ln>
            <a:noFill/>
          </a:ln>
        </p:spPr>
      </p:pic>
      <p:pic>
        <p:nvPicPr>
          <p:cNvPr id="7" name="Picture 6" descr="\\fileeduc\users\Opioid Project Administration\FORE\Logos\UNCHSatMAHEC_Color_Tints_Transparent.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015" y="5170683"/>
            <a:ext cx="1020160" cy="789474"/>
          </a:xfrm>
          <a:prstGeom prst="rect">
            <a:avLst/>
          </a:prstGeom>
          <a:noFill/>
          <a:ln>
            <a:noFill/>
          </a:ln>
        </p:spPr>
      </p:pic>
      <p:sp>
        <p:nvSpPr>
          <p:cNvPr id="8" name="TextBox 7"/>
          <p:cNvSpPr txBox="1"/>
          <p:nvPr/>
        </p:nvSpPr>
        <p:spPr>
          <a:xfrm>
            <a:off x="3097268" y="3547829"/>
            <a:ext cx="5702429" cy="707886"/>
          </a:xfrm>
          <a:prstGeom prst="rect">
            <a:avLst/>
          </a:prstGeom>
          <a:noFill/>
        </p:spPr>
        <p:txBody>
          <a:bodyPr wrap="square" rtlCol="0">
            <a:spAutoFit/>
          </a:bodyPr>
          <a:lstStyle/>
          <a:p>
            <a:pPr marL="214313" indent="-214313">
              <a:buFont typeface="Arial" panose="020B0604020202020204" pitchFamily="34" charset="0"/>
              <a:buChar char="•"/>
            </a:pPr>
            <a:r>
              <a:rPr lang="en-US" sz="2000" dirty="0">
                <a:solidFill>
                  <a:srgbClr val="17375E"/>
                </a:solidFill>
              </a:rPr>
              <a:t>North Carolina Formerly Incarcerated Transitions (FIT) Program</a:t>
            </a:r>
          </a:p>
        </p:txBody>
      </p:sp>
      <p:sp>
        <p:nvSpPr>
          <p:cNvPr id="9" name="TextBox 8"/>
          <p:cNvSpPr txBox="1"/>
          <p:nvPr/>
        </p:nvSpPr>
        <p:spPr>
          <a:xfrm>
            <a:off x="3097268" y="5365365"/>
            <a:ext cx="4433207" cy="400110"/>
          </a:xfrm>
          <a:prstGeom prst="rect">
            <a:avLst/>
          </a:prstGeom>
          <a:noFill/>
        </p:spPr>
        <p:txBody>
          <a:bodyPr wrap="square" rtlCol="0">
            <a:spAutoFit/>
          </a:bodyPr>
          <a:lstStyle/>
          <a:p>
            <a:pPr marL="214313" indent="-214313">
              <a:buFont typeface="Arial" panose="020B0604020202020204" pitchFamily="34" charset="0"/>
              <a:buChar char="•"/>
            </a:pPr>
            <a:r>
              <a:rPr lang="en-US" sz="2000" dirty="0">
                <a:solidFill>
                  <a:srgbClr val="17375E"/>
                </a:solidFill>
              </a:rPr>
              <a:t>Physician support for MAT</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690" y="3346321"/>
            <a:ext cx="2017013" cy="7406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216" y="4106051"/>
            <a:ext cx="2169123" cy="324295"/>
          </a:xfrm>
          <a:prstGeom prst="rect">
            <a:avLst/>
          </a:prstGeom>
        </p:spPr>
      </p:pic>
    </p:spTree>
    <p:extLst>
      <p:ext uri="{BB962C8B-B14F-4D97-AF65-F5344CB8AC3E}">
        <p14:creationId xmlns:p14="http://schemas.microsoft.com/office/powerpoint/2010/main" val="1252118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illings School of Global Public Health - University of North Carolina at  Chapel Hill - EAT">
            <a:extLst>
              <a:ext uri="{FF2B5EF4-FFF2-40B4-BE49-F238E27FC236}">
                <a16:creationId xmlns:a16="http://schemas.microsoft.com/office/drawing/2014/main" id="{5C06DB4A-1CF8-4A6D-84DB-7F60696E3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847" y="6044144"/>
            <a:ext cx="1202085" cy="5136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C3817B-DFA5-4B06-B4CA-7AD45118A02E}"/>
              </a:ext>
            </a:extLst>
          </p:cNvPr>
          <p:cNvSpPr txBox="1"/>
          <p:nvPr/>
        </p:nvSpPr>
        <p:spPr>
          <a:xfrm>
            <a:off x="0" y="2039029"/>
            <a:ext cx="9144000" cy="1005840"/>
          </a:xfrm>
          <a:prstGeom prst="rect">
            <a:avLst/>
          </a:prstGeom>
          <a:solidFill>
            <a:srgbClr val="1F497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065DB8BE-64A8-4D2C-92C8-141090328053}"/>
              </a:ext>
            </a:extLst>
          </p:cNvPr>
          <p:cNvSpPr/>
          <p:nvPr/>
        </p:nvSpPr>
        <p:spPr>
          <a:xfrm>
            <a:off x="6530809" y="3073813"/>
            <a:ext cx="3219248" cy="4247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17375E"/>
                </a:solidFill>
                <a:effectLst/>
                <a:uLnTx/>
                <a:uFillTx/>
                <a:latin typeface="Arial"/>
                <a:ea typeface="+mn-ea"/>
                <a:cs typeface="+mn-cs"/>
              </a:rPr>
              <a:t>Becky Naumann</a:t>
            </a:r>
            <a:endParaRPr kumimoji="0" lang="en-US" altLang="en-US" sz="2400" b="1" i="1" u="none" strike="noStrike" kern="120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9DB79B0-EABC-4238-BE5D-EC9DEE7FFCA2}"/>
              </a:ext>
            </a:extLst>
          </p:cNvPr>
          <p:cNvSpPr txBox="1"/>
          <p:nvPr/>
        </p:nvSpPr>
        <p:spPr>
          <a:xfrm>
            <a:off x="186858" y="2285276"/>
            <a:ext cx="8130018" cy="57804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rPr>
              <a:t>Justice-Involved Data Studies</a:t>
            </a:r>
            <a:endParaRPr kumimoji="0" lang="en-US" sz="3000" b="0" i="0" u="none" strike="noStrike" kern="1200" cap="none" spc="0" normalizeH="0" baseline="0" noProof="0" dirty="0">
              <a:ln>
                <a:noFill/>
              </a:ln>
              <a:solidFill>
                <a:srgbClr val="FFFFFF"/>
              </a:solidFill>
              <a:effectLst/>
              <a:uLnTx/>
              <a:uFillTx/>
              <a:latin typeface="Arial"/>
              <a:ea typeface="Cambria" panose="02040503050406030204" pitchFamily="18" charset="0"/>
              <a:cs typeface="Times New Roman" panose="02020603050405020304" pitchFamily="18" charset="0"/>
            </a:endParaRPr>
          </a:p>
        </p:txBody>
      </p:sp>
      <p:pic>
        <p:nvPicPr>
          <p:cNvPr id="1026" name="Picture 2" descr="Sponsors : CSCRS">
            <a:extLst>
              <a:ext uri="{FF2B5EF4-FFF2-40B4-BE49-F238E27FC236}">
                <a16:creationId xmlns:a16="http://schemas.microsoft.com/office/drawing/2014/main" id="{71377B47-3411-4424-8083-6AA58F818D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1914" y="6127869"/>
            <a:ext cx="1202086" cy="34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689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54" y="212105"/>
            <a:ext cx="9106394" cy="6668538"/>
          </a:xfrm>
          <a:prstGeom prst="rect">
            <a:avLst/>
          </a:prstGeom>
        </p:spPr>
      </p:pic>
      <p:sp>
        <p:nvSpPr>
          <p:cNvPr id="3" name="Title 2">
            <a:extLst>
              <a:ext uri="{FF2B5EF4-FFF2-40B4-BE49-F238E27FC236}">
                <a16:creationId xmlns:a16="http://schemas.microsoft.com/office/drawing/2014/main" id="{687903BC-39DA-4AC0-A9ED-9B7336C9A21F}"/>
              </a:ext>
            </a:extLst>
          </p:cNvPr>
          <p:cNvSpPr>
            <a:spLocks noGrp="1"/>
          </p:cNvSpPr>
          <p:nvPr>
            <p:ph type="title"/>
          </p:nvPr>
        </p:nvSpPr>
        <p:spPr>
          <a:xfrm>
            <a:off x="320040" y="640080"/>
            <a:ext cx="7843267" cy="548640"/>
          </a:xfrm>
        </p:spPr>
        <p:txBody>
          <a:bodyPr/>
          <a:lstStyle/>
          <a:p>
            <a:r>
              <a:rPr lang="en-US" sz="3000" dirty="0">
                <a:latin typeface="+mn-lt"/>
              </a:rPr>
              <a:t>MAT Pilot Program Map</a:t>
            </a:r>
            <a:br>
              <a:rPr lang="en-US" sz="3000" dirty="0">
                <a:latin typeface="+mn-lt"/>
              </a:rPr>
            </a:br>
            <a:endParaRPr lang="en-US" sz="3000" dirty="0"/>
          </a:p>
        </p:txBody>
      </p:sp>
      <p:sp>
        <p:nvSpPr>
          <p:cNvPr id="7" name="TextBox 6"/>
          <p:cNvSpPr txBox="1"/>
          <p:nvPr/>
        </p:nvSpPr>
        <p:spPr>
          <a:xfrm>
            <a:off x="789009" y="3454684"/>
            <a:ext cx="6934406" cy="2019784"/>
          </a:xfrm>
          <a:prstGeom prst="rect">
            <a:avLst/>
          </a:prstGeom>
          <a:noFill/>
        </p:spPr>
        <p:txBody>
          <a:bodyPr wrap="square" rtlCol="0">
            <a:spAutoFit/>
          </a:bodyPr>
          <a:lstStyle/>
          <a:p>
            <a:r>
              <a:rPr lang="en-US" sz="1350" b="1" dirty="0"/>
              <a:t>Map Key</a:t>
            </a:r>
          </a:p>
          <a:p>
            <a:endParaRPr lang="en-US" sz="525" dirty="0"/>
          </a:p>
          <a:p>
            <a:r>
              <a:rPr lang="en-US" sz="1350" dirty="0">
                <a:solidFill>
                  <a:schemeClr val="accent2">
                    <a:lumMod val="75000"/>
                  </a:schemeClr>
                </a:solidFill>
              </a:rPr>
              <a:t>NC FIT Program</a:t>
            </a:r>
          </a:p>
          <a:p>
            <a:r>
              <a:rPr lang="en-US" sz="1350" dirty="0">
                <a:solidFill>
                  <a:schemeClr val="accent5">
                    <a:lumMod val="75000"/>
                  </a:schemeClr>
                </a:solidFill>
              </a:rPr>
              <a:t>MAHEC</a:t>
            </a:r>
          </a:p>
          <a:p>
            <a:r>
              <a:rPr lang="en-US" sz="1350" dirty="0">
                <a:solidFill>
                  <a:schemeClr val="accent3">
                    <a:lumMod val="75000"/>
                  </a:schemeClr>
                </a:solidFill>
              </a:rPr>
              <a:t>MAT Pilot Facilities</a:t>
            </a:r>
          </a:p>
          <a:p>
            <a:r>
              <a:rPr lang="en-US" sz="1350" dirty="0">
                <a:solidFill>
                  <a:schemeClr val="accent4">
                    <a:lumMod val="75000"/>
                  </a:schemeClr>
                </a:solidFill>
              </a:rPr>
              <a:t>FIT Program Counties</a:t>
            </a:r>
          </a:p>
          <a:p>
            <a:r>
              <a:rPr lang="en-US" sz="1350" dirty="0">
                <a:solidFill>
                  <a:schemeClr val="accent6">
                    <a:lumMod val="75000"/>
                  </a:schemeClr>
                </a:solidFill>
              </a:rPr>
              <a:t>Additional FIT Recovery Counties </a:t>
            </a:r>
            <a:r>
              <a:rPr lang="en-US" sz="1350" i="1" dirty="0">
                <a:solidFill>
                  <a:schemeClr val="accent6">
                    <a:lumMod val="75000"/>
                  </a:schemeClr>
                </a:solidFill>
              </a:rPr>
              <a:t>(anticipated)</a:t>
            </a:r>
            <a:endParaRPr lang="en-US" sz="1350" dirty="0">
              <a:solidFill>
                <a:schemeClr val="accent6">
                  <a:lumMod val="75000"/>
                </a:schemeClr>
              </a:solidFill>
            </a:endParaRPr>
          </a:p>
          <a:p>
            <a:r>
              <a:rPr lang="en-US" sz="1350" dirty="0"/>
              <a:t>Highest Rates of Visits per 100,000 Residents: </a:t>
            </a:r>
            <a:r>
              <a:rPr lang="en-US" sz="1200" dirty="0"/>
              <a:t>Heroin &amp; Other Synthetic/Unspecified Narcotic Overdose ED Visits, Sep 2021*</a:t>
            </a:r>
          </a:p>
          <a:p>
            <a:r>
              <a:rPr lang="en-US" sz="1350" dirty="0"/>
              <a:t>Highest Rates of Visits per 100,000 Residents: </a:t>
            </a:r>
            <a:r>
              <a:rPr lang="en-US" sz="1200" dirty="0"/>
              <a:t>All Opioid Overdose ED Visits, Sep 2021*</a:t>
            </a:r>
          </a:p>
        </p:txBody>
      </p:sp>
      <p:sp>
        <p:nvSpPr>
          <p:cNvPr id="8" name="5-Point Star 7"/>
          <p:cNvSpPr/>
          <p:nvPr/>
        </p:nvSpPr>
        <p:spPr>
          <a:xfrm>
            <a:off x="611920" y="3787213"/>
            <a:ext cx="151856" cy="145503"/>
          </a:xfrm>
          <a:prstGeom prst="star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5-Point Star 8"/>
          <p:cNvSpPr/>
          <p:nvPr/>
        </p:nvSpPr>
        <p:spPr>
          <a:xfrm>
            <a:off x="5413259" y="2203016"/>
            <a:ext cx="116586" cy="116586"/>
          </a:xfrm>
          <a:prstGeom prst="star5">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624165" y="4426588"/>
            <a:ext cx="117566" cy="112667"/>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3725783" y="3177143"/>
            <a:ext cx="82296" cy="82296"/>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636434" y="2243162"/>
            <a:ext cx="82459" cy="82296"/>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5943521" y="2523016"/>
            <a:ext cx="80826" cy="78809"/>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5600626" y="2278454"/>
            <a:ext cx="82296" cy="82296"/>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321821" y="2247730"/>
            <a:ext cx="84908" cy="83990"/>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5219767" y="2331720"/>
            <a:ext cx="386987" cy="276999"/>
          </a:xfrm>
          <a:prstGeom prst="rect">
            <a:avLst/>
          </a:prstGeom>
          <a:noFill/>
        </p:spPr>
        <p:txBody>
          <a:bodyPr wrap="square" rtlCol="0">
            <a:spAutoFit/>
          </a:bodyPr>
          <a:lstStyle/>
          <a:p>
            <a:r>
              <a:rPr lang="en-US" sz="600" dirty="0"/>
              <a:t>Orange</a:t>
            </a:r>
          </a:p>
        </p:txBody>
      </p:sp>
      <p:sp>
        <p:nvSpPr>
          <p:cNvPr id="17" name="TextBox 16"/>
          <p:cNvSpPr txBox="1"/>
          <p:nvPr/>
        </p:nvSpPr>
        <p:spPr>
          <a:xfrm>
            <a:off x="5474898" y="2331720"/>
            <a:ext cx="409031" cy="276999"/>
          </a:xfrm>
          <a:prstGeom prst="rect">
            <a:avLst/>
          </a:prstGeom>
          <a:noFill/>
        </p:spPr>
        <p:txBody>
          <a:bodyPr wrap="square" rtlCol="0">
            <a:spAutoFit/>
          </a:bodyPr>
          <a:lstStyle/>
          <a:p>
            <a:r>
              <a:rPr lang="en-US" sz="600" dirty="0"/>
              <a:t>Durham</a:t>
            </a:r>
          </a:p>
        </p:txBody>
      </p:sp>
      <p:sp>
        <p:nvSpPr>
          <p:cNvPr id="18" name="TextBox 17"/>
          <p:cNvSpPr txBox="1"/>
          <p:nvPr/>
        </p:nvSpPr>
        <p:spPr>
          <a:xfrm>
            <a:off x="3524861" y="3037114"/>
            <a:ext cx="554356" cy="276999"/>
          </a:xfrm>
          <a:prstGeom prst="rect">
            <a:avLst/>
          </a:prstGeom>
          <a:noFill/>
        </p:spPr>
        <p:txBody>
          <a:bodyPr wrap="square" rtlCol="0">
            <a:spAutoFit/>
          </a:bodyPr>
          <a:lstStyle/>
          <a:p>
            <a:r>
              <a:rPr lang="en-US" sz="600" dirty="0"/>
              <a:t>Mecklenburg</a:t>
            </a:r>
          </a:p>
        </p:txBody>
      </p:sp>
      <p:sp>
        <p:nvSpPr>
          <p:cNvPr id="19" name="TextBox 18"/>
          <p:cNvSpPr txBox="1"/>
          <p:nvPr/>
        </p:nvSpPr>
        <p:spPr>
          <a:xfrm>
            <a:off x="5641775" y="2601824"/>
            <a:ext cx="386987" cy="184666"/>
          </a:xfrm>
          <a:prstGeom prst="rect">
            <a:avLst/>
          </a:prstGeom>
          <a:noFill/>
        </p:spPr>
        <p:txBody>
          <a:bodyPr wrap="square" rtlCol="0">
            <a:spAutoFit/>
          </a:bodyPr>
          <a:lstStyle/>
          <a:p>
            <a:r>
              <a:rPr lang="en-US" sz="600" dirty="0"/>
              <a:t>Wake</a:t>
            </a:r>
          </a:p>
        </p:txBody>
      </p:sp>
      <p:sp>
        <p:nvSpPr>
          <p:cNvPr id="20" name="TextBox 19"/>
          <p:cNvSpPr txBox="1"/>
          <p:nvPr/>
        </p:nvSpPr>
        <p:spPr>
          <a:xfrm>
            <a:off x="4577343" y="2325458"/>
            <a:ext cx="411275" cy="276999"/>
          </a:xfrm>
          <a:prstGeom prst="rect">
            <a:avLst/>
          </a:prstGeom>
          <a:noFill/>
        </p:spPr>
        <p:txBody>
          <a:bodyPr wrap="square" rtlCol="0">
            <a:spAutoFit/>
          </a:bodyPr>
          <a:lstStyle/>
          <a:p>
            <a:r>
              <a:rPr lang="en-US" sz="600" dirty="0"/>
              <a:t>Guilford</a:t>
            </a:r>
          </a:p>
        </p:txBody>
      </p:sp>
      <p:sp>
        <p:nvSpPr>
          <p:cNvPr id="21" name="5-Point Star 20"/>
          <p:cNvSpPr/>
          <p:nvPr/>
        </p:nvSpPr>
        <p:spPr>
          <a:xfrm>
            <a:off x="624165" y="4202369"/>
            <a:ext cx="151856" cy="145503"/>
          </a:xfrm>
          <a:prstGeom prst="star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5-Point Star 21"/>
          <p:cNvSpPr/>
          <p:nvPr/>
        </p:nvSpPr>
        <p:spPr>
          <a:xfrm flipH="1">
            <a:off x="5851066" y="2383525"/>
            <a:ext cx="114300" cy="119264"/>
          </a:xfrm>
          <a:prstGeom prst="star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5-Point Star 22"/>
          <p:cNvSpPr/>
          <p:nvPr/>
        </p:nvSpPr>
        <p:spPr>
          <a:xfrm flipH="1">
            <a:off x="5435011" y="2250378"/>
            <a:ext cx="114300" cy="119264"/>
          </a:xfrm>
          <a:prstGeom prst="star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5-Point Star 23"/>
          <p:cNvSpPr/>
          <p:nvPr/>
        </p:nvSpPr>
        <p:spPr>
          <a:xfrm flipH="1">
            <a:off x="6024761" y="2463385"/>
            <a:ext cx="114300" cy="119264"/>
          </a:xfrm>
          <a:prstGeom prst="star5">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2761538" y="2955675"/>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2190483" y="2644288"/>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1168052" y="2902852"/>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1500992" y="3073571"/>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1814565" y="3061598"/>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p:cNvSpPr/>
          <p:nvPr/>
        </p:nvSpPr>
        <p:spPr>
          <a:xfrm>
            <a:off x="2118383" y="3025879"/>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TextBox 30"/>
          <p:cNvSpPr txBox="1"/>
          <p:nvPr/>
        </p:nvSpPr>
        <p:spPr>
          <a:xfrm>
            <a:off x="905749" y="2772625"/>
            <a:ext cx="427790" cy="184666"/>
          </a:xfrm>
          <a:prstGeom prst="rect">
            <a:avLst/>
          </a:prstGeom>
          <a:noFill/>
        </p:spPr>
        <p:txBody>
          <a:bodyPr wrap="square" rtlCol="0">
            <a:spAutoFit/>
          </a:bodyPr>
          <a:lstStyle/>
          <a:p>
            <a:r>
              <a:rPr lang="en-US" sz="600" dirty="0"/>
              <a:t>Swain</a:t>
            </a:r>
            <a:endParaRPr lang="en-US" sz="675" dirty="0"/>
          </a:p>
        </p:txBody>
      </p:sp>
      <p:sp>
        <p:nvSpPr>
          <p:cNvPr id="32" name="TextBox 31"/>
          <p:cNvSpPr txBox="1"/>
          <p:nvPr/>
        </p:nvSpPr>
        <p:spPr>
          <a:xfrm>
            <a:off x="1937648" y="2894234"/>
            <a:ext cx="556523" cy="276999"/>
          </a:xfrm>
          <a:prstGeom prst="rect">
            <a:avLst/>
          </a:prstGeom>
          <a:noFill/>
        </p:spPr>
        <p:txBody>
          <a:bodyPr wrap="square" rtlCol="0">
            <a:spAutoFit/>
          </a:bodyPr>
          <a:lstStyle/>
          <a:p>
            <a:r>
              <a:rPr lang="en-US" sz="600" dirty="0"/>
              <a:t>Henderson</a:t>
            </a:r>
          </a:p>
        </p:txBody>
      </p:sp>
      <p:sp>
        <p:nvSpPr>
          <p:cNvPr id="33" name="TextBox 32"/>
          <p:cNvSpPr txBox="1"/>
          <p:nvPr/>
        </p:nvSpPr>
        <p:spPr>
          <a:xfrm>
            <a:off x="1336411" y="2946316"/>
            <a:ext cx="449576" cy="276999"/>
          </a:xfrm>
          <a:prstGeom prst="rect">
            <a:avLst/>
          </a:prstGeom>
          <a:noFill/>
        </p:spPr>
        <p:txBody>
          <a:bodyPr wrap="square" rtlCol="0">
            <a:spAutoFit/>
          </a:bodyPr>
          <a:lstStyle/>
          <a:p>
            <a:r>
              <a:rPr lang="en-US" sz="600" dirty="0"/>
              <a:t>Jackson</a:t>
            </a:r>
            <a:endParaRPr lang="en-US" sz="675" dirty="0"/>
          </a:p>
        </p:txBody>
      </p:sp>
      <p:sp>
        <p:nvSpPr>
          <p:cNvPr id="34" name="TextBox 33"/>
          <p:cNvSpPr txBox="1"/>
          <p:nvPr/>
        </p:nvSpPr>
        <p:spPr>
          <a:xfrm>
            <a:off x="2424800" y="2829376"/>
            <a:ext cx="613960" cy="184666"/>
          </a:xfrm>
          <a:prstGeom prst="rect">
            <a:avLst/>
          </a:prstGeom>
          <a:noFill/>
        </p:spPr>
        <p:txBody>
          <a:bodyPr wrap="square" rtlCol="0">
            <a:spAutoFit/>
          </a:bodyPr>
          <a:lstStyle/>
          <a:p>
            <a:r>
              <a:rPr lang="en-US" sz="600" dirty="0"/>
              <a:t>Rutherford</a:t>
            </a:r>
          </a:p>
        </p:txBody>
      </p:sp>
      <p:sp>
        <p:nvSpPr>
          <p:cNvPr id="35" name="TextBox 34"/>
          <p:cNvSpPr txBox="1"/>
          <p:nvPr/>
        </p:nvSpPr>
        <p:spPr>
          <a:xfrm rot="20689804">
            <a:off x="1600846" y="3053115"/>
            <a:ext cx="528779" cy="276999"/>
          </a:xfrm>
          <a:prstGeom prst="rect">
            <a:avLst/>
          </a:prstGeom>
          <a:noFill/>
        </p:spPr>
        <p:txBody>
          <a:bodyPr wrap="square" rtlCol="0">
            <a:spAutoFit/>
          </a:bodyPr>
          <a:lstStyle/>
          <a:p>
            <a:r>
              <a:rPr lang="en-US" sz="600" dirty="0"/>
              <a:t>Transylvania</a:t>
            </a:r>
          </a:p>
        </p:txBody>
      </p:sp>
      <p:sp>
        <p:nvSpPr>
          <p:cNvPr id="36" name="TextBox 35"/>
          <p:cNvSpPr txBox="1"/>
          <p:nvPr/>
        </p:nvSpPr>
        <p:spPr>
          <a:xfrm>
            <a:off x="2357465" y="3008701"/>
            <a:ext cx="354509" cy="184666"/>
          </a:xfrm>
          <a:prstGeom prst="rect">
            <a:avLst/>
          </a:prstGeom>
          <a:noFill/>
        </p:spPr>
        <p:txBody>
          <a:bodyPr wrap="square" rtlCol="0">
            <a:spAutoFit/>
          </a:bodyPr>
          <a:lstStyle/>
          <a:p>
            <a:r>
              <a:rPr lang="en-US" sz="600" dirty="0"/>
              <a:t>Polk</a:t>
            </a:r>
            <a:endParaRPr lang="en-US" sz="675" dirty="0"/>
          </a:p>
        </p:txBody>
      </p:sp>
      <p:sp>
        <p:nvSpPr>
          <p:cNvPr id="37" name="Oval 36"/>
          <p:cNvSpPr/>
          <p:nvPr/>
        </p:nvSpPr>
        <p:spPr>
          <a:xfrm>
            <a:off x="2410019" y="2952170"/>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p:cNvSpPr/>
          <p:nvPr/>
        </p:nvSpPr>
        <p:spPr>
          <a:xfrm>
            <a:off x="624165" y="4637920"/>
            <a:ext cx="117566" cy="112667"/>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p:cNvSpPr txBox="1"/>
          <p:nvPr/>
        </p:nvSpPr>
        <p:spPr>
          <a:xfrm>
            <a:off x="1899043" y="2710579"/>
            <a:ext cx="546718" cy="276999"/>
          </a:xfrm>
          <a:prstGeom prst="rect">
            <a:avLst/>
          </a:prstGeom>
          <a:noFill/>
        </p:spPr>
        <p:txBody>
          <a:bodyPr wrap="square" rtlCol="0">
            <a:spAutoFit/>
          </a:bodyPr>
          <a:lstStyle/>
          <a:p>
            <a:r>
              <a:rPr lang="en-US" sz="600" dirty="0"/>
              <a:t>Buncombe</a:t>
            </a:r>
          </a:p>
        </p:txBody>
      </p:sp>
      <p:sp>
        <p:nvSpPr>
          <p:cNvPr id="40" name="5-Point Star 39"/>
          <p:cNvSpPr/>
          <p:nvPr/>
        </p:nvSpPr>
        <p:spPr>
          <a:xfrm>
            <a:off x="620900" y="3977624"/>
            <a:ext cx="151856" cy="145503"/>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5-Point Star 40"/>
          <p:cNvSpPr/>
          <p:nvPr/>
        </p:nvSpPr>
        <p:spPr>
          <a:xfrm flipH="1">
            <a:off x="2055334" y="2612905"/>
            <a:ext cx="114300" cy="119264"/>
          </a:xfrm>
          <a:prstGeom prst="star5">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3436016" y="2481232"/>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3692666" y="2448361"/>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3348568" y="2608287"/>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3447419" y="3049990"/>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p:cNvSpPr/>
          <p:nvPr/>
        </p:nvSpPr>
        <p:spPr>
          <a:xfrm>
            <a:off x="4382034" y="2460120"/>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p:cNvSpPr/>
          <p:nvPr/>
        </p:nvSpPr>
        <p:spPr>
          <a:xfrm>
            <a:off x="3989183" y="2473300"/>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TextBox 47"/>
          <p:cNvSpPr txBox="1"/>
          <p:nvPr/>
        </p:nvSpPr>
        <p:spPr>
          <a:xfrm>
            <a:off x="3193237" y="2910773"/>
            <a:ext cx="427790" cy="300082"/>
          </a:xfrm>
          <a:prstGeom prst="rect">
            <a:avLst/>
          </a:prstGeom>
          <a:noFill/>
        </p:spPr>
        <p:txBody>
          <a:bodyPr wrap="square" rtlCol="0">
            <a:spAutoFit/>
          </a:bodyPr>
          <a:lstStyle/>
          <a:p>
            <a:r>
              <a:rPr lang="en-US" sz="675" dirty="0"/>
              <a:t>Gaston</a:t>
            </a:r>
          </a:p>
        </p:txBody>
      </p:sp>
      <p:sp>
        <p:nvSpPr>
          <p:cNvPr id="49" name="TextBox 48"/>
          <p:cNvSpPr txBox="1"/>
          <p:nvPr/>
        </p:nvSpPr>
        <p:spPr>
          <a:xfrm>
            <a:off x="3230868" y="2797003"/>
            <a:ext cx="427790" cy="184666"/>
          </a:xfrm>
          <a:prstGeom prst="rect">
            <a:avLst/>
          </a:prstGeom>
          <a:noFill/>
        </p:spPr>
        <p:txBody>
          <a:bodyPr wrap="square" rtlCol="0">
            <a:spAutoFit/>
          </a:bodyPr>
          <a:lstStyle/>
          <a:p>
            <a:r>
              <a:rPr lang="en-US" sz="600" dirty="0"/>
              <a:t>Lincoln</a:t>
            </a:r>
            <a:endParaRPr lang="en-US" sz="675" dirty="0"/>
          </a:p>
        </p:txBody>
      </p:sp>
      <p:sp>
        <p:nvSpPr>
          <p:cNvPr id="50" name="TextBox 49"/>
          <p:cNvSpPr txBox="1"/>
          <p:nvPr/>
        </p:nvSpPr>
        <p:spPr>
          <a:xfrm>
            <a:off x="3178717" y="2668218"/>
            <a:ext cx="507011" cy="184666"/>
          </a:xfrm>
          <a:prstGeom prst="rect">
            <a:avLst/>
          </a:prstGeom>
          <a:noFill/>
        </p:spPr>
        <p:txBody>
          <a:bodyPr wrap="square" rtlCol="0">
            <a:spAutoFit/>
          </a:bodyPr>
          <a:lstStyle/>
          <a:p>
            <a:r>
              <a:rPr lang="en-US" sz="600" dirty="0"/>
              <a:t>Catawba</a:t>
            </a:r>
          </a:p>
        </p:txBody>
      </p:sp>
      <p:sp>
        <p:nvSpPr>
          <p:cNvPr id="51" name="TextBox 50"/>
          <p:cNvSpPr txBox="1"/>
          <p:nvPr/>
        </p:nvSpPr>
        <p:spPr>
          <a:xfrm>
            <a:off x="3471832" y="2504758"/>
            <a:ext cx="427790" cy="184666"/>
          </a:xfrm>
          <a:prstGeom prst="rect">
            <a:avLst/>
          </a:prstGeom>
          <a:noFill/>
        </p:spPr>
        <p:txBody>
          <a:bodyPr wrap="square" rtlCol="0">
            <a:spAutoFit/>
          </a:bodyPr>
          <a:lstStyle/>
          <a:p>
            <a:r>
              <a:rPr lang="en-US" sz="600" dirty="0"/>
              <a:t>Iredell</a:t>
            </a:r>
          </a:p>
        </p:txBody>
      </p:sp>
      <p:sp>
        <p:nvSpPr>
          <p:cNvPr id="52" name="TextBox 51"/>
          <p:cNvSpPr txBox="1"/>
          <p:nvPr/>
        </p:nvSpPr>
        <p:spPr>
          <a:xfrm rot="20071988">
            <a:off x="3189872" y="2350523"/>
            <a:ext cx="566427" cy="173124"/>
          </a:xfrm>
          <a:prstGeom prst="rect">
            <a:avLst/>
          </a:prstGeom>
          <a:noFill/>
          <a:ln>
            <a:noFill/>
          </a:ln>
        </p:spPr>
        <p:txBody>
          <a:bodyPr wrap="square" rtlCol="0">
            <a:spAutoFit/>
          </a:bodyPr>
          <a:lstStyle/>
          <a:p>
            <a:r>
              <a:rPr lang="en-US" sz="525" dirty="0"/>
              <a:t>Alexander</a:t>
            </a:r>
          </a:p>
        </p:txBody>
      </p:sp>
      <p:sp>
        <p:nvSpPr>
          <p:cNvPr id="53" name="TextBox 52"/>
          <p:cNvSpPr txBox="1"/>
          <p:nvPr/>
        </p:nvSpPr>
        <p:spPr>
          <a:xfrm>
            <a:off x="3826587" y="2333125"/>
            <a:ext cx="427790" cy="184666"/>
          </a:xfrm>
          <a:prstGeom prst="rect">
            <a:avLst/>
          </a:prstGeom>
          <a:noFill/>
        </p:spPr>
        <p:txBody>
          <a:bodyPr wrap="square" rtlCol="0">
            <a:spAutoFit/>
          </a:bodyPr>
          <a:lstStyle/>
          <a:p>
            <a:r>
              <a:rPr lang="en-US" sz="600" dirty="0"/>
              <a:t>Davie</a:t>
            </a:r>
          </a:p>
        </p:txBody>
      </p:sp>
      <p:sp>
        <p:nvSpPr>
          <p:cNvPr id="54" name="TextBox 53"/>
          <p:cNvSpPr txBox="1"/>
          <p:nvPr/>
        </p:nvSpPr>
        <p:spPr>
          <a:xfrm>
            <a:off x="4117916" y="2521301"/>
            <a:ext cx="437333" cy="276999"/>
          </a:xfrm>
          <a:prstGeom prst="rect">
            <a:avLst/>
          </a:prstGeom>
          <a:noFill/>
        </p:spPr>
        <p:txBody>
          <a:bodyPr wrap="square" rtlCol="0">
            <a:spAutoFit/>
          </a:bodyPr>
          <a:lstStyle/>
          <a:p>
            <a:r>
              <a:rPr lang="en-US" sz="600" dirty="0"/>
              <a:t>Davidson</a:t>
            </a:r>
          </a:p>
        </p:txBody>
      </p:sp>
      <p:sp>
        <p:nvSpPr>
          <p:cNvPr id="55" name="Oval 54"/>
          <p:cNvSpPr/>
          <p:nvPr/>
        </p:nvSpPr>
        <p:spPr>
          <a:xfrm>
            <a:off x="3165632" y="2828785"/>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TextBox 55"/>
          <p:cNvSpPr txBox="1"/>
          <p:nvPr/>
        </p:nvSpPr>
        <p:spPr>
          <a:xfrm>
            <a:off x="2861110" y="3004102"/>
            <a:ext cx="507011" cy="276999"/>
          </a:xfrm>
          <a:prstGeom prst="rect">
            <a:avLst/>
          </a:prstGeom>
          <a:noFill/>
        </p:spPr>
        <p:txBody>
          <a:bodyPr wrap="square" rtlCol="0">
            <a:spAutoFit/>
          </a:bodyPr>
          <a:lstStyle/>
          <a:p>
            <a:r>
              <a:rPr lang="en-US" sz="600" dirty="0"/>
              <a:t>Cleveland</a:t>
            </a:r>
          </a:p>
        </p:txBody>
      </p:sp>
      <p:sp>
        <p:nvSpPr>
          <p:cNvPr id="57" name="Oval 56"/>
          <p:cNvSpPr/>
          <p:nvPr/>
        </p:nvSpPr>
        <p:spPr>
          <a:xfrm>
            <a:off x="2995668" y="2910592"/>
            <a:ext cx="90024" cy="8180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Isosceles Triangle 57"/>
          <p:cNvSpPr/>
          <p:nvPr/>
        </p:nvSpPr>
        <p:spPr>
          <a:xfrm>
            <a:off x="4752811" y="3338778"/>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9" name="Isosceles Triangle 58"/>
          <p:cNvSpPr/>
          <p:nvPr/>
        </p:nvSpPr>
        <p:spPr>
          <a:xfrm>
            <a:off x="3705411" y="2937501"/>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0" name="Isosceles Triangle 59"/>
          <p:cNvSpPr/>
          <p:nvPr/>
        </p:nvSpPr>
        <p:spPr>
          <a:xfrm>
            <a:off x="5566625" y="2797004"/>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1" name="Isosceles Triangle 60"/>
          <p:cNvSpPr/>
          <p:nvPr/>
        </p:nvSpPr>
        <p:spPr>
          <a:xfrm>
            <a:off x="4602514" y="1939452"/>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Isosceles Triangle 61"/>
          <p:cNvSpPr/>
          <p:nvPr/>
        </p:nvSpPr>
        <p:spPr>
          <a:xfrm>
            <a:off x="7040138" y="2608072"/>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Isosceles Triangle 62"/>
          <p:cNvSpPr/>
          <p:nvPr/>
        </p:nvSpPr>
        <p:spPr>
          <a:xfrm>
            <a:off x="2940115" y="2615029"/>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Isosceles Triangle 63"/>
          <p:cNvSpPr/>
          <p:nvPr/>
        </p:nvSpPr>
        <p:spPr>
          <a:xfrm>
            <a:off x="6552219" y="3935170"/>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Isosceles Triangle 64"/>
          <p:cNvSpPr/>
          <p:nvPr/>
        </p:nvSpPr>
        <p:spPr>
          <a:xfrm>
            <a:off x="4542956" y="1921147"/>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6" name="Isosceles Triangle 65"/>
          <p:cNvSpPr/>
          <p:nvPr/>
        </p:nvSpPr>
        <p:spPr>
          <a:xfrm>
            <a:off x="4259564" y="2427214"/>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7" name="Isosceles Triangle 66"/>
          <p:cNvSpPr/>
          <p:nvPr/>
        </p:nvSpPr>
        <p:spPr>
          <a:xfrm>
            <a:off x="3229268" y="2568135"/>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8" name="Isosceles Triangle 67"/>
          <p:cNvSpPr/>
          <p:nvPr/>
        </p:nvSpPr>
        <p:spPr>
          <a:xfrm>
            <a:off x="2998854" y="2583833"/>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9" name="Isosceles Triangle 68"/>
          <p:cNvSpPr/>
          <p:nvPr/>
        </p:nvSpPr>
        <p:spPr>
          <a:xfrm>
            <a:off x="3648743" y="2889196"/>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0" name="Isosceles Triangle 69"/>
          <p:cNvSpPr/>
          <p:nvPr/>
        </p:nvSpPr>
        <p:spPr>
          <a:xfrm>
            <a:off x="6552219" y="3996258"/>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1" name="Isosceles Triangle 70"/>
          <p:cNvSpPr/>
          <p:nvPr/>
        </p:nvSpPr>
        <p:spPr>
          <a:xfrm>
            <a:off x="5606753" y="2813731"/>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2" name="Isosceles Triangle 71"/>
          <p:cNvSpPr/>
          <p:nvPr/>
        </p:nvSpPr>
        <p:spPr>
          <a:xfrm>
            <a:off x="613478" y="4829819"/>
            <a:ext cx="150297" cy="12409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3" name="Isosceles Triangle 72"/>
          <p:cNvSpPr/>
          <p:nvPr/>
        </p:nvSpPr>
        <p:spPr>
          <a:xfrm>
            <a:off x="613478" y="5025804"/>
            <a:ext cx="150297" cy="124097"/>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4" name="TextBox 73"/>
          <p:cNvSpPr txBox="1"/>
          <p:nvPr/>
        </p:nvSpPr>
        <p:spPr>
          <a:xfrm rot="18483483">
            <a:off x="6463576" y="3977636"/>
            <a:ext cx="722361" cy="184666"/>
          </a:xfrm>
          <a:prstGeom prst="rect">
            <a:avLst/>
          </a:prstGeom>
          <a:noFill/>
        </p:spPr>
        <p:txBody>
          <a:bodyPr wrap="square" rtlCol="0">
            <a:spAutoFit/>
          </a:bodyPr>
          <a:lstStyle/>
          <a:p>
            <a:r>
              <a:rPr lang="en-US" sz="600" dirty="0"/>
              <a:t>New Hanover</a:t>
            </a:r>
          </a:p>
        </p:txBody>
      </p:sp>
      <p:sp>
        <p:nvSpPr>
          <p:cNvPr id="75" name="TextBox 74"/>
          <p:cNvSpPr txBox="1"/>
          <p:nvPr/>
        </p:nvSpPr>
        <p:spPr>
          <a:xfrm>
            <a:off x="4528499" y="2040898"/>
            <a:ext cx="557315" cy="276999"/>
          </a:xfrm>
          <a:prstGeom prst="rect">
            <a:avLst/>
          </a:prstGeom>
          <a:noFill/>
        </p:spPr>
        <p:txBody>
          <a:bodyPr wrap="square" rtlCol="0">
            <a:spAutoFit/>
          </a:bodyPr>
          <a:lstStyle/>
          <a:p>
            <a:r>
              <a:rPr lang="en-US" sz="600" dirty="0"/>
              <a:t>Rockingham</a:t>
            </a:r>
          </a:p>
        </p:txBody>
      </p:sp>
      <p:sp>
        <p:nvSpPr>
          <p:cNvPr id="76" name="TextBox 75"/>
          <p:cNvSpPr txBox="1"/>
          <p:nvPr/>
        </p:nvSpPr>
        <p:spPr>
          <a:xfrm>
            <a:off x="2674411" y="2492703"/>
            <a:ext cx="411275" cy="184666"/>
          </a:xfrm>
          <a:prstGeom prst="rect">
            <a:avLst/>
          </a:prstGeom>
          <a:noFill/>
        </p:spPr>
        <p:txBody>
          <a:bodyPr wrap="square" rtlCol="0">
            <a:spAutoFit/>
          </a:bodyPr>
          <a:lstStyle/>
          <a:p>
            <a:r>
              <a:rPr lang="en-US" sz="600" dirty="0"/>
              <a:t>Burke</a:t>
            </a:r>
          </a:p>
        </p:txBody>
      </p:sp>
      <p:sp>
        <p:nvSpPr>
          <p:cNvPr id="77" name="TextBox 76"/>
          <p:cNvSpPr txBox="1"/>
          <p:nvPr/>
        </p:nvSpPr>
        <p:spPr>
          <a:xfrm>
            <a:off x="5473776" y="2916324"/>
            <a:ext cx="411275" cy="276999"/>
          </a:xfrm>
          <a:prstGeom prst="rect">
            <a:avLst/>
          </a:prstGeom>
          <a:noFill/>
        </p:spPr>
        <p:txBody>
          <a:bodyPr wrap="square" rtlCol="0">
            <a:spAutoFit/>
          </a:bodyPr>
          <a:lstStyle/>
          <a:p>
            <a:r>
              <a:rPr lang="en-US" sz="600" dirty="0"/>
              <a:t>Harnett</a:t>
            </a:r>
          </a:p>
        </p:txBody>
      </p:sp>
      <p:sp>
        <p:nvSpPr>
          <p:cNvPr id="78" name="TextBox 77"/>
          <p:cNvSpPr txBox="1"/>
          <p:nvPr/>
        </p:nvSpPr>
        <p:spPr>
          <a:xfrm rot="1380079">
            <a:off x="4605965" y="3133198"/>
            <a:ext cx="466838" cy="276999"/>
          </a:xfrm>
          <a:prstGeom prst="rect">
            <a:avLst/>
          </a:prstGeom>
          <a:noFill/>
        </p:spPr>
        <p:txBody>
          <a:bodyPr wrap="square" rtlCol="0">
            <a:spAutoFit/>
          </a:bodyPr>
          <a:lstStyle/>
          <a:p>
            <a:r>
              <a:rPr lang="en-US" sz="600" dirty="0"/>
              <a:t>Richmond</a:t>
            </a:r>
          </a:p>
        </p:txBody>
      </p:sp>
      <p:sp>
        <p:nvSpPr>
          <p:cNvPr id="79" name="TextBox 78"/>
          <p:cNvSpPr txBox="1"/>
          <p:nvPr/>
        </p:nvSpPr>
        <p:spPr>
          <a:xfrm rot="21155304">
            <a:off x="6954366" y="2678494"/>
            <a:ext cx="411275" cy="276999"/>
          </a:xfrm>
          <a:prstGeom prst="rect">
            <a:avLst/>
          </a:prstGeom>
          <a:noFill/>
        </p:spPr>
        <p:txBody>
          <a:bodyPr wrap="square" rtlCol="0">
            <a:spAutoFit/>
          </a:bodyPr>
          <a:lstStyle/>
          <a:p>
            <a:r>
              <a:rPr lang="en-US" sz="600" dirty="0"/>
              <a:t>Beaufort</a:t>
            </a:r>
          </a:p>
        </p:txBody>
      </p:sp>
      <p:sp>
        <p:nvSpPr>
          <p:cNvPr id="154" name="TextBox 153"/>
          <p:cNvSpPr txBox="1"/>
          <p:nvPr/>
        </p:nvSpPr>
        <p:spPr>
          <a:xfrm>
            <a:off x="91440" y="6309360"/>
            <a:ext cx="5748809" cy="215444"/>
          </a:xfrm>
          <a:prstGeom prst="rect">
            <a:avLst/>
          </a:prstGeom>
          <a:noFill/>
        </p:spPr>
        <p:txBody>
          <a:bodyPr wrap="square" rtlCol="0">
            <a:spAutoFit/>
          </a:bodyPr>
          <a:lstStyle/>
          <a:p>
            <a:r>
              <a:rPr lang="en-US" sz="800" dirty="0">
                <a:solidFill>
                  <a:srgbClr val="17375E"/>
                </a:solidFill>
              </a:rPr>
              <a:t>*North Carolina Injury and Violence Prevention Branch</a:t>
            </a:r>
          </a:p>
        </p:txBody>
      </p:sp>
    </p:spTree>
    <p:extLst>
      <p:ext uri="{BB962C8B-B14F-4D97-AF65-F5344CB8AC3E}">
        <p14:creationId xmlns:p14="http://schemas.microsoft.com/office/powerpoint/2010/main" val="339873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8CDAE2-1916-44F0-A16B-201273C2D3CF}"/>
              </a:ext>
            </a:extLst>
          </p:cNvPr>
          <p:cNvSpPr>
            <a:spLocks noGrp="1"/>
          </p:cNvSpPr>
          <p:nvPr>
            <p:ph type="title"/>
          </p:nvPr>
        </p:nvSpPr>
        <p:spPr>
          <a:xfrm>
            <a:off x="320040" y="640080"/>
            <a:ext cx="7843267" cy="548640"/>
          </a:xfrm>
        </p:spPr>
        <p:txBody>
          <a:bodyPr/>
          <a:lstStyle/>
          <a:p>
            <a:r>
              <a:rPr lang="en-US" sz="3000" dirty="0">
                <a:latin typeface="+mn-lt"/>
              </a:rPr>
              <a:t>Staggered Start by Facility</a:t>
            </a:r>
            <a:br>
              <a:rPr lang="en-US" sz="3000" dirty="0">
                <a:latin typeface="+mn-lt"/>
              </a:rPr>
            </a:br>
            <a:endParaRPr lang="en-US" sz="3000" dirty="0"/>
          </a:p>
        </p:txBody>
      </p:sp>
      <p:sp>
        <p:nvSpPr>
          <p:cNvPr id="3" name="Text Placeholder 2"/>
          <p:cNvSpPr>
            <a:spLocks noGrp="1"/>
          </p:cNvSpPr>
          <p:nvPr>
            <p:ph type="body" sz="quarter" idx="4294967295"/>
          </p:nvPr>
        </p:nvSpPr>
        <p:spPr>
          <a:xfrm>
            <a:off x="512064" y="1554480"/>
            <a:ext cx="7283450" cy="2319337"/>
          </a:xfrm>
          <a:prstGeom prst="rect">
            <a:avLst/>
          </a:prstGeom>
        </p:spPr>
        <p:txBody>
          <a:bodyPr/>
          <a:lstStyle/>
          <a:p>
            <a:pPr>
              <a:spcBef>
                <a:spcPts val="1200"/>
              </a:spcBef>
            </a:pPr>
            <a:r>
              <a:rPr lang="en-US" sz="2400" b="0" dirty="0">
                <a:solidFill>
                  <a:srgbClr val="17375E"/>
                </a:solidFill>
                <a:latin typeface="+mn-lt"/>
              </a:rPr>
              <a:t>1</a:t>
            </a:r>
            <a:r>
              <a:rPr lang="en-US" sz="2400" b="0" baseline="30000" dirty="0">
                <a:solidFill>
                  <a:srgbClr val="17375E"/>
                </a:solidFill>
                <a:latin typeface="+mn-lt"/>
              </a:rPr>
              <a:t>st</a:t>
            </a:r>
            <a:r>
              <a:rPr lang="en-US" sz="2400" b="0" dirty="0">
                <a:solidFill>
                  <a:srgbClr val="17375E"/>
                </a:solidFill>
                <a:latin typeface="+mn-lt"/>
              </a:rPr>
              <a:t>: North Carolina Correctional Institution for Women (NCCIW)</a:t>
            </a:r>
          </a:p>
          <a:p>
            <a:pPr>
              <a:spcBef>
                <a:spcPts val="1200"/>
              </a:spcBef>
            </a:pPr>
            <a:r>
              <a:rPr lang="en-US" sz="2400" b="0" dirty="0">
                <a:solidFill>
                  <a:srgbClr val="17375E"/>
                </a:solidFill>
                <a:latin typeface="+mn-lt"/>
              </a:rPr>
              <a:t>2</a:t>
            </a:r>
            <a:r>
              <a:rPr lang="en-US" sz="2400" b="0" baseline="30000" dirty="0">
                <a:solidFill>
                  <a:srgbClr val="17375E"/>
                </a:solidFill>
                <a:latin typeface="+mn-lt"/>
              </a:rPr>
              <a:t>nd</a:t>
            </a:r>
            <a:r>
              <a:rPr lang="en-US" sz="2400" b="0" dirty="0">
                <a:solidFill>
                  <a:srgbClr val="17375E"/>
                </a:solidFill>
                <a:latin typeface="+mn-lt"/>
              </a:rPr>
              <a:t>: Orange Correctional Center</a:t>
            </a:r>
          </a:p>
          <a:p>
            <a:pPr>
              <a:spcBef>
                <a:spcPts val="1200"/>
              </a:spcBef>
            </a:pPr>
            <a:r>
              <a:rPr lang="en-US" sz="2400" b="0" dirty="0">
                <a:solidFill>
                  <a:srgbClr val="17375E"/>
                </a:solidFill>
                <a:latin typeface="+mn-lt"/>
              </a:rPr>
              <a:t>3</a:t>
            </a:r>
            <a:r>
              <a:rPr lang="en-US" sz="2400" b="0" baseline="30000" dirty="0">
                <a:solidFill>
                  <a:srgbClr val="17375E"/>
                </a:solidFill>
                <a:latin typeface="+mn-lt"/>
              </a:rPr>
              <a:t>rd</a:t>
            </a:r>
            <a:r>
              <a:rPr lang="en-US" sz="2400" b="0" dirty="0">
                <a:solidFill>
                  <a:srgbClr val="17375E"/>
                </a:solidFill>
                <a:latin typeface="+mn-lt"/>
              </a:rPr>
              <a:t>: Wake Correctional Center</a:t>
            </a:r>
          </a:p>
        </p:txBody>
      </p:sp>
    </p:spTree>
    <p:extLst>
      <p:ext uri="{BB962C8B-B14F-4D97-AF65-F5344CB8AC3E}">
        <p14:creationId xmlns:p14="http://schemas.microsoft.com/office/powerpoint/2010/main" val="3746428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2" name="Title 1">
            <a:extLst>
              <a:ext uri="{FF2B5EF4-FFF2-40B4-BE49-F238E27FC236}">
                <a16:creationId xmlns:a16="http://schemas.microsoft.com/office/drawing/2014/main" id="{D82590F3-69BB-4495-8C86-4FB2D6E96DF7}"/>
              </a:ext>
            </a:extLst>
          </p:cNvPr>
          <p:cNvSpPr>
            <a:spLocks noGrp="1"/>
          </p:cNvSpPr>
          <p:nvPr>
            <p:ph type="title"/>
          </p:nvPr>
        </p:nvSpPr>
        <p:spPr>
          <a:xfrm>
            <a:off x="320040" y="640080"/>
            <a:ext cx="7843267" cy="548640"/>
          </a:xfrm>
        </p:spPr>
        <p:txBody>
          <a:bodyPr/>
          <a:lstStyle/>
          <a:p>
            <a:r>
              <a:rPr lang="en-US" sz="3000" dirty="0">
                <a:latin typeface="+mn-lt"/>
              </a:rPr>
              <a:t>Medications Utilized in this Pilot</a:t>
            </a:r>
            <a:br>
              <a:rPr lang="en-US" sz="3000" baseline="30000" dirty="0">
                <a:latin typeface="+mn-lt"/>
              </a:rPr>
            </a:br>
            <a:endParaRPr lang="en-US" sz="3000" dirty="0">
              <a:latin typeface="+mn-lt"/>
            </a:endParaRPr>
          </a:p>
        </p:txBody>
      </p:sp>
      <p:sp>
        <p:nvSpPr>
          <p:cNvPr id="1394" name="Google Shape;1394;p104"/>
          <p:cNvSpPr txBox="1">
            <a:spLocks noGrp="1"/>
          </p:cNvSpPr>
          <p:nvPr>
            <p:ph type="body" idx="4294967295"/>
          </p:nvPr>
        </p:nvSpPr>
        <p:spPr>
          <a:xfrm>
            <a:off x="512064" y="1463040"/>
            <a:ext cx="3648075" cy="4124325"/>
          </a:xfrm>
          <a:prstGeom prst="rect">
            <a:avLst/>
          </a:prstGeom>
          <a:noFill/>
          <a:ln>
            <a:noFill/>
          </a:ln>
        </p:spPr>
        <p:txBody>
          <a:bodyPr spcFirstLastPara="1" wrap="square" lIns="0" tIns="0" rIns="0" bIns="0" anchor="t" anchorCtr="0">
            <a:noAutofit/>
          </a:bodyPr>
          <a:lstStyle/>
          <a:p>
            <a:pPr marL="0" indent="0">
              <a:spcBef>
                <a:spcPts val="600"/>
              </a:spcBef>
            </a:pPr>
            <a:r>
              <a:rPr lang="en-US" sz="2200" b="0" dirty="0">
                <a:solidFill>
                  <a:srgbClr val="17375E"/>
                </a:solidFill>
                <a:latin typeface="+mn-lt"/>
              </a:rPr>
              <a:t> Buprenorphine</a:t>
            </a:r>
          </a:p>
          <a:p>
            <a:pPr marL="557213" lvl="1" indent="-214313">
              <a:spcBef>
                <a:spcPts val="600"/>
              </a:spcBef>
              <a:buFont typeface="Arial" panose="020B0604020202020204" pitchFamily="34" charset="0"/>
              <a:buChar char="•"/>
            </a:pPr>
            <a:r>
              <a:rPr lang="en-US" sz="2200" b="0" dirty="0">
                <a:solidFill>
                  <a:srgbClr val="17375E"/>
                </a:solidFill>
                <a:latin typeface="+mn-lt"/>
              </a:rPr>
              <a:t>Route: subcutaneous injection</a:t>
            </a:r>
          </a:p>
          <a:p>
            <a:pPr marL="557213" lvl="1" indent="-214313">
              <a:spcBef>
                <a:spcPts val="600"/>
              </a:spcBef>
              <a:buFont typeface="Arial" panose="020B0604020202020204" pitchFamily="34" charset="0"/>
              <a:buChar char="•"/>
            </a:pPr>
            <a:r>
              <a:rPr lang="en-US" sz="2200" b="0" dirty="0">
                <a:solidFill>
                  <a:srgbClr val="17375E"/>
                </a:solidFill>
                <a:latin typeface="+mn-lt"/>
              </a:rPr>
              <a:t>Frequency: every 30 days</a:t>
            </a:r>
          </a:p>
          <a:p>
            <a:pPr marL="557213" lvl="1" indent="-214313">
              <a:spcBef>
                <a:spcPts val="600"/>
              </a:spcBef>
              <a:buFont typeface="Arial" panose="020B0604020202020204" pitchFamily="34" charset="0"/>
              <a:buChar char="•"/>
            </a:pPr>
            <a:r>
              <a:rPr lang="en-US" sz="2200" b="0" dirty="0">
                <a:solidFill>
                  <a:srgbClr val="17375E"/>
                </a:solidFill>
                <a:latin typeface="+mn-lt"/>
              </a:rPr>
              <a:t>Indication: OUD</a:t>
            </a:r>
          </a:p>
          <a:p>
            <a:pPr marL="0" indent="0"/>
            <a:endParaRPr lang="en-US" sz="2200" b="0" dirty="0">
              <a:solidFill>
                <a:srgbClr val="17375E"/>
              </a:solidFill>
              <a:latin typeface="+mn-lt"/>
            </a:endParaRPr>
          </a:p>
          <a:p>
            <a:pPr marL="0" indent="0">
              <a:spcBef>
                <a:spcPts val="600"/>
              </a:spcBef>
            </a:pPr>
            <a:r>
              <a:rPr lang="en-US" sz="2200" b="0" dirty="0">
                <a:solidFill>
                  <a:srgbClr val="17375E"/>
                </a:solidFill>
                <a:latin typeface="+mn-lt"/>
              </a:rPr>
              <a:t> Buprenorphine-naloxone</a:t>
            </a:r>
          </a:p>
          <a:p>
            <a:pPr marL="557213" lvl="1" indent="-214313">
              <a:spcBef>
                <a:spcPts val="600"/>
              </a:spcBef>
              <a:buFont typeface="Arial" panose="020B0604020202020204" pitchFamily="34" charset="0"/>
              <a:buChar char="•"/>
            </a:pPr>
            <a:r>
              <a:rPr lang="en-US" sz="2200" b="0" dirty="0">
                <a:solidFill>
                  <a:srgbClr val="17375E"/>
                </a:solidFill>
                <a:latin typeface="+mn-lt"/>
              </a:rPr>
              <a:t>Route: Sublingual film</a:t>
            </a:r>
          </a:p>
          <a:p>
            <a:pPr marL="557213" lvl="1" indent="-214313">
              <a:spcBef>
                <a:spcPts val="600"/>
              </a:spcBef>
              <a:buFont typeface="Arial" panose="020B0604020202020204" pitchFamily="34" charset="0"/>
              <a:buChar char="•"/>
            </a:pPr>
            <a:r>
              <a:rPr lang="en-US" sz="2200" b="0" dirty="0">
                <a:solidFill>
                  <a:srgbClr val="17375E"/>
                </a:solidFill>
                <a:latin typeface="+mn-lt"/>
              </a:rPr>
              <a:t>Frequency: daily</a:t>
            </a:r>
          </a:p>
          <a:p>
            <a:pPr marL="557213" lvl="1" indent="-214313">
              <a:spcBef>
                <a:spcPts val="600"/>
              </a:spcBef>
              <a:buFont typeface="Arial" panose="020B0604020202020204" pitchFamily="34" charset="0"/>
              <a:buChar char="•"/>
            </a:pPr>
            <a:r>
              <a:rPr lang="en-US" sz="2200" b="0" dirty="0">
                <a:solidFill>
                  <a:srgbClr val="17375E"/>
                </a:solidFill>
                <a:latin typeface="+mn-lt"/>
              </a:rPr>
              <a:t>Indication: OUD</a:t>
            </a:r>
          </a:p>
          <a:p>
            <a:pPr marL="900113" lvl="2" indent="-214313">
              <a:buFont typeface="Arial" panose="020B0604020202020204" pitchFamily="34" charset="0"/>
              <a:buChar char="•"/>
            </a:pPr>
            <a:endParaRPr lang="en-US" sz="1350" dirty="0">
              <a:solidFill>
                <a:schemeClr val="bg1">
                  <a:lumMod val="75000"/>
                </a:schemeClr>
              </a:solidFill>
            </a:endParaRPr>
          </a:p>
          <a:p>
            <a:pPr marL="342900" lvl="1" indent="0"/>
            <a:endParaRPr lang="en-US" sz="1650" dirty="0">
              <a:solidFill>
                <a:schemeClr val="bg1">
                  <a:lumMod val="75000"/>
                </a:schemeClr>
              </a:solidFill>
            </a:endParaRPr>
          </a:p>
        </p:txBody>
      </p:sp>
      <p:sp>
        <p:nvSpPr>
          <p:cNvPr id="6" name="Google Shape;1394;p104"/>
          <p:cNvSpPr txBox="1">
            <a:spLocks noGrp="1"/>
          </p:cNvSpPr>
          <p:nvPr>
            <p:ph type="body" idx="4294967295"/>
          </p:nvPr>
        </p:nvSpPr>
        <p:spPr>
          <a:xfrm>
            <a:off x="4714876" y="1463040"/>
            <a:ext cx="4067174" cy="3289300"/>
          </a:xfrm>
          <a:prstGeom prst="rect">
            <a:avLst/>
          </a:prstGeom>
          <a:noFill/>
          <a:ln>
            <a:noFill/>
          </a:ln>
        </p:spPr>
        <p:txBody>
          <a:bodyPr spcFirstLastPara="1" wrap="square" lIns="0" tIns="0" rIns="0" bIns="0" anchor="t" anchorCtr="0">
            <a:noAutofit/>
          </a:bodyPr>
          <a:lstStyle/>
          <a:p>
            <a:pPr marL="0" indent="0"/>
            <a:r>
              <a:rPr lang="en-US" sz="2200" b="0" dirty="0">
                <a:solidFill>
                  <a:srgbClr val="17375E"/>
                </a:solidFill>
                <a:latin typeface="+mn-lt"/>
              </a:rPr>
              <a:t> Naltrexone</a:t>
            </a:r>
          </a:p>
          <a:p>
            <a:pPr marL="557213" lvl="1" indent="-214313">
              <a:buFont typeface="Arial" panose="020B0604020202020204" pitchFamily="34" charset="0"/>
              <a:buChar char="•"/>
            </a:pPr>
            <a:r>
              <a:rPr lang="en-US" sz="2200" b="0" dirty="0">
                <a:solidFill>
                  <a:srgbClr val="17375E"/>
                </a:solidFill>
                <a:latin typeface="+mn-lt"/>
                <a:ea typeface="Cabin"/>
                <a:cs typeface="Cabin"/>
                <a:sym typeface="Cabin"/>
              </a:rPr>
              <a:t>Route: Intramuscular injection</a:t>
            </a:r>
          </a:p>
          <a:p>
            <a:pPr marL="557213" lvl="1" indent="-214313">
              <a:buFont typeface="Arial" panose="020B0604020202020204" pitchFamily="34" charset="0"/>
              <a:buChar char="•"/>
            </a:pPr>
            <a:r>
              <a:rPr lang="en-US" sz="2200" b="0" dirty="0">
                <a:solidFill>
                  <a:srgbClr val="17375E"/>
                </a:solidFill>
                <a:latin typeface="+mn-lt"/>
                <a:ea typeface="Cabin"/>
                <a:cs typeface="Cabin"/>
                <a:sym typeface="Cabin"/>
              </a:rPr>
              <a:t>Frequency: every 28 days</a:t>
            </a:r>
          </a:p>
          <a:p>
            <a:pPr marL="557213" lvl="1" indent="-214313">
              <a:buFont typeface="Arial" panose="020B0604020202020204" pitchFamily="34" charset="0"/>
              <a:buChar char="•"/>
            </a:pPr>
            <a:r>
              <a:rPr lang="en-US" sz="2200" b="0" dirty="0">
                <a:solidFill>
                  <a:srgbClr val="17375E"/>
                </a:solidFill>
                <a:latin typeface="+mn-lt"/>
                <a:ea typeface="Cabin"/>
                <a:cs typeface="Cabin"/>
                <a:sym typeface="Cabin"/>
              </a:rPr>
              <a:t>Indication: OUD</a:t>
            </a:r>
          </a:p>
          <a:p>
            <a:pPr marL="0" indent="0"/>
            <a:endParaRPr lang="en-US" sz="2200" b="0" dirty="0">
              <a:solidFill>
                <a:srgbClr val="17375E"/>
              </a:solidFill>
              <a:latin typeface="+mn-lt"/>
            </a:endParaRPr>
          </a:p>
          <a:p>
            <a:pPr marL="0" indent="0"/>
            <a:r>
              <a:rPr lang="en-US" sz="2200" b="0" dirty="0">
                <a:solidFill>
                  <a:srgbClr val="17375E"/>
                </a:solidFill>
                <a:latin typeface="+mn-lt"/>
              </a:rPr>
              <a:t> Naloxone</a:t>
            </a:r>
          </a:p>
          <a:p>
            <a:pPr marL="557213" lvl="1" indent="-214313">
              <a:buFont typeface="Arial" panose="020B0604020202020204" pitchFamily="34" charset="0"/>
              <a:buChar char="•"/>
            </a:pPr>
            <a:r>
              <a:rPr lang="en-US" sz="2200" b="0" dirty="0">
                <a:solidFill>
                  <a:srgbClr val="17375E"/>
                </a:solidFill>
                <a:latin typeface="+mn-lt"/>
              </a:rPr>
              <a:t>Route: nasal spray</a:t>
            </a:r>
          </a:p>
          <a:p>
            <a:pPr marL="557213" lvl="1" indent="-214313">
              <a:buFont typeface="Arial" panose="020B0604020202020204" pitchFamily="34" charset="0"/>
              <a:buChar char="•"/>
            </a:pPr>
            <a:r>
              <a:rPr lang="en-US" sz="2200" b="0" dirty="0">
                <a:solidFill>
                  <a:srgbClr val="17375E"/>
                </a:solidFill>
                <a:latin typeface="+mn-lt"/>
              </a:rPr>
              <a:t>Frequency: repeat every 2-3 minutes if needed</a:t>
            </a:r>
          </a:p>
          <a:p>
            <a:pPr marL="557213" lvl="1" indent="-214313">
              <a:buFont typeface="Arial" panose="020B0604020202020204" pitchFamily="34" charset="0"/>
              <a:buChar char="•"/>
            </a:pPr>
            <a:r>
              <a:rPr lang="en-US" sz="2200" b="0" dirty="0">
                <a:solidFill>
                  <a:srgbClr val="17375E"/>
                </a:solidFill>
                <a:latin typeface="+mn-lt"/>
              </a:rPr>
              <a:t>Indication: suspected Opioid overdose</a:t>
            </a:r>
          </a:p>
        </p:txBody>
      </p:sp>
      <p:sp>
        <p:nvSpPr>
          <p:cNvPr id="5" name="TextBox 4">
            <a:extLst>
              <a:ext uri="{FF2B5EF4-FFF2-40B4-BE49-F238E27FC236}">
                <a16:creationId xmlns:a16="http://schemas.microsoft.com/office/drawing/2014/main" id="{4BBB85E4-311C-0746-A610-780A307B5539}"/>
              </a:ext>
            </a:extLst>
          </p:cNvPr>
          <p:cNvSpPr txBox="1"/>
          <p:nvPr/>
        </p:nvSpPr>
        <p:spPr>
          <a:xfrm>
            <a:off x="91440" y="6309360"/>
            <a:ext cx="6858000" cy="215444"/>
          </a:xfrm>
          <a:prstGeom prst="rect">
            <a:avLst/>
          </a:prstGeom>
          <a:noFill/>
        </p:spPr>
        <p:txBody>
          <a:bodyPr wrap="square" rtlCol="0">
            <a:spAutoFit/>
          </a:bodyPr>
          <a:lstStyle/>
          <a:p>
            <a:r>
              <a:rPr lang="en-US" sz="800" baseline="30000" dirty="0">
                <a:solidFill>
                  <a:srgbClr val="17375E"/>
                </a:solidFill>
              </a:rPr>
              <a:t>1</a:t>
            </a:r>
            <a:r>
              <a:rPr lang="en-US" sz="800" dirty="0">
                <a:solidFill>
                  <a:srgbClr val="17375E"/>
                </a:solidFill>
              </a:rPr>
              <a:t>National Alliance on Mental Illness 2018</a:t>
            </a:r>
            <a:endParaRPr lang="en-US" sz="800" baseline="30000" dirty="0">
              <a:solidFill>
                <a:srgbClr val="17375E"/>
              </a:solidFill>
            </a:endParaRPr>
          </a:p>
        </p:txBody>
      </p:sp>
    </p:spTree>
    <p:custDataLst>
      <p:tags r:id="rId1"/>
    </p:custDataLst>
    <p:extLst>
      <p:ext uri="{BB962C8B-B14F-4D97-AF65-F5344CB8AC3E}">
        <p14:creationId xmlns:p14="http://schemas.microsoft.com/office/powerpoint/2010/main" val="3164268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A31D4-FD64-4FBE-9F93-BE9CD8649D26}"/>
              </a:ext>
            </a:extLst>
          </p:cNvPr>
          <p:cNvSpPr>
            <a:spLocks noGrp="1"/>
          </p:cNvSpPr>
          <p:nvPr>
            <p:ph type="title"/>
          </p:nvPr>
        </p:nvSpPr>
        <p:spPr>
          <a:xfrm>
            <a:off x="320040" y="640080"/>
            <a:ext cx="7843267" cy="548640"/>
          </a:xfrm>
        </p:spPr>
        <p:txBody>
          <a:bodyPr/>
          <a:lstStyle/>
          <a:p>
            <a:r>
              <a:rPr lang="en-US" sz="3000" dirty="0">
                <a:latin typeface="+mn-lt"/>
              </a:rPr>
              <a:t>Pilot Workflow</a:t>
            </a:r>
            <a:br>
              <a:rPr lang="en-US" sz="3000" dirty="0">
                <a:latin typeface="+mn-lt"/>
              </a:rPr>
            </a:br>
            <a:endParaRPr lang="en-US" sz="3000" dirty="0">
              <a:latin typeface="+mn-lt"/>
            </a:endParaRPr>
          </a:p>
        </p:txBody>
      </p:sp>
      <p:sp>
        <p:nvSpPr>
          <p:cNvPr id="3" name="Rectangle 2"/>
          <p:cNvSpPr/>
          <p:nvPr/>
        </p:nvSpPr>
        <p:spPr>
          <a:xfrm>
            <a:off x="104775" y="1748790"/>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p:nvSpPr>
        <p:spPr>
          <a:xfrm>
            <a:off x="942975" y="2478048"/>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Rectangle 6"/>
          <p:cNvSpPr/>
          <p:nvPr/>
        </p:nvSpPr>
        <p:spPr>
          <a:xfrm>
            <a:off x="2738438" y="3905132"/>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p:nvSpPr>
        <p:spPr>
          <a:xfrm>
            <a:off x="1781175" y="3207306"/>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8"/>
          <p:cNvSpPr/>
          <p:nvPr/>
        </p:nvSpPr>
        <p:spPr>
          <a:xfrm>
            <a:off x="3910013" y="4602959"/>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p:nvSpPr>
        <p:spPr>
          <a:xfrm>
            <a:off x="5095875" y="5280307"/>
            <a:ext cx="3590925" cy="59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extBox 10"/>
          <p:cNvSpPr txBox="1"/>
          <p:nvPr/>
        </p:nvSpPr>
        <p:spPr>
          <a:xfrm>
            <a:off x="2967038" y="4042211"/>
            <a:ext cx="3209925" cy="369332"/>
          </a:xfrm>
          <a:prstGeom prst="rect">
            <a:avLst/>
          </a:prstGeom>
          <a:noFill/>
        </p:spPr>
        <p:txBody>
          <a:bodyPr wrap="square" rtlCol="0">
            <a:spAutoFit/>
          </a:bodyPr>
          <a:lstStyle/>
          <a:p>
            <a:pPr algn="ctr"/>
            <a:r>
              <a:rPr lang="en-US" dirty="0">
                <a:solidFill>
                  <a:schemeClr val="bg1"/>
                </a:solidFill>
              </a:rPr>
              <a:t>MAT Maintenance</a:t>
            </a:r>
          </a:p>
        </p:txBody>
      </p:sp>
      <p:sp>
        <p:nvSpPr>
          <p:cNvPr id="12" name="TextBox 11"/>
          <p:cNvSpPr txBox="1"/>
          <p:nvPr/>
        </p:nvSpPr>
        <p:spPr>
          <a:xfrm>
            <a:off x="1062038" y="2618579"/>
            <a:ext cx="3209925" cy="369332"/>
          </a:xfrm>
          <a:prstGeom prst="rect">
            <a:avLst/>
          </a:prstGeom>
          <a:noFill/>
        </p:spPr>
        <p:txBody>
          <a:bodyPr wrap="square" rtlCol="0">
            <a:spAutoFit/>
          </a:bodyPr>
          <a:lstStyle/>
          <a:p>
            <a:pPr algn="ctr"/>
            <a:r>
              <a:rPr lang="en-US" dirty="0">
                <a:solidFill>
                  <a:schemeClr val="bg1"/>
                </a:solidFill>
              </a:rPr>
              <a:t>MAT Program Intake</a:t>
            </a:r>
          </a:p>
        </p:txBody>
      </p:sp>
      <p:sp>
        <p:nvSpPr>
          <p:cNvPr id="13" name="TextBox 12"/>
          <p:cNvSpPr txBox="1"/>
          <p:nvPr/>
        </p:nvSpPr>
        <p:spPr>
          <a:xfrm>
            <a:off x="1971675" y="3319226"/>
            <a:ext cx="3209925" cy="369332"/>
          </a:xfrm>
          <a:prstGeom prst="rect">
            <a:avLst/>
          </a:prstGeom>
          <a:noFill/>
        </p:spPr>
        <p:txBody>
          <a:bodyPr wrap="square" rtlCol="0">
            <a:spAutoFit/>
          </a:bodyPr>
          <a:lstStyle/>
          <a:p>
            <a:pPr algn="ctr"/>
            <a:r>
              <a:rPr lang="en-US" dirty="0">
                <a:solidFill>
                  <a:schemeClr val="bg1"/>
                </a:solidFill>
              </a:rPr>
              <a:t>MAT Initiation</a:t>
            </a:r>
          </a:p>
        </p:txBody>
      </p:sp>
      <p:sp>
        <p:nvSpPr>
          <p:cNvPr id="14" name="TextBox 13"/>
          <p:cNvSpPr txBox="1"/>
          <p:nvPr/>
        </p:nvSpPr>
        <p:spPr>
          <a:xfrm>
            <a:off x="366713" y="1743544"/>
            <a:ext cx="3209925" cy="646331"/>
          </a:xfrm>
          <a:prstGeom prst="rect">
            <a:avLst/>
          </a:prstGeom>
          <a:noFill/>
        </p:spPr>
        <p:txBody>
          <a:bodyPr wrap="square" rtlCol="0">
            <a:spAutoFit/>
          </a:bodyPr>
          <a:lstStyle/>
          <a:p>
            <a:pPr algn="ctr"/>
            <a:r>
              <a:rPr lang="en-US" dirty="0">
                <a:solidFill>
                  <a:schemeClr val="bg1"/>
                </a:solidFill>
              </a:rPr>
              <a:t>Participant Assessment &amp; Selection</a:t>
            </a:r>
          </a:p>
        </p:txBody>
      </p:sp>
      <p:sp>
        <p:nvSpPr>
          <p:cNvPr id="15" name="TextBox 14"/>
          <p:cNvSpPr txBox="1"/>
          <p:nvPr/>
        </p:nvSpPr>
        <p:spPr>
          <a:xfrm>
            <a:off x="4100513" y="4740101"/>
            <a:ext cx="3209925" cy="369332"/>
          </a:xfrm>
          <a:prstGeom prst="rect">
            <a:avLst/>
          </a:prstGeom>
          <a:noFill/>
        </p:spPr>
        <p:txBody>
          <a:bodyPr wrap="square" rtlCol="0">
            <a:spAutoFit/>
          </a:bodyPr>
          <a:lstStyle/>
          <a:p>
            <a:pPr algn="ctr"/>
            <a:r>
              <a:rPr lang="en-US" dirty="0">
                <a:solidFill>
                  <a:schemeClr val="bg1"/>
                </a:solidFill>
              </a:rPr>
              <a:t>Reentry Planning/ Discharge</a:t>
            </a:r>
          </a:p>
        </p:txBody>
      </p:sp>
      <p:sp>
        <p:nvSpPr>
          <p:cNvPr id="16" name="TextBox 15"/>
          <p:cNvSpPr txBox="1"/>
          <p:nvPr/>
        </p:nvSpPr>
        <p:spPr>
          <a:xfrm>
            <a:off x="5372100" y="5402457"/>
            <a:ext cx="3209925" cy="369332"/>
          </a:xfrm>
          <a:prstGeom prst="rect">
            <a:avLst/>
          </a:prstGeom>
          <a:noFill/>
        </p:spPr>
        <p:txBody>
          <a:bodyPr wrap="square" rtlCol="0">
            <a:spAutoFit/>
          </a:bodyPr>
          <a:lstStyle/>
          <a:p>
            <a:pPr algn="ctr"/>
            <a:r>
              <a:rPr lang="en-US" dirty="0">
                <a:solidFill>
                  <a:schemeClr val="bg1"/>
                </a:solidFill>
              </a:rPr>
              <a:t>FIT Services as Appropriate</a:t>
            </a:r>
          </a:p>
        </p:txBody>
      </p:sp>
      <p:cxnSp>
        <p:nvCxnSpPr>
          <p:cNvPr id="18" name="Straight Arrow Connector 17"/>
          <p:cNvCxnSpPr/>
          <p:nvPr/>
        </p:nvCxnSpPr>
        <p:spPr>
          <a:xfrm>
            <a:off x="209550" y="2791703"/>
            <a:ext cx="3486150" cy="29570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7339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801005736"/>
              </p:ext>
            </p:extLst>
          </p:nvPr>
        </p:nvGraphicFramePr>
        <p:xfrm>
          <a:off x="2210557" y="1438163"/>
          <a:ext cx="4623239" cy="214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1117505" y="2510933"/>
            <a:ext cx="1969935" cy="1015663"/>
          </a:xfrm>
          <a:prstGeom prst="rect">
            <a:avLst/>
          </a:prstGeom>
          <a:solidFill>
            <a:schemeClr val="accent1"/>
          </a:solidFill>
        </p:spPr>
        <p:txBody>
          <a:bodyPr wrap="square" rtlCol="0">
            <a:spAutoFit/>
          </a:bodyPr>
          <a:lstStyle/>
          <a:p>
            <a:pPr algn="ctr"/>
            <a:r>
              <a:rPr lang="en-US" sz="1200" dirty="0">
                <a:solidFill>
                  <a:schemeClr val="bg1"/>
                </a:solidFill>
              </a:rPr>
              <a:t>Patients who are eligible for chart review will have a release date of 1-3 months after screening period.</a:t>
            </a:r>
          </a:p>
        </p:txBody>
      </p:sp>
      <p:sp>
        <p:nvSpPr>
          <p:cNvPr id="10" name="TextBox 9"/>
          <p:cNvSpPr txBox="1"/>
          <p:nvPr/>
        </p:nvSpPr>
        <p:spPr>
          <a:xfrm>
            <a:off x="2025805" y="3963976"/>
            <a:ext cx="997433" cy="715581"/>
          </a:xfrm>
          <a:prstGeom prst="rect">
            <a:avLst/>
          </a:prstGeom>
          <a:solidFill>
            <a:schemeClr val="accent1">
              <a:lumMod val="50000"/>
            </a:schemeClr>
          </a:solidFill>
        </p:spPr>
        <p:txBody>
          <a:bodyPr wrap="square" rtlCol="0">
            <a:spAutoFit/>
          </a:bodyPr>
          <a:lstStyle/>
          <a:p>
            <a:pPr algn="ctr"/>
            <a:r>
              <a:rPr lang="en-US" sz="1350" dirty="0">
                <a:solidFill>
                  <a:schemeClr val="bg1"/>
                </a:solidFill>
              </a:rPr>
              <a:t>Eligible Patient Pathway</a:t>
            </a:r>
          </a:p>
        </p:txBody>
      </p:sp>
      <p:graphicFrame>
        <p:nvGraphicFramePr>
          <p:cNvPr id="2" name="Diagram 1"/>
          <p:cNvGraphicFramePr/>
          <p:nvPr>
            <p:extLst>
              <p:ext uri="{D42A27DB-BD31-4B8C-83A1-F6EECF244321}">
                <p14:modId xmlns:p14="http://schemas.microsoft.com/office/powerpoint/2010/main" val="2296858601"/>
              </p:ext>
            </p:extLst>
          </p:nvPr>
        </p:nvGraphicFramePr>
        <p:xfrm>
          <a:off x="1749215" y="3669835"/>
          <a:ext cx="5545923" cy="223174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5954034" y="2914890"/>
            <a:ext cx="2181555" cy="1384995"/>
          </a:xfrm>
          <a:prstGeom prst="rect">
            <a:avLst/>
          </a:prstGeom>
          <a:solidFill>
            <a:srgbClr val="C00000"/>
          </a:solidFill>
        </p:spPr>
        <p:txBody>
          <a:bodyPr wrap="square" rtlCol="0">
            <a:spAutoFit/>
          </a:bodyPr>
          <a:lstStyle/>
          <a:p>
            <a:pPr algn="ctr"/>
            <a:r>
              <a:rPr lang="en-US" sz="1200" dirty="0">
                <a:solidFill>
                  <a:schemeClr val="bg1"/>
                </a:solidFill>
              </a:rPr>
              <a:t>Patients deemed ineligible by MAT medical provider and FIT after chart review will receive harm reduction counseling and be referred for other recovery support services.</a:t>
            </a:r>
          </a:p>
        </p:txBody>
      </p:sp>
      <p:sp>
        <p:nvSpPr>
          <p:cNvPr id="3" name="Title 2">
            <a:extLst>
              <a:ext uri="{FF2B5EF4-FFF2-40B4-BE49-F238E27FC236}">
                <a16:creationId xmlns:a16="http://schemas.microsoft.com/office/drawing/2014/main" id="{5C6C9B9A-0D52-4882-8135-051DD30AF54B}"/>
              </a:ext>
            </a:extLst>
          </p:cNvPr>
          <p:cNvSpPr>
            <a:spLocks noGrp="1"/>
          </p:cNvSpPr>
          <p:nvPr>
            <p:ph type="title"/>
          </p:nvPr>
        </p:nvSpPr>
        <p:spPr>
          <a:xfrm>
            <a:off x="320040" y="640080"/>
            <a:ext cx="7843267" cy="548640"/>
          </a:xfrm>
        </p:spPr>
        <p:txBody>
          <a:bodyPr/>
          <a:lstStyle/>
          <a:p>
            <a:r>
              <a:rPr lang="en-US" sz="3000" dirty="0">
                <a:latin typeface="+mn-lt"/>
              </a:rPr>
              <a:t>Participant Selection Criteria </a:t>
            </a:r>
            <a:br>
              <a:rPr lang="en-US" sz="3000" dirty="0">
                <a:latin typeface="+mn-lt"/>
              </a:rPr>
            </a:br>
            <a:endParaRPr lang="en-US" sz="3000" dirty="0">
              <a:latin typeface="+mn-lt"/>
            </a:endParaRPr>
          </a:p>
        </p:txBody>
      </p:sp>
    </p:spTree>
    <p:extLst>
      <p:ext uri="{BB962C8B-B14F-4D97-AF65-F5344CB8AC3E}">
        <p14:creationId xmlns:p14="http://schemas.microsoft.com/office/powerpoint/2010/main" val="91205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8F2C28-3E5D-4B0F-8214-95BA214A2AD4}"/>
              </a:ext>
            </a:extLst>
          </p:cNvPr>
          <p:cNvSpPr>
            <a:spLocks noGrp="1"/>
          </p:cNvSpPr>
          <p:nvPr>
            <p:ph type="title"/>
          </p:nvPr>
        </p:nvSpPr>
        <p:spPr>
          <a:xfrm>
            <a:off x="320040" y="640080"/>
            <a:ext cx="8442960" cy="548640"/>
          </a:xfrm>
        </p:spPr>
        <p:txBody>
          <a:bodyPr/>
          <a:lstStyle/>
          <a:p>
            <a:r>
              <a:rPr lang="en-US" sz="3000" dirty="0">
                <a:latin typeface="+mn-lt"/>
              </a:rPr>
              <a:t>Formerly Incarcerated Transition Program (FIT)</a:t>
            </a:r>
            <a:br>
              <a:rPr lang="en-US" sz="3000" dirty="0">
                <a:latin typeface="+mn-lt"/>
              </a:rPr>
            </a:br>
            <a:endParaRPr lang="en-US" sz="3000" dirty="0"/>
          </a:p>
        </p:txBody>
      </p:sp>
      <p:sp>
        <p:nvSpPr>
          <p:cNvPr id="5" name="Text Placeholder 4">
            <a:extLst>
              <a:ext uri="{FF2B5EF4-FFF2-40B4-BE49-F238E27FC236}">
                <a16:creationId xmlns:a16="http://schemas.microsoft.com/office/drawing/2014/main" id="{D8579555-5C21-4EC1-8841-37275BE3AE48}"/>
              </a:ext>
            </a:extLst>
          </p:cNvPr>
          <p:cNvSpPr>
            <a:spLocks noGrp="1"/>
          </p:cNvSpPr>
          <p:nvPr>
            <p:ph type="body" idx="4294967295"/>
          </p:nvPr>
        </p:nvSpPr>
        <p:spPr>
          <a:xfrm>
            <a:off x="512064" y="1828800"/>
            <a:ext cx="8229600" cy="2532062"/>
          </a:xfrm>
          <a:prstGeom prst="rect">
            <a:avLst/>
          </a:prstGeom>
        </p:spPr>
        <p:txBody>
          <a:bodyPr/>
          <a:lstStyle/>
          <a:p>
            <a:pPr marL="471488" indent="-342900">
              <a:buClr>
                <a:srgbClr val="17375E"/>
              </a:buClr>
            </a:pPr>
            <a:r>
              <a:rPr lang="en-US" sz="2400" b="0" dirty="0">
                <a:solidFill>
                  <a:srgbClr val="17375E"/>
                </a:solidFill>
                <a:latin typeface="+mn-lt"/>
                <a:cs typeface="Calibri" panose="020F0502020204030204" pitchFamily="34" charset="0"/>
              </a:rPr>
              <a:t>Once patients are identified as eligible for MAT, a community health worker (CHW) with the FIT Program will meet with them via telehealth to explain the FIT program and its benefits, confirm they are returning to a FIT County, and establish rapport. After this meeting, the CHW will signal DPS to initiate the pilot intake process.</a:t>
            </a:r>
            <a:endParaRPr lang="en-US" sz="2400" b="0" dirty="0">
              <a:solidFill>
                <a:srgbClr val="17375E"/>
              </a:solidFill>
              <a:latin typeface="+mn-lt"/>
            </a:endParaRPr>
          </a:p>
          <a:p>
            <a:endParaRPr lang="en-US" dirty="0"/>
          </a:p>
        </p:txBody>
      </p:sp>
    </p:spTree>
    <p:extLst>
      <p:ext uri="{BB962C8B-B14F-4D97-AF65-F5344CB8AC3E}">
        <p14:creationId xmlns:p14="http://schemas.microsoft.com/office/powerpoint/2010/main" val="60739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D64C0-C7DB-4004-BA78-4BA84A520BE0}"/>
              </a:ext>
            </a:extLst>
          </p:cNvPr>
          <p:cNvSpPr>
            <a:spLocks noGrp="1"/>
          </p:cNvSpPr>
          <p:nvPr>
            <p:ph type="title"/>
          </p:nvPr>
        </p:nvSpPr>
        <p:spPr>
          <a:xfrm>
            <a:off x="320040" y="640080"/>
            <a:ext cx="8382000" cy="548640"/>
          </a:xfrm>
        </p:spPr>
        <p:txBody>
          <a:bodyPr/>
          <a:lstStyle/>
          <a:p>
            <a:r>
              <a:rPr lang="en-US" sz="3000" dirty="0">
                <a:latin typeface="+mn-lt"/>
              </a:rPr>
              <a:t>Formerly Incarcerated Transition Program (FIT)</a:t>
            </a:r>
            <a:br>
              <a:rPr lang="en-US" sz="3000" dirty="0">
                <a:latin typeface="+mn-lt"/>
              </a:rPr>
            </a:br>
            <a:endParaRPr lang="en-US" sz="3000" dirty="0"/>
          </a:p>
        </p:txBody>
      </p:sp>
      <p:sp>
        <p:nvSpPr>
          <p:cNvPr id="4" name="Text Placeholder 3"/>
          <p:cNvSpPr>
            <a:spLocks noGrp="1"/>
          </p:cNvSpPr>
          <p:nvPr>
            <p:ph type="body" idx="4294967295"/>
          </p:nvPr>
        </p:nvSpPr>
        <p:spPr>
          <a:xfrm>
            <a:off x="512064" y="1737360"/>
            <a:ext cx="8229600" cy="4572000"/>
          </a:xfrm>
          <a:prstGeom prst="rect">
            <a:avLst/>
          </a:prstGeom>
        </p:spPr>
        <p:txBody>
          <a:bodyPr/>
          <a:lstStyle/>
          <a:p>
            <a:pPr marL="171450" indent="0"/>
            <a:r>
              <a:rPr lang="en-US" sz="2400" b="0" dirty="0">
                <a:solidFill>
                  <a:srgbClr val="17375E"/>
                </a:solidFill>
                <a:latin typeface="+mn-lt"/>
              </a:rPr>
              <a:t> Post-release, the FIT CHW will work with the client on their reentry plan.  </a:t>
            </a:r>
          </a:p>
          <a:p>
            <a:pPr marL="171450" indent="0">
              <a:buNone/>
            </a:pPr>
            <a:endParaRPr lang="en-US" sz="2400" b="0" dirty="0">
              <a:solidFill>
                <a:srgbClr val="17375E"/>
              </a:solidFill>
              <a:latin typeface="+mn-lt"/>
            </a:endParaRPr>
          </a:p>
          <a:p>
            <a:pPr marL="171450" indent="0"/>
            <a:r>
              <a:rPr lang="en-US" sz="2400" b="0" dirty="0">
                <a:solidFill>
                  <a:srgbClr val="17375E"/>
                </a:solidFill>
                <a:latin typeface="+mn-lt"/>
              </a:rPr>
              <a:t> </a:t>
            </a:r>
            <a:r>
              <a:rPr lang="en-US" sz="2400" dirty="0">
                <a:solidFill>
                  <a:srgbClr val="17375E"/>
                </a:solidFill>
                <a:latin typeface="+mn-lt"/>
              </a:rPr>
              <a:t>Goals</a:t>
            </a:r>
            <a:r>
              <a:rPr lang="en-US" sz="2400" b="0" dirty="0">
                <a:solidFill>
                  <a:srgbClr val="17375E"/>
                </a:solidFill>
                <a:latin typeface="+mn-lt"/>
              </a:rPr>
              <a:t>:</a:t>
            </a:r>
          </a:p>
          <a:p>
            <a:pPr marL="857250" lvl="1" indent="-342900">
              <a:buClr>
                <a:srgbClr val="17375E"/>
              </a:buClr>
              <a:buFont typeface="Arial" panose="020B0604020202020204" pitchFamily="34" charset="0"/>
              <a:buChar char="‒"/>
            </a:pPr>
            <a:r>
              <a:rPr lang="en-US" sz="2400" b="0" dirty="0">
                <a:solidFill>
                  <a:srgbClr val="17375E"/>
                </a:solidFill>
                <a:latin typeface="+mn-lt"/>
              </a:rPr>
              <a:t>Facilitate continued engagement at their established MAT provider.</a:t>
            </a:r>
          </a:p>
          <a:p>
            <a:pPr marL="857250" lvl="1" indent="-342900">
              <a:buClr>
                <a:srgbClr val="17375E"/>
              </a:buClr>
              <a:buFont typeface="Arial" panose="020B0604020202020204" pitchFamily="34" charset="0"/>
              <a:buChar char="‒"/>
            </a:pPr>
            <a:endParaRPr lang="en-US" sz="2400" b="0" dirty="0">
              <a:solidFill>
                <a:srgbClr val="17375E"/>
              </a:solidFill>
              <a:latin typeface="+mn-lt"/>
            </a:endParaRPr>
          </a:p>
          <a:p>
            <a:pPr marL="857250" lvl="1" indent="-342900">
              <a:buClr>
                <a:srgbClr val="17375E"/>
              </a:buClr>
              <a:buFont typeface="Arial" panose="020B0604020202020204" pitchFamily="34" charset="0"/>
              <a:buChar char="‒"/>
            </a:pPr>
            <a:r>
              <a:rPr lang="en-US" sz="2400" b="0" dirty="0">
                <a:solidFill>
                  <a:srgbClr val="17375E"/>
                </a:solidFill>
                <a:latin typeface="+mn-lt"/>
              </a:rPr>
              <a:t>Link the patient with the FIT primary care clinic if not the same site as MAT and facilitate scheduling.</a:t>
            </a:r>
          </a:p>
          <a:p>
            <a:pPr marL="857250" lvl="1" indent="-342900">
              <a:buClr>
                <a:srgbClr val="17375E"/>
              </a:buClr>
              <a:buFont typeface="Arial" panose="020B0604020202020204" pitchFamily="34" charset="0"/>
              <a:buChar char="‒"/>
            </a:pPr>
            <a:endParaRPr lang="en-US" sz="2400" b="0" dirty="0">
              <a:solidFill>
                <a:srgbClr val="17375E"/>
              </a:solidFill>
              <a:latin typeface="+mn-lt"/>
            </a:endParaRPr>
          </a:p>
          <a:p>
            <a:pPr marL="857250" lvl="1" indent="-342900">
              <a:buClr>
                <a:srgbClr val="17375E"/>
              </a:buClr>
              <a:buFont typeface="Arial" panose="020B0604020202020204" pitchFamily="34" charset="0"/>
              <a:buChar char="‒"/>
            </a:pPr>
            <a:r>
              <a:rPr lang="en-US" sz="2400" b="0" dirty="0">
                <a:solidFill>
                  <a:srgbClr val="17375E"/>
                </a:solidFill>
                <a:latin typeface="+mn-lt"/>
              </a:rPr>
              <a:t>Address additional reentry barriers, such as enrolling in insurance, finding housing, transportation, and other social services as needed. </a:t>
            </a:r>
          </a:p>
          <a:p>
            <a:endParaRPr lang="en-US" dirty="0"/>
          </a:p>
        </p:txBody>
      </p:sp>
    </p:spTree>
    <p:extLst>
      <p:ext uri="{BB962C8B-B14F-4D97-AF65-F5344CB8AC3E}">
        <p14:creationId xmlns:p14="http://schemas.microsoft.com/office/powerpoint/2010/main" val="3304027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23" t="2444" r="1878" b="2379"/>
          <a:stretch/>
        </p:blipFill>
        <p:spPr>
          <a:xfrm>
            <a:off x="861237" y="606728"/>
            <a:ext cx="7464351" cy="5677114"/>
          </a:xfrm>
          <a:prstGeom prst="rect">
            <a:avLst/>
          </a:prstGeom>
        </p:spPr>
      </p:pic>
    </p:spTree>
    <p:extLst>
      <p:ext uri="{BB962C8B-B14F-4D97-AF65-F5344CB8AC3E}">
        <p14:creationId xmlns:p14="http://schemas.microsoft.com/office/powerpoint/2010/main" val="3894552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2" name="Title 1">
            <a:extLst>
              <a:ext uri="{FF2B5EF4-FFF2-40B4-BE49-F238E27FC236}">
                <a16:creationId xmlns:a16="http://schemas.microsoft.com/office/drawing/2014/main" id="{9FF5975B-2947-484B-8A26-B06076F1C2F5}"/>
              </a:ext>
            </a:extLst>
          </p:cNvPr>
          <p:cNvSpPr>
            <a:spLocks noGrp="1"/>
          </p:cNvSpPr>
          <p:nvPr>
            <p:ph type="title"/>
          </p:nvPr>
        </p:nvSpPr>
        <p:spPr>
          <a:xfrm>
            <a:off x="320040" y="640080"/>
            <a:ext cx="8557260" cy="548640"/>
          </a:xfrm>
        </p:spPr>
        <p:txBody>
          <a:bodyPr/>
          <a:lstStyle/>
          <a:p>
            <a:r>
              <a:rPr lang="en-US" sz="3000" dirty="0">
                <a:latin typeface="+mn-lt"/>
              </a:rPr>
              <a:t>Common Concerns with MAT in Correctional Facilities </a:t>
            </a:r>
            <a:br>
              <a:rPr lang="en-US" sz="3000" dirty="0">
                <a:latin typeface="+mn-lt"/>
              </a:rPr>
            </a:br>
            <a:endParaRPr lang="en-US" sz="3000" dirty="0">
              <a:latin typeface="+mn-lt"/>
            </a:endParaRPr>
          </a:p>
        </p:txBody>
      </p:sp>
      <p:sp>
        <p:nvSpPr>
          <p:cNvPr id="524" name="Google Shape;524;g76b7164100_0_0"/>
          <p:cNvSpPr txBox="1">
            <a:spLocks noGrp="1"/>
          </p:cNvSpPr>
          <p:nvPr>
            <p:ph type="body" idx="4294967295"/>
          </p:nvPr>
        </p:nvSpPr>
        <p:spPr>
          <a:xfrm>
            <a:off x="512064" y="1737360"/>
            <a:ext cx="7091362" cy="3768725"/>
          </a:xfrm>
          <a:prstGeom prst="rect">
            <a:avLst/>
          </a:prstGeom>
          <a:noFill/>
          <a:ln>
            <a:noFill/>
          </a:ln>
        </p:spPr>
        <p:txBody>
          <a:bodyPr spcFirstLastPara="1" wrap="square" lIns="0" tIns="0" rIns="0" bIns="0" anchor="t" anchorCtr="0">
            <a:noAutofit/>
          </a:bodyPr>
          <a:lstStyle/>
          <a:p>
            <a:pPr marL="0" indent="0">
              <a:lnSpc>
                <a:spcPct val="90000"/>
              </a:lnSpc>
              <a:spcBef>
                <a:spcPts val="750"/>
              </a:spcBef>
              <a:buClr>
                <a:srgbClr val="17375E"/>
              </a:buClr>
              <a:buSzPct val="100000"/>
            </a:pPr>
            <a:r>
              <a:rPr lang="en-US" sz="2400" b="0" dirty="0">
                <a:solidFill>
                  <a:srgbClr val="17375E"/>
                </a:solidFill>
                <a:latin typeface="+mn-lt"/>
                <a:ea typeface="Calibri"/>
                <a:cs typeface="Calibri"/>
                <a:sym typeface="Calibri"/>
              </a:rPr>
              <a:t>“This is going to increase diversion at the facility”</a:t>
            </a:r>
          </a:p>
          <a:p>
            <a:pPr marL="0" indent="0">
              <a:lnSpc>
                <a:spcPct val="90000"/>
              </a:lnSpc>
              <a:spcBef>
                <a:spcPts val="750"/>
              </a:spcBef>
              <a:buClr>
                <a:srgbClr val="17375E"/>
              </a:buClr>
              <a:buSzPct val="100000"/>
            </a:pPr>
            <a:endParaRPr sz="2400" b="0" dirty="0">
              <a:solidFill>
                <a:srgbClr val="17375E"/>
              </a:solidFill>
              <a:latin typeface="+mn-lt"/>
              <a:ea typeface="Calibri"/>
              <a:cs typeface="Calibri"/>
              <a:sym typeface="Calibri"/>
            </a:endParaRPr>
          </a:p>
          <a:p>
            <a:pPr marL="0" indent="0">
              <a:lnSpc>
                <a:spcPct val="90000"/>
              </a:lnSpc>
              <a:spcBef>
                <a:spcPts val="750"/>
              </a:spcBef>
              <a:buClr>
                <a:srgbClr val="17375E"/>
              </a:buClr>
              <a:buSzPct val="100000"/>
            </a:pPr>
            <a:r>
              <a:rPr lang="en-US" sz="2400" b="0" dirty="0">
                <a:solidFill>
                  <a:srgbClr val="17375E"/>
                </a:solidFill>
                <a:latin typeface="+mn-lt"/>
                <a:ea typeface="Calibri"/>
                <a:cs typeface="Calibri"/>
                <a:sym typeface="Calibri"/>
              </a:rPr>
              <a:t>“Our safety is at risk with an MAT program”</a:t>
            </a:r>
          </a:p>
          <a:p>
            <a:pPr marL="0" indent="0">
              <a:lnSpc>
                <a:spcPct val="90000"/>
              </a:lnSpc>
              <a:spcBef>
                <a:spcPts val="750"/>
              </a:spcBef>
              <a:buClr>
                <a:srgbClr val="17375E"/>
              </a:buClr>
              <a:buSzPct val="100000"/>
            </a:pPr>
            <a:endParaRPr lang="en-US" sz="2400" b="0" dirty="0">
              <a:solidFill>
                <a:srgbClr val="17375E"/>
              </a:solidFill>
              <a:latin typeface="+mn-lt"/>
              <a:ea typeface="Calibri"/>
              <a:cs typeface="Calibri"/>
              <a:sym typeface="Calibri"/>
            </a:endParaRPr>
          </a:p>
          <a:p>
            <a:pPr marL="0" indent="0">
              <a:lnSpc>
                <a:spcPct val="90000"/>
              </a:lnSpc>
              <a:spcBef>
                <a:spcPts val="750"/>
              </a:spcBef>
              <a:buClr>
                <a:srgbClr val="17375E"/>
              </a:buClr>
              <a:buSzPct val="100000"/>
            </a:pPr>
            <a:r>
              <a:rPr lang="en-US" sz="2400" b="0" dirty="0">
                <a:solidFill>
                  <a:srgbClr val="17375E"/>
                </a:solidFill>
                <a:latin typeface="+mn-lt"/>
                <a:ea typeface="Calibri"/>
                <a:cs typeface="Calibri"/>
                <a:sym typeface="Calibri"/>
              </a:rPr>
              <a:t>“Everyone here is going to try to be in the program whether they need it or not”</a:t>
            </a: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lang="en-US" sz="1800" dirty="0">
              <a:latin typeface="Calibri"/>
              <a:ea typeface="Calibri"/>
              <a:cs typeface="Calibri"/>
              <a:sym typeface="Calibri"/>
            </a:endParaRPr>
          </a:p>
          <a:p>
            <a:pPr marL="0" indent="0">
              <a:lnSpc>
                <a:spcPct val="90000"/>
              </a:lnSpc>
              <a:spcBef>
                <a:spcPts val="750"/>
              </a:spcBef>
              <a:buSzPts val="1100"/>
            </a:pPr>
            <a:endParaRPr sz="1800" dirty="0">
              <a:latin typeface="Calibri"/>
              <a:ea typeface="Calibri"/>
              <a:cs typeface="Calibri"/>
              <a:sym typeface="Calibri"/>
            </a:endParaRPr>
          </a:p>
          <a:p>
            <a:pPr marL="0" indent="0">
              <a:buSzPts val="1500"/>
            </a:pPr>
            <a:endParaRPr dirty="0"/>
          </a:p>
        </p:txBody>
      </p:sp>
    </p:spTree>
    <p:custDataLst>
      <p:tags r:id="rId1"/>
    </p:custDataLst>
    <p:extLst>
      <p:ext uri="{BB962C8B-B14F-4D97-AF65-F5344CB8AC3E}">
        <p14:creationId xmlns:p14="http://schemas.microsoft.com/office/powerpoint/2010/main" val="1254470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2B7CBE-9D83-4EAD-81FF-8E28992315B4}"/>
              </a:ext>
            </a:extLst>
          </p:cNvPr>
          <p:cNvSpPr>
            <a:spLocks noGrp="1"/>
          </p:cNvSpPr>
          <p:nvPr>
            <p:ph type="title"/>
          </p:nvPr>
        </p:nvSpPr>
        <p:spPr>
          <a:xfrm>
            <a:off x="320040" y="640080"/>
            <a:ext cx="7843267" cy="548640"/>
          </a:xfrm>
        </p:spPr>
        <p:txBody>
          <a:bodyPr/>
          <a:lstStyle/>
          <a:p>
            <a:r>
              <a:rPr lang="en-US" sz="3000" dirty="0">
                <a:latin typeface="+mn-lt"/>
              </a:rPr>
              <a:t>What the Literature Shows</a:t>
            </a:r>
            <a:r>
              <a:rPr lang="en-US" sz="3000" baseline="30000" dirty="0">
                <a:solidFill>
                  <a:srgbClr val="17375E"/>
                </a:solidFill>
                <a:latin typeface="+mn-lt"/>
              </a:rPr>
              <a:t>1</a:t>
            </a:r>
            <a:br>
              <a:rPr lang="en-US" sz="3000" dirty="0">
                <a:latin typeface="+mn-lt"/>
              </a:rPr>
            </a:br>
            <a:endParaRPr lang="en-US" sz="3000" dirty="0"/>
          </a:p>
        </p:txBody>
      </p:sp>
      <p:sp>
        <p:nvSpPr>
          <p:cNvPr id="4" name="Text Placeholder 3"/>
          <p:cNvSpPr>
            <a:spLocks noGrp="1"/>
          </p:cNvSpPr>
          <p:nvPr>
            <p:ph type="body" idx="4294967295"/>
          </p:nvPr>
        </p:nvSpPr>
        <p:spPr>
          <a:xfrm>
            <a:off x="512064" y="1371600"/>
            <a:ext cx="8140700" cy="5314153"/>
          </a:xfrm>
          <a:prstGeom prst="rect">
            <a:avLst/>
          </a:prstGeom>
        </p:spPr>
        <p:txBody>
          <a:bodyPr/>
          <a:lstStyle/>
          <a:p>
            <a:r>
              <a:rPr lang="en-US" sz="2000" b="0" dirty="0">
                <a:solidFill>
                  <a:srgbClr val="17375E"/>
                </a:solidFill>
                <a:latin typeface="+mn-lt"/>
              </a:rPr>
              <a:t>Observed decrease in behaviors related to activity in the drug subculture for offenders receiving MAT</a:t>
            </a:r>
          </a:p>
          <a:p>
            <a:endParaRPr lang="en-US" sz="2000" b="0" dirty="0">
              <a:solidFill>
                <a:srgbClr val="17375E"/>
              </a:solidFill>
              <a:latin typeface="+mn-lt"/>
            </a:endParaRPr>
          </a:p>
          <a:p>
            <a:r>
              <a:rPr lang="en-US" sz="2000" b="0" dirty="0">
                <a:solidFill>
                  <a:srgbClr val="17375E"/>
                </a:solidFill>
                <a:latin typeface="+mn-lt"/>
              </a:rPr>
              <a:t>The prison MAT program did not cause any pressure within the prison social structure.</a:t>
            </a:r>
          </a:p>
          <a:p>
            <a:endParaRPr lang="en-US" sz="2000" b="0" dirty="0">
              <a:solidFill>
                <a:srgbClr val="17375E"/>
              </a:solidFill>
              <a:latin typeface="+mn-lt"/>
            </a:endParaRPr>
          </a:p>
          <a:p>
            <a:r>
              <a:rPr lang="en-US" sz="2000" b="0" dirty="0">
                <a:solidFill>
                  <a:srgbClr val="17375E"/>
                </a:solidFill>
                <a:latin typeface="+mn-lt"/>
              </a:rPr>
              <a:t>Prison officers reported a significantly reduced rate of conflicts amongst participating inmates.</a:t>
            </a:r>
          </a:p>
          <a:p>
            <a:endParaRPr lang="en-US" sz="2000" b="0" dirty="0">
              <a:solidFill>
                <a:srgbClr val="17375E"/>
              </a:solidFill>
              <a:latin typeface="+mn-lt"/>
            </a:endParaRPr>
          </a:p>
          <a:p>
            <a:r>
              <a:rPr lang="en-US" sz="2000" b="0" dirty="0">
                <a:solidFill>
                  <a:srgbClr val="17375E"/>
                </a:solidFill>
                <a:latin typeface="+mn-lt"/>
              </a:rPr>
              <a:t>Violence, security breaches, and diversion surrounding the medication did not occur.  In fact, personnel reported MAT participants were easier to handle than non-participants.</a:t>
            </a:r>
          </a:p>
          <a:p>
            <a:endParaRPr lang="en-US" sz="2000" b="0" dirty="0">
              <a:solidFill>
                <a:srgbClr val="17375E"/>
              </a:solidFill>
              <a:latin typeface="+mn-lt"/>
            </a:endParaRPr>
          </a:p>
          <a:p>
            <a:r>
              <a:rPr lang="en-US" sz="2000" b="0" dirty="0">
                <a:solidFill>
                  <a:srgbClr val="17375E"/>
                </a:solidFill>
                <a:latin typeface="+mn-lt"/>
              </a:rPr>
              <a:t>The MAT program did not cause non-OUD inmates to demand access to the medication.</a:t>
            </a:r>
          </a:p>
          <a:p>
            <a:endParaRPr lang="en-US" dirty="0"/>
          </a:p>
        </p:txBody>
      </p:sp>
      <p:sp>
        <p:nvSpPr>
          <p:cNvPr id="5" name="TextBox 4"/>
          <p:cNvSpPr txBox="1"/>
          <p:nvPr/>
        </p:nvSpPr>
        <p:spPr>
          <a:xfrm>
            <a:off x="91440" y="6309360"/>
            <a:ext cx="2275461" cy="215444"/>
          </a:xfrm>
          <a:prstGeom prst="rect">
            <a:avLst/>
          </a:prstGeom>
          <a:noFill/>
        </p:spPr>
        <p:txBody>
          <a:bodyPr wrap="square" rtlCol="0">
            <a:spAutoFit/>
          </a:bodyPr>
          <a:lstStyle/>
          <a:p>
            <a:r>
              <a:rPr lang="en-US" sz="800" b="1" baseline="30000" dirty="0">
                <a:solidFill>
                  <a:srgbClr val="17375E"/>
                </a:solidFill>
              </a:rPr>
              <a:t>1</a:t>
            </a:r>
            <a:r>
              <a:rPr lang="en-US" sz="800" dirty="0">
                <a:solidFill>
                  <a:srgbClr val="17375E"/>
                </a:solidFill>
              </a:rPr>
              <a:t>Stallwitz 2001 </a:t>
            </a:r>
          </a:p>
        </p:txBody>
      </p:sp>
    </p:spTree>
    <p:extLst>
      <p:ext uri="{BB962C8B-B14F-4D97-AF65-F5344CB8AC3E}">
        <p14:creationId xmlns:p14="http://schemas.microsoft.com/office/powerpoint/2010/main" val="4273703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008454" cy="548640"/>
          </a:xfrm>
        </p:spPr>
        <p:txBody>
          <a:bodyPr/>
          <a:lstStyle/>
          <a:p>
            <a:r>
              <a:rPr lang="en-US" sz="3000" dirty="0">
                <a:latin typeface="+mn-lt"/>
              </a:rPr>
              <a:t>Research Collaborations across the </a:t>
            </a:r>
            <a:br>
              <a:rPr lang="en-US" sz="3000" dirty="0">
                <a:latin typeface="+mn-lt"/>
              </a:rPr>
            </a:br>
            <a:r>
              <a:rPr lang="en-US" sz="3000" dirty="0">
                <a:latin typeface="+mn-lt"/>
              </a:rPr>
              <a:t>Sequential Intercept Model</a:t>
            </a:r>
          </a:p>
        </p:txBody>
      </p:sp>
      <p:pic>
        <p:nvPicPr>
          <p:cNvPr id="4" name="Picture 4" descr="Gillings School of Global Public Health - University of North Carolina at  Chapel Hill - EAT">
            <a:extLst>
              <a:ext uri="{FF2B5EF4-FFF2-40B4-BE49-F238E27FC236}">
                <a16:creationId xmlns:a16="http://schemas.microsoft.com/office/drawing/2014/main" id="{500F8B27-F2DA-4D0C-8336-4736A5FB1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42" y="3755700"/>
            <a:ext cx="2251572" cy="968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nsors : CSCRS">
            <a:extLst>
              <a:ext uri="{FF2B5EF4-FFF2-40B4-BE49-F238E27FC236}">
                <a16:creationId xmlns:a16="http://schemas.microsoft.com/office/drawing/2014/main" id="{D8733D45-FA1C-49FA-B204-AED869355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4069" y="3920063"/>
            <a:ext cx="2187124" cy="629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unity Impact NC - &quot;The CDC Foundation seeks a part-time Training  Program Developer consultant to support the NC Division of Public Health,  Injury and Violence Prevention Branch (NC DPH IVPB).&quot; Please submit">
            <a:extLst>
              <a:ext uri="{FF2B5EF4-FFF2-40B4-BE49-F238E27FC236}">
                <a16:creationId xmlns:a16="http://schemas.microsoft.com/office/drawing/2014/main" id="{9F210584-58A7-4D9F-A66F-FDDD6CE2B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23" y="2122592"/>
            <a:ext cx="2343146" cy="8635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A8FEFA-2BD0-45AC-880E-BD61E913C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9" y="3143864"/>
            <a:ext cx="3485869" cy="460256"/>
          </a:xfrm>
          <a:prstGeom prst="rect">
            <a:avLst/>
          </a:prstGeom>
        </p:spPr>
      </p:pic>
      <p:pic>
        <p:nvPicPr>
          <p:cNvPr id="7" name="Picture 6" descr="Chart, funnel chart&#10;&#10;Description automatically generated">
            <a:extLst>
              <a:ext uri="{FF2B5EF4-FFF2-40B4-BE49-F238E27FC236}">
                <a16:creationId xmlns:a16="http://schemas.microsoft.com/office/drawing/2014/main" id="{304ACDF0-4D19-41E0-8133-25179D9F8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682" y="1676400"/>
            <a:ext cx="3985267" cy="4457793"/>
          </a:xfrm>
          <a:prstGeom prst="rect">
            <a:avLst/>
          </a:prstGeom>
        </p:spPr>
      </p:pic>
      <p:sp>
        <p:nvSpPr>
          <p:cNvPr id="9" name="TextBox 8">
            <a:extLst>
              <a:ext uri="{FF2B5EF4-FFF2-40B4-BE49-F238E27FC236}">
                <a16:creationId xmlns:a16="http://schemas.microsoft.com/office/drawing/2014/main" id="{7F3B3FC8-CAFE-4FD3-B09C-A0ABB6B30EE7}"/>
              </a:ext>
            </a:extLst>
          </p:cNvPr>
          <p:cNvSpPr txBox="1"/>
          <p:nvPr/>
        </p:nvSpPr>
        <p:spPr>
          <a:xfrm>
            <a:off x="4890827" y="6134937"/>
            <a:ext cx="4086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err="1">
                <a:ln>
                  <a:noFill/>
                </a:ln>
                <a:solidFill>
                  <a:srgbClr val="17375E"/>
                </a:solidFill>
                <a:effectLst/>
                <a:uLnTx/>
                <a:uFillTx/>
                <a:latin typeface="Arial"/>
                <a:ea typeface="+mn-ea"/>
                <a:cs typeface="+mn-cs"/>
              </a:rPr>
              <a:t>Munetz</a:t>
            </a:r>
            <a:r>
              <a:rPr kumimoji="0" lang="en-US" sz="800" b="0" i="0" u="none" strike="noStrike" kern="1200" cap="none" spc="0" normalizeH="0" baseline="0" noProof="0" dirty="0">
                <a:ln>
                  <a:noFill/>
                </a:ln>
                <a:solidFill>
                  <a:srgbClr val="17375E"/>
                </a:solidFill>
                <a:effectLst/>
                <a:uLnTx/>
                <a:uFillTx/>
                <a:latin typeface="Arial"/>
                <a:ea typeface="+mn-ea"/>
                <a:cs typeface="+mn-cs"/>
              </a:rPr>
              <a:t> MR, Griffin PA. Use of the Sequential Intercept Model as an Approach to Decriminalization of People With Serious Mental Illness. </a:t>
            </a:r>
            <a:r>
              <a:rPr kumimoji="0" lang="en-US" sz="800" b="0" i="1" u="none" strike="noStrike" kern="1200" cap="none" spc="0" normalizeH="0" baseline="0" noProof="0" dirty="0">
                <a:ln>
                  <a:noFill/>
                </a:ln>
                <a:solidFill>
                  <a:srgbClr val="17375E"/>
                </a:solidFill>
                <a:effectLst/>
                <a:uLnTx/>
                <a:uFillTx/>
                <a:latin typeface="Arial"/>
                <a:ea typeface="+mn-ea"/>
                <a:cs typeface="+mn-cs"/>
              </a:rPr>
              <a:t>Psychiatric Services</a:t>
            </a:r>
            <a:r>
              <a:rPr kumimoji="0" lang="en-US" sz="800" b="0" i="0" u="none" strike="noStrike" kern="1200" cap="none" spc="0" normalizeH="0" baseline="0" noProof="0" dirty="0">
                <a:ln>
                  <a:noFill/>
                </a:ln>
                <a:solidFill>
                  <a:srgbClr val="17375E"/>
                </a:solidFill>
                <a:effectLst/>
                <a:uLnTx/>
                <a:uFillTx/>
                <a:latin typeface="Arial"/>
                <a:ea typeface="+mn-ea"/>
                <a:cs typeface="+mn-cs"/>
              </a:rPr>
              <a:t> 2006; 57(4):544-549.</a:t>
            </a:r>
          </a:p>
        </p:txBody>
      </p:sp>
      <p:pic>
        <p:nvPicPr>
          <p:cNvPr id="1026" name="Picture 2" descr="Home | NC Complex Mental Health and Intellectual Developmental Disabilities  Resources">
            <a:extLst>
              <a:ext uri="{FF2B5EF4-FFF2-40B4-BE49-F238E27FC236}">
                <a16:creationId xmlns:a16="http://schemas.microsoft.com/office/drawing/2014/main" id="{491296FE-042F-431C-9722-C60E32C25E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4212" y="4855551"/>
            <a:ext cx="2251573" cy="7486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C. Division of Public Health">
            <a:extLst>
              <a:ext uri="{FF2B5EF4-FFF2-40B4-BE49-F238E27FC236}">
                <a16:creationId xmlns:a16="http://schemas.microsoft.com/office/drawing/2014/main" id="{2A769B11-0CCD-4F2E-A8B6-7B291C9EA0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0607" y="1912599"/>
            <a:ext cx="1149472" cy="111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050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6163F-2331-44B4-84DA-700CA1E0E1A3}"/>
              </a:ext>
            </a:extLst>
          </p:cNvPr>
          <p:cNvSpPr>
            <a:spLocks noGrp="1"/>
          </p:cNvSpPr>
          <p:nvPr>
            <p:ph type="title"/>
          </p:nvPr>
        </p:nvSpPr>
        <p:spPr>
          <a:xfrm>
            <a:off x="320040" y="640080"/>
            <a:ext cx="7843267" cy="548640"/>
          </a:xfrm>
        </p:spPr>
        <p:txBody>
          <a:bodyPr/>
          <a:lstStyle/>
          <a:p>
            <a:r>
              <a:rPr lang="en-US" sz="3000" dirty="0">
                <a:latin typeface="+mn-lt"/>
              </a:rPr>
              <a:t>References</a:t>
            </a:r>
            <a:br>
              <a:rPr lang="en-US" sz="3000" dirty="0"/>
            </a:br>
            <a:endParaRPr lang="en-US" sz="3000" dirty="0"/>
          </a:p>
        </p:txBody>
      </p:sp>
      <p:sp>
        <p:nvSpPr>
          <p:cNvPr id="4" name="Text Placeholder 3"/>
          <p:cNvSpPr>
            <a:spLocks noGrp="1"/>
          </p:cNvSpPr>
          <p:nvPr>
            <p:ph type="body" idx="4294967295"/>
          </p:nvPr>
        </p:nvSpPr>
        <p:spPr>
          <a:xfrm>
            <a:off x="320040" y="1167765"/>
            <a:ext cx="8503920" cy="5212081"/>
          </a:xfrm>
          <a:prstGeom prst="rect">
            <a:avLst/>
          </a:prstGeom>
        </p:spPr>
        <p:txBody>
          <a:bodyPr/>
          <a:lstStyle/>
          <a:p>
            <a:pPr marL="0" indent="0">
              <a:buClrTx/>
              <a:buSzTx/>
              <a:defRPr/>
            </a:pPr>
            <a:r>
              <a:rPr lang="en-US" sz="700" b="0" dirty="0">
                <a:latin typeface="+mn-lt"/>
              </a:rPr>
              <a:t>Abuse, National Institute on Drug. “How Much Does Opioid Treatment Cost?” Accessed November 18, 2019. </a:t>
            </a:r>
            <a:r>
              <a:rPr lang="en-US" sz="700" b="0" u="sng" dirty="0">
                <a:solidFill>
                  <a:schemeClr val="hlink"/>
                </a:solidFill>
                <a:latin typeface="+mn-lt"/>
                <a:hlinkClick r:id="rId2"/>
              </a:rPr>
              <a:t>https://www.drugabuse.gov/publications/research-reports/medications-to-treat-opioid-addiction/how-much-does-opioid-treatment-cost</a:t>
            </a:r>
            <a:r>
              <a:rPr lang="en-US" sz="700" b="0" dirty="0">
                <a:latin typeface="+mn-lt"/>
              </a:rPr>
              <a:t>.</a:t>
            </a:r>
          </a:p>
          <a:p>
            <a:pPr marL="0" indent="0">
              <a:buClrTx/>
              <a:buSzTx/>
              <a:defRPr/>
            </a:pPr>
            <a:endParaRPr lang="en-US" sz="700" b="0" dirty="0">
              <a:solidFill>
                <a:schemeClr val="tx1"/>
              </a:solidFill>
              <a:latin typeface="+mn-lt"/>
            </a:endParaRPr>
          </a:p>
          <a:p>
            <a:pPr marL="0" indent="0">
              <a:buClrTx/>
              <a:buSzTx/>
              <a:defRPr/>
            </a:pPr>
            <a:r>
              <a:rPr lang="en-US" sz="700" b="0" dirty="0" err="1">
                <a:latin typeface="+mn-lt"/>
              </a:rPr>
              <a:t>Bahji</a:t>
            </a:r>
            <a:r>
              <a:rPr lang="en-US" sz="700" b="0" dirty="0">
                <a:latin typeface="+mn-lt"/>
              </a:rPr>
              <a:t>, A. (2019). The Effectiveness of Naltrexone for Opioid Use Disorder among Inmates: A Systemic Review and Meta-Analysis. Journal for Advancing Justice, 2, 71–92. </a:t>
            </a:r>
          </a:p>
          <a:p>
            <a:pPr marL="0" indent="0">
              <a:buClrTx/>
              <a:buSzTx/>
              <a:defRPr/>
            </a:pPr>
            <a:endParaRPr lang="en-US" sz="700" b="0" dirty="0">
              <a:solidFill>
                <a:schemeClr val="tx1"/>
              </a:solidFill>
              <a:latin typeface="+mn-lt"/>
            </a:endParaRPr>
          </a:p>
          <a:p>
            <a:pPr marL="0" indent="0">
              <a:buClrTx/>
              <a:buSzTx/>
              <a:defRPr/>
            </a:pPr>
            <a:r>
              <a:rPr lang="en-US" sz="700" b="0" dirty="0">
                <a:solidFill>
                  <a:schemeClr val="tx1"/>
                </a:solidFill>
                <a:latin typeface="+mn-lt"/>
              </a:rPr>
              <a:t>Binswanger IA, Stern MF, </a:t>
            </a:r>
            <a:r>
              <a:rPr lang="en-US" sz="700" b="0" dirty="0" err="1">
                <a:solidFill>
                  <a:schemeClr val="tx1"/>
                </a:solidFill>
                <a:latin typeface="+mn-lt"/>
              </a:rPr>
              <a:t>Deyo</a:t>
            </a:r>
            <a:r>
              <a:rPr lang="en-US" sz="700" b="0" dirty="0">
                <a:solidFill>
                  <a:schemeClr val="tx1"/>
                </a:solidFill>
                <a:latin typeface="+mn-lt"/>
              </a:rPr>
              <a:t> RA, et al. Release from Prison — A High Risk of Death for Former Inmates. New England Journal of Medicine. 2007;356(2):157-165. doi:10.1056/NEJMsa064115</a:t>
            </a:r>
          </a:p>
          <a:p>
            <a:pPr marL="0" indent="0">
              <a:buSzPts val="1200"/>
            </a:pPr>
            <a:r>
              <a:rPr lang="en-US" sz="700" b="0" dirty="0">
                <a:latin typeface="+mn-lt"/>
              </a:rPr>
              <a:t>ASAM. Access to Medications Talking Points. https://www.asam.org/docs/default-source/advocacy/mat-talking-points-final.pdf?sfvrsn=0. Accessed July 10, 2018.</a:t>
            </a:r>
          </a:p>
          <a:p>
            <a:pPr marL="0" indent="0">
              <a:buClrTx/>
              <a:buSzTx/>
              <a:defRPr/>
            </a:pPr>
            <a:endParaRPr lang="en-US" sz="700" b="0" dirty="0">
              <a:solidFill>
                <a:schemeClr val="tx1"/>
              </a:solidFill>
              <a:latin typeface="+mn-lt"/>
            </a:endParaRPr>
          </a:p>
          <a:p>
            <a:pPr marL="0" indent="0">
              <a:buClrTx/>
              <a:buSzTx/>
              <a:defRPr/>
            </a:pPr>
            <a:r>
              <a:rPr lang="en-US" sz="700" b="0" dirty="0">
                <a:latin typeface="+mn-lt"/>
              </a:rPr>
              <a:t>Federal Register. “Annual Determination of Average Cost of Incarceration,” April 30, 2018. </a:t>
            </a:r>
            <a:r>
              <a:rPr lang="en-US" sz="700" b="0" u="sng" dirty="0">
                <a:solidFill>
                  <a:schemeClr val="hlink"/>
                </a:solidFill>
                <a:latin typeface="+mn-lt"/>
                <a:hlinkClick r:id="rId3"/>
              </a:rPr>
              <a:t>https://www.federalregister.gov/documents/2018/04/30/2018-09062/annual-determination-of-average-cost-of-incarceration</a:t>
            </a:r>
            <a:r>
              <a:rPr lang="en-US" sz="700" b="0" dirty="0">
                <a:latin typeface="+mn-lt"/>
              </a:rPr>
              <a:t>.</a:t>
            </a:r>
          </a:p>
          <a:p>
            <a:pPr marL="0" indent="0">
              <a:buClrTx/>
              <a:buSzTx/>
              <a:defRPr/>
            </a:pPr>
            <a:endParaRPr lang="en-US" sz="700" b="0" dirty="0">
              <a:solidFill>
                <a:schemeClr val="tx1"/>
              </a:solidFill>
              <a:latin typeface="+mn-lt"/>
            </a:endParaRPr>
          </a:p>
          <a:p>
            <a:pPr marL="0" indent="0">
              <a:buClrTx/>
              <a:buSzTx/>
              <a:defRPr/>
            </a:pPr>
            <a:r>
              <a:rPr lang="en-US" sz="700" b="0" spc="-3" dirty="0">
                <a:solidFill>
                  <a:srgbClr val="161613"/>
                </a:solidFill>
                <a:latin typeface="+mn-lt"/>
                <a:cs typeface="Arial"/>
              </a:rPr>
              <a:t>Green,</a:t>
            </a:r>
            <a:r>
              <a:rPr lang="en-US" sz="700" b="0" spc="-7" dirty="0">
                <a:solidFill>
                  <a:srgbClr val="161613"/>
                </a:solidFill>
                <a:latin typeface="+mn-lt"/>
                <a:cs typeface="Arial"/>
              </a:rPr>
              <a:t> </a:t>
            </a:r>
            <a:r>
              <a:rPr lang="en-US" sz="700" b="0" spc="-3" dirty="0">
                <a:solidFill>
                  <a:srgbClr val="161613"/>
                </a:solidFill>
                <a:latin typeface="+mn-lt"/>
                <a:cs typeface="Arial"/>
              </a:rPr>
              <a:t>T.</a:t>
            </a:r>
            <a:r>
              <a:rPr lang="en-US" sz="700" b="0" spc="17" dirty="0">
                <a:solidFill>
                  <a:srgbClr val="161613"/>
                </a:solidFill>
                <a:latin typeface="+mn-lt"/>
                <a:cs typeface="Arial"/>
              </a:rPr>
              <a:t> </a:t>
            </a:r>
            <a:r>
              <a:rPr lang="en-US" sz="700" b="0" spc="-3" dirty="0">
                <a:solidFill>
                  <a:srgbClr val="161613"/>
                </a:solidFill>
                <a:latin typeface="+mn-lt"/>
                <a:cs typeface="Arial"/>
              </a:rPr>
              <a:t>C.,</a:t>
            </a:r>
            <a:r>
              <a:rPr lang="en-US" sz="700" b="0" spc="10" dirty="0">
                <a:solidFill>
                  <a:srgbClr val="161613"/>
                </a:solidFill>
                <a:latin typeface="+mn-lt"/>
                <a:cs typeface="Arial"/>
              </a:rPr>
              <a:t> </a:t>
            </a:r>
            <a:r>
              <a:rPr lang="en-US" sz="700" b="0" spc="-3" dirty="0">
                <a:solidFill>
                  <a:srgbClr val="161613"/>
                </a:solidFill>
                <a:latin typeface="+mn-lt"/>
                <a:cs typeface="Arial"/>
              </a:rPr>
              <a:t>Clarke,</a:t>
            </a:r>
            <a:r>
              <a:rPr lang="en-US" sz="700" b="0" spc="3" dirty="0">
                <a:solidFill>
                  <a:srgbClr val="161613"/>
                </a:solidFill>
                <a:latin typeface="+mn-lt"/>
                <a:cs typeface="Arial"/>
              </a:rPr>
              <a:t> </a:t>
            </a:r>
            <a:r>
              <a:rPr lang="en-US" sz="700" b="0" dirty="0">
                <a:solidFill>
                  <a:srgbClr val="161613"/>
                </a:solidFill>
                <a:latin typeface="+mn-lt"/>
                <a:cs typeface="Arial"/>
              </a:rPr>
              <a:t>J.,</a:t>
            </a:r>
            <a:r>
              <a:rPr lang="en-US" sz="700" b="0" spc="10" dirty="0">
                <a:solidFill>
                  <a:srgbClr val="161613"/>
                </a:solidFill>
                <a:latin typeface="+mn-lt"/>
                <a:cs typeface="Arial"/>
              </a:rPr>
              <a:t> </a:t>
            </a:r>
            <a:r>
              <a:rPr lang="en-US" sz="700" b="0" dirty="0">
                <a:solidFill>
                  <a:srgbClr val="161613"/>
                </a:solidFill>
                <a:latin typeface="+mn-lt"/>
                <a:cs typeface="Arial"/>
              </a:rPr>
              <a:t>&amp;</a:t>
            </a:r>
            <a:r>
              <a:rPr lang="en-US" sz="700" b="0" spc="10" dirty="0">
                <a:solidFill>
                  <a:srgbClr val="161613"/>
                </a:solidFill>
                <a:latin typeface="+mn-lt"/>
                <a:cs typeface="Arial"/>
              </a:rPr>
              <a:t> </a:t>
            </a:r>
            <a:r>
              <a:rPr lang="en-US" sz="700" b="0" spc="-3" dirty="0">
                <a:solidFill>
                  <a:srgbClr val="161613"/>
                </a:solidFill>
                <a:latin typeface="+mn-lt"/>
                <a:cs typeface="Arial"/>
              </a:rPr>
              <a:t>Brinkley-Rubinstein,</a:t>
            </a:r>
            <a:r>
              <a:rPr lang="en-US" sz="700" b="0" spc="-17" dirty="0">
                <a:solidFill>
                  <a:srgbClr val="161613"/>
                </a:solidFill>
                <a:latin typeface="+mn-lt"/>
                <a:cs typeface="Arial"/>
              </a:rPr>
              <a:t> </a:t>
            </a:r>
            <a:r>
              <a:rPr lang="en-US" sz="700" b="0" dirty="0">
                <a:solidFill>
                  <a:srgbClr val="161613"/>
                </a:solidFill>
                <a:latin typeface="+mn-lt"/>
                <a:cs typeface="Arial"/>
              </a:rPr>
              <a:t>L.</a:t>
            </a:r>
            <a:r>
              <a:rPr lang="en-US" sz="700" b="0" spc="3" dirty="0">
                <a:solidFill>
                  <a:srgbClr val="161613"/>
                </a:solidFill>
                <a:latin typeface="+mn-lt"/>
                <a:cs typeface="Arial"/>
              </a:rPr>
              <a:t> </a:t>
            </a:r>
            <a:r>
              <a:rPr lang="en-US" sz="700" b="0" spc="-3" dirty="0">
                <a:solidFill>
                  <a:srgbClr val="161613"/>
                </a:solidFill>
                <a:latin typeface="+mn-lt"/>
                <a:cs typeface="Arial"/>
              </a:rPr>
              <a:t>(2018).</a:t>
            </a:r>
            <a:r>
              <a:rPr lang="en-US" sz="700" b="0" spc="-7" dirty="0">
                <a:solidFill>
                  <a:srgbClr val="161613"/>
                </a:solidFill>
                <a:latin typeface="+mn-lt"/>
                <a:cs typeface="Arial"/>
              </a:rPr>
              <a:t> </a:t>
            </a:r>
            <a:r>
              <a:rPr lang="en-US" sz="700" b="0" spc="-3" dirty="0" err="1">
                <a:solidFill>
                  <a:srgbClr val="161613"/>
                </a:solidFill>
                <a:latin typeface="+mn-lt"/>
                <a:cs typeface="Arial"/>
              </a:rPr>
              <a:t>Postincarceration</a:t>
            </a:r>
            <a:r>
              <a:rPr lang="en-US" sz="700" b="0" spc="-23" dirty="0">
                <a:solidFill>
                  <a:srgbClr val="161613"/>
                </a:solidFill>
                <a:latin typeface="+mn-lt"/>
                <a:cs typeface="Arial"/>
              </a:rPr>
              <a:t> </a:t>
            </a:r>
            <a:r>
              <a:rPr lang="en-US" sz="700" b="0" spc="-3" dirty="0">
                <a:solidFill>
                  <a:srgbClr val="161613"/>
                </a:solidFill>
                <a:latin typeface="+mn-lt"/>
                <a:cs typeface="Arial"/>
              </a:rPr>
              <a:t>Fatal Overdoses</a:t>
            </a:r>
            <a:r>
              <a:rPr lang="en-US" sz="700" b="0" spc="-17" dirty="0">
                <a:solidFill>
                  <a:srgbClr val="161613"/>
                </a:solidFill>
                <a:latin typeface="+mn-lt"/>
                <a:cs typeface="Arial"/>
              </a:rPr>
              <a:t> </a:t>
            </a:r>
            <a:r>
              <a:rPr lang="en-US" sz="700" b="0" dirty="0">
                <a:solidFill>
                  <a:srgbClr val="161613"/>
                </a:solidFill>
                <a:latin typeface="+mn-lt"/>
                <a:cs typeface="Arial"/>
              </a:rPr>
              <a:t>After</a:t>
            </a:r>
            <a:r>
              <a:rPr lang="en-US" sz="700" b="0" spc="3" dirty="0">
                <a:solidFill>
                  <a:srgbClr val="161613"/>
                </a:solidFill>
                <a:latin typeface="+mn-lt"/>
                <a:cs typeface="Arial"/>
              </a:rPr>
              <a:t> </a:t>
            </a:r>
            <a:r>
              <a:rPr lang="en-US" sz="700" b="0" spc="-3" dirty="0">
                <a:solidFill>
                  <a:srgbClr val="161613"/>
                </a:solidFill>
                <a:latin typeface="+mn-lt"/>
                <a:cs typeface="Arial"/>
              </a:rPr>
              <a:t>Implementing </a:t>
            </a:r>
            <a:r>
              <a:rPr lang="en-US" sz="700" b="0" spc="-209" dirty="0">
                <a:solidFill>
                  <a:srgbClr val="161613"/>
                </a:solidFill>
                <a:latin typeface="+mn-lt"/>
                <a:cs typeface="Arial"/>
              </a:rPr>
              <a:t> </a:t>
            </a:r>
            <a:r>
              <a:rPr lang="en-US" sz="700" b="0" spc="-3" dirty="0">
                <a:solidFill>
                  <a:srgbClr val="161613"/>
                </a:solidFill>
                <a:latin typeface="+mn-lt"/>
                <a:cs typeface="Arial"/>
              </a:rPr>
              <a:t>Medications</a:t>
            </a:r>
            <a:r>
              <a:rPr lang="en-US" sz="700" b="0" spc="-20" dirty="0">
                <a:solidFill>
                  <a:srgbClr val="161613"/>
                </a:solidFill>
                <a:latin typeface="+mn-lt"/>
                <a:cs typeface="Arial"/>
              </a:rPr>
              <a:t> </a:t>
            </a:r>
            <a:r>
              <a:rPr lang="en-US" sz="700" b="0" dirty="0">
                <a:solidFill>
                  <a:srgbClr val="161613"/>
                </a:solidFill>
                <a:latin typeface="+mn-lt"/>
                <a:cs typeface="Arial"/>
              </a:rPr>
              <a:t>for</a:t>
            </a:r>
            <a:r>
              <a:rPr lang="en-US" sz="700" b="0" spc="3" dirty="0">
                <a:solidFill>
                  <a:srgbClr val="161613"/>
                </a:solidFill>
                <a:latin typeface="+mn-lt"/>
                <a:cs typeface="Arial"/>
              </a:rPr>
              <a:t> </a:t>
            </a:r>
            <a:r>
              <a:rPr lang="en-US" sz="700" b="0" spc="-3" dirty="0">
                <a:solidFill>
                  <a:srgbClr val="161613"/>
                </a:solidFill>
                <a:latin typeface="+mn-lt"/>
                <a:cs typeface="Arial"/>
              </a:rPr>
              <a:t>Addiction</a:t>
            </a:r>
            <a:r>
              <a:rPr lang="en-US" sz="700" b="0" spc="-17" dirty="0">
                <a:solidFill>
                  <a:srgbClr val="161613"/>
                </a:solidFill>
                <a:latin typeface="+mn-lt"/>
                <a:cs typeface="Arial"/>
              </a:rPr>
              <a:t> </a:t>
            </a:r>
            <a:r>
              <a:rPr lang="en-US" sz="700" b="0" spc="-3" dirty="0">
                <a:solidFill>
                  <a:srgbClr val="161613"/>
                </a:solidFill>
                <a:latin typeface="+mn-lt"/>
                <a:cs typeface="Arial"/>
              </a:rPr>
              <a:t>Treatment</a:t>
            </a:r>
            <a:r>
              <a:rPr lang="en-US" sz="700" b="0" dirty="0">
                <a:solidFill>
                  <a:srgbClr val="161613"/>
                </a:solidFill>
                <a:latin typeface="+mn-lt"/>
                <a:cs typeface="Arial"/>
              </a:rPr>
              <a:t> </a:t>
            </a:r>
            <a:r>
              <a:rPr lang="en-US" sz="700" b="0" spc="-3" dirty="0">
                <a:solidFill>
                  <a:srgbClr val="161613"/>
                </a:solidFill>
                <a:latin typeface="+mn-lt"/>
                <a:cs typeface="Arial"/>
              </a:rPr>
              <a:t>in</a:t>
            </a:r>
            <a:r>
              <a:rPr lang="en-US" sz="700" b="0" spc="3" dirty="0">
                <a:solidFill>
                  <a:srgbClr val="161613"/>
                </a:solidFill>
                <a:latin typeface="+mn-lt"/>
                <a:cs typeface="Arial"/>
              </a:rPr>
              <a:t> </a:t>
            </a:r>
            <a:r>
              <a:rPr lang="en-US" sz="700" b="0" dirty="0">
                <a:solidFill>
                  <a:srgbClr val="161613"/>
                </a:solidFill>
                <a:latin typeface="+mn-lt"/>
                <a:cs typeface="Arial"/>
              </a:rPr>
              <a:t>a</a:t>
            </a:r>
            <a:r>
              <a:rPr lang="en-US" sz="700" b="0" spc="10" dirty="0">
                <a:solidFill>
                  <a:srgbClr val="161613"/>
                </a:solidFill>
                <a:latin typeface="+mn-lt"/>
                <a:cs typeface="Arial"/>
              </a:rPr>
              <a:t> </a:t>
            </a:r>
            <a:r>
              <a:rPr lang="en-US" sz="700" b="0" spc="-3" dirty="0">
                <a:solidFill>
                  <a:srgbClr val="161613"/>
                </a:solidFill>
                <a:latin typeface="+mn-lt"/>
                <a:cs typeface="Arial"/>
              </a:rPr>
              <a:t>Statewide</a:t>
            </a:r>
            <a:r>
              <a:rPr lang="en-US" sz="700" b="0" spc="-26" dirty="0">
                <a:solidFill>
                  <a:srgbClr val="161613"/>
                </a:solidFill>
                <a:latin typeface="+mn-lt"/>
                <a:cs typeface="Arial"/>
              </a:rPr>
              <a:t> </a:t>
            </a:r>
            <a:r>
              <a:rPr lang="en-US" sz="700" b="0" spc="-3" dirty="0">
                <a:solidFill>
                  <a:srgbClr val="161613"/>
                </a:solidFill>
                <a:latin typeface="+mn-lt"/>
                <a:cs typeface="Arial"/>
              </a:rPr>
              <a:t>Correctional</a:t>
            </a:r>
            <a:r>
              <a:rPr lang="en-US" sz="700" b="0" spc="-20" dirty="0">
                <a:solidFill>
                  <a:srgbClr val="161613"/>
                </a:solidFill>
                <a:latin typeface="+mn-lt"/>
                <a:cs typeface="Arial"/>
              </a:rPr>
              <a:t> </a:t>
            </a:r>
            <a:r>
              <a:rPr lang="en-US" sz="700" b="0" spc="-3" dirty="0">
                <a:solidFill>
                  <a:srgbClr val="161613"/>
                </a:solidFill>
                <a:latin typeface="+mn-lt"/>
                <a:cs typeface="Arial"/>
              </a:rPr>
              <a:t>System.</a:t>
            </a:r>
            <a:r>
              <a:rPr lang="en-US" sz="700" b="0" spc="10" dirty="0">
                <a:solidFill>
                  <a:srgbClr val="161613"/>
                </a:solidFill>
                <a:latin typeface="+mn-lt"/>
                <a:cs typeface="Arial"/>
              </a:rPr>
              <a:t> </a:t>
            </a:r>
            <a:r>
              <a:rPr lang="en-US" sz="700" b="0" spc="-3" dirty="0">
                <a:solidFill>
                  <a:srgbClr val="161613"/>
                </a:solidFill>
                <a:latin typeface="+mn-lt"/>
                <a:cs typeface="Arial"/>
              </a:rPr>
              <a:t>JAMA</a:t>
            </a:r>
            <a:r>
              <a:rPr lang="en-US" sz="700" b="0" spc="10" dirty="0">
                <a:solidFill>
                  <a:srgbClr val="161613"/>
                </a:solidFill>
                <a:latin typeface="+mn-lt"/>
                <a:cs typeface="Arial"/>
              </a:rPr>
              <a:t> </a:t>
            </a:r>
            <a:r>
              <a:rPr lang="en-US" sz="700" b="0" spc="-3" dirty="0">
                <a:solidFill>
                  <a:srgbClr val="161613"/>
                </a:solidFill>
                <a:latin typeface="+mn-lt"/>
                <a:cs typeface="Arial"/>
              </a:rPr>
              <a:t>Psychiatry,75(4),</a:t>
            </a:r>
            <a:r>
              <a:rPr lang="en-US" sz="700" b="0" spc="-20" dirty="0">
                <a:solidFill>
                  <a:srgbClr val="161613"/>
                </a:solidFill>
                <a:latin typeface="+mn-lt"/>
                <a:cs typeface="Arial"/>
              </a:rPr>
              <a:t> </a:t>
            </a:r>
            <a:r>
              <a:rPr lang="en-US" sz="700" b="0" spc="-3" dirty="0">
                <a:solidFill>
                  <a:srgbClr val="161613"/>
                </a:solidFill>
                <a:latin typeface="+mn-lt"/>
                <a:cs typeface="Arial"/>
              </a:rPr>
              <a:t>405-407.</a:t>
            </a:r>
          </a:p>
          <a:p>
            <a:pPr marL="0" indent="0">
              <a:buClrTx/>
              <a:buSzTx/>
              <a:defRPr/>
            </a:pPr>
            <a:endParaRPr lang="en-US" sz="700" b="0" dirty="0">
              <a:solidFill>
                <a:schemeClr val="tx1"/>
              </a:solidFill>
              <a:latin typeface="+mn-lt"/>
            </a:endParaRPr>
          </a:p>
          <a:p>
            <a:pPr marL="0" indent="0">
              <a:buClrTx/>
              <a:buSzTx/>
              <a:defRPr/>
            </a:pPr>
            <a:r>
              <a:rPr lang="en-US" sz="700" b="0" spc="-3" dirty="0" err="1">
                <a:solidFill>
                  <a:srgbClr val="161613"/>
                </a:solidFill>
                <a:latin typeface="+mn-lt"/>
                <a:cs typeface="Arial"/>
              </a:rPr>
              <a:t>Larney</a:t>
            </a:r>
            <a:r>
              <a:rPr lang="en-US" sz="700" b="0" spc="-3" dirty="0">
                <a:solidFill>
                  <a:srgbClr val="161613"/>
                </a:solidFill>
                <a:latin typeface="+mn-lt"/>
                <a:cs typeface="Arial"/>
              </a:rPr>
              <a:t>,</a:t>
            </a:r>
            <a:r>
              <a:rPr lang="en-US" sz="700" b="0" spc="-20" dirty="0">
                <a:solidFill>
                  <a:srgbClr val="161613"/>
                </a:solidFill>
                <a:latin typeface="+mn-lt"/>
                <a:cs typeface="Arial"/>
              </a:rPr>
              <a:t> </a:t>
            </a:r>
            <a:r>
              <a:rPr lang="en-US" sz="700" b="0" dirty="0">
                <a:solidFill>
                  <a:srgbClr val="161613"/>
                </a:solidFill>
                <a:latin typeface="+mn-lt"/>
                <a:cs typeface="Arial"/>
              </a:rPr>
              <a:t>S.,</a:t>
            </a:r>
            <a:r>
              <a:rPr lang="en-US" sz="700" b="0" spc="10" dirty="0">
                <a:solidFill>
                  <a:srgbClr val="161613"/>
                </a:solidFill>
                <a:latin typeface="+mn-lt"/>
                <a:cs typeface="Arial"/>
              </a:rPr>
              <a:t> </a:t>
            </a:r>
            <a:r>
              <a:rPr lang="en-US" sz="700" b="0" spc="-3" dirty="0" err="1">
                <a:solidFill>
                  <a:srgbClr val="161613"/>
                </a:solidFill>
                <a:latin typeface="+mn-lt"/>
                <a:cs typeface="Arial"/>
              </a:rPr>
              <a:t>Gisev</a:t>
            </a:r>
            <a:r>
              <a:rPr lang="en-US" sz="700" b="0" spc="-3" dirty="0">
                <a:solidFill>
                  <a:srgbClr val="161613"/>
                </a:solidFill>
                <a:latin typeface="+mn-lt"/>
                <a:cs typeface="Arial"/>
              </a:rPr>
              <a:t>,</a:t>
            </a:r>
            <a:r>
              <a:rPr lang="en-US" sz="700" b="0" spc="10" dirty="0">
                <a:solidFill>
                  <a:srgbClr val="161613"/>
                </a:solidFill>
                <a:latin typeface="+mn-lt"/>
                <a:cs typeface="Arial"/>
              </a:rPr>
              <a:t> </a:t>
            </a:r>
            <a:r>
              <a:rPr lang="en-US" sz="700" b="0" spc="-3" dirty="0">
                <a:solidFill>
                  <a:srgbClr val="161613"/>
                </a:solidFill>
                <a:latin typeface="+mn-lt"/>
                <a:cs typeface="Arial"/>
              </a:rPr>
              <a:t>N.,</a:t>
            </a:r>
            <a:r>
              <a:rPr lang="en-US" sz="700" b="0" spc="7" dirty="0">
                <a:solidFill>
                  <a:srgbClr val="161613"/>
                </a:solidFill>
                <a:latin typeface="+mn-lt"/>
                <a:cs typeface="Arial"/>
              </a:rPr>
              <a:t> </a:t>
            </a:r>
            <a:r>
              <a:rPr lang="en-US" sz="700" b="0" spc="-3" dirty="0">
                <a:solidFill>
                  <a:srgbClr val="161613"/>
                </a:solidFill>
                <a:latin typeface="+mn-lt"/>
                <a:cs typeface="Arial"/>
              </a:rPr>
              <a:t>Farrell,</a:t>
            </a:r>
            <a:r>
              <a:rPr lang="en-US" sz="700" b="0" spc="10" dirty="0">
                <a:solidFill>
                  <a:srgbClr val="161613"/>
                </a:solidFill>
                <a:latin typeface="+mn-lt"/>
                <a:cs typeface="Arial"/>
              </a:rPr>
              <a:t> </a:t>
            </a:r>
            <a:r>
              <a:rPr lang="en-US" sz="700" b="0" spc="-3" dirty="0">
                <a:solidFill>
                  <a:srgbClr val="161613"/>
                </a:solidFill>
                <a:latin typeface="+mn-lt"/>
                <a:cs typeface="Arial"/>
              </a:rPr>
              <a:t>M.,</a:t>
            </a:r>
            <a:r>
              <a:rPr lang="en-US" sz="700" b="0" spc="10" dirty="0">
                <a:solidFill>
                  <a:srgbClr val="161613"/>
                </a:solidFill>
                <a:latin typeface="+mn-lt"/>
                <a:cs typeface="Arial"/>
              </a:rPr>
              <a:t> </a:t>
            </a:r>
            <a:r>
              <a:rPr lang="en-US" sz="700" b="0" spc="-3" dirty="0">
                <a:solidFill>
                  <a:srgbClr val="161613"/>
                </a:solidFill>
                <a:latin typeface="+mn-lt"/>
                <a:cs typeface="Arial"/>
              </a:rPr>
              <a:t>Dobbins,</a:t>
            </a:r>
            <a:r>
              <a:rPr lang="en-US" sz="700" b="0" spc="-20" dirty="0">
                <a:solidFill>
                  <a:srgbClr val="161613"/>
                </a:solidFill>
                <a:latin typeface="+mn-lt"/>
                <a:cs typeface="Arial"/>
              </a:rPr>
              <a:t> </a:t>
            </a:r>
            <a:r>
              <a:rPr lang="en-US" sz="700" b="0" spc="-3" dirty="0">
                <a:solidFill>
                  <a:srgbClr val="161613"/>
                </a:solidFill>
                <a:latin typeface="+mn-lt"/>
                <a:cs typeface="Arial"/>
              </a:rPr>
              <a:t>T.,</a:t>
            </a:r>
            <a:r>
              <a:rPr lang="en-US" sz="700" b="0" spc="17" dirty="0">
                <a:solidFill>
                  <a:srgbClr val="161613"/>
                </a:solidFill>
                <a:latin typeface="+mn-lt"/>
                <a:cs typeface="Arial"/>
              </a:rPr>
              <a:t> </a:t>
            </a:r>
            <a:r>
              <a:rPr lang="en-US" sz="700" b="0" spc="-3" dirty="0">
                <a:solidFill>
                  <a:srgbClr val="161613"/>
                </a:solidFill>
                <a:latin typeface="+mn-lt"/>
                <a:cs typeface="Arial"/>
              </a:rPr>
              <a:t>Burns,</a:t>
            </a:r>
            <a:r>
              <a:rPr lang="en-US" sz="700" b="0" dirty="0">
                <a:solidFill>
                  <a:srgbClr val="161613"/>
                </a:solidFill>
                <a:latin typeface="+mn-lt"/>
                <a:cs typeface="Arial"/>
              </a:rPr>
              <a:t> L.,</a:t>
            </a:r>
            <a:r>
              <a:rPr lang="en-US" sz="700" b="0" spc="-3" dirty="0">
                <a:solidFill>
                  <a:srgbClr val="161613"/>
                </a:solidFill>
                <a:latin typeface="+mn-lt"/>
                <a:cs typeface="Arial"/>
              </a:rPr>
              <a:t> Gibson,</a:t>
            </a:r>
            <a:r>
              <a:rPr lang="en-US" sz="700" b="0" spc="-7" dirty="0">
                <a:solidFill>
                  <a:srgbClr val="161613"/>
                </a:solidFill>
                <a:latin typeface="+mn-lt"/>
                <a:cs typeface="Arial"/>
              </a:rPr>
              <a:t> </a:t>
            </a:r>
            <a:r>
              <a:rPr lang="en-US" sz="700" b="0" dirty="0">
                <a:solidFill>
                  <a:srgbClr val="161613"/>
                </a:solidFill>
                <a:latin typeface="+mn-lt"/>
                <a:cs typeface="Arial"/>
              </a:rPr>
              <a:t>A.,</a:t>
            </a:r>
            <a:r>
              <a:rPr lang="en-US" sz="700" b="0" spc="10" dirty="0">
                <a:solidFill>
                  <a:srgbClr val="161613"/>
                </a:solidFill>
                <a:latin typeface="+mn-lt"/>
                <a:cs typeface="Arial"/>
              </a:rPr>
              <a:t> </a:t>
            </a:r>
            <a:r>
              <a:rPr lang="en-US" sz="700" b="0" spc="-3" dirty="0">
                <a:solidFill>
                  <a:srgbClr val="161613"/>
                </a:solidFill>
                <a:latin typeface="+mn-lt"/>
                <a:cs typeface="Arial"/>
              </a:rPr>
              <a:t>Kimber,</a:t>
            </a:r>
            <a:r>
              <a:rPr lang="en-US" sz="700" b="0" spc="10" dirty="0">
                <a:solidFill>
                  <a:srgbClr val="161613"/>
                </a:solidFill>
                <a:latin typeface="+mn-lt"/>
                <a:cs typeface="Arial"/>
              </a:rPr>
              <a:t> </a:t>
            </a:r>
            <a:r>
              <a:rPr lang="en-US" sz="700" b="0" dirty="0">
                <a:solidFill>
                  <a:srgbClr val="161613"/>
                </a:solidFill>
                <a:latin typeface="+mn-lt"/>
                <a:cs typeface="Arial"/>
              </a:rPr>
              <a:t>J.,</a:t>
            </a:r>
            <a:r>
              <a:rPr lang="en-US" sz="700" b="0" spc="14" dirty="0">
                <a:solidFill>
                  <a:srgbClr val="161613"/>
                </a:solidFill>
                <a:latin typeface="+mn-lt"/>
                <a:cs typeface="Arial"/>
              </a:rPr>
              <a:t> </a:t>
            </a:r>
            <a:r>
              <a:rPr lang="en-US" sz="700" b="0" dirty="0">
                <a:solidFill>
                  <a:srgbClr val="161613"/>
                </a:solidFill>
                <a:latin typeface="+mn-lt"/>
                <a:cs typeface="Arial"/>
              </a:rPr>
              <a:t>&amp; </a:t>
            </a:r>
            <a:r>
              <a:rPr lang="en-US" sz="700" b="0" spc="-3" dirty="0" err="1">
                <a:solidFill>
                  <a:srgbClr val="161613"/>
                </a:solidFill>
                <a:latin typeface="+mn-lt"/>
                <a:cs typeface="Arial"/>
              </a:rPr>
              <a:t>Degenhardt</a:t>
            </a:r>
            <a:r>
              <a:rPr lang="en-US" sz="700" b="0" spc="-3" dirty="0">
                <a:solidFill>
                  <a:srgbClr val="161613"/>
                </a:solidFill>
                <a:latin typeface="+mn-lt"/>
                <a:cs typeface="Arial"/>
              </a:rPr>
              <a:t>,</a:t>
            </a:r>
            <a:r>
              <a:rPr lang="en-US" sz="700" b="0" spc="-17" dirty="0">
                <a:solidFill>
                  <a:srgbClr val="161613"/>
                </a:solidFill>
                <a:latin typeface="+mn-lt"/>
                <a:cs typeface="Arial"/>
              </a:rPr>
              <a:t> </a:t>
            </a:r>
            <a:r>
              <a:rPr lang="en-US" sz="700" b="0" dirty="0">
                <a:solidFill>
                  <a:srgbClr val="161613"/>
                </a:solidFill>
                <a:latin typeface="+mn-lt"/>
                <a:cs typeface="Arial"/>
              </a:rPr>
              <a:t>L.</a:t>
            </a:r>
            <a:r>
              <a:rPr lang="en-US" sz="700" b="0" spc="7" dirty="0">
                <a:solidFill>
                  <a:srgbClr val="161613"/>
                </a:solidFill>
                <a:latin typeface="+mn-lt"/>
                <a:cs typeface="Arial"/>
              </a:rPr>
              <a:t> </a:t>
            </a:r>
            <a:r>
              <a:rPr lang="en-US" sz="700" b="0" spc="-3" dirty="0">
                <a:solidFill>
                  <a:srgbClr val="161613"/>
                </a:solidFill>
                <a:latin typeface="+mn-lt"/>
                <a:cs typeface="Arial"/>
              </a:rPr>
              <a:t>(2018).</a:t>
            </a:r>
            <a:r>
              <a:rPr lang="en-US" sz="700" b="0" spc="-7" dirty="0">
                <a:solidFill>
                  <a:srgbClr val="161613"/>
                </a:solidFill>
                <a:latin typeface="+mn-lt"/>
                <a:cs typeface="Arial"/>
              </a:rPr>
              <a:t> </a:t>
            </a:r>
            <a:r>
              <a:rPr lang="en-US" sz="700" b="0" spc="-3" dirty="0">
                <a:solidFill>
                  <a:srgbClr val="161613"/>
                </a:solidFill>
                <a:latin typeface="+mn-lt"/>
                <a:cs typeface="Arial"/>
              </a:rPr>
              <a:t>Opioid </a:t>
            </a:r>
            <a:r>
              <a:rPr lang="en-US" sz="700" b="0" spc="-212" dirty="0">
                <a:solidFill>
                  <a:srgbClr val="161613"/>
                </a:solidFill>
                <a:latin typeface="+mn-lt"/>
                <a:cs typeface="Arial"/>
              </a:rPr>
              <a:t> </a:t>
            </a:r>
            <a:r>
              <a:rPr lang="en-US" sz="700" b="0" spc="-3" dirty="0">
                <a:solidFill>
                  <a:srgbClr val="161613"/>
                </a:solidFill>
                <a:latin typeface="+mn-lt"/>
                <a:cs typeface="Arial"/>
              </a:rPr>
              <a:t>substitution</a:t>
            </a:r>
            <a:r>
              <a:rPr lang="en-US" sz="700" b="0" spc="-26" dirty="0">
                <a:solidFill>
                  <a:srgbClr val="161613"/>
                </a:solidFill>
                <a:latin typeface="+mn-lt"/>
                <a:cs typeface="Arial"/>
              </a:rPr>
              <a:t> </a:t>
            </a:r>
            <a:r>
              <a:rPr lang="en-US" sz="700" b="0" spc="-3" dirty="0">
                <a:solidFill>
                  <a:srgbClr val="161613"/>
                </a:solidFill>
                <a:latin typeface="+mn-lt"/>
                <a:cs typeface="Arial"/>
              </a:rPr>
              <a:t>therapy</a:t>
            </a:r>
            <a:r>
              <a:rPr lang="en-US" sz="700" b="0" spc="-10" dirty="0">
                <a:solidFill>
                  <a:srgbClr val="161613"/>
                </a:solidFill>
                <a:latin typeface="+mn-lt"/>
                <a:cs typeface="Arial"/>
              </a:rPr>
              <a:t> </a:t>
            </a:r>
            <a:r>
              <a:rPr lang="en-US" sz="700" b="0" dirty="0">
                <a:solidFill>
                  <a:srgbClr val="161613"/>
                </a:solidFill>
                <a:latin typeface="+mn-lt"/>
                <a:cs typeface="Arial"/>
              </a:rPr>
              <a:t>as a</a:t>
            </a:r>
            <a:r>
              <a:rPr lang="en-US" sz="700" b="0" spc="7" dirty="0">
                <a:solidFill>
                  <a:srgbClr val="161613"/>
                </a:solidFill>
                <a:latin typeface="+mn-lt"/>
                <a:cs typeface="Arial"/>
              </a:rPr>
              <a:t> </a:t>
            </a:r>
            <a:r>
              <a:rPr lang="en-US" sz="700" b="0" spc="-3" dirty="0">
                <a:solidFill>
                  <a:srgbClr val="161613"/>
                </a:solidFill>
                <a:latin typeface="+mn-lt"/>
                <a:cs typeface="Arial"/>
              </a:rPr>
              <a:t>strategy</a:t>
            </a:r>
            <a:r>
              <a:rPr lang="en-US" sz="700" b="0" dirty="0">
                <a:solidFill>
                  <a:srgbClr val="161613"/>
                </a:solidFill>
                <a:latin typeface="+mn-lt"/>
                <a:cs typeface="Arial"/>
              </a:rPr>
              <a:t> to</a:t>
            </a:r>
            <a:r>
              <a:rPr lang="en-US" sz="700" b="0" spc="3" dirty="0">
                <a:solidFill>
                  <a:srgbClr val="161613"/>
                </a:solidFill>
                <a:latin typeface="+mn-lt"/>
                <a:cs typeface="Arial"/>
              </a:rPr>
              <a:t> </a:t>
            </a:r>
            <a:r>
              <a:rPr lang="en-US" sz="700" b="0" spc="-3" dirty="0">
                <a:solidFill>
                  <a:srgbClr val="161613"/>
                </a:solidFill>
                <a:latin typeface="+mn-lt"/>
                <a:cs typeface="Arial"/>
              </a:rPr>
              <a:t>reduce</a:t>
            </a:r>
            <a:r>
              <a:rPr lang="en-US" sz="700" b="0" spc="-14" dirty="0">
                <a:solidFill>
                  <a:srgbClr val="161613"/>
                </a:solidFill>
                <a:latin typeface="+mn-lt"/>
                <a:cs typeface="Arial"/>
              </a:rPr>
              <a:t> </a:t>
            </a:r>
            <a:r>
              <a:rPr lang="en-US" sz="700" b="0" dirty="0">
                <a:solidFill>
                  <a:srgbClr val="161613"/>
                </a:solidFill>
                <a:latin typeface="+mn-lt"/>
                <a:cs typeface="Arial"/>
              </a:rPr>
              <a:t>deaths</a:t>
            </a:r>
            <a:r>
              <a:rPr lang="en-US" sz="700" b="0" spc="-10" dirty="0">
                <a:solidFill>
                  <a:srgbClr val="161613"/>
                </a:solidFill>
                <a:latin typeface="+mn-lt"/>
                <a:cs typeface="Arial"/>
              </a:rPr>
              <a:t> </a:t>
            </a:r>
            <a:r>
              <a:rPr lang="en-US" sz="700" b="0" spc="-3" dirty="0">
                <a:solidFill>
                  <a:srgbClr val="161613"/>
                </a:solidFill>
                <a:latin typeface="+mn-lt"/>
                <a:cs typeface="Arial"/>
              </a:rPr>
              <a:t>in</a:t>
            </a:r>
            <a:r>
              <a:rPr lang="en-US" sz="700" b="0" spc="3" dirty="0">
                <a:solidFill>
                  <a:srgbClr val="161613"/>
                </a:solidFill>
                <a:latin typeface="+mn-lt"/>
                <a:cs typeface="Arial"/>
              </a:rPr>
              <a:t> </a:t>
            </a:r>
            <a:r>
              <a:rPr lang="en-US" sz="700" b="0" spc="-3" dirty="0">
                <a:solidFill>
                  <a:srgbClr val="161613"/>
                </a:solidFill>
                <a:latin typeface="+mn-lt"/>
                <a:cs typeface="Arial"/>
              </a:rPr>
              <a:t>prison:</a:t>
            </a:r>
            <a:r>
              <a:rPr lang="en-US" sz="700" b="0" spc="-7" dirty="0">
                <a:solidFill>
                  <a:srgbClr val="161613"/>
                </a:solidFill>
                <a:latin typeface="+mn-lt"/>
                <a:cs typeface="Arial"/>
              </a:rPr>
              <a:t> </a:t>
            </a:r>
            <a:r>
              <a:rPr lang="en-US" sz="700" b="0" spc="-3" dirty="0">
                <a:solidFill>
                  <a:srgbClr val="161613"/>
                </a:solidFill>
                <a:latin typeface="+mn-lt"/>
                <a:cs typeface="Arial"/>
              </a:rPr>
              <a:t>retrospective</a:t>
            </a:r>
            <a:r>
              <a:rPr lang="en-US" sz="700" b="0" spc="-14" dirty="0">
                <a:solidFill>
                  <a:srgbClr val="161613"/>
                </a:solidFill>
                <a:latin typeface="+mn-lt"/>
                <a:cs typeface="Arial"/>
              </a:rPr>
              <a:t> </a:t>
            </a:r>
            <a:r>
              <a:rPr lang="en-US" sz="700" b="0" spc="-3" dirty="0">
                <a:solidFill>
                  <a:srgbClr val="161613"/>
                </a:solidFill>
                <a:latin typeface="+mn-lt"/>
                <a:cs typeface="Arial"/>
              </a:rPr>
              <a:t>cohort</a:t>
            </a:r>
            <a:r>
              <a:rPr lang="en-US" sz="700" b="0" spc="-7" dirty="0">
                <a:solidFill>
                  <a:srgbClr val="161613"/>
                </a:solidFill>
                <a:latin typeface="+mn-lt"/>
                <a:cs typeface="Arial"/>
              </a:rPr>
              <a:t> </a:t>
            </a:r>
            <a:r>
              <a:rPr lang="en-US" sz="700" b="0" dirty="0">
                <a:solidFill>
                  <a:srgbClr val="161613"/>
                </a:solidFill>
                <a:latin typeface="+mn-lt"/>
                <a:cs typeface="Arial"/>
              </a:rPr>
              <a:t>study. </a:t>
            </a:r>
            <a:r>
              <a:rPr lang="en-US" sz="700" b="0" spc="-3" dirty="0">
                <a:solidFill>
                  <a:srgbClr val="161613"/>
                </a:solidFill>
                <a:latin typeface="+mn-lt"/>
                <a:cs typeface="Arial"/>
              </a:rPr>
              <a:t>BMJ</a:t>
            </a:r>
            <a:r>
              <a:rPr lang="en-US" sz="700" b="0" spc="7" dirty="0">
                <a:solidFill>
                  <a:srgbClr val="161613"/>
                </a:solidFill>
                <a:latin typeface="+mn-lt"/>
                <a:cs typeface="Arial"/>
              </a:rPr>
              <a:t> </a:t>
            </a:r>
            <a:r>
              <a:rPr lang="en-US" sz="700" b="0" dirty="0">
                <a:solidFill>
                  <a:srgbClr val="161613"/>
                </a:solidFill>
                <a:latin typeface="+mn-lt"/>
                <a:cs typeface="Arial"/>
              </a:rPr>
              <a:t>Open,</a:t>
            </a:r>
            <a:r>
              <a:rPr lang="en-US" sz="700" b="0" spc="-7" dirty="0">
                <a:solidFill>
                  <a:srgbClr val="161613"/>
                </a:solidFill>
                <a:latin typeface="+mn-lt"/>
                <a:cs typeface="Arial"/>
              </a:rPr>
              <a:t> </a:t>
            </a:r>
            <a:r>
              <a:rPr lang="en-US" sz="700" b="0" dirty="0">
                <a:solidFill>
                  <a:srgbClr val="161613"/>
                </a:solidFill>
                <a:latin typeface="+mn-lt"/>
                <a:cs typeface="Arial"/>
              </a:rPr>
              <a:t>4, </a:t>
            </a:r>
            <a:r>
              <a:rPr lang="en-US" sz="700" b="0" spc="-3" dirty="0">
                <a:solidFill>
                  <a:srgbClr val="161613"/>
                </a:solidFill>
                <a:latin typeface="+mn-lt"/>
                <a:cs typeface="Arial"/>
              </a:rPr>
              <a:t>e004666.</a:t>
            </a:r>
          </a:p>
          <a:p>
            <a:pPr marL="0" indent="0">
              <a:buClrTx/>
              <a:buSzTx/>
              <a:defRPr/>
            </a:pPr>
            <a:endParaRPr lang="en-US" sz="700" b="0" dirty="0">
              <a:solidFill>
                <a:schemeClr val="tx1"/>
              </a:solidFill>
              <a:latin typeface="+mn-lt"/>
            </a:endParaRPr>
          </a:p>
          <a:p>
            <a:pPr marL="0" indent="0">
              <a:buClrTx/>
              <a:buSzTx/>
              <a:defRPr/>
            </a:pPr>
            <a:r>
              <a:rPr lang="en-US" sz="700" b="0" spc="-3" dirty="0">
                <a:solidFill>
                  <a:srgbClr val="161613"/>
                </a:solidFill>
                <a:latin typeface="+mn-lt"/>
                <a:cs typeface="Arial"/>
              </a:rPr>
              <a:t>Marsden, </a:t>
            </a:r>
            <a:r>
              <a:rPr lang="en-US" sz="700" b="0" dirty="0">
                <a:solidFill>
                  <a:srgbClr val="161613"/>
                </a:solidFill>
                <a:latin typeface="+mn-lt"/>
                <a:cs typeface="Arial"/>
              </a:rPr>
              <a:t>J., </a:t>
            </a:r>
            <a:r>
              <a:rPr lang="en-US" sz="700" b="0" spc="-3" dirty="0">
                <a:solidFill>
                  <a:srgbClr val="161613"/>
                </a:solidFill>
                <a:latin typeface="+mn-lt"/>
                <a:cs typeface="Arial"/>
              </a:rPr>
              <a:t>Stillwell, </a:t>
            </a:r>
            <a:r>
              <a:rPr lang="en-US" sz="700" b="0" dirty="0">
                <a:solidFill>
                  <a:srgbClr val="161613"/>
                </a:solidFill>
                <a:latin typeface="+mn-lt"/>
                <a:cs typeface="Arial"/>
              </a:rPr>
              <a:t>G., </a:t>
            </a:r>
            <a:r>
              <a:rPr lang="en-US" sz="700" b="0" spc="-3" dirty="0">
                <a:solidFill>
                  <a:srgbClr val="161613"/>
                </a:solidFill>
                <a:latin typeface="+mn-lt"/>
                <a:cs typeface="Arial"/>
              </a:rPr>
              <a:t>Jones, </a:t>
            </a:r>
            <a:r>
              <a:rPr lang="en-US" sz="700" b="0" dirty="0">
                <a:solidFill>
                  <a:srgbClr val="161613"/>
                </a:solidFill>
                <a:latin typeface="+mn-lt"/>
                <a:cs typeface="Arial"/>
              </a:rPr>
              <a:t>H., </a:t>
            </a:r>
            <a:r>
              <a:rPr lang="en-US" sz="700" b="0" spc="-3" dirty="0">
                <a:solidFill>
                  <a:srgbClr val="161613"/>
                </a:solidFill>
                <a:latin typeface="+mn-lt"/>
                <a:cs typeface="Arial"/>
              </a:rPr>
              <a:t>Cooper, </a:t>
            </a:r>
            <a:r>
              <a:rPr lang="en-US" sz="700" b="0" dirty="0">
                <a:solidFill>
                  <a:srgbClr val="161613"/>
                </a:solidFill>
                <a:latin typeface="+mn-lt"/>
                <a:cs typeface="Arial"/>
              </a:rPr>
              <a:t>A., </a:t>
            </a:r>
            <a:r>
              <a:rPr lang="en-US" sz="700" b="0" spc="-3" dirty="0">
                <a:solidFill>
                  <a:srgbClr val="161613"/>
                </a:solidFill>
                <a:latin typeface="+mn-lt"/>
                <a:cs typeface="Arial"/>
              </a:rPr>
              <a:t>Eastwood, </a:t>
            </a:r>
            <a:r>
              <a:rPr lang="en-US" sz="700" b="0" dirty="0">
                <a:solidFill>
                  <a:srgbClr val="161613"/>
                </a:solidFill>
                <a:latin typeface="+mn-lt"/>
                <a:cs typeface="Arial"/>
              </a:rPr>
              <a:t>B., </a:t>
            </a:r>
            <a:r>
              <a:rPr lang="en-US" sz="700" b="0" spc="-3" dirty="0">
                <a:solidFill>
                  <a:srgbClr val="161613"/>
                </a:solidFill>
                <a:latin typeface="+mn-lt"/>
                <a:cs typeface="Arial"/>
              </a:rPr>
              <a:t>Farrell, </a:t>
            </a:r>
            <a:r>
              <a:rPr lang="en-US" sz="700" b="0" dirty="0">
                <a:solidFill>
                  <a:srgbClr val="161613"/>
                </a:solidFill>
                <a:latin typeface="+mn-lt"/>
                <a:cs typeface="Arial"/>
              </a:rPr>
              <a:t>M.,. . . </a:t>
            </a:r>
            <a:r>
              <a:rPr lang="en-US" sz="700" b="0" spc="-3" dirty="0">
                <a:solidFill>
                  <a:srgbClr val="161613"/>
                </a:solidFill>
                <a:latin typeface="+mn-lt"/>
                <a:cs typeface="Arial"/>
              </a:rPr>
              <a:t>Hickman, </a:t>
            </a:r>
            <a:r>
              <a:rPr lang="en-US" sz="700" b="0" spc="-7" dirty="0">
                <a:solidFill>
                  <a:srgbClr val="161613"/>
                </a:solidFill>
                <a:latin typeface="+mn-lt"/>
                <a:cs typeface="Arial"/>
              </a:rPr>
              <a:t>M. </a:t>
            </a:r>
            <a:r>
              <a:rPr lang="en-US" sz="700" b="0" spc="-3" dirty="0">
                <a:solidFill>
                  <a:srgbClr val="161613"/>
                </a:solidFill>
                <a:latin typeface="+mn-lt"/>
                <a:cs typeface="Arial"/>
              </a:rPr>
              <a:t>(2017). Does exposure </a:t>
            </a:r>
            <a:r>
              <a:rPr lang="en-US" sz="700" b="0" dirty="0">
                <a:solidFill>
                  <a:srgbClr val="161613"/>
                </a:solidFill>
                <a:latin typeface="+mn-lt"/>
                <a:cs typeface="Arial"/>
              </a:rPr>
              <a:t>to </a:t>
            </a:r>
            <a:r>
              <a:rPr lang="en-US" sz="700" b="0" spc="-3" dirty="0">
                <a:solidFill>
                  <a:srgbClr val="161613"/>
                </a:solidFill>
                <a:latin typeface="+mn-lt"/>
                <a:cs typeface="Arial"/>
              </a:rPr>
              <a:t>opioid </a:t>
            </a:r>
            <a:r>
              <a:rPr lang="en-US" sz="700" b="0" dirty="0">
                <a:solidFill>
                  <a:srgbClr val="161613"/>
                </a:solidFill>
                <a:latin typeface="+mn-lt"/>
                <a:cs typeface="Arial"/>
              </a:rPr>
              <a:t> </a:t>
            </a:r>
            <a:r>
              <a:rPr lang="en-US" sz="700" b="0" spc="-3" dirty="0">
                <a:solidFill>
                  <a:srgbClr val="161613"/>
                </a:solidFill>
                <a:latin typeface="+mn-lt"/>
                <a:cs typeface="Arial"/>
              </a:rPr>
              <a:t>substitution</a:t>
            </a:r>
            <a:r>
              <a:rPr lang="en-US" sz="700" b="0" spc="-14" dirty="0">
                <a:solidFill>
                  <a:srgbClr val="161613"/>
                </a:solidFill>
                <a:latin typeface="+mn-lt"/>
                <a:cs typeface="Arial"/>
              </a:rPr>
              <a:t> </a:t>
            </a:r>
            <a:r>
              <a:rPr lang="en-US" sz="700" b="0" spc="-3" dirty="0">
                <a:solidFill>
                  <a:srgbClr val="161613"/>
                </a:solidFill>
                <a:latin typeface="+mn-lt"/>
                <a:cs typeface="Arial"/>
              </a:rPr>
              <a:t>treatment</a:t>
            </a:r>
            <a:r>
              <a:rPr lang="en-US" sz="700" b="0" spc="-23" dirty="0">
                <a:solidFill>
                  <a:srgbClr val="161613"/>
                </a:solidFill>
                <a:latin typeface="+mn-lt"/>
                <a:cs typeface="Arial"/>
              </a:rPr>
              <a:t> </a:t>
            </a:r>
            <a:r>
              <a:rPr lang="en-US" sz="700" b="0" spc="-3" dirty="0">
                <a:solidFill>
                  <a:srgbClr val="161613"/>
                </a:solidFill>
                <a:latin typeface="+mn-lt"/>
                <a:cs typeface="Arial"/>
              </a:rPr>
              <a:t>in</a:t>
            </a:r>
            <a:r>
              <a:rPr lang="en-US" sz="700" b="0" spc="14" dirty="0">
                <a:solidFill>
                  <a:srgbClr val="161613"/>
                </a:solidFill>
                <a:latin typeface="+mn-lt"/>
                <a:cs typeface="Arial"/>
              </a:rPr>
              <a:t> </a:t>
            </a:r>
            <a:r>
              <a:rPr lang="en-US" sz="700" b="0" spc="-3" dirty="0">
                <a:solidFill>
                  <a:srgbClr val="161613"/>
                </a:solidFill>
                <a:latin typeface="+mn-lt"/>
                <a:cs typeface="Arial"/>
              </a:rPr>
              <a:t>prison reduce</a:t>
            </a:r>
            <a:r>
              <a:rPr lang="en-US" sz="700" b="0" dirty="0">
                <a:solidFill>
                  <a:srgbClr val="161613"/>
                </a:solidFill>
                <a:latin typeface="+mn-lt"/>
                <a:cs typeface="Arial"/>
              </a:rPr>
              <a:t> the</a:t>
            </a:r>
            <a:r>
              <a:rPr lang="en-US" sz="700" b="0" spc="-10" dirty="0">
                <a:solidFill>
                  <a:srgbClr val="161613"/>
                </a:solidFill>
                <a:latin typeface="+mn-lt"/>
                <a:cs typeface="Arial"/>
              </a:rPr>
              <a:t> </a:t>
            </a:r>
            <a:r>
              <a:rPr lang="en-US" sz="700" b="0" dirty="0">
                <a:solidFill>
                  <a:srgbClr val="161613"/>
                </a:solidFill>
                <a:latin typeface="+mn-lt"/>
                <a:cs typeface="Arial"/>
              </a:rPr>
              <a:t>risk</a:t>
            </a:r>
            <a:r>
              <a:rPr lang="en-US" sz="700" b="0" spc="3" dirty="0">
                <a:solidFill>
                  <a:srgbClr val="161613"/>
                </a:solidFill>
                <a:latin typeface="+mn-lt"/>
                <a:cs typeface="Arial"/>
              </a:rPr>
              <a:t> </a:t>
            </a:r>
            <a:r>
              <a:rPr lang="en-US" sz="700" b="0" spc="-3" dirty="0">
                <a:solidFill>
                  <a:srgbClr val="161613"/>
                </a:solidFill>
                <a:latin typeface="+mn-lt"/>
                <a:cs typeface="Arial"/>
              </a:rPr>
              <a:t>of</a:t>
            </a:r>
            <a:r>
              <a:rPr lang="en-US" sz="700" b="0" spc="3" dirty="0">
                <a:solidFill>
                  <a:srgbClr val="161613"/>
                </a:solidFill>
                <a:latin typeface="+mn-lt"/>
                <a:cs typeface="Arial"/>
              </a:rPr>
              <a:t> </a:t>
            </a:r>
            <a:r>
              <a:rPr lang="en-US" sz="700" b="0" spc="-3" dirty="0">
                <a:solidFill>
                  <a:srgbClr val="161613"/>
                </a:solidFill>
                <a:latin typeface="+mn-lt"/>
                <a:cs typeface="Arial"/>
              </a:rPr>
              <a:t>death after</a:t>
            </a:r>
            <a:r>
              <a:rPr lang="en-US" sz="700" b="0" spc="-14" dirty="0">
                <a:solidFill>
                  <a:srgbClr val="161613"/>
                </a:solidFill>
                <a:latin typeface="+mn-lt"/>
                <a:cs typeface="Arial"/>
              </a:rPr>
              <a:t> </a:t>
            </a:r>
            <a:r>
              <a:rPr lang="en-US" sz="700" b="0" spc="-3" dirty="0">
                <a:solidFill>
                  <a:srgbClr val="161613"/>
                </a:solidFill>
                <a:latin typeface="+mn-lt"/>
                <a:cs typeface="Arial"/>
              </a:rPr>
              <a:t>release?</a:t>
            </a:r>
            <a:r>
              <a:rPr lang="en-US" sz="700" b="0" dirty="0">
                <a:solidFill>
                  <a:srgbClr val="161613"/>
                </a:solidFill>
                <a:latin typeface="+mn-lt"/>
                <a:cs typeface="Arial"/>
              </a:rPr>
              <a:t> A</a:t>
            </a:r>
            <a:r>
              <a:rPr lang="en-US" sz="700" b="0" spc="14" dirty="0">
                <a:solidFill>
                  <a:srgbClr val="161613"/>
                </a:solidFill>
                <a:latin typeface="+mn-lt"/>
                <a:cs typeface="Arial"/>
              </a:rPr>
              <a:t> </a:t>
            </a:r>
            <a:r>
              <a:rPr lang="en-US" sz="700" b="0" spc="-3" dirty="0">
                <a:solidFill>
                  <a:srgbClr val="161613"/>
                </a:solidFill>
                <a:latin typeface="+mn-lt"/>
                <a:cs typeface="Arial"/>
              </a:rPr>
              <a:t>national</a:t>
            </a:r>
            <a:r>
              <a:rPr lang="en-US" sz="700" b="0" spc="10" dirty="0">
                <a:solidFill>
                  <a:srgbClr val="161613"/>
                </a:solidFill>
                <a:latin typeface="+mn-lt"/>
                <a:cs typeface="Arial"/>
              </a:rPr>
              <a:t> </a:t>
            </a:r>
            <a:r>
              <a:rPr lang="en-US" sz="700" b="0" dirty="0">
                <a:solidFill>
                  <a:srgbClr val="161613"/>
                </a:solidFill>
                <a:latin typeface="+mn-lt"/>
                <a:cs typeface="Arial"/>
              </a:rPr>
              <a:t>prospective</a:t>
            </a:r>
            <a:r>
              <a:rPr lang="en-US" sz="700" b="0" spc="-14" dirty="0">
                <a:solidFill>
                  <a:srgbClr val="161613"/>
                </a:solidFill>
                <a:latin typeface="+mn-lt"/>
                <a:cs typeface="Arial"/>
              </a:rPr>
              <a:t> </a:t>
            </a:r>
            <a:r>
              <a:rPr lang="en-US" sz="700" b="0" spc="-3" dirty="0">
                <a:solidFill>
                  <a:srgbClr val="161613"/>
                </a:solidFill>
                <a:latin typeface="+mn-lt"/>
                <a:cs typeface="Arial"/>
              </a:rPr>
              <a:t>observational</a:t>
            </a:r>
            <a:r>
              <a:rPr lang="en-US" sz="700" b="0" spc="-7" dirty="0">
                <a:solidFill>
                  <a:srgbClr val="161613"/>
                </a:solidFill>
                <a:latin typeface="+mn-lt"/>
                <a:cs typeface="Arial"/>
              </a:rPr>
              <a:t> </a:t>
            </a:r>
            <a:r>
              <a:rPr lang="en-US" sz="700" b="0" spc="-3" dirty="0">
                <a:solidFill>
                  <a:srgbClr val="161613"/>
                </a:solidFill>
                <a:latin typeface="+mn-lt"/>
                <a:cs typeface="Arial"/>
              </a:rPr>
              <a:t>study in</a:t>
            </a:r>
            <a:r>
              <a:rPr lang="en-US" sz="700" b="0" spc="7" dirty="0">
                <a:solidFill>
                  <a:srgbClr val="161613"/>
                </a:solidFill>
                <a:latin typeface="+mn-lt"/>
                <a:cs typeface="Arial"/>
              </a:rPr>
              <a:t> </a:t>
            </a:r>
            <a:r>
              <a:rPr lang="en-US" sz="700" b="0" spc="-3" dirty="0">
                <a:solidFill>
                  <a:srgbClr val="161613"/>
                </a:solidFill>
                <a:latin typeface="+mn-lt"/>
                <a:cs typeface="Arial"/>
              </a:rPr>
              <a:t>England. </a:t>
            </a:r>
            <a:r>
              <a:rPr lang="en-US" sz="700" b="0" dirty="0">
                <a:solidFill>
                  <a:srgbClr val="161613"/>
                </a:solidFill>
                <a:latin typeface="+mn-lt"/>
                <a:cs typeface="Arial"/>
              </a:rPr>
              <a:t> </a:t>
            </a:r>
            <a:r>
              <a:rPr lang="en-US" sz="700" b="0" spc="-3" dirty="0">
                <a:solidFill>
                  <a:srgbClr val="161613"/>
                </a:solidFill>
                <a:latin typeface="+mn-lt"/>
                <a:cs typeface="Arial"/>
              </a:rPr>
              <a:t>Addiction,</a:t>
            </a:r>
            <a:r>
              <a:rPr lang="en-US" sz="700" b="0" spc="-10" dirty="0">
                <a:solidFill>
                  <a:srgbClr val="161613"/>
                </a:solidFill>
                <a:latin typeface="+mn-lt"/>
                <a:cs typeface="Arial"/>
              </a:rPr>
              <a:t> </a:t>
            </a:r>
            <a:r>
              <a:rPr lang="en-US" sz="700" b="0" spc="-3" dirty="0">
                <a:solidFill>
                  <a:srgbClr val="161613"/>
                </a:solidFill>
                <a:latin typeface="+mn-lt"/>
                <a:cs typeface="Arial"/>
              </a:rPr>
              <a:t>112,</a:t>
            </a:r>
            <a:r>
              <a:rPr lang="en-US" sz="700" b="0" spc="-7" dirty="0">
                <a:solidFill>
                  <a:srgbClr val="161613"/>
                </a:solidFill>
                <a:latin typeface="+mn-lt"/>
                <a:cs typeface="Arial"/>
              </a:rPr>
              <a:t> </a:t>
            </a:r>
            <a:r>
              <a:rPr lang="en-US" sz="700" b="0" spc="-3" dirty="0">
                <a:solidFill>
                  <a:srgbClr val="161613"/>
                </a:solidFill>
                <a:latin typeface="+mn-lt"/>
                <a:cs typeface="Arial"/>
              </a:rPr>
              <a:t>1408-1418. </a:t>
            </a:r>
          </a:p>
          <a:p>
            <a:pPr marL="0" indent="0">
              <a:buClrTx/>
              <a:buSzTx/>
              <a:defRPr/>
            </a:pPr>
            <a:endParaRPr lang="en-US" sz="700" b="0" dirty="0">
              <a:solidFill>
                <a:schemeClr val="tx1"/>
              </a:solidFill>
              <a:latin typeface="+mn-lt"/>
            </a:endParaRPr>
          </a:p>
          <a:p>
            <a:pPr marL="0" indent="0">
              <a:buClrTx/>
              <a:buSzTx/>
              <a:defRPr/>
            </a:pPr>
            <a:r>
              <a:rPr lang="en-US" sz="700" b="0" dirty="0">
                <a:solidFill>
                  <a:schemeClr val="tx1"/>
                </a:solidFill>
                <a:latin typeface="+mn-lt"/>
              </a:rPr>
              <a:t>Mental Health Medications | NAMI: National Alliance on Mental Illness. https://www.nami.org/Learn-More/Treatment/Mental-Health-Medications/Types-of-Medication/Buprenorphine-Naloxone-(Suboxone). Accessed December 19, 2018.</a:t>
            </a:r>
          </a:p>
          <a:p>
            <a:pPr marL="0" indent="0">
              <a:buClrTx/>
              <a:buSzTx/>
              <a:defRPr/>
            </a:pPr>
            <a:endParaRPr lang="en-US" sz="700" b="0" dirty="0">
              <a:solidFill>
                <a:schemeClr val="tx1"/>
              </a:solidFill>
              <a:latin typeface="+mn-lt"/>
            </a:endParaRPr>
          </a:p>
          <a:p>
            <a:pPr marL="0" indent="0">
              <a:buClrTx/>
              <a:buSzTx/>
              <a:defRPr/>
            </a:pPr>
            <a:r>
              <a:rPr lang="en-US" sz="700" b="0" dirty="0" err="1">
                <a:solidFill>
                  <a:schemeClr val="tx1"/>
                </a:solidFill>
                <a:latin typeface="+mn-lt"/>
              </a:rPr>
              <a:t>Mumola</a:t>
            </a:r>
            <a:r>
              <a:rPr lang="en-US" sz="700" b="0" dirty="0">
                <a:solidFill>
                  <a:schemeClr val="tx1"/>
                </a:solidFill>
                <a:latin typeface="+mn-lt"/>
              </a:rPr>
              <a:t> C, </a:t>
            </a:r>
            <a:r>
              <a:rPr lang="en-US" sz="700" b="0" dirty="0" err="1">
                <a:solidFill>
                  <a:schemeClr val="tx1"/>
                </a:solidFill>
                <a:latin typeface="+mn-lt"/>
              </a:rPr>
              <a:t>Karberg</a:t>
            </a:r>
            <a:r>
              <a:rPr lang="en-US" sz="700" b="0" dirty="0">
                <a:solidFill>
                  <a:schemeClr val="tx1"/>
                </a:solidFill>
                <a:latin typeface="+mn-lt"/>
              </a:rPr>
              <a:t> J. Drug use and dependence, state and federal prisoners, 2004 (NCJ 213530). US Department of Justice, Office of Justice Programs, Bureau of Justice Statistics. 2006.</a:t>
            </a:r>
          </a:p>
          <a:p>
            <a:pPr marL="0" indent="0">
              <a:buClrTx/>
              <a:buSzTx/>
              <a:defRPr/>
            </a:pPr>
            <a:endParaRPr lang="en-US" sz="700" b="0" dirty="0">
              <a:solidFill>
                <a:schemeClr val="tx1"/>
              </a:solidFill>
              <a:latin typeface="+mn-lt"/>
            </a:endParaRPr>
          </a:p>
          <a:p>
            <a:pPr marL="0" indent="0">
              <a:buClrTx/>
              <a:buSzTx/>
              <a:defRPr/>
            </a:pPr>
            <a:r>
              <a:rPr lang="en-US" sz="700" b="0" dirty="0" err="1">
                <a:latin typeface="+mn-lt"/>
              </a:rPr>
              <a:t>Ranapurwala</a:t>
            </a:r>
            <a:r>
              <a:rPr lang="en-US" sz="700" b="0" dirty="0">
                <a:latin typeface="+mn-lt"/>
              </a:rPr>
              <a:t> SI, Shanahan ME, </a:t>
            </a:r>
            <a:r>
              <a:rPr lang="en-US" sz="700" b="0" dirty="0" err="1">
                <a:latin typeface="+mn-lt"/>
              </a:rPr>
              <a:t>Alexandridis</a:t>
            </a:r>
            <a:r>
              <a:rPr lang="en-US" sz="700" b="0" dirty="0">
                <a:latin typeface="+mn-lt"/>
              </a:rPr>
              <a:t> AA, et al. Opioid Overdose Mortality Among Former North Carolina Inmates: 2000–2015. American Journal of Public Health. 2018;108(9):1207-1213. doi:10.2105/ajph.2018.304514</a:t>
            </a:r>
          </a:p>
          <a:p>
            <a:pPr marL="0" indent="0">
              <a:buClrTx/>
              <a:buSzTx/>
              <a:defRPr/>
            </a:pPr>
            <a:endParaRPr lang="en-US" sz="700" b="0" dirty="0">
              <a:latin typeface="+mn-lt"/>
            </a:endParaRPr>
          </a:p>
          <a:p>
            <a:pPr marL="0" indent="0">
              <a:buClrTx/>
              <a:buSzTx/>
              <a:defRPr/>
            </a:pPr>
            <a:r>
              <a:rPr lang="en-US" sz="700" b="0" dirty="0" err="1">
                <a:latin typeface="+mn-lt"/>
              </a:rPr>
              <a:t>Stallwitz</a:t>
            </a:r>
            <a:r>
              <a:rPr lang="en-US" sz="700" b="0" dirty="0">
                <a:latin typeface="+mn-lt"/>
              </a:rPr>
              <a:t> A, </a:t>
            </a:r>
            <a:r>
              <a:rPr lang="en-US" sz="700" b="0" dirty="0" err="1">
                <a:latin typeface="+mn-lt"/>
              </a:rPr>
              <a:t>Stöver</a:t>
            </a:r>
            <a:r>
              <a:rPr lang="en-US" sz="700" b="0" dirty="0">
                <a:latin typeface="+mn-lt"/>
              </a:rPr>
              <a:t> H. The impact of substitution treatment in prisons--a literature review. </a:t>
            </a:r>
            <a:r>
              <a:rPr lang="en-US" sz="700" b="0" dirty="0" err="1">
                <a:latin typeface="+mn-lt"/>
              </a:rPr>
              <a:t>Int</a:t>
            </a:r>
            <a:r>
              <a:rPr lang="en-US" sz="700" b="0" dirty="0">
                <a:latin typeface="+mn-lt"/>
              </a:rPr>
              <a:t> J Drug Policy. 2007 Dec;18(6):464-74. </a:t>
            </a:r>
            <a:r>
              <a:rPr lang="en-US" sz="700" b="0" dirty="0" err="1">
                <a:latin typeface="+mn-lt"/>
              </a:rPr>
              <a:t>doi</a:t>
            </a:r>
            <a:r>
              <a:rPr lang="en-US" sz="700" b="0" dirty="0">
                <a:latin typeface="+mn-lt"/>
              </a:rPr>
              <a:t>: 10.1016/j.drugpo.2006.11.015. </a:t>
            </a:r>
            <a:r>
              <a:rPr lang="en-US" sz="700" b="0" dirty="0" err="1">
                <a:latin typeface="+mn-lt"/>
              </a:rPr>
              <a:t>Epub</a:t>
            </a:r>
            <a:r>
              <a:rPr lang="en-US" sz="700" b="0" dirty="0">
                <a:latin typeface="+mn-lt"/>
              </a:rPr>
              <a:t> 2007 Jan 5. PMID: 18061872.</a:t>
            </a:r>
            <a:endParaRPr lang="en-US" sz="700" b="0" dirty="0">
              <a:solidFill>
                <a:schemeClr val="tx1"/>
              </a:solidFill>
              <a:latin typeface="+mn-lt"/>
            </a:endParaRPr>
          </a:p>
          <a:p>
            <a:pPr marL="0" indent="0">
              <a:buClrTx/>
              <a:buSzTx/>
              <a:defRPr/>
            </a:pPr>
            <a:endParaRPr lang="en-US" sz="700" b="0" dirty="0">
              <a:latin typeface="+mn-lt"/>
            </a:endParaRPr>
          </a:p>
          <a:p>
            <a:pPr marL="0" indent="0">
              <a:buClrTx/>
              <a:buSzTx/>
              <a:defRPr/>
            </a:pPr>
            <a:r>
              <a:rPr lang="en-US" sz="700" b="0" dirty="0">
                <a:latin typeface="+mn-lt"/>
              </a:rPr>
              <a:t>Substance Abuse and Mental Health Services Administration: Use of Medication-Assisted Treatment for Opioid Use Disorder in Criminal Justice Settings. HHS Publication No. PEP19-MATUSECJS Rockville, MD: National Mental Health and Substance Use Policy Laboratory. Substance Abuse and Mental Health Services Administration, 2019.</a:t>
            </a:r>
          </a:p>
          <a:p>
            <a:pPr marL="0" indent="0">
              <a:buClrTx/>
              <a:buSzTx/>
              <a:defRPr/>
            </a:pPr>
            <a:endParaRPr lang="en-US" sz="700" b="0" spc="-3" dirty="0">
              <a:solidFill>
                <a:srgbClr val="161613"/>
              </a:solidFill>
              <a:latin typeface="+mn-lt"/>
              <a:cs typeface="Arial"/>
            </a:endParaRPr>
          </a:p>
          <a:p>
            <a:pPr marL="0" indent="0">
              <a:buClrTx/>
              <a:buSzTx/>
              <a:defRPr/>
            </a:pPr>
            <a:endParaRPr lang="en-US" sz="700" spc="-3" dirty="0">
              <a:solidFill>
                <a:srgbClr val="161613"/>
              </a:solidFill>
              <a:latin typeface="+mn-lt"/>
              <a:cs typeface="Arial"/>
            </a:endParaRPr>
          </a:p>
          <a:p>
            <a:pPr marL="0" indent="0">
              <a:buClrTx/>
              <a:buSzTx/>
              <a:defRPr/>
            </a:pPr>
            <a:endParaRPr lang="en-US" sz="700" dirty="0">
              <a:latin typeface="+mn-lt"/>
            </a:endParaRPr>
          </a:p>
          <a:p>
            <a:pPr marL="0" indent="0">
              <a:buClrTx/>
              <a:buSzTx/>
              <a:defRPr/>
            </a:pPr>
            <a:endParaRPr lang="en-US" sz="700" dirty="0">
              <a:latin typeface="+mn-lt"/>
              <a:cs typeface="Arial"/>
            </a:endParaRPr>
          </a:p>
          <a:p>
            <a:pPr marL="174707" indent="-174707">
              <a:buSzPts val="1200"/>
              <a:buFont typeface="Calibri"/>
              <a:buAutoNum type="arabicPeriod"/>
            </a:pPr>
            <a:endParaRPr lang="en-US" sz="700" dirty="0">
              <a:latin typeface="+mn-lt"/>
            </a:endParaRPr>
          </a:p>
          <a:p>
            <a:pPr marL="123825" indent="0">
              <a:lnSpc>
                <a:spcPct val="107916"/>
              </a:lnSpc>
              <a:buSzPts val="1000"/>
            </a:pPr>
            <a:endParaRPr lang="en-US" sz="700" dirty="0">
              <a:solidFill>
                <a:schemeClr val="tx1"/>
              </a:solidFill>
              <a:latin typeface="+mn-lt"/>
            </a:endParaRPr>
          </a:p>
          <a:p>
            <a:pPr marL="123825" indent="0">
              <a:lnSpc>
                <a:spcPct val="107916"/>
              </a:lnSpc>
              <a:buSzPts val="1000"/>
            </a:pPr>
            <a:endParaRPr lang="en-US" sz="700" dirty="0">
              <a:solidFill>
                <a:srgbClr val="3C4043"/>
              </a:solidFill>
              <a:highlight>
                <a:schemeClr val="lt1"/>
              </a:highlight>
              <a:latin typeface="+mn-lt"/>
            </a:endParaRPr>
          </a:p>
          <a:p>
            <a:pPr marL="123825" indent="0">
              <a:lnSpc>
                <a:spcPct val="107916"/>
              </a:lnSpc>
              <a:buSzPts val="1000"/>
            </a:pPr>
            <a:endParaRPr lang="en-US" sz="800" dirty="0">
              <a:solidFill>
                <a:srgbClr val="3C4043"/>
              </a:solidFill>
              <a:highlight>
                <a:schemeClr val="lt1"/>
              </a:highlight>
              <a:latin typeface="+mn-lt"/>
            </a:endParaRPr>
          </a:p>
          <a:p>
            <a:pPr marL="0" indent="0">
              <a:buClrTx/>
              <a:buSzTx/>
              <a:defRPr/>
            </a:pPr>
            <a:endParaRPr lang="en-US" sz="800" dirty="0">
              <a:solidFill>
                <a:schemeClr val="tx1"/>
              </a:solidFill>
              <a:latin typeface="+mn-lt"/>
            </a:endParaRPr>
          </a:p>
          <a:p>
            <a:pPr marL="0" indent="0">
              <a:buClrTx/>
              <a:buSzTx/>
              <a:defRPr/>
            </a:pPr>
            <a:endParaRPr lang="en-US" sz="750" dirty="0">
              <a:solidFill>
                <a:schemeClr val="tx1"/>
              </a:solidFill>
              <a:latin typeface="+mn-lt"/>
            </a:endParaRPr>
          </a:p>
        </p:txBody>
      </p:sp>
    </p:spTree>
    <p:extLst>
      <p:ext uri="{BB962C8B-B14F-4D97-AF65-F5344CB8AC3E}">
        <p14:creationId xmlns:p14="http://schemas.microsoft.com/office/powerpoint/2010/main" val="3438929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4630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005139"/>
            <a:ext cx="8703951" cy="818866"/>
          </a:xfrm>
          <a:solidFill>
            <a:srgbClr val="1F497D"/>
          </a:solidFill>
        </p:spPr>
        <p:txBody>
          <a:bodyPr/>
          <a:lstStyle/>
          <a:p>
            <a:pPr marL="0" marR="0">
              <a:lnSpc>
                <a:spcPct val="115000"/>
              </a:lnSpc>
              <a:spcBef>
                <a:spcPts val="0"/>
              </a:spcBef>
              <a:spcAft>
                <a:spcPts val="0"/>
              </a:spcAft>
            </a:pPr>
            <a:r>
              <a:rPr lang="en-US" sz="2800" b="1" dirty="0">
                <a:solidFill>
                  <a:schemeClr val="bg1"/>
                </a:solidFill>
                <a:latin typeface="+mn-lt"/>
              </a:rPr>
              <a:t>Probation and Offenders with Serious and Persistent Mental Illnesses: Officer Training and Specialty Mental Health Probation</a:t>
            </a:r>
            <a:endParaRPr lang="en-US" sz="2800" dirty="0">
              <a:solidFill>
                <a:schemeClr val="bg1"/>
              </a:solidFill>
              <a:effectLst/>
              <a:latin typeface="+mn-lt"/>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C54F870-68C2-4142-9DBF-FEDF57FF7394}"/>
              </a:ext>
            </a:extLst>
          </p:cNvPr>
          <p:cNvSpPr/>
          <p:nvPr/>
        </p:nvSpPr>
        <p:spPr>
          <a:xfrm>
            <a:off x="437525" y="3487478"/>
            <a:ext cx="8624455" cy="480901"/>
          </a:xfrm>
          <a:prstGeom prst="rect">
            <a:avLst/>
          </a:prstGeom>
          <a:noFill/>
        </p:spPr>
        <p:txBody>
          <a:bodyPr wrap="square">
            <a:spAutoFit/>
          </a:bodyPr>
          <a:lstStyle/>
          <a:p>
            <a:pPr marR="0" lvl="0" algn="r">
              <a:lnSpc>
                <a:spcPct val="115000"/>
              </a:lnSpc>
              <a:spcBef>
                <a:spcPts val="0"/>
              </a:spcBef>
              <a:spcAft>
                <a:spcPts val="0"/>
              </a:spcAft>
            </a:pPr>
            <a:r>
              <a:rPr lang="en-US" sz="2400" b="1" i="1" dirty="0">
                <a:solidFill>
                  <a:srgbClr val="17375E"/>
                </a:solidFill>
              </a:rPr>
              <a:t>Gary S. </a:t>
            </a:r>
            <a:r>
              <a:rPr lang="en-US" sz="2400" b="1" i="1" dirty="0" err="1">
                <a:solidFill>
                  <a:srgbClr val="17375E"/>
                </a:solidFill>
              </a:rPr>
              <a:t>Cuddeback</a:t>
            </a:r>
            <a:endParaRPr lang="en-US" sz="2400" b="1" i="1" dirty="0">
              <a:solidFill>
                <a:srgbClr val="17375E"/>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1297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rrowheads="1"/>
          </p:cNvSpPr>
          <p:nvPr>
            <p:ph type="title"/>
          </p:nvPr>
        </p:nvSpPr>
        <p:spPr>
          <a:xfrm>
            <a:off x="320040" y="640080"/>
            <a:ext cx="7843267" cy="548640"/>
          </a:xfrm>
        </p:spPr>
        <p:txBody>
          <a:bodyPr>
            <a:noAutofit/>
          </a:bodyPr>
          <a:lstStyle/>
          <a:p>
            <a:pPr eaLnBrk="1" hangingPunct="1"/>
            <a:r>
              <a:rPr lang="en-US" sz="3000" b="1" dirty="0">
                <a:solidFill>
                  <a:srgbClr val="17375E"/>
                </a:solidFill>
                <a:latin typeface="+mn-lt"/>
              </a:rPr>
              <a:t>Today’s Agenda</a:t>
            </a:r>
          </a:p>
        </p:txBody>
      </p:sp>
      <p:sp>
        <p:nvSpPr>
          <p:cNvPr id="14340" name="Rectangle 3"/>
          <p:cNvSpPr>
            <a:spLocks noGrp="1" noChangeArrowheads="1"/>
          </p:cNvSpPr>
          <p:nvPr>
            <p:ph type="body" sz="quarter" idx="10"/>
          </p:nvPr>
        </p:nvSpPr>
        <p:spPr>
          <a:xfrm>
            <a:off x="512064" y="1463040"/>
            <a:ext cx="7888288" cy="4795307"/>
          </a:xfrm>
        </p:spPr>
        <p:txBody>
          <a:bodyPr>
            <a:noAutofit/>
          </a:bodyPr>
          <a:lstStyle/>
          <a:p>
            <a:pPr marL="173736" indent="-173736">
              <a:lnSpc>
                <a:spcPct val="80000"/>
              </a:lnSpc>
              <a:buClr>
                <a:srgbClr val="17375E"/>
              </a:buClr>
              <a:buFont typeface="Wingdings" panose="05000000000000000000" pitchFamily="2" charset="2"/>
              <a:buChar char="Ø"/>
            </a:pPr>
            <a:r>
              <a:rPr lang="en-US" sz="2400" b="0" dirty="0">
                <a:solidFill>
                  <a:srgbClr val="17375E"/>
                </a:solidFill>
                <a:latin typeface="+mn-lt"/>
              </a:rPr>
              <a:t> Severe and Persistent Mental Illness</a:t>
            </a:r>
          </a:p>
          <a:p>
            <a:pPr marL="471393" lvl="2" indent="-173736">
              <a:lnSpc>
                <a:spcPct val="80000"/>
              </a:lnSpc>
              <a:spcBef>
                <a:spcPts val="900"/>
              </a:spcBef>
              <a:buClr>
                <a:srgbClr val="17375E"/>
              </a:buClr>
            </a:pPr>
            <a:r>
              <a:rPr lang="en-US" sz="2200" b="0" dirty="0">
                <a:solidFill>
                  <a:srgbClr val="17375E"/>
                </a:solidFill>
                <a:latin typeface="+mn-lt"/>
              </a:rPr>
              <a:t>Definition</a:t>
            </a:r>
          </a:p>
          <a:p>
            <a:pPr marL="471393" lvl="2" indent="-173736">
              <a:lnSpc>
                <a:spcPct val="80000"/>
              </a:lnSpc>
              <a:spcBef>
                <a:spcPts val="900"/>
              </a:spcBef>
              <a:buClr>
                <a:srgbClr val="17375E"/>
              </a:buClr>
            </a:pPr>
            <a:r>
              <a:rPr lang="en-US" sz="2200" b="0" dirty="0">
                <a:solidFill>
                  <a:srgbClr val="17375E"/>
                </a:solidFill>
                <a:latin typeface="+mn-lt"/>
              </a:rPr>
              <a:t>Background and prevalence</a:t>
            </a:r>
          </a:p>
          <a:p>
            <a:pPr marL="471393" lvl="2" indent="-173736">
              <a:lnSpc>
                <a:spcPct val="80000"/>
              </a:lnSpc>
              <a:spcBef>
                <a:spcPts val="900"/>
              </a:spcBef>
              <a:buClr>
                <a:srgbClr val="17375E"/>
              </a:buClr>
            </a:pPr>
            <a:r>
              <a:rPr lang="en-US" sz="2200" b="0" dirty="0">
                <a:solidFill>
                  <a:srgbClr val="17375E"/>
                </a:solidFill>
                <a:latin typeface="+mn-lt"/>
              </a:rPr>
              <a:t>Complex needs of justice-involved people with SPMI</a:t>
            </a:r>
          </a:p>
          <a:p>
            <a:pPr marL="297657" lvl="2" indent="0">
              <a:lnSpc>
                <a:spcPct val="80000"/>
              </a:lnSpc>
              <a:spcBef>
                <a:spcPts val="900"/>
              </a:spcBef>
              <a:buClr>
                <a:srgbClr val="17375E"/>
              </a:buClr>
              <a:buNone/>
            </a:pPr>
            <a:endParaRPr lang="en-US" sz="2200" b="0" dirty="0">
              <a:solidFill>
                <a:srgbClr val="17375E"/>
              </a:solidFill>
              <a:latin typeface="+mn-lt"/>
            </a:endParaRPr>
          </a:p>
          <a:p>
            <a:pPr marL="173736" indent="-173736">
              <a:lnSpc>
                <a:spcPct val="80000"/>
              </a:lnSpc>
              <a:buClr>
                <a:srgbClr val="17375E"/>
              </a:buClr>
              <a:buFont typeface="Wingdings" panose="05000000000000000000" pitchFamily="2" charset="2"/>
              <a:buChar char="Ø"/>
            </a:pPr>
            <a:r>
              <a:rPr lang="en-US" sz="2400" b="0" dirty="0">
                <a:solidFill>
                  <a:srgbClr val="17375E"/>
                </a:solidFill>
                <a:latin typeface="+mn-lt"/>
              </a:rPr>
              <a:t> Mental health interventions in criminal justice settings</a:t>
            </a:r>
          </a:p>
          <a:p>
            <a:pPr marL="471393" lvl="2" indent="-173736">
              <a:lnSpc>
                <a:spcPct val="80000"/>
              </a:lnSpc>
              <a:spcBef>
                <a:spcPts val="900"/>
              </a:spcBef>
              <a:buClr>
                <a:srgbClr val="17375E"/>
              </a:buClr>
            </a:pPr>
            <a:r>
              <a:rPr lang="en-US" sz="2200" b="0" dirty="0">
                <a:solidFill>
                  <a:srgbClr val="17375E"/>
                </a:solidFill>
                <a:latin typeface="+mn-lt"/>
              </a:rPr>
              <a:t>Specialty Mental Health Probation</a:t>
            </a:r>
          </a:p>
          <a:p>
            <a:pPr marL="297657" lvl="2" indent="0">
              <a:lnSpc>
                <a:spcPct val="80000"/>
              </a:lnSpc>
              <a:spcBef>
                <a:spcPts val="900"/>
              </a:spcBef>
              <a:buClr>
                <a:srgbClr val="17375E"/>
              </a:buClr>
              <a:buNone/>
            </a:pPr>
            <a:endParaRPr lang="en-US" sz="2200" b="0" dirty="0">
              <a:solidFill>
                <a:srgbClr val="17375E"/>
              </a:solidFill>
              <a:latin typeface="+mn-lt"/>
            </a:endParaRPr>
          </a:p>
          <a:p>
            <a:pPr marL="173736" indent="-173736">
              <a:lnSpc>
                <a:spcPct val="80000"/>
              </a:lnSpc>
              <a:buClr>
                <a:srgbClr val="17375E"/>
              </a:buClr>
              <a:buFont typeface="Wingdings" panose="05000000000000000000" pitchFamily="2" charset="2"/>
              <a:buChar char="Ø"/>
            </a:pPr>
            <a:r>
              <a:rPr lang="en-US" sz="2400" b="0" dirty="0">
                <a:solidFill>
                  <a:srgbClr val="17375E"/>
                </a:solidFill>
                <a:latin typeface="+mn-lt"/>
              </a:rPr>
              <a:t> Q &amp; A </a:t>
            </a:r>
          </a:p>
        </p:txBody>
      </p:sp>
      <p:pic>
        <p:nvPicPr>
          <p:cNvPr id="2" name="Picture 1" descr="Teste Intermédio de Filosofia – Esclarecimento de dúvida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630" y="4651744"/>
            <a:ext cx="1293650" cy="1674628"/>
          </a:xfrm>
          <a:prstGeom prst="rect">
            <a:avLst/>
          </a:prstGeom>
        </p:spPr>
      </p:pic>
    </p:spTree>
    <p:extLst>
      <p:ext uri="{BB962C8B-B14F-4D97-AF65-F5344CB8AC3E}">
        <p14:creationId xmlns:p14="http://schemas.microsoft.com/office/powerpoint/2010/main" val="2557384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Rot="1" noChangeArrowheads="1"/>
          </p:cNvSpPr>
          <p:nvPr>
            <p:ph type="title"/>
          </p:nvPr>
        </p:nvSpPr>
        <p:spPr>
          <a:xfrm>
            <a:off x="320040" y="640080"/>
            <a:ext cx="7843267" cy="548640"/>
          </a:xfrm>
        </p:spPr>
        <p:txBody>
          <a:bodyPr>
            <a:noAutofit/>
          </a:bodyPr>
          <a:lstStyle/>
          <a:p>
            <a:r>
              <a:rPr lang="en-US" sz="3000" b="1" dirty="0">
                <a:solidFill>
                  <a:srgbClr val="17375E"/>
                </a:solidFill>
                <a:latin typeface="+mn-lt"/>
              </a:rPr>
              <a:t>Severe and Persistent Mental Illnesses</a:t>
            </a:r>
          </a:p>
        </p:txBody>
      </p:sp>
      <p:sp>
        <p:nvSpPr>
          <p:cNvPr id="408579" name="Rectangle 3"/>
          <p:cNvSpPr>
            <a:spLocks noGrp="1" noChangeArrowheads="1"/>
          </p:cNvSpPr>
          <p:nvPr>
            <p:ph type="body" sz="quarter" idx="10"/>
          </p:nvPr>
        </p:nvSpPr>
        <p:spPr>
          <a:xfrm>
            <a:off x="512064" y="1554480"/>
            <a:ext cx="7888288" cy="4795307"/>
          </a:xfrm>
        </p:spPr>
        <p:txBody>
          <a:bodyPr>
            <a:normAutofit/>
          </a:bodyPr>
          <a:lstStyle/>
          <a:p>
            <a:pPr marL="0" indent="0">
              <a:buSzPct val="125000"/>
              <a:buNone/>
            </a:pPr>
            <a:r>
              <a:rPr lang="en-US" sz="2400" b="0" dirty="0">
                <a:solidFill>
                  <a:srgbClr val="FF0000"/>
                </a:solidFill>
                <a:latin typeface="+mn-lt"/>
              </a:rPr>
              <a:t>Severe</a:t>
            </a:r>
            <a:r>
              <a:rPr lang="en-US" sz="2400" b="0" dirty="0">
                <a:solidFill>
                  <a:srgbClr val="17375E"/>
                </a:solidFill>
                <a:latin typeface="+mn-lt"/>
              </a:rPr>
              <a:t> and </a:t>
            </a:r>
            <a:r>
              <a:rPr lang="en-US" sz="2400" b="0" dirty="0">
                <a:solidFill>
                  <a:srgbClr val="FF0000"/>
                </a:solidFill>
                <a:latin typeface="+mn-lt"/>
              </a:rPr>
              <a:t>persistent</a:t>
            </a:r>
            <a:r>
              <a:rPr lang="en-US" sz="2400" b="0" dirty="0">
                <a:solidFill>
                  <a:srgbClr val="17375E"/>
                </a:solidFill>
                <a:latin typeface="+mn-lt"/>
              </a:rPr>
              <a:t> mental illness </a:t>
            </a:r>
          </a:p>
          <a:p>
            <a:pPr lvl="1">
              <a:buSzPct val="100000"/>
              <a:buFont typeface="Arial" panose="020B0604020202020204" pitchFamily="34" charset="0"/>
              <a:buChar char="•"/>
            </a:pPr>
            <a:r>
              <a:rPr lang="en-US" sz="2400" b="0" dirty="0">
                <a:solidFill>
                  <a:srgbClr val="17375E"/>
                </a:solidFill>
                <a:latin typeface="+mn-lt"/>
              </a:rPr>
              <a:t> Diagnosis …</a:t>
            </a:r>
          </a:p>
          <a:p>
            <a:pPr lvl="2">
              <a:buSzPct val="100000"/>
              <a:buFont typeface="Arial" panose="020B0604020202020204" pitchFamily="34" charset="0"/>
              <a:buChar char="‒"/>
            </a:pPr>
            <a:r>
              <a:rPr lang="en-US" sz="2400" b="0" dirty="0">
                <a:solidFill>
                  <a:srgbClr val="17375E"/>
                </a:solidFill>
                <a:latin typeface="+mn-lt"/>
              </a:rPr>
              <a:t> Schizophrenia, schizoaffective, bipolar disorder, delusional disorder, psychosis </a:t>
            </a:r>
          </a:p>
          <a:p>
            <a:pPr lvl="1">
              <a:buSzPct val="100000"/>
              <a:buFont typeface="Arial" panose="020B0604020202020204" pitchFamily="34" charset="0"/>
              <a:buChar char="•"/>
            </a:pPr>
            <a:r>
              <a:rPr lang="en-US" sz="2400" b="0" dirty="0">
                <a:solidFill>
                  <a:srgbClr val="17375E"/>
                </a:solidFill>
                <a:latin typeface="+mn-lt"/>
              </a:rPr>
              <a:t> Disability…</a:t>
            </a:r>
          </a:p>
          <a:p>
            <a:pPr lvl="2">
              <a:buSzPct val="100000"/>
              <a:buFont typeface="Arial" panose="020B0604020202020204" pitchFamily="34" charset="0"/>
              <a:buChar char="‒"/>
            </a:pPr>
            <a:r>
              <a:rPr lang="en-US" sz="2400" b="0" dirty="0">
                <a:solidFill>
                  <a:srgbClr val="17375E"/>
                </a:solidFill>
                <a:latin typeface="+mn-lt"/>
              </a:rPr>
              <a:t> 2 or more inpatient mental health hospitalizations (local and/or state) in a one-year period or 6 months or longer in a state hospital</a:t>
            </a:r>
          </a:p>
          <a:p>
            <a:pPr lvl="1">
              <a:buSzPct val="100000"/>
              <a:buFont typeface="Arial" panose="020B0604020202020204" pitchFamily="34" charset="0"/>
              <a:buChar char="•"/>
            </a:pPr>
            <a:r>
              <a:rPr lang="en-US" sz="2400" b="0" dirty="0">
                <a:solidFill>
                  <a:srgbClr val="17375E"/>
                </a:solidFill>
                <a:latin typeface="+mn-lt"/>
              </a:rPr>
              <a:t> Duration</a:t>
            </a:r>
            <a:r>
              <a:rPr lang="en-US" sz="2400" b="0" dirty="0">
                <a:solidFill>
                  <a:srgbClr val="17375E"/>
                </a:solidFill>
                <a:effectLst/>
                <a:latin typeface="+mn-lt"/>
              </a:rPr>
              <a:t>…</a:t>
            </a:r>
          </a:p>
          <a:p>
            <a:pPr lvl="2">
              <a:buSzPct val="100000"/>
              <a:buFont typeface="Arial" panose="020B0604020202020204" pitchFamily="34" charset="0"/>
              <a:buChar char="‒"/>
            </a:pPr>
            <a:r>
              <a:rPr lang="en-US" sz="2400" b="0" dirty="0">
                <a:solidFill>
                  <a:srgbClr val="17375E"/>
                </a:solidFill>
                <a:latin typeface="+mn-lt"/>
              </a:rPr>
              <a:t> Disabled for two years or longer  </a:t>
            </a:r>
          </a:p>
        </p:txBody>
      </p:sp>
      <p:pic>
        <p:nvPicPr>
          <p:cNvPr id="2" name="Picture 1" descr="&lt;strong&gt;Psychiatric&lt;/strong&gt; &lt;strong&gt;hospital&lt;/strong&gt; - Wikiped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6219" y="4914524"/>
            <a:ext cx="2223135" cy="1374302"/>
          </a:xfrm>
          <a:prstGeom prst="rect">
            <a:avLst/>
          </a:prstGeom>
        </p:spPr>
      </p:pic>
    </p:spTree>
    <p:extLst>
      <p:ext uri="{BB962C8B-B14F-4D97-AF65-F5344CB8AC3E}">
        <p14:creationId xmlns:p14="http://schemas.microsoft.com/office/powerpoint/2010/main" val="1709027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Rot="1" noChangeArrowheads="1"/>
          </p:cNvSpPr>
          <p:nvPr>
            <p:ph type="title"/>
          </p:nvPr>
        </p:nvSpPr>
        <p:spPr>
          <a:xfrm>
            <a:off x="320040" y="640080"/>
            <a:ext cx="7843267" cy="548640"/>
          </a:xfrm>
        </p:spPr>
        <p:txBody>
          <a:bodyPr>
            <a:noAutofit/>
          </a:bodyPr>
          <a:lstStyle/>
          <a:p>
            <a:pPr eaLnBrk="1" hangingPunct="1"/>
            <a:r>
              <a:rPr lang="en-US" sz="3000" b="1" dirty="0">
                <a:solidFill>
                  <a:srgbClr val="17375E"/>
                </a:solidFill>
                <a:latin typeface="+mn-lt"/>
              </a:rPr>
              <a:t>Criminal Justice and Mental Health </a:t>
            </a:r>
          </a:p>
        </p:txBody>
      </p:sp>
      <p:sp>
        <p:nvSpPr>
          <p:cNvPr id="14340" name="Rectangle 3"/>
          <p:cNvSpPr>
            <a:spLocks noGrp="1" noChangeArrowheads="1"/>
          </p:cNvSpPr>
          <p:nvPr>
            <p:ph type="body" sz="quarter" idx="10"/>
          </p:nvPr>
        </p:nvSpPr>
        <p:spPr>
          <a:xfrm>
            <a:off x="512064" y="1463040"/>
            <a:ext cx="7334764" cy="4795307"/>
          </a:xfrm>
        </p:spPr>
        <p:txBody>
          <a:bodyPr>
            <a:normAutofit/>
          </a:bodyPr>
          <a:lstStyle/>
          <a:p>
            <a:pPr eaLnBrk="1" hangingPunct="1">
              <a:lnSpc>
                <a:spcPct val="80000"/>
              </a:lnSpc>
            </a:pPr>
            <a:r>
              <a:rPr lang="en-US" sz="2400" b="0" dirty="0">
                <a:solidFill>
                  <a:srgbClr val="17375E"/>
                </a:solidFill>
                <a:latin typeface="+mn-lt"/>
              </a:rPr>
              <a:t>The public mental health system has shrunk in past 50 years … </a:t>
            </a:r>
          </a:p>
          <a:p>
            <a:pPr lvl="1">
              <a:lnSpc>
                <a:spcPct val="80000"/>
              </a:lnSpc>
            </a:pPr>
            <a:r>
              <a:rPr lang="en-US" sz="2400" b="0" dirty="0">
                <a:solidFill>
                  <a:srgbClr val="FF0000"/>
                </a:solidFill>
                <a:latin typeface="+mn-lt"/>
              </a:rPr>
              <a:t>Care and treatment are now separate! </a:t>
            </a:r>
          </a:p>
          <a:p>
            <a:pPr lvl="1">
              <a:lnSpc>
                <a:spcPct val="80000"/>
              </a:lnSpc>
            </a:pPr>
            <a:endParaRPr lang="en-US" sz="2400" b="0" dirty="0">
              <a:solidFill>
                <a:srgbClr val="17375E"/>
              </a:solidFill>
              <a:latin typeface="+mn-lt"/>
            </a:endParaRPr>
          </a:p>
          <a:p>
            <a:pPr>
              <a:lnSpc>
                <a:spcPct val="80000"/>
              </a:lnSpc>
            </a:pPr>
            <a:r>
              <a:rPr lang="en-US" sz="2400" b="0" dirty="0">
                <a:solidFill>
                  <a:srgbClr val="17375E"/>
                </a:solidFill>
                <a:latin typeface="+mn-lt"/>
              </a:rPr>
              <a:t>The criminal justice (CJ) system is the new frontier for mental health services research …  </a:t>
            </a:r>
          </a:p>
          <a:p>
            <a:pPr>
              <a:lnSpc>
                <a:spcPct val="80000"/>
              </a:lnSpc>
            </a:pPr>
            <a:endParaRPr lang="en-US" sz="2400" b="0" dirty="0">
              <a:solidFill>
                <a:srgbClr val="17375E"/>
              </a:solidFill>
              <a:latin typeface="+mn-lt"/>
            </a:endParaRPr>
          </a:p>
          <a:p>
            <a:pPr>
              <a:lnSpc>
                <a:spcPct val="80000"/>
              </a:lnSpc>
            </a:pPr>
            <a:r>
              <a:rPr lang="en-US" sz="2400" b="0" dirty="0">
                <a:solidFill>
                  <a:srgbClr val="17375E"/>
                </a:solidFill>
                <a:latin typeface="+mn-lt"/>
              </a:rPr>
              <a:t>Fates of SPMI people intertwined with CJ policies …</a:t>
            </a:r>
          </a:p>
          <a:p>
            <a:pPr>
              <a:lnSpc>
                <a:spcPct val="80000"/>
              </a:lnSpc>
            </a:pPr>
            <a:endParaRPr lang="en-US" sz="2400" b="0" dirty="0">
              <a:solidFill>
                <a:srgbClr val="17375E"/>
              </a:solidFill>
              <a:latin typeface="+mn-lt"/>
            </a:endParaRPr>
          </a:p>
          <a:p>
            <a:pPr>
              <a:lnSpc>
                <a:spcPct val="80000"/>
              </a:lnSpc>
            </a:pPr>
            <a:r>
              <a:rPr lang="en-US" sz="2400" b="0" dirty="0">
                <a:solidFill>
                  <a:srgbClr val="17375E"/>
                </a:solidFill>
                <a:latin typeface="+mn-lt"/>
              </a:rPr>
              <a:t>Criminal justice system …. </a:t>
            </a:r>
          </a:p>
          <a:p>
            <a:pPr lvl="1">
              <a:lnSpc>
                <a:spcPct val="80000"/>
              </a:lnSpc>
            </a:pPr>
            <a:r>
              <a:rPr lang="en-US" sz="2400" b="0" dirty="0">
                <a:solidFill>
                  <a:srgbClr val="17375E"/>
                </a:solidFill>
                <a:latin typeface="+mn-lt"/>
              </a:rPr>
              <a:t>place of last resort …. </a:t>
            </a:r>
          </a:p>
          <a:p>
            <a:pPr lvl="1">
              <a:lnSpc>
                <a:spcPct val="80000"/>
              </a:lnSpc>
            </a:pPr>
            <a:r>
              <a:rPr lang="en-US" sz="2400" b="0" dirty="0">
                <a:solidFill>
                  <a:srgbClr val="17375E"/>
                </a:solidFill>
                <a:latin typeface="+mn-lt"/>
              </a:rPr>
              <a:t>public health outpost … </a:t>
            </a:r>
          </a:p>
        </p:txBody>
      </p:sp>
      <p:pic>
        <p:nvPicPr>
          <p:cNvPr id="2" name="Picture 1" descr="Business304 - Peripheral Righ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186" y="4951026"/>
            <a:ext cx="1564481" cy="1261144"/>
          </a:xfrm>
          <a:prstGeom prst="rect">
            <a:avLst/>
          </a:prstGeom>
        </p:spPr>
      </p:pic>
      <p:pic>
        <p:nvPicPr>
          <p:cNvPr id="5" name="Picture 4" descr="Compatible With Joy-Trisomy18: Monday Funday, or N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401" y="1924036"/>
            <a:ext cx="1594989" cy="836300"/>
          </a:xfrm>
          <a:prstGeom prst="rect">
            <a:avLst/>
          </a:prstGeom>
        </p:spPr>
      </p:pic>
      <p:pic>
        <p:nvPicPr>
          <p:cNvPr id="3" name="Picture 2" descr="Immigration detention reforms a distant promise as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440" y="4331953"/>
            <a:ext cx="1558161" cy="1249645"/>
          </a:xfrm>
          <a:prstGeom prst="rect">
            <a:avLst/>
          </a:prstGeom>
        </p:spPr>
      </p:pic>
    </p:spTree>
    <p:extLst>
      <p:ext uri="{BB962C8B-B14F-4D97-AF65-F5344CB8AC3E}">
        <p14:creationId xmlns:p14="http://schemas.microsoft.com/office/powerpoint/2010/main" val="3512096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805375" y="607664"/>
            <a:ext cx="7533249" cy="85725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endParaRPr lang="en-US" sz="3600" b="1" spc="-38" dirty="0">
              <a:solidFill>
                <a:srgbClr val="ED7D31"/>
              </a:solidFill>
              <a:latin typeface="Calibri" panose="020F0502020204030204"/>
            </a:endParaRPr>
          </a:p>
        </p:txBody>
      </p:sp>
      <p:graphicFrame>
        <p:nvGraphicFramePr>
          <p:cNvPr id="4" name="Group 27"/>
          <p:cNvGraphicFramePr>
            <a:graphicFrameLocks/>
          </p:cNvGraphicFramePr>
          <p:nvPr>
            <p:extLst>
              <p:ext uri="{D42A27DB-BD31-4B8C-83A1-F6EECF244321}">
                <p14:modId xmlns:p14="http://schemas.microsoft.com/office/powerpoint/2010/main" val="1911310606"/>
              </p:ext>
            </p:extLst>
          </p:nvPr>
        </p:nvGraphicFramePr>
        <p:xfrm>
          <a:off x="660507" y="2458919"/>
          <a:ext cx="7538527" cy="735422"/>
        </p:xfrm>
        <a:graphic>
          <a:graphicData uri="http://schemas.openxmlformats.org/drawingml/2006/table">
            <a:tbl>
              <a:tblPr/>
              <a:tblGrid>
                <a:gridCol w="1879072">
                  <a:extLst>
                    <a:ext uri="{9D8B030D-6E8A-4147-A177-3AD203B41FA5}">
                      <a16:colId xmlns:a16="http://schemas.microsoft.com/office/drawing/2014/main" val="20000"/>
                    </a:ext>
                  </a:extLst>
                </a:gridCol>
                <a:gridCol w="1645579">
                  <a:extLst>
                    <a:ext uri="{9D8B030D-6E8A-4147-A177-3AD203B41FA5}">
                      <a16:colId xmlns:a16="http://schemas.microsoft.com/office/drawing/2014/main" val="20001"/>
                    </a:ext>
                  </a:extLst>
                </a:gridCol>
                <a:gridCol w="1840157">
                  <a:extLst>
                    <a:ext uri="{9D8B030D-6E8A-4147-A177-3AD203B41FA5}">
                      <a16:colId xmlns:a16="http://schemas.microsoft.com/office/drawing/2014/main" val="20002"/>
                    </a:ext>
                  </a:extLst>
                </a:gridCol>
                <a:gridCol w="2173719">
                  <a:extLst>
                    <a:ext uri="{9D8B030D-6E8A-4147-A177-3AD203B41FA5}">
                      <a16:colId xmlns:a16="http://schemas.microsoft.com/office/drawing/2014/main" val="20003"/>
                    </a:ext>
                  </a:extLst>
                </a:gridCol>
              </a:tblGrid>
              <a:tr h="39252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1800" b="0" i="0" u="none" strike="noStrike" cap="none" normalizeH="0" baseline="0" dirty="0">
                        <a:ln>
                          <a:noFill/>
                        </a:ln>
                        <a:solidFill>
                          <a:srgbClr val="17375E"/>
                        </a:solidFill>
                        <a:effectLst/>
                        <a:latin typeface="+mn-lt"/>
                        <a:cs typeface="Arial" charset="0"/>
                      </a:endParaRP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a:ln>
                            <a:noFill/>
                          </a:ln>
                          <a:solidFill>
                            <a:srgbClr val="17375E"/>
                          </a:solidFill>
                          <a:effectLst/>
                          <a:latin typeface="+mn-lt"/>
                          <a:cs typeface="Arial" charset="0"/>
                        </a:rPr>
                        <a:t>Prisons</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a:ln>
                            <a:noFill/>
                          </a:ln>
                          <a:solidFill>
                            <a:srgbClr val="17375E"/>
                          </a:solidFill>
                          <a:effectLst/>
                          <a:latin typeface="+mn-lt"/>
                          <a:cs typeface="Arial" charset="0"/>
                        </a:rPr>
                        <a:t>Jails</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195"/>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1" i="0" u="none" strike="noStrike" cap="none" normalizeH="0" baseline="0" dirty="0">
                          <a:ln>
                            <a:noFill/>
                          </a:ln>
                          <a:solidFill>
                            <a:srgbClr val="17375E"/>
                          </a:solidFill>
                          <a:effectLst/>
                          <a:latin typeface="+mn-lt"/>
                          <a:cs typeface="Arial" charset="0"/>
                        </a:rPr>
                        <a:t>Probation/Parole</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50195"/>
                      </a:schemeClr>
                    </a:solidFill>
                  </a:tcPr>
                </a:tc>
                <a:extLst>
                  <a:ext uri="{0D108BD9-81ED-4DB2-BD59-A6C34878D82A}">
                    <a16:rowId xmlns:a16="http://schemas.microsoft.com/office/drawing/2014/main" val="10000"/>
                  </a:ext>
                </a:extLst>
              </a:tr>
              <a:tr h="342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17375E"/>
                          </a:solidFill>
                          <a:effectLst/>
                          <a:latin typeface="+mn-lt"/>
                          <a:cs typeface="Arial" charset="0"/>
                        </a:rPr>
                        <a:t># MI</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17375E"/>
                          </a:solidFill>
                          <a:effectLst/>
                          <a:latin typeface="+mn-lt"/>
                          <a:cs typeface="Arial" charset="0"/>
                        </a:rPr>
                        <a:t>276,994</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17375E"/>
                          </a:solidFill>
                          <a:effectLst/>
                          <a:latin typeface="+mn-lt"/>
                          <a:cs typeface="Arial" charset="0"/>
                        </a:rPr>
                        <a:t>130,140</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800" b="0" i="0" u="none" strike="noStrike" cap="none" normalizeH="0" baseline="0" dirty="0">
                          <a:ln>
                            <a:noFill/>
                          </a:ln>
                          <a:solidFill>
                            <a:srgbClr val="17375E"/>
                          </a:solidFill>
                          <a:effectLst/>
                          <a:latin typeface="+mn-lt"/>
                          <a:cs typeface="Arial" charset="0"/>
                        </a:rPr>
                        <a:t>1,350,000</a:t>
                      </a:r>
                    </a:p>
                  </a:txBody>
                  <a:tcPr marL="41824" marR="41824"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Text Placeholder 5"/>
          <p:cNvSpPr txBox="1">
            <a:spLocks/>
          </p:cNvSpPr>
          <p:nvPr/>
        </p:nvSpPr>
        <p:spPr>
          <a:xfrm>
            <a:off x="512064" y="1737360"/>
            <a:ext cx="6515100" cy="33537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685800">
              <a:lnSpc>
                <a:spcPct val="80000"/>
              </a:lnSpc>
              <a:spcBef>
                <a:spcPts val="900"/>
              </a:spcBef>
              <a:spcAft>
                <a:spcPts val="150"/>
              </a:spcAft>
              <a:buClr>
                <a:srgbClr val="FFC000"/>
              </a:buClr>
              <a:buSzPct val="80000"/>
              <a:buNone/>
            </a:pPr>
            <a:r>
              <a:rPr lang="en-US" sz="2800" dirty="0">
                <a:solidFill>
                  <a:srgbClr val="17375E"/>
                </a:solidFill>
              </a:rPr>
              <a:t>Approximately 37,000 in state hospitals!</a:t>
            </a:r>
          </a:p>
        </p:txBody>
      </p:sp>
      <p:sp>
        <p:nvSpPr>
          <p:cNvPr id="6" name="Oval 57"/>
          <p:cNvSpPr>
            <a:spLocks noChangeArrowheads="1"/>
          </p:cNvSpPr>
          <p:nvPr/>
        </p:nvSpPr>
        <p:spPr bwMode="auto">
          <a:xfrm>
            <a:off x="4241673" y="2762443"/>
            <a:ext cx="1714500" cy="457200"/>
          </a:xfrm>
          <a:prstGeom prst="ellipse">
            <a:avLst/>
          </a:prstGeom>
          <a:noFill/>
          <a:ln w="28575">
            <a:solidFill>
              <a:srgbClr val="FF0000"/>
            </a:solidFill>
            <a:round/>
            <a:headEnd/>
            <a:tailEnd/>
          </a:ln>
        </p:spPr>
        <p:txBody>
          <a:bodyPr wrap="none" anchor="ctr"/>
          <a:lstStyle/>
          <a:p>
            <a:pPr defTabSz="685800"/>
            <a:endParaRPr lang="en-US">
              <a:solidFill>
                <a:prstClr val="black"/>
              </a:solidFill>
              <a:latin typeface="Georgia" panose="02040502050405020303" pitchFamily="18" charset="0"/>
            </a:endParaRPr>
          </a:p>
        </p:txBody>
      </p:sp>
      <p:sp>
        <p:nvSpPr>
          <p:cNvPr id="7" name="Pentagon 6"/>
          <p:cNvSpPr/>
          <p:nvPr/>
        </p:nvSpPr>
        <p:spPr>
          <a:xfrm>
            <a:off x="7153631" y="3429000"/>
            <a:ext cx="1329862" cy="8001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Calibri" panose="020F0502020204030204"/>
              </a:rPr>
              <a:t> </a:t>
            </a:r>
            <a:r>
              <a:rPr lang="en-US" sz="1600" dirty="0">
                <a:solidFill>
                  <a:prstClr val="black"/>
                </a:solidFill>
              </a:rPr>
              <a:t>Probation</a:t>
            </a:r>
          </a:p>
        </p:txBody>
      </p:sp>
      <p:sp>
        <p:nvSpPr>
          <p:cNvPr id="8" name="Pentagon 7"/>
          <p:cNvSpPr/>
          <p:nvPr/>
        </p:nvSpPr>
        <p:spPr>
          <a:xfrm>
            <a:off x="5410714" y="3495746"/>
            <a:ext cx="1219430" cy="783965"/>
          </a:xfrm>
          <a:prstGeom prst="homePlate">
            <a:avLst/>
          </a:prstGeom>
          <a:solidFill>
            <a:srgbClr val="AF6F1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black"/>
                </a:solidFill>
                <a:latin typeface="Calibri" panose="020F0502020204030204"/>
              </a:rPr>
              <a:t> </a:t>
            </a:r>
            <a:r>
              <a:rPr lang="en-US" sz="1600" dirty="0">
                <a:solidFill>
                  <a:prstClr val="black"/>
                </a:solidFill>
              </a:rPr>
              <a:t>Prison</a:t>
            </a:r>
          </a:p>
        </p:txBody>
      </p:sp>
      <p:sp>
        <p:nvSpPr>
          <p:cNvPr id="9" name="Pentagon 8"/>
          <p:cNvSpPr/>
          <p:nvPr/>
        </p:nvSpPr>
        <p:spPr>
          <a:xfrm>
            <a:off x="3914857" y="3497074"/>
            <a:ext cx="1219430" cy="80010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Calibri" panose="020F0502020204030204"/>
              </a:rPr>
              <a:t> </a:t>
            </a:r>
            <a:r>
              <a:rPr lang="en-US" sz="1600" dirty="0">
                <a:solidFill>
                  <a:prstClr val="black"/>
                </a:solidFill>
              </a:rPr>
              <a:t>Jail</a:t>
            </a:r>
          </a:p>
        </p:txBody>
      </p:sp>
      <p:sp>
        <p:nvSpPr>
          <p:cNvPr id="10" name="Pentagon 9"/>
          <p:cNvSpPr/>
          <p:nvPr/>
        </p:nvSpPr>
        <p:spPr>
          <a:xfrm>
            <a:off x="2403095" y="3515918"/>
            <a:ext cx="1219430" cy="800100"/>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Georgia" panose="02040502050405020303" pitchFamily="18" charset="0"/>
              </a:rPr>
              <a:t> </a:t>
            </a:r>
            <a:r>
              <a:rPr lang="en-US" sz="1600" dirty="0">
                <a:solidFill>
                  <a:prstClr val="black"/>
                </a:solidFill>
              </a:rPr>
              <a:t>Courts</a:t>
            </a:r>
          </a:p>
        </p:txBody>
      </p:sp>
      <p:sp>
        <p:nvSpPr>
          <p:cNvPr id="11" name="Pentagon 10"/>
          <p:cNvSpPr/>
          <p:nvPr/>
        </p:nvSpPr>
        <p:spPr>
          <a:xfrm>
            <a:off x="660507" y="3504520"/>
            <a:ext cx="1219430" cy="800100"/>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500" dirty="0">
                <a:solidFill>
                  <a:prstClr val="white"/>
                </a:solidFill>
                <a:latin typeface="Georgia" panose="02040502050405020303" pitchFamily="18" charset="0"/>
              </a:rPr>
              <a:t> </a:t>
            </a:r>
            <a:r>
              <a:rPr lang="en-US" sz="1600" dirty="0">
                <a:solidFill>
                  <a:prstClr val="black"/>
                </a:solidFill>
              </a:rPr>
              <a:t>Police</a:t>
            </a:r>
            <a:endParaRPr lang="en-US" sz="1500" dirty="0">
              <a:solidFill>
                <a:prstClr val="black"/>
              </a:solidFill>
            </a:endParaRPr>
          </a:p>
        </p:txBody>
      </p:sp>
      <p:sp>
        <p:nvSpPr>
          <p:cNvPr id="12" name="TextBox 11"/>
          <p:cNvSpPr txBox="1"/>
          <p:nvPr/>
        </p:nvSpPr>
        <p:spPr>
          <a:xfrm>
            <a:off x="7027164" y="4491869"/>
            <a:ext cx="1509916" cy="1323439"/>
          </a:xfrm>
          <a:prstGeom prst="rect">
            <a:avLst/>
          </a:prstGeom>
          <a:noFill/>
        </p:spPr>
        <p:txBody>
          <a:bodyPr wrap="square" rtlCol="0">
            <a:spAutoFit/>
          </a:bodyPr>
          <a:lstStyle/>
          <a:p>
            <a:pPr marL="214313" indent="-214313" defTabSz="685800">
              <a:buFont typeface="Arial" panose="020B0604020202020204" pitchFamily="34" charset="0"/>
              <a:buChar char="•"/>
            </a:pPr>
            <a:r>
              <a:rPr lang="en-US" sz="1600" dirty="0"/>
              <a:t>MH training</a:t>
            </a:r>
          </a:p>
          <a:p>
            <a:pPr marL="214313" indent="-214313" defTabSz="685800">
              <a:buFont typeface="Arial" panose="020B0604020202020204" pitchFamily="34" charset="0"/>
              <a:buChar char="•"/>
            </a:pPr>
            <a:r>
              <a:rPr lang="en-US" sz="1600" dirty="0"/>
              <a:t>SMHP</a:t>
            </a:r>
          </a:p>
          <a:p>
            <a:pPr marL="214313" indent="-214313" defTabSz="685800">
              <a:buFont typeface="Arial" panose="020B0604020202020204" pitchFamily="34" charset="0"/>
              <a:buChar char="•"/>
            </a:pPr>
            <a:r>
              <a:rPr lang="en-US" sz="1600" dirty="0"/>
              <a:t>Risk/needs assessment</a:t>
            </a:r>
          </a:p>
          <a:p>
            <a:pPr marL="214313" indent="-214313" defTabSz="685800">
              <a:buFont typeface="Arial" panose="020B0604020202020204" pitchFamily="34" charset="0"/>
              <a:buChar char="•"/>
            </a:pPr>
            <a:r>
              <a:rPr lang="en-US" sz="1600" dirty="0"/>
              <a:t>Trauma</a:t>
            </a:r>
          </a:p>
        </p:txBody>
      </p:sp>
      <p:sp>
        <p:nvSpPr>
          <p:cNvPr id="13" name="TextBox 12"/>
          <p:cNvSpPr txBox="1"/>
          <p:nvPr/>
        </p:nvSpPr>
        <p:spPr>
          <a:xfrm>
            <a:off x="5371030" y="4491870"/>
            <a:ext cx="1509916" cy="1323439"/>
          </a:xfrm>
          <a:prstGeom prst="rect">
            <a:avLst/>
          </a:prstGeom>
          <a:noFill/>
        </p:spPr>
        <p:txBody>
          <a:bodyPr wrap="square" rtlCol="0">
            <a:spAutoFit/>
          </a:bodyPr>
          <a:lstStyle/>
          <a:p>
            <a:pPr marL="214313" indent="-214313" defTabSz="685800">
              <a:buFont typeface="Arial" panose="020B0604020202020204" pitchFamily="34" charset="0"/>
              <a:buChar char="•"/>
            </a:pPr>
            <a:r>
              <a:rPr lang="en-US" sz="1600" dirty="0"/>
              <a:t>Restricted housing</a:t>
            </a:r>
          </a:p>
          <a:p>
            <a:pPr marL="214313" indent="-214313" defTabSz="685800">
              <a:buFont typeface="Arial" panose="020B0604020202020204" pitchFamily="34" charset="0"/>
              <a:buChar char="•"/>
            </a:pPr>
            <a:r>
              <a:rPr lang="en-US" sz="1600" dirty="0"/>
              <a:t>Infractions</a:t>
            </a:r>
          </a:p>
          <a:p>
            <a:pPr marL="214313" indent="-214313" defTabSz="685800">
              <a:buFont typeface="Arial" panose="020B0604020202020204" pitchFamily="34" charset="0"/>
              <a:buChar char="•"/>
            </a:pPr>
            <a:r>
              <a:rPr lang="en-US" sz="1600" dirty="0"/>
              <a:t>Risk/needs assessment</a:t>
            </a:r>
          </a:p>
        </p:txBody>
      </p:sp>
      <p:sp>
        <p:nvSpPr>
          <p:cNvPr id="14" name="TextBox 13"/>
          <p:cNvSpPr txBox="1"/>
          <p:nvPr/>
        </p:nvSpPr>
        <p:spPr>
          <a:xfrm>
            <a:off x="3769614" y="4491870"/>
            <a:ext cx="1509916" cy="1569660"/>
          </a:xfrm>
          <a:prstGeom prst="rect">
            <a:avLst/>
          </a:prstGeom>
          <a:noFill/>
        </p:spPr>
        <p:txBody>
          <a:bodyPr wrap="square" rtlCol="0">
            <a:spAutoFit/>
          </a:bodyPr>
          <a:lstStyle/>
          <a:p>
            <a:pPr marL="214313" indent="-214313" defTabSz="685800">
              <a:buFont typeface="Arial" panose="020B0604020202020204" pitchFamily="34" charset="0"/>
              <a:buChar char="•"/>
            </a:pPr>
            <a:r>
              <a:rPr lang="en-US" sz="1600" dirty="0"/>
              <a:t>Screening and treatment</a:t>
            </a:r>
          </a:p>
          <a:p>
            <a:pPr marL="214313" indent="-214313" defTabSz="685800">
              <a:buFont typeface="Arial" panose="020B0604020202020204" pitchFamily="34" charset="0"/>
              <a:buChar char="•"/>
            </a:pPr>
            <a:r>
              <a:rPr lang="en-US" sz="1600" dirty="0"/>
              <a:t>Critical Time Intervention</a:t>
            </a:r>
          </a:p>
        </p:txBody>
      </p:sp>
      <p:sp>
        <p:nvSpPr>
          <p:cNvPr id="15" name="TextBox 14"/>
          <p:cNvSpPr txBox="1"/>
          <p:nvPr/>
        </p:nvSpPr>
        <p:spPr>
          <a:xfrm>
            <a:off x="2263054" y="4530342"/>
            <a:ext cx="1219430" cy="1531188"/>
          </a:xfrm>
          <a:prstGeom prst="rect">
            <a:avLst/>
          </a:prstGeom>
          <a:noFill/>
        </p:spPr>
        <p:txBody>
          <a:bodyPr wrap="square" rtlCol="0">
            <a:spAutoFit/>
          </a:bodyPr>
          <a:lstStyle/>
          <a:p>
            <a:pPr marL="214313" indent="-214313" defTabSz="685800">
              <a:buFont typeface="Arial" panose="020B0604020202020204" pitchFamily="34" charset="0"/>
              <a:buChar char="•"/>
            </a:pPr>
            <a:r>
              <a:rPr lang="en-US" sz="1600" dirty="0"/>
              <a:t>Mental health court</a:t>
            </a:r>
          </a:p>
          <a:p>
            <a:pPr marL="214313" indent="-214313" defTabSz="685800">
              <a:buFont typeface="Arial" panose="020B0604020202020204" pitchFamily="34" charset="0"/>
              <a:buChar char="•"/>
            </a:pPr>
            <a:r>
              <a:rPr lang="en-US" sz="1600" dirty="0"/>
              <a:t>Financial literacy</a:t>
            </a:r>
          </a:p>
          <a:p>
            <a:pPr defTabSz="685800">
              <a:buClr>
                <a:srgbClr val="FFC000"/>
              </a:buClr>
            </a:pPr>
            <a:endParaRPr lang="en-US" sz="1350" dirty="0">
              <a:solidFill>
                <a:prstClr val="black"/>
              </a:solidFill>
              <a:latin typeface="Calibri" panose="020F0502020204030204"/>
            </a:endParaRPr>
          </a:p>
        </p:txBody>
      </p:sp>
      <p:sp>
        <p:nvSpPr>
          <p:cNvPr id="16" name="TextBox 15"/>
          <p:cNvSpPr txBox="1"/>
          <p:nvPr/>
        </p:nvSpPr>
        <p:spPr>
          <a:xfrm>
            <a:off x="433552" y="4531578"/>
            <a:ext cx="1517125" cy="1077218"/>
          </a:xfrm>
          <a:prstGeom prst="rect">
            <a:avLst/>
          </a:prstGeom>
          <a:noFill/>
        </p:spPr>
        <p:txBody>
          <a:bodyPr wrap="square" rtlCol="0">
            <a:spAutoFit/>
          </a:bodyPr>
          <a:lstStyle/>
          <a:p>
            <a:pPr marL="214313" indent="-214313" defTabSz="685800">
              <a:buFont typeface="Arial" panose="020B0604020202020204" pitchFamily="34" charset="0"/>
              <a:buChar char="•"/>
            </a:pPr>
            <a:r>
              <a:rPr lang="en-US" sz="1600" dirty="0"/>
              <a:t>Segmented Crisis Intervention training</a:t>
            </a:r>
          </a:p>
        </p:txBody>
      </p:sp>
      <p:sp>
        <p:nvSpPr>
          <p:cNvPr id="2" name="Title 1">
            <a:extLst>
              <a:ext uri="{FF2B5EF4-FFF2-40B4-BE49-F238E27FC236}">
                <a16:creationId xmlns:a16="http://schemas.microsoft.com/office/drawing/2014/main" id="{6CB46556-E748-463D-AFDD-B9D9BB7494BF}"/>
              </a:ext>
            </a:extLst>
          </p:cNvPr>
          <p:cNvSpPr>
            <a:spLocks noGrp="1"/>
          </p:cNvSpPr>
          <p:nvPr>
            <p:ph type="title"/>
          </p:nvPr>
        </p:nvSpPr>
        <p:spPr>
          <a:xfrm>
            <a:off x="320040" y="640080"/>
            <a:ext cx="7843267" cy="548640"/>
          </a:xfrm>
        </p:spPr>
        <p:txBody>
          <a:bodyPr/>
          <a:lstStyle/>
          <a:p>
            <a:r>
              <a:rPr lang="en-US" sz="3000" b="1" spc="-38" dirty="0">
                <a:solidFill>
                  <a:srgbClr val="17375E"/>
                </a:solidFill>
                <a:latin typeface="+mn-lt"/>
              </a:rPr>
              <a:t>Daily Number of Persons with Mental Illnesses in the Criminal Justice System</a:t>
            </a:r>
            <a:endParaRPr lang="en-US" sz="3000" dirty="0">
              <a:solidFill>
                <a:srgbClr val="17375E"/>
              </a:solidFill>
              <a:latin typeface="+mn-lt"/>
            </a:endParaRPr>
          </a:p>
        </p:txBody>
      </p:sp>
    </p:spTree>
    <p:extLst>
      <p:ext uri="{BB962C8B-B14F-4D97-AF65-F5344CB8AC3E}">
        <p14:creationId xmlns:p14="http://schemas.microsoft.com/office/powerpoint/2010/main" val="1934369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0039" y="712721"/>
            <a:ext cx="8466062" cy="548640"/>
          </a:xfrm>
        </p:spPr>
        <p:txBody>
          <a:bodyPr vert="horz" lIns="68580" tIns="34290" rIns="68580" bIns="34290" rtlCol="0" anchor="ctr">
            <a:noAutofit/>
          </a:bodyPr>
          <a:lstStyle/>
          <a:p>
            <a:r>
              <a:rPr lang="en-US" sz="3000" b="1" dirty="0">
                <a:solidFill>
                  <a:srgbClr val="17375E"/>
                </a:solidFill>
                <a:latin typeface="+mn-lt"/>
              </a:rPr>
              <a:t>Mental Illnesses in Community Corrections: Prevalence and Challenges</a:t>
            </a:r>
          </a:p>
        </p:txBody>
      </p:sp>
      <p:sp>
        <p:nvSpPr>
          <p:cNvPr id="10" name="Content Placeholder 2"/>
          <p:cNvSpPr txBox="1">
            <a:spLocks/>
          </p:cNvSpPr>
          <p:nvPr/>
        </p:nvSpPr>
        <p:spPr>
          <a:xfrm>
            <a:off x="365760" y="1619490"/>
            <a:ext cx="4583151" cy="4744785"/>
          </a:xfrm>
          <a:prstGeom prst="rect">
            <a:avLst/>
          </a:prstGeom>
          <a:ln>
            <a:solidFill>
              <a:schemeClr val="bg1"/>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Limited/insufficient resources available in community</a:t>
            </a:r>
          </a:p>
          <a:p>
            <a:pPr marL="171446"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Inadequate officer training and expertise</a:t>
            </a:r>
          </a:p>
          <a:p>
            <a:pPr marL="171446"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High caseloads</a:t>
            </a:r>
          </a:p>
          <a:p>
            <a:pPr marL="171446"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Punishment vs. treatment orientation</a:t>
            </a:r>
          </a:p>
          <a:p>
            <a:pPr marL="171446"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Individuals w/SMI:</a:t>
            </a:r>
          </a:p>
          <a:p>
            <a:pPr marL="514346"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Greater difficulty meeting the terms of supervision</a:t>
            </a:r>
          </a:p>
          <a:p>
            <a:pPr marL="514346"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Higher rates of probation violations and recidivism</a:t>
            </a:r>
          </a:p>
          <a:p>
            <a:pPr marL="514346"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Co-occurring complex problems (e.g., substance use, homelessness)</a:t>
            </a:r>
          </a:p>
          <a:p>
            <a:pPr marL="514346"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Lack of medication adherence</a:t>
            </a:r>
          </a:p>
          <a:p>
            <a:pPr marL="514346"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7375E"/>
                </a:solidFill>
                <a:effectLst/>
                <a:uLnTx/>
                <a:uFillTx/>
                <a:ea typeface="+mn-ea"/>
                <a:cs typeface="+mn-cs"/>
              </a:rPr>
              <a:t>Lack of health insurance</a:t>
            </a:r>
          </a:p>
        </p:txBody>
      </p:sp>
      <p:pic>
        <p:nvPicPr>
          <p:cNvPr id="12" name="Picture 11">
            <a:extLst>
              <a:ext uri="{FF2B5EF4-FFF2-40B4-BE49-F238E27FC236}">
                <a16:creationId xmlns:a16="http://schemas.microsoft.com/office/drawing/2014/main" id="{C0B14E9F-104E-4739-BE2B-9F4595268150}"/>
              </a:ext>
            </a:extLst>
          </p:cNvPr>
          <p:cNvPicPr>
            <a:picLocks noChangeAspect="1"/>
          </p:cNvPicPr>
          <p:nvPr/>
        </p:nvPicPr>
        <p:blipFill>
          <a:blip r:embed="rId3"/>
          <a:stretch>
            <a:fillRect/>
          </a:stretch>
        </p:blipFill>
        <p:spPr>
          <a:xfrm>
            <a:off x="4941049" y="1761091"/>
            <a:ext cx="3845052" cy="3854687"/>
          </a:xfrm>
          <a:prstGeom prst="rect">
            <a:avLst/>
          </a:prstGeom>
        </p:spPr>
      </p:pic>
      <p:sp>
        <p:nvSpPr>
          <p:cNvPr id="30" name="TextBox 29">
            <a:extLst>
              <a:ext uri="{FF2B5EF4-FFF2-40B4-BE49-F238E27FC236}">
                <a16:creationId xmlns:a16="http://schemas.microsoft.com/office/drawing/2014/main" id="{73D12891-B6B6-46FE-A6BF-657828B99329}"/>
              </a:ext>
            </a:extLst>
          </p:cNvPr>
          <p:cNvSpPr txBox="1"/>
          <p:nvPr/>
        </p:nvSpPr>
        <p:spPr>
          <a:xfrm>
            <a:off x="95370" y="6230692"/>
            <a:ext cx="8915400"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Crilly et al., 2009; Ditton, 1999; Eno Louden &amp;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ea typeface="+mn-ea"/>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 2011;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ea typeface="+mn-ea"/>
                <a:cs typeface="Arial" panose="020B0604020202020204" pitchFamily="34" charset="0"/>
              </a:rPr>
              <a:t>Maruschak</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 &amp; Minton, 2020;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ea typeface="+mn-ea"/>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ea typeface="+mn-ea"/>
                <a:cs typeface="Arial" panose="020B0604020202020204" pitchFamily="34" charset="0"/>
              </a:rPr>
              <a:t> &amp; Eno Louden, 2006; Van Deinse, Cuddeback, Wilson &amp; Burgin, 2018;  Van Deinse, Cuddeback, Wilson, Lambert &amp; Edwards, 2019</a:t>
            </a:r>
          </a:p>
        </p:txBody>
      </p:sp>
    </p:spTree>
    <p:extLst>
      <p:ext uri="{BB962C8B-B14F-4D97-AF65-F5344CB8AC3E}">
        <p14:creationId xmlns:p14="http://schemas.microsoft.com/office/powerpoint/2010/main" val="73903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1" name="Rectangle 2"/>
          <p:cNvSpPr>
            <a:spLocks noGrp="1" noRot="1" noChangeArrowheads="1"/>
          </p:cNvSpPr>
          <p:nvPr>
            <p:ph type="title"/>
          </p:nvPr>
        </p:nvSpPr>
        <p:spPr>
          <a:xfrm>
            <a:off x="320040" y="640080"/>
            <a:ext cx="8590044" cy="548640"/>
          </a:xfrm>
        </p:spPr>
        <p:txBody>
          <a:bodyPr>
            <a:noAutofit/>
          </a:bodyPr>
          <a:lstStyle/>
          <a:p>
            <a:pPr eaLnBrk="1" hangingPunct="1"/>
            <a:r>
              <a:rPr lang="en-US" sz="3000" b="1" dirty="0">
                <a:solidFill>
                  <a:srgbClr val="17375E"/>
                </a:solidFill>
                <a:latin typeface="+mn-lt"/>
              </a:rPr>
              <a:t>Complex Needs of Justice-involved Persons with Severe Mental Illnesses</a:t>
            </a:r>
          </a:p>
        </p:txBody>
      </p:sp>
      <p:sp>
        <p:nvSpPr>
          <p:cNvPr id="48132" name="Rectangle 3"/>
          <p:cNvSpPr>
            <a:spLocks noGrp="1" noChangeArrowheads="1"/>
          </p:cNvSpPr>
          <p:nvPr>
            <p:ph type="body" sz="quarter" idx="10"/>
          </p:nvPr>
        </p:nvSpPr>
        <p:spPr>
          <a:xfrm>
            <a:off x="512064" y="1737360"/>
            <a:ext cx="7888288" cy="4795307"/>
          </a:xfrm>
        </p:spPr>
        <p:txBody>
          <a:bodyPr>
            <a:normAutofit/>
          </a:bodyPr>
          <a:lstStyle/>
          <a:p>
            <a:pPr eaLnBrk="1" hangingPunct="1">
              <a:buSzPct val="90000"/>
            </a:pPr>
            <a:r>
              <a:rPr lang="en-US" sz="2400" b="0" dirty="0">
                <a:solidFill>
                  <a:srgbClr val="17375E"/>
                </a:solidFill>
                <a:latin typeface="+mn-lt"/>
              </a:rPr>
              <a:t>Individuals living with SMI, in general, have complex needs, even more for justice-involved </a:t>
            </a:r>
          </a:p>
        </p:txBody>
      </p:sp>
      <p:pic>
        <p:nvPicPr>
          <p:cNvPr id="2" name="Picture 1" descr="File:Homeless Man.jpg - Wikimedia Common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4790" y="4624864"/>
            <a:ext cx="1988666" cy="1593056"/>
          </a:xfrm>
          <a:prstGeom prst="rect">
            <a:avLst/>
          </a:prstGeom>
        </p:spPr>
      </p:pic>
      <p:pic>
        <p:nvPicPr>
          <p:cNvPr id="4" name="Picture 3" descr="mrdoupe - grou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167" y="3069092"/>
            <a:ext cx="2083996" cy="1562997"/>
          </a:xfrm>
          <a:prstGeom prst="rect">
            <a:avLst/>
          </a:prstGeom>
        </p:spPr>
      </p:pic>
      <p:pic>
        <p:nvPicPr>
          <p:cNvPr id="5" name="Picture 4" descr="DVIDS - Images - &lt;strong&gt;Poor health&lt;/strong&gt; choices, quiet consequen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9" y="2844376"/>
            <a:ext cx="1935956" cy="1290637"/>
          </a:xfrm>
          <a:prstGeom prst="rect">
            <a:avLst/>
          </a:prstGeom>
        </p:spPr>
      </p:pic>
    </p:spTree>
    <p:extLst>
      <p:ext uri="{BB962C8B-B14F-4D97-AF65-F5344CB8AC3E}">
        <p14:creationId xmlns:p14="http://schemas.microsoft.com/office/powerpoint/2010/main" val="870847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8468754" cy="548640"/>
          </a:xfrm>
        </p:spPr>
        <p:txBody>
          <a:bodyPr>
            <a:normAutofit/>
          </a:bodyPr>
          <a:lstStyle/>
          <a:p>
            <a:r>
              <a:rPr lang="en-US" sz="3000" b="1" dirty="0">
                <a:solidFill>
                  <a:srgbClr val="17375E"/>
                </a:solidFill>
                <a:latin typeface="+mn-lt"/>
              </a:rPr>
              <a:t>Physical Health Problems of SPMI Persons</a:t>
            </a:r>
          </a:p>
        </p:txBody>
      </p:sp>
      <p:sp>
        <p:nvSpPr>
          <p:cNvPr id="3" name="TextBox 2">
            <a:extLst>
              <a:ext uri="{FF2B5EF4-FFF2-40B4-BE49-F238E27FC236}">
                <a16:creationId xmlns:a16="http://schemas.microsoft.com/office/drawing/2014/main" id="{4A250BAA-4FA4-42D2-A7FB-E4C2F2B9B68D}"/>
              </a:ext>
            </a:extLst>
          </p:cNvPr>
          <p:cNvSpPr txBox="1"/>
          <p:nvPr/>
        </p:nvSpPr>
        <p:spPr>
          <a:xfrm>
            <a:off x="91440" y="6227064"/>
            <a:ext cx="8286750" cy="338554"/>
          </a:xfrm>
          <a:prstGeom prst="rect">
            <a:avLst/>
          </a:prstGeom>
          <a:noFill/>
        </p:spPr>
        <p:txBody>
          <a:bodyPr wrap="square" rtlCol="0">
            <a:spAutoFit/>
          </a:bodyPr>
          <a:lstStyle/>
          <a:p>
            <a:pPr defTabSz="685800"/>
            <a:r>
              <a:rPr lang="en-US" sz="800" dirty="0">
                <a:solidFill>
                  <a:srgbClr val="17375E"/>
                </a:solidFill>
              </a:rPr>
              <a:t>Cuddeback, G. S., </a:t>
            </a:r>
            <a:r>
              <a:rPr lang="en-US" sz="800" dirty="0" err="1">
                <a:solidFill>
                  <a:srgbClr val="17375E"/>
                </a:solidFill>
              </a:rPr>
              <a:t>Scheyett</a:t>
            </a:r>
            <a:r>
              <a:rPr lang="en-US" sz="800" dirty="0">
                <a:solidFill>
                  <a:srgbClr val="17375E"/>
                </a:solidFill>
              </a:rPr>
              <a:t>, A. M., Pettus-Davis, C., &amp; Morrissey, J. P. (2010). General medical problems of incarcerated persons with severe and persistent mental illness: a population-based study. </a:t>
            </a:r>
            <a:r>
              <a:rPr lang="en-US" sz="800" i="1" dirty="0">
                <a:solidFill>
                  <a:srgbClr val="17375E"/>
                </a:solidFill>
              </a:rPr>
              <a:t>Psychiatric Services, 61</a:t>
            </a:r>
            <a:r>
              <a:rPr lang="en-US" sz="800" dirty="0">
                <a:solidFill>
                  <a:srgbClr val="17375E"/>
                </a:solidFill>
              </a:rPr>
              <a:t>(1), 45-49.</a:t>
            </a:r>
          </a:p>
        </p:txBody>
      </p:sp>
      <p:graphicFrame>
        <p:nvGraphicFramePr>
          <p:cNvPr id="6" name="Content Placeholder 4">
            <a:extLst>
              <a:ext uri="{FF2B5EF4-FFF2-40B4-BE49-F238E27FC236}">
                <a16:creationId xmlns:a16="http://schemas.microsoft.com/office/drawing/2014/main" id="{54425183-970C-4144-A2E8-60AB01AE4D53}"/>
              </a:ext>
            </a:extLst>
          </p:cNvPr>
          <p:cNvGraphicFramePr>
            <a:graphicFrameLocks/>
          </p:cNvGraphicFramePr>
          <p:nvPr>
            <p:extLst>
              <p:ext uri="{D42A27DB-BD31-4B8C-83A1-F6EECF244321}">
                <p14:modId xmlns:p14="http://schemas.microsoft.com/office/powerpoint/2010/main" val="1108529926"/>
              </p:ext>
            </p:extLst>
          </p:nvPr>
        </p:nvGraphicFramePr>
        <p:xfrm>
          <a:off x="356839" y="1690689"/>
          <a:ext cx="8468754" cy="37611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248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7843267" cy="548640"/>
          </a:xfrm>
        </p:spPr>
        <p:txBody>
          <a:bodyPr>
            <a:normAutofit/>
          </a:bodyPr>
          <a:lstStyle/>
          <a:p>
            <a:r>
              <a:rPr lang="en-US" sz="3000" dirty="0">
                <a:solidFill>
                  <a:srgbClr val="17375E"/>
                </a:solidFill>
                <a:latin typeface="+mn-lt"/>
              </a:rPr>
              <a:t>Cumulative Trauma!</a:t>
            </a:r>
          </a:p>
        </p:txBody>
      </p:sp>
      <p:sp>
        <p:nvSpPr>
          <p:cNvPr id="3" name="TextBox 2">
            <a:extLst>
              <a:ext uri="{FF2B5EF4-FFF2-40B4-BE49-F238E27FC236}">
                <a16:creationId xmlns:a16="http://schemas.microsoft.com/office/drawing/2014/main" id="{03E31BC9-6CB6-4469-9E32-709DDBAA2263}"/>
              </a:ext>
            </a:extLst>
          </p:cNvPr>
          <p:cNvSpPr txBox="1"/>
          <p:nvPr/>
        </p:nvSpPr>
        <p:spPr>
          <a:xfrm>
            <a:off x="563337" y="5553782"/>
            <a:ext cx="8188778" cy="369332"/>
          </a:xfrm>
          <a:prstGeom prst="rect">
            <a:avLst/>
          </a:prstGeom>
          <a:noFill/>
        </p:spPr>
        <p:txBody>
          <a:bodyPr wrap="square" rtlCol="0">
            <a:spAutoFit/>
          </a:bodyPr>
          <a:lstStyle/>
          <a:p>
            <a:pPr defTabSz="685800"/>
            <a:r>
              <a:rPr lang="en-US" sz="900" dirty="0">
                <a:solidFill>
                  <a:prstClr val="white"/>
                </a:solidFill>
                <a:latin typeface="Calibri" panose="020F0502020204030204"/>
              </a:rPr>
              <a:t>Cuddeback, PI: Specialty Mental Health Probation: A Randomized Controlled Trial. Bureau of Justice Assistance GMS Award 2015-SM-BX-0004 (through subcontract with the North Carolina Department of Public Safety).</a:t>
            </a:r>
          </a:p>
        </p:txBody>
      </p:sp>
      <p:graphicFrame>
        <p:nvGraphicFramePr>
          <p:cNvPr id="7" name="Content Placeholder 4">
            <a:extLst>
              <a:ext uri="{FF2B5EF4-FFF2-40B4-BE49-F238E27FC236}">
                <a16:creationId xmlns:a16="http://schemas.microsoft.com/office/drawing/2014/main" id="{72964AE7-0D3F-4139-A998-05B89B688D3E}"/>
              </a:ext>
            </a:extLst>
          </p:cNvPr>
          <p:cNvGraphicFramePr>
            <a:graphicFrameLocks/>
          </p:cNvGraphicFramePr>
          <p:nvPr>
            <p:extLst>
              <p:ext uri="{D42A27DB-BD31-4B8C-83A1-F6EECF244321}">
                <p14:modId xmlns:p14="http://schemas.microsoft.com/office/powerpoint/2010/main" val="3170245084"/>
              </p:ext>
            </p:extLst>
          </p:nvPr>
        </p:nvGraphicFramePr>
        <p:xfrm>
          <a:off x="326572" y="1371600"/>
          <a:ext cx="8583252" cy="408027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0574EFC-8EE1-4A04-9DDB-737A7DFDEF6B}"/>
              </a:ext>
            </a:extLst>
          </p:cNvPr>
          <p:cNvSpPr txBox="1"/>
          <p:nvPr/>
        </p:nvSpPr>
        <p:spPr>
          <a:xfrm>
            <a:off x="91440" y="6227064"/>
            <a:ext cx="8909824" cy="338554"/>
          </a:xfrm>
          <a:prstGeom prst="rect">
            <a:avLst/>
          </a:prstGeom>
          <a:noFill/>
        </p:spPr>
        <p:txBody>
          <a:bodyPr wrap="square">
            <a:spAutoFit/>
          </a:bodyPr>
          <a:lstStyle/>
          <a:p>
            <a:pPr defTabSz="685800"/>
            <a:r>
              <a:rPr lang="en-US" sz="800" dirty="0" err="1">
                <a:solidFill>
                  <a:srgbClr val="17375E"/>
                </a:solidFill>
              </a:rPr>
              <a:t>Cuddeback</a:t>
            </a:r>
            <a:r>
              <a:rPr lang="en-US" sz="800" dirty="0">
                <a:solidFill>
                  <a:srgbClr val="17375E"/>
                </a:solidFill>
              </a:rPr>
              <a:t>, PI: Specialty Mental Health Probation: A Randomized Controlled Trial. Bureau of Justice Assistance GMS Award 2015-SM-BX-0004 (through subcontract with the North Carolina Department of Public Safety).</a:t>
            </a:r>
          </a:p>
        </p:txBody>
      </p:sp>
    </p:spTree>
    <p:extLst>
      <p:ext uri="{BB962C8B-B14F-4D97-AF65-F5344CB8AC3E}">
        <p14:creationId xmlns:p14="http://schemas.microsoft.com/office/powerpoint/2010/main" val="1010297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7843267" cy="548640"/>
          </a:xfrm>
        </p:spPr>
        <p:txBody>
          <a:bodyPr/>
          <a:lstStyle/>
          <a:p>
            <a:r>
              <a:rPr lang="en-US" sz="3000" dirty="0">
                <a:latin typeface="+mn-lt"/>
              </a:rPr>
              <a:t>Research Collaborations across the </a:t>
            </a:r>
            <a:br>
              <a:rPr lang="en-US" sz="3000" dirty="0">
                <a:latin typeface="+mn-lt"/>
              </a:rPr>
            </a:br>
            <a:r>
              <a:rPr lang="en-US" sz="3000" dirty="0">
                <a:latin typeface="+mn-lt"/>
              </a:rPr>
              <a:t>Sequential Intercept Model</a:t>
            </a:r>
          </a:p>
        </p:txBody>
      </p:sp>
      <p:pic>
        <p:nvPicPr>
          <p:cNvPr id="7" name="Picture 6" descr="Chart, funnel chart&#10;&#10;Description automatically generated">
            <a:extLst>
              <a:ext uri="{FF2B5EF4-FFF2-40B4-BE49-F238E27FC236}">
                <a16:creationId xmlns:a16="http://schemas.microsoft.com/office/drawing/2014/main" id="{304ACDF0-4D19-41E0-8133-25179D9F8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682" y="1676400"/>
            <a:ext cx="3985267" cy="4457793"/>
          </a:xfrm>
          <a:prstGeom prst="rect">
            <a:avLst/>
          </a:prstGeom>
        </p:spPr>
      </p:pic>
      <p:sp>
        <p:nvSpPr>
          <p:cNvPr id="9" name="TextBox 8">
            <a:extLst>
              <a:ext uri="{FF2B5EF4-FFF2-40B4-BE49-F238E27FC236}">
                <a16:creationId xmlns:a16="http://schemas.microsoft.com/office/drawing/2014/main" id="{7F3B3FC8-CAFE-4FD3-B09C-A0ABB6B30EE7}"/>
              </a:ext>
            </a:extLst>
          </p:cNvPr>
          <p:cNvSpPr txBox="1"/>
          <p:nvPr/>
        </p:nvSpPr>
        <p:spPr>
          <a:xfrm>
            <a:off x="4890827" y="6134937"/>
            <a:ext cx="4086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err="1">
                <a:ln>
                  <a:noFill/>
                </a:ln>
                <a:solidFill>
                  <a:srgbClr val="17375E"/>
                </a:solidFill>
                <a:effectLst/>
                <a:uLnTx/>
                <a:uFillTx/>
                <a:latin typeface="Arial"/>
                <a:ea typeface="+mn-ea"/>
                <a:cs typeface="+mn-cs"/>
              </a:rPr>
              <a:t>Munetz</a:t>
            </a:r>
            <a:r>
              <a:rPr kumimoji="0" lang="en-US" sz="800" b="0" i="0" u="none" strike="noStrike" kern="1200" cap="none" spc="0" normalizeH="0" baseline="0" noProof="0" dirty="0">
                <a:ln>
                  <a:noFill/>
                </a:ln>
                <a:solidFill>
                  <a:srgbClr val="17375E"/>
                </a:solidFill>
                <a:effectLst/>
                <a:uLnTx/>
                <a:uFillTx/>
                <a:latin typeface="Arial"/>
                <a:ea typeface="+mn-ea"/>
                <a:cs typeface="+mn-cs"/>
              </a:rPr>
              <a:t> MR, Griffin PA. Use of the Sequential Intercept Model as an Approach to Decriminalization of People With Serious Mental Illness. </a:t>
            </a:r>
            <a:r>
              <a:rPr kumimoji="0" lang="en-US" sz="800" b="0" i="1" u="none" strike="noStrike" kern="1200" cap="none" spc="0" normalizeH="0" baseline="0" noProof="0" dirty="0">
                <a:ln>
                  <a:noFill/>
                </a:ln>
                <a:solidFill>
                  <a:srgbClr val="17375E"/>
                </a:solidFill>
                <a:effectLst/>
                <a:uLnTx/>
                <a:uFillTx/>
                <a:latin typeface="Arial"/>
                <a:ea typeface="+mn-ea"/>
                <a:cs typeface="+mn-cs"/>
              </a:rPr>
              <a:t>Psychiatric Services</a:t>
            </a:r>
            <a:r>
              <a:rPr kumimoji="0" lang="en-US" sz="800" b="0" i="0" u="none" strike="noStrike" kern="1200" cap="none" spc="0" normalizeH="0" baseline="0" noProof="0" dirty="0">
                <a:ln>
                  <a:noFill/>
                </a:ln>
                <a:solidFill>
                  <a:srgbClr val="17375E"/>
                </a:solidFill>
                <a:effectLst/>
                <a:uLnTx/>
                <a:uFillTx/>
                <a:latin typeface="Arial"/>
                <a:ea typeface="+mn-ea"/>
                <a:cs typeface="+mn-cs"/>
              </a:rPr>
              <a:t> 2006; 57(4):544-549.</a:t>
            </a:r>
          </a:p>
        </p:txBody>
      </p:sp>
      <p:sp>
        <p:nvSpPr>
          <p:cNvPr id="3" name="Arrow: Right 2">
            <a:extLst>
              <a:ext uri="{FF2B5EF4-FFF2-40B4-BE49-F238E27FC236}">
                <a16:creationId xmlns:a16="http://schemas.microsoft.com/office/drawing/2014/main" id="{FED79785-511F-4B78-A53D-2F3BD2036747}"/>
              </a:ext>
            </a:extLst>
          </p:cNvPr>
          <p:cNvSpPr/>
          <p:nvPr/>
        </p:nvSpPr>
        <p:spPr>
          <a:xfrm>
            <a:off x="5521036" y="4890655"/>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6A58D6B-9A2C-424D-958A-297078AC744E}"/>
              </a:ext>
            </a:extLst>
          </p:cNvPr>
          <p:cNvSpPr/>
          <p:nvPr/>
        </p:nvSpPr>
        <p:spPr>
          <a:xfrm>
            <a:off x="5307169" y="4484469"/>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Right 10">
            <a:extLst>
              <a:ext uri="{FF2B5EF4-FFF2-40B4-BE49-F238E27FC236}">
                <a16:creationId xmlns:a16="http://schemas.microsoft.com/office/drawing/2014/main" id="{5EFFA98F-E273-4314-8DCD-45EFD761DD7D}"/>
              </a:ext>
            </a:extLst>
          </p:cNvPr>
          <p:cNvSpPr/>
          <p:nvPr/>
        </p:nvSpPr>
        <p:spPr>
          <a:xfrm>
            <a:off x="4707568" y="3088446"/>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4" descr="Gillings School of Global Public Health - University of North Carolina at  Chapel Hill - EAT">
            <a:extLst>
              <a:ext uri="{FF2B5EF4-FFF2-40B4-BE49-F238E27FC236}">
                <a16:creationId xmlns:a16="http://schemas.microsoft.com/office/drawing/2014/main" id="{BE2F8FF2-D81E-4283-8531-574C802B6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42" y="3755700"/>
            <a:ext cx="2251572" cy="968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ponsors : CSCRS">
            <a:extLst>
              <a:ext uri="{FF2B5EF4-FFF2-40B4-BE49-F238E27FC236}">
                <a16:creationId xmlns:a16="http://schemas.microsoft.com/office/drawing/2014/main" id="{62A39327-0D1E-4FA7-85EE-7CD1A20F6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2117" y="3971109"/>
            <a:ext cx="2187124" cy="6299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mmunity Impact NC - &quot;The CDC Foundation seeks a part-time Training  Program Developer consultant to support the NC Division of Public Health,  Injury and Violence Prevention Branch (NC DPH IVPB).&quot; Please submit">
            <a:extLst>
              <a:ext uri="{FF2B5EF4-FFF2-40B4-BE49-F238E27FC236}">
                <a16:creationId xmlns:a16="http://schemas.microsoft.com/office/drawing/2014/main" id="{B7B2EA9F-F503-46F9-8FA1-D4CBBEDC3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192" y="2121408"/>
            <a:ext cx="2343146" cy="8635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4944795-FFB1-4C15-BF4B-F21FBE6408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69" y="3163377"/>
            <a:ext cx="3485869" cy="460256"/>
          </a:xfrm>
          <a:prstGeom prst="rect">
            <a:avLst/>
          </a:prstGeom>
        </p:spPr>
      </p:pic>
      <p:pic>
        <p:nvPicPr>
          <p:cNvPr id="17" name="Picture 2" descr="Home | NC Complex Mental Health and Intellectual Developmental Disabilities  Resources">
            <a:extLst>
              <a:ext uri="{FF2B5EF4-FFF2-40B4-BE49-F238E27FC236}">
                <a16:creationId xmlns:a16="http://schemas.microsoft.com/office/drawing/2014/main" id="{20ECB43F-3A79-4730-884E-D5BC74F29B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8720" y="4855464"/>
            <a:ext cx="2251573" cy="748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C. Division of Public Health">
            <a:extLst>
              <a:ext uri="{FF2B5EF4-FFF2-40B4-BE49-F238E27FC236}">
                <a16:creationId xmlns:a16="http://schemas.microsoft.com/office/drawing/2014/main" id="{CA8CE490-41F1-46F4-AEEE-ACEAC6BBC0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617" y="1949606"/>
            <a:ext cx="1149472" cy="111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0413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8473086" cy="548640"/>
          </a:xfrm>
        </p:spPr>
        <p:txBody>
          <a:bodyPr>
            <a:noAutofit/>
          </a:bodyPr>
          <a:lstStyle/>
          <a:p>
            <a:r>
              <a:rPr lang="en-US" sz="3000" b="1" dirty="0">
                <a:solidFill>
                  <a:srgbClr val="17375E"/>
                </a:solidFill>
                <a:latin typeface="+mn-lt"/>
              </a:rPr>
              <a:t>Service Needs among Probationers w/SMI (n=204) </a:t>
            </a:r>
          </a:p>
        </p:txBody>
      </p:sp>
      <p:sp>
        <p:nvSpPr>
          <p:cNvPr id="7" name="TextBox 6">
            <a:extLst>
              <a:ext uri="{FF2B5EF4-FFF2-40B4-BE49-F238E27FC236}">
                <a16:creationId xmlns:a16="http://schemas.microsoft.com/office/drawing/2014/main" id="{27AC6A09-2AB0-4ADE-9BAA-F3A245718E4C}"/>
              </a:ext>
            </a:extLst>
          </p:cNvPr>
          <p:cNvSpPr txBox="1"/>
          <p:nvPr/>
        </p:nvSpPr>
        <p:spPr>
          <a:xfrm>
            <a:off x="91440" y="6227064"/>
            <a:ext cx="8188778" cy="338554"/>
          </a:xfrm>
          <a:prstGeom prst="rect">
            <a:avLst/>
          </a:prstGeom>
          <a:noFill/>
        </p:spPr>
        <p:txBody>
          <a:bodyPr wrap="square" rtlCol="0">
            <a:spAutoFit/>
          </a:bodyPr>
          <a:lstStyle/>
          <a:p>
            <a:pPr defTabSz="685800"/>
            <a:r>
              <a:rPr lang="en-US" sz="800" dirty="0">
                <a:solidFill>
                  <a:srgbClr val="17375E"/>
                </a:solidFill>
              </a:rPr>
              <a:t>Cuddeback, PI: Specialty Mental Health Probation: A Randomized Controlled Trial. Bureau of Justice Assistance GMS Award 2015-SM-BX-0004 (through subcontract with the North Carolina Department of Public Safety).</a:t>
            </a:r>
          </a:p>
        </p:txBody>
      </p:sp>
      <p:graphicFrame>
        <p:nvGraphicFramePr>
          <p:cNvPr id="6" name="Content Placeholder 4">
            <a:extLst>
              <a:ext uri="{FF2B5EF4-FFF2-40B4-BE49-F238E27FC236}">
                <a16:creationId xmlns:a16="http://schemas.microsoft.com/office/drawing/2014/main" id="{B732F614-1793-4741-86D7-017BC517762D}"/>
              </a:ext>
            </a:extLst>
          </p:cNvPr>
          <p:cNvGraphicFramePr>
            <a:graphicFrameLocks/>
          </p:cNvGraphicFramePr>
          <p:nvPr>
            <p:extLst>
              <p:ext uri="{D42A27DB-BD31-4B8C-83A1-F6EECF244321}">
                <p14:modId xmlns:p14="http://schemas.microsoft.com/office/powerpoint/2010/main" val="2466642098"/>
              </p:ext>
            </p:extLst>
          </p:nvPr>
        </p:nvGraphicFramePr>
        <p:xfrm>
          <a:off x="540771" y="1835208"/>
          <a:ext cx="8700219" cy="42597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10551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8261928" cy="548640"/>
          </a:xfrm>
        </p:spPr>
        <p:txBody>
          <a:bodyPr>
            <a:noAutofit/>
          </a:bodyPr>
          <a:lstStyle/>
          <a:p>
            <a:r>
              <a:rPr lang="en-US" sz="3000" b="1" dirty="0">
                <a:solidFill>
                  <a:srgbClr val="17375E"/>
                </a:solidFill>
                <a:latin typeface="+mn-lt"/>
              </a:rPr>
              <a:t>Needs (cont’d) among Probationers w/SMI (n=204) </a:t>
            </a:r>
          </a:p>
        </p:txBody>
      </p:sp>
      <p:sp>
        <p:nvSpPr>
          <p:cNvPr id="9" name="TextBox 8">
            <a:extLst>
              <a:ext uri="{FF2B5EF4-FFF2-40B4-BE49-F238E27FC236}">
                <a16:creationId xmlns:a16="http://schemas.microsoft.com/office/drawing/2014/main" id="{BE7E68D4-2D18-47DC-9B01-946C4216F1E5}"/>
              </a:ext>
            </a:extLst>
          </p:cNvPr>
          <p:cNvSpPr txBox="1"/>
          <p:nvPr/>
        </p:nvSpPr>
        <p:spPr>
          <a:xfrm>
            <a:off x="91440" y="6227064"/>
            <a:ext cx="8188778" cy="338554"/>
          </a:xfrm>
          <a:prstGeom prst="rect">
            <a:avLst/>
          </a:prstGeom>
          <a:noFill/>
        </p:spPr>
        <p:txBody>
          <a:bodyPr wrap="square" rtlCol="0">
            <a:spAutoFit/>
          </a:bodyPr>
          <a:lstStyle/>
          <a:p>
            <a:pPr defTabSz="685800"/>
            <a:r>
              <a:rPr lang="en-US" sz="800" dirty="0">
                <a:solidFill>
                  <a:srgbClr val="17375E"/>
                </a:solidFill>
              </a:rPr>
              <a:t>Cuddeback, PI: Specialty Mental Health Probation: A Randomized Controlled Trial. Bureau of Justice Assistance GMS Award 2015-SM-BX-0004 (through subcontract with the North Carolina Department of Public Safety).</a:t>
            </a:r>
          </a:p>
        </p:txBody>
      </p:sp>
      <p:graphicFrame>
        <p:nvGraphicFramePr>
          <p:cNvPr id="6" name="Content Placeholder 4">
            <a:extLst>
              <a:ext uri="{FF2B5EF4-FFF2-40B4-BE49-F238E27FC236}">
                <a16:creationId xmlns:a16="http://schemas.microsoft.com/office/drawing/2014/main" id="{03F91DE8-65F4-4E64-9913-BEAD303E3795}"/>
              </a:ext>
            </a:extLst>
          </p:cNvPr>
          <p:cNvGraphicFramePr>
            <a:graphicFrameLocks/>
          </p:cNvGraphicFramePr>
          <p:nvPr>
            <p:extLst>
              <p:ext uri="{D42A27DB-BD31-4B8C-83A1-F6EECF244321}">
                <p14:modId xmlns:p14="http://schemas.microsoft.com/office/powerpoint/2010/main" val="1214785717"/>
              </p:ext>
            </p:extLst>
          </p:nvPr>
        </p:nvGraphicFramePr>
        <p:xfrm>
          <a:off x="740109" y="1746593"/>
          <a:ext cx="8150469" cy="42597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0192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8398392" cy="548640"/>
          </a:xfrm>
        </p:spPr>
        <p:txBody>
          <a:bodyPr>
            <a:noAutofit/>
          </a:bodyPr>
          <a:lstStyle/>
          <a:p>
            <a:r>
              <a:rPr lang="en-US" sz="3000" b="1" dirty="0" err="1">
                <a:solidFill>
                  <a:srgbClr val="17375E"/>
                </a:solidFill>
                <a:latin typeface="+mn-lt"/>
              </a:rPr>
              <a:t>Criminogenic</a:t>
            </a:r>
            <a:r>
              <a:rPr lang="en-US" sz="3000" b="1" dirty="0">
                <a:solidFill>
                  <a:srgbClr val="17375E"/>
                </a:solidFill>
                <a:latin typeface="+mn-lt"/>
              </a:rPr>
              <a:t> Risks among Probationers  </a:t>
            </a:r>
          </a:p>
        </p:txBody>
      </p:sp>
      <p:sp>
        <p:nvSpPr>
          <p:cNvPr id="6" name="Rectangle 5"/>
          <p:cNvSpPr>
            <a:spLocks noChangeArrowheads="1"/>
          </p:cNvSpPr>
          <p:nvPr/>
        </p:nvSpPr>
        <p:spPr bwMode="auto">
          <a:xfrm>
            <a:off x="320040" y="5778943"/>
            <a:ext cx="1167063" cy="248543"/>
          </a:xfrm>
          <a:prstGeom prst="rect">
            <a:avLst/>
          </a:prstGeom>
          <a:noFill/>
          <a:ln w="9525">
            <a:noFill/>
            <a:miter lim="800000"/>
            <a:headEnd/>
            <a:tailEnd/>
          </a:ln>
        </p:spPr>
        <p:txBody>
          <a:bodyPr wrap="none" anchor="ctr"/>
          <a:lstStyle/>
          <a:p>
            <a:pPr defTabSz="685800">
              <a:tabLst>
                <a:tab pos="428625" algn="l"/>
              </a:tabLst>
            </a:pPr>
            <a:r>
              <a:rPr lang="en-US" sz="1600" dirty="0">
                <a:solidFill>
                  <a:srgbClr val="17375E"/>
                </a:solidFill>
              </a:rPr>
              <a:t>*** p </a:t>
            </a:r>
            <a:r>
              <a:rPr lang="en-US" sz="1600" u="sng" dirty="0">
                <a:solidFill>
                  <a:srgbClr val="17375E"/>
                </a:solidFill>
              </a:rPr>
              <a:t>&lt;</a:t>
            </a:r>
            <a:r>
              <a:rPr lang="en-US" sz="1600" dirty="0">
                <a:solidFill>
                  <a:srgbClr val="17375E"/>
                </a:solidFill>
              </a:rPr>
              <a:t> .001</a:t>
            </a:r>
          </a:p>
        </p:txBody>
      </p:sp>
      <p:sp>
        <p:nvSpPr>
          <p:cNvPr id="7" name="TextBox 6">
            <a:extLst>
              <a:ext uri="{FF2B5EF4-FFF2-40B4-BE49-F238E27FC236}">
                <a16:creationId xmlns:a16="http://schemas.microsoft.com/office/drawing/2014/main" id="{32F3485E-5A1D-4AC6-A3BF-2A6035002EC2}"/>
              </a:ext>
            </a:extLst>
          </p:cNvPr>
          <p:cNvSpPr txBox="1"/>
          <p:nvPr/>
        </p:nvSpPr>
        <p:spPr>
          <a:xfrm>
            <a:off x="91440" y="6227064"/>
            <a:ext cx="8286750" cy="338554"/>
          </a:xfrm>
          <a:prstGeom prst="rect">
            <a:avLst/>
          </a:prstGeom>
          <a:noFill/>
        </p:spPr>
        <p:txBody>
          <a:bodyPr wrap="square" rtlCol="0">
            <a:spAutoFit/>
          </a:bodyPr>
          <a:lstStyle/>
          <a:p>
            <a:pPr defTabSz="685800"/>
            <a:r>
              <a:rPr lang="en-US" sz="800" dirty="0">
                <a:solidFill>
                  <a:srgbClr val="17375E"/>
                </a:solidFill>
              </a:rPr>
              <a:t>Van </a:t>
            </a:r>
            <a:r>
              <a:rPr lang="en-US" sz="800" dirty="0" err="1">
                <a:solidFill>
                  <a:srgbClr val="17375E"/>
                </a:solidFill>
              </a:rPr>
              <a:t>Deinse</a:t>
            </a:r>
            <a:r>
              <a:rPr lang="en-US" sz="800" dirty="0">
                <a:solidFill>
                  <a:srgbClr val="17375E"/>
                </a:solidFill>
              </a:rPr>
              <a:t>, T. B., Wilson, A. B., Edwards, D., &amp; Cuddeback, G. S. (2021). Variation in Criminogenic Risks by Mental Health Symptom Severity: Implications for Mental Health Services and Research. </a:t>
            </a:r>
            <a:r>
              <a:rPr lang="en-US" sz="800" i="1" dirty="0">
                <a:solidFill>
                  <a:srgbClr val="17375E"/>
                </a:solidFill>
              </a:rPr>
              <a:t>Psychiatric Quarterly,</a:t>
            </a:r>
            <a:r>
              <a:rPr lang="en-US" sz="800" dirty="0">
                <a:solidFill>
                  <a:srgbClr val="17375E"/>
                </a:solidFill>
              </a:rPr>
              <a:t> </a:t>
            </a:r>
            <a:r>
              <a:rPr lang="en-US" sz="800" i="1" dirty="0">
                <a:solidFill>
                  <a:srgbClr val="17375E"/>
                </a:solidFill>
              </a:rPr>
              <a:t>92</a:t>
            </a:r>
            <a:r>
              <a:rPr lang="en-US" sz="800" dirty="0">
                <a:solidFill>
                  <a:srgbClr val="17375E"/>
                </a:solidFill>
              </a:rPr>
              <a:t>, 73–84.</a:t>
            </a:r>
          </a:p>
        </p:txBody>
      </p:sp>
      <p:graphicFrame>
        <p:nvGraphicFramePr>
          <p:cNvPr id="8" name="Content Placeholder 4">
            <a:extLst>
              <a:ext uri="{FF2B5EF4-FFF2-40B4-BE49-F238E27FC236}">
                <a16:creationId xmlns:a16="http://schemas.microsoft.com/office/drawing/2014/main" id="{70EEAEEA-8660-426D-A703-2FBDCF06A744}"/>
              </a:ext>
            </a:extLst>
          </p:cNvPr>
          <p:cNvGraphicFramePr>
            <a:graphicFrameLocks/>
          </p:cNvGraphicFramePr>
          <p:nvPr>
            <p:extLst>
              <p:ext uri="{D42A27DB-BD31-4B8C-83A1-F6EECF244321}">
                <p14:modId xmlns:p14="http://schemas.microsoft.com/office/powerpoint/2010/main" val="2697894822"/>
              </p:ext>
            </p:extLst>
          </p:nvPr>
        </p:nvGraphicFramePr>
        <p:xfrm>
          <a:off x="719597" y="1452828"/>
          <a:ext cx="8150469" cy="44503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2928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4" name="Rectangle 2"/>
          <p:cNvSpPr>
            <a:spLocks noGrp="1" noRot="1" noChangeArrowheads="1"/>
          </p:cNvSpPr>
          <p:nvPr>
            <p:ph type="title"/>
          </p:nvPr>
        </p:nvSpPr>
        <p:spPr>
          <a:xfrm>
            <a:off x="320040" y="640080"/>
            <a:ext cx="7843267" cy="548640"/>
          </a:xfrm>
        </p:spPr>
        <p:txBody>
          <a:bodyPr>
            <a:noAutofit/>
          </a:bodyPr>
          <a:lstStyle/>
          <a:p>
            <a:pPr eaLnBrk="1" hangingPunct="1"/>
            <a:r>
              <a:rPr lang="en-US" sz="3000" b="1" dirty="0">
                <a:solidFill>
                  <a:srgbClr val="17375E"/>
                </a:solidFill>
                <a:latin typeface="+mn-lt"/>
              </a:rPr>
              <a:t>Statewide Mental Health Training</a:t>
            </a:r>
          </a:p>
        </p:txBody>
      </p:sp>
      <p:sp>
        <p:nvSpPr>
          <p:cNvPr id="15365" name="Rectangle 3"/>
          <p:cNvSpPr>
            <a:spLocks noGrp="1" noChangeArrowheads="1"/>
          </p:cNvSpPr>
          <p:nvPr>
            <p:ph type="body" sz="quarter" idx="10"/>
          </p:nvPr>
        </p:nvSpPr>
        <p:spPr>
          <a:xfrm>
            <a:off x="512064" y="1371600"/>
            <a:ext cx="7888288" cy="4813625"/>
          </a:xfrm>
          <a:noFill/>
        </p:spPr>
        <p:txBody>
          <a:bodyPr wrap="square">
            <a:spAutoFit/>
          </a:bodyPr>
          <a:lstStyle/>
          <a:p>
            <a:pPr eaLnBrk="1" hangingPunct="1">
              <a:lnSpc>
                <a:spcPct val="90000"/>
              </a:lnSpc>
              <a:buSzPct val="100000"/>
            </a:pPr>
            <a:r>
              <a:rPr lang="en-US" sz="2200" b="0" dirty="0">
                <a:solidFill>
                  <a:srgbClr val="17375E"/>
                </a:solidFill>
                <a:latin typeface="+mn-lt"/>
              </a:rPr>
              <a:t>Mental health training modules </a:t>
            </a:r>
          </a:p>
          <a:p>
            <a:pPr marL="342900" lvl="1" indent="0">
              <a:buSzPct val="90000"/>
              <a:buNone/>
            </a:pPr>
            <a:r>
              <a:rPr lang="en-US" sz="2200" b="0" dirty="0">
                <a:solidFill>
                  <a:srgbClr val="17375E"/>
                </a:solidFill>
                <a:latin typeface="+mn-lt"/>
              </a:rPr>
              <a:t>(1) using and interpreting the risk and needs assessment; </a:t>
            </a:r>
          </a:p>
          <a:p>
            <a:pPr marL="342900" lvl="1" indent="0">
              <a:buSzPct val="90000"/>
              <a:buNone/>
            </a:pPr>
            <a:r>
              <a:rPr lang="en-US" sz="2200" b="0" dirty="0">
                <a:solidFill>
                  <a:srgbClr val="17375E"/>
                </a:solidFill>
                <a:latin typeface="+mn-lt"/>
              </a:rPr>
              <a:t>(2) severe mental illness (</a:t>
            </a:r>
            <a:r>
              <a:rPr lang="en-US" sz="2200" b="0" dirty="0">
                <a:solidFill>
                  <a:srgbClr val="17375E"/>
                </a:solidFill>
                <a:latin typeface="+mn-lt"/>
                <a:hlinkClick r:id="rId2">
                  <a:extLst>
                    <a:ext uri="{A12FA001-AC4F-418D-AE19-62706E023703}">
                      <ahyp:hlinkClr xmlns:ahyp="http://schemas.microsoft.com/office/drawing/2018/hyperlinkcolor" val="tx"/>
                    </a:ext>
                  </a:extLst>
                </a:hlinkClick>
              </a:rPr>
              <a:t>https://ssw.unc.edu/mhcj</a:t>
            </a:r>
            <a:r>
              <a:rPr lang="en-US" sz="2200" b="0" dirty="0">
                <a:solidFill>
                  <a:srgbClr val="17375E"/>
                </a:solidFill>
                <a:latin typeface="+mn-lt"/>
              </a:rPr>
              <a:t>);  </a:t>
            </a:r>
          </a:p>
          <a:p>
            <a:pPr marL="342900" lvl="1" indent="0">
              <a:buSzPct val="90000"/>
              <a:buNone/>
            </a:pPr>
            <a:r>
              <a:rPr lang="en-US" sz="2200" b="0" dirty="0">
                <a:solidFill>
                  <a:srgbClr val="17375E"/>
                </a:solidFill>
                <a:latin typeface="+mn-lt"/>
              </a:rPr>
              <a:t>(3) psychiatric medications; </a:t>
            </a:r>
          </a:p>
          <a:p>
            <a:pPr marL="342900" lvl="1" indent="0">
              <a:buSzPct val="90000"/>
              <a:buNone/>
            </a:pPr>
            <a:r>
              <a:rPr lang="en-US" sz="2200" b="0" dirty="0">
                <a:solidFill>
                  <a:srgbClr val="17375E"/>
                </a:solidFill>
                <a:latin typeface="+mn-lt"/>
              </a:rPr>
              <a:t>(4) PTSD, personality disorders and other disorders; </a:t>
            </a:r>
          </a:p>
          <a:p>
            <a:pPr marL="342900" lvl="1" indent="0">
              <a:buSzPct val="90000"/>
              <a:buNone/>
            </a:pPr>
            <a:r>
              <a:rPr lang="en-US" sz="2200" b="0" dirty="0">
                <a:solidFill>
                  <a:srgbClr val="17375E"/>
                </a:solidFill>
                <a:latin typeface="+mn-lt"/>
              </a:rPr>
              <a:t>(5) crisis response and local services for persons with mental illness; and </a:t>
            </a:r>
          </a:p>
          <a:p>
            <a:pPr marL="342900" lvl="1" indent="0">
              <a:buSzPct val="90000"/>
              <a:buNone/>
            </a:pPr>
            <a:r>
              <a:rPr lang="en-US" sz="2200" b="0" dirty="0">
                <a:solidFill>
                  <a:srgbClr val="17375E"/>
                </a:solidFill>
                <a:latin typeface="+mn-lt"/>
              </a:rPr>
              <a:t>(6) self-care for probation officers</a:t>
            </a:r>
          </a:p>
          <a:p>
            <a:pPr>
              <a:buSzPct val="90000"/>
            </a:pPr>
            <a:endParaRPr lang="en-US" sz="2200" b="0" dirty="0">
              <a:solidFill>
                <a:srgbClr val="17375E"/>
              </a:solidFill>
              <a:latin typeface="+mn-lt"/>
            </a:endParaRPr>
          </a:p>
          <a:p>
            <a:pPr>
              <a:buSzPct val="100000"/>
            </a:pPr>
            <a:r>
              <a:rPr lang="en-US" sz="2200" b="0" dirty="0">
                <a:solidFill>
                  <a:srgbClr val="17375E"/>
                </a:solidFill>
                <a:latin typeface="+mn-lt"/>
              </a:rPr>
              <a:t>Mental health knowledge increased (p&lt;.05)</a:t>
            </a:r>
          </a:p>
          <a:p>
            <a:pPr>
              <a:buSzPct val="100000"/>
            </a:pPr>
            <a:endParaRPr lang="en-US" sz="2200" b="0" dirty="0">
              <a:solidFill>
                <a:srgbClr val="17375E"/>
              </a:solidFill>
              <a:latin typeface="+mn-lt"/>
            </a:endParaRPr>
          </a:p>
          <a:p>
            <a:pPr>
              <a:buSzPct val="100000"/>
            </a:pPr>
            <a:r>
              <a:rPr lang="en-US" sz="2200" b="0" dirty="0">
                <a:solidFill>
                  <a:srgbClr val="17375E"/>
                </a:solidFill>
                <a:latin typeface="+mn-lt"/>
              </a:rPr>
              <a:t>Perceived stigma decreased (p&lt;.001)</a:t>
            </a:r>
          </a:p>
        </p:txBody>
      </p:sp>
      <p:sp>
        <p:nvSpPr>
          <p:cNvPr id="2" name="Down Arrow 1"/>
          <p:cNvSpPr/>
          <p:nvPr/>
        </p:nvSpPr>
        <p:spPr>
          <a:xfrm rot="10800000">
            <a:off x="6415750" y="4738371"/>
            <a:ext cx="723212" cy="62200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5" name="Down Arrow 4"/>
          <p:cNvSpPr/>
          <p:nvPr/>
        </p:nvSpPr>
        <p:spPr>
          <a:xfrm>
            <a:off x="5786934" y="5595916"/>
            <a:ext cx="723212" cy="622004"/>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Tree>
    <p:extLst>
      <p:ext uri="{BB962C8B-B14F-4D97-AF65-F5344CB8AC3E}">
        <p14:creationId xmlns:p14="http://schemas.microsoft.com/office/powerpoint/2010/main" val="1570100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640080"/>
            <a:ext cx="8436334" cy="548640"/>
          </a:xfrm>
        </p:spPr>
        <p:txBody>
          <a:bodyPr>
            <a:noAutofit/>
          </a:bodyPr>
          <a:lstStyle/>
          <a:p>
            <a:r>
              <a:rPr lang="en-US" sz="3000" b="1" dirty="0">
                <a:solidFill>
                  <a:srgbClr val="17375E"/>
                </a:solidFill>
                <a:latin typeface="+mn-lt"/>
              </a:rPr>
              <a:t>Context of Specialty Mental Health Probation</a:t>
            </a:r>
          </a:p>
        </p:txBody>
      </p:sp>
      <p:sp>
        <p:nvSpPr>
          <p:cNvPr id="3" name="Content Placeholder 2"/>
          <p:cNvSpPr>
            <a:spLocks noGrp="1"/>
          </p:cNvSpPr>
          <p:nvPr>
            <p:ph type="body" sz="quarter" idx="10"/>
          </p:nvPr>
        </p:nvSpPr>
        <p:spPr>
          <a:xfrm>
            <a:off x="512064" y="1371600"/>
            <a:ext cx="4976753" cy="4795307"/>
          </a:xfrm>
        </p:spPr>
        <p:txBody>
          <a:bodyPr>
            <a:noAutofit/>
          </a:bodyPr>
          <a:lstStyle/>
          <a:p>
            <a:pPr>
              <a:lnSpc>
                <a:spcPct val="120000"/>
              </a:lnSpc>
            </a:pPr>
            <a:r>
              <a:rPr lang="en-US" sz="2400" b="0" dirty="0">
                <a:solidFill>
                  <a:srgbClr val="17375E"/>
                </a:solidFill>
                <a:latin typeface="+mn-lt"/>
              </a:rPr>
              <a:t>SMHP initiated by NC Department of Public Safety (DPS)</a:t>
            </a:r>
          </a:p>
          <a:p>
            <a:pPr>
              <a:lnSpc>
                <a:spcPct val="120000"/>
              </a:lnSpc>
            </a:pPr>
            <a:r>
              <a:rPr lang="en-US" sz="2400" b="0" dirty="0">
                <a:solidFill>
                  <a:srgbClr val="17375E"/>
                </a:solidFill>
                <a:latin typeface="+mn-lt"/>
              </a:rPr>
              <a:t>Planned by DPS, NC Department of Health and Human Services, Treatment Accountability for Safer Communities (TASC), and the UNC Chapel Hill School of Social Work (UNC-CH)</a:t>
            </a:r>
          </a:p>
        </p:txBody>
      </p:sp>
      <p:pic>
        <p:nvPicPr>
          <p:cNvPr id="6" name="Picture 14" descr="Image result for unc chapel hill school of social work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565" y="1639504"/>
            <a:ext cx="1080420" cy="7013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08449" y="3064650"/>
            <a:ext cx="1226182"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TASC</a:t>
            </a:r>
          </a:p>
        </p:txBody>
      </p:sp>
      <p:pic>
        <p:nvPicPr>
          <p:cNvPr id="8" name="Picture 10" descr="Image result for ncdp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052" y="1575449"/>
            <a:ext cx="1246668" cy="8317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north caroli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052" y="4003260"/>
            <a:ext cx="2675421" cy="1521685"/>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7556766" y="4565474"/>
            <a:ext cx="103367" cy="100271"/>
          </a:xfrm>
          <a:prstGeom prst="ellipse">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sp>
        <p:nvSpPr>
          <p:cNvPr id="11" name="Oval 10"/>
          <p:cNvSpPr/>
          <p:nvPr/>
        </p:nvSpPr>
        <p:spPr>
          <a:xfrm>
            <a:off x="7657482" y="4856799"/>
            <a:ext cx="103367" cy="100271"/>
          </a:xfrm>
          <a:prstGeom prst="ellipse">
            <a:avLst/>
          </a:prstGeom>
          <a:solidFill>
            <a:srgbClr val="FFC000"/>
          </a:soli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pitchFamily="18" charset="0"/>
              <a:ea typeface="+mn-ea"/>
              <a:cs typeface="+mn-cs"/>
            </a:endParaRPr>
          </a:p>
        </p:txBody>
      </p:sp>
      <p:pic>
        <p:nvPicPr>
          <p:cNvPr id="12" name="Picture 11" descr="Text, logo&#10;&#10;Description automatically generated with medium confidence">
            <a:extLst>
              <a:ext uri="{FF2B5EF4-FFF2-40B4-BE49-F238E27FC236}">
                <a16:creationId xmlns:a16="http://schemas.microsoft.com/office/drawing/2014/main" id="{2FC88CE6-8732-4FE4-A9E2-1FB199823F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4433" y="3064650"/>
            <a:ext cx="1566972" cy="550860"/>
          </a:xfrm>
          <a:prstGeom prst="rect">
            <a:avLst/>
          </a:prstGeom>
        </p:spPr>
      </p:pic>
    </p:spTree>
    <p:extLst>
      <p:ext uri="{BB962C8B-B14F-4D97-AF65-F5344CB8AC3E}">
        <p14:creationId xmlns:p14="http://schemas.microsoft.com/office/powerpoint/2010/main" val="1645804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05EF27-BD9E-47EE-B029-BD6C8BC2BDD6}"/>
              </a:ext>
            </a:extLst>
          </p:cNvPr>
          <p:cNvPicPr>
            <a:picLocks noChangeAspect="1"/>
          </p:cNvPicPr>
          <p:nvPr/>
        </p:nvPicPr>
        <p:blipFill>
          <a:blip r:embed="rId3"/>
          <a:stretch>
            <a:fillRect/>
          </a:stretch>
        </p:blipFill>
        <p:spPr>
          <a:xfrm>
            <a:off x="495299" y="1371452"/>
            <a:ext cx="8153400" cy="4061582"/>
          </a:xfrm>
          <a:prstGeom prst="rect">
            <a:avLst/>
          </a:prstGeom>
        </p:spPr>
      </p:pic>
      <p:sp>
        <p:nvSpPr>
          <p:cNvPr id="20" name="TextBox 19">
            <a:extLst>
              <a:ext uri="{FF2B5EF4-FFF2-40B4-BE49-F238E27FC236}">
                <a16:creationId xmlns:a16="http://schemas.microsoft.com/office/drawing/2014/main" id="{05D5892B-184E-475D-89C8-F472D0CB052C}"/>
              </a:ext>
            </a:extLst>
          </p:cNvPr>
          <p:cNvSpPr txBox="1"/>
          <p:nvPr/>
        </p:nvSpPr>
        <p:spPr>
          <a:xfrm>
            <a:off x="753700" y="1536174"/>
            <a:ext cx="3680599" cy="3416320"/>
          </a:xfrm>
          <a:prstGeom prst="rect">
            <a:avLst/>
          </a:prstGeom>
          <a:noFill/>
        </p:spPr>
        <p:txBody>
          <a:bodyPr wrap="square" rtlCol="0">
            <a:spAutoFit/>
          </a:bodyPr>
          <a:lstStyle/>
          <a:p>
            <a:pPr marL="397571" marR="0" lvl="0" indent="-39757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7375E"/>
                </a:solidFill>
                <a:effectLst/>
                <a:uLnTx/>
                <a:uFillTx/>
                <a:ea typeface="+mn-ea"/>
                <a:cs typeface="Calibri" pitchFamily="34" charset="0"/>
              </a:rPr>
              <a:t>Specialty Mental Health Probation (SMHP) is a promising practice for supervising individuals with mental illnesses </a:t>
            </a:r>
          </a:p>
          <a:p>
            <a:pPr marL="397571" marR="0" lvl="0" indent="-39757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7375E"/>
                </a:solidFill>
                <a:effectLst/>
                <a:uLnTx/>
                <a:uFillTx/>
                <a:ea typeface="+mn-ea"/>
                <a:cs typeface="Calibri" pitchFamily="34" charset="0"/>
              </a:rPr>
              <a:t>Evidence suggests that SMHP improves MH and CJ outcomes</a:t>
            </a:r>
          </a:p>
          <a:p>
            <a:pPr marL="397571" marR="0" lvl="0" indent="-39757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7375E"/>
                </a:solidFill>
                <a:effectLst/>
                <a:uLnTx/>
                <a:uFillTx/>
                <a:ea typeface="+mn-ea"/>
                <a:cs typeface="Calibri" pitchFamily="34" charset="0"/>
              </a:rPr>
              <a:t>Five elements of prototypical SMHP model</a:t>
            </a:r>
          </a:p>
          <a:p>
            <a:pPr marL="397571" marR="0" lvl="0" indent="-397571"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b="0" i="0" u="none" strike="noStrike" kern="1200" cap="none" spc="0" normalizeH="0" baseline="0" noProof="0" dirty="0">
                <a:ln>
                  <a:noFill/>
                </a:ln>
                <a:solidFill>
                  <a:srgbClr val="17375E"/>
                </a:solidFill>
                <a:effectLst/>
                <a:uLnTx/>
                <a:uFillTx/>
                <a:ea typeface="+mn-ea"/>
                <a:cs typeface="Calibri" pitchFamily="34" charset="0"/>
              </a:rPr>
              <a:t>More than 140 SMHP agencies across the country</a:t>
            </a:r>
          </a:p>
        </p:txBody>
      </p:sp>
      <p:sp>
        <p:nvSpPr>
          <p:cNvPr id="21" name="Arrow: Down 20">
            <a:extLst>
              <a:ext uri="{FF2B5EF4-FFF2-40B4-BE49-F238E27FC236}">
                <a16:creationId xmlns:a16="http://schemas.microsoft.com/office/drawing/2014/main" id="{BAEFD450-ECF9-4743-9B51-92E9A9A9689B}"/>
              </a:ext>
            </a:extLst>
          </p:cNvPr>
          <p:cNvSpPr/>
          <p:nvPr/>
        </p:nvSpPr>
        <p:spPr bwMode="auto">
          <a:xfrm>
            <a:off x="7509846" y="2323228"/>
            <a:ext cx="533400" cy="659356"/>
          </a:xfrm>
          <a:prstGeom prst="downArrow">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702058" rtl="0" eaLnBrk="1" fontAlgn="base" latinLnBrk="0" hangingPunct="1">
              <a:lnSpc>
                <a:spcPct val="100000"/>
              </a:lnSpc>
              <a:spcBef>
                <a:spcPct val="0"/>
              </a:spcBef>
              <a:spcAft>
                <a:spcPct val="0"/>
              </a:spcAft>
              <a:buClrTx/>
              <a:buSzTx/>
              <a:buFontTx/>
              <a:buNone/>
              <a:tabLst/>
              <a:defRPr/>
            </a:pPr>
            <a:endParaRPr kumimoji="0" lang="en-US" sz="93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22" name="TextBox 21">
            <a:extLst>
              <a:ext uri="{FF2B5EF4-FFF2-40B4-BE49-F238E27FC236}">
                <a16:creationId xmlns:a16="http://schemas.microsoft.com/office/drawing/2014/main" id="{E362CDE1-F4E1-4D93-AF06-2DF3ACFE2365}"/>
              </a:ext>
            </a:extLst>
          </p:cNvPr>
          <p:cNvSpPr txBox="1"/>
          <p:nvPr/>
        </p:nvSpPr>
        <p:spPr>
          <a:xfrm rot="16200000">
            <a:off x="3353880" y="2473723"/>
            <a:ext cx="36744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375E"/>
                </a:solidFill>
                <a:effectLst/>
                <a:uLnTx/>
                <a:uFillTx/>
                <a:ea typeface="+mn-ea"/>
                <a:cs typeface="+mn-cs"/>
              </a:rPr>
              <a:t>SMHP Core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3C672B1-31EB-434B-8DD8-657553DC4A99}"/>
              </a:ext>
            </a:extLst>
          </p:cNvPr>
          <p:cNvSpPr txBox="1"/>
          <p:nvPr/>
        </p:nvSpPr>
        <p:spPr>
          <a:xfrm>
            <a:off x="91440" y="6227064"/>
            <a:ext cx="88963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Manchak,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Kennealy</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&amp; Eno Louden, 2014;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Emke-Francis &amp; Eno Louden, 2006;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&amp; Eno Louden, 2006;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Skeem</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Manchak, &amp; Montoya, 2017; Van Deinse, Bunger, Burgin, Wilson &amp; Cuddeback, 2019; Van Deinse, Givens, Cowell, Ghezzi, Murray-Lichtman &amp; Cuddeback, 2021; Wolff, Epperson, </a:t>
            </a:r>
            <a:r>
              <a:rPr kumimoji="0" lang="en-US" sz="800" b="0" i="0" u="none" strike="noStrike" kern="1200" cap="none" spc="0" normalizeH="0" baseline="0" noProof="0" dirty="0" err="1">
                <a:ln>
                  <a:noFill/>
                </a:ln>
                <a:solidFill>
                  <a:srgbClr val="17375E"/>
                </a:solidFill>
                <a:effectLst/>
                <a:uLnTx/>
                <a:uFillTx/>
                <a:latin typeface="Arial" panose="020B0604020202020204" pitchFamily="34" charset="0"/>
                <a:cs typeface="Arial" panose="020B0604020202020204" pitchFamily="34" charset="0"/>
              </a:rPr>
              <a:t>Huening</a:t>
            </a:r>
            <a:r>
              <a:rPr kumimoji="0" lang="en-US" sz="800" b="0" i="0" u="none" strike="noStrike" kern="1200" cap="none" spc="0" normalizeH="0" baseline="0" noProof="0" dirty="0">
                <a:ln>
                  <a:noFill/>
                </a:ln>
                <a:solidFill>
                  <a:srgbClr val="17375E"/>
                </a:solidFill>
                <a:effectLst/>
                <a:uLnTx/>
                <a:uFillTx/>
                <a:latin typeface="Arial" panose="020B0604020202020204" pitchFamily="34" charset="0"/>
                <a:cs typeface="Arial" panose="020B0604020202020204" pitchFamily="34" charset="0"/>
              </a:rPr>
              <a:t>, Schumann &amp; </a:t>
            </a:r>
            <a:r>
              <a:rPr kumimoji="0" lang="en-US" sz="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Sullivan, 2014)</a:t>
            </a:r>
          </a:p>
        </p:txBody>
      </p:sp>
      <p:sp>
        <p:nvSpPr>
          <p:cNvPr id="24" name="Title 2">
            <a:extLst>
              <a:ext uri="{FF2B5EF4-FFF2-40B4-BE49-F238E27FC236}">
                <a16:creationId xmlns:a16="http://schemas.microsoft.com/office/drawing/2014/main" id="{77DEB168-0818-46FD-8F0F-3EC8C28C242F}"/>
              </a:ext>
            </a:extLst>
          </p:cNvPr>
          <p:cNvSpPr>
            <a:spLocks noGrp="1"/>
          </p:cNvSpPr>
          <p:nvPr>
            <p:ph type="title"/>
          </p:nvPr>
        </p:nvSpPr>
        <p:spPr>
          <a:xfrm>
            <a:off x="320040" y="640080"/>
            <a:ext cx="7843267" cy="548640"/>
          </a:xfrm>
        </p:spPr>
        <p:txBody>
          <a:bodyPr>
            <a:normAutofit/>
          </a:bodyPr>
          <a:lstStyle/>
          <a:p>
            <a:r>
              <a:rPr lang="en-US" sz="3000" b="1" dirty="0">
                <a:solidFill>
                  <a:srgbClr val="17375E"/>
                </a:solidFill>
                <a:latin typeface="+mn-lt"/>
              </a:rPr>
              <a:t>Specialty Mental Health Probation</a:t>
            </a:r>
          </a:p>
        </p:txBody>
      </p:sp>
    </p:spTree>
    <p:extLst>
      <p:ext uri="{BB962C8B-B14F-4D97-AF65-F5344CB8AC3E}">
        <p14:creationId xmlns:p14="http://schemas.microsoft.com/office/powerpoint/2010/main" val="2210637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20040" y="640080"/>
            <a:ext cx="8419657" cy="548640"/>
          </a:xfrm>
        </p:spPr>
        <p:txBody>
          <a:bodyPr>
            <a:noAutofit/>
          </a:bodyPr>
          <a:lstStyle/>
          <a:p>
            <a:r>
              <a:rPr lang="en-US" sz="3000" b="1" dirty="0">
                <a:solidFill>
                  <a:srgbClr val="17375E"/>
                </a:solidFill>
                <a:latin typeface="+mn-lt"/>
              </a:rPr>
              <a:t>Specialty Mental Health Probation (SMHP)</a:t>
            </a:r>
          </a:p>
        </p:txBody>
      </p:sp>
      <p:sp>
        <p:nvSpPr>
          <p:cNvPr id="12291" name="Rectangle 3"/>
          <p:cNvSpPr>
            <a:spLocks noGrp="1" noChangeArrowheads="1"/>
          </p:cNvSpPr>
          <p:nvPr>
            <p:ph type="body" sz="quarter" idx="10"/>
          </p:nvPr>
        </p:nvSpPr>
        <p:spPr>
          <a:xfrm>
            <a:off x="512064" y="1371600"/>
            <a:ext cx="7888288" cy="5029200"/>
          </a:xfrm>
        </p:spPr>
        <p:txBody>
          <a:bodyPr>
            <a:noAutofit/>
          </a:bodyPr>
          <a:lstStyle/>
          <a:p>
            <a:r>
              <a:rPr lang="en-US" sz="1800" b="0" dirty="0">
                <a:solidFill>
                  <a:srgbClr val="17375E"/>
                </a:solidFill>
                <a:latin typeface="+mn-lt"/>
              </a:rPr>
              <a:t>Specialty mental health caseloads widely disseminated and typically include  </a:t>
            </a:r>
          </a:p>
          <a:p>
            <a:pPr lvl="1"/>
            <a:r>
              <a:rPr lang="en-US" b="0" dirty="0">
                <a:solidFill>
                  <a:srgbClr val="17375E"/>
                </a:solidFill>
                <a:latin typeface="+mn-lt"/>
              </a:rPr>
              <a:t>(1) caseloads of probationers living with mental illness; </a:t>
            </a:r>
          </a:p>
          <a:p>
            <a:pPr lvl="1"/>
            <a:r>
              <a:rPr lang="en-US" b="0" dirty="0">
                <a:solidFill>
                  <a:srgbClr val="17375E"/>
                </a:solidFill>
                <a:latin typeface="+mn-lt"/>
              </a:rPr>
              <a:t>(2) reduced caseloads; </a:t>
            </a:r>
          </a:p>
          <a:p>
            <a:pPr lvl="1"/>
            <a:r>
              <a:rPr lang="en-US" b="0" dirty="0">
                <a:solidFill>
                  <a:srgbClr val="17375E"/>
                </a:solidFill>
                <a:latin typeface="+mn-lt"/>
              </a:rPr>
              <a:t>(3) ongoing officer training; and </a:t>
            </a:r>
          </a:p>
          <a:p>
            <a:pPr lvl="1"/>
            <a:r>
              <a:rPr lang="en-US" b="0" dirty="0">
                <a:solidFill>
                  <a:srgbClr val="17375E"/>
                </a:solidFill>
                <a:latin typeface="+mn-lt"/>
              </a:rPr>
              <a:t>(4) a problem-solving supervision orientation </a:t>
            </a:r>
          </a:p>
          <a:p>
            <a:pPr lvl="1"/>
            <a:r>
              <a:rPr lang="en-US" b="0" dirty="0">
                <a:solidFill>
                  <a:srgbClr val="17375E"/>
                </a:solidFill>
                <a:latin typeface="+mn-lt"/>
              </a:rPr>
              <a:t>(5) greater interface with external resources </a:t>
            </a:r>
          </a:p>
          <a:p>
            <a:r>
              <a:rPr lang="en-US" sz="1800" b="0" dirty="0">
                <a:solidFill>
                  <a:srgbClr val="17375E"/>
                </a:solidFill>
                <a:latin typeface="+mn-lt"/>
              </a:rPr>
              <a:t>Hybrid Type I Implementation Effectiveness (RCT) Study of SMHP</a:t>
            </a:r>
          </a:p>
          <a:p>
            <a:pPr lvl="1"/>
            <a:r>
              <a:rPr lang="en-US" b="0" dirty="0">
                <a:solidFill>
                  <a:srgbClr val="17375E"/>
                </a:solidFill>
                <a:latin typeface="+mn-lt"/>
              </a:rPr>
              <a:t>Probationers with severe mental illness randomly assigned to standard probation or specialty mental health probation in each county </a:t>
            </a:r>
          </a:p>
          <a:p>
            <a:pPr lvl="1"/>
            <a:r>
              <a:rPr lang="en-US" b="0" dirty="0">
                <a:solidFill>
                  <a:srgbClr val="17375E"/>
                </a:solidFill>
                <a:latin typeface="+mn-lt"/>
              </a:rPr>
              <a:t>Implementation strategies include … clinical consultation and stakeholder engagement </a:t>
            </a:r>
          </a:p>
          <a:p>
            <a:r>
              <a:rPr lang="en-US" sz="1800" b="0" dirty="0">
                <a:solidFill>
                  <a:srgbClr val="17375E"/>
                </a:solidFill>
                <a:latin typeface="+mn-lt"/>
              </a:rPr>
              <a:t>Recently-funded Implementation Effectiveness Study of SMHP and IPS-SE</a:t>
            </a:r>
          </a:p>
        </p:txBody>
      </p:sp>
      <p:sp>
        <p:nvSpPr>
          <p:cNvPr id="4" name="TextBox 3">
            <a:extLst>
              <a:ext uri="{FF2B5EF4-FFF2-40B4-BE49-F238E27FC236}">
                <a16:creationId xmlns:a16="http://schemas.microsoft.com/office/drawing/2014/main" id="{85DA5F63-ED99-49DA-9E5E-8833A319506E}"/>
              </a:ext>
            </a:extLst>
          </p:cNvPr>
          <p:cNvSpPr txBox="1"/>
          <p:nvPr/>
        </p:nvSpPr>
        <p:spPr>
          <a:xfrm>
            <a:off x="91440" y="6227064"/>
            <a:ext cx="8286750" cy="338554"/>
          </a:xfrm>
          <a:prstGeom prst="rect">
            <a:avLst/>
          </a:prstGeom>
          <a:noFill/>
        </p:spPr>
        <p:txBody>
          <a:bodyPr wrap="square" rtlCol="0">
            <a:spAutoFit/>
          </a:bodyPr>
          <a:lstStyle/>
          <a:p>
            <a:pPr defTabSz="685800"/>
            <a:r>
              <a:rPr lang="en-US" sz="800" dirty="0">
                <a:solidFill>
                  <a:srgbClr val="17375E"/>
                </a:solidFill>
              </a:rPr>
              <a:t>Van </a:t>
            </a:r>
            <a:r>
              <a:rPr lang="en-US" sz="800" dirty="0" err="1">
                <a:solidFill>
                  <a:srgbClr val="17375E"/>
                </a:solidFill>
              </a:rPr>
              <a:t>Deinse</a:t>
            </a:r>
            <a:r>
              <a:rPr lang="en-US" sz="800" dirty="0">
                <a:solidFill>
                  <a:srgbClr val="17375E"/>
                </a:solidFill>
              </a:rPr>
              <a:t>, T. B., Bunger, A., Burgin, S. E., Wilson, A. B., &amp; Cuddeback, G. S. Using the Consolidated Framework for Implementation Research to examine implementation determinants of specialty mental health probation. </a:t>
            </a:r>
            <a:r>
              <a:rPr lang="en-US" sz="800" i="1" dirty="0">
                <a:solidFill>
                  <a:srgbClr val="17375E"/>
                </a:solidFill>
              </a:rPr>
              <a:t>Health &amp; Justice, 7</a:t>
            </a:r>
            <a:r>
              <a:rPr lang="en-US" sz="800" dirty="0">
                <a:solidFill>
                  <a:srgbClr val="17375E"/>
                </a:solidFill>
              </a:rPr>
              <a:t>(17),</a:t>
            </a:r>
            <a:r>
              <a:rPr lang="en-US" sz="800" i="1" dirty="0">
                <a:solidFill>
                  <a:srgbClr val="17375E"/>
                </a:solidFill>
              </a:rPr>
              <a:t> </a:t>
            </a:r>
            <a:r>
              <a:rPr lang="en-US" sz="800" dirty="0">
                <a:solidFill>
                  <a:srgbClr val="17375E"/>
                </a:solidFill>
              </a:rPr>
              <a:t>1-12.</a:t>
            </a:r>
            <a:r>
              <a:rPr lang="en-US" sz="800" i="1" dirty="0">
                <a:solidFill>
                  <a:srgbClr val="17375E"/>
                </a:solidFill>
              </a:rPr>
              <a:t> </a:t>
            </a:r>
            <a:r>
              <a:rPr lang="en-US" sz="800" i="1" u="sng" dirty="0">
                <a:solidFill>
                  <a:srgbClr val="17375E"/>
                </a:solidFill>
                <a:hlinkClick r:id="rId3">
                  <a:extLst>
                    <a:ext uri="{A12FA001-AC4F-418D-AE19-62706E023703}">
                      <ahyp:hlinkClr xmlns:ahyp="http://schemas.microsoft.com/office/drawing/2018/hyperlinkcolor" val="tx"/>
                    </a:ext>
                  </a:extLst>
                </a:hlinkClick>
              </a:rPr>
              <a:t>https://doi.org/10.1186/s40352-019-0098-5</a:t>
            </a:r>
            <a:r>
              <a:rPr lang="en-US" sz="800" dirty="0">
                <a:solidFill>
                  <a:srgbClr val="17375E"/>
                </a:solidFill>
              </a:rPr>
              <a:t>. </a:t>
            </a:r>
          </a:p>
        </p:txBody>
      </p:sp>
    </p:spTree>
    <p:extLst>
      <p:ext uri="{BB962C8B-B14F-4D97-AF65-F5344CB8AC3E}">
        <p14:creationId xmlns:p14="http://schemas.microsoft.com/office/powerpoint/2010/main" val="1961452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39260-DA96-4168-AF99-8FB1D1DF385C}"/>
              </a:ext>
            </a:extLst>
          </p:cNvPr>
          <p:cNvSpPr>
            <a:spLocks noGrp="1"/>
          </p:cNvSpPr>
          <p:nvPr>
            <p:ph type="title"/>
          </p:nvPr>
        </p:nvSpPr>
        <p:spPr>
          <a:xfrm>
            <a:off x="320040" y="640080"/>
            <a:ext cx="7843267" cy="548640"/>
          </a:xfrm>
        </p:spPr>
        <p:txBody>
          <a:bodyPr>
            <a:normAutofit/>
          </a:bodyPr>
          <a:lstStyle/>
          <a:p>
            <a:r>
              <a:rPr lang="en-US" sz="3000" b="1" dirty="0">
                <a:solidFill>
                  <a:srgbClr val="17375E"/>
                </a:solidFill>
                <a:latin typeface="+mn-lt"/>
              </a:rPr>
              <a:t>SMHP Counties</a:t>
            </a:r>
          </a:p>
        </p:txBody>
      </p:sp>
      <p:pic>
        <p:nvPicPr>
          <p:cNvPr id="5" name="Content Placeholder 4" descr="Map&#10;&#10;Description automatically generated">
            <a:extLst>
              <a:ext uri="{FF2B5EF4-FFF2-40B4-BE49-F238E27FC236}">
                <a16:creationId xmlns:a16="http://schemas.microsoft.com/office/drawing/2014/main" id="{2CE789F6-5940-4FBE-AD1F-D08DBD405B9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67196" y="1301754"/>
            <a:ext cx="8765858" cy="4156075"/>
          </a:xfrm>
          <a:prstGeom prst="rect">
            <a:avLst/>
          </a:prstGeom>
        </p:spPr>
      </p:pic>
      <p:sp>
        <p:nvSpPr>
          <p:cNvPr id="3" name="TextBox 2">
            <a:extLst>
              <a:ext uri="{FF2B5EF4-FFF2-40B4-BE49-F238E27FC236}">
                <a16:creationId xmlns:a16="http://schemas.microsoft.com/office/drawing/2014/main" id="{A961AB8F-7AA2-444F-808F-6906E6CCFE34}"/>
              </a:ext>
            </a:extLst>
          </p:cNvPr>
          <p:cNvSpPr txBox="1"/>
          <p:nvPr/>
        </p:nvSpPr>
        <p:spPr>
          <a:xfrm>
            <a:off x="91440" y="5457829"/>
            <a:ext cx="8765858" cy="830997"/>
          </a:xfrm>
          <a:prstGeom prst="rect">
            <a:avLst/>
          </a:prstGeom>
          <a:noFill/>
        </p:spPr>
        <p:txBody>
          <a:bodyPr wrap="square" rtlCol="0">
            <a:spAutoFit/>
          </a:bodyPr>
          <a:lstStyle/>
          <a:p>
            <a:pPr defTabSz="685800"/>
            <a:r>
              <a:rPr lang="en-US" sz="2400" dirty="0">
                <a:solidFill>
                  <a:srgbClr val="17375E"/>
                </a:solidFill>
              </a:rPr>
              <a:t>* Just added 5 more counties: Henderson, Rutherford, Haywood, Jackson and Macon</a:t>
            </a:r>
            <a:endParaRPr lang="en-US" sz="2000" dirty="0">
              <a:solidFill>
                <a:srgbClr val="17375E"/>
              </a:solidFill>
            </a:endParaRPr>
          </a:p>
        </p:txBody>
      </p:sp>
    </p:spTree>
    <p:extLst>
      <p:ext uri="{BB962C8B-B14F-4D97-AF65-F5344CB8AC3E}">
        <p14:creationId xmlns:p14="http://schemas.microsoft.com/office/powerpoint/2010/main" val="7757481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32A5E-471A-41E4-8663-80B21DB4F74F}"/>
              </a:ext>
            </a:extLst>
          </p:cNvPr>
          <p:cNvSpPr>
            <a:spLocks noGrp="1"/>
          </p:cNvSpPr>
          <p:nvPr>
            <p:ph type="title"/>
          </p:nvPr>
        </p:nvSpPr>
        <p:spPr>
          <a:xfrm>
            <a:off x="320040" y="640080"/>
            <a:ext cx="7843267" cy="548640"/>
          </a:xfrm>
        </p:spPr>
        <p:txBody>
          <a:bodyPr/>
          <a:lstStyle/>
          <a:p>
            <a:r>
              <a:rPr lang="en-US" sz="3000" b="1" dirty="0">
                <a:solidFill>
                  <a:srgbClr val="17375E"/>
                </a:solidFill>
                <a:latin typeface="+mn-lt"/>
              </a:rPr>
              <a:t>SMHP cases over last 12 months</a:t>
            </a:r>
          </a:p>
        </p:txBody>
      </p:sp>
      <p:pic>
        <p:nvPicPr>
          <p:cNvPr id="5" name="Content Placeholder 4" descr="Chart, line chart&#10;&#10;Description automatically generated">
            <a:extLst>
              <a:ext uri="{FF2B5EF4-FFF2-40B4-BE49-F238E27FC236}">
                <a16:creationId xmlns:a16="http://schemas.microsoft.com/office/drawing/2014/main" id="{23A76818-E8D9-4385-ABC1-64492AC04900}"/>
              </a:ext>
            </a:extLst>
          </p:cNvPr>
          <p:cNvPicPr>
            <a:picLocks noGrp="1" noChangeAspect="1"/>
          </p:cNvPicPr>
          <p:nvPr>
            <p:ph idx="4294967295"/>
          </p:nvPr>
        </p:nvPicPr>
        <p:blipFill>
          <a:blip r:embed="rId2"/>
          <a:stretch>
            <a:fillRect/>
          </a:stretch>
        </p:blipFill>
        <p:spPr>
          <a:xfrm>
            <a:off x="303212" y="1430043"/>
            <a:ext cx="8537575" cy="4560887"/>
          </a:xfrm>
          <a:prstGeom prst="rect">
            <a:avLst/>
          </a:prstGeom>
        </p:spPr>
      </p:pic>
    </p:spTree>
    <p:extLst>
      <p:ext uri="{BB962C8B-B14F-4D97-AF65-F5344CB8AC3E}">
        <p14:creationId xmlns:p14="http://schemas.microsoft.com/office/powerpoint/2010/main" val="3416419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659424" y="971550"/>
            <a:ext cx="8055512" cy="85725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endParaRPr lang="en-US" sz="3200" b="1" spc="-38" dirty="0">
              <a:solidFill>
                <a:srgbClr val="ED7D31"/>
              </a:solidFill>
              <a:latin typeface="Georgia" panose="02040502050405020303" pitchFamily="18" charset="0"/>
            </a:endParaRPr>
          </a:p>
        </p:txBody>
      </p:sp>
      <p:sp>
        <p:nvSpPr>
          <p:cNvPr id="2" name="Oval 1"/>
          <p:cNvSpPr/>
          <p:nvPr/>
        </p:nvSpPr>
        <p:spPr>
          <a:xfrm>
            <a:off x="3844947" y="2388676"/>
            <a:ext cx="1684462" cy="1611630"/>
          </a:xfrm>
          <a:prstGeom prst="ellipse">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srgbClr val="FF0000"/>
                </a:solidFill>
                <a:latin typeface="Calibri" panose="020F0502020204030204"/>
              </a:rPr>
              <a:t>Housing</a:t>
            </a:r>
          </a:p>
        </p:txBody>
      </p:sp>
      <p:sp>
        <p:nvSpPr>
          <p:cNvPr id="17" name="Oval 16"/>
          <p:cNvSpPr/>
          <p:nvPr/>
        </p:nvSpPr>
        <p:spPr>
          <a:xfrm>
            <a:off x="3085237" y="3340421"/>
            <a:ext cx="1857375" cy="1650206"/>
          </a:xfrm>
          <a:prstGeom prst="ellipse">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002060"/>
                </a:solidFill>
                <a:latin typeface="Calibri" panose="020F0502020204030204"/>
              </a:rPr>
              <a:t>Social Support</a:t>
            </a:r>
          </a:p>
        </p:txBody>
      </p:sp>
      <p:sp>
        <p:nvSpPr>
          <p:cNvPr id="18" name="Oval 17"/>
          <p:cNvSpPr/>
          <p:nvPr/>
        </p:nvSpPr>
        <p:spPr>
          <a:xfrm>
            <a:off x="4436270" y="3359709"/>
            <a:ext cx="1771650" cy="1611629"/>
          </a:xfrm>
          <a:prstGeom prst="ellipse">
            <a:avLst/>
          </a:prstGeom>
          <a:noFill/>
          <a:ln w="63500">
            <a:solidFill>
              <a:srgbClr val="02B0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dirty="0">
                <a:solidFill>
                  <a:srgbClr val="02B00E"/>
                </a:solidFill>
                <a:latin typeface="Calibri" panose="020F0502020204030204"/>
              </a:rPr>
              <a:t>Jobs</a:t>
            </a:r>
          </a:p>
        </p:txBody>
      </p:sp>
      <p:sp>
        <p:nvSpPr>
          <p:cNvPr id="4" name="Title 3">
            <a:extLst>
              <a:ext uri="{FF2B5EF4-FFF2-40B4-BE49-F238E27FC236}">
                <a16:creationId xmlns:a16="http://schemas.microsoft.com/office/drawing/2014/main" id="{96761438-6D40-405F-AA61-0BD76BABA9DD}"/>
              </a:ext>
            </a:extLst>
          </p:cNvPr>
          <p:cNvSpPr>
            <a:spLocks noGrp="1"/>
          </p:cNvSpPr>
          <p:nvPr>
            <p:ph type="title"/>
          </p:nvPr>
        </p:nvSpPr>
        <p:spPr>
          <a:xfrm>
            <a:off x="320040" y="640080"/>
            <a:ext cx="7843267" cy="548640"/>
          </a:xfrm>
        </p:spPr>
        <p:txBody>
          <a:bodyPr/>
          <a:lstStyle/>
          <a:p>
            <a:r>
              <a:rPr lang="en-US" sz="3000" b="1" spc="-38" dirty="0">
                <a:solidFill>
                  <a:srgbClr val="17375E"/>
                </a:solidFill>
                <a:latin typeface="+mn-lt"/>
              </a:rPr>
              <a:t>Addressing Social Determinants of </a:t>
            </a:r>
            <a:r>
              <a:rPr lang="en-US" sz="3000" b="1" strike="dblStrike" spc="-38" dirty="0">
                <a:solidFill>
                  <a:srgbClr val="17375E"/>
                </a:solidFill>
                <a:latin typeface="+mn-lt"/>
              </a:rPr>
              <a:t>Health</a:t>
            </a:r>
            <a:r>
              <a:rPr lang="en-US" sz="3000" b="1" spc="-38" dirty="0">
                <a:solidFill>
                  <a:srgbClr val="17375E"/>
                </a:solidFill>
                <a:latin typeface="+mn-lt"/>
              </a:rPr>
              <a:t> Criminal Justice Involvement for Individuals with SMI </a:t>
            </a:r>
            <a:br>
              <a:rPr lang="en-US" sz="3000" b="1" spc="-38" dirty="0">
                <a:solidFill>
                  <a:srgbClr val="17375E"/>
                </a:solidFill>
                <a:latin typeface="+mn-lt"/>
              </a:rPr>
            </a:br>
            <a:endParaRPr lang="en-US" sz="3000" dirty="0">
              <a:solidFill>
                <a:srgbClr val="17375E"/>
              </a:solidFill>
              <a:latin typeface="+mn-lt"/>
            </a:endParaRPr>
          </a:p>
        </p:txBody>
      </p:sp>
    </p:spTree>
    <p:extLst>
      <p:ext uri="{BB962C8B-B14F-4D97-AF65-F5344CB8AC3E}">
        <p14:creationId xmlns:p14="http://schemas.microsoft.com/office/powerpoint/2010/main" val="2239342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7843267" cy="548640"/>
          </a:xfrm>
        </p:spPr>
        <p:txBody>
          <a:bodyPr/>
          <a:lstStyle/>
          <a:p>
            <a:r>
              <a:rPr lang="en-US" sz="3000" dirty="0">
                <a:latin typeface="+mn-lt"/>
              </a:rPr>
              <a:t>Research Collaborations across the </a:t>
            </a:r>
            <a:br>
              <a:rPr lang="en-US" sz="3000" dirty="0">
                <a:latin typeface="+mn-lt"/>
              </a:rPr>
            </a:br>
            <a:r>
              <a:rPr lang="en-US" sz="3000" dirty="0">
                <a:latin typeface="+mn-lt"/>
              </a:rPr>
              <a:t>Sequential Intercept Model</a:t>
            </a:r>
          </a:p>
        </p:txBody>
      </p:sp>
      <p:pic>
        <p:nvPicPr>
          <p:cNvPr id="7" name="Picture 6" descr="Chart, funnel chart&#10;&#10;Description automatically generated">
            <a:extLst>
              <a:ext uri="{FF2B5EF4-FFF2-40B4-BE49-F238E27FC236}">
                <a16:creationId xmlns:a16="http://schemas.microsoft.com/office/drawing/2014/main" id="{304ACDF0-4D19-41E0-8133-25179D9F8E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682" y="1676400"/>
            <a:ext cx="3985267" cy="4457793"/>
          </a:xfrm>
          <a:prstGeom prst="rect">
            <a:avLst/>
          </a:prstGeom>
        </p:spPr>
      </p:pic>
      <p:sp>
        <p:nvSpPr>
          <p:cNvPr id="9" name="TextBox 8">
            <a:extLst>
              <a:ext uri="{FF2B5EF4-FFF2-40B4-BE49-F238E27FC236}">
                <a16:creationId xmlns:a16="http://schemas.microsoft.com/office/drawing/2014/main" id="{7F3B3FC8-CAFE-4FD3-B09C-A0ABB6B30EE7}"/>
              </a:ext>
            </a:extLst>
          </p:cNvPr>
          <p:cNvSpPr txBox="1"/>
          <p:nvPr/>
        </p:nvSpPr>
        <p:spPr>
          <a:xfrm>
            <a:off x="4890827" y="6134937"/>
            <a:ext cx="4086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err="1">
                <a:ln>
                  <a:noFill/>
                </a:ln>
                <a:solidFill>
                  <a:srgbClr val="17375E"/>
                </a:solidFill>
                <a:effectLst/>
                <a:uLnTx/>
                <a:uFillTx/>
                <a:latin typeface="Arial"/>
                <a:ea typeface="+mn-ea"/>
                <a:cs typeface="+mn-cs"/>
              </a:rPr>
              <a:t>Munetz</a:t>
            </a:r>
            <a:r>
              <a:rPr kumimoji="0" lang="en-US" sz="800" b="0" i="0" u="none" strike="noStrike" kern="1200" cap="none" spc="0" normalizeH="0" baseline="0" noProof="0" dirty="0">
                <a:ln>
                  <a:noFill/>
                </a:ln>
                <a:solidFill>
                  <a:srgbClr val="17375E"/>
                </a:solidFill>
                <a:effectLst/>
                <a:uLnTx/>
                <a:uFillTx/>
                <a:latin typeface="Arial"/>
                <a:ea typeface="+mn-ea"/>
                <a:cs typeface="+mn-cs"/>
              </a:rPr>
              <a:t> MR, Griffin PA. Use of the Sequential Intercept Model as an Approach to Decriminalization of People With Serious Mental Illness. </a:t>
            </a:r>
            <a:r>
              <a:rPr kumimoji="0" lang="en-US" sz="800" b="0" i="1" u="none" strike="noStrike" kern="1200" cap="none" spc="0" normalizeH="0" baseline="0" noProof="0" dirty="0">
                <a:ln>
                  <a:noFill/>
                </a:ln>
                <a:solidFill>
                  <a:srgbClr val="17375E"/>
                </a:solidFill>
                <a:effectLst/>
                <a:uLnTx/>
                <a:uFillTx/>
                <a:latin typeface="Arial"/>
                <a:ea typeface="+mn-ea"/>
                <a:cs typeface="+mn-cs"/>
              </a:rPr>
              <a:t>Psychiatric Services</a:t>
            </a:r>
            <a:r>
              <a:rPr kumimoji="0" lang="en-US" sz="800" b="0" i="0" u="none" strike="noStrike" kern="1200" cap="none" spc="0" normalizeH="0" baseline="0" noProof="0" dirty="0">
                <a:ln>
                  <a:noFill/>
                </a:ln>
                <a:solidFill>
                  <a:srgbClr val="17375E"/>
                </a:solidFill>
                <a:effectLst/>
                <a:uLnTx/>
                <a:uFillTx/>
                <a:latin typeface="Arial"/>
                <a:ea typeface="+mn-ea"/>
                <a:cs typeface="+mn-cs"/>
              </a:rPr>
              <a:t> 2006; 57(4):544-549.</a:t>
            </a:r>
          </a:p>
        </p:txBody>
      </p:sp>
      <p:sp>
        <p:nvSpPr>
          <p:cNvPr id="3" name="Arrow: Right 2">
            <a:extLst>
              <a:ext uri="{FF2B5EF4-FFF2-40B4-BE49-F238E27FC236}">
                <a16:creationId xmlns:a16="http://schemas.microsoft.com/office/drawing/2014/main" id="{FED79785-511F-4B78-A53D-2F3BD2036747}"/>
              </a:ext>
            </a:extLst>
          </p:cNvPr>
          <p:cNvSpPr/>
          <p:nvPr/>
        </p:nvSpPr>
        <p:spPr>
          <a:xfrm>
            <a:off x="5521036" y="4890655"/>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6A58D6B-9A2C-424D-958A-297078AC744E}"/>
              </a:ext>
            </a:extLst>
          </p:cNvPr>
          <p:cNvSpPr/>
          <p:nvPr/>
        </p:nvSpPr>
        <p:spPr>
          <a:xfrm>
            <a:off x="5307169" y="4484469"/>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Right 10">
            <a:extLst>
              <a:ext uri="{FF2B5EF4-FFF2-40B4-BE49-F238E27FC236}">
                <a16:creationId xmlns:a16="http://schemas.microsoft.com/office/drawing/2014/main" id="{5EFFA98F-E273-4314-8DCD-45EFD761DD7D}"/>
              </a:ext>
            </a:extLst>
          </p:cNvPr>
          <p:cNvSpPr/>
          <p:nvPr/>
        </p:nvSpPr>
        <p:spPr>
          <a:xfrm>
            <a:off x="4721814" y="3086511"/>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Star: 5 Points 5">
            <a:extLst>
              <a:ext uri="{FF2B5EF4-FFF2-40B4-BE49-F238E27FC236}">
                <a16:creationId xmlns:a16="http://schemas.microsoft.com/office/drawing/2014/main" id="{915EC2DC-DD6A-468A-AED3-237F1D2FD60A}"/>
              </a:ext>
            </a:extLst>
          </p:cNvPr>
          <p:cNvSpPr/>
          <p:nvPr/>
        </p:nvSpPr>
        <p:spPr>
          <a:xfrm>
            <a:off x="5165160" y="4829130"/>
            <a:ext cx="284018" cy="263236"/>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a:ea typeface="+mn-ea"/>
              <a:cs typeface="+mn-cs"/>
            </a:endParaRPr>
          </a:p>
        </p:txBody>
      </p:sp>
      <p:pic>
        <p:nvPicPr>
          <p:cNvPr id="13" name="Picture 4" descr="Gillings School of Global Public Health - University of North Carolina at  Chapel Hill - EAT">
            <a:extLst>
              <a:ext uri="{FF2B5EF4-FFF2-40B4-BE49-F238E27FC236}">
                <a16:creationId xmlns:a16="http://schemas.microsoft.com/office/drawing/2014/main" id="{BB24B40B-057E-47EF-979F-86F0F0154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42" y="3755700"/>
            <a:ext cx="2251572" cy="9686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ponsors : CSCRS">
            <a:extLst>
              <a:ext uri="{FF2B5EF4-FFF2-40B4-BE49-F238E27FC236}">
                <a16:creationId xmlns:a16="http://schemas.microsoft.com/office/drawing/2014/main" id="{45A36093-E2F0-4411-84DC-E784A867E9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2117" y="3971109"/>
            <a:ext cx="2187124" cy="6299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ommunity Impact NC - &quot;The CDC Foundation seeks a part-time Training  Program Developer consultant to support the NC Division of Public Health,  Injury and Violence Prevention Branch (NC DPH IVPB).&quot; Please submit">
            <a:extLst>
              <a:ext uri="{FF2B5EF4-FFF2-40B4-BE49-F238E27FC236}">
                <a16:creationId xmlns:a16="http://schemas.microsoft.com/office/drawing/2014/main" id="{2D00C5D2-98DE-4122-9FFE-9004B2D054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539" y="2204475"/>
            <a:ext cx="2343146" cy="8635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2C689F5-5E2C-4553-9E45-749753696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539" y="3143864"/>
            <a:ext cx="3485869" cy="460256"/>
          </a:xfrm>
          <a:prstGeom prst="rect">
            <a:avLst/>
          </a:prstGeom>
        </p:spPr>
      </p:pic>
      <p:pic>
        <p:nvPicPr>
          <p:cNvPr id="17" name="Picture 2" descr="Home | NC Complex Mental Health and Intellectual Developmental Disabilities  Resources">
            <a:extLst>
              <a:ext uri="{FF2B5EF4-FFF2-40B4-BE49-F238E27FC236}">
                <a16:creationId xmlns:a16="http://schemas.microsoft.com/office/drawing/2014/main" id="{B3E4F043-E072-4B5D-96C1-2019A0F527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0103" y="4854813"/>
            <a:ext cx="2251573" cy="748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N.C. Division of Public Health">
            <a:extLst>
              <a:ext uri="{FF2B5EF4-FFF2-40B4-BE49-F238E27FC236}">
                <a16:creationId xmlns:a16="http://schemas.microsoft.com/office/drawing/2014/main" id="{80E9809F-E58F-4AD2-9DAB-4DCBD2FCB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617" y="1949606"/>
            <a:ext cx="1149472" cy="111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8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424218" y="2568528"/>
            <a:ext cx="8055512" cy="97328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685800"/>
            <a:r>
              <a:rPr lang="en-US" sz="4950" b="1" spc="-38" dirty="0">
                <a:solidFill>
                  <a:srgbClr val="17375E"/>
                </a:solidFill>
                <a:latin typeface="+mn-lt"/>
              </a:rPr>
              <a:t>THANKS!</a:t>
            </a:r>
          </a:p>
        </p:txBody>
      </p:sp>
    </p:spTree>
    <p:extLst>
      <p:ext uri="{BB962C8B-B14F-4D97-AF65-F5344CB8AC3E}">
        <p14:creationId xmlns:p14="http://schemas.microsoft.com/office/powerpoint/2010/main" val="3403396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4630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211412"/>
            <a:ext cx="8703951" cy="818866"/>
          </a:xfrm>
          <a:solidFill>
            <a:srgbClr val="1F497D"/>
          </a:solidFill>
        </p:spPr>
        <p:txBody>
          <a:bodyPr/>
          <a:lstStyle/>
          <a:p>
            <a:pPr marL="0" marR="0">
              <a:lnSpc>
                <a:spcPct val="115000"/>
              </a:lnSpc>
              <a:spcBef>
                <a:spcPts val="0"/>
              </a:spcBef>
              <a:spcAft>
                <a:spcPts val="0"/>
              </a:spcAft>
            </a:pPr>
            <a:r>
              <a:rPr lang="en-US" sz="3000" b="1" dirty="0">
                <a:solidFill>
                  <a:schemeClr val="bg1"/>
                </a:solidFill>
                <a:effectLst/>
                <a:latin typeface="+mn-lt"/>
                <a:ea typeface="Calibri" panose="020F0502020204030204" pitchFamily="34" charset="0"/>
                <a:cs typeface="Times New Roman" panose="02020603050405020304" pitchFamily="18" charset="0"/>
              </a:rPr>
              <a:t>Connection between Drug Use and Traumatic and Acquired Brain Injuries</a:t>
            </a:r>
            <a:endParaRPr lang="en-US" sz="3000" dirty="0">
              <a:solidFill>
                <a:schemeClr val="bg1"/>
              </a:solidFill>
              <a:effectLst/>
              <a:latin typeface="+mn-lt"/>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C54F870-68C2-4142-9DBF-FEDF57FF7394}"/>
              </a:ext>
            </a:extLst>
          </p:cNvPr>
          <p:cNvSpPr/>
          <p:nvPr/>
        </p:nvSpPr>
        <p:spPr>
          <a:xfrm>
            <a:off x="426892" y="3429000"/>
            <a:ext cx="8624455" cy="480901"/>
          </a:xfrm>
          <a:prstGeom prst="rect">
            <a:avLst/>
          </a:prstGeom>
          <a:noFill/>
        </p:spPr>
        <p:txBody>
          <a:bodyPr wrap="square">
            <a:spAutoFit/>
          </a:bodyPr>
          <a:lstStyle/>
          <a:p>
            <a:pPr marR="0" lvl="0" algn="r">
              <a:lnSpc>
                <a:spcPct val="115000"/>
              </a:lnSpc>
              <a:spcBef>
                <a:spcPts val="0"/>
              </a:spcBef>
              <a:spcAft>
                <a:spcPts val="0"/>
              </a:spcAft>
            </a:pPr>
            <a:r>
              <a:rPr lang="en-US" sz="2400" b="1" i="1" dirty="0">
                <a:solidFill>
                  <a:srgbClr val="17375E"/>
                </a:solidFill>
                <a:effectLst/>
                <a:ea typeface="Calibri" panose="020F0502020204030204" pitchFamily="34" charset="0"/>
                <a:cs typeface="Times New Roman" panose="02020603050405020304" pitchFamily="18" charset="0"/>
              </a:rPr>
              <a:t>Robin Hurley</a:t>
            </a:r>
          </a:p>
        </p:txBody>
      </p:sp>
    </p:spTree>
    <p:extLst>
      <p:ext uri="{BB962C8B-B14F-4D97-AF65-F5344CB8AC3E}">
        <p14:creationId xmlns:p14="http://schemas.microsoft.com/office/powerpoint/2010/main" val="3085946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A6F85-F7A7-47A4-908C-8D10992854EA}"/>
              </a:ext>
            </a:extLst>
          </p:cNvPr>
          <p:cNvSpPr>
            <a:spLocks noGrp="1"/>
          </p:cNvSpPr>
          <p:nvPr>
            <p:ph type="title"/>
          </p:nvPr>
        </p:nvSpPr>
        <p:spPr>
          <a:xfrm>
            <a:off x="320040" y="640080"/>
            <a:ext cx="7843267" cy="548640"/>
          </a:xfrm>
        </p:spPr>
        <p:txBody>
          <a:bodyPr/>
          <a:lstStyle/>
          <a:p>
            <a:r>
              <a:rPr lang="en-US" sz="3000" dirty="0">
                <a:latin typeface="+mn-lt"/>
              </a:rPr>
              <a:t>Robin A. Hurley, MD, FANPA</a:t>
            </a:r>
          </a:p>
        </p:txBody>
      </p:sp>
      <p:pic>
        <p:nvPicPr>
          <p:cNvPr id="5" name="Picture 4">
            <a:extLst>
              <a:ext uri="{FF2B5EF4-FFF2-40B4-BE49-F238E27FC236}">
                <a16:creationId xmlns:a16="http://schemas.microsoft.com/office/drawing/2014/main" id="{372412DB-5F76-4714-BCAA-E569832A1E7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10239" y="1174349"/>
            <a:ext cx="8046892" cy="4961471"/>
          </a:xfrm>
          <a:prstGeom prst="rect">
            <a:avLst/>
          </a:prstGeom>
        </p:spPr>
      </p:pic>
    </p:spTree>
    <p:extLst>
      <p:ext uri="{BB962C8B-B14F-4D97-AF65-F5344CB8AC3E}">
        <p14:creationId xmlns:p14="http://schemas.microsoft.com/office/powerpoint/2010/main" val="1019984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9021-F007-43D7-8ABE-478B372378A6}"/>
              </a:ext>
            </a:extLst>
          </p:cNvPr>
          <p:cNvSpPr>
            <a:spLocks noGrp="1"/>
          </p:cNvSpPr>
          <p:nvPr>
            <p:ph type="title"/>
          </p:nvPr>
        </p:nvSpPr>
        <p:spPr>
          <a:xfrm>
            <a:off x="320041" y="640080"/>
            <a:ext cx="8823960" cy="548640"/>
          </a:xfrm>
        </p:spPr>
        <p:txBody>
          <a:bodyPr/>
          <a:lstStyle/>
          <a:p>
            <a:r>
              <a:rPr lang="en-US" sz="2800" b="1" dirty="0">
                <a:latin typeface="+mn-lt"/>
              </a:rPr>
              <a:t>Opiates and Trauma: Multiple Levels of Complexity &amp; Brain Effects</a:t>
            </a:r>
          </a:p>
        </p:txBody>
      </p:sp>
      <p:sp>
        <p:nvSpPr>
          <p:cNvPr id="4" name="Content Placeholder 3">
            <a:extLst>
              <a:ext uri="{FF2B5EF4-FFF2-40B4-BE49-F238E27FC236}">
                <a16:creationId xmlns:a16="http://schemas.microsoft.com/office/drawing/2014/main" id="{BE965DDE-5B19-4274-AD61-823A33EE7783}"/>
              </a:ext>
            </a:extLst>
          </p:cNvPr>
          <p:cNvSpPr>
            <a:spLocks noGrp="1"/>
          </p:cNvSpPr>
          <p:nvPr>
            <p:ph sz="quarter" idx="14"/>
          </p:nvPr>
        </p:nvSpPr>
        <p:spPr>
          <a:xfrm>
            <a:off x="147484" y="1463040"/>
            <a:ext cx="4679751" cy="5301191"/>
          </a:xfrm>
        </p:spPr>
        <p:txBody>
          <a:bodyPr/>
          <a:lstStyle/>
          <a:p>
            <a:pPr algn="l">
              <a:lnSpc>
                <a:spcPct val="100000"/>
              </a:lnSpc>
              <a:spcBef>
                <a:spcPts val="0"/>
              </a:spcBef>
            </a:pPr>
            <a:r>
              <a:rPr lang="en-US" sz="1400" b="1" dirty="0">
                <a:solidFill>
                  <a:srgbClr val="17375E"/>
                </a:solidFill>
                <a:latin typeface="+mn-lt"/>
              </a:rPr>
              <a:t>With Opiates First:</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Opiates impair acute judgment and reaction time</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Opiate effects at time of physical trauma</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Opiate impact on recovery from physical trauma</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Anoxic brain injury due to opiate overdose</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Compensatory changes in brain with long-standing addiction</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Chronic substance misuse associated with multiple traumas</a:t>
            </a:r>
          </a:p>
          <a:p>
            <a:pPr algn="l">
              <a:lnSpc>
                <a:spcPct val="100000"/>
              </a:lnSpc>
              <a:spcBef>
                <a:spcPts val="0"/>
              </a:spcBef>
            </a:pPr>
            <a:endParaRPr lang="en-US" sz="1400" dirty="0">
              <a:solidFill>
                <a:srgbClr val="17375E"/>
              </a:solidFill>
              <a:latin typeface="+mn-lt"/>
            </a:endParaRPr>
          </a:p>
          <a:p>
            <a:pPr algn="l">
              <a:lnSpc>
                <a:spcPct val="100000"/>
              </a:lnSpc>
              <a:spcBef>
                <a:spcPts val="0"/>
              </a:spcBef>
            </a:pPr>
            <a:r>
              <a:rPr lang="en-US" sz="1400" b="1" dirty="0">
                <a:solidFill>
                  <a:srgbClr val="17375E"/>
                </a:solidFill>
                <a:latin typeface="+mn-lt"/>
              </a:rPr>
              <a:t>With Trauma first:</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Common locations of brain trauma</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Repeat traumas increase risk of opiate misuse</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In-common areas to reward pathways</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In-common areas with opiate receptors</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New physical addictions to opiates with treatment of trauma pain</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Delays in recovery and readjustment</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Amplification of neuropsychiatric symptoms</a:t>
            </a:r>
          </a:p>
          <a:p>
            <a:pPr marL="285750" indent="-285750" algn="l">
              <a:lnSpc>
                <a:spcPct val="100000"/>
              </a:lnSpc>
              <a:spcBef>
                <a:spcPts val="0"/>
              </a:spcBef>
              <a:buFont typeface="Arial" panose="020B0604020202020204" pitchFamily="34" charset="0"/>
              <a:buChar char="•"/>
            </a:pPr>
            <a:endParaRPr lang="en-US" sz="1400" dirty="0">
              <a:solidFill>
                <a:srgbClr val="17375E"/>
              </a:solidFill>
              <a:latin typeface="+mn-lt"/>
            </a:endParaRPr>
          </a:p>
          <a:p>
            <a:pPr algn="l">
              <a:lnSpc>
                <a:spcPct val="100000"/>
              </a:lnSpc>
              <a:spcBef>
                <a:spcPts val="0"/>
              </a:spcBef>
            </a:pPr>
            <a:r>
              <a:rPr lang="en-US" sz="1400" b="1" dirty="0">
                <a:solidFill>
                  <a:srgbClr val="17375E"/>
                </a:solidFill>
                <a:latin typeface="+mn-lt"/>
              </a:rPr>
              <a:t>Encouraging news for the future:</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Screen, education, treat symptoms</a:t>
            </a:r>
          </a:p>
          <a:p>
            <a:pPr marL="285750" indent="-285750" algn="l">
              <a:lnSpc>
                <a:spcPct val="100000"/>
              </a:lnSpc>
              <a:spcBef>
                <a:spcPts val="0"/>
              </a:spcBef>
              <a:buFont typeface="Arial" panose="020B0604020202020204" pitchFamily="34" charset="0"/>
              <a:buChar char="•"/>
            </a:pPr>
            <a:r>
              <a:rPr lang="en-US" sz="1400" dirty="0">
                <a:solidFill>
                  <a:srgbClr val="17375E"/>
                </a:solidFill>
                <a:latin typeface="+mn-lt"/>
              </a:rPr>
              <a:t>Inspiring Veteran story</a:t>
            </a:r>
          </a:p>
          <a:p>
            <a:pPr marL="285750" indent="-285750" algn="l">
              <a:buFont typeface="Arial" panose="020B0604020202020204" pitchFamily="34" charset="0"/>
              <a:buChar char="•"/>
            </a:pPr>
            <a:endParaRPr lang="en-US" dirty="0"/>
          </a:p>
        </p:txBody>
      </p:sp>
      <p:pic>
        <p:nvPicPr>
          <p:cNvPr id="9" name="Content Placeholder 8">
            <a:extLst>
              <a:ext uri="{FF2B5EF4-FFF2-40B4-BE49-F238E27FC236}">
                <a16:creationId xmlns:a16="http://schemas.microsoft.com/office/drawing/2014/main" id="{8A0AB655-0862-4CE8-AB52-61F10557A5A6}"/>
              </a:ext>
            </a:extLst>
          </p:cNvPr>
          <p:cNvPicPr>
            <a:picLocks noGrp="1" noChangeAspect="1"/>
          </p:cNvPicPr>
          <p:nvPr>
            <p:ph sz="quarter" idx="15"/>
          </p:nvPr>
        </p:nvPicPr>
        <p:blipFill>
          <a:blip r:embed="rId2" cstate="email">
            <a:extLst>
              <a:ext uri="{28A0092B-C50C-407E-A947-70E740481C1C}">
                <a14:useLocalDpi xmlns:a14="http://schemas.microsoft.com/office/drawing/2010/main" val="0"/>
              </a:ext>
            </a:extLst>
          </a:blip>
          <a:stretch>
            <a:fillRect/>
          </a:stretch>
        </p:blipFill>
        <p:spPr>
          <a:xfrm>
            <a:off x="4899813" y="1271654"/>
            <a:ext cx="4096703" cy="5116618"/>
          </a:xfrm>
        </p:spPr>
      </p:pic>
    </p:spTree>
    <p:extLst>
      <p:ext uri="{BB962C8B-B14F-4D97-AF65-F5344CB8AC3E}">
        <p14:creationId xmlns:p14="http://schemas.microsoft.com/office/powerpoint/2010/main" val="3139415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1B35-0196-4578-B573-AA1B5F73B905}"/>
              </a:ext>
            </a:extLst>
          </p:cNvPr>
          <p:cNvSpPr>
            <a:spLocks noGrp="1"/>
          </p:cNvSpPr>
          <p:nvPr>
            <p:ph type="title"/>
          </p:nvPr>
        </p:nvSpPr>
        <p:spPr>
          <a:xfrm>
            <a:off x="320040" y="640080"/>
            <a:ext cx="7843267" cy="791790"/>
          </a:xfrm>
        </p:spPr>
        <p:txBody>
          <a:bodyPr/>
          <a:lstStyle/>
          <a:p>
            <a:r>
              <a:rPr lang="en-US" sz="3000" b="1" dirty="0">
                <a:solidFill>
                  <a:srgbClr val="17375E"/>
                </a:solidFill>
                <a:latin typeface="+mn-lt"/>
              </a:rPr>
              <a:t>Acute Trauma and Opiates are Intertwined</a:t>
            </a:r>
          </a:p>
        </p:txBody>
      </p:sp>
      <p:sp>
        <p:nvSpPr>
          <p:cNvPr id="4" name="Content Placeholder 3">
            <a:extLst>
              <a:ext uri="{FF2B5EF4-FFF2-40B4-BE49-F238E27FC236}">
                <a16:creationId xmlns:a16="http://schemas.microsoft.com/office/drawing/2014/main" id="{91A66034-BB52-4CCA-8801-34A1BC872E79}"/>
              </a:ext>
            </a:extLst>
          </p:cNvPr>
          <p:cNvSpPr>
            <a:spLocks noGrp="1"/>
          </p:cNvSpPr>
          <p:nvPr>
            <p:ph sz="quarter" idx="14"/>
          </p:nvPr>
        </p:nvSpPr>
        <p:spPr>
          <a:xfrm>
            <a:off x="186813" y="1317524"/>
            <a:ext cx="6273622" cy="5033580"/>
          </a:xfrm>
        </p:spPr>
        <p:txBody>
          <a:bodyPr/>
          <a:lstStyle/>
          <a:p>
            <a:pPr marL="285750" indent="-285750" algn="l">
              <a:lnSpc>
                <a:spcPct val="100000"/>
              </a:lnSpc>
              <a:spcBef>
                <a:spcPts val="0"/>
              </a:spcBef>
              <a:buClr>
                <a:srgbClr val="17375E"/>
              </a:buClr>
              <a:buFont typeface="Arial" panose="020B0604020202020204" pitchFamily="34" charset="0"/>
              <a:buChar char="•"/>
            </a:pPr>
            <a:r>
              <a:rPr lang="en-US" dirty="0">
                <a:solidFill>
                  <a:srgbClr val="17375E"/>
                </a:solidFill>
                <a:latin typeface="+mn-lt"/>
              </a:rPr>
              <a:t>High rates of substance intoxication in acute trauma patients </a:t>
            </a:r>
          </a:p>
          <a:p>
            <a:pPr marL="457200" indent="-285750" algn="l">
              <a:lnSpc>
                <a:spcPct val="100000"/>
              </a:lnSpc>
              <a:spcBef>
                <a:spcPts val="0"/>
              </a:spcBef>
              <a:buFont typeface="Wingdings" panose="05000000000000000000" pitchFamily="2" charset="2"/>
              <a:buChar char="Ø"/>
            </a:pPr>
            <a:r>
              <a:rPr lang="en-US" dirty="0">
                <a:solidFill>
                  <a:srgbClr val="17375E"/>
                </a:solidFill>
                <a:latin typeface="+mn-lt"/>
              </a:rPr>
              <a:t>	In one review (DiGiorgio et al, 2019):</a:t>
            </a:r>
          </a:p>
          <a:p>
            <a:pPr marL="457200" indent="-285750" algn="l">
              <a:lnSpc>
                <a:spcPct val="100000"/>
              </a:lnSpc>
              <a:spcBef>
                <a:spcPts val="0"/>
              </a:spcBef>
              <a:buFont typeface="Wingdings" panose="05000000000000000000" pitchFamily="2" charset="2"/>
              <a:buChar char="Ø"/>
            </a:pPr>
            <a:r>
              <a:rPr lang="en-US" dirty="0">
                <a:solidFill>
                  <a:srgbClr val="17375E"/>
                </a:solidFill>
                <a:latin typeface="+mn-lt"/>
              </a:rPr>
              <a:t>	40% of all entering trauma patients positive for drugs</a:t>
            </a:r>
          </a:p>
          <a:p>
            <a:pPr marL="457200" indent="-285750" algn="l">
              <a:lnSpc>
                <a:spcPct val="100000"/>
              </a:lnSpc>
              <a:spcBef>
                <a:spcPts val="0"/>
              </a:spcBef>
              <a:buFont typeface="Wingdings" panose="05000000000000000000" pitchFamily="2" charset="2"/>
              <a:buChar char="Ø"/>
            </a:pPr>
            <a:r>
              <a:rPr lang="en-US" dirty="0">
                <a:solidFill>
                  <a:srgbClr val="17375E"/>
                </a:solidFill>
                <a:latin typeface="+mn-lt"/>
              </a:rPr>
              <a:t>	42.7% of autopsies from trauma positive for ETOH or drugs</a:t>
            </a:r>
          </a:p>
          <a:p>
            <a:pPr marL="457200" indent="-285750" algn="l">
              <a:lnSpc>
                <a:spcPct val="100000"/>
              </a:lnSpc>
              <a:spcBef>
                <a:spcPts val="0"/>
              </a:spcBef>
              <a:buFont typeface="Wingdings" panose="05000000000000000000" pitchFamily="2" charset="2"/>
              <a:buChar char="Ø"/>
            </a:pPr>
            <a:r>
              <a:rPr lang="en-US" dirty="0">
                <a:solidFill>
                  <a:srgbClr val="17375E"/>
                </a:solidFill>
                <a:latin typeface="+mn-lt"/>
              </a:rPr>
              <a:t>	40-50% of trauma patients across USA positive for ETOH or drugs</a:t>
            </a:r>
          </a:p>
          <a:p>
            <a:pPr algn="l">
              <a:lnSpc>
                <a:spcPct val="100000"/>
              </a:lnSpc>
              <a:spcBef>
                <a:spcPts val="0"/>
              </a:spcBef>
            </a:pPr>
            <a:endParaRPr lang="en-US" dirty="0">
              <a:solidFill>
                <a:srgbClr val="17375E"/>
              </a:solidFill>
              <a:latin typeface="+mn-lt"/>
            </a:endParaRPr>
          </a:p>
          <a:p>
            <a:pPr marL="285750" indent="-285750" algn="l">
              <a:lnSpc>
                <a:spcPct val="100000"/>
              </a:lnSpc>
              <a:spcBef>
                <a:spcPts val="0"/>
              </a:spcBef>
              <a:buFont typeface="Arial" panose="020B0604020202020204" pitchFamily="34" charset="0"/>
              <a:buChar char="•"/>
            </a:pPr>
            <a:r>
              <a:rPr lang="en-US" dirty="0">
                <a:solidFill>
                  <a:srgbClr val="17375E"/>
                </a:solidFill>
                <a:latin typeface="+mn-lt"/>
              </a:rPr>
              <a:t>Motor Vehicle Accidents (MVA) a common cause of both bodily and head trauma (TBI) </a:t>
            </a:r>
          </a:p>
          <a:p>
            <a:pPr marL="285750" indent="-285750" algn="l">
              <a:lnSpc>
                <a:spcPct val="100000"/>
              </a:lnSpc>
              <a:spcBef>
                <a:spcPts val="0"/>
              </a:spcBef>
              <a:buFont typeface="Arial" panose="020B0604020202020204" pitchFamily="34" charset="0"/>
              <a:buChar char="•"/>
            </a:pPr>
            <a:endParaRPr lang="en-US" dirty="0">
              <a:solidFill>
                <a:srgbClr val="17375E"/>
              </a:solidFill>
              <a:latin typeface="+mn-lt"/>
            </a:endParaRPr>
          </a:p>
          <a:p>
            <a:pPr marL="285750" indent="-285750" algn="l">
              <a:lnSpc>
                <a:spcPct val="100000"/>
              </a:lnSpc>
              <a:spcBef>
                <a:spcPts val="0"/>
              </a:spcBef>
              <a:buFont typeface="Arial" panose="020B0604020202020204" pitchFamily="34" charset="0"/>
              <a:buChar char="•"/>
            </a:pPr>
            <a:r>
              <a:rPr lang="en-US" dirty="0">
                <a:solidFill>
                  <a:srgbClr val="17375E"/>
                </a:solidFill>
                <a:latin typeface="+mn-lt"/>
              </a:rPr>
              <a:t>Increased risk of MVA with use of prescribed opiates, (Chihuri, 2017)</a:t>
            </a:r>
          </a:p>
          <a:p>
            <a:pPr algn="l">
              <a:lnSpc>
                <a:spcPct val="100000"/>
              </a:lnSpc>
              <a:spcBef>
                <a:spcPts val="0"/>
              </a:spcBef>
            </a:pPr>
            <a:endParaRPr lang="en-US" dirty="0">
              <a:solidFill>
                <a:srgbClr val="17375E"/>
              </a:solidFill>
              <a:latin typeface="+mn-lt"/>
            </a:endParaRPr>
          </a:p>
          <a:p>
            <a:pPr marL="285750" indent="-285750" algn="l">
              <a:lnSpc>
                <a:spcPct val="100000"/>
              </a:lnSpc>
              <a:spcBef>
                <a:spcPts val="0"/>
              </a:spcBef>
              <a:buFont typeface="Arial" panose="020B0604020202020204" pitchFamily="34" charset="0"/>
              <a:buChar char="•"/>
            </a:pPr>
            <a:r>
              <a:rPr lang="en-US" dirty="0">
                <a:solidFill>
                  <a:srgbClr val="17375E"/>
                </a:solidFill>
                <a:latin typeface="+mn-lt"/>
              </a:rPr>
              <a:t>Increase risk of MVA culpability, (Chihuri, 2017)</a:t>
            </a:r>
          </a:p>
          <a:p>
            <a:pPr algn="l">
              <a:lnSpc>
                <a:spcPct val="100000"/>
              </a:lnSpc>
              <a:spcBef>
                <a:spcPts val="0"/>
              </a:spcBef>
            </a:pPr>
            <a:endParaRPr lang="en-US" dirty="0">
              <a:solidFill>
                <a:srgbClr val="17375E"/>
              </a:solidFill>
              <a:latin typeface="+mn-lt"/>
            </a:endParaRPr>
          </a:p>
          <a:p>
            <a:pPr marL="285750" indent="-285750" algn="l">
              <a:lnSpc>
                <a:spcPct val="100000"/>
              </a:lnSpc>
              <a:spcBef>
                <a:spcPts val="0"/>
              </a:spcBef>
              <a:buFont typeface="Arial" panose="020B0604020202020204" pitchFamily="34" charset="0"/>
              <a:buChar char="•"/>
            </a:pPr>
            <a:r>
              <a:rPr lang="en-US" dirty="0">
                <a:solidFill>
                  <a:srgbClr val="17375E"/>
                </a:solidFill>
                <a:latin typeface="+mn-lt"/>
              </a:rPr>
              <a:t>Use of intoxicating substances confounds the Glasgow Coma Score (GCS) at time of trauma evaluation (i.e., can worsen the score). </a:t>
            </a:r>
          </a:p>
          <a:p>
            <a:pPr algn="l">
              <a:lnSpc>
                <a:spcPct val="100000"/>
              </a:lnSpc>
              <a:spcBef>
                <a:spcPts val="0"/>
              </a:spcBef>
            </a:pPr>
            <a:endParaRPr lang="en-US" dirty="0">
              <a:solidFill>
                <a:srgbClr val="17375E"/>
              </a:solidFill>
              <a:latin typeface="+mn-lt"/>
            </a:endParaRPr>
          </a:p>
          <a:p>
            <a:pPr marL="285750" indent="-285750" algn="l">
              <a:lnSpc>
                <a:spcPct val="100000"/>
              </a:lnSpc>
              <a:spcBef>
                <a:spcPts val="0"/>
              </a:spcBef>
              <a:buFont typeface="Arial" panose="020B0604020202020204" pitchFamily="34" charset="0"/>
              <a:buChar char="•"/>
            </a:pPr>
            <a:r>
              <a:rPr lang="en-US" dirty="0">
                <a:solidFill>
                  <a:srgbClr val="17375E"/>
                </a:solidFill>
                <a:latin typeface="+mn-lt"/>
              </a:rPr>
              <a:t>GCS is a common tool to predict outcome and pathways for acute treatment after a TBI (intracranial pressure monitoring, induced hypothermia, neuro ICU, etc.…)</a:t>
            </a:r>
          </a:p>
          <a:p>
            <a:pPr marL="285750" indent="-285750" algn="l">
              <a:lnSpc>
                <a:spcPct val="100000"/>
              </a:lnSpc>
              <a:spcBef>
                <a:spcPts val="0"/>
              </a:spcBef>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endParaRPr lang="en-US" dirty="0"/>
          </a:p>
        </p:txBody>
      </p:sp>
      <p:pic>
        <p:nvPicPr>
          <p:cNvPr id="9" name="Content Placeholder 8" descr="A close up of a tree trunk&#10;&#10;Description automatically generated with medium confidence">
            <a:extLst>
              <a:ext uri="{FF2B5EF4-FFF2-40B4-BE49-F238E27FC236}">
                <a16:creationId xmlns:a16="http://schemas.microsoft.com/office/drawing/2014/main" id="{C86DE42E-D765-443C-8728-5D6B9C886363}"/>
              </a:ext>
            </a:extLst>
          </p:cNvPr>
          <p:cNvPicPr>
            <a:picLocks noGrp="1" noChangeAspect="1"/>
          </p:cNvPicPr>
          <p:nvPr>
            <p:ph sz="quarter" idx="15"/>
          </p:nvPr>
        </p:nvPicPr>
        <p:blipFill>
          <a:blip r:embed="rId2" cstate="email">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451065" y="1431870"/>
            <a:ext cx="2506122" cy="3765066"/>
          </a:xfrm>
        </p:spPr>
      </p:pic>
    </p:spTree>
    <p:extLst>
      <p:ext uri="{BB962C8B-B14F-4D97-AF65-F5344CB8AC3E}">
        <p14:creationId xmlns:p14="http://schemas.microsoft.com/office/powerpoint/2010/main" val="38827608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6AF0D-F5D4-4479-88DB-5EFDE62ABB4F}"/>
              </a:ext>
            </a:extLst>
          </p:cNvPr>
          <p:cNvSpPr>
            <a:spLocks noGrp="1"/>
          </p:cNvSpPr>
          <p:nvPr>
            <p:ph type="title"/>
          </p:nvPr>
        </p:nvSpPr>
        <p:spPr>
          <a:xfrm>
            <a:off x="320040" y="640080"/>
            <a:ext cx="7843267" cy="548640"/>
          </a:xfrm>
        </p:spPr>
        <p:txBody>
          <a:bodyPr/>
          <a:lstStyle/>
          <a:p>
            <a:r>
              <a:rPr lang="en-US" sz="3000" b="1" dirty="0">
                <a:latin typeface="+mn-lt"/>
              </a:rPr>
              <a:t>CDC Statistics on Brain Trauma </a:t>
            </a:r>
          </a:p>
        </p:txBody>
      </p:sp>
      <p:pic>
        <p:nvPicPr>
          <p:cNvPr id="9" name="Content Placeholder 8">
            <a:extLst>
              <a:ext uri="{FF2B5EF4-FFF2-40B4-BE49-F238E27FC236}">
                <a16:creationId xmlns:a16="http://schemas.microsoft.com/office/drawing/2014/main" id="{4A5D5648-14CC-42A1-BACD-6BC99BA17678}"/>
              </a:ext>
            </a:extLst>
          </p:cNvPr>
          <p:cNvPicPr>
            <a:picLocks noGrp="1" noChangeAspect="1"/>
          </p:cNvPicPr>
          <p:nvPr>
            <p:ph sz="quarter" idx="14"/>
          </p:nvPr>
        </p:nvPicPr>
        <p:blipFill rotWithShape="1">
          <a:blip r:embed="rId2" cstate="email">
            <a:extLst>
              <a:ext uri="{28A0092B-C50C-407E-A947-70E740481C1C}">
                <a14:useLocalDpi xmlns:a14="http://schemas.microsoft.com/office/drawing/2010/main" val="0"/>
              </a:ext>
            </a:extLst>
          </a:blip>
          <a:srcRect/>
          <a:stretch/>
        </p:blipFill>
        <p:spPr>
          <a:xfrm>
            <a:off x="226142" y="1188720"/>
            <a:ext cx="3851442" cy="5168243"/>
          </a:xfrm>
        </p:spPr>
      </p:pic>
      <p:sp>
        <p:nvSpPr>
          <p:cNvPr id="5" name="Content Placeholder 4">
            <a:extLst>
              <a:ext uri="{FF2B5EF4-FFF2-40B4-BE49-F238E27FC236}">
                <a16:creationId xmlns:a16="http://schemas.microsoft.com/office/drawing/2014/main" id="{6CC1D92D-D626-4A1F-B1EB-C7F6D8C54F78}"/>
              </a:ext>
            </a:extLst>
          </p:cNvPr>
          <p:cNvSpPr>
            <a:spLocks noGrp="1"/>
          </p:cNvSpPr>
          <p:nvPr>
            <p:ph sz="quarter" idx="15"/>
          </p:nvPr>
        </p:nvSpPr>
        <p:spPr>
          <a:xfrm>
            <a:off x="4326194" y="1280160"/>
            <a:ext cx="4591664" cy="5371001"/>
          </a:xfrm>
        </p:spPr>
        <p:txBody>
          <a:bodyPr/>
          <a:lstStyle/>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In 2018, 223,050 TBI-related hospitalizations and 60,611 TBI-related deaths in USA (non-war-related)</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High risk groups: elderly, males &gt; females; children, Veterans, minorities</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Falls</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Firearms</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Motor vehicle crashes</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Assaults</a:t>
            </a:r>
          </a:p>
          <a:p>
            <a:pPr marL="285750" indent="-285750" algn="l">
              <a:lnSpc>
                <a:spcPct val="100000"/>
              </a:lnSpc>
              <a:spcBef>
                <a:spcPts val="0"/>
              </a:spcBef>
              <a:buFont typeface="Arial" panose="020B0604020202020204" pitchFamily="34" charset="0"/>
              <a:buChar char="•"/>
            </a:pPr>
            <a:r>
              <a:rPr lang="en-US" sz="2400" dirty="0">
                <a:solidFill>
                  <a:srgbClr val="17375E"/>
                </a:solidFill>
                <a:latin typeface="+mn-lt"/>
              </a:rPr>
              <a:t>Military Service-related incidents</a:t>
            </a:r>
          </a:p>
        </p:txBody>
      </p:sp>
    </p:spTree>
    <p:extLst>
      <p:ext uri="{BB962C8B-B14F-4D97-AF65-F5344CB8AC3E}">
        <p14:creationId xmlns:p14="http://schemas.microsoft.com/office/powerpoint/2010/main" val="1829156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E9CB-B7E1-4186-B6F2-04CD6B8EC18F}"/>
              </a:ext>
            </a:extLst>
          </p:cNvPr>
          <p:cNvSpPr>
            <a:spLocks noGrp="1"/>
          </p:cNvSpPr>
          <p:nvPr>
            <p:ph type="title"/>
          </p:nvPr>
        </p:nvSpPr>
        <p:spPr>
          <a:xfrm>
            <a:off x="320040" y="640080"/>
            <a:ext cx="7843267" cy="548640"/>
          </a:xfrm>
        </p:spPr>
        <p:txBody>
          <a:bodyPr/>
          <a:lstStyle/>
          <a:p>
            <a:r>
              <a:rPr lang="en-US" sz="3000" b="1" dirty="0">
                <a:latin typeface="+mn-lt"/>
              </a:rPr>
              <a:t>Military-Related TBI</a:t>
            </a:r>
          </a:p>
        </p:txBody>
      </p:sp>
      <p:pic>
        <p:nvPicPr>
          <p:cNvPr id="5" name="Content Placeholder 4">
            <a:extLst>
              <a:ext uri="{FF2B5EF4-FFF2-40B4-BE49-F238E27FC236}">
                <a16:creationId xmlns:a16="http://schemas.microsoft.com/office/drawing/2014/main" id="{7081B06D-F4DC-405B-A596-C17654F17E44}"/>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980693" y="1188720"/>
            <a:ext cx="6820930" cy="5115698"/>
          </a:xfrm>
          <a:prstGeom prst="rect">
            <a:avLst/>
          </a:prstGeom>
        </p:spPr>
      </p:pic>
    </p:spTree>
    <p:extLst>
      <p:ext uri="{BB962C8B-B14F-4D97-AF65-F5344CB8AC3E}">
        <p14:creationId xmlns:p14="http://schemas.microsoft.com/office/powerpoint/2010/main" val="38758976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7483-E217-4FD8-9BA6-CA2225D28495}"/>
              </a:ext>
            </a:extLst>
          </p:cNvPr>
          <p:cNvSpPr>
            <a:spLocks noGrp="1"/>
          </p:cNvSpPr>
          <p:nvPr>
            <p:ph type="title"/>
          </p:nvPr>
        </p:nvSpPr>
        <p:spPr>
          <a:xfrm>
            <a:off x="320040" y="640080"/>
            <a:ext cx="7843267" cy="548640"/>
          </a:xfrm>
        </p:spPr>
        <p:txBody>
          <a:bodyPr/>
          <a:lstStyle/>
          <a:p>
            <a:r>
              <a:rPr lang="en-US" sz="3000" b="1" dirty="0">
                <a:solidFill>
                  <a:srgbClr val="17375E"/>
                </a:solidFill>
                <a:latin typeface="+mn-lt"/>
              </a:rPr>
              <a:t>Brain Circuits for Emotion, Cognition, and Behavior</a:t>
            </a:r>
          </a:p>
        </p:txBody>
      </p:sp>
      <p:pic>
        <p:nvPicPr>
          <p:cNvPr id="5" name="Content Placeholder 4">
            <a:extLst>
              <a:ext uri="{FF2B5EF4-FFF2-40B4-BE49-F238E27FC236}">
                <a16:creationId xmlns:a16="http://schemas.microsoft.com/office/drawing/2014/main" id="{0B2B7192-C0FF-46BB-9F49-86344EA08E36}"/>
              </a:ext>
            </a:extLst>
          </p:cNvPr>
          <p:cNvPicPr>
            <a:picLocks noGrp="1" noChangeAspect="1"/>
          </p:cNvPicPr>
          <p:nvPr>
            <p:ph sz="quarter" idx="14"/>
          </p:nvPr>
        </p:nvPicPr>
        <p:blipFill>
          <a:blip r:embed="rId2"/>
          <a:stretch>
            <a:fillRect/>
          </a:stretch>
        </p:blipFill>
        <p:spPr>
          <a:xfrm>
            <a:off x="1211281" y="1516056"/>
            <a:ext cx="6551180" cy="4913385"/>
          </a:xfrm>
          <a:prstGeom prst="rect">
            <a:avLst/>
          </a:prstGeom>
        </p:spPr>
      </p:pic>
    </p:spTree>
    <p:extLst>
      <p:ext uri="{BB962C8B-B14F-4D97-AF65-F5344CB8AC3E}">
        <p14:creationId xmlns:p14="http://schemas.microsoft.com/office/powerpoint/2010/main" val="2677332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E5492-B1E1-4358-B7F6-4C93AECA2508}"/>
              </a:ext>
            </a:extLst>
          </p:cNvPr>
          <p:cNvSpPr>
            <a:spLocks noGrp="1"/>
          </p:cNvSpPr>
          <p:nvPr>
            <p:ph type="title"/>
          </p:nvPr>
        </p:nvSpPr>
        <p:spPr/>
        <p:txBody>
          <a:bodyPr/>
          <a:lstStyle/>
          <a:p>
            <a:pPr algn="ctr"/>
            <a:r>
              <a:rPr lang="en-US" sz="2800" dirty="0"/>
              <a:t>Reward Circuits in the Brain</a:t>
            </a:r>
          </a:p>
        </p:txBody>
      </p:sp>
      <p:pic>
        <p:nvPicPr>
          <p:cNvPr id="6" name="Content Placeholder 5">
            <a:extLst>
              <a:ext uri="{FF2B5EF4-FFF2-40B4-BE49-F238E27FC236}">
                <a16:creationId xmlns:a16="http://schemas.microsoft.com/office/drawing/2014/main" id="{C6F76812-39B2-4936-87B3-7703B517900C}"/>
              </a:ext>
            </a:extLst>
          </p:cNvPr>
          <p:cNvPicPr>
            <a:picLocks noGrp="1" noChangeAspect="1"/>
          </p:cNvPicPr>
          <p:nvPr>
            <p:ph sz="quarter" idx="14"/>
          </p:nvPr>
        </p:nvPicPr>
        <p:blipFill>
          <a:blip r:embed="rId2"/>
          <a:stretch>
            <a:fillRect/>
          </a:stretch>
        </p:blipFill>
        <p:spPr>
          <a:xfrm>
            <a:off x="626363" y="1172694"/>
            <a:ext cx="7634936" cy="2089171"/>
          </a:xfrm>
        </p:spPr>
      </p:pic>
      <p:pic>
        <p:nvPicPr>
          <p:cNvPr id="8" name="Picture 7">
            <a:extLst>
              <a:ext uri="{FF2B5EF4-FFF2-40B4-BE49-F238E27FC236}">
                <a16:creationId xmlns:a16="http://schemas.microsoft.com/office/drawing/2014/main" id="{7216F843-A86E-4956-B5CF-847730FF68EF}"/>
              </a:ext>
            </a:extLst>
          </p:cNvPr>
          <p:cNvPicPr>
            <a:picLocks noChangeAspect="1"/>
          </p:cNvPicPr>
          <p:nvPr/>
        </p:nvPicPr>
        <p:blipFill>
          <a:blip r:embed="rId3"/>
          <a:stretch>
            <a:fillRect/>
          </a:stretch>
        </p:blipFill>
        <p:spPr>
          <a:xfrm>
            <a:off x="626363" y="3350634"/>
            <a:ext cx="7634936" cy="3116823"/>
          </a:xfrm>
          <a:prstGeom prst="rect">
            <a:avLst/>
          </a:prstGeom>
        </p:spPr>
      </p:pic>
    </p:spTree>
    <p:extLst>
      <p:ext uri="{BB962C8B-B14F-4D97-AF65-F5344CB8AC3E}">
        <p14:creationId xmlns:p14="http://schemas.microsoft.com/office/powerpoint/2010/main" val="3579431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8B83D-DDF5-4362-A71D-00D9F5E0DD5A}"/>
              </a:ext>
            </a:extLst>
          </p:cNvPr>
          <p:cNvSpPr>
            <a:spLocks noGrp="1"/>
          </p:cNvSpPr>
          <p:nvPr>
            <p:ph type="title"/>
          </p:nvPr>
        </p:nvSpPr>
        <p:spPr>
          <a:xfrm>
            <a:off x="320040" y="640080"/>
            <a:ext cx="7843267" cy="548640"/>
          </a:xfrm>
        </p:spPr>
        <p:txBody>
          <a:bodyPr/>
          <a:lstStyle/>
          <a:p>
            <a:r>
              <a:rPr lang="en-US" sz="3000" b="1" dirty="0">
                <a:latin typeface="+mn-lt"/>
              </a:rPr>
              <a:t>Opiate Receptor Binding in the Brain</a:t>
            </a:r>
          </a:p>
        </p:txBody>
      </p:sp>
      <p:pic>
        <p:nvPicPr>
          <p:cNvPr id="6" name="Content Placeholder 5">
            <a:extLst>
              <a:ext uri="{FF2B5EF4-FFF2-40B4-BE49-F238E27FC236}">
                <a16:creationId xmlns:a16="http://schemas.microsoft.com/office/drawing/2014/main" id="{A3F28E13-101A-4D0A-80D1-3EA5F24667A6}"/>
              </a:ext>
            </a:extLst>
          </p:cNvPr>
          <p:cNvPicPr>
            <a:picLocks noGrp="1" noChangeAspect="1"/>
          </p:cNvPicPr>
          <p:nvPr>
            <p:ph sz="quarter" idx="14"/>
          </p:nvPr>
        </p:nvPicPr>
        <p:blipFill>
          <a:blip r:embed="rId3"/>
          <a:stretch>
            <a:fillRect/>
          </a:stretch>
        </p:blipFill>
        <p:spPr>
          <a:xfrm>
            <a:off x="27838" y="1632155"/>
            <a:ext cx="3977651" cy="4530814"/>
          </a:xfrm>
        </p:spPr>
      </p:pic>
      <p:pic>
        <p:nvPicPr>
          <p:cNvPr id="8" name="Picture 7">
            <a:extLst>
              <a:ext uri="{FF2B5EF4-FFF2-40B4-BE49-F238E27FC236}">
                <a16:creationId xmlns:a16="http://schemas.microsoft.com/office/drawing/2014/main" id="{74BC8FEF-E87F-45CD-A1B9-7E475CEB6623}"/>
              </a:ext>
            </a:extLst>
          </p:cNvPr>
          <p:cNvPicPr>
            <a:picLocks noChangeAspect="1"/>
          </p:cNvPicPr>
          <p:nvPr/>
        </p:nvPicPr>
        <p:blipFill>
          <a:blip r:embed="rId4"/>
          <a:stretch>
            <a:fillRect/>
          </a:stretch>
        </p:blipFill>
        <p:spPr>
          <a:xfrm>
            <a:off x="3946871" y="1632156"/>
            <a:ext cx="5169291" cy="4530813"/>
          </a:xfrm>
          <a:prstGeom prst="rect">
            <a:avLst/>
          </a:prstGeom>
        </p:spPr>
      </p:pic>
    </p:spTree>
    <p:extLst>
      <p:ext uri="{BB962C8B-B14F-4D97-AF65-F5344CB8AC3E}">
        <p14:creationId xmlns:p14="http://schemas.microsoft.com/office/powerpoint/2010/main" val="22563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167480" cy="548640"/>
          </a:xfrm>
        </p:spPr>
        <p:txBody>
          <a:bodyPr/>
          <a:lstStyle/>
          <a:p>
            <a:r>
              <a:rPr lang="en-US" sz="3000" dirty="0">
                <a:latin typeface="+mn-lt"/>
              </a:rPr>
              <a:t>Overdose risk following release from prison</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371600"/>
            <a:ext cx="7888288" cy="4795307"/>
          </a:xfrm>
        </p:spPr>
        <p:txBody>
          <a:bodyPr/>
          <a:lstStyle/>
          <a:p>
            <a:pPr>
              <a:buClr>
                <a:srgbClr val="17375E"/>
              </a:buClr>
            </a:pPr>
            <a:r>
              <a:rPr lang="en-US" sz="2200" b="0" dirty="0">
                <a:solidFill>
                  <a:srgbClr val="17375E"/>
                </a:solidFill>
                <a:latin typeface="+mn-lt"/>
              </a:rPr>
              <a:t>Numerous studies showing elevated risk of overdose following prison release.</a:t>
            </a:r>
          </a:p>
          <a:p>
            <a:pPr>
              <a:buClr>
                <a:srgbClr val="17375E"/>
              </a:buClr>
            </a:pPr>
            <a:r>
              <a:rPr lang="en-US" sz="2200" b="0" dirty="0">
                <a:solidFill>
                  <a:srgbClr val="17375E"/>
                </a:solidFill>
                <a:latin typeface="+mn-lt"/>
              </a:rPr>
              <a:t>Seminal study in Washington State found that, in the two weeks following release, people who had been incarcerated in state prisons were 129 times more likely to die from an overdose compared to the general public</a:t>
            </a:r>
          </a:p>
          <a:p>
            <a:pPr>
              <a:buClr>
                <a:srgbClr val="17375E"/>
              </a:buClr>
            </a:pPr>
            <a:r>
              <a:rPr lang="en-US" sz="2200" b="0" dirty="0">
                <a:solidFill>
                  <a:srgbClr val="17375E"/>
                </a:solidFill>
                <a:latin typeface="+mn-lt"/>
              </a:rPr>
              <a:t>Quantified these risks for NC, similarly, finding elevated risks particularly in first two weeks following release (40 times as high in two weeks post-release). </a:t>
            </a:r>
          </a:p>
          <a:p>
            <a:pPr>
              <a:buClr>
                <a:srgbClr val="17375E"/>
              </a:buClr>
            </a:pPr>
            <a:r>
              <a:rPr lang="en-US" sz="2200" b="0" dirty="0">
                <a:solidFill>
                  <a:srgbClr val="17375E"/>
                </a:solidFill>
                <a:latin typeface="+mn-lt"/>
              </a:rPr>
              <a:t>Former inmates at greatest risk were those aged 26-50 years, male, White, with more than 2 previous prison terms.</a:t>
            </a:r>
          </a:p>
          <a:p>
            <a:pPr marL="0" indent="0">
              <a:buNone/>
            </a:pPr>
            <a:endParaRPr lang="en-US" b="0" dirty="0"/>
          </a:p>
          <a:p>
            <a:endParaRPr lang="en-US" dirty="0"/>
          </a:p>
        </p:txBody>
      </p:sp>
      <p:sp>
        <p:nvSpPr>
          <p:cNvPr id="4" name="TextBox 3">
            <a:extLst>
              <a:ext uri="{FF2B5EF4-FFF2-40B4-BE49-F238E27FC236}">
                <a16:creationId xmlns:a16="http://schemas.microsoft.com/office/drawing/2014/main" id="{41AF0869-32D8-4E84-8953-0E50CFE27608}"/>
              </a:ext>
            </a:extLst>
          </p:cNvPr>
          <p:cNvSpPr txBox="1"/>
          <p:nvPr/>
        </p:nvSpPr>
        <p:spPr>
          <a:xfrm>
            <a:off x="91440" y="6027003"/>
            <a:ext cx="86313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Sources: </a:t>
            </a:r>
            <a:r>
              <a:rPr kumimoji="0" lang="en-US" sz="800" b="0" i="0" u="none" strike="noStrike" kern="1200" cap="none" spc="0" normalizeH="0" baseline="0" noProof="0" dirty="0" err="1">
                <a:ln>
                  <a:noFill/>
                </a:ln>
                <a:solidFill>
                  <a:srgbClr val="17375E"/>
                </a:solidFill>
                <a:effectLst/>
                <a:uLnTx/>
                <a:uFillTx/>
                <a:latin typeface="Arial"/>
                <a:ea typeface="+mn-ea"/>
                <a:cs typeface="+mn-cs"/>
              </a:rPr>
              <a:t>Merrall</a:t>
            </a:r>
            <a:r>
              <a:rPr kumimoji="0" lang="en-US" sz="800" b="0" i="0" u="none" strike="noStrike" kern="1200" cap="none" spc="0" normalizeH="0" baseline="0" noProof="0" dirty="0">
                <a:ln>
                  <a:noFill/>
                </a:ln>
                <a:solidFill>
                  <a:srgbClr val="17375E"/>
                </a:solidFill>
                <a:effectLst/>
                <a:uLnTx/>
                <a:uFillTx/>
                <a:latin typeface="Arial"/>
                <a:ea typeface="+mn-ea"/>
                <a:cs typeface="+mn-cs"/>
              </a:rPr>
              <a:t> EL, </a:t>
            </a:r>
            <a:r>
              <a:rPr kumimoji="0" lang="en-US" sz="800" b="0" i="0" u="none" strike="noStrike" kern="1200" cap="none" spc="0" normalizeH="0" baseline="0" noProof="0" dirty="0" err="1">
                <a:ln>
                  <a:noFill/>
                </a:ln>
                <a:solidFill>
                  <a:srgbClr val="17375E"/>
                </a:solidFill>
                <a:effectLst/>
                <a:uLnTx/>
                <a:uFillTx/>
                <a:latin typeface="Arial"/>
                <a:ea typeface="+mn-ea"/>
                <a:cs typeface="+mn-cs"/>
              </a:rPr>
              <a:t>Kariminia</a:t>
            </a:r>
            <a:r>
              <a:rPr kumimoji="0" lang="en-US" sz="800" b="0" i="0" u="none" strike="noStrike" kern="1200" cap="none" spc="0" normalizeH="0" baseline="0" noProof="0" dirty="0">
                <a:ln>
                  <a:noFill/>
                </a:ln>
                <a:solidFill>
                  <a:srgbClr val="17375E"/>
                </a:solidFill>
                <a:effectLst/>
                <a:uLnTx/>
                <a:uFillTx/>
                <a:latin typeface="Arial"/>
                <a:ea typeface="+mn-ea"/>
                <a:cs typeface="+mn-cs"/>
              </a:rPr>
              <a:t> A, Binswanger IA, et al. Meta-analysis of drug-related deaths soon after release from prison. </a:t>
            </a:r>
            <a:r>
              <a:rPr kumimoji="0" lang="en-US" sz="800" b="0" i="1" u="none" strike="noStrike" kern="1200" cap="none" spc="0" normalizeH="0" baseline="0" noProof="0" dirty="0">
                <a:ln>
                  <a:noFill/>
                </a:ln>
                <a:solidFill>
                  <a:srgbClr val="17375E"/>
                </a:solidFill>
                <a:effectLst/>
                <a:uLnTx/>
                <a:uFillTx/>
                <a:latin typeface="Arial"/>
                <a:ea typeface="+mn-ea"/>
                <a:cs typeface="+mn-cs"/>
              </a:rPr>
              <a:t>Addiction</a:t>
            </a:r>
            <a:r>
              <a:rPr kumimoji="0" lang="en-US" sz="800" b="0" i="0" u="none" strike="noStrike" kern="1200" cap="none" spc="0" normalizeH="0" baseline="0" noProof="0" dirty="0">
                <a:ln>
                  <a:noFill/>
                </a:ln>
                <a:solidFill>
                  <a:srgbClr val="17375E"/>
                </a:solidFill>
                <a:effectLst/>
                <a:uLnTx/>
                <a:uFillTx/>
                <a:latin typeface="Arial"/>
                <a:ea typeface="+mn-ea"/>
                <a:cs typeface="+mn-cs"/>
              </a:rPr>
              <a:t> 2010; 105(9):1545-1554.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Binswanger IA, Stern MF, </a:t>
            </a:r>
            <a:r>
              <a:rPr kumimoji="0" lang="en-US" sz="800" b="0" i="0" u="none" strike="noStrike" kern="1200" cap="none" spc="0" normalizeH="0" baseline="0" noProof="0" dirty="0" err="1">
                <a:ln>
                  <a:noFill/>
                </a:ln>
                <a:solidFill>
                  <a:srgbClr val="17375E"/>
                </a:solidFill>
                <a:effectLst/>
                <a:uLnTx/>
                <a:uFillTx/>
                <a:latin typeface="Arial"/>
                <a:ea typeface="+mn-ea"/>
                <a:cs typeface="+mn-cs"/>
              </a:rPr>
              <a:t>Deyo</a:t>
            </a:r>
            <a:r>
              <a:rPr kumimoji="0" lang="en-US" sz="800" b="0" i="0" u="none" strike="noStrike" kern="1200" cap="none" spc="0" normalizeH="0" baseline="0" noProof="0" dirty="0">
                <a:ln>
                  <a:noFill/>
                </a:ln>
                <a:solidFill>
                  <a:srgbClr val="17375E"/>
                </a:solidFill>
                <a:effectLst/>
                <a:uLnTx/>
                <a:uFillTx/>
                <a:latin typeface="Arial"/>
                <a:ea typeface="+mn-ea"/>
                <a:cs typeface="+mn-cs"/>
              </a:rPr>
              <a:t> RA, et al., “Release from Prison—A High Risk of Death for Former Inmates,” </a:t>
            </a:r>
            <a:r>
              <a:rPr kumimoji="0" lang="en-US" sz="800" b="0" i="1" u="none" strike="noStrike" kern="1200" cap="none" spc="0" normalizeH="0" baseline="0" noProof="0" dirty="0">
                <a:ln>
                  <a:noFill/>
                </a:ln>
                <a:solidFill>
                  <a:srgbClr val="17375E"/>
                </a:solidFill>
                <a:effectLst/>
                <a:uLnTx/>
                <a:uFillTx/>
                <a:latin typeface="Arial"/>
                <a:ea typeface="+mn-ea"/>
                <a:cs typeface="+mn-cs"/>
              </a:rPr>
              <a:t>New England Journal of Medicine</a:t>
            </a:r>
            <a:r>
              <a:rPr kumimoji="0" lang="en-US" sz="800" b="0" i="0" u="none" strike="noStrike" kern="1200" cap="none" spc="0" normalizeH="0" baseline="0" noProof="0" dirty="0">
                <a:ln>
                  <a:noFill/>
                </a:ln>
                <a:solidFill>
                  <a:srgbClr val="17375E"/>
                </a:solidFill>
                <a:effectLst/>
                <a:uLnTx/>
                <a:uFillTx/>
                <a:latin typeface="Arial"/>
                <a:ea typeface="+mn-ea"/>
                <a:cs typeface="+mn-cs"/>
              </a:rPr>
              <a:t> 2007; 356:157–65,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17375E"/>
                </a:solidFill>
                <a:effectLst/>
                <a:uLnTx/>
                <a:uFillTx/>
                <a:latin typeface="Arial"/>
                <a:ea typeface="+mn-ea"/>
                <a:cs typeface="+mn-cs"/>
              </a:rPr>
              <a:t>Ranapuwala</a:t>
            </a:r>
            <a:r>
              <a:rPr kumimoji="0" lang="en-US" sz="800" b="0" i="0" u="none" strike="noStrike" kern="1200" cap="none" spc="0" normalizeH="0" baseline="0" noProof="0" dirty="0">
                <a:ln>
                  <a:noFill/>
                </a:ln>
                <a:solidFill>
                  <a:srgbClr val="17375E"/>
                </a:solidFill>
                <a:effectLst/>
                <a:uLnTx/>
                <a:uFillTx/>
                <a:latin typeface="Arial"/>
                <a:ea typeface="+mn-ea"/>
                <a:cs typeface="+mn-cs"/>
              </a:rPr>
              <a:t> SI, Shanahan ME, Alexandridis AA, Proescholdbell S, Naumann RB, Edwards D, Marshall SW. Opioid overdose mortality among former North Carolina inmates: 2000-2015. </a:t>
            </a:r>
            <a:r>
              <a:rPr kumimoji="0" lang="en-US" sz="800" b="0" i="1" u="none" strike="noStrike" kern="1200" cap="none" spc="0" normalizeH="0" baseline="0" noProof="0" dirty="0">
                <a:ln>
                  <a:noFill/>
                </a:ln>
                <a:solidFill>
                  <a:srgbClr val="17375E"/>
                </a:solidFill>
                <a:effectLst/>
                <a:uLnTx/>
                <a:uFillTx/>
                <a:latin typeface="Arial"/>
                <a:ea typeface="+mn-ea"/>
                <a:cs typeface="+mn-cs"/>
              </a:rPr>
              <a:t>American Journal of Public Health</a:t>
            </a:r>
            <a:r>
              <a:rPr kumimoji="0" lang="en-US" sz="800" b="0" i="0" u="none" strike="noStrike" kern="1200" cap="none" spc="0" normalizeH="0" baseline="0" noProof="0" dirty="0">
                <a:ln>
                  <a:noFill/>
                </a:ln>
                <a:solidFill>
                  <a:srgbClr val="17375E"/>
                </a:solidFill>
                <a:effectLst/>
                <a:uLnTx/>
                <a:uFillTx/>
                <a:latin typeface="Arial"/>
                <a:ea typeface="+mn-ea"/>
                <a:cs typeface="+mn-cs"/>
              </a:rPr>
              <a:t>. 2018;108:1207-1213.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98333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FFB3-B37B-4D0B-A100-BC39EF735D1D}"/>
              </a:ext>
            </a:extLst>
          </p:cNvPr>
          <p:cNvSpPr>
            <a:spLocks noGrp="1"/>
          </p:cNvSpPr>
          <p:nvPr>
            <p:ph type="title"/>
          </p:nvPr>
        </p:nvSpPr>
        <p:spPr>
          <a:xfrm>
            <a:off x="320040" y="640080"/>
            <a:ext cx="7843267" cy="548640"/>
          </a:xfrm>
        </p:spPr>
        <p:txBody>
          <a:bodyPr/>
          <a:lstStyle/>
          <a:p>
            <a:r>
              <a:rPr lang="en-US" sz="3000" b="1" dirty="0">
                <a:latin typeface="+mn-lt"/>
              </a:rPr>
              <a:t>Most Common Injuries to the Brain</a:t>
            </a:r>
          </a:p>
        </p:txBody>
      </p:sp>
      <p:pic>
        <p:nvPicPr>
          <p:cNvPr id="5" name="Content Placeholder 4">
            <a:extLst>
              <a:ext uri="{FF2B5EF4-FFF2-40B4-BE49-F238E27FC236}">
                <a16:creationId xmlns:a16="http://schemas.microsoft.com/office/drawing/2014/main" id="{EEE12906-F75E-4489-BE82-D0DEF101B94B}"/>
              </a:ext>
            </a:extLst>
          </p:cNvPr>
          <p:cNvPicPr>
            <a:picLocks noGrp="1" noChangeAspect="1"/>
          </p:cNvPicPr>
          <p:nvPr>
            <p:ph sz="quarter" idx="14"/>
          </p:nvPr>
        </p:nvPicPr>
        <p:blipFill>
          <a:blip r:embed="rId2"/>
          <a:stretch>
            <a:fillRect/>
          </a:stretch>
        </p:blipFill>
        <p:spPr>
          <a:xfrm>
            <a:off x="1033030" y="1286192"/>
            <a:ext cx="6918276" cy="5188707"/>
          </a:xfrm>
          <a:prstGeom prst="rect">
            <a:avLst/>
          </a:prstGeom>
        </p:spPr>
      </p:pic>
    </p:spTree>
    <p:extLst>
      <p:ext uri="{BB962C8B-B14F-4D97-AF65-F5344CB8AC3E}">
        <p14:creationId xmlns:p14="http://schemas.microsoft.com/office/powerpoint/2010/main" val="39484277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CD57-E73D-49E4-87F1-F8D557D3FED9}"/>
              </a:ext>
            </a:extLst>
          </p:cNvPr>
          <p:cNvSpPr>
            <a:spLocks noGrp="1"/>
          </p:cNvSpPr>
          <p:nvPr>
            <p:ph type="title"/>
          </p:nvPr>
        </p:nvSpPr>
        <p:spPr>
          <a:xfrm>
            <a:off x="320040" y="640080"/>
            <a:ext cx="9144000" cy="769347"/>
          </a:xfrm>
        </p:spPr>
        <p:txBody>
          <a:bodyPr/>
          <a:lstStyle/>
          <a:p>
            <a:r>
              <a:rPr lang="en-US" sz="3000" b="1" dirty="0">
                <a:latin typeface="+mn-lt"/>
              </a:rPr>
              <a:t>Most individuals recover from </a:t>
            </a:r>
            <a:r>
              <a:rPr lang="en-US" sz="3000" b="1" dirty="0" err="1">
                <a:latin typeface="+mn-lt"/>
              </a:rPr>
              <a:t>mTBI</a:t>
            </a:r>
            <a:r>
              <a:rPr lang="en-US" sz="3000" b="1" dirty="0">
                <a:latin typeface="+mn-lt"/>
              </a:rPr>
              <a:t>; some may have on-going symptoms</a:t>
            </a:r>
          </a:p>
        </p:txBody>
      </p:sp>
      <p:pic>
        <p:nvPicPr>
          <p:cNvPr id="5" name="Content Placeholder 4">
            <a:extLst>
              <a:ext uri="{FF2B5EF4-FFF2-40B4-BE49-F238E27FC236}">
                <a16:creationId xmlns:a16="http://schemas.microsoft.com/office/drawing/2014/main" id="{6B25F111-CC15-483B-8326-FEE1C3606229}"/>
              </a:ext>
            </a:extLst>
          </p:cNvPr>
          <p:cNvPicPr>
            <a:picLocks noGrp="1" noChangeAspect="1"/>
          </p:cNvPicPr>
          <p:nvPr>
            <p:ph sz="quarter" idx="14"/>
          </p:nvPr>
        </p:nvPicPr>
        <p:blipFill>
          <a:blip r:embed="rId2"/>
          <a:stretch>
            <a:fillRect/>
          </a:stretch>
        </p:blipFill>
        <p:spPr>
          <a:xfrm>
            <a:off x="1361127" y="1638343"/>
            <a:ext cx="6421746" cy="4816310"/>
          </a:xfrm>
          <a:prstGeom prst="rect">
            <a:avLst/>
          </a:prstGeom>
        </p:spPr>
      </p:pic>
    </p:spTree>
    <p:extLst>
      <p:ext uri="{BB962C8B-B14F-4D97-AF65-F5344CB8AC3E}">
        <p14:creationId xmlns:p14="http://schemas.microsoft.com/office/powerpoint/2010/main" val="676668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21B35-0196-4578-B573-AA1B5F73B905}"/>
              </a:ext>
            </a:extLst>
          </p:cNvPr>
          <p:cNvSpPr>
            <a:spLocks noGrp="1"/>
          </p:cNvSpPr>
          <p:nvPr>
            <p:ph type="title"/>
          </p:nvPr>
        </p:nvSpPr>
        <p:spPr>
          <a:xfrm>
            <a:off x="320040" y="640080"/>
            <a:ext cx="7843267" cy="548640"/>
          </a:xfrm>
        </p:spPr>
        <p:txBody>
          <a:bodyPr/>
          <a:lstStyle/>
          <a:p>
            <a:r>
              <a:rPr lang="en-US" sz="3000" b="1" dirty="0">
                <a:latin typeface="+mn-lt"/>
              </a:rPr>
              <a:t>War-related TBI Co-morbidities</a:t>
            </a:r>
          </a:p>
        </p:txBody>
      </p:sp>
      <p:pic>
        <p:nvPicPr>
          <p:cNvPr id="11" name="Content Placeholder 10">
            <a:extLst>
              <a:ext uri="{FF2B5EF4-FFF2-40B4-BE49-F238E27FC236}">
                <a16:creationId xmlns:a16="http://schemas.microsoft.com/office/drawing/2014/main" id="{549C2010-CF8D-46BA-9C35-2A6916A78AB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192267" y="1311217"/>
            <a:ext cx="6759465" cy="5069598"/>
          </a:xfrm>
          <a:prstGeom prst="rect">
            <a:avLst/>
          </a:prstGeom>
        </p:spPr>
      </p:pic>
    </p:spTree>
    <p:extLst>
      <p:ext uri="{BB962C8B-B14F-4D97-AF65-F5344CB8AC3E}">
        <p14:creationId xmlns:p14="http://schemas.microsoft.com/office/powerpoint/2010/main" val="2644306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E1060-9560-4324-9A18-69C7BE7E183A}"/>
              </a:ext>
            </a:extLst>
          </p:cNvPr>
          <p:cNvSpPr>
            <a:spLocks noGrp="1"/>
          </p:cNvSpPr>
          <p:nvPr>
            <p:ph type="title"/>
          </p:nvPr>
        </p:nvSpPr>
        <p:spPr>
          <a:xfrm>
            <a:off x="320040" y="640080"/>
            <a:ext cx="8307125" cy="548640"/>
          </a:xfrm>
        </p:spPr>
        <p:txBody>
          <a:bodyPr/>
          <a:lstStyle/>
          <a:p>
            <a:r>
              <a:rPr lang="en-US" sz="3000" b="1" dirty="0">
                <a:latin typeface="+mn-lt"/>
              </a:rPr>
              <a:t>First Steps: Good History and Accurate DX</a:t>
            </a:r>
            <a:br>
              <a:rPr lang="en-US" sz="3000" b="1" dirty="0">
                <a:latin typeface="+mn-lt"/>
              </a:rPr>
            </a:br>
            <a:endParaRPr lang="en-US" sz="3000" b="1" dirty="0">
              <a:latin typeface="+mn-lt"/>
            </a:endParaRPr>
          </a:p>
        </p:txBody>
      </p:sp>
      <p:sp>
        <p:nvSpPr>
          <p:cNvPr id="4" name="Content Placeholder 3">
            <a:extLst>
              <a:ext uri="{FF2B5EF4-FFF2-40B4-BE49-F238E27FC236}">
                <a16:creationId xmlns:a16="http://schemas.microsoft.com/office/drawing/2014/main" id="{D6E191AC-2C92-429C-BDEB-88DB3FD75938}"/>
              </a:ext>
            </a:extLst>
          </p:cNvPr>
          <p:cNvSpPr>
            <a:spLocks noGrp="1"/>
          </p:cNvSpPr>
          <p:nvPr>
            <p:ph sz="quarter" idx="14"/>
          </p:nvPr>
        </p:nvSpPr>
        <p:spPr>
          <a:xfrm>
            <a:off x="512064" y="1280160"/>
            <a:ext cx="4976745" cy="5184121"/>
          </a:xfrm>
        </p:spPr>
        <p:txBody>
          <a:bodyPr/>
          <a:lstStyle/>
          <a:p>
            <a:pPr marL="285750" indent="-285750" algn="l">
              <a:buFont typeface="Arial" panose="020B0604020202020204" pitchFamily="34" charset="0"/>
              <a:buChar char="•"/>
            </a:pPr>
            <a:r>
              <a:rPr lang="en-US" sz="2200" dirty="0">
                <a:solidFill>
                  <a:srgbClr val="17375E"/>
                </a:solidFill>
                <a:latin typeface="+mn-lt"/>
              </a:rPr>
              <a:t>Take a thorough history</a:t>
            </a:r>
          </a:p>
          <a:p>
            <a:pPr marL="285750" indent="-285750" algn="l">
              <a:buFont typeface="Arial" panose="020B0604020202020204" pitchFamily="34" charset="0"/>
              <a:buChar char="•"/>
            </a:pPr>
            <a:r>
              <a:rPr lang="en-US" sz="2200" dirty="0">
                <a:solidFill>
                  <a:srgbClr val="17375E"/>
                </a:solidFill>
                <a:latin typeface="+mn-lt"/>
              </a:rPr>
              <a:t>Ask about history of TBI(s) – patients don’t often connect the history to current symptoms</a:t>
            </a:r>
          </a:p>
          <a:p>
            <a:pPr marL="285750" indent="-285750" algn="l">
              <a:buFont typeface="Arial" panose="020B0604020202020204" pitchFamily="34" charset="0"/>
              <a:buChar char="•"/>
            </a:pPr>
            <a:r>
              <a:rPr lang="en-US" sz="2200" dirty="0">
                <a:solidFill>
                  <a:srgbClr val="17375E"/>
                </a:solidFill>
                <a:latin typeface="+mn-lt"/>
              </a:rPr>
              <a:t>Ask about the details of the injury including any time of unconsciousness or confusion, as well as how long to feel “normal again”</a:t>
            </a:r>
          </a:p>
          <a:p>
            <a:pPr marL="285750" indent="-285750" algn="l">
              <a:buFont typeface="Arial" panose="020B0604020202020204" pitchFamily="34" charset="0"/>
              <a:buChar char="•"/>
            </a:pPr>
            <a:r>
              <a:rPr lang="en-US" sz="2200" dirty="0">
                <a:solidFill>
                  <a:srgbClr val="17375E"/>
                </a:solidFill>
                <a:latin typeface="+mn-lt"/>
              </a:rPr>
              <a:t>Ask about history of substance usage, not only before or after the injury, but also at the time of injury</a:t>
            </a:r>
          </a:p>
          <a:p>
            <a:pPr marL="285750" indent="-285750" algn="l">
              <a:buFont typeface="Arial" panose="020B0604020202020204" pitchFamily="34" charset="0"/>
              <a:buChar char="•"/>
            </a:pPr>
            <a:r>
              <a:rPr lang="en-US" sz="2200" dirty="0">
                <a:solidFill>
                  <a:srgbClr val="17375E"/>
                </a:solidFill>
                <a:latin typeface="+mn-lt"/>
              </a:rPr>
              <a:t>Ask about medications from other healthcare providers</a:t>
            </a:r>
          </a:p>
          <a:p>
            <a:pPr marL="285750" indent="-285750" algn="l">
              <a:buFont typeface="Arial" panose="020B0604020202020204" pitchFamily="34" charset="0"/>
              <a:buChar char="•"/>
            </a:pPr>
            <a:r>
              <a:rPr lang="en-US" sz="2200" dirty="0">
                <a:solidFill>
                  <a:srgbClr val="17375E"/>
                </a:solidFill>
                <a:latin typeface="+mn-lt"/>
              </a:rPr>
              <a:t>Of course, check the state database</a:t>
            </a:r>
          </a:p>
          <a:p>
            <a:pPr marL="285750" indent="-285750" algn="l">
              <a:buFont typeface="Arial" panose="020B0604020202020204" pitchFamily="34" charset="0"/>
              <a:buChar char="•"/>
            </a:pPr>
            <a:endParaRPr lang="en-US" dirty="0"/>
          </a:p>
        </p:txBody>
      </p:sp>
      <p:pic>
        <p:nvPicPr>
          <p:cNvPr id="11" name="Content Placeholder 10">
            <a:extLst>
              <a:ext uri="{FF2B5EF4-FFF2-40B4-BE49-F238E27FC236}">
                <a16:creationId xmlns:a16="http://schemas.microsoft.com/office/drawing/2014/main" id="{E8A61575-9C91-4BE5-8546-EA8521444EF7}"/>
              </a:ext>
            </a:extLst>
          </p:cNvPr>
          <p:cNvPicPr>
            <a:picLocks noGrp="1" noChangeAspect="1"/>
          </p:cNvPicPr>
          <p:nvPr>
            <p:ph sz="quarter" idx="15"/>
          </p:nvPr>
        </p:nvPicPr>
        <p:blipFill>
          <a:blip r:embed="rId2"/>
          <a:stretch>
            <a:fillRect/>
          </a:stretch>
        </p:blipFill>
        <p:spPr>
          <a:xfrm rot="844323">
            <a:off x="5127868" y="2766725"/>
            <a:ext cx="2678904" cy="2210988"/>
          </a:xfrm>
          <a:prstGeom prst="rect">
            <a:avLst/>
          </a:prstGeom>
        </p:spPr>
      </p:pic>
      <p:pic>
        <p:nvPicPr>
          <p:cNvPr id="12" name="Picture 11">
            <a:extLst>
              <a:ext uri="{FF2B5EF4-FFF2-40B4-BE49-F238E27FC236}">
                <a16:creationId xmlns:a16="http://schemas.microsoft.com/office/drawing/2014/main" id="{0CACA2DE-DF99-4963-ACFA-0C9AE3467089}"/>
              </a:ext>
            </a:extLst>
          </p:cNvPr>
          <p:cNvPicPr>
            <a:picLocks noChangeAspect="1"/>
          </p:cNvPicPr>
          <p:nvPr/>
        </p:nvPicPr>
        <p:blipFill>
          <a:blip r:embed="rId3"/>
          <a:stretch>
            <a:fillRect/>
          </a:stretch>
        </p:blipFill>
        <p:spPr>
          <a:xfrm>
            <a:off x="7258203" y="4372110"/>
            <a:ext cx="1810207" cy="1796210"/>
          </a:xfrm>
          <a:prstGeom prst="rect">
            <a:avLst/>
          </a:prstGeom>
        </p:spPr>
      </p:pic>
    </p:spTree>
    <p:extLst>
      <p:ext uri="{BB962C8B-B14F-4D97-AF65-F5344CB8AC3E}">
        <p14:creationId xmlns:p14="http://schemas.microsoft.com/office/powerpoint/2010/main" val="17341613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D0F6-4691-414A-ABA6-5FC0200D98DD}"/>
              </a:ext>
            </a:extLst>
          </p:cNvPr>
          <p:cNvSpPr>
            <a:spLocks noGrp="1"/>
          </p:cNvSpPr>
          <p:nvPr>
            <p:ph type="title"/>
          </p:nvPr>
        </p:nvSpPr>
        <p:spPr>
          <a:xfrm>
            <a:off x="320040" y="640080"/>
            <a:ext cx="7843267" cy="548640"/>
          </a:xfrm>
        </p:spPr>
        <p:txBody>
          <a:bodyPr/>
          <a:lstStyle/>
          <a:p>
            <a:r>
              <a:rPr lang="en-US" sz="3000" b="1" dirty="0">
                <a:latin typeface="+mn-lt"/>
              </a:rPr>
              <a:t>Next Step: “educate, educate, educate”</a:t>
            </a:r>
          </a:p>
        </p:txBody>
      </p:sp>
      <p:pic>
        <p:nvPicPr>
          <p:cNvPr id="5" name="Content Placeholder 4">
            <a:extLst>
              <a:ext uri="{FF2B5EF4-FFF2-40B4-BE49-F238E27FC236}">
                <a16:creationId xmlns:a16="http://schemas.microsoft.com/office/drawing/2014/main" id="{F1EDEDDE-CA19-47C3-A34C-91D90E7FA58F}"/>
              </a:ext>
            </a:extLst>
          </p:cNvPr>
          <p:cNvPicPr>
            <a:picLocks noGrp="1" noChangeAspect="1"/>
          </p:cNvPicPr>
          <p:nvPr>
            <p:ph sz="quarter" idx="14"/>
          </p:nvPr>
        </p:nvPicPr>
        <p:blipFill>
          <a:blip r:embed="rId2"/>
          <a:stretch>
            <a:fillRect/>
          </a:stretch>
        </p:blipFill>
        <p:spPr>
          <a:xfrm>
            <a:off x="1207681" y="1480930"/>
            <a:ext cx="6530757" cy="4898068"/>
          </a:xfrm>
          <a:prstGeom prst="rect">
            <a:avLst/>
          </a:prstGeom>
        </p:spPr>
      </p:pic>
    </p:spTree>
    <p:extLst>
      <p:ext uri="{BB962C8B-B14F-4D97-AF65-F5344CB8AC3E}">
        <p14:creationId xmlns:p14="http://schemas.microsoft.com/office/powerpoint/2010/main" val="2751078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6EA3-2444-4AAF-B63B-55188C8D6578}"/>
              </a:ext>
            </a:extLst>
          </p:cNvPr>
          <p:cNvSpPr>
            <a:spLocks noGrp="1"/>
          </p:cNvSpPr>
          <p:nvPr>
            <p:ph type="title"/>
          </p:nvPr>
        </p:nvSpPr>
        <p:spPr>
          <a:xfrm>
            <a:off x="320040" y="640080"/>
            <a:ext cx="8674873" cy="548640"/>
          </a:xfrm>
        </p:spPr>
        <p:txBody>
          <a:bodyPr/>
          <a:lstStyle/>
          <a:p>
            <a:r>
              <a:rPr lang="en-US" sz="3000" b="1" dirty="0">
                <a:latin typeface="+mn-lt"/>
              </a:rPr>
              <a:t>Multifaceted Treatment can have impressive results</a:t>
            </a:r>
          </a:p>
        </p:txBody>
      </p:sp>
      <p:pic>
        <p:nvPicPr>
          <p:cNvPr id="9" name="Content Placeholder 8">
            <a:extLst>
              <a:ext uri="{FF2B5EF4-FFF2-40B4-BE49-F238E27FC236}">
                <a16:creationId xmlns:a16="http://schemas.microsoft.com/office/drawing/2014/main" id="{4A1EDDB7-9F64-4A27-A318-03C81A063ECB}"/>
              </a:ext>
            </a:extLst>
          </p:cNvPr>
          <p:cNvPicPr>
            <a:picLocks noGrp="1" noChangeAspect="1"/>
          </p:cNvPicPr>
          <p:nvPr>
            <p:ph sz="quarter" idx="14"/>
          </p:nvPr>
        </p:nvPicPr>
        <p:blipFill rotWithShape="1">
          <a:blip r:embed="rId2" cstate="screen">
            <a:extLst>
              <a:ext uri="{28A0092B-C50C-407E-A947-70E740481C1C}">
                <a14:useLocalDpi xmlns:a14="http://schemas.microsoft.com/office/drawing/2010/main"/>
              </a:ext>
            </a:extLst>
          </a:blip>
          <a:srcRect/>
          <a:stretch/>
        </p:blipFill>
        <p:spPr>
          <a:xfrm>
            <a:off x="141247" y="4269155"/>
            <a:ext cx="3029336" cy="2158730"/>
          </a:xfrm>
          <a:prstGeom prst="rect">
            <a:avLst/>
          </a:prstGeom>
        </p:spPr>
      </p:pic>
      <p:pic>
        <p:nvPicPr>
          <p:cNvPr id="8" name="Content Placeholder 7">
            <a:extLst>
              <a:ext uri="{FF2B5EF4-FFF2-40B4-BE49-F238E27FC236}">
                <a16:creationId xmlns:a16="http://schemas.microsoft.com/office/drawing/2014/main" id="{1A42BD75-FC54-4B49-9199-44598D13C260}"/>
              </a:ext>
            </a:extLst>
          </p:cNvPr>
          <p:cNvPicPr>
            <a:picLocks noGrp="1" noChangeAspect="1"/>
          </p:cNvPicPr>
          <p:nvPr>
            <p:ph sz="quarter" idx="15"/>
          </p:nvPr>
        </p:nvPicPr>
        <p:blipFill>
          <a:blip r:embed="rId3"/>
          <a:stretch>
            <a:fillRect/>
          </a:stretch>
        </p:blipFill>
        <p:spPr>
          <a:xfrm>
            <a:off x="4860598" y="1630330"/>
            <a:ext cx="3884424" cy="4071698"/>
          </a:xfrm>
          <a:prstGeom prst="rect">
            <a:avLst/>
          </a:prstGeom>
        </p:spPr>
      </p:pic>
      <p:pic>
        <p:nvPicPr>
          <p:cNvPr id="13" name="Picture 12">
            <a:extLst>
              <a:ext uri="{FF2B5EF4-FFF2-40B4-BE49-F238E27FC236}">
                <a16:creationId xmlns:a16="http://schemas.microsoft.com/office/drawing/2014/main" id="{159D9636-4EC6-41C8-82EF-8A5E355499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7135"/>
          <a:stretch/>
        </p:blipFill>
        <p:spPr>
          <a:xfrm>
            <a:off x="141247" y="1630330"/>
            <a:ext cx="4145617" cy="2500922"/>
          </a:xfrm>
          <a:prstGeom prst="rect">
            <a:avLst/>
          </a:prstGeom>
        </p:spPr>
      </p:pic>
      <p:pic>
        <p:nvPicPr>
          <p:cNvPr id="15" name="Picture 14" descr="A jar of candy&#10;&#10;Description automatically generated with medium confidence">
            <a:extLst>
              <a:ext uri="{FF2B5EF4-FFF2-40B4-BE49-F238E27FC236}">
                <a16:creationId xmlns:a16="http://schemas.microsoft.com/office/drawing/2014/main" id="{C1D76945-F14B-4C01-961E-234A4BAD018D}"/>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p:blipFill>
        <p:spPr>
          <a:xfrm>
            <a:off x="3382834" y="4269155"/>
            <a:ext cx="1348957" cy="2209642"/>
          </a:xfrm>
          <a:prstGeom prst="rect">
            <a:avLst/>
          </a:prstGeom>
        </p:spPr>
      </p:pic>
    </p:spTree>
    <p:extLst>
      <p:ext uri="{BB962C8B-B14F-4D97-AF65-F5344CB8AC3E}">
        <p14:creationId xmlns:p14="http://schemas.microsoft.com/office/powerpoint/2010/main" val="4118361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1021-C3AA-4EC4-BCA6-904703A1CDFE}"/>
              </a:ext>
            </a:extLst>
          </p:cNvPr>
          <p:cNvSpPr>
            <a:spLocks noGrp="1"/>
          </p:cNvSpPr>
          <p:nvPr>
            <p:ph type="title"/>
          </p:nvPr>
        </p:nvSpPr>
        <p:spPr>
          <a:xfrm>
            <a:off x="320040" y="640080"/>
            <a:ext cx="7843267" cy="548640"/>
          </a:xfrm>
        </p:spPr>
        <p:txBody>
          <a:bodyPr/>
          <a:lstStyle/>
          <a:p>
            <a:r>
              <a:rPr lang="en-US" sz="3000" b="1" dirty="0">
                <a:latin typeface="+mn-lt"/>
              </a:rPr>
              <a:t>Hope for the Future: An Inspiring Story of Healing</a:t>
            </a:r>
          </a:p>
        </p:txBody>
      </p:sp>
      <p:sp>
        <p:nvSpPr>
          <p:cNvPr id="3" name="Text Placeholder 2">
            <a:extLst>
              <a:ext uri="{FF2B5EF4-FFF2-40B4-BE49-F238E27FC236}">
                <a16:creationId xmlns:a16="http://schemas.microsoft.com/office/drawing/2014/main" id="{79A7369B-ECA1-4D02-9C8F-A7FDAAE02ABD}"/>
              </a:ext>
            </a:extLst>
          </p:cNvPr>
          <p:cNvSpPr>
            <a:spLocks noGrp="1"/>
          </p:cNvSpPr>
          <p:nvPr>
            <p:ph type="body" sz="quarter" idx="11"/>
          </p:nvPr>
        </p:nvSpPr>
        <p:spPr>
          <a:xfrm>
            <a:off x="216310" y="5889523"/>
            <a:ext cx="8750709" cy="690135"/>
          </a:xfrm>
        </p:spPr>
        <p:txBody>
          <a:bodyPr/>
          <a:lstStyle/>
          <a:p>
            <a:r>
              <a:rPr lang="en-US" sz="1800" u="sng" dirty="0">
                <a:solidFill>
                  <a:srgbClr val="0563C1"/>
                </a:solidFill>
                <a:effectLst/>
                <a:latin typeface="+mn-lt"/>
                <a:ea typeface="Calibri" panose="020F0502020204030204" pitchFamily="34" charset="0"/>
                <a:hlinkClick r:id="rId2"/>
              </a:rPr>
              <a:t>https://www.fox46.com/veterans-voices/catawba-county-air-force-veteran-continues-to-heal-the-wounds-of-war/</a:t>
            </a:r>
            <a:endParaRPr lang="en-US" dirty="0">
              <a:latin typeface="+mn-lt"/>
            </a:endParaRPr>
          </a:p>
        </p:txBody>
      </p:sp>
      <p:pic>
        <p:nvPicPr>
          <p:cNvPr id="6" name="Content Placeholder 5">
            <a:extLst>
              <a:ext uri="{FF2B5EF4-FFF2-40B4-BE49-F238E27FC236}">
                <a16:creationId xmlns:a16="http://schemas.microsoft.com/office/drawing/2014/main" id="{230542A9-75F2-4568-98CB-8077B3207FBF}"/>
              </a:ext>
            </a:extLst>
          </p:cNvPr>
          <p:cNvPicPr>
            <a:picLocks noGrp="1" noChangeAspect="1"/>
          </p:cNvPicPr>
          <p:nvPr>
            <p:ph sz="quarter" idx="14"/>
          </p:nvPr>
        </p:nvPicPr>
        <p:blipFill rotWithShape="1">
          <a:blip r:embed="rId3" cstate="hqprint">
            <a:extLst>
              <a:ext uri="{28A0092B-C50C-407E-A947-70E740481C1C}">
                <a14:useLocalDpi xmlns:a14="http://schemas.microsoft.com/office/drawing/2010/main"/>
              </a:ext>
            </a:extLst>
          </a:blip>
          <a:srcRect/>
          <a:stretch/>
        </p:blipFill>
        <p:spPr>
          <a:xfrm>
            <a:off x="2039980" y="1600200"/>
            <a:ext cx="4559895" cy="4398686"/>
          </a:xfrm>
        </p:spPr>
      </p:pic>
    </p:spTree>
    <p:extLst>
      <p:ext uri="{BB962C8B-B14F-4D97-AF65-F5344CB8AC3E}">
        <p14:creationId xmlns:p14="http://schemas.microsoft.com/office/powerpoint/2010/main" val="41949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EAAD-73E6-49B6-9BA6-793AC5D7FD1D}"/>
              </a:ext>
            </a:extLst>
          </p:cNvPr>
          <p:cNvSpPr>
            <a:spLocks noGrp="1"/>
          </p:cNvSpPr>
          <p:nvPr>
            <p:ph type="title"/>
          </p:nvPr>
        </p:nvSpPr>
        <p:spPr>
          <a:xfrm>
            <a:off x="320040" y="640080"/>
            <a:ext cx="7843267" cy="548640"/>
          </a:xfrm>
        </p:spPr>
        <p:txBody>
          <a:bodyPr/>
          <a:lstStyle/>
          <a:p>
            <a:r>
              <a:rPr lang="en-US" sz="3000" dirty="0">
                <a:latin typeface="+mn-lt"/>
              </a:rPr>
              <a:t>References</a:t>
            </a:r>
          </a:p>
        </p:txBody>
      </p:sp>
      <p:sp>
        <p:nvSpPr>
          <p:cNvPr id="3" name="Text Placeholder 2">
            <a:extLst>
              <a:ext uri="{FF2B5EF4-FFF2-40B4-BE49-F238E27FC236}">
                <a16:creationId xmlns:a16="http://schemas.microsoft.com/office/drawing/2014/main" id="{64629C62-6C28-4C1A-BA9D-8EA5F04BB1D0}"/>
              </a:ext>
            </a:extLst>
          </p:cNvPr>
          <p:cNvSpPr>
            <a:spLocks noGrp="1"/>
          </p:cNvSpPr>
          <p:nvPr>
            <p:ph type="body" sz="quarter" idx="10"/>
          </p:nvPr>
        </p:nvSpPr>
        <p:spPr>
          <a:xfrm>
            <a:off x="512064" y="1280160"/>
            <a:ext cx="8691716" cy="4795307"/>
          </a:xfrm>
        </p:spPr>
        <p:txBody>
          <a:bodyPr/>
          <a:lstStyle/>
          <a:p>
            <a:pPr marL="0" marR="0">
              <a:spcBef>
                <a:spcPts val="0"/>
              </a:spcBef>
            </a:pPr>
            <a:r>
              <a:rPr lang="en-US" sz="1400" b="0" dirty="0">
                <a:solidFill>
                  <a:srgbClr val="17375E"/>
                </a:solidFill>
                <a:latin typeface="+mn-lt"/>
                <a:ea typeface="Times New Roman" panose="02020603050405020304" pitchFamily="18" charset="0"/>
              </a:rPr>
              <a:t>The Impact of Drug and Alcohol Intoxication on Glasgow Coma Scale Assessment in Patients with Traumatic Brain Injury. </a:t>
            </a:r>
            <a:r>
              <a:rPr lang="en-US" sz="1400" b="0" dirty="0">
                <a:solidFill>
                  <a:srgbClr val="17375E"/>
                </a:solidFill>
                <a:effectLst/>
                <a:latin typeface="+mn-lt"/>
                <a:ea typeface="Times New Roman" panose="02020603050405020304" pitchFamily="18" charset="0"/>
              </a:rPr>
              <a:t>DiGiorgio AM, Wittenberg BA, Crutcher CL 2nd, et al. </a:t>
            </a:r>
            <a:r>
              <a:rPr lang="en-US" sz="1400" b="0" dirty="0" err="1">
                <a:solidFill>
                  <a:srgbClr val="17375E"/>
                </a:solidFill>
                <a:effectLst/>
                <a:latin typeface="+mn-lt"/>
                <a:ea typeface="Times New Roman" panose="02020603050405020304" pitchFamily="18" charset="0"/>
              </a:rPr>
              <a:t>P.World</a:t>
            </a:r>
            <a:r>
              <a:rPr lang="en-US" sz="1400" b="0" dirty="0">
                <a:solidFill>
                  <a:srgbClr val="17375E"/>
                </a:solidFill>
                <a:effectLst/>
                <a:latin typeface="+mn-lt"/>
                <a:ea typeface="Times New Roman" panose="02020603050405020304" pitchFamily="18" charset="0"/>
              </a:rPr>
              <a:t> </a:t>
            </a:r>
            <a:r>
              <a:rPr lang="en-US" sz="1400" b="0" dirty="0" err="1">
                <a:solidFill>
                  <a:srgbClr val="17375E"/>
                </a:solidFill>
                <a:effectLst/>
                <a:latin typeface="+mn-lt"/>
                <a:ea typeface="Times New Roman" panose="02020603050405020304" pitchFamily="18" charset="0"/>
              </a:rPr>
              <a:t>Neurosurg</a:t>
            </a:r>
            <a:r>
              <a:rPr lang="en-US" sz="1400" b="0" dirty="0">
                <a:solidFill>
                  <a:srgbClr val="17375E"/>
                </a:solidFill>
                <a:effectLst/>
                <a:latin typeface="+mn-lt"/>
                <a:ea typeface="Times New Roman" panose="02020603050405020304" pitchFamily="18" charset="0"/>
              </a:rPr>
              <a:t>. 2020 Mar;135:e664-e670. </a:t>
            </a:r>
            <a:r>
              <a:rPr lang="en-US" sz="1400" b="0" dirty="0" err="1">
                <a:solidFill>
                  <a:srgbClr val="17375E"/>
                </a:solidFill>
                <a:effectLst/>
                <a:latin typeface="+mn-lt"/>
                <a:ea typeface="Times New Roman" panose="02020603050405020304" pitchFamily="18" charset="0"/>
              </a:rPr>
              <a:t>doi</a:t>
            </a:r>
            <a:r>
              <a:rPr lang="en-US" sz="1400" b="0" dirty="0">
                <a:solidFill>
                  <a:srgbClr val="17375E"/>
                </a:solidFill>
                <a:effectLst/>
                <a:latin typeface="+mn-lt"/>
                <a:ea typeface="Times New Roman" panose="02020603050405020304" pitchFamily="18" charset="0"/>
              </a:rPr>
              <a:t>: 10.1016/j.wneu.2019.12.095. </a:t>
            </a:r>
            <a:r>
              <a:rPr lang="en-US" sz="1400" b="0" dirty="0" err="1">
                <a:solidFill>
                  <a:srgbClr val="17375E"/>
                </a:solidFill>
                <a:effectLst/>
                <a:latin typeface="+mn-lt"/>
                <a:ea typeface="Times New Roman" panose="02020603050405020304" pitchFamily="18" charset="0"/>
              </a:rPr>
              <a:t>Epub</a:t>
            </a:r>
            <a:r>
              <a:rPr lang="en-US" sz="1400" b="0" dirty="0">
                <a:solidFill>
                  <a:srgbClr val="17375E"/>
                </a:solidFill>
                <a:effectLst/>
                <a:latin typeface="+mn-lt"/>
                <a:ea typeface="Times New Roman" panose="02020603050405020304" pitchFamily="18" charset="0"/>
              </a:rPr>
              <a:t> 2019 Dec 24. PMID: 31881342</a:t>
            </a:r>
          </a:p>
          <a:p>
            <a:pPr marL="0" marR="0">
              <a:spcBef>
                <a:spcPts val="0"/>
              </a:spcBef>
            </a:pPr>
            <a:r>
              <a:rPr lang="en-US" sz="1400" b="0" dirty="0">
                <a:solidFill>
                  <a:srgbClr val="17375E"/>
                </a:solidFill>
                <a:effectLst/>
                <a:latin typeface="+mn-lt"/>
                <a:ea typeface="Times New Roman" panose="02020603050405020304" pitchFamily="18" charset="0"/>
              </a:rPr>
              <a:t> Repeated blast model of mild traumatic brain injury alters oxycodone self-administration and drug seeking. </a:t>
            </a:r>
            <a:r>
              <a:rPr lang="en-US" sz="1400" b="0" dirty="0" err="1">
                <a:solidFill>
                  <a:srgbClr val="17375E"/>
                </a:solidFill>
                <a:effectLst/>
                <a:latin typeface="+mn-lt"/>
                <a:ea typeface="Times New Roman" panose="02020603050405020304" pitchFamily="18" charset="0"/>
              </a:rPr>
              <a:t>Nawarawong</a:t>
            </a:r>
            <a:r>
              <a:rPr lang="en-US" sz="1400" b="0" dirty="0">
                <a:solidFill>
                  <a:srgbClr val="17375E"/>
                </a:solidFill>
                <a:effectLst/>
                <a:latin typeface="+mn-lt"/>
                <a:ea typeface="Times New Roman" panose="02020603050405020304" pitchFamily="18" charset="0"/>
              </a:rPr>
              <a:t> NN, Slaker M, </a:t>
            </a:r>
            <a:r>
              <a:rPr lang="en-US" sz="1400" b="0" dirty="0" err="1">
                <a:solidFill>
                  <a:srgbClr val="17375E"/>
                </a:solidFill>
                <a:effectLst/>
                <a:latin typeface="+mn-lt"/>
                <a:ea typeface="Times New Roman" panose="02020603050405020304" pitchFamily="18" charset="0"/>
              </a:rPr>
              <a:t>Muelbl</a:t>
            </a:r>
            <a:r>
              <a:rPr lang="en-US" sz="1400" b="0" dirty="0">
                <a:solidFill>
                  <a:srgbClr val="17375E"/>
                </a:solidFill>
                <a:effectLst/>
                <a:latin typeface="+mn-lt"/>
                <a:ea typeface="Times New Roman" panose="02020603050405020304" pitchFamily="18" charset="0"/>
              </a:rPr>
              <a:t> M, et al. Eur J </a:t>
            </a:r>
            <a:r>
              <a:rPr lang="en-US" sz="1400" b="0" dirty="0" err="1">
                <a:solidFill>
                  <a:srgbClr val="17375E"/>
                </a:solidFill>
                <a:effectLst/>
                <a:latin typeface="+mn-lt"/>
                <a:ea typeface="Times New Roman" panose="02020603050405020304" pitchFamily="18" charset="0"/>
              </a:rPr>
              <a:t>Neurosci</a:t>
            </a:r>
            <a:r>
              <a:rPr lang="en-US" sz="1400" b="0" dirty="0">
                <a:solidFill>
                  <a:srgbClr val="17375E"/>
                </a:solidFill>
                <a:effectLst/>
                <a:latin typeface="+mn-lt"/>
                <a:ea typeface="Times New Roman" panose="02020603050405020304" pitchFamily="18" charset="0"/>
              </a:rPr>
              <a:t>. 2019 Aug;50(3):2101-2112. </a:t>
            </a:r>
            <a:r>
              <a:rPr lang="en-US" sz="1400" b="0" dirty="0" err="1">
                <a:solidFill>
                  <a:srgbClr val="17375E"/>
                </a:solidFill>
                <a:effectLst/>
                <a:latin typeface="+mn-lt"/>
                <a:ea typeface="Times New Roman" panose="02020603050405020304" pitchFamily="18" charset="0"/>
              </a:rPr>
              <a:t>doi</a:t>
            </a:r>
            <a:r>
              <a:rPr lang="en-US" sz="1400" b="0" dirty="0">
                <a:solidFill>
                  <a:srgbClr val="17375E"/>
                </a:solidFill>
                <a:effectLst/>
                <a:latin typeface="+mn-lt"/>
                <a:ea typeface="Times New Roman" panose="02020603050405020304" pitchFamily="18" charset="0"/>
              </a:rPr>
              <a:t>: 10.1111/ejn.14281.Epub 2018 Dec 14. PMID: 30456793</a:t>
            </a:r>
          </a:p>
          <a:p>
            <a:pPr marL="0" marR="0">
              <a:spcBef>
                <a:spcPts val="0"/>
              </a:spcBef>
            </a:pPr>
            <a:r>
              <a:rPr lang="en-US" sz="1400" b="0" dirty="0">
                <a:solidFill>
                  <a:srgbClr val="17375E"/>
                </a:solidFill>
                <a:effectLst/>
                <a:latin typeface="+mn-lt"/>
                <a:ea typeface="Times New Roman" panose="02020603050405020304" pitchFamily="18" charset="0"/>
              </a:rPr>
              <a:t> Alcohol or Drug Use and Trauma Recidivism. </a:t>
            </a:r>
            <a:r>
              <a:rPr lang="en-US" sz="1400" b="0" dirty="0" err="1">
                <a:solidFill>
                  <a:srgbClr val="17375E"/>
                </a:solidFill>
                <a:effectLst/>
                <a:latin typeface="+mn-lt"/>
                <a:ea typeface="Times New Roman" panose="02020603050405020304" pitchFamily="18" charset="0"/>
              </a:rPr>
              <a:t>Cordovilla</a:t>
            </a:r>
            <a:r>
              <a:rPr lang="en-US" sz="1400" b="0" dirty="0">
                <a:solidFill>
                  <a:srgbClr val="17375E"/>
                </a:solidFill>
                <a:effectLst/>
                <a:latin typeface="+mn-lt"/>
                <a:ea typeface="Times New Roman" panose="02020603050405020304" pitchFamily="18" charset="0"/>
              </a:rPr>
              <a:t>-Guardia S, </a:t>
            </a:r>
            <a:r>
              <a:rPr lang="en-US" sz="1400" b="0" dirty="0" err="1">
                <a:solidFill>
                  <a:srgbClr val="17375E"/>
                </a:solidFill>
                <a:effectLst/>
                <a:latin typeface="+mn-lt"/>
                <a:ea typeface="Times New Roman" panose="02020603050405020304" pitchFamily="18" charset="0"/>
              </a:rPr>
              <a:t>Vilar</a:t>
            </a:r>
            <a:r>
              <a:rPr lang="en-US" sz="1400" b="0" dirty="0">
                <a:solidFill>
                  <a:srgbClr val="17375E"/>
                </a:solidFill>
                <a:effectLst/>
                <a:latin typeface="+mn-lt"/>
                <a:ea typeface="Times New Roman" panose="02020603050405020304" pitchFamily="18" charset="0"/>
              </a:rPr>
              <a:t>-López R, </a:t>
            </a:r>
            <a:r>
              <a:rPr lang="en-US" sz="1400" b="0" dirty="0" err="1">
                <a:solidFill>
                  <a:srgbClr val="17375E"/>
                </a:solidFill>
                <a:effectLst/>
                <a:latin typeface="+mn-lt"/>
                <a:ea typeface="Times New Roman" panose="02020603050405020304" pitchFamily="18" charset="0"/>
              </a:rPr>
              <a:t>Lardelli</a:t>
            </a:r>
            <a:r>
              <a:rPr lang="en-US" sz="1400" b="0" dirty="0">
                <a:solidFill>
                  <a:srgbClr val="17375E"/>
                </a:solidFill>
                <a:effectLst/>
                <a:latin typeface="+mn-lt"/>
                <a:ea typeface="Times New Roman" panose="02020603050405020304" pitchFamily="18" charset="0"/>
              </a:rPr>
              <a:t>-Claret P, Guerrero-López F</a:t>
            </a:r>
            <a:r>
              <a:rPr lang="en-US" sz="1400" b="0" dirty="0">
                <a:solidFill>
                  <a:srgbClr val="17375E"/>
                </a:solidFill>
                <a:latin typeface="+mn-lt"/>
                <a:ea typeface="Times New Roman" panose="02020603050405020304" pitchFamily="18" charset="0"/>
              </a:rPr>
              <a:t>, </a:t>
            </a:r>
            <a:r>
              <a:rPr lang="en-US" sz="1400" b="0" dirty="0">
                <a:solidFill>
                  <a:srgbClr val="17375E"/>
                </a:solidFill>
                <a:effectLst/>
                <a:latin typeface="+mn-lt"/>
                <a:ea typeface="Times New Roman" panose="02020603050405020304" pitchFamily="18" charset="0"/>
              </a:rPr>
              <a:t>et al. </a:t>
            </a:r>
            <a:r>
              <a:rPr lang="en-US" sz="1400" b="0" dirty="0" err="1">
                <a:solidFill>
                  <a:srgbClr val="17375E"/>
                </a:solidFill>
                <a:effectLst/>
                <a:latin typeface="+mn-lt"/>
                <a:ea typeface="Times New Roman" panose="02020603050405020304" pitchFamily="18" charset="0"/>
              </a:rPr>
              <a:t>Nurs</a:t>
            </a:r>
            <a:r>
              <a:rPr lang="en-US" sz="1400" b="0" dirty="0">
                <a:solidFill>
                  <a:srgbClr val="17375E"/>
                </a:solidFill>
                <a:effectLst/>
                <a:latin typeface="+mn-lt"/>
                <a:ea typeface="Times New Roman" panose="02020603050405020304" pitchFamily="18" charset="0"/>
              </a:rPr>
              <a:t> Res. 2017 Sep/Oct;66(5):399-404. </a:t>
            </a:r>
            <a:r>
              <a:rPr lang="en-US" sz="1400" b="0" dirty="0" err="1">
                <a:solidFill>
                  <a:srgbClr val="17375E"/>
                </a:solidFill>
                <a:effectLst/>
                <a:latin typeface="+mn-lt"/>
                <a:ea typeface="Times New Roman" panose="02020603050405020304" pitchFamily="18" charset="0"/>
              </a:rPr>
              <a:t>doi</a:t>
            </a:r>
            <a:r>
              <a:rPr lang="en-US" sz="1400" b="0" dirty="0">
                <a:solidFill>
                  <a:srgbClr val="17375E"/>
                </a:solidFill>
                <a:effectLst/>
                <a:latin typeface="+mn-lt"/>
                <a:ea typeface="Times New Roman" panose="02020603050405020304" pitchFamily="18" charset="0"/>
              </a:rPr>
              <a:t>: 10.1097/NNR.0000000000000231.PMID: 28858148</a:t>
            </a:r>
          </a:p>
          <a:p>
            <a:pPr marL="0">
              <a:spcBef>
                <a:spcPts val="0"/>
              </a:spcBef>
            </a:pPr>
            <a:r>
              <a:rPr lang="en-US" sz="1400" b="0" i="0" strike="noStrike" dirty="0">
                <a:solidFill>
                  <a:srgbClr val="17375E"/>
                </a:solidFill>
                <a:effectLst/>
                <a:latin typeface="+mn-lt"/>
              </a:rPr>
              <a:t>Neurocognitive impairments and brain abnormalities resulting from opioid-related overdoses: A systematic review</a:t>
            </a:r>
            <a:r>
              <a:rPr lang="en-US" sz="1400" b="0" i="0" strike="noStrike" dirty="0">
                <a:solidFill>
                  <a:srgbClr val="17375E"/>
                </a:solidFill>
                <a:effectLst/>
                <a:latin typeface="+mn-lt"/>
                <a:hlinkClick r:id="rId2">
                  <a:extLst>
                    <a:ext uri="{A12FA001-AC4F-418D-AE19-62706E023703}">
                      <ahyp:hlinkClr xmlns:ahyp="http://schemas.microsoft.com/office/drawing/2018/hyperlinkcolor" val="tx"/>
                    </a:ext>
                  </a:extLst>
                </a:hlinkClick>
              </a:rPr>
              <a:t>.</a:t>
            </a:r>
            <a:r>
              <a:rPr lang="en-US" sz="1400" b="0" dirty="0">
                <a:solidFill>
                  <a:srgbClr val="17375E"/>
                </a:solidFill>
                <a:latin typeface="+mn-lt"/>
              </a:rPr>
              <a:t> </a:t>
            </a:r>
            <a:r>
              <a:rPr lang="en-US" sz="1400" b="0" i="0" dirty="0">
                <a:solidFill>
                  <a:srgbClr val="17375E"/>
                </a:solidFill>
                <a:effectLst/>
                <a:latin typeface="+mn-lt"/>
              </a:rPr>
              <a:t>Winstanley EL, Mahoney JJ 3rd, Castillo F, Comer SD. Drug Alcohol Depend. 2021 Sep 1;226:108838. </a:t>
            </a:r>
            <a:r>
              <a:rPr lang="en-US" sz="1400" b="0" i="0" dirty="0" err="1">
                <a:solidFill>
                  <a:srgbClr val="17375E"/>
                </a:solidFill>
                <a:effectLst/>
                <a:latin typeface="+mn-lt"/>
              </a:rPr>
              <a:t>doi</a:t>
            </a:r>
            <a:r>
              <a:rPr lang="en-US" sz="1400" b="0" i="0" dirty="0">
                <a:solidFill>
                  <a:srgbClr val="17375E"/>
                </a:solidFill>
                <a:effectLst/>
                <a:latin typeface="+mn-lt"/>
              </a:rPr>
              <a:t>: 10.1016/ j.drugalcdep.2021.108838. </a:t>
            </a:r>
            <a:r>
              <a:rPr lang="en-US" sz="1400" b="0" i="0" dirty="0" err="1">
                <a:solidFill>
                  <a:srgbClr val="17375E"/>
                </a:solidFill>
                <a:effectLst/>
                <a:latin typeface="+mn-lt"/>
              </a:rPr>
              <a:t>Epub</a:t>
            </a:r>
            <a:r>
              <a:rPr lang="en-US" sz="1400" b="0" i="0" dirty="0">
                <a:solidFill>
                  <a:srgbClr val="17375E"/>
                </a:solidFill>
                <a:effectLst/>
                <a:latin typeface="+mn-lt"/>
              </a:rPr>
              <a:t> 2021 Jun 24.PMID: 34271512 </a:t>
            </a:r>
          </a:p>
          <a:p>
            <a:pPr marL="0">
              <a:spcBef>
                <a:spcPts val="0"/>
              </a:spcBef>
            </a:pPr>
            <a:r>
              <a:rPr lang="en-US" sz="1400" b="0" i="0" strike="noStrike" dirty="0">
                <a:solidFill>
                  <a:srgbClr val="17375E"/>
                </a:solidFill>
                <a:effectLst/>
                <a:latin typeface="+mn-lt"/>
              </a:rPr>
              <a:t>Opioids and Injury Deaths: A population-based analysis of the United States from 2006 to 2017. </a:t>
            </a:r>
            <a:r>
              <a:rPr lang="en-US" sz="1400" b="0" i="0" dirty="0">
                <a:solidFill>
                  <a:srgbClr val="17375E"/>
                </a:solidFill>
                <a:effectLst/>
                <a:latin typeface="+mn-lt"/>
              </a:rPr>
              <a:t>Truong EI, </a:t>
            </a:r>
            <a:r>
              <a:rPr lang="en-US" sz="1400" b="0" i="0" dirty="0" err="1">
                <a:solidFill>
                  <a:srgbClr val="17375E"/>
                </a:solidFill>
                <a:effectLst/>
                <a:latin typeface="+mn-lt"/>
              </a:rPr>
              <a:t>Kishawi</a:t>
            </a:r>
            <a:r>
              <a:rPr lang="en-US" sz="1400" b="0" i="0" dirty="0">
                <a:solidFill>
                  <a:srgbClr val="17375E"/>
                </a:solidFill>
                <a:effectLst/>
                <a:latin typeface="+mn-lt"/>
              </a:rPr>
              <a:t> SK, Ho VP, et al. Injury. 2021 Aug;52(8):2194-2198. </a:t>
            </a:r>
            <a:r>
              <a:rPr lang="en-US" sz="1400" b="0" i="0" dirty="0" err="1">
                <a:solidFill>
                  <a:srgbClr val="17375E"/>
                </a:solidFill>
                <a:effectLst/>
                <a:latin typeface="+mn-lt"/>
              </a:rPr>
              <a:t>doi</a:t>
            </a:r>
            <a:r>
              <a:rPr lang="en-US" sz="1400" b="0" i="0" dirty="0">
                <a:solidFill>
                  <a:srgbClr val="17375E"/>
                </a:solidFill>
                <a:effectLst/>
                <a:latin typeface="+mn-lt"/>
              </a:rPr>
              <a:t>: 10.1016/j.injury.2021.03.018. </a:t>
            </a:r>
            <a:r>
              <a:rPr lang="en-US" sz="1400" b="0" i="0" dirty="0" err="1">
                <a:solidFill>
                  <a:srgbClr val="17375E"/>
                </a:solidFill>
                <a:effectLst/>
                <a:latin typeface="+mn-lt"/>
              </a:rPr>
              <a:t>Epub</a:t>
            </a:r>
            <a:r>
              <a:rPr lang="en-US" sz="1400" b="0" i="0" dirty="0">
                <a:solidFill>
                  <a:srgbClr val="17375E"/>
                </a:solidFill>
                <a:effectLst/>
                <a:latin typeface="+mn-lt"/>
              </a:rPr>
              <a:t> 2021 Mar 10. PMID: 33814132</a:t>
            </a:r>
          </a:p>
          <a:p>
            <a:pPr marL="0" marR="0">
              <a:spcBef>
                <a:spcPts val="0"/>
              </a:spcBef>
            </a:pPr>
            <a:r>
              <a:rPr lang="en-US" sz="1400" b="0" dirty="0">
                <a:solidFill>
                  <a:srgbClr val="17375E"/>
                </a:solidFill>
                <a:effectLst/>
                <a:latin typeface="+mn-lt"/>
                <a:ea typeface="Times New Roman" panose="02020603050405020304" pitchFamily="18" charset="0"/>
              </a:rPr>
              <a:t> </a:t>
            </a:r>
            <a:r>
              <a:rPr lang="en-US" sz="1400" b="0" dirty="0">
                <a:solidFill>
                  <a:srgbClr val="17375E"/>
                </a:solidFill>
                <a:effectLst/>
                <a:latin typeface="+mn-lt"/>
                <a:ea typeface="Times New Roman" panose="02020603050405020304" pitchFamily="18" charset="0"/>
                <a:hlinkClick r:id="rId3"/>
              </a:rPr>
              <a:t>https://www.cdc.gov/traumaticbraininjury/get_the_facts.html</a:t>
            </a:r>
            <a:r>
              <a:rPr lang="en-US" sz="1400" b="0" dirty="0">
                <a:solidFill>
                  <a:srgbClr val="17375E"/>
                </a:solidFill>
                <a:effectLst/>
                <a:latin typeface="+mn-lt"/>
                <a:ea typeface="Times New Roman" panose="02020603050405020304" pitchFamily="18" charset="0"/>
              </a:rPr>
              <a:t> </a:t>
            </a:r>
          </a:p>
          <a:p>
            <a:pPr marL="0">
              <a:spcBef>
                <a:spcPts val="0"/>
              </a:spcBef>
            </a:pPr>
            <a:r>
              <a:rPr lang="en-US" sz="1400" b="0" i="0" strike="noStrike" dirty="0">
                <a:solidFill>
                  <a:srgbClr val="17375E"/>
                </a:solidFill>
                <a:effectLst/>
                <a:latin typeface="+mn-lt"/>
              </a:rPr>
              <a:t>Use of prescription opioids and motor vehicle crashes: A meta-analysis. </a:t>
            </a:r>
            <a:r>
              <a:rPr lang="en-US" sz="1400" b="0" i="0" dirty="0">
                <a:solidFill>
                  <a:srgbClr val="17375E"/>
                </a:solidFill>
                <a:effectLst/>
                <a:latin typeface="+mn-lt"/>
              </a:rPr>
              <a:t>Chihuri S, Li G. </a:t>
            </a:r>
            <a:r>
              <a:rPr lang="en-US" sz="1400" b="0" i="0" dirty="0" err="1">
                <a:solidFill>
                  <a:srgbClr val="17375E"/>
                </a:solidFill>
                <a:effectLst/>
                <a:latin typeface="+mn-lt"/>
              </a:rPr>
              <a:t>Accid</a:t>
            </a:r>
            <a:r>
              <a:rPr lang="en-US" sz="1400" b="0" i="0" dirty="0">
                <a:solidFill>
                  <a:srgbClr val="17375E"/>
                </a:solidFill>
                <a:effectLst/>
                <a:latin typeface="+mn-lt"/>
              </a:rPr>
              <a:t> Anal Prev. 2017 Dec;109:123-131. </a:t>
            </a:r>
            <a:r>
              <a:rPr lang="en-US" sz="1400" b="0" i="0" dirty="0" err="1">
                <a:solidFill>
                  <a:srgbClr val="17375E"/>
                </a:solidFill>
                <a:effectLst/>
                <a:latin typeface="+mn-lt"/>
              </a:rPr>
              <a:t>doi</a:t>
            </a:r>
            <a:r>
              <a:rPr lang="en-US" sz="1400" b="0" i="0" dirty="0">
                <a:solidFill>
                  <a:srgbClr val="17375E"/>
                </a:solidFill>
                <a:effectLst/>
                <a:latin typeface="+mn-lt"/>
              </a:rPr>
              <a:t>: 10.1016/j.aap.2017.10.004. </a:t>
            </a:r>
            <a:r>
              <a:rPr lang="en-US" sz="1400" b="0" i="0" dirty="0" err="1">
                <a:solidFill>
                  <a:srgbClr val="17375E"/>
                </a:solidFill>
                <a:effectLst/>
                <a:latin typeface="+mn-lt"/>
              </a:rPr>
              <a:t>Epub</a:t>
            </a:r>
            <a:r>
              <a:rPr lang="en-US" sz="1400" b="0" i="0" dirty="0">
                <a:solidFill>
                  <a:srgbClr val="17375E"/>
                </a:solidFill>
                <a:effectLst/>
                <a:latin typeface="+mn-lt"/>
              </a:rPr>
              <a:t> 2017 Oct 20.PMID: 29059534</a:t>
            </a:r>
          </a:p>
          <a:p>
            <a:pPr marL="0">
              <a:spcBef>
                <a:spcPts val="0"/>
              </a:spcBef>
            </a:pPr>
            <a:r>
              <a:rPr lang="en-US" sz="1400" b="0" i="0" strike="noStrike" dirty="0">
                <a:solidFill>
                  <a:srgbClr val="17375E"/>
                </a:solidFill>
                <a:effectLst/>
                <a:latin typeface="+mn-lt"/>
              </a:rPr>
              <a:t>Is opiate addiction associated with longstanding neurobiological changes? </a:t>
            </a:r>
            <a:r>
              <a:rPr lang="en-US" sz="1400" b="0" i="0" dirty="0">
                <a:solidFill>
                  <a:srgbClr val="17375E"/>
                </a:solidFill>
                <a:effectLst/>
                <a:latin typeface="+mn-lt"/>
              </a:rPr>
              <a:t>Martin M, Hurley RA, Taber KH. J Neuropsychiatry Clin </a:t>
            </a:r>
            <a:r>
              <a:rPr lang="en-US" sz="1400" b="0" i="0" dirty="0" err="1">
                <a:solidFill>
                  <a:srgbClr val="17375E"/>
                </a:solidFill>
                <a:effectLst/>
                <a:latin typeface="+mn-lt"/>
              </a:rPr>
              <a:t>Neurosci</a:t>
            </a:r>
            <a:r>
              <a:rPr lang="en-US" sz="1400" b="0" i="0" dirty="0">
                <a:solidFill>
                  <a:srgbClr val="17375E"/>
                </a:solidFill>
                <a:effectLst/>
                <a:latin typeface="+mn-lt"/>
              </a:rPr>
              <a:t>. 2007 Summer;19(3):242-8. </a:t>
            </a:r>
            <a:r>
              <a:rPr lang="en-US" sz="1400" b="0" i="0" dirty="0" err="1">
                <a:solidFill>
                  <a:srgbClr val="17375E"/>
                </a:solidFill>
                <a:effectLst/>
                <a:latin typeface="+mn-lt"/>
              </a:rPr>
              <a:t>doi</a:t>
            </a:r>
            <a:r>
              <a:rPr lang="en-US" sz="1400" b="0" i="0" dirty="0">
                <a:solidFill>
                  <a:srgbClr val="17375E"/>
                </a:solidFill>
                <a:effectLst/>
                <a:latin typeface="+mn-lt"/>
              </a:rPr>
              <a:t>: 10.1176/jnp.2007.19.3.242.PMID: 17827409</a:t>
            </a:r>
          </a:p>
          <a:p>
            <a:pPr marL="0">
              <a:spcBef>
                <a:spcPts val="0"/>
              </a:spcBef>
            </a:pPr>
            <a:r>
              <a:rPr lang="en-US" sz="1400" b="0" i="0" strike="noStrike" dirty="0">
                <a:solidFill>
                  <a:srgbClr val="17375E"/>
                </a:solidFill>
                <a:effectLst/>
                <a:latin typeface="+mn-lt"/>
              </a:rPr>
              <a:t>Neuroanatomy of dopamine: reward and addiction. </a:t>
            </a:r>
            <a:r>
              <a:rPr lang="en-US" sz="1400" b="0" i="0" dirty="0">
                <a:solidFill>
                  <a:srgbClr val="17375E"/>
                </a:solidFill>
                <a:effectLst/>
                <a:latin typeface="+mn-lt"/>
              </a:rPr>
              <a:t>Taber KH, Black DN, Porrino LJ, Hurley RA. J Neuropsychiatry Clin </a:t>
            </a:r>
            <a:r>
              <a:rPr lang="en-US" sz="1400" b="0" i="0" dirty="0" err="1">
                <a:solidFill>
                  <a:srgbClr val="17375E"/>
                </a:solidFill>
                <a:effectLst/>
                <a:latin typeface="+mn-lt"/>
              </a:rPr>
              <a:t>Neurosci</a:t>
            </a:r>
            <a:r>
              <a:rPr lang="en-US" sz="1400" b="0" i="0" dirty="0">
                <a:solidFill>
                  <a:srgbClr val="17375E"/>
                </a:solidFill>
                <a:effectLst/>
                <a:latin typeface="+mn-lt"/>
              </a:rPr>
              <a:t>. 2012 Winter;24(1):1-4. </a:t>
            </a:r>
            <a:r>
              <a:rPr lang="en-US" sz="1400" b="0" i="0" dirty="0" err="1">
                <a:solidFill>
                  <a:srgbClr val="17375E"/>
                </a:solidFill>
                <a:effectLst/>
                <a:latin typeface="+mn-lt"/>
              </a:rPr>
              <a:t>doi</a:t>
            </a:r>
            <a:r>
              <a:rPr lang="en-US" sz="1400" b="0" i="0" dirty="0">
                <a:solidFill>
                  <a:srgbClr val="17375E"/>
                </a:solidFill>
                <a:effectLst/>
                <a:latin typeface="+mn-lt"/>
              </a:rPr>
              <a:t>: 10.1176/appi.neuropsych.24.1.1.PMID: 22450608</a:t>
            </a:r>
          </a:p>
          <a:p>
            <a:pPr marL="0">
              <a:spcBef>
                <a:spcPts val="0"/>
              </a:spcBef>
            </a:pPr>
            <a:endParaRPr lang="en-US" sz="1050" b="0" i="0" dirty="0">
              <a:solidFill>
                <a:srgbClr val="17375E"/>
              </a:solidFill>
              <a:effectLst/>
              <a:latin typeface="BlinkMacSystemFont"/>
            </a:endParaRPr>
          </a:p>
          <a:p>
            <a:pPr marL="0" marR="0">
              <a:spcBef>
                <a:spcPts val="0"/>
              </a:spcBef>
            </a:pPr>
            <a:endParaRPr lang="en-US" sz="1200" dirty="0"/>
          </a:p>
        </p:txBody>
      </p:sp>
    </p:spTree>
    <p:extLst>
      <p:ext uri="{BB962C8B-B14F-4D97-AF65-F5344CB8AC3E}">
        <p14:creationId xmlns:p14="http://schemas.microsoft.com/office/powerpoint/2010/main" val="832108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EC3817B-DFA5-4B06-B4CA-7AD45118A02E}"/>
              </a:ext>
            </a:extLst>
          </p:cNvPr>
          <p:cNvSpPr txBox="1"/>
          <p:nvPr/>
        </p:nvSpPr>
        <p:spPr>
          <a:xfrm>
            <a:off x="0" y="2024438"/>
            <a:ext cx="9144000" cy="1463040"/>
          </a:xfrm>
          <a:prstGeom prst="rect">
            <a:avLst/>
          </a:prstGeom>
          <a:solidFill>
            <a:srgbClr val="1F497D"/>
          </a:solidFill>
        </p:spPr>
        <p:txBody>
          <a:bodyPr wrap="square" rtlCol="0">
            <a:spAutoFit/>
          </a:bodyPr>
          <a:lstStyle/>
          <a:p>
            <a:endParaRPr lang="en-US" dirty="0"/>
          </a:p>
        </p:txBody>
      </p:sp>
      <p:sp>
        <p:nvSpPr>
          <p:cNvPr id="4" name="Title 3">
            <a:extLst>
              <a:ext uri="{FF2B5EF4-FFF2-40B4-BE49-F238E27FC236}">
                <a16:creationId xmlns:a16="http://schemas.microsoft.com/office/drawing/2014/main" id="{8A94BE0A-81E6-4BB4-A48F-1CA140383B70}"/>
              </a:ext>
            </a:extLst>
          </p:cNvPr>
          <p:cNvSpPr>
            <a:spLocks noGrp="1"/>
          </p:cNvSpPr>
          <p:nvPr>
            <p:ph type="title" idx="4294967295"/>
          </p:nvPr>
        </p:nvSpPr>
        <p:spPr>
          <a:xfrm>
            <a:off x="137160" y="2317286"/>
            <a:ext cx="9006840" cy="818866"/>
          </a:xfrm>
          <a:solidFill>
            <a:srgbClr val="1F497D"/>
          </a:solidFill>
        </p:spPr>
        <p:txBody>
          <a:bodyPr/>
          <a:lstStyle/>
          <a:p>
            <a:r>
              <a:rPr lang="en-US" sz="3200" dirty="0">
                <a:solidFill>
                  <a:schemeClr val="bg1"/>
                </a:solidFill>
                <a:latin typeface="+mn-lt"/>
              </a:rPr>
              <a:t>Mother of an Acquired Brain Injury/Substance Use Disorder Survivor and Thriver</a:t>
            </a:r>
          </a:p>
        </p:txBody>
      </p:sp>
      <p:sp>
        <p:nvSpPr>
          <p:cNvPr id="6" name="Rectangle 5">
            <a:extLst>
              <a:ext uri="{FF2B5EF4-FFF2-40B4-BE49-F238E27FC236}">
                <a16:creationId xmlns:a16="http://schemas.microsoft.com/office/drawing/2014/main" id="{2C54F870-68C2-4142-9DBF-FEDF57FF7394}"/>
              </a:ext>
            </a:extLst>
          </p:cNvPr>
          <p:cNvSpPr/>
          <p:nvPr/>
        </p:nvSpPr>
        <p:spPr>
          <a:xfrm>
            <a:off x="426892" y="3429000"/>
            <a:ext cx="8624455" cy="480901"/>
          </a:xfrm>
          <a:prstGeom prst="rect">
            <a:avLst/>
          </a:prstGeom>
          <a:noFill/>
        </p:spPr>
        <p:txBody>
          <a:bodyPr wrap="square">
            <a:spAutoFit/>
          </a:bodyPr>
          <a:lstStyle/>
          <a:p>
            <a:pPr marR="0" lvl="0" algn="r">
              <a:lnSpc>
                <a:spcPct val="115000"/>
              </a:lnSpc>
              <a:spcBef>
                <a:spcPts val="0"/>
              </a:spcBef>
              <a:spcAft>
                <a:spcPts val="0"/>
              </a:spcAft>
            </a:pPr>
            <a:r>
              <a:rPr lang="en-US" sz="2400" b="1" i="1" dirty="0">
                <a:solidFill>
                  <a:srgbClr val="17375E"/>
                </a:solidFill>
                <a:effectLst/>
                <a:ea typeface="Calibri" panose="020F0502020204030204" pitchFamily="34" charset="0"/>
              </a:rPr>
              <a:t>Beth Overby</a:t>
            </a:r>
            <a:endParaRPr lang="en-US" sz="2400" b="1" i="1" dirty="0">
              <a:solidFill>
                <a:srgbClr val="17375E"/>
              </a:solidFill>
              <a:effectLs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7386955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034" name="Picture 10">
            <a:extLst>
              <a:ext uri="{FF2B5EF4-FFF2-40B4-BE49-F238E27FC236}">
                <a16:creationId xmlns:a16="http://schemas.microsoft.com/office/drawing/2014/main" id="{F3C1686A-E582-40BB-9EF3-0C5C7FD01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00" r="-4" b="3441"/>
          <a:stretch/>
        </p:blipFill>
        <p:spPr bwMode="auto">
          <a:xfrm>
            <a:off x="241297" y="321732"/>
            <a:ext cx="4256173" cy="301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4993B490-1F47-4C51-8CE8-476261B20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8" r="-4" b="31469"/>
          <a:stretch/>
        </p:blipFill>
        <p:spPr bwMode="auto">
          <a:xfrm>
            <a:off x="241297" y="3510853"/>
            <a:ext cx="4256173" cy="27899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review">
            <a:extLst>
              <a:ext uri="{FF2B5EF4-FFF2-40B4-BE49-F238E27FC236}">
                <a16:creationId xmlns:a16="http://schemas.microsoft.com/office/drawing/2014/main" id="{4D366969-B9A5-4106-9D2C-B57CA748E1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7" r="2" b="2"/>
          <a:stretch/>
        </p:blipFill>
        <p:spPr bwMode="auto">
          <a:xfrm>
            <a:off x="4646529" y="321733"/>
            <a:ext cx="4256173"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245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8217176" cy="548640"/>
          </a:xfrm>
        </p:spPr>
        <p:txBody>
          <a:bodyPr/>
          <a:lstStyle/>
          <a:p>
            <a:r>
              <a:rPr lang="en-US" sz="3000" dirty="0">
                <a:latin typeface="+mn-lt"/>
              </a:rPr>
              <a:t>Substance Use Disorders and Mental Health Disorders</a:t>
            </a:r>
          </a:p>
        </p:txBody>
      </p:sp>
      <p:sp>
        <p:nvSpPr>
          <p:cNvPr id="3" name="Text Placeholder 2">
            <a:extLst>
              <a:ext uri="{FF2B5EF4-FFF2-40B4-BE49-F238E27FC236}">
                <a16:creationId xmlns:a16="http://schemas.microsoft.com/office/drawing/2014/main" id="{D9F39EC2-731C-4768-B7F0-5E2AE219C18E}"/>
              </a:ext>
            </a:extLst>
          </p:cNvPr>
          <p:cNvSpPr>
            <a:spLocks noGrp="1"/>
          </p:cNvSpPr>
          <p:nvPr>
            <p:ph type="body" sz="quarter" idx="10"/>
          </p:nvPr>
        </p:nvSpPr>
        <p:spPr>
          <a:xfrm>
            <a:off x="512064" y="1645920"/>
            <a:ext cx="4241524" cy="4795307"/>
          </a:xfrm>
        </p:spPr>
        <p:txBody>
          <a:bodyPr/>
          <a:lstStyle/>
          <a:p>
            <a:pPr>
              <a:buClr>
                <a:srgbClr val="17375E"/>
              </a:buClr>
            </a:pPr>
            <a:r>
              <a:rPr lang="en-US" sz="1800" b="0" dirty="0">
                <a:solidFill>
                  <a:srgbClr val="17375E"/>
                </a:solidFill>
                <a:latin typeface="+mn-lt"/>
              </a:rPr>
              <a:t>Risk of overdose is elevated with presence of comorbid mental health disorders. </a:t>
            </a:r>
          </a:p>
          <a:p>
            <a:pPr>
              <a:buClr>
                <a:srgbClr val="17375E"/>
              </a:buClr>
            </a:pPr>
            <a:r>
              <a:rPr lang="en-US" sz="1800" b="0" dirty="0">
                <a:solidFill>
                  <a:srgbClr val="17375E"/>
                </a:solidFill>
                <a:latin typeface="+mn-lt"/>
              </a:rPr>
              <a:t>An estimated 6.7% of adults aged 18 or older in 2020 (or 17.0 million people) had co-occurring mental health disorder and a substance use disorder.</a:t>
            </a:r>
          </a:p>
          <a:p>
            <a:pPr>
              <a:buClr>
                <a:srgbClr val="17375E"/>
              </a:buClr>
            </a:pPr>
            <a:r>
              <a:rPr lang="en-US" sz="1800" b="0" dirty="0">
                <a:solidFill>
                  <a:srgbClr val="17375E"/>
                </a:solidFill>
                <a:latin typeface="+mn-lt"/>
              </a:rPr>
              <a:t>Prevalence is greater among those involved with the criminal legal system.</a:t>
            </a:r>
          </a:p>
          <a:p>
            <a:pPr>
              <a:buClr>
                <a:srgbClr val="17375E"/>
              </a:buClr>
            </a:pPr>
            <a:r>
              <a:rPr lang="en-US" sz="1800" b="0" dirty="0">
                <a:solidFill>
                  <a:srgbClr val="17375E"/>
                </a:solidFill>
                <a:latin typeface="+mn-lt"/>
              </a:rPr>
              <a:t>About 2 in 5 people who are incarcerated have a history of mental health disorders (37% in state and federal prisons).</a:t>
            </a:r>
          </a:p>
          <a:p>
            <a:endParaRPr lang="en-US" sz="1800" b="0" dirty="0"/>
          </a:p>
        </p:txBody>
      </p:sp>
      <p:pic>
        <p:nvPicPr>
          <p:cNvPr id="7" name="Picture 6" descr="Chart, bar chart&#10;&#10;Description automatically generated">
            <a:extLst>
              <a:ext uri="{FF2B5EF4-FFF2-40B4-BE49-F238E27FC236}">
                <a16:creationId xmlns:a16="http://schemas.microsoft.com/office/drawing/2014/main" id="{07605B42-35D3-4E1B-9C2E-C6F6AA8F7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175" y="1945852"/>
            <a:ext cx="3679941" cy="3254638"/>
          </a:xfrm>
          <a:prstGeom prst="rect">
            <a:avLst/>
          </a:prstGeom>
        </p:spPr>
      </p:pic>
      <p:sp>
        <p:nvSpPr>
          <p:cNvPr id="8" name="TextBox 7">
            <a:extLst>
              <a:ext uri="{FF2B5EF4-FFF2-40B4-BE49-F238E27FC236}">
                <a16:creationId xmlns:a16="http://schemas.microsoft.com/office/drawing/2014/main" id="{93FE7E4C-B287-44CB-A965-B476B93667B7}"/>
              </a:ext>
            </a:extLst>
          </p:cNvPr>
          <p:cNvSpPr txBox="1"/>
          <p:nvPr/>
        </p:nvSpPr>
        <p:spPr>
          <a:xfrm>
            <a:off x="5152685" y="5760720"/>
            <a:ext cx="399131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Sources: </a:t>
            </a:r>
            <a:r>
              <a:rPr kumimoji="0" lang="en-US" sz="800" b="0" i="0" u="none" strike="noStrike" kern="1200" cap="none" spc="0" normalizeH="0" baseline="0" noProof="0" dirty="0" err="1">
                <a:ln>
                  <a:noFill/>
                </a:ln>
                <a:solidFill>
                  <a:srgbClr val="17375E"/>
                </a:solidFill>
                <a:effectLst/>
                <a:uLnTx/>
                <a:uFillTx/>
                <a:latin typeface="Arial"/>
                <a:ea typeface="+mn-ea"/>
                <a:cs typeface="+mn-cs"/>
              </a:rPr>
              <a:t>Bohnert</a:t>
            </a:r>
            <a:r>
              <a:rPr kumimoji="0" lang="en-US" sz="800" b="0" i="0" u="none" strike="noStrike" kern="1200" cap="none" spc="0" normalizeH="0" baseline="0" noProof="0" dirty="0">
                <a:ln>
                  <a:noFill/>
                </a:ln>
                <a:solidFill>
                  <a:srgbClr val="17375E"/>
                </a:solidFill>
                <a:effectLst/>
                <a:uLnTx/>
                <a:uFillTx/>
                <a:latin typeface="Arial"/>
                <a:ea typeface="+mn-ea"/>
                <a:cs typeface="+mn-cs"/>
              </a:rPr>
              <a:t> AS, </a:t>
            </a:r>
            <a:r>
              <a:rPr kumimoji="0" lang="en-US" sz="800" b="0" i="0" u="none" strike="noStrike" kern="1200" cap="none" spc="0" normalizeH="0" baseline="0" noProof="0" dirty="0" err="1">
                <a:ln>
                  <a:noFill/>
                </a:ln>
                <a:solidFill>
                  <a:srgbClr val="17375E"/>
                </a:solidFill>
                <a:effectLst/>
                <a:uLnTx/>
                <a:uFillTx/>
                <a:latin typeface="Arial"/>
                <a:ea typeface="+mn-ea"/>
                <a:cs typeface="+mn-cs"/>
              </a:rPr>
              <a:t>Ilgen</a:t>
            </a:r>
            <a:r>
              <a:rPr kumimoji="0" lang="en-US" sz="800" b="0" i="0" u="none" strike="noStrike" kern="1200" cap="none" spc="0" normalizeH="0" baseline="0" noProof="0" dirty="0">
                <a:ln>
                  <a:noFill/>
                </a:ln>
                <a:solidFill>
                  <a:srgbClr val="17375E"/>
                </a:solidFill>
                <a:effectLst/>
                <a:uLnTx/>
                <a:uFillTx/>
                <a:latin typeface="Arial"/>
                <a:ea typeface="+mn-ea"/>
                <a:cs typeface="+mn-cs"/>
              </a:rPr>
              <a:t> MA, Ignacio RV, et al. Risk of death from accidental overdose associated with psychiatric and substance use disorders. American Journal of </a:t>
            </a:r>
            <a:r>
              <a:rPr kumimoji="0" lang="en-US" sz="800" b="0" i="0" u="none" strike="noStrike" kern="1200" cap="none" spc="0" normalizeH="0" baseline="0" noProof="0" dirty="0" err="1">
                <a:ln>
                  <a:noFill/>
                </a:ln>
                <a:solidFill>
                  <a:srgbClr val="17375E"/>
                </a:solidFill>
                <a:effectLst/>
                <a:uLnTx/>
                <a:uFillTx/>
                <a:latin typeface="Arial"/>
                <a:ea typeface="+mn-ea"/>
                <a:cs typeface="+mn-cs"/>
              </a:rPr>
              <a:t>Pyschiatry</a:t>
            </a:r>
            <a:r>
              <a:rPr kumimoji="0" lang="en-US" sz="800" b="0" i="0" u="none" strike="noStrike" kern="1200" cap="none" spc="0" normalizeH="0" baseline="0" noProof="0" dirty="0">
                <a:ln>
                  <a:noFill/>
                </a:ln>
                <a:solidFill>
                  <a:srgbClr val="17375E"/>
                </a:solidFill>
                <a:effectLst/>
                <a:uLnTx/>
                <a:uFillTx/>
                <a:latin typeface="Arial"/>
                <a:ea typeface="+mn-ea"/>
                <a:cs typeface="+mn-cs"/>
              </a:rPr>
              <a:t> 2012; 169:64-70.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SAMHSA. 2020 National Survey of Drug Use and Health Key Findings.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Bronson J, </a:t>
            </a:r>
            <a:r>
              <a:rPr kumimoji="0" lang="en-US" sz="800" b="0" i="0" u="none" strike="noStrike" kern="1200" cap="none" spc="0" normalizeH="0" baseline="0" noProof="0" dirty="0" err="1">
                <a:ln>
                  <a:noFill/>
                </a:ln>
                <a:solidFill>
                  <a:srgbClr val="17375E"/>
                </a:solidFill>
                <a:effectLst/>
                <a:uLnTx/>
                <a:uFillTx/>
                <a:latin typeface="Arial"/>
                <a:ea typeface="+mn-ea"/>
                <a:cs typeface="+mn-cs"/>
              </a:rPr>
              <a:t>Berzofsky</a:t>
            </a:r>
            <a:r>
              <a:rPr kumimoji="0" lang="en-US" sz="800" b="0" i="0" u="none" strike="noStrike" kern="1200" cap="none" spc="0" normalizeH="0" baseline="0" noProof="0" dirty="0">
                <a:ln>
                  <a:noFill/>
                </a:ln>
                <a:solidFill>
                  <a:srgbClr val="17375E"/>
                </a:solidFill>
                <a:effectLst/>
                <a:uLnTx/>
                <a:uFillTx/>
                <a:latin typeface="Arial"/>
                <a:ea typeface="+mn-ea"/>
                <a:cs typeface="+mn-cs"/>
              </a:rPr>
              <a:t> M. Indicators of mental health problems reported by prisoners and jail inmates, 2011-2012. US Dept of Justice Special Report, June 2017</a:t>
            </a:r>
            <a:r>
              <a:rPr kumimoji="0" lang="en-US" sz="6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359171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6" name="Rectangle 138">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052" name="Picture 4" descr="Image preview">
            <a:extLst>
              <a:ext uri="{FF2B5EF4-FFF2-40B4-BE49-F238E27FC236}">
                <a16:creationId xmlns:a16="http://schemas.microsoft.com/office/drawing/2014/main" id="{AC97262C-0FE9-4500-B1DA-98FBE08835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282" r="-2" b="21662"/>
          <a:stretch/>
        </p:blipFill>
        <p:spPr bwMode="auto">
          <a:xfrm>
            <a:off x="241300" y="321733"/>
            <a:ext cx="4256171" cy="303084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erson with a tattoo on her arm&#10;&#10;Description automatically generated with low confidence">
            <a:extLst>
              <a:ext uri="{FF2B5EF4-FFF2-40B4-BE49-F238E27FC236}">
                <a16:creationId xmlns:a16="http://schemas.microsoft.com/office/drawing/2014/main" id="{C85F2E62-F02E-4440-A9C7-513CC6D5C1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95" r="-4" b="-4"/>
          <a:stretch/>
        </p:blipFill>
        <p:spPr bwMode="auto">
          <a:xfrm>
            <a:off x="241301" y="3524289"/>
            <a:ext cx="2007434" cy="27765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aphical user interface, application&#10;&#10;Description automatically generated">
            <a:extLst>
              <a:ext uri="{FF2B5EF4-FFF2-40B4-BE49-F238E27FC236}">
                <a16:creationId xmlns:a16="http://schemas.microsoft.com/office/drawing/2014/main" id="{CBE83762-5914-4A60-97C3-B6B3682C35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3" r="1321" b="2"/>
          <a:stretch/>
        </p:blipFill>
        <p:spPr bwMode="auto">
          <a:xfrm>
            <a:off x="2369664" y="3514855"/>
            <a:ext cx="2127807" cy="27859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person sitting in a chair&#10;&#10;Description automatically generated with medium confidence">
            <a:extLst>
              <a:ext uri="{FF2B5EF4-FFF2-40B4-BE49-F238E27FC236}">
                <a16:creationId xmlns:a16="http://schemas.microsoft.com/office/drawing/2014/main" id="{25734202-0706-4765-A404-0C4E3DD3BD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06" r="16305" b="-1"/>
          <a:stretch/>
        </p:blipFill>
        <p:spPr bwMode="auto">
          <a:xfrm>
            <a:off x="4646529" y="321733"/>
            <a:ext cx="4256169"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594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080" name="Picture 8" descr="A person and person taking a selfie&#10;&#10;Description automatically generated with medium confidence">
            <a:extLst>
              <a:ext uri="{FF2B5EF4-FFF2-40B4-BE49-F238E27FC236}">
                <a16:creationId xmlns:a16="http://schemas.microsoft.com/office/drawing/2014/main" id="{A858DD5D-0825-4BE0-BBEA-0269389F6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624" b="18622"/>
          <a:stretch/>
        </p:blipFill>
        <p:spPr bwMode="auto">
          <a:xfrm>
            <a:off x="149054" y="171717"/>
            <a:ext cx="4353079"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person with two dogs&#10;&#10;Description automatically generated with medium confidence">
            <a:extLst>
              <a:ext uri="{FF2B5EF4-FFF2-40B4-BE49-F238E27FC236}">
                <a16:creationId xmlns:a16="http://schemas.microsoft.com/office/drawing/2014/main" id="{67B45072-D37F-4F4D-9B94-75306689B8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23" r="-1" b="35454"/>
          <a:stretch/>
        </p:blipFill>
        <p:spPr bwMode="auto">
          <a:xfrm>
            <a:off x="4646529" y="171717"/>
            <a:ext cx="434841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person smiling for the camera&#10;&#10;Description automatically generated with medium confidence">
            <a:extLst>
              <a:ext uri="{FF2B5EF4-FFF2-40B4-BE49-F238E27FC236}">
                <a16:creationId xmlns:a16="http://schemas.microsoft.com/office/drawing/2014/main" id="{B62318C1-6DBB-45C3-8F0A-53C7A1B16B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219" r="-2" b="37712"/>
          <a:stretch/>
        </p:blipFill>
        <p:spPr bwMode="auto">
          <a:xfrm>
            <a:off x="149054" y="3510858"/>
            <a:ext cx="4353079" cy="2789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group of people sitting at a table with food&#10;&#10;Description automatically generated">
            <a:extLst>
              <a:ext uri="{FF2B5EF4-FFF2-40B4-BE49-F238E27FC236}">
                <a16:creationId xmlns:a16="http://schemas.microsoft.com/office/drawing/2014/main" id="{B914A625-CFC3-4C0D-8C92-5D5B6A0274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974" r="-1" b="37936"/>
          <a:stretch/>
        </p:blipFill>
        <p:spPr bwMode="auto">
          <a:xfrm>
            <a:off x="4646529" y="3510858"/>
            <a:ext cx="4348412" cy="2789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1224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5B89E2-C220-4288-88A4-D7DF56D15273}"/>
              </a:ext>
            </a:extLst>
          </p:cNvPr>
          <p:cNvSpPr txBox="1"/>
          <p:nvPr/>
        </p:nvSpPr>
        <p:spPr>
          <a:xfrm>
            <a:off x="315884" y="1166842"/>
            <a:ext cx="8628611"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0A0A"/>
                </a:solidFill>
                <a:effectLst/>
                <a:uLnTx/>
                <a:uFillTx/>
                <a:latin typeface="Arial"/>
                <a:ea typeface="+mn-ea"/>
                <a:cs typeface="+mn-cs"/>
              </a:rPr>
              <a:t>“</a:t>
            </a:r>
            <a:r>
              <a:rPr kumimoji="0" lang="en-US" sz="1800" b="0" i="0" u="none" strike="noStrike" kern="1200" cap="none" spc="0" normalizeH="0" baseline="0" noProof="0" dirty="0">
                <a:ln>
                  <a:noFill/>
                </a:ln>
                <a:solidFill>
                  <a:srgbClr val="17375E"/>
                </a:solidFill>
                <a:effectLst/>
                <a:uLnTx/>
                <a:uFillTx/>
                <a:latin typeface="Arial"/>
                <a:ea typeface="+mn-ea"/>
                <a:cs typeface="+mn-cs"/>
              </a:rPr>
              <a:t>Bertha Madras- Member of </a:t>
            </a:r>
            <a:r>
              <a:rPr kumimoji="0" lang="en-US" sz="1800" b="0" i="0" u="none" strike="noStrike" kern="1200" cap="none" spc="0" normalizeH="0" baseline="0" noProof="0" dirty="0">
                <a:ln>
                  <a:noFill/>
                </a:ln>
                <a:solidFill>
                  <a:srgbClr val="0A0A0A"/>
                </a:solidFill>
                <a:effectLst/>
                <a:uLnTx/>
                <a:uFillTx/>
                <a:latin typeface="Arial"/>
                <a:ea typeface="+mn-ea"/>
                <a:cs typeface="+mn-cs"/>
                <a:hlinkClick r:id="rId3" tooltip="Protected by Outlook: https://www.whitehouse.gov/ondcp/presidents-commission/. Click or tap to follow the link."/>
              </a:rPr>
              <a:t>Commission on Combating Drug Addiction and the Opioid Crisis</a:t>
            </a:r>
            <a:r>
              <a:rPr kumimoji="0" lang="en-US" sz="1800" b="0" i="0" u="none" strike="noStrike" kern="1200" cap="none" spc="0" normalizeH="0" baseline="0" noProof="0" dirty="0">
                <a:ln>
                  <a:noFill/>
                </a:ln>
                <a:solidFill>
                  <a:srgbClr val="0A0A0A"/>
                </a:solidFill>
                <a:effectLst/>
                <a:uLnTx/>
                <a:uFillTx/>
                <a:latin typeface="Arial"/>
                <a:ea typeface="+mn-ea"/>
                <a:cs typeface="+mn-cs"/>
              </a:rPr>
              <a:t>, </a:t>
            </a:r>
            <a:r>
              <a:rPr kumimoji="0" lang="en-US" sz="1800" b="0" i="0" u="none" strike="noStrike" kern="1200" cap="none" spc="0" normalizeH="0" baseline="0" noProof="0" dirty="0">
                <a:ln>
                  <a:noFill/>
                </a:ln>
                <a:solidFill>
                  <a:srgbClr val="17375E"/>
                </a:solidFill>
                <a:effectLst/>
                <a:uLnTx/>
                <a:uFillTx/>
                <a:latin typeface="Arial"/>
                <a:ea typeface="+mn-ea"/>
                <a:cs typeface="+mn-cs"/>
              </a:rPr>
              <a:t>agreed that getting to the bottom of these amnesia cases is crucial — particularly given that many cases may be going undetected since the type of cognitive testing needed to diagnose amnesia may not be routinely done in overdose survivors. And with more survivors, Madras said in an email message, “there conceivably will be more cases of brain damage, especially in the very oxygen-sensitive hippocampus, the ‘epicenter’ of initial learning and memory.”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A0A0A"/>
                </a:solidFill>
                <a:effectLst/>
                <a:uLnTx/>
                <a:uFillTx/>
                <a:latin typeface="Arial"/>
                <a:ea typeface="+mn-ea"/>
                <a:cs typeface="+mn-cs"/>
              </a:rPr>
              <a:t> </a:t>
            </a:r>
            <a:endParaRPr kumimoji="0" lang="en-US" sz="1800" b="0" i="0" u="none" strike="noStrike" kern="1200" cap="none" spc="0" normalizeH="0" baseline="0" noProof="0" dirty="0">
              <a:ln>
                <a:noFill/>
              </a:ln>
              <a:solidFill>
                <a:srgbClr val="201F1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hlinkClick r:id="rId4" tooltip="Protected by Outlook: https://undark.org/2018/01/29/opioid-fentanyl-amnesia-syndrome/. Click or tap to follow the link."/>
              </a:rPr>
              <a:t>A Mysterious, Opioid-Related Amnesia Creeps Beyond New England (undark.org)</a:t>
            </a:r>
            <a:endParaRPr kumimoji="0" lang="en-US" sz="1800" b="0" i="0" u="none" strike="noStrike" kern="1200" cap="none" spc="0" normalizeH="0" baseline="0" noProof="0" dirty="0">
              <a:ln>
                <a:noFill/>
              </a:ln>
              <a:solidFill>
                <a:srgbClr val="201F1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hlinkClick r:id="rId5" tooltip="Protected by Outlook: https://www.pbs.org/wgbh/nova/article/fentanyl-amnesia-spreading/. Click or tap to follow the link."/>
              </a:rPr>
              <a:t>Rare Form of Amnesia Linked to Fentanyl Overdoses is Spreading | NOVA | PBS</a:t>
            </a:r>
            <a:endParaRPr kumimoji="0" lang="en-US" sz="1800" b="0" i="0" u="none" strike="noStrike" kern="1200" cap="none" spc="0" normalizeH="0" baseline="0" noProof="0" dirty="0">
              <a:ln>
                <a:noFill/>
              </a:ln>
              <a:solidFill>
                <a:srgbClr val="201F1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hlinkClick r:id="rId6" tooltip="Protected by Outlook: https://www.healthline.com/health-news/amnesia-detected-in-fentanyl-users. Click or tap to follow the link."/>
              </a:rPr>
              <a:t>Fentanyl and Amnesia (healthline.com)</a:t>
            </a:r>
            <a:endParaRPr kumimoji="0" lang="en-US" sz="1800" b="0" i="0" u="none" strike="noStrike" kern="1200" cap="none" spc="0" normalizeH="0" baseline="0" noProof="0" dirty="0">
              <a:ln>
                <a:noFill/>
              </a:ln>
              <a:solidFill>
                <a:srgbClr val="201F1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01F1E"/>
                </a:solidFill>
                <a:effectLst/>
                <a:uLnTx/>
                <a:uFillTx/>
                <a:latin typeface="Arial"/>
                <a:ea typeface="+mn-ea"/>
                <a:cs typeface="+mn-cs"/>
                <a:hlinkClick r:id="rId7" tooltip="Protected by Outlook: https://www.cureus.com/articles/74443-opioid-associated-amnestic-syndrome. Click or tap to follow the link."/>
              </a:rPr>
              <a:t>Cureus</a:t>
            </a:r>
            <a:r>
              <a:rPr kumimoji="0" lang="en-US" sz="1800" b="0" i="0" u="none" strike="noStrike" kern="1200" cap="none" spc="0" normalizeH="0" baseline="0" noProof="0" dirty="0">
                <a:ln>
                  <a:noFill/>
                </a:ln>
                <a:solidFill>
                  <a:srgbClr val="201F1E"/>
                </a:solidFill>
                <a:effectLst/>
                <a:uLnTx/>
                <a:uFillTx/>
                <a:latin typeface="Arial"/>
                <a:ea typeface="+mn-ea"/>
                <a:cs typeface="+mn-cs"/>
                <a:hlinkClick r:id="rId7" tooltip="Protected by Outlook: https://www.cureus.com/articles/74443-opioid-associated-amnestic-syndrome. Click or tap to follow the link."/>
              </a:rPr>
              <a:t> | Opioid-Associated Amnestic Syndrome</a:t>
            </a:r>
            <a:endParaRPr kumimoji="0" lang="en-US" sz="1800" b="0" i="0" u="none" strike="noStrike" kern="1200" cap="none" spc="0" normalizeH="0" baseline="0" noProof="0" dirty="0">
              <a:ln>
                <a:noFill/>
              </a:ln>
              <a:solidFill>
                <a:srgbClr val="201F1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1F1E"/>
                </a:solidFill>
                <a:effectLst/>
                <a:uLnTx/>
                <a:uFillTx/>
                <a:latin typeface="inherit"/>
                <a:ea typeface="+mn-ea"/>
                <a:cs typeface="+mn-cs"/>
              </a:rPr>
              <a:t> </a:t>
            </a:r>
            <a:endParaRPr kumimoji="0" lang="en-US" sz="1800" b="0" i="0" u="none" strike="noStrike" kern="1200" cap="none" spc="0" normalizeH="0" baseline="0" noProof="0" dirty="0">
              <a:ln>
                <a:noFill/>
              </a:ln>
              <a:solidFill>
                <a:srgbClr val="201F1E"/>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3715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99A5A0-93DB-4EF6-BBBC-07A6EF477D1E}"/>
              </a:ext>
            </a:extLst>
          </p:cNvPr>
          <p:cNvSpPr txBox="1"/>
          <p:nvPr/>
        </p:nvSpPr>
        <p:spPr>
          <a:xfrm>
            <a:off x="512064" y="1371600"/>
            <a:ext cx="7099069" cy="4198072"/>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
                <a:srgbClr val="17375E"/>
              </a:buClr>
              <a:buSzTx/>
              <a:buFont typeface="Arial" panose="020B0604020202020204" pitchFamily="34" charset="0"/>
              <a:buChar char="•"/>
              <a:tabLst/>
              <a:defRPr/>
            </a:pPr>
            <a:r>
              <a:rPr kumimoji="0" lang="en-US" sz="2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hlinkClick r:id="rId3"/>
              </a:rPr>
              <a:t>Toolkit — Traumatic Brain Injury and Substance Use Disorders: Making the Connections — NASHIA | National Association of State Head Injury Administrators</a:t>
            </a:r>
            <a:endParaRPr kumimoji="0" lang="en-US" sz="24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
                <a:srgbClr val="17375E"/>
              </a:buClr>
              <a:buSzTx/>
              <a:buFont typeface="Arial" panose="020B0604020202020204" pitchFamily="34" charset="0"/>
              <a:buChar char="•"/>
              <a:tabLst/>
              <a:defRPr/>
            </a:pPr>
            <a:endParaRPr kumimoji="0" lang="en-US" sz="2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rgbClr val="17375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F1E"/>
                </a:solidFill>
                <a:effectLst/>
                <a:uLnTx/>
                <a:uFillTx/>
                <a:ea typeface="+mn-ea"/>
                <a:cs typeface="+mn-cs"/>
                <a:hlinkClick r:id="rId4" tooltip="Protected by Outlook: https://bianc.academy.reliaslearning.com/Substance-Use-Brain-Injury-Overlap--1146874.aspx. Click or tap to follow the link."/>
              </a:rPr>
              <a:t>Substance Use &amp; Brain Injury Overlap (reliaslearning.com)</a:t>
            </a:r>
            <a:endParaRPr kumimoji="0" lang="en-US" sz="2400" b="0" i="0" u="none" strike="noStrike" kern="1200" cap="none" spc="0" normalizeH="0" baseline="0" noProof="0" dirty="0">
              <a:ln>
                <a:noFill/>
              </a:ln>
              <a:solidFill>
                <a:srgbClr val="201F1E"/>
              </a:solidFill>
              <a:effectLst/>
              <a:uLnTx/>
              <a:uFillTx/>
              <a:ea typeface="+mn-ea"/>
              <a:cs typeface="+mn-cs"/>
            </a:endParaRPr>
          </a:p>
          <a:p>
            <a:pPr marR="0" lvl="0" algn="l" defTabSz="914400" rtl="0" eaLnBrk="1" fontAlgn="auto" latinLnBrk="0" hangingPunct="1">
              <a:lnSpc>
                <a:spcPct val="100000"/>
              </a:lnSpc>
              <a:spcBef>
                <a:spcPts val="0"/>
              </a:spcBef>
              <a:spcAft>
                <a:spcPts val="0"/>
              </a:spcAft>
              <a:buClr>
                <a:srgbClr val="17375E"/>
              </a:buClr>
              <a:buSzTx/>
              <a:tabLst/>
              <a:defRPr/>
            </a:pPr>
            <a:endParaRPr kumimoji="0" lang="en-US" sz="2400" b="0" i="0" u="none" strike="noStrike" kern="1200" cap="none" spc="0" normalizeH="0" baseline="0" noProof="0" dirty="0">
              <a:ln>
                <a:noFill/>
              </a:ln>
              <a:solidFill>
                <a:srgbClr val="201F1E"/>
              </a:solidFill>
              <a:effectLst/>
              <a:uLnTx/>
              <a:uFillTx/>
              <a:ea typeface="+mn-ea"/>
              <a:cs typeface="+mn-cs"/>
            </a:endParaRPr>
          </a:p>
          <a:p>
            <a:pPr marL="342900" marR="0" lvl="0" indent="-342900" algn="l" defTabSz="914400" rtl="0" eaLnBrk="1" fontAlgn="auto" latinLnBrk="0" hangingPunct="1">
              <a:lnSpc>
                <a:spcPct val="100000"/>
              </a:lnSpc>
              <a:spcBef>
                <a:spcPts val="0"/>
              </a:spcBef>
              <a:spcAft>
                <a:spcPts val="0"/>
              </a:spcAft>
              <a:buClr>
                <a:srgbClr val="17375E"/>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201F1E"/>
                </a:solidFill>
                <a:effectLst/>
                <a:uLnTx/>
                <a:uFillTx/>
                <a:ea typeface="+mn-ea"/>
                <a:cs typeface="+mn-cs"/>
                <a:hlinkClick r:id="rId5" tooltip="Protected by Outlook: https://www.bianc.net/resources/education-training/online-learning-2/. Click or tap to follow the link."/>
              </a:rPr>
              <a:t>Online Learning – Brain Injury Association of North Carolina (bianc.net)</a:t>
            </a:r>
            <a:endParaRPr kumimoji="0" lang="en-US" sz="2400" b="0" i="0" u="none" strike="noStrike" kern="1200" cap="none" spc="0" normalizeH="0" baseline="0" noProof="0" dirty="0">
              <a:ln>
                <a:noFill/>
              </a:ln>
              <a:solidFill>
                <a:srgbClr val="201F1E"/>
              </a:solidFill>
              <a:effectLst/>
              <a:uLnTx/>
              <a:uFillTx/>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A2F2592A-74F5-4E8E-AC0F-87BF2F5BF43F}"/>
              </a:ext>
            </a:extLst>
          </p:cNvPr>
          <p:cNvSpPr>
            <a:spLocks noGrp="1"/>
          </p:cNvSpPr>
          <p:nvPr>
            <p:ph type="title"/>
          </p:nvPr>
        </p:nvSpPr>
        <p:spPr>
          <a:xfrm>
            <a:off x="320040" y="640080"/>
            <a:ext cx="7843267" cy="548640"/>
          </a:xfrm>
        </p:spPr>
        <p:txBody>
          <a:bodyPr/>
          <a:lstStyle/>
          <a:p>
            <a:r>
              <a:rPr lang="en-US" sz="3000" b="1" dirty="0">
                <a:latin typeface="+mn-lt"/>
              </a:rPr>
              <a:t>Links to Additional Education</a:t>
            </a:r>
          </a:p>
        </p:txBody>
      </p:sp>
    </p:spTree>
    <p:extLst>
      <p:ext uri="{BB962C8B-B14F-4D97-AF65-F5344CB8AC3E}">
        <p14:creationId xmlns:p14="http://schemas.microsoft.com/office/powerpoint/2010/main" val="30528604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F440CC-7997-4CC6-B658-8E1FF9050E06}"/>
              </a:ext>
            </a:extLst>
          </p:cNvPr>
          <p:cNvSpPr>
            <a:spLocks noGrp="1"/>
          </p:cNvSpPr>
          <p:nvPr>
            <p:ph type="body" sz="quarter" idx="10"/>
          </p:nvPr>
        </p:nvSpPr>
        <p:spPr>
          <a:xfrm>
            <a:off x="512064" y="1188720"/>
            <a:ext cx="7888288" cy="5494713"/>
          </a:xfrm>
        </p:spPr>
        <p:txBody>
          <a:bodyPr/>
          <a:lstStyle/>
          <a:p>
            <a:pPr marL="114300" lvl="2" indent="0">
              <a:buNone/>
            </a:pPr>
            <a:r>
              <a:rPr lang="en-US" sz="2200" dirty="0">
                <a:solidFill>
                  <a:srgbClr val="17375E"/>
                </a:solidFill>
                <a:latin typeface="+mn-lt"/>
              </a:rPr>
              <a:t>Margaret Bordeaux</a:t>
            </a:r>
            <a:r>
              <a:rPr lang="en-US" sz="2200" b="0" dirty="0">
                <a:solidFill>
                  <a:srgbClr val="17375E"/>
                </a:solidFill>
                <a:latin typeface="+mn-lt"/>
              </a:rPr>
              <a:t>, </a:t>
            </a:r>
            <a:r>
              <a:rPr lang="en-US" sz="2200" b="0" dirty="0">
                <a:solidFill>
                  <a:srgbClr val="17375E"/>
                </a:solidFill>
                <a:effectLst/>
                <a:latin typeface="+mn-lt"/>
                <a:ea typeface="Times New Roman" panose="02020603050405020304" pitchFamily="18" charset="0"/>
              </a:rPr>
              <a:t>Justice-Involved Overdose Prevention Specialist,</a:t>
            </a:r>
            <a:r>
              <a:rPr lang="en-US" sz="2200" b="0" dirty="0">
                <a:solidFill>
                  <a:srgbClr val="17375E"/>
                </a:solidFill>
                <a:latin typeface="+mn-lt"/>
              </a:rPr>
              <a:t> Injury and Violence Prevention Branch, Division of Public Health</a:t>
            </a:r>
          </a:p>
          <a:p>
            <a:pPr marL="114300" lvl="2" indent="0">
              <a:buNone/>
            </a:pPr>
            <a:endParaRPr lang="en-US" sz="2200" dirty="0">
              <a:solidFill>
                <a:srgbClr val="17375E"/>
              </a:solidFill>
              <a:latin typeface="+mn-lt"/>
            </a:endParaRPr>
          </a:p>
          <a:p>
            <a:pPr marL="118872" lvl="1" indent="0">
              <a:buNone/>
            </a:pPr>
            <a:r>
              <a:rPr lang="en-US" sz="2200" b="0" dirty="0">
                <a:solidFill>
                  <a:srgbClr val="17375E"/>
                </a:solidFill>
                <a:latin typeface="+mn-lt"/>
              </a:rPr>
              <a:t>The meeting recording, agenda and PowerPoint slides will be added to our NC DHHS Opioids/OPDAAC page within 7 days</a:t>
            </a:r>
          </a:p>
          <a:p>
            <a:pPr lvl="1">
              <a:buClr>
                <a:srgbClr val="17375E"/>
              </a:buClr>
            </a:pPr>
            <a:r>
              <a:rPr lang="en-US" sz="2200" b="0" dirty="0">
                <a:solidFill>
                  <a:srgbClr val="17375E"/>
                </a:solidFill>
                <a:latin typeface="+mn-lt"/>
                <a:hlinkClick r:id="rId3"/>
              </a:rPr>
              <a:t>https://www.ncdhhs.gov/about/department-initiatives/opioid-epidemic/nc-opioid-and-prescription-drug-abuse-advisory</a:t>
            </a:r>
            <a:endParaRPr lang="en-US" sz="2200" b="0" dirty="0">
              <a:solidFill>
                <a:srgbClr val="17375E"/>
              </a:solidFill>
              <a:latin typeface="+mn-lt"/>
            </a:endParaRPr>
          </a:p>
          <a:p>
            <a:pPr marL="114300" lvl="2" indent="0">
              <a:buNone/>
            </a:pPr>
            <a:endParaRPr lang="en-US" sz="2200" dirty="0">
              <a:solidFill>
                <a:srgbClr val="17375E"/>
              </a:solidFill>
              <a:latin typeface="+mn-lt"/>
            </a:endParaRPr>
          </a:p>
          <a:p>
            <a:pPr marL="114300" lvl="2" indent="0">
              <a:buNone/>
            </a:pPr>
            <a:r>
              <a:rPr lang="en-US" sz="2200" dirty="0">
                <a:solidFill>
                  <a:srgbClr val="17375E"/>
                </a:solidFill>
                <a:latin typeface="+mn-lt"/>
              </a:rPr>
              <a:t>Next OPDAAC Meeting: </a:t>
            </a:r>
            <a:r>
              <a:rPr lang="en-US" sz="2200" b="0" dirty="0">
                <a:solidFill>
                  <a:srgbClr val="17375E"/>
                </a:solidFill>
                <a:latin typeface="+mn-lt"/>
              </a:rPr>
              <a:t>Friday, March 18, 2021</a:t>
            </a:r>
          </a:p>
          <a:p>
            <a:pPr marL="457200" lvl="2" indent="-342900"/>
            <a:r>
              <a:rPr lang="en-US" sz="2200" b="0" dirty="0">
                <a:solidFill>
                  <a:srgbClr val="17375E"/>
                </a:solidFill>
                <a:latin typeface="+mn-lt"/>
              </a:rPr>
              <a:t>Focus will be on Office-based Opioid Treatment (OBOTs).</a:t>
            </a:r>
          </a:p>
          <a:p>
            <a:pPr marL="258318" lvl="2" indent="0">
              <a:buNone/>
            </a:pPr>
            <a:endParaRPr lang="en-US" sz="2400" b="0" dirty="0">
              <a:latin typeface="+mn-lt"/>
            </a:endParaRPr>
          </a:p>
          <a:p>
            <a:pPr marL="257175" lvl="1" indent="0">
              <a:buNone/>
            </a:pPr>
            <a:endParaRPr lang="en-US" dirty="0"/>
          </a:p>
        </p:txBody>
      </p:sp>
      <p:sp>
        <p:nvSpPr>
          <p:cNvPr id="5" name="Title 1">
            <a:extLst>
              <a:ext uri="{FF2B5EF4-FFF2-40B4-BE49-F238E27FC236}">
                <a16:creationId xmlns:a16="http://schemas.microsoft.com/office/drawing/2014/main" id="{80F9E336-C1DA-455F-8F46-78079C34F367}"/>
              </a:ext>
            </a:extLst>
          </p:cNvPr>
          <p:cNvSpPr>
            <a:spLocks noGrp="1"/>
          </p:cNvSpPr>
          <p:nvPr>
            <p:ph type="title"/>
          </p:nvPr>
        </p:nvSpPr>
        <p:spPr>
          <a:xfrm>
            <a:off x="320040" y="640080"/>
            <a:ext cx="8214335" cy="549275"/>
          </a:xfrm>
        </p:spPr>
        <p:txBody>
          <a:bodyPr/>
          <a:lstStyle/>
          <a:p>
            <a:r>
              <a:rPr lang="en-US" sz="2800" dirty="0">
                <a:solidFill>
                  <a:srgbClr val="17375E"/>
                </a:solidFill>
                <a:latin typeface="+mn-lt"/>
              </a:rPr>
              <a:t>Wrap up and THANK YOU!</a:t>
            </a:r>
            <a:endParaRPr lang="en-US" sz="2800" b="1" dirty="0">
              <a:latin typeface="+mn-lt"/>
            </a:endParaRPr>
          </a:p>
        </p:txBody>
      </p:sp>
    </p:spTree>
    <p:extLst>
      <p:ext uri="{BB962C8B-B14F-4D97-AF65-F5344CB8AC3E}">
        <p14:creationId xmlns:p14="http://schemas.microsoft.com/office/powerpoint/2010/main" val="310534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BE2B-572B-491F-9833-E972FFE0CFAA}"/>
              </a:ext>
            </a:extLst>
          </p:cNvPr>
          <p:cNvSpPr>
            <a:spLocks noGrp="1"/>
          </p:cNvSpPr>
          <p:nvPr>
            <p:ph type="title"/>
          </p:nvPr>
        </p:nvSpPr>
        <p:spPr>
          <a:xfrm>
            <a:off x="320040" y="640080"/>
            <a:ext cx="7843267" cy="548640"/>
          </a:xfrm>
        </p:spPr>
        <p:txBody>
          <a:bodyPr/>
          <a:lstStyle/>
          <a:p>
            <a:r>
              <a:rPr lang="en-US" sz="3000" dirty="0">
                <a:latin typeface="+mn-lt"/>
              </a:rPr>
              <a:t>Research Collaborations across the </a:t>
            </a:r>
            <a:br>
              <a:rPr lang="en-US" sz="3000" dirty="0">
                <a:latin typeface="+mn-lt"/>
              </a:rPr>
            </a:br>
            <a:r>
              <a:rPr lang="en-US" sz="3000" dirty="0">
                <a:latin typeface="+mn-lt"/>
              </a:rPr>
              <a:t>Sequential Intercept Model</a:t>
            </a:r>
          </a:p>
        </p:txBody>
      </p:sp>
      <p:pic>
        <p:nvPicPr>
          <p:cNvPr id="4" name="Picture 4" descr="Gillings School of Global Public Health - University of North Carolina at  Chapel Hill - EAT">
            <a:extLst>
              <a:ext uri="{FF2B5EF4-FFF2-40B4-BE49-F238E27FC236}">
                <a16:creationId xmlns:a16="http://schemas.microsoft.com/office/drawing/2014/main" id="{500F8B27-F2DA-4D0C-8336-4736A5FB1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51" y="3755700"/>
            <a:ext cx="2251572" cy="968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ponsors : CSCRS">
            <a:extLst>
              <a:ext uri="{FF2B5EF4-FFF2-40B4-BE49-F238E27FC236}">
                <a16:creationId xmlns:a16="http://schemas.microsoft.com/office/drawing/2014/main" id="{D8733D45-FA1C-49FA-B204-AED869355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5771" y="3981379"/>
            <a:ext cx="2187124" cy="6299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mmunity Impact NC - &quot;The CDC Foundation seeks a part-time Training  Program Developer consultant to support the NC Division of Public Health,  Injury and Violence Prevention Branch (NC DPH IVPB).&quot; Please submit">
            <a:extLst>
              <a:ext uri="{FF2B5EF4-FFF2-40B4-BE49-F238E27FC236}">
                <a16:creationId xmlns:a16="http://schemas.microsoft.com/office/drawing/2014/main" id="{9F210584-58A7-4D9F-A66F-FDDD6CE2B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39" y="2161427"/>
            <a:ext cx="2717224" cy="10014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8A8FEFA-2BD0-45AC-880E-BD61E913C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539" y="3143864"/>
            <a:ext cx="3485869" cy="460256"/>
          </a:xfrm>
          <a:prstGeom prst="rect">
            <a:avLst/>
          </a:prstGeom>
        </p:spPr>
      </p:pic>
      <p:pic>
        <p:nvPicPr>
          <p:cNvPr id="7" name="Picture 6" descr="Chart, funnel chart&#10;&#10;Description automatically generated">
            <a:extLst>
              <a:ext uri="{FF2B5EF4-FFF2-40B4-BE49-F238E27FC236}">
                <a16:creationId xmlns:a16="http://schemas.microsoft.com/office/drawing/2014/main" id="{304ACDF0-4D19-41E0-8133-25179D9F8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682" y="1676400"/>
            <a:ext cx="3985267" cy="4457793"/>
          </a:xfrm>
          <a:prstGeom prst="rect">
            <a:avLst/>
          </a:prstGeom>
        </p:spPr>
      </p:pic>
      <p:sp>
        <p:nvSpPr>
          <p:cNvPr id="9" name="TextBox 8">
            <a:extLst>
              <a:ext uri="{FF2B5EF4-FFF2-40B4-BE49-F238E27FC236}">
                <a16:creationId xmlns:a16="http://schemas.microsoft.com/office/drawing/2014/main" id="{7F3B3FC8-CAFE-4FD3-B09C-A0ABB6B30EE7}"/>
              </a:ext>
            </a:extLst>
          </p:cNvPr>
          <p:cNvSpPr txBox="1"/>
          <p:nvPr/>
        </p:nvSpPr>
        <p:spPr>
          <a:xfrm>
            <a:off x="4890827" y="6134937"/>
            <a:ext cx="4086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7375E"/>
                </a:solidFill>
                <a:effectLst/>
                <a:uLnTx/>
                <a:uFillTx/>
                <a:latin typeface="Arial"/>
                <a:ea typeface="+mn-ea"/>
                <a:cs typeface="+mn-cs"/>
              </a:rPr>
              <a:t>Source: </a:t>
            </a:r>
            <a:r>
              <a:rPr kumimoji="0" lang="en-US" sz="800" b="0" i="0" u="none" strike="noStrike" kern="1200" cap="none" spc="0" normalizeH="0" baseline="0" noProof="0" dirty="0" err="1">
                <a:ln>
                  <a:noFill/>
                </a:ln>
                <a:solidFill>
                  <a:srgbClr val="17375E"/>
                </a:solidFill>
                <a:effectLst/>
                <a:uLnTx/>
                <a:uFillTx/>
                <a:latin typeface="Arial"/>
                <a:ea typeface="+mn-ea"/>
                <a:cs typeface="+mn-cs"/>
              </a:rPr>
              <a:t>Munetz</a:t>
            </a:r>
            <a:r>
              <a:rPr kumimoji="0" lang="en-US" sz="800" b="0" i="0" u="none" strike="noStrike" kern="1200" cap="none" spc="0" normalizeH="0" baseline="0" noProof="0" dirty="0">
                <a:ln>
                  <a:noFill/>
                </a:ln>
                <a:solidFill>
                  <a:srgbClr val="17375E"/>
                </a:solidFill>
                <a:effectLst/>
                <a:uLnTx/>
                <a:uFillTx/>
                <a:latin typeface="Arial"/>
                <a:ea typeface="+mn-ea"/>
                <a:cs typeface="+mn-cs"/>
              </a:rPr>
              <a:t> MR, Griffin PA. Use of the Sequential Intercept Model as an Approach to Decriminalization of People With Serious Mental Illness. </a:t>
            </a:r>
            <a:r>
              <a:rPr kumimoji="0" lang="en-US" sz="800" b="0" i="1" u="none" strike="noStrike" kern="1200" cap="none" spc="0" normalizeH="0" baseline="0" noProof="0" dirty="0">
                <a:ln>
                  <a:noFill/>
                </a:ln>
                <a:solidFill>
                  <a:srgbClr val="17375E"/>
                </a:solidFill>
                <a:effectLst/>
                <a:uLnTx/>
                <a:uFillTx/>
                <a:latin typeface="Arial"/>
                <a:ea typeface="+mn-ea"/>
                <a:cs typeface="+mn-cs"/>
              </a:rPr>
              <a:t>Psychiatric Services</a:t>
            </a:r>
            <a:r>
              <a:rPr kumimoji="0" lang="en-US" sz="800" b="0" i="0" u="none" strike="noStrike" kern="1200" cap="none" spc="0" normalizeH="0" baseline="0" noProof="0" dirty="0">
                <a:ln>
                  <a:noFill/>
                </a:ln>
                <a:solidFill>
                  <a:srgbClr val="17375E"/>
                </a:solidFill>
                <a:effectLst/>
                <a:uLnTx/>
                <a:uFillTx/>
                <a:latin typeface="Arial"/>
                <a:ea typeface="+mn-ea"/>
                <a:cs typeface="+mn-cs"/>
              </a:rPr>
              <a:t> 2006; 57(4):544-549.</a:t>
            </a:r>
          </a:p>
        </p:txBody>
      </p:sp>
      <p:sp>
        <p:nvSpPr>
          <p:cNvPr id="3" name="Arrow: Right 2">
            <a:extLst>
              <a:ext uri="{FF2B5EF4-FFF2-40B4-BE49-F238E27FC236}">
                <a16:creationId xmlns:a16="http://schemas.microsoft.com/office/drawing/2014/main" id="{FED79785-511F-4B78-A53D-2F3BD2036747}"/>
              </a:ext>
            </a:extLst>
          </p:cNvPr>
          <p:cNvSpPr/>
          <p:nvPr/>
        </p:nvSpPr>
        <p:spPr>
          <a:xfrm>
            <a:off x="5521036" y="4890655"/>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Right 9">
            <a:extLst>
              <a:ext uri="{FF2B5EF4-FFF2-40B4-BE49-F238E27FC236}">
                <a16:creationId xmlns:a16="http://schemas.microsoft.com/office/drawing/2014/main" id="{96A58D6B-9A2C-424D-958A-297078AC744E}"/>
              </a:ext>
            </a:extLst>
          </p:cNvPr>
          <p:cNvSpPr/>
          <p:nvPr/>
        </p:nvSpPr>
        <p:spPr>
          <a:xfrm>
            <a:off x="5307169" y="4484469"/>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Arrow: Right 10">
            <a:extLst>
              <a:ext uri="{FF2B5EF4-FFF2-40B4-BE49-F238E27FC236}">
                <a16:creationId xmlns:a16="http://schemas.microsoft.com/office/drawing/2014/main" id="{5EFFA98F-E273-4314-8DCD-45EFD761DD7D}"/>
              </a:ext>
            </a:extLst>
          </p:cNvPr>
          <p:cNvSpPr/>
          <p:nvPr/>
        </p:nvSpPr>
        <p:spPr>
          <a:xfrm>
            <a:off x="4707568" y="3088446"/>
            <a:ext cx="443346" cy="11083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Star: 5 Points 5">
            <a:extLst>
              <a:ext uri="{FF2B5EF4-FFF2-40B4-BE49-F238E27FC236}">
                <a16:creationId xmlns:a16="http://schemas.microsoft.com/office/drawing/2014/main" id="{915EC2DC-DD6A-468A-AED3-237F1D2FD60A}"/>
              </a:ext>
            </a:extLst>
          </p:cNvPr>
          <p:cNvSpPr/>
          <p:nvPr/>
        </p:nvSpPr>
        <p:spPr>
          <a:xfrm>
            <a:off x="4973785" y="4386947"/>
            <a:ext cx="284018" cy="263236"/>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19887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ESRC_TAGID" val="4c8d134c-9296-44f0-910c-0d6ac2d968d4"/>
</p:tagLst>
</file>

<file path=ppt/tags/tag2.xml><?xml version="1.0" encoding="utf-8"?>
<p:tagLst xmlns:a="http://schemas.openxmlformats.org/drawingml/2006/main" xmlns:r="http://schemas.openxmlformats.org/officeDocument/2006/relationships" xmlns:p="http://schemas.openxmlformats.org/presentationml/2006/main">
  <p:tag name="SLIDESRC_TAGID" val="c1eca034-10a9-4c9c-a851-b6c095822a56"/>
</p:tagLst>
</file>

<file path=ppt/tags/tag3.xml><?xml version="1.0" encoding="utf-8"?>
<p:tagLst xmlns:a="http://schemas.openxmlformats.org/drawingml/2006/main" xmlns:r="http://schemas.openxmlformats.org/officeDocument/2006/relationships" xmlns:p="http://schemas.openxmlformats.org/presentationml/2006/main">
  <p:tag name="SLIDESRC_TAGID" val="57c25f6c-d75c-4afa-b108-5b586797a6de"/>
</p:tagLst>
</file>

<file path=ppt/tags/tag4.xml><?xml version="1.0" encoding="utf-8"?>
<p:tagLst xmlns:a="http://schemas.openxmlformats.org/drawingml/2006/main" xmlns:r="http://schemas.openxmlformats.org/officeDocument/2006/relationships" xmlns:p="http://schemas.openxmlformats.org/presentationml/2006/main">
  <p:tag name="SLIDESRC_TAGID" val="7fbcf9bd-410d-45ab-9e83-07ef8ddfc8f4"/>
</p:tagLst>
</file>

<file path=ppt/tags/tag5.xml><?xml version="1.0" encoding="utf-8"?>
<p:tagLst xmlns:a="http://schemas.openxmlformats.org/drawingml/2006/main" xmlns:r="http://schemas.openxmlformats.org/officeDocument/2006/relationships" xmlns:p="http://schemas.openxmlformats.org/presentationml/2006/main">
  <p:tag name="SLIDESRC_TAGID" val="06a3ca04-7ea4-413c-9972-b72382a871dc"/>
</p:tagLst>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8914</TotalTime>
  <Words>7645</Words>
  <Application>Microsoft Office PowerPoint</Application>
  <PresentationFormat>On-screen Show (4:3)</PresentationFormat>
  <Paragraphs>741</Paragraphs>
  <Slides>84</Slides>
  <Notes>58</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BlinkMacSystemFont</vt:lpstr>
      <vt:lpstr>Cabin</vt:lpstr>
      <vt:lpstr>Calibri</vt:lpstr>
      <vt:lpstr>Franklin Gothic Demi Cond</vt:lpstr>
      <vt:lpstr>Franklin Gothic Medium</vt:lpstr>
      <vt:lpstr>Franklin Gothic Medium Cond</vt:lpstr>
      <vt:lpstr>Georgia</vt:lpstr>
      <vt:lpstr>Gotham Bold</vt:lpstr>
      <vt:lpstr>Helvetica</vt:lpstr>
      <vt:lpstr>inherit</vt:lpstr>
      <vt:lpstr>Segoe UI</vt:lpstr>
      <vt:lpstr>Wingdings</vt:lpstr>
      <vt:lpstr>3_Office Theme</vt:lpstr>
      <vt:lpstr>PowerPoint Presentation</vt:lpstr>
      <vt:lpstr>Welcome to OPDAAC!</vt:lpstr>
      <vt:lpstr>PowerPoint Presentation</vt:lpstr>
      <vt:lpstr>Research Collaborations across the  Sequential Intercept Model</vt:lpstr>
      <vt:lpstr>Research Collaborations across the  Sequential Intercept Model</vt:lpstr>
      <vt:lpstr>Research Collaborations across the  Sequential Intercept Model</vt:lpstr>
      <vt:lpstr>Overdose risk following release from prison</vt:lpstr>
      <vt:lpstr>Substance Use Disorders and Mental Health Disorders</vt:lpstr>
      <vt:lpstr>Research Collaborations across the  Sequential Intercept Model</vt:lpstr>
      <vt:lpstr>Mental Health in NC Prisons</vt:lpstr>
      <vt:lpstr>Therapeutic Diversion Units in NC Prisons</vt:lpstr>
      <vt:lpstr>Therapeutic Diversion Units in NC Prisons</vt:lpstr>
      <vt:lpstr>Therapeutic Diversion Units in NC Prisons</vt:lpstr>
      <vt:lpstr>Therapeutic Diversion Units in NC Prisons</vt:lpstr>
      <vt:lpstr>Therapeutic Diversion Units in NC Prisons</vt:lpstr>
      <vt:lpstr>Therapeutic Diversion Units in NC Prisons</vt:lpstr>
      <vt:lpstr>Research Collaborations across the  Sequential Intercept Model</vt:lpstr>
      <vt:lpstr>Pre-arrest Diversion Programming</vt:lpstr>
      <vt:lpstr>DPS Medication-Assisted Treatment (MAT) in Prisons Pilot Project</vt:lpstr>
      <vt:lpstr>PowerPoint Presentation</vt:lpstr>
      <vt:lpstr>Substance Use Disorders and the Justice System1 </vt:lpstr>
      <vt:lpstr>OUD in Justice-Involved Individuals</vt:lpstr>
      <vt:lpstr>Prison System-Involved Overdose Risk1 </vt:lpstr>
      <vt:lpstr>Drug Overdose is the Leading Cause of Death Among Formerly Incarcerated Individuals </vt:lpstr>
      <vt:lpstr>Economic Impact of SUDs </vt:lpstr>
      <vt:lpstr>MOUD - Medications for Opioid Use Disorder </vt:lpstr>
      <vt:lpstr>MOUD is Effective in Correctional Settings</vt:lpstr>
      <vt:lpstr>MAT Pilot Program Goals </vt:lpstr>
      <vt:lpstr>MAT Pilot Program Overview </vt:lpstr>
      <vt:lpstr>MAT Pilot Program Map </vt:lpstr>
      <vt:lpstr>Staggered Start by Facility </vt:lpstr>
      <vt:lpstr>Medications Utilized in this Pilot </vt:lpstr>
      <vt:lpstr>Pilot Workflow </vt:lpstr>
      <vt:lpstr>Participant Selection Criteria  </vt:lpstr>
      <vt:lpstr>Formerly Incarcerated Transition Program (FIT) </vt:lpstr>
      <vt:lpstr>Formerly Incarcerated Transition Program (FIT) </vt:lpstr>
      <vt:lpstr>PowerPoint Presentation</vt:lpstr>
      <vt:lpstr>Common Concerns with MAT in Correctional Facilities  </vt:lpstr>
      <vt:lpstr>What the Literature Shows1 </vt:lpstr>
      <vt:lpstr>References </vt:lpstr>
      <vt:lpstr>Probation and Offenders with Serious and Persistent Mental Illnesses: Officer Training and Specialty Mental Health Probation</vt:lpstr>
      <vt:lpstr>Today’s Agenda</vt:lpstr>
      <vt:lpstr>Severe and Persistent Mental Illnesses</vt:lpstr>
      <vt:lpstr>Criminal Justice and Mental Health </vt:lpstr>
      <vt:lpstr>Daily Number of Persons with Mental Illnesses in the Criminal Justice System</vt:lpstr>
      <vt:lpstr>Mental Illnesses in Community Corrections: Prevalence and Challenges</vt:lpstr>
      <vt:lpstr>Complex Needs of Justice-involved Persons with Severe Mental Illnesses</vt:lpstr>
      <vt:lpstr>Physical Health Problems of SPMI Persons</vt:lpstr>
      <vt:lpstr>Cumulative Trauma!</vt:lpstr>
      <vt:lpstr>Service Needs among Probationers w/SMI (n=204) </vt:lpstr>
      <vt:lpstr>Needs (cont’d) among Probationers w/SMI (n=204) </vt:lpstr>
      <vt:lpstr>Criminogenic Risks among Probationers  </vt:lpstr>
      <vt:lpstr>Statewide Mental Health Training</vt:lpstr>
      <vt:lpstr>Context of Specialty Mental Health Probation</vt:lpstr>
      <vt:lpstr>Specialty Mental Health Probation</vt:lpstr>
      <vt:lpstr>Specialty Mental Health Probation (SMHP)</vt:lpstr>
      <vt:lpstr>SMHP Counties</vt:lpstr>
      <vt:lpstr>SMHP cases over last 12 months</vt:lpstr>
      <vt:lpstr>Addressing Social Determinants of Health Criminal Justice Involvement for Individuals with SMI  </vt:lpstr>
      <vt:lpstr>PowerPoint Presentation</vt:lpstr>
      <vt:lpstr>Connection between Drug Use and Traumatic and Acquired Brain Injuries</vt:lpstr>
      <vt:lpstr>Robin A. Hurley, MD, FANPA</vt:lpstr>
      <vt:lpstr>Opiates and Trauma: Multiple Levels of Complexity &amp; Brain Effects</vt:lpstr>
      <vt:lpstr>Acute Trauma and Opiates are Intertwined</vt:lpstr>
      <vt:lpstr>CDC Statistics on Brain Trauma </vt:lpstr>
      <vt:lpstr>Military-Related TBI</vt:lpstr>
      <vt:lpstr>Brain Circuits for Emotion, Cognition, and Behavior</vt:lpstr>
      <vt:lpstr>Reward Circuits in the Brain</vt:lpstr>
      <vt:lpstr>Opiate Receptor Binding in the Brain</vt:lpstr>
      <vt:lpstr>Most Common Injuries to the Brain</vt:lpstr>
      <vt:lpstr>Most individuals recover from mTBI; some may have on-going symptoms</vt:lpstr>
      <vt:lpstr>War-related TBI Co-morbidities</vt:lpstr>
      <vt:lpstr>First Steps: Good History and Accurate DX </vt:lpstr>
      <vt:lpstr>Next Step: “educate, educate, educate”</vt:lpstr>
      <vt:lpstr>Multifaceted Treatment can have impressive results</vt:lpstr>
      <vt:lpstr>Hope for the Future: An Inspiring Story of Healing</vt:lpstr>
      <vt:lpstr>References</vt:lpstr>
      <vt:lpstr>Mother of an Acquired Brain Injury/Substance Use Disorder Survivor and Thriver</vt:lpstr>
      <vt:lpstr>PowerPoint Presentation</vt:lpstr>
      <vt:lpstr>PowerPoint Presentation</vt:lpstr>
      <vt:lpstr>PowerPoint Presentation</vt:lpstr>
      <vt:lpstr>PowerPoint Presentation</vt:lpstr>
      <vt:lpstr>Links to Additional Education</vt:lpstr>
      <vt:lpstr>Wrap up and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Smith, Sara J</dc:creator>
  <cp:lastModifiedBy>Smith, Sara J</cp:lastModifiedBy>
  <cp:revision>492</cp:revision>
  <dcterms:created xsi:type="dcterms:W3CDTF">2018-04-10T13:26:13Z</dcterms:created>
  <dcterms:modified xsi:type="dcterms:W3CDTF">2021-12-10T18:53:03Z</dcterms:modified>
</cp:coreProperties>
</file>