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4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91" r:id="rId2"/>
    <p:sldMasterId id="2147483914" r:id="rId3"/>
    <p:sldMasterId id="2147483931" r:id="rId4"/>
    <p:sldMasterId id="2147483943" r:id="rId5"/>
  </p:sldMasterIdLst>
  <p:notesMasterIdLst>
    <p:notesMasterId r:id="rId147"/>
  </p:notesMasterIdLst>
  <p:handoutMasterIdLst>
    <p:handoutMasterId r:id="rId148"/>
  </p:handoutMasterIdLst>
  <p:sldIdLst>
    <p:sldId id="459" r:id="rId6"/>
    <p:sldId id="8355" r:id="rId7"/>
    <p:sldId id="8393" r:id="rId8"/>
    <p:sldId id="257" r:id="rId9"/>
    <p:sldId id="258" r:id="rId10"/>
    <p:sldId id="8394" r:id="rId11"/>
    <p:sldId id="260" r:id="rId12"/>
    <p:sldId id="261" r:id="rId13"/>
    <p:sldId id="262" r:id="rId14"/>
    <p:sldId id="263" r:id="rId15"/>
    <p:sldId id="8395" r:id="rId16"/>
    <p:sldId id="8396" r:id="rId17"/>
    <p:sldId id="266" r:id="rId18"/>
    <p:sldId id="267" r:id="rId19"/>
    <p:sldId id="268" r:id="rId20"/>
    <p:sldId id="269" r:id="rId21"/>
    <p:sldId id="270" r:id="rId22"/>
    <p:sldId id="271" r:id="rId23"/>
    <p:sldId id="272" r:id="rId24"/>
    <p:sldId id="8397" r:id="rId25"/>
    <p:sldId id="8398" r:id="rId26"/>
    <p:sldId id="275" r:id="rId27"/>
    <p:sldId id="8399" r:id="rId28"/>
    <p:sldId id="8400" r:id="rId29"/>
    <p:sldId id="278" r:id="rId30"/>
    <p:sldId id="279" r:id="rId31"/>
    <p:sldId id="280" r:id="rId32"/>
    <p:sldId id="281" r:id="rId33"/>
    <p:sldId id="8401" r:id="rId34"/>
    <p:sldId id="8402" r:id="rId35"/>
    <p:sldId id="284" r:id="rId36"/>
    <p:sldId id="285" r:id="rId37"/>
    <p:sldId id="286" r:id="rId38"/>
    <p:sldId id="287" r:id="rId39"/>
    <p:sldId id="288" r:id="rId40"/>
    <p:sldId id="289" r:id="rId41"/>
    <p:sldId id="8403" r:id="rId42"/>
    <p:sldId id="291" r:id="rId43"/>
    <p:sldId id="8356" r:id="rId44"/>
    <p:sldId id="455" r:id="rId45"/>
    <p:sldId id="1042" r:id="rId46"/>
    <p:sldId id="461" r:id="rId47"/>
    <p:sldId id="8366" r:id="rId48"/>
    <p:sldId id="8383" r:id="rId49"/>
    <p:sldId id="1097" r:id="rId50"/>
    <p:sldId id="505" r:id="rId51"/>
    <p:sldId id="8391" r:id="rId52"/>
    <p:sldId id="8368" r:id="rId53"/>
    <p:sldId id="8365" r:id="rId54"/>
    <p:sldId id="8392" r:id="rId55"/>
    <p:sldId id="8338" r:id="rId56"/>
    <p:sldId id="8367" r:id="rId57"/>
    <p:sldId id="1079" r:id="rId58"/>
    <p:sldId id="8386" r:id="rId59"/>
    <p:sldId id="8382" r:id="rId60"/>
    <p:sldId id="8378" r:id="rId61"/>
    <p:sldId id="513" r:id="rId62"/>
    <p:sldId id="256" r:id="rId63"/>
    <p:sldId id="296" r:id="rId64"/>
    <p:sldId id="758" r:id="rId65"/>
    <p:sldId id="715" r:id="rId66"/>
    <p:sldId id="716" r:id="rId67"/>
    <p:sldId id="717" r:id="rId68"/>
    <p:sldId id="718" r:id="rId69"/>
    <p:sldId id="290" r:id="rId70"/>
    <p:sldId id="274" r:id="rId71"/>
    <p:sldId id="759" r:id="rId72"/>
    <p:sldId id="760" r:id="rId73"/>
    <p:sldId id="719" r:id="rId74"/>
    <p:sldId id="720" r:id="rId75"/>
    <p:sldId id="630" r:id="rId76"/>
    <p:sldId id="721" r:id="rId77"/>
    <p:sldId id="726" r:id="rId78"/>
    <p:sldId id="259" r:id="rId79"/>
    <p:sldId id="727" r:id="rId80"/>
    <p:sldId id="723" r:id="rId81"/>
    <p:sldId id="724" r:id="rId82"/>
    <p:sldId id="282" r:id="rId83"/>
    <p:sldId id="264" r:id="rId84"/>
    <p:sldId id="725" r:id="rId85"/>
    <p:sldId id="265" r:id="rId86"/>
    <p:sldId id="728" r:id="rId87"/>
    <p:sldId id="273" r:id="rId88"/>
    <p:sldId id="283" r:id="rId89"/>
    <p:sldId id="748" r:id="rId90"/>
    <p:sldId id="749" r:id="rId91"/>
    <p:sldId id="750" r:id="rId92"/>
    <p:sldId id="276" r:id="rId93"/>
    <p:sldId id="277" r:id="rId94"/>
    <p:sldId id="751" r:id="rId95"/>
    <p:sldId id="752" r:id="rId96"/>
    <p:sldId id="753" r:id="rId97"/>
    <p:sldId id="754" r:id="rId98"/>
    <p:sldId id="685" r:id="rId99"/>
    <p:sldId id="731" r:id="rId100"/>
    <p:sldId id="737" r:id="rId101"/>
    <p:sldId id="736" r:id="rId102"/>
    <p:sldId id="735" r:id="rId103"/>
    <p:sldId id="734" r:id="rId104"/>
    <p:sldId id="742" r:id="rId105"/>
    <p:sldId id="741" r:id="rId106"/>
    <p:sldId id="739" r:id="rId107"/>
    <p:sldId id="738" r:id="rId108"/>
    <p:sldId id="686" r:id="rId109"/>
    <p:sldId id="683" r:id="rId110"/>
    <p:sldId id="682" r:id="rId111"/>
    <p:sldId id="684" r:id="rId112"/>
    <p:sldId id="653" r:id="rId113"/>
    <p:sldId id="651" r:id="rId114"/>
    <p:sldId id="652" r:id="rId115"/>
    <p:sldId id="654" r:id="rId116"/>
    <p:sldId id="655" r:id="rId117"/>
    <p:sldId id="656" r:id="rId118"/>
    <p:sldId id="743" r:id="rId119"/>
    <p:sldId id="657" r:id="rId120"/>
    <p:sldId id="660" r:id="rId121"/>
    <p:sldId id="665" r:id="rId122"/>
    <p:sldId id="661" r:id="rId123"/>
    <p:sldId id="662" r:id="rId124"/>
    <p:sldId id="692" r:id="rId125"/>
    <p:sldId id="693" r:id="rId126"/>
    <p:sldId id="694" r:id="rId127"/>
    <p:sldId id="695" r:id="rId128"/>
    <p:sldId id="664" r:id="rId129"/>
    <p:sldId id="663" r:id="rId130"/>
    <p:sldId id="696" r:id="rId131"/>
    <p:sldId id="697" r:id="rId132"/>
    <p:sldId id="698" r:id="rId133"/>
    <p:sldId id="666" r:id="rId134"/>
    <p:sldId id="667" r:id="rId135"/>
    <p:sldId id="744" r:id="rId136"/>
    <p:sldId id="745" r:id="rId137"/>
    <p:sldId id="687" r:id="rId138"/>
    <p:sldId id="624" r:id="rId139"/>
    <p:sldId id="632" r:id="rId140"/>
    <p:sldId id="647" r:id="rId141"/>
    <p:sldId id="650" r:id="rId142"/>
    <p:sldId id="756" r:id="rId143"/>
    <p:sldId id="757" r:id="rId144"/>
    <p:sldId id="304" r:id="rId145"/>
    <p:sldId id="811" r:id="rId1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3FF1F84-DD60-4626-9733-B36F53AC6208}">
          <p14:sldIdLst>
            <p14:sldId id="459"/>
            <p14:sldId id="8355"/>
            <p14:sldId id="8393"/>
            <p14:sldId id="257"/>
            <p14:sldId id="258"/>
            <p14:sldId id="8394"/>
            <p14:sldId id="260"/>
            <p14:sldId id="261"/>
            <p14:sldId id="262"/>
            <p14:sldId id="263"/>
            <p14:sldId id="8395"/>
            <p14:sldId id="8396"/>
            <p14:sldId id="266"/>
            <p14:sldId id="267"/>
            <p14:sldId id="268"/>
            <p14:sldId id="269"/>
            <p14:sldId id="270"/>
            <p14:sldId id="271"/>
            <p14:sldId id="272"/>
            <p14:sldId id="8397"/>
            <p14:sldId id="8398"/>
            <p14:sldId id="275"/>
            <p14:sldId id="8399"/>
            <p14:sldId id="8400"/>
            <p14:sldId id="278"/>
            <p14:sldId id="279"/>
            <p14:sldId id="280"/>
            <p14:sldId id="281"/>
            <p14:sldId id="8401"/>
            <p14:sldId id="8402"/>
            <p14:sldId id="284"/>
            <p14:sldId id="285"/>
            <p14:sldId id="286"/>
            <p14:sldId id="287"/>
            <p14:sldId id="288"/>
            <p14:sldId id="289"/>
            <p14:sldId id="8403"/>
            <p14:sldId id="291"/>
          </p14:sldIdLst>
        </p14:section>
        <p14:section name="Untitled Section" id="{9EC84A59-5132-4F98-BD1C-A0904AA64CA3}">
          <p14:sldIdLst>
            <p14:sldId id="8356"/>
            <p14:sldId id="455"/>
            <p14:sldId id="1042"/>
            <p14:sldId id="461"/>
            <p14:sldId id="8366"/>
            <p14:sldId id="8383"/>
            <p14:sldId id="1097"/>
            <p14:sldId id="505"/>
            <p14:sldId id="8391"/>
            <p14:sldId id="8368"/>
            <p14:sldId id="8365"/>
            <p14:sldId id="8392"/>
            <p14:sldId id="8338"/>
            <p14:sldId id="8367"/>
            <p14:sldId id="1079"/>
            <p14:sldId id="8386"/>
            <p14:sldId id="8382"/>
            <p14:sldId id="8378"/>
            <p14:sldId id="513"/>
            <p14:sldId id="256"/>
            <p14:sldId id="296"/>
            <p14:sldId id="758"/>
            <p14:sldId id="715"/>
            <p14:sldId id="716"/>
            <p14:sldId id="717"/>
            <p14:sldId id="718"/>
            <p14:sldId id="290"/>
            <p14:sldId id="274"/>
            <p14:sldId id="759"/>
            <p14:sldId id="760"/>
            <p14:sldId id="719"/>
            <p14:sldId id="720"/>
            <p14:sldId id="630"/>
            <p14:sldId id="721"/>
            <p14:sldId id="726"/>
            <p14:sldId id="259"/>
            <p14:sldId id="727"/>
            <p14:sldId id="723"/>
            <p14:sldId id="724"/>
            <p14:sldId id="282"/>
            <p14:sldId id="264"/>
            <p14:sldId id="725"/>
            <p14:sldId id="265"/>
            <p14:sldId id="728"/>
            <p14:sldId id="273"/>
            <p14:sldId id="283"/>
            <p14:sldId id="748"/>
            <p14:sldId id="749"/>
            <p14:sldId id="750"/>
            <p14:sldId id="276"/>
            <p14:sldId id="277"/>
            <p14:sldId id="751"/>
            <p14:sldId id="752"/>
            <p14:sldId id="753"/>
            <p14:sldId id="754"/>
            <p14:sldId id="685"/>
            <p14:sldId id="731"/>
            <p14:sldId id="737"/>
            <p14:sldId id="736"/>
            <p14:sldId id="735"/>
            <p14:sldId id="734"/>
            <p14:sldId id="742"/>
            <p14:sldId id="741"/>
            <p14:sldId id="739"/>
            <p14:sldId id="738"/>
            <p14:sldId id="686"/>
            <p14:sldId id="683"/>
            <p14:sldId id="682"/>
            <p14:sldId id="684"/>
            <p14:sldId id="653"/>
            <p14:sldId id="651"/>
            <p14:sldId id="652"/>
            <p14:sldId id="654"/>
            <p14:sldId id="655"/>
            <p14:sldId id="656"/>
            <p14:sldId id="743"/>
            <p14:sldId id="657"/>
            <p14:sldId id="660"/>
            <p14:sldId id="665"/>
            <p14:sldId id="661"/>
            <p14:sldId id="662"/>
            <p14:sldId id="692"/>
            <p14:sldId id="693"/>
            <p14:sldId id="694"/>
            <p14:sldId id="695"/>
            <p14:sldId id="664"/>
            <p14:sldId id="663"/>
            <p14:sldId id="696"/>
            <p14:sldId id="697"/>
            <p14:sldId id="698"/>
            <p14:sldId id="666"/>
            <p14:sldId id="667"/>
            <p14:sldId id="744"/>
            <p14:sldId id="745"/>
            <p14:sldId id="687"/>
            <p14:sldId id="624"/>
            <p14:sldId id="632"/>
            <p14:sldId id="647"/>
            <p14:sldId id="650"/>
            <p14:sldId id="756"/>
            <p14:sldId id="757"/>
            <p14:sldId id="304"/>
            <p14:sldId id="81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x, Mary Beth" initials="CMB" lastIdx="6" clrIdx="0">
    <p:extLst>
      <p:ext uri="{19B8F6BF-5375-455C-9EA6-DF929625EA0E}">
        <p15:presenceInfo xmlns:p15="http://schemas.microsoft.com/office/powerpoint/2012/main" userId="S::MaryBeth.Cox@dhhs.nc.gov::dab48a53-bccf-46a2-b48e-b80755c1958c" providerId="AD"/>
      </p:ext>
    </p:extLst>
  </p:cmAuthor>
  <p:cmAuthor id="2" name="Melissia Larson" initials="ML" lastIdx="1" clrIdx="1">
    <p:extLst>
      <p:ext uri="{19B8F6BF-5375-455C-9EA6-DF929625EA0E}">
        <p15:presenceInfo xmlns:p15="http://schemas.microsoft.com/office/powerpoint/2012/main" userId="Melissia Larson" providerId="None"/>
      </p:ext>
    </p:extLst>
  </p:cmAuthor>
  <p:cmAuthor id="3" name="Cassidy Quillen" initials="CQ" lastIdx="1" clrIdx="2">
    <p:extLst>
      <p:ext uri="{19B8F6BF-5375-455C-9EA6-DF929625EA0E}">
        <p15:presenceInfo xmlns:p15="http://schemas.microsoft.com/office/powerpoint/2012/main" userId="S-1-5-21-201352984-938877552-620655208-28960" providerId="AD"/>
      </p:ext>
    </p:extLst>
  </p:cmAuthor>
  <p:cmAuthor id="4" name="Erin McGraw" initials="EM" lastIdx="1" clrIdx="3">
    <p:extLst>
      <p:ext uri="{19B8F6BF-5375-455C-9EA6-DF929625EA0E}">
        <p15:presenceInfo xmlns:p15="http://schemas.microsoft.com/office/powerpoint/2012/main" userId="S-1-5-21-201352984-938877552-620655208-29800" providerId="AD"/>
      </p:ext>
    </p:extLst>
  </p:cmAuthor>
  <p:cmAuthor id="5" name="Steve North" initials=""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3663"/>
    <a:srgbClr val="17375E"/>
    <a:srgbClr val="30A7FF"/>
    <a:srgbClr val="6D2E75"/>
    <a:srgbClr val="B1CBE5"/>
    <a:srgbClr val="DB3BE0"/>
    <a:srgbClr val="4B9CD3"/>
    <a:srgbClr val="298E6B"/>
    <a:srgbClr val="7F9E3F"/>
    <a:srgbClr val="BE90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85046" autoAdjust="0"/>
  </p:normalViewPr>
  <p:slideViewPr>
    <p:cSldViewPr snapToGrid="0">
      <p:cViewPr varScale="1">
        <p:scale>
          <a:sx n="96" d="100"/>
          <a:sy n="96" d="100"/>
        </p:scale>
        <p:origin x="1896" y="84"/>
      </p:cViewPr>
      <p:guideLst>
        <p:guide orient="horz" pos="2160"/>
        <p:guide pos="2880"/>
      </p:guideLst>
    </p:cSldViewPr>
  </p:slideViewPr>
  <p:notesTextViewPr>
    <p:cViewPr>
      <p:scale>
        <a:sx n="3" d="2"/>
        <a:sy n="3" d="2"/>
      </p:scale>
      <p:origin x="0" y="0"/>
    </p:cViewPr>
  </p:notesTextViewPr>
  <p:sorterViewPr>
    <p:cViewPr varScale="1">
      <p:scale>
        <a:sx n="1" d="1"/>
        <a:sy n="1" d="1"/>
      </p:scale>
      <p:origin x="0" y="-10044"/>
    </p:cViewPr>
  </p:sorter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commentAuthors" Target="commentAuthor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presProps" Target="presProp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slide" Target="slides/slide124.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slide" Target="slides/slide127.xml"/><Relationship Id="rId140" Type="http://schemas.openxmlformats.org/officeDocument/2006/relationships/slide" Target="slides/slide135.xml"/><Relationship Id="rId145" Type="http://schemas.openxmlformats.org/officeDocument/2006/relationships/slide" Target="slides/slide140.xml"/><Relationship Id="rId15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handoutMaster" Target="handoutMasters/handoutMaster1.xml"/><Relationship Id="rId15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WV5DPHSIXFP01P\Share_IV\IVP\Epi\2.%20Poisoning-Overdose\Opioid%20Action%20Plan%20Data\OAP%202.0\OAP%202.1\Copy%20of%20Unint%20Opioid%20OD%20Goal%20Slid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130257732591"/>
          <c:y val="3.6515748031496098E-2"/>
          <c:w val="0.84423584132949303"/>
          <c:h val="0.83223228346456701"/>
        </c:manualLayout>
      </c:layout>
      <c:barChart>
        <c:barDir val="col"/>
        <c:grouping val="clustered"/>
        <c:varyColors val="0"/>
        <c:ser>
          <c:idx val="0"/>
          <c:order val="0"/>
          <c:tx>
            <c:strRef>
              <c:f>Sheet1!$B$1</c:f>
              <c:strCache>
                <c:ptCount val="1"/>
                <c:pt idx="0">
                  <c:v>Total</c:v>
                </c:pt>
              </c:strCache>
            </c:strRef>
          </c:tx>
          <c:spPr>
            <a:solidFill>
              <a:schemeClr val="tx2"/>
            </a:solidFill>
            <a:ln>
              <a:noFill/>
            </a:ln>
            <a:effectLst/>
          </c:spPr>
          <c:invertIfNegative val="0"/>
          <c:dLbls>
            <c:dLbl>
              <c:idx val="0"/>
              <c:tx>
                <c:rich>
                  <a:bodyPr/>
                  <a:lstStyle/>
                  <a:p>
                    <a:fld id="{B7DA3BB3-D40C-4C42-90E2-BC2B3372C790}" type="VALUE">
                      <a:rPr lang="en-US" smtClean="0"/>
                      <a:pPr/>
                      <a:t>[VALUE]</a:t>
                    </a:fld>
                    <a:endParaRPr lang="en-US" dirty="0"/>
                  </a:p>
                  <a:p>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F7AD-4815-8575-32C0046F6463}"/>
                </c:ext>
              </c:extLst>
            </c:dLbl>
            <c:dLbl>
              <c:idx val="1"/>
              <c:tx>
                <c:rich>
                  <a:bodyPr/>
                  <a:lstStyle/>
                  <a:p>
                    <a:fld id="{EB0160F2-EAC2-4A40-AE02-5C0893C2F28C}" type="VALUE">
                      <a:rPr lang="en-US" smtClean="0">
                        <a:solidFill>
                          <a:schemeClr val="bg1"/>
                        </a:solidFill>
                      </a:rPr>
                      <a:pPr/>
                      <a:t>[VALUE]</a:t>
                    </a:fld>
                    <a:endParaRPr lang="en-US" dirty="0">
                      <a:solidFill>
                        <a:schemeClr val="bg1"/>
                      </a:solidFill>
                    </a:endParaRPr>
                  </a:p>
                  <a:p>
                    <a:r>
                      <a:rPr lang="en-US" dirty="0">
                        <a:solidFill>
                          <a:schemeClr val="bg1"/>
                        </a:solidFill>
                      </a:rPr>
                      <a:t>(14%)</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F7AD-4815-8575-32C0046F6463}"/>
                </c:ext>
              </c:extLst>
            </c:dLbl>
            <c:dLbl>
              <c:idx val="2"/>
              <c:tx>
                <c:rich>
                  <a:bodyPr/>
                  <a:lstStyle/>
                  <a:p>
                    <a:fld id="{ED96338A-24AD-45AB-A16E-473A27D0206B}" type="VALUE">
                      <a:rPr lang="en-US" smtClean="0"/>
                      <a:pPr/>
                      <a:t>[VALUE]</a:t>
                    </a:fld>
                    <a:endParaRPr lang="en-US" dirty="0"/>
                  </a:p>
                  <a:p>
                    <a:r>
                      <a:rPr lang="en-US" dirty="0"/>
                      <a:t>(5%)</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F7AD-4815-8575-32C0046F6463}"/>
                </c:ext>
              </c:extLst>
            </c:dLbl>
            <c:dLbl>
              <c:idx val="3"/>
              <c:tx>
                <c:rich>
                  <a:bodyPr/>
                  <a:lstStyle/>
                  <a:p>
                    <a:fld id="{8EFA3FD9-C641-4EA4-90EB-7B1EAB3DF0E3}" type="VALUE">
                      <a:rPr lang="en-US" smtClean="0"/>
                      <a:pPr/>
                      <a:t>[VALUE]</a:t>
                    </a:fld>
                    <a:endParaRPr lang="en-US" dirty="0"/>
                  </a:p>
                  <a:p>
                    <a:r>
                      <a:rPr lang="en-US" dirty="0"/>
                      <a:t>(-4%)</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F7AD-4815-8575-32C0046F6463}"/>
                </c:ext>
              </c:extLst>
            </c:dLbl>
            <c:dLbl>
              <c:idx val="4"/>
              <c:tx>
                <c:rich>
                  <a:bodyPr/>
                  <a:lstStyle/>
                  <a:p>
                    <a:fld id="{D5569DB3-16EF-44B1-A799-63F131F9D031}" type="VALUE">
                      <a:rPr lang="en-US" smtClean="0">
                        <a:solidFill>
                          <a:schemeClr val="bg1"/>
                        </a:solidFill>
                      </a:rPr>
                      <a:pPr/>
                      <a:t>[VALUE]</a:t>
                    </a:fld>
                    <a:endParaRPr lang="en-US" dirty="0">
                      <a:solidFill>
                        <a:schemeClr val="bg1"/>
                      </a:solidFill>
                    </a:endParaRPr>
                  </a:p>
                  <a:p>
                    <a:r>
                      <a:rPr lang="en-US" dirty="0">
                        <a:solidFill>
                          <a:schemeClr val="bg1"/>
                        </a:solidFill>
                      </a:rPr>
                      <a:t>(10%)</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F7AD-4815-8575-32C0046F6463}"/>
                </c:ext>
              </c:extLst>
            </c:dLbl>
            <c:dLbl>
              <c:idx val="5"/>
              <c:tx>
                <c:rich>
                  <a:bodyPr/>
                  <a:lstStyle/>
                  <a:p>
                    <a:fld id="{93FD6E98-D377-48A1-AD66-3B33EC7D65A5}" type="VALUE">
                      <a:rPr lang="en-US" smtClean="0">
                        <a:solidFill>
                          <a:schemeClr val="bg1"/>
                        </a:solidFill>
                      </a:rPr>
                      <a:pPr/>
                      <a:t>[VALUE]</a:t>
                    </a:fld>
                    <a:endParaRPr lang="en-US" dirty="0">
                      <a:solidFill>
                        <a:schemeClr val="bg1"/>
                      </a:solidFill>
                    </a:endParaRPr>
                  </a:p>
                  <a:p>
                    <a:r>
                      <a:rPr lang="en-US" dirty="0">
                        <a:solidFill>
                          <a:schemeClr val="bg1"/>
                        </a:solidFill>
                      </a:rPr>
                      <a:t>(16%)</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F7AD-4815-8575-32C0046F6463}"/>
                </c:ext>
              </c:extLst>
            </c:dLbl>
            <c:dLbl>
              <c:idx val="6"/>
              <c:tx>
                <c:rich>
                  <a:bodyPr/>
                  <a:lstStyle/>
                  <a:p>
                    <a:fld id="{769FD250-10A0-4B86-AAC1-3F585A6F185B}" type="VALUE">
                      <a:rPr lang="en-US" smtClean="0">
                        <a:solidFill>
                          <a:schemeClr val="bg1"/>
                        </a:solidFill>
                      </a:rPr>
                      <a:pPr/>
                      <a:t>[VALUE]</a:t>
                    </a:fld>
                    <a:endParaRPr lang="en-US" dirty="0">
                      <a:solidFill>
                        <a:schemeClr val="bg1"/>
                      </a:solidFill>
                    </a:endParaRPr>
                  </a:p>
                  <a:p>
                    <a:r>
                      <a:rPr lang="en-US" dirty="0">
                        <a:solidFill>
                          <a:schemeClr val="bg1"/>
                        </a:solidFill>
                      </a:rPr>
                      <a:t>(25%)</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7AD-4815-8575-32C0046F6463}"/>
                </c:ext>
              </c:extLst>
            </c:dLbl>
            <c:dLbl>
              <c:idx val="7"/>
              <c:layout>
                <c:manualLayout>
                  <c:x val="0"/>
                  <c:y val="0.11817393469273074"/>
                </c:manualLayout>
              </c:layout>
              <c:tx>
                <c:rich>
                  <a:bodyPr/>
                  <a:lstStyle/>
                  <a:p>
                    <a:fld id="{BF593F02-87C5-4139-82D8-969C66B3CE16}" type="VALUE">
                      <a:rPr lang="en-US" smtClean="0">
                        <a:solidFill>
                          <a:schemeClr val="bg1"/>
                        </a:solidFill>
                      </a:rPr>
                      <a:pPr/>
                      <a:t>[VALUE]</a:t>
                    </a:fld>
                    <a:endParaRPr lang="en-US" dirty="0">
                      <a:solidFill>
                        <a:schemeClr val="bg1"/>
                      </a:solidFill>
                    </a:endParaRPr>
                  </a:p>
                  <a:p>
                    <a:r>
                      <a:rPr lang="en-US" dirty="0">
                        <a:solidFill>
                          <a:schemeClr val="bg1"/>
                        </a:solidFill>
                      </a:rPr>
                      <a:t>(26%)</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7AD-4815-8575-32C0046F6463}"/>
                </c:ext>
              </c:extLst>
            </c:dLbl>
            <c:dLbl>
              <c:idx val="8"/>
              <c:layout>
                <c:manualLayout>
                  <c:x val="0"/>
                  <c:y val="0.11817393469273074"/>
                </c:manualLayout>
              </c:layout>
              <c:tx>
                <c:rich>
                  <a:bodyPr/>
                  <a:lstStyle/>
                  <a:p>
                    <a:fld id="{BF593F02-87C5-4139-82D8-969C66B3CE16}" type="VALUE">
                      <a:rPr lang="en-US" smtClean="0">
                        <a:solidFill>
                          <a:schemeClr val="bg1"/>
                        </a:solidFill>
                      </a:rPr>
                      <a:pPr/>
                      <a:t>[VALUE]</a:t>
                    </a:fld>
                    <a:endParaRPr lang="en-US" dirty="0">
                      <a:solidFill>
                        <a:schemeClr val="bg1"/>
                      </a:solidFill>
                    </a:endParaRPr>
                  </a:p>
                  <a:p>
                    <a:r>
                      <a:rPr lang="en-US" dirty="0">
                        <a:solidFill>
                          <a:schemeClr val="bg1"/>
                        </a:solidFill>
                      </a:rPr>
                      <a:t>(-7%)</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7AD-4815-8575-32C0046F6463}"/>
                </c:ext>
              </c:extLst>
            </c:dLbl>
            <c:dLbl>
              <c:idx val="9"/>
              <c:layout>
                <c:manualLayout>
                  <c:x val="1.4134286629755033E-3"/>
                  <c:y val="0.12169032982261201"/>
                </c:manualLayout>
              </c:layout>
              <c:tx>
                <c:rich>
                  <a:bodyPr/>
                  <a:lstStyle/>
                  <a:p>
                    <a:fld id="{FC7F2592-D8C5-433B-B511-8EA25F6C11BF}" type="VALUE">
                      <a:rPr lang="en-US" smtClean="0"/>
                      <a:pPr/>
                      <a:t>[VALUE]</a:t>
                    </a:fld>
                    <a:endParaRPr lang="en-US" dirty="0"/>
                  </a:p>
                  <a:p>
                    <a:r>
                      <a:rPr lang="en-US" dirty="0"/>
                      <a:t>(+2%)</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A9E-4F8C-9BB9-6538FE3268A6}"/>
                </c:ext>
              </c:extLst>
            </c:dLbl>
            <c:dLbl>
              <c:idx val="10"/>
              <c:tx>
                <c:rich>
                  <a:bodyPr/>
                  <a:lstStyle/>
                  <a:p>
                    <a:fld id="{C4632B17-9918-499C-BB12-247B5CDC99AC}" type="VALUE">
                      <a:rPr lang="en-US" smtClean="0"/>
                      <a:pPr/>
                      <a:t>[VALUE]</a:t>
                    </a:fld>
                    <a:endParaRPr lang="en-US" dirty="0"/>
                  </a:p>
                  <a:p>
                    <a:r>
                      <a:rPr lang="en-US" dirty="0"/>
                      <a:t>(+40%)</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A63-4C19-9B06-4A116AE19ACD}"/>
                </c:ext>
              </c:extLst>
            </c:dLbl>
            <c:numFmt formatCode="#,##0" sourceLinked="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Calibri" panose="020F050202020403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Sheet1!$B$2:$B$12</c:f>
              <c:numCache>
                <c:formatCode>#,##0</c:formatCode>
                <c:ptCount val="11"/>
                <c:pt idx="0">
                  <c:v>1071</c:v>
                </c:pt>
                <c:pt idx="1">
                  <c:v>1222</c:v>
                </c:pt>
                <c:pt idx="2">
                  <c:v>1278</c:v>
                </c:pt>
                <c:pt idx="3">
                  <c:v>1229</c:v>
                </c:pt>
                <c:pt idx="4">
                  <c:v>1355</c:v>
                </c:pt>
                <c:pt idx="5">
                  <c:v>1566</c:v>
                </c:pt>
                <c:pt idx="6">
                  <c:v>1965</c:v>
                </c:pt>
                <c:pt idx="7">
                  <c:v>2474</c:v>
                </c:pt>
                <c:pt idx="8">
                  <c:v>2301</c:v>
                </c:pt>
                <c:pt idx="9">
                  <c:v>2352</c:v>
                </c:pt>
                <c:pt idx="10">
                  <c:v>3304</c:v>
                </c:pt>
              </c:numCache>
            </c:numRef>
          </c:val>
          <c:extLst>
            <c:ext xmlns:c16="http://schemas.microsoft.com/office/drawing/2014/chart" uri="{C3380CC4-5D6E-409C-BE32-E72D297353CC}">
              <c16:uniqueId val="{00000000-F7AD-4815-8575-32C0046F6463}"/>
            </c:ext>
          </c:extLst>
        </c:ser>
        <c:dLbls>
          <c:showLegendKey val="0"/>
          <c:showVal val="0"/>
          <c:showCatName val="0"/>
          <c:showSerName val="0"/>
          <c:showPercent val="0"/>
          <c:showBubbleSize val="0"/>
        </c:dLbls>
        <c:gapWidth val="32"/>
        <c:overlap val="-27"/>
        <c:axId val="2144202976"/>
        <c:axId val="2144205744"/>
      </c:barChart>
      <c:catAx>
        <c:axId val="2144202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197" b="0" i="0" u="none" strike="noStrike" kern="1200" baseline="0">
                <a:solidFill>
                  <a:schemeClr val="tx1"/>
                </a:solidFill>
                <a:latin typeface="Calibri" panose="020F0502020204030204" pitchFamily="34" charset="0"/>
                <a:ea typeface="+mn-ea"/>
                <a:cs typeface="+mn-cs"/>
              </a:defRPr>
            </a:pPr>
            <a:endParaRPr lang="en-US"/>
          </a:p>
        </c:txPr>
        <c:crossAx val="2144205744"/>
        <c:crosses val="autoZero"/>
        <c:auto val="1"/>
        <c:lblAlgn val="ctr"/>
        <c:lblOffset val="100"/>
        <c:noMultiLvlLbl val="0"/>
      </c:catAx>
      <c:valAx>
        <c:axId val="2144205744"/>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Calibri" panose="020F0502020204030204" pitchFamily="34" charset="0"/>
                    <a:ea typeface="+mn-ea"/>
                    <a:cs typeface="+mn-cs"/>
                  </a:defRPr>
                </a:pPr>
                <a:r>
                  <a:rPr lang="en-US" sz="1200" b="0" dirty="0"/>
                  <a:t>Number of medication and drug overdose deaths,</a:t>
                </a:r>
              </a:p>
              <a:p>
                <a:pPr>
                  <a:defRPr sz="1200"/>
                </a:pPr>
                <a:r>
                  <a:rPr lang="en-US" sz="1200" b="0" dirty="0"/>
                  <a:t> NC Residents</a:t>
                </a:r>
              </a:p>
            </c:rich>
          </c:tx>
          <c:layout>
            <c:manualLayout>
              <c:xMode val="edge"/>
              <c:yMode val="edge"/>
              <c:x val="1.10497846301986E-2"/>
              <c:y val="0.113577017716535"/>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Calibri" panose="020F050202020403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Calibri" panose="020F0502020204030204" pitchFamily="34" charset="0"/>
                <a:ea typeface="+mn-ea"/>
                <a:cs typeface="+mn-cs"/>
              </a:defRPr>
            </a:pPr>
            <a:endParaRPr lang="en-US"/>
          </a:p>
        </c:txPr>
        <c:crossAx val="214420297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a:solidFill>
            <a:schemeClr val="tx1"/>
          </a:solidFill>
          <a:latin typeface="Calibri" panose="020F0502020204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214899414866048"/>
          <c:y val="6.0415580867264645E-2"/>
          <c:w val="0.84386873293994746"/>
          <c:h val="0.77845497251650919"/>
        </c:manualLayout>
      </c:layout>
      <c:areaChart>
        <c:grouping val="stacked"/>
        <c:varyColors val="0"/>
        <c:ser>
          <c:idx val="0"/>
          <c:order val="0"/>
          <c:tx>
            <c:strRef>
              <c:f>Sheet1!$B$12</c:f>
              <c:strCache>
                <c:ptCount val="1"/>
                <c:pt idx="0">
                  <c:v>Fentanyl-Involved</c:v>
                </c:pt>
              </c:strCache>
            </c:strRef>
          </c:tx>
          <c:spPr>
            <a:solidFill>
              <a:srgbClr val="002060"/>
            </a:solidFill>
            <a:ln>
              <a:noFill/>
            </a:ln>
            <a:effectLst/>
          </c:spPr>
          <c:dLbls>
            <c:dLbl>
              <c:idx val="0"/>
              <c:layout>
                <c:manualLayout>
                  <c:x val="1.6448472569365821E-2"/>
                  <c:y val="-2.7893102211527668E-3"/>
                </c:manualLayout>
              </c:layout>
              <c:tx>
                <c:rich>
                  <a:bodyPr/>
                  <a:lstStyle/>
                  <a:p>
                    <a:fld id="{9FA39C31-7866-4819-AA51-3D5F9C2DB6A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B28B-474D-A3C4-123D29BB32FA}"/>
                </c:ext>
              </c:extLst>
            </c:dLbl>
            <c:dLbl>
              <c:idx val="1"/>
              <c:tx>
                <c:rich>
                  <a:bodyPr/>
                  <a:lstStyle/>
                  <a:p>
                    <a:fld id="{D6DAAF70-111E-46A0-89C8-B92D70DC641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B28B-474D-A3C4-123D29BB32FA}"/>
                </c:ext>
              </c:extLst>
            </c:dLbl>
            <c:dLbl>
              <c:idx val="2"/>
              <c:tx>
                <c:rich>
                  <a:bodyPr/>
                  <a:lstStyle/>
                  <a:p>
                    <a:fld id="{3B9B3DCD-CC77-4C57-A469-71A1540CD35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B28B-474D-A3C4-123D29BB32FA}"/>
                </c:ext>
              </c:extLst>
            </c:dLbl>
            <c:dLbl>
              <c:idx val="3"/>
              <c:tx>
                <c:rich>
                  <a:bodyPr/>
                  <a:lstStyle/>
                  <a:p>
                    <a:fld id="{B9F331E3-0BE1-4782-9773-3B7C0170499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B28B-474D-A3C4-123D29BB32FA}"/>
                </c:ext>
              </c:extLst>
            </c:dLbl>
            <c:dLbl>
              <c:idx val="4"/>
              <c:tx>
                <c:rich>
                  <a:bodyPr/>
                  <a:lstStyle/>
                  <a:p>
                    <a:fld id="{0CEBA77E-2064-4560-B834-D58CFD30801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B28B-474D-A3C4-123D29BB32FA}"/>
                </c:ext>
              </c:extLst>
            </c:dLbl>
            <c:dLbl>
              <c:idx val="5"/>
              <c:tx>
                <c:rich>
                  <a:bodyPr/>
                  <a:lstStyle/>
                  <a:p>
                    <a:fld id="{1282CF0F-89A9-4BDB-BCBB-261885A4868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B28B-474D-A3C4-123D29BB32FA}"/>
                </c:ext>
              </c:extLst>
            </c:dLbl>
            <c:dLbl>
              <c:idx val="6"/>
              <c:tx>
                <c:rich>
                  <a:bodyPr/>
                  <a:lstStyle/>
                  <a:p>
                    <a:fld id="{2BEFDFC7-062A-4E1B-ABCF-44822293B4B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B28B-474D-A3C4-123D29BB32FA}"/>
                </c:ext>
              </c:extLst>
            </c:dLbl>
            <c:dLbl>
              <c:idx val="7"/>
              <c:tx>
                <c:rich>
                  <a:bodyPr/>
                  <a:lstStyle/>
                  <a:p>
                    <a:fld id="{2EF0CB11-D01E-486A-A57A-E59AF7DDDEA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B28B-474D-A3C4-123D29BB32FA}"/>
                </c:ext>
              </c:extLst>
            </c:dLbl>
            <c:dLbl>
              <c:idx val="8"/>
              <c:tx>
                <c:rich>
                  <a:bodyPr/>
                  <a:lstStyle/>
                  <a:p>
                    <a:fld id="{FF8D052A-F88F-4C70-BD41-FF4091A19B5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B28B-474D-A3C4-123D29BB32FA}"/>
                </c:ext>
              </c:extLst>
            </c:dLbl>
            <c:dLbl>
              <c:idx val="9"/>
              <c:layout>
                <c:manualLayout>
                  <c:x val="-3.0155533043837338E-2"/>
                  <c:y val="-8.3679306634584037E-3"/>
                </c:manualLayout>
              </c:layout>
              <c:tx>
                <c:rich>
                  <a:bodyPr/>
                  <a:lstStyle/>
                  <a:p>
                    <a:fld id="{99E30BF9-6CD2-4AB4-BD06-B2D2BDBEE9CA}"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4D84-4B9E-A2F3-820337EF6CC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numRef>
              <c:f>Sheet1!$A$13:$A$23</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extLst/>
            </c:numRef>
          </c:cat>
          <c:val>
            <c:numRef>
              <c:f>Sheet1!$B$13:$B$23</c:f>
              <c:numCache>
                <c:formatCode>General</c:formatCode>
                <c:ptCount val="10"/>
                <c:pt idx="0">
                  <c:v>146</c:v>
                </c:pt>
                <c:pt idx="1">
                  <c:v>140</c:v>
                </c:pt>
                <c:pt idx="2">
                  <c:v>111</c:v>
                </c:pt>
                <c:pt idx="3">
                  <c:v>212</c:v>
                </c:pt>
                <c:pt idx="4">
                  <c:v>300</c:v>
                </c:pt>
                <c:pt idx="5">
                  <c:v>607</c:v>
                </c:pt>
                <c:pt idx="6">
                  <c:v>1316</c:v>
                </c:pt>
                <c:pt idx="7">
                  <c:v>1295</c:v>
                </c:pt>
                <c:pt idx="8">
                  <c:v>1429</c:v>
                </c:pt>
                <c:pt idx="9">
                  <c:v>2398</c:v>
                </c:pt>
              </c:numCache>
              <c:extLst/>
            </c:numRef>
          </c:val>
          <c:extLst>
            <c:ext xmlns:c15="http://schemas.microsoft.com/office/drawing/2012/chart" uri="{02D57815-91ED-43cb-92C2-25804820EDAC}">
              <c15:datalabelsRange>
                <c15:f>Sheet1!$E$13:$E$23</c15:f>
                <c15:dlblRangeCache>
                  <c:ptCount val="11"/>
                  <c:pt idx="0">
                    <c:v>15%</c:v>
                  </c:pt>
                  <c:pt idx="1">
                    <c:v>12%</c:v>
                  </c:pt>
                  <c:pt idx="2">
                    <c:v>11%</c:v>
                  </c:pt>
                  <c:pt idx="3">
                    <c:v>9%</c:v>
                  </c:pt>
                  <c:pt idx="4">
                    <c:v>16%</c:v>
                  </c:pt>
                  <c:pt idx="5">
                    <c:v>19%</c:v>
                  </c:pt>
                  <c:pt idx="6">
                    <c:v>31%</c:v>
                  </c:pt>
                  <c:pt idx="7">
                    <c:v>53%</c:v>
                  </c:pt>
                  <c:pt idx="8">
                    <c:v>56%</c:v>
                  </c:pt>
                  <c:pt idx="9">
                    <c:v>61%</c:v>
                  </c:pt>
                  <c:pt idx="10">
                    <c:v>73%</c:v>
                  </c:pt>
                </c15:dlblRangeCache>
              </c15:datalabelsRange>
            </c:ext>
            <c:ext xmlns:c16="http://schemas.microsoft.com/office/drawing/2014/chart" uri="{C3380CC4-5D6E-409C-BE32-E72D297353CC}">
              <c16:uniqueId val="{0000000B-B28B-474D-A3C4-123D29BB32FA}"/>
            </c:ext>
          </c:extLst>
        </c:ser>
        <c:ser>
          <c:idx val="1"/>
          <c:order val="1"/>
          <c:tx>
            <c:strRef>
              <c:f>Sheet1!$C$12</c:f>
              <c:strCache>
                <c:ptCount val="1"/>
                <c:pt idx="0">
                  <c:v>No Fentanyl</c:v>
                </c:pt>
              </c:strCache>
            </c:strRef>
          </c:tx>
          <c:spPr>
            <a:solidFill>
              <a:schemeClr val="accent1">
                <a:lumMod val="20000"/>
                <a:lumOff val="80000"/>
              </a:schemeClr>
            </a:solidFill>
            <a:ln>
              <a:noFill/>
            </a:ln>
            <a:effectLst/>
          </c:spPr>
          <c:cat>
            <c:numRef>
              <c:f>Sheet1!$A$13:$A$23</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extLst/>
            </c:numRef>
          </c:cat>
          <c:val>
            <c:numRef>
              <c:f>Sheet1!$C$13:$C$23</c:f>
              <c:numCache>
                <c:formatCode>General</c:formatCode>
                <c:ptCount val="10"/>
                <c:pt idx="0">
                  <c:v>1076</c:v>
                </c:pt>
                <c:pt idx="1">
                  <c:v>1138</c:v>
                </c:pt>
                <c:pt idx="2">
                  <c:v>1118</c:v>
                </c:pt>
                <c:pt idx="3">
                  <c:v>1143</c:v>
                </c:pt>
                <c:pt idx="4">
                  <c:v>1266</c:v>
                </c:pt>
                <c:pt idx="5">
                  <c:v>1358</c:v>
                </c:pt>
                <c:pt idx="6">
                  <c:v>1158</c:v>
                </c:pt>
                <c:pt idx="7">
                  <c:v>1006</c:v>
                </c:pt>
                <c:pt idx="8">
                  <c:v>923</c:v>
                </c:pt>
                <c:pt idx="9">
                  <c:v>906</c:v>
                </c:pt>
              </c:numCache>
              <c:extLst/>
            </c:numRef>
          </c:val>
          <c:extLst>
            <c:ext xmlns:c16="http://schemas.microsoft.com/office/drawing/2014/chart" uri="{C3380CC4-5D6E-409C-BE32-E72D297353CC}">
              <c16:uniqueId val="{0000000C-B28B-474D-A3C4-123D29BB32FA}"/>
            </c:ext>
          </c:extLst>
        </c:ser>
        <c:dLbls>
          <c:showLegendKey val="0"/>
          <c:showVal val="0"/>
          <c:showCatName val="0"/>
          <c:showSerName val="0"/>
          <c:showPercent val="0"/>
          <c:showBubbleSize val="0"/>
        </c:dLbls>
        <c:axId val="508056232"/>
        <c:axId val="508057872"/>
      </c:areaChart>
      <c:catAx>
        <c:axId val="508056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08057872"/>
        <c:crosses val="autoZero"/>
        <c:auto val="1"/>
        <c:lblAlgn val="ctr"/>
        <c:lblOffset val="100"/>
        <c:noMultiLvlLbl val="0"/>
      </c:catAx>
      <c:valAx>
        <c:axId val="508057872"/>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dirty="0"/>
                  <a:t>Number of medication and drug overdose deaths, </a:t>
                </a:r>
              </a:p>
              <a:p>
                <a:pPr>
                  <a:defRPr/>
                </a:pPr>
                <a:r>
                  <a:rPr lang="en-US" dirty="0"/>
                  <a:t>NC Residents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08056232"/>
        <c:crosses val="autoZero"/>
        <c:crossBetween val="midCat"/>
      </c:valAx>
      <c:spPr>
        <a:noFill/>
        <a:ln>
          <a:noFill/>
        </a:ln>
        <a:effectLst/>
      </c:spPr>
    </c:plotArea>
    <c:legend>
      <c:legendPos val="t"/>
      <c:layout>
        <c:manualLayout>
          <c:xMode val="edge"/>
          <c:yMode val="edge"/>
          <c:x val="0.22741349091492769"/>
          <c:y val="0.12165956145585101"/>
          <c:w val="0.22978895894977569"/>
          <c:h val="0.2315842439523777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zero"/>
    <c:showDLblsOverMax val="0"/>
  </c:chart>
  <c:spPr>
    <a:noFill/>
    <a:ln>
      <a:noFill/>
    </a:ln>
    <a:effectLst/>
  </c:spPr>
  <c:txPr>
    <a:bodyPr/>
    <a:lstStyle/>
    <a:p>
      <a:pPr>
        <a:defRPr sz="1200">
          <a:solidFill>
            <a:schemeClr val="tx1"/>
          </a:solidFill>
          <a:latin typeface="+mn-lt"/>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254576471446392E-2"/>
          <c:y val="2.1847611821167193E-2"/>
          <c:w val="0.72837847102887832"/>
          <c:h val="0.82978865684008607"/>
        </c:manualLayout>
      </c:layout>
      <c:lineChart>
        <c:grouping val="standard"/>
        <c:varyColors val="0"/>
        <c:ser>
          <c:idx val="0"/>
          <c:order val="0"/>
          <c:tx>
            <c:strRef>
              <c:f>Sheet1!$B$1</c:f>
              <c:strCache>
                <c:ptCount val="1"/>
                <c:pt idx="0">
                  <c:v>Commonly Prescribed Opioid Medications</c:v>
                </c:pt>
              </c:strCache>
            </c:strRef>
          </c:tx>
          <c:spPr>
            <a:ln w="38083" cap="rnd">
              <a:solidFill>
                <a:schemeClr val="accent1"/>
              </a:solidFill>
              <a:round/>
            </a:ln>
            <a:effectLst/>
          </c:spPr>
          <c:marker>
            <c:symbol val="none"/>
          </c:marker>
          <c:dLbls>
            <c:dLbl>
              <c:idx val="17"/>
              <c:layout>
                <c:manualLayout>
                  <c:x val="0.1317767178788441"/>
                  <c:y val="6.254822715700939E-2"/>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r>
                      <a:rPr lang="en-US" sz="1000" b="1" dirty="0">
                        <a:solidFill>
                          <a:schemeClr val="accent1"/>
                        </a:solidFill>
                      </a:rPr>
                      <a:t>Common Rx Opioids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layout>
                    <c:manualLayout>
                      <c:w val="0.15389388058011244"/>
                      <c:h val="5.4069084772552511E-2"/>
                    </c:manualLayout>
                  </c15:layout>
                  <c15:showDataLabelsRange val="0"/>
                </c:ext>
                <c:ext xmlns:c16="http://schemas.microsoft.com/office/drawing/2014/chart" uri="{C3380CC4-5D6E-409C-BE32-E72D297353CC}">
                  <c16:uniqueId val="{00000000-A576-4ECB-AB26-3EB5C03CD478}"/>
                </c:ext>
              </c:extLst>
            </c:dLbl>
            <c:spPr>
              <a:noFill/>
              <a:ln>
                <a:noFill/>
              </a:ln>
              <a:effectLst/>
            </c:spPr>
            <c:txPr>
              <a:bodyPr wrap="square" lIns="38100" tIns="19050" rIns="38100" bIns="19050" anchor="ctr">
                <a:spAutoFit/>
              </a:bodyPr>
              <a:lstStyle/>
              <a:p>
                <a:pPr>
                  <a:defRPr sz="10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Sheet1!$A$2:$A$23</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Sheet1!$B$2:$B$23</c:f>
              <c:numCache>
                <c:formatCode>General</c:formatCode>
                <c:ptCount val="22"/>
                <c:pt idx="0">
                  <c:v>96</c:v>
                </c:pt>
                <c:pt idx="1">
                  <c:v>189</c:v>
                </c:pt>
                <c:pt idx="2">
                  <c:v>239</c:v>
                </c:pt>
                <c:pt idx="3">
                  <c:v>306</c:v>
                </c:pt>
                <c:pt idx="4">
                  <c:v>373</c:v>
                </c:pt>
                <c:pt idx="5">
                  <c:v>417</c:v>
                </c:pt>
                <c:pt idx="6">
                  <c:v>494</c:v>
                </c:pt>
                <c:pt idx="7">
                  <c:v>547</c:v>
                </c:pt>
                <c:pt idx="8">
                  <c:v>606</c:v>
                </c:pt>
                <c:pt idx="9">
                  <c:v>663</c:v>
                </c:pt>
                <c:pt idx="10">
                  <c:v>627</c:v>
                </c:pt>
                <c:pt idx="11">
                  <c:v>574</c:v>
                </c:pt>
                <c:pt idx="12">
                  <c:v>586</c:v>
                </c:pt>
                <c:pt idx="13">
                  <c:v>547</c:v>
                </c:pt>
                <c:pt idx="14">
                  <c:v>524</c:v>
                </c:pt>
                <c:pt idx="15">
                  <c:v>563</c:v>
                </c:pt>
                <c:pt idx="16">
                  <c:v>637</c:v>
                </c:pt>
                <c:pt idx="17">
                  <c:v>697</c:v>
                </c:pt>
                <c:pt idx="18">
                  <c:v>680</c:v>
                </c:pt>
                <c:pt idx="19">
                  <c:v>503</c:v>
                </c:pt>
                <c:pt idx="20">
                  <c:v>436</c:v>
                </c:pt>
                <c:pt idx="21">
                  <c:v>520</c:v>
                </c:pt>
              </c:numCache>
            </c:numRef>
          </c:val>
          <c:smooth val="0"/>
          <c:extLst>
            <c:ext xmlns:c16="http://schemas.microsoft.com/office/drawing/2014/chart" uri="{C3380CC4-5D6E-409C-BE32-E72D297353CC}">
              <c16:uniqueId val="{00000001-A576-4ECB-AB26-3EB5C03CD478}"/>
            </c:ext>
          </c:extLst>
        </c:ser>
        <c:ser>
          <c:idx val="1"/>
          <c:order val="1"/>
          <c:tx>
            <c:strRef>
              <c:f>Sheet1!$C$1</c:f>
              <c:strCache>
                <c:ptCount val="1"/>
                <c:pt idx="0">
                  <c:v>Fentanyl</c:v>
                </c:pt>
              </c:strCache>
            </c:strRef>
          </c:tx>
          <c:spPr>
            <a:ln w="38083" cap="rnd">
              <a:solidFill>
                <a:schemeClr val="accent3"/>
              </a:solidFill>
              <a:round/>
            </a:ln>
            <a:effectLst/>
          </c:spPr>
          <c:marker>
            <c:symbol val="none"/>
          </c:marker>
          <c:dLbls>
            <c:dLbl>
              <c:idx val="17"/>
              <c:layout>
                <c:manualLayout>
                  <c:x val="0.12950281283392762"/>
                  <c:y val="-0.57236347818296929"/>
                </c:manualLayout>
              </c:layout>
              <c:tx>
                <c:rich>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r>
                      <a:rPr lang="en-US" sz="1000" b="1" dirty="0">
                        <a:solidFill>
                          <a:schemeClr val="accent3"/>
                        </a:solidFill>
                      </a:rPr>
                      <a:t>Fentanyl</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A576-4ECB-AB26-3EB5C03CD478}"/>
                </c:ext>
              </c:extLst>
            </c:dLbl>
            <c:spPr>
              <a:noFill/>
              <a:ln>
                <a:noFill/>
              </a:ln>
              <a:effectLst/>
            </c:spPr>
            <c:txPr>
              <a:bodyPr wrap="square" lIns="38100" tIns="19050" rIns="38100" bIns="19050" anchor="ctr">
                <a:spAutoFit/>
              </a:bodyPr>
              <a:lstStyle/>
              <a:p>
                <a:pPr>
                  <a:defRPr sz="10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Sheet1!$A$2:$A$23</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Sheet1!$C$2:$C$23</c:f>
              <c:numCache>
                <c:formatCode>General</c:formatCode>
                <c:ptCount val="22"/>
                <c:pt idx="0">
                  <c:v>26</c:v>
                </c:pt>
                <c:pt idx="1">
                  <c:v>48</c:v>
                </c:pt>
                <c:pt idx="2">
                  <c:v>58</c:v>
                </c:pt>
                <c:pt idx="3">
                  <c:v>50</c:v>
                </c:pt>
                <c:pt idx="4">
                  <c:v>71</c:v>
                </c:pt>
                <c:pt idx="5">
                  <c:v>110</c:v>
                </c:pt>
                <c:pt idx="6">
                  <c:v>113</c:v>
                </c:pt>
                <c:pt idx="7">
                  <c:v>104</c:v>
                </c:pt>
                <c:pt idx="8">
                  <c:v>111</c:v>
                </c:pt>
                <c:pt idx="9">
                  <c:v>125</c:v>
                </c:pt>
                <c:pt idx="10">
                  <c:v>164</c:v>
                </c:pt>
                <c:pt idx="11">
                  <c:v>165</c:v>
                </c:pt>
                <c:pt idx="12">
                  <c:v>146</c:v>
                </c:pt>
                <c:pt idx="13">
                  <c:v>140</c:v>
                </c:pt>
                <c:pt idx="14">
                  <c:v>111</c:v>
                </c:pt>
                <c:pt idx="15">
                  <c:v>212</c:v>
                </c:pt>
                <c:pt idx="16">
                  <c:v>300</c:v>
                </c:pt>
                <c:pt idx="17">
                  <c:v>607</c:v>
                </c:pt>
                <c:pt idx="18">
                  <c:v>1316</c:v>
                </c:pt>
                <c:pt idx="19">
                  <c:v>1295</c:v>
                </c:pt>
                <c:pt idx="20">
                  <c:v>1429</c:v>
                </c:pt>
                <c:pt idx="21">
                  <c:v>2398</c:v>
                </c:pt>
              </c:numCache>
            </c:numRef>
          </c:val>
          <c:smooth val="0"/>
          <c:extLst>
            <c:ext xmlns:c16="http://schemas.microsoft.com/office/drawing/2014/chart" uri="{C3380CC4-5D6E-409C-BE32-E72D297353CC}">
              <c16:uniqueId val="{00000003-A576-4ECB-AB26-3EB5C03CD478}"/>
            </c:ext>
          </c:extLst>
        </c:ser>
        <c:ser>
          <c:idx val="2"/>
          <c:order val="2"/>
          <c:tx>
            <c:strRef>
              <c:f>Sheet1!$D$1</c:f>
              <c:strCache>
                <c:ptCount val="1"/>
                <c:pt idx="0">
                  <c:v>Cocaine</c:v>
                </c:pt>
              </c:strCache>
            </c:strRef>
          </c:tx>
          <c:spPr>
            <a:ln w="38083" cap="rnd">
              <a:solidFill>
                <a:schemeClr val="accent4"/>
              </a:solidFill>
              <a:round/>
            </a:ln>
            <a:effectLst/>
          </c:spPr>
          <c:marker>
            <c:symbol val="none"/>
          </c:marker>
          <c:dLbls>
            <c:dLbl>
              <c:idx val="17"/>
              <c:layout>
                <c:manualLayout>
                  <c:x val="0.10130813880421272"/>
                  <c:y val="-0.20493084150645591"/>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r>
                      <a:rPr lang="en-US" sz="1000" b="1" dirty="0">
                        <a:solidFill>
                          <a:schemeClr val="accent4">
                            <a:lumMod val="75000"/>
                          </a:schemeClr>
                        </a:solidFill>
                      </a:rPr>
                      <a:t>Cocaine</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A576-4ECB-AB26-3EB5C03CD478}"/>
                </c:ext>
              </c:extLst>
            </c:dLbl>
            <c:spPr>
              <a:noFill/>
              <a:ln>
                <a:noFill/>
              </a:ln>
              <a:effectLst/>
            </c:spPr>
            <c:txPr>
              <a:bodyPr wrap="square" lIns="38100" tIns="19050" rIns="38100" bIns="19050" anchor="ctr">
                <a:spAutoFit/>
              </a:bodyPr>
              <a:lstStyle/>
              <a:p>
                <a:pPr>
                  <a:defRPr sz="10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Sheet1!$A$2:$A$23</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Sheet1!$D$2:$D$23</c:f>
              <c:numCache>
                <c:formatCode>General</c:formatCode>
                <c:ptCount val="22"/>
                <c:pt idx="0">
                  <c:v>71</c:v>
                </c:pt>
                <c:pt idx="1">
                  <c:v>83</c:v>
                </c:pt>
                <c:pt idx="2">
                  <c:v>95</c:v>
                </c:pt>
                <c:pt idx="3">
                  <c:v>128</c:v>
                </c:pt>
                <c:pt idx="4">
                  <c:v>172</c:v>
                </c:pt>
                <c:pt idx="5">
                  <c:v>198</c:v>
                </c:pt>
                <c:pt idx="6">
                  <c:v>290</c:v>
                </c:pt>
                <c:pt idx="7">
                  <c:v>320</c:v>
                </c:pt>
                <c:pt idx="8">
                  <c:v>220</c:v>
                </c:pt>
                <c:pt idx="9">
                  <c:v>184</c:v>
                </c:pt>
                <c:pt idx="10">
                  <c:v>160</c:v>
                </c:pt>
                <c:pt idx="11">
                  <c:v>125</c:v>
                </c:pt>
                <c:pt idx="12">
                  <c:v>171</c:v>
                </c:pt>
                <c:pt idx="13">
                  <c:v>201</c:v>
                </c:pt>
                <c:pt idx="14">
                  <c:v>167</c:v>
                </c:pt>
                <c:pt idx="15">
                  <c:v>225</c:v>
                </c:pt>
                <c:pt idx="16">
                  <c:v>313</c:v>
                </c:pt>
                <c:pt idx="17">
                  <c:v>502</c:v>
                </c:pt>
                <c:pt idx="18">
                  <c:v>727</c:v>
                </c:pt>
                <c:pt idx="19">
                  <c:v>723</c:v>
                </c:pt>
                <c:pt idx="20">
                  <c:v>811</c:v>
                </c:pt>
                <c:pt idx="21">
                  <c:v>1042</c:v>
                </c:pt>
              </c:numCache>
            </c:numRef>
          </c:val>
          <c:smooth val="0"/>
          <c:extLst>
            <c:ext xmlns:c16="http://schemas.microsoft.com/office/drawing/2014/chart" uri="{C3380CC4-5D6E-409C-BE32-E72D297353CC}">
              <c16:uniqueId val="{00000005-A576-4ECB-AB26-3EB5C03CD478}"/>
            </c:ext>
          </c:extLst>
        </c:ser>
        <c:ser>
          <c:idx val="4"/>
          <c:order val="3"/>
          <c:tx>
            <c:strRef>
              <c:f>Sheet1!$E$1</c:f>
              <c:strCache>
                <c:ptCount val="1"/>
                <c:pt idx="0">
                  <c:v>Alcohol</c:v>
                </c:pt>
              </c:strCache>
            </c:strRef>
          </c:tx>
          <c:spPr>
            <a:ln w="38083" cap="rnd">
              <a:solidFill>
                <a:srgbClr val="00B0F0"/>
              </a:solidFill>
              <a:round/>
            </a:ln>
            <a:effectLst/>
          </c:spPr>
          <c:marker>
            <c:symbol val="none"/>
          </c:marker>
          <c:dLbls>
            <c:dLbl>
              <c:idx val="17"/>
              <c:layout>
                <c:manualLayout>
                  <c:x val="0.13348464651008157"/>
                  <c:y val="-0.12373605020103606"/>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r>
                      <a:rPr lang="en-US" sz="1000" b="1" dirty="0">
                        <a:solidFill>
                          <a:srgbClr val="00B0F0"/>
                        </a:solidFill>
                      </a:rPr>
                      <a:t>Alcohol</a:t>
                    </a:r>
                  </a:p>
                </c:rich>
              </c:tx>
              <c:spPr>
                <a:noFill/>
                <a:ln>
                  <a:noFill/>
                </a:ln>
                <a:effectLst/>
              </c:spP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A576-4ECB-AB26-3EB5C03CD478}"/>
                </c:ext>
              </c:extLst>
            </c:dLbl>
            <c:spPr>
              <a:noFill/>
              <a:ln>
                <a:noFill/>
              </a:ln>
              <a:effectLst/>
            </c:spPr>
            <c:txPr>
              <a:bodyPr wrap="square" lIns="38100" tIns="19050" rIns="38100" bIns="19050" anchor="ctr">
                <a:spAutoFit/>
              </a:bodyPr>
              <a:lstStyle/>
              <a:p>
                <a:pPr>
                  <a:defRPr sz="10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Sheet1!$A$2:$A$23</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Sheet1!$E$2:$E$23</c:f>
              <c:numCache>
                <c:formatCode>General</c:formatCode>
                <c:ptCount val="22"/>
                <c:pt idx="0">
                  <c:v>45</c:v>
                </c:pt>
                <c:pt idx="1">
                  <c:v>57</c:v>
                </c:pt>
                <c:pt idx="2">
                  <c:v>50</c:v>
                </c:pt>
                <c:pt idx="3">
                  <c:v>35</c:v>
                </c:pt>
                <c:pt idx="4">
                  <c:v>61</c:v>
                </c:pt>
                <c:pt idx="5">
                  <c:v>58</c:v>
                </c:pt>
                <c:pt idx="6">
                  <c:v>62</c:v>
                </c:pt>
                <c:pt idx="7">
                  <c:v>51</c:v>
                </c:pt>
                <c:pt idx="8">
                  <c:v>100</c:v>
                </c:pt>
                <c:pt idx="9">
                  <c:v>143</c:v>
                </c:pt>
                <c:pt idx="10">
                  <c:v>178</c:v>
                </c:pt>
                <c:pt idx="11">
                  <c:v>165</c:v>
                </c:pt>
                <c:pt idx="12">
                  <c:v>159</c:v>
                </c:pt>
                <c:pt idx="13">
                  <c:v>176</c:v>
                </c:pt>
                <c:pt idx="14">
                  <c:v>193</c:v>
                </c:pt>
                <c:pt idx="15">
                  <c:v>249</c:v>
                </c:pt>
                <c:pt idx="16">
                  <c:v>262</c:v>
                </c:pt>
                <c:pt idx="17">
                  <c:v>281</c:v>
                </c:pt>
                <c:pt idx="18">
                  <c:v>393</c:v>
                </c:pt>
                <c:pt idx="19">
                  <c:v>382</c:v>
                </c:pt>
                <c:pt idx="20">
                  <c:v>387</c:v>
                </c:pt>
                <c:pt idx="21">
                  <c:v>586</c:v>
                </c:pt>
              </c:numCache>
            </c:numRef>
          </c:val>
          <c:smooth val="0"/>
          <c:extLst>
            <c:ext xmlns:c16="http://schemas.microsoft.com/office/drawing/2014/chart" uri="{C3380CC4-5D6E-409C-BE32-E72D297353CC}">
              <c16:uniqueId val="{00000007-A576-4ECB-AB26-3EB5C03CD478}"/>
            </c:ext>
          </c:extLst>
        </c:ser>
        <c:ser>
          <c:idx val="3"/>
          <c:order val="4"/>
          <c:tx>
            <c:strRef>
              <c:f>Sheet1!$F$1</c:f>
              <c:strCache>
                <c:ptCount val="1"/>
                <c:pt idx="0">
                  <c:v>Benzodizepines</c:v>
                </c:pt>
              </c:strCache>
            </c:strRef>
          </c:tx>
          <c:spPr>
            <a:ln w="38083" cap="rnd">
              <a:solidFill>
                <a:schemeClr val="accent5">
                  <a:lumMod val="60000"/>
                  <a:lumOff val="40000"/>
                </a:schemeClr>
              </a:solidFill>
              <a:round/>
            </a:ln>
            <a:effectLst/>
          </c:spPr>
          <c:marker>
            <c:symbol val="none"/>
          </c:marker>
          <c:dLbls>
            <c:dLbl>
              <c:idx val="17"/>
              <c:layout>
                <c:manualLayout>
                  <c:x val="0.116739001053269"/>
                  <c:y val="5.9166380747834368E-2"/>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r>
                      <a:rPr lang="en-US" sz="1000" b="1" dirty="0">
                        <a:solidFill>
                          <a:schemeClr val="accent5">
                            <a:lumMod val="60000"/>
                            <a:lumOff val="40000"/>
                          </a:schemeClr>
                        </a:solidFill>
                      </a:rPr>
                      <a:t>Benzodiazepines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layout>
                    <c:manualLayout>
                      <c:w val="0.12119273564904288"/>
                      <c:h val="2.7165133163190063E-2"/>
                    </c:manualLayout>
                  </c15:layout>
                  <c15:showDataLabelsRange val="0"/>
                </c:ext>
                <c:ext xmlns:c16="http://schemas.microsoft.com/office/drawing/2014/chart" uri="{C3380CC4-5D6E-409C-BE32-E72D297353CC}">
                  <c16:uniqueId val="{00000008-A576-4ECB-AB26-3EB5C03CD478}"/>
                </c:ext>
              </c:extLst>
            </c:dLbl>
            <c:spPr>
              <a:noFill/>
              <a:ln>
                <a:noFill/>
              </a:ln>
              <a:effectLst/>
            </c:spPr>
            <c:txPr>
              <a:bodyPr wrap="square" lIns="38100" tIns="19050" rIns="38100" bIns="19050" anchor="ctr">
                <a:spAutoFit/>
              </a:bodyPr>
              <a:lstStyle/>
              <a:p>
                <a:pPr>
                  <a:defRPr sz="10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Sheet1!$A$2:$A$23</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Sheet1!$F$2:$F$23</c:f>
              <c:numCache>
                <c:formatCode>General</c:formatCode>
                <c:ptCount val="22"/>
                <c:pt idx="0">
                  <c:v>25</c:v>
                </c:pt>
                <c:pt idx="1">
                  <c:v>28</c:v>
                </c:pt>
                <c:pt idx="2">
                  <c:v>41</c:v>
                </c:pt>
                <c:pt idx="3">
                  <c:v>27</c:v>
                </c:pt>
                <c:pt idx="4">
                  <c:v>24</c:v>
                </c:pt>
                <c:pt idx="5">
                  <c:v>21</c:v>
                </c:pt>
                <c:pt idx="6">
                  <c:v>47</c:v>
                </c:pt>
                <c:pt idx="7">
                  <c:v>59</c:v>
                </c:pt>
                <c:pt idx="8">
                  <c:v>64</c:v>
                </c:pt>
                <c:pt idx="9">
                  <c:v>82</c:v>
                </c:pt>
                <c:pt idx="10">
                  <c:v>79</c:v>
                </c:pt>
                <c:pt idx="11">
                  <c:v>116</c:v>
                </c:pt>
                <c:pt idx="12">
                  <c:v>162</c:v>
                </c:pt>
                <c:pt idx="13">
                  <c:v>156</c:v>
                </c:pt>
                <c:pt idx="14">
                  <c:v>125</c:v>
                </c:pt>
                <c:pt idx="15">
                  <c:v>282</c:v>
                </c:pt>
                <c:pt idx="16">
                  <c:v>402</c:v>
                </c:pt>
                <c:pt idx="17">
                  <c:v>527</c:v>
                </c:pt>
                <c:pt idx="18">
                  <c:v>601</c:v>
                </c:pt>
                <c:pt idx="19">
                  <c:v>497</c:v>
                </c:pt>
                <c:pt idx="20">
                  <c:v>461</c:v>
                </c:pt>
                <c:pt idx="21">
                  <c:v>449</c:v>
                </c:pt>
              </c:numCache>
            </c:numRef>
          </c:val>
          <c:smooth val="0"/>
          <c:extLst>
            <c:ext xmlns:c16="http://schemas.microsoft.com/office/drawing/2014/chart" uri="{C3380CC4-5D6E-409C-BE32-E72D297353CC}">
              <c16:uniqueId val="{00000009-A576-4ECB-AB26-3EB5C03CD478}"/>
            </c:ext>
          </c:extLst>
        </c:ser>
        <c:ser>
          <c:idx val="5"/>
          <c:order val="5"/>
          <c:tx>
            <c:strRef>
              <c:f>Sheet1!$G$1</c:f>
              <c:strCache>
                <c:ptCount val="1"/>
                <c:pt idx="0">
                  <c:v>Meth</c:v>
                </c:pt>
              </c:strCache>
            </c:strRef>
          </c:tx>
          <c:spPr>
            <a:ln w="38083" cap="rnd">
              <a:solidFill>
                <a:schemeClr val="accent5"/>
              </a:solidFill>
              <a:round/>
            </a:ln>
            <a:effectLst/>
          </c:spPr>
          <c:marker>
            <c:symbol val="none"/>
          </c:marker>
          <c:dLbls>
            <c:dLbl>
              <c:idx val="17"/>
              <c:layout>
                <c:manualLayout>
                  <c:x val="9.7402475346312106E-2"/>
                  <c:y val="-0.21029972759593135"/>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r>
                      <a:rPr lang="en-US" sz="1000" b="1" dirty="0">
                        <a:solidFill>
                          <a:schemeClr val="accent5"/>
                        </a:solidFill>
                      </a:rPr>
                      <a:t>Methamphetamine</a:t>
                    </a:r>
                  </a:p>
                </c:rich>
              </c:tx>
              <c:spPr>
                <a:noFill/>
                <a:ln>
                  <a:noFill/>
                </a:ln>
                <a:effectLst/>
              </c:spP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A576-4ECB-AB26-3EB5C03CD478}"/>
                </c:ext>
              </c:extLst>
            </c:dLbl>
            <c:spPr>
              <a:noFill/>
              <a:ln>
                <a:noFill/>
              </a:ln>
              <a:effectLst/>
            </c:spPr>
            <c:txPr>
              <a:bodyPr wrap="square" lIns="38100" tIns="19050" rIns="38100" bIns="19050" anchor="ctr">
                <a:spAutoFit/>
              </a:bodyPr>
              <a:lstStyle/>
              <a:p>
                <a:pPr>
                  <a:defRPr sz="10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Sheet1!$A$2:$A$23</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Sheet1!$G$2:$G$23</c:f>
              <c:numCache>
                <c:formatCode>General</c:formatCode>
                <c:ptCount val="22"/>
                <c:pt idx="0">
                  <c:v>1</c:v>
                </c:pt>
                <c:pt idx="1">
                  <c:v>2</c:v>
                </c:pt>
                <c:pt idx="2">
                  <c:v>4</c:v>
                </c:pt>
                <c:pt idx="3">
                  <c:v>9</c:v>
                </c:pt>
                <c:pt idx="4">
                  <c:v>8</c:v>
                </c:pt>
                <c:pt idx="5">
                  <c:v>15</c:v>
                </c:pt>
                <c:pt idx="6">
                  <c:v>19</c:v>
                </c:pt>
                <c:pt idx="7">
                  <c:v>10</c:v>
                </c:pt>
                <c:pt idx="8">
                  <c:v>14</c:v>
                </c:pt>
                <c:pt idx="9">
                  <c:v>10</c:v>
                </c:pt>
                <c:pt idx="10">
                  <c:v>9</c:v>
                </c:pt>
                <c:pt idx="11">
                  <c:v>11</c:v>
                </c:pt>
                <c:pt idx="12">
                  <c:v>18</c:v>
                </c:pt>
                <c:pt idx="13">
                  <c:v>24</c:v>
                </c:pt>
                <c:pt idx="14">
                  <c:v>30</c:v>
                </c:pt>
                <c:pt idx="15">
                  <c:v>33</c:v>
                </c:pt>
                <c:pt idx="16">
                  <c:v>64</c:v>
                </c:pt>
                <c:pt idx="17">
                  <c:v>115</c:v>
                </c:pt>
                <c:pt idx="18">
                  <c:v>183</c:v>
                </c:pt>
                <c:pt idx="19">
                  <c:v>267</c:v>
                </c:pt>
                <c:pt idx="20">
                  <c:v>353</c:v>
                </c:pt>
                <c:pt idx="21">
                  <c:v>634</c:v>
                </c:pt>
              </c:numCache>
            </c:numRef>
          </c:val>
          <c:smooth val="0"/>
          <c:extLst>
            <c:ext xmlns:c16="http://schemas.microsoft.com/office/drawing/2014/chart" uri="{C3380CC4-5D6E-409C-BE32-E72D297353CC}">
              <c16:uniqueId val="{0000000B-A576-4ECB-AB26-3EB5C03CD478}"/>
            </c:ext>
          </c:extLst>
        </c:ser>
        <c:ser>
          <c:idx val="6"/>
          <c:order val="6"/>
          <c:tx>
            <c:strRef>
              <c:f>Sheet1!$H$1</c:f>
              <c:strCache>
                <c:ptCount val="1"/>
                <c:pt idx="0">
                  <c:v>Antiepileptics</c:v>
                </c:pt>
              </c:strCache>
            </c:strRef>
          </c:tx>
          <c:spPr>
            <a:ln w="38100">
              <a:solidFill>
                <a:srgbClr val="A6611A"/>
              </a:solidFill>
            </a:ln>
          </c:spPr>
          <c:marker>
            <c:symbol val="none"/>
          </c:marker>
          <c:dLbls>
            <c:dLbl>
              <c:idx val="19"/>
              <c:layout>
                <c:manualLayout>
                  <c:x val="4.4455212458081789E-2"/>
                  <c:y val="2.1445759542800671E-2"/>
                </c:manualLayout>
              </c:layout>
              <c:tx>
                <c:rich>
                  <a:bodyPr/>
                  <a:lstStyle/>
                  <a:p>
                    <a:r>
                      <a:rPr lang="en-US" b="1" dirty="0">
                        <a:solidFill>
                          <a:srgbClr val="A6611A"/>
                        </a:solidFill>
                      </a:rPr>
                      <a:t>Gabapentin</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9C5-4063-AB02-7DF22D2C3B1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Sheet1!$A$2:$A$23</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Sheet1!$H$2:$H$23</c:f>
              <c:numCache>
                <c:formatCode>General</c:formatCode>
                <c:ptCount val="22"/>
                <c:pt idx="0">
                  <c:v>7</c:v>
                </c:pt>
                <c:pt idx="1">
                  <c:v>8</c:v>
                </c:pt>
                <c:pt idx="2">
                  <c:v>4</c:v>
                </c:pt>
                <c:pt idx="3">
                  <c:v>4</c:v>
                </c:pt>
                <c:pt idx="4">
                  <c:v>3</c:v>
                </c:pt>
                <c:pt idx="5">
                  <c:v>4</c:v>
                </c:pt>
                <c:pt idx="6">
                  <c:v>4</c:v>
                </c:pt>
                <c:pt idx="7">
                  <c:v>6</c:v>
                </c:pt>
                <c:pt idx="8">
                  <c:v>9</c:v>
                </c:pt>
                <c:pt idx="9">
                  <c:v>13</c:v>
                </c:pt>
                <c:pt idx="10">
                  <c:v>16</c:v>
                </c:pt>
                <c:pt idx="11">
                  <c:v>21</c:v>
                </c:pt>
                <c:pt idx="12">
                  <c:v>33</c:v>
                </c:pt>
                <c:pt idx="13">
                  <c:v>50</c:v>
                </c:pt>
                <c:pt idx="14">
                  <c:v>51</c:v>
                </c:pt>
                <c:pt idx="15">
                  <c:v>114</c:v>
                </c:pt>
                <c:pt idx="16">
                  <c:v>188</c:v>
                </c:pt>
                <c:pt idx="17">
                  <c:v>239</c:v>
                </c:pt>
                <c:pt idx="18">
                  <c:v>279</c:v>
                </c:pt>
                <c:pt idx="19">
                  <c:v>305</c:v>
                </c:pt>
                <c:pt idx="20">
                  <c:v>299</c:v>
                </c:pt>
                <c:pt idx="21">
                  <c:v>437</c:v>
                </c:pt>
              </c:numCache>
            </c:numRef>
          </c:val>
          <c:smooth val="0"/>
          <c:extLst>
            <c:ext xmlns:c16="http://schemas.microsoft.com/office/drawing/2014/chart" uri="{C3380CC4-5D6E-409C-BE32-E72D297353CC}">
              <c16:uniqueId val="{00000001-F9C5-4063-AB02-7DF22D2C3B11}"/>
            </c:ext>
          </c:extLst>
        </c:ser>
        <c:ser>
          <c:idx val="7"/>
          <c:order val="7"/>
          <c:tx>
            <c:strRef>
              <c:f>Sheet1!$I$1</c:f>
              <c:strCache>
                <c:ptCount val="1"/>
                <c:pt idx="0">
                  <c:v>Heroin</c:v>
                </c:pt>
              </c:strCache>
            </c:strRef>
          </c:tx>
          <c:spPr>
            <a:ln w="38100">
              <a:solidFill>
                <a:schemeClr val="accent3">
                  <a:lumMod val="60000"/>
                  <a:lumOff val="40000"/>
                </a:schemeClr>
              </a:solidFill>
            </a:ln>
          </c:spPr>
          <c:marker>
            <c:symbol val="none"/>
          </c:marker>
          <c:dLbls>
            <c:dLbl>
              <c:idx val="21"/>
              <c:layout>
                <c:manualLayout>
                  <c:x val="4.1636805099753557E-3"/>
                  <c:y val="-2.9323035021862976E-3"/>
                </c:manualLayout>
              </c:layout>
              <c:tx>
                <c:rich>
                  <a:bodyPr/>
                  <a:lstStyle/>
                  <a:p>
                    <a:r>
                      <a:rPr lang="en-US" b="1" dirty="0">
                        <a:solidFill>
                          <a:schemeClr val="accent3">
                            <a:lumMod val="60000"/>
                            <a:lumOff val="40000"/>
                          </a:schemeClr>
                        </a:solidFill>
                      </a:rPr>
                      <a:t>Heroin</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5BFE-4729-AE7E-6AF7317604E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Sheet1!$A$2:$A$23</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Sheet1!$I$2:$I$23</c:f>
              <c:numCache>
                <c:formatCode>General</c:formatCode>
                <c:ptCount val="22"/>
                <c:pt idx="0">
                  <c:v>41</c:v>
                </c:pt>
                <c:pt idx="1">
                  <c:v>41</c:v>
                </c:pt>
                <c:pt idx="2">
                  <c:v>48</c:v>
                </c:pt>
                <c:pt idx="3">
                  <c:v>46</c:v>
                </c:pt>
                <c:pt idx="4">
                  <c:v>52</c:v>
                </c:pt>
                <c:pt idx="5">
                  <c:v>48</c:v>
                </c:pt>
                <c:pt idx="6">
                  <c:v>62</c:v>
                </c:pt>
                <c:pt idx="7">
                  <c:v>56</c:v>
                </c:pt>
                <c:pt idx="8">
                  <c:v>50</c:v>
                </c:pt>
                <c:pt idx="9">
                  <c:v>63</c:v>
                </c:pt>
                <c:pt idx="10">
                  <c:v>75</c:v>
                </c:pt>
                <c:pt idx="11">
                  <c:v>38</c:v>
                </c:pt>
                <c:pt idx="12">
                  <c:v>78</c:v>
                </c:pt>
                <c:pt idx="13">
                  <c:v>149</c:v>
                </c:pt>
                <c:pt idx="14">
                  <c:v>187</c:v>
                </c:pt>
                <c:pt idx="15">
                  <c:v>266</c:v>
                </c:pt>
                <c:pt idx="16">
                  <c:v>388</c:v>
                </c:pt>
                <c:pt idx="17">
                  <c:v>545</c:v>
                </c:pt>
                <c:pt idx="18">
                  <c:v>550</c:v>
                </c:pt>
                <c:pt idx="19">
                  <c:v>632</c:v>
                </c:pt>
                <c:pt idx="20">
                  <c:v>604</c:v>
                </c:pt>
                <c:pt idx="21">
                  <c:v>548</c:v>
                </c:pt>
              </c:numCache>
            </c:numRef>
          </c:val>
          <c:smooth val="0"/>
          <c:extLst>
            <c:ext xmlns:c16="http://schemas.microsoft.com/office/drawing/2014/chart" uri="{C3380CC4-5D6E-409C-BE32-E72D297353CC}">
              <c16:uniqueId val="{00000002-5BFE-4729-AE7E-6AF7317604E6}"/>
            </c:ext>
          </c:extLst>
        </c:ser>
        <c:dLbls>
          <c:showLegendKey val="0"/>
          <c:showVal val="0"/>
          <c:showCatName val="0"/>
          <c:showSerName val="0"/>
          <c:showPercent val="0"/>
          <c:showBubbleSize val="0"/>
        </c:dLbls>
        <c:smooth val="0"/>
        <c:axId val="157565648"/>
        <c:axId val="1"/>
      </c:lineChart>
      <c:catAx>
        <c:axId val="157565648"/>
        <c:scaling>
          <c:orientation val="minMax"/>
        </c:scaling>
        <c:delete val="0"/>
        <c:axPos val="b"/>
        <c:numFmt formatCode="General" sourceLinked="1"/>
        <c:majorTickMark val="none"/>
        <c:minorTickMark val="none"/>
        <c:tickLblPos val="nextTo"/>
        <c:spPr>
          <a:noFill/>
          <a:ln w="9521" cap="flat" cmpd="sng" algn="ctr">
            <a:solidFill>
              <a:schemeClr val="tx1">
                <a:lumMod val="15000"/>
                <a:lumOff val="85000"/>
              </a:schemeClr>
            </a:solidFill>
            <a:round/>
          </a:ln>
          <a:effectLst/>
        </c:spPr>
        <c:txPr>
          <a:bodyPr rot="-2700000" spcFirstLastPara="1" vertOverflow="ellipsis" wrap="square" anchor="ctr" anchorCtr="1"/>
          <a:lstStyle/>
          <a:p>
            <a:pPr>
              <a:defRPr sz="1100" b="0" i="0" u="none" strike="noStrike" kern="1200" baseline="0">
                <a:solidFill>
                  <a:schemeClr val="tx1"/>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title>
          <c:tx>
            <c:rich>
              <a:bodyPr/>
              <a:lstStyle/>
              <a:p>
                <a:pPr>
                  <a:defRPr sz="1200"/>
                </a:pPr>
                <a:r>
                  <a:rPr lang="en-US" sz="1200" b="0" dirty="0"/>
                  <a:t>Number of Deaths</a:t>
                </a:r>
              </a:p>
            </c:rich>
          </c:tx>
          <c:layout>
            <c:manualLayout>
              <c:xMode val="edge"/>
              <c:yMode val="edge"/>
              <c:x val="1.3138154665250755E-2"/>
              <c:y val="0.31848293797146265"/>
            </c:manualLayout>
          </c:layout>
          <c:overlay val="0"/>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57565648"/>
        <c:crosses val="autoZero"/>
        <c:crossBetween val="between"/>
        <c:majorUnit val="300"/>
      </c:valAx>
      <c:spPr>
        <a:noFill/>
        <a:ln w="25389">
          <a:noFill/>
        </a:ln>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711489769740219E-2"/>
          <c:y val="9.3589553495610142E-2"/>
          <c:w val="0.89268791123714009"/>
          <c:h val="0.75905746276333097"/>
        </c:manualLayout>
      </c:layout>
      <c:barChart>
        <c:barDir val="col"/>
        <c:grouping val="stacked"/>
        <c:varyColors val="0"/>
        <c:ser>
          <c:idx val="0"/>
          <c:order val="0"/>
          <c:spPr>
            <a:solidFill>
              <a:srgbClr val="71C9C5">
                <a:lumMod val="50000"/>
              </a:srgb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Sheet4!$B$14:$W$14</c:f>
              <c:numCache>
                <c:formatCode>General</c:formatCode>
                <c:ptCount val="22"/>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numCache>
            </c:numRef>
          </c:cat>
          <c:val>
            <c:numRef>
              <c:f>Sheet4!$B$18:$W$18</c:f>
              <c:numCache>
                <c:formatCode>0%</c:formatCode>
                <c:ptCount val="22"/>
                <c:pt idx="0">
                  <c:v>0.18</c:v>
                </c:pt>
                <c:pt idx="1">
                  <c:v>0.18</c:v>
                </c:pt>
                <c:pt idx="2">
                  <c:v>0.18808193668528864</c:v>
                </c:pt>
                <c:pt idx="3">
                  <c:v>0.16</c:v>
                </c:pt>
                <c:pt idx="4">
                  <c:v>0.17</c:v>
                </c:pt>
                <c:pt idx="5">
                  <c:v>0.18</c:v>
                </c:pt>
                <c:pt idx="6">
                  <c:v>0.21</c:v>
                </c:pt>
                <c:pt idx="7">
                  <c:v>0.21826923076923077</c:v>
                </c:pt>
                <c:pt idx="8">
                  <c:v>0.22</c:v>
                </c:pt>
                <c:pt idx="9">
                  <c:v>0.23</c:v>
                </c:pt>
                <c:pt idx="10">
                  <c:v>0.22</c:v>
                </c:pt>
                <c:pt idx="11">
                  <c:v>0.24</c:v>
                </c:pt>
                <c:pt idx="12">
                  <c:v>0.24</c:v>
                </c:pt>
                <c:pt idx="13">
                  <c:v>0.28999999999999998</c:v>
                </c:pt>
                <c:pt idx="14">
                  <c:v>0.27</c:v>
                </c:pt>
                <c:pt idx="15">
                  <c:v>0.42</c:v>
                </c:pt>
                <c:pt idx="16">
                  <c:v>0.51</c:v>
                </c:pt>
                <c:pt idx="17">
                  <c:v>0.55000000000000004</c:v>
                </c:pt>
                <c:pt idx="18">
                  <c:v>0.62</c:v>
                </c:pt>
                <c:pt idx="19">
                  <c:v>0.65</c:v>
                </c:pt>
                <c:pt idx="20">
                  <c:v>0.66</c:v>
                </c:pt>
                <c:pt idx="21">
                  <c:v>0.66</c:v>
                </c:pt>
              </c:numCache>
            </c:numRef>
          </c:val>
          <c:extLst>
            <c:ext xmlns:c16="http://schemas.microsoft.com/office/drawing/2014/chart" uri="{C3380CC4-5D6E-409C-BE32-E72D297353CC}">
              <c16:uniqueId val="{00000000-1A7A-497E-9D4F-00B376FA3575}"/>
            </c:ext>
          </c:extLst>
        </c:ser>
        <c:dLbls>
          <c:showLegendKey val="0"/>
          <c:showVal val="0"/>
          <c:showCatName val="0"/>
          <c:showSerName val="0"/>
          <c:showPercent val="0"/>
          <c:showBubbleSize val="0"/>
        </c:dLbls>
        <c:gapWidth val="29"/>
        <c:overlap val="100"/>
        <c:axId val="949810784"/>
        <c:axId val="949805208"/>
      </c:barChart>
      <c:catAx>
        <c:axId val="949810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040000" spcFirstLastPara="1" vertOverflow="ellipsis" wrap="square" anchor="ctr" anchorCtr="1"/>
          <a:lstStyle/>
          <a:p>
            <a:pPr>
              <a:defRPr sz="1200" b="0" i="0" u="none" strike="noStrike" kern="1200" baseline="0">
                <a:solidFill>
                  <a:schemeClr val="tx1"/>
                </a:solidFill>
                <a:latin typeface="+mn-lt"/>
                <a:ea typeface="+mn-ea"/>
                <a:cs typeface="+mn-cs"/>
              </a:defRPr>
            </a:pPr>
            <a:endParaRPr lang="en-US"/>
          </a:p>
        </c:txPr>
        <c:crossAx val="949805208"/>
        <c:crosses val="autoZero"/>
        <c:auto val="1"/>
        <c:lblAlgn val="ctr"/>
        <c:lblOffset val="100"/>
        <c:noMultiLvlLbl val="0"/>
      </c:catAx>
      <c:valAx>
        <c:axId val="949805208"/>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dirty="0"/>
                  <a:t>Percent of overdose deaths involving multiple substances</a:t>
                </a:r>
              </a:p>
            </c:rich>
          </c:tx>
          <c:layout>
            <c:manualLayout>
              <c:xMode val="edge"/>
              <c:yMode val="edge"/>
              <c:x val="9.6097943669923519E-4"/>
              <c:y val="0.11831824373189401"/>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49810784"/>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mn-lt"/>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6D0400-80AF-4EF6-8C5D-75C93C34B022}" type="doc">
      <dgm:prSet loTypeId="urn:microsoft.com/office/officeart/2005/8/layout/hProcess9" loCatId="process" qsTypeId="urn:microsoft.com/office/officeart/2005/8/quickstyle/simple1" qsCatId="simple" csTypeId="urn:microsoft.com/office/officeart/2005/8/colors/accent1_2" csCatId="accent1" phldr="1"/>
      <dgm:spPr/>
    </dgm:pt>
    <dgm:pt modelId="{DB459C1D-C3AA-4FC0-B99D-66F044CE3962}">
      <dgm:prSet phldrT="[Text]"/>
      <dgm:spPr>
        <a:solidFill>
          <a:schemeClr val="accent2">
            <a:lumMod val="75000"/>
          </a:schemeClr>
        </a:solidFill>
      </dgm:spPr>
      <dgm:t>
        <a:bodyPr/>
        <a:lstStyle/>
        <a:p>
          <a:r>
            <a:rPr lang="en-US" dirty="0">
              <a:latin typeface="Arial" panose="020B0604020202020204" pitchFamily="34" charset="0"/>
              <a:cs typeface="Arial" panose="020B0604020202020204" pitchFamily="34" charset="0"/>
            </a:rPr>
            <a:t>OBOT</a:t>
          </a:r>
        </a:p>
      </dgm:t>
    </dgm:pt>
    <dgm:pt modelId="{E41E5FA3-F0DE-4179-BA5D-9E448C6CC128}" type="parTrans" cxnId="{E67E4D68-D98F-4924-AF08-DCA653855A57}">
      <dgm:prSet/>
      <dgm:spPr/>
      <dgm:t>
        <a:bodyPr/>
        <a:lstStyle/>
        <a:p>
          <a:endParaRPr lang="en-US"/>
        </a:p>
      </dgm:t>
    </dgm:pt>
    <dgm:pt modelId="{ABA487F3-010F-452D-923E-C848710F71F0}" type="sibTrans" cxnId="{E67E4D68-D98F-4924-AF08-DCA653855A57}">
      <dgm:prSet/>
      <dgm:spPr/>
      <dgm:t>
        <a:bodyPr/>
        <a:lstStyle/>
        <a:p>
          <a:endParaRPr lang="en-US"/>
        </a:p>
      </dgm:t>
    </dgm:pt>
    <dgm:pt modelId="{1C3B0922-AD83-4052-B57E-DA3D2C14142E}">
      <dgm:prSet phldrT="[Text]"/>
      <dgm:spPr>
        <a:solidFill>
          <a:schemeClr val="accent3">
            <a:lumMod val="90000"/>
            <a:lumOff val="10000"/>
          </a:schemeClr>
        </a:solidFill>
      </dgm:spPr>
      <dgm:t>
        <a:bodyPr/>
        <a:lstStyle/>
        <a:p>
          <a:r>
            <a:rPr lang="en-US" dirty="0">
              <a:latin typeface="Arial" panose="020B0604020202020204" pitchFamily="34" charset="0"/>
              <a:cs typeface="Arial" panose="020B0604020202020204" pitchFamily="34" charset="0"/>
            </a:rPr>
            <a:t>OTP</a:t>
          </a:r>
        </a:p>
      </dgm:t>
    </dgm:pt>
    <dgm:pt modelId="{D8BEE7B1-E3E1-430F-A73C-85939B1B95D7}" type="parTrans" cxnId="{353A1FBB-FFCB-4222-BEF6-FAEB415F57B5}">
      <dgm:prSet/>
      <dgm:spPr/>
      <dgm:t>
        <a:bodyPr/>
        <a:lstStyle/>
        <a:p>
          <a:endParaRPr lang="en-US"/>
        </a:p>
      </dgm:t>
    </dgm:pt>
    <dgm:pt modelId="{D0EEA2DC-0C7F-4F2B-A7F9-BC8996C50BF2}" type="sibTrans" cxnId="{353A1FBB-FFCB-4222-BEF6-FAEB415F57B5}">
      <dgm:prSet/>
      <dgm:spPr/>
      <dgm:t>
        <a:bodyPr/>
        <a:lstStyle/>
        <a:p>
          <a:endParaRPr lang="en-US"/>
        </a:p>
      </dgm:t>
    </dgm:pt>
    <dgm:pt modelId="{ACD0498D-4207-4DEA-817B-7D69C4C5DE56}">
      <dgm:prSet phldrT="[Text]"/>
      <dgm:spPr>
        <a:solidFill>
          <a:schemeClr val="tx2">
            <a:lumMod val="75000"/>
            <a:lumOff val="25000"/>
          </a:schemeClr>
        </a:solidFill>
      </dgm:spPr>
      <dgm:t>
        <a:bodyPr/>
        <a:lstStyle/>
        <a:p>
          <a:r>
            <a:rPr lang="en-US" dirty="0">
              <a:latin typeface="Arial" panose="020B0604020202020204" pitchFamily="34" charset="0"/>
              <a:cs typeface="Arial" panose="020B0604020202020204" pitchFamily="34" charset="0"/>
            </a:rPr>
            <a:t>Residential</a:t>
          </a:r>
        </a:p>
      </dgm:t>
    </dgm:pt>
    <dgm:pt modelId="{F29B8053-8757-47E9-B1B0-3A688085AFDE}" type="parTrans" cxnId="{C455FD98-8EE5-4E86-B1D1-38A991635854}">
      <dgm:prSet/>
      <dgm:spPr/>
      <dgm:t>
        <a:bodyPr/>
        <a:lstStyle/>
        <a:p>
          <a:endParaRPr lang="en-US"/>
        </a:p>
      </dgm:t>
    </dgm:pt>
    <dgm:pt modelId="{3463E3BA-3C48-4E1C-98BE-22B5DF14E4F7}" type="sibTrans" cxnId="{C455FD98-8EE5-4E86-B1D1-38A991635854}">
      <dgm:prSet/>
      <dgm:spPr/>
      <dgm:t>
        <a:bodyPr/>
        <a:lstStyle/>
        <a:p>
          <a:endParaRPr lang="en-US"/>
        </a:p>
      </dgm:t>
    </dgm:pt>
    <dgm:pt modelId="{966C6573-768F-4E15-A1AB-5EC20BC84CB4}" type="pres">
      <dgm:prSet presAssocID="{766D0400-80AF-4EF6-8C5D-75C93C34B022}" presName="CompostProcess" presStyleCnt="0">
        <dgm:presLayoutVars>
          <dgm:dir/>
          <dgm:resizeHandles val="exact"/>
        </dgm:presLayoutVars>
      </dgm:prSet>
      <dgm:spPr/>
    </dgm:pt>
    <dgm:pt modelId="{38D81E3F-9CF5-4E10-A3EB-4884761213C9}" type="pres">
      <dgm:prSet presAssocID="{766D0400-80AF-4EF6-8C5D-75C93C34B022}" presName="arrow" presStyleLbl="bgShp" presStyleIdx="0" presStyleCnt="1" custLinFactNeighborX="290" custLinFactNeighborY="4904"/>
      <dgm:spPr/>
    </dgm:pt>
    <dgm:pt modelId="{A1A315D6-BFDC-431A-BDEA-CAFCB555EBF2}" type="pres">
      <dgm:prSet presAssocID="{766D0400-80AF-4EF6-8C5D-75C93C34B022}" presName="linearProcess" presStyleCnt="0"/>
      <dgm:spPr/>
    </dgm:pt>
    <dgm:pt modelId="{2F286D56-00D2-4922-90F3-A6BC7451792F}" type="pres">
      <dgm:prSet presAssocID="{DB459C1D-C3AA-4FC0-B99D-66F044CE3962}" presName="textNode" presStyleLbl="node1" presStyleIdx="0" presStyleCnt="3">
        <dgm:presLayoutVars>
          <dgm:bulletEnabled val="1"/>
        </dgm:presLayoutVars>
      </dgm:prSet>
      <dgm:spPr/>
    </dgm:pt>
    <dgm:pt modelId="{E1C5AE0F-CE86-49B3-8332-6C5587A31161}" type="pres">
      <dgm:prSet presAssocID="{ABA487F3-010F-452D-923E-C848710F71F0}" presName="sibTrans" presStyleCnt="0"/>
      <dgm:spPr/>
    </dgm:pt>
    <dgm:pt modelId="{54533122-19EF-44FA-9A70-0F52C7AB3B09}" type="pres">
      <dgm:prSet presAssocID="{1C3B0922-AD83-4052-B57E-DA3D2C14142E}" presName="textNode" presStyleLbl="node1" presStyleIdx="1" presStyleCnt="3">
        <dgm:presLayoutVars>
          <dgm:bulletEnabled val="1"/>
        </dgm:presLayoutVars>
      </dgm:prSet>
      <dgm:spPr/>
    </dgm:pt>
    <dgm:pt modelId="{FFDC087A-B223-40C4-8F59-36BAF03FE344}" type="pres">
      <dgm:prSet presAssocID="{D0EEA2DC-0C7F-4F2B-A7F9-BC8996C50BF2}" presName="sibTrans" presStyleCnt="0"/>
      <dgm:spPr/>
    </dgm:pt>
    <dgm:pt modelId="{BE9F0347-1AA3-49DC-8042-B68C25495FBC}" type="pres">
      <dgm:prSet presAssocID="{ACD0498D-4207-4DEA-817B-7D69C4C5DE56}" presName="textNode" presStyleLbl="node1" presStyleIdx="2" presStyleCnt="3" custLinFactNeighborY="0">
        <dgm:presLayoutVars>
          <dgm:bulletEnabled val="1"/>
        </dgm:presLayoutVars>
      </dgm:prSet>
      <dgm:spPr/>
    </dgm:pt>
  </dgm:ptLst>
  <dgm:cxnLst>
    <dgm:cxn modelId="{E67E4D68-D98F-4924-AF08-DCA653855A57}" srcId="{766D0400-80AF-4EF6-8C5D-75C93C34B022}" destId="{DB459C1D-C3AA-4FC0-B99D-66F044CE3962}" srcOrd="0" destOrd="0" parTransId="{E41E5FA3-F0DE-4179-BA5D-9E448C6CC128}" sibTransId="{ABA487F3-010F-452D-923E-C848710F71F0}"/>
    <dgm:cxn modelId="{FAAEC187-2954-45BF-BF20-3A507FAF30FD}" type="presOf" srcId="{DB459C1D-C3AA-4FC0-B99D-66F044CE3962}" destId="{2F286D56-00D2-4922-90F3-A6BC7451792F}" srcOrd="0" destOrd="0" presId="urn:microsoft.com/office/officeart/2005/8/layout/hProcess9"/>
    <dgm:cxn modelId="{C455FD98-8EE5-4E86-B1D1-38A991635854}" srcId="{766D0400-80AF-4EF6-8C5D-75C93C34B022}" destId="{ACD0498D-4207-4DEA-817B-7D69C4C5DE56}" srcOrd="2" destOrd="0" parTransId="{F29B8053-8757-47E9-B1B0-3A688085AFDE}" sibTransId="{3463E3BA-3C48-4E1C-98BE-22B5DF14E4F7}"/>
    <dgm:cxn modelId="{80FF799D-B949-4964-A050-FC6063574275}" type="presOf" srcId="{ACD0498D-4207-4DEA-817B-7D69C4C5DE56}" destId="{BE9F0347-1AA3-49DC-8042-B68C25495FBC}" srcOrd="0" destOrd="0" presId="urn:microsoft.com/office/officeart/2005/8/layout/hProcess9"/>
    <dgm:cxn modelId="{9D5F04B1-B888-4830-AC57-5A4C4F7AC54E}" type="presOf" srcId="{766D0400-80AF-4EF6-8C5D-75C93C34B022}" destId="{966C6573-768F-4E15-A1AB-5EC20BC84CB4}" srcOrd="0" destOrd="0" presId="urn:microsoft.com/office/officeart/2005/8/layout/hProcess9"/>
    <dgm:cxn modelId="{7BF136B5-1669-4629-BD0E-12E6874E8C7E}" type="presOf" srcId="{1C3B0922-AD83-4052-B57E-DA3D2C14142E}" destId="{54533122-19EF-44FA-9A70-0F52C7AB3B09}" srcOrd="0" destOrd="0" presId="urn:microsoft.com/office/officeart/2005/8/layout/hProcess9"/>
    <dgm:cxn modelId="{353A1FBB-FFCB-4222-BEF6-FAEB415F57B5}" srcId="{766D0400-80AF-4EF6-8C5D-75C93C34B022}" destId="{1C3B0922-AD83-4052-B57E-DA3D2C14142E}" srcOrd="1" destOrd="0" parTransId="{D8BEE7B1-E3E1-430F-A73C-85939B1B95D7}" sibTransId="{D0EEA2DC-0C7F-4F2B-A7F9-BC8996C50BF2}"/>
    <dgm:cxn modelId="{0AA8D9D0-4112-4908-9BCC-DEAD18B9CA57}" type="presParOf" srcId="{966C6573-768F-4E15-A1AB-5EC20BC84CB4}" destId="{38D81E3F-9CF5-4E10-A3EB-4884761213C9}" srcOrd="0" destOrd="0" presId="urn:microsoft.com/office/officeart/2005/8/layout/hProcess9"/>
    <dgm:cxn modelId="{329CC76F-4618-48FF-8BCA-CE8D0469D453}" type="presParOf" srcId="{966C6573-768F-4E15-A1AB-5EC20BC84CB4}" destId="{A1A315D6-BFDC-431A-BDEA-CAFCB555EBF2}" srcOrd="1" destOrd="0" presId="urn:microsoft.com/office/officeart/2005/8/layout/hProcess9"/>
    <dgm:cxn modelId="{DE26AA00-5967-4567-8F2B-4BDAC19AD809}" type="presParOf" srcId="{A1A315D6-BFDC-431A-BDEA-CAFCB555EBF2}" destId="{2F286D56-00D2-4922-90F3-A6BC7451792F}" srcOrd="0" destOrd="0" presId="urn:microsoft.com/office/officeart/2005/8/layout/hProcess9"/>
    <dgm:cxn modelId="{2EE4E552-D763-4115-A0D1-58F3E672E332}" type="presParOf" srcId="{A1A315D6-BFDC-431A-BDEA-CAFCB555EBF2}" destId="{E1C5AE0F-CE86-49B3-8332-6C5587A31161}" srcOrd="1" destOrd="0" presId="urn:microsoft.com/office/officeart/2005/8/layout/hProcess9"/>
    <dgm:cxn modelId="{CCC9D368-40F9-449A-B519-9954E6CF2A66}" type="presParOf" srcId="{A1A315D6-BFDC-431A-BDEA-CAFCB555EBF2}" destId="{54533122-19EF-44FA-9A70-0F52C7AB3B09}" srcOrd="2" destOrd="0" presId="urn:microsoft.com/office/officeart/2005/8/layout/hProcess9"/>
    <dgm:cxn modelId="{F47FFA77-357B-4B85-BE9E-530F90136B35}" type="presParOf" srcId="{A1A315D6-BFDC-431A-BDEA-CAFCB555EBF2}" destId="{FFDC087A-B223-40C4-8F59-36BAF03FE344}" srcOrd="3" destOrd="0" presId="urn:microsoft.com/office/officeart/2005/8/layout/hProcess9"/>
    <dgm:cxn modelId="{4E836581-2EA5-45AA-B240-BCEF17DBD0F3}" type="presParOf" srcId="{A1A315D6-BFDC-431A-BDEA-CAFCB555EBF2}" destId="{BE9F0347-1AA3-49DC-8042-B68C25495FBC}"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0D5014-B927-4D69-86F7-CAB74B291D9E}"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0F12C7CD-325B-4364-9354-BD4253DF8EA0}">
      <dgm:prSet phldrT="[Text]" custT="1"/>
      <dgm:spPr>
        <a:solidFill>
          <a:schemeClr val="accent3">
            <a:lumMod val="90000"/>
            <a:lumOff val="10000"/>
          </a:schemeClr>
        </a:solidFill>
      </dgm:spPr>
      <dgm:t>
        <a:bodyPr/>
        <a:lstStyle/>
        <a:p>
          <a:r>
            <a:rPr lang="en-US" sz="2400" dirty="0">
              <a:latin typeface="Arial" panose="020B0604020202020204" pitchFamily="34" charset="0"/>
              <a:cs typeface="Arial" panose="020B0604020202020204" pitchFamily="34" charset="0"/>
            </a:rPr>
            <a:t>OTP</a:t>
          </a:r>
        </a:p>
      </dgm:t>
    </dgm:pt>
    <dgm:pt modelId="{B1CB214A-A56C-4BBB-9A48-0807AA92B04D}" type="parTrans" cxnId="{025DF2F3-65C5-4FC1-8BD3-F01D9C54370E}">
      <dgm:prSet/>
      <dgm:spPr/>
      <dgm:t>
        <a:bodyPr/>
        <a:lstStyle/>
        <a:p>
          <a:endParaRPr lang="en-US"/>
        </a:p>
      </dgm:t>
    </dgm:pt>
    <dgm:pt modelId="{4ADADBB0-6606-40E4-889F-531AEE632374}" type="sibTrans" cxnId="{025DF2F3-65C5-4FC1-8BD3-F01D9C54370E}">
      <dgm:prSet/>
      <dgm:spPr/>
      <dgm:t>
        <a:bodyPr/>
        <a:lstStyle/>
        <a:p>
          <a:endParaRPr lang="en-US"/>
        </a:p>
      </dgm:t>
    </dgm:pt>
    <dgm:pt modelId="{0041C1C3-7AAE-4582-AF98-386395FB1CE9}">
      <dgm:prSet phldrT="[Text]" custT="1"/>
      <dgm:spPr>
        <a:solidFill>
          <a:schemeClr val="tx2">
            <a:lumMod val="75000"/>
            <a:lumOff val="25000"/>
          </a:schemeClr>
        </a:solidFill>
      </dgm:spPr>
      <dgm:t>
        <a:bodyPr/>
        <a:lstStyle/>
        <a:p>
          <a:r>
            <a:rPr lang="en-US" sz="2400" dirty="0">
              <a:latin typeface="Arial" panose="020B0604020202020204" pitchFamily="34" charset="0"/>
              <a:cs typeface="Arial" panose="020B0604020202020204" pitchFamily="34" charset="0"/>
            </a:rPr>
            <a:t>Residential</a:t>
          </a:r>
          <a:endParaRPr lang="en-US" sz="2000" dirty="0">
            <a:latin typeface="Arial" panose="020B0604020202020204" pitchFamily="34" charset="0"/>
            <a:cs typeface="Arial" panose="020B0604020202020204" pitchFamily="34" charset="0"/>
          </a:endParaRPr>
        </a:p>
      </dgm:t>
    </dgm:pt>
    <dgm:pt modelId="{062F64E9-F61E-4D43-B547-2B03DA097FD7}" type="parTrans" cxnId="{A6149154-EBB9-41FA-9FC3-1BA705FFD526}">
      <dgm:prSet/>
      <dgm:spPr/>
      <dgm:t>
        <a:bodyPr/>
        <a:lstStyle/>
        <a:p>
          <a:endParaRPr lang="en-US"/>
        </a:p>
      </dgm:t>
    </dgm:pt>
    <dgm:pt modelId="{107C458C-07B7-44FE-9E29-0A7907DB1FD2}" type="sibTrans" cxnId="{A6149154-EBB9-41FA-9FC3-1BA705FFD526}">
      <dgm:prSet/>
      <dgm:spPr/>
      <dgm:t>
        <a:bodyPr/>
        <a:lstStyle/>
        <a:p>
          <a:endParaRPr lang="en-US"/>
        </a:p>
      </dgm:t>
    </dgm:pt>
    <dgm:pt modelId="{2B0F992C-B96B-45B5-9185-E1E91E5C4042}">
      <dgm:prSet phldrT="[Text]" custT="1"/>
      <dgm:spPr>
        <a:solidFill>
          <a:schemeClr val="accent2"/>
        </a:solidFill>
      </dgm:spPr>
      <dgm:t>
        <a:bodyPr/>
        <a:lstStyle/>
        <a:p>
          <a:r>
            <a:rPr lang="en-US" sz="2400" dirty="0">
              <a:latin typeface="Arial" panose="020B0604020202020204" pitchFamily="34" charset="0"/>
              <a:cs typeface="Arial" panose="020B0604020202020204" pitchFamily="34" charset="0"/>
            </a:rPr>
            <a:t>OBOT</a:t>
          </a:r>
        </a:p>
      </dgm:t>
    </dgm:pt>
    <dgm:pt modelId="{E5221F80-C43A-46C7-9249-C80092748200}" type="parTrans" cxnId="{3C7ADCEF-D92B-4A00-BB7B-646136F2CC1A}">
      <dgm:prSet/>
      <dgm:spPr/>
      <dgm:t>
        <a:bodyPr/>
        <a:lstStyle/>
        <a:p>
          <a:endParaRPr lang="en-US"/>
        </a:p>
      </dgm:t>
    </dgm:pt>
    <dgm:pt modelId="{D9641D89-F0B4-4308-8396-6A6AF03536C1}" type="sibTrans" cxnId="{3C7ADCEF-D92B-4A00-BB7B-646136F2CC1A}">
      <dgm:prSet/>
      <dgm:spPr/>
      <dgm:t>
        <a:bodyPr/>
        <a:lstStyle/>
        <a:p>
          <a:endParaRPr lang="en-US"/>
        </a:p>
      </dgm:t>
    </dgm:pt>
    <dgm:pt modelId="{B3E07737-E887-43A3-AD09-17F5B7F13681}" type="pres">
      <dgm:prSet presAssocID="{0D0D5014-B927-4D69-86F7-CAB74B291D9E}" presName="Name0" presStyleCnt="0">
        <dgm:presLayoutVars>
          <dgm:dir/>
          <dgm:resizeHandles val="exact"/>
        </dgm:presLayoutVars>
      </dgm:prSet>
      <dgm:spPr/>
    </dgm:pt>
    <dgm:pt modelId="{D18AA547-C784-49BA-8EAE-B87B3D38394D}" type="pres">
      <dgm:prSet presAssocID="{0F12C7CD-325B-4364-9354-BD4253DF8EA0}" presName="node" presStyleLbl="node1" presStyleIdx="0" presStyleCnt="3">
        <dgm:presLayoutVars>
          <dgm:bulletEnabled val="1"/>
        </dgm:presLayoutVars>
      </dgm:prSet>
      <dgm:spPr/>
    </dgm:pt>
    <dgm:pt modelId="{9A71921B-1AD3-4D36-A993-CFE3BE1A69A1}" type="pres">
      <dgm:prSet presAssocID="{4ADADBB0-6606-40E4-889F-531AEE632374}" presName="sibTrans" presStyleLbl="sibTrans2D1" presStyleIdx="0" presStyleCnt="3" custScaleX="164443" custScaleY="199185"/>
      <dgm:spPr/>
    </dgm:pt>
    <dgm:pt modelId="{C2EC3973-4990-4579-A91B-0170D76C82E6}" type="pres">
      <dgm:prSet presAssocID="{4ADADBB0-6606-40E4-889F-531AEE632374}" presName="connectorText" presStyleLbl="sibTrans2D1" presStyleIdx="0" presStyleCnt="3"/>
      <dgm:spPr/>
    </dgm:pt>
    <dgm:pt modelId="{58BD970A-27C4-4078-A257-DA5C4D5EBA5A}" type="pres">
      <dgm:prSet presAssocID="{0041C1C3-7AAE-4582-AF98-386395FB1CE9}" presName="node" presStyleLbl="node1" presStyleIdx="1" presStyleCnt="3" custScaleX="112183" custScaleY="115675">
        <dgm:presLayoutVars>
          <dgm:bulletEnabled val="1"/>
        </dgm:presLayoutVars>
      </dgm:prSet>
      <dgm:spPr/>
    </dgm:pt>
    <dgm:pt modelId="{85D210E7-3E19-4A3E-9E37-B38EFD3ED4BE}" type="pres">
      <dgm:prSet presAssocID="{107C458C-07B7-44FE-9E29-0A7907DB1FD2}" presName="sibTrans" presStyleLbl="sibTrans2D1" presStyleIdx="1" presStyleCnt="3" custScaleY="163155"/>
      <dgm:spPr/>
    </dgm:pt>
    <dgm:pt modelId="{E9EB79CE-8947-4A2A-BD4C-EC0922F51510}" type="pres">
      <dgm:prSet presAssocID="{107C458C-07B7-44FE-9E29-0A7907DB1FD2}" presName="connectorText" presStyleLbl="sibTrans2D1" presStyleIdx="1" presStyleCnt="3"/>
      <dgm:spPr/>
    </dgm:pt>
    <dgm:pt modelId="{10A5DF5E-3060-4387-B369-DA1FB84FB69B}" type="pres">
      <dgm:prSet presAssocID="{2B0F992C-B96B-45B5-9185-E1E91E5C4042}" presName="node" presStyleLbl="node1" presStyleIdx="2" presStyleCnt="3">
        <dgm:presLayoutVars>
          <dgm:bulletEnabled val="1"/>
        </dgm:presLayoutVars>
      </dgm:prSet>
      <dgm:spPr/>
    </dgm:pt>
    <dgm:pt modelId="{AF17714B-FB94-4214-8CC3-2A2B206EF67B}" type="pres">
      <dgm:prSet presAssocID="{D9641D89-F0B4-4308-8396-6A6AF03536C1}" presName="sibTrans" presStyleLbl="sibTrans2D1" presStyleIdx="2" presStyleCnt="3" custScaleX="167287" custScaleY="190342"/>
      <dgm:spPr/>
    </dgm:pt>
    <dgm:pt modelId="{4504D213-3795-463E-9B30-1C655A11A07C}" type="pres">
      <dgm:prSet presAssocID="{D9641D89-F0B4-4308-8396-6A6AF03536C1}" presName="connectorText" presStyleLbl="sibTrans2D1" presStyleIdx="2" presStyleCnt="3"/>
      <dgm:spPr/>
    </dgm:pt>
  </dgm:ptLst>
  <dgm:cxnLst>
    <dgm:cxn modelId="{B88D6468-E059-4633-B05D-608230EC5BE0}" type="presOf" srcId="{107C458C-07B7-44FE-9E29-0A7907DB1FD2}" destId="{85D210E7-3E19-4A3E-9E37-B38EFD3ED4BE}" srcOrd="0" destOrd="0" presId="urn:microsoft.com/office/officeart/2005/8/layout/cycle7"/>
    <dgm:cxn modelId="{92A2806D-1A2F-4A2C-939D-26BED48F639C}" type="presOf" srcId="{D9641D89-F0B4-4308-8396-6A6AF03536C1}" destId="{4504D213-3795-463E-9B30-1C655A11A07C}" srcOrd="1" destOrd="0" presId="urn:microsoft.com/office/officeart/2005/8/layout/cycle7"/>
    <dgm:cxn modelId="{1C084F6E-1F02-485A-A08E-CDF5113861EF}" type="presOf" srcId="{4ADADBB0-6606-40E4-889F-531AEE632374}" destId="{9A71921B-1AD3-4D36-A993-CFE3BE1A69A1}" srcOrd="0" destOrd="0" presId="urn:microsoft.com/office/officeart/2005/8/layout/cycle7"/>
    <dgm:cxn modelId="{6A8CD06E-BB31-4B95-96DF-98749B9552A1}" type="presOf" srcId="{107C458C-07B7-44FE-9E29-0A7907DB1FD2}" destId="{E9EB79CE-8947-4A2A-BD4C-EC0922F51510}" srcOrd="1" destOrd="0" presId="urn:microsoft.com/office/officeart/2005/8/layout/cycle7"/>
    <dgm:cxn modelId="{A6149154-EBB9-41FA-9FC3-1BA705FFD526}" srcId="{0D0D5014-B927-4D69-86F7-CAB74B291D9E}" destId="{0041C1C3-7AAE-4582-AF98-386395FB1CE9}" srcOrd="1" destOrd="0" parTransId="{062F64E9-F61E-4D43-B547-2B03DA097FD7}" sibTransId="{107C458C-07B7-44FE-9E29-0A7907DB1FD2}"/>
    <dgm:cxn modelId="{C307EF57-3F43-47AF-B680-1CAF0BB27706}" type="presOf" srcId="{0D0D5014-B927-4D69-86F7-CAB74B291D9E}" destId="{B3E07737-E887-43A3-AD09-17F5B7F13681}" srcOrd="0" destOrd="0" presId="urn:microsoft.com/office/officeart/2005/8/layout/cycle7"/>
    <dgm:cxn modelId="{A14B1487-4DFA-4797-B520-654CD62C4BCD}" type="presOf" srcId="{0F12C7CD-325B-4364-9354-BD4253DF8EA0}" destId="{D18AA547-C784-49BA-8EAE-B87B3D38394D}" srcOrd="0" destOrd="0" presId="urn:microsoft.com/office/officeart/2005/8/layout/cycle7"/>
    <dgm:cxn modelId="{942F6F8B-4B6F-4E96-913D-4E51F739D942}" type="presOf" srcId="{0041C1C3-7AAE-4582-AF98-386395FB1CE9}" destId="{58BD970A-27C4-4078-A257-DA5C4D5EBA5A}" srcOrd="0" destOrd="0" presId="urn:microsoft.com/office/officeart/2005/8/layout/cycle7"/>
    <dgm:cxn modelId="{EF038BC1-EEE2-4943-A429-92682B857586}" type="presOf" srcId="{4ADADBB0-6606-40E4-889F-531AEE632374}" destId="{C2EC3973-4990-4579-A91B-0170D76C82E6}" srcOrd="1" destOrd="0" presId="urn:microsoft.com/office/officeart/2005/8/layout/cycle7"/>
    <dgm:cxn modelId="{307659ED-D1D1-4F7A-851D-F0EB9CF7D511}" type="presOf" srcId="{2B0F992C-B96B-45B5-9185-E1E91E5C4042}" destId="{10A5DF5E-3060-4387-B369-DA1FB84FB69B}" srcOrd="0" destOrd="0" presId="urn:microsoft.com/office/officeart/2005/8/layout/cycle7"/>
    <dgm:cxn modelId="{3C7ADCEF-D92B-4A00-BB7B-646136F2CC1A}" srcId="{0D0D5014-B927-4D69-86F7-CAB74B291D9E}" destId="{2B0F992C-B96B-45B5-9185-E1E91E5C4042}" srcOrd="2" destOrd="0" parTransId="{E5221F80-C43A-46C7-9249-C80092748200}" sibTransId="{D9641D89-F0B4-4308-8396-6A6AF03536C1}"/>
    <dgm:cxn modelId="{025DF2F3-65C5-4FC1-8BD3-F01D9C54370E}" srcId="{0D0D5014-B927-4D69-86F7-CAB74B291D9E}" destId="{0F12C7CD-325B-4364-9354-BD4253DF8EA0}" srcOrd="0" destOrd="0" parTransId="{B1CB214A-A56C-4BBB-9A48-0807AA92B04D}" sibTransId="{4ADADBB0-6606-40E4-889F-531AEE632374}"/>
    <dgm:cxn modelId="{45E614FA-BA73-4F93-AD59-F7A9D70907CF}" type="presOf" srcId="{D9641D89-F0B4-4308-8396-6A6AF03536C1}" destId="{AF17714B-FB94-4214-8CC3-2A2B206EF67B}" srcOrd="0" destOrd="0" presId="urn:microsoft.com/office/officeart/2005/8/layout/cycle7"/>
    <dgm:cxn modelId="{F6F498C1-FE78-43EF-995B-16053A5F6879}" type="presParOf" srcId="{B3E07737-E887-43A3-AD09-17F5B7F13681}" destId="{D18AA547-C784-49BA-8EAE-B87B3D38394D}" srcOrd="0" destOrd="0" presId="urn:microsoft.com/office/officeart/2005/8/layout/cycle7"/>
    <dgm:cxn modelId="{3D92A4C8-CD0E-4C4B-B2B7-6DC2EED957AF}" type="presParOf" srcId="{B3E07737-E887-43A3-AD09-17F5B7F13681}" destId="{9A71921B-1AD3-4D36-A993-CFE3BE1A69A1}" srcOrd="1" destOrd="0" presId="urn:microsoft.com/office/officeart/2005/8/layout/cycle7"/>
    <dgm:cxn modelId="{9CA4C89F-4D02-49BB-BC03-27D971434E38}" type="presParOf" srcId="{9A71921B-1AD3-4D36-A993-CFE3BE1A69A1}" destId="{C2EC3973-4990-4579-A91B-0170D76C82E6}" srcOrd="0" destOrd="0" presId="urn:microsoft.com/office/officeart/2005/8/layout/cycle7"/>
    <dgm:cxn modelId="{89DC9230-377F-4BA1-9465-D97E79851C60}" type="presParOf" srcId="{B3E07737-E887-43A3-AD09-17F5B7F13681}" destId="{58BD970A-27C4-4078-A257-DA5C4D5EBA5A}" srcOrd="2" destOrd="0" presId="urn:microsoft.com/office/officeart/2005/8/layout/cycle7"/>
    <dgm:cxn modelId="{29AAAA84-43AA-4963-A3FA-651647BDDA1B}" type="presParOf" srcId="{B3E07737-E887-43A3-AD09-17F5B7F13681}" destId="{85D210E7-3E19-4A3E-9E37-B38EFD3ED4BE}" srcOrd="3" destOrd="0" presId="urn:microsoft.com/office/officeart/2005/8/layout/cycle7"/>
    <dgm:cxn modelId="{2813E2B0-1272-4246-9853-4CBF8F8B43D5}" type="presParOf" srcId="{85D210E7-3E19-4A3E-9E37-B38EFD3ED4BE}" destId="{E9EB79CE-8947-4A2A-BD4C-EC0922F51510}" srcOrd="0" destOrd="0" presId="urn:microsoft.com/office/officeart/2005/8/layout/cycle7"/>
    <dgm:cxn modelId="{299E3ACA-CB32-4737-8CE9-B069E519DD8A}" type="presParOf" srcId="{B3E07737-E887-43A3-AD09-17F5B7F13681}" destId="{10A5DF5E-3060-4387-B369-DA1FB84FB69B}" srcOrd="4" destOrd="0" presId="urn:microsoft.com/office/officeart/2005/8/layout/cycle7"/>
    <dgm:cxn modelId="{744E94BE-D51A-42C5-8081-18E8D582054D}" type="presParOf" srcId="{B3E07737-E887-43A3-AD09-17F5B7F13681}" destId="{AF17714B-FB94-4214-8CC3-2A2B206EF67B}" srcOrd="5" destOrd="0" presId="urn:microsoft.com/office/officeart/2005/8/layout/cycle7"/>
    <dgm:cxn modelId="{17FC5058-51E6-41BE-9514-C825CDA1161B}" type="presParOf" srcId="{AF17714B-FB94-4214-8CC3-2A2B206EF67B}" destId="{4504D213-3795-463E-9B30-1C655A11A07C}"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0D5014-B927-4D69-86F7-CAB74B291D9E}"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0F12C7CD-325B-4364-9354-BD4253DF8EA0}">
      <dgm:prSet phldrT="[Text]"/>
      <dgm:spPr>
        <a:solidFill>
          <a:schemeClr val="accent3">
            <a:lumMod val="90000"/>
            <a:lumOff val="10000"/>
          </a:schemeClr>
        </a:solidFill>
      </dgm:spPr>
      <dgm:t>
        <a:bodyPr/>
        <a:lstStyle/>
        <a:p>
          <a:r>
            <a:rPr lang="en-US" dirty="0"/>
            <a:t>OTP</a:t>
          </a:r>
        </a:p>
      </dgm:t>
    </dgm:pt>
    <dgm:pt modelId="{B1CB214A-A56C-4BBB-9A48-0807AA92B04D}" type="parTrans" cxnId="{025DF2F3-65C5-4FC1-8BD3-F01D9C54370E}">
      <dgm:prSet/>
      <dgm:spPr/>
      <dgm:t>
        <a:bodyPr/>
        <a:lstStyle/>
        <a:p>
          <a:endParaRPr lang="en-US"/>
        </a:p>
      </dgm:t>
    </dgm:pt>
    <dgm:pt modelId="{4ADADBB0-6606-40E4-889F-531AEE632374}" type="sibTrans" cxnId="{025DF2F3-65C5-4FC1-8BD3-F01D9C54370E}">
      <dgm:prSet/>
      <dgm:spPr/>
      <dgm:t>
        <a:bodyPr/>
        <a:lstStyle/>
        <a:p>
          <a:endParaRPr lang="en-US"/>
        </a:p>
      </dgm:t>
    </dgm:pt>
    <dgm:pt modelId="{0041C1C3-7AAE-4582-AF98-386395FB1CE9}">
      <dgm:prSet phldrT="[Text]" custT="1"/>
      <dgm:spPr>
        <a:solidFill>
          <a:schemeClr val="tx2">
            <a:lumMod val="75000"/>
            <a:lumOff val="25000"/>
          </a:schemeClr>
        </a:solidFill>
      </dgm:spPr>
      <dgm:t>
        <a:bodyPr/>
        <a:lstStyle/>
        <a:p>
          <a:r>
            <a:rPr lang="en-US" sz="2400" dirty="0">
              <a:latin typeface="Arial" panose="020B0604020202020204" pitchFamily="34" charset="0"/>
              <a:cs typeface="Arial" panose="020B0604020202020204" pitchFamily="34" charset="0"/>
            </a:rPr>
            <a:t>Residential</a:t>
          </a:r>
        </a:p>
      </dgm:t>
    </dgm:pt>
    <dgm:pt modelId="{062F64E9-F61E-4D43-B547-2B03DA097FD7}" type="parTrans" cxnId="{A6149154-EBB9-41FA-9FC3-1BA705FFD526}">
      <dgm:prSet/>
      <dgm:spPr/>
      <dgm:t>
        <a:bodyPr/>
        <a:lstStyle/>
        <a:p>
          <a:endParaRPr lang="en-US"/>
        </a:p>
      </dgm:t>
    </dgm:pt>
    <dgm:pt modelId="{107C458C-07B7-44FE-9E29-0A7907DB1FD2}" type="sibTrans" cxnId="{A6149154-EBB9-41FA-9FC3-1BA705FFD526}">
      <dgm:prSet/>
      <dgm:spPr/>
      <dgm:t>
        <a:bodyPr/>
        <a:lstStyle/>
        <a:p>
          <a:endParaRPr lang="en-US"/>
        </a:p>
      </dgm:t>
    </dgm:pt>
    <dgm:pt modelId="{2B0F992C-B96B-45B5-9185-E1E91E5C4042}">
      <dgm:prSet phldrT="[Text]"/>
      <dgm:spPr>
        <a:solidFill>
          <a:schemeClr val="accent2"/>
        </a:solidFill>
      </dgm:spPr>
      <dgm:t>
        <a:bodyPr/>
        <a:lstStyle/>
        <a:p>
          <a:r>
            <a:rPr lang="en-US" dirty="0">
              <a:latin typeface="Arial" panose="020B0604020202020204" pitchFamily="34" charset="0"/>
              <a:cs typeface="Arial" panose="020B0604020202020204" pitchFamily="34" charset="0"/>
            </a:rPr>
            <a:t>OBOT</a:t>
          </a:r>
        </a:p>
      </dgm:t>
    </dgm:pt>
    <dgm:pt modelId="{E5221F80-C43A-46C7-9249-C80092748200}" type="parTrans" cxnId="{3C7ADCEF-D92B-4A00-BB7B-646136F2CC1A}">
      <dgm:prSet/>
      <dgm:spPr/>
      <dgm:t>
        <a:bodyPr/>
        <a:lstStyle/>
        <a:p>
          <a:endParaRPr lang="en-US"/>
        </a:p>
      </dgm:t>
    </dgm:pt>
    <dgm:pt modelId="{D9641D89-F0B4-4308-8396-6A6AF03536C1}" type="sibTrans" cxnId="{3C7ADCEF-D92B-4A00-BB7B-646136F2CC1A}">
      <dgm:prSet/>
      <dgm:spPr/>
      <dgm:t>
        <a:bodyPr/>
        <a:lstStyle/>
        <a:p>
          <a:endParaRPr lang="en-US"/>
        </a:p>
      </dgm:t>
    </dgm:pt>
    <dgm:pt modelId="{B3E07737-E887-43A3-AD09-17F5B7F13681}" type="pres">
      <dgm:prSet presAssocID="{0D0D5014-B927-4D69-86F7-CAB74B291D9E}" presName="Name0" presStyleCnt="0">
        <dgm:presLayoutVars>
          <dgm:dir/>
          <dgm:resizeHandles val="exact"/>
        </dgm:presLayoutVars>
      </dgm:prSet>
      <dgm:spPr/>
    </dgm:pt>
    <dgm:pt modelId="{D18AA547-C784-49BA-8EAE-B87B3D38394D}" type="pres">
      <dgm:prSet presAssocID="{0F12C7CD-325B-4364-9354-BD4253DF8EA0}" presName="node" presStyleLbl="node1" presStyleIdx="0" presStyleCnt="3">
        <dgm:presLayoutVars>
          <dgm:bulletEnabled val="1"/>
        </dgm:presLayoutVars>
      </dgm:prSet>
      <dgm:spPr/>
    </dgm:pt>
    <dgm:pt modelId="{9A71921B-1AD3-4D36-A993-CFE3BE1A69A1}" type="pres">
      <dgm:prSet presAssocID="{4ADADBB0-6606-40E4-889F-531AEE632374}" presName="sibTrans" presStyleLbl="sibTrans2D1" presStyleIdx="0" presStyleCnt="3" custScaleX="164443" custScaleY="199185"/>
      <dgm:spPr/>
    </dgm:pt>
    <dgm:pt modelId="{C2EC3973-4990-4579-A91B-0170D76C82E6}" type="pres">
      <dgm:prSet presAssocID="{4ADADBB0-6606-40E4-889F-531AEE632374}" presName="connectorText" presStyleLbl="sibTrans2D1" presStyleIdx="0" presStyleCnt="3"/>
      <dgm:spPr/>
    </dgm:pt>
    <dgm:pt modelId="{58BD970A-27C4-4078-A257-DA5C4D5EBA5A}" type="pres">
      <dgm:prSet presAssocID="{0041C1C3-7AAE-4582-AF98-386395FB1CE9}" presName="node" presStyleLbl="node1" presStyleIdx="1" presStyleCnt="3" custScaleX="128459">
        <dgm:presLayoutVars>
          <dgm:bulletEnabled val="1"/>
        </dgm:presLayoutVars>
      </dgm:prSet>
      <dgm:spPr/>
    </dgm:pt>
    <dgm:pt modelId="{85D210E7-3E19-4A3E-9E37-B38EFD3ED4BE}" type="pres">
      <dgm:prSet presAssocID="{107C458C-07B7-44FE-9E29-0A7907DB1FD2}" presName="sibTrans" presStyleLbl="sibTrans2D1" presStyleIdx="1" presStyleCnt="3" custScaleY="163155"/>
      <dgm:spPr/>
    </dgm:pt>
    <dgm:pt modelId="{E9EB79CE-8947-4A2A-BD4C-EC0922F51510}" type="pres">
      <dgm:prSet presAssocID="{107C458C-07B7-44FE-9E29-0A7907DB1FD2}" presName="connectorText" presStyleLbl="sibTrans2D1" presStyleIdx="1" presStyleCnt="3"/>
      <dgm:spPr/>
    </dgm:pt>
    <dgm:pt modelId="{10A5DF5E-3060-4387-B369-DA1FB84FB69B}" type="pres">
      <dgm:prSet presAssocID="{2B0F992C-B96B-45B5-9185-E1E91E5C4042}" presName="node" presStyleLbl="node1" presStyleIdx="2" presStyleCnt="3">
        <dgm:presLayoutVars>
          <dgm:bulletEnabled val="1"/>
        </dgm:presLayoutVars>
      </dgm:prSet>
      <dgm:spPr/>
    </dgm:pt>
    <dgm:pt modelId="{AF17714B-FB94-4214-8CC3-2A2B206EF67B}" type="pres">
      <dgm:prSet presAssocID="{D9641D89-F0B4-4308-8396-6A6AF03536C1}" presName="sibTrans" presStyleLbl="sibTrans2D1" presStyleIdx="2" presStyleCnt="3" custScaleX="167287" custScaleY="190342"/>
      <dgm:spPr/>
    </dgm:pt>
    <dgm:pt modelId="{4504D213-3795-463E-9B30-1C655A11A07C}" type="pres">
      <dgm:prSet presAssocID="{D9641D89-F0B4-4308-8396-6A6AF03536C1}" presName="connectorText" presStyleLbl="sibTrans2D1" presStyleIdx="2" presStyleCnt="3"/>
      <dgm:spPr/>
    </dgm:pt>
  </dgm:ptLst>
  <dgm:cxnLst>
    <dgm:cxn modelId="{B88D6468-E059-4633-B05D-608230EC5BE0}" type="presOf" srcId="{107C458C-07B7-44FE-9E29-0A7907DB1FD2}" destId="{85D210E7-3E19-4A3E-9E37-B38EFD3ED4BE}" srcOrd="0" destOrd="0" presId="urn:microsoft.com/office/officeart/2005/8/layout/cycle7"/>
    <dgm:cxn modelId="{92A2806D-1A2F-4A2C-939D-26BED48F639C}" type="presOf" srcId="{D9641D89-F0B4-4308-8396-6A6AF03536C1}" destId="{4504D213-3795-463E-9B30-1C655A11A07C}" srcOrd="1" destOrd="0" presId="urn:microsoft.com/office/officeart/2005/8/layout/cycle7"/>
    <dgm:cxn modelId="{1C084F6E-1F02-485A-A08E-CDF5113861EF}" type="presOf" srcId="{4ADADBB0-6606-40E4-889F-531AEE632374}" destId="{9A71921B-1AD3-4D36-A993-CFE3BE1A69A1}" srcOrd="0" destOrd="0" presId="urn:microsoft.com/office/officeart/2005/8/layout/cycle7"/>
    <dgm:cxn modelId="{6A8CD06E-BB31-4B95-96DF-98749B9552A1}" type="presOf" srcId="{107C458C-07B7-44FE-9E29-0A7907DB1FD2}" destId="{E9EB79CE-8947-4A2A-BD4C-EC0922F51510}" srcOrd="1" destOrd="0" presId="urn:microsoft.com/office/officeart/2005/8/layout/cycle7"/>
    <dgm:cxn modelId="{A6149154-EBB9-41FA-9FC3-1BA705FFD526}" srcId="{0D0D5014-B927-4D69-86F7-CAB74B291D9E}" destId="{0041C1C3-7AAE-4582-AF98-386395FB1CE9}" srcOrd="1" destOrd="0" parTransId="{062F64E9-F61E-4D43-B547-2B03DA097FD7}" sibTransId="{107C458C-07B7-44FE-9E29-0A7907DB1FD2}"/>
    <dgm:cxn modelId="{C307EF57-3F43-47AF-B680-1CAF0BB27706}" type="presOf" srcId="{0D0D5014-B927-4D69-86F7-CAB74B291D9E}" destId="{B3E07737-E887-43A3-AD09-17F5B7F13681}" srcOrd="0" destOrd="0" presId="urn:microsoft.com/office/officeart/2005/8/layout/cycle7"/>
    <dgm:cxn modelId="{A14B1487-4DFA-4797-B520-654CD62C4BCD}" type="presOf" srcId="{0F12C7CD-325B-4364-9354-BD4253DF8EA0}" destId="{D18AA547-C784-49BA-8EAE-B87B3D38394D}" srcOrd="0" destOrd="0" presId="urn:microsoft.com/office/officeart/2005/8/layout/cycle7"/>
    <dgm:cxn modelId="{942F6F8B-4B6F-4E96-913D-4E51F739D942}" type="presOf" srcId="{0041C1C3-7AAE-4582-AF98-386395FB1CE9}" destId="{58BD970A-27C4-4078-A257-DA5C4D5EBA5A}" srcOrd="0" destOrd="0" presId="urn:microsoft.com/office/officeart/2005/8/layout/cycle7"/>
    <dgm:cxn modelId="{EF038BC1-EEE2-4943-A429-92682B857586}" type="presOf" srcId="{4ADADBB0-6606-40E4-889F-531AEE632374}" destId="{C2EC3973-4990-4579-A91B-0170D76C82E6}" srcOrd="1" destOrd="0" presId="urn:microsoft.com/office/officeart/2005/8/layout/cycle7"/>
    <dgm:cxn modelId="{307659ED-D1D1-4F7A-851D-F0EB9CF7D511}" type="presOf" srcId="{2B0F992C-B96B-45B5-9185-E1E91E5C4042}" destId="{10A5DF5E-3060-4387-B369-DA1FB84FB69B}" srcOrd="0" destOrd="0" presId="urn:microsoft.com/office/officeart/2005/8/layout/cycle7"/>
    <dgm:cxn modelId="{3C7ADCEF-D92B-4A00-BB7B-646136F2CC1A}" srcId="{0D0D5014-B927-4D69-86F7-CAB74B291D9E}" destId="{2B0F992C-B96B-45B5-9185-E1E91E5C4042}" srcOrd="2" destOrd="0" parTransId="{E5221F80-C43A-46C7-9249-C80092748200}" sibTransId="{D9641D89-F0B4-4308-8396-6A6AF03536C1}"/>
    <dgm:cxn modelId="{025DF2F3-65C5-4FC1-8BD3-F01D9C54370E}" srcId="{0D0D5014-B927-4D69-86F7-CAB74B291D9E}" destId="{0F12C7CD-325B-4364-9354-BD4253DF8EA0}" srcOrd="0" destOrd="0" parTransId="{B1CB214A-A56C-4BBB-9A48-0807AA92B04D}" sibTransId="{4ADADBB0-6606-40E4-889F-531AEE632374}"/>
    <dgm:cxn modelId="{45E614FA-BA73-4F93-AD59-F7A9D70907CF}" type="presOf" srcId="{D9641D89-F0B4-4308-8396-6A6AF03536C1}" destId="{AF17714B-FB94-4214-8CC3-2A2B206EF67B}" srcOrd="0" destOrd="0" presId="urn:microsoft.com/office/officeart/2005/8/layout/cycle7"/>
    <dgm:cxn modelId="{F6F498C1-FE78-43EF-995B-16053A5F6879}" type="presParOf" srcId="{B3E07737-E887-43A3-AD09-17F5B7F13681}" destId="{D18AA547-C784-49BA-8EAE-B87B3D38394D}" srcOrd="0" destOrd="0" presId="urn:microsoft.com/office/officeart/2005/8/layout/cycle7"/>
    <dgm:cxn modelId="{3D92A4C8-CD0E-4C4B-B2B7-6DC2EED957AF}" type="presParOf" srcId="{B3E07737-E887-43A3-AD09-17F5B7F13681}" destId="{9A71921B-1AD3-4D36-A993-CFE3BE1A69A1}" srcOrd="1" destOrd="0" presId="urn:microsoft.com/office/officeart/2005/8/layout/cycle7"/>
    <dgm:cxn modelId="{9CA4C89F-4D02-49BB-BC03-27D971434E38}" type="presParOf" srcId="{9A71921B-1AD3-4D36-A993-CFE3BE1A69A1}" destId="{C2EC3973-4990-4579-A91B-0170D76C82E6}" srcOrd="0" destOrd="0" presId="urn:microsoft.com/office/officeart/2005/8/layout/cycle7"/>
    <dgm:cxn modelId="{89DC9230-377F-4BA1-9465-D97E79851C60}" type="presParOf" srcId="{B3E07737-E887-43A3-AD09-17F5B7F13681}" destId="{58BD970A-27C4-4078-A257-DA5C4D5EBA5A}" srcOrd="2" destOrd="0" presId="urn:microsoft.com/office/officeart/2005/8/layout/cycle7"/>
    <dgm:cxn modelId="{29AAAA84-43AA-4963-A3FA-651647BDDA1B}" type="presParOf" srcId="{B3E07737-E887-43A3-AD09-17F5B7F13681}" destId="{85D210E7-3E19-4A3E-9E37-B38EFD3ED4BE}" srcOrd="3" destOrd="0" presId="urn:microsoft.com/office/officeart/2005/8/layout/cycle7"/>
    <dgm:cxn modelId="{2813E2B0-1272-4246-9853-4CBF8F8B43D5}" type="presParOf" srcId="{85D210E7-3E19-4A3E-9E37-B38EFD3ED4BE}" destId="{E9EB79CE-8947-4A2A-BD4C-EC0922F51510}" srcOrd="0" destOrd="0" presId="urn:microsoft.com/office/officeart/2005/8/layout/cycle7"/>
    <dgm:cxn modelId="{299E3ACA-CB32-4737-8CE9-B069E519DD8A}" type="presParOf" srcId="{B3E07737-E887-43A3-AD09-17F5B7F13681}" destId="{10A5DF5E-3060-4387-B369-DA1FB84FB69B}" srcOrd="4" destOrd="0" presId="urn:microsoft.com/office/officeart/2005/8/layout/cycle7"/>
    <dgm:cxn modelId="{744E94BE-D51A-42C5-8081-18E8D582054D}" type="presParOf" srcId="{B3E07737-E887-43A3-AD09-17F5B7F13681}" destId="{AF17714B-FB94-4214-8CC3-2A2B206EF67B}" srcOrd="5" destOrd="0" presId="urn:microsoft.com/office/officeart/2005/8/layout/cycle7"/>
    <dgm:cxn modelId="{17FC5058-51E6-41BE-9514-C825CDA1161B}" type="presParOf" srcId="{AF17714B-FB94-4214-8CC3-2A2B206EF67B}" destId="{4504D213-3795-463E-9B30-1C655A11A07C}"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E8865D-6CA7-442D-A4BD-D429E1878EE8}" type="doc">
      <dgm:prSet loTypeId="urn:microsoft.com/office/officeart/2005/8/layout/process2" loCatId="process" qsTypeId="urn:microsoft.com/office/officeart/2005/8/quickstyle/simple1" qsCatId="simple" csTypeId="urn:microsoft.com/office/officeart/2005/8/colors/accent1_2" csCatId="accent1" phldr="1"/>
      <dgm:spPr/>
    </dgm:pt>
    <dgm:pt modelId="{18138850-40F7-4E6A-B829-5937D590C747}">
      <dgm:prSet phldrT="[Text]" custT="1"/>
      <dgm:spPr/>
      <dgm:t>
        <a:bodyPr/>
        <a:lstStyle/>
        <a:p>
          <a:pPr>
            <a:buNone/>
          </a:pPr>
          <a:r>
            <a:rPr lang="en-US" sz="1600" dirty="0">
              <a:latin typeface="Arial" panose="020B0604020202020204" pitchFamily="34" charset="0"/>
              <a:cs typeface="Arial" panose="020B0604020202020204" pitchFamily="34" charset="0"/>
            </a:rPr>
            <a:t>Opioid Receptor </a:t>
          </a:r>
          <a:r>
            <a:rPr lang="en-US" sz="1600" u="sng" dirty="0">
              <a:latin typeface="Arial" panose="020B0604020202020204" pitchFamily="34" charset="0"/>
              <a:cs typeface="Arial" panose="020B0604020202020204" pitchFamily="34" charset="0"/>
            </a:rPr>
            <a:t>i</a:t>
          </a:r>
          <a:r>
            <a:rPr lang="en-US" sz="1600" dirty="0">
              <a:latin typeface="Arial" panose="020B0604020202020204" pitchFamily="34" charset="0"/>
              <a:cs typeface="Arial" panose="020B0604020202020204" pitchFamily="34" charset="0"/>
            </a:rPr>
            <a:t>s occupied (heroin, fentanyl, oxycodone, etc.)</a:t>
          </a:r>
        </a:p>
      </dgm:t>
    </dgm:pt>
    <dgm:pt modelId="{76BB8D20-590C-475B-A722-A626737B0650}" type="parTrans" cxnId="{26F03151-1090-484F-8423-D3E3E5D09804}">
      <dgm:prSet/>
      <dgm:spPr/>
      <dgm:t>
        <a:bodyPr/>
        <a:lstStyle/>
        <a:p>
          <a:endParaRPr lang="en-US" sz="2400"/>
        </a:p>
      </dgm:t>
    </dgm:pt>
    <dgm:pt modelId="{D8B079AD-F87D-488D-AA75-636D0827730D}" type="sibTrans" cxnId="{26F03151-1090-484F-8423-D3E3E5D09804}">
      <dgm:prSet custT="1"/>
      <dgm:spPr/>
      <dgm:t>
        <a:bodyPr/>
        <a:lstStyle/>
        <a:p>
          <a:endParaRPr lang="en-US" sz="2400"/>
        </a:p>
      </dgm:t>
    </dgm:pt>
    <dgm:pt modelId="{8AAB5D3B-24FB-45BF-BEC0-97C9231B6F66}">
      <dgm:prSet phldrT="[Text]" custT="1"/>
      <dgm:spPr/>
      <dgm:t>
        <a:bodyPr/>
        <a:lstStyle/>
        <a:p>
          <a:pPr>
            <a:spcAft>
              <a:spcPts val="0"/>
            </a:spcAft>
          </a:pPr>
          <a:r>
            <a:rPr lang="en-US" sz="1600" b="1" dirty="0">
              <a:solidFill>
                <a:schemeClr val="accent5">
                  <a:lumMod val="20000"/>
                  <a:lumOff val="80000"/>
                </a:schemeClr>
              </a:solidFill>
              <a:latin typeface="Arial" panose="020B0604020202020204" pitchFamily="34" charset="0"/>
              <a:cs typeface="Arial" panose="020B0604020202020204" pitchFamily="34" charset="0"/>
            </a:rPr>
            <a:t>Peak withdrawal occurs in </a:t>
          </a:r>
        </a:p>
        <a:p>
          <a:pPr>
            <a:spcAft>
              <a:spcPts val="0"/>
            </a:spcAft>
          </a:pPr>
          <a:r>
            <a:rPr lang="en-US" sz="1600" b="1" dirty="0">
              <a:solidFill>
                <a:schemeClr val="accent5">
                  <a:lumMod val="20000"/>
                  <a:lumOff val="80000"/>
                </a:schemeClr>
              </a:solidFill>
              <a:latin typeface="Arial" panose="020B0604020202020204" pitchFamily="34" charset="0"/>
              <a:cs typeface="Arial" panose="020B0604020202020204" pitchFamily="34" charset="0"/>
            </a:rPr>
            <a:t>36 – 48 hours</a:t>
          </a:r>
        </a:p>
      </dgm:t>
    </dgm:pt>
    <dgm:pt modelId="{EDD069D1-2D83-4543-B4FF-9F1DDA19025B}" type="parTrans" cxnId="{A061CB64-29E5-4AC9-A5F7-4130A6618D16}">
      <dgm:prSet/>
      <dgm:spPr/>
      <dgm:t>
        <a:bodyPr/>
        <a:lstStyle/>
        <a:p>
          <a:endParaRPr lang="en-US" sz="2400"/>
        </a:p>
      </dgm:t>
    </dgm:pt>
    <dgm:pt modelId="{D961BE3A-671C-45B3-989A-63FA8EA97B6A}" type="sibTrans" cxnId="{A061CB64-29E5-4AC9-A5F7-4130A6618D16}">
      <dgm:prSet/>
      <dgm:spPr/>
      <dgm:t>
        <a:bodyPr/>
        <a:lstStyle/>
        <a:p>
          <a:endParaRPr lang="en-US" sz="2400"/>
        </a:p>
      </dgm:t>
    </dgm:pt>
    <dgm:pt modelId="{1661FCFA-9774-4DF8-92D5-D95C1B9C87A7}">
      <dgm:prSet custT="1"/>
      <dgm:spPr/>
      <dgm:t>
        <a:bodyPr/>
        <a:lstStyle/>
        <a:p>
          <a:r>
            <a:rPr lang="en-US" sz="1600" dirty="0">
              <a:latin typeface="Arial" panose="020B0604020202020204" pitchFamily="34" charset="0"/>
              <a:cs typeface="Arial" panose="020B0604020202020204" pitchFamily="34" charset="0"/>
            </a:rPr>
            <a:t>Opioids slowly leave the receptor and withdrawal begins</a:t>
          </a:r>
        </a:p>
      </dgm:t>
    </dgm:pt>
    <dgm:pt modelId="{2B551463-12A3-4939-BD14-7F78653897AC}" type="parTrans" cxnId="{76E8FDCF-446C-47FD-914A-D5E9519C1434}">
      <dgm:prSet/>
      <dgm:spPr/>
      <dgm:t>
        <a:bodyPr/>
        <a:lstStyle/>
        <a:p>
          <a:endParaRPr lang="en-US" sz="2400"/>
        </a:p>
      </dgm:t>
    </dgm:pt>
    <dgm:pt modelId="{3B48502C-1C9A-4E59-84B6-379033E2541E}" type="sibTrans" cxnId="{76E8FDCF-446C-47FD-914A-D5E9519C1434}">
      <dgm:prSet custT="1"/>
      <dgm:spPr/>
      <dgm:t>
        <a:bodyPr/>
        <a:lstStyle/>
        <a:p>
          <a:endParaRPr lang="en-US" sz="2400"/>
        </a:p>
      </dgm:t>
    </dgm:pt>
    <dgm:pt modelId="{762DCE5D-8F6F-4ED8-89F7-EC6C0BC24FE9}">
      <dgm:prSet custT="1"/>
      <dgm:spPr/>
      <dgm:t>
        <a:bodyPr/>
        <a:lstStyle/>
        <a:p>
          <a:r>
            <a:rPr lang="en-US" sz="1600" dirty="0">
              <a:latin typeface="Arial" panose="020B0604020202020204" pitchFamily="34" charset="0"/>
              <a:cs typeface="Arial" panose="020B0604020202020204" pitchFamily="34" charset="0"/>
            </a:rPr>
            <a:t>Opioids are discontinued</a:t>
          </a:r>
        </a:p>
      </dgm:t>
    </dgm:pt>
    <dgm:pt modelId="{81E50523-AEDF-4655-BA91-8F5967DE38D6}" type="parTrans" cxnId="{6CBE41ED-49EA-42CD-B797-B2246F87858C}">
      <dgm:prSet/>
      <dgm:spPr/>
      <dgm:t>
        <a:bodyPr/>
        <a:lstStyle/>
        <a:p>
          <a:endParaRPr lang="en-US" sz="2400"/>
        </a:p>
      </dgm:t>
    </dgm:pt>
    <dgm:pt modelId="{A9EA5273-061B-4936-87C6-4102F8E76623}" type="sibTrans" cxnId="{6CBE41ED-49EA-42CD-B797-B2246F87858C}">
      <dgm:prSet custT="1"/>
      <dgm:spPr/>
      <dgm:t>
        <a:bodyPr/>
        <a:lstStyle/>
        <a:p>
          <a:endParaRPr lang="en-US" sz="2400"/>
        </a:p>
      </dgm:t>
    </dgm:pt>
    <dgm:pt modelId="{9A853804-DC1C-4A16-8495-98CE5295529B}" type="pres">
      <dgm:prSet presAssocID="{6BE8865D-6CA7-442D-A4BD-D429E1878EE8}" presName="linearFlow" presStyleCnt="0">
        <dgm:presLayoutVars>
          <dgm:resizeHandles val="exact"/>
        </dgm:presLayoutVars>
      </dgm:prSet>
      <dgm:spPr/>
    </dgm:pt>
    <dgm:pt modelId="{DD18DB74-23A4-4D29-BBF1-2C09C0FFD1BF}" type="pres">
      <dgm:prSet presAssocID="{18138850-40F7-4E6A-B829-5937D590C747}" presName="node" presStyleLbl="node1" presStyleIdx="0" presStyleCnt="4">
        <dgm:presLayoutVars>
          <dgm:bulletEnabled val="1"/>
        </dgm:presLayoutVars>
      </dgm:prSet>
      <dgm:spPr/>
    </dgm:pt>
    <dgm:pt modelId="{90FB40EC-7444-449E-940B-D9F57ABD54A0}" type="pres">
      <dgm:prSet presAssocID="{D8B079AD-F87D-488D-AA75-636D0827730D}" presName="sibTrans" presStyleLbl="sibTrans2D1" presStyleIdx="0" presStyleCnt="3"/>
      <dgm:spPr/>
    </dgm:pt>
    <dgm:pt modelId="{03435379-BEE5-41FF-9CAD-E61B3434DB84}" type="pres">
      <dgm:prSet presAssocID="{D8B079AD-F87D-488D-AA75-636D0827730D}" presName="connectorText" presStyleLbl="sibTrans2D1" presStyleIdx="0" presStyleCnt="3"/>
      <dgm:spPr/>
    </dgm:pt>
    <dgm:pt modelId="{BAB0DE48-CF5C-43AD-A0BB-2A98757BD854}" type="pres">
      <dgm:prSet presAssocID="{762DCE5D-8F6F-4ED8-89F7-EC6C0BC24FE9}" presName="node" presStyleLbl="node1" presStyleIdx="1" presStyleCnt="4">
        <dgm:presLayoutVars>
          <dgm:bulletEnabled val="1"/>
        </dgm:presLayoutVars>
      </dgm:prSet>
      <dgm:spPr/>
    </dgm:pt>
    <dgm:pt modelId="{02C41CB3-6159-488D-855D-8FD545200BE8}" type="pres">
      <dgm:prSet presAssocID="{A9EA5273-061B-4936-87C6-4102F8E76623}" presName="sibTrans" presStyleLbl="sibTrans2D1" presStyleIdx="1" presStyleCnt="3"/>
      <dgm:spPr/>
    </dgm:pt>
    <dgm:pt modelId="{940839E5-D16C-4B50-BA81-73EEE60CC63C}" type="pres">
      <dgm:prSet presAssocID="{A9EA5273-061B-4936-87C6-4102F8E76623}" presName="connectorText" presStyleLbl="sibTrans2D1" presStyleIdx="1" presStyleCnt="3"/>
      <dgm:spPr/>
    </dgm:pt>
    <dgm:pt modelId="{D5609CE7-9679-44F9-BF13-433B4EFD4368}" type="pres">
      <dgm:prSet presAssocID="{1661FCFA-9774-4DF8-92D5-D95C1B9C87A7}" presName="node" presStyleLbl="node1" presStyleIdx="2" presStyleCnt="4" custLinFactNeighborX="0" custLinFactNeighborY="-11204">
        <dgm:presLayoutVars>
          <dgm:bulletEnabled val="1"/>
        </dgm:presLayoutVars>
      </dgm:prSet>
      <dgm:spPr/>
    </dgm:pt>
    <dgm:pt modelId="{5B368CF7-5D37-4302-954D-32F9AE631BE7}" type="pres">
      <dgm:prSet presAssocID="{3B48502C-1C9A-4E59-84B6-379033E2541E}" presName="sibTrans" presStyleLbl="sibTrans2D1" presStyleIdx="2" presStyleCnt="3"/>
      <dgm:spPr/>
    </dgm:pt>
    <dgm:pt modelId="{4C050745-E54C-401B-A0C5-7394B0593E90}" type="pres">
      <dgm:prSet presAssocID="{3B48502C-1C9A-4E59-84B6-379033E2541E}" presName="connectorText" presStyleLbl="sibTrans2D1" presStyleIdx="2" presStyleCnt="3"/>
      <dgm:spPr/>
    </dgm:pt>
    <dgm:pt modelId="{55D3044C-41F0-4429-B4F7-5626B65887DF}" type="pres">
      <dgm:prSet presAssocID="{8AAB5D3B-24FB-45BF-BEC0-97C9231B6F66}" presName="node" presStyleLbl="node1" presStyleIdx="3" presStyleCnt="4">
        <dgm:presLayoutVars>
          <dgm:bulletEnabled val="1"/>
        </dgm:presLayoutVars>
      </dgm:prSet>
      <dgm:spPr/>
    </dgm:pt>
  </dgm:ptLst>
  <dgm:cxnLst>
    <dgm:cxn modelId="{C3D62C23-4F4B-404E-9540-BE2CFCCA2F60}" type="presOf" srcId="{3B48502C-1C9A-4E59-84B6-379033E2541E}" destId="{5B368CF7-5D37-4302-954D-32F9AE631BE7}" srcOrd="0" destOrd="0" presId="urn:microsoft.com/office/officeart/2005/8/layout/process2"/>
    <dgm:cxn modelId="{02ACBD44-5EF1-45E0-8EB7-DA4D1D86214D}" type="presOf" srcId="{1661FCFA-9774-4DF8-92D5-D95C1B9C87A7}" destId="{D5609CE7-9679-44F9-BF13-433B4EFD4368}" srcOrd="0" destOrd="0" presId="urn:microsoft.com/office/officeart/2005/8/layout/process2"/>
    <dgm:cxn modelId="{A061CB64-29E5-4AC9-A5F7-4130A6618D16}" srcId="{6BE8865D-6CA7-442D-A4BD-D429E1878EE8}" destId="{8AAB5D3B-24FB-45BF-BEC0-97C9231B6F66}" srcOrd="3" destOrd="0" parTransId="{EDD069D1-2D83-4543-B4FF-9F1DDA19025B}" sibTransId="{D961BE3A-671C-45B3-989A-63FA8EA97B6A}"/>
    <dgm:cxn modelId="{3DBA9B6A-9BFD-46AB-94FD-E78FA81A582A}" type="presOf" srcId="{A9EA5273-061B-4936-87C6-4102F8E76623}" destId="{02C41CB3-6159-488D-855D-8FD545200BE8}" srcOrd="0" destOrd="0" presId="urn:microsoft.com/office/officeart/2005/8/layout/process2"/>
    <dgm:cxn modelId="{26F03151-1090-484F-8423-D3E3E5D09804}" srcId="{6BE8865D-6CA7-442D-A4BD-D429E1878EE8}" destId="{18138850-40F7-4E6A-B829-5937D590C747}" srcOrd="0" destOrd="0" parTransId="{76BB8D20-590C-475B-A722-A626737B0650}" sibTransId="{D8B079AD-F87D-488D-AA75-636D0827730D}"/>
    <dgm:cxn modelId="{CBC3F658-738A-44D5-836D-CAC4FC7F9E04}" type="presOf" srcId="{D8B079AD-F87D-488D-AA75-636D0827730D}" destId="{90FB40EC-7444-449E-940B-D9F57ABD54A0}" srcOrd="0" destOrd="0" presId="urn:microsoft.com/office/officeart/2005/8/layout/process2"/>
    <dgm:cxn modelId="{8C9B2883-E4FB-40F4-8ABB-469C0C81E502}" type="presOf" srcId="{762DCE5D-8F6F-4ED8-89F7-EC6C0BC24FE9}" destId="{BAB0DE48-CF5C-43AD-A0BB-2A98757BD854}" srcOrd="0" destOrd="0" presId="urn:microsoft.com/office/officeart/2005/8/layout/process2"/>
    <dgm:cxn modelId="{B64B4B8F-13EB-43E8-B4DA-8F067700741C}" type="presOf" srcId="{6BE8865D-6CA7-442D-A4BD-D429E1878EE8}" destId="{9A853804-DC1C-4A16-8495-98CE5295529B}" srcOrd="0" destOrd="0" presId="urn:microsoft.com/office/officeart/2005/8/layout/process2"/>
    <dgm:cxn modelId="{C1971894-2625-462D-8D67-8DEE6A878F1F}" type="presOf" srcId="{D8B079AD-F87D-488D-AA75-636D0827730D}" destId="{03435379-BEE5-41FF-9CAD-E61B3434DB84}" srcOrd="1" destOrd="0" presId="urn:microsoft.com/office/officeart/2005/8/layout/process2"/>
    <dgm:cxn modelId="{03A11AC2-B9DC-4663-9174-B9DA7A793F9A}" type="presOf" srcId="{18138850-40F7-4E6A-B829-5937D590C747}" destId="{DD18DB74-23A4-4D29-BBF1-2C09C0FFD1BF}" srcOrd="0" destOrd="0" presId="urn:microsoft.com/office/officeart/2005/8/layout/process2"/>
    <dgm:cxn modelId="{73D877CA-681C-493B-BF89-2B0ED56B1AE1}" type="presOf" srcId="{3B48502C-1C9A-4E59-84B6-379033E2541E}" destId="{4C050745-E54C-401B-A0C5-7394B0593E90}" srcOrd="1" destOrd="0" presId="urn:microsoft.com/office/officeart/2005/8/layout/process2"/>
    <dgm:cxn modelId="{C81F8FCB-3089-492E-83F4-A9ECC8AC7107}" type="presOf" srcId="{8AAB5D3B-24FB-45BF-BEC0-97C9231B6F66}" destId="{55D3044C-41F0-4429-B4F7-5626B65887DF}" srcOrd="0" destOrd="0" presId="urn:microsoft.com/office/officeart/2005/8/layout/process2"/>
    <dgm:cxn modelId="{76E8FDCF-446C-47FD-914A-D5E9519C1434}" srcId="{6BE8865D-6CA7-442D-A4BD-D429E1878EE8}" destId="{1661FCFA-9774-4DF8-92D5-D95C1B9C87A7}" srcOrd="2" destOrd="0" parTransId="{2B551463-12A3-4939-BD14-7F78653897AC}" sibTransId="{3B48502C-1C9A-4E59-84B6-379033E2541E}"/>
    <dgm:cxn modelId="{6CBE41ED-49EA-42CD-B797-B2246F87858C}" srcId="{6BE8865D-6CA7-442D-A4BD-D429E1878EE8}" destId="{762DCE5D-8F6F-4ED8-89F7-EC6C0BC24FE9}" srcOrd="1" destOrd="0" parTransId="{81E50523-AEDF-4655-BA91-8F5967DE38D6}" sibTransId="{A9EA5273-061B-4936-87C6-4102F8E76623}"/>
    <dgm:cxn modelId="{7DB4CEF5-8036-4726-8DEF-B15A894E413A}" type="presOf" srcId="{A9EA5273-061B-4936-87C6-4102F8E76623}" destId="{940839E5-D16C-4B50-BA81-73EEE60CC63C}" srcOrd="1" destOrd="0" presId="urn:microsoft.com/office/officeart/2005/8/layout/process2"/>
    <dgm:cxn modelId="{11B5CFD9-82F4-40C4-B1F5-2014670BD5FA}" type="presParOf" srcId="{9A853804-DC1C-4A16-8495-98CE5295529B}" destId="{DD18DB74-23A4-4D29-BBF1-2C09C0FFD1BF}" srcOrd="0" destOrd="0" presId="urn:microsoft.com/office/officeart/2005/8/layout/process2"/>
    <dgm:cxn modelId="{FF62FA99-B8D0-4612-9721-4DC221785535}" type="presParOf" srcId="{9A853804-DC1C-4A16-8495-98CE5295529B}" destId="{90FB40EC-7444-449E-940B-D9F57ABD54A0}" srcOrd="1" destOrd="0" presId="urn:microsoft.com/office/officeart/2005/8/layout/process2"/>
    <dgm:cxn modelId="{1A0E7AD1-5FE1-41C8-A869-E060FFB7D843}" type="presParOf" srcId="{90FB40EC-7444-449E-940B-D9F57ABD54A0}" destId="{03435379-BEE5-41FF-9CAD-E61B3434DB84}" srcOrd="0" destOrd="0" presId="urn:microsoft.com/office/officeart/2005/8/layout/process2"/>
    <dgm:cxn modelId="{E26A366E-07F1-445B-86C9-2AFCDAB93934}" type="presParOf" srcId="{9A853804-DC1C-4A16-8495-98CE5295529B}" destId="{BAB0DE48-CF5C-43AD-A0BB-2A98757BD854}" srcOrd="2" destOrd="0" presId="urn:microsoft.com/office/officeart/2005/8/layout/process2"/>
    <dgm:cxn modelId="{6439CEE7-F83E-4B96-B2E7-6A31F3447028}" type="presParOf" srcId="{9A853804-DC1C-4A16-8495-98CE5295529B}" destId="{02C41CB3-6159-488D-855D-8FD545200BE8}" srcOrd="3" destOrd="0" presId="urn:microsoft.com/office/officeart/2005/8/layout/process2"/>
    <dgm:cxn modelId="{27FC529B-9368-4E0E-BD49-A42A1D818DC7}" type="presParOf" srcId="{02C41CB3-6159-488D-855D-8FD545200BE8}" destId="{940839E5-D16C-4B50-BA81-73EEE60CC63C}" srcOrd="0" destOrd="0" presId="urn:microsoft.com/office/officeart/2005/8/layout/process2"/>
    <dgm:cxn modelId="{8E2AC365-E264-4701-B81A-4A7333A3C84F}" type="presParOf" srcId="{9A853804-DC1C-4A16-8495-98CE5295529B}" destId="{D5609CE7-9679-44F9-BF13-433B4EFD4368}" srcOrd="4" destOrd="0" presId="urn:microsoft.com/office/officeart/2005/8/layout/process2"/>
    <dgm:cxn modelId="{EA4457BD-F5AD-409A-9ECE-B9E6AA758E2A}" type="presParOf" srcId="{9A853804-DC1C-4A16-8495-98CE5295529B}" destId="{5B368CF7-5D37-4302-954D-32F9AE631BE7}" srcOrd="5" destOrd="0" presId="urn:microsoft.com/office/officeart/2005/8/layout/process2"/>
    <dgm:cxn modelId="{67352601-3910-4438-A2E5-483542536DF2}" type="presParOf" srcId="{5B368CF7-5D37-4302-954D-32F9AE631BE7}" destId="{4C050745-E54C-401B-A0C5-7394B0593E90}" srcOrd="0" destOrd="0" presId="urn:microsoft.com/office/officeart/2005/8/layout/process2"/>
    <dgm:cxn modelId="{B347DFF3-5C49-4A57-A2B5-6810B8E006DF}" type="presParOf" srcId="{9A853804-DC1C-4A16-8495-98CE5295529B}" destId="{55D3044C-41F0-4429-B4F7-5626B65887DF}" srcOrd="6"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E8865D-6CA7-442D-A4BD-D429E1878EE8}" type="doc">
      <dgm:prSet loTypeId="urn:microsoft.com/office/officeart/2005/8/layout/process2" loCatId="process" qsTypeId="urn:microsoft.com/office/officeart/2005/8/quickstyle/simple1" qsCatId="simple" csTypeId="urn:microsoft.com/office/officeart/2005/8/colors/accent1_2" csCatId="accent1" phldr="1"/>
      <dgm:spPr/>
    </dgm:pt>
    <dgm:pt modelId="{8AAB5D3B-24FB-45BF-BEC0-97C9231B6F66}">
      <dgm:prSet phldrT="[Text]" custT="1"/>
      <dgm:spPr/>
      <dgm:t>
        <a:bodyPr/>
        <a:lstStyle/>
        <a:p>
          <a:r>
            <a:rPr lang="en-US" sz="1600" b="1" dirty="0">
              <a:solidFill>
                <a:schemeClr val="accent5">
                  <a:lumMod val="20000"/>
                  <a:lumOff val="80000"/>
                </a:schemeClr>
              </a:solidFill>
              <a:latin typeface="Arial" panose="020B0604020202020204" pitchFamily="34" charset="0"/>
              <a:cs typeface="Arial" panose="020B0604020202020204" pitchFamily="34" charset="0"/>
            </a:rPr>
            <a:t>Peak withdrawal occurs in MINUTES</a:t>
          </a:r>
        </a:p>
      </dgm:t>
    </dgm:pt>
    <dgm:pt modelId="{EDD069D1-2D83-4543-B4FF-9F1DDA19025B}" type="parTrans" cxnId="{A061CB64-29E5-4AC9-A5F7-4130A6618D16}">
      <dgm:prSet/>
      <dgm:spPr/>
      <dgm:t>
        <a:bodyPr/>
        <a:lstStyle/>
        <a:p>
          <a:endParaRPr lang="en-US" sz="2400"/>
        </a:p>
      </dgm:t>
    </dgm:pt>
    <dgm:pt modelId="{D961BE3A-671C-45B3-989A-63FA8EA97B6A}" type="sibTrans" cxnId="{A061CB64-29E5-4AC9-A5F7-4130A6618D16}">
      <dgm:prSet/>
      <dgm:spPr/>
      <dgm:t>
        <a:bodyPr/>
        <a:lstStyle/>
        <a:p>
          <a:endParaRPr lang="en-US" sz="2400"/>
        </a:p>
      </dgm:t>
    </dgm:pt>
    <dgm:pt modelId="{1661FCFA-9774-4DF8-92D5-D95C1B9C87A7}">
      <dgm:prSet custT="1"/>
      <dgm:spPr/>
      <dgm:t>
        <a:bodyPr/>
        <a:lstStyle/>
        <a:p>
          <a:r>
            <a:rPr lang="en-US" sz="1600" dirty="0">
              <a:latin typeface="Arial" panose="020B0604020202020204" pitchFamily="34" charset="0"/>
              <a:cs typeface="Arial" panose="020B0604020202020204" pitchFamily="34" charset="0"/>
            </a:rPr>
            <a:t>Suboxone kicks any opioids off the receptor</a:t>
          </a:r>
        </a:p>
      </dgm:t>
    </dgm:pt>
    <dgm:pt modelId="{2B551463-12A3-4939-BD14-7F78653897AC}" type="parTrans" cxnId="{76E8FDCF-446C-47FD-914A-D5E9519C1434}">
      <dgm:prSet/>
      <dgm:spPr/>
      <dgm:t>
        <a:bodyPr/>
        <a:lstStyle/>
        <a:p>
          <a:endParaRPr lang="en-US" sz="2400"/>
        </a:p>
      </dgm:t>
    </dgm:pt>
    <dgm:pt modelId="{3B48502C-1C9A-4E59-84B6-379033E2541E}" type="sibTrans" cxnId="{76E8FDCF-446C-47FD-914A-D5E9519C1434}">
      <dgm:prSet custT="1"/>
      <dgm:spPr/>
      <dgm:t>
        <a:bodyPr/>
        <a:lstStyle/>
        <a:p>
          <a:endParaRPr lang="en-US" sz="2400"/>
        </a:p>
      </dgm:t>
    </dgm:pt>
    <dgm:pt modelId="{762DCE5D-8F6F-4ED8-89F7-EC6C0BC24FE9}">
      <dgm:prSet custT="1"/>
      <dgm:spPr/>
      <dgm:t>
        <a:bodyPr/>
        <a:lstStyle/>
        <a:p>
          <a:r>
            <a:rPr lang="en-US" sz="1600" dirty="0">
              <a:latin typeface="Arial" panose="020B0604020202020204" pitchFamily="34" charset="0"/>
              <a:cs typeface="Arial" panose="020B0604020202020204" pitchFamily="34" charset="0"/>
            </a:rPr>
            <a:t>Take Suboxone</a:t>
          </a:r>
        </a:p>
      </dgm:t>
    </dgm:pt>
    <dgm:pt modelId="{81E50523-AEDF-4655-BA91-8F5967DE38D6}" type="parTrans" cxnId="{6CBE41ED-49EA-42CD-B797-B2246F87858C}">
      <dgm:prSet/>
      <dgm:spPr/>
      <dgm:t>
        <a:bodyPr/>
        <a:lstStyle/>
        <a:p>
          <a:endParaRPr lang="en-US" sz="2400"/>
        </a:p>
      </dgm:t>
    </dgm:pt>
    <dgm:pt modelId="{A9EA5273-061B-4936-87C6-4102F8E76623}" type="sibTrans" cxnId="{6CBE41ED-49EA-42CD-B797-B2246F87858C}">
      <dgm:prSet custT="1"/>
      <dgm:spPr/>
      <dgm:t>
        <a:bodyPr/>
        <a:lstStyle/>
        <a:p>
          <a:endParaRPr lang="en-US" sz="2400"/>
        </a:p>
      </dgm:t>
    </dgm:pt>
    <dgm:pt modelId="{5AF37156-29DB-44E1-B2DB-D47A96E6F45B}">
      <dgm:prSet custT="1"/>
      <dgm:spPr/>
      <dgm:t>
        <a:bodyPr/>
        <a:lstStyle/>
        <a:p>
          <a:pPr>
            <a:buNone/>
          </a:pPr>
          <a:r>
            <a:rPr lang="en-US" sz="1600" dirty="0">
              <a:latin typeface="Arial" panose="020B0604020202020204" pitchFamily="34" charset="0"/>
              <a:cs typeface="Arial" panose="020B0604020202020204" pitchFamily="34" charset="0"/>
            </a:rPr>
            <a:t>Opioid Receptor is occupied (heroin, fentanyl, oxycodone, etc.)</a:t>
          </a:r>
        </a:p>
      </dgm:t>
    </dgm:pt>
    <dgm:pt modelId="{94B474ED-073D-4448-8DBE-5546A150BA04}" type="parTrans" cxnId="{FF38CD4E-5529-44AC-9DAC-56D6E8C4A759}">
      <dgm:prSet/>
      <dgm:spPr/>
      <dgm:t>
        <a:bodyPr/>
        <a:lstStyle/>
        <a:p>
          <a:endParaRPr lang="en-US"/>
        </a:p>
      </dgm:t>
    </dgm:pt>
    <dgm:pt modelId="{BA70784E-0AA4-4DAB-A40A-352ABB46F10D}" type="sibTrans" cxnId="{FF38CD4E-5529-44AC-9DAC-56D6E8C4A759}">
      <dgm:prSet/>
      <dgm:spPr/>
      <dgm:t>
        <a:bodyPr/>
        <a:lstStyle/>
        <a:p>
          <a:endParaRPr lang="en-US"/>
        </a:p>
      </dgm:t>
    </dgm:pt>
    <dgm:pt modelId="{9A853804-DC1C-4A16-8495-98CE5295529B}" type="pres">
      <dgm:prSet presAssocID="{6BE8865D-6CA7-442D-A4BD-D429E1878EE8}" presName="linearFlow" presStyleCnt="0">
        <dgm:presLayoutVars>
          <dgm:resizeHandles val="exact"/>
        </dgm:presLayoutVars>
      </dgm:prSet>
      <dgm:spPr/>
    </dgm:pt>
    <dgm:pt modelId="{EA10F7D7-BD34-4E64-A562-B1EADFFA5CA8}" type="pres">
      <dgm:prSet presAssocID="{5AF37156-29DB-44E1-B2DB-D47A96E6F45B}" presName="node" presStyleLbl="node1" presStyleIdx="0" presStyleCnt="4">
        <dgm:presLayoutVars>
          <dgm:bulletEnabled val="1"/>
        </dgm:presLayoutVars>
      </dgm:prSet>
      <dgm:spPr/>
    </dgm:pt>
    <dgm:pt modelId="{B1A9CA9D-A0C3-4132-9A66-1C2B1E1302E8}" type="pres">
      <dgm:prSet presAssocID="{BA70784E-0AA4-4DAB-A40A-352ABB46F10D}" presName="sibTrans" presStyleLbl="sibTrans2D1" presStyleIdx="0" presStyleCnt="3"/>
      <dgm:spPr/>
    </dgm:pt>
    <dgm:pt modelId="{E1BBD994-F4DF-4FE9-A4BF-58986E132CF7}" type="pres">
      <dgm:prSet presAssocID="{BA70784E-0AA4-4DAB-A40A-352ABB46F10D}" presName="connectorText" presStyleLbl="sibTrans2D1" presStyleIdx="0" presStyleCnt="3"/>
      <dgm:spPr/>
    </dgm:pt>
    <dgm:pt modelId="{BAB0DE48-CF5C-43AD-A0BB-2A98757BD854}" type="pres">
      <dgm:prSet presAssocID="{762DCE5D-8F6F-4ED8-89F7-EC6C0BC24FE9}" presName="node" presStyleLbl="node1" presStyleIdx="1" presStyleCnt="4">
        <dgm:presLayoutVars>
          <dgm:bulletEnabled val="1"/>
        </dgm:presLayoutVars>
      </dgm:prSet>
      <dgm:spPr/>
    </dgm:pt>
    <dgm:pt modelId="{02C41CB3-6159-488D-855D-8FD545200BE8}" type="pres">
      <dgm:prSet presAssocID="{A9EA5273-061B-4936-87C6-4102F8E76623}" presName="sibTrans" presStyleLbl="sibTrans2D1" presStyleIdx="1" presStyleCnt="3"/>
      <dgm:spPr/>
    </dgm:pt>
    <dgm:pt modelId="{940839E5-D16C-4B50-BA81-73EEE60CC63C}" type="pres">
      <dgm:prSet presAssocID="{A9EA5273-061B-4936-87C6-4102F8E76623}" presName="connectorText" presStyleLbl="sibTrans2D1" presStyleIdx="1" presStyleCnt="3"/>
      <dgm:spPr/>
    </dgm:pt>
    <dgm:pt modelId="{D5609CE7-9679-44F9-BF13-433B4EFD4368}" type="pres">
      <dgm:prSet presAssocID="{1661FCFA-9774-4DF8-92D5-D95C1B9C87A7}" presName="node" presStyleLbl="node1" presStyleIdx="2" presStyleCnt="4">
        <dgm:presLayoutVars>
          <dgm:bulletEnabled val="1"/>
        </dgm:presLayoutVars>
      </dgm:prSet>
      <dgm:spPr/>
    </dgm:pt>
    <dgm:pt modelId="{5B368CF7-5D37-4302-954D-32F9AE631BE7}" type="pres">
      <dgm:prSet presAssocID="{3B48502C-1C9A-4E59-84B6-379033E2541E}" presName="sibTrans" presStyleLbl="sibTrans2D1" presStyleIdx="2" presStyleCnt="3"/>
      <dgm:spPr/>
    </dgm:pt>
    <dgm:pt modelId="{4C050745-E54C-401B-A0C5-7394B0593E90}" type="pres">
      <dgm:prSet presAssocID="{3B48502C-1C9A-4E59-84B6-379033E2541E}" presName="connectorText" presStyleLbl="sibTrans2D1" presStyleIdx="2" presStyleCnt="3"/>
      <dgm:spPr/>
    </dgm:pt>
    <dgm:pt modelId="{55D3044C-41F0-4429-B4F7-5626B65887DF}" type="pres">
      <dgm:prSet presAssocID="{8AAB5D3B-24FB-45BF-BEC0-97C9231B6F66}" presName="node" presStyleLbl="node1" presStyleIdx="3" presStyleCnt="4">
        <dgm:presLayoutVars>
          <dgm:bulletEnabled val="1"/>
        </dgm:presLayoutVars>
      </dgm:prSet>
      <dgm:spPr/>
    </dgm:pt>
  </dgm:ptLst>
  <dgm:cxnLst>
    <dgm:cxn modelId="{C3D62C23-4F4B-404E-9540-BE2CFCCA2F60}" type="presOf" srcId="{3B48502C-1C9A-4E59-84B6-379033E2541E}" destId="{5B368CF7-5D37-4302-954D-32F9AE631BE7}" srcOrd="0" destOrd="0" presId="urn:microsoft.com/office/officeart/2005/8/layout/process2"/>
    <dgm:cxn modelId="{02ACBD44-5EF1-45E0-8EB7-DA4D1D86214D}" type="presOf" srcId="{1661FCFA-9774-4DF8-92D5-D95C1B9C87A7}" destId="{D5609CE7-9679-44F9-BF13-433B4EFD4368}" srcOrd="0" destOrd="0" presId="urn:microsoft.com/office/officeart/2005/8/layout/process2"/>
    <dgm:cxn modelId="{A061CB64-29E5-4AC9-A5F7-4130A6618D16}" srcId="{6BE8865D-6CA7-442D-A4BD-D429E1878EE8}" destId="{8AAB5D3B-24FB-45BF-BEC0-97C9231B6F66}" srcOrd="3" destOrd="0" parTransId="{EDD069D1-2D83-4543-B4FF-9F1DDA19025B}" sibTransId="{D961BE3A-671C-45B3-989A-63FA8EA97B6A}"/>
    <dgm:cxn modelId="{8F426367-27CF-4C18-9D13-DC0F79828B23}" type="presOf" srcId="{BA70784E-0AA4-4DAB-A40A-352ABB46F10D}" destId="{B1A9CA9D-A0C3-4132-9A66-1C2B1E1302E8}" srcOrd="0" destOrd="0" presId="urn:microsoft.com/office/officeart/2005/8/layout/process2"/>
    <dgm:cxn modelId="{3DBA9B6A-9BFD-46AB-94FD-E78FA81A582A}" type="presOf" srcId="{A9EA5273-061B-4936-87C6-4102F8E76623}" destId="{02C41CB3-6159-488D-855D-8FD545200BE8}" srcOrd="0" destOrd="0" presId="urn:microsoft.com/office/officeart/2005/8/layout/process2"/>
    <dgm:cxn modelId="{FF38CD4E-5529-44AC-9DAC-56D6E8C4A759}" srcId="{6BE8865D-6CA7-442D-A4BD-D429E1878EE8}" destId="{5AF37156-29DB-44E1-B2DB-D47A96E6F45B}" srcOrd="0" destOrd="0" parTransId="{94B474ED-073D-4448-8DBE-5546A150BA04}" sibTransId="{BA70784E-0AA4-4DAB-A40A-352ABB46F10D}"/>
    <dgm:cxn modelId="{8C9B2883-E4FB-40F4-8ABB-469C0C81E502}" type="presOf" srcId="{762DCE5D-8F6F-4ED8-89F7-EC6C0BC24FE9}" destId="{BAB0DE48-CF5C-43AD-A0BB-2A98757BD854}" srcOrd="0" destOrd="0" presId="urn:microsoft.com/office/officeart/2005/8/layout/process2"/>
    <dgm:cxn modelId="{B64B4B8F-13EB-43E8-B4DA-8F067700741C}" type="presOf" srcId="{6BE8865D-6CA7-442D-A4BD-D429E1878EE8}" destId="{9A853804-DC1C-4A16-8495-98CE5295529B}" srcOrd="0" destOrd="0" presId="urn:microsoft.com/office/officeart/2005/8/layout/process2"/>
    <dgm:cxn modelId="{FF20B7B0-2E9F-417A-9589-ACCAC41682A5}" type="presOf" srcId="{BA70784E-0AA4-4DAB-A40A-352ABB46F10D}" destId="{E1BBD994-F4DF-4FE9-A4BF-58986E132CF7}" srcOrd="1" destOrd="0" presId="urn:microsoft.com/office/officeart/2005/8/layout/process2"/>
    <dgm:cxn modelId="{687F16CA-DCD0-4694-AB4B-B12B6F3E0211}" type="presOf" srcId="{5AF37156-29DB-44E1-B2DB-D47A96E6F45B}" destId="{EA10F7D7-BD34-4E64-A562-B1EADFFA5CA8}" srcOrd="0" destOrd="0" presId="urn:microsoft.com/office/officeart/2005/8/layout/process2"/>
    <dgm:cxn modelId="{73D877CA-681C-493B-BF89-2B0ED56B1AE1}" type="presOf" srcId="{3B48502C-1C9A-4E59-84B6-379033E2541E}" destId="{4C050745-E54C-401B-A0C5-7394B0593E90}" srcOrd="1" destOrd="0" presId="urn:microsoft.com/office/officeart/2005/8/layout/process2"/>
    <dgm:cxn modelId="{C81F8FCB-3089-492E-83F4-A9ECC8AC7107}" type="presOf" srcId="{8AAB5D3B-24FB-45BF-BEC0-97C9231B6F66}" destId="{55D3044C-41F0-4429-B4F7-5626B65887DF}" srcOrd="0" destOrd="0" presId="urn:microsoft.com/office/officeart/2005/8/layout/process2"/>
    <dgm:cxn modelId="{76E8FDCF-446C-47FD-914A-D5E9519C1434}" srcId="{6BE8865D-6CA7-442D-A4BD-D429E1878EE8}" destId="{1661FCFA-9774-4DF8-92D5-D95C1B9C87A7}" srcOrd="2" destOrd="0" parTransId="{2B551463-12A3-4939-BD14-7F78653897AC}" sibTransId="{3B48502C-1C9A-4E59-84B6-379033E2541E}"/>
    <dgm:cxn modelId="{6CBE41ED-49EA-42CD-B797-B2246F87858C}" srcId="{6BE8865D-6CA7-442D-A4BD-D429E1878EE8}" destId="{762DCE5D-8F6F-4ED8-89F7-EC6C0BC24FE9}" srcOrd="1" destOrd="0" parTransId="{81E50523-AEDF-4655-BA91-8F5967DE38D6}" sibTransId="{A9EA5273-061B-4936-87C6-4102F8E76623}"/>
    <dgm:cxn modelId="{7DB4CEF5-8036-4726-8DEF-B15A894E413A}" type="presOf" srcId="{A9EA5273-061B-4936-87C6-4102F8E76623}" destId="{940839E5-D16C-4B50-BA81-73EEE60CC63C}" srcOrd="1" destOrd="0" presId="urn:microsoft.com/office/officeart/2005/8/layout/process2"/>
    <dgm:cxn modelId="{C8295CF9-87E9-4006-B1BF-5F285286459E}" type="presParOf" srcId="{9A853804-DC1C-4A16-8495-98CE5295529B}" destId="{EA10F7D7-BD34-4E64-A562-B1EADFFA5CA8}" srcOrd="0" destOrd="0" presId="urn:microsoft.com/office/officeart/2005/8/layout/process2"/>
    <dgm:cxn modelId="{A63514C8-1CFA-41B6-BAE5-6061845D8520}" type="presParOf" srcId="{9A853804-DC1C-4A16-8495-98CE5295529B}" destId="{B1A9CA9D-A0C3-4132-9A66-1C2B1E1302E8}" srcOrd="1" destOrd="0" presId="urn:microsoft.com/office/officeart/2005/8/layout/process2"/>
    <dgm:cxn modelId="{E30611BC-CA94-47EF-A816-13BD874AEB83}" type="presParOf" srcId="{B1A9CA9D-A0C3-4132-9A66-1C2B1E1302E8}" destId="{E1BBD994-F4DF-4FE9-A4BF-58986E132CF7}" srcOrd="0" destOrd="0" presId="urn:microsoft.com/office/officeart/2005/8/layout/process2"/>
    <dgm:cxn modelId="{E26A366E-07F1-445B-86C9-2AFCDAB93934}" type="presParOf" srcId="{9A853804-DC1C-4A16-8495-98CE5295529B}" destId="{BAB0DE48-CF5C-43AD-A0BB-2A98757BD854}" srcOrd="2" destOrd="0" presId="urn:microsoft.com/office/officeart/2005/8/layout/process2"/>
    <dgm:cxn modelId="{6439CEE7-F83E-4B96-B2E7-6A31F3447028}" type="presParOf" srcId="{9A853804-DC1C-4A16-8495-98CE5295529B}" destId="{02C41CB3-6159-488D-855D-8FD545200BE8}" srcOrd="3" destOrd="0" presId="urn:microsoft.com/office/officeart/2005/8/layout/process2"/>
    <dgm:cxn modelId="{27FC529B-9368-4E0E-BD49-A42A1D818DC7}" type="presParOf" srcId="{02C41CB3-6159-488D-855D-8FD545200BE8}" destId="{940839E5-D16C-4B50-BA81-73EEE60CC63C}" srcOrd="0" destOrd="0" presId="urn:microsoft.com/office/officeart/2005/8/layout/process2"/>
    <dgm:cxn modelId="{8E2AC365-E264-4701-B81A-4A7333A3C84F}" type="presParOf" srcId="{9A853804-DC1C-4A16-8495-98CE5295529B}" destId="{D5609CE7-9679-44F9-BF13-433B4EFD4368}" srcOrd="4" destOrd="0" presId="urn:microsoft.com/office/officeart/2005/8/layout/process2"/>
    <dgm:cxn modelId="{EA4457BD-F5AD-409A-9ECE-B9E6AA758E2A}" type="presParOf" srcId="{9A853804-DC1C-4A16-8495-98CE5295529B}" destId="{5B368CF7-5D37-4302-954D-32F9AE631BE7}" srcOrd="5" destOrd="0" presId="urn:microsoft.com/office/officeart/2005/8/layout/process2"/>
    <dgm:cxn modelId="{67352601-3910-4438-A2E5-483542536DF2}" type="presParOf" srcId="{5B368CF7-5D37-4302-954D-32F9AE631BE7}" destId="{4C050745-E54C-401B-A0C5-7394B0593E90}" srcOrd="0" destOrd="0" presId="urn:microsoft.com/office/officeart/2005/8/layout/process2"/>
    <dgm:cxn modelId="{B347DFF3-5C49-4A57-A2B5-6810B8E006DF}" type="presParOf" srcId="{9A853804-DC1C-4A16-8495-98CE5295529B}" destId="{55D3044C-41F0-4429-B4F7-5626B65887DF}" srcOrd="6"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0D5014-B927-4D69-86F7-CAB74B291D9E}"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0F12C7CD-325B-4364-9354-BD4253DF8EA0}">
      <dgm:prSet phldrT="[Text]" custT="1"/>
      <dgm:spPr>
        <a:solidFill>
          <a:schemeClr val="accent3">
            <a:lumMod val="90000"/>
            <a:lumOff val="10000"/>
          </a:schemeClr>
        </a:solidFill>
      </dgm:spPr>
      <dgm:t>
        <a:bodyPr/>
        <a:lstStyle/>
        <a:p>
          <a:r>
            <a:rPr lang="en-US" sz="2400" dirty="0">
              <a:latin typeface="Arial" panose="020B0604020202020204" pitchFamily="34" charset="0"/>
              <a:cs typeface="Arial" panose="020B0604020202020204" pitchFamily="34" charset="0"/>
            </a:rPr>
            <a:t>OTP</a:t>
          </a:r>
        </a:p>
      </dgm:t>
    </dgm:pt>
    <dgm:pt modelId="{B1CB214A-A56C-4BBB-9A48-0807AA92B04D}" type="parTrans" cxnId="{025DF2F3-65C5-4FC1-8BD3-F01D9C54370E}">
      <dgm:prSet/>
      <dgm:spPr/>
      <dgm:t>
        <a:bodyPr/>
        <a:lstStyle/>
        <a:p>
          <a:endParaRPr lang="en-US"/>
        </a:p>
      </dgm:t>
    </dgm:pt>
    <dgm:pt modelId="{4ADADBB0-6606-40E4-889F-531AEE632374}" type="sibTrans" cxnId="{025DF2F3-65C5-4FC1-8BD3-F01D9C54370E}">
      <dgm:prSet/>
      <dgm:spPr/>
      <dgm:t>
        <a:bodyPr/>
        <a:lstStyle/>
        <a:p>
          <a:endParaRPr lang="en-US"/>
        </a:p>
      </dgm:t>
    </dgm:pt>
    <dgm:pt modelId="{0041C1C3-7AAE-4582-AF98-386395FB1CE9}">
      <dgm:prSet phldrT="[Text]" custT="1"/>
      <dgm:spPr>
        <a:solidFill>
          <a:schemeClr val="tx2">
            <a:lumMod val="75000"/>
            <a:lumOff val="25000"/>
          </a:schemeClr>
        </a:solidFill>
      </dgm:spPr>
      <dgm:t>
        <a:bodyPr/>
        <a:lstStyle/>
        <a:p>
          <a:r>
            <a:rPr lang="en-US" sz="2400" dirty="0">
              <a:latin typeface="Arial" panose="020B0604020202020204" pitchFamily="34" charset="0"/>
              <a:cs typeface="Arial" panose="020B0604020202020204" pitchFamily="34" charset="0"/>
            </a:rPr>
            <a:t>Residential</a:t>
          </a:r>
        </a:p>
      </dgm:t>
    </dgm:pt>
    <dgm:pt modelId="{062F64E9-F61E-4D43-B547-2B03DA097FD7}" type="parTrans" cxnId="{A6149154-EBB9-41FA-9FC3-1BA705FFD526}">
      <dgm:prSet/>
      <dgm:spPr/>
      <dgm:t>
        <a:bodyPr/>
        <a:lstStyle/>
        <a:p>
          <a:endParaRPr lang="en-US"/>
        </a:p>
      </dgm:t>
    </dgm:pt>
    <dgm:pt modelId="{107C458C-07B7-44FE-9E29-0A7907DB1FD2}" type="sibTrans" cxnId="{A6149154-EBB9-41FA-9FC3-1BA705FFD526}">
      <dgm:prSet/>
      <dgm:spPr/>
      <dgm:t>
        <a:bodyPr/>
        <a:lstStyle/>
        <a:p>
          <a:endParaRPr lang="en-US"/>
        </a:p>
      </dgm:t>
    </dgm:pt>
    <dgm:pt modelId="{2B0F992C-B96B-45B5-9185-E1E91E5C4042}">
      <dgm:prSet phldrT="[Text]" custT="1"/>
      <dgm:spPr>
        <a:solidFill>
          <a:schemeClr val="accent2"/>
        </a:solidFill>
      </dgm:spPr>
      <dgm:t>
        <a:bodyPr/>
        <a:lstStyle/>
        <a:p>
          <a:r>
            <a:rPr lang="en-US" sz="2400" dirty="0">
              <a:latin typeface="Arial" panose="020B0604020202020204" pitchFamily="34" charset="0"/>
              <a:cs typeface="Arial" panose="020B0604020202020204" pitchFamily="34" charset="0"/>
            </a:rPr>
            <a:t>OBOT</a:t>
          </a:r>
        </a:p>
      </dgm:t>
    </dgm:pt>
    <dgm:pt modelId="{E5221F80-C43A-46C7-9249-C80092748200}" type="parTrans" cxnId="{3C7ADCEF-D92B-4A00-BB7B-646136F2CC1A}">
      <dgm:prSet/>
      <dgm:spPr/>
      <dgm:t>
        <a:bodyPr/>
        <a:lstStyle/>
        <a:p>
          <a:endParaRPr lang="en-US"/>
        </a:p>
      </dgm:t>
    </dgm:pt>
    <dgm:pt modelId="{D9641D89-F0B4-4308-8396-6A6AF03536C1}" type="sibTrans" cxnId="{3C7ADCEF-D92B-4A00-BB7B-646136F2CC1A}">
      <dgm:prSet/>
      <dgm:spPr/>
      <dgm:t>
        <a:bodyPr/>
        <a:lstStyle/>
        <a:p>
          <a:endParaRPr lang="en-US"/>
        </a:p>
      </dgm:t>
    </dgm:pt>
    <dgm:pt modelId="{B3E07737-E887-43A3-AD09-17F5B7F13681}" type="pres">
      <dgm:prSet presAssocID="{0D0D5014-B927-4D69-86F7-CAB74B291D9E}" presName="Name0" presStyleCnt="0">
        <dgm:presLayoutVars>
          <dgm:dir/>
          <dgm:resizeHandles val="exact"/>
        </dgm:presLayoutVars>
      </dgm:prSet>
      <dgm:spPr/>
    </dgm:pt>
    <dgm:pt modelId="{D18AA547-C784-49BA-8EAE-B87B3D38394D}" type="pres">
      <dgm:prSet presAssocID="{0F12C7CD-325B-4364-9354-BD4253DF8EA0}" presName="node" presStyleLbl="node1" presStyleIdx="0" presStyleCnt="3">
        <dgm:presLayoutVars>
          <dgm:bulletEnabled val="1"/>
        </dgm:presLayoutVars>
      </dgm:prSet>
      <dgm:spPr/>
    </dgm:pt>
    <dgm:pt modelId="{9A71921B-1AD3-4D36-A993-CFE3BE1A69A1}" type="pres">
      <dgm:prSet presAssocID="{4ADADBB0-6606-40E4-889F-531AEE632374}" presName="sibTrans" presStyleLbl="sibTrans2D1" presStyleIdx="0" presStyleCnt="3" custScaleX="164443" custScaleY="199185"/>
      <dgm:spPr/>
    </dgm:pt>
    <dgm:pt modelId="{C2EC3973-4990-4579-A91B-0170D76C82E6}" type="pres">
      <dgm:prSet presAssocID="{4ADADBB0-6606-40E4-889F-531AEE632374}" presName="connectorText" presStyleLbl="sibTrans2D1" presStyleIdx="0" presStyleCnt="3"/>
      <dgm:spPr/>
    </dgm:pt>
    <dgm:pt modelId="{58BD970A-27C4-4078-A257-DA5C4D5EBA5A}" type="pres">
      <dgm:prSet presAssocID="{0041C1C3-7AAE-4582-AF98-386395FB1CE9}" presName="node" presStyleLbl="node1" presStyleIdx="1" presStyleCnt="3" custScaleX="131151">
        <dgm:presLayoutVars>
          <dgm:bulletEnabled val="1"/>
        </dgm:presLayoutVars>
      </dgm:prSet>
      <dgm:spPr/>
    </dgm:pt>
    <dgm:pt modelId="{85D210E7-3E19-4A3E-9E37-B38EFD3ED4BE}" type="pres">
      <dgm:prSet presAssocID="{107C458C-07B7-44FE-9E29-0A7907DB1FD2}" presName="sibTrans" presStyleLbl="sibTrans2D1" presStyleIdx="1" presStyleCnt="3" custScaleY="163155"/>
      <dgm:spPr/>
    </dgm:pt>
    <dgm:pt modelId="{E9EB79CE-8947-4A2A-BD4C-EC0922F51510}" type="pres">
      <dgm:prSet presAssocID="{107C458C-07B7-44FE-9E29-0A7907DB1FD2}" presName="connectorText" presStyleLbl="sibTrans2D1" presStyleIdx="1" presStyleCnt="3"/>
      <dgm:spPr/>
    </dgm:pt>
    <dgm:pt modelId="{10A5DF5E-3060-4387-B369-DA1FB84FB69B}" type="pres">
      <dgm:prSet presAssocID="{2B0F992C-B96B-45B5-9185-E1E91E5C4042}" presName="node" presStyleLbl="node1" presStyleIdx="2" presStyleCnt="3">
        <dgm:presLayoutVars>
          <dgm:bulletEnabled val="1"/>
        </dgm:presLayoutVars>
      </dgm:prSet>
      <dgm:spPr/>
    </dgm:pt>
    <dgm:pt modelId="{AF17714B-FB94-4214-8CC3-2A2B206EF67B}" type="pres">
      <dgm:prSet presAssocID="{D9641D89-F0B4-4308-8396-6A6AF03536C1}" presName="sibTrans" presStyleLbl="sibTrans2D1" presStyleIdx="2" presStyleCnt="3" custScaleX="167287" custScaleY="190342"/>
      <dgm:spPr/>
    </dgm:pt>
    <dgm:pt modelId="{4504D213-3795-463E-9B30-1C655A11A07C}" type="pres">
      <dgm:prSet presAssocID="{D9641D89-F0B4-4308-8396-6A6AF03536C1}" presName="connectorText" presStyleLbl="sibTrans2D1" presStyleIdx="2" presStyleCnt="3"/>
      <dgm:spPr/>
    </dgm:pt>
  </dgm:ptLst>
  <dgm:cxnLst>
    <dgm:cxn modelId="{B88D6468-E059-4633-B05D-608230EC5BE0}" type="presOf" srcId="{107C458C-07B7-44FE-9E29-0A7907DB1FD2}" destId="{85D210E7-3E19-4A3E-9E37-B38EFD3ED4BE}" srcOrd="0" destOrd="0" presId="urn:microsoft.com/office/officeart/2005/8/layout/cycle7"/>
    <dgm:cxn modelId="{92A2806D-1A2F-4A2C-939D-26BED48F639C}" type="presOf" srcId="{D9641D89-F0B4-4308-8396-6A6AF03536C1}" destId="{4504D213-3795-463E-9B30-1C655A11A07C}" srcOrd="1" destOrd="0" presId="urn:microsoft.com/office/officeart/2005/8/layout/cycle7"/>
    <dgm:cxn modelId="{1C084F6E-1F02-485A-A08E-CDF5113861EF}" type="presOf" srcId="{4ADADBB0-6606-40E4-889F-531AEE632374}" destId="{9A71921B-1AD3-4D36-A993-CFE3BE1A69A1}" srcOrd="0" destOrd="0" presId="urn:microsoft.com/office/officeart/2005/8/layout/cycle7"/>
    <dgm:cxn modelId="{6A8CD06E-BB31-4B95-96DF-98749B9552A1}" type="presOf" srcId="{107C458C-07B7-44FE-9E29-0A7907DB1FD2}" destId="{E9EB79CE-8947-4A2A-BD4C-EC0922F51510}" srcOrd="1" destOrd="0" presId="urn:microsoft.com/office/officeart/2005/8/layout/cycle7"/>
    <dgm:cxn modelId="{A6149154-EBB9-41FA-9FC3-1BA705FFD526}" srcId="{0D0D5014-B927-4D69-86F7-CAB74B291D9E}" destId="{0041C1C3-7AAE-4582-AF98-386395FB1CE9}" srcOrd="1" destOrd="0" parTransId="{062F64E9-F61E-4D43-B547-2B03DA097FD7}" sibTransId="{107C458C-07B7-44FE-9E29-0A7907DB1FD2}"/>
    <dgm:cxn modelId="{C307EF57-3F43-47AF-B680-1CAF0BB27706}" type="presOf" srcId="{0D0D5014-B927-4D69-86F7-CAB74B291D9E}" destId="{B3E07737-E887-43A3-AD09-17F5B7F13681}" srcOrd="0" destOrd="0" presId="urn:microsoft.com/office/officeart/2005/8/layout/cycle7"/>
    <dgm:cxn modelId="{A14B1487-4DFA-4797-B520-654CD62C4BCD}" type="presOf" srcId="{0F12C7CD-325B-4364-9354-BD4253DF8EA0}" destId="{D18AA547-C784-49BA-8EAE-B87B3D38394D}" srcOrd="0" destOrd="0" presId="urn:microsoft.com/office/officeart/2005/8/layout/cycle7"/>
    <dgm:cxn modelId="{942F6F8B-4B6F-4E96-913D-4E51F739D942}" type="presOf" srcId="{0041C1C3-7AAE-4582-AF98-386395FB1CE9}" destId="{58BD970A-27C4-4078-A257-DA5C4D5EBA5A}" srcOrd="0" destOrd="0" presId="urn:microsoft.com/office/officeart/2005/8/layout/cycle7"/>
    <dgm:cxn modelId="{EF038BC1-EEE2-4943-A429-92682B857586}" type="presOf" srcId="{4ADADBB0-6606-40E4-889F-531AEE632374}" destId="{C2EC3973-4990-4579-A91B-0170D76C82E6}" srcOrd="1" destOrd="0" presId="urn:microsoft.com/office/officeart/2005/8/layout/cycle7"/>
    <dgm:cxn modelId="{307659ED-D1D1-4F7A-851D-F0EB9CF7D511}" type="presOf" srcId="{2B0F992C-B96B-45B5-9185-E1E91E5C4042}" destId="{10A5DF5E-3060-4387-B369-DA1FB84FB69B}" srcOrd="0" destOrd="0" presId="urn:microsoft.com/office/officeart/2005/8/layout/cycle7"/>
    <dgm:cxn modelId="{3C7ADCEF-D92B-4A00-BB7B-646136F2CC1A}" srcId="{0D0D5014-B927-4D69-86F7-CAB74B291D9E}" destId="{2B0F992C-B96B-45B5-9185-E1E91E5C4042}" srcOrd="2" destOrd="0" parTransId="{E5221F80-C43A-46C7-9249-C80092748200}" sibTransId="{D9641D89-F0B4-4308-8396-6A6AF03536C1}"/>
    <dgm:cxn modelId="{025DF2F3-65C5-4FC1-8BD3-F01D9C54370E}" srcId="{0D0D5014-B927-4D69-86F7-CAB74B291D9E}" destId="{0F12C7CD-325B-4364-9354-BD4253DF8EA0}" srcOrd="0" destOrd="0" parTransId="{B1CB214A-A56C-4BBB-9A48-0807AA92B04D}" sibTransId="{4ADADBB0-6606-40E4-889F-531AEE632374}"/>
    <dgm:cxn modelId="{45E614FA-BA73-4F93-AD59-F7A9D70907CF}" type="presOf" srcId="{D9641D89-F0B4-4308-8396-6A6AF03536C1}" destId="{AF17714B-FB94-4214-8CC3-2A2B206EF67B}" srcOrd="0" destOrd="0" presId="urn:microsoft.com/office/officeart/2005/8/layout/cycle7"/>
    <dgm:cxn modelId="{F6F498C1-FE78-43EF-995B-16053A5F6879}" type="presParOf" srcId="{B3E07737-E887-43A3-AD09-17F5B7F13681}" destId="{D18AA547-C784-49BA-8EAE-B87B3D38394D}" srcOrd="0" destOrd="0" presId="urn:microsoft.com/office/officeart/2005/8/layout/cycle7"/>
    <dgm:cxn modelId="{3D92A4C8-CD0E-4C4B-B2B7-6DC2EED957AF}" type="presParOf" srcId="{B3E07737-E887-43A3-AD09-17F5B7F13681}" destId="{9A71921B-1AD3-4D36-A993-CFE3BE1A69A1}" srcOrd="1" destOrd="0" presId="urn:microsoft.com/office/officeart/2005/8/layout/cycle7"/>
    <dgm:cxn modelId="{9CA4C89F-4D02-49BB-BC03-27D971434E38}" type="presParOf" srcId="{9A71921B-1AD3-4D36-A993-CFE3BE1A69A1}" destId="{C2EC3973-4990-4579-A91B-0170D76C82E6}" srcOrd="0" destOrd="0" presId="urn:microsoft.com/office/officeart/2005/8/layout/cycle7"/>
    <dgm:cxn modelId="{89DC9230-377F-4BA1-9465-D97E79851C60}" type="presParOf" srcId="{B3E07737-E887-43A3-AD09-17F5B7F13681}" destId="{58BD970A-27C4-4078-A257-DA5C4D5EBA5A}" srcOrd="2" destOrd="0" presId="urn:microsoft.com/office/officeart/2005/8/layout/cycle7"/>
    <dgm:cxn modelId="{29AAAA84-43AA-4963-A3FA-651647BDDA1B}" type="presParOf" srcId="{B3E07737-E887-43A3-AD09-17F5B7F13681}" destId="{85D210E7-3E19-4A3E-9E37-B38EFD3ED4BE}" srcOrd="3" destOrd="0" presId="urn:microsoft.com/office/officeart/2005/8/layout/cycle7"/>
    <dgm:cxn modelId="{2813E2B0-1272-4246-9853-4CBF8F8B43D5}" type="presParOf" srcId="{85D210E7-3E19-4A3E-9E37-B38EFD3ED4BE}" destId="{E9EB79CE-8947-4A2A-BD4C-EC0922F51510}" srcOrd="0" destOrd="0" presId="urn:microsoft.com/office/officeart/2005/8/layout/cycle7"/>
    <dgm:cxn modelId="{299E3ACA-CB32-4737-8CE9-B069E519DD8A}" type="presParOf" srcId="{B3E07737-E887-43A3-AD09-17F5B7F13681}" destId="{10A5DF5E-3060-4387-B369-DA1FB84FB69B}" srcOrd="4" destOrd="0" presId="urn:microsoft.com/office/officeart/2005/8/layout/cycle7"/>
    <dgm:cxn modelId="{744E94BE-D51A-42C5-8081-18E8D582054D}" type="presParOf" srcId="{B3E07737-E887-43A3-AD09-17F5B7F13681}" destId="{AF17714B-FB94-4214-8CC3-2A2B206EF67B}" srcOrd="5" destOrd="0" presId="urn:microsoft.com/office/officeart/2005/8/layout/cycle7"/>
    <dgm:cxn modelId="{17FC5058-51E6-41BE-9514-C825CDA1161B}" type="presParOf" srcId="{AF17714B-FB94-4214-8CC3-2A2B206EF67B}" destId="{4504D213-3795-463E-9B30-1C655A11A07C}"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D81E3F-9CF5-4E10-A3EB-4884761213C9}">
      <dsp:nvSpPr>
        <dsp:cNvPr id="0" name=""/>
        <dsp:cNvSpPr/>
      </dsp:nvSpPr>
      <dsp:spPr>
        <a:xfrm>
          <a:off x="411174" y="0"/>
          <a:ext cx="4511693" cy="332939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286D56-00D2-4922-90F3-A6BC7451792F}">
      <dsp:nvSpPr>
        <dsp:cNvPr id="0" name=""/>
        <dsp:cNvSpPr/>
      </dsp:nvSpPr>
      <dsp:spPr>
        <a:xfrm>
          <a:off x="178" y="998818"/>
          <a:ext cx="1696777" cy="1331758"/>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OBOT</a:t>
          </a:r>
        </a:p>
      </dsp:txBody>
      <dsp:txXfrm>
        <a:off x="65189" y="1063829"/>
        <a:ext cx="1566755" cy="1201736"/>
      </dsp:txXfrm>
    </dsp:sp>
    <dsp:sp modelId="{54533122-19EF-44FA-9A70-0F52C7AB3B09}">
      <dsp:nvSpPr>
        <dsp:cNvPr id="0" name=""/>
        <dsp:cNvSpPr/>
      </dsp:nvSpPr>
      <dsp:spPr>
        <a:xfrm>
          <a:off x="1805548" y="998818"/>
          <a:ext cx="1696777" cy="1331758"/>
        </a:xfrm>
        <a:prstGeom prst="roundRect">
          <a:avLst/>
        </a:prstGeom>
        <a:solidFill>
          <a:schemeClr val="accent3">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OTP</a:t>
          </a:r>
        </a:p>
      </dsp:txBody>
      <dsp:txXfrm>
        <a:off x="1870559" y="1063829"/>
        <a:ext cx="1566755" cy="1201736"/>
      </dsp:txXfrm>
    </dsp:sp>
    <dsp:sp modelId="{BE9F0347-1AA3-49DC-8042-B68C25495FBC}">
      <dsp:nvSpPr>
        <dsp:cNvPr id="0" name=""/>
        <dsp:cNvSpPr/>
      </dsp:nvSpPr>
      <dsp:spPr>
        <a:xfrm>
          <a:off x="3610919" y="998818"/>
          <a:ext cx="1696777" cy="1331758"/>
        </a:xfrm>
        <a:prstGeom prst="roundRect">
          <a:avLst/>
        </a:prstGeom>
        <a:solidFill>
          <a:schemeClr val="tx2">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Residential</a:t>
          </a:r>
        </a:p>
      </dsp:txBody>
      <dsp:txXfrm>
        <a:off x="3675930" y="1063829"/>
        <a:ext cx="1566755" cy="12017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8AA547-C784-49BA-8EAE-B87B3D38394D}">
      <dsp:nvSpPr>
        <dsp:cNvPr id="0" name=""/>
        <dsp:cNvSpPr/>
      </dsp:nvSpPr>
      <dsp:spPr>
        <a:xfrm>
          <a:off x="1257314" y="447193"/>
          <a:ext cx="1579605" cy="789802"/>
        </a:xfrm>
        <a:prstGeom prst="roundRect">
          <a:avLst>
            <a:gd name="adj" fmla="val 10000"/>
          </a:avLst>
        </a:prstGeom>
        <a:solidFill>
          <a:schemeClr val="accent3">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OTP</a:t>
          </a:r>
        </a:p>
      </dsp:txBody>
      <dsp:txXfrm>
        <a:off x="1280447" y="470326"/>
        <a:ext cx="1533339" cy="743536"/>
      </dsp:txXfrm>
    </dsp:sp>
    <dsp:sp modelId="{9A71921B-1AD3-4D36-A993-CFE3BE1A69A1}">
      <dsp:nvSpPr>
        <dsp:cNvPr id="0" name=""/>
        <dsp:cNvSpPr/>
      </dsp:nvSpPr>
      <dsp:spPr>
        <a:xfrm rot="3600000">
          <a:off x="2067926" y="1665312"/>
          <a:ext cx="1226845" cy="55060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2233109" y="1775434"/>
        <a:ext cx="896479" cy="330365"/>
      </dsp:txXfrm>
    </dsp:sp>
    <dsp:sp modelId="{58BD970A-27C4-4078-A257-DA5C4D5EBA5A}">
      <dsp:nvSpPr>
        <dsp:cNvPr id="0" name=""/>
        <dsp:cNvSpPr/>
      </dsp:nvSpPr>
      <dsp:spPr>
        <a:xfrm>
          <a:off x="2465294" y="2644236"/>
          <a:ext cx="1772048" cy="913604"/>
        </a:xfrm>
        <a:prstGeom prst="roundRect">
          <a:avLst>
            <a:gd name="adj" fmla="val 10000"/>
          </a:avLst>
        </a:prstGeom>
        <a:solidFill>
          <a:schemeClr val="tx2">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Residential</a:t>
          </a:r>
          <a:endParaRPr lang="en-US" sz="2000" kern="1200" dirty="0">
            <a:latin typeface="Arial" panose="020B0604020202020204" pitchFamily="34" charset="0"/>
            <a:cs typeface="Arial" panose="020B0604020202020204" pitchFamily="34" charset="0"/>
          </a:endParaRPr>
        </a:p>
      </dsp:txBody>
      <dsp:txXfrm>
        <a:off x="2492053" y="2670995"/>
        <a:ext cx="1718530" cy="860086"/>
      </dsp:txXfrm>
    </dsp:sp>
    <dsp:sp modelId="{85D210E7-3E19-4A3E-9E37-B38EFD3ED4BE}">
      <dsp:nvSpPr>
        <dsp:cNvPr id="0" name=""/>
        <dsp:cNvSpPr/>
      </dsp:nvSpPr>
      <dsp:spPr>
        <a:xfrm rot="10800000">
          <a:off x="1625975" y="2875533"/>
          <a:ext cx="746061" cy="45101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1761278" y="2965735"/>
        <a:ext cx="475455" cy="270606"/>
      </dsp:txXfrm>
    </dsp:sp>
    <dsp:sp modelId="{10A5DF5E-3060-4387-B369-DA1FB84FB69B}">
      <dsp:nvSpPr>
        <dsp:cNvPr id="0" name=""/>
        <dsp:cNvSpPr/>
      </dsp:nvSpPr>
      <dsp:spPr>
        <a:xfrm>
          <a:off x="-46887" y="2706137"/>
          <a:ext cx="1579605" cy="789802"/>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OBOT</a:t>
          </a:r>
        </a:p>
      </dsp:txBody>
      <dsp:txXfrm>
        <a:off x="-23754" y="2729270"/>
        <a:ext cx="1533339" cy="743536"/>
      </dsp:txXfrm>
    </dsp:sp>
    <dsp:sp modelId="{AF17714B-FB94-4214-8CC3-2A2B206EF67B}">
      <dsp:nvSpPr>
        <dsp:cNvPr id="0" name=""/>
        <dsp:cNvSpPr/>
      </dsp:nvSpPr>
      <dsp:spPr>
        <a:xfrm rot="18000000">
          <a:off x="770984" y="1708484"/>
          <a:ext cx="1248063" cy="52616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928833" y="1813717"/>
        <a:ext cx="932365" cy="3156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8AA547-C784-49BA-8EAE-B87B3D38394D}">
      <dsp:nvSpPr>
        <dsp:cNvPr id="0" name=""/>
        <dsp:cNvSpPr/>
      </dsp:nvSpPr>
      <dsp:spPr>
        <a:xfrm>
          <a:off x="1193040" y="478144"/>
          <a:ext cx="1579605" cy="789802"/>
        </a:xfrm>
        <a:prstGeom prst="roundRect">
          <a:avLst>
            <a:gd name="adj" fmla="val 10000"/>
          </a:avLst>
        </a:prstGeom>
        <a:solidFill>
          <a:schemeClr val="accent3">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OTP</a:t>
          </a:r>
        </a:p>
      </dsp:txBody>
      <dsp:txXfrm>
        <a:off x="1216173" y="501277"/>
        <a:ext cx="1533339" cy="743536"/>
      </dsp:txXfrm>
    </dsp:sp>
    <dsp:sp modelId="{9A71921B-1AD3-4D36-A993-CFE3BE1A69A1}">
      <dsp:nvSpPr>
        <dsp:cNvPr id="0" name=""/>
        <dsp:cNvSpPr/>
      </dsp:nvSpPr>
      <dsp:spPr>
        <a:xfrm rot="3600000">
          <a:off x="2106076" y="1727212"/>
          <a:ext cx="1057734" cy="55060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2271259" y="1837334"/>
        <a:ext cx="727368" cy="330365"/>
      </dsp:txXfrm>
    </dsp:sp>
    <dsp:sp modelId="{58BD970A-27C4-4078-A257-DA5C4D5EBA5A}">
      <dsp:nvSpPr>
        <dsp:cNvPr id="0" name=""/>
        <dsp:cNvSpPr/>
      </dsp:nvSpPr>
      <dsp:spPr>
        <a:xfrm>
          <a:off x="2272472" y="2737088"/>
          <a:ext cx="2029145" cy="789802"/>
        </a:xfrm>
        <a:prstGeom prst="roundRect">
          <a:avLst>
            <a:gd name="adj" fmla="val 10000"/>
          </a:avLst>
        </a:prstGeom>
        <a:solidFill>
          <a:schemeClr val="tx2">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Residential</a:t>
          </a:r>
        </a:p>
      </dsp:txBody>
      <dsp:txXfrm>
        <a:off x="2295605" y="2760221"/>
        <a:ext cx="1982879" cy="743536"/>
      </dsp:txXfrm>
    </dsp:sp>
    <dsp:sp modelId="{85D210E7-3E19-4A3E-9E37-B38EFD3ED4BE}">
      <dsp:nvSpPr>
        <dsp:cNvPr id="0" name=""/>
        <dsp:cNvSpPr/>
      </dsp:nvSpPr>
      <dsp:spPr>
        <a:xfrm rot="10800000">
          <a:off x="1548846" y="2906484"/>
          <a:ext cx="643222" cy="45101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1684149" y="2996686"/>
        <a:ext cx="372616" cy="270606"/>
      </dsp:txXfrm>
    </dsp:sp>
    <dsp:sp modelId="{10A5DF5E-3060-4387-B369-DA1FB84FB69B}">
      <dsp:nvSpPr>
        <dsp:cNvPr id="0" name=""/>
        <dsp:cNvSpPr/>
      </dsp:nvSpPr>
      <dsp:spPr>
        <a:xfrm>
          <a:off x="-111161" y="2737088"/>
          <a:ext cx="1579605" cy="789802"/>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Arial" panose="020B0604020202020204" pitchFamily="34" charset="0"/>
              <a:cs typeface="Arial" panose="020B0604020202020204" pitchFamily="34" charset="0"/>
            </a:rPr>
            <a:t>OBOT</a:t>
          </a:r>
        </a:p>
      </dsp:txBody>
      <dsp:txXfrm>
        <a:off x="-88028" y="2760221"/>
        <a:ext cx="1533339" cy="743536"/>
      </dsp:txXfrm>
    </dsp:sp>
    <dsp:sp modelId="{AF17714B-FB94-4214-8CC3-2A2B206EF67B}">
      <dsp:nvSpPr>
        <dsp:cNvPr id="0" name=""/>
        <dsp:cNvSpPr/>
      </dsp:nvSpPr>
      <dsp:spPr>
        <a:xfrm rot="18000000">
          <a:off x="792727" y="1739435"/>
          <a:ext cx="1076028" cy="52616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950576" y="1844668"/>
        <a:ext cx="760330" cy="3156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18DB74-23A4-4D29-BBF1-2C09C0FFD1BF}">
      <dsp:nvSpPr>
        <dsp:cNvPr id="0" name=""/>
        <dsp:cNvSpPr/>
      </dsp:nvSpPr>
      <dsp:spPr>
        <a:xfrm>
          <a:off x="430330" y="4160"/>
          <a:ext cx="3094118" cy="7735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Opioid Receptor </a:t>
          </a:r>
          <a:r>
            <a:rPr lang="en-US" sz="1600" u="sng" kern="1200" dirty="0">
              <a:latin typeface="Arial" panose="020B0604020202020204" pitchFamily="34" charset="0"/>
              <a:cs typeface="Arial" panose="020B0604020202020204" pitchFamily="34" charset="0"/>
            </a:rPr>
            <a:t>i</a:t>
          </a:r>
          <a:r>
            <a:rPr lang="en-US" sz="1600" kern="1200" dirty="0">
              <a:latin typeface="Arial" panose="020B0604020202020204" pitchFamily="34" charset="0"/>
              <a:cs typeface="Arial" panose="020B0604020202020204" pitchFamily="34" charset="0"/>
            </a:rPr>
            <a:t>s occupied (heroin, fentanyl, oxycodone, etc.)</a:t>
          </a:r>
        </a:p>
      </dsp:txBody>
      <dsp:txXfrm>
        <a:off x="452986" y="26816"/>
        <a:ext cx="3048806" cy="728217"/>
      </dsp:txXfrm>
    </dsp:sp>
    <dsp:sp modelId="{90FB40EC-7444-449E-940B-D9F57ABD54A0}">
      <dsp:nvSpPr>
        <dsp:cNvPr id="0" name=""/>
        <dsp:cNvSpPr/>
      </dsp:nvSpPr>
      <dsp:spPr>
        <a:xfrm rot="5400000">
          <a:off x="1832353" y="797028"/>
          <a:ext cx="290073" cy="3480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5400000">
        <a:off x="1872964" y="826035"/>
        <a:ext cx="208852" cy="203051"/>
      </dsp:txXfrm>
    </dsp:sp>
    <dsp:sp modelId="{BAB0DE48-CF5C-43AD-A0BB-2A98757BD854}">
      <dsp:nvSpPr>
        <dsp:cNvPr id="0" name=""/>
        <dsp:cNvSpPr/>
      </dsp:nvSpPr>
      <dsp:spPr>
        <a:xfrm>
          <a:off x="430330" y="1164455"/>
          <a:ext cx="3094118" cy="7735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Opioids are discontinued</a:t>
          </a:r>
        </a:p>
      </dsp:txBody>
      <dsp:txXfrm>
        <a:off x="452986" y="1187111"/>
        <a:ext cx="3048806" cy="728217"/>
      </dsp:txXfrm>
    </dsp:sp>
    <dsp:sp modelId="{02C41CB3-6159-488D-855D-8FD545200BE8}">
      <dsp:nvSpPr>
        <dsp:cNvPr id="0" name=""/>
        <dsp:cNvSpPr/>
      </dsp:nvSpPr>
      <dsp:spPr>
        <a:xfrm rot="5400000">
          <a:off x="1848603" y="1935656"/>
          <a:ext cx="257573" cy="3480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5400000">
        <a:off x="1872964" y="1980913"/>
        <a:ext cx="208852" cy="180301"/>
      </dsp:txXfrm>
    </dsp:sp>
    <dsp:sp modelId="{D5609CE7-9679-44F9-BF13-433B4EFD4368}">
      <dsp:nvSpPr>
        <dsp:cNvPr id="0" name=""/>
        <dsp:cNvSpPr/>
      </dsp:nvSpPr>
      <dsp:spPr>
        <a:xfrm>
          <a:off x="430330" y="2281416"/>
          <a:ext cx="3094118" cy="7735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Opioids slowly leave the receptor and withdrawal begins</a:t>
          </a:r>
        </a:p>
      </dsp:txBody>
      <dsp:txXfrm>
        <a:off x="452986" y="2304072"/>
        <a:ext cx="3048806" cy="728217"/>
      </dsp:txXfrm>
    </dsp:sp>
    <dsp:sp modelId="{5B368CF7-5D37-4302-954D-32F9AE631BE7}">
      <dsp:nvSpPr>
        <dsp:cNvPr id="0" name=""/>
        <dsp:cNvSpPr/>
      </dsp:nvSpPr>
      <dsp:spPr>
        <a:xfrm rot="5400000">
          <a:off x="1816103" y="3095951"/>
          <a:ext cx="322573" cy="3480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5400000">
        <a:off x="1872963" y="3108709"/>
        <a:ext cx="208852" cy="225801"/>
      </dsp:txXfrm>
    </dsp:sp>
    <dsp:sp modelId="{55D3044C-41F0-4429-B4F7-5626B65887DF}">
      <dsp:nvSpPr>
        <dsp:cNvPr id="0" name=""/>
        <dsp:cNvSpPr/>
      </dsp:nvSpPr>
      <dsp:spPr>
        <a:xfrm>
          <a:off x="430330" y="3485044"/>
          <a:ext cx="3094118" cy="7735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1600" b="1" kern="1200" dirty="0">
              <a:solidFill>
                <a:schemeClr val="accent5">
                  <a:lumMod val="20000"/>
                  <a:lumOff val="80000"/>
                </a:schemeClr>
              </a:solidFill>
              <a:latin typeface="Arial" panose="020B0604020202020204" pitchFamily="34" charset="0"/>
              <a:cs typeface="Arial" panose="020B0604020202020204" pitchFamily="34" charset="0"/>
            </a:rPr>
            <a:t>Peak withdrawal occurs in </a:t>
          </a:r>
        </a:p>
        <a:p>
          <a:pPr marL="0" lvl="0" indent="0" algn="ctr" defTabSz="711200">
            <a:lnSpc>
              <a:spcPct val="90000"/>
            </a:lnSpc>
            <a:spcBef>
              <a:spcPct val="0"/>
            </a:spcBef>
            <a:spcAft>
              <a:spcPts val="0"/>
            </a:spcAft>
            <a:buNone/>
          </a:pPr>
          <a:r>
            <a:rPr lang="en-US" sz="1600" b="1" kern="1200" dirty="0">
              <a:solidFill>
                <a:schemeClr val="accent5">
                  <a:lumMod val="20000"/>
                  <a:lumOff val="80000"/>
                </a:schemeClr>
              </a:solidFill>
              <a:latin typeface="Arial" panose="020B0604020202020204" pitchFamily="34" charset="0"/>
              <a:cs typeface="Arial" panose="020B0604020202020204" pitchFamily="34" charset="0"/>
            </a:rPr>
            <a:t>36 – 48 hours</a:t>
          </a:r>
        </a:p>
      </dsp:txBody>
      <dsp:txXfrm>
        <a:off x="452986" y="3507700"/>
        <a:ext cx="3048806" cy="7282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0F7D7-BD34-4E64-A562-B1EADFFA5CA8}">
      <dsp:nvSpPr>
        <dsp:cNvPr id="0" name=""/>
        <dsp:cNvSpPr/>
      </dsp:nvSpPr>
      <dsp:spPr>
        <a:xfrm>
          <a:off x="413267" y="4169"/>
          <a:ext cx="3100600" cy="7751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Opioid Receptor is occupied (heroin, fentanyl, oxycodone, etc.)</a:t>
          </a:r>
        </a:p>
      </dsp:txBody>
      <dsp:txXfrm>
        <a:off x="435970" y="26872"/>
        <a:ext cx="3055194" cy="729744"/>
      </dsp:txXfrm>
    </dsp:sp>
    <dsp:sp modelId="{B1A9CA9D-A0C3-4132-9A66-1C2B1E1302E8}">
      <dsp:nvSpPr>
        <dsp:cNvPr id="0" name=""/>
        <dsp:cNvSpPr/>
      </dsp:nvSpPr>
      <dsp:spPr>
        <a:xfrm rot="5400000">
          <a:off x="1818226" y="798698"/>
          <a:ext cx="290681" cy="3488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1858921" y="827766"/>
        <a:ext cx="209291" cy="203477"/>
      </dsp:txXfrm>
    </dsp:sp>
    <dsp:sp modelId="{BAB0DE48-CF5C-43AD-A0BB-2A98757BD854}">
      <dsp:nvSpPr>
        <dsp:cNvPr id="0" name=""/>
        <dsp:cNvSpPr/>
      </dsp:nvSpPr>
      <dsp:spPr>
        <a:xfrm>
          <a:off x="413267" y="1166894"/>
          <a:ext cx="3100600" cy="7751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Take Suboxone</a:t>
          </a:r>
        </a:p>
      </dsp:txBody>
      <dsp:txXfrm>
        <a:off x="435970" y="1189597"/>
        <a:ext cx="3055194" cy="729744"/>
      </dsp:txXfrm>
    </dsp:sp>
    <dsp:sp modelId="{02C41CB3-6159-488D-855D-8FD545200BE8}">
      <dsp:nvSpPr>
        <dsp:cNvPr id="0" name=""/>
        <dsp:cNvSpPr/>
      </dsp:nvSpPr>
      <dsp:spPr>
        <a:xfrm rot="5400000">
          <a:off x="1818226" y="1961423"/>
          <a:ext cx="290681" cy="3488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5400000">
        <a:off x="1858921" y="1990491"/>
        <a:ext cx="209291" cy="203477"/>
      </dsp:txXfrm>
    </dsp:sp>
    <dsp:sp modelId="{D5609CE7-9679-44F9-BF13-433B4EFD4368}">
      <dsp:nvSpPr>
        <dsp:cNvPr id="0" name=""/>
        <dsp:cNvSpPr/>
      </dsp:nvSpPr>
      <dsp:spPr>
        <a:xfrm>
          <a:off x="413267" y="2329620"/>
          <a:ext cx="3100600" cy="7751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Suboxone kicks any opioids off the receptor</a:t>
          </a:r>
        </a:p>
      </dsp:txBody>
      <dsp:txXfrm>
        <a:off x="435970" y="2352323"/>
        <a:ext cx="3055194" cy="729744"/>
      </dsp:txXfrm>
    </dsp:sp>
    <dsp:sp modelId="{5B368CF7-5D37-4302-954D-32F9AE631BE7}">
      <dsp:nvSpPr>
        <dsp:cNvPr id="0" name=""/>
        <dsp:cNvSpPr/>
      </dsp:nvSpPr>
      <dsp:spPr>
        <a:xfrm rot="5400000">
          <a:off x="1818226" y="3124148"/>
          <a:ext cx="290681" cy="3488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5400000">
        <a:off x="1858921" y="3153216"/>
        <a:ext cx="209291" cy="203477"/>
      </dsp:txXfrm>
    </dsp:sp>
    <dsp:sp modelId="{55D3044C-41F0-4429-B4F7-5626B65887DF}">
      <dsp:nvSpPr>
        <dsp:cNvPr id="0" name=""/>
        <dsp:cNvSpPr/>
      </dsp:nvSpPr>
      <dsp:spPr>
        <a:xfrm>
          <a:off x="413267" y="3492345"/>
          <a:ext cx="3100600" cy="7751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accent5">
                  <a:lumMod val="20000"/>
                  <a:lumOff val="80000"/>
                </a:schemeClr>
              </a:solidFill>
              <a:latin typeface="Arial" panose="020B0604020202020204" pitchFamily="34" charset="0"/>
              <a:cs typeface="Arial" panose="020B0604020202020204" pitchFamily="34" charset="0"/>
            </a:rPr>
            <a:t>Peak withdrawal occurs in MINUTES</a:t>
          </a:r>
        </a:p>
      </dsp:txBody>
      <dsp:txXfrm>
        <a:off x="435970" y="3515048"/>
        <a:ext cx="3055194" cy="7297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8AA547-C784-49BA-8EAE-B87B3D38394D}">
      <dsp:nvSpPr>
        <dsp:cNvPr id="0" name=""/>
        <dsp:cNvSpPr/>
      </dsp:nvSpPr>
      <dsp:spPr>
        <a:xfrm>
          <a:off x="1182409" y="478144"/>
          <a:ext cx="1579605" cy="789802"/>
        </a:xfrm>
        <a:prstGeom prst="roundRect">
          <a:avLst>
            <a:gd name="adj" fmla="val 10000"/>
          </a:avLst>
        </a:prstGeom>
        <a:solidFill>
          <a:schemeClr val="accent3">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OTP</a:t>
          </a:r>
        </a:p>
      </dsp:txBody>
      <dsp:txXfrm>
        <a:off x="1205542" y="501277"/>
        <a:ext cx="1533339" cy="743536"/>
      </dsp:txXfrm>
    </dsp:sp>
    <dsp:sp modelId="{9A71921B-1AD3-4D36-A993-CFE3BE1A69A1}">
      <dsp:nvSpPr>
        <dsp:cNvPr id="0" name=""/>
        <dsp:cNvSpPr/>
      </dsp:nvSpPr>
      <dsp:spPr>
        <a:xfrm rot="3600000">
          <a:off x="2109431" y="1727212"/>
          <a:ext cx="1029764" cy="55060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2274614" y="1837334"/>
        <a:ext cx="699398" cy="330365"/>
      </dsp:txXfrm>
    </dsp:sp>
    <dsp:sp modelId="{58BD970A-27C4-4078-A257-DA5C4D5EBA5A}">
      <dsp:nvSpPr>
        <dsp:cNvPr id="0" name=""/>
        <dsp:cNvSpPr/>
      </dsp:nvSpPr>
      <dsp:spPr>
        <a:xfrm>
          <a:off x="2240580" y="2737088"/>
          <a:ext cx="2071668" cy="789802"/>
        </a:xfrm>
        <a:prstGeom prst="roundRect">
          <a:avLst>
            <a:gd name="adj" fmla="val 10000"/>
          </a:avLst>
        </a:prstGeom>
        <a:solidFill>
          <a:schemeClr val="tx2">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Residential</a:t>
          </a:r>
        </a:p>
      </dsp:txBody>
      <dsp:txXfrm>
        <a:off x="2263713" y="2760221"/>
        <a:ext cx="2025402" cy="743536"/>
      </dsp:txXfrm>
    </dsp:sp>
    <dsp:sp modelId="{85D210E7-3E19-4A3E-9E37-B38EFD3ED4BE}">
      <dsp:nvSpPr>
        <dsp:cNvPr id="0" name=""/>
        <dsp:cNvSpPr/>
      </dsp:nvSpPr>
      <dsp:spPr>
        <a:xfrm rot="10800000">
          <a:off x="1536089" y="2906484"/>
          <a:ext cx="626213" cy="45101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1671392" y="2996686"/>
        <a:ext cx="355607" cy="270606"/>
      </dsp:txXfrm>
    </dsp:sp>
    <dsp:sp modelId="{10A5DF5E-3060-4387-B369-DA1FB84FB69B}">
      <dsp:nvSpPr>
        <dsp:cNvPr id="0" name=""/>
        <dsp:cNvSpPr/>
      </dsp:nvSpPr>
      <dsp:spPr>
        <a:xfrm>
          <a:off x="-121792" y="2737088"/>
          <a:ext cx="1579605" cy="789802"/>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OBOT</a:t>
          </a:r>
        </a:p>
      </dsp:txBody>
      <dsp:txXfrm>
        <a:off x="-98659" y="2760221"/>
        <a:ext cx="1533339" cy="743536"/>
      </dsp:txXfrm>
    </dsp:sp>
    <dsp:sp modelId="{AF17714B-FB94-4214-8CC3-2A2B206EF67B}">
      <dsp:nvSpPr>
        <dsp:cNvPr id="0" name=""/>
        <dsp:cNvSpPr/>
      </dsp:nvSpPr>
      <dsp:spPr>
        <a:xfrm rot="18000000">
          <a:off x="796324" y="1739435"/>
          <a:ext cx="1047574" cy="52616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954173" y="1844668"/>
        <a:ext cx="731876" cy="31569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353377-89F1-4EF0-AC0F-659579C8E8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A8F4991-1FDE-443E-B85D-4C25EA0C5C3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457E20-DAD8-486E-9906-D800DC462E52}" type="datetimeFigureOut">
              <a:rPr lang="en-US" smtClean="0"/>
              <a:t>3/28/2022</a:t>
            </a:fld>
            <a:endParaRPr lang="en-US" dirty="0"/>
          </a:p>
        </p:txBody>
      </p:sp>
      <p:sp>
        <p:nvSpPr>
          <p:cNvPr id="4" name="Footer Placeholder 3">
            <a:extLst>
              <a:ext uri="{FF2B5EF4-FFF2-40B4-BE49-F238E27FC236}">
                <a16:creationId xmlns:a16="http://schemas.microsoft.com/office/drawing/2014/main" id="{B4E699AF-C22D-4F44-BAA7-BBE42C8D7D0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AD1ABFB-A332-4274-BC08-F6262591FD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6B052A-292C-45AD-AB95-DC3D5BAE89DD}" type="slidenum">
              <a:rPr lang="en-US" smtClean="0"/>
              <a:t>‹#›</a:t>
            </a:fld>
            <a:endParaRPr lang="en-US" dirty="0"/>
          </a:p>
        </p:txBody>
      </p:sp>
    </p:spTree>
    <p:extLst>
      <p:ext uri="{BB962C8B-B14F-4D97-AF65-F5344CB8AC3E}">
        <p14:creationId xmlns:p14="http://schemas.microsoft.com/office/powerpoint/2010/main" val="587644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9074D-35D3-45E5-94E0-8293DBF17D6A}" type="datetimeFigureOut">
              <a:rPr lang="en-US" smtClean="0"/>
              <a:t>3/28/2022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9D737-021B-4A52-8C8E-4919D3451CED}" type="slidenum">
              <a:rPr lang="en-US" smtClean="0"/>
              <a:t>‹#›</a:t>
            </a:fld>
            <a:endParaRPr lang="en-US" dirty="0"/>
          </a:p>
        </p:txBody>
      </p:sp>
    </p:spTree>
    <p:extLst>
      <p:ext uri="{BB962C8B-B14F-4D97-AF65-F5344CB8AC3E}">
        <p14:creationId xmlns:p14="http://schemas.microsoft.com/office/powerpoint/2010/main" val="787051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U.S._Food_and_Drug_Administration" TargetMode="External"/><Relationship Id="rId7" Type="http://schemas.openxmlformats.org/officeDocument/2006/relationships/hyperlink" Target="https://en.wikipedia.org/wiki/Levacetylmethadol#cite_note-5"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en.wikipedia.org/wiki/Levacetylmethadol#cite_note-4" TargetMode="External"/><Relationship Id="rId5" Type="http://schemas.openxmlformats.org/officeDocument/2006/relationships/hyperlink" Target="https://en.wikipedia.org/wiki/Ventricular_arrhythmia" TargetMode="External"/><Relationship Id="rId4" Type="http://schemas.openxmlformats.org/officeDocument/2006/relationships/hyperlink" Target="https://en.wikipedia.org/wiki/Drug_addictio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9D737-021B-4A52-8C8E-4919D3451C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4425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1de8ae15b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1de8ae15b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 </a:t>
            </a:r>
            <a:endParaRPr b="1" dirty="0"/>
          </a:p>
          <a:p>
            <a:pPr marL="457200" lvl="0" indent="0" algn="l" rtl="0">
              <a:lnSpc>
                <a:spcPct val="90000"/>
              </a:lnSpc>
              <a:spcBef>
                <a:spcPts val="0"/>
              </a:spcBef>
              <a:spcAft>
                <a:spcPts val="0"/>
              </a:spcAft>
              <a:buNone/>
            </a:pPr>
            <a:r>
              <a:rPr lang="en-US" sz="1000" dirty="0">
                <a:solidFill>
                  <a:srgbClr val="555555"/>
                </a:solidFill>
                <a:latin typeface="Lora"/>
                <a:ea typeface="Lora"/>
                <a:cs typeface="Lora"/>
                <a:sym typeface="Lora"/>
              </a:rPr>
              <a:t>Someone can easily overdose on fentanyl if they’re accustomed to heroin or other opioids.</a:t>
            </a:r>
            <a:endParaRPr sz="1000" dirty="0">
              <a:solidFill>
                <a:schemeClr val="dk1"/>
              </a:solidFill>
              <a:latin typeface="Avenir"/>
              <a:ea typeface="Avenir"/>
              <a:cs typeface="Avenir"/>
              <a:sym typeface="Avenir"/>
            </a:endParaRPr>
          </a:p>
          <a:p>
            <a:pPr marL="457200" lvl="0" indent="0" algn="l" rtl="0">
              <a:lnSpc>
                <a:spcPct val="90000"/>
              </a:lnSpc>
              <a:spcBef>
                <a:spcPts val="0"/>
              </a:spcBef>
              <a:spcAft>
                <a:spcPts val="0"/>
              </a:spcAft>
              <a:buNone/>
            </a:pPr>
            <a:r>
              <a:rPr lang="en-US" sz="1000" dirty="0">
                <a:solidFill>
                  <a:srgbClr val="555555"/>
                </a:solidFill>
                <a:latin typeface="Lora"/>
                <a:ea typeface="Lora"/>
                <a:cs typeface="Lora"/>
                <a:sym typeface="Lora"/>
              </a:rPr>
              <a:t>Even a very small dose of fentanyl, weighing no more than a half of one grain of salt, can potentially kill a person not accustomed to the powerful opioids.</a:t>
            </a:r>
            <a:endParaRPr sz="1000" dirty="0">
              <a:solidFill>
                <a:schemeClr val="dk1"/>
              </a:solidFill>
              <a:latin typeface="Avenir"/>
              <a:ea typeface="Avenir"/>
              <a:cs typeface="Avenir"/>
              <a:sym typeface="Avenir"/>
            </a:endParaRPr>
          </a:p>
          <a:p>
            <a:pPr marL="457200" lvl="0" indent="0" algn="l" rtl="0">
              <a:lnSpc>
                <a:spcPct val="90000"/>
              </a:lnSpc>
              <a:spcBef>
                <a:spcPts val="0"/>
              </a:spcBef>
              <a:spcAft>
                <a:spcPts val="0"/>
              </a:spcAft>
              <a:buNone/>
            </a:pPr>
            <a:r>
              <a:rPr lang="en-US" sz="1000" dirty="0">
                <a:solidFill>
                  <a:srgbClr val="555555"/>
                </a:solidFill>
                <a:latin typeface="Lora"/>
                <a:ea typeface="Lora"/>
                <a:cs typeface="Lora"/>
                <a:sym typeface="Lora"/>
              </a:rPr>
              <a:t>This is of particular importance in the context of the growing American opioid overdose crisis.</a:t>
            </a:r>
            <a:endParaRPr sz="1000" dirty="0">
              <a:solidFill>
                <a:schemeClr val="dk1"/>
              </a:solidFill>
              <a:latin typeface="Avenir"/>
              <a:ea typeface="Avenir"/>
              <a:cs typeface="Avenir"/>
              <a:sym typeface="Avenir"/>
            </a:endParaRPr>
          </a:p>
          <a:p>
            <a:pPr marL="457200" lvl="0" indent="0" algn="l" rtl="0">
              <a:lnSpc>
                <a:spcPct val="90000"/>
              </a:lnSpc>
              <a:spcBef>
                <a:spcPts val="0"/>
              </a:spcBef>
              <a:spcAft>
                <a:spcPts val="0"/>
              </a:spcAft>
              <a:buNone/>
            </a:pPr>
            <a:r>
              <a:rPr lang="en-US" sz="1000" dirty="0">
                <a:solidFill>
                  <a:srgbClr val="555555"/>
                </a:solidFill>
                <a:latin typeface="Lora"/>
                <a:ea typeface="Lora"/>
                <a:cs typeface="Lora"/>
                <a:sym typeface="Lora"/>
              </a:rPr>
              <a:t>Opioid use and overdoses are growing year over year, and this growth is accelerating</a:t>
            </a:r>
            <a:endParaRPr sz="100" b="1" dirty="0"/>
          </a:p>
        </p:txBody>
      </p:sp>
      <p:sp>
        <p:nvSpPr>
          <p:cNvPr id="165" name="Google Shape;16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Great point to review that overdose does not mean just getting Narcan or ending up getting CPR. Overdose is getting supratherapeutic amount.  </a:t>
            </a:r>
            <a:endParaRPr b="1" dirty="0">
              <a:solidFill>
                <a:srgbClr val="0000FF"/>
              </a:solidFill>
            </a:endParaRPr>
          </a:p>
        </p:txBody>
      </p:sp>
      <p:sp>
        <p:nvSpPr>
          <p:cNvPr id="172" name="Google Shape;172;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1dbec7b2c4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1dbec7b2c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This is the ASAM 2019 definition.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333333"/>
              </a:buClr>
              <a:buSzPts val="1200"/>
              <a:buFont typeface="Verdana"/>
              <a:buAutoNum type="arabicPeriod"/>
            </a:pPr>
            <a:r>
              <a:rPr lang="en-US" sz="1200" dirty="0">
                <a:solidFill>
                  <a:srgbClr val="333333"/>
                </a:solidFill>
                <a:highlight>
                  <a:srgbClr val="FFFFFF"/>
                </a:highlight>
                <a:latin typeface="Verdana"/>
                <a:ea typeface="Verdana"/>
                <a:cs typeface="Verdana"/>
                <a:sym typeface="Verdana"/>
              </a:rPr>
              <a:t>Continued opioid use despite physical or psychological problems that are likely caused or exacerbated by the opioids</a:t>
            </a:r>
            <a:endParaRPr sz="1200" dirty="0">
              <a:solidFill>
                <a:srgbClr val="333333"/>
              </a:solidFill>
              <a:highlight>
                <a:srgbClr val="FFFFFF"/>
              </a:highlight>
              <a:latin typeface="Verdana"/>
              <a:ea typeface="Verdana"/>
              <a:cs typeface="Verdana"/>
              <a:sym typeface="Verdana"/>
            </a:endParaRPr>
          </a:p>
          <a:p>
            <a:pPr marL="0" lvl="0" indent="0" algn="l" rtl="0">
              <a:lnSpc>
                <a:spcPct val="100000"/>
              </a:lnSpc>
              <a:spcBef>
                <a:spcPts val="1600"/>
              </a:spcBef>
              <a:spcAft>
                <a:spcPts val="0"/>
              </a:spcAft>
              <a:buSzPts val="1100"/>
              <a:buNone/>
            </a:pPr>
            <a:endParaRPr dirty="0"/>
          </a:p>
        </p:txBody>
      </p:sp>
      <p:sp>
        <p:nvSpPr>
          <p:cNvPr id="184" name="Google Shape;18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90" name="Google Shape;190;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1" dirty="0"/>
          </a:p>
        </p:txBody>
      </p:sp>
      <p:sp>
        <p:nvSpPr>
          <p:cNvPr id="196" name="Google Shape;196;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sz="1200" i="1" dirty="0">
                <a:solidFill>
                  <a:schemeClr val="dk1"/>
                </a:solidFill>
                <a:latin typeface="Calibri"/>
                <a:ea typeface="Calibri"/>
                <a:cs typeface="Calibri"/>
                <a:sym typeface="Calibri"/>
              </a:rPr>
              <a:t>Relapse rates for people treated for substance use disorders are compared with those for people treated for high blood pressure and asthma. Relapse is common and similar across these illnesses. Therefore, substance use disorders should be treated like any other chronic illness. Relapse serves as a sign for </a:t>
            </a:r>
            <a:r>
              <a:rPr lang="en-US" sz="1200" b="1" i="1" dirty="0">
                <a:solidFill>
                  <a:schemeClr val="dk1"/>
                </a:solidFill>
                <a:latin typeface="Calibri"/>
                <a:ea typeface="Calibri"/>
                <a:cs typeface="Calibri"/>
                <a:sym typeface="Calibri"/>
              </a:rPr>
              <a:t>resumed, modified, or new treatment.</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So what are they receiving? Next slides to talk about what doesn’t work. </a:t>
            </a:r>
            <a:endParaRPr b="1" dirty="0"/>
          </a:p>
        </p:txBody>
      </p:sp>
      <p:sp>
        <p:nvSpPr>
          <p:cNvPr id="208" name="Google Shape;208;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1dca8c9734_1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11dca8c9734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Where can they go for treatment?</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2</a:t>
            </a:fld>
            <a:endParaRPr lang="en-US" dirty="0"/>
          </a:p>
        </p:txBody>
      </p:sp>
    </p:spTree>
    <p:extLst>
      <p:ext uri="{BB962C8B-B14F-4D97-AF65-F5344CB8AC3E}">
        <p14:creationId xmlns:p14="http://schemas.microsoft.com/office/powerpoint/2010/main" val="701782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1dbec7b2c4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1dbec7b2c4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24" name="Google Shape;224;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Clinical Opiate Withdrawal Score</a:t>
            </a:r>
            <a:endParaRPr dirty="0"/>
          </a:p>
        </p:txBody>
      </p:sp>
      <p:sp>
        <p:nvSpPr>
          <p:cNvPr id="232" name="Google Shape;232;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38" name="Google Shape;238;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34950" algn="l" rtl="0">
              <a:lnSpc>
                <a:spcPct val="90000"/>
              </a:lnSpc>
              <a:spcBef>
                <a:spcPts val="1000"/>
              </a:spcBef>
              <a:spcAft>
                <a:spcPts val="0"/>
              </a:spcAft>
              <a:buClr>
                <a:schemeClr val="dk1"/>
              </a:buClr>
              <a:buSzPts val="100"/>
              <a:buChar char="•"/>
            </a:pPr>
            <a:r>
              <a:rPr lang="en-US" dirty="0">
                <a:solidFill>
                  <a:schemeClr val="dk1"/>
                </a:solidFill>
                <a:latin typeface="Avenir"/>
                <a:ea typeface="Avenir"/>
                <a:cs typeface="Avenir"/>
                <a:sym typeface="Avenir"/>
              </a:rPr>
              <a:t>And the evidence for how tapering off meds and or detox doesn’t work (see next slide)</a:t>
            </a:r>
            <a:endParaRPr sz="100" b="1" dirty="0"/>
          </a:p>
          <a:p>
            <a:pPr marL="0" lvl="0" indent="0" algn="l" rtl="0">
              <a:lnSpc>
                <a:spcPct val="100000"/>
              </a:lnSpc>
              <a:spcBef>
                <a:spcPts val="0"/>
              </a:spcBef>
              <a:spcAft>
                <a:spcPts val="0"/>
              </a:spcAft>
              <a:buSzPts val="1100"/>
              <a:buFont typeface="Arial"/>
              <a:buNone/>
            </a:pPr>
            <a:r>
              <a:rPr lang="en-US" b="1" dirty="0"/>
              <a:t>This is one of many trials that have shown that medically-assisted withdrawal, including tapering after a short period of stabilization with buprenorphine, is unlikely to retain patients in treatment or prevent return to substance use.</a:t>
            </a:r>
            <a:endParaRPr dirty="0"/>
          </a:p>
          <a:p>
            <a:pPr marL="0" lvl="0" indent="0" algn="l" rtl="0">
              <a:lnSpc>
                <a:spcPct val="100000"/>
              </a:lnSpc>
              <a:spcBef>
                <a:spcPts val="0"/>
              </a:spcBef>
              <a:spcAft>
                <a:spcPts val="0"/>
              </a:spcAft>
              <a:buSzPts val="1100"/>
              <a:buFont typeface="Arial"/>
              <a:buNone/>
            </a:pPr>
            <a:endParaRPr b="1" dirty="0"/>
          </a:p>
          <a:p>
            <a:pPr marL="0" lvl="0" indent="0" algn="l" rtl="0">
              <a:lnSpc>
                <a:spcPct val="100000"/>
              </a:lnSpc>
              <a:spcBef>
                <a:spcPts val="0"/>
              </a:spcBef>
              <a:spcAft>
                <a:spcPts val="0"/>
              </a:spcAft>
              <a:buSzPts val="1100"/>
              <a:buFont typeface="Arial"/>
              <a:buNone/>
            </a:pPr>
            <a:r>
              <a:rPr lang="en-US" b="1" dirty="0"/>
              <a:t>Asthma analogy – pull away maintenance inhalers…</a:t>
            </a:r>
            <a:endParaRPr dirty="0"/>
          </a:p>
          <a:p>
            <a:pPr marL="457200" lvl="0" indent="-228600" algn="l" rtl="0">
              <a:lnSpc>
                <a:spcPct val="100000"/>
              </a:lnSpc>
              <a:spcBef>
                <a:spcPts val="0"/>
              </a:spcBef>
              <a:spcAft>
                <a:spcPts val="0"/>
              </a:spcAft>
              <a:buSzPts val="1100"/>
              <a:buNone/>
            </a:pPr>
            <a:endParaRPr b="1" dirty="0"/>
          </a:p>
        </p:txBody>
      </p:sp>
      <p:sp>
        <p:nvSpPr>
          <p:cNvPr id="245" name="Google Shape;245;p2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1dca8c9734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1dca8c973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US" sz="900" dirty="0">
                <a:solidFill>
                  <a:schemeClr val="dk1"/>
                </a:solidFill>
                <a:latin typeface="Avenir"/>
                <a:ea typeface="Avenir"/>
                <a:cs typeface="Avenir"/>
                <a:sym typeface="Avenir"/>
              </a:rPr>
              <a:t>Also could mention how abstinence for prolonged periods can be harmful. See link in comments: 74x higher risk of overdose coming out of incarceration than general population.</a:t>
            </a:r>
            <a:r>
              <a:rPr lang="en-US" sz="2800" dirty="0">
                <a:solidFill>
                  <a:schemeClr val="dk1"/>
                </a:solidFill>
                <a:latin typeface="Avenir"/>
                <a:ea typeface="Avenir"/>
                <a:cs typeface="Avenir"/>
                <a:sym typeface="Avenir"/>
              </a:rPr>
              <a:t> </a:t>
            </a:r>
            <a:r>
              <a:rPr lang="en-US" b="1" dirty="0">
                <a:solidFill>
                  <a:schemeClr val="dk1"/>
                </a:solidFill>
              </a:rPr>
              <a:t>https://ajph.aphapublications.org/doi/10.2105/AJPH.2018.304514</a:t>
            </a:r>
            <a:endParaRPr sz="10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Providers: </a:t>
            </a:r>
            <a:r>
              <a:rPr lang="en-US" sz="1200" dirty="0">
                <a:solidFill>
                  <a:srgbClr val="4A4A4A"/>
                </a:solidFill>
                <a:latin typeface="Tahoma"/>
                <a:ea typeface="Tahoma"/>
                <a:cs typeface="Tahoma"/>
                <a:sym typeface="Tahoma"/>
              </a:rPr>
              <a:t>physicians, physician assistants, nurse practitioners, clinical nurse specialists, certified registered nurse anesthetists, and certified nurse midwives, who are licensed under state law, and who possesses a valid DEA registration, may be exempt from the certification requirements related to training, counseling and other ancillary services.</a:t>
            </a:r>
            <a:endParaRPr dirty="0"/>
          </a:p>
          <a:p>
            <a:pPr marL="0" lvl="0" indent="0" algn="l" rtl="0">
              <a:lnSpc>
                <a:spcPct val="100000"/>
              </a:lnSpc>
              <a:spcBef>
                <a:spcPts val="0"/>
              </a:spcBef>
              <a:spcAft>
                <a:spcPts val="0"/>
              </a:spcAft>
              <a:buSzPts val="1100"/>
              <a:buNone/>
            </a:pPr>
            <a:endParaRPr sz="1200" dirty="0">
              <a:solidFill>
                <a:srgbClr val="4A4A4A"/>
              </a:solidFill>
              <a:latin typeface="Tahoma"/>
              <a:ea typeface="Tahoma"/>
              <a:cs typeface="Tahoma"/>
              <a:sym typeface="Tahoma"/>
            </a:endParaRPr>
          </a:p>
          <a:p>
            <a:pPr marL="0" lvl="0" indent="0" algn="l" rtl="0">
              <a:lnSpc>
                <a:spcPct val="100000"/>
              </a:lnSpc>
              <a:spcBef>
                <a:spcPts val="0"/>
              </a:spcBef>
              <a:spcAft>
                <a:spcPts val="0"/>
              </a:spcAft>
              <a:buSzPts val="1100"/>
              <a:buNone/>
            </a:pPr>
            <a:r>
              <a:rPr lang="en-US" sz="1200" dirty="0">
                <a:solidFill>
                  <a:schemeClr val="dk1"/>
                </a:solidFill>
                <a:latin typeface="Calibri"/>
                <a:ea typeface="Calibri"/>
                <a:cs typeface="Calibri"/>
                <a:sym typeface="Calibri"/>
              </a:rPr>
              <a:t>https://www.hhs.gov/about/news/2021/04/27/hhs-releases-new-buprenorphine-practice-guidelines-expanding-access-to-treatment-for-opioid-use-disorder.html</a:t>
            </a:r>
            <a:endParaRPr sz="1200" dirty="0">
              <a:solidFill>
                <a:srgbClr val="4A4A4A"/>
              </a:solidFill>
              <a:latin typeface="Tahoma"/>
              <a:ea typeface="Tahoma"/>
              <a:cs typeface="Tahoma"/>
              <a:sym typeface="Tahoma"/>
            </a:endParaRPr>
          </a:p>
          <a:p>
            <a:pPr marL="0" lvl="0" indent="0" algn="l" rtl="0">
              <a:lnSpc>
                <a:spcPct val="100000"/>
              </a:lnSpc>
              <a:spcBef>
                <a:spcPts val="0"/>
              </a:spcBef>
              <a:spcAft>
                <a:spcPts val="0"/>
              </a:spcAft>
              <a:buSzPts val="1100"/>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dirty="0">
              <a:solidFill>
                <a:srgbClr val="4A4A4A"/>
              </a:solidFill>
              <a:latin typeface="Tahoma"/>
              <a:ea typeface="Tahoma"/>
              <a:cs typeface="Tahoma"/>
              <a:sym typeface="Tahoma"/>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1dbec7b2c4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1dbec7b2c4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2900" algn="l" rtl="0">
              <a:lnSpc>
                <a:spcPct val="115000"/>
              </a:lnSpc>
              <a:spcBef>
                <a:spcPts val="0"/>
              </a:spcBef>
              <a:spcAft>
                <a:spcPts val="0"/>
              </a:spcAft>
              <a:buClr>
                <a:srgbClr val="353535"/>
              </a:buClr>
              <a:buSzPts val="1170"/>
              <a:buChar char="●"/>
            </a:pPr>
            <a:r>
              <a:rPr lang="en-US" sz="1170" dirty="0">
                <a:solidFill>
                  <a:srgbClr val="353535"/>
                </a:solidFill>
                <a:highlight>
                  <a:srgbClr val="FFFFFF"/>
                </a:highlight>
              </a:rPr>
              <a:t>The acceptance of substance use in communities around us, in addition to the delivery of non-judgmental care. This values all people and their journey, and minimizes harm through education without fear of shame.</a:t>
            </a:r>
            <a:endParaRPr sz="1170" dirty="0">
              <a:solidFill>
                <a:srgbClr val="353535"/>
              </a:solidFill>
              <a:highlight>
                <a:srgbClr val="FFFFFF"/>
              </a:highlight>
            </a:endParaRPr>
          </a:p>
          <a:p>
            <a:pPr marL="457200" lvl="0" indent="-302900" algn="l" rtl="0">
              <a:lnSpc>
                <a:spcPct val="115000"/>
              </a:lnSpc>
              <a:spcBef>
                <a:spcPts val="0"/>
              </a:spcBef>
              <a:spcAft>
                <a:spcPts val="0"/>
              </a:spcAft>
              <a:buClr>
                <a:srgbClr val="353535"/>
              </a:buClr>
              <a:buSzPts val="1170"/>
              <a:buChar char="●"/>
            </a:pPr>
            <a:r>
              <a:rPr lang="en-US" sz="1170" dirty="0">
                <a:solidFill>
                  <a:srgbClr val="353535"/>
                </a:solidFill>
                <a:highlight>
                  <a:srgbClr val="FFFFFF"/>
                </a:highlight>
              </a:rPr>
              <a:t>The belief that people using substances should be empowered to seek and receive quality healthcare, regardless of their use status</a:t>
            </a:r>
            <a:endParaRPr sz="1170" dirty="0">
              <a:solidFill>
                <a:srgbClr val="353535"/>
              </a:solidFill>
              <a:highlight>
                <a:srgbClr val="FFFFFF"/>
              </a:highlight>
            </a:endParaRPr>
          </a:p>
          <a:p>
            <a:pPr marL="457200" lvl="0" indent="-302900" algn="l" rtl="0">
              <a:lnSpc>
                <a:spcPct val="115000"/>
              </a:lnSpc>
              <a:spcBef>
                <a:spcPts val="0"/>
              </a:spcBef>
              <a:spcAft>
                <a:spcPts val="0"/>
              </a:spcAft>
              <a:buClr>
                <a:srgbClr val="353535"/>
              </a:buClr>
              <a:buSzPts val="1170"/>
              <a:buChar char="●"/>
            </a:pPr>
            <a:r>
              <a:rPr lang="en-US" sz="1170" dirty="0">
                <a:solidFill>
                  <a:srgbClr val="353535"/>
                </a:solidFill>
                <a:highlight>
                  <a:srgbClr val="FFFFFF"/>
                </a:highlight>
              </a:rPr>
              <a:t>Recognition of social differences that impact people’s ability to change behaviors to reduce the risk of harm</a:t>
            </a:r>
            <a:endParaRPr sz="1170" dirty="0">
              <a:solidFill>
                <a:srgbClr val="353535"/>
              </a:solidFill>
              <a:highlight>
                <a:srgbClr val="FFFFFF"/>
              </a:highlight>
            </a:endParaRPr>
          </a:p>
          <a:p>
            <a:pPr marL="0" lvl="0" indent="0" algn="l" rtl="0">
              <a:spcBef>
                <a:spcPts val="80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 about offering treatment for withdrawal is the humane and right thing to do </a:t>
            </a:r>
            <a:r>
              <a:rPr lang="en-US" b="1" dirty="0">
                <a:solidFill>
                  <a:srgbClr val="FF0000"/>
                </a:solidFill>
              </a:rPr>
              <a:t>even if a patient doesn’t want treatment</a:t>
            </a:r>
            <a:endParaRPr b="1" dirty="0">
              <a:solidFill>
                <a:srgbClr val="FF0000"/>
              </a:solidFill>
            </a:endParaRPr>
          </a:p>
        </p:txBody>
      </p:sp>
      <p:sp>
        <p:nvSpPr>
          <p:cNvPr id="275" name="Google Shape;275;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 might break this up into 2 slides</a:t>
            </a:r>
            <a:endParaRPr b="1" dirty="0"/>
          </a:p>
        </p:txBody>
      </p:sp>
      <p:sp>
        <p:nvSpPr>
          <p:cNvPr id="281" name="Google Shape;281;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4" name="Google Shape;104;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 Is because most of data is for Methadone and buprenorphine, not naltrexone</a:t>
            </a:r>
            <a:endParaRPr b="1" dirty="0"/>
          </a:p>
        </p:txBody>
      </p:sp>
      <p:sp>
        <p:nvSpPr>
          <p:cNvPr id="287" name="Google Shape;287;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94" name="Google Shape;294;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1dca8c9734_2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1dca8c9734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0" indent="-127635" algn="l" rtl="0">
              <a:lnSpc>
                <a:spcPct val="90000"/>
              </a:lnSpc>
              <a:spcBef>
                <a:spcPts val="1000"/>
              </a:spcBef>
              <a:spcAft>
                <a:spcPts val="0"/>
              </a:spcAft>
              <a:buClr>
                <a:schemeClr val="dk1"/>
              </a:buClr>
              <a:buSzPts val="1000"/>
              <a:buChar char="•"/>
            </a:pPr>
            <a:r>
              <a:rPr lang="en-US" sz="1000" dirty="0">
                <a:solidFill>
                  <a:schemeClr val="dk1"/>
                </a:solidFill>
                <a:latin typeface="Avenir"/>
                <a:ea typeface="Avenir"/>
                <a:cs typeface="Avenir"/>
                <a:sym typeface="Avenir"/>
              </a:rPr>
              <a:t>Compared to placebo, increased opi neg tox or self-reported opi use and higher proportion without any evidence of illicit opioid use. (FDA report 2017)</a:t>
            </a:r>
            <a:endParaRPr sz="100" dirty="0"/>
          </a:p>
        </p:txBody>
      </p:sp>
      <p:sp>
        <p:nvSpPr>
          <p:cNvPr id="305" name="Google Shape;305;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dirty="0"/>
          </a:p>
          <a:p>
            <a:pPr marL="0" lvl="0" indent="0" algn="l" rtl="0">
              <a:lnSpc>
                <a:spcPct val="100000"/>
              </a:lnSpc>
              <a:spcBef>
                <a:spcPts val="0"/>
              </a:spcBef>
              <a:spcAft>
                <a:spcPts val="0"/>
              </a:spcAft>
              <a:buSzPts val="1100"/>
              <a:buNone/>
            </a:pPr>
            <a:endParaRPr dirty="0"/>
          </a:p>
        </p:txBody>
      </p:sp>
      <p:sp>
        <p:nvSpPr>
          <p:cNvPr id="311" name="Google Shape;311;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17" name="Google Shape;317;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Very expensive!</a:t>
            </a:r>
            <a:endParaRPr dirty="0"/>
          </a:p>
        </p:txBody>
      </p:sp>
      <p:sp>
        <p:nvSpPr>
          <p:cNvPr id="323" name="Google Shape;32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29" name="Google Shape;329;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39</a:t>
            </a:fld>
            <a:endParaRPr lang="en-US" dirty="0"/>
          </a:p>
        </p:txBody>
      </p:sp>
    </p:spTree>
    <p:extLst>
      <p:ext uri="{BB962C8B-B14F-4D97-AF65-F5344CB8AC3E}">
        <p14:creationId xmlns:p14="http://schemas.microsoft.com/office/powerpoint/2010/main" val="463214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6725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61463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06330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8132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9044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9719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7208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84961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5992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827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7201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61121-DA5D-4AC7-999C-681C86C6CB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4791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61121-DA5D-4AC7-999C-681C86C6CB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3043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79C44B-B252-4756-B5FE-BEF2CD2D338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27084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141</a:t>
            </a:fld>
            <a:endParaRPr lang="en-US" dirty="0"/>
          </a:p>
        </p:txBody>
      </p:sp>
    </p:spTree>
    <p:extLst>
      <p:ext uri="{BB962C8B-B14F-4D97-AF65-F5344CB8AC3E}">
        <p14:creationId xmlns:p14="http://schemas.microsoft.com/office/powerpoint/2010/main" val="2383259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Technically 4 </a:t>
            </a:r>
            <a:endParaRPr dirty="0"/>
          </a:p>
          <a:p>
            <a:pPr marL="0" lvl="0" indent="0" algn="l" rtl="0">
              <a:lnSpc>
                <a:spcPct val="100000"/>
              </a:lnSpc>
              <a:spcBef>
                <a:spcPts val="0"/>
              </a:spcBef>
              <a:spcAft>
                <a:spcPts val="0"/>
              </a:spcAft>
              <a:buSzPts val="1100"/>
              <a:buNone/>
            </a:pPr>
            <a:r>
              <a:rPr lang="en-US" b="1" dirty="0"/>
              <a:t>Levacetylmethadol-similar to methadone</a:t>
            </a:r>
            <a:endParaRPr b="1" dirty="0"/>
          </a:p>
          <a:p>
            <a:pPr marL="0" lvl="0" indent="0" algn="l" rtl="0">
              <a:lnSpc>
                <a:spcPct val="100000"/>
              </a:lnSpc>
              <a:spcBef>
                <a:spcPts val="0"/>
              </a:spcBef>
              <a:spcAft>
                <a:spcPts val="0"/>
              </a:spcAft>
              <a:buSzPts val="1100"/>
              <a:buNone/>
            </a:pPr>
            <a:r>
              <a:rPr lang="en-US" b="0" i="0" dirty="0">
                <a:solidFill>
                  <a:srgbClr val="202122"/>
                </a:solidFill>
                <a:latin typeface="Arial"/>
                <a:ea typeface="Arial"/>
                <a:cs typeface="Arial"/>
                <a:sym typeface="Arial"/>
              </a:rPr>
              <a:t>LAAM was approved in 1993 by the </a:t>
            </a:r>
            <a:r>
              <a:rPr lang="en-US" b="0" i="0" u="sng" strike="noStrike" dirty="0">
                <a:solidFill>
                  <a:srgbClr val="0645AD"/>
                </a:solidFill>
                <a:latin typeface="Arial"/>
                <a:ea typeface="Arial"/>
                <a:cs typeface="Arial"/>
                <a:sym typeface="Arial"/>
                <a:hlinkClick r:id="rId3">
                  <a:extLst>
                    <a:ext uri="{A12FA001-AC4F-418D-AE19-62706E023703}">
                      <ahyp:hlinkClr xmlns:ahyp="http://schemas.microsoft.com/office/drawing/2018/hyperlinkcolor" val="tx"/>
                    </a:ext>
                  </a:extLst>
                </a:hlinkClick>
              </a:rPr>
              <a:t>U.S. Food and Drug Administration</a:t>
            </a:r>
            <a:r>
              <a:rPr lang="en-US" b="0" i="0" dirty="0">
                <a:solidFill>
                  <a:srgbClr val="202122"/>
                </a:solidFill>
                <a:latin typeface="Arial"/>
                <a:ea typeface="Arial"/>
                <a:cs typeface="Arial"/>
                <a:sym typeface="Arial"/>
              </a:rPr>
              <a:t> for use in the treatment of </a:t>
            </a:r>
            <a:r>
              <a:rPr lang="en-US" b="0" i="0" u="sng" strike="noStrike" dirty="0">
                <a:solidFill>
                  <a:srgbClr val="0645AD"/>
                </a:solidFill>
                <a:latin typeface="Arial"/>
                <a:ea typeface="Arial"/>
                <a:cs typeface="Arial"/>
                <a:sym typeface="Arial"/>
                <a:hlinkClick r:id="rId4">
                  <a:extLst>
                    <a:ext uri="{A12FA001-AC4F-418D-AE19-62706E023703}">
                      <ahyp:hlinkClr xmlns:ahyp="http://schemas.microsoft.com/office/drawing/2018/hyperlinkcolor" val="tx"/>
                    </a:ext>
                  </a:extLst>
                </a:hlinkClick>
              </a:rPr>
              <a:t>opioid dependence</a:t>
            </a:r>
            <a:r>
              <a:rPr lang="en-US" b="0" i="0" dirty="0">
                <a:solidFill>
                  <a:srgbClr val="202122"/>
                </a:solidFill>
                <a:latin typeface="Arial"/>
                <a:ea typeface="Arial"/>
                <a:cs typeface="Arial"/>
                <a:sym typeface="Arial"/>
              </a:rPr>
              <a:t>. In 2001, LAAM was removed from the European market due to reports of life-threatening </a:t>
            </a:r>
            <a:r>
              <a:rPr lang="en-US" b="0" i="0" u="sng" strike="noStrike" dirty="0">
                <a:solidFill>
                  <a:srgbClr val="0645AD"/>
                </a:solidFill>
                <a:latin typeface="Arial"/>
                <a:ea typeface="Arial"/>
                <a:cs typeface="Arial"/>
                <a:sym typeface="Arial"/>
                <a:hlinkClick r:id="rId5">
                  <a:extLst>
                    <a:ext uri="{A12FA001-AC4F-418D-AE19-62706E023703}">
                      <ahyp:hlinkClr xmlns:ahyp="http://schemas.microsoft.com/office/drawing/2018/hyperlinkcolor" val="tx"/>
                    </a:ext>
                  </a:extLst>
                </a:hlinkClick>
              </a:rPr>
              <a:t>ventricular rhythm disorders</a:t>
            </a:r>
            <a:r>
              <a:rPr lang="en-US" b="0" i="0" dirty="0">
                <a:solidFill>
                  <a:srgbClr val="202122"/>
                </a:solidFill>
                <a:latin typeface="Arial"/>
                <a:ea typeface="Arial"/>
                <a:cs typeface="Arial"/>
                <a:sym typeface="Arial"/>
              </a:rPr>
              <a:t>.</a:t>
            </a:r>
            <a:r>
              <a:rPr lang="en-US" b="0" i="0" u="sng" strike="noStrike" baseline="30000" dirty="0">
                <a:solidFill>
                  <a:srgbClr val="0645AD"/>
                </a:solidFill>
                <a:latin typeface="Arial"/>
                <a:ea typeface="Arial"/>
                <a:cs typeface="Arial"/>
                <a:sym typeface="Arial"/>
                <a:hlinkClick r:id="rId6">
                  <a:extLst>
                    <a:ext uri="{A12FA001-AC4F-418D-AE19-62706E023703}">
                      <ahyp:hlinkClr xmlns:ahyp="http://schemas.microsoft.com/office/drawing/2018/hyperlinkcolor" val="tx"/>
                    </a:ext>
                  </a:extLst>
                </a:hlinkClick>
              </a:rPr>
              <a:t>[4]</a:t>
            </a:r>
            <a:r>
              <a:rPr lang="en-US" b="0" i="0" dirty="0">
                <a:solidFill>
                  <a:srgbClr val="202122"/>
                </a:solidFill>
                <a:latin typeface="Arial"/>
                <a:ea typeface="Arial"/>
                <a:cs typeface="Arial"/>
                <a:sym typeface="Arial"/>
              </a:rPr>
              <a:t> In 2003, Roxane Laboratories, Inc. discontinued Orlaam in the US.</a:t>
            </a:r>
            <a:r>
              <a:rPr lang="en-US" b="0" i="0" u="sng" strike="noStrike" baseline="30000" dirty="0">
                <a:solidFill>
                  <a:srgbClr val="0645AD"/>
                </a:solidFill>
                <a:latin typeface="Arial"/>
                <a:ea typeface="Arial"/>
                <a:cs typeface="Arial"/>
                <a:sym typeface="Arial"/>
                <a:hlinkClick r:id="rId7">
                  <a:extLst>
                    <a:ext uri="{A12FA001-AC4F-418D-AE19-62706E023703}">
                      <ahyp:hlinkClr xmlns:ahyp="http://schemas.microsoft.com/office/drawing/2018/hyperlinkcolor" val="tx"/>
                    </a:ext>
                  </a:extLst>
                </a:hlinkClick>
              </a:rPr>
              <a:t>[5]</a:t>
            </a:r>
            <a:endParaRPr b="1"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1" dirty="0"/>
          </a:p>
        </p:txBody>
      </p:sp>
      <p:sp>
        <p:nvSpPr>
          <p:cNvPr id="134" name="Google Shape;134;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43" name="Google Shape;14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050" b="1" dirty="0">
                <a:solidFill>
                  <a:schemeClr val="dk1"/>
                </a:solidFill>
                <a:highlight>
                  <a:srgbClr val="FFFFFF"/>
                </a:highlight>
              </a:rPr>
              <a:t>Recommend quoting more up to date numbers for overdose. </a:t>
            </a:r>
            <a:r>
              <a:rPr lang="en-US" b="1" dirty="0">
                <a:solidFill>
                  <a:schemeClr val="dk1"/>
                </a:solidFill>
              </a:rPr>
              <a:t>Might mention ppl who have OUD more likely to get COVID </a:t>
            </a:r>
            <a:endParaRPr dirty="0">
              <a:solidFill>
                <a:schemeClr val="dk1"/>
              </a:solidFill>
            </a:endParaRPr>
          </a:p>
          <a:p>
            <a:pPr marL="0" lvl="0" indent="0" algn="l" rtl="0">
              <a:spcBef>
                <a:spcPts val="0"/>
              </a:spcBef>
              <a:spcAft>
                <a:spcPts val="0"/>
              </a:spcAft>
              <a:buClr>
                <a:schemeClr val="dk1"/>
              </a:buClr>
              <a:buSzPts val="1100"/>
              <a:buFont typeface="Arial"/>
              <a:buNone/>
            </a:pPr>
            <a:r>
              <a:rPr lang="en-US" b="1" dirty="0">
                <a:solidFill>
                  <a:schemeClr val="dk1"/>
                </a:solidFill>
              </a:rPr>
              <a:t>https://www.nature.com/articles/s41380-020-00880-7</a:t>
            </a:r>
            <a:endParaRPr sz="1050" b="1" dirty="0">
              <a:solidFill>
                <a:schemeClr val="dk1"/>
              </a:solidFill>
              <a:highlight>
                <a:srgbClr val="FFFFFF"/>
              </a:highlight>
            </a:endParaRPr>
          </a:p>
          <a:p>
            <a:pPr marL="0" lvl="0" indent="0" algn="l" rtl="0">
              <a:lnSpc>
                <a:spcPct val="100000"/>
              </a:lnSpc>
              <a:spcBef>
                <a:spcPts val="0"/>
              </a:spcBef>
              <a:spcAft>
                <a:spcPts val="0"/>
              </a:spcAft>
              <a:buSzPts val="1100"/>
              <a:buNone/>
            </a:pPr>
            <a:r>
              <a:rPr lang="en-US" sz="1050" b="1" dirty="0">
                <a:solidFill>
                  <a:schemeClr val="dk1"/>
                </a:solidFill>
                <a:highlight>
                  <a:srgbClr val="FFFFFF"/>
                </a:highlight>
              </a:rPr>
              <a:t>2 or more concurrent epidemics which exacerbate the prognosis and burden of disease. </a:t>
            </a:r>
            <a:endParaRPr dirty="0"/>
          </a:p>
          <a:p>
            <a:pPr marL="0" lvl="0" indent="0" algn="l" rtl="0">
              <a:lnSpc>
                <a:spcPct val="100000"/>
              </a:lnSpc>
              <a:spcBef>
                <a:spcPts val="0"/>
              </a:spcBef>
              <a:spcAft>
                <a:spcPts val="0"/>
              </a:spcAft>
              <a:buSzPts val="1100"/>
              <a:buNone/>
            </a:pPr>
            <a:r>
              <a:rPr lang="en-US" sz="1600" b="0" i="0" dirty="0">
                <a:solidFill>
                  <a:srgbClr val="000000"/>
                </a:solidFill>
                <a:latin typeface="Open Sans"/>
                <a:ea typeface="Open Sans"/>
                <a:cs typeface="Open Sans"/>
                <a:sym typeface="Open Sans"/>
              </a:rPr>
              <a:t>Provisional data from CDC’s National Center for Health Statistics indicate that there were an estimated 100,306 drug overdose deaths in the United States during 12-month period ending in April 2021, an increase of 28.5% from the 78,056 deaths during the same period the year before.</a:t>
            </a:r>
            <a:endParaRPr sz="1050" b="1" i="0" dirty="0">
              <a:solidFill>
                <a:schemeClr val="dk1"/>
              </a:solidFill>
              <a:highlight>
                <a:srgbClr val="FFFFFF"/>
              </a:highlight>
              <a:latin typeface="Open Sans"/>
              <a:ea typeface="Open Sans"/>
              <a:cs typeface="Open Sans"/>
              <a:sym typeface="Open Sans"/>
            </a:endParaRPr>
          </a:p>
          <a:p>
            <a:pPr marL="0" lvl="0" indent="0" algn="l" rtl="0">
              <a:lnSpc>
                <a:spcPct val="100000"/>
              </a:lnSpc>
              <a:spcBef>
                <a:spcPts val="0"/>
              </a:spcBef>
              <a:spcAft>
                <a:spcPts val="0"/>
              </a:spcAft>
              <a:buSzPts val="1100"/>
              <a:buNone/>
            </a:pPr>
            <a:r>
              <a:rPr lang="en-US" sz="1050" b="1" dirty="0">
                <a:solidFill>
                  <a:schemeClr val="dk1"/>
                </a:solidFill>
                <a:highlight>
                  <a:srgbClr val="FFFFFF"/>
                </a:highlight>
              </a:rPr>
              <a:t>https://www.cdc.gov/nchs/pressroom/nchs_press_releases/2021/20211117.htm#:~:text=Provisional%20data%20from%20CDC's%20National,same%20period%20the%20year%20before.</a:t>
            </a:r>
            <a:endParaRPr dirty="0"/>
          </a:p>
          <a:p>
            <a:pPr marL="0" lvl="0" indent="0" algn="l" rtl="0">
              <a:lnSpc>
                <a:spcPct val="100000"/>
              </a:lnSpc>
              <a:spcBef>
                <a:spcPts val="0"/>
              </a:spcBef>
              <a:spcAft>
                <a:spcPts val="0"/>
              </a:spcAft>
              <a:buSzPts val="1100"/>
              <a:buNone/>
            </a:pPr>
            <a:endParaRPr sz="1050" dirty="0">
              <a:solidFill>
                <a:schemeClr val="dk1"/>
              </a:solidFill>
              <a:highlight>
                <a:srgbClr val="FFFFFF"/>
              </a:highlight>
            </a:endParaRPr>
          </a:p>
          <a:p>
            <a:pPr marL="0" lvl="0" indent="0" algn="l" rtl="0">
              <a:lnSpc>
                <a:spcPct val="100000"/>
              </a:lnSpc>
              <a:spcBef>
                <a:spcPts val="0"/>
              </a:spcBef>
              <a:spcAft>
                <a:spcPts val="0"/>
              </a:spcAft>
              <a:buSzPts val="1100"/>
              <a:buNone/>
            </a:pPr>
            <a:r>
              <a:rPr lang="en-US" sz="1050" dirty="0">
                <a:solidFill>
                  <a:schemeClr val="dk1"/>
                </a:solidFill>
                <a:highlight>
                  <a:srgbClr val="FFFFFF"/>
                </a:highlight>
              </a:rPr>
              <a:t> Communities across our Nation have been tragically affected by the opioid overdose epidemic, partly attributed to the rapid proliferation of illicitly made fentanyl and other highly potent synthetic opioids. These highly potent opioids are being mixed with heroin, sold alone as super-potent heroin, pressed into counterfeit tablets to look like commonly misused prescription opioids or sedatives (e.g., Xanax), and being mixed (often unknowingly) with other illicit drugs like cocaine or methamphetamine. The resulting unpredictability in illegal drug products is dramatically increasing the risk of a fatal overdose. Another contributing factor to the rise in opioid overdose deaths is an increasing number of individuals receiving higher doses of prescription opioids for long-term management of chronic pain. Even when taking their pain medications as prescribed, these patients are at increased risk of accidental overdose as well as drug-alcohol or drug-drug interactions with sedating medications, such as benzodiazepines. </a:t>
            </a:r>
            <a:r>
              <a:rPr lang="en-US" sz="1000" dirty="0">
                <a:solidFill>
                  <a:srgbClr val="353535"/>
                </a:solidFill>
                <a:highlight>
                  <a:srgbClr val="FFFFFF"/>
                </a:highlight>
              </a:rPr>
              <a:t>Reasons for increased drug overdose rates during the COVID-19 pandemic are multifaceted and may be in part due to reduced access to health care and recovery support services.</a:t>
            </a:r>
            <a:endParaRPr dirty="0"/>
          </a:p>
        </p:txBody>
      </p:sp>
      <p:sp>
        <p:nvSpPr>
          <p:cNvPr id="149" name="Google Shape;149;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6"/>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2051009"/>
            <a:ext cx="5774267" cy="2020824"/>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4071833"/>
            <a:ext cx="5774267" cy="948752"/>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5020585"/>
            <a:ext cx="5774267" cy="488226"/>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4" y="230731"/>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77087" y="232220"/>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60716" y="230098"/>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4134271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 Col-Chart/Table">
    <p:spTree>
      <p:nvGrpSpPr>
        <p:cNvPr id="1" name=""/>
        <p:cNvGrpSpPr/>
        <p:nvPr/>
      </p:nvGrpSpPr>
      <p:grpSpPr>
        <a:xfrm>
          <a:off x="0" y="0"/>
          <a:ext cx="0" cy="0"/>
          <a:chOff x="0" y="0"/>
          <a:chExt cx="0" cy="0"/>
        </a:xfrm>
      </p:grpSpPr>
      <p:cxnSp>
        <p:nvCxnSpPr>
          <p:cNvPr id="2" name="Straight Connector 1"/>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475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op &amp; Bottom Rules">
    <p:spTree>
      <p:nvGrpSpPr>
        <p:cNvPr id="1" name=""/>
        <p:cNvGrpSpPr/>
        <p:nvPr/>
      </p:nvGrpSpPr>
      <p:grpSpPr>
        <a:xfrm>
          <a:off x="0" y="0"/>
          <a:ext cx="0" cy="0"/>
          <a:chOff x="0" y="0"/>
          <a:chExt cx="0" cy="0"/>
        </a:xfrm>
      </p:grpSpPr>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1F497D">
                  <a:lumMod val="75000"/>
                </a:srgbClr>
              </a:solidFill>
              <a:latin typeface="Franklin Gothic Demi Cond" panose="020B0706030402020204" pitchFamily="34" charset="0"/>
            </a:endParaRPr>
          </a:p>
        </p:txBody>
      </p:sp>
      <p:sp>
        <p:nvSpPr>
          <p:cNvPr id="10" name="Footer Placeholder 20"/>
          <p:cNvSpPr>
            <a:spLocks noGrp="1"/>
          </p:cNvSpPr>
          <p:nvPr>
            <p:ph type="ftr" sz="quarter" idx="13"/>
          </p:nvPr>
        </p:nvSpPr>
        <p:spPr>
          <a:xfrm>
            <a:off x="521228" y="6573308"/>
            <a:ext cx="7682971" cy="284692"/>
          </a:xfrm>
        </p:spPr>
        <p:txBody>
          <a:bodyPr/>
          <a:lstStyle>
            <a:lvl1pPr algn="l">
              <a:defRPr sz="1000" cap="all" baseline="0">
                <a:solidFill>
                  <a:schemeClr val="tx1"/>
                </a:solidFill>
                <a:latin typeface="Franklin Gothic Demi Cond" panose="020B0706030402020204" pitchFamily="34" charset="0"/>
              </a:defRPr>
            </a:lvl1pPr>
          </a:lstStyle>
          <a:p>
            <a:r>
              <a:rPr lang="en-US" dirty="0">
                <a:solidFill>
                  <a:prstClr val="black"/>
                </a:solidFill>
              </a:rPr>
              <a:t>MEDICAID SAMPLE PRES | MONTH DAY, YYYY | v2</a:t>
            </a:r>
          </a:p>
        </p:txBody>
      </p:sp>
      <p:sp>
        <p:nvSpPr>
          <p:cNvPr id="13" name="Slide Number Placeholder 21"/>
          <p:cNvSpPr>
            <a:spLocks noGrp="1"/>
          </p:cNvSpPr>
          <p:nvPr>
            <p:ph type="sldNum" sz="quarter" idx="14"/>
          </p:nvPr>
        </p:nvSpPr>
        <p:spPr>
          <a:xfrm>
            <a:off x="8305800" y="6573308"/>
            <a:ext cx="564098"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solidFill>
                  <a:prstClr val="black"/>
                </a:solidFill>
              </a:rPr>
              <a:pPr/>
              <a:t>‹#›</a:t>
            </a:fld>
            <a:endParaRPr lang="en-US" dirty="0">
              <a:solidFill>
                <a:prstClr val="black"/>
              </a:solidFill>
            </a:endParaRPr>
          </a:p>
        </p:txBody>
      </p:sp>
      <p:cxnSp>
        <p:nvCxnSpPr>
          <p:cNvPr id="9" name="Straight Connector 8"/>
          <p:cNvCxnSpPr/>
          <p:nvPr userDrawn="1"/>
        </p:nvCxnSpPr>
        <p:spPr>
          <a:xfrm>
            <a:off x="0" y="657330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632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3032461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D">
    <p:spTree>
      <p:nvGrpSpPr>
        <p:cNvPr id="1" name=""/>
        <p:cNvGrpSpPr/>
        <p:nvPr/>
      </p:nvGrpSpPr>
      <p:grpSpPr>
        <a:xfrm>
          <a:off x="0" y="0"/>
          <a:ext cx="0" cy="0"/>
          <a:chOff x="0" y="0"/>
          <a:chExt cx="0" cy="0"/>
        </a:xfrm>
      </p:grpSpPr>
      <p:sp>
        <p:nvSpPr>
          <p:cNvPr id="2" name="Text Placeholder 5"/>
          <p:cNvSpPr>
            <a:spLocks noGrp="1"/>
          </p:cNvSpPr>
          <p:nvPr>
            <p:ph type="body" sz="quarter" idx="11" hasCustomPrompt="1"/>
          </p:nvPr>
        </p:nvSpPr>
        <p:spPr>
          <a:xfrm>
            <a:off x="457200" y="457200"/>
            <a:ext cx="8229600" cy="274320"/>
          </a:xfrm>
          <a:prstGeom prst="rect">
            <a:avLst/>
          </a:prstGeom>
        </p:spPr>
        <p:txBody>
          <a:bodyPr lIns="0" tIns="0" rIns="0" bIns="0" anchor="t" anchorCtr="0"/>
          <a:lstStyle>
            <a:lvl1pPr marL="0" indent="0" algn="l">
              <a:buFontTx/>
              <a:buNone/>
              <a:defRPr sz="1500" b="1" i="0" baseline="0">
                <a:solidFill>
                  <a:srgbClr val="59A4D2"/>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 TEXT</a:t>
            </a:r>
          </a:p>
        </p:txBody>
      </p:sp>
      <p:sp>
        <p:nvSpPr>
          <p:cNvPr id="3" name="Text Placeholder 5"/>
          <p:cNvSpPr>
            <a:spLocks noGrp="1"/>
          </p:cNvSpPr>
          <p:nvPr>
            <p:ph type="body" sz="quarter" idx="12" hasCustomPrompt="1"/>
          </p:nvPr>
        </p:nvSpPr>
        <p:spPr>
          <a:xfrm>
            <a:off x="457200" y="1005840"/>
            <a:ext cx="8229600" cy="5394960"/>
          </a:xfrm>
          <a:prstGeom prst="rect">
            <a:avLst/>
          </a:prstGeom>
        </p:spPr>
        <p:txBody>
          <a:bodyPr lIns="0" tIns="0" rIns="0" bIns="0" anchor="t" anchorCtr="0"/>
          <a:lstStyle>
            <a:lvl1pPr marL="0" indent="0" algn="l">
              <a:lnSpc>
                <a:spcPct val="100000"/>
              </a:lnSpc>
              <a:spcBef>
                <a:spcPts val="0"/>
              </a:spcBef>
              <a:spcAft>
                <a:spcPts val="0"/>
              </a:spcAft>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Vestibulum</a:t>
            </a:r>
            <a:r>
              <a:rPr lang="en-US" dirty="0"/>
              <a:t> </a:t>
            </a:r>
            <a:r>
              <a:rPr lang="en-US" dirty="0" err="1"/>
              <a:t>morbi</a:t>
            </a:r>
            <a:r>
              <a:rPr lang="en-US" dirty="0"/>
              <a:t> </a:t>
            </a:r>
            <a:r>
              <a:rPr lang="en-US" dirty="0" err="1"/>
              <a:t>blandit</a:t>
            </a:r>
            <a:r>
              <a:rPr lang="en-US" dirty="0"/>
              <a:t> cursus </a:t>
            </a:r>
            <a:r>
              <a:rPr lang="en-US" dirty="0" err="1"/>
              <a:t>risus</a:t>
            </a:r>
            <a:r>
              <a:rPr lang="en-US" dirty="0"/>
              <a:t> at </a:t>
            </a:r>
            <a:r>
              <a:rPr lang="en-US" dirty="0" err="1"/>
              <a:t>ultrices</a:t>
            </a:r>
            <a:r>
              <a:rPr lang="en-US" dirty="0"/>
              <a:t> mi tempus. </a:t>
            </a:r>
            <a:r>
              <a:rPr lang="en-US" dirty="0" err="1"/>
              <a:t>Scelerisque</a:t>
            </a:r>
            <a:r>
              <a:rPr lang="en-US" dirty="0"/>
              <a:t> </a:t>
            </a:r>
            <a:r>
              <a:rPr lang="en-US" dirty="0" err="1"/>
              <a:t>eleifend</a:t>
            </a:r>
            <a:r>
              <a:rPr lang="en-US" dirty="0"/>
              <a:t> </a:t>
            </a:r>
            <a:r>
              <a:rPr lang="en-US" dirty="0" err="1"/>
              <a:t>donec</a:t>
            </a:r>
            <a:r>
              <a:rPr lang="en-US" dirty="0"/>
              <a:t> </a:t>
            </a:r>
            <a:r>
              <a:rPr lang="en-US" dirty="0" err="1"/>
              <a:t>pretium</a:t>
            </a:r>
            <a:r>
              <a:rPr lang="en-US" dirty="0"/>
              <a:t> </a:t>
            </a:r>
            <a:r>
              <a:rPr lang="en-US" dirty="0" err="1"/>
              <a:t>vulputate</a:t>
            </a:r>
            <a:r>
              <a:rPr lang="en-US" dirty="0"/>
              <a:t> </a:t>
            </a:r>
            <a:r>
              <a:rPr lang="en-US" dirty="0" err="1"/>
              <a:t>sapien</a:t>
            </a:r>
            <a:r>
              <a:rPr lang="en-US" dirty="0"/>
              <a:t> </a:t>
            </a:r>
            <a:r>
              <a:rPr lang="en-US" dirty="0" err="1"/>
              <a:t>nec</a:t>
            </a:r>
            <a:r>
              <a:rPr lang="en-US" dirty="0"/>
              <a:t>. At in </a:t>
            </a:r>
            <a:r>
              <a:rPr lang="en-US" dirty="0" err="1"/>
              <a:t>tellus</a:t>
            </a:r>
            <a:r>
              <a:rPr lang="en-US" dirty="0"/>
              <a:t> integer </a:t>
            </a:r>
            <a:r>
              <a:rPr lang="en-US" dirty="0" err="1"/>
              <a:t>feugiat</a:t>
            </a:r>
            <a:r>
              <a:rPr lang="en-US" dirty="0"/>
              <a:t> </a:t>
            </a:r>
            <a:r>
              <a:rPr lang="en-US" dirty="0" err="1"/>
              <a:t>scelerisque</a:t>
            </a:r>
            <a:r>
              <a:rPr lang="en-US" dirty="0"/>
              <a:t> </a:t>
            </a:r>
            <a:r>
              <a:rPr lang="en-US" dirty="0" err="1"/>
              <a:t>varius</a:t>
            </a:r>
            <a:r>
              <a:rPr lang="en-US" dirty="0"/>
              <a:t> </a:t>
            </a:r>
            <a:r>
              <a:rPr lang="en-US" dirty="0" err="1"/>
              <a:t>morbi</a:t>
            </a:r>
            <a:r>
              <a:rPr lang="en-US" dirty="0"/>
              <a:t> </a:t>
            </a:r>
            <a:r>
              <a:rPr lang="en-US" dirty="0" err="1"/>
              <a:t>enim</a:t>
            </a:r>
            <a:r>
              <a:rPr lang="en-US" dirty="0"/>
              <a:t> </a:t>
            </a:r>
            <a:r>
              <a:rPr lang="en-US" dirty="0" err="1"/>
              <a:t>nunc</a:t>
            </a:r>
            <a:r>
              <a:rPr lang="en-US" dirty="0"/>
              <a:t>.</a:t>
            </a:r>
            <a:br>
              <a:rPr lang="en-US" dirty="0"/>
            </a:br>
            <a:br>
              <a:rPr lang="en-US" dirty="0"/>
            </a:br>
            <a:r>
              <a:rPr lang="en-US" dirty="0" err="1"/>
              <a:t>Ut</a:t>
            </a:r>
            <a:r>
              <a:rPr lang="en-US" dirty="0"/>
              <a:t> </a:t>
            </a:r>
            <a:r>
              <a:rPr lang="en-US" dirty="0" err="1"/>
              <a:t>consequat</a:t>
            </a:r>
            <a:r>
              <a:rPr lang="en-US" dirty="0"/>
              <a:t> semper </a:t>
            </a:r>
            <a:r>
              <a:rPr lang="en-US" dirty="0" err="1"/>
              <a:t>viverra</a:t>
            </a:r>
            <a:r>
              <a:rPr lang="en-US" dirty="0"/>
              <a:t> </a:t>
            </a:r>
            <a:r>
              <a:rPr lang="en-US" dirty="0" err="1"/>
              <a:t>nam</a:t>
            </a:r>
            <a:r>
              <a:rPr lang="en-US" dirty="0"/>
              <a:t> libero </a:t>
            </a:r>
            <a:r>
              <a:rPr lang="en-US" dirty="0" err="1"/>
              <a:t>justo</a:t>
            </a:r>
            <a:r>
              <a:rPr lang="en-US" dirty="0"/>
              <a:t> </a:t>
            </a:r>
            <a:r>
              <a:rPr lang="en-US" dirty="0" err="1"/>
              <a:t>laoreet</a:t>
            </a:r>
            <a:r>
              <a:rPr lang="en-US" dirty="0"/>
              <a:t> sit </a:t>
            </a:r>
            <a:r>
              <a:rPr lang="en-US" dirty="0" err="1"/>
              <a:t>amet</a:t>
            </a:r>
            <a:r>
              <a:rPr lang="en-US" dirty="0"/>
              <a:t>. A </a:t>
            </a:r>
            <a:r>
              <a:rPr lang="en-US" dirty="0" err="1"/>
              <a:t>scelerisque</a:t>
            </a:r>
            <a:r>
              <a:rPr lang="en-US" dirty="0"/>
              <a:t> </a:t>
            </a:r>
            <a:r>
              <a:rPr lang="en-US" dirty="0" err="1"/>
              <a:t>purus</a:t>
            </a:r>
            <a:r>
              <a:rPr lang="en-US" dirty="0"/>
              <a:t> semper </a:t>
            </a:r>
            <a:r>
              <a:rPr lang="en-US" dirty="0" err="1"/>
              <a:t>eget</a:t>
            </a:r>
            <a:r>
              <a:rPr lang="en-US" dirty="0"/>
              <a: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Egestas</a:t>
            </a:r>
            <a:r>
              <a:rPr lang="en-US" dirty="0"/>
              <a:t> </a:t>
            </a:r>
            <a:r>
              <a:rPr lang="en-US" dirty="0" err="1"/>
              <a:t>sed</a:t>
            </a:r>
            <a:r>
              <a:rPr lang="en-US" dirty="0"/>
              <a:t> tempus </a:t>
            </a:r>
            <a:r>
              <a:rPr lang="en-US" dirty="0" err="1"/>
              <a:t>urna</a:t>
            </a:r>
            <a:r>
              <a:rPr lang="en-US" dirty="0"/>
              <a:t> et pharetra </a:t>
            </a:r>
            <a:r>
              <a:rPr lang="en-US" dirty="0" err="1"/>
              <a:t>pharetra</a:t>
            </a:r>
            <a:r>
              <a:rPr lang="en-US" dirty="0"/>
              <a:t> </a:t>
            </a:r>
            <a:r>
              <a:rPr lang="en-US" dirty="0" err="1"/>
              <a:t>massa</a:t>
            </a:r>
            <a:r>
              <a:rPr lang="en-US" dirty="0"/>
              <a:t> </a:t>
            </a:r>
            <a:r>
              <a:rPr lang="en-US" dirty="0" err="1"/>
              <a:t>massa</a:t>
            </a:r>
            <a:r>
              <a:rPr lang="en-US" dirty="0"/>
              <a:t> </a:t>
            </a:r>
            <a:r>
              <a:rPr lang="en-US" dirty="0" err="1"/>
              <a:t>ultricies</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Suspendisse</a:t>
            </a:r>
            <a:r>
              <a:rPr lang="en-US" dirty="0"/>
              <a:t> </a:t>
            </a:r>
            <a:r>
              <a:rPr lang="en-US" dirty="0" err="1"/>
              <a:t>faucibus</a:t>
            </a:r>
            <a:r>
              <a:rPr lang="en-US" dirty="0"/>
              <a:t> </a:t>
            </a:r>
            <a:r>
              <a:rPr lang="en-US" dirty="0" err="1"/>
              <a:t>interdum</a:t>
            </a:r>
            <a:r>
              <a:rPr lang="en-US" dirty="0"/>
              <a:t> </a:t>
            </a:r>
            <a:r>
              <a:rPr lang="en-US" dirty="0" err="1"/>
              <a:t>posuere</a:t>
            </a:r>
            <a:r>
              <a:rPr lang="en-US" dirty="0"/>
              <a:t> lorem. Nunc </a:t>
            </a:r>
            <a:r>
              <a:rPr lang="en-US" dirty="0" err="1"/>
              <a:t>congue</a:t>
            </a:r>
            <a:r>
              <a:rPr lang="en-US" dirty="0"/>
              <a:t> nisi vitae </a:t>
            </a:r>
            <a:r>
              <a:rPr lang="en-US" dirty="0" err="1"/>
              <a:t>suscipit</a:t>
            </a:r>
            <a:r>
              <a:rPr lang="en-US" dirty="0"/>
              <a:t> </a:t>
            </a:r>
            <a:r>
              <a:rPr lang="en-US" dirty="0" err="1"/>
              <a:t>tellus</a:t>
            </a:r>
            <a:r>
              <a:rPr lang="en-US" dirty="0"/>
              <a:t> </a:t>
            </a:r>
            <a:r>
              <a:rPr lang="en-US" dirty="0" err="1"/>
              <a:t>mauris</a:t>
            </a:r>
            <a:r>
              <a:rPr lang="en-US" dirty="0"/>
              <a:t> a diam.</a:t>
            </a:r>
            <a:br>
              <a:rPr lang="en-US" dirty="0"/>
            </a:br>
            <a:br>
              <a:rPr lang="en-US" dirty="0"/>
            </a:br>
            <a:r>
              <a:rPr lang="en-US" dirty="0" err="1"/>
              <a:t>Mi</a:t>
            </a:r>
            <a:r>
              <a:rPr lang="en-US" dirty="0"/>
              <a:t> sit </a:t>
            </a:r>
            <a:r>
              <a:rPr lang="en-US" dirty="0" err="1"/>
              <a:t>amet</a:t>
            </a:r>
            <a:r>
              <a:rPr lang="en-US" dirty="0"/>
              <a:t> </a:t>
            </a:r>
            <a:r>
              <a:rPr lang="en-US" dirty="0" err="1"/>
              <a:t>mauris</a:t>
            </a:r>
            <a:r>
              <a:rPr lang="en-US" dirty="0"/>
              <a:t> </a:t>
            </a:r>
            <a:r>
              <a:rPr lang="en-US" dirty="0" err="1"/>
              <a:t>commodo</a:t>
            </a:r>
            <a:r>
              <a:rPr lang="en-US" dirty="0"/>
              <a:t> </a:t>
            </a:r>
            <a:r>
              <a:rPr lang="en-US" dirty="0" err="1"/>
              <a:t>quis</a:t>
            </a:r>
            <a:r>
              <a:rPr lang="en-US" dirty="0"/>
              <a:t> </a:t>
            </a:r>
            <a:r>
              <a:rPr lang="en-US" dirty="0" err="1"/>
              <a:t>imperdiet</a:t>
            </a:r>
            <a:r>
              <a:rPr lang="en-US" dirty="0"/>
              <a:t> </a:t>
            </a:r>
            <a:r>
              <a:rPr lang="en-US" dirty="0" err="1"/>
              <a:t>massa</a:t>
            </a:r>
            <a:r>
              <a:rPr lang="en-US" dirty="0"/>
              <a:t> </a:t>
            </a:r>
            <a:r>
              <a:rPr lang="en-US" dirty="0" err="1"/>
              <a:t>tincidunt</a:t>
            </a:r>
            <a:r>
              <a:rPr lang="en-US" dirty="0"/>
              <a:t> </a:t>
            </a:r>
            <a:r>
              <a:rPr lang="en-US" dirty="0" err="1"/>
              <a:t>nunc</a:t>
            </a:r>
            <a:r>
              <a:rPr lang="en-US" dirty="0"/>
              <a:t>. Dolor </a:t>
            </a:r>
            <a:r>
              <a:rPr lang="en-US" dirty="0" err="1"/>
              <a:t>morbi</a:t>
            </a:r>
            <a:r>
              <a:rPr lang="en-US" dirty="0"/>
              <a:t> non </a:t>
            </a:r>
            <a:r>
              <a:rPr lang="en-US" dirty="0" err="1"/>
              <a:t>arcu</a:t>
            </a:r>
            <a:r>
              <a:rPr lang="en-US" dirty="0"/>
              <a:t> </a:t>
            </a:r>
            <a:r>
              <a:rPr lang="en-US" dirty="0" err="1"/>
              <a:t>risus</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pellentesque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a:t>
            </a:r>
          </a:p>
        </p:txBody>
      </p:sp>
    </p:spTree>
    <p:extLst>
      <p:ext uri="{BB962C8B-B14F-4D97-AF65-F5344CB8AC3E}">
        <p14:creationId xmlns:p14="http://schemas.microsoft.com/office/powerpoint/2010/main" val="17913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A">
  <p:cSld name="Content A">
    <p:spTree>
      <p:nvGrpSpPr>
        <p:cNvPr id="1" name="Shape 20"/>
        <p:cNvGrpSpPr/>
        <p:nvPr/>
      </p:nvGrpSpPr>
      <p:grpSpPr>
        <a:xfrm>
          <a:off x="0" y="0"/>
          <a:ext cx="0" cy="0"/>
          <a:chOff x="0" y="0"/>
          <a:chExt cx="0" cy="0"/>
        </a:xfrm>
      </p:grpSpPr>
      <p:sp>
        <p:nvSpPr>
          <p:cNvPr id="21" name="Google Shape;21;p145"/>
          <p:cNvSpPr txBox="1">
            <a:spLocks noGrp="1"/>
          </p:cNvSpPr>
          <p:nvPr>
            <p:ph type="body" idx="1"/>
          </p:nvPr>
        </p:nvSpPr>
        <p:spPr>
          <a:xfrm>
            <a:off x="457200" y="457200"/>
            <a:ext cx="8229600" cy="457200"/>
          </a:xfrm>
          <a:prstGeom prst="rect">
            <a:avLst/>
          </a:prstGeom>
          <a:noFill/>
          <a:ln>
            <a:noFill/>
          </a:ln>
        </p:spPr>
        <p:txBody>
          <a:bodyPr spcFirstLastPara="1" wrap="square" lIns="0" tIns="0" rIns="0" bIns="0" anchor="t" anchorCtr="0">
            <a:noAutofit/>
          </a:bodyPr>
          <a:lstStyle>
            <a:lvl1pPr marL="342900" marR="0" lvl="0" indent="-171450" algn="l" rtl="0">
              <a:lnSpc>
                <a:spcPct val="90000"/>
              </a:lnSpc>
              <a:spcBef>
                <a:spcPts val="750"/>
              </a:spcBef>
              <a:spcAft>
                <a:spcPts val="0"/>
              </a:spcAft>
              <a:buClr>
                <a:srgbClr val="69AD46"/>
              </a:buClr>
              <a:buSzPts val="3500"/>
              <a:buFont typeface="Arial"/>
              <a:buNone/>
              <a:defRPr sz="2625" b="1" u="none" strike="noStrike" cap="none">
                <a:solidFill>
                  <a:srgbClr val="69AD46"/>
                </a:solidFill>
                <a:latin typeface="Cabin"/>
                <a:ea typeface="Cabin"/>
                <a:cs typeface="Cabin"/>
                <a:sym typeface="Cabin"/>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2" name="Google Shape;22;p145"/>
          <p:cNvSpPr txBox="1">
            <a:spLocks noGrp="1"/>
          </p:cNvSpPr>
          <p:nvPr>
            <p:ph type="body" idx="2"/>
          </p:nvPr>
        </p:nvSpPr>
        <p:spPr>
          <a:xfrm>
            <a:off x="457200" y="1280160"/>
            <a:ext cx="8229600" cy="274200"/>
          </a:xfrm>
          <a:prstGeom prst="rect">
            <a:avLst/>
          </a:prstGeom>
          <a:noFill/>
          <a:ln>
            <a:noFill/>
          </a:ln>
        </p:spPr>
        <p:txBody>
          <a:bodyPr spcFirstLastPara="1" wrap="square" lIns="0" tIns="0" rIns="0" bIns="0" anchor="t" anchorCtr="0">
            <a:noAutofit/>
          </a:bodyPr>
          <a:lstStyle>
            <a:lvl1pPr marL="342900" marR="0" lvl="0" indent="-171450" algn="l" rtl="0">
              <a:lnSpc>
                <a:spcPct val="90000"/>
              </a:lnSpc>
              <a:spcBef>
                <a:spcPts val="750"/>
              </a:spcBef>
              <a:spcAft>
                <a:spcPts val="0"/>
              </a:spcAft>
              <a:buClr>
                <a:srgbClr val="59A4D2"/>
              </a:buClr>
              <a:buSzPts val="2000"/>
              <a:buFont typeface="Arial"/>
              <a:buNone/>
              <a:defRPr sz="1500" b="1" i="0" u="none" strike="noStrike" cap="none">
                <a:solidFill>
                  <a:srgbClr val="59A4D2"/>
                </a:solidFill>
                <a:latin typeface="Cabin"/>
                <a:ea typeface="Cabin"/>
                <a:cs typeface="Cabin"/>
                <a:sym typeface="Cabin"/>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3" name="Google Shape;23;p145"/>
          <p:cNvSpPr txBox="1">
            <a:spLocks noGrp="1"/>
          </p:cNvSpPr>
          <p:nvPr>
            <p:ph type="body" idx="3"/>
          </p:nvPr>
        </p:nvSpPr>
        <p:spPr>
          <a:xfrm>
            <a:off x="457200" y="1828800"/>
            <a:ext cx="8229600" cy="4572000"/>
          </a:xfrm>
          <a:prstGeom prst="rect">
            <a:avLst/>
          </a:prstGeom>
          <a:noFill/>
          <a:ln>
            <a:noFill/>
          </a:ln>
        </p:spPr>
        <p:txBody>
          <a:bodyPr spcFirstLastPara="1" wrap="square" lIns="0" tIns="0" rIns="0" bIns="0" anchor="t" anchorCtr="0">
            <a:noAutofit/>
          </a:bodyPr>
          <a:lstStyle>
            <a:lvl1pPr marL="342900" marR="0" lvl="0" indent="-171450" algn="l" rtl="0">
              <a:lnSpc>
                <a:spcPct val="100000"/>
              </a:lnSpc>
              <a:spcBef>
                <a:spcPts val="0"/>
              </a:spcBef>
              <a:spcAft>
                <a:spcPts val="0"/>
              </a:spcAft>
              <a:buClr>
                <a:schemeClr val="dk1"/>
              </a:buClr>
              <a:buSzPts val="2000"/>
              <a:buFont typeface="Arial"/>
              <a:buNone/>
              <a:defRPr sz="1500" b="0" i="0" u="none" strike="noStrike" cap="none">
                <a:solidFill>
                  <a:schemeClr val="dk1"/>
                </a:solidFill>
                <a:latin typeface="Cabin"/>
                <a:ea typeface="Cabin"/>
                <a:cs typeface="Cabin"/>
                <a:sym typeface="Cabin"/>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8118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ent A">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457200" y="457200"/>
            <a:ext cx="8229600" cy="457200"/>
          </a:xfrm>
          <a:prstGeom prst="rect">
            <a:avLst/>
          </a:prstGeom>
        </p:spPr>
        <p:txBody>
          <a:bodyPr lIns="0" tIns="0" rIns="0" bIns="0" anchor="t" anchorCtr="0"/>
          <a:lstStyle>
            <a:lvl1pPr marL="0" indent="0" algn="l">
              <a:buFontTx/>
              <a:buNone/>
              <a:defRPr sz="2625" b="1" i="1" baseline="0">
                <a:solidFill>
                  <a:srgbClr val="69AD46"/>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Optional Section or Slide Title</a:t>
            </a:r>
          </a:p>
        </p:txBody>
      </p:sp>
      <p:sp>
        <p:nvSpPr>
          <p:cNvPr id="4" name="Text Placeholder 5"/>
          <p:cNvSpPr>
            <a:spLocks noGrp="1"/>
          </p:cNvSpPr>
          <p:nvPr>
            <p:ph type="body" sz="quarter" idx="11" hasCustomPrompt="1"/>
          </p:nvPr>
        </p:nvSpPr>
        <p:spPr>
          <a:xfrm>
            <a:off x="457200" y="1280160"/>
            <a:ext cx="8229600" cy="274320"/>
          </a:xfrm>
          <a:prstGeom prst="rect">
            <a:avLst/>
          </a:prstGeom>
        </p:spPr>
        <p:txBody>
          <a:bodyPr lIns="0" tIns="0" rIns="0" bIns="0" anchor="t" anchorCtr="0"/>
          <a:lstStyle>
            <a:lvl1pPr marL="0" indent="0" algn="l">
              <a:buFontTx/>
              <a:buNone/>
              <a:defRPr sz="1500" b="1" i="0" baseline="0">
                <a:solidFill>
                  <a:srgbClr val="59A4D2"/>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 TEXT</a:t>
            </a:r>
          </a:p>
        </p:txBody>
      </p:sp>
      <p:sp>
        <p:nvSpPr>
          <p:cNvPr id="5" name="Text Placeholder 5"/>
          <p:cNvSpPr>
            <a:spLocks noGrp="1"/>
          </p:cNvSpPr>
          <p:nvPr>
            <p:ph type="body" sz="quarter" idx="12" hasCustomPrompt="1"/>
          </p:nvPr>
        </p:nvSpPr>
        <p:spPr>
          <a:xfrm>
            <a:off x="457200" y="1828800"/>
            <a:ext cx="8229600" cy="4572000"/>
          </a:xfrm>
          <a:prstGeom prst="rect">
            <a:avLst/>
          </a:prstGeom>
        </p:spPr>
        <p:txBody>
          <a:bodyPr lIns="0" tIns="0" rIns="0" bIns="0" anchor="t" anchorCtr="0"/>
          <a:lstStyle>
            <a:lvl1pPr marL="0" indent="0" algn="l">
              <a:lnSpc>
                <a:spcPct val="100000"/>
              </a:lnSpc>
              <a:spcBef>
                <a:spcPts val="0"/>
              </a:spcBef>
              <a:spcAft>
                <a:spcPts val="0"/>
              </a:spcAft>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Vestibulum</a:t>
            </a:r>
            <a:r>
              <a:rPr lang="en-US" dirty="0"/>
              <a:t> </a:t>
            </a:r>
            <a:r>
              <a:rPr lang="en-US" dirty="0" err="1"/>
              <a:t>morbi</a:t>
            </a:r>
            <a:r>
              <a:rPr lang="en-US" dirty="0"/>
              <a:t> </a:t>
            </a:r>
            <a:r>
              <a:rPr lang="en-US" dirty="0" err="1"/>
              <a:t>blandit</a:t>
            </a:r>
            <a:r>
              <a:rPr lang="en-US" dirty="0"/>
              <a:t> cursus </a:t>
            </a:r>
            <a:r>
              <a:rPr lang="en-US" dirty="0" err="1"/>
              <a:t>risus</a:t>
            </a:r>
            <a:r>
              <a:rPr lang="en-US" dirty="0"/>
              <a:t> at </a:t>
            </a:r>
            <a:r>
              <a:rPr lang="en-US" dirty="0" err="1"/>
              <a:t>ultrices</a:t>
            </a:r>
            <a:r>
              <a:rPr lang="en-US" dirty="0"/>
              <a:t> mi tempus. </a:t>
            </a:r>
            <a:r>
              <a:rPr lang="en-US" dirty="0" err="1"/>
              <a:t>Scelerisque</a:t>
            </a:r>
            <a:r>
              <a:rPr lang="en-US" dirty="0"/>
              <a:t> </a:t>
            </a:r>
            <a:r>
              <a:rPr lang="en-US" dirty="0" err="1"/>
              <a:t>eleifend</a:t>
            </a:r>
            <a:r>
              <a:rPr lang="en-US" dirty="0"/>
              <a:t> </a:t>
            </a:r>
            <a:r>
              <a:rPr lang="en-US" dirty="0" err="1"/>
              <a:t>donec</a:t>
            </a:r>
            <a:r>
              <a:rPr lang="en-US" dirty="0"/>
              <a:t> </a:t>
            </a:r>
            <a:r>
              <a:rPr lang="en-US" dirty="0" err="1"/>
              <a:t>pretium</a:t>
            </a:r>
            <a:r>
              <a:rPr lang="en-US" dirty="0"/>
              <a:t> </a:t>
            </a:r>
            <a:r>
              <a:rPr lang="en-US" dirty="0" err="1"/>
              <a:t>vulputate</a:t>
            </a:r>
            <a:r>
              <a:rPr lang="en-US" dirty="0"/>
              <a:t> </a:t>
            </a:r>
            <a:r>
              <a:rPr lang="en-US" dirty="0" err="1"/>
              <a:t>sapien</a:t>
            </a:r>
            <a:r>
              <a:rPr lang="en-US" dirty="0"/>
              <a:t> </a:t>
            </a:r>
            <a:r>
              <a:rPr lang="en-US" dirty="0" err="1"/>
              <a:t>nec</a:t>
            </a:r>
            <a:r>
              <a:rPr lang="en-US" dirty="0"/>
              <a:t>. At in </a:t>
            </a:r>
            <a:r>
              <a:rPr lang="en-US" dirty="0" err="1"/>
              <a:t>tellus</a:t>
            </a:r>
            <a:r>
              <a:rPr lang="en-US" dirty="0"/>
              <a:t> integer </a:t>
            </a:r>
            <a:r>
              <a:rPr lang="en-US" dirty="0" err="1"/>
              <a:t>feugiat</a:t>
            </a:r>
            <a:r>
              <a:rPr lang="en-US" dirty="0"/>
              <a:t> </a:t>
            </a:r>
            <a:r>
              <a:rPr lang="en-US" dirty="0" err="1"/>
              <a:t>scelerisque</a:t>
            </a:r>
            <a:r>
              <a:rPr lang="en-US" dirty="0"/>
              <a:t> </a:t>
            </a:r>
            <a:r>
              <a:rPr lang="en-US" dirty="0" err="1"/>
              <a:t>varius</a:t>
            </a:r>
            <a:r>
              <a:rPr lang="en-US" dirty="0"/>
              <a:t> </a:t>
            </a:r>
            <a:r>
              <a:rPr lang="en-US" dirty="0" err="1"/>
              <a:t>morbi</a:t>
            </a:r>
            <a:r>
              <a:rPr lang="en-US" dirty="0"/>
              <a:t> </a:t>
            </a:r>
            <a:r>
              <a:rPr lang="en-US" dirty="0" err="1"/>
              <a:t>enim</a:t>
            </a:r>
            <a:r>
              <a:rPr lang="en-US" dirty="0"/>
              <a:t> </a:t>
            </a:r>
            <a:r>
              <a:rPr lang="en-US" dirty="0" err="1"/>
              <a:t>nunc</a:t>
            </a:r>
            <a:r>
              <a:rPr lang="en-US" dirty="0"/>
              <a:t>.</a:t>
            </a:r>
            <a:br>
              <a:rPr lang="en-US" dirty="0"/>
            </a:br>
            <a:br>
              <a:rPr lang="en-US" dirty="0"/>
            </a:br>
            <a:r>
              <a:rPr lang="en-US" dirty="0" err="1"/>
              <a:t>Ut</a:t>
            </a:r>
            <a:r>
              <a:rPr lang="en-US" dirty="0"/>
              <a:t> </a:t>
            </a:r>
            <a:r>
              <a:rPr lang="en-US" dirty="0" err="1"/>
              <a:t>consequat</a:t>
            </a:r>
            <a:r>
              <a:rPr lang="en-US" dirty="0"/>
              <a:t> semper </a:t>
            </a:r>
            <a:r>
              <a:rPr lang="en-US" dirty="0" err="1"/>
              <a:t>viverra</a:t>
            </a:r>
            <a:r>
              <a:rPr lang="en-US" dirty="0"/>
              <a:t> </a:t>
            </a:r>
            <a:r>
              <a:rPr lang="en-US" dirty="0" err="1"/>
              <a:t>nam</a:t>
            </a:r>
            <a:r>
              <a:rPr lang="en-US" dirty="0"/>
              <a:t> libero </a:t>
            </a:r>
            <a:r>
              <a:rPr lang="en-US" dirty="0" err="1"/>
              <a:t>justo</a:t>
            </a:r>
            <a:r>
              <a:rPr lang="en-US" dirty="0"/>
              <a:t> </a:t>
            </a:r>
            <a:r>
              <a:rPr lang="en-US" dirty="0" err="1"/>
              <a:t>laoreet</a:t>
            </a:r>
            <a:r>
              <a:rPr lang="en-US" dirty="0"/>
              <a:t> sit </a:t>
            </a:r>
            <a:r>
              <a:rPr lang="en-US" dirty="0" err="1"/>
              <a:t>amet</a:t>
            </a:r>
            <a:r>
              <a:rPr lang="en-US" dirty="0"/>
              <a:t>. A </a:t>
            </a:r>
            <a:r>
              <a:rPr lang="en-US" dirty="0" err="1"/>
              <a:t>scelerisque</a:t>
            </a:r>
            <a:r>
              <a:rPr lang="en-US" dirty="0"/>
              <a:t> </a:t>
            </a:r>
            <a:r>
              <a:rPr lang="en-US" dirty="0" err="1"/>
              <a:t>purus</a:t>
            </a:r>
            <a:r>
              <a:rPr lang="en-US" dirty="0"/>
              <a:t> semper </a:t>
            </a:r>
            <a:r>
              <a:rPr lang="en-US" dirty="0" err="1"/>
              <a:t>eget</a:t>
            </a:r>
            <a:r>
              <a:rPr lang="en-US" dirty="0"/>
              <a: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Egestas</a:t>
            </a:r>
            <a:r>
              <a:rPr lang="en-US" dirty="0"/>
              <a:t> </a:t>
            </a:r>
            <a:r>
              <a:rPr lang="en-US" dirty="0" err="1"/>
              <a:t>sed</a:t>
            </a:r>
            <a:r>
              <a:rPr lang="en-US" dirty="0"/>
              <a:t> tempus </a:t>
            </a:r>
            <a:r>
              <a:rPr lang="en-US" dirty="0" err="1"/>
              <a:t>urna</a:t>
            </a:r>
            <a:r>
              <a:rPr lang="en-US" dirty="0"/>
              <a:t> et pharetra </a:t>
            </a:r>
            <a:r>
              <a:rPr lang="en-US" dirty="0" err="1"/>
              <a:t>pharetra</a:t>
            </a:r>
            <a:r>
              <a:rPr lang="en-US" dirty="0"/>
              <a:t> </a:t>
            </a:r>
            <a:r>
              <a:rPr lang="en-US" dirty="0" err="1"/>
              <a:t>massa</a:t>
            </a:r>
            <a:r>
              <a:rPr lang="en-US" dirty="0"/>
              <a:t> </a:t>
            </a:r>
            <a:r>
              <a:rPr lang="en-US" dirty="0" err="1"/>
              <a:t>massa</a:t>
            </a:r>
            <a:r>
              <a:rPr lang="en-US" dirty="0"/>
              <a:t> </a:t>
            </a:r>
            <a:r>
              <a:rPr lang="en-US" dirty="0" err="1"/>
              <a:t>ultricies</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Suspendisse</a:t>
            </a:r>
            <a:r>
              <a:rPr lang="en-US" dirty="0"/>
              <a:t> </a:t>
            </a:r>
            <a:r>
              <a:rPr lang="en-US" dirty="0" err="1"/>
              <a:t>faucibus</a:t>
            </a:r>
            <a:r>
              <a:rPr lang="en-US" dirty="0"/>
              <a:t> </a:t>
            </a:r>
            <a:r>
              <a:rPr lang="en-US" dirty="0" err="1"/>
              <a:t>interdum</a:t>
            </a:r>
            <a:r>
              <a:rPr lang="en-US" dirty="0"/>
              <a:t> </a:t>
            </a:r>
            <a:r>
              <a:rPr lang="en-US" dirty="0" err="1"/>
              <a:t>posuere</a:t>
            </a:r>
            <a:r>
              <a:rPr lang="en-US" dirty="0"/>
              <a:t> lorem. Nunc </a:t>
            </a:r>
            <a:r>
              <a:rPr lang="en-US" dirty="0" err="1"/>
              <a:t>congue</a:t>
            </a:r>
            <a:r>
              <a:rPr lang="en-US" dirty="0"/>
              <a:t> nisi vitae </a:t>
            </a:r>
            <a:r>
              <a:rPr lang="en-US" dirty="0" err="1"/>
              <a:t>suscipit</a:t>
            </a:r>
            <a:r>
              <a:rPr lang="en-US" dirty="0"/>
              <a:t> </a:t>
            </a:r>
            <a:r>
              <a:rPr lang="en-US" dirty="0" err="1"/>
              <a:t>tellus</a:t>
            </a:r>
            <a:r>
              <a:rPr lang="en-US" dirty="0"/>
              <a:t> </a:t>
            </a:r>
            <a:r>
              <a:rPr lang="en-US" dirty="0" err="1"/>
              <a:t>mauris</a:t>
            </a:r>
            <a:r>
              <a:rPr lang="en-US" dirty="0"/>
              <a:t> a diam.</a:t>
            </a:r>
            <a:br>
              <a:rPr lang="en-US" dirty="0"/>
            </a:br>
            <a:br>
              <a:rPr lang="en-US" dirty="0"/>
            </a:br>
            <a:r>
              <a:rPr lang="en-US" dirty="0" err="1"/>
              <a:t>Mi</a:t>
            </a:r>
            <a:r>
              <a:rPr lang="en-US" dirty="0"/>
              <a:t> sit </a:t>
            </a:r>
            <a:r>
              <a:rPr lang="en-US" dirty="0" err="1"/>
              <a:t>amet</a:t>
            </a:r>
            <a:r>
              <a:rPr lang="en-US" dirty="0"/>
              <a:t> </a:t>
            </a:r>
            <a:r>
              <a:rPr lang="en-US" dirty="0" err="1"/>
              <a:t>mauris</a:t>
            </a:r>
            <a:r>
              <a:rPr lang="en-US" dirty="0"/>
              <a:t> </a:t>
            </a:r>
            <a:r>
              <a:rPr lang="en-US" dirty="0" err="1"/>
              <a:t>commodo</a:t>
            </a:r>
            <a:r>
              <a:rPr lang="en-US" dirty="0"/>
              <a:t> </a:t>
            </a:r>
            <a:r>
              <a:rPr lang="en-US" dirty="0" err="1"/>
              <a:t>quis</a:t>
            </a:r>
            <a:r>
              <a:rPr lang="en-US" dirty="0"/>
              <a:t> </a:t>
            </a:r>
            <a:r>
              <a:rPr lang="en-US" dirty="0" err="1"/>
              <a:t>imperdiet</a:t>
            </a:r>
            <a:r>
              <a:rPr lang="en-US" dirty="0"/>
              <a:t> </a:t>
            </a:r>
            <a:r>
              <a:rPr lang="en-US" dirty="0" err="1"/>
              <a:t>massa</a:t>
            </a:r>
            <a:r>
              <a:rPr lang="en-US" dirty="0"/>
              <a:t> </a:t>
            </a:r>
            <a:r>
              <a:rPr lang="en-US" dirty="0" err="1"/>
              <a:t>tincidunt</a:t>
            </a:r>
            <a:r>
              <a:rPr lang="en-US" dirty="0"/>
              <a:t> </a:t>
            </a:r>
            <a:r>
              <a:rPr lang="en-US" dirty="0" err="1"/>
              <a:t>nunc</a:t>
            </a:r>
            <a:r>
              <a:rPr lang="en-US" dirty="0"/>
              <a:t>. Dolor </a:t>
            </a:r>
            <a:r>
              <a:rPr lang="en-US" dirty="0" err="1"/>
              <a:t>morbi</a:t>
            </a:r>
            <a:r>
              <a:rPr lang="en-US" dirty="0"/>
              <a:t> non </a:t>
            </a:r>
            <a:r>
              <a:rPr lang="en-US" dirty="0" err="1"/>
              <a:t>arcu</a:t>
            </a:r>
            <a:r>
              <a:rPr lang="en-US" dirty="0"/>
              <a:t> </a:t>
            </a:r>
            <a:r>
              <a:rPr lang="en-US" dirty="0" err="1"/>
              <a:t>risus</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pellentesque</a:t>
            </a:r>
            <a:r>
              <a:rPr lang="en-US" dirty="0"/>
              <a:t>.</a:t>
            </a:r>
          </a:p>
        </p:txBody>
      </p:sp>
    </p:spTree>
    <p:extLst>
      <p:ext uri="{BB962C8B-B14F-4D97-AF65-F5344CB8AC3E}">
        <p14:creationId xmlns:p14="http://schemas.microsoft.com/office/powerpoint/2010/main" val="3777606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F">
    <p:spTree>
      <p:nvGrpSpPr>
        <p:cNvPr id="1" name=""/>
        <p:cNvGrpSpPr/>
        <p:nvPr/>
      </p:nvGrpSpPr>
      <p:grpSpPr>
        <a:xfrm>
          <a:off x="0" y="0"/>
          <a:ext cx="0" cy="0"/>
          <a:chOff x="0" y="0"/>
          <a:chExt cx="0" cy="0"/>
        </a:xfrm>
      </p:grpSpPr>
      <p:sp>
        <p:nvSpPr>
          <p:cNvPr id="3" name="Text Placeholder 5"/>
          <p:cNvSpPr>
            <a:spLocks noGrp="1"/>
          </p:cNvSpPr>
          <p:nvPr>
            <p:ph type="body" sz="quarter" idx="11" hasCustomPrompt="1"/>
          </p:nvPr>
        </p:nvSpPr>
        <p:spPr>
          <a:xfrm>
            <a:off x="457200" y="457200"/>
            <a:ext cx="8229600" cy="274320"/>
          </a:xfrm>
          <a:prstGeom prst="rect">
            <a:avLst/>
          </a:prstGeom>
        </p:spPr>
        <p:txBody>
          <a:bodyPr lIns="0" tIns="0" rIns="0" bIns="0" anchor="t" anchorCtr="0"/>
          <a:lstStyle>
            <a:lvl1pPr marL="0" indent="0" algn="l">
              <a:buFontTx/>
              <a:buNone/>
              <a:defRPr sz="1500" b="1" i="0" baseline="0">
                <a:solidFill>
                  <a:srgbClr val="59A4D2"/>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 TEXT</a:t>
            </a:r>
          </a:p>
        </p:txBody>
      </p:sp>
      <p:sp>
        <p:nvSpPr>
          <p:cNvPr id="5" name="Text Placeholder 5"/>
          <p:cNvSpPr>
            <a:spLocks noGrp="1"/>
          </p:cNvSpPr>
          <p:nvPr>
            <p:ph type="body" sz="quarter" idx="12" hasCustomPrompt="1"/>
          </p:nvPr>
        </p:nvSpPr>
        <p:spPr>
          <a:xfrm>
            <a:off x="457200" y="1005840"/>
            <a:ext cx="8229600" cy="914400"/>
          </a:xfrm>
          <a:prstGeom prst="rect">
            <a:avLst/>
          </a:prstGeom>
        </p:spPr>
        <p:txBody>
          <a:bodyPr lIns="0" tIns="0" rIns="0" bIns="0" anchor="t" anchorCtr="0"/>
          <a:lstStyle>
            <a:lvl1pPr marL="0" indent="0" algn="l">
              <a:lnSpc>
                <a:spcPct val="100000"/>
              </a:lnSpc>
              <a:spcBef>
                <a:spcPts val="0"/>
              </a:spcBef>
              <a:spcAft>
                <a:spcPts val="0"/>
              </a:spcAft>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a:t>
            </a:r>
          </a:p>
        </p:txBody>
      </p:sp>
      <p:sp>
        <p:nvSpPr>
          <p:cNvPr id="6" name="Picture Placeholder 9"/>
          <p:cNvSpPr>
            <a:spLocks noGrp="1"/>
          </p:cNvSpPr>
          <p:nvPr>
            <p:ph type="pic" sz="quarter" idx="13" hasCustomPrompt="1"/>
          </p:nvPr>
        </p:nvSpPr>
        <p:spPr>
          <a:xfrm>
            <a:off x="457200" y="2377440"/>
            <a:ext cx="8229600" cy="4023360"/>
          </a:xfrm>
          <a:prstGeom prst="rect">
            <a:avLst/>
          </a:prstGeom>
          <a:solidFill>
            <a:schemeClr val="bg2"/>
          </a:solidFill>
        </p:spPr>
        <p:txBody>
          <a:bodyPr lIns="0" tIns="0" rIns="0" bIns="0" anchor="ctr" anchorCtr="0"/>
          <a:lstStyle>
            <a:lvl1pPr marL="0" indent="0" algn="ctr">
              <a:buNone/>
              <a:defRPr sz="1500" b="1">
                <a:solidFill>
                  <a:schemeClr val="bg2">
                    <a:lumMod val="75000"/>
                  </a:schemeClr>
                </a:solidFill>
                <a:latin typeface="Cabin" panose="020B0803050202020004" pitchFamily="34" charset="0"/>
              </a:defRPr>
            </a:lvl1pPr>
          </a:lstStyle>
          <a:p>
            <a:r>
              <a:rPr lang="en-US" dirty="0"/>
              <a:t>[ INSERT IMAGE ]</a:t>
            </a:r>
          </a:p>
        </p:txBody>
      </p:sp>
    </p:spTree>
    <p:extLst>
      <p:ext uri="{BB962C8B-B14F-4D97-AF65-F5344CB8AC3E}">
        <p14:creationId xmlns:p14="http://schemas.microsoft.com/office/powerpoint/2010/main" val="65267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26C5F6C-F012-6F4C-AA36-380A24D3ADF5}"/>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2C1BC78F-1D2F-3E41-BB00-FA523D32633D}"/>
              </a:ext>
            </a:extLst>
          </p:cNvPr>
          <p:cNvSpPr>
            <a:spLocks noGrp="1"/>
          </p:cNvSpPr>
          <p:nvPr>
            <p:ph type="ctrTitle"/>
          </p:nvPr>
        </p:nvSpPr>
        <p:spPr>
          <a:xfrm>
            <a:off x="628650" y="1122363"/>
            <a:ext cx="4974206" cy="2387600"/>
          </a:xfrm>
        </p:spPr>
        <p:txBody>
          <a:bodyPr anchor="b">
            <a:normAutofit/>
          </a:bodyPr>
          <a:lstStyle>
            <a:lvl1pPr algn="l">
              <a:defRPr sz="5250" b="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85459C1-1272-F04C-BF6E-A619B4356901}"/>
              </a:ext>
            </a:extLst>
          </p:cNvPr>
          <p:cNvSpPr>
            <a:spLocks noGrp="1"/>
          </p:cNvSpPr>
          <p:nvPr>
            <p:ph type="subTitle" idx="1"/>
          </p:nvPr>
        </p:nvSpPr>
        <p:spPr>
          <a:xfrm>
            <a:off x="628650" y="3602038"/>
            <a:ext cx="4327226" cy="1655762"/>
          </a:xfrm>
        </p:spPr>
        <p:txBody>
          <a:bodyPr/>
          <a:lstStyle>
            <a:lvl1pPr marL="0" indent="0" algn="l">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0" name="Picture 9" descr="Graphical user interface&#10;&#10;Description automatically generated with low confidence">
            <a:extLst>
              <a:ext uri="{FF2B5EF4-FFF2-40B4-BE49-F238E27FC236}">
                <a16:creationId xmlns:a16="http://schemas.microsoft.com/office/drawing/2014/main" id="{93D76366-D5CD-2B48-AF30-874314878DF1}"/>
              </a:ext>
            </a:extLst>
          </p:cNvPr>
          <p:cNvPicPr>
            <a:picLocks noChangeAspect="1"/>
          </p:cNvPicPr>
          <p:nvPr userDrawn="1"/>
        </p:nvPicPr>
        <p:blipFill>
          <a:blip r:embed="rId3"/>
          <a:stretch>
            <a:fillRect/>
          </a:stretch>
        </p:blipFill>
        <p:spPr>
          <a:xfrm>
            <a:off x="638175" y="5715000"/>
            <a:ext cx="2505075" cy="457200"/>
          </a:xfrm>
          <a:prstGeom prst="rect">
            <a:avLst/>
          </a:prstGeom>
        </p:spPr>
      </p:pic>
    </p:spTree>
    <p:extLst>
      <p:ext uri="{BB962C8B-B14F-4D97-AF65-F5344CB8AC3E}">
        <p14:creationId xmlns:p14="http://schemas.microsoft.com/office/powerpoint/2010/main" val="493844195"/>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8" name="Picture 7" descr="Icon&#10;&#10;Description automatically generated with low confidence">
            <a:extLst>
              <a:ext uri="{FF2B5EF4-FFF2-40B4-BE49-F238E27FC236}">
                <a16:creationId xmlns:a16="http://schemas.microsoft.com/office/drawing/2014/main" id="{FA918D80-8228-5F46-AF9B-0261C76433BC}"/>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D48FDD86-9F8C-FC4D-A196-A31A464195DF}"/>
              </a:ext>
            </a:extLst>
          </p:cNvPr>
          <p:cNvSpPr>
            <a:spLocks noGrp="1"/>
          </p:cNvSpPr>
          <p:nvPr>
            <p:ph type="title"/>
          </p:nvPr>
        </p:nvSpPr>
        <p:spPr>
          <a:xfrm>
            <a:off x="623888" y="1610917"/>
            <a:ext cx="7886700" cy="3636169"/>
          </a:xfrm>
        </p:spPr>
        <p:txBody>
          <a:bodyPr anchor="ctr">
            <a:normAutofit/>
          </a:bodyPr>
          <a:lstStyle>
            <a:lvl1pPr algn="ctr">
              <a:defRPr sz="5250" b="0">
                <a:solidFill>
                  <a:schemeClr val="bg1"/>
                </a:solidFill>
              </a:defRPr>
            </a:lvl1pPr>
          </a:lstStyle>
          <a:p>
            <a:r>
              <a:rPr lang="en-US"/>
              <a:t>Click to edit Master title style</a:t>
            </a:r>
          </a:p>
        </p:txBody>
      </p:sp>
    </p:spTree>
    <p:extLst>
      <p:ext uri="{BB962C8B-B14F-4D97-AF65-F5344CB8AC3E}">
        <p14:creationId xmlns:p14="http://schemas.microsoft.com/office/powerpoint/2010/main" val="35485023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Two">
    <p:spTree>
      <p:nvGrpSpPr>
        <p:cNvPr id="1" name=""/>
        <p:cNvGrpSpPr/>
        <p:nvPr/>
      </p:nvGrpSpPr>
      <p:grpSpPr>
        <a:xfrm>
          <a:off x="0" y="0"/>
          <a:ext cx="0" cy="0"/>
          <a:chOff x="0" y="0"/>
          <a:chExt cx="0" cy="0"/>
        </a:xfrm>
      </p:grpSpPr>
      <p:pic>
        <p:nvPicPr>
          <p:cNvPr id="6" name="Picture 5" descr="Background pattern&#10;&#10;Description automatically generated with medium confidence">
            <a:extLst>
              <a:ext uri="{FF2B5EF4-FFF2-40B4-BE49-F238E27FC236}">
                <a16:creationId xmlns:a16="http://schemas.microsoft.com/office/drawing/2014/main" id="{310E3867-CA8A-3D40-B8AD-0ED6112F6E18}"/>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12F07D90-D9E8-2B4E-8ED1-29D1E0D205A1}"/>
              </a:ext>
            </a:extLst>
          </p:cNvPr>
          <p:cNvSpPr>
            <a:spLocks noGrp="1"/>
          </p:cNvSpPr>
          <p:nvPr>
            <p:ph type="title"/>
          </p:nvPr>
        </p:nvSpPr>
        <p:spPr>
          <a:xfrm>
            <a:off x="623888" y="1610917"/>
            <a:ext cx="7886700" cy="3636169"/>
          </a:xfrm>
        </p:spPr>
        <p:txBody>
          <a:bodyPr anchor="ctr">
            <a:normAutofit/>
          </a:bodyPr>
          <a:lstStyle>
            <a:lvl1pPr algn="ctr">
              <a:defRPr sz="5250" b="0">
                <a:solidFill>
                  <a:schemeClr val="bg1"/>
                </a:solidFill>
              </a:defRPr>
            </a:lvl1pPr>
          </a:lstStyle>
          <a:p>
            <a:r>
              <a:rPr lang="en-US"/>
              <a:t>Click to edit Master title style</a:t>
            </a:r>
          </a:p>
        </p:txBody>
      </p:sp>
    </p:spTree>
    <p:extLst>
      <p:ext uri="{BB962C8B-B14F-4D97-AF65-F5344CB8AC3E}">
        <p14:creationId xmlns:p14="http://schemas.microsoft.com/office/powerpoint/2010/main" val="99147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6"/>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2051009"/>
            <a:ext cx="5774267" cy="2020824"/>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4071833"/>
            <a:ext cx="5774267" cy="948752"/>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5020585"/>
            <a:ext cx="5774267" cy="488226"/>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
        <p:nvSpPr>
          <p:cNvPr id="14" name="Rectangle 13"/>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929999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Three">
    <p:spTree>
      <p:nvGrpSpPr>
        <p:cNvPr id="1" name=""/>
        <p:cNvGrpSpPr/>
        <p:nvPr/>
      </p:nvGrpSpPr>
      <p:grpSpPr>
        <a:xfrm>
          <a:off x="0" y="0"/>
          <a:ext cx="0" cy="0"/>
          <a:chOff x="0" y="0"/>
          <a:chExt cx="0" cy="0"/>
        </a:xfrm>
      </p:grpSpPr>
      <p:pic>
        <p:nvPicPr>
          <p:cNvPr id="8" name="Picture 7" descr="Icon&#10;&#10;Description automatically generated with low confidence">
            <a:extLst>
              <a:ext uri="{FF2B5EF4-FFF2-40B4-BE49-F238E27FC236}">
                <a16:creationId xmlns:a16="http://schemas.microsoft.com/office/drawing/2014/main" id="{FA918D80-8228-5F46-AF9B-0261C76433BC}"/>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33CD0FD4-60D0-774A-839A-968083E80427}"/>
              </a:ext>
            </a:extLst>
          </p:cNvPr>
          <p:cNvSpPr>
            <a:spLocks noGrp="1"/>
          </p:cNvSpPr>
          <p:nvPr>
            <p:ph type="title"/>
          </p:nvPr>
        </p:nvSpPr>
        <p:spPr>
          <a:xfrm>
            <a:off x="628650" y="762001"/>
            <a:ext cx="7886700" cy="838200"/>
          </a:xfrm>
        </p:spPr>
        <p:txBody>
          <a:bodyPr anchor="ctr">
            <a:normAutofit/>
          </a:bodyPr>
          <a:lstStyle>
            <a:lvl1pPr algn="ctr">
              <a:defRPr sz="5250" b="0">
                <a:solidFill>
                  <a:schemeClr val="bg1"/>
                </a:solidFill>
              </a:defRPr>
            </a:lvl1pPr>
          </a:lstStyle>
          <a:p>
            <a:r>
              <a:rPr lang="en-US"/>
              <a:t>Click to edit Master title style</a:t>
            </a:r>
          </a:p>
        </p:txBody>
      </p:sp>
      <p:sp>
        <p:nvSpPr>
          <p:cNvPr id="6" name="Rectangle 5">
            <a:extLst>
              <a:ext uri="{FF2B5EF4-FFF2-40B4-BE49-F238E27FC236}">
                <a16:creationId xmlns:a16="http://schemas.microsoft.com/office/drawing/2014/main" id="{9F7EC189-9432-8848-A4C6-291091DEFD34}"/>
              </a:ext>
            </a:extLst>
          </p:cNvPr>
          <p:cNvSpPr/>
          <p:nvPr userDrawn="1"/>
        </p:nvSpPr>
        <p:spPr>
          <a:xfrm>
            <a:off x="0" y="2362200"/>
            <a:ext cx="9144000" cy="449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2789535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6" name="Picture 5" descr="Background pattern&#10;&#10;Description automatically generated with medium confidence">
            <a:extLst>
              <a:ext uri="{FF2B5EF4-FFF2-40B4-BE49-F238E27FC236}">
                <a16:creationId xmlns:a16="http://schemas.microsoft.com/office/drawing/2014/main" id="{310E3867-CA8A-3D40-B8AD-0ED6112F6E18}"/>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1" name="Content Placeholder 10">
            <a:extLst>
              <a:ext uri="{FF2B5EF4-FFF2-40B4-BE49-F238E27FC236}">
                <a16:creationId xmlns:a16="http://schemas.microsoft.com/office/drawing/2014/main" id="{D84422B2-B090-2E45-9B51-8ABC9FC23039}"/>
              </a:ext>
            </a:extLst>
          </p:cNvPr>
          <p:cNvSpPr>
            <a:spLocks noGrp="1"/>
          </p:cNvSpPr>
          <p:nvPr>
            <p:ph sz="quarter" idx="13"/>
          </p:nvPr>
        </p:nvSpPr>
        <p:spPr>
          <a:xfrm>
            <a:off x="1143000" y="1143000"/>
            <a:ext cx="6858000" cy="4572000"/>
          </a:xfrm>
        </p:spPr>
        <p:txBody>
          <a:bodyPr anchor="ctr"/>
          <a:lstStyle>
            <a:lvl1pPr marL="0" indent="0" algn="ctr">
              <a:buFontTx/>
              <a:buNone/>
              <a:defRPr>
                <a:solidFill>
                  <a:schemeClr val="bg1"/>
                </a:solidFill>
              </a:defRPr>
            </a:lvl1pPr>
            <a:lvl2pPr marL="342900" indent="0" algn="ctr">
              <a:buFontTx/>
              <a:buNone/>
              <a:defRPr>
                <a:solidFill>
                  <a:schemeClr val="bg1"/>
                </a:solidFill>
              </a:defRPr>
            </a:lvl2pPr>
            <a:lvl3pPr marL="685800" indent="0" algn="ctr">
              <a:buFontTx/>
              <a:buNone/>
              <a:defRPr>
                <a:solidFill>
                  <a:schemeClr val="bg1"/>
                </a:solidFill>
              </a:defRPr>
            </a:lvl3pPr>
            <a:lvl4pPr marL="1028700" indent="0" algn="ctr">
              <a:buFontTx/>
              <a:buNone/>
              <a:defRPr>
                <a:solidFill>
                  <a:schemeClr val="bg1"/>
                </a:solidFill>
              </a:defRPr>
            </a:lvl4pPr>
            <a:lvl5pPr marL="1371600" indent="0" algn="ctr">
              <a:buFontTx/>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2306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lit Image Wave">
    <p:spTree>
      <p:nvGrpSpPr>
        <p:cNvPr id="1" name=""/>
        <p:cNvGrpSpPr/>
        <p:nvPr/>
      </p:nvGrpSpPr>
      <p:grpSpPr>
        <a:xfrm>
          <a:off x="0" y="0"/>
          <a:ext cx="0" cy="0"/>
          <a:chOff x="0" y="0"/>
          <a:chExt cx="0" cy="0"/>
        </a:xfrm>
      </p:grpSpPr>
      <p:pic>
        <p:nvPicPr>
          <p:cNvPr id="22" name="Picture 21" descr="Icon&#10;&#10;Description automatically generated with low confidence">
            <a:extLst>
              <a:ext uri="{FF2B5EF4-FFF2-40B4-BE49-F238E27FC236}">
                <a16:creationId xmlns:a16="http://schemas.microsoft.com/office/drawing/2014/main" id="{728E5DE1-7178-8941-A0A6-18BCD39ED1DD}"/>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61205BD5-D86C-984F-BF65-92D612505A55}"/>
              </a:ext>
            </a:extLst>
          </p:cNvPr>
          <p:cNvSpPr>
            <a:spLocks noGrp="1"/>
          </p:cNvSpPr>
          <p:nvPr>
            <p:ph type="title"/>
          </p:nvPr>
        </p:nvSpPr>
        <p:spPr>
          <a:xfrm>
            <a:off x="628650" y="365126"/>
            <a:ext cx="3943350" cy="1325563"/>
          </a:xfrm>
        </p:spPr>
        <p:txBody>
          <a:bodyPr/>
          <a:lstStyle>
            <a:lvl1pPr>
              <a:defRPr b="0">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64B3C70-C6AD-E042-966B-E4FB6038D33F}"/>
              </a:ext>
            </a:extLst>
          </p:cNvPr>
          <p:cNvSpPr>
            <a:spLocks noGrp="1"/>
          </p:cNvSpPr>
          <p:nvPr>
            <p:ph idx="1"/>
          </p:nvPr>
        </p:nvSpPr>
        <p:spPr>
          <a:xfrm>
            <a:off x="628650" y="1825625"/>
            <a:ext cx="394335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19">
            <a:extLst>
              <a:ext uri="{FF2B5EF4-FFF2-40B4-BE49-F238E27FC236}">
                <a16:creationId xmlns:a16="http://schemas.microsoft.com/office/drawing/2014/main" id="{E1ECD9C0-BDFC-3149-BD85-56965BA96039}"/>
              </a:ext>
            </a:extLst>
          </p:cNvPr>
          <p:cNvSpPr>
            <a:spLocks noGrp="1"/>
          </p:cNvSpPr>
          <p:nvPr>
            <p:ph type="pic" sz="quarter" idx="13"/>
          </p:nvPr>
        </p:nvSpPr>
        <p:spPr>
          <a:xfrm>
            <a:off x="4945553" y="0"/>
            <a:ext cx="4198448" cy="6858000"/>
          </a:xfrm>
          <a:custGeom>
            <a:avLst/>
            <a:gdLst>
              <a:gd name="connsiteX0" fmla="*/ 1211806 w 5597931"/>
              <a:gd name="connsiteY0" fmla="*/ 0 h 6858000"/>
              <a:gd name="connsiteX1" fmla="*/ 5597931 w 5597931"/>
              <a:gd name="connsiteY1" fmla="*/ 0 h 6858000"/>
              <a:gd name="connsiteX2" fmla="*/ 5597931 w 5597931"/>
              <a:gd name="connsiteY2" fmla="*/ 6858000 h 6858000"/>
              <a:gd name="connsiteX3" fmla="*/ 70344 w 5597931"/>
              <a:gd name="connsiteY3" fmla="*/ 6858000 h 6858000"/>
              <a:gd name="connsiteX4" fmla="*/ 1577097 w 5597931"/>
              <a:gd name="connsiteY4" fmla="*/ 2726722 h 6858000"/>
              <a:gd name="connsiteX5" fmla="*/ 1211806 w 559793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7931" h="6858000">
                <a:moveTo>
                  <a:pt x="1211806" y="0"/>
                </a:moveTo>
                <a:lnTo>
                  <a:pt x="5597931" y="0"/>
                </a:lnTo>
                <a:lnTo>
                  <a:pt x="5597931" y="6858000"/>
                </a:lnTo>
                <a:lnTo>
                  <a:pt x="70344" y="6858000"/>
                </a:lnTo>
                <a:cubicBezTo>
                  <a:pt x="-331399" y="5493925"/>
                  <a:pt x="1097689" y="4021455"/>
                  <a:pt x="1577097" y="2726722"/>
                </a:cubicBezTo>
                <a:cubicBezTo>
                  <a:pt x="1886232" y="1892522"/>
                  <a:pt x="1669704" y="859060"/>
                  <a:pt x="1211806" y="0"/>
                </a:cubicBezTo>
                <a:close/>
              </a:path>
            </a:pathLst>
          </a:custGeom>
        </p:spPr>
        <p:txBody>
          <a:bodyPr wrap="square">
            <a:noAutofit/>
          </a:bodyPr>
          <a:lstStyle/>
          <a:p>
            <a:r>
              <a:rPr lang="en-US" dirty="0"/>
              <a:t>Click icon to add picture</a:t>
            </a:r>
          </a:p>
        </p:txBody>
      </p:sp>
      <p:sp>
        <p:nvSpPr>
          <p:cNvPr id="23" name="TextBox 22">
            <a:extLst>
              <a:ext uri="{FF2B5EF4-FFF2-40B4-BE49-F238E27FC236}">
                <a16:creationId xmlns:a16="http://schemas.microsoft.com/office/drawing/2014/main" id="{51FED4EA-3078-D44F-9AB4-D62485E0FF41}"/>
              </a:ext>
            </a:extLst>
          </p:cNvPr>
          <p:cNvSpPr txBox="1"/>
          <p:nvPr userDrawn="1"/>
        </p:nvSpPr>
        <p:spPr>
          <a:xfrm>
            <a:off x="628650" y="6401772"/>
            <a:ext cx="2857500" cy="230832"/>
          </a:xfrm>
          <a:prstGeom prst="rect">
            <a:avLst/>
          </a:prstGeom>
          <a:noFill/>
        </p:spPr>
        <p:txBody>
          <a:bodyPr wrap="square" rtlCol="0" anchor="ctr">
            <a:spAutoFit/>
          </a:bodyPr>
          <a:lstStyle/>
          <a:p>
            <a:r>
              <a:rPr lang="en-US" sz="900" cap="all" spc="75" dirty="0">
                <a:solidFill>
                  <a:schemeClr val="tx2">
                    <a:lumMod val="10000"/>
                    <a:lumOff val="90000"/>
                  </a:schemeClr>
                </a:solidFill>
              </a:rPr>
              <a:t>Addiction </a:t>
            </a:r>
            <a:r>
              <a:rPr lang="en-US" sz="900" cap="all" spc="75" baseline="0" dirty="0">
                <a:solidFill>
                  <a:schemeClr val="tx2">
                    <a:lumMod val="10000"/>
                    <a:lumOff val="90000"/>
                  </a:schemeClr>
                </a:solidFill>
              </a:rPr>
              <a:t>Medicine Program</a:t>
            </a:r>
          </a:p>
        </p:txBody>
      </p:sp>
    </p:spTree>
    <p:extLst>
      <p:ext uri="{BB962C8B-B14F-4D97-AF65-F5344CB8AC3E}">
        <p14:creationId xmlns:p14="http://schemas.microsoft.com/office/powerpoint/2010/main" val="1646880188"/>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lit Image Wave 2">
    <p:spTree>
      <p:nvGrpSpPr>
        <p:cNvPr id="1" name=""/>
        <p:cNvGrpSpPr/>
        <p:nvPr/>
      </p:nvGrpSpPr>
      <p:grpSpPr>
        <a:xfrm>
          <a:off x="0" y="0"/>
          <a:ext cx="0" cy="0"/>
          <a:chOff x="0" y="0"/>
          <a:chExt cx="0" cy="0"/>
        </a:xfrm>
      </p:grpSpPr>
      <p:pic>
        <p:nvPicPr>
          <p:cNvPr id="22" name="Picture 21" descr="Icon&#10;&#10;Description automatically generated with low confidence">
            <a:extLst>
              <a:ext uri="{FF2B5EF4-FFF2-40B4-BE49-F238E27FC236}">
                <a16:creationId xmlns:a16="http://schemas.microsoft.com/office/drawing/2014/main" id="{728E5DE1-7178-8941-A0A6-18BCD39ED1DD}"/>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61205BD5-D86C-984F-BF65-92D612505A55}"/>
              </a:ext>
            </a:extLst>
          </p:cNvPr>
          <p:cNvSpPr>
            <a:spLocks noGrp="1"/>
          </p:cNvSpPr>
          <p:nvPr>
            <p:ph type="title"/>
          </p:nvPr>
        </p:nvSpPr>
        <p:spPr>
          <a:xfrm>
            <a:off x="628650" y="365126"/>
            <a:ext cx="6343650" cy="1325563"/>
          </a:xfrm>
        </p:spPr>
        <p:txBody>
          <a:bodyPr/>
          <a:lstStyle>
            <a:lvl1pPr>
              <a:defRPr b="0">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64B3C70-C6AD-E042-966B-E4FB6038D33F}"/>
              </a:ext>
            </a:extLst>
          </p:cNvPr>
          <p:cNvSpPr>
            <a:spLocks noGrp="1"/>
          </p:cNvSpPr>
          <p:nvPr>
            <p:ph idx="1"/>
          </p:nvPr>
        </p:nvSpPr>
        <p:spPr>
          <a:xfrm>
            <a:off x="628650" y="1825625"/>
            <a:ext cx="542925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Box 22">
            <a:extLst>
              <a:ext uri="{FF2B5EF4-FFF2-40B4-BE49-F238E27FC236}">
                <a16:creationId xmlns:a16="http://schemas.microsoft.com/office/drawing/2014/main" id="{51FED4EA-3078-D44F-9AB4-D62485E0FF41}"/>
              </a:ext>
            </a:extLst>
          </p:cNvPr>
          <p:cNvSpPr txBox="1"/>
          <p:nvPr userDrawn="1"/>
        </p:nvSpPr>
        <p:spPr>
          <a:xfrm>
            <a:off x="628650" y="6401772"/>
            <a:ext cx="2857500" cy="230832"/>
          </a:xfrm>
          <a:prstGeom prst="rect">
            <a:avLst/>
          </a:prstGeom>
          <a:noFill/>
        </p:spPr>
        <p:txBody>
          <a:bodyPr wrap="square" rtlCol="0" anchor="ctr">
            <a:spAutoFit/>
          </a:bodyPr>
          <a:lstStyle/>
          <a:p>
            <a:r>
              <a:rPr lang="en-US" sz="900" cap="all" spc="75" dirty="0">
                <a:solidFill>
                  <a:schemeClr val="tx2">
                    <a:lumMod val="10000"/>
                    <a:lumOff val="90000"/>
                  </a:schemeClr>
                </a:solidFill>
              </a:rPr>
              <a:t>Addiction </a:t>
            </a:r>
            <a:r>
              <a:rPr lang="en-US" sz="900" cap="all" spc="75" baseline="0" dirty="0">
                <a:solidFill>
                  <a:schemeClr val="tx2">
                    <a:lumMod val="10000"/>
                    <a:lumOff val="90000"/>
                  </a:schemeClr>
                </a:solidFill>
              </a:rPr>
              <a:t>Medicine Program</a:t>
            </a:r>
          </a:p>
        </p:txBody>
      </p:sp>
      <p:sp>
        <p:nvSpPr>
          <p:cNvPr id="33" name="Picture Placeholder 32">
            <a:extLst>
              <a:ext uri="{FF2B5EF4-FFF2-40B4-BE49-F238E27FC236}">
                <a16:creationId xmlns:a16="http://schemas.microsoft.com/office/drawing/2014/main" id="{C95A69EB-DB3A-B14E-A148-9A34AC64A836}"/>
              </a:ext>
            </a:extLst>
          </p:cNvPr>
          <p:cNvSpPr>
            <a:spLocks noGrp="1"/>
          </p:cNvSpPr>
          <p:nvPr>
            <p:ph type="pic" sz="quarter" idx="13"/>
          </p:nvPr>
        </p:nvSpPr>
        <p:spPr>
          <a:xfrm>
            <a:off x="6591189" y="0"/>
            <a:ext cx="2547495" cy="6858000"/>
          </a:xfrm>
          <a:custGeom>
            <a:avLst/>
            <a:gdLst>
              <a:gd name="connsiteX0" fmla="*/ 1211806 w 3396660"/>
              <a:gd name="connsiteY0" fmla="*/ 0 h 6858000"/>
              <a:gd name="connsiteX1" fmla="*/ 3396660 w 3396660"/>
              <a:gd name="connsiteY1" fmla="*/ 0 h 6858000"/>
              <a:gd name="connsiteX2" fmla="*/ 3396660 w 3396660"/>
              <a:gd name="connsiteY2" fmla="*/ 6858000 h 6858000"/>
              <a:gd name="connsiteX3" fmla="*/ 70344 w 3396660"/>
              <a:gd name="connsiteY3" fmla="*/ 6858000 h 6858000"/>
              <a:gd name="connsiteX4" fmla="*/ 1577097 w 3396660"/>
              <a:gd name="connsiteY4" fmla="*/ 2726722 h 6858000"/>
              <a:gd name="connsiteX5" fmla="*/ 1211806 w 339666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6660" h="6858000">
                <a:moveTo>
                  <a:pt x="1211806" y="0"/>
                </a:moveTo>
                <a:lnTo>
                  <a:pt x="3396660" y="0"/>
                </a:lnTo>
                <a:lnTo>
                  <a:pt x="3396660" y="6858000"/>
                </a:lnTo>
                <a:lnTo>
                  <a:pt x="70344" y="6858000"/>
                </a:lnTo>
                <a:cubicBezTo>
                  <a:pt x="-331399" y="5493925"/>
                  <a:pt x="1097689" y="4021455"/>
                  <a:pt x="1577097" y="2726722"/>
                </a:cubicBezTo>
                <a:cubicBezTo>
                  <a:pt x="1886232" y="1892522"/>
                  <a:pt x="1669704" y="859060"/>
                  <a:pt x="1211806" y="0"/>
                </a:cubicBezTo>
                <a:close/>
              </a:path>
            </a:pathLst>
          </a:custGeom>
        </p:spPr>
        <p:txBody>
          <a:bodyPr wrap="square">
            <a:noAutofit/>
          </a:bodyPr>
          <a:lstStyle/>
          <a:p>
            <a:r>
              <a:rPr lang="en-US" dirty="0"/>
              <a:t>Click icon to add picture</a:t>
            </a:r>
          </a:p>
        </p:txBody>
      </p:sp>
    </p:spTree>
    <p:extLst>
      <p:ext uri="{BB962C8B-B14F-4D97-AF65-F5344CB8AC3E}">
        <p14:creationId xmlns:p14="http://schemas.microsoft.com/office/powerpoint/2010/main" val="1508035832"/>
      </p:ext>
    </p:extLst>
  </p:cSld>
  <p:clrMapOvr>
    <a:masterClrMapping/>
  </p:clrMapOvr>
  <p:extLst>
    <p:ext uri="{DCECCB84-F9BA-43D5-87BE-67443E8EF086}">
      <p15:sldGuideLst xmlns:p15="http://schemas.microsoft.com/office/powerpoint/2012/main">
        <p15:guide id="1" orient="horz" pos="2160">
          <p15:clr>
            <a:srgbClr val="FBAE40"/>
          </p15:clr>
        </p15:guide>
        <p15:guide id="2" pos="643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lit Wave and Text">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59979906-F0EA-7C4A-9DA5-28D98EAFBEB9}"/>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5" name="Content Placeholder 2">
            <a:extLst>
              <a:ext uri="{FF2B5EF4-FFF2-40B4-BE49-F238E27FC236}">
                <a16:creationId xmlns:a16="http://schemas.microsoft.com/office/drawing/2014/main" id="{8EEAB106-588D-C243-8F81-5366BD62426A}"/>
              </a:ext>
            </a:extLst>
          </p:cNvPr>
          <p:cNvSpPr>
            <a:spLocks noGrp="1"/>
          </p:cNvSpPr>
          <p:nvPr>
            <p:ph idx="1"/>
          </p:nvPr>
        </p:nvSpPr>
        <p:spPr>
          <a:xfrm>
            <a:off x="2228850" y="1825625"/>
            <a:ext cx="62865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52383D61-C184-5E44-BE62-DC2F828F4479}"/>
              </a:ext>
            </a:extLst>
          </p:cNvPr>
          <p:cNvSpPr>
            <a:spLocks noGrp="1"/>
          </p:cNvSpPr>
          <p:nvPr>
            <p:ph type="title"/>
          </p:nvPr>
        </p:nvSpPr>
        <p:spPr>
          <a:xfrm>
            <a:off x="2228850" y="365126"/>
            <a:ext cx="6286500" cy="1325563"/>
          </a:xfrm>
        </p:spPr>
        <p:txBody>
          <a:bodyPr/>
          <a:lstStyle>
            <a:lvl1pPr>
              <a:defRPr b="0">
                <a:solidFill>
                  <a:schemeClr val="accent1"/>
                </a:solidFill>
              </a:defRPr>
            </a:lvl1pPr>
          </a:lstStyle>
          <a:p>
            <a:r>
              <a:rPr lang="en-US"/>
              <a:t>Click to edit Master title style</a:t>
            </a:r>
          </a:p>
        </p:txBody>
      </p:sp>
      <p:sp>
        <p:nvSpPr>
          <p:cNvPr id="17" name="Slide Number Placeholder 5">
            <a:extLst>
              <a:ext uri="{FF2B5EF4-FFF2-40B4-BE49-F238E27FC236}">
                <a16:creationId xmlns:a16="http://schemas.microsoft.com/office/drawing/2014/main" id="{DE233E93-5757-B544-93E6-0FCE86C8D9BA}"/>
              </a:ext>
            </a:extLst>
          </p:cNvPr>
          <p:cNvSpPr>
            <a:spLocks noGrp="1"/>
          </p:cNvSpPr>
          <p:nvPr>
            <p:ph type="sldNum" sz="quarter" idx="12"/>
          </p:nvPr>
        </p:nvSpPr>
        <p:spPr>
          <a:xfrm>
            <a:off x="6457950" y="6356351"/>
            <a:ext cx="2057400" cy="365125"/>
          </a:xfrm>
        </p:spPr>
        <p:txBody>
          <a:bodyPr/>
          <a:lstStyle/>
          <a:p>
            <a:fld id="{A5CFC6D5-AE3D-1D4C-BA57-F92184563838}" type="slidenum">
              <a:rPr lang="en-US" smtClean="0"/>
              <a:t>‹#›</a:t>
            </a:fld>
            <a:endParaRPr lang="en-US" dirty="0"/>
          </a:p>
        </p:txBody>
      </p:sp>
    </p:spTree>
    <p:extLst>
      <p:ext uri="{BB962C8B-B14F-4D97-AF65-F5344CB8AC3E}">
        <p14:creationId xmlns:p14="http://schemas.microsoft.com/office/powerpoint/2010/main" val="2728969761"/>
      </p:ext>
    </p:extLst>
  </p:cSld>
  <p:clrMapOvr>
    <a:masterClrMapping/>
  </p:clrMapOvr>
  <p:extLst>
    <p:ext uri="{DCECCB84-F9BA-43D5-87BE-67443E8EF086}">
      <p15:sldGuideLst xmlns:p15="http://schemas.microsoft.com/office/powerpoint/2012/main">
        <p15:guide id="1" orient="horz" pos="2160">
          <p15:clr>
            <a:srgbClr val="FBAE40"/>
          </p15:clr>
        </p15:guide>
        <p15:guide id="2" pos="643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ircle Image and Text">
    <p:spTree>
      <p:nvGrpSpPr>
        <p:cNvPr id="1" name=""/>
        <p:cNvGrpSpPr/>
        <p:nvPr/>
      </p:nvGrpSpPr>
      <p:grpSpPr>
        <a:xfrm>
          <a:off x="0" y="0"/>
          <a:ext cx="0" cy="0"/>
          <a:chOff x="0" y="0"/>
          <a:chExt cx="0" cy="0"/>
        </a:xfrm>
      </p:grpSpPr>
      <p:pic>
        <p:nvPicPr>
          <p:cNvPr id="12" name="Picture 11" descr="Icon&#10;&#10;Description automatically generated">
            <a:extLst>
              <a:ext uri="{FF2B5EF4-FFF2-40B4-BE49-F238E27FC236}">
                <a16:creationId xmlns:a16="http://schemas.microsoft.com/office/drawing/2014/main" id="{D5F00D05-1F5F-684F-B4C9-183BF68214FE}"/>
              </a:ext>
            </a:extLst>
          </p:cNvPr>
          <p:cNvPicPr>
            <a:picLocks noChangeAspect="1"/>
          </p:cNvPicPr>
          <p:nvPr userDrawn="1"/>
        </p:nvPicPr>
        <p:blipFill rotWithShape="1">
          <a:blip r:embed="rId2"/>
          <a:srcRect r="71250"/>
          <a:stretch/>
        </p:blipFill>
        <p:spPr>
          <a:xfrm>
            <a:off x="1" y="0"/>
            <a:ext cx="2628900" cy="6858000"/>
          </a:xfrm>
          <a:prstGeom prst="rect">
            <a:avLst/>
          </a:prstGeom>
        </p:spPr>
      </p:pic>
      <p:sp>
        <p:nvSpPr>
          <p:cNvPr id="6" name="Slide Number Placeholder 5">
            <a:extLst>
              <a:ext uri="{FF2B5EF4-FFF2-40B4-BE49-F238E27FC236}">
                <a16:creationId xmlns:a16="http://schemas.microsoft.com/office/drawing/2014/main" id="{5368A75E-07A1-BE47-812A-93BA82B655DE}"/>
              </a:ext>
            </a:extLst>
          </p:cNvPr>
          <p:cNvSpPr>
            <a:spLocks noGrp="1"/>
          </p:cNvSpPr>
          <p:nvPr>
            <p:ph type="sldNum" sz="quarter" idx="12"/>
          </p:nvPr>
        </p:nvSpPr>
        <p:spPr/>
        <p:txBody>
          <a:bodyPr/>
          <a:lstStyle/>
          <a:p>
            <a:fld id="{A5CFC6D5-AE3D-1D4C-BA57-F92184563838}" type="slidenum">
              <a:rPr lang="en-US" smtClean="0"/>
              <a:t>‹#›</a:t>
            </a:fld>
            <a:endParaRPr lang="en-US" dirty="0"/>
          </a:p>
        </p:txBody>
      </p:sp>
      <p:sp>
        <p:nvSpPr>
          <p:cNvPr id="13" name="Title 1">
            <a:extLst>
              <a:ext uri="{FF2B5EF4-FFF2-40B4-BE49-F238E27FC236}">
                <a16:creationId xmlns:a16="http://schemas.microsoft.com/office/drawing/2014/main" id="{DED1C201-8C8F-E943-A5B9-E47BC8D6B266}"/>
              </a:ext>
            </a:extLst>
          </p:cNvPr>
          <p:cNvSpPr>
            <a:spLocks noGrp="1"/>
          </p:cNvSpPr>
          <p:nvPr>
            <p:ph type="title"/>
          </p:nvPr>
        </p:nvSpPr>
        <p:spPr>
          <a:xfrm>
            <a:off x="5203440" y="365126"/>
            <a:ext cx="3311911" cy="1325563"/>
          </a:xfrm>
        </p:spPr>
        <p:txBody>
          <a:bodyPr/>
          <a:lstStyle>
            <a:lvl1pPr>
              <a:defRPr b="0">
                <a:solidFill>
                  <a:schemeClr val="accent1"/>
                </a:solidFill>
              </a:defRPr>
            </a:lvl1pPr>
          </a:lstStyle>
          <a:p>
            <a:r>
              <a:rPr lang="en-US"/>
              <a:t>Click to edit Master title style</a:t>
            </a:r>
          </a:p>
        </p:txBody>
      </p:sp>
      <p:sp>
        <p:nvSpPr>
          <p:cNvPr id="15" name="Content Placeholder 2">
            <a:extLst>
              <a:ext uri="{FF2B5EF4-FFF2-40B4-BE49-F238E27FC236}">
                <a16:creationId xmlns:a16="http://schemas.microsoft.com/office/drawing/2014/main" id="{6D40FAE4-E0A5-5146-8C13-30F7F463070E}"/>
              </a:ext>
            </a:extLst>
          </p:cNvPr>
          <p:cNvSpPr>
            <a:spLocks noGrp="1"/>
          </p:cNvSpPr>
          <p:nvPr>
            <p:ph idx="1"/>
          </p:nvPr>
        </p:nvSpPr>
        <p:spPr>
          <a:xfrm>
            <a:off x="5203440" y="1825625"/>
            <a:ext cx="331191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6">
            <a:extLst>
              <a:ext uri="{FF2B5EF4-FFF2-40B4-BE49-F238E27FC236}">
                <a16:creationId xmlns:a16="http://schemas.microsoft.com/office/drawing/2014/main" id="{3A258971-333E-3B43-8C7A-D585A5362AA9}"/>
              </a:ext>
            </a:extLst>
          </p:cNvPr>
          <p:cNvSpPr>
            <a:spLocks noGrp="1"/>
          </p:cNvSpPr>
          <p:nvPr>
            <p:ph type="pic" sz="quarter" idx="13"/>
          </p:nvPr>
        </p:nvSpPr>
        <p:spPr>
          <a:xfrm>
            <a:off x="628650" y="838200"/>
            <a:ext cx="4000500" cy="5334000"/>
          </a:xfrm>
          <a:custGeom>
            <a:avLst/>
            <a:gdLst>
              <a:gd name="connsiteX0" fmla="*/ 2669382 w 5334000"/>
              <a:gd name="connsiteY0" fmla="*/ 0 h 5334000"/>
              <a:gd name="connsiteX1" fmla="*/ 5324982 w 5334000"/>
              <a:gd name="connsiteY1" fmla="*/ 2396453 h 5334000"/>
              <a:gd name="connsiteX2" fmla="*/ 5334000 w 5334000"/>
              <a:gd name="connsiteY2" fmla="*/ 2575038 h 5334000"/>
              <a:gd name="connsiteX3" fmla="*/ 5334000 w 5334000"/>
              <a:gd name="connsiteY3" fmla="*/ 2763727 h 5334000"/>
              <a:gd name="connsiteX4" fmla="*/ 5324982 w 5334000"/>
              <a:gd name="connsiteY4" fmla="*/ 2942311 h 5334000"/>
              <a:gd name="connsiteX5" fmla="*/ 2942311 w 5334000"/>
              <a:gd name="connsiteY5" fmla="*/ 5324982 h 5334000"/>
              <a:gd name="connsiteX6" fmla="*/ 2763727 w 5334000"/>
              <a:gd name="connsiteY6" fmla="*/ 5334000 h 5334000"/>
              <a:gd name="connsiteX7" fmla="*/ 2575038 w 5334000"/>
              <a:gd name="connsiteY7" fmla="*/ 5334000 h 5334000"/>
              <a:gd name="connsiteX8" fmla="*/ 2396453 w 5334000"/>
              <a:gd name="connsiteY8" fmla="*/ 5324982 h 5334000"/>
              <a:gd name="connsiteX9" fmla="*/ 0 w 5334000"/>
              <a:gd name="connsiteY9" fmla="*/ 2669382 h 5334000"/>
              <a:gd name="connsiteX10" fmla="*/ 2669382 w 5334000"/>
              <a:gd name="connsiteY10" fmla="*/ 0 h 53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34000" h="5334000">
                <a:moveTo>
                  <a:pt x="2669382" y="0"/>
                </a:moveTo>
                <a:cubicBezTo>
                  <a:pt x="4051500" y="0"/>
                  <a:pt x="5188283" y="1050401"/>
                  <a:pt x="5324982" y="2396453"/>
                </a:cubicBezTo>
                <a:lnTo>
                  <a:pt x="5334000" y="2575038"/>
                </a:lnTo>
                <a:lnTo>
                  <a:pt x="5334000" y="2763727"/>
                </a:lnTo>
                <a:lnTo>
                  <a:pt x="5324982" y="2942311"/>
                </a:lnTo>
                <a:cubicBezTo>
                  <a:pt x="5197397" y="4198626"/>
                  <a:pt x="4198626" y="5197397"/>
                  <a:pt x="2942311" y="5324982"/>
                </a:cubicBezTo>
                <a:lnTo>
                  <a:pt x="2763727" y="5334000"/>
                </a:lnTo>
                <a:lnTo>
                  <a:pt x="2575038" y="5334000"/>
                </a:lnTo>
                <a:lnTo>
                  <a:pt x="2396453" y="5324982"/>
                </a:lnTo>
                <a:cubicBezTo>
                  <a:pt x="1050401" y="5188283"/>
                  <a:pt x="0" y="4051500"/>
                  <a:pt x="0" y="2669382"/>
                </a:cubicBezTo>
                <a:cubicBezTo>
                  <a:pt x="0" y="1195123"/>
                  <a:pt x="1195123" y="0"/>
                  <a:pt x="2669382" y="0"/>
                </a:cubicBezTo>
                <a:close/>
              </a:path>
            </a:pathLst>
          </a:custGeom>
        </p:spPr>
        <p:txBody>
          <a:bodyPr wrap="square">
            <a:noAutofit/>
          </a:bodyPr>
          <a:lstStyle/>
          <a:p>
            <a:r>
              <a:rPr lang="en-US" dirty="0"/>
              <a:t>Click icon to add picture</a:t>
            </a:r>
          </a:p>
        </p:txBody>
      </p:sp>
    </p:spTree>
    <p:extLst>
      <p:ext uri="{BB962C8B-B14F-4D97-AF65-F5344CB8AC3E}">
        <p14:creationId xmlns:p14="http://schemas.microsoft.com/office/powerpoint/2010/main" val="2376334407"/>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plit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B2DE9D5-E346-564A-90C4-034A206B9666}"/>
              </a:ext>
            </a:extLst>
          </p:cNvPr>
          <p:cNvSpPr>
            <a:spLocks noGrp="1"/>
          </p:cNvSpPr>
          <p:nvPr>
            <p:ph type="pic" sz="quarter" idx="13"/>
          </p:nvPr>
        </p:nvSpPr>
        <p:spPr>
          <a:xfrm>
            <a:off x="4572000" y="0"/>
            <a:ext cx="4572000" cy="6858000"/>
          </a:xfrm>
        </p:spPr>
        <p:txBody>
          <a:bodyPr/>
          <a:lstStyle/>
          <a:p>
            <a:r>
              <a:rPr lang="en-US" dirty="0"/>
              <a:t>Click icon to add picture</a:t>
            </a:r>
          </a:p>
        </p:txBody>
      </p:sp>
      <p:pic>
        <p:nvPicPr>
          <p:cNvPr id="8" name="Picture 7" descr="Icon&#10;&#10;Description automatically generated">
            <a:extLst>
              <a:ext uri="{FF2B5EF4-FFF2-40B4-BE49-F238E27FC236}">
                <a16:creationId xmlns:a16="http://schemas.microsoft.com/office/drawing/2014/main" id="{B155A414-67F4-1040-8838-E11B15869A1D}"/>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2E63ACDE-7B0F-E448-ACFA-E80EBDD1FC89}"/>
              </a:ext>
            </a:extLst>
          </p:cNvPr>
          <p:cNvSpPr txBox="1"/>
          <p:nvPr userDrawn="1"/>
        </p:nvSpPr>
        <p:spPr>
          <a:xfrm>
            <a:off x="628650" y="6401772"/>
            <a:ext cx="2857500" cy="230832"/>
          </a:xfrm>
          <a:prstGeom prst="rect">
            <a:avLst/>
          </a:prstGeom>
          <a:noFill/>
        </p:spPr>
        <p:txBody>
          <a:bodyPr wrap="square" rtlCol="0" anchor="ctr">
            <a:spAutoFit/>
          </a:bodyPr>
          <a:lstStyle/>
          <a:p>
            <a:r>
              <a:rPr lang="en-US" sz="900" cap="all" spc="75" dirty="0">
                <a:solidFill>
                  <a:schemeClr val="tx2">
                    <a:lumMod val="10000"/>
                    <a:lumOff val="90000"/>
                  </a:schemeClr>
                </a:solidFill>
              </a:rPr>
              <a:t>Addiction </a:t>
            </a:r>
            <a:r>
              <a:rPr lang="en-US" sz="900" cap="all" spc="75" baseline="0" dirty="0">
                <a:solidFill>
                  <a:schemeClr val="tx2">
                    <a:lumMod val="10000"/>
                    <a:lumOff val="90000"/>
                  </a:schemeClr>
                </a:solidFill>
              </a:rPr>
              <a:t>Medicine Program</a:t>
            </a:r>
          </a:p>
        </p:txBody>
      </p:sp>
      <p:sp>
        <p:nvSpPr>
          <p:cNvPr id="11" name="Title 1">
            <a:extLst>
              <a:ext uri="{FF2B5EF4-FFF2-40B4-BE49-F238E27FC236}">
                <a16:creationId xmlns:a16="http://schemas.microsoft.com/office/drawing/2014/main" id="{A7949256-13E1-7440-9E7C-A54AB7C6CA9F}"/>
              </a:ext>
            </a:extLst>
          </p:cNvPr>
          <p:cNvSpPr>
            <a:spLocks noGrp="1"/>
          </p:cNvSpPr>
          <p:nvPr>
            <p:ph type="title"/>
          </p:nvPr>
        </p:nvSpPr>
        <p:spPr>
          <a:xfrm>
            <a:off x="628650" y="365126"/>
            <a:ext cx="3314700" cy="1325563"/>
          </a:xfrm>
        </p:spPr>
        <p:txBody>
          <a:bodyPr/>
          <a:lstStyle>
            <a:lvl1pPr>
              <a:defRPr>
                <a:solidFill>
                  <a:schemeClr val="accent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12F32C03-ADCF-454F-B653-62332170F482}"/>
              </a:ext>
            </a:extLst>
          </p:cNvPr>
          <p:cNvSpPr>
            <a:spLocks noGrp="1"/>
          </p:cNvSpPr>
          <p:nvPr>
            <p:ph idx="1"/>
          </p:nvPr>
        </p:nvSpPr>
        <p:spPr>
          <a:xfrm>
            <a:off x="628650" y="1825625"/>
            <a:ext cx="33147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4562492"/>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plit Im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172DEA9-E9E5-0A4E-8433-7174B260A3D1}"/>
              </a:ext>
            </a:extLst>
          </p:cNvPr>
          <p:cNvPicPr>
            <a:picLocks noChangeAspect="1"/>
          </p:cNvPicPr>
          <p:nvPr userDrawn="1"/>
        </p:nvPicPr>
        <p:blipFill>
          <a:blip r:embed="rId2"/>
          <a:srcRect/>
          <a:stretch/>
        </p:blipFill>
        <p:spPr>
          <a:xfrm>
            <a:off x="0" y="0"/>
            <a:ext cx="9144000" cy="6858000"/>
          </a:xfrm>
          <a:prstGeom prst="rect">
            <a:avLst/>
          </a:prstGeom>
        </p:spPr>
      </p:pic>
      <p:sp>
        <p:nvSpPr>
          <p:cNvPr id="7" name="Picture Placeholder 6">
            <a:extLst>
              <a:ext uri="{FF2B5EF4-FFF2-40B4-BE49-F238E27FC236}">
                <a16:creationId xmlns:a16="http://schemas.microsoft.com/office/drawing/2014/main" id="{CB2DE9D5-E346-564A-90C4-034A206B9666}"/>
              </a:ext>
            </a:extLst>
          </p:cNvPr>
          <p:cNvSpPr>
            <a:spLocks noGrp="1"/>
          </p:cNvSpPr>
          <p:nvPr>
            <p:ph type="pic" sz="quarter" idx="13"/>
          </p:nvPr>
        </p:nvSpPr>
        <p:spPr>
          <a:xfrm>
            <a:off x="6858000" y="0"/>
            <a:ext cx="2286000" cy="6858000"/>
          </a:xfrm>
        </p:spPr>
        <p:txBody>
          <a:bodyPr/>
          <a:lstStyle/>
          <a:p>
            <a:r>
              <a:rPr lang="en-US" dirty="0"/>
              <a:t>Click icon to add picture</a:t>
            </a:r>
          </a:p>
        </p:txBody>
      </p:sp>
      <p:sp>
        <p:nvSpPr>
          <p:cNvPr id="10" name="TextBox 9">
            <a:extLst>
              <a:ext uri="{FF2B5EF4-FFF2-40B4-BE49-F238E27FC236}">
                <a16:creationId xmlns:a16="http://schemas.microsoft.com/office/drawing/2014/main" id="{2E63ACDE-7B0F-E448-ACFA-E80EBDD1FC89}"/>
              </a:ext>
            </a:extLst>
          </p:cNvPr>
          <p:cNvSpPr txBox="1"/>
          <p:nvPr userDrawn="1"/>
        </p:nvSpPr>
        <p:spPr>
          <a:xfrm>
            <a:off x="628650" y="6401772"/>
            <a:ext cx="2857500" cy="230832"/>
          </a:xfrm>
          <a:prstGeom prst="rect">
            <a:avLst/>
          </a:prstGeom>
          <a:noFill/>
        </p:spPr>
        <p:txBody>
          <a:bodyPr wrap="square" rtlCol="0" anchor="ctr">
            <a:spAutoFit/>
          </a:bodyPr>
          <a:lstStyle/>
          <a:p>
            <a:r>
              <a:rPr lang="en-US" sz="900" cap="all" spc="75" dirty="0">
                <a:solidFill>
                  <a:schemeClr val="tx2">
                    <a:lumMod val="10000"/>
                    <a:lumOff val="90000"/>
                  </a:schemeClr>
                </a:solidFill>
              </a:rPr>
              <a:t>Addiction </a:t>
            </a:r>
            <a:r>
              <a:rPr lang="en-US" sz="900" cap="all" spc="75" baseline="0" dirty="0">
                <a:solidFill>
                  <a:schemeClr val="tx2">
                    <a:lumMod val="10000"/>
                    <a:lumOff val="90000"/>
                  </a:schemeClr>
                </a:solidFill>
              </a:rPr>
              <a:t>Medicine Program</a:t>
            </a:r>
          </a:p>
        </p:txBody>
      </p:sp>
      <p:sp>
        <p:nvSpPr>
          <p:cNvPr id="11" name="Title 1">
            <a:extLst>
              <a:ext uri="{FF2B5EF4-FFF2-40B4-BE49-F238E27FC236}">
                <a16:creationId xmlns:a16="http://schemas.microsoft.com/office/drawing/2014/main" id="{A7949256-13E1-7440-9E7C-A54AB7C6CA9F}"/>
              </a:ext>
            </a:extLst>
          </p:cNvPr>
          <p:cNvSpPr>
            <a:spLocks noGrp="1"/>
          </p:cNvSpPr>
          <p:nvPr>
            <p:ph type="title"/>
          </p:nvPr>
        </p:nvSpPr>
        <p:spPr>
          <a:xfrm>
            <a:off x="628650" y="365126"/>
            <a:ext cx="5600700" cy="1325563"/>
          </a:xfrm>
        </p:spPr>
        <p:txBody>
          <a:bodyPr/>
          <a:lstStyle>
            <a:lvl1pPr>
              <a:defRPr>
                <a:solidFill>
                  <a:schemeClr val="accent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12F32C03-ADCF-454F-B653-62332170F482}"/>
              </a:ext>
            </a:extLst>
          </p:cNvPr>
          <p:cNvSpPr>
            <a:spLocks noGrp="1"/>
          </p:cNvSpPr>
          <p:nvPr>
            <p:ph idx="1"/>
          </p:nvPr>
        </p:nvSpPr>
        <p:spPr>
          <a:xfrm>
            <a:off x="628650" y="1825625"/>
            <a:ext cx="56007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9800621"/>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plit Image Tw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B2DE9D5-E346-564A-90C4-034A206B9666}"/>
              </a:ext>
            </a:extLst>
          </p:cNvPr>
          <p:cNvSpPr>
            <a:spLocks noGrp="1"/>
          </p:cNvSpPr>
          <p:nvPr>
            <p:ph type="pic" sz="quarter" idx="13"/>
          </p:nvPr>
        </p:nvSpPr>
        <p:spPr>
          <a:xfrm>
            <a:off x="4572000" y="0"/>
            <a:ext cx="4572000" cy="6858000"/>
          </a:xfrm>
        </p:spPr>
        <p:txBody>
          <a:bodyPr/>
          <a:lstStyle/>
          <a:p>
            <a:r>
              <a:rPr lang="en-US" dirty="0"/>
              <a:t>Click icon to add picture</a:t>
            </a:r>
          </a:p>
        </p:txBody>
      </p:sp>
      <p:pic>
        <p:nvPicPr>
          <p:cNvPr id="8" name="Picture 7" descr="Icon&#10;&#10;Description automatically generated">
            <a:extLst>
              <a:ext uri="{FF2B5EF4-FFF2-40B4-BE49-F238E27FC236}">
                <a16:creationId xmlns:a16="http://schemas.microsoft.com/office/drawing/2014/main" id="{B155A414-67F4-1040-8838-E11B15869A1D}"/>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664B3C70-C6AD-E042-966B-E4FB6038D33F}"/>
              </a:ext>
            </a:extLst>
          </p:cNvPr>
          <p:cNvSpPr>
            <a:spLocks noGrp="1"/>
          </p:cNvSpPr>
          <p:nvPr>
            <p:ph idx="1"/>
          </p:nvPr>
        </p:nvSpPr>
        <p:spPr>
          <a:xfrm>
            <a:off x="628650" y="838200"/>
            <a:ext cx="3314700" cy="53387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2E63ACDE-7B0F-E448-ACFA-E80EBDD1FC89}"/>
              </a:ext>
            </a:extLst>
          </p:cNvPr>
          <p:cNvSpPr txBox="1"/>
          <p:nvPr userDrawn="1"/>
        </p:nvSpPr>
        <p:spPr>
          <a:xfrm>
            <a:off x="628650" y="6401772"/>
            <a:ext cx="2857500" cy="230832"/>
          </a:xfrm>
          <a:prstGeom prst="rect">
            <a:avLst/>
          </a:prstGeom>
          <a:noFill/>
        </p:spPr>
        <p:txBody>
          <a:bodyPr wrap="square" rtlCol="0" anchor="ctr">
            <a:spAutoFit/>
          </a:bodyPr>
          <a:lstStyle/>
          <a:p>
            <a:r>
              <a:rPr lang="en-US" sz="900" cap="all" spc="75" dirty="0">
                <a:solidFill>
                  <a:schemeClr val="tx2">
                    <a:lumMod val="10000"/>
                    <a:lumOff val="90000"/>
                  </a:schemeClr>
                </a:solidFill>
              </a:rPr>
              <a:t>Addiction </a:t>
            </a:r>
            <a:r>
              <a:rPr lang="en-US" sz="900" cap="all" spc="75" baseline="0" dirty="0">
                <a:solidFill>
                  <a:schemeClr val="tx2">
                    <a:lumMod val="10000"/>
                    <a:lumOff val="90000"/>
                  </a:schemeClr>
                </a:solidFill>
              </a:rPr>
              <a:t>Medicine Program</a:t>
            </a:r>
          </a:p>
        </p:txBody>
      </p:sp>
    </p:spTree>
    <p:extLst>
      <p:ext uri="{BB962C8B-B14F-4D97-AF65-F5344CB8AC3E}">
        <p14:creationId xmlns:p14="http://schemas.microsoft.com/office/powerpoint/2010/main" val="3318905556"/>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plit Image Tw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55A414-67F4-1040-8838-E11B15869A1D}"/>
              </a:ext>
            </a:extLst>
          </p:cNvPr>
          <p:cNvPicPr>
            <a:picLocks noChangeAspect="1"/>
          </p:cNvPicPr>
          <p:nvPr userDrawn="1"/>
        </p:nvPicPr>
        <p:blipFill>
          <a:blip r:embed="rId2"/>
          <a:srcRect/>
          <a:stretch/>
        </p:blipFill>
        <p:spPr>
          <a:xfrm>
            <a:off x="0" y="0"/>
            <a:ext cx="9144000" cy="6858000"/>
          </a:xfrm>
          <a:prstGeom prst="rect">
            <a:avLst/>
          </a:prstGeom>
        </p:spPr>
      </p:pic>
      <p:sp>
        <p:nvSpPr>
          <p:cNvPr id="7" name="Picture Placeholder 6">
            <a:extLst>
              <a:ext uri="{FF2B5EF4-FFF2-40B4-BE49-F238E27FC236}">
                <a16:creationId xmlns:a16="http://schemas.microsoft.com/office/drawing/2014/main" id="{CB2DE9D5-E346-564A-90C4-034A206B9666}"/>
              </a:ext>
            </a:extLst>
          </p:cNvPr>
          <p:cNvSpPr>
            <a:spLocks noGrp="1"/>
          </p:cNvSpPr>
          <p:nvPr>
            <p:ph type="pic" sz="quarter" idx="13"/>
          </p:nvPr>
        </p:nvSpPr>
        <p:spPr>
          <a:xfrm>
            <a:off x="6858000" y="0"/>
            <a:ext cx="2286000" cy="6858000"/>
          </a:xfrm>
        </p:spPr>
        <p:txBody>
          <a:bodyPr/>
          <a:lstStyle/>
          <a:p>
            <a:r>
              <a:rPr lang="en-US" dirty="0"/>
              <a:t>Click icon to add picture</a:t>
            </a:r>
          </a:p>
        </p:txBody>
      </p:sp>
      <p:sp>
        <p:nvSpPr>
          <p:cNvPr id="3" name="Content Placeholder 2">
            <a:extLst>
              <a:ext uri="{FF2B5EF4-FFF2-40B4-BE49-F238E27FC236}">
                <a16:creationId xmlns:a16="http://schemas.microsoft.com/office/drawing/2014/main" id="{664B3C70-C6AD-E042-966B-E4FB6038D33F}"/>
              </a:ext>
            </a:extLst>
          </p:cNvPr>
          <p:cNvSpPr>
            <a:spLocks noGrp="1"/>
          </p:cNvSpPr>
          <p:nvPr>
            <p:ph idx="1"/>
          </p:nvPr>
        </p:nvSpPr>
        <p:spPr>
          <a:xfrm>
            <a:off x="628650" y="838200"/>
            <a:ext cx="5600700" cy="53387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2E63ACDE-7B0F-E448-ACFA-E80EBDD1FC89}"/>
              </a:ext>
            </a:extLst>
          </p:cNvPr>
          <p:cNvSpPr txBox="1"/>
          <p:nvPr userDrawn="1"/>
        </p:nvSpPr>
        <p:spPr>
          <a:xfrm>
            <a:off x="628650" y="6401772"/>
            <a:ext cx="2857500" cy="230832"/>
          </a:xfrm>
          <a:prstGeom prst="rect">
            <a:avLst/>
          </a:prstGeom>
          <a:noFill/>
        </p:spPr>
        <p:txBody>
          <a:bodyPr wrap="square" rtlCol="0" anchor="ctr">
            <a:spAutoFit/>
          </a:bodyPr>
          <a:lstStyle/>
          <a:p>
            <a:r>
              <a:rPr lang="en-US" sz="900" cap="all" spc="75" dirty="0">
                <a:solidFill>
                  <a:schemeClr val="tx2">
                    <a:lumMod val="10000"/>
                    <a:lumOff val="90000"/>
                  </a:schemeClr>
                </a:solidFill>
              </a:rPr>
              <a:t>Addiction </a:t>
            </a:r>
            <a:r>
              <a:rPr lang="en-US" sz="900" cap="all" spc="75" baseline="0" dirty="0">
                <a:solidFill>
                  <a:schemeClr val="tx2">
                    <a:lumMod val="10000"/>
                    <a:lumOff val="90000"/>
                  </a:schemeClr>
                </a:solidFill>
              </a:rPr>
              <a:t>Medicine Program</a:t>
            </a:r>
          </a:p>
        </p:txBody>
      </p:sp>
    </p:spTree>
    <p:extLst>
      <p:ext uri="{BB962C8B-B14F-4D97-AF65-F5344CB8AC3E}">
        <p14:creationId xmlns:p14="http://schemas.microsoft.com/office/powerpoint/2010/main" val="2428166506"/>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67" y="2061987"/>
            <a:ext cx="2023733" cy="1998871"/>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2051009"/>
            <a:ext cx="5774267" cy="2020824"/>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4071833"/>
            <a:ext cx="5774267" cy="948752"/>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5020585"/>
            <a:ext cx="5774267" cy="488226"/>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Tree>
    <p:extLst>
      <p:ext uri="{BB962C8B-B14F-4D97-AF65-F5344CB8AC3E}">
        <p14:creationId xmlns:p14="http://schemas.microsoft.com/office/powerpoint/2010/main" val="2823437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plit Content">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B155A414-67F4-1040-8838-E11B15869A1D}"/>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6" name="Slide Number Placeholder 5">
            <a:extLst>
              <a:ext uri="{FF2B5EF4-FFF2-40B4-BE49-F238E27FC236}">
                <a16:creationId xmlns:a16="http://schemas.microsoft.com/office/drawing/2014/main" id="{5368A75E-07A1-BE47-812A-93BA82B655DE}"/>
              </a:ext>
            </a:extLst>
          </p:cNvPr>
          <p:cNvSpPr>
            <a:spLocks noGrp="1"/>
          </p:cNvSpPr>
          <p:nvPr>
            <p:ph type="sldNum" sz="quarter" idx="12"/>
          </p:nvPr>
        </p:nvSpPr>
        <p:spPr/>
        <p:txBody>
          <a:bodyPr/>
          <a:lstStyle/>
          <a:p>
            <a:fld id="{A5CFC6D5-AE3D-1D4C-BA57-F92184563838}" type="slidenum">
              <a:rPr lang="en-US" smtClean="0"/>
              <a:t>‹#›</a:t>
            </a:fld>
            <a:endParaRPr lang="en-US" dirty="0"/>
          </a:p>
        </p:txBody>
      </p:sp>
      <p:sp>
        <p:nvSpPr>
          <p:cNvPr id="9" name="Content Placeholder 2">
            <a:extLst>
              <a:ext uri="{FF2B5EF4-FFF2-40B4-BE49-F238E27FC236}">
                <a16:creationId xmlns:a16="http://schemas.microsoft.com/office/drawing/2014/main" id="{4CC40080-1EA8-7A40-8D61-9E95C9B3ADD9}"/>
              </a:ext>
            </a:extLst>
          </p:cNvPr>
          <p:cNvSpPr>
            <a:spLocks noGrp="1"/>
          </p:cNvSpPr>
          <p:nvPr>
            <p:ph idx="13"/>
          </p:nvPr>
        </p:nvSpPr>
        <p:spPr>
          <a:xfrm>
            <a:off x="5200652" y="840829"/>
            <a:ext cx="3314700" cy="5338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4661082"/>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plit Content 2">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B155A414-67F4-1040-8838-E11B15869A1D}"/>
              </a:ext>
            </a:extLst>
          </p:cNvPr>
          <p:cNvPicPr>
            <a:picLocks noChangeAspect="1"/>
          </p:cNvPicPr>
          <p:nvPr userDrawn="1"/>
        </p:nvPicPr>
        <p:blipFill rotWithShape="1">
          <a:blip r:embed="rId2"/>
          <a:srcRect r="83125"/>
          <a:stretch/>
        </p:blipFill>
        <p:spPr>
          <a:xfrm>
            <a:off x="0" y="0"/>
            <a:ext cx="1543050" cy="6858000"/>
          </a:xfrm>
          <a:prstGeom prst="rect">
            <a:avLst/>
          </a:prstGeom>
        </p:spPr>
      </p:pic>
      <p:sp>
        <p:nvSpPr>
          <p:cNvPr id="6" name="Slide Number Placeholder 5">
            <a:extLst>
              <a:ext uri="{FF2B5EF4-FFF2-40B4-BE49-F238E27FC236}">
                <a16:creationId xmlns:a16="http://schemas.microsoft.com/office/drawing/2014/main" id="{5368A75E-07A1-BE47-812A-93BA82B655DE}"/>
              </a:ext>
            </a:extLst>
          </p:cNvPr>
          <p:cNvSpPr>
            <a:spLocks noGrp="1"/>
          </p:cNvSpPr>
          <p:nvPr>
            <p:ph type="sldNum" sz="quarter" idx="12"/>
          </p:nvPr>
        </p:nvSpPr>
        <p:spPr/>
        <p:txBody>
          <a:bodyPr/>
          <a:lstStyle/>
          <a:p>
            <a:fld id="{A5CFC6D5-AE3D-1D4C-BA57-F92184563838}" type="slidenum">
              <a:rPr lang="en-US" smtClean="0"/>
              <a:t>‹#›</a:t>
            </a:fld>
            <a:endParaRPr lang="en-US" dirty="0"/>
          </a:p>
        </p:txBody>
      </p:sp>
      <p:sp>
        <p:nvSpPr>
          <p:cNvPr id="9" name="Content Placeholder 2">
            <a:extLst>
              <a:ext uri="{FF2B5EF4-FFF2-40B4-BE49-F238E27FC236}">
                <a16:creationId xmlns:a16="http://schemas.microsoft.com/office/drawing/2014/main" id="{4CC40080-1EA8-7A40-8D61-9E95C9B3ADD9}"/>
              </a:ext>
            </a:extLst>
          </p:cNvPr>
          <p:cNvSpPr>
            <a:spLocks noGrp="1"/>
          </p:cNvSpPr>
          <p:nvPr>
            <p:ph idx="13"/>
          </p:nvPr>
        </p:nvSpPr>
        <p:spPr>
          <a:xfrm>
            <a:off x="2171700" y="840829"/>
            <a:ext cx="6343652" cy="5338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969525"/>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99BB0A1-15FC-294F-83C6-A2359DB7187D}"/>
              </a:ext>
            </a:extLst>
          </p:cNvPr>
          <p:cNvSpPr>
            <a:spLocks noGrp="1"/>
          </p:cNvSpPr>
          <p:nvPr>
            <p:ph type="pic" sz="quarter" idx="10"/>
          </p:nvPr>
        </p:nvSpPr>
        <p:spPr>
          <a:xfrm>
            <a:off x="0" y="0"/>
            <a:ext cx="9144000" cy="6858000"/>
          </a:xfrm>
        </p:spPr>
        <p:txBody>
          <a:bodyPr/>
          <a:lstStyle/>
          <a:p>
            <a:r>
              <a:rPr lang="en-US" dirty="0"/>
              <a:t>Click icon to add picture</a:t>
            </a:r>
          </a:p>
        </p:txBody>
      </p:sp>
    </p:spTree>
    <p:extLst>
      <p:ext uri="{BB962C8B-B14F-4D97-AF65-F5344CB8AC3E}">
        <p14:creationId xmlns:p14="http://schemas.microsoft.com/office/powerpoint/2010/main" val="14913538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7A096E69-3EF7-2B4A-B82E-8D52B936F9F8}"/>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EEBA716B-2AD9-5446-B597-4AEF982542B5}"/>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981A76EE-A4DF-C442-AF5A-57E546583106}"/>
              </a:ext>
            </a:extLst>
          </p:cNvPr>
          <p:cNvSpPr>
            <a:spLocks noGrp="1"/>
          </p:cNvSpPr>
          <p:nvPr>
            <p:ph type="sldNum" sz="quarter" idx="12"/>
          </p:nvPr>
        </p:nvSpPr>
        <p:spPr/>
        <p:txBody>
          <a:bodyPr/>
          <a:lstStyle/>
          <a:p>
            <a:fld id="{A5CFC6D5-AE3D-1D4C-BA57-F92184563838}" type="slidenum">
              <a:rPr lang="en-US" smtClean="0"/>
              <a:t>‹#›</a:t>
            </a:fld>
            <a:endParaRPr lang="en-US" dirty="0"/>
          </a:p>
        </p:txBody>
      </p:sp>
      <p:sp>
        <p:nvSpPr>
          <p:cNvPr id="8" name="TextBox 7">
            <a:extLst>
              <a:ext uri="{FF2B5EF4-FFF2-40B4-BE49-F238E27FC236}">
                <a16:creationId xmlns:a16="http://schemas.microsoft.com/office/drawing/2014/main" id="{A5B93437-8FAF-5B45-889F-69558A00EE58}"/>
              </a:ext>
            </a:extLst>
          </p:cNvPr>
          <p:cNvSpPr txBox="1"/>
          <p:nvPr userDrawn="1"/>
        </p:nvSpPr>
        <p:spPr>
          <a:xfrm>
            <a:off x="628650" y="6401773"/>
            <a:ext cx="2857500" cy="230832"/>
          </a:xfrm>
          <a:prstGeom prst="rect">
            <a:avLst/>
          </a:prstGeom>
          <a:noFill/>
        </p:spPr>
        <p:txBody>
          <a:bodyPr wrap="square" rtlCol="0" anchor="ctr">
            <a:spAutoFit/>
          </a:bodyPr>
          <a:lstStyle/>
          <a:p>
            <a:r>
              <a:rPr lang="en-US" sz="900" cap="all" spc="75" dirty="0">
                <a:solidFill>
                  <a:schemeClr val="bg1">
                    <a:lumMod val="65000"/>
                  </a:schemeClr>
                </a:solidFill>
              </a:rPr>
              <a:t>Addiction </a:t>
            </a:r>
            <a:r>
              <a:rPr lang="en-US" sz="900" cap="all" spc="75" baseline="0" dirty="0">
                <a:solidFill>
                  <a:schemeClr val="bg1">
                    <a:lumMod val="65000"/>
                  </a:schemeClr>
                </a:solidFill>
              </a:rPr>
              <a:t>Medicine Program</a:t>
            </a:r>
          </a:p>
        </p:txBody>
      </p:sp>
    </p:spTree>
    <p:extLst>
      <p:ext uri="{BB962C8B-B14F-4D97-AF65-F5344CB8AC3E}">
        <p14:creationId xmlns:p14="http://schemas.microsoft.com/office/powerpoint/2010/main" val="37251888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Single Content">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10FE50C4-3731-F34B-9AA6-40BF35C257E5}"/>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61205BD5-D86C-984F-BF65-92D612505A55}"/>
              </a:ext>
            </a:extLst>
          </p:cNvPr>
          <p:cNvSpPr>
            <a:spLocks noGrp="1"/>
          </p:cNvSpPr>
          <p:nvPr>
            <p:ph type="title"/>
          </p:nvPr>
        </p:nvSpPr>
        <p:spPr>
          <a:xfrm>
            <a:off x="628650" y="365126"/>
            <a:ext cx="7886700" cy="1325563"/>
          </a:xfrm>
        </p:spPr>
        <p:txBody>
          <a:bodyP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64B3C70-C6AD-E042-966B-E4FB6038D33F}"/>
              </a:ext>
            </a:extLst>
          </p:cNvPr>
          <p:cNvSpPr>
            <a:spLocks noGrp="1"/>
          </p:cNvSpPr>
          <p:nvPr>
            <p:ph idx="1"/>
          </p:nvPr>
        </p:nvSpPr>
        <p:spPr>
          <a:xfrm>
            <a:off x="628650" y="1825625"/>
            <a:ext cx="78867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368A75E-07A1-BE47-812A-93BA82B655DE}"/>
              </a:ext>
            </a:extLst>
          </p:cNvPr>
          <p:cNvSpPr>
            <a:spLocks noGrp="1"/>
          </p:cNvSpPr>
          <p:nvPr>
            <p:ph type="sldNum" sz="quarter" idx="12"/>
          </p:nvPr>
        </p:nvSpPr>
        <p:spPr/>
        <p:txBody>
          <a:bodyPr/>
          <a:lstStyle/>
          <a:p>
            <a:fld id="{A5CFC6D5-AE3D-1D4C-BA57-F92184563838}" type="slidenum">
              <a:rPr lang="en-US" smtClean="0"/>
              <a:t>‹#›</a:t>
            </a:fld>
            <a:endParaRPr lang="en-US" dirty="0"/>
          </a:p>
        </p:txBody>
      </p:sp>
      <p:sp>
        <p:nvSpPr>
          <p:cNvPr id="7" name="TextBox 6">
            <a:extLst>
              <a:ext uri="{FF2B5EF4-FFF2-40B4-BE49-F238E27FC236}">
                <a16:creationId xmlns:a16="http://schemas.microsoft.com/office/drawing/2014/main" id="{A211958B-A9BF-0B48-98EE-395E167AA972}"/>
              </a:ext>
            </a:extLst>
          </p:cNvPr>
          <p:cNvSpPr txBox="1"/>
          <p:nvPr userDrawn="1"/>
        </p:nvSpPr>
        <p:spPr>
          <a:xfrm>
            <a:off x="628650" y="6401773"/>
            <a:ext cx="2857500" cy="230832"/>
          </a:xfrm>
          <a:prstGeom prst="rect">
            <a:avLst/>
          </a:prstGeom>
          <a:noFill/>
        </p:spPr>
        <p:txBody>
          <a:bodyPr wrap="square" rtlCol="0" anchor="ctr">
            <a:spAutoFit/>
          </a:bodyPr>
          <a:lstStyle/>
          <a:p>
            <a:r>
              <a:rPr lang="en-US" sz="900" cap="all" spc="75" dirty="0">
                <a:solidFill>
                  <a:schemeClr val="bg1">
                    <a:lumMod val="65000"/>
                  </a:schemeClr>
                </a:solidFill>
              </a:rPr>
              <a:t>Addiction </a:t>
            </a:r>
            <a:r>
              <a:rPr lang="en-US" sz="900" cap="all" spc="75" baseline="0" dirty="0">
                <a:solidFill>
                  <a:schemeClr val="bg1">
                    <a:lumMod val="65000"/>
                  </a:schemeClr>
                </a:solidFill>
              </a:rPr>
              <a:t>Medicine Program</a:t>
            </a:r>
          </a:p>
        </p:txBody>
      </p:sp>
    </p:spTree>
    <p:extLst>
      <p:ext uri="{BB962C8B-B14F-4D97-AF65-F5344CB8AC3E}">
        <p14:creationId xmlns:p14="http://schemas.microsoft.com/office/powerpoint/2010/main" val="441020680"/>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Double Content">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DD8402EA-2B7D-6441-A0D7-FF792E453EBE}"/>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C03B8BE1-6961-5345-8E50-557384206D31}"/>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6290ECC-44A0-C14F-ABF0-7F8C3871151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E990FA-2C91-F641-8A80-98391FCE42C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547994D-26F5-754C-BC6B-E6A216734252}"/>
              </a:ext>
            </a:extLst>
          </p:cNvPr>
          <p:cNvSpPr>
            <a:spLocks noGrp="1"/>
          </p:cNvSpPr>
          <p:nvPr>
            <p:ph type="sldNum" sz="quarter" idx="12"/>
          </p:nvPr>
        </p:nvSpPr>
        <p:spPr/>
        <p:txBody>
          <a:bodyPr/>
          <a:lstStyle/>
          <a:p>
            <a:fld id="{A5CFC6D5-AE3D-1D4C-BA57-F92184563838}" type="slidenum">
              <a:rPr lang="en-US" smtClean="0"/>
              <a:t>‹#›</a:t>
            </a:fld>
            <a:endParaRPr lang="en-US" dirty="0"/>
          </a:p>
        </p:txBody>
      </p:sp>
      <p:sp>
        <p:nvSpPr>
          <p:cNvPr id="9" name="TextBox 8">
            <a:extLst>
              <a:ext uri="{FF2B5EF4-FFF2-40B4-BE49-F238E27FC236}">
                <a16:creationId xmlns:a16="http://schemas.microsoft.com/office/drawing/2014/main" id="{E38F4378-E60A-9148-A423-1B57D0EEC5DD}"/>
              </a:ext>
            </a:extLst>
          </p:cNvPr>
          <p:cNvSpPr txBox="1"/>
          <p:nvPr userDrawn="1"/>
        </p:nvSpPr>
        <p:spPr>
          <a:xfrm>
            <a:off x="628650" y="6401773"/>
            <a:ext cx="2857500" cy="230832"/>
          </a:xfrm>
          <a:prstGeom prst="rect">
            <a:avLst/>
          </a:prstGeom>
          <a:noFill/>
        </p:spPr>
        <p:txBody>
          <a:bodyPr wrap="square" rtlCol="0" anchor="ctr">
            <a:spAutoFit/>
          </a:bodyPr>
          <a:lstStyle/>
          <a:p>
            <a:r>
              <a:rPr lang="en-US" sz="900" cap="all" spc="75" dirty="0">
                <a:solidFill>
                  <a:schemeClr val="bg1">
                    <a:lumMod val="65000"/>
                  </a:schemeClr>
                </a:solidFill>
              </a:rPr>
              <a:t>Addiction </a:t>
            </a:r>
            <a:r>
              <a:rPr lang="en-US" sz="900" cap="all" spc="75" baseline="0" dirty="0">
                <a:solidFill>
                  <a:schemeClr val="bg1">
                    <a:lumMod val="65000"/>
                  </a:schemeClr>
                </a:solidFill>
              </a:rPr>
              <a:t>Medicine Program</a:t>
            </a:r>
          </a:p>
        </p:txBody>
      </p:sp>
    </p:spTree>
    <p:extLst>
      <p:ext uri="{BB962C8B-B14F-4D97-AF65-F5344CB8AC3E}">
        <p14:creationId xmlns:p14="http://schemas.microsoft.com/office/powerpoint/2010/main" val="5525141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Content">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D7D9FBD6-CFE7-6D4F-A83F-F8AF94AB378D}"/>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Slide Number Placeholder 3">
            <a:extLst>
              <a:ext uri="{FF2B5EF4-FFF2-40B4-BE49-F238E27FC236}">
                <a16:creationId xmlns:a16="http://schemas.microsoft.com/office/drawing/2014/main" id="{AD873C59-EA60-6A44-BBE7-EB3C8D5438B1}"/>
              </a:ext>
            </a:extLst>
          </p:cNvPr>
          <p:cNvSpPr>
            <a:spLocks noGrp="1"/>
          </p:cNvSpPr>
          <p:nvPr>
            <p:ph type="sldNum" sz="quarter" idx="12"/>
          </p:nvPr>
        </p:nvSpPr>
        <p:spPr/>
        <p:txBody>
          <a:bodyPr/>
          <a:lstStyle/>
          <a:p>
            <a:fld id="{A5CFC6D5-AE3D-1D4C-BA57-F92184563838}" type="slidenum">
              <a:rPr lang="en-US" smtClean="0"/>
              <a:t>‹#›</a:t>
            </a:fld>
            <a:endParaRPr lang="en-US" dirty="0"/>
          </a:p>
        </p:txBody>
      </p:sp>
      <p:sp>
        <p:nvSpPr>
          <p:cNvPr id="7" name="TextBox 6">
            <a:extLst>
              <a:ext uri="{FF2B5EF4-FFF2-40B4-BE49-F238E27FC236}">
                <a16:creationId xmlns:a16="http://schemas.microsoft.com/office/drawing/2014/main" id="{BC58AFD4-5F04-F04D-B5D7-0A0F134BE844}"/>
              </a:ext>
            </a:extLst>
          </p:cNvPr>
          <p:cNvSpPr txBox="1"/>
          <p:nvPr userDrawn="1"/>
        </p:nvSpPr>
        <p:spPr>
          <a:xfrm>
            <a:off x="628650" y="6401773"/>
            <a:ext cx="2857500" cy="230832"/>
          </a:xfrm>
          <a:prstGeom prst="rect">
            <a:avLst/>
          </a:prstGeom>
          <a:noFill/>
        </p:spPr>
        <p:txBody>
          <a:bodyPr wrap="square" rtlCol="0" anchor="ctr">
            <a:spAutoFit/>
          </a:bodyPr>
          <a:lstStyle/>
          <a:p>
            <a:r>
              <a:rPr lang="en-US" sz="900" cap="all" spc="75" dirty="0">
                <a:solidFill>
                  <a:schemeClr val="bg1">
                    <a:lumMod val="65000"/>
                  </a:schemeClr>
                </a:solidFill>
              </a:rPr>
              <a:t>Addiction </a:t>
            </a:r>
            <a:r>
              <a:rPr lang="en-US" sz="900" cap="all" spc="75" baseline="0" dirty="0">
                <a:solidFill>
                  <a:schemeClr val="bg1">
                    <a:lumMod val="65000"/>
                  </a:schemeClr>
                </a:solidFill>
              </a:rPr>
              <a:t>Medicine Program</a:t>
            </a:r>
          </a:p>
        </p:txBody>
      </p:sp>
    </p:spTree>
    <p:extLst>
      <p:ext uri="{BB962C8B-B14F-4D97-AF65-F5344CB8AC3E}">
        <p14:creationId xmlns:p14="http://schemas.microsoft.com/office/powerpoint/2010/main" val="24897440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873C59-EA60-6A44-BBE7-EB3C8D5438B1}"/>
              </a:ext>
            </a:extLst>
          </p:cNvPr>
          <p:cNvSpPr>
            <a:spLocks noGrp="1"/>
          </p:cNvSpPr>
          <p:nvPr>
            <p:ph type="sldNum" sz="quarter" idx="12"/>
          </p:nvPr>
        </p:nvSpPr>
        <p:spPr/>
        <p:txBody>
          <a:bodyPr/>
          <a:lstStyle/>
          <a:p>
            <a:fld id="{A5CFC6D5-AE3D-1D4C-BA57-F92184563838}" type="slidenum">
              <a:rPr lang="en-US" smtClean="0"/>
              <a:t>‹#›</a:t>
            </a:fld>
            <a:endParaRPr lang="en-US" dirty="0"/>
          </a:p>
        </p:txBody>
      </p:sp>
      <p:sp>
        <p:nvSpPr>
          <p:cNvPr id="5" name="TextBox 4">
            <a:extLst>
              <a:ext uri="{FF2B5EF4-FFF2-40B4-BE49-F238E27FC236}">
                <a16:creationId xmlns:a16="http://schemas.microsoft.com/office/drawing/2014/main" id="{2445E498-3F10-544D-8763-6F35FEE86170}"/>
              </a:ext>
            </a:extLst>
          </p:cNvPr>
          <p:cNvSpPr txBox="1"/>
          <p:nvPr userDrawn="1"/>
        </p:nvSpPr>
        <p:spPr>
          <a:xfrm>
            <a:off x="628650" y="6401773"/>
            <a:ext cx="2857500" cy="230832"/>
          </a:xfrm>
          <a:prstGeom prst="rect">
            <a:avLst/>
          </a:prstGeom>
          <a:noFill/>
        </p:spPr>
        <p:txBody>
          <a:bodyPr wrap="square" rtlCol="0" anchor="ctr">
            <a:spAutoFit/>
          </a:bodyPr>
          <a:lstStyle/>
          <a:p>
            <a:r>
              <a:rPr lang="en-US" sz="900" cap="all" spc="75" dirty="0">
                <a:solidFill>
                  <a:schemeClr val="bg1">
                    <a:lumMod val="65000"/>
                  </a:schemeClr>
                </a:solidFill>
              </a:rPr>
              <a:t>Addiction </a:t>
            </a:r>
            <a:r>
              <a:rPr lang="en-US" sz="900" cap="all" spc="75" baseline="0" dirty="0">
                <a:solidFill>
                  <a:schemeClr val="bg1">
                    <a:lumMod val="65000"/>
                  </a:schemeClr>
                </a:solidFill>
              </a:rPr>
              <a:t>Medicine Program</a:t>
            </a:r>
          </a:p>
        </p:txBody>
      </p:sp>
    </p:spTree>
    <p:extLst>
      <p:ext uri="{BB962C8B-B14F-4D97-AF65-F5344CB8AC3E}">
        <p14:creationId xmlns:p14="http://schemas.microsoft.com/office/powerpoint/2010/main" val="2916452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D11D8227-99C3-3D4C-97F7-961F9C4C7F0C}"/>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9" name="Picture 8" descr="Text&#10;&#10;Description automatically generated">
            <a:extLst>
              <a:ext uri="{FF2B5EF4-FFF2-40B4-BE49-F238E27FC236}">
                <a16:creationId xmlns:a16="http://schemas.microsoft.com/office/drawing/2014/main" id="{D431E6AE-713A-F343-86C0-2422981C2DC5}"/>
              </a:ext>
            </a:extLst>
          </p:cNvPr>
          <p:cNvPicPr>
            <a:picLocks noChangeAspect="1"/>
          </p:cNvPicPr>
          <p:nvPr userDrawn="1"/>
        </p:nvPicPr>
        <p:blipFill>
          <a:blip r:embed="rId3"/>
          <a:stretch>
            <a:fillRect/>
          </a:stretch>
        </p:blipFill>
        <p:spPr>
          <a:xfrm>
            <a:off x="3475863" y="3028950"/>
            <a:ext cx="2192274" cy="800100"/>
          </a:xfrm>
          <a:prstGeom prst="rect">
            <a:avLst/>
          </a:prstGeom>
        </p:spPr>
      </p:pic>
    </p:spTree>
    <p:extLst>
      <p:ext uri="{BB962C8B-B14F-4D97-AF65-F5344CB8AC3E}">
        <p14:creationId xmlns:p14="http://schemas.microsoft.com/office/powerpoint/2010/main" val="29791503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4" y="230729"/>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7086" y="232218"/>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0715" y="230096"/>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157247985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69174"/>
            <a:ext cx="7843267" cy="548640"/>
          </a:xfrm>
          <a:prstGeom prst="rect">
            <a:avLst/>
          </a:prstGeom>
        </p:spPr>
        <p:txBody>
          <a:bodyPr anchor="t">
            <a:noAutofit/>
          </a:bodyPr>
          <a:lstStyle>
            <a:lvl1pPr algn="l">
              <a:defRPr sz="2400" b="1"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2"/>
            <a:ext cx="7888288" cy="4795307"/>
          </a:xfrm>
          <a:prstGeom prst="rect">
            <a:avLst/>
          </a:prstGeom>
        </p:spPr>
        <p:txBody>
          <a:bodyPr>
            <a:noAutofit/>
          </a:bodyPr>
          <a:lstStyle>
            <a:lvl1pPr marL="171450" indent="-171450">
              <a:lnSpc>
                <a:spcPct val="100000"/>
              </a:lnSpc>
              <a:spcBef>
                <a:spcPts val="900"/>
              </a:spcBef>
              <a:defRPr sz="2100" b="1" i="0">
                <a:latin typeface="Gotham Bold" charset="0"/>
                <a:ea typeface="Gotham Bold" charset="0"/>
                <a:cs typeface="Gotham Bold" charset="0"/>
              </a:defRPr>
            </a:lvl1pPr>
            <a:lvl2pPr marL="432197" indent="-175022">
              <a:lnSpc>
                <a:spcPct val="100000"/>
              </a:lnSpc>
              <a:buFont typeface="Franklin Gothic Medium" panose="020B0603020102020204" pitchFamily="34" charset="0"/>
              <a:buChar char="−"/>
              <a:defRPr sz="1800" b="1" i="0">
                <a:latin typeface="Gotham Bold" charset="0"/>
                <a:ea typeface="Gotham Bold" charset="0"/>
                <a:cs typeface="Gotham Bold" charset="0"/>
              </a:defRPr>
            </a:lvl2pPr>
            <a:lvl3pPr marL="729854" indent="-171450">
              <a:lnSpc>
                <a:spcPct val="100000"/>
              </a:lnSpc>
              <a:defRPr sz="15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cxnSp>
        <p:nvCxnSpPr>
          <p:cNvPr id="18" name="Straight Connector 17"/>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8663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 Color Seal">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a:t>Click to Add Date</a:t>
            </a:r>
          </a:p>
        </p:txBody>
      </p:sp>
      <p:sp>
        <p:nvSpPr>
          <p:cNvPr id="14" name="Rectangle 13"/>
          <p:cNvSpPr/>
          <p:nvPr/>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029130155"/>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lide - Black Seal">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266" y="2061985"/>
            <a:ext cx="2023733" cy="1998871"/>
          </a:xfrm>
          <a:prstGeom prst="rect">
            <a:avLst/>
          </a:prstGeom>
        </p:spPr>
      </p:pic>
      <p:sp>
        <p:nvSpPr>
          <p:cNvPr id="10" name="Rectangle 9"/>
          <p:cNvSpPr/>
          <p:nvPr/>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a:t>Click to Add Date</a:t>
            </a:r>
          </a:p>
        </p:txBody>
      </p:sp>
    </p:spTree>
    <p:extLst>
      <p:ext uri="{BB962C8B-B14F-4D97-AF65-F5344CB8AC3E}">
        <p14:creationId xmlns:p14="http://schemas.microsoft.com/office/powerpoint/2010/main" val="3186066709"/>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Gotham Bold" charset="0"/>
                <a:ea typeface="Gotham Bold" charset="0"/>
                <a:cs typeface="Gotham Bold" charset="0"/>
              </a:defRPr>
            </a:lvl1pPr>
            <a:lvl2pPr marL="576263" indent="-233363">
              <a:lnSpc>
                <a:spcPct val="100000"/>
              </a:lnSpc>
              <a:buFont typeface="Franklin Gothic Medium" panose="020B0603020102020204" pitchFamily="34" charset="0"/>
              <a:buChar char="−"/>
              <a:defRPr sz="2400" b="1" i="0">
                <a:latin typeface="Gotham Bold" charset="0"/>
                <a:ea typeface="Gotham Bold" charset="0"/>
                <a:cs typeface="Gotham Bold" charset="0"/>
              </a:defRPr>
            </a:lvl2pPr>
            <a:lvl3pPr marL="973138" indent="-228600">
              <a:lnSpc>
                <a:spcPct val="100000"/>
              </a:lnSpc>
              <a:defRPr sz="20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Gotham Bold" charset="0"/>
                <a:ea typeface="Gotham Bold" charset="0"/>
                <a:cs typeface="Gotham Bold" charset="0"/>
              </a:defRPr>
            </a:lvl1pPr>
          </a:lstStyle>
          <a:p>
            <a:pPr lvl="0"/>
            <a:r>
              <a:rPr lang="en-US"/>
              <a:t>Click to add footnote, reference or source</a:t>
            </a:r>
          </a:p>
        </p:txBody>
      </p:sp>
      <p:cxnSp>
        <p:nvCxnSpPr>
          <p:cNvPr id="18" name="Straight Connector 17"/>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528041"/>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0" i="0">
                <a:latin typeface="Gotham Bold" charset="0"/>
                <a:ea typeface="Gotham Bold" charset="0"/>
                <a:cs typeface="Gotham Bold" charset="0"/>
              </a:defRPr>
            </a:lvl1pPr>
            <a:lvl2pPr marL="576263" indent="-233363">
              <a:lnSpc>
                <a:spcPct val="100000"/>
              </a:lnSpc>
              <a:spcBef>
                <a:spcPts val="0"/>
              </a:spcBef>
              <a:buFont typeface="Franklin Gothic Medium" panose="020B0603020102020204" pitchFamily="34" charset="0"/>
              <a:buChar char="−"/>
              <a:defRPr sz="2000" b="0" i="0">
                <a:latin typeface="Gotham Bold" charset="0"/>
                <a:ea typeface="Gotham Bold" charset="0"/>
                <a:cs typeface="Gotham Bold" charset="0"/>
              </a:defRPr>
            </a:lvl2pPr>
            <a:lvl3pPr marL="973138" indent="-228600">
              <a:lnSpc>
                <a:spcPct val="100000"/>
              </a:lnSpc>
              <a:spcBef>
                <a:spcPts val="0"/>
              </a:spcBef>
              <a:defRPr sz="2000" b="0"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0" i="0" baseline="0">
                <a:latin typeface="Gotham Bold" charset="0"/>
                <a:ea typeface="Gotham Bold" charset="0"/>
                <a:cs typeface="Gotham Bold" charset="0"/>
              </a:defRPr>
            </a:lvl1pPr>
          </a:lstStyle>
          <a:p>
            <a:pPr lvl="0"/>
            <a:r>
              <a:rPr lang="en-US"/>
              <a:t>Click icon below to add table or chart</a:t>
            </a:r>
          </a:p>
        </p:txBody>
      </p:sp>
      <p:cxnSp>
        <p:nvCxnSpPr>
          <p:cNvPr id="7" name="Straight Connector 6"/>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286380"/>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0" i="0" baseline="0">
                <a:latin typeface="Gotham Bold" charset="0"/>
                <a:ea typeface="Gotham Bold" charset="0"/>
                <a:cs typeface="Gotham Bold" charset="0"/>
              </a:defRPr>
            </a:lvl1pPr>
          </a:lstStyle>
          <a:p>
            <a:pPr lvl="0"/>
            <a:r>
              <a:rPr lang="en-US"/>
              <a:t>Click icon below to add table or chart</a:t>
            </a:r>
          </a:p>
        </p:txBody>
      </p:sp>
      <p:cxnSp>
        <p:nvCxnSpPr>
          <p:cNvPr id="6" name="Straight Connector 5"/>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4996880"/>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0" i="0" baseline="0">
                <a:latin typeface="Gotham Bold" charset="0"/>
                <a:ea typeface="Gotham Bold" charset="0"/>
                <a:cs typeface="Gotham Bold"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0" i="0" baseline="0">
                <a:latin typeface="Gotham Bold" charset="0"/>
                <a:ea typeface="Gotham Bold" charset="0"/>
                <a:cs typeface="Gotham Bold"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cxnSp>
        <p:nvCxnSpPr>
          <p:cNvPr id="11" name="Straight Connector 10"/>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688762"/>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0" i="0">
                <a:latin typeface="Gotham Bold" charset="0"/>
                <a:ea typeface="Gotham Bold" charset="0"/>
                <a:cs typeface="Gotham Bold" charset="0"/>
              </a:defRPr>
            </a:lvl1pPr>
            <a:lvl2pPr marL="514350" indent="-171450">
              <a:buFont typeface="Franklin Gothic Medium Cond" panose="020B0606030402020204" pitchFamily="34" charset="0"/>
              <a:buChar char="–"/>
              <a:defRPr sz="2000" b="0" i="0">
                <a:latin typeface="Gotham Bold" charset="0"/>
                <a:ea typeface="Gotham Bold" charset="0"/>
                <a:cs typeface="Gotham Bold" charset="0"/>
              </a:defRPr>
            </a:lvl2pPr>
            <a:lvl3pPr>
              <a:defRPr sz="2000" b="0" i="0">
                <a:latin typeface="Gotham Bold" charset="0"/>
                <a:ea typeface="Gotham Bold" charset="0"/>
                <a:cs typeface="Gotham Bold" charset="0"/>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0" i="0">
                <a:latin typeface="Gotham Bold" charset="0"/>
                <a:ea typeface="Gotham Bold" charset="0"/>
                <a:cs typeface="Gotham Bold" charset="0"/>
              </a:defRPr>
            </a:lvl1pPr>
            <a:lvl2pPr marL="514350" indent="-171450">
              <a:buFont typeface="Franklin Gothic Medium Cond" panose="020B0606030402020204" pitchFamily="34" charset="0"/>
              <a:buChar char="–"/>
              <a:defRPr sz="2000" b="0" i="0" baseline="0">
                <a:latin typeface="Gotham Bold" charset="0"/>
                <a:ea typeface="Gotham Bold" charset="0"/>
                <a:cs typeface="Gotham Bold" charset="0"/>
              </a:defRPr>
            </a:lvl2pPr>
            <a:lvl3pPr>
              <a:defRPr sz="2000" b="0" i="0" baseline="0">
                <a:latin typeface="Gotham Bold" charset="0"/>
                <a:ea typeface="Gotham Bold" charset="0"/>
                <a:cs typeface="Gotham Bold" charset="0"/>
              </a:defRPr>
            </a:lvl3pPr>
          </a:lstStyle>
          <a:p>
            <a:pPr lvl="0"/>
            <a:r>
              <a:rPr lang="en-US"/>
              <a:t>Click to add bullets</a:t>
            </a:r>
          </a:p>
          <a:p>
            <a:pPr lvl="1"/>
            <a:r>
              <a:rPr lang="en-US"/>
              <a:t>Bullet 2</a:t>
            </a:r>
          </a:p>
          <a:p>
            <a:pPr lvl="2"/>
            <a:r>
              <a:rPr lang="en-US"/>
              <a:t>Bullet 3</a:t>
            </a:r>
          </a:p>
        </p:txBody>
      </p:sp>
      <p:cxnSp>
        <p:nvCxnSpPr>
          <p:cNvPr id="9" name="Straight Connector 8"/>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909452"/>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5206545"/>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ver Slide - Lighthouse, Mountains, Full Logo, Title and Subtitl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150" y="1985775"/>
            <a:ext cx="1895338" cy="1883383"/>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6484285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74368" y="640080"/>
            <a:ext cx="7843267" cy="548640"/>
          </a:xfr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628650" y="1520825"/>
            <a:ext cx="7888288" cy="4519613"/>
          </a:xfrm>
        </p:spPr>
        <p:txBody>
          <a:bodyPr/>
          <a:lstStyle>
            <a:lvl1pPr>
              <a:lnSpc>
                <a:spcPct val="100000"/>
              </a:lnSpc>
              <a:spcBef>
                <a:spcPts val="1200"/>
              </a:spcBef>
              <a:defRPr sz="2800">
                <a:latin typeface="Franklin Gothic Medium" panose="020B0603020102020204" pitchFamily="34" charset="0"/>
              </a:defRPr>
            </a:lvl1pPr>
            <a:lvl2pPr marL="514350" indent="-171450">
              <a:lnSpc>
                <a:spcPct val="100000"/>
              </a:lnSpc>
              <a:buFont typeface="Franklin Gothic Medium" panose="020B0603020102020204" pitchFamily="34" charset="0"/>
              <a:buChar char="−"/>
              <a:defRPr sz="2400">
                <a:latin typeface="Franklin Gothic Medium" panose="020B0603020102020204" pitchFamily="34" charset="0"/>
              </a:defRPr>
            </a:lvl2pPr>
            <a:lvl3pPr>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Edit Master text styles</a:t>
            </a:r>
          </a:p>
          <a:p>
            <a:pPr lvl="1"/>
            <a:r>
              <a:rPr lang="en-US"/>
              <a:t> Second level</a:t>
            </a:r>
          </a:p>
          <a:p>
            <a:pPr lvl="2"/>
            <a:r>
              <a:rPr lang="en-US"/>
              <a:t>Third level</a:t>
            </a:r>
          </a:p>
        </p:txBody>
      </p:sp>
    </p:spTree>
    <p:extLst>
      <p:ext uri="{BB962C8B-B14F-4D97-AF65-F5344CB8AC3E}">
        <p14:creationId xmlns:p14="http://schemas.microsoft.com/office/powerpoint/2010/main" val="145790877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4"/>
            <a:ext cx="7888288" cy="1212895"/>
          </a:xfrm>
          <a:prstGeom prst="rect">
            <a:avLst/>
          </a:prstGeom>
        </p:spPr>
        <p:txBody>
          <a:bodyPr>
            <a:noAutofit/>
          </a:bodyPr>
          <a:lstStyle>
            <a:lvl1pPr marL="171450" indent="-171450">
              <a:lnSpc>
                <a:spcPct val="100000"/>
              </a:lnSpc>
              <a:spcBef>
                <a:spcPts val="0"/>
              </a:spcBef>
              <a:defRPr sz="1500" b="0" i="0">
                <a:latin typeface="Gotham Bold" charset="0"/>
                <a:ea typeface="Gotham Bold" charset="0"/>
                <a:cs typeface="Gotham Bold" charset="0"/>
              </a:defRPr>
            </a:lvl1pPr>
            <a:lvl2pPr marL="432197" indent="-175022">
              <a:lnSpc>
                <a:spcPct val="100000"/>
              </a:lnSpc>
              <a:spcBef>
                <a:spcPts val="0"/>
              </a:spcBef>
              <a:buFont typeface="Franklin Gothic Medium" panose="020B0603020102020204" pitchFamily="34" charset="0"/>
              <a:buChar char="−"/>
              <a:defRPr sz="1500" b="0" i="0">
                <a:latin typeface="Gotham Bold" charset="0"/>
                <a:ea typeface="Gotham Bold" charset="0"/>
                <a:cs typeface="Gotham Bold" charset="0"/>
              </a:defRPr>
            </a:lvl2pPr>
            <a:lvl3pPr marL="729854" indent="-171450">
              <a:lnSpc>
                <a:spcPct val="100000"/>
              </a:lnSpc>
              <a:spcBef>
                <a:spcPts val="0"/>
              </a:spcBef>
              <a:defRPr sz="1500" b="0"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8" y="6251575"/>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1800" b="0" i="0" baseline="0">
                <a:latin typeface="Gotham Bold" charset="0"/>
                <a:ea typeface="Gotham Bold" charset="0"/>
                <a:cs typeface="Gotham Bold" charset="0"/>
              </a:defRPr>
            </a:lvl1pPr>
          </a:lstStyle>
          <a:p>
            <a:pPr lvl="0"/>
            <a:r>
              <a:rPr lang="en-US" dirty="0"/>
              <a:t>Click icon below to add table or chart</a:t>
            </a:r>
          </a:p>
        </p:txBody>
      </p:sp>
      <p:cxnSp>
        <p:nvCxnSpPr>
          <p:cNvPr id="7" name="Straight Connector 6"/>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28025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30936" y="640080"/>
            <a:ext cx="7886700" cy="548640"/>
          </a:xfrm>
          <a:prstGeom prst="rect">
            <a:avLst/>
          </a:prstGeo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6" name="Rectangle 5">
            <a:extLst>
              <a:ext uri="{FF2B5EF4-FFF2-40B4-BE49-F238E27FC236}">
                <a16:creationId xmlns:a16="http://schemas.microsoft.com/office/drawing/2014/main" id="{A4982C14-D6E8-4DC2-8E70-A77C4904A886}"/>
              </a:ext>
            </a:extLst>
          </p:cNvPr>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0">
            <a:extLst>
              <a:ext uri="{FF2B5EF4-FFF2-40B4-BE49-F238E27FC236}">
                <a16:creationId xmlns:a16="http://schemas.microsoft.com/office/drawing/2014/main" id="{681B9B26-849E-4389-8A34-9CBFB3AC9E65}"/>
              </a:ext>
            </a:extLst>
          </p:cNvPr>
          <p:cNvSpPr>
            <a:spLocks noGrp="1"/>
          </p:cNvSpPr>
          <p:nvPr>
            <p:ph type="sldNum" sz="quarter" idx="13"/>
          </p:nvPr>
        </p:nvSpPr>
        <p:spPr>
          <a:xfrm>
            <a:off x="7086600" y="6592387"/>
            <a:ext cx="20574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20695253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7492" y="1998134"/>
            <a:ext cx="3497580" cy="376732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08498" y="1998134"/>
            <a:ext cx="3497580" cy="376732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5042C1-9E7D-4229-9364-7FAF17D605F3}" type="datetimeFigureOut">
              <a:rPr lang="en-US" smtClean="0"/>
              <a:t>3/28/2022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9E1706-6544-43F3-AA81-0ED1B3613CF4}" type="slidenum">
              <a:rPr lang="en-US" smtClean="0"/>
              <a:t>‹#›</a:t>
            </a:fld>
            <a:endParaRPr lang="en-US" dirty="0"/>
          </a:p>
        </p:txBody>
      </p:sp>
    </p:spTree>
    <p:extLst>
      <p:ext uri="{BB962C8B-B14F-4D97-AF65-F5344CB8AC3E}">
        <p14:creationId xmlns:p14="http://schemas.microsoft.com/office/powerpoint/2010/main" val="7340906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37"/>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7"/>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4" name="Google Shape;14;p3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 name="Google Shape;15;p3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6" name="Google Shape;16;p3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9pPr>
          </a:lstStyle>
          <a:p>
            <a:fld id="{00000000-1234-1234-1234-123412341234}" type="slidenum">
              <a:rPr lang="en-US" smtClean="0"/>
              <a:pPr/>
              <a:t>‹#›</a:t>
            </a:fld>
            <a:endParaRPr lang="en-US" dirty="0"/>
          </a:p>
        </p:txBody>
      </p:sp>
      <p:sp>
        <p:nvSpPr>
          <p:cNvPr id="17" name="Google Shape;17;p37"/>
          <p:cNvSpPr/>
          <p:nvPr/>
        </p:nvSpPr>
        <p:spPr>
          <a:xfrm>
            <a:off x="7656521" y="2"/>
            <a:ext cx="851300"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350" b="0" i="0" u="none" strike="noStrike" cap="none" dirty="0">
              <a:solidFill>
                <a:srgbClr val="FFFFFF"/>
              </a:solidFill>
              <a:latin typeface="Calibri"/>
              <a:ea typeface="Calibri"/>
              <a:cs typeface="Calibri"/>
              <a:sym typeface="Calibri"/>
            </a:endParaRPr>
          </a:p>
        </p:txBody>
      </p:sp>
      <p:sp>
        <p:nvSpPr>
          <p:cNvPr id="18" name="Google Shape;18;p37"/>
          <p:cNvSpPr/>
          <p:nvPr/>
        </p:nvSpPr>
        <p:spPr>
          <a:xfrm flipH="1">
            <a:off x="416783" y="1064830"/>
            <a:ext cx="3062575"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dk1"/>
              </a:buClr>
              <a:buSzPts val="1800"/>
              <a:buFont typeface="Avenir"/>
              <a:buNone/>
            </a:pPr>
            <a:endParaRPr sz="135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337563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3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8"/>
          <p:cNvSpPr txBox="1">
            <a:spLocks noGrp="1"/>
          </p:cNvSpPr>
          <p:nvPr>
            <p:ph type="body" idx="1"/>
          </p:nvPr>
        </p:nvSpPr>
        <p:spPr>
          <a:xfrm>
            <a:off x="628650" y="1825625"/>
            <a:ext cx="7886700" cy="3859742"/>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2" name="Google Shape;22;p3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3" name="Google Shape;23;p3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4" name="Google Shape;24;p3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9pPr>
          </a:lstStyle>
          <a:p>
            <a:fld id="{00000000-1234-1234-1234-123412341234}" type="slidenum">
              <a:rPr lang="en-US" smtClean="0"/>
              <a:pPr/>
              <a:t>‹#›</a:t>
            </a:fld>
            <a:endParaRPr lang="en-US" dirty="0"/>
          </a:p>
        </p:txBody>
      </p:sp>
      <p:sp>
        <p:nvSpPr>
          <p:cNvPr id="25" name="Google Shape;25;p38"/>
          <p:cNvSpPr/>
          <p:nvPr/>
        </p:nvSpPr>
        <p:spPr>
          <a:xfrm>
            <a:off x="7870825" y="2"/>
            <a:ext cx="636996" cy="357668"/>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350" b="0" i="0" u="none" strike="noStrike" cap="none" dirty="0">
              <a:solidFill>
                <a:srgbClr val="FFFFFF"/>
              </a:solidFill>
              <a:latin typeface="Calibri"/>
              <a:ea typeface="Calibri"/>
              <a:cs typeface="Calibri"/>
              <a:sym typeface="Calibri"/>
            </a:endParaRPr>
          </a:p>
        </p:txBody>
      </p:sp>
      <p:sp>
        <p:nvSpPr>
          <p:cNvPr id="26" name="Google Shape;26;p38"/>
          <p:cNvSpPr/>
          <p:nvPr/>
        </p:nvSpPr>
        <p:spPr>
          <a:xfrm flipH="1">
            <a:off x="92652" y="5717906"/>
            <a:ext cx="1328707" cy="1140095"/>
          </a:xfrm>
          <a:custGeom>
            <a:avLst/>
            <a:gdLst/>
            <a:ahLst/>
            <a:cxnLst/>
            <a:rect l="l" t="t" r="r" b="b"/>
            <a:pathLst>
              <a:path w="1771609" h="1140095" extrusionOk="0">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Clr>
                <a:schemeClr val="dk1"/>
              </a:buClr>
              <a:buSzPts val="1800"/>
              <a:buFont typeface="Avenir"/>
              <a:buNone/>
            </a:pPr>
            <a:endParaRPr sz="135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840068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7"/>
        <p:cNvGrpSpPr/>
        <p:nvPr/>
      </p:nvGrpSpPr>
      <p:grpSpPr>
        <a:xfrm>
          <a:off x="0" y="0"/>
          <a:ext cx="0" cy="0"/>
          <a:chOff x="0" y="0"/>
          <a:chExt cx="0" cy="0"/>
        </a:xfrm>
      </p:grpSpPr>
      <p:sp>
        <p:nvSpPr>
          <p:cNvPr id="28" name="Google Shape;28;p3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9"/>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0" name="Google Shape;30;p39"/>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1" name="Google Shape;31;p3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2" name="Google Shape;32;p3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3" name="Google Shape;33;p3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9pPr>
          </a:lstStyle>
          <a:p>
            <a:fld id="{00000000-1234-1234-1234-123412341234}" type="slidenum">
              <a:rPr lang="en-US" smtClean="0"/>
              <a:pPr/>
              <a:t>‹#›</a:t>
            </a:fld>
            <a:endParaRPr lang="en-US" dirty="0"/>
          </a:p>
        </p:txBody>
      </p:sp>
      <p:sp>
        <p:nvSpPr>
          <p:cNvPr id="34" name="Google Shape;34;p39"/>
          <p:cNvSpPr/>
          <p:nvPr/>
        </p:nvSpPr>
        <p:spPr>
          <a:xfrm rot="-5400000">
            <a:off x="-508875" y="4961136"/>
            <a:ext cx="1737401" cy="719652"/>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Clr>
                <a:schemeClr val="dk1"/>
              </a:buClr>
              <a:buSzPts val="1800"/>
              <a:buFont typeface="Avenir"/>
              <a:buNone/>
            </a:pPr>
            <a:endParaRPr sz="1350" b="0" i="0" u="none" strike="noStrike" cap="none" dirty="0">
              <a:solidFill>
                <a:srgbClr val="000000"/>
              </a:solidFill>
              <a:latin typeface="Calibri"/>
              <a:ea typeface="Calibri"/>
              <a:cs typeface="Calibri"/>
              <a:sym typeface="Calibri"/>
            </a:endParaRPr>
          </a:p>
        </p:txBody>
      </p:sp>
      <p:sp>
        <p:nvSpPr>
          <p:cNvPr id="35" name="Google Shape;35;p39"/>
          <p:cNvSpPr/>
          <p:nvPr/>
        </p:nvSpPr>
        <p:spPr>
          <a:xfrm>
            <a:off x="7870825" y="2"/>
            <a:ext cx="636996" cy="357668"/>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350" b="0" i="0" u="none" strike="noStrike" cap="none"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4983393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9" name="Google Shape;39;p4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0" name="Google Shape;40;p4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4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9pPr>
          </a:lstStyle>
          <a:p>
            <a:fld id="{00000000-1234-1234-1234-123412341234}" type="slidenum">
              <a:rPr lang="en-US" smtClean="0"/>
              <a:pPr/>
              <a:t>‹#›</a:t>
            </a:fld>
            <a:endParaRPr lang="en-US" dirty="0"/>
          </a:p>
        </p:txBody>
      </p:sp>
      <p:sp>
        <p:nvSpPr>
          <p:cNvPr id="42" name="Google Shape;42;p40"/>
          <p:cNvSpPr/>
          <p:nvPr/>
        </p:nvSpPr>
        <p:spPr>
          <a:xfrm>
            <a:off x="7656521" y="2"/>
            <a:ext cx="851300"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350" b="0" i="0" u="none" strike="noStrike" cap="none" dirty="0">
              <a:solidFill>
                <a:srgbClr val="FFFFFF"/>
              </a:solidFill>
              <a:latin typeface="Calibri"/>
              <a:ea typeface="Calibri"/>
              <a:cs typeface="Calibri"/>
              <a:sym typeface="Calibri"/>
            </a:endParaRPr>
          </a:p>
        </p:txBody>
      </p:sp>
      <p:sp>
        <p:nvSpPr>
          <p:cNvPr id="43" name="Google Shape;43;p40"/>
          <p:cNvSpPr/>
          <p:nvPr/>
        </p:nvSpPr>
        <p:spPr>
          <a:xfrm flipH="1">
            <a:off x="416783" y="1064830"/>
            <a:ext cx="3062575"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dk1"/>
              </a:buClr>
              <a:buSzPts val="1800"/>
              <a:buFont typeface="Avenir"/>
              <a:buNone/>
            </a:pPr>
            <a:endParaRPr sz="135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314728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41"/>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1"/>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7" name="Google Shape;47;p41"/>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8" name="Google Shape;48;p41"/>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9" name="Google Shape;49;p41"/>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0" name="Google Shape;50;p4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1" name="Google Shape;51;p4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4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9pPr>
          </a:lstStyle>
          <a:p>
            <a:fld id="{00000000-1234-1234-1234-123412341234}" type="slidenum">
              <a:rPr lang="en-US" smtClean="0"/>
              <a:pPr/>
              <a:t>‹#›</a:t>
            </a:fld>
            <a:endParaRPr lang="en-US" dirty="0"/>
          </a:p>
        </p:txBody>
      </p:sp>
      <p:sp>
        <p:nvSpPr>
          <p:cNvPr id="53" name="Google Shape;53;p41"/>
          <p:cNvSpPr/>
          <p:nvPr/>
        </p:nvSpPr>
        <p:spPr>
          <a:xfrm rot="-5400000">
            <a:off x="-508875" y="4961136"/>
            <a:ext cx="1737401" cy="719652"/>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Clr>
                <a:schemeClr val="dk1"/>
              </a:buClr>
              <a:buSzPts val="1800"/>
              <a:buFont typeface="Avenir"/>
              <a:buNone/>
            </a:pPr>
            <a:endParaRPr sz="1350" b="0" i="0" u="none" strike="noStrike" cap="none" dirty="0">
              <a:solidFill>
                <a:srgbClr val="000000"/>
              </a:solidFill>
              <a:latin typeface="Calibri"/>
              <a:ea typeface="Calibri"/>
              <a:cs typeface="Calibri"/>
              <a:sym typeface="Calibri"/>
            </a:endParaRPr>
          </a:p>
        </p:txBody>
      </p:sp>
      <p:sp>
        <p:nvSpPr>
          <p:cNvPr id="54" name="Google Shape;54;p41"/>
          <p:cNvSpPr/>
          <p:nvPr/>
        </p:nvSpPr>
        <p:spPr>
          <a:xfrm>
            <a:off x="7870825" y="2"/>
            <a:ext cx="636996" cy="357668"/>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350" b="0" i="0" u="none" strike="noStrike" cap="none"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0407918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4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4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9" name="Google Shape;59;p4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9pPr>
          </a:lstStyle>
          <a:p>
            <a:fld id="{00000000-1234-1234-1234-123412341234}" type="slidenum">
              <a:rPr lang="en-US" smtClean="0"/>
              <a:pPr/>
              <a:t>‹#›</a:t>
            </a:fld>
            <a:endParaRPr lang="en-US" dirty="0"/>
          </a:p>
        </p:txBody>
      </p:sp>
      <p:sp>
        <p:nvSpPr>
          <p:cNvPr id="60" name="Google Shape;60;p42"/>
          <p:cNvSpPr/>
          <p:nvPr/>
        </p:nvSpPr>
        <p:spPr>
          <a:xfrm rot="-5400000">
            <a:off x="-508875" y="4961136"/>
            <a:ext cx="1737401" cy="719652"/>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Clr>
                <a:schemeClr val="dk1"/>
              </a:buClr>
              <a:buSzPts val="1800"/>
              <a:buFont typeface="Avenir"/>
              <a:buNone/>
            </a:pPr>
            <a:endParaRPr sz="1350" b="0" i="0" u="none" strike="noStrike" cap="none" dirty="0">
              <a:solidFill>
                <a:srgbClr val="000000"/>
              </a:solidFill>
              <a:latin typeface="Calibri"/>
              <a:ea typeface="Calibri"/>
              <a:cs typeface="Calibri"/>
              <a:sym typeface="Calibri"/>
            </a:endParaRPr>
          </a:p>
        </p:txBody>
      </p:sp>
      <p:sp>
        <p:nvSpPr>
          <p:cNvPr id="61" name="Google Shape;61;p42"/>
          <p:cNvSpPr/>
          <p:nvPr/>
        </p:nvSpPr>
        <p:spPr>
          <a:xfrm>
            <a:off x="7870825" y="2"/>
            <a:ext cx="636996" cy="357668"/>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350" b="0" i="0" u="none" strike="noStrike" cap="none"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88850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4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4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5" name="Google Shape;65;p4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9pPr>
          </a:lstStyle>
          <a:p>
            <a:fld id="{00000000-1234-1234-1234-123412341234}" type="slidenum">
              <a:rPr lang="en-US" smtClean="0"/>
              <a:pPr/>
              <a:t>‹#›</a:t>
            </a:fld>
            <a:endParaRPr lang="en-US" dirty="0"/>
          </a:p>
        </p:txBody>
      </p:sp>
      <p:sp>
        <p:nvSpPr>
          <p:cNvPr id="66" name="Google Shape;66;p43"/>
          <p:cNvSpPr/>
          <p:nvPr/>
        </p:nvSpPr>
        <p:spPr>
          <a:xfrm rot="-5400000">
            <a:off x="-508875" y="4961136"/>
            <a:ext cx="1737401" cy="719652"/>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Clr>
                <a:schemeClr val="dk1"/>
              </a:buClr>
              <a:buSzPts val="1800"/>
              <a:buFont typeface="Avenir"/>
              <a:buNone/>
            </a:pPr>
            <a:endParaRPr sz="1350" b="0" i="0" u="none" strike="noStrike" cap="none" dirty="0">
              <a:solidFill>
                <a:srgbClr val="000000"/>
              </a:solidFill>
              <a:latin typeface="Calibri"/>
              <a:ea typeface="Calibri"/>
              <a:cs typeface="Calibri"/>
              <a:sym typeface="Calibri"/>
            </a:endParaRPr>
          </a:p>
        </p:txBody>
      </p:sp>
      <p:sp>
        <p:nvSpPr>
          <p:cNvPr id="67" name="Google Shape;67;p43"/>
          <p:cNvSpPr/>
          <p:nvPr/>
        </p:nvSpPr>
        <p:spPr>
          <a:xfrm>
            <a:off x="7870825" y="2"/>
            <a:ext cx="636996" cy="357668"/>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350" b="0" i="0" u="none" strike="noStrike" cap="none"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426165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8"/>
        <p:cNvGrpSpPr/>
        <p:nvPr/>
      </p:nvGrpSpPr>
      <p:grpSpPr>
        <a:xfrm>
          <a:off x="0" y="0"/>
          <a:ext cx="0" cy="0"/>
          <a:chOff x="0" y="0"/>
          <a:chExt cx="0" cy="0"/>
        </a:xfrm>
      </p:grpSpPr>
      <p:sp>
        <p:nvSpPr>
          <p:cNvPr id="69" name="Google Shape;69;p4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4"/>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71" name="Google Shape;71;p44"/>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72" name="Google Shape;72;p4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3" name="Google Shape;73;p4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4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9pPr>
          </a:lstStyle>
          <a:p>
            <a:fld id="{00000000-1234-1234-1234-123412341234}" type="slidenum">
              <a:rPr lang="en-US" smtClean="0"/>
              <a:pPr/>
              <a:t>‹#›</a:t>
            </a:fld>
            <a:endParaRPr lang="en-US" dirty="0"/>
          </a:p>
        </p:txBody>
      </p:sp>
      <p:sp>
        <p:nvSpPr>
          <p:cNvPr id="75" name="Google Shape;75;p44"/>
          <p:cNvSpPr/>
          <p:nvPr/>
        </p:nvSpPr>
        <p:spPr>
          <a:xfrm rot="-5400000">
            <a:off x="-508875" y="4961136"/>
            <a:ext cx="1737401" cy="719652"/>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Clr>
                <a:schemeClr val="dk1"/>
              </a:buClr>
              <a:buSzPts val="1800"/>
              <a:buFont typeface="Avenir"/>
              <a:buNone/>
            </a:pPr>
            <a:endParaRPr sz="1350" b="0" i="0" u="none" strike="noStrike" cap="none" dirty="0">
              <a:solidFill>
                <a:srgbClr val="000000"/>
              </a:solidFill>
              <a:latin typeface="Calibri"/>
              <a:ea typeface="Calibri"/>
              <a:cs typeface="Calibri"/>
              <a:sym typeface="Calibri"/>
            </a:endParaRPr>
          </a:p>
        </p:txBody>
      </p:sp>
      <p:sp>
        <p:nvSpPr>
          <p:cNvPr id="76" name="Google Shape;76;p44"/>
          <p:cNvSpPr/>
          <p:nvPr/>
        </p:nvSpPr>
        <p:spPr>
          <a:xfrm>
            <a:off x="7870825" y="2"/>
            <a:ext cx="636996" cy="357668"/>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350" b="0" i="0" u="none" strike="noStrike" cap="none"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267383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6249458"/>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0" i="0" baseline="0">
                <a:latin typeface="Gotham Bold" charset="0"/>
                <a:ea typeface="Gotham Bold" charset="0"/>
                <a:cs typeface="Gotham Bold" charset="0"/>
              </a:defRPr>
            </a:lvl1pPr>
          </a:lstStyle>
          <a:p>
            <a:pPr lvl="0"/>
            <a:r>
              <a:rPr lang="en-US" dirty="0"/>
              <a:t>Click icon below to add table or chart</a:t>
            </a:r>
          </a:p>
        </p:txBody>
      </p:sp>
      <p:cxnSp>
        <p:nvCxnSpPr>
          <p:cNvPr id="6" name="Straight Connector 5"/>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9770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7"/>
        <p:cNvGrpSpPr/>
        <p:nvPr/>
      </p:nvGrpSpPr>
      <p:grpSpPr>
        <a:xfrm>
          <a:off x="0" y="0"/>
          <a:ext cx="0" cy="0"/>
          <a:chOff x="0" y="0"/>
          <a:chExt cx="0" cy="0"/>
        </a:xfrm>
      </p:grpSpPr>
      <p:sp>
        <p:nvSpPr>
          <p:cNvPr id="78" name="Google Shape;78;p4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5"/>
          <p:cNvSpPr>
            <a:spLocks noGrp="1"/>
          </p:cNvSpPr>
          <p:nvPr>
            <p:ph type="pic" idx="2"/>
          </p:nvPr>
        </p:nvSpPr>
        <p:spPr>
          <a:xfrm>
            <a:off x="3887391" y="987426"/>
            <a:ext cx="4629150" cy="4873625"/>
          </a:xfrm>
          <a:prstGeom prst="rect">
            <a:avLst/>
          </a:prstGeom>
          <a:noFill/>
          <a:ln>
            <a:noFill/>
          </a:ln>
        </p:spPr>
      </p:sp>
      <p:sp>
        <p:nvSpPr>
          <p:cNvPr id="80" name="Google Shape;80;p45"/>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81" name="Google Shape;81;p4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2" name="Google Shape;82;p4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3" name="Google Shape;83;p4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9pPr>
          </a:lstStyle>
          <a:p>
            <a:fld id="{00000000-1234-1234-1234-123412341234}" type="slidenum">
              <a:rPr lang="en-US" smtClean="0"/>
              <a:pPr/>
              <a:t>‹#›</a:t>
            </a:fld>
            <a:endParaRPr lang="en-US" dirty="0"/>
          </a:p>
        </p:txBody>
      </p:sp>
      <p:sp>
        <p:nvSpPr>
          <p:cNvPr id="84" name="Google Shape;84;p45"/>
          <p:cNvSpPr/>
          <p:nvPr/>
        </p:nvSpPr>
        <p:spPr>
          <a:xfrm rot="-5400000">
            <a:off x="-508875" y="4961136"/>
            <a:ext cx="1737401" cy="719652"/>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Clr>
                <a:schemeClr val="dk1"/>
              </a:buClr>
              <a:buSzPts val="1800"/>
              <a:buFont typeface="Avenir"/>
              <a:buNone/>
            </a:pPr>
            <a:endParaRPr sz="1350" b="0" i="0" u="none" strike="noStrike" cap="none" dirty="0">
              <a:solidFill>
                <a:srgbClr val="000000"/>
              </a:solidFill>
              <a:latin typeface="Calibri"/>
              <a:ea typeface="Calibri"/>
              <a:cs typeface="Calibri"/>
              <a:sym typeface="Calibri"/>
            </a:endParaRPr>
          </a:p>
        </p:txBody>
      </p:sp>
      <p:sp>
        <p:nvSpPr>
          <p:cNvPr id="85" name="Google Shape;85;p45"/>
          <p:cNvSpPr/>
          <p:nvPr/>
        </p:nvSpPr>
        <p:spPr>
          <a:xfrm>
            <a:off x="7870825" y="2"/>
            <a:ext cx="636996" cy="357668"/>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350" b="0" i="0" u="none" strike="noStrike" cap="none"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9073526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6"/>
        <p:cNvGrpSpPr/>
        <p:nvPr/>
      </p:nvGrpSpPr>
      <p:grpSpPr>
        <a:xfrm>
          <a:off x="0" y="0"/>
          <a:ext cx="0" cy="0"/>
          <a:chOff x="0" y="0"/>
          <a:chExt cx="0" cy="0"/>
        </a:xfrm>
      </p:grpSpPr>
      <p:sp>
        <p:nvSpPr>
          <p:cNvPr id="87" name="Google Shape;87;p4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46"/>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9" name="Google Shape;89;p4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0" name="Google Shape;90;p4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1" name="Google Shape;91;p4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9pPr>
          </a:lstStyle>
          <a:p>
            <a:fld id="{00000000-1234-1234-1234-123412341234}" type="slidenum">
              <a:rPr lang="en-US" smtClean="0"/>
              <a:pPr/>
              <a:t>‹#›</a:t>
            </a:fld>
            <a:endParaRPr lang="en-US" dirty="0"/>
          </a:p>
        </p:txBody>
      </p:sp>
      <p:sp>
        <p:nvSpPr>
          <p:cNvPr id="92" name="Google Shape;92;p46"/>
          <p:cNvSpPr/>
          <p:nvPr/>
        </p:nvSpPr>
        <p:spPr>
          <a:xfrm rot="-5400000">
            <a:off x="-508875" y="4961136"/>
            <a:ext cx="1737401" cy="719652"/>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Clr>
                <a:schemeClr val="dk1"/>
              </a:buClr>
              <a:buSzPts val="1800"/>
              <a:buFont typeface="Avenir"/>
              <a:buNone/>
            </a:pPr>
            <a:endParaRPr sz="1350" b="0" i="0" u="none" strike="noStrike" cap="none" dirty="0">
              <a:solidFill>
                <a:srgbClr val="000000"/>
              </a:solidFill>
              <a:latin typeface="Calibri"/>
              <a:ea typeface="Calibri"/>
              <a:cs typeface="Calibri"/>
              <a:sym typeface="Calibri"/>
            </a:endParaRPr>
          </a:p>
        </p:txBody>
      </p:sp>
      <p:sp>
        <p:nvSpPr>
          <p:cNvPr id="93" name="Google Shape;93;p46"/>
          <p:cNvSpPr/>
          <p:nvPr/>
        </p:nvSpPr>
        <p:spPr>
          <a:xfrm>
            <a:off x="7870825" y="2"/>
            <a:ext cx="636996" cy="357668"/>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350" b="0" i="0" u="none" strike="noStrike" cap="none"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1762372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4"/>
        <p:cNvGrpSpPr/>
        <p:nvPr/>
      </p:nvGrpSpPr>
      <p:grpSpPr>
        <a:xfrm>
          <a:off x="0" y="0"/>
          <a:ext cx="0" cy="0"/>
          <a:chOff x="0" y="0"/>
          <a:chExt cx="0" cy="0"/>
        </a:xfrm>
      </p:grpSpPr>
      <p:sp>
        <p:nvSpPr>
          <p:cNvPr id="95" name="Google Shape;95;p47"/>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47"/>
          <p:cNvSpPr txBox="1">
            <a:spLocks noGrp="1"/>
          </p:cNvSpPr>
          <p:nvPr>
            <p:ph type="body" idx="1"/>
          </p:nvPr>
        </p:nvSpPr>
        <p:spPr>
          <a:xfrm rot="5400000">
            <a:off x="623094" y="370682"/>
            <a:ext cx="5811838"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7" name="Google Shape;97;p4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8" name="Google Shape;98;p4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9" name="Google Shape;99;p4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9pPr>
          </a:lstStyle>
          <a:p>
            <a:fld id="{00000000-1234-1234-1234-123412341234}" type="slidenum">
              <a:rPr lang="en-US" smtClean="0"/>
              <a:pPr/>
              <a:t>‹#›</a:t>
            </a:fld>
            <a:endParaRPr lang="en-US" dirty="0"/>
          </a:p>
        </p:txBody>
      </p:sp>
      <p:sp>
        <p:nvSpPr>
          <p:cNvPr id="100" name="Google Shape;100;p47"/>
          <p:cNvSpPr/>
          <p:nvPr/>
        </p:nvSpPr>
        <p:spPr>
          <a:xfrm rot="-5400000">
            <a:off x="-508875" y="4961136"/>
            <a:ext cx="1737401" cy="719652"/>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Clr>
                <a:schemeClr val="dk1"/>
              </a:buClr>
              <a:buSzPts val="1800"/>
              <a:buFont typeface="Avenir"/>
              <a:buNone/>
            </a:pPr>
            <a:endParaRPr sz="1350" b="0" i="0" u="none" strike="noStrike" cap="none" dirty="0">
              <a:solidFill>
                <a:srgbClr val="000000"/>
              </a:solidFill>
              <a:latin typeface="Calibri"/>
              <a:ea typeface="Calibri"/>
              <a:cs typeface="Calibri"/>
              <a:sym typeface="Calibri"/>
            </a:endParaRPr>
          </a:p>
        </p:txBody>
      </p:sp>
      <p:sp>
        <p:nvSpPr>
          <p:cNvPr id="101" name="Google Shape;101;p47"/>
          <p:cNvSpPr/>
          <p:nvPr/>
        </p:nvSpPr>
        <p:spPr>
          <a:xfrm>
            <a:off x="7870825" y="2"/>
            <a:ext cx="636996" cy="357668"/>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350" b="0" i="0" u="none" strike="noStrike" cap="none"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5765058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4" y="230729"/>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7086" y="232218"/>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0715" y="230096"/>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2542655936"/>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Slide - Color Seal">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a:t>Click to Add Date</a:t>
            </a:r>
          </a:p>
        </p:txBody>
      </p:sp>
      <p:sp>
        <p:nvSpPr>
          <p:cNvPr id="14" name="Rectangle 13"/>
          <p:cNvSpPr/>
          <p:nvPr/>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859494379"/>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Slide - Black Seal">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266" y="2061985"/>
            <a:ext cx="2023733" cy="1998871"/>
          </a:xfrm>
          <a:prstGeom prst="rect">
            <a:avLst/>
          </a:prstGeom>
        </p:spPr>
      </p:pic>
      <p:sp>
        <p:nvSpPr>
          <p:cNvPr id="10" name="Rectangle 9"/>
          <p:cNvSpPr/>
          <p:nvPr/>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a:t>Click to Add Date</a:t>
            </a:r>
          </a:p>
        </p:txBody>
      </p:sp>
    </p:spTree>
    <p:extLst>
      <p:ext uri="{BB962C8B-B14F-4D97-AF65-F5344CB8AC3E}">
        <p14:creationId xmlns:p14="http://schemas.microsoft.com/office/powerpoint/2010/main" val="1796083129"/>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Gotham Bold" charset="0"/>
                <a:ea typeface="Gotham Bold" charset="0"/>
                <a:cs typeface="Gotham Bold" charset="0"/>
              </a:defRPr>
            </a:lvl1pPr>
            <a:lvl2pPr marL="576263" indent="-233363">
              <a:lnSpc>
                <a:spcPct val="100000"/>
              </a:lnSpc>
              <a:buFont typeface="Franklin Gothic Medium" panose="020B0603020102020204" pitchFamily="34" charset="0"/>
              <a:buChar char="−"/>
              <a:defRPr sz="2400" b="1" i="0">
                <a:latin typeface="Gotham Bold" charset="0"/>
                <a:ea typeface="Gotham Bold" charset="0"/>
                <a:cs typeface="Gotham Bold" charset="0"/>
              </a:defRPr>
            </a:lvl2pPr>
            <a:lvl3pPr marL="973138" indent="-228600">
              <a:lnSpc>
                <a:spcPct val="100000"/>
              </a:lnSpc>
              <a:defRPr sz="20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Gotham Bold" charset="0"/>
                <a:ea typeface="Gotham Bold" charset="0"/>
                <a:cs typeface="Gotham Bold" charset="0"/>
              </a:defRPr>
            </a:lvl1pPr>
          </a:lstStyle>
          <a:p>
            <a:pPr lvl="0"/>
            <a:r>
              <a:rPr lang="en-US"/>
              <a:t>Click to add footnote, reference or source</a:t>
            </a:r>
          </a:p>
        </p:txBody>
      </p:sp>
      <p:cxnSp>
        <p:nvCxnSpPr>
          <p:cNvPr id="18" name="Straight Connector 17"/>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3938810"/>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0" i="0">
                <a:latin typeface="Gotham Bold" charset="0"/>
                <a:ea typeface="Gotham Bold" charset="0"/>
                <a:cs typeface="Gotham Bold" charset="0"/>
              </a:defRPr>
            </a:lvl1pPr>
            <a:lvl2pPr marL="576263" indent="-233363">
              <a:lnSpc>
                <a:spcPct val="100000"/>
              </a:lnSpc>
              <a:spcBef>
                <a:spcPts val="0"/>
              </a:spcBef>
              <a:buFont typeface="Franklin Gothic Medium" panose="020B0603020102020204" pitchFamily="34" charset="0"/>
              <a:buChar char="−"/>
              <a:defRPr sz="2000" b="0" i="0">
                <a:latin typeface="Gotham Bold" charset="0"/>
                <a:ea typeface="Gotham Bold" charset="0"/>
                <a:cs typeface="Gotham Bold" charset="0"/>
              </a:defRPr>
            </a:lvl2pPr>
            <a:lvl3pPr marL="973138" indent="-228600">
              <a:lnSpc>
                <a:spcPct val="100000"/>
              </a:lnSpc>
              <a:spcBef>
                <a:spcPts val="0"/>
              </a:spcBef>
              <a:defRPr sz="2000" b="0"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0" i="0" baseline="0">
                <a:latin typeface="Gotham Bold" charset="0"/>
                <a:ea typeface="Gotham Bold" charset="0"/>
                <a:cs typeface="Gotham Bold" charset="0"/>
              </a:defRPr>
            </a:lvl1pPr>
          </a:lstStyle>
          <a:p>
            <a:pPr lvl="0"/>
            <a:r>
              <a:rPr lang="en-US"/>
              <a:t>Click icon below to add table or chart</a:t>
            </a:r>
          </a:p>
        </p:txBody>
      </p:sp>
      <p:cxnSp>
        <p:nvCxnSpPr>
          <p:cNvPr id="7" name="Straight Connector 6"/>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8164912"/>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0" i="0" baseline="0">
                <a:latin typeface="Gotham Bold" charset="0"/>
                <a:ea typeface="Gotham Bold" charset="0"/>
                <a:cs typeface="Gotham Bold" charset="0"/>
              </a:defRPr>
            </a:lvl1pPr>
          </a:lstStyle>
          <a:p>
            <a:pPr lvl="0"/>
            <a:r>
              <a:rPr lang="en-US"/>
              <a:t>Click icon below to add table or chart</a:t>
            </a:r>
          </a:p>
        </p:txBody>
      </p:sp>
      <p:cxnSp>
        <p:nvCxnSpPr>
          <p:cNvPr id="6" name="Straight Connector 5"/>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961860"/>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0" i="0" baseline="0">
                <a:latin typeface="Gotham Bold" charset="0"/>
                <a:ea typeface="Gotham Bold" charset="0"/>
                <a:cs typeface="Gotham Bold"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0" i="0" baseline="0">
                <a:latin typeface="Gotham Bold" charset="0"/>
                <a:ea typeface="Gotham Bold" charset="0"/>
                <a:cs typeface="Gotham Bold"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cxnSp>
        <p:nvCxnSpPr>
          <p:cNvPr id="11" name="Straight Connector 10"/>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596123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6249458"/>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1500" b="0" i="0" baseline="0">
                <a:latin typeface="Gotham Bold" charset="0"/>
                <a:ea typeface="Gotham Bold" charset="0"/>
                <a:cs typeface="Gotham Bold"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1500" b="0" i="0" baseline="0">
                <a:latin typeface="Gotham Bold" charset="0"/>
                <a:ea typeface="Gotham Bold" charset="0"/>
                <a:cs typeface="Gotham Bold"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cxnSp>
        <p:nvCxnSpPr>
          <p:cNvPr id="11" name="Straight Connector 10"/>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289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0" i="0">
                <a:latin typeface="Gotham Bold" charset="0"/>
                <a:ea typeface="Gotham Bold" charset="0"/>
                <a:cs typeface="Gotham Bold" charset="0"/>
              </a:defRPr>
            </a:lvl1pPr>
            <a:lvl2pPr marL="514350" indent="-171450">
              <a:buFont typeface="Franklin Gothic Medium Cond" panose="020B0606030402020204" pitchFamily="34" charset="0"/>
              <a:buChar char="–"/>
              <a:defRPr sz="2000" b="0" i="0">
                <a:latin typeface="Gotham Bold" charset="0"/>
                <a:ea typeface="Gotham Bold" charset="0"/>
                <a:cs typeface="Gotham Bold" charset="0"/>
              </a:defRPr>
            </a:lvl2pPr>
            <a:lvl3pPr>
              <a:defRPr sz="2000" b="0" i="0">
                <a:latin typeface="Gotham Bold" charset="0"/>
                <a:ea typeface="Gotham Bold" charset="0"/>
                <a:cs typeface="Gotham Bold" charset="0"/>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0" i="0">
                <a:latin typeface="Gotham Bold" charset="0"/>
                <a:ea typeface="Gotham Bold" charset="0"/>
                <a:cs typeface="Gotham Bold" charset="0"/>
              </a:defRPr>
            </a:lvl1pPr>
            <a:lvl2pPr marL="514350" indent="-171450">
              <a:buFont typeface="Franklin Gothic Medium Cond" panose="020B0606030402020204" pitchFamily="34" charset="0"/>
              <a:buChar char="–"/>
              <a:defRPr sz="2000" b="0" i="0" baseline="0">
                <a:latin typeface="Gotham Bold" charset="0"/>
                <a:ea typeface="Gotham Bold" charset="0"/>
                <a:cs typeface="Gotham Bold" charset="0"/>
              </a:defRPr>
            </a:lvl2pPr>
            <a:lvl3pPr>
              <a:defRPr sz="2000" b="0" i="0" baseline="0">
                <a:latin typeface="Gotham Bold" charset="0"/>
                <a:ea typeface="Gotham Bold" charset="0"/>
                <a:cs typeface="Gotham Bold" charset="0"/>
              </a:defRPr>
            </a:lvl3pPr>
          </a:lstStyle>
          <a:p>
            <a:pPr lvl="0"/>
            <a:r>
              <a:rPr lang="en-US"/>
              <a:t>Click to add bullets</a:t>
            </a:r>
          </a:p>
          <a:p>
            <a:pPr lvl="1"/>
            <a:r>
              <a:rPr lang="en-US"/>
              <a:t>Bullet 2</a:t>
            </a:r>
          </a:p>
          <a:p>
            <a:pPr lvl="2"/>
            <a:r>
              <a:rPr lang="en-US"/>
              <a:t>Bullet 3</a:t>
            </a:r>
          </a:p>
        </p:txBody>
      </p:sp>
      <p:cxnSp>
        <p:nvCxnSpPr>
          <p:cNvPr id="9" name="Straight Connector 8"/>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91747"/>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7065560"/>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2 Col-Chart/Table">
    <p:spTree>
      <p:nvGrpSpPr>
        <p:cNvPr id="1" name=""/>
        <p:cNvGrpSpPr/>
        <p:nvPr/>
      </p:nvGrpSpPr>
      <p:grpSpPr>
        <a:xfrm>
          <a:off x="0" y="0"/>
          <a:ext cx="0" cy="0"/>
          <a:chOff x="0" y="0"/>
          <a:chExt cx="0" cy="0"/>
        </a:xfrm>
      </p:grpSpPr>
      <p:cxnSp>
        <p:nvCxnSpPr>
          <p:cNvPr id="2" name="Straight Connector 1"/>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376207"/>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over Slide - Lighthouse, Mountains, Full Logo, Title and Subtitl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150" y="1985775"/>
            <a:ext cx="1895338" cy="1883383"/>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9718422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74368" y="640080"/>
            <a:ext cx="7843267" cy="548640"/>
          </a:xfr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628650" y="1520825"/>
            <a:ext cx="7888288" cy="4519613"/>
          </a:xfrm>
        </p:spPr>
        <p:txBody>
          <a:bodyPr/>
          <a:lstStyle>
            <a:lvl1pPr>
              <a:lnSpc>
                <a:spcPct val="100000"/>
              </a:lnSpc>
              <a:spcBef>
                <a:spcPts val="1200"/>
              </a:spcBef>
              <a:defRPr sz="2800">
                <a:latin typeface="Franklin Gothic Medium" panose="020B0603020102020204" pitchFamily="34" charset="0"/>
              </a:defRPr>
            </a:lvl1pPr>
            <a:lvl2pPr marL="514350" indent="-171450">
              <a:lnSpc>
                <a:spcPct val="100000"/>
              </a:lnSpc>
              <a:buFont typeface="Franklin Gothic Medium" panose="020B0603020102020204" pitchFamily="34" charset="0"/>
              <a:buChar char="−"/>
              <a:defRPr sz="2400">
                <a:latin typeface="Franklin Gothic Medium" panose="020B0603020102020204" pitchFamily="34" charset="0"/>
              </a:defRPr>
            </a:lvl2pPr>
            <a:lvl3pPr>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Edit Master text styles</a:t>
            </a:r>
          </a:p>
          <a:p>
            <a:pPr lvl="1"/>
            <a:r>
              <a:rPr lang="en-US"/>
              <a:t> Second level</a:t>
            </a:r>
          </a:p>
          <a:p>
            <a:pPr lvl="2"/>
            <a:r>
              <a:rPr lang="en-US"/>
              <a:t>Third level</a:t>
            </a:r>
          </a:p>
        </p:txBody>
      </p:sp>
    </p:spTree>
    <p:extLst>
      <p:ext uri="{BB962C8B-B14F-4D97-AF65-F5344CB8AC3E}">
        <p14:creationId xmlns:p14="http://schemas.microsoft.com/office/powerpoint/2010/main" val="323196351"/>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30936" y="640080"/>
            <a:ext cx="7886700" cy="548640"/>
          </a:xfrm>
          <a:prstGeom prst="rect">
            <a:avLst/>
          </a:prstGeo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6" name="Rectangle 5">
            <a:extLst>
              <a:ext uri="{FF2B5EF4-FFF2-40B4-BE49-F238E27FC236}">
                <a16:creationId xmlns:a16="http://schemas.microsoft.com/office/drawing/2014/main" id="{A4982C14-D6E8-4DC2-8E70-A77C4904A886}"/>
              </a:ext>
            </a:extLst>
          </p:cNvPr>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0">
            <a:extLst>
              <a:ext uri="{FF2B5EF4-FFF2-40B4-BE49-F238E27FC236}">
                <a16:creationId xmlns:a16="http://schemas.microsoft.com/office/drawing/2014/main" id="{681B9B26-849E-4389-8A34-9CBFB3AC9E65}"/>
              </a:ext>
            </a:extLst>
          </p:cNvPr>
          <p:cNvSpPr>
            <a:spLocks noGrp="1"/>
          </p:cNvSpPr>
          <p:nvPr>
            <p:ph type="sldNum" sz="quarter" idx="13"/>
          </p:nvPr>
        </p:nvSpPr>
        <p:spPr>
          <a:xfrm>
            <a:off x="7086600" y="6592387"/>
            <a:ext cx="20574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34392220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7492" y="1998134"/>
            <a:ext cx="3497580" cy="376732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08498" y="1998134"/>
            <a:ext cx="3497580" cy="376732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5042C1-9E7D-4229-9364-7FAF17D605F3}" type="datetimeFigureOut">
              <a:rPr lang="en-US" smtClean="0"/>
              <a:t>3/28/2022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9E1706-6544-43F3-AA81-0ED1B3613CF4}" type="slidenum">
              <a:rPr lang="en-US" smtClean="0"/>
              <a:t>‹#›</a:t>
            </a:fld>
            <a:endParaRPr lang="en-US" dirty="0"/>
          </a:p>
        </p:txBody>
      </p:sp>
    </p:spTree>
    <p:extLst>
      <p:ext uri="{BB962C8B-B14F-4D97-AF65-F5344CB8AC3E}">
        <p14:creationId xmlns:p14="http://schemas.microsoft.com/office/powerpoint/2010/main" val="24318517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ontent Slide - Bullets&amp;Table">
  <p:cSld name="1_Content Slide - Bullets&amp;Table">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674369" y="624054"/>
            <a:ext cx="7843267" cy="54864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7365D"/>
              </a:buClr>
              <a:buSzPts val="3200"/>
              <a:buFont typeface="Arial"/>
              <a:buNone/>
              <a:defRPr sz="3200" b="1" i="0" u="none" strike="noStrike" cap="none">
                <a:solidFill>
                  <a:srgbClr val="17365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Google Shape;36;p5"/>
          <p:cNvSpPr/>
          <p:nvPr/>
        </p:nvSpPr>
        <p:spPr>
          <a:xfrm>
            <a:off x="0" y="3860"/>
            <a:ext cx="9144000" cy="457316"/>
          </a:xfrm>
          <a:prstGeom prst="rect">
            <a:avLst/>
          </a:prstGeom>
          <a:gradFill>
            <a:gsLst>
              <a:gs pos="0">
                <a:srgbClr val="17365D"/>
              </a:gs>
              <a:gs pos="60000">
                <a:srgbClr val="D1E3ED"/>
              </a:gs>
              <a:gs pos="100000">
                <a:srgbClr val="E8F0F5"/>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i="0" u="none" strike="noStrike" cap="none" dirty="0">
              <a:solidFill>
                <a:srgbClr val="17365D"/>
              </a:solidFill>
              <a:latin typeface="Montserrat"/>
              <a:ea typeface="Montserrat"/>
              <a:cs typeface="Montserrat"/>
              <a:sym typeface="Montserrat"/>
            </a:endParaRPr>
          </a:p>
        </p:txBody>
      </p:sp>
      <p:sp>
        <p:nvSpPr>
          <p:cNvPr id="37" name="Google Shape;37;p5"/>
          <p:cNvSpPr txBox="1">
            <a:spLocks noGrp="1"/>
          </p:cNvSpPr>
          <p:nvPr>
            <p:ph type="body" idx="1"/>
          </p:nvPr>
        </p:nvSpPr>
        <p:spPr>
          <a:xfrm>
            <a:off x="628650" y="1335572"/>
            <a:ext cx="7888288" cy="1212895"/>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1pPr>
            <a:lvl2pPr marL="914400" marR="0" lvl="1" indent="-355600" algn="l" rtl="0">
              <a:lnSpc>
                <a:spcPct val="100000"/>
              </a:lnSpc>
              <a:spcBef>
                <a:spcPts val="0"/>
              </a:spcBef>
              <a:spcAft>
                <a:spcPts val="0"/>
              </a:spcAft>
              <a:buClr>
                <a:schemeClr val="dk1"/>
              </a:buClr>
              <a:buSzPts val="2000"/>
              <a:buFont typeface="Libre Franklin Medium"/>
              <a:buChar char="−"/>
              <a:defRPr sz="2000" b="1" i="0" u="none" strike="noStrike" cap="none">
                <a:solidFill>
                  <a:schemeClr val="dk1"/>
                </a:solidFill>
                <a:latin typeface="Arial"/>
                <a:ea typeface="Arial"/>
                <a:cs typeface="Arial"/>
                <a:sym typeface="Arial"/>
              </a:defRPr>
            </a:lvl2pPr>
            <a:lvl3pPr marL="1371600" marR="0" lvl="2" indent="-355600" algn="l" rtl="0">
              <a:lnSpc>
                <a:spcPct val="100000"/>
              </a:lnSpc>
              <a:spcBef>
                <a:spcPts val="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1" i="0" u="none" strike="noStrike" cap="none">
                <a:solidFill>
                  <a:schemeClr val="dk1"/>
                </a:solidFill>
                <a:latin typeface="Libre Franklin Medium"/>
                <a:ea typeface="Libre Franklin Medium"/>
                <a:cs typeface="Libre Franklin Medium"/>
                <a:sym typeface="Libre Franklin Medium"/>
              </a:defRPr>
            </a:lvl4pPr>
            <a:lvl5pPr marL="2286000" marR="0" lvl="4" indent="-314325" algn="l" rtl="0">
              <a:lnSpc>
                <a:spcPct val="90000"/>
              </a:lnSpc>
              <a:spcBef>
                <a:spcPts val="375"/>
              </a:spcBef>
              <a:spcAft>
                <a:spcPts val="0"/>
              </a:spcAft>
              <a:buClr>
                <a:schemeClr val="dk1"/>
              </a:buClr>
              <a:buSzPts val="1350"/>
              <a:buFont typeface="Arial"/>
              <a:buChar char="•"/>
              <a:defRPr sz="1350" b="1" i="0" u="none" strike="noStrike" cap="none">
                <a:solidFill>
                  <a:schemeClr val="dk1"/>
                </a:solidFill>
                <a:latin typeface="Libre Franklin Medium"/>
                <a:ea typeface="Libre Franklin Medium"/>
                <a:cs typeface="Libre Franklin Medium"/>
                <a:sym typeface="Libre Franklin Medium"/>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38" name="Google Shape;38;p5"/>
          <p:cNvSpPr txBox="1">
            <a:spLocks noGrp="1"/>
          </p:cNvSpPr>
          <p:nvPr>
            <p:ph type="body" idx="2"/>
          </p:nvPr>
        </p:nvSpPr>
        <p:spPr>
          <a:xfrm>
            <a:off x="622300" y="2548467"/>
            <a:ext cx="7894638" cy="369423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1" i="0" u="none" strike="noStrike" cap="none">
                <a:solidFill>
                  <a:schemeClr val="dk1"/>
                </a:solidFill>
                <a:latin typeface="Helvetica Neue"/>
                <a:ea typeface="Helvetica Neue"/>
                <a:cs typeface="Helvetica Neue"/>
                <a:sym typeface="Helvetica Neue"/>
              </a:defRPr>
            </a:lvl2pPr>
            <a:lvl3pPr marL="1371600" marR="0" lvl="2" indent="-323850" algn="l" rtl="0">
              <a:lnSpc>
                <a:spcPct val="90000"/>
              </a:lnSpc>
              <a:spcBef>
                <a:spcPts val="375"/>
              </a:spcBef>
              <a:spcAft>
                <a:spcPts val="0"/>
              </a:spcAft>
              <a:buClr>
                <a:schemeClr val="dk1"/>
              </a:buClr>
              <a:buSzPts val="1500"/>
              <a:buFont typeface="Arial"/>
              <a:buChar char="•"/>
              <a:defRPr sz="1500" b="1" i="0" u="none" strike="noStrike" cap="none">
                <a:solidFill>
                  <a:schemeClr val="dk1"/>
                </a:solidFill>
                <a:latin typeface="Helvetica Neue"/>
                <a:ea typeface="Helvetica Neue"/>
                <a:cs typeface="Helvetica Neue"/>
                <a:sym typeface="Helvetica Neue"/>
              </a:defRPr>
            </a:lvl3pPr>
            <a:lvl4pPr marL="1828800" marR="0" lvl="3" indent="-314325" algn="l" rtl="0">
              <a:lnSpc>
                <a:spcPct val="90000"/>
              </a:lnSpc>
              <a:spcBef>
                <a:spcPts val="375"/>
              </a:spcBef>
              <a:spcAft>
                <a:spcPts val="0"/>
              </a:spcAft>
              <a:buClr>
                <a:schemeClr val="dk1"/>
              </a:buClr>
              <a:buSzPts val="1350"/>
              <a:buFont typeface="Arial"/>
              <a:buChar char="•"/>
              <a:defRPr sz="1350" b="1" i="0" u="none" strike="noStrike" cap="none">
                <a:solidFill>
                  <a:schemeClr val="dk1"/>
                </a:solidFill>
                <a:latin typeface="Helvetica Neue"/>
                <a:ea typeface="Helvetica Neue"/>
                <a:cs typeface="Helvetica Neue"/>
                <a:sym typeface="Helvetica Neue"/>
              </a:defRPr>
            </a:lvl4pPr>
            <a:lvl5pPr marL="2286000" marR="0" lvl="4" indent="-314325" algn="l" rtl="0">
              <a:lnSpc>
                <a:spcPct val="90000"/>
              </a:lnSpc>
              <a:spcBef>
                <a:spcPts val="375"/>
              </a:spcBef>
              <a:spcAft>
                <a:spcPts val="0"/>
              </a:spcAft>
              <a:buClr>
                <a:schemeClr val="dk1"/>
              </a:buClr>
              <a:buSzPts val="1350"/>
              <a:buFont typeface="Arial"/>
              <a:buChar char="•"/>
              <a:defRPr sz="1350" b="1" i="0" u="none" strike="noStrike" cap="none">
                <a:solidFill>
                  <a:schemeClr val="dk1"/>
                </a:solidFill>
                <a:latin typeface="Helvetica Neue"/>
                <a:ea typeface="Helvetica Neue"/>
                <a:cs typeface="Helvetica Neue"/>
                <a:sym typeface="Helvetica Neue"/>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cxnSp>
        <p:nvCxnSpPr>
          <p:cNvPr id="39" name="Google Shape;39;p5"/>
          <p:cNvCxnSpPr/>
          <p:nvPr/>
        </p:nvCxnSpPr>
        <p:spPr>
          <a:xfrm>
            <a:off x="0" y="6492832"/>
            <a:ext cx="9144000" cy="0"/>
          </a:xfrm>
          <a:prstGeom prst="straightConnector1">
            <a:avLst/>
          </a:prstGeom>
          <a:noFill/>
          <a:ln w="22225" cap="flat" cmpd="sng">
            <a:solidFill>
              <a:srgbClr val="17365D"/>
            </a:solidFill>
            <a:prstDash val="solid"/>
            <a:miter lim="800000"/>
            <a:headEnd type="none" w="sm" len="sm"/>
            <a:tailEnd type="none" w="sm" len="sm"/>
          </a:ln>
        </p:spPr>
      </p:cxnSp>
    </p:spTree>
    <p:extLst>
      <p:ext uri="{BB962C8B-B14F-4D97-AF65-F5344CB8AC3E}">
        <p14:creationId xmlns:p14="http://schemas.microsoft.com/office/powerpoint/2010/main" val="1703024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1" y="1849440"/>
            <a:ext cx="3840163" cy="4402137"/>
          </a:xfrm>
          <a:prstGeom prst="rect">
            <a:avLst/>
          </a:prstGeom>
        </p:spPr>
        <p:txBody>
          <a:bodyPr>
            <a:noAutofit/>
          </a:bodyPr>
          <a:lstStyle>
            <a:lvl1pPr>
              <a:lnSpc>
                <a:spcPct val="100000"/>
              </a:lnSpc>
              <a:spcBef>
                <a:spcPts val="0"/>
              </a:spcBef>
              <a:spcAft>
                <a:spcPts val="0"/>
              </a:spcAft>
              <a:defRPr sz="1500" b="0" i="0">
                <a:latin typeface="Gotham Bold" charset="0"/>
                <a:ea typeface="Gotham Bold" charset="0"/>
                <a:cs typeface="Gotham Bold" charset="0"/>
              </a:defRPr>
            </a:lvl1pPr>
            <a:lvl2pPr marL="385763" indent="-128588">
              <a:buFont typeface="Franklin Gothic Medium Cond" panose="020B0606030402020204" pitchFamily="34" charset="0"/>
              <a:buChar char="–"/>
              <a:defRPr sz="1500" b="0" i="0">
                <a:latin typeface="Gotham Bold" charset="0"/>
                <a:ea typeface="Gotham Bold" charset="0"/>
                <a:cs typeface="Gotham Bold" charset="0"/>
              </a:defRPr>
            </a:lvl2pPr>
            <a:lvl3pPr>
              <a:defRPr sz="1500" b="0" i="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6251575"/>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50" y="1840561"/>
            <a:ext cx="3840163" cy="4402137"/>
          </a:xfrm>
          <a:prstGeom prst="rect">
            <a:avLst/>
          </a:prstGeom>
        </p:spPr>
        <p:txBody>
          <a:bodyPr>
            <a:noAutofit/>
          </a:bodyPr>
          <a:lstStyle>
            <a:lvl1pPr>
              <a:lnSpc>
                <a:spcPct val="100000"/>
              </a:lnSpc>
              <a:spcBef>
                <a:spcPts val="0"/>
              </a:spcBef>
              <a:spcAft>
                <a:spcPts val="0"/>
              </a:spcAft>
              <a:defRPr sz="1500" b="0" i="0">
                <a:latin typeface="Gotham Bold" charset="0"/>
                <a:ea typeface="Gotham Bold" charset="0"/>
                <a:cs typeface="Gotham Bold" charset="0"/>
              </a:defRPr>
            </a:lvl1pPr>
            <a:lvl2pPr marL="385763" indent="-128588">
              <a:buFont typeface="Franklin Gothic Medium Cond" panose="020B0606030402020204" pitchFamily="34" charset="0"/>
              <a:buChar char="–"/>
              <a:defRPr sz="1500" b="0" i="0" baseline="0">
                <a:latin typeface="Gotham Bold" charset="0"/>
                <a:ea typeface="Gotham Bold" charset="0"/>
                <a:cs typeface="Gotham Bold" charset="0"/>
              </a:defRPr>
            </a:lvl2pPr>
            <a:lvl3pPr>
              <a:defRPr sz="1500" b="0" i="0" baseline="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452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355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6" Type="http://schemas.openxmlformats.org/officeDocument/2006/relationships/theme" Target="../theme/theme5.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 Placeholder 8"/>
          <p:cNvSpPr txBox="1">
            <a:spLocks/>
          </p:cNvSpPr>
          <p:nvPr userDrawn="1"/>
        </p:nvSpPr>
        <p:spPr>
          <a:xfrm>
            <a:off x="522288"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dirty="0">
                <a:latin typeface="Arial" panose="020B0604020202020204" pitchFamily="34" charset="0"/>
                <a:cs typeface="Arial" panose="020B0604020202020204" pitchFamily="34" charset="0"/>
              </a:rPr>
              <a:t>NCDHHS, Division of Public Health | OPDAAC Meeting | March 18, 2022</a:t>
            </a:r>
          </a:p>
        </p:txBody>
      </p:sp>
      <p:sp>
        <p:nvSpPr>
          <p:cNvPr id="5" name="Text Placeholder 13"/>
          <p:cNvSpPr txBox="1">
            <a:spLocks/>
          </p:cNvSpPr>
          <p:nvPr userDrawn="1"/>
        </p:nvSpPr>
        <p:spPr>
          <a:xfrm>
            <a:off x="8627269" y="6600159"/>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675" smtClean="0"/>
              <a:pPr/>
              <a:t>‹#›</a:t>
            </a:fld>
            <a:endParaRPr lang="en-US" sz="675" dirty="0"/>
          </a:p>
        </p:txBody>
      </p:sp>
    </p:spTree>
    <p:extLst>
      <p:ext uri="{BB962C8B-B14F-4D97-AF65-F5344CB8AC3E}">
        <p14:creationId xmlns:p14="http://schemas.microsoft.com/office/powerpoint/2010/main" val="720313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881" r:id="rId11"/>
    <p:sldLayoutId id="2147483883" r:id="rId12"/>
    <p:sldLayoutId id="2147483887" r:id="rId13"/>
    <p:sldLayoutId id="2147483888" r:id="rId14"/>
    <p:sldLayoutId id="2147483889" r:id="rId15"/>
    <p:sldLayoutId id="2147483890" r:id="rId16"/>
  </p:sldLayoutIdLst>
  <p:hf hdr="0" dt="0"/>
  <p:txStyles>
    <p:titleStyle>
      <a:lvl1pPr algn="l" defTabSz="514350" rtl="0" eaLnBrk="1" latinLnBrk="0" hangingPunct="1">
        <a:lnSpc>
          <a:spcPct val="90000"/>
        </a:lnSpc>
        <a:spcBef>
          <a:spcPct val="0"/>
        </a:spcBef>
        <a:buNone/>
        <a:defRPr sz="2475" b="1" i="0" kern="1200">
          <a:solidFill>
            <a:schemeClr val="tx1"/>
          </a:solidFill>
          <a:latin typeface="Helvetica" charset="0"/>
          <a:ea typeface="Helvetica" charset="0"/>
          <a:cs typeface="Helvetica" charset="0"/>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b="1" i="0" kern="1200">
          <a:solidFill>
            <a:schemeClr val="tx1"/>
          </a:solidFill>
          <a:latin typeface="Helvetica" charset="0"/>
          <a:ea typeface="Helvetica" charset="0"/>
          <a:cs typeface="Helvetica" charset="0"/>
        </a:defRPr>
      </a:lvl1pPr>
      <a:lvl2pPr marL="385763" indent="-128588" algn="l" defTabSz="514350" rtl="0" eaLnBrk="1" latinLnBrk="0" hangingPunct="1">
        <a:lnSpc>
          <a:spcPct val="90000"/>
        </a:lnSpc>
        <a:spcBef>
          <a:spcPts val="281"/>
        </a:spcBef>
        <a:buFont typeface="Arial" panose="020B0604020202020204" pitchFamily="34" charset="0"/>
        <a:buChar char="•"/>
        <a:defRPr sz="1350" b="1" i="0" kern="1200">
          <a:solidFill>
            <a:schemeClr val="tx1"/>
          </a:solidFill>
          <a:latin typeface="Helvetica" charset="0"/>
          <a:ea typeface="Helvetica" charset="0"/>
          <a:cs typeface="Helvetica" charset="0"/>
        </a:defRPr>
      </a:lvl2pPr>
      <a:lvl3pPr marL="642938" indent="-128588" algn="l" defTabSz="514350" rtl="0" eaLnBrk="1" latinLnBrk="0" hangingPunct="1">
        <a:lnSpc>
          <a:spcPct val="90000"/>
        </a:lnSpc>
        <a:spcBef>
          <a:spcPts val="281"/>
        </a:spcBef>
        <a:buFont typeface="Arial" panose="020B0604020202020204" pitchFamily="34" charset="0"/>
        <a:buChar char="•"/>
        <a:defRPr sz="1125" b="1" i="0" kern="1200">
          <a:solidFill>
            <a:schemeClr val="tx1"/>
          </a:solidFill>
          <a:latin typeface="Helvetica" charset="0"/>
          <a:ea typeface="Helvetica" charset="0"/>
          <a:cs typeface="Helvetica"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b="1" i="0" kern="1200">
          <a:solidFill>
            <a:schemeClr val="tx1"/>
          </a:solidFill>
          <a:latin typeface="Helvetica" charset="0"/>
          <a:ea typeface="Helvetica" charset="0"/>
          <a:cs typeface="Helvetica"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013" b="1" i="0" kern="1200">
          <a:solidFill>
            <a:schemeClr val="tx1"/>
          </a:solidFill>
          <a:latin typeface="Helvetica" charset="0"/>
          <a:ea typeface="Helvetica" charset="0"/>
          <a:cs typeface="Helvetica"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850EC6-E945-9E4B-9F37-881FC493F83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328D90-34C6-8E40-95C6-C9643F5822A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F30D1-C086-734D-9F94-247B12352FF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6DFB689-2DDF-5C42-AE9D-5AB6546F40AF}" type="datetimeFigureOut">
              <a:rPr lang="en-US" smtClean="0"/>
              <a:t>3/28/2022</a:t>
            </a:fld>
            <a:endParaRPr lang="en-US" dirty="0"/>
          </a:p>
        </p:txBody>
      </p:sp>
      <p:sp>
        <p:nvSpPr>
          <p:cNvPr id="5" name="Footer Placeholder 4">
            <a:extLst>
              <a:ext uri="{FF2B5EF4-FFF2-40B4-BE49-F238E27FC236}">
                <a16:creationId xmlns:a16="http://schemas.microsoft.com/office/drawing/2014/main" id="{F6684C5C-E95B-2F4D-B02E-10BE863C02E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F83A2FD-FE6D-A14C-843A-CDEFB6E0C5C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bg1">
                    <a:lumMod val="65000"/>
                  </a:schemeClr>
                </a:solidFill>
              </a:defRPr>
            </a:lvl1pPr>
          </a:lstStyle>
          <a:p>
            <a:fld id="{A5CFC6D5-AE3D-1D4C-BA57-F92184563838}" type="slidenum">
              <a:rPr lang="en-US" smtClean="0"/>
              <a:pPr/>
              <a:t>‹#›</a:t>
            </a:fld>
            <a:endParaRPr lang="en-US" dirty="0"/>
          </a:p>
        </p:txBody>
      </p:sp>
    </p:spTree>
    <p:extLst>
      <p:ext uri="{BB962C8B-B14F-4D97-AF65-F5344CB8AC3E}">
        <p14:creationId xmlns:p14="http://schemas.microsoft.com/office/powerpoint/2010/main" val="1295030655"/>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 id="2147483907" r:id="rId16"/>
    <p:sldLayoutId id="2147483908" r:id="rId17"/>
    <p:sldLayoutId id="2147483909" r:id="rId18"/>
    <p:sldLayoutId id="2147483910" r:id="rId19"/>
    <p:sldLayoutId id="2147483911" r:id="rId20"/>
    <p:sldLayoutId id="2147483912" r:id="rId21"/>
    <p:sldLayoutId id="2147483913" r:id="rId2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p:nvSpPr>
        <p:spPr>
          <a:xfrm>
            <a:off x="522287"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dirty="0">
                <a:latin typeface="+mn-lt"/>
              </a:rPr>
              <a:t>NCDHHS, Division of Public Health | OPDAAC Meeting| March 18, 2022</a:t>
            </a:r>
          </a:p>
          <a:p>
            <a:endParaRPr lang="en-US" dirty="0"/>
          </a:p>
        </p:txBody>
      </p:sp>
      <p:sp>
        <p:nvSpPr>
          <p:cNvPr id="5" name="Text Placeholder 13"/>
          <p:cNvSpPr txBox="1">
            <a:spLocks/>
          </p:cNvSpPr>
          <p:nvPr/>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mtClean="0"/>
              <a:pPr/>
              <a:t>‹#›</a:t>
            </a:fld>
            <a:endParaRPr lang="en-US" dirty="0"/>
          </a:p>
        </p:txBody>
      </p:sp>
    </p:spTree>
    <p:extLst>
      <p:ext uri="{BB962C8B-B14F-4D97-AF65-F5344CB8AC3E}">
        <p14:creationId xmlns:p14="http://schemas.microsoft.com/office/powerpoint/2010/main" val="3545567654"/>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5" r:id="rId10"/>
    <p:sldLayoutId id="2147483926" r:id="rId11"/>
    <p:sldLayoutId id="2147483927" r:id="rId12"/>
    <p:sldLayoutId id="2147483928" r:id="rId13"/>
  </p:sldLayoutIdLst>
  <p:hf sldNum="0" hdr="0" ft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Twentieth Century"/>
              <a:buNone/>
              <a:defRPr sz="4400" b="0" i="0" u="none" strike="noStrike" cap="none">
                <a:solidFill>
                  <a:schemeClr val="dk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venir"/>
                <a:ea typeface="Avenir"/>
                <a:cs typeface="Avenir"/>
                <a:sym typeface="Avenir"/>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venir"/>
                <a:ea typeface="Avenir"/>
                <a:cs typeface="Avenir"/>
                <a:sym typeface="Avenir"/>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venir"/>
                <a:ea typeface="Avenir"/>
                <a:cs typeface="Avenir"/>
                <a:sym typeface="Avenir"/>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9pPr>
          </a:lstStyle>
          <a:p>
            <a:endParaRPr/>
          </a:p>
        </p:txBody>
      </p:sp>
      <p:sp>
        <p:nvSpPr>
          <p:cNvPr id="8" name="Google Shape;8;p3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venir"/>
                <a:ea typeface="Avenir"/>
                <a:cs typeface="Avenir"/>
                <a:sym typeface="Avenir"/>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venir"/>
                <a:ea typeface="Avenir"/>
                <a:cs typeface="Avenir"/>
                <a:sym typeface="Avenir"/>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venir"/>
                <a:ea typeface="Avenir"/>
                <a:cs typeface="Avenir"/>
                <a:sym typeface="Avenir"/>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venir"/>
                <a:ea typeface="Avenir"/>
                <a:cs typeface="Avenir"/>
                <a:sym typeface="Avenir"/>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venir"/>
                <a:ea typeface="Avenir"/>
                <a:cs typeface="Avenir"/>
                <a:sym typeface="Avenir"/>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venir"/>
                <a:ea typeface="Avenir"/>
                <a:cs typeface="Avenir"/>
                <a:sym typeface="Avenir"/>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venir"/>
                <a:ea typeface="Avenir"/>
                <a:cs typeface="Avenir"/>
                <a:sym typeface="Avenir"/>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venir"/>
                <a:ea typeface="Avenir"/>
                <a:cs typeface="Avenir"/>
                <a:sym typeface="Avenir"/>
              </a:defRPr>
            </a:lvl9pPr>
          </a:lstStyle>
          <a:p>
            <a:endParaRPr dirty="0"/>
          </a:p>
        </p:txBody>
      </p:sp>
      <p:sp>
        <p:nvSpPr>
          <p:cNvPr id="9" name="Google Shape;9;p3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venir"/>
                <a:ea typeface="Avenir"/>
                <a:cs typeface="Avenir"/>
                <a:sym typeface="Avenir"/>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venir"/>
                <a:ea typeface="Avenir"/>
                <a:cs typeface="Avenir"/>
                <a:sym typeface="Avenir"/>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venir"/>
                <a:ea typeface="Avenir"/>
                <a:cs typeface="Avenir"/>
                <a:sym typeface="Avenir"/>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venir"/>
                <a:ea typeface="Avenir"/>
                <a:cs typeface="Avenir"/>
                <a:sym typeface="Avenir"/>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venir"/>
                <a:ea typeface="Avenir"/>
                <a:cs typeface="Avenir"/>
                <a:sym typeface="Avenir"/>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venir"/>
                <a:ea typeface="Avenir"/>
                <a:cs typeface="Avenir"/>
                <a:sym typeface="Avenir"/>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venir"/>
                <a:ea typeface="Avenir"/>
                <a:cs typeface="Avenir"/>
                <a:sym typeface="Avenir"/>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venir"/>
                <a:ea typeface="Avenir"/>
                <a:cs typeface="Avenir"/>
                <a:sym typeface="Avenir"/>
              </a:defRPr>
            </a:lvl9pPr>
          </a:lstStyle>
          <a:p>
            <a:endParaRPr dirty="0"/>
          </a:p>
        </p:txBody>
      </p:sp>
      <p:sp>
        <p:nvSpPr>
          <p:cNvPr id="10" name="Google Shape;10;p3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988395403"/>
      </p:ext>
    </p:extLst>
  </p:cSld>
  <p:clrMap bg1="lt1" tx1="dk1" bg2="dk2" tx2="lt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p:nvSpPr>
        <p:spPr>
          <a:xfrm>
            <a:off x="522287"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NCDHHS, Division of Public Health | OPDAAC| March 18, 2022</a:t>
            </a:r>
          </a:p>
          <a:p>
            <a:endParaRPr lang="en-US" dirty="0"/>
          </a:p>
        </p:txBody>
      </p:sp>
      <p:sp>
        <p:nvSpPr>
          <p:cNvPr id="5" name="Text Placeholder 13"/>
          <p:cNvSpPr txBox="1">
            <a:spLocks/>
          </p:cNvSpPr>
          <p:nvPr/>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mtClean="0"/>
              <a:pPr/>
              <a:t>‹#›</a:t>
            </a:fld>
            <a:endParaRPr lang="en-US" dirty="0"/>
          </a:p>
        </p:txBody>
      </p:sp>
    </p:spTree>
    <p:extLst>
      <p:ext uri="{BB962C8B-B14F-4D97-AF65-F5344CB8AC3E}">
        <p14:creationId xmlns:p14="http://schemas.microsoft.com/office/powerpoint/2010/main" val="2467594842"/>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Lst>
  <p:hf sldNum="0" hdr="0" ft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hyperlink" Target="https://www.newgrounds.com/art/view/aubrystrawberry/slow-day" TargetMode="External"/><Relationship Id="rId7" Type="http://schemas.openxmlformats.org/officeDocument/2006/relationships/diagramColors" Target="../diagrams/colors4.xml"/><Relationship Id="rId2" Type="http://schemas.openxmlformats.org/officeDocument/2006/relationships/image" Target="../media/image74.jpeg"/><Relationship Id="rId1" Type="http://schemas.openxmlformats.org/officeDocument/2006/relationships/slideLayout" Target="../slideLayouts/slideLayout2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0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hyperlink" Target="https://www.flickr.com/photos/130475615@N06/17674786521" TargetMode="External"/><Relationship Id="rId7" Type="http://schemas.openxmlformats.org/officeDocument/2006/relationships/diagramColors" Target="../diagrams/colors5.xml"/><Relationship Id="rId2" Type="http://schemas.openxmlformats.org/officeDocument/2006/relationships/image" Target="../media/image75.jpeg"/><Relationship Id="rId1" Type="http://schemas.openxmlformats.org/officeDocument/2006/relationships/slideLayout" Target="../slideLayouts/slideLayout2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07.xml.rels><?xml version="1.0" encoding="UTF-8" standalone="yes"?>
<Relationships xmlns="http://schemas.openxmlformats.org/package/2006/relationships"><Relationship Id="rId3" Type="http://schemas.openxmlformats.org/officeDocument/2006/relationships/hyperlink" Target="http://www.bmrat.org/index.php/BMRAT/article/view/437" TargetMode="External"/><Relationship Id="rId2" Type="http://schemas.openxmlformats.org/officeDocument/2006/relationships/image" Target="../media/image76.png"/><Relationship Id="rId1" Type="http://schemas.openxmlformats.org/officeDocument/2006/relationships/slideLayout" Target="../slideLayouts/slideLayout2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3" Type="http://schemas.openxmlformats.org/officeDocument/2006/relationships/hyperlink" Target="https://www.northcarolinahealthnews.org/2012/04/11/legislators-vote-for-governance-changes-in-unc-health-care-system-look-to-study-sale-of-rex-hospital/" TargetMode="External"/><Relationship Id="rId2" Type="http://schemas.openxmlformats.org/officeDocument/2006/relationships/image" Target="../media/image77.jpeg"/><Relationship Id="rId1" Type="http://schemas.openxmlformats.org/officeDocument/2006/relationships/slideLayout" Target="../slideLayouts/slideLayout28.xml"/></Relationships>
</file>

<file path=ppt/slides/_rels/slide118.xml.rels><?xml version="1.0" encoding="UTF-8" standalone="yes"?>
<Relationships xmlns="http://schemas.openxmlformats.org/package/2006/relationships"><Relationship Id="rId3" Type="http://schemas.openxmlformats.org/officeDocument/2006/relationships/hyperlink" Target="https://www.goodfreephotos.com/vector-images/chemist-in-lab-vector-clipart.png.php" TargetMode="External"/><Relationship Id="rId2" Type="http://schemas.openxmlformats.org/officeDocument/2006/relationships/image" Target="../media/image78.png"/><Relationship Id="rId1" Type="http://schemas.openxmlformats.org/officeDocument/2006/relationships/slideLayout" Target="../slideLayouts/slideLayout26.xml"/></Relationships>
</file>

<file path=ppt/slides/_rels/slide119.xml.rels><?xml version="1.0" encoding="UTF-8" standalone="yes"?>
<Relationships xmlns="http://schemas.openxmlformats.org/package/2006/relationships"><Relationship Id="rId3" Type="http://schemas.openxmlformats.org/officeDocument/2006/relationships/hyperlink" Target="https://www.ioer-imrj.com/editorial-board/guidelines-for-editor-and-reviewer/" TargetMode="External"/><Relationship Id="rId2" Type="http://schemas.openxmlformats.org/officeDocument/2006/relationships/image" Target="../media/image79.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120.xml.rels><?xml version="1.0" encoding="UTF-8" standalone="yes"?>
<Relationships xmlns="http://schemas.openxmlformats.org/package/2006/relationships"><Relationship Id="rId3" Type="http://schemas.openxmlformats.org/officeDocument/2006/relationships/hyperlink" Target="https://www.ioer-imrj.com/editorial-board/guidelines-for-editor-and-reviewer/" TargetMode="External"/><Relationship Id="rId2" Type="http://schemas.openxmlformats.org/officeDocument/2006/relationships/image" Target="../media/image79.png"/><Relationship Id="rId1" Type="http://schemas.openxmlformats.org/officeDocument/2006/relationships/slideLayout" Target="../slideLayouts/slideLayout25.xml"/></Relationships>
</file>

<file path=ppt/slides/_rels/slide121.xml.rels><?xml version="1.0" encoding="UTF-8" standalone="yes"?>
<Relationships xmlns="http://schemas.openxmlformats.org/package/2006/relationships"><Relationship Id="rId3" Type="http://schemas.openxmlformats.org/officeDocument/2006/relationships/hyperlink" Target="https://www.ioer-imrj.com/editorial-board/guidelines-for-editor-and-reviewer/" TargetMode="External"/><Relationship Id="rId2" Type="http://schemas.openxmlformats.org/officeDocument/2006/relationships/image" Target="../media/image79.png"/><Relationship Id="rId1" Type="http://schemas.openxmlformats.org/officeDocument/2006/relationships/slideLayout" Target="../slideLayouts/slideLayout25.xml"/></Relationships>
</file>

<file path=ppt/slides/_rels/slide122.xml.rels><?xml version="1.0" encoding="UTF-8" standalone="yes"?>
<Relationships xmlns="http://schemas.openxmlformats.org/package/2006/relationships"><Relationship Id="rId3" Type="http://schemas.openxmlformats.org/officeDocument/2006/relationships/hyperlink" Target="https://www.ioer-imrj.com/editorial-board/guidelines-for-editor-and-reviewer/" TargetMode="External"/><Relationship Id="rId2" Type="http://schemas.openxmlformats.org/officeDocument/2006/relationships/image" Target="../media/image79.png"/><Relationship Id="rId1" Type="http://schemas.openxmlformats.org/officeDocument/2006/relationships/slideLayout" Target="../slideLayouts/slideLayout25.xml"/></Relationships>
</file>

<file path=ppt/slides/_rels/slide123.xml.rels><?xml version="1.0" encoding="UTF-8" standalone="yes"?>
<Relationships xmlns="http://schemas.openxmlformats.org/package/2006/relationships"><Relationship Id="rId3" Type="http://schemas.openxmlformats.org/officeDocument/2006/relationships/hyperlink" Target="https://www.ioer-imrj.com/editorial-board/guidelines-for-editor-and-reviewer/" TargetMode="External"/><Relationship Id="rId2" Type="http://schemas.openxmlformats.org/officeDocument/2006/relationships/image" Target="../media/image79.png"/><Relationship Id="rId1" Type="http://schemas.openxmlformats.org/officeDocument/2006/relationships/slideLayout" Target="../slideLayouts/slideLayout2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5.xml.rels><?xml version="1.0" encoding="UTF-8" standalone="yes"?>
<Relationships xmlns="http://schemas.openxmlformats.org/package/2006/relationships"><Relationship Id="rId3" Type="http://schemas.openxmlformats.org/officeDocument/2006/relationships/hyperlink" Target="http://coretan-rahmawan.blogspot.com/2012/01/6-cara-bikin-belajar-tambah-asyik.html" TargetMode="External"/><Relationship Id="rId2" Type="http://schemas.openxmlformats.org/officeDocument/2006/relationships/image" Target="../media/image80.jpeg"/><Relationship Id="rId1" Type="http://schemas.openxmlformats.org/officeDocument/2006/relationships/slideLayout" Target="../slideLayouts/slideLayout26.xml"/></Relationships>
</file>

<file path=ppt/slides/_rels/slide126.xml.rels><?xml version="1.0" encoding="UTF-8" standalone="yes"?>
<Relationships xmlns="http://schemas.openxmlformats.org/package/2006/relationships"><Relationship Id="rId3" Type="http://schemas.openxmlformats.org/officeDocument/2006/relationships/hyperlink" Target="http://coretan-rahmawan.blogspot.com/2012/01/6-cara-bikin-belajar-tambah-asyik.html" TargetMode="External"/><Relationship Id="rId2" Type="http://schemas.openxmlformats.org/officeDocument/2006/relationships/image" Target="../media/image80.jpeg"/><Relationship Id="rId1" Type="http://schemas.openxmlformats.org/officeDocument/2006/relationships/slideLayout" Target="../slideLayouts/slideLayout26.xml"/></Relationships>
</file>

<file path=ppt/slides/_rels/slide127.xml.rels><?xml version="1.0" encoding="UTF-8" standalone="yes"?>
<Relationships xmlns="http://schemas.openxmlformats.org/package/2006/relationships"><Relationship Id="rId3" Type="http://schemas.openxmlformats.org/officeDocument/2006/relationships/hyperlink" Target="http://coretan-rahmawan.blogspot.com/2012/01/6-cara-bikin-belajar-tambah-asyik.html" TargetMode="External"/><Relationship Id="rId2" Type="http://schemas.openxmlformats.org/officeDocument/2006/relationships/image" Target="../media/image80.jpeg"/><Relationship Id="rId1" Type="http://schemas.openxmlformats.org/officeDocument/2006/relationships/slideLayout" Target="../slideLayouts/slideLayout26.xml"/></Relationships>
</file>

<file path=ppt/slides/_rels/slide128.xml.rels><?xml version="1.0" encoding="UTF-8" standalone="yes"?>
<Relationships xmlns="http://schemas.openxmlformats.org/package/2006/relationships"><Relationship Id="rId3" Type="http://schemas.openxmlformats.org/officeDocument/2006/relationships/hyperlink" Target="http://coretan-rahmawan.blogspot.com/2012/01/6-cara-bikin-belajar-tambah-asyik.html" TargetMode="External"/><Relationship Id="rId2" Type="http://schemas.openxmlformats.org/officeDocument/2006/relationships/image" Target="../media/image80.jpeg"/><Relationship Id="rId1" Type="http://schemas.openxmlformats.org/officeDocument/2006/relationships/slideLayout" Target="../slideLayouts/slideLayout26.xml"/></Relationships>
</file>

<file path=ppt/slides/_rels/slide129.xml.rels><?xml version="1.0" encoding="UTF-8" standalone="yes"?>
<Relationships xmlns="http://schemas.openxmlformats.org/package/2006/relationships"><Relationship Id="rId3" Type="http://schemas.openxmlformats.org/officeDocument/2006/relationships/hyperlink" Target="https://www.flickr.com/photos/24231561@N00/4387499220" TargetMode="External"/><Relationship Id="rId2" Type="http://schemas.openxmlformats.org/officeDocument/2006/relationships/image" Target="../media/image81.jpeg"/><Relationship Id="rId1" Type="http://schemas.openxmlformats.org/officeDocument/2006/relationships/slideLayout" Target="../slideLayouts/slideLayout28.xml"/><Relationship Id="rId4" Type="http://schemas.openxmlformats.org/officeDocument/2006/relationships/hyperlink" Target="https://creativecommons.org/licenses/by-nc-nd/3.0/"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130.xml.rels><?xml version="1.0" encoding="UTF-8" standalone="yes"?>
<Relationships xmlns="http://schemas.openxmlformats.org/package/2006/relationships"><Relationship Id="rId3" Type="http://schemas.openxmlformats.org/officeDocument/2006/relationships/hyperlink" Target="https://owl.excelsior.edu/citation-and-documentation/mla-style/mla-in-text-citations/anonymous-unknown-author/" TargetMode="External"/><Relationship Id="rId2" Type="http://schemas.openxmlformats.org/officeDocument/2006/relationships/image" Target="../media/image82.png"/><Relationship Id="rId1" Type="http://schemas.openxmlformats.org/officeDocument/2006/relationships/slideLayout" Target="../slideLayouts/slideLayout2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9.xml"/><Relationship Id="rId1" Type="http://schemas.openxmlformats.org/officeDocument/2006/relationships/vmlDrawing" Target="../drawings/vmlDrawing1.vml"/><Relationship Id="rId5" Type="http://schemas.openxmlformats.org/officeDocument/2006/relationships/image" Target="../media/image83.emf"/><Relationship Id="rId4" Type="http://schemas.openxmlformats.org/officeDocument/2006/relationships/package" Target="../embeddings/Microsoft_Excel_Worksheet3.xlsx"/></Relationships>
</file>

<file path=ppt/slides/_rels/slide13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9.xml"/></Relationships>
</file>

<file path=ppt/slides/_rels/slide136.xml.rels><?xml version="1.0" encoding="UTF-8" standalone="yes"?>
<Relationships xmlns="http://schemas.openxmlformats.org/package/2006/relationships"><Relationship Id="rId2" Type="http://schemas.openxmlformats.org/officeDocument/2006/relationships/hyperlink" Target="https://buprenorphine.samhsa.gov/forms/select-practitioner-type.php" TargetMode="External"/><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2" Type="http://schemas.openxmlformats.org/officeDocument/2006/relationships/hyperlink" Target="mailto:bpearson@med.unc.edu" TargetMode="External"/><Relationship Id="rId1" Type="http://schemas.openxmlformats.org/officeDocument/2006/relationships/slideLayout" Target="../slideLayouts/slideLayout2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140.xml.rels><?xml version="1.0" encoding="UTF-8" standalone="yes"?>
<Relationships xmlns="http://schemas.openxmlformats.org/package/2006/relationships"><Relationship Id="rId3" Type="http://schemas.openxmlformats.org/officeDocument/2006/relationships/hyperlink" Target="mailto:robyn_jordan@med.unc.edu" TargetMode="External"/><Relationship Id="rId2" Type="http://schemas.openxmlformats.org/officeDocument/2006/relationships/hyperlink" Target="mailto:bjana@halfmoonmed.com" TargetMode="External"/><Relationship Id="rId1" Type="http://schemas.openxmlformats.org/officeDocument/2006/relationships/slideLayout" Target="../slideLayouts/slideLayout38.xml"/></Relationships>
</file>

<file path=ppt/slides/_rels/slide141.xml.rels><?xml version="1.0" encoding="UTF-8" standalone="yes"?>
<Relationships xmlns="http://schemas.openxmlformats.org/package/2006/relationships"><Relationship Id="rId3" Type="http://schemas.openxmlformats.org/officeDocument/2006/relationships/hyperlink" Target="https://www.ncdhhs.gov/about/department-initiatives/opioid-epidemic/nc-opioid-and-prescription-drug-abuse-advisory" TargetMode="External"/><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hyperlink" Target="https://www.ncdhhs.gov/about/department-initiatives/opioid-epidemic/nc-opioid-and-prescription-drug-abuse-advisory"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71.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3.xml"/><Relationship Id="rId1" Type="http://schemas.openxmlformats.org/officeDocument/2006/relationships/slideLayout" Target="../slideLayouts/slideLayout66.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2.xml"/></Relationships>
</file>

<file path=ppt/slides/_rels/slide4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71.xml"/><Relationship Id="rId6" Type="http://schemas.microsoft.com/office/2007/relationships/hdphoto" Target="../media/hdphoto2.wdp"/><Relationship Id="rId5" Type="http://schemas.openxmlformats.org/officeDocument/2006/relationships/image" Target="../media/image37.png"/><Relationship Id="rId4" Type="http://schemas.microsoft.com/office/2007/relationships/hdphoto" Target="../media/hdphoto1.wdp"/><Relationship Id="rId9" Type="http://schemas.microsoft.com/office/2007/relationships/hdphoto" Target="../media/hdphoto3.wdp"/></Relationships>
</file>

<file path=ppt/slides/_rels/slide4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6.xml"/><Relationship Id="rId1" Type="http://schemas.openxmlformats.org/officeDocument/2006/relationships/slideLayout" Target="../slideLayouts/slideLayout66.xml"/></Relationships>
</file>

<file path=ppt/slides/_rels/slide4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7.xml"/><Relationship Id="rId1" Type="http://schemas.openxmlformats.org/officeDocument/2006/relationships/slideLayout" Target="../slideLayouts/slideLayout66.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chart" Target="../charts/chart4.xml"/><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1.xml"/><Relationship Id="rId5" Type="http://schemas.openxmlformats.org/officeDocument/2006/relationships/image" Target="../media/image47.png"/><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hyperlink" Target="https://www.ncdhhs.gov/opioid-and-substance-use-action-plan-data-dashboard" TargetMode="External"/><Relationship Id="rId2" Type="http://schemas.openxmlformats.org/officeDocument/2006/relationships/notesSlide" Target="../notesSlides/notesSlide49.xml"/><Relationship Id="rId1" Type="http://schemas.openxmlformats.org/officeDocument/2006/relationships/slideLayout" Target="../slideLayouts/slideLayout7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1.xm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hyperlink" Target="https://www.injuryfreenc.ncdhhs.gov/DataSurveillance/Overdose.htm" TargetMode="External"/><Relationship Id="rId2" Type="http://schemas.openxmlformats.org/officeDocument/2006/relationships/image" Target="../media/image61.png"/><Relationship Id="rId1" Type="http://schemas.openxmlformats.org/officeDocument/2006/relationships/slideLayout" Target="../slideLayouts/slideLayout71.xml"/></Relationships>
</file>

<file path=ppt/slides/_rels/slide57.xml.rels><?xml version="1.0" encoding="UTF-8" standalone="yes"?>
<Relationships xmlns="http://schemas.openxmlformats.org/package/2006/relationships"><Relationship Id="rId3" Type="http://schemas.openxmlformats.org/officeDocument/2006/relationships/hyperlink" Target="mailto:MaryBeth.Cox@dhhs.nc.gov" TargetMode="External"/><Relationship Id="rId2" Type="http://schemas.openxmlformats.org/officeDocument/2006/relationships/notesSlide" Target="../notesSlides/notesSlide50.xml"/><Relationship Id="rId1" Type="http://schemas.openxmlformats.org/officeDocument/2006/relationships/slideLayout" Target="../slideLayouts/slideLayout66.xml"/><Relationship Id="rId5" Type="http://schemas.openxmlformats.org/officeDocument/2006/relationships/hyperlink" Target="https://www.injuryfreenc.ncdhhs.gov/DataSurveillance/Poisoning.htm" TargetMode="External"/><Relationship Id="rId4" Type="http://schemas.openxmlformats.org/officeDocument/2006/relationships/hyperlink" Target="mailto:SubstanceUseData@dhhs.nc.gov"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hyperlink" Target="https://pxhere.com/en/photo/1005724" TargetMode="External"/><Relationship Id="rId2" Type="http://schemas.openxmlformats.org/officeDocument/2006/relationships/image" Target="../media/image62.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hyperlink" Target="https://www.talkingdrugs.org/methadone-methadose-ontario-canada-harm-reduction" TargetMode="External"/><Relationship Id="rId2" Type="http://schemas.openxmlformats.org/officeDocument/2006/relationships/image" Target="../media/image63.jpg"/><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hyperlink" Target="https://www.talkingdrugs.org/methadone-methadose-ontario-canada-harm-reduction" TargetMode="External"/><Relationship Id="rId2" Type="http://schemas.openxmlformats.org/officeDocument/2006/relationships/image" Target="../media/image63.jpg"/><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hyperlink" Target="https://pixabay.com/photos/thoughtful-girl-thinking-face-2040661/" TargetMode="External"/><Relationship Id="rId2" Type="http://schemas.openxmlformats.org/officeDocument/2006/relationships/image" Target="../media/image64.jpg"/><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70.xml.rels><?xml version="1.0" encoding="UTF-8" standalone="yes"?>
<Relationships xmlns="http://schemas.openxmlformats.org/package/2006/relationships"><Relationship Id="rId3" Type="http://schemas.openxmlformats.org/officeDocument/2006/relationships/hyperlink" Target="https://en.wikipedia.org/wiki/Buprenorphine/naloxone" TargetMode="External"/><Relationship Id="rId2" Type="http://schemas.openxmlformats.org/officeDocument/2006/relationships/image" Target="../media/image65.jpeg"/><Relationship Id="rId1" Type="http://schemas.openxmlformats.org/officeDocument/2006/relationships/slideLayout" Target="../slideLayouts/slideLayout27.xml"/><Relationship Id="rId4" Type="http://schemas.openxmlformats.org/officeDocument/2006/relationships/hyperlink" Target="https://creativecommons.org/licenses/by-sa/3.0/"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hyperlink" Target="https://www.flickr.com/photos/benchilada/4166002979" TargetMode="External"/><Relationship Id="rId2" Type="http://schemas.openxmlformats.org/officeDocument/2006/relationships/image" Target="../media/image67.jpg"/><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8.xml.rels><?xml version="1.0" encoding="UTF-8" standalone="yes"?>
<Relationships xmlns="http://schemas.openxmlformats.org/package/2006/relationships"><Relationship Id="rId3" Type="http://schemas.openxmlformats.org/officeDocument/2006/relationships/hyperlink" Target="http://www.pngall.com/best-quality-png" TargetMode="External"/><Relationship Id="rId2" Type="http://schemas.openxmlformats.org/officeDocument/2006/relationships/image" Target="../media/image69.png"/><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3.xml"/><Relationship Id="rId6" Type="http://schemas.openxmlformats.org/officeDocument/2006/relationships/image" Target="../media/image23.png"/><Relationship Id="rId5" Type="http://schemas.openxmlformats.org/officeDocument/2006/relationships/hyperlink" Target="https://creativecommons.org/licenses/by-nd/3.0/" TargetMode="External"/><Relationship Id="rId4" Type="http://schemas.openxmlformats.org/officeDocument/2006/relationships/hyperlink" Target="http://www.vecteezy.com/map-vector/5937-united-states-map-vector"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3" Type="http://schemas.openxmlformats.org/officeDocument/2006/relationships/hyperlink" Target="https://www.thebluediamondgallery.com/handwriting/d/disclosures.html" TargetMode="External"/><Relationship Id="rId2" Type="http://schemas.openxmlformats.org/officeDocument/2006/relationships/image" Target="../media/image73.jpeg"/><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7"/>
          <p:cNvSpPr>
            <a:spLocks noGrp="1"/>
          </p:cNvSpPr>
          <p:nvPr>
            <p:ph type="body" sz="quarter" idx="10"/>
          </p:nvPr>
        </p:nvSpPr>
        <p:spPr>
          <a:xfrm>
            <a:off x="2846895" y="1847653"/>
            <a:ext cx="6383284" cy="2478703"/>
          </a:xfrm>
        </p:spPr>
        <p:txBody>
          <a:bodyPr/>
          <a:lstStyle/>
          <a:p>
            <a:r>
              <a:rPr lang="en-US" dirty="0">
                <a:solidFill>
                  <a:srgbClr val="17375E"/>
                </a:solidFill>
                <a:latin typeface="+mn-lt"/>
                <a:cs typeface="Arial"/>
              </a:rPr>
              <a:t>NC Department of Health and Human Services </a:t>
            </a:r>
          </a:p>
          <a:p>
            <a:r>
              <a:rPr lang="en-US" sz="3000" b="1" dirty="0">
                <a:solidFill>
                  <a:srgbClr val="17375E"/>
                </a:solidFill>
                <a:latin typeface="+mn-lt"/>
              </a:rPr>
              <a:t>NC Opioid and Prescription Drug Abuse Advisory Committee (OPDAAC)</a:t>
            </a:r>
          </a:p>
        </p:txBody>
      </p:sp>
      <p:sp>
        <p:nvSpPr>
          <p:cNvPr id="11" name="Text Placeholder 9"/>
          <p:cNvSpPr>
            <a:spLocks noGrp="1"/>
          </p:cNvSpPr>
          <p:nvPr>
            <p:ph type="body" sz="quarter" idx="11"/>
          </p:nvPr>
        </p:nvSpPr>
        <p:spPr>
          <a:xfrm>
            <a:off x="2859323" y="4768007"/>
            <a:ext cx="5774267" cy="488226"/>
          </a:xfrm>
        </p:spPr>
        <p:txBody>
          <a:bodyPr>
            <a:normAutofit lnSpcReduction="10000"/>
          </a:bodyPr>
          <a:lstStyle/>
          <a:p>
            <a:r>
              <a:rPr lang="en-US" sz="2800" dirty="0">
                <a:solidFill>
                  <a:srgbClr val="17375E"/>
                </a:solidFill>
                <a:latin typeface="Arial" panose="020B0604020202020204" pitchFamily="34" charset="0"/>
                <a:cs typeface="Arial" panose="020B0604020202020204" pitchFamily="34" charset="0"/>
              </a:rPr>
              <a:t>March 18, 2022</a:t>
            </a:r>
          </a:p>
        </p:txBody>
      </p:sp>
    </p:spTree>
    <p:extLst>
      <p:ext uri="{BB962C8B-B14F-4D97-AF65-F5344CB8AC3E}">
        <p14:creationId xmlns:p14="http://schemas.microsoft.com/office/powerpoint/2010/main" val="2860315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0"/>
        <p:cNvGrpSpPr/>
        <p:nvPr/>
      </p:nvGrpSpPr>
      <p:grpSpPr>
        <a:xfrm>
          <a:off x="0" y="0"/>
          <a:ext cx="0" cy="0"/>
          <a:chOff x="0" y="0"/>
          <a:chExt cx="0" cy="0"/>
        </a:xfrm>
      </p:grpSpPr>
      <p:sp>
        <p:nvSpPr>
          <p:cNvPr id="161" name="Google Shape;161;g11de8ae15b5_0_0"/>
          <p:cNvSpPr txBox="1"/>
          <p:nvPr/>
        </p:nvSpPr>
        <p:spPr>
          <a:xfrm>
            <a:off x="449886" y="537901"/>
            <a:ext cx="2684925" cy="3539700"/>
          </a:xfrm>
          <a:prstGeom prst="rect">
            <a:avLst/>
          </a:prstGeom>
          <a:noFill/>
          <a:ln>
            <a:noFill/>
          </a:ln>
        </p:spPr>
        <p:txBody>
          <a:bodyPr spcFirstLastPara="1" wrap="square" lIns="68569" tIns="68569" rIns="68569" bIns="68569" anchor="t" anchorCtr="0">
            <a:noAutofit/>
          </a:bodyPr>
          <a:lstStyle/>
          <a:p>
            <a:pPr algn="ctr" defTabSz="685800">
              <a:buClr>
                <a:srgbClr val="000000"/>
              </a:buClr>
            </a:pPr>
            <a:r>
              <a:rPr lang="en-US" sz="3200" b="1" kern="0" dirty="0">
                <a:solidFill>
                  <a:srgbClr val="FFFFFF"/>
                </a:solidFill>
                <a:latin typeface="Arial"/>
                <a:cs typeface="Arial"/>
                <a:sym typeface="Arial"/>
              </a:rPr>
              <a:t>COVID Effect</a:t>
            </a:r>
            <a:endParaRPr sz="3200" b="1" kern="0" dirty="0">
              <a:solidFill>
                <a:srgbClr val="FFFFFF"/>
              </a:solidFill>
              <a:latin typeface="Arial"/>
              <a:cs typeface="Arial"/>
              <a:sym typeface="Arial"/>
            </a:endParaRPr>
          </a:p>
          <a:p>
            <a:pPr defTabSz="685800">
              <a:buClr>
                <a:srgbClr val="000000"/>
              </a:buClr>
            </a:pPr>
            <a:endParaRPr kern="0" dirty="0">
              <a:solidFill>
                <a:srgbClr val="FFFFFF"/>
              </a:solidFill>
              <a:latin typeface="Times New Roman"/>
              <a:ea typeface="Times New Roman"/>
              <a:cs typeface="Times New Roman"/>
              <a:sym typeface="Times New Roman"/>
            </a:endParaRPr>
          </a:p>
          <a:p>
            <a:pPr marL="342900" indent="-342900" defTabSz="685800">
              <a:buClr>
                <a:srgbClr val="000000"/>
              </a:buClr>
              <a:buFont typeface="Arial" panose="020B0604020202020204" pitchFamily="34" charset="0"/>
              <a:buChar char="•"/>
            </a:pPr>
            <a:r>
              <a:rPr lang="en-US" sz="2200" kern="0" dirty="0">
                <a:solidFill>
                  <a:srgbClr val="FFFFFF"/>
                </a:solidFill>
                <a:latin typeface="+mj-lt"/>
                <a:ea typeface="Times New Roman"/>
                <a:cs typeface="Times New Roman"/>
                <a:sym typeface="Times New Roman"/>
              </a:rPr>
              <a:t>The CDC’s latest data </a:t>
            </a:r>
            <a:endParaRPr sz="2200" kern="0" dirty="0">
              <a:solidFill>
                <a:srgbClr val="FFFFFF"/>
              </a:solidFill>
              <a:latin typeface="+mj-lt"/>
              <a:ea typeface="Times New Roman"/>
              <a:cs typeface="Times New Roman"/>
              <a:sym typeface="Times New Roman"/>
            </a:endParaRPr>
          </a:p>
          <a:p>
            <a:pPr marL="390525" indent="-342900" defTabSz="685800">
              <a:buClr>
                <a:srgbClr val="FFFFFF"/>
              </a:buClr>
              <a:buSzPts val="2600"/>
              <a:buFont typeface="Arial" panose="020B0604020202020204" pitchFamily="34" charset="0"/>
              <a:buChar char="•"/>
            </a:pPr>
            <a:r>
              <a:rPr lang="en-US" sz="2200" kern="0" dirty="0">
                <a:solidFill>
                  <a:srgbClr val="FFFFFF"/>
                </a:solidFill>
                <a:latin typeface="+mj-lt"/>
                <a:ea typeface="Times New Roman"/>
                <a:cs typeface="Times New Roman"/>
                <a:sym typeface="Times New Roman"/>
              </a:rPr>
              <a:t>28 states had more than a 30 percent increase in overdose deaths in 2020 compared to 2019</a:t>
            </a:r>
            <a:endParaRPr sz="2200" kern="0" dirty="0">
              <a:solidFill>
                <a:srgbClr val="FFFFFF"/>
              </a:solidFill>
              <a:latin typeface="+mj-lt"/>
              <a:ea typeface="Times New Roman"/>
              <a:cs typeface="Times New Roman"/>
              <a:sym typeface="Times New Roman"/>
            </a:endParaRPr>
          </a:p>
          <a:p>
            <a:pPr marL="390525" indent="-342900" defTabSz="685800">
              <a:buClr>
                <a:srgbClr val="FFFFFF"/>
              </a:buClr>
              <a:buSzPts val="2600"/>
              <a:buFont typeface="Arial" panose="020B0604020202020204" pitchFamily="34" charset="0"/>
              <a:buChar char="•"/>
            </a:pPr>
            <a:r>
              <a:rPr lang="en-US" sz="2200" kern="0" dirty="0">
                <a:solidFill>
                  <a:srgbClr val="FFFFFF"/>
                </a:solidFill>
                <a:latin typeface="+mj-lt"/>
                <a:ea typeface="Times New Roman"/>
                <a:cs typeface="Times New Roman"/>
                <a:sym typeface="Times New Roman"/>
              </a:rPr>
              <a:t>10 states increased by more than 40 percent</a:t>
            </a:r>
            <a:endParaRPr sz="2200" kern="0" dirty="0">
              <a:solidFill>
                <a:srgbClr val="FFFFFF"/>
              </a:solidFill>
              <a:latin typeface="+mj-lt"/>
              <a:cs typeface="Arial"/>
              <a:sym typeface="Arial"/>
            </a:endParaRPr>
          </a:p>
        </p:txBody>
      </p:sp>
      <p:pic>
        <p:nvPicPr>
          <p:cNvPr id="162" name="Google Shape;162;g11de8ae15b5_0_0"/>
          <p:cNvPicPr preferRelativeResize="0"/>
          <p:nvPr/>
        </p:nvPicPr>
        <p:blipFill>
          <a:blip r:embed="rId3">
            <a:alphaModFix/>
          </a:blip>
          <a:stretch>
            <a:fillRect/>
          </a:stretch>
        </p:blipFill>
        <p:spPr>
          <a:xfrm>
            <a:off x="3534957" y="1724219"/>
            <a:ext cx="4744542" cy="3409562"/>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97C3223-1C37-4597-AAFD-D7454BBD14F8}"/>
              </a:ext>
            </a:extLst>
          </p:cNvPr>
          <p:cNvSpPr txBox="1">
            <a:spLocks noGrp="1"/>
          </p:cNvSpPr>
          <p:nvPr>
            <p:ph idx="1"/>
          </p:nvPr>
        </p:nvSpPr>
        <p:spPr>
          <a:xfrm>
            <a:off x="1828800" y="1371600"/>
            <a:ext cx="6286500" cy="4618700"/>
          </a:xfrm>
          <a:prstGeom prst="rect">
            <a:avLst/>
          </a:prstGeom>
          <a:noFill/>
        </p:spPr>
        <p:txBody>
          <a:bodyPr wrap="square">
            <a:spAutoFit/>
          </a:bodyPr>
          <a:lstStyle/>
          <a:p>
            <a:pPr marL="342900" lvl="1" indent="0">
              <a:buNone/>
            </a:pPr>
            <a:r>
              <a:rPr lang="en-US" sz="2400" b="1" dirty="0">
                <a:latin typeface="Arial" panose="020B0604020202020204" pitchFamily="34" charset="0"/>
                <a:cs typeface="Arial" panose="020B0604020202020204" pitchFamily="34" charset="0"/>
              </a:rPr>
              <a:t>Challenges with the Fentanyl Analogs</a:t>
            </a:r>
          </a:p>
          <a:p>
            <a:pPr marL="685800" lvl="1" indent="-342900">
              <a:buAutoNum type="alphaLcParenR"/>
            </a:pPr>
            <a:r>
              <a:rPr lang="en-US" sz="2400" dirty="0">
                <a:latin typeface="Arial" panose="020B0604020202020204" pitchFamily="34" charset="0"/>
                <a:cs typeface="Arial" panose="020B0604020202020204" pitchFamily="34" charset="0"/>
              </a:rPr>
              <a:t>Properties may vary from traditional opioids</a:t>
            </a:r>
          </a:p>
          <a:p>
            <a:pPr marL="685800" lvl="1" indent="-342900">
              <a:buAutoNum type="alphaLcParenR"/>
            </a:pPr>
            <a:r>
              <a:rPr lang="en-US" sz="2400" dirty="0">
                <a:latin typeface="Arial" panose="020B0604020202020204" pitchFamily="34" charset="0"/>
                <a:cs typeface="Arial" panose="020B0604020202020204" pitchFamily="34" charset="0"/>
              </a:rPr>
              <a:t>Persist on the opioid receptor a VERY LONG TIME, up to 3 weeks</a:t>
            </a:r>
          </a:p>
          <a:p>
            <a:pPr marL="685800" lvl="1" indent="-342900">
              <a:buFontTx/>
              <a:buAutoNum type="alphaLcParenR"/>
            </a:pPr>
            <a:r>
              <a:rPr lang="en-US" sz="2400" dirty="0">
                <a:latin typeface="Arial" panose="020B0604020202020204" pitchFamily="34" charset="0"/>
                <a:cs typeface="Arial" panose="020B0604020202020204" pitchFamily="34" charset="0"/>
              </a:rPr>
              <a:t>Complicates Suboxone induction, now making it difficult to quickly stabilize someone with OUD in the outpatient setting</a:t>
            </a:r>
          </a:p>
          <a:p>
            <a:pPr marL="685800" lvl="1" indent="-342900">
              <a:buFont typeface="Arial" panose="020B0604020202020204" pitchFamily="34" charset="0"/>
              <a:buAutoNum type="alphaLcParenR"/>
            </a:pPr>
            <a:r>
              <a:rPr lang="en-US" sz="2400" dirty="0">
                <a:latin typeface="Arial" panose="020B0604020202020204" pitchFamily="34" charset="0"/>
                <a:cs typeface="Arial" panose="020B0604020202020204" pitchFamily="34" charset="0"/>
              </a:rPr>
              <a:t>Traditional methods for Suboxone induction (time-base and symptom based) are not reliable for those using fentanyl</a:t>
            </a:r>
          </a:p>
        </p:txBody>
      </p:sp>
      <p:sp>
        <p:nvSpPr>
          <p:cNvPr id="5" name="Title 4">
            <a:extLst>
              <a:ext uri="{FF2B5EF4-FFF2-40B4-BE49-F238E27FC236}">
                <a16:creationId xmlns:a16="http://schemas.microsoft.com/office/drawing/2014/main" id="{52F04498-9259-4411-8567-C7D002B3140B}"/>
              </a:ext>
            </a:extLst>
          </p:cNvPr>
          <p:cNvSpPr txBox="1">
            <a:spLocks/>
          </p:cNvSpPr>
          <p:nvPr/>
        </p:nvSpPr>
        <p:spPr>
          <a:xfrm>
            <a:off x="1828800" y="274320"/>
            <a:ext cx="664083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0" kern="1200">
                <a:solidFill>
                  <a:schemeClr val="accent1"/>
                </a:solidFill>
                <a:latin typeface="+mj-lt"/>
                <a:ea typeface="+mj-ea"/>
                <a:cs typeface="+mj-cs"/>
              </a:defRPr>
            </a:lvl1pPr>
          </a:lstStyle>
          <a:p>
            <a:pPr defTabSz="685800"/>
            <a:r>
              <a:rPr lang="en-US" sz="3200" b="1" dirty="0">
                <a:solidFill>
                  <a:srgbClr val="4B9CD3"/>
                </a:solidFill>
                <a:latin typeface="Arial" panose="020B0604020202020204" pitchFamily="34" charset="0"/>
                <a:cs typeface="Arial" panose="020B0604020202020204" pitchFamily="34" charset="0"/>
              </a:rPr>
              <a:t>The Fentanyl Evolution and its Impact</a:t>
            </a:r>
          </a:p>
        </p:txBody>
      </p:sp>
    </p:spTree>
    <p:extLst>
      <p:ext uri="{BB962C8B-B14F-4D97-AF65-F5344CB8AC3E}">
        <p14:creationId xmlns:p14="http://schemas.microsoft.com/office/powerpoint/2010/main" val="4430112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97C3223-1C37-4597-AAFD-D7454BBD14F8}"/>
              </a:ext>
            </a:extLst>
          </p:cNvPr>
          <p:cNvSpPr txBox="1">
            <a:spLocks noGrp="1"/>
          </p:cNvSpPr>
          <p:nvPr>
            <p:ph idx="1"/>
          </p:nvPr>
        </p:nvSpPr>
        <p:spPr>
          <a:xfrm>
            <a:off x="1828800" y="1371600"/>
            <a:ext cx="6286500" cy="4618700"/>
          </a:xfrm>
          <a:prstGeom prst="rect">
            <a:avLst/>
          </a:prstGeom>
          <a:noFill/>
        </p:spPr>
        <p:txBody>
          <a:bodyPr wrap="square">
            <a:spAutoFit/>
          </a:bodyPr>
          <a:lstStyle/>
          <a:p>
            <a:pPr marL="342900" lvl="1" indent="0">
              <a:buNone/>
            </a:pPr>
            <a:r>
              <a:rPr lang="en-US" sz="2400" b="1" dirty="0">
                <a:latin typeface="Arial" panose="020B0604020202020204" pitchFamily="34" charset="0"/>
                <a:cs typeface="Arial" panose="020B0604020202020204" pitchFamily="34" charset="0"/>
              </a:rPr>
              <a:t>Challenges with the Fentanyl Analogs</a:t>
            </a:r>
          </a:p>
          <a:p>
            <a:pPr marL="685800" lvl="1" indent="-342900">
              <a:buAutoNum type="alphaLcParenR"/>
            </a:pPr>
            <a:r>
              <a:rPr lang="en-US" sz="2400" dirty="0">
                <a:latin typeface="Arial" panose="020B0604020202020204" pitchFamily="34" charset="0"/>
                <a:cs typeface="Arial" panose="020B0604020202020204" pitchFamily="34" charset="0"/>
              </a:rPr>
              <a:t>Properties may vary from traditional opioids</a:t>
            </a:r>
          </a:p>
          <a:p>
            <a:pPr marL="685800" lvl="1" indent="-342900">
              <a:buAutoNum type="alphaLcParenR"/>
            </a:pPr>
            <a:r>
              <a:rPr lang="en-US" sz="2400" dirty="0">
                <a:latin typeface="Arial" panose="020B0604020202020204" pitchFamily="34" charset="0"/>
                <a:cs typeface="Arial" panose="020B0604020202020204" pitchFamily="34" charset="0"/>
              </a:rPr>
              <a:t>Persist on the opioid receptor a </a:t>
            </a:r>
            <a:r>
              <a:rPr lang="en-US" sz="2400" b="1" dirty="0">
                <a:solidFill>
                  <a:schemeClr val="accent1">
                    <a:lumMod val="75000"/>
                  </a:schemeClr>
                </a:solidFill>
                <a:latin typeface="Arial" panose="020B0604020202020204" pitchFamily="34" charset="0"/>
                <a:cs typeface="Arial" panose="020B0604020202020204" pitchFamily="34" charset="0"/>
              </a:rPr>
              <a:t>VERY LONG TIME, up to 3 weeks</a:t>
            </a:r>
          </a:p>
          <a:p>
            <a:pPr marL="685800" lvl="1" indent="-342900">
              <a:buFontTx/>
              <a:buAutoNum type="alphaLcParenR"/>
            </a:pPr>
            <a:r>
              <a:rPr lang="en-US" sz="2400" dirty="0">
                <a:latin typeface="Arial" panose="020B0604020202020204" pitchFamily="34" charset="0"/>
                <a:cs typeface="Arial" panose="020B0604020202020204" pitchFamily="34" charset="0"/>
              </a:rPr>
              <a:t>Complicates Suboxone induction, now making it difficult to quickly stabilize someone with OUD in the outpatient setting</a:t>
            </a:r>
          </a:p>
          <a:p>
            <a:pPr marL="685800" lvl="1" indent="-342900">
              <a:buFont typeface="Arial" panose="020B0604020202020204" pitchFamily="34" charset="0"/>
              <a:buAutoNum type="alphaLcParenR"/>
            </a:pPr>
            <a:r>
              <a:rPr lang="en-US" sz="2400" dirty="0">
                <a:latin typeface="Arial" panose="020B0604020202020204" pitchFamily="34" charset="0"/>
                <a:cs typeface="Arial" panose="020B0604020202020204" pitchFamily="34" charset="0"/>
              </a:rPr>
              <a:t>Traditional methods for Suboxone induction (time-base and symptom based) are not reliable for those using fentanyl</a:t>
            </a:r>
          </a:p>
        </p:txBody>
      </p:sp>
      <p:sp>
        <p:nvSpPr>
          <p:cNvPr id="5" name="Title 4">
            <a:extLst>
              <a:ext uri="{FF2B5EF4-FFF2-40B4-BE49-F238E27FC236}">
                <a16:creationId xmlns:a16="http://schemas.microsoft.com/office/drawing/2014/main" id="{52F04498-9259-4411-8567-C7D002B3140B}"/>
              </a:ext>
            </a:extLst>
          </p:cNvPr>
          <p:cNvSpPr txBox="1">
            <a:spLocks/>
          </p:cNvSpPr>
          <p:nvPr/>
        </p:nvSpPr>
        <p:spPr>
          <a:xfrm>
            <a:off x="1828800" y="274320"/>
            <a:ext cx="664083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0" kern="1200">
                <a:solidFill>
                  <a:schemeClr val="accent1"/>
                </a:solidFill>
                <a:latin typeface="+mj-lt"/>
                <a:ea typeface="+mj-ea"/>
                <a:cs typeface="+mj-cs"/>
              </a:defRPr>
            </a:lvl1pPr>
          </a:lstStyle>
          <a:p>
            <a:pPr defTabSz="685800"/>
            <a:r>
              <a:rPr lang="en-US" sz="3200" b="1" dirty="0">
                <a:solidFill>
                  <a:srgbClr val="4B9CD3"/>
                </a:solidFill>
                <a:latin typeface="Arial" panose="020B0604020202020204" pitchFamily="34" charset="0"/>
                <a:cs typeface="Arial" panose="020B0604020202020204" pitchFamily="34" charset="0"/>
              </a:rPr>
              <a:t>The Fentanyl Evolution and its Impact</a:t>
            </a:r>
          </a:p>
        </p:txBody>
      </p:sp>
    </p:spTree>
    <p:extLst>
      <p:ext uri="{BB962C8B-B14F-4D97-AF65-F5344CB8AC3E}">
        <p14:creationId xmlns:p14="http://schemas.microsoft.com/office/powerpoint/2010/main" val="39586991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97C3223-1C37-4597-AAFD-D7454BBD14F8}"/>
              </a:ext>
            </a:extLst>
          </p:cNvPr>
          <p:cNvSpPr txBox="1">
            <a:spLocks noGrp="1"/>
          </p:cNvSpPr>
          <p:nvPr>
            <p:ph idx="1"/>
          </p:nvPr>
        </p:nvSpPr>
        <p:spPr>
          <a:xfrm>
            <a:off x="1828800" y="1371600"/>
            <a:ext cx="6286500" cy="4618700"/>
          </a:xfrm>
          <a:prstGeom prst="rect">
            <a:avLst/>
          </a:prstGeom>
          <a:noFill/>
        </p:spPr>
        <p:txBody>
          <a:bodyPr wrap="square">
            <a:spAutoFit/>
          </a:bodyPr>
          <a:lstStyle/>
          <a:p>
            <a:pPr marL="342900" lvl="1" indent="0">
              <a:buNone/>
            </a:pPr>
            <a:r>
              <a:rPr lang="en-US" sz="2400" b="1" dirty="0">
                <a:latin typeface="Arial" panose="020B0604020202020204" pitchFamily="34" charset="0"/>
                <a:cs typeface="Arial" panose="020B0604020202020204" pitchFamily="34" charset="0"/>
              </a:rPr>
              <a:t>Challenges with the Fentanyl Analogs</a:t>
            </a:r>
          </a:p>
          <a:p>
            <a:pPr marL="685800" lvl="1" indent="-342900">
              <a:buAutoNum type="alphaLcParenR"/>
            </a:pPr>
            <a:r>
              <a:rPr lang="en-US" sz="2400" dirty="0">
                <a:latin typeface="Arial" panose="020B0604020202020204" pitchFamily="34" charset="0"/>
                <a:cs typeface="Arial" panose="020B0604020202020204" pitchFamily="34" charset="0"/>
              </a:rPr>
              <a:t>Properties may vary from traditional opioids</a:t>
            </a:r>
          </a:p>
          <a:p>
            <a:pPr marL="685800" lvl="1" indent="-342900">
              <a:buAutoNum type="alphaLcParenR"/>
            </a:pPr>
            <a:r>
              <a:rPr lang="en-US" sz="2400" dirty="0">
                <a:latin typeface="Arial" panose="020B0604020202020204" pitchFamily="34" charset="0"/>
                <a:cs typeface="Arial" panose="020B0604020202020204" pitchFamily="34" charset="0"/>
              </a:rPr>
              <a:t>Persist on the opioid receptor a </a:t>
            </a:r>
            <a:r>
              <a:rPr lang="en-US" sz="2400" b="1" dirty="0">
                <a:solidFill>
                  <a:schemeClr val="accent1">
                    <a:lumMod val="75000"/>
                  </a:schemeClr>
                </a:solidFill>
                <a:latin typeface="Arial" panose="020B0604020202020204" pitchFamily="34" charset="0"/>
                <a:cs typeface="Arial" panose="020B0604020202020204" pitchFamily="34" charset="0"/>
              </a:rPr>
              <a:t>VERY LONG TIME, up to 3 weeks</a:t>
            </a:r>
          </a:p>
          <a:p>
            <a:pPr marL="685800" lvl="1" indent="-342900">
              <a:buFontTx/>
              <a:buAutoNum type="alphaLcParenR"/>
            </a:pPr>
            <a:r>
              <a:rPr lang="en-US" sz="2400" b="1" dirty="0">
                <a:solidFill>
                  <a:schemeClr val="accent1">
                    <a:lumMod val="75000"/>
                  </a:schemeClr>
                </a:solidFill>
                <a:latin typeface="Arial" panose="020B0604020202020204" pitchFamily="34" charset="0"/>
                <a:cs typeface="Arial" panose="020B0604020202020204" pitchFamily="34" charset="0"/>
              </a:rPr>
              <a:t>Complicates Suboxone induction</a:t>
            </a:r>
            <a:r>
              <a:rPr lang="en-US" sz="2400" dirty="0">
                <a:latin typeface="Arial" panose="020B0604020202020204" pitchFamily="34" charset="0"/>
                <a:cs typeface="Arial" panose="020B0604020202020204" pitchFamily="34" charset="0"/>
              </a:rPr>
              <a:t>, now making it difficult to quickly stabilize someone with OUD in the outpatient setting</a:t>
            </a:r>
          </a:p>
          <a:p>
            <a:pPr marL="685800" lvl="1" indent="-342900">
              <a:buFont typeface="Arial" panose="020B0604020202020204" pitchFamily="34" charset="0"/>
              <a:buAutoNum type="alphaLcParenR"/>
            </a:pPr>
            <a:r>
              <a:rPr lang="en-US" sz="2400" dirty="0">
                <a:latin typeface="Arial" panose="020B0604020202020204" pitchFamily="34" charset="0"/>
                <a:cs typeface="Arial" panose="020B0604020202020204" pitchFamily="34" charset="0"/>
              </a:rPr>
              <a:t>Traditional methods for Suboxone induction (time-base and symptom based) are not reliable for those using fentanyl</a:t>
            </a:r>
          </a:p>
        </p:txBody>
      </p:sp>
      <p:sp>
        <p:nvSpPr>
          <p:cNvPr id="5" name="Title 4">
            <a:extLst>
              <a:ext uri="{FF2B5EF4-FFF2-40B4-BE49-F238E27FC236}">
                <a16:creationId xmlns:a16="http://schemas.microsoft.com/office/drawing/2014/main" id="{52F04498-9259-4411-8567-C7D002B3140B}"/>
              </a:ext>
            </a:extLst>
          </p:cNvPr>
          <p:cNvSpPr txBox="1">
            <a:spLocks/>
          </p:cNvSpPr>
          <p:nvPr/>
        </p:nvSpPr>
        <p:spPr>
          <a:xfrm>
            <a:off x="1828800" y="274320"/>
            <a:ext cx="664083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0" kern="1200">
                <a:solidFill>
                  <a:schemeClr val="accent1"/>
                </a:solidFill>
                <a:latin typeface="+mj-lt"/>
                <a:ea typeface="+mj-ea"/>
                <a:cs typeface="+mj-cs"/>
              </a:defRPr>
            </a:lvl1pPr>
          </a:lstStyle>
          <a:p>
            <a:pPr defTabSz="685800"/>
            <a:r>
              <a:rPr lang="en-US" sz="3200" b="1" dirty="0">
                <a:solidFill>
                  <a:srgbClr val="4B9CD3"/>
                </a:solidFill>
                <a:latin typeface="Arial" panose="020B0604020202020204" pitchFamily="34" charset="0"/>
                <a:cs typeface="Arial" panose="020B0604020202020204" pitchFamily="34" charset="0"/>
              </a:rPr>
              <a:t>The Fentanyl Evolution and its Impact</a:t>
            </a:r>
          </a:p>
        </p:txBody>
      </p:sp>
    </p:spTree>
    <p:extLst>
      <p:ext uri="{BB962C8B-B14F-4D97-AF65-F5344CB8AC3E}">
        <p14:creationId xmlns:p14="http://schemas.microsoft.com/office/powerpoint/2010/main" val="25714589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97C3223-1C37-4597-AAFD-D7454BBD14F8}"/>
              </a:ext>
            </a:extLst>
          </p:cNvPr>
          <p:cNvSpPr txBox="1">
            <a:spLocks noGrp="1"/>
          </p:cNvSpPr>
          <p:nvPr>
            <p:ph idx="1"/>
          </p:nvPr>
        </p:nvSpPr>
        <p:spPr>
          <a:xfrm>
            <a:off x="1828800" y="1371600"/>
            <a:ext cx="6286500" cy="4618700"/>
          </a:xfrm>
          <a:prstGeom prst="rect">
            <a:avLst/>
          </a:prstGeom>
          <a:noFill/>
        </p:spPr>
        <p:txBody>
          <a:bodyPr wrap="square">
            <a:spAutoFit/>
          </a:bodyPr>
          <a:lstStyle/>
          <a:p>
            <a:pPr marL="342900" lvl="1" indent="0">
              <a:buNone/>
            </a:pPr>
            <a:r>
              <a:rPr lang="en-US" sz="2400" b="1" dirty="0">
                <a:latin typeface="Arial" panose="020B0604020202020204" pitchFamily="34" charset="0"/>
                <a:cs typeface="Arial" panose="020B0604020202020204" pitchFamily="34" charset="0"/>
              </a:rPr>
              <a:t>Challenges with the Fentanyl Analogs</a:t>
            </a:r>
          </a:p>
          <a:p>
            <a:pPr marL="685800" lvl="1" indent="-342900">
              <a:buAutoNum type="alphaLcParenR"/>
            </a:pPr>
            <a:r>
              <a:rPr lang="en-US" sz="2400" dirty="0">
                <a:latin typeface="Arial" panose="020B0604020202020204" pitchFamily="34" charset="0"/>
                <a:cs typeface="Arial" panose="020B0604020202020204" pitchFamily="34" charset="0"/>
              </a:rPr>
              <a:t>Properties may vary from traditional opioids</a:t>
            </a:r>
          </a:p>
          <a:p>
            <a:pPr marL="685800" lvl="1" indent="-342900">
              <a:buAutoNum type="alphaLcParenR"/>
            </a:pPr>
            <a:r>
              <a:rPr lang="en-US" sz="2400" dirty="0">
                <a:latin typeface="Arial" panose="020B0604020202020204" pitchFamily="34" charset="0"/>
                <a:cs typeface="Arial" panose="020B0604020202020204" pitchFamily="34" charset="0"/>
              </a:rPr>
              <a:t>Persist on the opioid receptor a </a:t>
            </a:r>
            <a:r>
              <a:rPr lang="en-US" sz="2400" b="1" dirty="0">
                <a:solidFill>
                  <a:schemeClr val="accent1">
                    <a:lumMod val="75000"/>
                  </a:schemeClr>
                </a:solidFill>
                <a:latin typeface="Arial" panose="020B0604020202020204" pitchFamily="34" charset="0"/>
                <a:cs typeface="Arial" panose="020B0604020202020204" pitchFamily="34" charset="0"/>
              </a:rPr>
              <a:t>VERY LONG TIME, up to 3 weeks</a:t>
            </a:r>
          </a:p>
          <a:p>
            <a:pPr marL="685800" lvl="1" indent="-342900">
              <a:buFontTx/>
              <a:buAutoNum type="alphaLcParenR"/>
            </a:pPr>
            <a:r>
              <a:rPr lang="en-US" sz="2400" b="1" dirty="0">
                <a:solidFill>
                  <a:schemeClr val="accent1">
                    <a:lumMod val="75000"/>
                  </a:schemeClr>
                </a:solidFill>
                <a:latin typeface="Arial" panose="020B0604020202020204" pitchFamily="34" charset="0"/>
                <a:cs typeface="Arial" panose="020B0604020202020204" pitchFamily="34" charset="0"/>
              </a:rPr>
              <a:t>Complicates Suboxone induction</a:t>
            </a:r>
            <a:r>
              <a:rPr lang="en-US" sz="2400" dirty="0">
                <a:latin typeface="Arial" panose="020B0604020202020204" pitchFamily="34" charset="0"/>
                <a:cs typeface="Arial" panose="020B0604020202020204" pitchFamily="34" charset="0"/>
              </a:rPr>
              <a:t>, now making it difficult to quickly stabilize someone with OUD in the outpatient setting</a:t>
            </a:r>
          </a:p>
          <a:p>
            <a:pPr marL="685800" lvl="1" indent="-342900">
              <a:buFont typeface="Arial" panose="020B0604020202020204" pitchFamily="34" charset="0"/>
              <a:buAutoNum type="alphaLcParenR"/>
            </a:pPr>
            <a:r>
              <a:rPr lang="en-US" sz="2400" b="1" dirty="0">
                <a:solidFill>
                  <a:schemeClr val="accent5"/>
                </a:solidFill>
                <a:latin typeface="Arial" panose="020B0604020202020204" pitchFamily="34" charset="0"/>
                <a:cs typeface="Arial" panose="020B0604020202020204" pitchFamily="34" charset="0"/>
              </a:rPr>
              <a:t>Traditional methods for Suboxone induction </a:t>
            </a:r>
            <a:r>
              <a:rPr lang="en-US" sz="2400" dirty="0">
                <a:latin typeface="Arial" panose="020B0604020202020204" pitchFamily="34" charset="0"/>
                <a:cs typeface="Arial" panose="020B0604020202020204" pitchFamily="34" charset="0"/>
              </a:rPr>
              <a:t>(time-base and symptom based) </a:t>
            </a:r>
            <a:r>
              <a:rPr lang="en-US" sz="2400" b="1" dirty="0">
                <a:solidFill>
                  <a:schemeClr val="accent5"/>
                </a:solidFill>
                <a:latin typeface="Arial" panose="020B0604020202020204" pitchFamily="34" charset="0"/>
                <a:cs typeface="Arial" panose="020B0604020202020204" pitchFamily="34" charset="0"/>
              </a:rPr>
              <a:t>are not reliable for those using fentanyl</a:t>
            </a:r>
          </a:p>
        </p:txBody>
      </p:sp>
      <p:sp>
        <p:nvSpPr>
          <p:cNvPr id="5" name="Title 4">
            <a:extLst>
              <a:ext uri="{FF2B5EF4-FFF2-40B4-BE49-F238E27FC236}">
                <a16:creationId xmlns:a16="http://schemas.microsoft.com/office/drawing/2014/main" id="{52F04498-9259-4411-8567-C7D002B3140B}"/>
              </a:ext>
            </a:extLst>
          </p:cNvPr>
          <p:cNvSpPr txBox="1">
            <a:spLocks/>
          </p:cNvSpPr>
          <p:nvPr/>
        </p:nvSpPr>
        <p:spPr>
          <a:xfrm>
            <a:off x="1828800" y="274320"/>
            <a:ext cx="664083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0" kern="1200">
                <a:solidFill>
                  <a:schemeClr val="accent1"/>
                </a:solidFill>
                <a:latin typeface="+mj-lt"/>
                <a:ea typeface="+mj-ea"/>
                <a:cs typeface="+mj-cs"/>
              </a:defRPr>
            </a:lvl1pPr>
          </a:lstStyle>
          <a:p>
            <a:pPr defTabSz="685800"/>
            <a:r>
              <a:rPr lang="en-US" sz="3200" b="1" dirty="0">
                <a:solidFill>
                  <a:srgbClr val="4B9CD3"/>
                </a:solidFill>
                <a:latin typeface="Arial" panose="020B0604020202020204" pitchFamily="34" charset="0"/>
                <a:cs typeface="Arial" panose="020B0604020202020204" pitchFamily="34" charset="0"/>
              </a:rPr>
              <a:t>The Fentanyl Evolution and its Impact</a:t>
            </a:r>
          </a:p>
        </p:txBody>
      </p:sp>
    </p:spTree>
    <p:extLst>
      <p:ext uri="{BB962C8B-B14F-4D97-AF65-F5344CB8AC3E}">
        <p14:creationId xmlns:p14="http://schemas.microsoft.com/office/powerpoint/2010/main" val="39088141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5D74-EC63-4F70-BE04-E0BB9A881F09}"/>
              </a:ext>
            </a:extLst>
          </p:cNvPr>
          <p:cNvSpPr>
            <a:spLocks noGrp="1"/>
          </p:cNvSpPr>
          <p:nvPr>
            <p:ph type="title"/>
          </p:nvPr>
        </p:nvSpPr>
        <p:spPr/>
        <p:txBody>
          <a:bodyPr>
            <a:normAutofit/>
          </a:bodyPr>
          <a:lstStyle/>
          <a:p>
            <a:r>
              <a:rPr lang="en-US" sz="4800" b="1" dirty="0">
                <a:latin typeface="Arial" panose="020B0604020202020204" pitchFamily="34" charset="0"/>
                <a:cs typeface="Arial" panose="020B0604020202020204" pitchFamily="34" charset="0"/>
              </a:rPr>
              <a:t>Evolution of Buprenorphine Inductions</a:t>
            </a:r>
          </a:p>
        </p:txBody>
      </p:sp>
    </p:spTree>
    <p:extLst>
      <p:ext uri="{BB962C8B-B14F-4D97-AF65-F5344CB8AC3E}">
        <p14:creationId xmlns:p14="http://schemas.microsoft.com/office/powerpoint/2010/main" val="15251740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747E-F959-4A02-9D22-9CE5F7DEC121}"/>
              </a:ext>
            </a:extLst>
          </p:cNvPr>
          <p:cNvSpPr>
            <a:spLocks noGrp="1"/>
          </p:cNvSpPr>
          <p:nvPr>
            <p:ph type="title"/>
          </p:nvPr>
        </p:nvSpPr>
        <p:spPr>
          <a:xfrm>
            <a:off x="4206240" y="274320"/>
            <a:ext cx="4229100" cy="656630"/>
          </a:xfrm>
        </p:spPr>
        <p:txBody>
          <a:bodyPr>
            <a:normAutofit/>
          </a:bodyPr>
          <a:lstStyle/>
          <a:p>
            <a:pPr algn="ctr"/>
            <a:r>
              <a:rPr lang="en-US" sz="3200" b="1" dirty="0">
                <a:solidFill>
                  <a:schemeClr val="accent5">
                    <a:lumMod val="60000"/>
                    <a:lumOff val="40000"/>
                  </a:schemeClr>
                </a:solidFill>
                <a:latin typeface="Arial" panose="020B0604020202020204" pitchFamily="34" charset="0"/>
                <a:cs typeface="Arial" panose="020B0604020202020204" pitchFamily="34" charset="0"/>
              </a:rPr>
              <a:t>Opioid Withdrawal</a:t>
            </a:r>
          </a:p>
        </p:txBody>
      </p:sp>
      <p:pic>
        <p:nvPicPr>
          <p:cNvPr id="6" name="Picture Placeholder 5" descr="A picture containing text, clipart&#10;&#10;Description automatically generated">
            <a:extLst>
              <a:ext uri="{FF2B5EF4-FFF2-40B4-BE49-F238E27FC236}">
                <a16:creationId xmlns:a16="http://schemas.microsoft.com/office/drawing/2014/main" id="{D8A33EFD-87C2-4639-84C2-65F72FDDA5D0}"/>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t="10000" b="10000"/>
          <a:stretch>
            <a:fillRect/>
          </a:stretch>
        </p:blipFill>
        <p:spPr/>
      </p:pic>
      <p:graphicFrame>
        <p:nvGraphicFramePr>
          <p:cNvPr id="9" name="Diagram 8">
            <a:extLst>
              <a:ext uri="{FF2B5EF4-FFF2-40B4-BE49-F238E27FC236}">
                <a16:creationId xmlns:a16="http://schemas.microsoft.com/office/drawing/2014/main" id="{A7BDBB5E-3C2D-40B4-A9EA-6A8117706448}"/>
              </a:ext>
            </a:extLst>
          </p:cNvPr>
          <p:cNvGraphicFramePr/>
          <p:nvPr>
            <p:extLst>
              <p:ext uri="{D42A27DB-BD31-4B8C-83A1-F6EECF244321}">
                <p14:modId xmlns:p14="http://schemas.microsoft.com/office/powerpoint/2010/main" val="3347986845"/>
              </p:ext>
            </p:extLst>
          </p:nvPr>
        </p:nvGraphicFramePr>
        <p:xfrm>
          <a:off x="4366260" y="1494830"/>
          <a:ext cx="3954780" cy="42627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871656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C8811E38-B666-430B-83A8-630FA37260E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850" t="5428" r="59670" b="5428"/>
          <a:stretch/>
        </p:blipFill>
        <p:spPr>
          <a:xfrm>
            <a:off x="628650" y="1485900"/>
            <a:ext cx="3360420" cy="3566160"/>
          </a:xfrm>
          <a:custGeom>
            <a:avLst/>
            <a:gdLst>
              <a:gd name="connsiteX0" fmla="*/ 2669382 w 5334000"/>
              <a:gd name="connsiteY0" fmla="*/ 0 h 5334000"/>
              <a:gd name="connsiteX1" fmla="*/ 5324982 w 5334000"/>
              <a:gd name="connsiteY1" fmla="*/ 2396453 h 5334000"/>
              <a:gd name="connsiteX2" fmla="*/ 5334000 w 5334000"/>
              <a:gd name="connsiteY2" fmla="*/ 2575038 h 5334000"/>
              <a:gd name="connsiteX3" fmla="*/ 5334000 w 5334000"/>
              <a:gd name="connsiteY3" fmla="*/ 2763727 h 5334000"/>
              <a:gd name="connsiteX4" fmla="*/ 5324982 w 5334000"/>
              <a:gd name="connsiteY4" fmla="*/ 2942311 h 5334000"/>
              <a:gd name="connsiteX5" fmla="*/ 2942311 w 5334000"/>
              <a:gd name="connsiteY5" fmla="*/ 5324982 h 5334000"/>
              <a:gd name="connsiteX6" fmla="*/ 2763727 w 5334000"/>
              <a:gd name="connsiteY6" fmla="*/ 5334000 h 5334000"/>
              <a:gd name="connsiteX7" fmla="*/ 2575038 w 5334000"/>
              <a:gd name="connsiteY7" fmla="*/ 5334000 h 5334000"/>
              <a:gd name="connsiteX8" fmla="*/ 2396453 w 5334000"/>
              <a:gd name="connsiteY8" fmla="*/ 5324982 h 5334000"/>
              <a:gd name="connsiteX9" fmla="*/ 0 w 5334000"/>
              <a:gd name="connsiteY9" fmla="*/ 2669382 h 5334000"/>
              <a:gd name="connsiteX10" fmla="*/ 2669382 w 5334000"/>
              <a:gd name="connsiteY10" fmla="*/ 0 h 53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34000" h="5334000">
                <a:moveTo>
                  <a:pt x="2669382" y="0"/>
                </a:moveTo>
                <a:cubicBezTo>
                  <a:pt x="4051500" y="0"/>
                  <a:pt x="5188283" y="1050401"/>
                  <a:pt x="5324982" y="2396453"/>
                </a:cubicBezTo>
                <a:lnTo>
                  <a:pt x="5334000" y="2575038"/>
                </a:lnTo>
                <a:lnTo>
                  <a:pt x="5334000" y="2763727"/>
                </a:lnTo>
                <a:lnTo>
                  <a:pt x="5324982" y="2942311"/>
                </a:lnTo>
                <a:cubicBezTo>
                  <a:pt x="5197397" y="4198626"/>
                  <a:pt x="4198626" y="5197397"/>
                  <a:pt x="2942311" y="5324982"/>
                </a:cubicBezTo>
                <a:lnTo>
                  <a:pt x="2763727" y="5334000"/>
                </a:lnTo>
                <a:lnTo>
                  <a:pt x="2575038" y="5334000"/>
                </a:lnTo>
                <a:lnTo>
                  <a:pt x="2396453" y="5324982"/>
                </a:lnTo>
                <a:cubicBezTo>
                  <a:pt x="1050401" y="5188283"/>
                  <a:pt x="0" y="4051500"/>
                  <a:pt x="0" y="2669382"/>
                </a:cubicBezTo>
                <a:cubicBezTo>
                  <a:pt x="0" y="1195123"/>
                  <a:pt x="1195123" y="0"/>
                  <a:pt x="2669382" y="0"/>
                </a:cubicBezTo>
                <a:close/>
              </a:path>
            </a:pathLst>
          </a:custGeom>
          <a:noFill/>
        </p:spPr>
      </p:pic>
      <p:graphicFrame>
        <p:nvGraphicFramePr>
          <p:cNvPr id="5" name="Diagram 4">
            <a:extLst>
              <a:ext uri="{FF2B5EF4-FFF2-40B4-BE49-F238E27FC236}">
                <a16:creationId xmlns:a16="http://schemas.microsoft.com/office/drawing/2014/main" id="{82D02745-D61E-4579-BF60-ACF55720C213}"/>
              </a:ext>
            </a:extLst>
          </p:cNvPr>
          <p:cNvGraphicFramePr/>
          <p:nvPr>
            <p:extLst>
              <p:ext uri="{D42A27DB-BD31-4B8C-83A1-F6EECF244321}">
                <p14:modId xmlns:p14="http://schemas.microsoft.com/office/powerpoint/2010/main" val="3630778474"/>
              </p:ext>
            </p:extLst>
          </p:nvPr>
        </p:nvGraphicFramePr>
        <p:xfrm>
          <a:off x="4366260" y="1485900"/>
          <a:ext cx="3927135" cy="42716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itle 1">
            <a:extLst>
              <a:ext uri="{FF2B5EF4-FFF2-40B4-BE49-F238E27FC236}">
                <a16:creationId xmlns:a16="http://schemas.microsoft.com/office/drawing/2014/main" id="{464FA435-9B3E-4F93-A54A-703DE1AD14CF}"/>
              </a:ext>
            </a:extLst>
          </p:cNvPr>
          <p:cNvSpPr>
            <a:spLocks noGrp="1"/>
          </p:cNvSpPr>
          <p:nvPr>
            <p:ph type="title"/>
          </p:nvPr>
        </p:nvSpPr>
        <p:spPr>
          <a:xfrm>
            <a:off x="4206240" y="274320"/>
            <a:ext cx="4532812" cy="656630"/>
          </a:xfrm>
        </p:spPr>
        <p:txBody>
          <a:bodyPr>
            <a:normAutofit fontScale="90000"/>
          </a:bodyPr>
          <a:lstStyle/>
          <a:p>
            <a:pPr algn="ctr"/>
            <a:r>
              <a:rPr lang="en-US" sz="3200" b="1" dirty="0">
                <a:solidFill>
                  <a:schemeClr val="accent5">
                    <a:lumMod val="60000"/>
                    <a:lumOff val="40000"/>
                  </a:schemeClr>
                </a:solidFill>
                <a:latin typeface="Arial" panose="020B0604020202020204" pitchFamily="34" charset="0"/>
                <a:cs typeface="Arial" panose="020B0604020202020204" pitchFamily="34" charset="0"/>
              </a:rPr>
              <a:t>Precipitated Withdrawal</a:t>
            </a:r>
          </a:p>
        </p:txBody>
      </p:sp>
    </p:spTree>
    <p:extLst>
      <p:ext uri="{BB962C8B-B14F-4D97-AF65-F5344CB8AC3E}">
        <p14:creationId xmlns:p14="http://schemas.microsoft.com/office/powerpoint/2010/main" val="25219375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ith the hand on the face&#10;&#10;Description automatically generated with low confidence">
            <a:extLst>
              <a:ext uri="{FF2B5EF4-FFF2-40B4-BE49-F238E27FC236}">
                <a16:creationId xmlns:a16="http://schemas.microsoft.com/office/drawing/2014/main" id="{D0ED64A9-E513-4BB5-9ABD-230DDC32A53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9113" r="24139" b="2"/>
          <a:stretch/>
        </p:blipFill>
        <p:spPr>
          <a:xfrm>
            <a:off x="342900" y="1657350"/>
            <a:ext cx="3543300" cy="3543300"/>
          </a:xfrm>
          <a:custGeom>
            <a:avLst/>
            <a:gdLst>
              <a:gd name="connsiteX0" fmla="*/ 2669382 w 5334000"/>
              <a:gd name="connsiteY0" fmla="*/ 0 h 5334000"/>
              <a:gd name="connsiteX1" fmla="*/ 5324982 w 5334000"/>
              <a:gd name="connsiteY1" fmla="*/ 2396453 h 5334000"/>
              <a:gd name="connsiteX2" fmla="*/ 5334000 w 5334000"/>
              <a:gd name="connsiteY2" fmla="*/ 2575038 h 5334000"/>
              <a:gd name="connsiteX3" fmla="*/ 5334000 w 5334000"/>
              <a:gd name="connsiteY3" fmla="*/ 2763727 h 5334000"/>
              <a:gd name="connsiteX4" fmla="*/ 5324982 w 5334000"/>
              <a:gd name="connsiteY4" fmla="*/ 2942311 h 5334000"/>
              <a:gd name="connsiteX5" fmla="*/ 2942311 w 5334000"/>
              <a:gd name="connsiteY5" fmla="*/ 5324982 h 5334000"/>
              <a:gd name="connsiteX6" fmla="*/ 2763727 w 5334000"/>
              <a:gd name="connsiteY6" fmla="*/ 5334000 h 5334000"/>
              <a:gd name="connsiteX7" fmla="*/ 2575038 w 5334000"/>
              <a:gd name="connsiteY7" fmla="*/ 5334000 h 5334000"/>
              <a:gd name="connsiteX8" fmla="*/ 2396453 w 5334000"/>
              <a:gd name="connsiteY8" fmla="*/ 5324982 h 5334000"/>
              <a:gd name="connsiteX9" fmla="*/ 0 w 5334000"/>
              <a:gd name="connsiteY9" fmla="*/ 2669382 h 5334000"/>
              <a:gd name="connsiteX10" fmla="*/ 2669382 w 5334000"/>
              <a:gd name="connsiteY10" fmla="*/ 0 h 53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34000" h="5334000">
                <a:moveTo>
                  <a:pt x="2669382" y="0"/>
                </a:moveTo>
                <a:cubicBezTo>
                  <a:pt x="4051500" y="0"/>
                  <a:pt x="5188283" y="1050401"/>
                  <a:pt x="5324982" y="2396453"/>
                </a:cubicBezTo>
                <a:lnTo>
                  <a:pt x="5334000" y="2575038"/>
                </a:lnTo>
                <a:lnTo>
                  <a:pt x="5334000" y="2763727"/>
                </a:lnTo>
                <a:lnTo>
                  <a:pt x="5324982" y="2942311"/>
                </a:lnTo>
                <a:cubicBezTo>
                  <a:pt x="5197397" y="4198626"/>
                  <a:pt x="4198626" y="5197397"/>
                  <a:pt x="2942311" y="5324982"/>
                </a:cubicBezTo>
                <a:lnTo>
                  <a:pt x="2763727" y="5334000"/>
                </a:lnTo>
                <a:lnTo>
                  <a:pt x="2575038" y="5334000"/>
                </a:lnTo>
                <a:lnTo>
                  <a:pt x="2396453" y="5324982"/>
                </a:lnTo>
                <a:cubicBezTo>
                  <a:pt x="1050401" y="5188283"/>
                  <a:pt x="0" y="4051500"/>
                  <a:pt x="0" y="2669382"/>
                </a:cubicBezTo>
                <a:cubicBezTo>
                  <a:pt x="0" y="1195123"/>
                  <a:pt x="1195123" y="0"/>
                  <a:pt x="2669382" y="0"/>
                </a:cubicBezTo>
                <a:close/>
              </a:path>
            </a:pathLst>
          </a:custGeom>
          <a:noFill/>
        </p:spPr>
      </p:pic>
      <p:sp>
        <p:nvSpPr>
          <p:cNvPr id="13" name="Content Placeholder 2">
            <a:extLst>
              <a:ext uri="{FF2B5EF4-FFF2-40B4-BE49-F238E27FC236}">
                <a16:creationId xmlns:a16="http://schemas.microsoft.com/office/drawing/2014/main" id="{BF458B21-E951-4446-B999-3F32E46E9CB6}"/>
              </a:ext>
            </a:extLst>
          </p:cNvPr>
          <p:cNvSpPr>
            <a:spLocks noGrp="1"/>
          </p:cNvSpPr>
          <p:nvPr>
            <p:ph idx="1"/>
          </p:nvPr>
        </p:nvSpPr>
        <p:spPr>
          <a:xfrm>
            <a:off x="4206240" y="1657350"/>
            <a:ext cx="4743450" cy="3812597"/>
          </a:xfrm>
        </p:spPr>
        <p:txBody>
          <a:bodyPr>
            <a:normAutofit fontScale="92500"/>
          </a:bodyPr>
          <a:lstStyle/>
          <a:p>
            <a:r>
              <a:rPr lang="en-US" sz="2400" dirty="0">
                <a:latin typeface="Arial" panose="020B0604020202020204" pitchFamily="34" charset="0"/>
                <a:cs typeface="Arial" panose="020B0604020202020204" pitchFamily="34" charset="0"/>
              </a:rPr>
              <a:t>“Won’t kill you, but will make you want to die”</a:t>
            </a:r>
          </a:p>
          <a:p>
            <a:r>
              <a:rPr lang="en-US" sz="2400" dirty="0">
                <a:latin typeface="Arial" panose="020B0604020202020204" pitchFamily="34" charset="0"/>
                <a:cs typeface="Arial" panose="020B0604020202020204" pitchFamily="34" charset="0"/>
              </a:rPr>
              <a:t>Horrible experience, “Brutal”</a:t>
            </a:r>
          </a:p>
          <a:p>
            <a:r>
              <a:rPr lang="en-US" sz="2400" dirty="0">
                <a:latin typeface="Arial" panose="020B0604020202020204" pitchFamily="34" charset="0"/>
                <a:cs typeface="Arial" panose="020B0604020202020204" pitchFamily="34" charset="0"/>
              </a:rPr>
              <a:t>Can cause a patient to not want Suboxone, a life saving medicine</a:t>
            </a:r>
          </a:p>
          <a:p>
            <a:r>
              <a:rPr lang="en-US" sz="2400" dirty="0">
                <a:latin typeface="Arial" panose="020B0604020202020204" pitchFamily="34" charset="0"/>
                <a:cs typeface="Arial" panose="020B0604020202020204" pitchFamily="34" charset="0"/>
              </a:rPr>
              <a:t>Patients may leave the hospital Against Medical Advice, which could be a life-threatening decision</a:t>
            </a:r>
          </a:p>
          <a:p>
            <a:r>
              <a:rPr lang="en-US" sz="2400" dirty="0">
                <a:latin typeface="Arial" panose="020B0604020202020204" pitchFamily="34" charset="0"/>
                <a:cs typeface="Arial" panose="020B0604020202020204" pitchFamily="34" charset="0"/>
              </a:rPr>
              <a:t>Precipitated Withdrawal is not trivial and should be avoided</a:t>
            </a:r>
          </a:p>
        </p:txBody>
      </p:sp>
      <p:sp>
        <p:nvSpPr>
          <p:cNvPr id="7" name="Title 1">
            <a:extLst>
              <a:ext uri="{FF2B5EF4-FFF2-40B4-BE49-F238E27FC236}">
                <a16:creationId xmlns:a16="http://schemas.microsoft.com/office/drawing/2014/main" id="{4F6BAF62-0C76-4605-86A3-9DA0C2220898}"/>
              </a:ext>
            </a:extLst>
          </p:cNvPr>
          <p:cNvSpPr>
            <a:spLocks noGrp="1"/>
          </p:cNvSpPr>
          <p:nvPr>
            <p:ph type="title"/>
          </p:nvPr>
        </p:nvSpPr>
        <p:spPr>
          <a:xfrm>
            <a:off x="3931920" y="274320"/>
            <a:ext cx="4532812" cy="656630"/>
          </a:xfrm>
        </p:spPr>
        <p:txBody>
          <a:bodyPr>
            <a:normAutofit fontScale="90000"/>
          </a:bodyPr>
          <a:lstStyle/>
          <a:p>
            <a:pPr algn="ctr"/>
            <a:r>
              <a:rPr lang="en-US" sz="3200" b="1" dirty="0">
                <a:solidFill>
                  <a:schemeClr val="accent5">
                    <a:lumMod val="60000"/>
                    <a:lumOff val="40000"/>
                  </a:schemeClr>
                </a:solidFill>
                <a:latin typeface="Arial" panose="020B0604020202020204" pitchFamily="34" charset="0"/>
                <a:cs typeface="Arial" panose="020B0604020202020204" pitchFamily="34" charset="0"/>
              </a:rPr>
              <a:t>Precipitated Withdrawal</a:t>
            </a:r>
          </a:p>
        </p:txBody>
      </p:sp>
    </p:spTree>
    <p:extLst>
      <p:ext uri="{BB962C8B-B14F-4D97-AF65-F5344CB8AC3E}">
        <p14:creationId xmlns:p14="http://schemas.microsoft.com/office/powerpoint/2010/main" val="6928428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C27F2-139F-409C-A1B6-BE8E3B7D9535}"/>
              </a:ext>
            </a:extLst>
          </p:cNvPr>
          <p:cNvSpPr>
            <a:spLocks noGrp="1"/>
          </p:cNvSpPr>
          <p:nvPr>
            <p:ph type="title"/>
          </p:nvPr>
        </p:nvSpPr>
        <p:spPr>
          <a:xfrm>
            <a:off x="2926080" y="548640"/>
            <a:ext cx="5759450" cy="796457"/>
          </a:xfrm>
        </p:spPr>
        <p:txBody>
          <a:bodyPr>
            <a:noAutofit/>
          </a:bodyPr>
          <a:lstStyle/>
          <a:p>
            <a:pPr algn="ctr"/>
            <a:r>
              <a:rPr lang="en-US" sz="3200" b="1" dirty="0">
                <a:solidFill>
                  <a:schemeClr val="tx2">
                    <a:lumMod val="75000"/>
                    <a:lumOff val="25000"/>
                  </a:schemeClr>
                </a:solidFill>
                <a:latin typeface="Arial" panose="020B0604020202020204" pitchFamily="34" charset="0"/>
                <a:cs typeface="Arial" panose="020B0604020202020204" pitchFamily="34" charset="0"/>
              </a:rPr>
              <a:t>2003 – 2016 (ish): Era Before Fentanyl</a:t>
            </a:r>
          </a:p>
        </p:txBody>
      </p:sp>
      <p:sp>
        <p:nvSpPr>
          <p:cNvPr id="3" name="Content Placeholder 2">
            <a:extLst>
              <a:ext uri="{FF2B5EF4-FFF2-40B4-BE49-F238E27FC236}">
                <a16:creationId xmlns:a16="http://schemas.microsoft.com/office/drawing/2014/main" id="{4B02713D-4CB6-4444-B205-99570468FF37}"/>
              </a:ext>
            </a:extLst>
          </p:cNvPr>
          <p:cNvSpPr>
            <a:spLocks noGrp="1"/>
          </p:cNvSpPr>
          <p:nvPr>
            <p:ph idx="1"/>
          </p:nvPr>
        </p:nvSpPr>
        <p:spPr>
          <a:xfrm>
            <a:off x="2926080" y="2103120"/>
            <a:ext cx="6229350" cy="2337310"/>
          </a:xfrm>
        </p:spPr>
        <p:txBody>
          <a:bodyPr numCol="2">
            <a:normAutofit fontScale="77500" lnSpcReduction="20000"/>
          </a:bodyPr>
          <a:lstStyle/>
          <a:p>
            <a:pPr marL="457200" lvl="1" indent="-457200">
              <a:lnSpc>
                <a:spcPct val="110000"/>
              </a:lnSpc>
              <a:buNone/>
            </a:pPr>
            <a:r>
              <a:rPr lang="en-US" sz="2800" dirty="0">
                <a:latin typeface="Arial" panose="020B0604020202020204" pitchFamily="34" charset="0"/>
                <a:cs typeface="Arial" panose="020B0604020202020204" pitchFamily="34" charset="0"/>
              </a:rPr>
              <a:t>a) </a:t>
            </a:r>
            <a:r>
              <a:rPr lang="en-US" sz="2800" dirty="0">
                <a:solidFill>
                  <a:schemeClr val="accent1"/>
                </a:solidFill>
                <a:latin typeface="Arial" panose="020B0604020202020204" pitchFamily="34" charset="0"/>
                <a:cs typeface="Arial" panose="020B0604020202020204" pitchFamily="34" charset="0"/>
              </a:rPr>
              <a:t>Time-Based</a:t>
            </a:r>
          </a:p>
          <a:p>
            <a:pPr marL="457200" lvl="2" indent="-457200">
              <a:lnSpc>
                <a:spcPct val="110000"/>
              </a:lnSpc>
            </a:pPr>
            <a:r>
              <a:rPr lang="en-US" sz="2800" dirty="0">
                <a:latin typeface="Arial" panose="020B0604020202020204" pitchFamily="34" charset="0"/>
                <a:cs typeface="Arial" panose="020B0604020202020204" pitchFamily="34" charset="0"/>
              </a:rPr>
              <a:t>initiate Suboxone 8-24</a:t>
            </a:r>
            <a:r>
              <a:rPr lang="en-US" sz="2800" b="1" dirty="0">
                <a:solidFill>
                  <a:srgbClr val="FF0000"/>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hours after last use of short acting opioids (heroin, oxycodone, etc.)</a:t>
            </a:r>
          </a:p>
          <a:p>
            <a:pPr marL="457200" lvl="1" indent="-457200">
              <a:lnSpc>
                <a:spcPct val="110000"/>
              </a:lnSpc>
              <a:buNone/>
            </a:pPr>
            <a:r>
              <a:rPr lang="en-US" sz="2800" dirty="0">
                <a:latin typeface="Arial" panose="020B0604020202020204" pitchFamily="34" charset="0"/>
                <a:cs typeface="Arial" panose="020B0604020202020204" pitchFamily="34" charset="0"/>
              </a:rPr>
              <a:t>b) </a:t>
            </a:r>
            <a:r>
              <a:rPr lang="en-US" sz="2800" dirty="0">
                <a:solidFill>
                  <a:schemeClr val="accent1"/>
                </a:solidFill>
                <a:latin typeface="Arial" panose="020B0604020202020204" pitchFamily="34" charset="0"/>
                <a:cs typeface="Arial" panose="020B0604020202020204" pitchFamily="34" charset="0"/>
              </a:rPr>
              <a:t>Symptom Based</a:t>
            </a:r>
          </a:p>
          <a:p>
            <a:pPr marL="457200" lvl="2" indent="-457200">
              <a:lnSpc>
                <a:spcPct val="110000"/>
              </a:lnSpc>
            </a:pPr>
            <a:r>
              <a:rPr lang="en-US" sz="2800" dirty="0">
                <a:latin typeface="Arial" panose="020B0604020202020204" pitchFamily="34" charset="0"/>
                <a:cs typeface="Arial" panose="020B0604020202020204" pitchFamily="34" charset="0"/>
              </a:rPr>
              <a:t>Initiate Suboxone when in mild/moderate withdrawal</a:t>
            </a:r>
          </a:p>
          <a:p>
            <a:pPr marL="457200" lvl="2" indent="-457200">
              <a:lnSpc>
                <a:spcPct val="110000"/>
              </a:lnSpc>
            </a:pPr>
            <a:r>
              <a:rPr lang="en-US" sz="2800" dirty="0">
                <a:latin typeface="Arial" panose="020B0604020202020204" pitchFamily="34" charset="0"/>
                <a:cs typeface="Arial" panose="020B0604020202020204" pitchFamily="34" charset="0"/>
              </a:rPr>
              <a:t>A COWS score around 8</a:t>
            </a:r>
          </a:p>
        </p:txBody>
      </p:sp>
      <p:sp>
        <p:nvSpPr>
          <p:cNvPr id="5" name="TextBox 4">
            <a:extLst>
              <a:ext uri="{FF2B5EF4-FFF2-40B4-BE49-F238E27FC236}">
                <a16:creationId xmlns:a16="http://schemas.microsoft.com/office/drawing/2014/main" id="{7B4A763A-63CA-4B57-A0E7-FC683D0B32F6}"/>
              </a:ext>
            </a:extLst>
          </p:cNvPr>
          <p:cNvSpPr txBox="1"/>
          <p:nvPr/>
        </p:nvSpPr>
        <p:spPr>
          <a:xfrm flipH="1">
            <a:off x="-25976" y="1004960"/>
            <a:ext cx="2686050" cy="400110"/>
          </a:xfrm>
          <a:prstGeom prst="rect">
            <a:avLst/>
          </a:prstGeom>
          <a:noFill/>
        </p:spPr>
        <p:txBody>
          <a:bodyPr wrap="square" rtlCol="0">
            <a:spAutoFit/>
          </a:bodyPr>
          <a:lstStyle/>
          <a:p>
            <a:pPr defTabSz="685800"/>
            <a:r>
              <a:rPr lang="en-US" sz="2000" b="1" dirty="0">
                <a:solidFill>
                  <a:srgbClr val="C63663">
                    <a:lumMod val="40000"/>
                    <a:lumOff val="60000"/>
                  </a:srgbClr>
                </a:solidFill>
                <a:latin typeface="Arial" panose="020B0604020202020204" pitchFamily="34" charset="0"/>
                <a:cs typeface="Arial" panose="020B0604020202020204" pitchFamily="34" charset="0"/>
              </a:rPr>
              <a:t>Suboxone Induction </a:t>
            </a:r>
          </a:p>
        </p:txBody>
      </p:sp>
      <p:sp>
        <p:nvSpPr>
          <p:cNvPr id="6" name="TextBox 5">
            <a:extLst>
              <a:ext uri="{FF2B5EF4-FFF2-40B4-BE49-F238E27FC236}">
                <a16:creationId xmlns:a16="http://schemas.microsoft.com/office/drawing/2014/main" id="{A5F2A279-1565-4671-B77E-5847F1E39344}"/>
              </a:ext>
            </a:extLst>
          </p:cNvPr>
          <p:cNvSpPr txBox="1"/>
          <p:nvPr/>
        </p:nvSpPr>
        <p:spPr>
          <a:xfrm flipH="1">
            <a:off x="-25976" y="1486937"/>
            <a:ext cx="2686051" cy="1815882"/>
          </a:xfrm>
          <a:prstGeom prst="rect">
            <a:avLst/>
          </a:prstGeom>
          <a:noFill/>
        </p:spPr>
        <p:txBody>
          <a:bodyPr wrap="square" rtlCol="0">
            <a:spAutoFit/>
          </a:bodyPr>
          <a:lstStyle/>
          <a:p>
            <a:pPr algn="ctr" defTabSz="685800"/>
            <a:r>
              <a:rPr lang="en-US" sz="2000" dirty="0">
                <a:solidFill>
                  <a:srgbClr val="4B9CD3"/>
                </a:solidFill>
                <a:latin typeface="Arial" panose="020B0604020202020204" pitchFamily="34" charset="0"/>
                <a:cs typeface="Arial" panose="020B0604020202020204" pitchFamily="34" charset="0"/>
              </a:rPr>
              <a:t>2003 – 2016 </a:t>
            </a:r>
          </a:p>
          <a:p>
            <a:pPr algn="ctr" defTabSz="685800"/>
            <a:r>
              <a:rPr lang="en-US" sz="2000" dirty="0">
                <a:solidFill>
                  <a:srgbClr val="4B9CD3"/>
                </a:solidFill>
                <a:latin typeface="Arial" panose="020B0604020202020204" pitchFamily="34" charset="0"/>
                <a:cs typeface="Arial" panose="020B0604020202020204" pitchFamily="34" charset="0"/>
              </a:rPr>
              <a:t>Era Before Fentanyl</a:t>
            </a:r>
          </a:p>
          <a:p>
            <a:pPr marL="214313" indent="-214313" defTabSz="68580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Time-based induction</a:t>
            </a:r>
          </a:p>
          <a:p>
            <a:pPr marL="214313" indent="-214313" defTabSz="68580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What’s taught in waiver course</a:t>
            </a:r>
          </a:p>
          <a:p>
            <a:pPr defTabSz="685800"/>
            <a:endParaRPr lang="en-US" dirty="0">
              <a:solidFill>
                <a:srgbClr val="FFFFFF"/>
              </a:solidFill>
              <a:latin typeface="Calibri" panose="020F0502020204030204"/>
            </a:endParaRPr>
          </a:p>
        </p:txBody>
      </p:sp>
      <p:sp>
        <p:nvSpPr>
          <p:cNvPr id="12" name="TextBox 11">
            <a:extLst>
              <a:ext uri="{FF2B5EF4-FFF2-40B4-BE49-F238E27FC236}">
                <a16:creationId xmlns:a16="http://schemas.microsoft.com/office/drawing/2014/main" id="{E2C45A4D-5AE7-4C50-BBC8-10F83D3D2DBF}"/>
              </a:ext>
            </a:extLst>
          </p:cNvPr>
          <p:cNvSpPr txBox="1"/>
          <p:nvPr/>
        </p:nvSpPr>
        <p:spPr>
          <a:xfrm>
            <a:off x="2651760" y="1591056"/>
            <a:ext cx="4981575" cy="461665"/>
          </a:xfrm>
          <a:prstGeom prst="rect">
            <a:avLst/>
          </a:prstGeom>
          <a:noFill/>
        </p:spPr>
        <p:txBody>
          <a:bodyPr wrap="square">
            <a:spAutoFit/>
          </a:bodyPr>
          <a:lstStyle/>
          <a:p>
            <a:pPr defTabSz="685800"/>
            <a:r>
              <a:rPr lang="en-US" sz="2400" dirty="0">
                <a:solidFill>
                  <a:srgbClr val="000000"/>
                </a:solidFill>
                <a:latin typeface="Arial" panose="020B0604020202020204" pitchFamily="34" charset="0"/>
                <a:cs typeface="Arial" panose="020B0604020202020204" pitchFamily="34" charset="0"/>
              </a:rPr>
              <a:t>1) </a:t>
            </a:r>
            <a:r>
              <a:rPr lang="en-US" sz="2400" dirty="0">
                <a:solidFill>
                  <a:srgbClr val="C63663"/>
                </a:solidFill>
                <a:latin typeface="Arial" panose="020B0604020202020204" pitchFamily="34" charset="0"/>
                <a:cs typeface="Arial" panose="020B0604020202020204" pitchFamily="34" charset="0"/>
              </a:rPr>
              <a:t>Suboxone induction is either: </a:t>
            </a:r>
          </a:p>
        </p:txBody>
      </p:sp>
    </p:spTree>
    <p:extLst>
      <p:ext uri="{BB962C8B-B14F-4D97-AF65-F5344CB8AC3E}">
        <p14:creationId xmlns:p14="http://schemas.microsoft.com/office/powerpoint/2010/main" val="33391373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C27F2-139F-409C-A1B6-BE8E3B7D9535}"/>
              </a:ext>
            </a:extLst>
          </p:cNvPr>
          <p:cNvSpPr>
            <a:spLocks noGrp="1"/>
          </p:cNvSpPr>
          <p:nvPr>
            <p:ph type="title"/>
          </p:nvPr>
        </p:nvSpPr>
        <p:spPr>
          <a:xfrm>
            <a:off x="2926080" y="548640"/>
            <a:ext cx="5870500" cy="924048"/>
          </a:xfrm>
        </p:spPr>
        <p:txBody>
          <a:bodyPr>
            <a:noAutofit/>
          </a:bodyPr>
          <a:lstStyle/>
          <a:p>
            <a:pPr algn="ctr"/>
            <a:r>
              <a:rPr lang="en-US" sz="3200" b="1" dirty="0">
                <a:solidFill>
                  <a:schemeClr val="tx2">
                    <a:lumMod val="75000"/>
                    <a:lumOff val="25000"/>
                  </a:schemeClr>
                </a:solidFill>
                <a:latin typeface="Arial" panose="020B0604020202020204" pitchFamily="34" charset="0"/>
                <a:cs typeface="Arial" panose="020B0604020202020204" pitchFamily="34" charset="0"/>
              </a:rPr>
              <a:t>2003 – 2016 (ish): Era Before Fentanyl</a:t>
            </a:r>
          </a:p>
        </p:txBody>
      </p:sp>
      <p:sp>
        <p:nvSpPr>
          <p:cNvPr id="5" name="TextBox 4">
            <a:extLst>
              <a:ext uri="{FF2B5EF4-FFF2-40B4-BE49-F238E27FC236}">
                <a16:creationId xmlns:a16="http://schemas.microsoft.com/office/drawing/2014/main" id="{7B4A763A-63CA-4B57-A0E7-FC683D0B32F6}"/>
              </a:ext>
            </a:extLst>
          </p:cNvPr>
          <p:cNvSpPr txBox="1"/>
          <p:nvPr/>
        </p:nvSpPr>
        <p:spPr>
          <a:xfrm flipH="1">
            <a:off x="0" y="1010664"/>
            <a:ext cx="2926081" cy="400110"/>
          </a:xfrm>
          <a:prstGeom prst="rect">
            <a:avLst/>
          </a:prstGeom>
          <a:noFill/>
        </p:spPr>
        <p:txBody>
          <a:bodyPr wrap="square" rtlCol="0">
            <a:spAutoFit/>
          </a:bodyPr>
          <a:lstStyle/>
          <a:p>
            <a:pPr defTabSz="685800"/>
            <a:r>
              <a:rPr lang="en-US" sz="2000" b="1" dirty="0">
                <a:solidFill>
                  <a:srgbClr val="C63663">
                    <a:lumMod val="40000"/>
                    <a:lumOff val="60000"/>
                  </a:srgbClr>
                </a:solidFill>
                <a:latin typeface="Arial" panose="020B0604020202020204" pitchFamily="34" charset="0"/>
                <a:cs typeface="Arial" panose="020B0604020202020204" pitchFamily="34" charset="0"/>
              </a:rPr>
              <a:t>Suboxone Induction </a:t>
            </a:r>
          </a:p>
        </p:txBody>
      </p:sp>
      <p:sp>
        <p:nvSpPr>
          <p:cNvPr id="6" name="TextBox 5">
            <a:extLst>
              <a:ext uri="{FF2B5EF4-FFF2-40B4-BE49-F238E27FC236}">
                <a16:creationId xmlns:a16="http://schemas.microsoft.com/office/drawing/2014/main" id="{A5F2A279-1565-4671-B77E-5847F1E39344}"/>
              </a:ext>
            </a:extLst>
          </p:cNvPr>
          <p:cNvSpPr txBox="1"/>
          <p:nvPr/>
        </p:nvSpPr>
        <p:spPr>
          <a:xfrm flipH="1">
            <a:off x="-25976" y="1486937"/>
            <a:ext cx="2686051" cy="1815882"/>
          </a:xfrm>
          <a:prstGeom prst="rect">
            <a:avLst/>
          </a:prstGeom>
          <a:noFill/>
        </p:spPr>
        <p:txBody>
          <a:bodyPr wrap="square" rtlCol="0">
            <a:spAutoFit/>
          </a:bodyPr>
          <a:lstStyle/>
          <a:p>
            <a:pPr algn="ctr" defTabSz="685800"/>
            <a:r>
              <a:rPr lang="en-US" sz="2000" dirty="0">
                <a:solidFill>
                  <a:srgbClr val="4B9CD3"/>
                </a:solidFill>
                <a:latin typeface="Arial" panose="020B0604020202020204" pitchFamily="34" charset="0"/>
                <a:cs typeface="Arial" panose="020B0604020202020204" pitchFamily="34" charset="0"/>
              </a:rPr>
              <a:t>2003 – 2016 </a:t>
            </a:r>
          </a:p>
          <a:p>
            <a:pPr algn="ctr" defTabSz="685800"/>
            <a:r>
              <a:rPr lang="en-US" sz="2000" dirty="0">
                <a:solidFill>
                  <a:srgbClr val="4B9CD3"/>
                </a:solidFill>
                <a:latin typeface="Arial" panose="020B0604020202020204" pitchFamily="34" charset="0"/>
                <a:cs typeface="Arial" panose="020B0604020202020204" pitchFamily="34" charset="0"/>
              </a:rPr>
              <a:t>Era Before Fentanyl</a:t>
            </a:r>
          </a:p>
          <a:p>
            <a:pPr marL="214313" indent="-214313" defTabSz="68580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Time-based induction</a:t>
            </a:r>
          </a:p>
          <a:p>
            <a:pPr marL="214313" indent="-214313" defTabSz="68580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What’s taught in waiver course</a:t>
            </a:r>
          </a:p>
          <a:p>
            <a:pPr defTabSz="685800"/>
            <a:endParaRPr lang="en-US" dirty="0">
              <a:solidFill>
                <a:srgbClr val="FFFFFF"/>
              </a:solidFill>
              <a:latin typeface="Calibri" panose="020F0502020204030204"/>
            </a:endParaRPr>
          </a:p>
        </p:txBody>
      </p:sp>
      <p:sp>
        <p:nvSpPr>
          <p:cNvPr id="10" name="TextBox 9">
            <a:extLst>
              <a:ext uri="{FF2B5EF4-FFF2-40B4-BE49-F238E27FC236}">
                <a16:creationId xmlns:a16="http://schemas.microsoft.com/office/drawing/2014/main" id="{984933B9-B081-44DE-BE44-FF85A75A8F08}"/>
              </a:ext>
            </a:extLst>
          </p:cNvPr>
          <p:cNvSpPr txBox="1"/>
          <p:nvPr/>
        </p:nvSpPr>
        <p:spPr>
          <a:xfrm>
            <a:off x="2651760" y="4480560"/>
            <a:ext cx="5918082" cy="1785104"/>
          </a:xfrm>
          <a:prstGeom prst="rect">
            <a:avLst/>
          </a:prstGeom>
          <a:noFill/>
        </p:spPr>
        <p:txBody>
          <a:bodyPr wrap="square">
            <a:spAutoFit/>
          </a:bodyPr>
          <a:lstStyle/>
          <a:p>
            <a:pPr defTabSz="685800"/>
            <a:r>
              <a:rPr lang="en-US" sz="2200" dirty="0">
                <a:solidFill>
                  <a:srgbClr val="000000"/>
                </a:solidFill>
                <a:latin typeface="Arial" panose="020B0604020202020204" pitchFamily="34" charset="0"/>
                <a:cs typeface="Arial" panose="020B0604020202020204" pitchFamily="34" charset="0"/>
              </a:rPr>
              <a:t>2) </a:t>
            </a:r>
            <a:r>
              <a:rPr lang="en-US" sz="2200" dirty="0">
                <a:solidFill>
                  <a:srgbClr val="C63663"/>
                </a:solidFill>
                <a:latin typeface="Arial" panose="020B0604020202020204" pitchFamily="34" charset="0"/>
                <a:cs typeface="Arial" panose="020B0604020202020204" pitchFamily="34" charset="0"/>
              </a:rPr>
              <a:t>Induction would proceed as</a:t>
            </a:r>
          </a:p>
          <a:p>
            <a:pPr marL="685800" lvl="1" indent="-342900" defTabSz="685800">
              <a:buFontTx/>
              <a:buAutoNum type="alphaLcParenR"/>
            </a:pPr>
            <a:r>
              <a:rPr lang="en-US" sz="2200" dirty="0">
                <a:solidFill>
                  <a:srgbClr val="000000"/>
                </a:solidFill>
                <a:latin typeface="Arial" panose="020B0604020202020204" pitchFamily="34" charset="0"/>
                <a:cs typeface="Arial" panose="020B0604020202020204" pitchFamily="34" charset="0"/>
              </a:rPr>
              <a:t>1</a:t>
            </a:r>
            <a:r>
              <a:rPr lang="en-US" sz="2200" baseline="30000" dirty="0">
                <a:solidFill>
                  <a:srgbClr val="000000"/>
                </a:solidFill>
                <a:latin typeface="Arial" panose="020B0604020202020204" pitchFamily="34" charset="0"/>
                <a:cs typeface="Arial" panose="020B0604020202020204" pitchFamily="34" charset="0"/>
              </a:rPr>
              <a:t>st</a:t>
            </a:r>
            <a:r>
              <a:rPr lang="en-US" sz="2200" dirty="0">
                <a:solidFill>
                  <a:srgbClr val="000000"/>
                </a:solidFill>
                <a:latin typeface="Arial" panose="020B0604020202020204" pitchFamily="34" charset="0"/>
                <a:cs typeface="Arial" panose="020B0604020202020204" pitchFamily="34" charset="0"/>
              </a:rPr>
              <a:t> dose: Suboxone 4mg</a:t>
            </a:r>
          </a:p>
          <a:p>
            <a:pPr marL="685800" lvl="1" indent="-342900" defTabSz="685800">
              <a:buFontTx/>
              <a:buAutoNum type="alphaLcParenR"/>
            </a:pPr>
            <a:r>
              <a:rPr lang="en-US" sz="2200" dirty="0">
                <a:solidFill>
                  <a:srgbClr val="000000"/>
                </a:solidFill>
                <a:latin typeface="Arial" panose="020B0604020202020204" pitchFamily="34" charset="0"/>
                <a:cs typeface="Arial" panose="020B0604020202020204" pitchFamily="34" charset="0"/>
              </a:rPr>
              <a:t>2</a:t>
            </a:r>
            <a:r>
              <a:rPr lang="en-US" sz="2200" baseline="30000" dirty="0">
                <a:solidFill>
                  <a:srgbClr val="000000"/>
                </a:solidFill>
                <a:latin typeface="Arial" panose="020B0604020202020204" pitchFamily="34" charset="0"/>
                <a:cs typeface="Arial" panose="020B0604020202020204" pitchFamily="34" charset="0"/>
              </a:rPr>
              <a:t>nd</a:t>
            </a:r>
            <a:r>
              <a:rPr lang="en-US" sz="2200" dirty="0">
                <a:solidFill>
                  <a:srgbClr val="000000"/>
                </a:solidFill>
                <a:latin typeface="Arial" panose="020B0604020202020204" pitchFamily="34" charset="0"/>
                <a:cs typeface="Arial" panose="020B0604020202020204" pitchFamily="34" charset="0"/>
              </a:rPr>
              <a:t> dose: Suboxone up to 8mg</a:t>
            </a:r>
          </a:p>
          <a:p>
            <a:pPr marL="685800" lvl="1" indent="-342900" defTabSz="685800">
              <a:buFontTx/>
              <a:buAutoNum type="alphaLcParenR"/>
            </a:pPr>
            <a:r>
              <a:rPr lang="en-US" sz="2200" dirty="0">
                <a:solidFill>
                  <a:srgbClr val="000000"/>
                </a:solidFill>
                <a:latin typeface="Arial" panose="020B0604020202020204" pitchFamily="34" charset="0"/>
                <a:cs typeface="Arial" panose="020B0604020202020204" pitchFamily="34" charset="0"/>
              </a:rPr>
              <a:t>Day 2 until next appointment: Suboxone 8mg bid</a:t>
            </a:r>
          </a:p>
        </p:txBody>
      </p:sp>
      <p:sp>
        <p:nvSpPr>
          <p:cNvPr id="12" name="TextBox 11">
            <a:extLst>
              <a:ext uri="{FF2B5EF4-FFF2-40B4-BE49-F238E27FC236}">
                <a16:creationId xmlns:a16="http://schemas.microsoft.com/office/drawing/2014/main" id="{E2C45A4D-5AE7-4C50-BBC8-10F83D3D2DBF}"/>
              </a:ext>
            </a:extLst>
          </p:cNvPr>
          <p:cNvSpPr txBox="1"/>
          <p:nvPr/>
        </p:nvSpPr>
        <p:spPr>
          <a:xfrm>
            <a:off x="2651760" y="1589505"/>
            <a:ext cx="4981575" cy="461665"/>
          </a:xfrm>
          <a:prstGeom prst="rect">
            <a:avLst/>
          </a:prstGeom>
          <a:noFill/>
        </p:spPr>
        <p:txBody>
          <a:bodyPr wrap="square">
            <a:spAutoFit/>
          </a:bodyPr>
          <a:lstStyle/>
          <a:p>
            <a:pPr defTabSz="685800"/>
            <a:r>
              <a:rPr lang="en-US" sz="2400" dirty="0">
                <a:solidFill>
                  <a:srgbClr val="000000"/>
                </a:solidFill>
                <a:latin typeface="Arial" panose="020B0604020202020204" pitchFamily="34" charset="0"/>
                <a:cs typeface="Arial" panose="020B0604020202020204" pitchFamily="34" charset="0"/>
              </a:rPr>
              <a:t>1) </a:t>
            </a:r>
            <a:r>
              <a:rPr lang="en-US" sz="2400" dirty="0">
                <a:solidFill>
                  <a:srgbClr val="C63663"/>
                </a:solidFill>
                <a:latin typeface="Arial" panose="020B0604020202020204" pitchFamily="34" charset="0"/>
                <a:cs typeface="Arial" panose="020B0604020202020204" pitchFamily="34" charset="0"/>
              </a:rPr>
              <a:t>Suboxone induction is either: </a:t>
            </a:r>
          </a:p>
        </p:txBody>
      </p:sp>
      <p:sp>
        <p:nvSpPr>
          <p:cNvPr id="11" name="Content Placeholder 2">
            <a:extLst>
              <a:ext uri="{FF2B5EF4-FFF2-40B4-BE49-F238E27FC236}">
                <a16:creationId xmlns:a16="http://schemas.microsoft.com/office/drawing/2014/main" id="{F48CDD32-715C-4A3C-9DAC-13734AC02728}"/>
              </a:ext>
            </a:extLst>
          </p:cNvPr>
          <p:cNvSpPr>
            <a:spLocks noGrp="1"/>
          </p:cNvSpPr>
          <p:nvPr>
            <p:ph idx="1"/>
          </p:nvPr>
        </p:nvSpPr>
        <p:spPr>
          <a:xfrm>
            <a:off x="2926080" y="2103120"/>
            <a:ext cx="6229350" cy="2039599"/>
          </a:xfrm>
        </p:spPr>
        <p:txBody>
          <a:bodyPr numCol="2">
            <a:noAutofit/>
          </a:bodyPr>
          <a:lstStyle/>
          <a:p>
            <a:pPr marL="342900" lvl="1" indent="0">
              <a:buNone/>
            </a:pPr>
            <a:r>
              <a:rPr lang="en-US" sz="2200" dirty="0">
                <a:latin typeface="Arial" panose="020B0604020202020204" pitchFamily="34" charset="0"/>
                <a:cs typeface="Arial" panose="020B0604020202020204" pitchFamily="34" charset="0"/>
              </a:rPr>
              <a:t>a) </a:t>
            </a:r>
            <a:r>
              <a:rPr lang="en-US" sz="2200" dirty="0">
                <a:solidFill>
                  <a:schemeClr val="accent1"/>
                </a:solidFill>
                <a:latin typeface="Arial" panose="020B0604020202020204" pitchFamily="34" charset="0"/>
                <a:cs typeface="Arial" panose="020B0604020202020204" pitchFamily="34" charset="0"/>
              </a:rPr>
              <a:t>Time-Based</a:t>
            </a:r>
          </a:p>
          <a:p>
            <a:pPr lvl="2"/>
            <a:r>
              <a:rPr lang="en-US" sz="2200" dirty="0">
                <a:latin typeface="Arial" panose="020B0604020202020204" pitchFamily="34" charset="0"/>
                <a:cs typeface="Arial" panose="020B0604020202020204" pitchFamily="34" charset="0"/>
              </a:rPr>
              <a:t>initiate Suboxone 8-24</a:t>
            </a:r>
            <a:r>
              <a:rPr lang="en-US" sz="2200" b="1" dirty="0">
                <a:solidFill>
                  <a:srgbClr val="FF0000"/>
                </a:solidFill>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hours after last use of short acting opioids (heroin, oxycodone, etc.)</a:t>
            </a:r>
          </a:p>
          <a:p>
            <a:pPr marL="342900" lvl="1" indent="0">
              <a:buNone/>
            </a:pPr>
            <a:r>
              <a:rPr lang="en-US" sz="2200" dirty="0">
                <a:latin typeface="Arial" panose="020B0604020202020204" pitchFamily="34" charset="0"/>
                <a:cs typeface="Arial" panose="020B0604020202020204" pitchFamily="34" charset="0"/>
              </a:rPr>
              <a:t>b) </a:t>
            </a:r>
            <a:r>
              <a:rPr lang="en-US" sz="2200" dirty="0">
                <a:solidFill>
                  <a:schemeClr val="accent1"/>
                </a:solidFill>
                <a:latin typeface="Arial" panose="020B0604020202020204" pitchFamily="34" charset="0"/>
                <a:cs typeface="Arial" panose="020B0604020202020204" pitchFamily="34" charset="0"/>
              </a:rPr>
              <a:t>Symptom Based</a:t>
            </a:r>
          </a:p>
          <a:p>
            <a:pPr lvl="2"/>
            <a:r>
              <a:rPr lang="en-US" sz="2200" dirty="0">
                <a:latin typeface="Arial" panose="020B0604020202020204" pitchFamily="34" charset="0"/>
                <a:cs typeface="Arial" panose="020B0604020202020204" pitchFamily="34" charset="0"/>
              </a:rPr>
              <a:t>initiate Suboxone when in mild/moderate withdrawal</a:t>
            </a:r>
          </a:p>
          <a:p>
            <a:pPr lvl="2"/>
            <a:r>
              <a:rPr lang="en-US" sz="2200" dirty="0">
                <a:latin typeface="Arial" panose="020B0604020202020204" pitchFamily="34" charset="0"/>
                <a:cs typeface="Arial" panose="020B0604020202020204" pitchFamily="34" charset="0"/>
              </a:rPr>
              <a:t>a COWS score around 8</a:t>
            </a:r>
          </a:p>
        </p:txBody>
      </p:sp>
    </p:spTree>
    <p:extLst>
      <p:ext uri="{BB962C8B-B14F-4D97-AF65-F5344CB8AC3E}">
        <p14:creationId xmlns:p14="http://schemas.microsoft.com/office/powerpoint/2010/main" val="276377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9"/>
          <p:cNvSpPr txBox="1">
            <a:spLocks noGrp="1"/>
          </p:cNvSpPr>
          <p:nvPr>
            <p:ph type="title"/>
          </p:nvPr>
        </p:nvSpPr>
        <p:spPr>
          <a:xfrm>
            <a:off x="320040" y="640080"/>
            <a:ext cx="7886700" cy="994172"/>
          </a:xfrm>
          <a:prstGeom prst="rect">
            <a:avLst/>
          </a:prstGeom>
          <a:noFill/>
          <a:ln>
            <a:noFill/>
          </a:ln>
        </p:spPr>
        <p:txBody>
          <a:bodyPr spcFirstLastPara="1" wrap="square" lIns="68569" tIns="34275" rIns="68569" bIns="34275" anchor="ctr" anchorCtr="0">
            <a:normAutofit/>
          </a:bodyPr>
          <a:lstStyle/>
          <a:p>
            <a:pPr>
              <a:buSzPts val="4400"/>
            </a:pPr>
            <a:r>
              <a:rPr lang="en-US" sz="3200" b="1" dirty="0">
                <a:solidFill>
                  <a:srgbClr val="17375E"/>
                </a:solidFill>
                <a:latin typeface="+mj-lt"/>
              </a:rPr>
              <a:t>Opioid Potency</a:t>
            </a:r>
            <a:endParaRPr sz="3200" b="1" dirty="0">
              <a:solidFill>
                <a:srgbClr val="17375E"/>
              </a:solidFill>
              <a:latin typeface="+mj-lt"/>
            </a:endParaRPr>
          </a:p>
        </p:txBody>
      </p:sp>
      <p:graphicFrame>
        <p:nvGraphicFramePr>
          <p:cNvPr id="168" name="Google Shape;168;p9"/>
          <p:cNvGraphicFramePr/>
          <p:nvPr>
            <p:extLst>
              <p:ext uri="{D42A27DB-BD31-4B8C-83A1-F6EECF244321}">
                <p14:modId xmlns:p14="http://schemas.microsoft.com/office/powerpoint/2010/main" val="2297369023"/>
              </p:ext>
            </p:extLst>
          </p:nvPr>
        </p:nvGraphicFramePr>
        <p:xfrm>
          <a:off x="442504" y="2606018"/>
          <a:ext cx="7886700" cy="2667048"/>
        </p:xfrm>
        <a:graphic>
          <a:graphicData uri="http://schemas.openxmlformats.org/drawingml/2006/table">
            <a:tbl>
              <a:tblPr firstRow="1" bandRow="1">
                <a:noFill/>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tblGrid>
              <a:tr h="274328">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a:t>OPIOID</a:t>
                      </a:r>
                      <a:endParaRPr sz="1400" b="1" u="none" strike="noStrike" cap="none" dirty="0"/>
                    </a:p>
                  </a:txBody>
                  <a:tcPr marL="68588" marR="68588" marT="34294" marB="34294">
                    <a:pattFill prst="pct5">
                      <a:fgClr>
                        <a:schemeClr val="lt1"/>
                      </a:fgClr>
                      <a:bgClr>
                        <a:schemeClr val="bg1"/>
                      </a:bgClr>
                    </a:patt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a:t>RELATIVE POTENCY</a:t>
                      </a:r>
                      <a:endParaRPr sz="1600" b="1" u="none" strike="noStrike" cap="none" dirty="0"/>
                    </a:p>
                  </a:txBody>
                  <a:tcPr marL="68588" marR="68588" marT="34294" marB="34294">
                    <a:pattFill prst="pct5">
                      <a:fgClr>
                        <a:schemeClr val="lt1"/>
                      </a:fgClr>
                      <a:bgClr>
                        <a:schemeClr val="bg1"/>
                      </a:bgClr>
                    </a:patt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2000" b="1" u="none" strike="noStrike" cap="none" dirty="0"/>
                        <a:t>LETHAL DOSE</a:t>
                      </a:r>
                      <a:endParaRPr sz="1600" b="1" u="none" strike="noStrike" cap="none" dirty="0"/>
                    </a:p>
                  </a:txBody>
                  <a:tcPr marL="68588" marR="68588" marT="34294" marB="34294">
                    <a:pattFill prst="pct5">
                      <a:fgClr>
                        <a:schemeClr val="lt1"/>
                      </a:fgClr>
                      <a:bgClr>
                        <a:schemeClr val="bg1"/>
                      </a:bgClr>
                    </a:pattFill>
                  </a:tcPr>
                </a:tc>
                <a:extLst>
                  <a:ext uri="{0D108BD9-81ED-4DB2-BD59-A6C34878D82A}">
                    <a16:rowId xmlns:a16="http://schemas.microsoft.com/office/drawing/2014/main" val="10000"/>
                  </a:ext>
                </a:extLst>
              </a:tr>
              <a:tr h="274328">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t>Morphine</a:t>
                      </a:r>
                      <a:endParaRPr sz="1400" u="none" strike="noStrike" cap="none" dirty="0"/>
                    </a:p>
                  </a:txBody>
                  <a:tcPr marL="68588" marR="68588" marT="34294" marB="34294"/>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t>1x</a:t>
                      </a:r>
                      <a:endParaRPr sz="1400" u="none" strike="noStrike" cap="none" dirty="0"/>
                    </a:p>
                  </a:txBody>
                  <a:tcPr marL="68588" marR="68588" marT="34294" marB="34294"/>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t>1 pea</a:t>
                      </a:r>
                      <a:endParaRPr sz="1400" u="none" strike="noStrike" cap="none" dirty="0"/>
                    </a:p>
                  </a:txBody>
                  <a:tcPr marL="68588" marR="68588" marT="34294" marB="34294"/>
                </a:tc>
                <a:extLst>
                  <a:ext uri="{0D108BD9-81ED-4DB2-BD59-A6C34878D82A}">
                    <a16:rowId xmlns:a16="http://schemas.microsoft.com/office/drawing/2014/main" val="10001"/>
                  </a:ext>
                </a:extLst>
              </a:tr>
              <a:tr h="274328">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t>Diacetylmorphine (Heroin)</a:t>
                      </a:r>
                      <a:endParaRPr sz="1400" u="none" strike="noStrike" cap="none" dirty="0"/>
                    </a:p>
                  </a:txBody>
                  <a:tcPr marL="68588" marR="68588" marT="34294" marB="34294"/>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t>2x</a:t>
                      </a:r>
                      <a:endParaRPr sz="1400" u="none" strike="noStrike" cap="none" dirty="0"/>
                    </a:p>
                  </a:txBody>
                  <a:tcPr marL="68588" marR="68588" marT="34294" marB="34294"/>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t>1 sunflower seed</a:t>
                      </a:r>
                      <a:endParaRPr sz="1400" u="none" strike="noStrike" cap="none" dirty="0"/>
                    </a:p>
                  </a:txBody>
                  <a:tcPr marL="68588" marR="68588" marT="34294" marB="34294"/>
                </a:tc>
                <a:extLst>
                  <a:ext uri="{0D108BD9-81ED-4DB2-BD59-A6C34878D82A}">
                    <a16:rowId xmlns:a16="http://schemas.microsoft.com/office/drawing/2014/main" val="10002"/>
                  </a:ext>
                </a:extLst>
              </a:tr>
              <a:tr h="274328">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t>Fentanyl</a:t>
                      </a:r>
                      <a:endParaRPr sz="1400" u="none" strike="noStrike" cap="none" dirty="0"/>
                    </a:p>
                  </a:txBody>
                  <a:tcPr marL="68588" marR="68588" marT="34294" marB="34294"/>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t>100x</a:t>
                      </a:r>
                      <a:endParaRPr sz="1400" u="none" strike="noStrike" cap="none" dirty="0"/>
                    </a:p>
                  </a:txBody>
                  <a:tcPr marL="68588" marR="68588" marT="34294" marB="34294"/>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t>1 sesame seed</a:t>
                      </a:r>
                      <a:endParaRPr sz="1400" u="none" strike="noStrike" cap="none" dirty="0"/>
                    </a:p>
                  </a:txBody>
                  <a:tcPr marL="68588" marR="68588" marT="34294" marB="34294"/>
                </a:tc>
                <a:extLst>
                  <a:ext uri="{0D108BD9-81ED-4DB2-BD59-A6C34878D82A}">
                    <a16:rowId xmlns:a16="http://schemas.microsoft.com/office/drawing/2014/main" val="10003"/>
                  </a:ext>
                </a:extLst>
              </a:tr>
              <a:tr h="274328">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t>Sufentanil</a:t>
                      </a:r>
                      <a:endParaRPr sz="1800" u="none" strike="noStrike" cap="none" dirty="0"/>
                    </a:p>
                  </a:txBody>
                  <a:tcPr marL="68588" marR="68588" marT="34294" marB="34294"/>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t>500x</a:t>
                      </a:r>
                      <a:endParaRPr sz="1400" u="none" strike="noStrike" cap="none" dirty="0"/>
                    </a:p>
                  </a:txBody>
                  <a:tcPr marL="68588" marR="68588" marT="34294" marB="34294"/>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t>1 grain of sand</a:t>
                      </a:r>
                      <a:endParaRPr sz="1400" u="none" strike="noStrike" cap="none" dirty="0"/>
                    </a:p>
                  </a:txBody>
                  <a:tcPr marL="68588" marR="68588" marT="34294" marB="34294"/>
                </a:tc>
                <a:extLst>
                  <a:ext uri="{0D108BD9-81ED-4DB2-BD59-A6C34878D82A}">
                    <a16:rowId xmlns:a16="http://schemas.microsoft.com/office/drawing/2014/main" val="10004"/>
                  </a:ext>
                </a:extLst>
              </a:tr>
              <a:tr h="274328">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t>Carfentanil</a:t>
                      </a:r>
                      <a:endParaRPr sz="1800" u="none" strike="noStrike" cap="none" dirty="0"/>
                    </a:p>
                  </a:txBody>
                  <a:tcPr marL="68588" marR="68588" marT="34294" marB="34294"/>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t>10,000x</a:t>
                      </a:r>
                      <a:endParaRPr sz="1400" u="none" strike="noStrike" cap="none" dirty="0"/>
                    </a:p>
                  </a:txBody>
                  <a:tcPr marL="68588" marR="68588" marT="34294" marB="34294"/>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t>0.5 grain of salt</a:t>
                      </a:r>
                      <a:endParaRPr sz="1400" u="none" strike="noStrike" cap="none" dirty="0"/>
                    </a:p>
                  </a:txBody>
                  <a:tcPr marL="68588" marR="68588" marT="34294" marB="34294"/>
                </a:tc>
                <a:extLst>
                  <a:ext uri="{0D108BD9-81ED-4DB2-BD59-A6C34878D82A}">
                    <a16:rowId xmlns:a16="http://schemas.microsoft.com/office/drawing/2014/main" val="10005"/>
                  </a:ext>
                </a:extLst>
              </a:tr>
            </a:tbl>
          </a:graphicData>
        </a:graphic>
      </p:graphicFrame>
      <p:pic>
        <p:nvPicPr>
          <p:cNvPr id="169" name="Google Shape;169;p9" descr="A group of beakers with white liquid in them&#10;&#10;Description automatically generated with low confidence"/>
          <p:cNvPicPr preferRelativeResize="0"/>
          <p:nvPr/>
        </p:nvPicPr>
        <p:blipFill rotWithShape="1">
          <a:blip r:embed="rId3">
            <a:alphaModFix/>
          </a:blip>
          <a:srcRect/>
          <a:stretch/>
        </p:blipFill>
        <p:spPr>
          <a:xfrm>
            <a:off x="5530283" y="811269"/>
            <a:ext cx="2798921" cy="1645965"/>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C27F2-139F-409C-A1B6-BE8E3B7D9535}"/>
              </a:ext>
            </a:extLst>
          </p:cNvPr>
          <p:cNvSpPr>
            <a:spLocks noGrp="1"/>
          </p:cNvSpPr>
          <p:nvPr>
            <p:ph type="title"/>
          </p:nvPr>
        </p:nvSpPr>
        <p:spPr>
          <a:xfrm>
            <a:off x="2834640" y="548640"/>
            <a:ext cx="5486400" cy="511912"/>
          </a:xfrm>
        </p:spPr>
        <p:txBody>
          <a:bodyPr>
            <a:noAutofit/>
          </a:bodyPr>
          <a:lstStyle/>
          <a:p>
            <a:pPr algn="ctr"/>
            <a:r>
              <a:rPr lang="en-US" sz="3200" b="1" dirty="0">
                <a:solidFill>
                  <a:schemeClr val="tx2">
                    <a:lumMod val="75000"/>
                    <a:lumOff val="25000"/>
                  </a:schemeClr>
                </a:solidFill>
                <a:latin typeface="Arial" panose="020B0604020202020204" pitchFamily="34" charset="0"/>
                <a:cs typeface="Arial" panose="020B0604020202020204" pitchFamily="34" charset="0"/>
              </a:rPr>
              <a:t>2003 – 2016 (ish): Era Before Fentanyl</a:t>
            </a:r>
          </a:p>
        </p:txBody>
      </p:sp>
      <p:sp>
        <p:nvSpPr>
          <p:cNvPr id="5" name="TextBox 4">
            <a:extLst>
              <a:ext uri="{FF2B5EF4-FFF2-40B4-BE49-F238E27FC236}">
                <a16:creationId xmlns:a16="http://schemas.microsoft.com/office/drawing/2014/main" id="{7B4A763A-63CA-4B57-A0E7-FC683D0B32F6}"/>
              </a:ext>
            </a:extLst>
          </p:cNvPr>
          <p:cNvSpPr txBox="1"/>
          <p:nvPr/>
        </p:nvSpPr>
        <p:spPr>
          <a:xfrm flipH="1">
            <a:off x="0" y="1025272"/>
            <a:ext cx="2660076" cy="400110"/>
          </a:xfrm>
          <a:prstGeom prst="rect">
            <a:avLst/>
          </a:prstGeom>
          <a:noFill/>
        </p:spPr>
        <p:txBody>
          <a:bodyPr wrap="square" rtlCol="0">
            <a:spAutoFit/>
          </a:bodyPr>
          <a:lstStyle/>
          <a:p>
            <a:pPr defTabSz="685800"/>
            <a:r>
              <a:rPr lang="en-US" sz="2000" b="1" dirty="0">
                <a:solidFill>
                  <a:srgbClr val="C63663">
                    <a:lumMod val="40000"/>
                    <a:lumOff val="60000"/>
                  </a:srgbClr>
                </a:solidFill>
                <a:latin typeface="Arial" panose="020B0604020202020204" pitchFamily="34" charset="0"/>
                <a:cs typeface="Arial" panose="020B0604020202020204" pitchFamily="34" charset="0"/>
              </a:rPr>
              <a:t>Suboxone Induction </a:t>
            </a:r>
          </a:p>
        </p:txBody>
      </p:sp>
      <p:sp>
        <p:nvSpPr>
          <p:cNvPr id="6" name="TextBox 5">
            <a:extLst>
              <a:ext uri="{FF2B5EF4-FFF2-40B4-BE49-F238E27FC236}">
                <a16:creationId xmlns:a16="http://schemas.microsoft.com/office/drawing/2014/main" id="{A5F2A279-1565-4671-B77E-5847F1E39344}"/>
              </a:ext>
            </a:extLst>
          </p:cNvPr>
          <p:cNvSpPr txBox="1"/>
          <p:nvPr/>
        </p:nvSpPr>
        <p:spPr>
          <a:xfrm flipH="1">
            <a:off x="-25976" y="1486937"/>
            <a:ext cx="2686051" cy="1815882"/>
          </a:xfrm>
          <a:prstGeom prst="rect">
            <a:avLst/>
          </a:prstGeom>
          <a:noFill/>
        </p:spPr>
        <p:txBody>
          <a:bodyPr wrap="square" rtlCol="0">
            <a:spAutoFit/>
          </a:bodyPr>
          <a:lstStyle/>
          <a:p>
            <a:pPr algn="ctr" defTabSz="685800"/>
            <a:r>
              <a:rPr lang="en-US" sz="2000" dirty="0">
                <a:solidFill>
                  <a:srgbClr val="4B9CD3"/>
                </a:solidFill>
                <a:latin typeface="Arial" panose="020B0604020202020204" pitchFamily="34" charset="0"/>
                <a:cs typeface="Arial" panose="020B0604020202020204" pitchFamily="34" charset="0"/>
              </a:rPr>
              <a:t>2003 – 2016 </a:t>
            </a:r>
          </a:p>
          <a:p>
            <a:pPr algn="ctr" defTabSz="685800"/>
            <a:r>
              <a:rPr lang="en-US" sz="2000" dirty="0">
                <a:solidFill>
                  <a:srgbClr val="4B9CD3"/>
                </a:solidFill>
                <a:latin typeface="Arial" panose="020B0604020202020204" pitchFamily="34" charset="0"/>
                <a:cs typeface="Arial" panose="020B0604020202020204" pitchFamily="34" charset="0"/>
              </a:rPr>
              <a:t>Era Before Fentanyl</a:t>
            </a:r>
          </a:p>
          <a:p>
            <a:pPr marL="214313" indent="-214313" defTabSz="68580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Time-based induction</a:t>
            </a:r>
          </a:p>
          <a:p>
            <a:pPr marL="214313" indent="-214313" defTabSz="68580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What’s taught in waiver course</a:t>
            </a:r>
          </a:p>
          <a:p>
            <a:pPr defTabSz="685800"/>
            <a:endParaRPr lang="en-US" dirty="0">
              <a:solidFill>
                <a:srgbClr val="FFFFFF"/>
              </a:solidFill>
              <a:latin typeface="Calibri" panose="020F0502020204030204"/>
            </a:endParaRPr>
          </a:p>
        </p:txBody>
      </p:sp>
      <p:sp>
        <p:nvSpPr>
          <p:cNvPr id="8" name="TextBox 7">
            <a:extLst>
              <a:ext uri="{FF2B5EF4-FFF2-40B4-BE49-F238E27FC236}">
                <a16:creationId xmlns:a16="http://schemas.microsoft.com/office/drawing/2014/main" id="{A7EDEA26-E80C-4F8E-92DB-341DDFE1950F}"/>
              </a:ext>
            </a:extLst>
          </p:cNvPr>
          <p:cNvSpPr txBox="1"/>
          <p:nvPr/>
        </p:nvSpPr>
        <p:spPr>
          <a:xfrm flipH="1">
            <a:off x="3601081" y="5893861"/>
            <a:ext cx="4694441" cy="830997"/>
          </a:xfrm>
          <a:prstGeom prst="rect">
            <a:avLst/>
          </a:prstGeom>
          <a:effectLst>
            <a:glow rad="228600">
              <a:schemeClr val="accent6">
                <a:satMod val="175000"/>
                <a:alpha val="40000"/>
              </a:schemeClr>
            </a:glo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685800"/>
            <a:r>
              <a:rPr lang="en-US" sz="1600" b="1" dirty="0">
                <a:solidFill>
                  <a:srgbClr val="13284B">
                    <a:lumMod val="75000"/>
                    <a:lumOff val="25000"/>
                  </a:srgbClr>
                </a:solidFill>
                <a:latin typeface="Arial" panose="020B0604020202020204" pitchFamily="34" charset="0"/>
                <a:cs typeface="Arial" panose="020B0604020202020204" pitchFamily="34" charset="0"/>
              </a:rPr>
              <a:t>2022 UPDATE: </a:t>
            </a:r>
            <a:r>
              <a:rPr lang="en-US" sz="1600" dirty="0">
                <a:solidFill>
                  <a:srgbClr val="000000">
                    <a:lumMod val="75000"/>
                    <a:lumOff val="25000"/>
                  </a:srgbClr>
                </a:solidFill>
                <a:latin typeface="Arial" panose="020B0604020202020204" pitchFamily="34" charset="0"/>
                <a:cs typeface="Arial" panose="020B0604020202020204" pitchFamily="34" charset="0"/>
              </a:rPr>
              <a:t> </a:t>
            </a:r>
            <a:r>
              <a:rPr lang="en-US" sz="1600" dirty="0">
                <a:solidFill>
                  <a:srgbClr val="000000"/>
                </a:solidFill>
                <a:latin typeface="Arial" panose="020B0604020202020204" pitchFamily="34" charset="0"/>
                <a:cs typeface="Arial" panose="020B0604020202020204" pitchFamily="34" charset="0"/>
              </a:rPr>
              <a:t>UNC AMP refers to this protocol as a </a:t>
            </a:r>
            <a:r>
              <a:rPr lang="en-US" sz="1600" dirty="0">
                <a:solidFill>
                  <a:srgbClr val="C63663"/>
                </a:solidFill>
                <a:latin typeface="Arial" panose="020B0604020202020204" pitchFamily="34" charset="0"/>
                <a:cs typeface="Arial" panose="020B0604020202020204" pitchFamily="34" charset="0"/>
              </a:rPr>
              <a:t>“Standard Induction” </a:t>
            </a:r>
            <a:r>
              <a:rPr lang="en-US" sz="1600" dirty="0">
                <a:solidFill>
                  <a:srgbClr val="000000"/>
                </a:solidFill>
                <a:latin typeface="Arial" panose="020B0604020202020204" pitchFamily="34" charset="0"/>
                <a:cs typeface="Arial" panose="020B0604020202020204" pitchFamily="34" charset="0"/>
              </a:rPr>
              <a:t>and use it if it’s known the patient is </a:t>
            </a:r>
            <a:r>
              <a:rPr lang="en-US" sz="1600" dirty="0">
                <a:solidFill>
                  <a:srgbClr val="C63663"/>
                </a:solidFill>
                <a:latin typeface="Arial" panose="020B0604020202020204" pitchFamily="34" charset="0"/>
                <a:cs typeface="Arial" panose="020B0604020202020204" pitchFamily="34" charset="0"/>
              </a:rPr>
              <a:t>not using illicit drugs</a:t>
            </a:r>
          </a:p>
        </p:txBody>
      </p:sp>
      <p:sp>
        <p:nvSpPr>
          <p:cNvPr id="10" name="TextBox 9">
            <a:extLst>
              <a:ext uri="{FF2B5EF4-FFF2-40B4-BE49-F238E27FC236}">
                <a16:creationId xmlns:a16="http://schemas.microsoft.com/office/drawing/2014/main" id="{984933B9-B081-44DE-BE44-FF85A75A8F08}"/>
              </a:ext>
            </a:extLst>
          </p:cNvPr>
          <p:cNvSpPr txBox="1"/>
          <p:nvPr/>
        </p:nvSpPr>
        <p:spPr>
          <a:xfrm>
            <a:off x="2651760" y="3931920"/>
            <a:ext cx="5372100" cy="1785104"/>
          </a:xfrm>
          <a:prstGeom prst="rect">
            <a:avLst/>
          </a:prstGeom>
          <a:noFill/>
        </p:spPr>
        <p:txBody>
          <a:bodyPr wrap="square">
            <a:spAutoFit/>
          </a:bodyPr>
          <a:lstStyle/>
          <a:p>
            <a:pPr defTabSz="685800"/>
            <a:r>
              <a:rPr lang="en-US" sz="2200" dirty="0">
                <a:solidFill>
                  <a:srgbClr val="000000"/>
                </a:solidFill>
                <a:latin typeface="Arial" panose="020B0604020202020204" pitchFamily="34" charset="0"/>
                <a:cs typeface="Arial" panose="020B0604020202020204" pitchFamily="34" charset="0"/>
              </a:rPr>
              <a:t>2) </a:t>
            </a:r>
            <a:r>
              <a:rPr lang="en-US" sz="2200" dirty="0">
                <a:solidFill>
                  <a:srgbClr val="C63663"/>
                </a:solidFill>
                <a:latin typeface="Arial" panose="020B0604020202020204" pitchFamily="34" charset="0"/>
                <a:cs typeface="Arial" panose="020B0604020202020204" pitchFamily="34" charset="0"/>
              </a:rPr>
              <a:t>Induction would proceed as</a:t>
            </a:r>
          </a:p>
          <a:p>
            <a:pPr marL="685800" lvl="1" indent="-342900" defTabSz="685800">
              <a:buFontTx/>
              <a:buAutoNum type="alphaLcParenR"/>
            </a:pPr>
            <a:r>
              <a:rPr lang="en-US" sz="2200" dirty="0">
                <a:solidFill>
                  <a:srgbClr val="000000"/>
                </a:solidFill>
                <a:latin typeface="Arial" panose="020B0604020202020204" pitchFamily="34" charset="0"/>
                <a:cs typeface="Arial" panose="020B0604020202020204" pitchFamily="34" charset="0"/>
              </a:rPr>
              <a:t>1</a:t>
            </a:r>
            <a:r>
              <a:rPr lang="en-US" sz="2200" baseline="30000" dirty="0">
                <a:solidFill>
                  <a:srgbClr val="000000"/>
                </a:solidFill>
                <a:latin typeface="Arial" panose="020B0604020202020204" pitchFamily="34" charset="0"/>
                <a:cs typeface="Arial" panose="020B0604020202020204" pitchFamily="34" charset="0"/>
              </a:rPr>
              <a:t>st</a:t>
            </a:r>
            <a:r>
              <a:rPr lang="en-US" sz="2200" dirty="0">
                <a:solidFill>
                  <a:srgbClr val="000000"/>
                </a:solidFill>
                <a:latin typeface="Arial" panose="020B0604020202020204" pitchFamily="34" charset="0"/>
                <a:cs typeface="Arial" panose="020B0604020202020204" pitchFamily="34" charset="0"/>
              </a:rPr>
              <a:t> dose: Suboxone 4mg</a:t>
            </a:r>
          </a:p>
          <a:p>
            <a:pPr marL="685800" lvl="1" indent="-342900" defTabSz="685800">
              <a:buFontTx/>
              <a:buAutoNum type="alphaLcParenR"/>
            </a:pPr>
            <a:r>
              <a:rPr lang="en-US" sz="2200" dirty="0">
                <a:solidFill>
                  <a:srgbClr val="000000"/>
                </a:solidFill>
                <a:latin typeface="Arial" panose="020B0604020202020204" pitchFamily="34" charset="0"/>
                <a:cs typeface="Arial" panose="020B0604020202020204" pitchFamily="34" charset="0"/>
              </a:rPr>
              <a:t>2</a:t>
            </a:r>
            <a:r>
              <a:rPr lang="en-US" sz="2200" baseline="30000" dirty="0">
                <a:solidFill>
                  <a:srgbClr val="000000"/>
                </a:solidFill>
                <a:latin typeface="Arial" panose="020B0604020202020204" pitchFamily="34" charset="0"/>
                <a:cs typeface="Arial" panose="020B0604020202020204" pitchFamily="34" charset="0"/>
              </a:rPr>
              <a:t>nd</a:t>
            </a:r>
            <a:r>
              <a:rPr lang="en-US" sz="2200" dirty="0">
                <a:solidFill>
                  <a:srgbClr val="000000"/>
                </a:solidFill>
                <a:latin typeface="Arial" panose="020B0604020202020204" pitchFamily="34" charset="0"/>
                <a:cs typeface="Arial" panose="020B0604020202020204" pitchFamily="34" charset="0"/>
              </a:rPr>
              <a:t> dose: Suboxone up to 8mg</a:t>
            </a:r>
          </a:p>
          <a:p>
            <a:pPr marL="685800" lvl="1" indent="-342900" defTabSz="685800">
              <a:buFontTx/>
              <a:buAutoNum type="alphaLcParenR"/>
            </a:pPr>
            <a:r>
              <a:rPr lang="en-US" sz="2200" dirty="0">
                <a:solidFill>
                  <a:srgbClr val="000000"/>
                </a:solidFill>
                <a:latin typeface="Arial" panose="020B0604020202020204" pitchFamily="34" charset="0"/>
                <a:cs typeface="Arial" panose="020B0604020202020204" pitchFamily="34" charset="0"/>
              </a:rPr>
              <a:t>Day 2 until next appointment: Suboxone 8mg bid</a:t>
            </a:r>
          </a:p>
        </p:txBody>
      </p:sp>
      <p:sp>
        <p:nvSpPr>
          <p:cNvPr id="12" name="TextBox 11">
            <a:extLst>
              <a:ext uri="{FF2B5EF4-FFF2-40B4-BE49-F238E27FC236}">
                <a16:creationId xmlns:a16="http://schemas.microsoft.com/office/drawing/2014/main" id="{E2C45A4D-5AE7-4C50-BBC8-10F83D3D2DBF}"/>
              </a:ext>
            </a:extLst>
          </p:cNvPr>
          <p:cNvSpPr txBox="1"/>
          <p:nvPr/>
        </p:nvSpPr>
        <p:spPr>
          <a:xfrm>
            <a:off x="2651760" y="1463040"/>
            <a:ext cx="4981575" cy="461665"/>
          </a:xfrm>
          <a:prstGeom prst="rect">
            <a:avLst/>
          </a:prstGeom>
          <a:noFill/>
        </p:spPr>
        <p:txBody>
          <a:bodyPr wrap="square">
            <a:spAutoFit/>
          </a:bodyPr>
          <a:lstStyle/>
          <a:p>
            <a:pPr defTabSz="685800"/>
            <a:r>
              <a:rPr lang="en-US" sz="2400" dirty="0">
                <a:solidFill>
                  <a:srgbClr val="000000"/>
                </a:solidFill>
                <a:latin typeface="Calibri" panose="020F0502020204030204"/>
              </a:rPr>
              <a:t>1</a:t>
            </a:r>
            <a:r>
              <a:rPr lang="en-US" sz="2400" dirty="0">
                <a:solidFill>
                  <a:srgbClr val="000000"/>
                </a:solidFill>
                <a:latin typeface="Arial" panose="020B0604020202020204" pitchFamily="34" charset="0"/>
                <a:cs typeface="Arial" panose="020B0604020202020204" pitchFamily="34" charset="0"/>
              </a:rPr>
              <a:t>) </a:t>
            </a:r>
            <a:r>
              <a:rPr lang="en-US" sz="2400" dirty="0">
                <a:solidFill>
                  <a:srgbClr val="C63663"/>
                </a:solidFill>
                <a:latin typeface="Arial" panose="020B0604020202020204" pitchFamily="34" charset="0"/>
                <a:cs typeface="Arial" panose="020B0604020202020204" pitchFamily="34" charset="0"/>
              </a:rPr>
              <a:t>Suboxone induction is either: </a:t>
            </a:r>
          </a:p>
        </p:txBody>
      </p:sp>
      <p:sp>
        <p:nvSpPr>
          <p:cNvPr id="11" name="Content Placeholder 2">
            <a:extLst>
              <a:ext uri="{FF2B5EF4-FFF2-40B4-BE49-F238E27FC236}">
                <a16:creationId xmlns:a16="http://schemas.microsoft.com/office/drawing/2014/main" id="{5D88AD3E-E43C-4FE7-ADF9-A81887E9E061}"/>
              </a:ext>
            </a:extLst>
          </p:cNvPr>
          <p:cNvSpPr>
            <a:spLocks noGrp="1"/>
          </p:cNvSpPr>
          <p:nvPr>
            <p:ph idx="1"/>
          </p:nvPr>
        </p:nvSpPr>
        <p:spPr>
          <a:xfrm>
            <a:off x="2926080" y="1920240"/>
            <a:ext cx="6229350" cy="1815882"/>
          </a:xfrm>
        </p:spPr>
        <p:txBody>
          <a:bodyPr numCol="2">
            <a:noAutofit/>
          </a:bodyPr>
          <a:lstStyle/>
          <a:p>
            <a:pPr marL="342900" lvl="1" indent="0">
              <a:buNone/>
            </a:pPr>
            <a:r>
              <a:rPr lang="en-US" sz="2000" dirty="0">
                <a:latin typeface="Arial" panose="020B0604020202020204" pitchFamily="34" charset="0"/>
                <a:cs typeface="Arial" panose="020B0604020202020204" pitchFamily="34" charset="0"/>
              </a:rPr>
              <a:t>a) </a:t>
            </a:r>
            <a:r>
              <a:rPr lang="en-US" sz="2000" dirty="0">
                <a:solidFill>
                  <a:schemeClr val="accent1"/>
                </a:solidFill>
                <a:latin typeface="Arial" panose="020B0604020202020204" pitchFamily="34" charset="0"/>
                <a:cs typeface="Arial" panose="020B0604020202020204" pitchFamily="34" charset="0"/>
              </a:rPr>
              <a:t>Time-Based</a:t>
            </a:r>
          </a:p>
          <a:p>
            <a:pPr lvl="2"/>
            <a:r>
              <a:rPr lang="en-US" sz="2000" dirty="0">
                <a:latin typeface="Arial" panose="020B0604020202020204" pitchFamily="34" charset="0"/>
                <a:cs typeface="Arial" panose="020B0604020202020204" pitchFamily="34" charset="0"/>
              </a:rPr>
              <a:t>initiate Suboxone 8-24</a:t>
            </a:r>
            <a:r>
              <a:rPr lang="en-US" sz="2000" b="1" dirty="0">
                <a:solidFill>
                  <a:srgbClr val="FF000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hours after last use of short acting opioids (heroin, oxycodone, etc.)</a:t>
            </a:r>
          </a:p>
          <a:p>
            <a:pPr marL="342900" lvl="1" indent="0">
              <a:buNone/>
            </a:pPr>
            <a:r>
              <a:rPr lang="en-US" sz="2000" dirty="0">
                <a:latin typeface="Arial" panose="020B0604020202020204" pitchFamily="34" charset="0"/>
                <a:cs typeface="Arial" panose="020B0604020202020204" pitchFamily="34" charset="0"/>
              </a:rPr>
              <a:t>b) </a:t>
            </a:r>
            <a:r>
              <a:rPr lang="en-US" sz="2000" dirty="0">
                <a:solidFill>
                  <a:schemeClr val="accent1"/>
                </a:solidFill>
                <a:latin typeface="Arial" panose="020B0604020202020204" pitchFamily="34" charset="0"/>
                <a:cs typeface="Arial" panose="020B0604020202020204" pitchFamily="34" charset="0"/>
              </a:rPr>
              <a:t>Symptom Based</a:t>
            </a:r>
          </a:p>
          <a:p>
            <a:pPr lvl="2"/>
            <a:r>
              <a:rPr lang="en-US" sz="2000" dirty="0">
                <a:latin typeface="Arial" panose="020B0604020202020204" pitchFamily="34" charset="0"/>
                <a:cs typeface="Arial" panose="020B0604020202020204" pitchFamily="34" charset="0"/>
              </a:rPr>
              <a:t>initiate Suboxone when in mild/moderate withdrawal</a:t>
            </a:r>
          </a:p>
          <a:p>
            <a:pPr lvl="2"/>
            <a:r>
              <a:rPr lang="en-US" sz="2000" dirty="0">
                <a:latin typeface="Arial" panose="020B0604020202020204" pitchFamily="34" charset="0"/>
                <a:cs typeface="Arial" panose="020B0604020202020204" pitchFamily="34" charset="0"/>
              </a:rPr>
              <a:t>a COWS score around 8</a:t>
            </a:r>
          </a:p>
        </p:txBody>
      </p:sp>
    </p:spTree>
    <p:extLst>
      <p:ext uri="{BB962C8B-B14F-4D97-AF65-F5344CB8AC3E}">
        <p14:creationId xmlns:p14="http://schemas.microsoft.com/office/powerpoint/2010/main" val="10528118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C27F2-139F-409C-A1B6-BE8E3B7D9535}"/>
              </a:ext>
            </a:extLst>
          </p:cNvPr>
          <p:cNvSpPr>
            <a:spLocks noGrp="1"/>
          </p:cNvSpPr>
          <p:nvPr>
            <p:ph type="title"/>
          </p:nvPr>
        </p:nvSpPr>
        <p:spPr>
          <a:xfrm>
            <a:off x="2926080" y="548640"/>
            <a:ext cx="5486400" cy="511912"/>
          </a:xfrm>
        </p:spPr>
        <p:txBody>
          <a:bodyPr>
            <a:noAutofit/>
          </a:bodyPr>
          <a:lstStyle/>
          <a:p>
            <a:pPr algn="ctr"/>
            <a:r>
              <a:rPr lang="en-US" sz="3200" b="1" dirty="0">
                <a:solidFill>
                  <a:schemeClr val="tx2">
                    <a:lumMod val="75000"/>
                    <a:lumOff val="25000"/>
                  </a:schemeClr>
                </a:solidFill>
                <a:latin typeface="Arial" panose="020B0604020202020204" pitchFamily="34" charset="0"/>
                <a:cs typeface="Arial" panose="020B0604020202020204" pitchFamily="34" charset="0"/>
              </a:rPr>
              <a:t>2016 – 2021: Era of ‘Prescribed’ Fentanyl</a:t>
            </a:r>
          </a:p>
        </p:txBody>
      </p:sp>
      <p:sp>
        <p:nvSpPr>
          <p:cNvPr id="5" name="TextBox 4">
            <a:extLst>
              <a:ext uri="{FF2B5EF4-FFF2-40B4-BE49-F238E27FC236}">
                <a16:creationId xmlns:a16="http://schemas.microsoft.com/office/drawing/2014/main" id="{7B4A763A-63CA-4B57-A0E7-FC683D0B32F6}"/>
              </a:ext>
            </a:extLst>
          </p:cNvPr>
          <p:cNvSpPr txBox="1"/>
          <p:nvPr/>
        </p:nvSpPr>
        <p:spPr>
          <a:xfrm flipH="1">
            <a:off x="0" y="1025272"/>
            <a:ext cx="2778947" cy="400110"/>
          </a:xfrm>
          <a:prstGeom prst="rect">
            <a:avLst/>
          </a:prstGeom>
          <a:noFill/>
        </p:spPr>
        <p:txBody>
          <a:bodyPr wrap="square" rtlCol="0">
            <a:spAutoFit/>
          </a:bodyPr>
          <a:lstStyle/>
          <a:p>
            <a:pPr defTabSz="685800"/>
            <a:r>
              <a:rPr lang="en-US" sz="2000" b="1" dirty="0">
                <a:solidFill>
                  <a:srgbClr val="C63663">
                    <a:lumMod val="40000"/>
                    <a:lumOff val="60000"/>
                  </a:srgbClr>
                </a:solidFill>
                <a:latin typeface="Arial" panose="020B0604020202020204" pitchFamily="34" charset="0"/>
                <a:cs typeface="Arial" panose="020B0604020202020204" pitchFamily="34" charset="0"/>
              </a:rPr>
              <a:t>Suboxone Induction </a:t>
            </a:r>
          </a:p>
        </p:txBody>
      </p:sp>
      <p:sp>
        <p:nvSpPr>
          <p:cNvPr id="6" name="TextBox 5">
            <a:extLst>
              <a:ext uri="{FF2B5EF4-FFF2-40B4-BE49-F238E27FC236}">
                <a16:creationId xmlns:a16="http://schemas.microsoft.com/office/drawing/2014/main" id="{A5F2A279-1565-4671-B77E-5847F1E39344}"/>
              </a:ext>
            </a:extLst>
          </p:cNvPr>
          <p:cNvSpPr txBox="1"/>
          <p:nvPr/>
        </p:nvSpPr>
        <p:spPr>
          <a:xfrm flipH="1">
            <a:off x="-25976" y="1486937"/>
            <a:ext cx="2686051" cy="3570208"/>
          </a:xfrm>
          <a:prstGeom prst="rect">
            <a:avLst/>
          </a:prstGeom>
          <a:noFill/>
        </p:spPr>
        <p:txBody>
          <a:bodyPr wrap="square" rtlCol="0">
            <a:spAutoFit/>
          </a:bodyPr>
          <a:lstStyle/>
          <a:p>
            <a:pPr algn="ctr" defTabSz="685800"/>
            <a:r>
              <a:rPr lang="en-US" sz="2000" dirty="0">
                <a:solidFill>
                  <a:srgbClr val="4B9CD3"/>
                </a:solidFill>
                <a:latin typeface="Arial" panose="020B0604020202020204" pitchFamily="34" charset="0"/>
                <a:cs typeface="Arial" panose="020B0604020202020204" pitchFamily="34" charset="0"/>
              </a:rPr>
              <a:t>2003 – 2016 </a:t>
            </a:r>
          </a:p>
          <a:p>
            <a:pPr algn="ctr" defTabSz="685800"/>
            <a:r>
              <a:rPr lang="en-US" sz="2000" dirty="0">
                <a:solidFill>
                  <a:srgbClr val="4B9CD3"/>
                </a:solidFill>
                <a:latin typeface="Arial" panose="020B0604020202020204" pitchFamily="34" charset="0"/>
                <a:cs typeface="Arial" panose="020B0604020202020204" pitchFamily="34" charset="0"/>
              </a:rPr>
              <a:t>Era Before Fentanyl</a:t>
            </a:r>
          </a:p>
          <a:p>
            <a:pPr marL="214313" indent="-214313" defTabSz="68580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Time-based induction</a:t>
            </a:r>
          </a:p>
          <a:p>
            <a:pPr marL="214313" indent="-214313" defTabSz="68580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What’s taught in waiver course</a:t>
            </a:r>
          </a:p>
          <a:p>
            <a:pPr defTabSz="685800"/>
            <a:endParaRPr lang="en-US" dirty="0">
              <a:solidFill>
                <a:srgbClr val="FFFFFF"/>
              </a:solidFill>
              <a:latin typeface="Calibri" panose="020F0502020204030204"/>
            </a:endParaRPr>
          </a:p>
          <a:p>
            <a:pPr algn="ctr" defTabSz="685800"/>
            <a:r>
              <a:rPr lang="en-US" sz="2000" dirty="0">
                <a:solidFill>
                  <a:srgbClr val="4B9CD3"/>
                </a:solidFill>
                <a:latin typeface="Arial" panose="020B0604020202020204" pitchFamily="34" charset="0"/>
                <a:cs typeface="Arial" panose="020B0604020202020204" pitchFamily="34" charset="0"/>
              </a:rPr>
              <a:t>2016 – 2021</a:t>
            </a:r>
          </a:p>
          <a:p>
            <a:pPr algn="ctr" defTabSz="685800"/>
            <a:r>
              <a:rPr lang="en-US" sz="2000" dirty="0">
                <a:solidFill>
                  <a:srgbClr val="4B9CD3"/>
                </a:solidFill>
                <a:latin typeface="Arial" panose="020B0604020202020204" pitchFamily="34" charset="0"/>
                <a:cs typeface="Arial" panose="020B0604020202020204" pitchFamily="34" charset="0"/>
              </a:rPr>
              <a:t>Era of ‘Prescribed’ Fentanyl</a:t>
            </a:r>
          </a:p>
          <a:p>
            <a:pPr marL="257175" indent="-257175" defTabSz="68580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Symptom-based induction</a:t>
            </a:r>
          </a:p>
          <a:p>
            <a:pPr defTabSz="685800"/>
            <a:endParaRPr lang="en-US" dirty="0">
              <a:solidFill>
                <a:srgbClr val="FFFFFF"/>
              </a:solidFill>
              <a:latin typeface="Calibri" panose="020F0502020204030204"/>
            </a:endParaRPr>
          </a:p>
        </p:txBody>
      </p:sp>
      <p:sp>
        <p:nvSpPr>
          <p:cNvPr id="12" name="TextBox 11">
            <a:extLst>
              <a:ext uri="{FF2B5EF4-FFF2-40B4-BE49-F238E27FC236}">
                <a16:creationId xmlns:a16="http://schemas.microsoft.com/office/drawing/2014/main" id="{E2C45A4D-5AE7-4C50-BBC8-10F83D3D2DBF}"/>
              </a:ext>
            </a:extLst>
          </p:cNvPr>
          <p:cNvSpPr txBox="1"/>
          <p:nvPr/>
        </p:nvSpPr>
        <p:spPr>
          <a:xfrm>
            <a:off x="2926080" y="1371600"/>
            <a:ext cx="6229350" cy="4985980"/>
          </a:xfrm>
          <a:prstGeom prst="rect">
            <a:avLst/>
          </a:prstGeom>
          <a:noFill/>
        </p:spPr>
        <p:txBody>
          <a:bodyPr wrap="square">
            <a:spAutoFit/>
          </a:bodyPr>
          <a:lstStyle/>
          <a:p>
            <a:pPr defTabSz="685800"/>
            <a:r>
              <a:rPr lang="en-US" sz="2400" dirty="0">
                <a:solidFill>
                  <a:srgbClr val="000000"/>
                </a:solidFill>
                <a:latin typeface="Arial" panose="020B0604020202020204" pitchFamily="34" charset="0"/>
                <a:cs typeface="Arial" panose="020B0604020202020204" pitchFamily="34" charset="0"/>
              </a:rPr>
              <a:t>1) </a:t>
            </a:r>
            <a:r>
              <a:rPr lang="en-US" sz="2400" dirty="0">
                <a:solidFill>
                  <a:srgbClr val="C63663"/>
                </a:solidFill>
                <a:latin typeface="Arial" panose="020B0604020202020204" pitchFamily="34" charset="0"/>
                <a:cs typeface="Arial" panose="020B0604020202020204" pitchFamily="34" charset="0"/>
              </a:rPr>
              <a:t>Time-Based Induction is not indicated for those using heroin</a:t>
            </a:r>
          </a:p>
          <a:p>
            <a:pPr marL="685800" lvl="1" indent="-342900" defTabSz="685800">
              <a:buFontTx/>
              <a:buAutoNum type="alphaLcParenR"/>
            </a:pPr>
            <a:r>
              <a:rPr lang="en-US" sz="2400" dirty="0">
                <a:solidFill>
                  <a:srgbClr val="000000"/>
                </a:solidFill>
                <a:latin typeface="Arial" panose="020B0604020202020204" pitchFamily="34" charset="0"/>
                <a:cs typeface="Arial" panose="020B0604020202020204" pitchFamily="34" charset="0"/>
              </a:rPr>
              <a:t>Heroin was mixed with Fentanyl, often unknown to the patient</a:t>
            </a:r>
          </a:p>
          <a:p>
            <a:pPr marL="685800" lvl="1" indent="-342900" defTabSz="685800">
              <a:buFontTx/>
              <a:buAutoNum type="alphaLcParenR"/>
            </a:pPr>
            <a:endParaRPr lang="en-US" sz="2400" dirty="0">
              <a:solidFill>
                <a:srgbClr val="000000"/>
              </a:solidFill>
              <a:latin typeface="Arial" panose="020B0604020202020204" pitchFamily="34" charset="0"/>
              <a:cs typeface="Arial" panose="020B0604020202020204" pitchFamily="34" charset="0"/>
            </a:endParaRPr>
          </a:p>
          <a:p>
            <a:pPr marL="685800" lvl="1" indent="-342900" defTabSz="685800">
              <a:buFontTx/>
              <a:buAutoNum type="alphaLcParenR"/>
            </a:pPr>
            <a:r>
              <a:rPr lang="en-US" sz="2400" dirty="0">
                <a:solidFill>
                  <a:srgbClr val="000000"/>
                </a:solidFill>
                <a:latin typeface="Arial" panose="020B0604020202020204" pitchFamily="34" charset="0"/>
                <a:cs typeface="Arial" panose="020B0604020202020204" pitchFamily="34" charset="0"/>
              </a:rPr>
              <a:t>Fentanyl persists on the opioid receptor and takes &gt; 36 hours to achieve adequate withdrawal</a:t>
            </a:r>
          </a:p>
          <a:p>
            <a:pPr marL="685800" lvl="1" indent="-342900" defTabSz="685800">
              <a:buFontTx/>
              <a:buAutoNum type="alphaLcParenR"/>
            </a:pPr>
            <a:endParaRPr lang="en-US" sz="2400" dirty="0">
              <a:solidFill>
                <a:srgbClr val="C63663"/>
              </a:solidFill>
              <a:latin typeface="Arial" panose="020B0604020202020204" pitchFamily="34" charset="0"/>
              <a:cs typeface="Arial" panose="020B0604020202020204" pitchFamily="34" charset="0"/>
            </a:endParaRPr>
          </a:p>
          <a:p>
            <a:pPr marL="685800" lvl="1" indent="-342900" defTabSz="685800">
              <a:buFontTx/>
              <a:buAutoNum type="alphaLcParenR"/>
            </a:pPr>
            <a:r>
              <a:rPr lang="en-US" sz="2400" dirty="0">
                <a:solidFill>
                  <a:srgbClr val="000000"/>
                </a:solidFill>
                <a:latin typeface="Arial" panose="020B0604020202020204" pitchFamily="34" charset="0"/>
                <a:cs typeface="Arial" panose="020B0604020202020204" pitchFamily="34" charset="0"/>
              </a:rPr>
              <a:t>Patients began experiencing precipitated withdrawal if they took suboxone 8-24 hours after last use of ‘heroin’</a:t>
            </a:r>
          </a:p>
          <a:p>
            <a:pPr marL="685800" lvl="1" indent="-342900" defTabSz="685800">
              <a:buFontTx/>
              <a:buAutoNum type="alphaLcParenR"/>
            </a:pPr>
            <a:endParaRPr lang="en-US" sz="600" dirty="0">
              <a:solidFill>
                <a:srgbClr val="000000"/>
              </a:solidFill>
              <a:latin typeface="Calibri" panose="020F0502020204030204"/>
            </a:endParaRPr>
          </a:p>
        </p:txBody>
      </p:sp>
    </p:spTree>
    <p:extLst>
      <p:ext uri="{BB962C8B-B14F-4D97-AF65-F5344CB8AC3E}">
        <p14:creationId xmlns:p14="http://schemas.microsoft.com/office/powerpoint/2010/main" val="14547618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C27F2-139F-409C-A1B6-BE8E3B7D9535}"/>
              </a:ext>
            </a:extLst>
          </p:cNvPr>
          <p:cNvSpPr>
            <a:spLocks noGrp="1"/>
          </p:cNvSpPr>
          <p:nvPr>
            <p:ph type="title"/>
          </p:nvPr>
        </p:nvSpPr>
        <p:spPr>
          <a:xfrm>
            <a:off x="2926080" y="548640"/>
            <a:ext cx="5486400" cy="511912"/>
          </a:xfrm>
        </p:spPr>
        <p:txBody>
          <a:bodyPr>
            <a:noAutofit/>
          </a:bodyPr>
          <a:lstStyle/>
          <a:p>
            <a:pPr algn="ctr"/>
            <a:r>
              <a:rPr lang="en-US" sz="3200" b="1" dirty="0">
                <a:solidFill>
                  <a:schemeClr val="tx2">
                    <a:lumMod val="75000"/>
                    <a:lumOff val="25000"/>
                  </a:schemeClr>
                </a:solidFill>
                <a:latin typeface="Arial" panose="020B0604020202020204" pitchFamily="34" charset="0"/>
                <a:cs typeface="Arial" panose="020B0604020202020204" pitchFamily="34" charset="0"/>
              </a:rPr>
              <a:t>2016 – 2021: Era of ‘Prescribed’ Fentanyl</a:t>
            </a:r>
          </a:p>
        </p:txBody>
      </p:sp>
      <p:sp>
        <p:nvSpPr>
          <p:cNvPr id="5" name="TextBox 4">
            <a:extLst>
              <a:ext uri="{FF2B5EF4-FFF2-40B4-BE49-F238E27FC236}">
                <a16:creationId xmlns:a16="http://schemas.microsoft.com/office/drawing/2014/main" id="{7B4A763A-63CA-4B57-A0E7-FC683D0B32F6}"/>
              </a:ext>
            </a:extLst>
          </p:cNvPr>
          <p:cNvSpPr txBox="1"/>
          <p:nvPr/>
        </p:nvSpPr>
        <p:spPr>
          <a:xfrm flipH="1">
            <a:off x="-25977" y="994011"/>
            <a:ext cx="2686051" cy="400110"/>
          </a:xfrm>
          <a:prstGeom prst="rect">
            <a:avLst/>
          </a:prstGeom>
          <a:noFill/>
        </p:spPr>
        <p:txBody>
          <a:bodyPr wrap="square" rtlCol="0">
            <a:spAutoFit/>
          </a:bodyPr>
          <a:lstStyle/>
          <a:p>
            <a:pPr defTabSz="685800"/>
            <a:r>
              <a:rPr lang="en-US" sz="2000" b="1" dirty="0">
                <a:solidFill>
                  <a:srgbClr val="C63663">
                    <a:lumMod val="40000"/>
                    <a:lumOff val="60000"/>
                  </a:srgbClr>
                </a:solidFill>
                <a:latin typeface="Arial" panose="020B0604020202020204" pitchFamily="34" charset="0"/>
                <a:cs typeface="Arial" panose="020B0604020202020204" pitchFamily="34" charset="0"/>
              </a:rPr>
              <a:t>Suboxone Induction </a:t>
            </a:r>
          </a:p>
        </p:txBody>
      </p:sp>
      <p:sp>
        <p:nvSpPr>
          <p:cNvPr id="6" name="TextBox 5">
            <a:extLst>
              <a:ext uri="{FF2B5EF4-FFF2-40B4-BE49-F238E27FC236}">
                <a16:creationId xmlns:a16="http://schemas.microsoft.com/office/drawing/2014/main" id="{A5F2A279-1565-4671-B77E-5847F1E39344}"/>
              </a:ext>
            </a:extLst>
          </p:cNvPr>
          <p:cNvSpPr txBox="1"/>
          <p:nvPr/>
        </p:nvSpPr>
        <p:spPr>
          <a:xfrm flipH="1">
            <a:off x="-25976" y="1486937"/>
            <a:ext cx="2686051" cy="3600986"/>
          </a:xfrm>
          <a:prstGeom prst="rect">
            <a:avLst/>
          </a:prstGeom>
          <a:noFill/>
        </p:spPr>
        <p:txBody>
          <a:bodyPr wrap="square" rtlCol="0">
            <a:spAutoFit/>
          </a:bodyPr>
          <a:lstStyle/>
          <a:p>
            <a:pPr algn="ctr" defTabSz="685800"/>
            <a:r>
              <a:rPr lang="en-US" sz="2000" dirty="0">
                <a:solidFill>
                  <a:srgbClr val="4B9CD3"/>
                </a:solidFill>
                <a:latin typeface="Arial" panose="020B0604020202020204" pitchFamily="34" charset="0"/>
                <a:cs typeface="Arial" panose="020B0604020202020204" pitchFamily="34" charset="0"/>
              </a:rPr>
              <a:t>2003 – 2016 </a:t>
            </a:r>
          </a:p>
          <a:p>
            <a:pPr algn="ctr" defTabSz="685800"/>
            <a:r>
              <a:rPr lang="en-US" sz="2000" dirty="0">
                <a:solidFill>
                  <a:srgbClr val="4B9CD3"/>
                </a:solidFill>
                <a:latin typeface="Arial" panose="020B0604020202020204" pitchFamily="34" charset="0"/>
                <a:cs typeface="Arial" panose="020B0604020202020204" pitchFamily="34" charset="0"/>
              </a:rPr>
              <a:t>Era Before Fentanyl</a:t>
            </a:r>
          </a:p>
          <a:p>
            <a:pPr marL="214313" indent="-214313" defTabSz="68580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Time-based induction</a:t>
            </a:r>
          </a:p>
          <a:p>
            <a:pPr marL="214313" indent="-214313" defTabSz="68580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What’s taught in waiver course</a:t>
            </a:r>
          </a:p>
          <a:p>
            <a:pPr defTabSz="685800"/>
            <a:endParaRPr lang="en-US" sz="2000" dirty="0">
              <a:solidFill>
                <a:srgbClr val="FFFFFF"/>
              </a:solidFill>
              <a:latin typeface="Calibri" panose="020F0502020204030204"/>
            </a:endParaRPr>
          </a:p>
          <a:p>
            <a:pPr algn="ctr" defTabSz="685800"/>
            <a:r>
              <a:rPr lang="en-US" sz="2000" dirty="0">
                <a:solidFill>
                  <a:srgbClr val="4B9CD3"/>
                </a:solidFill>
                <a:latin typeface="Arial" panose="020B0604020202020204" pitchFamily="34" charset="0"/>
                <a:cs typeface="Arial" panose="020B0604020202020204" pitchFamily="34" charset="0"/>
              </a:rPr>
              <a:t>2016 – 2021</a:t>
            </a:r>
          </a:p>
          <a:p>
            <a:pPr algn="ctr" defTabSz="685800"/>
            <a:r>
              <a:rPr lang="en-US" sz="2000" dirty="0">
                <a:solidFill>
                  <a:srgbClr val="4B9CD3"/>
                </a:solidFill>
                <a:latin typeface="Arial" panose="020B0604020202020204" pitchFamily="34" charset="0"/>
                <a:cs typeface="Arial" panose="020B0604020202020204" pitchFamily="34" charset="0"/>
              </a:rPr>
              <a:t>Era of ‘Prescribed’ Fentanyl</a:t>
            </a:r>
          </a:p>
          <a:p>
            <a:pPr marL="257175" indent="-257175" defTabSz="68580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Symptom-based induction</a:t>
            </a:r>
          </a:p>
          <a:p>
            <a:pPr defTabSz="685800"/>
            <a:endParaRPr lang="en-US" dirty="0">
              <a:solidFill>
                <a:srgbClr val="FFFFFF"/>
              </a:solidFill>
              <a:latin typeface="Calibri" panose="020F0502020204030204"/>
            </a:endParaRPr>
          </a:p>
        </p:txBody>
      </p:sp>
      <p:sp>
        <p:nvSpPr>
          <p:cNvPr id="10" name="TextBox 9">
            <a:extLst>
              <a:ext uri="{FF2B5EF4-FFF2-40B4-BE49-F238E27FC236}">
                <a16:creationId xmlns:a16="http://schemas.microsoft.com/office/drawing/2014/main" id="{984933B9-B081-44DE-BE44-FF85A75A8F08}"/>
              </a:ext>
            </a:extLst>
          </p:cNvPr>
          <p:cNvSpPr txBox="1"/>
          <p:nvPr/>
        </p:nvSpPr>
        <p:spPr>
          <a:xfrm>
            <a:off x="2926080" y="4480560"/>
            <a:ext cx="6031193" cy="1938992"/>
          </a:xfrm>
          <a:prstGeom prst="rect">
            <a:avLst/>
          </a:prstGeom>
          <a:noFill/>
        </p:spPr>
        <p:txBody>
          <a:bodyPr wrap="square">
            <a:spAutoFit/>
          </a:bodyPr>
          <a:lstStyle/>
          <a:p>
            <a:pPr defTabSz="685800"/>
            <a:r>
              <a:rPr lang="en-US" sz="2000" dirty="0">
                <a:solidFill>
                  <a:srgbClr val="000000"/>
                </a:solidFill>
                <a:latin typeface="Arial" panose="020B0604020202020204" pitchFamily="34" charset="0"/>
                <a:cs typeface="Arial" panose="020B0604020202020204" pitchFamily="34" charset="0"/>
              </a:rPr>
              <a:t>2) </a:t>
            </a:r>
            <a:r>
              <a:rPr lang="en-US" sz="2000" dirty="0">
                <a:solidFill>
                  <a:srgbClr val="C63663"/>
                </a:solidFill>
                <a:latin typeface="Arial" panose="020B0604020202020204" pitchFamily="34" charset="0"/>
                <a:cs typeface="Arial" panose="020B0604020202020204" pitchFamily="34" charset="0"/>
              </a:rPr>
              <a:t>Solution: Symptom based induction </a:t>
            </a:r>
          </a:p>
          <a:p>
            <a:pPr defTabSz="685800"/>
            <a:r>
              <a:rPr lang="en-US" sz="2000" dirty="0">
                <a:solidFill>
                  <a:srgbClr val="000000"/>
                </a:solidFill>
                <a:latin typeface="Arial" panose="020B0604020202020204" pitchFamily="34" charset="0"/>
                <a:cs typeface="Arial" panose="020B0604020202020204" pitchFamily="34" charset="0"/>
              </a:rPr>
              <a:t>Wait at least 36 hours for COWS score of 8</a:t>
            </a:r>
          </a:p>
          <a:p>
            <a:pPr marL="685800" lvl="1" indent="-342900" defTabSz="685800">
              <a:buFontTx/>
              <a:buAutoNum type="alphaLcParenR"/>
            </a:pPr>
            <a:r>
              <a:rPr lang="en-US" sz="2000" dirty="0">
                <a:solidFill>
                  <a:srgbClr val="000000"/>
                </a:solidFill>
                <a:latin typeface="Arial" panose="020B0604020202020204" pitchFamily="34" charset="0"/>
                <a:cs typeface="Arial" panose="020B0604020202020204" pitchFamily="34" charset="0"/>
              </a:rPr>
              <a:t>1</a:t>
            </a:r>
            <a:r>
              <a:rPr lang="en-US" sz="2000" baseline="30000" dirty="0">
                <a:solidFill>
                  <a:srgbClr val="000000"/>
                </a:solidFill>
                <a:latin typeface="Arial" panose="020B0604020202020204" pitchFamily="34" charset="0"/>
                <a:cs typeface="Arial" panose="020B0604020202020204" pitchFamily="34" charset="0"/>
              </a:rPr>
              <a:t>st</a:t>
            </a:r>
            <a:r>
              <a:rPr lang="en-US" sz="2000" dirty="0">
                <a:solidFill>
                  <a:srgbClr val="000000"/>
                </a:solidFill>
                <a:latin typeface="Arial" panose="020B0604020202020204" pitchFamily="34" charset="0"/>
                <a:cs typeface="Arial" panose="020B0604020202020204" pitchFamily="34" charset="0"/>
              </a:rPr>
              <a:t> dose: Suboxone 4mg</a:t>
            </a:r>
          </a:p>
          <a:p>
            <a:pPr marL="685800" lvl="1" indent="-342900" defTabSz="685800">
              <a:buFontTx/>
              <a:buAutoNum type="alphaLcParenR"/>
            </a:pPr>
            <a:r>
              <a:rPr lang="en-US" sz="2000" dirty="0">
                <a:solidFill>
                  <a:srgbClr val="000000"/>
                </a:solidFill>
                <a:latin typeface="Arial" panose="020B0604020202020204" pitchFamily="34" charset="0"/>
                <a:cs typeface="Arial" panose="020B0604020202020204" pitchFamily="34" charset="0"/>
              </a:rPr>
              <a:t>2</a:t>
            </a:r>
            <a:r>
              <a:rPr lang="en-US" sz="2000" baseline="30000" dirty="0">
                <a:solidFill>
                  <a:srgbClr val="000000"/>
                </a:solidFill>
                <a:latin typeface="Arial" panose="020B0604020202020204" pitchFamily="34" charset="0"/>
                <a:cs typeface="Arial" panose="020B0604020202020204" pitchFamily="34" charset="0"/>
              </a:rPr>
              <a:t>nd</a:t>
            </a:r>
            <a:r>
              <a:rPr lang="en-US" sz="2000" dirty="0">
                <a:solidFill>
                  <a:srgbClr val="000000"/>
                </a:solidFill>
                <a:latin typeface="Arial" panose="020B0604020202020204" pitchFamily="34" charset="0"/>
                <a:cs typeface="Arial" panose="020B0604020202020204" pitchFamily="34" charset="0"/>
              </a:rPr>
              <a:t> dose: Suboxone up to 8mg</a:t>
            </a:r>
          </a:p>
          <a:p>
            <a:pPr marL="685800" lvl="1" indent="-342900" defTabSz="685800">
              <a:buFontTx/>
              <a:buAutoNum type="alphaLcParenR"/>
            </a:pPr>
            <a:r>
              <a:rPr lang="en-US" sz="2000" dirty="0">
                <a:solidFill>
                  <a:srgbClr val="000000"/>
                </a:solidFill>
                <a:latin typeface="Arial" panose="020B0604020202020204" pitchFamily="34" charset="0"/>
                <a:cs typeface="Arial" panose="020B0604020202020204" pitchFamily="34" charset="0"/>
              </a:rPr>
              <a:t>Day 2 until next appointment: Suboxone 8mg bid</a:t>
            </a:r>
          </a:p>
        </p:txBody>
      </p:sp>
      <p:sp>
        <p:nvSpPr>
          <p:cNvPr id="12" name="TextBox 11">
            <a:extLst>
              <a:ext uri="{FF2B5EF4-FFF2-40B4-BE49-F238E27FC236}">
                <a16:creationId xmlns:a16="http://schemas.microsoft.com/office/drawing/2014/main" id="{E2C45A4D-5AE7-4C50-BBC8-10F83D3D2DBF}"/>
              </a:ext>
            </a:extLst>
          </p:cNvPr>
          <p:cNvSpPr txBox="1"/>
          <p:nvPr/>
        </p:nvSpPr>
        <p:spPr>
          <a:xfrm>
            <a:off x="2926080" y="1371600"/>
            <a:ext cx="6229350" cy="3262432"/>
          </a:xfrm>
          <a:prstGeom prst="rect">
            <a:avLst/>
          </a:prstGeom>
          <a:noFill/>
        </p:spPr>
        <p:txBody>
          <a:bodyPr wrap="square">
            <a:spAutoFit/>
          </a:bodyPr>
          <a:lstStyle/>
          <a:p>
            <a:pPr defTabSz="685800"/>
            <a:r>
              <a:rPr lang="en-US" sz="2000" dirty="0">
                <a:solidFill>
                  <a:srgbClr val="000000"/>
                </a:solidFill>
                <a:latin typeface="Arial" panose="020B0604020202020204" pitchFamily="34" charset="0"/>
                <a:cs typeface="Arial" panose="020B0604020202020204" pitchFamily="34" charset="0"/>
              </a:rPr>
              <a:t>1) </a:t>
            </a:r>
            <a:r>
              <a:rPr lang="en-US" sz="2000" dirty="0">
                <a:solidFill>
                  <a:srgbClr val="C63663"/>
                </a:solidFill>
                <a:latin typeface="Arial" panose="020B0604020202020204" pitchFamily="34" charset="0"/>
                <a:cs typeface="Arial" panose="020B0604020202020204" pitchFamily="34" charset="0"/>
              </a:rPr>
              <a:t>Time-Based Induction is not indicated for those using heroin</a:t>
            </a:r>
          </a:p>
          <a:p>
            <a:pPr marL="685800" lvl="1" indent="-342900" defTabSz="685800">
              <a:buFontTx/>
              <a:buAutoNum type="alphaLcParenR"/>
            </a:pPr>
            <a:r>
              <a:rPr lang="en-US" sz="2000" dirty="0">
                <a:solidFill>
                  <a:srgbClr val="000000"/>
                </a:solidFill>
                <a:latin typeface="Arial" panose="020B0604020202020204" pitchFamily="34" charset="0"/>
                <a:cs typeface="Arial" panose="020B0604020202020204" pitchFamily="34" charset="0"/>
              </a:rPr>
              <a:t>Heroin was mixed with Fentanyl, often unknown to the patient</a:t>
            </a:r>
          </a:p>
          <a:p>
            <a:pPr marL="685800" lvl="1" indent="-342900" defTabSz="685800">
              <a:buFontTx/>
              <a:buAutoNum type="alphaLcParenR"/>
            </a:pPr>
            <a:r>
              <a:rPr lang="en-US" sz="2000" dirty="0">
                <a:solidFill>
                  <a:srgbClr val="000000"/>
                </a:solidFill>
                <a:latin typeface="Arial" panose="020B0604020202020204" pitchFamily="34" charset="0"/>
                <a:cs typeface="Arial" panose="020B0604020202020204" pitchFamily="34" charset="0"/>
              </a:rPr>
              <a:t>Fentanyl persists on the opioid receptor and takes &gt; 36 hours to achieve adequate withdrawal</a:t>
            </a:r>
            <a:endParaRPr lang="en-US" sz="2000" dirty="0">
              <a:solidFill>
                <a:srgbClr val="C63663"/>
              </a:solidFill>
              <a:latin typeface="Arial" panose="020B0604020202020204" pitchFamily="34" charset="0"/>
              <a:cs typeface="Arial" panose="020B0604020202020204" pitchFamily="34" charset="0"/>
            </a:endParaRPr>
          </a:p>
          <a:p>
            <a:pPr marL="685800" lvl="1" indent="-342900" defTabSz="685800">
              <a:buFontTx/>
              <a:buAutoNum type="alphaLcParenR"/>
            </a:pPr>
            <a:r>
              <a:rPr lang="en-US" sz="2000" dirty="0">
                <a:solidFill>
                  <a:srgbClr val="000000"/>
                </a:solidFill>
                <a:latin typeface="Arial" panose="020B0604020202020204" pitchFamily="34" charset="0"/>
                <a:cs typeface="Arial" panose="020B0604020202020204" pitchFamily="34" charset="0"/>
              </a:rPr>
              <a:t>Patients began experiencing precipitated withdrawal if they took suboxone 8-24 hours after last use of ‘heroin’</a:t>
            </a:r>
          </a:p>
          <a:p>
            <a:pPr marL="685800" lvl="1" indent="-342900" defTabSz="685800">
              <a:buFontTx/>
              <a:buAutoNum type="alphaLcParenR"/>
            </a:pPr>
            <a:endParaRPr lang="en-US" sz="600" dirty="0">
              <a:solidFill>
                <a:srgbClr val="000000"/>
              </a:solidFill>
              <a:latin typeface="Calibri" panose="020F0502020204030204"/>
            </a:endParaRPr>
          </a:p>
        </p:txBody>
      </p:sp>
    </p:spTree>
    <p:extLst>
      <p:ext uri="{BB962C8B-B14F-4D97-AF65-F5344CB8AC3E}">
        <p14:creationId xmlns:p14="http://schemas.microsoft.com/office/powerpoint/2010/main" val="33492210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C27F2-139F-409C-A1B6-BE8E3B7D9535}"/>
              </a:ext>
            </a:extLst>
          </p:cNvPr>
          <p:cNvSpPr>
            <a:spLocks noGrp="1"/>
          </p:cNvSpPr>
          <p:nvPr>
            <p:ph type="title"/>
          </p:nvPr>
        </p:nvSpPr>
        <p:spPr>
          <a:xfrm>
            <a:off x="2926080" y="548640"/>
            <a:ext cx="5486400" cy="511912"/>
          </a:xfrm>
        </p:spPr>
        <p:txBody>
          <a:bodyPr>
            <a:noAutofit/>
          </a:bodyPr>
          <a:lstStyle/>
          <a:p>
            <a:pPr algn="ctr"/>
            <a:r>
              <a:rPr lang="en-US" sz="3200" b="1" dirty="0">
                <a:solidFill>
                  <a:schemeClr val="tx2">
                    <a:lumMod val="75000"/>
                    <a:lumOff val="25000"/>
                  </a:schemeClr>
                </a:solidFill>
                <a:latin typeface="Arial" panose="020B0604020202020204" pitchFamily="34" charset="0"/>
                <a:cs typeface="Arial" panose="020B0604020202020204" pitchFamily="34" charset="0"/>
              </a:rPr>
              <a:t>2017 – 2021: Era of ‘Prescribed’ Fentanyl</a:t>
            </a:r>
          </a:p>
        </p:txBody>
      </p:sp>
      <p:sp>
        <p:nvSpPr>
          <p:cNvPr id="5" name="TextBox 4">
            <a:extLst>
              <a:ext uri="{FF2B5EF4-FFF2-40B4-BE49-F238E27FC236}">
                <a16:creationId xmlns:a16="http://schemas.microsoft.com/office/drawing/2014/main" id="{7B4A763A-63CA-4B57-A0E7-FC683D0B32F6}"/>
              </a:ext>
            </a:extLst>
          </p:cNvPr>
          <p:cNvSpPr txBox="1"/>
          <p:nvPr/>
        </p:nvSpPr>
        <p:spPr>
          <a:xfrm flipH="1">
            <a:off x="57515" y="1025272"/>
            <a:ext cx="2686051" cy="400110"/>
          </a:xfrm>
          <a:prstGeom prst="rect">
            <a:avLst/>
          </a:prstGeom>
          <a:noFill/>
        </p:spPr>
        <p:txBody>
          <a:bodyPr wrap="square" rtlCol="0">
            <a:spAutoFit/>
          </a:bodyPr>
          <a:lstStyle/>
          <a:p>
            <a:pPr defTabSz="685800"/>
            <a:r>
              <a:rPr lang="en-US" sz="2000" b="1" dirty="0">
                <a:solidFill>
                  <a:srgbClr val="C63663">
                    <a:lumMod val="40000"/>
                    <a:lumOff val="60000"/>
                  </a:srgbClr>
                </a:solidFill>
                <a:latin typeface="Arial" panose="020B0604020202020204" pitchFamily="34" charset="0"/>
                <a:cs typeface="Arial" panose="020B0604020202020204" pitchFamily="34" charset="0"/>
              </a:rPr>
              <a:t>Suboxone Induction </a:t>
            </a:r>
          </a:p>
        </p:txBody>
      </p:sp>
      <p:sp>
        <p:nvSpPr>
          <p:cNvPr id="6" name="TextBox 5">
            <a:extLst>
              <a:ext uri="{FF2B5EF4-FFF2-40B4-BE49-F238E27FC236}">
                <a16:creationId xmlns:a16="http://schemas.microsoft.com/office/drawing/2014/main" id="{A5F2A279-1565-4671-B77E-5847F1E39344}"/>
              </a:ext>
            </a:extLst>
          </p:cNvPr>
          <p:cNvSpPr txBox="1"/>
          <p:nvPr/>
        </p:nvSpPr>
        <p:spPr>
          <a:xfrm flipH="1">
            <a:off x="-25976" y="1486937"/>
            <a:ext cx="2686051" cy="3570208"/>
          </a:xfrm>
          <a:prstGeom prst="rect">
            <a:avLst/>
          </a:prstGeom>
          <a:noFill/>
        </p:spPr>
        <p:txBody>
          <a:bodyPr wrap="square" rtlCol="0">
            <a:spAutoFit/>
          </a:bodyPr>
          <a:lstStyle/>
          <a:p>
            <a:pPr algn="ctr" defTabSz="685800"/>
            <a:r>
              <a:rPr lang="en-US" sz="2000" dirty="0">
                <a:solidFill>
                  <a:srgbClr val="4B9CD3"/>
                </a:solidFill>
                <a:latin typeface="Arial" panose="020B0604020202020204" pitchFamily="34" charset="0"/>
                <a:cs typeface="Arial" panose="020B0604020202020204" pitchFamily="34" charset="0"/>
              </a:rPr>
              <a:t>2003 – 2017 </a:t>
            </a:r>
          </a:p>
          <a:p>
            <a:pPr algn="ctr" defTabSz="685800"/>
            <a:r>
              <a:rPr lang="en-US" sz="2000" dirty="0">
                <a:solidFill>
                  <a:srgbClr val="4B9CD3"/>
                </a:solidFill>
                <a:latin typeface="Arial" panose="020B0604020202020204" pitchFamily="34" charset="0"/>
                <a:cs typeface="Arial" panose="020B0604020202020204" pitchFamily="34" charset="0"/>
              </a:rPr>
              <a:t>Era Before Fentanyl</a:t>
            </a:r>
          </a:p>
          <a:p>
            <a:pPr marL="214313" indent="-214313" defTabSz="68580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Time-based induction</a:t>
            </a:r>
          </a:p>
          <a:p>
            <a:pPr marL="214313" indent="-214313" defTabSz="68580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What’s taught in waiver course</a:t>
            </a:r>
          </a:p>
          <a:p>
            <a:pPr defTabSz="685800"/>
            <a:endParaRPr lang="en-US" dirty="0">
              <a:solidFill>
                <a:srgbClr val="FFFFFF"/>
              </a:solidFill>
              <a:latin typeface="Calibri" panose="020F0502020204030204"/>
            </a:endParaRPr>
          </a:p>
          <a:p>
            <a:pPr algn="ctr" defTabSz="685800"/>
            <a:r>
              <a:rPr lang="en-US" sz="2000" dirty="0">
                <a:solidFill>
                  <a:srgbClr val="4B9CD3"/>
                </a:solidFill>
                <a:latin typeface="Arial" panose="020B0604020202020204" pitchFamily="34" charset="0"/>
                <a:cs typeface="Arial" panose="020B0604020202020204" pitchFamily="34" charset="0"/>
              </a:rPr>
              <a:t>2017 – 2021</a:t>
            </a:r>
          </a:p>
          <a:p>
            <a:pPr algn="ctr" defTabSz="685800"/>
            <a:r>
              <a:rPr lang="en-US" sz="2000" dirty="0">
                <a:solidFill>
                  <a:srgbClr val="4B9CD3"/>
                </a:solidFill>
                <a:latin typeface="Arial" panose="020B0604020202020204" pitchFamily="34" charset="0"/>
                <a:cs typeface="Arial" panose="020B0604020202020204" pitchFamily="34" charset="0"/>
              </a:rPr>
              <a:t>Era of ‘Prescribed’ Fentanyl</a:t>
            </a:r>
          </a:p>
          <a:p>
            <a:pPr marL="257175" indent="-257175" defTabSz="68580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Symptom-based induction</a:t>
            </a:r>
          </a:p>
          <a:p>
            <a:pPr defTabSz="685800"/>
            <a:endParaRPr lang="en-US" dirty="0">
              <a:solidFill>
                <a:srgbClr val="FFFFFF"/>
              </a:solidFill>
              <a:latin typeface="Calibri" panose="020F0502020204030204"/>
            </a:endParaRPr>
          </a:p>
        </p:txBody>
      </p:sp>
      <p:sp>
        <p:nvSpPr>
          <p:cNvPr id="8" name="TextBox 7">
            <a:extLst>
              <a:ext uri="{FF2B5EF4-FFF2-40B4-BE49-F238E27FC236}">
                <a16:creationId xmlns:a16="http://schemas.microsoft.com/office/drawing/2014/main" id="{A7EDEA26-E80C-4F8E-92DB-341DDFE1950F}"/>
              </a:ext>
            </a:extLst>
          </p:cNvPr>
          <p:cNvSpPr txBox="1"/>
          <p:nvPr/>
        </p:nvSpPr>
        <p:spPr>
          <a:xfrm flipH="1">
            <a:off x="3282053" y="6108828"/>
            <a:ext cx="4980191" cy="584775"/>
          </a:xfrm>
          <a:prstGeom prst="rect">
            <a:avLst/>
          </a:prstGeom>
          <a:effectLst>
            <a:glow rad="228600">
              <a:schemeClr val="accent6">
                <a:satMod val="175000"/>
                <a:alpha val="40000"/>
              </a:schemeClr>
            </a:glow>
          </a:effectLst>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defTabSz="685800"/>
            <a:r>
              <a:rPr lang="en-US" sz="1600" b="1" dirty="0">
                <a:solidFill>
                  <a:srgbClr val="13284B">
                    <a:lumMod val="75000"/>
                    <a:lumOff val="25000"/>
                  </a:srgbClr>
                </a:solidFill>
                <a:latin typeface="Arial" panose="020B0604020202020204" pitchFamily="34" charset="0"/>
                <a:cs typeface="Arial" panose="020B0604020202020204" pitchFamily="34" charset="0"/>
              </a:rPr>
              <a:t>2022 UPDATE: </a:t>
            </a:r>
            <a:r>
              <a:rPr lang="en-US" sz="1600" dirty="0">
                <a:solidFill>
                  <a:srgbClr val="000000"/>
                </a:solidFill>
                <a:latin typeface="Arial" panose="020B0604020202020204" pitchFamily="34" charset="0"/>
                <a:cs typeface="Arial" panose="020B0604020202020204" pitchFamily="34" charset="0"/>
              </a:rPr>
              <a:t>UNC AMP </a:t>
            </a:r>
            <a:r>
              <a:rPr lang="en-US" sz="1600" dirty="0">
                <a:solidFill>
                  <a:srgbClr val="C63663"/>
                </a:solidFill>
                <a:latin typeface="Arial" panose="020B0604020202020204" pitchFamily="34" charset="0"/>
                <a:cs typeface="Arial" panose="020B0604020202020204" pitchFamily="34" charset="0"/>
              </a:rPr>
              <a:t>no longer uses </a:t>
            </a:r>
            <a:r>
              <a:rPr lang="en-US" sz="1600" dirty="0">
                <a:solidFill>
                  <a:srgbClr val="000000"/>
                </a:solidFill>
                <a:latin typeface="Arial" panose="020B0604020202020204" pitchFamily="34" charset="0"/>
                <a:cs typeface="Arial" panose="020B0604020202020204" pitchFamily="34" charset="0"/>
              </a:rPr>
              <a:t>this protocol for those known to be </a:t>
            </a:r>
            <a:r>
              <a:rPr lang="en-US" sz="1600" dirty="0">
                <a:solidFill>
                  <a:srgbClr val="C63663"/>
                </a:solidFill>
                <a:latin typeface="Arial" panose="020B0604020202020204" pitchFamily="34" charset="0"/>
                <a:cs typeface="Arial" panose="020B0604020202020204" pitchFamily="34" charset="0"/>
              </a:rPr>
              <a:t>using illicit drugs</a:t>
            </a:r>
          </a:p>
        </p:txBody>
      </p:sp>
      <p:sp>
        <p:nvSpPr>
          <p:cNvPr id="10" name="TextBox 9">
            <a:extLst>
              <a:ext uri="{FF2B5EF4-FFF2-40B4-BE49-F238E27FC236}">
                <a16:creationId xmlns:a16="http://schemas.microsoft.com/office/drawing/2014/main" id="{984933B9-B081-44DE-BE44-FF85A75A8F08}"/>
              </a:ext>
            </a:extLst>
          </p:cNvPr>
          <p:cNvSpPr txBox="1"/>
          <p:nvPr/>
        </p:nvSpPr>
        <p:spPr>
          <a:xfrm>
            <a:off x="2926080" y="3931920"/>
            <a:ext cx="6031193" cy="1938992"/>
          </a:xfrm>
          <a:prstGeom prst="rect">
            <a:avLst/>
          </a:prstGeom>
          <a:noFill/>
        </p:spPr>
        <p:txBody>
          <a:bodyPr wrap="square">
            <a:spAutoFit/>
          </a:bodyPr>
          <a:lstStyle/>
          <a:p>
            <a:pPr defTabSz="685800"/>
            <a:r>
              <a:rPr lang="en-US" sz="2000" dirty="0">
                <a:latin typeface="Arial" panose="020B0604020202020204" pitchFamily="34" charset="0"/>
                <a:cs typeface="Arial" panose="020B0604020202020204" pitchFamily="34" charset="0"/>
              </a:rPr>
              <a:t>2) </a:t>
            </a:r>
            <a:r>
              <a:rPr lang="en-US" sz="2000" dirty="0">
                <a:solidFill>
                  <a:srgbClr val="C63663"/>
                </a:solidFill>
                <a:latin typeface="Arial" panose="020B0604020202020204" pitchFamily="34" charset="0"/>
                <a:cs typeface="Arial" panose="020B0604020202020204" pitchFamily="34" charset="0"/>
              </a:rPr>
              <a:t>Solution: Symptom based induction </a:t>
            </a:r>
          </a:p>
          <a:p>
            <a:pPr defTabSz="685800"/>
            <a:r>
              <a:rPr lang="en-US" sz="2000" dirty="0">
                <a:latin typeface="Arial" panose="020B0604020202020204" pitchFamily="34" charset="0"/>
                <a:cs typeface="Arial" panose="020B0604020202020204" pitchFamily="34" charset="0"/>
              </a:rPr>
              <a:t>Wait at least hours for COWS score of 8</a:t>
            </a:r>
          </a:p>
          <a:p>
            <a:pPr marL="685800" lvl="1" indent="-342900" defTabSz="685800">
              <a:buFontTx/>
              <a:buAutoNum type="alphaLcParenR"/>
            </a:pPr>
            <a:r>
              <a:rPr lang="en-US" sz="2000" dirty="0">
                <a:latin typeface="Arial" panose="020B0604020202020204" pitchFamily="34" charset="0"/>
                <a:cs typeface="Arial" panose="020B0604020202020204" pitchFamily="34" charset="0"/>
              </a:rPr>
              <a:t>1</a:t>
            </a:r>
            <a:r>
              <a:rPr lang="en-US" sz="2000" baseline="30000" dirty="0">
                <a:latin typeface="Arial" panose="020B0604020202020204" pitchFamily="34" charset="0"/>
                <a:cs typeface="Arial" panose="020B0604020202020204" pitchFamily="34" charset="0"/>
              </a:rPr>
              <a:t>st</a:t>
            </a:r>
            <a:r>
              <a:rPr lang="en-US" sz="2000" dirty="0">
                <a:latin typeface="Arial" panose="020B0604020202020204" pitchFamily="34" charset="0"/>
                <a:cs typeface="Arial" panose="020B0604020202020204" pitchFamily="34" charset="0"/>
              </a:rPr>
              <a:t> dose: Suboxone 4mg</a:t>
            </a:r>
          </a:p>
          <a:p>
            <a:pPr marL="685800" lvl="1" indent="-342900" defTabSz="685800">
              <a:buFontTx/>
              <a:buAutoNum type="alphaLcParenR"/>
            </a:pPr>
            <a:r>
              <a:rPr lang="en-US" sz="2000" dirty="0">
                <a:latin typeface="Arial" panose="020B0604020202020204" pitchFamily="34" charset="0"/>
                <a:cs typeface="Arial" panose="020B0604020202020204" pitchFamily="34" charset="0"/>
              </a:rPr>
              <a:t>2</a:t>
            </a:r>
            <a:r>
              <a:rPr lang="en-US" sz="2000" baseline="30000" dirty="0">
                <a:latin typeface="Arial" panose="020B0604020202020204" pitchFamily="34" charset="0"/>
                <a:cs typeface="Arial" panose="020B0604020202020204" pitchFamily="34" charset="0"/>
              </a:rPr>
              <a:t>nd</a:t>
            </a:r>
            <a:r>
              <a:rPr lang="en-US" sz="2000" dirty="0">
                <a:latin typeface="Arial" panose="020B0604020202020204" pitchFamily="34" charset="0"/>
                <a:cs typeface="Arial" panose="020B0604020202020204" pitchFamily="34" charset="0"/>
              </a:rPr>
              <a:t> dose: Suboxone up to 8mg</a:t>
            </a:r>
          </a:p>
          <a:p>
            <a:pPr marL="685800" lvl="1" indent="-342900" defTabSz="685800">
              <a:buFontTx/>
              <a:buAutoNum type="alphaLcParenR"/>
            </a:pPr>
            <a:r>
              <a:rPr lang="en-US" sz="2000" dirty="0">
                <a:latin typeface="Arial" panose="020B0604020202020204" pitchFamily="34" charset="0"/>
                <a:cs typeface="Arial" panose="020B0604020202020204" pitchFamily="34" charset="0"/>
              </a:rPr>
              <a:t>Day 2 until next appointment: Suboxone 8mg bid</a:t>
            </a:r>
          </a:p>
        </p:txBody>
      </p:sp>
      <p:sp>
        <p:nvSpPr>
          <p:cNvPr id="12" name="TextBox 11">
            <a:extLst>
              <a:ext uri="{FF2B5EF4-FFF2-40B4-BE49-F238E27FC236}">
                <a16:creationId xmlns:a16="http://schemas.microsoft.com/office/drawing/2014/main" id="{E2C45A4D-5AE7-4C50-BBC8-10F83D3D2DBF}"/>
              </a:ext>
            </a:extLst>
          </p:cNvPr>
          <p:cNvSpPr txBox="1"/>
          <p:nvPr/>
        </p:nvSpPr>
        <p:spPr>
          <a:xfrm>
            <a:off x="2926080" y="1371600"/>
            <a:ext cx="6229350" cy="2677656"/>
          </a:xfrm>
          <a:prstGeom prst="rect">
            <a:avLst/>
          </a:prstGeom>
          <a:noFill/>
        </p:spPr>
        <p:txBody>
          <a:bodyPr wrap="square">
            <a:spAutoFit/>
          </a:bodyPr>
          <a:lstStyle/>
          <a:p>
            <a:pPr defTabSz="685800"/>
            <a:r>
              <a:rPr lang="en-US" dirty="0">
                <a:latin typeface="Arial" panose="020B0604020202020204" pitchFamily="34" charset="0"/>
                <a:cs typeface="Arial" panose="020B0604020202020204" pitchFamily="34" charset="0"/>
              </a:rPr>
              <a:t>1) </a:t>
            </a:r>
            <a:r>
              <a:rPr lang="en-US" dirty="0">
                <a:solidFill>
                  <a:srgbClr val="C63663"/>
                </a:solidFill>
                <a:latin typeface="Arial" panose="020B0604020202020204" pitchFamily="34" charset="0"/>
                <a:cs typeface="Arial" panose="020B0604020202020204" pitchFamily="34" charset="0"/>
              </a:rPr>
              <a:t>Time-Based Induction is not indicated for those using heroin</a:t>
            </a:r>
          </a:p>
          <a:p>
            <a:pPr marL="685800" lvl="1" indent="-342900" defTabSz="685800">
              <a:buFontTx/>
              <a:buAutoNum type="alphaLcParenR"/>
            </a:pPr>
            <a:r>
              <a:rPr lang="en-US" dirty="0">
                <a:latin typeface="Arial" panose="020B0604020202020204" pitchFamily="34" charset="0"/>
                <a:cs typeface="Arial" panose="020B0604020202020204" pitchFamily="34" charset="0"/>
              </a:rPr>
              <a:t>Heroin was mixed with Fentanyl, often unknown to the patient</a:t>
            </a:r>
          </a:p>
          <a:p>
            <a:pPr marL="685800" lvl="1" indent="-342900" defTabSz="685800">
              <a:buFontTx/>
              <a:buAutoNum type="alphaLcParenR"/>
            </a:pPr>
            <a:r>
              <a:rPr lang="en-US" dirty="0">
                <a:latin typeface="Arial" panose="020B0604020202020204" pitchFamily="34" charset="0"/>
                <a:cs typeface="Arial" panose="020B0604020202020204" pitchFamily="34" charset="0"/>
              </a:rPr>
              <a:t>Fentanyl persists on the opioid receptor and takes 24 – 36 hours to achieve adequate withdrawal</a:t>
            </a:r>
          </a:p>
          <a:p>
            <a:pPr marL="685800" lvl="1" indent="-342900" defTabSz="685800">
              <a:buFontTx/>
              <a:buAutoNum type="alphaLcParenR"/>
            </a:pPr>
            <a:r>
              <a:rPr lang="en-US" dirty="0">
                <a:latin typeface="Arial" panose="020B0604020202020204" pitchFamily="34" charset="0"/>
                <a:cs typeface="Arial" panose="020B0604020202020204" pitchFamily="34" charset="0"/>
              </a:rPr>
              <a:t>Patients began experiencing precipitated withdrawal if they took suboxone 6 – 8 hours after last use of ‘heroin’</a:t>
            </a:r>
          </a:p>
          <a:p>
            <a:pPr marL="685800" lvl="1" indent="-342900" defTabSz="685800">
              <a:buFontTx/>
              <a:buAutoNum type="alphaLcParenR"/>
            </a:pPr>
            <a:endParaRPr lang="en-US" sz="600" dirty="0">
              <a:solidFill>
                <a:srgbClr val="000000"/>
              </a:solidFill>
              <a:latin typeface="Calibri" panose="020F0502020204030204"/>
            </a:endParaRPr>
          </a:p>
        </p:txBody>
      </p:sp>
    </p:spTree>
    <p:extLst>
      <p:ext uri="{BB962C8B-B14F-4D97-AF65-F5344CB8AC3E}">
        <p14:creationId xmlns:p14="http://schemas.microsoft.com/office/powerpoint/2010/main" val="33615769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C27F2-139F-409C-A1B6-BE8E3B7D9535}"/>
              </a:ext>
            </a:extLst>
          </p:cNvPr>
          <p:cNvSpPr>
            <a:spLocks noGrp="1"/>
          </p:cNvSpPr>
          <p:nvPr>
            <p:ph type="title"/>
          </p:nvPr>
        </p:nvSpPr>
        <p:spPr>
          <a:xfrm>
            <a:off x="2926080" y="548640"/>
            <a:ext cx="5486400" cy="511912"/>
          </a:xfrm>
        </p:spPr>
        <p:txBody>
          <a:bodyPr>
            <a:noAutofit/>
          </a:bodyPr>
          <a:lstStyle/>
          <a:p>
            <a:pPr algn="ctr"/>
            <a:r>
              <a:rPr lang="en-US" sz="3200" b="1" dirty="0">
                <a:solidFill>
                  <a:schemeClr val="tx2">
                    <a:lumMod val="75000"/>
                    <a:lumOff val="25000"/>
                  </a:schemeClr>
                </a:solidFill>
                <a:latin typeface="Arial" panose="020B0604020202020204" pitchFamily="34" charset="0"/>
                <a:cs typeface="Arial" panose="020B0604020202020204" pitchFamily="34" charset="0"/>
              </a:rPr>
              <a:t>2021 - Present: Era of Fentanyl Analogs</a:t>
            </a:r>
          </a:p>
        </p:txBody>
      </p:sp>
      <p:sp>
        <p:nvSpPr>
          <p:cNvPr id="5" name="TextBox 4">
            <a:extLst>
              <a:ext uri="{FF2B5EF4-FFF2-40B4-BE49-F238E27FC236}">
                <a16:creationId xmlns:a16="http://schemas.microsoft.com/office/drawing/2014/main" id="{7B4A763A-63CA-4B57-A0E7-FC683D0B32F6}"/>
              </a:ext>
            </a:extLst>
          </p:cNvPr>
          <p:cNvSpPr txBox="1"/>
          <p:nvPr/>
        </p:nvSpPr>
        <p:spPr>
          <a:xfrm flipH="1">
            <a:off x="17144" y="239970"/>
            <a:ext cx="2686050" cy="400110"/>
          </a:xfrm>
          <a:prstGeom prst="rect">
            <a:avLst/>
          </a:prstGeom>
          <a:noFill/>
        </p:spPr>
        <p:txBody>
          <a:bodyPr wrap="square" rtlCol="0">
            <a:spAutoFit/>
          </a:bodyPr>
          <a:lstStyle/>
          <a:p>
            <a:pPr defTabSz="685800"/>
            <a:r>
              <a:rPr lang="en-US" sz="2000" b="1" dirty="0">
                <a:solidFill>
                  <a:srgbClr val="C63663">
                    <a:lumMod val="40000"/>
                    <a:lumOff val="60000"/>
                  </a:srgbClr>
                </a:solidFill>
                <a:latin typeface="Arial" panose="020B0604020202020204" pitchFamily="34" charset="0"/>
                <a:cs typeface="Arial" panose="020B0604020202020204" pitchFamily="34" charset="0"/>
              </a:rPr>
              <a:t>Suboxone Induction </a:t>
            </a:r>
          </a:p>
        </p:txBody>
      </p:sp>
      <p:sp>
        <p:nvSpPr>
          <p:cNvPr id="6" name="TextBox 5">
            <a:extLst>
              <a:ext uri="{FF2B5EF4-FFF2-40B4-BE49-F238E27FC236}">
                <a16:creationId xmlns:a16="http://schemas.microsoft.com/office/drawing/2014/main" id="{A5F2A279-1565-4671-B77E-5847F1E39344}"/>
              </a:ext>
            </a:extLst>
          </p:cNvPr>
          <p:cNvSpPr txBox="1"/>
          <p:nvPr/>
        </p:nvSpPr>
        <p:spPr>
          <a:xfrm flipH="1">
            <a:off x="17144" y="640080"/>
            <a:ext cx="2686051" cy="6155531"/>
          </a:xfrm>
          <a:prstGeom prst="rect">
            <a:avLst/>
          </a:prstGeom>
          <a:noFill/>
        </p:spPr>
        <p:txBody>
          <a:bodyPr wrap="square" rtlCol="0">
            <a:spAutoFit/>
          </a:bodyPr>
          <a:lstStyle/>
          <a:p>
            <a:pPr algn="ctr" defTabSz="685800"/>
            <a:r>
              <a:rPr lang="en-US" sz="2000" dirty="0">
                <a:solidFill>
                  <a:srgbClr val="4B9CD3"/>
                </a:solidFill>
                <a:latin typeface="Arial" panose="020B0604020202020204" pitchFamily="34" charset="0"/>
                <a:cs typeface="Arial" panose="020B0604020202020204" pitchFamily="34" charset="0"/>
              </a:rPr>
              <a:t>2003 – 2016 </a:t>
            </a:r>
          </a:p>
          <a:p>
            <a:pPr algn="ctr" defTabSz="685800"/>
            <a:r>
              <a:rPr lang="en-US" sz="2000" dirty="0">
                <a:solidFill>
                  <a:srgbClr val="4B9CD3"/>
                </a:solidFill>
                <a:latin typeface="Arial" panose="020B0604020202020204" pitchFamily="34" charset="0"/>
                <a:cs typeface="Arial" panose="020B0604020202020204" pitchFamily="34" charset="0"/>
              </a:rPr>
              <a:t>Era Before Fentanyl</a:t>
            </a:r>
          </a:p>
          <a:p>
            <a:pPr marL="214313" indent="-214313" defTabSz="68580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Time-based induction</a:t>
            </a:r>
          </a:p>
          <a:p>
            <a:pPr marL="214313" indent="-214313" defTabSz="68580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What’s taught in waiver course</a:t>
            </a:r>
          </a:p>
          <a:p>
            <a:pPr defTabSz="685800"/>
            <a:endParaRPr lang="en-US" dirty="0">
              <a:solidFill>
                <a:srgbClr val="FFFFFF"/>
              </a:solidFill>
              <a:latin typeface="Calibri" panose="020F0502020204030204"/>
            </a:endParaRPr>
          </a:p>
          <a:p>
            <a:pPr algn="ctr" defTabSz="685800"/>
            <a:r>
              <a:rPr lang="en-US" sz="2000" dirty="0">
                <a:solidFill>
                  <a:srgbClr val="4B9CD3"/>
                </a:solidFill>
                <a:latin typeface="Arial" panose="020B0604020202020204" pitchFamily="34" charset="0"/>
                <a:cs typeface="Arial" panose="020B0604020202020204" pitchFamily="34" charset="0"/>
              </a:rPr>
              <a:t>2016 – 2021</a:t>
            </a:r>
          </a:p>
          <a:p>
            <a:pPr algn="ctr" defTabSz="685800"/>
            <a:r>
              <a:rPr lang="en-US" sz="2000" dirty="0">
                <a:solidFill>
                  <a:srgbClr val="4B9CD3"/>
                </a:solidFill>
                <a:latin typeface="Arial" panose="020B0604020202020204" pitchFamily="34" charset="0"/>
                <a:cs typeface="Arial" panose="020B0604020202020204" pitchFamily="34" charset="0"/>
              </a:rPr>
              <a:t>Era of ‘Prescribed’ Fentanyl</a:t>
            </a:r>
          </a:p>
          <a:p>
            <a:pPr marL="257175" indent="-257175" defTabSz="68580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Symptom-based induction</a:t>
            </a:r>
          </a:p>
          <a:p>
            <a:pPr defTabSz="685800"/>
            <a:endParaRPr lang="en-US" dirty="0">
              <a:solidFill>
                <a:srgbClr val="FFFFFF"/>
              </a:solidFill>
              <a:latin typeface="Calibri" panose="020F0502020204030204"/>
            </a:endParaRPr>
          </a:p>
          <a:p>
            <a:pPr algn="ctr" defTabSz="685800"/>
            <a:r>
              <a:rPr lang="en-US" sz="2000" dirty="0">
                <a:solidFill>
                  <a:srgbClr val="4B9CD3"/>
                </a:solidFill>
                <a:latin typeface="Arial" panose="020B0604020202020204" pitchFamily="34" charset="0"/>
                <a:cs typeface="Arial" panose="020B0604020202020204" pitchFamily="34" charset="0"/>
              </a:rPr>
              <a:t>2021 – present</a:t>
            </a:r>
          </a:p>
          <a:p>
            <a:pPr algn="ctr" defTabSz="685800"/>
            <a:r>
              <a:rPr lang="en-US" sz="2000" dirty="0">
                <a:solidFill>
                  <a:srgbClr val="4B9CD3"/>
                </a:solidFill>
                <a:latin typeface="Arial" panose="020B0604020202020204" pitchFamily="34" charset="0"/>
                <a:cs typeface="Arial" panose="020B0604020202020204" pitchFamily="34" charset="0"/>
              </a:rPr>
              <a:t>Era of Fentanyl Analogs</a:t>
            </a:r>
          </a:p>
          <a:p>
            <a:pPr marL="214313" indent="-214313" defTabSz="68580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Induction determined by fentanyl use and setting (hospital vs clinic)</a:t>
            </a:r>
          </a:p>
          <a:p>
            <a:pPr marL="214313" indent="-214313" defTabSz="68580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Micro-induction</a:t>
            </a:r>
          </a:p>
          <a:p>
            <a:pPr marL="214313" indent="-214313" defTabSz="68580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Macro-induction</a:t>
            </a:r>
          </a:p>
        </p:txBody>
      </p:sp>
      <p:sp>
        <p:nvSpPr>
          <p:cNvPr id="8" name="TextBox 7">
            <a:extLst>
              <a:ext uri="{FF2B5EF4-FFF2-40B4-BE49-F238E27FC236}">
                <a16:creationId xmlns:a16="http://schemas.microsoft.com/office/drawing/2014/main" id="{1FDCAAFC-60AF-48C6-82D9-372A98CD2E0B}"/>
              </a:ext>
            </a:extLst>
          </p:cNvPr>
          <p:cNvSpPr txBox="1"/>
          <p:nvPr/>
        </p:nvSpPr>
        <p:spPr>
          <a:xfrm>
            <a:off x="2926080" y="1591056"/>
            <a:ext cx="5790113" cy="830997"/>
          </a:xfrm>
          <a:prstGeom prst="rect">
            <a:avLst/>
          </a:prstGeom>
          <a:noFill/>
        </p:spPr>
        <p:txBody>
          <a:bodyPr wrap="square">
            <a:spAutoFit/>
          </a:bodyPr>
          <a:lstStyle/>
          <a:p>
            <a:pPr defTabSz="685800"/>
            <a:r>
              <a:rPr lang="en-US" sz="2400" dirty="0">
                <a:solidFill>
                  <a:srgbClr val="000000"/>
                </a:solidFill>
                <a:latin typeface="Arial" panose="020B0604020202020204" pitchFamily="34" charset="0"/>
                <a:cs typeface="Arial" panose="020B0604020202020204" pitchFamily="34" charset="0"/>
              </a:rPr>
              <a:t>Fentanyl analogs led to new suboxone induction protocols: </a:t>
            </a:r>
          </a:p>
        </p:txBody>
      </p:sp>
      <p:sp>
        <p:nvSpPr>
          <p:cNvPr id="9" name="Content Placeholder 2">
            <a:extLst>
              <a:ext uri="{FF2B5EF4-FFF2-40B4-BE49-F238E27FC236}">
                <a16:creationId xmlns:a16="http://schemas.microsoft.com/office/drawing/2014/main" id="{8F023146-42EB-4165-AD80-A05AC4072FF2}"/>
              </a:ext>
            </a:extLst>
          </p:cNvPr>
          <p:cNvSpPr>
            <a:spLocks noGrp="1"/>
          </p:cNvSpPr>
          <p:nvPr>
            <p:ph idx="1"/>
          </p:nvPr>
        </p:nvSpPr>
        <p:spPr>
          <a:xfrm>
            <a:off x="2926080" y="2468880"/>
            <a:ext cx="5948498" cy="2414313"/>
          </a:xfrm>
        </p:spPr>
        <p:txBody>
          <a:bodyPr numCol="2">
            <a:normAutofit fontScale="92500" lnSpcReduction="10000"/>
          </a:bodyPr>
          <a:lstStyle/>
          <a:p>
            <a:pPr marL="342900" lvl="1" indent="0">
              <a:buNone/>
            </a:pPr>
            <a:r>
              <a:rPr lang="en-US" sz="2400" dirty="0">
                <a:latin typeface="Arial" panose="020B0604020202020204" pitchFamily="34" charset="0"/>
                <a:cs typeface="Arial" panose="020B0604020202020204" pitchFamily="34" charset="0"/>
              </a:rPr>
              <a:t>a) </a:t>
            </a:r>
            <a:r>
              <a:rPr lang="en-US" sz="2400" dirty="0">
                <a:solidFill>
                  <a:schemeClr val="accent1"/>
                </a:solidFill>
                <a:latin typeface="Arial" panose="020B0604020202020204" pitchFamily="34" charset="0"/>
                <a:cs typeface="Arial" panose="020B0604020202020204" pitchFamily="34" charset="0"/>
              </a:rPr>
              <a:t>Standard Induction</a:t>
            </a:r>
          </a:p>
          <a:p>
            <a:pPr lvl="2"/>
            <a:r>
              <a:rPr lang="en-US" sz="2400" dirty="0">
                <a:latin typeface="Arial" panose="020B0604020202020204" pitchFamily="34" charset="0"/>
                <a:cs typeface="Arial" panose="020B0604020202020204" pitchFamily="34" charset="0"/>
              </a:rPr>
              <a:t>Only for those known to not be using illicit drugs</a:t>
            </a:r>
          </a:p>
          <a:p>
            <a:pPr lvl="2"/>
            <a:endParaRPr lang="en-US" sz="2400" dirty="0">
              <a:latin typeface="Arial" panose="020B0604020202020204" pitchFamily="34" charset="0"/>
              <a:cs typeface="Arial" panose="020B0604020202020204" pitchFamily="34" charset="0"/>
            </a:endParaRPr>
          </a:p>
          <a:p>
            <a:pPr marL="685800" lvl="2" indent="0">
              <a:buNone/>
            </a:pPr>
            <a:endParaRPr lang="en-US" sz="2400" dirty="0">
              <a:latin typeface="Arial" panose="020B0604020202020204" pitchFamily="34" charset="0"/>
              <a:cs typeface="Arial" panose="020B0604020202020204" pitchFamily="34" charset="0"/>
            </a:endParaRPr>
          </a:p>
          <a:p>
            <a:pPr marL="342900" lvl="1" indent="0">
              <a:buNone/>
            </a:pPr>
            <a:r>
              <a:rPr lang="en-US" sz="2400" dirty="0">
                <a:latin typeface="Arial" panose="020B0604020202020204" pitchFamily="34" charset="0"/>
                <a:cs typeface="Arial" panose="020B0604020202020204" pitchFamily="34" charset="0"/>
              </a:rPr>
              <a:t>b) </a:t>
            </a:r>
            <a:r>
              <a:rPr lang="en-US" sz="2400" dirty="0">
                <a:solidFill>
                  <a:schemeClr val="accent1"/>
                </a:solidFill>
                <a:latin typeface="Arial" panose="020B0604020202020204" pitchFamily="34" charset="0"/>
                <a:cs typeface="Arial" panose="020B0604020202020204" pitchFamily="34" charset="0"/>
              </a:rPr>
              <a:t>Micro/Macro Induction</a:t>
            </a:r>
          </a:p>
          <a:p>
            <a:pPr lvl="2"/>
            <a:r>
              <a:rPr lang="en-US" sz="2400" dirty="0">
                <a:latin typeface="Arial" panose="020B0604020202020204" pitchFamily="34" charset="0"/>
                <a:cs typeface="Arial" panose="020B0604020202020204" pitchFamily="34" charset="0"/>
              </a:rPr>
              <a:t>Used for those known or suspected to be using  fentanyl</a:t>
            </a:r>
          </a:p>
          <a:p>
            <a:pPr marL="685800" lvl="2" indent="0">
              <a:buNone/>
            </a:pPr>
            <a:endParaRPr lang="en-US" sz="1650" dirty="0"/>
          </a:p>
        </p:txBody>
      </p:sp>
    </p:spTree>
    <p:extLst>
      <p:ext uri="{BB962C8B-B14F-4D97-AF65-F5344CB8AC3E}">
        <p14:creationId xmlns:p14="http://schemas.microsoft.com/office/powerpoint/2010/main" val="27444115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C27F2-139F-409C-A1B6-BE8E3B7D9535}"/>
              </a:ext>
            </a:extLst>
          </p:cNvPr>
          <p:cNvSpPr>
            <a:spLocks noGrp="1"/>
          </p:cNvSpPr>
          <p:nvPr>
            <p:ph type="title"/>
          </p:nvPr>
        </p:nvSpPr>
        <p:spPr>
          <a:xfrm>
            <a:off x="2926080" y="548640"/>
            <a:ext cx="5486400" cy="511912"/>
          </a:xfrm>
        </p:spPr>
        <p:txBody>
          <a:bodyPr>
            <a:noAutofit/>
          </a:bodyPr>
          <a:lstStyle/>
          <a:p>
            <a:pPr algn="ctr"/>
            <a:r>
              <a:rPr lang="en-US" sz="3200" b="1" dirty="0">
                <a:solidFill>
                  <a:schemeClr val="tx2">
                    <a:lumMod val="75000"/>
                    <a:lumOff val="25000"/>
                  </a:schemeClr>
                </a:solidFill>
                <a:latin typeface="Arial" panose="020B0604020202020204" pitchFamily="34" charset="0"/>
                <a:cs typeface="Arial" panose="020B0604020202020204" pitchFamily="34" charset="0"/>
              </a:rPr>
              <a:t>2021 - Present: Era of Fentanyl Analogs</a:t>
            </a:r>
          </a:p>
        </p:txBody>
      </p:sp>
      <p:sp>
        <p:nvSpPr>
          <p:cNvPr id="5" name="TextBox 4">
            <a:extLst>
              <a:ext uri="{FF2B5EF4-FFF2-40B4-BE49-F238E27FC236}">
                <a16:creationId xmlns:a16="http://schemas.microsoft.com/office/drawing/2014/main" id="{7B4A763A-63CA-4B57-A0E7-FC683D0B32F6}"/>
              </a:ext>
            </a:extLst>
          </p:cNvPr>
          <p:cNvSpPr txBox="1"/>
          <p:nvPr/>
        </p:nvSpPr>
        <p:spPr>
          <a:xfrm flipH="1">
            <a:off x="0" y="348565"/>
            <a:ext cx="2725239" cy="400110"/>
          </a:xfrm>
          <a:prstGeom prst="rect">
            <a:avLst/>
          </a:prstGeom>
          <a:noFill/>
        </p:spPr>
        <p:txBody>
          <a:bodyPr wrap="square" rtlCol="0">
            <a:spAutoFit/>
          </a:bodyPr>
          <a:lstStyle/>
          <a:p>
            <a:pPr defTabSz="685800"/>
            <a:r>
              <a:rPr lang="en-US" sz="2000" b="1" dirty="0">
                <a:solidFill>
                  <a:srgbClr val="C63663">
                    <a:lumMod val="40000"/>
                    <a:lumOff val="60000"/>
                  </a:srgbClr>
                </a:solidFill>
                <a:latin typeface="Arial" panose="020B0604020202020204" pitchFamily="34" charset="0"/>
                <a:cs typeface="Arial" panose="020B0604020202020204" pitchFamily="34" charset="0"/>
              </a:rPr>
              <a:t>Suboxone Induction </a:t>
            </a:r>
          </a:p>
        </p:txBody>
      </p:sp>
      <p:sp>
        <p:nvSpPr>
          <p:cNvPr id="6" name="TextBox 5">
            <a:extLst>
              <a:ext uri="{FF2B5EF4-FFF2-40B4-BE49-F238E27FC236}">
                <a16:creationId xmlns:a16="http://schemas.microsoft.com/office/drawing/2014/main" id="{A5F2A279-1565-4671-B77E-5847F1E39344}"/>
              </a:ext>
            </a:extLst>
          </p:cNvPr>
          <p:cNvSpPr txBox="1"/>
          <p:nvPr/>
        </p:nvSpPr>
        <p:spPr>
          <a:xfrm flipH="1">
            <a:off x="-19937" y="748675"/>
            <a:ext cx="2686051" cy="6155531"/>
          </a:xfrm>
          <a:prstGeom prst="rect">
            <a:avLst/>
          </a:prstGeom>
          <a:noFill/>
        </p:spPr>
        <p:txBody>
          <a:bodyPr wrap="square" rtlCol="0">
            <a:spAutoFit/>
          </a:bodyPr>
          <a:lstStyle/>
          <a:p>
            <a:pPr algn="ctr" defTabSz="685800"/>
            <a:r>
              <a:rPr lang="en-US" sz="2000" dirty="0">
                <a:solidFill>
                  <a:srgbClr val="4B9CD3"/>
                </a:solidFill>
                <a:latin typeface="Arial" panose="020B0604020202020204" pitchFamily="34" charset="0"/>
                <a:cs typeface="Arial" panose="020B0604020202020204" pitchFamily="34" charset="0"/>
              </a:rPr>
              <a:t>2003 – 2016 </a:t>
            </a:r>
          </a:p>
          <a:p>
            <a:pPr algn="ctr" defTabSz="685800"/>
            <a:r>
              <a:rPr lang="en-US" sz="2000" dirty="0">
                <a:solidFill>
                  <a:srgbClr val="4B9CD3"/>
                </a:solidFill>
                <a:latin typeface="Arial" panose="020B0604020202020204" pitchFamily="34" charset="0"/>
                <a:cs typeface="Arial" panose="020B0604020202020204" pitchFamily="34" charset="0"/>
              </a:rPr>
              <a:t>Era Before Fentanyl</a:t>
            </a:r>
          </a:p>
          <a:p>
            <a:pPr marL="214313" indent="-214313" defTabSz="68580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Time-based induction</a:t>
            </a:r>
          </a:p>
          <a:p>
            <a:pPr marL="214313" indent="-214313" defTabSz="68580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What’s taught in waiver course</a:t>
            </a:r>
          </a:p>
          <a:p>
            <a:pPr defTabSz="685800"/>
            <a:endParaRPr lang="en-US" dirty="0">
              <a:solidFill>
                <a:srgbClr val="FFFFFF"/>
              </a:solidFill>
              <a:latin typeface="Calibri" panose="020F0502020204030204"/>
            </a:endParaRPr>
          </a:p>
          <a:p>
            <a:pPr algn="ctr" defTabSz="685800"/>
            <a:r>
              <a:rPr lang="en-US" sz="2000" dirty="0">
                <a:solidFill>
                  <a:srgbClr val="4B9CD3"/>
                </a:solidFill>
                <a:latin typeface="Arial" panose="020B0604020202020204" pitchFamily="34" charset="0"/>
                <a:cs typeface="Arial" panose="020B0604020202020204" pitchFamily="34" charset="0"/>
              </a:rPr>
              <a:t>2016 – 2021</a:t>
            </a:r>
          </a:p>
          <a:p>
            <a:pPr algn="ctr" defTabSz="685800"/>
            <a:r>
              <a:rPr lang="en-US" sz="2000" dirty="0">
                <a:solidFill>
                  <a:srgbClr val="4B9CD3"/>
                </a:solidFill>
                <a:latin typeface="Arial" panose="020B0604020202020204" pitchFamily="34" charset="0"/>
                <a:cs typeface="Arial" panose="020B0604020202020204" pitchFamily="34" charset="0"/>
              </a:rPr>
              <a:t>Era of ‘Prescribed’ Fentanyl</a:t>
            </a:r>
          </a:p>
          <a:p>
            <a:pPr marL="257175" indent="-257175" defTabSz="68580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Symptom-based induction</a:t>
            </a:r>
          </a:p>
          <a:p>
            <a:pPr defTabSz="685800"/>
            <a:endParaRPr lang="en-US" dirty="0">
              <a:solidFill>
                <a:srgbClr val="FFFFFF"/>
              </a:solidFill>
              <a:latin typeface="Calibri" panose="020F0502020204030204"/>
            </a:endParaRPr>
          </a:p>
          <a:p>
            <a:pPr algn="ctr" defTabSz="685800"/>
            <a:r>
              <a:rPr lang="en-US" sz="2000" dirty="0">
                <a:solidFill>
                  <a:srgbClr val="4B9CD3"/>
                </a:solidFill>
                <a:latin typeface="Arial" panose="020B0604020202020204" pitchFamily="34" charset="0"/>
                <a:cs typeface="Arial" panose="020B0604020202020204" pitchFamily="34" charset="0"/>
              </a:rPr>
              <a:t>2021 – present</a:t>
            </a:r>
          </a:p>
          <a:p>
            <a:pPr algn="ctr" defTabSz="685800"/>
            <a:r>
              <a:rPr lang="en-US" sz="2000" dirty="0">
                <a:solidFill>
                  <a:srgbClr val="4B9CD3"/>
                </a:solidFill>
                <a:latin typeface="Arial" panose="020B0604020202020204" pitchFamily="34" charset="0"/>
                <a:cs typeface="Arial" panose="020B0604020202020204" pitchFamily="34" charset="0"/>
              </a:rPr>
              <a:t>Era of Fentanyl Analogs</a:t>
            </a:r>
          </a:p>
          <a:p>
            <a:pPr marL="214313" indent="-214313" defTabSz="68580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Induction determined by fentanyl use and setting (hospital vs clinic)</a:t>
            </a:r>
          </a:p>
          <a:p>
            <a:pPr marL="214313" indent="-214313" defTabSz="68580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Micro-induction</a:t>
            </a:r>
          </a:p>
          <a:p>
            <a:pPr marL="214313" indent="-214313" defTabSz="68580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Macro-induction</a:t>
            </a:r>
          </a:p>
        </p:txBody>
      </p:sp>
      <p:sp>
        <p:nvSpPr>
          <p:cNvPr id="7" name="TextBox 6">
            <a:extLst>
              <a:ext uri="{FF2B5EF4-FFF2-40B4-BE49-F238E27FC236}">
                <a16:creationId xmlns:a16="http://schemas.microsoft.com/office/drawing/2014/main" id="{BEB18711-D5D3-4B62-B909-2952BB900AA4}"/>
              </a:ext>
            </a:extLst>
          </p:cNvPr>
          <p:cNvSpPr txBox="1"/>
          <p:nvPr/>
        </p:nvSpPr>
        <p:spPr>
          <a:xfrm>
            <a:off x="2926080" y="3291840"/>
            <a:ext cx="5744392" cy="2554545"/>
          </a:xfrm>
          <a:prstGeom prst="rect">
            <a:avLst/>
          </a:prstGeom>
          <a:noFill/>
        </p:spPr>
        <p:txBody>
          <a:bodyPr wrap="square">
            <a:spAutoFit/>
          </a:bodyPr>
          <a:lstStyle/>
          <a:p>
            <a:pPr defTabSz="685800"/>
            <a:r>
              <a:rPr lang="en-US" sz="2000" dirty="0">
                <a:solidFill>
                  <a:srgbClr val="C63663"/>
                </a:solidFill>
                <a:latin typeface="Arial" panose="020B0604020202020204" pitchFamily="34" charset="0"/>
                <a:cs typeface="Arial" panose="020B0604020202020204" pitchFamily="34" charset="0"/>
              </a:rPr>
              <a:t>Micro-Induction</a:t>
            </a:r>
          </a:p>
          <a:p>
            <a:pPr marL="685800" lvl="1" indent="-342900" defTabSz="685800">
              <a:buFontTx/>
              <a:buAutoNum type="alphaLcParenR"/>
            </a:pPr>
            <a:r>
              <a:rPr lang="en-US" sz="2000" dirty="0">
                <a:solidFill>
                  <a:srgbClr val="000000"/>
                </a:solidFill>
                <a:latin typeface="Arial" panose="020B0604020202020204" pitchFamily="34" charset="0"/>
                <a:cs typeface="Arial" panose="020B0604020202020204" pitchFamily="34" charset="0"/>
              </a:rPr>
              <a:t>1</a:t>
            </a:r>
            <a:r>
              <a:rPr lang="en-US" sz="2000" baseline="30000" dirty="0">
                <a:solidFill>
                  <a:srgbClr val="000000"/>
                </a:solidFill>
                <a:latin typeface="Arial" panose="020B0604020202020204" pitchFamily="34" charset="0"/>
                <a:cs typeface="Arial" panose="020B0604020202020204" pitchFamily="34" charset="0"/>
              </a:rPr>
              <a:t>st</a:t>
            </a:r>
            <a:r>
              <a:rPr lang="en-US" sz="2000" dirty="0">
                <a:solidFill>
                  <a:srgbClr val="000000"/>
                </a:solidFill>
                <a:latin typeface="Arial" panose="020B0604020202020204" pitchFamily="34" charset="0"/>
                <a:cs typeface="Arial" panose="020B0604020202020204" pitchFamily="34" charset="0"/>
              </a:rPr>
              <a:t> dose: Suboxone 0.5mg</a:t>
            </a:r>
          </a:p>
          <a:p>
            <a:pPr marL="685800" lvl="1" indent="-342900" defTabSz="685800">
              <a:buFontTx/>
              <a:buAutoNum type="alphaLcParenR"/>
            </a:pPr>
            <a:r>
              <a:rPr lang="en-US" sz="2000" dirty="0">
                <a:solidFill>
                  <a:srgbClr val="000000"/>
                </a:solidFill>
                <a:latin typeface="Arial" panose="020B0604020202020204" pitchFamily="34" charset="0"/>
                <a:cs typeface="Arial" panose="020B0604020202020204" pitchFamily="34" charset="0"/>
              </a:rPr>
              <a:t>2</a:t>
            </a:r>
            <a:r>
              <a:rPr lang="en-US" sz="2000" baseline="30000" dirty="0">
                <a:solidFill>
                  <a:srgbClr val="000000"/>
                </a:solidFill>
                <a:latin typeface="Arial" panose="020B0604020202020204" pitchFamily="34" charset="0"/>
                <a:cs typeface="Arial" panose="020B0604020202020204" pitchFamily="34" charset="0"/>
              </a:rPr>
              <a:t>nd</a:t>
            </a:r>
            <a:r>
              <a:rPr lang="en-US" sz="2000" dirty="0">
                <a:solidFill>
                  <a:srgbClr val="000000"/>
                </a:solidFill>
                <a:latin typeface="Arial" panose="020B0604020202020204" pitchFamily="34" charset="0"/>
                <a:cs typeface="Arial" panose="020B0604020202020204" pitchFamily="34" charset="0"/>
              </a:rPr>
              <a:t> dose: Suboxone 0.5mg bid</a:t>
            </a:r>
          </a:p>
          <a:p>
            <a:pPr marL="685800" lvl="1" indent="-342900" defTabSz="685800">
              <a:buFontTx/>
              <a:buAutoNum type="alphaLcParenR"/>
            </a:pPr>
            <a:r>
              <a:rPr lang="en-US" sz="2000" dirty="0">
                <a:solidFill>
                  <a:srgbClr val="000000"/>
                </a:solidFill>
                <a:latin typeface="Arial" panose="020B0604020202020204" pitchFamily="34" charset="0"/>
                <a:cs typeface="Arial" panose="020B0604020202020204" pitchFamily="34" charset="0"/>
              </a:rPr>
              <a:t>Dose doubles daily until Suboxone 8mg bid</a:t>
            </a:r>
          </a:p>
          <a:p>
            <a:pPr marL="685800" lvl="1" indent="-342900" defTabSz="685800">
              <a:buFontTx/>
              <a:buAutoNum type="alphaLcParenR"/>
            </a:pPr>
            <a:r>
              <a:rPr lang="en-US" sz="2000" dirty="0">
                <a:solidFill>
                  <a:srgbClr val="000000"/>
                </a:solidFill>
                <a:latin typeface="Arial" panose="020B0604020202020204" pitchFamily="34" charset="0"/>
                <a:cs typeface="Arial" panose="020B0604020202020204" pitchFamily="34" charset="0"/>
              </a:rPr>
              <a:t>Opioids can be weaned/discontinued beginning Day 4</a:t>
            </a:r>
          </a:p>
          <a:p>
            <a:pPr marL="685800" lvl="1" indent="-342900" defTabSz="685800">
              <a:buFontTx/>
              <a:buAutoNum type="alphaLcParenR"/>
            </a:pPr>
            <a:r>
              <a:rPr lang="en-US" sz="2000" b="1" dirty="0">
                <a:solidFill>
                  <a:srgbClr val="000000"/>
                </a:solidFill>
                <a:latin typeface="Arial" panose="020B0604020202020204" pitchFamily="34" charset="0"/>
                <a:cs typeface="Arial" panose="020B0604020202020204" pitchFamily="34" charset="0"/>
              </a:rPr>
              <a:t>Example protocol is at the end of this presentation</a:t>
            </a:r>
          </a:p>
        </p:txBody>
      </p:sp>
      <p:sp>
        <p:nvSpPr>
          <p:cNvPr id="8" name="TextBox 7">
            <a:extLst>
              <a:ext uri="{FF2B5EF4-FFF2-40B4-BE49-F238E27FC236}">
                <a16:creationId xmlns:a16="http://schemas.microsoft.com/office/drawing/2014/main" id="{1FDCAAFC-60AF-48C6-82D9-372A98CD2E0B}"/>
              </a:ext>
            </a:extLst>
          </p:cNvPr>
          <p:cNvSpPr txBox="1"/>
          <p:nvPr/>
        </p:nvSpPr>
        <p:spPr>
          <a:xfrm>
            <a:off x="2926080" y="1371600"/>
            <a:ext cx="5790113" cy="707886"/>
          </a:xfrm>
          <a:prstGeom prst="rect">
            <a:avLst/>
          </a:prstGeom>
          <a:noFill/>
        </p:spPr>
        <p:txBody>
          <a:bodyPr wrap="square">
            <a:spAutoFit/>
          </a:bodyPr>
          <a:lstStyle/>
          <a:p>
            <a:pPr defTabSz="685800"/>
            <a:r>
              <a:rPr lang="en-US" sz="2000" dirty="0">
                <a:solidFill>
                  <a:srgbClr val="000000"/>
                </a:solidFill>
                <a:latin typeface="Arial" panose="020B0604020202020204" pitchFamily="34" charset="0"/>
                <a:cs typeface="Arial" panose="020B0604020202020204" pitchFamily="34" charset="0"/>
              </a:rPr>
              <a:t>Fentanyl analogs led to knew suboxone induction protocols: </a:t>
            </a:r>
          </a:p>
        </p:txBody>
      </p:sp>
      <p:sp>
        <p:nvSpPr>
          <p:cNvPr id="9" name="Content Placeholder 2">
            <a:extLst>
              <a:ext uri="{FF2B5EF4-FFF2-40B4-BE49-F238E27FC236}">
                <a16:creationId xmlns:a16="http://schemas.microsoft.com/office/drawing/2014/main" id="{8F023146-42EB-4165-AD80-A05AC4072FF2}"/>
              </a:ext>
            </a:extLst>
          </p:cNvPr>
          <p:cNvSpPr>
            <a:spLocks noGrp="1"/>
          </p:cNvSpPr>
          <p:nvPr>
            <p:ph idx="1"/>
          </p:nvPr>
        </p:nvSpPr>
        <p:spPr>
          <a:xfrm>
            <a:off x="2743200" y="2103120"/>
            <a:ext cx="5948498" cy="1208851"/>
          </a:xfrm>
        </p:spPr>
        <p:txBody>
          <a:bodyPr numCol="2">
            <a:normAutofit fontScale="25000" lnSpcReduction="20000"/>
          </a:bodyPr>
          <a:lstStyle/>
          <a:p>
            <a:pPr marL="342900" lvl="1" indent="0">
              <a:buNone/>
            </a:pPr>
            <a:r>
              <a:rPr lang="en-US" sz="8000" dirty="0">
                <a:latin typeface="Arial" panose="020B0604020202020204" pitchFamily="34" charset="0"/>
                <a:cs typeface="Arial" panose="020B0604020202020204" pitchFamily="34" charset="0"/>
              </a:rPr>
              <a:t>a) </a:t>
            </a:r>
            <a:r>
              <a:rPr lang="en-US" sz="8000" dirty="0">
                <a:solidFill>
                  <a:schemeClr val="accent1"/>
                </a:solidFill>
                <a:latin typeface="Arial" panose="020B0604020202020204" pitchFamily="34" charset="0"/>
                <a:cs typeface="Arial" panose="020B0604020202020204" pitchFamily="34" charset="0"/>
              </a:rPr>
              <a:t>Standard Induction</a:t>
            </a:r>
          </a:p>
          <a:p>
            <a:pPr lvl="2"/>
            <a:r>
              <a:rPr lang="en-US" sz="8000" dirty="0">
                <a:latin typeface="Arial" panose="020B0604020202020204" pitchFamily="34" charset="0"/>
                <a:cs typeface="Arial" panose="020B0604020202020204" pitchFamily="34" charset="0"/>
              </a:rPr>
              <a:t>Only for those known to not be using illicit drugs</a:t>
            </a:r>
          </a:p>
          <a:p>
            <a:pPr lvl="2"/>
            <a:endParaRPr lang="en-US" sz="8000" dirty="0">
              <a:latin typeface="Arial" panose="020B0604020202020204" pitchFamily="34" charset="0"/>
              <a:cs typeface="Arial" panose="020B0604020202020204" pitchFamily="34" charset="0"/>
            </a:endParaRPr>
          </a:p>
          <a:p>
            <a:pPr marL="685800" lvl="2" indent="0">
              <a:buNone/>
            </a:pPr>
            <a:endParaRPr lang="en-US" sz="8000" dirty="0">
              <a:latin typeface="Arial" panose="020B0604020202020204" pitchFamily="34" charset="0"/>
              <a:cs typeface="Arial" panose="020B0604020202020204" pitchFamily="34" charset="0"/>
            </a:endParaRPr>
          </a:p>
          <a:p>
            <a:pPr marL="342900" lvl="1" indent="0">
              <a:buNone/>
            </a:pPr>
            <a:r>
              <a:rPr lang="en-US" sz="8000" dirty="0">
                <a:latin typeface="Arial" panose="020B0604020202020204" pitchFamily="34" charset="0"/>
                <a:cs typeface="Arial" panose="020B0604020202020204" pitchFamily="34" charset="0"/>
              </a:rPr>
              <a:t>b) </a:t>
            </a:r>
            <a:r>
              <a:rPr lang="en-US" sz="8000" dirty="0">
                <a:solidFill>
                  <a:schemeClr val="accent1"/>
                </a:solidFill>
                <a:latin typeface="Arial" panose="020B0604020202020204" pitchFamily="34" charset="0"/>
                <a:cs typeface="Arial" panose="020B0604020202020204" pitchFamily="34" charset="0"/>
              </a:rPr>
              <a:t>Micro/Macro Induction</a:t>
            </a:r>
          </a:p>
          <a:p>
            <a:pPr lvl="2"/>
            <a:r>
              <a:rPr lang="en-US" sz="8000" dirty="0">
                <a:latin typeface="Arial" panose="020B0604020202020204" pitchFamily="34" charset="0"/>
                <a:cs typeface="Arial" panose="020B0604020202020204" pitchFamily="34" charset="0"/>
              </a:rPr>
              <a:t>Used for those known or suspected to be using  fentanyl</a:t>
            </a:r>
          </a:p>
          <a:p>
            <a:pPr marL="685800" lvl="2" indent="0">
              <a:buNone/>
            </a:pPr>
            <a:endParaRPr lang="en-US" sz="1650" dirty="0"/>
          </a:p>
        </p:txBody>
      </p:sp>
      <p:sp>
        <p:nvSpPr>
          <p:cNvPr id="10" name="TextBox 9">
            <a:extLst>
              <a:ext uri="{FF2B5EF4-FFF2-40B4-BE49-F238E27FC236}">
                <a16:creationId xmlns:a16="http://schemas.microsoft.com/office/drawing/2014/main" id="{0D1BB0EE-8B4E-4675-8192-DD0AA633F4CE}"/>
              </a:ext>
            </a:extLst>
          </p:cNvPr>
          <p:cNvSpPr txBox="1"/>
          <p:nvPr/>
        </p:nvSpPr>
        <p:spPr>
          <a:xfrm>
            <a:off x="2926080" y="5852160"/>
            <a:ext cx="5744392" cy="1015663"/>
          </a:xfrm>
          <a:prstGeom prst="rect">
            <a:avLst/>
          </a:prstGeom>
          <a:noFill/>
        </p:spPr>
        <p:txBody>
          <a:bodyPr wrap="square">
            <a:spAutoFit/>
          </a:bodyPr>
          <a:lstStyle/>
          <a:p>
            <a:pPr defTabSz="685800"/>
            <a:r>
              <a:rPr lang="en-US" sz="2000" dirty="0">
                <a:solidFill>
                  <a:srgbClr val="C63663"/>
                </a:solidFill>
                <a:latin typeface="Arial" panose="020B0604020202020204" pitchFamily="34" charset="0"/>
                <a:cs typeface="Arial" panose="020B0604020202020204" pitchFamily="34" charset="0"/>
              </a:rPr>
              <a:t>Macro-Induction</a:t>
            </a:r>
          </a:p>
          <a:p>
            <a:pPr marL="685800" lvl="1" indent="-342900" defTabSz="685800">
              <a:buFontTx/>
              <a:buAutoNum type="alphaLcParenR"/>
            </a:pPr>
            <a:r>
              <a:rPr lang="en-US" sz="2000" dirty="0">
                <a:solidFill>
                  <a:srgbClr val="000000"/>
                </a:solidFill>
                <a:latin typeface="Arial" panose="020B0604020202020204" pitchFamily="34" charset="0"/>
                <a:cs typeface="Arial" panose="020B0604020202020204" pitchFamily="34" charset="0"/>
              </a:rPr>
              <a:t>Protocol is in early development, more to come….</a:t>
            </a:r>
          </a:p>
        </p:txBody>
      </p:sp>
    </p:spTree>
    <p:extLst>
      <p:ext uri="{BB962C8B-B14F-4D97-AF65-F5344CB8AC3E}">
        <p14:creationId xmlns:p14="http://schemas.microsoft.com/office/powerpoint/2010/main" val="33980038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BE7E4-5ADD-4633-A9A3-C58B4162B50F}"/>
              </a:ext>
            </a:extLst>
          </p:cNvPr>
          <p:cNvSpPr>
            <a:spLocks noGrp="1"/>
          </p:cNvSpPr>
          <p:nvPr>
            <p:ph type="title"/>
          </p:nvPr>
        </p:nvSpPr>
        <p:spPr>
          <a:xfrm>
            <a:off x="571500" y="2065437"/>
            <a:ext cx="8229600" cy="2727127"/>
          </a:xfrm>
        </p:spPr>
        <p:txBody>
          <a:bodyPr>
            <a:normAutofit/>
          </a:bodyPr>
          <a:lstStyle/>
          <a:p>
            <a:r>
              <a:rPr lang="en-US" sz="4800" b="1" dirty="0">
                <a:latin typeface="Arial" panose="020B0604020202020204" pitchFamily="34" charset="0"/>
                <a:cs typeface="Arial" panose="020B0604020202020204" pitchFamily="34" charset="0"/>
              </a:rPr>
              <a:t>Innovating New Suboxone protocols </a:t>
            </a:r>
            <a:br>
              <a:rPr lang="en-US" sz="4800" b="1" dirty="0">
                <a:latin typeface="Arial" panose="020B0604020202020204" pitchFamily="34" charset="0"/>
                <a:cs typeface="Arial" panose="020B0604020202020204" pitchFamily="34" charset="0"/>
              </a:rPr>
            </a:br>
            <a:r>
              <a:rPr lang="en-US" sz="4800" b="1" dirty="0">
                <a:latin typeface="Arial" panose="020B0604020202020204" pitchFamily="34" charset="0"/>
                <a:cs typeface="Arial" panose="020B0604020202020204" pitchFamily="34" charset="0"/>
              </a:rPr>
              <a:t>Micro vs. Macro Induction</a:t>
            </a:r>
          </a:p>
        </p:txBody>
      </p:sp>
    </p:spTree>
    <p:extLst>
      <p:ext uri="{BB962C8B-B14F-4D97-AF65-F5344CB8AC3E}">
        <p14:creationId xmlns:p14="http://schemas.microsoft.com/office/powerpoint/2010/main" val="31271456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615AB7-8DCF-491B-8EF3-178C536320C4}"/>
              </a:ext>
            </a:extLst>
          </p:cNvPr>
          <p:cNvSpPr txBox="1"/>
          <p:nvPr/>
        </p:nvSpPr>
        <p:spPr>
          <a:xfrm flipH="1">
            <a:off x="342900" y="1714500"/>
            <a:ext cx="3664460" cy="2554545"/>
          </a:xfrm>
          <a:prstGeom prst="rect">
            <a:avLst/>
          </a:prstGeom>
          <a:noFill/>
        </p:spPr>
        <p:txBody>
          <a:bodyPr wrap="square" rtlCol="0">
            <a:spAutoFit/>
          </a:bodyPr>
          <a:lstStyle/>
          <a:p>
            <a:pPr algn="ctr" defTabSz="685800"/>
            <a:r>
              <a:rPr lang="en-US" sz="3200" dirty="0">
                <a:solidFill>
                  <a:srgbClr val="FFFFFF"/>
                </a:solidFill>
                <a:latin typeface="Arial" panose="020B0604020202020204" pitchFamily="34" charset="0"/>
                <a:cs typeface="Arial" panose="020B0604020202020204" pitchFamily="34" charset="0"/>
              </a:rPr>
              <a:t>UNC Addiction Medicine Program uses Suboxone Micro-Induction in the Hospital setting</a:t>
            </a:r>
          </a:p>
        </p:txBody>
      </p:sp>
      <p:pic>
        <p:nvPicPr>
          <p:cNvPr id="7" name="Picture Placeholder 6" descr="A picture containing building, outdoor, sky, city&#10;&#10;Description automatically generated">
            <a:extLst>
              <a:ext uri="{FF2B5EF4-FFF2-40B4-BE49-F238E27FC236}">
                <a16:creationId xmlns:a16="http://schemas.microsoft.com/office/drawing/2014/main" id="{5424F777-E845-42AA-A40F-7E7D72B27DD1}"/>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l="20379" r="20379"/>
          <a:stretch>
            <a:fillRect/>
          </a:stretch>
        </p:blipFill>
        <p:spPr>
          <a:xfrm>
            <a:off x="4572000" y="857250"/>
            <a:ext cx="4572000" cy="5143500"/>
          </a:xfrm>
        </p:spPr>
      </p:pic>
    </p:spTree>
    <p:extLst>
      <p:ext uri="{BB962C8B-B14F-4D97-AF65-F5344CB8AC3E}">
        <p14:creationId xmlns:p14="http://schemas.microsoft.com/office/powerpoint/2010/main" val="107511918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logo&#10;&#10;Description automatically generated">
            <a:extLst>
              <a:ext uri="{FF2B5EF4-FFF2-40B4-BE49-F238E27FC236}">
                <a16:creationId xmlns:a16="http://schemas.microsoft.com/office/drawing/2014/main" id="{F735B7C5-EC9A-4B3B-B8A5-DDE6D398FB33}"/>
              </a:ext>
            </a:extLst>
          </p:cNvPr>
          <p:cNvPicPr>
            <a:picLocks noGrp="1" noChangeAspect="1"/>
          </p:cNvPicPr>
          <p:nvPr>
            <p:ph type="pic" sz="quarter" idx="13"/>
          </p:nvPr>
        </p:nvPicPr>
        <p:blipFill rotWithShape="1">
          <a:blip r:embed="rId2">
            <a:extLst>
              <a:ext uri="{837473B0-CC2E-450A-ABE3-18F120FF3D39}">
                <a1611:picAttrSrcUrl xmlns:a1611="http://schemas.microsoft.com/office/drawing/2016/11/main" r:id="rId3"/>
              </a:ext>
            </a:extLst>
          </a:blip>
          <a:srcRect l="5722" r="5722"/>
          <a:stretch/>
        </p:blipFill>
        <p:spPr>
          <a:xfrm>
            <a:off x="5218940" y="1532335"/>
            <a:ext cx="3371850" cy="3793331"/>
          </a:xfrm>
          <a:prstGeom prst="rect">
            <a:avLst/>
          </a:prstGeom>
          <a:solidFill>
            <a:srgbClr val="FFFFFF">
              <a:shade val="85000"/>
            </a:srgbClr>
          </a:solidFill>
          <a:ln w="190500" cap="rnd">
            <a:solidFill>
              <a:srgbClr val="FFFFFF"/>
            </a:solidFill>
          </a:ln>
          <a:effectLst>
            <a:outerShdw blurRad="50800" dist="38100" dir="10800000" algn="r"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
        <p:nvSpPr>
          <p:cNvPr id="2" name="Title 1">
            <a:extLst>
              <a:ext uri="{FF2B5EF4-FFF2-40B4-BE49-F238E27FC236}">
                <a16:creationId xmlns:a16="http://schemas.microsoft.com/office/drawing/2014/main" id="{9CBA441D-8960-4ABA-B82E-5759058AFB5D}"/>
              </a:ext>
            </a:extLst>
          </p:cNvPr>
          <p:cNvSpPr>
            <a:spLocks noGrp="1"/>
          </p:cNvSpPr>
          <p:nvPr>
            <p:ph type="title"/>
          </p:nvPr>
        </p:nvSpPr>
        <p:spPr>
          <a:xfrm>
            <a:off x="447075" y="1152278"/>
            <a:ext cx="3314700" cy="994172"/>
          </a:xfrm>
        </p:spPr>
        <p:txBody>
          <a:bodyPr vert="horz" lIns="68580" tIns="34290" rIns="68580" bIns="34290" rtlCol="0" anchor="ctr">
            <a:normAutofit/>
          </a:bodyPr>
          <a:lstStyle/>
          <a:p>
            <a:pPr algn="ctr"/>
            <a:r>
              <a:rPr lang="en-US" sz="3200" b="1" kern="1200" dirty="0">
                <a:solidFill>
                  <a:schemeClr val="accent5">
                    <a:lumMod val="40000"/>
                    <a:lumOff val="60000"/>
                  </a:schemeClr>
                </a:solidFill>
                <a:latin typeface="Arial" panose="020B0604020202020204" pitchFamily="34" charset="0"/>
                <a:cs typeface="Arial" panose="020B0604020202020204" pitchFamily="34" charset="0"/>
              </a:rPr>
              <a:t>Suboxone </a:t>
            </a:r>
            <a:br>
              <a:rPr lang="en-US" sz="3200" b="1" kern="1200" dirty="0">
                <a:solidFill>
                  <a:schemeClr val="accent5">
                    <a:lumMod val="40000"/>
                    <a:lumOff val="60000"/>
                  </a:schemeClr>
                </a:solidFill>
                <a:latin typeface="Arial" panose="020B0604020202020204" pitchFamily="34" charset="0"/>
                <a:cs typeface="Arial" panose="020B0604020202020204" pitchFamily="34" charset="0"/>
              </a:rPr>
            </a:br>
            <a:r>
              <a:rPr lang="en-US" sz="3200" b="1" kern="1200" dirty="0">
                <a:solidFill>
                  <a:schemeClr val="accent5">
                    <a:lumMod val="40000"/>
                    <a:lumOff val="60000"/>
                  </a:schemeClr>
                </a:solidFill>
                <a:latin typeface="Arial" panose="020B0604020202020204" pitchFamily="34" charset="0"/>
                <a:cs typeface="Arial" panose="020B0604020202020204" pitchFamily="34" charset="0"/>
              </a:rPr>
              <a:t>Micro-Induction</a:t>
            </a:r>
          </a:p>
        </p:txBody>
      </p:sp>
      <p:sp>
        <p:nvSpPr>
          <p:cNvPr id="3" name="Content Placeholder 2">
            <a:extLst>
              <a:ext uri="{FF2B5EF4-FFF2-40B4-BE49-F238E27FC236}">
                <a16:creationId xmlns:a16="http://schemas.microsoft.com/office/drawing/2014/main" id="{A9211A5B-3AB6-4B90-B2F9-F9A25D483B47}"/>
              </a:ext>
            </a:extLst>
          </p:cNvPr>
          <p:cNvSpPr>
            <a:spLocks noGrp="1"/>
          </p:cNvSpPr>
          <p:nvPr>
            <p:ph idx="1"/>
          </p:nvPr>
        </p:nvSpPr>
        <p:spPr>
          <a:xfrm>
            <a:off x="257175" y="2152698"/>
            <a:ext cx="4057651" cy="1543050"/>
          </a:xfrm>
        </p:spPr>
        <p:txBody>
          <a:bodyPr vert="horz" lIns="68580" tIns="34290" rIns="68580" bIns="34290" rtlCol="0">
            <a:normAutofit/>
          </a:bodyPr>
          <a:lstStyle/>
          <a:p>
            <a:r>
              <a:rPr lang="en-US" sz="2400" dirty="0">
                <a:latin typeface="Arial" panose="020B0604020202020204" pitchFamily="34" charset="0"/>
                <a:cs typeface="Arial" panose="020B0604020202020204" pitchFamily="34" charset="0"/>
              </a:rPr>
              <a:t>No big studies showing definitive protocols</a:t>
            </a:r>
          </a:p>
          <a:p>
            <a:r>
              <a:rPr lang="en-US" sz="2400" dirty="0">
                <a:latin typeface="Arial" panose="020B0604020202020204" pitchFamily="34" charset="0"/>
                <a:cs typeface="Arial" panose="020B0604020202020204" pitchFamily="34" charset="0"/>
              </a:rPr>
              <a:t>Most literature has been a series of case studies</a:t>
            </a:r>
          </a:p>
        </p:txBody>
      </p:sp>
      <p:sp>
        <p:nvSpPr>
          <p:cNvPr id="8" name="TextBox 7">
            <a:extLst>
              <a:ext uri="{FF2B5EF4-FFF2-40B4-BE49-F238E27FC236}">
                <a16:creationId xmlns:a16="http://schemas.microsoft.com/office/drawing/2014/main" id="{C19FFFE8-8EE6-4CA1-B1F6-C1A96CFB58AF}"/>
              </a:ext>
            </a:extLst>
          </p:cNvPr>
          <p:cNvSpPr txBox="1"/>
          <p:nvPr/>
        </p:nvSpPr>
        <p:spPr>
          <a:xfrm>
            <a:off x="171449" y="3723181"/>
            <a:ext cx="4229100" cy="1323439"/>
          </a:xfrm>
          <a:prstGeom prst="rect">
            <a:avLst/>
          </a:prstGeom>
          <a:solidFill>
            <a:schemeClr val="bg1"/>
          </a:solidFill>
          <a:ln w="38100">
            <a:solidFill>
              <a:schemeClr val="accent2"/>
            </a:solidFill>
          </a:ln>
        </p:spPr>
        <p:txBody>
          <a:bodyPr wrap="square">
            <a:spAutoFit/>
          </a:bodyPr>
          <a:lstStyle/>
          <a:p>
            <a:pPr algn="ctr" defTabSz="685800"/>
            <a:r>
              <a:rPr lang="en-US" sz="2000" dirty="0">
                <a:solidFill>
                  <a:srgbClr val="000000"/>
                </a:solidFill>
                <a:latin typeface="Arial" panose="020B0604020202020204" pitchFamily="34" charset="0"/>
                <a:cs typeface="Arial" panose="020B0604020202020204" pitchFamily="34" charset="0"/>
              </a:rPr>
              <a:t>UNC AMP:  retrospective analysis of 21 patients w/ micro-induction compared to 25 w/standard induction</a:t>
            </a:r>
          </a:p>
        </p:txBody>
      </p:sp>
    </p:spTree>
    <p:extLst>
      <p:ext uri="{BB962C8B-B14F-4D97-AF65-F5344CB8AC3E}">
        <p14:creationId xmlns:p14="http://schemas.microsoft.com/office/powerpoint/2010/main" val="26711474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F8EB-2A76-49D8-8C26-77D5CFFFFFA9}"/>
              </a:ext>
            </a:extLst>
          </p:cNvPr>
          <p:cNvSpPr>
            <a:spLocks noGrp="1"/>
          </p:cNvSpPr>
          <p:nvPr>
            <p:ph type="title"/>
          </p:nvPr>
        </p:nvSpPr>
        <p:spPr>
          <a:xfrm>
            <a:off x="3474720" y="274320"/>
            <a:ext cx="4857750" cy="639226"/>
          </a:xfrm>
        </p:spPr>
        <p:txBody>
          <a:bodyPr>
            <a:normAutofit fontScale="90000"/>
          </a:bodyPr>
          <a:lstStyle/>
          <a:p>
            <a:r>
              <a:rPr lang="en-US" sz="3200" b="1" dirty="0">
                <a:solidFill>
                  <a:schemeClr val="accent5">
                    <a:lumMod val="60000"/>
                    <a:lumOff val="40000"/>
                  </a:schemeClr>
                </a:solidFill>
                <a:latin typeface="Arial" panose="020B0604020202020204" pitchFamily="34" charset="0"/>
                <a:cs typeface="Arial" panose="020B0604020202020204" pitchFamily="34" charset="0"/>
              </a:rPr>
              <a:t>Suboxone Micro-Induction</a:t>
            </a:r>
          </a:p>
        </p:txBody>
      </p:sp>
      <p:pic>
        <p:nvPicPr>
          <p:cNvPr id="11" name="Picture Placeholder 10" descr="Icon&#10;&#10;Description automatically generated">
            <a:extLst>
              <a:ext uri="{FF2B5EF4-FFF2-40B4-BE49-F238E27FC236}">
                <a16:creationId xmlns:a16="http://schemas.microsoft.com/office/drawing/2014/main" id="{B2AC9DF5-67C9-4A27-BEEA-1A8924579F5C}"/>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a:stretch>
            <a:fillRect/>
          </a:stretch>
        </p:blipFill>
        <p:spPr>
          <a:xfrm>
            <a:off x="603503" y="1543050"/>
            <a:ext cx="3257550" cy="3257550"/>
          </a:xfrm>
        </p:spPr>
      </p:pic>
      <p:sp>
        <p:nvSpPr>
          <p:cNvPr id="3" name="Content Placeholder 2">
            <a:extLst>
              <a:ext uri="{FF2B5EF4-FFF2-40B4-BE49-F238E27FC236}">
                <a16:creationId xmlns:a16="http://schemas.microsoft.com/office/drawing/2014/main" id="{84E8788F-4D69-4631-B785-175B9E3A5C1F}"/>
              </a:ext>
            </a:extLst>
          </p:cNvPr>
          <p:cNvSpPr>
            <a:spLocks noGrp="1"/>
          </p:cNvSpPr>
          <p:nvPr>
            <p:ph idx="1"/>
          </p:nvPr>
        </p:nvSpPr>
        <p:spPr>
          <a:xfrm>
            <a:off x="3474720" y="1005840"/>
            <a:ext cx="5261065" cy="4171950"/>
          </a:xfrm>
        </p:spPr>
        <p:txBody>
          <a:bodyPr>
            <a:noAutofit/>
          </a:bodyPr>
          <a:lstStyle/>
          <a:p>
            <a:r>
              <a:rPr lang="en-US" sz="2000" b="1" dirty="0">
                <a:solidFill>
                  <a:schemeClr val="tx2">
                    <a:lumMod val="75000"/>
                    <a:lumOff val="25000"/>
                  </a:schemeClr>
                </a:solidFill>
                <a:latin typeface="Arial" panose="020B0604020202020204" pitchFamily="34" charset="0"/>
                <a:cs typeface="Arial" panose="020B0604020202020204" pitchFamily="34" charset="0"/>
              </a:rPr>
              <a:t>Assume all illicit drugs contain fentanyl analogs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Patients using fentanyl will likely have difficulty going into adequate withdrawal for Suboxone induction</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Micro-Induction uses tiny amounts of Suboxone as an initiation dose, minimizing the risk of precipitating withdrawal</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patient may continue to use opioids while the  buprenorphine is gradually increased</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Opioids can be decreased when the Suboxone dose is around 4mg – 8mg</a:t>
            </a:r>
          </a:p>
        </p:txBody>
      </p:sp>
    </p:spTree>
    <p:extLst>
      <p:ext uri="{BB962C8B-B14F-4D97-AF65-F5344CB8AC3E}">
        <p14:creationId xmlns:p14="http://schemas.microsoft.com/office/powerpoint/2010/main" val="2352077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1"/>
          <p:cNvSpPr txBox="1">
            <a:spLocks noGrp="1"/>
          </p:cNvSpPr>
          <p:nvPr>
            <p:ph type="title"/>
          </p:nvPr>
        </p:nvSpPr>
        <p:spPr>
          <a:xfrm>
            <a:off x="320040" y="640080"/>
            <a:ext cx="7886700" cy="994172"/>
          </a:xfrm>
          <a:prstGeom prst="rect">
            <a:avLst/>
          </a:prstGeom>
          <a:noFill/>
          <a:ln>
            <a:noFill/>
          </a:ln>
        </p:spPr>
        <p:txBody>
          <a:bodyPr spcFirstLastPara="1" wrap="square" lIns="68569" tIns="34275" rIns="68569" bIns="34275" anchor="ctr" anchorCtr="0">
            <a:normAutofit/>
          </a:bodyPr>
          <a:lstStyle/>
          <a:p>
            <a:pPr>
              <a:buSzPts val="4400"/>
            </a:pPr>
            <a:r>
              <a:rPr lang="en-US" sz="3200" b="1" dirty="0">
                <a:solidFill>
                  <a:srgbClr val="17375E"/>
                </a:solidFill>
                <a:latin typeface="+mj-lt"/>
              </a:rPr>
              <a:t>Opioid Overdose</a:t>
            </a:r>
            <a:endParaRPr sz="3200" b="1" dirty="0">
              <a:solidFill>
                <a:srgbClr val="17375E"/>
              </a:solidFill>
              <a:latin typeface="+mj-lt"/>
            </a:endParaRPr>
          </a:p>
        </p:txBody>
      </p:sp>
      <p:sp>
        <p:nvSpPr>
          <p:cNvPr id="175" name="Google Shape;175;p11"/>
          <p:cNvSpPr txBox="1">
            <a:spLocks noGrp="1"/>
          </p:cNvSpPr>
          <p:nvPr>
            <p:ph type="body" idx="1"/>
          </p:nvPr>
        </p:nvSpPr>
        <p:spPr>
          <a:xfrm>
            <a:off x="512064" y="1554480"/>
            <a:ext cx="7886700" cy="2894807"/>
          </a:xfrm>
          <a:prstGeom prst="rect">
            <a:avLst/>
          </a:prstGeom>
          <a:noFill/>
          <a:ln>
            <a:noFill/>
          </a:ln>
        </p:spPr>
        <p:txBody>
          <a:bodyPr spcFirstLastPara="1" wrap="square" lIns="68569" tIns="34275" rIns="68569" bIns="34275" anchor="t" anchorCtr="0">
            <a:normAutofit lnSpcReduction="10000"/>
          </a:bodyPr>
          <a:lstStyle/>
          <a:p>
            <a:pPr marL="457200" indent="-457200">
              <a:buSzPts val="2800"/>
            </a:pPr>
            <a:r>
              <a:rPr lang="en-US" dirty="0">
                <a:latin typeface="+mn-lt"/>
              </a:rPr>
              <a:t>Respiratory depression or failure</a:t>
            </a:r>
            <a:endParaRPr dirty="0">
              <a:latin typeface="+mn-lt"/>
            </a:endParaRPr>
          </a:p>
          <a:p>
            <a:pPr marL="457200" indent="-457200">
              <a:buSzPts val="2800"/>
            </a:pPr>
            <a:r>
              <a:rPr lang="en-US" dirty="0">
                <a:latin typeface="+mn-lt"/>
              </a:rPr>
              <a:t>Slow shallow breathing</a:t>
            </a:r>
            <a:endParaRPr dirty="0">
              <a:latin typeface="+mn-lt"/>
            </a:endParaRPr>
          </a:p>
          <a:p>
            <a:pPr marL="457200" indent="-457200">
              <a:buSzPts val="2800"/>
            </a:pPr>
            <a:r>
              <a:rPr lang="en-US" dirty="0">
                <a:latin typeface="+mn-lt"/>
              </a:rPr>
              <a:t>Unresponsiveness/coma</a:t>
            </a:r>
            <a:endParaRPr dirty="0">
              <a:latin typeface="+mn-lt"/>
            </a:endParaRPr>
          </a:p>
          <a:p>
            <a:pPr marL="457200" indent="-457200">
              <a:buSzPts val="2800"/>
            </a:pPr>
            <a:r>
              <a:rPr lang="en-US" dirty="0">
                <a:latin typeface="+mn-lt"/>
              </a:rPr>
              <a:t>Pinpoint pupils</a:t>
            </a:r>
            <a:endParaRPr dirty="0">
              <a:latin typeface="+mn-lt"/>
            </a:endParaRPr>
          </a:p>
          <a:p>
            <a:pPr marL="457200" indent="-457200">
              <a:buSzPts val="2800"/>
            </a:pPr>
            <a:r>
              <a:rPr lang="en-US" dirty="0">
                <a:latin typeface="+mn-lt"/>
              </a:rPr>
              <a:t>Seizures</a:t>
            </a:r>
            <a:endParaRPr dirty="0">
              <a:latin typeface="+mn-lt"/>
            </a:endParaRPr>
          </a:p>
          <a:p>
            <a:pPr marL="457200" indent="-457200">
              <a:buSzPts val="2800"/>
            </a:pPr>
            <a:r>
              <a:rPr lang="en-US" dirty="0">
                <a:latin typeface="+mn-lt"/>
              </a:rPr>
              <a:t>Sometimes death</a:t>
            </a:r>
            <a:endParaRPr dirty="0">
              <a:latin typeface="+mn-lt"/>
            </a:endParaRPr>
          </a:p>
          <a:p>
            <a:pPr marL="171450" indent="-38100">
              <a:buSzPts val="2800"/>
              <a:buNone/>
            </a:pPr>
            <a:endParaRPr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F8EB-2A76-49D8-8C26-77D5CFFFFFA9}"/>
              </a:ext>
            </a:extLst>
          </p:cNvPr>
          <p:cNvSpPr>
            <a:spLocks noGrp="1"/>
          </p:cNvSpPr>
          <p:nvPr>
            <p:ph type="title"/>
          </p:nvPr>
        </p:nvSpPr>
        <p:spPr>
          <a:xfrm>
            <a:off x="3474720" y="274320"/>
            <a:ext cx="5505613" cy="635508"/>
          </a:xfrm>
        </p:spPr>
        <p:txBody>
          <a:bodyPr>
            <a:noAutofit/>
          </a:bodyPr>
          <a:lstStyle/>
          <a:p>
            <a:r>
              <a:rPr lang="en-US" sz="3200" b="1" dirty="0">
                <a:solidFill>
                  <a:schemeClr val="accent5">
                    <a:lumMod val="60000"/>
                    <a:lumOff val="40000"/>
                  </a:schemeClr>
                </a:solidFill>
                <a:latin typeface="Arial" panose="020B0604020202020204" pitchFamily="34" charset="0"/>
                <a:cs typeface="Arial" panose="020B0604020202020204" pitchFamily="34" charset="0"/>
              </a:rPr>
              <a:t>Suboxone Micro-Induction</a:t>
            </a:r>
          </a:p>
        </p:txBody>
      </p:sp>
      <p:pic>
        <p:nvPicPr>
          <p:cNvPr id="11" name="Picture Placeholder 10" descr="Icon&#10;&#10;Description automatically generated">
            <a:extLst>
              <a:ext uri="{FF2B5EF4-FFF2-40B4-BE49-F238E27FC236}">
                <a16:creationId xmlns:a16="http://schemas.microsoft.com/office/drawing/2014/main" id="{B2AC9DF5-67C9-4A27-BEEA-1A8924579F5C}"/>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a:stretch>
            <a:fillRect/>
          </a:stretch>
        </p:blipFill>
        <p:spPr>
          <a:xfrm>
            <a:off x="603503" y="1543050"/>
            <a:ext cx="3257550" cy="3257550"/>
          </a:xfrm>
        </p:spPr>
      </p:pic>
      <p:sp>
        <p:nvSpPr>
          <p:cNvPr id="3" name="Content Placeholder 2">
            <a:extLst>
              <a:ext uri="{FF2B5EF4-FFF2-40B4-BE49-F238E27FC236}">
                <a16:creationId xmlns:a16="http://schemas.microsoft.com/office/drawing/2014/main" id="{84E8788F-4D69-4631-B785-175B9E3A5C1F}"/>
              </a:ext>
            </a:extLst>
          </p:cNvPr>
          <p:cNvSpPr>
            <a:spLocks noGrp="1"/>
          </p:cNvSpPr>
          <p:nvPr>
            <p:ph idx="1"/>
          </p:nvPr>
        </p:nvSpPr>
        <p:spPr>
          <a:xfrm>
            <a:off x="3474720" y="1005840"/>
            <a:ext cx="5261065" cy="4171950"/>
          </a:xfrm>
        </p:spPr>
        <p:txBody>
          <a:bodyPr>
            <a:noAutofit/>
          </a:bodyPr>
          <a:lstStyle/>
          <a:p>
            <a:r>
              <a:rPr lang="en-US" sz="2000" dirty="0">
                <a:solidFill>
                  <a:schemeClr val="tx2">
                    <a:lumMod val="50000"/>
                    <a:lumOff val="50000"/>
                  </a:schemeClr>
                </a:solidFill>
                <a:latin typeface="Arial" panose="020B0604020202020204" pitchFamily="34" charset="0"/>
                <a:cs typeface="Arial" panose="020B0604020202020204" pitchFamily="34" charset="0"/>
              </a:rPr>
              <a:t>Assume all illicit drugs contain fentanyl analogs</a:t>
            </a:r>
          </a:p>
          <a:p>
            <a:endParaRPr lang="en-US" sz="2000" dirty="0">
              <a:latin typeface="Arial" panose="020B0604020202020204" pitchFamily="34" charset="0"/>
              <a:cs typeface="Arial" panose="020B0604020202020204" pitchFamily="34" charset="0"/>
            </a:endParaRPr>
          </a:p>
          <a:p>
            <a:r>
              <a:rPr lang="en-US" sz="2000" b="1" dirty="0">
                <a:solidFill>
                  <a:schemeClr val="tx2">
                    <a:lumMod val="75000"/>
                    <a:lumOff val="25000"/>
                  </a:schemeClr>
                </a:solidFill>
                <a:latin typeface="Arial" panose="020B0604020202020204" pitchFamily="34" charset="0"/>
                <a:cs typeface="Arial" panose="020B0604020202020204" pitchFamily="34" charset="0"/>
              </a:rPr>
              <a:t>Patients using fentanyl will likely have difficulty going into adequate withdrawal for Suboxone induction</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Micro-Induction uses tiny amounts of Suboxone as an initiation dose, minimizing the risk of precipitating withdrawal</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patient may continue to use opioids while the  buprenorphine is gradually increased</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Opioids can be decreased when the Suboxone dose is around 4mg – 8mg</a:t>
            </a:r>
          </a:p>
        </p:txBody>
      </p:sp>
    </p:spTree>
    <p:extLst>
      <p:ext uri="{BB962C8B-B14F-4D97-AF65-F5344CB8AC3E}">
        <p14:creationId xmlns:p14="http://schemas.microsoft.com/office/powerpoint/2010/main" val="145106983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F8EB-2A76-49D8-8C26-77D5CFFFFFA9}"/>
              </a:ext>
            </a:extLst>
          </p:cNvPr>
          <p:cNvSpPr>
            <a:spLocks noGrp="1"/>
          </p:cNvSpPr>
          <p:nvPr>
            <p:ph type="title"/>
          </p:nvPr>
        </p:nvSpPr>
        <p:spPr>
          <a:xfrm>
            <a:off x="3474720" y="274320"/>
            <a:ext cx="5422605" cy="635508"/>
          </a:xfrm>
        </p:spPr>
        <p:txBody>
          <a:bodyPr>
            <a:noAutofit/>
          </a:bodyPr>
          <a:lstStyle/>
          <a:p>
            <a:r>
              <a:rPr lang="en-US" sz="3200" b="1" dirty="0">
                <a:solidFill>
                  <a:schemeClr val="accent5">
                    <a:lumMod val="60000"/>
                    <a:lumOff val="40000"/>
                  </a:schemeClr>
                </a:solidFill>
                <a:latin typeface="Arial" panose="020B0604020202020204" pitchFamily="34" charset="0"/>
                <a:cs typeface="Arial" panose="020B0604020202020204" pitchFamily="34" charset="0"/>
              </a:rPr>
              <a:t>Suboxone Micro-Induction</a:t>
            </a:r>
          </a:p>
        </p:txBody>
      </p:sp>
      <p:pic>
        <p:nvPicPr>
          <p:cNvPr id="11" name="Picture Placeholder 10" descr="Icon&#10;&#10;Description automatically generated">
            <a:extLst>
              <a:ext uri="{FF2B5EF4-FFF2-40B4-BE49-F238E27FC236}">
                <a16:creationId xmlns:a16="http://schemas.microsoft.com/office/drawing/2014/main" id="{B2AC9DF5-67C9-4A27-BEEA-1A8924579F5C}"/>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a:stretch>
            <a:fillRect/>
          </a:stretch>
        </p:blipFill>
        <p:spPr>
          <a:xfrm>
            <a:off x="603503" y="1543050"/>
            <a:ext cx="3257550" cy="3257550"/>
          </a:xfrm>
        </p:spPr>
      </p:pic>
      <p:sp>
        <p:nvSpPr>
          <p:cNvPr id="3" name="Content Placeholder 2">
            <a:extLst>
              <a:ext uri="{FF2B5EF4-FFF2-40B4-BE49-F238E27FC236}">
                <a16:creationId xmlns:a16="http://schemas.microsoft.com/office/drawing/2014/main" id="{84E8788F-4D69-4631-B785-175B9E3A5C1F}"/>
              </a:ext>
            </a:extLst>
          </p:cNvPr>
          <p:cNvSpPr>
            <a:spLocks noGrp="1"/>
          </p:cNvSpPr>
          <p:nvPr>
            <p:ph idx="1"/>
          </p:nvPr>
        </p:nvSpPr>
        <p:spPr>
          <a:xfrm>
            <a:off x="3474720" y="914400"/>
            <a:ext cx="5261065" cy="4171950"/>
          </a:xfrm>
        </p:spPr>
        <p:txBody>
          <a:bodyPr>
            <a:noAutofit/>
          </a:bodyPr>
          <a:lstStyle/>
          <a:p>
            <a:r>
              <a:rPr lang="en-US" sz="2000" dirty="0">
                <a:solidFill>
                  <a:schemeClr val="tx2">
                    <a:lumMod val="50000"/>
                    <a:lumOff val="50000"/>
                  </a:schemeClr>
                </a:solidFill>
                <a:latin typeface="Arial" panose="020B0604020202020204" pitchFamily="34" charset="0"/>
                <a:cs typeface="Arial" panose="020B0604020202020204" pitchFamily="34" charset="0"/>
              </a:rPr>
              <a:t>Assume all illicit drugs contain fentanyl analogs</a:t>
            </a:r>
          </a:p>
          <a:p>
            <a:endParaRPr lang="en-US" sz="2000" dirty="0">
              <a:latin typeface="Arial" panose="020B0604020202020204" pitchFamily="34" charset="0"/>
              <a:cs typeface="Arial" panose="020B0604020202020204" pitchFamily="34" charset="0"/>
            </a:endParaRPr>
          </a:p>
          <a:p>
            <a:r>
              <a:rPr lang="en-US" sz="2000" dirty="0">
                <a:solidFill>
                  <a:schemeClr val="tx2">
                    <a:lumMod val="50000"/>
                    <a:lumOff val="50000"/>
                  </a:schemeClr>
                </a:solidFill>
                <a:latin typeface="Arial" panose="020B0604020202020204" pitchFamily="34" charset="0"/>
                <a:cs typeface="Arial" panose="020B0604020202020204" pitchFamily="34" charset="0"/>
              </a:rPr>
              <a:t>Patients using fentanyl will likely have difficulty going into adequate withdrawal for Suboxone induction</a:t>
            </a:r>
          </a:p>
          <a:p>
            <a:endParaRPr lang="en-US" sz="2000" dirty="0">
              <a:latin typeface="Arial" panose="020B0604020202020204" pitchFamily="34" charset="0"/>
              <a:cs typeface="Arial" panose="020B0604020202020204" pitchFamily="34" charset="0"/>
            </a:endParaRPr>
          </a:p>
          <a:p>
            <a:r>
              <a:rPr lang="en-US" sz="2000" b="1" dirty="0">
                <a:solidFill>
                  <a:schemeClr val="tx2">
                    <a:lumMod val="75000"/>
                    <a:lumOff val="25000"/>
                  </a:schemeClr>
                </a:solidFill>
                <a:latin typeface="Arial" panose="020B0604020202020204" pitchFamily="34" charset="0"/>
                <a:cs typeface="Arial" panose="020B0604020202020204" pitchFamily="34" charset="0"/>
              </a:rPr>
              <a:t>Micro-Induction uses tiny amounts of Suboxone as an initiation dose, minimizing the risk of precipitating withdrawal</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patient may continue to use opioids while the  buprenorphine is gradually increased</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Opioids can be decreased when the Suboxone dose is around 4mg – 8mg</a:t>
            </a:r>
          </a:p>
        </p:txBody>
      </p:sp>
    </p:spTree>
    <p:extLst>
      <p:ext uri="{BB962C8B-B14F-4D97-AF65-F5344CB8AC3E}">
        <p14:creationId xmlns:p14="http://schemas.microsoft.com/office/powerpoint/2010/main" val="33692523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F8EB-2A76-49D8-8C26-77D5CFFFFFA9}"/>
              </a:ext>
            </a:extLst>
          </p:cNvPr>
          <p:cNvSpPr>
            <a:spLocks noGrp="1"/>
          </p:cNvSpPr>
          <p:nvPr>
            <p:ph type="title"/>
          </p:nvPr>
        </p:nvSpPr>
        <p:spPr>
          <a:xfrm>
            <a:off x="3474720" y="274320"/>
            <a:ext cx="5369442" cy="462248"/>
          </a:xfrm>
        </p:spPr>
        <p:txBody>
          <a:bodyPr>
            <a:noAutofit/>
          </a:bodyPr>
          <a:lstStyle/>
          <a:p>
            <a:r>
              <a:rPr lang="en-US" sz="3200" b="1" dirty="0">
                <a:solidFill>
                  <a:schemeClr val="accent5">
                    <a:lumMod val="60000"/>
                    <a:lumOff val="40000"/>
                  </a:schemeClr>
                </a:solidFill>
                <a:latin typeface="Arial" panose="020B0604020202020204" pitchFamily="34" charset="0"/>
                <a:cs typeface="Arial" panose="020B0604020202020204" pitchFamily="34" charset="0"/>
              </a:rPr>
              <a:t>Suboxone Micro-Induction</a:t>
            </a:r>
          </a:p>
        </p:txBody>
      </p:sp>
      <p:pic>
        <p:nvPicPr>
          <p:cNvPr id="11" name="Picture Placeholder 10" descr="Icon&#10;&#10;Description automatically generated">
            <a:extLst>
              <a:ext uri="{FF2B5EF4-FFF2-40B4-BE49-F238E27FC236}">
                <a16:creationId xmlns:a16="http://schemas.microsoft.com/office/drawing/2014/main" id="{B2AC9DF5-67C9-4A27-BEEA-1A8924579F5C}"/>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a:stretch>
            <a:fillRect/>
          </a:stretch>
        </p:blipFill>
        <p:spPr>
          <a:xfrm>
            <a:off x="603503" y="1543050"/>
            <a:ext cx="3257550" cy="3257550"/>
          </a:xfrm>
        </p:spPr>
      </p:pic>
      <p:sp>
        <p:nvSpPr>
          <p:cNvPr id="3" name="Content Placeholder 2">
            <a:extLst>
              <a:ext uri="{FF2B5EF4-FFF2-40B4-BE49-F238E27FC236}">
                <a16:creationId xmlns:a16="http://schemas.microsoft.com/office/drawing/2014/main" id="{84E8788F-4D69-4631-B785-175B9E3A5C1F}"/>
              </a:ext>
            </a:extLst>
          </p:cNvPr>
          <p:cNvSpPr>
            <a:spLocks noGrp="1"/>
          </p:cNvSpPr>
          <p:nvPr>
            <p:ph idx="1"/>
          </p:nvPr>
        </p:nvSpPr>
        <p:spPr>
          <a:xfrm>
            <a:off x="3474720" y="914400"/>
            <a:ext cx="5261065" cy="4171950"/>
          </a:xfrm>
        </p:spPr>
        <p:txBody>
          <a:bodyPr>
            <a:noAutofit/>
          </a:bodyPr>
          <a:lstStyle/>
          <a:p>
            <a:r>
              <a:rPr lang="en-US" sz="2000" dirty="0">
                <a:solidFill>
                  <a:schemeClr val="tx2">
                    <a:lumMod val="50000"/>
                    <a:lumOff val="50000"/>
                  </a:schemeClr>
                </a:solidFill>
                <a:latin typeface="Arial" panose="020B0604020202020204" pitchFamily="34" charset="0"/>
                <a:cs typeface="Arial" panose="020B0604020202020204" pitchFamily="34" charset="0"/>
              </a:rPr>
              <a:t>Assume all illicit drugs contain fentanyl analogs</a:t>
            </a:r>
          </a:p>
          <a:p>
            <a:endParaRPr lang="en-US" sz="2000" dirty="0">
              <a:latin typeface="Arial" panose="020B0604020202020204" pitchFamily="34" charset="0"/>
              <a:cs typeface="Arial" panose="020B0604020202020204" pitchFamily="34" charset="0"/>
            </a:endParaRPr>
          </a:p>
          <a:p>
            <a:r>
              <a:rPr lang="en-US" sz="2000" dirty="0">
                <a:solidFill>
                  <a:schemeClr val="tx2">
                    <a:lumMod val="50000"/>
                    <a:lumOff val="50000"/>
                  </a:schemeClr>
                </a:solidFill>
                <a:latin typeface="Arial" panose="020B0604020202020204" pitchFamily="34" charset="0"/>
                <a:cs typeface="Arial" panose="020B0604020202020204" pitchFamily="34" charset="0"/>
              </a:rPr>
              <a:t>Patients using fentanyl will likely have difficulty going into adequate withdrawal for Suboxone induction</a:t>
            </a:r>
          </a:p>
          <a:p>
            <a:endParaRPr lang="en-US" sz="2000" dirty="0">
              <a:latin typeface="Arial" panose="020B0604020202020204" pitchFamily="34" charset="0"/>
              <a:cs typeface="Arial" panose="020B0604020202020204" pitchFamily="34" charset="0"/>
            </a:endParaRPr>
          </a:p>
          <a:p>
            <a:r>
              <a:rPr lang="en-US" sz="2000" dirty="0">
                <a:solidFill>
                  <a:schemeClr val="tx2">
                    <a:lumMod val="50000"/>
                    <a:lumOff val="50000"/>
                  </a:schemeClr>
                </a:solidFill>
                <a:latin typeface="Arial" panose="020B0604020202020204" pitchFamily="34" charset="0"/>
                <a:cs typeface="Arial" panose="020B0604020202020204" pitchFamily="34" charset="0"/>
              </a:rPr>
              <a:t>Micro-Induction uses tiny amounts of Suboxone as an initiation dose, minimizing the risk of precipitating withdrawal</a:t>
            </a:r>
          </a:p>
          <a:p>
            <a:endParaRPr lang="en-US" sz="2000" dirty="0">
              <a:latin typeface="Arial" panose="020B0604020202020204" pitchFamily="34" charset="0"/>
              <a:cs typeface="Arial" panose="020B0604020202020204" pitchFamily="34" charset="0"/>
            </a:endParaRPr>
          </a:p>
          <a:p>
            <a:r>
              <a:rPr lang="en-US" sz="2000" b="1" dirty="0">
                <a:solidFill>
                  <a:schemeClr val="tx2">
                    <a:lumMod val="75000"/>
                    <a:lumOff val="25000"/>
                  </a:schemeClr>
                </a:solidFill>
                <a:latin typeface="Arial" panose="020B0604020202020204" pitchFamily="34" charset="0"/>
                <a:cs typeface="Arial" panose="020B0604020202020204" pitchFamily="34" charset="0"/>
              </a:rPr>
              <a:t>The patient may continue to use opioids while the  buprenorphine is gradually increased</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Opioids can be decreased when the Suboxone dose is around 4mg – 8mg</a:t>
            </a:r>
          </a:p>
        </p:txBody>
      </p:sp>
    </p:spTree>
    <p:extLst>
      <p:ext uri="{BB962C8B-B14F-4D97-AF65-F5344CB8AC3E}">
        <p14:creationId xmlns:p14="http://schemas.microsoft.com/office/powerpoint/2010/main" val="4449052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F8EB-2A76-49D8-8C26-77D5CFFFFFA9}"/>
              </a:ext>
            </a:extLst>
          </p:cNvPr>
          <p:cNvSpPr>
            <a:spLocks noGrp="1"/>
          </p:cNvSpPr>
          <p:nvPr>
            <p:ph type="title"/>
          </p:nvPr>
        </p:nvSpPr>
        <p:spPr>
          <a:xfrm>
            <a:off x="3474720" y="274320"/>
            <a:ext cx="5420552" cy="587181"/>
          </a:xfrm>
        </p:spPr>
        <p:txBody>
          <a:bodyPr>
            <a:noAutofit/>
          </a:bodyPr>
          <a:lstStyle/>
          <a:p>
            <a:r>
              <a:rPr lang="en-US" sz="3200" b="1" dirty="0">
                <a:solidFill>
                  <a:schemeClr val="accent5">
                    <a:lumMod val="60000"/>
                    <a:lumOff val="40000"/>
                  </a:schemeClr>
                </a:solidFill>
                <a:latin typeface="Arial" panose="020B0604020202020204" pitchFamily="34" charset="0"/>
                <a:cs typeface="Arial" panose="020B0604020202020204" pitchFamily="34" charset="0"/>
              </a:rPr>
              <a:t>Suboxone Micro-Induction</a:t>
            </a:r>
          </a:p>
        </p:txBody>
      </p:sp>
      <p:pic>
        <p:nvPicPr>
          <p:cNvPr id="11" name="Picture Placeholder 10" descr="Icon&#10;&#10;Description automatically generated">
            <a:extLst>
              <a:ext uri="{FF2B5EF4-FFF2-40B4-BE49-F238E27FC236}">
                <a16:creationId xmlns:a16="http://schemas.microsoft.com/office/drawing/2014/main" id="{B2AC9DF5-67C9-4A27-BEEA-1A8924579F5C}"/>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a:stretch>
            <a:fillRect/>
          </a:stretch>
        </p:blipFill>
        <p:spPr>
          <a:xfrm>
            <a:off x="603503" y="1543050"/>
            <a:ext cx="3257550" cy="3257550"/>
          </a:xfrm>
        </p:spPr>
      </p:pic>
      <p:sp>
        <p:nvSpPr>
          <p:cNvPr id="3" name="Content Placeholder 2">
            <a:extLst>
              <a:ext uri="{FF2B5EF4-FFF2-40B4-BE49-F238E27FC236}">
                <a16:creationId xmlns:a16="http://schemas.microsoft.com/office/drawing/2014/main" id="{84E8788F-4D69-4631-B785-175B9E3A5C1F}"/>
              </a:ext>
            </a:extLst>
          </p:cNvPr>
          <p:cNvSpPr>
            <a:spLocks noGrp="1"/>
          </p:cNvSpPr>
          <p:nvPr>
            <p:ph idx="1"/>
          </p:nvPr>
        </p:nvSpPr>
        <p:spPr>
          <a:xfrm>
            <a:off x="3474720" y="914400"/>
            <a:ext cx="5261065" cy="4171950"/>
          </a:xfrm>
        </p:spPr>
        <p:txBody>
          <a:bodyPr>
            <a:noAutofit/>
          </a:bodyPr>
          <a:lstStyle/>
          <a:p>
            <a:r>
              <a:rPr lang="en-US" sz="2000" dirty="0">
                <a:solidFill>
                  <a:schemeClr val="tx2">
                    <a:lumMod val="50000"/>
                    <a:lumOff val="50000"/>
                  </a:schemeClr>
                </a:solidFill>
                <a:latin typeface="Arial" panose="020B0604020202020204" pitchFamily="34" charset="0"/>
                <a:cs typeface="Arial" panose="020B0604020202020204" pitchFamily="34" charset="0"/>
              </a:rPr>
              <a:t>Assume all illicit drugs contain fentanyl analogs</a:t>
            </a:r>
          </a:p>
          <a:p>
            <a:endParaRPr lang="en-US" sz="2000" dirty="0">
              <a:latin typeface="Arial" panose="020B0604020202020204" pitchFamily="34" charset="0"/>
              <a:cs typeface="Arial" panose="020B0604020202020204" pitchFamily="34" charset="0"/>
            </a:endParaRPr>
          </a:p>
          <a:p>
            <a:r>
              <a:rPr lang="en-US" sz="2000" dirty="0">
                <a:solidFill>
                  <a:schemeClr val="tx2">
                    <a:lumMod val="50000"/>
                    <a:lumOff val="50000"/>
                  </a:schemeClr>
                </a:solidFill>
                <a:latin typeface="Arial" panose="020B0604020202020204" pitchFamily="34" charset="0"/>
                <a:cs typeface="Arial" panose="020B0604020202020204" pitchFamily="34" charset="0"/>
              </a:rPr>
              <a:t>Patients using fentanyl will likely have difficulty going into adequate withdrawal for Suboxone induction</a:t>
            </a:r>
          </a:p>
          <a:p>
            <a:endParaRPr lang="en-US" sz="2000" dirty="0">
              <a:latin typeface="Arial" panose="020B0604020202020204" pitchFamily="34" charset="0"/>
              <a:cs typeface="Arial" panose="020B0604020202020204" pitchFamily="34" charset="0"/>
            </a:endParaRPr>
          </a:p>
          <a:p>
            <a:r>
              <a:rPr lang="en-US" sz="2000" dirty="0">
                <a:solidFill>
                  <a:schemeClr val="tx2">
                    <a:lumMod val="50000"/>
                    <a:lumOff val="50000"/>
                  </a:schemeClr>
                </a:solidFill>
                <a:latin typeface="Arial" panose="020B0604020202020204" pitchFamily="34" charset="0"/>
                <a:cs typeface="Arial" panose="020B0604020202020204" pitchFamily="34" charset="0"/>
              </a:rPr>
              <a:t>Micro-Induction uses tiny amounts of Suboxone as an initiation dose, minimizing the risk of precipitating withdrawal</a:t>
            </a:r>
          </a:p>
          <a:p>
            <a:endParaRPr lang="en-US" sz="2000" dirty="0">
              <a:latin typeface="Arial" panose="020B0604020202020204" pitchFamily="34" charset="0"/>
              <a:cs typeface="Arial" panose="020B0604020202020204" pitchFamily="34" charset="0"/>
            </a:endParaRPr>
          </a:p>
          <a:p>
            <a:r>
              <a:rPr lang="en-US" sz="2000" dirty="0">
                <a:solidFill>
                  <a:schemeClr val="tx2">
                    <a:lumMod val="50000"/>
                    <a:lumOff val="50000"/>
                  </a:schemeClr>
                </a:solidFill>
                <a:latin typeface="Arial" panose="020B0604020202020204" pitchFamily="34" charset="0"/>
                <a:cs typeface="Arial" panose="020B0604020202020204" pitchFamily="34" charset="0"/>
              </a:rPr>
              <a:t>The patient may continue to use opioids while the  buprenorphine is gradually increased</a:t>
            </a:r>
          </a:p>
          <a:p>
            <a:endParaRPr lang="en-US" sz="2000" dirty="0">
              <a:latin typeface="Arial" panose="020B0604020202020204" pitchFamily="34" charset="0"/>
              <a:cs typeface="Arial" panose="020B0604020202020204" pitchFamily="34" charset="0"/>
            </a:endParaRPr>
          </a:p>
          <a:p>
            <a:r>
              <a:rPr lang="en-US" sz="2000" b="1" dirty="0">
                <a:solidFill>
                  <a:schemeClr val="tx2">
                    <a:lumMod val="75000"/>
                    <a:lumOff val="25000"/>
                  </a:schemeClr>
                </a:solidFill>
                <a:latin typeface="Arial" panose="020B0604020202020204" pitchFamily="34" charset="0"/>
                <a:cs typeface="Arial" panose="020B0604020202020204" pitchFamily="34" charset="0"/>
              </a:rPr>
              <a:t>Opioids can be decreased when the Suboxone dose is around 4mg – 8mg</a:t>
            </a:r>
          </a:p>
        </p:txBody>
      </p:sp>
    </p:spTree>
    <p:extLst>
      <p:ext uri="{BB962C8B-B14F-4D97-AF65-F5344CB8AC3E}">
        <p14:creationId xmlns:p14="http://schemas.microsoft.com/office/powerpoint/2010/main" val="185643870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71A096-6078-4486-977F-F438163ACCF9}"/>
              </a:ext>
            </a:extLst>
          </p:cNvPr>
          <p:cNvSpPr>
            <a:spLocks noGrp="1"/>
          </p:cNvSpPr>
          <p:nvPr>
            <p:ph idx="1"/>
          </p:nvPr>
        </p:nvSpPr>
        <p:spPr>
          <a:xfrm>
            <a:off x="2194560" y="1463040"/>
            <a:ext cx="6629400" cy="3794494"/>
          </a:xfrm>
        </p:spPr>
        <p:txBody>
          <a:bodyPr>
            <a:normAutofit fontScale="85000" lnSpcReduction="20000"/>
          </a:bodyPr>
          <a:lstStyle/>
          <a:p>
            <a:r>
              <a:rPr lang="en-US" sz="2600" b="1" dirty="0">
                <a:solidFill>
                  <a:schemeClr val="accent1">
                    <a:lumMod val="75000"/>
                  </a:schemeClr>
                </a:solidFill>
                <a:latin typeface="Arial" panose="020B0604020202020204" pitchFamily="34" charset="0"/>
                <a:cs typeface="Arial" panose="020B0604020202020204" pitchFamily="34" charset="0"/>
              </a:rPr>
              <a:t>Very effective in a hospital setting</a:t>
            </a:r>
          </a:p>
          <a:p>
            <a:endParaRPr lang="en-US" sz="2600" dirty="0">
              <a:solidFill>
                <a:schemeClr val="accent1">
                  <a:lumMod val="75000"/>
                </a:schemeClr>
              </a:solidFill>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Patient will </a:t>
            </a:r>
            <a:r>
              <a:rPr lang="en-US" sz="2600" b="1" dirty="0">
                <a:solidFill>
                  <a:schemeClr val="accent1">
                    <a:lumMod val="75000"/>
                  </a:schemeClr>
                </a:solidFill>
                <a:latin typeface="Arial" panose="020B0604020202020204" pitchFamily="34" charset="0"/>
                <a:cs typeface="Arial" panose="020B0604020202020204" pitchFamily="34" charset="0"/>
              </a:rPr>
              <a:t>need to be in the hospital AT LEAST 4 days </a:t>
            </a:r>
            <a:r>
              <a:rPr lang="en-US" sz="2600" dirty="0">
                <a:latin typeface="Arial" panose="020B0604020202020204" pitchFamily="34" charset="0"/>
                <a:cs typeface="Arial" panose="020B0604020202020204" pitchFamily="34" charset="0"/>
              </a:rPr>
              <a:t>for the induction to be successful.  </a:t>
            </a:r>
          </a:p>
          <a:p>
            <a:pPr lvl="1">
              <a:buFont typeface="Courier New" panose="02070309020205020404" pitchFamily="49" charset="0"/>
              <a:buChar char="o"/>
            </a:pPr>
            <a:r>
              <a:rPr lang="en-US" sz="2600" dirty="0">
                <a:latin typeface="Arial" panose="020B0604020202020204" pitchFamily="34" charset="0"/>
                <a:cs typeface="Arial" panose="020B0604020202020204" pitchFamily="34" charset="0"/>
              </a:rPr>
              <a:t> After 4 days, they should be off other opioids and can complete the induction at home</a:t>
            </a:r>
          </a:p>
          <a:p>
            <a:pPr lvl="1"/>
            <a:endParaRPr lang="en-US" sz="2600" dirty="0">
              <a:latin typeface="Arial" panose="020B0604020202020204" pitchFamily="34" charset="0"/>
              <a:cs typeface="Arial" panose="020B0604020202020204" pitchFamily="34" charset="0"/>
            </a:endParaRPr>
          </a:p>
          <a:p>
            <a:r>
              <a:rPr lang="en-US" sz="2600" b="1" dirty="0">
                <a:solidFill>
                  <a:schemeClr val="accent1">
                    <a:lumMod val="75000"/>
                  </a:schemeClr>
                </a:solidFill>
                <a:latin typeface="Arial" panose="020B0604020202020204" pitchFamily="34" charset="0"/>
                <a:cs typeface="Arial" panose="020B0604020202020204" pitchFamily="34" charset="0"/>
              </a:rPr>
              <a:t>Check the tox screen: if positive for fentanyl, use Micro-Induction</a:t>
            </a:r>
          </a:p>
          <a:p>
            <a:endParaRPr lang="en-US" sz="2600" dirty="0">
              <a:solidFill>
                <a:schemeClr val="tx2">
                  <a:lumMod val="50000"/>
                  <a:lumOff val="50000"/>
                </a:schemeClr>
              </a:solidFill>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Micro-induction is successful regardless of MME of opioids</a:t>
            </a:r>
          </a:p>
          <a:p>
            <a:endParaRPr lang="en-US" sz="675" dirty="0"/>
          </a:p>
        </p:txBody>
      </p:sp>
      <p:sp>
        <p:nvSpPr>
          <p:cNvPr id="3" name="Title 2">
            <a:extLst>
              <a:ext uri="{FF2B5EF4-FFF2-40B4-BE49-F238E27FC236}">
                <a16:creationId xmlns:a16="http://schemas.microsoft.com/office/drawing/2014/main" id="{00977D8D-23D1-4D8B-9049-F883D735B008}"/>
              </a:ext>
            </a:extLst>
          </p:cNvPr>
          <p:cNvSpPr>
            <a:spLocks noGrp="1"/>
          </p:cNvSpPr>
          <p:nvPr>
            <p:ph type="title"/>
          </p:nvPr>
        </p:nvSpPr>
        <p:spPr>
          <a:xfrm>
            <a:off x="1828800" y="318977"/>
            <a:ext cx="7635240" cy="1040955"/>
          </a:xfrm>
        </p:spPr>
        <p:txBody>
          <a:bodyPr>
            <a:normAutofit/>
          </a:bodyPr>
          <a:lstStyle/>
          <a:p>
            <a:r>
              <a:rPr lang="en-US" sz="3200" b="1" dirty="0">
                <a:solidFill>
                  <a:schemeClr val="accent5">
                    <a:lumMod val="60000"/>
                    <a:lumOff val="40000"/>
                  </a:schemeClr>
                </a:solidFill>
                <a:latin typeface="Arial" panose="020B0604020202020204" pitchFamily="34" charset="0"/>
                <a:cs typeface="Arial" panose="020B0604020202020204" pitchFamily="34" charset="0"/>
              </a:rPr>
              <a:t>Tips from UNC AMP about Suboxone Micro-Induction</a:t>
            </a:r>
          </a:p>
        </p:txBody>
      </p:sp>
    </p:spTree>
    <p:extLst>
      <p:ext uri="{BB962C8B-B14F-4D97-AF65-F5344CB8AC3E}">
        <p14:creationId xmlns:p14="http://schemas.microsoft.com/office/powerpoint/2010/main" val="40209078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clipart&#10;&#10;Description automatically generated">
            <a:extLst>
              <a:ext uri="{FF2B5EF4-FFF2-40B4-BE49-F238E27FC236}">
                <a16:creationId xmlns:a16="http://schemas.microsoft.com/office/drawing/2014/main" id="{BFEB4B77-B8AF-477D-B651-181FAD3BA16E}"/>
              </a:ext>
            </a:extLst>
          </p:cNvPr>
          <p:cNvPicPr>
            <a:picLocks noGrp="1" noChangeAspect="1"/>
          </p:cNvPicPr>
          <p:nvPr>
            <p:ph type="pic" sz="quarter" idx="13"/>
          </p:nvPr>
        </p:nvPicPr>
        <p:blipFill rotWithShape="1">
          <a:blip r:embed="rId2">
            <a:extLst>
              <a:ext uri="{837473B0-CC2E-450A-ABE3-18F120FF3D39}">
                <a1611:picAttrSrcUrl xmlns:a1611="http://schemas.microsoft.com/office/drawing/2016/11/main" r:id="rId3"/>
              </a:ext>
            </a:extLst>
          </a:blip>
          <a:srcRect l="-1735" r="-4515"/>
          <a:stretch/>
        </p:blipFill>
        <p:spPr>
          <a:xfrm>
            <a:off x="4972051" y="2025158"/>
            <a:ext cx="3628463" cy="2294469"/>
          </a:xfrm>
          <a:effectLst>
            <a:glow rad="228600">
              <a:schemeClr val="accent1">
                <a:satMod val="175000"/>
                <a:alpha val="40000"/>
              </a:schemeClr>
            </a:glow>
          </a:effectLst>
        </p:spPr>
      </p:pic>
      <p:sp>
        <p:nvSpPr>
          <p:cNvPr id="3" name="Title 2">
            <a:extLst>
              <a:ext uri="{FF2B5EF4-FFF2-40B4-BE49-F238E27FC236}">
                <a16:creationId xmlns:a16="http://schemas.microsoft.com/office/drawing/2014/main" id="{88AFA22C-218B-4F12-91C3-603033F1E3D5}"/>
              </a:ext>
            </a:extLst>
          </p:cNvPr>
          <p:cNvSpPr>
            <a:spLocks noGrp="1"/>
          </p:cNvSpPr>
          <p:nvPr>
            <p:ph type="title"/>
          </p:nvPr>
        </p:nvSpPr>
        <p:spPr>
          <a:xfrm>
            <a:off x="182880" y="640080"/>
            <a:ext cx="4232550" cy="994172"/>
          </a:xfrm>
        </p:spPr>
        <p:txBody>
          <a:bodyPr>
            <a:noAutofit/>
          </a:bodyPr>
          <a:lstStyle/>
          <a:p>
            <a:pPr algn="ctr"/>
            <a:r>
              <a:rPr lang="en-US" sz="3200" b="1" dirty="0">
                <a:solidFill>
                  <a:schemeClr val="accent5">
                    <a:lumMod val="40000"/>
                    <a:lumOff val="60000"/>
                  </a:schemeClr>
                </a:solidFill>
                <a:latin typeface="Arial" panose="020B0604020202020204" pitchFamily="34" charset="0"/>
                <a:cs typeface="Arial" panose="020B0604020202020204" pitchFamily="34" charset="0"/>
              </a:rPr>
              <a:t>Lessons Learned about  Suboxone Micro-Induction </a:t>
            </a:r>
          </a:p>
        </p:txBody>
      </p:sp>
      <p:sp>
        <p:nvSpPr>
          <p:cNvPr id="4" name="Content Placeholder 3">
            <a:extLst>
              <a:ext uri="{FF2B5EF4-FFF2-40B4-BE49-F238E27FC236}">
                <a16:creationId xmlns:a16="http://schemas.microsoft.com/office/drawing/2014/main" id="{9C10F6FF-38BA-426A-8C19-42EE183DB73A}"/>
              </a:ext>
            </a:extLst>
          </p:cNvPr>
          <p:cNvSpPr>
            <a:spLocks noGrp="1"/>
          </p:cNvSpPr>
          <p:nvPr>
            <p:ph idx="1"/>
          </p:nvPr>
        </p:nvSpPr>
        <p:spPr>
          <a:xfrm>
            <a:off x="182880" y="2103120"/>
            <a:ext cx="4114800" cy="3973524"/>
          </a:xfrm>
        </p:spPr>
        <p:txBody>
          <a:bodyPr>
            <a:normAutofit lnSpcReduction="10000"/>
          </a:bodyPr>
          <a:lstStyle/>
          <a:p>
            <a:r>
              <a:rPr lang="en-US" sz="2200" b="1" dirty="0">
                <a:solidFill>
                  <a:schemeClr val="accent1"/>
                </a:solidFill>
                <a:latin typeface="Arial" panose="020B0604020202020204" pitchFamily="34" charset="0"/>
                <a:cs typeface="Arial" panose="020B0604020202020204" pitchFamily="34" charset="0"/>
              </a:rPr>
              <a:t>MUST</a:t>
            </a:r>
            <a:r>
              <a:rPr lang="en-US" sz="2200" dirty="0">
                <a:solidFill>
                  <a:schemeClr val="accent1"/>
                </a:solidFill>
                <a:latin typeface="Arial" panose="020B0604020202020204" pitchFamily="34" charset="0"/>
                <a:cs typeface="Arial" panose="020B0604020202020204" pitchFamily="34" charset="0"/>
              </a:rPr>
              <a:t> </a:t>
            </a:r>
            <a:r>
              <a:rPr lang="en-US" sz="2200" b="1" dirty="0">
                <a:solidFill>
                  <a:schemeClr val="accent1"/>
                </a:solidFill>
                <a:latin typeface="Arial" panose="020B0604020202020204" pitchFamily="34" charset="0"/>
                <a:cs typeface="Arial" panose="020B0604020202020204" pitchFamily="34" charset="0"/>
              </a:rPr>
              <a:t>start Suboxone at 0.5mg</a:t>
            </a:r>
          </a:p>
          <a:p>
            <a:endParaRPr lang="en-US" sz="2200" b="1" dirty="0">
              <a:solidFill>
                <a:schemeClr val="accent5">
                  <a:lumMod val="60000"/>
                  <a:lumOff val="40000"/>
                </a:schemeClr>
              </a:solidFill>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Can NOT speed up the process, it will take 6 days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Micro-induction is very successful in the hospital setting</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Fentanyl screen positive = Micro-Induction</a:t>
            </a:r>
          </a:p>
          <a:p>
            <a:endParaRPr lang="en-US" sz="675" b="1" dirty="0">
              <a:solidFill>
                <a:schemeClr val="accent5">
                  <a:lumMod val="60000"/>
                  <a:lumOff val="40000"/>
                </a:schemeClr>
              </a:solidFill>
            </a:endParaRPr>
          </a:p>
        </p:txBody>
      </p:sp>
    </p:spTree>
    <p:extLst>
      <p:ext uri="{BB962C8B-B14F-4D97-AF65-F5344CB8AC3E}">
        <p14:creationId xmlns:p14="http://schemas.microsoft.com/office/powerpoint/2010/main" val="260621857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clipart&#10;&#10;Description automatically generated">
            <a:extLst>
              <a:ext uri="{FF2B5EF4-FFF2-40B4-BE49-F238E27FC236}">
                <a16:creationId xmlns:a16="http://schemas.microsoft.com/office/drawing/2014/main" id="{BFEB4B77-B8AF-477D-B651-181FAD3BA16E}"/>
              </a:ext>
            </a:extLst>
          </p:cNvPr>
          <p:cNvPicPr>
            <a:picLocks noGrp="1" noChangeAspect="1"/>
          </p:cNvPicPr>
          <p:nvPr>
            <p:ph type="pic" sz="quarter" idx="13"/>
          </p:nvPr>
        </p:nvPicPr>
        <p:blipFill rotWithShape="1">
          <a:blip r:embed="rId2">
            <a:extLst>
              <a:ext uri="{837473B0-CC2E-450A-ABE3-18F120FF3D39}">
                <a1611:picAttrSrcUrl xmlns:a1611="http://schemas.microsoft.com/office/drawing/2016/11/main" r:id="rId3"/>
              </a:ext>
            </a:extLst>
          </a:blip>
          <a:srcRect l="-1735" r="-4515"/>
          <a:stretch/>
        </p:blipFill>
        <p:spPr>
          <a:xfrm>
            <a:off x="4972051" y="2025158"/>
            <a:ext cx="3628463" cy="2294469"/>
          </a:xfrm>
          <a:effectLst>
            <a:glow rad="228600">
              <a:schemeClr val="accent1">
                <a:satMod val="175000"/>
                <a:alpha val="40000"/>
              </a:schemeClr>
            </a:glow>
          </a:effectLst>
        </p:spPr>
      </p:pic>
      <p:sp>
        <p:nvSpPr>
          <p:cNvPr id="3" name="Title 2">
            <a:extLst>
              <a:ext uri="{FF2B5EF4-FFF2-40B4-BE49-F238E27FC236}">
                <a16:creationId xmlns:a16="http://schemas.microsoft.com/office/drawing/2014/main" id="{88AFA22C-218B-4F12-91C3-603033F1E3D5}"/>
              </a:ext>
            </a:extLst>
          </p:cNvPr>
          <p:cNvSpPr>
            <a:spLocks noGrp="1"/>
          </p:cNvSpPr>
          <p:nvPr>
            <p:ph type="title"/>
          </p:nvPr>
        </p:nvSpPr>
        <p:spPr>
          <a:xfrm>
            <a:off x="91440" y="640080"/>
            <a:ext cx="4232550" cy="994172"/>
          </a:xfrm>
        </p:spPr>
        <p:txBody>
          <a:bodyPr>
            <a:noAutofit/>
          </a:bodyPr>
          <a:lstStyle/>
          <a:p>
            <a:pPr algn="ctr"/>
            <a:r>
              <a:rPr lang="en-US" sz="3200" b="1" dirty="0">
                <a:solidFill>
                  <a:schemeClr val="accent5">
                    <a:lumMod val="40000"/>
                    <a:lumOff val="60000"/>
                  </a:schemeClr>
                </a:solidFill>
                <a:latin typeface="Arial" panose="020B0604020202020204" pitchFamily="34" charset="0"/>
                <a:cs typeface="Arial" panose="020B0604020202020204" pitchFamily="34" charset="0"/>
              </a:rPr>
              <a:t>Lessons Learned about  Suboxone Micro-Induction </a:t>
            </a:r>
          </a:p>
        </p:txBody>
      </p:sp>
      <p:sp>
        <p:nvSpPr>
          <p:cNvPr id="4" name="Content Placeholder 3">
            <a:extLst>
              <a:ext uri="{FF2B5EF4-FFF2-40B4-BE49-F238E27FC236}">
                <a16:creationId xmlns:a16="http://schemas.microsoft.com/office/drawing/2014/main" id="{9C10F6FF-38BA-426A-8C19-42EE183DB73A}"/>
              </a:ext>
            </a:extLst>
          </p:cNvPr>
          <p:cNvSpPr>
            <a:spLocks noGrp="1"/>
          </p:cNvSpPr>
          <p:nvPr>
            <p:ph idx="1"/>
          </p:nvPr>
        </p:nvSpPr>
        <p:spPr>
          <a:xfrm>
            <a:off x="182880" y="2103120"/>
            <a:ext cx="4114800" cy="3714750"/>
          </a:xfrm>
        </p:spPr>
        <p:txBody>
          <a:bodyPr>
            <a:normAutofit fontScale="92500" lnSpcReduction="20000"/>
          </a:bodyPr>
          <a:lstStyle/>
          <a:p>
            <a:r>
              <a:rPr lang="en-US" sz="2400" b="1" dirty="0">
                <a:solidFill>
                  <a:schemeClr val="accent1"/>
                </a:solidFill>
                <a:latin typeface="Arial" panose="020B0604020202020204" pitchFamily="34" charset="0"/>
                <a:cs typeface="Arial" panose="020B0604020202020204" pitchFamily="34" charset="0"/>
              </a:rPr>
              <a:t>MUST</a:t>
            </a:r>
            <a:r>
              <a:rPr lang="en-US" sz="2400" dirty="0">
                <a:solidFill>
                  <a:schemeClr val="accent1"/>
                </a:solidFill>
                <a:latin typeface="Arial" panose="020B0604020202020204" pitchFamily="34" charset="0"/>
                <a:cs typeface="Arial" panose="020B0604020202020204" pitchFamily="34" charset="0"/>
              </a:rPr>
              <a:t> </a:t>
            </a:r>
            <a:r>
              <a:rPr lang="en-US" sz="2400" b="1" dirty="0">
                <a:solidFill>
                  <a:schemeClr val="accent1"/>
                </a:solidFill>
                <a:latin typeface="Arial" panose="020B0604020202020204" pitchFamily="34" charset="0"/>
                <a:cs typeface="Arial" panose="020B0604020202020204" pitchFamily="34" charset="0"/>
              </a:rPr>
              <a:t>start Suboxone at 0.5mg</a:t>
            </a:r>
          </a:p>
          <a:p>
            <a:endParaRPr lang="en-US" sz="2400" b="1" dirty="0">
              <a:solidFill>
                <a:schemeClr val="accent5">
                  <a:lumMod val="60000"/>
                  <a:lumOff val="40000"/>
                </a:schemeClr>
              </a:solidFill>
              <a:latin typeface="Arial" panose="020B0604020202020204" pitchFamily="34" charset="0"/>
              <a:cs typeface="Arial" panose="020B0604020202020204" pitchFamily="34" charset="0"/>
            </a:endParaRPr>
          </a:p>
          <a:p>
            <a:r>
              <a:rPr lang="en-US" sz="2400" b="1" dirty="0">
                <a:solidFill>
                  <a:schemeClr val="accent1"/>
                </a:solidFill>
                <a:latin typeface="Arial" panose="020B0604020202020204" pitchFamily="34" charset="0"/>
                <a:cs typeface="Arial" panose="020B0604020202020204" pitchFamily="34" charset="0"/>
              </a:rPr>
              <a:t>Can NOT speed up the process, it will take 6 days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Micro-induction is very successful in the hospital setting</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Fentanyl screen positive = Micro-Induction</a:t>
            </a:r>
          </a:p>
          <a:p>
            <a:endParaRPr lang="en-US" sz="675" b="1" dirty="0">
              <a:solidFill>
                <a:schemeClr val="accent5">
                  <a:lumMod val="60000"/>
                  <a:lumOff val="40000"/>
                </a:schemeClr>
              </a:solidFill>
            </a:endParaRPr>
          </a:p>
        </p:txBody>
      </p:sp>
    </p:spTree>
    <p:extLst>
      <p:ext uri="{BB962C8B-B14F-4D97-AF65-F5344CB8AC3E}">
        <p14:creationId xmlns:p14="http://schemas.microsoft.com/office/powerpoint/2010/main" val="376890417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clipart&#10;&#10;Description automatically generated">
            <a:extLst>
              <a:ext uri="{FF2B5EF4-FFF2-40B4-BE49-F238E27FC236}">
                <a16:creationId xmlns:a16="http://schemas.microsoft.com/office/drawing/2014/main" id="{BFEB4B77-B8AF-477D-B651-181FAD3BA16E}"/>
              </a:ext>
            </a:extLst>
          </p:cNvPr>
          <p:cNvPicPr>
            <a:picLocks noGrp="1" noChangeAspect="1"/>
          </p:cNvPicPr>
          <p:nvPr>
            <p:ph type="pic" sz="quarter" idx="13"/>
          </p:nvPr>
        </p:nvPicPr>
        <p:blipFill rotWithShape="1">
          <a:blip r:embed="rId2">
            <a:extLst>
              <a:ext uri="{837473B0-CC2E-450A-ABE3-18F120FF3D39}">
                <a1611:picAttrSrcUrl xmlns:a1611="http://schemas.microsoft.com/office/drawing/2016/11/main" r:id="rId3"/>
              </a:ext>
            </a:extLst>
          </a:blip>
          <a:srcRect l="-1735" r="-4515"/>
          <a:stretch/>
        </p:blipFill>
        <p:spPr>
          <a:xfrm>
            <a:off x="4972051" y="2025158"/>
            <a:ext cx="3628463" cy="2294469"/>
          </a:xfrm>
          <a:effectLst>
            <a:glow rad="228600">
              <a:schemeClr val="accent1">
                <a:satMod val="175000"/>
                <a:alpha val="40000"/>
              </a:schemeClr>
            </a:glow>
          </a:effectLst>
        </p:spPr>
      </p:pic>
      <p:sp>
        <p:nvSpPr>
          <p:cNvPr id="3" name="Title 2">
            <a:extLst>
              <a:ext uri="{FF2B5EF4-FFF2-40B4-BE49-F238E27FC236}">
                <a16:creationId xmlns:a16="http://schemas.microsoft.com/office/drawing/2014/main" id="{88AFA22C-218B-4F12-91C3-603033F1E3D5}"/>
              </a:ext>
            </a:extLst>
          </p:cNvPr>
          <p:cNvSpPr>
            <a:spLocks noGrp="1"/>
          </p:cNvSpPr>
          <p:nvPr>
            <p:ph type="title"/>
          </p:nvPr>
        </p:nvSpPr>
        <p:spPr>
          <a:xfrm>
            <a:off x="91440" y="640080"/>
            <a:ext cx="4232550" cy="994172"/>
          </a:xfrm>
        </p:spPr>
        <p:txBody>
          <a:bodyPr>
            <a:noAutofit/>
          </a:bodyPr>
          <a:lstStyle/>
          <a:p>
            <a:pPr algn="ctr"/>
            <a:r>
              <a:rPr lang="en-US" sz="3200" b="1" dirty="0">
                <a:solidFill>
                  <a:schemeClr val="accent5">
                    <a:lumMod val="40000"/>
                    <a:lumOff val="60000"/>
                  </a:schemeClr>
                </a:solidFill>
                <a:latin typeface="Arial" panose="020B0604020202020204" pitchFamily="34" charset="0"/>
                <a:cs typeface="Arial" panose="020B0604020202020204" pitchFamily="34" charset="0"/>
              </a:rPr>
              <a:t>Lessons Learned about  Suboxone Micro-Induction </a:t>
            </a:r>
          </a:p>
        </p:txBody>
      </p:sp>
      <p:sp>
        <p:nvSpPr>
          <p:cNvPr id="4" name="Content Placeholder 3">
            <a:extLst>
              <a:ext uri="{FF2B5EF4-FFF2-40B4-BE49-F238E27FC236}">
                <a16:creationId xmlns:a16="http://schemas.microsoft.com/office/drawing/2014/main" id="{9C10F6FF-38BA-426A-8C19-42EE183DB73A}"/>
              </a:ext>
            </a:extLst>
          </p:cNvPr>
          <p:cNvSpPr>
            <a:spLocks noGrp="1"/>
          </p:cNvSpPr>
          <p:nvPr>
            <p:ph idx="1"/>
          </p:nvPr>
        </p:nvSpPr>
        <p:spPr>
          <a:xfrm>
            <a:off x="182880" y="2103120"/>
            <a:ext cx="4114800" cy="3714750"/>
          </a:xfrm>
        </p:spPr>
        <p:txBody>
          <a:bodyPr>
            <a:normAutofit fontScale="92500" lnSpcReduction="20000"/>
          </a:bodyPr>
          <a:lstStyle/>
          <a:p>
            <a:r>
              <a:rPr lang="en-US" sz="2400" b="1" dirty="0">
                <a:solidFill>
                  <a:schemeClr val="accent1"/>
                </a:solidFill>
                <a:latin typeface="Arial" panose="020B0604020202020204" pitchFamily="34" charset="0"/>
                <a:cs typeface="Arial" panose="020B0604020202020204" pitchFamily="34" charset="0"/>
              </a:rPr>
              <a:t>MUST</a:t>
            </a:r>
            <a:r>
              <a:rPr lang="en-US" sz="2400" dirty="0">
                <a:solidFill>
                  <a:schemeClr val="accent1"/>
                </a:solidFill>
                <a:latin typeface="Arial" panose="020B0604020202020204" pitchFamily="34" charset="0"/>
                <a:cs typeface="Arial" panose="020B0604020202020204" pitchFamily="34" charset="0"/>
              </a:rPr>
              <a:t> </a:t>
            </a:r>
            <a:r>
              <a:rPr lang="en-US" sz="2400" b="1" dirty="0">
                <a:solidFill>
                  <a:schemeClr val="accent1"/>
                </a:solidFill>
                <a:latin typeface="Arial" panose="020B0604020202020204" pitchFamily="34" charset="0"/>
                <a:cs typeface="Arial" panose="020B0604020202020204" pitchFamily="34" charset="0"/>
              </a:rPr>
              <a:t>start Suboxone at 0.5mg</a:t>
            </a:r>
          </a:p>
          <a:p>
            <a:endParaRPr lang="en-US" sz="2400" b="1" dirty="0">
              <a:solidFill>
                <a:schemeClr val="accent5">
                  <a:lumMod val="60000"/>
                  <a:lumOff val="40000"/>
                </a:schemeClr>
              </a:solidFill>
              <a:latin typeface="Arial" panose="020B0604020202020204" pitchFamily="34" charset="0"/>
              <a:cs typeface="Arial" panose="020B0604020202020204" pitchFamily="34" charset="0"/>
            </a:endParaRPr>
          </a:p>
          <a:p>
            <a:r>
              <a:rPr lang="en-US" sz="2400" b="1" dirty="0">
                <a:solidFill>
                  <a:schemeClr val="accent1"/>
                </a:solidFill>
                <a:latin typeface="Arial" panose="020B0604020202020204" pitchFamily="34" charset="0"/>
                <a:cs typeface="Arial" panose="020B0604020202020204" pitchFamily="34" charset="0"/>
              </a:rPr>
              <a:t>Can NOT speed up the process, it will take 6 days</a:t>
            </a:r>
          </a:p>
          <a:p>
            <a:endParaRPr lang="en-US" sz="2400" dirty="0">
              <a:latin typeface="Arial" panose="020B0604020202020204" pitchFamily="34" charset="0"/>
              <a:cs typeface="Arial" panose="020B0604020202020204" pitchFamily="34" charset="0"/>
            </a:endParaRPr>
          </a:p>
          <a:p>
            <a:r>
              <a:rPr lang="en-US" sz="2400" b="1" dirty="0">
                <a:solidFill>
                  <a:schemeClr val="accent1"/>
                </a:solidFill>
                <a:latin typeface="Arial" panose="020B0604020202020204" pitchFamily="34" charset="0"/>
                <a:cs typeface="Arial" panose="020B0604020202020204" pitchFamily="34" charset="0"/>
              </a:rPr>
              <a:t>Micro-induction is very successful in the hospital setting</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Fentanyl screen positive = Micro-Induction</a:t>
            </a:r>
          </a:p>
          <a:p>
            <a:endParaRPr lang="en-US" sz="675" b="1" dirty="0">
              <a:solidFill>
                <a:schemeClr val="accent5">
                  <a:lumMod val="60000"/>
                  <a:lumOff val="40000"/>
                </a:schemeClr>
              </a:solidFill>
            </a:endParaRPr>
          </a:p>
        </p:txBody>
      </p:sp>
    </p:spTree>
    <p:extLst>
      <p:ext uri="{BB962C8B-B14F-4D97-AF65-F5344CB8AC3E}">
        <p14:creationId xmlns:p14="http://schemas.microsoft.com/office/powerpoint/2010/main" val="77018836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clipart&#10;&#10;Description automatically generated">
            <a:extLst>
              <a:ext uri="{FF2B5EF4-FFF2-40B4-BE49-F238E27FC236}">
                <a16:creationId xmlns:a16="http://schemas.microsoft.com/office/drawing/2014/main" id="{BFEB4B77-B8AF-477D-B651-181FAD3BA16E}"/>
              </a:ext>
            </a:extLst>
          </p:cNvPr>
          <p:cNvPicPr>
            <a:picLocks noGrp="1" noChangeAspect="1"/>
          </p:cNvPicPr>
          <p:nvPr>
            <p:ph type="pic" sz="quarter" idx="13"/>
          </p:nvPr>
        </p:nvPicPr>
        <p:blipFill rotWithShape="1">
          <a:blip r:embed="rId2">
            <a:extLst>
              <a:ext uri="{837473B0-CC2E-450A-ABE3-18F120FF3D39}">
                <a1611:picAttrSrcUrl xmlns:a1611="http://schemas.microsoft.com/office/drawing/2016/11/main" r:id="rId3"/>
              </a:ext>
            </a:extLst>
          </a:blip>
          <a:srcRect l="-1735" r="-4515"/>
          <a:stretch/>
        </p:blipFill>
        <p:spPr>
          <a:xfrm>
            <a:off x="4972051" y="2025158"/>
            <a:ext cx="3628463" cy="2294469"/>
          </a:xfrm>
          <a:effectLst>
            <a:glow rad="228600">
              <a:schemeClr val="accent1">
                <a:satMod val="175000"/>
                <a:alpha val="40000"/>
              </a:schemeClr>
            </a:glow>
          </a:effectLst>
        </p:spPr>
      </p:pic>
      <p:sp>
        <p:nvSpPr>
          <p:cNvPr id="3" name="Title 2">
            <a:extLst>
              <a:ext uri="{FF2B5EF4-FFF2-40B4-BE49-F238E27FC236}">
                <a16:creationId xmlns:a16="http://schemas.microsoft.com/office/drawing/2014/main" id="{88AFA22C-218B-4F12-91C3-603033F1E3D5}"/>
              </a:ext>
            </a:extLst>
          </p:cNvPr>
          <p:cNvSpPr>
            <a:spLocks noGrp="1"/>
          </p:cNvSpPr>
          <p:nvPr>
            <p:ph type="title"/>
          </p:nvPr>
        </p:nvSpPr>
        <p:spPr>
          <a:xfrm>
            <a:off x="91440" y="640080"/>
            <a:ext cx="4232550" cy="994172"/>
          </a:xfrm>
        </p:spPr>
        <p:txBody>
          <a:bodyPr>
            <a:noAutofit/>
          </a:bodyPr>
          <a:lstStyle/>
          <a:p>
            <a:pPr algn="ctr"/>
            <a:r>
              <a:rPr lang="en-US" sz="3200" b="1" dirty="0">
                <a:solidFill>
                  <a:schemeClr val="accent5">
                    <a:lumMod val="40000"/>
                    <a:lumOff val="60000"/>
                  </a:schemeClr>
                </a:solidFill>
                <a:latin typeface="Arial" panose="020B0604020202020204" pitchFamily="34" charset="0"/>
                <a:cs typeface="Arial" panose="020B0604020202020204" pitchFamily="34" charset="0"/>
              </a:rPr>
              <a:t>Lessons Learned about  Suboxone Micro-Induction </a:t>
            </a:r>
          </a:p>
        </p:txBody>
      </p:sp>
      <p:sp>
        <p:nvSpPr>
          <p:cNvPr id="4" name="Content Placeholder 3">
            <a:extLst>
              <a:ext uri="{FF2B5EF4-FFF2-40B4-BE49-F238E27FC236}">
                <a16:creationId xmlns:a16="http://schemas.microsoft.com/office/drawing/2014/main" id="{9C10F6FF-38BA-426A-8C19-42EE183DB73A}"/>
              </a:ext>
            </a:extLst>
          </p:cNvPr>
          <p:cNvSpPr>
            <a:spLocks noGrp="1"/>
          </p:cNvSpPr>
          <p:nvPr>
            <p:ph idx="1"/>
          </p:nvPr>
        </p:nvSpPr>
        <p:spPr>
          <a:xfrm>
            <a:off x="91440" y="2103120"/>
            <a:ext cx="4114800" cy="3714750"/>
          </a:xfrm>
        </p:spPr>
        <p:txBody>
          <a:bodyPr>
            <a:normAutofit fontScale="92500" lnSpcReduction="20000"/>
          </a:bodyPr>
          <a:lstStyle/>
          <a:p>
            <a:r>
              <a:rPr lang="en-US" sz="2400" b="1" dirty="0">
                <a:solidFill>
                  <a:schemeClr val="accent1"/>
                </a:solidFill>
                <a:latin typeface="Arial" panose="020B0604020202020204" pitchFamily="34" charset="0"/>
                <a:cs typeface="Arial" panose="020B0604020202020204" pitchFamily="34" charset="0"/>
              </a:rPr>
              <a:t>MUST</a:t>
            </a:r>
            <a:r>
              <a:rPr lang="en-US" sz="2400" dirty="0">
                <a:solidFill>
                  <a:schemeClr val="accent1"/>
                </a:solidFill>
                <a:latin typeface="Arial" panose="020B0604020202020204" pitchFamily="34" charset="0"/>
                <a:cs typeface="Arial" panose="020B0604020202020204" pitchFamily="34" charset="0"/>
              </a:rPr>
              <a:t> </a:t>
            </a:r>
            <a:r>
              <a:rPr lang="en-US" sz="2400" b="1" dirty="0">
                <a:solidFill>
                  <a:schemeClr val="accent1"/>
                </a:solidFill>
                <a:latin typeface="Arial" panose="020B0604020202020204" pitchFamily="34" charset="0"/>
                <a:cs typeface="Arial" panose="020B0604020202020204" pitchFamily="34" charset="0"/>
              </a:rPr>
              <a:t>start Suboxone at 0.5mg</a:t>
            </a:r>
          </a:p>
          <a:p>
            <a:endParaRPr lang="en-US" sz="2400" b="1" dirty="0">
              <a:solidFill>
                <a:schemeClr val="accent5">
                  <a:lumMod val="60000"/>
                  <a:lumOff val="40000"/>
                </a:schemeClr>
              </a:solidFill>
              <a:latin typeface="Arial" panose="020B0604020202020204" pitchFamily="34" charset="0"/>
              <a:cs typeface="Arial" panose="020B0604020202020204" pitchFamily="34" charset="0"/>
            </a:endParaRPr>
          </a:p>
          <a:p>
            <a:r>
              <a:rPr lang="en-US" sz="2400" b="1" dirty="0">
                <a:solidFill>
                  <a:schemeClr val="accent1"/>
                </a:solidFill>
                <a:latin typeface="Arial" panose="020B0604020202020204" pitchFamily="34" charset="0"/>
                <a:cs typeface="Arial" panose="020B0604020202020204" pitchFamily="34" charset="0"/>
              </a:rPr>
              <a:t>Can NOT speed up the process, it will take 6 days</a:t>
            </a:r>
          </a:p>
          <a:p>
            <a:endParaRPr lang="en-US" sz="2400" dirty="0">
              <a:latin typeface="Arial" panose="020B0604020202020204" pitchFamily="34" charset="0"/>
              <a:cs typeface="Arial" panose="020B0604020202020204" pitchFamily="34" charset="0"/>
            </a:endParaRPr>
          </a:p>
          <a:p>
            <a:r>
              <a:rPr lang="en-US" sz="2400" b="1" dirty="0">
                <a:solidFill>
                  <a:schemeClr val="accent1"/>
                </a:solidFill>
                <a:latin typeface="Arial" panose="020B0604020202020204" pitchFamily="34" charset="0"/>
                <a:cs typeface="Arial" panose="020B0604020202020204" pitchFamily="34" charset="0"/>
              </a:rPr>
              <a:t>Micro-induction is very successful in the hospital setting</a:t>
            </a:r>
          </a:p>
          <a:p>
            <a:endParaRPr lang="en-US" sz="2400" dirty="0">
              <a:latin typeface="Arial" panose="020B0604020202020204" pitchFamily="34" charset="0"/>
              <a:cs typeface="Arial" panose="020B0604020202020204" pitchFamily="34" charset="0"/>
            </a:endParaRPr>
          </a:p>
          <a:p>
            <a:r>
              <a:rPr lang="en-US" sz="2400" b="1" dirty="0">
                <a:solidFill>
                  <a:schemeClr val="accent1"/>
                </a:solidFill>
                <a:latin typeface="Arial" panose="020B0604020202020204" pitchFamily="34" charset="0"/>
                <a:cs typeface="Arial" panose="020B0604020202020204" pitchFamily="34" charset="0"/>
              </a:rPr>
              <a:t>Fentanyl screen positive = Micro-Induction</a:t>
            </a:r>
          </a:p>
          <a:p>
            <a:endParaRPr lang="en-US" sz="675" b="1" dirty="0">
              <a:solidFill>
                <a:schemeClr val="accent5">
                  <a:lumMod val="60000"/>
                  <a:lumOff val="40000"/>
                </a:schemeClr>
              </a:solidFill>
            </a:endParaRPr>
          </a:p>
        </p:txBody>
      </p:sp>
    </p:spTree>
    <p:extLst>
      <p:ext uri="{BB962C8B-B14F-4D97-AF65-F5344CB8AC3E}">
        <p14:creationId xmlns:p14="http://schemas.microsoft.com/office/powerpoint/2010/main" val="129228562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615AB7-8DCF-491B-8EF3-178C536320C4}"/>
              </a:ext>
            </a:extLst>
          </p:cNvPr>
          <p:cNvSpPr txBox="1"/>
          <p:nvPr/>
        </p:nvSpPr>
        <p:spPr>
          <a:xfrm flipH="1">
            <a:off x="342900" y="1714500"/>
            <a:ext cx="3664460" cy="3139321"/>
          </a:xfrm>
          <a:prstGeom prst="rect">
            <a:avLst/>
          </a:prstGeom>
          <a:noFill/>
        </p:spPr>
        <p:txBody>
          <a:bodyPr wrap="square" rtlCol="0">
            <a:spAutoFit/>
          </a:bodyPr>
          <a:lstStyle/>
          <a:p>
            <a:pPr algn="ctr" defTabSz="685800"/>
            <a:r>
              <a:rPr lang="en-US" sz="3200" b="1" dirty="0">
                <a:solidFill>
                  <a:srgbClr val="C63663">
                    <a:lumMod val="40000"/>
                    <a:lumOff val="60000"/>
                  </a:srgbClr>
                </a:solidFill>
                <a:latin typeface="Arial" panose="020B0604020202020204" pitchFamily="34" charset="0"/>
                <a:cs typeface="Arial" panose="020B0604020202020204" pitchFamily="34" charset="0"/>
              </a:rPr>
              <a:t>Suboxone Induction in the </a:t>
            </a:r>
          </a:p>
          <a:p>
            <a:pPr algn="ctr" defTabSz="685800"/>
            <a:r>
              <a:rPr lang="en-US" sz="3200" b="1" dirty="0">
                <a:solidFill>
                  <a:srgbClr val="C63663">
                    <a:lumMod val="40000"/>
                    <a:lumOff val="60000"/>
                  </a:srgbClr>
                </a:solidFill>
                <a:latin typeface="Arial" panose="020B0604020202020204" pitchFamily="34" charset="0"/>
                <a:cs typeface="Arial" panose="020B0604020202020204" pitchFamily="34" charset="0"/>
              </a:rPr>
              <a:t>Outpatient setting </a:t>
            </a:r>
          </a:p>
          <a:p>
            <a:pPr algn="ctr" defTabSz="685800"/>
            <a:endParaRPr lang="en-US" sz="3200" b="1" dirty="0">
              <a:solidFill>
                <a:srgbClr val="C63663">
                  <a:lumMod val="40000"/>
                  <a:lumOff val="60000"/>
                </a:srgbClr>
              </a:solidFill>
              <a:latin typeface="Arial" panose="020B0604020202020204" pitchFamily="34" charset="0"/>
              <a:cs typeface="Arial" panose="020B0604020202020204" pitchFamily="34" charset="0"/>
            </a:endParaRPr>
          </a:p>
          <a:p>
            <a:pPr algn="ctr" defTabSz="685800"/>
            <a:r>
              <a:rPr lang="en-US" sz="3200" b="1" dirty="0">
                <a:solidFill>
                  <a:srgbClr val="C63663">
                    <a:lumMod val="40000"/>
                    <a:lumOff val="60000"/>
                  </a:srgbClr>
                </a:solidFill>
                <a:latin typeface="Arial" panose="020B0604020202020204" pitchFamily="34" charset="0"/>
                <a:cs typeface="Arial" panose="020B0604020202020204" pitchFamily="34" charset="0"/>
              </a:rPr>
              <a:t>Still learning….</a:t>
            </a:r>
          </a:p>
          <a:p>
            <a:pPr algn="ctr" defTabSz="685800"/>
            <a:endParaRPr lang="en-US" sz="3300" dirty="0">
              <a:solidFill>
                <a:srgbClr val="C63663">
                  <a:lumMod val="40000"/>
                  <a:lumOff val="60000"/>
                </a:srgbClr>
              </a:solidFill>
              <a:latin typeface="Calibri" panose="020F0502020204030204"/>
            </a:endParaRPr>
          </a:p>
        </p:txBody>
      </p:sp>
      <p:pic>
        <p:nvPicPr>
          <p:cNvPr id="6" name="Picture Placeholder 5" descr="A room with chairs and tables&#10;&#10;Description automatically generated with low confidence">
            <a:extLst>
              <a:ext uri="{FF2B5EF4-FFF2-40B4-BE49-F238E27FC236}">
                <a16:creationId xmlns:a16="http://schemas.microsoft.com/office/drawing/2014/main" id="{2CD7EB7D-5077-4F5A-8BA3-34CFBF27389F}"/>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l="16667" r="16667"/>
          <a:stretch>
            <a:fillRect/>
          </a:stretch>
        </p:blipFill>
        <p:spPr>
          <a:xfrm>
            <a:off x="4572000" y="857250"/>
            <a:ext cx="4572000" cy="5143500"/>
          </a:xfrm>
        </p:spPr>
      </p:pic>
      <p:sp>
        <p:nvSpPr>
          <p:cNvPr id="8" name="TextBox 7">
            <a:extLst>
              <a:ext uri="{FF2B5EF4-FFF2-40B4-BE49-F238E27FC236}">
                <a16:creationId xmlns:a16="http://schemas.microsoft.com/office/drawing/2014/main" id="{55EB4997-EE12-460E-8EE4-0345B88D9BC4}"/>
              </a:ext>
            </a:extLst>
          </p:cNvPr>
          <p:cNvSpPr txBox="1"/>
          <p:nvPr/>
        </p:nvSpPr>
        <p:spPr>
          <a:xfrm>
            <a:off x="4572000" y="6000750"/>
            <a:ext cx="4572000" cy="196208"/>
          </a:xfrm>
          <a:prstGeom prst="rect">
            <a:avLst/>
          </a:prstGeom>
          <a:noFill/>
        </p:spPr>
        <p:txBody>
          <a:bodyPr wrap="square" rtlCol="0">
            <a:spAutoFit/>
          </a:bodyPr>
          <a:lstStyle/>
          <a:p>
            <a:pPr defTabSz="685800"/>
            <a:r>
              <a:rPr lang="en-US" sz="675" dirty="0">
                <a:solidFill>
                  <a:srgbClr val="000000"/>
                </a:solidFill>
                <a:latin typeface="Calibri" panose="020F0502020204030204"/>
                <a:hlinkClick r:id="rId3" tooltip="https://www.flickr.com/photos/24231561@N00/4387499220"/>
              </a:rPr>
              <a:t>This Photo</a:t>
            </a:r>
            <a:r>
              <a:rPr lang="en-US" sz="675" dirty="0">
                <a:solidFill>
                  <a:srgbClr val="000000"/>
                </a:solidFill>
                <a:latin typeface="Calibri" panose="020F0502020204030204"/>
              </a:rPr>
              <a:t> by Unknown Author is licensed under </a:t>
            </a:r>
            <a:r>
              <a:rPr lang="en-US" sz="675" dirty="0">
                <a:solidFill>
                  <a:srgbClr val="000000"/>
                </a:solidFill>
                <a:latin typeface="Calibri" panose="020F0502020204030204"/>
                <a:hlinkClick r:id="rId4" tooltip="https://creativecommons.org/licenses/by-nc-nd/3.0/"/>
              </a:rPr>
              <a:t>CC BY-NC-ND</a:t>
            </a:r>
            <a:endParaRPr lang="en-US" sz="675" dirty="0">
              <a:solidFill>
                <a:srgbClr val="000000"/>
              </a:solidFill>
              <a:latin typeface="Calibri" panose="020F0502020204030204"/>
            </a:endParaRPr>
          </a:p>
        </p:txBody>
      </p:sp>
    </p:spTree>
    <p:extLst>
      <p:ext uri="{BB962C8B-B14F-4D97-AF65-F5344CB8AC3E}">
        <p14:creationId xmlns:p14="http://schemas.microsoft.com/office/powerpoint/2010/main" val="2629293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g11dbec7b2c4_0_2"/>
          <p:cNvSpPr txBox="1">
            <a:spLocks noGrp="1"/>
          </p:cNvSpPr>
          <p:nvPr>
            <p:ph type="title"/>
          </p:nvPr>
        </p:nvSpPr>
        <p:spPr>
          <a:xfrm>
            <a:off x="320040" y="640080"/>
            <a:ext cx="7886700" cy="994275"/>
          </a:xfrm>
          <a:prstGeom prst="rect">
            <a:avLst/>
          </a:prstGeom>
        </p:spPr>
        <p:txBody>
          <a:bodyPr spcFirstLastPara="1" wrap="square" lIns="68569" tIns="34275" rIns="68569" bIns="34275" anchor="ctr" anchorCtr="0">
            <a:normAutofit/>
          </a:bodyPr>
          <a:lstStyle/>
          <a:p>
            <a:r>
              <a:rPr lang="en-US" sz="3200" b="1" dirty="0">
                <a:solidFill>
                  <a:srgbClr val="17375E"/>
                </a:solidFill>
                <a:latin typeface="+mj-lt"/>
              </a:rPr>
              <a:t>Addiction</a:t>
            </a:r>
            <a:endParaRPr sz="3200" b="1" dirty="0">
              <a:solidFill>
                <a:srgbClr val="17375E"/>
              </a:solidFill>
              <a:latin typeface="+mj-lt"/>
            </a:endParaRPr>
          </a:p>
        </p:txBody>
      </p:sp>
      <p:sp>
        <p:nvSpPr>
          <p:cNvPr id="181" name="Google Shape;181;g11dbec7b2c4_0_2"/>
          <p:cNvSpPr txBox="1">
            <a:spLocks noGrp="1"/>
          </p:cNvSpPr>
          <p:nvPr>
            <p:ph type="body" idx="1"/>
          </p:nvPr>
        </p:nvSpPr>
        <p:spPr>
          <a:xfrm>
            <a:off x="512064" y="1645920"/>
            <a:ext cx="7886700" cy="2894850"/>
          </a:xfrm>
          <a:prstGeom prst="rect">
            <a:avLst/>
          </a:prstGeom>
        </p:spPr>
        <p:txBody>
          <a:bodyPr spcFirstLastPara="1" wrap="square" lIns="68569" tIns="34275" rIns="68569" bIns="34275" anchor="t" anchorCtr="0">
            <a:normAutofit/>
          </a:bodyPr>
          <a:lstStyle/>
          <a:p>
            <a:pPr marL="0" indent="0">
              <a:spcBef>
                <a:spcPts val="0"/>
              </a:spcBef>
              <a:buSzPts val="2800"/>
              <a:buNone/>
            </a:pPr>
            <a:r>
              <a:rPr lang="en-US" dirty="0">
                <a:latin typeface="+mn-lt"/>
              </a:rPr>
              <a:t>Primary, chronic and relapsing brain disease characterized by an individual pathologically pursuing reward and/or relief by substance use and other behaviors </a:t>
            </a:r>
            <a:r>
              <a:rPr lang="en-US" b="1" u="sng" dirty="0">
                <a:latin typeface="+mn-lt"/>
              </a:rPr>
              <a:t>despite adverse consequences</a:t>
            </a:r>
            <a:r>
              <a:rPr lang="en-US" dirty="0">
                <a:latin typeface="+mn-lt"/>
              </a:rPr>
              <a:t>.</a:t>
            </a:r>
            <a:endParaRPr dirty="0">
              <a:latin typeface="+mn-lt"/>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D0B8A-4B42-4D5E-AE77-FAF086578805}"/>
              </a:ext>
            </a:extLst>
          </p:cNvPr>
          <p:cNvSpPr>
            <a:spLocks noGrp="1"/>
          </p:cNvSpPr>
          <p:nvPr>
            <p:ph type="title"/>
          </p:nvPr>
        </p:nvSpPr>
        <p:spPr>
          <a:xfrm>
            <a:off x="3291840" y="274320"/>
            <a:ext cx="5445578" cy="994172"/>
          </a:xfrm>
        </p:spPr>
        <p:txBody>
          <a:bodyPr>
            <a:normAutofit/>
          </a:bodyPr>
          <a:lstStyle/>
          <a:p>
            <a:pPr algn="ctr"/>
            <a:r>
              <a:rPr lang="en-US" sz="3200" b="1" dirty="0">
                <a:solidFill>
                  <a:schemeClr val="accent5">
                    <a:lumMod val="60000"/>
                    <a:lumOff val="40000"/>
                  </a:schemeClr>
                </a:solidFill>
                <a:latin typeface="Arial" panose="020B0604020202020204" pitchFamily="34" charset="0"/>
                <a:cs typeface="Arial" panose="020B0604020202020204" pitchFamily="34" charset="0"/>
              </a:rPr>
              <a:t>Suboxone Induction in the Outpatient Setting</a:t>
            </a:r>
          </a:p>
        </p:txBody>
      </p:sp>
      <p:sp>
        <p:nvSpPr>
          <p:cNvPr id="3" name="Content Placeholder 2">
            <a:extLst>
              <a:ext uri="{FF2B5EF4-FFF2-40B4-BE49-F238E27FC236}">
                <a16:creationId xmlns:a16="http://schemas.microsoft.com/office/drawing/2014/main" id="{901D4A4D-3C38-4428-82E6-DB0EC9765B03}"/>
              </a:ext>
            </a:extLst>
          </p:cNvPr>
          <p:cNvSpPr>
            <a:spLocks noGrp="1"/>
          </p:cNvSpPr>
          <p:nvPr>
            <p:ph idx="1"/>
          </p:nvPr>
        </p:nvSpPr>
        <p:spPr>
          <a:xfrm>
            <a:off x="3840480" y="1371600"/>
            <a:ext cx="5122273" cy="5303520"/>
          </a:xfrm>
        </p:spPr>
        <p:txBody>
          <a:bodyPr>
            <a:noAutofit/>
          </a:bodyPr>
          <a:lstStyle/>
          <a:p>
            <a:r>
              <a:rPr lang="en-US" sz="1600" dirty="0">
                <a:latin typeface="Arial" panose="020B0604020202020204" pitchFamily="34" charset="0"/>
                <a:cs typeface="Arial" panose="020B0604020202020204" pitchFamily="34" charset="0"/>
              </a:rPr>
              <a:t>Suboxone micro-induction can be used in the outpatient setting, but there are challenges</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UNC Addiction Medicine Program has not been successful using Micro-Induction in the outpatient setting</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Currently experimenting with</a:t>
            </a:r>
            <a:r>
              <a:rPr lang="en-US" sz="1600" b="1" dirty="0">
                <a:solidFill>
                  <a:schemeClr val="tx2">
                    <a:lumMod val="75000"/>
                    <a:lumOff val="25000"/>
                  </a:schemeClr>
                </a:solidFill>
                <a:latin typeface="Arial" panose="020B0604020202020204" pitchFamily="34" charset="0"/>
                <a:cs typeface="Arial" panose="020B0604020202020204" pitchFamily="34" charset="0"/>
              </a:rPr>
              <a:t> Macro-Induction protocols</a:t>
            </a:r>
          </a:p>
          <a:p>
            <a:endParaRPr lang="en-US" sz="1600" b="1" dirty="0">
              <a:solidFill>
                <a:schemeClr val="tx2">
                  <a:lumMod val="75000"/>
                  <a:lumOff val="25000"/>
                </a:schemeClr>
              </a:solidFill>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UNC AMP can not make recommendations for Suboxone induction in the outpatient setting at this time</a:t>
            </a:r>
          </a:p>
          <a:p>
            <a:endParaRPr lang="en-US" sz="1600" dirty="0">
              <a:latin typeface="Arial" panose="020B0604020202020204" pitchFamily="34" charset="0"/>
              <a:cs typeface="Arial" panose="020B0604020202020204" pitchFamily="34" charset="0"/>
            </a:endParaRPr>
          </a:p>
          <a:p>
            <a:r>
              <a:rPr lang="en-US" sz="1600" b="1" dirty="0">
                <a:solidFill>
                  <a:schemeClr val="tx2">
                    <a:lumMod val="75000"/>
                    <a:lumOff val="25000"/>
                  </a:schemeClr>
                </a:solidFill>
                <a:latin typeface="Arial" panose="020B0604020202020204" pitchFamily="34" charset="0"/>
                <a:cs typeface="Arial" panose="020B0604020202020204" pitchFamily="34" charset="0"/>
              </a:rPr>
              <a:t>Ask for HELP if you need to do a Suboxone induction in the outpatient setting</a:t>
            </a:r>
          </a:p>
          <a:p>
            <a:pPr lvl="1"/>
            <a:r>
              <a:rPr lang="en-US" sz="1600" b="1" dirty="0">
                <a:solidFill>
                  <a:schemeClr val="tx2">
                    <a:lumMod val="75000"/>
                    <a:lumOff val="25000"/>
                  </a:schemeClr>
                </a:solidFill>
                <a:latin typeface="Arial" panose="020B0604020202020204" pitchFamily="34" charset="0"/>
                <a:cs typeface="Arial" panose="020B0604020202020204" pitchFamily="34" charset="0"/>
              </a:rPr>
              <a:t>Contact your local OTP</a:t>
            </a:r>
          </a:p>
          <a:p>
            <a:pPr lvl="1"/>
            <a:r>
              <a:rPr lang="en-US" sz="1600" b="1" dirty="0">
                <a:solidFill>
                  <a:schemeClr val="tx2">
                    <a:lumMod val="75000"/>
                    <a:lumOff val="25000"/>
                  </a:schemeClr>
                </a:solidFill>
                <a:latin typeface="Arial" panose="020B0604020202020204" pitchFamily="34" charset="0"/>
                <a:cs typeface="Arial" panose="020B0604020202020204" pitchFamily="34" charset="0"/>
              </a:rPr>
              <a:t>Reach out to the UNC AMP</a:t>
            </a:r>
          </a:p>
        </p:txBody>
      </p:sp>
      <p:pic>
        <p:nvPicPr>
          <p:cNvPr id="6" name="Picture Placeholder 5" descr="Icon&#10;&#10;Description automatically generated">
            <a:extLst>
              <a:ext uri="{FF2B5EF4-FFF2-40B4-BE49-F238E27FC236}">
                <a16:creationId xmlns:a16="http://schemas.microsoft.com/office/drawing/2014/main" id="{D472CD20-8CA1-4C51-9DC4-A147D1F6F069}"/>
              </a:ext>
            </a:extLst>
          </p:cNvPr>
          <p:cNvPicPr>
            <a:picLocks noGrp="1" noChangeAspect="1"/>
          </p:cNvPicPr>
          <p:nvPr>
            <p:ph type="pic" sz="quarter" idx="13"/>
          </p:nvPr>
        </p:nvPicPr>
        <p:blipFill rotWithShape="1">
          <a:blip r:embed="rId2">
            <a:extLst>
              <a:ext uri="{837473B0-CC2E-450A-ABE3-18F120FF3D39}">
                <a1611:picAttrSrcUrl xmlns:a1611="http://schemas.microsoft.com/office/drawing/2016/11/main" r:id="rId3"/>
              </a:ext>
            </a:extLst>
          </a:blip>
          <a:srcRect l="2855" t="8002" r="4571" b="21334"/>
          <a:stretch/>
        </p:blipFill>
        <p:spPr>
          <a:xfrm>
            <a:off x="628650" y="1485900"/>
            <a:ext cx="3703320" cy="3634740"/>
          </a:xfrm>
        </p:spPr>
      </p:pic>
    </p:spTree>
    <p:extLst>
      <p:ext uri="{BB962C8B-B14F-4D97-AF65-F5344CB8AC3E}">
        <p14:creationId xmlns:p14="http://schemas.microsoft.com/office/powerpoint/2010/main" val="426351167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40ACA-B4F4-4136-A173-E603246DB567}"/>
              </a:ext>
            </a:extLst>
          </p:cNvPr>
          <p:cNvSpPr>
            <a:spLocks noGrp="1"/>
          </p:cNvSpPr>
          <p:nvPr>
            <p:ph type="title"/>
          </p:nvPr>
        </p:nvSpPr>
        <p:spPr/>
        <p:txBody>
          <a:bodyPr>
            <a:normAutofit/>
          </a:bodyPr>
          <a:lstStyle/>
          <a:p>
            <a:r>
              <a:rPr lang="en-US" sz="4800" b="1" dirty="0">
                <a:latin typeface="Arial" panose="020B0604020202020204" pitchFamily="34" charset="0"/>
                <a:cs typeface="Arial" panose="020B0604020202020204" pitchFamily="34" charset="0"/>
              </a:rPr>
              <a:t>Conundrum… how do we successfully initiate suboxone in the outpatient setting?</a:t>
            </a:r>
          </a:p>
        </p:txBody>
      </p:sp>
    </p:spTree>
    <p:extLst>
      <p:ext uri="{BB962C8B-B14F-4D97-AF65-F5344CB8AC3E}">
        <p14:creationId xmlns:p14="http://schemas.microsoft.com/office/powerpoint/2010/main" val="231488240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97A17C07-F0FC-483B-A99C-A3D893B88B66}"/>
              </a:ext>
            </a:extLst>
          </p:cNvPr>
          <p:cNvGraphicFramePr/>
          <p:nvPr>
            <p:extLst>
              <p:ext uri="{D42A27DB-BD31-4B8C-83A1-F6EECF244321}">
                <p14:modId xmlns:p14="http://schemas.microsoft.com/office/powerpoint/2010/main" val="3696387058"/>
              </p:ext>
            </p:extLst>
          </p:nvPr>
        </p:nvGraphicFramePr>
        <p:xfrm>
          <a:off x="2292532" y="1867173"/>
          <a:ext cx="4190456" cy="40050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57B5A79D-9E55-4376-B1A5-5CDEC43D5882}"/>
              </a:ext>
            </a:extLst>
          </p:cNvPr>
          <p:cNvSpPr>
            <a:spLocks noGrp="1"/>
          </p:cNvSpPr>
          <p:nvPr>
            <p:ph type="title"/>
          </p:nvPr>
        </p:nvSpPr>
        <p:spPr>
          <a:xfrm>
            <a:off x="628650" y="1109890"/>
            <a:ext cx="7886700" cy="994172"/>
          </a:xfrm>
        </p:spPr>
        <p:txBody>
          <a:bodyPr>
            <a:noAutofit/>
          </a:bodyPr>
          <a:lstStyle/>
          <a:p>
            <a:r>
              <a:rPr lang="en-US" sz="3200" b="1" dirty="0">
                <a:latin typeface="Arial" panose="020B0604020202020204" pitchFamily="34" charset="0"/>
                <a:cs typeface="Arial" panose="020B0604020202020204" pitchFamily="34" charset="0"/>
              </a:rPr>
              <a:t>Collaboration is KEY!</a:t>
            </a:r>
          </a:p>
        </p:txBody>
      </p:sp>
      <p:sp>
        <p:nvSpPr>
          <p:cNvPr id="7" name="TextBox 6">
            <a:extLst>
              <a:ext uri="{FF2B5EF4-FFF2-40B4-BE49-F238E27FC236}">
                <a16:creationId xmlns:a16="http://schemas.microsoft.com/office/drawing/2014/main" id="{45E6B736-0D5E-482E-8019-B811113D3C33}"/>
              </a:ext>
            </a:extLst>
          </p:cNvPr>
          <p:cNvSpPr txBox="1"/>
          <p:nvPr/>
        </p:nvSpPr>
        <p:spPr>
          <a:xfrm>
            <a:off x="780506" y="3011572"/>
            <a:ext cx="2488475" cy="1077218"/>
          </a:xfrm>
          <a:prstGeom prst="rect">
            <a:avLst/>
          </a:prstGeom>
          <a:noFill/>
        </p:spPr>
        <p:txBody>
          <a:bodyPr wrap="square">
            <a:spAutoFit/>
          </a:bodyPr>
          <a:lstStyle/>
          <a:p>
            <a:pPr algn="ctr" defTabSz="685800"/>
            <a:r>
              <a:rPr lang="en-US" sz="1600" dirty="0">
                <a:solidFill>
                  <a:srgbClr val="000000"/>
                </a:solidFill>
                <a:latin typeface="Arial" panose="020B0604020202020204" pitchFamily="34" charset="0"/>
                <a:cs typeface="Arial" panose="020B0604020202020204" pitchFamily="34" charset="0"/>
              </a:rPr>
              <a:t>Patients may need to initiate treatment with methadone or buprenorphine at an OTP</a:t>
            </a:r>
          </a:p>
        </p:txBody>
      </p:sp>
      <p:sp>
        <p:nvSpPr>
          <p:cNvPr id="9" name="TextBox 8">
            <a:extLst>
              <a:ext uri="{FF2B5EF4-FFF2-40B4-BE49-F238E27FC236}">
                <a16:creationId xmlns:a16="http://schemas.microsoft.com/office/drawing/2014/main" id="{E3696B9E-3167-4518-8E67-379558F9535B}"/>
              </a:ext>
            </a:extLst>
          </p:cNvPr>
          <p:cNvSpPr txBox="1"/>
          <p:nvPr/>
        </p:nvSpPr>
        <p:spPr>
          <a:xfrm>
            <a:off x="260169" y="4502143"/>
            <a:ext cx="1914797" cy="1569660"/>
          </a:xfrm>
          <a:prstGeom prst="rect">
            <a:avLst/>
          </a:prstGeom>
          <a:noFill/>
        </p:spPr>
        <p:txBody>
          <a:bodyPr wrap="square">
            <a:spAutoFit/>
          </a:bodyPr>
          <a:lstStyle/>
          <a:p>
            <a:pPr algn="ctr" defTabSz="685800"/>
            <a:r>
              <a:rPr lang="en-US" sz="1600" dirty="0">
                <a:solidFill>
                  <a:srgbClr val="000000"/>
                </a:solidFill>
                <a:latin typeface="Arial" panose="020B0604020202020204" pitchFamily="34" charset="0"/>
                <a:cs typeface="Arial" panose="020B0604020202020204" pitchFamily="34" charset="0"/>
              </a:rPr>
              <a:t>OBOTs can try standard induction and if not successful, reach out to their OTP for guidance</a:t>
            </a:r>
          </a:p>
        </p:txBody>
      </p:sp>
      <p:sp>
        <p:nvSpPr>
          <p:cNvPr id="11" name="TextBox 10">
            <a:extLst>
              <a:ext uri="{FF2B5EF4-FFF2-40B4-BE49-F238E27FC236}">
                <a16:creationId xmlns:a16="http://schemas.microsoft.com/office/drawing/2014/main" id="{5C105B78-7443-4BD6-8E7C-5CF8878F8795}"/>
              </a:ext>
            </a:extLst>
          </p:cNvPr>
          <p:cNvSpPr txBox="1"/>
          <p:nvPr/>
        </p:nvSpPr>
        <p:spPr>
          <a:xfrm>
            <a:off x="5373733" y="3115446"/>
            <a:ext cx="3095897" cy="830997"/>
          </a:xfrm>
          <a:prstGeom prst="rect">
            <a:avLst/>
          </a:prstGeom>
          <a:noFill/>
        </p:spPr>
        <p:txBody>
          <a:bodyPr wrap="square">
            <a:spAutoFit/>
          </a:bodyPr>
          <a:lstStyle/>
          <a:p>
            <a:pPr algn="ctr" defTabSz="685800"/>
            <a:r>
              <a:rPr lang="en-US" sz="1600" dirty="0">
                <a:solidFill>
                  <a:srgbClr val="000000"/>
                </a:solidFill>
                <a:latin typeface="Arial" panose="020B0604020202020204" pitchFamily="34" charset="0"/>
                <a:cs typeface="Arial" panose="020B0604020202020204" pitchFamily="34" charset="0"/>
              </a:rPr>
              <a:t>Hospitalization may be an option for initiating buprenorphine</a:t>
            </a:r>
          </a:p>
        </p:txBody>
      </p:sp>
      <p:sp>
        <p:nvSpPr>
          <p:cNvPr id="8" name="TextBox 7">
            <a:extLst>
              <a:ext uri="{FF2B5EF4-FFF2-40B4-BE49-F238E27FC236}">
                <a16:creationId xmlns:a16="http://schemas.microsoft.com/office/drawing/2014/main" id="{03B928C0-B062-4926-B5CA-572EC41669E2}"/>
              </a:ext>
            </a:extLst>
          </p:cNvPr>
          <p:cNvSpPr txBox="1"/>
          <p:nvPr/>
        </p:nvSpPr>
        <p:spPr>
          <a:xfrm>
            <a:off x="6482988" y="4088790"/>
            <a:ext cx="2607671" cy="1077218"/>
          </a:xfrm>
          <a:prstGeom prst="rect">
            <a:avLst/>
          </a:prstGeom>
          <a:noFill/>
        </p:spPr>
        <p:txBody>
          <a:bodyPr wrap="square">
            <a:spAutoFit/>
          </a:bodyPr>
          <a:lstStyle/>
          <a:p>
            <a:pPr algn="ctr" defTabSz="685800"/>
            <a:r>
              <a:rPr lang="en-US" sz="1600" dirty="0">
                <a:solidFill>
                  <a:srgbClr val="000000"/>
                </a:solidFill>
                <a:latin typeface="Arial" panose="020B0604020202020204" pitchFamily="34" charset="0"/>
                <a:cs typeface="Arial" panose="020B0604020202020204" pitchFamily="34" charset="0"/>
              </a:rPr>
              <a:t>Partnership with your ADATC may be an option for assisting with buprenorphine induction</a:t>
            </a:r>
          </a:p>
        </p:txBody>
      </p:sp>
    </p:spTree>
    <p:extLst>
      <p:ext uri="{BB962C8B-B14F-4D97-AF65-F5344CB8AC3E}">
        <p14:creationId xmlns:p14="http://schemas.microsoft.com/office/powerpoint/2010/main" val="84850577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D6D99-998B-455A-93FE-86D00E38F852}"/>
              </a:ext>
            </a:extLst>
          </p:cNvPr>
          <p:cNvSpPr>
            <a:spLocks noGrp="1"/>
          </p:cNvSpPr>
          <p:nvPr>
            <p:ph type="title"/>
          </p:nvPr>
        </p:nvSpPr>
        <p:spPr/>
        <p:txBody>
          <a:bodyPr>
            <a:normAutofit/>
          </a:bodyPr>
          <a:lstStyle/>
          <a:p>
            <a:r>
              <a:rPr lang="en-US" sz="4800" b="1" dirty="0">
                <a:latin typeface="Arial" panose="020B0604020202020204" pitchFamily="34" charset="0"/>
                <a:cs typeface="Arial" panose="020B0604020202020204" pitchFamily="34" charset="0"/>
              </a:rPr>
              <a:t>Example Suboxone Micro-Induction Protocols</a:t>
            </a:r>
          </a:p>
        </p:txBody>
      </p:sp>
    </p:spTree>
    <p:extLst>
      <p:ext uri="{BB962C8B-B14F-4D97-AF65-F5344CB8AC3E}">
        <p14:creationId xmlns:p14="http://schemas.microsoft.com/office/powerpoint/2010/main" val="110431797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7C3AA45-5E79-4638-B878-5E2D89D8E3C4}"/>
              </a:ext>
            </a:extLst>
          </p:cNvPr>
          <p:cNvGrpSpPr/>
          <p:nvPr/>
        </p:nvGrpSpPr>
        <p:grpSpPr>
          <a:xfrm>
            <a:off x="561645" y="2000250"/>
            <a:ext cx="7667955" cy="3600450"/>
            <a:chOff x="748860" y="1143000"/>
            <a:chExt cx="10223940" cy="4800600"/>
          </a:xfrm>
        </p:grpSpPr>
        <p:sp>
          <p:nvSpPr>
            <p:cNvPr id="3" name="Rectangle 2">
              <a:extLst>
                <a:ext uri="{FF2B5EF4-FFF2-40B4-BE49-F238E27FC236}">
                  <a16:creationId xmlns:a16="http://schemas.microsoft.com/office/drawing/2014/main" id="{708536DF-D7E6-46B1-AB1D-8AAE7B593663}"/>
                </a:ext>
              </a:extLst>
            </p:cNvPr>
            <p:cNvSpPr/>
            <p:nvPr/>
          </p:nvSpPr>
          <p:spPr>
            <a:xfrm>
              <a:off x="748860" y="1143000"/>
              <a:ext cx="10223940" cy="4800600"/>
            </a:xfrm>
            <a:prstGeom prst="rect">
              <a:avLst/>
            </a:prstGeom>
            <a:solidFill>
              <a:schemeClr val="bg1">
                <a:lumMod val="95000"/>
              </a:schemeClr>
            </a:solidFill>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Calibri" panose="020F0502020204030204"/>
              </a:endParaRPr>
            </a:p>
          </p:txBody>
        </p:sp>
        <p:graphicFrame>
          <p:nvGraphicFramePr>
            <p:cNvPr id="2" name="Object 1">
              <a:extLst>
                <a:ext uri="{FF2B5EF4-FFF2-40B4-BE49-F238E27FC236}">
                  <a16:creationId xmlns:a16="http://schemas.microsoft.com/office/drawing/2014/main" id="{A603E7B5-8FEB-48BD-AFEE-9B07AF80493C}"/>
                </a:ext>
              </a:extLst>
            </p:cNvPr>
            <p:cNvGraphicFramePr>
              <a:graphicFrameLocks noChangeAspect="1"/>
            </p:cNvGraphicFramePr>
            <p:nvPr/>
          </p:nvGraphicFramePr>
          <p:xfrm>
            <a:off x="966216" y="1371601"/>
            <a:ext cx="9753600" cy="4385188"/>
          </p:xfrm>
          <a:graphic>
            <a:graphicData uri="http://schemas.openxmlformats.org/presentationml/2006/ole">
              <mc:AlternateContent xmlns:mc="http://schemas.openxmlformats.org/markup-compatibility/2006">
                <mc:Choice xmlns:v="urn:schemas-microsoft-com:vml" Requires="v">
                  <p:oleObj spid="_x0000_s1040" name="Worksheet" r:id="rId4" imgW="6299200" imgH="2831997" progId="Excel.Sheet.12">
                    <p:embed/>
                  </p:oleObj>
                </mc:Choice>
                <mc:Fallback>
                  <p:oleObj name="Worksheet" r:id="rId4" imgW="6299200" imgH="2831997" progId="Excel.Sheet.12">
                    <p:embed/>
                    <p:pic>
                      <p:nvPicPr>
                        <p:cNvPr id="2" name="Object 1">
                          <a:extLst>
                            <a:ext uri="{FF2B5EF4-FFF2-40B4-BE49-F238E27FC236}">
                              <a16:creationId xmlns:a16="http://schemas.microsoft.com/office/drawing/2014/main" id="{A603E7B5-8FEB-48BD-AFEE-9B07AF80493C}"/>
                            </a:ext>
                          </a:extLst>
                        </p:cNvPr>
                        <p:cNvPicPr/>
                        <p:nvPr/>
                      </p:nvPicPr>
                      <p:blipFill>
                        <a:blip r:embed="rId5"/>
                        <a:stretch>
                          <a:fillRect/>
                        </a:stretch>
                      </p:blipFill>
                      <p:spPr>
                        <a:xfrm>
                          <a:off x="966216" y="1371601"/>
                          <a:ext cx="9753600" cy="4385188"/>
                        </a:xfrm>
                        <a:prstGeom prst="rect">
                          <a:avLst/>
                        </a:prstGeom>
                      </p:spPr>
                    </p:pic>
                  </p:oleObj>
                </mc:Fallback>
              </mc:AlternateContent>
            </a:graphicData>
          </a:graphic>
        </p:graphicFrame>
      </p:grpSp>
      <p:sp>
        <p:nvSpPr>
          <p:cNvPr id="9" name="Title 3">
            <a:extLst>
              <a:ext uri="{FF2B5EF4-FFF2-40B4-BE49-F238E27FC236}">
                <a16:creationId xmlns:a16="http://schemas.microsoft.com/office/drawing/2014/main" id="{884CDE1E-D9FE-4472-83E1-F84B3E8BDA9A}"/>
              </a:ext>
            </a:extLst>
          </p:cNvPr>
          <p:cNvSpPr>
            <a:spLocks noGrp="1"/>
          </p:cNvSpPr>
          <p:nvPr>
            <p:ph type="title"/>
          </p:nvPr>
        </p:nvSpPr>
        <p:spPr>
          <a:xfrm>
            <a:off x="438912" y="1231492"/>
            <a:ext cx="7886700" cy="597308"/>
          </a:xfrm>
        </p:spPr>
        <p:txBody>
          <a:bodyPr>
            <a:noAutofit/>
          </a:bodyPr>
          <a:lstStyle/>
          <a:p>
            <a:r>
              <a:rPr lang="en-US" sz="3200" b="1" dirty="0">
                <a:solidFill>
                  <a:schemeClr val="accent5">
                    <a:lumMod val="40000"/>
                    <a:lumOff val="60000"/>
                  </a:schemeClr>
                </a:solidFill>
                <a:latin typeface="Arial" panose="020B0604020202020204" pitchFamily="34" charset="0"/>
                <a:cs typeface="Arial" panose="020B0604020202020204" pitchFamily="34" charset="0"/>
              </a:rPr>
              <a:t>Example Micro-Induction protocols</a:t>
            </a:r>
          </a:p>
        </p:txBody>
      </p:sp>
    </p:spTree>
    <p:extLst>
      <p:ext uri="{BB962C8B-B14F-4D97-AF65-F5344CB8AC3E}">
        <p14:creationId xmlns:p14="http://schemas.microsoft.com/office/powerpoint/2010/main" val="216892829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F0EF0A7-15F7-4DE1-B56D-A6EDC9032977}"/>
              </a:ext>
            </a:extLst>
          </p:cNvPr>
          <p:cNvGrpSpPr/>
          <p:nvPr/>
        </p:nvGrpSpPr>
        <p:grpSpPr>
          <a:xfrm>
            <a:off x="214884" y="2427732"/>
            <a:ext cx="8686800" cy="2658618"/>
            <a:chOff x="304800" y="1648968"/>
            <a:chExt cx="11582400" cy="3544824"/>
          </a:xfrm>
        </p:grpSpPr>
        <p:sp>
          <p:nvSpPr>
            <p:cNvPr id="5" name="Rectangle 4">
              <a:extLst>
                <a:ext uri="{FF2B5EF4-FFF2-40B4-BE49-F238E27FC236}">
                  <a16:creationId xmlns:a16="http://schemas.microsoft.com/office/drawing/2014/main" id="{8CCDB473-4375-4CB5-B0F8-CC4648FEB3F3}"/>
                </a:ext>
              </a:extLst>
            </p:cNvPr>
            <p:cNvSpPr/>
            <p:nvPr/>
          </p:nvSpPr>
          <p:spPr>
            <a:xfrm>
              <a:off x="304800" y="1648968"/>
              <a:ext cx="11582400" cy="3544824"/>
            </a:xfrm>
            <a:prstGeom prst="rect">
              <a:avLst/>
            </a:prstGeom>
            <a:solidFill>
              <a:schemeClr val="accent1">
                <a:lumMod val="75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Calibri" panose="020F0502020204030204"/>
              </a:endParaRPr>
            </a:p>
          </p:txBody>
        </p:sp>
        <p:pic>
          <p:nvPicPr>
            <p:cNvPr id="3" name="Picture 2">
              <a:extLst>
                <a:ext uri="{FF2B5EF4-FFF2-40B4-BE49-F238E27FC236}">
                  <a16:creationId xmlns:a16="http://schemas.microsoft.com/office/drawing/2014/main" id="{BF38B98B-CCAB-45F0-BDF6-7BADA5E4AF4F}"/>
                </a:ext>
              </a:extLst>
            </p:cNvPr>
            <p:cNvPicPr>
              <a:picLocks noChangeAspect="1"/>
            </p:cNvPicPr>
            <p:nvPr/>
          </p:nvPicPr>
          <p:blipFill>
            <a:blip r:embed="rId2"/>
            <a:stretch>
              <a:fillRect/>
            </a:stretch>
          </p:blipFill>
          <p:spPr>
            <a:xfrm>
              <a:off x="462928" y="1793064"/>
              <a:ext cx="11266143" cy="3271872"/>
            </a:xfrm>
            <a:prstGeom prst="rect">
              <a:avLst/>
            </a:prstGeom>
          </p:spPr>
        </p:pic>
      </p:grpSp>
      <p:sp>
        <p:nvSpPr>
          <p:cNvPr id="4" name="TextBox 3">
            <a:extLst>
              <a:ext uri="{FF2B5EF4-FFF2-40B4-BE49-F238E27FC236}">
                <a16:creationId xmlns:a16="http://schemas.microsoft.com/office/drawing/2014/main" id="{C3986A2C-4D10-4FE3-BF5C-55A4D1069D0A}"/>
              </a:ext>
            </a:extLst>
          </p:cNvPr>
          <p:cNvSpPr txBox="1"/>
          <p:nvPr/>
        </p:nvSpPr>
        <p:spPr>
          <a:xfrm flipH="1">
            <a:off x="-1" y="712052"/>
            <a:ext cx="8783088" cy="1569660"/>
          </a:xfrm>
          <a:prstGeom prst="rect">
            <a:avLst/>
          </a:prstGeom>
          <a:noFill/>
        </p:spPr>
        <p:txBody>
          <a:bodyPr wrap="square" rtlCol="0">
            <a:spAutoFit/>
          </a:bodyPr>
          <a:lstStyle/>
          <a:p>
            <a:pPr algn="ctr" defTabSz="685800"/>
            <a:r>
              <a:rPr lang="en-US" sz="3200" b="1" dirty="0">
                <a:solidFill>
                  <a:srgbClr val="C63663">
                    <a:lumMod val="40000"/>
                    <a:lumOff val="60000"/>
                  </a:srgbClr>
                </a:solidFill>
                <a:latin typeface="Arial" panose="020B0604020202020204" pitchFamily="34" charset="0"/>
                <a:cs typeface="Arial" panose="020B0604020202020204" pitchFamily="34" charset="0"/>
              </a:rPr>
              <a:t>Example Micro-Induction protocol for the clinic</a:t>
            </a:r>
          </a:p>
          <a:p>
            <a:pPr algn="ctr" defTabSz="685800"/>
            <a:r>
              <a:rPr lang="en-US" sz="3200" b="1" dirty="0">
                <a:solidFill>
                  <a:srgbClr val="C63663">
                    <a:lumMod val="40000"/>
                    <a:lumOff val="60000"/>
                  </a:srgbClr>
                </a:solidFill>
                <a:latin typeface="Arial" panose="020B0604020202020204" pitchFamily="34" charset="0"/>
                <a:cs typeface="Arial" panose="020B0604020202020204" pitchFamily="34" charset="0"/>
              </a:rPr>
              <a:t>Utilizing suboxone 2mg and 8mg films</a:t>
            </a:r>
          </a:p>
        </p:txBody>
      </p:sp>
      <p:sp>
        <p:nvSpPr>
          <p:cNvPr id="8" name="TextBox 7">
            <a:extLst>
              <a:ext uri="{FF2B5EF4-FFF2-40B4-BE49-F238E27FC236}">
                <a16:creationId xmlns:a16="http://schemas.microsoft.com/office/drawing/2014/main" id="{AA500EA7-2820-402B-85DC-E81514D0CEB3}"/>
              </a:ext>
            </a:extLst>
          </p:cNvPr>
          <p:cNvSpPr txBox="1"/>
          <p:nvPr/>
        </p:nvSpPr>
        <p:spPr>
          <a:xfrm>
            <a:off x="171450" y="5314951"/>
            <a:ext cx="8858250" cy="830997"/>
          </a:xfrm>
          <a:prstGeom prst="rect">
            <a:avLst/>
          </a:prstGeom>
          <a:noFill/>
        </p:spPr>
        <p:txBody>
          <a:bodyPr wrap="square">
            <a:spAutoFit/>
          </a:bodyPr>
          <a:lstStyle/>
          <a:p>
            <a:pPr algn="ctr" defTabSz="685800"/>
            <a:r>
              <a:rPr lang="en-US" sz="2400" dirty="0">
                <a:solidFill>
                  <a:srgbClr val="C63663">
                    <a:lumMod val="20000"/>
                    <a:lumOff val="80000"/>
                  </a:srgbClr>
                </a:solidFill>
                <a:latin typeface="Calibri" panose="020F0502020204030204"/>
              </a:rPr>
              <a:t>Remember: must call the pharmacy to check availability of suboxone 2mg film</a:t>
            </a:r>
          </a:p>
        </p:txBody>
      </p:sp>
    </p:spTree>
    <p:extLst>
      <p:ext uri="{BB962C8B-B14F-4D97-AF65-F5344CB8AC3E}">
        <p14:creationId xmlns:p14="http://schemas.microsoft.com/office/powerpoint/2010/main" val="138226115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5BD25-BC9D-41CF-8BCA-C2DF8BD8F3B6}"/>
              </a:ext>
            </a:extLst>
          </p:cNvPr>
          <p:cNvSpPr>
            <a:spLocks noGrp="1"/>
          </p:cNvSpPr>
          <p:nvPr>
            <p:ph type="title"/>
          </p:nvPr>
        </p:nvSpPr>
        <p:spPr>
          <a:xfrm>
            <a:off x="1828800" y="365126"/>
            <a:ext cx="6286500" cy="1325563"/>
          </a:xfrm>
        </p:spPr>
        <p:txBody>
          <a:bodyPr>
            <a:normAutofit fontScale="90000"/>
          </a:bodyPr>
          <a:lstStyle/>
          <a:p>
            <a:r>
              <a:rPr lang="en-US" sz="3200" b="1" dirty="0">
                <a:solidFill>
                  <a:schemeClr val="tx2">
                    <a:lumMod val="90000"/>
                    <a:lumOff val="10000"/>
                  </a:schemeClr>
                </a:solidFill>
                <a:latin typeface="Arial" panose="020B0604020202020204" pitchFamily="34" charset="0"/>
                <a:cs typeface="Arial" panose="020B0604020202020204" pitchFamily="34" charset="0"/>
              </a:rPr>
              <a:t>Suboxone: </a:t>
            </a:r>
            <a:br>
              <a:rPr lang="en-US" sz="3200" b="1" dirty="0">
                <a:solidFill>
                  <a:schemeClr val="tx2">
                    <a:lumMod val="90000"/>
                    <a:lumOff val="10000"/>
                  </a:schemeClr>
                </a:solidFill>
                <a:latin typeface="Arial" panose="020B0604020202020204" pitchFamily="34" charset="0"/>
                <a:cs typeface="Arial" panose="020B0604020202020204" pitchFamily="34" charset="0"/>
              </a:rPr>
            </a:br>
            <a:r>
              <a:rPr lang="en-US" sz="3200" b="1" dirty="0">
                <a:solidFill>
                  <a:schemeClr val="tx2">
                    <a:lumMod val="90000"/>
                    <a:lumOff val="10000"/>
                  </a:schemeClr>
                </a:solidFill>
                <a:latin typeface="Arial" panose="020B0604020202020204" pitchFamily="34" charset="0"/>
                <a:cs typeface="Arial" panose="020B0604020202020204" pitchFamily="34" charset="0"/>
              </a:rPr>
              <a:t>Do you still need a Waiver?  </a:t>
            </a:r>
            <a:r>
              <a:rPr lang="en-US" sz="3200" b="1" dirty="0">
                <a:solidFill>
                  <a:schemeClr val="accent5">
                    <a:lumMod val="60000"/>
                    <a:lumOff val="40000"/>
                  </a:schemeClr>
                </a:solidFill>
                <a:latin typeface="Arial" panose="020B0604020202020204" pitchFamily="34" charset="0"/>
                <a:cs typeface="Arial" panose="020B0604020202020204" pitchFamily="34" charset="0"/>
              </a:rPr>
              <a:t>YES!</a:t>
            </a:r>
          </a:p>
        </p:txBody>
      </p:sp>
      <p:sp>
        <p:nvSpPr>
          <p:cNvPr id="3" name="Content Placeholder 2">
            <a:extLst>
              <a:ext uri="{FF2B5EF4-FFF2-40B4-BE49-F238E27FC236}">
                <a16:creationId xmlns:a16="http://schemas.microsoft.com/office/drawing/2014/main" id="{130C48FE-8372-47BF-83F5-6E1BFD7BF923}"/>
              </a:ext>
            </a:extLst>
          </p:cNvPr>
          <p:cNvSpPr>
            <a:spLocks noGrp="1"/>
          </p:cNvSpPr>
          <p:nvPr>
            <p:ph idx="1"/>
          </p:nvPr>
        </p:nvSpPr>
        <p:spPr>
          <a:xfrm>
            <a:off x="2194560" y="1554480"/>
            <a:ext cx="6286500" cy="4351338"/>
          </a:xfrm>
        </p:spPr>
        <p:txBody>
          <a:bodyPr>
            <a:normAutofit/>
          </a:bodyPr>
          <a:lstStyle/>
          <a:p>
            <a:r>
              <a:rPr lang="en-US" sz="2400" dirty="0">
                <a:solidFill>
                  <a:schemeClr val="tx2">
                    <a:lumMod val="90000"/>
                    <a:lumOff val="10000"/>
                  </a:schemeClr>
                </a:solidFill>
                <a:latin typeface="Arial" panose="020B0604020202020204" pitchFamily="34" charset="0"/>
                <a:cs typeface="Arial" panose="020B0604020202020204" pitchFamily="34" charset="0"/>
              </a:rPr>
              <a:t>In 2021, HHS modified the process to obtain a waiver to prescribe buprenorphine.</a:t>
            </a:r>
          </a:p>
          <a:p>
            <a:r>
              <a:rPr lang="en-US" sz="2400" b="1" dirty="0">
                <a:solidFill>
                  <a:schemeClr val="accent5">
                    <a:lumMod val="60000"/>
                    <a:lumOff val="40000"/>
                  </a:schemeClr>
                </a:solidFill>
                <a:latin typeface="Arial" panose="020B0604020202020204" pitchFamily="34" charset="0"/>
                <a:cs typeface="Arial" panose="020B0604020202020204" pitchFamily="34" charset="0"/>
              </a:rPr>
              <a:t>All providers must still obtain an ‘X waiver’ to prescribe buprenorphine</a:t>
            </a:r>
          </a:p>
          <a:p>
            <a:r>
              <a:rPr lang="en-US" sz="2400" dirty="0">
                <a:solidFill>
                  <a:schemeClr val="tx2">
                    <a:lumMod val="90000"/>
                    <a:lumOff val="10000"/>
                  </a:schemeClr>
                </a:solidFill>
                <a:latin typeface="Arial" panose="020B0604020202020204" pitchFamily="34" charset="0"/>
                <a:cs typeface="Arial" panose="020B0604020202020204" pitchFamily="34" charset="0"/>
              </a:rPr>
              <a:t>Providers who </a:t>
            </a:r>
            <a:r>
              <a:rPr lang="en-US" sz="2400" b="1" dirty="0">
                <a:solidFill>
                  <a:schemeClr val="tx2">
                    <a:lumMod val="90000"/>
                    <a:lumOff val="10000"/>
                  </a:schemeClr>
                </a:solidFill>
                <a:latin typeface="Arial" panose="020B0604020202020204" pitchFamily="34" charset="0"/>
                <a:cs typeface="Arial" panose="020B0604020202020204" pitchFamily="34" charset="0"/>
              </a:rPr>
              <a:t>DO NOT</a:t>
            </a:r>
            <a:r>
              <a:rPr lang="en-US" sz="2400" dirty="0">
                <a:solidFill>
                  <a:schemeClr val="tx2">
                    <a:lumMod val="90000"/>
                    <a:lumOff val="10000"/>
                  </a:schemeClr>
                </a:solidFill>
                <a:latin typeface="Arial" panose="020B0604020202020204" pitchFamily="34" charset="0"/>
                <a:cs typeface="Arial" panose="020B0604020202020204" pitchFamily="34" charset="0"/>
              </a:rPr>
              <a:t> take the DATA 2000 waiver training course can prescribe to </a:t>
            </a:r>
            <a:r>
              <a:rPr lang="en-US" sz="2400" b="1" dirty="0">
                <a:solidFill>
                  <a:schemeClr val="tx2">
                    <a:lumMod val="90000"/>
                    <a:lumOff val="10000"/>
                  </a:schemeClr>
                </a:solidFill>
                <a:latin typeface="Arial" panose="020B0604020202020204" pitchFamily="34" charset="0"/>
                <a:cs typeface="Arial" panose="020B0604020202020204" pitchFamily="34" charset="0"/>
              </a:rPr>
              <a:t>30 patients or less</a:t>
            </a:r>
          </a:p>
          <a:p>
            <a:r>
              <a:rPr lang="en-US" sz="2400" dirty="0">
                <a:solidFill>
                  <a:schemeClr val="tx2">
                    <a:lumMod val="90000"/>
                    <a:lumOff val="10000"/>
                  </a:schemeClr>
                </a:solidFill>
                <a:latin typeface="Arial" panose="020B0604020202020204" pitchFamily="34" charset="0"/>
                <a:cs typeface="Arial" panose="020B0604020202020204" pitchFamily="34" charset="0"/>
              </a:rPr>
              <a:t>Providers who </a:t>
            </a:r>
            <a:r>
              <a:rPr lang="en-US" sz="2400" b="1" dirty="0">
                <a:solidFill>
                  <a:schemeClr val="tx2">
                    <a:lumMod val="90000"/>
                    <a:lumOff val="10000"/>
                  </a:schemeClr>
                </a:solidFill>
                <a:latin typeface="Arial" panose="020B0604020202020204" pitchFamily="34" charset="0"/>
                <a:cs typeface="Arial" panose="020B0604020202020204" pitchFamily="34" charset="0"/>
              </a:rPr>
              <a:t>DO</a:t>
            </a:r>
            <a:r>
              <a:rPr lang="en-US" sz="2400" dirty="0">
                <a:solidFill>
                  <a:schemeClr val="tx2">
                    <a:lumMod val="90000"/>
                    <a:lumOff val="10000"/>
                  </a:schemeClr>
                </a:solidFill>
                <a:latin typeface="Arial" panose="020B0604020202020204" pitchFamily="34" charset="0"/>
                <a:cs typeface="Arial" panose="020B0604020202020204" pitchFamily="34" charset="0"/>
              </a:rPr>
              <a:t> take the DATA 2000 waiver training course can prescribe to </a:t>
            </a:r>
            <a:r>
              <a:rPr lang="en-US" sz="2400" b="1" dirty="0">
                <a:solidFill>
                  <a:schemeClr val="tx2">
                    <a:lumMod val="90000"/>
                    <a:lumOff val="10000"/>
                  </a:schemeClr>
                </a:solidFill>
                <a:latin typeface="Arial" panose="020B0604020202020204" pitchFamily="34" charset="0"/>
                <a:cs typeface="Arial" panose="020B0604020202020204" pitchFamily="34" charset="0"/>
              </a:rPr>
              <a:t>more than 30 patients</a:t>
            </a:r>
          </a:p>
        </p:txBody>
      </p:sp>
      <p:sp>
        <p:nvSpPr>
          <p:cNvPr id="4" name="TextBox 3">
            <a:extLst>
              <a:ext uri="{FF2B5EF4-FFF2-40B4-BE49-F238E27FC236}">
                <a16:creationId xmlns:a16="http://schemas.microsoft.com/office/drawing/2014/main" id="{54C1DF6F-D8C5-4A56-9D82-4BF0916D2132}"/>
              </a:ext>
            </a:extLst>
          </p:cNvPr>
          <p:cNvSpPr txBox="1"/>
          <p:nvPr/>
        </p:nvSpPr>
        <p:spPr>
          <a:xfrm flipH="1">
            <a:off x="975690" y="5696341"/>
            <a:ext cx="7829549" cy="1438855"/>
          </a:xfrm>
          <a:prstGeom prst="rect">
            <a:avLst/>
          </a:prstGeom>
          <a:noFill/>
        </p:spPr>
        <p:txBody>
          <a:bodyPr wrap="square" rtlCol="0">
            <a:spAutoFit/>
          </a:bodyPr>
          <a:lstStyle/>
          <a:p>
            <a:pPr algn="ctr" defTabSz="685800"/>
            <a:r>
              <a:rPr lang="en-US" sz="2800" b="1" dirty="0">
                <a:solidFill>
                  <a:srgbClr val="C63663">
                    <a:lumMod val="60000"/>
                    <a:lumOff val="40000"/>
                  </a:srgbClr>
                </a:solidFill>
                <a:latin typeface="Arial" panose="020B0604020202020204" pitchFamily="34" charset="0"/>
                <a:cs typeface="Arial" panose="020B0604020202020204" pitchFamily="34" charset="0"/>
              </a:rPr>
              <a:t>Apply here</a:t>
            </a:r>
          </a:p>
          <a:p>
            <a:pPr algn="ctr" defTabSz="685800"/>
            <a:r>
              <a:rPr lang="en-US" sz="2000" dirty="0">
                <a:solidFill>
                  <a:srgbClr val="13284B">
                    <a:lumMod val="90000"/>
                    <a:lumOff val="10000"/>
                  </a:srgbClr>
                </a:solidFill>
                <a:latin typeface="Arial" panose="020B0604020202020204" pitchFamily="34" charset="0"/>
                <a:cs typeface="Arial" panose="020B0604020202020204" pitchFamily="34" charset="0"/>
                <a:hlinkClick r:id="rId2"/>
              </a:rPr>
              <a:t>https://buprenorphine.samhsa.gov/forms/select-practitioner-type.php</a:t>
            </a:r>
            <a:r>
              <a:rPr lang="en-US" sz="2000" dirty="0">
                <a:solidFill>
                  <a:srgbClr val="13284B">
                    <a:lumMod val="90000"/>
                    <a:lumOff val="10000"/>
                  </a:srgbClr>
                </a:solidFill>
                <a:latin typeface="Arial" panose="020B0604020202020204" pitchFamily="34" charset="0"/>
                <a:cs typeface="Arial" panose="020B0604020202020204" pitchFamily="34" charset="0"/>
              </a:rPr>
              <a:t> </a:t>
            </a:r>
          </a:p>
          <a:p>
            <a:pPr defTabSz="685800"/>
            <a:endParaRPr lang="en-US" sz="1950" dirty="0">
              <a:solidFill>
                <a:srgbClr val="000000"/>
              </a:solidFill>
              <a:latin typeface="Calibri" panose="020F0502020204030204"/>
            </a:endParaRPr>
          </a:p>
        </p:txBody>
      </p:sp>
    </p:spTree>
    <p:extLst>
      <p:ext uri="{BB962C8B-B14F-4D97-AF65-F5344CB8AC3E}">
        <p14:creationId xmlns:p14="http://schemas.microsoft.com/office/powerpoint/2010/main" val="162941137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5BD25-BC9D-41CF-8BCA-C2DF8BD8F3B6}"/>
              </a:ext>
            </a:extLst>
          </p:cNvPr>
          <p:cNvSpPr>
            <a:spLocks noGrp="1"/>
          </p:cNvSpPr>
          <p:nvPr>
            <p:ph type="title"/>
          </p:nvPr>
        </p:nvSpPr>
        <p:spPr>
          <a:xfrm>
            <a:off x="1828800" y="274320"/>
            <a:ext cx="6286500" cy="1325563"/>
          </a:xfrm>
        </p:spPr>
        <p:txBody>
          <a:bodyPr>
            <a:normAutofit fontScale="90000"/>
          </a:bodyPr>
          <a:lstStyle/>
          <a:p>
            <a:r>
              <a:rPr lang="en-US" sz="3200" b="1" dirty="0">
                <a:solidFill>
                  <a:schemeClr val="tx2">
                    <a:lumMod val="90000"/>
                    <a:lumOff val="10000"/>
                  </a:schemeClr>
                </a:solidFill>
                <a:latin typeface="Arial" panose="020B0604020202020204" pitchFamily="34" charset="0"/>
                <a:cs typeface="Arial" panose="020B0604020202020204" pitchFamily="34" charset="0"/>
              </a:rPr>
              <a:t>Suboxone: </a:t>
            </a:r>
            <a:br>
              <a:rPr lang="en-US" sz="3200" b="1" dirty="0">
                <a:solidFill>
                  <a:schemeClr val="tx2">
                    <a:lumMod val="90000"/>
                    <a:lumOff val="10000"/>
                  </a:schemeClr>
                </a:solidFill>
                <a:latin typeface="Arial" panose="020B0604020202020204" pitchFamily="34" charset="0"/>
                <a:cs typeface="Arial" panose="020B0604020202020204" pitchFamily="34" charset="0"/>
              </a:rPr>
            </a:br>
            <a:r>
              <a:rPr lang="en-US" sz="3200" b="1" dirty="0">
                <a:solidFill>
                  <a:schemeClr val="tx2">
                    <a:lumMod val="90000"/>
                    <a:lumOff val="10000"/>
                  </a:schemeClr>
                </a:solidFill>
                <a:latin typeface="Arial" panose="020B0604020202020204" pitchFamily="34" charset="0"/>
                <a:cs typeface="Arial" panose="020B0604020202020204" pitchFamily="34" charset="0"/>
              </a:rPr>
              <a:t>Do you still need a Waiver?  </a:t>
            </a:r>
            <a:r>
              <a:rPr lang="en-US" sz="3200" b="1" dirty="0">
                <a:solidFill>
                  <a:schemeClr val="accent5">
                    <a:lumMod val="60000"/>
                    <a:lumOff val="40000"/>
                  </a:schemeClr>
                </a:solidFill>
                <a:latin typeface="Arial" panose="020B0604020202020204" pitchFamily="34" charset="0"/>
                <a:cs typeface="Arial" panose="020B0604020202020204" pitchFamily="34" charset="0"/>
              </a:rPr>
              <a:t>YES!</a:t>
            </a:r>
          </a:p>
        </p:txBody>
      </p:sp>
      <p:sp>
        <p:nvSpPr>
          <p:cNvPr id="5" name="Content Placeholder 2">
            <a:extLst>
              <a:ext uri="{FF2B5EF4-FFF2-40B4-BE49-F238E27FC236}">
                <a16:creationId xmlns:a16="http://schemas.microsoft.com/office/drawing/2014/main" id="{4DBF7BC5-3735-4A91-A5EE-ECF1ED9EDC11}"/>
              </a:ext>
            </a:extLst>
          </p:cNvPr>
          <p:cNvSpPr txBox="1">
            <a:spLocks/>
          </p:cNvSpPr>
          <p:nvPr/>
        </p:nvSpPr>
        <p:spPr>
          <a:xfrm>
            <a:off x="2194560" y="1463040"/>
            <a:ext cx="6286500" cy="287684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400" dirty="0">
                <a:solidFill>
                  <a:srgbClr val="13284B">
                    <a:lumMod val="90000"/>
                    <a:lumOff val="10000"/>
                  </a:srgbClr>
                </a:solidFill>
                <a:latin typeface="Arial" panose="020B0604020202020204" pitchFamily="34" charset="0"/>
                <a:cs typeface="Arial" panose="020B0604020202020204" pitchFamily="34" charset="0"/>
              </a:rPr>
              <a:t>A Waiver Training Will be Offered on </a:t>
            </a:r>
          </a:p>
          <a:p>
            <a:pPr marL="0" indent="0" algn="ctr" defTabSz="685800">
              <a:spcBef>
                <a:spcPts val="750"/>
              </a:spcBef>
              <a:buNone/>
            </a:pPr>
            <a:r>
              <a:rPr lang="en-US" sz="2400" b="1" dirty="0">
                <a:solidFill>
                  <a:srgbClr val="C63663">
                    <a:lumMod val="60000"/>
                    <a:lumOff val="40000"/>
                  </a:srgbClr>
                </a:solidFill>
                <a:latin typeface="Arial" panose="020B0604020202020204" pitchFamily="34" charset="0"/>
                <a:cs typeface="Arial" panose="020B0604020202020204" pitchFamily="34" charset="0"/>
              </a:rPr>
              <a:t>Monday, March 21</a:t>
            </a:r>
            <a:r>
              <a:rPr lang="en-US" sz="2400" b="1" baseline="30000" dirty="0">
                <a:solidFill>
                  <a:srgbClr val="C63663">
                    <a:lumMod val="60000"/>
                    <a:lumOff val="40000"/>
                  </a:srgbClr>
                </a:solidFill>
                <a:latin typeface="Arial" panose="020B0604020202020204" pitchFamily="34" charset="0"/>
                <a:cs typeface="Arial" panose="020B0604020202020204" pitchFamily="34" charset="0"/>
              </a:rPr>
              <a:t>st</a:t>
            </a:r>
            <a:r>
              <a:rPr lang="en-US" sz="2400" b="1" dirty="0">
                <a:solidFill>
                  <a:srgbClr val="C63663">
                    <a:lumMod val="60000"/>
                    <a:lumOff val="40000"/>
                  </a:srgbClr>
                </a:solidFill>
                <a:latin typeface="Arial" panose="020B0604020202020204" pitchFamily="34" charset="0"/>
                <a:cs typeface="Arial" panose="020B0604020202020204" pitchFamily="34" charset="0"/>
              </a:rPr>
              <a:t> from 1pm – 5pm</a:t>
            </a:r>
          </a:p>
          <a:p>
            <a:pPr marL="171450" indent="-171450" defTabSz="685800">
              <a:spcBef>
                <a:spcPts val="750"/>
              </a:spcBef>
            </a:pPr>
            <a:r>
              <a:rPr lang="en-US" sz="2400" dirty="0">
                <a:solidFill>
                  <a:srgbClr val="13284B">
                    <a:lumMod val="90000"/>
                    <a:lumOff val="10000"/>
                  </a:srgbClr>
                </a:solidFill>
                <a:latin typeface="Arial" panose="020B0604020202020204" pitchFamily="34" charset="0"/>
                <a:cs typeface="Arial" panose="020B0604020202020204" pitchFamily="34" charset="0"/>
              </a:rPr>
              <a:t>Half-Half Training (1/2 virtual, 1/2 online modules)</a:t>
            </a:r>
          </a:p>
          <a:p>
            <a:pPr marL="171450" indent="-171450" defTabSz="685800">
              <a:spcBef>
                <a:spcPts val="750"/>
              </a:spcBef>
            </a:pPr>
            <a:r>
              <a:rPr lang="en-US" sz="2400" b="1" dirty="0">
                <a:solidFill>
                  <a:srgbClr val="13284B">
                    <a:lumMod val="90000"/>
                    <a:lumOff val="10000"/>
                  </a:srgbClr>
                </a:solidFill>
                <a:latin typeface="Arial" panose="020B0604020202020204" pitchFamily="34" charset="0"/>
                <a:cs typeface="Arial" panose="020B0604020202020204" pitchFamily="34" charset="0"/>
              </a:rPr>
              <a:t>At a minimum: consider the 4-hour virtual component</a:t>
            </a:r>
          </a:p>
          <a:p>
            <a:pPr marL="171450" indent="-171450" defTabSz="685800">
              <a:spcBef>
                <a:spcPts val="750"/>
              </a:spcBef>
            </a:pPr>
            <a:r>
              <a:rPr lang="en-US" sz="2400" dirty="0">
                <a:solidFill>
                  <a:srgbClr val="13284B">
                    <a:lumMod val="90000"/>
                    <a:lumOff val="10000"/>
                  </a:srgbClr>
                </a:solidFill>
                <a:latin typeface="Arial" panose="020B0604020202020204" pitchFamily="34" charset="0"/>
                <a:cs typeface="Arial" panose="020B0604020202020204" pitchFamily="34" charset="0"/>
              </a:rPr>
              <a:t>Caveat: the waiver training is a little out of date and will not include the information presented in this talk</a:t>
            </a:r>
          </a:p>
        </p:txBody>
      </p:sp>
      <p:sp>
        <p:nvSpPr>
          <p:cNvPr id="6" name="TextBox 5">
            <a:extLst>
              <a:ext uri="{FF2B5EF4-FFF2-40B4-BE49-F238E27FC236}">
                <a16:creationId xmlns:a16="http://schemas.microsoft.com/office/drawing/2014/main" id="{FA17174F-0937-45C7-823D-79A507445096}"/>
              </a:ext>
            </a:extLst>
          </p:cNvPr>
          <p:cNvSpPr txBox="1"/>
          <p:nvPr/>
        </p:nvSpPr>
        <p:spPr>
          <a:xfrm flipH="1">
            <a:off x="970754" y="5341898"/>
            <a:ext cx="7829549" cy="830997"/>
          </a:xfrm>
          <a:prstGeom prst="rect">
            <a:avLst/>
          </a:prstGeom>
          <a:noFill/>
        </p:spPr>
        <p:txBody>
          <a:bodyPr wrap="square" rtlCol="0">
            <a:spAutoFit/>
          </a:bodyPr>
          <a:lstStyle/>
          <a:p>
            <a:pPr algn="ctr" defTabSz="685800"/>
            <a:r>
              <a:rPr lang="en-US" sz="2400" b="1" dirty="0">
                <a:solidFill>
                  <a:srgbClr val="C63663">
                    <a:lumMod val="60000"/>
                    <a:lumOff val="40000"/>
                  </a:srgbClr>
                </a:solidFill>
                <a:latin typeface="Arial" panose="020B0604020202020204" pitchFamily="34" charset="0"/>
                <a:cs typeface="Arial" panose="020B0604020202020204" pitchFamily="34" charset="0"/>
              </a:rPr>
              <a:t>To Register: Email Brenda Pearson at </a:t>
            </a:r>
            <a:r>
              <a:rPr lang="en-US" sz="2400" b="1" dirty="0">
                <a:solidFill>
                  <a:srgbClr val="C63663">
                    <a:lumMod val="60000"/>
                    <a:lumOff val="40000"/>
                  </a:srgbClr>
                </a:solidFill>
                <a:latin typeface="Arial" panose="020B0604020202020204" pitchFamily="34" charset="0"/>
                <a:cs typeface="Arial" panose="020B0604020202020204" pitchFamily="34" charset="0"/>
                <a:hlinkClick r:id="rId2"/>
              </a:rPr>
              <a:t>bpearson@med.unc.edu</a:t>
            </a:r>
            <a:r>
              <a:rPr lang="en-US" sz="2400" b="1" dirty="0">
                <a:solidFill>
                  <a:srgbClr val="C63663">
                    <a:lumMod val="60000"/>
                    <a:lumOff val="40000"/>
                  </a:srgb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2519765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568B16-18D6-4B39-9B4E-45BFC728B913}"/>
              </a:ext>
            </a:extLst>
          </p:cNvPr>
          <p:cNvSpPr>
            <a:spLocks noGrp="1"/>
          </p:cNvSpPr>
          <p:nvPr>
            <p:ph type="title"/>
          </p:nvPr>
        </p:nvSpPr>
        <p:spPr/>
        <p:txBody>
          <a:bodyPr>
            <a:normAutofit/>
          </a:bodyPr>
          <a:lstStyle/>
          <a:p>
            <a:r>
              <a:rPr lang="en-US" sz="4800" b="1" dirty="0">
                <a:latin typeface="Arial" panose="020B0604020202020204" pitchFamily="34" charset="0"/>
                <a:cs typeface="Arial" panose="020B0604020202020204" pitchFamily="34" charset="0"/>
              </a:rPr>
              <a:t>In Summary</a:t>
            </a:r>
          </a:p>
        </p:txBody>
      </p:sp>
    </p:spTree>
    <p:extLst>
      <p:ext uri="{BB962C8B-B14F-4D97-AF65-F5344CB8AC3E}">
        <p14:creationId xmlns:p14="http://schemas.microsoft.com/office/powerpoint/2010/main" val="271717616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DB2CF7C4-67B4-41CF-B911-AB968889EC39}"/>
              </a:ext>
            </a:extLst>
          </p:cNvPr>
          <p:cNvSpPr>
            <a:spLocks noGrp="1"/>
          </p:cNvSpPr>
          <p:nvPr>
            <p:ph idx="13"/>
          </p:nvPr>
        </p:nvSpPr>
        <p:spPr>
          <a:xfrm>
            <a:off x="2171700" y="1371600"/>
            <a:ext cx="6343652" cy="3827721"/>
          </a:xfrm>
        </p:spPr>
        <p:txBody>
          <a:bodyPr>
            <a:normAutofit/>
          </a:bodyPr>
          <a:lstStyle/>
          <a:p>
            <a:r>
              <a:rPr lang="en-US" sz="2400" dirty="0">
                <a:latin typeface="Arial" panose="020B0604020202020204" pitchFamily="34" charset="0"/>
                <a:cs typeface="Arial" panose="020B0604020202020204" pitchFamily="34" charset="0"/>
              </a:rPr>
              <a:t>Discussed OTP and OBOT as levels of care for addiction treatment</a:t>
            </a:r>
          </a:p>
          <a:p>
            <a:r>
              <a:rPr lang="en-US" sz="2400" dirty="0">
                <a:latin typeface="Arial" panose="020B0604020202020204" pitchFamily="34" charset="0"/>
                <a:cs typeface="Arial" panose="020B0604020202020204" pitchFamily="34" charset="0"/>
              </a:rPr>
              <a:t>Discussed collaborations between OTPs and OBOTs for maximizing patient care</a:t>
            </a:r>
          </a:p>
          <a:p>
            <a:r>
              <a:rPr lang="en-US" sz="2400" dirty="0">
                <a:latin typeface="Arial" panose="020B0604020202020204" pitchFamily="34" charset="0"/>
                <a:cs typeface="Arial" panose="020B0604020202020204" pitchFamily="34" charset="0"/>
              </a:rPr>
              <a:t>Buprenorphine micro-induction is successful for patients using fentanyl; more to come about macro-induction</a:t>
            </a:r>
          </a:p>
          <a:p>
            <a:r>
              <a:rPr lang="en-US" sz="2400" dirty="0">
                <a:latin typeface="Arial" panose="020B0604020202020204" pitchFamily="34" charset="0"/>
                <a:cs typeface="Arial" panose="020B0604020202020204" pitchFamily="34" charset="0"/>
              </a:rPr>
              <a:t>New Fentanyl analogs are complicating buprenorphine inductions</a:t>
            </a:r>
          </a:p>
          <a:p>
            <a:endParaRPr lang="en-US" dirty="0"/>
          </a:p>
          <a:p>
            <a:endParaRPr lang="en-US" dirty="0"/>
          </a:p>
        </p:txBody>
      </p:sp>
      <p:sp>
        <p:nvSpPr>
          <p:cNvPr id="2" name="Title 1">
            <a:extLst>
              <a:ext uri="{FF2B5EF4-FFF2-40B4-BE49-F238E27FC236}">
                <a16:creationId xmlns:a16="http://schemas.microsoft.com/office/drawing/2014/main" id="{3FE1C932-E5C4-4E1F-BEEF-BA6BA19F14D8}"/>
              </a:ext>
            </a:extLst>
          </p:cNvPr>
          <p:cNvSpPr>
            <a:spLocks noGrp="1"/>
          </p:cNvSpPr>
          <p:nvPr>
            <p:ph type="title" idx="4294967295"/>
          </p:nvPr>
        </p:nvSpPr>
        <p:spPr>
          <a:xfrm>
            <a:off x="3108960" y="640080"/>
            <a:ext cx="4418891" cy="628650"/>
          </a:xfrm>
        </p:spPr>
        <p:txBody>
          <a:bodyPr>
            <a:normAutofit/>
          </a:bodyPr>
          <a:lstStyle/>
          <a:p>
            <a:r>
              <a:rPr lang="en-US" sz="3200" b="1" dirty="0">
                <a:solidFill>
                  <a:schemeClr val="accent5"/>
                </a:solidFill>
                <a:latin typeface="Arial" panose="020B0604020202020204" pitchFamily="34" charset="0"/>
                <a:cs typeface="Arial" panose="020B0604020202020204" pitchFamily="34" charset="0"/>
              </a:rPr>
              <a:t>Collaboration is Key!</a:t>
            </a:r>
          </a:p>
        </p:txBody>
      </p:sp>
    </p:spTree>
    <p:extLst>
      <p:ext uri="{BB962C8B-B14F-4D97-AF65-F5344CB8AC3E}">
        <p14:creationId xmlns:p14="http://schemas.microsoft.com/office/powerpoint/2010/main" val="7439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3"/>
          <p:cNvSpPr txBox="1">
            <a:spLocks noGrp="1"/>
          </p:cNvSpPr>
          <p:nvPr>
            <p:ph type="title"/>
          </p:nvPr>
        </p:nvSpPr>
        <p:spPr>
          <a:xfrm>
            <a:off x="320040" y="640080"/>
            <a:ext cx="7886700" cy="994172"/>
          </a:xfrm>
          <a:prstGeom prst="rect">
            <a:avLst/>
          </a:prstGeom>
          <a:noFill/>
          <a:ln>
            <a:noFill/>
          </a:ln>
        </p:spPr>
        <p:txBody>
          <a:bodyPr spcFirstLastPara="1" wrap="square" lIns="68569" tIns="34275" rIns="68569" bIns="34275" anchor="ctr" anchorCtr="0">
            <a:normAutofit/>
          </a:bodyPr>
          <a:lstStyle/>
          <a:p>
            <a:pPr>
              <a:buSzPts val="4400"/>
            </a:pPr>
            <a:r>
              <a:rPr lang="en-US" sz="3200" b="1" dirty="0">
                <a:solidFill>
                  <a:srgbClr val="17375E"/>
                </a:solidFill>
                <a:latin typeface="+mj-lt"/>
              </a:rPr>
              <a:t>Opioid Use Disorder</a:t>
            </a:r>
            <a:endParaRPr sz="3200" b="1" dirty="0">
              <a:solidFill>
                <a:srgbClr val="17375E"/>
              </a:solidFill>
              <a:latin typeface="+mj-lt"/>
            </a:endParaRPr>
          </a:p>
        </p:txBody>
      </p:sp>
      <p:sp>
        <p:nvSpPr>
          <p:cNvPr id="187" name="Google Shape;187;p13"/>
          <p:cNvSpPr txBox="1">
            <a:spLocks noGrp="1"/>
          </p:cNvSpPr>
          <p:nvPr>
            <p:ph type="body" idx="1"/>
          </p:nvPr>
        </p:nvSpPr>
        <p:spPr>
          <a:xfrm>
            <a:off x="512064" y="1645920"/>
            <a:ext cx="7886700" cy="3493847"/>
          </a:xfrm>
          <a:prstGeom prst="rect">
            <a:avLst/>
          </a:prstGeom>
          <a:noFill/>
          <a:ln>
            <a:noFill/>
          </a:ln>
        </p:spPr>
        <p:txBody>
          <a:bodyPr spcFirstLastPara="1" wrap="square" lIns="68569" tIns="34275" rIns="68569" bIns="34275" anchor="t" anchorCtr="0">
            <a:normAutofit lnSpcReduction="10000"/>
          </a:bodyPr>
          <a:lstStyle/>
          <a:p>
            <a:pPr marL="457200" indent="-457200">
              <a:lnSpc>
                <a:spcPct val="100000"/>
              </a:lnSpc>
              <a:buSzPct val="100000"/>
            </a:pPr>
            <a:r>
              <a:rPr lang="en-US" sz="3000" i="1" dirty="0">
                <a:latin typeface="+mj-lt"/>
              </a:rPr>
              <a:t> </a:t>
            </a:r>
            <a:r>
              <a:rPr lang="en-US" i="1" dirty="0">
                <a:latin typeface="+mn-lt"/>
              </a:rPr>
              <a:t>A problematic pattern of opioid use that causes significant distress and impairment meeting at least 2 of 11 criteria:</a:t>
            </a:r>
          </a:p>
          <a:p>
            <a:pPr marL="800100" lvl="2" indent="-457200">
              <a:lnSpc>
                <a:spcPct val="100000"/>
              </a:lnSpc>
              <a:spcBef>
                <a:spcPts val="750"/>
              </a:spcBef>
              <a:buSzPct val="100000"/>
              <a:buFont typeface="Arial" panose="020B0604020202020204" pitchFamily="34" charset="0"/>
              <a:buChar char="‒"/>
            </a:pPr>
            <a:r>
              <a:rPr lang="en-US" sz="2400" dirty="0">
                <a:latin typeface="+mn-lt"/>
              </a:rPr>
              <a:t>Unsuccessful efforts to cut down or control use</a:t>
            </a:r>
          </a:p>
          <a:p>
            <a:pPr marL="800100" lvl="2" indent="-457200">
              <a:lnSpc>
                <a:spcPct val="100000"/>
              </a:lnSpc>
              <a:spcBef>
                <a:spcPts val="750"/>
              </a:spcBef>
              <a:buSzPct val="100000"/>
              <a:buFont typeface="Arial" panose="020B0604020202020204" pitchFamily="34" charset="0"/>
              <a:buChar char="‒"/>
            </a:pPr>
            <a:r>
              <a:rPr lang="en-US" sz="2400" dirty="0">
                <a:latin typeface="+mn-lt"/>
              </a:rPr>
              <a:t>Use resulting in social problems</a:t>
            </a:r>
          </a:p>
          <a:p>
            <a:pPr marL="800100" lvl="2" indent="-457200">
              <a:lnSpc>
                <a:spcPct val="100000"/>
              </a:lnSpc>
              <a:spcBef>
                <a:spcPts val="750"/>
              </a:spcBef>
              <a:buSzPct val="100000"/>
              <a:buFont typeface="Arial" panose="020B0604020202020204" pitchFamily="34" charset="0"/>
              <a:buChar char="‒"/>
            </a:pPr>
            <a:r>
              <a:rPr lang="en-US" sz="2400" dirty="0">
                <a:latin typeface="+mn-lt"/>
              </a:rPr>
              <a:t>Failure to fulfill obligations (at work, school, or home)</a:t>
            </a:r>
          </a:p>
          <a:p>
            <a:pPr marL="800100" lvl="2" indent="-457200">
              <a:lnSpc>
                <a:spcPct val="100000"/>
              </a:lnSpc>
              <a:spcBef>
                <a:spcPts val="750"/>
              </a:spcBef>
              <a:buSzPct val="100000"/>
              <a:buFont typeface="Arial" panose="020B0604020202020204" pitchFamily="34" charset="0"/>
              <a:buChar char="‒"/>
            </a:pPr>
            <a:r>
              <a:rPr lang="en-US" sz="2400" dirty="0">
                <a:latin typeface="+mn-lt"/>
              </a:rPr>
              <a:t>Cravings, exhibiting tolerance, or withdrawal</a:t>
            </a:r>
            <a:endParaRPr sz="2400" dirty="0">
              <a:latin typeface="+mn-lt"/>
            </a:endParaRPr>
          </a:p>
          <a:p>
            <a:pPr lvl="1" indent="0">
              <a:lnSpc>
                <a:spcPct val="115000"/>
              </a:lnSpc>
              <a:spcBef>
                <a:spcPts val="0"/>
              </a:spcBef>
              <a:buNone/>
            </a:pPr>
            <a:endParaRPr sz="500" dirty="0">
              <a:solidFill>
                <a:srgbClr val="333333"/>
              </a:solidFill>
              <a:highlight>
                <a:srgbClr val="FFFFFF"/>
              </a:highlight>
              <a:latin typeface="Verdana"/>
              <a:ea typeface="Verdana"/>
              <a:cs typeface="Verdana"/>
              <a:sym typeface="Verdana"/>
            </a:endParaRPr>
          </a:p>
          <a:p>
            <a:pPr marL="0" indent="0">
              <a:spcBef>
                <a:spcPts val="1200"/>
              </a:spcBef>
              <a:buSzPts val="2800"/>
              <a:buNone/>
            </a:pPr>
            <a:endParaRPr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978241-49D1-4F57-95E4-A75E01AB6CD7}"/>
              </a:ext>
            </a:extLst>
          </p:cNvPr>
          <p:cNvSpPr txBox="1"/>
          <p:nvPr/>
        </p:nvSpPr>
        <p:spPr>
          <a:xfrm>
            <a:off x="918719" y="1011589"/>
            <a:ext cx="4886657" cy="1938992"/>
          </a:xfrm>
          <a:prstGeom prst="rect">
            <a:avLst/>
          </a:prstGeom>
          <a:noFill/>
        </p:spPr>
        <p:txBody>
          <a:bodyPr wrap="square" rtlCol="0">
            <a:spAutoFit/>
          </a:bodyPr>
          <a:lstStyle/>
          <a:p>
            <a:pPr defTabSz="685800"/>
            <a:r>
              <a:rPr lang="en-US" sz="2000" dirty="0">
                <a:solidFill>
                  <a:srgbClr val="FFFFFF"/>
                </a:solidFill>
                <a:latin typeface="Arial" panose="020B0604020202020204" pitchFamily="34" charset="0"/>
                <a:cs typeface="Arial" panose="020B0604020202020204" pitchFamily="34" charset="0"/>
              </a:rPr>
              <a:t>Jana Burson, MD</a:t>
            </a:r>
          </a:p>
          <a:p>
            <a:pPr defTabSz="685800"/>
            <a:r>
              <a:rPr lang="en-US" sz="2000" dirty="0">
                <a:solidFill>
                  <a:srgbClr val="FFFFFF"/>
                </a:solidFill>
                <a:latin typeface="Arial" panose="020B0604020202020204" pitchFamily="34" charset="0"/>
                <a:cs typeface="Arial" panose="020B0604020202020204" pitchFamily="34" charset="0"/>
              </a:rPr>
              <a:t>Medical Director</a:t>
            </a:r>
          </a:p>
          <a:p>
            <a:pPr defTabSz="685800"/>
            <a:r>
              <a:rPr lang="en-US" sz="2000" dirty="0">
                <a:solidFill>
                  <a:srgbClr val="FFFFFF"/>
                </a:solidFill>
                <a:latin typeface="Arial" panose="020B0604020202020204" pitchFamily="34" charset="0"/>
                <a:cs typeface="Arial" panose="020B0604020202020204" pitchFamily="34" charset="0"/>
              </a:rPr>
              <a:t>Wilkesboro Comprehensive Treatment Center</a:t>
            </a:r>
          </a:p>
          <a:p>
            <a:pPr defTabSz="685800"/>
            <a:r>
              <a:rPr lang="en-US" sz="2000" dirty="0">
                <a:solidFill>
                  <a:srgbClr val="FFFFFF"/>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bjana@halfmoonmed.com</a:t>
            </a:r>
            <a:r>
              <a:rPr lang="en-US" sz="2000" dirty="0">
                <a:solidFill>
                  <a:srgbClr val="FFFFFF"/>
                </a:solidFill>
                <a:latin typeface="Arial" panose="020B0604020202020204" pitchFamily="34" charset="0"/>
                <a:cs typeface="Arial" panose="020B0604020202020204" pitchFamily="34" charset="0"/>
              </a:rPr>
              <a:t> </a:t>
            </a:r>
          </a:p>
          <a:p>
            <a:pPr defTabSz="685800"/>
            <a:r>
              <a:rPr lang="en-US" sz="2000" dirty="0">
                <a:solidFill>
                  <a:srgbClr val="FFFFFF"/>
                </a:solidFill>
                <a:latin typeface="Arial" panose="020B0604020202020204" pitchFamily="34" charset="0"/>
                <a:cs typeface="Arial" panose="020B0604020202020204" pitchFamily="34" charset="0"/>
              </a:rPr>
              <a:t>704-650-1635</a:t>
            </a:r>
          </a:p>
        </p:txBody>
      </p:sp>
      <p:sp>
        <p:nvSpPr>
          <p:cNvPr id="6" name="TextBox 5">
            <a:extLst>
              <a:ext uri="{FF2B5EF4-FFF2-40B4-BE49-F238E27FC236}">
                <a16:creationId xmlns:a16="http://schemas.microsoft.com/office/drawing/2014/main" id="{5D910188-C0CB-40A7-9E13-BCC14489A053}"/>
              </a:ext>
            </a:extLst>
          </p:cNvPr>
          <p:cNvSpPr txBox="1"/>
          <p:nvPr/>
        </p:nvSpPr>
        <p:spPr>
          <a:xfrm>
            <a:off x="4843462" y="4443412"/>
            <a:ext cx="3843337" cy="1323439"/>
          </a:xfrm>
          <a:prstGeom prst="rect">
            <a:avLst/>
          </a:prstGeom>
          <a:noFill/>
        </p:spPr>
        <p:txBody>
          <a:bodyPr wrap="square" rtlCol="0">
            <a:spAutoFit/>
          </a:bodyPr>
          <a:lstStyle/>
          <a:p>
            <a:pPr defTabSz="685800"/>
            <a:r>
              <a:rPr lang="en-US" sz="2000" dirty="0">
                <a:solidFill>
                  <a:srgbClr val="FFFFFF"/>
                </a:solidFill>
                <a:latin typeface="Arial" panose="020B0604020202020204" pitchFamily="34" charset="0"/>
                <a:cs typeface="Arial" panose="020B0604020202020204" pitchFamily="34" charset="0"/>
              </a:rPr>
              <a:t>Robyn Jordan, MD, PhD</a:t>
            </a:r>
          </a:p>
          <a:p>
            <a:pPr defTabSz="685800"/>
            <a:r>
              <a:rPr lang="en-US" sz="2000" dirty="0">
                <a:solidFill>
                  <a:srgbClr val="FFFFFF"/>
                </a:solidFill>
                <a:latin typeface="Arial" panose="020B0604020202020204" pitchFamily="34" charset="0"/>
                <a:cs typeface="Arial" panose="020B0604020202020204" pitchFamily="34" charset="0"/>
              </a:rPr>
              <a:t>Director of UNC Addiction Medicine Program</a:t>
            </a:r>
          </a:p>
          <a:p>
            <a:pPr defTabSz="685800"/>
            <a:r>
              <a:rPr lang="en-US" sz="2000"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robyn_jordan@med.unc.edu</a:t>
            </a:r>
            <a:r>
              <a:rPr lang="en-US" sz="2000" dirty="0">
                <a:solidFill>
                  <a:schemeClr val="bg1"/>
                </a:solidFill>
                <a:latin typeface="Arial" panose="020B0604020202020204" pitchFamily="34" charset="0"/>
                <a:cs typeface="Arial" panose="020B0604020202020204" pitchFamily="34" charset="0"/>
              </a:rPr>
              <a:t> </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681079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F440CC-7997-4CC6-B658-8E1FF9050E06}"/>
              </a:ext>
            </a:extLst>
          </p:cNvPr>
          <p:cNvSpPr>
            <a:spLocks noGrp="1"/>
          </p:cNvSpPr>
          <p:nvPr>
            <p:ph type="body" sz="quarter" idx="10"/>
          </p:nvPr>
        </p:nvSpPr>
        <p:spPr>
          <a:xfrm>
            <a:off x="512064" y="1351163"/>
            <a:ext cx="7888288" cy="5494713"/>
          </a:xfrm>
        </p:spPr>
        <p:txBody>
          <a:bodyPr/>
          <a:lstStyle/>
          <a:p>
            <a:pPr marL="114300" lvl="2" indent="0">
              <a:buNone/>
            </a:pPr>
            <a:r>
              <a:rPr lang="en-US" sz="2200" dirty="0">
                <a:solidFill>
                  <a:srgbClr val="17375E"/>
                </a:solidFill>
                <a:latin typeface="+mn-lt"/>
              </a:rPr>
              <a:t>Amanda Isac, </a:t>
            </a:r>
            <a:r>
              <a:rPr lang="en-US" sz="2200" b="0" dirty="0">
                <a:solidFill>
                  <a:srgbClr val="17375E"/>
                </a:solidFill>
                <a:latin typeface="+mn-lt"/>
              </a:rPr>
              <a:t>Injury and Violence Prevention Branch, Division of Public Health</a:t>
            </a:r>
          </a:p>
          <a:p>
            <a:pPr marL="114300" lvl="2" indent="0">
              <a:buNone/>
            </a:pPr>
            <a:endParaRPr lang="en-US" sz="2200" dirty="0">
              <a:solidFill>
                <a:srgbClr val="17375E"/>
              </a:solidFill>
              <a:latin typeface="+mn-lt"/>
            </a:endParaRPr>
          </a:p>
          <a:p>
            <a:pPr marL="118872" lvl="1" indent="0">
              <a:buNone/>
            </a:pPr>
            <a:r>
              <a:rPr lang="en-US" sz="2200" b="0" dirty="0">
                <a:solidFill>
                  <a:srgbClr val="17375E"/>
                </a:solidFill>
                <a:latin typeface="+mn-lt"/>
              </a:rPr>
              <a:t>The meeting recording, agenda and PowerPoint slides will be added to our NC DHHS Opioids/OPDAAC page within 7 days</a:t>
            </a:r>
          </a:p>
          <a:p>
            <a:pPr lvl="1">
              <a:buClr>
                <a:srgbClr val="17375E"/>
              </a:buClr>
            </a:pPr>
            <a:r>
              <a:rPr lang="en-US" sz="2200" b="0" dirty="0">
                <a:solidFill>
                  <a:srgbClr val="17375E"/>
                </a:solidFill>
                <a:latin typeface="+mn-lt"/>
                <a:hlinkClick r:id="rId3"/>
              </a:rPr>
              <a:t>https://www.ncdhhs.gov/about/department-initiatives/opioid-epidemic/nc-opioid-and-prescription-drug-abuse-advisory</a:t>
            </a:r>
            <a:endParaRPr lang="en-US" sz="2200" b="0" dirty="0">
              <a:solidFill>
                <a:srgbClr val="17375E"/>
              </a:solidFill>
              <a:latin typeface="+mn-lt"/>
            </a:endParaRPr>
          </a:p>
          <a:p>
            <a:pPr marL="114300" lvl="2" indent="0">
              <a:buNone/>
            </a:pPr>
            <a:endParaRPr lang="en-US" sz="2200" dirty="0">
              <a:solidFill>
                <a:srgbClr val="17375E"/>
              </a:solidFill>
              <a:latin typeface="+mn-lt"/>
            </a:endParaRPr>
          </a:p>
          <a:p>
            <a:pPr marL="114300" lvl="2" indent="0">
              <a:buNone/>
            </a:pPr>
            <a:r>
              <a:rPr lang="en-US" sz="2200" dirty="0">
                <a:solidFill>
                  <a:srgbClr val="17375E"/>
                </a:solidFill>
                <a:latin typeface="+mn-lt"/>
              </a:rPr>
              <a:t>Next OPDAAC Meeting: </a:t>
            </a:r>
            <a:r>
              <a:rPr lang="en-US" sz="2200" b="0" dirty="0">
                <a:solidFill>
                  <a:srgbClr val="17375E"/>
                </a:solidFill>
                <a:latin typeface="+mn-lt"/>
              </a:rPr>
              <a:t>June 2022, Date TBD</a:t>
            </a:r>
          </a:p>
          <a:p>
            <a:pPr marL="258318" lvl="2" indent="0">
              <a:buNone/>
            </a:pPr>
            <a:endParaRPr lang="en-US" sz="2400" b="0" dirty="0">
              <a:latin typeface="+mn-lt"/>
            </a:endParaRPr>
          </a:p>
          <a:p>
            <a:pPr marL="257175" lvl="1" indent="0">
              <a:buNone/>
            </a:pPr>
            <a:endParaRPr lang="en-US" dirty="0"/>
          </a:p>
        </p:txBody>
      </p:sp>
      <p:sp>
        <p:nvSpPr>
          <p:cNvPr id="5" name="Title 1">
            <a:extLst>
              <a:ext uri="{FF2B5EF4-FFF2-40B4-BE49-F238E27FC236}">
                <a16:creationId xmlns:a16="http://schemas.microsoft.com/office/drawing/2014/main" id="{80F9E336-C1DA-455F-8F46-78079C34F367}"/>
              </a:ext>
            </a:extLst>
          </p:cNvPr>
          <p:cNvSpPr>
            <a:spLocks noGrp="1"/>
          </p:cNvSpPr>
          <p:nvPr>
            <p:ph type="title"/>
          </p:nvPr>
        </p:nvSpPr>
        <p:spPr>
          <a:xfrm>
            <a:off x="320040" y="640080"/>
            <a:ext cx="8214335" cy="549275"/>
          </a:xfrm>
        </p:spPr>
        <p:txBody>
          <a:bodyPr/>
          <a:lstStyle/>
          <a:p>
            <a:r>
              <a:rPr lang="en-US" sz="2800" dirty="0">
                <a:solidFill>
                  <a:srgbClr val="17375E"/>
                </a:solidFill>
                <a:latin typeface="+mn-lt"/>
              </a:rPr>
              <a:t>Wrap up and THANK YOU!</a:t>
            </a:r>
            <a:endParaRPr lang="en-US" sz="2800" b="1" dirty="0">
              <a:latin typeface="+mn-lt"/>
            </a:endParaRPr>
          </a:p>
        </p:txBody>
      </p:sp>
    </p:spTree>
    <p:extLst>
      <p:ext uri="{BB962C8B-B14F-4D97-AF65-F5344CB8AC3E}">
        <p14:creationId xmlns:p14="http://schemas.microsoft.com/office/powerpoint/2010/main" val="3105340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5"/>
          <p:cNvSpPr txBox="1">
            <a:spLocks noGrp="1"/>
          </p:cNvSpPr>
          <p:nvPr>
            <p:ph type="title"/>
          </p:nvPr>
        </p:nvSpPr>
        <p:spPr>
          <a:xfrm>
            <a:off x="320040" y="640080"/>
            <a:ext cx="9144000" cy="994172"/>
          </a:xfrm>
          <a:prstGeom prst="rect">
            <a:avLst/>
          </a:prstGeom>
          <a:noFill/>
          <a:ln>
            <a:noFill/>
          </a:ln>
        </p:spPr>
        <p:txBody>
          <a:bodyPr spcFirstLastPara="1" wrap="square" lIns="68569" tIns="34275" rIns="68569" bIns="34275" anchor="ctr" anchorCtr="0">
            <a:normAutofit/>
          </a:bodyPr>
          <a:lstStyle/>
          <a:p>
            <a:pPr>
              <a:buSzPts val="4400"/>
            </a:pPr>
            <a:r>
              <a:rPr lang="en-US" sz="3200" b="1" dirty="0">
                <a:solidFill>
                  <a:srgbClr val="17375E"/>
                </a:solidFill>
                <a:latin typeface="+mj-lt"/>
              </a:rPr>
              <a:t>SUD should be treated like other Chronic Conditions</a:t>
            </a:r>
            <a:endParaRPr sz="3200" b="1" dirty="0">
              <a:solidFill>
                <a:srgbClr val="17375E"/>
              </a:solidFill>
              <a:latin typeface="+mj-lt"/>
            </a:endParaRPr>
          </a:p>
        </p:txBody>
      </p:sp>
      <p:sp>
        <p:nvSpPr>
          <p:cNvPr id="193" name="Google Shape;193;p15"/>
          <p:cNvSpPr txBox="1">
            <a:spLocks noGrp="1"/>
          </p:cNvSpPr>
          <p:nvPr>
            <p:ph type="body" idx="1"/>
          </p:nvPr>
        </p:nvSpPr>
        <p:spPr>
          <a:xfrm>
            <a:off x="512064" y="1737360"/>
            <a:ext cx="7886700" cy="2894807"/>
          </a:xfrm>
          <a:prstGeom prst="rect">
            <a:avLst/>
          </a:prstGeom>
          <a:noFill/>
          <a:ln>
            <a:noFill/>
          </a:ln>
        </p:spPr>
        <p:txBody>
          <a:bodyPr spcFirstLastPara="1" wrap="square" lIns="68569" tIns="34275" rIns="68569" bIns="34275" anchor="t" anchorCtr="0">
            <a:noAutofit/>
          </a:bodyPr>
          <a:lstStyle/>
          <a:p>
            <a:pPr marL="457200" indent="-457200">
              <a:buSzPts val="2800"/>
            </a:pPr>
            <a:r>
              <a:rPr lang="en-US" dirty="0">
                <a:latin typeface="+mn-lt"/>
              </a:rPr>
              <a:t>SUD is a chronic medical condition</a:t>
            </a:r>
            <a:endParaRPr dirty="0">
              <a:latin typeface="+mn-lt"/>
            </a:endParaRPr>
          </a:p>
          <a:p>
            <a:pPr marL="457200" indent="-457200">
              <a:buSzPts val="2800"/>
            </a:pPr>
            <a:r>
              <a:rPr lang="en-US" dirty="0">
                <a:latin typeface="+mn-lt"/>
              </a:rPr>
              <a:t>For example: OUD can be caused by repeated exposure to a drug, coupled with genetic or environmental risk factors, leading to physical changes in the brain’s opioid receptors</a:t>
            </a:r>
            <a:endParaRPr dirty="0">
              <a:latin typeface="+mn-lt"/>
            </a:endParaRPr>
          </a:p>
          <a:p>
            <a:pPr marL="457200" indent="-457200">
              <a:buSzPts val="2800"/>
            </a:pPr>
            <a:r>
              <a:rPr lang="en-US" dirty="0">
                <a:latin typeface="+mn-lt"/>
              </a:rPr>
              <a:t> Addiction can be treated and managed with medication like other chronic medical conditions (Asthma, Diabetes type 1, HTN)</a:t>
            </a:r>
            <a:endParaRPr dirty="0">
              <a:latin typeface="+mn-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4"/>
          <p:cNvSpPr txBox="1">
            <a:spLocks noGrp="1"/>
          </p:cNvSpPr>
          <p:nvPr>
            <p:ph type="title"/>
          </p:nvPr>
        </p:nvSpPr>
        <p:spPr>
          <a:xfrm>
            <a:off x="320040" y="640080"/>
            <a:ext cx="7886700" cy="994172"/>
          </a:xfrm>
          <a:prstGeom prst="rect">
            <a:avLst/>
          </a:prstGeom>
          <a:noFill/>
          <a:ln>
            <a:noFill/>
          </a:ln>
        </p:spPr>
        <p:txBody>
          <a:bodyPr spcFirstLastPara="1" wrap="square" lIns="68569" tIns="34275" rIns="68569" bIns="34275" anchor="ctr" anchorCtr="0">
            <a:normAutofit/>
          </a:bodyPr>
          <a:lstStyle/>
          <a:p>
            <a:pPr>
              <a:buSzPts val="4400"/>
            </a:pPr>
            <a:r>
              <a:rPr lang="en-US" sz="3200" b="1" dirty="0">
                <a:solidFill>
                  <a:srgbClr val="17375E"/>
                </a:solidFill>
                <a:latin typeface="+mj-lt"/>
                <a:ea typeface="Libre Franklin"/>
                <a:cs typeface="Libre Franklin"/>
                <a:sym typeface="Libre Franklin"/>
              </a:rPr>
              <a:t>Medications for Opioid Use Disorder (</a:t>
            </a:r>
            <a:r>
              <a:rPr lang="en-US" sz="3200" b="1" dirty="0">
                <a:solidFill>
                  <a:srgbClr val="17375E"/>
                </a:solidFill>
                <a:latin typeface="+mj-lt"/>
              </a:rPr>
              <a:t>MOUD)</a:t>
            </a:r>
            <a:endParaRPr sz="3200" b="1" dirty="0">
              <a:solidFill>
                <a:srgbClr val="17375E"/>
              </a:solidFill>
              <a:latin typeface="+mj-lt"/>
            </a:endParaRPr>
          </a:p>
        </p:txBody>
      </p:sp>
      <p:sp>
        <p:nvSpPr>
          <p:cNvPr id="199" name="Google Shape;199;p34"/>
          <p:cNvSpPr txBox="1">
            <a:spLocks noGrp="1"/>
          </p:cNvSpPr>
          <p:nvPr>
            <p:ph type="body" idx="1"/>
          </p:nvPr>
        </p:nvSpPr>
        <p:spPr>
          <a:xfrm>
            <a:off x="512064" y="1645920"/>
            <a:ext cx="7886700" cy="2894807"/>
          </a:xfrm>
          <a:prstGeom prst="rect">
            <a:avLst/>
          </a:prstGeom>
          <a:noFill/>
          <a:ln>
            <a:noFill/>
          </a:ln>
        </p:spPr>
        <p:txBody>
          <a:bodyPr spcFirstLastPara="1" wrap="square" lIns="68569" tIns="34275" rIns="68569" bIns="34275" anchor="t" anchorCtr="0">
            <a:normAutofit/>
          </a:bodyPr>
          <a:lstStyle/>
          <a:p>
            <a:pPr marL="0" indent="0">
              <a:spcBef>
                <a:spcPts val="0"/>
              </a:spcBef>
              <a:buSzPts val="2800"/>
              <a:buNone/>
            </a:pPr>
            <a:r>
              <a:rPr lang="en-US" dirty="0">
                <a:latin typeface="+mn-lt"/>
              </a:rPr>
              <a:t>- An approach to OUD treatment that combines the use of FDA-approved medications with counseling and behavioral therapies for people diagnosed with Opioid Use Disorder</a:t>
            </a:r>
            <a:endParaRPr dirty="0">
              <a:latin typeface="+mn-lt"/>
            </a:endParaRPr>
          </a:p>
          <a:p>
            <a:pPr marL="0" indent="0">
              <a:buSzPts val="2800"/>
              <a:buNone/>
            </a:pPr>
            <a:endParaRPr dirty="0"/>
          </a:p>
          <a:p>
            <a:pPr marL="0" indent="0">
              <a:buSzPts val="2800"/>
              <a:buNone/>
            </a:pPr>
            <a:endParaRPr dirty="0"/>
          </a:p>
          <a:p>
            <a:pPr marL="0" indent="0">
              <a:buSzPts val="2800"/>
              <a:buNone/>
            </a:pP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6"/>
          <p:cNvSpPr txBox="1">
            <a:spLocks noGrp="1"/>
          </p:cNvSpPr>
          <p:nvPr>
            <p:ph type="title"/>
          </p:nvPr>
        </p:nvSpPr>
        <p:spPr>
          <a:xfrm>
            <a:off x="320040" y="640080"/>
            <a:ext cx="7886700" cy="994275"/>
          </a:xfrm>
          <a:prstGeom prst="rect">
            <a:avLst/>
          </a:prstGeom>
          <a:noFill/>
          <a:ln>
            <a:noFill/>
          </a:ln>
        </p:spPr>
        <p:txBody>
          <a:bodyPr spcFirstLastPara="1" wrap="square" lIns="68569" tIns="34275" rIns="68569" bIns="34275" anchor="ctr" anchorCtr="0">
            <a:normAutofit/>
          </a:bodyPr>
          <a:lstStyle/>
          <a:p>
            <a:r>
              <a:rPr lang="en-US" sz="3200" dirty="0">
                <a:latin typeface="+mj-lt"/>
              </a:rPr>
              <a:t>Why </a:t>
            </a:r>
            <a:r>
              <a:rPr lang="en-US" sz="3200" b="1" dirty="0">
                <a:latin typeface="+mj-lt"/>
              </a:rPr>
              <a:t>MOUD</a:t>
            </a:r>
            <a:r>
              <a:rPr lang="en-US" sz="3200" dirty="0">
                <a:latin typeface="+mj-lt"/>
              </a:rPr>
              <a:t> makes sense for Addiction?</a:t>
            </a:r>
            <a:endParaRPr sz="3200" dirty="0">
              <a:latin typeface="+mj-lt"/>
            </a:endParaRPr>
          </a:p>
        </p:txBody>
      </p:sp>
      <p:pic>
        <p:nvPicPr>
          <p:cNvPr id="205" name="Google Shape;205;p16" descr="023"/>
          <p:cNvPicPr preferRelativeResize="0"/>
          <p:nvPr/>
        </p:nvPicPr>
        <p:blipFill rotWithShape="1">
          <a:blip r:embed="rId3">
            <a:alphaModFix/>
          </a:blip>
          <a:srcRect/>
          <a:stretch/>
        </p:blipFill>
        <p:spPr>
          <a:xfrm>
            <a:off x="1567369" y="2125369"/>
            <a:ext cx="5829300" cy="356878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7"/>
          <p:cNvSpPr txBox="1">
            <a:spLocks noGrp="1"/>
          </p:cNvSpPr>
          <p:nvPr>
            <p:ph type="title"/>
          </p:nvPr>
        </p:nvSpPr>
        <p:spPr>
          <a:xfrm>
            <a:off x="628650" y="1131094"/>
            <a:ext cx="7886700" cy="994172"/>
          </a:xfrm>
          <a:prstGeom prst="rect">
            <a:avLst/>
          </a:prstGeom>
          <a:noFill/>
          <a:ln>
            <a:noFill/>
          </a:ln>
        </p:spPr>
        <p:txBody>
          <a:bodyPr spcFirstLastPara="1" wrap="square" lIns="68569" tIns="34275" rIns="68569" bIns="34275" anchor="ctr" anchorCtr="0">
            <a:normAutofit/>
          </a:bodyPr>
          <a:lstStyle/>
          <a:p>
            <a:pPr>
              <a:buSzPts val="4400"/>
            </a:pPr>
            <a:r>
              <a:rPr lang="en-US" dirty="0"/>
              <a:t> </a:t>
            </a:r>
            <a:endParaRPr dirty="0"/>
          </a:p>
        </p:txBody>
      </p:sp>
      <p:sp>
        <p:nvSpPr>
          <p:cNvPr id="211" name="Google Shape;211;p17"/>
          <p:cNvSpPr txBox="1">
            <a:spLocks noGrp="1"/>
          </p:cNvSpPr>
          <p:nvPr>
            <p:ph type="body" idx="1"/>
          </p:nvPr>
        </p:nvSpPr>
        <p:spPr>
          <a:xfrm>
            <a:off x="628650" y="2226469"/>
            <a:ext cx="7886700" cy="2894807"/>
          </a:xfrm>
          <a:prstGeom prst="rect">
            <a:avLst/>
          </a:prstGeom>
          <a:noFill/>
          <a:ln>
            <a:noFill/>
          </a:ln>
        </p:spPr>
        <p:txBody>
          <a:bodyPr spcFirstLastPara="1" wrap="square" lIns="68569" tIns="34275" rIns="68569" bIns="34275" anchor="t" anchorCtr="0">
            <a:normAutofit/>
          </a:bodyPr>
          <a:lstStyle/>
          <a:p>
            <a:pPr marL="171450" indent="0" algn="ctr">
              <a:spcBef>
                <a:spcPts val="0"/>
              </a:spcBef>
              <a:buNone/>
            </a:pPr>
            <a:r>
              <a:rPr lang="en-US" sz="3600" b="1" dirty="0">
                <a:solidFill>
                  <a:srgbClr val="17375E"/>
                </a:solidFill>
                <a:latin typeface="+mn-lt"/>
              </a:rPr>
              <a:t>80% </a:t>
            </a:r>
            <a:r>
              <a:rPr lang="en-US" sz="3600" dirty="0">
                <a:solidFill>
                  <a:srgbClr val="17375E"/>
                </a:solidFill>
                <a:latin typeface="+mn-lt"/>
              </a:rPr>
              <a:t>of people with </a:t>
            </a:r>
            <a:r>
              <a:rPr lang="en-US" sz="3600" b="1" dirty="0">
                <a:solidFill>
                  <a:srgbClr val="17375E"/>
                </a:solidFill>
                <a:latin typeface="+mn-lt"/>
              </a:rPr>
              <a:t>Opioid Use Disorder </a:t>
            </a:r>
            <a:endParaRPr sz="3600" dirty="0">
              <a:solidFill>
                <a:srgbClr val="17375E"/>
              </a:solidFill>
              <a:latin typeface="+mn-lt"/>
            </a:endParaRPr>
          </a:p>
          <a:p>
            <a:pPr marL="171450" indent="0" algn="ctr">
              <a:spcBef>
                <a:spcPts val="0"/>
              </a:spcBef>
              <a:buNone/>
            </a:pPr>
            <a:r>
              <a:rPr lang="en-US" sz="3600" dirty="0">
                <a:solidFill>
                  <a:srgbClr val="17375E"/>
                </a:solidFill>
                <a:latin typeface="+mn-lt"/>
              </a:rPr>
              <a:t>DO NOT receive Treatment</a:t>
            </a:r>
            <a:endParaRPr sz="3600" dirty="0">
              <a:solidFill>
                <a:srgbClr val="17375E"/>
              </a:solidFill>
              <a:latin typeface="+mn-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graphicFrame>
        <p:nvGraphicFramePr>
          <p:cNvPr id="216" name="Google Shape;216;g11dca8c9734_1_13"/>
          <p:cNvGraphicFramePr/>
          <p:nvPr>
            <p:extLst>
              <p:ext uri="{D42A27DB-BD31-4B8C-83A1-F6EECF244321}">
                <p14:modId xmlns:p14="http://schemas.microsoft.com/office/powerpoint/2010/main" val="2379061982"/>
              </p:ext>
            </p:extLst>
          </p:nvPr>
        </p:nvGraphicFramePr>
        <p:xfrm>
          <a:off x="714375" y="1265970"/>
          <a:ext cx="7715250" cy="3473706"/>
        </p:xfrm>
        <a:graphic>
          <a:graphicData uri="http://schemas.openxmlformats.org/drawingml/2006/table">
            <a:tbl>
              <a:tblPr>
                <a:noFill/>
              </a:tblPr>
              <a:tblGrid>
                <a:gridCol w="3857625">
                  <a:extLst>
                    <a:ext uri="{9D8B030D-6E8A-4147-A177-3AD203B41FA5}">
                      <a16:colId xmlns:a16="http://schemas.microsoft.com/office/drawing/2014/main" val="20000"/>
                    </a:ext>
                  </a:extLst>
                </a:gridCol>
                <a:gridCol w="3857625">
                  <a:extLst>
                    <a:ext uri="{9D8B030D-6E8A-4147-A177-3AD203B41FA5}">
                      <a16:colId xmlns:a16="http://schemas.microsoft.com/office/drawing/2014/main" val="20001"/>
                    </a:ext>
                  </a:extLst>
                </a:gridCol>
              </a:tblGrid>
              <a:tr h="398063">
                <a:tc>
                  <a:txBody>
                    <a:bodyPr/>
                    <a:lstStyle/>
                    <a:p>
                      <a:pPr marL="0" lvl="0" indent="0" algn="ctr" rtl="0">
                        <a:spcBef>
                          <a:spcPts val="0"/>
                        </a:spcBef>
                        <a:spcAft>
                          <a:spcPts val="0"/>
                        </a:spcAft>
                        <a:buNone/>
                      </a:pPr>
                      <a:r>
                        <a:rPr lang="en-US" sz="1800" b="1" dirty="0"/>
                        <a:t>MEDICATIONS</a:t>
                      </a:r>
                      <a:endParaRPr sz="1700" b="1" dirty="0"/>
                    </a:p>
                  </a:txBody>
                  <a:tcPr marL="68569" marR="68569" marT="68569" marB="68569"/>
                </a:tc>
                <a:tc>
                  <a:txBody>
                    <a:bodyPr/>
                    <a:lstStyle/>
                    <a:p>
                      <a:pPr marL="0" lvl="0" indent="0" algn="ctr" rtl="0">
                        <a:spcBef>
                          <a:spcPts val="0"/>
                        </a:spcBef>
                        <a:spcAft>
                          <a:spcPts val="0"/>
                        </a:spcAft>
                        <a:buNone/>
                      </a:pPr>
                      <a:r>
                        <a:rPr lang="en-US" sz="1800" b="1" dirty="0"/>
                        <a:t>TREATMENT SETTING</a:t>
                      </a:r>
                      <a:endParaRPr sz="1800" b="1" dirty="0"/>
                    </a:p>
                  </a:txBody>
                  <a:tcPr marL="68569" marR="68569" marT="68569" marB="68569"/>
                </a:tc>
                <a:extLst>
                  <a:ext uri="{0D108BD9-81ED-4DB2-BD59-A6C34878D82A}">
                    <a16:rowId xmlns:a16="http://schemas.microsoft.com/office/drawing/2014/main" val="10000"/>
                  </a:ext>
                </a:extLst>
              </a:tr>
              <a:tr h="382781">
                <a:tc>
                  <a:txBody>
                    <a:bodyPr/>
                    <a:lstStyle/>
                    <a:p>
                      <a:pPr marL="0" lvl="0" indent="0" algn="l" rtl="0">
                        <a:spcBef>
                          <a:spcPts val="0"/>
                        </a:spcBef>
                        <a:spcAft>
                          <a:spcPts val="0"/>
                        </a:spcAft>
                        <a:buClr>
                          <a:schemeClr val="dk1"/>
                        </a:buClr>
                        <a:buSzPts val="1100"/>
                        <a:buFont typeface="Arial"/>
                        <a:buNone/>
                      </a:pPr>
                      <a:r>
                        <a:rPr lang="en-US" sz="1600" dirty="0">
                          <a:solidFill>
                            <a:schemeClr val="dk1"/>
                          </a:solidFill>
                        </a:rPr>
                        <a:t>BUPRENORPHINE</a:t>
                      </a:r>
                      <a:endParaRPr sz="1600" dirty="0"/>
                    </a:p>
                  </a:txBody>
                  <a:tcPr marL="68569" marR="68569" marT="68569" marB="68569"/>
                </a:tc>
                <a:tc>
                  <a:txBody>
                    <a:bodyPr/>
                    <a:lstStyle/>
                    <a:p>
                      <a:pPr marL="0" lvl="0" indent="0" algn="l" rtl="0">
                        <a:spcBef>
                          <a:spcPts val="0"/>
                        </a:spcBef>
                        <a:spcAft>
                          <a:spcPts val="0"/>
                        </a:spcAft>
                        <a:buNone/>
                      </a:pPr>
                      <a:r>
                        <a:rPr lang="en-US" sz="1600" dirty="0"/>
                        <a:t>OFFICE-BASED OPIOID TREATMENT</a:t>
                      </a:r>
                      <a:endParaRPr sz="1600" dirty="0"/>
                    </a:p>
                  </a:txBody>
                  <a:tcPr marL="68569" marR="68569" marT="68569" marB="68569"/>
                </a:tc>
                <a:extLst>
                  <a:ext uri="{0D108BD9-81ED-4DB2-BD59-A6C34878D82A}">
                    <a16:rowId xmlns:a16="http://schemas.microsoft.com/office/drawing/2014/main" val="10001"/>
                  </a:ext>
                </a:extLst>
              </a:tr>
              <a:tr h="382781">
                <a:tc>
                  <a:txBody>
                    <a:bodyPr/>
                    <a:lstStyle/>
                    <a:p>
                      <a:pPr marL="0" lvl="0" indent="0" algn="l" rtl="0">
                        <a:spcBef>
                          <a:spcPts val="0"/>
                        </a:spcBef>
                        <a:spcAft>
                          <a:spcPts val="0"/>
                        </a:spcAft>
                        <a:buNone/>
                      </a:pPr>
                      <a:endParaRPr sz="1600" dirty="0"/>
                    </a:p>
                  </a:txBody>
                  <a:tcPr marL="68569" marR="68569" marT="68569" marB="68569"/>
                </a:tc>
                <a:tc>
                  <a:txBody>
                    <a:bodyPr/>
                    <a:lstStyle/>
                    <a:p>
                      <a:pPr marL="0" lvl="0" indent="0" algn="l" rtl="0">
                        <a:spcBef>
                          <a:spcPts val="0"/>
                        </a:spcBef>
                        <a:spcAft>
                          <a:spcPts val="0"/>
                        </a:spcAft>
                        <a:buClr>
                          <a:schemeClr val="dk1"/>
                        </a:buClr>
                        <a:buSzPts val="1100"/>
                        <a:buFont typeface="Arial"/>
                        <a:buNone/>
                      </a:pPr>
                      <a:r>
                        <a:rPr lang="en-US" sz="1600" dirty="0">
                          <a:solidFill>
                            <a:schemeClr val="dk1"/>
                          </a:solidFill>
                        </a:rPr>
                        <a:t>OUTPATIENT SUD PROGRAM</a:t>
                      </a:r>
                      <a:endParaRPr sz="1600" dirty="0"/>
                    </a:p>
                  </a:txBody>
                  <a:tcPr marL="68569" marR="68569" marT="68569" marB="68569"/>
                </a:tc>
                <a:extLst>
                  <a:ext uri="{0D108BD9-81ED-4DB2-BD59-A6C34878D82A}">
                    <a16:rowId xmlns:a16="http://schemas.microsoft.com/office/drawing/2014/main" val="10002"/>
                  </a:ext>
                </a:extLst>
              </a:tr>
              <a:tr h="382781">
                <a:tc>
                  <a:txBody>
                    <a:bodyPr/>
                    <a:lstStyle/>
                    <a:p>
                      <a:pPr marL="0" lvl="0" indent="0" algn="l" rtl="0">
                        <a:spcBef>
                          <a:spcPts val="0"/>
                        </a:spcBef>
                        <a:spcAft>
                          <a:spcPts val="0"/>
                        </a:spcAft>
                        <a:buNone/>
                      </a:pPr>
                      <a:endParaRPr sz="1600" dirty="0"/>
                    </a:p>
                  </a:txBody>
                  <a:tcPr marL="68569" marR="68569" marT="68569" marB="68569"/>
                </a:tc>
                <a:tc>
                  <a:txBody>
                    <a:bodyPr/>
                    <a:lstStyle/>
                    <a:p>
                      <a:pPr marL="0" lvl="0" indent="0" algn="l" rtl="0">
                        <a:spcBef>
                          <a:spcPts val="0"/>
                        </a:spcBef>
                        <a:spcAft>
                          <a:spcPts val="0"/>
                        </a:spcAft>
                        <a:buClr>
                          <a:schemeClr val="dk1"/>
                        </a:buClr>
                        <a:buSzPts val="1100"/>
                        <a:buFont typeface="Arial"/>
                        <a:buNone/>
                      </a:pPr>
                      <a:r>
                        <a:rPr lang="en-US" sz="1600" dirty="0">
                          <a:solidFill>
                            <a:schemeClr val="dk1"/>
                          </a:solidFill>
                        </a:rPr>
                        <a:t>RESIDENTIAL SUD PROGRAM</a:t>
                      </a:r>
                      <a:endParaRPr sz="1600" dirty="0"/>
                    </a:p>
                  </a:txBody>
                  <a:tcPr marL="68569" marR="68569" marT="68569" marB="68569"/>
                </a:tc>
                <a:extLst>
                  <a:ext uri="{0D108BD9-81ED-4DB2-BD59-A6C34878D82A}">
                    <a16:rowId xmlns:a16="http://schemas.microsoft.com/office/drawing/2014/main" val="10003"/>
                  </a:ext>
                </a:extLst>
              </a:tr>
              <a:tr h="382781">
                <a:tc>
                  <a:txBody>
                    <a:bodyPr/>
                    <a:lstStyle/>
                    <a:p>
                      <a:pPr marL="0" lvl="0" indent="0" algn="l" rtl="0">
                        <a:spcBef>
                          <a:spcPts val="0"/>
                        </a:spcBef>
                        <a:spcAft>
                          <a:spcPts val="0"/>
                        </a:spcAft>
                        <a:buNone/>
                      </a:pPr>
                      <a:endParaRPr sz="1600" dirty="0"/>
                    </a:p>
                  </a:txBody>
                  <a:tcPr marL="68569" marR="68569" marT="68569" marB="68569"/>
                </a:tc>
                <a:tc>
                  <a:txBody>
                    <a:bodyPr/>
                    <a:lstStyle/>
                    <a:p>
                      <a:pPr marL="0" lvl="0" indent="0" algn="l" rtl="0">
                        <a:spcBef>
                          <a:spcPts val="0"/>
                        </a:spcBef>
                        <a:spcAft>
                          <a:spcPts val="0"/>
                        </a:spcAft>
                        <a:buNone/>
                      </a:pPr>
                      <a:r>
                        <a:rPr lang="en-US" sz="1600" dirty="0"/>
                        <a:t>OTP</a:t>
                      </a:r>
                      <a:endParaRPr sz="1600" dirty="0"/>
                    </a:p>
                  </a:txBody>
                  <a:tcPr marL="68569" marR="68569" marT="68569" marB="68569"/>
                </a:tc>
                <a:extLst>
                  <a:ext uri="{0D108BD9-81ED-4DB2-BD59-A6C34878D82A}">
                    <a16:rowId xmlns:a16="http://schemas.microsoft.com/office/drawing/2014/main" val="10004"/>
                  </a:ext>
                </a:extLst>
              </a:tr>
              <a:tr h="382781">
                <a:tc>
                  <a:txBody>
                    <a:bodyPr/>
                    <a:lstStyle/>
                    <a:p>
                      <a:pPr marL="0" lvl="0" indent="0" algn="l" rtl="0">
                        <a:spcBef>
                          <a:spcPts val="0"/>
                        </a:spcBef>
                        <a:spcAft>
                          <a:spcPts val="0"/>
                        </a:spcAft>
                        <a:buNone/>
                      </a:pPr>
                      <a:r>
                        <a:rPr lang="en-US" sz="1600" dirty="0"/>
                        <a:t>METHADONE</a:t>
                      </a:r>
                      <a:endParaRPr sz="1600" dirty="0"/>
                    </a:p>
                  </a:txBody>
                  <a:tcPr marL="68569" marR="68569" marT="68569" marB="68569"/>
                </a:tc>
                <a:tc>
                  <a:txBody>
                    <a:bodyPr/>
                    <a:lstStyle/>
                    <a:p>
                      <a:pPr marL="0" lvl="0" indent="0" algn="l" rtl="0">
                        <a:spcBef>
                          <a:spcPts val="0"/>
                        </a:spcBef>
                        <a:spcAft>
                          <a:spcPts val="0"/>
                        </a:spcAft>
                        <a:buNone/>
                      </a:pPr>
                      <a:r>
                        <a:rPr lang="en-US" sz="1600" dirty="0"/>
                        <a:t>OTP</a:t>
                      </a:r>
                      <a:endParaRPr sz="1600" dirty="0"/>
                    </a:p>
                  </a:txBody>
                  <a:tcPr marL="68569" marR="68569" marT="68569" marB="68569"/>
                </a:tc>
                <a:extLst>
                  <a:ext uri="{0D108BD9-81ED-4DB2-BD59-A6C34878D82A}">
                    <a16:rowId xmlns:a16="http://schemas.microsoft.com/office/drawing/2014/main" val="10005"/>
                  </a:ext>
                </a:extLst>
              </a:tr>
              <a:tr h="382781">
                <a:tc>
                  <a:txBody>
                    <a:bodyPr/>
                    <a:lstStyle/>
                    <a:p>
                      <a:pPr marL="0" lvl="0" indent="0" algn="l" rtl="0">
                        <a:spcBef>
                          <a:spcPts val="0"/>
                        </a:spcBef>
                        <a:spcAft>
                          <a:spcPts val="0"/>
                        </a:spcAft>
                        <a:buNone/>
                      </a:pPr>
                      <a:r>
                        <a:rPr lang="en-US" sz="1600" dirty="0"/>
                        <a:t>NALTREXONE</a:t>
                      </a:r>
                      <a:endParaRPr sz="1600" dirty="0"/>
                    </a:p>
                  </a:txBody>
                  <a:tcPr marL="68569" marR="68569" marT="68569" marB="68569"/>
                </a:tc>
                <a:tc>
                  <a:txBody>
                    <a:bodyPr/>
                    <a:lstStyle/>
                    <a:p>
                      <a:pPr marL="0" lvl="0" indent="0" algn="l" rtl="0">
                        <a:spcBef>
                          <a:spcPts val="0"/>
                        </a:spcBef>
                        <a:spcAft>
                          <a:spcPts val="0"/>
                        </a:spcAft>
                        <a:buNone/>
                      </a:pPr>
                      <a:r>
                        <a:rPr lang="en-US" sz="1600" dirty="0"/>
                        <a:t>OFFICE BASED TX</a:t>
                      </a:r>
                      <a:endParaRPr sz="1600" dirty="0"/>
                    </a:p>
                  </a:txBody>
                  <a:tcPr marL="68569" marR="68569" marT="68569" marB="68569"/>
                </a:tc>
                <a:extLst>
                  <a:ext uri="{0D108BD9-81ED-4DB2-BD59-A6C34878D82A}">
                    <a16:rowId xmlns:a16="http://schemas.microsoft.com/office/drawing/2014/main" val="10006"/>
                  </a:ext>
                </a:extLst>
              </a:tr>
              <a:tr h="382781">
                <a:tc>
                  <a:txBody>
                    <a:bodyPr/>
                    <a:lstStyle/>
                    <a:p>
                      <a:pPr marL="0" lvl="0" indent="0" algn="l" rtl="0">
                        <a:spcBef>
                          <a:spcPts val="0"/>
                        </a:spcBef>
                        <a:spcAft>
                          <a:spcPts val="0"/>
                        </a:spcAft>
                        <a:buNone/>
                      </a:pPr>
                      <a:endParaRPr sz="1600" dirty="0"/>
                    </a:p>
                  </a:txBody>
                  <a:tcPr marL="68569" marR="68569" marT="68569" marB="68569"/>
                </a:tc>
                <a:tc>
                  <a:txBody>
                    <a:bodyPr/>
                    <a:lstStyle/>
                    <a:p>
                      <a:pPr marL="0" lvl="0" indent="0" algn="l" rtl="0">
                        <a:spcBef>
                          <a:spcPts val="0"/>
                        </a:spcBef>
                        <a:spcAft>
                          <a:spcPts val="0"/>
                        </a:spcAft>
                        <a:buNone/>
                      </a:pPr>
                      <a:r>
                        <a:rPr lang="en-US" sz="1600" dirty="0"/>
                        <a:t>OUTPATIENT SUD PROGRAM</a:t>
                      </a:r>
                      <a:endParaRPr sz="1600" dirty="0"/>
                    </a:p>
                  </a:txBody>
                  <a:tcPr marL="68569" marR="68569" marT="68569" marB="68569"/>
                </a:tc>
                <a:extLst>
                  <a:ext uri="{0D108BD9-81ED-4DB2-BD59-A6C34878D82A}">
                    <a16:rowId xmlns:a16="http://schemas.microsoft.com/office/drawing/2014/main" val="10007"/>
                  </a:ext>
                </a:extLst>
              </a:tr>
              <a:tr h="382781">
                <a:tc>
                  <a:txBody>
                    <a:bodyPr/>
                    <a:lstStyle/>
                    <a:p>
                      <a:pPr marL="0" lvl="0" indent="0" algn="l" rtl="0">
                        <a:spcBef>
                          <a:spcPts val="0"/>
                        </a:spcBef>
                        <a:spcAft>
                          <a:spcPts val="0"/>
                        </a:spcAft>
                        <a:buNone/>
                      </a:pPr>
                      <a:endParaRPr sz="1600" dirty="0"/>
                    </a:p>
                  </a:txBody>
                  <a:tcPr marL="68569" marR="68569" marT="68569" marB="68569"/>
                </a:tc>
                <a:tc>
                  <a:txBody>
                    <a:bodyPr/>
                    <a:lstStyle/>
                    <a:p>
                      <a:pPr marL="0" lvl="0" indent="0" algn="l" rtl="0">
                        <a:spcBef>
                          <a:spcPts val="0"/>
                        </a:spcBef>
                        <a:spcAft>
                          <a:spcPts val="0"/>
                        </a:spcAft>
                        <a:buNone/>
                      </a:pPr>
                      <a:r>
                        <a:rPr lang="en-US" sz="1600" dirty="0"/>
                        <a:t>RESIDENTIAL </a:t>
                      </a:r>
                      <a:r>
                        <a:rPr lang="en-US" sz="1600" dirty="0">
                          <a:solidFill>
                            <a:schemeClr val="dk1"/>
                          </a:solidFill>
                        </a:rPr>
                        <a:t>SUD PROGRAM</a:t>
                      </a:r>
                      <a:endParaRPr sz="1600" dirty="0"/>
                    </a:p>
                  </a:txBody>
                  <a:tcPr marL="68569" marR="68569" marT="68569" marB="68569"/>
                </a:tc>
                <a:extLst>
                  <a:ext uri="{0D108BD9-81ED-4DB2-BD59-A6C34878D82A}">
                    <a16:rowId xmlns:a16="http://schemas.microsoft.com/office/drawing/2014/main" val="10008"/>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EAD845-B108-472C-B562-E8B33B59C167}"/>
              </a:ext>
            </a:extLst>
          </p:cNvPr>
          <p:cNvSpPr>
            <a:spLocks noGrp="1"/>
          </p:cNvSpPr>
          <p:nvPr>
            <p:ph type="title"/>
          </p:nvPr>
        </p:nvSpPr>
        <p:spPr>
          <a:xfrm>
            <a:off x="320040" y="640080"/>
            <a:ext cx="7843267" cy="548640"/>
          </a:xfrm>
        </p:spPr>
        <p:txBody>
          <a:bodyPr/>
          <a:lstStyle/>
          <a:p>
            <a:r>
              <a:rPr lang="en-US" sz="3000" dirty="0">
                <a:latin typeface="+mn-lt"/>
              </a:rPr>
              <a:t>Welcome to OPDAAC!</a:t>
            </a:r>
          </a:p>
        </p:txBody>
      </p:sp>
      <p:sp>
        <p:nvSpPr>
          <p:cNvPr id="6" name="Text Placeholder 5">
            <a:extLst>
              <a:ext uri="{FF2B5EF4-FFF2-40B4-BE49-F238E27FC236}">
                <a16:creationId xmlns:a16="http://schemas.microsoft.com/office/drawing/2014/main" id="{6EFA786C-A5BC-4414-989E-EB3509E6990E}"/>
              </a:ext>
            </a:extLst>
          </p:cNvPr>
          <p:cNvSpPr>
            <a:spLocks noGrp="1"/>
          </p:cNvSpPr>
          <p:nvPr>
            <p:ph type="body" sz="quarter" idx="10"/>
          </p:nvPr>
        </p:nvSpPr>
        <p:spPr>
          <a:xfrm>
            <a:off x="512064" y="1280160"/>
            <a:ext cx="7888288" cy="4910328"/>
          </a:xfrm>
        </p:spPr>
        <p:txBody>
          <a:bodyPr/>
          <a:lstStyle/>
          <a:p>
            <a:pPr>
              <a:buClr>
                <a:srgbClr val="17375E"/>
              </a:buClr>
            </a:pPr>
            <a:r>
              <a:rPr lang="en-US" sz="2400" b="0" dirty="0">
                <a:solidFill>
                  <a:srgbClr val="17375E"/>
                </a:solidFill>
                <a:latin typeface="+mn-lt"/>
              </a:rPr>
              <a:t>We will start promptly at 10:00AM!</a:t>
            </a:r>
          </a:p>
          <a:p>
            <a:pPr>
              <a:buClr>
                <a:srgbClr val="17375E"/>
              </a:buClr>
            </a:pPr>
            <a:r>
              <a:rPr lang="en-US" sz="2400" b="0" dirty="0">
                <a:solidFill>
                  <a:srgbClr val="17375E"/>
                </a:solidFill>
                <a:latin typeface="+mn-lt"/>
              </a:rPr>
              <a:t>For questions during the meeting:</a:t>
            </a:r>
          </a:p>
          <a:p>
            <a:pPr lvl="1">
              <a:buClr>
                <a:srgbClr val="17375E"/>
              </a:buClr>
              <a:buFont typeface="Arial" panose="020B0604020202020204" pitchFamily="34" charset="0"/>
              <a:buChar char="−"/>
            </a:pPr>
            <a:r>
              <a:rPr lang="en-US" b="0" dirty="0">
                <a:solidFill>
                  <a:srgbClr val="17375E"/>
                </a:solidFill>
                <a:latin typeface="+mn-lt"/>
              </a:rPr>
              <a:t>Please put your questions in the Q&amp;A box, which will be monitored for the duration of the meeting. </a:t>
            </a:r>
            <a:r>
              <a:rPr lang="en-US" i="1" dirty="0">
                <a:solidFill>
                  <a:srgbClr val="17375E"/>
                </a:solidFill>
                <a:latin typeface="+mn-lt"/>
              </a:rPr>
              <a:t>Note</a:t>
            </a:r>
            <a:r>
              <a:rPr lang="en-US" b="0" dirty="0">
                <a:solidFill>
                  <a:srgbClr val="17375E"/>
                </a:solidFill>
                <a:latin typeface="+mn-lt"/>
              </a:rPr>
              <a:t>: you need to send to all panelists and attendees to ensure your question is addressed in a timely manner.</a:t>
            </a:r>
          </a:p>
          <a:p>
            <a:pPr lvl="1">
              <a:buClr>
                <a:srgbClr val="17375E"/>
              </a:buClr>
              <a:buFont typeface="Arial" panose="020B0604020202020204" pitchFamily="34" charset="0"/>
              <a:buChar char="−"/>
            </a:pPr>
            <a:r>
              <a:rPr lang="en-US" b="0" dirty="0">
                <a:solidFill>
                  <a:srgbClr val="17375E"/>
                </a:solidFill>
                <a:latin typeface="+mn-lt"/>
              </a:rPr>
              <a:t>If you would like to ask a question to a specific presenter, please be sure to include their name in your question.</a:t>
            </a:r>
          </a:p>
          <a:p>
            <a:pPr marL="341614" lvl="1" indent="-342900">
              <a:buClr>
                <a:srgbClr val="17375E"/>
              </a:buClr>
              <a:buFont typeface="Arial" panose="020B0604020202020204" pitchFamily="34" charset="0"/>
              <a:buChar char="•"/>
            </a:pPr>
            <a:r>
              <a:rPr lang="en-US" sz="2400" b="0" dirty="0">
                <a:solidFill>
                  <a:srgbClr val="17375E"/>
                </a:solidFill>
                <a:latin typeface="+mn-lt"/>
              </a:rPr>
              <a:t>The meeting recording, agenda and PowerPoint slides will be added to our NC DHHS Opioids/OPDAAC page</a:t>
            </a:r>
            <a:endParaRPr lang="en-US" sz="2100" b="0" dirty="0">
              <a:solidFill>
                <a:srgbClr val="17375E"/>
              </a:solidFill>
              <a:latin typeface="+mn-lt"/>
            </a:endParaRPr>
          </a:p>
          <a:p>
            <a:pPr lvl="1">
              <a:buClr>
                <a:srgbClr val="17375E"/>
              </a:buClr>
              <a:buFont typeface="Arial" panose="020B0604020202020204" pitchFamily="34" charset="0"/>
              <a:buChar char="−"/>
            </a:pPr>
            <a:r>
              <a:rPr lang="en-US" b="0" dirty="0">
                <a:solidFill>
                  <a:srgbClr val="17375E"/>
                </a:solidFill>
                <a:latin typeface="+mn-lt"/>
                <a:hlinkClick r:id="rId3"/>
              </a:rPr>
              <a:t>https://www.ncdhhs.gov/about/department-initiatives/opioid-epidemic/nc-opioid-and-prescription-drug-abuse-advisory</a:t>
            </a:r>
            <a:endParaRPr lang="en-US" b="0" dirty="0">
              <a:solidFill>
                <a:srgbClr val="17375E"/>
              </a:solidFill>
              <a:latin typeface="+mn-lt"/>
            </a:endParaRPr>
          </a:p>
          <a:p>
            <a:pPr lvl="1">
              <a:buClr>
                <a:srgbClr val="17375E"/>
              </a:buClr>
              <a:buFont typeface="Arial" panose="020B0604020202020204" pitchFamily="34" charset="0"/>
              <a:buChar char="−"/>
            </a:pPr>
            <a:r>
              <a:rPr lang="en-US" b="0" dirty="0">
                <a:solidFill>
                  <a:srgbClr val="17375E"/>
                </a:solidFill>
                <a:latin typeface="+mn-lt"/>
              </a:rPr>
              <a:t>Please note, it can take up to 7 days for materials to be posted to the website. An email will be sent out to all attendees once materials have been posted.</a:t>
            </a:r>
          </a:p>
          <a:p>
            <a:endParaRPr lang="en-US" sz="2400" b="0" dirty="0">
              <a:solidFill>
                <a:srgbClr val="17375E"/>
              </a:solidFill>
              <a:latin typeface="+mn-lt"/>
            </a:endParaRPr>
          </a:p>
        </p:txBody>
      </p:sp>
    </p:spTree>
    <p:extLst>
      <p:ext uri="{BB962C8B-B14F-4D97-AF65-F5344CB8AC3E}">
        <p14:creationId xmlns:p14="http://schemas.microsoft.com/office/powerpoint/2010/main" val="3132576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g11dbec7b2c4_0_13"/>
          <p:cNvPicPr preferRelativeResize="0"/>
          <p:nvPr/>
        </p:nvPicPr>
        <p:blipFill>
          <a:blip r:embed="rId3">
            <a:alphaModFix/>
          </a:blip>
          <a:stretch>
            <a:fillRect/>
          </a:stretch>
        </p:blipFill>
        <p:spPr>
          <a:xfrm>
            <a:off x="446566" y="680484"/>
            <a:ext cx="8016949" cy="523034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9"/>
          <p:cNvSpPr txBox="1">
            <a:spLocks noGrp="1"/>
          </p:cNvSpPr>
          <p:nvPr>
            <p:ph type="title"/>
          </p:nvPr>
        </p:nvSpPr>
        <p:spPr>
          <a:xfrm>
            <a:off x="320040" y="640080"/>
            <a:ext cx="7886700" cy="994172"/>
          </a:xfrm>
          <a:prstGeom prst="rect">
            <a:avLst/>
          </a:prstGeom>
          <a:noFill/>
          <a:ln>
            <a:noFill/>
          </a:ln>
        </p:spPr>
        <p:txBody>
          <a:bodyPr spcFirstLastPara="1" wrap="square" lIns="68569" tIns="34275" rIns="68569" bIns="34275" anchor="ctr" anchorCtr="0">
            <a:normAutofit/>
          </a:bodyPr>
          <a:lstStyle/>
          <a:p>
            <a:pPr>
              <a:buSzPts val="4400"/>
            </a:pPr>
            <a:r>
              <a:rPr lang="en-US" sz="3200" b="1" dirty="0">
                <a:solidFill>
                  <a:srgbClr val="17375E"/>
                </a:solidFill>
                <a:latin typeface="+mj-lt"/>
              </a:rPr>
              <a:t>Opioid Withdrawal Symptoms</a:t>
            </a:r>
            <a:endParaRPr sz="3200" b="1" dirty="0">
              <a:solidFill>
                <a:srgbClr val="17375E"/>
              </a:solidFill>
              <a:latin typeface="+mj-lt"/>
            </a:endParaRPr>
          </a:p>
        </p:txBody>
      </p:sp>
      <p:sp>
        <p:nvSpPr>
          <p:cNvPr id="227" name="Google Shape;227;p19"/>
          <p:cNvSpPr txBox="1">
            <a:spLocks noGrp="1"/>
          </p:cNvSpPr>
          <p:nvPr>
            <p:ph type="body" idx="1"/>
          </p:nvPr>
        </p:nvSpPr>
        <p:spPr>
          <a:xfrm>
            <a:off x="512064" y="1737360"/>
            <a:ext cx="3378382" cy="3270575"/>
          </a:xfrm>
          <a:prstGeom prst="rect">
            <a:avLst/>
          </a:prstGeom>
          <a:noFill/>
          <a:ln>
            <a:noFill/>
          </a:ln>
        </p:spPr>
        <p:txBody>
          <a:bodyPr spcFirstLastPara="1" wrap="square" lIns="68569" tIns="34275" rIns="68569" bIns="34275" anchor="t" anchorCtr="0">
            <a:noAutofit/>
          </a:bodyPr>
          <a:lstStyle/>
          <a:p>
            <a:pPr marL="457200" indent="-457200">
              <a:lnSpc>
                <a:spcPct val="100000"/>
              </a:lnSpc>
              <a:buSzPts val="2800"/>
            </a:pPr>
            <a:r>
              <a:rPr lang="en-US" dirty="0">
                <a:latin typeface="+mn-lt"/>
              </a:rPr>
              <a:t>Nausea/Vomiting</a:t>
            </a:r>
            <a:endParaRPr dirty="0">
              <a:latin typeface="+mn-lt"/>
            </a:endParaRPr>
          </a:p>
          <a:p>
            <a:pPr marL="457200" indent="-457200">
              <a:lnSpc>
                <a:spcPct val="100000"/>
              </a:lnSpc>
              <a:buSzPts val="2800"/>
            </a:pPr>
            <a:r>
              <a:rPr lang="en-US" dirty="0">
                <a:latin typeface="+mn-lt"/>
              </a:rPr>
              <a:t>Diarrhea</a:t>
            </a:r>
            <a:endParaRPr dirty="0">
              <a:latin typeface="+mn-lt"/>
            </a:endParaRPr>
          </a:p>
          <a:p>
            <a:pPr marL="457200" indent="-457200">
              <a:lnSpc>
                <a:spcPct val="100000"/>
              </a:lnSpc>
              <a:buSzPts val="2800"/>
            </a:pPr>
            <a:r>
              <a:rPr lang="en-US" dirty="0">
                <a:latin typeface="+mn-lt"/>
              </a:rPr>
              <a:t>Anxiety</a:t>
            </a:r>
            <a:endParaRPr dirty="0">
              <a:latin typeface="+mn-lt"/>
            </a:endParaRPr>
          </a:p>
          <a:p>
            <a:pPr marL="457200" indent="-457200">
              <a:lnSpc>
                <a:spcPct val="100000"/>
              </a:lnSpc>
              <a:buSzPts val="2800"/>
            </a:pPr>
            <a:r>
              <a:rPr lang="en-US" dirty="0">
                <a:latin typeface="+mn-lt"/>
              </a:rPr>
              <a:t>Insomnia</a:t>
            </a:r>
            <a:endParaRPr dirty="0">
              <a:latin typeface="+mn-lt"/>
            </a:endParaRPr>
          </a:p>
          <a:p>
            <a:pPr marL="457200" indent="-457200">
              <a:lnSpc>
                <a:spcPct val="100000"/>
              </a:lnSpc>
              <a:buSzPts val="2800"/>
            </a:pPr>
            <a:r>
              <a:rPr lang="en-US" dirty="0">
                <a:latin typeface="+mn-lt"/>
              </a:rPr>
              <a:t>Hot and cold flushes</a:t>
            </a:r>
            <a:endParaRPr dirty="0">
              <a:latin typeface="+mn-lt"/>
            </a:endParaRPr>
          </a:p>
          <a:p>
            <a:pPr marL="457200" indent="-457200">
              <a:lnSpc>
                <a:spcPct val="100000"/>
              </a:lnSpc>
              <a:buSzPts val="2800"/>
            </a:pPr>
            <a:r>
              <a:rPr lang="en-US" dirty="0">
                <a:latin typeface="+mn-lt"/>
              </a:rPr>
              <a:t>Sweats</a:t>
            </a:r>
            <a:endParaRPr dirty="0">
              <a:latin typeface="+mn-lt"/>
            </a:endParaRPr>
          </a:p>
        </p:txBody>
      </p:sp>
      <p:sp>
        <p:nvSpPr>
          <p:cNvPr id="228" name="Google Shape;228;p19"/>
          <p:cNvSpPr txBox="1"/>
          <p:nvPr/>
        </p:nvSpPr>
        <p:spPr>
          <a:xfrm>
            <a:off x="4222510" y="1789274"/>
            <a:ext cx="3815703" cy="3166745"/>
          </a:xfrm>
          <a:prstGeom prst="rect">
            <a:avLst/>
          </a:prstGeom>
          <a:noFill/>
          <a:ln>
            <a:noFill/>
          </a:ln>
        </p:spPr>
        <p:txBody>
          <a:bodyPr spcFirstLastPara="1" wrap="square" lIns="68569" tIns="34275" rIns="68569" bIns="34275" anchor="t" anchorCtr="0">
            <a:normAutofit/>
          </a:bodyPr>
          <a:lstStyle/>
          <a:p>
            <a:pPr marL="457200" indent="-457200" defTabSz="685800">
              <a:lnSpc>
                <a:spcPct val="90000"/>
              </a:lnSpc>
              <a:spcBef>
                <a:spcPts val="750"/>
              </a:spcBef>
              <a:buClr>
                <a:srgbClr val="000000"/>
              </a:buClr>
              <a:buSzPts val="2800"/>
              <a:buFont typeface="Arial"/>
              <a:buChar char="•"/>
            </a:pPr>
            <a:r>
              <a:rPr lang="en-US" sz="2800" kern="0" dirty="0">
                <a:solidFill>
                  <a:srgbClr val="000000"/>
                </a:solidFill>
                <a:ea typeface="Avenir"/>
                <a:cs typeface="Avenir"/>
                <a:sym typeface="Avenir"/>
              </a:rPr>
              <a:t>Muscle cramps/body aches</a:t>
            </a:r>
            <a:endParaRPr sz="2800" kern="0" dirty="0">
              <a:solidFill>
                <a:srgbClr val="000000"/>
              </a:solidFill>
              <a:cs typeface="Arial"/>
              <a:sym typeface="Arial"/>
            </a:endParaRPr>
          </a:p>
          <a:p>
            <a:pPr marL="457200" indent="-457200" defTabSz="685800">
              <a:lnSpc>
                <a:spcPct val="90000"/>
              </a:lnSpc>
              <a:spcBef>
                <a:spcPts val="750"/>
              </a:spcBef>
              <a:buClr>
                <a:srgbClr val="000000"/>
              </a:buClr>
              <a:buSzPts val="2800"/>
              <a:buFont typeface="Arial"/>
              <a:buChar char="•"/>
            </a:pPr>
            <a:r>
              <a:rPr lang="en-US" sz="2800" kern="0" dirty="0">
                <a:solidFill>
                  <a:srgbClr val="000000"/>
                </a:solidFill>
                <a:ea typeface="Avenir"/>
                <a:cs typeface="Avenir"/>
                <a:sym typeface="Avenir"/>
              </a:rPr>
              <a:t>Lacrimation</a:t>
            </a:r>
            <a:endParaRPr sz="2800" kern="0" dirty="0">
              <a:solidFill>
                <a:srgbClr val="000000"/>
              </a:solidFill>
              <a:cs typeface="Arial"/>
              <a:sym typeface="Arial"/>
            </a:endParaRPr>
          </a:p>
          <a:p>
            <a:pPr marL="457200" indent="-457200" defTabSz="685800">
              <a:lnSpc>
                <a:spcPct val="90000"/>
              </a:lnSpc>
              <a:spcBef>
                <a:spcPts val="750"/>
              </a:spcBef>
              <a:buClr>
                <a:srgbClr val="000000"/>
              </a:buClr>
              <a:buSzPts val="2800"/>
              <a:buFont typeface="Arial"/>
              <a:buChar char="•"/>
            </a:pPr>
            <a:r>
              <a:rPr lang="en-US" sz="2800" kern="0" dirty="0">
                <a:solidFill>
                  <a:srgbClr val="000000"/>
                </a:solidFill>
                <a:ea typeface="Avenir"/>
                <a:cs typeface="Avenir"/>
                <a:sym typeface="Avenir"/>
              </a:rPr>
              <a:t>Runny nose</a:t>
            </a:r>
            <a:endParaRPr sz="2800" kern="0" dirty="0">
              <a:solidFill>
                <a:srgbClr val="000000"/>
              </a:solidFill>
              <a:cs typeface="Arial"/>
              <a:sym typeface="Arial"/>
            </a:endParaRPr>
          </a:p>
          <a:p>
            <a:pPr marL="457200" indent="-457200" defTabSz="685800">
              <a:lnSpc>
                <a:spcPct val="90000"/>
              </a:lnSpc>
              <a:spcBef>
                <a:spcPts val="750"/>
              </a:spcBef>
              <a:buClr>
                <a:srgbClr val="000000"/>
              </a:buClr>
              <a:buSzPts val="2800"/>
              <a:buFont typeface="Arial"/>
              <a:buChar char="•"/>
            </a:pPr>
            <a:r>
              <a:rPr lang="en-US" sz="2800" kern="0" dirty="0">
                <a:solidFill>
                  <a:srgbClr val="000000"/>
                </a:solidFill>
                <a:ea typeface="Avenir"/>
                <a:cs typeface="Avenir"/>
                <a:sym typeface="Avenir"/>
              </a:rPr>
              <a:t>Goosebumps</a:t>
            </a:r>
            <a:endParaRPr sz="2800" kern="0" dirty="0">
              <a:solidFill>
                <a:srgbClr val="000000"/>
              </a:solidFill>
              <a:cs typeface="Arial"/>
              <a:sym typeface="Arial"/>
            </a:endParaRPr>
          </a:p>
          <a:p>
            <a:pPr marL="457200" indent="-457200" defTabSz="685800">
              <a:lnSpc>
                <a:spcPct val="90000"/>
              </a:lnSpc>
              <a:spcBef>
                <a:spcPts val="750"/>
              </a:spcBef>
              <a:buClr>
                <a:srgbClr val="000000"/>
              </a:buClr>
              <a:buSzPts val="2800"/>
              <a:buFont typeface="Arial"/>
              <a:buChar char="•"/>
            </a:pPr>
            <a:r>
              <a:rPr lang="en-US" sz="2800" kern="0" dirty="0">
                <a:solidFill>
                  <a:srgbClr val="000000"/>
                </a:solidFill>
                <a:ea typeface="Avenir"/>
                <a:cs typeface="Avenir"/>
                <a:sym typeface="Avenir"/>
              </a:rPr>
              <a:t>Restlessness</a:t>
            </a:r>
            <a:endParaRPr sz="2800" kern="0" dirty="0">
              <a:solidFill>
                <a:srgbClr val="000000"/>
              </a:solidFill>
              <a:cs typeface="Arial"/>
              <a:sym typeface="Arial"/>
            </a:endParaRPr>
          </a:p>
        </p:txBody>
      </p:sp>
      <p:pic>
        <p:nvPicPr>
          <p:cNvPr id="229" name="Google Shape;229;p19"/>
          <p:cNvPicPr preferRelativeResize="0"/>
          <p:nvPr/>
        </p:nvPicPr>
        <p:blipFill rotWithShape="1">
          <a:blip r:embed="rId3">
            <a:alphaModFix/>
          </a:blip>
          <a:srcRect/>
          <a:stretch/>
        </p:blipFill>
        <p:spPr>
          <a:xfrm>
            <a:off x="5911702" y="4904104"/>
            <a:ext cx="3008094" cy="183586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0"/>
          <p:cNvSpPr txBox="1">
            <a:spLocks noGrp="1"/>
          </p:cNvSpPr>
          <p:nvPr>
            <p:ph type="title"/>
          </p:nvPr>
        </p:nvSpPr>
        <p:spPr>
          <a:xfrm>
            <a:off x="320039" y="640080"/>
            <a:ext cx="8196639" cy="994172"/>
          </a:xfrm>
          <a:prstGeom prst="rect">
            <a:avLst/>
          </a:prstGeom>
          <a:noFill/>
          <a:ln>
            <a:noFill/>
          </a:ln>
        </p:spPr>
        <p:txBody>
          <a:bodyPr spcFirstLastPara="1" wrap="square" lIns="68569" tIns="34275" rIns="68569" bIns="34275" anchor="ctr" anchorCtr="0">
            <a:normAutofit/>
          </a:bodyPr>
          <a:lstStyle/>
          <a:p>
            <a:pPr>
              <a:buSzPts val="4400"/>
            </a:pPr>
            <a:r>
              <a:rPr lang="en-US" sz="3200" b="1" i="0" dirty="0">
                <a:solidFill>
                  <a:srgbClr val="17375E"/>
                </a:solidFill>
                <a:effectLst/>
                <a:latin typeface="+mj-lt"/>
              </a:rPr>
              <a:t>Clinical Opiate Withdrawal Scale (</a:t>
            </a:r>
            <a:r>
              <a:rPr lang="en-US" sz="3200" b="1" dirty="0">
                <a:solidFill>
                  <a:srgbClr val="17375E"/>
                </a:solidFill>
                <a:latin typeface="+mj-lt"/>
              </a:rPr>
              <a:t>COWS)</a:t>
            </a:r>
            <a:endParaRPr sz="3200" b="1" dirty="0">
              <a:solidFill>
                <a:srgbClr val="17375E"/>
              </a:solidFill>
              <a:latin typeface="+mj-lt"/>
            </a:endParaRPr>
          </a:p>
        </p:txBody>
      </p:sp>
      <p:sp>
        <p:nvSpPr>
          <p:cNvPr id="235" name="Google Shape;235;p20"/>
          <p:cNvSpPr txBox="1">
            <a:spLocks noGrp="1"/>
          </p:cNvSpPr>
          <p:nvPr>
            <p:ph type="body" idx="1"/>
          </p:nvPr>
        </p:nvSpPr>
        <p:spPr>
          <a:xfrm>
            <a:off x="512064" y="1645920"/>
            <a:ext cx="7886700" cy="4180722"/>
          </a:xfrm>
          <a:prstGeom prst="rect">
            <a:avLst/>
          </a:prstGeom>
          <a:noFill/>
          <a:ln>
            <a:noFill/>
          </a:ln>
        </p:spPr>
        <p:txBody>
          <a:bodyPr spcFirstLastPara="1" wrap="square" lIns="68569" tIns="34275" rIns="68569" bIns="34275" anchor="t" anchorCtr="0">
            <a:normAutofit fontScale="85000" lnSpcReduction="20000"/>
          </a:bodyPr>
          <a:lstStyle/>
          <a:p>
            <a:pPr marL="457200" indent="-457200">
              <a:lnSpc>
                <a:spcPct val="110000"/>
              </a:lnSpc>
              <a:buSzPts val="2800"/>
            </a:pPr>
            <a:r>
              <a:rPr lang="en-US" sz="3300" dirty="0">
                <a:latin typeface="+mn-lt"/>
              </a:rPr>
              <a:t>Measures the severity of withdrawal from opioid drugs during medically assisted detoxification</a:t>
            </a:r>
            <a:endParaRPr sz="3300" dirty="0">
              <a:latin typeface="+mn-lt"/>
            </a:endParaRPr>
          </a:p>
          <a:p>
            <a:pPr marL="457200" indent="-457200">
              <a:lnSpc>
                <a:spcPct val="110000"/>
              </a:lnSpc>
              <a:buSzPts val="2800"/>
            </a:pPr>
            <a:r>
              <a:rPr lang="en-US" sz="3300" dirty="0">
                <a:latin typeface="+mn-lt"/>
              </a:rPr>
              <a:t>Enables clinicians to manage the detox process safely</a:t>
            </a:r>
            <a:endParaRPr sz="3300" dirty="0">
              <a:latin typeface="+mn-lt"/>
            </a:endParaRPr>
          </a:p>
          <a:p>
            <a:pPr marL="457200" indent="-457200">
              <a:lnSpc>
                <a:spcPct val="110000"/>
              </a:lnSpc>
              <a:buSzPts val="2800"/>
            </a:pPr>
            <a:r>
              <a:rPr lang="en-US" sz="3300" dirty="0">
                <a:latin typeface="+mn-lt"/>
              </a:rPr>
              <a:t> 5-12=mild</a:t>
            </a:r>
            <a:endParaRPr sz="3300" dirty="0">
              <a:latin typeface="+mn-lt"/>
            </a:endParaRPr>
          </a:p>
          <a:p>
            <a:pPr marL="457200" indent="-457200">
              <a:lnSpc>
                <a:spcPct val="110000"/>
              </a:lnSpc>
              <a:buSzPts val="2800"/>
            </a:pPr>
            <a:r>
              <a:rPr lang="en-US" sz="3300" dirty="0">
                <a:latin typeface="+mn-lt"/>
              </a:rPr>
              <a:t> 13-24=moderate</a:t>
            </a:r>
            <a:endParaRPr sz="3300" dirty="0">
              <a:latin typeface="+mn-lt"/>
            </a:endParaRPr>
          </a:p>
          <a:p>
            <a:pPr marL="457200" indent="-457200">
              <a:lnSpc>
                <a:spcPct val="110000"/>
              </a:lnSpc>
              <a:buSzPts val="2800"/>
            </a:pPr>
            <a:r>
              <a:rPr lang="en-US" sz="3300" dirty="0">
                <a:latin typeface="+mn-lt"/>
              </a:rPr>
              <a:t> 25-36=moderately severe</a:t>
            </a:r>
            <a:endParaRPr sz="3300" dirty="0">
              <a:latin typeface="+mn-lt"/>
            </a:endParaRPr>
          </a:p>
          <a:p>
            <a:pPr marL="457200" indent="-457200">
              <a:lnSpc>
                <a:spcPct val="110000"/>
              </a:lnSpc>
              <a:buSzPts val="2800"/>
            </a:pPr>
            <a:r>
              <a:rPr lang="en-US" sz="3300" dirty="0">
                <a:latin typeface="+mn-lt"/>
              </a:rPr>
              <a:t> &gt;36=SEVERE withdrawal</a:t>
            </a:r>
            <a:endParaRPr sz="3300" dirty="0">
              <a:latin typeface="+mn-lt"/>
            </a:endParaRPr>
          </a:p>
          <a:p>
            <a:pPr marL="171450" indent="-38100">
              <a:buSzPts val="2800"/>
              <a:buNone/>
            </a:pPr>
            <a:endParaRPr dirty="0"/>
          </a:p>
          <a:p>
            <a:pPr marL="171450" indent="-38100">
              <a:buSzPts val="2800"/>
              <a:buNone/>
            </a:pP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1"/>
          <p:cNvSpPr txBox="1">
            <a:spLocks noGrp="1"/>
          </p:cNvSpPr>
          <p:nvPr>
            <p:ph type="title"/>
          </p:nvPr>
        </p:nvSpPr>
        <p:spPr>
          <a:xfrm>
            <a:off x="320040" y="640080"/>
            <a:ext cx="7886700" cy="994172"/>
          </a:xfrm>
          <a:prstGeom prst="rect">
            <a:avLst/>
          </a:prstGeom>
          <a:noFill/>
          <a:ln>
            <a:noFill/>
          </a:ln>
        </p:spPr>
        <p:txBody>
          <a:bodyPr spcFirstLastPara="1" wrap="square" lIns="68569" tIns="34275" rIns="68569" bIns="34275" anchor="ctr" anchorCtr="0">
            <a:normAutofit/>
          </a:bodyPr>
          <a:lstStyle/>
          <a:p>
            <a:pPr>
              <a:buSzPts val="4400"/>
            </a:pPr>
            <a:r>
              <a:rPr lang="en-US" sz="3200" b="1" dirty="0">
                <a:solidFill>
                  <a:srgbClr val="17375E"/>
                </a:solidFill>
                <a:latin typeface="+mj-lt"/>
              </a:rPr>
              <a:t>Supportive Medications for Detox</a:t>
            </a:r>
            <a:endParaRPr sz="3200" b="1" dirty="0">
              <a:solidFill>
                <a:srgbClr val="17375E"/>
              </a:solidFill>
              <a:latin typeface="+mj-lt"/>
            </a:endParaRPr>
          </a:p>
        </p:txBody>
      </p:sp>
      <p:sp>
        <p:nvSpPr>
          <p:cNvPr id="241" name="Google Shape;241;p21"/>
          <p:cNvSpPr txBox="1">
            <a:spLocks noGrp="1"/>
          </p:cNvSpPr>
          <p:nvPr>
            <p:ph type="body" idx="1"/>
          </p:nvPr>
        </p:nvSpPr>
        <p:spPr>
          <a:xfrm>
            <a:off x="512064" y="1554480"/>
            <a:ext cx="7886700" cy="2894807"/>
          </a:xfrm>
          <a:prstGeom prst="rect">
            <a:avLst/>
          </a:prstGeom>
          <a:noFill/>
          <a:ln>
            <a:noFill/>
          </a:ln>
        </p:spPr>
        <p:txBody>
          <a:bodyPr spcFirstLastPara="1" wrap="square" lIns="68569" tIns="34275" rIns="68569" bIns="34275" anchor="t" anchorCtr="0">
            <a:noAutofit/>
          </a:bodyPr>
          <a:lstStyle/>
          <a:p>
            <a:pPr marL="457200" indent="-457200">
              <a:buSzPts val="2800"/>
            </a:pPr>
            <a:r>
              <a:rPr lang="en-US" dirty="0">
                <a:latin typeface="+mn-lt"/>
              </a:rPr>
              <a:t>Clonidine: reduces anxiety and blood pressure</a:t>
            </a:r>
            <a:endParaRPr dirty="0">
              <a:latin typeface="+mn-lt"/>
            </a:endParaRPr>
          </a:p>
          <a:p>
            <a:pPr marL="457200" indent="-457200">
              <a:buSzPts val="2800"/>
            </a:pPr>
            <a:r>
              <a:rPr lang="en-US" dirty="0">
                <a:latin typeface="+mn-lt"/>
              </a:rPr>
              <a:t>Loperamide: for diarrhea</a:t>
            </a:r>
            <a:endParaRPr dirty="0">
              <a:latin typeface="+mn-lt"/>
            </a:endParaRPr>
          </a:p>
          <a:p>
            <a:pPr marL="457200" indent="-457200">
              <a:buSzPts val="2800"/>
            </a:pPr>
            <a:r>
              <a:rPr lang="en-US" dirty="0">
                <a:latin typeface="+mn-lt"/>
              </a:rPr>
              <a:t>Dicyclomine: for abdominal cramping</a:t>
            </a:r>
            <a:endParaRPr dirty="0">
              <a:latin typeface="+mn-lt"/>
            </a:endParaRPr>
          </a:p>
          <a:p>
            <a:pPr marL="457200" indent="-457200">
              <a:buSzPts val="2800"/>
            </a:pPr>
            <a:r>
              <a:rPr lang="en-US" dirty="0">
                <a:latin typeface="+mn-lt"/>
              </a:rPr>
              <a:t>Promethazine/Zofran: for nausea/vomiting</a:t>
            </a:r>
            <a:endParaRPr dirty="0">
              <a:latin typeface="+mn-lt"/>
            </a:endParaRPr>
          </a:p>
          <a:p>
            <a:pPr marL="457200" indent="-457200">
              <a:buSzPts val="2800"/>
            </a:pPr>
            <a:r>
              <a:rPr lang="en-US" dirty="0">
                <a:latin typeface="+mn-lt"/>
              </a:rPr>
              <a:t>Ibuprofen/Tylenol/Robaxin: for muscle pain</a:t>
            </a:r>
            <a:endParaRPr dirty="0">
              <a:latin typeface="+mn-lt"/>
            </a:endParaRPr>
          </a:p>
          <a:p>
            <a:pPr marL="457200" indent="-457200">
              <a:buSzPts val="2800"/>
            </a:pPr>
            <a:r>
              <a:rPr lang="en-US" dirty="0">
                <a:latin typeface="+mn-lt"/>
              </a:rPr>
              <a:t>Trazodone/Quetiapine/Melatonin: for insomnia</a:t>
            </a:r>
            <a:endParaRPr dirty="0">
              <a:latin typeface="+mn-l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3"/>
          <p:cNvSpPr txBox="1">
            <a:spLocks noGrp="1"/>
          </p:cNvSpPr>
          <p:nvPr>
            <p:ph type="title"/>
          </p:nvPr>
        </p:nvSpPr>
        <p:spPr>
          <a:xfrm>
            <a:off x="320040" y="640080"/>
            <a:ext cx="7886700" cy="994172"/>
          </a:xfrm>
          <a:prstGeom prst="rect">
            <a:avLst/>
          </a:prstGeom>
          <a:noFill/>
          <a:ln>
            <a:noFill/>
          </a:ln>
        </p:spPr>
        <p:txBody>
          <a:bodyPr spcFirstLastPara="1" wrap="square" lIns="68569" tIns="34275" rIns="68569" bIns="34275" anchor="ctr" anchorCtr="0">
            <a:normAutofit/>
          </a:bodyPr>
          <a:lstStyle/>
          <a:p>
            <a:r>
              <a:rPr lang="en-US" sz="3200" b="1" dirty="0">
                <a:solidFill>
                  <a:srgbClr val="17375E"/>
                </a:solidFill>
                <a:latin typeface="+mj-lt"/>
              </a:rPr>
              <a:t>Buprenorphine: Maintenance vs. Taper</a:t>
            </a:r>
            <a:endParaRPr sz="3200" b="1" dirty="0">
              <a:solidFill>
                <a:srgbClr val="17375E"/>
              </a:solidFill>
              <a:latin typeface="+mj-lt"/>
            </a:endParaRPr>
          </a:p>
        </p:txBody>
      </p:sp>
      <p:sp>
        <p:nvSpPr>
          <p:cNvPr id="248" name="Google Shape;248;p23"/>
          <p:cNvSpPr/>
          <p:nvPr/>
        </p:nvSpPr>
        <p:spPr>
          <a:xfrm>
            <a:off x="1828251" y="5524188"/>
            <a:ext cx="968464" cy="207719"/>
          </a:xfrm>
          <a:prstGeom prst="rect">
            <a:avLst/>
          </a:prstGeom>
          <a:noFill/>
          <a:ln>
            <a:noFill/>
          </a:ln>
        </p:spPr>
        <p:txBody>
          <a:bodyPr spcFirstLastPara="1" wrap="square" lIns="33056" tIns="34275" rIns="33056" bIns="34275" anchor="b" anchorCtr="0">
            <a:spAutoFit/>
          </a:bodyPr>
          <a:lstStyle/>
          <a:p>
            <a:pPr defTabSz="685800">
              <a:buClr>
                <a:srgbClr val="000000"/>
              </a:buClr>
            </a:pPr>
            <a:r>
              <a:rPr lang="en-US" sz="900" kern="0" dirty="0">
                <a:solidFill>
                  <a:srgbClr val="000000"/>
                </a:solidFill>
                <a:latin typeface="Arial"/>
                <a:ea typeface="Arial"/>
                <a:cs typeface="Arial"/>
                <a:sym typeface="Arial"/>
              </a:rPr>
              <a:t>Fiellin et al., 2014</a:t>
            </a:r>
            <a:endParaRPr sz="1050" kern="0" dirty="0">
              <a:solidFill>
                <a:srgbClr val="000000"/>
              </a:solidFill>
              <a:latin typeface="Arial"/>
              <a:cs typeface="Arial"/>
              <a:sym typeface="Arial"/>
            </a:endParaRPr>
          </a:p>
        </p:txBody>
      </p:sp>
      <p:grpSp>
        <p:nvGrpSpPr>
          <p:cNvPr id="249" name="Google Shape;249;p23"/>
          <p:cNvGrpSpPr/>
          <p:nvPr/>
        </p:nvGrpSpPr>
        <p:grpSpPr>
          <a:xfrm>
            <a:off x="1435395" y="1796902"/>
            <a:ext cx="6028661" cy="3727286"/>
            <a:chOff x="1354667" y="1828800"/>
            <a:chExt cx="6461141" cy="3970114"/>
          </a:xfrm>
        </p:grpSpPr>
        <p:pic>
          <p:nvPicPr>
            <p:cNvPr id="250" name="Google Shape;250;p23"/>
            <p:cNvPicPr preferRelativeResize="0"/>
            <p:nvPr/>
          </p:nvPicPr>
          <p:blipFill rotWithShape="1">
            <a:blip r:embed="rId3">
              <a:alphaModFix/>
            </a:blip>
            <a:srcRect/>
            <a:stretch/>
          </p:blipFill>
          <p:spPr>
            <a:xfrm>
              <a:off x="1354667" y="1828800"/>
              <a:ext cx="6461141" cy="3970114"/>
            </a:xfrm>
            <a:prstGeom prst="rect">
              <a:avLst/>
            </a:prstGeom>
            <a:noFill/>
            <a:ln w="9525" cap="flat" cmpd="sng">
              <a:solidFill>
                <a:schemeClr val="dk1"/>
              </a:solidFill>
              <a:prstDash val="solid"/>
              <a:round/>
              <a:headEnd type="none" w="sm" len="sm"/>
              <a:tailEnd type="none" w="sm" len="sm"/>
            </a:ln>
          </p:spPr>
        </p:pic>
        <p:sp>
          <p:nvSpPr>
            <p:cNvPr id="251" name="Google Shape;251;p23"/>
            <p:cNvSpPr txBox="1"/>
            <p:nvPr/>
          </p:nvSpPr>
          <p:spPr>
            <a:xfrm>
              <a:off x="3261856" y="4427089"/>
              <a:ext cx="734111" cy="407647"/>
            </a:xfrm>
            <a:prstGeom prst="rect">
              <a:avLst/>
            </a:prstGeom>
            <a:noFill/>
            <a:ln w="12700" cap="flat" cmpd="sng">
              <a:solidFill>
                <a:schemeClr val="dk1"/>
              </a:solidFill>
              <a:prstDash val="solid"/>
              <a:miter lim="400000"/>
              <a:headEnd type="none" w="sm" len="sm"/>
              <a:tailEnd type="none" w="sm" len="sm"/>
            </a:ln>
          </p:spPr>
          <p:txBody>
            <a:bodyPr spcFirstLastPara="1" wrap="square" lIns="34275" tIns="34275" rIns="34275" bIns="34275" anchor="t" anchorCtr="0">
              <a:spAutoFit/>
            </a:bodyPr>
            <a:lstStyle/>
            <a:p>
              <a:pPr algn="ctr" defTabSz="685800">
                <a:buClr>
                  <a:srgbClr val="000000"/>
                </a:buClr>
              </a:pPr>
              <a:r>
                <a:rPr lang="en-US" sz="900" b="1" kern="0" dirty="0">
                  <a:solidFill>
                    <a:srgbClr val="000000"/>
                  </a:solidFill>
                  <a:latin typeface="Arial"/>
                  <a:ea typeface="Arial"/>
                  <a:cs typeface="Arial"/>
                  <a:sym typeface="Arial"/>
                </a:rPr>
                <a:t>beginning</a:t>
              </a:r>
              <a:endParaRPr sz="1050" kern="0" dirty="0">
                <a:solidFill>
                  <a:srgbClr val="000000"/>
                </a:solidFill>
                <a:latin typeface="Arial"/>
                <a:cs typeface="Arial"/>
                <a:sym typeface="Arial"/>
              </a:endParaRPr>
            </a:p>
            <a:p>
              <a:pPr algn="ctr" defTabSz="685800">
                <a:buClr>
                  <a:srgbClr val="000000"/>
                </a:buClr>
              </a:pPr>
              <a:r>
                <a:rPr lang="en-US" sz="900" b="1" kern="0" dirty="0">
                  <a:solidFill>
                    <a:srgbClr val="000000"/>
                  </a:solidFill>
                  <a:latin typeface="Arial"/>
                  <a:ea typeface="Arial"/>
                  <a:cs typeface="Arial"/>
                  <a:sym typeface="Arial"/>
                </a:rPr>
                <a:t>of taper</a:t>
              </a:r>
              <a:endParaRPr sz="1050" kern="0" dirty="0">
                <a:solidFill>
                  <a:srgbClr val="000000"/>
                </a:solidFill>
                <a:latin typeface="Arial"/>
                <a:cs typeface="Arial"/>
                <a:sym typeface="Arial"/>
              </a:endParaRPr>
            </a:p>
          </p:txBody>
        </p:sp>
        <p:sp>
          <p:nvSpPr>
            <p:cNvPr id="252" name="Google Shape;252;p23"/>
            <p:cNvSpPr txBox="1"/>
            <p:nvPr/>
          </p:nvSpPr>
          <p:spPr>
            <a:xfrm>
              <a:off x="4566918" y="4447309"/>
              <a:ext cx="490634" cy="407647"/>
            </a:xfrm>
            <a:prstGeom prst="rect">
              <a:avLst/>
            </a:prstGeom>
            <a:noFill/>
            <a:ln w="12700" cap="flat" cmpd="sng">
              <a:solidFill>
                <a:schemeClr val="dk1"/>
              </a:solidFill>
              <a:prstDash val="solid"/>
              <a:miter lim="400000"/>
              <a:headEnd type="none" w="sm" len="sm"/>
              <a:tailEnd type="none" w="sm" len="sm"/>
            </a:ln>
          </p:spPr>
          <p:txBody>
            <a:bodyPr spcFirstLastPara="1" wrap="square" lIns="34275" tIns="34275" rIns="34275" bIns="34275" anchor="t" anchorCtr="0">
              <a:spAutoFit/>
            </a:bodyPr>
            <a:lstStyle/>
            <a:p>
              <a:pPr algn="ctr" defTabSz="685800">
                <a:buClr>
                  <a:srgbClr val="000000"/>
                </a:buClr>
              </a:pPr>
              <a:r>
                <a:rPr lang="en-US" sz="900" b="1" kern="0" dirty="0">
                  <a:solidFill>
                    <a:srgbClr val="000000"/>
                  </a:solidFill>
                  <a:latin typeface="Arial"/>
                  <a:ea typeface="Arial"/>
                  <a:cs typeface="Arial"/>
                  <a:sym typeface="Arial"/>
                </a:rPr>
                <a:t>end of</a:t>
              </a:r>
              <a:endParaRPr sz="1050" kern="0" dirty="0">
                <a:solidFill>
                  <a:srgbClr val="000000"/>
                </a:solidFill>
                <a:latin typeface="Arial"/>
                <a:cs typeface="Arial"/>
                <a:sym typeface="Arial"/>
              </a:endParaRPr>
            </a:p>
            <a:p>
              <a:pPr algn="ctr" defTabSz="685800">
                <a:buClr>
                  <a:srgbClr val="000000"/>
                </a:buClr>
              </a:pPr>
              <a:r>
                <a:rPr lang="en-US" sz="900" b="1" kern="0" dirty="0">
                  <a:solidFill>
                    <a:srgbClr val="000000"/>
                  </a:solidFill>
                  <a:latin typeface="Arial"/>
                  <a:ea typeface="Arial"/>
                  <a:cs typeface="Arial"/>
                  <a:sym typeface="Arial"/>
                </a:rPr>
                <a:t>taper</a:t>
              </a:r>
              <a:endParaRPr sz="1050" kern="0" dirty="0">
                <a:solidFill>
                  <a:srgbClr val="000000"/>
                </a:solidFill>
                <a:latin typeface="Arial"/>
                <a:cs typeface="Arial"/>
                <a:sym typeface="Arial"/>
              </a:endParaRPr>
            </a:p>
          </p:txBody>
        </p:sp>
        <p:cxnSp>
          <p:nvCxnSpPr>
            <p:cNvPr id="253" name="Google Shape;253;p23"/>
            <p:cNvCxnSpPr/>
            <p:nvPr/>
          </p:nvCxnSpPr>
          <p:spPr>
            <a:xfrm rot="10800000">
              <a:off x="3616210" y="4895058"/>
              <a:ext cx="0" cy="302568"/>
            </a:xfrm>
            <a:prstGeom prst="straightConnector1">
              <a:avLst/>
            </a:prstGeom>
            <a:noFill/>
            <a:ln w="12700" cap="flat" cmpd="sng">
              <a:solidFill>
                <a:schemeClr val="dk1"/>
              </a:solidFill>
              <a:prstDash val="solid"/>
              <a:round/>
              <a:headEnd type="triangle" w="med" len="med"/>
              <a:tailEnd type="none" w="sm" len="sm"/>
            </a:ln>
          </p:spPr>
        </p:cxnSp>
        <p:cxnSp>
          <p:nvCxnSpPr>
            <p:cNvPr id="254" name="Google Shape;254;p23"/>
            <p:cNvCxnSpPr/>
            <p:nvPr/>
          </p:nvCxnSpPr>
          <p:spPr>
            <a:xfrm rot="10800000">
              <a:off x="4828168" y="4894957"/>
              <a:ext cx="0" cy="302568"/>
            </a:xfrm>
            <a:prstGeom prst="straightConnector1">
              <a:avLst/>
            </a:prstGeom>
            <a:noFill/>
            <a:ln w="12700" cap="flat" cmpd="sng">
              <a:solidFill>
                <a:schemeClr val="dk1"/>
              </a:solidFill>
              <a:prstDash val="solid"/>
              <a:round/>
              <a:headEnd type="triangle" w="med" len="med"/>
              <a:tailEnd type="none" w="sm" len="sm"/>
            </a:ln>
          </p:spPr>
        </p:cxn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11dca8c9734_2_0"/>
          <p:cNvSpPr txBox="1">
            <a:spLocks noGrp="1"/>
          </p:cNvSpPr>
          <p:nvPr>
            <p:ph type="title"/>
          </p:nvPr>
        </p:nvSpPr>
        <p:spPr>
          <a:xfrm>
            <a:off x="320040" y="640080"/>
            <a:ext cx="7886700" cy="994275"/>
          </a:xfrm>
          <a:prstGeom prst="rect">
            <a:avLst/>
          </a:prstGeom>
        </p:spPr>
        <p:txBody>
          <a:bodyPr spcFirstLastPara="1" wrap="square" lIns="68569" tIns="34275" rIns="68569" bIns="34275" anchor="ctr" anchorCtr="0">
            <a:normAutofit/>
          </a:bodyPr>
          <a:lstStyle/>
          <a:p>
            <a:r>
              <a:rPr lang="en-US" sz="3200" b="1" dirty="0">
                <a:solidFill>
                  <a:srgbClr val="17375E"/>
                </a:solidFill>
                <a:latin typeface="+mj-lt"/>
              </a:rPr>
              <a:t>What is not effective</a:t>
            </a:r>
            <a:endParaRPr sz="3200" b="1" dirty="0">
              <a:solidFill>
                <a:srgbClr val="17375E"/>
              </a:solidFill>
              <a:latin typeface="+mj-lt"/>
            </a:endParaRPr>
          </a:p>
        </p:txBody>
      </p:sp>
      <p:sp>
        <p:nvSpPr>
          <p:cNvPr id="260" name="Google Shape;260;g11dca8c9734_2_0"/>
          <p:cNvSpPr txBox="1">
            <a:spLocks noGrp="1"/>
          </p:cNvSpPr>
          <p:nvPr>
            <p:ph type="body" idx="1"/>
          </p:nvPr>
        </p:nvSpPr>
        <p:spPr>
          <a:xfrm>
            <a:off x="512064" y="1737360"/>
            <a:ext cx="7886700" cy="2894850"/>
          </a:xfrm>
          <a:prstGeom prst="rect">
            <a:avLst/>
          </a:prstGeom>
        </p:spPr>
        <p:txBody>
          <a:bodyPr spcFirstLastPara="1" wrap="square" lIns="68569" tIns="34275" rIns="68569" bIns="34275" anchor="t" anchorCtr="0">
            <a:normAutofit/>
          </a:bodyPr>
          <a:lstStyle/>
          <a:p>
            <a:pPr marL="457200" indent="-457200">
              <a:buNone/>
            </a:pPr>
            <a:r>
              <a:rPr lang="en-US" dirty="0">
                <a:latin typeface="+mn-lt"/>
              </a:rPr>
              <a:t>Abstinence Treatment </a:t>
            </a:r>
          </a:p>
          <a:p>
            <a:pPr marL="457200" lvl="1" indent="-457200">
              <a:buSzPct val="100000"/>
            </a:pPr>
            <a:r>
              <a:rPr lang="en-US" dirty="0">
                <a:latin typeface="+mn-lt"/>
              </a:rPr>
              <a:t>the complete cessation of substance use</a:t>
            </a:r>
          </a:p>
          <a:p>
            <a:pPr marL="457200" lvl="1" indent="-457200">
              <a:buSzPct val="100000"/>
              <a:buNone/>
            </a:pPr>
            <a:endParaRPr lang="en-US" dirty="0">
              <a:latin typeface="+mn-lt"/>
            </a:endParaRPr>
          </a:p>
          <a:p>
            <a:pPr marL="457200" indent="-457200">
              <a:buNone/>
            </a:pPr>
            <a:r>
              <a:rPr lang="en-US" dirty="0">
                <a:latin typeface="+mn-lt"/>
              </a:rPr>
              <a:t>Abstinence for prolonged periods can be harmful. 74x higher risk of overdose coming out of incarceration than general population.  </a:t>
            </a:r>
            <a:endParaRPr dirty="0">
              <a:latin typeface="+mn-l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4"/>
          <p:cNvSpPr txBox="1">
            <a:spLocks noGrp="1"/>
          </p:cNvSpPr>
          <p:nvPr>
            <p:ph type="title"/>
          </p:nvPr>
        </p:nvSpPr>
        <p:spPr>
          <a:xfrm>
            <a:off x="320040" y="640080"/>
            <a:ext cx="7886700" cy="994275"/>
          </a:xfrm>
          <a:prstGeom prst="rect">
            <a:avLst/>
          </a:prstGeom>
          <a:noFill/>
          <a:ln>
            <a:noFill/>
          </a:ln>
        </p:spPr>
        <p:txBody>
          <a:bodyPr spcFirstLastPara="1" wrap="square" lIns="68569" tIns="34275" rIns="68569" bIns="34275" anchor="ctr" anchorCtr="0">
            <a:normAutofit/>
          </a:bodyPr>
          <a:lstStyle/>
          <a:p>
            <a:r>
              <a:rPr lang="en-US" sz="3200" b="1" dirty="0">
                <a:solidFill>
                  <a:srgbClr val="17375E"/>
                </a:solidFill>
                <a:latin typeface="+mj-lt"/>
              </a:rPr>
              <a:t>Eliminating Barriers to Treatment</a:t>
            </a:r>
            <a:endParaRPr sz="3200" b="1" dirty="0">
              <a:solidFill>
                <a:srgbClr val="17375E"/>
              </a:solidFill>
              <a:latin typeface="+mj-lt"/>
            </a:endParaRPr>
          </a:p>
        </p:txBody>
      </p:sp>
      <p:sp>
        <p:nvSpPr>
          <p:cNvPr id="266" name="Google Shape;266;p24"/>
          <p:cNvSpPr txBox="1">
            <a:spLocks noGrp="1"/>
          </p:cNvSpPr>
          <p:nvPr>
            <p:ph type="body" idx="1"/>
          </p:nvPr>
        </p:nvSpPr>
        <p:spPr>
          <a:xfrm>
            <a:off x="512064" y="1554480"/>
            <a:ext cx="7886700" cy="2894850"/>
          </a:xfrm>
          <a:prstGeom prst="rect">
            <a:avLst/>
          </a:prstGeom>
          <a:noFill/>
          <a:ln>
            <a:noFill/>
          </a:ln>
        </p:spPr>
        <p:txBody>
          <a:bodyPr spcFirstLastPara="1" wrap="square" lIns="68569" tIns="34275" rIns="68569" bIns="34275" anchor="t" anchorCtr="0">
            <a:noAutofit/>
          </a:bodyPr>
          <a:lstStyle/>
          <a:p>
            <a:pPr marL="457200" indent="-457200">
              <a:buSzPct val="100000"/>
            </a:pPr>
            <a:r>
              <a:rPr lang="en-US" dirty="0">
                <a:latin typeface="+mn-lt"/>
              </a:rPr>
              <a:t>To improve patient access to care for OUD,</a:t>
            </a:r>
            <a:r>
              <a:rPr lang="en-US" b="1" dirty="0">
                <a:latin typeface="+mn-lt"/>
              </a:rPr>
              <a:t> in April 2021, HHS simplified how providers obtain an X-waiver.</a:t>
            </a:r>
            <a:endParaRPr b="1" dirty="0">
              <a:latin typeface="+mn-lt"/>
            </a:endParaRPr>
          </a:p>
          <a:p>
            <a:pPr marL="457200" indent="-457200">
              <a:buSzPct val="100000"/>
            </a:pPr>
            <a:endParaRPr b="1" dirty="0">
              <a:latin typeface="+mn-lt"/>
            </a:endParaRPr>
          </a:p>
          <a:p>
            <a:pPr marL="457200" indent="-457200">
              <a:buSzPct val="100000"/>
            </a:pPr>
            <a:r>
              <a:rPr lang="en-US" b="1" dirty="0">
                <a:latin typeface="+mn-lt"/>
              </a:rPr>
              <a:t>No longer required training, counseling, and other ancillary services in order to obtain an X waiver to treat up to 30 patients with buprenorphine. </a:t>
            </a:r>
            <a:endParaRPr b="1" dirty="0">
              <a:latin typeface="+mn-l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11dbec7b2c4_0_19"/>
          <p:cNvSpPr txBox="1">
            <a:spLocks noGrp="1"/>
          </p:cNvSpPr>
          <p:nvPr>
            <p:ph type="title"/>
          </p:nvPr>
        </p:nvSpPr>
        <p:spPr>
          <a:xfrm>
            <a:off x="320040" y="640080"/>
            <a:ext cx="7886700" cy="994275"/>
          </a:xfrm>
          <a:prstGeom prst="rect">
            <a:avLst/>
          </a:prstGeom>
        </p:spPr>
        <p:txBody>
          <a:bodyPr spcFirstLastPara="1" wrap="square" lIns="68569" tIns="34275" rIns="68569" bIns="34275" anchor="ctr" anchorCtr="0">
            <a:normAutofit/>
          </a:bodyPr>
          <a:lstStyle/>
          <a:p>
            <a:r>
              <a:rPr lang="en-US" sz="3200" b="1" dirty="0">
                <a:solidFill>
                  <a:srgbClr val="17375E"/>
                </a:solidFill>
                <a:latin typeface="+mj-lt"/>
              </a:rPr>
              <a:t>Harm Reduction</a:t>
            </a:r>
            <a:endParaRPr sz="3200" b="1" dirty="0">
              <a:solidFill>
                <a:srgbClr val="17375E"/>
              </a:solidFill>
              <a:latin typeface="+mj-lt"/>
            </a:endParaRPr>
          </a:p>
        </p:txBody>
      </p:sp>
      <p:sp>
        <p:nvSpPr>
          <p:cNvPr id="272" name="Google Shape;272;g11dbec7b2c4_0_19"/>
          <p:cNvSpPr txBox="1">
            <a:spLocks noGrp="1"/>
          </p:cNvSpPr>
          <p:nvPr>
            <p:ph type="body" idx="1"/>
          </p:nvPr>
        </p:nvSpPr>
        <p:spPr>
          <a:xfrm>
            <a:off x="512064" y="1554480"/>
            <a:ext cx="7886700" cy="2894850"/>
          </a:xfrm>
          <a:prstGeom prst="rect">
            <a:avLst/>
          </a:prstGeom>
        </p:spPr>
        <p:txBody>
          <a:bodyPr spcFirstLastPara="1" wrap="square" lIns="68569" tIns="34275" rIns="68569" bIns="34275" anchor="t" anchorCtr="0">
            <a:normAutofit lnSpcReduction="10000"/>
          </a:bodyPr>
          <a:lstStyle/>
          <a:p>
            <a:pPr marL="0" indent="0">
              <a:lnSpc>
                <a:spcPct val="115000"/>
              </a:lnSpc>
              <a:buSzPct val="30446"/>
              <a:buNone/>
            </a:pPr>
            <a:r>
              <a:rPr lang="en-US" dirty="0">
                <a:solidFill>
                  <a:schemeClr val="tx1"/>
                </a:solidFill>
                <a:highlight>
                  <a:srgbClr val="FFFFFF"/>
                </a:highlight>
                <a:latin typeface="Arial"/>
                <a:ea typeface="Arial"/>
                <a:cs typeface="Arial"/>
                <a:sym typeface="Arial"/>
              </a:rPr>
              <a:t>A positive approach to reduce the harm that may come from substance use.  It includes individual and community-based safety practices aimed to improve overall health and wellness. This is driven by the promotion of acceptance instead of abstinence. Basic principles include:</a:t>
            </a:r>
            <a:endParaRPr dirty="0">
              <a:solidFill>
                <a:schemeClr val="tx1"/>
              </a:solidFill>
              <a:highlight>
                <a:srgbClr val="FFFFFF"/>
              </a:highlight>
              <a:latin typeface="Arial"/>
              <a:ea typeface="Arial"/>
              <a:cs typeface="Arial"/>
              <a:sym typeface="Arial"/>
            </a:endParaRPr>
          </a:p>
          <a:p>
            <a:pPr indent="0">
              <a:lnSpc>
                <a:spcPct val="115000"/>
              </a:lnSpc>
              <a:buNone/>
            </a:pPr>
            <a:endParaRPr sz="2002" dirty="0">
              <a:solidFill>
                <a:srgbClr val="353535"/>
              </a:solidFill>
              <a:highlight>
                <a:srgbClr val="FFFFFF"/>
              </a:highlight>
              <a:latin typeface="Arial"/>
              <a:ea typeface="Arial"/>
              <a:cs typeface="Arial"/>
              <a:sym typeface="Arial"/>
            </a:endParaRPr>
          </a:p>
          <a:p>
            <a:pPr marL="0" indent="0">
              <a:buNone/>
            </a:pP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5"/>
          <p:cNvSpPr txBox="1">
            <a:spLocks noGrp="1"/>
          </p:cNvSpPr>
          <p:nvPr>
            <p:ph type="title"/>
          </p:nvPr>
        </p:nvSpPr>
        <p:spPr>
          <a:xfrm>
            <a:off x="320040" y="640080"/>
            <a:ext cx="7886700" cy="994172"/>
          </a:xfrm>
          <a:prstGeom prst="rect">
            <a:avLst/>
          </a:prstGeom>
          <a:noFill/>
          <a:ln>
            <a:noFill/>
          </a:ln>
        </p:spPr>
        <p:txBody>
          <a:bodyPr spcFirstLastPara="1" wrap="square" lIns="68569" tIns="34275" rIns="68569" bIns="34275" anchor="ctr" anchorCtr="0">
            <a:normAutofit/>
          </a:bodyPr>
          <a:lstStyle/>
          <a:p>
            <a:pPr>
              <a:buSzPts val="4400"/>
            </a:pPr>
            <a:r>
              <a:rPr lang="en-US" sz="3200" b="1" dirty="0">
                <a:solidFill>
                  <a:srgbClr val="17375E"/>
                </a:solidFill>
                <a:latin typeface="+mj-lt"/>
              </a:rPr>
              <a:t>Role of Medications in the Treatment of OUD</a:t>
            </a:r>
            <a:endParaRPr sz="3200" b="1" dirty="0">
              <a:solidFill>
                <a:srgbClr val="17375E"/>
              </a:solidFill>
              <a:latin typeface="+mj-lt"/>
            </a:endParaRPr>
          </a:p>
        </p:txBody>
      </p:sp>
      <p:sp>
        <p:nvSpPr>
          <p:cNvPr id="278" name="Google Shape;278;p25"/>
          <p:cNvSpPr txBox="1">
            <a:spLocks noGrp="1"/>
          </p:cNvSpPr>
          <p:nvPr>
            <p:ph type="body" idx="1"/>
          </p:nvPr>
        </p:nvSpPr>
        <p:spPr>
          <a:xfrm>
            <a:off x="512064" y="1737360"/>
            <a:ext cx="7886700" cy="3185514"/>
          </a:xfrm>
          <a:prstGeom prst="rect">
            <a:avLst/>
          </a:prstGeom>
          <a:noFill/>
          <a:ln>
            <a:noFill/>
          </a:ln>
        </p:spPr>
        <p:txBody>
          <a:bodyPr spcFirstLastPara="1" wrap="square" lIns="68569" tIns="34275" rIns="68569" bIns="34275" anchor="t" anchorCtr="0">
            <a:normAutofit/>
          </a:bodyPr>
          <a:lstStyle/>
          <a:p>
            <a:pPr marL="457200" indent="-457200">
              <a:buSzPts val="2800"/>
              <a:buNone/>
            </a:pPr>
            <a:r>
              <a:rPr lang="en-US" b="1" dirty="0">
                <a:latin typeface="+mn-lt"/>
              </a:rPr>
              <a:t>Detoxification/Induction/Early Stabilization </a:t>
            </a:r>
            <a:endParaRPr dirty="0">
              <a:latin typeface="+mn-lt"/>
            </a:endParaRPr>
          </a:p>
          <a:p>
            <a:pPr marL="457200" indent="-457200">
              <a:buSzPts val="2800"/>
              <a:buNone/>
            </a:pPr>
            <a:r>
              <a:rPr lang="en-US" dirty="0">
                <a:latin typeface="+mn-lt"/>
              </a:rPr>
              <a:t>• Reduction and stabilization of withdrawal symptoms </a:t>
            </a:r>
            <a:endParaRPr dirty="0">
              <a:latin typeface="+mn-lt"/>
            </a:endParaRPr>
          </a:p>
          <a:p>
            <a:pPr marL="457200" indent="-457200">
              <a:buSzPts val="2800"/>
              <a:buNone/>
            </a:pPr>
            <a:r>
              <a:rPr lang="en-US" dirty="0">
                <a:latin typeface="+mn-lt"/>
              </a:rPr>
              <a:t>• Opportunity to initiate and engage in ongoing addiction treatment </a:t>
            </a:r>
            <a:endParaRPr dirty="0">
              <a:latin typeface="+mn-lt"/>
            </a:endParaRPr>
          </a:p>
          <a:p>
            <a:pPr marL="800100" lvl="1" indent="-457200">
              <a:buChar char="➔"/>
            </a:pPr>
            <a:r>
              <a:rPr lang="en-US" dirty="0">
                <a:latin typeface="+mn-lt"/>
              </a:rPr>
              <a:t>Offering treatment for withdrawal is the humane and right thing to do.</a:t>
            </a:r>
            <a:endParaRPr dirty="0">
              <a:latin typeface="+mn-lt"/>
            </a:endParaRPr>
          </a:p>
          <a:p>
            <a:pPr marL="0" indent="0">
              <a:buNone/>
            </a:pPr>
            <a:endParaRPr sz="2625" dirty="0"/>
          </a:p>
          <a:p>
            <a:pPr marL="0" indent="0">
              <a:buSzPts val="2800"/>
              <a:buNone/>
            </a:pP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6"/>
          <p:cNvSpPr txBox="1">
            <a:spLocks noGrp="1"/>
          </p:cNvSpPr>
          <p:nvPr>
            <p:ph type="title"/>
          </p:nvPr>
        </p:nvSpPr>
        <p:spPr>
          <a:xfrm>
            <a:off x="320040" y="640080"/>
            <a:ext cx="7886700" cy="994172"/>
          </a:xfrm>
          <a:prstGeom prst="rect">
            <a:avLst/>
          </a:prstGeom>
          <a:noFill/>
          <a:ln>
            <a:noFill/>
          </a:ln>
        </p:spPr>
        <p:txBody>
          <a:bodyPr spcFirstLastPara="1" wrap="square" lIns="68569" tIns="34275" rIns="68569" bIns="34275" anchor="ctr" anchorCtr="0">
            <a:normAutofit/>
          </a:bodyPr>
          <a:lstStyle/>
          <a:p>
            <a:pPr>
              <a:buSzPts val="4400"/>
            </a:pPr>
            <a:r>
              <a:rPr lang="en-US" sz="3200" b="1" dirty="0">
                <a:solidFill>
                  <a:srgbClr val="17375E"/>
                </a:solidFill>
                <a:latin typeface="+mj-lt"/>
              </a:rPr>
              <a:t>Role of Medications in the Treatment of OUD</a:t>
            </a:r>
            <a:endParaRPr sz="3200" b="1" dirty="0">
              <a:solidFill>
                <a:srgbClr val="17375E"/>
              </a:solidFill>
              <a:latin typeface="+mj-lt"/>
            </a:endParaRPr>
          </a:p>
        </p:txBody>
      </p:sp>
      <p:sp>
        <p:nvSpPr>
          <p:cNvPr id="284" name="Google Shape;284;p26"/>
          <p:cNvSpPr txBox="1">
            <a:spLocks noGrp="1"/>
          </p:cNvSpPr>
          <p:nvPr>
            <p:ph type="body" idx="1"/>
          </p:nvPr>
        </p:nvSpPr>
        <p:spPr>
          <a:xfrm>
            <a:off x="512064" y="1645920"/>
            <a:ext cx="7886700" cy="2894807"/>
          </a:xfrm>
          <a:prstGeom prst="rect">
            <a:avLst/>
          </a:prstGeom>
          <a:noFill/>
          <a:ln>
            <a:noFill/>
          </a:ln>
        </p:spPr>
        <p:txBody>
          <a:bodyPr spcFirstLastPara="1" wrap="square" lIns="68569" tIns="34275" rIns="68569" bIns="34275" anchor="t" anchorCtr="0">
            <a:noAutofit/>
          </a:bodyPr>
          <a:lstStyle/>
          <a:p>
            <a:pPr marL="0" indent="0">
              <a:buSzPts val="2800"/>
              <a:buNone/>
            </a:pPr>
            <a:r>
              <a:rPr lang="en-US" b="1" dirty="0">
                <a:latin typeface="+mn-lt"/>
              </a:rPr>
              <a:t>Maintenance Therapy</a:t>
            </a:r>
            <a:endParaRPr dirty="0">
              <a:latin typeface="+mn-lt"/>
            </a:endParaRPr>
          </a:p>
          <a:p>
            <a:pPr marL="457200" indent="-457200">
              <a:buSzPts val="2800"/>
            </a:pPr>
            <a:r>
              <a:rPr lang="en-US" dirty="0">
                <a:latin typeface="+mn-lt"/>
              </a:rPr>
              <a:t>Prevents or eliminates withdrawal </a:t>
            </a:r>
            <a:endParaRPr dirty="0">
              <a:latin typeface="+mn-lt"/>
            </a:endParaRPr>
          </a:p>
          <a:p>
            <a:pPr marL="457200" indent="-457200">
              <a:buSzPts val="2800"/>
            </a:pPr>
            <a:r>
              <a:rPr lang="en-US" dirty="0">
                <a:latin typeface="+mn-lt"/>
              </a:rPr>
              <a:t>Diminishes or eliminates drug craving and use of illicit opioids </a:t>
            </a:r>
            <a:endParaRPr dirty="0">
              <a:latin typeface="+mn-lt"/>
            </a:endParaRPr>
          </a:p>
          <a:p>
            <a:pPr marL="457200" indent="-457200">
              <a:buSzPts val="2800"/>
            </a:pPr>
            <a:r>
              <a:rPr lang="en-US" dirty="0">
                <a:latin typeface="+mn-lt"/>
              </a:rPr>
              <a:t>Blocks or attenuates the effects of heroin and other abused opiates </a:t>
            </a:r>
            <a:endParaRPr dirty="0">
              <a:latin typeface="+mn-lt"/>
            </a:endParaRPr>
          </a:p>
          <a:p>
            <a:pPr marL="457200" indent="-457200">
              <a:buSzPts val="2800"/>
            </a:pPr>
            <a:r>
              <a:rPr lang="en-US" dirty="0">
                <a:latin typeface="+mn-lt"/>
              </a:rPr>
              <a:t>Risk/harm reduction, reduces overdose risk </a:t>
            </a:r>
            <a:endParaRPr dirty="0">
              <a:latin typeface="+mn-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pic>
        <p:nvPicPr>
          <p:cNvPr id="106" name="Google Shape;106;p1" descr="Red ad gree bar graphs and numbers above the city skyline"/>
          <p:cNvPicPr preferRelativeResize="0"/>
          <p:nvPr/>
        </p:nvPicPr>
        <p:blipFill rotWithShape="1">
          <a:blip r:embed="rId3">
            <a:alphaModFix/>
          </a:blip>
          <a:srcRect l="23449" b="1"/>
          <a:stretch/>
        </p:blipFill>
        <p:spPr>
          <a:xfrm>
            <a:off x="3826329" y="857258"/>
            <a:ext cx="5320771" cy="5143492"/>
          </a:xfrm>
          <a:prstGeom prst="rect">
            <a:avLst/>
          </a:prstGeom>
          <a:noFill/>
          <a:ln>
            <a:noFill/>
          </a:ln>
        </p:spPr>
      </p:pic>
      <p:sp>
        <p:nvSpPr>
          <p:cNvPr id="107" name="Google Shape;107;p1"/>
          <p:cNvSpPr/>
          <p:nvPr/>
        </p:nvSpPr>
        <p:spPr>
          <a:xfrm>
            <a:off x="0" y="857247"/>
            <a:ext cx="3954066" cy="5143503"/>
          </a:xfrm>
          <a:prstGeom prst="rect">
            <a:avLst/>
          </a:prstGeom>
          <a:solidFill>
            <a:schemeClr val="accent2"/>
          </a:solidFill>
          <a:ln>
            <a:noFill/>
          </a:ln>
        </p:spPr>
        <p:txBody>
          <a:bodyPr spcFirstLastPara="1" wrap="square" lIns="68569" tIns="34275" rIns="68569" bIns="34275" anchor="ctr" anchorCtr="0">
            <a:noAutofit/>
          </a:bodyPr>
          <a:lstStyle/>
          <a:p>
            <a:pPr algn="ctr" defTabSz="685800">
              <a:buClr>
                <a:srgbClr val="FFFFFF"/>
              </a:buClr>
              <a:buSzPts val="1800"/>
            </a:pPr>
            <a:endParaRPr sz="1350" kern="0" dirty="0">
              <a:solidFill>
                <a:srgbClr val="FFFFFF"/>
              </a:solidFill>
              <a:latin typeface="Calibri"/>
              <a:ea typeface="Calibri"/>
              <a:cs typeface="Calibri"/>
              <a:sym typeface="Calibri"/>
            </a:endParaRPr>
          </a:p>
        </p:txBody>
      </p:sp>
      <p:sp>
        <p:nvSpPr>
          <p:cNvPr id="108" name="Google Shape;108;p1"/>
          <p:cNvSpPr/>
          <p:nvPr/>
        </p:nvSpPr>
        <p:spPr>
          <a:xfrm rot="303011">
            <a:off x="1288990" y="1382896"/>
            <a:ext cx="2240924" cy="2240924"/>
          </a:xfrm>
          <a:prstGeom prst="arc">
            <a:avLst>
              <a:gd name="adj1" fmla="val 14612914"/>
              <a:gd name="adj2" fmla="val 0"/>
            </a:avLst>
          </a:prstGeom>
          <a:noFill/>
          <a:ln w="127000" cap="rnd" cmpd="sng">
            <a:solidFill>
              <a:srgbClr val="762EB1"/>
            </a:solidFill>
            <a:prstDash val="dash"/>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pPr>
            <a:endParaRPr sz="1350" kern="0" dirty="0">
              <a:solidFill>
                <a:srgbClr val="000000"/>
              </a:solidFill>
              <a:latin typeface="Calibri"/>
              <a:ea typeface="Calibri"/>
              <a:cs typeface="Calibri"/>
              <a:sym typeface="Calibri"/>
            </a:endParaRPr>
          </a:p>
        </p:txBody>
      </p:sp>
      <p:sp>
        <p:nvSpPr>
          <p:cNvPr id="109" name="Google Shape;109;p1"/>
          <p:cNvSpPr txBox="1">
            <a:spLocks noGrp="1"/>
          </p:cNvSpPr>
          <p:nvPr>
            <p:ph type="ctrTitle"/>
          </p:nvPr>
        </p:nvSpPr>
        <p:spPr>
          <a:xfrm>
            <a:off x="525489" y="1258954"/>
            <a:ext cx="3069394" cy="1738136"/>
          </a:xfrm>
          <a:prstGeom prst="rect">
            <a:avLst/>
          </a:prstGeom>
          <a:noFill/>
          <a:ln>
            <a:noFill/>
          </a:ln>
        </p:spPr>
        <p:txBody>
          <a:bodyPr spcFirstLastPara="1" wrap="square" lIns="68569" tIns="34275" rIns="68569" bIns="34275" anchor="b" anchorCtr="0">
            <a:normAutofit/>
          </a:bodyPr>
          <a:lstStyle/>
          <a:p>
            <a:pPr>
              <a:buClr>
                <a:srgbClr val="FFFFFF"/>
              </a:buClr>
            </a:pPr>
            <a:r>
              <a:rPr lang="en-US" sz="3600" dirty="0">
                <a:solidFill>
                  <a:srgbClr val="FFFFFF"/>
                </a:solidFill>
                <a:latin typeface="+mj-lt"/>
              </a:rPr>
              <a:t>MOUD:</a:t>
            </a:r>
            <a:br>
              <a:rPr lang="en-US" sz="3600" dirty="0">
                <a:solidFill>
                  <a:srgbClr val="FFFFFF"/>
                </a:solidFill>
                <a:latin typeface="+mj-lt"/>
              </a:rPr>
            </a:br>
            <a:r>
              <a:rPr lang="en-US" sz="3600" dirty="0">
                <a:solidFill>
                  <a:srgbClr val="FFFFFF"/>
                </a:solidFill>
                <a:latin typeface="+mj-lt"/>
              </a:rPr>
              <a:t>Treatment That Works</a:t>
            </a:r>
            <a:endParaRPr sz="3600" dirty="0">
              <a:latin typeface="+mj-lt"/>
            </a:endParaRPr>
          </a:p>
        </p:txBody>
      </p:sp>
      <p:sp>
        <p:nvSpPr>
          <p:cNvPr id="110" name="Google Shape;110;p1"/>
          <p:cNvSpPr txBox="1">
            <a:spLocks noGrp="1"/>
          </p:cNvSpPr>
          <p:nvPr>
            <p:ph type="subTitle" idx="1"/>
          </p:nvPr>
        </p:nvSpPr>
        <p:spPr>
          <a:xfrm>
            <a:off x="525489" y="3367321"/>
            <a:ext cx="3069394" cy="2497201"/>
          </a:xfrm>
          <a:prstGeom prst="rect">
            <a:avLst/>
          </a:prstGeom>
          <a:noFill/>
          <a:ln>
            <a:noFill/>
          </a:ln>
        </p:spPr>
        <p:txBody>
          <a:bodyPr spcFirstLastPara="1" wrap="square" lIns="68569" tIns="34275" rIns="68569" bIns="34275" anchor="t" anchorCtr="0">
            <a:normAutofit fontScale="47500" lnSpcReduction="20000"/>
          </a:bodyPr>
          <a:lstStyle/>
          <a:p>
            <a:pPr marL="0" indent="0">
              <a:lnSpc>
                <a:spcPct val="100000"/>
              </a:lnSpc>
              <a:spcBef>
                <a:spcPts val="0"/>
              </a:spcBef>
              <a:buClr>
                <a:srgbClr val="FFFFFF"/>
              </a:buClr>
              <a:buSzPct val="100000"/>
            </a:pPr>
            <a:r>
              <a:rPr lang="en-US" sz="5100" dirty="0">
                <a:solidFill>
                  <a:schemeClr val="lt1"/>
                </a:solidFill>
                <a:latin typeface="+mj-lt"/>
              </a:rPr>
              <a:t>Candra Wooten, MD</a:t>
            </a:r>
            <a:endParaRPr sz="5100" dirty="0">
              <a:latin typeface="+mj-lt"/>
            </a:endParaRPr>
          </a:p>
          <a:p>
            <a:pPr marL="0" indent="0">
              <a:lnSpc>
                <a:spcPct val="100000"/>
              </a:lnSpc>
              <a:buSzPct val="116666"/>
            </a:pPr>
            <a:endParaRPr sz="5100" dirty="0">
              <a:solidFill>
                <a:schemeClr val="lt1"/>
              </a:solidFill>
              <a:latin typeface="+mj-lt"/>
            </a:endParaRPr>
          </a:p>
          <a:p>
            <a:pPr marL="0" indent="0">
              <a:lnSpc>
                <a:spcPct val="100000"/>
              </a:lnSpc>
              <a:buSzPct val="116666"/>
            </a:pPr>
            <a:r>
              <a:rPr lang="en-US" sz="5100" dirty="0">
                <a:solidFill>
                  <a:schemeClr val="lt1"/>
                </a:solidFill>
                <a:latin typeface="+mj-lt"/>
              </a:rPr>
              <a:t>Eleanor Health</a:t>
            </a:r>
            <a:endParaRPr sz="5100" dirty="0">
              <a:latin typeface="+mj-lt"/>
            </a:endParaRPr>
          </a:p>
          <a:p>
            <a:pPr marL="0" indent="0">
              <a:lnSpc>
                <a:spcPct val="100000"/>
              </a:lnSpc>
              <a:buSzPct val="116666"/>
            </a:pPr>
            <a:r>
              <a:rPr lang="en-US" sz="5100" dirty="0">
                <a:solidFill>
                  <a:schemeClr val="lt1"/>
                </a:solidFill>
                <a:latin typeface="+mj-lt"/>
              </a:rPr>
              <a:t>Lead Physician, Eastern Region of NC</a:t>
            </a:r>
            <a:endParaRPr sz="5100" dirty="0">
              <a:latin typeface="+mj-lt"/>
            </a:endParaRPr>
          </a:p>
          <a:p>
            <a:pPr marL="0" indent="0">
              <a:lnSpc>
                <a:spcPct val="100000"/>
              </a:lnSpc>
              <a:spcBef>
                <a:spcPts val="0"/>
              </a:spcBef>
              <a:buClr>
                <a:srgbClr val="FFFFFF"/>
              </a:buClr>
              <a:buSzPct val="100000"/>
            </a:pPr>
            <a:endParaRPr dirty="0">
              <a:solidFill>
                <a:schemeClr val="lt1"/>
              </a:solidFill>
            </a:endParaRPr>
          </a:p>
        </p:txBody>
      </p:sp>
      <p:sp>
        <p:nvSpPr>
          <p:cNvPr id="111" name="Google Shape;111;p1"/>
          <p:cNvSpPr/>
          <p:nvPr/>
        </p:nvSpPr>
        <p:spPr>
          <a:xfrm>
            <a:off x="900890" y="4327225"/>
            <a:ext cx="368971" cy="368971"/>
          </a:xfrm>
          <a:prstGeom prst="ellipse">
            <a:avLst/>
          </a:prstGeom>
          <a:solidFill>
            <a:srgbClr val="762EB1"/>
          </a:solidFill>
          <a:ln>
            <a:noFill/>
          </a:ln>
        </p:spPr>
        <p:txBody>
          <a:bodyPr spcFirstLastPara="1" wrap="square" lIns="68569" tIns="34275" rIns="68569" bIns="34275" anchor="ctr" anchorCtr="0">
            <a:noAutofit/>
          </a:bodyPr>
          <a:lstStyle/>
          <a:p>
            <a:pPr algn="ctr" defTabSz="685800">
              <a:buClr>
                <a:srgbClr val="FFFFFF"/>
              </a:buClr>
              <a:buSzPts val="1800"/>
            </a:pPr>
            <a:endParaRPr sz="1350" kern="0" dirty="0">
              <a:solidFill>
                <a:srgbClr val="FFFFFF"/>
              </a:solidFill>
              <a:latin typeface="Calibri"/>
              <a:ea typeface="Calibri"/>
              <a:cs typeface="Calibri"/>
              <a:sym typeface="Calibri"/>
            </a:endParaRPr>
          </a:p>
        </p:txBody>
      </p:sp>
      <p:sp>
        <p:nvSpPr>
          <p:cNvPr id="112" name="Google Shape;112;p1"/>
          <p:cNvSpPr/>
          <p:nvPr/>
        </p:nvSpPr>
        <p:spPr>
          <a:xfrm>
            <a:off x="3695949" y="4615922"/>
            <a:ext cx="548669" cy="548669"/>
          </a:xfrm>
          <a:prstGeom prst="rect">
            <a:avLst/>
          </a:prstGeom>
          <a:noFill/>
          <a:ln w="127000" cap="flat" cmpd="sng">
            <a:solidFill>
              <a:srgbClr val="762EB1"/>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FFFFF"/>
              </a:buClr>
              <a:buSzPts val="1800"/>
            </a:pPr>
            <a:endParaRPr sz="1350" kern="0" dirty="0">
              <a:solidFill>
                <a:srgbClr val="FFFFFF"/>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7"/>
          <p:cNvSpPr txBox="1">
            <a:spLocks noGrp="1"/>
          </p:cNvSpPr>
          <p:nvPr>
            <p:ph type="title"/>
          </p:nvPr>
        </p:nvSpPr>
        <p:spPr>
          <a:xfrm>
            <a:off x="320040" y="640080"/>
            <a:ext cx="7886700" cy="994172"/>
          </a:xfrm>
          <a:prstGeom prst="rect">
            <a:avLst/>
          </a:prstGeom>
          <a:noFill/>
          <a:ln>
            <a:noFill/>
          </a:ln>
        </p:spPr>
        <p:txBody>
          <a:bodyPr spcFirstLastPara="1" wrap="square" lIns="68569" tIns="34275" rIns="68569" bIns="34275" anchor="ctr" anchorCtr="0">
            <a:normAutofit/>
          </a:bodyPr>
          <a:lstStyle/>
          <a:p>
            <a:pPr>
              <a:buSzPts val="4400"/>
            </a:pPr>
            <a:r>
              <a:rPr lang="en-US" sz="3200" b="1" dirty="0">
                <a:solidFill>
                  <a:srgbClr val="17375E"/>
                </a:solidFill>
                <a:latin typeface="+mj-lt"/>
              </a:rPr>
              <a:t>Evidence for MOUD*</a:t>
            </a:r>
            <a:endParaRPr sz="3200" b="1" dirty="0">
              <a:solidFill>
                <a:srgbClr val="17375E"/>
              </a:solidFill>
              <a:latin typeface="+mj-lt"/>
            </a:endParaRPr>
          </a:p>
        </p:txBody>
      </p:sp>
      <p:sp>
        <p:nvSpPr>
          <p:cNvPr id="290" name="Google Shape;290;p27"/>
          <p:cNvSpPr txBox="1">
            <a:spLocks noGrp="1"/>
          </p:cNvSpPr>
          <p:nvPr>
            <p:ph type="body" idx="1"/>
          </p:nvPr>
        </p:nvSpPr>
        <p:spPr>
          <a:xfrm>
            <a:off x="512064" y="1554480"/>
            <a:ext cx="7694676" cy="2894807"/>
          </a:xfrm>
          <a:prstGeom prst="rect">
            <a:avLst/>
          </a:prstGeom>
          <a:noFill/>
          <a:ln>
            <a:noFill/>
          </a:ln>
        </p:spPr>
        <p:txBody>
          <a:bodyPr spcFirstLastPara="1" wrap="square" lIns="68569" tIns="34275" rIns="68569" bIns="34275" anchor="t" anchorCtr="0">
            <a:noAutofit/>
          </a:bodyPr>
          <a:lstStyle/>
          <a:p>
            <a:pPr marL="457200" indent="-457200">
              <a:buSzPct val="100000"/>
            </a:pPr>
            <a:r>
              <a:rPr lang="en-US" dirty="0">
                <a:latin typeface="+mn-lt"/>
              </a:rPr>
              <a:t>Increased treatment retention and engagement in comprehensive rehabilitation</a:t>
            </a:r>
            <a:endParaRPr dirty="0">
              <a:latin typeface="+mn-lt"/>
            </a:endParaRPr>
          </a:p>
          <a:p>
            <a:pPr marL="457200" indent="-457200">
              <a:buSzPct val="100000"/>
            </a:pPr>
            <a:r>
              <a:rPr lang="en-US" dirty="0">
                <a:latin typeface="+mn-lt"/>
              </a:rPr>
              <a:t>Decreased medical and psychiatric symptoms, improves health</a:t>
            </a:r>
            <a:endParaRPr dirty="0">
              <a:latin typeface="+mn-lt"/>
            </a:endParaRPr>
          </a:p>
          <a:p>
            <a:pPr marL="457200" indent="-457200">
              <a:buSzPct val="100000"/>
            </a:pPr>
            <a:r>
              <a:rPr lang="en-US" dirty="0">
                <a:latin typeface="+mn-lt"/>
              </a:rPr>
              <a:t>Reduced risk of HIV and Hep C infection </a:t>
            </a:r>
            <a:endParaRPr dirty="0">
              <a:latin typeface="+mn-lt"/>
            </a:endParaRPr>
          </a:p>
          <a:p>
            <a:pPr marL="457200" indent="-457200">
              <a:buSzPct val="100000"/>
            </a:pPr>
            <a:r>
              <a:rPr lang="en-US" dirty="0">
                <a:latin typeface="+mn-lt"/>
              </a:rPr>
              <a:t>Improved social determinants such as employment, family relations</a:t>
            </a:r>
            <a:endParaRPr dirty="0">
              <a:latin typeface="+mn-lt"/>
            </a:endParaRPr>
          </a:p>
          <a:p>
            <a:pPr marL="457200" indent="-457200">
              <a:buSzPct val="100000"/>
            </a:pPr>
            <a:r>
              <a:rPr lang="en-US" dirty="0">
                <a:latin typeface="+mn-lt"/>
              </a:rPr>
              <a:t>Decreased criminal behavior</a:t>
            </a:r>
            <a:endParaRPr dirty="0">
              <a:latin typeface="+mn-lt"/>
            </a:endParaRPr>
          </a:p>
        </p:txBody>
      </p:sp>
      <p:pic>
        <p:nvPicPr>
          <p:cNvPr id="291" name="Google Shape;291;p27"/>
          <p:cNvPicPr preferRelativeResize="0"/>
          <p:nvPr/>
        </p:nvPicPr>
        <p:blipFill rotWithShape="1">
          <a:blip r:embed="rId3">
            <a:alphaModFix/>
          </a:blip>
          <a:srcRect/>
          <a:stretch/>
        </p:blipFill>
        <p:spPr>
          <a:xfrm>
            <a:off x="5826642" y="4646428"/>
            <a:ext cx="2673354" cy="199354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8"/>
          <p:cNvSpPr txBox="1">
            <a:spLocks noGrp="1"/>
          </p:cNvSpPr>
          <p:nvPr>
            <p:ph type="title"/>
          </p:nvPr>
        </p:nvSpPr>
        <p:spPr>
          <a:xfrm>
            <a:off x="320040" y="640080"/>
            <a:ext cx="7886700" cy="994172"/>
          </a:xfrm>
          <a:prstGeom prst="rect">
            <a:avLst/>
          </a:prstGeom>
          <a:noFill/>
          <a:ln>
            <a:noFill/>
          </a:ln>
        </p:spPr>
        <p:txBody>
          <a:bodyPr spcFirstLastPara="1" wrap="square" lIns="68569" tIns="34275" rIns="68569" bIns="34275" anchor="ctr" anchorCtr="0">
            <a:normAutofit/>
          </a:bodyPr>
          <a:lstStyle/>
          <a:p>
            <a:pPr>
              <a:buSzPts val="4400"/>
            </a:pPr>
            <a:r>
              <a:rPr lang="en-US" sz="3200" b="1" dirty="0">
                <a:solidFill>
                  <a:srgbClr val="17375E"/>
                </a:solidFill>
                <a:latin typeface="+mj-lt"/>
              </a:rPr>
              <a:t>Methadone</a:t>
            </a:r>
            <a:endParaRPr sz="3200" b="1" dirty="0">
              <a:solidFill>
                <a:srgbClr val="17375E"/>
              </a:solidFill>
              <a:latin typeface="+mj-lt"/>
            </a:endParaRPr>
          </a:p>
        </p:txBody>
      </p:sp>
      <p:sp>
        <p:nvSpPr>
          <p:cNvPr id="297" name="Google Shape;297;p28"/>
          <p:cNvSpPr txBox="1">
            <a:spLocks noGrp="1"/>
          </p:cNvSpPr>
          <p:nvPr>
            <p:ph type="body" idx="1"/>
          </p:nvPr>
        </p:nvSpPr>
        <p:spPr>
          <a:xfrm>
            <a:off x="512064" y="1645920"/>
            <a:ext cx="7886700" cy="2894807"/>
          </a:xfrm>
          <a:prstGeom prst="rect">
            <a:avLst/>
          </a:prstGeom>
          <a:noFill/>
          <a:ln>
            <a:noFill/>
          </a:ln>
        </p:spPr>
        <p:txBody>
          <a:bodyPr spcFirstLastPara="1" wrap="square" lIns="68569" tIns="34275" rIns="68569" bIns="34275" anchor="t" anchorCtr="0">
            <a:normAutofit/>
          </a:bodyPr>
          <a:lstStyle/>
          <a:p>
            <a:pPr marL="457200" indent="-457200">
              <a:buSzPts val="2800"/>
            </a:pPr>
            <a:r>
              <a:rPr lang="en-US" dirty="0">
                <a:latin typeface="+mn-lt"/>
              </a:rPr>
              <a:t>Full opioid agonist</a:t>
            </a:r>
            <a:endParaRPr dirty="0">
              <a:latin typeface="+mn-lt"/>
            </a:endParaRPr>
          </a:p>
          <a:p>
            <a:pPr marL="457200" indent="-457200">
              <a:buSzPts val="2800"/>
            </a:pPr>
            <a:r>
              <a:rPr lang="en-US" i="1" dirty="0">
                <a:latin typeface="+mn-lt"/>
              </a:rPr>
              <a:t>Dolophine </a:t>
            </a:r>
            <a:r>
              <a:rPr lang="en-US" dirty="0">
                <a:latin typeface="+mn-lt"/>
              </a:rPr>
              <a:t>and</a:t>
            </a:r>
            <a:r>
              <a:rPr lang="en-US" i="1" dirty="0">
                <a:latin typeface="+mn-lt"/>
              </a:rPr>
              <a:t> Methadose</a:t>
            </a:r>
          </a:p>
          <a:p>
            <a:pPr marL="457200" indent="-457200">
              <a:buSzPts val="2800"/>
            </a:pPr>
            <a:r>
              <a:rPr lang="en-US" i="1" dirty="0">
                <a:latin typeface="+mn-lt"/>
              </a:rPr>
              <a:t>Given as a daily liquid or tablet, it attaches to opioid receptors in the brain to block withdrawal symptoms and cravings</a:t>
            </a:r>
            <a:endParaRPr dirty="0">
              <a:latin typeface="+mn-l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g11dca8c9734_2_5"/>
          <p:cNvPicPr preferRelativeResize="0"/>
          <p:nvPr/>
        </p:nvPicPr>
        <p:blipFill>
          <a:blip r:embed="rId3">
            <a:alphaModFix/>
          </a:blip>
          <a:stretch>
            <a:fillRect/>
          </a:stretch>
        </p:blipFill>
        <p:spPr>
          <a:xfrm>
            <a:off x="1143000" y="857250"/>
            <a:ext cx="6858000"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9"/>
          <p:cNvSpPr txBox="1">
            <a:spLocks noGrp="1"/>
          </p:cNvSpPr>
          <p:nvPr>
            <p:ph type="title"/>
          </p:nvPr>
        </p:nvSpPr>
        <p:spPr>
          <a:xfrm>
            <a:off x="320040" y="640080"/>
            <a:ext cx="7886700" cy="994172"/>
          </a:xfrm>
          <a:prstGeom prst="rect">
            <a:avLst/>
          </a:prstGeom>
          <a:noFill/>
          <a:ln>
            <a:noFill/>
          </a:ln>
        </p:spPr>
        <p:txBody>
          <a:bodyPr spcFirstLastPara="1" wrap="square" lIns="68569" tIns="34275" rIns="68569" bIns="34275" anchor="ctr" anchorCtr="0">
            <a:normAutofit/>
          </a:bodyPr>
          <a:lstStyle/>
          <a:p>
            <a:pPr>
              <a:buSzPts val="4400"/>
            </a:pPr>
            <a:r>
              <a:rPr lang="en-US" sz="3200" b="1" dirty="0">
                <a:solidFill>
                  <a:srgbClr val="17375E"/>
                </a:solidFill>
                <a:latin typeface="+mj-lt"/>
              </a:rPr>
              <a:t>Buprenorphine</a:t>
            </a:r>
            <a:endParaRPr sz="3200" b="1" dirty="0">
              <a:solidFill>
                <a:srgbClr val="17375E"/>
              </a:solidFill>
              <a:latin typeface="+mj-lt"/>
            </a:endParaRPr>
          </a:p>
        </p:txBody>
      </p:sp>
      <p:sp>
        <p:nvSpPr>
          <p:cNvPr id="308" name="Google Shape;308;p29"/>
          <p:cNvSpPr txBox="1">
            <a:spLocks noGrp="1"/>
          </p:cNvSpPr>
          <p:nvPr>
            <p:ph type="body" idx="1"/>
          </p:nvPr>
        </p:nvSpPr>
        <p:spPr>
          <a:xfrm>
            <a:off x="512064" y="1645920"/>
            <a:ext cx="7886700" cy="4223252"/>
          </a:xfrm>
          <a:prstGeom prst="rect">
            <a:avLst/>
          </a:prstGeom>
          <a:noFill/>
          <a:ln>
            <a:noFill/>
          </a:ln>
        </p:spPr>
        <p:txBody>
          <a:bodyPr spcFirstLastPara="1" wrap="square" lIns="68569" tIns="34275" rIns="68569" bIns="34275" anchor="t" anchorCtr="0">
            <a:normAutofit fontScale="77500" lnSpcReduction="20000"/>
          </a:bodyPr>
          <a:lstStyle/>
          <a:p>
            <a:pPr marL="457200" indent="-457200">
              <a:lnSpc>
                <a:spcPct val="110000"/>
              </a:lnSpc>
              <a:buSzPts val="2800"/>
            </a:pPr>
            <a:r>
              <a:rPr lang="en-US" sz="3600" dirty="0">
                <a:latin typeface="+mn-lt"/>
              </a:rPr>
              <a:t>Opioid Receptor Partial Agonist</a:t>
            </a:r>
            <a:endParaRPr sz="3600" dirty="0">
              <a:latin typeface="+mn-lt"/>
            </a:endParaRPr>
          </a:p>
          <a:p>
            <a:pPr marL="457200" indent="-457200">
              <a:lnSpc>
                <a:spcPct val="110000"/>
              </a:lnSpc>
              <a:buSzPts val="2800"/>
            </a:pPr>
            <a:r>
              <a:rPr lang="en-US" sz="3600" i="1" dirty="0">
                <a:latin typeface="+mn-lt"/>
              </a:rPr>
              <a:t>Buprenorphine/Naloxone Combo: Suboxone, Zubsolv, Bunavail-Daily film or tablet under the tongue</a:t>
            </a:r>
            <a:endParaRPr sz="3600" dirty="0">
              <a:latin typeface="+mn-lt"/>
            </a:endParaRPr>
          </a:p>
          <a:p>
            <a:pPr marL="457200" indent="-457200">
              <a:lnSpc>
                <a:spcPct val="110000"/>
              </a:lnSpc>
              <a:buSzPts val="2800"/>
            </a:pPr>
            <a:r>
              <a:rPr lang="en-US" sz="3600" i="1" dirty="0">
                <a:latin typeface="+mn-lt"/>
              </a:rPr>
              <a:t>Buprenorphine: Subutex (daily tablet), Sublocade(monthly injection)-monoproduct</a:t>
            </a:r>
            <a:endParaRPr sz="3600" i="1" dirty="0">
              <a:latin typeface="+mn-lt"/>
            </a:endParaRPr>
          </a:p>
          <a:p>
            <a:pPr marL="457200" indent="-457200">
              <a:lnSpc>
                <a:spcPct val="110000"/>
              </a:lnSpc>
              <a:buSzPts val="2800"/>
            </a:pPr>
            <a:r>
              <a:rPr lang="en-US" sz="3600" i="1" dirty="0">
                <a:latin typeface="+mn-lt"/>
              </a:rPr>
              <a:t>Attach to and partially activate opioid receptors in the brain to ease withdrawal symptoms and cravings.</a:t>
            </a:r>
            <a:endParaRPr sz="3600" dirty="0">
              <a:latin typeface="+mn-lt"/>
            </a:endParaRPr>
          </a:p>
          <a:p>
            <a:pPr indent="0">
              <a:buNone/>
            </a:pPr>
            <a:endParaRPr i="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0"/>
          <p:cNvSpPr txBox="1">
            <a:spLocks noGrp="1"/>
          </p:cNvSpPr>
          <p:nvPr>
            <p:ph type="title"/>
          </p:nvPr>
        </p:nvSpPr>
        <p:spPr>
          <a:xfrm>
            <a:off x="320040" y="640080"/>
            <a:ext cx="7886700" cy="994172"/>
          </a:xfrm>
          <a:prstGeom prst="rect">
            <a:avLst/>
          </a:prstGeom>
          <a:noFill/>
          <a:ln>
            <a:noFill/>
          </a:ln>
        </p:spPr>
        <p:txBody>
          <a:bodyPr spcFirstLastPara="1" wrap="square" lIns="68569" tIns="34275" rIns="68569" bIns="34275" anchor="ctr" anchorCtr="0">
            <a:normAutofit/>
          </a:bodyPr>
          <a:lstStyle/>
          <a:p>
            <a:pPr>
              <a:buSzPts val="4400"/>
            </a:pPr>
            <a:r>
              <a:rPr lang="en-US" sz="3200" b="1" dirty="0">
                <a:solidFill>
                  <a:srgbClr val="17375E"/>
                </a:solidFill>
                <a:latin typeface="+mj-lt"/>
              </a:rPr>
              <a:t>Naltrexone</a:t>
            </a:r>
            <a:endParaRPr sz="3200" b="1" dirty="0">
              <a:solidFill>
                <a:srgbClr val="17375E"/>
              </a:solidFill>
              <a:latin typeface="+mj-lt"/>
            </a:endParaRPr>
          </a:p>
        </p:txBody>
      </p:sp>
      <p:sp>
        <p:nvSpPr>
          <p:cNvPr id="314" name="Google Shape;314;p30"/>
          <p:cNvSpPr txBox="1">
            <a:spLocks noGrp="1"/>
          </p:cNvSpPr>
          <p:nvPr>
            <p:ph type="body" idx="1"/>
          </p:nvPr>
        </p:nvSpPr>
        <p:spPr>
          <a:xfrm>
            <a:off x="512064" y="1554480"/>
            <a:ext cx="7886700" cy="2894807"/>
          </a:xfrm>
          <a:prstGeom prst="rect">
            <a:avLst/>
          </a:prstGeom>
          <a:noFill/>
          <a:ln>
            <a:noFill/>
          </a:ln>
        </p:spPr>
        <p:txBody>
          <a:bodyPr spcFirstLastPara="1" wrap="square" lIns="68569" tIns="34275" rIns="68569" bIns="34275" anchor="t" anchorCtr="0">
            <a:normAutofit/>
          </a:bodyPr>
          <a:lstStyle/>
          <a:p>
            <a:pPr marL="171450" indent="-171450">
              <a:spcBef>
                <a:spcPts val="0"/>
              </a:spcBef>
              <a:buSzPts val="2800"/>
            </a:pPr>
            <a:r>
              <a:rPr lang="en-US" dirty="0">
                <a:latin typeface="+mj-lt"/>
              </a:rPr>
              <a:t>Opioid Receptor Antagonist</a:t>
            </a:r>
            <a:endParaRPr dirty="0">
              <a:latin typeface="+mj-lt"/>
            </a:endParaRPr>
          </a:p>
          <a:p>
            <a:pPr marL="171450" indent="-171450">
              <a:buSzPts val="2800"/>
            </a:pPr>
            <a:r>
              <a:rPr lang="en-US" b="1" i="1" dirty="0">
                <a:latin typeface="+mj-lt"/>
              </a:rPr>
              <a:t>Naltrexone</a:t>
            </a:r>
            <a:r>
              <a:rPr lang="en-US" dirty="0">
                <a:latin typeface="+mj-lt"/>
              </a:rPr>
              <a:t> (tablet),</a:t>
            </a:r>
            <a:r>
              <a:rPr lang="en-US" i="1" dirty="0">
                <a:latin typeface="+mj-lt"/>
              </a:rPr>
              <a:t> </a:t>
            </a:r>
            <a:r>
              <a:rPr lang="en-US" b="1" i="1" dirty="0">
                <a:latin typeface="+mj-lt"/>
              </a:rPr>
              <a:t>Vivitrol</a:t>
            </a:r>
            <a:r>
              <a:rPr lang="en-US" b="1" dirty="0">
                <a:latin typeface="+mj-lt"/>
              </a:rPr>
              <a:t> </a:t>
            </a:r>
            <a:r>
              <a:rPr lang="en-US" dirty="0">
                <a:latin typeface="+mj-lt"/>
              </a:rPr>
              <a:t>(monthly injection)</a:t>
            </a:r>
            <a:endParaRPr dirty="0">
              <a:latin typeface="+mj-lt"/>
            </a:endParaRPr>
          </a:p>
          <a:p>
            <a:pPr marL="171450" indent="-171450">
              <a:buSzPts val="2800"/>
            </a:pPr>
            <a:r>
              <a:rPr lang="en-US" dirty="0">
                <a:latin typeface="+mj-lt"/>
              </a:rPr>
              <a:t>Block the activity of opioid receptors in the brain to PREVENT euphoric effects (the high) of opioids and help reduce cravings</a:t>
            </a:r>
            <a:r>
              <a:rPr lang="en-US" dirty="0"/>
              <a:t>. </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1"/>
          <p:cNvSpPr txBox="1">
            <a:spLocks noGrp="1"/>
          </p:cNvSpPr>
          <p:nvPr>
            <p:ph type="title"/>
          </p:nvPr>
        </p:nvSpPr>
        <p:spPr>
          <a:xfrm>
            <a:off x="320040" y="640080"/>
            <a:ext cx="7886700" cy="994172"/>
          </a:xfrm>
          <a:prstGeom prst="rect">
            <a:avLst/>
          </a:prstGeom>
          <a:noFill/>
          <a:ln>
            <a:noFill/>
          </a:ln>
        </p:spPr>
        <p:txBody>
          <a:bodyPr spcFirstLastPara="1" wrap="square" lIns="68569" tIns="34275" rIns="68569" bIns="34275" anchor="ctr" anchorCtr="0">
            <a:normAutofit/>
          </a:bodyPr>
          <a:lstStyle/>
          <a:p>
            <a:pPr>
              <a:buSzPts val="4400"/>
            </a:pPr>
            <a:r>
              <a:rPr lang="en-US" sz="3200" b="1" dirty="0">
                <a:solidFill>
                  <a:srgbClr val="17375E"/>
                </a:solidFill>
                <a:latin typeface="+mj-lt"/>
              </a:rPr>
              <a:t>Naloxone</a:t>
            </a:r>
            <a:endParaRPr sz="3200" b="1" dirty="0">
              <a:solidFill>
                <a:srgbClr val="17375E"/>
              </a:solidFill>
              <a:latin typeface="+mj-lt"/>
            </a:endParaRPr>
          </a:p>
        </p:txBody>
      </p:sp>
      <p:sp>
        <p:nvSpPr>
          <p:cNvPr id="320" name="Google Shape;320;p31"/>
          <p:cNvSpPr txBox="1">
            <a:spLocks noGrp="1"/>
          </p:cNvSpPr>
          <p:nvPr>
            <p:ph type="body" idx="1"/>
          </p:nvPr>
        </p:nvSpPr>
        <p:spPr>
          <a:xfrm>
            <a:off x="512064" y="1554480"/>
            <a:ext cx="7886700" cy="2894807"/>
          </a:xfrm>
          <a:prstGeom prst="rect">
            <a:avLst/>
          </a:prstGeom>
          <a:noFill/>
          <a:ln>
            <a:noFill/>
          </a:ln>
        </p:spPr>
        <p:txBody>
          <a:bodyPr spcFirstLastPara="1" wrap="square" lIns="68569" tIns="34275" rIns="68569" bIns="34275" anchor="t" anchorCtr="0">
            <a:normAutofit/>
          </a:bodyPr>
          <a:lstStyle/>
          <a:p>
            <a:pPr marL="457200" indent="-457200">
              <a:buSzPts val="2800"/>
            </a:pPr>
            <a:r>
              <a:rPr lang="en-US" dirty="0">
                <a:latin typeface="+mn-lt"/>
              </a:rPr>
              <a:t>Opioid Receptor Antagonist</a:t>
            </a:r>
            <a:endParaRPr dirty="0">
              <a:latin typeface="+mn-lt"/>
            </a:endParaRPr>
          </a:p>
          <a:p>
            <a:pPr marL="457200" indent="-457200">
              <a:buSzPts val="2800"/>
            </a:pPr>
            <a:r>
              <a:rPr lang="en-US" b="1" i="1" dirty="0">
                <a:latin typeface="+mn-lt"/>
              </a:rPr>
              <a:t>Narcan, Klaxxado, Zimhi</a:t>
            </a:r>
            <a:r>
              <a:rPr lang="en-US" dirty="0">
                <a:latin typeface="+mn-lt"/>
              </a:rPr>
              <a:t>- Emergency nasal spray or injection</a:t>
            </a:r>
            <a:endParaRPr dirty="0">
              <a:latin typeface="+mn-lt"/>
            </a:endParaRPr>
          </a:p>
          <a:p>
            <a:pPr marL="800100" lvl="1" indent="-457200">
              <a:buClr>
                <a:srgbClr val="FF0000"/>
              </a:buClr>
              <a:buChar char="➔"/>
            </a:pPr>
            <a:r>
              <a:rPr lang="en-US" dirty="0">
                <a:solidFill>
                  <a:srgbClr val="FF0000"/>
                </a:solidFill>
                <a:latin typeface="+mn-lt"/>
              </a:rPr>
              <a:t>Antidote to opioid overdose</a:t>
            </a:r>
            <a:endParaRPr dirty="0">
              <a:solidFill>
                <a:srgbClr val="FF0000"/>
              </a:solidFill>
              <a:latin typeface="+mn-lt"/>
            </a:endParaRPr>
          </a:p>
          <a:p>
            <a:pPr marL="457200" indent="-457200">
              <a:buSzPts val="2800"/>
            </a:pPr>
            <a:r>
              <a:rPr lang="en-US" dirty="0">
                <a:latin typeface="+mn-lt"/>
              </a:rPr>
              <a:t>Not a form of MOUD!!</a:t>
            </a:r>
            <a:endParaRPr dirty="0">
              <a:latin typeface="+mn-l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3"/>
          <p:cNvSpPr txBox="1">
            <a:spLocks noGrp="1"/>
          </p:cNvSpPr>
          <p:nvPr>
            <p:ph type="title"/>
          </p:nvPr>
        </p:nvSpPr>
        <p:spPr>
          <a:xfrm>
            <a:off x="320040" y="640080"/>
            <a:ext cx="7886700" cy="994172"/>
          </a:xfrm>
          <a:prstGeom prst="rect">
            <a:avLst/>
          </a:prstGeom>
          <a:noFill/>
          <a:ln>
            <a:noFill/>
          </a:ln>
        </p:spPr>
        <p:txBody>
          <a:bodyPr spcFirstLastPara="1" wrap="square" lIns="68569" tIns="34275" rIns="68569" bIns="34275" anchor="ctr" anchorCtr="0">
            <a:normAutofit/>
          </a:bodyPr>
          <a:lstStyle/>
          <a:p>
            <a:pPr>
              <a:buSzPts val="4400"/>
            </a:pPr>
            <a:r>
              <a:rPr lang="en-US" sz="3200" b="1" dirty="0">
                <a:solidFill>
                  <a:srgbClr val="17375E"/>
                </a:solidFill>
                <a:latin typeface="+mj-l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Lofexidine</a:t>
            </a:r>
            <a:endParaRPr sz="3200" b="1" dirty="0">
              <a:solidFill>
                <a:srgbClr val="17375E"/>
              </a:solidFill>
              <a:latin typeface="+mj-lt"/>
            </a:endParaRPr>
          </a:p>
        </p:txBody>
      </p:sp>
      <p:sp>
        <p:nvSpPr>
          <p:cNvPr id="326" name="Google Shape;326;p33"/>
          <p:cNvSpPr txBox="1">
            <a:spLocks noGrp="1"/>
          </p:cNvSpPr>
          <p:nvPr>
            <p:ph type="body" idx="1"/>
          </p:nvPr>
        </p:nvSpPr>
        <p:spPr>
          <a:xfrm>
            <a:off x="512064" y="1645920"/>
            <a:ext cx="7886700" cy="4244517"/>
          </a:xfrm>
          <a:prstGeom prst="rect">
            <a:avLst/>
          </a:prstGeom>
          <a:noFill/>
          <a:ln>
            <a:noFill/>
          </a:ln>
        </p:spPr>
        <p:txBody>
          <a:bodyPr spcFirstLastPara="1" wrap="square" lIns="68569" tIns="34275" rIns="68569" bIns="34275" anchor="t" anchorCtr="0">
            <a:normAutofit/>
          </a:bodyPr>
          <a:lstStyle/>
          <a:p>
            <a:pPr marL="457200" indent="-457200">
              <a:lnSpc>
                <a:spcPct val="110000"/>
              </a:lnSpc>
              <a:buSzPts val="2800"/>
            </a:pPr>
            <a:r>
              <a:rPr lang="en-US" dirty="0">
                <a:latin typeface="+mn-lt"/>
              </a:rPr>
              <a:t>Adrenergic Receptor Agonist</a:t>
            </a:r>
            <a:endParaRPr dirty="0">
              <a:latin typeface="+mn-lt"/>
            </a:endParaRPr>
          </a:p>
          <a:p>
            <a:pPr marL="457200" indent="-457200">
              <a:lnSpc>
                <a:spcPct val="110000"/>
              </a:lnSpc>
              <a:buSzPts val="2800"/>
            </a:pPr>
            <a:r>
              <a:rPr lang="en-US" i="1" dirty="0">
                <a:latin typeface="+mn-lt"/>
              </a:rPr>
              <a:t>Lucemyra (tablet)</a:t>
            </a:r>
            <a:endParaRPr dirty="0">
              <a:latin typeface="+mn-lt"/>
            </a:endParaRPr>
          </a:p>
          <a:p>
            <a:pPr marL="457200" indent="-457200">
              <a:lnSpc>
                <a:spcPct val="110000"/>
              </a:lnSpc>
              <a:buSzPts val="2800"/>
            </a:pPr>
            <a:r>
              <a:rPr lang="en-US" i="1" dirty="0">
                <a:latin typeface="+mn-lt"/>
              </a:rPr>
              <a:t>Attaches to and activates adrenergic receptors in the brain and helps alleviate withdrawal symptoms</a:t>
            </a:r>
            <a:endParaRPr i="1" dirty="0">
              <a:latin typeface="+mn-lt"/>
            </a:endParaRPr>
          </a:p>
          <a:p>
            <a:pPr marL="457200" indent="-457200">
              <a:lnSpc>
                <a:spcPct val="110000"/>
              </a:lnSpc>
              <a:buSzPts val="2900"/>
            </a:pPr>
            <a:r>
              <a:rPr lang="en-US" i="1" dirty="0">
                <a:latin typeface="+mn-lt"/>
              </a:rPr>
              <a:t>Very expensive</a:t>
            </a:r>
            <a:endParaRPr i="1" dirty="0">
              <a:latin typeface="+mn-lt"/>
            </a:endParaRPr>
          </a:p>
          <a:p>
            <a:pPr indent="0">
              <a:buNone/>
            </a:pPr>
            <a:endParaRPr sz="1425" i="1" dirty="0"/>
          </a:p>
          <a:p>
            <a:pPr marL="0" indent="0">
              <a:buSzPts val="2800"/>
              <a:buNone/>
            </a:pPr>
            <a:r>
              <a:rPr lang="en-US" i="1" dirty="0"/>
              <a:t>     </a:t>
            </a:r>
            <a:endParaRPr dirty="0"/>
          </a:p>
          <a:p>
            <a:pPr marL="171450" indent="-38100">
              <a:buSzPts val="2800"/>
              <a:buNone/>
            </a:pPr>
            <a:endParaRPr i="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2"/>
          <p:cNvSpPr txBox="1">
            <a:spLocks noGrp="1"/>
          </p:cNvSpPr>
          <p:nvPr>
            <p:ph type="title"/>
          </p:nvPr>
        </p:nvSpPr>
        <p:spPr>
          <a:xfrm>
            <a:off x="320040" y="640080"/>
            <a:ext cx="7886700" cy="994172"/>
          </a:xfrm>
          <a:prstGeom prst="rect">
            <a:avLst/>
          </a:prstGeom>
          <a:noFill/>
          <a:ln>
            <a:noFill/>
          </a:ln>
        </p:spPr>
        <p:txBody>
          <a:bodyPr spcFirstLastPara="1" wrap="square" lIns="68569" tIns="34275" rIns="68569" bIns="34275" anchor="ctr" anchorCtr="0">
            <a:normAutofit/>
          </a:bodyPr>
          <a:lstStyle/>
          <a:p>
            <a:pPr>
              <a:buSzPts val="4400"/>
            </a:pPr>
            <a:r>
              <a:rPr lang="en-US" sz="3200" b="1" dirty="0">
                <a:solidFill>
                  <a:srgbClr val="17375E"/>
                </a:solidFill>
                <a:latin typeface="+mj-lt"/>
              </a:rPr>
              <a:t>Summary of MOUD</a:t>
            </a:r>
            <a:endParaRPr sz="3200" b="1" dirty="0">
              <a:solidFill>
                <a:srgbClr val="17375E"/>
              </a:solidFill>
              <a:latin typeface="+mj-lt"/>
            </a:endParaRPr>
          </a:p>
        </p:txBody>
      </p:sp>
      <p:graphicFrame>
        <p:nvGraphicFramePr>
          <p:cNvPr id="332" name="Google Shape;332;p32"/>
          <p:cNvGraphicFramePr/>
          <p:nvPr>
            <p:extLst>
              <p:ext uri="{D42A27DB-BD31-4B8C-83A1-F6EECF244321}">
                <p14:modId xmlns:p14="http://schemas.microsoft.com/office/powerpoint/2010/main" val="1765365846"/>
              </p:ext>
            </p:extLst>
          </p:nvPr>
        </p:nvGraphicFramePr>
        <p:xfrm>
          <a:off x="723015" y="1818167"/>
          <a:ext cx="7378993" cy="3749072"/>
        </p:xfrm>
        <a:graphic>
          <a:graphicData uri="http://schemas.openxmlformats.org/drawingml/2006/table">
            <a:tbl>
              <a:tblPr>
                <a:noFill/>
              </a:tblPr>
              <a:tblGrid>
                <a:gridCol w="1484637">
                  <a:extLst>
                    <a:ext uri="{9D8B030D-6E8A-4147-A177-3AD203B41FA5}">
                      <a16:colId xmlns:a16="http://schemas.microsoft.com/office/drawing/2014/main" val="20000"/>
                    </a:ext>
                  </a:extLst>
                </a:gridCol>
                <a:gridCol w="1772039">
                  <a:extLst>
                    <a:ext uri="{9D8B030D-6E8A-4147-A177-3AD203B41FA5}">
                      <a16:colId xmlns:a16="http://schemas.microsoft.com/office/drawing/2014/main" val="20001"/>
                    </a:ext>
                  </a:extLst>
                </a:gridCol>
                <a:gridCol w="1933146">
                  <a:extLst>
                    <a:ext uri="{9D8B030D-6E8A-4147-A177-3AD203B41FA5}">
                      <a16:colId xmlns:a16="http://schemas.microsoft.com/office/drawing/2014/main" val="20002"/>
                    </a:ext>
                  </a:extLst>
                </a:gridCol>
                <a:gridCol w="2189171">
                  <a:extLst>
                    <a:ext uri="{9D8B030D-6E8A-4147-A177-3AD203B41FA5}">
                      <a16:colId xmlns:a16="http://schemas.microsoft.com/office/drawing/2014/main" val="20003"/>
                    </a:ext>
                  </a:extLst>
                </a:gridCol>
              </a:tblGrid>
              <a:tr h="454380">
                <a:tc>
                  <a:txBody>
                    <a:bodyPr/>
                    <a:lstStyle/>
                    <a:p>
                      <a:pPr marL="0" marR="0" lvl="0" indent="0" algn="ctr" rtl="0">
                        <a:lnSpc>
                          <a:spcPct val="100000"/>
                        </a:lnSpc>
                        <a:spcBef>
                          <a:spcPts val="0"/>
                        </a:spcBef>
                        <a:spcAft>
                          <a:spcPts val="0"/>
                        </a:spcAft>
                        <a:buClr>
                          <a:srgbClr val="000000"/>
                        </a:buClr>
                        <a:buSzPts val="1400"/>
                        <a:buFont typeface="Arial"/>
                        <a:buNone/>
                      </a:pPr>
                      <a:r>
                        <a:rPr lang="en-US" sz="1100" b="1" i="1" u="none" strike="noStrike" cap="none" dirty="0">
                          <a:latin typeface="Arial"/>
                          <a:ea typeface="Arial"/>
                          <a:cs typeface="Arial"/>
                          <a:sym typeface="Arial"/>
                        </a:rPr>
                        <a:t> </a:t>
                      </a:r>
                      <a:endParaRPr sz="1100" u="none" strike="noStrike" cap="none" dirty="0"/>
                    </a:p>
                    <a:p>
                      <a:pPr marL="0" marR="0" lvl="0" indent="0" algn="ctr" rtl="0">
                        <a:lnSpc>
                          <a:spcPct val="100000"/>
                        </a:lnSpc>
                        <a:spcBef>
                          <a:spcPts val="0"/>
                        </a:spcBef>
                        <a:spcAft>
                          <a:spcPts val="0"/>
                        </a:spcAft>
                        <a:buClr>
                          <a:srgbClr val="000000"/>
                        </a:buClr>
                        <a:buSzPts val="1400"/>
                        <a:buFont typeface="Arial"/>
                        <a:buNone/>
                      </a:pPr>
                      <a:r>
                        <a:rPr lang="en-US" sz="1100" b="0" i="0" u="none" strike="noStrike" cap="none" dirty="0">
                          <a:latin typeface="Arial"/>
                          <a:ea typeface="Arial"/>
                          <a:cs typeface="Arial"/>
                          <a:sym typeface="Arial"/>
                        </a:rPr>
                        <a:t> </a:t>
                      </a:r>
                      <a:endParaRPr sz="1100" b="0" i="0" u="none" strike="noStrike" cap="none" dirty="0"/>
                    </a:p>
                  </a:txBody>
                  <a:tcPr marL="68588" marR="68588" marT="34294" marB="34294">
                    <a:lnL w="12700" cap="flat" cmpd="sng">
                      <a:solidFill>
                        <a:srgbClr val="13284B"/>
                      </a:solidFill>
                      <a:prstDash val="solid"/>
                      <a:round/>
                      <a:headEnd type="none" w="sm" len="sm"/>
                      <a:tailEnd type="none" w="sm" len="sm"/>
                    </a:lnL>
                    <a:lnR w="12700" cap="flat" cmpd="sng">
                      <a:solidFill>
                        <a:srgbClr val="13284B"/>
                      </a:solidFill>
                      <a:prstDash val="solid"/>
                      <a:round/>
                      <a:headEnd type="none" w="sm" len="sm"/>
                      <a:tailEnd type="none" w="sm" len="sm"/>
                    </a:lnR>
                    <a:lnT w="12700" cap="flat" cmpd="sng">
                      <a:solidFill>
                        <a:srgbClr val="13284B"/>
                      </a:solidFill>
                      <a:prstDash val="solid"/>
                      <a:round/>
                      <a:headEnd type="none" w="sm" len="sm"/>
                      <a:tailEnd type="none" w="sm" len="sm"/>
                    </a:lnT>
                    <a:lnB w="12700" cap="flat" cmpd="sng">
                      <a:solidFill>
                        <a:srgbClr val="13284B"/>
                      </a:solidFill>
                      <a:prstDash val="solid"/>
                      <a:round/>
                      <a:headEnd type="none" w="sm" len="sm"/>
                      <a:tailEnd type="none" w="sm" len="sm"/>
                    </a:lnB>
                    <a:solidFill>
                      <a:srgbClr val="FFD20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600" b="1" i="1" u="none" strike="noStrike" cap="none" dirty="0">
                          <a:latin typeface="+mj-lt"/>
                          <a:ea typeface="Calibri"/>
                          <a:cs typeface="Calibri"/>
                          <a:sym typeface="Calibri"/>
                        </a:rPr>
                        <a:t>Methadone (PO)</a:t>
                      </a:r>
                      <a:r>
                        <a:rPr lang="en-US" sz="1600" b="0" i="0" u="none" strike="noStrike" cap="none" dirty="0">
                          <a:latin typeface="+mj-lt"/>
                          <a:ea typeface="Calibri"/>
                          <a:cs typeface="Calibri"/>
                          <a:sym typeface="Calibri"/>
                        </a:rPr>
                        <a:t> </a:t>
                      </a:r>
                      <a:endParaRPr sz="1600" b="0" i="0" u="none" strike="noStrike" cap="none" dirty="0">
                        <a:latin typeface="+mj-lt"/>
                      </a:endParaRPr>
                    </a:p>
                  </a:txBody>
                  <a:tcPr marL="68588" marR="68588" marT="34294" marB="34294" anchor="ctr">
                    <a:lnL w="12700" cap="flat" cmpd="sng">
                      <a:solidFill>
                        <a:srgbClr val="13284B"/>
                      </a:solidFill>
                      <a:prstDash val="solid"/>
                      <a:round/>
                      <a:headEnd type="none" w="sm" len="sm"/>
                      <a:tailEnd type="none" w="sm" len="sm"/>
                    </a:lnL>
                    <a:lnR w="12700" cap="flat" cmpd="sng">
                      <a:solidFill>
                        <a:srgbClr val="13284B"/>
                      </a:solidFill>
                      <a:prstDash val="solid"/>
                      <a:round/>
                      <a:headEnd type="none" w="sm" len="sm"/>
                      <a:tailEnd type="none" w="sm" len="sm"/>
                    </a:lnR>
                    <a:lnT w="12700" cap="flat" cmpd="sng">
                      <a:solidFill>
                        <a:srgbClr val="13284B"/>
                      </a:solidFill>
                      <a:prstDash val="solid"/>
                      <a:round/>
                      <a:headEnd type="none" w="sm" len="sm"/>
                      <a:tailEnd type="none" w="sm" len="sm"/>
                    </a:lnT>
                    <a:lnB w="12700" cap="flat" cmpd="sng">
                      <a:solidFill>
                        <a:srgbClr val="13284B"/>
                      </a:solidFill>
                      <a:prstDash val="solid"/>
                      <a:round/>
                      <a:headEnd type="none" w="sm" len="sm"/>
                      <a:tailEnd type="none" w="sm" len="sm"/>
                    </a:lnB>
                    <a:solidFill>
                      <a:srgbClr val="FFD20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600" b="1" i="1" u="none" strike="noStrike" cap="none" dirty="0">
                          <a:solidFill>
                            <a:srgbClr val="232323"/>
                          </a:solidFill>
                          <a:latin typeface="+mj-lt"/>
                          <a:ea typeface="Calibri"/>
                          <a:cs typeface="Calibri"/>
                          <a:sym typeface="Calibri"/>
                        </a:rPr>
                        <a:t>Buprenorphine (SL)</a:t>
                      </a:r>
                      <a:r>
                        <a:rPr lang="en-US" sz="1600" b="0" i="0" u="none" strike="noStrike" cap="none" dirty="0">
                          <a:solidFill>
                            <a:srgbClr val="232323"/>
                          </a:solidFill>
                          <a:latin typeface="+mj-lt"/>
                          <a:ea typeface="Calibri"/>
                          <a:cs typeface="Calibri"/>
                          <a:sym typeface="Calibri"/>
                        </a:rPr>
                        <a:t> </a:t>
                      </a:r>
                      <a:endParaRPr sz="1600" b="0" i="0" u="none" strike="noStrike" cap="none" dirty="0">
                        <a:latin typeface="+mj-lt"/>
                      </a:endParaRPr>
                    </a:p>
                  </a:txBody>
                  <a:tcPr marL="68588" marR="68588" marT="34294" marB="34294" anchor="ctr">
                    <a:lnL w="12700" cap="flat" cmpd="sng">
                      <a:solidFill>
                        <a:srgbClr val="13284B"/>
                      </a:solidFill>
                      <a:prstDash val="solid"/>
                      <a:round/>
                      <a:headEnd type="none" w="sm" len="sm"/>
                      <a:tailEnd type="none" w="sm" len="sm"/>
                    </a:lnL>
                    <a:lnR w="12700" cap="flat" cmpd="sng">
                      <a:solidFill>
                        <a:srgbClr val="13284B"/>
                      </a:solidFill>
                      <a:prstDash val="solid"/>
                      <a:round/>
                      <a:headEnd type="none" w="sm" len="sm"/>
                      <a:tailEnd type="none" w="sm" len="sm"/>
                    </a:lnR>
                    <a:lnT w="12700" cap="flat" cmpd="sng">
                      <a:solidFill>
                        <a:srgbClr val="13284B"/>
                      </a:solidFill>
                      <a:prstDash val="solid"/>
                      <a:round/>
                      <a:headEnd type="none" w="sm" len="sm"/>
                      <a:tailEnd type="none" w="sm" len="sm"/>
                    </a:lnT>
                    <a:lnB w="12700" cap="flat" cmpd="sng">
                      <a:solidFill>
                        <a:srgbClr val="13284B"/>
                      </a:solidFill>
                      <a:prstDash val="solid"/>
                      <a:round/>
                      <a:headEnd type="none" w="sm" len="sm"/>
                      <a:tailEnd type="none" w="sm" len="sm"/>
                    </a:lnB>
                    <a:solidFill>
                      <a:srgbClr val="FFD20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600" b="1" i="1" u="none" strike="noStrike" cap="none" dirty="0">
                          <a:solidFill>
                            <a:srgbClr val="232323"/>
                          </a:solidFill>
                          <a:latin typeface="+mj-lt"/>
                          <a:ea typeface="Calibri"/>
                          <a:cs typeface="Calibri"/>
                          <a:sym typeface="Calibri"/>
                        </a:rPr>
                        <a:t>Naltrexone (IM)</a:t>
                      </a:r>
                      <a:r>
                        <a:rPr lang="en-US" sz="1600" b="0" i="0" u="none" strike="noStrike" cap="none" dirty="0">
                          <a:solidFill>
                            <a:srgbClr val="232323"/>
                          </a:solidFill>
                          <a:latin typeface="+mj-lt"/>
                          <a:ea typeface="Calibri"/>
                          <a:cs typeface="Calibri"/>
                          <a:sym typeface="Calibri"/>
                        </a:rPr>
                        <a:t> </a:t>
                      </a:r>
                      <a:endParaRPr sz="1600" b="0" i="0" u="none" strike="noStrike" cap="none" dirty="0">
                        <a:latin typeface="+mj-lt"/>
                      </a:endParaRPr>
                    </a:p>
                  </a:txBody>
                  <a:tcPr marL="68588" marR="68588" marT="34294" marB="34294" anchor="ctr">
                    <a:lnL w="12700" cap="flat" cmpd="sng">
                      <a:solidFill>
                        <a:srgbClr val="13284B"/>
                      </a:solidFill>
                      <a:prstDash val="solid"/>
                      <a:round/>
                      <a:headEnd type="none" w="sm" len="sm"/>
                      <a:tailEnd type="none" w="sm" len="sm"/>
                    </a:lnL>
                    <a:lnR w="12700" cap="flat" cmpd="sng">
                      <a:solidFill>
                        <a:srgbClr val="13284B"/>
                      </a:solidFill>
                      <a:prstDash val="solid"/>
                      <a:round/>
                      <a:headEnd type="none" w="sm" len="sm"/>
                      <a:tailEnd type="none" w="sm" len="sm"/>
                    </a:lnR>
                    <a:lnT w="12700" cap="flat" cmpd="sng">
                      <a:solidFill>
                        <a:srgbClr val="13284B"/>
                      </a:solidFill>
                      <a:prstDash val="solid"/>
                      <a:round/>
                      <a:headEnd type="none" w="sm" len="sm"/>
                      <a:tailEnd type="none" w="sm" len="sm"/>
                    </a:lnT>
                    <a:lnB w="12700" cap="flat" cmpd="sng">
                      <a:solidFill>
                        <a:srgbClr val="13284B"/>
                      </a:solidFill>
                      <a:prstDash val="solid"/>
                      <a:round/>
                      <a:headEnd type="none" w="sm" len="sm"/>
                      <a:tailEnd type="none" w="sm" len="sm"/>
                    </a:lnB>
                    <a:solidFill>
                      <a:srgbClr val="FFD200"/>
                    </a:solidFill>
                  </a:tcPr>
                </a:tc>
                <a:extLst>
                  <a:ext uri="{0D108BD9-81ED-4DB2-BD59-A6C34878D82A}">
                    <a16:rowId xmlns:a16="http://schemas.microsoft.com/office/drawing/2014/main" val="10000"/>
                  </a:ext>
                </a:extLst>
              </a:tr>
              <a:tr h="471130">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latin typeface="+mj-lt"/>
                          <a:ea typeface="Calibri"/>
                          <a:cs typeface="Calibri"/>
                          <a:sym typeface="Calibri"/>
                        </a:rPr>
                        <a:t>Mechanism of Action </a:t>
                      </a:r>
                      <a:endParaRPr sz="1400" b="0" i="0" u="none" strike="noStrike" cap="none" dirty="0">
                        <a:latin typeface="+mj-lt"/>
                      </a:endParaRPr>
                    </a:p>
                  </a:txBody>
                  <a:tcPr marL="68588" marR="68588" marT="34294" marB="34294">
                    <a:lnL w="12700" cap="flat" cmpd="sng">
                      <a:solidFill>
                        <a:srgbClr val="13284B"/>
                      </a:solidFill>
                      <a:prstDash val="solid"/>
                      <a:round/>
                      <a:headEnd type="none" w="sm" len="sm"/>
                      <a:tailEnd type="none" w="sm" len="sm"/>
                    </a:lnL>
                    <a:lnR w="12700" cap="flat" cmpd="sng">
                      <a:solidFill>
                        <a:srgbClr val="13284B"/>
                      </a:solidFill>
                      <a:prstDash val="solid"/>
                      <a:round/>
                      <a:headEnd type="none" w="sm" len="sm"/>
                      <a:tailEnd type="none" w="sm" len="sm"/>
                    </a:lnR>
                    <a:lnT w="12700" cap="flat" cmpd="sng">
                      <a:solidFill>
                        <a:srgbClr val="13284B"/>
                      </a:solidFill>
                      <a:prstDash val="solid"/>
                      <a:round/>
                      <a:headEnd type="none" w="sm" len="sm"/>
                      <a:tailEnd type="none" w="sm" len="sm"/>
                    </a:lnT>
                    <a:lnB w="12700" cap="flat" cmpd="sng">
                      <a:solidFill>
                        <a:srgbClr val="13284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latin typeface="+mj-lt"/>
                          <a:ea typeface="Calibri"/>
                          <a:cs typeface="Calibri"/>
                          <a:sym typeface="Calibri"/>
                        </a:rPr>
                        <a:t>Full Agonist – Opioid Receptor </a:t>
                      </a:r>
                      <a:endParaRPr sz="1400" b="0" i="0" u="none" strike="noStrike" cap="none" dirty="0">
                        <a:latin typeface="+mj-lt"/>
                      </a:endParaRPr>
                    </a:p>
                  </a:txBody>
                  <a:tcPr marL="68588" marR="68588" marT="34294" marB="34294">
                    <a:lnL w="12700" cap="flat" cmpd="sng">
                      <a:solidFill>
                        <a:srgbClr val="13284B"/>
                      </a:solidFill>
                      <a:prstDash val="solid"/>
                      <a:round/>
                      <a:headEnd type="none" w="sm" len="sm"/>
                      <a:tailEnd type="none" w="sm" len="sm"/>
                    </a:lnL>
                    <a:lnR w="12700" cap="flat" cmpd="sng">
                      <a:solidFill>
                        <a:srgbClr val="13284B"/>
                      </a:solidFill>
                      <a:prstDash val="solid"/>
                      <a:round/>
                      <a:headEnd type="none" w="sm" len="sm"/>
                      <a:tailEnd type="none" w="sm" len="sm"/>
                    </a:lnR>
                    <a:lnT w="12700" cap="flat" cmpd="sng">
                      <a:solidFill>
                        <a:srgbClr val="13284B"/>
                      </a:solidFill>
                      <a:prstDash val="solid"/>
                      <a:round/>
                      <a:headEnd type="none" w="sm" len="sm"/>
                      <a:tailEnd type="none" w="sm" len="sm"/>
                    </a:lnT>
                    <a:lnB w="12700" cap="flat" cmpd="sng">
                      <a:solidFill>
                        <a:srgbClr val="13284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232323"/>
                          </a:solidFill>
                          <a:latin typeface="+mj-lt"/>
                          <a:ea typeface="Calibri"/>
                          <a:cs typeface="Calibri"/>
                          <a:sym typeface="Calibri"/>
                        </a:rPr>
                        <a:t>Partial Agonist – Opioid Receptor </a:t>
                      </a:r>
                      <a:endParaRPr sz="1400" b="0" i="0" u="none" strike="noStrike" cap="none" dirty="0">
                        <a:latin typeface="+mj-lt"/>
                      </a:endParaRPr>
                    </a:p>
                  </a:txBody>
                  <a:tcPr marL="68588" marR="68588" marT="34294" marB="34294">
                    <a:lnL w="12700" cap="flat" cmpd="sng">
                      <a:solidFill>
                        <a:srgbClr val="13284B"/>
                      </a:solidFill>
                      <a:prstDash val="solid"/>
                      <a:round/>
                      <a:headEnd type="none" w="sm" len="sm"/>
                      <a:tailEnd type="none" w="sm" len="sm"/>
                    </a:lnL>
                    <a:lnR w="12700" cap="flat" cmpd="sng">
                      <a:solidFill>
                        <a:srgbClr val="13284B"/>
                      </a:solidFill>
                      <a:prstDash val="solid"/>
                      <a:round/>
                      <a:headEnd type="none" w="sm" len="sm"/>
                      <a:tailEnd type="none" w="sm" len="sm"/>
                    </a:lnR>
                    <a:lnT w="12700" cap="flat" cmpd="sng">
                      <a:solidFill>
                        <a:srgbClr val="13284B"/>
                      </a:solidFill>
                      <a:prstDash val="solid"/>
                      <a:round/>
                      <a:headEnd type="none" w="sm" len="sm"/>
                      <a:tailEnd type="none" w="sm" len="sm"/>
                    </a:lnT>
                    <a:lnB w="12700" cap="flat" cmpd="sng">
                      <a:solidFill>
                        <a:srgbClr val="13284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232323"/>
                          </a:solidFill>
                          <a:latin typeface="+mj-lt"/>
                          <a:ea typeface="Calibri"/>
                          <a:cs typeface="Calibri"/>
                          <a:sym typeface="Calibri"/>
                        </a:rPr>
                        <a:t>Antagonist – Opioid Receptor </a:t>
                      </a:r>
                      <a:endParaRPr sz="1400" b="0" i="0" u="none" strike="noStrike" cap="none" dirty="0">
                        <a:latin typeface="+mj-lt"/>
                      </a:endParaRPr>
                    </a:p>
                  </a:txBody>
                  <a:tcPr marL="68588" marR="68588" marT="34294" marB="34294">
                    <a:lnL w="12700" cap="flat" cmpd="sng">
                      <a:solidFill>
                        <a:srgbClr val="13284B"/>
                      </a:solidFill>
                      <a:prstDash val="solid"/>
                      <a:round/>
                      <a:headEnd type="none" w="sm" len="sm"/>
                      <a:tailEnd type="none" w="sm" len="sm"/>
                    </a:lnL>
                    <a:lnR w="12700" cap="flat" cmpd="sng">
                      <a:solidFill>
                        <a:srgbClr val="13284B"/>
                      </a:solidFill>
                      <a:prstDash val="solid"/>
                      <a:round/>
                      <a:headEnd type="none" w="sm" len="sm"/>
                      <a:tailEnd type="none" w="sm" len="sm"/>
                    </a:lnR>
                    <a:lnT w="12700" cap="flat" cmpd="sng">
                      <a:solidFill>
                        <a:srgbClr val="13284B"/>
                      </a:solidFill>
                      <a:prstDash val="solid"/>
                      <a:round/>
                      <a:headEnd type="none" w="sm" len="sm"/>
                      <a:tailEnd type="none" w="sm" len="sm"/>
                    </a:lnT>
                    <a:lnB w="12700" cap="flat" cmpd="sng">
                      <a:solidFill>
                        <a:srgbClr val="13284B"/>
                      </a:solidFill>
                      <a:prstDash val="solid"/>
                      <a:round/>
                      <a:headEnd type="none" w="sm" len="sm"/>
                      <a:tailEnd type="none" w="sm" len="sm"/>
                    </a:lnB>
                  </a:tcPr>
                </a:tc>
                <a:extLst>
                  <a:ext uri="{0D108BD9-81ED-4DB2-BD59-A6C34878D82A}">
                    <a16:rowId xmlns:a16="http://schemas.microsoft.com/office/drawing/2014/main" val="10001"/>
                  </a:ext>
                </a:extLst>
              </a:tr>
              <a:tr h="438375">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latin typeface="+mj-lt"/>
                          <a:ea typeface="Calibri"/>
                          <a:cs typeface="Calibri"/>
                          <a:sym typeface="Calibri"/>
                        </a:rPr>
                        <a:t>Dosing </a:t>
                      </a:r>
                      <a:endParaRPr sz="1400" b="0" i="0" u="none" strike="noStrike" cap="none" dirty="0">
                        <a:latin typeface="+mj-lt"/>
                      </a:endParaRPr>
                    </a:p>
                  </a:txBody>
                  <a:tcPr marL="68588" marR="68588" marT="34294" marB="34294">
                    <a:lnL w="12700" cap="flat" cmpd="sng">
                      <a:solidFill>
                        <a:srgbClr val="13284B"/>
                      </a:solidFill>
                      <a:prstDash val="solid"/>
                      <a:round/>
                      <a:headEnd type="none" w="sm" len="sm"/>
                      <a:tailEnd type="none" w="sm" len="sm"/>
                    </a:lnL>
                    <a:lnR w="12700" cap="flat" cmpd="sng">
                      <a:solidFill>
                        <a:srgbClr val="13284B"/>
                      </a:solidFill>
                      <a:prstDash val="solid"/>
                      <a:round/>
                      <a:headEnd type="none" w="sm" len="sm"/>
                      <a:tailEnd type="none" w="sm" len="sm"/>
                    </a:lnR>
                    <a:lnT w="12700" cap="flat" cmpd="sng">
                      <a:solidFill>
                        <a:srgbClr val="13284B"/>
                      </a:solidFill>
                      <a:prstDash val="solid"/>
                      <a:round/>
                      <a:headEnd type="none" w="sm" len="sm"/>
                      <a:tailEnd type="none" w="sm" len="sm"/>
                    </a:lnT>
                    <a:lnB w="12700" cap="flat" cmpd="sng">
                      <a:solidFill>
                        <a:srgbClr val="13284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latin typeface="+mj-lt"/>
                          <a:ea typeface="Calibri"/>
                          <a:cs typeface="Calibri"/>
                          <a:sym typeface="Calibri"/>
                        </a:rPr>
                        <a:t>80 mg – 120 mg (usual dose) </a:t>
                      </a:r>
                      <a:endParaRPr sz="1400" b="0" i="0" u="none" strike="noStrike" cap="none" dirty="0">
                        <a:latin typeface="+mj-lt"/>
                      </a:endParaRPr>
                    </a:p>
                  </a:txBody>
                  <a:tcPr marL="68588" marR="68588" marT="34294" marB="34294">
                    <a:lnL w="12700" cap="flat" cmpd="sng">
                      <a:solidFill>
                        <a:srgbClr val="13284B"/>
                      </a:solidFill>
                      <a:prstDash val="solid"/>
                      <a:round/>
                      <a:headEnd type="none" w="sm" len="sm"/>
                      <a:tailEnd type="none" w="sm" len="sm"/>
                    </a:lnL>
                    <a:lnR w="12700" cap="flat" cmpd="sng">
                      <a:solidFill>
                        <a:srgbClr val="13284B"/>
                      </a:solidFill>
                      <a:prstDash val="solid"/>
                      <a:round/>
                      <a:headEnd type="none" w="sm" len="sm"/>
                      <a:tailEnd type="none" w="sm" len="sm"/>
                    </a:lnR>
                    <a:lnT w="12700" cap="flat" cmpd="sng">
                      <a:solidFill>
                        <a:srgbClr val="13284B"/>
                      </a:solidFill>
                      <a:prstDash val="solid"/>
                      <a:round/>
                      <a:headEnd type="none" w="sm" len="sm"/>
                      <a:tailEnd type="none" w="sm" len="sm"/>
                    </a:lnT>
                    <a:lnB w="12700" cap="flat" cmpd="sng">
                      <a:solidFill>
                        <a:srgbClr val="13284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232323"/>
                          </a:solidFill>
                          <a:latin typeface="+mj-lt"/>
                          <a:ea typeface="Calibri"/>
                          <a:cs typeface="Calibri"/>
                          <a:sym typeface="Calibri"/>
                        </a:rPr>
                        <a:t>4-32 mg </a:t>
                      </a:r>
                      <a:endParaRPr sz="1400" b="0" i="0" u="none" strike="noStrike" cap="none" dirty="0">
                        <a:latin typeface="+mj-lt"/>
                      </a:endParaRPr>
                    </a:p>
                  </a:txBody>
                  <a:tcPr marL="68588" marR="68588" marT="34294" marB="34294">
                    <a:lnL w="12700" cap="flat" cmpd="sng">
                      <a:solidFill>
                        <a:srgbClr val="13284B"/>
                      </a:solidFill>
                      <a:prstDash val="solid"/>
                      <a:round/>
                      <a:headEnd type="none" w="sm" len="sm"/>
                      <a:tailEnd type="none" w="sm" len="sm"/>
                    </a:lnL>
                    <a:lnR w="12700" cap="flat" cmpd="sng">
                      <a:solidFill>
                        <a:srgbClr val="13284B"/>
                      </a:solidFill>
                      <a:prstDash val="solid"/>
                      <a:round/>
                      <a:headEnd type="none" w="sm" len="sm"/>
                      <a:tailEnd type="none" w="sm" len="sm"/>
                    </a:lnR>
                    <a:lnT w="12700" cap="flat" cmpd="sng">
                      <a:solidFill>
                        <a:srgbClr val="13284B"/>
                      </a:solidFill>
                      <a:prstDash val="solid"/>
                      <a:round/>
                      <a:headEnd type="none" w="sm" len="sm"/>
                      <a:tailEnd type="none" w="sm" len="sm"/>
                    </a:lnT>
                    <a:lnB w="12700" cap="flat" cmpd="sng">
                      <a:solidFill>
                        <a:srgbClr val="13284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232323"/>
                          </a:solidFill>
                          <a:latin typeface="+mj-lt"/>
                          <a:ea typeface="Calibri"/>
                          <a:cs typeface="Calibri"/>
                          <a:sym typeface="Calibri"/>
                        </a:rPr>
                        <a:t>380 mg IM injection </a:t>
                      </a:r>
                      <a:endParaRPr sz="1400" b="0" i="0" u="none" strike="noStrike" cap="none" dirty="0">
                        <a:latin typeface="+mj-lt"/>
                      </a:endParaRPr>
                    </a:p>
                  </a:txBody>
                  <a:tcPr marL="68588" marR="68588" marT="34294" marB="34294">
                    <a:lnL w="12700" cap="flat" cmpd="sng">
                      <a:solidFill>
                        <a:srgbClr val="13284B"/>
                      </a:solidFill>
                      <a:prstDash val="solid"/>
                      <a:round/>
                      <a:headEnd type="none" w="sm" len="sm"/>
                      <a:tailEnd type="none" w="sm" len="sm"/>
                    </a:lnL>
                    <a:lnR w="12700" cap="flat" cmpd="sng">
                      <a:solidFill>
                        <a:srgbClr val="13284B"/>
                      </a:solidFill>
                      <a:prstDash val="solid"/>
                      <a:round/>
                      <a:headEnd type="none" w="sm" len="sm"/>
                      <a:tailEnd type="none" w="sm" len="sm"/>
                    </a:lnR>
                    <a:lnT w="12700" cap="flat" cmpd="sng">
                      <a:solidFill>
                        <a:srgbClr val="13284B"/>
                      </a:solidFill>
                      <a:prstDash val="solid"/>
                      <a:round/>
                      <a:headEnd type="none" w="sm" len="sm"/>
                      <a:tailEnd type="none" w="sm" len="sm"/>
                    </a:lnT>
                    <a:lnB w="12700" cap="flat" cmpd="sng">
                      <a:solidFill>
                        <a:srgbClr val="13284B"/>
                      </a:solidFill>
                      <a:prstDash val="solid"/>
                      <a:round/>
                      <a:headEnd type="none" w="sm" len="sm"/>
                      <a:tailEnd type="none" w="sm" len="sm"/>
                    </a:lnB>
                  </a:tcPr>
                </a:tc>
                <a:extLst>
                  <a:ext uri="{0D108BD9-81ED-4DB2-BD59-A6C34878D82A}">
                    <a16:rowId xmlns:a16="http://schemas.microsoft.com/office/drawing/2014/main" val="10002"/>
                  </a:ext>
                </a:extLst>
              </a:tr>
              <a:tr h="1530156">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latin typeface="+mj-lt"/>
                          <a:ea typeface="Calibri"/>
                          <a:cs typeface="Calibri"/>
                          <a:sym typeface="Calibri"/>
                        </a:rPr>
                        <a:t>Advantages </a:t>
                      </a:r>
                      <a:endParaRPr sz="1400" b="0" i="0" u="none" strike="noStrike" cap="none" dirty="0">
                        <a:latin typeface="+mj-lt"/>
                      </a:endParaRPr>
                    </a:p>
                  </a:txBody>
                  <a:tcPr marL="68588" marR="68588" marT="34294" marB="34294">
                    <a:lnL w="12700" cap="flat" cmpd="sng">
                      <a:solidFill>
                        <a:srgbClr val="13284B"/>
                      </a:solidFill>
                      <a:prstDash val="solid"/>
                      <a:round/>
                      <a:headEnd type="none" w="sm" len="sm"/>
                      <a:tailEnd type="none" w="sm" len="sm"/>
                    </a:lnL>
                    <a:lnR w="12700" cap="flat" cmpd="sng">
                      <a:solidFill>
                        <a:srgbClr val="13284B"/>
                      </a:solidFill>
                      <a:prstDash val="solid"/>
                      <a:round/>
                      <a:headEnd type="none" w="sm" len="sm"/>
                      <a:tailEnd type="none" w="sm" len="sm"/>
                    </a:lnR>
                    <a:lnT w="12700" cap="flat" cmpd="sng">
                      <a:solidFill>
                        <a:srgbClr val="13284B"/>
                      </a:solidFill>
                      <a:prstDash val="solid"/>
                      <a:round/>
                      <a:headEnd type="none" w="sm" len="sm"/>
                      <a:tailEnd type="none" w="sm" len="sm"/>
                    </a:lnT>
                    <a:lnB w="12700" cap="flat" cmpd="sng">
                      <a:solidFill>
                        <a:srgbClr val="13284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13284B"/>
                        </a:buClr>
                        <a:buSzPts val="1400"/>
                        <a:buFont typeface="Arial"/>
                        <a:buChar char="•"/>
                      </a:pPr>
                      <a:r>
                        <a:rPr lang="en-US" sz="1400" b="0" i="0" u="none" strike="noStrike" cap="none" dirty="0">
                          <a:latin typeface="+mj-lt"/>
                          <a:ea typeface="Calibri"/>
                          <a:cs typeface="Calibri"/>
                          <a:sym typeface="Calibri"/>
                        </a:rPr>
                        <a:t> Provided in highly structured setting (OTP), diversion unlikely </a:t>
                      </a:r>
                      <a:endParaRPr sz="1400" b="0" i="0" u="none" strike="noStrike" cap="none" dirty="0">
                        <a:latin typeface="+mj-lt"/>
                        <a:ea typeface="Arial"/>
                        <a:cs typeface="Arial"/>
                        <a:sym typeface="Arial"/>
                      </a:endParaRPr>
                    </a:p>
                    <a:p>
                      <a:pPr marL="0" marR="0" lvl="0" indent="0" algn="l" rtl="0">
                        <a:lnSpc>
                          <a:spcPct val="100000"/>
                        </a:lnSpc>
                        <a:spcBef>
                          <a:spcPts val="0"/>
                        </a:spcBef>
                        <a:spcAft>
                          <a:spcPts val="0"/>
                        </a:spcAft>
                        <a:buClr>
                          <a:srgbClr val="13284B"/>
                        </a:buClr>
                        <a:buSzPts val="1400"/>
                        <a:buFont typeface="Arial"/>
                        <a:buChar char="•"/>
                      </a:pPr>
                      <a:r>
                        <a:rPr lang="en-US" sz="1400" b="0" i="0" u="none" strike="noStrike" cap="none" dirty="0">
                          <a:latin typeface="+mj-lt"/>
                          <a:ea typeface="Calibri"/>
                          <a:cs typeface="Calibri"/>
                          <a:sym typeface="Calibri"/>
                        </a:rPr>
                        <a:t> May</a:t>
                      </a:r>
                      <a:r>
                        <a:rPr lang="en-US" sz="1400" b="0" i="0" u="sng" strike="noStrike" cap="none" dirty="0">
                          <a:solidFill>
                            <a:srgbClr val="881798"/>
                          </a:solidFill>
                          <a:latin typeface="+mj-lt"/>
                          <a:ea typeface="Arial"/>
                          <a:cs typeface="Arial"/>
                          <a:sym typeface="Arial"/>
                        </a:rPr>
                        <a:t> </a:t>
                      </a:r>
                      <a:r>
                        <a:rPr lang="en-US" sz="1400" b="0" i="0" u="none" strike="noStrike" cap="none" dirty="0">
                          <a:latin typeface="+mj-lt"/>
                          <a:ea typeface="Calibri"/>
                          <a:cs typeface="Calibri"/>
                          <a:sym typeface="Calibri"/>
                        </a:rPr>
                        <a:t>be effective for those who have not benefitted from other MOUD </a:t>
                      </a:r>
                      <a:endParaRPr sz="1400" b="0" i="0" u="none" strike="noStrike" cap="none" dirty="0">
                        <a:latin typeface="+mj-lt"/>
                        <a:ea typeface="Arial"/>
                        <a:cs typeface="Arial"/>
                        <a:sym typeface="Arial"/>
                      </a:endParaRPr>
                    </a:p>
                    <a:p>
                      <a:pPr marL="0" marR="0" lvl="0" indent="0" algn="l" rtl="0">
                        <a:lnSpc>
                          <a:spcPct val="100000"/>
                        </a:lnSpc>
                        <a:spcBef>
                          <a:spcPts val="0"/>
                        </a:spcBef>
                        <a:spcAft>
                          <a:spcPts val="0"/>
                        </a:spcAft>
                        <a:buClr>
                          <a:srgbClr val="13284B"/>
                        </a:buClr>
                        <a:buSzPts val="1400"/>
                        <a:buFont typeface="Arial"/>
                        <a:buChar char="•"/>
                      </a:pPr>
                      <a:r>
                        <a:rPr lang="en-US" sz="1400" b="0" i="0" u="none" strike="noStrike" cap="none" dirty="0">
                          <a:latin typeface="+mj-lt"/>
                          <a:ea typeface="Calibri"/>
                          <a:cs typeface="Calibri"/>
                          <a:sym typeface="Calibri"/>
                        </a:rPr>
                        <a:t> Used in pregnancy </a:t>
                      </a:r>
                      <a:endParaRPr sz="1400" b="0" i="0" u="none" strike="noStrike" cap="none" dirty="0">
                        <a:latin typeface="+mj-lt"/>
                        <a:ea typeface="Arial"/>
                        <a:cs typeface="Arial"/>
                        <a:sym typeface="Arial"/>
                      </a:endParaRPr>
                    </a:p>
                  </a:txBody>
                  <a:tcPr marL="68588" marR="68588" marT="34294" marB="34294">
                    <a:lnL w="12700" cap="flat" cmpd="sng">
                      <a:solidFill>
                        <a:srgbClr val="13284B"/>
                      </a:solidFill>
                      <a:prstDash val="solid"/>
                      <a:round/>
                      <a:headEnd type="none" w="sm" len="sm"/>
                      <a:tailEnd type="none" w="sm" len="sm"/>
                    </a:lnL>
                    <a:lnR w="12700" cap="flat" cmpd="sng">
                      <a:solidFill>
                        <a:srgbClr val="13284B"/>
                      </a:solidFill>
                      <a:prstDash val="solid"/>
                      <a:round/>
                      <a:headEnd type="none" w="sm" len="sm"/>
                      <a:tailEnd type="none" w="sm" len="sm"/>
                    </a:lnR>
                    <a:lnT w="12700" cap="flat" cmpd="sng">
                      <a:solidFill>
                        <a:srgbClr val="13284B"/>
                      </a:solidFill>
                      <a:prstDash val="solid"/>
                      <a:round/>
                      <a:headEnd type="none" w="sm" len="sm"/>
                      <a:tailEnd type="none" w="sm" len="sm"/>
                    </a:lnT>
                    <a:lnB w="12700" cap="flat" cmpd="sng">
                      <a:solidFill>
                        <a:srgbClr val="13284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13284B"/>
                        </a:buClr>
                        <a:buSzPts val="1400"/>
                        <a:buFont typeface="Arial"/>
                        <a:buChar char="•"/>
                      </a:pPr>
                      <a:r>
                        <a:rPr lang="en-US" sz="1400" b="0" i="0" u="none" strike="noStrike" cap="none" dirty="0">
                          <a:latin typeface="+mj-lt"/>
                          <a:ea typeface="Calibri"/>
                          <a:cs typeface="Calibri"/>
                          <a:sym typeface="Calibri"/>
                        </a:rPr>
                        <a:t> Improved safety due to partial agonism </a:t>
                      </a:r>
                      <a:endParaRPr sz="1400" b="0" i="0" u="none" strike="noStrike" cap="none" dirty="0">
                        <a:latin typeface="+mj-lt"/>
                        <a:ea typeface="Arial"/>
                        <a:cs typeface="Arial"/>
                        <a:sym typeface="Arial"/>
                      </a:endParaRPr>
                    </a:p>
                    <a:p>
                      <a:pPr marL="0" marR="0" lvl="0" indent="0" algn="l" rtl="0">
                        <a:lnSpc>
                          <a:spcPct val="100000"/>
                        </a:lnSpc>
                        <a:spcBef>
                          <a:spcPts val="0"/>
                        </a:spcBef>
                        <a:spcAft>
                          <a:spcPts val="0"/>
                        </a:spcAft>
                        <a:buClr>
                          <a:srgbClr val="13284B"/>
                        </a:buClr>
                        <a:buSzPts val="1400"/>
                        <a:buFont typeface="Arial"/>
                        <a:buChar char="•"/>
                      </a:pPr>
                      <a:r>
                        <a:rPr lang="en-US" sz="1400" b="0" i="0" u="none" strike="noStrike" cap="none" dirty="0">
                          <a:latin typeface="+mj-lt"/>
                          <a:ea typeface="Calibri"/>
                          <a:cs typeface="Calibri"/>
                          <a:sym typeface="Calibri"/>
                        </a:rPr>
                        <a:t> Available in primary care setting </a:t>
                      </a:r>
                      <a:endParaRPr sz="1400" b="0" i="0" u="none" strike="noStrike" cap="none" dirty="0">
                        <a:latin typeface="+mj-lt"/>
                        <a:ea typeface="Arial"/>
                        <a:cs typeface="Arial"/>
                        <a:sym typeface="Arial"/>
                      </a:endParaRPr>
                    </a:p>
                    <a:p>
                      <a:pPr marL="0" marR="0" lvl="0" indent="0" algn="l" rtl="0">
                        <a:lnSpc>
                          <a:spcPct val="100000"/>
                        </a:lnSpc>
                        <a:spcBef>
                          <a:spcPts val="0"/>
                        </a:spcBef>
                        <a:spcAft>
                          <a:spcPts val="0"/>
                        </a:spcAft>
                        <a:buClr>
                          <a:srgbClr val="13284B"/>
                        </a:buClr>
                        <a:buSzPts val="1400"/>
                        <a:buFont typeface="Arial"/>
                        <a:buChar char="•"/>
                      </a:pPr>
                      <a:r>
                        <a:rPr lang="en-US" sz="1400" b="0" i="0" u="none" strike="noStrike" cap="none" dirty="0">
                          <a:latin typeface="+mj-lt"/>
                          <a:ea typeface="Calibri"/>
                          <a:cs typeface="Calibri"/>
                          <a:sym typeface="Calibri"/>
                        </a:rPr>
                        <a:t> Available in several formulations (SC injection, implant, buccal) </a:t>
                      </a:r>
                      <a:endParaRPr sz="1400" b="0" i="0" u="none" strike="noStrike" cap="none" dirty="0">
                        <a:latin typeface="+mj-lt"/>
                        <a:ea typeface="Arial"/>
                        <a:cs typeface="Arial"/>
                        <a:sym typeface="Arial"/>
                      </a:endParaRPr>
                    </a:p>
                    <a:p>
                      <a:pPr marL="0" marR="0" lvl="0" indent="0" algn="l" rtl="0">
                        <a:lnSpc>
                          <a:spcPct val="100000"/>
                        </a:lnSpc>
                        <a:spcBef>
                          <a:spcPts val="0"/>
                        </a:spcBef>
                        <a:spcAft>
                          <a:spcPts val="0"/>
                        </a:spcAft>
                        <a:buClr>
                          <a:srgbClr val="13284B"/>
                        </a:buClr>
                        <a:buSzPts val="1400"/>
                        <a:buFont typeface="Arial"/>
                        <a:buChar char="•"/>
                      </a:pPr>
                      <a:r>
                        <a:rPr lang="en-US" sz="1400" b="0" i="0" u="none" strike="noStrike" cap="none" dirty="0">
                          <a:latin typeface="+mj-lt"/>
                          <a:ea typeface="Calibri"/>
                          <a:cs typeface="Calibri"/>
                          <a:sym typeface="Calibri"/>
                        </a:rPr>
                        <a:t> Used in pregnancy </a:t>
                      </a:r>
                      <a:endParaRPr sz="1400" b="0" i="0" u="none" strike="noStrike" cap="none" dirty="0">
                        <a:latin typeface="+mj-lt"/>
                        <a:ea typeface="Arial"/>
                        <a:cs typeface="Arial"/>
                        <a:sym typeface="Arial"/>
                      </a:endParaRPr>
                    </a:p>
                  </a:txBody>
                  <a:tcPr marL="68588" marR="68588" marT="34294" marB="34294">
                    <a:lnL w="12700" cap="flat" cmpd="sng">
                      <a:solidFill>
                        <a:srgbClr val="13284B"/>
                      </a:solidFill>
                      <a:prstDash val="solid"/>
                      <a:round/>
                      <a:headEnd type="none" w="sm" len="sm"/>
                      <a:tailEnd type="none" w="sm" len="sm"/>
                    </a:lnL>
                    <a:lnR w="12700" cap="flat" cmpd="sng">
                      <a:solidFill>
                        <a:srgbClr val="13284B"/>
                      </a:solidFill>
                      <a:prstDash val="solid"/>
                      <a:round/>
                      <a:headEnd type="none" w="sm" len="sm"/>
                      <a:tailEnd type="none" w="sm" len="sm"/>
                    </a:lnR>
                    <a:lnT w="12700" cap="flat" cmpd="sng">
                      <a:solidFill>
                        <a:srgbClr val="13284B"/>
                      </a:solidFill>
                      <a:prstDash val="solid"/>
                      <a:round/>
                      <a:headEnd type="none" w="sm" len="sm"/>
                      <a:tailEnd type="none" w="sm" len="sm"/>
                    </a:lnT>
                    <a:lnB w="12700" cap="flat" cmpd="sng">
                      <a:solidFill>
                        <a:srgbClr val="13284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232323"/>
                        </a:buClr>
                        <a:buSzPts val="1400"/>
                        <a:buFont typeface="Arial"/>
                        <a:buChar char="•"/>
                      </a:pPr>
                      <a:r>
                        <a:rPr lang="en-US" sz="1400" b="0" i="0" u="none" strike="noStrike" cap="none" dirty="0">
                          <a:solidFill>
                            <a:srgbClr val="232323"/>
                          </a:solidFill>
                          <a:latin typeface="+mj-lt"/>
                          <a:ea typeface="Calibri"/>
                          <a:cs typeface="Calibri"/>
                          <a:sym typeface="Calibri"/>
                        </a:rPr>
                        <a:t> No addictive potential or diversion risk </a:t>
                      </a:r>
                      <a:endParaRPr sz="1400" b="0" i="0" u="none" strike="noStrike" cap="none" dirty="0">
                        <a:latin typeface="+mj-lt"/>
                        <a:ea typeface="Times New Roman"/>
                        <a:cs typeface="Times New Roman"/>
                        <a:sym typeface="Times New Roman"/>
                      </a:endParaRPr>
                    </a:p>
                    <a:p>
                      <a:pPr marL="0" marR="0" lvl="0" indent="0" algn="l" rtl="0">
                        <a:lnSpc>
                          <a:spcPct val="100000"/>
                        </a:lnSpc>
                        <a:spcBef>
                          <a:spcPts val="0"/>
                        </a:spcBef>
                        <a:spcAft>
                          <a:spcPts val="0"/>
                        </a:spcAft>
                        <a:buClr>
                          <a:srgbClr val="232323"/>
                        </a:buClr>
                        <a:buSzPts val="1400"/>
                        <a:buFont typeface="Arial"/>
                        <a:buChar char="•"/>
                      </a:pPr>
                      <a:r>
                        <a:rPr lang="en-US" sz="1400" b="0" i="0" u="none" strike="noStrike" cap="none" dirty="0">
                          <a:solidFill>
                            <a:srgbClr val="232323"/>
                          </a:solidFill>
                          <a:latin typeface="+mj-lt"/>
                          <a:ea typeface="Calibri"/>
                          <a:cs typeface="Calibri"/>
                          <a:sym typeface="Calibri"/>
                        </a:rPr>
                        <a:t> No withdrawal upon cessation </a:t>
                      </a:r>
                      <a:endParaRPr sz="1400" b="0" i="0" u="none" strike="noStrike" cap="none" dirty="0">
                        <a:latin typeface="+mj-lt"/>
                        <a:ea typeface="Times New Roman"/>
                        <a:cs typeface="Times New Roman"/>
                        <a:sym typeface="Times New Roman"/>
                      </a:endParaRPr>
                    </a:p>
                    <a:p>
                      <a:pPr marL="0" marR="0" lvl="0" indent="0" algn="l" rtl="0">
                        <a:lnSpc>
                          <a:spcPct val="100000"/>
                        </a:lnSpc>
                        <a:spcBef>
                          <a:spcPts val="0"/>
                        </a:spcBef>
                        <a:spcAft>
                          <a:spcPts val="0"/>
                        </a:spcAft>
                        <a:buClr>
                          <a:srgbClr val="232323"/>
                        </a:buClr>
                        <a:buSzPts val="1400"/>
                        <a:buFont typeface="Arial"/>
                        <a:buChar char="•"/>
                      </a:pPr>
                      <a:r>
                        <a:rPr lang="en-US" sz="1400" b="0" i="0" u="none" strike="noStrike" cap="none" dirty="0">
                          <a:solidFill>
                            <a:srgbClr val="232323"/>
                          </a:solidFill>
                          <a:latin typeface="+mj-lt"/>
                          <a:ea typeface="Calibri"/>
                          <a:cs typeface="Calibri"/>
                          <a:sym typeface="Calibri"/>
                        </a:rPr>
                        <a:t> Available in primary care settings </a:t>
                      </a:r>
                      <a:endParaRPr sz="1400" b="0" i="0" u="none" strike="noStrike" cap="none" dirty="0">
                        <a:latin typeface="+mj-lt"/>
                        <a:ea typeface="Times New Roman"/>
                        <a:cs typeface="Times New Roman"/>
                        <a:sym typeface="Times New Roman"/>
                      </a:endParaRPr>
                    </a:p>
                    <a:p>
                      <a:pPr marL="0" marR="0" lvl="0" indent="0" algn="l" rtl="0">
                        <a:lnSpc>
                          <a:spcPct val="100000"/>
                        </a:lnSpc>
                        <a:spcBef>
                          <a:spcPts val="0"/>
                        </a:spcBef>
                        <a:spcAft>
                          <a:spcPts val="0"/>
                        </a:spcAft>
                        <a:buClr>
                          <a:srgbClr val="232323"/>
                        </a:buClr>
                        <a:buSzPts val="1400"/>
                        <a:buFont typeface="Arial"/>
                        <a:buChar char="•"/>
                      </a:pPr>
                      <a:r>
                        <a:rPr lang="en-US" sz="1400" b="0" i="0" u="none" strike="noStrike" cap="none" dirty="0">
                          <a:solidFill>
                            <a:srgbClr val="232323"/>
                          </a:solidFill>
                          <a:latin typeface="+mj-lt"/>
                          <a:ea typeface="Calibri"/>
                          <a:cs typeface="Calibri"/>
                          <a:sym typeface="Calibri"/>
                        </a:rPr>
                        <a:t> Option for individuals wanting to avoid opioids </a:t>
                      </a:r>
                      <a:endParaRPr sz="1400" b="0" i="0" u="none" strike="noStrike" cap="none" dirty="0">
                        <a:latin typeface="+mj-lt"/>
                        <a:ea typeface="Times New Roman"/>
                        <a:cs typeface="Times New Roman"/>
                        <a:sym typeface="Times New Roman"/>
                      </a:endParaRPr>
                    </a:p>
                  </a:txBody>
                  <a:tcPr marL="68588" marR="68588" marT="34294" marB="34294">
                    <a:lnL w="12700" cap="flat" cmpd="sng">
                      <a:solidFill>
                        <a:srgbClr val="13284B"/>
                      </a:solidFill>
                      <a:prstDash val="solid"/>
                      <a:round/>
                      <a:headEnd type="none" w="sm" len="sm"/>
                      <a:tailEnd type="none" w="sm" len="sm"/>
                    </a:lnL>
                    <a:lnR w="12700" cap="flat" cmpd="sng">
                      <a:solidFill>
                        <a:srgbClr val="13284B"/>
                      </a:solidFill>
                      <a:prstDash val="solid"/>
                      <a:round/>
                      <a:headEnd type="none" w="sm" len="sm"/>
                      <a:tailEnd type="none" w="sm" len="sm"/>
                    </a:lnR>
                    <a:lnT w="12700" cap="flat" cmpd="sng">
                      <a:solidFill>
                        <a:srgbClr val="13284B"/>
                      </a:solidFill>
                      <a:prstDash val="solid"/>
                      <a:round/>
                      <a:headEnd type="none" w="sm" len="sm"/>
                      <a:tailEnd type="none" w="sm" len="sm"/>
                    </a:lnT>
                    <a:lnB w="12700" cap="flat" cmpd="sng">
                      <a:solidFill>
                        <a:srgbClr val="13284B"/>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333" name="Google Shape;333;p32"/>
          <p:cNvSpPr txBox="1"/>
          <p:nvPr/>
        </p:nvSpPr>
        <p:spPr>
          <a:xfrm>
            <a:off x="1326712" y="5975561"/>
            <a:ext cx="6490575" cy="715550"/>
          </a:xfrm>
          <a:prstGeom prst="rect">
            <a:avLst/>
          </a:prstGeom>
          <a:noFill/>
          <a:ln>
            <a:noFill/>
          </a:ln>
        </p:spPr>
        <p:txBody>
          <a:bodyPr spcFirstLastPara="1" wrap="square" lIns="68569" tIns="34275" rIns="68569" bIns="34275" anchor="t" anchorCtr="0">
            <a:spAutoFit/>
          </a:bodyPr>
          <a:lstStyle/>
          <a:p>
            <a:pPr defTabSz="685800">
              <a:buClr>
                <a:srgbClr val="000000"/>
              </a:buClr>
              <a:buSzPts val="1800"/>
            </a:pPr>
            <a:r>
              <a:rPr lang="en-US" sz="1400" b="1" kern="0" dirty="0">
                <a:solidFill>
                  <a:srgbClr val="000000"/>
                </a:solidFill>
                <a:ea typeface="Calibri"/>
                <a:cs typeface="Calibri"/>
                <a:sym typeface="Calibri"/>
              </a:rPr>
              <a:t>Abbreviations: </a:t>
            </a:r>
            <a:r>
              <a:rPr lang="en-US" sz="1400" kern="0" dirty="0">
                <a:solidFill>
                  <a:srgbClr val="000000"/>
                </a:solidFill>
                <a:ea typeface="Calibri"/>
                <a:cs typeface="Calibri"/>
                <a:sym typeface="Calibri"/>
              </a:rPr>
              <a:t>PO = oral, SL = sublingual, IM = intramuscular, OTP = opioid treatment program; MOUD = medications for opioid use disorder, SC = subcutaneous </a:t>
            </a:r>
            <a:r>
              <a:rPr lang="en-US" sz="1350" kern="0" dirty="0">
                <a:solidFill>
                  <a:srgbClr val="000000"/>
                </a:solidFill>
                <a:latin typeface="Calibri"/>
                <a:ea typeface="Calibri"/>
                <a:cs typeface="Calibri"/>
                <a:sym typeface="Calibri"/>
              </a:rPr>
              <a:t>  </a:t>
            </a:r>
            <a:endParaRPr sz="1350" kern="0" dirty="0">
              <a:solidFill>
                <a:srgbClr val="13284B"/>
              </a:solidFill>
              <a:latin typeface="Libre Franklin"/>
              <a:ea typeface="Libre Franklin"/>
              <a:cs typeface="Libre Franklin"/>
              <a:sym typeface="Libre Franklin"/>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5"/>
          <p:cNvSpPr txBox="1">
            <a:spLocks noGrp="1"/>
          </p:cNvSpPr>
          <p:nvPr>
            <p:ph type="title"/>
          </p:nvPr>
        </p:nvSpPr>
        <p:spPr>
          <a:xfrm>
            <a:off x="628650" y="1131094"/>
            <a:ext cx="7886700" cy="994275"/>
          </a:xfrm>
          <a:prstGeom prst="rect">
            <a:avLst/>
          </a:prstGeom>
          <a:noFill/>
          <a:ln>
            <a:noFill/>
          </a:ln>
        </p:spPr>
        <p:txBody>
          <a:bodyPr spcFirstLastPara="1" wrap="square" lIns="68569" tIns="34275" rIns="68569" bIns="34275" anchor="ctr" anchorCtr="0">
            <a:normAutofit/>
          </a:bodyPr>
          <a:lstStyle/>
          <a:p>
            <a:pPr algn="ctr"/>
            <a:r>
              <a:rPr lang="en-US" sz="5400" b="1" dirty="0">
                <a:solidFill>
                  <a:srgbClr val="17375E"/>
                </a:solidFill>
                <a:latin typeface="+mj-lt"/>
              </a:rPr>
              <a:t>Thank you OPDAAC</a:t>
            </a:r>
            <a:endParaRPr sz="5400" b="1" dirty="0">
              <a:solidFill>
                <a:srgbClr val="17375E"/>
              </a:solidFill>
              <a:latin typeface="+mj-lt"/>
            </a:endParaRPr>
          </a:p>
        </p:txBody>
      </p:sp>
      <p:sp>
        <p:nvSpPr>
          <p:cNvPr id="339" name="Google Shape;339;p35"/>
          <p:cNvSpPr txBox="1">
            <a:spLocks noGrp="1"/>
          </p:cNvSpPr>
          <p:nvPr>
            <p:ph type="body" idx="1"/>
          </p:nvPr>
        </p:nvSpPr>
        <p:spPr>
          <a:xfrm>
            <a:off x="628650" y="2226469"/>
            <a:ext cx="7886700" cy="2894850"/>
          </a:xfrm>
          <a:prstGeom prst="rect">
            <a:avLst/>
          </a:prstGeom>
          <a:noFill/>
          <a:ln>
            <a:noFill/>
          </a:ln>
        </p:spPr>
        <p:txBody>
          <a:bodyPr spcFirstLastPara="1" wrap="square" lIns="68569" tIns="34275" rIns="68569" bIns="34275" anchor="t" anchorCtr="0">
            <a:normAutofit/>
          </a:bodyPr>
          <a:lstStyle/>
          <a:p>
            <a:pPr marL="0" indent="0">
              <a:buNone/>
            </a:pPr>
            <a:r>
              <a:rPr lang="en-US" dirty="0"/>
              <a:t> </a:t>
            </a: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C3817B-DFA5-4B06-B4CA-7AD45118A02E}"/>
              </a:ext>
            </a:extLst>
          </p:cNvPr>
          <p:cNvSpPr txBox="1"/>
          <p:nvPr/>
        </p:nvSpPr>
        <p:spPr>
          <a:xfrm>
            <a:off x="0" y="1682900"/>
            <a:ext cx="9144000" cy="1463040"/>
          </a:xfrm>
          <a:prstGeom prst="rect">
            <a:avLst/>
          </a:prstGeom>
          <a:solidFill>
            <a:srgbClr val="1F497D"/>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8A94BE0A-81E6-4BB4-A48F-1CA140383B70}"/>
              </a:ext>
            </a:extLst>
          </p:cNvPr>
          <p:cNvSpPr>
            <a:spLocks noGrp="1"/>
          </p:cNvSpPr>
          <p:nvPr>
            <p:ph type="title" idx="4294967295"/>
          </p:nvPr>
        </p:nvSpPr>
        <p:spPr>
          <a:xfrm>
            <a:off x="137160" y="2148840"/>
            <a:ext cx="9144000" cy="910394"/>
          </a:xfrm>
          <a:solidFill>
            <a:srgbClr val="1F497D"/>
          </a:solidFill>
        </p:spPr>
        <p:txBody>
          <a:bodyPr/>
          <a:lstStyle/>
          <a:p>
            <a:pPr marL="0" marR="0">
              <a:spcBef>
                <a:spcPts val="0"/>
              </a:spcBef>
              <a:spcAft>
                <a:spcPts val="0"/>
              </a:spcAft>
            </a:pPr>
            <a:r>
              <a:rPr lang="en-US" sz="3200" b="1" dirty="0">
                <a:solidFill>
                  <a:schemeClr val="bg1"/>
                </a:solidFill>
                <a:effectLst/>
                <a:latin typeface="+mn-lt"/>
                <a:ea typeface="Calibri" panose="020F0502020204030204" pitchFamily="34" charset="0"/>
              </a:rPr>
              <a:t>North Carolina Overdose Surveillance Update</a:t>
            </a:r>
            <a:endParaRPr lang="en-US" sz="6600" b="1" dirty="0">
              <a:solidFill>
                <a:schemeClr val="bg1"/>
              </a:solidFill>
              <a:effectLst/>
              <a:latin typeface="+mn-lt"/>
              <a:ea typeface="Calibri" panose="020F0502020204030204" pitchFamily="34" charset="0"/>
            </a:endParaRPr>
          </a:p>
        </p:txBody>
      </p:sp>
      <p:sp>
        <p:nvSpPr>
          <p:cNvPr id="5" name="Rectangle 4">
            <a:extLst>
              <a:ext uri="{FF2B5EF4-FFF2-40B4-BE49-F238E27FC236}">
                <a16:creationId xmlns:a16="http://schemas.microsoft.com/office/drawing/2014/main" id="{065DB8BE-64A8-4D2C-92C8-141090328053}"/>
              </a:ext>
            </a:extLst>
          </p:cNvPr>
          <p:cNvSpPr/>
          <p:nvPr/>
        </p:nvSpPr>
        <p:spPr>
          <a:xfrm>
            <a:off x="519545" y="3145940"/>
            <a:ext cx="8624455" cy="480901"/>
          </a:xfrm>
          <a:prstGeom prst="rect">
            <a:avLst/>
          </a:prstGeom>
          <a:noFill/>
        </p:spPr>
        <p:txBody>
          <a:bodyPr wrap="square">
            <a:spAutoFit/>
          </a:bodyPr>
          <a:lstStyle/>
          <a:p>
            <a:pPr marR="0" lvl="0" algn="r">
              <a:lnSpc>
                <a:spcPct val="115000"/>
              </a:lnSpc>
              <a:spcBef>
                <a:spcPts val="0"/>
              </a:spcBef>
              <a:spcAft>
                <a:spcPts val="0"/>
              </a:spcAft>
            </a:pPr>
            <a:r>
              <a:rPr lang="en-US" sz="2400" b="1" i="1" dirty="0">
                <a:solidFill>
                  <a:srgbClr val="17375E"/>
                </a:solidFill>
                <a:effectLst/>
                <a:ea typeface="Calibri" panose="020F0502020204030204" pitchFamily="34" charset="0"/>
                <a:cs typeface="Times New Roman" panose="02020603050405020304" pitchFamily="18" charset="0"/>
              </a:rPr>
              <a:t>Mary Beth Cox</a:t>
            </a:r>
            <a:endParaRPr lang="en-US" altLang="en-US" sz="2400" b="1" i="1" dirty="0">
              <a:solidFill>
                <a:srgbClr val="17375E"/>
              </a:solidFill>
              <a:cs typeface="Arial" panose="020B0604020202020204" pitchFamily="34" charset="0"/>
            </a:endParaRPr>
          </a:p>
        </p:txBody>
      </p:sp>
    </p:spTree>
    <p:extLst>
      <p:ext uri="{BB962C8B-B14F-4D97-AF65-F5344CB8AC3E}">
        <p14:creationId xmlns:p14="http://schemas.microsoft.com/office/powerpoint/2010/main" val="1892462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
          <p:cNvSpPr txBox="1">
            <a:spLocks noGrp="1"/>
          </p:cNvSpPr>
          <p:nvPr>
            <p:ph type="title"/>
          </p:nvPr>
        </p:nvSpPr>
        <p:spPr>
          <a:xfrm>
            <a:off x="320040" y="640080"/>
            <a:ext cx="7886700" cy="994275"/>
          </a:xfrm>
          <a:prstGeom prst="rect">
            <a:avLst/>
          </a:prstGeom>
          <a:noFill/>
          <a:ln>
            <a:noFill/>
          </a:ln>
        </p:spPr>
        <p:txBody>
          <a:bodyPr spcFirstLastPara="1" wrap="square" lIns="68569" tIns="34275" rIns="68569" bIns="34275" anchor="ctr" anchorCtr="0">
            <a:normAutofit/>
          </a:bodyPr>
          <a:lstStyle/>
          <a:p>
            <a:r>
              <a:rPr lang="en-US" sz="3200" b="1" dirty="0">
                <a:solidFill>
                  <a:srgbClr val="17375E"/>
                </a:solidFill>
                <a:latin typeface="+mj-lt"/>
              </a:rPr>
              <a:t>Objectives</a:t>
            </a:r>
            <a:endParaRPr b="1" dirty="0">
              <a:solidFill>
                <a:srgbClr val="17375E"/>
              </a:solidFill>
              <a:latin typeface="+mj-lt"/>
            </a:endParaRPr>
          </a:p>
        </p:txBody>
      </p:sp>
      <p:sp>
        <p:nvSpPr>
          <p:cNvPr id="118" name="Google Shape;118;p2"/>
          <p:cNvSpPr txBox="1">
            <a:spLocks noGrp="1"/>
          </p:cNvSpPr>
          <p:nvPr>
            <p:ph type="body" idx="1"/>
          </p:nvPr>
        </p:nvSpPr>
        <p:spPr>
          <a:xfrm>
            <a:off x="512064" y="1554480"/>
            <a:ext cx="7886700" cy="3948932"/>
          </a:xfrm>
          <a:prstGeom prst="rect">
            <a:avLst/>
          </a:prstGeom>
          <a:noFill/>
          <a:ln>
            <a:noFill/>
          </a:ln>
        </p:spPr>
        <p:txBody>
          <a:bodyPr spcFirstLastPara="1" wrap="square" lIns="68569" tIns="34275" rIns="68569" bIns="34275" anchor="t" anchorCtr="0">
            <a:normAutofit lnSpcReduction="10000"/>
          </a:bodyPr>
          <a:lstStyle/>
          <a:p>
            <a:pPr marL="457200" indent="-457200">
              <a:buClr>
                <a:srgbClr val="4B9CD3"/>
              </a:buClr>
              <a:buSzPts val="3000"/>
            </a:pPr>
            <a:r>
              <a:rPr lang="en-US" dirty="0">
                <a:solidFill>
                  <a:srgbClr val="13284B"/>
                </a:solidFill>
                <a:latin typeface="+mn-lt"/>
                <a:ea typeface="Libre Franklin"/>
                <a:cs typeface="Libre Franklin"/>
                <a:sym typeface="Libre Franklin"/>
              </a:rPr>
              <a:t>Review opiate/opioid use in the United States.</a:t>
            </a:r>
            <a:endParaRPr dirty="0">
              <a:solidFill>
                <a:srgbClr val="13284B"/>
              </a:solidFill>
              <a:latin typeface="+mn-lt"/>
              <a:ea typeface="Libre Franklin"/>
              <a:cs typeface="Libre Franklin"/>
              <a:sym typeface="Libre Franklin"/>
            </a:endParaRPr>
          </a:p>
          <a:p>
            <a:pPr marL="457200" indent="-457200">
              <a:buClr>
                <a:srgbClr val="4B9CD3"/>
              </a:buClr>
              <a:buSzPts val="3000"/>
            </a:pPr>
            <a:r>
              <a:rPr lang="en-US" dirty="0">
                <a:solidFill>
                  <a:srgbClr val="13284B"/>
                </a:solidFill>
                <a:latin typeface="+mn-lt"/>
                <a:ea typeface="Libre Franklin"/>
                <a:cs typeface="Libre Franklin"/>
                <a:sym typeface="Libre Franklin"/>
              </a:rPr>
              <a:t>Discuss utilizing a chronic illness framework for OUD/SUD. </a:t>
            </a:r>
            <a:endParaRPr dirty="0">
              <a:solidFill>
                <a:srgbClr val="13284B"/>
              </a:solidFill>
              <a:latin typeface="+mn-lt"/>
              <a:ea typeface="Libre Franklin"/>
              <a:cs typeface="Libre Franklin"/>
              <a:sym typeface="Libre Franklin"/>
            </a:endParaRPr>
          </a:p>
          <a:p>
            <a:pPr marL="457200" indent="-457200">
              <a:buClr>
                <a:srgbClr val="4B9CD3"/>
              </a:buClr>
              <a:buSzPts val="3000"/>
            </a:pPr>
            <a:r>
              <a:rPr lang="en-US" dirty="0">
                <a:solidFill>
                  <a:srgbClr val="13284B"/>
                </a:solidFill>
                <a:latin typeface="+mn-lt"/>
                <a:ea typeface="Libre Franklin"/>
                <a:cs typeface="Libre Franklin"/>
                <a:sym typeface="Libre Franklin"/>
              </a:rPr>
              <a:t>Understand what settings patients can access Medications for Opioid Use Disorder (MOUD).</a:t>
            </a:r>
            <a:endParaRPr dirty="0">
              <a:solidFill>
                <a:srgbClr val="13284B"/>
              </a:solidFill>
              <a:latin typeface="+mn-lt"/>
              <a:ea typeface="Libre Franklin"/>
              <a:cs typeface="Libre Franklin"/>
              <a:sym typeface="Libre Franklin"/>
            </a:endParaRPr>
          </a:p>
          <a:p>
            <a:pPr marL="457200" indent="-457200">
              <a:buClr>
                <a:srgbClr val="4B9CD3"/>
              </a:buClr>
              <a:buSzPts val="3000"/>
            </a:pPr>
            <a:r>
              <a:rPr lang="en-US" dirty="0">
                <a:solidFill>
                  <a:srgbClr val="13284B"/>
                </a:solidFill>
                <a:latin typeface="+mn-lt"/>
                <a:ea typeface="Libre Franklin"/>
                <a:cs typeface="Libre Franklin"/>
                <a:sym typeface="Libre Franklin"/>
              </a:rPr>
              <a:t>Review medications for treatment of opioid use disorder </a:t>
            </a:r>
            <a:endParaRPr dirty="0">
              <a:solidFill>
                <a:srgbClr val="13284B"/>
              </a:solidFill>
              <a:latin typeface="+mn-lt"/>
              <a:ea typeface="Libre Franklin"/>
              <a:cs typeface="Libre Franklin"/>
              <a:sym typeface="Libre Franklin"/>
            </a:endParaRPr>
          </a:p>
          <a:p>
            <a:pPr marL="457200" indent="-457200">
              <a:buClr>
                <a:srgbClr val="4B9CD3"/>
              </a:buClr>
              <a:buSzPts val="3000"/>
            </a:pPr>
            <a:r>
              <a:rPr lang="en-US" dirty="0">
                <a:solidFill>
                  <a:srgbClr val="13284B"/>
                </a:solidFill>
                <a:latin typeface="+mn-lt"/>
                <a:ea typeface="Libre Franklin"/>
                <a:cs typeface="Libre Franklin"/>
                <a:sym typeface="Libre Franklin"/>
              </a:rPr>
              <a:t>Discuss strategies to engage patients around treatment discussions.</a:t>
            </a:r>
            <a:endParaRPr sz="3600" dirty="0">
              <a:latin typeface="+mn-l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3E6E0-BAEA-4A27-A7BF-6B65B80C525E}"/>
              </a:ext>
            </a:extLst>
          </p:cNvPr>
          <p:cNvSpPr>
            <a:spLocks noGrp="1"/>
          </p:cNvSpPr>
          <p:nvPr>
            <p:ph type="title"/>
          </p:nvPr>
        </p:nvSpPr>
        <p:spPr>
          <a:xfrm>
            <a:off x="320040" y="640080"/>
            <a:ext cx="7843267" cy="548640"/>
          </a:xfrm>
        </p:spPr>
        <p:txBody>
          <a:bodyPr/>
          <a:lstStyle/>
          <a:p>
            <a:r>
              <a:rPr lang="en-US" dirty="0">
                <a:latin typeface="+mn-lt"/>
                <a:cs typeface="Times New Roman" panose="02020603050405020304" pitchFamily="18" charset="0"/>
              </a:rPr>
              <a:t>Overview</a:t>
            </a:r>
            <a:br>
              <a:rPr lang="en-US" dirty="0">
                <a:latin typeface="+mn-lt"/>
                <a:cs typeface="Times New Roman" panose="02020603050405020304" pitchFamily="18" charset="0"/>
              </a:rPr>
            </a:br>
            <a:endParaRPr lang="en-US" dirty="0">
              <a:latin typeface="+mn-lt"/>
            </a:endParaRPr>
          </a:p>
        </p:txBody>
      </p:sp>
      <p:sp>
        <p:nvSpPr>
          <p:cNvPr id="3" name="Text Placeholder 2">
            <a:extLst>
              <a:ext uri="{FF2B5EF4-FFF2-40B4-BE49-F238E27FC236}">
                <a16:creationId xmlns:a16="http://schemas.microsoft.com/office/drawing/2014/main" id="{CAF9B0DE-62CB-44CB-9868-5AF48C17B7B2}"/>
              </a:ext>
            </a:extLst>
          </p:cNvPr>
          <p:cNvSpPr>
            <a:spLocks noGrp="1"/>
          </p:cNvSpPr>
          <p:nvPr>
            <p:ph type="body" sz="quarter" idx="10"/>
          </p:nvPr>
        </p:nvSpPr>
        <p:spPr>
          <a:xfrm>
            <a:off x="512064" y="1280160"/>
            <a:ext cx="8475556" cy="4795307"/>
          </a:xfrm>
        </p:spPr>
        <p:txBody>
          <a:bodyPr/>
          <a:lstStyle/>
          <a:p>
            <a:pPr>
              <a:lnSpc>
                <a:spcPct val="150000"/>
              </a:lnSpc>
            </a:pPr>
            <a:r>
              <a:rPr lang="en-US" altLang="en-US" b="0" dirty="0">
                <a:latin typeface="+mn-lt"/>
              </a:rPr>
              <a:t>National and state trends</a:t>
            </a:r>
          </a:p>
          <a:p>
            <a:pPr>
              <a:lnSpc>
                <a:spcPct val="150000"/>
              </a:lnSpc>
            </a:pPr>
            <a:r>
              <a:rPr lang="en-US" altLang="en-US" b="0" dirty="0">
                <a:latin typeface="+mn-lt"/>
              </a:rPr>
              <a:t>Fentanyl &amp; polysubstance use</a:t>
            </a:r>
          </a:p>
          <a:p>
            <a:pPr>
              <a:lnSpc>
                <a:spcPct val="150000"/>
              </a:lnSpc>
            </a:pPr>
            <a:r>
              <a:rPr lang="en-US" altLang="en-US" b="0" dirty="0">
                <a:latin typeface="+mn-lt"/>
              </a:rPr>
              <a:t>Data resources</a:t>
            </a:r>
          </a:p>
          <a:p>
            <a:pPr marL="0" indent="0">
              <a:buNone/>
            </a:pPr>
            <a:endParaRPr lang="en-US" altLang="en-US" b="0" dirty="0">
              <a:latin typeface="Calibri" panose="020F0502020204030204" pitchFamily="34" charset="0"/>
            </a:endParaRPr>
          </a:p>
          <a:p>
            <a:pPr marL="0" indent="0">
              <a:buNone/>
            </a:pPr>
            <a:endParaRPr lang="en-US" altLang="en-US" sz="2000" b="0" dirty="0">
              <a:latin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29340403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C3817B-DFA5-4B06-B4CA-7AD45118A02E}"/>
              </a:ext>
            </a:extLst>
          </p:cNvPr>
          <p:cNvSpPr txBox="1"/>
          <p:nvPr/>
        </p:nvSpPr>
        <p:spPr>
          <a:xfrm>
            <a:off x="0" y="1941920"/>
            <a:ext cx="9144000" cy="923827"/>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8A94BE0A-81E6-4BB4-A48F-1CA140383B70}"/>
              </a:ext>
            </a:extLst>
          </p:cNvPr>
          <p:cNvSpPr>
            <a:spLocks noGrp="1"/>
          </p:cNvSpPr>
          <p:nvPr>
            <p:ph type="title" idx="4294967295"/>
          </p:nvPr>
        </p:nvSpPr>
        <p:spPr>
          <a:xfrm>
            <a:off x="107623" y="2150736"/>
            <a:ext cx="8703951" cy="642937"/>
          </a:xfrm>
          <a:solidFill>
            <a:srgbClr val="1F497D"/>
          </a:solidFill>
        </p:spPr>
        <p:txBody>
          <a:bodyPr/>
          <a:lstStyle/>
          <a:p>
            <a:pPr algn="ctr"/>
            <a:r>
              <a:rPr lang="en-US" sz="3000" dirty="0">
                <a:solidFill>
                  <a:schemeClr val="bg1"/>
                </a:solidFill>
                <a:latin typeface="+mn-lt"/>
              </a:rPr>
              <a:t>National and State Overdose Trends</a:t>
            </a:r>
          </a:p>
        </p:txBody>
      </p:sp>
    </p:spTree>
    <p:extLst>
      <p:ext uri="{BB962C8B-B14F-4D97-AF65-F5344CB8AC3E}">
        <p14:creationId xmlns:p14="http://schemas.microsoft.com/office/powerpoint/2010/main" val="38869279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BEEB-CAB0-4CB4-9E70-246AD30AD0FF}"/>
              </a:ext>
            </a:extLst>
          </p:cNvPr>
          <p:cNvSpPr>
            <a:spLocks noGrp="1"/>
          </p:cNvSpPr>
          <p:nvPr>
            <p:ph type="title"/>
          </p:nvPr>
        </p:nvSpPr>
        <p:spPr>
          <a:xfrm>
            <a:off x="386499" y="624054"/>
            <a:ext cx="8408709" cy="548640"/>
          </a:xfrm>
        </p:spPr>
        <p:txBody>
          <a:bodyPr/>
          <a:lstStyle/>
          <a:p>
            <a:r>
              <a:rPr lang="en-US" b="1" dirty="0"/>
              <a:t>Over 100,000 overdose deaths, nationally</a:t>
            </a:r>
          </a:p>
        </p:txBody>
      </p:sp>
      <p:pic>
        <p:nvPicPr>
          <p:cNvPr id="4" name="Picture 3">
            <a:extLst>
              <a:ext uri="{FF2B5EF4-FFF2-40B4-BE49-F238E27FC236}">
                <a16:creationId xmlns:a16="http://schemas.microsoft.com/office/drawing/2014/main" id="{5E4ACBA7-1362-4608-A984-BFDCEE3F1953}"/>
              </a:ext>
            </a:extLst>
          </p:cNvPr>
          <p:cNvPicPr>
            <a:picLocks noChangeAspect="1"/>
          </p:cNvPicPr>
          <p:nvPr/>
        </p:nvPicPr>
        <p:blipFill>
          <a:blip r:embed="rId3"/>
          <a:stretch>
            <a:fillRect/>
          </a:stretch>
        </p:blipFill>
        <p:spPr>
          <a:xfrm>
            <a:off x="259237" y="1744499"/>
            <a:ext cx="8625526" cy="398564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EA1916F-2354-49C2-92FC-D54D00D851D1}"/>
              </a:ext>
            </a:extLst>
          </p:cNvPr>
          <p:cNvPicPr>
            <a:picLocks noChangeAspect="1"/>
          </p:cNvPicPr>
          <p:nvPr/>
        </p:nvPicPr>
        <p:blipFill>
          <a:blip r:embed="rId4"/>
          <a:stretch>
            <a:fillRect/>
          </a:stretch>
        </p:blipFill>
        <p:spPr>
          <a:xfrm>
            <a:off x="1571820" y="624054"/>
            <a:ext cx="6297446" cy="5527453"/>
          </a:xfrm>
          <a:prstGeom prst="rect">
            <a:avLst/>
          </a:prstGeom>
          <a:ln w="38100">
            <a:solidFill>
              <a:schemeClr val="tx1"/>
            </a:solidFill>
          </a:ln>
        </p:spPr>
      </p:pic>
    </p:spTree>
    <p:extLst>
      <p:ext uri="{BB962C8B-B14F-4D97-AF65-F5344CB8AC3E}">
        <p14:creationId xmlns:p14="http://schemas.microsoft.com/office/powerpoint/2010/main" val="308130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6E008-17E9-42B7-BDA7-2106AB91B1C6}"/>
              </a:ext>
            </a:extLst>
          </p:cNvPr>
          <p:cNvSpPr>
            <a:spLocks noGrp="1"/>
          </p:cNvSpPr>
          <p:nvPr>
            <p:ph type="title"/>
          </p:nvPr>
        </p:nvSpPr>
        <p:spPr>
          <a:xfrm>
            <a:off x="320040" y="640080"/>
            <a:ext cx="8823960" cy="928520"/>
          </a:xfrm>
        </p:spPr>
        <p:txBody>
          <a:bodyPr/>
          <a:lstStyle/>
          <a:p>
            <a:r>
              <a:rPr lang="en-US" dirty="0">
                <a:latin typeface="+mn-lt"/>
              </a:rPr>
              <a:t>North Carolina experienced a similar increase</a:t>
            </a:r>
            <a:endParaRPr lang="en-US" b="0" dirty="0">
              <a:latin typeface="+mn-lt"/>
            </a:endParaRPr>
          </a:p>
        </p:txBody>
      </p:sp>
      <p:sp>
        <p:nvSpPr>
          <p:cNvPr id="12" name="Text Placeholder 8">
            <a:extLst>
              <a:ext uri="{FF2B5EF4-FFF2-40B4-BE49-F238E27FC236}">
                <a16:creationId xmlns:a16="http://schemas.microsoft.com/office/drawing/2014/main" id="{9457EDBB-392B-4A29-8F82-FFD35C129516}"/>
              </a:ext>
            </a:extLst>
          </p:cNvPr>
          <p:cNvSpPr>
            <a:spLocks noGrp="1"/>
          </p:cNvSpPr>
          <p:nvPr>
            <p:ph type="body" sz="quarter" idx="10"/>
          </p:nvPr>
        </p:nvSpPr>
        <p:spPr>
          <a:xfrm>
            <a:off x="67884" y="5760925"/>
            <a:ext cx="7991475" cy="608654"/>
          </a:xfrm>
        </p:spPr>
        <p:txBody>
          <a:bodyPr/>
          <a:lstStyle/>
          <a:p>
            <a:pPr marL="0" indent="0">
              <a:spcBef>
                <a:spcPct val="0"/>
              </a:spcBef>
              <a:buNone/>
            </a:pPr>
            <a:endParaRPr lang="en-US" altLang="en-US" sz="1000" dirty="0">
              <a:latin typeface="Calibri" panose="020F0502020204030204" pitchFamily="34" charset="0"/>
            </a:endParaRPr>
          </a:p>
          <a:p>
            <a:pPr marL="0" indent="0">
              <a:spcBef>
                <a:spcPct val="0"/>
              </a:spcBef>
              <a:buNone/>
            </a:pPr>
            <a:r>
              <a:rPr lang="en-US" altLang="en-US" sz="1000" dirty="0">
                <a:latin typeface="Calibri" panose="020F0502020204030204" pitchFamily="34" charset="0"/>
              </a:rPr>
              <a:t>Technical Notes: </a:t>
            </a:r>
            <a:r>
              <a:rPr lang="en-US" altLang="en-US" sz="1000" b="0" dirty="0">
                <a:latin typeface="Calibri" panose="020F0502020204030204" pitchFamily="34" charset="0"/>
              </a:rPr>
              <a:t>M</a:t>
            </a:r>
            <a:r>
              <a:rPr lang="en-US" sz="1000" b="0" dirty="0">
                <a:latin typeface="Calibri" panose="020F0502020204030204" pitchFamily="34" charset="0"/>
              </a:rPr>
              <a:t>edication and drug poisoning, all intents; </a:t>
            </a:r>
            <a:r>
              <a:rPr lang="en-US" altLang="en-US" sz="1000" b="0" dirty="0">
                <a:latin typeface="Calibri" panose="020F0502020204030204" pitchFamily="34" charset="0"/>
              </a:rPr>
              <a:t> </a:t>
            </a:r>
          </a:p>
          <a:p>
            <a:pPr marL="0" indent="0">
              <a:spcBef>
                <a:spcPct val="0"/>
              </a:spcBef>
              <a:buNone/>
            </a:pPr>
            <a:r>
              <a:rPr lang="en-US" altLang="en-US" sz="1000" dirty="0">
                <a:latin typeface="Calibri" panose="020F0502020204030204" pitchFamily="34" charset="0"/>
              </a:rPr>
              <a:t>Source: </a:t>
            </a:r>
            <a:r>
              <a:rPr lang="en-US" sz="1000" b="0" dirty="0">
                <a:latin typeface="Calibri" panose="020F0502020204030204" pitchFamily="34" charset="0"/>
              </a:rPr>
              <a:t>Deaths-N.C. State Center for Health Statistics, Vital Statistics, 2010-2020</a:t>
            </a:r>
            <a:endParaRPr lang="en-US" altLang="en-US" sz="1000" b="0" dirty="0">
              <a:latin typeface="Calibri" panose="020F0502020204030204" pitchFamily="34" charset="0"/>
            </a:endParaRPr>
          </a:p>
          <a:p>
            <a:pPr marL="0" indent="0">
              <a:spcBef>
                <a:spcPct val="0"/>
              </a:spcBef>
              <a:buNone/>
            </a:pPr>
            <a:r>
              <a:rPr lang="en-US" altLang="en-US" sz="1000" b="0" dirty="0">
                <a:latin typeface="Calibri" panose="020F0502020204030204" pitchFamily="34" charset="0"/>
              </a:rPr>
              <a:t>Analysis by Injury Epidemiology and Surveillance Unit</a:t>
            </a:r>
          </a:p>
          <a:p>
            <a:endParaRPr lang="en-US" dirty="0"/>
          </a:p>
        </p:txBody>
      </p:sp>
      <p:graphicFrame>
        <p:nvGraphicFramePr>
          <p:cNvPr id="9" name="Chart 8">
            <a:extLst>
              <a:ext uri="{FF2B5EF4-FFF2-40B4-BE49-F238E27FC236}">
                <a16:creationId xmlns:a16="http://schemas.microsoft.com/office/drawing/2014/main" id="{1ACA4B51-4ADE-4BB9-A93D-F2BA84E97717}"/>
              </a:ext>
            </a:extLst>
          </p:cNvPr>
          <p:cNvGraphicFramePr/>
          <p:nvPr>
            <p:extLst>
              <p:ext uri="{D42A27DB-BD31-4B8C-83A1-F6EECF244321}">
                <p14:modId xmlns:p14="http://schemas.microsoft.com/office/powerpoint/2010/main" val="3657345825"/>
              </p:ext>
            </p:extLst>
          </p:nvPr>
        </p:nvGraphicFramePr>
        <p:xfrm>
          <a:off x="0" y="1568600"/>
          <a:ext cx="8985243" cy="44062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868926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9EDC9-AEA6-4493-872E-72AEFE65D1B1}"/>
              </a:ext>
            </a:extLst>
          </p:cNvPr>
          <p:cNvPicPr>
            <a:picLocks noChangeAspect="1"/>
          </p:cNvPicPr>
          <p:nvPr/>
        </p:nvPicPr>
        <p:blipFill rotWithShape="1">
          <a:blip r:embed="rId2"/>
          <a:srcRect t="-5842" b="1"/>
          <a:stretch/>
        </p:blipFill>
        <p:spPr>
          <a:xfrm>
            <a:off x="1341469" y="1060741"/>
            <a:ext cx="6461062" cy="5453616"/>
          </a:xfrm>
          <a:prstGeom prst="rect">
            <a:avLst/>
          </a:prstGeom>
        </p:spPr>
      </p:pic>
      <p:sp>
        <p:nvSpPr>
          <p:cNvPr id="5" name="TextBox 4">
            <a:extLst>
              <a:ext uri="{FF2B5EF4-FFF2-40B4-BE49-F238E27FC236}">
                <a16:creationId xmlns:a16="http://schemas.microsoft.com/office/drawing/2014/main" id="{6A37B69A-CD29-4DEC-A83D-91876A977496}"/>
              </a:ext>
            </a:extLst>
          </p:cNvPr>
          <p:cNvSpPr txBox="1"/>
          <p:nvPr/>
        </p:nvSpPr>
        <p:spPr>
          <a:xfrm>
            <a:off x="320040" y="640080"/>
            <a:ext cx="61395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F497D">
                    <a:lumMod val="75000"/>
                  </a:srgbClr>
                </a:solidFill>
                <a:effectLst/>
                <a:uLnTx/>
                <a:uFillTx/>
                <a:latin typeface="Arial"/>
                <a:ea typeface="+mn-ea"/>
                <a:cs typeface="+mn-cs"/>
              </a:rPr>
              <a:t>Increases continued into 2021</a:t>
            </a:r>
          </a:p>
        </p:txBody>
      </p:sp>
    </p:spTree>
    <p:extLst>
      <p:ext uri="{BB962C8B-B14F-4D97-AF65-F5344CB8AC3E}">
        <p14:creationId xmlns:p14="http://schemas.microsoft.com/office/powerpoint/2010/main" val="6765082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C3817B-DFA5-4B06-B4CA-7AD45118A02E}"/>
              </a:ext>
            </a:extLst>
          </p:cNvPr>
          <p:cNvSpPr txBox="1"/>
          <p:nvPr/>
        </p:nvSpPr>
        <p:spPr>
          <a:xfrm>
            <a:off x="0" y="1941920"/>
            <a:ext cx="9144000" cy="923827"/>
          </a:xfrm>
          <a:prstGeom prst="rect">
            <a:avLst/>
          </a:prstGeom>
          <a:solidFill>
            <a:srgbClr val="1F497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8A94BE0A-81E6-4BB4-A48F-1CA140383B70}"/>
              </a:ext>
            </a:extLst>
          </p:cNvPr>
          <p:cNvSpPr>
            <a:spLocks noGrp="1"/>
          </p:cNvSpPr>
          <p:nvPr>
            <p:ph type="title" idx="4294967295"/>
          </p:nvPr>
        </p:nvSpPr>
        <p:spPr>
          <a:xfrm>
            <a:off x="137160" y="2150736"/>
            <a:ext cx="8703951" cy="642937"/>
          </a:xfrm>
          <a:solidFill>
            <a:srgbClr val="1F497D"/>
          </a:solidFill>
        </p:spPr>
        <p:txBody>
          <a:bodyPr/>
          <a:lstStyle/>
          <a:p>
            <a:r>
              <a:rPr lang="en-US" sz="3200" dirty="0">
                <a:solidFill>
                  <a:schemeClr val="bg1"/>
                </a:solidFill>
                <a:latin typeface="+mn-lt"/>
              </a:rPr>
              <a:t>Fentanyl &amp; Polysubstance Use</a:t>
            </a:r>
          </a:p>
        </p:txBody>
      </p:sp>
    </p:spTree>
    <p:extLst>
      <p:ext uri="{BB962C8B-B14F-4D97-AF65-F5344CB8AC3E}">
        <p14:creationId xmlns:p14="http://schemas.microsoft.com/office/powerpoint/2010/main" val="34045507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C5D066D7-88EF-45F4-8B8C-E82A6A348BE7}"/>
              </a:ext>
            </a:extLst>
          </p:cNvPr>
          <p:cNvSpPr txBox="1"/>
          <p:nvPr/>
        </p:nvSpPr>
        <p:spPr>
          <a:xfrm>
            <a:off x="7067254" y="4943864"/>
            <a:ext cx="25344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Morphine: </a:t>
            </a:r>
            <a:r>
              <a:rPr kumimoji="0" lang="en-US" sz="1800" b="1" i="0" u="none" strike="noStrike" kern="1200" cap="none" spc="0" normalizeH="0" baseline="0" noProof="0" dirty="0">
                <a:ln>
                  <a:noFill/>
                </a:ln>
                <a:solidFill>
                  <a:prstClr val="black"/>
                </a:solidFill>
                <a:effectLst/>
                <a:uLnTx/>
                <a:uFillTx/>
                <a:latin typeface="Arial"/>
                <a:ea typeface="+mn-ea"/>
                <a:cs typeface="+mn-cs"/>
              </a:rPr>
              <a:t>1x</a:t>
            </a:r>
          </a:p>
        </p:txBody>
      </p:sp>
      <p:sp>
        <p:nvSpPr>
          <p:cNvPr id="36" name="TextBox 35">
            <a:extLst>
              <a:ext uri="{FF2B5EF4-FFF2-40B4-BE49-F238E27FC236}">
                <a16:creationId xmlns:a16="http://schemas.microsoft.com/office/drawing/2014/main" id="{4E0B434C-DD90-4F1C-80C3-15F876DDBC4E}"/>
              </a:ext>
            </a:extLst>
          </p:cNvPr>
          <p:cNvSpPr txBox="1"/>
          <p:nvPr/>
        </p:nvSpPr>
        <p:spPr>
          <a:xfrm>
            <a:off x="7372584" y="4200670"/>
            <a:ext cx="25344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Heroin: </a:t>
            </a:r>
            <a:r>
              <a:rPr kumimoji="0" lang="en-US" sz="1800" b="1" i="0" u="none" strike="noStrike" kern="1200" cap="none" spc="0" normalizeH="0" baseline="0" noProof="0" dirty="0">
                <a:ln>
                  <a:noFill/>
                </a:ln>
                <a:solidFill>
                  <a:prstClr val="black"/>
                </a:solidFill>
                <a:effectLst/>
                <a:uLnTx/>
                <a:uFillTx/>
                <a:latin typeface="Arial"/>
                <a:ea typeface="+mn-ea"/>
                <a:cs typeface="+mn-cs"/>
              </a:rPr>
              <a:t>2x</a:t>
            </a:r>
          </a:p>
        </p:txBody>
      </p:sp>
      <p:sp>
        <p:nvSpPr>
          <p:cNvPr id="37" name="Title 1">
            <a:extLst>
              <a:ext uri="{FF2B5EF4-FFF2-40B4-BE49-F238E27FC236}">
                <a16:creationId xmlns:a16="http://schemas.microsoft.com/office/drawing/2014/main" id="{DFD61789-648F-4553-B261-58E0A372D5AA}"/>
              </a:ext>
            </a:extLst>
          </p:cNvPr>
          <p:cNvSpPr txBox="1">
            <a:spLocks/>
          </p:cNvSpPr>
          <p:nvPr/>
        </p:nvSpPr>
        <p:spPr>
          <a:xfrm>
            <a:off x="320040" y="640080"/>
            <a:ext cx="9054407"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1F497D">
                    <a:lumMod val="75000"/>
                  </a:srgbClr>
                </a:solidFill>
                <a:effectLst/>
                <a:uLnTx/>
                <a:uFillTx/>
                <a:latin typeface="Arial"/>
                <a:ea typeface="+mj-ea"/>
                <a:cs typeface="Times New Roman" panose="02020603050405020304" pitchFamily="18" charset="0"/>
              </a:rPr>
              <a:t>Fentanyl, a synthetic opioid, is </a:t>
            </a:r>
            <a:r>
              <a:rPr kumimoji="0" lang="en-US" sz="3200" b="1" i="0" u="sng" strike="noStrike" kern="1200" cap="none" spc="0" normalizeH="0" baseline="0" noProof="0" dirty="0">
                <a:ln>
                  <a:noFill/>
                </a:ln>
                <a:solidFill>
                  <a:srgbClr val="1F497D">
                    <a:lumMod val="75000"/>
                  </a:srgbClr>
                </a:solidFill>
                <a:effectLst/>
                <a:uLnTx/>
                <a:uFillTx/>
                <a:latin typeface="Arial"/>
                <a:ea typeface="+mj-ea"/>
                <a:cs typeface="Times New Roman" panose="02020603050405020304" pitchFamily="18" charset="0"/>
              </a:rPr>
              <a:t>50 times </a:t>
            </a:r>
            <a:r>
              <a:rPr kumimoji="0" lang="en-US" sz="3200" b="1" i="0" u="none" strike="noStrike" kern="1200" cap="none" spc="0" normalizeH="0" baseline="0" noProof="0" dirty="0">
                <a:ln>
                  <a:noFill/>
                </a:ln>
                <a:solidFill>
                  <a:srgbClr val="1F497D">
                    <a:lumMod val="75000"/>
                  </a:srgbClr>
                </a:solidFill>
                <a:effectLst/>
                <a:uLnTx/>
                <a:uFillTx/>
                <a:latin typeface="Arial"/>
                <a:ea typeface="+mj-ea"/>
                <a:cs typeface="Times New Roman" panose="02020603050405020304" pitchFamily="18" charset="0"/>
              </a:rPr>
              <a:t>stronger than heroin and </a:t>
            </a:r>
            <a:r>
              <a:rPr kumimoji="0" lang="en-US" sz="3200" b="1" i="0" u="sng" strike="noStrike" kern="1200" cap="none" spc="0" normalizeH="0" baseline="0" noProof="0" dirty="0">
                <a:ln>
                  <a:noFill/>
                </a:ln>
                <a:solidFill>
                  <a:srgbClr val="1F497D">
                    <a:lumMod val="75000"/>
                  </a:srgbClr>
                </a:solidFill>
                <a:effectLst/>
                <a:uLnTx/>
                <a:uFillTx/>
                <a:latin typeface="Arial"/>
                <a:ea typeface="+mj-ea"/>
                <a:cs typeface="Times New Roman" panose="02020603050405020304" pitchFamily="18" charset="0"/>
              </a:rPr>
              <a:t>100 times </a:t>
            </a:r>
            <a:r>
              <a:rPr kumimoji="0" lang="en-US" sz="3200" b="1" i="0" u="none" strike="noStrike" kern="1200" cap="none" spc="0" normalizeH="0" baseline="0" noProof="0" dirty="0">
                <a:ln>
                  <a:noFill/>
                </a:ln>
                <a:solidFill>
                  <a:srgbClr val="1F497D">
                    <a:lumMod val="75000"/>
                  </a:srgbClr>
                </a:solidFill>
                <a:effectLst/>
                <a:uLnTx/>
                <a:uFillTx/>
                <a:latin typeface="Arial"/>
                <a:ea typeface="+mj-ea"/>
                <a:cs typeface="Times New Roman" panose="02020603050405020304" pitchFamily="18" charset="0"/>
              </a:rPr>
              <a:t>stronger than morphine</a:t>
            </a:r>
          </a:p>
        </p:txBody>
      </p:sp>
      <p:pic>
        <p:nvPicPr>
          <p:cNvPr id="38" name="Picture 37">
            <a:extLst>
              <a:ext uri="{FF2B5EF4-FFF2-40B4-BE49-F238E27FC236}">
                <a16:creationId xmlns:a16="http://schemas.microsoft.com/office/drawing/2014/main" id="{505ECCBC-5B8F-4F2C-9466-C6C37AB7E7CD}"/>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49087" y="2695777"/>
            <a:ext cx="5920461" cy="2663687"/>
          </a:xfrm>
          <a:prstGeom prst="rect">
            <a:avLst/>
          </a:prstGeom>
        </p:spPr>
      </p:pic>
      <p:pic>
        <p:nvPicPr>
          <p:cNvPr id="39" name="Picture 38">
            <a:extLst>
              <a:ext uri="{FF2B5EF4-FFF2-40B4-BE49-F238E27FC236}">
                <a16:creationId xmlns:a16="http://schemas.microsoft.com/office/drawing/2014/main" id="{3D86185A-0E37-4580-B319-9FD490502A9A}"/>
              </a:ext>
            </a:extLst>
          </p:cNvPr>
          <p:cNvPicPr>
            <a:picLocks noChangeAspect="1"/>
          </p:cNvPicPr>
          <p:nvPr/>
        </p:nvPicPr>
        <p:blipFill>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4566184" y="4678089"/>
            <a:ext cx="1491056" cy="670844"/>
          </a:xfrm>
          <a:prstGeom prst="rect">
            <a:avLst/>
          </a:prstGeom>
          <a:ln w="12700">
            <a:noFill/>
          </a:ln>
          <a:effectLst>
            <a:softEdge rad="0"/>
          </a:effectLst>
        </p:spPr>
      </p:pic>
      <p:pic>
        <p:nvPicPr>
          <p:cNvPr id="40" name="Picture 39">
            <a:extLst>
              <a:ext uri="{FF2B5EF4-FFF2-40B4-BE49-F238E27FC236}">
                <a16:creationId xmlns:a16="http://schemas.microsoft.com/office/drawing/2014/main" id="{B39B9912-1E39-4CF9-89F9-EF6A7D415C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47886" y="5065501"/>
            <a:ext cx="629972" cy="283432"/>
          </a:xfrm>
          <a:prstGeom prst="rect">
            <a:avLst/>
          </a:prstGeom>
        </p:spPr>
      </p:pic>
      <p:pic>
        <p:nvPicPr>
          <p:cNvPr id="41" name="Picture 40">
            <a:extLst>
              <a:ext uri="{FF2B5EF4-FFF2-40B4-BE49-F238E27FC236}">
                <a16:creationId xmlns:a16="http://schemas.microsoft.com/office/drawing/2014/main" id="{057F4A8C-5902-4301-90E7-3F178AA97CE4}"/>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993331" y="5218115"/>
            <a:ext cx="290763" cy="130818"/>
          </a:xfrm>
          <a:prstGeom prst="rect">
            <a:avLst/>
          </a:prstGeom>
        </p:spPr>
      </p:pic>
      <p:cxnSp>
        <p:nvCxnSpPr>
          <p:cNvPr id="43" name="Straight Connector 42">
            <a:extLst>
              <a:ext uri="{FF2B5EF4-FFF2-40B4-BE49-F238E27FC236}">
                <a16:creationId xmlns:a16="http://schemas.microsoft.com/office/drawing/2014/main" id="{F5B878B6-41D0-461D-BD5A-3D8A77296876}"/>
              </a:ext>
            </a:extLst>
          </p:cNvPr>
          <p:cNvCxnSpPr>
            <a:cxnSpLocks/>
          </p:cNvCxnSpPr>
          <p:nvPr/>
        </p:nvCxnSpPr>
        <p:spPr>
          <a:xfrm flipV="1">
            <a:off x="5744817" y="3159740"/>
            <a:ext cx="2855543" cy="1782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4DEBF39-7852-4D2A-AF7C-E22FCBB00DEF}"/>
              </a:ext>
            </a:extLst>
          </p:cNvPr>
          <p:cNvCxnSpPr/>
          <p:nvPr/>
        </p:nvCxnSpPr>
        <p:spPr>
          <a:xfrm flipV="1">
            <a:off x="5993331" y="3955774"/>
            <a:ext cx="576434" cy="864705"/>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1BC6672-6C5F-4F47-A58E-C89AEC97810A}"/>
              </a:ext>
            </a:extLst>
          </p:cNvPr>
          <p:cNvCxnSpPr>
            <a:cxnSpLocks/>
          </p:cNvCxnSpPr>
          <p:nvPr/>
        </p:nvCxnSpPr>
        <p:spPr>
          <a:xfrm flipV="1">
            <a:off x="6569765" y="3955774"/>
            <a:ext cx="1948070"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1827BC2-F875-496D-9BDD-6E0ECF0C2D62}"/>
              </a:ext>
            </a:extLst>
          </p:cNvPr>
          <p:cNvCxnSpPr>
            <a:cxnSpLocks/>
          </p:cNvCxnSpPr>
          <p:nvPr/>
        </p:nvCxnSpPr>
        <p:spPr>
          <a:xfrm flipV="1">
            <a:off x="6155562" y="4529857"/>
            <a:ext cx="414203" cy="61422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980E5AB-2E36-4E51-B33D-8FAA6F310CDC}"/>
              </a:ext>
            </a:extLst>
          </p:cNvPr>
          <p:cNvCxnSpPr>
            <a:cxnSpLocks/>
          </p:cNvCxnSpPr>
          <p:nvPr/>
        </p:nvCxnSpPr>
        <p:spPr>
          <a:xfrm flipV="1">
            <a:off x="6569765" y="4529857"/>
            <a:ext cx="1948070" cy="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817353E-5A76-4F94-BA20-A924DA044165}"/>
              </a:ext>
            </a:extLst>
          </p:cNvPr>
          <p:cNvCxnSpPr>
            <a:cxnSpLocks/>
          </p:cNvCxnSpPr>
          <p:nvPr/>
        </p:nvCxnSpPr>
        <p:spPr>
          <a:xfrm flipV="1">
            <a:off x="6281548" y="5289395"/>
            <a:ext cx="2236287" cy="7847"/>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59FC34FD-E3AC-42E2-8728-844407BF111A}"/>
              </a:ext>
            </a:extLst>
          </p:cNvPr>
          <p:cNvSpPr txBox="1"/>
          <p:nvPr/>
        </p:nvSpPr>
        <p:spPr>
          <a:xfrm>
            <a:off x="6420522" y="2808233"/>
            <a:ext cx="25344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Carfentanil: </a:t>
            </a:r>
            <a:r>
              <a:rPr kumimoji="0" lang="en-US" sz="1800" b="1" i="0" u="none" strike="noStrike" kern="1200" cap="none" spc="0" normalizeH="0" baseline="0" noProof="0" dirty="0">
                <a:ln>
                  <a:noFill/>
                </a:ln>
                <a:solidFill>
                  <a:prstClr val="black"/>
                </a:solidFill>
                <a:effectLst/>
                <a:uLnTx/>
                <a:uFillTx/>
                <a:latin typeface="Arial"/>
                <a:ea typeface="+mn-ea"/>
                <a:cs typeface="+mn-cs"/>
              </a:rPr>
              <a:t>10,000x</a:t>
            </a:r>
          </a:p>
        </p:txBody>
      </p:sp>
      <p:sp>
        <p:nvSpPr>
          <p:cNvPr id="50" name="TextBox 49">
            <a:extLst>
              <a:ext uri="{FF2B5EF4-FFF2-40B4-BE49-F238E27FC236}">
                <a16:creationId xmlns:a16="http://schemas.microsoft.com/office/drawing/2014/main" id="{48551D8F-A12A-4EE8-B4FA-B8FCE73ADD17}"/>
              </a:ext>
            </a:extLst>
          </p:cNvPr>
          <p:cNvSpPr txBox="1"/>
          <p:nvPr/>
        </p:nvSpPr>
        <p:spPr>
          <a:xfrm>
            <a:off x="6899407" y="3611032"/>
            <a:ext cx="25344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Fentanyl: </a:t>
            </a:r>
            <a:r>
              <a:rPr kumimoji="0" lang="en-US" sz="1800" b="1" i="0" u="none" strike="noStrike" kern="1200" cap="none" spc="0" normalizeH="0" baseline="0" noProof="0" dirty="0">
                <a:ln>
                  <a:noFill/>
                </a:ln>
                <a:solidFill>
                  <a:prstClr val="black"/>
                </a:solidFill>
                <a:effectLst/>
                <a:uLnTx/>
                <a:uFillTx/>
                <a:latin typeface="Arial"/>
                <a:ea typeface="+mn-ea"/>
                <a:cs typeface="+mn-cs"/>
              </a:rPr>
              <a:t>100x</a:t>
            </a:r>
          </a:p>
        </p:txBody>
      </p:sp>
      <p:sp>
        <p:nvSpPr>
          <p:cNvPr id="52" name="TextBox 51">
            <a:extLst>
              <a:ext uri="{FF2B5EF4-FFF2-40B4-BE49-F238E27FC236}">
                <a16:creationId xmlns:a16="http://schemas.microsoft.com/office/drawing/2014/main" id="{AABC43A7-1F55-494B-884E-131C776D4615}"/>
              </a:ext>
            </a:extLst>
          </p:cNvPr>
          <p:cNvSpPr txBox="1"/>
          <p:nvPr/>
        </p:nvSpPr>
        <p:spPr>
          <a:xfrm>
            <a:off x="149087" y="5313196"/>
            <a:ext cx="35179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lumMod val="75000"/>
                  </a:srgbClr>
                </a:solidFill>
                <a:effectLst/>
                <a:uLnTx/>
                <a:uFillTx/>
                <a:latin typeface="Gotham Bold"/>
                <a:ea typeface="+mn-ea"/>
                <a:cs typeface="Times New Roman" panose="02020603050405020304" pitchFamily="18" charset="0"/>
              </a:rPr>
              <a:t>Opioid Potency </a:t>
            </a:r>
          </a:p>
        </p:txBody>
      </p:sp>
    </p:spTree>
    <p:extLst>
      <p:ext uri="{BB962C8B-B14F-4D97-AF65-F5344CB8AC3E}">
        <p14:creationId xmlns:p14="http://schemas.microsoft.com/office/powerpoint/2010/main" val="2503285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A5125978-9AE8-44EE-86A9-75D7E94BF294}"/>
              </a:ext>
            </a:extLst>
          </p:cNvPr>
          <p:cNvGraphicFramePr>
            <a:graphicFrameLocks/>
          </p:cNvGraphicFramePr>
          <p:nvPr>
            <p:extLst>
              <p:ext uri="{D42A27DB-BD31-4B8C-83A1-F6EECF244321}">
                <p14:modId xmlns:p14="http://schemas.microsoft.com/office/powerpoint/2010/main" val="259733329"/>
              </p:ext>
            </p:extLst>
          </p:nvPr>
        </p:nvGraphicFramePr>
        <p:xfrm>
          <a:off x="-121298" y="1441586"/>
          <a:ext cx="9265298" cy="455309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77A4CAAB-E2DC-4CBC-A171-A0ACA212862F}"/>
              </a:ext>
            </a:extLst>
          </p:cNvPr>
          <p:cNvSpPr txBox="1">
            <a:spLocks/>
          </p:cNvSpPr>
          <p:nvPr/>
        </p:nvSpPr>
        <p:spPr>
          <a:xfrm>
            <a:off x="665019" y="160713"/>
            <a:ext cx="7863840" cy="822960"/>
          </a:xfrm>
          <a:prstGeom prst="rect">
            <a:avLst/>
          </a:prstGeom>
        </p:spPr>
        <p:txBody>
          <a:bodyPr vert="horz" lIns="91440" tIns="45720" rIns="91440" bIns="45720" rtlCol="0" anchor="b">
            <a:noAutofit/>
          </a:bodyPr>
          <a:lstStyle>
            <a:lvl1pPr marL="0" indent="0" algn="l" defTabSz="685800" rtl="0" eaLnBrk="1" latinLnBrk="0" hangingPunct="1">
              <a:lnSpc>
                <a:spcPct val="90000"/>
              </a:lnSpc>
              <a:spcBef>
                <a:spcPts val="750"/>
              </a:spcBef>
              <a:buFont typeface="Arial" panose="020B0604020202020204" pitchFamily="34" charset="0"/>
              <a:buNone/>
              <a:defRPr sz="3200" kern="1200" baseline="0">
                <a:solidFill>
                  <a:schemeClr val="accent3"/>
                </a:solidFill>
                <a:latin typeface="Franklin Gothic Demi Cond" panose="020B0706030402020204" pitchFamily="34" charset="0"/>
                <a:ea typeface="+mn-ea"/>
                <a:cs typeface="+mn-cs"/>
              </a:defRPr>
            </a:lvl1pPr>
            <a:lvl2pPr marL="342900" indent="0" algn="l" defTabSz="685800" rtl="0" eaLnBrk="1" latinLnBrk="0" hangingPunct="1">
              <a:lnSpc>
                <a:spcPct val="90000"/>
              </a:lnSpc>
              <a:spcBef>
                <a:spcPts val="375"/>
              </a:spcBef>
              <a:buFont typeface="Franklin Gothic Medium" panose="020B0603020102020204" pitchFamily="34" charset="0"/>
              <a:buNone/>
              <a:defRPr sz="3200" kern="1200">
                <a:solidFill>
                  <a:schemeClr val="tx1"/>
                </a:solidFill>
                <a:latin typeface="Franklin Gothic Demi Cond" panose="020B07060304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3200" kern="1200">
                <a:solidFill>
                  <a:schemeClr val="tx1"/>
                </a:solidFill>
                <a:latin typeface="Franklin Gothic Demi Cond" panose="020B0706030402020204" pitchFamily="34" charset="0"/>
                <a:ea typeface="+mn-ea"/>
                <a:cs typeface="+mn-cs"/>
              </a:defRPr>
            </a:lvl3pPr>
            <a:lvl4pPr marL="1028700" indent="0" algn="l" defTabSz="685800" rtl="0" eaLnBrk="1" latinLnBrk="0" hangingPunct="1">
              <a:lnSpc>
                <a:spcPct val="90000"/>
              </a:lnSpc>
              <a:spcBef>
                <a:spcPts val="375"/>
              </a:spcBef>
              <a:buFont typeface="Franklin Gothic Medium" panose="020B0603020102020204" pitchFamily="34" charset="0"/>
              <a:buNone/>
              <a:defRPr sz="3200" kern="1200">
                <a:solidFill>
                  <a:schemeClr val="tx1"/>
                </a:solidFill>
                <a:latin typeface="Franklin Gothic Demi Cond" panose="020B07060304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3200" kern="1200">
                <a:solidFill>
                  <a:schemeClr val="tx1"/>
                </a:solidFill>
                <a:latin typeface="Franklin Gothic Demi Cond" panose="020B07060304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endParaRPr>
          </a:p>
        </p:txBody>
      </p:sp>
      <p:sp>
        <p:nvSpPr>
          <p:cNvPr id="12" name="Text Placeholder 2">
            <a:extLst>
              <a:ext uri="{FF2B5EF4-FFF2-40B4-BE49-F238E27FC236}">
                <a16:creationId xmlns:a16="http://schemas.microsoft.com/office/drawing/2014/main" id="{77E844B7-EA45-4C7A-93D5-94167C41E309}"/>
              </a:ext>
            </a:extLst>
          </p:cNvPr>
          <p:cNvSpPr txBox="1">
            <a:spLocks/>
          </p:cNvSpPr>
          <p:nvPr/>
        </p:nvSpPr>
        <p:spPr>
          <a:xfrm>
            <a:off x="573979" y="508038"/>
            <a:ext cx="8570021" cy="611025"/>
          </a:xfrm>
          <a:prstGeom prst="rect">
            <a:avLst/>
          </a:prstGeom>
        </p:spPr>
        <p:txBody>
          <a:bodyPr vert="horz" lIns="91440" tIns="45720" rIns="91440" bIns="45720" rtlCol="0" anchor="b">
            <a:noAutofit/>
          </a:bodyPr>
          <a:lstStyle>
            <a:lvl1pPr marL="0" indent="0" algn="l" defTabSz="685800" rtl="0" eaLnBrk="1" latinLnBrk="0" hangingPunct="1">
              <a:lnSpc>
                <a:spcPct val="90000"/>
              </a:lnSpc>
              <a:spcBef>
                <a:spcPts val="750"/>
              </a:spcBef>
              <a:buFont typeface="Arial" panose="020B0604020202020204" pitchFamily="34" charset="0"/>
              <a:buNone/>
              <a:defRPr sz="3200" kern="1200" baseline="0">
                <a:solidFill>
                  <a:schemeClr val="accent3"/>
                </a:solidFill>
                <a:latin typeface="Franklin Gothic Demi Cond" panose="020B0706030402020204" pitchFamily="34" charset="0"/>
                <a:ea typeface="+mn-ea"/>
                <a:cs typeface="+mn-cs"/>
              </a:defRPr>
            </a:lvl1pPr>
            <a:lvl2pPr marL="342900" indent="0" algn="l" defTabSz="685800" rtl="0" eaLnBrk="1" latinLnBrk="0" hangingPunct="1">
              <a:lnSpc>
                <a:spcPct val="90000"/>
              </a:lnSpc>
              <a:spcBef>
                <a:spcPts val="375"/>
              </a:spcBef>
              <a:buFont typeface="Franklin Gothic Medium" panose="020B0603020102020204" pitchFamily="34" charset="0"/>
              <a:buNone/>
              <a:defRPr sz="3200" kern="1200">
                <a:solidFill>
                  <a:schemeClr val="tx1"/>
                </a:solidFill>
                <a:latin typeface="Franklin Gothic Demi Cond" panose="020B07060304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3200" kern="1200">
                <a:solidFill>
                  <a:schemeClr val="tx1"/>
                </a:solidFill>
                <a:latin typeface="Franklin Gothic Demi Cond" panose="020B0706030402020204" pitchFamily="34" charset="0"/>
                <a:ea typeface="+mn-ea"/>
                <a:cs typeface="+mn-cs"/>
              </a:defRPr>
            </a:lvl3pPr>
            <a:lvl4pPr marL="1028700" indent="0" algn="l" defTabSz="685800" rtl="0" eaLnBrk="1" latinLnBrk="0" hangingPunct="1">
              <a:lnSpc>
                <a:spcPct val="90000"/>
              </a:lnSpc>
              <a:spcBef>
                <a:spcPts val="375"/>
              </a:spcBef>
              <a:buFont typeface="Franklin Gothic Medium" panose="020B0603020102020204" pitchFamily="34" charset="0"/>
              <a:buNone/>
              <a:defRPr sz="3200" kern="1200">
                <a:solidFill>
                  <a:schemeClr val="tx1"/>
                </a:solidFill>
                <a:latin typeface="Franklin Gothic Demi Cond" panose="020B07060304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3200" kern="1200">
                <a:solidFill>
                  <a:schemeClr val="tx1"/>
                </a:solidFill>
                <a:latin typeface="Franklin Gothic Demi Cond" panose="020B07060304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2060"/>
              </a:solidFill>
              <a:effectLst/>
              <a:uLnTx/>
              <a:uFillTx/>
              <a:latin typeface="Franklin Gothic Demi" panose="020B0703020102020204" pitchFamily="34" charset="0"/>
              <a:ea typeface="+mn-ea"/>
              <a:cs typeface="Calibri" panose="020F0502020204030204" pitchFamily="34" charset="0"/>
            </a:endParaRPr>
          </a:p>
        </p:txBody>
      </p:sp>
      <p:sp>
        <p:nvSpPr>
          <p:cNvPr id="2" name="Title 1">
            <a:extLst>
              <a:ext uri="{FF2B5EF4-FFF2-40B4-BE49-F238E27FC236}">
                <a16:creationId xmlns:a16="http://schemas.microsoft.com/office/drawing/2014/main" id="{724A8AC9-AE97-44FB-A6AC-53F3DD533A3B}"/>
              </a:ext>
            </a:extLst>
          </p:cNvPr>
          <p:cNvSpPr>
            <a:spLocks noGrp="1"/>
          </p:cNvSpPr>
          <p:nvPr>
            <p:ph type="title"/>
          </p:nvPr>
        </p:nvSpPr>
        <p:spPr>
          <a:xfrm>
            <a:off x="320040" y="640080"/>
            <a:ext cx="8810625" cy="917748"/>
          </a:xfrm>
        </p:spPr>
        <p:txBody>
          <a:bodyPr/>
          <a:lstStyle/>
          <a:p>
            <a:r>
              <a:rPr lang="en-US" altLang="en-US" dirty="0">
                <a:latin typeface="+mn-lt"/>
              </a:rPr>
              <a:t>In NC, fentanyl* was involved in over 70% of </a:t>
            </a:r>
            <a:br>
              <a:rPr lang="en-US" altLang="en-US" dirty="0">
                <a:latin typeface="+mn-lt"/>
              </a:rPr>
            </a:br>
            <a:r>
              <a:rPr lang="en-US" altLang="en-US" dirty="0">
                <a:latin typeface="+mn-lt"/>
              </a:rPr>
              <a:t>fatal overdoses in 2020</a:t>
            </a:r>
            <a:endParaRPr lang="en-US" dirty="0">
              <a:latin typeface="+mn-lt"/>
            </a:endParaRPr>
          </a:p>
        </p:txBody>
      </p:sp>
      <p:sp>
        <p:nvSpPr>
          <p:cNvPr id="13" name="TextBox 12">
            <a:extLst>
              <a:ext uri="{FF2B5EF4-FFF2-40B4-BE49-F238E27FC236}">
                <a16:creationId xmlns:a16="http://schemas.microsoft.com/office/drawing/2014/main" id="{6B21AE5D-A3D8-447C-8F25-A78E8ABC2797}"/>
              </a:ext>
            </a:extLst>
          </p:cNvPr>
          <p:cNvSpPr txBox="1"/>
          <p:nvPr/>
        </p:nvSpPr>
        <p:spPr>
          <a:xfrm>
            <a:off x="0" y="5635137"/>
            <a:ext cx="59607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*Other synthetic narcotic overdose (T40.4), most cases due to illicitly manufactured fentanyl; this category may also include prescription fentanyl and other synthetic narcotics like Tramadol </a:t>
            </a:r>
          </a:p>
        </p:txBody>
      </p:sp>
      <p:sp>
        <p:nvSpPr>
          <p:cNvPr id="14" name="Text Placeholder 8">
            <a:extLst>
              <a:ext uri="{FF2B5EF4-FFF2-40B4-BE49-F238E27FC236}">
                <a16:creationId xmlns:a16="http://schemas.microsoft.com/office/drawing/2014/main" id="{A8A39848-4F73-47DF-A6F2-FCF2CB2C8115}"/>
              </a:ext>
            </a:extLst>
          </p:cNvPr>
          <p:cNvSpPr>
            <a:spLocks noGrp="1"/>
          </p:cNvSpPr>
          <p:nvPr>
            <p:ph type="body" sz="quarter" idx="10"/>
          </p:nvPr>
        </p:nvSpPr>
        <p:spPr>
          <a:xfrm>
            <a:off x="0" y="5854096"/>
            <a:ext cx="7991475" cy="608654"/>
          </a:xfrm>
        </p:spPr>
        <p:txBody>
          <a:bodyPr/>
          <a:lstStyle/>
          <a:p>
            <a:pPr marL="0" indent="0">
              <a:spcBef>
                <a:spcPct val="0"/>
              </a:spcBef>
              <a:buNone/>
            </a:pPr>
            <a:endParaRPr lang="en-US" altLang="en-US" sz="1000" dirty="0">
              <a:latin typeface="Calibri" panose="020F0502020204030204" pitchFamily="34" charset="0"/>
            </a:endParaRPr>
          </a:p>
          <a:p>
            <a:pPr marL="0" indent="0">
              <a:spcBef>
                <a:spcPct val="0"/>
              </a:spcBef>
              <a:buNone/>
            </a:pPr>
            <a:r>
              <a:rPr lang="en-US" altLang="en-US" sz="1000" dirty="0">
                <a:latin typeface="Calibri" panose="020F0502020204030204" pitchFamily="34" charset="0"/>
              </a:rPr>
              <a:t>Technical Notes: </a:t>
            </a:r>
            <a:r>
              <a:rPr lang="en-US" altLang="en-US" sz="1000" b="0" dirty="0">
                <a:latin typeface="Calibri" panose="020F0502020204030204" pitchFamily="34" charset="0"/>
              </a:rPr>
              <a:t>M</a:t>
            </a:r>
            <a:r>
              <a:rPr lang="en-US" sz="1000" b="0" dirty="0">
                <a:latin typeface="Calibri" panose="020F0502020204030204" pitchFamily="34" charset="0"/>
              </a:rPr>
              <a:t>edication and drug poisoning, all intents </a:t>
            </a:r>
            <a:r>
              <a:rPr lang="en-US" altLang="en-US" sz="1000" b="0" dirty="0">
                <a:latin typeface="Calibri" panose="020F0502020204030204" pitchFamily="34" charset="0"/>
              </a:rPr>
              <a:t> </a:t>
            </a:r>
          </a:p>
          <a:p>
            <a:pPr marL="0" indent="0">
              <a:spcBef>
                <a:spcPct val="0"/>
              </a:spcBef>
              <a:buNone/>
            </a:pPr>
            <a:r>
              <a:rPr lang="en-US" altLang="en-US" sz="1000" dirty="0">
                <a:latin typeface="Calibri" panose="020F0502020204030204" pitchFamily="34" charset="0"/>
              </a:rPr>
              <a:t>Source: </a:t>
            </a:r>
            <a:r>
              <a:rPr lang="en-US" sz="1000" b="0" dirty="0">
                <a:latin typeface="Calibri" panose="020F0502020204030204" pitchFamily="34" charset="0"/>
              </a:rPr>
              <a:t>Deaths-N.C. State Center for Health Statistics, Vital Statistics, 2011-2020</a:t>
            </a:r>
            <a:endParaRPr lang="en-US" altLang="en-US" sz="1000" b="0" dirty="0">
              <a:latin typeface="Calibri" panose="020F0502020204030204" pitchFamily="34" charset="0"/>
            </a:endParaRPr>
          </a:p>
          <a:p>
            <a:pPr marL="0" indent="0">
              <a:spcBef>
                <a:spcPct val="0"/>
              </a:spcBef>
              <a:buNone/>
            </a:pPr>
            <a:r>
              <a:rPr lang="en-US" altLang="en-US" sz="1000" b="0" dirty="0">
                <a:latin typeface="Calibri" panose="020F0502020204030204" pitchFamily="34" charset="0"/>
              </a:rPr>
              <a:t>Analysis by Injury Epidemiology and Surveillance Unit</a:t>
            </a:r>
          </a:p>
          <a:p>
            <a:endParaRPr lang="en-US" dirty="0"/>
          </a:p>
        </p:txBody>
      </p:sp>
    </p:spTree>
    <p:extLst>
      <p:ext uri="{BB962C8B-B14F-4D97-AF65-F5344CB8AC3E}">
        <p14:creationId xmlns:p14="http://schemas.microsoft.com/office/powerpoint/2010/main" val="2888879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29D8C8-F258-462A-B0B0-5B5A835524EF}"/>
              </a:ext>
            </a:extLst>
          </p:cNvPr>
          <p:cNvSpPr>
            <a:spLocks noGrp="1"/>
          </p:cNvSpPr>
          <p:nvPr>
            <p:ph type="title"/>
          </p:nvPr>
        </p:nvSpPr>
        <p:spPr>
          <a:xfrm>
            <a:off x="320040" y="640080"/>
            <a:ext cx="8885738" cy="1089029"/>
          </a:xfrm>
        </p:spPr>
        <p:txBody>
          <a:bodyPr lIns="91440" tIns="45720" rIns="91440" bIns="45720" anchor="t">
            <a:noAutofit/>
          </a:bodyPr>
          <a:lstStyle/>
          <a:p>
            <a:r>
              <a:rPr lang="en-US" dirty="0">
                <a:latin typeface="+mn-lt"/>
              </a:rPr>
              <a:t>In NC, the epidemic is still driven by fentanyl*, but stimulants are also on the rise</a:t>
            </a:r>
          </a:p>
        </p:txBody>
      </p:sp>
      <p:sp>
        <p:nvSpPr>
          <p:cNvPr id="9" name="Text Placeholder 8">
            <a:extLst>
              <a:ext uri="{FF2B5EF4-FFF2-40B4-BE49-F238E27FC236}">
                <a16:creationId xmlns:a16="http://schemas.microsoft.com/office/drawing/2014/main" id="{05F63EC3-8405-4AC2-90A2-6DCDF0698E04}"/>
              </a:ext>
            </a:extLst>
          </p:cNvPr>
          <p:cNvSpPr>
            <a:spLocks noGrp="1"/>
          </p:cNvSpPr>
          <p:nvPr>
            <p:ph type="body" sz="quarter" idx="10"/>
          </p:nvPr>
        </p:nvSpPr>
        <p:spPr>
          <a:xfrm>
            <a:off x="27610" y="5809685"/>
            <a:ext cx="7992005" cy="826883"/>
          </a:xfrm>
        </p:spPr>
        <p:txBody>
          <a:bodyPr/>
          <a:lstStyle/>
          <a:p>
            <a:pPr marL="0" indent="0">
              <a:spcBef>
                <a:spcPct val="0"/>
              </a:spcBef>
              <a:buNone/>
            </a:pPr>
            <a:r>
              <a:rPr lang="en-US" altLang="en-US" sz="1000" b="0" dirty="0">
                <a:latin typeface="Calibri" panose="020F0502020204030204" pitchFamily="34" charset="0"/>
              </a:rPr>
              <a:t>Technical Notes: These counts are not mutually exclusive; If the death involved multiple substances it can be counted on multiple lines; </a:t>
            </a:r>
            <a:br>
              <a:rPr lang="en-US" altLang="en-US" sz="1000" b="0" dirty="0">
                <a:latin typeface="Calibri" panose="020F0502020204030204" pitchFamily="34" charset="0"/>
              </a:rPr>
            </a:br>
            <a:r>
              <a:rPr lang="en-US" altLang="en-US" sz="1000" b="0" dirty="0">
                <a:latin typeface="Calibri" panose="020F0502020204030204" pitchFamily="34" charset="0"/>
              </a:rPr>
              <a:t>Medication/drug and alcohol poisonings: with any mention of specific T-codes by drug type; limited to N.C. residents </a:t>
            </a:r>
          </a:p>
          <a:p>
            <a:pPr marL="0" indent="0">
              <a:spcBef>
                <a:spcPct val="0"/>
              </a:spcBef>
              <a:buNone/>
            </a:pPr>
            <a:r>
              <a:rPr lang="en-US" altLang="en-US" sz="1000" b="0" dirty="0">
                <a:latin typeface="Calibri" panose="020F0502020204030204" pitchFamily="34" charset="0"/>
              </a:rPr>
              <a:t>Source: </a:t>
            </a:r>
            <a:r>
              <a:rPr lang="en-US" sz="1000" b="0" dirty="0">
                <a:latin typeface="Calibri" panose="020F0502020204030204" pitchFamily="34" charset="0"/>
              </a:rPr>
              <a:t>Deaths-N.C. State Center for Health Statistics, Vital Statistics, 1999-2020</a:t>
            </a:r>
            <a:endParaRPr lang="en-US" altLang="en-US" sz="1000" b="0" dirty="0">
              <a:latin typeface="Calibri" panose="020F0502020204030204" pitchFamily="34" charset="0"/>
            </a:endParaRPr>
          </a:p>
          <a:p>
            <a:pPr marL="0" indent="0">
              <a:spcBef>
                <a:spcPct val="0"/>
              </a:spcBef>
              <a:buNone/>
            </a:pPr>
            <a:r>
              <a:rPr lang="en-US" altLang="en-US" sz="1000" b="0" dirty="0">
                <a:latin typeface="Calibri" panose="020F0502020204030204" pitchFamily="34" charset="0"/>
              </a:rPr>
              <a:t>Analysis by Injury Epidemiology and Surveillance Unit</a:t>
            </a:r>
          </a:p>
          <a:p>
            <a:endParaRPr lang="en-US" dirty="0"/>
          </a:p>
        </p:txBody>
      </p:sp>
      <p:graphicFrame>
        <p:nvGraphicFramePr>
          <p:cNvPr id="16" name="Content Placeholder 6">
            <a:extLst>
              <a:ext uri="{FF2B5EF4-FFF2-40B4-BE49-F238E27FC236}">
                <a16:creationId xmlns:a16="http://schemas.microsoft.com/office/drawing/2014/main" id="{700CFD4C-2163-4AC9-BEE5-76FFE04658DA}"/>
              </a:ext>
            </a:extLst>
          </p:cNvPr>
          <p:cNvGraphicFramePr>
            <a:graphicFrameLocks/>
          </p:cNvGraphicFramePr>
          <p:nvPr>
            <p:extLst>
              <p:ext uri="{D42A27DB-BD31-4B8C-83A1-F6EECF244321}">
                <p14:modId xmlns:p14="http://schemas.microsoft.com/office/powerpoint/2010/main" val="2528921450"/>
              </p:ext>
            </p:extLst>
          </p:nvPr>
        </p:nvGraphicFramePr>
        <p:xfrm>
          <a:off x="27610" y="1679928"/>
          <a:ext cx="9150558" cy="3741081"/>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44ADFAED-CA94-4F89-B711-3681E45E5962}"/>
              </a:ext>
            </a:extLst>
          </p:cNvPr>
          <p:cNvSpPr txBox="1"/>
          <p:nvPr/>
        </p:nvSpPr>
        <p:spPr>
          <a:xfrm>
            <a:off x="0" y="5379381"/>
            <a:ext cx="902493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*Other synthetic narcotic overdose (T40.4), most cases due to illicitly manufactured fentanyl; this category may also include prescription fentanyl and other synthetic narcotics like Tramadol </a:t>
            </a:r>
          </a:p>
        </p:txBody>
      </p:sp>
      <p:pic>
        <p:nvPicPr>
          <p:cNvPr id="13" name="Picture 12">
            <a:extLst>
              <a:ext uri="{FF2B5EF4-FFF2-40B4-BE49-F238E27FC236}">
                <a16:creationId xmlns:a16="http://schemas.microsoft.com/office/drawing/2014/main" id="{C8FE6DF9-2051-464C-838B-224688A42D63}"/>
              </a:ext>
            </a:extLst>
          </p:cNvPr>
          <p:cNvPicPr>
            <a:picLocks noChangeAspect="1"/>
          </p:cNvPicPr>
          <p:nvPr/>
        </p:nvPicPr>
        <p:blipFill>
          <a:blip r:embed="rId4"/>
          <a:stretch>
            <a:fillRect/>
          </a:stretch>
        </p:blipFill>
        <p:spPr>
          <a:xfrm>
            <a:off x="257174" y="1721556"/>
            <a:ext cx="8510588" cy="4713556"/>
          </a:xfrm>
          <a:prstGeom prst="rect">
            <a:avLst/>
          </a:prstGeom>
          <a:ln w="38100">
            <a:solidFill>
              <a:schemeClr val="tx1"/>
            </a:solidFill>
          </a:ln>
        </p:spPr>
      </p:pic>
    </p:spTree>
    <p:extLst>
      <p:ext uri="{BB962C8B-B14F-4D97-AF65-F5344CB8AC3E}">
        <p14:creationId xmlns:p14="http://schemas.microsoft.com/office/powerpoint/2010/main" val="273841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0A3FE-17D3-4858-AE1A-8B1BB5643130}"/>
              </a:ext>
            </a:extLst>
          </p:cNvPr>
          <p:cNvSpPr>
            <a:spLocks noGrp="1"/>
          </p:cNvSpPr>
          <p:nvPr>
            <p:ph type="title"/>
          </p:nvPr>
        </p:nvSpPr>
        <p:spPr>
          <a:xfrm>
            <a:off x="320040" y="640080"/>
            <a:ext cx="8724123" cy="548640"/>
          </a:xfrm>
        </p:spPr>
        <p:txBody>
          <a:bodyPr/>
          <a:lstStyle/>
          <a:p>
            <a:r>
              <a:rPr lang="en-US" dirty="0">
                <a:latin typeface="+mn-lt"/>
                <a:cs typeface="Calibri Light"/>
              </a:rPr>
              <a:t>Most overdose deaths now involve multiple substances</a:t>
            </a:r>
            <a:endParaRPr lang="en-US" dirty="0">
              <a:latin typeface="+mn-lt"/>
            </a:endParaRPr>
          </a:p>
        </p:txBody>
      </p:sp>
      <p:graphicFrame>
        <p:nvGraphicFramePr>
          <p:cNvPr id="6" name="Chart 5">
            <a:extLst>
              <a:ext uri="{FF2B5EF4-FFF2-40B4-BE49-F238E27FC236}">
                <a16:creationId xmlns:a16="http://schemas.microsoft.com/office/drawing/2014/main" id="{FEE19DD9-C3E7-488F-8D26-A976D8C0D509}"/>
              </a:ext>
            </a:extLst>
          </p:cNvPr>
          <p:cNvGraphicFramePr>
            <a:graphicFrameLocks/>
          </p:cNvGraphicFramePr>
          <p:nvPr>
            <p:extLst>
              <p:ext uri="{D42A27DB-BD31-4B8C-83A1-F6EECF244321}">
                <p14:modId xmlns:p14="http://schemas.microsoft.com/office/powerpoint/2010/main" val="3296174051"/>
              </p:ext>
            </p:extLst>
          </p:nvPr>
        </p:nvGraphicFramePr>
        <p:xfrm>
          <a:off x="111967" y="1342941"/>
          <a:ext cx="8920066" cy="506868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721C3BAC-2344-43E1-A355-06AC5A634CEC}"/>
              </a:ext>
            </a:extLst>
          </p:cNvPr>
          <p:cNvSpPr txBox="1"/>
          <p:nvPr/>
        </p:nvSpPr>
        <p:spPr>
          <a:xfrm>
            <a:off x="228389" y="6097580"/>
            <a:ext cx="9855410" cy="369332"/>
          </a:xfrm>
          <a:prstGeom prst="rect">
            <a:avLst/>
          </a:prstGeom>
          <a:noFill/>
          <a:ln w="31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Source: NC State Center for Health Statistics, Vital Statistics, 1999-2020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Detailed technical available from NC DHHS</a:t>
            </a:r>
          </a:p>
        </p:txBody>
      </p:sp>
      <p:pic>
        <p:nvPicPr>
          <p:cNvPr id="5" name="Picture 4">
            <a:extLst>
              <a:ext uri="{FF2B5EF4-FFF2-40B4-BE49-F238E27FC236}">
                <a16:creationId xmlns:a16="http://schemas.microsoft.com/office/drawing/2014/main" id="{2C4BBE56-EB3A-4AEF-A92E-D2C4408E1B62}"/>
              </a:ext>
            </a:extLst>
          </p:cNvPr>
          <p:cNvPicPr>
            <a:picLocks noChangeAspect="1"/>
          </p:cNvPicPr>
          <p:nvPr/>
        </p:nvPicPr>
        <p:blipFill rotWithShape="1">
          <a:blip r:embed="rId3"/>
          <a:srcRect t="10077"/>
          <a:stretch/>
        </p:blipFill>
        <p:spPr>
          <a:xfrm>
            <a:off x="985061" y="1801243"/>
            <a:ext cx="5114926" cy="194666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835790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3"/>
          <p:cNvSpPr txBox="1">
            <a:spLocks noGrp="1"/>
          </p:cNvSpPr>
          <p:nvPr>
            <p:ph type="title"/>
          </p:nvPr>
        </p:nvSpPr>
        <p:spPr>
          <a:xfrm>
            <a:off x="320040" y="640080"/>
            <a:ext cx="7886700" cy="994275"/>
          </a:xfrm>
          <a:prstGeom prst="rect">
            <a:avLst/>
          </a:prstGeom>
          <a:noFill/>
          <a:ln>
            <a:noFill/>
          </a:ln>
        </p:spPr>
        <p:txBody>
          <a:bodyPr spcFirstLastPara="1" wrap="square" lIns="68569" tIns="34275" rIns="68569" bIns="34275" anchor="ctr" anchorCtr="0">
            <a:normAutofit/>
          </a:bodyPr>
          <a:lstStyle/>
          <a:p>
            <a:r>
              <a:rPr lang="en-US" sz="3200" b="1" dirty="0">
                <a:solidFill>
                  <a:srgbClr val="17375E"/>
                </a:solidFill>
                <a:latin typeface="+mj-lt"/>
              </a:rPr>
              <a:t>Disclosures</a:t>
            </a:r>
            <a:endParaRPr sz="3200" b="1" dirty="0">
              <a:solidFill>
                <a:srgbClr val="17375E"/>
              </a:solidFill>
              <a:latin typeface="+mj-lt"/>
            </a:endParaRPr>
          </a:p>
        </p:txBody>
      </p:sp>
      <p:sp>
        <p:nvSpPr>
          <p:cNvPr id="124" name="Google Shape;124;p3"/>
          <p:cNvSpPr txBox="1">
            <a:spLocks noGrp="1"/>
          </p:cNvSpPr>
          <p:nvPr>
            <p:ph type="body" idx="1"/>
          </p:nvPr>
        </p:nvSpPr>
        <p:spPr>
          <a:xfrm>
            <a:off x="512064" y="1554480"/>
            <a:ext cx="7886700" cy="2894850"/>
          </a:xfrm>
          <a:prstGeom prst="rect">
            <a:avLst/>
          </a:prstGeom>
          <a:noFill/>
          <a:ln>
            <a:noFill/>
          </a:ln>
        </p:spPr>
        <p:txBody>
          <a:bodyPr spcFirstLastPara="1" wrap="square" lIns="68569" tIns="34275" rIns="68569" bIns="34275" anchor="t" anchorCtr="0">
            <a:normAutofit/>
          </a:bodyPr>
          <a:lstStyle/>
          <a:p>
            <a:pPr marL="457200" indent="-457200">
              <a:buClr>
                <a:srgbClr val="4B9CD3"/>
              </a:buClr>
              <a:buSzPts val="3000"/>
            </a:pPr>
            <a:r>
              <a:rPr lang="en-US" dirty="0">
                <a:latin typeface="+mj-lt"/>
                <a:ea typeface="Calibri"/>
                <a:cs typeface="Calibri"/>
                <a:sym typeface="Calibri"/>
              </a:rPr>
              <a:t>We have no actual or potential conflicts of interest in relation to this program and no disclosures.</a:t>
            </a:r>
            <a:endParaRPr dirty="0">
              <a:latin typeface="+mj-lt"/>
            </a:endParaRPr>
          </a:p>
          <a:p>
            <a:pPr indent="-200025">
              <a:spcBef>
                <a:spcPts val="0"/>
              </a:spcBef>
              <a:buClr>
                <a:srgbClr val="4B9CD3"/>
              </a:buClr>
              <a:buSzPts val="3000"/>
              <a:buNone/>
            </a:pPr>
            <a:endParaRPr sz="2250" dirty="0">
              <a:solidFill>
                <a:srgbClr val="13284B"/>
              </a:solidFill>
              <a:latin typeface="Libre Franklin"/>
              <a:ea typeface="Libre Franklin"/>
              <a:cs typeface="Libre Franklin"/>
              <a:sym typeface="Libre Franklin"/>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78A0C-3830-46F0-B1BF-1966E8E5457A}"/>
              </a:ext>
            </a:extLst>
          </p:cNvPr>
          <p:cNvSpPr>
            <a:spLocks noGrp="1"/>
          </p:cNvSpPr>
          <p:nvPr>
            <p:ph type="title"/>
          </p:nvPr>
        </p:nvSpPr>
        <p:spPr>
          <a:xfrm>
            <a:off x="321944" y="640080"/>
            <a:ext cx="7843267" cy="548640"/>
          </a:xfrm>
        </p:spPr>
        <p:txBody>
          <a:bodyPr/>
          <a:lstStyle/>
          <a:p>
            <a:r>
              <a:rPr lang="en-US" dirty="0">
                <a:latin typeface="+mn-lt"/>
              </a:rPr>
              <a:t>In 2020, Fentanyl* was involved in…</a:t>
            </a:r>
          </a:p>
        </p:txBody>
      </p:sp>
      <p:sp>
        <p:nvSpPr>
          <p:cNvPr id="3" name="Text Placeholder 2">
            <a:extLst>
              <a:ext uri="{FF2B5EF4-FFF2-40B4-BE49-F238E27FC236}">
                <a16:creationId xmlns:a16="http://schemas.microsoft.com/office/drawing/2014/main" id="{FF708A42-7CD0-4B17-9BDE-F57E4BEF5427}"/>
              </a:ext>
            </a:extLst>
          </p:cNvPr>
          <p:cNvSpPr>
            <a:spLocks noGrp="1"/>
          </p:cNvSpPr>
          <p:nvPr>
            <p:ph type="body" sz="quarter" idx="10"/>
          </p:nvPr>
        </p:nvSpPr>
        <p:spPr>
          <a:xfrm>
            <a:off x="512064" y="1369273"/>
            <a:ext cx="7888288" cy="4795307"/>
          </a:xfrm>
        </p:spPr>
        <p:txBody>
          <a:bodyPr/>
          <a:lstStyle/>
          <a:p>
            <a:pPr marL="0" indent="0">
              <a:lnSpc>
                <a:spcPts val="5300"/>
              </a:lnSpc>
              <a:buNone/>
            </a:pPr>
            <a:r>
              <a:rPr lang="en-US" b="0" dirty="0">
                <a:latin typeface="+mn-lt"/>
              </a:rPr>
              <a:t>87% of </a:t>
            </a:r>
            <a:r>
              <a:rPr lang="en-US" dirty="0">
                <a:latin typeface="+mn-lt"/>
              </a:rPr>
              <a:t>opioid</a:t>
            </a:r>
            <a:r>
              <a:rPr lang="en-US" b="0" dirty="0">
                <a:latin typeface="+mn-lt"/>
              </a:rPr>
              <a:t> overdoses</a:t>
            </a:r>
          </a:p>
          <a:p>
            <a:pPr marL="0" indent="0">
              <a:lnSpc>
                <a:spcPts val="5300"/>
              </a:lnSpc>
              <a:buNone/>
            </a:pPr>
            <a:r>
              <a:rPr lang="en-US" b="0" dirty="0">
                <a:latin typeface="+mn-lt"/>
              </a:rPr>
              <a:t>74% of </a:t>
            </a:r>
            <a:r>
              <a:rPr lang="en-US" dirty="0">
                <a:latin typeface="+mn-lt"/>
              </a:rPr>
              <a:t>cocaine</a:t>
            </a:r>
            <a:r>
              <a:rPr lang="en-US" b="0" dirty="0">
                <a:latin typeface="+mn-lt"/>
              </a:rPr>
              <a:t> overdoses</a:t>
            </a:r>
          </a:p>
          <a:p>
            <a:pPr marL="0" indent="0">
              <a:lnSpc>
                <a:spcPts val="5300"/>
              </a:lnSpc>
              <a:buNone/>
            </a:pPr>
            <a:r>
              <a:rPr lang="en-US" b="0" dirty="0">
                <a:latin typeface="+mn-lt"/>
              </a:rPr>
              <a:t>71% of </a:t>
            </a:r>
            <a:r>
              <a:rPr lang="en-US" dirty="0">
                <a:latin typeface="+mn-lt"/>
              </a:rPr>
              <a:t>methamphetamine</a:t>
            </a:r>
            <a:r>
              <a:rPr lang="en-US" b="0" dirty="0">
                <a:latin typeface="+mn-lt"/>
              </a:rPr>
              <a:t> overdoses</a:t>
            </a:r>
          </a:p>
          <a:p>
            <a:pPr marL="0" indent="0">
              <a:lnSpc>
                <a:spcPts val="5300"/>
              </a:lnSpc>
              <a:buNone/>
            </a:pPr>
            <a:r>
              <a:rPr lang="en-US" b="0" dirty="0">
                <a:latin typeface="+mn-lt"/>
              </a:rPr>
              <a:t>67% of </a:t>
            </a:r>
            <a:r>
              <a:rPr lang="en-US" dirty="0">
                <a:latin typeface="+mn-lt"/>
              </a:rPr>
              <a:t>benzodiazepine</a:t>
            </a:r>
            <a:r>
              <a:rPr lang="en-US" b="0" dirty="0">
                <a:latin typeface="+mn-lt"/>
              </a:rPr>
              <a:t> overdoses</a:t>
            </a:r>
          </a:p>
          <a:p>
            <a:pPr marL="0" indent="0">
              <a:lnSpc>
                <a:spcPts val="5300"/>
              </a:lnSpc>
              <a:buNone/>
            </a:pPr>
            <a:r>
              <a:rPr lang="en-US" b="0" dirty="0">
                <a:latin typeface="+mn-lt"/>
              </a:rPr>
              <a:t>66% of </a:t>
            </a:r>
            <a:r>
              <a:rPr lang="en-US" dirty="0">
                <a:latin typeface="+mn-lt"/>
              </a:rPr>
              <a:t>gabapentin</a:t>
            </a:r>
            <a:r>
              <a:rPr lang="en-US" b="0" dirty="0">
                <a:latin typeface="+mn-lt"/>
              </a:rPr>
              <a:t> overdoses</a:t>
            </a:r>
          </a:p>
        </p:txBody>
      </p:sp>
      <p:sp>
        <p:nvSpPr>
          <p:cNvPr id="5" name="Text Placeholder 8">
            <a:extLst>
              <a:ext uri="{FF2B5EF4-FFF2-40B4-BE49-F238E27FC236}">
                <a16:creationId xmlns:a16="http://schemas.microsoft.com/office/drawing/2014/main" id="{E67E75F0-A238-4D41-97EF-BDEFCF6A2045}"/>
              </a:ext>
            </a:extLst>
          </p:cNvPr>
          <p:cNvSpPr txBox="1">
            <a:spLocks/>
          </p:cNvSpPr>
          <p:nvPr/>
        </p:nvSpPr>
        <p:spPr>
          <a:xfrm>
            <a:off x="105984" y="5802406"/>
            <a:ext cx="7991475" cy="608654"/>
          </a:xfrm>
          <a:prstGeom prst="rect">
            <a:avLst/>
          </a:prstGeom>
        </p:spPr>
        <p:txBody>
          <a:bodyPr>
            <a:noAutofit/>
          </a:bodyPr>
          <a:lstStyle>
            <a:lvl1pPr marL="228600" indent="-228600" algn="l" defTabSz="685800" rtl="0" eaLnBrk="1" latinLnBrk="0" hangingPunct="1">
              <a:lnSpc>
                <a:spcPct val="100000"/>
              </a:lnSpc>
              <a:spcBef>
                <a:spcPts val="1200"/>
              </a:spcBef>
              <a:buFont typeface="Arial" panose="020B0604020202020204" pitchFamily="34" charset="0"/>
              <a:buChar char="•"/>
              <a:defRPr sz="2800" b="1" i="0" kern="1200">
                <a:solidFill>
                  <a:schemeClr val="tx1"/>
                </a:solidFill>
                <a:latin typeface="Gotham Bold" charset="0"/>
                <a:ea typeface="Gotham Bold" charset="0"/>
                <a:cs typeface="Gotham Bold" charset="0"/>
              </a:defRPr>
            </a:lvl1pPr>
            <a:lvl2pPr marL="576263" indent="-233363" algn="l" defTabSz="685800" rtl="0" eaLnBrk="1" latinLnBrk="0" hangingPunct="1">
              <a:lnSpc>
                <a:spcPct val="100000"/>
              </a:lnSpc>
              <a:spcBef>
                <a:spcPts val="375"/>
              </a:spcBef>
              <a:buFont typeface="Franklin Gothic Medium" panose="020B0603020102020204" pitchFamily="34" charset="0"/>
              <a:buChar char="−"/>
              <a:defRPr sz="2400" b="1" i="0" kern="1200">
                <a:solidFill>
                  <a:schemeClr val="tx1"/>
                </a:solidFill>
                <a:latin typeface="Gotham Bold" charset="0"/>
                <a:ea typeface="Gotham Bold" charset="0"/>
                <a:cs typeface="Gotham Bold" charset="0"/>
              </a:defRPr>
            </a:lvl2pPr>
            <a:lvl3pPr marL="973138" indent="-228600" algn="l" defTabSz="685800" rtl="0" eaLnBrk="1" latinLnBrk="0" hangingPunct="1">
              <a:lnSpc>
                <a:spcPct val="100000"/>
              </a:lnSpc>
              <a:spcBef>
                <a:spcPts val="375"/>
              </a:spcBef>
              <a:buFont typeface="Arial" panose="020B0604020202020204" pitchFamily="34" charset="0"/>
              <a:buChar char="•"/>
              <a:defRPr sz="2000" b="1" i="0" kern="1200">
                <a:solidFill>
                  <a:schemeClr val="tx1"/>
                </a:solidFill>
                <a:latin typeface="Gotham Bold" charset="0"/>
                <a:ea typeface="Gotham Bold" charset="0"/>
                <a:cs typeface="Gotham Bold"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Franklin Gothic Medium" panose="020B0603020102020204" pitchFamily="34"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Franklin Gothic Medium" panose="020B06030201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000" b="1" i="0" u="none" strike="noStrike" kern="1200" cap="none" spc="0" normalizeH="0" baseline="0" noProof="0" dirty="0">
              <a:ln>
                <a:noFill/>
              </a:ln>
              <a:solidFill>
                <a:prstClr val="black"/>
              </a:solidFill>
              <a:effectLst/>
              <a:uLnTx/>
              <a:uFillTx/>
              <a:latin typeface="Calibri" panose="020F0502020204030204" pitchFamily="34" charset="0"/>
            </a:endParaRPr>
          </a:p>
          <a:p>
            <a:pPr marL="0" marR="0" lvl="0" indent="0" algn="l" defTabSz="6858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00" b="1" i="0" u="none" strike="noStrike" kern="1200" cap="none" spc="0" normalizeH="0" baseline="0" noProof="0" dirty="0">
                <a:ln>
                  <a:noFill/>
                </a:ln>
                <a:solidFill>
                  <a:prstClr val="black"/>
                </a:solidFill>
                <a:effectLst/>
                <a:uLnTx/>
                <a:uFillTx/>
                <a:latin typeface="Calibri" panose="020F0502020204030204" pitchFamily="34" charset="0"/>
              </a:rPr>
              <a:t>Technical Notes: </a:t>
            </a:r>
            <a:r>
              <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rPr>
              <a:t>M</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rPr>
              <a:t>edication and drug poisoning, all intents; </a:t>
            </a:r>
            <a:r>
              <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rPr>
              <a:t> </a:t>
            </a:r>
          </a:p>
          <a:p>
            <a:pPr marL="0" marR="0" lvl="0" indent="0" algn="l" defTabSz="6858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00" b="1" i="0" u="none" strike="noStrike" kern="1200" cap="none" spc="0" normalizeH="0" baseline="0" noProof="0" dirty="0">
                <a:ln>
                  <a:noFill/>
                </a:ln>
                <a:solidFill>
                  <a:prstClr val="black"/>
                </a:solidFill>
                <a:effectLst/>
                <a:uLnTx/>
                <a:uFillTx/>
                <a:latin typeface="Calibri" panose="020F0502020204030204" pitchFamily="34" charset="0"/>
              </a:rPr>
              <a:t>Source: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rPr>
              <a:t>Deaths-N.C. State Center for Health Statistics, Vital Statistics, 2020</a:t>
            </a: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ndParaRPr>
          </a:p>
          <a:p>
            <a:pPr marL="0" marR="0" lvl="0" indent="0" algn="l" defTabSz="6858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rPr>
              <a:t>Analysis by Injury Epidemiology and Surveillance Unit</a:t>
            </a:r>
          </a:p>
          <a:p>
            <a:pPr marL="228600" marR="0" lvl="0" indent="-228600" algn="l" defTabSz="6858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Gotham Bold" charset="0"/>
            </a:endParaRPr>
          </a:p>
        </p:txBody>
      </p:sp>
      <p:sp>
        <p:nvSpPr>
          <p:cNvPr id="7" name="TextBox 6">
            <a:extLst>
              <a:ext uri="{FF2B5EF4-FFF2-40B4-BE49-F238E27FC236}">
                <a16:creationId xmlns:a16="http://schemas.microsoft.com/office/drawing/2014/main" id="{AF81D052-28E4-43AA-B0E1-17815B5A5126}"/>
              </a:ext>
            </a:extLst>
          </p:cNvPr>
          <p:cNvSpPr txBox="1"/>
          <p:nvPr/>
        </p:nvSpPr>
        <p:spPr>
          <a:xfrm>
            <a:off x="105984" y="5512319"/>
            <a:ext cx="651389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*Other synthetic narcotic overdose (T40.4), most cases due to illicitly manufactured fentanyl; this category may also include prescription fentanyl and other synthetic narcotics like Tramadol </a:t>
            </a:r>
          </a:p>
        </p:txBody>
      </p:sp>
    </p:spTree>
    <p:extLst>
      <p:ext uri="{BB962C8B-B14F-4D97-AF65-F5344CB8AC3E}">
        <p14:creationId xmlns:p14="http://schemas.microsoft.com/office/powerpoint/2010/main" val="39845978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C32667-499E-4A82-9E53-F97601F8ADF7}"/>
              </a:ext>
            </a:extLst>
          </p:cNvPr>
          <p:cNvPicPr>
            <a:picLocks noChangeAspect="1"/>
          </p:cNvPicPr>
          <p:nvPr/>
        </p:nvPicPr>
        <p:blipFill rotWithShape="1">
          <a:blip r:embed="rId2"/>
          <a:srcRect t="2149"/>
          <a:stretch/>
        </p:blipFill>
        <p:spPr>
          <a:xfrm>
            <a:off x="168139" y="518488"/>
            <a:ext cx="4385932" cy="5062670"/>
          </a:xfrm>
          <a:prstGeom prst="rect">
            <a:avLst/>
          </a:prstGeom>
          <a:ln w="22225">
            <a:solidFill>
              <a:schemeClr val="accent1"/>
            </a:solidFill>
          </a:ln>
        </p:spPr>
      </p:pic>
      <p:pic>
        <p:nvPicPr>
          <p:cNvPr id="8" name="id-F58E9688-A19A-4F8D-BE7B-EDC5C7BA77DE" descr="Image.jpeg">
            <a:extLst>
              <a:ext uri="{FF2B5EF4-FFF2-40B4-BE49-F238E27FC236}">
                <a16:creationId xmlns:a16="http://schemas.microsoft.com/office/drawing/2014/main" id="{CAF430F1-141E-4A8B-B4D1-D8735F20C2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5262" y="1172905"/>
            <a:ext cx="5062670" cy="506267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DA3D0BE-4B10-4CC4-BD37-D457D22A553F}"/>
              </a:ext>
            </a:extLst>
          </p:cNvPr>
          <p:cNvSpPr txBox="1"/>
          <p:nvPr/>
        </p:nvSpPr>
        <p:spPr>
          <a:xfrm>
            <a:off x="86206" y="6333775"/>
            <a:ext cx="380905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Slides courtesy of Dr. Nab Dasgupta and his team at UNC IPRC</a:t>
            </a:r>
          </a:p>
        </p:txBody>
      </p:sp>
    </p:spTree>
    <p:extLst>
      <p:ext uri="{BB962C8B-B14F-4D97-AF65-F5344CB8AC3E}">
        <p14:creationId xmlns:p14="http://schemas.microsoft.com/office/powerpoint/2010/main" val="14150320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C3817B-DFA5-4B06-B4CA-7AD45118A02E}"/>
              </a:ext>
            </a:extLst>
          </p:cNvPr>
          <p:cNvSpPr txBox="1"/>
          <p:nvPr/>
        </p:nvSpPr>
        <p:spPr>
          <a:xfrm>
            <a:off x="0" y="1941920"/>
            <a:ext cx="9144000" cy="923827"/>
          </a:xfrm>
          <a:prstGeom prst="rect">
            <a:avLst/>
          </a:prstGeom>
          <a:solidFill>
            <a:srgbClr val="1F497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8A94BE0A-81E6-4BB4-A48F-1CA140383B70}"/>
              </a:ext>
            </a:extLst>
          </p:cNvPr>
          <p:cNvSpPr>
            <a:spLocks noGrp="1"/>
          </p:cNvSpPr>
          <p:nvPr>
            <p:ph type="title" idx="4294967295"/>
          </p:nvPr>
        </p:nvSpPr>
        <p:spPr>
          <a:xfrm>
            <a:off x="137160" y="2150736"/>
            <a:ext cx="8703951" cy="642937"/>
          </a:xfrm>
          <a:solidFill>
            <a:srgbClr val="1F497D"/>
          </a:solidFill>
        </p:spPr>
        <p:txBody>
          <a:bodyPr/>
          <a:lstStyle/>
          <a:p>
            <a:r>
              <a:rPr lang="en-US" sz="3200" dirty="0">
                <a:solidFill>
                  <a:schemeClr val="bg1"/>
                </a:solidFill>
                <a:latin typeface="+mn-lt"/>
              </a:rPr>
              <a:t>Surveillance Resources</a:t>
            </a:r>
          </a:p>
        </p:txBody>
      </p:sp>
    </p:spTree>
    <p:extLst>
      <p:ext uri="{BB962C8B-B14F-4D97-AF65-F5344CB8AC3E}">
        <p14:creationId xmlns:p14="http://schemas.microsoft.com/office/powerpoint/2010/main" val="21102611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DD18F-190C-44D9-B066-8C3102BCF034}"/>
              </a:ext>
            </a:extLst>
          </p:cNvPr>
          <p:cNvSpPr>
            <a:spLocks noGrp="1"/>
          </p:cNvSpPr>
          <p:nvPr>
            <p:ph type="title"/>
          </p:nvPr>
        </p:nvSpPr>
        <p:spPr>
          <a:xfrm>
            <a:off x="320040" y="640080"/>
            <a:ext cx="7843267" cy="548640"/>
          </a:xfrm>
        </p:spPr>
        <p:txBody>
          <a:bodyPr/>
          <a:lstStyle/>
          <a:p>
            <a:r>
              <a:rPr lang="en-US" b="1" dirty="0">
                <a:latin typeface="+mn-lt"/>
              </a:rPr>
              <a:t>Monthly Surveillance Reports</a:t>
            </a:r>
          </a:p>
        </p:txBody>
      </p:sp>
      <p:sp>
        <p:nvSpPr>
          <p:cNvPr id="7" name="TextBox 6">
            <a:extLst>
              <a:ext uri="{FF2B5EF4-FFF2-40B4-BE49-F238E27FC236}">
                <a16:creationId xmlns:a16="http://schemas.microsoft.com/office/drawing/2014/main" id="{F0A31F61-0AFA-4071-BBFF-658315489C6D}"/>
              </a:ext>
            </a:extLst>
          </p:cNvPr>
          <p:cNvSpPr txBox="1"/>
          <p:nvPr/>
        </p:nvSpPr>
        <p:spPr>
          <a:xfrm>
            <a:off x="320040" y="5266964"/>
            <a:ext cx="3898831"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200" b="0" i="0" u="none" strike="noStrike" kern="1200" cap="none" spc="0" normalizeH="0" baseline="0" noProof="0" dirty="0">
                <a:ln>
                  <a:noFill/>
                </a:ln>
                <a:solidFill>
                  <a:prstClr val="black"/>
                </a:solidFill>
                <a:effectLst/>
                <a:uLnTx/>
                <a:uFillTx/>
                <a:ea typeface="+mn-ea"/>
                <a:cs typeface="+mn-cs"/>
              </a:rPr>
              <a:t>Delivered by email to dedicated email listserv, web postings, etc.</a:t>
            </a:r>
            <a:endParaRPr kumimoji="0" lang="en-US" sz="2200" b="0" i="0" u="none" strike="noStrike" kern="1200" cap="none" spc="0" normalizeH="0" baseline="0" noProof="0" dirty="0">
              <a:ln>
                <a:noFill/>
              </a:ln>
              <a:solidFill>
                <a:prstClr val="black"/>
              </a:solidFill>
              <a:effectLst/>
              <a:uLnTx/>
              <a:uFillTx/>
              <a:ea typeface="+mn-ea"/>
              <a:cs typeface="+mn-cs"/>
            </a:endParaRPr>
          </a:p>
        </p:txBody>
      </p:sp>
      <p:pic>
        <p:nvPicPr>
          <p:cNvPr id="8" name="Picture 7">
            <a:extLst>
              <a:ext uri="{FF2B5EF4-FFF2-40B4-BE49-F238E27FC236}">
                <a16:creationId xmlns:a16="http://schemas.microsoft.com/office/drawing/2014/main" id="{F4CD4EAD-C0E2-46C1-9754-DD77AF641C39}"/>
              </a:ext>
            </a:extLst>
          </p:cNvPr>
          <p:cNvPicPr>
            <a:picLocks noChangeAspect="1"/>
          </p:cNvPicPr>
          <p:nvPr/>
        </p:nvPicPr>
        <p:blipFill>
          <a:blip r:embed="rId2"/>
          <a:stretch>
            <a:fillRect/>
          </a:stretch>
        </p:blipFill>
        <p:spPr>
          <a:xfrm>
            <a:off x="225768" y="1360015"/>
            <a:ext cx="3898831" cy="2964849"/>
          </a:xfrm>
          <a:prstGeom prst="rect">
            <a:avLst/>
          </a:prstGeom>
        </p:spPr>
      </p:pic>
      <p:pic>
        <p:nvPicPr>
          <p:cNvPr id="10" name="Picture 9">
            <a:extLst>
              <a:ext uri="{FF2B5EF4-FFF2-40B4-BE49-F238E27FC236}">
                <a16:creationId xmlns:a16="http://schemas.microsoft.com/office/drawing/2014/main" id="{FA6DF692-3F42-4F17-A170-C90311E1F056}"/>
              </a:ext>
            </a:extLst>
          </p:cNvPr>
          <p:cNvPicPr>
            <a:picLocks noChangeAspect="1"/>
          </p:cNvPicPr>
          <p:nvPr/>
        </p:nvPicPr>
        <p:blipFill>
          <a:blip r:embed="rId3"/>
          <a:stretch>
            <a:fillRect/>
          </a:stretch>
        </p:blipFill>
        <p:spPr>
          <a:xfrm>
            <a:off x="2349773" y="2071471"/>
            <a:ext cx="3940201" cy="2964849"/>
          </a:xfrm>
          <a:prstGeom prst="rect">
            <a:avLst/>
          </a:prstGeom>
        </p:spPr>
      </p:pic>
      <p:pic>
        <p:nvPicPr>
          <p:cNvPr id="9" name="Picture 8">
            <a:extLst>
              <a:ext uri="{FF2B5EF4-FFF2-40B4-BE49-F238E27FC236}">
                <a16:creationId xmlns:a16="http://schemas.microsoft.com/office/drawing/2014/main" id="{D6358836-761D-47B2-9CB2-D8B8D60BB297}"/>
              </a:ext>
            </a:extLst>
          </p:cNvPr>
          <p:cNvPicPr>
            <a:picLocks noChangeAspect="1"/>
          </p:cNvPicPr>
          <p:nvPr/>
        </p:nvPicPr>
        <p:blipFill>
          <a:blip r:embed="rId4"/>
          <a:stretch>
            <a:fillRect/>
          </a:stretch>
        </p:blipFill>
        <p:spPr>
          <a:xfrm>
            <a:off x="2349772" y="2108852"/>
            <a:ext cx="4051027" cy="3110916"/>
          </a:xfrm>
          <a:prstGeom prst="rect">
            <a:avLst/>
          </a:prstGeom>
        </p:spPr>
      </p:pic>
      <p:pic>
        <p:nvPicPr>
          <p:cNvPr id="12" name="Picture 11">
            <a:extLst>
              <a:ext uri="{FF2B5EF4-FFF2-40B4-BE49-F238E27FC236}">
                <a16:creationId xmlns:a16="http://schemas.microsoft.com/office/drawing/2014/main" id="{1DB91E98-351C-43A7-B427-A229FA2F7D68}"/>
              </a:ext>
            </a:extLst>
          </p:cNvPr>
          <p:cNvPicPr>
            <a:picLocks noChangeAspect="1"/>
          </p:cNvPicPr>
          <p:nvPr/>
        </p:nvPicPr>
        <p:blipFill>
          <a:blip r:embed="rId5"/>
          <a:stretch>
            <a:fillRect/>
          </a:stretch>
        </p:blipFill>
        <p:spPr>
          <a:xfrm>
            <a:off x="5019403" y="3239780"/>
            <a:ext cx="3592907" cy="2775636"/>
          </a:xfrm>
          <a:prstGeom prst="rect">
            <a:avLst/>
          </a:prstGeom>
        </p:spPr>
      </p:pic>
    </p:spTree>
    <p:extLst>
      <p:ext uri="{BB962C8B-B14F-4D97-AF65-F5344CB8AC3E}">
        <p14:creationId xmlns:p14="http://schemas.microsoft.com/office/powerpoint/2010/main" val="26821933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9A8667-E5F0-4368-9754-C58C03D579E7}"/>
              </a:ext>
            </a:extLst>
          </p:cNvPr>
          <p:cNvPicPr>
            <a:picLocks noChangeAspect="1"/>
          </p:cNvPicPr>
          <p:nvPr/>
        </p:nvPicPr>
        <p:blipFill>
          <a:blip r:embed="rId3"/>
          <a:stretch>
            <a:fillRect/>
          </a:stretch>
        </p:blipFill>
        <p:spPr>
          <a:xfrm>
            <a:off x="629743" y="1404933"/>
            <a:ext cx="1847294" cy="2419496"/>
          </a:xfrm>
          <a:prstGeom prst="rect">
            <a:avLst/>
          </a:prstGeom>
          <a:ln w="19050">
            <a:solidFill>
              <a:srgbClr val="94B6C7"/>
            </a:solidFill>
          </a:ln>
        </p:spPr>
      </p:pic>
      <p:pic>
        <p:nvPicPr>
          <p:cNvPr id="6" name="Picture 5">
            <a:extLst>
              <a:ext uri="{FF2B5EF4-FFF2-40B4-BE49-F238E27FC236}">
                <a16:creationId xmlns:a16="http://schemas.microsoft.com/office/drawing/2014/main" id="{455BD846-E7B8-4B0E-A127-8077FFC21E38}"/>
              </a:ext>
            </a:extLst>
          </p:cNvPr>
          <p:cNvPicPr>
            <a:picLocks noChangeAspect="1"/>
          </p:cNvPicPr>
          <p:nvPr/>
        </p:nvPicPr>
        <p:blipFill>
          <a:blip r:embed="rId4"/>
          <a:stretch>
            <a:fillRect/>
          </a:stretch>
        </p:blipFill>
        <p:spPr>
          <a:xfrm>
            <a:off x="2737043" y="1463300"/>
            <a:ext cx="1799436" cy="2309162"/>
          </a:xfrm>
          <a:prstGeom prst="rect">
            <a:avLst/>
          </a:prstGeom>
          <a:ln w="19050">
            <a:solidFill>
              <a:srgbClr val="94B6C7"/>
            </a:solidFill>
          </a:ln>
        </p:spPr>
      </p:pic>
      <p:pic>
        <p:nvPicPr>
          <p:cNvPr id="8" name="Picture 7">
            <a:extLst>
              <a:ext uri="{FF2B5EF4-FFF2-40B4-BE49-F238E27FC236}">
                <a16:creationId xmlns:a16="http://schemas.microsoft.com/office/drawing/2014/main" id="{58C9D6A8-D343-4962-9963-4FA2B679FA11}"/>
              </a:ext>
            </a:extLst>
          </p:cNvPr>
          <p:cNvPicPr>
            <a:picLocks noChangeAspect="1"/>
          </p:cNvPicPr>
          <p:nvPr/>
        </p:nvPicPr>
        <p:blipFill>
          <a:blip r:embed="rId5"/>
          <a:stretch>
            <a:fillRect/>
          </a:stretch>
        </p:blipFill>
        <p:spPr>
          <a:xfrm>
            <a:off x="4766227" y="1454658"/>
            <a:ext cx="1776539" cy="2309162"/>
          </a:xfrm>
          <a:prstGeom prst="rect">
            <a:avLst/>
          </a:prstGeom>
          <a:ln w="19050">
            <a:solidFill>
              <a:srgbClr val="94B6C7"/>
            </a:solidFill>
          </a:ln>
        </p:spPr>
      </p:pic>
      <p:pic>
        <p:nvPicPr>
          <p:cNvPr id="10" name="Picture 9">
            <a:extLst>
              <a:ext uri="{FF2B5EF4-FFF2-40B4-BE49-F238E27FC236}">
                <a16:creationId xmlns:a16="http://schemas.microsoft.com/office/drawing/2014/main" id="{40AE2AAA-9437-4911-B303-11168BD015E5}"/>
              </a:ext>
            </a:extLst>
          </p:cNvPr>
          <p:cNvPicPr>
            <a:picLocks noChangeAspect="1"/>
          </p:cNvPicPr>
          <p:nvPr/>
        </p:nvPicPr>
        <p:blipFill>
          <a:blip r:embed="rId6"/>
          <a:stretch>
            <a:fillRect/>
          </a:stretch>
        </p:blipFill>
        <p:spPr>
          <a:xfrm>
            <a:off x="6720055" y="1453377"/>
            <a:ext cx="1799436" cy="2318896"/>
          </a:xfrm>
          <a:prstGeom prst="rect">
            <a:avLst/>
          </a:prstGeom>
          <a:ln w="19050">
            <a:solidFill>
              <a:srgbClr val="94B6C7"/>
            </a:solidFill>
          </a:ln>
        </p:spPr>
      </p:pic>
      <p:pic>
        <p:nvPicPr>
          <p:cNvPr id="12" name="Picture 11">
            <a:extLst>
              <a:ext uri="{FF2B5EF4-FFF2-40B4-BE49-F238E27FC236}">
                <a16:creationId xmlns:a16="http://schemas.microsoft.com/office/drawing/2014/main" id="{ABCC86F4-79FE-41D1-9AD4-8F382D2CA516}"/>
              </a:ext>
            </a:extLst>
          </p:cNvPr>
          <p:cNvPicPr>
            <a:picLocks noChangeAspect="1"/>
          </p:cNvPicPr>
          <p:nvPr/>
        </p:nvPicPr>
        <p:blipFill>
          <a:blip r:embed="rId7"/>
          <a:stretch>
            <a:fillRect/>
          </a:stretch>
        </p:blipFill>
        <p:spPr>
          <a:xfrm>
            <a:off x="202381" y="4055878"/>
            <a:ext cx="1632475" cy="2065215"/>
          </a:xfrm>
          <a:prstGeom prst="rect">
            <a:avLst/>
          </a:prstGeom>
          <a:ln w="19050">
            <a:solidFill>
              <a:srgbClr val="94B6C7"/>
            </a:solidFill>
          </a:ln>
        </p:spPr>
      </p:pic>
      <p:pic>
        <p:nvPicPr>
          <p:cNvPr id="14" name="Picture 13">
            <a:extLst>
              <a:ext uri="{FF2B5EF4-FFF2-40B4-BE49-F238E27FC236}">
                <a16:creationId xmlns:a16="http://schemas.microsoft.com/office/drawing/2014/main" id="{043DC4A8-D3EC-4A79-A3C8-F7947611DE44}"/>
              </a:ext>
            </a:extLst>
          </p:cNvPr>
          <p:cNvPicPr>
            <a:picLocks noChangeAspect="1"/>
          </p:cNvPicPr>
          <p:nvPr/>
        </p:nvPicPr>
        <p:blipFill>
          <a:blip r:embed="rId8"/>
          <a:stretch>
            <a:fillRect/>
          </a:stretch>
        </p:blipFill>
        <p:spPr>
          <a:xfrm>
            <a:off x="2055135" y="4069397"/>
            <a:ext cx="1586692" cy="2018624"/>
          </a:xfrm>
          <a:prstGeom prst="rect">
            <a:avLst/>
          </a:prstGeom>
          <a:ln w="19050">
            <a:solidFill>
              <a:srgbClr val="94B6C7"/>
            </a:solidFill>
          </a:ln>
        </p:spPr>
      </p:pic>
      <p:pic>
        <p:nvPicPr>
          <p:cNvPr id="16" name="Picture 15">
            <a:extLst>
              <a:ext uri="{FF2B5EF4-FFF2-40B4-BE49-F238E27FC236}">
                <a16:creationId xmlns:a16="http://schemas.microsoft.com/office/drawing/2014/main" id="{2FD1A76B-D750-4D80-A8A2-3254B92DB9D8}"/>
              </a:ext>
            </a:extLst>
          </p:cNvPr>
          <p:cNvPicPr>
            <a:picLocks noChangeAspect="1"/>
          </p:cNvPicPr>
          <p:nvPr/>
        </p:nvPicPr>
        <p:blipFill>
          <a:blip r:embed="rId9"/>
          <a:stretch>
            <a:fillRect/>
          </a:stretch>
        </p:blipFill>
        <p:spPr>
          <a:xfrm>
            <a:off x="3818739" y="4069397"/>
            <a:ext cx="1589005" cy="2018625"/>
          </a:xfrm>
          <a:prstGeom prst="rect">
            <a:avLst/>
          </a:prstGeom>
          <a:ln w="19050">
            <a:solidFill>
              <a:srgbClr val="94B6C7"/>
            </a:solidFill>
          </a:ln>
        </p:spPr>
      </p:pic>
      <p:pic>
        <p:nvPicPr>
          <p:cNvPr id="18" name="Picture 17">
            <a:extLst>
              <a:ext uri="{FF2B5EF4-FFF2-40B4-BE49-F238E27FC236}">
                <a16:creationId xmlns:a16="http://schemas.microsoft.com/office/drawing/2014/main" id="{EC96CBF5-4B3E-489C-9D51-2A4023630162}"/>
              </a:ext>
            </a:extLst>
          </p:cNvPr>
          <p:cNvPicPr>
            <a:picLocks noChangeAspect="1"/>
          </p:cNvPicPr>
          <p:nvPr/>
        </p:nvPicPr>
        <p:blipFill>
          <a:blip r:embed="rId10"/>
          <a:stretch>
            <a:fillRect/>
          </a:stretch>
        </p:blipFill>
        <p:spPr>
          <a:xfrm>
            <a:off x="5598837" y="4079276"/>
            <a:ext cx="1586692" cy="2014563"/>
          </a:xfrm>
          <a:prstGeom prst="rect">
            <a:avLst/>
          </a:prstGeom>
          <a:ln w="19050">
            <a:solidFill>
              <a:srgbClr val="94B6C7"/>
            </a:solidFill>
          </a:ln>
        </p:spPr>
      </p:pic>
      <p:pic>
        <p:nvPicPr>
          <p:cNvPr id="20" name="Picture 19">
            <a:extLst>
              <a:ext uri="{FF2B5EF4-FFF2-40B4-BE49-F238E27FC236}">
                <a16:creationId xmlns:a16="http://schemas.microsoft.com/office/drawing/2014/main" id="{FF15C0E7-C1B4-41A0-B961-82FA251E83A2}"/>
              </a:ext>
            </a:extLst>
          </p:cNvPr>
          <p:cNvPicPr>
            <a:picLocks noChangeAspect="1"/>
          </p:cNvPicPr>
          <p:nvPr/>
        </p:nvPicPr>
        <p:blipFill>
          <a:blip r:embed="rId11"/>
          <a:stretch>
            <a:fillRect/>
          </a:stretch>
        </p:blipFill>
        <p:spPr>
          <a:xfrm>
            <a:off x="7306921" y="4083291"/>
            <a:ext cx="1594594" cy="2018624"/>
          </a:xfrm>
          <a:prstGeom prst="rect">
            <a:avLst/>
          </a:prstGeom>
          <a:ln w="19050">
            <a:solidFill>
              <a:srgbClr val="94B6C7"/>
            </a:solidFill>
          </a:ln>
        </p:spPr>
      </p:pic>
      <p:sp>
        <p:nvSpPr>
          <p:cNvPr id="13" name="TextBox 12">
            <a:extLst>
              <a:ext uri="{FF2B5EF4-FFF2-40B4-BE49-F238E27FC236}">
                <a16:creationId xmlns:a16="http://schemas.microsoft.com/office/drawing/2014/main" id="{59EAE59F-CD0B-4EB9-8723-31881E2FF8E9}"/>
              </a:ext>
            </a:extLst>
          </p:cNvPr>
          <p:cNvSpPr txBox="1"/>
          <p:nvPr/>
        </p:nvSpPr>
        <p:spPr>
          <a:xfrm>
            <a:off x="288471" y="6205274"/>
            <a:ext cx="856705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a:ea typeface="+mn-ea"/>
                <a:cs typeface="+mn-cs"/>
                <a:hlinkClick r:id="rId12"/>
              </a:rPr>
              <a:t>https://www.ncdhhs.gov/opioid-and-substance-use-action-plan-data-dashboard</a:t>
            </a:r>
            <a:r>
              <a:rPr kumimoji="0" lang="en-US" b="0" i="0" u="none" strike="noStrike" kern="1200" cap="none" spc="0" normalizeH="0" baseline="0" noProof="0" dirty="0">
                <a:ln>
                  <a:noFill/>
                </a:ln>
                <a:solidFill>
                  <a:prstClr val="black"/>
                </a:solidFill>
                <a:effectLst/>
                <a:uLnTx/>
                <a:uFillTx/>
                <a:latin typeface="Arial"/>
                <a:ea typeface="+mn-ea"/>
                <a:cs typeface="+mn-cs"/>
              </a:rPr>
              <a:t> </a:t>
            </a:r>
          </a:p>
        </p:txBody>
      </p:sp>
      <p:pic>
        <p:nvPicPr>
          <p:cNvPr id="5" name="Picture 4">
            <a:extLst>
              <a:ext uri="{FF2B5EF4-FFF2-40B4-BE49-F238E27FC236}">
                <a16:creationId xmlns:a16="http://schemas.microsoft.com/office/drawing/2014/main" id="{F79BC511-F034-4C48-BCA8-F4F21727B924}"/>
              </a:ext>
            </a:extLst>
          </p:cNvPr>
          <p:cNvPicPr>
            <a:picLocks noChangeAspect="1"/>
          </p:cNvPicPr>
          <p:nvPr/>
        </p:nvPicPr>
        <p:blipFill>
          <a:blip r:embed="rId13"/>
          <a:stretch>
            <a:fillRect/>
          </a:stretch>
        </p:blipFill>
        <p:spPr>
          <a:xfrm>
            <a:off x="-1" y="423021"/>
            <a:ext cx="9144000" cy="870477"/>
          </a:xfrm>
          <a:prstGeom prst="rect">
            <a:avLst/>
          </a:prstGeom>
        </p:spPr>
      </p:pic>
    </p:spTree>
    <p:extLst>
      <p:ext uri="{BB962C8B-B14F-4D97-AF65-F5344CB8AC3E}">
        <p14:creationId xmlns:p14="http://schemas.microsoft.com/office/powerpoint/2010/main" val="32216248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C80606-A4CB-45C0-859C-7B96A643B994}"/>
              </a:ext>
            </a:extLst>
          </p:cNvPr>
          <p:cNvPicPr>
            <a:picLocks noChangeAspect="1"/>
          </p:cNvPicPr>
          <p:nvPr/>
        </p:nvPicPr>
        <p:blipFill>
          <a:blip r:embed="rId2"/>
          <a:stretch>
            <a:fillRect/>
          </a:stretch>
        </p:blipFill>
        <p:spPr>
          <a:xfrm>
            <a:off x="501506" y="432398"/>
            <a:ext cx="8140988" cy="5739765"/>
          </a:xfrm>
          <a:prstGeom prst="rect">
            <a:avLst/>
          </a:prstGeom>
        </p:spPr>
      </p:pic>
      <p:pic>
        <p:nvPicPr>
          <p:cNvPr id="6" name="Picture 5">
            <a:extLst>
              <a:ext uri="{FF2B5EF4-FFF2-40B4-BE49-F238E27FC236}">
                <a16:creationId xmlns:a16="http://schemas.microsoft.com/office/drawing/2014/main" id="{79186C12-71FD-48AA-9275-9A1619537DC3}"/>
              </a:ext>
            </a:extLst>
          </p:cNvPr>
          <p:cNvPicPr>
            <a:picLocks noChangeAspect="1"/>
          </p:cNvPicPr>
          <p:nvPr/>
        </p:nvPicPr>
        <p:blipFill>
          <a:blip r:embed="rId3"/>
          <a:stretch>
            <a:fillRect/>
          </a:stretch>
        </p:blipFill>
        <p:spPr>
          <a:xfrm>
            <a:off x="424652" y="1297234"/>
            <a:ext cx="6127016" cy="3957449"/>
          </a:xfrm>
          <a:prstGeom prst="rect">
            <a:avLst/>
          </a:prstGeom>
        </p:spPr>
      </p:pic>
      <p:pic>
        <p:nvPicPr>
          <p:cNvPr id="8" name="Picture 7">
            <a:extLst>
              <a:ext uri="{FF2B5EF4-FFF2-40B4-BE49-F238E27FC236}">
                <a16:creationId xmlns:a16="http://schemas.microsoft.com/office/drawing/2014/main" id="{1A18DFD2-BF7C-4474-988D-80D07566F49B}"/>
              </a:ext>
            </a:extLst>
          </p:cNvPr>
          <p:cNvPicPr>
            <a:picLocks noChangeAspect="1"/>
          </p:cNvPicPr>
          <p:nvPr/>
        </p:nvPicPr>
        <p:blipFill>
          <a:blip r:embed="rId4"/>
          <a:stretch>
            <a:fillRect/>
          </a:stretch>
        </p:blipFill>
        <p:spPr>
          <a:xfrm>
            <a:off x="289254" y="1603317"/>
            <a:ext cx="8663828" cy="4643490"/>
          </a:xfrm>
          <a:prstGeom prst="rect">
            <a:avLst/>
          </a:prstGeom>
        </p:spPr>
      </p:pic>
      <p:sp>
        <p:nvSpPr>
          <p:cNvPr id="9" name="Oval 8">
            <a:extLst>
              <a:ext uri="{FF2B5EF4-FFF2-40B4-BE49-F238E27FC236}">
                <a16:creationId xmlns:a16="http://schemas.microsoft.com/office/drawing/2014/main" id="{661D33AB-F39E-45DE-8016-FD015DE25161}"/>
              </a:ext>
            </a:extLst>
          </p:cNvPr>
          <p:cNvSpPr/>
          <p:nvPr/>
        </p:nvSpPr>
        <p:spPr>
          <a:xfrm>
            <a:off x="1492901" y="5197151"/>
            <a:ext cx="1800808" cy="485192"/>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82622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895D59-D676-484F-A679-308925518E90}"/>
              </a:ext>
            </a:extLst>
          </p:cNvPr>
          <p:cNvPicPr>
            <a:picLocks noChangeAspect="1"/>
          </p:cNvPicPr>
          <p:nvPr/>
        </p:nvPicPr>
        <p:blipFill>
          <a:blip r:embed="rId2"/>
          <a:stretch>
            <a:fillRect/>
          </a:stretch>
        </p:blipFill>
        <p:spPr>
          <a:xfrm>
            <a:off x="0" y="1353949"/>
            <a:ext cx="9144000" cy="4150102"/>
          </a:xfrm>
          <a:prstGeom prst="rect">
            <a:avLst/>
          </a:prstGeom>
        </p:spPr>
      </p:pic>
      <p:sp>
        <p:nvSpPr>
          <p:cNvPr id="2" name="Title 1">
            <a:extLst>
              <a:ext uri="{FF2B5EF4-FFF2-40B4-BE49-F238E27FC236}">
                <a16:creationId xmlns:a16="http://schemas.microsoft.com/office/drawing/2014/main" id="{4B1F6609-738B-4A67-B5B8-0F9E887A032B}"/>
              </a:ext>
            </a:extLst>
          </p:cNvPr>
          <p:cNvSpPr>
            <a:spLocks noGrp="1"/>
          </p:cNvSpPr>
          <p:nvPr>
            <p:ph type="title"/>
          </p:nvPr>
        </p:nvSpPr>
        <p:spPr>
          <a:xfrm>
            <a:off x="320040" y="640080"/>
            <a:ext cx="7843267" cy="548640"/>
          </a:xfrm>
        </p:spPr>
        <p:txBody>
          <a:bodyPr/>
          <a:lstStyle/>
          <a:p>
            <a:r>
              <a:rPr lang="en-US" dirty="0">
                <a:latin typeface="+mn-lt"/>
                <a:hlinkClick r:id="rId3"/>
              </a:rPr>
              <a:t>IVPB Overdose Data Page</a:t>
            </a:r>
            <a:endParaRPr lang="en-US" dirty="0">
              <a:latin typeface="+mn-lt"/>
            </a:endParaRPr>
          </a:p>
        </p:txBody>
      </p:sp>
      <p:sp>
        <p:nvSpPr>
          <p:cNvPr id="5" name="TextBox 4">
            <a:extLst>
              <a:ext uri="{FF2B5EF4-FFF2-40B4-BE49-F238E27FC236}">
                <a16:creationId xmlns:a16="http://schemas.microsoft.com/office/drawing/2014/main" id="{410F1D33-9568-45B5-AAAC-A34E73BC020E}"/>
              </a:ext>
            </a:extLst>
          </p:cNvPr>
          <p:cNvSpPr txBox="1"/>
          <p:nvPr/>
        </p:nvSpPr>
        <p:spPr>
          <a:xfrm>
            <a:off x="236136" y="5504051"/>
            <a:ext cx="8671727" cy="769441"/>
          </a:xfrm>
          <a:prstGeom prst="rect">
            <a:avLst/>
          </a:prstGeom>
          <a:solidFill>
            <a:schemeClr val="accent3">
              <a:lumMod val="40000"/>
              <a:lumOff val="60000"/>
            </a:schemeClr>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400" b="0" i="0" u="none" strike="noStrike" kern="1200" cap="none" spc="0" normalizeH="0" baseline="0" noProof="0" dirty="0">
                <a:ln>
                  <a:noFill/>
                </a:ln>
                <a:solidFill>
                  <a:prstClr val="black"/>
                </a:solidFill>
                <a:effectLst/>
                <a:uLnTx/>
                <a:uFillTx/>
                <a:latin typeface="Arial"/>
                <a:ea typeface="+mn-ea"/>
                <a:cs typeface="+mn-cs"/>
              </a:rPr>
              <a:t>SubstanceUseData@dhhs.nc.gov</a:t>
            </a:r>
          </a:p>
        </p:txBody>
      </p:sp>
    </p:spTree>
    <p:extLst>
      <p:ext uri="{BB962C8B-B14F-4D97-AF65-F5344CB8AC3E}">
        <p14:creationId xmlns:p14="http://schemas.microsoft.com/office/powerpoint/2010/main" val="26056982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600" b="0" dirty="0">
                <a:solidFill>
                  <a:srgbClr val="002060"/>
                </a:solidFill>
                <a:latin typeface="+mn-lt"/>
              </a:rPr>
              <a:t>Questions?</a:t>
            </a:r>
          </a:p>
        </p:txBody>
      </p:sp>
      <p:sp>
        <p:nvSpPr>
          <p:cNvPr id="8" name="Content Placeholder 4"/>
          <p:cNvSpPr txBox="1">
            <a:spLocks/>
          </p:cNvSpPr>
          <p:nvPr/>
        </p:nvSpPr>
        <p:spPr>
          <a:xfrm>
            <a:off x="723569" y="111125"/>
            <a:ext cx="4778706" cy="269875"/>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1600" kern="1200" baseline="0">
                <a:solidFill>
                  <a:schemeClr val="accent3">
                    <a:lumMod val="75000"/>
                  </a:schemeClr>
                </a:solidFill>
                <a:latin typeface="Franklin Gothic Demi Cond" panose="020B0706030402020204" pitchFamily="34"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600" kern="1200">
                <a:solidFill>
                  <a:schemeClr val="tx1"/>
                </a:solidFill>
                <a:latin typeface="Franklin Gothic Demi Cond" panose="020B07060304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600" kern="1200">
                <a:solidFill>
                  <a:schemeClr val="tx1"/>
                </a:solidFill>
                <a:latin typeface="Franklin Gothic Demi Cond" panose="020B07060304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600" kern="1200">
                <a:solidFill>
                  <a:schemeClr val="tx1"/>
                </a:solidFill>
                <a:latin typeface="Franklin Gothic Demi Cond" panose="020B07060304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solidFill>
                <a:latin typeface="Franklin Gothic Demi Cond" panose="020B07060304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1F497D">
                  <a:lumMod val="75000"/>
                </a:srgbClr>
              </a:solidFill>
              <a:effectLst/>
              <a:uLnTx/>
              <a:uFillTx/>
              <a:latin typeface="Franklin Gothic Demi Cond" panose="020B0706030402020204" pitchFamily="34" charset="0"/>
              <a:ea typeface="+mn-ea"/>
              <a:cs typeface="+mn-cs"/>
            </a:endParaRPr>
          </a:p>
        </p:txBody>
      </p:sp>
      <p:sp>
        <p:nvSpPr>
          <p:cNvPr id="9" name="Text Placeholder 14"/>
          <p:cNvSpPr txBox="1">
            <a:spLocks/>
          </p:cNvSpPr>
          <p:nvPr/>
        </p:nvSpPr>
        <p:spPr>
          <a:xfrm>
            <a:off x="628651" y="1188720"/>
            <a:ext cx="7888985" cy="444666"/>
          </a:xfrm>
          <a:prstGeom prst="rect">
            <a:avLst/>
          </a:prstGeom>
        </p:spPr>
        <p:txBody>
          <a:bodyPr anchor="ctr">
            <a:noAutofit/>
          </a:bodyPr>
          <a:lstStyle>
            <a:lvl1pPr marL="0" indent="0" algn="l" defTabSz="685800" rtl="0" eaLnBrk="1" latinLnBrk="0" hangingPunct="1">
              <a:lnSpc>
                <a:spcPct val="90000"/>
              </a:lnSpc>
              <a:spcBef>
                <a:spcPts val="750"/>
              </a:spcBef>
              <a:buFont typeface="Arial" panose="020B0604020202020204" pitchFamily="34" charset="0"/>
              <a:buNone/>
              <a:defRPr sz="2000" kern="1200" baseline="0">
                <a:solidFill>
                  <a:schemeClr val="tx1"/>
                </a:solidFill>
                <a:latin typeface="Franklin Gothic Demi" panose="020B0703020102020204" pitchFamily="34"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Franklin Gothic Demi" panose="020B0703020102020204" pitchFamily="34" charset="0"/>
              <a:ea typeface="+mn-ea"/>
              <a:cs typeface="+mn-cs"/>
            </a:endParaRPr>
          </a:p>
        </p:txBody>
      </p:sp>
      <p:sp>
        <p:nvSpPr>
          <p:cNvPr id="7" name="Text Box 7">
            <a:extLst>
              <a:ext uri="{FF2B5EF4-FFF2-40B4-BE49-F238E27FC236}">
                <a16:creationId xmlns:a16="http://schemas.microsoft.com/office/drawing/2014/main" id="{8E319760-FEC1-4FCB-8936-1A6020AA916B}"/>
              </a:ext>
            </a:extLst>
          </p:cNvPr>
          <p:cNvSpPr txBox="1">
            <a:spLocks noChangeArrowheads="1"/>
          </p:cNvSpPr>
          <p:nvPr/>
        </p:nvSpPr>
        <p:spPr bwMode="auto">
          <a:xfrm>
            <a:off x="1126244" y="1633386"/>
            <a:ext cx="7168116"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1F497D"/>
                </a:solidFill>
                <a:effectLst/>
                <a:uLnTx/>
                <a:uFillTx/>
                <a:latin typeface="Arial" pitchFamily="34" charset="0"/>
                <a:ea typeface="+mn-ea"/>
                <a:cs typeface="+mn-cs"/>
              </a:rPr>
              <a:t>Mary Beth Cox, MPH</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dirty="0">
              <a:ln>
                <a:noFill/>
              </a:ln>
              <a:solidFill>
                <a:prstClr val="black"/>
              </a:solidFill>
              <a:effectLst/>
              <a:uLnTx/>
              <a:uFillTx/>
              <a:latin typeface="Arial"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srgbClr val="1F497D"/>
                </a:solidFill>
                <a:effectLst/>
                <a:uLnTx/>
                <a:uFillTx/>
                <a:latin typeface="Arial" pitchFamily="34" charset="0"/>
                <a:ea typeface="+mn-ea"/>
                <a:cs typeface="+mn-cs"/>
                <a:hlinkClick r:id="rId3"/>
              </a:rPr>
              <a:t>MaryBeth.Cox@dhhs.nc.gov</a:t>
            </a:r>
            <a:endParaRPr kumimoji="0" lang="en-US" altLang="en-US" sz="3600" b="0" i="0" u="none" strike="noStrike" kern="1200" cap="none" spc="0" normalizeH="0" baseline="0" noProof="0" dirty="0">
              <a:ln>
                <a:noFill/>
              </a:ln>
              <a:solidFill>
                <a:srgbClr val="1F497D"/>
              </a:solidFill>
              <a:effectLst/>
              <a:uLnTx/>
              <a:uFillTx/>
              <a:latin typeface="Arial"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srgbClr val="1F497D"/>
                </a:solidFill>
                <a:effectLst/>
                <a:uLnTx/>
                <a:uFillTx/>
                <a:latin typeface="Arial" pitchFamily="34" charset="0"/>
                <a:ea typeface="+mn-ea"/>
                <a:cs typeface="+mn-cs"/>
                <a:hlinkClick r:id="rId4"/>
              </a:rPr>
              <a:t>SubstanceUseData@dhhs.nc.gov</a:t>
            </a:r>
            <a:endParaRPr kumimoji="0" lang="en-US" altLang="en-US" sz="3600" b="0" i="0" u="none" strike="noStrike" kern="1200" cap="none" spc="0" normalizeH="0" baseline="0" noProof="0" dirty="0">
              <a:ln>
                <a:noFill/>
              </a:ln>
              <a:solidFill>
                <a:srgbClr val="1F497D"/>
              </a:solidFill>
              <a:effectLst/>
              <a:uLnTx/>
              <a:uFillTx/>
              <a:latin typeface="Arial"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3600" b="1" i="0" u="none" strike="noStrike" kern="1200" cap="none" spc="0" normalizeH="0" baseline="0" noProof="0" dirty="0">
              <a:ln>
                <a:noFill/>
              </a:ln>
              <a:solidFill>
                <a:srgbClr val="1F497D"/>
              </a:solidFill>
              <a:effectLst/>
              <a:uLnTx/>
              <a:uFillTx/>
              <a:latin typeface="Arial"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1F497D"/>
                </a:solidFill>
                <a:effectLst/>
                <a:uLnTx/>
                <a:uFillTx/>
                <a:latin typeface="Arial"/>
                <a:ea typeface="+mn-ea"/>
                <a:cs typeface="+mn-cs"/>
              </a:rPr>
              <a:t>Injury and Violence Prevention Branch</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1F497D"/>
                </a:solidFill>
                <a:effectLst/>
                <a:uLnTx/>
                <a:uFillTx/>
                <a:latin typeface="Arial"/>
                <a:ea typeface="+mn-ea"/>
                <a:cs typeface="+mn-cs"/>
              </a:rPr>
              <a:t>NC Division of Public Health</a:t>
            </a:r>
          </a:p>
        </p:txBody>
      </p:sp>
      <p:sp>
        <p:nvSpPr>
          <p:cNvPr id="10" name="Text Box 6">
            <a:extLst>
              <a:ext uri="{FF2B5EF4-FFF2-40B4-BE49-F238E27FC236}">
                <a16:creationId xmlns:a16="http://schemas.microsoft.com/office/drawing/2014/main" id="{D6CBE7AC-5518-4308-BABA-C31456AB7222}"/>
              </a:ext>
            </a:extLst>
          </p:cNvPr>
          <p:cNvSpPr txBox="1">
            <a:spLocks noChangeArrowheads="1"/>
          </p:cNvSpPr>
          <p:nvPr/>
        </p:nvSpPr>
        <p:spPr bwMode="auto">
          <a:xfrm>
            <a:off x="138302" y="5271768"/>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Arial"/>
                <a:ea typeface="+mn-ea"/>
                <a:cs typeface="+mn-cs"/>
                <a:hlinkClick r:id="rId5"/>
              </a:rPr>
              <a:t>www.injuryfreenc.ncdhhs.gov</a:t>
            </a:r>
            <a:endParaRPr kumimoji="0" lang="en-US" altLang="en-US" sz="4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923981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47A2D-DD85-AA42-ADF0-D1ECFCDB9745}"/>
              </a:ext>
            </a:extLst>
          </p:cNvPr>
          <p:cNvSpPr>
            <a:spLocks noGrp="1"/>
          </p:cNvSpPr>
          <p:nvPr>
            <p:ph type="ctrTitle"/>
          </p:nvPr>
        </p:nvSpPr>
        <p:spPr>
          <a:xfrm>
            <a:off x="281775" y="1061724"/>
            <a:ext cx="8504911" cy="1685219"/>
          </a:xfrm>
        </p:spPr>
        <p:txBody>
          <a:bodyPr>
            <a:noAutofit/>
          </a:bodyPr>
          <a:lstStyle/>
          <a:p>
            <a:pPr algn="ctr"/>
            <a:r>
              <a:rPr lang="en-US" sz="3200" dirty="0">
                <a:latin typeface="Arial" panose="020B0604020202020204" pitchFamily="34" charset="0"/>
                <a:cs typeface="Arial" panose="020B0604020202020204" pitchFamily="34" charset="0"/>
              </a:rPr>
              <a:t>Treatment of Opioid Use Disorder in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Two Settings: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Office Based Opioid Treatment (OBOT) and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Opioid Treatment Programs (OTP)</a:t>
            </a:r>
          </a:p>
        </p:txBody>
      </p:sp>
      <p:sp>
        <p:nvSpPr>
          <p:cNvPr id="3" name="Subtitle 2">
            <a:extLst>
              <a:ext uri="{FF2B5EF4-FFF2-40B4-BE49-F238E27FC236}">
                <a16:creationId xmlns:a16="http://schemas.microsoft.com/office/drawing/2014/main" id="{8C25DE60-C2A2-C844-A57D-627F83C6FCFB}"/>
              </a:ext>
            </a:extLst>
          </p:cNvPr>
          <p:cNvSpPr>
            <a:spLocks noGrp="1"/>
          </p:cNvSpPr>
          <p:nvPr>
            <p:ph type="subTitle" idx="1"/>
          </p:nvPr>
        </p:nvSpPr>
        <p:spPr>
          <a:xfrm>
            <a:off x="4726185" y="3429000"/>
            <a:ext cx="4290225" cy="1305022"/>
          </a:xfrm>
        </p:spPr>
        <p:txBody>
          <a:bodyPr>
            <a:noAutofit/>
          </a:bodyPr>
          <a:lstStyle/>
          <a:p>
            <a:pPr>
              <a:lnSpc>
                <a:spcPct val="100000"/>
              </a:lnSpc>
            </a:pPr>
            <a:r>
              <a:rPr lang="en-US" sz="2400" dirty="0">
                <a:solidFill>
                  <a:schemeClr val="accent5">
                    <a:lumMod val="40000"/>
                    <a:lumOff val="60000"/>
                  </a:schemeClr>
                </a:solidFill>
                <a:latin typeface="Arial" panose="020B0604020202020204" pitchFamily="34" charset="0"/>
                <a:cs typeface="Arial" panose="020B0604020202020204" pitchFamily="34" charset="0"/>
              </a:rPr>
              <a:t>Robyn Jordan, MD, PhD</a:t>
            </a:r>
          </a:p>
          <a:p>
            <a:pPr>
              <a:lnSpc>
                <a:spcPct val="100000"/>
              </a:lnSpc>
              <a:spcBef>
                <a:spcPts val="0"/>
              </a:spcBef>
            </a:pPr>
            <a:r>
              <a:rPr lang="en-US" dirty="0">
                <a:latin typeface="Arial" panose="020B0604020202020204" pitchFamily="34" charset="0"/>
                <a:cs typeface="Arial" panose="020B0604020202020204" pitchFamily="34" charset="0"/>
              </a:rPr>
              <a:t>Director of UNC Addiction Medicine Program</a:t>
            </a:r>
          </a:p>
          <a:p>
            <a:pPr>
              <a:lnSpc>
                <a:spcPct val="100000"/>
              </a:lnSpc>
              <a:spcBef>
                <a:spcPts val="0"/>
              </a:spcBef>
            </a:pPr>
            <a:r>
              <a:rPr lang="en-US" dirty="0">
                <a:latin typeface="Arial" panose="020B0604020202020204" pitchFamily="34" charset="0"/>
                <a:cs typeface="Arial" panose="020B0604020202020204" pitchFamily="34" charset="0"/>
              </a:rPr>
              <a:t>Dept of Psychiatry</a:t>
            </a:r>
          </a:p>
          <a:p>
            <a:pPr>
              <a:lnSpc>
                <a:spcPct val="100000"/>
              </a:lnSpc>
              <a:spcBef>
                <a:spcPts val="0"/>
              </a:spcBef>
            </a:pPr>
            <a:r>
              <a:rPr lang="en-US" dirty="0">
                <a:latin typeface="Arial" panose="020B0604020202020204" pitchFamily="34" charset="0"/>
                <a:cs typeface="Arial" panose="020B0604020202020204" pitchFamily="34" charset="0"/>
              </a:rPr>
              <a:t>UNC School of Medicine</a:t>
            </a:r>
          </a:p>
          <a:p>
            <a:pPr>
              <a:lnSpc>
                <a:spcPct val="100000"/>
              </a:lnSpc>
              <a:spcBef>
                <a:spcPts val="0"/>
              </a:spcBef>
            </a:pPr>
            <a:r>
              <a:rPr lang="en-US" dirty="0">
                <a:latin typeface="Arial" panose="020B0604020202020204" pitchFamily="34" charset="0"/>
                <a:cs typeface="Arial" panose="020B0604020202020204" pitchFamily="34" charset="0"/>
              </a:rPr>
              <a:t>Board Certified in Psychiatry and Addiction Medicine</a:t>
            </a:r>
          </a:p>
        </p:txBody>
      </p:sp>
      <p:sp>
        <p:nvSpPr>
          <p:cNvPr id="4" name="TextBox 3">
            <a:extLst>
              <a:ext uri="{FF2B5EF4-FFF2-40B4-BE49-F238E27FC236}">
                <a16:creationId xmlns:a16="http://schemas.microsoft.com/office/drawing/2014/main" id="{A3D91353-A90A-450A-8950-1F33A7E5DA00}"/>
              </a:ext>
            </a:extLst>
          </p:cNvPr>
          <p:cNvSpPr txBox="1"/>
          <p:nvPr/>
        </p:nvSpPr>
        <p:spPr>
          <a:xfrm flipH="1">
            <a:off x="4726185" y="6091128"/>
            <a:ext cx="1532418" cy="338554"/>
          </a:xfrm>
          <a:prstGeom prst="rect">
            <a:avLst/>
          </a:prstGeom>
          <a:noFill/>
        </p:spPr>
        <p:txBody>
          <a:bodyPr wrap="square" rtlCol="0">
            <a:spAutoFit/>
          </a:bodyPr>
          <a:lstStyle/>
          <a:p>
            <a:pPr defTabSz="685800"/>
            <a:r>
              <a:rPr lang="en-US" sz="1600" dirty="0">
                <a:solidFill>
                  <a:srgbClr val="C63663">
                    <a:lumMod val="40000"/>
                    <a:lumOff val="60000"/>
                  </a:srgbClr>
                </a:solidFill>
                <a:latin typeface="Calibri" panose="020F0502020204030204"/>
              </a:rPr>
              <a:t>March 18, 2022</a:t>
            </a:r>
          </a:p>
        </p:txBody>
      </p:sp>
      <p:sp>
        <p:nvSpPr>
          <p:cNvPr id="5" name="Subtitle 2">
            <a:extLst>
              <a:ext uri="{FF2B5EF4-FFF2-40B4-BE49-F238E27FC236}">
                <a16:creationId xmlns:a16="http://schemas.microsoft.com/office/drawing/2014/main" id="{AFC9430B-D910-47FE-87EA-F62097B5252F}"/>
              </a:ext>
            </a:extLst>
          </p:cNvPr>
          <p:cNvSpPr>
            <a:spLocks noGrp="1"/>
          </p:cNvSpPr>
          <p:nvPr/>
        </p:nvSpPr>
        <p:spPr>
          <a:xfrm>
            <a:off x="281775" y="3429000"/>
            <a:ext cx="4444410" cy="1408773"/>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685800">
              <a:lnSpc>
                <a:spcPct val="100000"/>
              </a:lnSpc>
              <a:spcBef>
                <a:spcPts val="0"/>
              </a:spcBef>
            </a:pPr>
            <a:r>
              <a:rPr lang="en-US" dirty="0">
                <a:solidFill>
                  <a:srgbClr val="C63663">
                    <a:lumMod val="40000"/>
                    <a:lumOff val="60000"/>
                  </a:srgbClr>
                </a:solidFill>
                <a:latin typeface="Arial" panose="020B0604020202020204" pitchFamily="34" charset="0"/>
                <a:cs typeface="Arial" panose="020B0604020202020204" pitchFamily="34" charset="0"/>
              </a:rPr>
              <a:t>Jana Burson M.D.</a:t>
            </a:r>
          </a:p>
          <a:p>
            <a:pPr algn="l" defTabSz="685800">
              <a:lnSpc>
                <a:spcPct val="100000"/>
              </a:lnSpc>
              <a:spcBef>
                <a:spcPts val="0"/>
              </a:spcBef>
            </a:pPr>
            <a:r>
              <a:rPr lang="en-US" sz="1800" dirty="0">
                <a:solidFill>
                  <a:srgbClr val="4B9CD3"/>
                </a:solidFill>
                <a:latin typeface="Arial" panose="020B0604020202020204" pitchFamily="34" charset="0"/>
                <a:cs typeface="Arial" panose="020B0604020202020204" pitchFamily="34" charset="0"/>
              </a:rPr>
              <a:t>Medical Director, Mountain Health Solutions</a:t>
            </a:r>
          </a:p>
          <a:p>
            <a:pPr algn="l" defTabSz="685800">
              <a:lnSpc>
                <a:spcPct val="100000"/>
              </a:lnSpc>
              <a:spcBef>
                <a:spcPts val="0"/>
              </a:spcBef>
            </a:pPr>
            <a:r>
              <a:rPr lang="en-US" sz="1800" dirty="0">
                <a:solidFill>
                  <a:srgbClr val="4B9CD3"/>
                </a:solidFill>
                <a:latin typeface="Arial" panose="020B0604020202020204" pitchFamily="34" charset="0"/>
                <a:cs typeface="Arial" panose="020B0604020202020204" pitchFamily="34" charset="0"/>
              </a:rPr>
              <a:t>North Wilkesboro, NC</a:t>
            </a:r>
          </a:p>
          <a:p>
            <a:pPr algn="l" defTabSz="685800">
              <a:lnSpc>
                <a:spcPct val="100000"/>
              </a:lnSpc>
              <a:spcBef>
                <a:spcPts val="0"/>
              </a:spcBef>
            </a:pPr>
            <a:r>
              <a:rPr lang="en-US" sz="1800" dirty="0">
                <a:solidFill>
                  <a:srgbClr val="4B9CD3"/>
                </a:solidFill>
                <a:latin typeface="Arial" panose="020B0604020202020204" pitchFamily="34" charset="0"/>
                <a:cs typeface="Arial" panose="020B0604020202020204" pitchFamily="34" charset="0"/>
              </a:rPr>
              <a:t>Fellow of the American Society of Addiction Medicine</a:t>
            </a:r>
          </a:p>
          <a:p>
            <a:pPr algn="l" defTabSz="685800">
              <a:lnSpc>
                <a:spcPct val="100000"/>
              </a:lnSpc>
              <a:spcBef>
                <a:spcPts val="0"/>
              </a:spcBef>
            </a:pPr>
            <a:r>
              <a:rPr lang="en-US" sz="1800" dirty="0">
                <a:solidFill>
                  <a:srgbClr val="4B9CD3"/>
                </a:solidFill>
                <a:latin typeface="Arial" panose="020B0604020202020204" pitchFamily="34" charset="0"/>
                <a:cs typeface="Arial" panose="020B0604020202020204" pitchFamily="34" charset="0"/>
              </a:rPr>
              <a:t>Board certified in Addiction Medicine</a:t>
            </a:r>
          </a:p>
        </p:txBody>
      </p:sp>
    </p:spTree>
    <p:extLst>
      <p:ext uri="{BB962C8B-B14F-4D97-AF65-F5344CB8AC3E}">
        <p14:creationId xmlns:p14="http://schemas.microsoft.com/office/powerpoint/2010/main" val="42907784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2D298A-71C6-5844-BF99-B0655A30F98B}"/>
              </a:ext>
            </a:extLst>
          </p:cNvPr>
          <p:cNvSpPr>
            <a:spLocks noGrp="1"/>
          </p:cNvSpPr>
          <p:nvPr>
            <p:ph idx="1"/>
          </p:nvPr>
        </p:nvSpPr>
        <p:spPr>
          <a:xfrm>
            <a:off x="599411" y="2974003"/>
            <a:ext cx="6096444" cy="2699797"/>
          </a:xfrm>
        </p:spPr>
        <p:txBody>
          <a:bodyPr>
            <a:noAutofit/>
          </a:bodyPr>
          <a:lstStyle/>
          <a:p>
            <a:pPr marL="385763" indent="-385763">
              <a:buAutoNum type="arabicParenR"/>
            </a:pPr>
            <a:r>
              <a:rPr lang="en-US" sz="2200" dirty="0">
                <a:latin typeface="Arial" panose="020B0604020202020204" pitchFamily="34" charset="0"/>
                <a:cs typeface="Arial" panose="020B0604020202020204" pitchFamily="34" charset="0"/>
              </a:rPr>
              <a:t>Enhance their utilization of OTPs and OBOTs as partners in treatment of opioid use disorder (OUD)</a:t>
            </a:r>
          </a:p>
          <a:p>
            <a:pPr marL="385763" indent="-385763">
              <a:buAutoNum type="arabicParenR"/>
            </a:pPr>
            <a:r>
              <a:rPr lang="en-US" sz="2200" dirty="0">
                <a:latin typeface="Arial" panose="020B0604020202020204" pitchFamily="34" charset="0"/>
                <a:cs typeface="Arial" panose="020B0604020202020204" pitchFamily="34" charset="0"/>
              </a:rPr>
              <a:t>Describe various levels of care for treating addiction</a:t>
            </a:r>
          </a:p>
          <a:p>
            <a:pPr marL="385763" indent="-385763">
              <a:buAutoNum type="arabicParenR"/>
            </a:pPr>
            <a:r>
              <a:rPr lang="en-US" sz="2200" dirty="0">
                <a:latin typeface="Arial" panose="020B0604020202020204" pitchFamily="34" charset="0"/>
                <a:cs typeface="Arial" panose="020B0604020202020204" pitchFamily="34" charset="0"/>
              </a:rPr>
              <a:t>Discuss how fentanyl has impacted Suboxone induction over time</a:t>
            </a:r>
          </a:p>
          <a:p>
            <a:pPr marL="385763" indent="-385763">
              <a:buAutoNum type="arabicParenR"/>
            </a:pPr>
            <a:r>
              <a:rPr lang="en-US" sz="2200" dirty="0">
                <a:latin typeface="Arial" panose="020B0604020202020204" pitchFamily="34" charset="0"/>
                <a:cs typeface="Arial" panose="020B0604020202020204" pitchFamily="34" charset="0"/>
              </a:rPr>
              <a:t>Utilize a protocol for micro-induction of buprenorphine</a:t>
            </a:r>
          </a:p>
        </p:txBody>
      </p:sp>
      <p:pic>
        <p:nvPicPr>
          <p:cNvPr id="12" name="Picture Placeholder 11" descr="Purple flowers on a lily pad&#10;&#10;Description automatically generated with low confidence">
            <a:extLst>
              <a:ext uri="{FF2B5EF4-FFF2-40B4-BE49-F238E27FC236}">
                <a16:creationId xmlns:a16="http://schemas.microsoft.com/office/drawing/2014/main" id="{AAB31A96-87E2-443C-81E9-87B21AB93E95}"/>
              </a:ext>
            </a:extLst>
          </p:cNvPr>
          <p:cNvPicPr>
            <a:picLocks noGrp="1" noChangeAspect="1"/>
          </p:cNvPicPr>
          <p:nvPr>
            <p:ph type="pic" sz="quarter" idx="13"/>
          </p:nvPr>
        </p:nvPicPr>
        <p:blipFill rotWithShape="1">
          <a:blip r:embed="rId2">
            <a:extLst>
              <a:ext uri="{837473B0-CC2E-450A-ABE3-18F120FF3D39}">
                <a1611:picAttrSrcUrl xmlns:a1611="http://schemas.microsoft.com/office/drawing/2016/11/main" r:id="rId3"/>
              </a:ext>
            </a:extLst>
          </a:blip>
          <a:srcRect l="12847" r="12847"/>
          <a:stretch/>
        </p:blipFill>
        <p:spPr>
          <a:noFill/>
        </p:spPr>
      </p:pic>
      <p:sp>
        <p:nvSpPr>
          <p:cNvPr id="7" name="Title 1">
            <a:extLst>
              <a:ext uri="{FF2B5EF4-FFF2-40B4-BE49-F238E27FC236}">
                <a16:creationId xmlns:a16="http://schemas.microsoft.com/office/drawing/2014/main" id="{0DD2B14B-3AF6-4B1A-953E-7B58A1AB6CC1}"/>
              </a:ext>
            </a:extLst>
          </p:cNvPr>
          <p:cNvSpPr txBox="1">
            <a:spLocks/>
          </p:cNvSpPr>
          <p:nvPr/>
        </p:nvSpPr>
        <p:spPr>
          <a:xfrm>
            <a:off x="513021" y="673519"/>
            <a:ext cx="7192925" cy="1150242"/>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b="0" kern="1200">
                <a:solidFill>
                  <a:schemeClr val="accent1"/>
                </a:solidFill>
                <a:latin typeface="+mj-lt"/>
                <a:ea typeface="+mj-ea"/>
                <a:cs typeface="+mj-cs"/>
              </a:defRPr>
            </a:lvl1pPr>
          </a:lstStyle>
          <a:p>
            <a:pPr algn="ctr" defTabSz="685800"/>
            <a:r>
              <a:rPr lang="en-US" sz="2800" b="1" dirty="0">
                <a:solidFill>
                  <a:srgbClr val="C63663">
                    <a:lumMod val="40000"/>
                    <a:lumOff val="60000"/>
                  </a:srgbClr>
                </a:solidFill>
                <a:latin typeface="Arial" panose="020B0604020202020204" pitchFamily="34" charset="0"/>
                <a:cs typeface="Arial" panose="020B0604020202020204" pitchFamily="34" charset="0"/>
              </a:rPr>
              <a:t>Target Audience</a:t>
            </a:r>
          </a:p>
          <a:p>
            <a:pPr algn="ctr" defTabSz="685800"/>
            <a:r>
              <a:rPr lang="en-US" sz="2400" dirty="0">
                <a:solidFill>
                  <a:srgbClr val="FFFFFF">
                    <a:lumMod val="95000"/>
                  </a:srgbClr>
                </a:solidFill>
                <a:latin typeface="Arial" panose="020B0604020202020204" pitchFamily="34" charset="0"/>
                <a:cs typeface="Arial" panose="020B0604020202020204" pitchFamily="34" charset="0"/>
              </a:rPr>
              <a:t>North Carolina Opioid and Prescription Drug Abuse Advisory Committee (OPDAAC)</a:t>
            </a:r>
            <a:endParaRPr lang="en-US" sz="2400" dirty="0">
              <a:solidFill>
                <a:srgbClr val="4B9CD3"/>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7F76BD86-90E6-49C6-81BD-F83D31EE218C}"/>
              </a:ext>
            </a:extLst>
          </p:cNvPr>
          <p:cNvSpPr txBox="1">
            <a:spLocks/>
          </p:cNvSpPr>
          <p:nvPr/>
        </p:nvSpPr>
        <p:spPr>
          <a:xfrm>
            <a:off x="342900" y="2010272"/>
            <a:ext cx="7097233" cy="995281"/>
          </a:xfrm>
          <a:prstGeom prst="rect">
            <a:avLst/>
          </a:prstGeom>
        </p:spPr>
        <p:txBody>
          <a:bodyPr vert="horz" lIns="68580" tIns="34290" rIns="68580" bIns="34290" rtlCol="0" anchor="ct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defTabSz="685800"/>
            <a:r>
              <a:rPr lang="en-US" sz="2800" b="1" dirty="0">
                <a:solidFill>
                  <a:srgbClr val="C63663">
                    <a:lumMod val="40000"/>
                    <a:lumOff val="60000"/>
                  </a:srgbClr>
                </a:solidFill>
                <a:latin typeface="Arial" panose="020B0604020202020204" pitchFamily="34" charset="0"/>
                <a:cs typeface="Arial" panose="020B0604020202020204" pitchFamily="34" charset="0"/>
              </a:rPr>
              <a:t>Objectives</a:t>
            </a:r>
            <a:endParaRPr lang="en-US" sz="2400" b="1" dirty="0">
              <a:solidFill>
                <a:srgbClr val="C63663">
                  <a:lumMod val="40000"/>
                  <a:lumOff val="60000"/>
                </a:srgbClr>
              </a:solidFill>
              <a:latin typeface="Arial" panose="020B0604020202020204" pitchFamily="34" charset="0"/>
              <a:cs typeface="Arial" panose="020B0604020202020204" pitchFamily="34" charset="0"/>
            </a:endParaRPr>
          </a:p>
          <a:p>
            <a:pPr algn="ctr" defTabSz="685800"/>
            <a:r>
              <a:rPr lang="en-US" sz="2400" dirty="0">
                <a:solidFill>
                  <a:srgbClr val="FFFFFF"/>
                </a:solidFill>
                <a:latin typeface="Arial" panose="020B0604020202020204" pitchFamily="34" charset="0"/>
                <a:cs typeface="Arial" panose="020B0604020202020204" pitchFamily="34" charset="0"/>
              </a:rPr>
              <a:t>By the end of this presentation, participants  will be able to</a:t>
            </a:r>
            <a:r>
              <a:rPr lang="en-US" sz="2400" b="1" dirty="0">
                <a:solidFill>
                  <a:srgbClr val="FFFFFF"/>
                </a:solidFill>
                <a:latin typeface="Arial" panose="020B0604020202020204" pitchFamily="34" charset="0"/>
                <a:cs typeface="Arial" panose="020B0604020202020204" pitchFamily="34" charset="0"/>
              </a:rPr>
              <a:t>:</a:t>
            </a:r>
            <a:endParaRPr lang="en-US" sz="21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3071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4"/>
          <p:cNvSpPr txBox="1">
            <a:spLocks noGrp="1"/>
          </p:cNvSpPr>
          <p:nvPr>
            <p:ph type="title"/>
          </p:nvPr>
        </p:nvSpPr>
        <p:spPr>
          <a:xfrm>
            <a:off x="320040" y="640080"/>
            <a:ext cx="7886700" cy="994275"/>
          </a:xfrm>
          <a:prstGeom prst="rect">
            <a:avLst/>
          </a:prstGeom>
          <a:noFill/>
          <a:ln>
            <a:noFill/>
          </a:ln>
        </p:spPr>
        <p:txBody>
          <a:bodyPr spcFirstLastPara="1" wrap="square" lIns="68569" tIns="34275" rIns="68569" bIns="34275" anchor="ctr" anchorCtr="0">
            <a:normAutofit/>
          </a:bodyPr>
          <a:lstStyle/>
          <a:p>
            <a:r>
              <a:rPr lang="en-US" sz="3200" b="1" dirty="0">
                <a:solidFill>
                  <a:srgbClr val="17375E"/>
                </a:solidFill>
                <a:latin typeface="+mj-lt"/>
              </a:rPr>
              <a:t>Treatment Trivia</a:t>
            </a:r>
            <a:endParaRPr sz="3200" b="1" dirty="0">
              <a:solidFill>
                <a:srgbClr val="17375E"/>
              </a:solidFill>
              <a:latin typeface="+mj-lt"/>
            </a:endParaRPr>
          </a:p>
        </p:txBody>
      </p:sp>
      <p:sp>
        <p:nvSpPr>
          <p:cNvPr id="130" name="Google Shape;130;p4"/>
          <p:cNvSpPr txBox="1">
            <a:spLocks noGrp="1"/>
          </p:cNvSpPr>
          <p:nvPr>
            <p:ph type="body" idx="1"/>
          </p:nvPr>
        </p:nvSpPr>
        <p:spPr>
          <a:xfrm>
            <a:off x="512064" y="1554480"/>
            <a:ext cx="7886700" cy="2894850"/>
          </a:xfrm>
          <a:prstGeom prst="rect">
            <a:avLst/>
          </a:prstGeom>
          <a:noFill/>
          <a:ln>
            <a:noFill/>
          </a:ln>
        </p:spPr>
        <p:txBody>
          <a:bodyPr spcFirstLastPara="1" wrap="square" lIns="68569" tIns="34275" rIns="68569" bIns="34275" anchor="t" anchorCtr="0">
            <a:normAutofit/>
          </a:bodyPr>
          <a:lstStyle/>
          <a:p>
            <a:pPr indent="-342900">
              <a:spcBef>
                <a:spcPts val="0"/>
              </a:spcBef>
              <a:buClr>
                <a:srgbClr val="4B9CD3"/>
              </a:buClr>
              <a:buSzPts val="3000"/>
            </a:pPr>
            <a:r>
              <a:rPr lang="en-US" dirty="0">
                <a:solidFill>
                  <a:srgbClr val="13284B"/>
                </a:solidFill>
                <a:latin typeface="+mn-lt"/>
                <a:ea typeface="Libre Franklin"/>
                <a:cs typeface="Libre Franklin"/>
                <a:sym typeface="Libre Franklin"/>
              </a:rPr>
              <a:t>We will be talking about different types of medications for opioid use disorder (MOUD) today. </a:t>
            </a:r>
            <a:endParaRPr dirty="0">
              <a:latin typeface="+mn-lt"/>
            </a:endParaRPr>
          </a:p>
          <a:p>
            <a:pPr indent="-200025">
              <a:spcBef>
                <a:spcPts val="0"/>
              </a:spcBef>
              <a:buClr>
                <a:srgbClr val="4B9CD3"/>
              </a:buClr>
              <a:buSzPts val="3000"/>
              <a:buNone/>
            </a:pPr>
            <a:endParaRPr dirty="0">
              <a:solidFill>
                <a:srgbClr val="13284B"/>
              </a:solidFill>
              <a:latin typeface="+mn-lt"/>
              <a:ea typeface="Libre Franklin"/>
              <a:cs typeface="Libre Franklin"/>
              <a:sym typeface="Libre Franklin"/>
            </a:endParaRPr>
          </a:p>
          <a:p>
            <a:pPr indent="-342900">
              <a:spcBef>
                <a:spcPts val="0"/>
              </a:spcBef>
              <a:buClr>
                <a:srgbClr val="4B9CD3"/>
              </a:buClr>
              <a:buSzPts val="3000"/>
            </a:pPr>
            <a:r>
              <a:rPr lang="en-US" dirty="0">
                <a:solidFill>
                  <a:srgbClr val="13284B"/>
                </a:solidFill>
                <a:latin typeface="+mn-lt"/>
                <a:ea typeface="Libre Franklin"/>
                <a:cs typeface="Libre Franklin"/>
                <a:sym typeface="Libre Franklin"/>
              </a:rPr>
              <a:t>How many are available? </a:t>
            </a:r>
            <a:endParaRPr dirty="0">
              <a:solidFill>
                <a:srgbClr val="13284B"/>
              </a:solidFill>
              <a:latin typeface="+mn-lt"/>
              <a:ea typeface="Libre Franklin"/>
              <a:cs typeface="Libre Franklin"/>
              <a:sym typeface="Libre Franklin"/>
            </a:endParaRPr>
          </a:p>
        </p:txBody>
      </p:sp>
      <p:pic>
        <p:nvPicPr>
          <p:cNvPr id="131" name="Google Shape;131;p4"/>
          <p:cNvPicPr preferRelativeResize="0"/>
          <p:nvPr/>
        </p:nvPicPr>
        <p:blipFill rotWithShape="1">
          <a:blip r:embed="rId3">
            <a:alphaModFix/>
          </a:blip>
          <a:srcRect/>
          <a:stretch/>
        </p:blipFill>
        <p:spPr>
          <a:xfrm>
            <a:off x="5361997" y="3169444"/>
            <a:ext cx="3436144" cy="255746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23F9B-132C-45EE-AFA2-509C77976311}"/>
              </a:ext>
            </a:extLst>
          </p:cNvPr>
          <p:cNvSpPr>
            <a:spLocks noGrp="1"/>
          </p:cNvSpPr>
          <p:nvPr>
            <p:ph type="ctrTitle"/>
          </p:nvPr>
        </p:nvSpPr>
        <p:spPr/>
        <p:txBody>
          <a:bodyPr>
            <a:normAutofit/>
          </a:bodyPr>
          <a:lstStyle/>
          <a:p>
            <a:r>
              <a:rPr lang="en-US" sz="4800" dirty="0">
                <a:latin typeface="Arial" panose="020B0604020202020204" pitchFamily="34" charset="0"/>
                <a:cs typeface="Arial" panose="020B0604020202020204" pitchFamily="34" charset="0"/>
              </a:rPr>
              <a:t>Disclosures</a:t>
            </a:r>
            <a:endParaRPr lang="en-US" sz="54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3BB9C2D-504B-48C8-B1FB-0D427FE45EB8}"/>
              </a:ext>
            </a:extLst>
          </p:cNvPr>
          <p:cNvSpPr>
            <a:spLocks noGrp="1"/>
          </p:cNvSpPr>
          <p:nvPr>
            <p:ph type="subTitle" idx="1"/>
          </p:nvPr>
        </p:nvSpPr>
        <p:spPr/>
        <p:txBody>
          <a:bodyPr>
            <a:normAutofit/>
          </a:bodyPr>
          <a:lstStyle/>
          <a:p>
            <a:r>
              <a:rPr lang="en-US" sz="2400" dirty="0">
                <a:latin typeface="Arial" panose="020B0604020202020204" pitchFamily="34" charset="0"/>
                <a:cs typeface="Arial" panose="020B0604020202020204" pitchFamily="34" charset="0"/>
              </a:rPr>
              <a:t>None</a:t>
            </a:r>
          </a:p>
        </p:txBody>
      </p:sp>
    </p:spTree>
    <p:extLst>
      <p:ext uri="{BB962C8B-B14F-4D97-AF65-F5344CB8AC3E}">
        <p14:creationId xmlns:p14="http://schemas.microsoft.com/office/powerpoint/2010/main" val="15489322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57C9C-523B-47EE-9769-9D66D7A442E5}"/>
              </a:ext>
            </a:extLst>
          </p:cNvPr>
          <p:cNvSpPr>
            <a:spLocks noGrp="1"/>
          </p:cNvSpPr>
          <p:nvPr>
            <p:ph type="title"/>
          </p:nvPr>
        </p:nvSpPr>
        <p:spPr/>
        <p:txBody>
          <a:bodyPr>
            <a:noAutofit/>
          </a:bodyPr>
          <a:lstStyle/>
          <a:p>
            <a:r>
              <a:rPr lang="en-US" sz="3200" dirty="0">
                <a:latin typeface="Arial" panose="020B0604020202020204" pitchFamily="34" charset="0"/>
                <a:cs typeface="Arial" panose="020B0604020202020204" pitchFamily="34" charset="0"/>
              </a:rPr>
              <a:t>Medications for Opioid Use Disorder (MOUD)</a:t>
            </a:r>
          </a:p>
        </p:txBody>
      </p:sp>
      <p:sp>
        <p:nvSpPr>
          <p:cNvPr id="6" name="Rectangle 5">
            <a:extLst>
              <a:ext uri="{FF2B5EF4-FFF2-40B4-BE49-F238E27FC236}">
                <a16:creationId xmlns:a16="http://schemas.microsoft.com/office/drawing/2014/main" id="{205A0973-35F1-48B1-9362-AA8DD74C29BE}"/>
              </a:ext>
            </a:extLst>
          </p:cNvPr>
          <p:cNvSpPr/>
          <p:nvPr/>
        </p:nvSpPr>
        <p:spPr>
          <a:xfrm>
            <a:off x="0" y="2619597"/>
            <a:ext cx="9144000" cy="33811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Calibri" panose="020F0502020204030204"/>
            </a:endParaRPr>
          </a:p>
        </p:txBody>
      </p:sp>
      <p:sp>
        <p:nvSpPr>
          <p:cNvPr id="4" name="Rectangle 3">
            <a:extLst>
              <a:ext uri="{FF2B5EF4-FFF2-40B4-BE49-F238E27FC236}">
                <a16:creationId xmlns:a16="http://schemas.microsoft.com/office/drawing/2014/main" id="{0F9EC4FB-7E51-471B-A4F2-FAAF39751AC6}"/>
              </a:ext>
            </a:extLst>
          </p:cNvPr>
          <p:cNvSpPr/>
          <p:nvPr/>
        </p:nvSpPr>
        <p:spPr>
          <a:xfrm>
            <a:off x="3191761" y="3268183"/>
            <a:ext cx="2760478" cy="1581593"/>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dirty="0">
                <a:solidFill>
                  <a:srgbClr val="C63663">
                    <a:lumMod val="60000"/>
                    <a:lumOff val="40000"/>
                  </a:srgbClr>
                </a:solidFill>
                <a:latin typeface="Arial" panose="020B0604020202020204" pitchFamily="34" charset="0"/>
                <a:cs typeface="Arial" panose="020B0604020202020204" pitchFamily="34" charset="0"/>
              </a:rPr>
              <a:t>Buprenorphine (Suboxone)</a:t>
            </a:r>
          </a:p>
        </p:txBody>
      </p:sp>
      <p:sp>
        <p:nvSpPr>
          <p:cNvPr id="5" name="Rectangle 4">
            <a:extLst>
              <a:ext uri="{FF2B5EF4-FFF2-40B4-BE49-F238E27FC236}">
                <a16:creationId xmlns:a16="http://schemas.microsoft.com/office/drawing/2014/main" id="{81BEDAF2-14F3-425D-87B1-C574F96DB391}"/>
              </a:ext>
            </a:extLst>
          </p:cNvPr>
          <p:cNvSpPr/>
          <p:nvPr/>
        </p:nvSpPr>
        <p:spPr>
          <a:xfrm>
            <a:off x="6219216" y="3268183"/>
            <a:ext cx="2760478" cy="1581593"/>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000" dirty="0">
                <a:solidFill>
                  <a:srgbClr val="C63663">
                    <a:lumMod val="60000"/>
                    <a:lumOff val="40000"/>
                  </a:srgbClr>
                </a:solidFill>
                <a:latin typeface="Arial" panose="020B0604020202020204" pitchFamily="34" charset="0"/>
                <a:cs typeface="Arial" panose="020B0604020202020204" pitchFamily="34" charset="0"/>
              </a:rPr>
              <a:t>Naltrexone ER (Vivitrol)</a:t>
            </a:r>
          </a:p>
        </p:txBody>
      </p:sp>
      <p:sp>
        <p:nvSpPr>
          <p:cNvPr id="3" name="Rectangle 2">
            <a:extLst>
              <a:ext uri="{FF2B5EF4-FFF2-40B4-BE49-F238E27FC236}">
                <a16:creationId xmlns:a16="http://schemas.microsoft.com/office/drawing/2014/main" id="{C67E30D5-3A00-4170-9547-063C6382E04D}"/>
              </a:ext>
            </a:extLst>
          </p:cNvPr>
          <p:cNvSpPr/>
          <p:nvPr/>
        </p:nvSpPr>
        <p:spPr>
          <a:xfrm>
            <a:off x="164307" y="3268183"/>
            <a:ext cx="2760477" cy="1581593"/>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dirty="0">
                <a:solidFill>
                  <a:srgbClr val="C63663">
                    <a:lumMod val="60000"/>
                    <a:lumOff val="40000"/>
                  </a:srgbClr>
                </a:solidFill>
                <a:latin typeface="Arial" panose="020B0604020202020204" pitchFamily="34" charset="0"/>
                <a:cs typeface="Arial" panose="020B0604020202020204" pitchFamily="34" charset="0"/>
              </a:rPr>
              <a:t>Methadone</a:t>
            </a:r>
          </a:p>
        </p:txBody>
      </p:sp>
    </p:spTree>
    <p:extLst>
      <p:ext uri="{BB962C8B-B14F-4D97-AF65-F5344CB8AC3E}">
        <p14:creationId xmlns:p14="http://schemas.microsoft.com/office/powerpoint/2010/main" val="21378680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6B93C-5A08-4721-919C-032EB8C1DCDE}"/>
              </a:ext>
            </a:extLst>
          </p:cNvPr>
          <p:cNvSpPr>
            <a:spLocks noGrp="1"/>
          </p:cNvSpPr>
          <p:nvPr>
            <p:ph type="title"/>
          </p:nvPr>
        </p:nvSpPr>
        <p:spPr>
          <a:xfrm>
            <a:off x="-55821" y="1746461"/>
            <a:ext cx="8628321" cy="2727127"/>
          </a:xfrm>
        </p:spPr>
        <p:txBody>
          <a:bodyPr>
            <a:normAutofit/>
          </a:bodyPr>
          <a:lstStyle/>
          <a:p>
            <a:r>
              <a:rPr lang="en-US" sz="4800" dirty="0">
                <a:latin typeface="Arial" panose="020B0604020202020204" pitchFamily="34" charset="0"/>
                <a:cs typeface="Arial" panose="020B0604020202020204" pitchFamily="34" charset="0"/>
              </a:rPr>
              <a:t>Methadone and </a:t>
            </a:r>
            <a:br>
              <a:rPr lang="en-US" sz="4800" dirty="0">
                <a:latin typeface="Arial" panose="020B0604020202020204" pitchFamily="34" charset="0"/>
                <a:cs typeface="Arial" panose="020B0604020202020204" pitchFamily="34" charset="0"/>
              </a:rPr>
            </a:br>
            <a:r>
              <a:rPr lang="en-US" sz="4800" dirty="0">
                <a:latin typeface="Arial" panose="020B0604020202020204" pitchFamily="34" charset="0"/>
                <a:cs typeface="Arial" panose="020B0604020202020204" pitchFamily="34" charset="0"/>
              </a:rPr>
              <a:t>Opioid Treatment Programs (OTP)</a:t>
            </a:r>
          </a:p>
        </p:txBody>
      </p:sp>
    </p:spTree>
    <p:extLst>
      <p:ext uri="{BB962C8B-B14F-4D97-AF65-F5344CB8AC3E}">
        <p14:creationId xmlns:p14="http://schemas.microsoft.com/office/powerpoint/2010/main" val="41120067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holding a plastic cup&#10;&#10;Description automatically generated with medium confidence">
            <a:extLst>
              <a:ext uri="{FF2B5EF4-FFF2-40B4-BE49-F238E27FC236}">
                <a16:creationId xmlns:a16="http://schemas.microsoft.com/office/drawing/2014/main" id="{1B9CF784-30A3-4F56-A575-BEF4DF40D194}"/>
              </a:ext>
            </a:extLst>
          </p:cNvPr>
          <p:cNvPicPr>
            <a:picLocks noGrp="1" noChangeAspect="1"/>
          </p:cNvPicPr>
          <p:nvPr>
            <p:ph type="pic" sz="quarter" idx="13"/>
          </p:nvPr>
        </p:nvPicPr>
        <p:blipFill rotWithShape="1">
          <a:blip r:embed="rId2">
            <a:extLst>
              <a:ext uri="{837473B0-CC2E-450A-ABE3-18F120FF3D39}">
                <a1611:picAttrSrcUrl xmlns:a1611="http://schemas.microsoft.com/office/drawing/2016/11/main" r:id="rId3"/>
              </a:ext>
            </a:extLst>
          </a:blip>
          <a:srcRect l="30889" r="30889"/>
          <a:stretch/>
        </p:blipFill>
        <p:spPr>
          <a:xfrm>
            <a:off x="4572013" y="857250"/>
            <a:ext cx="4571975" cy="5143500"/>
          </a:xfrm>
          <a:noFill/>
        </p:spPr>
      </p:pic>
      <p:sp>
        <p:nvSpPr>
          <p:cNvPr id="14" name="Title 13">
            <a:extLst>
              <a:ext uri="{FF2B5EF4-FFF2-40B4-BE49-F238E27FC236}">
                <a16:creationId xmlns:a16="http://schemas.microsoft.com/office/drawing/2014/main" id="{4C3400B2-F12C-40BC-8BA2-BD18757DFB08}"/>
              </a:ext>
            </a:extLst>
          </p:cNvPr>
          <p:cNvSpPr>
            <a:spLocks noGrp="1"/>
          </p:cNvSpPr>
          <p:nvPr>
            <p:ph type="title"/>
          </p:nvPr>
        </p:nvSpPr>
        <p:spPr>
          <a:xfrm>
            <a:off x="628650" y="99736"/>
            <a:ext cx="3314700" cy="994172"/>
          </a:xfrm>
        </p:spPr>
        <p:txBody>
          <a:bodyPr vert="horz" lIns="68580" tIns="34290" rIns="68580" bIns="34290" rtlCol="0" anchor="ctr">
            <a:normAutofit/>
          </a:bodyPr>
          <a:lstStyle/>
          <a:p>
            <a:pPr algn="ctr"/>
            <a:r>
              <a:rPr lang="en-US" sz="3200" kern="1200" dirty="0">
                <a:latin typeface="Arial" panose="020B0604020202020204" pitchFamily="34" charset="0"/>
                <a:cs typeface="Arial" panose="020B0604020202020204" pitchFamily="34" charset="0"/>
              </a:rPr>
              <a:t>Methadone</a:t>
            </a:r>
          </a:p>
        </p:txBody>
      </p:sp>
      <p:sp>
        <p:nvSpPr>
          <p:cNvPr id="17" name="Content Placeholder 2">
            <a:extLst>
              <a:ext uri="{FF2B5EF4-FFF2-40B4-BE49-F238E27FC236}">
                <a16:creationId xmlns:a16="http://schemas.microsoft.com/office/drawing/2014/main" id="{98C5D4D9-D03D-47BD-BE29-13255B7D03E3}"/>
              </a:ext>
            </a:extLst>
          </p:cNvPr>
          <p:cNvSpPr txBox="1">
            <a:spLocks/>
          </p:cNvSpPr>
          <p:nvPr/>
        </p:nvSpPr>
        <p:spPr>
          <a:xfrm>
            <a:off x="13" y="1008765"/>
            <a:ext cx="4571975" cy="360402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lvl="1" indent="-171450" defTabSz="685800">
              <a:spcBef>
                <a:spcPts val="375"/>
              </a:spcBef>
            </a:pPr>
            <a:r>
              <a:rPr lang="en-US" sz="2200" dirty="0">
                <a:solidFill>
                  <a:srgbClr val="FFFFFF"/>
                </a:solidFill>
                <a:latin typeface="Arial" panose="020B0604020202020204" pitchFamily="34" charset="0"/>
                <a:cs typeface="Arial" panose="020B0604020202020204" pitchFamily="34" charset="0"/>
              </a:rPr>
              <a:t>Used to treat opioid use disorder since 1960’s</a:t>
            </a:r>
          </a:p>
          <a:p>
            <a:pPr marL="514350" lvl="1" indent="-171450" defTabSz="685800">
              <a:spcBef>
                <a:spcPts val="375"/>
              </a:spcBef>
            </a:pPr>
            <a:r>
              <a:rPr lang="en-US" sz="2200" dirty="0">
                <a:solidFill>
                  <a:srgbClr val="FFFFFF"/>
                </a:solidFill>
                <a:latin typeface="Arial" panose="020B0604020202020204" pitchFamily="34" charset="0"/>
                <a:cs typeface="Arial" panose="020B0604020202020204" pitchFamily="34" charset="0"/>
              </a:rPr>
              <a:t>Decades of information about how to provide treatment</a:t>
            </a:r>
          </a:p>
          <a:p>
            <a:pPr marL="514350" lvl="1" indent="-171450" defTabSz="685800">
              <a:spcBef>
                <a:spcPts val="375"/>
              </a:spcBef>
            </a:pPr>
            <a:r>
              <a:rPr lang="en-US" sz="2200" dirty="0">
                <a:solidFill>
                  <a:srgbClr val="FFFFFF"/>
                </a:solidFill>
                <a:latin typeface="Arial" panose="020B0604020202020204" pitchFamily="34" charset="0"/>
                <a:cs typeface="Arial" panose="020B0604020202020204" pitchFamily="34" charset="0"/>
              </a:rPr>
              <a:t>Methadone is a full opioid, with no ceiling effect as we see with buprenorphine</a:t>
            </a:r>
          </a:p>
          <a:p>
            <a:pPr marL="514350" lvl="1" indent="-171450" defTabSz="685800">
              <a:spcBef>
                <a:spcPts val="375"/>
              </a:spcBef>
            </a:pPr>
            <a:r>
              <a:rPr lang="en-US" sz="2200" dirty="0">
                <a:solidFill>
                  <a:srgbClr val="FFFFFF"/>
                </a:solidFill>
                <a:latin typeface="Arial" panose="020B0604020202020204" pitchFamily="34" charset="0"/>
                <a:cs typeface="Arial" panose="020B0604020202020204" pitchFamily="34" charset="0"/>
              </a:rPr>
              <a:t>For treatment of OUD, </a:t>
            </a:r>
            <a:r>
              <a:rPr lang="en-US" sz="2200" b="1" dirty="0">
                <a:solidFill>
                  <a:srgbClr val="4B9CD3"/>
                </a:solidFill>
                <a:latin typeface="Arial" panose="020B0604020202020204" pitchFamily="34" charset="0"/>
                <a:cs typeface="Arial" panose="020B0604020202020204" pitchFamily="34" charset="0"/>
              </a:rPr>
              <a:t>can only be provided in opioid treatment program</a:t>
            </a:r>
          </a:p>
          <a:p>
            <a:pPr marL="514350" lvl="1" indent="-171450" defTabSz="685800">
              <a:spcBef>
                <a:spcPts val="375"/>
              </a:spcBef>
            </a:pPr>
            <a:r>
              <a:rPr lang="en-US" sz="2200" dirty="0">
                <a:solidFill>
                  <a:srgbClr val="FFFFFF"/>
                </a:solidFill>
                <a:latin typeface="Arial" panose="020B0604020202020204" pitchFamily="34" charset="0"/>
                <a:cs typeface="Arial" panose="020B0604020202020204" pitchFamily="34" charset="0"/>
              </a:rPr>
              <a:t>Can be prescribed for pain from an office setting, but great caution should be used due to overdose potential if it is misused</a:t>
            </a:r>
          </a:p>
        </p:txBody>
      </p:sp>
    </p:spTree>
    <p:extLst>
      <p:ext uri="{BB962C8B-B14F-4D97-AF65-F5344CB8AC3E}">
        <p14:creationId xmlns:p14="http://schemas.microsoft.com/office/powerpoint/2010/main" val="38743472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holding a plastic cup&#10;&#10;Description automatically generated with medium confidence">
            <a:extLst>
              <a:ext uri="{FF2B5EF4-FFF2-40B4-BE49-F238E27FC236}">
                <a16:creationId xmlns:a16="http://schemas.microsoft.com/office/drawing/2014/main" id="{1B9CF784-30A3-4F56-A575-BEF4DF40D194}"/>
              </a:ext>
            </a:extLst>
          </p:cNvPr>
          <p:cNvPicPr>
            <a:picLocks noGrp="1" noChangeAspect="1"/>
          </p:cNvPicPr>
          <p:nvPr>
            <p:ph type="pic" sz="quarter" idx="13"/>
          </p:nvPr>
        </p:nvPicPr>
        <p:blipFill rotWithShape="1">
          <a:blip r:embed="rId2">
            <a:extLst>
              <a:ext uri="{837473B0-CC2E-450A-ABE3-18F120FF3D39}">
                <a1611:picAttrSrcUrl xmlns:a1611="http://schemas.microsoft.com/office/drawing/2016/11/main" r:id="rId3"/>
              </a:ext>
            </a:extLst>
          </a:blip>
          <a:srcRect l="30889" r="30889"/>
          <a:stretch/>
        </p:blipFill>
        <p:spPr>
          <a:xfrm>
            <a:off x="4572013" y="857250"/>
            <a:ext cx="4571975" cy="5143500"/>
          </a:xfrm>
          <a:noFill/>
        </p:spPr>
      </p:pic>
      <p:sp>
        <p:nvSpPr>
          <p:cNvPr id="14" name="Title 13">
            <a:extLst>
              <a:ext uri="{FF2B5EF4-FFF2-40B4-BE49-F238E27FC236}">
                <a16:creationId xmlns:a16="http://schemas.microsoft.com/office/drawing/2014/main" id="{4C3400B2-F12C-40BC-8BA2-BD18757DFB08}"/>
              </a:ext>
            </a:extLst>
          </p:cNvPr>
          <p:cNvSpPr>
            <a:spLocks noGrp="1"/>
          </p:cNvSpPr>
          <p:nvPr>
            <p:ph type="title"/>
          </p:nvPr>
        </p:nvSpPr>
        <p:spPr>
          <a:xfrm>
            <a:off x="710387" y="402327"/>
            <a:ext cx="3314700" cy="994172"/>
          </a:xfrm>
        </p:spPr>
        <p:txBody>
          <a:bodyPr vert="horz" lIns="68580" tIns="34290" rIns="68580" bIns="34290" rtlCol="0" anchor="ctr">
            <a:normAutofit/>
          </a:bodyPr>
          <a:lstStyle/>
          <a:p>
            <a:pPr algn="ctr"/>
            <a:r>
              <a:rPr lang="en-US" sz="3200" kern="1200" dirty="0">
                <a:latin typeface="Arial" panose="020B0604020202020204" pitchFamily="34" charset="0"/>
                <a:cs typeface="Arial" panose="020B0604020202020204" pitchFamily="34" charset="0"/>
              </a:rPr>
              <a:t>Methadone</a:t>
            </a:r>
          </a:p>
        </p:txBody>
      </p:sp>
      <p:sp>
        <p:nvSpPr>
          <p:cNvPr id="5" name="Content Placeholder 2">
            <a:extLst>
              <a:ext uri="{FF2B5EF4-FFF2-40B4-BE49-F238E27FC236}">
                <a16:creationId xmlns:a16="http://schemas.microsoft.com/office/drawing/2014/main" id="{6C3BEDE5-54DC-4273-9085-98B8E0DBB15E}"/>
              </a:ext>
            </a:extLst>
          </p:cNvPr>
          <p:cNvSpPr>
            <a:spLocks noGrp="1"/>
          </p:cNvSpPr>
          <p:nvPr>
            <p:ph idx="1"/>
          </p:nvPr>
        </p:nvSpPr>
        <p:spPr>
          <a:xfrm>
            <a:off x="199371" y="1396498"/>
            <a:ext cx="4455031" cy="4238757"/>
          </a:xfrm>
        </p:spPr>
        <p:txBody>
          <a:bodyPr>
            <a:noAutofit/>
          </a:bodyPr>
          <a:lstStyle/>
          <a:p>
            <a:r>
              <a:rPr lang="en-US" sz="2000" dirty="0">
                <a:latin typeface="Arial" panose="020B0604020202020204" pitchFamily="34" charset="0"/>
                <a:cs typeface="Arial" panose="020B0604020202020204" pitchFamily="34" charset="0"/>
              </a:rPr>
              <a:t>Methadone does not cause precipitated withdrawal like fentanyl or other opioids</a:t>
            </a:r>
          </a:p>
          <a:p>
            <a:r>
              <a:rPr lang="en-US" sz="2000" dirty="0">
                <a:latin typeface="Arial" panose="020B0604020202020204" pitchFamily="34" charset="0"/>
                <a:cs typeface="Arial" panose="020B0604020202020204" pitchFamily="34" charset="0"/>
              </a:rPr>
              <a:t>Methadone induction must be done with caution due to its long half-life</a:t>
            </a:r>
          </a:p>
          <a:p>
            <a:r>
              <a:rPr lang="en-US" sz="2000" dirty="0">
                <a:latin typeface="Arial" panose="020B0604020202020204" pitchFamily="34" charset="0"/>
                <a:cs typeface="Arial" panose="020B0604020202020204" pitchFamily="34" charset="0"/>
              </a:rPr>
              <a:t>As a full opioid, it can cause more respiratory depression</a:t>
            </a:r>
          </a:p>
          <a:p>
            <a:r>
              <a:rPr lang="en-US" sz="2000" dirty="0">
                <a:latin typeface="Arial" panose="020B0604020202020204" pitchFamily="34" charset="0"/>
                <a:cs typeface="Arial" panose="020B0604020202020204" pitchFamily="34" charset="0"/>
              </a:rPr>
              <a:t>Even with these drawbacks, decades of studies show its use to treat OUD shows a </a:t>
            </a:r>
            <a:r>
              <a:rPr lang="en-US" sz="2000" b="1" dirty="0">
                <a:solidFill>
                  <a:schemeClr val="accent1"/>
                </a:solidFill>
                <a:latin typeface="Arial" panose="020B0604020202020204" pitchFamily="34" charset="0"/>
                <a:cs typeface="Arial" panose="020B0604020202020204" pitchFamily="34" charset="0"/>
              </a:rPr>
              <a:t>three-to-eight-fold reduction in death</a:t>
            </a:r>
          </a:p>
          <a:p>
            <a:r>
              <a:rPr lang="en-US" sz="2000" dirty="0">
                <a:latin typeface="Arial" panose="020B0604020202020204" pitchFamily="34" charset="0"/>
                <a:cs typeface="Arial" panose="020B0604020202020204" pitchFamily="34" charset="0"/>
              </a:rPr>
              <a:t>Similar reductions in death with buprenorphine products</a:t>
            </a:r>
          </a:p>
        </p:txBody>
      </p:sp>
      <p:sp>
        <p:nvSpPr>
          <p:cNvPr id="7" name="TextBox 6">
            <a:extLst>
              <a:ext uri="{FF2B5EF4-FFF2-40B4-BE49-F238E27FC236}">
                <a16:creationId xmlns:a16="http://schemas.microsoft.com/office/drawing/2014/main" id="{D1ED9EF5-2E4E-4DB0-B19D-2A65D9B2A73A}"/>
              </a:ext>
            </a:extLst>
          </p:cNvPr>
          <p:cNvSpPr txBox="1"/>
          <p:nvPr/>
        </p:nvSpPr>
        <p:spPr>
          <a:xfrm>
            <a:off x="0" y="6155591"/>
            <a:ext cx="4573329" cy="276999"/>
          </a:xfrm>
          <a:prstGeom prst="rect">
            <a:avLst/>
          </a:prstGeom>
          <a:noFill/>
        </p:spPr>
        <p:txBody>
          <a:bodyPr wrap="square">
            <a:spAutoFit/>
          </a:bodyPr>
          <a:lstStyle/>
          <a:p>
            <a:pPr defTabSz="685800"/>
            <a:r>
              <a:rPr lang="en-US" sz="1200" dirty="0">
                <a:solidFill>
                  <a:srgbClr val="FFFFFF"/>
                </a:solidFill>
                <a:latin typeface="Arial" panose="020B0604020202020204" pitchFamily="34" charset="0"/>
                <a:cs typeface="Arial" panose="020B0604020202020204" pitchFamily="34" charset="0"/>
              </a:rPr>
              <a:t>(Sordo et al., </a:t>
            </a:r>
            <a:r>
              <a:rPr lang="en-US" sz="1200" i="1" dirty="0">
                <a:solidFill>
                  <a:srgbClr val="FFFFFF"/>
                </a:solidFill>
                <a:latin typeface="Arial" panose="020B0604020202020204" pitchFamily="34" charset="0"/>
                <a:cs typeface="Arial" panose="020B0604020202020204" pitchFamily="34" charset="0"/>
              </a:rPr>
              <a:t>BMJ</a:t>
            </a:r>
            <a:r>
              <a:rPr lang="en-US" sz="1200" dirty="0">
                <a:solidFill>
                  <a:srgbClr val="FFFFFF"/>
                </a:solidFill>
                <a:latin typeface="Arial" panose="020B0604020202020204" pitchFamily="34" charset="0"/>
                <a:cs typeface="Arial" panose="020B0604020202020204" pitchFamily="34" charset="0"/>
              </a:rPr>
              <a:t>, 2017; Grondbladh 1990; Caplehorn 1990) </a:t>
            </a:r>
          </a:p>
        </p:txBody>
      </p:sp>
    </p:spTree>
    <p:extLst>
      <p:ext uri="{BB962C8B-B14F-4D97-AF65-F5344CB8AC3E}">
        <p14:creationId xmlns:p14="http://schemas.microsoft.com/office/powerpoint/2010/main" val="21768049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304EEB-915B-4265-BB87-8EF7FA7EC186}"/>
              </a:ext>
            </a:extLst>
          </p:cNvPr>
          <p:cNvSpPr>
            <a:spLocks noGrp="1"/>
          </p:cNvSpPr>
          <p:nvPr>
            <p:ph type="title"/>
          </p:nvPr>
        </p:nvSpPr>
        <p:spPr>
          <a:xfrm>
            <a:off x="4369982" y="1131094"/>
            <a:ext cx="4553393" cy="994172"/>
          </a:xfrm>
        </p:spPr>
        <p:txBody>
          <a:bodyPr>
            <a:normAutofit/>
          </a:bodyPr>
          <a:lstStyle/>
          <a:p>
            <a:pPr algn="ctr"/>
            <a:r>
              <a:rPr lang="en-US" sz="3200" b="1" dirty="0">
                <a:latin typeface="Arial" panose="020B0604020202020204" pitchFamily="34" charset="0"/>
                <a:cs typeface="Arial" panose="020B0604020202020204" pitchFamily="34" charset="0"/>
              </a:rPr>
              <a:t>Three to Eight fold Reduction in Death</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7693FEB-86A6-4C39-BED4-732932233BEE}"/>
              </a:ext>
            </a:extLst>
          </p:cNvPr>
          <p:cNvSpPr>
            <a:spLocks noGrp="1"/>
          </p:cNvSpPr>
          <p:nvPr>
            <p:ph idx="1"/>
          </p:nvPr>
        </p:nvSpPr>
        <p:spPr>
          <a:xfrm>
            <a:off x="4892437" y="2222896"/>
            <a:ext cx="3311911" cy="3263504"/>
          </a:xfrm>
        </p:spPr>
        <p:txBody>
          <a:bodyPr/>
          <a:lstStyle/>
          <a:p>
            <a:pPr marL="0" indent="0" algn="ctr">
              <a:buNone/>
            </a:pPr>
            <a:r>
              <a:rPr lang="en-US" sz="2400" dirty="0">
                <a:latin typeface="Arial" panose="020B0604020202020204" pitchFamily="34" charset="0"/>
                <a:cs typeface="Arial" panose="020B0604020202020204" pitchFamily="34" charset="0"/>
              </a:rPr>
              <a:t>Imagine if there was a treatment that reduced death risk by this degree in patients with any other chronic disease…it might be malpractice NOT to use the treatment </a:t>
            </a:r>
          </a:p>
          <a:p>
            <a:pPr algn="ctr"/>
            <a:endParaRPr lang="en-US" dirty="0"/>
          </a:p>
        </p:txBody>
      </p:sp>
      <p:pic>
        <p:nvPicPr>
          <p:cNvPr id="7" name="Picture Placeholder 6" descr="A person with the hand on the chin&#10;&#10;Description automatically generated with low confidence">
            <a:extLst>
              <a:ext uri="{FF2B5EF4-FFF2-40B4-BE49-F238E27FC236}">
                <a16:creationId xmlns:a16="http://schemas.microsoft.com/office/drawing/2014/main" id="{113E1997-A3EA-4056-A4D4-2E79AF017EA7}"/>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l="12500" r="12500"/>
          <a:stretch>
            <a:fillRect/>
          </a:stretch>
        </p:blipFill>
        <p:spPr/>
      </p:pic>
    </p:spTree>
    <p:extLst>
      <p:ext uri="{BB962C8B-B14F-4D97-AF65-F5344CB8AC3E}">
        <p14:creationId xmlns:p14="http://schemas.microsoft.com/office/powerpoint/2010/main" val="2926940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ED660E-A8E7-4C55-A585-3533847FDC3F}"/>
              </a:ext>
            </a:extLst>
          </p:cNvPr>
          <p:cNvSpPr>
            <a:spLocks noGrp="1"/>
          </p:cNvSpPr>
          <p:nvPr>
            <p:ph idx="1"/>
          </p:nvPr>
        </p:nvSpPr>
        <p:spPr>
          <a:xfrm>
            <a:off x="2194560" y="1097280"/>
            <a:ext cx="6286500" cy="3741896"/>
          </a:xfrm>
        </p:spPr>
        <p:txBody>
          <a:bodyPr>
            <a:noAutofit/>
          </a:bodyPr>
          <a:lstStyle/>
          <a:p>
            <a:r>
              <a:rPr lang="en-US" sz="2200" dirty="0">
                <a:latin typeface="Arial" panose="020B0604020202020204" pitchFamily="34" charset="0"/>
                <a:cs typeface="Arial" panose="020B0604020202020204" pitchFamily="34" charset="0"/>
              </a:rPr>
              <a:t>OTPs have long history of treating OUD since the 1960’s</a:t>
            </a:r>
          </a:p>
          <a:p>
            <a:r>
              <a:rPr lang="en-US" sz="2200" dirty="0">
                <a:latin typeface="Arial" panose="020B0604020202020204" pitchFamily="34" charset="0"/>
                <a:cs typeface="Arial" panose="020B0604020202020204" pitchFamily="34" charset="0"/>
              </a:rPr>
              <a:t>Heavily regulated by federal and state authorities, DEA</a:t>
            </a:r>
          </a:p>
          <a:p>
            <a:r>
              <a:rPr lang="en-US" sz="2200" dirty="0">
                <a:latin typeface="Arial" panose="020B0604020202020204" pitchFamily="34" charset="0"/>
                <a:cs typeface="Arial" panose="020B0604020202020204" pitchFamily="34" charset="0"/>
              </a:rPr>
              <a:t>More patient contact and accountability is built into the system</a:t>
            </a:r>
          </a:p>
          <a:p>
            <a:r>
              <a:rPr lang="en-US" sz="2200" dirty="0">
                <a:latin typeface="Arial" panose="020B0604020202020204" pitchFamily="34" charset="0"/>
                <a:cs typeface="Arial" panose="020B0604020202020204" pitchFamily="34" charset="0"/>
              </a:rPr>
              <a:t>Treatment consists of a team: counseling, nurses, providers</a:t>
            </a:r>
          </a:p>
          <a:p>
            <a:r>
              <a:rPr lang="en-US" sz="2200" dirty="0">
                <a:latin typeface="Arial" panose="020B0604020202020204" pitchFamily="34" charset="0"/>
                <a:cs typeface="Arial" panose="020B0604020202020204" pitchFamily="34" charset="0"/>
              </a:rPr>
              <a:t>Treatment involves daily dosing, at least initially</a:t>
            </a:r>
          </a:p>
          <a:p>
            <a:r>
              <a:rPr lang="en-US" sz="2200" dirty="0">
                <a:latin typeface="Arial" panose="020B0604020202020204" pitchFamily="34" charset="0"/>
                <a:cs typeface="Arial" panose="020B0604020202020204" pitchFamily="34" charset="0"/>
              </a:rPr>
              <a:t>Dosing is observed by nursing staff until take-home doses can be granted</a:t>
            </a:r>
          </a:p>
          <a:p>
            <a:r>
              <a:rPr lang="en-US" sz="2200" dirty="0">
                <a:latin typeface="Arial" panose="020B0604020202020204" pitchFamily="34" charset="0"/>
                <a:cs typeface="Arial" panose="020B0604020202020204" pitchFamily="34" charset="0"/>
              </a:rPr>
              <a:t>Drug screening, individual and group counseling all done on site and built into the system</a:t>
            </a:r>
          </a:p>
          <a:p>
            <a:r>
              <a:rPr lang="en-US" sz="2200" dirty="0">
                <a:latin typeface="Arial" panose="020B0604020202020204" pitchFamily="34" charset="0"/>
                <a:cs typeface="Arial" panose="020B0604020202020204" pitchFamily="34" charset="0"/>
              </a:rPr>
              <a:t>Biggest advantage: closer monitoring, more accountability</a:t>
            </a:r>
          </a:p>
        </p:txBody>
      </p:sp>
      <p:sp>
        <p:nvSpPr>
          <p:cNvPr id="2" name="Title 1">
            <a:extLst>
              <a:ext uri="{FF2B5EF4-FFF2-40B4-BE49-F238E27FC236}">
                <a16:creationId xmlns:a16="http://schemas.microsoft.com/office/drawing/2014/main" id="{BBAFB860-29AF-4160-8E2A-87FFC5BA164C}"/>
              </a:ext>
            </a:extLst>
          </p:cNvPr>
          <p:cNvSpPr>
            <a:spLocks noGrp="1"/>
          </p:cNvSpPr>
          <p:nvPr>
            <p:ph type="title"/>
          </p:nvPr>
        </p:nvSpPr>
        <p:spPr>
          <a:xfrm>
            <a:off x="1828800" y="161499"/>
            <a:ext cx="6598566" cy="994172"/>
          </a:xfrm>
        </p:spPr>
        <p:txBody>
          <a:bodyPr anchor="ctr">
            <a:normAutofit/>
          </a:bodyPr>
          <a:lstStyle/>
          <a:p>
            <a:r>
              <a:rPr lang="en-US" sz="3200" b="1" dirty="0">
                <a:latin typeface="Arial" panose="020B0604020202020204" pitchFamily="34" charset="0"/>
                <a:cs typeface="Arial" panose="020B0604020202020204" pitchFamily="34" charset="0"/>
              </a:rPr>
              <a:t>Opioid Treatment Programs (OTP)</a:t>
            </a:r>
          </a:p>
        </p:txBody>
      </p:sp>
    </p:spTree>
    <p:extLst>
      <p:ext uri="{BB962C8B-B14F-4D97-AF65-F5344CB8AC3E}">
        <p14:creationId xmlns:p14="http://schemas.microsoft.com/office/powerpoint/2010/main" val="10123706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1C155C-A0B7-476D-A6FA-5A1AE1224217}"/>
              </a:ext>
            </a:extLst>
          </p:cNvPr>
          <p:cNvSpPr>
            <a:spLocks noGrp="1"/>
          </p:cNvSpPr>
          <p:nvPr>
            <p:ph idx="1"/>
          </p:nvPr>
        </p:nvSpPr>
        <p:spPr>
          <a:xfrm>
            <a:off x="2194560" y="1554480"/>
            <a:ext cx="6286500" cy="2536538"/>
          </a:xfrm>
        </p:spPr>
        <p:txBody>
          <a:bodyPr>
            <a:normAutofit/>
          </a:bodyPr>
          <a:lstStyle/>
          <a:p>
            <a:r>
              <a:rPr lang="en-US" sz="2400" dirty="0">
                <a:latin typeface="Arial" panose="020B0604020202020204" pitchFamily="34" charset="0"/>
                <a:cs typeface="Arial" panose="020B0604020202020204" pitchFamily="34" charset="0"/>
              </a:rPr>
              <a:t>We have 84 OTPs in NC, serving nearly 22,000 patients as of early March 2022</a:t>
            </a:r>
          </a:p>
          <a:p>
            <a:r>
              <a:rPr lang="en-US" sz="2400" dirty="0">
                <a:latin typeface="Arial" panose="020B0604020202020204" pitchFamily="34" charset="0"/>
                <a:cs typeface="Arial" panose="020B0604020202020204" pitchFamily="34" charset="0"/>
              </a:rPr>
              <a:t>OTPs have distributed over 32,000 Narcan kits to their patients in 2021 through funds from NC DHHS</a:t>
            </a:r>
          </a:p>
        </p:txBody>
      </p:sp>
      <p:sp>
        <p:nvSpPr>
          <p:cNvPr id="3" name="Title 2">
            <a:extLst>
              <a:ext uri="{FF2B5EF4-FFF2-40B4-BE49-F238E27FC236}">
                <a16:creationId xmlns:a16="http://schemas.microsoft.com/office/drawing/2014/main" id="{6A1E95A7-D8E9-4ADD-997C-2557B840B606}"/>
              </a:ext>
            </a:extLst>
          </p:cNvPr>
          <p:cNvSpPr>
            <a:spLocks noGrp="1"/>
          </p:cNvSpPr>
          <p:nvPr>
            <p:ph type="title"/>
          </p:nvPr>
        </p:nvSpPr>
        <p:spPr>
          <a:xfrm>
            <a:off x="1828800" y="274320"/>
            <a:ext cx="6286500" cy="1325563"/>
          </a:xfrm>
        </p:spPr>
        <p:txBody>
          <a:bodyPr>
            <a:normAutofit/>
          </a:bodyPr>
          <a:lstStyle/>
          <a:p>
            <a:r>
              <a:rPr lang="en-US" sz="3200" b="1" dirty="0">
                <a:latin typeface="Arial" panose="020B0604020202020204" pitchFamily="34" charset="0"/>
                <a:cs typeface="Arial" panose="020B0604020202020204" pitchFamily="34" charset="0"/>
              </a:rPr>
              <a:t>North Carolina Opioid Treatment Programs (OTPs)</a:t>
            </a:r>
          </a:p>
        </p:txBody>
      </p:sp>
    </p:spTree>
    <p:extLst>
      <p:ext uri="{BB962C8B-B14F-4D97-AF65-F5344CB8AC3E}">
        <p14:creationId xmlns:p14="http://schemas.microsoft.com/office/powerpoint/2010/main" val="23887478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51C96B-9A25-475B-9682-74A993D30742}"/>
              </a:ext>
            </a:extLst>
          </p:cNvPr>
          <p:cNvSpPr>
            <a:spLocks noGrp="1"/>
          </p:cNvSpPr>
          <p:nvPr>
            <p:ph idx="1"/>
          </p:nvPr>
        </p:nvSpPr>
        <p:spPr>
          <a:xfrm>
            <a:off x="2194560" y="1914433"/>
            <a:ext cx="6286500" cy="3625130"/>
          </a:xfrm>
        </p:spPr>
        <p:txBody>
          <a:bodyPr>
            <a:noAutofit/>
          </a:bodyPr>
          <a:lstStyle/>
          <a:p>
            <a:pPr marL="457200" indent="-457200">
              <a:buNone/>
            </a:pPr>
            <a:r>
              <a:rPr lang="en-US" sz="2400" dirty="0">
                <a:latin typeface="Arial" panose="020B0604020202020204" pitchFamily="34" charset="0"/>
                <a:cs typeface="Arial" panose="020B0604020202020204" pitchFamily="34" charset="0"/>
              </a:rPr>
              <a:t>After 6 months of treatment at an OTP:</a:t>
            </a:r>
          </a:p>
          <a:p>
            <a:pPr marL="457200" lvl="1" indent="-457200"/>
            <a:r>
              <a:rPr lang="en-US" sz="2400" dirty="0">
                <a:latin typeface="Arial" panose="020B0604020202020204" pitchFamily="34" charset="0"/>
                <a:cs typeface="Arial" panose="020B0604020202020204" pitchFamily="34" charset="0"/>
              </a:rPr>
              <a:t>98% said their quality of life improved</a:t>
            </a:r>
          </a:p>
          <a:p>
            <a:pPr marL="457200" lvl="1" indent="-457200"/>
            <a:r>
              <a:rPr lang="en-US" sz="2400" dirty="0">
                <a:latin typeface="Arial" panose="020B0604020202020204" pitchFamily="34" charset="0"/>
                <a:cs typeface="Arial" panose="020B0604020202020204" pitchFamily="34" charset="0"/>
              </a:rPr>
              <a:t>48% reduction in moderate to severe mental health symptoms</a:t>
            </a:r>
          </a:p>
          <a:p>
            <a:pPr marL="457200" lvl="1" indent="-457200"/>
            <a:r>
              <a:rPr lang="en-US" sz="2400" dirty="0">
                <a:latin typeface="Arial" panose="020B0604020202020204" pitchFamily="34" charset="0"/>
                <a:cs typeface="Arial" panose="020B0604020202020204" pitchFamily="34" charset="0"/>
              </a:rPr>
              <a:t>50% fewer arrests</a:t>
            </a:r>
          </a:p>
          <a:p>
            <a:pPr marL="457200" lvl="1" indent="-457200"/>
            <a:r>
              <a:rPr lang="en-US" sz="2400" dirty="0">
                <a:latin typeface="Arial" panose="020B0604020202020204" pitchFamily="34" charset="0"/>
                <a:cs typeface="Arial" panose="020B0604020202020204" pitchFamily="34" charset="0"/>
              </a:rPr>
              <a:t>97% drop in suicide attempts</a:t>
            </a:r>
          </a:p>
          <a:p>
            <a:pPr marL="457200" lvl="1" indent="-457200"/>
            <a:r>
              <a:rPr lang="en-US" sz="2400" dirty="0">
                <a:latin typeface="Arial" panose="020B0604020202020204" pitchFamily="34" charset="0"/>
                <a:cs typeface="Arial" panose="020B0604020202020204" pitchFamily="34" charset="0"/>
              </a:rPr>
              <a:t>45% drop in homelessness</a:t>
            </a:r>
          </a:p>
          <a:p>
            <a:pPr marL="457200" lvl="1" indent="-457200"/>
            <a:r>
              <a:rPr lang="en-US" sz="2400" dirty="0">
                <a:latin typeface="Arial" panose="020B0604020202020204" pitchFamily="34" charset="0"/>
                <a:cs typeface="Arial" panose="020B0604020202020204" pitchFamily="34" charset="0"/>
              </a:rPr>
              <a:t>53% drop in Emergency Department visits</a:t>
            </a:r>
          </a:p>
          <a:p>
            <a:pPr marL="457200" lvl="1" indent="-457200"/>
            <a:r>
              <a:rPr lang="en-US" sz="2400" dirty="0">
                <a:latin typeface="Arial" panose="020B0604020202020204" pitchFamily="34" charset="0"/>
                <a:cs typeface="Arial" panose="020B0604020202020204" pitchFamily="34" charset="0"/>
              </a:rPr>
              <a:t>36% drop in unemployment</a:t>
            </a:r>
          </a:p>
        </p:txBody>
      </p:sp>
      <p:sp>
        <p:nvSpPr>
          <p:cNvPr id="3" name="Title 2">
            <a:extLst>
              <a:ext uri="{FF2B5EF4-FFF2-40B4-BE49-F238E27FC236}">
                <a16:creationId xmlns:a16="http://schemas.microsoft.com/office/drawing/2014/main" id="{F3A4109A-26A4-44BE-A4C2-6A61DF3E9E8E}"/>
              </a:ext>
            </a:extLst>
          </p:cNvPr>
          <p:cNvSpPr>
            <a:spLocks noGrp="1"/>
          </p:cNvSpPr>
          <p:nvPr>
            <p:ph type="title"/>
          </p:nvPr>
        </p:nvSpPr>
        <p:spPr>
          <a:xfrm>
            <a:off x="2194560" y="274320"/>
            <a:ext cx="6286500" cy="1325563"/>
          </a:xfrm>
        </p:spPr>
        <p:txBody>
          <a:bodyPr>
            <a:noAutofit/>
          </a:bodyPr>
          <a:lstStyle/>
          <a:p>
            <a:r>
              <a:rPr lang="en-US" sz="3200" b="1" dirty="0">
                <a:latin typeface="Arial" panose="020B0604020202020204" pitchFamily="34" charset="0"/>
                <a:cs typeface="Arial" panose="020B0604020202020204" pitchFamily="34" charset="0"/>
              </a:rPr>
              <a:t>Recent NC TOPPS Data (NC Treatment Outcomes and Program Performance System)</a:t>
            </a:r>
          </a:p>
        </p:txBody>
      </p:sp>
    </p:spTree>
    <p:extLst>
      <p:ext uri="{BB962C8B-B14F-4D97-AF65-F5344CB8AC3E}">
        <p14:creationId xmlns:p14="http://schemas.microsoft.com/office/powerpoint/2010/main" val="26720523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6B93C-5A08-4721-919C-032EB8C1DCDE}"/>
              </a:ext>
            </a:extLst>
          </p:cNvPr>
          <p:cNvSpPr>
            <a:spLocks noGrp="1"/>
          </p:cNvSpPr>
          <p:nvPr>
            <p:ph type="title"/>
          </p:nvPr>
        </p:nvSpPr>
        <p:spPr>
          <a:xfrm>
            <a:off x="-55821" y="1746461"/>
            <a:ext cx="8628321" cy="2727127"/>
          </a:xfrm>
        </p:spPr>
        <p:txBody>
          <a:bodyPr>
            <a:normAutofit/>
          </a:bodyPr>
          <a:lstStyle/>
          <a:p>
            <a:r>
              <a:rPr lang="en-US" sz="4800" dirty="0">
                <a:latin typeface="Arial" panose="020B0604020202020204" pitchFamily="34" charset="0"/>
                <a:cs typeface="Arial" panose="020B0604020202020204" pitchFamily="34" charset="0"/>
              </a:rPr>
              <a:t>Buprenorphine and </a:t>
            </a:r>
            <a:br>
              <a:rPr lang="en-US" sz="4800" dirty="0">
                <a:latin typeface="Arial" panose="020B0604020202020204" pitchFamily="34" charset="0"/>
                <a:cs typeface="Arial" panose="020B0604020202020204" pitchFamily="34" charset="0"/>
              </a:rPr>
            </a:br>
            <a:r>
              <a:rPr lang="en-US" sz="4800" dirty="0">
                <a:latin typeface="Arial" panose="020B0604020202020204" pitchFamily="34" charset="0"/>
                <a:cs typeface="Arial" panose="020B0604020202020204" pitchFamily="34" charset="0"/>
              </a:rPr>
              <a:t>Office-Based Opioid Treatment (OBOT)</a:t>
            </a:r>
          </a:p>
        </p:txBody>
      </p:sp>
    </p:spTree>
    <p:extLst>
      <p:ext uri="{BB962C8B-B14F-4D97-AF65-F5344CB8AC3E}">
        <p14:creationId xmlns:p14="http://schemas.microsoft.com/office/powerpoint/2010/main" val="3756729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
        <p:cNvGrpSpPr/>
        <p:nvPr/>
      </p:nvGrpSpPr>
      <p:grpSpPr>
        <a:xfrm>
          <a:off x="0" y="0"/>
          <a:ext cx="0" cy="0"/>
          <a:chOff x="0" y="0"/>
          <a:chExt cx="0" cy="0"/>
        </a:xfrm>
      </p:grpSpPr>
      <p:sp>
        <p:nvSpPr>
          <p:cNvPr id="136" name="Google Shape;136;p5"/>
          <p:cNvSpPr/>
          <p:nvPr/>
        </p:nvSpPr>
        <p:spPr>
          <a:xfrm>
            <a:off x="0" y="857250"/>
            <a:ext cx="9144000" cy="5143500"/>
          </a:xfrm>
          <a:prstGeom prst="rect">
            <a:avLst/>
          </a:prstGeom>
          <a:solidFill>
            <a:schemeClr val="lt1"/>
          </a:solidFill>
          <a:ln>
            <a:noFill/>
          </a:ln>
        </p:spPr>
        <p:txBody>
          <a:bodyPr spcFirstLastPara="1" wrap="square" lIns="68569" tIns="34275" rIns="68569" bIns="34275" anchor="ctr" anchorCtr="0">
            <a:noAutofit/>
          </a:bodyPr>
          <a:lstStyle/>
          <a:p>
            <a:pPr algn="ctr" defTabSz="685800">
              <a:buClr>
                <a:srgbClr val="FFFFFF"/>
              </a:buClr>
              <a:buSzPts val="1800"/>
            </a:pPr>
            <a:endParaRPr sz="1350" kern="0" dirty="0">
              <a:solidFill>
                <a:srgbClr val="FFFFFF"/>
              </a:solidFill>
              <a:latin typeface="Calibri"/>
              <a:ea typeface="Calibri"/>
              <a:cs typeface="Calibri"/>
              <a:sym typeface="Calibri"/>
            </a:endParaRPr>
          </a:p>
        </p:txBody>
      </p:sp>
      <p:pic>
        <p:nvPicPr>
          <p:cNvPr id="137" name="Google Shape;137;p5" descr="Bed of red poppies, buds, stems, and leaves"/>
          <p:cNvPicPr preferRelativeResize="0"/>
          <p:nvPr/>
        </p:nvPicPr>
        <p:blipFill rotWithShape="1">
          <a:blip r:embed="rId3">
            <a:alphaModFix/>
          </a:blip>
          <a:srcRect t="5723" r="1" b="1"/>
          <a:stretch/>
        </p:blipFill>
        <p:spPr>
          <a:xfrm>
            <a:off x="-5524" y="857257"/>
            <a:ext cx="3641693" cy="5143493"/>
          </a:xfrm>
          <a:custGeom>
            <a:avLst/>
            <a:gdLst/>
            <a:ahLst/>
            <a:cxnLst/>
            <a:rect l="l" t="t" r="r" b="b"/>
            <a:pathLst>
              <a:path w="4636517" h="6858000" extrusionOk="0">
                <a:moveTo>
                  <a:pt x="0" y="0"/>
                </a:moveTo>
                <a:lnTo>
                  <a:pt x="4636517" y="0"/>
                </a:lnTo>
                <a:lnTo>
                  <a:pt x="4636517" y="6858000"/>
                </a:lnTo>
                <a:lnTo>
                  <a:pt x="0" y="6858000"/>
                </a:lnTo>
                <a:close/>
              </a:path>
            </a:pathLst>
          </a:custGeom>
          <a:noFill/>
          <a:ln>
            <a:noFill/>
          </a:ln>
        </p:spPr>
      </p:pic>
      <p:sp>
        <p:nvSpPr>
          <p:cNvPr id="138" name="Google Shape;138;p5"/>
          <p:cNvSpPr/>
          <p:nvPr/>
        </p:nvSpPr>
        <p:spPr>
          <a:xfrm>
            <a:off x="6505149" y="1163241"/>
            <a:ext cx="2240924" cy="2240924"/>
          </a:xfrm>
          <a:prstGeom prst="arc">
            <a:avLst>
              <a:gd name="adj1" fmla="val 16200000"/>
              <a:gd name="adj2" fmla="val 2563720"/>
            </a:avLst>
          </a:prstGeom>
          <a:noFill/>
          <a:ln w="127000" cap="rnd" cmpd="sng">
            <a:solidFill>
              <a:schemeClr val="accent4"/>
            </a:solidFill>
            <a:prstDash val="dash"/>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pPr>
            <a:endParaRPr sz="1350" kern="0" dirty="0">
              <a:solidFill>
                <a:srgbClr val="000000"/>
              </a:solidFill>
              <a:latin typeface="Calibri"/>
              <a:ea typeface="Calibri"/>
              <a:cs typeface="Calibri"/>
              <a:sym typeface="Calibri"/>
            </a:endParaRPr>
          </a:p>
        </p:txBody>
      </p:sp>
      <p:sp>
        <p:nvSpPr>
          <p:cNvPr id="139" name="Google Shape;139;p5"/>
          <p:cNvSpPr txBox="1">
            <a:spLocks noGrp="1"/>
          </p:cNvSpPr>
          <p:nvPr>
            <p:ph type="title"/>
          </p:nvPr>
        </p:nvSpPr>
        <p:spPr>
          <a:xfrm>
            <a:off x="4370286" y="1163241"/>
            <a:ext cx="4291113" cy="994172"/>
          </a:xfrm>
          <a:prstGeom prst="rect">
            <a:avLst/>
          </a:prstGeom>
          <a:noFill/>
          <a:ln>
            <a:noFill/>
          </a:ln>
        </p:spPr>
        <p:txBody>
          <a:bodyPr spcFirstLastPara="1" wrap="square" lIns="68569" tIns="34275" rIns="68569" bIns="34275" anchor="ctr" anchorCtr="0">
            <a:normAutofit/>
          </a:bodyPr>
          <a:lstStyle/>
          <a:p>
            <a:pPr>
              <a:buSzPts val="4400"/>
            </a:pPr>
            <a:r>
              <a:rPr lang="en-US" sz="3200" b="1" dirty="0">
                <a:solidFill>
                  <a:srgbClr val="17375E"/>
                </a:solidFill>
                <a:latin typeface="+mj-lt"/>
              </a:rPr>
              <a:t>Opium Poppy: Papaver Somniferum</a:t>
            </a:r>
            <a:endParaRPr sz="3200" b="1" dirty="0">
              <a:solidFill>
                <a:srgbClr val="17375E"/>
              </a:solidFill>
              <a:latin typeface="+mj-lt"/>
            </a:endParaRPr>
          </a:p>
        </p:txBody>
      </p:sp>
      <p:sp>
        <p:nvSpPr>
          <p:cNvPr id="140" name="Google Shape;140;p5"/>
          <p:cNvSpPr txBox="1">
            <a:spLocks noGrp="1"/>
          </p:cNvSpPr>
          <p:nvPr>
            <p:ph type="body" idx="1"/>
          </p:nvPr>
        </p:nvSpPr>
        <p:spPr>
          <a:xfrm>
            <a:off x="4370286" y="2103120"/>
            <a:ext cx="4291113" cy="3263504"/>
          </a:xfrm>
          <a:prstGeom prst="rect">
            <a:avLst/>
          </a:prstGeom>
          <a:noFill/>
          <a:ln>
            <a:noFill/>
          </a:ln>
        </p:spPr>
        <p:txBody>
          <a:bodyPr spcFirstLastPara="1" wrap="square" lIns="68569" tIns="34275" rIns="68569" bIns="34275" anchor="t" anchorCtr="0">
            <a:normAutofit lnSpcReduction="10000"/>
          </a:bodyPr>
          <a:lstStyle/>
          <a:p>
            <a:pPr marL="0" indent="0">
              <a:buClr>
                <a:srgbClr val="4D5156"/>
              </a:buClr>
              <a:buSzPts val="2800"/>
              <a:buNone/>
            </a:pPr>
            <a:endParaRPr dirty="0"/>
          </a:p>
          <a:p>
            <a:pPr marL="457200" indent="-457200">
              <a:buClr>
                <a:srgbClr val="4D5156"/>
              </a:buClr>
              <a:buSzPts val="2800"/>
            </a:pPr>
            <a:r>
              <a:rPr lang="en-US" dirty="0">
                <a:solidFill>
                  <a:schemeClr val="tx1"/>
                </a:solidFill>
                <a:latin typeface="+mn-lt"/>
                <a:ea typeface="Roboto"/>
                <a:cs typeface="Roboto"/>
                <a:sym typeface="Roboto"/>
              </a:rPr>
              <a:t>Opium, morphine, codeine, and heroin are all derived from the milky latex of this species of plant, found in its unripe seed capsule</a:t>
            </a:r>
            <a:endParaRPr b="0" i="0" dirty="0">
              <a:solidFill>
                <a:schemeClr val="tx1"/>
              </a:solidFill>
              <a:latin typeface="+mn-lt"/>
              <a:ea typeface="Roboto"/>
              <a:cs typeface="Roboto"/>
              <a:sym typeface="Roboto"/>
            </a:endParaRPr>
          </a:p>
          <a:p>
            <a:pPr marL="0" indent="0">
              <a:buSzPts val="2800"/>
              <a:buNone/>
            </a:pPr>
            <a:endParaRP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88BC80-623B-431C-AA62-C3BAA070E961}"/>
              </a:ext>
            </a:extLst>
          </p:cNvPr>
          <p:cNvSpPr txBox="1"/>
          <p:nvPr/>
        </p:nvSpPr>
        <p:spPr>
          <a:xfrm>
            <a:off x="365760" y="1734816"/>
            <a:ext cx="5772150" cy="3046988"/>
          </a:xfrm>
          <a:prstGeom prst="rect">
            <a:avLst/>
          </a:prstGeom>
          <a:noFill/>
        </p:spPr>
        <p:txBody>
          <a:bodyPr wrap="square" rtlCol="0">
            <a:spAutoFit/>
          </a:bodyPr>
          <a:lstStyle/>
          <a:p>
            <a:pPr marL="214313" indent="-214313" defTabSz="685800">
              <a:buFont typeface="Arial" panose="020B0604020202020204" pitchFamily="34" charset="0"/>
              <a:buChar char="•"/>
            </a:pPr>
            <a:r>
              <a:rPr lang="en-US" sz="2400" dirty="0">
                <a:solidFill>
                  <a:srgbClr val="FFFFFF"/>
                </a:solidFill>
                <a:latin typeface="Arial" panose="020B0604020202020204" pitchFamily="34" charset="0"/>
                <a:cs typeface="Arial" panose="020B0604020202020204" pitchFamily="34" charset="0"/>
              </a:rPr>
              <a:t>Partial Agonist of Opioid Receptor</a:t>
            </a:r>
          </a:p>
          <a:p>
            <a:pPr marL="214313" indent="-214313" defTabSz="685800">
              <a:buFont typeface="Arial" panose="020B0604020202020204" pitchFamily="34" charset="0"/>
              <a:buChar char="•"/>
            </a:pPr>
            <a:r>
              <a:rPr lang="en-US" sz="2400" dirty="0">
                <a:solidFill>
                  <a:srgbClr val="FFFFFF"/>
                </a:solidFill>
                <a:latin typeface="Arial" panose="020B0604020202020204" pitchFamily="34" charset="0"/>
                <a:cs typeface="Arial" panose="020B0604020202020204" pitchFamily="34" charset="0"/>
              </a:rPr>
              <a:t>Treats Cravings, Prevents Withdrawal, blocks Opioid Receptor</a:t>
            </a:r>
          </a:p>
          <a:p>
            <a:pPr marL="214313" indent="-214313" defTabSz="685800">
              <a:buFont typeface="Arial" panose="020B0604020202020204" pitchFamily="34" charset="0"/>
              <a:buChar char="•"/>
            </a:pPr>
            <a:r>
              <a:rPr lang="en-US" sz="2400" dirty="0">
                <a:solidFill>
                  <a:srgbClr val="FFFFFF"/>
                </a:solidFill>
                <a:latin typeface="Arial" panose="020B0604020202020204" pitchFamily="34" charset="0"/>
                <a:cs typeface="Arial" panose="020B0604020202020204" pitchFamily="34" charset="0"/>
              </a:rPr>
              <a:t>Well tolerated with minimal side effect</a:t>
            </a:r>
          </a:p>
          <a:p>
            <a:pPr marL="214313" indent="-214313" defTabSz="685800">
              <a:buFont typeface="Arial" panose="020B0604020202020204" pitchFamily="34" charset="0"/>
              <a:buChar char="•"/>
            </a:pPr>
            <a:r>
              <a:rPr lang="en-US" sz="2400" dirty="0">
                <a:solidFill>
                  <a:srgbClr val="FFFFFF"/>
                </a:solidFill>
                <a:latin typeface="Arial" panose="020B0604020202020204" pitchFamily="34" charset="0"/>
                <a:cs typeface="Arial" panose="020B0604020202020204" pitchFamily="34" charset="0"/>
              </a:rPr>
              <a:t>Do not Develop Tolerance</a:t>
            </a:r>
          </a:p>
          <a:p>
            <a:pPr marL="214313" indent="-214313" defTabSz="685800">
              <a:buFont typeface="Arial" panose="020B0604020202020204" pitchFamily="34" charset="0"/>
              <a:buChar char="•"/>
            </a:pPr>
            <a:r>
              <a:rPr lang="en-US" sz="2400" dirty="0">
                <a:solidFill>
                  <a:srgbClr val="FFFFFF"/>
                </a:solidFill>
                <a:latin typeface="Arial" panose="020B0604020202020204" pitchFamily="34" charset="0"/>
                <a:cs typeface="Arial" panose="020B0604020202020204" pitchFamily="34" charset="0"/>
              </a:rPr>
              <a:t>Overdose on Suboxone is nearly impossible</a:t>
            </a:r>
          </a:p>
          <a:p>
            <a:pPr marL="214313" indent="-214313" defTabSz="685800">
              <a:buFont typeface="Arial" panose="020B0604020202020204" pitchFamily="34" charset="0"/>
              <a:buChar char="•"/>
            </a:pPr>
            <a:r>
              <a:rPr lang="en-US" sz="2400" b="1" dirty="0">
                <a:solidFill>
                  <a:srgbClr val="C63663">
                    <a:lumMod val="40000"/>
                    <a:lumOff val="60000"/>
                  </a:srgbClr>
                </a:solidFill>
                <a:latin typeface="Arial" panose="020B0604020202020204" pitchFamily="34" charset="0"/>
                <a:cs typeface="Arial" panose="020B0604020202020204" pitchFamily="34" charset="0"/>
              </a:rPr>
              <a:t>Life Saving for those with OUD</a:t>
            </a:r>
            <a:endParaRPr lang="en-US" sz="2700" b="1" dirty="0">
              <a:solidFill>
                <a:srgbClr val="C63663">
                  <a:lumMod val="40000"/>
                  <a:lumOff val="60000"/>
                </a:srgbClr>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DE6CB764-040C-4E21-8A6F-24F36057F411}"/>
              </a:ext>
            </a:extLst>
          </p:cNvPr>
          <p:cNvSpPr>
            <a:spLocks noGrp="1"/>
          </p:cNvSpPr>
          <p:nvPr>
            <p:ph type="title"/>
          </p:nvPr>
        </p:nvSpPr>
        <p:spPr>
          <a:xfrm>
            <a:off x="731520" y="389797"/>
            <a:ext cx="4972050" cy="800099"/>
          </a:xfrm>
        </p:spPr>
        <p:txBody>
          <a:bodyPr>
            <a:noAutofit/>
          </a:bodyPr>
          <a:lstStyle/>
          <a:p>
            <a:pPr algn="ctr"/>
            <a:r>
              <a:rPr lang="en-US" sz="3200" b="1" dirty="0">
                <a:solidFill>
                  <a:schemeClr val="accent5">
                    <a:lumMod val="40000"/>
                    <a:lumOff val="60000"/>
                  </a:schemeClr>
                </a:solidFill>
                <a:latin typeface="Arial" panose="020B0604020202020204" pitchFamily="34" charset="0"/>
                <a:cs typeface="Arial" panose="020B0604020202020204" pitchFamily="34" charset="0"/>
              </a:rPr>
              <a:t>Buprenorphine</a:t>
            </a:r>
            <a:r>
              <a:rPr lang="en-US" sz="3200" b="1" dirty="0">
                <a:solidFill>
                  <a:schemeClr val="accent5">
                    <a:lumMod val="40000"/>
                    <a:lumOff val="60000"/>
                  </a:schemeClr>
                </a:solidFill>
              </a:rPr>
              <a:t> </a:t>
            </a:r>
            <a:endParaRPr lang="en-US" sz="3200" dirty="0">
              <a:solidFill>
                <a:schemeClr val="accent5">
                  <a:lumMod val="40000"/>
                  <a:lumOff val="60000"/>
                </a:schemeClr>
              </a:solidFill>
            </a:endParaRPr>
          </a:p>
        </p:txBody>
      </p:sp>
      <p:pic>
        <p:nvPicPr>
          <p:cNvPr id="15" name="Picture Placeholder 14" descr="A picture containing timeline&#10;&#10;Description automatically generated">
            <a:extLst>
              <a:ext uri="{FF2B5EF4-FFF2-40B4-BE49-F238E27FC236}">
                <a16:creationId xmlns:a16="http://schemas.microsoft.com/office/drawing/2014/main" id="{F3A206D9-BC9C-4EC9-A479-A698125EFF60}"/>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l="33300" r="33300"/>
          <a:stretch>
            <a:fillRect/>
          </a:stretch>
        </p:blipFill>
        <p:spPr/>
      </p:pic>
      <p:sp>
        <p:nvSpPr>
          <p:cNvPr id="16" name="TextBox 15">
            <a:extLst>
              <a:ext uri="{FF2B5EF4-FFF2-40B4-BE49-F238E27FC236}">
                <a16:creationId xmlns:a16="http://schemas.microsoft.com/office/drawing/2014/main" id="{8E8D5A81-2885-4634-B770-7B5180A631A4}"/>
              </a:ext>
            </a:extLst>
          </p:cNvPr>
          <p:cNvSpPr txBox="1"/>
          <p:nvPr/>
        </p:nvSpPr>
        <p:spPr>
          <a:xfrm>
            <a:off x="6858000" y="6000750"/>
            <a:ext cx="2286000" cy="196208"/>
          </a:xfrm>
          <a:prstGeom prst="rect">
            <a:avLst/>
          </a:prstGeom>
          <a:noFill/>
        </p:spPr>
        <p:txBody>
          <a:bodyPr wrap="square" rtlCol="0">
            <a:spAutoFit/>
          </a:bodyPr>
          <a:lstStyle/>
          <a:p>
            <a:pPr defTabSz="685800"/>
            <a:r>
              <a:rPr lang="en-US" sz="675" dirty="0">
                <a:solidFill>
                  <a:srgbClr val="000000"/>
                </a:solidFill>
                <a:latin typeface="Calibri" panose="020F0502020204030204"/>
                <a:hlinkClick r:id="rId3" tooltip="https://en.wikipedia.org/wiki/Buprenorphine/naloxone"/>
              </a:rPr>
              <a:t>This Photo</a:t>
            </a:r>
            <a:r>
              <a:rPr lang="en-US" sz="675" dirty="0">
                <a:solidFill>
                  <a:srgbClr val="000000"/>
                </a:solidFill>
                <a:latin typeface="Calibri" panose="020F0502020204030204"/>
              </a:rPr>
              <a:t> by Unknown Author is licensed under </a:t>
            </a:r>
            <a:r>
              <a:rPr lang="en-US" sz="675" dirty="0">
                <a:solidFill>
                  <a:srgbClr val="000000"/>
                </a:solidFill>
                <a:latin typeface="Calibri" panose="020F0502020204030204"/>
                <a:hlinkClick r:id="rId4" tooltip="https://creativecommons.org/licenses/by-sa/3.0/"/>
              </a:rPr>
              <a:t>CC BY-SA</a:t>
            </a:r>
            <a:endParaRPr lang="en-US" sz="675" dirty="0">
              <a:solidFill>
                <a:srgbClr val="000000"/>
              </a:solidFill>
              <a:latin typeface="Calibri" panose="020F0502020204030204"/>
            </a:endParaRPr>
          </a:p>
        </p:txBody>
      </p:sp>
    </p:spTree>
    <p:extLst>
      <p:ext uri="{BB962C8B-B14F-4D97-AF65-F5344CB8AC3E}">
        <p14:creationId xmlns:p14="http://schemas.microsoft.com/office/powerpoint/2010/main" val="36785165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241" y="733726"/>
            <a:ext cx="7046114" cy="716072"/>
          </a:xfrm>
        </p:spPr>
        <p:txBody>
          <a:bodyPr>
            <a:normAutofit/>
          </a:bodyPr>
          <a:lstStyle/>
          <a:p>
            <a:r>
              <a:rPr lang="en-US" sz="3200" b="1" dirty="0">
                <a:solidFill>
                  <a:schemeClr val="accent5">
                    <a:lumMod val="40000"/>
                    <a:lumOff val="60000"/>
                  </a:schemeClr>
                </a:solidFill>
                <a:latin typeface="Arial" panose="020B0604020202020204" pitchFamily="34" charset="0"/>
                <a:cs typeface="Arial" panose="020B0604020202020204" pitchFamily="34" charset="0"/>
              </a:rPr>
              <a:t>Buprenorphine is Evidence-Based</a:t>
            </a:r>
          </a:p>
        </p:txBody>
      </p:sp>
      <p:pic>
        <p:nvPicPr>
          <p:cNvPr id="3074" name="Picture 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1685925" y="2008414"/>
            <a:ext cx="5960264" cy="339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47317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1685925" y="2008414"/>
            <a:ext cx="5960264" cy="339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a:extLst>
              <a:ext uri="{FF2B5EF4-FFF2-40B4-BE49-F238E27FC236}">
                <a16:creationId xmlns:a16="http://schemas.microsoft.com/office/drawing/2014/main" id="{CB9FE3C6-CEB1-4010-8C9B-66CE52636EA9}"/>
              </a:ext>
            </a:extLst>
          </p:cNvPr>
          <p:cNvSpPr/>
          <p:nvPr/>
        </p:nvSpPr>
        <p:spPr>
          <a:xfrm>
            <a:off x="2725237" y="1859071"/>
            <a:ext cx="971550" cy="3858215"/>
          </a:xfrm>
          <a:prstGeom prst="ellipse">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Calibri" panose="020F0502020204030204"/>
            </a:endParaRPr>
          </a:p>
        </p:txBody>
      </p:sp>
      <p:sp>
        <p:nvSpPr>
          <p:cNvPr id="7" name="Title 1">
            <a:extLst>
              <a:ext uri="{FF2B5EF4-FFF2-40B4-BE49-F238E27FC236}">
                <a16:creationId xmlns:a16="http://schemas.microsoft.com/office/drawing/2014/main" id="{9289B5F2-7DE2-4770-97DD-17B28F3E407C}"/>
              </a:ext>
            </a:extLst>
          </p:cNvPr>
          <p:cNvSpPr>
            <a:spLocks noGrp="1"/>
          </p:cNvSpPr>
          <p:nvPr>
            <p:ph type="title"/>
          </p:nvPr>
        </p:nvSpPr>
        <p:spPr>
          <a:xfrm>
            <a:off x="969264" y="731520"/>
            <a:ext cx="7439297" cy="716072"/>
          </a:xfrm>
        </p:spPr>
        <p:txBody>
          <a:bodyPr>
            <a:noAutofit/>
          </a:bodyPr>
          <a:lstStyle/>
          <a:p>
            <a:r>
              <a:rPr lang="en-US" sz="3200" b="1" dirty="0">
                <a:solidFill>
                  <a:schemeClr val="accent5">
                    <a:lumMod val="40000"/>
                    <a:lumOff val="60000"/>
                  </a:schemeClr>
                </a:solidFill>
                <a:latin typeface="Arial" panose="020B0604020202020204" pitchFamily="34" charset="0"/>
                <a:cs typeface="Arial" panose="020B0604020202020204" pitchFamily="34" charset="0"/>
              </a:rPr>
              <a:t>Buprenorphine has been Evidence-Based for a LONG TIME</a:t>
            </a:r>
          </a:p>
        </p:txBody>
      </p:sp>
    </p:spTree>
    <p:extLst>
      <p:ext uri="{BB962C8B-B14F-4D97-AF65-F5344CB8AC3E}">
        <p14:creationId xmlns:p14="http://schemas.microsoft.com/office/powerpoint/2010/main" val="22562607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wall, indoor, furniture&#10;&#10;Description automatically generated">
            <a:extLst>
              <a:ext uri="{FF2B5EF4-FFF2-40B4-BE49-F238E27FC236}">
                <a16:creationId xmlns:a16="http://schemas.microsoft.com/office/drawing/2014/main" id="{A82FA0FD-E6A9-47E7-B20B-A7FBF1CAB334}"/>
              </a:ext>
            </a:extLst>
          </p:cNvPr>
          <p:cNvPicPr>
            <a:picLocks noGrp="1" noChangeAspect="1"/>
          </p:cNvPicPr>
          <p:nvPr>
            <p:ph type="pic" sz="quarter" idx="13"/>
          </p:nvPr>
        </p:nvPicPr>
        <p:blipFill rotWithShape="1">
          <a:blip r:embed="rId2">
            <a:extLst>
              <a:ext uri="{837473B0-CC2E-450A-ABE3-18F120FF3D39}">
                <a1611:picAttrSrcUrl xmlns:a1611="http://schemas.microsoft.com/office/drawing/2016/11/main" r:id="rId3"/>
              </a:ext>
            </a:extLst>
          </a:blip>
          <a:srcRect l="14411" r="18923"/>
          <a:stretch/>
        </p:blipFill>
        <p:spPr>
          <a:xfrm>
            <a:off x="4572000" y="857257"/>
            <a:ext cx="4572000" cy="5143493"/>
          </a:xfrm>
          <a:noFill/>
        </p:spPr>
      </p:pic>
      <p:sp>
        <p:nvSpPr>
          <p:cNvPr id="4" name="Content Placeholder 3">
            <a:extLst>
              <a:ext uri="{FF2B5EF4-FFF2-40B4-BE49-F238E27FC236}">
                <a16:creationId xmlns:a16="http://schemas.microsoft.com/office/drawing/2014/main" id="{4BC078BC-4E02-4771-8AC9-1752788C1FC0}"/>
              </a:ext>
            </a:extLst>
          </p:cNvPr>
          <p:cNvSpPr>
            <a:spLocks noGrp="1"/>
          </p:cNvSpPr>
          <p:nvPr>
            <p:ph idx="1"/>
          </p:nvPr>
        </p:nvSpPr>
        <p:spPr>
          <a:xfrm>
            <a:off x="436807" y="1885649"/>
            <a:ext cx="3550401" cy="3263504"/>
          </a:xfrm>
        </p:spPr>
        <p:txBody>
          <a:bodyPr>
            <a:normAutofit/>
          </a:bodyPr>
          <a:lstStyle/>
          <a:p>
            <a:pPr marL="0" indent="0" algn="ctr">
              <a:buNone/>
            </a:pPr>
            <a:r>
              <a:rPr lang="en-US" sz="4000" dirty="0">
                <a:latin typeface="Arial" panose="020B0604020202020204" pitchFamily="34" charset="0"/>
                <a:cs typeface="Arial" panose="020B0604020202020204" pitchFamily="34" charset="0"/>
              </a:rPr>
              <a:t>Buprenorphine can be offered at OTPs or OBOTs</a:t>
            </a:r>
          </a:p>
        </p:txBody>
      </p:sp>
    </p:spTree>
    <p:extLst>
      <p:ext uri="{BB962C8B-B14F-4D97-AF65-F5344CB8AC3E}">
        <p14:creationId xmlns:p14="http://schemas.microsoft.com/office/powerpoint/2010/main" val="5881371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832990-62E8-428C-9CF0-3ECB86194184}"/>
              </a:ext>
            </a:extLst>
          </p:cNvPr>
          <p:cNvSpPr>
            <a:spLocks noGrp="1"/>
          </p:cNvSpPr>
          <p:nvPr>
            <p:ph idx="1"/>
          </p:nvPr>
        </p:nvSpPr>
        <p:spPr>
          <a:xfrm>
            <a:off x="2194560" y="1463040"/>
            <a:ext cx="6164757" cy="5120640"/>
          </a:xfrm>
        </p:spPr>
        <p:txBody>
          <a:bodyPr>
            <a:normAutofit/>
          </a:bodyPr>
          <a:lstStyle/>
          <a:p>
            <a:pPr lvl="1"/>
            <a:r>
              <a:rPr lang="en-US" sz="2400" dirty="0">
                <a:latin typeface="Arial" panose="020B0604020202020204" pitchFamily="34" charset="0"/>
                <a:cs typeface="Arial" panose="020B0604020202020204" pitchFamily="34" charset="0"/>
              </a:rPr>
              <a:t>Physicians and physician extenders can prescribe buprenorphine products from their office since DATA 2000</a:t>
            </a:r>
          </a:p>
          <a:p>
            <a:pPr lvl="1"/>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Includes sublingual combination and monoproducts, depot injection of buprenorphine (Sublocade)</a:t>
            </a:r>
          </a:p>
          <a:p>
            <a:pPr lvl="1"/>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Few regulations; physicians and other providers are free to see patients as often as they feel is medically indicated</a:t>
            </a:r>
          </a:p>
          <a:p>
            <a:pPr lvl="1"/>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Cost can vary widely; NC Medicaid will pay for treatment and medication</a:t>
            </a:r>
          </a:p>
          <a:p>
            <a:pPr lvl="1"/>
            <a:endParaRPr lang="en-US" sz="600" dirty="0"/>
          </a:p>
        </p:txBody>
      </p:sp>
      <p:sp>
        <p:nvSpPr>
          <p:cNvPr id="2" name="Title 1">
            <a:extLst>
              <a:ext uri="{FF2B5EF4-FFF2-40B4-BE49-F238E27FC236}">
                <a16:creationId xmlns:a16="http://schemas.microsoft.com/office/drawing/2014/main" id="{621F3E21-0C67-4EEB-BFAA-EC50B8DF7728}"/>
              </a:ext>
            </a:extLst>
          </p:cNvPr>
          <p:cNvSpPr>
            <a:spLocks noGrp="1"/>
          </p:cNvSpPr>
          <p:nvPr>
            <p:ph type="title"/>
          </p:nvPr>
        </p:nvSpPr>
        <p:spPr>
          <a:xfrm>
            <a:off x="1828800" y="274320"/>
            <a:ext cx="6821849" cy="994172"/>
          </a:xfrm>
        </p:spPr>
        <p:txBody>
          <a:bodyPr>
            <a:noAutofit/>
          </a:bodyPr>
          <a:lstStyle/>
          <a:p>
            <a:r>
              <a:rPr lang="en-US" sz="3200" b="1" dirty="0">
                <a:latin typeface="Arial" panose="020B0604020202020204" pitchFamily="34" charset="0"/>
                <a:cs typeface="Arial" panose="020B0604020202020204" pitchFamily="34" charset="0"/>
              </a:rPr>
              <a:t>Office-Based Opioid Treatment (OBOT) </a:t>
            </a:r>
          </a:p>
        </p:txBody>
      </p:sp>
    </p:spTree>
    <p:extLst>
      <p:ext uri="{BB962C8B-B14F-4D97-AF65-F5344CB8AC3E}">
        <p14:creationId xmlns:p14="http://schemas.microsoft.com/office/powerpoint/2010/main" val="38446474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B7AC8E-24D6-41F0-923E-BE1624AAD300}"/>
              </a:ext>
            </a:extLst>
          </p:cNvPr>
          <p:cNvSpPr>
            <a:spLocks noGrp="1"/>
          </p:cNvSpPr>
          <p:nvPr>
            <p:ph idx="1"/>
          </p:nvPr>
        </p:nvSpPr>
        <p:spPr>
          <a:xfrm>
            <a:off x="2194560" y="1463040"/>
            <a:ext cx="6286500" cy="4625163"/>
          </a:xfrm>
        </p:spPr>
        <p:txBody>
          <a:bodyPr>
            <a:normAutofit/>
          </a:bodyPr>
          <a:lstStyle/>
          <a:p>
            <a:r>
              <a:rPr lang="en-US" sz="2400" dirty="0">
                <a:latin typeface="Arial" panose="020B0604020202020204" pitchFamily="34" charset="0"/>
                <a:cs typeface="Arial" panose="020B0604020202020204" pitchFamily="34" charset="0"/>
              </a:rPr>
              <a:t>OBOTs vary widely in the services offered</a:t>
            </a:r>
          </a:p>
          <a:p>
            <a:pPr lvl="1">
              <a:buFont typeface="Wingdings" panose="05000000000000000000" pitchFamily="2" charset="2"/>
              <a:buChar char="ü"/>
            </a:pPr>
            <a:r>
              <a:rPr lang="en-US" sz="2400" dirty="0">
                <a:latin typeface="Arial" panose="020B0604020202020204" pitchFamily="34" charset="0"/>
                <a:cs typeface="Arial" panose="020B0604020202020204" pitchFamily="34" charset="0"/>
              </a:rPr>
              <a:t>Some offer onsite groups, individual counseling</a:t>
            </a:r>
          </a:p>
          <a:p>
            <a:pPr lvl="1">
              <a:buFont typeface="Wingdings" panose="05000000000000000000" pitchFamily="2" charset="2"/>
              <a:buChar char="ü"/>
            </a:pPr>
            <a:r>
              <a:rPr lang="en-US" sz="2400" dirty="0">
                <a:latin typeface="Arial" panose="020B0604020202020204" pitchFamily="34" charset="0"/>
                <a:cs typeface="Arial" panose="020B0604020202020204" pitchFamily="34" charset="0"/>
              </a:rPr>
              <a:t>Some are integrated with primary or psychiatric care</a:t>
            </a:r>
          </a:p>
          <a:p>
            <a:r>
              <a:rPr lang="en-US" sz="2400" dirty="0">
                <a:latin typeface="Arial" panose="020B0604020202020204" pitchFamily="34" charset="0"/>
                <a:cs typeface="Arial" panose="020B0604020202020204" pitchFamily="34" charset="0"/>
              </a:rPr>
              <a:t>Providers will vary in how comfortable they are treating:</a:t>
            </a:r>
          </a:p>
          <a:p>
            <a:pPr lvl="1">
              <a:buFont typeface="Wingdings" panose="05000000000000000000" pitchFamily="2" charset="2"/>
              <a:buChar char="ü"/>
            </a:pPr>
            <a:r>
              <a:rPr lang="en-US" sz="2400" dirty="0">
                <a:latin typeface="Arial" panose="020B0604020202020204" pitchFamily="34" charset="0"/>
                <a:cs typeface="Arial" panose="020B0604020202020204" pitchFamily="34" charset="0"/>
              </a:rPr>
              <a:t>Mental illness</a:t>
            </a:r>
          </a:p>
          <a:p>
            <a:pPr lvl="1">
              <a:buFont typeface="Wingdings" panose="05000000000000000000" pitchFamily="2" charset="2"/>
              <a:buChar char="ü"/>
            </a:pPr>
            <a:r>
              <a:rPr lang="en-US" sz="2400" dirty="0">
                <a:latin typeface="Arial" panose="020B0604020202020204" pitchFamily="34" charset="0"/>
                <a:cs typeface="Arial" panose="020B0604020202020204" pitchFamily="34" charset="0"/>
              </a:rPr>
              <a:t>Physical illness</a:t>
            </a:r>
          </a:p>
          <a:p>
            <a:pPr lvl="1">
              <a:buFont typeface="Wingdings" panose="05000000000000000000" pitchFamily="2" charset="2"/>
              <a:buChar char="ü"/>
            </a:pPr>
            <a:r>
              <a:rPr lang="en-US" sz="2400" dirty="0">
                <a:latin typeface="Arial" panose="020B0604020202020204" pitchFamily="34" charset="0"/>
                <a:cs typeface="Arial" panose="020B0604020202020204" pitchFamily="34" charset="0"/>
              </a:rPr>
              <a:t>Severe opioid use disorder</a:t>
            </a:r>
          </a:p>
          <a:p>
            <a:pPr lvl="1">
              <a:buFont typeface="Wingdings" panose="05000000000000000000" pitchFamily="2" charset="2"/>
              <a:buChar char="ü"/>
            </a:pPr>
            <a:r>
              <a:rPr lang="en-US" sz="2400" dirty="0">
                <a:latin typeface="Arial" panose="020B0604020202020204" pitchFamily="34" charset="0"/>
                <a:cs typeface="Arial" panose="020B0604020202020204" pitchFamily="34" charset="0"/>
              </a:rPr>
              <a:t>Polysubstance use disorders</a:t>
            </a:r>
          </a:p>
          <a:p>
            <a:r>
              <a:rPr lang="en-US" sz="2400" dirty="0">
                <a:solidFill>
                  <a:schemeClr val="accent1"/>
                </a:solidFill>
                <a:latin typeface="Arial" panose="020B0604020202020204" pitchFamily="34" charset="0"/>
                <a:cs typeface="Arial" panose="020B0604020202020204" pitchFamily="34" charset="0"/>
              </a:rPr>
              <a:t>Biggest advantage: much more flexibility</a:t>
            </a:r>
          </a:p>
          <a:p>
            <a:endParaRPr lang="en-US" dirty="0"/>
          </a:p>
          <a:p>
            <a:pPr marL="0" indent="0">
              <a:buNone/>
            </a:pPr>
            <a:endParaRPr lang="en-US" dirty="0"/>
          </a:p>
          <a:p>
            <a:endParaRPr lang="en-US" dirty="0"/>
          </a:p>
        </p:txBody>
      </p:sp>
      <p:sp>
        <p:nvSpPr>
          <p:cNvPr id="4" name="Title 1">
            <a:extLst>
              <a:ext uri="{FF2B5EF4-FFF2-40B4-BE49-F238E27FC236}">
                <a16:creationId xmlns:a16="http://schemas.microsoft.com/office/drawing/2014/main" id="{6168A173-9CB7-48AA-B558-5AE7622BE407}"/>
              </a:ext>
            </a:extLst>
          </p:cNvPr>
          <p:cNvSpPr>
            <a:spLocks noGrp="1"/>
          </p:cNvSpPr>
          <p:nvPr>
            <p:ph type="title"/>
          </p:nvPr>
        </p:nvSpPr>
        <p:spPr>
          <a:xfrm>
            <a:off x="1828800" y="274320"/>
            <a:ext cx="6816090" cy="994172"/>
          </a:xfrm>
        </p:spPr>
        <p:txBody>
          <a:bodyPr>
            <a:normAutofit/>
          </a:bodyPr>
          <a:lstStyle/>
          <a:p>
            <a:r>
              <a:rPr lang="en-US" sz="3200" b="1" dirty="0">
                <a:latin typeface="Arial" panose="020B0604020202020204" pitchFamily="34" charset="0"/>
                <a:cs typeface="Arial" panose="020B0604020202020204" pitchFamily="34" charset="0"/>
              </a:rPr>
              <a:t>Office-Based Opioid Treatment (OBOT) </a:t>
            </a:r>
          </a:p>
        </p:txBody>
      </p:sp>
    </p:spTree>
    <p:extLst>
      <p:ext uri="{BB962C8B-B14F-4D97-AF65-F5344CB8AC3E}">
        <p14:creationId xmlns:p14="http://schemas.microsoft.com/office/powerpoint/2010/main" val="25504860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57C9C-523B-47EE-9769-9D66D7A442E5}"/>
              </a:ext>
            </a:extLst>
          </p:cNvPr>
          <p:cNvSpPr>
            <a:spLocks noGrp="1"/>
          </p:cNvSpPr>
          <p:nvPr>
            <p:ph type="title"/>
          </p:nvPr>
        </p:nvSpPr>
        <p:spPr>
          <a:xfrm>
            <a:off x="628650" y="1193620"/>
            <a:ext cx="7886700" cy="628650"/>
          </a:xfrm>
        </p:spPr>
        <p:txBody>
          <a:bodyPr>
            <a:noAutofit/>
          </a:bodyPr>
          <a:lstStyle/>
          <a:p>
            <a:r>
              <a:rPr lang="en-US" sz="4800" b="1" dirty="0">
                <a:latin typeface="Arial" panose="020B0604020202020204" pitchFamily="34" charset="0"/>
                <a:cs typeface="Arial" panose="020B0604020202020204" pitchFamily="34" charset="0"/>
              </a:rPr>
              <a:t>Which is Best?</a:t>
            </a:r>
          </a:p>
        </p:txBody>
      </p:sp>
      <p:sp>
        <p:nvSpPr>
          <p:cNvPr id="3" name="Rectangle 2">
            <a:extLst>
              <a:ext uri="{FF2B5EF4-FFF2-40B4-BE49-F238E27FC236}">
                <a16:creationId xmlns:a16="http://schemas.microsoft.com/office/drawing/2014/main" id="{C67E30D5-3A00-4170-9547-063C6382E04D}"/>
              </a:ext>
            </a:extLst>
          </p:cNvPr>
          <p:cNvSpPr/>
          <p:nvPr/>
        </p:nvSpPr>
        <p:spPr>
          <a:xfrm>
            <a:off x="752273" y="2900524"/>
            <a:ext cx="1840704" cy="1049331"/>
          </a:xfrm>
          <a:prstGeom prst="rect">
            <a:avLst/>
          </a:prstGeom>
          <a:solidFill>
            <a:schemeClr val="tx2">
              <a:lumMod val="10000"/>
              <a:lumOff val="90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dirty="0">
                <a:solidFill>
                  <a:srgbClr val="13284B"/>
                </a:solidFill>
                <a:latin typeface="Arial" panose="020B0604020202020204" pitchFamily="34" charset="0"/>
                <a:cs typeface="Arial" panose="020B0604020202020204" pitchFamily="34" charset="0"/>
              </a:rPr>
              <a:t>OTP</a:t>
            </a:r>
          </a:p>
        </p:txBody>
      </p:sp>
      <p:sp>
        <p:nvSpPr>
          <p:cNvPr id="4" name="Rectangle 3">
            <a:extLst>
              <a:ext uri="{FF2B5EF4-FFF2-40B4-BE49-F238E27FC236}">
                <a16:creationId xmlns:a16="http://schemas.microsoft.com/office/drawing/2014/main" id="{0F9EC4FB-7E51-471B-A4F2-FAAF39751AC6}"/>
              </a:ext>
            </a:extLst>
          </p:cNvPr>
          <p:cNvSpPr/>
          <p:nvPr/>
        </p:nvSpPr>
        <p:spPr>
          <a:xfrm>
            <a:off x="6387748" y="2893992"/>
            <a:ext cx="1839002" cy="1049331"/>
          </a:xfrm>
          <a:prstGeom prst="rect">
            <a:avLst/>
          </a:prstGeom>
          <a:solidFill>
            <a:schemeClr val="tx2">
              <a:lumMod val="10000"/>
              <a:lumOff val="90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dirty="0">
                <a:solidFill>
                  <a:srgbClr val="13284B"/>
                </a:solidFill>
                <a:latin typeface="Arial" panose="020B0604020202020204" pitchFamily="34" charset="0"/>
                <a:cs typeface="Arial" panose="020B0604020202020204" pitchFamily="34" charset="0"/>
              </a:rPr>
              <a:t>OBOT</a:t>
            </a:r>
          </a:p>
        </p:txBody>
      </p:sp>
      <p:pic>
        <p:nvPicPr>
          <p:cNvPr id="16" name="Picture 15" descr="Businessman shrugging">
            <a:extLst>
              <a:ext uri="{FF2B5EF4-FFF2-40B4-BE49-F238E27FC236}">
                <a16:creationId xmlns:a16="http://schemas.microsoft.com/office/drawing/2014/main" id="{2ABFC6F2-AEEE-48FC-ADF8-A63861F5E696}"/>
              </a:ext>
            </a:extLst>
          </p:cNvPr>
          <p:cNvPicPr>
            <a:picLocks noChangeAspect="1"/>
          </p:cNvPicPr>
          <p:nvPr/>
        </p:nvPicPr>
        <p:blipFill rotWithShape="1">
          <a:blip r:embed="rId2"/>
          <a:srcRect b="45905"/>
          <a:stretch/>
        </p:blipFill>
        <p:spPr>
          <a:xfrm>
            <a:off x="2785585" y="1902675"/>
            <a:ext cx="3396008" cy="4111136"/>
          </a:xfrm>
          <a:prstGeom prst="rect">
            <a:avLst/>
          </a:prstGeom>
        </p:spPr>
      </p:pic>
    </p:spTree>
    <p:extLst>
      <p:ext uri="{BB962C8B-B14F-4D97-AF65-F5344CB8AC3E}">
        <p14:creationId xmlns:p14="http://schemas.microsoft.com/office/powerpoint/2010/main" val="41474087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3F67C6F-DA2A-401F-AC0F-B5F2A99F0361}"/>
              </a:ext>
            </a:extLst>
          </p:cNvPr>
          <p:cNvGraphicFramePr/>
          <p:nvPr>
            <p:extLst>
              <p:ext uri="{D42A27DB-BD31-4B8C-83A1-F6EECF244321}">
                <p14:modId xmlns:p14="http://schemas.microsoft.com/office/powerpoint/2010/main" val="2883357681"/>
              </p:ext>
            </p:extLst>
          </p:nvPr>
        </p:nvGraphicFramePr>
        <p:xfrm>
          <a:off x="2048692" y="2090058"/>
          <a:ext cx="5307875" cy="33293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39A57C9C-523B-47EE-9769-9D66D7A442E5}"/>
              </a:ext>
            </a:extLst>
          </p:cNvPr>
          <p:cNvSpPr>
            <a:spLocks noGrp="1"/>
          </p:cNvSpPr>
          <p:nvPr>
            <p:ph type="title"/>
          </p:nvPr>
        </p:nvSpPr>
        <p:spPr>
          <a:xfrm>
            <a:off x="628650" y="1311185"/>
            <a:ext cx="7886700" cy="628650"/>
          </a:xfrm>
        </p:spPr>
        <p:txBody>
          <a:bodyPr>
            <a:noAutofit/>
          </a:bodyPr>
          <a:lstStyle/>
          <a:p>
            <a:r>
              <a:rPr lang="en-US" sz="4800" b="1" dirty="0">
                <a:latin typeface="Arial" panose="020B0604020202020204" pitchFamily="34" charset="0"/>
                <a:cs typeface="Arial" panose="020B0604020202020204" pitchFamily="34" charset="0"/>
              </a:rPr>
              <a:t>Treatment is Best!</a:t>
            </a:r>
          </a:p>
        </p:txBody>
      </p:sp>
      <p:sp>
        <p:nvSpPr>
          <p:cNvPr id="5" name="TextBox 4">
            <a:extLst>
              <a:ext uri="{FF2B5EF4-FFF2-40B4-BE49-F238E27FC236}">
                <a16:creationId xmlns:a16="http://schemas.microsoft.com/office/drawing/2014/main" id="{1AD68636-8F8D-4B67-8DF1-449A9F4EA6F2}"/>
              </a:ext>
            </a:extLst>
          </p:cNvPr>
          <p:cNvSpPr txBox="1"/>
          <p:nvPr/>
        </p:nvSpPr>
        <p:spPr>
          <a:xfrm>
            <a:off x="205740" y="5108813"/>
            <a:ext cx="8732520" cy="1200329"/>
          </a:xfrm>
          <a:prstGeom prst="rect">
            <a:avLst/>
          </a:prstGeom>
          <a:solidFill>
            <a:schemeClr val="bg1"/>
          </a:solidFill>
          <a:ln w="57150">
            <a:solidFill>
              <a:schemeClr val="accent1">
                <a:lumMod val="75000"/>
              </a:schemeClr>
            </a:solidFill>
          </a:ln>
        </p:spPr>
        <p:txBody>
          <a:bodyPr wrap="square" rtlCol="0">
            <a:spAutoFit/>
          </a:bodyPr>
          <a:lstStyle/>
          <a:p>
            <a:pPr algn="ctr" defTabSz="685800"/>
            <a:r>
              <a:rPr lang="en-US" sz="2400" dirty="0">
                <a:solidFill>
                  <a:srgbClr val="000000">
                    <a:lumMod val="75000"/>
                    <a:lumOff val="25000"/>
                  </a:srgbClr>
                </a:solidFill>
                <a:latin typeface="Arial" panose="020B0604020202020204" pitchFamily="34" charset="0"/>
                <a:cs typeface="Arial" panose="020B0604020202020204" pitchFamily="34" charset="0"/>
              </a:rPr>
              <a:t>We should use chronic disease models to frame our thinking about appropriate level of care.  Patients with more severe illness require higher level of care</a:t>
            </a:r>
          </a:p>
        </p:txBody>
      </p:sp>
    </p:spTree>
    <p:extLst>
      <p:ext uri="{BB962C8B-B14F-4D97-AF65-F5344CB8AC3E}">
        <p14:creationId xmlns:p14="http://schemas.microsoft.com/office/powerpoint/2010/main" val="22014128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39997-1E2D-424A-B029-09A52F6835F9}"/>
              </a:ext>
            </a:extLst>
          </p:cNvPr>
          <p:cNvSpPr>
            <a:spLocks noGrp="1"/>
          </p:cNvSpPr>
          <p:nvPr>
            <p:ph type="title"/>
          </p:nvPr>
        </p:nvSpPr>
        <p:spPr>
          <a:xfrm>
            <a:off x="2651760" y="274320"/>
            <a:ext cx="6348548" cy="994172"/>
          </a:xfrm>
        </p:spPr>
        <p:txBody>
          <a:bodyPr>
            <a:normAutofit/>
          </a:bodyPr>
          <a:lstStyle/>
          <a:p>
            <a:r>
              <a:rPr lang="en-US" sz="3200" b="1" dirty="0">
                <a:latin typeface="Arial" panose="020B0604020202020204" pitchFamily="34" charset="0"/>
                <a:cs typeface="Arial" panose="020B0604020202020204" pitchFamily="34" charset="0"/>
              </a:rPr>
              <a:t>All Programs are not created equal</a:t>
            </a:r>
          </a:p>
        </p:txBody>
      </p:sp>
      <p:sp>
        <p:nvSpPr>
          <p:cNvPr id="3" name="Content Placeholder 2">
            <a:extLst>
              <a:ext uri="{FF2B5EF4-FFF2-40B4-BE49-F238E27FC236}">
                <a16:creationId xmlns:a16="http://schemas.microsoft.com/office/drawing/2014/main" id="{0FF110DA-0922-4A3B-9CE2-75AB4EC1ADB7}"/>
              </a:ext>
            </a:extLst>
          </p:cNvPr>
          <p:cNvSpPr>
            <a:spLocks noGrp="1"/>
          </p:cNvSpPr>
          <p:nvPr>
            <p:ph idx="1"/>
          </p:nvPr>
        </p:nvSpPr>
        <p:spPr>
          <a:xfrm>
            <a:off x="3657600" y="1460924"/>
            <a:ext cx="4697730" cy="3263504"/>
          </a:xfrm>
        </p:spPr>
        <p:txBody>
          <a:bodyPr>
            <a:normAutofit/>
          </a:bodyPr>
          <a:lstStyle/>
          <a:p>
            <a:r>
              <a:rPr lang="en-US" sz="2400" dirty="0">
                <a:latin typeface="Arial" panose="020B0604020202020204" pitchFamily="34" charset="0"/>
                <a:cs typeface="Arial" panose="020B0604020202020204" pitchFamily="34" charset="0"/>
              </a:rPr>
              <a:t>Both OTPs and OBOTs will vary in quality</a:t>
            </a:r>
          </a:p>
          <a:p>
            <a:r>
              <a:rPr lang="en-US" sz="2400" b="1" dirty="0">
                <a:solidFill>
                  <a:schemeClr val="accent5"/>
                </a:solidFill>
                <a:latin typeface="Arial" panose="020B0604020202020204" pitchFamily="34" charset="0"/>
                <a:cs typeface="Arial" panose="020B0604020202020204" pitchFamily="34" charset="0"/>
              </a:rPr>
              <a:t>MEDICATION SAVES LIVES!  </a:t>
            </a:r>
            <a:r>
              <a:rPr lang="en-US" sz="2400" dirty="0">
                <a:latin typeface="Arial" panose="020B0604020202020204" pitchFamily="34" charset="0"/>
                <a:cs typeface="Arial" panose="020B0604020202020204" pitchFamily="34" charset="0"/>
              </a:rPr>
              <a:t>Even at suboptimal programs</a:t>
            </a:r>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We should always encourage treatment programs of all types to provide the best evidence-based treatment </a:t>
            </a:r>
          </a:p>
        </p:txBody>
      </p:sp>
      <p:pic>
        <p:nvPicPr>
          <p:cNvPr id="6" name="Picture Placeholder 5" descr="Logo&#10;&#10;Description automatically generated">
            <a:extLst>
              <a:ext uri="{FF2B5EF4-FFF2-40B4-BE49-F238E27FC236}">
                <a16:creationId xmlns:a16="http://schemas.microsoft.com/office/drawing/2014/main" id="{AEF35AA7-16FB-4795-B36A-5280E8C98359}"/>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a:stretch>
            <a:fillRect/>
          </a:stretch>
        </p:blipFill>
        <p:spPr>
          <a:xfrm>
            <a:off x="1143000" y="2125266"/>
            <a:ext cx="2499360" cy="2499360"/>
          </a:xfrm>
        </p:spPr>
      </p:pic>
    </p:spTree>
    <p:extLst>
      <p:ext uri="{BB962C8B-B14F-4D97-AF65-F5344CB8AC3E}">
        <p14:creationId xmlns:p14="http://schemas.microsoft.com/office/powerpoint/2010/main" val="37403481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B81982-6ECB-4F8C-A404-09C303707487}"/>
              </a:ext>
            </a:extLst>
          </p:cNvPr>
          <p:cNvSpPr>
            <a:spLocks noGrp="1"/>
          </p:cNvSpPr>
          <p:nvPr>
            <p:ph idx="1"/>
          </p:nvPr>
        </p:nvSpPr>
        <p:spPr>
          <a:xfrm>
            <a:off x="2194560" y="1488558"/>
            <a:ext cx="6286500" cy="4518647"/>
          </a:xfrm>
        </p:spPr>
        <p:txBody>
          <a:bodyPr>
            <a:noAutofit/>
          </a:bodyPr>
          <a:lstStyle/>
          <a:p>
            <a:r>
              <a:rPr lang="en-US" sz="2000" dirty="0">
                <a:latin typeface="Arial" panose="020B0604020202020204" pitchFamily="34" charset="0"/>
                <a:cs typeface="Arial" panose="020B0604020202020204" pitchFamily="34" charset="0"/>
              </a:rPr>
              <a:t>What does the patient want?</a:t>
            </a:r>
          </a:p>
          <a:p>
            <a:pPr lvl="1">
              <a:buFont typeface="Wingdings" panose="05000000000000000000" pitchFamily="2" charset="2"/>
              <a:buChar char="Ø"/>
            </a:pPr>
            <a:r>
              <a:rPr lang="en-US" sz="2000" dirty="0">
                <a:latin typeface="Arial" panose="020B0604020202020204" pitchFamily="34" charset="0"/>
                <a:cs typeface="Arial" panose="020B0604020202020204" pitchFamily="34" charset="0"/>
              </a:rPr>
              <a:t> Patients often prefer one medication to another based on past experiences or for other reasons</a:t>
            </a:r>
          </a:p>
          <a:p>
            <a:pPr lvl="1">
              <a:buFont typeface="Wingdings" panose="05000000000000000000" pitchFamily="2" charset="2"/>
              <a:buChar char="Ø"/>
            </a:pPr>
            <a:r>
              <a:rPr lang="en-US" sz="2000" dirty="0">
                <a:latin typeface="Arial" panose="020B0604020202020204" pitchFamily="34" charset="0"/>
                <a:cs typeface="Arial" panose="020B0604020202020204" pitchFamily="34" charset="0"/>
              </a:rPr>
              <a:t> Patients may prefer one mode of treatment</a:t>
            </a:r>
          </a:p>
          <a:p>
            <a:pPr lvl="1">
              <a:buFont typeface="Wingdings" panose="05000000000000000000" pitchFamily="2" charset="2"/>
              <a:buChar char="Ø"/>
            </a:pPr>
            <a:r>
              <a:rPr lang="en-US" sz="2000" dirty="0">
                <a:latin typeface="Arial" panose="020B0604020202020204" pitchFamily="34" charset="0"/>
                <a:cs typeface="Arial" panose="020B0604020202020204" pitchFamily="34" charset="0"/>
              </a:rPr>
              <a:t> Patients using fentanyl may have difficulty initiating buprenorphine</a:t>
            </a:r>
          </a:p>
          <a:p>
            <a:r>
              <a:rPr lang="en-US" sz="2000" dirty="0">
                <a:latin typeface="Arial" panose="020B0604020202020204" pitchFamily="34" charset="0"/>
                <a:cs typeface="Arial" panose="020B0604020202020204" pitchFamily="34" charset="0"/>
              </a:rPr>
              <a:t>Affordability</a:t>
            </a:r>
          </a:p>
          <a:p>
            <a:pPr lvl="1">
              <a:buFont typeface="Wingdings" panose="05000000000000000000" pitchFamily="2" charset="2"/>
              <a:buChar char="Ø"/>
            </a:pPr>
            <a:r>
              <a:rPr lang="en-US" sz="2000" dirty="0">
                <a:latin typeface="Arial" panose="020B0604020202020204" pitchFamily="34" charset="0"/>
                <a:cs typeface="Arial" panose="020B0604020202020204" pitchFamily="34" charset="0"/>
              </a:rPr>
              <a:t> Costs vary between programs and must be a part of the decision-making process</a:t>
            </a:r>
          </a:p>
          <a:p>
            <a:r>
              <a:rPr lang="en-US" sz="2000" dirty="0">
                <a:latin typeface="Arial" panose="020B0604020202020204" pitchFamily="34" charset="0"/>
                <a:cs typeface="Arial" panose="020B0604020202020204" pitchFamily="34" charset="0"/>
              </a:rPr>
              <a:t>Accessibility  </a:t>
            </a:r>
          </a:p>
          <a:p>
            <a:pPr lvl="1">
              <a:buFont typeface="Wingdings" panose="05000000000000000000" pitchFamily="2" charset="2"/>
              <a:buChar char="Ø"/>
            </a:pPr>
            <a:r>
              <a:rPr lang="en-US" sz="2000" dirty="0">
                <a:latin typeface="Arial" panose="020B0604020202020204" pitchFamily="34" charset="0"/>
                <a:cs typeface="Arial" panose="020B0604020202020204" pitchFamily="34" charset="0"/>
              </a:rPr>
              <a:t> Is the nearest program within driving distance?</a:t>
            </a:r>
          </a:p>
          <a:p>
            <a:pPr lvl="1">
              <a:buFont typeface="Wingdings" panose="05000000000000000000" pitchFamily="2" charset="2"/>
              <a:buChar char="Ø"/>
            </a:pPr>
            <a:r>
              <a:rPr lang="en-US" sz="2000" dirty="0">
                <a:latin typeface="Arial" panose="020B0604020202020204" pitchFamily="34" charset="0"/>
                <a:cs typeface="Arial" panose="020B0604020202020204" pitchFamily="34" charset="0"/>
              </a:rPr>
              <a:t> Does the program offer telemedicine?</a:t>
            </a:r>
          </a:p>
          <a:p>
            <a:r>
              <a:rPr lang="en-US" sz="2000" dirty="0">
                <a:latin typeface="Arial" panose="020B0604020202020204" pitchFamily="34" charset="0"/>
                <a:cs typeface="Arial" panose="020B0604020202020204" pitchFamily="34" charset="0"/>
              </a:rPr>
              <a:t>Wait times for admission</a:t>
            </a:r>
          </a:p>
          <a:p>
            <a:r>
              <a:rPr lang="en-US" sz="2000" dirty="0">
                <a:latin typeface="Arial" panose="020B0604020202020204" pitchFamily="34" charset="0"/>
                <a:cs typeface="Arial" panose="020B0604020202020204" pitchFamily="34" charset="0"/>
              </a:rPr>
              <a:t>Transportation</a:t>
            </a:r>
          </a:p>
          <a:p>
            <a:r>
              <a:rPr lang="en-US" sz="2000" dirty="0">
                <a:latin typeface="Arial" panose="020B0604020202020204" pitchFamily="34" charset="0"/>
                <a:cs typeface="Arial" panose="020B0604020202020204" pitchFamily="34" charset="0"/>
              </a:rPr>
              <a:t>Other issues – childcare, etc.</a:t>
            </a:r>
            <a:endParaRPr lang="en-US" sz="22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D6D26C33-2534-45DE-993C-C94DB9484A0D}"/>
              </a:ext>
            </a:extLst>
          </p:cNvPr>
          <p:cNvSpPr>
            <a:spLocks noGrp="1"/>
          </p:cNvSpPr>
          <p:nvPr>
            <p:ph type="title"/>
          </p:nvPr>
        </p:nvSpPr>
        <p:spPr>
          <a:xfrm>
            <a:off x="1828800" y="274320"/>
            <a:ext cx="6197782" cy="994172"/>
          </a:xfrm>
        </p:spPr>
        <p:txBody>
          <a:bodyPr>
            <a:normAutofit/>
          </a:bodyPr>
          <a:lstStyle/>
          <a:p>
            <a:r>
              <a:rPr lang="en-US" sz="3200" b="1" dirty="0">
                <a:latin typeface="Arial" panose="020B0604020202020204" pitchFamily="34" charset="0"/>
                <a:cs typeface="Arial" panose="020B0604020202020204" pitchFamily="34" charset="0"/>
              </a:rPr>
              <a:t>Things to consider when recommending OTP or OBOT</a:t>
            </a:r>
          </a:p>
        </p:txBody>
      </p:sp>
    </p:spTree>
    <p:extLst>
      <p:ext uri="{BB962C8B-B14F-4D97-AF65-F5344CB8AC3E}">
        <p14:creationId xmlns:p14="http://schemas.microsoft.com/office/powerpoint/2010/main" val="3469920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7"/>
          <p:cNvSpPr txBox="1">
            <a:spLocks noGrp="1"/>
          </p:cNvSpPr>
          <p:nvPr>
            <p:ph type="title"/>
          </p:nvPr>
        </p:nvSpPr>
        <p:spPr>
          <a:xfrm>
            <a:off x="320040" y="640080"/>
            <a:ext cx="7886700" cy="994172"/>
          </a:xfrm>
          <a:prstGeom prst="rect">
            <a:avLst/>
          </a:prstGeom>
          <a:noFill/>
          <a:ln>
            <a:noFill/>
          </a:ln>
        </p:spPr>
        <p:txBody>
          <a:bodyPr spcFirstLastPara="1" wrap="square" lIns="68569" tIns="34275" rIns="68569" bIns="34275" anchor="ctr" anchorCtr="0">
            <a:normAutofit/>
          </a:bodyPr>
          <a:lstStyle/>
          <a:p>
            <a:pPr>
              <a:buSzPts val="4400"/>
            </a:pPr>
            <a:r>
              <a:rPr lang="en-US" sz="3200" b="1" dirty="0">
                <a:solidFill>
                  <a:srgbClr val="17375E"/>
                </a:solidFill>
                <a:latin typeface="+mj-lt"/>
              </a:rPr>
              <a:t>“Opioids” vs “Opiates”</a:t>
            </a:r>
            <a:endParaRPr sz="3200" b="1" dirty="0">
              <a:solidFill>
                <a:srgbClr val="17375E"/>
              </a:solidFill>
              <a:latin typeface="+mj-lt"/>
            </a:endParaRPr>
          </a:p>
        </p:txBody>
      </p:sp>
      <p:sp>
        <p:nvSpPr>
          <p:cNvPr id="146" name="Google Shape;146;p7"/>
          <p:cNvSpPr txBox="1">
            <a:spLocks noGrp="1"/>
          </p:cNvSpPr>
          <p:nvPr>
            <p:ph type="body" idx="1"/>
          </p:nvPr>
        </p:nvSpPr>
        <p:spPr>
          <a:xfrm>
            <a:off x="512064" y="1554480"/>
            <a:ext cx="7886700" cy="2894807"/>
          </a:xfrm>
          <a:prstGeom prst="rect">
            <a:avLst/>
          </a:prstGeom>
          <a:noFill/>
          <a:ln>
            <a:noFill/>
          </a:ln>
        </p:spPr>
        <p:txBody>
          <a:bodyPr spcFirstLastPara="1" wrap="square" lIns="68569" tIns="34275" rIns="68569" bIns="34275" anchor="t" anchorCtr="0">
            <a:noAutofit/>
          </a:bodyPr>
          <a:lstStyle/>
          <a:p>
            <a:pPr marL="457200" indent="-457200">
              <a:buSzPts val="2800"/>
            </a:pPr>
            <a:r>
              <a:rPr lang="en-US" dirty="0">
                <a:latin typeface="+mn-lt"/>
              </a:rPr>
              <a:t>Natural Opiates: Opium, Morphine and Codeine, Thebaine</a:t>
            </a:r>
            <a:endParaRPr dirty="0">
              <a:latin typeface="+mn-lt"/>
            </a:endParaRPr>
          </a:p>
          <a:p>
            <a:pPr marL="457200" indent="-457200">
              <a:buSzPts val="2800"/>
              <a:buNone/>
            </a:pPr>
            <a:endParaRPr dirty="0">
              <a:latin typeface="+mn-lt"/>
            </a:endParaRPr>
          </a:p>
          <a:p>
            <a:pPr marL="457200" indent="-457200">
              <a:buSzPts val="2800"/>
            </a:pPr>
            <a:r>
              <a:rPr lang="en-US" dirty="0">
                <a:latin typeface="+mn-lt"/>
              </a:rPr>
              <a:t>Semi-Synthetic Opioids: Heroin, Buprenorphine, Oxycodone, Hydrocodone</a:t>
            </a:r>
            <a:endParaRPr dirty="0">
              <a:latin typeface="+mn-lt"/>
            </a:endParaRPr>
          </a:p>
          <a:p>
            <a:pPr marL="457200" indent="-457200">
              <a:buSzPts val="2800"/>
              <a:buNone/>
            </a:pPr>
            <a:endParaRPr dirty="0">
              <a:latin typeface="+mn-lt"/>
            </a:endParaRPr>
          </a:p>
          <a:p>
            <a:pPr marL="457200" indent="-457200">
              <a:buSzPts val="2800"/>
            </a:pPr>
            <a:r>
              <a:rPr lang="en-US" dirty="0">
                <a:latin typeface="+mn-lt"/>
              </a:rPr>
              <a:t>Purely Synthetic Opioids: Methadone, Fentanyl, Tramadol </a:t>
            </a:r>
            <a:endParaRPr dirty="0">
              <a:latin typeface="+mn-lt"/>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26C33-2534-45DE-993C-C94DB9484A0D}"/>
              </a:ext>
            </a:extLst>
          </p:cNvPr>
          <p:cNvSpPr>
            <a:spLocks noGrp="1"/>
          </p:cNvSpPr>
          <p:nvPr>
            <p:ph type="title"/>
          </p:nvPr>
        </p:nvSpPr>
        <p:spPr>
          <a:xfrm>
            <a:off x="1828800" y="274320"/>
            <a:ext cx="6197782" cy="994172"/>
          </a:xfrm>
        </p:spPr>
        <p:txBody>
          <a:bodyPr>
            <a:normAutofit/>
          </a:bodyPr>
          <a:lstStyle/>
          <a:p>
            <a:r>
              <a:rPr lang="en-US" sz="3200" b="1" dirty="0">
                <a:latin typeface="Arial" panose="020B0604020202020204" pitchFamily="34" charset="0"/>
                <a:cs typeface="Arial" panose="020B0604020202020204" pitchFamily="34" charset="0"/>
              </a:rPr>
              <a:t>Things to consider when recommending OTP or OBOT</a:t>
            </a:r>
          </a:p>
        </p:txBody>
      </p:sp>
      <p:sp>
        <p:nvSpPr>
          <p:cNvPr id="6" name="Content Placeholder 2">
            <a:extLst>
              <a:ext uri="{FF2B5EF4-FFF2-40B4-BE49-F238E27FC236}">
                <a16:creationId xmlns:a16="http://schemas.microsoft.com/office/drawing/2014/main" id="{79FFF694-2F77-4322-9E13-2571A8E25C18}"/>
              </a:ext>
            </a:extLst>
          </p:cNvPr>
          <p:cNvSpPr>
            <a:spLocks noGrp="1"/>
          </p:cNvSpPr>
          <p:nvPr>
            <p:ph idx="1"/>
          </p:nvPr>
        </p:nvSpPr>
        <p:spPr>
          <a:xfrm>
            <a:off x="2743200" y="2291341"/>
            <a:ext cx="4448447" cy="2275319"/>
          </a:xfrm>
          <a:ln w="57150">
            <a:solidFill>
              <a:schemeClr val="accent2"/>
            </a:solidFill>
          </a:ln>
        </p:spPr>
        <p:txBody>
          <a:bodyPr>
            <a:normAutofit/>
          </a:bodyPr>
          <a:lstStyle/>
          <a:p>
            <a:pPr marL="0" indent="0" algn="ctr">
              <a:buNone/>
            </a:pPr>
            <a:r>
              <a:rPr lang="en-US" sz="3200" dirty="0">
                <a:latin typeface="Arial" panose="020B0604020202020204" pitchFamily="34" charset="0"/>
                <a:cs typeface="Arial" panose="020B0604020202020204" pitchFamily="34" charset="0"/>
              </a:rPr>
              <a:t>The best level of care for a patient may be the one the patient will attend!</a:t>
            </a:r>
          </a:p>
        </p:txBody>
      </p:sp>
    </p:spTree>
    <p:extLst>
      <p:ext uri="{BB962C8B-B14F-4D97-AF65-F5344CB8AC3E}">
        <p14:creationId xmlns:p14="http://schemas.microsoft.com/office/powerpoint/2010/main" val="9676336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75EFB6-919B-4394-9B15-E734699D26D6}"/>
              </a:ext>
            </a:extLst>
          </p:cNvPr>
          <p:cNvSpPr>
            <a:spLocks noGrp="1"/>
          </p:cNvSpPr>
          <p:nvPr>
            <p:ph idx="1"/>
          </p:nvPr>
        </p:nvSpPr>
        <p:spPr>
          <a:xfrm>
            <a:off x="468630" y="1377383"/>
            <a:ext cx="3314700" cy="4246721"/>
          </a:xfrm>
        </p:spPr>
        <p:txBody>
          <a:bodyPr>
            <a:noAutofit/>
          </a:bodyPr>
          <a:lstStyle/>
          <a:p>
            <a:pPr marL="0" indent="0" algn="ctr">
              <a:buNone/>
            </a:pPr>
            <a:r>
              <a:rPr lang="en-US" sz="3200" dirty="0">
                <a:latin typeface="Arial" panose="020B0604020202020204" pitchFamily="34" charset="0"/>
                <a:cs typeface="Arial" panose="020B0604020202020204" pitchFamily="34" charset="0"/>
              </a:rPr>
              <a:t>Ideally … we should be able to transfer patients back and forth easily between levels of care just as we do for heart disease, asthma, etc.</a:t>
            </a:r>
          </a:p>
          <a:p>
            <a:pPr algn="ctr"/>
            <a:endParaRPr lang="en-US" sz="3300" dirty="0"/>
          </a:p>
          <a:p>
            <a:pPr algn="ctr"/>
            <a:endParaRPr lang="en-US" sz="3300" dirty="0"/>
          </a:p>
        </p:txBody>
      </p:sp>
      <p:graphicFrame>
        <p:nvGraphicFramePr>
          <p:cNvPr id="4" name="Diagram 3">
            <a:extLst>
              <a:ext uri="{FF2B5EF4-FFF2-40B4-BE49-F238E27FC236}">
                <a16:creationId xmlns:a16="http://schemas.microsoft.com/office/drawing/2014/main" id="{077DF3DD-978C-4631-817C-B041E39BEB9D}"/>
              </a:ext>
            </a:extLst>
          </p:cNvPr>
          <p:cNvGraphicFramePr/>
          <p:nvPr>
            <p:extLst>
              <p:ext uri="{D42A27DB-BD31-4B8C-83A1-F6EECF244321}">
                <p14:modId xmlns:p14="http://schemas.microsoft.com/office/powerpoint/2010/main" val="3287809126"/>
              </p:ext>
            </p:extLst>
          </p:nvPr>
        </p:nvGraphicFramePr>
        <p:xfrm>
          <a:off x="4741818" y="1301389"/>
          <a:ext cx="4190456" cy="40050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34359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97A17C07-F0FC-483B-A99C-A3D893B88B66}"/>
              </a:ext>
            </a:extLst>
          </p:cNvPr>
          <p:cNvGraphicFramePr/>
          <p:nvPr>
            <p:extLst>
              <p:ext uri="{D42A27DB-BD31-4B8C-83A1-F6EECF244321}">
                <p14:modId xmlns:p14="http://schemas.microsoft.com/office/powerpoint/2010/main" val="96969950"/>
              </p:ext>
            </p:extLst>
          </p:nvPr>
        </p:nvGraphicFramePr>
        <p:xfrm>
          <a:off x="2292532" y="1867173"/>
          <a:ext cx="4190456" cy="40050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57B5A79D-9E55-4376-B1A5-5CDEC43D5882}"/>
              </a:ext>
            </a:extLst>
          </p:cNvPr>
          <p:cNvSpPr>
            <a:spLocks noGrp="1"/>
          </p:cNvSpPr>
          <p:nvPr>
            <p:ph type="title"/>
          </p:nvPr>
        </p:nvSpPr>
        <p:spPr>
          <a:xfrm>
            <a:off x="628650" y="1109890"/>
            <a:ext cx="7886700" cy="994172"/>
          </a:xfrm>
        </p:spPr>
        <p:txBody>
          <a:bodyPr>
            <a:noAutofit/>
          </a:bodyPr>
          <a:lstStyle/>
          <a:p>
            <a:r>
              <a:rPr lang="en-US" sz="3200" b="1" dirty="0">
                <a:latin typeface="Arial" panose="020B0604020202020204" pitchFamily="34" charset="0"/>
                <a:cs typeface="Arial" panose="020B0604020202020204" pitchFamily="34" charset="0"/>
              </a:rPr>
              <a:t>How do we facilitate moving from one level of care to another?</a:t>
            </a:r>
          </a:p>
        </p:txBody>
      </p:sp>
      <p:sp>
        <p:nvSpPr>
          <p:cNvPr id="7" name="TextBox 6">
            <a:extLst>
              <a:ext uri="{FF2B5EF4-FFF2-40B4-BE49-F238E27FC236}">
                <a16:creationId xmlns:a16="http://schemas.microsoft.com/office/drawing/2014/main" id="{45E6B736-0D5E-482E-8019-B811113D3C33}"/>
              </a:ext>
            </a:extLst>
          </p:cNvPr>
          <p:cNvSpPr txBox="1"/>
          <p:nvPr/>
        </p:nvSpPr>
        <p:spPr>
          <a:xfrm>
            <a:off x="1048294" y="2590633"/>
            <a:ext cx="2488475" cy="1077218"/>
          </a:xfrm>
          <a:prstGeom prst="rect">
            <a:avLst/>
          </a:prstGeom>
          <a:noFill/>
        </p:spPr>
        <p:txBody>
          <a:bodyPr wrap="square">
            <a:spAutoFit/>
          </a:bodyPr>
          <a:lstStyle/>
          <a:p>
            <a:pPr algn="ctr" defTabSz="685800"/>
            <a:r>
              <a:rPr lang="en-US" sz="1600" dirty="0">
                <a:solidFill>
                  <a:srgbClr val="000000"/>
                </a:solidFill>
                <a:latin typeface="Arial" panose="020B0604020202020204" pitchFamily="34" charset="0"/>
                <a:cs typeface="Arial" panose="020B0604020202020204" pitchFamily="34" charset="0"/>
              </a:rPr>
              <a:t>OTPs  need to know the OBOTs in their area and refer patients after they stabilize</a:t>
            </a:r>
          </a:p>
        </p:txBody>
      </p:sp>
      <p:sp>
        <p:nvSpPr>
          <p:cNvPr id="9" name="TextBox 8">
            <a:extLst>
              <a:ext uri="{FF2B5EF4-FFF2-40B4-BE49-F238E27FC236}">
                <a16:creationId xmlns:a16="http://schemas.microsoft.com/office/drawing/2014/main" id="{E3696B9E-3167-4518-8E67-379558F9535B}"/>
              </a:ext>
            </a:extLst>
          </p:cNvPr>
          <p:cNvSpPr txBox="1"/>
          <p:nvPr/>
        </p:nvSpPr>
        <p:spPr>
          <a:xfrm>
            <a:off x="260169" y="4502143"/>
            <a:ext cx="1914797" cy="1569660"/>
          </a:xfrm>
          <a:prstGeom prst="rect">
            <a:avLst/>
          </a:prstGeom>
          <a:noFill/>
        </p:spPr>
        <p:txBody>
          <a:bodyPr wrap="square">
            <a:spAutoFit/>
          </a:bodyPr>
          <a:lstStyle/>
          <a:p>
            <a:pPr algn="ctr" defTabSz="685800"/>
            <a:r>
              <a:rPr lang="en-US" sz="1600" dirty="0">
                <a:solidFill>
                  <a:srgbClr val="000000"/>
                </a:solidFill>
                <a:latin typeface="Arial" panose="020B0604020202020204" pitchFamily="34" charset="0"/>
                <a:cs typeface="Arial" panose="020B0604020202020204" pitchFamily="34" charset="0"/>
              </a:rPr>
              <a:t>OBOTs need to know how to refer unstable patients to OTPs or residential treatment </a:t>
            </a:r>
          </a:p>
        </p:txBody>
      </p:sp>
      <p:sp>
        <p:nvSpPr>
          <p:cNvPr id="11" name="TextBox 10">
            <a:extLst>
              <a:ext uri="{FF2B5EF4-FFF2-40B4-BE49-F238E27FC236}">
                <a16:creationId xmlns:a16="http://schemas.microsoft.com/office/drawing/2014/main" id="{5C105B78-7443-4BD6-8E7C-5CF8878F8795}"/>
              </a:ext>
            </a:extLst>
          </p:cNvPr>
          <p:cNvSpPr txBox="1"/>
          <p:nvPr/>
        </p:nvSpPr>
        <p:spPr>
          <a:xfrm>
            <a:off x="5419453" y="3307078"/>
            <a:ext cx="3095897" cy="1077218"/>
          </a:xfrm>
          <a:prstGeom prst="rect">
            <a:avLst/>
          </a:prstGeom>
          <a:noFill/>
        </p:spPr>
        <p:txBody>
          <a:bodyPr wrap="square">
            <a:spAutoFit/>
          </a:bodyPr>
          <a:lstStyle/>
          <a:p>
            <a:pPr algn="ctr" defTabSz="685800"/>
            <a:r>
              <a:rPr lang="en-US" sz="1600" dirty="0">
                <a:solidFill>
                  <a:srgbClr val="000000"/>
                </a:solidFill>
                <a:latin typeface="Arial" panose="020B0604020202020204" pitchFamily="34" charset="0"/>
                <a:cs typeface="Arial" panose="020B0604020202020204" pitchFamily="34" charset="0"/>
              </a:rPr>
              <a:t>OTPs and Residential programs should no longer be “silo-ed” and should engage with the medical community</a:t>
            </a:r>
          </a:p>
        </p:txBody>
      </p:sp>
    </p:spTree>
    <p:extLst>
      <p:ext uri="{BB962C8B-B14F-4D97-AF65-F5344CB8AC3E}">
        <p14:creationId xmlns:p14="http://schemas.microsoft.com/office/powerpoint/2010/main" val="10023767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6D3FCB-3B22-4635-9CE2-641A5FD49E54}"/>
              </a:ext>
            </a:extLst>
          </p:cNvPr>
          <p:cNvSpPr>
            <a:spLocks noGrp="1"/>
          </p:cNvSpPr>
          <p:nvPr>
            <p:ph idx="1"/>
          </p:nvPr>
        </p:nvSpPr>
        <p:spPr>
          <a:xfrm>
            <a:off x="2194560" y="1280160"/>
            <a:ext cx="6286500" cy="4351338"/>
          </a:xfrm>
        </p:spPr>
        <p:txBody>
          <a:bodyPr>
            <a:normAutofit/>
          </a:bodyPr>
          <a:lstStyle/>
          <a:p>
            <a:r>
              <a:rPr lang="en-US" sz="2400" dirty="0">
                <a:latin typeface="Arial" panose="020B0604020202020204" pitchFamily="34" charset="0"/>
                <a:cs typeface="Arial" panose="020B0604020202020204" pitchFamily="34" charset="0"/>
              </a:rPr>
              <a:t>Providers can contact colleagues who also treat OUD and discuss cases</a:t>
            </a:r>
          </a:p>
          <a:p>
            <a:r>
              <a:rPr lang="en-US" sz="2400" dirty="0">
                <a:latin typeface="Arial" panose="020B0604020202020204" pitchFamily="34" charset="0"/>
                <a:cs typeface="Arial" panose="020B0604020202020204" pitchFamily="34" charset="0"/>
              </a:rPr>
              <a:t>Providers can follow up on patients who transfer to a different level of care and request records</a:t>
            </a:r>
          </a:p>
          <a:p>
            <a:r>
              <a:rPr lang="en-US" sz="2400" dirty="0">
                <a:latin typeface="Arial" panose="020B0604020202020204" pitchFamily="34" charset="0"/>
                <a:cs typeface="Arial" panose="020B0604020202020204" pitchFamily="34" charset="0"/>
              </a:rPr>
              <a:t>Regional/state meetings: fall and spring NCSAM conferences facilitated by the Governor’s Institute</a:t>
            </a:r>
          </a:p>
          <a:p>
            <a:r>
              <a:rPr lang="en-US" sz="2400" dirty="0">
                <a:latin typeface="Arial" panose="020B0604020202020204" pitchFamily="34" charset="0"/>
                <a:cs typeface="Arial" panose="020B0604020202020204" pitchFamily="34" charset="0"/>
              </a:rPr>
              <a:t>OBOT providers can contact SOTA ( state opioid treatment authority) for locations and contact information for their local OTP</a:t>
            </a:r>
          </a:p>
        </p:txBody>
      </p:sp>
      <p:sp>
        <p:nvSpPr>
          <p:cNvPr id="2" name="Title 1">
            <a:extLst>
              <a:ext uri="{FF2B5EF4-FFF2-40B4-BE49-F238E27FC236}">
                <a16:creationId xmlns:a16="http://schemas.microsoft.com/office/drawing/2014/main" id="{19D7956F-859D-44A2-93F2-97DD5109D502}"/>
              </a:ext>
            </a:extLst>
          </p:cNvPr>
          <p:cNvSpPr>
            <a:spLocks noGrp="1"/>
          </p:cNvSpPr>
          <p:nvPr>
            <p:ph type="title"/>
          </p:nvPr>
        </p:nvSpPr>
        <p:spPr>
          <a:xfrm>
            <a:off x="1828800" y="274320"/>
            <a:ext cx="6286500" cy="1325563"/>
          </a:xfrm>
        </p:spPr>
        <p:txBody>
          <a:bodyPr>
            <a:normAutofit/>
          </a:bodyPr>
          <a:lstStyle/>
          <a:p>
            <a:r>
              <a:rPr lang="en-US" sz="3200" b="1" dirty="0">
                <a:latin typeface="Arial" panose="020B0604020202020204" pitchFamily="34" charset="0"/>
                <a:cs typeface="Arial" panose="020B0604020202020204" pitchFamily="34" charset="0"/>
              </a:rPr>
              <a:t>Breaking down the Silos</a:t>
            </a:r>
          </a:p>
        </p:txBody>
      </p:sp>
    </p:spTree>
    <p:extLst>
      <p:ext uri="{BB962C8B-B14F-4D97-AF65-F5344CB8AC3E}">
        <p14:creationId xmlns:p14="http://schemas.microsoft.com/office/powerpoint/2010/main" val="25753698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41045-FF9A-40DB-ACFF-370236DF1A26}"/>
              </a:ext>
            </a:extLst>
          </p:cNvPr>
          <p:cNvSpPr>
            <a:spLocks noGrp="1"/>
          </p:cNvSpPr>
          <p:nvPr>
            <p:ph type="title"/>
          </p:nvPr>
        </p:nvSpPr>
        <p:spPr>
          <a:xfrm>
            <a:off x="320040" y="365760"/>
            <a:ext cx="965018" cy="768804"/>
          </a:xfrm>
        </p:spPr>
        <p:txBody>
          <a:bodyPr anchor="ctr">
            <a:normAutofit fontScale="90000"/>
          </a:bodyPr>
          <a:lstStyle/>
          <a:p>
            <a:r>
              <a:rPr lang="en-US" sz="3200" b="1" dirty="0">
                <a:latin typeface="Arial" panose="020B0604020202020204" pitchFamily="34" charset="0"/>
                <a:cs typeface="Arial" panose="020B0604020202020204" pitchFamily="34" charset="0"/>
              </a:rPr>
              <a:t>Tina</a:t>
            </a:r>
          </a:p>
        </p:txBody>
      </p:sp>
      <p:sp>
        <p:nvSpPr>
          <p:cNvPr id="3" name="Content Placeholder 2">
            <a:extLst>
              <a:ext uri="{FF2B5EF4-FFF2-40B4-BE49-F238E27FC236}">
                <a16:creationId xmlns:a16="http://schemas.microsoft.com/office/drawing/2014/main" id="{F0EE89F6-79D0-4CEC-9BC5-40704E5B0B00}"/>
              </a:ext>
            </a:extLst>
          </p:cNvPr>
          <p:cNvSpPr>
            <a:spLocks noGrp="1"/>
          </p:cNvSpPr>
          <p:nvPr>
            <p:ph idx="1"/>
          </p:nvPr>
        </p:nvSpPr>
        <p:spPr>
          <a:xfrm>
            <a:off x="320040" y="1188720"/>
            <a:ext cx="5133702" cy="4058398"/>
          </a:xfrm>
        </p:spPr>
        <p:txBody>
          <a:bodyPr>
            <a:noAutofit/>
          </a:bodyPr>
          <a:lstStyle/>
          <a:p>
            <a:r>
              <a:rPr lang="en-US" sz="2000" dirty="0">
                <a:latin typeface="Arial" panose="020B0604020202020204" pitchFamily="34" charset="0"/>
                <a:cs typeface="Arial" panose="020B0604020202020204" pitchFamily="34" charset="0"/>
              </a:rPr>
              <a:t>Tina is a 30yo female with an 8yr h/o OUD referred to the OTP by her probation officer after testing positive for opioids on a drug test</a:t>
            </a:r>
          </a:p>
          <a:p>
            <a:r>
              <a:rPr lang="en-US" sz="2000" dirty="0">
                <a:latin typeface="Arial" panose="020B0604020202020204" pitchFamily="34" charset="0"/>
                <a:cs typeface="Arial" panose="020B0604020202020204" pitchFamily="34" charset="0"/>
              </a:rPr>
              <a:t>She had lost custody of her daughter due to drug charges and  was strongly motivated to regain custody </a:t>
            </a:r>
          </a:p>
          <a:p>
            <a:r>
              <a:rPr lang="en-US" sz="2000" dirty="0">
                <a:latin typeface="Arial" panose="020B0604020202020204" pitchFamily="34" charset="0"/>
                <a:cs typeface="Arial" panose="020B0604020202020204" pitchFamily="34" charset="0"/>
              </a:rPr>
              <a:t>She was admitted to treatment at our OTP under the MAT PDOA grant (Medication-assisted treatment for prescription drug and opioid addiction) in 2018, and stabilized on buprenorphine 16mg SL per day</a:t>
            </a:r>
          </a:p>
          <a:p>
            <a:r>
              <a:rPr lang="en-US" sz="2000" dirty="0">
                <a:latin typeface="Arial" panose="020B0604020202020204" pitchFamily="34" charset="0"/>
                <a:cs typeface="Arial" panose="020B0604020202020204" pitchFamily="34" charset="0"/>
              </a:rPr>
              <a:t>She had some positive drug screens over the first few months but did all counseling and parenting classes that were recommended</a:t>
            </a:r>
          </a:p>
        </p:txBody>
      </p:sp>
      <p:pic>
        <p:nvPicPr>
          <p:cNvPr id="9" name="Picture 8" descr="Business woman hands on hip">
            <a:extLst>
              <a:ext uri="{FF2B5EF4-FFF2-40B4-BE49-F238E27FC236}">
                <a16:creationId xmlns:a16="http://schemas.microsoft.com/office/drawing/2014/main" id="{F4B1B43D-1BB1-47FB-883D-180298CE645D}"/>
              </a:ext>
            </a:extLst>
          </p:cNvPr>
          <p:cNvPicPr>
            <a:picLocks noChangeAspect="1"/>
          </p:cNvPicPr>
          <p:nvPr/>
        </p:nvPicPr>
        <p:blipFill rotWithShape="1">
          <a:blip r:embed="rId2"/>
          <a:srcRect r="9040" b="43852"/>
          <a:stretch/>
        </p:blipFill>
        <p:spPr>
          <a:xfrm>
            <a:off x="5176156" y="857250"/>
            <a:ext cx="3967844" cy="5143500"/>
          </a:xfrm>
          <a:prstGeom prst="rect">
            <a:avLst/>
          </a:prstGeom>
        </p:spPr>
      </p:pic>
    </p:spTree>
    <p:extLst>
      <p:ext uri="{BB962C8B-B14F-4D97-AF65-F5344CB8AC3E}">
        <p14:creationId xmlns:p14="http://schemas.microsoft.com/office/powerpoint/2010/main" val="28926632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41045-FF9A-40DB-ACFF-370236DF1A26}"/>
              </a:ext>
            </a:extLst>
          </p:cNvPr>
          <p:cNvSpPr>
            <a:spLocks noGrp="1"/>
          </p:cNvSpPr>
          <p:nvPr>
            <p:ph type="title"/>
          </p:nvPr>
        </p:nvSpPr>
        <p:spPr>
          <a:xfrm>
            <a:off x="320040" y="457200"/>
            <a:ext cx="965018" cy="768804"/>
          </a:xfrm>
        </p:spPr>
        <p:txBody>
          <a:bodyPr anchor="ctr">
            <a:normAutofit fontScale="90000"/>
          </a:bodyPr>
          <a:lstStyle/>
          <a:p>
            <a:r>
              <a:rPr lang="en-US" sz="3200" b="1" dirty="0">
                <a:latin typeface="Arial" panose="020B0604020202020204" pitchFamily="34" charset="0"/>
                <a:cs typeface="Arial" panose="020B0604020202020204" pitchFamily="34" charset="0"/>
              </a:rPr>
              <a:t>Tina</a:t>
            </a:r>
            <a:endParaRPr lang="en-US" b="1"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EFD5762B-77CD-42C3-A02C-734BB7B4028A}"/>
              </a:ext>
            </a:extLst>
          </p:cNvPr>
          <p:cNvSpPr>
            <a:spLocks noGrp="1"/>
          </p:cNvSpPr>
          <p:nvPr>
            <p:ph idx="1"/>
          </p:nvPr>
        </p:nvSpPr>
        <p:spPr>
          <a:xfrm>
            <a:off x="320040" y="1188720"/>
            <a:ext cx="5517234" cy="4669820"/>
          </a:xfrm>
        </p:spPr>
        <p:txBody>
          <a:bodyPr>
            <a:normAutofit fontScale="92500" lnSpcReduction="10000"/>
          </a:bodyPr>
          <a:lstStyle/>
          <a:p>
            <a:r>
              <a:rPr lang="en-US" sz="2600" dirty="0">
                <a:latin typeface="Arial" panose="020B0604020202020204" pitchFamily="34" charset="0"/>
                <a:cs typeface="Arial" panose="020B0604020202020204" pitchFamily="34" charset="0"/>
              </a:rPr>
              <a:t>Tina eventually regained full custody of her daughter</a:t>
            </a:r>
          </a:p>
          <a:p>
            <a:r>
              <a:rPr lang="en-US" sz="2600" dirty="0">
                <a:latin typeface="Arial" panose="020B0604020202020204" pitchFamily="34" charset="0"/>
                <a:cs typeface="Arial" panose="020B0604020202020204" pitchFamily="34" charset="0"/>
              </a:rPr>
              <a:t>The MAT PDOA grant came ended but Tina didn’t have health insurance to pay for treatment</a:t>
            </a:r>
          </a:p>
          <a:p>
            <a:r>
              <a:rPr lang="en-US" sz="2600" dirty="0">
                <a:latin typeface="Arial" panose="020B0604020202020204" pitchFamily="34" charset="0"/>
                <a:cs typeface="Arial" panose="020B0604020202020204" pitchFamily="34" charset="0"/>
              </a:rPr>
              <a:t>Another grant became available to pay for her medication – buprenorphine/naloxone 16mg per day - at the pharmacy. The grant lasted one year</a:t>
            </a:r>
          </a:p>
          <a:p>
            <a:r>
              <a:rPr lang="en-US" sz="2600" dirty="0">
                <a:latin typeface="Arial" panose="020B0604020202020204" pitchFamily="34" charset="0"/>
                <a:cs typeface="Arial" panose="020B0604020202020204" pitchFamily="34" charset="0"/>
              </a:rPr>
              <a:t>She transitioned care from the OTP to our Transitions program, which is an OBOT</a:t>
            </a:r>
          </a:p>
          <a:p>
            <a:endParaRPr lang="en-US" sz="1800" dirty="0"/>
          </a:p>
        </p:txBody>
      </p:sp>
      <p:pic>
        <p:nvPicPr>
          <p:cNvPr id="10" name="Picture 9" descr="Business woman hands together">
            <a:extLst>
              <a:ext uri="{FF2B5EF4-FFF2-40B4-BE49-F238E27FC236}">
                <a16:creationId xmlns:a16="http://schemas.microsoft.com/office/drawing/2014/main" id="{F371BFCD-6B9A-4268-B3BA-DFA20CD7C595}"/>
              </a:ext>
            </a:extLst>
          </p:cNvPr>
          <p:cNvPicPr>
            <a:picLocks noChangeAspect="1"/>
          </p:cNvPicPr>
          <p:nvPr/>
        </p:nvPicPr>
        <p:blipFill rotWithShape="1">
          <a:blip r:embed="rId2"/>
          <a:srcRect r="-1" b="58347"/>
          <a:stretch/>
        </p:blipFill>
        <p:spPr>
          <a:xfrm>
            <a:off x="4945553" y="857257"/>
            <a:ext cx="4198448" cy="5143493"/>
          </a:xfrm>
          <a:custGeom>
            <a:avLst/>
            <a:gdLst>
              <a:gd name="connsiteX0" fmla="*/ 1211806 w 5597931"/>
              <a:gd name="connsiteY0" fmla="*/ 0 h 6858000"/>
              <a:gd name="connsiteX1" fmla="*/ 5597931 w 5597931"/>
              <a:gd name="connsiteY1" fmla="*/ 0 h 6858000"/>
              <a:gd name="connsiteX2" fmla="*/ 5597931 w 5597931"/>
              <a:gd name="connsiteY2" fmla="*/ 6858000 h 6858000"/>
              <a:gd name="connsiteX3" fmla="*/ 70344 w 5597931"/>
              <a:gd name="connsiteY3" fmla="*/ 6858000 h 6858000"/>
              <a:gd name="connsiteX4" fmla="*/ 1577097 w 5597931"/>
              <a:gd name="connsiteY4" fmla="*/ 2726722 h 6858000"/>
              <a:gd name="connsiteX5" fmla="*/ 1211806 w 559793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7931" h="6858000">
                <a:moveTo>
                  <a:pt x="1211806" y="0"/>
                </a:moveTo>
                <a:lnTo>
                  <a:pt x="5597931" y="0"/>
                </a:lnTo>
                <a:lnTo>
                  <a:pt x="5597931" y="6858000"/>
                </a:lnTo>
                <a:lnTo>
                  <a:pt x="70344" y="6858000"/>
                </a:lnTo>
                <a:cubicBezTo>
                  <a:pt x="-331399" y="5493925"/>
                  <a:pt x="1097689" y="4021455"/>
                  <a:pt x="1577097" y="2726722"/>
                </a:cubicBezTo>
                <a:cubicBezTo>
                  <a:pt x="1886232" y="1892522"/>
                  <a:pt x="1669704" y="859060"/>
                  <a:pt x="1211806" y="0"/>
                </a:cubicBezTo>
                <a:close/>
              </a:path>
            </a:pathLst>
          </a:custGeom>
          <a:noFill/>
        </p:spPr>
      </p:pic>
    </p:spTree>
    <p:extLst>
      <p:ext uri="{BB962C8B-B14F-4D97-AF65-F5344CB8AC3E}">
        <p14:creationId xmlns:p14="http://schemas.microsoft.com/office/powerpoint/2010/main" val="29569968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41045-FF9A-40DB-ACFF-370236DF1A26}"/>
              </a:ext>
            </a:extLst>
          </p:cNvPr>
          <p:cNvSpPr>
            <a:spLocks noGrp="1"/>
          </p:cNvSpPr>
          <p:nvPr>
            <p:ph type="title"/>
          </p:nvPr>
        </p:nvSpPr>
        <p:spPr>
          <a:xfrm>
            <a:off x="320040" y="457200"/>
            <a:ext cx="965018" cy="768804"/>
          </a:xfrm>
        </p:spPr>
        <p:txBody>
          <a:bodyPr anchor="ctr">
            <a:normAutofit fontScale="90000"/>
          </a:bodyPr>
          <a:lstStyle/>
          <a:p>
            <a:r>
              <a:rPr lang="en-US" sz="3200" b="1" dirty="0">
                <a:latin typeface="Arial" panose="020B0604020202020204" pitchFamily="34" charset="0"/>
                <a:cs typeface="Arial" panose="020B0604020202020204" pitchFamily="34" charset="0"/>
              </a:rPr>
              <a:t>Tina</a:t>
            </a:r>
            <a:endParaRPr lang="en-US" b="1" dirty="0">
              <a:latin typeface="Arial" panose="020B0604020202020204" pitchFamily="34" charset="0"/>
              <a:cs typeface="Arial" panose="020B0604020202020204" pitchFamily="34" charset="0"/>
            </a:endParaRPr>
          </a:p>
        </p:txBody>
      </p:sp>
      <p:pic>
        <p:nvPicPr>
          <p:cNvPr id="4" name="Picture 3" descr="Business woman holding sign smiling">
            <a:extLst>
              <a:ext uri="{FF2B5EF4-FFF2-40B4-BE49-F238E27FC236}">
                <a16:creationId xmlns:a16="http://schemas.microsoft.com/office/drawing/2014/main" id="{5C54104A-59C6-4432-9FF3-E312F2EA8F58}"/>
              </a:ext>
            </a:extLst>
          </p:cNvPr>
          <p:cNvPicPr>
            <a:picLocks noChangeAspect="1"/>
          </p:cNvPicPr>
          <p:nvPr/>
        </p:nvPicPr>
        <p:blipFill rotWithShape="1">
          <a:blip r:embed="rId2"/>
          <a:srcRect b="57185"/>
          <a:stretch/>
        </p:blipFill>
        <p:spPr>
          <a:xfrm>
            <a:off x="-214522" y="2126564"/>
            <a:ext cx="5393269" cy="3932970"/>
          </a:xfrm>
          <a:prstGeom prst="rect">
            <a:avLst/>
          </a:prstGeom>
        </p:spPr>
      </p:pic>
      <p:sp>
        <p:nvSpPr>
          <p:cNvPr id="9" name="Content Placeholder 2">
            <a:extLst>
              <a:ext uri="{FF2B5EF4-FFF2-40B4-BE49-F238E27FC236}">
                <a16:creationId xmlns:a16="http://schemas.microsoft.com/office/drawing/2014/main" id="{B66A3673-D7F5-44FD-BC32-5DF68CBF1B0C}"/>
              </a:ext>
            </a:extLst>
          </p:cNvPr>
          <p:cNvSpPr>
            <a:spLocks noGrp="1"/>
          </p:cNvSpPr>
          <p:nvPr>
            <p:ph idx="1"/>
          </p:nvPr>
        </p:nvSpPr>
        <p:spPr>
          <a:xfrm>
            <a:off x="2155372" y="798466"/>
            <a:ext cx="6722471" cy="4699567"/>
          </a:xfrm>
        </p:spPr>
        <p:txBody>
          <a:bodyPr>
            <a:normAutofit/>
          </a:bodyPr>
          <a:lstStyle/>
          <a:p>
            <a:r>
              <a:rPr lang="en-US" sz="2400" dirty="0">
                <a:latin typeface="Arial" panose="020B0604020202020204" pitchFamily="34" charset="0"/>
                <a:cs typeface="Arial" panose="020B0604020202020204" pitchFamily="34" charset="0"/>
              </a:rPr>
              <a:t>Tina hasn’t used illicit opioids in over 3 years</a:t>
            </a:r>
          </a:p>
          <a:p>
            <a:r>
              <a:rPr lang="en-US" sz="2400" dirty="0">
                <a:latin typeface="Arial" panose="020B0604020202020204" pitchFamily="34" charset="0"/>
                <a:cs typeface="Arial" panose="020B0604020202020204" pitchFamily="34" charset="0"/>
              </a:rPr>
              <a:t>Her ultimate goal is to be off all medication, but doesn’t feel ready to taper off buprenorphine/naloxone right now because it provides a safety net, and she wants to build more time in recovery </a:t>
            </a:r>
          </a:p>
        </p:txBody>
      </p:sp>
      <p:sp>
        <p:nvSpPr>
          <p:cNvPr id="11" name="TextBox 10">
            <a:extLst>
              <a:ext uri="{FF2B5EF4-FFF2-40B4-BE49-F238E27FC236}">
                <a16:creationId xmlns:a16="http://schemas.microsoft.com/office/drawing/2014/main" id="{A57C46FE-1AAA-46FA-8B3A-DC22629AA79B}"/>
              </a:ext>
            </a:extLst>
          </p:cNvPr>
          <p:cNvSpPr txBox="1"/>
          <p:nvPr/>
        </p:nvSpPr>
        <p:spPr>
          <a:xfrm>
            <a:off x="5266552" y="2915697"/>
            <a:ext cx="3632150" cy="3785652"/>
          </a:xfrm>
          <a:prstGeom prst="rect">
            <a:avLst/>
          </a:prstGeom>
          <a:noFill/>
        </p:spPr>
        <p:txBody>
          <a:bodyPr wrap="square">
            <a:spAutoFit/>
          </a:bodyPr>
          <a:lstStyle/>
          <a:p>
            <a:pPr marL="214313" indent="-214313" defTabSz="685800">
              <a:buFont typeface="Arial" panose="020B0604020202020204" pitchFamily="34" charset="0"/>
              <a:buChar char="•"/>
            </a:pPr>
            <a:r>
              <a:rPr lang="en-US" sz="2400" dirty="0">
                <a:solidFill>
                  <a:srgbClr val="FFFFFF"/>
                </a:solidFill>
                <a:latin typeface="Arial" panose="020B0604020202020204" pitchFamily="34" charset="0"/>
                <a:cs typeface="Arial" panose="020B0604020202020204" pitchFamily="34" charset="0"/>
              </a:rPr>
              <a:t>Her 5yo daughter is adorable and clearly well-loved and cared for.</a:t>
            </a:r>
          </a:p>
          <a:p>
            <a:pPr marL="214313" indent="-214313" defTabSz="685800">
              <a:buFont typeface="Arial" panose="020B0604020202020204" pitchFamily="34" charset="0"/>
              <a:buChar char="•"/>
            </a:pPr>
            <a:r>
              <a:rPr lang="en-US" sz="2400" dirty="0">
                <a:solidFill>
                  <a:srgbClr val="FFFFFF"/>
                </a:solidFill>
                <a:latin typeface="Arial" panose="020B0604020202020204" pitchFamily="34" charset="0"/>
                <a:cs typeface="Arial" panose="020B0604020202020204" pitchFamily="34" charset="0"/>
              </a:rPr>
              <a:t>Tina just started community college, enrolled in medical billing and coding program, scored 97% on her first exam</a:t>
            </a:r>
          </a:p>
        </p:txBody>
      </p:sp>
      <p:sp>
        <p:nvSpPr>
          <p:cNvPr id="12" name="TextBox 11">
            <a:extLst>
              <a:ext uri="{FF2B5EF4-FFF2-40B4-BE49-F238E27FC236}">
                <a16:creationId xmlns:a16="http://schemas.microsoft.com/office/drawing/2014/main" id="{3B949857-CF40-4BFC-9E6E-C330EB7D2CFB}"/>
              </a:ext>
            </a:extLst>
          </p:cNvPr>
          <p:cNvSpPr txBox="1"/>
          <p:nvPr/>
        </p:nvSpPr>
        <p:spPr>
          <a:xfrm rot="21306248">
            <a:off x="2246492" y="3619067"/>
            <a:ext cx="2521877" cy="1754326"/>
          </a:xfrm>
          <a:prstGeom prst="rect">
            <a:avLst/>
          </a:prstGeom>
          <a:noFill/>
        </p:spPr>
        <p:txBody>
          <a:bodyPr wrap="square" rtlCol="0">
            <a:spAutoFit/>
          </a:bodyPr>
          <a:lstStyle/>
          <a:p>
            <a:pPr algn="ctr" defTabSz="685800"/>
            <a:r>
              <a:rPr lang="en-US" sz="5400" b="1" dirty="0">
                <a:solidFill>
                  <a:srgbClr val="4B9CD3"/>
                </a:solidFill>
                <a:latin typeface="Calibri" panose="020F0502020204030204"/>
              </a:rPr>
              <a:t>Success story</a:t>
            </a:r>
          </a:p>
        </p:txBody>
      </p:sp>
    </p:spTree>
    <p:extLst>
      <p:ext uri="{BB962C8B-B14F-4D97-AF65-F5344CB8AC3E}">
        <p14:creationId xmlns:p14="http://schemas.microsoft.com/office/powerpoint/2010/main" val="16511308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82C1-FE90-41AD-97E9-22CA004A2822}"/>
              </a:ext>
            </a:extLst>
          </p:cNvPr>
          <p:cNvSpPr>
            <a:spLocks noGrp="1"/>
          </p:cNvSpPr>
          <p:nvPr>
            <p:ph type="title"/>
          </p:nvPr>
        </p:nvSpPr>
        <p:spPr>
          <a:xfrm>
            <a:off x="527891" y="1285767"/>
            <a:ext cx="7886700" cy="1175785"/>
          </a:xfrm>
        </p:spPr>
        <p:txBody>
          <a:bodyPr>
            <a:normAutofit/>
          </a:bodyPr>
          <a:lstStyle/>
          <a:p>
            <a:r>
              <a:rPr lang="en-US" sz="4800" b="1" dirty="0">
                <a:latin typeface="Arial" panose="020B0604020202020204" pitchFamily="34" charset="0"/>
                <a:cs typeface="Arial" panose="020B0604020202020204" pitchFamily="34" charset="0"/>
              </a:rPr>
              <a:t>Low Barrier Treatment</a:t>
            </a:r>
          </a:p>
        </p:txBody>
      </p:sp>
      <p:sp>
        <p:nvSpPr>
          <p:cNvPr id="5" name="TextBox 4">
            <a:extLst>
              <a:ext uri="{FF2B5EF4-FFF2-40B4-BE49-F238E27FC236}">
                <a16:creationId xmlns:a16="http://schemas.microsoft.com/office/drawing/2014/main" id="{9E094F93-D677-497C-B4E0-8E88CF6CF9E1}"/>
              </a:ext>
            </a:extLst>
          </p:cNvPr>
          <p:cNvSpPr txBox="1"/>
          <p:nvPr/>
        </p:nvSpPr>
        <p:spPr>
          <a:xfrm>
            <a:off x="1763486" y="3155602"/>
            <a:ext cx="6113417" cy="1107996"/>
          </a:xfrm>
          <a:prstGeom prst="rect">
            <a:avLst/>
          </a:prstGeom>
          <a:noFill/>
        </p:spPr>
        <p:txBody>
          <a:bodyPr wrap="square">
            <a:spAutoFit/>
          </a:bodyPr>
          <a:lstStyle/>
          <a:p>
            <a:pPr defTabSz="685800"/>
            <a:r>
              <a:rPr lang="en-US" sz="3200" dirty="0">
                <a:solidFill>
                  <a:srgbClr val="C63663">
                    <a:lumMod val="60000"/>
                    <a:lumOff val="40000"/>
                  </a:srgbClr>
                </a:solidFill>
                <a:latin typeface="Arial" panose="020B0604020202020204" pitchFamily="34" charset="0"/>
                <a:cs typeface="Arial" panose="020B0604020202020204" pitchFamily="34" charset="0"/>
              </a:rPr>
              <a:t>“I wish it was as easy to get treatment as it is to get heroin.”</a:t>
            </a:r>
          </a:p>
        </p:txBody>
      </p:sp>
    </p:spTree>
    <p:extLst>
      <p:ext uri="{BB962C8B-B14F-4D97-AF65-F5344CB8AC3E}">
        <p14:creationId xmlns:p14="http://schemas.microsoft.com/office/powerpoint/2010/main" val="36303664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7B42-9A7E-408F-A489-9EA8453F0041}"/>
              </a:ext>
            </a:extLst>
          </p:cNvPr>
          <p:cNvSpPr>
            <a:spLocks noGrp="1"/>
          </p:cNvSpPr>
          <p:nvPr>
            <p:ph type="title"/>
          </p:nvPr>
        </p:nvSpPr>
        <p:spPr/>
        <p:txBody>
          <a:bodyPr>
            <a:noAutofit/>
          </a:bodyPr>
          <a:lstStyle/>
          <a:p>
            <a:r>
              <a:rPr lang="en-US" sz="4400" b="1" dirty="0">
                <a:latin typeface="Arial" panose="020B0604020202020204" pitchFamily="34" charset="0"/>
                <a:cs typeface="Arial" panose="020B0604020202020204" pitchFamily="34" charset="0"/>
              </a:rPr>
              <a:t>Low barrier treatment for OUD needs to be the standard</a:t>
            </a:r>
          </a:p>
        </p:txBody>
      </p:sp>
      <p:sp>
        <p:nvSpPr>
          <p:cNvPr id="3" name="Content Placeholder 2">
            <a:extLst>
              <a:ext uri="{FF2B5EF4-FFF2-40B4-BE49-F238E27FC236}">
                <a16:creationId xmlns:a16="http://schemas.microsoft.com/office/drawing/2014/main" id="{0357C49E-E56D-4660-A77A-4ABE567C458D}"/>
              </a:ext>
            </a:extLst>
          </p:cNvPr>
          <p:cNvSpPr>
            <a:spLocks noGrp="1"/>
          </p:cNvSpPr>
          <p:nvPr>
            <p:ph idx="4294967295"/>
          </p:nvPr>
        </p:nvSpPr>
        <p:spPr>
          <a:xfrm>
            <a:off x="628650" y="2613971"/>
            <a:ext cx="8279130" cy="3978215"/>
          </a:xfrm>
        </p:spPr>
        <p:txBody>
          <a:bodyPr>
            <a:normAutofit/>
          </a:bodyPr>
          <a:lstStyle/>
          <a:p>
            <a:r>
              <a:rPr lang="en-US" sz="2400" dirty="0">
                <a:latin typeface="Arial" panose="020B0604020202020204" pitchFamily="34" charset="0"/>
                <a:cs typeface="Arial" panose="020B0604020202020204" pitchFamily="34" charset="0"/>
              </a:rPr>
              <a:t>Only 20% of people in the U.S. with opioid use disorder are getting treatment (Saloner et al., 2015, </a:t>
            </a:r>
            <a:r>
              <a:rPr lang="en-US" sz="2400" i="1" dirty="0">
                <a:latin typeface="Arial" panose="020B0604020202020204" pitchFamily="34" charset="0"/>
                <a:cs typeface="Arial" panose="020B0604020202020204" pitchFamily="34" charset="0"/>
              </a:rPr>
              <a:t>JAMA</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Reducing obstacles to treatment raises that percentage and improves outcomes</a:t>
            </a:r>
          </a:p>
          <a:p>
            <a:r>
              <a:rPr lang="en-US" sz="2400" b="1" dirty="0">
                <a:latin typeface="Arial" panose="020B0604020202020204" pitchFamily="34" charset="0"/>
                <a:cs typeface="Arial" panose="020B0604020202020204" pitchFamily="34" charset="0"/>
              </a:rPr>
              <a:t>Patients treated with medications for opioid use disorder have at lease three-fold reduction in death </a:t>
            </a:r>
            <a:r>
              <a:rPr lang="en-US" sz="2400" dirty="0">
                <a:latin typeface="Arial" panose="020B0604020202020204" pitchFamily="34" charset="0"/>
                <a:cs typeface="Arial" panose="020B0604020202020204" pitchFamily="34" charset="0"/>
              </a:rPr>
              <a:t>(Sordo et al., 2017, </a:t>
            </a:r>
            <a:r>
              <a:rPr lang="en-US" sz="2400" i="1" dirty="0">
                <a:latin typeface="Arial" panose="020B0604020202020204" pitchFamily="34" charset="0"/>
                <a:cs typeface="Arial" panose="020B0604020202020204" pitchFamily="34" charset="0"/>
              </a:rPr>
              <a:t>BMJ</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We would not tolerate this situation for any other chronic illness</a:t>
            </a:r>
          </a:p>
          <a:p>
            <a:endParaRPr lang="en-US" sz="2000" dirty="0"/>
          </a:p>
        </p:txBody>
      </p:sp>
    </p:spTree>
    <p:extLst>
      <p:ext uri="{BB962C8B-B14F-4D97-AF65-F5344CB8AC3E}">
        <p14:creationId xmlns:p14="http://schemas.microsoft.com/office/powerpoint/2010/main" val="3024700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7C077-06D4-4C87-B266-69DC49FE7699}"/>
              </a:ext>
            </a:extLst>
          </p:cNvPr>
          <p:cNvSpPr>
            <a:spLocks noGrp="1"/>
          </p:cNvSpPr>
          <p:nvPr>
            <p:ph type="title"/>
          </p:nvPr>
        </p:nvSpPr>
        <p:spPr>
          <a:xfrm>
            <a:off x="237309" y="2026377"/>
            <a:ext cx="4053840" cy="2385059"/>
          </a:xfrm>
          <a:solidFill>
            <a:schemeClr val="bg1"/>
          </a:solidFill>
          <a:ln w="76200">
            <a:solidFill>
              <a:schemeClr val="accent2"/>
            </a:solidFill>
          </a:ln>
        </p:spPr>
        <p:txBody>
          <a:bodyPr>
            <a:noAutofit/>
          </a:bodyPr>
          <a:lstStyle/>
          <a:p>
            <a:pPr algn="ctr"/>
            <a:r>
              <a:rPr lang="en-US" sz="2200" dirty="0">
                <a:latin typeface="Arial" panose="020B0604020202020204" pitchFamily="34" charset="0"/>
                <a:cs typeface="Arial" panose="020B0604020202020204" pitchFamily="34" charset="0"/>
              </a:rPr>
              <a:t>Jakubowski et al.</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“Defining Low-threshold Buprenorphine Treatment”</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Journal of Addiction Medicine, 2020, Mar-Apr 14(2), pp95-98</a:t>
            </a:r>
          </a:p>
        </p:txBody>
      </p:sp>
      <p:sp>
        <p:nvSpPr>
          <p:cNvPr id="3" name="Content Placeholder 2">
            <a:extLst>
              <a:ext uri="{FF2B5EF4-FFF2-40B4-BE49-F238E27FC236}">
                <a16:creationId xmlns:a16="http://schemas.microsoft.com/office/drawing/2014/main" id="{81378BD3-9472-4939-88A8-1019EE7EB110}"/>
              </a:ext>
            </a:extLst>
          </p:cNvPr>
          <p:cNvSpPr>
            <a:spLocks noGrp="1"/>
          </p:cNvSpPr>
          <p:nvPr>
            <p:ph idx="1"/>
          </p:nvPr>
        </p:nvSpPr>
        <p:spPr>
          <a:xfrm>
            <a:off x="4852853" y="563525"/>
            <a:ext cx="3985260" cy="5964865"/>
          </a:xfrm>
        </p:spPr>
        <p:txBody>
          <a:bodyPr>
            <a:normAutofit fontScale="77500" lnSpcReduction="20000"/>
          </a:bodyPr>
          <a:lstStyle/>
          <a:p>
            <a:r>
              <a:rPr lang="en-US" sz="3100" dirty="0">
                <a:solidFill>
                  <a:schemeClr val="tx1"/>
                </a:solidFill>
                <a:latin typeface="Arial" panose="020B0604020202020204" pitchFamily="34" charset="0"/>
                <a:cs typeface="Arial" panose="020B0604020202020204" pitchFamily="34" charset="0"/>
              </a:rPr>
              <a:t>Same day entry into treatment</a:t>
            </a:r>
          </a:p>
          <a:p>
            <a:pPr lvl="1"/>
            <a:r>
              <a:rPr lang="en-US" sz="3100" dirty="0">
                <a:solidFill>
                  <a:schemeClr val="tx1"/>
                </a:solidFill>
                <a:latin typeface="Arial" panose="020B0604020202020204" pitchFamily="34" charset="0"/>
                <a:cs typeface="Arial" panose="020B0604020202020204" pitchFamily="34" charset="0"/>
              </a:rPr>
              <a:t>Home buprenorphine inductions used to be safe and effective</a:t>
            </a:r>
          </a:p>
          <a:p>
            <a:pPr lvl="1"/>
            <a:r>
              <a:rPr lang="en-US" sz="3100" dirty="0">
                <a:solidFill>
                  <a:schemeClr val="tx1"/>
                </a:solidFill>
                <a:latin typeface="Arial" panose="020B0604020202020204" pitchFamily="34" charset="0"/>
                <a:cs typeface="Arial" panose="020B0604020202020204" pitchFamily="34" charset="0"/>
              </a:rPr>
              <a:t>Now more complicated in patients with heavy recent fentanyl use</a:t>
            </a:r>
          </a:p>
          <a:p>
            <a:r>
              <a:rPr lang="en-US" sz="3100" dirty="0">
                <a:solidFill>
                  <a:schemeClr val="tx1"/>
                </a:solidFill>
                <a:latin typeface="Arial" panose="020B0604020202020204" pitchFamily="34" charset="0"/>
                <a:cs typeface="Arial" panose="020B0604020202020204" pitchFamily="34" charset="0"/>
              </a:rPr>
              <a:t>Harm reduction approach</a:t>
            </a:r>
          </a:p>
          <a:p>
            <a:pPr lvl="1"/>
            <a:r>
              <a:rPr lang="en-US" sz="3100" dirty="0">
                <a:solidFill>
                  <a:schemeClr val="tx1"/>
                </a:solidFill>
                <a:latin typeface="Arial" panose="020B0604020202020204" pitchFamily="34" charset="0"/>
                <a:cs typeface="Arial" panose="020B0604020202020204" pitchFamily="34" charset="0"/>
              </a:rPr>
              <a:t>Don’t kick patients out of drug use treatment for using drugs</a:t>
            </a:r>
          </a:p>
          <a:p>
            <a:pPr lvl="1"/>
            <a:r>
              <a:rPr lang="en-US" sz="3100" dirty="0">
                <a:solidFill>
                  <a:schemeClr val="tx1"/>
                </a:solidFill>
                <a:latin typeface="Arial" panose="020B0604020202020204" pitchFamily="34" charset="0"/>
                <a:cs typeface="Arial" panose="020B0604020202020204" pitchFamily="34" charset="0"/>
              </a:rPr>
              <a:t>Non-judgmental attitude, reduce stigma</a:t>
            </a:r>
          </a:p>
          <a:p>
            <a:pPr lvl="1"/>
            <a:r>
              <a:rPr lang="en-US" sz="3100" dirty="0">
                <a:solidFill>
                  <a:schemeClr val="tx1"/>
                </a:solidFill>
                <a:latin typeface="Arial" panose="020B0604020202020204" pitchFamily="34" charset="0"/>
                <a:cs typeface="Arial" panose="020B0604020202020204" pitchFamily="34" charset="0"/>
              </a:rPr>
              <a:t>Open discussion about patients’ goals</a:t>
            </a:r>
          </a:p>
          <a:p>
            <a:pPr lvl="1"/>
            <a:r>
              <a:rPr lang="en-US" sz="3100" dirty="0">
                <a:solidFill>
                  <a:schemeClr val="tx1"/>
                </a:solidFill>
                <a:latin typeface="Arial" panose="020B0604020202020204" pitchFamily="34" charset="0"/>
                <a:cs typeface="Arial" panose="020B0604020202020204" pitchFamily="34" charset="0"/>
              </a:rPr>
              <a:t>Discuss higher levels of care with patients and try to engage them in the decision</a:t>
            </a:r>
          </a:p>
          <a:p>
            <a:pPr lvl="1"/>
            <a:endParaRPr lang="en-US" sz="3100"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382651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a:spLocks noGrp="1"/>
          </p:cNvSpPr>
          <p:nvPr>
            <p:ph type="title"/>
          </p:nvPr>
        </p:nvSpPr>
        <p:spPr>
          <a:xfrm>
            <a:off x="320040" y="640080"/>
            <a:ext cx="7886700" cy="994172"/>
          </a:xfrm>
          <a:prstGeom prst="rect">
            <a:avLst/>
          </a:prstGeom>
          <a:noFill/>
          <a:ln>
            <a:noFill/>
          </a:ln>
        </p:spPr>
        <p:txBody>
          <a:bodyPr spcFirstLastPara="1" wrap="square" lIns="68569" tIns="34275" rIns="68569" bIns="34275" anchor="ctr" anchorCtr="0">
            <a:normAutofit/>
          </a:bodyPr>
          <a:lstStyle/>
          <a:p>
            <a:pPr algn="ctr">
              <a:buSzPts val="4400"/>
            </a:pPr>
            <a:r>
              <a:rPr lang="en-US" sz="3200" b="1" dirty="0">
                <a:solidFill>
                  <a:srgbClr val="17375E"/>
                </a:solidFill>
                <a:latin typeface="+mj-lt"/>
              </a:rPr>
              <a:t>The U.S. is in the midst of a SYNDEMIC</a:t>
            </a:r>
            <a:endParaRPr sz="3200" b="1" dirty="0">
              <a:solidFill>
                <a:srgbClr val="17375E"/>
              </a:solidFill>
              <a:latin typeface="+mj-lt"/>
            </a:endParaRPr>
          </a:p>
        </p:txBody>
      </p:sp>
      <p:pic>
        <p:nvPicPr>
          <p:cNvPr id="152" name="Google Shape;152;p6" descr="Map&#10;&#10;Description automatically generated"/>
          <p:cNvPicPr preferRelativeResize="0">
            <a:picLocks noGrp="1"/>
          </p:cNvPicPr>
          <p:nvPr>
            <p:ph type="body" idx="1"/>
          </p:nvPr>
        </p:nvPicPr>
        <p:blipFill rotWithShape="1">
          <a:blip r:embed="rId3">
            <a:alphaModFix/>
          </a:blip>
          <a:srcRect/>
          <a:stretch/>
        </p:blipFill>
        <p:spPr>
          <a:xfrm>
            <a:off x="1509823" y="1711842"/>
            <a:ext cx="6358270" cy="3891515"/>
          </a:xfrm>
          <a:prstGeom prst="rect">
            <a:avLst/>
          </a:prstGeom>
          <a:noFill/>
          <a:ln>
            <a:noFill/>
          </a:ln>
        </p:spPr>
      </p:pic>
      <p:sp>
        <p:nvSpPr>
          <p:cNvPr id="153" name="Google Shape;153;p6"/>
          <p:cNvSpPr txBox="1"/>
          <p:nvPr/>
        </p:nvSpPr>
        <p:spPr>
          <a:xfrm>
            <a:off x="1818167" y="5637071"/>
            <a:ext cx="4615268" cy="173094"/>
          </a:xfrm>
          <a:prstGeom prst="rect">
            <a:avLst/>
          </a:prstGeom>
          <a:noFill/>
          <a:ln>
            <a:noFill/>
          </a:ln>
        </p:spPr>
        <p:txBody>
          <a:bodyPr spcFirstLastPara="1" wrap="square" lIns="68569" tIns="34275" rIns="68569" bIns="34275" anchor="t" anchorCtr="0">
            <a:spAutoFit/>
          </a:bodyPr>
          <a:lstStyle/>
          <a:p>
            <a:pPr defTabSz="685800">
              <a:buClr>
                <a:srgbClr val="000000"/>
              </a:buClr>
              <a:buSzPts val="900"/>
            </a:pPr>
            <a:r>
              <a:rPr lang="en-US" sz="675" u="sng" kern="0" dirty="0">
                <a:solidFill>
                  <a:srgbClr val="0066FF"/>
                </a:solidFill>
                <a:latin typeface="Avenir"/>
                <a:ea typeface="Avenir"/>
                <a:cs typeface="Avenir"/>
                <a:sym typeface="Avenir"/>
                <a:hlinkClick r:id="rId4"/>
              </a:rPr>
              <a:t>This Photo</a:t>
            </a:r>
            <a:r>
              <a:rPr lang="en-US" sz="675" kern="0" dirty="0">
                <a:solidFill>
                  <a:srgbClr val="000000"/>
                </a:solidFill>
                <a:latin typeface="Avenir"/>
                <a:ea typeface="Avenir"/>
                <a:cs typeface="Avenir"/>
                <a:sym typeface="Avenir"/>
              </a:rPr>
              <a:t> by Unknown Author is licensed under </a:t>
            </a:r>
            <a:r>
              <a:rPr lang="en-US" sz="675" u="sng" kern="0" dirty="0">
                <a:solidFill>
                  <a:srgbClr val="0066FF"/>
                </a:solidFill>
                <a:latin typeface="Avenir"/>
                <a:ea typeface="Avenir"/>
                <a:cs typeface="Avenir"/>
                <a:sym typeface="Avenir"/>
                <a:hlinkClick r:id="rId5"/>
              </a:rPr>
              <a:t>CC BY-ND</a:t>
            </a:r>
            <a:endParaRPr sz="675" kern="0" dirty="0">
              <a:solidFill>
                <a:srgbClr val="000000"/>
              </a:solidFill>
              <a:latin typeface="Avenir"/>
              <a:ea typeface="Avenir"/>
              <a:cs typeface="Avenir"/>
              <a:sym typeface="Avenir"/>
            </a:endParaRPr>
          </a:p>
        </p:txBody>
      </p:sp>
      <p:pic>
        <p:nvPicPr>
          <p:cNvPr id="154" name="Google Shape;154;p6" descr="Cpr with solid fill"/>
          <p:cNvPicPr preferRelativeResize="0"/>
          <p:nvPr/>
        </p:nvPicPr>
        <p:blipFill rotWithShape="1">
          <a:blip r:embed="rId6">
            <a:alphaModFix/>
          </a:blip>
          <a:srcRect/>
          <a:stretch/>
        </p:blipFill>
        <p:spPr>
          <a:xfrm>
            <a:off x="4229100" y="3280172"/>
            <a:ext cx="685800" cy="685800"/>
          </a:xfrm>
          <a:prstGeom prst="rect">
            <a:avLst/>
          </a:prstGeom>
          <a:noFill/>
          <a:ln>
            <a:noFill/>
          </a:ln>
        </p:spPr>
      </p:pic>
      <p:pic>
        <p:nvPicPr>
          <p:cNvPr id="155" name="Google Shape;155;p6" descr="Covid-19 with solid fill"/>
          <p:cNvPicPr preferRelativeResize="0"/>
          <p:nvPr/>
        </p:nvPicPr>
        <p:blipFill rotWithShape="1">
          <a:blip r:embed="rId7">
            <a:alphaModFix/>
          </a:blip>
          <a:srcRect/>
          <a:stretch/>
        </p:blipFill>
        <p:spPr>
          <a:xfrm>
            <a:off x="3543300" y="3073364"/>
            <a:ext cx="685800" cy="685800"/>
          </a:xfrm>
          <a:prstGeom prst="rect">
            <a:avLst/>
          </a:prstGeom>
          <a:noFill/>
          <a:ln>
            <a:noFill/>
          </a:ln>
        </p:spPr>
      </p:pic>
      <p:pic>
        <p:nvPicPr>
          <p:cNvPr id="156" name="Google Shape;156;p6" descr="Covid-19 with solid fill"/>
          <p:cNvPicPr preferRelativeResize="0"/>
          <p:nvPr/>
        </p:nvPicPr>
        <p:blipFill rotWithShape="1">
          <a:blip r:embed="rId7">
            <a:alphaModFix/>
          </a:blip>
          <a:srcRect/>
          <a:stretch/>
        </p:blipFill>
        <p:spPr>
          <a:xfrm>
            <a:off x="4914900" y="3073364"/>
            <a:ext cx="685800" cy="6858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09DA4B-FC5F-4DC5-99DB-A2C49B927781}"/>
              </a:ext>
            </a:extLst>
          </p:cNvPr>
          <p:cNvSpPr>
            <a:spLocks noGrp="1"/>
          </p:cNvSpPr>
          <p:nvPr>
            <p:ph type="title"/>
          </p:nvPr>
        </p:nvSpPr>
        <p:spPr/>
        <p:txBody>
          <a:bodyPr>
            <a:noAutofit/>
          </a:bodyPr>
          <a:lstStyle/>
          <a:p>
            <a:r>
              <a:rPr lang="en-US" sz="4800" b="1" dirty="0">
                <a:latin typeface="Arial" panose="020B0604020202020204" pitchFamily="34" charset="0"/>
                <a:cs typeface="Arial" panose="020B0604020202020204" pitchFamily="34" charset="0"/>
              </a:rPr>
              <a:t>Low Barrier Treatment Should Include:</a:t>
            </a:r>
          </a:p>
        </p:txBody>
      </p:sp>
      <p:sp>
        <p:nvSpPr>
          <p:cNvPr id="6" name="Content Placeholder 2">
            <a:extLst>
              <a:ext uri="{FF2B5EF4-FFF2-40B4-BE49-F238E27FC236}">
                <a16:creationId xmlns:a16="http://schemas.microsoft.com/office/drawing/2014/main" id="{6D249ABB-BAD8-4F32-AB9F-9D11A0EDD5C2}"/>
              </a:ext>
            </a:extLst>
          </p:cNvPr>
          <p:cNvSpPr txBox="1">
            <a:spLocks/>
          </p:cNvSpPr>
          <p:nvPr/>
        </p:nvSpPr>
        <p:spPr>
          <a:xfrm>
            <a:off x="628650" y="2451081"/>
            <a:ext cx="7886700" cy="26846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200" dirty="0">
                <a:solidFill>
                  <a:srgbClr val="000000"/>
                </a:solidFill>
                <a:latin typeface="Arial" panose="020B0604020202020204" pitchFamily="34" charset="0"/>
                <a:cs typeface="Arial" panose="020B0604020202020204" pitchFamily="34" charset="0"/>
              </a:rPr>
              <a:t>Flexibility</a:t>
            </a:r>
          </a:p>
          <a:p>
            <a:pPr marL="514350" lvl="1" indent="-171450" defTabSz="685800">
              <a:spcBef>
                <a:spcPts val="375"/>
              </a:spcBef>
            </a:pPr>
            <a:r>
              <a:rPr lang="en-US" sz="2200" dirty="0">
                <a:solidFill>
                  <a:srgbClr val="000000"/>
                </a:solidFill>
                <a:latin typeface="Arial" panose="020B0604020202020204" pitchFamily="34" charset="0"/>
                <a:cs typeface="Arial" panose="020B0604020202020204" pitchFamily="34" charset="0"/>
              </a:rPr>
              <a:t>Treatment demands such as intense counseling obligations, mandatory 12-step meetings may deter patients</a:t>
            </a:r>
          </a:p>
          <a:p>
            <a:pPr marL="514350" lvl="1" indent="-171450" defTabSz="685800">
              <a:spcBef>
                <a:spcPts val="375"/>
              </a:spcBef>
            </a:pPr>
            <a:r>
              <a:rPr lang="en-US" sz="2200" dirty="0">
                <a:solidFill>
                  <a:srgbClr val="000000"/>
                </a:solidFill>
                <a:latin typeface="Arial" panose="020B0604020202020204" pitchFamily="34" charset="0"/>
                <a:cs typeface="Arial" panose="020B0604020202020204" pitchFamily="34" charset="0"/>
              </a:rPr>
              <a:t>Modify treatment to allow patients to meet their work/family demands</a:t>
            </a:r>
          </a:p>
          <a:p>
            <a:pPr marL="514350" lvl="1" indent="-171450" defTabSz="685800">
              <a:spcBef>
                <a:spcPts val="375"/>
              </a:spcBef>
            </a:pPr>
            <a:r>
              <a:rPr lang="en-US" sz="2200" dirty="0">
                <a:solidFill>
                  <a:srgbClr val="000000"/>
                </a:solidFill>
                <a:latin typeface="Arial" panose="020B0604020202020204" pitchFamily="34" charset="0"/>
                <a:cs typeface="Arial" panose="020B0604020202020204" pitchFamily="34" charset="0"/>
              </a:rPr>
              <a:t>Be flexible about prescribing tablets vs films vs depot buprenorphine injections (Sublocade)</a:t>
            </a:r>
          </a:p>
          <a:p>
            <a:pPr marL="514350" lvl="1" indent="-171450" defTabSz="685800">
              <a:spcBef>
                <a:spcPts val="375"/>
              </a:spcBef>
            </a:pPr>
            <a:r>
              <a:rPr lang="en-US" sz="2200" dirty="0">
                <a:solidFill>
                  <a:srgbClr val="000000"/>
                </a:solidFill>
                <a:latin typeface="Arial" panose="020B0604020202020204" pitchFamily="34" charset="0"/>
                <a:cs typeface="Arial" panose="020B0604020202020204" pitchFamily="34" charset="0"/>
              </a:rPr>
              <a:t>Monthly appointments meet many patients’ needs; reserve weekly or biweekly for patients with higher level of need</a:t>
            </a:r>
          </a:p>
          <a:p>
            <a:pPr marL="514350" lvl="1" indent="-171450" defTabSz="685800">
              <a:spcBef>
                <a:spcPts val="375"/>
              </a:spcBef>
            </a:pPr>
            <a:r>
              <a:rPr lang="en-US" sz="2200" dirty="0">
                <a:solidFill>
                  <a:srgbClr val="000000"/>
                </a:solidFill>
                <a:latin typeface="Arial" panose="020B0604020202020204" pitchFamily="34" charset="0"/>
                <a:cs typeface="Arial" panose="020B0604020202020204" pitchFamily="34" charset="0"/>
              </a:rPr>
              <a:t>Home inductions onto sublingual buprenorphine products can be done safely</a:t>
            </a:r>
          </a:p>
        </p:txBody>
      </p:sp>
      <p:sp>
        <p:nvSpPr>
          <p:cNvPr id="7" name="Title 1">
            <a:extLst>
              <a:ext uri="{FF2B5EF4-FFF2-40B4-BE49-F238E27FC236}">
                <a16:creationId xmlns:a16="http://schemas.microsoft.com/office/drawing/2014/main" id="{49DAAA72-E6F6-40D3-80B9-BD1E8D7C0319}"/>
              </a:ext>
            </a:extLst>
          </p:cNvPr>
          <p:cNvSpPr txBox="1">
            <a:spLocks/>
          </p:cNvSpPr>
          <p:nvPr/>
        </p:nvSpPr>
        <p:spPr>
          <a:xfrm>
            <a:off x="6599172" y="6241764"/>
            <a:ext cx="2454185" cy="405425"/>
          </a:xfrm>
          <a:prstGeom prst="rect">
            <a:avLst/>
          </a:prstGeom>
        </p:spPr>
        <p:txBody>
          <a:bodyPr vert="horz" lIns="68580" tIns="34290" rIns="68580" bIns="34290" rtlCol="0" anchor="ctr">
            <a:normAutofit/>
          </a:bodyPr>
          <a:lstStyle>
            <a:lvl1pPr algn="ctr" defTabSz="914400" rtl="0" eaLnBrk="1" latinLnBrk="0" hangingPunct="1">
              <a:lnSpc>
                <a:spcPct val="90000"/>
              </a:lnSpc>
              <a:spcBef>
                <a:spcPct val="0"/>
              </a:spcBef>
              <a:buNone/>
              <a:defRPr sz="7000" b="0" kern="1200">
                <a:solidFill>
                  <a:schemeClr val="bg1"/>
                </a:solidFill>
                <a:latin typeface="+mj-lt"/>
                <a:ea typeface="+mj-ea"/>
                <a:cs typeface="+mj-cs"/>
              </a:defRPr>
            </a:lvl1pPr>
          </a:lstStyle>
          <a:p>
            <a:pPr defTabSz="685800"/>
            <a:r>
              <a:rPr lang="en-US" sz="1350" dirty="0">
                <a:solidFill>
                  <a:srgbClr val="000000"/>
                </a:solidFill>
                <a:latin typeface="Calibri" panose="020F0502020204030204"/>
              </a:rPr>
              <a:t>Jakubowski et al.</a:t>
            </a:r>
          </a:p>
        </p:txBody>
      </p:sp>
    </p:spTree>
    <p:extLst>
      <p:ext uri="{BB962C8B-B14F-4D97-AF65-F5344CB8AC3E}">
        <p14:creationId xmlns:p14="http://schemas.microsoft.com/office/powerpoint/2010/main" val="41485005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09DA4B-FC5F-4DC5-99DB-A2C49B927781}"/>
              </a:ext>
            </a:extLst>
          </p:cNvPr>
          <p:cNvSpPr>
            <a:spLocks noGrp="1"/>
          </p:cNvSpPr>
          <p:nvPr>
            <p:ph type="title"/>
          </p:nvPr>
        </p:nvSpPr>
        <p:spPr/>
        <p:txBody>
          <a:bodyPr>
            <a:noAutofit/>
          </a:bodyPr>
          <a:lstStyle/>
          <a:p>
            <a:r>
              <a:rPr lang="en-US" sz="4800" b="1" dirty="0">
                <a:latin typeface="Arial" panose="020B0604020202020204" pitchFamily="34" charset="0"/>
                <a:cs typeface="Arial" panose="020B0604020202020204" pitchFamily="34" charset="0"/>
              </a:rPr>
              <a:t>Low Barrier Treatment Should Include:</a:t>
            </a:r>
          </a:p>
        </p:txBody>
      </p:sp>
      <p:sp>
        <p:nvSpPr>
          <p:cNvPr id="8" name="Content Placeholder 2">
            <a:extLst>
              <a:ext uri="{FF2B5EF4-FFF2-40B4-BE49-F238E27FC236}">
                <a16:creationId xmlns:a16="http://schemas.microsoft.com/office/drawing/2014/main" id="{8C5FF110-4A6C-4E54-8AC6-7A4DAFE027C6}"/>
              </a:ext>
            </a:extLst>
          </p:cNvPr>
          <p:cNvSpPr txBox="1">
            <a:spLocks/>
          </p:cNvSpPr>
          <p:nvPr/>
        </p:nvSpPr>
        <p:spPr>
          <a:xfrm>
            <a:off x="628650" y="2626243"/>
            <a:ext cx="7886700" cy="23066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400" dirty="0">
                <a:solidFill>
                  <a:srgbClr val="000000"/>
                </a:solidFill>
                <a:latin typeface="Arial" panose="020B0604020202020204" pitchFamily="34" charset="0"/>
                <a:cs typeface="Arial" panose="020B0604020202020204" pitchFamily="34" charset="0"/>
              </a:rPr>
              <a:t>Wide availability in places where people with opioid use disorder go</a:t>
            </a:r>
          </a:p>
          <a:p>
            <a:pPr marL="514350" lvl="1" indent="-171450" defTabSz="685800">
              <a:spcBef>
                <a:spcPts val="375"/>
              </a:spcBef>
            </a:pPr>
            <a:r>
              <a:rPr lang="en-US" dirty="0">
                <a:solidFill>
                  <a:srgbClr val="000000"/>
                </a:solidFill>
                <a:latin typeface="Arial" panose="020B0604020202020204" pitchFamily="34" charset="0"/>
                <a:cs typeface="Arial" panose="020B0604020202020204" pitchFamily="34" charset="0"/>
              </a:rPr>
              <a:t>Treatment at primary care is helpful</a:t>
            </a:r>
          </a:p>
          <a:p>
            <a:pPr marL="514350" lvl="1" indent="-171450" defTabSz="685800">
              <a:spcBef>
                <a:spcPts val="375"/>
              </a:spcBef>
            </a:pPr>
            <a:r>
              <a:rPr lang="en-US" dirty="0">
                <a:solidFill>
                  <a:srgbClr val="000000"/>
                </a:solidFill>
                <a:latin typeface="Arial" panose="020B0604020202020204" pitchFamily="34" charset="0"/>
                <a:cs typeface="Arial" panose="020B0604020202020204" pitchFamily="34" charset="0"/>
              </a:rPr>
              <a:t>May need to have treatment available at needle exchanges, health care sites for the homeless, emergency departments, other creative ideas to meet patients’ needs</a:t>
            </a:r>
          </a:p>
        </p:txBody>
      </p:sp>
    </p:spTree>
    <p:extLst>
      <p:ext uri="{BB962C8B-B14F-4D97-AF65-F5344CB8AC3E}">
        <p14:creationId xmlns:p14="http://schemas.microsoft.com/office/powerpoint/2010/main" val="37053489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A4B0D9-8A43-4336-B3FD-3250F563EEFE}"/>
              </a:ext>
            </a:extLst>
          </p:cNvPr>
          <p:cNvSpPr>
            <a:spLocks noGrp="1"/>
          </p:cNvSpPr>
          <p:nvPr>
            <p:ph idx="1"/>
          </p:nvPr>
        </p:nvSpPr>
        <p:spPr/>
        <p:txBody>
          <a:bodyPr>
            <a:normAutofit/>
          </a:bodyPr>
          <a:lstStyle/>
          <a:p>
            <a:pPr marL="0" indent="0" algn="ctr">
              <a:buNone/>
            </a:pPr>
            <a:r>
              <a:rPr lang="en-US" sz="4400" dirty="0">
                <a:solidFill>
                  <a:schemeClr val="accent5">
                    <a:lumMod val="40000"/>
                    <a:lumOff val="60000"/>
                  </a:schemeClr>
                </a:solidFill>
                <a:latin typeface="Arial" panose="020B0604020202020204" pitchFamily="34" charset="0"/>
                <a:cs typeface="Arial" panose="020B0604020202020204" pitchFamily="34" charset="0"/>
              </a:rPr>
              <a:t>Can OTPs offer Low Barrier Treatment?</a:t>
            </a:r>
          </a:p>
          <a:p>
            <a:pPr marL="0" indent="0" algn="ctr">
              <a:buNone/>
            </a:pPr>
            <a:endParaRPr lang="en-US" sz="4050" dirty="0">
              <a:solidFill>
                <a:schemeClr val="accent5">
                  <a:lumMod val="40000"/>
                  <a:lumOff val="60000"/>
                </a:schemeClr>
              </a:solidFill>
            </a:endParaRPr>
          </a:p>
          <a:p>
            <a:pPr marL="0" indent="0" algn="ctr">
              <a:buNone/>
            </a:pPr>
            <a:r>
              <a:rPr lang="en-US" sz="4000" dirty="0">
                <a:solidFill>
                  <a:schemeClr val="accent5">
                    <a:lumMod val="40000"/>
                    <a:lumOff val="60000"/>
                  </a:schemeClr>
                </a:solidFill>
                <a:latin typeface="Arial" panose="020B0604020202020204" pitchFamily="34" charset="0"/>
                <a:cs typeface="Arial" panose="020B0604020202020204" pitchFamily="34" charset="0"/>
              </a:rPr>
              <a:t>Yes!</a:t>
            </a:r>
          </a:p>
        </p:txBody>
      </p:sp>
      <p:sp>
        <p:nvSpPr>
          <p:cNvPr id="5" name="Content Placeholder 2">
            <a:extLst>
              <a:ext uri="{FF2B5EF4-FFF2-40B4-BE49-F238E27FC236}">
                <a16:creationId xmlns:a16="http://schemas.microsoft.com/office/drawing/2014/main" id="{AA9AE31A-A8A7-4813-8D99-E8172C770240}"/>
              </a:ext>
            </a:extLst>
          </p:cNvPr>
          <p:cNvSpPr txBox="1">
            <a:spLocks/>
          </p:cNvSpPr>
          <p:nvPr/>
        </p:nvSpPr>
        <p:spPr>
          <a:xfrm>
            <a:off x="4739349" y="838200"/>
            <a:ext cx="4002133" cy="4359003"/>
          </a:xfrm>
          <a:prstGeom prst="rect">
            <a:avLst/>
          </a:prstGeom>
        </p:spPr>
        <p:txBody>
          <a:bodyPr vert="horz" lIns="68580" tIns="34290" rIns="68580" bIns="3429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600" dirty="0">
                <a:solidFill>
                  <a:srgbClr val="000000"/>
                </a:solidFill>
                <a:latin typeface="Arial" panose="020B0604020202020204" pitchFamily="34" charset="0"/>
                <a:cs typeface="Arial" panose="020B0604020202020204" pitchFamily="34" charset="0"/>
              </a:rPr>
              <a:t>Same day admission into treatment</a:t>
            </a:r>
          </a:p>
          <a:p>
            <a:pPr marL="171450" indent="-171450" defTabSz="685800">
              <a:spcBef>
                <a:spcPts val="750"/>
              </a:spcBef>
            </a:pPr>
            <a:r>
              <a:rPr lang="en-US" sz="2600" dirty="0">
                <a:solidFill>
                  <a:srgbClr val="000000"/>
                </a:solidFill>
                <a:latin typeface="Arial" panose="020B0604020202020204" pitchFamily="34" charset="0"/>
                <a:cs typeface="Arial" panose="020B0604020202020204" pitchFamily="34" charset="0"/>
              </a:rPr>
              <a:t>Eliminate admission fee</a:t>
            </a:r>
          </a:p>
          <a:p>
            <a:pPr marL="171450" indent="-171450" defTabSz="685800">
              <a:spcBef>
                <a:spcPts val="750"/>
              </a:spcBef>
            </a:pPr>
            <a:r>
              <a:rPr lang="en-US" sz="2600" dirty="0">
                <a:solidFill>
                  <a:srgbClr val="000000"/>
                </a:solidFill>
                <a:latin typeface="Arial" panose="020B0604020202020204" pitchFamily="34" charset="0"/>
                <a:cs typeface="Arial" panose="020B0604020202020204" pitchFamily="34" charset="0"/>
              </a:rPr>
              <a:t>Participate in grant programs</a:t>
            </a:r>
          </a:p>
          <a:p>
            <a:pPr marL="171450" indent="-171450" defTabSz="685800">
              <a:spcBef>
                <a:spcPts val="750"/>
              </a:spcBef>
            </a:pPr>
            <a:r>
              <a:rPr lang="en-US" sz="2600" dirty="0">
                <a:solidFill>
                  <a:srgbClr val="000000"/>
                </a:solidFill>
                <a:latin typeface="Arial" panose="020B0604020202020204" pitchFamily="34" charset="0"/>
                <a:cs typeface="Arial" panose="020B0604020202020204" pitchFamily="34" charset="0"/>
              </a:rPr>
              <a:t>Use of mobile vans to reach remote areas</a:t>
            </a:r>
          </a:p>
          <a:p>
            <a:pPr marL="171450" indent="-171450" defTabSz="685800">
              <a:spcBef>
                <a:spcPts val="750"/>
              </a:spcBef>
            </a:pPr>
            <a:r>
              <a:rPr lang="en-US" sz="2600" dirty="0">
                <a:solidFill>
                  <a:srgbClr val="000000"/>
                </a:solidFill>
                <a:latin typeface="Arial" panose="020B0604020202020204" pitchFamily="34" charset="0"/>
                <a:cs typeface="Arial" panose="020B0604020202020204" pitchFamily="34" charset="0"/>
              </a:rPr>
              <a:t>Methadone must have higher barriers for take home doses due to safety issues</a:t>
            </a:r>
          </a:p>
          <a:p>
            <a:pPr marL="171450" indent="-171450" defTabSz="685800">
              <a:spcBef>
                <a:spcPts val="750"/>
              </a:spcBef>
            </a:pPr>
            <a:r>
              <a:rPr lang="en-US" sz="2600" dirty="0">
                <a:solidFill>
                  <a:srgbClr val="000000"/>
                </a:solidFill>
                <a:latin typeface="Arial" panose="020B0604020202020204" pitchFamily="34" charset="0"/>
                <a:cs typeface="Arial" panose="020B0604020202020204" pitchFamily="34" charset="0"/>
              </a:rPr>
              <a:t>Under newer rules since COVID, take home doses can be given sooner into treatment</a:t>
            </a:r>
          </a:p>
          <a:p>
            <a:pPr marL="171450" indent="-171450" defTabSz="685800">
              <a:spcBef>
                <a:spcPts val="750"/>
              </a:spcBef>
            </a:pPr>
            <a:endParaRPr lang="en-US" sz="2100" dirty="0">
              <a:solidFill>
                <a:srgbClr val="000000"/>
              </a:solidFill>
              <a:latin typeface="Calibri" panose="020F0502020204030204"/>
            </a:endParaRPr>
          </a:p>
        </p:txBody>
      </p:sp>
    </p:spTree>
    <p:extLst>
      <p:ext uri="{BB962C8B-B14F-4D97-AF65-F5344CB8AC3E}">
        <p14:creationId xmlns:p14="http://schemas.microsoft.com/office/powerpoint/2010/main" val="4650833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A4B0D9-8A43-4336-B3FD-3250F563EEFE}"/>
              </a:ext>
            </a:extLst>
          </p:cNvPr>
          <p:cNvSpPr>
            <a:spLocks noGrp="1"/>
          </p:cNvSpPr>
          <p:nvPr>
            <p:ph idx="1"/>
          </p:nvPr>
        </p:nvSpPr>
        <p:spPr/>
        <p:txBody>
          <a:bodyPr>
            <a:normAutofit/>
          </a:bodyPr>
          <a:lstStyle/>
          <a:p>
            <a:pPr marL="0" indent="0" algn="ctr">
              <a:buNone/>
            </a:pPr>
            <a:r>
              <a:rPr lang="en-US" sz="4400" dirty="0">
                <a:solidFill>
                  <a:schemeClr val="accent5">
                    <a:lumMod val="40000"/>
                    <a:lumOff val="60000"/>
                  </a:schemeClr>
                </a:solidFill>
                <a:latin typeface="Arial" panose="020B0604020202020204" pitchFamily="34" charset="0"/>
                <a:cs typeface="Arial" panose="020B0604020202020204" pitchFamily="34" charset="0"/>
              </a:rPr>
              <a:t>Can OTPs offer Low Barrier Treatment?</a:t>
            </a:r>
          </a:p>
          <a:p>
            <a:pPr marL="0" indent="0" algn="ctr">
              <a:buNone/>
            </a:pPr>
            <a:endParaRPr lang="en-US" sz="4050" dirty="0">
              <a:solidFill>
                <a:schemeClr val="accent5">
                  <a:lumMod val="40000"/>
                  <a:lumOff val="60000"/>
                </a:schemeClr>
              </a:solidFill>
            </a:endParaRPr>
          </a:p>
          <a:p>
            <a:pPr marL="0" indent="0" algn="ctr">
              <a:buNone/>
            </a:pPr>
            <a:r>
              <a:rPr lang="en-US" sz="4000" dirty="0">
                <a:solidFill>
                  <a:schemeClr val="accent5">
                    <a:lumMod val="40000"/>
                    <a:lumOff val="60000"/>
                  </a:schemeClr>
                </a:solidFill>
                <a:latin typeface="Arial" panose="020B0604020202020204" pitchFamily="34" charset="0"/>
                <a:cs typeface="Arial" panose="020B0604020202020204" pitchFamily="34" charset="0"/>
              </a:rPr>
              <a:t>Yes!</a:t>
            </a:r>
          </a:p>
        </p:txBody>
      </p:sp>
      <p:sp>
        <p:nvSpPr>
          <p:cNvPr id="4" name="Content Placeholder 2">
            <a:extLst>
              <a:ext uri="{FF2B5EF4-FFF2-40B4-BE49-F238E27FC236}">
                <a16:creationId xmlns:a16="http://schemas.microsoft.com/office/drawing/2014/main" id="{B93BDC1D-93CA-466D-92E3-20CFBE398FD8}"/>
              </a:ext>
            </a:extLst>
          </p:cNvPr>
          <p:cNvSpPr txBox="1">
            <a:spLocks/>
          </p:cNvSpPr>
          <p:nvPr/>
        </p:nvSpPr>
        <p:spPr>
          <a:xfrm>
            <a:off x="4572000" y="200247"/>
            <a:ext cx="4356463" cy="533876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400" dirty="0">
                <a:solidFill>
                  <a:srgbClr val="000000"/>
                </a:solidFill>
                <a:latin typeface="Arial" panose="020B0604020202020204" pitchFamily="34" charset="0"/>
                <a:cs typeface="Arial" panose="020B0604020202020204" pitchFamily="34" charset="0"/>
              </a:rPr>
              <a:t>Try to maintain flexibility as much as possible</a:t>
            </a:r>
          </a:p>
          <a:p>
            <a:pPr marL="171450" indent="-171450" defTabSz="685800">
              <a:spcBef>
                <a:spcPts val="750"/>
              </a:spcBef>
            </a:pPr>
            <a:r>
              <a:rPr lang="en-US" sz="2400" dirty="0">
                <a:solidFill>
                  <a:srgbClr val="000000"/>
                </a:solidFill>
                <a:latin typeface="Arial" panose="020B0604020202020204" pitchFamily="34" charset="0"/>
                <a:cs typeface="Arial" panose="020B0604020202020204" pitchFamily="34" charset="0"/>
              </a:rPr>
              <a:t>Use guest dosing and exceptions for extra take homes more liberally</a:t>
            </a:r>
          </a:p>
          <a:p>
            <a:pPr marL="171450" indent="-171450" defTabSz="685800">
              <a:spcBef>
                <a:spcPts val="750"/>
              </a:spcBef>
            </a:pPr>
            <a:r>
              <a:rPr lang="en-US" sz="2400" dirty="0">
                <a:solidFill>
                  <a:srgbClr val="000000"/>
                </a:solidFill>
                <a:latin typeface="Arial" panose="020B0604020202020204" pitchFamily="34" charset="0"/>
                <a:cs typeface="Arial" panose="020B0604020202020204" pitchFamily="34" charset="0"/>
              </a:rPr>
              <a:t>Don’t kick patients out of treatment for co-occurring non-opioid drug use </a:t>
            </a:r>
            <a:r>
              <a:rPr lang="en-US" sz="2400" b="1" dirty="0">
                <a:solidFill>
                  <a:srgbClr val="000000"/>
                </a:solidFill>
                <a:latin typeface="Arial" panose="020B0604020202020204" pitchFamily="34" charset="0"/>
                <a:cs typeface="Arial" panose="020B0604020202020204" pitchFamily="34" charset="0"/>
              </a:rPr>
              <a:t>unless</a:t>
            </a:r>
            <a:r>
              <a:rPr lang="en-US" sz="2400" dirty="0">
                <a:solidFill>
                  <a:srgbClr val="000000"/>
                </a:solidFill>
                <a:latin typeface="Arial" panose="020B0604020202020204" pitchFamily="34" charset="0"/>
                <a:cs typeface="Arial" panose="020B0604020202020204" pitchFamily="34" charset="0"/>
              </a:rPr>
              <a:t> the risk to the patient is too high</a:t>
            </a:r>
          </a:p>
          <a:p>
            <a:pPr marL="514350" lvl="1" indent="-171450" defTabSz="685800">
              <a:spcBef>
                <a:spcPts val="375"/>
              </a:spcBef>
            </a:pPr>
            <a:r>
              <a:rPr lang="en-US" dirty="0">
                <a:solidFill>
                  <a:srgbClr val="000000"/>
                </a:solidFill>
                <a:latin typeface="Arial" panose="020B0604020202020204" pitchFamily="34" charset="0"/>
                <a:cs typeface="Arial" panose="020B0604020202020204" pitchFamily="34" charset="0"/>
              </a:rPr>
              <a:t>Then attempt to get the patient to a higher level of care</a:t>
            </a:r>
          </a:p>
          <a:p>
            <a:pPr marL="514350" lvl="1" indent="-171450" defTabSz="685800">
              <a:spcBef>
                <a:spcPts val="375"/>
              </a:spcBef>
            </a:pPr>
            <a:r>
              <a:rPr lang="en-US" dirty="0">
                <a:solidFill>
                  <a:srgbClr val="000000"/>
                </a:solidFill>
                <a:latin typeface="Arial" panose="020B0604020202020204" pitchFamily="34" charset="0"/>
                <a:cs typeface="Arial" panose="020B0604020202020204" pitchFamily="34" charset="0"/>
              </a:rPr>
              <a:t>ADATCs now accept these patients &amp; keep them on methadone (or buprenorphine)  while addressing other use disorders </a:t>
            </a:r>
          </a:p>
        </p:txBody>
      </p:sp>
    </p:spTree>
    <p:extLst>
      <p:ext uri="{BB962C8B-B14F-4D97-AF65-F5344CB8AC3E}">
        <p14:creationId xmlns:p14="http://schemas.microsoft.com/office/powerpoint/2010/main" val="11077558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E270E-C4FC-4311-8FC3-4469D804C62C}"/>
              </a:ext>
            </a:extLst>
          </p:cNvPr>
          <p:cNvSpPr>
            <a:spLocks noGrp="1"/>
          </p:cNvSpPr>
          <p:nvPr>
            <p:ph type="title"/>
          </p:nvPr>
        </p:nvSpPr>
        <p:spPr/>
        <p:txBody>
          <a:bodyPr>
            <a:normAutofit/>
          </a:bodyPr>
          <a:lstStyle/>
          <a:p>
            <a:r>
              <a:rPr lang="en-US" sz="4800" b="1" dirty="0">
                <a:latin typeface="Arial" panose="020B0604020202020204" pitchFamily="34" charset="0"/>
                <a:cs typeface="Arial" panose="020B0604020202020204" pitchFamily="34" charset="0"/>
              </a:rPr>
              <a:t>Evolution of Fentanyl and how it’s impacting addiction treatment</a:t>
            </a:r>
          </a:p>
        </p:txBody>
      </p:sp>
    </p:spTree>
    <p:extLst>
      <p:ext uri="{BB962C8B-B14F-4D97-AF65-F5344CB8AC3E}">
        <p14:creationId xmlns:p14="http://schemas.microsoft.com/office/powerpoint/2010/main" val="2221022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A4D201-D8F4-4273-84AF-021CB0B37B98}"/>
              </a:ext>
            </a:extLst>
          </p:cNvPr>
          <p:cNvSpPr>
            <a:spLocks noGrp="1"/>
          </p:cNvSpPr>
          <p:nvPr>
            <p:ph idx="1"/>
          </p:nvPr>
        </p:nvSpPr>
        <p:spPr>
          <a:xfrm>
            <a:off x="2857499" y="467832"/>
            <a:ext cx="6115051" cy="5762847"/>
          </a:xfrm>
        </p:spPr>
        <p:txBody>
          <a:bodyPr>
            <a:noAutofit/>
          </a:bodyPr>
          <a:lstStyle/>
          <a:p>
            <a:pPr marL="385763" indent="-385763">
              <a:buAutoNum type="arabicParenR"/>
            </a:pPr>
            <a:r>
              <a:rPr lang="en-US" sz="2400" dirty="0">
                <a:latin typeface="Arial" panose="020B0604020202020204" pitchFamily="34" charset="0"/>
                <a:cs typeface="Arial" panose="020B0604020202020204" pitchFamily="34" charset="0"/>
              </a:rPr>
              <a:t>For the following slides, Buprenorphine/Naloxone will be called Suboxone to minimize confusion</a:t>
            </a:r>
          </a:p>
          <a:p>
            <a:pPr marL="385763" indent="-385763">
              <a:buFont typeface="Arial" panose="020B0604020202020204" pitchFamily="34" charset="0"/>
              <a:buAutoNum type="arabicParenR"/>
            </a:pPr>
            <a:r>
              <a:rPr lang="en-US" sz="2400" dirty="0">
                <a:latin typeface="Arial" panose="020B0604020202020204" pitchFamily="34" charset="0"/>
                <a:cs typeface="Arial" panose="020B0604020202020204" pitchFamily="34" charset="0"/>
              </a:rPr>
              <a:t>The following slides will outline practices currently being utilized by the </a:t>
            </a:r>
            <a:r>
              <a:rPr lang="en-US" sz="2400" b="1" dirty="0">
                <a:solidFill>
                  <a:schemeClr val="accent1">
                    <a:lumMod val="75000"/>
                  </a:schemeClr>
                </a:solidFill>
                <a:latin typeface="Arial" panose="020B0604020202020204" pitchFamily="34" charset="0"/>
                <a:cs typeface="Arial" panose="020B0604020202020204" pitchFamily="34" charset="0"/>
              </a:rPr>
              <a:t>UNC Addiction Medicine Program</a:t>
            </a:r>
            <a:r>
              <a:rPr lang="en-US" sz="2400" dirty="0">
                <a:latin typeface="Arial" panose="020B0604020202020204" pitchFamily="34" charset="0"/>
                <a:cs typeface="Arial" panose="020B0604020202020204" pitchFamily="34" charset="0"/>
              </a:rPr>
              <a:t> </a:t>
            </a:r>
          </a:p>
          <a:p>
            <a:pPr marL="385763" indent="-385763">
              <a:buFont typeface="Arial" panose="020B0604020202020204" pitchFamily="34" charset="0"/>
              <a:buAutoNum type="arabicParenR"/>
            </a:pPr>
            <a:r>
              <a:rPr lang="en-US" sz="2400" dirty="0">
                <a:latin typeface="Arial" panose="020B0604020202020204" pitchFamily="34" charset="0"/>
                <a:cs typeface="Arial" panose="020B0604020202020204" pitchFamily="34" charset="0"/>
              </a:rPr>
              <a:t>Information about suboxone micro-induction is not evidence-based because </a:t>
            </a:r>
            <a:r>
              <a:rPr lang="en-US" sz="2400" b="1" dirty="0">
                <a:solidFill>
                  <a:schemeClr val="accent1">
                    <a:lumMod val="75000"/>
                  </a:schemeClr>
                </a:solidFill>
                <a:latin typeface="Arial" panose="020B0604020202020204" pitchFamily="34" charset="0"/>
                <a:cs typeface="Arial" panose="020B0604020202020204" pitchFamily="34" charset="0"/>
              </a:rPr>
              <a:t>we are in process of building the evidence</a:t>
            </a:r>
          </a:p>
          <a:p>
            <a:pPr marL="385763" indent="-385763">
              <a:buAutoNum type="arabicParenR"/>
            </a:pPr>
            <a:r>
              <a:rPr lang="en-US" sz="2400" dirty="0">
                <a:latin typeface="Arial" panose="020B0604020202020204" pitchFamily="34" charset="0"/>
                <a:cs typeface="Arial" panose="020B0604020202020204" pitchFamily="34" charset="0"/>
              </a:rPr>
              <a:t>The guidelines about suboxone micro-induction are accurate up through today’s date.  </a:t>
            </a:r>
            <a:r>
              <a:rPr lang="en-US" sz="2400" b="1" dirty="0">
                <a:solidFill>
                  <a:schemeClr val="accent1">
                    <a:lumMod val="75000"/>
                  </a:schemeClr>
                </a:solidFill>
                <a:latin typeface="Arial" panose="020B0604020202020204" pitchFamily="34" charset="0"/>
                <a:cs typeface="Arial" panose="020B0604020202020204" pitchFamily="34" charset="0"/>
              </a:rPr>
              <a:t>These guidelines are expected to change as we learn more.</a:t>
            </a:r>
            <a:endParaRPr lang="en-US" sz="2400" dirty="0">
              <a:latin typeface="Arial" panose="020B0604020202020204" pitchFamily="34" charset="0"/>
              <a:cs typeface="Arial" panose="020B0604020202020204" pitchFamily="34" charset="0"/>
            </a:endParaRPr>
          </a:p>
          <a:p>
            <a:pPr marL="385763" indent="-385763">
              <a:buAutoNum type="arabicParenR"/>
            </a:pPr>
            <a:r>
              <a:rPr lang="en-US" sz="2400" dirty="0">
                <a:latin typeface="Arial" panose="020B0604020202020204" pitchFamily="34" charset="0"/>
                <a:cs typeface="Arial" panose="020B0604020202020204" pitchFamily="34" charset="0"/>
              </a:rPr>
              <a:t>The next few slides will assume a baseline level of knowledge about Suboxone</a:t>
            </a:r>
          </a:p>
        </p:txBody>
      </p:sp>
      <p:pic>
        <p:nvPicPr>
          <p:cNvPr id="17" name="Picture 16" descr="Text, whiteboard&#10;&#10;Description automatically generated">
            <a:extLst>
              <a:ext uri="{FF2B5EF4-FFF2-40B4-BE49-F238E27FC236}">
                <a16:creationId xmlns:a16="http://schemas.microsoft.com/office/drawing/2014/main" id="{46A9C915-B5CC-443D-AA6D-F60584FF8A7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71450" y="2400300"/>
            <a:ext cx="2228850" cy="1485900"/>
          </a:xfrm>
          <a:prstGeom prst="rect">
            <a:avLst/>
          </a:prstGeom>
        </p:spPr>
      </p:pic>
    </p:spTree>
    <p:extLst>
      <p:ext uri="{BB962C8B-B14F-4D97-AF65-F5344CB8AC3E}">
        <p14:creationId xmlns:p14="http://schemas.microsoft.com/office/powerpoint/2010/main" val="42925256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8B1D662-55AA-4925-A83D-2870E909638A}"/>
              </a:ext>
            </a:extLst>
          </p:cNvPr>
          <p:cNvSpPr txBox="1">
            <a:spLocks noGrp="1"/>
          </p:cNvSpPr>
          <p:nvPr>
            <p:ph idx="1"/>
          </p:nvPr>
        </p:nvSpPr>
        <p:spPr>
          <a:xfrm>
            <a:off x="1828800" y="1371600"/>
            <a:ext cx="6691448" cy="3921665"/>
          </a:xfrm>
        </p:spPr>
        <p:txBody>
          <a:bodyPr>
            <a:noAutofit/>
          </a:bodyPr>
          <a:lstStyle/>
          <a:p>
            <a:pPr marL="0" indent="0">
              <a:buNone/>
            </a:pPr>
            <a:r>
              <a:rPr lang="en-US" sz="2200" dirty="0">
                <a:latin typeface="Arial" panose="020B0604020202020204" pitchFamily="34" charset="0"/>
                <a:cs typeface="Arial" panose="020B0604020202020204" pitchFamily="34" charset="0"/>
              </a:rPr>
              <a:t>COVID shutdowns caused a massive shift in the drug supply</a:t>
            </a:r>
          </a:p>
          <a:p>
            <a:pPr marL="685800" lvl="1" indent="-342900">
              <a:buAutoNum type="alphaLcParenR"/>
            </a:pPr>
            <a:r>
              <a:rPr lang="en-US" sz="2200" dirty="0">
                <a:latin typeface="Arial" panose="020B0604020202020204" pitchFamily="34" charset="0"/>
                <a:cs typeface="Arial" panose="020B0604020202020204" pitchFamily="34" charset="0"/>
              </a:rPr>
              <a:t>Methamphetamine became widely available</a:t>
            </a:r>
          </a:p>
          <a:p>
            <a:pPr marL="685800" lvl="1" indent="-342900">
              <a:buAutoNum type="alphaLcParenR"/>
            </a:pPr>
            <a:r>
              <a:rPr lang="en-US" sz="2200" dirty="0">
                <a:latin typeface="Arial" panose="020B0604020202020204" pitchFamily="34" charset="0"/>
                <a:cs typeface="Arial" panose="020B0604020202020204" pitchFamily="34" charset="0"/>
              </a:rPr>
              <a:t>Illicit drugs can contain ANYTHING</a:t>
            </a:r>
          </a:p>
          <a:p>
            <a:pPr marL="685800" lvl="1" indent="-342900">
              <a:buAutoNum type="alphaLcParenR"/>
            </a:pPr>
            <a:r>
              <a:rPr lang="en-US" sz="2200" dirty="0">
                <a:latin typeface="Arial" panose="020B0604020202020204" pitchFamily="34" charset="0"/>
                <a:cs typeface="Arial" panose="020B0604020202020204" pitchFamily="34" charset="0"/>
              </a:rPr>
              <a:t>It has become difficult to purchase a specific drug because a high fraction of drugs are contaminated with other drugs</a:t>
            </a:r>
          </a:p>
          <a:p>
            <a:pPr marL="1028700" lvl="2" indent="-342900"/>
            <a:r>
              <a:rPr lang="en-US" sz="2200" dirty="0">
                <a:latin typeface="Arial" panose="020B0604020202020204" pitchFamily="34" charset="0"/>
                <a:cs typeface="Arial" panose="020B0604020202020204" pitchFamily="34" charset="0"/>
              </a:rPr>
              <a:t>THC may have fentanyl and/or methamphetamine</a:t>
            </a:r>
          </a:p>
          <a:p>
            <a:pPr marL="1028700" lvl="2" indent="-342900"/>
            <a:r>
              <a:rPr lang="en-US" sz="2200" dirty="0">
                <a:latin typeface="Arial" panose="020B0604020202020204" pitchFamily="34" charset="0"/>
                <a:cs typeface="Arial" panose="020B0604020202020204" pitchFamily="34" charset="0"/>
              </a:rPr>
              <a:t>Cocaine will likely have fentanyl and/or methamphetamine</a:t>
            </a:r>
          </a:p>
          <a:p>
            <a:pPr marL="1028700" lvl="2" indent="-342900"/>
            <a:r>
              <a:rPr lang="en-US" sz="2200" dirty="0">
                <a:latin typeface="Arial" panose="020B0604020202020204" pitchFamily="34" charset="0"/>
                <a:cs typeface="Arial" panose="020B0604020202020204" pitchFamily="34" charset="0"/>
              </a:rPr>
              <a:t>Pain pills are illicitly manufactured and contain fentanyl</a:t>
            </a:r>
          </a:p>
          <a:p>
            <a:pPr marL="685800" lvl="1" indent="-342900">
              <a:buAutoNum type="alphaLcParenR"/>
            </a:pPr>
            <a:r>
              <a:rPr lang="en-US" sz="2200" dirty="0">
                <a:latin typeface="Arial" panose="020B0604020202020204" pitchFamily="34" charset="0"/>
                <a:cs typeface="Arial" panose="020B0604020202020204" pitchFamily="34" charset="0"/>
              </a:rPr>
              <a:t>Fentanyl Analogs were introduced</a:t>
            </a:r>
          </a:p>
          <a:p>
            <a:pPr marL="685800" lvl="1" indent="-342900">
              <a:buAutoNum type="alphaLcParenR"/>
            </a:pPr>
            <a:endParaRPr lang="en-US" sz="2100" dirty="0"/>
          </a:p>
        </p:txBody>
      </p:sp>
      <p:sp>
        <p:nvSpPr>
          <p:cNvPr id="5" name="Title 4">
            <a:extLst>
              <a:ext uri="{FF2B5EF4-FFF2-40B4-BE49-F238E27FC236}">
                <a16:creationId xmlns:a16="http://schemas.microsoft.com/office/drawing/2014/main" id="{C209195E-8D4E-4E3A-BFA3-82925D7BE251}"/>
              </a:ext>
            </a:extLst>
          </p:cNvPr>
          <p:cNvSpPr>
            <a:spLocks noGrp="1"/>
          </p:cNvSpPr>
          <p:nvPr>
            <p:ph type="title"/>
          </p:nvPr>
        </p:nvSpPr>
        <p:spPr>
          <a:xfrm>
            <a:off x="1828800" y="274320"/>
            <a:ext cx="6640830" cy="994172"/>
          </a:xfrm>
        </p:spPr>
        <p:txBody>
          <a:bodyPr anchor="ctr">
            <a:normAutofit/>
          </a:bodyPr>
          <a:lstStyle/>
          <a:p>
            <a:r>
              <a:rPr lang="en-US" sz="3200" b="1" dirty="0">
                <a:latin typeface="Arial" panose="020B0604020202020204" pitchFamily="34" charset="0"/>
                <a:cs typeface="Arial" panose="020B0604020202020204" pitchFamily="34" charset="0"/>
              </a:rPr>
              <a:t>The Fentanyl Evolution and its Impact</a:t>
            </a:r>
          </a:p>
        </p:txBody>
      </p:sp>
    </p:spTree>
    <p:extLst>
      <p:ext uri="{BB962C8B-B14F-4D97-AF65-F5344CB8AC3E}">
        <p14:creationId xmlns:p14="http://schemas.microsoft.com/office/powerpoint/2010/main" val="31016818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8B1D662-55AA-4925-A83D-2870E909638A}"/>
              </a:ext>
            </a:extLst>
          </p:cNvPr>
          <p:cNvSpPr txBox="1">
            <a:spLocks noGrp="1"/>
          </p:cNvSpPr>
          <p:nvPr>
            <p:ph idx="1"/>
          </p:nvPr>
        </p:nvSpPr>
        <p:spPr>
          <a:xfrm>
            <a:off x="1828800" y="1280160"/>
            <a:ext cx="6691448" cy="3921665"/>
          </a:xfrm>
        </p:spPr>
        <p:txBody>
          <a:bodyPr>
            <a:noAutofit/>
          </a:bodyPr>
          <a:lstStyle/>
          <a:p>
            <a:pPr marL="0" indent="0">
              <a:buNone/>
            </a:pPr>
            <a:r>
              <a:rPr lang="en-US" sz="2200" dirty="0">
                <a:latin typeface="Arial" panose="020B0604020202020204" pitchFamily="34" charset="0"/>
                <a:cs typeface="Arial" panose="020B0604020202020204" pitchFamily="34" charset="0"/>
              </a:rPr>
              <a:t>COVID shutdowns caused a massive shift in the drug supply</a:t>
            </a:r>
          </a:p>
          <a:p>
            <a:pPr marL="685800" lvl="1" indent="-342900">
              <a:buAutoNum type="alphaLcParenR"/>
            </a:pPr>
            <a:r>
              <a:rPr lang="en-US" sz="2200" dirty="0">
                <a:latin typeface="Arial" panose="020B0604020202020204" pitchFamily="34" charset="0"/>
                <a:cs typeface="Arial" panose="020B0604020202020204" pitchFamily="34" charset="0"/>
              </a:rPr>
              <a:t>Methamphetamine became widely available</a:t>
            </a:r>
          </a:p>
          <a:p>
            <a:pPr marL="685800" lvl="1" indent="-342900">
              <a:buAutoNum type="alphaLcParenR"/>
            </a:pPr>
            <a:r>
              <a:rPr lang="en-US" sz="2200" dirty="0">
                <a:latin typeface="Arial" panose="020B0604020202020204" pitchFamily="34" charset="0"/>
                <a:cs typeface="Arial" panose="020B0604020202020204" pitchFamily="34" charset="0"/>
              </a:rPr>
              <a:t>Illicit drugs can contain ANYTHING</a:t>
            </a:r>
          </a:p>
          <a:p>
            <a:pPr marL="685800" lvl="1" indent="-342900">
              <a:buAutoNum type="alphaLcParenR"/>
            </a:pPr>
            <a:r>
              <a:rPr lang="en-US" sz="2200" b="1" dirty="0">
                <a:solidFill>
                  <a:schemeClr val="accent1">
                    <a:lumMod val="75000"/>
                  </a:schemeClr>
                </a:solidFill>
                <a:latin typeface="Arial" panose="020B0604020202020204" pitchFamily="34" charset="0"/>
                <a:cs typeface="Arial" panose="020B0604020202020204" pitchFamily="34" charset="0"/>
              </a:rPr>
              <a:t>It has become difficult to purchase a specific drug because a high fraction of drugs are contaminated with other drugs</a:t>
            </a:r>
          </a:p>
          <a:p>
            <a:pPr marL="1028700" lvl="2" indent="-342900"/>
            <a:r>
              <a:rPr lang="en-US" sz="2200" dirty="0">
                <a:latin typeface="Arial" panose="020B0604020202020204" pitchFamily="34" charset="0"/>
                <a:cs typeface="Arial" panose="020B0604020202020204" pitchFamily="34" charset="0"/>
              </a:rPr>
              <a:t>THC may have fentanyl and/or methamphetamine</a:t>
            </a:r>
          </a:p>
          <a:p>
            <a:pPr marL="1028700" lvl="2" indent="-342900"/>
            <a:r>
              <a:rPr lang="en-US" sz="2200" dirty="0">
                <a:latin typeface="Arial" panose="020B0604020202020204" pitchFamily="34" charset="0"/>
                <a:cs typeface="Arial" panose="020B0604020202020204" pitchFamily="34" charset="0"/>
              </a:rPr>
              <a:t>Cocaine will likely have fentanyl and/or methamphetamine</a:t>
            </a:r>
          </a:p>
          <a:p>
            <a:pPr marL="1028700" lvl="2" indent="-342900"/>
            <a:r>
              <a:rPr lang="en-US" sz="2200" dirty="0">
                <a:latin typeface="Arial" panose="020B0604020202020204" pitchFamily="34" charset="0"/>
                <a:cs typeface="Arial" panose="020B0604020202020204" pitchFamily="34" charset="0"/>
              </a:rPr>
              <a:t>Pain pills are illicitly manufactured and contain fentanyl</a:t>
            </a:r>
          </a:p>
          <a:p>
            <a:pPr marL="685800" lvl="1" indent="-342900">
              <a:buAutoNum type="alphaLcParenR"/>
            </a:pPr>
            <a:r>
              <a:rPr lang="en-US" sz="2200" dirty="0">
                <a:latin typeface="Arial" panose="020B0604020202020204" pitchFamily="34" charset="0"/>
                <a:cs typeface="Arial" panose="020B0604020202020204" pitchFamily="34" charset="0"/>
              </a:rPr>
              <a:t>Fentanyl Analogs were introduced</a:t>
            </a:r>
          </a:p>
          <a:p>
            <a:pPr marL="685800" lvl="1" indent="-342900">
              <a:buAutoNum type="alphaLcParenR"/>
            </a:pPr>
            <a:endParaRPr lang="en-US" sz="2100" dirty="0"/>
          </a:p>
        </p:txBody>
      </p:sp>
      <p:sp>
        <p:nvSpPr>
          <p:cNvPr id="5" name="Title 4">
            <a:extLst>
              <a:ext uri="{FF2B5EF4-FFF2-40B4-BE49-F238E27FC236}">
                <a16:creationId xmlns:a16="http://schemas.microsoft.com/office/drawing/2014/main" id="{C209195E-8D4E-4E3A-BFA3-82925D7BE251}"/>
              </a:ext>
            </a:extLst>
          </p:cNvPr>
          <p:cNvSpPr>
            <a:spLocks noGrp="1"/>
          </p:cNvSpPr>
          <p:nvPr>
            <p:ph type="title"/>
          </p:nvPr>
        </p:nvSpPr>
        <p:spPr>
          <a:xfrm>
            <a:off x="1828800" y="274320"/>
            <a:ext cx="6640830" cy="994172"/>
          </a:xfrm>
        </p:spPr>
        <p:txBody>
          <a:bodyPr anchor="ctr">
            <a:normAutofit/>
          </a:bodyPr>
          <a:lstStyle/>
          <a:p>
            <a:r>
              <a:rPr lang="en-US" sz="3200" b="1" dirty="0">
                <a:latin typeface="Arial" panose="020B0604020202020204" pitchFamily="34" charset="0"/>
                <a:cs typeface="Arial" panose="020B0604020202020204" pitchFamily="34" charset="0"/>
              </a:rPr>
              <a:t>The Fentanyl Evolution and its Impact</a:t>
            </a:r>
          </a:p>
        </p:txBody>
      </p:sp>
    </p:spTree>
    <p:extLst>
      <p:ext uri="{BB962C8B-B14F-4D97-AF65-F5344CB8AC3E}">
        <p14:creationId xmlns:p14="http://schemas.microsoft.com/office/powerpoint/2010/main" val="40435890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8B1D662-55AA-4925-A83D-2870E909638A}"/>
              </a:ext>
            </a:extLst>
          </p:cNvPr>
          <p:cNvSpPr txBox="1">
            <a:spLocks noGrp="1"/>
          </p:cNvSpPr>
          <p:nvPr>
            <p:ph idx="1"/>
          </p:nvPr>
        </p:nvSpPr>
        <p:spPr>
          <a:xfrm>
            <a:off x="1828800" y="1280160"/>
            <a:ext cx="6691448" cy="3921665"/>
          </a:xfrm>
        </p:spPr>
        <p:txBody>
          <a:bodyPr>
            <a:noAutofit/>
          </a:bodyPr>
          <a:lstStyle/>
          <a:p>
            <a:pPr marL="0" indent="0">
              <a:buNone/>
            </a:pPr>
            <a:r>
              <a:rPr lang="en-US" sz="2200" dirty="0">
                <a:latin typeface="Arial" panose="020B0604020202020204" pitchFamily="34" charset="0"/>
                <a:cs typeface="Arial" panose="020B0604020202020204" pitchFamily="34" charset="0"/>
              </a:rPr>
              <a:t>COVID shutdowns caused a massive shift in the drug supply</a:t>
            </a:r>
          </a:p>
          <a:p>
            <a:pPr marL="685800" lvl="1" indent="-342900">
              <a:buAutoNum type="alphaLcParenR"/>
            </a:pPr>
            <a:r>
              <a:rPr lang="en-US" sz="2200" dirty="0">
                <a:latin typeface="Arial" panose="020B0604020202020204" pitchFamily="34" charset="0"/>
                <a:cs typeface="Arial" panose="020B0604020202020204" pitchFamily="34" charset="0"/>
              </a:rPr>
              <a:t>Methamphetamine became widely available</a:t>
            </a:r>
          </a:p>
          <a:p>
            <a:pPr marL="685800" lvl="1" indent="-342900">
              <a:buAutoNum type="alphaLcParenR"/>
            </a:pPr>
            <a:r>
              <a:rPr lang="en-US" sz="2200" dirty="0">
                <a:latin typeface="Arial" panose="020B0604020202020204" pitchFamily="34" charset="0"/>
                <a:cs typeface="Arial" panose="020B0604020202020204" pitchFamily="34" charset="0"/>
              </a:rPr>
              <a:t>Illicit drugs can contain ANYTHING</a:t>
            </a:r>
          </a:p>
          <a:p>
            <a:pPr marL="685800" lvl="1" indent="-342900">
              <a:buAutoNum type="alphaLcParenR"/>
            </a:pPr>
            <a:r>
              <a:rPr lang="en-US" sz="2200" b="1" dirty="0">
                <a:solidFill>
                  <a:schemeClr val="accent1">
                    <a:lumMod val="75000"/>
                  </a:schemeClr>
                </a:solidFill>
                <a:latin typeface="Arial" panose="020B0604020202020204" pitchFamily="34" charset="0"/>
                <a:cs typeface="Arial" panose="020B0604020202020204" pitchFamily="34" charset="0"/>
              </a:rPr>
              <a:t>It has become difficult to purchase a specific drug because a high fraction of drugs are contaminated with other drugs</a:t>
            </a:r>
          </a:p>
          <a:p>
            <a:pPr marL="1028700" lvl="2" indent="-342900"/>
            <a:r>
              <a:rPr lang="en-US" sz="2200" dirty="0">
                <a:latin typeface="Arial" panose="020B0604020202020204" pitchFamily="34" charset="0"/>
                <a:cs typeface="Arial" panose="020B0604020202020204" pitchFamily="34" charset="0"/>
              </a:rPr>
              <a:t>THC may have fentanyl and/or methamphetamine</a:t>
            </a:r>
          </a:p>
          <a:p>
            <a:pPr marL="1028700" lvl="2" indent="-342900"/>
            <a:r>
              <a:rPr lang="en-US" sz="2200" dirty="0">
                <a:latin typeface="Arial" panose="020B0604020202020204" pitchFamily="34" charset="0"/>
                <a:cs typeface="Arial" panose="020B0604020202020204" pitchFamily="34" charset="0"/>
              </a:rPr>
              <a:t>Cocaine will likely have fentanyl and/or methamphetamine</a:t>
            </a:r>
          </a:p>
          <a:p>
            <a:pPr marL="1028700" lvl="2" indent="-342900"/>
            <a:r>
              <a:rPr lang="en-US" sz="2200" b="1" dirty="0">
                <a:solidFill>
                  <a:schemeClr val="accent1">
                    <a:lumMod val="75000"/>
                  </a:schemeClr>
                </a:solidFill>
                <a:latin typeface="Arial" panose="020B0604020202020204" pitchFamily="34" charset="0"/>
                <a:cs typeface="Arial" panose="020B0604020202020204" pitchFamily="34" charset="0"/>
              </a:rPr>
              <a:t>Pain pills are illicitly manufactured and contain fentanyl</a:t>
            </a:r>
          </a:p>
          <a:p>
            <a:pPr marL="685800" lvl="1" indent="-342900">
              <a:buAutoNum type="alphaLcParenR"/>
            </a:pPr>
            <a:r>
              <a:rPr lang="en-US" sz="2200" dirty="0">
                <a:latin typeface="Arial" panose="020B0604020202020204" pitchFamily="34" charset="0"/>
                <a:cs typeface="Arial" panose="020B0604020202020204" pitchFamily="34" charset="0"/>
              </a:rPr>
              <a:t>Fentanyl Analogs were introduced</a:t>
            </a:r>
          </a:p>
          <a:p>
            <a:pPr marL="685800" lvl="1" indent="-342900">
              <a:buAutoNum type="alphaLcParenR"/>
            </a:pPr>
            <a:endParaRPr lang="en-US" sz="2100" dirty="0"/>
          </a:p>
        </p:txBody>
      </p:sp>
      <p:sp>
        <p:nvSpPr>
          <p:cNvPr id="5" name="Title 4">
            <a:extLst>
              <a:ext uri="{FF2B5EF4-FFF2-40B4-BE49-F238E27FC236}">
                <a16:creationId xmlns:a16="http://schemas.microsoft.com/office/drawing/2014/main" id="{C209195E-8D4E-4E3A-BFA3-82925D7BE251}"/>
              </a:ext>
            </a:extLst>
          </p:cNvPr>
          <p:cNvSpPr>
            <a:spLocks noGrp="1"/>
          </p:cNvSpPr>
          <p:nvPr>
            <p:ph type="title"/>
          </p:nvPr>
        </p:nvSpPr>
        <p:spPr>
          <a:xfrm>
            <a:off x="1828800" y="274320"/>
            <a:ext cx="6640830" cy="994172"/>
          </a:xfrm>
        </p:spPr>
        <p:txBody>
          <a:bodyPr anchor="ctr">
            <a:normAutofit fontScale="90000"/>
          </a:bodyPr>
          <a:lstStyle/>
          <a:p>
            <a:r>
              <a:rPr lang="en-US" sz="3600" b="1" dirty="0">
                <a:latin typeface="Arial" panose="020B0604020202020204" pitchFamily="34" charset="0"/>
                <a:cs typeface="Arial" panose="020B0604020202020204" pitchFamily="34" charset="0"/>
              </a:rPr>
              <a:t>The Fentanyl Evolution and its Impact</a:t>
            </a:r>
          </a:p>
        </p:txBody>
      </p:sp>
    </p:spTree>
    <p:extLst>
      <p:ext uri="{BB962C8B-B14F-4D97-AF65-F5344CB8AC3E}">
        <p14:creationId xmlns:p14="http://schemas.microsoft.com/office/powerpoint/2010/main" val="13199688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8B1D662-55AA-4925-A83D-2870E909638A}"/>
              </a:ext>
            </a:extLst>
          </p:cNvPr>
          <p:cNvSpPr txBox="1">
            <a:spLocks noGrp="1"/>
          </p:cNvSpPr>
          <p:nvPr>
            <p:ph idx="1"/>
          </p:nvPr>
        </p:nvSpPr>
        <p:spPr>
          <a:xfrm>
            <a:off x="1828800" y="1280160"/>
            <a:ext cx="6691448" cy="3921665"/>
          </a:xfrm>
        </p:spPr>
        <p:txBody>
          <a:bodyPr>
            <a:noAutofit/>
          </a:bodyPr>
          <a:lstStyle/>
          <a:p>
            <a:pPr marL="0" indent="0">
              <a:buNone/>
            </a:pPr>
            <a:r>
              <a:rPr lang="en-US" sz="2200" dirty="0">
                <a:latin typeface="Arial" panose="020B0604020202020204" pitchFamily="34" charset="0"/>
                <a:cs typeface="Arial" panose="020B0604020202020204" pitchFamily="34" charset="0"/>
              </a:rPr>
              <a:t>COVID shutdowns caused a massive shift in the drug supply</a:t>
            </a:r>
          </a:p>
          <a:p>
            <a:pPr marL="685800" lvl="1" indent="-342900">
              <a:buAutoNum type="alphaLcParenR"/>
            </a:pPr>
            <a:r>
              <a:rPr lang="en-US" sz="2200" dirty="0">
                <a:latin typeface="Arial" panose="020B0604020202020204" pitchFamily="34" charset="0"/>
                <a:cs typeface="Arial" panose="020B0604020202020204" pitchFamily="34" charset="0"/>
              </a:rPr>
              <a:t>Methamphetamine became widely available</a:t>
            </a:r>
          </a:p>
          <a:p>
            <a:pPr marL="685800" lvl="1" indent="-342900">
              <a:buAutoNum type="alphaLcParenR"/>
            </a:pPr>
            <a:r>
              <a:rPr lang="en-US" sz="2200" dirty="0">
                <a:latin typeface="Arial" panose="020B0604020202020204" pitchFamily="34" charset="0"/>
                <a:cs typeface="Arial" panose="020B0604020202020204" pitchFamily="34" charset="0"/>
              </a:rPr>
              <a:t>Illicit drugs can contain ANYTHING</a:t>
            </a:r>
          </a:p>
          <a:p>
            <a:pPr marL="685800" lvl="1" indent="-342900">
              <a:buAutoNum type="alphaLcParenR"/>
            </a:pPr>
            <a:r>
              <a:rPr lang="en-US" sz="2200" b="1" dirty="0">
                <a:solidFill>
                  <a:schemeClr val="accent1">
                    <a:lumMod val="75000"/>
                  </a:schemeClr>
                </a:solidFill>
                <a:latin typeface="Arial" panose="020B0604020202020204" pitchFamily="34" charset="0"/>
                <a:cs typeface="Arial" panose="020B0604020202020204" pitchFamily="34" charset="0"/>
              </a:rPr>
              <a:t>It has become difficult to purchase a specific drug because a high fraction of drugs are contaminated with other drugs</a:t>
            </a:r>
          </a:p>
          <a:p>
            <a:pPr marL="1028700" lvl="2" indent="-342900"/>
            <a:r>
              <a:rPr lang="en-US" sz="2200" dirty="0">
                <a:latin typeface="Arial" panose="020B0604020202020204" pitchFamily="34" charset="0"/>
                <a:cs typeface="Arial" panose="020B0604020202020204" pitchFamily="34" charset="0"/>
              </a:rPr>
              <a:t>THC may have fentanyl and/or methamphetamine</a:t>
            </a:r>
          </a:p>
          <a:p>
            <a:pPr marL="1028700" lvl="2" indent="-342900"/>
            <a:r>
              <a:rPr lang="en-US" sz="2200" dirty="0">
                <a:latin typeface="Arial" panose="020B0604020202020204" pitchFamily="34" charset="0"/>
                <a:cs typeface="Arial" panose="020B0604020202020204" pitchFamily="34" charset="0"/>
              </a:rPr>
              <a:t>Cocaine will likely have fentanyl and/or methamphetamine</a:t>
            </a:r>
          </a:p>
          <a:p>
            <a:pPr marL="1028700" lvl="2" indent="-342900"/>
            <a:r>
              <a:rPr lang="en-US" sz="2200" b="1" dirty="0">
                <a:solidFill>
                  <a:schemeClr val="accent1">
                    <a:lumMod val="75000"/>
                  </a:schemeClr>
                </a:solidFill>
                <a:latin typeface="Arial" panose="020B0604020202020204" pitchFamily="34" charset="0"/>
                <a:cs typeface="Arial" panose="020B0604020202020204" pitchFamily="34" charset="0"/>
              </a:rPr>
              <a:t>Pain pills are illicitly manufactured and contain fentanyl</a:t>
            </a:r>
          </a:p>
          <a:p>
            <a:pPr marL="685800" lvl="1" indent="-342900">
              <a:buAutoNum type="alphaLcParenR"/>
            </a:pPr>
            <a:r>
              <a:rPr lang="en-US" sz="2200" b="1" dirty="0">
                <a:solidFill>
                  <a:schemeClr val="accent5"/>
                </a:solidFill>
                <a:latin typeface="Arial" panose="020B0604020202020204" pitchFamily="34" charset="0"/>
                <a:cs typeface="Arial" panose="020B0604020202020204" pitchFamily="34" charset="0"/>
              </a:rPr>
              <a:t>Fentanyl Analogs were introduced</a:t>
            </a:r>
            <a:endParaRPr lang="en-US" sz="2200" dirty="0">
              <a:solidFill>
                <a:schemeClr val="accent5"/>
              </a:solidFill>
              <a:latin typeface="Arial" panose="020B0604020202020204" pitchFamily="34" charset="0"/>
              <a:cs typeface="Arial" panose="020B0604020202020204" pitchFamily="34" charset="0"/>
            </a:endParaRPr>
          </a:p>
          <a:p>
            <a:pPr marL="685800" lvl="1" indent="-342900">
              <a:buAutoNum type="alphaLcParenR"/>
            </a:pPr>
            <a:endParaRPr lang="en-US" sz="2100" dirty="0"/>
          </a:p>
        </p:txBody>
      </p:sp>
      <p:sp>
        <p:nvSpPr>
          <p:cNvPr id="5" name="Title 4">
            <a:extLst>
              <a:ext uri="{FF2B5EF4-FFF2-40B4-BE49-F238E27FC236}">
                <a16:creationId xmlns:a16="http://schemas.microsoft.com/office/drawing/2014/main" id="{C209195E-8D4E-4E3A-BFA3-82925D7BE251}"/>
              </a:ext>
            </a:extLst>
          </p:cNvPr>
          <p:cNvSpPr>
            <a:spLocks noGrp="1"/>
          </p:cNvSpPr>
          <p:nvPr>
            <p:ph type="title"/>
          </p:nvPr>
        </p:nvSpPr>
        <p:spPr>
          <a:xfrm>
            <a:off x="1828800" y="274320"/>
            <a:ext cx="6640830" cy="994172"/>
          </a:xfrm>
        </p:spPr>
        <p:txBody>
          <a:bodyPr anchor="ctr">
            <a:normAutofit/>
          </a:bodyPr>
          <a:lstStyle/>
          <a:p>
            <a:r>
              <a:rPr lang="en-US" sz="3200" b="1" dirty="0">
                <a:latin typeface="Arial" panose="020B0604020202020204" pitchFamily="34" charset="0"/>
                <a:cs typeface="Arial" panose="020B0604020202020204" pitchFamily="34" charset="0"/>
              </a:rPr>
              <a:t>The Fentanyl Evolution and its Impact</a:t>
            </a:r>
          </a:p>
        </p:txBody>
      </p:sp>
    </p:spTree>
    <p:extLst>
      <p:ext uri="{BB962C8B-B14F-4D97-AF65-F5344CB8AC3E}">
        <p14:creationId xmlns:p14="http://schemas.microsoft.com/office/powerpoint/2010/main" val="1634157251"/>
      </p:ext>
    </p:extLst>
  </p:cSld>
  <p:clrMapOvr>
    <a:masterClrMapping/>
  </p:clrMapOvr>
</p:sld>
</file>

<file path=ppt/theme/theme1.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avy Theme">
  <a:themeElements>
    <a:clrScheme name="Addiction Medicine">
      <a:dk1>
        <a:srgbClr val="000000"/>
      </a:dk1>
      <a:lt1>
        <a:srgbClr val="FFFFFF"/>
      </a:lt1>
      <a:dk2>
        <a:srgbClr val="13284B"/>
      </a:dk2>
      <a:lt2>
        <a:srgbClr val="E7E6E6"/>
      </a:lt2>
      <a:accent1>
        <a:srgbClr val="4B9CD3"/>
      </a:accent1>
      <a:accent2>
        <a:srgbClr val="68478D"/>
      </a:accent2>
      <a:accent3>
        <a:srgbClr val="0D5157"/>
      </a:accent3>
      <a:accent4>
        <a:srgbClr val="F1B334"/>
      </a:accent4>
      <a:accent5>
        <a:srgbClr val="C63663"/>
      </a:accent5>
      <a:accent6>
        <a:srgbClr val="999999"/>
      </a:accent6>
      <a:hlink>
        <a:srgbClr val="007FAE"/>
      </a:hlink>
      <a:folHlink>
        <a:srgbClr val="9E87C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0D8C646-5A24-4908-BAE5-7D2B0728D27C}" vid="{3E910EA9-D3C1-4C51-BC11-575C7949B582}"/>
    </a:ext>
  </a:extLst>
</a:theme>
</file>

<file path=ppt/theme/theme3.xml><?xml version="1.0" encoding="utf-8"?>
<a:theme xmlns:a="http://schemas.openxmlformats.org/drawingml/2006/main" name="Template_2018">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2018" id="{DDB039D0-A906-42EB-94D3-FE18E9A2FD62}" vid="{56DB6A63-0D83-4475-8BA5-E855D1CAF52A}"/>
    </a:ext>
  </a:extLst>
</a:theme>
</file>

<file path=ppt/theme/theme4.xml><?xml version="1.0" encoding="utf-8"?>
<a:theme xmlns:a="http://schemas.openxmlformats.org/drawingml/2006/main" name="ShapesVTI">
  <a:themeElements>
    <a:clrScheme name="Office">
      <a:dk1>
        <a:srgbClr val="000000"/>
      </a:dk1>
      <a:lt1>
        <a:srgbClr val="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Template_2018">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2018" id="{DDB039D0-A906-42EB-94D3-FE18E9A2FD62}" vid="{56DB6A63-0D83-4475-8BA5-E855D1CAF52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9431</TotalTime>
  <Words>7607</Words>
  <Application>Microsoft Office PowerPoint</Application>
  <PresentationFormat>On-screen Show (4:3)</PresentationFormat>
  <Paragraphs>972</Paragraphs>
  <Slides>141</Slides>
  <Notes>54</Notes>
  <HiddenSlides>0</HiddenSlides>
  <MMClips>0</MMClips>
  <ScaleCrop>false</ScaleCrop>
  <HeadingPairs>
    <vt:vector size="8" baseType="variant">
      <vt:variant>
        <vt:lpstr>Fonts Used</vt:lpstr>
      </vt:variant>
      <vt:variant>
        <vt:i4>22</vt:i4>
      </vt:variant>
      <vt:variant>
        <vt:lpstr>Theme</vt:lpstr>
      </vt:variant>
      <vt:variant>
        <vt:i4>5</vt:i4>
      </vt:variant>
      <vt:variant>
        <vt:lpstr>Embedded OLE Servers</vt:lpstr>
      </vt:variant>
      <vt:variant>
        <vt:i4>1</vt:i4>
      </vt:variant>
      <vt:variant>
        <vt:lpstr>Slide Titles</vt:lpstr>
      </vt:variant>
      <vt:variant>
        <vt:i4>141</vt:i4>
      </vt:variant>
    </vt:vector>
  </HeadingPairs>
  <TitlesOfParts>
    <vt:vector size="169" baseType="lpstr">
      <vt:lpstr>Arial</vt:lpstr>
      <vt:lpstr>Avenir</vt:lpstr>
      <vt:lpstr>Cabin</vt:lpstr>
      <vt:lpstr>Calibri</vt:lpstr>
      <vt:lpstr>Courier New</vt:lpstr>
      <vt:lpstr>Franklin Gothic Demi</vt:lpstr>
      <vt:lpstr>Franklin Gothic Demi Cond</vt:lpstr>
      <vt:lpstr>Franklin Gothic Medium</vt:lpstr>
      <vt:lpstr>Franklin Gothic Medium Cond</vt:lpstr>
      <vt:lpstr>Gotham Bold</vt:lpstr>
      <vt:lpstr>Helvetica</vt:lpstr>
      <vt:lpstr>Helvetica Neue</vt:lpstr>
      <vt:lpstr>Libre Franklin</vt:lpstr>
      <vt:lpstr>Libre Franklin Medium</vt:lpstr>
      <vt:lpstr>Lora</vt:lpstr>
      <vt:lpstr>Montserrat</vt:lpstr>
      <vt:lpstr>Open Sans</vt:lpstr>
      <vt:lpstr>Tahoma</vt:lpstr>
      <vt:lpstr>Times New Roman</vt:lpstr>
      <vt:lpstr>Twentieth Century</vt:lpstr>
      <vt:lpstr>Verdana</vt:lpstr>
      <vt:lpstr>Wingdings</vt:lpstr>
      <vt:lpstr>3_Office Theme</vt:lpstr>
      <vt:lpstr>Navy Theme</vt:lpstr>
      <vt:lpstr>Template_2018</vt:lpstr>
      <vt:lpstr>ShapesVTI</vt:lpstr>
      <vt:lpstr>1_Template_2018</vt:lpstr>
      <vt:lpstr>Worksheet</vt:lpstr>
      <vt:lpstr>PowerPoint Presentation</vt:lpstr>
      <vt:lpstr>Welcome to OPDAAC!</vt:lpstr>
      <vt:lpstr>MOUD: Treatment That Works</vt:lpstr>
      <vt:lpstr>Objectives</vt:lpstr>
      <vt:lpstr>Disclosures</vt:lpstr>
      <vt:lpstr>Treatment Trivia</vt:lpstr>
      <vt:lpstr>Opium Poppy: Papaver Somniferum</vt:lpstr>
      <vt:lpstr>“Opioids” vs “Opiates”</vt:lpstr>
      <vt:lpstr>The U.S. is in the midst of a SYNDEMIC</vt:lpstr>
      <vt:lpstr>PowerPoint Presentation</vt:lpstr>
      <vt:lpstr>Opioid Potency</vt:lpstr>
      <vt:lpstr>Opioid Overdose</vt:lpstr>
      <vt:lpstr>Addiction</vt:lpstr>
      <vt:lpstr>Opioid Use Disorder</vt:lpstr>
      <vt:lpstr>SUD should be treated like other Chronic Conditions</vt:lpstr>
      <vt:lpstr>Medications for Opioid Use Disorder (MOUD)</vt:lpstr>
      <vt:lpstr>Why MOUD makes sense for Addiction?</vt:lpstr>
      <vt:lpstr> </vt:lpstr>
      <vt:lpstr>PowerPoint Presentation</vt:lpstr>
      <vt:lpstr>PowerPoint Presentation</vt:lpstr>
      <vt:lpstr>Opioid Withdrawal Symptoms</vt:lpstr>
      <vt:lpstr>Clinical Opiate Withdrawal Scale (COWS)</vt:lpstr>
      <vt:lpstr>Supportive Medications for Detox</vt:lpstr>
      <vt:lpstr>Buprenorphine: Maintenance vs. Taper</vt:lpstr>
      <vt:lpstr>What is not effective</vt:lpstr>
      <vt:lpstr>Eliminating Barriers to Treatment</vt:lpstr>
      <vt:lpstr>Harm Reduction</vt:lpstr>
      <vt:lpstr>Role of Medications in the Treatment of OUD</vt:lpstr>
      <vt:lpstr>Role of Medications in the Treatment of OUD</vt:lpstr>
      <vt:lpstr>Evidence for MOUD*</vt:lpstr>
      <vt:lpstr>Methadone</vt:lpstr>
      <vt:lpstr>PowerPoint Presentation</vt:lpstr>
      <vt:lpstr>Buprenorphine</vt:lpstr>
      <vt:lpstr>Naltrexone</vt:lpstr>
      <vt:lpstr>Naloxone</vt:lpstr>
      <vt:lpstr>Lofexidine</vt:lpstr>
      <vt:lpstr>Summary of MOUD</vt:lpstr>
      <vt:lpstr>Thank you OPDAAC</vt:lpstr>
      <vt:lpstr>North Carolina Overdose Surveillance Update</vt:lpstr>
      <vt:lpstr>Overview </vt:lpstr>
      <vt:lpstr>National and State Overdose Trends</vt:lpstr>
      <vt:lpstr>Over 100,000 overdose deaths, nationally</vt:lpstr>
      <vt:lpstr>North Carolina experienced a similar increase</vt:lpstr>
      <vt:lpstr>PowerPoint Presentation</vt:lpstr>
      <vt:lpstr>Fentanyl &amp; Polysubstance Use</vt:lpstr>
      <vt:lpstr>PowerPoint Presentation</vt:lpstr>
      <vt:lpstr>In NC, fentanyl* was involved in over 70% of  fatal overdoses in 2020</vt:lpstr>
      <vt:lpstr>In NC, the epidemic is still driven by fentanyl*, but stimulants are also on the rise</vt:lpstr>
      <vt:lpstr>Most overdose deaths now involve multiple substances</vt:lpstr>
      <vt:lpstr>In 2020, Fentanyl* was involved in…</vt:lpstr>
      <vt:lpstr>PowerPoint Presentation</vt:lpstr>
      <vt:lpstr>Surveillance Resources</vt:lpstr>
      <vt:lpstr>Monthly Surveillance Reports</vt:lpstr>
      <vt:lpstr>PowerPoint Presentation</vt:lpstr>
      <vt:lpstr>PowerPoint Presentation</vt:lpstr>
      <vt:lpstr>IVPB Overdose Data Page</vt:lpstr>
      <vt:lpstr>Questions?</vt:lpstr>
      <vt:lpstr>Treatment of Opioid Use Disorder in  Two Settings:  Office Based Opioid Treatment (OBOT) and  Opioid Treatment Programs (OTP)</vt:lpstr>
      <vt:lpstr>PowerPoint Presentation</vt:lpstr>
      <vt:lpstr>Disclosures</vt:lpstr>
      <vt:lpstr>Medications for Opioid Use Disorder (MOUD)</vt:lpstr>
      <vt:lpstr>Methadone and  Opioid Treatment Programs (OTP)</vt:lpstr>
      <vt:lpstr>Methadone</vt:lpstr>
      <vt:lpstr>Methadone</vt:lpstr>
      <vt:lpstr>Three to Eight fold Reduction in Death</vt:lpstr>
      <vt:lpstr>Opioid Treatment Programs (OTP)</vt:lpstr>
      <vt:lpstr>North Carolina Opioid Treatment Programs (OTPs)</vt:lpstr>
      <vt:lpstr>Recent NC TOPPS Data (NC Treatment Outcomes and Program Performance System)</vt:lpstr>
      <vt:lpstr>Buprenorphine and  Office-Based Opioid Treatment (OBOT)</vt:lpstr>
      <vt:lpstr>Buprenorphine </vt:lpstr>
      <vt:lpstr>Buprenorphine is Evidence-Based</vt:lpstr>
      <vt:lpstr>Buprenorphine has been Evidence-Based for a LONG TIME</vt:lpstr>
      <vt:lpstr>PowerPoint Presentation</vt:lpstr>
      <vt:lpstr>Office-Based Opioid Treatment (OBOT) </vt:lpstr>
      <vt:lpstr>Office-Based Opioid Treatment (OBOT) </vt:lpstr>
      <vt:lpstr>Which is Best?</vt:lpstr>
      <vt:lpstr>Treatment is Best!</vt:lpstr>
      <vt:lpstr>All Programs are not created equal</vt:lpstr>
      <vt:lpstr>Things to consider when recommending OTP or OBOT</vt:lpstr>
      <vt:lpstr>Things to consider when recommending OTP or OBOT</vt:lpstr>
      <vt:lpstr>PowerPoint Presentation</vt:lpstr>
      <vt:lpstr>How do we facilitate moving from one level of care to another?</vt:lpstr>
      <vt:lpstr>Breaking down the Silos</vt:lpstr>
      <vt:lpstr>Tina</vt:lpstr>
      <vt:lpstr>Tina</vt:lpstr>
      <vt:lpstr>Tina</vt:lpstr>
      <vt:lpstr>Low Barrier Treatment</vt:lpstr>
      <vt:lpstr>Low barrier treatment for OUD needs to be the standard</vt:lpstr>
      <vt:lpstr>Jakubowski et al. “Defining Low-threshold Buprenorphine Treatment” Journal of Addiction Medicine, 2020, Mar-Apr 14(2), pp95-98</vt:lpstr>
      <vt:lpstr>Low Barrier Treatment Should Include:</vt:lpstr>
      <vt:lpstr>Low Barrier Treatment Should Include:</vt:lpstr>
      <vt:lpstr>PowerPoint Presentation</vt:lpstr>
      <vt:lpstr>PowerPoint Presentation</vt:lpstr>
      <vt:lpstr>Evolution of Fentanyl and how it’s impacting addiction treatment</vt:lpstr>
      <vt:lpstr>PowerPoint Presentation</vt:lpstr>
      <vt:lpstr>The Fentanyl Evolution and its Impact</vt:lpstr>
      <vt:lpstr>The Fentanyl Evolution and its Impact</vt:lpstr>
      <vt:lpstr>The Fentanyl Evolution and its Impact</vt:lpstr>
      <vt:lpstr>The Fentanyl Evolution and its Impact</vt:lpstr>
      <vt:lpstr>PowerPoint Presentation</vt:lpstr>
      <vt:lpstr>PowerPoint Presentation</vt:lpstr>
      <vt:lpstr>PowerPoint Presentation</vt:lpstr>
      <vt:lpstr>PowerPoint Presentation</vt:lpstr>
      <vt:lpstr>Evolution of Buprenorphine Inductions</vt:lpstr>
      <vt:lpstr>Opioid Withdrawal</vt:lpstr>
      <vt:lpstr>Precipitated Withdrawal</vt:lpstr>
      <vt:lpstr>Precipitated Withdrawal</vt:lpstr>
      <vt:lpstr>2003 – 2016 (ish): Era Before Fentanyl</vt:lpstr>
      <vt:lpstr>2003 – 2016 (ish): Era Before Fentanyl</vt:lpstr>
      <vt:lpstr>2003 – 2016 (ish): Era Before Fentanyl</vt:lpstr>
      <vt:lpstr>2016 – 2021: Era of ‘Prescribed’ Fentanyl</vt:lpstr>
      <vt:lpstr>2016 – 2021: Era of ‘Prescribed’ Fentanyl</vt:lpstr>
      <vt:lpstr>2017 – 2021: Era of ‘Prescribed’ Fentanyl</vt:lpstr>
      <vt:lpstr>2021 - Present: Era of Fentanyl Analogs</vt:lpstr>
      <vt:lpstr>2021 - Present: Era of Fentanyl Analogs</vt:lpstr>
      <vt:lpstr>Innovating New Suboxone protocols  Micro vs. Macro Induction</vt:lpstr>
      <vt:lpstr>PowerPoint Presentation</vt:lpstr>
      <vt:lpstr>Suboxone  Micro-Induction</vt:lpstr>
      <vt:lpstr>Suboxone Micro-Induction</vt:lpstr>
      <vt:lpstr>Suboxone Micro-Induction</vt:lpstr>
      <vt:lpstr>Suboxone Micro-Induction</vt:lpstr>
      <vt:lpstr>Suboxone Micro-Induction</vt:lpstr>
      <vt:lpstr>Suboxone Micro-Induction</vt:lpstr>
      <vt:lpstr>Tips from UNC AMP about Suboxone Micro-Induction</vt:lpstr>
      <vt:lpstr>Lessons Learned about  Suboxone Micro-Induction </vt:lpstr>
      <vt:lpstr>Lessons Learned about  Suboxone Micro-Induction </vt:lpstr>
      <vt:lpstr>Lessons Learned about  Suboxone Micro-Induction </vt:lpstr>
      <vt:lpstr>Lessons Learned about  Suboxone Micro-Induction </vt:lpstr>
      <vt:lpstr>PowerPoint Presentation</vt:lpstr>
      <vt:lpstr>Suboxone Induction in the Outpatient Setting</vt:lpstr>
      <vt:lpstr>Conundrum… how do we successfully initiate suboxone in the outpatient setting?</vt:lpstr>
      <vt:lpstr>Collaboration is KEY!</vt:lpstr>
      <vt:lpstr>Example Suboxone Micro-Induction Protocols</vt:lpstr>
      <vt:lpstr>Example Micro-Induction protocols</vt:lpstr>
      <vt:lpstr>PowerPoint Presentation</vt:lpstr>
      <vt:lpstr>Suboxone:  Do you still need a Waiver?  YES!</vt:lpstr>
      <vt:lpstr>Suboxone:  Do you still need a Waiver?  YES!</vt:lpstr>
      <vt:lpstr>In Summary</vt:lpstr>
      <vt:lpstr>Collaboration is Key!</vt:lpstr>
      <vt:lpstr>PowerPoint Presentation</vt:lpstr>
      <vt:lpstr>Wrap up and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Sara J</dc:creator>
  <cp:lastModifiedBy>Smith, Sara J</cp:lastModifiedBy>
  <cp:revision>504</cp:revision>
  <dcterms:created xsi:type="dcterms:W3CDTF">2018-04-10T13:26:13Z</dcterms:created>
  <dcterms:modified xsi:type="dcterms:W3CDTF">2022-03-28T19:17:30Z</dcterms:modified>
</cp:coreProperties>
</file>