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14" r:id="rId2"/>
    <p:sldMasterId id="2147483961" r:id="rId3"/>
    <p:sldMasterId id="2147483975" r:id="rId4"/>
    <p:sldMasterId id="2147483990" r:id="rId5"/>
    <p:sldMasterId id="2147484005" r:id="rId6"/>
    <p:sldMasterId id="2147484021" r:id="rId7"/>
  </p:sldMasterIdLst>
  <p:notesMasterIdLst>
    <p:notesMasterId r:id="rId53"/>
  </p:notesMasterIdLst>
  <p:handoutMasterIdLst>
    <p:handoutMasterId r:id="rId54"/>
  </p:handoutMasterIdLst>
  <p:sldIdLst>
    <p:sldId id="459" r:id="rId8"/>
    <p:sldId id="8355" r:id="rId9"/>
    <p:sldId id="8356" r:id="rId10"/>
    <p:sldId id="455" r:id="rId11"/>
    <p:sldId id="1042" r:id="rId12"/>
    <p:sldId id="461" r:id="rId13"/>
    <p:sldId id="8403" r:id="rId14"/>
    <p:sldId id="816" r:id="rId15"/>
    <p:sldId id="8394" r:id="rId16"/>
    <p:sldId id="8395" r:id="rId17"/>
    <p:sldId id="8404" r:id="rId18"/>
    <p:sldId id="914" r:id="rId19"/>
    <p:sldId id="8398" r:id="rId20"/>
    <p:sldId id="922" r:id="rId21"/>
    <p:sldId id="1030" r:id="rId22"/>
    <p:sldId id="1029" r:id="rId23"/>
    <p:sldId id="936" r:id="rId24"/>
    <p:sldId id="8385" r:id="rId25"/>
    <p:sldId id="8412" r:id="rId26"/>
    <p:sldId id="8409" r:id="rId27"/>
    <p:sldId id="8396" r:id="rId28"/>
    <p:sldId id="8397" r:id="rId29"/>
    <p:sldId id="8367" r:id="rId30"/>
    <p:sldId id="532" r:id="rId31"/>
    <p:sldId id="1039" r:id="rId32"/>
    <p:sldId id="8386" r:id="rId33"/>
    <p:sldId id="1068" r:id="rId34"/>
    <p:sldId id="8410" r:id="rId35"/>
    <p:sldId id="1079" r:id="rId36"/>
    <p:sldId id="513" r:id="rId37"/>
    <p:sldId id="8357" r:id="rId38"/>
    <p:sldId id="8358" r:id="rId39"/>
    <p:sldId id="8414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8415" r:id="rId51"/>
    <p:sldId id="81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FF1F84-DD60-4626-9733-B36F53AC6208}">
          <p14:sldIdLst>
            <p14:sldId id="459"/>
            <p14:sldId id="8355"/>
          </p14:sldIdLst>
        </p14:section>
        <p14:section name="Untitled Section" id="{9EC84A59-5132-4F98-BD1C-A0904AA64CA3}">
          <p14:sldIdLst>
            <p14:sldId id="8356"/>
            <p14:sldId id="455"/>
            <p14:sldId id="1042"/>
            <p14:sldId id="461"/>
            <p14:sldId id="8403"/>
            <p14:sldId id="816"/>
            <p14:sldId id="8394"/>
            <p14:sldId id="8395"/>
            <p14:sldId id="8404"/>
            <p14:sldId id="914"/>
            <p14:sldId id="8398"/>
            <p14:sldId id="922"/>
            <p14:sldId id="1030"/>
            <p14:sldId id="1029"/>
            <p14:sldId id="936"/>
            <p14:sldId id="8385"/>
            <p14:sldId id="8412"/>
            <p14:sldId id="8409"/>
            <p14:sldId id="8396"/>
            <p14:sldId id="8397"/>
            <p14:sldId id="8367"/>
            <p14:sldId id="532"/>
            <p14:sldId id="1039"/>
            <p14:sldId id="8386"/>
            <p14:sldId id="1068"/>
            <p14:sldId id="8410"/>
            <p14:sldId id="1079"/>
            <p14:sldId id="513"/>
            <p14:sldId id="8357"/>
            <p14:sldId id="8358"/>
            <p14:sldId id="8414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8415"/>
            <p14:sldId id="8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x, Mary Beth" initials="CMB" lastIdx="6" clrIdx="0">
    <p:extLst>
      <p:ext uri="{19B8F6BF-5375-455C-9EA6-DF929625EA0E}">
        <p15:presenceInfo xmlns:p15="http://schemas.microsoft.com/office/powerpoint/2012/main" userId="S::MaryBeth.Cox@dhhs.nc.gov::dab48a53-bccf-46a2-b48e-b80755c1958c" providerId="AD"/>
      </p:ext>
    </p:extLst>
  </p:cmAuthor>
  <p:cmAuthor id="2" name="Melissia Larson" initials="ML" lastIdx="1" clrIdx="1">
    <p:extLst>
      <p:ext uri="{19B8F6BF-5375-455C-9EA6-DF929625EA0E}">
        <p15:presenceInfo xmlns:p15="http://schemas.microsoft.com/office/powerpoint/2012/main" userId="Melissia Larson" providerId="None"/>
      </p:ext>
    </p:extLst>
  </p:cmAuthor>
  <p:cmAuthor id="3" name="Cassidy Quillen" initials="CQ" lastIdx="1" clrIdx="2">
    <p:extLst>
      <p:ext uri="{19B8F6BF-5375-455C-9EA6-DF929625EA0E}">
        <p15:presenceInfo xmlns:p15="http://schemas.microsoft.com/office/powerpoint/2012/main" userId="S-1-5-21-201352984-938877552-620655208-28960" providerId="AD"/>
      </p:ext>
    </p:extLst>
  </p:cmAuthor>
  <p:cmAuthor id="4" name="Erin McGraw" initials="EM" lastIdx="1" clrIdx="3">
    <p:extLst>
      <p:ext uri="{19B8F6BF-5375-455C-9EA6-DF929625EA0E}">
        <p15:presenceInfo xmlns:p15="http://schemas.microsoft.com/office/powerpoint/2012/main" userId="S-1-5-21-201352984-938877552-620655208-29800" providerId="AD"/>
      </p:ext>
    </p:extLst>
  </p:cmAuthor>
  <p:cmAuthor id="5" name="Steve North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3379CD"/>
    <a:srgbClr val="75A4DD"/>
    <a:srgbClr val="C63663"/>
    <a:srgbClr val="30A7FF"/>
    <a:srgbClr val="6D2E75"/>
    <a:srgbClr val="B1CBE5"/>
    <a:srgbClr val="DB3BE0"/>
    <a:srgbClr val="4B9CD3"/>
    <a:srgbClr val="298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8272" autoAdjust="0"/>
  </p:normalViewPr>
  <p:slideViewPr>
    <p:cSldViewPr snapToGrid="0">
      <p:cViewPr varScale="1">
        <p:scale>
          <a:sx n="66" d="100"/>
          <a:sy n="66" d="100"/>
        </p:scale>
        <p:origin x="181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044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3023832521837"/>
          <c:y val="4.5162551004637314E-2"/>
          <c:w val="0.84423584132949303"/>
          <c:h val="0.83223228346456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7DA3BB3-D40C-4C42-90E2-BC2B3372C79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7AD-4815-8575-32C0046F64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0160F2-EAC2-4A40-AE02-5C0893C2F28C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(+14%)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7AD-4815-8575-32C0046F64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96338A-24AD-45AB-A16E-473A27D0206B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(+5%)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7AD-4815-8575-32C0046F64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EFA3FD9-C641-4EA4-90EB-7B1EAB3DF0E3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(-4%)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7AD-4815-8575-32C0046F646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5569DB3-16EF-44B1-A799-63F131F9D031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(+10%)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7AD-4815-8575-32C0046F646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3FD6E98-D377-48A1-AD66-3B33EC7D65A5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(+16%)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7AD-4815-8575-32C0046F646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69FD250-10A0-4B86-AAC1-3F585A6F185B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(+25%)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AD-4815-8575-32C0046F6463}"/>
                </c:ext>
              </c:extLst>
            </c:dLbl>
            <c:dLbl>
              <c:idx val="7"/>
              <c:layout>
                <c:manualLayout>
                  <c:x val="0"/>
                  <c:y val="0.11817393469273074"/>
                </c:manualLayout>
              </c:layout>
              <c:tx>
                <c:rich>
                  <a:bodyPr/>
                  <a:lstStyle/>
                  <a:p>
                    <a:fld id="{BF593F02-87C5-4139-82D8-969C66B3CE1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(+26%)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7AD-4815-8575-32C0046F6463}"/>
                </c:ext>
              </c:extLst>
            </c:dLbl>
            <c:dLbl>
              <c:idx val="8"/>
              <c:layout>
                <c:manualLayout>
                  <c:x val="0"/>
                  <c:y val="0.11817393469273074"/>
                </c:manualLayout>
              </c:layout>
              <c:tx>
                <c:rich>
                  <a:bodyPr/>
                  <a:lstStyle/>
                  <a:p>
                    <a:fld id="{BF593F02-87C5-4139-82D8-969C66B3CE16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(-7%)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AD-4815-8575-32C0046F6463}"/>
                </c:ext>
              </c:extLst>
            </c:dLbl>
            <c:dLbl>
              <c:idx val="9"/>
              <c:layout>
                <c:manualLayout>
                  <c:x val="1.4134286629755033E-3"/>
                  <c:y val="0.12169032982261201"/>
                </c:manualLayout>
              </c:layout>
              <c:tx>
                <c:rich>
                  <a:bodyPr/>
                  <a:lstStyle/>
                  <a:p>
                    <a:fld id="{FC7F2592-D8C5-433B-B511-8EA25F6C11BF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(+2%)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9E-4F8C-9BB9-6538FE3268A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C4632B17-9918-499C-BB12-247B5CDC99AC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(+40%)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63-4C19-9B06-4A116AE19AC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F1A20E7-BB3B-4077-889A-A90FED6D0AD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(+14%)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168-467C-A758-C307DBCC51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2021*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1071</c:v>
                </c:pt>
                <c:pt idx="1">
                  <c:v>1222</c:v>
                </c:pt>
                <c:pt idx="2">
                  <c:v>1278</c:v>
                </c:pt>
                <c:pt idx="3">
                  <c:v>1229</c:v>
                </c:pt>
                <c:pt idx="4">
                  <c:v>1355</c:v>
                </c:pt>
                <c:pt idx="5">
                  <c:v>1566</c:v>
                </c:pt>
                <c:pt idx="6">
                  <c:v>1965</c:v>
                </c:pt>
                <c:pt idx="7">
                  <c:v>2474</c:v>
                </c:pt>
                <c:pt idx="8">
                  <c:v>2301</c:v>
                </c:pt>
                <c:pt idx="9">
                  <c:v>2352</c:v>
                </c:pt>
                <c:pt idx="10">
                  <c:v>3304</c:v>
                </c:pt>
                <c:pt idx="11" formatCode="General">
                  <c:v>3759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D-4815-8575-32C0046F6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7"/>
        <c:axId val="2144202976"/>
        <c:axId val="2144205744"/>
      </c:barChart>
      <c:catAx>
        <c:axId val="21442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144205744"/>
        <c:crosses val="autoZero"/>
        <c:auto val="1"/>
        <c:lblAlgn val="ctr"/>
        <c:lblOffset val="100"/>
        <c:noMultiLvlLbl val="0"/>
      </c:catAx>
      <c:valAx>
        <c:axId val="2144205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200" b="0" dirty="0"/>
                  <a:t>Number of medication and drug overdose deaths,</a:t>
                </a:r>
              </a:p>
              <a:p>
                <a:pPr>
                  <a:defRPr sz="1200"/>
                </a:pPr>
                <a:r>
                  <a:rPr lang="en-US" sz="1200" b="0" dirty="0"/>
                  <a:t> NC Residents</a:t>
                </a:r>
              </a:p>
            </c:rich>
          </c:tx>
          <c:layout>
            <c:manualLayout>
              <c:xMode val="edge"/>
              <c:yMode val="edge"/>
              <c:x val="1.10497846301986E-2"/>
              <c:y val="0.1135770177165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144202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Black</a:t>
            </a:r>
            <a:r>
              <a:rPr lang="en-US" sz="1800" b="1" i="0" baseline="30000" dirty="0">
                <a:effectLst/>
              </a:rPr>
              <a:t>*</a:t>
            </a:r>
            <a:r>
              <a:rPr lang="en-US" sz="1800" b="1" i="0" baseline="0" dirty="0">
                <a:effectLst/>
              </a:rPr>
              <a:t>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r>
              <a:rPr lang="en-US" sz="1200" b="0" dirty="0"/>
              <a:t>Rate per 100,000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endParaRPr lang="en-US" sz="1200" b="0" dirty="0"/>
          </a:p>
        </c:rich>
      </c:tx>
      <c:layout>
        <c:manualLayout>
          <c:xMode val="edge"/>
          <c:yMode val="edge"/>
          <c:x val="3.6574857776878714E-3"/>
          <c:y val="1.7063260793485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5215612978904"/>
          <c:y val="0.21469323112230695"/>
          <c:w val="0.87655578479851881"/>
          <c:h val="0.571662864307846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rgbClr val="85398F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85398F"/>
              </a:solidFill>
              <a:ln w="9525">
                <a:solidFill>
                  <a:srgbClr val="85398F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&lt;18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1.0095081243771695</c:v>
                </c:pt>
                <c:pt idx="1">
                  <c:v>7.0765034353207579</c:v>
                </c:pt>
                <c:pt idx="2">
                  <c:v>21.187394400645825</c:v>
                </c:pt>
                <c:pt idx="3">
                  <c:v>14.656281883703349</c:v>
                </c:pt>
                <c:pt idx="4">
                  <c:v>2.9019735652531082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4-40FC-9CD9-9DE0C817C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rgbClr val="4A7C85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A7C8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&lt;18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1.1955001374825158</c:v>
                </c:pt>
                <c:pt idx="1">
                  <c:v>17.726639109800413</c:v>
                </c:pt>
                <c:pt idx="2">
                  <c:v>60.040017653254345</c:v>
                </c:pt>
                <c:pt idx="3">
                  <c:v>53.343858210174801</c:v>
                </c:pt>
                <c:pt idx="4">
                  <c:v>15.396768017565703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44-40FC-9CD9-9DE0C817C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062312"/>
        <c:axId val="1225061656"/>
      </c:lineChart>
      <c:catAx>
        <c:axId val="122506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061656"/>
        <c:crosses val="autoZero"/>
        <c:auto val="1"/>
        <c:lblAlgn val="ctr"/>
        <c:lblOffset val="100"/>
        <c:noMultiLvlLbl val="0"/>
      </c:catAx>
      <c:valAx>
        <c:axId val="1225061656"/>
        <c:scaling>
          <c:orientation val="minMax"/>
          <c:max val="2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0623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254576471446392E-2"/>
          <c:y val="2.1847611821167193E-2"/>
          <c:w val="0.79222152353987585"/>
          <c:h val="0.829788656840086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Commonly Prescribed Opioid Medications</c:v>
                </c:pt>
              </c:strCache>
            </c:strRef>
          </c:tx>
          <c:spPr>
            <a:ln w="38083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0.13594039838881958"/>
                  <c:y val="8.232246241126561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chemeClr val="accent1"/>
                        </a:solidFill>
                      </a:rPr>
                      <a:t>Common Rx Opioids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89388058011244"/>
                      <c:h val="5.406908477255251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576-4ECB-AB26-3EB5C03CD4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2021*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96</c:v>
                </c:pt>
                <c:pt idx="1">
                  <c:v>189</c:v>
                </c:pt>
                <c:pt idx="2">
                  <c:v>239</c:v>
                </c:pt>
                <c:pt idx="3">
                  <c:v>306</c:v>
                </c:pt>
                <c:pt idx="4">
                  <c:v>373</c:v>
                </c:pt>
                <c:pt idx="5">
                  <c:v>417</c:v>
                </c:pt>
                <c:pt idx="6">
                  <c:v>494</c:v>
                </c:pt>
                <c:pt idx="7">
                  <c:v>547</c:v>
                </c:pt>
                <c:pt idx="8">
                  <c:v>606</c:v>
                </c:pt>
                <c:pt idx="9">
                  <c:v>663</c:v>
                </c:pt>
                <c:pt idx="10">
                  <c:v>627</c:v>
                </c:pt>
                <c:pt idx="11">
                  <c:v>574</c:v>
                </c:pt>
                <c:pt idx="12">
                  <c:v>586</c:v>
                </c:pt>
                <c:pt idx="13">
                  <c:v>547</c:v>
                </c:pt>
                <c:pt idx="14">
                  <c:v>524</c:v>
                </c:pt>
                <c:pt idx="15">
                  <c:v>563</c:v>
                </c:pt>
                <c:pt idx="16">
                  <c:v>637</c:v>
                </c:pt>
                <c:pt idx="17">
                  <c:v>697</c:v>
                </c:pt>
                <c:pt idx="18">
                  <c:v>680</c:v>
                </c:pt>
                <c:pt idx="19">
                  <c:v>503</c:v>
                </c:pt>
                <c:pt idx="20">
                  <c:v>436</c:v>
                </c:pt>
                <c:pt idx="21">
                  <c:v>520</c:v>
                </c:pt>
                <c:pt idx="22">
                  <c:v>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76-4ECB-AB26-3EB5C03CD4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Fentanyl</c:v>
                </c:pt>
              </c:strCache>
            </c:strRef>
          </c:tx>
          <c:spPr>
            <a:ln w="38083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0.16697593742370673"/>
                  <c:y val="-0.643652997622879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chemeClr val="accent3"/>
                        </a:solidFill>
                      </a:rPr>
                      <a:t>Fentanyl^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576-4ECB-AB26-3EB5C03CD4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2021*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26</c:v>
                </c:pt>
                <c:pt idx="1">
                  <c:v>48</c:v>
                </c:pt>
                <c:pt idx="2">
                  <c:v>58</c:v>
                </c:pt>
                <c:pt idx="3">
                  <c:v>50</c:v>
                </c:pt>
                <c:pt idx="4">
                  <c:v>71</c:v>
                </c:pt>
                <c:pt idx="5">
                  <c:v>110</c:v>
                </c:pt>
                <c:pt idx="6">
                  <c:v>113</c:v>
                </c:pt>
                <c:pt idx="7">
                  <c:v>104</c:v>
                </c:pt>
                <c:pt idx="8">
                  <c:v>111</c:v>
                </c:pt>
                <c:pt idx="9">
                  <c:v>125</c:v>
                </c:pt>
                <c:pt idx="10">
                  <c:v>164</c:v>
                </c:pt>
                <c:pt idx="11">
                  <c:v>165</c:v>
                </c:pt>
                <c:pt idx="12">
                  <c:v>146</c:v>
                </c:pt>
                <c:pt idx="13">
                  <c:v>140</c:v>
                </c:pt>
                <c:pt idx="14">
                  <c:v>111</c:v>
                </c:pt>
                <c:pt idx="15">
                  <c:v>212</c:v>
                </c:pt>
                <c:pt idx="16">
                  <c:v>300</c:v>
                </c:pt>
                <c:pt idx="17">
                  <c:v>607</c:v>
                </c:pt>
                <c:pt idx="18">
                  <c:v>1316</c:v>
                </c:pt>
                <c:pt idx="19">
                  <c:v>1295</c:v>
                </c:pt>
                <c:pt idx="20">
                  <c:v>1429</c:v>
                </c:pt>
                <c:pt idx="21">
                  <c:v>2398</c:v>
                </c:pt>
                <c:pt idx="22">
                  <c:v>2900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76-4ECB-AB26-3EB5C03CD4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Cocaine</c:v>
                </c:pt>
              </c:strCache>
            </c:strRef>
          </c:tx>
          <c:spPr>
            <a:ln w="38083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0.1568238789372188"/>
                  <c:y val="-0.262641466463837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Cocaine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576-4ECB-AB26-3EB5C03CD4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2021*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0">
                  <c:v>71</c:v>
                </c:pt>
                <c:pt idx="1">
                  <c:v>83</c:v>
                </c:pt>
                <c:pt idx="2">
                  <c:v>95</c:v>
                </c:pt>
                <c:pt idx="3">
                  <c:v>128</c:v>
                </c:pt>
                <c:pt idx="4">
                  <c:v>172</c:v>
                </c:pt>
                <c:pt idx="5">
                  <c:v>198</c:v>
                </c:pt>
                <c:pt idx="6">
                  <c:v>290</c:v>
                </c:pt>
                <c:pt idx="7">
                  <c:v>320</c:v>
                </c:pt>
                <c:pt idx="8">
                  <c:v>220</c:v>
                </c:pt>
                <c:pt idx="9">
                  <c:v>184</c:v>
                </c:pt>
                <c:pt idx="10">
                  <c:v>160</c:v>
                </c:pt>
                <c:pt idx="11">
                  <c:v>125</c:v>
                </c:pt>
                <c:pt idx="12">
                  <c:v>171</c:v>
                </c:pt>
                <c:pt idx="13">
                  <c:v>201</c:v>
                </c:pt>
                <c:pt idx="14">
                  <c:v>167</c:v>
                </c:pt>
                <c:pt idx="15">
                  <c:v>225</c:v>
                </c:pt>
                <c:pt idx="16">
                  <c:v>313</c:v>
                </c:pt>
                <c:pt idx="17">
                  <c:v>502</c:v>
                </c:pt>
                <c:pt idx="18">
                  <c:v>727</c:v>
                </c:pt>
                <c:pt idx="19">
                  <c:v>723</c:v>
                </c:pt>
                <c:pt idx="20">
                  <c:v>811</c:v>
                </c:pt>
                <c:pt idx="21">
                  <c:v>1042</c:v>
                </c:pt>
                <c:pt idx="22">
                  <c:v>1330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76-4ECB-AB26-3EB5C03CD478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Alcohol</c:v>
                </c:pt>
              </c:strCache>
            </c:strRef>
          </c:tx>
          <c:spPr>
            <a:ln w="38083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0.16818198409321028"/>
                  <c:y val="-6.94203092635524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rgbClr val="00B0F0"/>
                        </a:solidFill>
                      </a:rPr>
                      <a:t>Alcohol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576-4ECB-AB26-3EB5C03CD4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2021*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45</c:v>
                </c:pt>
                <c:pt idx="1">
                  <c:v>57</c:v>
                </c:pt>
                <c:pt idx="2">
                  <c:v>50</c:v>
                </c:pt>
                <c:pt idx="3">
                  <c:v>35</c:v>
                </c:pt>
                <c:pt idx="4">
                  <c:v>61</c:v>
                </c:pt>
                <c:pt idx="5">
                  <c:v>58</c:v>
                </c:pt>
                <c:pt idx="6">
                  <c:v>62</c:v>
                </c:pt>
                <c:pt idx="7">
                  <c:v>51</c:v>
                </c:pt>
                <c:pt idx="8">
                  <c:v>100</c:v>
                </c:pt>
                <c:pt idx="9">
                  <c:v>143</c:v>
                </c:pt>
                <c:pt idx="10">
                  <c:v>178</c:v>
                </c:pt>
                <c:pt idx="11">
                  <c:v>165</c:v>
                </c:pt>
                <c:pt idx="12">
                  <c:v>159</c:v>
                </c:pt>
                <c:pt idx="13">
                  <c:v>176</c:v>
                </c:pt>
                <c:pt idx="14">
                  <c:v>193</c:v>
                </c:pt>
                <c:pt idx="15">
                  <c:v>249</c:v>
                </c:pt>
                <c:pt idx="16">
                  <c:v>262</c:v>
                </c:pt>
                <c:pt idx="17">
                  <c:v>281</c:v>
                </c:pt>
                <c:pt idx="18">
                  <c:v>393</c:v>
                </c:pt>
                <c:pt idx="19">
                  <c:v>382</c:v>
                </c:pt>
                <c:pt idx="20">
                  <c:v>387</c:v>
                </c:pt>
                <c:pt idx="21">
                  <c:v>586</c:v>
                </c:pt>
                <c:pt idx="22">
                  <c:v>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76-4ECB-AB26-3EB5C03CD478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Benzodizepines</c:v>
                </c:pt>
              </c:strCache>
            </c:strRef>
          </c:tx>
          <c:spPr>
            <a:ln w="38083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0.16670316717297448"/>
                  <c:y val="5.23769733935191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t>Benzodiazepines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9273564904288"/>
                      <c:h val="2.716513316319006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A576-4ECB-AB26-3EB5C03CD4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2021*</c:v>
                </c:pt>
              </c:strCache>
            </c:strRef>
          </c:cat>
          <c:val>
            <c:numRef>
              <c:f>Sheet1!$F$2:$F$24</c:f>
              <c:numCache>
                <c:formatCode>General</c:formatCode>
                <c:ptCount val="23"/>
                <c:pt idx="0">
                  <c:v>25</c:v>
                </c:pt>
                <c:pt idx="1">
                  <c:v>28</c:v>
                </c:pt>
                <c:pt idx="2">
                  <c:v>41</c:v>
                </c:pt>
                <c:pt idx="3">
                  <c:v>27</c:v>
                </c:pt>
                <c:pt idx="4">
                  <c:v>24</c:v>
                </c:pt>
                <c:pt idx="5">
                  <c:v>21</c:v>
                </c:pt>
                <c:pt idx="6">
                  <c:v>47</c:v>
                </c:pt>
                <c:pt idx="7">
                  <c:v>59</c:v>
                </c:pt>
                <c:pt idx="8">
                  <c:v>64</c:v>
                </c:pt>
                <c:pt idx="9">
                  <c:v>82</c:v>
                </c:pt>
                <c:pt idx="10">
                  <c:v>79</c:v>
                </c:pt>
                <c:pt idx="11">
                  <c:v>116</c:v>
                </c:pt>
                <c:pt idx="12">
                  <c:v>162</c:v>
                </c:pt>
                <c:pt idx="13">
                  <c:v>156</c:v>
                </c:pt>
                <c:pt idx="14">
                  <c:v>125</c:v>
                </c:pt>
                <c:pt idx="15">
                  <c:v>282</c:v>
                </c:pt>
                <c:pt idx="16">
                  <c:v>402</c:v>
                </c:pt>
                <c:pt idx="17">
                  <c:v>527</c:v>
                </c:pt>
                <c:pt idx="18">
                  <c:v>601</c:v>
                </c:pt>
                <c:pt idx="19">
                  <c:v>497</c:v>
                </c:pt>
                <c:pt idx="20">
                  <c:v>461</c:v>
                </c:pt>
                <c:pt idx="21">
                  <c:v>449</c:v>
                </c:pt>
                <c:pt idx="22">
                  <c:v>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576-4ECB-AB26-3EB5C03CD47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Meth</c:v>
                </c:pt>
              </c:strCache>
            </c:strRef>
          </c:tx>
          <c:spPr>
            <a:ln w="38083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0.14736664146601761"/>
                  <c:y val="-0.237457569082305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chemeClr val="accent5"/>
                        </a:solidFill>
                      </a:rPr>
                      <a:t>Methamphetamine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A576-4ECB-AB26-3EB5C03CD4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2021*</c:v>
                </c:pt>
              </c:strCache>
            </c:strRef>
          </c:cat>
          <c:val>
            <c:numRef>
              <c:f>Sheet1!$G$2:$G$24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9</c:v>
                </c:pt>
                <c:pt idx="4">
                  <c:v>8</c:v>
                </c:pt>
                <c:pt idx="5">
                  <c:v>15</c:v>
                </c:pt>
                <c:pt idx="6">
                  <c:v>19</c:v>
                </c:pt>
                <c:pt idx="7">
                  <c:v>10</c:v>
                </c:pt>
                <c:pt idx="8">
                  <c:v>14</c:v>
                </c:pt>
                <c:pt idx="9">
                  <c:v>10</c:v>
                </c:pt>
                <c:pt idx="10">
                  <c:v>9</c:v>
                </c:pt>
                <c:pt idx="11">
                  <c:v>11</c:v>
                </c:pt>
                <c:pt idx="12">
                  <c:v>18</c:v>
                </c:pt>
                <c:pt idx="13">
                  <c:v>24</c:v>
                </c:pt>
                <c:pt idx="14">
                  <c:v>30</c:v>
                </c:pt>
                <c:pt idx="15">
                  <c:v>33</c:v>
                </c:pt>
                <c:pt idx="16">
                  <c:v>64</c:v>
                </c:pt>
                <c:pt idx="17">
                  <c:v>115</c:v>
                </c:pt>
                <c:pt idx="18">
                  <c:v>183</c:v>
                </c:pt>
                <c:pt idx="19">
                  <c:v>267</c:v>
                </c:pt>
                <c:pt idx="20">
                  <c:v>353</c:v>
                </c:pt>
                <c:pt idx="21">
                  <c:v>634</c:v>
                </c:pt>
                <c:pt idx="22">
                  <c:v>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576-4ECB-AB26-3EB5C03CD47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Antiepileptics</c:v>
                </c:pt>
              </c:strCache>
            </c:strRef>
          </c:tx>
          <c:spPr>
            <a:ln w="38100">
              <a:solidFill>
                <a:srgbClr val="A6611A"/>
              </a:solidFill>
            </a:ln>
          </c:spPr>
          <c:marker>
            <c:symbol val="none"/>
          </c:marker>
          <c:dLbls>
            <c:dLbl>
              <c:idx val="19"/>
              <c:layout>
                <c:manualLayout>
                  <c:x val="0.11523778112766457"/>
                  <c:y val="-3.62649191503740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A6611A"/>
                        </a:solidFill>
                      </a:rPr>
                      <a:t>Gabapentin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9C5-4063-AB02-7DF22D2C3B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2021*</c:v>
                </c:pt>
              </c:strCache>
            </c:strRef>
          </c:cat>
          <c:val>
            <c:numRef>
              <c:f>Sheet1!$H$2:$H$24</c:f>
              <c:numCache>
                <c:formatCode>General</c:formatCode>
                <c:ptCount val="23"/>
                <c:pt idx="0">
                  <c:v>7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9</c:v>
                </c:pt>
                <c:pt idx="9">
                  <c:v>13</c:v>
                </c:pt>
                <c:pt idx="10">
                  <c:v>16</c:v>
                </c:pt>
                <c:pt idx="11">
                  <c:v>21</c:v>
                </c:pt>
                <c:pt idx="12">
                  <c:v>33</c:v>
                </c:pt>
                <c:pt idx="13">
                  <c:v>50</c:v>
                </c:pt>
                <c:pt idx="14">
                  <c:v>51</c:v>
                </c:pt>
                <c:pt idx="15">
                  <c:v>114</c:v>
                </c:pt>
                <c:pt idx="16">
                  <c:v>188</c:v>
                </c:pt>
                <c:pt idx="17">
                  <c:v>239</c:v>
                </c:pt>
                <c:pt idx="18">
                  <c:v>279</c:v>
                </c:pt>
                <c:pt idx="19">
                  <c:v>305</c:v>
                </c:pt>
                <c:pt idx="20">
                  <c:v>299</c:v>
                </c:pt>
                <c:pt idx="21">
                  <c:v>437</c:v>
                </c:pt>
                <c:pt idx="22">
                  <c:v>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C5-4063-AB02-7DF22D2C3B11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Heroin</c:v>
                </c:pt>
              </c:strCache>
            </c:strRef>
          </c:tx>
          <c:spPr>
            <a:ln w="38100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21"/>
              <c:layout>
                <c:manualLayout>
                  <c:x val="2.91457635698281E-2"/>
                  <c:y val="0.119278358314080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rPr>
                      <a:t>Heroin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FE-4729-AE7E-6AF7317604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Sheet1!$A$2:$A$24</c:f>
              <c:strCache>
                <c:ptCount val="2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2021*</c:v>
                </c:pt>
              </c:strCache>
            </c:strRef>
          </c:cat>
          <c:val>
            <c:numRef>
              <c:f>Sheet1!$I$2:$I$24</c:f>
              <c:numCache>
                <c:formatCode>General</c:formatCode>
                <c:ptCount val="23"/>
                <c:pt idx="0">
                  <c:v>41</c:v>
                </c:pt>
                <c:pt idx="1">
                  <c:v>41</c:v>
                </c:pt>
                <c:pt idx="2">
                  <c:v>48</c:v>
                </c:pt>
                <c:pt idx="3">
                  <c:v>46</c:v>
                </c:pt>
                <c:pt idx="4">
                  <c:v>52</c:v>
                </c:pt>
                <c:pt idx="5">
                  <c:v>48</c:v>
                </c:pt>
                <c:pt idx="6">
                  <c:v>62</c:v>
                </c:pt>
                <c:pt idx="7">
                  <c:v>56</c:v>
                </c:pt>
                <c:pt idx="8">
                  <c:v>50</c:v>
                </c:pt>
                <c:pt idx="9">
                  <c:v>63</c:v>
                </c:pt>
                <c:pt idx="10">
                  <c:v>75</c:v>
                </c:pt>
                <c:pt idx="11">
                  <c:v>38</c:v>
                </c:pt>
                <c:pt idx="12">
                  <c:v>78</c:v>
                </c:pt>
                <c:pt idx="13">
                  <c:v>149</c:v>
                </c:pt>
                <c:pt idx="14">
                  <c:v>187</c:v>
                </c:pt>
                <c:pt idx="15">
                  <c:v>266</c:v>
                </c:pt>
                <c:pt idx="16">
                  <c:v>388</c:v>
                </c:pt>
                <c:pt idx="17">
                  <c:v>545</c:v>
                </c:pt>
                <c:pt idx="18">
                  <c:v>550</c:v>
                </c:pt>
                <c:pt idx="19">
                  <c:v>632</c:v>
                </c:pt>
                <c:pt idx="20">
                  <c:v>604</c:v>
                </c:pt>
                <c:pt idx="21">
                  <c:v>548</c:v>
                </c:pt>
                <c:pt idx="22">
                  <c:v>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FE-4729-AE7E-6AF731760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65648"/>
        <c:axId val="1"/>
      </c:lineChart>
      <c:catAx>
        <c:axId val="15756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0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b="0" dirty="0"/>
                  <a:t>Number of Deaths</a:t>
                </a:r>
              </a:p>
            </c:rich>
          </c:tx>
          <c:layout>
            <c:manualLayout>
              <c:xMode val="edge"/>
              <c:yMode val="edge"/>
              <c:x val="1.3138154665250755E-2"/>
              <c:y val="0.31848293797146265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65648"/>
        <c:crosses val="autoZero"/>
        <c:crossBetween val="between"/>
        <c:majorUnit val="300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2445920452401"/>
          <c:y val="0.11273764215320119"/>
          <c:w val="0.87052394578844139"/>
          <c:h val="0.80578472329756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0-4655-86BD-213FC865A4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21.4</c:v>
                </c:pt>
                <c:pt idx="1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0-4655-86BD-213FC865A4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0-4655-86BD-213FC865A4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36.799999999999997</c:v>
                </c:pt>
                <c:pt idx="1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0-4655-86BD-213FC865A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361368"/>
        <c:axId val="764357432"/>
      </c:barChart>
      <c:catAx>
        <c:axId val="76436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357432"/>
        <c:crosses val="autoZero"/>
        <c:auto val="1"/>
        <c:lblAlgn val="ctr"/>
        <c:lblOffset val="100"/>
        <c:noMultiLvlLbl val="0"/>
      </c:catAx>
      <c:valAx>
        <c:axId val="764357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36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26944421812"/>
          <c:y val="3.4695374015748001E-2"/>
          <c:w val="0.86820910918550898"/>
          <c:h val="0.74577091535433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 per 100,000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B6-43D2-BD0F-B8BE77151A6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0B6-43D2-BD0F-B8BE77151A62}"/>
              </c:ext>
            </c:extLst>
          </c:dPt>
          <c:dPt>
            <c:idx val="3"/>
            <c:invertIfNegative val="0"/>
            <c:bubble3D val="0"/>
            <c:spPr>
              <a:solidFill>
                <a:srgbClr val="4E9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0B6-43D2-BD0F-B8BE77151A62}"/>
              </c:ext>
            </c:extLst>
          </c:dPt>
          <c:dPt>
            <c:idx val="4"/>
            <c:invertIfNegative val="0"/>
            <c:bubble3D val="0"/>
            <c:spPr>
              <a:solidFill>
                <a:srgbClr val="4E9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0B6-43D2-BD0F-B8BE77151A62}"/>
              </c:ext>
            </c:extLst>
          </c:dPt>
          <c:dPt>
            <c:idx val="5"/>
            <c:invertIfNegative val="0"/>
            <c:bubble3D val="0"/>
            <c:spPr>
              <a:solidFill>
                <a:srgbClr val="4E9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0B6-43D2-BD0F-B8BE77151A62}"/>
              </c:ext>
            </c:extLst>
          </c:dPt>
          <c:dPt>
            <c:idx val="6"/>
            <c:invertIfNegative val="0"/>
            <c:bubble3D val="0"/>
            <c:spPr>
              <a:solidFill>
                <a:srgbClr val="4E9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0B6-43D2-BD0F-B8BE77151A62}"/>
              </c:ext>
            </c:extLst>
          </c:dPt>
          <c:dPt>
            <c:idx val="7"/>
            <c:invertIfNegative val="0"/>
            <c:bubble3D val="0"/>
            <c:spPr>
              <a:solidFill>
                <a:srgbClr val="4E9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B6-43D2-BD0F-B8BE77151A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Male</c:v>
                </c:pt>
                <c:pt idx="1">
                  <c:v>Female</c:v>
                </c:pt>
                <c:pt idx="3">
                  <c:v>White*</c:v>
                </c:pt>
                <c:pt idx="4">
                  <c:v>Black*</c:v>
                </c:pt>
                <c:pt idx="5">
                  <c:v>American Indian*</c:v>
                </c:pt>
                <c:pt idx="6">
                  <c:v>Asian*</c:v>
                </c:pt>
                <c:pt idx="7">
                  <c:v>Hispanic</c:v>
                </c:pt>
                <c:pt idx="9">
                  <c:v>0-14</c:v>
                </c:pt>
                <c:pt idx="10">
                  <c:v>15-24</c:v>
                </c:pt>
                <c:pt idx="11">
                  <c:v>25-34</c:v>
                </c:pt>
                <c:pt idx="12">
                  <c:v>35-44</c:v>
                </c:pt>
                <c:pt idx="13">
                  <c:v>45-54</c:v>
                </c:pt>
                <c:pt idx="14">
                  <c:v>55-64</c:v>
                </c:pt>
                <c:pt idx="15">
                  <c:v>65-84</c:v>
                </c:pt>
                <c:pt idx="16">
                  <c:v>85+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32.157730000000001</c:v>
                </c:pt>
                <c:pt idx="1">
                  <c:v>16.05724</c:v>
                </c:pt>
                <c:pt idx="3">
                  <c:v>29.574069999999999</c:v>
                </c:pt>
                <c:pt idx="4">
                  <c:v>16.348970000000001</c:v>
                </c:pt>
                <c:pt idx="5">
                  <c:v>40.697400000000002</c:v>
                </c:pt>
                <c:pt idx="6">
                  <c:v>3.9469249999999998</c:v>
                </c:pt>
                <c:pt idx="7">
                  <c:v>6.9074600000000004</c:v>
                </c:pt>
                <c:pt idx="9">
                  <c:v>0.21023900000000001</c:v>
                </c:pt>
                <c:pt idx="10">
                  <c:v>15.728859999999999</c:v>
                </c:pt>
                <c:pt idx="11">
                  <c:v>49.325760000000002</c:v>
                </c:pt>
                <c:pt idx="12">
                  <c:v>47.438580000000002</c:v>
                </c:pt>
                <c:pt idx="13">
                  <c:v>37.830689999999997</c:v>
                </c:pt>
                <c:pt idx="14">
                  <c:v>24.844080000000002</c:v>
                </c:pt>
                <c:pt idx="15">
                  <c:v>6.2585769999999998</c:v>
                </c:pt>
                <c:pt idx="16">
                  <c:v>4.7355669999999996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B6-43D2-BD0F-B8BE77151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-2145227056"/>
        <c:axId val="-2140178624"/>
      </c:barChart>
      <c:catAx>
        <c:axId val="-214522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2140178624"/>
        <c:crosses val="autoZero"/>
        <c:auto val="1"/>
        <c:lblAlgn val="ctr"/>
        <c:lblOffset val="100"/>
        <c:noMultiLvlLbl val="0"/>
      </c:catAx>
      <c:valAx>
        <c:axId val="-2140178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200" b="0" baseline="0" dirty="0">
                    <a:solidFill>
                      <a:schemeClr val="tx1"/>
                    </a:solidFill>
                  </a:rPr>
                  <a:t>Medication and drug overdose</a:t>
                </a:r>
              </a:p>
              <a:p>
                <a:pPr>
                  <a:defRPr/>
                </a:pPr>
                <a:r>
                  <a:rPr lang="en-US" sz="1200" b="0" baseline="0" dirty="0">
                    <a:solidFill>
                      <a:schemeClr val="tx1"/>
                    </a:solidFill>
                  </a:rPr>
                  <a:t>death </a:t>
                </a:r>
                <a:r>
                  <a:rPr lang="en-US" sz="1200" b="0" dirty="0">
                    <a:solidFill>
                      <a:schemeClr val="tx1"/>
                    </a:solidFill>
                  </a:rPr>
                  <a:t>rate per 100,000 NC residents</a:t>
                </a:r>
              </a:p>
            </c:rich>
          </c:tx>
          <c:layout>
            <c:manualLayout>
              <c:xMode val="edge"/>
              <c:yMode val="edge"/>
              <c:x val="7.2563392693997661E-3"/>
              <c:y val="0.208355454953720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214522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5812578148761"/>
          <c:y val="3.2896352241684072E-2"/>
          <c:w val="0.85936579815935021"/>
          <c:h val="0.86598359987610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162C5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9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BF-4A4E-850E-50BBEF379DF5}"/>
              </c:ext>
            </c:extLst>
          </c:dPt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4C4-4169-A8EB-AA678AAF9D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1-4442-9A11-7515DAEFEF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19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462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1-4442-9A11-7515DAEFEF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555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C1-4442-9A11-7515DAEFEF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651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DC1-4442-9A11-7515DAEFEF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733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DC1-4442-9A11-7515DAEFEF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853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DC1-4442-9A11-7515DAEFEFD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874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DC1-4442-9A11-7515DAEFEFD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162C5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9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1BF-4A4E-850E-50BBEF379DF5}"/>
              </c:ext>
            </c:extLst>
          </c:dPt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959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DC1-4442-9A11-7515DAEFEFDE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 formatCode="#,##0">
                  <c:v>1053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DC1-4442-9A11-7515DAEFEFDE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 formatCode="#,##0">
                  <c:v>1045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DC1-4442-9A11-7515DAEFEFDE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Sheet1!$L$2:$L$3</c:f>
              <c:numCache>
                <c:formatCode>General</c:formatCode>
                <c:ptCount val="2"/>
                <c:pt idx="0">
                  <c:v>957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DC1-4442-9A11-7515DAEFEFDE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Sheet1!$M$2:$M$3</c:f>
              <c:numCache>
                <c:formatCode>General</c:formatCode>
                <c:ptCount val="2"/>
                <c:pt idx="0" formatCode="#,##0">
                  <c:v>1070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DC1-4442-9A11-7515DAEFEFDE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Sheet1!$N$2:$N$3</c:f>
              <c:numCache>
                <c:formatCode>General</c:formatCode>
                <c:ptCount val="2"/>
                <c:pt idx="0" formatCode="#,##0">
                  <c:v>1135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DC1-4442-9A11-7515DAEFEFDE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Sheet1!$O$2:$O$3</c:f>
              <c:numCache>
                <c:formatCode>General</c:formatCode>
                <c:ptCount val="2"/>
                <c:pt idx="0" formatCode="#,##0">
                  <c:v>1079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DC1-4442-9A11-7515DAEFEFDE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Sheet1!$P$2:$P$3</c:f>
              <c:numCache>
                <c:formatCode>General</c:formatCode>
                <c:ptCount val="2"/>
                <c:pt idx="0" formatCode="#,##0">
                  <c:v>1168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DC1-4442-9A11-7515DAEFEFDE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Sheet1!$Q$2:$Q$3</c:f>
              <c:numCache>
                <c:formatCode>General</c:formatCode>
                <c:ptCount val="2"/>
                <c:pt idx="0" formatCode="#,##0">
                  <c:v>1323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4DC1-4442-9A11-7515DAEFEFDE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Sheet1!$R$2:$R$3</c:f>
              <c:numCache>
                <c:formatCode>General</c:formatCode>
                <c:ptCount val="2"/>
                <c:pt idx="0" formatCode="#,##0">
                  <c:v>1635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4DC1-4442-9A11-7515DAEFEFDE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Sheet1!$S$2:$S$3</c:f>
              <c:numCache>
                <c:formatCode>General</c:formatCode>
                <c:ptCount val="2"/>
                <c:pt idx="0" formatCode="#,##0">
                  <c:v>2060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DC1-4442-9A11-7515DAEFEFDE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DC1-4442-9A11-7515DAEFEFDE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Sheet1!$T$2:$T$3</c:f>
              <c:numCache>
                <c:formatCode>General</c:formatCode>
                <c:ptCount val="2"/>
                <c:pt idx="0" formatCode="#,##0">
                  <c:v>1847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DC1-4442-9A11-7515DAEFEFDE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4DC1-4442-9A11-7515DAEFEFDE}"/>
              </c:ext>
            </c:extLst>
          </c:dPt>
          <c:dLbls>
            <c:dLbl>
              <c:idx val="0"/>
              <c:layout>
                <c:manualLayout>
                  <c:x val="1.5736766809728183E-2"/>
                  <c:y val="-0.167346938775510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2,424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E-90DD-42CF-8B4F-4DF497880EFB}"/>
                </c:ext>
              </c:extLst>
            </c:dLbl>
            <c:dLbl>
              <c:idx val="1"/>
              <c:layout>
                <c:manualLayout>
                  <c:x val="2.1459227467811159E-2"/>
                  <c:y val="-4.08163265306122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4DC1-4442-9A11-7515DAEFE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Sheet1!$U$2:$U$3</c:f>
              <c:numCache>
                <c:formatCode>General</c:formatCode>
                <c:ptCount val="2"/>
                <c:pt idx="0" formatCode="#,##0">
                  <c:v>1830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4DC1-4442-9A11-7515DAEFEFDE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96DA"/>
              </a:solidFill>
              <a:ln>
                <a:solidFill>
                  <a:srgbClr val="7196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0DD-42CF-8B4F-4DF497880EFB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Sheet1!$V$2:$V$3</c:f>
              <c:numCache>
                <c:formatCode>General</c:formatCode>
                <c:ptCount val="2"/>
                <c:pt idx="0" formatCode="#,##0">
                  <c:v>2424</c:v>
                </c:pt>
                <c:pt idx="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90DD-42CF-8B4F-4DF497880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11"/>
        <c:axId val="654909224"/>
        <c:axId val="654908896"/>
      </c:barChart>
      <c:catAx>
        <c:axId val="65490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08896"/>
        <c:crosses val="autoZero"/>
        <c:auto val="1"/>
        <c:lblAlgn val="ctr"/>
        <c:lblOffset val="100"/>
        <c:noMultiLvlLbl val="0"/>
      </c:catAx>
      <c:valAx>
        <c:axId val="65490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Fatal Overdose</a:t>
                </a:r>
                <a:r>
                  <a:rPr lang="en-US" baseline="0" dirty="0"/>
                  <a:t> Counts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632072814932473E-2"/>
              <c:y val="9.0143565028509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0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8254777738273"/>
          <c:y val="2.4397953905396862E-2"/>
          <c:w val="0.8765332183218032"/>
          <c:h val="0.894969251106385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34C4-4169-A8EB-AA678AAF9D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7.0216037760000001</c:v>
                </c:pt>
                <c:pt idx="1">
                  <c:v>7.0362366190000003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1-4442-9A11-7515DAEFEF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8.0090783420000005</c:v>
                </c:pt>
                <c:pt idx="1">
                  <c:v>6.9714171900000004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1-4442-9A11-7515DAEFEF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9.5392294369999995</c:v>
                </c:pt>
                <c:pt idx="1">
                  <c:v>8.8882743909999995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C1-4442-9A11-7515DAEFEF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11.106851494000001</c:v>
                </c:pt>
                <c:pt idx="1">
                  <c:v>8.7897491989999992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DC1-4442-9A11-7515DAEFEF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12.399123908</c:v>
                </c:pt>
                <c:pt idx="1">
                  <c:v>9.6694966059999992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DC1-4442-9A11-7515DAEFEF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Sheet1!$G$2:$G$3</c:f>
              <c:numCache>
                <c:formatCode>0.0</c:formatCode>
                <c:ptCount val="2"/>
                <c:pt idx="0">
                  <c:v>14.270468712</c:v>
                </c:pt>
                <c:pt idx="1">
                  <c:v>9.5888309300000003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DC1-4442-9A11-7515DAEFEFD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Sheet1!$H$2:$H$3</c:f>
              <c:numCache>
                <c:formatCode>0.0</c:formatCode>
                <c:ptCount val="2"/>
                <c:pt idx="0">
                  <c:v>14.369618483</c:v>
                </c:pt>
                <c:pt idx="1">
                  <c:v>18.911635384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DC1-4442-9A11-7515DAEFEFD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Sheet1!$I$2:$I$3</c:f>
              <c:numCache>
                <c:formatCode>0.0</c:formatCode>
                <c:ptCount val="2"/>
                <c:pt idx="0">
                  <c:v>15.516963244999999</c:v>
                </c:pt>
                <c:pt idx="1">
                  <c:v>7.4645666349999997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DC1-4442-9A11-7515DAEFEFDE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Sheet1!$J$2:$J$3</c:f>
              <c:numCache>
                <c:formatCode>0.0</c:formatCode>
                <c:ptCount val="2"/>
                <c:pt idx="0">
                  <c:v>16.806266679</c:v>
                </c:pt>
                <c:pt idx="1">
                  <c:v>15.682367484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DC1-4442-9A11-7515DAEFEFDE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Sheet1!$K$2:$K$3</c:f>
              <c:numCache>
                <c:formatCode>0.0</c:formatCode>
                <c:ptCount val="2"/>
                <c:pt idx="0">
                  <c:v>16.528959607000001</c:v>
                </c:pt>
                <c:pt idx="1">
                  <c:v>16.427104722999999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DC1-4442-9A11-7515DAEFEFDE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Sheet1!$L$2:$L$3</c:f>
              <c:numCache>
                <c:formatCode>0.0</c:formatCode>
                <c:ptCount val="2"/>
                <c:pt idx="0">
                  <c:v>15.168525168</c:v>
                </c:pt>
                <c:pt idx="1">
                  <c:v>18.972386554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DC1-4442-9A11-7515DAEFEFDE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Sheet1!$M$2:$M$3</c:f>
              <c:numCache>
                <c:formatCode>0.0</c:formatCode>
                <c:ptCount val="2"/>
                <c:pt idx="0">
                  <c:v>16.841196020999998</c:v>
                </c:pt>
                <c:pt idx="1">
                  <c:v>21.422634297999998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DC1-4442-9A11-7515DAEFEFDE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Sheet1!$N$2:$N$3</c:f>
              <c:numCache>
                <c:formatCode>0.0</c:formatCode>
                <c:ptCount val="2"/>
                <c:pt idx="0">
                  <c:v>17.764052069000002</c:v>
                </c:pt>
                <c:pt idx="1">
                  <c:v>13.604748057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DC1-4442-9A11-7515DAEFEFDE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Sheet1!$O$2:$O$3</c:f>
              <c:numCache>
                <c:formatCode>0.0</c:formatCode>
                <c:ptCount val="2"/>
                <c:pt idx="0">
                  <c:v>16.790988452000001</c:v>
                </c:pt>
                <c:pt idx="1">
                  <c:v>16.822838686000001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4DC1-4442-9A11-7515DAEFEFDE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Sheet1!$P$2:$P$3</c:f>
              <c:numCache>
                <c:formatCode>0.0</c:formatCode>
                <c:ptCount val="2"/>
                <c:pt idx="0">
                  <c:v>18.082460353999998</c:v>
                </c:pt>
                <c:pt idx="1">
                  <c:v>22.561857092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4DC1-4442-9A11-7515DAEFEFDE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Sheet1!$Q$2:$Q$3</c:f>
              <c:numCache>
                <c:formatCode>0.0</c:formatCode>
                <c:ptCount val="2"/>
                <c:pt idx="0">
                  <c:v>20.37606547</c:v>
                </c:pt>
                <c:pt idx="1">
                  <c:v>16.613641461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4DC1-4442-9A11-7515DAEFEFDE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Sheet1!$R$2:$R$3</c:f>
              <c:numCache>
                <c:formatCode>0.0</c:formatCode>
                <c:ptCount val="2"/>
                <c:pt idx="0">
                  <c:v>25.003685559000001</c:v>
                </c:pt>
                <c:pt idx="1">
                  <c:v>19.731974019999999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4DC1-4442-9A11-7515DAEFEFDE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C4-4169-A8EB-AA678AAF9DD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Sheet1!$S$2:$S$3</c:f>
              <c:numCache>
                <c:formatCode>0.0</c:formatCode>
                <c:ptCount val="2"/>
                <c:pt idx="0">
                  <c:v>31.301724771</c:v>
                </c:pt>
                <c:pt idx="1">
                  <c:v>21.183851387000001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DC1-4442-9A11-7515DAEFEFDE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DC1-4442-9A11-7515DAEFEFDE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Sheet1!$T$2:$T$3</c:f>
              <c:numCache>
                <c:formatCode>0.0</c:formatCode>
                <c:ptCount val="2"/>
                <c:pt idx="0">
                  <c:v>27.884266555</c:v>
                </c:pt>
                <c:pt idx="1">
                  <c:v>34.845464417000002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4DC1-4442-9A11-7515DAEFEFDE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196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4DC1-4442-9A11-7515DAEFEFDE}"/>
              </c:ext>
            </c:extLst>
          </c:dPt>
          <c:dLbls>
            <c:dLbl>
              <c:idx val="0"/>
              <c:layout>
                <c:manualLayout>
                  <c:x val="1.7167381974248927E-2"/>
                  <c:y val="-8.55457227138643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36.1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B-2390-42FC-A886-CE2C0F624A47}"/>
                </c:ext>
              </c:extLst>
            </c:dLbl>
            <c:dLbl>
              <c:idx val="1"/>
              <c:layout>
                <c:manualLayout>
                  <c:x val="1.8597997138769671E-2"/>
                  <c:y val="-0.401179941002949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8-4DC1-4442-9A11-7515DAEFE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Sheet1!$U$2:$U$3</c:f>
              <c:numCache>
                <c:formatCode>0.0</c:formatCode>
                <c:ptCount val="2"/>
                <c:pt idx="0">
                  <c:v>27.442321637999999</c:v>
                </c:pt>
                <c:pt idx="1">
                  <c:v>43.324080166000002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4DC1-4442-9A11-7515DAEFEFDE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96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2390-42FC-A886-CE2C0F624A47}"/>
              </c:ext>
            </c:extLst>
          </c:dPt>
          <c:dPt>
            <c:idx val="1"/>
            <c:invertIfNegative val="0"/>
            <c:bubble3D val="0"/>
            <c:spPr>
              <a:solidFill>
                <a:srgbClr val="162C5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2390-42FC-A886-CE2C0F624A47}"/>
              </c:ext>
            </c:extLst>
          </c:dPt>
          <c:cat>
            <c:strRef>
              <c:f>Sheet1!$A$2:$A$3</c:f>
              <c:strCache>
                <c:ptCount val="2"/>
                <c:pt idx="0">
                  <c:v>2000-2020 White-NH*</c:v>
                </c:pt>
                <c:pt idx="1">
                  <c:v>2000-2020 American Indian-NH*</c:v>
                </c:pt>
              </c:strCache>
            </c:strRef>
          </c:cat>
          <c:val>
            <c:numRef>
              <c:f>Sheet1!$V$2:$V$3</c:f>
              <c:numCache>
                <c:formatCode>0.0</c:formatCode>
                <c:ptCount val="2"/>
                <c:pt idx="0">
                  <c:v>36.119125166000003</c:v>
                </c:pt>
                <c:pt idx="1">
                  <c:v>83.642973186000006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2390-42FC-A886-CE2C0F624A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11"/>
        <c:axId val="654909224"/>
        <c:axId val="654908896"/>
      </c:barChart>
      <c:catAx>
        <c:axId val="65490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08896"/>
        <c:crosses val="autoZero"/>
        <c:auto val="1"/>
        <c:lblAlgn val="ctr"/>
        <c:lblOffset val="100"/>
        <c:noMultiLvlLbl val="0"/>
      </c:catAx>
      <c:valAx>
        <c:axId val="654908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Overdose</a:t>
                </a:r>
                <a:r>
                  <a:rPr lang="en-US" baseline="0" dirty="0"/>
                  <a:t> Rates per 100,000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632072814932473E-2"/>
              <c:y val="9.0143565028509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90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04477783166322E-2"/>
          <c:y val="8.4057624087529065E-2"/>
          <c:w val="0.86748150434198723"/>
          <c:h val="0.799953740157480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 NH*</c:v>
                </c:pt>
              </c:strCache>
            </c:strRef>
          </c:tx>
          <c:spPr>
            <a:ln w="28575" cap="rnd">
              <a:solidFill>
                <a:srgbClr val="30889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102-44B0-9F51-F0629A19DF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102-44B0-9F51-F0629A19DF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102-44B0-9F51-F0629A19DF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102-44B0-9F51-F0629A19DF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102-44B0-9F51-F0629A19DF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102-44B0-9F51-F0629A19DF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102-44B0-9F51-F0629A19DF7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102-44B0-9F51-F0629A19DF7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102-44B0-9F51-F0629A19DF7D}"/>
                </c:ext>
              </c:extLst>
            </c:dLbl>
            <c:dLbl>
              <c:idx val="9"/>
              <c:layout>
                <c:manualLayout>
                  <c:x val="-2.8601516620639471E-3"/>
                  <c:y val="-3.017930318693756E-2"/>
                </c:manualLayout>
              </c:layout>
              <c:tx>
                <c:rich>
                  <a:bodyPr/>
                  <a:lstStyle/>
                  <a:p>
                    <a:fld id="{0729B155-D57C-4766-BB57-C6DF6A29F6D0}" type="SERIESNAME">
                      <a:rPr lang="en-US" smtClean="0">
                        <a:solidFill>
                          <a:srgbClr val="30889C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rgbClr val="30889C"/>
                        </a:solidFill>
                      </a:rPr>
                      <a:t>, </a:t>
                    </a:r>
                    <a:fld id="{9EAB6221-C035-4B7B-B307-A69C6DEAD0A3}" type="VALUE">
                      <a:rPr lang="en-US" baseline="0">
                        <a:solidFill>
                          <a:srgbClr val="30889C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30889C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3431542116965"/>
                      <c:h val="8.66688922483793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D5F-4DBE-A60A-E506701D3B7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21.422630000000002</c:v>
                </c:pt>
                <c:pt idx="1">
                  <c:v>13.604749999999999</c:v>
                </c:pt>
                <c:pt idx="2">
                  <c:v>16.822839999999999</c:v>
                </c:pt>
                <c:pt idx="3">
                  <c:v>22.561859999999999</c:v>
                </c:pt>
                <c:pt idx="4">
                  <c:v>16.61364</c:v>
                </c:pt>
                <c:pt idx="5">
                  <c:v>19.73197</c:v>
                </c:pt>
                <c:pt idx="6">
                  <c:v>21.18385</c:v>
                </c:pt>
                <c:pt idx="7">
                  <c:v>34.845460000000003</c:v>
                </c:pt>
                <c:pt idx="8">
                  <c:v>43.324080000000002</c:v>
                </c:pt>
                <c:pt idx="9">
                  <c:v>83.642970000000005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02-44B0-9F51-F0629A19DF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NH*</c:v>
                </c:pt>
              </c:strCache>
            </c:strRef>
          </c:tx>
          <c:spPr>
            <a:ln w="28575" cap="rnd">
              <a:solidFill>
                <a:srgbClr val="29875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102-44B0-9F51-F0629A19DF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102-44B0-9F51-F0629A19DF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102-44B0-9F51-F0629A19DF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102-44B0-9F51-F0629A19DF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102-44B0-9F51-F0629A19DF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102-44B0-9F51-F0629A19DF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102-44B0-9F51-F0629A19DF7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102-44B0-9F51-F0629A19DF7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102-44B0-9F51-F0629A19DF7D}"/>
                </c:ext>
              </c:extLst>
            </c:dLbl>
            <c:dLbl>
              <c:idx val="9"/>
              <c:layout>
                <c:manualLayout>
                  <c:x val="-1.0936527392664571E-2"/>
                  <c:y val="-3.017930318693756E-2"/>
                </c:manualLayout>
              </c:layout>
              <c:tx>
                <c:rich>
                  <a:bodyPr/>
                  <a:lstStyle/>
                  <a:p>
                    <a:fld id="{59FA9709-642C-49D7-92FE-8458924AF41D}" type="SERIESNAME">
                      <a:rPr lang="en-US">
                        <a:solidFill>
                          <a:srgbClr val="29875C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rgbClr val="29875C"/>
                        </a:solidFill>
                      </a:rPr>
                      <a:t>, </a:t>
                    </a:r>
                    <a:fld id="{B22A5A99-6F87-4282-BFA3-D979E6004EC4}" type="VALUE">
                      <a:rPr lang="en-US" baseline="0">
                        <a:solidFill>
                          <a:srgbClr val="29875C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29875C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5F-4DBE-A60A-E506701D3B7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1.680552</c:v>
                </c:pt>
                <c:pt idx="1">
                  <c:v>2.381983</c:v>
                </c:pt>
                <c:pt idx="2">
                  <c:v>1.5109509999999999</c:v>
                </c:pt>
                <c:pt idx="3">
                  <c:v>1.4253849999999999</c:v>
                </c:pt>
                <c:pt idx="4">
                  <c:v>1.679854</c:v>
                </c:pt>
                <c:pt idx="5">
                  <c:v>2.9040970000000002</c:v>
                </c:pt>
                <c:pt idx="6">
                  <c:v>4.2778530000000003</c:v>
                </c:pt>
                <c:pt idx="7">
                  <c:v>3.7928190000000002</c:v>
                </c:pt>
                <c:pt idx="8">
                  <c:v>4.0118289999999996</c:v>
                </c:pt>
                <c:pt idx="9">
                  <c:v>4.6116830000000002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02-44B0-9F51-F0629A19DF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NH*</c:v>
                </c:pt>
              </c:strCache>
            </c:strRef>
          </c:tx>
          <c:spPr>
            <a:ln w="28575" cap="rnd">
              <a:solidFill>
                <a:srgbClr val="B3564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102-44B0-9F51-F0629A19DF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102-44B0-9F51-F0629A19DF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102-44B0-9F51-F0629A19DF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102-44B0-9F51-F0629A19DF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102-44B0-9F51-F0629A19DF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102-44B0-9F51-F0629A19DF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102-44B0-9F51-F0629A19DF7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102-44B0-9F51-F0629A19DF7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102-44B0-9F51-F0629A19DF7D}"/>
                </c:ext>
              </c:extLst>
            </c:dLbl>
            <c:dLbl>
              <c:idx val="9"/>
              <c:layout>
                <c:manualLayout>
                  <c:x val="-2.2881387035277079E-2"/>
                  <c:y val="-1.0762472092400527E-2"/>
                </c:manualLayout>
              </c:layout>
              <c:tx>
                <c:rich>
                  <a:bodyPr/>
                  <a:lstStyle/>
                  <a:p>
                    <a:fld id="{31707FB9-D8E6-4E63-966C-76C156C20D70}" type="SERIESNAME">
                      <a:rPr lang="en-US">
                        <a:solidFill>
                          <a:srgbClr val="B3564D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rgbClr val="B3564D"/>
                        </a:solidFill>
                      </a:rPr>
                      <a:t>, </a:t>
                    </a:r>
                    <a:fld id="{F1DCBF05-B867-4933-BACC-CA19BE863644}" type="VALUE">
                      <a:rPr lang="en-US" baseline="0">
                        <a:solidFill>
                          <a:srgbClr val="B3564D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B3564D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D5F-4DBE-A60A-E506701D3B7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5.3407390000000001</c:v>
                </c:pt>
                <c:pt idx="1">
                  <c:v>4.8076590000000001</c:v>
                </c:pt>
                <c:pt idx="2">
                  <c:v>5.1256740000000001</c:v>
                </c:pt>
                <c:pt idx="3">
                  <c:v>6.0271410000000003</c:v>
                </c:pt>
                <c:pt idx="4">
                  <c:v>8.4419810000000002</c:v>
                </c:pt>
                <c:pt idx="5">
                  <c:v>11.09629</c:v>
                </c:pt>
                <c:pt idx="6">
                  <c:v>13.48005</c:v>
                </c:pt>
                <c:pt idx="7">
                  <c:v>13.935409999999999</c:v>
                </c:pt>
                <c:pt idx="8">
                  <c:v>16.119910000000001</c:v>
                </c:pt>
                <c:pt idx="9">
                  <c:v>26.74578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02-44B0-9F51-F0629A19DF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9A71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102-44B0-9F51-F0629A19DF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102-44B0-9F51-F0629A19DF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102-44B0-9F51-F0629A19DF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102-44B0-9F51-F0629A19DF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102-44B0-9F51-F0629A19DF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102-44B0-9F51-F0629A19DF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102-44B0-9F51-F0629A19DF7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102-44B0-9F51-F0629A19DF7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102-44B0-9F51-F0629A19DF7D}"/>
                </c:ext>
              </c:extLst>
            </c:dLbl>
            <c:dLbl>
              <c:idx val="9"/>
              <c:layout>
                <c:manualLayout>
                  <c:x val="-1.3256443039882774E-2"/>
                  <c:y val="-3.2953136200442955E-2"/>
                </c:manualLayout>
              </c:layout>
              <c:tx>
                <c:rich>
                  <a:bodyPr/>
                  <a:lstStyle/>
                  <a:p>
                    <a:fld id="{A9A7262E-083D-40DD-AC1D-90E99E54E931}" type="SERIESNAME">
                      <a:rPr lang="en-US">
                        <a:solidFill>
                          <a:srgbClr val="9A7100"/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rgbClr val="9A7100"/>
                        </a:solidFill>
                      </a:rPr>
                      <a:t>, </a:t>
                    </a:r>
                    <a:fld id="{05AC53B9-197A-4CC7-BA6D-597F7106DA92}" type="VALUE">
                      <a:rPr lang="en-US" baseline="0">
                        <a:solidFill>
                          <a:srgbClr val="9A7100"/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rgbClr val="9A7100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5F-4DBE-A60A-E506701D3B7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0.84093700000000005</c:v>
                </c:pt>
                <c:pt idx="1">
                  <c:v>1.880466</c:v>
                </c:pt>
                <c:pt idx="2">
                  <c:v>1.374878</c:v>
                </c:pt>
                <c:pt idx="3">
                  <c:v>1.677335</c:v>
                </c:pt>
                <c:pt idx="4">
                  <c:v>2.836131</c:v>
                </c:pt>
                <c:pt idx="5">
                  <c:v>4.0762869999999998</c:v>
                </c:pt>
                <c:pt idx="6">
                  <c:v>6.3767110000000002</c:v>
                </c:pt>
                <c:pt idx="7">
                  <c:v>6.4170109999999996</c:v>
                </c:pt>
                <c:pt idx="8">
                  <c:v>6.5312970000000004</c:v>
                </c:pt>
                <c:pt idx="9">
                  <c:v>10.73701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02-44B0-9F51-F0629A19DF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 NH*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102-44B0-9F51-F0629A19DF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02-44B0-9F51-F0629A19DF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02-44B0-9F51-F0629A19DF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102-44B0-9F51-F0629A19DF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102-44B0-9F51-F0629A19DF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02-44B0-9F51-F0629A19DF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02-44B0-9F51-F0629A19DF7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02-44B0-9F51-F0629A19DF7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02-44B0-9F51-F0629A19DF7D}"/>
                </c:ext>
              </c:extLst>
            </c:dLbl>
            <c:dLbl>
              <c:idx val="9"/>
              <c:layout>
                <c:manualLayout>
                  <c:x val="-1.9673067517643587E-2"/>
                  <c:y val="-3.2953136200442851E-2"/>
                </c:manualLayout>
              </c:layout>
              <c:tx>
                <c:rich>
                  <a:bodyPr/>
                  <a:lstStyle/>
                  <a:p>
                    <a:fld id="{52F76399-C741-4C87-AF75-3F6FF2605D6D}" type="SERIESNAME">
                      <a:rPr lang="en-US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[SERIES NAME]</a:t>
                    </a:fld>
                    <a:r>
                      <a:rPr lang="en-US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, </a:t>
                    </a:r>
                    <a:fld id="{361AC42C-E25B-4A5D-90F5-71DF4476BD26}" type="VALUE">
                      <a:rPr lang="en-US" baseline="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 baseline="0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7-6102-44B0-9F51-F0629A19DF7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16.841200000000001</c:v>
                </c:pt>
                <c:pt idx="1">
                  <c:v>17.764050000000001</c:v>
                </c:pt>
                <c:pt idx="2">
                  <c:v>16.790990000000001</c:v>
                </c:pt>
                <c:pt idx="3">
                  <c:v>18.082460000000001</c:v>
                </c:pt>
                <c:pt idx="4">
                  <c:v>20.376069999999999</c:v>
                </c:pt>
                <c:pt idx="5">
                  <c:v>25.003689999999999</c:v>
                </c:pt>
                <c:pt idx="6">
                  <c:v>31.30172</c:v>
                </c:pt>
                <c:pt idx="7">
                  <c:v>27.884270000000001</c:v>
                </c:pt>
                <c:pt idx="8">
                  <c:v>27.442319999999999</c:v>
                </c:pt>
                <c:pt idx="9">
                  <c:v>36.119129999999998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02-44B0-9F51-F0629A19D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7567712"/>
        <c:axId val="1057568040"/>
      </c:lineChart>
      <c:catAx>
        <c:axId val="10575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568040"/>
        <c:crosses val="autoZero"/>
        <c:auto val="1"/>
        <c:lblAlgn val="ctr"/>
        <c:lblOffset val="100"/>
        <c:noMultiLvlLbl val="0"/>
      </c:catAx>
      <c:valAx>
        <c:axId val="105756804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</a:t>
                </a:r>
                <a:r>
                  <a:rPr lang="en-US" sz="1200" b="1" baseline="0" dirty="0">
                    <a:solidFill>
                      <a:schemeClr val="tx1"/>
                    </a:solidFill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1.0260297634037688E-2"/>
              <c:y val="3.112982110303138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567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White</a:t>
            </a:r>
            <a:r>
              <a:rPr lang="en-US" sz="1800" b="1" baseline="30000" dirty="0"/>
              <a:t>*</a:t>
            </a:r>
            <a:r>
              <a:rPr lang="en-US" b="1" dirty="0"/>
              <a:t> </a:t>
            </a:r>
          </a:p>
          <a:p>
            <a:pPr algn="l">
              <a:defRPr/>
            </a:pPr>
            <a:r>
              <a:rPr lang="en-US" sz="1200" dirty="0"/>
              <a:t>Rate per 100,000</a:t>
            </a:r>
          </a:p>
        </c:rich>
      </c:tx>
      <c:layout>
        <c:manualLayout>
          <c:xMode val="edge"/>
          <c:yMode val="edge"/>
          <c:x val="6.543183048243295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23526957102318"/>
          <c:y val="0.21762375638815809"/>
          <c:w val="0.85937818765184815"/>
          <c:h val="0.587045844979256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rgbClr val="85398F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85398F"/>
              </a:solidFill>
              <a:ln w="9525">
                <a:solidFill>
                  <a:srgbClr val="85398F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&lt;18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0.39792350252266917</c:v>
                </c:pt>
                <c:pt idx="1">
                  <c:v>19.471245874255281</c:v>
                </c:pt>
                <c:pt idx="2">
                  <c:v>44.760911082230479</c:v>
                </c:pt>
                <c:pt idx="3">
                  <c:v>29.749704015479864</c:v>
                </c:pt>
                <c:pt idx="4">
                  <c:v>5.5310058080879259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A6-4B24-95FC-9D1813E600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rgbClr val="4A7C85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A7C8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&lt;18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0.47337561945144602</c:v>
                </c:pt>
                <c:pt idx="1">
                  <c:v>39.892183288409704</c:v>
                </c:pt>
                <c:pt idx="2">
                  <c:v>96.80149360771226</c:v>
                </c:pt>
                <c:pt idx="3">
                  <c:v>50.159288741285643</c:v>
                </c:pt>
                <c:pt idx="4">
                  <c:v>7.5443853063169337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A6-4B24-95FC-9D1813E60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062312"/>
        <c:axId val="1225061656"/>
      </c:lineChart>
      <c:catAx>
        <c:axId val="122506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061656"/>
        <c:crosses val="autoZero"/>
        <c:auto val="1"/>
        <c:lblAlgn val="ctr"/>
        <c:lblOffset val="100"/>
        <c:noMultiLvlLbl val="0"/>
      </c:catAx>
      <c:valAx>
        <c:axId val="1225061656"/>
        <c:scaling>
          <c:orientation val="minMax"/>
          <c:max val="2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0623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American Indian</a:t>
            </a:r>
            <a:r>
              <a:rPr lang="en-US" sz="1800" b="1" i="0" baseline="30000" dirty="0">
                <a:effectLst/>
              </a:rPr>
              <a:t>*</a:t>
            </a:r>
            <a:r>
              <a:rPr lang="en-US" sz="1800" b="1" i="0" baseline="0" dirty="0">
                <a:effectLst/>
              </a:rPr>
              <a:t>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r>
              <a:rPr lang="en-US" sz="1200" b="0" i="0" baseline="0" dirty="0">
                <a:effectLst/>
              </a:rPr>
              <a:t>Rate per 100,000</a:t>
            </a:r>
            <a:endParaRPr lang="en-US" sz="12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endParaRPr lang="en-US" dirty="0"/>
          </a:p>
        </c:rich>
      </c:tx>
      <c:layout>
        <c:manualLayout>
          <c:xMode val="edge"/>
          <c:yMode val="edge"/>
          <c:x val="1.072905691955995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95945600658306"/>
          <c:y val="0.21125735452934696"/>
          <c:w val="0.86753187249864927"/>
          <c:h val="0.597675310144778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rgbClr val="85398F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rgbClr val="85398F"/>
              </a:solidFill>
              <a:ln w="9525">
                <a:solidFill>
                  <a:srgbClr val="85398F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&lt;18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65+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1.3750618777845003</c:v>
                </c:pt>
                <c:pt idx="1">
                  <c:v>47.438330170777988</c:v>
                </c:pt>
                <c:pt idx="2">
                  <c:v>77.29223386092012</c:v>
                </c:pt>
                <c:pt idx="3">
                  <c:v>42.867859822098382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B2-4120-8629-754564D66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rgbClr val="4A7C85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A7C85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&lt;18</c:v>
                </c:pt>
                <c:pt idx="1">
                  <c:v>18-24</c:v>
                </c:pt>
                <c:pt idx="2">
                  <c:v>25-44</c:v>
                </c:pt>
                <c:pt idx="3">
                  <c:v>45-64</c:v>
                </c:pt>
                <c:pt idx="4">
                  <c:v>65+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1.3415795757925382</c:v>
                </c:pt>
                <c:pt idx="1">
                  <c:v>72.810155433853552</c:v>
                </c:pt>
                <c:pt idx="2">
                  <c:v>153.78128332961282</c:v>
                </c:pt>
                <c:pt idx="3">
                  <c:v>95.414644784908134</c:v>
                </c:pt>
                <c:pt idx="4">
                  <c:v>8.1030710639332302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B2-4120-8629-754564D66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062312"/>
        <c:axId val="1225061656"/>
      </c:lineChart>
      <c:catAx>
        <c:axId val="122506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061656"/>
        <c:crosses val="autoZero"/>
        <c:auto val="1"/>
        <c:lblAlgn val="ctr"/>
        <c:lblOffset val="100"/>
        <c:noMultiLvlLbl val="0"/>
      </c:catAx>
      <c:valAx>
        <c:axId val="1225061656"/>
        <c:scaling>
          <c:orientation val="minMax"/>
          <c:max val="2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0623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0.17691</cdr:x>
      <cdr:y>0.15273</cdr:y>
    </cdr:from>
    <cdr:to>
      <cdr:x>0.64721</cdr:x>
      <cdr:y>0.37486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5E36603F-1F5D-49D9-8D7E-EE53E7CBBF31}"/>
            </a:ext>
          </a:extLst>
        </cdr:cNvPr>
        <cdr:cNvSpPr txBox="1"/>
      </cdr:nvSpPr>
      <cdr:spPr>
        <a:xfrm xmlns:a="http://schemas.openxmlformats.org/drawingml/2006/main">
          <a:off x="1618825" y="571375"/>
          <a:ext cx="4303510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25400">
          <a:solidFill>
            <a:srgbClr val="C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0" dirty="0">
              <a:solidFill>
                <a:sysClr val="windowText" lastClr="000000"/>
              </a:solidFill>
              <a:cs typeface="Calibri" panose="020F0502020204030204" pitchFamily="34" charset="0"/>
            </a:rPr>
            <a:t>Over 75% of overdose deaths in 2021 involved fentanyl^*.</a:t>
          </a:r>
          <a:endParaRPr kumimoji="0" lang="en-US" sz="2400" b="0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0.34364</cdr:x>
      <cdr:y>0.09246</cdr:y>
    </cdr:from>
    <cdr:to>
      <cdr:x>0.4631</cdr:x>
      <cdr:y>0.18478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03A9D0B-854C-62D1-A744-C75C010CC0E2}"/>
            </a:ext>
          </a:extLst>
        </cdr:cNvPr>
        <cdr:cNvSpPr txBox="1"/>
      </cdr:nvSpPr>
      <cdr:spPr>
        <a:xfrm xmlns:a="http://schemas.openxmlformats.org/drawingml/2006/main">
          <a:off x="2866030" y="447204"/>
          <a:ext cx="996303" cy="44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+72%</a:t>
          </a:r>
        </a:p>
      </cdr:txBody>
    </cdr:sp>
  </cdr:relSizeAnchor>
  <cdr:relSizeAnchor xmlns:cdr="http://schemas.openxmlformats.org/drawingml/2006/chartDrawing">
    <cdr:from>
      <cdr:x>0.76773</cdr:x>
      <cdr:y>0.25759</cdr:y>
    </cdr:from>
    <cdr:to>
      <cdr:x>0.88719</cdr:x>
      <cdr:y>0.34991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2240B17-052C-86AA-F93A-1099F732E17B}"/>
            </a:ext>
          </a:extLst>
        </cdr:cNvPr>
        <cdr:cNvSpPr txBox="1"/>
      </cdr:nvSpPr>
      <cdr:spPr>
        <a:xfrm xmlns:a="http://schemas.openxmlformats.org/drawingml/2006/main">
          <a:off x="6403074" y="1245945"/>
          <a:ext cx="996303" cy="44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+55%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353377-89F1-4EF0-AC0F-659579C8E8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F4991-1FDE-443E-B85D-4C25EA0C5C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7E20-DAD8-486E-9906-D800DC462E52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699AF-C22D-4F44-BAA7-BBE42C8D7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1ABFB-A332-4274-BC08-F6262591FD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052A-292C-45AD-AB95-DC3D5BAE89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4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9074D-35D3-45E5-94E0-8293DBF17D6A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D737-021B-4A52-8C8E-4919D3451C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5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9D737-021B-4A52-8C8E-4919D3451C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42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634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7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78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4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9D737-021B-4A52-8C8E-4919D3451C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63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50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900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99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TransportNew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TransportNew"/>
            </a:endParaRP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TransportNew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Transport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15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9D737-021B-4A52-8C8E-4919D3451C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82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47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20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9D737-021B-4A52-8C8E-4919D3451CE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7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9D737-021B-4A52-8C8E-4919D3451CE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25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9D737-021B-4A52-8C8E-4919D3451CE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58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8b2cba77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8b2cba77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8a542ef02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8a542ef02_0_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8a542ef02_0_2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8a542ef02_0_2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8aa2d098c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8aa2d098c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8aa2d098c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8aa2d098c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9D737-021B-4A52-8C8E-4919D3451C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14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8aa2d098c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58aa2d098c_3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8aa2d098c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0" name="Google Shape;180;g158aa2d098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8b2cba77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58b2cba778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8b2cba778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8b2cba778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8b2cba778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8b2cba778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9D737-021B-4A52-8C8E-4919D3451CE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440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9D737-021B-4A52-8C8E-4919D3451CE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5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7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14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63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813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62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7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1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7" y="232220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6" y="230098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7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757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0" y="0"/>
            <a:ext cx="458347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363750" y="739800"/>
            <a:ext cx="3855825" cy="5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947374" y="739800"/>
            <a:ext cx="3855825" cy="5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271463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1575">
                <a:solidFill>
                  <a:schemeClr val="dk2"/>
                </a:solidFill>
              </a:defRPr>
            </a:lvl1pPr>
            <a:lvl2pPr marL="685800" lvl="1" indent="-2857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1425">
                <a:solidFill>
                  <a:schemeClr val="dk2"/>
                </a:solidFill>
              </a:defRPr>
            </a:lvl2pPr>
            <a:lvl3pPr marL="1028700" lvl="2" indent="-26670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1425">
                <a:solidFill>
                  <a:schemeClr val="dk2"/>
                </a:solidFill>
              </a:defRPr>
            </a:lvl3pPr>
            <a:lvl4pPr marL="1371600" lvl="3" indent="-257175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425">
                <a:solidFill>
                  <a:schemeClr val="dk2"/>
                </a:solidFill>
              </a:defRPr>
            </a:lvl4pPr>
            <a:lvl5pPr marL="1714500" lvl="4" indent="-257175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425">
                <a:solidFill>
                  <a:schemeClr val="dk2"/>
                </a:solidFill>
              </a:defRPr>
            </a:lvl5pPr>
            <a:lvl6pPr marL="2057400" lvl="5" indent="-257175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425">
                <a:solidFill>
                  <a:schemeClr val="dk2"/>
                </a:solidFill>
              </a:defRPr>
            </a:lvl6pPr>
            <a:lvl7pPr marL="2400300" lvl="6" indent="-257175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425">
                <a:solidFill>
                  <a:schemeClr val="dk2"/>
                </a:solidFill>
              </a:defRPr>
            </a:lvl7pPr>
            <a:lvl8pPr marL="2743200" lvl="7" indent="-257175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425">
                <a:solidFill>
                  <a:schemeClr val="dk2"/>
                </a:solidFill>
              </a:defRPr>
            </a:lvl8pPr>
            <a:lvl9pPr marL="3086100" lvl="8" indent="-257175" algn="l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Clr>
                <a:schemeClr val="dk2"/>
              </a:buClr>
              <a:buSzPts val="1800"/>
              <a:buChar char="•"/>
              <a:defRPr sz="142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31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598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878400" y="1124667"/>
            <a:ext cx="8265600" cy="92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/>
          <p:nvPr/>
        </p:nvSpPr>
        <p:spPr>
          <a:xfrm rot="10800000">
            <a:off x="189856" y="1124567"/>
            <a:ext cx="695475" cy="927300"/>
          </a:xfrm>
          <a:prstGeom prst="flowChartDelay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660850" y="1195933"/>
            <a:ext cx="6842475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2700"/>
              <a:buNone/>
              <a:defRPr sz="2025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60775" y="2435467"/>
            <a:ext cx="3749625" cy="3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425">
                <a:solidFill>
                  <a:srgbClr val="FFFFFF"/>
                </a:solidFill>
              </a:defRPr>
            </a:lvl1pPr>
            <a:lvl2pPr marL="685800" lvl="1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2pPr>
            <a:lvl3pPr marL="1028700" lvl="2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3pPr>
            <a:lvl4pPr marL="1371600" lvl="3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4pPr>
            <a:lvl5pPr marL="1714500" lvl="4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5pPr>
            <a:lvl6pPr marL="2057400" lvl="5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6pPr>
            <a:lvl7pPr marL="2400300" lvl="6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7pPr>
            <a:lvl8pPr marL="2743200" lvl="7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8pPr>
            <a:lvl9pPr marL="3086100" lvl="8" indent="-247650" algn="l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5085425" y="2435467"/>
            <a:ext cx="3749625" cy="3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  <a:defRPr sz="1425">
                <a:solidFill>
                  <a:srgbClr val="FFFFFF"/>
                </a:solidFill>
              </a:defRPr>
            </a:lvl1pPr>
            <a:lvl2pPr marL="685800" lvl="1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2pPr>
            <a:lvl3pPr marL="1028700" lvl="2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3pPr>
            <a:lvl4pPr marL="1371600" lvl="3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4pPr>
            <a:lvl5pPr marL="1714500" lvl="4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5pPr>
            <a:lvl6pPr marL="2057400" lvl="5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6pPr>
            <a:lvl7pPr marL="2400300" lvl="6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7pPr>
            <a:lvl8pPr marL="2743200" lvl="7" indent="-247650" algn="l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8pPr>
            <a:lvl9pPr marL="3086100" lvl="8" indent="-247650" algn="l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Clr>
                <a:srgbClr val="FFFFFF"/>
              </a:buClr>
              <a:buSzPts val="1600"/>
              <a:buChar char="•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75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188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82;p16"/>
          <p:cNvSpPr/>
          <p:nvPr/>
        </p:nvSpPr>
        <p:spPr>
          <a:xfrm>
            <a:off x="0" y="0"/>
            <a:ext cx="45834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63750" y="739800"/>
            <a:ext cx="3855825" cy="5378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342900" lvl="0" indent="-3000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  <a:defRPr sz="2025">
                <a:solidFill>
                  <a:schemeClr val="lt1"/>
                </a:solidFill>
              </a:defRPr>
            </a:lvl1pPr>
            <a:lvl2pPr marL="685800" lvl="1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  <a:defRPr sz="1575">
                <a:solidFill>
                  <a:schemeClr val="lt1"/>
                </a:solidFill>
              </a:defRPr>
            </a:lvl2pPr>
            <a:lvl3pPr marL="1028700" lvl="2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  <a:defRPr sz="1575">
                <a:solidFill>
                  <a:schemeClr val="lt1"/>
                </a:solidFill>
              </a:defRPr>
            </a:lvl3pPr>
            <a:lvl4pPr marL="1371600" lvl="3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 sz="1575">
                <a:solidFill>
                  <a:schemeClr val="lt1"/>
                </a:solidFill>
              </a:defRPr>
            </a:lvl4pPr>
            <a:lvl5pPr marL="1714500" lvl="4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  <a:defRPr sz="1575">
                <a:solidFill>
                  <a:schemeClr val="lt1"/>
                </a:solidFill>
              </a:defRPr>
            </a:lvl5pPr>
            <a:lvl6pPr marL="2057400" lvl="5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  <a:defRPr sz="1575">
                <a:solidFill>
                  <a:schemeClr val="lt1"/>
                </a:solidFill>
              </a:defRPr>
            </a:lvl6pPr>
            <a:lvl7pPr marL="2400300" lvl="6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 sz="1575">
                <a:solidFill>
                  <a:schemeClr val="lt1"/>
                </a:solidFill>
              </a:defRPr>
            </a:lvl7pPr>
            <a:lvl8pPr marL="2743200" lvl="7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  <a:defRPr sz="1575">
                <a:solidFill>
                  <a:schemeClr val="lt1"/>
                </a:solidFill>
              </a:defRPr>
            </a:lvl8pPr>
            <a:lvl9pPr marL="3086100" lvl="8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  <a:defRPr sz="1575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947375" y="739800"/>
            <a:ext cx="3855825" cy="53784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342900" lvl="0" indent="-30003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025">
                <a:solidFill>
                  <a:schemeClr val="dk2"/>
                </a:solidFill>
              </a:defRPr>
            </a:lvl1pPr>
            <a:lvl2pPr marL="685800" lvl="1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1575">
                <a:solidFill>
                  <a:schemeClr val="dk2"/>
                </a:solidFill>
              </a:defRPr>
            </a:lvl2pPr>
            <a:lvl3pPr marL="1028700" lvl="2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1575">
                <a:solidFill>
                  <a:schemeClr val="dk2"/>
                </a:solidFill>
              </a:defRPr>
            </a:lvl3pPr>
            <a:lvl4pPr marL="1371600" lvl="3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1575">
                <a:solidFill>
                  <a:schemeClr val="dk2"/>
                </a:solidFill>
              </a:defRPr>
            </a:lvl4pPr>
            <a:lvl5pPr marL="1714500" lvl="4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1575">
                <a:solidFill>
                  <a:schemeClr val="dk2"/>
                </a:solidFill>
              </a:defRPr>
            </a:lvl5pPr>
            <a:lvl6pPr marL="2057400" lvl="5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1575">
                <a:solidFill>
                  <a:schemeClr val="dk2"/>
                </a:solidFill>
              </a:defRPr>
            </a:lvl6pPr>
            <a:lvl7pPr marL="2400300" lvl="6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1575">
                <a:solidFill>
                  <a:schemeClr val="dk2"/>
                </a:solidFill>
              </a:defRPr>
            </a:lvl7pPr>
            <a:lvl8pPr marL="2743200" lvl="7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1575">
                <a:solidFill>
                  <a:schemeClr val="dk2"/>
                </a:solidFill>
              </a:defRPr>
            </a:lvl8pPr>
            <a:lvl9pPr marL="3086100" lvl="8" indent="-27146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157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340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 layout 5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9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3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46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7200"/>
            <a:ext cx="82296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500" b="1" i="0" baseline="0">
                <a:solidFill>
                  <a:srgbClr val="59A4D2"/>
                </a:solidFill>
                <a:latin typeface="Cabin" panose="020B08030502020200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05840"/>
            <a:ext cx="8229600" cy="53949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cursus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ultrices</a:t>
            </a:r>
            <a:r>
              <a:rPr lang="en-US" dirty="0"/>
              <a:t> mi tempus.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At in </a:t>
            </a:r>
            <a:r>
              <a:rPr lang="en-US" dirty="0" err="1"/>
              <a:t>tellus</a:t>
            </a:r>
            <a:r>
              <a:rPr lang="en-US" dirty="0"/>
              <a:t> integer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semper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libero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A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semper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 et pharetra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lorem. Nunc </a:t>
            </a:r>
            <a:r>
              <a:rPr lang="en-US" dirty="0" err="1"/>
              <a:t>congue</a:t>
            </a:r>
            <a:r>
              <a:rPr lang="en-US" dirty="0"/>
              <a:t> nisi vitae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diam.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Dolor </a:t>
            </a:r>
            <a:r>
              <a:rPr lang="en-US" dirty="0" err="1"/>
              <a:t>morbi</a:t>
            </a:r>
            <a:r>
              <a:rPr lang="en-US" dirty="0"/>
              <a:t>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</a:t>
            </a:r>
          </a:p>
        </p:txBody>
      </p:sp>
    </p:spTree>
    <p:extLst>
      <p:ext uri="{BB962C8B-B14F-4D97-AF65-F5344CB8AC3E}">
        <p14:creationId xmlns:p14="http://schemas.microsoft.com/office/powerpoint/2010/main" val="17913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">
  <p:cSld name="Content 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5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9AD46"/>
              </a:buClr>
              <a:buSzPts val="3500"/>
              <a:buFont typeface="Arial"/>
              <a:buNone/>
              <a:defRPr sz="2625" b="1" u="none" strike="noStrike" cap="none">
                <a:solidFill>
                  <a:srgbClr val="69AD4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45"/>
          <p:cNvSpPr txBox="1">
            <a:spLocks noGrp="1"/>
          </p:cNvSpPr>
          <p:nvPr>
            <p:ph type="body" idx="2"/>
          </p:nvPr>
        </p:nvSpPr>
        <p:spPr>
          <a:xfrm>
            <a:off x="457200" y="1280160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A4D2"/>
              </a:buClr>
              <a:buSzPts val="2000"/>
              <a:buFont typeface="Arial"/>
              <a:buNone/>
              <a:defRPr sz="1500" b="1" i="0" u="none" strike="noStrike" cap="none">
                <a:solidFill>
                  <a:srgbClr val="59A4D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45"/>
          <p:cNvSpPr txBox="1">
            <a:spLocks noGrp="1"/>
          </p:cNvSpPr>
          <p:nvPr>
            <p:ph type="body" idx="3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18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625" b="1" i="1" baseline="0">
                <a:solidFill>
                  <a:srgbClr val="69AD46"/>
                </a:solidFill>
                <a:latin typeface="Cabin" panose="020B08030502020200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Optional Section or Slide Title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80160"/>
            <a:ext cx="82296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500" b="1" i="0" baseline="0">
                <a:solidFill>
                  <a:srgbClr val="59A4D2"/>
                </a:solidFill>
                <a:latin typeface="Cabin" panose="020B08030502020200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cursus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ultrices</a:t>
            </a:r>
            <a:r>
              <a:rPr lang="en-US" dirty="0"/>
              <a:t> mi tempus.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At in </a:t>
            </a:r>
            <a:r>
              <a:rPr lang="en-US" dirty="0" err="1"/>
              <a:t>tellus</a:t>
            </a:r>
            <a:r>
              <a:rPr lang="en-US" dirty="0"/>
              <a:t> integer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semper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libero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A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semper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 et pharetra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in.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lorem. Nunc </a:t>
            </a:r>
            <a:r>
              <a:rPr lang="en-US" dirty="0" err="1"/>
              <a:t>congue</a:t>
            </a:r>
            <a:r>
              <a:rPr lang="en-US" dirty="0"/>
              <a:t> nisi vitae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diam.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Dolor </a:t>
            </a:r>
            <a:r>
              <a:rPr lang="en-US" dirty="0" err="1"/>
              <a:t>morbi</a:t>
            </a:r>
            <a:r>
              <a:rPr lang="en-US" dirty="0"/>
              <a:t> non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760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7200"/>
            <a:ext cx="8229600" cy="274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500" b="1" i="0" baseline="0">
                <a:solidFill>
                  <a:srgbClr val="59A4D2"/>
                </a:solidFill>
                <a:latin typeface="Cabin" panose="020B08030502020200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005840"/>
            <a:ext cx="8229600" cy="9144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 i="0" baseline="0">
                <a:solidFill>
                  <a:schemeClr val="tx1"/>
                </a:solidFill>
                <a:latin typeface="Cabin" panose="020B08030502020200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Main content with placeholder text fill.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Lacus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2377440"/>
            <a:ext cx="8229600" cy="402336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 b="1">
                <a:solidFill>
                  <a:schemeClr val="bg2">
                    <a:lumMod val="75000"/>
                  </a:schemeClr>
                </a:solidFill>
                <a:latin typeface="Cabin" panose="020B0803050202020004" pitchFamily="34" charset="0"/>
              </a:defRPr>
            </a:lvl1pPr>
          </a:lstStyle>
          <a:p>
            <a:r>
              <a:rPr lang="en-US" dirty="0"/>
              <a:t>[ INSERT IMAGE ]</a:t>
            </a:r>
          </a:p>
        </p:txBody>
      </p:sp>
    </p:spTree>
    <p:extLst>
      <p:ext uri="{BB962C8B-B14F-4D97-AF65-F5344CB8AC3E}">
        <p14:creationId xmlns:p14="http://schemas.microsoft.com/office/powerpoint/2010/main" val="6526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-Bullets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548640"/>
          </a:xfrm>
          <a:prstGeom prst="rect">
            <a:avLst/>
          </a:prstGeom>
          <a:solidFill>
            <a:srgbClr val="E9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5406" y="6243108"/>
            <a:ext cx="8833187" cy="3302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 baseline="0"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9C3FC-5AF5-4C0E-A082-956E3CCEE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406" y="0"/>
            <a:ext cx="8832850" cy="548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/>
              <a:t>Click to add title; 1 line max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62FB87-FD5D-4FE2-9A00-F7FD9B079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576" y="818147"/>
            <a:ext cx="8832850" cy="5420728"/>
          </a:xfrm>
          <a:prstGeom prst="rect">
            <a:avLst/>
          </a:prstGeom>
        </p:spPr>
        <p:txBody>
          <a:bodyPr/>
          <a:lstStyle>
            <a:lvl1pPr marL="216694" indent="-216694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2100" b="0">
                <a:latin typeface="Franklin Gothic Medium" panose="020B0603020102020204" pitchFamily="34" charset="0"/>
              </a:defRPr>
            </a:lvl1pPr>
            <a:lvl2pPr marL="640556" indent="-257175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 sz="1800" b="0">
                <a:latin typeface="Franklin Gothic Medium" panose="020B0603020102020204" pitchFamily="34" charset="0"/>
              </a:defRPr>
            </a:lvl2pPr>
            <a:lvl3pPr marL="983456" indent="-207169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Franklin Gothic Medium" panose="020B0603020102020204" pitchFamily="34" charset="0"/>
              <a:buChar char="−"/>
              <a:defRPr sz="1500" b="0">
                <a:latin typeface="Franklin Gothic Medium" panose="020B0603020102020204" pitchFamily="34" charset="0"/>
              </a:defRPr>
            </a:lvl3pPr>
          </a:lstStyle>
          <a:p>
            <a:pPr lvl="0"/>
            <a:r>
              <a:rPr lang="en-US"/>
              <a:t>Click to add bullet level 1</a:t>
            </a:r>
          </a:p>
          <a:p>
            <a:pPr lvl="1"/>
            <a:r>
              <a:rPr lang="en-US"/>
              <a:t>Click to add bullet level 2</a:t>
            </a:r>
          </a:p>
          <a:p>
            <a:pPr lvl="2"/>
            <a:r>
              <a:rPr lang="en-US"/>
              <a:t>Click to add bullet level 3</a:t>
            </a:r>
          </a:p>
        </p:txBody>
      </p:sp>
    </p:spTree>
    <p:extLst>
      <p:ext uri="{BB962C8B-B14F-4D97-AF65-F5344CB8AC3E}">
        <p14:creationId xmlns:p14="http://schemas.microsoft.com/office/powerpoint/2010/main" val="628896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548640"/>
          </a:xfrm>
          <a:prstGeom prst="rect">
            <a:avLst/>
          </a:prstGeom>
          <a:solidFill>
            <a:srgbClr val="E9F0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5406" y="6243108"/>
            <a:ext cx="8833187" cy="33020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 baseline="0">
                <a:latin typeface="Franklin Gothic Medium Cond" panose="020B0606030402020204" pitchFamily="34" charset="0"/>
                <a:ea typeface="Franklin Gothic Medium Cond" panose="020B06060304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406" y="10373"/>
            <a:ext cx="8833188" cy="5421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ea typeface="Franklin Gothic Demi Cond" panose="020B07060304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title, 1 line max, lower case</a:t>
            </a:r>
          </a:p>
        </p:txBody>
      </p:sp>
    </p:spTree>
    <p:extLst>
      <p:ext uri="{BB962C8B-B14F-4D97-AF65-F5344CB8AC3E}">
        <p14:creationId xmlns:p14="http://schemas.microsoft.com/office/powerpoint/2010/main" val="132813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1"/>
            <a:ext cx="7888288" cy="4592638"/>
          </a:xfrm>
          <a:prstGeom prst="rect">
            <a:avLst/>
          </a:prstGeom>
        </p:spPr>
        <p:txBody>
          <a:bodyPr>
            <a:noAutofit/>
          </a:bodyPr>
          <a:lstStyle>
            <a:lvl1pPr marL="171446" indent="-171446">
              <a:lnSpc>
                <a:spcPct val="100000"/>
              </a:lnSpc>
              <a:spcBef>
                <a:spcPts val="900"/>
              </a:spcBef>
              <a:defRPr sz="2100">
                <a:latin typeface="Franklin Gothic Medium" panose="020B0603020102020204" pitchFamily="34" charset="0"/>
              </a:defRPr>
            </a:lvl1pPr>
            <a:lvl2pPr marL="432186" indent="-175018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>
                <a:latin typeface="Franklin Gothic Medium" panose="020B0603020102020204" pitchFamily="34" charset="0"/>
              </a:defRPr>
            </a:lvl2pPr>
            <a:lvl3pPr marL="729836" indent="-171446">
              <a:lnSpc>
                <a:spcPct val="100000"/>
              </a:lnSpc>
              <a:defRPr sz="15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4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74324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75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NCMT_TP_MEMBER_TOUCHPOINT_2021_1012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1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74324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7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37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99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798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3015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8606670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Gotham Bold" charset="0"/>
                <a:ea typeface="Gotham Bold" charset="0"/>
                <a:cs typeface="Gotham Bold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Gotham Bold" charset="0"/>
                <a:ea typeface="Gotham Bold" charset="0"/>
                <a:cs typeface="Gotham Bold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Gotham Bold" charset="0"/>
                <a:ea typeface="Gotham Bold" charset="0"/>
                <a:cs typeface="Gotham Bold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2804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0" i="0">
                <a:latin typeface="Gotham Bold" charset="0"/>
                <a:ea typeface="Gotham Bold" charset="0"/>
                <a:cs typeface="Gotham Bold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0" i="0">
                <a:latin typeface="Gotham Bold" charset="0"/>
                <a:ea typeface="Gotham Bold" charset="0"/>
                <a:cs typeface="Gotham Bold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8638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9688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8876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0" i="0">
                <a:latin typeface="Gotham Bold" charset="0"/>
                <a:ea typeface="Gotham Bold" charset="0"/>
                <a:cs typeface="Gotham Bold" charset="0"/>
              </a:defRPr>
            </a:lvl2pPr>
            <a:lvl3pPr>
              <a:defRPr sz="2000" b="0" i="0">
                <a:latin typeface="Gotham Bold" charset="0"/>
                <a:ea typeface="Gotham Bold" charset="0"/>
                <a:cs typeface="Gotham Bold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2pPr>
            <a:lvl3pPr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945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0654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" y="1985775"/>
            <a:ext cx="1895338" cy="18833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2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61987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257175" indent="0">
              <a:buNone/>
              <a:defRPr sz="2100">
                <a:latin typeface="Franklin Gothic Demi Cond" panose="020B0706030402020204" pitchFamily="34" charset="0"/>
              </a:defRPr>
            </a:lvl2pPr>
            <a:lvl3pPr marL="514350" indent="0">
              <a:buNone/>
              <a:defRPr sz="2100">
                <a:latin typeface="Franklin Gothic Demi Cond" panose="020B0706030402020204" pitchFamily="34" charset="0"/>
              </a:defRPr>
            </a:lvl3pPr>
            <a:lvl4pPr marL="771525" indent="0">
              <a:buNone/>
              <a:defRPr sz="2100">
                <a:latin typeface="Franklin Gothic Demi Cond" panose="020B0706030402020204" pitchFamily="34" charset="0"/>
              </a:defRPr>
            </a:lvl4pPr>
            <a:lvl5pPr marL="1028700" indent="0">
              <a:buNone/>
              <a:defRPr sz="21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823437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8" y="640080"/>
            <a:ext cx="7843267" cy="548640"/>
          </a:xfrm>
        </p:spPr>
        <p:txBody>
          <a:bodyPr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 of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22979" y="0"/>
            <a:ext cx="51390" cy="1078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520825"/>
            <a:ext cx="7888288" cy="4519613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14350" indent="-171450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790877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936" y="640080"/>
            <a:ext cx="78867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 of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82C14-D6E8-4DC2-8E70-A77C4904A886}"/>
              </a:ext>
            </a:extLst>
          </p:cNvPr>
          <p:cNvSpPr/>
          <p:nvPr userDrawn="1"/>
        </p:nvSpPr>
        <p:spPr>
          <a:xfrm>
            <a:off x="622979" y="0"/>
            <a:ext cx="51390" cy="1078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681B9B26-849E-4389-8A34-9CBFB3AC9E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86600" y="6592387"/>
            <a:ext cx="2057400" cy="26561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25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2C1-9E7D-4229-9364-7FAF17D605F3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1706-6544-43F3-AA81-0ED1B3613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90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13639" r="14012" b="13765"/>
          <a:stretch/>
        </p:blipFill>
        <p:spPr>
          <a:xfrm>
            <a:off x="-4767" y="230096"/>
            <a:ext cx="1815585" cy="12157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70" y="231756"/>
            <a:ext cx="1820301" cy="12102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53" y="232512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3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919301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1"/>
            <a:ext cx="9144000" cy="1188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98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1188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691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1188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41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1188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93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6917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2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900"/>
              </a:spcBef>
              <a:defRPr sz="2100" b="1" i="0">
                <a:latin typeface="Gotham Bold" charset="0"/>
                <a:ea typeface="Gotham Bold" charset="0"/>
                <a:cs typeface="Gotham Bold" charset="0"/>
              </a:defRPr>
            </a:lvl1pPr>
            <a:lvl2pPr marL="432197" indent="-175022">
              <a:lnSpc>
                <a:spcPct val="100000"/>
              </a:lnSpc>
              <a:buFont typeface="Franklin Gothic Medium" panose="020B0603020102020204" pitchFamily="34" charset="0"/>
              <a:buChar char="−"/>
              <a:defRPr sz="1800" b="1" i="0">
                <a:latin typeface="Gotham Bold" charset="0"/>
                <a:ea typeface="Gotham Bold" charset="0"/>
                <a:cs typeface="Gotham Bold" charset="0"/>
              </a:defRPr>
            </a:lvl2pPr>
            <a:lvl3pPr marL="729854" indent="-171450">
              <a:lnSpc>
                <a:spcPct val="100000"/>
              </a:lnSpc>
              <a:defRPr sz="1500" b="1" i="0">
                <a:latin typeface="Gotham Bold" charset="0"/>
                <a:ea typeface="Gotham Bold" charset="0"/>
                <a:cs typeface="Gotham Bold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63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1188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64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1188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2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53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58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Calibri"/>
              <a:ea typeface="+mj-ea"/>
              <a:cs typeface="Times New Roman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1"/>
            <a:ext cx="7888288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99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0658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Calibri"/>
              <a:ea typeface="+mj-ea"/>
              <a:cs typeface="Times New Roman"/>
              <a:sym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+mn-lt"/>
              </a:defRPr>
            </a:lvl2pPr>
            <a:lvl3pPr>
              <a:defRPr sz="2000" baseline="0">
                <a:latin typeface="+mn-lt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9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7168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1696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Calibri"/>
              <a:ea typeface="+mj-ea"/>
              <a:cs typeface="Times New Roman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1" i="0" baseline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0" y="1184101"/>
            <a:ext cx="914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</p:spPr>
        <p:txBody>
          <a:bodyPr lIns="96661" tIns="48331" rIns="96661" bIns="48331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+mn-lt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3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521228" y="6573308"/>
            <a:ext cx="7682971" cy="284692"/>
          </a:xfrm>
        </p:spPr>
        <p:txBody>
          <a:bodyPr/>
          <a:lstStyle>
            <a:lvl1pPr algn="l">
              <a:defRPr sz="10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>
                <a:solidFill>
                  <a:prstClr val="black"/>
                </a:solidFill>
              </a:rPr>
              <a:t>MEDICAID SAMPLE PRES | MONTH DAY, YYYY | v2</a:t>
            </a:r>
          </a:p>
        </p:txBody>
      </p:sp>
      <p:sp>
        <p:nvSpPr>
          <p:cNvPr id="24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041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650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09803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888343605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Gotham Bold" charset="0"/>
                <a:ea typeface="Gotham Bold" charset="0"/>
                <a:cs typeface="Gotham Bold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Gotham Bold" charset="0"/>
                <a:ea typeface="Gotham Bold" charset="0"/>
                <a:cs typeface="Gotham Bold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Gotham Bold" charset="0"/>
                <a:ea typeface="Gotham Bold" charset="0"/>
                <a:cs typeface="Gotham Bold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189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4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defRPr sz="1500" b="0" i="0">
                <a:latin typeface="Gotham Bold" charset="0"/>
                <a:ea typeface="Gotham Bold" charset="0"/>
                <a:cs typeface="Gotham Bold" charset="0"/>
              </a:defRPr>
            </a:lvl1pPr>
            <a:lvl2pPr marL="432197" indent="-175022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1500" b="0" i="0">
                <a:latin typeface="Gotham Bold" charset="0"/>
                <a:ea typeface="Gotham Bold" charset="0"/>
                <a:cs typeface="Gotham Bold" charset="0"/>
              </a:defRPr>
            </a:lvl2pPr>
            <a:lvl3pPr marL="729854" indent="-171450">
              <a:lnSpc>
                <a:spcPct val="100000"/>
              </a:lnSpc>
              <a:spcBef>
                <a:spcPts val="0"/>
              </a:spcBef>
              <a:defRPr sz="1500" b="0" i="0">
                <a:latin typeface="Gotham Bold" charset="0"/>
                <a:ea typeface="Gotham Bold" charset="0"/>
                <a:cs typeface="Gotham Bold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02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0" i="0">
                <a:latin typeface="Gotham Bold" charset="0"/>
                <a:ea typeface="Gotham Bold" charset="0"/>
                <a:cs typeface="Gotham Bold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0" i="0">
                <a:latin typeface="Gotham Bold" charset="0"/>
                <a:ea typeface="Gotham Bold" charset="0"/>
                <a:cs typeface="Gotham Bold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Click to add bullet</a:t>
            </a:r>
          </a:p>
          <a:p>
            <a:pPr lvl="1"/>
            <a:r>
              <a:rPr lang="en-US"/>
              <a:t> 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23723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icon below to add table or chart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331484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80705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0" i="0">
                <a:latin typeface="Gotham Bold" charset="0"/>
                <a:ea typeface="Gotham Bold" charset="0"/>
                <a:cs typeface="Gotham Bold" charset="0"/>
              </a:defRPr>
            </a:lvl2pPr>
            <a:lvl3pPr>
              <a:defRPr sz="2000" b="0" i="0">
                <a:latin typeface="Gotham Bold" charset="0"/>
                <a:ea typeface="Gotham Bold" charset="0"/>
                <a:cs typeface="Gotham Bold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2pPr>
            <a:lvl3pPr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3pPr>
          </a:lstStyle>
          <a:p>
            <a:pPr lvl="0"/>
            <a:r>
              <a:rPr lang="en-US"/>
              <a:t>Click to add bullets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98992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23528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76615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" y="1985775"/>
            <a:ext cx="1895338" cy="18833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3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8" y="640080"/>
            <a:ext cx="7843267" cy="548640"/>
          </a:xfrm>
        </p:spPr>
        <p:txBody>
          <a:bodyPr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 of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22979" y="0"/>
            <a:ext cx="51390" cy="1078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520825"/>
            <a:ext cx="7888288" cy="4519613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14350" indent="-171450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5593293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936" y="640080"/>
            <a:ext cx="78867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add Title of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82C14-D6E8-4DC2-8E70-A77C4904A886}"/>
              </a:ext>
            </a:extLst>
          </p:cNvPr>
          <p:cNvSpPr/>
          <p:nvPr userDrawn="1"/>
        </p:nvSpPr>
        <p:spPr>
          <a:xfrm>
            <a:off x="622979" y="0"/>
            <a:ext cx="51390" cy="1078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681B9B26-849E-4389-8A34-9CBFB3AC9E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86600" y="6592387"/>
            <a:ext cx="2057400" cy="26561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9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42C1-9E7D-4229-9364-7FAF17D605F3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1706-6544-43F3-AA81-0ED1B3613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6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977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4029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63328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 i="0" baseline="0"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33749003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Gotham Bold" charset="0"/>
                <a:ea typeface="Gotham Bold" charset="0"/>
                <a:cs typeface="Gotham Bold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Gotham Bold" charset="0"/>
                <a:ea typeface="Gotham Bold" charset="0"/>
                <a:cs typeface="Gotham Bold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Gotham Bold" charset="0"/>
                <a:ea typeface="Gotham Bold" charset="0"/>
                <a:cs typeface="Gotham Bold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5154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0" i="0">
                <a:latin typeface="Gotham Bold" charset="0"/>
                <a:ea typeface="Gotham Bold" charset="0"/>
                <a:cs typeface="Gotham Bold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0" i="0">
                <a:latin typeface="Gotham Bold" charset="0"/>
                <a:ea typeface="Gotham Bold" charset="0"/>
                <a:cs typeface="Gotham Bold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62071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23378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409716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0" i="0">
                <a:latin typeface="Gotham Bold" charset="0"/>
                <a:ea typeface="Gotham Bold" charset="0"/>
                <a:cs typeface="Gotham Bold" charset="0"/>
              </a:defRPr>
            </a:lvl2pPr>
            <a:lvl3pPr>
              <a:defRPr sz="2000" b="0" i="0">
                <a:latin typeface="Gotham Bold" charset="0"/>
                <a:ea typeface="Gotham Bold" charset="0"/>
                <a:cs typeface="Gotham Bold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 i="0"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2pPr>
            <a:lvl3pPr>
              <a:defRPr sz="2000" b="0" i="0" baseline="0">
                <a:latin typeface="Gotham Bold" charset="0"/>
                <a:ea typeface="Gotham Bold" charset="0"/>
                <a:cs typeface="Gotham Bold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47298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40517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9225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89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0" y="1985775"/>
            <a:ext cx="1895338" cy="18833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710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8" y="640080"/>
            <a:ext cx="7843267" cy="548640"/>
          </a:xfrm>
        </p:spPr>
        <p:txBody>
          <a:bodyPr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 of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22979" y="0"/>
            <a:ext cx="51390" cy="1078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520825"/>
            <a:ext cx="7888288" cy="4519613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14350" indent="-171450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879839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936" y="640080"/>
            <a:ext cx="7886700" cy="54864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 of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82C14-D6E8-4DC2-8E70-A77C4904A886}"/>
              </a:ext>
            </a:extLst>
          </p:cNvPr>
          <p:cNvSpPr/>
          <p:nvPr userDrawn="1"/>
        </p:nvSpPr>
        <p:spPr>
          <a:xfrm>
            <a:off x="622979" y="0"/>
            <a:ext cx="51390" cy="1078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681B9B26-849E-4389-8A34-9CBFB3AC9E6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86600" y="6592387"/>
            <a:ext cx="2057400" cy="26561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086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r 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E658-114E-4518-9F83-8FC6C52976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650" y="128588"/>
            <a:ext cx="8885238" cy="6354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514350" indent="-171450">
              <a:buFont typeface="Wingdings" panose="05000000000000000000" pitchFamily="2" charset="2"/>
              <a:buChar char="§"/>
              <a:defRPr sz="2000"/>
            </a:lvl2pPr>
            <a:lvl3pPr marL="857250" indent="-171450">
              <a:buFont typeface="Courier New" panose="02070309020205020404" pitchFamily="49" charset="0"/>
              <a:buChar char="o"/>
              <a:defRPr sz="1600"/>
            </a:lvl3pPr>
            <a:lvl4pPr>
              <a:defRPr sz="1400"/>
            </a:lvl4pPr>
            <a:lvl5pPr marL="1543050" indent="-17145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75EA9-2EAB-4C70-890E-635EB5D97009}"/>
              </a:ext>
            </a:extLst>
          </p:cNvPr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5FC06B2B-BDD9-4B81-9CBC-689E0D09D2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86600" y="6592387"/>
            <a:ext cx="2057400" cy="26561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80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059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521358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83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83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3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1849440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0" i="0">
                <a:latin typeface="Gotham Bold" charset="0"/>
                <a:ea typeface="Gotham Bold" charset="0"/>
                <a:cs typeface="Gotham Bold" charset="0"/>
              </a:defRPr>
            </a:lvl1pPr>
            <a:lvl2pPr marL="385763" indent="-128588">
              <a:buFont typeface="Franklin Gothic Medium Cond" panose="020B0606030402020204" pitchFamily="34" charset="0"/>
              <a:buChar char="–"/>
              <a:defRPr sz="1500" b="0" i="0">
                <a:latin typeface="Gotham Bold" charset="0"/>
                <a:ea typeface="Gotham Bold" charset="0"/>
                <a:cs typeface="Gotham Bold" charset="0"/>
              </a:defRPr>
            </a:lvl2pPr>
            <a:lvl3pPr>
              <a:defRPr sz="1500" b="0" i="0">
                <a:latin typeface="Gotham Bold" charset="0"/>
                <a:ea typeface="Gotham Bold" charset="0"/>
                <a:cs typeface="Gotham Bold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 baseline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0" i="0"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0" y="1840561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 b="0" i="0">
                <a:latin typeface="Gotham Bold" charset="0"/>
                <a:ea typeface="Gotham Bold" charset="0"/>
                <a:cs typeface="Gotham Bold" charset="0"/>
              </a:defRPr>
            </a:lvl1pPr>
            <a:lvl2pPr marL="385763" indent="-128588">
              <a:buFont typeface="Franklin Gothic Medium Cond" panose="020B0606030402020204" pitchFamily="34" charset="0"/>
              <a:buChar char="–"/>
              <a:defRPr sz="1500" b="0" i="0" baseline="0">
                <a:latin typeface="Gotham Bold" charset="0"/>
                <a:ea typeface="Gotham Bold" charset="0"/>
                <a:cs typeface="Gotham Bold" charset="0"/>
              </a:defRPr>
            </a:lvl2pPr>
            <a:lvl3pPr>
              <a:defRPr sz="1500" b="0" i="0" baseline="0">
                <a:latin typeface="Gotham Bold" charset="0"/>
                <a:ea typeface="Gotham Bold" charset="0"/>
                <a:cs typeface="Gotham Bold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26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233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94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12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0EFD80-4D0C-45DA-BB35-FB4EB9B57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88FE18-2E10-4128-9787-0383E4EB2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EC0C9-73BB-4BAD-ACFA-06D83F1BB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5A5C-503D-5F4E-AF4A-B20C899223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10730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8" y="640080"/>
            <a:ext cx="7843267" cy="548640"/>
          </a:xfrm>
        </p:spPr>
        <p:txBody>
          <a:bodyPr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 of Item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22979" y="0"/>
            <a:ext cx="51390" cy="10787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520825"/>
            <a:ext cx="7888288" cy="4519613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14350" indent="-171450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6826102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 &amp; Bar - No 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0184" y="6659709"/>
            <a:ext cx="2057400" cy="138112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97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28429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r 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E658-114E-4518-9F83-8FC6C52976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0650" y="128588"/>
            <a:ext cx="8885238" cy="6354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 marL="514350" indent="-171450">
              <a:buFont typeface="Wingdings" panose="05000000000000000000" pitchFamily="2" charset="2"/>
              <a:buChar char="§"/>
              <a:defRPr sz="2000"/>
            </a:lvl2pPr>
            <a:lvl3pPr marL="857250" indent="-171450">
              <a:buFont typeface="Courier New" panose="02070309020205020404" pitchFamily="49" charset="0"/>
              <a:buChar char="o"/>
              <a:defRPr sz="1600"/>
            </a:lvl3pPr>
            <a:lvl4pPr>
              <a:defRPr sz="1400"/>
            </a:lvl4pPr>
            <a:lvl5pPr marL="1543050" indent="-17145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75EA9-2EAB-4C70-890E-635EB5D97009}"/>
              </a:ext>
            </a:extLst>
          </p:cNvPr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5FC06B2B-BDD9-4B81-9CBC-689E0D09D2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086600" y="6592387"/>
            <a:ext cx="2057400" cy="265614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76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FBEFCE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74369" y="2502567"/>
            <a:ext cx="7843267" cy="92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6600"/>
              <a:buFont typeface="Montserrat"/>
              <a:buNone/>
              <a:defRPr sz="6600" b="1" i="0" u="none" strike="noStrike" cap="none">
                <a:solidFill>
                  <a:srgbClr val="17365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3860"/>
            <a:ext cx="9144000" cy="457316"/>
          </a:xfrm>
          <a:prstGeom prst="rect">
            <a:avLst/>
          </a:prstGeom>
          <a:gradFill>
            <a:gsLst>
              <a:gs pos="0">
                <a:srgbClr val="17365D"/>
              </a:gs>
              <a:gs pos="60000">
                <a:srgbClr val="D1E3ED"/>
              </a:gs>
              <a:gs pos="100000">
                <a:srgbClr val="E8F0F5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1736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Google Shape;31;p5"/>
          <p:cNvCxnSpPr/>
          <p:nvPr/>
        </p:nvCxnSpPr>
        <p:spPr>
          <a:xfrm>
            <a:off x="0" y="6573308"/>
            <a:ext cx="9144000" cy="0"/>
          </a:xfrm>
          <a:prstGeom prst="straightConnector1">
            <a:avLst/>
          </a:prstGeom>
          <a:noFill/>
          <a:ln w="22225" cap="flat" cmpd="sng">
            <a:solidFill>
              <a:srgbClr val="17365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74369" y="3455300"/>
            <a:ext cx="7843267" cy="92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56825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1" y="896808"/>
            <a:ext cx="1081598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90" y="4457271"/>
            <a:ext cx="1081598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585234"/>
            <a:ext cx="5783400" cy="1943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3975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4065933"/>
            <a:ext cx="5783400" cy="12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8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 i="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5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3559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375661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2353267"/>
            <a:ext cx="8222175" cy="1209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573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342900" lvl="0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92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680378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986433"/>
            <a:ext cx="3999825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986433"/>
            <a:ext cx="3999825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9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54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883036"/>
            <a:ext cx="331425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2125367"/>
            <a:ext cx="2808000" cy="35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342900" lvl="0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57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79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5994004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612100"/>
            <a:ext cx="4045275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3825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75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342900" lvl="0" indent="-28575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812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725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772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6769100"/>
            <a:ext cx="9143775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536600"/>
            <a:ext cx="83682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2975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3892600"/>
            <a:ext cx="83682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342900" lvl="0" indent="-28575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685800" lvl="1" indent="-261938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525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8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NCDHHS, Division of Public Health | OPDAAC Meeting | September 23, 2022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9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675" smtClean="0"/>
              <a:pPr/>
              <a:t>‹#›</a:t>
            </a:fld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7203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881" r:id="rId11"/>
    <p:sldLayoutId id="2147483883" r:id="rId12"/>
    <p:sldLayoutId id="2147483887" r:id="rId13"/>
    <p:sldLayoutId id="2147483888" r:id="rId14"/>
    <p:sldLayoutId id="2147483889" r:id="rId15"/>
    <p:sldLayoutId id="2147483890" r:id="rId16"/>
    <p:sldLayoutId id="2147483958" r:id="rId17"/>
    <p:sldLayoutId id="2147483959" r:id="rId18"/>
    <p:sldLayoutId id="2147483960" r:id="rId19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NCDHHS, Division of Public Health | OPDAAC Meeting | September 23, 2022</a:t>
            </a:r>
          </a:p>
          <a:p>
            <a:endParaRPr lang="en-US" dirty="0"/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6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5" r:id="rId10"/>
    <p:sldLayoutId id="2147483926" r:id="rId11"/>
    <p:sldLayoutId id="2147483927" r:id="rId12"/>
    <p:sldLayoutId id="2147483928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NCDHHS, Division of Public Health | OPDAAC Meeting | September 23, 2022</a:t>
            </a:r>
          </a:p>
          <a:p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2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+mn-lt"/>
              </a:rPr>
              <a:t>NCDHHS, Division of Public Health | OPDAAC| September 23, 2022</a:t>
            </a:r>
          </a:p>
          <a:p>
            <a:endParaRPr lang="en-US" dirty="0"/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9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+mn-lt"/>
              </a:rPr>
              <a:t>NCDHHS</a:t>
            </a:r>
            <a:r>
              <a:rPr lang="en-US" b="1" dirty="0">
                <a:latin typeface="+mn-lt"/>
              </a:rPr>
              <a:t>, Division of Public Health | OPDAAC| September 23, 2022</a:t>
            </a:r>
          </a:p>
          <a:p>
            <a:endParaRPr lang="en-US" dirty="0"/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3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20749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+mn-lt"/>
              </a:rPr>
              <a:t>NCDHHS</a:t>
            </a:r>
            <a:r>
              <a:rPr lang="en-US" b="1" dirty="0">
                <a:latin typeface="+mn-lt"/>
              </a:rPr>
              <a:t>, Division of Public Health | OPDAAC| September 23, 2022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0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  <p:sldLayoutId id="2147484020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97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802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  <p:sldLayoutId id="214748403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9.png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Relationship Id="rId4" Type="http://schemas.openxmlformats.org/officeDocument/2006/relationships/hyperlink" Target="https://www.ncdhhs.gov/about/department-initiatives/opioid-epidemic/north-carolinas-opioid-action-pla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dhhs.gov/about/department-initiatives/opioid-epidemic/opioid-action-plan-data-dashboar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juryfreenc.dph.ncdhhs.gov/DataSurveillance/overdose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aryBeth.Cox@dhhs.nc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s://www.injuryfreenc.ncdhhs.gov/DataSurveillance/Poisoning.htm" TargetMode="External"/><Relationship Id="rId4" Type="http://schemas.openxmlformats.org/officeDocument/2006/relationships/hyperlink" Target="mailto:SubstanceUseData@dhhs.nc.gov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1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nGcnR5eI8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41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2.xml"/><Relationship Id="rId6" Type="http://schemas.openxmlformats.org/officeDocument/2006/relationships/hyperlink" Target="mailto:summer@ncsunion.org" TargetMode="External"/><Relationship Id="rId5" Type="http://schemas.openxmlformats.org/officeDocument/2006/relationships/hyperlink" Target="mailto:abby@ncsunion.org" TargetMode="External"/><Relationship Id="rId4" Type="http://schemas.openxmlformats.org/officeDocument/2006/relationships/hyperlink" Target="mailto:louise@ncsunion.or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hhs.gov/about/department-initiatives/overdose-epidemic/nc-opioid-and-prescription-drug-abuse-advisory-committe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846895" y="1847653"/>
            <a:ext cx="6383284" cy="2478703"/>
          </a:xfrm>
        </p:spPr>
        <p:txBody>
          <a:bodyPr/>
          <a:lstStyle/>
          <a:p>
            <a:r>
              <a:rPr lang="en-US" dirty="0">
                <a:solidFill>
                  <a:srgbClr val="17375E"/>
                </a:solidFill>
                <a:latin typeface="+mn-lt"/>
                <a:cs typeface="Arial"/>
              </a:rPr>
              <a:t>NC Department of Health and Human Services </a:t>
            </a:r>
          </a:p>
          <a:p>
            <a:r>
              <a:rPr lang="en-US" sz="3000" b="1" dirty="0">
                <a:solidFill>
                  <a:srgbClr val="17375E"/>
                </a:solidFill>
                <a:latin typeface="+mn-lt"/>
              </a:rPr>
              <a:t>NC Opioid and Prescription Drug Abuse Advisory Committee (OPDAAC)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859323" y="4768007"/>
            <a:ext cx="5774267" cy="488226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23, 2022</a:t>
            </a:r>
          </a:p>
        </p:txBody>
      </p:sp>
    </p:spTree>
    <p:extLst>
      <p:ext uri="{BB962C8B-B14F-4D97-AF65-F5344CB8AC3E}">
        <p14:creationId xmlns:p14="http://schemas.microsoft.com/office/powerpoint/2010/main" val="286031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C3817B-DFA5-4B06-B4CA-7AD45118A02E}"/>
              </a:ext>
            </a:extLst>
          </p:cNvPr>
          <p:cNvSpPr txBox="1"/>
          <p:nvPr/>
        </p:nvSpPr>
        <p:spPr>
          <a:xfrm>
            <a:off x="0" y="1941920"/>
            <a:ext cx="9144000" cy="923827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4BE0A-81E6-4BB4-A48F-1CA14038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" y="2150736"/>
            <a:ext cx="8703951" cy="642937"/>
          </a:xfrm>
          <a:solidFill>
            <a:srgbClr val="1F497D"/>
          </a:solidFill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+mn-lt"/>
              </a:rPr>
              <a:t>Disparities in Overdose</a:t>
            </a:r>
          </a:p>
        </p:txBody>
      </p:sp>
    </p:spTree>
    <p:extLst>
      <p:ext uri="{BB962C8B-B14F-4D97-AF65-F5344CB8AC3E}">
        <p14:creationId xmlns:p14="http://schemas.microsoft.com/office/powerpoint/2010/main" val="49359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355C-A76E-0100-0D52-DBE8CA75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42" y="856648"/>
            <a:ext cx="3823034" cy="2323683"/>
          </a:xfrm>
        </p:spPr>
        <p:txBody>
          <a:bodyPr/>
          <a:lstStyle/>
          <a:p>
            <a:r>
              <a:rPr lang="en-US" dirty="0">
                <a:latin typeface="+mn-lt"/>
              </a:rPr>
              <a:t>Health disparities are differences in health outcomes among groups of people.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0F469-90CF-03F2-1C75-BC022D38C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2"/>
          <a:stretch/>
        </p:blipFill>
        <p:spPr>
          <a:xfrm>
            <a:off x="4908884" y="564163"/>
            <a:ext cx="3677904" cy="59500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74746B7-FBA7-5861-BAE2-8812B96280B5}"/>
              </a:ext>
            </a:extLst>
          </p:cNvPr>
          <p:cNvSpPr txBox="1">
            <a:spLocks/>
          </p:cNvSpPr>
          <p:nvPr/>
        </p:nvSpPr>
        <p:spPr>
          <a:xfrm>
            <a:off x="557212" y="3537285"/>
            <a:ext cx="3774156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</a:rPr>
              <a:t>Reducing health disparities brings us closer to reaching health equity.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457C15-5A60-5641-AF7B-B347ED546743}"/>
              </a:ext>
            </a:extLst>
          </p:cNvPr>
          <p:cNvSpPr txBox="1">
            <a:spLocks/>
          </p:cNvSpPr>
          <p:nvPr/>
        </p:nvSpPr>
        <p:spPr>
          <a:xfrm>
            <a:off x="4726006" y="564163"/>
            <a:ext cx="4273615" cy="292485"/>
          </a:xfrm>
          <a:prstGeom prst="rect">
            <a:avLst/>
          </a:prstGeom>
          <a:solidFill>
            <a:schemeClr val="bg1"/>
          </a:soli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</a:rPr>
              <a:t>Population Health Model/Drivers of Health</a:t>
            </a:r>
          </a:p>
        </p:txBody>
      </p:sp>
    </p:spTree>
    <p:extLst>
      <p:ext uri="{BB962C8B-B14F-4D97-AF65-F5344CB8AC3E}">
        <p14:creationId xmlns:p14="http://schemas.microsoft.com/office/powerpoint/2010/main" val="282635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FF8839-D72E-B7A8-82FA-B8EFB5716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24913" r="7089" b="19962"/>
          <a:stretch/>
        </p:blipFill>
        <p:spPr>
          <a:xfrm>
            <a:off x="125729" y="1533988"/>
            <a:ext cx="9018271" cy="4232926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48B0F36-4DD8-4626-88FE-C83AEBF9EBE1}"/>
              </a:ext>
            </a:extLst>
          </p:cNvPr>
          <p:cNvSpPr txBox="1">
            <a:spLocks/>
          </p:cNvSpPr>
          <p:nvPr/>
        </p:nvSpPr>
        <p:spPr>
          <a:xfrm>
            <a:off x="6900184" y="6659709"/>
            <a:ext cx="2057400" cy="1381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09AB7-7674-4F51-AE85-D40C142B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6" y="641193"/>
            <a:ext cx="8831855" cy="1098579"/>
          </a:xfrm>
        </p:spPr>
        <p:txBody>
          <a:bodyPr/>
          <a:lstStyle/>
          <a:p>
            <a:pPr lvl="0" defTabSz="914400">
              <a:lnSpc>
                <a:spcPct val="100000"/>
              </a:lnSpc>
            </a:pPr>
            <a:r>
              <a:rPr lang="en-US" sz="3200" b="0" kern="0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Overdose rates ranged from </a:t>
            </a:r>
            <a:r>
              <a:rPr lang="en-US" sz="3200" kern="0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12 to 50 </a:t>
            </a:r>
            <a:r>
              <a:rPr lang="en-US" sz="3200" b="0" kern="0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deaths per 100,000 (2016-2020).</a:t>
            </a:r>
            <a:r>
              <a:rPr lang="en-US" sz="3200" kern="0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endParaRPr lang="en-US" b="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F6C708-7843-4F84-9776-C0F2E9B3B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7992005" cy="330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+mn-lt"/>
                <a:cs typeface="Calibri" panose="020F0502020204030204" pitchFamily="34" charset="0"/>
              </a:rPr>
              <a:t>Technical Notes: </a:t>
            </a:r>
            <a:r>
              <a:rPr lang="en-US" sz="900" b="0" dirty="0">
                <a:latin typeface="+mn-lt"/>
                <a:cs typeface="Calibri" panose="020F0502020204030204" pitchFamily="34" charset="0"/>
              </a:rPr>
              <a:t>Rates are per 100,000 NC residents; All intent medication and drug poisoning</a:t>
            </a:r>
            <a:r>
              <a:rPr lang="en-US" altLang="en-US" sz="900" b="0" dirty="0">
                <a:latin typeface="+mn-lt"/>
                <a:cs typeface="Calibri" panose="020F0502020204030204" pitchFamily="34" charset="0"/>
              </a:rPr>
              <a:t>: X40-X44, X60-X64, Y10-Y14, X85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dirty="0">
                <a:latin typeface="+mn-lt"/>
                <a:cs typeface="Calibri" panose="020F0502020204030204" pitchFamily="34" charset="0"/>
              </a:rPr>
              <a:t>Source: </a:t>
            </a:r>
            <a:r>
              <a:rPr lang="en-US" sz="900" b="0" dirty="0">
                <a:latin typeface="+mn-lt"/>
                <a:cs typeface="Calibri" panose="020F0502020204030204" pitchFamily="34" charset="0"/>
              </a:rPr>
              <a:t>Deaths-NC State Center for Health Statistics, Vital Statistics; Population-National Center for Health Statistics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0" dirty="0">
                <a:latin typeface="+mn-lt"/>
                <a:cs typeface="Calibri" panose="020F0502020204030204" pitchFamily="34" charset="0"/>
              </a:rPr>
              <a:t>Analysis by Injury Epidemiology and Surveillance Unit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3FACC-938C-8E08-AB65-760B69EDB4E1}"/>
              </a:ext>
            </a:extLst>
          </p:cNvPr>
          <p:cNvSpPr txBox="1"/>
          <p:nvPr/>
        </p:nvSpPr>
        <p:spPr>
          <a:xfrm>
            <a:off x="318055" y="4412818"/>
            <a:ext cx="474483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Statewide, the fatal overdose rate was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 deaths per 100,000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residents from 2016-2020.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9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3D1-FCCF-CD46-F4BA-97F7BBC9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9057876" cy="54864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Overdose rates are highest in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rural</a:t>
            </a:r>
            <a:r>
              <a:rPr lang="en-US" b="1" dirty="0">
                <a:latin typeface="+mn-lt"/>
              </a:rPr>
              <a:t> counties.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4B0820-8BBE-0D4F-FF5E-F8D5EDE03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228422"/>
              </p:ext>
            </p:extLst>
          </p:nvPr>
        </p:nvGraphicFramePr>
        <p:xfrm>
          <a:off x="277033" y="1000297"/>
          <a:ext cx="8340214" cy="483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A55AD8-A67B-20F0-96D1-5C129E482F45}"/>
              </a:ext>
            </a:extLst>
          </p:cNvPr>
          <p:cNvSpPr txBox="1"/>
          <p:nvPr/>
        </p:nvSpPr>
        <p:spPr>
          <a:xfrm>
            <a:off x="2047164" y="5370929"/>
            <a:ext cx="1965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2016         2020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6E4633-CB7C-D361-83D4-B3572308ECE6}"/>
              </a:ext>
            </a:extLst>
          </p:cNvPr>
          <p:cNvSpPr txBox="1"/>
          <p:nvPr/>
        </p:nvSpPr>
        <p:spPr>
          <a:xfrm>
            <a:off x="5679742" y="5393380"/>
            <a:ext cx="1965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2016         2020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CFFF9-880A-741E-628E-1E01A5FDCFF2}"/>
              </a:ext>
            </a:extLst>
          </p:cNvPr>
          <p:cNvSpPr txBox="1"/>
          <p:nvPr/>
        </p:nvSpPr>
        <p:spPr>
          <a:xfrm>
            <a:off x="2604450" y="5740261"/>
            <a:ext cx="171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CADC9-48E5-D784-A027-DF131F6A1A0F}"/>
              </a:ext>
            </a:extLst>
          </p:cNvPr>
          <p:cNvSpPr txBox="1"/>
          <p:nvPr/>
        </p:nvSpPr>
        <p:spPr>
          <a:xfrm>
            <a:off x="6175907" y="5740261"/>
            <a:ext cx="171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Urban</a:t>
            </a:r>
          </a:p>
        </p:txBody>
      </p:sp>
    </p:spTree>
    <p:extLst>
      <p:ext uri="{BB962C8B-B14F-4D97-AF65-F5344CB8AC3E}">
        <p14:creationId xmlns:p14="http://schemas.microsoft.com/office/powerpoint/2010/main" val="298635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7811-9689-47AB-8CAF-90F1926E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8681573" cy="106155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Overdose death rates highest among males, American Indians* and NH whites*, and those 25-54 years old, 2016-2020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84A3D-DE7E-43DA-8749-3E3B6C16BF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446520"/>
            <a:ext cx="7992005" cy="330200"/>
          </a:xfrm>
        </p:spPr>
        <p:txBody>
          <a:bodyPr/>
          <a:lstStyle/>
          <a:p>
            <a:r>
              <a:rPr lang="en-US" sz="900" dirty="0">
                <a:latin typeface="+mn-lt"/>
              </a:rPr>
              <a:t>Technical Notes: </a:t>
            </a:r>
            <a:r>
              <a:rPr lang="en-US" sz="900" b="0" dirty="0">
                <a:latin typeface="+mn-lt"/>
              </a:rPr>
              <a:t>Rates are per 100,000 NC residents; All intent medication and drug overdose: X40-X44, X60-X64, Y10-Y14, X85 </a:t>
            </a:r>
          </a:p>
          <a:p>
            <a:r>
              <a:rPr lang="en-US" sz="900" dirty="0">
                <a:latin typeface="+mn-lt"/>
              </a:rPr>
              <a:t>Source: </a:t>
            </a:r>
            <a:r>
              <a:rPr lang="en-US" sz="900" b="0" dirty="0">
                <a:latin typeface="+mn-lt"/>
              </a:rPr>
              <a:t>Deaths-NC State Center for Health Statistics, Vital Statistics, 2016-2020; Population-NCHS, 2016-2020 </a:t>
            </a:r>
          </a:p>
          <a:p>
            <a:r>
              <a:rPr lang="en-US" sz="900" b="0" dirty="0">
                <a:latin typeface="+mn-lt"/>
              </a:rPr>
              <a:t>Analysis by Injury Epidemiology and Surveillance Unit</a:t>
            </a:r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3A36CCC-A9FD-472B-BEA1-23B251C1F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87087"/>
              </p:ext>
            </p:extLst>
          </p:nvPr>
        </p:nvGraphicFramePr>
        <p:xfrm>
          <a:off x="285341" y="1953069"/>
          <a:ext cx="8750969" cy="420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E8287E-0527-49E7-A479-D060FCF02D98}"/>
              </a:ext>
            </a:extLst>
          </p:cNvPr>
          <p:cNvSpPr txBox="1"/>
          <p:nvPr/>
        </p:nvSpPr>
        <p:spPr>
          <a:xfrm>
            <a:off x="57064" y="5763548"/>
            <a:ext cx="14197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*NH = Non-Hispanic</a:t>
            </a:r>
          </a:p>
        </p:txBody>
      </p:sp>
    </p:spTree>
    <p:extLst>
      <p:ext uri="{BB962C8B-B14F-4D97-AF65-F5344CB8AC3E}">
        <p14:creationId xmlns:p14="http://schemas.microsoft.com/office/powerpoint/2010/main" val="417900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A90B-2298-489B-BE47-84047D0C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8330259" cy="54864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NC Overdose Death </a:t>
            </a:r>
            <a:r>
              <a:rPr lang="en-US" b="1" i="1" dirty="0">
                <a:latin typeface="+mn-lt"/>
              </a:rPr>
              <a:t>Counts</a:t>
            </a:r>
            <a:endParaRPr lang="en-US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EC15D-AD53-4FB0-ACEC-CBDEC0FC75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943600"/>
            <a:ext cx="9144000" cy="40005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000" b="0" dirty="0">
                <a:latin typeface="+mn-lt"/>
                <a:cs typeface="Calibri" panose="020F0502020204030204" pitchFamily="34" charset="0"/>
              </a:rPr>
              <a:t>*Non-Hispanic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  <a:cs typeface="Calibri" panose="020F0502020204030204" pitchFamily="34" charset="0"/>
              </a:rPr>
              <a:t>Source: N.C. State Center for Health Statistics, Vital Statistics-Deaths, 2000-2020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  <a:cs typeface="Calibri" panose="020F0502020204030204" pitchFamily="34" charset="0"/>
              </a:rPr>
              <a:t>Analysis by Injury Epidemiology and Surveillance Unit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8D3BD9-1498-45A0-AE92-19D76F4A90D5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0" y="2032000"/>
          <a:ext cx="8877300" cy="311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16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A90B-2298-489B-BE47-84047D0C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NC Overdose Death </a:t>
            </a:r>
            <a:r>
              <a:rPr lang="en-US" b="1" i="1" dirty="0">
                <a:latin typeface="+mn-lt"/>
              </a:rPr>
              <a:t>Rates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EC15D-AD53-4FB0-ACEC-CBDEC0FC75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943600"/>
            <a:ext cx="9144000" cy="40005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1000" b="0" dirty="0">
                <a:latin typeface="+mn-lt"/>
                <a:cs typeface="Calibri" panose="020F0502020204030204" pitchFamily="34" charset="0"/>
              </a:rPr>
              <a:t>*Non-Hispanic; Rates per 100,000 NC Residents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  <a:cs typeface="Calibri" panose="020F0502020204030204" pitchFamily="34" charset="0"/>
              </a:rPr>
              <a:t>Source: N.C. State Center for Health Statistics, Vital Statistics-Deaths, 2000-2020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  <a:cs typeface="Calibri" panose="020F0502020204030204" pitchFamily="34" charset="0"/>
              </a:rPr>
              <a:t>Analysis by Injury Epidemiology and Surveillance Unit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8D3BD9-1498-45A0-AE92-19D76F4A90D5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0" y="1463040"/>
          <a:ext cx="88773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931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D378-B627-7628-BEC7-40CCA1A3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48640"/>
            <a:ext cx="8874125" cy="54864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Overdose rates are increasing in historically marginalized populations.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C221D1D-D59E-3251-7244-457085AC7BE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080760"/>
            <a:ext cx="8874125" cy="33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900" b="0" dirty="0">
                <a:latin typeface="+mn-lt"/>
              </a:rPr>
              <a:t>Technical Notes: Rates are per 100,000 NC residents; All intent medication and drug overdose: X40-X44, X60-X64, Y10-Y14, X85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0" dirty="0">
                <a:latin typeface="+mn-lt"/>
              </a:rPr>
              <a:t>Source: Deaths-NC State Center for Health Statistics, Vital Statistics, 2011-2020; Population-NCHS, 2011-2020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 b="0" dirty="0">
                <a:latin typeface="+mn-lt"/>
              </a:rPr>
              <a:t>Analysis by Injury Epidemiology and Surveillance Unit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11D742-F60D-4436-207C-DD4F2EF06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264705"/>
              </p:ext>
            </p:extLst>
          </p:nvPr>
        </p:nvGraphicFramePr>
        <p:xfrm>
          <a:off x="239767" y="1554499"/>
          <a:ext cx="8664466" cy="447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4F19D39-869E-46C4-7D14-8AE9808DB512}"/>
              </a:ext>
            </a:extLst>
          </p:cNvPr>
          <p:cNvSpPr txBox="1"/>
          <p:nvPr/>
        </p:nvSpPr>
        <p:spPr>
          <a:xfrm>
            <a:off x="239767" y="5772822"/>
            <a:ext cx="14197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*NH = Non-Hispanic</a:t>
            </a:r>
          </a:p>
        </p:txBody>
      </p:sp>
    </p:spTree>
    <p:extLst>
      <p:ext uri="{BB962C8B-B14F-4D97-AF65-F5344CB8AC3E}">
        <p14:creationId xmlns:p14="http://schemas.microsoft.com/office/powerpoint/2010/main" val="2785378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2369-CDB3-E556-9870-DC552EE0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2476E-B8AF-0A03-7F4A-BCFF7ED5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8" y="390867"/>
            <a:ext cx="7988742" cy="5287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7A165-608A-CC3F-3E0B-9617C3A1A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52" y="3735029"/>
            <a:ext cx="5886450" cy="2371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DB6831-3873-EB64-34FA-AEDC3C5D2463}"/>
              </a:ext>
            </a:extLst>
          </p:cNvPr>
          <p:cNvSpPr/>
          <p:nvPr/>
        </p:nvSpPr>
        <p:spPr>
          <a:xfrm>
            <a:off x="7497686" y="4167962"/>
            <a:ext cx="957887" cy="20659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55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F12D-3C11-DF5A-EEA7-8FB34CD2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8519959" cy="963742"/>
          </a:xfr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r>
              <a:rPr lang="en-US" b="1" dirty="0">
                <a:latin typeface="+mn-lt"/>
              </a:rPr>
              <a:t>Overdose trends vary within populations.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524EC4-5818-373E-3C6F-0746C6478ABC}"/>
              </a:ext>
            </a:extLst>
          </p:cNvPr>
          <p:cNvGraphicFramePr/>
          <p:nvPr/>
        </p:nvGraphicFramePr>
        <p:xfrm>
          <a:off x="50865" y="1442744"/>
          <a:ext cx="2901965" cy="402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AD2B4B-2B96-8156-3662-F8EA60923D9F}"/>
              </a:ext>
            </a:extLst>
          </p:cNvPr>
          <p:cNvGraphicFramePr/>
          <p:nvPr/>
        </p:nvGraphicFramePr>
        <p:xfrm>
          <a:off x="6001476" y="1442745"/>
          <a:ext cx="3178620" cy="398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F8D222-7B1B-1DB8-22E4-046511E7D92C}"/>
              </a:ext>
            </a:extLst>
          </p:cNvPr>
          <p:cNvGraphicFramePr/>
          <p:nvPr/>
        </p:nvGraphicFramePr>
        <p:xfrm>
          <a:off x="2952830" y="1395123"/>
          <a:ext cx="3178620" cy="410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0A298B2-9BDF-7414-61A0-F15A9A4540A9}"/>
              </a:ext>
            </a:extLst>
          </p:cNvPr>
          <p:cNvSpPr txBox="1">
            <a:spLocks/>
          </p:cNvSpPr>
          <p:nvPr/>
        </p:nvSpPr>
        <p:spPr>
          <a:xfrm>
            <a:off x="0" y="6080760"/>
            <a:ext cx="8874125" cy="330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Helvetica" charset="0"/>
              </a:rPr>
              <a:t>Technical Notes: Rates are per 100,000 NC residents; All intent medication and drug overdose: X40-X44, X60-X64, Y10-Y14, X85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Helvetica" charset="0"/>
              </a:rPr>
              <a:t>Source: Deaths-NC State Center for Health Statistics, Vital Statistics, 2017-2021; Population-NCHS, 2017-2020, 2020 used as proxy for 2021 pop data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Helvetica" charset="0"/>
              </a:rPr>
              <a:t>Analysis by Injury Epidemiology and Surveillance Unit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933CD-210E-BF41-6244-42451DECC342}"/>
              </a:ext>
            </a:extLst>
          </p:cNvPr>
          <p:cNvSpPr txBox="1"/>
          <p:nvPr/>
        </p:nvSpPr>
        <p:spPr>
          <a:xfrm>
            <a:off x="0" y="5841942"/>
            <a:ext cx="14197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Non-Hispanic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E771E-4F54-4D03-10AE-3D5FA647A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63" y="5301529"/>
            <a:ext cx="1576176" cy="233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824573-E1E2-0A6C-FB8B-B5A5BBD70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685" y="5290420"/>
            <a:ext cx="1576176" cy="233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4F5DFB-462A-0F12-00AB-53D46A67A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514" y="5301529"/>
            <a:ext cx="1576176" cy="2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4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EAD845-B108-472C-B562-E8B33B59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sz="3000" dirty="0">
                <a:latin typeface="+mn-lt"/>
              </a:rPr>
              <a:t>Welcome to OPDAAC!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FA786C-A5BC-4414-989E-EB3509E699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064" y="1280160"/>
            <a:ext cx="7888288" cy="491032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17375E"/>
                </a:solidFill>
                <a:latin typeface="+mn-lt"/>
              </a:rPr>
              <a:t>Glorina Stallworth</a:t>
            </a:r>
            <a:r>
              <a:rPr lang="en-US" sz="2400" b="0" dirty="0">
                <a:solidFill>
                  <a:srgbClr val="17375E"/>
                </a:solidFill>
                <a:latin typeface="+mn-lt"/>
              </a:rPr>
              <a:t>, Head, Injury and Violence Prevention Branch, Chronic Disease and Injury Section, Division of Public Health</a:t>
            </a:r>
          </a:p>
          <a:p>
            <a:pPr marL="0" indent="0">
              <a:buNone/>
            </a:pPr>
            <a:endParaRPr lang="en-US" sz="2400" b="0" dirty="0">
              <a:solidFill>
                <a:srgbClr val="17375E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17375E"/>
                </a:solidFill>
                <a:latin typeface="+mn-lt"/>
              </a:rPr>
              <a:t>Housekeeping</a:t>
            </a:r>
          </a:p>
          <a:p>
            <a:r>
              <a:rPr lang="en-US" sz="2400" b="0" i="1" dirty="0">
                <a:solidFill>
                  <a:srgbClr val="17375E"/>
                </a:solidFill>
                <a:latin typeface="+mn-lt"/>
              </a:rPr>
              <a:t>Take breaks as needed</a:t>
            </a:r>
            <a:endParaRPr lang="en-US" sz="2400" b="0" dirty="0">
              <a:solidFill>
                <a:srgbClr val="17375E"/>
              </a:solidFill>
              <a:latin typeface="+mn-lt"/>
            </a:endParaRPr>
          </a:p>
          <a:p>
            <a:pPr>
              <a:buClr>
                <a:srgbClr val="17375E"/>
              </a:buClr>
            </a:pPr>
            <a:r>
              <a:rPr lang="en-US" sz="2400" b="0" dirty="0">
                <a:solidFill>
                  <a:srgbClr val="17375E"/>
                </a:solidFill>
                <a:latin typeface="+mn-lt"/>
              </a:rPr>
              <a:t>For questions during the meeting:</a:t>
            </a:r>
          </a:p>
          <a:p>
            <a:pPr lvl="1">
              <a:buClr>
                <a:srgbClr val="17375E"/>
              </a:buClr>
              <a:buFont typeface="Arial" panose="020B0604020202020204" pitchFamily="34" charset="0"/>
              <a:buChar char="−"/>
            </a:pPr>
            <a:r>
              <a:rPr lang="en-US" b="0" dirty="0">
                <a:solidFill>
                  <a:srgbClr val="17375E"/>
                </a:solidFill>
                <a:latin typeface="+mn-lt"/>
              </a:rPr>
              <a:t>Please put your questions in the Q&amp;A box, which will be monitored for the duration of the meeting. </a:t>
            </a:r>
            <a:r>
              <a:rPr lang="en-US" i="1" dirty="0">
                <a:solidFill>
                  <a:srgbClr val="17375E"/>
                </a:solidFill>
                <a:latin typeface="+mn-lt"/>
              </a:rPr>
              <a:t>Note</a:t>
            </a:r>
            <a:r>
              <a:rPr lang="en-US" b="0" dirty="0">
                <a:solidFill>
                  <a:srgbClr val="17375E"/>
                </a:solidFill>
                <a:latin typeface="+mn-lt"/>
              </a:rPr>
              <a:t>: you need to send to all panelists and attendees to ensure your question is addressed in a timely manner.</a:t>
            </a:r>
          </a:p>
          <a:p>
            <a:pPr lvl="1">
              <a:buClr>
                <a:srgbClr val="17375E"/>
              </a:buClr>
              <a:buFont typeface="Arial" panose="020B0604020202020204" pitchFamily="34" charset="0"/>
              <a:buChar char="−"/>
            </a:pPr>
            <a:r>
              <a:rPr lang="en-US" b="0" dirty="0">
                <a:solidFill>
                  <a:srgbClr val="17375E"/>
                </a:solidFill>
                <a:latin typeface="+mn-lt"/>
              </a:rPr>
              <a:t>If you would like to ask a question to a specific presenter, please be sure to include their name in your question.</a:t>
            </a:r>
          </a:p>
          <a:p>
            <a:endParaRPr lang="en-US" sz="2400" b="0" dirty="0">
              <a:solidFill>
                <a:srgbClr val="17375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57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CF27129F-C00D-C79B-0E8F-9A94DA05E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/>
          <a:stretch/>
        </p:blipFill>
        <p:spPr>
          <a:xfrm>
            <a:off x="185779" y="2141620"/>
            <a:ext cx="8772442" cy="4076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AD355C-A76E-0100-0D52-DBE8CA75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Data on many drivers of health are not often collected alongside health outcome data.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4746B7-FBA7-5861-BAE2-8812B96280B5}"/>
              </a:ext>
            </a:extLst>
          </p:cNvPr>
          <p:cNvSpPr txBox="1">
            <a:spLocks/>
          </p:cNvSpPr>
          <p:nvPr/>
        </p:nvSpPr>
        <p:spPr>
          <a:xfrm>
            <a:off x="643838" y="5385335"/>
            <a:ext cx="7556885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Gotham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31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CB98-CF61-5ADF-8789-BF7D7EA6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8639751" cy="54864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People are 40 times more likely to die of an opioid overdose in the two weeks post incarceration than the general population.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87C4C9-4337-4EC7-1F5E-25BABDA5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046703"/>
            <a:ext cx="7145079" cy="1323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E0433-07BC-AE15-ABA7-F37A4AC8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72" y="3469602"/>
            <a:ext cx="4057119" cy="2947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AAE83B-1B51-C60D-9881-E3AAA6A6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119" y="2142818"/>
            <a:ext cx="4901609" cy="432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7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CB98-CF61-5ADF-8789-BF7D7EA6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2630655"/>
            <a:ext cx="8661747" cy="54864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Preliminary findings show that the </a:t>
            </a:r>
            <a:r>
              <a:rPr lang="en-US" sz="2800" b="1" dirty="0">
                <a:latin typeface="+mn-lt"/>
              </a:rPr>
              <a:t>most frequent cause of death </a:t>
            </a:r>
            <a:r>
              <a:rPr lang="en-US" sz="2800" dirty="0">
                <a:latin typeface="+mn-lt"/>
              </a:rPr>
              <a:t>among people with a history of experiencing homelessness </a:t>
            </a:r>
            <a:r>
              <a:rPr lang="en-US" sz="2800" b="1" dirty="0">
                <a:latin typeface="+mn-lt"/>
              </a:rPr>
              <a:t>was overdose</a:t>
            </a:r>
            <a:r>
              <a:rPr lang="en-US" sz="2800" dirty="0">
                <a:latin typeface="+mn-lt"/>
              </a:rPr>
              <a:t>.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12% of the deaths were overdoses (vs. 2% in the NC population), </a:t>
            </a:r>
            <a:r>
              <a:rPr lang="en-US" sz="2800" b="1" dirty="0">
                <a:latin typeface="+mn-lt"/>
              </a:rPr>
              <a:t>over 10 times the rate </a:t>
            </a:r>
            <a:r>
              <a:rPr lang="en-US" sz="2800" dirty="0">
                <a:latin typeface="+mn-lt"/>
              </a:rPr>
              <a:t>of the general population.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7DEE61-42AF-9E51-3BBC-D14CA355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0024388"/>
            <a:ext cx="20537487" cy="121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E73E2A-45A5-A153-B93A-F5F63B412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23" y="872080"/>
            <a:ext cx="8175010" cy="12108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07024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C3817B-DFA5-4B06-B4CA-7AD45118A02E}"/>
              </a:ext>
            </a:extLst>
          </p:cNvPr>
          <p:cNvSpPr txBox="1"/>
          <p:nvPr/>
        </p:nvSpPr>
        <p:spPr>
          <a:xfrm>
            <a:off x="0" y="1941920"/>
            <a:ext cx="9144000" cy="914400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4BE0A-81E6-4BB4-A48F-1CA14038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" y="2150736"/>
            <a:ext cx="8703951" cy="642937"/>
          </a:xfrm>
          <a:solidFill>
            <a:srgbClr val="1F497D"/>
          </a:solidFill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+mn-lt"/>
              </a:rPr>
              <a:t>Surveillance Resources</a:t>
            </a:r>
          </a:p>
        </p:txBody>
      </p:sp>
    </p:spTree>
    <p:extLst>
      <p:ext uri="{BB962C8B-B14F-4D97-AF65-F5344CB8AC3E}">
        <p14:creationId xmlns:p14="http://schemas.microsoft.com/office/powerpoint/2010/main" val="211026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CC2C6-4A0F-9A48-2B1F-A6E10A921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78" y="1423321"/>
            <a:ext cx="5543644" cy="4813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23D74-41AD-4775-B614-63F33752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48640"/>
            <a:ext cx="8583385" cy="548640"/>
          </a:xfrm>
        </p:spPr>
        <p:txBody>
          <a:bodyPr/>
          <a:lstStyle/>
          <a:p>
            <a:r>
              <a:rPr lang="en-US" sz="2600" dirty="0">
                <a:latin typeface="+mn-lt"/>
              </a:rPr>
              <a:t>The NC Opioid and Substance Use Action Plan (NC OSUAP) has seven focus areas to address the overdose epidemic: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789CD-2D75-49D8-A5A6-DDCF9E777343}"/>
              </a:ext>
            </a:extLst>
          </p:cNvPr>
          <p:cNvSpPr txBox="1"/>
          <p:nvPr/>
        </p:nvSpPr>
        <p:spPr>
          <a:xfrm>
            <a:off x="0" y="6237318"/>
            <a:ext cx="8835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https://www.ncdhhs.gov/about/department-initiatives/opioid-epidemic/north-carolinas-opioid-action-plan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67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3C40-DAC2-42B5-A20C-5A8A1266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dirty="0">
                <a:hlinkClick r:id="rId3"/>
              </a:rPr>
              <a:t>OSUAP Data Dashboard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B1092-1993-4B80-BBBE-BAFCAC460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0" r="8744"/>
          <a:stretch/>
        </p:blipFill>
        <p:spPr>
          <a:xfrm>
            <a:off x="4335332" y="1356619"/>
            <a:ext cx="4729910" cy="4933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943821-B1A0-4E20-90C7-AD24C00F9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82" y="1186593"/>
            <a:ext cx="4019550" cy="5305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62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6501-EDE1-A2A1-5F38-88FD0F08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dirty="0">
                <a:latin typeface="+mn-lt"/>
              </a:rPr>
              <a:t>Local Equity Dashboard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26956-7648-4C8B-43BD-C35CEFDA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0" y="1172694"/>
            <a:ext cx="8259580" cy="470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65316-BAA0-BA33-2A89-8D4ABF74EF4B}"/>
              </a:ext>
            </a:extLst>
          </p:cNvPr>
          <p:cNvSpPr txBox="1"/>
          <p:nvPr/>
        </p:nvSpPr>
        <p:spPr>
          <a:xfrm>
            <a:off x="7862341" y="975328"/>
            <a:ext cx="8394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595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B613-B0F8-4FF7-8F23-CE5D553B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dirty="0">
                <a:latin typeface="+mn-lt"/>
                <a:hlinkClick r:id="rId3"/>
              </a:rPr>
              <a:t>Additional Resources</a:t>
            </a:r>
            <a:endParaRPr lang="en-US" dirty="0">
              <a:latin typeface="+mn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D0C5FB8-19FC-4621-A362-9A242CE0CAE6}"/>
              </a:ext>
            </a:extLst>
          </p:cNvPr>
          <p:cNvSpPr/>
          <p:nvPr/>
        </p:nvSpPr>
        <p:spPr>
          <a:xfrm flipH="1">
            <a:off x="6798833" y="1203788"/>
            <a:ext cx="2054710" cy="10218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Overdose Slides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5E595F6-C802-496B-9EAF-3EBF63F4AF7B}"/>
              </a:ext>
            </a:extLst>
          </p:cNvPr>
          <p:cNvSpPr/>
          <p:nvPr/>
        </p:nvSpPr>
        <p:spPr>
          <a:xfrm flipH="1">
            <a:off x="6798833" y="2491892"/>
            <a:ext cx="2054710" cy="10218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County-level Slides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C720FB55-1D9D-440C-934C-7D37AE50D589}"/>
              </a:ext>
            </a:extLst>
          </p:cNvPr>
          <p:cNvSpPr/>
          <p:nvPr/>
        </p:nvSpPr>
        <p:spPr>
          <a:xfrm flipH="1">
            <a:off x="6798833" y="3779996"/>
            <a:ext cx="2054710" cy="10218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Factsheets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E7BD440-A6FC-4CF7-A6AD-626E90279BB1}"/>
              </a:ext>
            </a:extLst>
          </p:cNvPr>
          <p:cNvSpPr/>
          <p:nvPr/>
        </p:nvSpPr>
        <p:spPr>
          <a:xfrm flipH="1">
            <a:off x="6798833" y="5143279"/>
            <a:ext cx="2054710" cy="102186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Deaths, ED, and Hosp by county and drug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F07BB-EC6E-0B48-08C1-02AB0886C484}"/>
              </a:ext>
            </a:extLst>
          </p:cNvPr>
          <p:cNvSpPr txBox="1"/>
          <p:nvPr/>
        </p:nvSpPr>
        <p:spPr>
          <a:xfrm>
            <a:off x="290457" y="5649171"/>
            <a:ext cx="639317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SubstanceUseData@dhhs.nc.gov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A9084-BAF5-FF1F-CB2F-A4832B10E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34" y="1458034"/>
            <a:ext cx="6348829" cy="39419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95703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7EB3-71BD-2819-829D-9DB5FAEC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dirty="0">
                <a:latin typeface="+mn-lt"/>
              </a:rPr>
              <a:t>County Slides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4B6DF-3312-FF1A-7989-1DC2C1465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43" y="1278111"/>
            <a:ext cx="3667226" cy="2735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0AAE30-4D54-B38A-D860-2FCA7D7D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93" y="2419526"/>
            <a:ext cx="5439208" cy="4087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534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D18F-190C-44D9-B066-8C3102BC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Monthly Surveillance Reports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4F4818-975E-EED6-E370-F4B2DB3C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202085"/>
            <a:ext cx="5394845" cy="4128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BE6CBD-FB8C-C753-CA7E-05022812E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667" y="2160617"/>
            <a:ext cx="5044755" cy="3821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E3BE5-56F5-BBEA-CA8E-2647DDE2B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996" y="2882324"/>
            <a:ext cx="4704871" cy="3548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19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C3817B-DFA5-4B06-B4CA-7AD45118A02E}"/>
              </a:ext>
            </a:extLst>
          </p:cNvPr>
          <p:cNvSpPr txBox="1"/>
          <p:nvPr/>
        </p:nvSpPr>
        <p:spPr>
          <a:xfrm>
            <a:off x="0" y="2380422"/>
            <a:ext cx="9144000" cy="914400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4BE0A-81E6-4BB4-A48F-1CA14038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" y="2651760"/>
            <a:ext cx="9144000" cy="646043"/>
          </a:xfrm>
          <a:solidFill>
            <a:srgbClr val="1F497D"/>
          </a:solidFill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Disparities in Overdose Deaths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DB8BE-64A8-4D2C-92C8-141090328053}"/>
              </a:ext>
            </a:extLst>
          </p:cNvPr>
          <p:cNvSpPr/>
          <p:nvPr/>
        </p:nvSpPr>
        <p:spPr>
          <a:xfrm>
            <a:off x="519545" y="3294822"/>
            <a:ext cx="8624455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17375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Mary Beth Cox</a:t>
            </a:r>
            <a:endParaRPr lang="en-US" altLang="en-US" sz="2400" b="1" i="1" dirty="0">
              <a:solidFill>
                <a:srgbClr val="17375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6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640080"/>
            <a:ext cx="8118757" cy="548640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  <a:latin typeface="+mn-lt"/>
              </a:rPr>
              <a:t>Contact us with your data questions: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23569" y="111125"/>
            <a:ext cx="4778706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accent3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628651" y="1188720"/>
            <a:ext cx="7888985" cy="4446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8E319760-FEC1-4FCB-8936-1A6020AA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812" y="1860638"/>
            <a:ext cx="718498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3"/>
              </a:rPr>
              <a:t>MaryBeth.Cox@dhhs.nc.gov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SubstanceUseData@dhhs.nc.gov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Injury and Violence Prevention Branch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 Division of Public Health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6CBE7AC-5518-4308-BABA-C31456AB7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02" y="5271768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www.injuryfreenc.ncdhhs.gov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98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C3817B-DFA5-4B06-B4CA-7AD45118A02E}"/>
              </a:ext>
            </a:extLst>
          </p:cNvPr>
          <p:cNvSpPr txBox="1"/>
          <p:nvPr/>
        </p:nvSpPr>
        <p:spPr>
          <a:xfrm>
            <a:off x="0" y="2204910"/>
            <a:ext cx="9144000" cy="914400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4BE0A-81E6-4BB4-A48F-1CA14038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" y="2413726"/>
            <a:ext cx="9144000" cy="910394"/>
          </a:xfrm>
          <a:solidFill>
            <a:srgbClr val="1F497D"/>
          </a:solidFill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Panel: Setting the Stage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DB8BE-64A8-4D2C-92C8-141090328053}"/>
              </a:ext>
            </a:extLst>
          </p:cNvPr>
          <p:cNvSpPr/>
          <p:nvPr/>
        </p:nvSpPr>
        <p:spPr>
          <a:xfrm>
            <a:off x="548640" y="3108960"/>
            <a:ext cx="8624455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17375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Moderator: Sansanka Jinadasa</a:t>
            </a:r>
          </a:p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i="1" dirty="0">
                <a:solidFill>
                  <a:srgbClr val="17375E"/>
                </a:solidFill>
                <a:cs typeface="Times New Roman" panose="02020603050405020304" pitchFamily="18" charset="0"/>
              </a:rPr>
              <a:t>Margaret Bordeaux</a:t>
            </a:r>
          </a:p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i="1" dirty="0">
                <a:solidFill>
                  <a:srgbClr val="17375E"/>
                </a:solidFill>
                <a:cs typeface="Times New Roman" panose="02020603050405020304" pitchFamily="18" charset="0"/>
              </a:rPr>
              <a:t>Tony Locklear</a:t>
            </a:r>
            <a:endParaRPr lang="en-US" altLang="en-US" sz="2400" b="1" i="1" dirty="0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6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C3817B-DFA5-4B06-B4CA-7AD45118A02E}"/>
              </a:ext>
            </a:extLst>
          </p:cNvPr>
          <p:cNvSpPr txBox="1"/>
          <p:nvPr/>
        </p:nvSpPr>
        <p:spPr>
          <a:xfrm>
            <a:off x="0" y="2194560"/>
            <a:ext cx="9144000" cy="914400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4BE0A-81E6-4BB4-A48F-1CA14038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" y="2385854"/>
            <a:ext cx="9144000" cy="910394"/>
          </a:xfrm>
          <a:solidFill>
            <a:srgbClr val="1F497D"/>
          </a:solidFill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Examples of Equity Focused Programs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DB8BE-64A8-4D2C-92C8-141090328053}"/>
              </a:ext>
            </a:extLst>
          </p:cNvPr>
          <p:cNvSpPr/>
          <p:nvPr/>
        </p:nvSpPr>
        <p:spPr>
          <a:xfrm>
            <a:off x="548640" y="3108960"/>
            <a:ext cx="8624455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17375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Voni Simpson</a:t>
            </a:r>
          </a:p>
          <a:p>
            <a:pPr algn="r">
              <a:lnSpc>
                <a:spcPct val="115000"/>
              </a:lnSpc>
            </a:pPr>
            <a:r>
              <a:rPr lang="en-US" sz="2400" b="1" i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Talya Williams</a:t>
            </a:r>
          </a:p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i="1" dirty="0">
              <a:solidFill>
                <a:srgbClr val="17375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03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C3817B-DFA5-4B06-B4CA-7AD45118A02E}"/>
              </a:ext>
            </a:extLst>
          </p:cNvPr>
          <p:cNvSpPr txBox="1"/>
          <p:nvPr/>
        </p:nvSpPr>
        <p:spPr>
          <a:xfrm>
            <a:off x="0" y="2194560"/>
            <a:ext cx="9144000" cy="914400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4BE0A-81E6-4BB4-A48F-1CA14038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" y="2385854"/>
            <a:ext cx="9144000" cy="910394"/>
          </a:xfrm>
          <a:solidFill>
            <a:srgbClr val="1F497D"/>
          </a:solidFill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Race Equity and Harm Reduction in North Carolina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DB8BE-64A8-4D2C-92C8-141090328053}"/>
              </a:ext>
            </a:extLst>
          </p:cNvPr>
          <p:cNvSpPr/>
          <p:nvPr/>
        </p:nvSpPr>
        <p:spPr>
          <a:xfrm>
            <a:off x="548640" y="3108960"/>
            <a:ext cx="8624455" cy="1330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17375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Louise Vince</a:t>
            </a:r>
            <a:r>
              <a:rPr lang="en-US" sz="2400" b="1" i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nt</a:t>
            </a:r>
          </a:p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17375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Summer Benton</a:t>
            </a:r>
          </a:p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Abby Coulter</a:t>
            </a:r>
            <a:r>
              <a:rPr lang="en-US" sz="2400" b="1" i="1" dirty="0">
                <a:solidFill>
                  <a:srgbClr val="17375E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009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660850" y="1754200"/>
            <a:ext cx="6842475" cy="575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415331" y="342626"/>
            <a:ext cx="5310000" cy="7961401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75"/>
              </a:spcAft>
              <a:buNone/>
            </a:pPr>
            <a:r>
              <a:rPr lang="en-US" sz="2200" b="1" dirty="0">
                <a:solidFill>
                  <a:srgbClr val="212121"/>
                </a:solidFill>
                <a:latin typeface="+mj-lt"/>
              </a:rPr>
              <a:t>The Mission of North Carolina Survivors Union -  </a:t>
            </a:r>
            <a:r>
              <a:rPr lang="en-US" sz="2200" b="1" i="1" dirty="0">
                <a:solidFill>
                  <a:srgbClr val="212121"/>
                </a:solidFill>
                <a:latin typeface="+mj-lt"/>
              </a:rPr>
              <a:t>NCSU </a:t>
            </a:r>
            <a:r>
              <a:rPr lang="en-US" sz="2200" dirty="0">
                <a:solidFill>
                  <a:srgbClr val="212121"/>
                </a:solidFill>
                <a:latin typeface="+mj-lt"/>
              </a:rPr>
              <a:t>is a community-led, statewide grassroots organization made up of people who are directly impacted by drug use. Our mission is to </a:t>
            </a:r>
            <a:r>
              <a:rPr lang="en-US" sz="2200" b="1" dirty="0">
                <a:solidFill>
                  <a:srgbClr val="212121"/>
                </a:solidFill>
                <a:latin typeface="+mj-lt"/>
              </a:rPr>
              <a:t>improve the lives of people who have been targeted by the war on drugs by: </a:t>
            </a:r>
          </a:p>
          <a:p>
            <a:pPr marL="342900" indent="-285750" defTabSz="685800">
              <a:buClr>
                <a:srgbClr val="212121"/>
              </a:buClr>
              <a:buSzPct val="100000"/>
              <a:buFont typeface="Roboto"/>
              <a:buAutoNum type="arabicPeriod"/>
            </a:pPr>
            <a:r>
              <a:rPr lang="en-US" sz="1800" b="1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O</a:t>
            </a:r>
            <a:r>
              <a:rPr lang="en-US" sz="1800" b="1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rganizing, growing, and strengthening</a:t>
            </a:r>
            <a:r>
              <a:rPr lang="en-US" sz="1800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 community-led grassroots groups.</a:t>
            </a:r>
          </a:p>
          <a:p>
            <a:pPr marL="342900" indent="-285750" defTabSz="685800">
              <a:buClr>
                <a:srgbClr val="212121"/>
              </a:buClr>
              <a:buSzPct val="100000"/>
              <a:buFont typeface="Roboto"/>
              <a:buAutoNum type="arabicPeriod"/>
            </a:pPr>
            <a:r>
              <a:rPr lang="en-US" sz="1800" b="1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E</a:t>
            </a:r>
            <a:r>
              <a:rPr lang="en-US" sz="1800" b="1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ducating, mobilizing, and advocating</a:t>
            </a:r>
            <a:r>
              <a:rPr lang="en-US" sz="1800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 for policies and programs grounded in harm reduction, healing, and disability justice.</a:t>
            </a:r>
          </a:p>
          <a:p>
            <a:pPr marL="342900" indent="-285750" defTabSz="685800">
              <a:buClr>
                <a:srgbClr val="212121"/>
              </a:buClr>
              <a:buSzPct val="100000"/>
              <a:buFont typeface="Roboto"/>
              <a:buAutoNum type="arabicPeriod"/>
            </a:pPr>
            <a:r>
              <a:rPr lang="en-US" sz="1800" b="1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P</a:t>
            </a:r>
            <a:r>
              <a:rPr lang="en-US" sz="1800" b="1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roviding direct services</a:t>
            </a:r>
            <a:r>
              <a:rPr lang="en-US" sz="1800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 in areas where high-risk communities are denied even the most basic services.</a:t>
            </a:r>
            <a:endParaRPr lang="en-US" sz="1800" kern="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75"/>
              </a:spcAft>
              <a:buNone/>
            </a:pPr>
            <a:endParaRPr sz="2400" dirty="0">
              <a:latin typeface="+mj-lt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0" y="857250"/>
            <a:ext cx="282555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397930" y="1369136"/>
            <a:ext cx="2221875" cy="1862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buClr>
                <a:srgbClr val="000000"/>
              </a:buClr>
            </a:pPr>
            <a:r>
              <a:rPr lang="en-US" sz="2800" b="1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NCSU is a Community Led Drug User Union</a:t>
            </a:r>
            <a:endParaRPr sz="2800" kern="0" dirty="0">
              <a:solidFill>
                <a:srgbClr val="212121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037" y="3729862"/>
            <a:ext cx="1355663" cy="135566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" name="Google Shape;124;p20"/>
          <p:cNvSpPr/>
          <p:nvPr/>
        </p:nvSpPr>
        <p:spPr>
          <a:xfrm rot="5400000">
            <a:off x="4372875" y="2110600"/>
            <a:ext cx="398250" cy="9175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r="9420"/>
          <a:stretch/>
        </p:blipFill>
        <p:spPr>
          <a:xfrm>
            <a:off x="537215" y="1395703"/>
            <a:ext cx="8069570" cy="4066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/>
          <p:nvPr/>
        </p:nvSpPr>
        <p:spPr>
          <a:xfrm rot="5400000">
            <a:off x="4216950" y="1051913"/>
            <a:ext cx="693000" cy="911587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/>
          <p:nvPr/>
        </p:nvSpPr>
        <p:spPr>
          <a:xfrm rot="5400000">
            <a:off x="8007431" y="5016038"/>
            <a:ext cx="561825" cy="1159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5024588" y="2597288"/>
            <a:ext cx="3642525" cy="21591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4910288" y="2482988"/>
            <a:ext cx="3642525" cy="2159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512064" y="1237892"/>
            <a:ext cx="6830325" cy="10269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indent="0">
              <a:spcAft>
                <a:spcPts val="1575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+mj-lt"/>
              </a:rPr>
              <a:t>MORE than Syringe Service….</a:t>
            </a:r>
            <a:endParaRPr sz="36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087" y="2743738"/>
            <a:ext cx="1670456" cy="167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 rotWithShape="1">
          <a:blip r:embed="rId5">
            <a:alphaModFix/>
          </a:blip>
          <a:srcRect l="67729" t="40832" r="19103" b="41660"/>
          <a:stretch/>
        </p:blipFill>
        <p:spPr>
          <a:xfrm>
            <a:off x="6862163" y="2878426"/>
            <a:ext cx="1547550" cy="1298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4910288" y="2882036"/>
            <a:ext cx="2241450" cy="1384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buClr>
                <a:srgbClr val="000000"/>
              </a:buClr>
              <a:buSzPts val="3200"/>
            </a:pPr>
            <a:r>
              <a:rPr lang="en-US" sz="2700" b="1" kern="0" dirty="0">
                <a:solidFill>
                  <a:srgbClr val="FF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 User HEALTH HUBS</a:t>
            </a:r>
            <a:endParaRPr sz="2700" b="1" kern="0" dirty="0">
              <a:solidFill>
                <a:srgbClr val="FF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3431888" y="3051675"/>
            <a:ext cx="1199925" cy="761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3" name="Google Shape;143;p22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7118" b="7118"/>
          <a:stretch/>
        </p:blipFill>
        <p:spPr>
          <a:xfrm>
            <a:off x="7706052" y="5314950"/>
            <a:ext cx="1164586" cy="5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/>
        </p:nvSpPr>
        <p:spPr>
          <a:xfrm>
            <a:off x="4572000" y="426309"/>
            <a:ext cx="4326488" cy="112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lnSpc>
                <a:spcPct val="115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Reaching the Youth First </a:t>
            </a:r>
            <a:endParaRPr sz="2800" b="1" kern="0" dirty="0">
              <a:solidFill>
                <a:srgbClr val="212121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4788188" y="1721363"/>
            <a:ext cx="4110300" cy="470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342900" indent="-276225" defTabSz="685800">
              <a:lnSpc>
                <a:spcPct val="115000"/>
              </a:lnSpc>
              <a:buClr>
                <a:srgbClr val="212121"/>
              </a:buClr>
              <a:buSzPct val="100000"/>
              <a:buFont typeface="Calibri"/>
              <a:buChar char="●"/>
            </a:pPr>
            <a:r>
              <a:rPr lang="en-US" sz="2000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The Triad has a large minority population that doesn’t receive the proper education on safe drug use. </a:t>
            </a:r>
          </a:p>
          <a:p>
            <a:pPr marL="342900" indent="-276225" defTabSz="685800">
              <a:buClr>
                <a:srgbClr val="212121"/>
              </a:buClr>
              <a:buSzPct val="100000"/>
              <a:buFont typeface="Calibri"/>
              <a:buChar char="●"/>
            </a:pPr>
            <a:r>
              <a:rPr lang="en-US" sz="2000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Outreach is one way we can inform these historically marginalized communities. </a:t>
            </a:r>
          </a:p>
          <a:p>
            <a:pPr marL="342900" indent="-276225" defTabSz="685800">
              <a:lnSpc>
                <a:spcPct val="115000"/>
              </a:lnSpc>
              <a:buClr>
                <a:srgbClr val="212121"/>
              </a:buClr>
              <a:buSzPct val="100000"/>
              <a:buFont typeface="Calibri"/>
              <a:buChar char="●"/>
            </a:pPr>
            <a:r>
              <a:rPr lang="en-US" sz="2000" kern="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We are home to one of the largest HBCUs in the nation we are reaching out to find allies from the communities being affected. </a:t>
            </a:r>
            <a:endParaRPr lang="en-US" sz="2000" kern="0" dirty="0">
              <a:solidFill>
                <a:srgbClr val="212121"/>
              </a:solidFill>
              <a:latin typeface="+mj-lt"/>
              <a:cs typeface="Arial"/>
              <a:sym typeface="Arial"/>
            </a:endParaRPr>
          </a:p>
          <a:p>
            <a:pPr marL="342900" indent="-276225" defTabSz="685800">
              <a:lnSpc>
                <a:spcPct val="115000"/>
              </a:lnSpc>
              <a:buClr>
                <a:srgbClr val="212121"/>
              </a:buClr>
              <a:buSzPts val="2200"/>
              <a:buFont typeface="Calibri"/>
              <a:buChar char="●"/>
            </a:pPr>
            <a:endParaRPr sz="1650" b="1" kern="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0" y="857250"/>
            <a:ext cx="43893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">
            <a:off x="1075807" y="2571789"/>
            <a:ext cx="2397642" cy="1595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">
            <a:off x="400522" y="1368284"/>
            <a:ext cx="2019989" cy="132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8400" y="3924675"/>
            <a:ext cx="1391325" cy="13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7118" b="7118"/>
          <a:stretch/>
        </p:blipFill>
        <p:spPr>
          <a:xfrm>
            <a:off x="7653361" y="6000750"/>
            <a:ext cx="1391327" cy="67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 flipH="1">
            <a:off x="2990081" y="1721363"/>
            <a:ext cx="644625" cy="4115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1195313" y="4556625"/>
            <a:ext cx="644625" cy="4115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body" idx="2"/>
          </p:nvPr>
        </p:nvSpPr>
        <p:spPr>
          <a:xfrm>
            <a:off x="4313700" y="1989933"/>
            <a:ext cx="4419000" cy="25832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indent="-3048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The Perception Drug Users vs. Drug Dealers</a:t>
            </a:r>
            <a:endParaRPr sz="24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1028700" indent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indent="-295275">
              <a:spcBef>
                <a:spcPts val="0"/>
              </a:spcBef>
              <a:buClr>
                <a:srgbClr val="000000"/>
              </a:buClr>
              <a:buSzPts val="2600"/>
              <a:buFont typeface="Calibri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Reaching out to majority-minority neighborhoods</a:t>
            </a:r>
          </a:p>
          <a:p>
            <a:pPr marL="47625" indent="0">
              <a:spcBef>
                <a:spcPts val="0"/>
              </a:spcBef>
              <a:buClr>
                <a:srgbClr val="000000"/>
              </a:buClr>
              <a:buSzPts val="2600"/>
              <a:buNone/>
            </a:pPr>
            <a:endParaRPr sz="240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indent="-300038">
              <a:spcBef>
                <a:spcPts val="0"/>
              </a:spcBef>
              <a:buClr>
                <a:srgbClr val="000000"/>
              </a:buClr>
              <a:buSzPts val="2700"/>
              <a:buFont typeface="Calibri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Connecting with organizations and business</a:t>
            </a:r>
            <a:endParaRPr sz="2400" dirty="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320040" y="548640"/>
            <a:ext cx="8183925" cy="112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The Perception Behind Drug Use in Historically Marginalized Communities </a:t>
            </a:r>
            <a:endParaRPr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411300" y="2298169"/>
            <a:ext cx="3545550" cy="2801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225" y="2738307"/>
            <a:ext cx="3017699" cy="215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7118" b="7118"/>
          <a:stretch/>
        </p:blipFill>
        <p:spPr>
          <a:xfrm>
            <a:off x="7620275" y="6167760"/>
            <a:ext cx="1391327" cy="67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660850" y="1754200"/>
            <a:ext cx="6842475" cy="575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endParaRPr dirty="0"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2"/>
          </p:nvPr>
        </p:nvSpPr>
        <p:spPr>
          <a:xfrm>
            <a:off x="5085425" y="2683850"/>
            <a:ext cx="3749625" cy="28017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175" name="Google Shape;175;p25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652" b="3652"/>
          <a:stretch/>
        </p:blipFill>
        <p:spPr>
          <a:xfrm>
            <a:off x="337744" y="1221286"/>
            <a:ext cx="8468514" cy="4415434"/>
          </a:xfrm>
          <a:prstGeom prst="rect">
            <a:avLst/>
          </a:prstGeom>
          <a:noFill/>
          <a:ln w="1905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6" name="Google Shape;176;p25"/>
          <p:cNvSpPr/>
          <p:nvPr/>
        </p:nvSpPr>
        <p:spPr>
          <a:xfrm rot="5400000">
            <a:off x="8083463" y="4939988"/>
            <a:ext cx="685575" cy="143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77" name="Google Shape;177;p25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7118" b="7118"/>
          <a:stretch/>
        </p:blipFill>
        <p:spPr>
          <a:xfrm>
            <a:off x="7829504" y="5273248"/>
            <a:ext cx="1193492" cy="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3E6E0-BAEA-4A27-A7BF-6B65B80C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7843267" cy="548640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Overview</a:t>
            </a:r>
            <a:br>
              <a:rPr lang="en-US" dirty="0">
                <a:latin typeface="+mn-lt"/>
                <a:cs typeface="Times New Roman" panose="02020603050405020304" pitchFamily="18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9B0DE-62CB-44CB-9868-5AF48C17B7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064" y="1280160"/>
            <a:ext cx="8475556" cy="47953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0" dirty="0">
                <a:solidFill>
                  <a:srgbClr val="17375E"/>
                </a:solidFill>
                <a:latin typeface="+mn-lt"/>
              </a:rPr>
              <a:t>National and State Overdose Trends</a:t>
            </a:r>
          </a:p>
          <a:p>
            <a:pPr>
              <a:lnSpc>
                <a:spcPct val="150000"/>
              </a:lnSpc>
            </a:pPr>
            <a:r>
              <a:rPr lang="en-US" altLang="en-US" b="0" dirty="0">
                <a:solidFill>
                  <a:srgbClr val="17375E"/>
                </a:solidFill>
                <a:latin typeface="+mn-lt"/>
              </a:rPr>
              <a:t>Disparities in overdoses</a:t>
            </a:r>
          </a:p>
          <a:p>
            <a:pPr>
              <a:lnSpc>
                <a:spcPct val="150000"/>
              </a:lnSpc>
            </a:pPr>
            <a:r>
              <a:rPr lang="en-US" altLang="en-US" b="0" dirty="0">
                <a:solidFill>
                  <a:srgbClr val="17375E"/>
                </a:solidFill>
                <a:latin typeface="+mn-lt"/>
              </a:rPr>
              <a:t>Surveillance Resources</a:t>
            </a:r>
          </a:p>
          <a:p>
            <a:pPr marL="0" indent="0">
              <a:buNone/>
            </a:pPr>
            <a:endParaRPr lang="en-US" altLang="en-US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000" b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40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l="16667" r="16661"/>
          <a:stretch/>
        </p:blipFill>
        <p:spPr>
          <a:xfrm>
            <a:off x="3047650" y="857250"/>
            <a:ext cx="6096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/>
          <p:nvPr/>
        </p:nvSpPr>
        <p:spPr>
          <a:xfrm>
            <a:off x="0" y="1138331"/>
            <a:ext cx="5472000" cy="121792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4">
            <a:alphaModFix/>
          </a:blip>
          <a:srcRect t="33709" r="2610" b="32925"/>
          <a:stretch/>
        </p:blipFill>
        <p:spPr>
          <a:xfrm>
            <a:off x="188279" y="1256328"/>
            <a:ext cx="5095444" cy="98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0" y="3183206"/>
            <a:ext cx="3098925" cy="106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buClr>
                <a:srgbClr val="000000"/>
              </a:buClr>
            </a:pPr>
            <a:r>
              <a:rPr lang="en-US" sz="3000" b="1" kern="0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NarcoFeminism Storyshare </a:t>
            </a:r>
            <a:endParaRPr sz="3000" b="1" kern="0"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/>
          <p:nvPr/>
        </p:nvSpPr>
        <p:spPr>
          <a:xfrm rot="5400000">
            <a:off x="4225613" y="1073250"/>
            <a:ext cx="692775" cy="91622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4019106" y="1362984"/>
            <a:ext cx="4607108" cy="3093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342900" indent="-304800" defTabSz="685800"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en-US" sz="2400" kern="0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Created to help work with Pregnant and Parenting People Who Use Drugs</a:t>
            </a:r>
            <a:endParaRPr sz="2400" kern="0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342900" indent="-304800" defTabSz="685800"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en-US" sz="2400" kern="0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Help to empower PPWUD by disrupting current narratives</a:t>
            </a:r>
            <a:endParaRPr sz="2400" kern="0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342900" indent="-304800" defTabSz="685800"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en-US" sz="2400" kern="0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Help people to identify their own biases around PPWUD </a:t>
            </a:r>
            <a:endParaRPr sz="2400" kern="0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342900" indent="-304800" defTabSz="685800">
              <a:buClr>
                <a:srgbClr val="000000"/>
              </a:buClr>
              <a:buSzPct val="100000"/>
              <a:buFont typeface="Roboto"/>
              <a:buChar char="●"/>
            </a:pPr>
            <a:r>
              <a:rPr lang="en-US" sz="2400" kern="0" dirty="0">
                <a:solidFill>
                  <a:srgbClr val="000000"/>
                </a:solidFill>
                <a:latin typeface="+mj-lt"/>
                <a:ea typeface="Roboto"/>
                <a:cs typeface="Roboto"/>
                <a:sym typeface="Roboto"/>
              </a:rPr>
              <a:t>Change hearts and minds </a:t>
            </a:r>
            <a:endParaRPr sz="2400" kern="0" dirty="0">
              <a:solidFill>
                <a:srgbClr val="000000"/>
              </a:solidFill>
              <a:latin typeface="+mj-lt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91" y="1534850"/>
            <a:ext cx="2749401" cy="274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 rot="5400000">
            <a:off x="2013975" y="-1138406"/>
            <a:ext cx="5116050" cy="91622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1926038" y="3141113"/>
            <a:ext cx="5151375" cy="57577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 algn="ctr">
              <a:buNone/>
            </a:pPr>
            <a:r>
              <a:rPr lang="en-US" sz="27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NarcoFeminism Storyshare Model</a:t>
            </a:r>
            <a:endParaRPr sz="2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4">
            <a:alphaModFix/>
          </a:blip>
          <a:srcRect l="6503" t="4196" r="7133" b="66939"/>
          <a:stretch/>
        </p:blipFill>
        <p:spPr>
          <a:xfrm>
            <a:off x="522909" y="1392188"/>
            <a:ext cx="8098182" cy="152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5">
            <a:alphaModFix amt="25000"/>
          </a:blip>
          <a:stretch>
            <a:fillRect/>
          </a:stretch>
        </p:blipFill>
        <p:spPr>
          <a:xfrm>
            <a:off x="4343354" y="1586158"/>
            <a:ext cx="4414575" cy="44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/>
          <p:nvPr/>
        </p:nvSpPr>
        <p:spPr>
          <a:xfrm rot="5400000">
            <a:off x="7782581" y="4745063"/>
            <a:ext cx="692775" cy="1380825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 dirty="0">
              <a:solidFill>
                <a:srgbClr val="00517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4" name="Google Shape;204;p28" descr="Logo, company n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7118" b="7118"/>
          <a:stretch/>
        </p:blipFill>
        <p:spPr>
          <a:xfrm>
            <a:off x="7503317" y="5099869"/>
            <a:ext cx="1391327" cy="67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999881" y="1393256"/>
            <a:ext cx="7435575" cy="575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212121"/>
                </a:solidFill>
                <a:latin typeface="+mj-lt"/>
                <a:ea typeface="Calibri"/>
                <a:cs typeface="Calibri"/>
                <a:sym typeface="Calibri"/>
              </a:rPr>
              <a:t>Thank You from NC Survivors Union</a:t>
            </a:r>
            <a:endParaRPr sz="3200" dirty="0">
              <a:solidFill>
                <a:srgbClr val="21212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9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118" b="7118"/>
          <a:stretch/>
        </p:blipFill>
        <p:spPr>
          <a:xfrm>
            <a:off x="3451293" y="4853803"/>
            <a:ext cx="2532750" cy="122188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1636313" y="2317098"/>
            <a:ext cx="5871375" cy="2299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 defTabSz="685800">
              <a:lnSpc>
                <a:spcPct val="115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Contact information:</a:t>
            </a:r>
            <a:endParaRPr sz="2400" b="1" kern="0" dirty="0">
              <a:solidFill>
                <a:srgbClr val="000000"/>
              </a:solidFill>
              <a:latin typeface="+mj-lt"/>
              <a:ea typeface="Poppins"/>
              <a:cs typeface="Poppins"/>
              <a:sym typeface="Poppins"/>
            </a:endParaRPr>
          </a:p>
          <a:p>
            <a:pPr algn="ctr" defTabSz="685800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Louise Vincent –</a:t>
            </a:r>
            <a:r>
              <a:rPr lang="en-US" sz="2400" kern="0" dirty="0">
                <a:solidFill>
                  <a:srgbClr val="595959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400" u="sng" kern="0" dirty="0">
                <a:solidFill>
                  <a:srgbClr val="0097A7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louise@ncsunion.org</a:t>
            </a:r>
            <a:r>
              <a:rPr lang="en-US" sz="2400" kern="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</a:rPr>
              <a:t> </a:t>
            </a:r>
            <a:endParaRPr sz="2400" kern="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Poppins"/>
              <a:cs typeface="Poppins"/>
              <a:sym typeface="Poppins"/>
            </a:endParaRPr>
          </a:p>
          <a:p>
            <a:pPr algn="ctr" defTabSz="685800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</a:pPr>
            <a:r>
              <a:rPr lang="en-US" sz="2400" kern="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</a:rPr>
              <a:t>Abby Coulter </a:t>
            </a:r>
            <a:r>
              <a:rPr lang="en-US" sz="2400" kern="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–</a:t>
            </a:r>
            <a:r>
              <a:rPr lang="en-US" sz="2400" kern="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400" u="sng" kern="0" dirty="0">
                <a:solidFill>
                  <a:srgbClr val="0277BD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abby@ncsunion.org</a:t>
            </a:r>
            <a:r>
              <a:rPr lang="en-US" sz="2400" kern="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</a:rPr>
              <a:t> </a:t>
            </a:r>
            <a:endParaRPr sz="2400" kern="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Poppins"/>
              <a:cs typeface="Poppins"/>
              <a:sym typeface="Poppins"/>
            </a:endParaRPr>
          </a:p>
          <a:p>
            <a:pPr algn="ctr" defTabSz="685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</a:pPr>
            <a:r>
              <a:rPr lang="en-US" sz="2400" kern="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</a:rPr>
              <a:t>Summer Benton </a:t>
            </a:r>
            <a:r>
              <a:rPr lang="en-US" sz="1800" kern="0" dirty="0">
                <a:solidFill>
                  <a:srgbClr val="000000"/>
                </a:solidFill>
                <a:latin typeface="+mj-lt"/>
                <a:ea typeface="Poppins"/>
                <a:cs typeface="Poppins"/>
                <a:sym typeface="Poppins"/>
              </a:rPr>
              <a:t>–</a:t>
            </a:r>
            <a:r>
              <a:rPr lang="en-US" sz="2400" kern="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400" u="sng" kern="0" dirty="0">
                <a:solidFill>
                  <a:srgbClr val="FF00FF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summer@ncsunion.org</a:t>
            </a:r>
            <a:r>
              <a:rPr lang="en-US" sz="2400" kern="0" dirty="0">
                <a:solidFill>
                  <a:srgbClr val="222222"/>
                </a:solidFill>
                <a:highlight>
                  <a:srgbClr val="FFFFFF"/>
                </a:highlight>
                <a:latin typeface="+mj-lt"/>
                <a:ea typeface="Poppins"/>
                <a:cs typeface="Poppins"/>
                <a:sym typeface="Poppins"/>
              </a:rPr>
              <a:t> </a:t>
            </a:r>
            <a:endParaRPr sz="2400" kern="0" dirty="0">
              <a:solidFill>
                <a:srgbClr val="222222"/>
              </a:solidFill>
              <a:highlight>
                <a:srgbClr val="FFFFFF"/>
              </a:highlight>
              <a:latin typeface="+mj-lt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C3817B-DFA5-4B06-B4CA-7AD45118A02E}"/>
              </a:ext>
            </a:extLst>
          </p:cNvPr>
          <p:cNvSpPr txBox="1"/>
          <p:nvPr/>
        </p:nvSpPr>
        <p:spPr>
          <a:xfrm>
            <a:off x="0" y="2194560"/>
            <a:ext cx="9144000" cy="914400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4BE0A-81E6-4BB4-A48F-1CA14038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" y="2385854"/>
            <a:ext cx="9144000" cy="910394"/>
          </a:xfrm>
          <a:solidFill>
            <a:srgbClr val="1F497D"/>
          </a:solidFill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Examples of Equity Focused Programs</a:t>
            </a:r>
            <a:endParaRPr lang="en-US" sz="28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DB8BE-64A8-4D2C-92C8-141090328053}"/>
              </a:ext>
            </a:extLst>
          </p:cNvPr>
          <p:cNvSpPr/>
          <p:nvPr/>
        </p:nvSpPr>
        <p:spPr>
          <a:xfrm>
            <a:off x="548640" y="3108960"/>
            <a:ext cx="8624455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srgbClr val="1737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Lauren Kestner</a:t>
            </a:r>
          </a:p>
        </p:txBody>
      </p:sp>
    </p:spTree>
    <p:extLst>
      <p:ext uri="{BB962C8B-B14F-4D97-AF65-F5344CB8AC3E}">
        <p14:creationId xmlns:p14="http://schemas.microsoft.com/office/powerpoint/2010/main" val="39891163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440CC-7997-4CC6-B658-8E1FF9050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064" y="1351163"/>
            <a:ext cx="7888288" cy="5494713"/>
          </a:xfrm>
        </p:spPr>
        <p:txBody>
          <a:bodyPr/>
          <a:lstStyle/>
          <a:p>
            <a:pPr marL="114300" lvl="2" indent="0">
              <a:buNone/>
            </a:pPr>
            <a:r>
              <a:rPr lang="en-US" sz="2200" dirty="0">
                <a:solidFill>
                  <a:srgbClr val="17375E"/>
                </a:solidFill>
                <a:latin typeface="+mn-lt"/>
              </a:rPr>
              <a:t>Glorina Stallworth, </a:t>
            </a:r>
            <a:r>
              <a:rPr lang="en-US" sz="2200" b="0" dirty="0">
                <a:solidFill>
                  <a:srgbClr val="17375E"/>
                </a:solidFill>
                <a:latin typeface="+mn-lt"/>
              </a:rPr>
              <a:t>Injury and Violence Prevention Branch, Division of Public Health</a:t>
            </a:r>
          </a:p>
          <a:p>
            <a:pPr marL="114300" lvl="2" indent="0">
              <a:buNone/>
            </a:pPr>
            <a:endParaRPr lang="en-US" sz="2200" dirty="0">
              <a:solidFill>
                <a:srgbClr val="17375E"/>
              </a:solidFill>
              <a:latin typeface="+mn-lt"/>
            </a:endParaRPr>
          </a:p>
          <a:p>
            <a:pPr marL="118872" lvl="1" indent="0">
              <a:buNone/>
            </a:pPr>
            <a:r>
              <a:rPr lang="en-US" sz="2200" b="0" dirty="0">
                <a:solidFill>
                  <a:srgbClr val="17375E"/>
                </a:solidFill>
                <a:latin typeface="+mn-lt"/>
              </a:rPr>
              <a:t>The meeting recording, agenda and PowerPoint slides will be added to our NC DHHS Overdose/OPDAAC page within 7 days</a:t>
            </a:r>
          </a:p>
          <a:p>
            <a:pPr lvl="1">
              <a:buClr>
                <a:srgbClr val="17375E"/>
              </a:buClr>
            </a:pPr>
            <a:r>
              <a:rPr lang="en-US" sz="2200" b="0" dirty="0">
                <a:solidFill>
                  <a:srgbClr val="17375E"/>
                </a:solidFill>
                <a:latin typeface="+mn-lt"/>
                <a:hlinkClick r:id="rId3"/>
              </a:rPr>
              <a:t>https://www.ncdhhs.gov/about/department-initiatives/overdose-epidemic/nc-opioid-and-prescription-drug-abuse-advisory-committee</a:t>
            </a:r>
            <a:r>
              <a:rPr lang="en-US" sz="2200" b="0" dirty="0">
                <a:solidFill>
                  <a:srgbClr val="17375E"/>
                </a:solidFill>
                <a:latin typeface="+mn-lt"/>
              </a:rPr>
              <a:t> </a:t>
            </a:r>
          </a:p>
          <a:p>
            <a:pPr marL="257175" lvl="1" indent="0">
              <a:buClr>
                <a:srgbClr val="17375E"/>
              </a:buClr>
              <a:buNone/>
            </a:pPr>
            <a:endParaRPr lang="en-US" sz="2200" dirty="0">
              <a:solidFill>
                <a:srgbClr val="17375E"/>
              </a:solidFill>
              <a:latin typeface="+mn-lt"/>
            </a:endParaRPr>
          </a:p>
          <a:p>
            <a:pPr marL="114300" lvl="2" indent="0">
              <a:buNone/>
            </a:pPr>
            <a:r>
              <a:rPr lang="en-US" sz="2200" dirty="0">
                <a:solidFill>
                  <a:srgbClr val="17375E"/>
                </a:solidFill>
                <a:latin typeface="+mn-lt"/>
              </a:rPr>
              <a:t>Next OPDAAC Meeting: </a:t>
            </a:r>
            <a:r>
              <a:rPr lang="en-US" sz="2200" b="0" dirty="0">
                <a:solidFill>
                  <a:srgbClr val="17375E"/>
                </a:solidFill>
                <a:latin typeface="+mn-lt"/>
              </a:rPr>
              <a:t>Friday, December 9, 2022, Virtual</a:t>
            </a:r>
          </a:p>
          <a:p>
            <a:pPr marL="258318" lvl="2" indent="0">
              <a:buNone/>
            </a:pPr>
            <a:endParaRPr lang="en-US" sz="2400" b="0" dirty="0">
              <a:latin typeface="+mn-lt"/>
            </a:endParaRPr>
          </a:p>
          <a:p>
            <a:pPr marL="257175" lvl="1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F9E336-C1DA-455F-8F46-78079C34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8214335" cy="549275"/>
          </a:xfrm>
        </p:spPr>
        <p:txBody>
          <a:bodyPr/>
          <a:lstStyle/>
          <a:p>
            <a:r>
              <a:rPr lang="en-US" sz="2800" dirty="0">
                <a:solidFill>
                  <a:srgbClr val="17375E"/>
                </a:solidFill>
                <a:latin typeface="+mn-lt"/>
              </a:rPr>
              <a:t>Wrap up and THANK YOU!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34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EC3817B-DFA5-4B06-B4CA-7AD45118A02E}"/>
              </a:ext>
            </a:extLst>
          </p:cNvPr>
          <p:cNvSpPr txBox="1"/>
          <p:nvPr/>
        </p:nvSpPr>
        <p:spPr>
          <a:xfrm>
            <a:off x="0" y="1941920"/>
            <a:ext cx="9144000" cy="92382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94BE0A-81E6-4BB4-A48F-1CA14038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" y="2150736"/>
            <a:ext cx="8703951" cy="642937"/>
          </a:xfrm>
          <a:solidFill>
            <a:srgbClr val="1F497D"/>
          </a:solidFill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+mn-lt"/>
              </a:rPr>
              <a:t>National and State Overdose Trends</a:t>
            </a:r>
          </a:p>
        </p:txBody>
      </p:sp>
    </p:spTree>
    <p:extLst>
      <p:ext uri="{BB962C8B-B14F-4D97-AF65-F5344CB8AC3E}">
        <p14:creationId xmlns:p14="http://schemas.microsoft.com/office/powerpoint/2010/main" val="388692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0FA1CF-F4DC-9087-4AC4-84A3BBB82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93" y="570514"/>
            <a:ext cx="8215952" cy="35336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1916F-2354-49C2-92FC-D54D00D85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960" y="2969091"/>
            <a:ext cx="4060982" cy="3564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40281-7317-0A8D-5725-BB30BB2D0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93" y="4228271"/>
            <a:ext cx="6707158" cy="20592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130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457EDBB-392B-4A29-8F82-FFD35C1295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943600"/>
            <a:ext cx="7991475" cy="60865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</a:rPr>
              <a:t>*2021 data are provisional and subject to change as cases continue to finalize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</a:rPr>
              <a:t>Technical Notes: M</a:t>
            </a:r>
            <a:r>
              <a:rPr lang="en-US" sz="900" b="0" dirty="0">
                <a:latin typeface="+mn-lt"/>
              </a:rPr>
              <a:t>edication and drug poisoning, all intents; </a:t>
            </a:r>
            <a:r>
              <a:rPr lang="en-US" altLang="en-US" sz="900" b="0" dirty="0">
                <a:latin typeface="+mn-lt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</a:rPr>
              <a:t>Source: </a:t>
            </a:r>
            <a:r>
              <a:rPr lang="en-US" sz="900" b="0" dirty="0">
                <a:latin typeface="+mn-lt"/>
              </a:rPr>
              <a:t>Deaths-N.C. State Center for Health Statistics, Vital Statistics, 2010-2021</a:t>
            </a:r>
            <a:endParaRPr lang="en-US" altLang="en-US" sz="900" b="0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</a:rPr>
              <a:t>Analysis by Injury Epidemiology and Surveillance Unit</a:t>
            </a:r>
          </a:p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CA4B51-4ADE-4BB9-A93D-F2BA84E97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222961"/>
              </p:ext>
            </p:extLst>
          </p:nvPr>
        </p:nvGraphicFramePr>
        <p:xfrm>
          <a:off x="0" y="1568600"/>
          <a:ext cx="8985243" cy="44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DAEA37C-5E12-0DFF-6612-EEBD24CF36C4}"/>
              </a:ext>
            </a:extLst>
          </p:cNvPr>
          <p:cNvSpPr txBox="1">
            <a:spLocks/>
          </p:cNvSpPr>
          <p:nvPr/>
        </p:nvSpPr>
        <p:spPr>
          <a:xfrm>
            <a:off x="320039" y="640080"/>
            <a:ext cx="9642667" cy="9285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2">
                    <a:lumMod val="75000"/>
                  </a:schemeClr>
                </a:solidFill>
                <a:latin typeface="Gotham Bold" charset="0"/>
                <a:ea typeface="Gotham Bold" charset="0"/>
                <a:cs typeface="Gotham Bold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+mn-lt"/>
              </a:rPr>
              <a:t>North Carolina has experienced similar increases.</a:t>
            </a:r>
          </a:p>
        </p:txBody>
      </p:sp>
    </p:spTree>
    <p:extLst>
      <p:ext uri="{BB962C8B-B14F-4D97-AF65-F5344CB8AC3E}">
        <p14:creationId xmlns:p14="http://schemas.microsoft.com/office/powerpoint/2010/main" val="68316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334" y="1288248"/>
            <a:ext cx="7118468" cy="3650186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In 2021*, an average             of </a:t>
            </a:r>
            <a:r>
              <a:rPr lang="en-US" sz="4400" b="1" dirty="0">
                <a:latin typeface="+mn-lt"/>
              </a:rPr>
              <a:t>10 North Carolinians </a:t>
            </a:r>
            <a:r>
              <a:rPr lang="en-US" sz="4400" dirty="0">
                <a:latin typeface="+mn-lt"/>
              </a:rPr>
              <a:t>died each day from an overdose.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E7599-8DE4-48B6-BCF7-D93ED885CF65}"/>
              </a:ext>
            </a:extLst>
          </p:cNvPr>
          <p:cNvSpPr/>
          <p:nvPr/>
        </p:nvSpPr>
        <p:spPr>
          <a:xfrm>
            <a:off x="0" y="5739873"/>
            <a:ext cx="81975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2021 data are provisional and subject to change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Technical Notes: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 Medication and drug overdose: X40-X44, X60-X64, Y10-Y14, X85; Limited to N.C. residents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Source: Deaths-N.C. State Center for Health Statistics, Vital Statistics, 2021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Analysis by Injury Epidemiology and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386874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9D8C8-F258-462A-B0B0-5B5A8355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640080"/>
            <a:ext cx="9372600" cy="108902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+mn-lt"/>
              </a:rPr>
              <a:t>The epidemic is still driven by fentanyl^.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F63EC3-8405-4AC2-90A2-6DCDF0698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943600"/>
            <a:ext cx="7992005" cy="82688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</a:rPr>
              <a:t>Technical Notes: These counts are not mutually exclusive; If the death involved multiple substances, it can be counted on multiple lines; </a:t>
            </a:r>
            <a:br>
              <a:rPr lang="en-US" altLang="en-US" sz="900" b="0" dirty="0">
                <a:latin typeface="+mn-lt"/>
              </a:rPr>
            </a:br>
            <a:r>
              <a:rPr lang="en-US" altLang="en-US" sz="900" b="0" dirty="0">
                <a:latin typeface="+mn-lt"/>
              </a:rPr>
              <a:t>Medication/drug and alcohol poisonings: with any mention of specific T-codes by drug type; limited to N.C. residents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</a:rPr>
              <a:t>Source: </a:t>
            </a:r>
            <a:r>
              <a:rPr lang="en-US" sz="900" b="0" dirty="0">
                <a:latin typeface="+mn-lt"/>
              </a:rPr>
              <a:t>Deaths-N.C. State Center for Health Statistics, Vital Statistics, 1999-2020</a:t>
            </a:r>
            <a:endParaRPr lang="en-US" altLang="en-US" sz="900" b="0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900" b="0" dirty="0">
                <a:latin typeface="+mn-lt"/>
              </a:rPr>
              <a:t>Analysis by Injury Epidemiology and Surveillance Unit</a:t>
            </a:r>
          </a:p>
          <a:p>
            <a:endParaRPr lang="en-US" dirty="0"/>
          </a:p>
        </p:txBody>
      </p:sp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700CFD4C-2163-4AC9-BEE5-76FFE0465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766074"/>
              </p:ext>
            </p:extLst>
          </p:nvPr>
        </p:nvGraphicFramePr>
        <p:xfrm>
          <a:off x="0" y="1558459"/>
          <a:ext cx="9150558" cy="3741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4ADFAED-CA94-4F89-B711-3681E45E5962}"/>
              </a:ext>
            </a:extLst>
          </p:cNvPr>
          <p:cNvSpPr txBox="1"/>
          <p:nvPr/>
        </p:nvSpPr>
        <p:spPr>
          <a:xfrm>
            <a:off x="0" y="5436904"/>
            <a:ext cx="902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*Other synthetic narcotic overdose (T40.4), most cases due to illicitly manufactured fentanyl; this category may also include prescription fentanyl and other synthetic narcotics like Tramadol ; ^2021 data are provisional and 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114476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7.LtGiTi2ucvUIYxIO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egw4fRkmG7SDsSqHZ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MZ5ItbRh6f5Hp_pVuV0w"/>
</p:tagLst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_2018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018" id="{DDB039D0-A906-42EB-94D3-FE18E9A2FD62}" vid="{56DB6A63-0D83-4475-8BA5-E855D1CAF52A}"/>
    </a:ext>
  </a:extLst>
</a:theme>
</file>

<file path=ppt/theme/theme3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plate_2018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018" id="{DDB039D0-A906-42EB-94D3-FE18E9A2FD62}" vid="{56DB6A63-0D83-4475-8BA5-E855D1CAF52A}"/>
    </a:ext>
  </a:extLst>
</a:theme>
</file>

<file path=ppt/theme/theme5.xml><?xml version="1.0" encoding="utf-8"?>
<a:theme xmlns:a="http://schemas.openxmlformats.org/drawingml/2006/main" name="3_Template_2018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018" id="{DDB039D0-A906-42EB-94D3-FE18E9A2FD62}" vid="{56DB6A63-0D83-4475-8BA5-E855D1CAF52A}"/>
    </a:ext>
  </a:extLst>
</a:theme>
</file>

<file path=ppt/theme/theme6.xml><?xml version="1.0" encoding="utf-8"?>
<a:theme xmlns:a="http://schemas.openxmlformats.org/drawingml/2006/main" name="5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10086</TotalTime>
  <Words>1538</Words>
  <Application>Microsoft Office PowerPoint</Application>
  <PresentationFormat>On-screen Show (4:3)</PresentationFormat>
  <Paragraphs>235</Paragraphs>
  <Slides>45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71" baseType="lpstr">
      <vt:lpstr>Arial</vt:lpstr>
      <vt:lpstr>Cabin</vt:lpstr>
      <vt:lpstr>Calibri</vt:lpstr>
      <vt:lpstr>Century Gothic</vt:lpstr>
      <vt:lpstr>Courier New</vt:lpstr>
      <vt:lpstr>Franklin Gothic Demi</vt:lpstr>
      <vt:lpstr>Franklin Gothic Demi Cond</vt:lpstr>
      <vt:lpstr>Franklin Gothic Medium</vt:lpstr>
      <vt:lpstr>Franklin Gothic Medium Cond</vt:lpstr>
      <vt:lpstr>Gotham Bold</vt:lpstr>
      <vt:lpstr>Helvetica</vt:lpstr>
      <vt:lpstr>Helvetica Neue</vt:lpstr>
      <vt:lpstr>Montserrat</vt:lpstr>
      <vt:lpstr>Roboto</vt:lpstr>
      <vt:lpstr>Roboto Slab</vt:lpstr>
      <vt:lpstr>Times New Roman</vt:lpstr>
      <vt:lpstr>TransportNew</vt:lpstr>
      <vt:lpstr>Wingdings</vt:lpstr>
      <vt:lpstr>3_Office Theme</vt:lpstr>
      <vt:lpstr>Template_2018</vt:lpstr>
      <vt:lpstr>4_Office Theme</vt:lpstr>
      <vt:lpstr>2_Template_2018</vt:lpstr>
      <vt:lpstr>3_Template_2018</vt:lpstr>
      <vt:lpstr>5_Office Theme</vt:lpstr>
      <vt:lpstr>Marina</vt:lpstr>
      <vt:lpstr>think-cell Slide</vt:lpstr>
      <vt:lpstr>PowerPoint Presentation</vt:lpstr>
      <vt:lpstr>Welcome to OPDAAC!</vt:lpstr>
      <vt:lpstr>Disparities in Overdose Deaths</vt:lpstr>
      <vt:lpstr>Overview </vt:lpstr>
      <vt:lpstr>National and State Overdose Trends</vt:lpstr>
      <vt:lpstr>PowerPoint Presentation</vt:lpstr>
      <vt:lpstr>PowerPoint Presentation</vt:lpstr>
      <vt:lpstr>In 2021*, an average             of 10 North Carolinians died each day from an overdose.</vt:lpstr>
      <vt:lpstr>The epidemic is still driven by fentanyl^. </vt:lpstr>
      <vt:lpstr>Disparities in Overdose</vt:lpstr>
      <vt:lpstr>Health disparities are differences in health outcomes among groups of people.</vt:lpstr>
      <vt:lpstr>Overdose rates ranged from 12 to 50 deaths per 100,000 (2016-2020). </vt:lpstr>
      <vt:lpstr>Overdose rates are highest in rural counties.</vt:lpstr>
      <vt:lpstr>Overdose death rates highest among males, American Indians* and NH whites*, and those 25-54 years old, 2016-2020</vt:lpstr>
      <vt:lpstr>NC Overdose Death Counts</vt:lpstr>
      <vt:lpstr>NC Overdose Death Rates</vt:lpstr>
      <vt:lpstr>Overdose rates are increasing in historically marginalized populations.</vt:lpstr>
      <vt:lpstr>PowerPoint Presentation</vt:lpstr>
      <vt:lpstr>Overdose trends vary within populations.</vt:lpstr>
      <vt:lpstr>Data on many drivers of health are not often collected alongside health outcome data.</vt:lpstr>
      <vt:lpstr>People are 40 times more likely to die of an opioid overdose in the two weeks post incarceration than the general population.</vt:lpstr>
      <vt:lpstr>Preliminary findings show that the most frequent cause of death among people with a history of experiencing homelessness was overdose.  12% of the deaths were overdoses (vs. 2% in the NC population), over 10 times the rate of the general population.</vt:lpstr>
      <vt:lpstr>Surveillance Resources</vt:lpstr>
      <vt:lpstr>The NC Opioid and Substance Use Action Plan (NC OSUAP) has seven focus areas to address the overdose epidemic:</vt:lpstr>
      <vt:lpstr>OSUAP Data Dashboard</vt:lpstr>
      <vt:lpstr>Local Equity Dashboard Page</vt:lpstr>
      <vt:lpstr>Additional Resources</vt:lpstr>
      <vt:lpstr>County Slides</vt:lpstr>
      <vt:lpstr>Monthly Surveillance Reports</vt:lpstr>
      <vt:lpstr>Contact us with your data questions:</vt:lpstr>
      <vt:lpstr>Panel: Setting the Stage</vt:lpstr>
      <vt:lpstr>Examples of Equity Focused Programs</vt:lpstr>
      <vt:lpstr>Race Equity and Harm Reduction in North Carolina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from NC Survivors Union</vt:lpstr>
      <vt:lpstr>Examples of Equity Focused Programs</vt:lpstr>
      <vt:lpstr>Wrap up and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Sara J</dc:creator>
  <cp:lastModifiedBy>Smith, Sara J</cp:lastModifiedBy>
  <cp:revision>525</cp:revision>
  <dcterms:created xsi:type="dcterms:W3CDTF">2018-04-10T13:26:13Z</dcterms:created>
  <dcterms:modified xsi:type="dcterms:W3CDTF">2022-09-26T20:06:59Z</dcterms:modified>
</cp:coreProperties>
</file>