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 id="2147483764" r:id="rId2"/>
  </p:sldMasterIdLst>
  <p:notesMasterIdLst>
    <p:notesMasterId r:id="rId4"/>
  </p:notesMasterIdLst>
  <p:handoutMasterIdLst>
    <p:handoutMasterId r:id="rId5"/>
  </p:handoutMasterIdLst>
  <p:sldIdLst>
    <p:sldId id="346" r:id="rId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 Hall" initials="RH" lastIdx="5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BECD"/>
    <a:srgbClr val="E6EEF2"/>
    <a:srgbClr val="528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61" autoAdjust="0"/>
    <p:restoredTop sz="71705" autoAdjust="0"/>
  </p:normalViewPr>
  <p:slideViewPr>
    <p:cSldViewPr snapToGrid="0">
      <p:cViewPr varScale="1">
        <p:scale>
          <a:sx n="76" d="100"/>
          <a:sy n="76" d="100"/>
        </p:scale>
        <p:origin x="1278" y="84"/>
      </p:cViewPr>
      <p:guideLst/>
    </p:cSldViewPr>
  </p:slideViewPr>
  <p:notesTextViewPr>
    <p:cViewPr>
      <p:scale>
        <a:sx n="1" d="1"/>
        <a:sy n="1" d="1"/>
      </p:scale>
      <p:origin x="0" y="0"/>
    </p:cViewPr>
  </p:notesTextViewPr>
  <p:notesViewPr>
    <p:cSldViewPr snapToGrid="0">
      <p:cViewPr varScale="1">
        <p:scale>
          <a:sx n="56" d="100"/>
          <a:sy n="56" d="100"/>
        </p:scale>
        <p:origin x="283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CD6C665-C895-4E33-B509-4C51FEB22F90}" type="datetimeFigureOut">
              <a:rPr lang="en-US" smtClean="0"/>
              <a:t>5/28/2020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A0A8590-A9F3-4409-A457-C25E5DC193FC}" type="slidenum">
              <a:rPr lang="en-US" smtClean="0"/>
              <a:t>‹#›</a:t>
            </a:fld>
            <a:endParaRPr lang="en-US"/>
          </a:p>
        </p:txBody>
      </p:sp>
    </p:spTree>
    <p:extLst>
      <p:ext uri="{BB962C8B-B14F-4D97-AF65-F5344CB8AC3E}">
        <p14:creationId xmlns:p14="http://schemas.microsoft.com/office/powerpoint/2010/main" val="1746722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CC61FC3-1CB7-4A2C-9466-9C549472725B}" type="datetimeFigureOut">
              <a:rPr lang="en-US" smtClean="0"/>
              <a:t>5/28/2020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AB42AAD-8F8C-4556-90C7-27C6C93DA9BB}" type="slidenum">
              <a:rPr lang="en-US" smtClean="0"/>
              <a:t>‹#›</a:t>
            </a:fld>
            <a:endParaRPr lang="en-US"/>
          </a:p>
        </p:txBody>
      </p:sp>
    </p:spTree>
    <p:extLst>
      <p:ext uri="{BB962C8B-B14F-4D97-AF65-F5344CB8AC3E}">
        <p14:creationId xmlns:p14="http://schemas.microsoft.com/office/powerpoint/2010/main" val="219099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6"/>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7"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7"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7"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31"/>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7" y="232220"/>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6" y="230098"/>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327333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86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1292278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3025755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extLst>
      <p:ext uri="{BB962C8B-B14F-4D97-AF65-F5344CB8AC3E}">
        <p14:creationId xmlns:p14="http://schemas.microsoft.com/office/powerpoint/2010/main" val="2719298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5369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5126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5414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07278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1436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303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6"/>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7"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7"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7"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4872714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224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7" y="2061987"/>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7"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7"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7"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extLst>
      <p:ext uri="{BB962C8B-B14F-4D97-AF65-F5344CB8AC3E}">
        <p14:creationId xmlns:p14="http://schemas.microsoft.com/office/powerpoint/2010/main" val="99216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0"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2"/>
            <a:ext cx="7888288" cy="4795307"/>
          </a:xfrm>
          <a:prstGeom prst="rect">
            <a:avLst/>
          </a:prstGeom>
        </p:spPr>
        <p:txBody>
          <a:bodyPr>
            <a:noAutofit/>
          </a:bodyPr>
          <a:lstStyle>
            <a:lvl1pPr marL="171450" indent="-171450">
              <a:lnSpc>
                <a:spcPct val="100000"/>
              </a:lnSpc>
              <a:spcBef>
                <a:spcPts val="900"/>
              </a:spcBef>
              <a:defRPr sz="2100" b="1" i="0">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8" y="624310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188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0"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4"/>
            <a:ext cx="7888288" cy="1212895"/>
          </a:xfrm>
          <a:prstGeom prst="rect">
            <a:avLst/>
          </a:prstGeom>
        </p:spPr>
        <p:txBody>
          <a:bodyPr>
            <a:noAutofit/>
          </a:bodyPr>
          <a:lstStyle>
            <a:lvl1pPr marL="171450" indent="-171450">
              <a:lnSpc>
                <a:spcPct val="100000"/>
              </a:lnSpc>
              <a:spcBef>
                <a:spcPts val="0"/>
              </a:spcBef>
              <a:defRPr sz="1500" b="1" i="0">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spcBef>
                <a:spcPts val="0"/>
              </a:spcBef>
              <a:buFont typeface="Franklin Gothic Medium" panose="020B0603020102020204" pitchFamily="34" charset="0"/>
              <a:buChar char="−"/>
              <a:defRPr sz="1500" b="1" i="0">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spcBef>
                <a:spcPts val="0"/>
              </a:spcBef>
              <a:defRPr sz="15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8" y="6251575"/>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737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0"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4" y="624945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174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0"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4" y="624945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6"/>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6"/>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43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1" y="1849440"/>
            <a:ext cx="3840163" cy="4402137"/>
          </a:xfrm>
          <a:prstGeom prst="rect">
            <a:avLst/>
          </a:prstGeom>
        </p:spPr>
        <p:txBody>
          <a:bodyPr>
            <a:noAutofit/>
          </a:bodyPr>
          <a:lstStyle>
            <a:lvl1pPr>
              <a:lnSpc>
                <a:spcPct val="100000"/>
              </a:lnSpc>
              <a:spcBef>
                <a:spcPts val="0"/>
              </a:spcBef>
              <a:spcAft>
                <a:spcPts val="0"/>
              </a:spcAft>
              <a:defRPr sz="1500" b="1" i="0">
                <a:latin typeface="Arial" panose="020B0604020202020204" pitchFamily="34" charset="0"/>
                <a:ea typeface="Arial" panose="020B0604020202020204" pitchFamily="34" charset="0"/>
                <a:cs typeface="Arial" panose="020B0604020202020204" pitchFamily="34" charset="0"/>
              </a:defRPr>
            </a:lvl1pPr>
            <a:lvl2pPr marL="385763" indent="-128588">
              <a:buFont typeface="Franklin Gothic Medium Cond" panose="020B0606030402020204" pitchFamily="34" charset="0"/>
              <a:buChar char="–"/>
              <a:defRPr sz="1500" b="1" i="0">
                <a:latin typeface="Arial" panose="020B0604020202020204" pitchFamily="34" charset="0"/>
                <a:ea typeface="Arial" panose="020B0604020202020204" pitchFamily="34" charset="0"/>
                <a:cs typeface="Arial" panose="020B0604020202020204" pitchFamily="34" charset="0"/>
              </a:defRPr>
            </a:lvl2pPr>
            <a:lvl3pPr>
              <a:defRPr sz="15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70"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4" y="6251575"/>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6"/>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6"/>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50" y="1840561"/>
            <a:ext cx="3840163" cy="4402137"/>
          </a:xfrm>
          <a:prstGeom prst="rect">
            <a:avLst/>
          </a:prstGeom>
        </p:spPr>
        <p:txBody>
          <a:bodyPr>
            <a:noAutofit/>
          </a:bodyPr>
          <a:lstStyle>
            <a:lvl1pPr>
              <a:lnSpc>
                <a:spcPct val="100000"/>
              </a:lnSpc>
              <a:spcBef>
                <a:spcPts val="0"/>
              </a:spcBef>
              <a:spcAft>
                <a:spcPts val="0"/>
              </a:spcAft>
              <a:defRPr sz="1500" b="1" i="0">
                <a:latin typeface="Arial" panose="020B0604020202020204" pitchFamily="34" charset="0"/>
                <a:ea typeface="Arial" panose="020B0604020202020204" pitchFamily="34" charset="0"/>
                <a:cs typeface="Arial" panose="020B0604020202020204" pitchFamily="34" charset="0"/>
              </a:defRPr>
            </a:lvl1pPr>
            <a:lvl2pPr marL="385763" indent="-128588">
              <a:buFont typeface="Franklin Gothic Medium Cond" panose="020B0606030402020204" pitchFamily="34" charset="0"/>
              <a:buChar char="–"/>
              <a:defRPr sz="1500" b="1" i="0" baseline="0">
                <a:latin typeface="Arial" panose="020B0604020202020204" pitchFamily="34" charset="0"/>
                <a:ea typeface="Arial" panose="020B0604020202020204" pitchFamily="34" charset="0"/>
                <a:cs typeface="Arial" panose="020B0604020202020204" pitchFamily="34" charset="0"/>
              </a:defRPr>
            </a:lvl2pPr>
            <a:lvl3pPr>
              <a:defRPr sz="15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749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0"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4500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8"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675" b="1" i="0" dirty="0">
                <a:latin typeface="Arial" panose="020B0604020202020204" pitchFamily="34" charset="0"/>
                <a:cs typeface="Arial" panose="020B0604020202020204" pitchFamily="34" charset="0"/>
              </a:rPr>
              <a:t>NCDHHS, Division of Aging and Adult Services | APS Intake and Screening| April 27, 2018</a:t>
            </a:r>
          </a:p>
        </p:txBody>
      </p:sp>
      <p:sp>
        <p:nvSpPr>
          <p:cNvPr id="5" name="Text Placeholder 13"/>
          <p:cNvSpPr txBox="1">
            <a:spLocks/>
          </p:cNvSpPr>
          <p:nvPr userDrawn="1"/>
        </p:nvSpPr>
        <p:spPr>
          <a:xfrm>
            <a:off x="8627269" y="6600159"/>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675" b="1" i="0" smtClean="0">
                <a:latin typeface="Arial" panose="020B0604020202020204" pitchFamily="34" charset="0"/>
                <a:cs typeface="Arial" panose="020B0604020202020204" pitchFamily="34" charset="0"/>
              </a:rPr>
              <a:pPr/>
              <a:t>‹#›</a:t>
            </a:fld>
            <a:endParaRPr lang="en-US" sz="675"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8316080"/>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Lst>
  <p:hf hdr="0" dt="0"/>
  <p:txStyles>
    <p:titleStyle>
      <a:lvl1pPr algn="l" defTabSz="514350" rtl="0" eaLnBrk="1" latinLnBrk="0" hangingPunct="1">
        <a:lnSpc>
          <a:spcPct val="90000"/>
        </a:lnSpc>
        <a:spcBef>
          <a:spcPct val="0"/>
        </a:spcBef>
        <a:buNone/>
        <a:defRPr sz="2475" b="1" i="0" kern="1200">
          <a:solidFill>
            <a:schemeClr val="tx1"/>
          </a:solidFill>
          <a:latin typeface="Helvetica" charset="0"/>
          <a:ea typeface="Helvetica" charset="0"/>
          <a:cs typeface="Helvetica" charset="0"/>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b="1" i="0" kern="1200">
          <a:solidFill>
            <a:schemeClr val="tx1"/>
          </a:solidFill>
          <a:latin typeface="Helvetica" charset="0"/>
          <a:ea typeface="Helvetica" charset="0"/>
          <a:cs typeface="Helvetica" charset="0"/>
        </a:defRPr>
      </a:lvl1pPr>
      <a:lvl2pPr marL="385763" indent="-128588" algn="l" defTabSz="514350" rtl="0" eaLnBrk="1" latinLnBrk="0" hangingPunct="1">
        <a:lnSpc>
          <a:spcPct val="90000"/>
        </a:lnSpc>
        <a:spcBef>
          <a:spcPts val="281"/>
        </a:spcBef>
        <a:buFont typeface="Arial" panose="020B0604020202020204" pitchFamily="34" charset="0"/>
        <a:buChar char="•"/>
        <a:defRPr sz="1350" b="1" i="0" kern="1200">
          <a:solidFill>
            <a:schemeClr val="tx1"/>
          </a:solidFill>
          <a:latin typeface="Helvetica" charset="0"/>
          <a:ea typeface="Helvetica" charset="0"/>
          <a:cs typeface="Helvetica" charset="0"/>
        </a:defRPr>
      </a:lvl2pPr>
      <a:lvl3pPr marL="642938" indent="-128588" algn="l" defTabSz="514350" rtl="0" eaLnBrk="1" latinLnBrk="0" hangingPunct="1">
        <a:lnSpc>
          <a:spcPct val="90000"/>
        </a:lnSpc>
        <a:spcBef>
          <a:spcPts val="281"/>
        </a:spcBef>
        <a:buFont typeface="Arial" panose="020B0604020202020204" pitchFamily="34" charset="0"/>
        <a:buChar char="•"/>
        <a:defRPr sz="1125" b="1" i="0" kern="1200">
          <a:solidFill>
            <a:schemeClr val="tx1"/>
          </a:solidFill>
          <a:latin typeface="Helvetica" charset="0"/>
          <a:ea typeface="Helvetica" charset="0"/>
          <a:cs typeface="Helvetica"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4pPr>
      <a:lvl5pPr marL="1157288"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6599516"/>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3243B-E22C-422C-8088-2CB3595C1B5D}"/>
              </a:ext>
            </a:extLst>
          </p:cNvPr>
          <p:cNvSpPr>
            <a:spLocks noGrp="1"/>
          </p:cNvSpPr>
          <p:nvPr>
            <p:ph type="title"/>
          </p:nvPr>
        </p:nvSpPr>
        <p:spPr/>
        <p:txBody>
          <a:bodyPr/>
          <a:lstStyle/>
          <a:p>
            <a:pPr algn="ctr"/>
            <a:r>
              <a:rPr lang="en-US"/>
              <a:t>Common Location </a:t>
            </a:r>
            <a:r>
              <a:rPr lang="en-US" dirty="0"/>
              <a:t>Issues and Guidance</a:t>
            </a:r>
          </a:p>
        </p:txBody>
      </p:sp>
      <p:sp>
        <p:nvSpPr>
          <p:cNvPr id="4" name="Text Placeholder 3">
            <a:extLst>
              <a:ext uri="{FF2B5EF4-FFF2-40B4-BE49-F238E27FC236}">
                <a16:creationId xmlns:a16="http://schemas.microsoft.com/office/drawing/2014/main" id="{FA57C712-D873-4AAD-9522-7A20D3B76091}"/>
              </a:ext>
            </a:extLst>
          </p:cNvPr>
          <p:cNvSpPr>
            <a:spLocks noGrp="1"/>
          </p:cNvSpPr>
          <p:nvPr>
            <p:ph type="body" sz="quarter" idx="11"/>
          </p:nvPr>
        </p:nvSpPr>
        <p:spPr/>
        <p:txBody>
          <a:bodyPr/>
          <a:lstStyle/>
          <a:p>
            <a:endParaRPr lang="en-US"/>
          </a:p>
        </p:txBody>
      </p:sp>
      <p:graphicFrame>
        <p:nvGraphicFramePr>
          <p:cNvPr id="5" name="Table 4">
            <a:extLst>
              <a:ext uri="{FF2B5EF4-FFF2-40B4-BE49-F238E27FC236}">
                <a16:creationId xmlns:a16="http://schemas.microsoft.com/office/drawing/2014/main" id="{758DBF88-BC3E-41AA-BF8A-94473152C873}"/>
              </a:ext>
            </a:extLst>
          </p:cNvPr>
          <p:cNvGraphicFramePr>
            <a:graphicFrameLocks noGrp="1"/>
          </p:cNvGraphicFramePr>
          <p:nvPr>
            <p:extLst>
              <p:ext uri="{D42A27DB-BD31-4B8C-83A1-F6EECF244321}">
                <p14:modId xmlns:p14="http://schemas.microsoft.com/office/powerpoint/2010/main" val="1573555114"/>
              </p:ext>
            </p:extLst>
          </p:nvPr>
        </p:nvGraphicFramePr>
        <p:xfrm>
          <a:off x="674369" y="1397000"/>
          <a:ext cx="7839924" cy="4337944"/>
        </p:xfrm>
        <a:graphic>
          <a:graphicData uri="http://schemas.openxmlformats.org/drawingml/2006/table">
            <a:tbl>
              <a:tblPr firstRow="1" bandRow="1">
                <a:tableStyleId>{5C22544A-7EE6-4342-B048-85BDC9FD1C3A}</a:tableStyleId>
              </a:tblPr>
              <a:tblGrid>
                <a:gridCol w="2693982">
                  <a:extLst>
                    <a:ext uri="{9D8B030D-6E8A-4147-A177-3AD203B41FA5}">
                      <a16:colId xmlns:a16="http://schemas.microsoft.com/office/drawing/2014/main" val="2831288449"/>
                    </a:ext>
                  </a:extLst>
                </a:gridCol>
                <a:gridCol w="5145942">
                  <a:extLst>
                    <a:ext uri="{9D8B030D-6E8A-4147-A177-3AD203B41FA5}">
                      <a16:colId xmlns:a16="http://schemas.microsoft.com/office/drawing/2014/main" val="285452309"/>
                    </a:ext>
                  </a:extLst>
                </a:gridCol>
              </a:tblGrid>
              <a:tr h="491348">
                <a:tc>
                  <a:txBody>
                    <a:bodyPr/>
                    <a:lstStyle/>
                    <a:p>
                      <a:pPr algn="ctr"/>
                      <a:r>
                        <a:rPr lang="en-US" sz="1600" dirty="0"/>
                        <a:t>Residency/Location Issue</a:t>
                      </a:r>
                    </a:p>
                  </a:txBody>
                  <a:tcPr>
                    <a:solidFill>
                      <a:srgbClr val="52849C"/>
                    </a:solidFill>
                  </a:tcPr>
                </a:tc>
                <a:tc>
                  <a:txBody>
                    <a:bodyPr/>
                    <a:lstStyle/>
                    <a:p>
                      <a:pPr algn="ctr"/>
                      <a:r>
                        <a:rPr lang="en-US" sz="1600" dirty="0"/>
                        <a:t>Policy/Guidance</a:t>
                      </a:r>
                    </a:p>
                  </a:txBody>
                  <a:tcPr>
                    <a:solidFill>
                      <a:schemeClr val="accent2"/>
                    </a:solidFill>
                  </a:tcPr>
                </a:tc>
                <a:extLst>
                  <a:ext uri="{0D108BD9-81ED-4DB2-BD59-A6C34878D82A}">
                    <a16:rowId xmlns:a16="http://schemas.microsoft.com/office/drawing/2014/main" val="1934786680"/>
                  </a:ext>
                </a:extLst>
              </a:tr>
              <a:tr h="491348">
                <a:tc>
                  <a:txBody>
                    <a:bodyPr/>
                    <a:lstStyle/>
                    <a:p>
                      <a:r>
                        <a:rPr lang="en-US" dirty="0"/>
                        <a:t>Adult resides and is located in same county</a:t>
                      </a:r>
                    </a:p>
                  </a:txBody>
                  <a:tcPr>
                    <a:solidFill>
                      <a:srgbClr val="9FBECD"/>
                    </a:solidFill>
                  </a:tcPr>
                </a:tc>
                <a:tc>
                  <a:txBody>
                    <a:bodyPr/>
                    <a:lstStyle/>
                    <a:p>
                      <a:r>
                        <a:rPr lang="en-US" dirty="0"/>
                        <a:t>Agency should receive, screen, and conduct APS evaluation/make case decision</a:t>
                      </a:r>
                    </a:p>
                  </a:txBody>
                  <a:tcPr>
                    <a:solidFill>
                      <a:srgbClr val="9FBECD"/>
                    </a:solidFill>
                  </a:tcPr>
                </a:tc>
                <a:extLst>
                  <a:ext uri="{0D108BD9-81ED-4DB2-BD59-A6C34878D82A}">
                    <a16:rowId xmlns:a16="http://schemas.microsoft.com/office/drawing/2014/main" val="1464288946"/>
                  </a:ext>
                </a:extLst>
              </a:tr>
              <a:tr h="491348">
                <a:tc>
                  <a:txBody>
                    <a:bodyPr/>
                    <a:lstStyle/>
                    <a:p>
                      <a:r>
                        <a:rPr lang="en-US" dirty="0"/>
                        <a:t>Adult resides in County A, but is currently located in County B</a:t>
                      </a:r>
                    </a:p>
                  </a:txBody>
                  <a:tcPr>
                    <a:solidFill>
                      <a:srgbClr val="E6EEF2"/>
                    </a:solidFill>
                  </a:tcPr>
                </a:tc>
                <a:tc>
                  <a:txBody>
                    <a:bodyPr/>
                    <a:lstStyle/>
                    <a:p>
                      <a:r>
                        <a:rPr lang="en-US" dirty="0"/>
                        <a:t>Follow County of Residence (COR)/County of Location (COL) policy.  County receiving report screens, COR has responsibility for evaluation/decision, but may request assistance from COL</a:t>
                      </a:r>
                    </a:p>
                  </a:txBody>
                  <a:tcPr>
                    <a:solidFill>
                      <a:srgbClr val="E6EEF2"/>
                    </a:solidFill>
                  </a:tcPr>
                </a:tc>
                <a:extLst>
                  <a:ext uri="{0D108BD9-81ED-4DB2-BD59-A6C34878D82A}">
                    <a16:rowId xmlns:a16="http://schemas.microsoft.com/office/drawing/2014/main" val="793785823"/>
                  </a:ext>
                </a:extLst>
              </a:tr>
              <a:tr h="491348">
                <a:tc>
                  <a:txBody>
                    <a:bodyPr/>
                    <a:lstStyle/>
                    <a:p>
                      <a:r>
                        <a:rPr lang="en-US" dirty="0"/>
                        <a:t>Agency receives a report for an adult who neither resides, nor is located in their county</a:t>
                      </a:r>
                    </a:p>
                  </a:txBody>
                  <a:tcPr>
                    <a:solidFill>
                      <a:srgbClr val="9FBECD"/>
                    </a:solidFill>
                  </a:tcPr>
                </a:tc>
                <a:tc>
                  <a:txBody>
                    <a:bodyPr/>
                    <a:lstStyle/>
                    <a:p>
                      <a:r>
                        <a:rPr lang="en-US" dirty="0"/>
                        <a:t>Recommended that agency receive the report and inform reporter that the referral will be shared with the COR.  Agency receiving the report may either immediately pass the report to the COR or may screen w/out delay, then immediately pass to the COR</a:t>
                      </a:r>
                    </a:p>
                  </a:txBody>
                  <a:tcPr>
                    <a:solidFill>
                      <a:srgbClr val="9FBECD"/>
                    </a:solidFill>
                  </a:tcPr>
                </a:tc>
                <a:extLst>
                  <a:ext uri="{0D108BD9-81ED-4DB2-BD59-A6C34878D82A}">
                    <a16:rowId xmlns:a16="http://schemas.microsoft.com/office/drawing/2014/main" val="372489363"/>
                  </a:ext>
                </a:extLst>
              </a:tr>
              <a:tr h="491348">
                <a:tc>
                  <a:txBody>
                    <a:bodyPr/>
                    <a:lstStyle/>
                    <a:p>
                      <a:r>
                        <a:rPr lang="en-US" dirty="0"/>
                        <a:t>Adult’s residence can’t be determined</a:t>
                      </a:r>
                    </a:p>
                  </a:txBody>
                  <a:tcPr>
                    <a:solidFill>
                      <a:srgbClr val="E6EEF2"/>
                    </a:solidFill>
                  </a:tcPr>
                </a:tc>
                <a:tc>
                  <a:txBody>
                    <a:bodyPr/>
                    <a:lstStyle/>
                    <a:p>
                      <a:r>
                        <a:rPr lang="en-US" dirty="0"/>
                        <a:t>The agency in the county where the adult is located will be responsible for the evaluation/decision</a:t>
                      </a:r>
                    </a:p>
                  </a:txBody>
                  <a:tcPr>
                    <a:solidFill>
                      <a:srgbClr val="E6EEF2"/>
                    </a:solidFill>
                  </a:tcPr>
                </a:tc>
                <a:extLst>
                  <a:ext uri="{0D108BD9-81ED-4DB2-BD59-A6C34878D82A}">
                    <a16:rowId xmlns:a16="http://schemas.microsoft.com/office/drawing/2014/main" val="3560115803"/>
                  </a:ext>
                </a:extLst>
              </a:tr>
              <a:tr h="491348">
                <a:tc>
                  <a:txBody>
                    <a:bodyPr/>
                    <a:lstStyle/>
                    <a:p>
                      <a:r>
                        <a:rPr lang="en-US" dirty="0"/>
                        <a:t>Adult is currently located in another state</a:t>
                      </a:r>
                    </a:p>
                  </a:txBody>
                  <a:tcPr>
                    <a:solidFill>
                      <a:srgbClr val="9FBECD"/>
                    </a:solidFill>
                  </a:tcPr>
                </a:tc>
                <a:tc>
                  <a:txBody>
                    <a:bodyPr/>
                    <a:lstStyle/>
                    <a:p>
                      <a:r>
                        <a:rPr lang="en-US" dirty="0"/>
                        <a:t>APS Law requires, as a screening criteria, that the adult be “located” in NC.  If a report is received it would be screened out.  The reporter should be referred to the appropriate agency in the state where the adult is located.  Reporter may be informed that they may choose to report again, if appropriate, when the adult returns to NC.</a:t>
                      </a:r>
                    </a:p>
                  </a:txBody>
                  <a:tcPr>
                    <a:solidFill>
                      <a:srgbClr val="9FBECD"/>
                    </a:solidFill>
                  </a:tcPr>
                </a:tc>
                <a:extLst>
                  <a:ext uri="{0D108BD9-81ED-4DB2-BD59-A6C34878D82A}">
                    <a16:rowId xmlns:a16="http://schemas.microsoft.com/office/drawing/2014/main" val="2018727"/>
                  </a:ext>
                </a:extLst>
              </a:tr>
              <a:tr h="491348">
                <a:tc>
                  <a:txBody>
                    <a:bodyPr/>
                    <a:lstStyle/>
                    <a:p>
                      <a:r>
                        <a:rPr lang="en-US" dirty="0"/>
                        <a:t>Report indicates that adult is a resident of County A, but, upon initiation, it is confirmed that adult is a County B resident</a:t>
                      </a:r>
                    </a:p>
                  </a:txBody>
                  <a:tcPr>
                    <a:solidFill>
                      <a:srgbClr val="E6EEF2"/>
                    </a:solidFill>
                  </a:tcPr>
                </a:tc>
                <a:tc>
                  <a:txBody>
                    <a:bodyPr/>
                    <a:lstStyle/>
                    <a:p>
                      <a:r>
                        <a:rPr lang="en-US" sz="1013" kern="1200" dirty="0">
                          <a:solidFill>
                            <a:schemeClr val="dk1"/>
                          </a:solidFill>
                          <a:effectLst/>
                          <a:latin typeface="+mn-lt"/>
                          <a:ea typeface="+mn-ea"/>
                          <a:cs typeface="+mn-cs"/>
                        </a:rPr>
                        <a:t>Once initiated, the county which initiated the report will be responsible for the evaluation/decision and may request the assistance of the county in which the adult </a:t>
                      </a:r>
                      <a:r>
                        <a:rPr lang="en-US" sz="1013" kern="1200">
                          <a:solidFill>
                            <a:schemeClr val="dk1"/>
                          </a:solidFill>
                          <a:effectLst/>
                          <a:latin typeface="+mn-lt"/>
                          <a:ea typeface="+mn-ea"/>
                          <a:cs typeface="+mn-cs"/>
                        </a:rPr>
                        <a:t>resides.</a:t>
                      </a:r>
                      <a:endParaRPr lang="en-US" sz="1013" kern="1200" dirty="0">
                        <a:solidFill>
                          <a:schemeClr val="dk1"/>
                        </a:solidFill>
                        <a:effectLst/>
                        <a:latin typeface="+mn-lt"/>
                        <a:ea typeface="+mn-ea"/>
                        <a:cs typeface="+mn-cs"/>
                      </a:endParaRPr>
                    </a:p>
                  </a:txBody>
                  <a:tcPr>
                    <a:solidFill>
                      <a:srgbClr val="E6EEF2"/>
                    </a:solidFill>
                  </a:tcPr>
                </a:tc>
                <a:extLst>
                  <a:ext uri="{0D108BD9-81ED-4DB2-BD59-A6C34878D82A}">
                    <a16:rowId xmlns:a16="http://schemas.microsoft.com/office/drawing/2014/main" val="1746374316"/>
                  </a:ext>
                </a:extLst>
              </a:tr>
              <a:tr h="491348">
                <a:tc>
                  <a:txBody>
                    <a:bodyPr/>
                    <a:lstStyle/>
                    <a:p>
                      <a:endParaRPr lang="en-US" dirty="0"/>
                    </a:p>
                  </a:txBody>
                  <a:tcPr>
                    <a:solidFill>
                      <a:srgbClr val="9FBECD"/>
                    </a:solidFill>
                  </a:tcPr>
                </a:tc>
                <a:tc>
                  <a:txBody>
                    <a:bodyPr/>
                    <a:lstStyle/>
                    <a:p>
                      <a:endParaRPr lang="en-US" dirty="0"/>
                    </a:p>
                  </a:txBody>
                  <a:tcPr>
                    <a:solidFill>
                      <a:srgbClr val="9FBECD"/>
                    </a:solidFill>
                  </a:tcPr>
                </a:tc>
                <a:extLst>
                  <a:ext uri="{0D108BD9-81ED-4DB2-BD59-A6C34878D82A}">
                    <a16:rowId xmlns:a16="http://schemas.microsoft.com/office/drawing/2014/main" val="353369454"/>
                  </a:ext>
                </a:extLst>
              </a:tr>
            </a:tbl>
          </a:graphicData>
        </a:graphic>
      </p:graphicFrame>
    </p:spTree>
    <p:extLst>
      <p:ext uri="{BB962C8B-B14F-4D97-AF65-F5344CB8AC3E}">
        <p14:creationId xmlns:p14="http://schemas.microsoft.com/office/powerpoint/2010/main" val="438214385"/>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12737</TotalTime>
  <Words>301</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vt:i4>
      </vt:variant>
    </vt:vector>
  </HeadingPairs>
  <TitlesOfParts>
    <vt:vector size="10" baseType="lpstr">
      <vt:lpstr>Arial</vt:lpstr>
      <vt:lpstr>Calibri</vt:lpstr>
      <vt:lpstr>Franklin Gothic Demi Cond</vt:lpstr>
      <vt:lpstr>Franklin Gothic Medium</vt:lpstr>
      <vt:lpstr>Franklin Gothic Medium Cond</vt:lpstr>
      <vt:lpstr>Gotham Bold</vt:lpstr>
      <vt:lpstr>Helvetica</vt:lpstr>
      <vt:lpstr>3_Office Theme</vt:lpstr>
      <vt:lpstr>5_Office Theme</vt:lpstr>
      <vt:lpstr>Common Location Issues and Guidance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APS Director’s Training</dc:title>
  <dc:creator>Laverne Blue</dc:creator>
  <cp:lastModifiedBy>Breen, Joseph M</cp:lastModifiedBy>
  <cp:revision>212</cp:revision>
  <cp:lastPrinted>2017-07-20T13:17:54Z</cp:lastPrinted>
  <dcterms:created xsi:type="dcterms:W3CDTF">2015-05-05T17:46:21Z</dcterms:created>
  <dcterms:modified xsi:type="dcterms:W3CDTF">2020-05-28T16:31:12Z</dcterms:modified>
</cp:coreProperties>
</file>