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55" y="1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115CD-FF94-4939-94F1-5E98C4373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3AB4A8-228F-40C0-8889-7D54656D49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CA836-E9FA-4EB1-AC04-DB8220D25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9AB8-91E6-4A4B-99D6-68C360CC638C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CF251-6035-4D5B-A769-EF62FFB40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60D969-11D0-4271-8DC4-E8164CA2C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468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A7D00-EEBC-49FF-A7C2-A8FB6C12E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A19588-708E-4CC3-AFBF-730B848251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A1204C-8F9F-4D35-80E1-F1B6915A1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9AB8-91E6-4A4B-99D6-68C360CC638C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D5618-D2FC-4DA7-8281-180107100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95BE46-38FE-4142-B9BC-D9FC28F17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275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BA923C-5C5F-429C-98D7-2E89804FC6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7C46FF-ADAA-438F-8BAD-B440AF75C5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ED63F-3DFB-419E-A83B-192E2F8EC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9AB8-91E6-4A4B-99D6-68C360CC638C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FFA88F-6278-4BFE-A751-895FA1205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AF7D0-B7F7-4438-8E74-44C3C7228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72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2ECE1-A8B1-4504-9B5A-1FC48EF8A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3E59E-541D-46F8-B83C-3EA93920C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04D11-BC06-44B3-96E9-7C2828B7A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9AB8-91E6-4A4B-99D6-68C360CC638C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E661DF-2C9A-4305-A9A2-4B5AF34F1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872A1-6D48-4542-BF16-870B1F9DE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02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786E1-218D-4076-9128-C963A6291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A355D4-46E5-4BE5-9DCC-E431100A83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E168D9-883D-49EC-8C6A-9B30C563D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9AB8-91E6-4A4B-99D6-68C360CC638C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11E6E-F0C4-4A43-A7CB-45533BD74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79D2D8-651B-49E0-8946-AEF0FBD86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95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00D79-45D1-4CA2-AB97-B8D3F4606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38464-58FE-4230-8329-C723CD8DD6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02F1EC-9490-4EB9-BDFF-D93F22334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E74F2E-A3A5-4F3C-BF03-2A4B877D3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9AB8-91E6-4A4B-99D6-68C360CC638C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1F3DC5-788A-4874-B2FC-01383FB14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7C5B9A-2B77-4DA7-ACE7-A4FC9CE65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56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A960C-DA03-4F50-9DFA-7CA609C5D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07CF63-FD25-488E-AE76-E7A77CAFA1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19880B-FBD0-440A-A1E3-994A55DCB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9529A9-95E5-4D08-8E6C-BE9785233E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8A7D09-5753-4A32-809E-6195C6B2FB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97350D-521C-457F-8B98-841936F0D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9AB8-91E6-4A4B-99D6-68C360CC638C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BB03FF-836D-47DD-BAC5-83176C021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F27396-98A1-4E24-9E53-CA3FF197C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73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3B5A3-4645-467B-9F59-E807754DB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AEB62A-01C3-48B9-852B-4A368F72D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9AB8-91E6-4A4B-99D6-68C360CC638C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7A2CCA-2CE4-4095-82B3-80F8A9B33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A8887A-C772-4FAC-B201-D70AD5FAE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50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7C72C9-753C-491C-864F-4E023B4D6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9AB8-91E6-4A4B-99D6-68C360CC638C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ABC68E-9436-4BEE-9154-14F56BA54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222C79-F00B-4310-9405-6F0531508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165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2068E-45F9-4B81-8C20-3AA3A0FEB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1E2BE-E5CD-4010-B485-93522568F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C49FCE-0A45-432B-817C-0B398A36EA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D96975-0F59-42A7-A21C-EB13903BD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9AB8-91E6-4A4B-99D6-68C360CC638C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A082A4-FD58-4DFB-B678-9C9287F2C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F51B70-D7E7-444A-A31D-20D151627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679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7DC67-0500-4E79-8CD8-83A623EE2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EAF593-DB7D-4BE5-9C4C-729979CE94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05A500-38F2-4F33-A5A3-754BE52697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50BD8D-120D-4652-A17B-0C8EC25BB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9AB8-91E6-4A4B-99D6-68C360CC638C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190E82-4CA7-4FB6-9A3F-C1A29D1A6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6DBEF0-E6A0-445A-A89C-41585129D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396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CD6394-36A4-4262-B726-093557061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5FFFD9-FD38-4732-AF76-184F744F0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7218FA-3526-4B65-9F0D-AC5F5C0F50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39AB8-91E6-4A4B-99D6-68C360CC638C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A2B74D-0179-42A3-8F2D-49ADCD139E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BB403-65FC-4CA1-8A77-37047BCC9A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4AD97-C690-48DA-BAD5-84E0FDBC6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36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ED8282D-C439-4189-950E-F2D65C723093}"/>
              </a:ext>
            </a:extLst>
          </p:cNvPr>
          <p:cNvSpPr txBox="1"/>
          <p:nvPr/>
        </p:nvSpPr>
        <p:spPr>
          <a:xfrm>
            <a:off x="335194" y="41242"/>
            <a:ext cx="108134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Timeline of P-EBT Implementation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A2B5CBC-D6D3-4485-A710-EF7BD041AC55}"/>
              </a:ext>
            </a:extLst>
          </p:cNvPr>
          <p:cNvCxnSpPr/>
          <p:nvPr/>
        </p:nvCxnSpPr>
        <p:spPr>
          <a:xfrm>
            <a:off x="0" y="613302"/>
            <a:ext cx="1219200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AutoShape 4">
            <a:extLst>
              <a:ext uri="{FF2B5EF4-FFF2-40B4-BE49-F238E27FC236}">
                <a16:creationId xmlns:a16="http://schemas.microsoft.com/office/drawing/2014/main" id="{A830110B-D4E7-4B25-99F0-A66AF91D6A7F}"/>
              </a:ext>
            </a:extLst>
          </p:cNvPr>
          <p:cNvSpPr>
            <a:spLocks noChangeArrowheads="1"/>
          </p:cNvSpPr>
          <p:nvPr/>
        </p:nvSpPr>
        <p:spPr bwMode="gray">
          <a:xfrm>
            <a:off x="0" y="3128473"/>
            <a:ext cx="680385" cy="434520"/>
          </a:xfrm>
          <a:prstGeom prst="rect">
            <a:avLst/>
          </a:prstGeom>
          <a:solidFill>
            <a:srgbClr val="D0DEEA"/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May 11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855EC0D-0102-45C2-AB28-3E2C385FF60E}"/>
              </a:ext>
            </a:extLst>
          </p:cNvPr>
          <p:cNvCxnSpPr/>
          <p:nvPr/>
        </p:nvCxnSpPr>
        <p:spPr>
          <a:xfrm>
            <a:off x="0" y="3687304"/>
            <a:ext cx="12192000" cy="0"/>
          </a:xfrm>
          <a:prstGeom prst="line">
            <a:avLst/>
          </a:prstGeom>
          <a:ln w="381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AutoShape 4">
            <a:extLst>
              <a:ext uri="{FF2B5EF4-FFF2-40B4-BE49-F238E27FC236}">
                <a16:creationId xmlns:a16="http://schemas.microsoft.com/office/drawing/2014/main" id="{BD8FC3B6-CB7F-45E1-A96C-1BE95BA9D765}"/>
              </a:ext>
            </a:extLst>
          </p:cNvPr>
          <p:cNvSpPr>
            <a:spLocks noChangeArrowheads="1"/>
          </p:cNvSpPr>
          <p:nvPr/>
        </p:nvSpPr>
        <p:spPr bwMode="gray">
          <a:xfrm>
            <a:off x="3302218" y="3120495"/>
            <a:ext cx="680385" cy="434520"/>
          </a:xfrm>
          <a:prstGeom prst="rect">
            <a:avLst/>
          </a:prstGeom>
          <a:solidFill>
            <a:srgbClr val="D0DEEA"/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May 20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3ABCEF5-86AB-4C4A-8788-623AF36C5B15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340193" y="3562993"/>
            <a:ext cx="0" cy="6703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D0ED8E4-3805-4602-98CC-5737CC61CF05}"/>
              </a:ext>
            </a:extLst>
          </p:cNvPr>
          <p:cNvSpPr txBox="1"/>
          <p:nvPr/>
        </p:nvSpPr>
        <p:spPr>
          <a:xfrm>
            <a:off x="-4996" y="4238958"/>
            <a:ext cx="1020576" cy="861774"/>
          </a:xfrm>
          <a:prstGeom prst="rect">
            <a:avLst/>
          </a:prstGeom>
          <a:solidFill>
            <a:srgbClr val="D0DEE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Began mailing notices for Phase 1 non-FNS P-EBT recipients</a:t>
            </a:r>
          </a:p>
        </p:txBody>
      </p:sp>
      <p:sp>
        <p:nvSpPr>
          <p:cNvPr id="18" name="AutoShape 4">
            <a:extLst>
              <a:ext uri="{FF2B5EF4-FFF2-40B4-BE49-F238E27FC236}">
                <a16:creationId xmlns:a16="http://schemas.microsoft.com/office/drawing/2014/main" id="{3D077E8C-7653-4465-85A6-7B0731AF72D4}"/>
              </a:ext>
            </a:extLst>
          </p:cNvPr>
          <p:cNvSpPr>
            <a:spLocks noChangeArrowheads="1"/>
          </p:cNvSpPr>
          <p:nvPr/>
        </p:nvSpPr>
        <p:spPr bwMode="gray">
          <a:xfrm>
            <a:off x="675387" y="3756232"/>
            <a:ext cx="680385" cy="434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May 12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09DAC16-A9D3-4565-82C0-94131CE7AF3B}"/>
              </a:ext>
            </a:extLst>
          </p:cNvPr>
          <p:cNvCxnSpPr>
            <a:cxnSpLocks/>
            <a:endCxn id="18" idx="0"/>
          </p:cNvCxnSpPr>
          <p:nvPr/>
        </p:nvCxnSpPr>
        <p:spPr>
          <a:xfrm>
            <a:off x="1012328" y="3033035"/>
            <a:ext cx="3252" cy="7231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2BED8480-422E-4F70-9449-7670832B4D00}"/>
              </a:ext>
            </a:extLst>
          </p:cNvPr>
          <p:cNvSpPr txBox="1"/>
          <p:nvPr/>
        </p:nvSpPr>
        <p:spPr>
          <a:xfrm>
            <a:off x="335194" y="1415767"/>
            <a:ext cx="1820176" cy="163121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Sent text messages sent to Phase 1 FNS P-EBT recipients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1 P-EBT recipients on FNS get their first allotment loaded onto existing EBT card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P-EBT card creation and mailing to Phase 1 non-FNS recipients begins</a:t>
            </a:r>
          </a:p>
        </p:txBody>
      </p:sp>
      <p:sp>
        <p:nvSpPr>
          <p:cNvPr id="25" name="AutoShape 4">
            <a:extLst>
              <a:ext uri="{FF2B5EF4-FFF2-40B4-BE49-F238E27FC236}">
                <a16:creationId xmlns:a16="http://schemas.microsoft.com/office/drawing/2014/main" id="{8AD9A58D-6415-4C8E-9392-69F4D4404B57}"/>
              </a:ext>
            </a:extLst>
          </p:cNvPr>
          <p:cNvSpPr>
            <a:spLocks noChangeArrowheads="1"/>
          </p:cNvSpPr>
          <p:nvPr/>
        </p:nvSpPr>
        <p:spPr bwMode="gray">
          <a:xfrm>
            <a:off x="1310917" y="3128473"/>
            <a:ext cx="680385" cy="434520"/>
          </a:xfrm>
          <a:prstGeom prst="rect">
            <a:avLst/>
          </a:prstGeom>
          <a:solidFill>
            <a:srgbClr val="D0DEEA"/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May 13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9DD8673-F3F1-4286-813F-B712EFA3EB78}"/>
              </a:ext>
            </a:extLst>
          </p:cNvPr>
          <p:cNvCxnSpPr>
            <a:cxnSpLocks/>
            <a:stCxn id="25" idx="2"/>
          </p:cNvCxnSpPr>
          <p:nvPr/>
        </p:nvCxnSpPr>
        <p:spPr>
          <a:xfrm>
            <a:off x="1651110" y="3562993"/>
            <a:ext cx="0" cy="6911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CFDD6B60-DF7D-4F97-B4C1-DDCF268959C6}"/>
              </a:ext>
            </a:extLst>
          </p:cNvPr>
          <p:cNvSpPr txBox="1"/>
          <p:nvPr/>
        </p:nvSpPr>
        <p:spPr>
          <a:xfrm>
            <a:off x="1355771" y="4254114"/>
            <a:ext cx="1154163" cy="1015663"/>
          </a:xfrm>
          <a:prstGeom prst="rect">
            <a:avLst/>
          </a:prstGeom>
          <a:solidFill>
            <a:srgbClr val="D0DEE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Sent text messages to Phase 1 non-FNS P-EBT recipients (if cell phone present in DPI file)</a:t>
            </a:r>
          </a:p>
        </p:txBody>
      </p:sp>
      <p:sp>
        <p:nvSpPr>
          <p:cNvPr id="36" name="AutoShape 4">
            <a:extLst>
              <a:ext uri="{FF2B5EF4-FFF2-40B4-BE49-F238E27FC236}">
                <a16:creationId xmlns:a16="http://schemas.microsoft.com/office/drawing/2014/main" id="{BD6A200C-FE30-46D7-9025-41DDCB14F72A}"/>
              </a:ext>
            </a:extLst>
          </p:cNvPr>
          <p:cNvSpPr>
            <a:spLocks noChangeArrowheads="1"/>
          </p:cNvSpPr>
          <p:nvPr/>
        </p:nvSpPr>
        <p:spPr bwMode="gray">
          <a:xfrm>
            <a:off x="2230781" y="3773399"/>
            <a:ext cx="680385" cy="434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May 14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63DF2B1-B114-4B5F-8AE9-22AFB08F187E}"/>
              </a:ext>
            </a:extLst>
          </p:cNvPr>
          <p:cNvCxnSpPr>
            <a:cxnSpLocks/>
          </p:cNvCxnSpPr>
          <p:nvPr/>
        </p:nvCxnSpPr>
        <p:spPr>
          <a:xfrm>
            <a:off x="2563016" y="3033035"/>
            <a:ext cx="3252" cy="7231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9F317CD8-1480-49B4-A154-3114B3A07FEB}"/>
              </a:ext>
            </a:extLst>
          </p:cNvPr>
          <p:cNvSpPr txBox="1"/>
          <p:nvPr/>
        </p:nvSpPr>
        <p:spPr>
          <a:xfrm>
            <a:off x="2271945" y="2173089"/>
            <a:ext cx="1111118" cy="8617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Date for completion of notice mailings to Phase 1 non-FNS P-EBT recipients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1F308A8-7050-45A1-B83C-1F5858342341}"/>
              </a:ext>
            </a:extLst>
          </p:cNvPr>
          <p:cNvSpPr txBox="1"/>
          <p:nvPr/>
        </p:nvSpPr>
        <p:spPr>
          <a:xfrm>
            <a:off x="0" y="6209082"/>
            <a:ext cx="121920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1 Recipients:  Children enrolled in Free or Reduced Lunch for 2019-2020 school year prior to December 2019 (or enrolled in a CEP school prior to school closures)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2 Recipients:  Children enrolled in Free or Reduced Lunch for 2019-2020 school year between December 2019 and March 31, 2020 (or enrolled in a CEP school prior to May 1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2020)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3 Recipients:  Children enrolled in Free or Reduced Lunch for 2019-2020 school year after March 31, 2020 (or enrolled in a CEP school prior to end of school year)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0C9C8A3-8E0F-435C-B9F0-8145B84A9DE8}"/>
              </a:ext>
            </a:extLst>
          </p:cNvPr>
          <p:cNvCxnSpPr>
            <a:cxnSpLocks/>
            <a:stCxn id="12" idx="2"/>
            <a:endCxn id="42" idx="0"/>
          </p:cNvCxnSpPr>
          <p:nvPr/>
        </p:nvCxnSpPr>
        <p:spPr>
          <a:xfrm flipH="1">
            <a:off x="3642410" y="3555015"/>
            <a:ext cx="1" cy="6884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656C39F9-407F-4E90-B121-4892A65A67AC}"/>
              </a:ext>
            </a:extLst>
          </p:cNvPr>
          <p:cNvSpPr txBox="1"/>
          <p:nvPr/>
        </p:nvSpPr>
        <p:spPr>
          <a:xfrm>
            <a:off x="3115754" y="4243476"/>
            <a:ext cx="1053312" cy="400110"/>
          </a:xfrm>
          <a:prstGeom prst="rect">
            <a:avLst/>
          </a:prstGeom>
          <a:solidFill>
            <a:srgbClr val="D0DEE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DPI sent Phase 2 file to DHHS </a:t>
            </a:r>
          </a:p>
        </p:txBody>
      </p:sp>
      <p:sp>
        <p:nvSpPr>
          <p:cNvPr id="48" name="AutoShape 4">
            <a:extLst>
              <a:ext uri="{FF2B5EF4-FFF2-40B4-BE49-F238E27FC236}">
                <a16:creationId xmlns:a16="http://schemas.microsoft.com/office/drawing/2014/main" id="{FA1E0F34-19DD-4DE6-A90B-F760B63DAB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5647343" y="3773399"/>
            <a:ext cx="680385" cy="434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June 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54890DC-CFA6-402D-8F91-22584D083B3F}"/>
              </a:ext>
            </a:extLst>
          </p:cNvPr>
          <p:cNvSpPr txBox="1"/>
          <p:nvPr/>
        </p:nvSpPr>
        <p:spPr>
          <a:xfrm>
            <a:off x="5502532" y="2105521"/>
            <a:ext cx="1285983" cy="8617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Estimated date for  completion of Phase 1 non-FNS P-EBT card creation and mailing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E2263A2-2459-4F14-B7A9-6E2EA1E283D6}"/>
              </a:ext>
            </a:extLst>
          </p:cNvPr>
          <p:cNvCxnSpPr>
            <a:cxnSpLocks/>
            <a:endCxn id="48" idx="0"/>
          </p:cNvCxnSpPr>
          <p:nvPr/>
        </p:nvCxnSpPr>
        <p:spPr>
          <a:xfrm>
            <a:off x="5984283" y="3014136"/>
            <a:ext cx="3253" cy="7592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AutoShape 4">
            <a:extLst>
              <a:ext uri="{FF2B5EF4-FFF2-40B4-BE49-F238E27FC236}">
                <a16:creationId xmlns:a16="http://schemas.microsoft.com/office/drawing/2014/main" id="{512D119B-EEE7-4437-B903-37C6E2704C1B}"/>
              </a:ext>
            </a:extLst>
          </p:cNvPr>
          <p:cNvSpPr>
            <a:spLocks noChangeArrowheads="1"/>
          </p:cNvSpPr>
          <p:nvPr/>
        </p:nvSpPr>
        <p:spPr bwMode="gray">
          <a:xfrm>
            <a:off x="4821252" y="3112203"/>
            <a:ext cx="680385" cy="434520"/>
          </a:xfrm>
          <a:prstGeom prst="rect">
            <a:avLst/>
          </a:prstGeom>
          <a:solidFill>
            <a:srgbClr val="D0DEEA"/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June 1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63B2EBE-A055-4BBA-A438-3780FE1E4C78}"/>
              </a:ext>
            </a:extLst>
          </p:cNvPr>
          <p:cNvCxnSpPr>
            <a:cxnSpLocks/>
          </p:cNvCxnSpPr>
          <p:nvPr/>
        </p:nvCxnSpPr>
        <p:spPr>
          <a:xfrm flipH="1">
            <a:off x="5158425" y="3565653"/>
            <a:ext cx="1" cy="6884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72DB7F25-9112-4ED6-A8DA-B10AEC421AB0}"/>
              </a:ext>
            </a:extLst>
          </p:cNvPr>
          <p:cNvSpPr txBox="1"/>
          <p:nvPr/>
        </p:nvSpPr>
        <p:spPr>
          <a:xfrm>
            <a:off x="4501233" y="4246372"/>
            <a:ext cx="2910052" cy="1938992"/>
          </a:xfrm>
          <a:prstGeom prst="rect">
            <a:avLst/>
          </a:prstGeom>
          <a:solidFill>
            <a:srgbClr val="D0DEE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2nd allotment for Phase 1 recipients begin to be loaded onto cards (staggered over 10 days)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Send text messages to Phase 2 FNS &amp; non-FNS P-EBT recipients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2 P-EBT recipients on FNS get their 1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and 2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allotments loaded onto their existing EBT card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P-EBT card creation and mailing to Phase 2 non-FNS recipients begins (cards will contain 1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and 2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allotments combined) 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D6916CB-D00C-4D2B-AF70-1711F2DAC9C1}"/>
              </a:ext>
            </a:extLst>
          </p:cNvPr>
          <p:cNvSpPr txBox="1"/>
          <p:nvPr/>
        </p:nvSpPr>
        <p:spPr>
          <a:xfrm>
            <a:off x="7611893" y="678390"/>
            <a:ext cx="4580107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r>
              <a:rPr kumimoji="0" lang="en-US" sz="1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allotment (March &amp; April), covers 34 Days, $194 per child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r>
              <a:rPr kumimoji="0" lang="en-US" sz="1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allotment (May &amp; June), covers 31 days, $177 per child </a:t>
            </a:r>
          </a:p>
        </p:txBody>
      </p:sp>
      <p:sp>
        <p:nvSpPr>
          <p:cNvPr id="57" name="AutoShape 4">
            <a:extLst>
              <a:ext uri="{FF2B5EF4-FFF2-40B4-BE49-F238E27FC236}">
                <a16:creationId xmlns:a16="http://schemas.microsoft.com/office/drawing/2014/main" id="{3620EC63-300B-4D81-871C-234DEC776AB8}"/>
              </a:ext>
            </a:extLst>
          </p:cNvPr>
          <p:cNvSpPr>
            <a:spLocks noChangeArrowheads="1"/>
          </p:cNvSpPr>
          <p:nvPr/>
        </p:nvSpPr>
        <p:spPr bwMode="gray">
          <a:xfrm>
            <a:off x="7323884" y="3788133"/>
            <a:ext cx="680385" cy="434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June 10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E5F4B22C-1A68-4E0E-A429-52F97069A06E}"/>
              </a:ext>
            </a:extLst>
          </p:cNvPr>
          <p:cNvCxnSpPr>
            <a:cxnSpLocks/>
          </p:cNvCxnSpPr>
          <p:nvPr/>
        </p:nvCxnSpPr>
        <p:spPr>
          <a:xfrm>
            <a:off x="7657895" y="2965117"/>
            <a:ext cx="0" cy="8397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6F7F6795-1AED-4451-AE32-EE5011A98446}"/>
              </a:ext>
            </a:extLst>
          </p:cNvPr>
          <p:cNvSpPr txBox="1"/>
          <p:nvPr/>
        </p:nvSpPr>
        <p:spPr>
          <a:xfrm>
            <a:off x="6918345" y="1949454"/>
            <a:ext cx="2099722" cy="10156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Estimated completion date of 2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allotments for Phase 1 recipients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Estimated completion date of 1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and 2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allotments for Phase 2 FNS recipients</a:t>
            </a:r>
          </a:p>
        </p:txBody>
      </p:sp>
      <p:sp>
        <p:nvSpPr>
          <p:cNvPr id="60" name="AutoShape 4">
            <a:extLst>
              <a:ext uri="{FF2B5EF4-FFF2-40B4-BE49-F238E27FC236}">
                <a16:creationId xmlns:a16="http://schemas.microsoft.com/office/drawing/2014/main" id="{F1E1A592-A38A-4643-91AE-DC48535C97F0}"/>
              </a:ext>
            </a:extLst>
          </p:cNvPr>
          <p:cNvSpPr>
            <a:spLocks noChangeArrowheads="1"/>
          </p:cNvSpPr>
          <p:nvPr/>
        </p:nvSpPr>
        <p:spPr bwMode="gray">
          <a:xfrm>
            <a:off x="9449655" y="3124720"/>
            <a:ext cx="680385" cy="434520"/>
          </a:xfrm>
          <a:prstGeom prst="rect">
            <a:avLst/>
          </a:prstGeom>
          <a:solidFill>
            <a:srgbClr val="D0DEEA"/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June 19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DBB9FB80-A8D1-4975-98DF-249D998DF40F}"/>
              </a:ext>
            </a:extLst>
          </p:cNvPr>
          <p:cNvCxnSpPr>
            <a:cxnSpLocks/>
          </p:cNvCxnSpPr>
          <p:nvPr/>
        </p:nvCxnSpPr>
        <p:spPr>
          <a:xfrm flipH="1">
            <a:off x="9779920" y="3553917"/>
            <a:ext cx="1" cy="6884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E19B9900-CCCB-4794-B475-CD3809F8917E}"/>
              </a:ext>
            </a:extLst>
          </p:cNvPr>
          <p:cNvSpPr txBox="1"/>
          <p:nvPr/>
        </p:nvSpPr>
        <p:spPr>
          <a:xfrm>
            <a:off x="9464984" y="4254114"/>
            <a:ext cx="1053312" cy="400110"/>
          </a:xfrm>
          <a:prstGeom prst="rect">
            <a:avLst/>
          </a:prstGeom>
          <a:solidFill>
            <a:srgbClr val="D0DEE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DPI sends Phase 3 file to DHHS </a:t>
            </a:r>
          </a:p>
        </p:txBody>
      </p:sp>
      <p:sp>
        <p:nvSpPr>
          <p:cNvPr id="63" name="AutoShape 4">
            <a:extLst>
              <a:ext uri="{FF2B5EF4-FFF2-40B4-BE49-F238E27FC236}">
                <a16:creationId xmlns:a16="http://schemas.microsoft.com/office/drawing/2014/main" id="{C20370FA-534F-44B8-8BBD-738E392F9542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020296" y="3829605"/>
            <a:ext cx="680385" cy="434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June 29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18E57FF6-0D7A-4E23-8982-F001D039D7D6}"/>
              </a:ext>
            </a:extLst>
          </p:cNvPr>
          <p:cNvCxnSpPr>
            <a:cxnSpLocks/>
          </p:cNvCxnSpPr>
          <p:nvPr/>
        </p:nvCxnSpPr>
        <p:spPr>
          <a:xfrm>
            <a:off x="11350442" y="3058483"/>
            <a:ext cx="3253" cy="7592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C80F0874-DD7E-403D-8CB9-8F50A76B2D9F}"/>
              </a:ext>
            </a:extLst>
          </p:cNvPr>
          <p:cNvSpPr txBox="1"/>
          <p:nvPr/>
        </p:nvSpPr>
        <p:spPr>
          <a:xfrm>
            <a:off x="9813106" y="1415767"/>
            <a:ext cx="2331223" cy="163121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Send text messages to Phase 3 FNS &amp; non-FNS P-EBT recipients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3 P-EBT recipients on FNS get their 1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and 2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allotments loaded onto their existing P-EBT  cards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P-EBT card creation and mailing to Phase 3 non-FNS recipients begins (cards will contain 1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and 2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allotments combined)</a:t>
            </a:r>
          </a:p>
        </p:txBody>
      </p:sp>
      <p:sp>
        <p:nvSpPr>
          <p:cNvPr id="41" name="AutoShape 4">
            <a:extLst>
              <a:ext uri="{FF2B5EF4-FFF2-40B4-BE49-F238E27FC236}">
                <a16:creationId xmlns:a16="http://schemas.microsoft.com/office/drawing/2014/main" id="{FE854D98-AB42-4694-85D2-BFCC50FAFF4F}"/>
              </a:ext>
            </a:extLst>
          </p:cNvPr>
          <p:cNvSpPr>
            <a:spLocks noChangeArrowheads="1"/>
          </p:cNvSpPr>
          <p:nvPr/>
        </p:nvSpPr>
        <p:spPr bwMode="gray">
          <a:xfrm>
            <a:off x="4011899" y="3756232"/>
            <a:ext cx="680385" cy="434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June 3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DC80A69B-4DD2-4B8E-8709-93A8FEACB980}"/>
              </a:ext>
            </a:extLst>
          </p:cNvPr>
          <p:cNvCxnSpPr>
            <a:cxnSpLocks/>
          </p:cNvCxnSpPr>
          <p:nvPr/>
        </p:nvCxnSpPr>
        <p:spPr>
          <a:xfrm flipH="1">
            <a:off x="4354637" y="3049536"/>
            <a:ext cx="1" cy="6884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A565AF6A-5439-4A4C-BB11-B2D36CAD35B8}"/>
              </a:ext>
            </a:extLst>
          </p:cNvPr>
          <p:cNvSpPr txBox="1"/>
          <p:nvPr/>
        </p:nvSpPr>
        <p:spPr>
          <a:xfrm>
            <a:off x="3647965" y="1730911"/>
            <a:ext cx="1544532" cy="13234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Notices begin to be re-delivered to non-FNS Phase 1 recipients whose first notice went in the name of an Emergency Contact or to a physical address rather than a mailing address</a:t>
            </a:r>
          </a:p>
        </p:txBody>
      </p:sp>
      <p:sp>
        <p:nvSpPr>
          <p:cNvPr id="45" name="AutoShape 4">
            <a:extLst>
              <a:ext uri="{FF2B5EF4-FFF2-40B4-BE49-F238E27FC236}">
                <a16:creationId xmlns:a16="http://schemas.microsoft.com/office/drawing/2014/main" id="{E8D5DC3F-31DB-4183-8C94-2E1569DBC637}"/>
              </a:ext>
            </a:extLst>
          </p:cNvPr>
          <p:cNvSpPr>
            <a:spLocks noChangeArrowheads="1"/>
          </p:cNvSpPr>
          <p:nvPr/>
        </p:nvSpPr>
        <p:spPr bwMode="gray">
          <a:xfrm>
            <a:off x="8180439" y="3118904"/>
            <a:ext cx="680385" cy="434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algn="ctr">
            <a:noFill/>
            <a:round/>
            <a:headEnd/>
            <a:tailEnd/>
          </a:ln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June 15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1DBB549-DD14-438C-8117-981B27DE69F4}"/>
              </a:ext>
            </a:extLst>
          </p:cNvPr>
          <p:cNvCxnSpPr>
            <a:cxnSpLocks/>
          </p:cNvCxnSpPr>
          <p:nvPr/>
        </p:nvCxnSpPr>
        <p:spPr>
          <a:xfrm>
            <a:off x="8476474" y="3556356"/>
            <a:ext cx="3253" cy="7592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326567BA-A161-450C-AB52-0AE92B2FA305}"/>
              </a:ext>
            </a:extLst>
          </p:cNvPr>
          <p:cNvSpPr txBox="1"/>
          <p:nvPr/>
        </p:nvSpPr>
        <p:spPr>
          <a:xfrm>
            <a:off x="7968206" y="4323481"/>
            <a:ext cx="1373338" cy="1169551"/>
          </a:xfrm>
          <a:prstGeom prst="rect">
            <a:avLst/>
          </a:prstGeom>
          <a:solidFill>
            <a:srgbClr val="D0DEE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Approximate date of completion for P-EBT card generation and  mailings to Phase 2 non-FNS recipients (including 1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and 2</a:t>
            </a:r>
            <a:r>
              <a:rPr kumimoji="0" 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allotments together)</a:t>
            </a:r>
          </a:p>
        </p:txBody>
      </p:sp>
    </p:spTree>
    <p:extLst>
      <p:ext uri="{BB962C8B-B14F-4D97-AF65-F5344CB8AC3E}">
        <p14:creationId xmlns:p14="http://schemas.microsoft.com/office/powerpoint/2010/main" val="3326554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457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Morrell, Rob</dc:creator>
  <cp:lastModifiedBy>Osborne, Susan G</cp:lastModifiedBy>
  <cp:revision>1</cp:revision>
  <dcterms:created xsi:type="dcterms:W3CDTF">2020-05-22T17:10:30Z</dcterms:created>
  <dcterms:modified xsi:type="dcterms:W3CDTF">2020-05-22T21:23:13Z</dcterms:modified>
</cp:coreProperties>
</file>