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7" r:id="rId5"/>
    <p:sldMasterId id="2147483694" r:id="rId6"/>
    <p:sldMasterId id="2147483710" r:id="rId7"/>
    <p:sldMasterId id="2147483727" r:id="rId8"/>
    <p:sldMasterId id="2147483738" r:id="rId9"/>
  </p:sldMasterIdLst>
  <p:notesMasterIdLst>
    <p:notesMasterId r:id="rId30"/>
  </p:notesMasterIdLst>
  <p:handoutMasterIdLst>
    <p:handoutMasterId r:id="rId31"/>
  </p:handoutMasterIdLst>
  <p:sldIdLst>
    <p:sldId id="282" r:id="rId10"/>
    <p:sldId id="362" r:id="rId11"/>
    <p:sldId id="342" r:id="rId12"/>
    <p:sldId id="348" r:id="rId13"/>
    <p:sldId id="343" r:id="rId14"/>
    <p:sldId id="322" r:id="rId15"/>
    <p:sldId id="341" r:id="rId16"/>
    <p:sldId id="358" r:id="rId17"/>
    <p:sldId id="324" r:id="rId18"/>
    <p:sldId id="325" r:id="rId19"/>
    <p:sldId id="357" r:id="rId20"/>
    <p:sldId id="336" r:id="rId21"/>
    <p:sldId id="349" r:id="rId22"/>
    <p:sldId id="350" r:id="rId23"/>
    <p:sldId id="351" r:id="rId24"/>
    <p:sldId id="352" r:id="rId25"/>
    <p:sldId id="330" r:id="rId26"/>
    <p:sldId id="359" r:id="rId27"/>
    <p:sldId id="360" r:id="rId28"/>
    <p:sldId id="353" r:id="rId2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7">
          <p15:clr>
            <a:srgbClr val="A4A3A4"/>
          </p15:clr>
        </p15:guide>
        <p15:guide id="2" pos="290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5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ki Washington" initials="NW" lastIdx="1" clrIdx="0"/>
  <p:cmAuthor id="1" name="Tatiana Burn" initials="TB" lastIdx="18" clrIdx="1"/>
  <p:cmAuthor id="2" name="William Shirley" initials="WS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700"/>
    <a:srgbClr val="95358D"/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99468" autoAdjust="0"/>
  </p:normalViewPr>
  <p:slideViewPr>
    <p:cSldViewPr snapToGrid="0" snapToObjects="1" showGuides="1">
      <p:cViewPr>
        <p:scale>
          <a:sx n="100" d="100"/>
          <a:sy n="100" d="100"/>
        </p:scale>
        <p:origin x="-1315" y="-58"/>
      </p:cViewPr>
      <p:guideLst>
        <p:guide orient="horz" pos="2367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>
        <p:scale>
          <a:sx n="60" d="100"/>
          <a:sy n="60" d="100"/>
        </p:scale>
        <p:origin x="-2730" y="-387"/>
      </p:cViewPr>
      <p:guideLst>
        <p:guide orient="horz" pos="2932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3D8DC-4373-4CF5-AAF2-181D1AF468D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9DF3E-9F88-4038-8D2F-219A0DB7B1E1}" type="pres">
      <dgm:prSet presAssocID="{7643D8DC-4373-4CF5-AAF2-181D1AF468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5F1C3E3-3CA9-4A96-85AE-3A9F3F8D1745}" type="presOf" srcId="{7643D8DC-4373-4CF5-AAF2-181D1AF468D7}" destId="{6009DF3E-9F88-4038-8D2F-219A0DB7B1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F822BF4-45B3-7141-96FA-3682BC205583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975D9D-5378-7C48-83FE-2EE17597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40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4438" y="450850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50112" y="4654550"/>
            <a:ext cx="6318706" cy="395636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marL="0" marR="0" lvl="0" indent="0" algn="l" defTabSz="952679" rtl="0" eaLnBrk="1" fontAlgn="base" latinLnBrk="0" hangingPunct="1">
              <a:lnSpc>
                <a:spcPct val="95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113414" marR="0" lvl="1" indent="-113414" algn="l" defTabSz="952679" rtl="0" eaLnBrk="1" fontAlgn="base" latinLnBrk="0" hangingPunct="1">
              <a:lnSpc>
                <a:spcPct val="95000"/>
              </a:lnSpc>
              <a:spcBef>
                <a:spcPts val="204"/>
              </a:spcBef>
              <a:spcAft>
                <a:spcPct val="0"/>
              </a:spcAft>
              <a:buClr>
                <a:srgbClr val="A31F3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236550" marR="0" lvl="2" indent="-123135" algn="l" defTabSz="952679" rtl="0" eaLnBrk="1" fontAlgn="base" latinLnBrk="0" hangingPunct="1">
              <a:lnSpc>
                <a:spcPct val="95000"/>
              </a:lnSpc>
              <a:spcBef>
                <a:spcPts val="204"/>
              </a:spcBef>
              <a:spcAft>
                <a:spcPct val="0"/>
              </a:spcAft>
              <a:buClr>
                <a:srgbClr val="A31F34"/>
              </a:buClr>
              <a:buSzTx/>
              <a:buFont typeface="Lucida Grande"/>
              <a:buChar char="–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349964" marR="0" lvl="3" indent="-113414" algn="l" defTabSz="952679" rtl="0" eaLnBrk="1" fontAlgn="base" latinLnBrk="0" hangingPunct="1">
              <a:lnSpc>
                <a:spcPct val="95000"/>
              </a:lnSpc>
              <a:spcBef>
                <a:spcPts val="204"/>
              </a:spcBef>
              <a:spcAft>
                <a:spcPct val="0"/>
              </a:spcAft>
              <a:buClr>
                <a:srgbClr val="A31F34"/>
              </a:buClr>
              <a:buSzTx/>
              <a:buFont typeface="Arial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461758" marR="0" lvl="4" indent="-111794" algn="l" defTabSz="952679" rtl="0" eaLnBrk="1" fontAlgn="base" latinLnBrk="0" hangingPunct="1">
              <a:lnSpc>
                <a:spcPct val="95000"/>
              </a:lnSpc>
              <a:spcBef>
                <a:spcPts val="204"/>
              </a:spcBef>
              <a:spcAft>
                <a:spcPct val="0"/>
              </a:spcAft>
              <a:buClr>
                <a:srgbClr val="A31F34"/>
              </a:buClr>
              <a:buSzTx/>
              <a:buFont typeface="Courier New"/>
              <a:buChar char="o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Fifth level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33D4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73621" y="8832852"/>
            <a:ext cx="3043343" cy="4654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A3A9AC"/>
                </a:solidFill>
                <a:latin typeface="Arial"/>
                <a:cs typeface="Arial"/>
              </a:defRPr>
            </a:lvl1pPr>
          </a:lstStyle>
          <a:p>
            <a:fld id="{5C1241DB-21AD-2D44-8932-D066A0E8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09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33450" rtl="0" eaLnBrk="1" fontAlgn="base" latinLnBrk="0" hangingPunct="1">
      <a:lnSpc>
        <a:spcPct val="95000"/>
      </a:lnSpc>
      <a:spcBef>
        <a:spcPts val="1200"/>
      </a:spcBef>
      <a:spcAft>
        <a:spcPct val="0"/>
      </a:spcAft>
      <a:buClrTx/>
      <a:buSzTx/>
      <a:buFontTx/>
      <a:buNone/>
      <a:tabLst/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11125" marR="0" indent="-111125" algn="l" defTabSz="933450" rtl="0" eaLnBrk="1" fontAlgn="base" latinLnBrk="0" hangingPunct="1">
      <a:lnSpc>
        <a:spcPct val="95000"/>
      </a:lnSpc>
      <a:spcBef>
        <a:spcPts val="200"/>
      </a:spcBef>
      <a:spcAft>
        <a:spcPct val="0"/>
      </a:spcAft>
      <a:buClr>
        <a:srgbClr val="A31F34"/>
      </a:buClr>
      <a:buSzTx/>
      <a:buFont typeface="Wingdings" charset="2"/>
      <a:buChar char="§"/>
      <a:tabLst/>
      <a:defRPr sz="300" kern="1200">
        <a:solidFill>
          <a:schemeClr val="tx1"/>
        </a:solidFill>
        <a:latin typeface="+mn-lt"/>
        <a:ea typeface="+mn-ea"/>
        <a:cs typeface="+mn-cs"/>
      </a:defRPr>
    </a:lvl2pPr>
    <a:lvl3pPr marL="231775" marR="0" indent="-120650" algn="l" defTabSz="933450" rtl="0" eaLnBrk="1" fontAlgn="base" latinLnBrk="0" hangingPunct="1">
      <a:lnSpc>
        <a:spcPct val="95000"/>
      </a:lnSpc>
      <a:spcBef>
        <a:spcPts val="200"/>
      </a:spcBef>
      <a:spcAft>
        <a:spcPct val="0"/>
      </a:spcAft>
      <a:buClr>
        <a:srgbClr val="A31F34"/>
      </a:buClr>
      <a:buSzTx/>
      <a:buFont typeface="Lucida Grande"/>
      <a:buChar char="–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42900" marR="0" indent="-111125" algn="l" defTabSz="933450" rtl="0" eaLnBrk="1" fontAlgn="base" latinLnBrk="0" hangingPunct="1">
      <a:lnSpc>
        <a:spcPct val="95000"/>
      </a:lnSpc>
      <a:spcBef>
        <a:spcPts val="200"/>
      </a:spcBef>
      <a:spcAft>
        <a:spcPct val="0"/>
      </a:spcAft>
      <a:buClr>
        <a:srgbClr val="A31F34"/>
      </a:buClr>
      <a:buSzTx/>
      <a:buFont typeface="Arial"/>
      <a:buChar char="•"/>
      <a:tabLst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452438" marR="0" indent="-109538" algn="l" defTabSz="933450" rtl="0" eaLnBrk="1" fontAlgn="base" latinLnBrk="0" hangingPunct="1">
      <a:lnSpc>
        <a:spcPct val="95000"/>
      </a:lnSpc>
      <a:spcBef>
        <a:spcPts val="200"/>
      </a:spcBef>
      <a:spcAft>
        <a:spcPct val="0"/>
      </a:spcAft>
      <a:buClr>
        <a:srgbClr val="A31F34"/>
      </a:buClr>
      <a:buSzTx/>
      <a:buFont typeface="Courier New"/>
      <a:buChar char="o"/>
      <a:tabLst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450850"/>
            <a:ext cx="4965700" cy="3724275"/>
          </a:xfrm>
        </p:spPr>
      </p:sp>
      <p:sp>
        <p:nvSpPr>
          <p:cNvPr id="3" name="Notes Placeholder 2"/>
          <p:cNvSpPr>
            <a:spLocks noGrp="1" noChangeAspect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41DB-21AD-2D44-8932-D066A0E842C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03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17C4-AEC8-4E22-ABF7-59B8BBFFD54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5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17C4-AEC8-4E22-ABF7-59B8BBFFD5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5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45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41DB-21AD-2D44-8932-D066A0E842C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96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3A19-EE9B-4470-83A8-4ED20122B52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17C4-AEC8-4E22-ABF7-59B8BBFFD5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5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91727"/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576" indent="-285607" algn="l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425" indent="-228485" algn="l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396" indent="-228485" algn="l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365" indent="-228485" algn="l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335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305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275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424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82DA36-F3BE-48B9-BE49-5FAFCE197096}" type="slidenum">
              <a:rPr lang="en-US" altLang="en-US" sz="130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B68A-616B-41F7-9C9F-2336A6131A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9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B68A-616B-41F7-9C9F-2336A6131A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B68A-616B-41F7-9C9F-2336A6131A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5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17C4-AEC8-4E22-ABF7-59B8BBFFD5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5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17C4-AEC8-4E22-ABF7-59B8BBFFD5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17C4-AEC8-4E22-ABF7-59B8BBFFD5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8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2126773"/>
            <a:ext cx="6532491" cy="1087915"/>
          </a:xfrm>
        </p:spPr>
        <p:txBody>
          <a:bodyPr anchor="b">
            <a:noAutofit/>
          </a:bodyPr>
          <a:lstStyle>
            <a:lvl1pPr algn="l">
              <a:defRPr sz="3600" b="0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4025" y="3240088"/>
            <a:ext cx="6539640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454589"/>
            <a:ext cx="9144000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Equifax_er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526161"/>
            <a:ext cx="3078116" cy="576072"/>
          </a:xfrm>
          <a:prstGeom prst="rect">
            <a:avLst/>
          </a:prstGeom>
        </p:spPr>
      </p:pic>
      <p:pic>
        <p:nvPicPr>
          <p:cNvPr id="13" name="Picture 12" descr="DynChev_r185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2217738"/>
            <a:ext cx="1432560" cy="198729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 bwMode="hidden">
          <a:xfrm>
            <a:off x="7881408" y="6605213"/>
            <a:ext cx="1113367" cy="13440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z="700" dirty="0" smtClean="0">
                <a:solidFill>
                  <a:schemeClr val="tx2"/>
                </a:solidFill>
                <a:latin typeface="Arial"/>
                <a:cs typeface="Arial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Arial"/>
                <a:cs typeface="Arial"/>
              </a:rPr>
              <a:t>and Proprietary </a:t>
            </a:r>
          </a:p>
        </p:txBody>
      </p:sp>
    </p:spTree>
    <p:extLst>
      <p:ext uri="{BB962C8B-B14F-4D97-AF65-F5344CB8AC3E}">
        <p14:creationId xmlns:p14="http://schemas.microsoft.com/office/powerpoint/2010/main" val="30158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4056104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607614" y="1488302"/>
            <a:ext cx="4067667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07614" y="1880634"/>
            <a:ext cx="4135457" cy="4413804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1880634"/>
            <a:ext cx="4073568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, Dynamic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DynChev_g427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4307142"/>
            <a:ext cx="1432560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,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1" y="168274"/>
            <a:ext cx="8285872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hidden">
          <a:xfrm>
            <a:off x="0" y="499533"/>
            <a:ext cx="9144000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C1FFD91-08E5-43E1-80BC-8AC6BE4B8B94}" type="slidenum">
              <a:rPr lang="en-US" smtClean="0">
                <a:solidFill>
                  <a:srgbClr val="BBBFBE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73314" y="932327"/>
            <a:ext cx="8005910" cy="51457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9022" y="222473"/>
            <a:ext cx="7903029" cy="4678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888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2126773"/>
            <a:ext cx="6532491" cy="1087915"/>
          </a:xfrm>
        </p:spPr>
        <p:txBody>
          <a:bodyPr anchor="b">
            <a:noAutofit/>
          </a:bodyPr>
          <a:lstStyle>
            <a:lvl1pPr algn="l">
              <a:defRPr sz="3600" b="0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4025" y="3240088"/>
            <a:ext cx="6539640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454589"/>
            <a:ext cx="9144000" cy="1"/>
          </a:xfrm>
          <a:prstGeom prst="line">
            <a:avLst/>
          </a:prstGeom>
          <a:ln>
            <a:solidFill>
              <a:srgbClr val="F4C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EE 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628" y="6633018"/>
            <a:ext cx="1316645" cy="6288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 bwMode="hidden">
          <a:xfrm>
            <a:off x="231531" y="6605213"/>
            <a:ext cx="1327734" cy="18460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no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z="700" dirty="0">
                <a:solidFill>
                  <a:srgbClr val="5C666F"/>
                </a:solidFill>
                <a:cs typeface="Arial"/>
              </a:rPr>
              <a:t>Confidential and Proprietary </a:t>
            </a:r>
          </a:p>
          <a:p>
            <a:endParaRPr lang="en-US" sz="700" dirty="0">
              <a:solidFill>
                <a:srgbClr val="A3A9AC"/>
              </a:solidFill>
              <a:latin typeface="Arial Narrow" pitchFamily="34" charset="0"/>
            </a:endParaRPr>
          </a:p>
        </p:txBody>
      </p:sp>
      <p:pic>
        <p:nvPicPr>
          <p:cNvPr id="12" name="Picture 11" descr="Equifax_er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526161"/>
            <a:ext cx="3078116" cy="576072"/>
          </a:xfrm>
          <a:prstGeom prst="rect">
            <a:avLst/>
          </a:prstGeom>
        </p:spPr>
      </p:pic>
      <p:pic>
        <p:nvPicPr>
          <p:cNvPr id="13" name="Picture 12" descr="DynChev_r185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2217738"/>
            <a:ext cx="1432560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3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6454589"/>
            <a:ext cx="9144000" cy="1"/>
          </a:xfrm>
          <a:prstGeom prst="line">
            <a:avLst/>
          </a:prstGeom>
          <a:ln>
            <a:solidFill>
              <a:srgbClr val="F4C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2091787"/>
            <a:ext cx="6528388" cy="1122901"/>
          </a:xfrm>
        </p:spPr>
        <p:txBody>
          <a:bodyPr anchor="b">
            <a:noAutofit/>
          </a:bodyPr>
          <a:lstStyle>
            <a:lvl1pPr algn="l">
              <a:defRPr sz="3600" b="0" cap="all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4025" y="3240088"/>
            <a:ext cx="6526942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lang="en-US" sz="2800" kern="120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IEE 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628" y="6633018"/>
            <a:ext cx="1316645" cy="6288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hidden">
          <a:xfrm>
            <a:off x="1261533" y="6605213"/>
            <a:ext cx="1286492" cy="18460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no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z="700" dirty="0">
                <a:solidFill>
                  <a:srgbClr val="5F6A72"/>
                </a:solidFill>
                <a:cs typeface="Arial"/>
              </a:rPr>
              <a:t>Confidential and Proprietary </a:t>
            </a:r>
          </a:p>
          <a:p>
            <a:endParaRPr lang="en-US" sz="700" dirty="0">
              <a:solidFill>
                <a:srgbClr val="A3A9AC"/>
              </a:solidFill>
              <a:latin typeface="Arial Narrow" pitchFamily="34" charset="0"/>
            </a:endParaRPr>
          </a:p>
        </p:txBody>
      </p:sp>
      <p:pic>
        <p:nvPicPr>
          <p:cNvPr id="13" name="Picture 12" descr="Equifax_e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1" y="6584266"/>
            <a:ext cx="879462" cy="164592"/>
          </a:xfrm>
          <a:prstGeom prst="rect">
            <a:avLst/>
          </a:prstGeom>
        </p:spPr>
      </p:pic>
      <p:pic>
        <p:nvPicPr>
          <p:cNvPr id="14" name="Picture 13" descr="DynChev_g427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2217738"/>
            <a:ext cx="1432560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Pictur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447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2130425"/>
            <a:ext cx="6528388" cy="1087915"/>
          </a:xfrm>
        </p:spPr>
        <p:txBody>
          <a:bodyPr anchor="b">
            <a:noAutofit/>
          </a:bodyPr>
          <a:lstStyle>
            <a:lvl1pPr algn="l">
              <a:defRPr sz="3600" b="0" cap="all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4025" y="3252788"/>
            <a:ext cx="6526942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lang="en-US" sz="2800" kern="1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ynamic Chevron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29" y="2217738"/>
            <a:ext cx="1437321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55738"/>
            <a:ext cx="8285872" cy="483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6454589"/>
            <a:ext cx="9144000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2091787"/>
            <a:ext cx="6528388" cy="1122901"/>
          </a:xfrm>
        </p:spPr>
        <p:txBody>
          <a:bodyPr anchor="b">
            <a:noAutofit/>
          </a:bodyPr>
          <a:lstStyle>
            <a:lvl1pPr algn="l">
              <a:defRPr sz="3600" b="0" cap="all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4025" y="3240088"/>
            <a:ext cx="6526942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lang="en-US" sz="2800" kern="120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DynChev_g427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2217738"/>
            <a:ext cx="1432560" cy="19872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6540334"/>
            <a:ext cx="3161824" cy="24759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 bwMode="hidden">
          <a:xfrm>
            <a:off x="7881408" y="6605213"/>
            <a:ext cx="1113367" cy="13440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z="700" dirty="0" smtClean="0">
                <a:solidFill>
                  <a:schemeClr val="tx2"/>
                </a:solidFill>
                <a:latin typeface="Arial"/>
                <a:cs typeface="Arial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Arial"/>
                <a:cs typeface="Arial"/>
              </a:rPr>
              <a:t>and Proprietary </a:t>
            </a:r>
          </a:p>
        </p:txBody>
      </p:sp>
    </p:spTree>
    <p:extLst>
      <p:ext uri="{BB962C8B-B14F-4D97-AF65-F5344CB8AC3E}">
        <p14:creationId xmlns:p14="http://schemas.microsoft.com/office/powerpoint/2010/main" val="12020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55738"/>
            <a:ext cx="4036446" cy="483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08576" y="1455738"/>
            <a:ext cx="4059174" cy="4838700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ynamic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55738"/>
            <a:ext cx="8350998" cy="483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DynChev_g427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4307142"/>
            <a:ext cx="1432560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bbon_r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63" y="-7987"/>
            <a:ext cx="1219278" cy="960643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455738"/>
            <a:ext cx="8318435" cy="483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Content,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199" y="1455738"/>
            <a:ext cx="5379657" cy="4838700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512531" y="1455738"/>
            <a:ext cx="2155219" cy="3152775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Sidebar content</a:t>
            </a:r>
            <a:endParaRPr lang="en-US" dirty="0"/>
          </a:p>
        </p:txBody>
      </p:sp>
      <p:pic>
        <p:nvPicPr>
          <p:cNvPr id="11" name="Picture 10" descr="DynChev_g427_rgb.png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57" y="1464307"/>
            <a:ext cx="512064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2" descr="shutterstock_61805191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8813" y="3502387"/>
            <a:ext cx="3558937" cy="2792052"/>
          </a:xfrm>
          <a:prstGeom prst="rect">
            <a:avLst/>
          </a:prstGeom>
        </p:spPr>
      </p:pic>
      <p:sp>
        <p:nvSpPr>
          <p:cNvPr id="14" name="Content Placeholder 29"/>
          <p:cNvSpPr txBox="1">
            <a:spLocks/>
          </p:cNvSpPr>
          <p:nvPr userDrawn="1"/>
        </p:nvSpPr>
        <p:spPr>
          <a:xfrm>
            <a:off x="5108813" y="2170113"/>
            <a:ext cx="3563937" cy="1212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accent2"/>
              </a:buClr>
              <a:buSzPct val="95000"/>
              <a:buFontTx/>
              <a:buBlip>
                <a:blip r:embed="rId3"/>
              </a:buBlip>
              <a:defRPr sz="24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1pPr>
            <a:lvl2pPr marL="455613" indent="-227013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2pPr>
            <a:lvl3pPr marL="684213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Font typeface="Arial Narrow" pitchFamily="34" charset="0"/>
              <a:buChar char="–"/>
              <a:defRPr sz="18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3pPr>
            <a:lvl4pPr marL="854075" indent="-169863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4pPr>
            <a:lvl5pPr marL="1025525" indent="-17145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SzPct val="90000"/>
              <a:buFont typeface="Courier New" pitchFamily="49" charset="0"/>
              <a:buChar char="o"/>
              <a:defRPr sz="14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E1B32"/>
              </a:buClr>
              <a:buFontTx/>
              <a:buNone/>
            </a:pPr>
            <a:r>
              <a:rPr lang="en-US" sz="1800" dirty="0" smtClean="0">
                <a:solidFill>
                  <a:srgbClr val="9E1B32"/>
                </a:solidFill>
              </a:rPr>
              <a:t>Caption content here. Placerat facer possim assum. Typi non habent clantatem insitem; est usus legentis in iis qui facit eorum. </a:t>
            </a:r>
            <a:endParaRPr lang="en-US" sz="1800" dirty="0">
              <a:solidFill>
                <a:srgbClr val="9E1B32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 smtClean="0"/>
              <a:t>Content Title, Arial, 24 </a:t>
            </a:r>
            <a:r>
              <a:rPr lang="en-US" dirty="0" err="1" smtClean="0"/>
              <a:t>pt</a:t>
            </a:r>
            <a:r>
              <a:rPr lang="en-US" dirty="0" smtClean="0"/>
              <a:t>, Red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Title, Arial, 32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Text Colors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r>
              <a:rPr lang="en-US" dirty="0" smtClean="0"/>
              <a:t>First level bullet, Arial, 24 </a:t>
            </a:r>
            <a:r>
              <a:rPr lang="en-US" dirty="0" err="1" smtClean="0"/>
              <a:t>pt</a:t>
            </a:r>
            <a:endParaRPr lang="en-US" dirty="0" smtClean="0"/>
          </a:p>
          <a:p>
            <a:r>
              <a:rPr lang="en-US" dirty="0" smtClean="0"/>
              <a:t>First level bullet, Arial,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bullet, Arial,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 smtClean="0"/>
          </a:p>
          <a:p>
            <a:r>
              <a:rPr lang="en-US" dirty="0" smtClean="0"/>
              <a:t>First level bullet, Arial,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/>
          </a:p>
        </p:txBody>
      </p:sp>
      <p:pic>
        <p:nvPicPr>
          <p:cNvPr id="8" name="Picture 7" descr="Screen Shot 2014-10-14 at 11.31.47 AM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47" y="4157120"/>
            <a:ext cx="1526396" cy="2294932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9" name="Straight Connector 8"/>
          <p:cNvCxnSpPr/>
          <p:nvPr userDrawn="1"/>
        </p:nvCxnSpPr>
        <p:spPr>
          <a:xfrm flipH="1" flipV="1">
            <a:off x="2494720" y="1065981"/>
            <a:ext cx="4015352" cy="3384786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 flipV="1">
            <a:off x="4584330" y="1634054"/>
            <a:ext cx="2653193" cy="2816711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4510351" y="3194134"/>
            <a:ext cx="2283303" cy="1256631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 flipV="1">
            <a:off x="6990929" y="2921970"/>
            <a:ext cx="98639" cy="1528797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23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4056104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607614" y="1488302"/>
            <a:ext cx="4067667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07614" y="1880634"/>
            <a:ext cx="4135457" cy="4413804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1880634"/>
            <a:ext cx="4073568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, Dynamic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DynChev_g427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4307142"/>
            <a:ext cx="1432560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,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Ribbon_r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63" y="-7987"/>
            <a:ext cx="1219278" cy="9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1" y="168274"/>
            <a:ext cx="8285872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Pictur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447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2130425"/>
            <a:ext cx="6528388" cy="1087915"/>
          </a:xfrm>
        </p:spPr>
        <p:txBody>
          <a:bodyPr anchor="b">
            <a:noAutofit/>
          </a:bodyPr>
          <a:lstStyle>
            <a:lvl1pPr algn="l">
              <a:defRPr sz="3600" b="0" cap="all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4025" y="3252788"/>
            <a:ext cx="6526942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lang="en-US" sz="2800" kern="1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ynamic Chevron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29" y="2217738"/>
            <a:ext cx="1437321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hidden">
          <a:xfrm>
            <a:off x="0" y="499533"/>
            <a:ext cx="9144000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C1FFD91-08E5-43E1-80BC-8AC6BE4B8B94}" type="slidenum">
              <a:rPr lang="en-US" smtClean="0">
                <a:solidFill>
                  <a:srgbClr val="BBBFBE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73314" y="932327"/>
            <a:ext cx="8005910" cy="51457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9022" y="222473"/>
            <a:ext cx="7903029" cy="4678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8708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2126773"/>
            <a:ext cx="6532491" cy="1087915"/>
          </a:xfrm>
        </p:spPr>
        <p:txBody>
          <a:bodyPr anchor="b">
            <a:noAutofit/>
          </a:bodyPr>
          <a:lstStyle>
            <a:lvl1pPr algn="l">
              <a:defRPr sz="3600" b="0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4025" y="3240088"/>
            <a:ext cx="6539640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454589"/>
            <a:ext cx="9144000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Equifax_er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526161"/>
            <a:ext cx="3078116" cy="576072"/>
          </a:xfrm>
          <a:prstGeom prst="rect">
            <a:avLst/>
          </a:prstGeom>
        </p:spPr>
      </p:pic>
      <p:pic>
        <p:nvPicPr>
          <p:cNvPr id="13" name="Picture 12" descr="DynChev_r185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2217738"/>
            <a:ext cx="1432560" cy="198729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 bwMode="hidden">
          <a:xfrm>
            <a:off x="7881408" y="6605213"/>
            <a:ext cx="1113367" cy="13440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z="700" dirty="0">
                <a:solidFill>
                  <a:srgbClr val="5F6A72"/>
                </a:solidFill>
                <a:cs typeface="Arial"/>
              </a:rPr>
              <a:t>Confidential and Proprietary </a:t>
            </a:r>
          </a:p>
        </p:txBody>
      </p:sp>
    </p:spTree>
    <p:extLst>
      <p:ext uri="{BB962C8B-B14F-4D97-AF65-F5344CB8AC3E}">
        <p14:creationId xmlns:p14="http://schemas.microsoft.com/office/powerpoint/2010/main" val="1376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6454589"/>
            <a:ext cx="9144000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2091787"/>
            <a:ext cx="6528388" cy="1122901"/>
          </a:xfrm>
        </p:spPr>
        <p:txBody>
          <a:bodyPr anchor="b">
            <a:noAutofit/>
          </a:bodyPr>
          <a:lstStyle>
            <a:lvl1pPr algn="l">
              <a:defRPr sz="3600" b="0" cap="all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4025" y="3240088"/>
            <a:ext cx="6526942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lang="en-US" sz="2800" kern="120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DynChev_g427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2217738"/>
            <a:ext cx="1432560" cy="19872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6540334"/>
            <a:ext cx="3161824" cy="24759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 bwMode="hidden">
          <a:xfrm>
            <a:off x="7881408" y="6605213"/>
            <a:ext cx="1113367" cy="13440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z="700" dirty="0">
                <a:solidFill>
                  <a:srgbClr val="5F6A72"/>
                </a:solidFill>
                <a:cs typeface="Arial"/>
              </a:rPr>
              <a:t>Confidential and Proprietary </a:t>
            </a:r>
          </a:p>
        </p:txBody>
      </p:sp>
    </p:spTree>
    <p:extLst>
      <p:ext uri="{BB962C8B-B14F-4D97-AF65-F5344CB8AC3E}">
        <p14:creationId xmlns:p14="http://schemas.microsoft.com/office/powerpoint/2010/main" val="154710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Pictur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447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2130425"/>
            <a:ext cx="6528388" cy="1087915"/>
          </a:xfrm>
        </p:spPr>
        <p:txBody>
          <a:bodyPr anchor="b">
            <a:noAutofit/>
          </a:bodyPr>
          <a:lstStyle>
            <a:lvl1pPr algn="l">
              <a:defRPr sz="3600" b="0" cap="all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4025" y="3252788"/>
            <a:ext cx="6526942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lang="en-US" sz="2800" kern="1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ynamic Chevron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29" y="2217738"/>
            <a:ext cx="1437321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55738"/>
            <a:ext cx="8285872" cy="483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55738"/>
            <a:ext cx="4036446" cy="483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08576" y="1455738"/>
            <a:ext cx="4059174" cy="4838700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ynamic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55738"/>
            <a:ext cx="8350998" cy="483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DynChev_g427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4307142"/>
            <a:ext cx="1432560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Content,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199" y="1455738"/>
            <a:ext cx="5379657" cy="4838700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512531" y="1455738"/>
            <a:ext cx="2155219" cy="3152775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Sidebar content</a:t>
            </a:r>
            <a:endParaRPr lang="en-US" dirty="0"/>
          </a:p>
        </p:txBody>
      </p:sp>
      <p:pic>
        <p:nvPicPr>
          <p:cNvPr id="11" name="Picture 10" descr="DynChev_g427_rgb.png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57" y="1464307"/>
            <a:ext cx="512064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55738"/>
            <a:ext cx="8285872" cy="483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2" descr="shutterstock_61805191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8813" y="3502387"/>
            <a:ext cx="3558937" cy="2792052"/>
          </a:xfrm>
          <a:prstGeom prst="rect">
            <a:avLst/>
          </a:prstGeom>
        </p:spPr>
      </p:pic>
      <p:sp>
        <p:nvSpPr>
          <p:cNvPr id="14" name="Content Placeholder 29"/>
          <p:cNvSpPr txBox="1">
            <a:spLocks/>
          </p:cNvSpPr>
          <p:nvPr userDrawn="1"/>
        </p:nvSpPr>
        <p:spPr>
          <a:xfrm>
            <a:off x="5108813" y="2170113"/>
            <a:ext cx="3563937" cy="1212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accent2"/>
              </a:buClr>
              <a:buSzPct val="95000"/>
              <a:buFontTx/>
              <a:buBlip>
                <a:blip r:embed="rId3"/>
              </a:buBlip>
              <a:defRPr sz="24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1pPr>
            <a:lvl2pPr marL="455613" indent="-227013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2pPr>
            <a:lvl3pPr marL="684213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Font typeface="Arial Narrow" pitchFamily="34" charset="0"/>
              <a:buChar char="–"/>
              <a:defRPr sz="18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3pPr>
            <a:lvl4pPr marL="854075" indent="-169863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4pPr>
            <a:lvl5pPr marL="1025525" indent="-17145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SzPct val="90000"/>
              <a:buFont typeface="Courier New" pitchFamily="49" charset="0"/>
              <a:buChar char="o"/>
              <a:defRPr sz="14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E1B32"/>
              </a:buClr>
              <a:buFontTx/>
              <a:buNone/>
            </a:pPr>
            <a:r>
              <a:rPr lang="en-US" sz="1800" dirty="0" smtClean="0">
                <a:solidFill>
                  <a:srgbClr val="9E1B32"/>
                </a:solidFill>
              </a:rPr>
              <a:t>Caption content here. Placerat facer possim assum. Typi non habent clantatem insitem; est usus legentis in iis qui facit eorum. </a:t>
            </a:r>
            <a:endParaRPr lang="en-US" sz="1800" dirty="0">
              <a:solidFill>
                <a:srgbClr val="9E1B32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 smtClean="0"/>
              <a:t>Content Title, Arial, 24 </a:t>
            </a:r>
            <a:r>
              <a:rPr lang="en-US" dirty="0" err="1" smtClean="0"/>
              <a:t>pt</a:t>
            </a:r>
            <a:r>
              <a:rPr lang="en-US" dirty="0" smtClean="0"/>
              <a:t>, Red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Title, Arial, 32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Text Colors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r>
              <a:rPr lang="en-US" dirty="0" smtClean="0"/>
              <a:t>First level bullet, Arial, 24 </a:t>
            </a:r>
            <a:r>
              <a:rPr lang="en-US" dirty="0" err="1" smtClean="0"/>
              <a:t>pt</a:t>
            </a:r>
            <a:endParaRPr lang="en-US" dirty="0" smtClean="0"/>
          </a:p>
          <a:p>
            <a:r>
              <a:rPr lang="en-US" dirty="0" smtClean="0"/>
              <a:t>First level bullet, Arial,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bullet, Arial,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 smtClean="0"/>
          </a:p>
          <a:p>
            <a:r>
              <a:rPr lang="en-US" dirty="0" smtClean="0"/>
              <a:t>First level bullet, Arial,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/>
          </a:p>
        </p:txBody>
      </p:sp>
      <p:pic>
        <p:nvPicPr>
          <p:cNvPr id="8" name="Picture 7" descr="Screen Shot 2014-10-14 at 11.31.47 AM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47" y="4157120"/>
            <a:ext cx="1526396" cy="2294932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9" name="Straight Connector 8"/>
          <p:cNvCxnSpPr/>
          <p:nvPr userDrawn="1"/>
        </p:nvCxnSpPr>
        <p:spPr>
          <a:xfrm flipH="1" flipV="1">
            <a:off x="2494720" y="1065981"/>
            <a:ext cx="4015352" cy="3384786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 flipV="1">
            <a:off x="4584330" y="1634054"/>
            <a:ext cx="2653193" cy="2816711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4510351" y="3194134"/>
            <a:ext cx="2283303" cy="1256631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 flipV="1">
            <a:off x="6990929" y="2921970"/>
            <a:ext cx="98639" cy="1528797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4056104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607614" y="1488302"/>
            <a:ext cx="4067667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07614" y="1880634"/>
            <a:ext cx="4135457" cy="4413804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1880634"/>
            <a:ext cx="4073568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, Dynamic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DynChev_g427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4307142"/>
            <a:ext cx="1432560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,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1" y="168274"/>
            <a:ext cx="8285872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hidden">
          <a:xfrm>
            <a:off x="0" y="499533"/>
            <a:ext cx="9144000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2126773"/>
            <a:ext cx="6532491" cy="1087915"/>
          </a:xfrm>
        </p:spPr>
        <p:txBody>
          <a:bodyPr anchor="b">
            <a:noAutofit/>
          </a:bodyPr>
          <a:lstStyle>
            <a:lvl1pPr algn="l">
              <a:defRPr sz="3600" b="0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4025" y="3240088"/>
            <a:ext cx="6539640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454589"/>
            <a:ext cx="9144000" cy="1"/>
          </a:xfrm>
          <a:prstGeom prst="line">
            <a:avLst/>
          </a:prstGeom>
          <a:ln>
            <a:solidFill>
              <a:srgbClr val="F4C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EE 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628" y="6633018"/>
            <a:ext cx="1316645" cy="6288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 bwMode="hidden">
          <a:xfrm>
            <a:off x="231531" y="6605213"/>
            <a:ext cx="1327734" cy="18460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no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z="700" dirty="0">
                <a:solidFill>
                  <a:srgbClr val="5C666F"/>
                </a:solidFill>
                <a:latin typeface="Arial"/>
                <a:cs typeface="Arial"/>
              </a:rPr>
              <a:t>Confidential and Proprietary </a:t>
            </a:r>
          </a:p>
          <a:p>
            <a:endParaRPr lang="en-US" sz="700" dirty="0">
              <a:solidFill>
                <a:srgbClr val="A3A9AC"/>
              </a:solidFill>
            </a:endParaRPr>
          </a:p>
        </p:txBody>
      </p:sp>
      <p:pic>
        <p:nvPicPr>
          <p:cNvPr id="12" name="Picture 11" descr="Equifax_er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526161"/>
            <a:ext cx="3078116" cy="576072"/>
          </a:xfrm>
          <a:prstGeom prst="rect">
            <a:avLst/>
          </a:prstGeom>
        </p:spPr>
      </p:pic>
      <p:pic>
        <p:nvPicPr>
          <p:cNvPr id="13" name="Picture 12" descr="DynChev_r185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2217738"/>
            <a:ext cx="1432560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6454589"/>
            <a:ext cx="9144000" cy="1"/>
          </a:xfrm>
          <a:prstGeom prst="line">
            <a:avLst/>
          </a:prstGeom>
          <a:ln>
            <a:solidFill>
              <a:srgbClr val="F4C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2091787"/>
            <a:ext cx="6528388" cy="1122901"/>
          </a:xfrm>
        </p:spPr>
        <p:txBody>
          <a:bodyPr anchor="b">
            <a:noAutofit/>
          </a:bodyPr>
          <a:lstStyle>
            <a:lvl1pPr algn="l">
              <a:defRPr sz="3600" b="0" cap="all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4025" y="3240088"/>
            <a:ext cx="6526942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lang="en-US" sz="2800" kern="120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IEE 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628" y="6633018"/>
            <a:ext cx="1316645" cy="6288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hidden">
          <a:xfrm>
            <a:off x="1261533" y="6605213"/>
            <a:ext cx="1286492" cy="18460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no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z="700" dirty="0">
                <a:solidFill>
                  <a:srgbClr val="5F6A72"/>
                </a:solidFill>
                <a:latin typeface="Arial"/>
                <a:cs typeface="Arial"/>
              </a:rPr>
              <a:t>Confidential and Proprietary </a:t>
            </a:r>
          </a:p>
          <a:p>
            <a:endParaRPr lang="en-US" sz="700" dirty="0">
              <a:solidFill>
                <a:srgbClr val="A3A9AC"/>
              </a:solidFill>
            </a:endParaRPr>
          </a:p>
        </p:txBody>
      </p:sp>
      <p:pic>
        <p:nvPicPr>
          <p:cNvPr id="13" name="Picture 12" descr="Equifax_e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1" y="6584266"/>
            <a:ext cx="879462" cy="164592"/>
          </a:xfrm>
          <a:prstGeom prst="rect">
            <a:avLst/>
          </a:prstGeom>
        </p:spPr>
      </p:pic>
      <p:pic>
        <p:nvPicPr>
          <p:cNvPr id="14" name="Picture 13" descr="DynChev_g427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2217738"/>
            <a:ext cx="1432560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Pictur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447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2130425"/>
            <a:ext cx="6528388" cy="1087915"/>
          </a:xfrm>
        </p:spPr>
        <p:txBody>
          <a:bodyPr anchor="b">
            <a:noAutofit/>
          </a:bodyPr>
          <a:lstStyle>
            <a:lvl1pPr algn="l">
              <a:defRPr sz="3600" b="0" cap="all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4025" y="3252788"/>
            <a:ext cx="6526942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lang="en-US" sz="2800" kern="1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ynamic Chevron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29" y="2217738"/>
            <a:ext cx="1437321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7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55738"/>
            <a:ext cx="8285872" cy="483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55738"/>
            <a:ext cx="4036446" cy="483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08576" y="1455738"/>
            <a:ext cx="4059174" cy="4838700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55738"/>
            <a:ext cx="4036446" cy="483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08576" y="1455738"/>
            <a:ext cx="4059174" cy="4838700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ynamic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55738"/>
            <a:ext cx="8350998" cy="483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DynChev_g427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4307142"/>
            <a:ext cx="1432560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bbon_r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63" y="-7987"/>
            <a:ext cx="1219278" cy="960643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455738"/>
            <a:ext cx="8318435" cy="483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Content,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199" y="1455738"/>
            <a:ext cx="5379657" cy="4838700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512531" y="1455738"/>
            <a:ext cx="2155219" cy="3152775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Sidebar content</a:t>
            </a:r>
            <a:endParaRPr lang="en-US" dirty="0"/>
          </a:p>
        </p:txBody>
      </p:sp>
      <p:pic>
        <p:nvPicPr>
          <p:cNvPr id="11" name="Picture 10" descr="DynChev_g427_rgb.png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57" y="1464307"/>
            <a:ext cx="512064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7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2" descr="shutterstock_61805191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8813" y="3502387"/>
            <a:ext cx="3558937" cy="2792052"/>
          </a:xfrm>
          <a:prstGeom prst="rect">
            <a:avLst/>
          </a:prstGeom>
        </p:spPr>
      </p:pic>
      <p:sp>
        <p:nvSpPr>
          <p:cNvPr id="14" name="Content Placeholder 29"/>
          <p:cNvSpPr txBox="1">
            <a:spLocks/>
          </p:cNvSpPr>
          <p:nvPr userDrawn="1"/>
        </p:nvSpPr>
        <p:spPr>
          <a:xfrm>
            <a:off x="5108813" y="2170113"/>
            <a:ext cx="3563937" cy="1212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accent2"/>
              </a:buClr>
              <a:buSzPct val="95000"/>
              <a:buFontTx/>
              <a:buBlip>
                <a:blip r:embed="rId3"/>
              </a:buBlip>
              <a:defRPr sz="24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1pPr>
            <a:lvl2pPr marL="455613" indent="-227013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2pPr>
            <a:lvl3pPr marL="684213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Font typeface="Arial Narrow" pitchFamily="34" charset="0"/>
              <a:buChar char="–"/>
              <a:defRPr sz="18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3pPr>
            <a:lvl4pPr marL="854075" indent="-169863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4pPr>
            <a:lvl5pPr marL="1025525" indent="-17145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SzPct val="90000"/>
              <a:buFont typeface="Courier New" pitchFamily="49" charset="0"/>
              <a:buChar char="o"/>
              <a:defRPr sz="14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E1B32"/>
              </a:buClr>
              <a:buFontTx/>
              <a:buNone/>
            </a:pPr>
            <a:r>
              <a:rPr lang="en-US" sz="1800" dirty="0" smtClean="0">
                <a:solidFill>
                  <a:srgbClr val="9E1B32"/>
                </a:solidFill>
              </a:rPr>
              <a:t>Caption content here. Placerat facer possim assum. Typi non habent clantatem insitem; est usus legentis in iis qui facit eorum. </a:t>
            </a:r>
            <a:endParaRPr lang="en-US" sz="1800" dirty="0">
              <a:solidFill>
                <a:srgbClr val="9E1B32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 smtClean="0"/>
              <a:t>Content Title, Arial, 24 </a:t>
            </a:r>
            <a:r>
              <a:rPr lang="en-US" dirty="0" err="1" smtClean="0"/>
              <a:t>pt</a:t>
            </a:r>
            <a:r>
              <a:rPr lang="en-US" dirty="0" smtClean="0"/>
              <a:t>, Red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Title, Arial, 32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Text Colors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r>
              <a:rPr lang="en-US" dirty="0" smtClean="0"/>
              <a:t>First level bullet, Arial, 24 </a:t>
            </a:r>
            <a:r>
              <a:rPr lang="en-US" dirty="0" err="1" smtClean="0"/>
              <a:t>pt</a:t>
            </a:r>
            <a:endParaRPr lang="en-US" dirty="0" smtClean="0"/>
          </a:p>
          <a:p>
            <a:r>
              <a:rPr lang="en-US" dirty="0" smtClean="0"/>
              <a:t>First level bullet, Arial,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bullet, Arial,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 smtClean="0"/>
          </a:p>
          <a:p>
            <a:r>
              <a:rPr lang="en-US" dirty="0" smtClean="0"/>
              <a:t>First level bullet, Arial,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/>
          </a:p>
        </p:txBody>
      </p:sp>
      <p:pic>
        <p:nvPicPr>
          <p:cNvPr id="8" name="Picture 7" descr="Screen Shot 2014-10-14 at 11.31.47 AM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47" y="4157120"/>
            <a:ext cx="1526396" cy="2294932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9" name="Straight Connector 8"/>
          <p:cNvCxnSpPr/>
          <p:nvPr userDrawn="1"/>
        </p:nvCxnSpPr>
        <p:spPr>
          <a:xfrm flipH="1" flipV="1">
            <a:off x="2494720" y="1065981"/>
            <a:ext cx="4015352" cy="3384786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 flipV="1">
            <a:off x="4584330" y="1634054"/>
            <a:ext cx="2653193" cy="2816711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4510351" y="3194134"/>
            <a:ext cx="2283303" cy="1256631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 flipV="1">
            <a:off x="6990929" y="2921970"/>
            <a:ext cx="98639" cy="1528797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9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4056104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607614" y="1488302"/>
            <a:ext cx="4067667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07614" y="1880634"/>
            <a:ext cx="4135457" cy="4413804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1880634"/>
            <a:ext cx="4073568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7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, Dynamic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DynChev_g427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4307142"/>
            <a:ext cx="1432560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,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Ribbon_r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63" y="-7987"/>
            <a:ext cx="1219278" cy="9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1" y="168274"/>
            <a:ext cx="8285872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ynamic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55738"/>
            <a:ext cx="8350998" cy="483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DynChev_g427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0" y="4307142"/>
            <a:ext cx="1432560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hidden">
          <a:xfrm>
            <a:off x="0" y="499533"/>
            <a:ext cx="9144000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33E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33E4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AA9-1AA9-4DDC-99BD-DDA4D4801629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793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9588"/>
            <a:ext cx="30527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IEE 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6604000"/>
            <a:ext cx="2179637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hidden">
          <a:xfrm>
            <a:off x="244475" y="6564313"/>
            <a:ext cx="1912938" cy="19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altLang="en-US" sz="800" smtClean="0">
                <a:solidFill>
                  <a:srgbClr val="8A918F"/>
                </a:solidFill>
                <a:latin typeface="Arial Narrow" pitchFamily="34" charset="0"/>
              </a:rPr>
              <a:t>© Equifax Confidential and Proprietary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6454775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equifax_chevron_blend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919288"/>
            <a:ext cx="1389063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45481" y="2119990"/>
            <a:ext cx="6213132" cy="1087915"/>
          </a:xfrm>
        </p:spPr>
        <p:txBody>
          <a:bodyPr anchor="b">
            <a:noAutofit/>
          </a:bodyPr>
          <a:lstStyle>
            <a:lvl1pPr algn="l">
              <a:defRPr sz="4400" b="1" cap="all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835956" y="3279772"/>
            <a:ext cx="6221212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20326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73314" y="932327"/>
            <a:ext cx="8005910" cy="51457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9016" y="222473"/>
            <a:ext cx="7903029" cy="55399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42FFE-5988-4269-8ABD-09825F9F0228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3220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0" y="6454775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2" descr="equifax_chevron_blend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919288"/>
            <a:ext cx="1389063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IEE 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6604000"/>
            <a:ext cx="2179637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/>
          <p:cNvSpPr txBox="1">
            <a:spLocks noChangeArrowheads="1"/>
          </p:cNvSpPr>
          <p:nvPr userDrawn="1"/>
        </p:nvSpPr>
        <p:spPr bwMode="hidden">
          <a:xfrm>
            <a:off x="244475" y="6564313"/>
            <a:ext cx="1912938" cy="19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altLang="en-US" sz="800" smtClean="0">
                <a:solidFill>
                  <a:srgbClr val="8A918F"/>
                </a:solidFill>
                <a:latin typeface="Arial Narrow" pitchFamily="34" charset="0"/>
              </a:rPr>
              <a:t>© Equifax Confidential and Proprietary</a:t>
            </a:r>
          </a:p>
        </p:txBody>
      </p:sp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9588"/>
            <a:ext cx="30527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5481" y="2107290"/>
            <a:ext cx="6213132" cy="1087915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835956" y="3267072"/>
            <a:ext cx="6221212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74745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6" y="1151626"/>
            <a:ext cx="383689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51626"/>
            <a:ext cx="383689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9016" y="316602"/>
            <a:ext cx="7903029" cy="55399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0B320-380A-44E6-9565-8522D8DFD5F6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7185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555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5313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555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5313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9016" y="316602"/>
            <a:ext cx="7903029" cy="55399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3CF1-55A2-4BF6-AB85-3B74A90B4CF0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5691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500063"/>
            <a:ext cx="9144000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endParaRPr lang="en-US" sz="2600" b="1" dirty="0">
              <a:solidFill>
                <a:srgbClr val="FFFFFF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9016" y="316602"/>
            <a:ext cx="7903029" cy="55399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2E9FCCA-B1BD-41F7-865A-5C3F70D61535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8359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hidden">
          <a:xfrm>
            <a:off x="0" y="500063"/>
            <a:ext cx="9144000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endParaRPr lang="en-US" sz="2600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CBCF930-035E-49E9-BE4E-983943807E7E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6767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358775" y="315913"/>
            <a:ext cx="79025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base">
              <a:lnSpc>
                <a:spcPct val="85000"/>
              </a:lnSpc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mtClean="0">
                <a:solidFill>
                  <a:srgbClr val="000000"/>
                </a:solidFill>
              </a:rPr>
              <a:t>Click to edit Master title style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3258"/>
            <a:ext cx="3008313" cy="307777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5350"/>
            <a:ext cx="5111750" cy="52308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35314"/>
            <a:ext cx="3008313" cy="4790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B4DB3CF-6DB0-4BB7-B9A7-AC69FB6DFC0C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988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Content,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086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5C666F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199" y="1455738"/>
            <a:ext cx="5379657" cy="4838700"/>
          </a:xfrm>
        </p:spPr>
        <p:txBody>
          <a:bodyPr/>
          <a:lstStyle>
            <a:lvl1pPr>
              <a:defRPr>
                <a:solidFill>
                  <a:srgbClr val="5C666F"/>
                </a:solidFill>
              </a:defRPr>
            </a:lvl1pPr>
            <a:lvl2pPr>
              <a:defRPr>
                <a:solidFill>
                  <a:srgbClr val="5C666F"/>
                </a:solidFill>
              </a:defRPr>
            </a:lvl2pPr>
            <a:lvl3pPr>
              <a:defRPr>
                <a:solidFill>
                  <a:srgbClr val="5C666F"/>
                </a:solidFill>
              </a:defRPr>
            </a:lvl3pPr>
            <a:lvl4pPr>
              <a:defRPr>
                <a:solidFill>
                  <a:srgbClr val="5C666F"/>
                </a:solidFill>
              </a:defRPr>
            </a:lvl4pPr>
            <a:lvl5pPr>
              <a:defRPr>
                <a:solidFill>
                  <a:srgbClr val="5C666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512531" y="1455738"/>
            <a:ext cx="2155219" cy="3152775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Sidebar content</a:t>
            </a:r>
            <a:endParaRPr lang="en-US" dirty="0"/>
          </a:p>
        </p:txBody>
      </p:sp>
      <p:pic>
        <p:nvPicPr>
          <p:cNvPr id="11" name="Picture 10" descr="DynChev_g427_rgb.pn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57" y="1464307"/>
            <a:ext cx="512064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358775" y="315913"/>
            <a:ext cx="79025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base">
              <a:lnSpc>
                <a:spcPct val="85000"/>
              </a:lnSpc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mtClean="0">
                <a:solidFill>
                  <a:srgbClr val="000000"/>
                </a:solidFill>
              </a:rPr>
              <a:t>Click to edit Master title style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59561"/>
            <a:ext cx="5486400" cy="307777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2499"/>
            <a:ext cx="5486400" cy="377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50C8DFB-4CC3-4EDC-821F-764E793EC303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3496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endParaRPr lang="en-US" sz="2600" b="1" dirty="0">
              <a:solidFill>
                <a:srgbClr val="FFFFFF"/>
              </a:solidFill>
            </a:endParaRPr>
          </a:p>
        </p:txBody>
      </p:sp>
      <p:pic>
        <p:nvPicPr>
          <p:cNvPr id="5" name="Picture 12" descr="equifa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19075"/>
            <a:ext cx="2413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IEE 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519613"/>
            <a:ext cx="1047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383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 rot="5400000">
            <a:off x="-57150" y="3248025"/>
            <a:ext cx="6699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EAF4356-9ADB-43B1-9023-38F6D87E099B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7507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9588"/>
            <a:ext cx="30527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IEE 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6604000"/>
            <a:ext cx="2179637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hidden">
          <a:xfrm>
            <a:off x="244475" y="6564313"/>
            <a:ext cx="1912938" cy="19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altLang="en-US" sz="800" smtClean="0">
                <a:solidFill>
                  <a:srgbClr val="8A918F"/>
                </a:solidFill>
                <a:latin typeface="Arial Narrow" pitchFamily="34" charset="0"/>
              </a:rPr>
              <a:t>© Equifax Confidential and Proprietary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6454775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equifax_chevron_blend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919288"/>
            <a:ext cx="1389063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45481" y="2119990"/>
            <a:ext cx="6213132" cy="1087915"/>
          </a:xfrm>
        </p:spPr>
        <p:txBody>
          <a:bodyPr anchor="b">
            <a:noAutofit/>
          </a:bodyPr>
          <a:lstStyle>
            <a:lvl1pPr algn="l">
              <a:defRPr sz="4400" b="1" cap="all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835956" y="3279772"/>
            <a:ext cx="6221212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65618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73314" y="932327"/>
            <a:ext cx="8005910" cy="51457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9016" y="222473"/>
            <a:ext cx="7903029" cy="55399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42FFE-5988-4269-8ABD-09825F9F0228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8382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0" y="6454775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2" descr="equifax_chevron_blend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919288"/>
            <a:ext cx="1389063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IEE 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6604000"/>
            <a:ext cx="2179637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/>
          <p:cNvSpPr txBox="1">
            <a:spLocks noChangeArrowheads="1"/>
          </p:cNvSpPr>
          <p:nvPr userDrawn="1"/>
        </p:nvSpPr>
        <p:spPr bwMode="hidden">
          <a:xfrm>
            <a:off x="244475" y="6564313"/>
            <a:ext cx="1912938" cy="19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altLang="en-US" sz="800" smtClean="0">
                <a:solidFill>
                  <a:srgbClr val="8A918F"/>
                </a:solidFill>
                <a:latin typeface="Arial Narrow" pitchFamily="34" charset="0"/>
              </a:rPr>
              <a:t>© Equifax Confidential and Proprietary</a:t>
            </a:r>
          </a:p>
        </p:txBody>
      </p:sp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9588"/>
            <a:ext cx="30527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5481" y="2107290"/>
            <a:ext cx="6213132" cy="1087915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835956" y="3267072"/>
            <a:ext cx="6221212" cy="109092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60804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6" y="1151626"/>
            <a:ext cx="383689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51626"/>
            <a:ext cx="383689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9016" y="316602"/>
            <a:ext cx="7903029" cy="55399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0B320-380A-44E6-9565-8522D8DFD5F6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0206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555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5313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555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5313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9016" y="316602"/>
            <a:ext cx="7903029" cy="55399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3CF1-55A2-4BF6-AB85-3B74A90B4CF0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7420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500063"/>
            <a:ext cx="9144000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endParaRPr lang="en-US" sz="2600" b="1" dirty="0">
              <a:solidFill>
                <a:srgbClr val="FFFFFF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9016" y="316602"/>
            <a:ext cx="7903029" cy="55399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2E9FCCA-B1BD-41F7-865A-5C3F70D61535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3412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hidden">
          <a:xfrm>
            <a:off x="0" y="500063"/>
            <a:ext cx="9144000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endParaRPr lang="en-US" sz="2600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CBCF930-035E-49E9-BE4E-983943807E7E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4262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358775" y="315913"/>
            <a:ext cx="79025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base">
              <a:lnSpc>
                <a:spcPct val="85000"/>
              </a:lnSpc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mtClean="0">
                <a:solidFill>
                  <a:srgbClr val="000000"/>
                </a:solidFill>
              </a:rPr>
              <a:t>Click to edit Master title style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3258"/>
            <a:ext cx="3008313" cy="307777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5350"/>
            <a:ext cx="5111750" cy="52308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35314"/>
            <a:ext cx="3008313" cy="4790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B4DB3CF-6DB0-4BB7-B9A7-AC69FB6DFC0C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381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358775" y="315913"/>
            <a:ext cx="79025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base">
              <a:lnSpc>
                <a:spcPct val="85000"/>
              </a:lnSpc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mtClean="0">
                <a:solidFill>
                  <a:srgbClr val="000000"/>
                </a:solidFill>
              </a:rPr>
              <a:t>Click to edit Master title style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59561"/>
            <a:ext cx="5486400" cy="307777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2499"/>
            <a:ext cx="5486400" cy="377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50C8DFB-4CC3-4EDC-821F-764E793EC303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499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endParaRPr lang="en-US" sz="2600" b="1" dirty="0">
              <a:solidFill>
                <a:srgbClr val="FFFFFF"/>
              </a:solidFill>
            </a:endParaRPr>
          </a:p>
        </p:txBody>
      </p:sp>
      <p:pic>
        <p:nvPicPr>
          <p:cNvPr id="5" name="Picture 12" descr="equifa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19075"/>
            <a:ext cx="2413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IEE 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519613"/>
            <a:ext cx="1047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383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 rot="5400000">
            <a:off x="-57150" y="3248025"/>
            <a:ext cx="6699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EAF4356-9ADB-43B1-9023-38F6D87E099B}" type="slidenum">
              <a:rPr lang="en-US">
                <a:solidFill>
                  <a:srgbClr val="BBBFB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940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2" descr="shutterstock_61805191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8813" y="3502387"/>
            <a:ext cx="3558937" cy="2792052"/>
          </a:xfrm>
          <a:prstGeom prst="rect">
            <a:avLst/>
          </a:prstGeom>
        </p:spPr>
      </p:pic>
      <p:sp>
        <p:nvSpPr>
          <p:cNvPr id="14" name="Content Placeholder 29"/>
          <p:cNvSpPr txBox="1">
            <a:spLocks/>
          </p:cNvSpPr>
          <p:nvPr userDrawn="1"/>
        </p:nvSpPr>
        <p:spPr>
          <a:xfrm>
            <a:off x="5108813" y="2170113"/>
            <a:ext cx="3563937" cy="1212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accent2"/>
              </a:buClr>
              <a:buSzPct val="95000"/>
              <a:buFontTx/>
              <a:buBlip>
                <a:blip r:embed="rId3"/>
              </a:buBlip>
              <a:defRPr sz="24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1pPr>
            <a:lvl2pPr marL="455613" indent="-227013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2pPr>
            <a:lvl3pPr marL="684213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Font typeface="Arial Narrow" pitchFamily="34" charset="0"/>
              <a:buChar char="–"/>
              <a:defRPr sz="18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3pPr>
            <a:lvl4pPr marL="854075" indent="-169863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4pPr>
            <a:lvl5pPr marL="1025525" indent="-17145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SzPct val="90000"/>
              <a:buFont typeface="Courier New" pitchFamily="49" charset="0"/>
              <a:buChar char="o"/>
              <a:defRPr sz="1400" kern="1200">
                <a:solidFill>
                  <a:srgbClr val="5C666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b="0" dirty="0" smtClean="0">
                <a:solidFill>
                  <a:schemeClr val="accent2"/>
                </a:solidFill>
              </a:rPr>
              <a:t>Caption content here. Placerat facer possim assum. Typi non habent clantatem insitem; est usus legentis in iis qui facit eorum. </a:t>
            </a:r>
            <a:endParaRPr lang="en-US" sz="1800" b="0" dirty="0">
              <a:solidFill>
                <a:schemeClr val="accent2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88302"/>
            <a:ext cx="8229599" cy="39233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buNone/>
              <a:defRPr lang="en-US" sz="2400" b="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 smtClean="0"/>
              <a:t>Content Title, Arial, 24 </a:t>
            </a:r>
            <a:r>
              <a:rPr lang="en-US" dirty="0" err="1" smtClean="0"/>
              <a:t>pt</a:t>
            </a:r>
            <a:r>
              <a:rPr lang="en-US" dirty="0" smtClean="0"/>
              <a:t>, Red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4025" y="168275"/>
            <a:ext cx="8403219" cy="12874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Title, Arial, 32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Text Colors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4024" y="1880634"/>
            <a:ext cx="8337891" cy="4413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r>
              <a:rPr lang="en-US" dirty="0" smtClean="0"/>
              <a:t>First level bullet, Arial, 24 </a:t>
            </a:r>
            <a:r>
              <a:rPr lang="en-US" dirty="0" err="1" smtClean="0"/>
              <a:t>pt</a:t>
            </a:r>
            <a:endParaRPr lang="en-US" dirty="0" smtClean="0"/>
          </a:p>
          <a:p>
            <a:r>
              <a:rPr lang="en-US" dirty="0" smtClean="0"/>
              <a:t>First level bullet, Arial,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bullet, Arial,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 smtClean="0"/>
          </a:p>
          <a:p>
            <a:r>
              <a:rPr lang="en-US" dirty="0" smtClean="0"/>
              <a:t>First level bullet, Arial,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bullet, Arial, 20 </a:t>
            </a:r>
            <a:r>
              <a:rPr lang="en-US" dirty="0" err="1" smtClean="0"/>
              <a:t>pt</a:t>
            </a:r>
            <a:endParaRPr lang="en-US" dirty="0"/>
          </a:p>
        </p:txBody>
      </p:sp>
      <p:pic>
        <p:nvPicPr>
          <p:cNvPr id="8" name="Picture 7" descr="Screen Shot 2014-10-14 at 11.31.47 AM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47" y="4157120"/>
            <a:ext cx="1526396" cy="2294932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9" name="Straight Connector 8"/>
          <p:cNvCxnSpPr/>
          <p:nvPr userDrawn="1"/>
        </p:nvCxnSpPr>
        <p:spPr>
          <a:xfrm flipH="1" flipV="1">
            <a:off x="2494720" y="1065981"/>
            <a:ext cx="4015352" cy="3384786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 flipV="1">
            <a:off x="4584330" y="1634054"/>
            <a:ext cx="2653193" cy="2816711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4510351" y="3194134"/>
            <a:ext cx="2283303" cy="1256631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 flipV="1">
            <a:off x="6990929" y="2921970"/>
            <a:ext cx="98639" cy="1528797"/>
          </a:xfrm>
          <a:prstGeom prst="line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5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6540334"/>
            <a:ext cx="3161824" cy="2475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4592"/>
            <a:ext cx="8476485" cy="12893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54589"/>
            <a:ext cx="9144000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55738"/>
            <a:ext cx="8229600" cy="4836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 bwMode="hidden">
          <a:xfrm>
            <a:off x="7881408" y="6605213"/>
            <a:ext cx="1113367" cy="13440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z="700" dirty="0" smtClean="0">
                <a:solidFill>
                  <a:schemeClr val="tx2"/>
                </a:solidFill>
                <a:latin typeface="Arial"/>
                <a:cs typeface="Arial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Arial"/>
                <a:cs typeface="Arial"/>
              </a:rPr>
              <a:t>and Proprietary </a:t>
            </a:r>
          </a:p>
        </p:txBody>
      </p:sp>
    </p:spTree>
    <p:extLst>
      <p:ext uri="{BB962C8B-B14F-4D97-AF65-F5344CB8AC3E}">
        <p14:creationId xmlns:p14="http://schemas.microsoft.com/office/powerpoint/2010/main" val="337801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5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b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900"/>
        </a:spcBef>
        <a:buClr>
          <a:schemeClr val="accent2"/>
        </a:buClr>
        <a:buSzPct val="95000"/>
        <a:buFontTx/>
        <a:buBlip>
          <a:blip r:embed="rId18"/>
        </a:buBlip>
        <a:defRPr sz="2400" kern="1200">
          <a:solidFill>
            <a:srgbClr val="5C666F"/>
          </a:solidFill>
          <a:latin typeface="Arial"/>
          <a:ea typeface="+mn-ea"/>
          <a:cs typeface="Arial"/>
        </a:defRPr>
      </a:lvl1pPr>
      <a:lvl2pPr marL="455613" indent="-227013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Font typeface="Wingdings" charset="2"/>
        <a:buChar char="§"/>
        <a:defRPr sz="2000" kern="1200">
          <a:solidFill>
            <a:srgbClr val="5C666F"/>
          </a:solidFill>
          <a:latin typeface="Arial"/>
          <a:ea typeface="+mn-ea"/>
          <a:cs typeface="Arial"/>
        </a:defRPr>
      </a:lvl2pPr>
      <a:lvl3pPr marL="684213" indent="-228600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Font typeface="Arial Narrow" pitchFamily="34" charset="0"/>
        <a:buChar char="–"/>
        <a:defRPr sz="1800" kern="1200">
          <a:solidFill>
            <a:srgbClr val="5C666F"/>
          </a:solidFill>
          <a:latin typeface="Arial"/>
          <a:ea typeface="+mn-ea"/>
          <a:cs typeface="Arial"/>
        </a:defRPr>
      </a:lvl3pPr>
      <a:lvl4pPr marL="854075" indent="-169863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rgbClr val="5C666F"/>
          </a:solidFill>
          <a:latin typeface="Arial"/>
          <a:ea typeface="+mn-ea"/>
          <a:cs typeface="Arial"/>
        </a:defRPr>
      </a:lvl4pPr>
      <a:lvl5pPr marL="1025525" indent="-171450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SzPct val="90000"/>
        <a:buFont typeface="Courier New" pitchFamily="49" charset="0"/>
        <a:buChar char="o"/>
        <a:defRPr sz="1400" kern="1200">
          <a:solidFill>
            <a:srgbClr val="5C666F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hidden">
          <a:xfrm>
            <a:off x="1261533" y="6605213"/>
            <a:ext cx="1286492" cy="18460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no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z="700" dirty="0">
                <a:solidFill>
                  <a:srgbClr val="5F6A72"/>
                </a:solidFill>
                <a:cs typeface="Arial"/>
              </a:rPr>
              <a:t>Confidential and Proprietary </a:t>
            </a:r>
          </a:p>
          <a:p>
            <a:endParaRPr lang="en-US" sz="700" dirty="0">
              <a:solidFill>
                <a:srgbClr val="A3A9AC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4592"/>
            <a:ext cx="8476485" cy="12893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IEE color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628" y="6633018"/>
            <a:ext cx="1316645" cy="628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454589"/>
            <a:ext cx="9144000" cy="1"/>
          </a:xfrm>
          <a:prstGeom prst="line">
            <a:avLst/>
          </a:prstGeom>
          <a:ln>
            <a:solidFill>
              <a:srgbClr val="F4C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55738"/>
            <a:ext cx="8229600" cy="4836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Equifax_er_rgb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1" y="6584266"/>
            <a:ext cx="87946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6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b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900"/>
        </a:spcBef>
        <a:buClr>
          <a:schemeClr val="accent2"/>
        </a:buClr>
        <a:buSzPct val="95000"/>
        <a:buFontTx/>
        <a:buBlip>
          <a:blip r:embed="rId20"/>
        </a:buBlip>
        <a:defRPr sz="2400" kern="1200">
          <a:solidFill>
            <a:srgbClr val="5C666F"/>
          </a:solidFill>
          <a:latin typeface="Arial"/>
          <a:ea typeface="+mn-ea"/>
          <a:cs typeface="Arial"/>
        </a:defRPr>
      </a:lvl1pPr>
      <a:lvl2pPr marL="455613" indent="-227013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Font typeface="Wingdings" charset="2"/>
        <a:buChar char="§"/>
        <a:defRPr sz="2000" kern="1200">
          <a:solidFill>
            <a:srgbClr val="5C666F"/>
          </a:solidFill>
          <a:latin typeface="Arial"/>
          <a:ea typeface="+mn-ea"/>
          <a:cs typeface="Arial"/>
        </a:defRPr>
      </a:lvl2pPr>
      <a:lvl3pPr marL="684213" indent="-228600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Font typeface="Arial Narrow" pitchFamily="34" charset="0"/>
        <a:buChar char="–"/>
        <a:defRPr sz="1800" kern="1200">
          <a:solidFill>
            <a:srgbClr val="5C666F"/>
          </a:solidFill>
          <a:latin typeface="Arial"/>
          <a:ea typeface="+mn-ea"/>
          <a:cs typeface="Arial"/>
        </a:defRPr>
      </a:lvl3pPr>
      <a:lvl4pPr marL="854075" indent="-169863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rgbClr val="5C666F"/>
          </a:solidFill>
          <a:latin typeface="Arial"/>
          <a:ea typeface="+mn-ea"/>
          <a:cs typeface="Arial"/>
        </a:defRPr>
      </a:lvl4pPr>
      <a:lvl5pPr marL="1025525" indent="-171450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SzPct val="90000"/>
        <a:buFont typeface="Courier New" pitchFamily="49" charset="0"/>
        <a:buChar char="o"/>
        <a:defRPr sz="1400" kern="1200">
          <a:solidFill>
            <a:srgbClr val="5C666F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6540334"/>
            <a:ext cx="3161824" cy="2475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4592"/>
            <a:ext cx="8476485" cy="12893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54589"/>
            <a:ext cx="9144000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55738"/>
            <a:ext cx="8229600" cy="4836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 bwMode="hidden">
          <a:xfrm>
            <a:off x="7881408" y="6605213"/>
            <a:ext cx="1113367" cy="13440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z="700" dirty="0">
                <a:solidFill>
                  <a:srgbClr val="5F6A72"/>
                </a:solidFill>
                <a:cs typeface="Arial"/>
              </a:rPr>
              <a:t>Confidential and Proprietary </a:t>
            </a:r>
          </a:p>
        </p:txBody>
      </p:sp>
    </p:spTree>
    <p:extLst>
      <p:ext uri="{BB962C8B-B14F-4D97-AF65-F5344CB8AC3E}">
        <p14:creationId xmlns:p14="http://schemas.microsoft.com/office/powerpoint/2010/main" val="216496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b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900"/>
        </a:spcBef>
        <a:buClr>
          <a:schemeClr val="accent2"/>
        </a:buClr>
        <a:buSzPct val="95000"/>
        <a:buFontTx/>
        <a:buBlip>
          <a:blip r:embed="rId17"/>
        </a:buBlip>
        <a:defRPr sz="2400" kern="1200">
          <a:solidFill>
            <a:srgbClr val="5C666F"/>
          </a:solidFill>
          <a:latin typeface="Arial"/>
          <a:ea typeface="+mn-ea"/>
          <a:cs typeface="Arial"/>
        </a:defRPr>
      </a:lvl1pPr>
      <a:lvl2pPr marL="455613" indent="-227013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Font typeface="Wingdings" charset="2"/>
        <a:buChar char="§"/>
        <a:defRPr sz="2000" kern="1200">
          <a:solidFill>
            <a:srgbClr val="5C666F"/>
          </a:solidFill>
          <a:latin typeface="Arial"/>
          <a:ea typeface="+mn-ea"/>
          <a:cs typeface="Arial"/>
        </a:defRPr>
      </a:lvl2pPr>
      <a:lvl3pPr marL="684213" indent="-228600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Font typeface="Arial Narrow" pitchFamily="34" charset="0"/>
        <a:buChar char="–"/>
        <a:defRPr sz="1800" kern="1200">
          <a:solidFill>
            <a:srgbClr val="5C666F"/>
          </a:solidFill>
          <a:latin typeface="Arial"/>
          <a:ea typeface="+mn-ea"/>
          <a:cs typeface="Arial"/>
        </a:defRPr>
      </a:lvl3pPr>
      <a:lvl4pPr marL="854075" indent="-169863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rgbClr val="5C666F"/>
          </a:solidFill>
          <a:latin typeface="Arial"/>
          <a:ea typeface="+mn-ea"/>
          <a:cs typeface="Arial"/>
        </a:defRPr>
      </a:lvl4pPr>
      <a:lvl5pPr marL="1025525" indent="-171450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SzPct val="90000"/>
        <a:buFont typeface="Courier New" pitchFamily="49" charset="0"/>
        <a:buChar char="o"/>
        <a:defRPr sz="1400" kern="1200">
          <a:solidFill>
            <a:srgbClr val="5C666F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hidden">
          <a:xfrm>
            <a:off x="1261533" y="6605213"/>
            <a:ext cx="1286492" cy="18460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no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sz="700" dirty="0">
                <a:solidFill>
                  <a:srgbClr val="5F6A72"/>
                </a:solidFill>
                <a:latin typeface="Arial"/>
                <a:cs typeface="Arial"/>
              </a:rPr>
              <a:t>Confidential and Proprietary </a:t>
            </a:r>
          </a:p>
          <a:p>
            <a:endParaRPr lang="en-US" sz="700" dirty="0">
              <a:solidFill>
                <a:srgbClr val="A3A9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10" y="6556738"/>
            <a:ext cx="47498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09C9D1CF-FDC7-2644-9CFE-33B726185B3C}" type="slidenum">
              <a:rPr lang="en-US" smtClean="0">
                <a:solidFill>
                  <a:srgbClr val="5F6A72"/>
                </a:solidFill>
              </a:rPr>
              <a:pPr/>
              <a:t>‹#›</a:t>
            </a:fld>
            <a:endParaRPr lang="en-US" dirty="0">
              <a:solidFill>
                <a:srgbClr val="5F6A7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4592"/>
            <a:ext cx="8476485" cy="12893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IEE color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628" y="6633018"/>
            <a:ext cx="1316645" cy="628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454589"/>
            <a:ext cx="9144000" cy="1"/>
          </a:xfrm>
          <a:prstGeom prst="line">
            <a:avLst/>
          </a:prstGeom>
          <a:ln>
            <a:solidFill>
              <a:srgbClr val="F4C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55738"/>
            <a:ext cx="8229600" cy="4836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Equifax_er_rgb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1" y="6584266"/>
            <a:ext cx="87946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0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b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900"/>
        </a:spcBef>
        <a:buClr>
          <a:schemeClr val="accent2"/>
        </a:buClr>
        <a:buSzPct val="95000"/>
        <a:buFontTx/>
        <a:buBlip>
          <a:blip r:embed="rId20"/>
        </a:buBlip>
        <a:defRPr sz="2400" kern="1200">
          <a:solidFill>
            <a:srgbClr val="5C666F"/>
          </a:solidFill>
          <a:latin typeface="Arial"/>
          <a:ea typeface="+mn-ea"/>
          <a:cs typeface="Arial"/>
        </a:defRPr>
      </a:lvl1pPr>
      <a:lvl2pPr marL="455613" indent="-227013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Font typeface="Wingdings" charset="2"/>
        <a:buChar char="§"/>
        <a:defRPr sz="2000" kern="1200">
          <a:solidFill>
            <a:srgbClr val="5C666F"/>
          </a:solidFill>
          <a:latin typeface="Arial"/>
          <a:ea typeface="+mn-ea"/>
          <a:cs typeface="Arial"/>
        </a:defRPr>
      </a:lvl2pPr>
      <a:lvl3pPr marL="684213" indent="-228600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Font typeface="Arial Narrow" pitchFamily="34" charset="0"/>
        <a:buChar char="–"/>
        <a:defRPr sz="1800" kern="1200">
          <a:solidFill>
            <a:srgbClr val="5C666F"/>
          </a:solidFill>
          <a:latin typeface="Arial"/>
          <a:ea typeface="+mn-ea"/>
          <a:cs typeface="Arial"/>
        </a:defRPr>
      </a:lvl3pPr>
      <a:lvl4pPr marL="854075" indent="-169863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rgbClr val="5C666F"/>
          </a:solidFill>
          <a:latin typeface="Arial"/>
          <a:ea typeface="+mn-ea"/>
          <a:cs typeface="Arial"/>
        </a:defRPr>
      </a:lvl4pPr>
      <a:lvl5pPr marL="1025525" indent="-171450" algn="l" defTabSz="914400" rtl="0" eaLnBrk="1" latinLnBrk="0" hangingPunct="1">
        <a:lnSpc>
          <a:spcPct val="95000"/>
        </a:lnSpc>
        <a:spcBef>
          <a:spcPts val="200"/>
        </a:spcBef>
        <a:buClr>
          <a:schemeClr val="accent2"/>
        </a:buClr>
        <a:buSzPct val="90000"/>
        <a:buFont typeface="Courier New" pitchFamily="49" charset="0"/>
        <a:buChar char="o"/>
        <a:defRPr sz="1400" kern="1200">
          <a:solidFill>
            <a:srgbClr val="5C666F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8"/>
          <p:cNvSpPr txBox="1">
            <a:spLocks noChangeArrowheads="1"/>
          </p:cNvSpPr>
          <p:nvPr/>
        </p:nvSpPr>
        <p:spPr bwMode="hidden">
          <a:xfrm>
            <a:off x="3705225" y="6564313"/>
            <a:ext cx="1312863" cy="19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altLang="en-US" sz="800" smtClean="0">
                <a:solidFill>
                  <a:srgbClr val="8A918F"/>
                </a:solidFill>
                <a:latin typeface="Arial Narrow" pitchFamily="34" charset="0"/>
              </a:rPr>
              <a:t>Confidential and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30850" y="6489700"/>
            <a:ext cx="47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85000"/>
              </a:lnSpc>
              <a:spcAft>
                <a:spcPct val="10000"/>
              </a:spcAft>
              <a:buClr>
                <a:srgbClr val="FFFFFF"/>
              </a:buClr>
              <a:buSzPct val="119000"/>
              <a:defRPr sz="800" b="0">
                <a:solidFill>
                  <a:schemeClr val="accent4">
                    <a:lumMod val="75000"/>
                  </a:schemeClr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defRPr/>
            </a:pPr>
            <a:fld id="{7774D459-361C-4F47-B8F6-038FC037AF02}" type="slidenum">
              <a:rPr lang="en-US">
                <a:solidFill>
                  <a:srgbClr val="BBBFBE">
                    <a:lumMod val="75000"/>
                  </a:srgbClr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028" name="Picture 7" descr="equifa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578600"/>
            <a:ext cx="10588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315913"/>
            <a:ext cx="812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0" name="Picture 9" descr="IEE colo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6604000"/>
            <a:ext cx="2179637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0" y="6454775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35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14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 Narrow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Courier New" pitchFamily="49" charset="0"/>
        <a:buChar char="o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8"/>
          <p:cNvSpPr txBox="1">
            <a:spLocks noChangeArrowheads="1"/>
          </p:cNvSpPr>
          <p:nvPr/>
        </p:nvSpPr>
        <p:spPr bwMode="hidden">
          <a:xfrm>
            <a:off x="3705225" y="6564313"/>
            <a:ext cx="1312863" cy="19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DDDDD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r>
              <a:rPr lang="en-US" altLang="en-US" sz="800" smtClean="0">
                <a:solidFill>
                  <a:srgbClr val="8A918F"/>
                </a:solidFill>
                <a:latin typeface="Arial Narrow" pitchFamily="34" charset="0"/>
              </a:rPr>
              <a:t>Confidential and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30850" y="6489700"/>
            <a:ext cx="47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85000"/>
              </a:lnSpc>
              <a:spcAft>
                <a:spcPct val="10000"/>
              </a:spcAft>
              <a:buClr>
                <a:srgbClr val="FFFFFF"/>
              </a:buClr>
              <a:buSzPct val="119000"/>
              <a:defRPr sz="800" b="0">
                <a:solidFill>
                  <a:schemeClr val="accent4">
                    <a:lumMod val="75000"/>
                  </a:schemeClr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defRPr/>
            </a:pPr>
            <a:fld id="{7774D459-361C-4F47-B8F6-038FC037AF02}" type="slidenum">
              <a:rPr lang="en-US">
                <a:solidFill>
                  <a:srgbClr val="BBBFBE">
                    <a:lumMod val="75000"/>
                  </a:srgbClr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defRPr/>
              </a:pPr>
              <a:t>‹#›</a:t>
            </a:fld>
            <a:endParaRPr lang="en-US" dirty="0">
              <a:solidFill>
                <a:srgbClr val="BBBFBE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028" name="Picture 7" descr="equifa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578600"/>
            <a:ext cx="10588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315913"/>
            <a:ext cx="812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0" name="Picture 9" descr="IEE colo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6604000"/>
            <a:ext cx="2179637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0" y="6454775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85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14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 Narrow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Courier New" pitchFamily="49" charset="0"/>
        <a:buChar char="o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ocialservices@equifax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member@equifax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worknumber.com/SocialServic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57" y="2049395"/>
            <a:ext cx="6834116" cy="1759427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Verification Services </a:t>
            </a:r>
            <a:b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web User Interface - user guide</a:t>
            </a:r>
            <a:endParaRPr lang="en-US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1" y="4698071"/>
            <a:ext cx="1920813" cy="14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60" y="1007457"/>
            <a:ext cx="5275329" cy="535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FD91-08E5-43E1-80BC-8AC6BE4B8B94}" type="slidenum">
              <a:rPr lang="en-US" smtClean="0">
                <a:solidFill>
                  <a:srgbClr val="BBBFBE">
                    <a:lumMod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23498"/>
            <a:ext cx="8778240" cy="467820"/>
          </a:xfrm>
        </p:spPr>
        <p:txBody>
          <a:bodyPr/>
          <a:lstStyle/>
          <a:p>
            <a:r>
              <a:rPr lang="en-US" dirty="0" smtClean="0"/>
              <a:t>Don’t have an SSN or not sure it’s accurate? (cont.)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897693" y="1816687"/>
            <a:ext cx="4732516" cy="2085919"/>
          </a:xfrm>
          <a:prstGeom prst="roundRect">
            <a:avLst>
              <a:gd name="adj" fmla="val 14604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0800000">
            <a:off x="1982928" y="3188430"/>
            <a:ext cx="886628" cy="524349"/>
          </a:xfrm>
          <a:prstGeom prst="leftArrow">
            <a:avLst>
              <a:gd name="adj1" fmla="val 50000"/>
              <a:gd name="adj2" fmla="val 349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90416" y="1623849"/>
            <a:ext cx="2058552" cy="41778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400" b="1" dirty="0" smtClean="0">
                <a:solidFill>
                  <a:schemeClr val="tx2"/>
                </a:solidFill>
              </a:rPr>
              <a:t>Enter </a:t>
            </a:r>
            <a:r>
              <a:rPr lang="en-US" sz="1400" b="1" dirty="0">
                <a:solidFill>
                  <a:schemeClr val="tx2"/>
                </a:solidFill>
              </a:rPr>
              <a:t>Tracking Number </a:t>
            </a:r>
            <a:r>
              <a:rPr lang="en-US" sz="1400" dirty="0">
                <a:solidFill>
                  <a:schemeClr val="tx2"/>
                </a:solidFill>
              </a:rPr>
              <a:t>(optional field) </a:t>
            </a:r>
          </a:p>
          <a:p>
            <a:pPr marL="182880" indent="-18288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Select Permissible Purpose </a:t>
            </a:r>
            <a:r>
              <a:rPr lang="en-US" sz="1400" dirty="0">
                <a:solidFill>
                  <a:schemeClr val="tx2"/>
                </a:solidFill>
              </a:rPr>
              <a:t>from drop down </a:t>
            </a:r>
            <a:r>
              <a:rPr lang="en-US" sz="1400" dirty="0" smtClean="0">
                <a:solidFill>
                  <a:schemeClr val="tx2"/>
                </a:solidFill>
              </a:rPr>
              <a:t>menu</a:t>
            </a:r>
            <a:r>
              <a:rPr lang="en-US" sz="1400" i="1" dirty="0" smtClean="0">
                <a:solidFill>
                  <a:schemeClr val="tx2"/>
                </a:solidFill>
              </a:rPr>
              <a:t> </a:t>
            </a:r>
            <a:r>
              <a:rPr lang="en-US" sz="1400" i="1" dirty="0">
                <a:solidFill>
                  <a:schemeClr val="tx2"/>
                </a:solidFill>
              </a:rPr>
              <a:t>(</a:t>
            </a:r>
            <a:r>
              <a:rPr lang="en-US" sz="1400" i="1" dirty="0" smtClean="0">
                <a:solidFill>
                  <a:schemeClr val="tx2"/>
                </a:solidFill>
              </a:rPr>
              <a:t>the </a:t>
            </a:r>
            <a:r>
              <a:rPr lang="en-US" sz="1400" i="1" dirty="0">
                <a:solidFill>
                  <a:schemeClr val="tx2"/>
                </a:solidFill>
              </a:rPr>
              <a:t>reason you are verifying this individual’s </a:t>
            </a:r>
            <a:r>
              <a:rPr lang="en-US" sz="1400" i="1" dirty="0" smtClean="0">
                <a:solidFill>
                  <a:schemeClr val="tx2"/>
                </a:solidFill>
              </a:rPr>
              <a:t>employment)</a:t>
            </a:r>
            <a:endParaRPr lang="en-US" sz="1400" dirty="0">
              <a:solidFill>
                <a:schemeClr val="tx2"/>
              </a:solidFill>
            </a:endParaRPr>
          </a:p>
          <a:p>
            <a:pPr marL="182880" indent="-18288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400" b="1" dirty="0" smtClean="0">
                <a:solidFill>
                  <a:schemeClr val="tx2"/>
                </a:solidFill>
              </a:rPr>
              <a:t>Provide First Name, Last Name, Address </a:t>
            </a:r>
            <a:r>
              <a:rPr lang="en-US" sz="1400" b="0" dirty="0" smtClean="0">
                <a:solidFill>
                  <a:schemeClr val="tx2"/>
                </a:solidFill>
              </a:rPr>
              <a:t>required data (indicated with *).</a:t>
            </a:r>
            <a:endParaRPr lang="en-US" sz="1400" b="0" dirty="0">
              <a:solidFill>
                <a:schemeClr val="tx2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0800000" flipH="1">
            <a:off x="6972366" y="5872161"/>
            <a:ext cx="592769" cy="490885"/>
          </a:xfrm>
          <a:prstGeom prst="leftArrow">
            <a:avLst>
              <a:gd name="adj1" fmla="val 50000"/>
              <a:gd name="adj2" fmla="val 349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466843" y="4517011"/>
            <a:ext cx="1524757" cy="18460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0" dirty="0">
                <a:solidFill>
                  <a:schemeClr val="tx2"/>
                </a:solidFill>
              </a:rPr>
              <a:t>Once all required information has been entered, </a:t>
            </a:r>
            <a:r>
              <a:rPr lang="en-US" sz="1200" b="0" dirty="0" smtClean="0">
                <a:solidFill>
                  <a:schemeClr val="tx2"/>
                </a:solidFill>
              </a:rPr>
              <a:t>you may proceed </a:t>
            </a:r>
            <a:r>
              <a:rPr lang="en-US" sz="1200" b="0" dirty="0">
                <a:solidFill>
                  <a:schemeClr val="tx2"/>
                </a:solidFill>
              </a:rPr>
              <a:t>with selecting the product(s) needed and click </a:t>
            </a:r>
            <a:endParaRPr lang="en-US" sz="1200" b="0" dirty="0" smtClean="0">
              <a:solidFill>
                <a:schemeClr val="tx2"/>
              </a:solidFill>
            </a:endParaRPr>
          </a:p>
          <a:p>
            <a:r>
              <a:rPr lang="en-US" sz="1200" b="1" dirty="0" smtClean="0">
                <a:solidFill>
                  <a:schemeClr val="tx2"/>
                </a:solidFill>
              </a:rPr>
              <a:t>“</a:t>
            </a:r>
            <a:r>
              <a:rPr lang="en-US" sz="1200" b="1" dirty="0">
                <a:solidFill>
                  <a:schemeClr val="tx2"/>
                </a:solidFill>
              </a:rPr>
              <a:t>Start Order</a:t>
            </a:r>
            <a:r>
              <a:rPr lang="en-US" sz="1200" b="1" dirty="0" smtClean="0">
                <a:solidFill>
                  <a:schemeClr val="tx2"/>
                </a:solidFill>
              </a:rPr>
              <a:t>”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19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92" y="964603"/>
            <a:ext cx="7653974" cy="490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FD91-08E5-43E1-80BC-8AC6BE4B8B94}" type="slidenum">
              <a:rPr lang="en-US" smtClean="0">
                <a:solidFill>
                  <a:srgbClr val="BBBFBE">
                    <a:lumMod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44513"/>
            <a:ext cx="8463750" cy="467820"/>
          </a:xfrm>
        </p:spPr>
        <p:txBody>
          <a:bodyPr/>
          <a:lstStyle/>
          <a:p>
            <a:r>
              <a:rPr lang="en-US" dirty="0" smtClean="0"/>
              <a:t>Employer Search upgraded with Last Pay Period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947515" y="2828879"/>
            <a:ext cx="1977724" cy="1594945"/>
          </a:xfrm>
          <a:prstGeom prst="roundRect">
            <a:avLst>
              <a:gd name="adj" fmla="val 38715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580795" y="1457750"/>
            <a:ext cx="1790700" cy="1084952"/>
          </a:xfrm>
          <a:prstGeom prst="roundRect">
            <a:avLst>
              <a:gd name="adj" fmla="val 38715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755822" y="4963799"/>
            <a:ext cx="968918" cy="431724"/>
          </a:xfrm>
          <a:prstGeom prst="roundRect">
            <a:avLst>
              <a:gd name="adj" fmla="val 38715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 rot="5400000">
            <a:off x="1049323" y="4383953"/>
            <a:ext cx="605741" cy="524349"/>
          </a:xfrm>
          <a:prstGeom prst="leftArrow">
            <a:avLst>
              <a:gd name="adj1" fmla="val 50000"/>
              <a:gd name="adj2" fmla="val 349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851562" y="4851352"/>
            <a:ext cx="3282814" cy="862131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0" dirty="0" smtClean="0">
                <a:solidFill>
                  <a:schemeClr val="tx2"/>
                </a:solidFill>
              </a:rPr>
              <a:t>Choose which records are needed – </a:t>
            </a:r>
            <a:r>
              <a:rPr lang="en-US" sz="1600" b="1" dirty="0" smtClean="0">
                <a:solidFill>
                  <a:schemeClr val="tx2"/>
                </a:solidFill>
              </a:rPr>
              <a:t>All Employers </a:t>
            </a:r>
            <a:r>
              <a:rPr lang="en-US" sz="1400" b="0" dirty="0" smtClean="0">
                <a:solidFill>
                  <a:schemeClr val="tx2"/>
                </a:solidFill>
              </a:rPr>
              <a:t>or pick </a:t>
            </a:r>
            <a:r>
              <a:rPr lang="en-US" sz="1600" b="1" dirty="0" smtClean="0">
                <a:solidFill>
                  <a:schemeClr val="tx2"/>
                </a:solidFill>
              </a:rPr>
              <a:t>Specific Employer</a:t>
            </a:r>
            <a:r>
              <a:rPr lang="en-US" sz="1400" b="0" dirty="0" smtClean="0">
                <a:solidFill>
                  <a:schemeClr val="tx2"/>
                </a:solidFill>
              </a:rPr>
              <a:t> records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 rot="5400000">
            <a:off x="7274898" y="2567762"/>
            <a:ext cx="402492" cy="524349"/>
          </a:xfrm>
          <a:prstGeom prst="leftArrow">
            <a:avLst>
              <a:gd name="adj1" fmla="val 50000"/>
              <a:gd name="adj2" fmla="val 349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>
            <a:off x="6753861" y="4963799"/>
            <a:ext cx="402492" cy="524349"/>
          </a:xfrm>
          <a:prstGeom prst="leftArrow">
            <a:avLst>
              <a:gd name="adj1" fmla="val 50000"/>
              <a:gd name="adj2" fmla="val 349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562872" y="3031182"/>
            <a:ext cx="1865852" cy="1064932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0" dirty="0" smtClean="0">
                <a:solidFill>
                  <a:schemeClr val="tx2"/>
                </a:solidFill>
              </a:rPr>
              <a:t>New </a:t>
            </a:r>
            <a:r>
              <a:rPr lang="en-US" sz="1600" b="1" dirty="0" smtClean="0">
                <a:solidFill>
                  <a:schemeClr val="tx2"/>
                </a:solidFill>
              </a:rPr>
              <a:t>Shopping Cart</a:t>
            </a: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400" b="0" dirty="0" smtClean="0">
                <a:solidFill>
                  <a:schemeClr val="tx2"/>
                </a:solidFill>
              </a:rPr>
              <a:t>feature tracks order progress throughout</a:t>
            </a:r>
            <a:endParaRPr lang="en-US" sz="1400" b="0" dirty="0">
              <a:solidFill>
                <a:schemeClr val="tx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126082" y="4963799"/>
            <a:ext cx="1735834" cy="500767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Place the Order</a:t>
            </a:r>
            <a:endParaRPr lang="en-US" sz="1600" b="0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39304" y="2907388"/>
            <a:ext cx="968918" cy="431724"/>
          </a:xfrm>
          <a:prstGeom prst="roundRect">
            <a:avLst>
              <a:gd name="adj" fmla="val 38715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Left Arrow 21"/>
          <p:cNvSpPr/>
          <p:nvPr/>
        </p:nvSpPr>
        <p:spPr>
          <a:xfrm rot="16200000">
            <a:off x="5222517" y="2373023"/>
            <a:ext cx="402492" cy="524349"/>
          </a:xfrm>
          <a:prstGeom prst="leftArrow">
            <a:avLst>
              <a:gd name="adj1" fmla="val 50000"/>
              <a:gd name="adj2" fmla="val 349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670509" y="1739735"/>
            <a:ext cx="1506507" cy="575892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2"/>
                </a:solidFill>
              </a:rPr>
              <a:t>Date of the applicants last pay check.</a:t>
            </a:r>
            <a:endParaRPr lang="en-US" sz="12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95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66" y="1145682"/>
            <a:ext cx="6619462" cy="480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FD91-08E5-43E1-80BC-8AC6BE4B8B94}" type="slidenum">
              <a:rPr lang="en-US" smtClean="0">
                <a:solidFill>
                  <a:srgbClr val="BBBFBE">
                    <a:lumMod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60" y="344172"/>
            <a:ext cx="8886839" cy="467820"/>
          </a:xfrm>
        </p:spPr>
        <p:txBody>
          <a:bodyPr/>
          <a:lstStyle/>
          <a:p>
            <a:r>
              <a:rPr lang="en-US" dirty="0" smtClean="0"/>
              <a:t>Download Report &amp; Order </a:t>
            </a:r>
            <a:r>
              <a:rPr lang="en-US" dirty="0"/>
              <a:t>A</a:t>
            </a:r>
            <a:r>
              <a:rPr lang="en-US" dirty="0" smtClean="0"/>
              <a:t>dditional Records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508938" y="2049517"/>
            <a:ext cx="2061662" cy="429691"/>
          </a:xfrm>
          <a:prstGeom prst="roundRect">
            <a:avLst>
              <a:gd name="adj" fmla="val 38715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78502" y="2049518"/>
            <a:ext cx="925885" cy="421808"/>
          </a:xfrm>
          <a:prstGeom prst="roundRect">
            <a:avLst>
              <a:gd name="adj" fmla="val 38715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5400000">
            <a:off x="6867762" y="2486219"/>
            <a:ext cx="400010" cy="416028"/>
          </a:xfrm>
          <a:prstGeom prst="leftArrow">
            <a:avLst>
              <a:gd name="adj1" fmla="val 50000"/>
              <a:gd name="adj2" fmla="val 349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334111" y="2787272"/>
            <a:ext cx="1556523" cy="494284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 available for download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16200000" flipV="1">
            <a:off x="5350109" y="1601068"/>
            <a:ext cx="400010" cy="416028"/>
          </a:xfrm>
          <a:prstGeom prst="leftArrow">
            <a:avLst>
              <a:gd name="adj1" fmla="val 50000"/>
              <a:gd name="adj2" fmla="val 349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02977" y="1132080"/>
            <a:ext cx="2446976" cy="57847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Opportunity to order additional records available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60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554434"/>
            <a:ext cx="6969125" cy="1089025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400" dirty="0" smtClean="0"/>
              <a:t>Viewing Verification Results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80141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" y="1244874"/>
            <a:ext cx="4800370" cy="384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" y="1244874"/>
            <a:ext cx="4799890" cy="384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2" b="1420"/>
          <a:stretch/>
        </p:blipFill>
        <p:spPr bwMode="auto">
          <a:xfrm>
            <a:off x="4891960" y="1931925"/>
            <a:ext cx="4140321" cy="434275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FD91-08E5-43E1-80BC-8AC6BE4B8B94}" type="slidenum">
              <a:rPr lang="en-US" smtClean="0">
                <a:solidFill>
                  <a:srgbClr val="BBBFBE">
                    <a:lumMod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022" y="364363"/>
            <a:ext cx="8611557" cy="467820"/>
          </a:xfrm>
        </p:spPr>
        <p:txBody>
          <a:bodyPr/>
          <a:lstStyle/>
          <a:p>
            <a:r>
              <a:rPr lang="en-US" dirty="0" smtClean="0"/>
              <a:t>Sample Output of Completed Verification Order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635392" y="1604495"/>
            <a:ext cx="2446976" cy="73992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Order information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ollowed by employee, employment, and benefits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nformation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27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FD91-08E5-43E1-80BC-8AC6BE4B8B94}" type="slidenum">
              <a:rPr lang="en-US" smtClean="0">
                <a:solidFill>
                  <a:srgbClr val="BBBFBE">
                    <a:lumMod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r="3037"/>
          <a:stretch/>
        </p:blipFill>
        <p:spPr bwMode="auto">
          <a:xfrm>
            <a:off x="359021" y="842962"/>
            <a:ext cx="5032785" cy="35579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r="2809"/>
          <a:stretch/>
        </p:blipFill>
        <p:spPr bwMode="auto">
          <a:xfrm>
            <a:off x="3914656" y="2820227"/>
            <a:ext cx="5032275" cy="373380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651934" y="842962"/>
            <a:ext cx="2979685" cy="184576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you scroll down, you’ll see additional information available should the employer choose to provide it: Dependents, Dental Insurance, Vision Insurance, Workers’ Compensation, Income and Deductions…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59022" y="246118"/>
            <a:ext cx="8430254" cy="4678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 smtClean="0">
                <a:latin typeface="Arial Narrow" panose="020B0606020202030204" pitchFamily="34" charset="0"/>
              </a:rPr>
              <a:t>Sample Output (cont.) 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0183" y="4687128"/>
            <a:ext cx="2979685" cy="135106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3345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2"/>
                </a:solidFill>
              </a:rPr>
              <a:t>It includes information that was provided by the employer about pay, frequency, and annual wages. </a:t>
            </a:r>
          </a:p>
        </p:txBody>
      </p:sp>
    </p:spTree>
    <p:extLst>
      <p:ext uri="{BB962C8B-B14F-4D97-AF65-F5344CB8AC3E}">
        <p14:creationId xmlns:p14="http://schemas.microsoft.com/office/powerpoint/2010/main" val="631551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FD91-08E5-43E1-80BC-8AC6BE4B8B94}" type="slidenum">
              <a:rPr lang="en-US" smtClean="0">
                <a:solidFill>
                  <a:srgbClr val="BBBFBE">
                    <a:lumMod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022" y="222473"/>
            <a:ext cx="8614496" cy="467820"/>
          </a:xfrm>
        </p:spPr>
        <p:txBody>
          <a:bodyPr/>
          <a:lstStyle/>
          <a:p>
            <a:r>
              <a:rPr lang="en-US" dirty="0" smtClean="0"/>
              <a:t>Sample Output (</a:t>
            </a:r>
            <a:r>
              <a:rPr lang="en-US" dirty="0"/>
              <a:t>cont.)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r="3039"/>
          <a:stretch/>
        </p:blipFill>
        <p:spPr bwMode="auto">
          <a:xfrm>
            <a:off x="677917" y="877348"/>
            <a:ext cx="5123794" cy="54054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121830" y="2335078"/>
            <a:ext cx="2851688" cy="133040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will also see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 Period Detail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Historical Pay Period Summary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Information.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93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509713"/>
            <a:ext cx="6867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55" y="402677"/>
            <a:ext cx="8896350" cy="467820"/>
          </a:xfrm>
        </p:spPr>
        <p:txBody>
          <a:bodyPr/>
          <a:lstStyle/>
          <a:p>
            <a:r>
              <a:rPr lang="en-US" dirty="0" smtClean="0"/>
              <a:t>Starting </a:t>
            </a:r>
            <a:r>
              <a:rPr lang="en-US" dirty="0"/>
              <a:t>a</a:t>
            </a:r>
            <a:r>
              <a:rPr lang="en-US" dirty="0" smtClean="0"/>
              <a:t> New Order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35000709"/>
              </p:ext>
            </p:extLst>
          </p:nvPr>
        </p:nvGraphicFramePr>
        <p:xfrm>
          <a:off x="4211205" y="1371600"/>
          <a:ext cx="3187710" cy="73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829300" y="4148667"/>
            <a:ext cx="2550072" cy="12983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start a new order from a completed order by clicking on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 New Order</a:t>
            </a:r>
            <a:endParaRPr lang="en-US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486400" y="6477000"/>
            <a:ext cx="533400" cy="317500"/>
          </a:xfrm>
        </p:spPr>
        <p:txBody>
          <a:bodyPr/>
          <a:lstStyle/>
          <a:p>
            <a:pPr algn="ctr"/>
            <a:fld id="{AE3222B8-AB85-4596-9174-7225B78A7D68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854668" y="4392207"/>
            <a:ext cx="1726325" cy="677335"/>
          </a:xfrm>
          <a:prstGeom prst="roundRect">
            <a:avLst>
              <a:gd name="adj" fmla="val 38715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2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826" y="2554434"/>
            <a:ext cx="7085899" cy="1089025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400" dirty="0" smtClean="0"/>
              <a:t>More Order Information required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48687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2" y="1407226"/>
            <a:ext cx="8102639" cy="450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42" y="116314"/>
            <a:ext cx="8778240" cy="467820"/>
          </a:xfrm>
        </p:spPr>
        <p:txBody>
          <a:bodyPr/>
          <a:lstStyle/>
          <a:p>
            <a:r>
              <a:rPr lang="en-US" dirty="0" smtClean="0"/>
              <a:t>More Information Required – Multiple Identity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961448" y="4815882"/>
            <a:ext cx="1062807" cy="399869"/>
          </a:xfrm>
          <a:prstGeom prst="roundRect">
            <a:avLst>
              <a:gd name="adj" fmla="val 48587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995396" y="3497618"/>
            <a:ext cx="2039815" cy="665019"/>
          </a:xfrm>
          <a:prstGeom prst="roundRect">
            <a:avLst>
              <a:gd name="adj" fmla="val 38715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 rot="10800000" flipH="1">
            <a:off x="3128547" y="3569208"/>
            <a:ext cx="605741" cy="524349"/>
          </a:xfrm>
          <a:prstGeom prst="leftArrow">
            <a:avLst>
              <a:gd name="adj1" fmla="val 50000"/>
              <a:gd name="adj2" fmla="val 349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867702" y="3190489"/>
            <a:ext cx="3600330" cy="11130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 smtClean="0">
                <a:solidFill>
                  <a:schemeClr val="tx2"/>
                </a:solidFill>
              </a:rPr>
              <a:t>Provide the Employer Name or Code</a:t>
            </a:r>
          </a:p>
          <a:p>
            <a:pPr lvl="0"/>
            <a:r>
              <a:rPr lang="en-US" sz="1100" dirty="0" smtClean="0">
                <a:solidFill>
                  <a:schemeClr val="tx2"/>
                </a:solidFill>
              </a:rPr>
              <a:t>It does not happen often, but when an SSN on The Work Number database has a multiple identity, employer information must be provided.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7095811" y="4714984"/>
            <a:ext cx="402492" cy="524349"/>
          </a:xfrm>
          <a:prstGeom prst="leftArrow">
            <a:avLst>
              <a:gd name="adj1" fmla="val 50000"/>
              <a:gd name="adj2" fmla="val 349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468032" y="4714984"/>
            <a:ext cx="1575028" cy="500767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Place the Order</a:t>
            </a:r>
            <a:endParaRPr lang="en-US" sz="1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68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D1CF-FDC7-2644-9CFE-33B726185B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Login</a:t>
            </a:r>
          </a:p>
          <a:p>
            <a:r>
              <a:rPr lang="en-US" dirty="0" smtClean="0"/>
              <a:t>Ordering Your Verification(s)</a:t>
            </a:r>
          </a:p>
          <a:p>
            <a:pPr lvl="1"/>
            <a:r>
              <a:rPr lang="en-US" dirty="0" smtClean="0"/>
              <a:t>Search By Social Security Number (SSN)</a:t>
            </a:r>
          </a:p>
          <a:p>
            <a:pPr lvl="1"/>
            <a:r>
              <a:rPr lang="en-US" dirty="0" smtClean="0"/>
              <a:t>Search By Name, Address and Date of Birth</a:t>
            </a:r>
          </a:p>
          <a:p>
            <a:r>
              <a:rPr lang="en-US" dirty="0" smtClean="0"/>
              <a:t>Viewing Verification Results</a:t>
            </a:r>
          </a:p>
          <a:p>
            <a:pPr lvl="1"/>
            <a:r>
              <a:rPr lang="en-US" dirty="0" smtClean="0"/>
              <a:t>View Results</a:t>
            </a:r>
          </a:p>
          <a:p>
            <a:pPr lvl="1"/>
            <a:r>
              <a:rPr lang="en-US" dirty="0" smtClean="0"/>
              <a:t>Saving to PDF and Printing</a:t>
            </a:r>
          </a:p>
          <a:p>
            <a:r>
              <a:rPr lang="en-US" dirty="0" smtClean="0"/>
              <a:t>More Order Information Required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73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DDDDDD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 sz="2600" b="1">
                <a:solidFill>
                  <a:srgbClr val="DDDDDD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 sz="2600" b="1">
                <a:solidFill>
                  <a:srgbClr val="DDDDDD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 sz="2600" b="1">
                <a:solidFill>
                  <a:srgbClr val="DDDDDD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 sz="26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fld id="{AFE5571F-A5AB-43B0-8FB4-32518D146F4D}" type="slidenum">
              <a:rPr lang="en-US" altLang="en-US" sz="800" b="0" smtClean="0">
                <a:solidFill>
                  <a:srgbClr val="8A918F"/>
                </a:solidFill>
              </a:rPr>
              <a:pPr eaLnBrk="1" hangingPunct="1"/>
              <a:t>20</a:t>
            </a:fld>
            <a:endParaRPr lang="en-US" altLang="en-US" sz="800" b="0" smtClean="0">
              <a:solidFill>
                <a:srgbClr val="8A918F"/>
              </a:solidFill>
            </a:endParaRP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 bwMode="auto">
          <a:xfrm>
            <a:off x="839276" y="1251087"/>
            <a:ext cx="7547428" cy="4594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lvl="1" eaLnBrk="1" hangingPunct="1">
              <a:lnSpc>
                <a:spcPct val="110000"/>
              </a:lnSpc>
            </a:pPr>
            <a:r>
              <a:rPr lang="en-US" altLang="en-US" sz="2800" dirty="0" smtClean="0">
                <a:latin typeface="Arial" charset="0"/>
                <a:cs typeface="Arial" charset="0"/>
              </a:rPr>
              <a:t>For Social Service Verification (SSV)</a:t>
            </a:r>
            <a:endParaRPr lang="en-US" altLang="en-US" sz="2800" dirty="0" smtClean="0">
              <a:latin typeface="Arial" charset="0"/>
              <a:cs typeface="Arial" charset="0"/>
              <a:hlinkClick r:id="rId3"/>
            </a:endParaRPr>
          </a:p>
          <a:p>
            <a:pPr marL="625475" lvl="3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 smtClean="0">
                <a:latin typeface="Arial" charset="0"/>
                <a:cs typeface="Arial" charset="0"/>
                <a:hlinkClick r:id="rId3"/>
              </a:rPr>
              <a:t>socialservices@equifax.com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marL="625475" lvl="3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 smtClean="0">
                <a:latin typeface="Arial" charset="0"/>
                <a:cs typeface="Arial" charset="0"/>
              </a:rPr>
              <a:t>1-800-660-3399</a:t>
            </a:r>
          </a:p>
          <a:p>
            <a:pPr lvl="1">
              <a:lnSpc>
                <a:spcPct val="110000"/>
              </a:lnSpc>
            </a:pPr>
            <a:endParaRPr lang="en-US" altLang="en-US" sz="2800" dirty="0" smtClean="0">
              <a:latin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altLang="en-US" sz="2800" dirty="0" smtClean="0">
                <a:latin typeface="Arial" charset="0"/>
                <a:cs typeface="Arial" charset="0"/>
              </a:rPr>
              <a:t>For Other Verification Services</a:t>
            </a:r>
            <a:endParaRPr lang="en-US" altLang="en-US" sz="2800" dirty="0">
              <a:latin typeface="Arial" charset="0"/>
              <a:cs typeface="Arial" charset="0"/>
            </a:endParaRPr>
          </a:p>
          <a:p>
            <a:pPr marL="625475" lvl="3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600" dirty="0" smtClean="0">
                <a:latin typeface="Arial" charset="0"/>
                <a:cs typeface="Arial" charset="0"/>
                <a:hlinkClick r:id="rId4"/>
              </a:rPr>
              <a:t>member@equifax.com</a:t>
            </a:r>
            <a:endParaRPr lang="en-US" altLang="en-US" sz="2600" dirty="0" smtClean="0">
              <a:latin typeface="Arial" charset="0"/>
              <a:cs typeface="Arial" charset="0"/>
            </a:endParaRPr>
          </a:p>
          <a:p>
            <a:pPr marL="625475" lvl="3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600" dirty="0" smtClean="0">
                <a:latin typeface="Arial" charset="0"/>
                <a:cs typeface="Arial" charset="0"/>
              </a:rPr>
              <a:t>1-800-367-5690</a:t>
            </a:r>
            <a:endParaRPr lang="en-US" altLang="en-US" sz="2600" dirty="0" smtClean="0">
              <a:latin typeface="Arial" charset="0"/>
              <a:cs typeface="Arial" charset="0"/>
            </a:endParaRPr>
          </a:p>
          <a:p>
            <a:pPr lvl="2">
              <a:lnSpc>
                <a:spcPct val="110000"/>
              </a:lnSpc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altLang="en-US" sz="2800" dirty="0" smtClean="0">
                <a:latin typeface="Arial" charset="0"/>
                <a:cs typeface="Arial" charset="0"/>
              </a:rPr>
              <a:t>Hours </a:t>
            </a:r>
            <a:r>
              <a:rPr lang="en-US" altLang="en-US" sz="2800" dirty="0">
                <a:latin typeface="Arial" charset="0"/>
                <a:cs typeface="Arial" charset="0"/>
              </a:rPr>
              <a:t>of Operation:  7am - 7pm CST</a:t>
            </a:r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230187" indent="0">
              <a:lnSpc>
                <a:spcPct val="110000"/>
              </a:lnSpc>
              <a:buNone/>
            </a:pPr>
            <a:r>
              <a:rPr lang="en-US" altLang="en-US" b="1" dirty="0" smtClean="0">
                <a:latin typeface="Arial" charset="0"/>
                <a:cs typeface="Arial" charset="0"/>
              </a:rPr>
              <a:t>Please Note: </a:t>
            </a:r>
            <a:r>
              <a:rPr lang="en-US" altLang="en-US" dirty="0" smtClean="0">
                <a:latin typeface="Arial" charset="0"/>
                <a:cs typeface="Arial" charset="0"/>
              </a:rPr>
              <a:t>Be sure to mention the product you are calling about and that you are using the new web user interface.  </a:t>
            </a:r>
            <a:endParaRPr lang="en-US" altLang="en-US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84872" y="315196"/>
            <a:ext cx="8648114" cy="526298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cs typeface="Arial" charset="0"/>
              </a:rPr>
              <a:t>Equifax Verification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387776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4421" y="2581877"/>
            <a:ext cx="6969125" cy="1089025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400" dirty="0" smtClean="0"/>
              <a:t>How to log in</a:t>
            </a:r>
            <a:endParaRPr lang="en-US" sz="3400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609600" y="3370263"/>
            <a:ext cx="6372225" cy="108743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accent1"/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lnSpc>
                <a:spcPct val="85000"/>
              </a:lnSpc>
              <a:spcAft>
                <a:spcPct val="10000"/>
              </a:spcAft>
              <a:buClr>
                <a:srgbClr val="FFFFFF"/>
              </a:buClr>
              <a:buSzPct val="119000"/>
              <a:defRPr/>
            </a:pPr>
            <a:endParaRPr lang="en-US" sz="2800" b="0" cap="none" dirty="0" smtClean="0">
              <a:solidFill>
                <a:srgbClr val="666D7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24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249621"/>
            <a:ext cx="8778240" cy="467820"/>
          </a:xfrm>
        </p:spPr>
        <p:txBody>
          <a:bodyPr/>
          <a:lstStyle/>
          <a:p>
            <a:r>
              <a:rPr lang="en-US" dirty="0" smtClean="0"/>
              <a:t>How to </a:t>
            </a:r>
            <a:r>
              <a:rPr lang="en-US" dirty="0"/>
              <a:t>l</a:t>
            </a:r>
            <a:r>
              <a:rPr lang="en-US" dirty="0" smtClean="0"/>
              <a:t>ogin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4572000" cy="507831"/>
          </a:xfrm>
          <a:prstGeom prst="rect">
            <a:avLst/>
          </a:prstGeom>
          <a:noFill/>
        </p:spPr>
        <p:txBody>
          <a:bodyPr wrap="square" tIns="91440" rtlCol="0">
            <a:spAutoFit/>
          </a:bodyPr>
          <a:lstStyle/>
          <a:p>
            <a:pPr algn="l"/>
            <a:endParaRPr lang="en-US" sz="2400" b="0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660" y="851337"/>
            <a:ext cx="8907519" cy="692497"/>
          </a:xfrm>
          <a:prstGeom prst="rect">
            <a:avLst/>
          </a:prstGeom>
          <a:noFill/>
        </p:spPr>
        <p:txBody>
          <a:bodyPr wrap="square" tIns="91440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You </a:t>
            </a:r>
            <a:r>
              <a:rPr lang="en-US" b="0" dirty="0" smtClean="0">
                <a:solidFill>
                  <a:schemeClr val="tx2"/>
                </a:solidFill>
              </a:rPr>
              <a:t>can access through the Equifax Social Services Verification webpage  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http://www.theworknumber.com/SocialServices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/</a:t>
            </a: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71" y="2055405"/>
            <a:ext cx="5927834" cy="43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>
            <a:off x="6946029" y="3209352"/>
            <a:ext cx="838200" cy="381000"/>
          </a:xfrm>
          <a:prstGeom prst="leftArrow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12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8546"/>
            <a:ext cx="8778240" cy="467820"/>
          </a:xfrm>
        </p:spPr>
        <p:txBody>
          <a:bodyPr/>
          <a:lstStyle/>
          <a:p>
            <a:r>
              <a:rPr lang="en-US" dirty="0" smtClean="0"/>
              <a:t>Login – Enter Your Username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486400" y="6477000"/>
            <a:ext cx="533400" cy="317500"/>
          </a:xfrm>
        </p:spPr>
        <p:txBody>
          <a:bodyPr/>
          <a:lstStyle/>
          <a:p>
            <a:pPr algn="ctr"/>
            <a:fld id="{AE3222B8-AB85-4596-9174-7225B78A7D68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29751" y="1232340"/>
            <a:ext cx="288508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When you have been granted access to the service, you will be sent two emails from verifierid@equifax.com. </a:t>
            </a:r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One </a:t>
            </a:r>
            <a:r>
              <a:rPr lang="en-US" sz="1600" dirty="0">
                <a:solidFill>
                  <a:schemeClr val="tx2"/>
                </a:solidFill>
              </a:rPr>
              <a:t>will contain your </a:t>
            </a:r>
            <a:r>
              <a:rPr lang="en-US" sz="1600" dirty="0" smtClean="0">
                <a:solidFill>
                  <a:schemeClr val="tx2"/>
                </a:solidFill>
              </a:rPr>
              <a:t>username. </a:t>
            </a: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dirty="0">
                <a:solidFill>
                  <a:schemeClr val="tx2"/>
                </a:solidFill>
              </a:rPr>
              <a:t>other will contain a temporary password. </a:t>
            </a:r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Please </a:t>
            </a:r>
            <a:r>
              <a:rPr lang="en-US" sz="1600" dirty="0">
                <a:solidFill>
                  <a:schemeClr val="tx2"/>
                </a:solidFill>
              </a:rPr>
              <a:t>note that both username and password are case sensitive. </a:t>
            </a:r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Enter </a:t>
            </a:r>
            <a:r>
              <a:rPr lang="en-US" sz="1600" dirty="0">
                <a:solidFill>
                  <a:schemeClr val="tx2"/>
                </a:solidFill>
              </a:rPr>
              <a:t>your username on the screen shown and click Continue.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804" y="932327"/>
            <a:ext cx="8547036" cy="514574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5" y="932327"/>
            <a:ext cx="5600238" cy="514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24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2" y="1125056"/>
            <a:ext cx="5678129" cy="36484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66" y="268546"/>
            <a:ext cx="8778240" cy="467820"/>
          </a:xfrm>
        </p:spPr>
        <p:txBody>
          <a:bodyPr/>
          <a:lstStyle/>
          <a:p>
            <a:r>
              <a:rPr lang="en-US" dirty="0" smtClean="0"/>
              <a:t>Login – Enter Your Password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86200" y="1892753"/>
            <a:ext cx="2133600" cy="18169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C00000"/>
                </a:solidFill>
              </a:rPr>
              <a:t>First-time users will go through an enrollment process to set up security questions and security image for future password resets, etc.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486400" y="6477000"/>
            <a:ext cx="533400" cy="317500"/>
          </a:xfrm>
        </p:spPr>
        <p:txBody>
          <a:bodyPr/>
          <a:lstStyle/>
          <a:p>
            <a:pPr algn="ctr"/>
            <a:fld id="{AE3222B8-AB85-4596-9174-7225B78A7D68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34939" y="1125056"/>
            <a:ext cx="2286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Enter your password and click Log in. </a:t>
            </a:r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dirty="0">
                <a:solidFill>
                  <a:schemeClr val="tx2"/>
                </a:solidFill>
              </a:rPr>
              <a:t>first time you login, you will be prompted to select 6 security questions and provide answers. </a:t>
            </a:r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You </a:t>
            </a:r>
            <a:r>
              <a:rPr lang="en-US" sz="1600" dirty="0">
                <a:solidFill>
                  <a:schemeClr val="tx2"/>
                </a:solidFill>
              </a:rPr>
              <a:t>will be required to select a security image and personalize your password. </a:t>
            </a:r>
          </a:p>
        </p:txBody>
      </p:sp>
    </p:spTree>
    <p:extLst>
      <p:ext uri="{BB962C8B-B14F-4D97-AF65-F5344CB8AC3E}">
        <p14:creationId xmlns:p14="http://schemas.microsoft.com/office/powerpoint/2010/main" val="1654992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2454352"/>
            <a:ext cx="6819900" cy="1089025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400" dirty="0" smtClean="0"/>
              <a:t>Ordering your verification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70570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89" y="721440"/>
            <a:ext cx="6894401" cy="528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42" y="116314"/>
            <a:ext cx="8778240" cy="467820"/>
          </a:xfrm>
        </p:spPr>
        <p:txBody>
          <a:bodyPr/>
          <a:lstStyle/>
          <a:p>
            <a:r>
              <a:rPr lang="en-US" dirty="0" smtClean="0"/>
              <a:t>Product Ordering for multiple Programs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6462" y="780822"/>
            <a:ext cx="1767525" cy="53290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chemeClr val="tx2"/>
                </a:solidFill>
              </a:rPr>
              <a:t>Enter the SSN </a:t>
            </a:r>
            <a:r>
              <a:rPr lang="en-US" sz="1200" dirty="0" smtClean="0">
                <a:solidFill>
                  <a:schemeClr val="tx2"/>
                </a:solidFill>
              </a:rPr>
              <a:t>(if available, if not, follow instructions on next slide)</a:t>
            </a:r>
          </a:p>
          <a:p>
            <a:pPr marL="182880" indent="-18288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chemeClr val="tx2"/>
                </a:solidFill>
              </a:rPr>
              <a:t>Enter Tracking Number </a:t>
            </a:r>
            <a:r>
              <a:rPr lang="en-US" sz="1200" dirty="0" smtClean="0">
                <a:solidFill>
                  <a:schemeClr val="tx2"/>
                </a:solidFill>
              </a:rPr>
              <a:t>(configurable as optional or required) </a:t>
            </a:r>
          </a:p>
          <a:p>
            <a:pPr marL="182880" indent="-18288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chemeClr val="tx2"/>
                </a:solidFill>
              </a:rPr>
              <a:t>Select Permissible Purpose </a:t>
            </a:r>
            <a:r>
              <a:rPr lang="en-US" sz="1200" dirty="0" smtClean="0">
                <a:solidFill>
                  <a:schemeClr val="tx2"/>
                </a:solidFill>
              </a:rPr>
              <a:t>from drop down menu</a:t>
            </a:r>
            <a:r>
              <a:rPr lang="en-US" sz="1200" i="1" dirty="0" smtClean="0">
                <a:solidFill>
                  <a:schemeClr val="tx2"/>
                </a:solidFill>
              </a:rPr>
              <a:t>(the reason you are verifying this individual’s employment)</a:t>
            </a:r>
          </a:p>
          <a:p>
            <a:pPr marL="182880" indent="-18288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chemeClr val="tx2"/>
                </a:solidFill>
              </a:rPr>
              <a:t>Select Program(s) </a:t>
            </a:r>
            <a:r>
              <a:rPr lang="en-US" sz="1200" dirty="0" smtClean="0">
                <a:solidFill>
                  <a:schemeClr val="tx2"/>
                </a:solidFill>
              </a:rPr>
              <a:t>from the drop down menu (</a:t>
            </a:r>
            <a:r>
              <a:rPr lang="en-US" sz="1200" i="1" dirty="0" smtClean="0">
                <a:solidFill>
                  <a:schemeClr val="tx2"/>
                </a:solidFill>
              </a:rPr>
              <a:t>you are using the verification)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66446" y="5511882"/>
            <a:ext cx="1568177" cy="399869"/>
          </a:xfrm>
          <a:prstGeom prst="roundRect">
            <a:avLst>
              <a:gd name="adj" fmla="val 48587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082020" y="3880010"/>
            <a:ext cx="2039815" cy="1022581"/>
          </a:xfrm>
          <a:prstGeom prst="roundRect">
            <a:avLst>
              <a:gd name="adj" fmla="val 38715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 rot="10800000" flipH="1">
            <a:off x="4214157" y="4042422"/>
            <a:ext cx="605741" cy="524349"/>
          </a:xfrm>
          <a:prstGeom prst="leftArrow">
            <a:avLst>
              <a:gd name="adj1" fmla="val 50000"/>
              <a:gd name="adj2" fmla="val 349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 flipH="1">
            <a:off x="5299130" y="5449641"/>
            <a:ext cx="496064" cy="524349"/>
          </a:xfrm>
          <a:prstGeom prst="leftArrow">
            <a:avLst>
              <a:gd name="adj1" fmla="val 50000"/>
              <a:gd name="adj2" fmla="val 349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930995" y="3617835"/>
            <a:ext cx="3600330" cy="9489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 smtClean="0">
                <a:solidFill>
                  <a:schemeClr val="tx2"/>
                </a:solidFill>
              </a:rPr>
              <a:t>5. </a:t>
            </a:r>
            <a:r>
              <a:rPr lang="en-US" sz="1400" b="1" dirty="0">
                <a:solidFill>
                  <a:schemeClr val="tx2"/>
                </a:solidFill>
              </a:rPr>
              <a:t>Choose your order </a:t>
            </a:r>
            <a:r>
              <a:rPr lang="en-US" sz="1400" b="1" dirty="0" smtClean="0">
                <a:solidFill>
                  <a:schemeClr val="tx2"/>
                </a:solidFill>
              </a:rPr>
              <a:t>type  </a:t>
            </a:r>
          </a:p>
          <a:p>
            <a:pPr lvl="0"/>
            <a:r>
              <a:rPr lang="en-US" sz="1400" dirty="0" smtClean="0">
                <a:solidFill>
                  <a:schemeClr val="tx2"/>
                </a:solidFill>
              </a:rPr>
              <a:t>Products </a:t>
            </a:r>
            <a:r>
              <a:rPr lang="en-US" sz="1400" dirty="0">
                <a:solidFill>
                  <a:schemeClr val="tx2"/>
                </a:solidFill>
              </a:rPr>
              <a:t>presented to you are determined by your contract with Equifax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168147" y="2131622"/>
            <a:ext cx="5303502" cy="463136"/>
          </a:xfrm>
          <a:prstGeom prst="roundRect">
            <a:avLst>
              <a:gd name="adj" fmla="val 38715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321948" y="5397762"/>
            <a:ext cx="2919972" cy="6281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6. </a:t>
            </a:r>
            <a:r>
              <a:rPr lang="en-US" sz="1400" dirty="0" smtClean="0">
                <a:solidFill>
                  <a:schemeClr val="tx2"/>
                </a:solidFill>
              </a:rPr>
              <a:t>Once all selections are made, click </a:t>
            </a:r>
            <a:r>
              <a:rPr lang="en-US" sz="1600" b="1" dirty="0" smtClean="0">
                <a:solidFill>
                  <a:schemeClr val="tx2"/>
                </a:solidFill>
              </a:rPr>
              <a:t>“Start Order”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6" name="Left Arrow 35"/>
          <p:cNvSpPr/>
          <p:nvPr/>
        </p:nvSpPr>
        <p:spPr>
          <a:xfrm rot="10800000">
            <a:off x="1648707" y="2389083"/>
            <a:ext cx="519439" cy="524349"/>
          </a:xfrm>
          <a:prstGeom prst="leftArrow">
            <a:avLst>
              <a:gd name="adj1" fmla="val 50000"/>
              <a:gd name="adj2" fmla="val 349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054798" y="2603934"/>
            <a:ext cx="2039815" cy="1276076"/>
          </a:xfrm>
          <a:prstGeom prst="roundRect">
            <a:avLst>
              <a:gd name="adj" fmla="val 38715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1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216" y="1290210"/>
            <a:ext cx="6098279" cy="495023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FD91-08E5-43E1-80BC-8AC6BE4B8B94}" type="slidenum">
              <a:rPr lang="en-US" smtClean="0">
                <a:solidFill>
                  <a:srgbClr val="BBBFBE">
                    <a:lumMod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BBBFBE">
                  <a:lumMod val="75000"/>
                </a:srgb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15016" y="2219325"/>
            <a:ext cx="4568744" cy="533400"/>
          </a:xfrm>
          <a:prstGeom prst="roundRect">
            <a:avLst>
              <a:gd name="adj" fmla="val 48587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6424" y="186558"/>
            <a:ext cx="87782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3200" dirty="0" smtClean="0">
                <a:latin typeface="Arial Narrow" panose="020B0606020202030204" pitchFamily="34" charset="0"/>
              </a:rPr>
              <a:t>Don’t have an SSN or not sure it’s accurate?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8" name="Left Arrow 7"/>
          <p:cNvSpPr/>
          <p:nvPr/>
        </p:nvSpPr>
        <p:spPr>
          <a:xfrm rot="10800000">
            <a:off x="2480843" y="2235040"/>
            <a:ext cx="605741" cy="524349"/>
          </a:xfrm>
          <a:prstGeom prst="leftArrow">
            <a:avLst>
              <a:gd name="adj1" fmla="val 50000"/>
              <a:gd name="adj2" fmla="val 349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36212" y="992701"/>
            <a:ext cx="2506412" cy="3957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0" dirty="0" smtClean="0">
                <a:solidFill>
                  <a:schemeClr val="tx2"/>
                </a:solidFill>
              </a:rPr>
              <a:t>If you do not have the applicant SSN but have other personal data to search with, before selecting the product type, simply choose “</a:t>
            </a:r>
            <a:r>
              <a:rPr lang="en-US" sz="1400" b="1" dirty="0" smtClean="0">
                <a:solidFill>
                  <a:schemeClr val="tx2"/>
                </a:solidFill>
              </a:rPr>
              <a:t>Click Here” </a:t>
            </a:r>
            <a:r>
              <a:rPr lang="en-US" sz="1400" b="0" dirty="0" smtClean="0">
                <a:solidFill>
                  <a:schemeClr val="tx2"/>
                </a:solidFill>
              </a:rPr>
              <a:t>in the highlighted area.  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b="0" dirty="0" smtClean="0">
                <a:solidFill>
                  <a:schemeClr val="tx2"/>
                </a:solidFill>
              </a:rPr>
              <a:t>This may also be used if you have already searched unsuccessfully on SSN and suspect the SSN may be incorrect.</a:t>
            </a:r>
            <a:endParaRPr lang="en-US" sz="1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30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quifax_PPT_Template_External_FINAL-012617">
  <a:themeElements>
    <a:clrScheme name="Custom 3">
      <a:dk1>
        <a:srgbClr val="333E48"/>
      </a:dk1>
      <a:lt1>
        <a:srgbClr val="FFFFFF"/>
      </a:lt1>
      <a:dk2>
        <a:srgbClr val="5F6A72"/>
      </a:dk2>
      <a:lt2>
        <a:srgbClr val="A5ACB0"/>
      </a:lt2>
      <a:accent1>
        <a:srgbClr val="D1D4D3"/>
      </a:accent1>
      <a:accent2>
        <a:srgbClr val="9E1B32"/>
      </a:accent2>
      <a:accent3>
        <a:srgbClr val="E70033"/>
      </a:accent3>
      <a:accent4>
        <a:srgbClr val="F26724"/>
      </a:accent4>
      <a:accent5>
        <a:srgbClr val="3FAE49"/>
      </a:accent5>
      <a:accent6>
        <a:srgbClr val="0493C9"/>
      </a:accent6>
      <a:hlink>
        <a:srgbClr val="95358D"/>
      </a:hlink>
      <a:folHlink>
        <a:srgbClr val="EDB7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45720" rtlCol="0">
        <a:spAutoFit/>
      </a:bodyPr>
      <a:lstStyle>
        <a:defPPr algn="l">
          <a:spcBef>
            <a:spcPct val="20000"/>
          </a:spcBef>
          <a:buClr>
            <a:schemeClr val="tx1"/>
          </a:buClr>
          <a:buSzPct val="120000"/>
          <a:defRPr sz="2000" b="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7" id="{A5377418-2A9B-7E40-B0A7-BB0756DBB1D9}" vid="{0877940F-1425-9D4B-A345-5C733FA1A352}"/>
    </a:ext>
  </a:extLst>
</a:theme>
</file>

<file path=ppt/theme/theme2.xml><?xml version="1.0" encoding="utf-8"?>
<a:theme xmlns:a="http://schemas.openxmlformats.org/drawingml/2006/main" name="1_Equifax PPT Master EXTERNAL2015_050815">
  <a:themeElements>
    <a:clrScheme name="Custom 3">
      <a:dk1>
        <a:srgbClr val="333E48"/>
      </a:dk1>
      <a:lt1>
        <a:srgbClr val="FFFFFF"/>
      </a:lt1>
      <a:dk2>
        <a:srgbClr val="5F6A72"/>
      </a:dk2>
      <a:lt2>
        <a:srgbClr val="A5ACB0"/>
      </a:lt2>
      <a:accent1>
        <a:srgbClr val="D1D4D3"/>
      </a:accent1>
      <a:accent2>
        <a:srgbClr val="9E1B32"/>
      </a:accent2>
      <a:accent3>
        <a:srgbClr val="E70033"/>
      </a:accent3>
      <a:accent4>
        <a:srgbClr val="F26724"/>
      </a:accent4>
      <a:accent5>
        <a:srgbClr val="3FAE49"/>
      </a:accent5>
      <a:accent6>
        <a:srgbClr val="0493C9"/>
      </a:accent6>
      <a:hlink>
        <a:srgbClr val="95358D"/>
      </a:hlink>
      <a:folHlink>
        <a:srgbClr val="EDB7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45720" rtlCol="0">
        <a:spAutoFit/>
      </a:bodyPr>
      <a:lstStyle>
        <a:defPPr algn="l">
          <a:spcBef>
            <a:spcPct val="20000"/>
          </a:spcBef>
          <a:buClr>
            <a:schemeClr val="tx1"/>
          </a:buClr>
          <a:buSzPct val="120000"/>
          <a:defRPr sz="2000" b="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Equifax PPT Master EXTERNAL2015_050815">
  <a:themeElements>
    <a:clrScheme name="Custom 3">
      <a:dk1>
        <a:srgbClr val="333E48"/>
      </a:dk1>
      <a:lt1>
        <a:srgbClr val="FFFFFF"/>
      </a:lt1>
      <a:dk2>
        <a:srgbClr val="5F6A72"/>
      </a:dk2>
      <a:lt2>
        <a:srgbClr val="A5ACB0"/>
      </a:lt2>
      <a:accent1>
        <a:srgbClr val="D1D4D3"/>
      </a:accent1>
      <a:accent2>
        <a:srgbClr val="9E1B32"/>
      </a:accent2>
      <a:accent3>
        <a:srgbClr val="E70033"/>
      </a:accent3>
      <a:accent4>
        <a:srgbClr val="F26724"/>
      </a:accent4>
      <a:accent5>
        <a:srgbClr val="3FAE49"/>
      </a:accent5>
      <a:accent6>
        <a:srgbClr val="0493C9"/>
      </a:accent6>
      <a:hlink>
        <a:srgbClr val="95358D"/>
      </a:hlink>
      <a:folHlink>
        <a:srgbClr val="EDB7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45720" rtlCol="0">
        <a:spAutoFit/>
      </a:bodyPr>
      <a:lstStyle>
        <a:defPPr algn="l">
          <a:spcBef>
            <a:spcPct val="20000"/>
          </a:spcBef>
          <a:buClr>
            <a:schemeClr val="tx1"/>
          </a:buClr>
          <a:buSzPct val="120000"/>
          <a:defRPr sz="2000" b="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7" id="{A5377418-2A9B-7E40-B0A7-BB0756DBB1D9}" vid="{0877940F-1425-9D4B-A345-5C733FA1A352}"/>
    </a:ext>
  </a:extLst>
</a:theme>
</file>

<file path=ppt/theme/theme4.xml><?xml version="1.0" encoding="utf-8"?>
<a:theme xmlns:a="http://schemas.openxmlformats.org/drawingml/2006/main" name="Equifax PPT template">
  <a:themeElements>
    <a:clrScheme name="Custom 3">
      <a:dk1>
        <a:srgbClr val="333E48"/>
      </a:dk1>
      <a:lt1>
        <a:srgbClr val="FFFFFF"/>
      </a:lt1>
      <a:dk2>
        <a:srgbClr val="5F6A72"/>
      </a:dk2>
      <a:lt2>
        <a:srgbClr val="A5ACB0"/>
      </a:lt2>
      <a:accent1>
        <a:srgbClr val="D1D4D3"/>
      </a:accent1>
      <a:accent2>
        <a:srgbClr val="9E1B32"/>
      </a:accent2>
      <a:accent3>
        <a:srgbClr val="E70033"/>
      </a:accent3>
      <a:accent4>
        <a:srgbClr val="F26724"/>
      </a:accent4>
      <a:accent5>
        <a:srgbClr val="3FAE49"/>
      </a:accent5>
      <a:accent6>
        <a:srgbClr val="0493C9"/>
      </a:accent6>
      <a:hlink>
        <a:srgbClr val="95358D"/>
      </a:hlink>
      <a:folHlink>
        <a:srgbClr val="EDB700"/>
      </a:folHlink>
    </a:clrScheme>
    <a:fontScheme name="Equifax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1440" rtlCol="0">
        <a:spAutoFit/>
      </a:bodyPr>
      <a:lstStyle>
        <a:defPPr algn="l">
          <a:spcBef>
            <a:spcPct val="20000"/>
          </a:spcBef>
          <a:buClr>
            <a:schemeClr val="tx1"/>
          </a:buClr>
          <a:buSzPct val="120000"/>
          <a:defRPr sz="2000" b="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Equifax Theme_05.2013">
  <a:themeElements>
    <a:clrScheme name="Equifax">
      <a:dk1>
        <a:srgbClr val="000000"/>
      </a:dk1>
      <a:lt1>
        <a:srgbClr val="FFFFFF"/>
      </a:lt1>
      <a:dk2>
        <a:srgbClr val="000000"/>
      </a:dk2>
      <a:lt2>
        <a:srgbClr val="ADAFAA"/>
      </a:lt2>
      <a:accent1>
        <a:srgbClr val="9E1B32"/>
      </a:accent1>
      <a:accent2>
        <a:srgbClr val="CC0000"/>
      </a:accent2>
      <a:accent3>
        <a:srgbClr val="666D70"/>
      </a:accent3>
      <a:accent4>
        <a:srgbClr val="BBBFBE"/>
      </a:accent4>
      <a:accent5>
        <a:srgbClr val="D1D4D3"/>
      </a:accent5>
      <a:accent6>
        <a:srgbClr val="EBB700"/>
      </a:accent6>
      <a:hlink>
        <a:srgbClr val="009999"/>
      </a:hlink>
      <a:folHlink>
        <a:srgbClr val="3394AB"/>
      </a:folHlink>
    </a:clrScheme>
    <a:fontScheme name="Equifax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tIns="91440" rtlCol="0">
        <a:spAutoFit/>
      </a:bodyPr>
      <a:lstStyle>
        <a:defPPr algn="l">
          <a:defRPr sz="2400" b="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Equifax Theme_05.2013">
  <a:themeElements>
    <a:clrScheme name="Equifax">
      <a:dk1>
        <a:srgbClr val="000000"/>
      </a:dk1>
      <a:lt1>
        <a:srgbClr val="FFFFFF"/>
      </a:lt1>
      <a:dk2>
        <a:srgbClr val="000000"/>
      </a:dk2>
      <a:lt2>
        <a:srgbClr val="ADAFAA"/>
      </a:lt2>
      <a:accent1>
        <a:srgbClr val="9E1B32"/>
      </a:accent1>
      <a:accent2>
        <a:srgbClr val="CC0000"/>
      </a:accent2>
      <a:accent3>
        <a:srgbClr val="666D70"/>
      </a:accent3>
      <a:accent4>
        <a:srgbClr val="BBBFBE"/>
      </a:accent4>
      <a:accent5>
        <a:srgbClr val="D1D4D3"/>
      </a:accent5>
      <a:accent6>
        <a:srgbClr val="EBB700"/>
      </a:accent6>
      <a:hlink>
        <a:srgbClr val="009999"/>
      </a:hlink>
      <a:folHlink>
        <a:srgbClr val="3394AB"/>
      </a:folHlink>
    </a:clrScheme>
    <a:fontScheme name="Equifax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tIns="91440" rtlCol="0">
        <a:spAutoFit/>
      </a:bodyPr>
      <a:lstStyle>
        <a:defPPr algn="l">
          <a:defRPr sz="2400" b="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BFF1FCE7DC740AB343876C8FBF946" ma:contentTypeVersion="0" ma:contentTypeDescription="Create a new document." ma:contentTypeScope="" ma:versionID="6a1925d5dabeacb498dd169eb32c1d7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207767-8CFA-4FBF-9E23-E99E4BAAA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DA43D9-9C7B-40AE-9D44-5781182F3D94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957A34C-9BE4-40E1-ABBF-1A398B90ED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Equifax_PPT_Template_External_FINAL-012617</Template>
  <TotalTime>15676</TotalTime>
  <Words>717</Words>
  <Application>Microsoft Office PowerPoint</Application>
  <PresentationFormat>On-screen Show (4:3)</PresentationFormat>
  <Paragraphs>108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Equifax_PPT_Template_External_FINAL-012617</vt:lpstr>
      <vt:lpstr>1_Equifax PPT Master EXTERNAL2015_050815</vt:lpstr>
      <vt:lpstr>3_Equifax PPT Master EXTERNAL2015_050815</vt:lpstr>
      <vt:lpstr>Equifax PPT template</vt:lpstr>
      <vt:lpstr>Equifax Theme_05.2013</vt:lpstr>
      <vt:lpstr>1_Equifax Theme_05.2013</vt:lpstr>
      <vt:lpstr>Verification Services  web User Interface - user guide</vt:lpstr>
      <vt:lpstr>Topics Covered</vt:lpstr>
      <vt:lpstr>How to log in</vt:lpstr>
      <vt:lpstr>How to login </vt:lpstr>
      <vt:lpstr>Login – Enter Your Username</vt:lpstr>
      <vt:lpstr>Login – Enter Your Password</vt:lpstr>
      <vt:lpstr>Ordering your verification</vt:lpstr>
      <vt:lpstr>Product Ordering for multiple Programs</vt:lpstr>
      <vt:lpstr>PowerPoint Presentation</vt:lpstr>
      <vt:lpstr>Don’t have an SSN or not sure it’s accurate? (cont.)</vt:lpstr>
      <vt:lpstr>Employer Search upgraded with Last Pay Period</vt:lpstr>
      <vt:lpstr>Download Report &amp; Order Additional Records</vt:lpstr>
      <vt:lpstr>Viewing Verification Results</vt:lpstr>
      <vt:lpstr>Sample Output of Completed Verification Order </vt:lpstr>
      <vt:lpstr>PowerPoint Presentation</vt:lpstr>
      <vt:lpstr>Sample Output (cont.) </vt:lpstr>
      <vt:lpstr>Starting a New Order</vt:lpstr>
      <vt:lpstr>More Order Information required</vt:lpstr>
      <vt:lpstr>More Information Required – Multiple Identity</vt:lpstr>
      <vt:lpstr>Equifax Verification Support Services</vt:lpstr>
    </vt:vector>
  </TitlesOfParts>
  <Company>Talx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Title, Arial, 36 pt</dc:title>
  <dc:creator>William.Shirley@equifax.com</dc:creator>
  <cp:lastModifiedBy>Juan Cole</cp:lastModifiedBy>
  <cp:revision>139</cp:revision>
  <cp:lastPrinted>2017-02-27T22:24:25Z</cp:lastPrinted>
  <dcterms:created xsi:type="dcterms:W3CDTF">2017-02-27T19:50:40Z</dcterms:created>
  <dcterms:modified xsi:type="dcterms:W3CDTF">2018-11-01T17:23:57Z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0x010100EC3BFF1FCE7DC740AB343876C8FBF946</vt:lpwstr>
  </property>
</Properties>
</file>