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1.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7"/>
  </p:notesMasterIdLst>
  <p:handoutMasterIdLst>
    <p:handoutMasterId r:id="rId108"/>
  </p:handoutMasterIdLst>
  <p:sldIdLst>
    <p:sldId id="459" r:id="rId2"/>
    <p:sldId id="507" r:id="rId3"/>
    <p:sldId id="677" r:id="rId4"/>
    <p:sldId id="678" r:id="rId5"/>
    <p:sldId id="508" r:id="rId6"/>
    <p:sldId id="669" r:id="rId7"/>
    <p:sldId id="600" r:id="rId8"/>
    <p:sldId id="601" r:id="rId9"/>
    <p:sldId id="670" r:id="rId10"/>
    <p:sldId id="660" r:id="rId11"/>
    <p:sldId id="661" r:id="rId12"/>
    <p:sldId id="662" r:id="rId13"/>
    <p:sldId id="671" r:id="rId14"/>
    <p:sldId id="648" r:id="rId15"/>
    <p:sldId id="649" r:id="rId16"/>
    <p:sldId id="650" r:id="rId17"/>
    <p:sldId id="651" r:id="rId18"/>
    <p:sldId id="652" r:id="rId19"/>
    <p:sldId id="672" r:id="rId20"/>
    <p:sldId id="623" r:id="rId21"/>
    <p:sldId id="624" r:id="rId22"/>
    <p:sldId id="625" r:id="rId23"/>
    <p:sldId id="603" r:id="rId24"/>
    <p:sldId id="608" r:id="rId25"/>
    <p:sldId id="609" r:id="rId26"/>
    <p:sldId id="610" r:id="rId27"/>
    <p:sldId id="611" r:id="rId28"/>
    <p:sldId id="679" r:id="rId29"/>
    <p:sldId id="615" r:id="rId30"/>
    <p:sldId id="612" r:id="rId31"/>
    <p:sldId id="613" r:id="rId32"/>
    <p:sldId id="576" r:id="rId33"/>
    <p:sldId id="577" r:id="rId34"/>
    <p:sldId id="578" r:id="rId35"/>
    <p:sldId id="599" r:id="rId36"/>
    <p:sldId id="579" r:id="rId37"/>
    <p:sldId id="595" r:id="rId38"/>
    <p:sldId id="597" r:id="rId39"/>
    <p:sldId id="598" r:id="rId40"/>
    <p:sldId id="596" r:id="rId41"/>
    <p:sldId id="510" r:id="rId42"/>
    <p:sldId id="573" r:id="rId43"/>
    <p:sldId id="622" r:id="rId44"/>
    <p:sldId id="580" r:id="rId45"/>
    <p:sldId id="547" r:id="rId46"/>
    <p:sldId id="583" r:id="rId47"/>
    <p:sldId id="630" r:id="rId48"/>
    <p:sldId id="632" r:id="rId49"/>
    <p:sldId id="631" r:id="rId50"/>
    <p:sldId id="512" r:id="rId51"/>
    <p:sldId id="688" r:id="rId52"/>
    <p:sldId id="689" r:id="rId53"/>
    <p:sldId id="690" r:id="rId54"/>
    <p:sldId id="691" r:id="rId55"/>
    <p:sldId id="692" r:id="rId56"/>
    <p:sldId id="693" r:id="rId57"/>
    <p:sldId id="694" r:id="rId58"/>
    <p:sldId id="695" r:id="rId59"/>
    <p:sldId id="696" r:id="rId60"/>
    <p:sldId id="697" r:id="rId61"/>
    <p:sldId id="698" r:id="rId62"/>
    <p:sldId id="699" r:id="rId63"/>
    <p:sldId id="700" r:id="rId64"/>
    <p:sldId id="701" r:id="rId65"/>
    <p:sldId id="702" r:id="rId66"/>
    <p:sldId id="703" r:id="rId67"/>
    <p:sldId id="704" r:id="rId68"/>
    <p:sldId id="705" r:id="rId69"/>
    <p:sldId id="604" r:id="rId70"/>
    <p:sldId id="636" r:id="rId71"/>
    <p:sldId id="637" r:id="rId72"/>
    <p:sldId id="638" r:id="rId73"/>
    <p:sldId id="639" r:id="rId74"/>
    <p:sldId id="640" r:id="rId75"/>
    <p:sldId id="627" r:id="rId76"/>
    <p:sldId id="628" r:id="rId77"/>
    <p:sldId id="629" r:id="rId78"/>
    <p:sldId id="641" r:id="rId79"/>
    <p:sldId id="680" r:id="rId80"/>
    <p:sldId id="667" r:id="rId81"/>
    <p:sldId id="668" r:id="rId82"/>
    <p:sldId id="644" r:id="rId83"/>
    <p:sldId id="645" r:id="rId84"/>
    <p:sldId id="517" r:id="rId85"/>
    <p:sldId id="574" r:id="rId86"/>
    <p:sldId id="585" r:id="rId87"/>
    <p:sldId id="584" r:id="rId88"/>
    <p:sldId id="586" r:id="rId89"/>
    <p:sldId id="587" r:id="rId90"/>
    <p:sldId id="687" r:id="rId91"/>
    <p:sldId id="589" r:id="rId92"/>
    <p:sldId id="602" r:id="rId93"/>
    <p:sldId id="621" r:id="rId94"/>
    <p:sldId id="591" r:id="rId95"/>
    <p:sldId id="681" r:id="rId96"/>
    <p:sldId id="592" r:id="rId97"/>
    <p:sldId id="593" r:id="rId98"/>
    <p:sldId id="620" r:id="rId99"/>
    <p:sldId id="647" r:id="rId100"/>
    <p:sldId id="616" r:id="rId101"/>
    <p:sldId id="658" r:id="rId102"/>
    <p:sldId id="617" r:id="rId103"/>
    <p:sldId id="663" r:id="rId104"/>
    <p:sldId id="519" r:id="rId105"/>
    <p:sldId id="520" r:id="rId106"/>
  </p:sldIdLst>
  <p:sldSz cx="9144000" cy="6858000" type="screen4x3"/>
  <p:notesSz cx="9296400" cy="7010400"/>
  <p:custDataLst>
    <p:tags r:id="rId10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 Regina" initials="BR" lastIdx="37" clrIdx="6">
    <p:extLst>
      <p:ext uri="{19B8F6BF-5375-455C-9EA6-DF929625EA0E}">
        <p15:presenceInfo xmlns:p15="http://schemas.microsoft.com/office/powerpoint/2012/main" userId="S-1-5-21-2744878847-1876734302-662453930-246414" providerId="AD"/>
      </p:ext>
    </p:extLst>
  </p:cmAuthor>
  <p:cmAuthor id="1" name="Lerche, Julia K" initials="LJK" lastIdx="9" clrIdx="0">
    <p:extLst/>
  </p:cmAuthor>
  <p:cmAuthor id="2" name="Rachels, Wendy" initials="RW" lastIdx="29" clrIdx="1">
    <p:extLst>
      <p:ext uri="{19B8F6BF-5375-455C-9EA6-DF929625EA0E}">
        <p15:presenceInfo xmlns:p15="http://schemas.microsoft.com/office/powerpoint/2012/main" userId="S-1-5-21-2744878847-1876734302-662453930-237351" providerId="AD"/>
      </p:ext>
    </p:extLst>
  </p:cmAuthor>
  <p:cmAuthor id="3" name="Rice, Adrienne B" initials="RAB" lastIdx="15" clrIdx="2">
    <p:extLst>
      <p:ext uri="{19B8F6BF-5375-455C-9EA6-DF929625EA0E}">
        <p15:presenceInfo xmlns:p15="http://schemas.microsoft.com/office/powerpoint/2012/main" userId="S-1-5-21-2744878847-1876734302-662453930-587545" providerId="AD"/>
      </p:ext>
    </p:extLst>
  </p:cmAuthor>
  <p:cmAuthor id="4" name="Cox, Robert G" initials="CRG" lastIdx="3" clrIdx="3">
    <p:extLst>
      <p:ext uri="{19B8F6BF-5375-455C-9EA6-DF929625EA0E}">
        <p15:presenceInfo xmlns:p15="http://schemas.microsoft.com/office/powerpoint/2012/main" userId="S-1-5-21-2744878847-1876734302-662453930-692806" providerId="AD"/>
      </p:ext>
    </p:extLst>
  </p:cmAuthor>
  <p:cmAuthor id="5" name="Lawrence, Judith J" initials="LJJ" lastIdx="8" clrIdx="4">
    <p:extLst>
      <p:ext uri="{19B8F6BF-5375-455C-9EA6-DF929625EA0E}">
        <p15:presenceInfo xmlns:p15="http://schemas.microsoft.com/office/powerpoint/2012/main" userId="S-1-5-21-2744878847-1876734302-662453930-481667" providerId="AD"/>
      </p:ext>
    </p:extLst>
  </p:cmAuthor>
  <p:cmAuthor id="6" name="Hicks, Jerquitta C" initials="HJC" lastIdx="7" clrIdx="5">
    <p:extLst>
      <p:ext uri="{19B8F6BF-5375-455C-9EA6-DF929625EA0E}">
        <p15:presenceInfo xmlns:p15="http://schemas.microsoft.com/office/powerpoint/2012/main" userId="S-1-5-21-2744878847-1876734302-662453930-235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8" autoAdjust="0"/>
    <p:restoredTop sz="55877" autoAdjust="0"/>
  </p:normalViewPr>
  <p:slideViewPr>
    <p:cSldViewPr snapToGrid="0">
      <p:cViewPr varScale="1">
        <p:scale>
          <a:sx n="49" d="100"/>
          <a:sy n="49" d="100"/>
        </p:scale>
        <p:origin x="1170" y="48"/>
      </p:cViewPr>
      <p:guideLst>
        <p:guide orient="horz" pos="2160"/>
        <p:guide pos="2880"/>
      </p:guideLst>
    </p:cSldViewPr>
  </p:slideViewPr>
  <p:outlineViewPr>
    <p:cViewPr>
      <p:scale>
        <a:sx n="33" d="100"/>
        <a:sy n="33" d="100"/>
      </p:scale>
      <p:origin x="0" y="64"/>
    </p:cViewPr>
  </p:outlineViewPr>
  <p:notesTextViewPr>
    <p:cViewPr>
      <p:scale>
        <a:sx n="3" d="2"/>
        <a:sy n="3" d="2"/>
      </p:scale>
      <p:origin x="0" y="0"/>
    </p:cViewPr>
  </p:notesTextViewPr>
  <p:sorterViewPr>
    <p:cViewPr varScale="1">
      <p:scale>
        <a:sx n="1" d="1"/>
        <a:sy n="1" d="1"/>
      </p:scale>
      <p:origin x="0" y="-31818"/>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wp5dssfp01p\data\hq\dsshq\shared\groups\qc\QC%20Summary%20Reports\FFY%2018\CAPER%20Pie%20Charts\Agency%20Errors%20pie%20chart%20CAPER%209-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333333"/>
                </a:solidFill>
                <a:latin typeface="Calibri"/>
                <a:ea typeface="Calibri"/>
                <a:cs typeface="Calibri"/>
              </a:defRPr>
            </a:pPr>
            <a:r>
              <a:rPr lang="en-US" dirty="0"/>
              <a:t>Agency Errors
</a:t>
            </a:r>
          </a:p>
        </c:rich>
      </c:tx>
      <c:overlay val="0"/>
      <c:spPr>
        <a:noFill/>
        <a:ln w="25400">
          <a:noFill/>
        </a:ln>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84-4477-9A70-35575C44D8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84-4477-9A70-35575C44D8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84-4477-9A70-35575C44D8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84-4477-9A70-35575C44D87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84-4477-9A70-35575C44D87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084-4477-9A70-35575C44D87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084-4477-9A70-35575C44D87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084-4477-9A70-35575C44D87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084-4477-9A70-35575C44D87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084-4477-9A70-35575C44D87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084-4477-9A70-35575C44D87D}"/>
              </c:ext>
            </c:extLst>
          </c:dPt>
          <c:dPt>
            <c:idx val="11"/>
            <c:bubble3D val="0"/>
            <c:extLst>
              <c:ext xmlns:c16="http://schemas.microsoft.com/office/drawing/2014/chart" uri="{C3380CC4-5D6E-409C-BE32-E72D297353CC}">
                <c16:uniqueId val="{00000016-0084-4477-9A70-35575C44D87D}"/>
              </c:ext>
            </c:extLst>
          </c:dPt>
          <c:dPt>
            <c:idx val="12"/>
            <c:bubble3D val="0"/>
            <c:extLst>
              <c:ext xmlns:c16="http://schemas.microsoft.com/office/drawing/2014/chart" uri="{C3380CC4-5D6E-409C-BE32-E72D297353CC}">
                <c16:uniqueId val="{00000017-0084-4477-9A70-35575C44D87D}"/>
              </c:ext>
            </c:extLst>
          </c:dPt>
          <c:dPt>
            <c:idx val="13"/>
            <c:bubble3D val="0"/>
            <c:extLst>
              <c:ext xmlns:c16="http://schemas.microsoft.com/office/drawing/2014/chart" uri="{C3380CC4-5D6E-409C-BE32-E72D297353CC}">
                <c16:uniqueId val="{00000018-0084-4477-9A70-35575C44D87D}"/>
              </c:ext>
            </c:extLst>
          </c:dPt>
          <c:dPt>
            <c:idx val="14"/>
            <c:bubble3D val="0"/>
            <c:extLst>
              <c:ext xmlns:c16="http://schemas.microsoft.com/office/drawing/2014/chart" uri="{C3380CC4-5D6E-409C-BE32-E72D297353CC}">
                <c16:uniqueId val="{00000019-0084-4477-9A70-35575C44D87D}"/>
              </c:ext>
            </c:extLst>
          </c:dPt>
          <c:dPt>
            <c:idx val="15"/>
            <c:bubble3D val="0"/>
            <c:extLst>
              <c:ext xmlns:c16="http://schemas.microsoft.com/office/drawing/2014/chart" uri="{C3380CC4-5D6E-409C-BE32-E72D297353CC}">
                <c16:uniqueId val="{0000001A-0084-4477-9A70-35575C44D87D}"/>
              </c:ext>
            </c:extLst>
          </c:dPt>
          <c:dPt>
            <c:idx val="16"/>
            <c:bubble3D val="0"/>
            <c:extLst>
              <c:ext xmlns:c16="http://schemas.microsoft.com/office/drawing/2014/chart" uri="{C3380CC4-5D6E-409C-BE32-E72D297353CC}">
                <c16:uniqueId val="{0000001B-0084-4477-9A70-35575C44D87D}"/>
              </c:ext>
            </c:extLst>
          </c:dPt>
          <c:dPt>
            <c:idx val="17"/>
            <c:bubble3D val="0"/>
            <c:extLst>
              <c:ext xmlns:c16="http://schemas.microsoft.com/office/drawing/2014/chart" uri="{C3380CC4-5D6E-409C-BE32-E72D297353CC}">
                <c16:uniqueId val="{0000001C-0084-4477-9A70-35575C44D87D}"/>
              </c:ext>
            </c:extLst>
          </c:dPt>
          <c:dPt>
            <c:idx val="18"/>
            <c:bubble3D val="0"/>
            <c:extLst>
              <c:ext xmlns:c16="http://schemas.microsoft.com/office/drawing/2014/chart" uri="{C3380CC4-5D6E-409C-BE32-E72D297353CC}">
                <c16:uniqueId val="{0000001D-0084-4477-9A70-35575C44D87D}"/>
              </c:ext>
            </c:extLst>
          </c:dPt>
          <c:dPt>
            <c:idx val="19"/>
            <c:bubble3D val="0"/>
            <c:extLst>
              <c:ext xmlns:c16="http://schemas.microsoft.com/office/drawing/2014/chart" uri="{C3380CC4-5D6E-409C-BE32-E72D297353CC}">
                <c16:uniqueId val="{0000001E-0084-4477-9A70-35575C44D87D}"/>
              </c:ext>
            </c:extLst>
          </c:dPt>
          <c:dPt>
            <c:idx val="20"/>
            <c:bubble3D val="0"/>
            <c:extLst>
              <c:ext xmlns:c16="http://schemas.microsoft.com/office/drawing/2014/chart" uri="{C3380CC4-5D6E-409C-BE32-E72D297353CC}">
                <c16:uniqueId val="{0000001F-0084-4477-9A70-35575C44D87D}"/>
              </c:ext>
            </c:extLst>
          </c:dPt>
          <c:dPt>
            <c:idx val="21"/>
            <c:bubble3D val="0"/>
            <c:extLst>
              <c:ext xmlns:c16="http://schemas.microsoft.com/office/drawing/2014/chart" uri="{C3380CC4-5D6E-409C-BE32-E72D297353CC}">
                <c16:uniqueId val="{00000020-0084-4477-9A70-35575C44D87D}"/>
              </c:ext>
            </c:extLst>
          </c:dPt>
          <c:dLbls>
            <c:dLbl>
              <c:idx val="0"/>
              <c:layout>
                <c:manualLayout>
                  <c:x val="-9.1654411764705929E-2"/>
                  <c:y val="-3.6848072562358274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084-4477-9A70-35575C44D87D}"/>
                </c:ext>
              </c:extLst>
            </c:dLbl>
            <c:dLbl>
              <c:idx val="1"/>
              <c:layout>
                <c:manualLayout>
                  <c:x val="2.6820037097682489E-2"/>
                  <c:y val="-6.5192743764172348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084-4477-9A70-35575C44D87D}"/>
                </c:ext>
              </c:extLst>
            </c:dLbl>
            <c:dLbl>
              <c:idx val="2"/>
              <c:layout>
                <c:manualLayout>
                  <c:x val="0.16764686583294727"/>
                  <c:y val="-7.6530612244897961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084-4477-9A70-35575C44D87D}"/>
                </c:ext>
              </c:extLst>
            </c:dLbl>
            <c:dLbl>
              <c:idx val="3"/>
              <c:layout>
                <c:manualLayout>
                  <c:x val="4.7398293963254595E-2"/>
                  <c:y val="1.417233560090703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084-4477-9A70-35575C44D87D}"/>
                </c:ext>
              </c:extLst>
            </c:dLbl>
            <c:dLbl>
              <c:idx val="4"/>
              <c:layout>
                <c:manualLayout>
                  <c:x val="0.14776266018218301"/>
                  <c:y val="-2.8344671201813798E-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084-4477-9A70-35575C44D87D}"/>
                </c:ext>
              </c:extLst>
            </c:dLbl>
            <c:dLbl>
              <c:idx val="5"/>
              <c:layout>
                <c:manualLayout>
                  <c:x val="8.8738420565076429E-2"/>
                  <c:y val="2.2675736961451247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084-4477-9A70-35575C44D87D}"/>
                </c:ext>
              </c:extLst>
            </c:dLbl>
            <c:dLbl>
              <c:idx val="6"/>
              <c:layout>
                <c:manualLayout>
                  <c:x val="6.952456770109619E-2"/>
                  <c:y val="7.9365079365079319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084-4477-9A70-35575C44D87D}"/>
                </c:ext>
              </c:extLst>
            </c:dLbl>
            <c:dLbl>
              <c:idx val="7"/>
              <c:layout>
                <c:manualLayout>
                  <c:x val="0.16718356426376926"/>
                  <c:y val="0.1368632516441062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084-4477-9A70-35575C44D87D}"/>
                </c:ext>
              </c:extLst>
            </c:dLbl>
            <c:dLbl>
              <c:idx val="8"/>
              <c:layout>
                <c:manualLayout>
                  <c:x val="5.7762111131457405E-2"/>
                  <c:y val="0.15241404936742459"/>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084-4477-9A70-35575C44D87D}"/>
                </c:ext>
              </c:extLst>
            </c:dLbl>
            <c:dLbl>
              <c:idx val="9"/>
              <c:layout>
                <c:manualLayout>
                  <c:x val="7.1292803515839595E-2"/>
                  <c:y val="0.19152720516676988"/>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0084-4477-9A70-35575C44D87D}"/>
                </c:ext>
              </c:extLst>
            </c:dLbl>
            <c:dLbl>
              <c:idx val="10"/>
              <c:layout>
                <c:manualLayout>
                  <c:x val="3.6298500478137999E-2"/>
                  <c:y val="0.18618183962959686"/>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0084-4477-9A70-35575C44D87D}"/>
                </c:ext>
              </c:extLst>
            </c:dLbl>
            <c:dLbl>
              <c:idx val="11"/>
              <c:layout>
                <c:manualLayout>
                  <c:x val="4.5541109686869589E-3"/>
                  <c:y val="0.15237582942581604"/>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6-0084-4477-9A70-35575C44D87D}"/>
                </c:ext>
              </c:extLst>
            </c:dLbl>
            <c:dLbl>
              <c:idx val="12"/>
              <c:layout>
                <c:manualLayout>
                  <c:x val="-4.2463732731083031E-2"/>
                  <c:y val="0.1873921377805301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0084-4477-9A70-35575C44D87D}"/>
                </c:ext>
              </c:extLst>
            </c:dLbl>
            <c:dLbl>
              <c:idx val="13"/>
              <c:layout>
                <c:manualLayout>
                  <c:x val="-0.1074019981373296"/>
                  <c:y val="1.984126984126984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8-0084-4477-9A70-35575C44D87D}"/>
                </c:ext>
              </c:extLst>
            </c:dLbl>
            <c:dLbl>
              <c:idx val="14"/>
              <c:layout>
                <c:manualLayout>
                  <c:x val="-0.11086698840064349"/>
                  <c:y val="0"/>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0084-4477-9A70-35575C44D87D}"/>
                </c:ext>
              </c:extLst>
            </c:dLbl>
            <c:dLbl>
              <c:idx val="15"/>
              <c:layout>
                <c:manualLayout>
                  <c:x val="-9.3037660888909191E-2"/>
                  <c:y val="-1.7006802721088489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A-0084-4477-9A70-35575C44D87D}"/>
                </c:ext>
              </c:extLst>
            </c:dLbl>
            <c:dLbl>
              <c:idx val="16"/>
              <c:layout>
                <c:manualLayout>
                  <c:x val="-1.1734165122742009E-2"/>
                  <c:y val="-7.0861678004535151E-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0084-4477-9A70-35575C44D87D}"/>
                </c:ext>
              </c:extLst>
            </c:dLbl>
            <c:dLbl>
              <c:idx val="17"/>
              <c:layout>
                <c:manualLayout>
                  <c:x val="-2.5432105913231435E-2"/>
                  <c:y val="0"/>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C-0084-4477-9A70-35575C44D87D}"/>
                </c:ext>
              </c:extLst>
            </c:dLbl>
            <c:dLbl>
              <c:idx val="18"/>
              <c:layout>
                <c:manualLayout>
                  <c:x val="-5.6982302763625134E-2"/>
                  <c:y val="-2.6772323102469336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0084-4477-9A70-35575C44D87D}"/>
                </c:ext>
              </c:extLst>
            </c:dLbl>
            <c:dLbl>
              <c:idx val="19"/>
              <c:layout>
                <c:manualLayout>
                  <c:x val="-0.12952664347189161"/>
                  <c:y val="-5.2068772302338667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E-0084-4477-9A70-35575C44D87D}"/>
                </c:ext>
              </c:extLst>
            </c:dLbl>
            <c:dLbl>
              <c:idx val="20"/>
              <c:layout>
                <c:manualLayout>
                  <c:x val="-0.14553014553014554"/>
                  <c:y val="-5.6689342403628117E-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0084-4477-9A70-35575C44D87D}"/>
                </c:ext>
              </c:extLst>
            </c:dLbl>
            <c:dLbl>
              <c:idx val="21"/>
              <c:layout>
                <c:manualLayout>
                  <c:x val="-7.10594315245478E-2"/>
                  <c:y val="2.3970037453183522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0-0084-4477-9A70-35575C44D87D}"/>
                </c:ext>
              </c:extLst>
            </c:dLbl>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Sheet1!$A$1:$V$1</c:f>
              <c:strCache>
                <c:ptCount val="22"/>
                <c:pt idx="0">
                  <c:v>Appl denied after 30th day</c:v>
                </c:pt>
                <c:pt idx="1">
                  <c:v>Appl denied  before 30th day</c:v>
                </c:pt>
                <c:pt idx="2">
                  <c:v>Benefit Calculation</c:v>
                </c:pt>
                <c:pt idx="3">
                  <c:v>Case Closure Time Stand.</c:v>
                </c:pt>
                <c:pt idx="4">
                  <c:v>Incorrect Denial</c:v>
                </c:pt>
                <c:pt idx="5">
                  <c:v>Interview Appt. not scheduled</c:v>
                </c:pt>
                <c:pt idx="6">
                  <c:v>Interview Not Req./ Conducted</c:v>
                </c:pt>
                <c:pt idx="7">
                  <c:v>HH Comp.</c:v>
                </c:pt>
                <c:pt idx="8">
                  <c:v>Keying Error</c:v>
                </c:pt>
                <c:pt idx="9">
                  <c:v>Misappl. Of Policy</c:v>
                </c:pt>
                <c:pt idx="10">
                  <c:v>Misappl. Of ABAWD Policy</c:v>
                </c:pt>
                <c:pt idx="11">
                  <c:v>No Supporting Doc.</c:v>
                </c:pt>
                <c:pt idx="12">
                  <c:v>Incomplete Notice</c:v>
                </c:pt>
                <c:pt idx="13">
                  <c:v>Incorrect Notice</c:v>
                </c:pt>
                <c:pt idx="14">
                  <c:v>Notice - Wrong Address</c:v>
                </c:pt>
                <c:pt idx="15">
                  <c:v>Notice not provided</c:v>
                </c:pt>
                <c:pt idx="16">
                  <c:v>Unclear Notice</c:v>
                </c:pt>
                <c:pt idx="17">
                  <c:v>8650 Not Provided</c:v>
                </c:pt>
                <c:pt idx="18">
                  <c:v>Incomplete / Incorrect 8650 </c:v>
                </c:pt>
                <c:pt idx="19">
                  <c:v>Verif Provided</c:v>
                </c:pt>
                <c:pt idx="20">
                  <c:v>Failure to provide Verif</c:v>
                </c:pt>
                <c:pt idx="21">
                  <c:v>HH not given 10 days</c:v>
                </c:pt>
              </c:strCache>
            </c:strRef>
          </c:cat>
          <c:val>
            <c:numRef>
              <c:f>Sheet1!$A$2:$V$2</c:f>
              <c:numCache>
                <c:formatCode>General</c:formatCode>
                <c:ptCount val="22"/>
                <c:pt idx="0">
                  <c:v>10</c:v>
                </c:pt>
                <c:pt idx="1">
                  <c:v>5</c:v>
                </c:pt>
                <c:pt idx="2">
                  <c:v>1</c:v>
                </c:pt>
                <c:pt idx="3">
                  <c:v>7</c:v>
                </c:pt>
                <c:pt idx="4">
                  <c:v>16</c:v>
                </c:pt>
                <c:pt idx="5">
                  <c:v>1</c:v>
                </c:pt>
                <c:pt idx="6">
                  <c:v>2</c:v>
                </c:pt>
                <c:pt idx="7">
                  <c:v>1</c:v>
                </c:pt>
                <c:pt idx="8">
                  <c:v>1</c:v>
                </c:pt>
                <c:pt idx="9">
                  <c:v>5</c:v>
                </c:pt>
                <c:pt idx="10">
                  <c:v>18</c:v>
                </c:pt>
                <c:pt idx="11">
                  <c:v>12</c:v>
                </c:pt>
                <c:pt idx="12">
                  <c:v>15</c:v>
                </c:pt>
                <c:pt idx="13">
                  <c:v>80</c:v>
                </c:pt>
                <c:pt idx="14">
                  <c:v>2</c:v>
                </c:pt>
                <c:pt idx="15">
                  <c:v>30</c:v>
                </c:pt>
                <c:pt idx="16">
                  <c:v>7</c:v>
                </c:pt>
                <c:pt idx="17">
                  <c:v>17</c:v>
                </c:pt>
                <c:pt idx="18">
                  <c:v>5</c:v>
                </c:pt>
                <c:pt idx="19">
                  <c:v>11</c:v>
                </c:pt>
                <c:pt idx="20">
                  <c:v>35</c:v>
                </c:pt>
                <c:pt idx="21">
                  <c:v>16</c:v>
                </c:pt>
              </c:numCache>
            </c:numRef>
          </c:val>
          <c:extLst>
            <c:ext xmlns:c16="http://schemas.microsoft.com/office/drawing/2014/chart" uri="{C3380CC4-5D6E-409C-BE32-E72D297353CC}">
              <c16:uniqueId val="{00000021-0084-4477-9A70-35575C44D87D}"/>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F1F16-CCAC-4D8C-B059-A0DF667DDC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37CB2D3-C346-4D93-AE04-93E2FA0BB085}">
      <dgm:prSet/>
      <dgm:spPr/>
      <dgm:t>
        <a:bodyPr/>
        <a:lstStyle/>
        <a:p>
          <a:pPr rtl="0"/>
          <a:r>
            <a:rPr lang="en-US" dirty="0"/>
            <a:t>Document the following information:</a:t>
          </a:r>
        </a:p>
      </dgm:t>
    </dgm:pt>
    <dgm:pt modelId="{8C1DE33F-9BDD-41FA-91A0-C0C2452A4146}" type="parTrans" cxnId="{7321E9A4-DA47-49F9-9D4B-F7B73B52E841}">
      <dgm:prSet/>
      <dgm:spPr/>
      <dgm:t>
        <a:bodyPr/>
        <a:lstStyle/>
        <a:p>
          <a:endParaRPr lang="en-US"/>
        </a:p>
      </dgm:t>
    </dgm:pt>
    <dgm:pt modelId="{596C9275-D44B-496A-BE5F-F762562BDF59}" type="sibTrans" cxnId="{7321E9A4-DA47-49F9-9D4B-F7B73B52E841}">
      <dgm:prSet/>
      <dgm:spPr/>
      <dgm:t>
        <a:bodyPr/>
        <a:lstStyle/>
        <a:p>
          <a:endParaRPr lang="en-US"/>
        </a:p>
      </dgm:t>
    </dgm:pt>
    <dgm:pt modelId="{74435A98-83A0-4C91-8B0A-1B0CF0152BE4}">
      <dgm:prSet/>
      <dgm:spPr/>
      <dgm:t>
        <a:bodyPr/>
        <a:lstStyle/>
        <a:p>
          <a:pPr rtl="0"/>
          <a:r>
            <a:rPr lang="en-US" dirty="0"/>
            <a:t>the 36-month period</a:t>
          </a:r>
        </a:p>
      </dgm:t>
    </dgm:pt>
    <dgm:pt modelId="{5F8ED717-77CA-4C66-AB76-BB3DE9E81B01}" type="parTrans" cxnId="{E55BCE2F-7DB1-4000-ABC8-12352936DF6E}">
      <dgm:prSet/>
      <dgm:spPr/>
      <dgm:t>
        <a:bodyPr/>
        <a:lstStyle/>
        <a:p>
          <a:endParaRPr lang="en-US"/>
        </a:p>
      </dgm:t>
    </dgm:pt>
    <dgm:pt modelId="{CEB019E5-B02D-4E47-BBC1-C4B99B9FE29B}" type="sibTrans" cxnId="{E55BCE2F-7DB1-4000-ABC8-12352936DF6E}">
      <dgm:prSet/>
      <dgm:spPr/>
      <dgm:t>
        <a:bodyPr/>
        <a:lstStyle/>
        <a:p>
          <a:endParaRPr lang="en-US"/>
        </a:p>
      </dgm:t>
    </dgm:pt>
    <dgm:pt modelId="{69F393A9-39E2-489F-8E59-97731DFC9C8C}">
      <dgm:prSet/>
      <dgm:spPr/>
      <dgm:t>
        <a:bodyPr/>
        <a:lstStyle/>
        <a:p>
          <a:pPr rtl="0"/>
          <a:r>
            <a:rPr lang="en-US" dirty="0"/>
            <a:t>Countable(non-compliant/free) month, 3-month limit</a:t>
          </a:r>
        </a:p>
      </dgm:t>
    </dgm:pt>
    <dgm:pt modelId="{0FA279C0-C3A5-4840-A1B5-3E73F30D6210}" type="parTrans" cxnId="{B1B78242-F53B-404C-B825-101253C46DC4}">
      <dgm:prSet/>
      <dgm:spPr/>
      <dgm:t>
        <a:bodyPr/>
        <a:lstStyle/>
        <a:p>
          <a:endParaRPr lang="en-US"/>
        </a:p>
      </dgm:t>
    </dgm:pt>
    <dgm:pt modelId="{441495B9-7221-4BD2-A765-39CD93A0986D}" type="sibTrans" cxnId="{B1B78242-F53B-404C-B825-101253C46DC4}">
      <dgm:prSet/>
      <dgm:spPr/>
      <dgm:t>
        <a:bodyPr/>
        <a:lstStyle/>
        <a:p>
          <a:endParaRPr lang="en-US"/>
        </a:p>
      </dgm:t>
    </dgm:pt>
    <dgm:pt modelId="{5D5F0002-B87A-47BA-9E43-E30B27EAF980}">
      <dgm:prSet/>
      <dgm:spPr/>
      <dgm:t>
        <a:bodyPr/>
        <a:lstStyle/>
        <a:p>
          <a:pPr rtl="0"/>
          <a:r>
            <a:rPr lang="en-US" dirty="0"/>
            <a:t>Bonus months (consecutive 3 months)</a:t>
          </a:r>
        </a:p>
      </dgm:t>
    </dgm:pt>
    <dgm:pt modelId="{C2962C5F-76A6-4B28-A694-510364183DF3}" type="parTrans" cxnId="{E00F8E5B-5826-4CFA-B3ED-7CD9FF120104}">
      <dgm:prSet/>
      <dgm:spPr/>
      <dgm:t>
        <a:bodyPr/>
        <a:lstStyle/>
        <a:p>
          <a:endParaRPr lang="en-US"/>
        </a:p>
      </dgm:t>
    </dgm:pt>
    <dgm:pt modelId="{891E9935-AF6F-412B-B191-71804E5D645F}" type="sibTrans" cxnId="{E00F8E5B-5826-4CFA-B3ED-7CD9FF120104}">
      <dgm:prSet/>
      <dgm:spPr/>
      <dgm:t>
        <a:bodyPr/>
        <a:lstStyle/>
        <a:p>
          <a:endParaRPr lang="en-US"/>
        </a:p>
      </dgm:t>
    </dgm:pt>
    <dgm:pt modelId="{4C7DD75D-5B71-44D3-882E-1C5B0BF62780}">
      <dgm:prSet/>
      <dgm:spPr/>
      <dgm:t>
        <a:bodyPr/>
        <a:lstStyle/>
        <a:p>
          <a:pPr rtl="0"/>
          <a:r>
            <a:rPr lang="en-US" dirty="0"/>
            <a:t>Months in which the ABAWD complies with the work requirements</a:t>
          </a:r>
        </a:p>
      </dgm:t>
    </dgm:pt>
    <dgm:pt modelId="{A290A7A9-1946-4CDE-812C-3F43C5521712}" type="parTrans" cxnId="{99F2A76D-2CF5-4645-8DF5-FC6B552B0D04}">
      <dgm:prSet/>
      <dgm:spPr/>
      <dgm:t>
        <a:bodyPr/>
        <a:lstStyle/>
        <a:p>
          <a:endParaRPr lang="en-US"/>
        </a:p>
      </dgm:t>
    </dgm:pt>
    <dgm:pt modelId="{A3DFBF35-FCDB-4920-A8C6-B04B9BA5BD68}" type="sibTrans" cxnId="{99F2A76D-2CF5-4645-8DF5-FC6B552B0D04}">
      <dgm:prSet/>
      <dgm:spPr/>
      <dgm:t>
        <a:bodyPr/>
        <a:lstStyle/>
        <a:p>
          <a:endParaRPr lang="en-US"/>
        </a:p>
      </dgm:t>
    </dgm:pt>
    <dgm:pt modelId="{DFDFCDD3-D040-4A44-9FAF-75F474CF046C}">
      <dgm:prSet/>
      <dgm:spPr/>
      <dgm:t>
        <a:bodyPr/>
        <a:lstStyle/>
        <a:p>
          <a:pPr rtl="0"/>
          <a:r>
            <a:rPr lang="en-US" dirty="0"/>
            <a:t>Months in which the ABAWD fails to comply</a:t>
          </a:r>
        </a:p>
      </dgm:t>
    </dgm:pt>
    <dgm:pt modelId="{7DA554C8-D0E5-4CF7-AB20-24BA5FB2D23B}" type="parTrans" cxnId="{60A694C2-6505-433E-B2A7-48DA5B45A2A3}">
      <dgm:prSet/>
      <dgm:spPr/>
      <dgm:t>
        <a:bodyPr/>
        <a:lstStyle/>
        <a:p>
          <a:endParaRPr lang="en-US"/>
        </a:p>
      </dgm:t>
    </dgm:pt>
    <dgm:pt modelId="{0DD70B4F-3E6F-4D7B-BF2D-BB55C691D410}" type="sibTrans" cxnId="{60A694C2-6505-433E-B2A7-48DA5B45A2A3}">
      <dgm:prSet/>
      <dgm:spPr/>
      <dgm:t>
        <a:bodyPr/>
        <a:lstStyle/>
        <a:p>
          <a:endParaRPr lang="en-US"/>
        </a:p>
      </dgm:t>
    </dgm:pt>
    <dgm:pt modelId="{3B042E6E-DB73-44DA-A5C2-577839F32440}">
      <dgm:prSet/>
      <dgm:spPr/>
      <dgm:t>
        <a:bodyPr/>
        <a:lstStyle/>
        <a:p>
          <a:pPr rtl="0"/>
          <a:r>
            <a:rPr lang="en-US" dirty="0"/>
            <a:t>Months the county operates under a waiver</a:t>
          </a:r>
        </a:p>
      </dgm:t>
    </dgm:pt>
    <dgm:pt modelId="{5CEA0EFE-F824-485A-885D-89592F8DA4E4}" type="parTrans" cxnId="{4013FE88-1026-4516-BC32-258689B2B6B1}">
      <dgm:prSet/>
      <dgm:spPr/>
      <dgm:t>
        <a:bodyPr/>
        <a:lstStyle/>
        <a:p>
          <a:endParaRPr lang="en-US"/>
        </a:p>
      </dgm:t>
    </dgm:pt>
    <dgm:pt modelId="{371F3D67-8118-4D4D-885F-5C3E2B5559ED}" type="sibTrans" cxnId="{4013FE88-1026-4516-BC32-258689B2B6B1}">
      <dgm:prSet/>
      <dgm:spPr/>
      <dgm:t>
        <a:bodyPr/>
        <a:lstStyle/>
        <a:p>
          <a:endParaRPr lang="en-US"/>
        </a:p>
      </dgm:t>
    </dgm:pt>
    <dgm:pt modelId="{B22E4B56-C25B-408F-AD6E-3A1E3C438E6B}">
      <dgm:prSet/>
      <dgm:spPr/>
      <dgm:t>
        <a:bodyPr/>
        <a:lstStyle/>
        <a:p>
          <a:pPr rtl="0"/>
          <a:r>
            <a:rPr lang="en-US" dirty="0"/>
            <a:t>Exemption Status</a:t>
          </a:r>
        </a:p>
      </dgm:t>
    </dgm:pt>
    <dgm:pt modelId="{E22461B9-9DEF-4C1C-B584-1EFCC23E286D}" type="parTrans" cxnId="{34E206C9-6395-4BE3-BD89-9436CE5B1356}">
      <dgm:prSet/>
      <dgm:spPr/>
      <dgm:t>
        <a:bodyPr/>
        <a:lstStyle/>
        <a:p>
          <a:endParaRPr lang="en-US"/>
        </a:p>
      </dgm:t>
    </dgm:pt>
    <dgm:pt modelId="{E2D92A5E-0E20-4BAB-9C25-8E781DEA1EBE}" type="sibTrans" cxnId="{34E206C9-6395-4BE3-BD89-9436CE5B1356}">
      <dgm:prSet/>
      <dgm:spPr/>
      <dgm:t>
        <a:bodyPr/>
        <a:lstStyle/>
        <a:p>
          <a:endParaRPr lang="en-US"/>
        </a:p>
      </dgm:t>
    </dgm:pt>
    <dgm:pt modelId="{D0EF337F-6A38-467D-A004-DF834C994BF4}">
      <dgm:prSet/>
      <dgm:spPr/>
      <dgm:t>
        <a:bodyPr/>
        <a:lstStyle/>
        <a:p>
          <a:pPr rtl="0"/>
          <a:r>
            <a:rPr lang="en-US" dirty="0"/>
            <a:t>Good Cause</a:t>
          </a:r>
        </a:p>
      </dgm:t>
    </dgm:pt>
    <dgm:pt modelId="{00AB0C36-4FE2-4DB7-9A7A-E0E33A7C383B}" type="parTrans" cxnId="{43901896-C68D-4966-BA39-56BF077C6E00}">
      <dgm:prSet/>
      <dgm:spPr/>
      <dgm:t>
        <a:bodyPr/>
        <a:lstStyle/>
        <a:p>
          <a:endParaRPr lang="en-US"/>
        </a:p>
      </dgm:t>
    </dgm:pt>
    <dgm:pt modelId="{2C57D4BE-2891-4E43-B8E5-D3418D5C9A6B}" type="sibTrans" cxnId="{43901896-C68D-4966-BA39-56BF077C6E00}">
      <dgm:prSet/>
      <dgm:spPr/>
      <dgm:t>
        <a:bodyPr/>
        <a:lstStyle/>
        <a:p>
          <a:endParaRPr lang="en-US"/>
        </a:p>
      </dgm:t>
    </dgm:pt>
    <dgm:pt modelId="{668FCFAF-8AE2-42CB-A718-1B6F27F809DA}">
      <dgm:prSet/>
      <dgm:spPr/>
      <dgm:t>
        <a:bodyPr/>
        <a:lstStyle/>
        <a:p>
          <a:pPr rtl="0"/>
          <a:r>
            <a:rPr lang="en-US" dirty="0"/>
            <a:t>18</a:t>
          </a:r>
          <a:r>
            <a:rPr lang="en-US" baseline="30000" dirty="0"/>
            <a:t>th</a:t>
          </a:r>
          <a:r>
            <a:rPr lang="en-US" dirty="0"/>
            <a:t>  and 50</a:t>
          </a:r>
          <a:r>
            <a:rPr lang="en-US" baseline="30000" dirty="0"/>
            <a:t>th</a:t>
          </a:r>
          <a:r>
            <a:rPr lang="en-US" dirty="0"/>
            <a:t> birthday</a:t>
          </a:r>
        </a:p>
      </dgm:t>
    </dgm:pt>
    <dgm:pt modelId="{8D970791-D6A6-4761-943A-7C3DD2B9C062}" type="parTrans" cxnId="{6CA6CB0D-2806-4AD2-AAB7-DC1C317A6F63}">
      <dgm:prSet/>
      <dgm:spPr/>
      <dgm:t>
        <a:bodyPr/>
        <a:lstStyle/>
        <a:p>
          <a:endParaRPr lang="en-US"/>
        </a:p>
      </dgm:t>
    </dgm:pt>
    <dgm:pt modelId="{AF24ED25-7D80-4136-9CC8-F2EF5B0476E8}" type="sibTrans" cxnId="{6CA6CB0D-2806-4AD2-AAB7-DC1C317A6F63}">
      <dgm:prSet/>
      <dgm:spPr/>
      <dgm:t>
        <a:bodyPr/>
        <a:lstStyle/>
        <a:p>
          <a:endParaRPr lang="en-US"/>
        </a:p>
      </dgm:t>
    </dgm:pt>
    <dgm:pt modelId="{884483A1-B778-4D88-977A-9187917DC6CD}" type="pres">
      <dgm:prSet presAssocID="{2B1F1F16-CCAC-4D8C-B059-A0DF667DDC87}" presName="Name0" presStyleCnt="0">
        <dgm:presLayoutVars>
          <dgm:dir/>
          <dgm:animLvl val="lvl"/>
          <dgm:resizeHandles val="exact"/>
        </dgm:presLayoutVars>
      </dgm:prSet>
      <dgm:spPr/>
    </dgm:pt>
    <dgm:pt modelId="{90EE17D3-CE2E-44E6-BB84-0AED00F66C8D}" type="pres">
      <dgm:prSet presAssocID="{937CB2D3-C346-4D93-AE04-93E2FA0BB085}" presName="linNode" presStyleCnt="0"/>
      <dgm:spPr/>
    </dgm:pt>
    <dgm:pt modelId="{22E57151-D4E7-4DB7-9D78-10ACCD7710E7}" type="pres">
      <dgm:prSet presAssocID="{937CB2D3-C346-4D93-AE04-93E2FA0BB085}" presName="parentText" presStyleLbl="node1" presStyleIdx="0" presStyleCnt="1" custScaleY="100000">
        <dgm:presLayoutVars>
          <dgm:chMax val="1"/>
          <dgm:bulletEnabled val="1"/>
        </dgm:presLayoutVars>
      </dgm:prSet>
      <dgm:spPr/>
    </dgm:pt>
    <dgm:pt modelId="{3D75D537-1016-431E-99E5-B1355EE9E15E}" type="pres">
      <dgm:prSet presAssocID="{937CB2D3-C346-4D93-AE04-93E2FA0BB085}" presName="descendantText" presStyleLbl="alignAccFollowNode1" presStyleIdx="0" presStyleCnt="1" custScaleY="106343">
        <dgm:presLayoutVars>
          <dgm:bulletEnabled val="1"/>
        </dgm:presLayoutVars>
      </dgm:prSet>
      <dgm:spPr/>
    </dgm:pt>
  </dgm:ptLst>
  <dgm:cxnLst>
    <dgm:cxn modelId="{6CA6CB0D-2806-4AD2-AAB7-DC1C317A6F63}" srcId="{937CB2D3-C346-4D93-AE04-93E2FA0BB085}" destId="{668FCFAF-8AE2-42CB-A718-1B6F27F809DA}" srcOrd="8" destOrd="0" parTransId="{8D970791-D6A6-4761-943A-7C3DD2B9C062}" sibTransId="{AF24ED25-7D80-4136-9CC8-F2EF5B0476E8}"/>
    <dgm:cxn modelId="{EB56D217-0B3B-4A4F-9E08-1FD322192595}" type="presOf" srcId="{2B1F1F16-CCAC-4D8C-B059-A0DF667DDC87}" destId="{884483A1-B778-4D88-977A-9187917DC6CD}" srcOrd="0" destOrd="0" presId="urn:microsoft.com/office/officeart/2005/8/layout/vList5"/>
    <dgm:cxn modelId="{BC4ACF1A-BE2B-41C3-B44B-D8D8E49D5596}" type="presOf" srcId="{B22E4B56-C25B-408F-AD6E-3A1E3C438E6B}" destId="{3D75D537-1016-431E-99E5-B1355EE9E15E}" srcOrd="0" destOrd="6" presId="urn:microsoft.com/office/officeart/2005/8/layout/vList5"/>
    <dgm:cxn modelId="{AE649521-C20D-4880-9C93-9D8AAC10091B}" type="presOf" srcId="{4C7DD75D-5B71-44D3-882E-1C5B0BF62780}" destId="{3D75D537-1016-431E-99E5-B1355EE9E15E}" srcOrd="0" destOrd="3" presId="urn:microsoft.com/office/officeart/2005/8/layout/vList5"/>
    <dgm:cxn modelId="{E55BCE2F-7DB1-4000-ABC8-12352936DF6E}" srcId="{937CB2D3-C346-4D93-AE04-93E2FA0BB085}" destId="{74435A98-83A0-4C91-8B0A-1B0CF0152BE4}" srcOrd="0" destOrd="0" parTransId="{5F8ED717-77CA-4C66-AB76-BB3DE9E81B01}" sibTransId="{CEB019E5-B02D-4E47-BBC1-C4B99B9FE29B}"/>
    <dgm:cxn modelId="{E00F8E5B-5826-4CFA-B3ED-7CD9FF120104}" srcId="{937CB2D3-C346-4D93-AE04-93E2FA0BB085}" destId="{5D5F0002-B87A-47BA-9E43-E30B27EAF980}" srcOrd="2" destOrd="0" parTransId="{C2962C5F-76A6-4B28-A694-510364183DF3}" sibTransId="{891E9935-AF6F-412B-B191-71804E5D645F}"/>
    <dgm:cxn modelId="{B1B78242-F53B-404C-B825-101253C46DC4}" srcId="{937CB2D3-C346-4D93-AE04-93E2FA0BB085}" destId="{69F393A9-39E2-489F-8E59-97731DFC9C8C}" srcOrd="1" destOrd="0" parTransId="{0FA279C0-C3A5-4840-A1B5-3E73F30D6210}" sibTransId="{441495B9-7221-4BD2-A765-39CD93A0986D}"/>
    <dgm:cxn modelId="{AE8FA542-BFE4-41EE-83E1-1E83F0820115}" type="presOf" srcId="{3B042E6E-DB73-44DA-A5C2-577839F32440}" destId="{3D75D537-1016-431E-99E5-B1355EE9E15E}" srcOrd="0" destOrd="5" presId="urn:microsoft.com/office/officeart/2005/8/layout/vList5"/>
    <dgm:cxn modelId="{99F2A76D-2CF5-4645-8DF5-FC6B552B0D04}" srcId="{937CB2D3-C346-4D93-AE04-93E2FA0BB085}" destId="{4C7DD75D-5B71-44D3-882E-1C5B0BF62780}" srcOrd="3" destOrd="0" parTransId="{A290A7A9-1946-4CDE-812C-3F43C5521712}" sibTransId="{A3DFBF35-FCDB-4920-A8C6-B04B9BA5BD68}"/>
    <dgm:cxn modelId="{89DA3F87-1BF8-49B1-BA0D-A3BAAAAF8C25}" type="presOf" srcId="{74435A98-83A0-4C91-8B0A-1B0CF0152BE4}" destId="{3D75D537-1016-431E-99E5-B1355EE9E15E}" srcOrd="0" destOrd="0" presId="urn:microsoft.com/office/officeart/2005/8/layout/vList5"/>
    <dgm:cxn modelId="{630CE787-247A-46FD-A82E-1C43305AAB15}" type="presOf" srcId="{69F393A9-39E2-489F-8E59-97731DFC9C8C}" destId="{3D75D537-1016-431E-99E5-B1355EE9E15E}" srcOrd="0" destOrd="1" presId="urn:microsoft.com/office/officeart/2005/8/layout/vList5"/>
    <dgm:cxn modelId="{4013FE88-1026-4516-BC32-258689B2B6B1}" srcId="{937CB2D3-C346-4D93-AE04-93E2FA0BB085}" destId="{3B042E6E-DB73-44DA-A5C2-577839F32440}" srcOrd="5" destOrd="0" parTransId="{5CEA0EFE-F824-485A-885D-89592F8DA4E4}" sibTransId="{371F3D67-8118-4D4D-885F-5C3E2B5559ED}"/>
    <dgm:cxn modelId="{43901896-C68D-4966-BA39-56BF077C6E00}" srcId="{937CB2D3-C346-4D93-AE04-93E2FA0BB085}" destId="{D0EF337F-6A38-467D-A004-DF834C994BF4}" srcOrd="7" destOrd="0" parTransId="{00AB0C36-4FE2-4DB7-9A7A-E0E33A7C383B}" sibTransId="{2C57D4BE-2891-4E43-B8E5-D3418D5C9A6B}"/>
    <dgm:cxn modelId="{7321E9A4-DA47-49F9-9D4B-F7B73B52E841}" srcId="{2B1F1F16-CCAC-4D8C-B059-A0DF667DDC87}" destId="{937CB2D3-C346-4D93-AE04-93E2FA0BB085}" srcOrd="0" destOrd="0" parTransId="{8C1DE33F-9BDD-41FA-91A0-C0C2452A4146}" sibTransId="{596C9275-D44B-496A-BE5F-F762562BDF59}"/>
    <dgm:cxn modelId="{15D01BAC-6F17-470F-B34B-0378C12D920C}" type="presOf" srcId="{5D5F0002-B87A-47BA-9E43-E30B27EAF980}" destId="{3D75D537-1016-431E-99E5-B1355EE9E15E}" srcOrd="0" destOrd="2" presId="urn:microsoft.com/office/officeart/2005/8/layout/vList5"/>
    <dgm:cxn modelId="{C0BF7AB1-A266-447A-9202-276DC3E52A60}" type="presOf" srcId="{DFDFCDD3-D040-4A44-9FAF-75F474CF046C}" destId="{3D75D537-1016-431E-99E5-B1355EE9E15E}" srcOrd="0" destOrd="4" presId="urn:microsoft.com/office/officeart/2005/8/layout/vList5"/>
    <dgm:cxn modelId="{661A43B4-1E38-4909-8E64-2B1686003F9F}" type="presOf" srcId="{D0EF337F-6A38-467D-A004-DF834C994BF4}" destId="{3D75D537-1016-431E-99E5-B1355EE9E15E}" srcOrd="0" destOrd="7" presId="urn:microsoft.com/office/officeart/2005/8/layout/vList5"/>
    <dgm:cxn modelId="{60A694C2-6505-433E-B2A7-48DA5B45A2A3}" srcId="{937CB2D3-C346-4D93-AE04-93E2FA0BB085}" destId="{DFDFCDD3-D040-4A44-9FAF-75F474CF046C}" srcOrd="4" destOrd="0" parTransId="{7DA554C8-D0E5-4CF7-AB20-24BA5FB2D23B}" sibTransId="{0DD70B4F-3E6F-4D7B-BF2D-BB55C691D410}"/>
    <dgm:cxn modelId="{EB19EBC3-03DE-4BA1-A3D6-D83D3791E522}" type="presOf" srcId="{668FCFAF-8AE2-42CB-A718-1B6F27F809DA}" destId="{3D75D537-1016-431E-99E5-B1355EE9E15E}" srcOrd="0" destOrd="8" presId="urn:microsoft.com/office/officeart/2005/8/layout/vList5"/>
    <dgm:cxn modelId="{34E206C9-6395-4BE3-BD89-9436CE5B1356}" srcId="{937CB2D3-C346-4D93-AE04-93E2FA0BB085}" destId="{B22E4B56-C25B-408F-AD6E-3A1E3C438E6B}" srcOrd="6" destOrd="0" parTransId="{E22461B9-9DEF-4C1C-B584-1EFCC23E286D}" sibTransId="{E2D92A5E-0E20-4BAB-9C25-8E781DEA1EBE}"/>
    <dgm:cxn modelId="{4401D4D5-91E0-4D89-8268-6BDC7C363C7A}" type="presOf" srcId="{937CB2D3-C346-4D93-AE04-93E2FA0BB085}" destId="{22E57151-D4E7-4DB7-9D78-10ACCD7710E7}" srcOrd="0" destOrd="0" presId="urn:microsoft.com/office/officeart/2005/8/layout/vList5"/>
    <dgm:cxn modelId="{CEF4098E-277B-446B-824A-CD3F99F4E3F8}" type="presParOf" srcId="{884483A1-B778-4D88-977A-9187917DC6CD}" destId="{90EE17D3-CE2E-44E6-BB84-0AED00F66C8D}" srcOrd="0" destOrd="0" presId="urn:microsoft.com/office/officeart/2005/8/layout/vList5"/>
    <dgm:cxn modelId="{24137B4A-6B77-48D2-828D-03BF255C5515}" type="presParOf" srcId="{90EE17D3-CE2E-44E6-BB84-0AED00F66C8D}" destId="{22E57151-D4E7-4DB7-9D78-10ACCD7710E7}" srcOrd="0" destOrd="0" presId="urn:microsoft.com/office/officeart/2005/8/layout/vList5"/>
    <dgm:cxn modelId="{4A9FF21B-2C6A-4612-9EAD-ABE15B883A7D}" type="presParOf" srcId="{90EE17D3-CE2E-44E6-BB84-0AED00F66C8D}" destId="{3D75D537-1016-431E-99E5-B1355EE9E15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5D537-1016-431E-99E5-B1355EE9E15E}">
      <dsp:nvSpPr>
        <dsp:cNvPr id="0" name=""/>
        <dsp:cNvSpPr/>
      </dsp:nvSpPr>
      <dsp:spPr>
        <a:xfrm rot="5400000">
          <a:off x="3462467" y="-172631"/>
          <a:ext cx="4133524" cy="52039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the 36-month period</a:t>
          </a:r>
        </a:p>
        <a:p>
          <a:pPr marL="171450" lvl="1" indent="-171450" algn="l" defTabSz="844550" rtl="0">
            <a:lnSpc>
              <a:spcPct val="90000"/>
            </a:lnSpc>
            <a:spcBef>
              <a:spcPct val="0"/>
            </a:spcBef>
            <a:spcAft>
              <a:spcPct val="15000"/>
            </a:spcAft>
            <a:buChar char="•"/>
          </a:pPr>
          <a:r>
            <a:rPr lang="en-US" sz="1900" kern="1200" dirty="0"/>
            <a:t>Countable(non-compliant/free) month, 3-month limit</a:t>
          </a:r>
        </a:p>
        <a:p>
          <a:pPr marL="171450" lvl="1" indent="-171450" algn="l" defTabSz="844550" rtl="0">
            <a:lnSpc>
              <a:spcPct val="90000"/>
            </a:lnSpc>
            <a:spcBef>
              <a:spcPct val="0"/>
            </a:spcBef>
            <a:spcAft>
              <a:spcPct val="15000"/>
            </a:spcAft>
            <a:buChar char="•"/>
          </a:pPr>
          <a:r>
            <a:rPr lang="en-US" sz="1900" kern="1200" dirty="0"/>
            <a:t>Bonus months (consecutive 3 months)</a:t>
          </a:r>
        </a:p>
        <a:p>
          <a:pPr marL="171450" lvl="1" indent="-171450" algn="l" defTabSz="844550" rtl="0">
            <a:lnSpc>
              <a:spcPct val="90000"/>
            </a:lnSpc>
            <a:spcBef>
              <a:spcPct val="0"/>
            </a:spcBef>
            <a:spcAft>
              <a:spcPct val="15000"/>
            </a:spcAft>
            <a:buChar char="•"/>
          </a:pPr>
          <a:r>
            <a:rPr lang="en-US" sz="1900" kern="1200" dirty="0"/>
            <a:t>Months in which the ABAWD complies with the work requirements</a:t>
          </a:r>
        </a:p>
        <a:p>
          <a:pPr marL="171450" lvl="1" indent="-171450" algn="l" defTabSz="844550" rtl="0">
            <a:lnSpc>
              <a:spcPct val="90000"/>
            </a:lnSpc>
            <a:spcBef>
              <a:spcPct val="0"/>
            </a:spcBef>
            <a:spcAft>
              <a:spcPct val="15000"/>
            </a:spcAft>
            <a:buChar char="•"/>
          </a:pPr>
          <a:r>
            <a:rPr lang="en-US" sz="1900" kern="1200" dirty="0"/>
            <a:t>Months in which the ABAWD fails to comply</a:t>
          </a:r>
        </a:p>
        <a:p>
          <a:pPr marL="171450" lvl="1" indent="-171450" algn="l" defTabSz="844550" rtl="0">
            <a:lnSpc>
              <a:spcPct val="90000"/>
            </a:lnSpc>
            <a:spcBef>
              <a:spcPct val="0"/>
            </a:spcBef>
            <a:spcAft>
              <a:spcPct val="15000"/>
            </a:spcAft>
            <a:buChar char="•"/>
          </a:pPr>
          <a:r>
            <a:rPr lang="en-US" sz="1900" kern="1200" dirty="0"/>
            <a:t>Months the county operates under a waiver</a:t>
          </a:r>
        </a:p>
        <a:p>
          <a:pPr marL="171450" lvl="1" indent="-171450" algn="l" defTabSz="844550" rtl="0">
            <a:lnSpc>
              <a:spcPct val="90000"/>
            </a:lnSpc>
            <a:spcBef>
              <a:spcPct val="0"/>
            </a:spcBef>
            <a:spcAft>
              <a:spcPct val="15000"/>
            </a:spcAft>
            <a:buChar char="•"/>
          </a:pPr>
          <a:r>
            <a:rPr lang="en-US" sz="1900" kern="1200" dirty="0"/>
            <a:t>Exemption Status</a:t>
          </a:r>
        </a:p>
        <a:p>
          <a:pPr marL="171450" lvl="1" indent="-171450" algn="l" defTabSz="844550" rtl="0">
            <a:lnSpc>
              <a:spcPct val="90000"/>
            </a:lnSpc>
            <a:spcBef>
              <a:spcPct val="0"/>
            </a:spcBef>
            <a:spcAft>
              <a:spcPct val="15000"/>
            </a:spcAft>
            <a:buChar char="•"/>
          </a:pPr>
          <a:r>
            <a:rPr lang="en-US" sz="1900" kern="1200" dirty="0"/>
            <a:t>Good Cause</a:t>
          </a:r>
        </a:p>
        <a:p>
          <a:pPr marL="171450" lvl="1" indent="-171450" algn="l" defTabSz="844550" rtl="0">
            <a:lnSpc>
              <a:spcPct val="90000"/>
            </a:lnSpc>
            <a:spcBef>
              <a:spcPct val="0"/>
            </a:spcBef>
            <a:spcAft>
              <a:spcPct val="15000"/>
            </a:spcAft>
            <a:buChar char="•"/>
          </a:pPr>
          <a:r>
            <a:rPr lang="en-US" sz="1900" kern="1200" dirty="0"/>
            <a:t>18</a:t>
          </a:r>
          <a:r>
            <a:rPr lang="en-US" sz="1900" kern="1200" baseline="30000" dirty="0"/>
            <a:t>th</a:t>
          </a:r>
          <a:r>
            <a:rPr lang="en-US" sz="1900" kern="1200" dirty="0"/>
            <a:t>  and 50</a:t>
          </a:r>
          <a:r>
            <a:rPr lang="en-US" sz="1900" kern="1200" baseline="30000" dirty="0"/>
            <a:t>th</a:t>
          </a:r>
          <a:r>
            <a:rPr lang="en-US" sz="1900" kern="1200" dirty="0"/>
            <a:t> birthday</a:t>
          </a:r>
        </a:p>
      </dsp:txBody>
      <dsp:txXfrm rot="-5400000">
        <a:off x="2927239" y="564379"/>
        <a:ext cx="5002198" cy="3729960"/>
      </dsp:txXfrm>
    </dsp:sp>
    <dsp:sp modelId="{22E57151-D4E7-4DB7-9D78-10ACCD7710E7}">
      <dsp:nvSpPr>
        <dsp:cNvPr id="0" name=""/>
        <dsp:cNvSpPr/>
      </dsp:nvSpPr>
      <dsp:spPr>
        <a:xfrm>
          <a:off x="0" y="0"/>
          <a:ext cx="2927239" cy="48587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t>Document the following information:</a:t>
          </a:r>
        </a:p>
      </dsp:txBody>
      <dsp:txXfrm>
        <a:off x="142896" y="142896"/>
        <a:ext cx="2641447" cy="45729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4" y="0"/>
            <a:ext cx="4029282" cy="351846"/>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5265025" y="0"/>
            <a:ext cx="4029282" cy="351846"/>
          </a:xfrm>
          <a:prstGeom prst="rect">
            <a:avLst/>
          </a:prstGeom>
        </p:spPr>
        <p:txBody>
          <a:bodyPr vert="horz" lIns="91759" tIns="45880" rIns="91759" bIns="45880" rtlCol="0"/>
          <a:lstStyle>
            <a:lvl1pPr algn="r">
              <a:defRPr sz="1200"/>
            </a:lvl1pPr>
          </a:lstStyle>
          <a:p>
            <a:fld id="{A9B734D9-FBB7-4B85-86A2-24E15EDE55E0}" type="datetimeFigureOut">
              <a:rPr lang="en-US" smtClean="0"/>
              <a:t>7/10/2019</a:t>
            </a:fld>
            <a:endParaRPr lang="en-US" dirty="0"/>
          </a:p>
        </p:txBody>
      </p:sp>
      <p:sp>
        <p:nvSpPr>
          <p:cNvPr id="4" name="Footer Placeholder 3"/>
          <p:cNvSpPr>
            <a:spLocks noGrp="1"/>
          </p:cNvSpPr>
          <p:nvPr>
            <p:ph type="ftr" sz="quarter" idx="2"/>
          </p:nvPr>
        </p:nvSpPr>
        <p:spPr>
          <a:xfrm>
            <a:off x="14" y="6658555"/>
            <a:ext cx="4029282" cy="351846"/>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25" y="6658555"/>
            <a:ext cx="4029282" cy="351846"/>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4028440" cy="35173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5265810" y="6"/>
            <a:ext cx="4028440" cy="351738"/>
          </a:xfrm>
          <a:prstGeom prst="rect">
            <a:avLst/>
          </a:prstGeom>
        </p:spPr>
        <p:txBody>
          <a:bodyPr vert="horz" lIns="93155" tIns="46576" rIns="93155" bIns="46576" rtlCol="0"/>
          <a:lstStyle>
            <a:lvl1pPr algn="r">
              <a:defRPr sz="1200"/>
            </a:lvl1pPr>
          </a:lstStyle>
          <a:p>
            <a:fld id="{E3FD6F98-055A-4837-90F2-8E5F6821A1BB}" type="datetimeFigureOut">
              <a:rPr lang="en-US" smtClean="0"/>
              <a:t>7/10/2019</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929640" y="3373761"/>
            <a:ext cx="7437120" cy="276034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70"/>
            <a:ext cx="4028440" cy="35173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70"/>
            <a:ext cx="4028440" cy="35173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dhhs.gov/divisions/social-services/county-staff-information/training#program-complia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ncdhhs.gov/divisions/social-services/county-staff-information/training#program-compliance"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132512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We want to </a:t>
            </a:r>
            <a:r>
              <a:rPr lang="en-US" sz="1200" b="0" kern="1200" dirty="0">
                <a:solidFill>
                  <a:schemeClr val="tx1"/>
                </a:solidFill>
                <a:effectLst/>
                <a:latin typeface="+mn-lt"/>
                <a:ea typeface="+mn-ea"/>
                <a:cs typeface="+mn-cs"/>
              </a:rPr>
              <a:t>remind counties that v</a:t>
            </a:r>
            <a:r>
              <a:rPr lang="en-US" sz="1200" kern="1200" dirty="0">
                <a:solidFill>
                  <a:schemeClr val="tx1"/>
                </a:solidFill>
                <a:effectLst/>
                <a:latin typeface="+mn-lt"/>
                <a:ea typeface="+mn-ea"/>
                <a:cs typeface="+mn-cs"/>
              </a:rPr>
              <a:t>oter registration is an agency responsibility, not just a specific program’s policy. Often times the reception staff conducts the initial screening prior to assigning to a caseworker for assistance.</a:t>
            </a:r>
            <a:endParaRPr lang="en-US" sz="1200" b="0" dirty="0"/>
          </a:p>
          <a:p>
            <a:pPr marL="0" indent="0">
              <a:buNone/>
            </a:pPr>
            <a:endParaRPr lang="en-US" sz="1200" b="0" dirty="0"/>
          </a:p>
          <a:p>
            <a:pPr marL="0" indent="0">
              <a:buNone/>
            </a:pPr>
            <a:r>
              <a:rPr lang="en-US" sz="1200" b="0" dirty="0"/>
              <a:t>A voter registration agency shall, unless the applicant declines to register to vote, distribute for the following covered transactions:</a:t>
            </a:r>
          </a:p>
          <a:p>
            <a:pPr marL="228600" indent="-228600">
              <a:buAutoNum type="arabicPeriod"/>
            </a:pPr>
            <a:r>
              <a:rPr lang="en-US" sz="1200" b="0" dirty="0"/>
              <a:t>With each application for service or assistance, </a:t>
            </a:r>
          </a:p>
          <a:p>
            <a:pPr marL="228600" indent="-228600">
              <a:buAutoNum type="arabicPeriod"/>
            </a:pPr>
            <a:r>
              <a:rPr lang="en-US" sz="1200" b="0" dirty="0"/>
              <a:t>Each recertification, and</a:t>
            </a:r>
          </a:p>
          <a:p>
            <a:pPr marL="228600" indent="-228600">
              <a:buAutoNum type="arabicPeriod"/>
            </a:pPr>
            <a:r>
              <a:rPr lang="en-US" sz="1200" b="0" dirty="0"/>
              <a:t>For a renewal or change of address relating to such services or assistance: </a:t>
            </a:r>
          </a:p>
          <a:p>
            <a:pPr marL="685800" lvl="1" indent="-228600">
              <a:buAutoNum type="arabicParenBoth"/>
            </a:pPr>
            <a:r>
              <a:rPr lang="en-US" sz="1200" b="0" dirty="0"/>
              <a:t>Provide a voter registration application;</a:t>
            </a:r>
          </a:p>
          <a:p>
            <a:pPr marL="457200" lvl="1" indent="0">
              <a:buNone/>
            </a:pPr>
            <a:r>
              <a:rPr lang="en-US" sz="1200" b="0" dirty="0"/>
              <a:t>(2) Provide a form that contains the statements required by the National Voter Registration Act; </a:t>
            </a:r>
          </a:p>
          <a:p>
            <a:pPr marL="457200" lvl="1" indent="0">
              <a:buNone/>
            </a:pPr>
            <a:r>
              <a:rPr lang="en-US" sz="1200" b="0" dirty="0"/>
              <a:t>(3) Provide to each applicant who does not decline to register to vote the same degree of assistance with regard to the completion of the registration application as is provided by the office with regard to the completion of its own forms.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7661310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top errors cited statewide Federal Fiscal Year (FFY) 2017-2018. </a:t>
            </a:r>
          </a:p>
          <a:p>
            <a:endParaRPr lang="en-US" dirty="0"/>
          </a:p>
          <a:p>
            <a:r>
              <a:rPr lang="en-US" dirty="0"/>
              <a:t>Best Practices/Recommendations are:</a:t>
            </a:r>
          </a:p>
          <a:p>
            <a:endParaRPr lang="en-US" dirty="0"/>
          </a:p>
          <a:p>
            <a:r>
              <a:rPr lang="en-US" dirty="0"/>
              <a:t>Send a DSS-8640 at application, recertification, and when a previously exempt FNS unit member becomes subject to work registration requirements during the certification period.</a:t>
            </a:r>
          </a:p>
          <a:p>
            <a:endParaRPr lang="en-US" dirty="0"/>
          </a:p>
          <a:p>
            <a:r>
              <a:rPr lang="en-US" dirty="0"/>
              <a:t>At every short application and recertification, work registration and work non-participation evidence should be reviewed for accuracy.</a:t>
            </a:r>
          </a:p>
          <a:p>
            <a:endParaRPr lang="en-US" dirty="0"/>
          </a:p>
          <a:p>
            <a:r>
              <a:rPr lang="en-US" dirty="0"/>
              <a:t>Counties need to conduct refresher training on Admin Letter 6-2017 and NC FAST Job Aid “Scheduling an Interview” to ensure the interview is being logged in NC FAST when necessary.</a:t>
            </a:r>
          </a:p>
        </p:txBody>
      </p:sp>
      <p:sp>
        <p:nvSpPr>
          <p:cNvPr id="4" name="Slide Number Placeholder 3"/>
          <p:cNvSpPr>
            <a:spLocks noGrp="1"/>
          </p:cNvSpPr>
          <p:nvPr>
            <p:ph type="sldNum" sz="quarter" idx="10"/>
          </p:nvPr>
        </p:nvSpPr>
        <p:spPr/>
        <p:txBody>
          <a:bodyPr/>
          <a:lstStyle/>
          <a:p>
            <a:fld id="{DBCC7D24-0DC9-4E9C-89C0-35D79A09D337}" type="slidenum">
              <a:rPr lang="en-US" smtClean="0"/>
              <a:t>100</a:t>
            </a:fld>
            <a:endParaRPr lang="en-US" dirty="0"/>
          </a:p>
        </p:txBody>
      </p:sp>
    </p:spTree>
    <p:extLst>
      <p:ext uri="{BB962C8B-B14F-4D97-AF65-F5344CB8AC3E}">
        <p14:creationId xmlns:p14="http://schemas.microsoft.com/office/powerpoint/2010/main" val="22726131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Practices/Recommendations:</a:t>
            </a:r>
          </a:p>
          <a:p>
            <a:endParaRPr lang="en-US" dirty="0"/>
          </a:p>
          <a:p>
            <a:r>
              <a:rPr lang="en-US" dirty="0"/>
              <a:t>Refresher training on FNS 310.01, Application Interview Requirements, Admin Letter 1-2015 which provides requirements for sending a DSS 8650 to schedule an interview for applications.</a:t>
            </a:r>
          </a:p>
          <a:p>
            <a:endParaRPr lang="en-US" dirty="0"/>
          </a:p>
          <a:p>
            <a:r>
              <a:rPr lang="en-US" dirty="0"/>
              <a:t>Review of the Daily Manual Notice Report will help with this finding.  Also check the notice for cases processed the next day for accuracy.</a:t>
            </a:r>
          </a:p>
        </p:txBody>
      </p:sp>
      <p:sp>
        <p:nvSpPr>
          <p:cNvPr id="4" name="Slide Number Placeholder 3"/>
          <p:cNvSpPr>
            <a:spLocks noGrp="1"/>
          </p:cNvSpPr>
          <p:nvPr>
            <p:ph type="sldNum" sz="quarter" idx="5"/>
          </p:nvPr>
        </p:nvSpPr>
        <p:spPr/>
        <p:txBody>
          <a:bodyPr/>
          <a:lstStyle/>
          <a:p>
            <a:fld id="{DBCC7D24-0DC9-4E9C-89C0-35D79A09D337}" type="slidenum">
              <a:rPr lang="en-US" smtClean="0"/>
              <a:t>101</a:t>
            </a:fld>
            <a:endParaRPr lang="en-US" dirty="0"/>
          </a:p>
        </p:txBody>
      </p:sp>
    </p:spTree>
    <p:extLst>
      <p:ext uri="{BB962C8B-B14F-4D97-AF65-F5344CB8AC3E}">
        <p14:creationId xmlns:p14="http://schemas.microsoft.com/office/powerpoint/2010/main" val="29057020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Practices/Recommendations:</a:t>
            </a:r>
          </a:p>
          <a:p>
            <a:endParaRPr lang="en-US" dirty="0"/>
          </a:p>
          <a:p>
            <a:r>
              <a:rPr lang="en-US" dirty="0"/>
              <a:t>Assign a lead worker or supervisor to track mail-in applications to ensure they are registered within </a:t>
            </a:r>
            <a:r>
              <a:rPr lang="en-US"/>
              <a:t>the three days </a:t>
            </a:r>
            <a:r>
              <a:rPr lang="en-US" dirty="0"/>
              <a:t>time period.</a:t>
            </a:r>
          </a:p>
          <a:p>
            <a:endParaRPr lang="en-US" dirty="0"/>
          </a:p>
          <a:p>
            <a:r>
              <a:rPr lang="en-US" dirty="0"/>
              <a:t>Document the reason for the supplement/restoration thoroughly on the note section of the contact tab in the supplement/restoration case.</a:t>
            </a:r>
          </a:p>
          <a:p>
            <a:endParaRPr lang="en-US" dirty="0"/>
          </a:p>
          <a:p>
            <a:r>
              <a:rPr lang="en-US" dirty="0"/>
              <a:t>All hearing requests should be filtered through the supervisor to ensure the forms are the most current version (01/19), completed and submitted within the required time frame.</a:t>
            </a:r>
          </a:p>
        </p:txBody>
      </p:sp>
      <p:sp>
        <p:nvSpPr>
          <p:cNvPr id="4" name="Slide Number Placeholder 3"/>
          <p:cNvSpPr>
            <a:spLocks noGrp="1"/>
          </p:cNvSpPr>
          <p:nvPr>
            <p:ph type="sldNum" sz="quarter" idx="5"/>
          </p:nvPr>
        </p:nvSpPr>
        <p:spPr/>
        <p:txBody>
          <a:bodyPr/>
          <a:lstStyle/>
          <a:p>
            <a:fld id="{DBCC7D24-0DC9-4E9C-89C0-35D79A09D337}" type="slidenum">
              <a:rPr lang="en-US" smtClean="0"/>
              <a:t>102</a:t>
            </a:fld>
            <a:endParaRPr lang="en-US" dirty="0"/>
          </a:p>
        </p:txBody>
      </p:sp>
    </p:spTree>
    <p:extLst>
      <p:ext uri="{BB962C8B-B14F-4D97-AF65-F5344CB8AC3E}">
        <p14:creationId xmlns:p14="http://schemas.microsoft.com/office/powerpoint/2010/main" val="14407707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best practices your county has implemented?</a:t>
            </a:r>
          </a:p>
          <a:p>
            <a:endParaRPr lang="en-US" dirty="0"/>
          </a:p>
          <a:p>
            <a:r>
              <a:rPr lang="en-US" dirty="0"/>
              <a:t>A. How do you ensure notices are generated correctly? Ask for suggestions from the audience.</a:t>
            </a:r>
          </a:p>
          <a:p>
            <a:endParaRPr lang="en-US" dirty="0"/>
          </a:p>
          <a:p>
            <a:r>
              <a:rPr lang="en-US" dirty="0"/>
              <a:t>Suggestions could include the following:</a:t>
            </a:r>
          </a:p>
          <a:p>
            <a:endParaRPr lang="en-US" dirty="0"/>
          </a:p>
          <a:p>
            <a:pPr marL="228600" indent="-228600">
              <a:buAutoNum type="arabicPeriod"/>
            </a:pPr>
            <a:r>
              <a:rPr lang="en-US" dirty="0"/>
              <a:t>Managing evidence correctly</a:t>
            </a:r>
          </a:p>
          <a:p>
            <a:pPr marL="228600" indent="-228600">
              <a:buAutoNum type="arabicPeriod"/>
            </a:pPr>
            <a:r>
              <a:rPr lang="en-US" dirty="0"/>
              <a:t>Reviewing the eligibility decision prior to accepting change</a:t>
            </a:r>
          </a:p>
          <a:p>
            <a:pPr marL="228600" indent="-228600">
              <a:buAutoNum type="arabicPeriod"/>
            </a:pPr>
            <a:r>
              <a:rPr lang="en-US" dirty="0"/>
              <a:t>Appraising the decision summary – for a specific detailed information for each member </a:t>
            </a:r>
          </a:p>
          <a:p>
            <a:pPr marL="228600" indent="-228600">
              <a:buAutoNum type="arabicPeriod"/>
            </a:pPr>
            <a:endParaRPr lang="en-US" dirty="0"/>
          </a:p>
          <a:p>
            <a:pPr marL="0" indent="0">
              <a:buNone/>
            </a:pPr>
            <a:r>
              <a:rPr lang="en-US" dirty="0"/>
              <a:t>B.   How do you ensure that income is entered and calculated correctly?</a:t>
            </a:r>
          </a:p>
          <a:p>
            <a:pPr marL="228600" indent="-228600">
              <a:buAutoNum type="alphaUcPeriod" startAt="3"/>
            </a:pPr>
            <a:r>
              <a:rPr lang="en-US" dirty="0"/>
              <a:t>How do you verify that the OVS has been run and read correctly?</a:t>
            </a:r>
          </a:p>
          <a:p>
            <a:pPr marL="228600" indent="-228600">
              <a:buAutoNum type="alphaUcPeriod" startAt="3"/>
            </a:pPr>
            <a:r>
              <a:rPr lang="en-US" dirty="0"/>
              <a:t>Does staff use a cheat sheet or utilize the buddy system to assist with second party reviews?</a:t>
            </a:r>
          </a:p>
          <a:p>
            <a:pPr marL="0" indent="0">
              <a:buNone/>
            </a:pPr>
            <a:endParaRPr lang="en-US" dirty="0"/>
          </a:p>
          <a:p>
            <a:pPr marL="228600" indent="-228600">
              <a:buAutoNum type="arabicPeriod"/>
            </a:pPr>
            <a:endParaRPr lang="en-US" dirty="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103</a:t>
            </a:fld>
            <a:endParaRPr lang="en-US" dirty="0"/>
          </a:p>
        </p:txBody>
      </p:sp>
    </p:spTree>
    <p:extLst>
      <p:ext uri="{BB962C8B-B14F-4D97-AF65-F5344CB8AC3E}">
        <p14:creationId xmlns:p14="http://schemas.microsoft.com/office/powerpoint/2010/main" val="4180126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concludes our presentation for today.  Does anyone have any questions? </a:t>
            </a:r>
          </a:p>
        </p:txBody>
      </p:sp>
      <p:sp>
        <p:nvSpPr>
          <p:cNvPr id="4" name="Slide Number Placeholder 3"/>
          <p:cNvSpPr>
            <a:spLocks noGrp="1"/>
          </p:cNvSpPr>
          <p:nvPr>
            <p:ph type="sldNum" sz="quarter" idx="10"/>
          </p:nvPr>
        </p:nvSpPr>
        <p:spPr/>
        <p:txBody>
          <a:bodyPr/>
          <a:lstStyle/>
          <a:p>
            <a:fld id="{DBCC7D24-0DC9-4E9C-89C0-35D79A09D337}" type="slidenum">
              <a:rPr lang="en-US" smtClean="0"/>
              <a:t>104</a:t>
            </a:fld>
            <a:endParaRPr lang="en-US" dirty="0"/>
          </a:p>
        </p:txBody>
      </p:sp>
    </p:spTree>
    <p:extLst>
      <p:ext uri="{BB962C8B-B14F-4D97-AF65-F5344CB8AC3E}">
        <p14:creationId xmlns:p14="http://schemas.microsoft.com/office/powerpoint/2010/main" val="22975807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Safe travels! </a:t>
            </a:r>
          </a:p>
        </p:txBody>
      </p:sp>
      <p:sp>
        <p:nvSpPr>
          <p:cNvPr id="4" name="Slide Number Placeholder 3"/>
          <p:cNvSpPr>
            <a:spLocks noGrp="1"/>
          </p:cNvSpPr>
          <p:nvPr>
            <p:ph type="sldNum" sz="quarter" idx="10"/>
          </p:nvPr>
        </p:nvSpPr>
        <p:spPr/>
        <p:txBody>
          <a:bodyPr/>
          <a:lstStyle/>
          <a:p>
            <a:fld id="{DBCC7D24-0DC9-4E9C-89C0-35D79A09D337}" type="slidenum">
              <a:rPr lang="en-US" smtClean="0"/>
              <a:t>105</a:t>
            </a:fld>
            <a:endParaRPr lang="en-US" dirty="0"/>
          </a:p>
        </p:txBody>
      </p:sp>
    </p:spTree>
    <p:extLst>
      <p:ext uri="{BB962C8B-B14F-4D97-AF65-F5344CB8AC3E}">
        <p14:creationId xmlns:p14="http://schemas.microsoft.com/office/powerpoint/2010/main" val="178118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Distribute a voter registration application to ALL covered clients. (Covered clients are those participating in the previously mentioned transactions; applications, recertifications and address changes).</a:t>
            </a:r>
          </a:p>
          <a:p>
            <a:endParaRPr lang="en-US" b="0" dirty="0"/>
          </a:p>
          <a:p>
            <a:r>
              <a:rPr lang="en-US" b="0" dirty="0"/>
              <a:t>Telephone Communication - Ask the client the NVRA question and provide client with a voter registration application by mail or electronically.</a:t>
            </a:r>
          </a:p>
          <a:p>
            <a:endParaRPr lang="en-US" b="0" dirty="0"/>
          </a:p>
          <a:p>
            <a:r>
              <a:rPr lang="en-US" b="0" dirty="0"/>
              <a:t>Communication by Mail - If a client indicates on an application returned by mail that they desire to register to vote or update his registration, mail the client a voter registration application.</a:t>
            </a:r>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1053712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transmittal from Voter Registration Agency to Board of Election.</a:t>
            </a:r>
          </a:p>
          <a:p>
            <a:endParaRPr lang="en-US" dirty="0"/>
          </a:p>
          <a:p>
            <a:pPr marL="0" indent="0">
              <a:buNone/>
            </a:pPr>
            <a:r>
              <a:rPr lang="en-US" b="0" dirty="0"/>
              <a:t>Any voter registration application completed at a voter registration agency shall be accepted by that agency in lieu of the applicant's mailing the application. Any such application so received shall be transmitted to the appropriate board of elections not later than </a:t>
            </a:r>
            <a:r>
              <a:rPr lang="en-US" b="0" dirty="0">
                <a:solidFill>
                  <a:srgbClr val="FF0000"/>
                </a:solidFill>
              </a:rPr>
              <a:t>five business days </a:t>
            </a:r>
            <a:r>
              <a:rPr lang="en-US" b="0" dirty="0"/>
              <a:t>after acceptance, according to rules which shall be promulgated (governed) by the State Board of Elections. </a:t>
            </a:r>
          </a:p>
          <a:p>
            <a:pPr marL="0" indent="0">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 more information</a:t>
            </a:r>
            <a:r>
              <a:rPr lang="en-US" sz="1200" b="0" kern="120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lease refer to the power point presentation that is on the division website from the State board of elections. It provides specific instructions and a lot of information. There is also a FAQ included which provides a contact email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website address is noted as:</a:t>
            </a:r>
          </a:p>
          <a:p>
            <a:pPr marL="0" indent="0">
              <a:buNone/>
            </a:pPr>
            <a:endParaRPr lang="en-US" b="0" dirty="0"/>
          </a:p>
          <a:p>
            <a:pPr marL="0" indent="0">
              <a:buNone/>
            </a:pPr>
            <a:r>
              <a:rPr lang="en-US" sz="1050" u="sng" dirty="0">
                <a:hlinkClick r:id="rId3"/>
              </a:rPr>
              <a:t>https://www.ncdhhs.gov/divisions/social-services/county-staff-information/training#program-compliance</a:t>
            </a:r>
            <a:endParaRPr lang="en-US" sz="1050"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347549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Moving on to Program Integrity…</a:t>
            </a:r>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98709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discuss Program Integrity updates. A request for a hearing is defined as any clear expression, oral or written, that the household wishes to present its case to a higher authority to appeal a decision. </a:t>
            </a:r>
          </a:p>
          <a:p>
            <a:r>
              <a:rPr lang="en-US" sz="1200" kern="1200" dirty="0">
                <a:solidFill>
                  <a:schemeClr val="tx1"/>
                </a:solidFill>
                <a:effectLst/>
                <a:latin typeface="+mn-lt"/>
                <a:ea typeface="+mn-ea"/>
                <a:cs typeface="+mn-cs"/>
              </a:rPr>
              <a:t>A FNS unit member, the authorized representative, or some other person acting on the household’s behalf, such as a legal representative, relative, or friend, may make the request. The right to make such a request shall not be limited or interfered with in any way.</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936172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the FNS unit’s reason for requesting a hearing is unclear, the FNS unit should be contacted to clarify its grievance. At this time, the possibility of a local conference can be explored with the household. The clear request is the basis for the "date of request“ shown on the request form, DSS-1473.  The DSS-1473 was revised in 1/2019 and counties should use the most current version, which is available on the State forms website.</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1026023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county DSS should thoroughly complete the DSS-1473, Request for State Appeal form and forward it along with the relevant documents to the Hearings and Appeals Section, NC Department of Health and Human Services, </a:t>
            </a:r>
            <a:r>
              <a:rPr lang="en-US" sz="1200" b="1" kern="1200" dirty="0">
                <a:solidFill>
                  <a:schemeClr val="tx1"/>
                </a:solidFill>
                <a:effectLst/>
                <a:latin typeface="+mn-lt"/>
                <a:ea typeface="+mn-ea"/>
                <a:cs typeface="+mn-cs"/>
              </a:rPr>
              <a:t>within five calendar days of receipt of the hearing request. </a:t>
            </a:r>
            <a:r>
              <a:rPr lang="en-US" sz="1200" b="0" kern="1200" dirty="0">
                <a:solidFill>
                  <a:schemeClr val="tx1"/>
                </a:solidFill>
                <a:effectLst/>
                <a:latin typeface="+mn-lt"/>
                <a:ea typeface="+mn-ea"/>
                <a:cs typeface="+mn-cs"/>
              </a:rPr>
              <a:t>The mailing address is included on the DSS-1473, for reference. </a:t>
            </a:r>
            <a:r>
              <a:rPr lang="en-US" sz="1200" kern="1200" dirty="0">
                <a:solidFill>
                  <a:schemeClr val="tx1"/>
                </a:solidFill>
                <a:effectLst/>
                <a:latin typeface="+mn-lt"/>
                <a:ea typeface="+mn-ea"/>
                <a:cs typeface="+mn-cs"/>
              </a:rPr>
              <a:t>The time span for timely action is crucial since a hearing must be conducted and a decision rendered within 60 calendar days from the date of the request for State Appeal.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4289004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TOP</a:t>
            </a:r>
            <a:r>
              <a:rPr lang="en-US" sz="1200" kern="1200" dirty="0">
                <a:solidFill>
                  <a:schemeClr val="tx1"/>
                </a:solidFill>
                <a:effectLst/>
                <a:latin typeface="+mn-lt"/>
                <a:ea typeface="+mn-ea"/>
                <a:cs typeface="+mn-cs"/>
              </a:rPr>
              <a:t> (Treasury Offset Program) – the 60 Day Notice (DSS-8605), which informs the FNS debtors of their legal right to a local TOP review if they believe the debt is not owed, or that all or part of the debt is not past due or legally enforceable. Manual Section 845.04 gives instructions for holding a local TOP review at the local agency. The local agency must notify the debtor with the DSS-8606, Notice of Local TOP Review Decision within 5 business days by certified mail. The DSS-8606, Notice of Local TOP Decision </a:t>
            </a:r>
            <a:r>
              <a:rPr lang="en-US" sz="1200" b="0" kern="1200" dirty="0">
                <a:solidFill>
                  <a:schemeClr val="tx1"/>
                </a:solidFill>
                <a:effectLst/>
                <a:latin typeface="+mn-lt"/>
                <a:ea typeface="+mn-ea"/>
                <a:cs typeface="+mn-cs"/>
              </a:rPr>
              <a:t>advises</a:t>
            </a:r>
            <a:r>
              <a:rPr lang="en-US" sz="1200" kern="1200" dirty="0">
                <a:solidFill>
                  <a:schemeClr val="tx1"/>
                </a:solidFill>
                <a:effectLst/>
                <a:latin typeface="+mn-lt"/>
                <a:ea typeface="+mn-ea"/>
                <a:cs typeface="+mn-cs"/>
              </a:rPr>
              <a:t> the debtor they have 30 days from the decision date to make a written request to the United States Department of Agriculture (USDA) for a Federal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debtor requests a TOP Review within the 60 day period, the debtor will not be submitted to TOP and no interception should occur. If a debtor requests a TOP Review after the 60 day period, the local agency can continue to pursue collection through TOP. Once a debtor has requested a local TOP Review within their 60 day timeframe, the county must fax a request to the Information Support Unit to update the TOP indicator to local TOP Review. Fax the request to the Information Support Unit at 919-334-1052.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review Manual Section 845.04 D. TOP Local and Federal Reviews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262948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mn-lt"/>
                <a:ea typeface="+mn-ea"/>
                <a:cs typeface="+mn-cs"/>
              </a:rPr>
              <a:t>407/420 Timeliness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The EPI407, Date of Discovery Timeliness Report, displays </a:t>
            </a:r>
            <a:r>
              <a:rPr lang="en-US" sz="1050" kern="1200" dirty="0">
                <a:solidFill>
                  <a:schemeClr val="tx1"/>
                </a:solidFill>
                <a:effectLst/>
                <a:latin typeface="+mn-lt"/>
                <a:ea typeface="+mn-ea"/>
                <a:cs typeface="+mn-cs"/>
              </a:rPr>
              <a:t>a summary of all open/pending referrals and shows each county’s timeliness percentage. USDA requires that counties cannot have more than 10% in untimely referrals. The referrals </a:t>
            </a:r>
            <a:r>
              <a:rPr lang="en-US" sz="1050" b="1" kern="1200" dirty="0">
                <a:solidFill>
                  <a:schemeClr val="tx1"/>
                </a:solidFill>
                <a:effectLst/>
                <a:latin typeface="+mn-lt"/>
                <a:ea typeface="+mn-ea"/>
                <a:cs typeface="+mn-cs"/>
              </a:rPr>
              <a:t>that are older than 180 days from the Date of Discovery must be entered immediately to be in compliance with USDA .</a:t>
            </a:r>
            <a:r>
              <a:rPr lang="en-US" sz="1050" kern="1200" dirty="0">
                <a:solidFill>
                  <a:schemeClr val="tx1"/>
                </a:solidFill>
                <a:effectLst/>
                <a:latin typeface="+mn-lt"/>
                <a:ea typeface="+mn-ea"/>
                <a:cs typeface="+mn-cs"/>
              </a:rPr>
              <a:t> The Date of Discovery is the Finding date. This report is generated on the last workday of every month and can be viewed on the following workday.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The EPI420, Caseload Details by Investigator by County Report, displays all open investigations without a (PLC) Product Liability Case and active PLCs assigned to an investigator. It shows all referrals ordered by program (CA, FNS, MA) and then in order of status (PE) Pending, (IN) Investigation, (CO) Collection and PLCs with no collection activity for a year or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The format of this report has changed from the legacy FRD420 report. In the EPI420 report, there are now two columns: Days in Pending Status without a DOD (Date of Discovery) and Days in Pending Status with a DOD. </a:t>
            </a:r>
            <a:r>
              <a:rPr lang="en-US" sz="1050" kern="1200" dirty="0">
                <a:solidFill>
                  <a:schemeClr val="tx1"/>
                </a:solidFill>
                <a:effectLst/>
                <a:latin typeface="+mn-lt"/>
                <a:ea typeface="+mn-ea"/>
                <a:cs typeface="+mn-cs"/>
              </a:rPr>
              <a:t>For the days in pending status without a DOD, the counties need to make sure they’re entering the Date of discovery (DOD) now called Finding in NC FAST by the 180</a:t>
            </a:r>
            <a:r>
              <a:rPr lang="en-US" sz="1050" kern="1200" baseline="30000" dirty="0">
                <a:solidFill>
                  <a:schemeClr val="tx1"/>
                </a:solidFill>
                <a:effectLst/>
                <a:latin typeface="+mn-lt"/>
                <a:ea typeface="+mn-ea"/>
                <a:cs typeface="+mn-cs"/>
              </a:rPr>
              <a:t>th</a:t>
            </a:r>
            <a:r>
              <a:rPr lang="en-US" sz="1050" kern="1200" dirty="0">
                <a:solidFill>
                  <a:schemeClr val="tx1"/>
                </a:solidFill>
                <a:effectLst/>
                <a:latin typeface="+mn-lt"/>
                <a:ea typeface="+mn-ea"/>
                <a:cs typeface="+mn-cs"/>
              </a:rPr>
              <a:t> day.  By entering the DOD by the 180</a:t>
            </a:r>
            <a:r>
              <a:rPr lang="en-US" sz="1050" kern="1200" baseline="30000" dirty="0">
                <a:solidFill>
                  <a:schemeClr val="tx1"/>
                </a:solidFill>
                <a:effectLst/>
                <a:latin typeface="+mn-lt"/>
                <a:ea typeface="+mn-ea"/>
                <a:cs typeface="+mn-cs"/>
              </a:rPr>
              <a:t>th</a:t>
            </a:r>
            <a:r>
              <a:rPr lang="en-US" sz="1050" kern="1200" dirty="0">
                <a:solidFill>
                  <a:schemeClr val="tx1"/>
                </a:solidFill>
                <a:effectLst/>
                <a:latin typeface="+mn-lt"/>
                <a:ea typeface="+mn-ea"/>
                <a:cs typeface="+mn-cs"/>
              </a:rPr>
              <a:t> day, NC is in compliance with USDA and will be under the 10% timeliness</a:t>
            </a:r>
            <a:r>
              <a:rPr lang="en-US" sz="1050" b="0" kern="1200" dirty="0">
                <a:solidFill>
                  <a:schemeClr val="tx1"/>
                </a:solidFill>
                <a:effectLst/>
                <a:latin typeface="+mn-lt"/>
                <a:ea typeface="+mn-ea"/>
                <a:cs typeface="+mn-cs"/>
              </a:rPr>
              <a:t>  threshold.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This report was designed specifically for FNS Program Integrity, generated on the last workday of every month and can viewed on the following workday.</a:t>
            </a:r>
            <a:endParaRPr lang="en-US" sz="105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176880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14099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Good morning and welcome! Thank you for taking time out of your valuable day to join us. It is our sincerest hope that you will find today’s sessions helpful and beneficial to the administration of Economic and Family Services programs at your local agency specifically the FNS, Energy and WF programs.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Before we get started, let us introduce your presenters for today. </a:t>
            </a:r>
            <a:r>
              <a:rPr lang="en-US" b="1" dirty="0">
                <a:latin typeface="Arial" panose="020B0604020202020204" pitchFamily="34" charset="0"/>
                <a:cs typeface="Arial" panose="020B0604020202020204" pitchFamily="34" charset="0"/>
              </a:rPr>
              <a:t>Introduce other division staff that may be present.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Review logistics such as bathroom and snack machines locations with attendees. </a:t>
            </a: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250645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Refugee Assistance program would like for us to discuss with you a few noted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becomes an eligibility issue because workers are placing refugees in RMA before evaluating for regular Medicaid or MAGI.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RMA provides health care to refugees who are adults without minor children.   For those who qualify, RMA is available for the first eight months after their date of arrival, or attaining eligible status, in the United States (e.g. date granted asylum).</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289543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age 21 an adult refugee is potentially eligible for Refugee Medical Assistance provided the 21-year-old has no minor children, and does not meet qualifications for Medicaid programs.  Follow policy and procedures outlined in the Refugee Medical Assistance Program Manual.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Pregnant Women, individuals 18-20 year old and adults 65 and over are being placed on RMA and not the applicable MA program.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Clients are being placed on RMA automatically, based on their status as a “refugee”,  instead of being evaluated for Medicaid  programs first.  Refugee Medical Assistance is the program of last resort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should never be any children or families with children enrolled in RMA.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2889432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Read from slide…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During the Refugee Assistance Program's monitoring by the Office of Refugee Resettlement (ORR), NC was informed of the requirement to terminate RCA and RMA at change in circumstances when the refugee has obtained employment.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DSS and the Refugee Resettlement agencies both are required to explain to the client the requirement to report the employment.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Resettlement agencies are required to submit the information on a form, and DSS should follow up with the Resettlement agencies to check status.  </a:t>
            </a:r>
          </a:p>
          <a:p>
            <a:pPr marL="0" indent="0">
              <a:buFont typeface="Arial" panose="020B0604020202020204" pitchFamily="34" charset="0"/>
              <a:buNone/>
            </a:pPr>
            <a:endParaRPr lang="en-US" dirty="0"/>
          </a:p>
          <a:p>
            <a:r>
              <a:rPr lang="en-US" dirty="0"/>
              <a:t>If you have any policy questions regarding the Refugee Assistance Program, please send them to </a:t>
            </a:r>
            <a:r>
              <a:rPr lang="en-US" sz="1200" b="0" i="0" u="none" strike="noStrike" kern="1200" baseline="0" dirty="0">
                <a:solidFill>
                  <a:schemeClr val="tx1"/>
                </a:solidFill>
                <a:latin typeface="+mn-lt"/>
                <a:ea typeface="+mn-ea"/>
                <a:cs typeface="+mn-cs"/>
              </a:rPr>
              <a:t>RefugeeAssistance.Policy.Questions@dhhs.nc.gov using the form provided with the DCDL issued on 4/17/2019</a:t>
            </a:r>
            <a:r>
              <a:rPr lang="en-US"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302352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Federal Office of Management and Budget Circular A-133 requires pass through entities to monitor their sub-recipients use of federal funds for the Work First Program. Monitoring is conducted to ensure reasonable program performance with federal laws and regulations. The process also confirms the provision of contracts or grants. The frequency of the monitoring process is annually for large counties and every three years for medium and small counties. The large counties for the Work First Program are: Cumberland, Forsyth, Guilford, Mecklenburg, Robeson and Wake. All other counties are identified as medium or small counties.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objectives of the WF Program Performance Monitoring are to provide:</a:t>
            </a:r>
          </a:p>
          <a:p>
            <a:pPr marL="228600" indent="-228600">
              <a:buAutoNum type="arabicPeriod"/>
            </a:pPr>
            <a:r>
              <a:rPr lang="en-US" dirty="0">
                <a:latin typeface="Arial" panose="020B0604020202020204" pitchFamily="34" charset="0"/>
                <a:cs typeface="Arial" panose="020B0604020202020204" pitchFamily="34" charset="0"/>
              </a:rPr>
              <a:t>A basis for the program and counties to improve and strengthen program operations and performance by identifying and correcting deficiencies and</a:t>
            </a:r>
          </a:p>
          <a:p>
            <a:pPr marL="228600" indent="-228600">
              <a:buAutoNum type="arabicPeriod"/>
            </a:pPr>
            <a:r>
              <a:rPr lang="en-US" dirty="0">
                <a:latin typeface="Arial" panose="020B0604020202020204" pitchFamily="34" charset="0"/>
                <a:cs typeface="Arial" panose="020B0604020202020204" pitchFamily="34" charset="0"/>
              </a:rPr>
              <a:t>A continuous flow of information between county, state and federal partners to develop solutions to problems in program policies and procedures.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2184153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program categories:</a:t>
            </a:r>
          </a:p>
          <a:p>
            <a:pPr marL="228600" indent="-228600">
              <a:buAutoNum type="arabicPeriod"/>
            </a:pPr>
            <a:r>
              <a:rPr lang="en-US" dirty="0"/>
              <a:t>Work First Cash Assistance</a:t>
            </a:r>
          </a:p>
          <a:p>
            <a:pPr marL="228600" indent="-228600">
              <a:buAutoNum type="arabicPeriod"/>
            </a:pPr>
            <a:r>
              <a:rPr lang="en-US" dirty="0"/>
              <a:t>Work First Employment Services</a:t>
            </a:r>
          </a:p>
          <a:p>
            <a:pPr marL="228600" indent="-228600">
              <a:buAutoNum type="arabicPeriod"/>
            </a:pPr>
            <a:r>
              <a:rPr lang="en-US" dirty="0"/>
              <a:t>Services at or below 200% of the Poverty Level and</a:t>
            </a:r>
          </a:p>
          <a:p>
            <a:pPr marL="228600" indent="-228600">
              <a:buAutoNum type="arabicPeriod"/>
            </a:pPr>
            <a:r>
              <a:rPr lang="en-US" dirty="0"/>
              <a:t>Child Support Non-Cooperation Sanctions.</a:t>
            </a:r>
          </a:p>
          <a:p>
            <a:pPr marL="0" indent="0">
              <a:buNone/>
            </a:pPr>
            <a:endParaRPr lang="en-US" dirty="0"/>
          </a:p>
          <a:p>
            <a:pPr marL="0" indent="0">
              <a:buNone/>
            </a:pPr>
            <a:r>
              <a:rPr lang="en-US" dirty="0"/>
              <a:t>Let’s review the top findings, beginning with Cash Assistance.  Read the slide.</a:t>
            </a:r>
          </a:p>
        </p:txBody>
      </p:sp>
      <p:sp>
        <p:nvSpPr>
          <p:cNvPr id="4" name="Slide Number Placeholder 3"/>
          <p:cNvSpPr>
            <a:spLocks noGrp="1"/>
          </p:cNvSpPr>
          <p:nvPr>
            <p:ph type="sldNum" sz="quarter" idx="10"/>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4144271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regarding using county developed forms, please remember that NC-DSS is not approving county-developed forms in place of state-developed forms.</a:t>
            </a:r>
          </a:p>
          <a:p>
            <a:endParaRPr lang="en-US" dirty="0"/>
          </a:p>
          <a:p>
            <a:r>
              <a:rPr lang="en-US" dirty="0"/>
              <a:t>Continuation of the Cash Assistance Findings; read slide.</a:t>
            </a:r>
          </a:p>
        </p:txBody>
      </p:sp>
      <p:sp>
        <p:nvSpPr>
          <p:cNvPr id="4" name="Slide Number Placeholder 3"/>
          <p:cNvSpPr>
            <a:spLocks noGrp="1"/>
          </p:cNvSpPr>
          <p:nvPr>
            <p:ph type="sldNum" sz="quarter" idx="10"/>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92786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findings for Employment Services; read the slide.</a:t>
            </a:r>
          </a:p>
        </p:txBody>
      </p:sp>
      <p:sp>
        <p:nvSpPr>
          <p:cNvPr id="4" name="Slide Number Placeholder 3"/>
          <p:cNvSpPr>
            <a:spLocks noGrp="1"/>
          </p:cNvSpPr>
          <p:nvPr>
            <p:ph type="sldNum" sz="quarter" idx="10"/>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3258909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First Services at or below 200% of the Poverty Level; read the slide.</a:t>
            </a:r>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671191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Counties are doing a good job following the Non-Cooperation with Child Support Work First policies. So far no finding this SFY.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a few reminders…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division has been notified regarding the status of old cases showing on the non-coop report; they are aware of the issue and are seeking a resolution. Counties are advised to continue monitoring the report on a regular basis.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request should be forwarded via a help desk ticket for removal of these cases from the Non-Cooperation Individuals Without A IVD Sanction Report.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1505641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Agencies administering the Temporary Assistance for Needy Families Program are required to complete Form ACF-199, TANF Data Report, for each sample month in a quarter of the FFY. </a:t>
            </a:r>
          </a:p>
          <a:p>
            <a:endParaRPr lang="en-US" dirty="0"/>
          </a:p>
          <a:p>
            <a:r>
              <a:rPr lang="en-US" dirty="0"/>
              <a:t>This report provides demographic data on the age, gender, and race/ethnicity of adults and children in TANF active families and closed cases, as well as data on the financial circumstances of TANF cash assistance recipients.  </a:t>
            </a:r>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157525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and objectives for today are to: </a:t>
            </a:r>
          </a:p>
          <a:p>
            <a:endParaRPr lang="en-US" dirty="0"/>
          </a:p>
          <a:p>
            <a:r>
              <a:rPr lang="en-US" dirty="0"/>
              <a:t>Read from slide…</a:t>
            </a:r>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509228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some of the top worker errors for the ACF-199 report; read slide.</a:t>
            </a:r>
          </a:p>
          <a:p>
            <a:endParaRPr lang="en-US" dirty="0"/>
          </a:p>
          <a:p>
            <a:pPr lvl="0"/>
            <a:r>
              <a:rPr lang="en-US" sz="1200" kern="1200" dirty="0">
                <a:solidFill>
                  <a:schemeClr val="tx1"/>
                </a:solidFill>
                <a:effectLst/>
                <a:latin typeface="+mn-lt"/>
                <a:ea typeface="+mn-ea"/>
                <a:cs typeface="+mn-cs"/>
              </a:rPr>
              <a:t>ACF-199 Errors: </a:t>
            </a:r>
          </a:p>
          <a:p>
            <a:pPr marL="228600" indent="-228600">
              <a:buAutoNum type="arabicPeriod"/>
            </a:pPr>
            <a:r>
              <a:rPr lang="en-US" sz="1200" kern="1200" dirty="0">
                <a:solidFill>
                  <a:schemeClr val="tx1"/>
                </a:solidFill>
                <a:effectLst/>
                <a:latin typeface="+mn-lt"/>
                <a:ea typeface="+mn-ea"/>
                <a:cs typeface="+mn-cs"/>
              </a:rPr>
              <a:t>Entering income without keying hours – this error is specific to keying participation hours and evidence in the ISC - The income is reported in one data element and the participation is reported in another data element. ACF uses both to determine employment. When there is an activity for employment, there should be earned income and vice versa.</a:t>
            </a:r>
          </a:p>
          <a:p>
            <a:pPr marL="228600" indent="-228600">
              <a:buAutoNum type="arabicPeriod"/>
            </a:pPr>
            <a:r>
              <a:rPr lang="en-US" sz="1200" kern="1200" dirty="0">
                <a:solidFill>
                  <a:schemeClr val="tx1"/>
                </a:solidFill>
                <a:effectLst/>
                <a:latin typeface="+mn-lt"/>
                <a:ea typeface="+mn-ea"/>
                <a:cs typeface="+mn-cs"/>
              </a:rPr>
              <a:t>“Issuing a Work First payment without an eligible member; no active Product Delivery Case (PDC)”:  This error is returned when there is a PDC, but no members in the Assistance Unit on the PDC. This occurs when workers add and apply changes to evidence that makes the household ineligible and removes the participants from the Assistance Unit folder of the PDC. Because workers do not complete the change to accept the changed decision, a payment continues to issue based on the accepted changed decision in which the household was eligible. Therefore a WF payment is issued on an ineligible case. </a:t>
            </a:r>
            <a:endParaRPr lang="en-US" dirty="0">
              <a:effectLst/>
            </a:endParaRPr>
          </a:p>
          <a:p>
            <a:pPr marL="228600" indent="-228600">
              <a:buAutoNum type="arabicPeriod"/>
            </a:pP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228600" indent="-228600">
              <a:buAutoNum type="arabicPeriod"/>
            </a:pPr>
            <a:endParaRPr lang="en-US" sz="1200" kern="1200" dirty="0">
              <a:solidFill>
                <a:schemeClr val="tx1"/>
              </a:solidFill>
              <a:effectLst/>
              <a:latin typeface="+mn-lt"/>
              <a:ea typeface="+mn-ea"/>
              <a:cs typeface="+mn-cs"/>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2341881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ACF-199 Worker Errors continued;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Relationship to HOH and marital status does not match - This occurs when the person page marital status does not match the household relationship evidence.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Effective 3/29/2019: </a:t>
            </a:r>
            <a:r>
              <a:rPr lang="en-US" sz="1200" kern="1200" dirty="0">
                <a:solidFill>
                  <a:schemeClr val="tx1"/>
                </a:solidFill>
                <a:effectLst/>
                <a:latin typeface="+mn-lt"/>
                <a:ea typeface="+mn-ea"/>
                <a:cs typeface="+mn-cs"/>
              </a:rPr>
              <a:t>TANF Transportation and Subsidized Child Care (Federal Funds or State Funds) must be added to a case, when applicable. These benefits are a drop-down option in Benefit evidence on the Evidence Dashboard of the Income Support Application and the Income Support Case.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Workers should enter a frequency of monthly.  For additional months they should “add record”.  If they end date evidence a new evidence will need to be created each month.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Workers can enter “0” for subsequent months when adding the monthly amount, the first entry can’t be zero. The subsequent months could be completed based on prior month estimation or after the county issues the benefit.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make sure when you are keying hours and completing 2</a:t>
            </a:r>
            <a:r>
              <a:rPr lang="en-US" baseline="30000" dirty="0"/>
              <a:t>nd</a:t>
            </a:r>
            <a:r>
              <a:rPr lang="en-US" dirty="0"/>
              <a:t> party reviews you pay close attention to the errors identified in an effort to improve the quality of our work and accuracy.</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1995444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are going to spend some time now talking about strategies to successfully meet the Work First Participation Rates.</a:t>
            </a:r>
          </a:p>
        </p:txBody>
      </p:sp>
      <p:sp>
        <p:nvSpPr>
          <p:cNvPr id="4" name="Slide Number Placeholder 3"/>
          <p:cNvSpPr>
            <a:spLocks noGrp="1"/>
          </p:cNvSpPr>
          <p:nvPr>
            <p:ph type="sldNum" sz="quarter" idx="10"/>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1373471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government has established two goals for Work First participation.  Each goal is based on work eligible participants, as defined by federal statute, completing adequate hours in federally countable work activities.  The all-family goal is 50% and the two-parent families goal is 90%.  Also, remember that two-parent cases are also included in the all-family participation rate.</a:t>
            </a:r>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571242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dirty="0">
                <a:highlight>
                  <a:srgbClr val="FFFF00"/>
                </a:highlight>
              </a:rPr>
              <a:t>Counties have shared some of their strategies for success, which include:</a:t>
            </a:r>
          </a:p>
          <a:p>
            <a:pPr marL="171450" indent="-171450" algn="just">
              <a:buFont typeface="Arial" panose="020B0604020202020204" pitchFamily="34" charset="0"/>
              <a:buChar char="•"/>
            </a:pPr>
            <a:r>
              <a:rPr lang="en-US" b="0" dirty="0">
                <a:highlight>
                  <a:srgbClr val="FFFF00"/>
                </a:highlight>
              </a:rPr>
              <a:t>Upfront Assessment</a:t>
            </a:r>
          </a:p>
          <a:p>
            <a:pPr marL="914400" lvl="1" indent="-457200" algn="just">
              <a:buFont typeface="Wingdings" panose="05000000000000000000" pitchFamily="2" charset="2"/>
              <a:buChar char="Ø"/>
            </a:pPr>
            <a:r>
              <a:rPr lang="en-US" sz="2800" dirty="0">
                <a:highlight>
                  <a:srgbClr val="FFFF00"/>
                </a:highlight>
              </a:rPr>
              <a:t>Conversation- a </a:t>
            </a:r>
            <a:r>
              <a:rPr lang="en-US" dirty="0">
                <a:solidFill>
                  <a:schemeClr val="bg2">
                    <a:lumMod val="10000"/>
                  </a:schemeClr>
                </a:solidFill>
                <a:highlight>
                  <a:srgbClr val="FFFF00"/>
                </a:highlight>
              </a:rPr>
              <a:t>talk between two or more people in which thoughts, feelings, and ideas are expressed, questions are asked and answered, or news and information is exchanged</a:t>
            </a:r>
          </a:p>
          <a:p>
            <a:pPr marL="914400" lvl="1" indent="-457200" algn="just">
              <a:buFont typeface="Wingdings" panose="05000000000000000000" pitchFamily="2" charset="2"/>
              <a:buChar char="Ø"/>
            </a:pPr>
            <a:r>
              <a:rPr lang="en-US" sz="2800" dirty="0">
                <a:highlight>
                  <a:srgbClr val="FFFF00"/>
                </a:highlight>
              </a:rPr>
              <a:t>Discussion- </a:t>
            </a:r>
            <a:r>
              <a:rPr lang="en-US" dirty="0">
                <a:highlight>
                  <a:srgbClr val="FFFF00"/>
                </a:highlight>
              </a:rPr>
              <a:t>the action or process of talking about something in order to reach a decision or to exchange ideas.</a:t>
            </a:r>
          </a:p>
          <a:p>
            <a:pPr marL="914400" lvl="1" indent="-457200" algn="just">
              <a:buFont typeface="Wingdings" panose="05000000000000000000" pitchFamily="2" charset="2"/>
              <a:buChar char="Ø"/>
            </a:pPr>
            <a:r>
              <a:rPr lang="en-US" sz="2800" dirty="0">
                <a:highlight>
                  <a:srgbClr val="FFFF00"/>
                </a:highlight>
              </a:rPr>
              <a:t>Observation-</a:t>
            </a:r>
            <a:r>
              <a:rPr lang="en-US" sz="3200" dirty="0">
                <a:highlight>
                  <a:srgbClr val="FFFF00"/>
                </a:highlight>
              </a:rPr>
              <a:t> </a:t>
            </a:r>
            <a:r>
              <a:rPr lang="en-US" dirty="0">
                <a:solidFill>
                  <a:schemeClr val="bg2">
                    <a:lumMod val="10000"/>
                  </a:schemeClr>
                </a:solidFill>
                <a:highlight>
                  <a:srgbClr val="FFFF00"/>
                </a:highlight>
              </a:rPr>
              <a:t>the activity of paying close attention (watching and listening) in order to get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highlight>
                  <a:srgbClr val="FFFF00"/>
                </a:highlight>
              </a:rPr>
              <a:t>Stronger case management by staff is needed to ensure the assignment of appropriate work activities, sufficient hours are scheduled and constructive work activities are assigned for meeting the Participation Rate.</a:t>
            </a:r>
          </a:p>
          <a:p>
            <a:pPr marL="914400" lvl="1" indent="-457200">
              <a:buFont typeface="Wingdings" panose="05000000000000000000" pitchFamily="2" charset="2"/>
              <a:buChar char="Ø"/>
            </a:pPr>
            <a:r>
              <a:rPr lang="en-US" sz="2800" dirty="0">
                <a:solidFill>
                  <a:schemeClr val="bg2">
                    <a:lumMod val="10000"/>
                  </a:schemeClr>
                </a:solidFill>
                <a:highlight>
                  <a:srgbClr val="FFFF00"/>
                </a:highlight>
              </a:rPr>
              <a:t>Success or failure is based on the needs, met and unmet, of </a:t>
            </a:r>
            <a:r>
              <a:rPr lang="en-US" sz="2800" u="sng" dirty="0">
                <a:solidFill>
                  <a:schemeClr val="bg2">
                    <a:lumMod val="10000"/>
                  </a:schemeClr>
                </a:solidFill>
                <a:highlight>
                  <a:srgbClr val="FFFF00"/>
                </a:highlight>
              </a:rPr>
              <a:t>all</a:t>
            </a:r>
            <a:r>
              <a:rPr lang="en-US" sz="2800" dirty="0">
                <a:solidFill>
                  <a:schemeClr val="bg2">
                    <a:lumMod val="10000"/>
                  </a:schemeClr>
                </a:solidFill>
                <a:highlight>
                  <a:srgbClr val="FFFF00"/>
                </a:highlight>
              </a:rPr>
              <a:t> family members. </a:t>
            </a:r>
          </a:p>
          <a:p>
            <a:pPr marL="1371600" lvl="2" indent="-457200">
              <a:buFont typeface="Wingdings" panose="05000000000000000000" pitchFamily="2" charset="2"/>
              <a:buChar char="§"/>
            </a:pPr>
            <a:r>
              <a:rPr lang="en-US" sz="2800" dirty="0">
                <a:solidFill>
                  <a:schemeClr val="bg2">
                    <a:lumMod val="10000"/>
                  </a:schemeClr>
                </a:solidFill>
                <a:highlight>
                  <a:srgbClr val="FFFF00"/>
                </a:highlight>
              </a:rPr>
              <a:t> Is the family working with external agencies for services/supports?</a:t>
            </a:r>
          </a:p>
          <a:p>
            <a:pPr marL="1257300" lvl="2" indent="-342900">
              <a:buFont typeface="Wingdings" panose="05000000000000000000" pitchFamily="2" charset="2"/>
              <a:buChar char="§"/>
            </a:pPr>
            <a:r>
              <a:rPr lang="en-US" sz="2000" dirty="0">
                <a:solidFill>
                  <a:schemeClr val="bg2">
                    <a:lumMod val="10000"/>
                  </a:schemeClr>
                </a:solidFill>
                <a:highlight>
                  <a:srgbClr val="FFFF00"/>
                </a:highlight>
              </a:rPr>
              <a:t>Ask the family if they are seeing progress. </a:t>
            </a:r>
          </a:p>
          <a:p>
            <a:pPr marL="1257300" lvl="2" indent="-342900">
              <a:buFont typeface="Wingdings" panose="05000000000000000000" pitchFamily="2" charset="2"/>
              <a:buChar char="§"/>
            </a:pPr>
            <a:r>
              <a:rPr lang="en-US" sz="2000" dirty="0">
                <a:solidFill>
                  <a:schemeClr val="bg2">
                    <a:lumMod val="10000"/>
                  </a:schemeClr>
                </a:solidFill>
                <a:highlight>
                  <a:srgbClr val="FFFF00"/>
                </a:highlight>
              </a:rPr>
              <a:t>Maintain regular communication with the external agency.</a:t>
            </a:r>
          </a:p>
          <a:p>
            <a:pPr marL="914400" lvl="1" indent="-457200">
              <a:buFont typeface="Wingdings" panose="05000000000000000000" pitchFamily="2" charset="2"/>
              <a:buChar char="Ø"/>
            </a:pPr>
            <a:r>
              <a:rPr lang="en-US" sz="2800" dirty="0">
                <a:solidFill>
                  <a:schemeClr val="bg2">
                    <a:lumMod val="10000"/>
                  </a:schemeClr>
                </a:solidFill>
                <a:highlight>
                  <a:srgbClr val="FFFF00"/>
                </a:highlight>
              </a:rPr>
              <a:t>Review the progress in the scheduled activity.</a:t>
            </a:r>
          </a:p>
          <a:p>
            <a:pPr marL="1267253" lvl="5" indent="-342900">
              <a:buFont typeface="Wingdings" panose="05000000000000000000" pitchFamily="2" charset="2"/>
              <a:buChar char="§"/>
            </a:pPr>
            <a:r>
              <a:rPr lang="en-US" sz="2000" dirty="0">
                <a:solidFill>
                  <a:schemeClr val="bg2">
                    <a:lumMod val="10000"/>
                  </a:schemeClr>
                </a:solidFill>
                <a:highlight>
                  <a:srgbClr val="FFFF00"/>
                </a:highlight>
              </a:rPr>
              <a:t>Have they learned new skills?</a:t>
            </a:r>
          </a:p>
          <a:p>
            <a:pPr marL="1267253" lvl="5" indent="-342900">
              <a:buFont typeface="Wingdings" panose="05000000000000000000" pitchFamily="2" charset="2"/>
              <a:buChar char="§"/>
            </a:pPr>
            <a:r>
              <a:rPr lang="en-US" sz="2000" dirty="0">
                <a:solidFill>
                  <a:schemeClr val="bg2">
                    <a:lumMod val="10000"/>
                  </a:schemeClr>
                </a:solidFill>
                <a:highlight>
                  <a:srgbClr val="FFFF00"/>
                </a:highlight>
              </a:rPr>
              <a:t>Are they maintaining satisfactory progress in their classes or are they on target for completion?</a:t>
            </a:r>
          </a:p>
          <a:p>
            <a:pPr marL="810053" marR="0" lvl="4"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0" dirty="0">
                <a:highlight>
                  <a:srgbClr val="FFFF00"/>
                </a:highlight>
              </a:rPr>
              <a:t>Home visits</a:t>
            </a:r>
          </a:p>
          <a:p>
            <a:pPr marL="1267253" lvl="5" indent="-342900">
              <a:buFont typeface="Wingdings" panose="05000000000000000000" pitchFamily="2" charset="2"/>
              <a:buChar char="§"/>
            </a:pPr>
            <a:r>
              <a:rPr lang="en-US" sz="2000" dirty="0">
                <a:solidFill>
                  <a:schemeClr val="bg2">
                    <a:lumMod val="10000"/>
                  </a:schemeClr>
                </a:solidFill>
                <a:highlight>
                  <a:srgbClr val="FFFF00"/>
                </a:highlight>
              </a:rPr>
              <a:t>Conducting home visits has many positive attributes.  It reduces the cost of transportation for the family, allows the case manager to see the family in their home environment, and meets an essential responsibility of the agency to provide support to families who have physical and/or mental limitations.</a:t>
            </a:r>
          </a:p>
          <a:p>
            <a:pPr marL="171450" indent="-171450" algn="just">
              <a:buFont typeface="Arial" panose="020B0604020202020204" pitchFamily="34" charset="0"/>
              <a:buChar char="•"/>
            </a:pPr>
            <a:r>
              <a:rPr lang="en-US" b="0" dirty="0">
                <a:highlight>
                  <a:srgbClr val="FFFF00"/>
                </a:highlight>
              </a:rPr>
              <a:t>Second party reviews to ensure:  </a:t>
            </a:r>
          </a:p>
          <a:p>
            <a:pPr lvl="1" algn="just">
              <a:buFont typeface="Wingdings" panose="05000000000000000000" pitchFamily="2" charset="2"/>
              <a:buChar char="Ø"/>
            </a:pPr>
            <a:r>
              <a:rPr lang="en-US" sz="2000" b="0" dirty="0">
                <a:highlight>
                  <a:srgbClr val="FFFF00"/>
                </a:highlight>
              </a:rPr>
              <a:t>the use of good cause for failure to satisfactorily participate in assigned work activities is based on policies found in the Work First Program Manual; </a:t>
            </a:r>
          </a:p>
          <a:p>
            <a:pPr lvl="1" algn="just">
              <a:buFont typeface="Wingdings" panose="05000000000000000000" pitchFamily="2" charset="2"/>
              <a:buChar char="Ø"/>
            </a:pPr>
            <a:r>
              <a:rPr lang="en-US" sz="2000" b="0" dirty="0">
                <a:highlight>
                  <a:srgbClr val="FFFF00"/>
                </a:highlight>
              </a:rPr>
              <a:t>monitor the appropriate work activities and participation and </a:t>
            </a:r>
          </a:p>
          <a:p>
            <a:pPr lvl="1" algn="just">
              <a:buFont typeface="Wingdings" panose="05000000000000000000" pitchFamily="2" charset="2"/>
              <a:buChar char="Ø"/>
            </a:pPr>
            <a:r>
              <a:rPr lang="en-US" sz="2000" b="0" dirty="0">
                <a:highlight>
                  <a:srgbClr val="FFFF00"/>
                </a:highlight>
              </a:rPr>
              <a:t>the accurate entry of participation hours in NC FAST.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highlight>
                <a:srgbClr val="FFFF00"/>
              </a:highlight>
            </a:endParaRPr>
          </a:p>
          <a:p>
            <a:r>
              <a:rPr lang="en-US" dirty="0"/>
              <a:t>What are some strategies your agency uses?</a:t>
            </a:r>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3228644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frequent questions posed to OST is about how counties can engage participants who are considered incapacitated, based on medical documentation, but are not exempt from work activities.  We understand that these are challenging situations, but it is essential that counties continue to work with these families on a regular basis to ensure they are progressing toward self-sufficiency.  You must schedule them in hours each month and assess for good cause before releasing their benefit each month.  Good cause should not be granted long-term and compliance with their Outcome Plan must be met.  </a:t>
            </a:r>
          </a:p>
          <a:p>
            <a:endParaRPr lang="en-US" dirty="0"/>
          </a:p>
          <a:p>
            <a:r>
              <a:rPr lang="en-US" dirty="0"/>
              <a:t>We also want to share some strategies that have been successful for counties in working with these individuals.  Strong community partnerships have a positive impact on these families.  You need to be aware of the resources within the community to help them meet their individual needs, and take the steps to connect them with those resources.  Provide support to the community partner, as needed, to ensure progression of the participant.  Part of this may be assisting participant in applying for Social Security or employer-funded disability, or other government benefits.  You can arrange for an appropriate Functional Capacity Evaluation (FCE), which can support their disability claim and/or show they are able to complete additional work activities.  Please keep in mind that the FCE should assess their medical situation.  If it is a physical limitation, you may look for a physical therapy practice to complete it.  If it is a mental health limitation, you should refer to an appropriate mental health professional.  Another strategy for success is to establish Work Experience contracts with employers who support individuals with disabilities.  </a:t>
            </a:r>
          </a:p>
          <a:p>
            <a:endParaRPr lang="en-US" dirty="0"/>
          </a:p>
          <a:p>
            <a:r>
              <a:rPr lang="en-US" dirty="0"/>
              <a:t>Even if you cannot schedule the participant in enough countable hours initially, you want to make sure you are increasing participation hours, when possible.  And, as with all participants, have robust conversations about their plan to support themselves and their family when they do not receive Work First assistance.  That includes if they fail to comply and do not receive their monthly benefit, not just when they exhaust their time clock.  Their planning along with your support are true keys to success.</a:t>
            </a:r>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70487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keying participation hours in the Outcome Plan, please be sure to reference the most up-to-date Job Aid for mapping the components to the federally countable activity.</a:t>
            </a:r>
          </a:p>
          <a:p>
            <a:r>
              <a:rPr lang="en-US" dirty="0"/>
              <a:t>Job Aid is located at:  https://ncfasthelp.nc.gov/FN_A/FN_A/server/general/projects/FAST_Help/FAST_Help.htm</a:t>
            </a:r>
          </a:p>
        </p:txBody>
      </p:sp>
      <p:sp>
        <p:nvSpPr>
          <p:cNvPr id="4" name="Slide Number Placeholder 3"/>
          <p:cNvSpPr>
            <a:spLocks noGrp="1"/>
          </p:cNvSpPr>
          <p:nvPr>
            <p:ph type="sldNum" sz="quarter" idx="10"/>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3688692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already talked about good cause a little bit, but I want to dig a bit deeper on the next few slides.  The decision to grant good cause has a tremendous impact on Work Participation Rates, so it must be given serious consideration and should be evaluated monthly.  Work First policy provides a clear definition of what is considered good cause and you must ensure it is being applied accurately and consistently.  It can be difficult to make the decision not to release a monthly benefit knowing it will have a negative impact on the family but it is also a detriment to release the benefit when clients failed to comply without good cause.  Just as we agree to the terms of our employment and are held accountable for meeting those terms in order to be compensated, participants agree to the terms of their Mutual Responsibility agreement and must be held accountable in order to receive the benefit.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is important when determining good cause the caseworker reviews the participant’s case and Outcome Plan, as well as discussing with the participant their reasons for failure to meet the required hours.  It is also a good practice to require supervisory approval before granting good cause for any participant.  This will ensure the policy is being applied consistently for all participants.  And, as always, thorough documentation is essential when granting good cause.</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3387530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 a two-parent family, the evaluation for good cause must include both parents. Both parents are accountable for the completion of the required hours of participation. The worker must evaluate why the two parents were not able to meet the required hours of participation. There are instances, in which the other parent can complete additional hours to compensate for the shortage. </a:t>
            </a:r>
          </a:p>
        </p:txBody>
      </p:sp>
      <p:sp>
        <p:nvSpPr>
          <p:cNvPr id="4" name="Slide Number Placeholder 3"/>
          <p:cNvSpPr>
            <a:spLocks noGrp="1"/>
          </p:cNvSpPr>
          <p:nvPr>
            <p:ph type="sldNum" sz="quarter" idx="10"/>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742538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If good cause is granted, document the reason in the case narrative and issue the WFB payment. There will not be any negative consequences for the family. Discuss with the family ways to ensure their compliance with all required activities, moving forward. If needed, revise the Outcome Plan and MRA-B to aid their compliance. </a:t>
            </a:r>
          </a:p>
          <a:p>
            <a:r>
              <a:rPr lang="en-US" sz="1200" b="0" dirty="0"/>
              <a:t>If good cause is not granted, the WFB payment for that month must not be issued. The caseworker must document the reason in the case narrative.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126314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3855905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apply some of what we know and have learned in a small group discussion activity.  </a:t>
            </a:r>
          </a:p>
          <a:p>
            <a:endParaRPr lang="en-US" dirty="0"/>
          </a:p>
          <a:p>
            <a:r>
              <a:rPr lang="en-US" sz="1200" u="sng" kern="1200" dirty="0">
                <a:solidFill>
                  <a:schemeClr val="tx1"/>
                </a:solidFill>
                <a:effectLst/>
                <a:latin typeface="+mn-lt"/>
                <a:ea typeface="+mn-ea"/>
                <a:cs typeface="+mn-cs"/>
              </a:rPr>
              <a:t>Instructions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We will quickly count off by “6” and you will move into small groups based on your number.</a:t>
            </a:r>
          </a:p>
          <a:p>
            <a:pPr lvl="0"/>
            <a:r>
              <a:rPr lang="en-US" sz="1200" kern="1200" dirty="0">
                <a:solidFill>
                  <a:schemeClr val="tx1"/>
                </a:solidFill>
                <a:effectLst/>
                <a:latin typeface="+mn-lt"/>
                <a:ea typeface="+mn-ea"/>
                <a:cs typeface="+mn-cs"/>
              </a:rPr>
              <a:t>Once in your group, a facilitator will provide a case scenario for you to review together.</a:t>
            </a:r>
          </a:p>
          <a:p>
            <a:pPr lvl="0"/>
            <a:r>
              <a:rPr lang="en-US" sz="1200" kern="1200" dirty="0">
                <a:solidFill>
                  <a:schemeClr val="tx1"/>
                </a:solidFill>
                <a:effectLst/>
                <a:latin typeface="+mn-lt"/>
                <a:ea typeface="+mn-ea"/>
                <a:cs typeface="+mn-cs"/>
              </a:rPr>
              <a:t>You need to designate someone to document comments and someone to report out the results of your discussion to the entire room.</a:t>
            </a:r>
          </a:p>
          <a:p>
            <a:pPr lvl="0"/>
            <a:r>
              <a:rPr lang="en-US" sz="1200" kern="1200" dirty="0">
                <a:solidFill>
                  <a:schemeClr val="tx1"/>
                </a:solidFill>
                <a:effectLst/>
                <a:latin typeface="+mn-lt"/>
                <a:ea typeface="+mn-ea"/>
                <a:cs typeface="+mn-cs"/>
              </a:rPr>
              <a:t>You will have 5 minutes to review the scenario and determine if you feel it meets the policy definition of Good Cause and why you came to that conclusion.</a:t>
            </a:r>
          </a:p>
          <a:p>
            <a:pPr lvl="0"/>
            <a:r>
              <a:rPr lang="en-US" sz="1200" kern="1200" dirty="0">
                <a:solidFill>
                  <a:schemeClr val="tx1"/>
                </a:solidFill>
                <a:effectLst/>
                <a:latin typeface="+mn-lt"/>
                <a:ea typeface="+mn-ea"/>
                <a:cs typeface="+mn-cs"/>
              </a:rPr>
              <a:t>At the end of the 5 minutes, the reporter for each small group will summarize the outcome and the entire room will be allowed 2 minutes for further discussion.</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1990737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are going to take a 15 minute break.  Please return to your small group after the break and we will have our whole group report out and discuss.</a:t>
            </a:r>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dirty="0"/>
          </a:p>
        </p:txBody>
      </p:sp>
    </p:spTree>
    <p:extLst>
      <p:ext uri="{BB962C8B-B14F-4D97-AF65-F5344CB8AC3E}">
        <p14:creationId xmlns:p14="http://schemas.microsoft.com/office/powerpoint/2010/main" val="3504313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start timer</a:t>
            </a:r>
          </a:p>
          <a:p>
            <a:endParaRPr lang="en-US" dirty="0"/>
          </a:p>
        </p:txBody>
      </p:sp>
      <p:sp>
        <p:nvSpPr>
          <p:cNvPr id="4" name="Slide Number Placeholder 3"/>
          <p:cNvSpPr>
            <a:spLocks noGrp="1"/>
          </p:cNvSpPr>
          <p:nvPr>
            <p:ph type="sldNum" sz="quarter" idx="10"/>
          </p:nvPr>
        </p:nvSpPr>
        <p:spPr/>
        <p:txBody>
          <a:bodyPr/>
          <a:lstStyle/>
          <a:p>
            <a:fld id="{D1116E44-3D2D-42E1-85A6-972398F97EFE}" type="slidenum">
              <a:rPr lang="en-US" smtClean="0"/>
              <a:t>42</a:t>
            </a:fld>
            <a:endParaRPr lang="en-US" dirty="0"/>
          </a:p>
        </p:txBody>
      </p:sp>
    </p:spTree>
    <p:extLst>
      <p:ext uri="{BB962C8B-B14F-4D97-AF65-F5344CB8AC3E}">
        <p14:creationId xmlns:p14="http://schemas.microsoft.com/office/powerpoint/2010/main" val="3952705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 is time for the reporter in each group to summarize what you discussed.  We have also allowed a few minutes for the entire group to share their ideas and ask questions after the reporter is finished.</a:t>
            </a:r>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1705404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we just want to cover a few reminders, based on questions received by OST and guidance provided by our Work First Policy team.</a:t>
            </a:r>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2763026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reminders are some issues that have been determined to have an impact of the Work Participation Rates. It is important the workers manage all evidence accurately. Remember that: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Workers should not schedule hours over the Federal Labor Standards Act (FLSA) calculation and this must be updated on the OCP each month they are scheduled in an applicable work activity.  For additional information, reference WF 118.</a:t>
            </a:r>
          </a:p>
          <a:p>
            <a:pPr marL="171450" indent="-171450">
              <a:buFont typeface="Arial" panose="020B0604020202020204" pitchFamily="34" charset="0"/>
              <a:buChar char="•"/>
            </a:pPr>
            <a:r>
              <a:rPr lang="en-US" dirty="0"/>
              <a:t>Sanctions must have start and end dates entered when appropriate</a:t>
            </a:r>
          </a:p>
          <a:p>
            <a:pPr marL="171450" indent="-171450">
              <a:buFont typeface="Arial" panose="020B0604020202020204" pitchFamily="34" charset="0"/>
              <a:buChar char="•"/>
            </a:pPr>
            <a:r>
              <a:rPr lang="en-US" dirty="0"/>
              <a:t>Employment evidence must be end dated when employment is terminated</a:t>
            </a:r>
          </a:p>
          <a:p>
            <a:pPr marL="171450" indent="-171450">
              <a:buFont typeface="Arial" panose="020B0604020202020204" pitchFamily="34" charset="0"/>
              <a:buChar char="•"/>
            </a:pPr>
            <a:r>
              <a:rPr lang="en-US" dirty="0"/>
              <a:t>When a participant is no longer active with Employment Services, all open components must be end dated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These reminders are due to issues Performance Management is finding with the participation rates. Cases are often misidentified due to failure to manage evidence correctly.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remember that w</a:t>
            </a:r>
            <a:r>
              <a:rPr lang="en-US" sz="1200" b="0" dirty="0"/>
              <a:t>henever a WFB payment is issued and the family failed to meet the required work participation, even with good cause, the case will have a negative impact on the county’s Work Participation Rate. If the payment is released, it still counts in the denominator and not the numerator.</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dirty="0"/>
          </a:p>
        </p:txBody>
      </p:sp>
    </p:spTree>
    <p:extLst>
      <p:ext uri="{BB962C8B-B14F-4D97-AF65-F5344CB8AC3E}">
        <p14:creationId xmlns:p14="http://schemas.microsoft.com/office/powerpoint/2010/main" val="1499362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myriad of Work First trainings developed by OST and Work First Policy.  This slide shows some that are more directly related to our discussion today.</a:t>
            </a:r>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dirty="0"/>
          </a:p>
        </p:txBody>
      </p:sp>
    </p:spTree>
    <p:extLst>
      <p:ext uri="{BB962C8B-B14F-4D97-AF65-F5344CB8AC3E}">
        <p14:creationId xmlns:p14="http://schemas.microsoft.com/office/powerpoint/2010/main" val="3863296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a frequently asked WF policy question. Read from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Policy in 106 states, whenever a parent (recipient or payee only) has a newborn child ten or more months after a month in which the family receives cash assistance, the family cap provision applies. To determine if they received during the month of conception you count backwards 10 months starting with the month of birth.  Child born in 11/2007 counting backward 10 months would be 2/2007. Based on the information on the slide, the parent did receive in February 2007 and this a Family Cap child.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dirty="0"/>
          </a:p>
        </p:txBody>
      </p:sp>
    </p:spTree>
    <p:extLst>
      <p:ext uri="{BB962C8B-B14F-4D97-AF65-F5344CB8AC3E}">
        <p14:creationId xmlns:p14="http://schemas.microsoft.com/office/powerpoint/2010/main" val="21266167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question submitted is, Read from the slide…</a:t>
            </a:r>
          </a:p>
          <a:p>
            <a:r>
              <a:rPr lang="en-US" sz="1200" kern="1200" dirty="0">
                <a:solidFill>
                  <a:schemeClr val="tx1"/>
                </a:solidFill>
                <a:effectLst/>
                <a:latin typeface="+mn-lt"/>
                <a:ea typeface="+mn-ea"/>
                <a:cs typeface="+mn-cs"/>
              </a:rPr>
              <a:t>The child under 12 month exemption is available to single parents who have not used their 12 month lifetime limit.  Your county would offer it to the family based on your county policy.  If the parent does choose to spend this time at home with his/her child then he/she would fall under the group of individuals who are considered non-work eligible as defined in WF 103 III 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an individual falls into this category of non-work eligible they are NOT subject to work requirements or the MRA-B/Outcome Plan requirement.  If your county has it set up for employment services to be provided by a social worker, then the family would not be assigned to a social worker until he/she was coming off the child under 12 month exemption. </a:t>
            </a:r>
          </a:p>
        </p:txBody>
      </p:sp>
      <p:sp>
        <p:nvSpPr>
          <p:cNvPr id="4" name="Slide Number Placeholder 3"/>
          <p:cNvSpPr>
            <a:spLocks noGrp="1"/>
          </p:cNvSpPr>
          <p:nvPr>
            <p:ph type="sldNum" sz="quarter" idx="10"/>
          </p:nvPr>
        </p:nvSpPr>
        <p:spPr/>
        <p:txBody>
          <a:bodyPr/>
          <a:lstStyle/>
          <a:p>
            <a:fld id="{DBCC7D24-0DC9-4E9C-89C0-35D79A09D337}" type="slidenum">
              <a:rPr lang="en-US" smtClean="0"/>
              <a:t>48</a:t>
            </a:fld>
            <a:endParaRPr lang="en-US" dirty="0"/>
          </a:p>
        </p:txBody>
      </p:sp>
    </p:spTree>
    <p:extLst>
      <p:ext uri="{BB962C8B-B14F-4D97-AF65-F5344CB8AC3E}">
        <p14:creationId xmlns:p14="http://schemas.microsoft.com/office/powerpoint/2010/main" val="3037076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question from the slide…</a:t>
            </a:r>
          </a:p>
          <a:p>
            <a:r>
              <a:rPr lang="en-US" sz="1200" kern="1200" dirty="0">
                <a:solidFill>
                  <a:schemeClr val="tx1"/>
                </a:solidFill>
                <a:effectLst/>
                <a:latin typeface="+mn-lt"/>
                <a:ea typeface="+mn-ea"/>
                <a:cs typeface="+mn-cs"/>
              </a:rPr>
              <a:t>The agency must use prudent judgement when making a determination concerning good cause for temporary absence.  Based on the information provided on the slide, and considering the stipulations for good cause, it appears the child meets the criteria for temporary absence since it is expected to be less than 12 months.  The payee must understand the importance of reporting if there is any change in the temporary absence. At any time it is known that it is expected to exceed 12 months, the child would no longer be considered temporarily absent for the Work First program. Document well how the decision was determined to support any case action.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49</a:t>
            </a:fld>
            <a:endParaRPr lang="en-US" dirty="0"/>
          </a:p>
        </p:txBody>
      </p:sp>
    </p:spTree>
    <p:extLst>
      <p:ext uri="{BB962C8B-B14F-4D97-AF65-F5344CB8AC3E}">
        <p14:creationId xmlns:p14="http://schemas.microsoft.com/office/powerpoint/2010/main" val="275460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this section, we will provide a high-level overview of some Economic and Family Services updates.</a:t>
            </a:r>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1725171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discussed a wealth of information this morning and this is a perfect opportunity to take a break for lunch.  Ask the host county to provide lunch suggestions and allow for 1 hour and 15 minutes.</a:t>
            </a:r>
          </a:p>
        </p:txBody>
      </p:sp>
      <p:sp>
        <p:nvSpPr>
          <p:cNvPr id="4" name="Slide Number Placeholder 3"/>
          <p:cNvSpPr>
            <a:spLocks noGrp="1"/>
          </p:cNvSpPr>
          <p:nvPr>
            <p:ph type="sldNum" sz="quarter" idx="10"/>
          </p:nvPr>
        </p:nvSpPr>
        <p:spPr/>
        <p:txBody>
          <a:bodyPr/>
          <a:lstStyle/>
          <a:p>
            <a:fld id="{DBCC7D24-0DC9-4E9C-89C0-35D79A09D337}" type="slidenum">
              <a:rPr lang="en-US" smtClean="0"/>
              <a:t>50</a:t>
            </a:fld>
            <a:endParaRPr lang="en-US" dirty="0"/>
          </a:p>
        </p:txBody>
      </p:sp>
    </p:spTree>
    <p:extLst>
      <p:ext uri="{BB962C8B-B14F-4D97-AF65-F5344CB8AC3E}">
        <p14:creationId xmlns:p14="http://schemas.microsoft.com/office/powerpoint/2010/main" val="2202570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this section we will provide a high-level overview of some Economic and Family Services updates.  This section is a repeat of the information from this morning for those who were not present. Some counties chose to only send certain staff for a half of day or the whole day depending on their program area. We apologize and thank you in advance to those that will have to hear this information twice.</a:t>
            </a:r>
          </a:p>
        </p:txBody>
      </p:sp>
      <p:sp>
        <p:nvSpPr>
          <p:cNvPr id="4" name="Slide Number Placeholder 3"/>
          <p:cNvSpPr>
            <a:spLocks noGrp="1"/>
          </p:cNvSpPr>
          <p:nvPr>
            <p:ph type="sldNum" sz="quarter" idx="10"/>
          </p:nvPr>
        </p:nvSpPr>
        <p:spPr/>
        <p:txBody>
          <a:bodyPr/>
          <a:lstStyle/>
          <a:p>
            <a:fld id="{DBCC7D24-0DC9-4E9C-89C0-35D79A09D337}" type="slidenum">
              <a:rPr lang="en-US" smtClean="0"/>
              <a:t>51</a:t>
            </a:fld>
            <a:endParaRPr lang="en-US" dirty="0"/>
          </a:p>
        </p:txBody>
      </p:sp>
    </p:spTree>
    <p:extLst>
      <p:ext uri="{BB962C8B-B14F-4D97-AF65-F5344CB8AC3E}">
        <p14:creationId xmlns:p14="http://schemas.microsoft.com/office/powerpoint/2010/main" val="3421367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52</a:t>
            </a:fld>
            <a:endParaRPr lang="en-US" dirty="0"/>
          </a:p>
        </p:txBody>
      </p:sp>
    </p:spTree>
    <p:extLst>
      <p:ext uri="{BB962C8B-B14F-4D97-AF65-F5344CB8AC3E}">
        <p14:creationId xmlns:p14="http://schemas.microsoft.com/office/powerpoint/2010/main" val="2537404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NC-DSS is seeking a waiver that will increase participation among low income elderly </a:t>
            </a:r>
            <a:r>
              <a:rPr lang="en-US" b="0" dirty="0"/>
              <a:t>persons</a:t>
            </a:r>
            <a:r>
              <a:rPr lang="en-US" dirty="0"/>
              <a:t>, called the Elderly Simplified Application Project, or ESAP.  If approved, the waiver will assist in providing FNS/SNAP benefits to:</a:t>
            </a:r>
          </a:p>
          <a:p>
            <a:pPr lvl="1"/>
            <a:r>
              <a:rPr lang="en-US" sz="2000" dirty="0"/>
              <a:t>Households with all members age 60 or older and have no earned income</a:t>
            </a:r>
          </a:p>
          <a:p>
            <a:pPr lvl="1"/>
            <a:r>
              <a:rPr lang="en-US" sz="2000" dirty="0"/>
              <a:t>Households with members age 60 or older with no earned income and have children in the home under 18.</a:t>
            </a:r>
          </a:p>
          <a:p>
            <a:pPr lvl="1"/>
            <a:r>
              <a:rPr lang="en-US" sz="2000" dirty="0"/>
              <a:t>Households with all members 18 or older with no earned income and are disabled.</a:t>
            </a:r>
          </a:p>
          <a:p>
            <a:pPr lvl="1"/>
            <a:r>
              <a:rPr lang="en-US" sz="2000" dirty="0"/>
              <a:t>Households with members 18 or older with no earned income, disabled and have children in the home under 18.</a:t>
            </a:r>
          </a:p>
        </p:txBody>
      </p:sp>
      <p:sp>
        <p:nvSpPr>
          <p:cNvPr id="4" name="Slide Number Placeholder 3"/>
          <p:cNvSpPr>
            <a:spLocks noGrp="1"/>
          </p:cNvSpPr>
          <p:nvPr>
            <p:ph type="sldNum" sz="quarter" idx="10"/>
          </p:nvPr>
        </p:nvSpPr>
        <p:spPr/>
        <p:txBody>
          <a:bodyPr/>
          <a:lstStyle/>
          <a:p>
            <a:fld id="{DBCC7D24-0DC9-4E9C-89C0-35D79A09D337}" type="slidenum">
              <a:rPr lang="en-US" smtClean="0"/>
              <a:t>53</a:t>
            </a:fld>
            <a:endParaRPr lang="en-US" dirty="0"/>
          </a:p>
        </p:txBody>
      </p:sp>
    </p:spTree>
    <p:extLst>
      <p:ext uri="{BB962C8B-B14F-4D97-AF65-F5344CB8AC3E}">
        <p14:creationId xmlns:p14="http://schemas.microsoft.com/office/powerpoint/2010/main" val="18158326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accomplished by removing barriers to enrollment and recertification, including:</a:t>
            </a:r>
          </a:p>
          <a:p>
            <a:pPr lvl="1"/>
            <a:r>
              <a:rPr lang="en-US" dirty="0"/>
              <a:t>36 month certification period</a:t>
            </a:r>
          </a:p>
          <a:p>
            <a:pPr lvl="1"/>
            <a:r>
              <a:rPr lang="en-US" dirty="0"/>
              <a:t>No recertification interview</a:t>
            </a:r>
          </a:p>
          <a:p>
            <a:pPr lvl="1"/>
            <a:r>
              <a:rPr lang="en-US" dirty="0"/>
              <a:t>Reduce documentation burden by allowing computer matches and self-attestation to verify unearned income, household size, residency, identity and shelter expenses.</a:t>
            </a:r>
          </a:p>
          <a:p>
            <a:pPr lvl="1"/>
            <a:r>
              <a:rPr lang="en-US" dirty="0"/>
              <a:t>Allows fair hearings by 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Data is pending review and approval from NC-DHHS to submit to USDA.  </a:t>
            </a:r>
            <a:r>
              <a:rPr lang="en-US" dirty="0"/>
              <a:t>If the waiver is approved, counties will receive additional information regarding this opportunity, so stay tuned.</a:t>
            </a:r>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dirty="0"/>
          </a:p>
        </p:txBody>
      </p:sp>
    </p:spTree>
    <p:extLst>
      <p:ext uri="{BB962C8B-B14F-4D97-AF65-F5344CB8AC3E}">
        <p14:creationId xmlns:p14="http://schemas.microsoft.com/office/powerpoint/2010/main" val="1694461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55</a:t>
            </a:fld>
            <a:endParaRPr lang="en-US" dirty="0"/>
          </a:p>
        </p:txBody>
      </p:sp>
    </p:spTree>
    <p:extLst>
      <p:ext uri="{BB962C8B-B14F-4D97-AF65-F5344CB8AC3E}">
        <p14:creationId xmlns:p14="http://schemas.microsoft.com/office/powerpoint/2010/main" val="423918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We want to </a:t>
            </a:r>
            <a:r>
              <a:rPr lang="en-US" sz="1200" b="0" kern="1200" dirty="0">
                <a:solidFill>
                  <a:schemeClr val="tx1"/>
                </a:solidFill>
                <a:effectLst/>
                <a:latin typeface="+mn-lt"/>
                <a:ea typeface="+mn-ea"/>
                <a:cs typeface="+mn-cs"/>
              </a:rPr>
              <a:t>remind counties that </a:t>
            </a:r>
            <a:r>
              <a:rPr lang="en-US" sz="1200" kern="1200" dirty="0">
                <a:solidFill>
                  <a:schemeClr val="tx1"/>
                </a:solidFill>
                <a:effectLst/>
                <a:latin typeface="+mn-lt"/>
                <a:ea typeface="+mn-ea"/>
                <a:cs typeface="+mn-cs"/>
              </a:rPr>
              <a:t>Voter registration is an agency responsibility, not just a specific program’s policy. Oftentimes the reception staff does conduct the initial screening prior to assigning to a caseworker for assistance.</a:t>
            </a:r>
            <a:endParaRPr lang="en-US" sz="1200" b="0" dirty="0"/>
          </a:p>
          <a:p>
            <a:pPr marL="0" indent="0">
              <a:buNone/>
            </a:pPr>
            <a:endParaRPr lang="en-US" sz="1200" b="0" dirty="0"/>
          </a:p>
          <a:p>
            <a:pPr marL="0" indent="0">
              <a:buNone/>
            </a:pPr>
            <a:r>
              <a:rPr lang="en-US" sz="1200" b="0" dirty="0"/>
              <a:t>A voter registration agency shall, unless the applicant declines to register to vote, distribute for the following covered transactions:</a:t>
            </a:r>
          </a:p>
          <a:p>
            <a:pPr marL="228600" indent="-228600">
              <a:buAutoNum type="arabicPeriod"/>
            </a:pPr>
            <a:r>
              <a:rPr lang="en-US" sz="1200" b="0" dirty="0"/>
              <a:t>With each application for service or assistance, </a:t>
            </a:r>
          </a:p>
          <a:p>
            <a:pPr marL="228600" indent="-228600">
              <a:buAutoNum type="arabicPeriod"/>
            </a:pPr>
            <a:r>
              <a:rPr lang="en-US" sz="1200" b="0" dirty="0"/>
              <a:t>Each recertification, and</a:t>
            </a:r>
          </a:p>
          <a:p>
            <a:pPr marL="228600" indent="-228600">
              <a:buAutoNum type="arabicPeriod"/>
            </a:pPr>
            <a:r>
              <a:rPr lang="en-US" sz="1200" b="0" dirty="0"/>
              <a:t>For a renewal or change of address relating to such services or assistance: </a:t>
            </a:r>
          </a:p>
          <a:p>
            <a:pPr marL="685800" lvl="1" indent="-228600">
              <a:buAutoNum type="arabicParenBoth"/>
            </a:pPr>
            <a:r>
              <a:rPr lang="en-US" sz="1200" b="0" dirty="0"/>
              <a:t>A voter registration application;</a:t>
            </a:r>
          </a:p>
          <a:p>
            <a:pPr marL="457200" lvl="1" indent="0">
              <a:buNone/>
            </a:pPr>
            <a:r>
              <a:rPr lang="en-US" sz="1200" b="0" dirty="0"/>
              <a:t>(2) Provide a form that contains the statements required by the National Voter Registration Act; </a:t>
            </a:r>
          </a:p>
          <a:p>
            <a:pPr marL="457200" lvl="1" indent="0">
              <a:buNone/>
            </a:pPr>
            <a:r>
              <a:rPr lang="en-US" sz="1200" b="0" dirty="0"/>
              <a:t>(3) Provide to each applicant who does not decline to register to vote the same degree of assistance with regard to the completion of the registration application as is provided by the office with regard to the completion of its own forms.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56</a:t>
            </a:fld>
            <a:endParaRPr lang="en-US" dirty="0"/>
          </a:p>
        </p:txBody>
      </p:sp>
    </p:spTree>
    <p:extLst>
      <p:ext uri="{BB962C8B-B14F-4D97-AF65-F5344CB8AC3E}">
        <p14:creationId xmlns:p14="http://schemas.microsoft.com/office/powerpoint/2010/main" val="2710138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Distribute a voter registration application to ALL covered clients. (Covered clients are those participating in the previously mentioned transactions; applications, recertifications and address changes).</a:t>
            </a:r>
          </a:p>
          <a:p>
            <a:endParaRPr lang="en-US" b="0" dirty="0"/>
          </a:p>
          <a:p>
            <a:r>
              <a:rPr lang="en-US" b="0" dirty="0"/>
              <a:t>Telephone Communication - Ask the client the NVRA question and provide client with a voter registration application by mail or electronically.</a:t>
            </a:r>
          </a:p>
          <a:p>
            <a:endParaRPr lang="en-US" b="0" dirty="0"/>
          </a:p>
          <a:p>
            <a:r>
              <a:rPr lang="en-US" b="0" dirty="0"/>
              <a:t>Communication by Mail - If a client indicates on an application returned by mail that he desires to register to vote or update his registration, mail the client a voter registration application.</a:t>
            </a:r>
          </a:p>
        </p:txBody>
      </p:sp>
      <p:sp>
        <p:nvSpPr>
          <p:cNvPr id="4" name="Slide Number Placeholder 3"/>
          <p:cNvSpPr>
            <a:spLocks noGrp="1"/>
          </p:cNvSpPr>
          <p:nvPr>
            <p:ph type="sldNum" sz="quarter" idx="10"/>
          </p:nvPr>
        </p:nvSpPr>
        <p:spPr/>
        <p:txBody>
          <a:bodyPr/>
          <a:lstStyle/>
          <a:p>
            <a:fld id="{DBCC7D24-0DC9-4E9C-89C0-35D79A09D337}" type="slidenum">
              <a:rPr lang="en-US" smtClean="0"/>
              <a:t>57</a:t>
            </a:fld>
            <a:endParaRPr lang="en-US" dirty="0"/>
          </a:p>
        </p:txBody>
      </p:sp>
    </p:spTree>
    <p:extLst>
      <p:ext uri="{BB962C8B-B14F-4D97-AF65-F5344CB8AC3E}">
        <p14:creationId xmlns:p14="http://schemas.microsoft.com/office/powerpoint/2010/main" val="13293542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Transmittal from Voter Registration Agency to Board of Election.</a:t>
            </a:r>
          </a:p>
          <a:p>
            <a:endParaRPr lang="en-US" dirty="0"/>
          </a:p>
          <a:p>
            <a:pPr marL="0" indent="0">
              <a:buNone/>
            </a:pPr>
            <a:r>
              <a:rPr lang="en-US" b="0" dirty="0"/>
              <a:t>Any voter registration application completed at a voter registration agency shall be accepted by that agency in lieu of the applicant's mailing the application. Any such application so received shall be transmitted to the appropriate board of elections not later than </a:t>
            </a:r>
            <a:r>
              <a:rPr lang="en-US" b="0" dirty="0">
                <a:solidFill>
                  <a:srgbClr val="FF0000"/>
                </a:solidFill>
              </a:rPr>
              <a:t>five business days </a:t>
            </a:r>
            <a:r>
              <a:rPr lang="en-US" b="0" dirty="0"/>
              <a:t>after acceptance, according to rules which shall be promulgated by the State Board of Elections. </a:t>
            </a:r>
          </a:p>
          <a:p>
            <a:pPr marL="0" indent="0">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 more information</a:t>
            </a:r>
            <a:r>
              <a:rPr lang="en-US" sz="1200" b="0" kern="120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lease refer to the power point presentation that is on the division website from the State board of elections. It provides specific instructions and a lot of information. There is also a FAQ included which provides a contact email address. </a:t>
            </a:r>
          </a:p>
          <a:p>
            <a:pPr marL="0" indent="0">
              <a:buNone/>
            </a:pPr>
            <a:endParaRPr lang="en-US" b="0" dirty="0"/>
          </a:p>
          <a:p>
            <a:pPr marL="0" indent="0">
              <a:buNone/>
            </a:pPr>
            <a:r>
              <a:rPr lang="en-US" sz="1050" u="sng" dirty="0">
                <a:hlinkClick r:id="rId3"/>
              </a:rPr>
              <a:t>https://www.ncdhhs.gov/divisions/social-services/county-staff-information/training#program-compliance</a:t>
            </a:r>
            <a:endParaRPr lang="en-US" sz="1050"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58</a:t>
            </a:fld>
            <a:endParaRPr lang="en-US" dirty="0"/>
          </a:p>
        </p:txBody>
      </p:sp>
    </p:spTree>
    <p:extLst>
      <p:ext uri="{BB962C8B-B14F-4D97-AF65-F5344CB8AC3E}">
        <p14:creationId xmlns:p14="http://schemas.microsoft.com/office/powerpoint/2010/main" val="1203030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59</a:t>
            </a:fld>
            <a:endParaRPr lang="en-US" dirty="0"/>
          </a:p>
        </p:txBody>
      </p:sp>
    </p:spTree>
    <p:extLst>
      <p:ext uri="{BB962C8B-B14F-4D97-AF65-F5344CB8AC3E}">
        <p14:creationId xmlns:p14="http://schemas.microsoft.com/office/powerpoint/2010/main" val="2257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begin with the Elderly Simplified Application Project also called ESAP.  Another one of our lovely acronyms. </a:t>
            </a:r>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3838976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discuss Program Integrity updates. A request for a hearing is defined as any clear expression, oral or written, that the household wishes to present its case to a higher authority to appeal a decision. </a:t>
            </a:r>
          </a:p>
          <a:p>
            <a:r>
              <a:rPr lang="en-US" sz="1200" kern="1200" dirty="0">
                <a:solidFill>
                  <a:schemeClr val="tx1"/>
                </a:solidFill>
                <a:effectLst/>
                <a:latin typeface="+mn-lt"/>
                <a:ea typeface="+mn-ea"/>
                <a:cs typeface="+mn-cs"/>
              </a:rPr>
              <a:t>A FNS unit member, the authorized representative, or some other person acting on the household’s behalf, such as a legal representative, relative, or friend, may make the request. The right to make such a request shall not be limited or interfered with in any way.</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60</a:t>
            </a:fld>
            <a:endParaRPr lang="en-US" dirty="0"/>
          </a:p>
        </p:txBody>
      </p:sp>
    </p:spTree>
    <p:extLst>
      <p:ext uri="{BB962C8B-B14F-4D97-AF65-F5344CB8AC3E}">
        <p14:creationId xmlns:p14="http://schemas.microsoft.com/office/powerpoint/2010/main" val="31109814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the FNS unit’s reason for requesting a hearing is unclear, the FNS unit should be contacted to clarify its grievance. At this time, the possibility of a local conference can be explored with the household. The clear request is the basis for the "date of request“ shown on the request form, DSS-1473.  The DSS-1473 was revised in 1/2019 and counties should use the most current version, which is available on the State forms website.</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61</a:t>
            </a:fld>
            <a:endParaRPr lang="en-US" dirty="0"/>
          </a:p>
        </p:txBody>
      </p:sp>
    </p:spTree>
    <p:extLst>
      <p:ext uri="{BB962C8B-B14F-4D97-AF65-F5344CB8AC3E}">
        <p14:creationId xmlns:p14="http://schemas.microsoft.com/office/powerpoint/2010/main" val="12587156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county DSS should thoroughly complete the DSS-1473, Request for State Appeal form and forward it along with the relevant documents to the Hearings and Appeals Section, NC Department of Health and Human Services, </a:t>
            </a:r>
            <a:r>
              <a:rPr lang="en-US" sz="1200" b="1" kern="1200" dirty="0">
                <a:solidFill>
                  <a:schemeClr val="tx1"/>
                </a:solidFill>
                <a:effectLst/>
                <a:latin typeface="+mn-lt"/>
                <a:ea typeface="+mn-ea"/>
                <a:cs typeface="+mn-cs"/>
              </a:rPr>
              <a:t>within five calendar days of receipt of the hearing request. </a:t>
            </a:r>
            <a:r>
              <a:rPr lang="en-US" sz="1200" b="0" kern="1200" dirty="0">
                <a:solidFill>
                  <a:schemeClr val="tx1"/>
                </a:solidFill>
                <a:effectLst/>
                <a:latin typeface="+mn-lt"/>
                <a:ea typeface="+mn-ea"/>
                <a:cs typeface="+mn-cs"/>
              </a:rPr>
              <a:t>The mailing address is included on the DSS-1473, for reference. </a:t>
            </a:r>
            <a:r>
              <a:rPr lang="en-US" sz="1200" kern="1200" dirty="0">
                <a:solidFill>
                  <a:schemeClr val="tx1"/>
                </a:solidFill>
                <a:effectLst/>
                <a:latin typeface="+mn-lt"/>
                <a:ea typeface="+mn-ea"/>
                <a:cs typeface="+mn-cs"/>
              </a:rPr>
              <a:t>The time span for timely action is crucial since a hearing must be conducted and a decision rendered within 60 calendar days from the date of the request for State Appeal.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62</a:t>
            </a:fld>
            <a:endParaRPr lang="en-US" dirty="0"/>
          </a:p>
        </p:txBody>
      </p:sp>
    </p:spTree>
    <p:extLst>
      <p:ext uri="{BB962C8B-B14F-4D97-AF65-F5344CB8AC3E}">
        <p14:creationId xmlns:p14="http://schemas.microsoft.com/office/powerpoint/2010/main" val="3524810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TOP</a:t>
            </a:r>
            <a:r>
              <a:rPr lang="en-US" sz="1200" kern="1200" dirty="0">
                <a:solidFill>
                  <a:schemeClr val="tx1"/>
                </a:solidFill>
                <a:effectLst/>
                <a:latin typeface="+mn-lt"/>
                <a:ea typeface="+mn-ea"/>
                <a:cs typeface="+mn-cs"/>
              </a:rPr>
              <a:t> (Treasury Offset Program) – the 60 Day Notice (DSS-8605), which informs the FNS debtors of their legal right to a local TOP review if they believe the debt is not owed, or that all or part of the debt is not past due or legally enforceable. Manual Section 845.04 gives instructions for holding a local TOP review at the local agency. The local agency must notify the debtor with the DSS-8606, Notice of Local TOP Review Decision within 5 business days by certified mail. The DSS-8606, Notice of Local TOP Decision </a:t>
            </a:r>
            <a:r>
              <a:rPr lang="en-US" sz="1200" b="0" kern="1200" dirty="0">
                <a:solidFill>
                  <a:schemeClr val="tx1"/>
                </a:solidFill>
                <a:effectLst/>
                <a:latin typeface="+mn-lt"/>
                <a:ea typeface="+mn-ea"/>
                <a:cs typeface="+mn-cs"/>
              </a:rPr>
              <a:t>advises</a:t>
            </a:r>
            <a:r>
              <a:rPr lang="en-US" sz="1200" kern="1200" dirty="0">
                <a:solidFill>
                  <a:schemeClr val="tx1"/>
                </a:solidFill>
                <a:effectLst/>
                <a:latin typeface="+mn-lt"/>
                <a:ea typeface="+mn-ea"/>
                <a:cs typeface="+mn-cs"/>
              </a:rPr>
              <a:t> the debtor they have 30 days from the decision date to make a written request to the United States Department of Agriculture (USDA) for a Federal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debtor requests a TOP Review within the 60 day period, the debtor will not be submitted to TOP and no interception should occur. If a debtor requests a TOP Review after the 60 day period, the local agency can continue to pursue collection through TOP. Once a debtor has requested a local TOP Review within their 60 day timeframe, the county must fax a request to the Information Support Unit to update the TOP indicator to local TOP Review. Fax the request to the Information Support Unit at 919-334-1052.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review Manual Section 845.04 D. TOP Local and Federal Reviews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63</a:t>
            </a:fld>
            <a:endParaRPr lang="en-US" dirty="0"/>
          </a:p>
        </p:txBody>
      </p:sp>
    </p:spTree>
    <p:extLst>
      <p:ext uri="{BB962C8B-B14F-4D97-AF65-F5344CB8AC3E}">
        <p14:creationId xmlns:p14="http://schemas.microsoft.com/office/powerpoint/2010/main" val="23670928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mn-lt"/>
                <a:ea typeface="+mn-ea"/>
                <a:cs typeface="+mn-cs"/>
              </a:rPr>
              <a:t>407/420 Timeliness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The EPI407, Date of Discovery Timeliness Report, displays </a:t>
            </a:r>
            <a:r>
              <a:rPr lang="en-US" sz="1050" kern="1200" dirty="0">
                <a:solidFill>
                  <a:schemeClr val="tx1"/>
                </a:solidFill>
                <a:effectLst/>
                <a:latin typeface="+mn-lt"/>
                <a:ea typeface="+mn-ea"/>
                <a:cs typeface="+mn-cs"/>
              </a:rPr>
              <a:t>a summary of all open/pending referrals and shows each county’s timeliness percentage. USDA requires that counties cannot have more than 10% in untimely referrals. The referrals </a:t>
            </a:r>
            <a:r>
              <a:rPr lang="en-US" sz="1050" b="1" kern="1200" dirty="0">
                <a:solidFill>
                  <a:schemeClr val="tx1"/>
                </a:solidFill>
                <a:effectLst/>
                <a:latin typeface="+mn-lt"/>
                <a:ea typeface="+mn-ea"/>
                <a:cs typeface="+mn-cs"/>
              </a:rPr>
              <a:t>that are older than 180 days from the Date of Discovery must be entered immediately to be in compliance with USDA .</a:t>
            </a:r>
            <a:r>
              <a:rPr lang="en-US" sz="1050" kern="1200" dirty="0">
                <a:solidFill>
                  <a:schemeClr val="tx1"/>
                </a:solidFill>
                <a:effectLst/>
                <a:latin typeface="+mn-lt"/>
                <a:ea typeface="+mn-ea"/>
                <a:cs typeface="+mn-cs"/>
              </a:rPr>
              <a:t> The Date of Discovery is the Finding date. This report is generated on the last workday of every month and can be viewed on the following workday.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The EPI420, Caseload Details by Investigator by County Report, displays all open investigations without a (PLC) Product Liability Case and active PLCs assigned to an investigator. It shows all referrals ordered by program (CA, FNS, MA) and then in order of status (PE) Pending, (IN) Investigation, (CO) Collection and PLCs with no collection activity for a year or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The format of this report has changed from the legacy FRD420 report. In the EPI420 report, there are now two columns: Days in Pending Status without a DOD (Date of Discovery) and Days in Pending Status with a DOD. </a:t>
            </a:r>
            <a:r>
              <a:rPr lang="en-US" sz="1050" kern="1200" dirty="0">
                <a:solidFill>
                  <a:schemeClr val="tx1"/>
                </a:solidFill>
                <a:effectLst/>
                <a:latin typeface="+mn-lt"/>
                <a:ea typeface="+mn-ea"/>
                <a:cs typeface="+mn-cs"/>
              </a:rPr>
              <a:t>For the days in pending status without a DOD, the counties need to make sure they’re entering the Date of discovery (DOD) now called Finding in NC FAST by the 180</a:t>
            </a:r>
            <a:r>
              <a:rPr lang="en-US" sz="1050" kern="1200" baseline="30000" dirty="0">
                <a:solidFill>
                  <a:schemeClr val="tx1"/>
                </a:solidFill>
                <a:effectLst/>
                <a:latin typeface="+mn-lt"/>
                <a:ea typeface="+mn-ea"/>
                <a:cs typeface="+mn-cs"/>
              </a:rPr>
              <a:t>th</a:t>
            </a:r>
            <a:r>
              <a:rPr lang="en-US" sz="1050" kern="1200" dirty="0">
                <a:solidFill>
                  <a:schemeClr val="tx1"/>
                </a:solidFill>
                <a:effectLst/>
                <a:latin typeface="+mn-lt"/>
                <a:ea typeface="+mn-ea"/>
                <a:cs typeface="+mn-cs"/>
              </a:rPr>
              <a:t> day.  By entering the DOD by the 180</a:t>
            </a:r>
            <a:r>
              <a:rPr lang="en-US" sz="1050" kern="1200" baseline="30000" dirty="0">
                <a:solidFill>
                  <a:schemeClr val="tx1"/>
                </a:solidFill>
                <a:effectLst/>
                <a:latin typeface="+mn-lt"/>
                <a:ea typeface="+mn-ea"/>
                <a:cs typeface="+mn-cs"/>
              </a:rPr>
              <a:t>th</a:t>
            </a:r>
            <a:r>
              <a:rPr lang="en-US" sz="1050" kern="1200" dirty="0">
                <a:solidFill>
                  <a:schemeClr val="tx1"/>
                </a:solidFill>
                <a:effectLst/>
                <a:latin typeface="+mn-lt"/>
                <a:ea typeface="+mn-ea"/>
                <a:cs typeface="+mn-cs"/>
              </a:rPr>
              <a:t> day, NC is in compliance with USDA and will be under the 10% timeliness</a:t>
            </a:r>
            <a:r>
              <a:rPr lang="en-US" sz="1050" b="0" kern="1200" dirty="0">
                <a:solidFill>
                  <a:schemeClr val="tx1"/>
                </a:solidFill>
                <a:effectLst/>
                <a:latin typeface="+mn-lt"/>
                <a:ea typeface="+mn-ea"/>
                <a:cs typeface="+mn-cs"/>
              </a:rPr>
              <a:t>  threshold.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This report was designed specifically for FNS Program Integrity, generated on the last workday of every month and can viewed on the following workday.</a:t>
            </a:r>
            <a:endParaRPr lang="en-US" sz="105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64</a:t>
            </a:fld>
            <a:endParaRPr lang="en-US" dirty="0"/>
          </a:p>
        </p:txBody>
      </p:sp>
    </p:spTree>
    <p:extLst>
      <p:ext uri="{BB962C8B-B14F-4D97-AF65-F5344CB8AC3E}">
        <p14:creationId xmlns:p14="http://schemas.microsoft.com/office/powerpoint/2010/main" val="1947884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65</a:t>
            </a:fld>
            <a:endParaRPr lang="en-US" dirty="0"/>
          </a:p>
        </p:txBody>
      </p:sp>
    </p:spTree>
    <p:extLst>
      <p:ext uri="{BB962C8B-B14F-4D97-AF65-F5344CB8AC3E}">
        <p14:creationId xmlns:p14="http://schemas.microsoft.com/office/powerpoint/2010/main" val="1550819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Refugee Assistance program would like for us to discuss with you a few noted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becomes an eligibility issue because workers are placing refugees in RMA before evaluating for regular Medicaid or MAGI.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RMA provides health care to refugees who are adults without minor children.   For those who qualify, RMA is available for the first eight months after their date of arrival, or attaining eligible status, in the United States (e.g. date granted asylum).</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66</a:t>
            </a:fld>
            <a:endParaRPr lang="en-US" dirty="0"/>
          </a:p>
        </p:txBody>
      </p:sp>
    </p:spTree>
    <p:extLst>
      <p:ext uri="{BB962C8B-B14F-4D97-AF65-F5344CB8AC3E}">
        <p14:creationId xmlns:p14="http://schemas.microsoft.com/office/powerpoint/2010/main" val="16746526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age 21 an adult refugee is potentially eligible for Refugee Medical Assistance provided the 21-year-old has no minor children, and does not meet qualifications for Medicaid programs.  Follow policy and procedures outlined in the Refugee Medical Assistance Program Manual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Pregnant Women, individuals 18-20 and adults 65 and over are being placed on RMA and not the applicable MA program.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Clients are being placed on RMA automatically, based on their status as a “refugee”,  instead of being evaluated for Medicaid  programs first.  Refugee Medical Assistance is the program of last resort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should never be any children or families with children enrolled in RMA.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67</a:t>
            </a:fld>
            <a:endParaRPr lang="en-US" dirty="0"/>
          </a:p>
        </p:txBody>
      </p:sp>
    </p:spTree>
    <p:extLst>
      <p:ext uri="{BB962C8B-B14F-4D97-AF65-F5344CB8AC3E}">
        <p14:creationId xmlns:p14="http://schemas.microsoft.com/office/powerpoint/2010/main" val="36856678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Read from slide…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During the Refugee Assistance Program's monitoring by the Office of Refugee Resettlement (ORR), NC was informed of the requirement to terminate RCA and RMA at change in circumstances when the refugee has obtained employment.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DSS and the Refugee Resettlement agencies both are required to explain to the client the requirement to report the employment.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Resettlement agencies are required to submit the information on a form, and DSS should follow up with the Resettlement agencies to check status.  </a:t>
            </a:r>
          </a:p>
          <a:p>
            <a:pPr marL="0" indent="0">
              <a:buFont typeface="Arial" panose="020B0604020202020204" pitchFamily="34" charset="0"/>
              <a:buNone/>
            </a:pPr>
            <a:endParaRPr lang="en-US" dirty="0"/>
          </a:p>
          <a:p>
            <a:r>
              <a:rPr lang="en-US" dirty="0"/>
              <a:t>If you have any policy questions regarding the Refugee Assistance Program, please send them to </a:t>
            </a:r>
            <a:r>
              <a:rPr lang="en-US" sz="1200" b="0" i="0" u="none" strike="noStrike" kern="1200" baseline="0" dirty="0">
                <a:solidFill>
                  <a:schemeClr val="tx1"/>
                </a:solidFill>
                <a:latin typeface="+mn-lt"/>
                <a:ea typeface="+mn-ea"/>
                <a:cs typeface="+mn-cs"/>
              </a:rPr>
              <a:t>RefugeeAssistance.Policy.Questions@dhhs.nc.gov using the form provided with the DCDL issued on 4/17/2019</a:t>
            </a:r>
            <a:r>
              <a:rPr lang="en-US"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68</a:t>
            </a:fld>
            <a:endParaRPr lang="en-US" dirty="0"/>
          </a:p>
        </p:txBody>
      </p:sp>
    </p:spTree>
    <p:extLst>
      <p:ext uri="{BB962C8B-B14F-4D97-AF65-F5344CB8AC3E}">
        <p14:creationId xmlns:p14="http://schemas.microsoft.com/office/powerpoint/2010/main" val="625346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69</a:t>
            </a:fld>
            <a:endParaRPr lang="en-US" dirty="0"/>
          </a:p>
        </p:txBody>
      </p:sp>
    </p:spTree>
    <p:extLst>
      <p:ext uri="{BB962C8B-B14F-4D97-AF65-F5344CB8AC3E}">
        <p14:creationId xmlns:p14="http://schemas.microsoft.com/office/powerpoint/2010/main" val="330386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NC-DSS is seeking a waiver that will increase participation among low income elderly </a:t>
            </a:r>
            <a:r>
              <a:rPr lang="en-US" b="0" dirty="0"/>
              <a:t>persons</a:t>
            </a:r>
            <a:r>
              <a:rPr lang="en-US" dirty="0"/>
              <a:t>, called the Elderly Simplified Application Project, or ESAP.  If approved, the waiver will assist in providing FNS/SNAP benefits to:</a:t>
            </a:r>
          </a:p>
          <a:p>
            <a:pPr marL="800100" lvl="1" indent="-342900">
              <a:buFont typeface="Arial" panose="020B0604020202020204" pitchFamily="34" charset="0"/>
              <a:buChar char="•"/>
            </a:pPr>
            <a:r>
              <a:rPr lang="en-US" sz="2000" dirty="0"/>
              <a:t>Households with all members age 60 or older and have no earned income</a:t>
            </a:r>
          </a:p>
          <a:p>
            <a:pPr marL="800100" lvl="1" indent="-342900">
              <a:buFont typeface="Arial" panose="020B0604020202020204" pitchFamily="34" charset="0"/>
              <a:buChar char="•"/>
            </a:pPr>
            <a:r>
              <a:rPr lang="en-US" sz="2000" dirty="0"/>
              <a:t>Households with members age 60 or older with no earned income and have children in the home under 18.</a:t>
            </a:r>
          </a:p>
          <a:p>
            <a:pPr marL="800100" lvl="1" indent="-342900">
              <a:buFont typeface="Arial" panose="020B0604020202020204" pitchFamily="34" charset="0"/>
              <a:buChar char="•"/>
            </a:pPr>
            <a:r>
              <a:rPr lang="en-US" sz="2000" dirty="0"/>
              <a:t>Households with all members 18 or older with no earned income and are disabled.</a:t>
            </a:r>
          </a:p>
          <a:p>
            <a:pPr marL="800100" lvl="1" indent="-342900">
              <a:buFont typeface="Arial" panose="020B0604020202020204" pitchFamily="34" charset="0"/>
              <a:buChar char="•"/>
            </a:pPr>
            <a:r>
              <a:rPr lang="en-US" sz="2000" dirty="0"/>
              <a:t>Households with members 18 or older with no earned income, disabled and have children in the home under 18.</a:t>
            </a:r>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9619759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some friendly reminders regarding ABAWD policy.  Policy has not changed but the time clocks have reset, which we will discuss in a few.</a:t>
            </a:r>
          </a:p>
          <a:p>
            <a:endParaRPr lang="en-US" dirty="0"/>
          </a:p>
          <a:p>
            <a:r>
              <a:rPr lang="en-US" dirty="0"/>
              <a:t>Read from slide…</a:t>
            </a:r>
          </a:p>
        </p:txBody>
      </p:sp>
      <p:sp>
        <p:nvSpPr>
          <p:cNvPr id="4" name="Slide Number Placeholder 3"/>
          <p:cNvSpPr>
            <a:spLocks noGrp="1"/>
          </p:cNvSpPr>
          <p:nvPr>
            <p:ph type="sldNum" sz="quarter" idx="10"/>
          </p:nvPr>
        </p:nvSpPr>
        <p:spPr/>
        <p:txBody>
          <a:bodyPr/>
          <a:lstStyle/>
          <a:p>
            <a:fld id="{DBCC7D24-0DC9-4E9C-89C0-35D79A09D337}" type="slidenum">
              <a:rPr lang="en-US" smtClean="0"/>
              <a:t>70</a:t>
            </a:fld>
            <a:endParaRPr lang="en-US" dirty="0"/>
          </a:p>
        </p:txBody>
      </p:sp>
    </p:spTree>
    <p:extLst>
      <p:ext uri="{BB962C8B-B14F-4D97-AF65-F5344CB8AC3E}">
        <p14:creationId xmlns:p14="http://schemas.microsoft.com/office/powerpoint/2010/main" val="13572079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new time clocks for ABAWDS.  New time clocks began January 1, 2019 and will end on December 31, 2021. North Carolina uses a fixed</a:t>
            </a:r>
            <a:r>
              <a:rPr lang="en-US" baseline="0" dirty="0"/>
              <a:t> clock to measure the set 36 month or (3) three year period. </a:t>
            </a:r>
            <a:r>
              <a:rPr lang="en-US" dirty="0"/>
              <a:t>So what does the mean? ABAWDS who were otherwise ineligible to receive FNS benefits automatically regained eligibility to participate in FNS.</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71</a:t>
            </a:fld>
            <a:endParaRPr lang="en-US" dirty="0"/>
          </a:p>
        </p:txBody>
      </p:sp>
    </p:spTree>
    <p:extLst>
      <p:ext uri="{BB962C8B-B14F-4D97-AF65-F5344CB8AC3E}">
        <p14:creationId xmlns:p14="http://schemas.microsoft.com/office/powerpoint/2010/main" val="1276544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ABAWD is restricted to receiving FNS benefits for a period of three months within the set 36 month period unless:</a:t>
            </a:r>
          </a:p>
          <a:p>
            <a:endParaRPr lang="en-US" dirty="0"/>
          </a:p>
          <a:p>
            <a:r>
              <a:rPr lang="en-US" dirty="0"/>
              <a:t>     a. the individual is exempt from the ABAWD policy</a:t>
            </a:r>
          </a:p>
          <a:p>
            <a:r>
              <a:rPr lang="en-US" dirty="0"/>
              <a:t>     b. complies with the requirements listed in FNS Manual Section 245.02</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72</a:t>
            </a:fld>
            <a:endParaRPr lang="en-US" dirty="0"/>
          </a:p>
        </p:txBody>
      </p:sp>
    </p:spTree>
    <p:extLst>
      <p:ext uri="{BB962C8B-B14F-4D97-AF65-F5344CB8AC3E}">
        <p14:creationId xmlns:p14="http://schemas.microsoft.com/office/powerpoint/2010/main" val="38039894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73</a:t>
            </a:fld>
            <a:endParaRPr lang="en-US" dirty="0"/>
          </a:p>
        </p:txBody>
      </p:sp>
    </p:spTree>
    <p:extLst>
      <p:ext uri="{BB962C8B-B14F-4D97-AF65-F5344CB8AC3E}">
        <p14:creationId xmlns:p14="http://schemas.microsoft.com/office/powerpoint/2010/main" val="39067898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Here is a list of what qualifies as work:</a:t>
            </a:r>
          </a:p>
          <a:p>
            <a:pPr marL="171436" indent="-171436">
              <a:buFont typeface="Arial" panose="020B0604020202020204" pitchFamily="34" charset="0"/>
              <a:buChar char="•"/>
            </a:pPr>
            <a:endParaRPr lang="en-US" b="1" dirty="0"/>
          </a:p>
          <a:p>
            <a:pPr marL="171450" indent="-171450">
              <a:buFont typeface="Arial" panose="020B0604020202020204" pitchFamily="34" charset="0"/>
              <a:buChar char="•"/>
            </a:pPr>
            <a:r>
              <a:rPr lang="en-US" b="1" dirty="0"/>
              <a:t>Paid employment regardless of earnings.</a:t>
            </a:r>
          </a:p>
          <a:p>
            <a:pPr marL="457165" lvl="1"/>
            <a:r>
              <a:rPr lang="en-US" dirty="0"/>
              <a:t>Request verification of income and hours worked.</a:t>
            </a:r>
          </a:p>
          <a:p>
            <a:pPr marL="457165" lvl="1"/>
            <a:r>
              <a:rPr lang="en-US" dirty="0"/>
              <a:t>Document the number of hours worked in NC FAST.</a:t>
            </a:r>
          </a:p>
          <a:p>
            <a:r>
              <a:rPr lang="en-US" dirty="0"/>
              <a:t> </a:t>
            </a:r>
          </a:p>
          <a:p>
            <a:pPr marL="171436" indent="-171436">
              <a:buFont typeface="Arial" panose="020B0604020202020204" pitchFamily="34" charset="0"/>
              <a:buChar char="•"/>
            </a:pPr>
            <a:r>
              <a:rPr lang="en-US" b="1" dirty="0"/>
              <a:t>Self-employment regardless of earnings.</a:t>
            </a:r>
          </a:p>
          <a:p>
            <a:pPr marL="628601" lvl="1" indent="-171436">
              <a:buFont typeface="Arial" panose="020B0604020202020204" pitchFamily="34" charset="0"/>
              <a:buChar char="•"/>
            </a:pPr>
            <a:r>
              <a:rPr lang="en-US" dirty="0"/>
              <a:t>Request the applicant’s statement of hours worked per month if the individual is self-employed.</a:t>
            </a:r>
          </a:p>
          <a:p>
            <a:pPr defTabSz="914328"/>
            <a:r>
              <a:rPr lang="en-US" sz="1200" kern="1200" dirty="0">
                <a:solidFill>
                  <a:schemeClr val="tx1"/>
                </a:solidFill>
                <a:effectLst/>
                <a:latin typeface="+mn-lt"/>
                <a:ea typeface="+mn-ea"/>
                <a:cs typeface="+mn-cs"/>
              </a:rPr>
              <a:t>You will notice that unlike the Work Registration policy that looks at earnings; ABAWD policy is based off the number of hours per week or month.</a:t>
            </a:r>
            <a:endParaRPr lang="en-US" baseline="0" dirty="0"/>
          </a:p>
          <a:p>
            <a:endParaRPr lang="en-US" dirty="0"/>
          </a:p>
          <a:p>
            <a:pPr marL="171436" indent="-171436">
              <a:buFont typeface="Arial" panose="020B0604020202020204" pitchFamily="34" charset="0"/>
              <a:buChar char="•"/>
            </a:pPr>
            <a:r>
              <a:rPr lang="en-US" dirty="0"/>
              <a:t> </a:t>
            </a:r>
            <a:r>
              <a:rPr lang="en-US" b="1" dirty="0"/>
              <a:t>Volunteer work (approved by the counties) a public or private organizations.</a:t>
            </a:r>
          </a:p>
          <a:p>
            <a:pPr marL="628601" lvl="1" indent="-171436">
              <a:buFont typeface="Arial" panose="020B0604020202020204" pitchFamily="34" charset="0"/>
              <a:buChar char="•"/>
            </a:pPr>
            <a:r>
              <a:rPr lang="en-US" dirty="0"/>
              <a:t>Accept volunteer work for any legitimate public/private nonprofit, churches or other religious groups, community organizations or governmental agency or community service ordered by a court.</a:t>
            </a:r>
          </a:p>
          <a:p>
            <a:pPr marL="628601" lvl="1" indent="-171436">
              <a:buFont typeface="Arial" panose="020B0604020202020204" pitchFamily="34" charset="0"/>
              <a:buChar char="•"/>
            </a:pPr>
            <a:r>
              <a:rPr lang="en-US" dirty="0"/>
              <a:t>Request written or verbal verification from the agency of the number of hours volunteered in that month.</a:t>
            </a:r>
          </a:p>
          <a:p>
            <a:r>
              <a:rPr lang="en-US" dirty="0"/>
              <a:t> </a:t>
            </a:r>
          </a:p>
          <a:p>
            <a:pPr marL="171436" indent="-171436">
              <a:buFont typeface="Arial" panose="020B0604020202020204" pitchFamily="34" charset="0"/>
              <a:buChar char="•"/>
            </a:pPr>
            <a:r>
              <a:rPr lang="en-US" b="1" dirty="0"/>
              <a:t>Work in exchange for goods or services (such as but not limited to, work in exchange for a place to live).</a:t>
            </a:r>
          </a:p>
          <a:p>
            <a:pPr marL="628601" lvl="1" indent="-171436">
              <a:buFont typeface="Arial" panose="020B0604020202020204" pitchFamily="34" charset="0"/>
              <a:buChar char="•"/>
            </a:pPr>
            <a:r>
              <a:rPr lang="en-US" dirty="0"/>
              <a:t>Request written or verbal verification of the number of hours worked in that month.  Document in NC FAST</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74</a:t>
            </a:fld>
            <a:endParaRPr lang="en-US" dirty="0"/>
          </a:p>
        </p:txBody>
      </p:sp>
    </p:spTree>
    <p:extLst>
      <p:ext uri="{BB962C8B-B14F-4D97-AF65-F5344CB8AC3E}">
        <p14:creationId xmlns:p14="http://schemas.microsoft.com/office/powerpoint/2010/main" val="6908170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marR="0" lvl="0" indent="-1714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lumMod val="50000"/>
                  </a:schemeClr>
                </a:solidFill>
                <a:latin typeface="Arial" pitchFamily="34" charset="0"/>
                <a:cs typeface="Arial" pitchFamily="34" charset="0"/>
              </a:rPr>
              <a:t>A “countable month” is any month in which an ABAWD receives a </a:t>
            </a:r>
            <a:r>
              <a:rPr lang="en-US" sz="1200" b="1" dirty="0">
                <a:solidFill>
                  <a:schemeClr val="tx2">
                    <a:lumMod val="50000"/>
                  </a:schemeClr>
                </a:solidFill>
                <a:latin typeface="Arial" pitchFamily="34" charset="0"/>
                <a:cs typeface="Arial" pitchFamily="34" charset="0"/>
              </a:rPr>
              <a:t>FULL </a:t>
            </a:r>
            <a:r>
              <a:rPr lang="en-US" sz="1200" dirty="0">
                <a:solidFill>
                  <a:schemeClr val="tx2">
                    <a:lumMod val="50000"/>
                  </a:schemeClr>
                </a:solidFill>
                <a:latin typeface="Arial" pitchFamily="34" charset="0"/>
                <a:cs typeface="Arial" pitchFamily="34" charset="0"/>
              </a:rPr>
              <a:t>month of benefits while </a:t>
            </a:r>
            <a:r>
              <a:rPr lang="en-US" sz="1200" b="1" dirty="0">
                <a:solidFill>
                  <a:schemeClr val="tx2">
                    <a:lumMod val="50000"/>
                  </a:schemeClr>
                </a:solidFill>
                <a:latin typeface="Arial" pitchFamily="34" charset="0"/>
                <a:cs typeface="Arial" pitchFamily="34" charset="0"/>
              </a:rPr>
              <a:t>not</a:t>
            </a:r>
            <a:r>
              <a:rPr lang="en-US" sz="1200" dirty="0">
                <a:solidFill>
                  <a:schemeClr val="tx2">
                    <a:lumMod val="50000"/>
                  </a:schemeClr>
                </a:solidFill>
                <a:latin typeface="Arial" pitchFamily="34" charset="0"/>
                <a:cs typeface="Arial" pitchFamily="34" charset="0"/>
              </a:rPr>
              <a:t> fulfilling the ABAWD work requirement or otherwise exempt. The countable months are months that are applied to the ABAWDS three month limit.</a:t>
            </a:r>
          </a:p>
          <a:p>
            <a:pPr marL="0" indent="0">
              <a:buFont typeface="Arial" panose="020B0604020202020204" pitchFamily="34" charset="0"/>
              <a:buNone/>
            </a:pPr>
            <a:endParaRPr lang="en-US" baseline="0" dirty="0"/>
          </a:p>
          <a:p>
            <a:pPr marL="171436" indent="-171436">
              <a:buFont typeface="Arial" panose="020B0604020202020204" pitchFamily="34" charset="0"/>
              <a:buChar char="•"/>
            </a:pPr>
            <a:r>
              <a:rPr lang="en-US" baseline="0" dirty="0"/>
              <a:t>In order to be considered a countable month the month must be both</a:t>
            </a:r>
          </a:p>
          <a:p>
            <a:pPr marL="628601" lvl="1" indent="-171436">
              <a:buFont typeface="Arial" panose="020B0604020202020204" pitchFamily="34" charset="0"/>
              <a:buChar char="•"/>
            </a:pPr>
            <a:r>
              <a:rPr lang="en-US" baseline="0" dirty="0"/>
              <a:t>Non-prorated month of FNS benefits and </a:t>
            </a:r>
          </a:p>
          <a:p>
            <a:pPr marL="628601" lvl="1" indent="-171436">
              <a:buFont typeface="Arial" panose="020B0604020202020204" pitchFamily="34" charset="0"/>
              <a:buChar char="•"/>
            </a:pPr>
            <a:r>
              <a:rPr lang="en-US" baseline="0" dirty="0"/>
              <a:t>The Individual does not meet any exemptions during the month. </a:t>
            </a:r>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75</a:t>
            </a:fld>
            <a:endParaRPr lang="en-US" dirty="0"/>
          </a:p>
        </p:txBody>
      </p:sp>
    </p:spTree>
    <p:extLst>
      <p:ext uri="{BB962C8B-B14F-4D97-AF65-F5344CB8AC3E}">
        <p14:creationId xmlns:p14="http://schemas.microsoft.com/office/powerpoint/2010/main" val="8187298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only makes sense that if Countable</a:t>
            </a:r>
            <a:r>
              <a:rPr lang="en-US" baseline="0" dirty="0"/>
              <a:t> months are counted toward the 3 month limit that </a:t>
            </a:r>
            <a:r>
              <a:rPr lang="en-US" dirty="0"/>
              <a:t>Non-Countable months are months that</a:t>
            </a:r>
            <a:r>
              <a:rPr lang="en-US" baseline="0" dirty="0"/>
              <a:t> do not count toward the individuals 3 month limit. </a:t>
            </a:r>
          </a:p>
          <a:p>
            <a:pPr marL="171436" indent="-171436">
              <a:buFont typeface="Arial" panose="020B0604020202020204" pitchFamily="34" charset="0"/>
              <a:buChar char="•"/>
            </a:pPr>
            <a:endParaRPr lang="en-US" baseline="0" dirty="0"/>
          </a:p>
          <a:p>
            <a:pPr marL="171436" indent="-171436">
              <a:buFont typeface="Arial" panose="020B0604020202020204" pitchFamily="34" charset="0"/>
              <a:buChar char="•"/>
            </a:pPr>
            <a:r>
              <a:rPr lang="en-US" baseline="0" dirty="0"/>
              <a:t>Do not count any prorated month.</a:t>
            </a:r>
          </a:p>
          <a:p>
            <a:pPr marL="171436" indent="-171436">
              <a:buFont typeface="Arial" panose="020B0604020202020204" pitchFamily="34" charset="0"/>
              <a:buChar char="•"/>
            </a:pPr>
            <a:r>
              <a:rPr lang="en-US" baseline="0" dirty="0"/>
              <a:t>Do not count any month in which the ABAWD meets one of the ABAWD work requirements. </a:t>
            </a:r>
          </a:p>
          <a:p>
            <a:pPr marL="628601" lvl="1" indent="-171436">
              <a:buFont typeface="Arial" panose="020B0604020202020204" pitchFamily="34" charset="0"/>
              <a:buChar char="•"/>
            </a:pPr>
            <a:r>
              <a:rPr lang="en-US" baseline="0" dirty="0"/>
              <a:t>Those include Working and work programs which we will discuss next. </a:t>
            </a:r>
          </a:p>
          <a:p>
            <a:pPr marL="628601" lvl="1" indent="-171436">
              <a:buFont typeface="Arial" panose="020B0604020202020204" pitchFamily="34" charset="0"/>
              <a:buChar char="•"/>
            </a:pPr>
            <a:endParaRPr lang="en-US" baseline="0" dirty="0"/>
          </a:p>
          <a:p>
            <a:pPr marL="171436" indent="-171436">
              <a:buFont typeface="Arial" panose="020B0604020202020204" pitchFamily="34" charset="0"/>
              <a:buChar char="•"/>
            </a:pPr>
            <a:r>
              <a:rPr lang="en-US" baseline="0" dirty="0"/>
              <a:t>When you are counting the number of hours remember if the individual experiences circumstances beyond their control, such as illness, household emergency, or the unavailability of transportation </a:t>
            </a:r>
            <a:r>
              <a:rPr lang="en-US" sz="1200" kern="1200" dirty="0">
                <a:solidFill>
                  <a:schemeClr val="tx1"/>
                </a:solidFill>
                <a:effectLst/>
                <a:latin typeface="+mn-lt"/>
                <a:ea typeface="+mn-ea"/>
                <a:cs typeface="+mn-cs"/>
              </a:rPr>
              <a:t>consider granting good cause for failing to meet the requirements</a:t>
            </a:r>
            <a:r>
              <a:rPr lang="en-US" baseline="0" dirty="0"/>
              <a:t>.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76</a:t>
            </a:fld>
            <a:endParaRPr lang="en-US" dirty="0"/>
          </a:p>
        </p:txBody>
      </p:sp>
    </p:spTree>
    <p:extLst>
      <p:ext uri="{BB962C8B-B14F-4D97-AF65-F5344CB8AC3E}">
        <p14:creationId xmlns:p14="http://schemas.microsoft.com/office/powerpoint/2010/main" val="30656820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US" dirty="0">
                <a:latin typeface="+mn-lt"/>
              </a:rPr>
              <a:t>Review</a:t>
            </a:r>
            <a:r>
              <a:rPr lang="en-US" baseline="0" dirty="0">
                <a:latin typeface="+mn-lt"/>
              </a:rPr>
              <a:t> the options from the slide.</a:t>
            </a:r>
          </a:p>
          <a:p>
            <a:pPr marL="171436" indent="-171436">
              <a:buFont typeface="Arial" panose="020B0604020202020204" pitchFamily="34" charset="0"/>
              <a:buChar char="•"/>
            </a:pPr>
            <a:r>
              <a:rPr lang="en-US" baseline="0" dirty="0">
                <a:latin typeface="+mn-lt"/>
              </a:rPr>
              <a:t>Options 1, 2, and 3 the individual would be eligible to receive an additional 3 bonus months if they meet the requirements.</a:t>
            </a:r>
          </a:p>
          <a:p>
            <a:pPr marL="171436" indent="-171436">
              <a:buFont typeface="Arial" panose="020B0604020202020204" pitchFamily="34" charset="0"/>
              <a:buChar char="•"/>
            </a:pPr>
            <a:r>
              <a:rPr lang="en-US" baseline="0" dirty="0">
                <a:latin typeface="+mn-lt"/>
              </a:rPr>
              <a:t>Option 4 the individual would be eligible to receive FNS benefits as long as they are exempt from ABAWD work requirements.</a:t>
            </a:r>
          </a:p>
          <a:p>
            <a:pPr marL="171436" indent="-171436">
              <a:buFont typeface="Arial" panose="020B0604020202020204" pitchFamily="34" charset="0"/>
              <a:buChar char="•"/>
            </a:pPr>
            <a:r>
              <a:rPr lang="en-US" baseline="0" dirty="0">
                <a:latin typeface="+mn-lt"/>
              </a:rPr>
              <a:t>Option 5 the individual would be eligible for 3 free months for the new 3-year period.</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77</a:t>
            </a:fld>
            <a:endParaRPr lang="en-US" dirty="0"/>
          </a:p>
        </p:txBody>
      </p:sp>
    </p:spTree>
    <p:extLst>
      <p:ext uri="{BB962C8B-B14F-4D97-AF65-F5344CB8AC3E}">
        <p14:creationId xmlns:p14="http://schemas.microsoft.com/office/powerpoint/2010/main" val="5038254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FAST will track ABAWD eligibility for all ABAWDS within a FNS unit. </a:t>
            </a:r>
          </a:p>
          <a:p>
            <a:endParaRPr lang="en-US" dirty="0"/>
          </a:p>
          <a:p>
            <a:r>
              <a:rPr lang="en-US" dirty="0"/>
              <a:t>Document the following information:</a:t>
            </a:r>
          </a:p>
          <a:p>
            <a:endParaRPr lang="en-US" dirty="0"/>
          </a:p>
          <a:p>
            <a:pPr lvl="0" rtl="0"/>
            <a:r>
              <a:rPr lang="en-US" dirty="0"/>
              <a:t>the established 36-month period</a:t>
            </a:r>
          </a:p>
          <a:p>
            <a:pPr lvl="0" rtl="0"/>
            <a:r>
              <a:rPr lang="en-US" dirty="0"/>
              <a:t>Countable</a:t>
            </a:r>
            <a:r>
              <a:rPr lang="en-US" baseline="0" dirty="0"/>
              <a:t> (non-compliant/free)</a:t>
            </a:r>
            <a:r>
              <a:rPr lang="en-US" dirty="0"/>
              <a:t> month, 3-month limit</a:t>
            </a:r>
          </a:p>
          <a:p>
            <a:pPr lvl="0" rtl="0"/>
            <a:r>
              <a:rPr lang="en-US" dirty="0"/>
              <a:t>Bonus months</a:t>
            </a:r>
          </a:p>
          <a:p>
            <a:pPr lvl="0" rtl="0"/>
            <a:r>
              <a:rPr lang="en-US" dirty="0"/>
              <a:t>Months in which the ABAWD complies with the work requirements</a:t>
            </a:r>
          </a:p>
          <a:p>
            <a:pPr lvl="0" rtl="0"/>
            <a:r>
              <a:rPr lang="en-US" dirty="0"/>
              <a:t>Months in which the ABAWD fails to comply</a:t>
            </a:r>
          </a:p>
          <a:p>
            <a:pPr lvl="0" rtl="0"/>
            <a:r>
              <a:rPr lang="en-US" dirty="0"/>
              <a:t>Months the county operates under a waiver</a:t>
            </a:r>
          </a:p>
          <a:p>
            <a:pPr lvl="0" rtl="0"/>
            <a:r>
              <a:rPr lang="en-US" dirty="0"/>
              <a:t>Exemption Status</a:t>
            </a:r>
          </a:p>
          <a:p>
            <a:pPr lvl="0" rtl="0"/>
            <a:r>
              <a:rPr lang="en-US" dirty="0"/>
              <a:t>Good Cause</a:t>
            </a:r>
          </a:p>
          <a:p>
            <a:pPr lvl="0" rtl="0"/>
            <a:r>
              <a:rPr lang="en-US" dirty="0"/>
              <a:t>18</a:t>
            </a:r>
            <a:r>
              <a:rPr lang="en-US" baseline="30000" dirty="0"/>
              <a:t>th</a:t>
            </a:r>
            <a:r>
              <a:rPr lang="en-US" dirty="0"/>
              <a:t>  and 50</a:t>
            </a:r>
            <a:r>
              <a:rPr lang="en-US" baseline="30000" dirty="0"/>
              <a:t>th</a:t>
            </a:r>
            <a:r>
              <a:rPr lang="en-US" dirty="0"/>
              <a:t> birthday</a:t>
            </a:r>
          </a:p>
          <a:p>
            <a:pPr lvl="0" rtl="0"/>
            <a:endParaRPr lang="en-US" dirty="0"/>
          </a:p>
          <a:p>
            <a:pPr lvl="0" rtl="0"/>
            <a:r>
              <a:rPr lang="en-US" dirty="0"/>
              <a:t>The caseworker will</a:t>
            </a:r>
            <a:r>
              <a:rPr lang="en-US" baseline="0" dirty="0"/>
              <a:t> need to document in NC FAST when the FNS unit member’s ABAWD status changes. If the ABAWD temporarily fails to meet the work requirements; do not count as a non-compliant month. </a:t>
            </a:r>
          </a:p>
          <a:p>
            <a:pPr lvl="0" rtl="0"/>
            <a:endParaRPr lang="en-US" baseline="0" dirty="0"/>
          </a:p>
          <a:p>
            <a:pPr lvl="0" rtl="0"/>
            <a:r>
              <a:rPr lang="en-US" baseline="0" dirty="0"/>
              <a:t>For example,  if the ABAWD maintains current employment but is laid off for a week, this information should be documented to support your case action. A follow-up should be completed to establish future eligibility.</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78</a:t>
            </a:fld>
            <a:endParaRPr lang="en-US" dirty="0"/>
          </a:p>
        </p:txBody>
      </p:sp>
    </p:spTree>
    <p:extLst>
      <p:ext uri="{BB962C8B-B14F-4D97-AF65-F5344CB8AC3E}">
        <p14:creationId xmlns:p14="http://schemas.microsoft.com/office/powerpoint/2010/main" val="23797238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the desk reference that we will provide that may be helpful for caseworkers.  </a:t>
            </a:r>
          </a:p>
          <a:p>
            <a:r>
              <a:rPr lang="en-US" dirty="0"/>
              <a:t>(Handout should be emailed to counties with the PPT.)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take a look at a few FNS reminders.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79</a:t>
            </a:fld>
            <a:endParaRPr lang="en-US" dirty="0"/>
          </a:p>
        </p:txBody>
      </p:sp>
    </p:spTree>
    <p:extLst>
      <p:ext uri="{BB962C8B-B14F-4D97-AF65-F5344CB8AC3E}">
        <p14:creationId xmlns:p14="http://schemas.microsoft.com/office/powerpoint/2010/main" val="407821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accomplished by removing barriers to enrollment and recertification, including:</a:t>
            </a:r>
          </a:p>
          <a:p>
            <a:pPr marL="628650" lvl="1" indent="-171450">
              <a:buFont typeface="Arial" panose="020B0604020202020204" pitchFamily="34" charset="0"/>
              <a:buChar char="•"/>
            </a:pPr>
            <a:r>
              <a:rPr lang="en-US" dirty="0"/>
              <a:t>36 month certification period</a:t>
            </a:r>
          </a:p>
          <a:p>
            <a:pPr marL="628650" lvl="1" indent="-171450">
              <a:buFont typeface="Arial" panose="020B0604020202020204" pitchFamily="34" charset="0"/>
              <a:buChar char="•"/>
            </a:pPr>
            <a:r>
              <a:rPr lang="en-US" dirty="0"/>
              <a:t>No recertification interview</a:t>
            </a:r>
          </a:p>
          <a:p>
            <a:pPr marL="628650" lvl="1" indent="-171450">
              <a:buFont typeface="Arial" panose="020B0604020202020204" pitchFamily="34" charset="0"/>
              <a:buChar char="•"/>
            </a:pPr>
            <a:r>
              <a:rPr lang="en-US" dirty="0"/>
              <a:t>Reduce documentation burden by allowing computer matches and self-attestation to verify unearned income, household size, residency, identity and shelter expenses.</a:t>
            </a:r>
          </a:p>
          <a:p>
            <a:pPr marL="628650" lvl="1" indent="-171450">
              <a:buFont typeface="Arial" panose="020B0604020202020204" pitchFamily="34" charset="0"/>
              <a:buChar char="•"/>
            </a:pPr>
            <a:r>
              <a:rPr lang="en-US" dirty="0"/>
              <a:t>Allows fair hearings by 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Data is pending review and approval from NC-DHHS to submit to USDA.  </a:t>
            </a:r>
            <a:r>
              <a:rPr lang="en-US" dirty="0"/>
              <a:t>If the waiver is approved, counties will receive additional information regarding this opportunity, so stay tuned.</a:t>
            </a:r>
          </a:p>
        </p:txBody>
      </p:sp>
      <p:sp>
        <p:nvSpPr>
          <p:cNvPr id="4" name="Slide Number Placeholder 3"/>
          <p:cNvSpPr>
            <a:spLocks noGrp="1"/>
          </p:cNvSpPr>
          <p:nvPr>
            <p:ph type="sldNum" sz="quarter" idx="10"/>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41496044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10"/>
          </p:nvPr>
        </p:nvSpPr>
        <p:spPr/>
        <p:txBody>
          <a:bodyPr/>
          <a:lstStyle/>
          <a:p>
            <a:fld id="{DBCC7D24-0DC9-4E9C-89C0-35D79A09D337}" type="slidenum">
              <a:rPr lang="en-US" smtClean="0"/>
              <a:t>80</a:t>
            </a:fld>
            <a:endParaRPr lang="en-US" dirty="0"/>
          </a:p>
        </p:txBody>
      </p:sp>
    </p:spTree>
    <p:extLst>
      <p:ext uri="{BB962C8B-B14F-4D97-AF65-F5344CB8AC3E}">
        <p14:creationId xmlns:p14="http://schemas.microsoft.com/office/powerpoint/2010/main" val="18455405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tasks for various matches such as but not limited to deceased, PARIS, VA, new hire and prisoner.  This is a priority for USDA. The case owner must look at the task, search for verification of the death match or prisoner match, react to the verification, document and close the task. These procedures are required to prevent erroneous issuance of benefits.  NC FAST is aware of the tremendous amount of tasks that are being generated.  We are working closely with NC FAST regarding this matter.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Request for information “ONLY” if questionable.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make sure the notice clearly explains what information is needed from the household to verify that the person is deceased or in prison.  </a:t>
            </a:r>
          </a:p>
          <a:p>
            <a:pPr marL="0" lvl="0" indent="0">
              <a:buFont typeface="Arial" panose="020B0604020202020204" pitchFamily="34" charset="0"/>
              <a:buNone/>
            </a:pPr>
            <a:r>
              <a:rPr lang="en-US" sz="1200" kern="1200" dirty="0">
                <a:solidFill>
                  <a:schemeClr val="tx1"/>
                </a:solidFill>
                <a:effectLst/>
                <a:latin typeface="+mn-lt"/>
                <a:ea typeface="+mn-ea"/>
                <a:cs typeface="+mn-cs"/>
              </a:rPr>
              <a:t>Also, per our QC partners:  If QC finds a task for one of these reports and the case ends up being an error case, QC may cite the error as an agency error for ‘failure to act’ instead of a client error for ‘failure to report’.  If you address a task, make sure you thoroughly document your actions.</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81</a:t>
            </a:fld>
            <a:endParaRPr lang="en-US" dirty="0"/>
          </a:p>
        </p:txBody>
      </p:sp>
    </p:spTree>
    <p:extLst>
      <p:ext uri="{BB962C8B-B14F-4D97-AF65-F5344CB8AC3E}">
        <p14:creationId xmlns:p14="http://schemas.microsoft.com/office/powerpoint/2010/main" val="28805766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the slide….</a:t>
            </a:r>
          </a:p>
          <a:p>
            <a:endParaRPr lang="en-US" dirty="0"/>
          </a:p>
          <a:p>
            <a:r>
              <a:rPr lang="en-US" dirty="0"/>
              <a:t>Refer to FNS Manual Section….</a:t>
            </a:r>
          </a:p>
          <a:p>
            <a:endParaRPr lang="en-US" dirty="0"/>
          </a:p>
          <a:p>
            <a:r>
              <a:rPr lang="en-US" sz="1200" b="1" kern="1200" dirty="0">
                <a:solidFill>
                  <a:schemeClr val="tx1"/>
                </a:solidFill>
                <a:effectLst/>
                <a:latin typeface="+mn-lt"/>
                <a:ea typeface="+mn-ea"/>
                <a:cs typeface="+mn-cs"/>
              </a:rPr>
              <a:t>450.01 REACTING TO CHANGES DURING THE CERTIFICATION PERIOD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Except for those listed in A. below evaluate and react, as appropriate, to all changes that become known to the agency which is defined as new/changed information recorded in NC FAST and changes reported to the FNS worker from all programs/units within DSS. If multiple changes are reported on the same day, determine the combined effect and act accordingly.</a:t>
            </a:r>
          </a:p>
          <a:p>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82</a:t>
            </a:fld>
            <a:endParaRPr lang="en-US" dirty="0"/>
          </a:p>
        </p:txBody>
      </p:sp>
    </p:spTree>
    <p:extLst>
      <p:ext uri="{BB962C8B-B14F-4D97-AF65-F5344CB8AC3E}">
        <p14:creationId xmlns:p14="http://schemas.microsoft.com/office/powerpoint/2010/main" val="23712709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from the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DSS-8640 Work Requirement Responsibilities form </a:t>
            </a:r>
            <a:r>
              <a:rPr lang="en-US" sz="1200" b="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be completed in full, and given to all FNS households containing a work registrant at application, recertification, and change in situation. Refer to FNS manual section 241.01.  Additionally, QC has to provide a copy of the DSS-8640 with the QC case review.</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83</a:t>
            </a:fld>
            <a:endParaRPr lang="en-US" dirty="0"/>
          </a:p>
        </p:txBody>
      </p:sp>
    </p:spTree>
    <p:extLst>
      <p:ext uri="{BB962C8B-B14F-4D97-AF65-F5344CB8AC3E}">
        <p14:creationId xmlns:p14="http://schemas.microsoft.com/office/powerpoint/2010/main" val="423831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84</a:t>
            </a:fld>
            <a:endParaRPr lang="en-US" dirty="0"/>
          </a:p>
        </p:txBody>
      </p:sp>
    </p:spTree>
    <p:extLst>
      <p:ext uri="{BB962C8B-B14F-4D97-AF65-F5344CB8AC3E}">
        <p14:creationId xmlns:p14="http://schemas.microsoft.com/office/powerpoint/2010/main" val="26767831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start timer</a:t>
            </a:r>
          </a:p>
          <a:p>
            <a:endParaRPr lang="en-US" dirty="0"/>
          </a:p>
        </p:txBody>
      </p:sp>
      <p:sp>
        <p:nvSpPr>
          <p:cNvPr id="4" name="Slide Number Placeholder 3"/>
          <p:cNvSpPr>
            <a:spLocks noGrp="1"/>
          </p:cNvSpPr>
          <p:nvPr>
            <p:ph type="sldNum" sz="quarter" idx="10"/>
          </p:nvPr>
        </p:nvSpPr>
        <p:spPr/>
        <p:txBody>
          <a:bodyPr/>
          <a:lstStyle/>
          <a:p>
            <a:fld id="{D1116E44-3D2D-42E1-85A6-972398F97EFE}" type="slidenum">
              <a:rPr lang="en-US" smtClean="0"/>
              <a:t>85</a:t>
            </a:fld>
            <a:endParaRPr lang="en-US" dirty="0"/>
          </a:p>
        </p:txBody>
      </p:sp>
    </p:spTree>
    <p:extLst>
      <p:ext uri="{BB962C8B-B14F-4D97-AF65-F5344CB8AC3E}">
        <p14:creationId xmlns:p14="http://schemas.microsoft.com/office/powerpoint/2010/main" val="11540957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Quality Control (QC) reviews negative case actions (denial or termination of benefits). USDA FNS changed the name of the error rate from Negative error rate to Case and Procedural Error Rate (CAPER). CAPERs are cases in which the benefits were incorrectly terminated or denied and/or the household was not correctly notified of the action taken on their cases.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86</a:t>
            </a:fld>
            <a:endParaRPr lang="en-US" dirty="0"/>
          </a:p>
        </p:txBody>
      </p:sp>
    </p:spTree>
    <p:extLst>
      <p:ext uri="{BB962C8B-B14F-4D97-AF65-F5344CB8AC3E}">
        <p14:creationId xmlns:p14="http://schemas.microsoft.com/office/powerpoint/2010/main" val="15452396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these case errors do not affect the payment error rate, the State’s performance in this area reflects negatively on program access and the State’s participation rate.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Arial" panose="020B0604020202020204" pitchFamily="34" charset="0"/>
                <a:ea typeface="+mn-ea"/>
                <a:cs typeface="Arial" panose="020B0604020202020204" pitchFamily="34" charset="0"/>
              </a:rPr>
              <a:t>QC reviews have been completed for Federal Fiscal Year (FFY) 2018, which covers October 2017 to September 2018. </a:t>
            </a:r>
          </a:p>
          <a:p>
            <a:r>
              <a:rPr lang="en-US" sz="1200" kern="1200" dirty="0">
                <a:solidFill>
                  <a:schemeClr val="tx1"/>
                </a:solidFill>
                <a:effectLst/>
                <a:latin typeface="Arial" panose="020B0604020202020204" pitchFamily="34" charset="0"/>
                <a:ea typeface="+mn-ea"/>
                <a:cs typeface="Arial" panose="020B0604020202020204" pitchFamily="34" charset="0"/>
              </a:rPr>
              <a:t>So, we will be looking at the cases QC has pulled and completed for the period of time between October 2017 and September 2018.</a:t>
            </a: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There were a total of 754 cases completed.</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Errors were found in 233 of those cases.</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Making our current QC error rate 30.73% or an accuracy rate of 69.27. </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goal is for the CAPER rate to be below the national average, which has not yet been issued for this time period. </a:t>
            </a:r>
          </a:p>
        </p:txBody>
      </p:sp>
      <p:sp>
        <p:nvSpPr>
          <p:cNvPr id="4" name="Slide Number Placeholder 3"/>
          <p:cNvSpPr>
            <a:spLocks noGrp="1"/>
          </p:cNvSpPr>
          <p:nvPr>
            <p:ph type="sldNum" sz="quarter" idx="10"/>
          </p:nvPr>
        </p:nvSpPr>
        <p:spPr/>
        <p:txBody>
          <a:bodyPr/>
          <a:lstStyle/>
          <a:p>
            <a:fld id="{DBCC7D24-0DC9-4E9C-89C0-35D79A09D337}" type="slidenum">
              <a:rPr lang="en-US" smtClean="0"/>
              <a:t>87</a:t>
            </a:fld>
            <a:endParaRPr lang="en-US" dirty="0"/>
          </a:p>
        </p:txBody>
      </p:sp>
    </p:spTree>
    <p:extLst>
      <p:ext uri="{BB962C8B-B14F-4D97-AF65-F5344CB8AC3E}">
        <p14:creationId xmlns:p14="http://schemas.microsoft.com/office/powerpoint/2010/main" val="18771363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previous slide identified there were 233 cases in error; however, s</a:t>
            </a:r>
            <a:r>
              <a:rPr lang="en-US" sz="1200" kern="1200" dirty="0">
                <a:solidFill>
                  <a:schemeClr val="tx1"/>
                </a:solidFill>
                <a:effectLst/>
                <a:latin typeface="+mn-lt"/>
                <a:ea typeface="+mn-ea"/>
                <a:cs typeface="+mn-cs"/>
              </a:rPr>
              <a:t>ome cases were invalid due to multiple reasons, thus the total number of </a:t>
            </a:r>
            <a:r>
              <a:rPr lang="en-US" sz="1200" u="sng" kern="1200" dirty="0">
                <a:solidFill>
                  <a:schemeClr val="tx1"/>
                </a:solidFill>
                <a:effectLst/>
                <a:latin typeface="+mn-lt"/>
                <a:ea typeface="+mn-ea"/>
                <a:cs typeface="+mn-cs"/>
              </a:rPr>
              <a:t>errors</a:t>
            </a:r>
            <a:r>
              <a:rPr lang="en-US" sz="1200" kern="1200" dirty="0">
                <a:solidFill>
                  <a:schemeClr val="tx1"/>
                </a:solidFill>
                <a:effectLst/>
                <a:latin typeface="+mn-lt"/>
                <a:ea typeface="+mn-ea"/>
                <a:cs typeface="+mn-cs"/>
              </a:rPr>
              <a:t> listed here does not equal to the number of error </a:t>
            </a:r>
            <a:r>
              <a:rPr lang="en-US" sz="1200" u="sng" kern="1200" dirty="0">
                <a:solidFill>
                  <a:schemeClr val="tx1"/>
                </a:solidFill>
                <a:effectLst/>
                <a:latin typeface="+mn-lt"/>
                <a:ea typeface="+mn-ea"/>
                <a:cs typeface="+mn-cs"/>
              </a:rPr>
              <a:t>cases</a:t>
            </a:r>
            <a:r>
              <a:rPr lang="en-US" sz="1200" kern="1200" dirty="0">
                <a:solidFill>
                  <a:schemeClr val="tx1"/>
                </a:solidFill>
                <a:effectLst/>
                <a:latin typeface="+mn-lt"/>
                <a:ea typeface="+mn-ea"/>
                <a:cs typeface="+mn-cs"/>
              </a:rPr>
              <a:t> mentioned on the previous slide.</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 shown here, the #1 CAPER is related to notices.  And while we are aware that NC FAST has issued incorrect or blank notices, it is significant to note that for FFY 2018 only 20 of the 134 notice errors were due to NC FAST.  The remaining 114 were county errors.  As a matter of fact, of the 297 errors, only 23 were State Agency errors, </a:t>
            </a:r>
            <a:r>
              <a:rPr lang="en-US" dirty="0"/>
              <a:t>which are not included as county error unless case has other errors not related to State error.</a:t>
            </a:r>
          </a:p>
          <a:p>
            <a:r>
              <a:rPr lang="en-US" sz="1200" b="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88</a:t>
            </a:fld>
            <a:endParaRPr lang="en-US" dirty="0"/>
          </a:p>
        </p:txBody>
      </p:sp>
    </p:spTree>
    <p:extLst>
      <p:ext uri="{BB962C8B-B14F-4D97-AF65-F5344CB8AC3E}">
        <p14:creationId xmlns:p14="http://schemas.microsoft.com/office/powerpoint/2010/main" val="41608888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just shows a breakdown of the County Agency Errors, and the top three error categories.  Please make sure you are focusing on these areas when reviewing FNS denials.  Our QC partners have </a:t>
            </a:r>
            <a:r>
              <a:rPr lang="en-US" sz="1200" kern="1200" dirty="0">
                <a:solidFill>
                  <a:schemeClr val="tx1"/>
                </a:solidFill>
                <a:effectLst/>
                <a:latin typeface="+mn-lt"/>
                <a:ea typeface="+mn-ea"/>
                <a:cs typeface="+mn-cs"/>
              </a:rPr>
              <a:t>found many errors on both active and CAPERs to appear to be caused by keying errors – not managing evidence correctly. </a:t>
            </a:r>
            <a:endParaRPr lang="en-US" dirty="0"/>
          </a:p>
          <a:p>
            <a:endParaRPr lang="en-US" dirty="0"/>
          </a:p>
          <a:p>
            <a:r>
              <a:rPr lang="en-US" dirty="0"/>
              <a:t>We are interested in best practices.   Do you have anything that you would like to share? Why do you think counties continue to see some of the same issues? What can be done differently? What are some best practices from counties who do not have these problems, if there are any?</a:t>
            </a:r>
          </a:p>
          <a:p>
            <a:endParaRPr lang="en-US" dirty="0"/>
          </a:p>
          <a:p>
            <a:r>
              <a:rPr lang="en-US" dirty="0"/>
              <a:t>NOTE to OST:  If no comments, move on.</a:t>
            </a:r>
          </a:p>
        </p:txBody>
      </p:sp>
      <p:sp>
        <p:nvSpPr>
          <p:cNvPr id="4" name="Slide Number Placeholder 3"/>
          <p:cNvSpPr>
            <a:spLocks noGrp="1"/>
          </p:cNvSpPr>
          <p:nvPr>
            <p:ph type="sldNum" sz="quarter" idx="10"/>
          </p:nvPr>
        </p:nvSpPr>
        <p:spPr/>
        <p:txBody>
          <a:bodyPr/>
          <a:lstStyle/>
          <a:p>
            <a:fld id="{DBCC7D24-0DC9-4E9C-89C0-35D79A09D337}" type="slidenum">
              <a:rPr lang="en-US" smtClean="0"/>
              <a:t>89</a:t>
            </a:fld>
            <a:endParaRPr lang="en-US" dirty="0"/>
          </a:p>
        </p:txBody>
      </p:sp>
    </p:spTree>
    <p:extLst>
      <p:ext uri="{BB962C8B-B14F-4D97-AF65-F5344CB8AC3E}">
        <p14:creationId xmlns:p14="http://schemas.microsoft.com/office/powerpoint/2010/main" val="320019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will now discuss the National Voter Registration Act.</a:t>
            </a:r>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10399091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share a Best Practice that was developed by the FNS Monitors; An alternative to checking the DSS-8551 the next day. We believe following these steps</a:t>
            </a:r>
            <a:r>
              <a:rPr lang="en-US" sz="1200" kern="1200" dirty="0">
                <a:solidFill>
                  <a:schemeClr val="tx1"/>
                </a:solidFill>
                <a:effectLst/>
                <a:latin typeface="+mn-lt"/>
                <a:ea typeface="+mn-ea"/>
                <a:cs typeface="+mn-cs"/>
              </a:rPr>
              <a:t> is a way to help improve issuing incorrect notices.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Caseworker views proforma for accuracy</a:t>
            </a:r>
          </a:p>
          <a:p>
            <a:pPr lvl="0"/>
            <a:r>
              <a:rPr lang="en-US" sz="1200" kern="1200" dirty="0">
                <a:solidFill>
                  <a:schemeClr val="tx1"/>
                </a:solidFill>
                <a:effectLst/>
                <a:latin typeface="+mn-lt"/>
                <a:ea typeface="+mn-ea"/>
                <a:cs typeface="+mn-cs"/>
              </a:rPr>
              <a:t>If proforma is deemed incorrect this could indicate an error with entered evidence on the evidence dashboard. </a:t>
            </a:r>
            <a:r>
              <a:rPr lang="en-US" sz="1200" i="1" kern="1200" dirty="0">
                <a:solidFill>
                  <a:schemeClr val="tx1"/>
                </a:solidFill>
                <a:effectLst/>
                <a:latin typeface="+mn-lt"/>
                <a:ea typeface="+mn-ea"/>
                <a:cs typeface="+mn-cs"/>
              </a:rPr>
              <a:t>Ex. Incorrect start and/or end dates for evidence, eligibility check was not “ran”, or there is an Automatic Hold that has not been released; therefore, determinations have not been updated.</a:t>
            </a:r>
            <a:r>
              <a:rPr lang="en-US" sz="1200" kern="1200" dirty="0">
                <a:solidFill>
                  <a:schemeClr val="tx1"/>
                </a:solidFill>
                <a:effectLst/>
                <a:latin typeface="+mn-lt"/>
                <a:ea typeface="+mn-ea"/>
                <a:cs typeface="+mn-cs"/>
              </a:rPr>
              <a:t> Review evidence on the evidence dashboard, review eligibility check and automatic holds. </a:t>
            </a:r>
          </a:p>
          <a:p>
            <a:pPr lvl="0"/>
            <a:r>
              <a:rPr lang="en-US" sz="1200" kern="1200" dirty="0">
                <a:solidFill>
                  <a:schemeClr val="tx1"/>
                </a:solidFill>
                <a:effectLst/>
                <a:latin typeface="+mn-lt"/>
                <a:ea typeface="+mn-ea"/>
                <a:cs typeface="+mn-cs"/>
              </a:rPr>
              <a:t>If evidence was found to be incorrect and has been corrected cancel incorrect proforma and generate a new DSS-8551 proforma and view for accuracy.</a:t>
            </a:r>
          </a:p>
          <a:p>
            <a:pPr lvl="0"/>
            <a:r>
              <a:rPr lang="en-US" sz="1200" kern="1200" dirty="0">
                <a:solidFill>
                  <a:schemeClr val="tx1"/>
                </a:solidFill>
                <a:effectLst/>
                <a:latin typeface="+mn-lt"/>
                <a:ea typeface="+mn-ea"/>
                <a:cs typeface="+mn-cs"/>
              </a:rPr>
              <a:t>If evidence is determined to be correct and notice is deemed incorrect, cancel notice, submit a help desk ticket and complete a manual notice, document in NCFAST and mail to client. </a:t>
            </a:r>
          </a:p>
          <a:p>
            <a:pPr lvl="0"/>
            <a:r>
              <a:rPr lang="en-US" sz="1200" kern="1200" dirty="0">
                <a:solidFill>
                  <a:schemeClr val="tx1"/>
                </a:solidFill>
                <a:effectLst/>
                <a:latin typeface="+mn-lt"/>
                <a:ea typeface="+mn-ea"/>
                <a:cs typeface="+mn-cs"/>
              </a:rPr>
              <a:t>If DSS-8551 proforma is correct, print proforma, mark sent in NCFAST and mail notice to client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90</a:t>
            </a:fld>
            <a:endParaRPr lang="en-US" dirty="0"/>
          </a:p>
        </p:txBody>
      </p:sp>
    </p:spTree>
    <p:extLst>
      <p:ext uri="{BB962C8B-B14F-4D97-AF65-F5344CB8AC3E}">
        <p14:creationId xmlns:p14="http://schemas.microsoft.com/office/powerpoint/2010/main" val="6831332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 that all counties want to be in compliance with policy and NC-DSS feels the same way.  Unfortunately, NC-DHHS has been under Corrective Action Plan (CAP) for 15 years, and an updated CAP must be submitted to USDA every six months.  Our QC team continues to review denials and the current QC review is complete through 10/2018.  Your focus on these common errors during second-party reviews will have a positive impact on moving NC off of federal CAP.  But it is not just the counties taking action to prevent future errors.  The state is doing their part, too.  To that end, NC FAST fixed Notices issues in the 1/2019 release!</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91</a:t>
            </a:fld>
            <a:endParaRPr lang="en-US" dirty="0"/>
          </a:p>
        </p:txBody>
      </p:sp>
    </p:spTree>
    <p:extLst>
      <p:ext uri="{BB962C8B-B14F-4D97-AF65-F5344CB8AC3E}">
        <p14:creationId xmlns:p14="http://schemas.microsoft.com/office/powerpoint/2010/main" val="31196221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NC-DSS has recognized conducting second party reviews as a best practice; and now let’s have a little discussion this.  </a:t>
            </a:r>
          </a:p>
          <a:p>
            <a:pPr marL="171450" indent="-171450">
              <a:buFont typeface="Arial" panose="020B0604020202020204" pitchFamily="34" charset="0"/>
              <a:buChar char="•"/>
            </a:pPr>
            <a:r>
              <a:rPr lang="en-US" dirty="0"/>
              <a:t>What counties have a standard second-party review tool?</a:t>
            </a:r>
          </a:p>
          <a:p>
            <a:pPr marL="171450" indent="-171450">
              <a:buFont typeface="Arial" panose="020B0604020202020204" pitchFamily="34" charset="0"/>
              <a:buChar char="•"/>
            </a:pPr>
            <a:r>
              <a:rPr lang="en-US" dirty="0"/>
              <a:t>What areas are included for review?  (approvals, denials and terminations, other)</a:t>
            </a:r>
          </a:p>
          <a:p>
            <a:pPr marL="171450" indent="-171450">
              <a:buFont typeface="Arial" panose="020B0604020202020204" pitchFamily="34" charset="0"/>
              <a:buChar char="•"/>
            </a:pPr>
            <a:r>
              <a:rPr lang="en-US" dirty="0"/>
              <a:t>How have you found the tool and the practice of these reviews to be beneficial?</a:t>
            </a:r>
          </a:p>
          <a:p>
            <a:pPr marL="171450" indent="-171450">
              <a:buFont typeface="Arial" panose="020B0604020202020204" pitchFamily="34" charset="0"/>
              <a:buChar char="•"/>
            </a:pPr>
            <a:r>
              <a:rPr lang="en-US" dirty="0"/>
              <a:t>What are some areas you feel you can still improve </a:t>
            </a:r>
            <a:r>
              <a:rPr lang="en-US" sz="1200" kern="1200" dirty="0">
                <a:solidFill>
                  <a:schemeClr val="tx1"/>
                </a:solidFill>
                <a:effectLst/>
                <a:latin typeface="+mn-lt"/>
                <a:ea typeface="+mn-ea"/>
                <a:cs typeface="+mn-cs"/>
              </a:rPr>
              <a:t>upon?  Do they include anything we just discussed?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actions are taken if errors continue to be identified?  </a:t>
            </a:r>
          </a:p>
        </p:txBody>
      </p:sp>
      <p:sp>
        <p:nvSpPr>
          <p:cNvPr id="4" name="Slide Number Placeholder 3"/>
          <p:cNvSpPr>
            <a:spLocks noGrp="1"/>
          </p:cNvSpPr>
          <p:nvPr>
            <p:ph type="sldNum" sz="quarter" idx="10"/>
          </p:nvPr>
        </p:nvSpPr>
        <p:spPr/>
        <p:txBody>
          <a:bodyPr/>
          <a:lstStyle/>
          <a:p>
            <a:fld id="{DBCC7D24-0DC9-4E9C-89C0-35D79A09D337}" type="slidenum">
              <a:rPr lang="en-US" smtClean="0"/>
              <a:t>92</a:t>
            </a:fld>
            <a:endParaRPr lang="en-US" dirty="0"/>
          </a:p>
        </p:txBody>
      </p:sp>
    </p:spTree>
    <p:extLst>
      <p:ext uri="{BB962C8B-B14F-4D97-AF65-F5344CB8AC3E}">
        <p14:creationId xmlns:p14="http://schemas.microsoft.com/office/powerpoint/2010/main" val="7932054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summary of negative cases identified by QC.  Please make sure when you are completing 2</a:t>
            </a:r>
            <a:r>
              <a:rPr lang="en-US" sz="1200" baseline="30000" dirty="0"/>
              <a:t>nd</a:t>
            </a:r>
            <a:r>
              <a:rPr lang="en-US" sz="1200" dirty="0"/>
              <a:t> party reviews you are paying close attention to these specific findings. </a:t>
            </a:r>
          </a:p>
          <a:p>
            <a:endParaRPr lang="en-US" sz="1200" dirty="0"/>
          </a:p>
          <a:p>
            <a:r>
              <a:rPr lang="en-US" sz="1200" dirty="0"/>
              <a:t>Absence of documentation explaining the action that was taken.</a:t>
            </a:r>
          </a:p>
          <a:p>
            <a:endParaRPr lang="en-US" sz="1200" dirty="0"/>
          </a:p>
          <a:p>
            <a:r>
              <a:rPr lang="en-US" sz="1200" dirty="0"/>
              <a:t>Incorrectly completed DSS-8650. For example mandatory verifications are listed on the top portion of the form and non-mandatory verification are included in the bottom portion, forms not in the client’s preferred language or the form is mailed to the wrong address.</a:t>
            </a:r>
          </a:p>
          <a:p>
            <a:endParaRPr lang="en-US" sz="1200" dirty="0"/>
          </a:p>
          <a:p>
            <a:r>
              <a:rPr lang="en-US" sz="1200" dirty="0"/>
              <a:t>Incorrect ABAWD eligibility determination. For example wage matches are not reviewed for ABAWDs for possible eligibility of bonus months; work requirement exemption are not reviewed or entered into evidence.</a:t>
            </a:r>
          </a:p>
          <a:p>
            <a:endParaRPr lang="en-US" sz="1200" dirty="0"/>
          </a:p>
          <a:p>
            <a:r>
              <a:rPr lang="en-US" sz="1200" dirty="0"/>
              <a:t>Failure to complete eligibility checks and failure to accept findings.  Worker fail to complete the entire process and accept the changed decision.</a:t>
            </a:r>
          </a:p>
          <a:p>
            <a:endParaRPr lang="en-US" sz="1200" dirty="0"/>
          </a:p>
          <a:p>
            <a:r>
              <a:rPr lang="en-US" sz="1200" dirty="0"/>
              <a:t>Do not allow 10 full days for the provision of verification. Or workers do not allow the Notice of Adverse Action to expire before closing the case.</a:t>
            </a:r>
          </a:p>
          <a:p>
            <a:endParaRPr lang="en-US" sz="1200" dirty="0"/>
          </a:p>
          <a:p>
            <a:r>
              <a:rPr lang="en-US" sz="1200" dirty="0"/>
              <a:t>Entering evidence incorrectly; thus resulting in incorrect notices</a:t>
            </a:r>
            <a:r>
              <a:rPr lang="en-US" dirty="0"/>
              <a:t>. Some examples include: person is not work registered, not indicating that the verification was received; entering incorrect income type or failure to remove the TANF indicator when denying an application.</a:t>
            </a:r>
          </a:p>
          <a:p>
            <a:endParaRPr lang="en-US" dirty="0"/>
          </a:p>
          <a:p>
            <a:r>
              <a:rPr lang="en-US" sz="1200" dirty="0"/>
              <a:t>Requesting non-mandatory verifications such as proof of citizenship for US citizens but citizenship is not questionable; proof of identity of non-head of household members.</a:t>
            </a:r>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93</a:t>
            </a:fld>
            <a:endParaRPr lang="en-US" dirty="0"/>
          </a:p>
        </p:txBody>
      </p:sp>
    </p:spTree>
    <p:extLst>
      <p:ext uri="{BB962C8B-B14F-4D97-AF65-F5344CB8AC3E}">
        <p14:creationId xmlns:p14="http://schemas.microsoft.com/office/powerpoint/2010/main" val="15174646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QC also conducts monthly reviews of households participating in the FNS Program to verify: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correct allotment amount is issued to the household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an application, including late recerts, taken in the current federal fiscal year was processed timely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an application for recertification, taken within the past 12 months, was processed timely</a:t>
            </a:r>
          </a:p>
          <a:p>
            <a:r>
              <a:rPr lang="en-US" sz="1200" kern="1200" dirty="0">
                <a:solidFill>
                  <a:schemeClr val="tx1"/>
                </a:solidFill>
                <a:effectLst/>
                <a:latin typeface="+mn-lt"/>
                <a:ea typeface="+mn-ea"/>
                <a:cs typeface="+mn-cs"/>
              </a:rPr>
              <a:t> </a:t>
            </a:r>
          </a:p>
          <a:p>
            <a:r>
              <a:rPr lang="en-US" dirty="0">
                <a:latin typeface="Arial" panose="020B0604020202020204" pitchFamily="34" charset="0"/>
                <a:cs typeface="Arial" panose="020B0604020202020204" pitchFamily="34" charset="0"/>
              </a:rPr>
              <a:t>On the next few slides we are going to give a brief update on where we stand with our Active Error rates.</a:t>
            </a:r>
          </a:p>
        </p:txBody>
      </p:sp>
      <p:sp>
        <p:nvSpPr>
          <p:cNvPr id="4" name="Slide Number Placeholder 3"/>
          <p:cNvSpPr>
            <a:spLocks noGrp="1"/>
          </p:cNvSpPr>
          <p:nvPr>
            <p:ph type="sldNum" sz="quarter" idx="10"/>
          </p:nvPr>
        </p:nvSpPr>
        <p:spPr/>
        <p:txBody>
          <a:bodyPr/>
          <a:lstStyle/>
          <a:p>
            <a:fld id="{DBCC7D24-0DC9-4E9C-89C0-35D79A09D337}" type="slidenum">
              <a:rPr lang="en-US" smtClean="0"/>
              <a:t>94</a:t>
            </a:fld>
            <a:endParaRPr lang="en-US" dirty="0"/>
          </a:p>
        </p:txBody>
      </p:sp>
    </p:spTree>
    <p:extLst>
      <p:ext uri="{BB962C8B-B14F-4D97-AF65-F5344CB8AC3E}">
        <p14:creationId xmlns:p14="http://schemas.microsoft.com/office/powerpoint/2010/main" val="28568881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Active QC case reviews have also been completed for Federal Fiscal Year (FFY) 2018, and this slide shows an overview:    </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There were a total of 1,087 cases completed.</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Errors were found in 92 of those cases.</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Making our current QC error rate 5.21% or an accuracy rate of 94.79%. </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goal set by the Economic and Family Services Section is to have an error rate below 3% or an accuracy rate of 97% or better. </a:t>
            </a:r>
          </a:p>
          <a:p>
            <a:pPr marL="0" lv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Counties have done a diligent job in reducing the error rate for Active cases!</a:t>
            </a:r>
          </a:p>
        </p:txBody>
      </p:sp>
      <p:sp>
        <p:nvSpPr>
          <p:cNvPr id="4" name="Slide Number Placeholder 3"/>
          <p:cNvSpPr>
            <a:spLocks noGrp="1"/>
          </p:cNvSpPr>
          <p:nvPr>
            <p:ph type="sldNum" sz="quarter" idx="10"/>
          </p:nvPr>
        </p:nvSpPr>
        <p:spPr/>
        <p:txBody>
          <a:bodyPr/>
          <a:lstStyle/>
          <a:p>
            <a:fld id="{DBCC7D24-0DC9-4E9C-89C0-35D79A09D337}" type="slidenum">
              <a:rPr lang="en-US" smtClean="0"/>
              <a:t>95</a:t>
            </a:fld>
            <a:endParaRPr lang="en-US" dirty="0"/>
          </a:p>
        </p:txBody>
      </p:sp>
    </p:spTree>
    <p:extLst>
      <p:ext uri="{BB962C8B-B14F-4D97-AF65-F5344CB8AC3E}">
        <p14:creationId xmlns:p14="http://schemas.microsoft.com/office/powerpoint/2010/main" val="10489110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with CAPERs, QC has reviewed cases for the entire 2018 FFY.  You can see here that only 92 out of 1,087 cases contained errors, with 79% of those being county agency errors.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96</a:t>
            </a:fld>
            <a:endParaRPr lang="en-US" dirty="0"/>
          </a:p>
        </p:txBody>
      </p:sp>
    </p:spTree>
    <p:extLst>
      <p:ext uri="{BB962C8B-B14F-4D97-AF65-F5344CB8AC3E}">
        <p14:creationId xmlns:p14="http://schemas.microsoft.com/office/powerpoint/2010/main" val="36958303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here is a breakdown of the errors during FFY 2018.  By far the most common error is failure to act on reported and/or known information.  And, QC has shared with OST that m</a:t>
            </a:r>
            <a:r>
              <a:rPr lang="en-US" sz="1200" i="0" kern="1200" dirty="0">
                <a:solidFill>
                  <a:schemeClr val="tx1"/>
                </a:solidFill>
                <a:effectLst/>
                <a:latin typeface="+mn-lt"/>
                <a:ea typeface="+mn-ea"/>
                <a:cs typeface="+mn-cs"/>
              </a:rPr>
              <a:t>ost of the data entry errors result from incorrect management of evidence data in NC FAST</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Also of note, </a:t>
            </a:r>
            <a:r>
              <a:rPr lang="en-US" sz="1200" kern="1200" dirty="0">
                <a:solidFill>
                  <a:schemeClr val="tx1"/>
                </a:solidFill>
                <a:effectLst/>
                <a:latin typeface="+mn-lt"/>
                <a:ea typeface="+mn-ea"/>
                <a:cs typeface="+mn-cs"/>
              </a:rPr>
              <a:t>QC believes some of the ‘failure to act’ errors may very well be data entry errors.  If the case record is silent regarding the issue, QC cites it as ‘failure to act’.  If the case record includes some reference to the issue, QC will cite it as ‘data entry’.  Ex: Client reports wages and calculations show wages, but wages are not entered into NC FAST.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As with CAPERs, you should be focusing on these known errors in your second-party reviews.  Together, we will be meeting that 97% accuracy in no time!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97</a:t>
            </a:fld>
            <a:endParaRPr lang="en-US" dirty="0"/>
          </a:p>
        </p:txBody>
      </p:sp>
    </p:spTree>
    <p:extLst>
      <p:ext uri="{BB962C8B-B14F-4D97-AF65-F5344CB8AC3E}">
        <p14:creationId xmlns:p14="http://schemas.microsoft.com/office/powerpoint/2010/main" val="14280221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things that State DSS Quality Control (QC) has observed during their review of county FNS case records.</a:t>
            </a:r>
          </a:p>
          <a:p>
            <a:endParaRPr lang="en-US" dirty="0"/>
          </a:p>
          <a:p>
            <a:r>
              <a:rPr lang="en-US" sz="1200" dirty="0"/>
              <a:t>Workers sometimes do not document information about expedite screening on late recerts. QC must code these cases as applications; therefore timeliness processing is measured.</a:t>
            </a:r>
          </a:p>
          <a:p>
            <a:endParaRPr lang="en-US" sz="1200" dirty="0"/>
          </a:p>
          <a:p>
            <a:r>
              <a:rPr lang="en-US" sz="1200" dirty="0"/>
              <a:t>The DSS-8650 does not include appropriate language for a missed interview. QC has found cases in which the client was told that they missed the interview but they were never informed that it was their responsibility to reschedule the interview.</a:t>
            </a:r>
          </a:p>
          <a:p>
            <a:endParaRPr lang="en-US" sz="1200" dirty="0"/>
          </a:p>
          <a:p>
            <a:r>
              <a:rPr lang="en-US" sz="1200" dirty="0"/>
              <a:t>There is no documentation regarding the reason for not using the base period information. Workers should always document what you did and why so that QC can do the same. When possible always show your calculations.</a:t>
            </a:r>
          </a:p>
          <a:p>
            <a:endParaRPr lang="en-US" sz="1200" dirty="0"/>
          </a:p>
          <a:p>
            <a:r>
              <a:rPr lang="en-US" sz="1200" dirty="0"/>
              <a:t>Incomplete Recertification Forms are processed.</a:t>
            </a:r>
          </a:p>
          <a:p>
            <a:endParaRPr lang="en-US" sz="1200" dirty="0"/>
          </a:p>
          <a:p>
            <a:r>
              <a:rPr lang="en-US" sz="1200" dirty="0"/>
              <a:t>Information such as dependent care deductions and /or medical deductions from a prior certification period remains in NC FAST for the new certification period.</a:t>
            </a:r>
          </a:p>
          <a:p>
            <a:endParaRPr lang="en-US" sz="1200" dirty="0"/>
          </a:p>
          <a:p>
            <a:r>
              <a:rPr lang="en-US" sz="1200" dirty="0"/>
              <a:t>Client documents such as the DSS-2435, pay stubs, etc., are not date stamped when received.</a:t>
            </a:r>
          </a:p>
          <a:p>
            <a:endParaRPr lang="en-US" sz="1200" dirty="0"/>
          </a:p>
          <a:p>
            <a:r>
              <a:rPr lang="en-US" sz="1200" dirty="0"/>
              <a:t>Workers sometimes remove deductions if verification of expenses are not provided, even though the client reported no change in the expense. For example the client did not have a change of address but the worker requested a rent receipt.</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98</a:t>
            </a:fld>
            <a:endParaRPr lang="en-US" dirty="0"/>
          </a:p>
        </p:txBody>
      </p:sp>
    </p:spTree>
    <p:extLst>
      <p:ext uri="{BB962C8B-B14F-4D97-AF65-F5344CB8AC3E}">
        <p14:creationId xmlns:p14="http://schemas.microsoft.com/office/powerpoint/2010/main" val="8459012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Food and Nutrition Services program regulations subsequent to the Food and Nutrition Act of 2008 require the state to conduct Management Evaluation Reviews in each county. The frequency of the review is based on the FNS caseload size. The objectives of the review are to provide: 1) a systematic method of monitoring and assessing program operations; and 2) a basis for counties to improve and strengthen program operations by identifying and correcting deficiencies; and 3) a continuous flow of information between county, state and federal partners in order to develop solutions to problems in program policy and procedures. </a:t>
            </a:r>
          </a:p>
        </p:txBody>
      </p:sp>
      <p:sp>
        <p:nvSpPr>
          <p:cNvPr id="4" name="Slide Number Placeholder 3"/>
          <p:cNvSpPr>
            <a:spLocks noGrp="1"/>
          </p:cNvSpPr>
          <p:nvPr>
            <p:ph type="sldNum" sz="quarter" idx="10"/>
          </p:nvPr>
        </p:nvSpPr>
        <p:spPr/>
        <p:txBody>
          <a:bodyPr/>
          <a:lstStyle/>
          <a:p>
            <a:fld id="{DBCC7D24-0DC9-4E9C-89C0-35D79A09D337}" type="slidenum">
              <a:rPr lang="en-US" smtClean="0"/>
              <a:t>99</a:t>
            </a:fld>
            <a:endParaRPr lang="en-US" dirty="0"/>
          </a:p>
        </p:txBody>
      </p:sp>
    </p:spTree>
    <p:extLst>
      <p:ext uri="{BB962C8B-B14F-4D97-AF65-F5344CB8AC3E}">
        <p14:creationId xmlns:p14="http://schemas.microsoft.com/office/powerpoint/2010/main" val="168684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38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Social Services | OST Cluster Meeting | May 2019</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59951613-2647-4F8E-81DC-9A97E9086B1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698" r:id="rId11"/>
  </p:sldLayoutIdLst>
  <p:hf hdr="0" dt="0"/>
  <p:txStyles>
    <p:title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dhhs.gov/divisions/social-services/county-staff-information/training#program-complianc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ncfasthelp.nc.gov/FN_A/FN_A/server/general/projects/FAST_Help/FAST_Help.htm"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ncdhhs.gov/divisions/social-services/county-staff-information/training#program-compliance"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6" y="2051009"/>
            <a:ext cx="5774267" cy="2020824"/>
          </a:xfrm>
        </p:spPr>
        <p:txBody>
          <a:bodyPr/>
          <a:lstStyle/>
          <a:p>
            <a:pPr algn="ctr"/>
            <a:r>
              <a:rPr lang="en-US" sz="2000" dirty="0">
                <a:latin typeface="Gotham Light" pitchFamily="50" charset="0"/>
                <a:cs typeface="Arial"/>
              </a:rPr>
              <a:t>NC Department of Health and Human Services </a:t>
            </a:r>
          </a:p>
          <a:p>
            <a:pPr lvl="1" algn="ctr"/>
            <a:r>
              <a:rPr lang="en-US" sz="2000" dirty="0">
                <a:latin typeface="Gotham Light"/>
              </a:rPr>
              <a:t>Division of Social Services</a:t>
            </a:r>
          </a:p>
          <a:p>
            <a:pPr lvl="2" algn="ctr"/>
            <a:r>
              <a:rPr lang="en-US" sz="2000" dirty="0">
                <a:latin typeface="Gotham Light"/>
              </a:rPr>
              <a:t>Economic and Family Services</a:t>
            </a:r>
          </a:p>
        </p:txBody>
      </p:sp>
      <p:sp>
        <p:nvSpPr>
          <p:cNvPr id="10" name="Text Placeholder 8"/>
          <p:cNvSpPr>
            <a:spLocks noGrp="1"/>
          </p:cNvSpPr>
          <p:nvPr>
            <p:ph type="body" sz="quarter" idx="11"/>
          </p:nvPr>
        </p:nvSpPr>
        <p:spPr>
          <a:xfrm>
            <a:off x="2768596" y="4071833"/>
            <a:ext cx="5774267" cy="948752"/>
          </a:xfrm>
        </p:spPr>
        <p:txBody>
          <a:bodyPr/>
          <a:lstStyle/>
          <a:p>
            <a:r>
              <a:rPr lang="en-US" dirty="0"/>
              <a:t>Cluster Meeting</a:t>
            </a:r>
          </a:p>
          <a:p>
            <a:r>
              <a:rPr lang="en-US" sz="2400" dirty="0"/>
              <a:t>Operational Support Team</a:t>
            </a:r>
          </a:p>
        </p:txBody>
      </p:sp>
      <p:sp>
        <p:nvSpPr>
          <p:cNvPr id="11" name="Text Placeholder 9"/>
          <p:cNvSpPr>
            <a:spLocks noGrp="1"/>
          </p:cNvSpPr>
          <p:nvPr>
            <p:ph type="body" sz="quarter" idx="12"/>
          </p:nvPr>
        </p:nvSpPr>
        <p:spPr>
          <a:xfrm>
            <a:off x="2768596" y="5020585"/>
            <a:ext cx="5774267" cy="488226"/>
          </a:xfrm>
        </p:spPr>
        <p:txBody>
          <a:bodyPr>
            <a:normAutofit/>
          </a:bodyPr>
          <a:lstStyle/>
          <a:p>
            <a:r>
              <a:rPr lang="en-US" sz="2000" dirty="0"/>
              <a:t>May 2019</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584-0997-4BB6-92E1-695F99F2756D}"/>
              </a:ext>
            </a:extLst>
          </p:cNvPr>
          <p:cNvSpPr>
            <a:spLocks noGrp="1"/>
          </p:cNvSpPr>
          <p:nvPr>
            <p:ph type="title"/>
          </p:nvPr>
        </p:nvSpPr>
        <p:spPr/>
        <p:txBody>
          <a:bodyPr/>
          <a:lstStyle/>
          <a:p>
            <a:pPr algn="ctr"/>
            <a:r>
              <a:rPr lang="en-US" dirty="0"/>
              <a:t>National Voter Registration Act (NVRA)</a:t>
            </a:r>
          </a:p>
        </p:txBody>
      </p:sp>
      <p:sp>
        <p:nvSpPr>
          <p:cNvPr id="3" name="Text Placeholder 2">
            <a:extLst>
              <a:ext uri="{FF2B5EF4-FFF2-40B4-BE49-F238E27FC236}">
                <a16:creationId xmlns:a16="http://schemas.microsoft.com/office/drawing/2014/main" id="{7AA2E6BF-8B20-46D7-9615-33E45E8A7B89}"/>
              </a:ext>
            </a:extLst>
          </p:cNvPr>
          <p:cNvSpPr>
            <a:spLocks noGrp="1"/>
          </p:cNvSpPr>
          <p:nvPr>
            <p:ph type="body" sz="quarter" idx="10"/>
          </p:nvPr>
        </p:nvSpPr>
        <p:spPr>
          <a:xfrm>
            <a:off x="628650" y="1190446"/>
            <a:ext cx="7888288" cy="5296618"/>
          </a:xfrm>
        </p:spPr>
        <p:txBody>
          <a:bodyPr/>
          <a:lstStyle/>
          <a:p>
            <a:pPr marL="0" indent="0">
              <a:buNone/>
            </a:pPr>
            <a:endParaRPr lang="en-US" sz="2400" b="0" dirty="0"/>
          </a:p>
          <a:p>
            <a:pPr marL="0" indent="0">
              <a:buNone/>
            </a:pPr>
            <a:r>
              <a:rPr lang="en-US" sz="2400" b="0" dirty="0"/>
              <a:t>Requires agency staff to complete the following:</a:t>
            </a:r>
          </a:p>
          <a:p>
            <a:pPr marL="0" indent="0">
              <a:buNone/>
            </a:pPr>
            <a:r>
              <a:rPr lang="en-US" sz="2400" b="0" dirty="0"/>
              <a:t>(1) Provide a voter registration application;</a:t>
            </a:r>
          </a:p>
          <a:p>
            <a:pPr marL="0" indent="0">
              <a:buNone/>
            </a:pPr>
            <a:r>
              <a:rPr lang="en-US" sz="2400" b="0" dirty="0"/>
              <a:t>(2) Provide a form that contains the statements required by the National Voter Registration Act; </a:t>
            </a:r>
          </a:p>
          <a:p>
            <a:pPr marL="0" indent="0">
              <a:buNone/>
            </a:pPr>
            <a:r>
              <a:rPr lang="en-US" sz="2400" b="0" dirty="0"/>
              <a:t>(3) Provide to each applicant who does not decline to register to vote the same degree of assistance with regard to the completion of the registration application as is provided by the office with regard to the completion of its own forms. </a:t>
            </a:r>
          </a:p>
          <a:p>
            <a:pPr marL="0" indent="0">
              <a:buNone/>
            </a:pPr>
            <a:endParaRPr lang="en-US" sz="2400" b="0" dirty="0"/>
          </a:p>
          <a:p>
            <a:endParaRPr lang="en-US" b="0" dirty="0"/>
          </a:p>
          <a:p>
            <a:pPr marL="0" indent="0">
              <a:buNone/>
            </a:pPr>
            <a:endParaRPr lang="en-US" dirty="0"/>
          </a:p>
        </p:txBody>
      </p:sp>
    </p:spTree>
    <p:extLst>
      <p:ext uri="{BB962C8B-B14F-4D97-AF65-F5344CB8AC3E}">
        <p14:creationId xmlns:p14="http://schemas.microsoft.com/office/powerpoint/2010/main" val="20121171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ADF7-53D6-4C1E-A8BC-9FDCFEAAD8CA}"/>
              </a:ext>
            </a:extLst>
          </p:cNvPr>
          <p:cNvSpPr>
            <a:spLocks noGrp="1"/>
          </p:cNvSpPr>
          <p:nvPr>
            <p:ph type="title"/>
          </p:nvPr>
        </p:nvSpPr>
        <p:spPr>
          <a:xfrm>
            <a:off x="674369" y="624053"/>
            <a:ext cx="7843267" cy="949914"/>
          </a:xfrm>
        </p:spPr>
        <p:txBody>
          <a:bodyPr/>
          <a:lstStyle/>
          <a:p>
            <a:r>
              <a:rPr lang="en-US" dirty="0"/>
              <a:t>ME Top Errors Cited Statewide</a:t>
            </a:r>
          </a:p>
        </p:txBody>
      </p:sp>
      <p:sp>
        <p:nvSpPr>
          <p:cNvPr id="3" name="Text Placeholder 2">
            <a:extLst>
              <a:ext uri="{FF2B5EF4-FFF2-40B4-BE49-F238E27FC236}">
                <a16:creationId xmlns:a16="http://schemas.microsoft.com/office/drawing/2014/main" id="{E7E634CE-AD7C-4842-964F-36B88EB1779B}"/>
              </a:ext>
            </a:extLst>
          </p:cNvPr>
          <p:cNvSpPr>
            <a:spLocks noGrp="1"/>
          </p:cNvSpPr>
          <p:nvPr>
            <p:ph type="body" sz="quarter" idx="10"/>
          </p:nvPr>
        </p:nvSpPr>
        <p:spPr>
          <a:xfrm>
            <a:off x="629348" y="1382400"/>
            <a:ext cx="7888288" cy="4851547"/>
          </a:xfrm>
        </p:spPr>
        <p:txBody>
          <a:bodyPr/>
          <a:lstStyle/>
          <a:p>
            <a:r>
              <a:rPr lang="en-US" b="0" dirty="0"/>
              <a:t>Failure to provide the DSS-8640 to households.</a:t>
            </a:r>
          </a:p>
          <a:p>
            <a:r>
              <a:rPr lang="en-US" b="0" dirty="0"/>
              <a:t>Work Registration is not being updated when an individual is no longer subject to the work requirements during the certification period.  </a:t>
            </a:r>
          </a:p>
          <a:p>
            <a:r>
              <a:rPr lang="en-US" b="0" dirty="0"/>
              <a:t>Work Non-Participation evidence is not removed when a member no longer meets an exemption.</a:t>
            </a:r>
          </a:p>
          <a:p>
            <a:r>
              <a:rPr lang="en-US" b="0" dirty="0"/>
              <a:t>Interviews are not being entered into NC FAST for applications and recertifications.</a:t>
            </a:r>
          </a:p>
        </p:txBody>
      </p:sp>
    </p:spTree>
    <p:extLst>
      <p:ext uri="{BB962C8B-B14F-4D97-AF65-F5344CB8AC3E}">
        <p14:creationId xmlns:p14="http://schemas.microsoft.com/office/powerpoint/2010/main" val="18302158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AC18-F0DC-4081-BED3-74109F23C953}"/>
              </a:ext>
            </a:extLst>
          </p:cNvPr>
          <p:cNvSpPr>
            <a:spLocks noGrp="1"/>
          </p:cNvSpPr>
          <p:nvPr>
            <p:ph type="title"/>
          </p:nvPr>
        </p:nvSpPr>
        <p:spPr/>
        <p:txBody>
          <a:bodyPr/>
          <a:lstStyle/>
          <a:p>
            <a:r>
              <a:rPr lang="en-US" dirty="0"/>
              <a:t>ME Findings, cont.</a:t>
            </a:r>
          </a:p>
        </p:txBody>
      </p:sp>
      <p:sp>
        <p:nvSpPr>
          <p:cNvPr id="3" name="Text Placeholder 2">
            <a:extLst>
              <a:ext uri="{FF2B5EF4-FFF2-40B4-BE49-F238E27FC236}">
                <a16:creationId xmlns:a16="http://schemas.microsoft.com/office/drawing/2014/main" id="{CF16385C-6F63-434C-80F3-F58855212BC6}"/>
              </a:ext>
            </a:extLst>
          </p:cNvPr>
          <p:cNvSpPr>
            <a:spLocks noGrp="1"/>
          </p:cNvSpPr>
          <p:nvPr>
            <p:ph type="body" sz="quarter" idx="10"/>
          </p:nvPr>
        </p:nvSpPr>
        <p:spPr/>
        <p:txBody>
          <a:bodyPr/>
          <a:lstStyle/>
          <a:p>
            <a:r>
              <a:rPr lang="en-US" b="0" dirty="0"/>
              <a:t>Failing to mail a DSS-8650 with a specific date and time for interviews, requesting additional information on the initial DSS-8650 for the interview, not sending the second DSS-8650 for required information.  Documenting a verbal request for information but not providing a DSS-8650 requesting the information.</a:t>
            </a:r>
          </a:p>
          <a:p>
            <a:r>
              <a:rPr lang="en-US" b="0" dirty="0"/>
              <a:t>Failing to send a correct denial notice when the system generated notice is incorrect.</a:t>
            </a:r>
          </a:p>
          <a:p>
            <a:endParaRPr lang="en-US" dirty="0"/>
          </a:p>
        </p:txBody>
      </p:sp>
    </p:spTree>
    <p:extLst>
      <p:ext uri="{BB962C8B-B14F-4D97-AF65-F5344CB8AC3E}">
        <p14:creationId xmlns:p14="http://schemas.microsoft.com/office/powerpoint/2010/main" val="32786553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09C3-7F0A-4562-9D6A-B1AB76532AC9}"/>
              </a:ext>
            </a:extLst>
          </p:cNvPr>
          <p:cNvSpPr>
            <a:spLocks noGrp="1"/>
          </p:cNvSpPr>
          <p:nvPr>
            <p:ph type="title"/>
          </p:nvPr>
        </p:nvSpPr>
        <p:spPr/>
        <p:txBody>
          <a:bodyPr/>
          <a:lstStyle/>
          <a:p>
            <a:r>
              <a:rPr lang="en-US" dirty="0"/>
              <a:t>ME Findings, cont.</a:t>
            </a:r>
          </a:p>
        </p:txBody>
      </p:sp>
      <p:sp>
        <p:nvSpPr>
          <p:cNvPr id="3" name="Text Placeholder 2">
            <a:extLst>
              <a:ext uri="{FF2B5EF4-FFF2-40B4-BE49-F238E27FC236}">
                <a16:creationId xmlns:a16="http://schemas.microsoft.com/office/drawing/2014/main" id="{2E57C365-ED8C-44E3-8D56-CAEE5E8861E1}"/>
              </a:ext>
            </a:extLst>
          </p:cNvPr>
          <p:cNvSpPr>
            <a:spLocks noGrp="1"/>
          </p:cNvSpPr>
          <p:nvPr>
            <p:ph type="body" sz="quarter" idx="10"/>
          </p:nvPr>
        </p:nvSpPr>
        <p:spPr/>
        <p:txBody>
          <a:bodyPr/>
          <a:lstStyle/>
          <a:p>
            <a:r>
              <a:rPr lang="en-US" b="0" dirty="0"/>
              <a:t>Failing to enter applications into NC FAST within three workdays.</a:t>
            </a:r>
          </a:p>
          <a:p>
            <a:r>
              <a:rPr lang="en-US" b="0" dirty="0"/>
              <a:t>Failing to provide sufficient documentation for restorations and supplements.</a:t>
            </a:r>
          </a:p>
          <a:p>
            <a:r>
              <a:rPr lang="en-US" b="0" dirty="0"/>
              <a:t>Submitting incomplete and outdated DSS-1473 State Hearing Forms and submitting the forms beyond the five calendar day requirement.</a:t>
            </a:r>
          </a:p>
        </p:txBody>
      </p:sp>
    </p:spTree>
    <p:extLst>
      <p:ext uri="{BB962C8B-B14F-4D97-AF65-F5344CB8AC3E}">
        <p14:creationId xmlns:p14="http://schemas.microsoft.com/office/powerpoint/2010/main" val="21809850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Group Activity</a:t>
            </a:r>
          </a:p>
          <a:p>
            <a:pPr marL="0" indent="0" algn="ctr">
              <a:buNone/>
            </a:pPr>
            <a:endParaRPr lang="en-US" sz="4400" dirty="0"/>
          </a:p>
          <a:p>
            <a:pPr marL="0" indent="0" algn="ctr">
              <a:buNone/>
            </a:pPr>
            <a:r>
              <a:rPr lang="en-US" dirty="0"/>
              <a:t>FNS County Best Practices</a:t>
            </a:r>
          </a:p>
        </p:txBody>
      </p:sp>
    </p:spTree>
    <p:extLst>
      <p:ext uri="{BB962C8B-B14F-4D97-AF65-F5344CB8AC3E}">
        <p14:creationId xmlns:p14="http://schemas.microsoft.com/office/powerpoint/2010/main" val="18586196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800" dirty="0"/>
              <a:t>Questions???</a:t>
            </a:r>
          </a:p>
        </p:txBody>
      </p:sp>
    </p:spTree>
    <p:extLst>
      <p:ext uri="{BB962C8B-B14F-4D97-AF65-F5344CB8AC3E}">
        <p14:creationId xmlns:p14="http://schemas.microsoft.com/office/powerpoint/2010/main" val="10436013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800" dirty="0"/>
              <a:t>Safe Travels! </a:t>
            </a:r>
          </a:p>
        </p:txBody>
      </p:sp>
    </p:spTree>
    <p:extLst>
      <p:ext uri="{BB962C8B-B14F-4D97-AF65-F5344CB8AC3E}">
        <p14:creationId xmlns:p14="http://schemas.microsoft.com/office/powerpoint/2010/main" val="115580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50BD-54D8-4FC6-988A-B867F7361ABB}"/>
              </a:ext>
            </a:extLst>
          </p:cNvPr>
          <p:cNvSpPr>
            <a:spLocks noGrp="1"/>
          </p:cNvSpPr>
          <p:nvPr>
            <p:ph type="title"/>
          </p:nvPr>
        </p:nvSpPr>
        <p:spPr/>
        <p:txBody>
          <a:bodyPr/>
          <a:lstStyle/>
          <a:p>
            <a:pPr algn="ctr"/>
            <a:r>
              <a:rPr lang="en-US" dirty="0"/>
              <a:t>National Voter Registration Act (NVRA)</a:t>
            </a:r>
          </a:p>
        </p:txBody>
      </p:sp>
      <p:sp>
        <p:nvSpPr>
          <p:cNvPr id="3" name="Text Placeholder 2">
            <a:extLst>
              <a:ext uri="{FF2B5EF4-FFF2-40B4-BE49-F238E27FC236}">
                <a16:creationId xmlns:a16="http://schemas.microsoft.com/office/drawing/2014/main" id="{48D9861E-4F88-43D3-BD2A-3A8596346830}"/>
              </a:ext>
            </a:extLst>
          </p:cNvPr>
          <p:cNvSpPr>
            <a:spLocks noGrp="1"/>
          </p:cNvSpPr>
          <p:nvPr>
            <p:ph type="body" sz="quarter" idx="10"/>
          </p:nvPr>
        </p:nvSpPr>
        <p:spPr>
          <a:xfrm>
            <a:off x="628650" y="1173192"/>
            <a:ext cx="7888288" cy="5296619"/>
          </a:xfrm>
        </p:spPr>
        <p:txBody>
          <a:bodyPr/>
          <a:lstStyle/>
          <a:p>
            <a:endParaRPr lang="en-US" b="0" dirty="0"/>
          </a:p>
          <a:p>
            <a:r>
              <a:rPr lang="en-US" sz="2400" b="0" dirty="0"/>
              <a:t>Distribute a voter registration application for each covered transaction, regardless of the frequency of the covered transactions for the same person.</a:t>
            </a:r>
            <a:endParaRPr lang="en-US" b="0" dirty="0"/>
          </a:p>
          <a:p>
            <a:r>
              <a:rPr lang="en-US" sz="2400" b="0" dirty="0"/>
              <a:t>Telephone Communication - Ask the client the NVRA questions and provide client with a voter registration application by mail or electronically.</a:t>
            </a:r>
          </a:p>
          <a:p>
            <a:r>
              <a:rPr lang="en-US" sz="2400" b="0" dirty="0"/>
              <a:t>Communication by Mail - If a client indicates on an application returned by mail that they desire to register to vote or update their registration, mail the client a voter registration application.</a:t>
            </a:r>
          </a:p>
          <a:p>
            <a:pPr marL="0" indent="0">
              <a:buNone/>
            </a:pPr>
            <a:endParaRPr lang="en-US" dirty="0"/>
          </a:p>
        </p:txBody>
      </p:sp>
    </p:spTree>
    <p:extLst>
      <p:ext uri="{BB962C8B-B14F-4D97-AF65-F5344CB8AC3E}">
        <p14:creationId xmlns:p14="http://schemas.microsoft.com/office/powerpoint/2010/main" val="269579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D920-0FA1-4B51-921F-A64F1276E3F7}"/>
              </a:ext>
            </a:extLst>
          </p:cNvPr>
          <p:cNvSpPr>
            <a:spLocks noGrp="1"/>
          </p:cNvSpPr>
          <p:nvPr>
            <p:ph type="title"/>
          </p:nvPr>
        </p:nvSpPr>
        <p:spPr/>
        <p:txBody>
          <a:bodyPr/>
          <a:lstStyle/>
          <a:p>
            <a:pPr algn="ctr"/>
            <a:r>
              <a:rPr lang="en-US" dirty="0"/>
              <a:t>National Voter Registration Act</a:t>
            </a:r>
          </a:p>
        </p:txBody>
      </p:sp>
      <p:sp>
        <p:nvSpPr>
          <p:cNvPr id="3" name="Text Placeholder 2">
            <a:extLst>
              <a:ext uri="{FF2B5EF4-FFF2-40B4-BE49-F238E27FC236}">
                <a16:creationId xmlns:a16="http://schemas.microsoft.com/office/drawing/2014/main" id="{F9B227A6-947D-4606-A7E0-7432DEF98810}"/>
              </a:ext>
            </a:extLst>
          </p:cNvPr>
          <p:cNvSpPr>
            <a:spLocks noGrp="1"/>
          </p:cNvSpPr>
          <p:nvPr>
            <p:ph type="body" sz="quarter" idx="10"/>
          </p:nvPr>
        </p:nvSpPr>
        <p:spPr>
          <a:xfrm>
            <a:off x="258793" y="1396041"/>
            <a:ext cx="8540150" cy="5056517"/>
          </a:xfrm>
        </p:spPr>
        <p:txBody>
          <a:bodyPr/>
          <a:lstStyle/>
          <a:p>
            <a:endParaRPr lang="en-US" sz="2400" b="0" dirty="0"/>
          </a:p>
          <a:p>
            <a:r>
              <a:rPr lang="en-US" sz="2400" b="0" dirty="0"/>
              <a:t>Any voter registration application completed at a voter registration agency shall be accepted by that agency in lieu of the applicant's mailing the application. </a:t>
            </a:r>
          </a:p>
          <a:p>
            <a:r>
              <a:rPr lang="en-US" sz="2400" b="0" dirty="0"/>
              <a:t>Any application received shall be transmitted to the appropriate board of elections not later than </a:t>
            </a:r>
            <a:r>
              <a:rPr lang="en-US" sz="2400" b="0" dirty="0">
                <a:solidFill>
                  <a:srgbClr val="FF0000"/>
                </a:solidFill>
              </a:rPr>
              <a:t>five business days </a:t>
            </a:r>
            <a:r>
              <a:rPr lang="en-US" sz="2400" b="0" dirty="0"/>
              <a:t>after acceptance, according to rules established by the State Board of Elections. </a:t>
            </a:r>
          </a:p>
          <a:p>
            <a:r>
              <a:rPr lang="en-US" sz="2400" b="0" dirty="0"/>
              <a:t>For more information:</a:t>
            </a:r>
            <a:r>
              <a:rPr lang="en-US" b="0" dirty="0"/>
              <a:t> </a:t>
            </a:r>
            <a:r>
              <a:rPr lang="en-US" sz="2000" u="sng" dirty="0">
                <a:hlinkClick r:id="rId3"/>
              </a:rPr>
              <a:t>https://www.ncdhhs.gov/divisions/social-services/county-staff-information/training#program-compliance</a:t>
            </a:r>
            <a:endParaRPr lang="en-US" sz="2000" dirty="0"/>
          </a:p>
        </p:txBody>
      </p:sp>
    </p:spTree>
    <p:extLst>
      <p:ext uri="{BB962C8B-B14F-4D97-AF65-F5344CB8AC3E}">
        <p14:creationId xmlns:p14="http://schemas.microsoft.com/office/powerpoint/2010/main" val="268644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Program Integrity (PI)</a:t>
            </a:r>
          </a:p>
        </p:txBody>
      </p:sp>
    </p:spTree>
    <p:extLst>
      <p:ext uri="{BB962C8B-B14F-4D97-AF65-F5344CB8AC3E}">
        <p14:creationId xmlns:p14="http://schemas.microsoft.com/office/powerpoint/2010/main" val="3332778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F79B-370E-4194-B228-8C4E96BFBAF5}"/>
              </a:ext>
            </a:extLst>
          </p:cNvPr>
          <p:cNvSpPr>
            <a:spLocks noGrp="1"/>
          </p:cNvSpPr>
          <p:nvPr>
            <p:ph type="title"/>
          </p:nvPr>
        </p:nvSpPr>
        <p:spPr/>
        <p:txBody>
          <a:bodyPr/>
          <a:lstStyle/>
          <a:p>
            <a:r>
              <a:rPr lang="en-US" dirty="0"/>
              <a:t>Program Integrity Hearing Request</a:t>
            </a:r>
            <a:br>
              <a:rPr lang="en-US" dirty="0"/>
            </a:br>
            <a:endParaRPr lang="en-US" dirty="0"/>
          </a:p>
        </p:txBody>
      </p:sp>
      <p:sp>
        <p:nvSpPr>
          <p:cNvPr id="3" name="Text Placeholder 2">
            <a:extLst>
              <a:ext uri="{FF2B5EF4-FFF2-40B4-BE49-F238E27FC236}">
                <a16:creationId xmlns:a16="http://schemas.microsoft.com/office/drawing/2014/main" id="{F4967E05-95B0-46D1-A3F2-7934DC7D9483}"/>
              </a:ext>
            </a:extLst>
          </p:cNvPr>
          <p:cNvSpPr>
            <a:spLocks noGrp="1"/>
          </p:cNvSpPr>
          <p:nvPr>
            <p:ph type="body" sz="quarter" idx="10"/>
          </p:nvPr>
        </p:nvSpPr>
        <p:spPr/>
        <p:txBody>
          <a:bodyPr/>
          <a:lstStyle/>
          <a:p>
            <a:pPr marL="342900" lvl="1" indent="0">
              <a:buNone/>
            </a:pPr>
            <a:endParaRPr lang="en-US" b="0" dirty="0"/>
          </a:p>
          <a:p>
            <a:pPr lvl="1">
              <a:buFont typeface="Arial" panose="020B0604020202020204" pitchFamily="34" charset="0"/>
              <a:buChar char="•"/>
            </a:pPr>
            <a:r>
              <a:rPr lang="en-US" b="0" dirty="0"/>
              <a:t>A request for a hearing is defined as any clear expression, oral or written, that the household wishes to present its case to a higher authority to appeal a decision. </a:t>
            </a:r>
          </a:p>
          <a:p>
            <a:pPr marL="342900" lvl="1" indent="0">
              <a:buNone/>
            </a:pPr>
            <a:endParaRPr lang="en-US" b="0" dirty="0"/>
          </a:p>
          <a:p>
            <a:pPr lvl="1">
              <a:buFont typeface="Arial" panose="020B0604020202020204" pitchFamily="34" charset="0"/>
              <a:buChar char="•"/>
            </a:pPr>
            <a:r>
              <a:rPr lang="en-US" b="0" dirty="0"/>
              <a:t>A FNS unit member, the authorized representative, or some other person acting on the household’s behalf, such as a legal representative, relative, or friend, may make the request.</a:t>
            </a:r>
          </a:p>
        </p:txBody>
      </p:sp>
    </p:spTree>
    <p:extLst>
      <p:ext uri="{BB962C8B-B14F-4D97-AF65-F5344CB8AC3E}">
        <p14:creationId xmlns:p14="http://schemas.microsoft.com/office/powerpoint/2010/main" val="427272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2599-9A7E-4444-81A7-D7FED5331FFC}"/>
              </a:ext>
            </a:extLst>
          </p:cNvPr>
          <p:cNvSpPr>
            <a:spLocks noGrp="1"/>
          </p:cNvSpPr>
          <p:nvPr>
            <p:ph type="title"/>
          </p:nvPr>
        </p:nvSpPr>
        <p:spPr/>
        <p:txBody>
          <a:bodyPr/>
          <a:lstStyle/>
          <a:p>
            <a:r>
              <a:rPr lang="en-US" dirty="0"/>
              <a:t>Program Integrity, cont.</a:t>
            </a:r>
          </a:p>
        </p:txBody>
      </p:sp>
      <p:sp>
        <p:nvSpPr>
          <p:cNvPr id="3" name="Text Placeholder 2">
            <a:extLst>
              <a:ext uri="{FF2B5EF4-FFF2-40B4-BE49-F238E27FC236}">
                <a16:creationId xmlns:a16="http://schemas.microsoft.com/office/drawing/2014/main" id="{2EDBB089-7840-4375-B427-C549F8007AB4}"/>
              </a:ext>
            </a:extLst>
          </p:cNvPr>
          <p:cNvSpPr>
            <a:spLocks noGrp="1"/>
          </p:cNvSpPr>
          <p:nvPr>
            <p:ph type="body" sz="quarter" idx="10"/>
          </p:nvPr>
        </p:nvSpPr>
        <p:spPr/>
        <p:txBody>
          <a:bodyPr/>
          <a:lstStyle/>
          <a:p>
            <a:r>
              <a:rPr lang="en-US" b="0" dirty="0"/>
              <a:t>If the FNS unit’s reason for requesting a hearing is unclear, the FNS unit should be contacted to clarify the grievance. </a:t>
            </a:r>
          </a:p>
          <a:p>
            <a:endParaRPr lang="en-US" b="0" dirty="0"/>
          </a:p>
          <a:p>
            <a:r>
              <a:rPr lang="en-US" b="0" dirty="0"/>
              <a:t>The clear request is the basis for the "date of request” shown on the request form, DSS-1473.</a:t>
            </a:r>
          </a:p>
          <a:p>
            <a:endParaRPr lang="en-US" b="0" dirty="0"/>
          </a:p>
        </p:txBody>
      </p:sp>
    </p:spTree>
    <p:extLst>
      <p:ext uri="{BB962C8B-B14F-4D97-AF65-F5344CB8AC3E}">
        <p14:creationId xmlns:p14="http://schemas.microsoft.com/office/powerpoint/2010/main" val="370146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A1E1-4DEB-47DC-B885-B945DB09C185}"/>
              </a:ext>
            </a:extLst>
          </p:cNvPr>
          <p:cNvSpPr>
            <a:spLocks noGrp="1"/>
          </p:cNvSpPr>
          <p:nvPr>
            <p:ph type="title"/>
          </p:nvPr>
        </p:nvSpPr>
        <p:spPr/>
        <p:txBody>
          <a:bodyPr/>
          <a:lstStyle/>
          <a:p>
            <a:r>
              <a:rPr lang="en-US" dirty="0"/>
              <a:t>Program Integrity, cont.</a:t>
            </a:r>
          </a:p>
        </p:txBody>
      </p:sp>
      <p:sp>
        <p:nvSpPr>
          <p:cNvPr id="3" name="Text Placeholder 2">
            <a:extLst>
              <a:ext uri="{FF2B5EF4-FFF2-40B4-BE49-F238E27FC236}">
                <a16:creationId xmlns:a16="http://schemas.microsoft.com/office/drawing/2014/main" id="{3A4119DB-5EB1-4C1A-9DA9-C56214A300BD}"/>
              </a:ext>
            </a:extLst>
          </p:cNvPr>
          <p:cNvSpPr>
            <a:spLocks noGrp="1"/>
          </p:cNvSpPr>
          <p:nvPr>
            <p:ph type="body" sz="quarter" idx="10"/>
          </p:nvPr>
        </p:nvSpPr>
        <p:spPr/>
        <p:txBody>
          <a:bodyPr/>
          <a:lstStyle/>
          <a:p>
            <a:r>
              <a:rPr lang="en-US" b="0" dirty="0"/>
              <a:t>The county DSS should complete the DSS-1473, Request for State Appeal form and forward it along with the relevant documents to the Hearings and Appeals Section, NC Department of Health and Human Services, within five calendar days of receipt of the hearing request. </a:t>
            </a:r>
          </a:p>
        </p:txBody>
      </p:sp>
    </p:spTree>
    <p:extLst>
      <p:ext uri="{BB962C8B-B14F-4D97-AF65-F5344CB8AC3E}">
        <p14:creationId xmlns:p14="http://schemas.microsoft.com/office/powerpoint/2010/main" val="354410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0557-31EB-4835-98A5-A2AB88A5F7D8}"/>
              </a:ext>
            </a:extLst>
          </p:cNvPr>
          <p:cNvSpPr>
            <a:spLocks noGrp="1"/>
          </p:cNvSpPr>
          <p:nvPr>
            <p:ph type="title"/>
          </p:nvPr>
        </p:nvSpPr>
        <p:spPr/>
        <p:txBody>
          <a:bodyPr/>
          <a:lstStyle/>
          <a:p>
            <a:r>
              <a:rPr lang="en-US" dirty="0"/>
              <a:t>TOP (Treasury Offset Program) </a:t>
            </a:r>
            <a:br>
              <a:rPr lang="en-US" dirty="0"/>
            </a:br>
            <a:endParaRPr lang="en-US" dirty="0"/>
          </a:p>
        </p:txBody>
      </p:sp>
      <p:sp>
        <p:nvSpPr>
          <p:cNvPr id="3" name="Text Placeholder 2">
            <a:extLst>
              <a:ext uri="{FF2B5EF4-FFF2-40B4-BE49-F238E27FC236}">
                <a16:creationId xmlns:a16="http://schemas.microsoft.com/office/drawing/2014/main" id="{4F642420-0D16-45FC-A7D8-31A6CD31A0D4}"/>
              </a:ext>
            </a:extLst>
          </p:cNvPr>
          <p:cNvSpPr>
            <a:spLocks noGrp="1"/>
          </p:cNvSpPr>
          <p:nvPr>
            <p:ph type="body" sz="quarter" idx="10"/>
          </p:nvPr>
        </p:nvSpPr>
        <p:spPr>
          <a:xfrm>
            <a:off x="628650" y="1447800"/>
            <a:ext cx="7888288" cy="4972050"/>
          </a:xfrm>
        </p:spPr>
        <p:txBody>
          <a:bodyPr/>
          <a:lstStyle/>
          <a:p>
            <a:pPr lvl="1">
              <a:buFont typeface="Arial" panose="020B0604020202020204" pitchFamily="34" charset="0"/>
              <a:buChar char="•"/>
            </a:pPr>
            <a:r>
              <a:rPr lang="en-US" b="0" dirty="0"/>
              <a:t>The local agency must notify the debtor with the DSS-8606, Notice of Local TOP Review Decision within 5 business days by certified mail. </a:t>
            </a:r>
          </a:p>
          <a:p>
            <a:pPr marL="342900" lvl="1" indent="0">
              <a:buNone/>
            </a:pPr>
            <a:endParaRPr lang="en-US" b="0" dirty="0"/>
          </a:p>
          <a:p>
            <a:pPr lvl="1">
              <a:buFont typeface="Arial" panose="020B0604020202020204" pitchFamily="34" charset="0"/>
              <a:buChar char="•"/>
            </a:pPr>
            <a:r>
              <a:rPr lang="en-US" b="0" dirty="0"/>
              <a:t>The DSS-8606, Notice of Local TOP Decision advises the debtor they have 30 days from the decision date to make a written request to the United States Department of Agriculture (USDA) for a Federal Review.</a:t>
            </a:r>
          </a:p>
          <a:p>
            <a:pPr lvl="1">
              <a:buFont typeface="Wingdings" panose="05000000000000000000" pitchFamily="2" charset="2"/>
              <a:buChar char="Ø"/>
            </a:pPr>
            <a:endParaRPr lang="en-US" b="0" dirty="0"/>
          </a:p>
          <a:p>
            <a:pPr marL="342900" lvl="1" indent="0">
              <a:buNone/>
            </a:pPr>
            <a:r>
              <a:rPr lang="en-US" b="0" dirty="0"/>
              <a:t>For more information: https://www2.ncdhhs.gov/info/olm/manuals/dss/ei-30/man/FSs845.pdf</a:t>
            </a:r>
          </a:p>
        </p:txBody>
      </p:sp>
    </p:spTree>
    <p:extLst>
      <p:ext uri="{BB962C8B-B14F-4D97-AF65-F5344CB8AC3E}">
        <p14:creationId xmlns:p14="http://schemas.microsoft.com/office/powerpoint/2010/main" val="13472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C8D0-2CE4-4373-858E-973CBDB14425}"/>
              </a:ext>
            </a:extLst>
          </p:cNvPr>
          <p:cNvSpPr>
            <a:spLocks noGrp="1"/>
          </p:cNvSpPr>
          <p:nvPr>
            <p:ph type="title"/>
          </p:nvPr>
        </p:nvSpPr>
        <p:spPr/>
        <p:txBody>
          <a:bodyPr/>
          <a:lstStyle/>
          <a:p>
            <a:r>
              <a:rPr lang="en-US" dirty="0"/>
              <a:t>Program Integrity Timeliness Reports</a:t>
            </a:r>
          </a:p>
        </p:txBody>
      </p:sp>
      <p:sp>
        <p:nvSpPr>
          <p:cNvPr id="3" name="Text Placeholder 2">
            <a:extLst>
              <a:ext uri="{FF2B5EF4-FFF2-40B4-BE49-F238E27FC236}">
                <a16:creationId xmlns:a16="http://schemas.microsoft.com/office/drawing/2014/main" id="{DFFFFF90-FE36-4C16-BCC6-9E81E76AECE5}"/>
              </a:ext>
            </a:extLst>
          </p:cNvPr>
          <p:cNvSpPr>
            <a:spLocks noGrp="1"/>
          </p:cNvSpPr>
          <p:nvPr>
            <p:ph type="body" sz="quarter" idx="10"/>
          </p:nvPr>
        </p:nvSpPr>
        <p:spPr/>
        <p:txBody>
          <a:bodyPr/>
          <a:lstStyle/>
          <a:p>
            <a:r>
              <a:rPr lang="en-US" b="0" dirty="0">
                <a:ea typeface="Calibri" panose="020F0502020204030204" pitchFamily="34" charset="0"/>
              </a:rPr>
              <a:t>Report EPI407 displays a summary of all open/pending referrals. The EPI407 report shows each county’s timeliness percentage. </a:t>
            </a:r>
          </a:p>
          <a:p>
            <a:endParaRPr lang="en-US" b="0" dirty="0">
              <a:ea typeface="Calibri" panose="020F0502020204030204" pitchFamily="34" charset="0"/>
            </a:endParaRPr>
          </a:p>
          <a:p>
            <a:r>
              <a:rPr lang="en-US" b="0" dirty="0">
                <a:ea typeface="Calibri" panose="020F0502020204030204" pitchFamily="34" charset="0"/>
              </a:rPr>
              <a:t>Report EPI420 displays all open investigations without a Product Liability Case (PLC) and active PLCs assigned to an investigator. It shows all referrals ordered by program (CA, FNS, MA) and then in order of status. </a:t>
            </a:r>
          </a:p>
          <a:p>
            <a:endParaRPr lang="en-US" b="0" dirty="0"/>
          </a:p>
        </p:txBody>
      </p:sp>
    </p:spTree>
    <p:extLst>
      <p:ext uri="{BB962C8B-B14F-4D97-AF65-F5344CB8AC3E}">
        <p14:creationId xmlns:p14="http://schemas.microsoft.com/office/powerpoint/2010/main" val="73310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Refugee Assistance Program (RA)</a:t>
            </a:r>
          </a:p>
        </p:txBody>
      </p:sp>
    </p:spTree>
    <p:extLst>
      <p:ext uri="{BB962C8B-B14F-4D97-AF65-F5344CB8AC3E}">
        <p14:creationId xmlns:p14="http://schemas.microsoft.com/office/powerpoint/2010/main" val="181818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Welcome and Introductions</a:t>
            </a:r>
          </a:p>
        </p:txBody>
      </p:sp>
    </p:spTree>
    <p:extLst>
      <p:ext uri="{BB962C8B-B14F-4D97-AF65-F5344CB8AC3E}">
        <p14:creationId xmlns:p14="http://schemas.microsoft.com/office/powerpoint/2010/main" val="1038282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26CE-28F1-40F1-A9A5-B333D6221482}"/>
              </a:ext>
            </a:extLst>
          </p:cNvPr>
          <p:cNvSpPr>
            <a:spLocks noGrp="1"/>
          </p:cNvSpPr>
          <p:nvPr>
            <p:ph type="title"/>
          </p:nvPr>
        </p:nvSpPr>
        <p:spPr/>
        <p:txBody>
          <a:bodyPr/>
          <a:lstStyle/>
          <a:p>
            <a:r>
              <a:rPr lang="en-US" dirty="0"/>
              <a:t>Refugee Medical Assistance </a:t>
            </a:r>
          </a:p>
        </p:txBody>
      </p:sp>
      <p:sp>
        <p:nvSpPr>
          <p:cNvPr id="3" name="Text Placeholder 2">
            <a:extLst>
              <a:ext uri="{FF2B5EF4-FFF2-40B4-BE49-F238E27FC236}">
                <a16:creationId xmlns:a16="http://schemas.microsoft.com/office/drawing/2014/main" id="{91C64392-A630-406E-ABCF-B633A069C9FF}"/>
              </a:ext>
            </a:extLst>
          </p:cNvPr>
          <p:cNvSpPr>
            <a:spLocks noGrp="1"/>
          </p:cNvSpPr>
          <p:nvPr>
            <p:ph type="body" sz="quarter" idx="10"/>
          </p:nvPr>
        </p:nvSpPr>
        <p:spPr/>
        <p:txBody>
          <a:bodyPr/>
          <a:lstStyle/>
          <a:p>
            <a:r>
              <a:rPr lang="en-US" b="0" dirty="0"/>
              <a:t>Refugees must FIRST be evaluated for all Medicaid program categories including MAGI (Modified Adjusted Gross Income) and determined ineligible PRIOR to being placed on Refugee Medical Assistance (RMA). </a:t>
            </a:r>
          </a:p>
        </p:txBody>
      </p:sp>
    </p:spTree>
    <p:extLst>
      <p:ext uri="{BB962C8B-B14F-4D97-AF65-F5344CB8AC3E}">
        <p14:creationId xmlns:p14="http://schemas.microsoft.com/office/powerpoint/2010/main" val="91026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D693-D8E9-4164-AFE3-8747CFBCE308}"/>
              </a:ext>
            </a:extLst>
          </p:cNvPr>
          <p:cNvSpPr>
            <a:spLocks noGrp="1"/>
          </p:cNvSpPr>
          <p:nvPr>
            <p:ph type="title"/>
          </p:nvPr>
        </p:nvSpPr>
        <p:spPr>
          <a:xfrm>
            <a:off x="674369" y="624054"/>
            <a:ext cx="7992005" cy="548640"/>
          </a:xfrm>
        </p:spPr>
        <p:txBody>
          <a:bodyPr/>
          <a:lstStyle/>
          <a:p>
            <a:r>
              <a:rPr lang="en-US" dirty="0"/>
              <a:t>Refugee Medical Assistance, cont. </a:t>
            </a:r>
          </a:p>
        </p:txBody>
      </p:sp>
      <p:sp>
        <p:nvSpPr>
          <p:cNvPr id="3" name="Text Placeholder 2">
            <a:extLst>
              <a:ext uri="{FF2B5EF4-FFF2-40B4-BE49-F238E27FC236}">
                <a16:creationId xmlns:a16="http://schemas.microsoft.com/office/drawing/2014/main" id="{B6C68A31-0181-49E5-B8E6-9CF8EAFE3201}"/>
              </a:ext>
            </a:extLst>
          </p:cNvPr>
          <p:cNvSpPr>
            <a:spLocks noGrp="1"/>
          </p:cNvSpPr>
          <p:nvPr>
            <p:ph type="body" sz="quarter" idx="10"/>
          </p:nvPr>
        </p:nvSpPr>
        <p:spPr/>
        <p:txBody>
          <a:bodyPr/>
          <a:lstStyle/>
          <a:p>
            <a:r>
              <a:rPr lang="en-US" b="0" dirty="0"/>
              <a:t>At age 21, an adult refugee is potentially eligible for RMA providing the 21-year-old has no minor children, and does not meet qualifications for Medicaid programs.  </a:t>
            </a:r>
          </a:p>
          <a:p>
            <a:r>
              <a:rPr lang="en-US" b="0" dirty="0"/>
              <a:t>Pregnant Women, individuals 18-20 years old and adults 65 and over are being placed on RMA and not the applicable Medicaid program.</a:t>
            </a:r>
          </a:p>
          <a:p>
            <a:r>
              <a:rPr lang="en-US" b="0" dirty="0"/>
              <a:t>There should never be any children or families with children enrolled in RMA.  </a:t>
            </a:r>
          </a:p>
        </p:txBody>
      </p:sp>
    </p:spTree>
    <p:extLst>
      <p:ext uri="{BB962C8B-B14F-4D97-AF65-F5344CB8AC3E}">
        <p14:creationId xmlns:p14="http://schemas.microsoft.com/office/powerpoint/2010/main" val="3636840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B311-5C3A-45A6-BEDF-D0BA6138AEBD}"/>
              </a:ext>
            </a:extLst>
          </p:cNvPr>
          <p:cNvSpPr>
            <a:spLocks noGrp="1"/>
          </p:cNvSpPr>
          <p:nvPr>
            <p:ph type="title"/>
          </p:nvPr>
        </p:nvSpPr>
        <p:spPr>
          <a:xfrm>
            <a:off x="795138" y="658559"/>
            <a:ext cx="7843267" cy="548640"/>
          </a:xfrm>
        </p:spPr>
        <p:txBody>
          <a:bodyPr/>
          <a:lstStyle/>
          <a:p>
            <a:pPr algn="ctr"/>
            <a:r>
              <a:rPr lang="en-US" sz="3000" dirty="0"/>
              <a:t>On-Going Refugee Cash Assistance Issue</a:t>
            </a:r>
            <a:br>
              <a:rPr lang="en-US" sz="3000" dirty="0"/>
            </a:br>
            <a:endParaRPr lang="en-US" sz="3000" dirty="0"/>
          </a:p>
        </p:txBody>
      </p:sp>
      <p:sp>
        <p:nvSpPr>
          <p:cNvPr id="3" name="Text Placeholder 2">
            <a:extLst>
              <a:ext uri="{FF2B5EF4-FFF2-40B4-BE49-F238E27FC236}">
                <a16:creationId xmlns:a16="http://schemas.microsoft.com/office/drawing/2014/main" id="{EAB5C7AB-B78E-4C04-91B8-8A1AFE4FB270}"/>
              </a:ext>
            </a:extLst>
          </p:cNvPr>
          <p:cNvSpPr>
            <a:spLocks noGrp="1"/>
          </p:cNvSpPr>
          <p:nvPr>
            <p:ph type="body" sz="quarter" idx="10"/>
          </p:nvPr>
        </p:nvSpPr>
        <p:spPr/>
        <p:txBody>
          <a:bodyPr/>
          <a:lstStyle/>
          <a:p>
            <a:endParaRPr lang="en-US" b="0" dirty="0"/>
          </a:p>
          <a:p>
            <a:r>
              <a:rPr lang="en-US" b="0" dirty="0"/>
              <a:t>Reporting a change in situation as to whether the family unit continues to qualify for RCA.   Specifically, changes (starting and stopping) in employment and receiving SSI benefits.</a:t>
            </a:r>
          </a:p>
        </p:txBody>
      </p:sp>
    </p:spTree>
    <p:extLst>
      <p:ext uri="{BB962C8B-B14F-4D97-AF65-F5344CB8AC3E}">
        <p14:creationId xmlns:p14="http://schemas.microsoft.com/office/powerpoint/2010/main" val="3748532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Work First</a:t>
            </a:r>
          </a:p>
        </p:txBody>
      </p:sp>
    </p:spTree>
    <p:extLst>
      <p:ext uri="{BB962C8B-B14F-4D97-AF65-F5344CB8AC3E}">
        <p14:creationId xmlns:p14="http://schemas.microsoft.com/office/powerpoint/2010/main" val="270247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579B24-38F6-4258-ADFD-B792712BF776}"/>
              </a:ext>
            </a:extLst>
          </p:cNvPr>
          <p:cNvSpPr>
            <a:spLocks noGrp="1"/>
          </p:cNvSpPr>
          <p:nvPr>
            <p:ph type="title"/>
          </p:nvPr>
        </p:nvSpPr>
        <p:spPr/>
        <p:txBody>
          <a:bodyPr/>
          <a:lstStyle/>
          <a:p>
            <a:r>
              <a:rPr lang="en-US" sz="2800" dirty="0"/>
              <a:t>Work First Program Monitoring Findings</a:t>
            </a:r>
          </a:p>
        </p:txBody>
      </p:sp>
      <p:sp>
        <p:nvSpPr>
          <p:cNvPr id="6" name="Text Placeholder 5">
            <a:extLst>
              <a:ext uri="{FF2B5EF4-FFF2-40B4-BE49-F238E27FC236}">
                <a16:creationId xmlns:a16="http://schemas.microsoft.com/office/drawing/2014/main" id="{F9330628-E39E-4B2A-9D9F-7E9DB33BE165}"/>
              </a:ext>
            </a:extLst>
          </p:cNvPr>
          <p:cNvSpPr>
            <a:spLocks noGrp="1"/>
          </p:cNvSpPr>
          <p:nvPr>
            <p:ph type="body" sz="quarter" idx="10"/>
          </p:nvPr>
        </p:nvSpPr>
        <p:spPr>
          <a:xfrm>
            <a:off x="675946" y="1195551"/>
            <a:ext cx="7888288" cy="5142187"/>
          </a:xfrm>
        </p:spPr>
        <p:txBody>
          <a:bodyPr/>
          <a:lstStyle/>
          <a:p>
            <a:pPr marL="0" indent="0" algn="ctr">
              <a:buNone/>
            </a:pPr>
            <a:r>
              <a:rPr lang="en-US" sz="2400" dirty="0"/>
              <a:t>Cash Assistance</a:t>
            </a:r>
          </a:p>
          <a:p>
            <a:r>
              <a:rPr lang="en-US" sz="2400" b="0" dirty="0"/>
              <a:t>Audit/Dast-10 completed at child only application</a:t>
            </a:r>
          </a:p>
          <a:p>
            <a:r>
              <a:rPr lang="en-US" sz="2400" b="0" dirty="0"/>
              <a:t>DSS-8228, Application &amp; Documentation Workbook incomplete</a:t>
            </a:r>
          </a:p>
          <a:p>
            <a:r>
              <a:rPr lang="en-US" sz="2400" b="0" dirty="0"/>
              <a:t>Exemption evidence reason physical incapacitated keyed prior to benefits issued</a:t>
            </a:r>
          </a:p>
          <a:p>
            <a:r>
              <a:rPr lang="en-US" sz="2400" b="0" dirty="0"/>
              <a:t>DSS-8146-A not issued at application to apply for UIB</a:t>
            </a:r>
          </a:p>
          <a:p>
            <a:r>
              <a:rPr lang="en-US" sz="2400" b="0" dirty="0"/>
              <a:t>OVS not completed at application/review</a:t>
            </a:r>
          </a:p>
          <a:p>
            <a:r>
              <a:rPr lang="en-US" sz="2400" b="0" dirty="0"/>
              <a:t>Income not included in the budget</a:t>
            </a:r>
          </a:p>
          <a:p>
            <a:r>
              <a:rPr lang="en-US" sz="2400" b="0" dirty="0"/>
              <a:t>The 24 Month Time Clock is not adjusted to reflect the  month of application being waived</a:t>
            </a:r>
          </a:p>
        </p:txBody>
      </p:sp>
    </p:spTree>
    <p:extLst>
      <p:ext uri="{BB962C8B-B14F-4D97-AF65-F5344CB8AC3E}">
        <p14:creationId xmlns:p14="http://schemas.microsoft.com/office/powerpoint/2010/main" val="2516351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B1F9-BC53-44B3-87A1-51E15AADEDE8}"/>
              </a:ext>
            </a:extLst>
          </p:cNvPr>
          <p:cNvSpPr>
            <a:spLocks noGrp="1"/>
          </p:cNvSpPr>
          <p:nvPr>
            <p:ph type="title"/>
          </p:nvPr>
        </p:nvSpPr>
        <p:spPr/>
        <p:txBody>
          <a:bodyPr/>
          <a:lstStyle/>
          <a:p>
            <a:r>
              <a:rPr lang="en-US" sz="2800" dirty="0"/>
              <a:t>Work First Program Monitoring Findings</a:t>
            </a:r>
          </a:p>
        </p:txBody>
      </p:sp>
      <p:sp>
        <p:nvSpPr>
          <p:cNvPr id="3" name="Text Placeholder 2">
            <a:extLst>
              <a:ext uri="{FF2B5EF4-FFF2-40B4-BE49-F238E27FC236}">
                <a16:creationId xmlns:a16="http://schemas.microsoft.com/office/drawing/2014/main" id="{39F12146-61AF-4B75-A0D7-B9DD4975EFBF}"/>
              </a:ext>
            </a:extLst>
          </p:cNvPr>
          <p:cNvSpPr>
            <a:spLocks noGrp="1"/>
          </p:cNvSpPr>
          <p:nvPr>
            <p:ph type="body" sz="quarter" idx="10"/>
          </p:nvPr>
        </p:nvSpPr>
        <p:spPr/>
        <p:txBody>
          <a:bodyPr/>
          <a:lstStyle/>
          <a:p>
            <a:pPr marL="0" indent="0" algn="ctr">
              <a:buNone/>
            </a:pPr>
            <a:r>
              <a:rPr lang="en-US" sz="2400" dirty="0"/>
              <a:t>Cash Assistance, cont.</a:t>
            </a:r>
          </a:p>
          <a:p>
            <a:r>
              <a:rPr lang="en-US" sz="2400" b="0" dirty="0"/>
              <a:t>Counties must use the DSS approved forms when providing services to participants to ensure forms meet the ADA and Civil Rights compliance requirements </a:t>
            </a:r>
          </a:p>
          <a:p>
            <a:r>
              <a:rPr lang="en-US" sz="2400" b="0" dirty="0"/>
              <a:t>No documentation at review/recertification of child’s current medical checkup</a:t>
            </a:r>
          </a:p>
          <a:p>
            <a:r>
              <a:rPr lang="en-US" sz="2400" b="0" dirty="0"/>
              <a:t>Released cash assistance payment in the current month</a:t>
            </a:r>
          </a:p>
          <a:p>
            <a:r>
              <a:rPr lang="en-US" sz="2400" b="0" dirty="0"/>
              <a:t>One-year certification period at child only application instead of six months</a:t>
            </a:r>
          </a:p>
          <a:p>
            <a:r>
              <a:rPr lang="en-US" sz="2400" b="0" dirty="0"/>
              <a:t>12 month time limit incorrect</a:t>
            </a:r>
          </a:p>
        </p:txBody>
      </p:sp>
    </p:spTree>
    <p:extLst>
      <p:ext uri="{BB962C8B-B14F-4D97-AF65-F5344CB8AC3E}">
        <p14:creationId xmlns:p14="http://schemas.microsoft.com/office/powerpoint/2010/main" val="1482317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7C76-A6AC-4E9E-831D-CD65BA1BCFD8}"/>
              </a:ext>
            </a:extLst>
          </p:cNvPr>
          <p:cNvSpPr>
            <a:spLocks noGrp="1"/>
          </p:cNvSpPr>
          <p:nvPr>
            <p:ph type="title"/>
          </p:nvPr>
        </p:nvSpPr>
        <p:spPr/>
        <p:txBody>
          <a:bodyPr/>
          <a:lstStyle/>
          <a:p>
            <a:r>
              <a:rPr lang="en-US" sz="2800" dirty="0"/>
              <a:t>Work First Program Monitoring Findings</a:t>
            </a:r>
          </a:p>
        </p:txBody>
      </p:sp>
      <p:sp>
        <p:nvSpPr>
          <p:cNvPr id="3" name="Text Placeholder 2">
            <a:extLst>
              <a:ext uri="{FF2B5EF4-FFF2-40B4-BE49-F238E27FC236}">
                <a16:creationId xmlns:a16="http://schemas.microsoft.com/office/drawing/2014/main" id="{D4145199-A481-4749-BC79-A3443D084C26}"/>
              </a:ext>
            </a:extLst>
          </p:cNvPr>
          <p:cNvSpPr>
            <a:spLocks noGrp="1"/>
          </p:cNvSpPr>
          <p:nvPr>
            <p:ph type="body" sz="quarter" idx="10"/>
          </p:nvPr>
        </p:nvSpPr>
        <p:spPr/>
        <p:txBody>
          <a:bodyPr/>
          <a:lstStyle/>
          <a:p>
            <a:pPr marL="0" indent="0" algn="ctr">
              <a:buNone/>
            </a:pPr>
            <a:r>
              <a:rPr lang="en-US" sz="2400" dirty="0"/>
              <a:t>Employment Services</a:t>
            </a:r>
          </a:p>
          <a:p>
            <a:pPr marL="0" indent="0" algn="ctr">
              <a:buNone/>
            </a:pPr>
            <a:endParaRPr lang="en-US" sz="1100" dirty="0"/>
          </a:p>
          <a:p>
            <a:r>
              <a:rPr lang="en-US" sz="2400" b="0" dirty="0"/>
              <a:t>No Work Registration prior to beginning job search activity</a:t>
            </a:r>
          </a:p>
          <a:p>
            <a:r>
              <a:rPr lang="en-US" sz="2400" b="0" dirty="0"/>
              <a:t>Manual MRA-B signed not printed from NC FAST Communications</a:t>
            </a:r>
          </a:p>
          <a:p>
            <a:r>
              <a:rPr lang="en-US" sz="2400" b="0" dirty="0"/>
              <a:t>Manual MRA-B does not match NC FAST Outcome Plan activities</a:t>
            </a:r>
          </a:p>
          <a:p>
            <a:r>
              <a:rPr lang="en-US" sz="2400" b="0" dirty="0"/>
              <a:t>Participation Time Card does not match NC FAST hours keyed</a:t>
            </a:r>
          </a:p>
          <a:p>
            <a:r>
              <a:rPr lang="en-US" sz="2400" b="0" dirty="0"/>
              <a:t>DSS-5309 Excused Absence Log not completed</a:t>
            </a:r>
          </a:p>
        </p:txBody>
      </p:sp>
    </p:spTree>
    <p:extLst>
      <p:ext uri="{BB962C8B-B14F-4D97-AF65-F5344CB8AC3E}">
        <p14:creationId xmlns:p14="http://schemas.microsoft.com/office/powerpoint/2010/main" val="2819664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9D2B-0E11-4906-9EDF-DD11423B4275}"/>
              </a:ext>
            </a:extLst>
          </p:cNvPr>
          <p:cNvSpPr>
            <a:spLocks noGrp="1"/>
          </p:cNvSpPr>
          <p:nvPr>
            <p:ph type="title"/>
          </p:nvPr>
        </p:nvSpPr>
        <p:spPr/>
        <p:txBody>
          <a:bodyPr/>
          <a:lstStyle/>
          <a:p>
            <a:r>
              <a:rPr lang="en-US" sz="2800" dirty="0"/>
              <a:t>Work First Program Monitoring Findings</a:t>
            </a:r>
          </a:p>
        </p:txBody>
      </p:sp>
      <p:sp>
        <p:nvSpPr>
          <p:cNvPr id="3" name="Text Placeholder 2">
            <a:extLst>
              <a:ext uri="{FF2B5EF4-FFF2-40B4-BE49-F238E27FC236}">
                <a16:creationId xmlns:a16="http://schemas.microsoft.com/office/drawing/2014/main" id="{6D924F1D-96A2-45E8-AC78-971902C9AF5F}"/>
              </a:ext>
            </a:extLst>
          </p:cNvPr>
          <p:cNvSpPr>
            <a:spLocks noGrp="1"/>
          </p:cNvSpPr>
          <p:nvPr>
            <p:ph type="body" sz="quarter" idx="10"/>
          </p:nvPr>
        </p:nvSpPr>
        <p:spPr>
          <a:xfrm>
            <a:off x="628650" y="1447800"/>
            <a:ext cx="7888288" cy="5063359"/>
          </a:xfrm>
        </p:spPr>
        <p:txBody>
          <a:bodyPr/>
          <a:lstStyle/>
          <a:p>
            <a:pPr marL="0" indent="0" algn="ctr">
              <a:buNone/>
            </a:pPr>
            <a:r>
              <a:rPr lang="en-US" sz="2400" dirty="0"/>
              <a:t>Services at or below 200% of the Poverty Level</a:t>
            </a:r>
          </a:p>
          <a:p>
            <a:pPr marL="0" indent="0" algn="ctr">
              <a:buNone/>
            </a:pPr>
            <a:endParaRPr lang="en-US" sz="1200" dirty="0"/>
          </a:p>
          <a:p>
            <a:r>
              <a:rPr lang="en-US" sz="2400" b="0" dirty="0"/>
              <a:t>NC FAST WFS application not keyed</a:t>
            </a:r>
          </a:p>
          <a:p>
            <a:r>
              <a:rPr lang="en-US" sz="2400" b="0" dirty="0"/>
              <a:t>DSS-5207 Authorization Period is 13 months, maximum is 12 months</a:t>
            </a:r>
          </a:p>
          <a:p>
            <a:r>
              <a:rPr lang="en-US" sz="2400" b="0" dirty="0"/>
              <a:t>DSS-5027 not signed by applicant</a:t>
            </a:r>
          </a:p>
          <a:p>
            <a:r>
              <a:rPr lang="en-US" sz="2400" b="0" dirty="0"/>
              <a:t>DSS-5027 section C not completed</a:t>
            </a:r>
          </a:p>
          <a:p>
            <a:r>
              <a:rPr lang="en-US" sz="2400" b="0" dirty="0"/>
              <a:t>Audit/Dast-10 completed unnecessarily </a:t>
            </a:r>
          </a:p>
          <a:p>
            <a:r>
              <a:rPr lang="en-US" sz="2400" b="0" dirty="0"/>
              <a:t>LNST not offered and LNST Waiver not signed</a:t>
            </a:r>
          </a:p>
          <a:p>
            <a:r>
              <a:rPr lang="en-US" sz="2400" b="0" dirty="0"/>
              <a:t>Used outdated DSS-8225</a:t>
            </a:r>
          </a:p>
        </p:txBody>
      </p:sp>
    </p:spTree>
    <p:extLst>
      <p:ext uri="{BB962C8B-B14F-4D97-AF65-F5344CB8AC3E}">
        <p14:creationId xmlns:p14="http://schemas.microsoft.com/office/powerpoint/2010/main" val="123373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9D2B-0E11-4906-9EDF-DD11423B4275}"/>
              </a:ext>
            </a:extLst>
          </p:cNvPr>
          <p:cNvSpPr>
            <a:spLocks noGrp="1"/>
          </p:cNvSpPr>
          <p:nvPr>
            <p:ph type="title"/>
          </p:nvPr>
        </p:nvSpPr>
        <p:spPr/>
        <p:txBody>
          <a:bodyPr/>
          <a:lstStyle/>
          <a:p>
            <a:r>
              <a:rPr lang="en-US" sz="2800" dirty="0"/>
              <a:t>Work First Program Monitoring Findings</a:t>
            </a:r>
          </a:p>
        </p:txBody>
      </p:sp>
      <p:sp>
        <p:nvSpPr>
          <p:cNvPr id="3" name="Text Placeholder 2">
            <a:extLst>
              <a:ext uri="{FF2B5EF4-FFF2-40B4-BE49-F238E27FC236}">
                <a16:creationId xmlns:a16="http://schemas.microsoft.com/office/drawing/2014/main" id="{6D924F1D-96A2-45E8-AC78-971902C9AF5F}"/>
              </a:ext>
            </a:extLst>
          </p:cNvPr>
          <p:cNvSpPr>
            <a:spLocks noGrp="1"/>
          </p:cNvSpPr>
          <p:nvPr>
            <p:ph type="body" sz="quarter" idx="10"/>
          </p:nvPr>
        </p:nvSpPr>
        <p:spPr>
          <a:xfrm>
            <a:off x="628650" y="1447800"/>
            <a:ext cx="7888288" cy="5063359"/>
          </a:xfrm>
        </p:spPr>
        <p:txBody>
          <a:bodyPr/>
          <a:lstStyle/>
          <a:p>
            <a:pPr marL="0" indent="0" algn="ctr">
              <a:buNone/>
            </a:pPr>
            <a:r>
              <a:rPr lang="en-US" sz="2400" dirty="0"/>
              <a:t>Child Support Non-cooperation Sanctions</a:t>
            </a:r>
          </a:p>
          <a:p>
            <a:pPr marL="0" indent="0" algn="ctr">
              <a:buNone/>
            </a:pPr>
            <a:endParaRPr lang="en-US" sz="1200" dirty="0"/>
          </a:p>
          <a:p>
            <a:pPr marL="0" indent="0">
              <a:buNone/>
            </a:pPr>
            <a:r>
              <a:rPr lang="en-US" sz="2400" b="0" dirty="0"/>
              <a:t>A few reminders:</a:t>
            </a:r>
          </a:p>
          <a:p>
            <a:pPr marL="0" indent="0">
              <a:buNone/>
            </a:pPr>
            <a:endParaRPr lang="en-US" sz="2400" b="0" dirty="0"/>
          </a:p>
          <a:p>
            <a:pPr lvl="1">
              <a:buFont typeface="Arial" panose="020B0604020202020204" pitchFamily="34" charset="0"/>
              <a:buChar char="•"/>
            </a:pPr>
            <a:r>
              <a:rPr lang="en-US" b="0" dirty="0"/>
              <a:t>Counties are doing a good job following policy</a:t>
            </a:r>
          </a:p>
          <a:p>
            <a:pPr lvl="1">
              <a:buFont typeface="Arial" panose="020B0604020202020204" pitchFamily="34" charset="0"/>
              <a:buChar char="•"/>
            </a:pPr>
            <a:endParaRPr lang="en-US" b="0" dirty="0"/>
          </a:p>
          <a:p>
            <a:pPr lvl="1">
              <a:buFont typeface="Arial" panose="020B0604020202020204" pitchFamily="34" charset="0"/>
              <a:buChar char="•"/>
            </a:pPr>
            <a:r>
              <a:rPr lang="en-US" b="0" dirty="0"/>
              <a:t>Continue monitoring the non-cooperation report</a:t>
            </a:r>
          </a:p>
          <a:p>
            <a:pPr lvl="1">
              <a:buFont typeface="Arial" panose="020B0604020202020204" pitchFamily="34" charset="0"/>
              <a:buChar char="•"/>
            </a:pPr>
            <a:endParaRPr lang="en-US" b="0" dirty="0"/>
          </a:p>
          <a:p>
            <a:pPr lvl="1">
              <a:buFont typeface="Arial" panose="020B0604020202020204" pitchFamily="34" charset="0"/>
              <a:buChar char="•"/>
            </a:pPr>
            <a:r>
              <a:rPr lang="en-US" b="0" dirty="0"/>
              <a:t>Submit help desks to NC FAST for removal of old non-cooperation cases that continue to appear on the report</a:t>
            </a:r>
          </a:p>
        </p:txBody>
      </p:sp>
    </p:spTree>
    <p:extLst>
      <p:ext uri="{BB962C8B-B14F-4D97-AF65-F5344CB8AC3E}">
        <p14:creationId xmlns:p14="http://schemas.microsoft.com/office/powerpoint/2010/main" val="4090147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TANF ACF-199 Report</a:t>
            </a:r>
          </a:p>
        </p:txBody>
      </p:sp>
    </p:spTree>
    <p:extLst>
      <p:ext uri="{BB962C8B-B14F-4D97-AF65-F5344CB8AC3E}">
        <p14:creationId xmlns:p14="http://schemas.microsoft.com/office/powerpoint/2010/main" val="3585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797D-11C2-43AA-9D45-C1600F8E9B45}"/>
              </a:ext>
            </a:extLst>
          </p:cNvPr>
          <p:cNvSpPr>
            <a:spLocks noGrp="1"/>
          </p:cNvSpPr>
          <p:nvPr>
            <p:ph type="title"/>
          </p:nvPr>
        </p:nvSpPr>
        <p:spPr/>
        <p:txBody>
          <a:bodyPr/>
          <a:lstStyle/>
          <a:p>
            <a:r>
              <a:rPr lang="en-US" dirty="0"/>
              <a:t>Goals and Objectives</a:t>
            </a:r>
          </a:p>
        </p:txBody>
      </p:sp>
      <p:sp>
        <p:nvSpPr>
          <p:cNvPr id="3" name="Text Placeholder 2">
            <a:extLst>
              <a:ext uri="{FF2B5EF4-FFF2-40B4-BE49-F238E27FC236}">
                <a16:creationId xmlns:a16="http://schemas.microsoft.com/office/drawing/2014/main" id="{6EA7C5C7-4DFC-4658-9022-902CB5D8A865}"/>
              </a:ext>
            </a:extLst>
          </p:cNvPr>
          <p:cNvSpPr>
            <a:spLocks noGrp="1"/>
          </p:cNvSpPr>
          <p:nvPr>
            <p:ph type="body" sz="quarter" idx="10"/>
          </p:nvPr>
        </p:nvSpPr>
        <p:spPr/>
        <p:txBody>
          <a:bodyPr/>
          <a:lstStyle/>
          <a:p>
            <a:r>
              <a:rPr lang="en-US" dirty="0"/>
              <a:t>To provide updates on Economic and Family Services programs</a:t>
            </a:r>
          </a:p>
          <a:p>
            <a:r>
              <a:rPr lang="en-US" dirty="0"/>
              <a:t>To provide Work First (WF) Monitoring most common findings and participation rate strategies</a:t>
            </a:r>
          </a:p>
          <a:p>
            <a:r>
              <a:rPr lang="en-US" dirty="0"/>
              <a:t>To discuss WF Federal Reporting and frequently asked policy questions and responses</a:t>
            </a:r>
          </a:p>
          <a:p>
            <a:r>
              <a:rPr lang="en-US" dirty="0"/>
              <a:t>To provide FNS monitoring evaluation CAPER Review findings</a:t>
            </a:r>
          </a:p>
          <a:p>
            <a:endParaRPr lang="en-US" dirty="0"/>
          </a:p>
        </p:txBody>
      </p:sp>
    </p:spTree>
    <p:extLst>
      <p:ext uri="{BB962C8B-B14F-4D97-AF65-F5344CB8AC3E}">
        <p14:creationId xmlns:p14="http://schemas.microsoft.com/office/powerpoint/2010/main" val="315573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0E10-4F71-46DE-BA4D-187F7C25BFC0}"/>
              </a:ext>
            </a:extLst>
          </p:cNvPr>
          <p:cNvSpPr>
            <a:spLocks noGrp="1"/>
          </p:cNvSpPr>
          <p:nvPr>
            <p:ph type="title"/>
          </p:nvPr>
        </p:nvSpPr>
        <p:spPr/>
        <p:txBody>
          <a:bodyPr/>
          <a:lstStyle/>
          <a:p>
            <a:r>
              <a:rPr lang="en-US" dirty="0"/>
              <a:t>Work First – ACF-199 Worker Errors</a:t>
            </a:r>
          </a:p>
        </p:txBody>
      </p:sp>
      <p:sp>
        <p:nvSpPr>
          <p:cNvPr id="3" name="Text Placeholder 2">
            <a:extLst>
              <a:ext uri="{FF2B5EF4-FFF2-40B4-BE49-F238E27FC236}">
                <a16:creationId xmlns:a16="http://schemas.microsoft.com/office/drawing/2014/main" id="{4A4BDAC6-E35D-4946-AE1F-0DCE975DACF1}"/>
              </a:ext>
            </a:extLst>
          </p:cNvPr>
          <p:cNvSpPr>
            <a:spLocks noGrp="1"/>
          </p:cNvSpPr>
          <p:nvPr>
            <p:ph type="body" sz="quarter" idx="10"/>
          </p:nvPr>
        </p:nvSpPr>
        <p:spPr/>
        <p:txBody>
          <a:bodyPr/>
          <a:lstStyle/>
          <a:p>
            <a:r>
              <a:rPr lang="en-US" sz="2400" b="0" dirty="0"/>
              <a:t>Entering income without keying hours</a:t>
            </a:r>
          </a:p>
          <a:p>
            <a:r>
              <a:rPr lang="en-US" sz="2400" b="0" dirty="0"/>
              <a:t>Failure to update social security numbers when provided</a:t>
            </a:r>
          </a:p>
          <a:p>
            <a:r>
              <a:rPr lang="en-US" sz="2400" b="0" dirty="0"/>
              <a:t>Issuing a Work First payment without an eligible member; no active Product Delivery Case (PDC)</a:t>
            </a:r>
          </a:p>
          <a:p>
            <a:r>
              <a:rPr lang="en-US" sz="2400" b="0" dirty="0"/>
              <a:t>Failure to enter and end date sanction evidence appropriately</a:t>
            </a:r>
          </a:p>
          <a:p>
            <a:r>
              <a:rPr lang="en-US" sz="2400" b="0" dirty="0"/>
              <a:t>No outcome plan on the Income Support Cases (ISC)</a:t>
            </a:r>
          </a:p>
          <a:p>
            <a:r>
              <a:rPr lang="en-US" sz="2400" b="0" dirty="0"/>
              <a:t>Recording more hours than allowed for approved holidays</a:t>
            </a:r>
          </a:p>
        </p:txBody>
      </p:sp>
    </p:spTree>
    <p:extLst>
      <p:ext uri="{BB962C8B-B14F-4D97-AF65-F5344CB8AC3E}">
        <p14:creationId xmlns:p14="http://schemas.microsoft.com/office/powerpoint/2010/main" val="147338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C27E-154E-4E57-8F80-D2C0D1FD62AE}"/>
              </a:ext>
            </a:extLst>
          </p:cNvPr>
          <p:cNvSpPr>
            <a:spLocks noGrp="1"/>
          </p:cNvSpPr>
          <p:nvPr>
            <p:ph type="title"/>
          </p:nvPr>
        </p:nvSpPr>
        <p:spPr/>
        <p:txBody>
          <a:bodyPr/>
          <a:lstStyle/>
          <a:p>
            <a:r>
              <a:rPr lang="en-US" dirty="0"/>
              <a:t>Work First – ACF-199 Worker Errors</a:t>
            </a:r>
          </a:p>
        </p:txBody>
      </p:sp>
      <p:sp>
        <p:nvSpPr>
          <p:cNvPr id="3" name="Text Placeholder 2">
            <a:extLst>
              <a:ext uri="{FF2B5EF4-FFF2-40B4-BE49-F238E27FC236}">
                <a16:creationId xmlns:a16="http://schemas.microsoft.com/office/drawing/2014/main" id="{1A0B7D5E-3561-4C4D-B6F9-F611FBBC86BD}"/>
              </a:ext>
            </a:extLst>
          </p:cNvPr>
          <p:cNvSpPr>
            <a:spLocks noGrp="1"/>
          </p:cNvSpPr>
          <p:nvPr>
            <p:ph type="body" sz="quarter" idx="10"/>
          </p:nvPr>
        </p:nvSpPr>
        <p:spPr/>
        <p:txBody>
          <a:bodyPr/>
          <a:lstStyle/>
          <a:p>
            <a:r>
              <a:rPr lang="en-US" b="0" dirty="0"/>
              <a:t>Relationship to HOH and marital status does not match</a:t>
            </a:r>
          </a:p>
          <a:p>
            <a:r>
              <a:rPr lang="en-US" b="0" dirty="0"/>
              <a:t>Case coded as one parent; but no work eligible individual found</a:t>
            </a:r>
          </a:p>
          <a:p>
            <a:r>
              <a:rPr lang="en-US" b="0" dirty="0"/>
              <a:t>Inappropriate use of Forced Eligibility </a:t>
            </a:r>
          </a:p>
          <a:p>
            <a:r>
              <a:rPr lang="en-US" b="0" dirty="0"/>
              <a:t>Failure to key evidence for childcare and transportation, which is required to ensure accurate federal reporting.</a:t>
            </a:r>
          </a:p>
        </p:txBody>
      </p:sp>
    </p:spTree>
    <p:extLst>
      <p:ext uri="{BB962C8B-B14F-4D97-AF65-F5344CB8AC3E}">
        <p14:creationId xmlns:p14="http://schemas.microsoft.com/office/powerpoint/2010/main" val="175205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Work First Participation Rate Strategies</a:t>
            </a:r>
          </a:p>
        </p:txBody>
      </p:sp>
    </p:spTree>
    <p:extLst>
      <p:ext uri="{BB962C8B-B14F-4D97-AF65-F5344CB8AC3E}">
        <p14:creationId xmlns:p14="http://schemas.microsoft.com/office/powerpoint/2010/main" val="298701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0B21-DE61-4CEB-A237-63B911262890}"/>
              </a:ext>
            </a:extLst>
          </p:cNvPr>
          <p:cNvSpPr>
            <a:spLocks noGrp="1"/>
          </p:cNvSpPr>
          <p:nvPr>
            <p:ph type="title"/>
          </p:nvPr>
        </p:nvSpPr>
        <p:spPr/>
        <p:txBody>
          <a:bodyPr/>
          <a:lstStyle/>
          <a:p>
            <a:r>
              <a:rPr lang="en-US" dirty="0"/>
              <a:t>Work First Goals</a:t>
            </a:r>
          </a:p>
        </p:txBody>
      </p:sp>
      <p:sp>
        <p:nvSpPr>
          <p:cNvPr id="3" name="Text Placeholder 2">
            <a:extLst>
              <a:ext uri="{FF2B5EF4-FFF2-40B4-BE49-F238E27FC236}">
                <a16:creationId xmlns:a16="http://schemas.microsoft.com/office/drawing/2014/main" id="{1312CE44-577D-4FC7-B0D4-FEC3B6B8285E}"/>
              </a:ext>
            </a:extLst>
          </p:cNvPr>
          <p:cNvSpPr>
            <a:spLocks noGrp="1"/>
          </p:cNvSpPr>
          <p:nvPr>
            <p:ph type="body" sz="quarter" idx="10"/>
          </p:nvPr>
        </p:nvSpPr>
        <p:spPr/>
        <p:txBody>
          <a:bodyPr/>
          <a:lstStyle/>
          <a:p>
            <a:pPr algn="just"/>
            <a:r>
              <a:rPr lang="en-US" sz="2400" b="0" dirty="0"/>
              <a:t>Meeting Federal Work Participation Rate for All Families: Counties must ensure that at least 50% of all Work Eligible Individuals, complete the required number of hours of federally countable work activities.</a:t>
            </a:r>
          </a:p>
          <a:p>
            <a:pPr marL="0" indent="0" algn="just">
              <a:buNone/>
            </a:pPr>
            <a:endParaRPr lang="en-US" sz="2400" b="0" dirty="0"/>
          </a:p>
          <a:p>
            <a:pPr algn="just"/>
            <a:r>
              <a:rPr lang="en-US" sz="2400" b="0" dirty="0"/>
              <a:t>Meeting Federal Work Participation Rates for Two-Parent Families: Counties must ensure that at least 90% of all two-parent families with Work Eligible Individuals, complete the required number of hours of federally countable work activities.</a:t>
            </a:r>
          </a:p>
          <a:p>
            <a:endParaRPr lang="en-US" dirty="0"/>
          </a:p>
        </p:txBody>
      </p:sp>
    </p:spTree>
    <p:extLst>
      <p:ext uri="{BB962C8B-B14F-4D97-AF65-F5344CB8AC3E}">
        <p14:creationId xmlns:p14="http://schemas.microsoft.com/office/powerpoint/2010/main" val="273805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7445-2E18-4AF7-825A-C2EC674AD6BA}"/>
              </a:ext>
            </a:extLst>
          </p:cNvPr>
          <p:cNvSpPr>
            <a:spLocks noGrp="1"/>
          </p:cNvSpPr>
          <p:nvPr>
            <p:ph type="title"/>
          </p:nvPr>
        </p:nvSpPr>
        <p:spPr>
          <a:xfrm>
            <a:off x="419100" y="624054"/>
            <a:ext cx="8515349" cy="548640"/>
          </a:xfrm>
        </p:spPr>
        <p:txBody>
          <a:bodyPr/>
          <a:lstStyle/>
          <a:p>
            <a:r>
              <a:rPr lang="en-US" sz="2800" dirty="0"/>
              <a:t>Work First Participation Strategies and Activities</a:t>
            </a:r>
          </a:p>
        </p:txBody>
      </p:sp>
      <p:sp>
        <p:nvSpPr>
          <p:cNvPr id="3" name="Text Placeholder 2">
            <a:extLst>
              <a:ext uri="{FF2B5EF4-FFF2-40B4-BE49-F238E27FC236}">
                <a16:creationId xmlns:a16="http://schemas.microsoft.com/office/drawing/2014/main" id="{E68C2AFB-EA52-49E8-94BD-1D7ED28ABF79}"/>
              </a:ext>
            </a:extLst>
          </p:cNvPr>
          <p:cNvSpPr>
            <a:spLocks noGrp="1"/>
          </p:cNvSpPr>
          <p:nvPr>
            <p:ph type="body" sz="quarter" idx="10"/>
          </p:nvPr>
        </p:nvSpPr>
        <p:spPr>
          <a:xfrm>
            <a:off x="629348" y="1671734"/>
            <a:ext cx="7888288" cy="4795307"/>
          </a:xfrm>
        </p:spPr>
        <p:txBody>
          <a:bodyPr/>
          <a:lstStyle/>
          <a:p>
            <a:pPr algn="just"/>
            <a:r>
              <a:rPr lang="en-US" b="0" dirty="0"/>
              <a:t>Upfront Assessment</a:t>
            </a:r>
          </a:p>
          <a:p>
            <a:pPr lvl="1" algn="just"/>
            <a:r>
              <a:rPr lang="en-US" b="0" dirty="0"/>
              <a:t>Conversation</a:t>
            </a:r>
          </a:p>
          <a:p>
            <a:pPr lvl="1" algn="just"/>
            <a:r>
              <a:rPr lang="en-US" b="0" dirty="0"/>
              <a:t>Discussion</a:t>
            </a:r>
          </a:p>
          <a:p>
            <a:pPr lvl="1" algn="just"/>
            <a:r>
              <a:rPr lang="en-US" b="0" dirty="0"/>
              <a:t>Observation</a:t>
            </a:r>
          </a:p>
          <a:p>
            <a:pPr algn="just"/>
            <a:r>
              <a:rPr lang="en-US" b="0" dirty="0"/>
              <a:t>Stronger case management </a:t>
            </a:r>
          </a:p>
          <a:p>
            <a:pPr lvl="1" algn="just"/>
            <a:r>
              <a:rPr lang="en-US" b="0" dirty="0"/>
              <a:t>Defining success</a:t>
            </a:r>
          </a:p>
          <a:p>
            <a:pPr lvl="1" algn="just"/>
            <a:r>
              <a:rPr lang="en-US" b="0" dirty="0"/>
              <a:t>Home visits</a:t>
            </a:r>
          </a:p>
          <a:p>
            <a:pPr algn="just"/>
            <a:r>
              <a:rPr lang="en-US" b="0" dirty="0"/>
              <a:t>Second party reviews</a:t>
            </a:r>
          </a:p>
          <a:p>
            <a:pPr lvl="1" algn="just"/>
            <a:r>
              <a:rPr lang="en-US" b="0" dirty="0"/>
              <a:t>Tools provided by NC-DSS</a:t>
            </a:r>
          </a:p>
          <a:p>
            <a:pPr lvl="1" algn="just"/>
            <a:r>
              <a:rPr lang="en-US" b="0" dirty="0"/>
              <a:t>Two-parent Checklist</a:t>
            </a:r>
          </a:p>
        </p:txBody>
      </p:sp>
    </p:spTree>
    <p:extLst>
      <p:ext uri="{BB962C8B-B14F-4D97-AF65-F5344CB8AC3E}">
        <p14:creationId xmlns:p14="http://schemas.microsoft.com/office/powerpoint/2010/main" val="3053958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735B-E846-457D-B2EB-73BAE2250D69}"/>
              </a:ext>
            </a:extLst>
          </p:cNvPr>
          <p:cNvSpPr>
            <a:spLocks noGrp="1"/>
          </p:cNvSpPr>
          <p:nvPr>
            <p:ph type="title"/>
          </p:nvPr>
        </p:nvSpPr>
        <p:spPr/>
        <p:txBody>
          <a:bodyPr/>
          <a:lstStyle/>
          <a:p>
            <a:r>
              <a:rPr lang="en-US" dirty="0"/>
              <a:t>Incapacitated Participants</a:t>
            </a:r>
          </a:p>
        </p:txBody>
      </p:sp>
      <p:sp>
        <p:nvSpPr>
          <p:cNvPr id="3" name="Text Placeholder 2">
            <a:extLst>
              <a:ext uri="{FF2B5EF4-FFF2-40B4-BE49-F238E27FC236}">
                <a16:creationId xmlns:a16="http://schemas.microsoft.com/office/drawing/2014/main" id="{676E3A6C-79EE-4B1B-9A29-394FC07D5BCF}"/>
              </a:ext>
            </a:extLst>
          </p:cNvPr>
          <p:cNvSpPr>
            <a:spLocks noGrp="1"/>
          </p:cNvSpPr>
          <p:nvPr>
            <p:ph type="body" sz="quarter" idx="10"/>
          </p:nvPr>
        </p:nvSpPr>
        <p:spPr/>
        <p:txBody>
          <a:bodyPr/>
          <a:lstStyle/>
          <a:p>
            <a:r>
              <a:rPr lang="en-US" b="0" dirty="0"/>
              <a:t>Reminders</a:t>
            </a:r>
          </a:p>
          <a:p>
            <a:pPr lvl="1"/>
            <a:r>
              <a:rPr lang="en-US" b="0" dirty="0"/>
              <a:t>Participants are not exempt from employment services due to a disability</a:t>
            </a:r>
          </a:p>
          <a:p>
            <a:pPr lvl="1"/>
            <a:r>
              <a:rPr lang="en-US" b="0" dirty="0"/>
              <a:t>Evaluate for Good Cause monthly</a:t>
            </a:r>
          </a:p>
          <a:p>
            <a:r>
              <a:rPr lang="en-US" b="0" dirty="0"/>
              <a:t>Strategies to Engage </a:t>
            </a:r>
          </a:p>
          <a:p>
            <a:pPr lvl="1"/>
            <a:r>
              <a:rPr lang="en-US" b="0" dirty="0"/>
              <a:t>Connect with community resources</a:t>
            </a:r>
          </a:p>
          <a:p>
            <a:pPr lvl="1"/>
            <a:r>
              <a:rPr lang="en-US" b="0" dirty="0"/>
              <a:t>Assist with disability process</a:t>
            </a:r>
          </a:p>
          <a:p>
            <a:pPr lvl="1"/>
            <a:r>
              <a:rPr lang="en-US" b="0" dirty="0"/>
              <a:t>Arrange for FCE</a:t>
            </a:r>
          </a:p>
          <a:p>
            <a:pPr lvl="1"/>
            <a:r>
              <a:rPr lang="en-US" b="0" dirty="0"/>
              <a:t>Seek Work Experience sites that support those with disabilities</a:t>
            </a:r>
          </a:p>
        </p:txBody>
      </p:sp>
    </p:spTree>
    <p:extLst>
      <p:ext uri="{BB962C8B-B14F-4D97-AF65-F5344CB8AC3E}">
        <p14:creationId xmlns:p14="http://schemas.microsoft.com/office/powerpoint/2010/main" val="217789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7F67-3CAD-473D-9C1E-8F135DFEC422}"/>
              </a:ext>
            </a:extLst>
          </p:cNvPr>
          <p:cNvSpPr>
            <a:spLocks noGrp="1"/>
          </p:cNvSpPr>
          <p:nvPr>
            <p:ph type="title"/>
          </p:nvPr>
        </p:nvSpPr>
        <p:spPr/>
        <p:txBody>
          <a:bodyPr/>
          <a:lstStyle/>
          <a:p>
            <a:r>
              <a:rPr lang="en-US" dirty="0"/>
              <a:t>Mapping Action Components Job Aid</a:t>
            </a:r>
          </a:p>
        </p:txBody>
      </p:sp>
      <p:sp>
        <p:nvSpPr>
          <p:cNvPr id="3" name="TextBox 2">
            <a:extLst>
              <a:ext uri="{FF2B5EF4-FFF2-40B4-BE49-F238E27FC236}">
                <a16:creationId xmlns:a16="http://schemas.microsoft.com/office/drawing/2014/main" id="{16BB4A8A-58FB-440E-B9EE-7C9A6DD348F8}"/>
              </a:ext>
            </a:extLst>
          </p:cNvPr>
          <p:cNvSpPr txBox="1"/>
          <p:nvPr/>
        </p:nvSpPr>
        <p:spPr>
          <a:xfrm>
            <a:off x="554003" y="5926168"/>
            <a:ext cx="8035994" cy="584775"/>
          </a:xfrm>
          <a:prstGeom prst="rect">
            <a:avLst/>
          </a:prstGeom>
          <a:noFill/>
        </p:spPr>
        <p:txBody>
          <a:bodyPr wrap="square" rtlCol="0">
            <a:spAutoFit/>
          </a:bodyPr>
          <a:lstStyle/>
          <a:p>
            <a:pPr algn="ctr"/>
            <a:r>
              <a:rPr lang="en-US" dirty="0"/>
              <a:t>Job Aid Link:</a:t>
            </a:r>
          </a:p>
          <a:p>
            <a:pPr algn="ctr"/>
            <a:r>
              <a:rPr lang="en-US" sz="1400" dirty="0">
                <a:hlinkClick r:id="rId3"/>
              </a:rPr>
              <a:t>https://ncfasthelp.nc.gov/FN_A/FN_A/server/general/projects/FAST_Help/FAST_Help.htm</a:t>
            </a:r>
            <a:r>
              <a:rPr lang="en-US" sz="1400" dirty="0"/>
              <a:t> </a:t>
            </a:r>
          </a:p>
        </p:txBody>
      </p:sp>
      <p:pic>
        <p:nvPicPr>
          <p:cNvPr id="4" name="Picture 3">
            <a:extLst>
              <a:ext uri="{FF2B5EF4-FFF2-40B4-BE49-F238E27FC236}">
                <a16:creationId xmlns:a16="http://schemas.microsoft.com/office/drawing/2014/main" id="{ECE3DFE9-A1D4-4591-A1AD-175F8DEC04C9}"/>
              </a:ext>
            </a:extLst>
          </p:cNvPr>
          <p:cNvPicPr>
            <a:picLocks noChangeAspect="1"/>
          </p:cNvPicPr>
          <p:nvPr/>
        </p:nvPicPr>
        <p:blipFill>
          <a:blip r:embed="rId4"/>
          <a:stretch>
            <a:fillRect/>
          </a:stretch>
        </p:blipFill>
        <p:spPr>
          <a:xfrm>
            <a:off x="1586389" y="1135526"/>
            <a:ext cx="5971222" cy="4586947"/>
          </a:xfrm>
          <a:prstGeom prst="rect">
            <a:avLst/>
          </a:prstGeom>
        </p:spPr>
      </p:pic>
    </p:spTree>
    <p:extLst>
      <p:ext uri="{BB962C8B-B14F-4D97-AF65-F5344CB8AC3E}">
        <p14:creationId xmlns:p14="http://schemas.microsoft.com/office/powerpoint/2010/main" val="3150926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C808-324B-410B-A496-441214C95AFB}"/>
              </a:ext>
            </a:extLst>
          </p:cNvPr>
          <p:cNvSpPr>
            <a:spLocks noGrp="1"/>
          </p:cNvSpPr>
          <p:nvPr>
            <p:ph type="title"/>
          </p:nvPr>
        </p:nvSpPr>
        <p:spPr/>
        <p:txBody>
          <a:bodyPr/>
          <a:lstStyle/>
          <a:p>
            <a:r>
              <a:rPr lang="en-US" dirty="0"/>
              <a:t>Good Cause</a:t>
            </a:r>
          </a:p>
        </p:txBody>
      </p:sp>
      <p:sp>
        <p:nvSpPr>
          <p:cNvPr id="3" name="Text Placeholder 2">
            <a:extLst>
              <a:ext uri="{FF2B5EF4-FFF2-40B4-BE49-F238E27FC236}">
                <a16:creationId xmlns:a16="http://schemas.microsoft.com/office/drawing/2014/main" id="{965F9FC7-24CA-4DE6-837A-B395F981CBC4}"/>
              </a:ext>
            </a:extLst>
          </p:cNvPr>
          <p:cNvSpPr>
            <a:spLocks noGrp="1"/>
          </p:cNvSpPr>
          <p:nvPr>
            <p:ph type="body" sz="quarter" idx="10"/>
          </p:nvPr>
        </p:nvSpPr>
        <p:spPr>
          <a:xfrm>
            <a:off x="629348" y="1172694"/>
            <a:ext cx="7888288" cy="5061252"/>
          </a:xfrm>
        </p:spPr>
        <p:txBody>
          <a:bodyPr/>
          <a:lstStyle/>
          <a:p>
            <a:r>
              <a:rPr lang="en-US" b="0" dirty="0"/>
              <a:t>Good cause is defined as: </a:t>
            </a:r>
          </a:p>
          <a:p>
            <a:pPr lvl="1"/>
            <a:r>
              <a:rPr lang="en-US" b="0" dirty="0"/>
              <a:t>A significant family crisis or change; </a:t>
            </a:r>
          </a:p>
          <a:p>
            <a:pPr lvl="1"/>
            <a:r>
              <a:rPr lang="en-US" b="0" dirty="0"/>
              <a:t>Illness or disability of the caretaker or child; or </a:t>
            </a:r>
          </a:p>
          <a:p>
            <a:pPr lvl="1"/>
            <a:r>
              <a:rPr lang="en-US" b="0" dirty="0"/>
              <a:t>Civil leave, including jury duty, or a required court appearance. </a:t>
            </a:r>
          </a:p>
          <a:p>
            <a:r>
              <a:rPr lang="en-US" b="0" dirty="0"/>
              <a:t>When determining good cause the caseworker:</a:t>
            </a:r>
          </a:p>
          <a:p>
            <a:pPr lvl="1"/>
            <a:r>
              <a:rPr lang="en-US" b="0" dirty="0"/>
              <a:t>Reviews participant’s case and Outcome Plan;</a:t>
            </a:r>
          </a:p>
          <a:p>
            <a:pPr lvl="1"/>
            <a:r>
              <a:rPr lang="en-US" b="0" dirty="0"/>
              <a:t>Discusses reasons for failure to meet the required hours with the participant.</a:t>
            </a:r>
          </a:p>
          <a:p>
            <a:r>
              <a:rPr lang="en-US" b="0" dirty="0"/>
              <a:t>Recommend requiring supervisory approval</a:t>
            </a:r>
          </a:p>
          <a:p>
            <a:r>
              <a:rPr lang="en-US" b="0" dirty="0"/>
              <a:t>Document!</a:t>
            </a:r>
          </a:p>
        </p:txBody>
      </p:sp>
    </p:spTree>
    <p:extLst>
      <p:ext uri="{BB962C8B-B14F-4D97-AF65-F5344CB8AC3E}">
        <p14:creationId xmlns:p14="http://schemas.microsoft.com/office/powerpoint/2010/main" val="4169339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C637-736C-43FB-A234-CDBDEFAAF4E3}"/>
              </a:ext>
            </a:extLst>
          </p:cNvPr>
          <p:cNvSpPr>
            <a:spLocks noGrp="1"/>
          </p:cNvSpPr>
          <p:nvPr>
            <p:ph type="title"/>
          </p:nvPr>
        </p:nvSpPr>
        <p:spPr/>
        <p:txBody>
          <a:bodyPr/>
          <a:lstStyle/>
          <a:p>
            <a:r>
              <a:rPr lang="en-US" dirty="0"/>
              <a:t>Good Cause</a:t>
            </a:r>
          </a:p>
        </p:txBody>
      </p:sp>
      <p:sp>
        <p:nvSpPr>
          <p:cNvPr id="3" name="Text Placeholder 2">
            <a:extLst>
              <a:ext uri="{FF2B5EF4-FFF2-40B4-BE49-F238E27FC236}">
                <a16:creationId xmlns:a16="http://schemas.microsoft.com/office/drawing/2014/main" id="{74D8DDD3-DBC3-4E03-ADBF-ACE684A21BDA}"/>
              </a:ext>
            </a:extLst>
          </p:cNvPr>
          <p:cNvSpPr>
            <a:spLocks noGrp="1"/>
          </p:cNvSpPr>
          <p:nvPr>
            <p:ph type="body" sz="quarter" idx="10"/>
          </p:nvPr>
        </p:nvSpPr>
        <p:spPr/>
        <p:txBody>
          <a:bodyPr/>
          <a:lstStyle/>
          <a:p>
            <a:r>
              <a:rPr lang="en-US" b="0" dirty="0"/>
              <a:t>Evaluation of Good Cause for Two-parent families:</a:t>
            </a:r>
          </a:p>
          <a:p>
            <a:pPr lvl="1"/>
            <a:r>
              <a:rPr lang="en-US" b="0" dirty="0"/>
              <a:t>Must include both parents</a:t>
            </a:r>
          </a:p>
          <a:p>
            <a:pPr lvl="1"/>
            <a:r>
              <a:rPr lang="en-US" b="0" dirty="0"/>
              <a:t>Both are accountable for completion of required hours of participation.</a:t>
            </a:r>
          </a:p>
          <a:p>
            <a:pPr lvl="1"/>
            <a:r>
              <a:rPr lang="en-US" b="0" dirty="0"/>
              <a:t>Worker must evaluate why the parents did not meet participation hours. </a:t>
            </a:r>
          </a:p>
          <a:p>
            <a:pPr lvl="1"/>
            <a:r>
              <a:rPr lang="en-US" b="0" dirty="0"/>
              <a:t>Determine if other parent can complete additional hours to compensate for the shortage. </a:t>
            </a:r>
          </a:p>
        </p:txBody>
      </p:sp>
    </p:spTree>
    <p:extLst>
      <p:ext uri="{BB962C8B-B14F-4D97-AF65-F5344CB8AC3E}">
        <p14:creationId xmlns:p14="http://schemas.microsoft.com/office/powerpoint/2010/main" val="4158997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DAFD-A993-4A31-9340-21134736D5C5}"/>
              </a:ext>
            </a:extLst>
          </p:cNvPr>
          <p:cNvSpPr>
            <a:spLocks noGrp="1"/>
          </p:cNvSpPr>
          <p:nvPr>
            <p:ph type="title"/>
          </p:nvPr>
        </p:nvSpPr>
        <p:spPr/>
        <p:txBody>
          <a:bodyPr/>
          <a:lstStyle/>
          <a:p>
            <a:r>
              <a:rPr lang="en-US" dirty="0"/>
              <a:t>Good Cause</a:t>
            </a:r>
          </a:p>
        </p:txBody>
      </p:sp>
      <p:sp>
        <p:nvSpPr>
          <p:cNvPr id="3" name="Text Placeholder 2">
            <a:extLst>
              <a:ext uri="{FF2B5EF4-FFF2-40B4-BE49-F238E27FC236}">
                <a16:creationId xmlns:a16="http://schemas.microsoft.com/office/drawing/2014/main" id="{E79F8429-E2F4-485F-B34A-A7326AA4692E}"/>
              </a:ext>
            </a:extLst>
          </p:cNvPr>
          <p:cNvSpPr>
            <a:spLocks noGrp="1"/>
          </p:cNvSpPr>
          <p:nvPr>
            <p:ph type="body" sz="quarter" idx="10"/>
          </p:nvPr>
        </p:nvSpPr>
        <p:spPr/>
        <p:txBody>
          <a:bodyPr/>
          <a:lstStyle/>
          <a:p>
            <a:r>
              <a:rPr lang="en-US" b="0" dirty="0"/>
              <a:t>Good Cause Granted:</a:t>
            </a:r>
          </a:p>
          <a:p>
            <a:pPr lvl="1"/>
            <a:r>
              <a:rPr lang="en-US" sz="2200" b="0" dirty="0"/>
              <a:t>Document reason thoroughly in case narrative</a:t>
            </a:r>
          </a:p>
          <a:p>
            <a:pPr lvl="1"/>
            <a:r>
              <a:rPr lang="en-US" sz="2200" b="0" dirty="0"/>
              <a:t>Issue the WFB payment</a:t>
            </a:r>
          </a:p>
          <a:p>
            <a:pPr lvl="1"/>
            <a:r>
              <a:rPr lang="en-US" sz="2200" b="0" dirty="0"/>
              <a:t>There will not be any negative consequences for the family. </a:t>
            </a:r>
          </a:p>
          <a:p>
            <a:pPr lvl="1"/>
            <a:r>
              <a:rPr lang="en-US" sz="2200" b="0" dirty="0"/>
              <a:t>Discuss ways to ensure compliance with all required activities, moving forward. </a:t>
            </a:r>
          </a:p>
          <a:p>
            <a:pPr lvl="1"/>
            <a:r>
              <a:rPr lang="en-US" sz="2200" b="0" dirty="0"/>
              <a:t>Revise Outcome Plan and MRA-B, if needed </a:t>
            </a:r>
          </a:p>
          <a:p>
            <a:r>
              <a:rPr lang="en-US" b="0" dirty="0"/>
              <a:t>Good Cause Not Granted:</a:t>
            </a:r>
          </a:p>
          <a:p>
            <a:pPr lvl="1"/>
            <a:r>
              <a:rPr lang="en-US" sz="2200" b="0" dirty="0"/>
              <a:t>WFB payment must not be issued. </a:t>
            </a:r>
          </a:p>
          <a:p>
            <a:pPr lvl="1"/>
            <a:r>
              <a:rPr lang="en-US" sz="2200" b="0" dirty="0"/>
              <a:t>The caseworker must thoroughly document reason in case narrative</a:t>
            </a:r>
          </a:p>
        </p:txBody>
      </p:sp>
    </p:spTree>
    <p:extLst>
      <p:ext uri="{BB962C8B-B14F-4D97-AF65-F5344CB8AC3E}">
        <p14:creationId xmlns:p14="http://schemas.microsoft.com/office/powerpoint/2010/main" val="411714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8950-42E1-4C16-A658-B273B5A9AF0A}"/>
              </a:ext>
            </a:extLst>
          </p:cNvPr>
          <p:cNvSpPr>
            <a:spLocks noGrp="1"/>
          </p:cNvSpPr>
          <p:nvPr>
            <p:ph type="title"/>
          </p:nvPr>
        </p:nvSpPr>
        <p:spPr/>
        <p:txBody>
          <a:bodyPr/>
          <a:lstStyle/>
          <a:p>
            <a:r>
              <a:rPr lang="en-US" dirty="0"/>
              <a:t>Goals and Objectives, continued</a:t>
            </a:r>
          </a:p>
        </p:txBody>
      </p:sp>
      <p:sp>
        <p:nvSpPr>
          <p:cNvPr id="3" name="Text Placeholder 2">
            <a:extLst>
              <a:ext uri="{FF2B5EF4-FFF2-40B4-BE49-F238E27FC236}">
                <a16:creationId xmlns:a16="http://schemas.microsoft.com/office/drawing/2014/main" id="{2D73E74E-BAFD-47C1-B9B5-68A478EC59E4}"/>
              </a:ext>
            </a:extLst>
          </p:cNvPr>
          <p:cNvSpPr>
            <a:spLocks noGrp="1"/>
          </p:cNvSpPr>
          <p:nvPr>
            <p:ph type="body" sz="quarter" idx="10"/>
          </p:nvPr>
        </p:nvSpPr>
        <p:spPr/>
        <p:txBody>
          <a:bodyPr/>
          <a:lstStyle/>
          <a:p>
            <a:r>
              <a:rPr lang="en-US" dirty="0"/>
              <a:t>To provide a review of ABAWD policy </a:t>
            </a:r>
          </a:p>
          <a:p>
            <a:endParaRPr lang="en-US" dirty="0"/>
          </a:p>
          <a:p>
            <a:r>
              <a:rPr lang="en-US" dirty="0"/>
              <a:t>To provide frequently asked FNS policy questions and responses</a:t>
            </a:r>
          </a:p>
          <a:p>
            <a:pPr marL="0" indent="0">
              <a:buNone/>
            </a:pPr>
            <a:endParaRPr lang="en-US" dirty="0"/>
          </a:p>
        </p:txBody>
      </p:sp>
    </p:spTree>
    <p:extLst>
      <p:ext uri="{BB962C8B-B14F-4D97-AF65-F5344CB8AC3E}">
        <p14:creationId xmlns:p14="http://schemas.microsoft.com/office/powerpoint/2010/main" val="1931022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CDF4-D584-4F32-BC83-1705A5BDC4F0}"/>
              </a:ext>
            </a:extLst>
          </p:cNvPr>
          <p:cNvSpPr>
            <a:spLocks noGrp="1"/>
          </p:cNvSpPr>
          <p:nvPr>
            <p:ph type="title"/>
          </p:nvPr>
        </p:nvSpPr>
        <p:spPr>
          <a:xfrm>
            <a:off x="628650" y="679110"/>
            <a:ext cx="7843267" cy="548640"/>
          </a:xfrm>
        </p:spPr>
        <p:txBody>
          <a:bodyPr/>
          <a:lstStyle/>
          <a:p>
            <a:r>
              <a:rPr lang="en-US" dirty="0"/>
              <a:t>Work First Small Group Discussion</a:t>
            </a:r>
          </a:p>
        </p:txBody>
      </p:sp>
      <p:sp>
        <p:nvSpPr>
          <p:cNvPr id="3" name="Text Placeholder 2">
            <a:extLst>
              <a:ext uri="{FF2B5EF4-FFF2-40B4-BE49-F238E27FC236}">
                <a16:creationId xmlns:a16="http://schemas.microsoft.com/office/drawing/2014/main" id="{D1A72716-2125-4549-B555-755206EDF03B}"/>
              </a:ext>
            </a:extLst>
          </p:cNvPr>
          <p:cNvSpPr>
            <a:spLocks noGrp="1"/>
          </p:cNvSpPr>
          <p:nvPr>
            <p:ph type="body" sz="quarter" idx="10"/>
          </p:nvPr>
        </p:nvSpPr>
        <p:spPr>
          <a:xfrm>
            <a:off x="628650" y="1380931"/>
            <a:ext cx="7888288" cy="4945224"/>
          </a:xfrm>
        </p:spPr>
        <p:txBody>
          <a:bodyPr/>
          <a:lstStyle/>
          <a:p>
            <a:pPr marL="0" indent="0">
              <a:spcBef>
                <a:spcPts val="0"/>
              </a:spcBef>
              <a:buNone/>
            </a:pPr>
            <a:r>
              <a:rPr lang="en-US" b="0" u="sng" dirty="0"/>
              <a:t>Instructions</a:t>
            </a:r>
            <a:r>
              <a:rPr lang="en-US" b="0" dirty="0"/>
              <a:t>:</a:t>
            </a:r>
          </a:p>
          <a:p>
            <a:pPr marL="800100" lvl="1" indent="-457200">
              <a:spcBef>
                <a:spcPts val="0"/>
              </a:spcBef>
              <a:buFont typeface="+mj-lt"/>
              <a:buAutoNum type="arabicPeriod"/>
            </a:pPr>
            <a:r>
              <a:rPr lang="en-US" sz="2200" b="0" dirty="0"/>
              <a:t>We will quickly count off by “6” and you will move into small groups based on your number.</a:t>
            </a:r>
          </a:p>
          <a:p>
            <a:pPr marL="800100" lvl="1" indent="-457200">
              <a:spcBef>
                <a:spcPts val="0"/>
              </a:spcBef>
              <a:buFont typeface="+mj-lt"/>
              <a:buAutoNum type="arabicPeriod"/>
            </a:pPr>
            <a:r>
              <a:rPr lang="en-US" sz="2200" b="0" dirty="0"/>
              <a:t>Once in your group, a facilitator will provide a case scenario for you to review together.</a:t>
            </a:r>
          </a:p>
          <a:p>
            <a:pPr marL="800100" lvl="1" indent="-457200">
              <a:spcBef>
                <a:spcPts val="0"/>
              </a:spcBef>
              <a:buFont typeface="+mj-lt"/>
              <a:buAutoNum type="arabicPeriod"/>
            </a:pPr>
            <a:r>
              <a:rPr lang="en-US" sz="2200" b="0" dirty="0"/>
              <a:t>You need to designate someone to document comments and someone to report out the results of your discussion to the entire room.</a:t>
            </a:r>
          </a:p>
          <a:p>
            <a:pPr marL="800100" lvl="1" indent="-457200">
              <a:spcBef>
                <a:spcPts val="0"/>
              </a:spcBef>
              <a:buFont typeface="+mj-lt"/>
              <a:buAutoNum type="arabicPeriod"/>
            </a:pPr>
            <a:r>
              <a:rPr lang="en-US" sz="2200" b="0" dirty="0"/>
              <a:t>You will have 5 minutes to review the scenario and determine if you feel it meets the policy definition of Good Cause and why you came to that conclusion.</a:t>
            </a:r>
          </a:p>
          <a:p>
            <a:pPr marL="800100" lvl="1" indent="-457200">
              <a:spcBef>
                <a:spcPts val="0"/>
              </a:spcBef>
              <a:buFont typeface="+mj-lt"/>
              <a:buAutoNum type="arabicPeriod"/>
            </a:pPr>
            <a:r>
              <a:rPr lang="en-US" sz="2200" b="0" dirty="0"/>
              <a:t>At the end of the 5 minutes, the reporter for each small group will summarize the outcome and the entire room will be allowed 2 minutes for further discussion.</a:t>
            </a:r>
          </a:p>
        </p:txBody>
      </p:sp>
    </p:spTree>
    <p:extLst>
      <p:ext uri="{BB962C8B-B14F-4D97-AF65-F5344CB8AC3E}">
        <p14:creationId xmlns:p14="http://schemas.microsoft.com/office/powerpoint/2010/main" val="974333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800" dirty="0"/>
              <a:t>Break </a:t>
            </a:r>
          </a:p>
        </p:txBody>
      </p:sp>
    </p:spTree>
    <p:extLst>
      <p:ext uri="{BB962C8B-B14F-4D97-AF65-F5344CB8AC3E}">
        <p14:creationId xmlns:p14="http://schemas.microsoft.com/office/powerpoint/2010/main" val="473365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15390-5A93-4394-A9C0-18FFEE1E972C}"/>
              </a:ext>
            </a:extLst>
          </p:cNvPr>
          <p:cNvSpPr>
            <a:spLocks noGrp="1"/>
          </p:cNvSpPr>
          <p:nvPr>
            <p:ph type="title"/>
          </p:nvPr>
        </p:nvSpPr>
        <p:spPr/>
        <p:txBody>
          <a:bodyPr>
            <a:noAutofit/>
          </a:bodyPr>
          <a:lstStyle/>
          <a:p>
            <a:pPr algn="ctr"/>
            <a:r>
              <a:rPr lang="en-US" sz="4000" b="1" dirty="0">
                <a:latin typeface="+mn-lt"/>
              </a:rPr>
              <a:t>Time Remaining</a:t>
            </a:r>
          </a:p>
        </p:txBody>
      </p:sp>
      <p:sp>
        <p:nvSpPr>
          <p:cNvPr id="2" name="Slide Number Placeholder 1">
            <a:extLst>
              <a:ext uri="{FF2B5EF4-FFF2-40B4-BE49-F238E27FC236}">
                <a16:creationId xmlns:a16="http://schemas.microsoft.com/office/drawing/2014/main" id="{EB4FA1FA-4348-4E59-A025-57900D5F0A23}"/>
              </a:ext>
            </a:extLst>
          </p:cNvPr>
          <p:cNvSpPr>
            <a:spLocks noGrp="1"/>
          </p:cNvSpPr>
          <p:nvPr>
            <p:ph type="sldNum" sz="quarter" idx="4294967295"/>
          </p:nvPr>
        </p:nvSpPr>
        <p:spPr>
          <a:xfrm>
            <a:off x="0" y="6650038"/>
            <a:ext cx="2057400" cy="138112"/>
          </a:xfrm>
        </p:spPr>
        <p:txBody>
          <a:bodyPr/>
          <a:lstStyle/>
          <a:p>
            <a:fld id="{11F27F3A-B3E9-41ED-AF8F-A365F10BB65F}" type="slidenum">
              <a:rPr lang="en-US" smtClean="0"/>
              <a:pPr/>
              <a:t>42</a:t>
            </a:fld>
            <a:endParaRPr lang="en-US" dirty="0"/>
          </a:p>
        </p:txBody>
      </p:sp>
      <p:sp>
        <p:nvSpPr>
          <p:cNvPr id="23" name="Oval 22">
            <a:extLst>
              <a:ext uri="{FF2B5EF4-FFF2-40B4-BE49-F238E27FC236}">
                <a16:creationId xmlns:a16="http://schemas.microsoft.com/office/drawing/2014/main" id="{3FEB8A7D-4BF9-46CE-A50A-8040450D9128}"/>
              </a:ext>
            </a:extLst>
          </p:cNvPr>
          <p:cNvSpPr/>
          <p:nvPr/>
        </p:nvSpPr>
        <p:spPr>
          <a:xfrm>
            <a:off x="337787" y="1978397"/>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15</a:t>
            </a:r>
          </a:p>
        </p:txBody>
      </p:sp>
      <p:sp>
        <p:nvSpPr>
          <p:cNvPr id="26" name="Oval 25">
            <a:extLst>
              <a:ext uri="{FF2B5EF4-FFF2-40B4-BE49-F238E27FC236}">
                <a16:creationId xmlns:a16="http://schemas.microsoft.com/office/drawing/2014/main" id="{8E179A77-ECE0-4719-B1E3-281B8AACE189}"/>
              </a:ext>
            </a:extLst>
          </p:cNvPr>
          <p:cNvSpPr/>
          <p:nvPr/>
        </p:nvSpPr>
        <p:spPr>
          <a:xfrm>
            <a:off x="2060386"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14</a:t>
            </a:r>
          </a:p>
        </p:txBody>
      </p:sp>
      <p:sp>
        <p:nvSpPr>
          <p:cNvPr id="27" name="Oval 26">
            <a:extLst>
              <a:ext uri="{FF2B5EF4-FFF2-40B4-BE49-F238E27FC236}">
                <a16:creationId xmlns:a16="http://schemas.microsoft.com/office/drawing/2014/main" id="{1E9E329A-BB68-4F47-A317-8785BDDD9C05}"/>
              </a:ext>
            </a:extLst>
          </p:cNvPr>
          <p:cNvSpPr/>
          <p:nvPr/>
        </p:nvSpPr>
        <p:spPr>
          <a:xfrm>
            <a:off x="3873137"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13</a:t>
            </a:r>
          </a:p>
        </p:txBody>
      </p:sp>
      <p:sp>
        <p:nvSpPr>
          <p:cNvPr id="28" name="Oval 27">
            <a:extLst>
              <a:ext uri="{FF2B5EF4-FFF2-40B4-BE49-F238E27FC236}">
                <a16:creationId xmlns:a16="http://schemas.microsoft.com/office/drawing/2014/main" id="{FDEA1346-32E3-4474-BED5-9893EC1828E8}"/>
              </a:ext>
            </a:extLst>
          </p:cNvPr>
          <p:cNvSpPr/>
          <p:nvPr/>
        </p:nvSpPr>
        <p:spPr>
          <a:xfrm>
            <a:off x="5678776"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12</a:t>
            </a:r>
          </a:p>
        </p:txBody>
      </p:sp>
      <p:sp>
        <p:nvSpPr>
          <p:cNvPr id="29" name="Oval 28">
            <a:extLst>
              <a:ext uri="{FF2B5EF4-FFF2-40B4-BE49-F238E27FC236}">
                <a16:creationId xmlns:a16="http://schemas.microsoft.com/office/drawing/2014/main" id="{F5A2D208-4302-42EB-8EBD-D9F642075567}"/>
              </a:ext>
            </a:extLst>
          </p:cNvPr>
          <p:cNvSpPr/>
          <p:nvPr/>
        </p:nvSpPr>
        <p:spPr>
          <a:xfrm>
            <a:off x="7465247" y="1999032"/>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62500" lnSpcReduction="20000"/>
          </a:bodyPr>
          <a:lstStyle/>
          <a:p>
            <a:pPr algn="ctr"/>
            <a:r>
              <a:rPr lang="en-US" sz="9600" dirty="0">
                <a:solidFill>
                  <a:schemeClr val="tx1"/>
                </a:solidFill>
              </a:rPr>
              <a:t>11</a:t>
            </a:r>
          </a:p>
        </p:txBody>
      </p:sp>
      <p:sp>
        <p:nvSpPr>
          <p:cNvPr id="30" name="Oval 29">
            <a:extLst>
              <a:ext uri="{FF2B5EF4-FFF2-40B4-BE49-F238E27FC236}">
                <a16:creationId xmlns:a16="http://schemas.microsoft.com/office/drawing/2014/main" id="{27F4EC20-0893-4296-9E20-E8EA0FCD529B}"/>
              </a:ext>
            </a:extLst>
          </p:cNvPr>
          <p:cNvSpPr/>
          <p:nvPr/>
        </p:nvSpPr>
        <p:spPr>
          <a:xfrm>
            <a:off x="325731"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10</a:t>
            </a:r>
          </a:p>
        </p:txBody>
      </p:sp>
      <p:sp>
        <p:nvSpPr>
          <p:cNvPr id="31" name="Oval 30">
            <a:extLst>
              <a:ext uri="{FF2B5EF4-FFF2-40B4-BE49-F238E27FC236}">
                <a16:creationId xmlns:a16="http://schemas.microsoft.com/office/drawing/2014/main" id="{86D10A02-D991-4B3E-9689-6B7B4D21A3ED}"/>
              </a:ext>
            </a:extLst>
          </p:cNvPr>
          <p:cNvSpPr/>
          <p:nvPr/>
        </p:nvSpPr>
        <p:spPr>
          <a:xfrm>
            <a:off x="2053888" y="3653979"/>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09</a:t>
            </a:r>
          </a:p>
        </p:txBody>
      </p:sp>
      <p:sp>
        <p:nvSpPr>
          <p:cNvPr id="32" name="Oval 31">
            <a:extLst>
              <a:ext uri="{FF2B5EF4-FFF2-40B4-BE49-F238E27FC236}">
                <a16:creationId xmlns:a16="http://schemas.microsoft.com/office/drawing/2014/main" id="{71E105CE-7C13-47B3-A52A-8757CD550422}"/>
              </a:ext>
            </a:extLst>
          </p:cNvPr>
          <p:cNvSpPr/>
          <p:nvPr/>
        </p:nvSpPr>
        <p:spPr>
          <a:xfrm>
            <a:off x="3905830"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08</a:t>
            </a:r>
          </a:p>
        </p:txBody>
      </p:sp>
      <p:sp>
        <p:nvSpPr>
          <p:cNvPr id="33" name="Oval 32">
            <a:extLst>
              <a:ext uri="{FF2B5EF4-FFF2-40B4-BE49-F238E27FC236}">
                <a16:creationId xmlns:a16="http://schemas.microsoft.com/office/drawing/2014/main" id="{E6940290-9B43-4993-A7B1-1897F8ECDDA2}"/>
              </a:ext>
            </a:extLst>
          </p:cNvPr>
          <p:cNvSpPr/>
          <p:nvPr/>
        </p:nvSpPr>
        <p:spPr>
          <a:xfrm>
            <a:off x="5773596"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07</a:t>
            </a:r>
          </a:p>
        </p:txBody>
      </p:sp>
      <p:sp>
        <p:nvSpPr>
          <p:cNvPr id="34" name="Oval 33">
            <a:extLst>
              <a:ext uri="{FF2B5EF4-FFF2-40B4-BE49-F238E27FC236}">
                <a16:creationId xmlns:a16="http://schemas.microsoft.com/office/drawing/2014/main" id="{620BC6F8-40E4-480F-8EF8-C02B6D72CE63}"/>
              </a:ext>
            </a:extLst>
          </p:cNvPr>
          <p:cNvSpPr/>
          <p:nvPr/>
        </p:nvSpPr>
        <p:spPr>
          <a:xfrm>
            <a:off x="7485929" y="3653977"/>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06</a:t>
            </a:r>
          </a:p>
        </p:txBody>
      </p:sp>
      <p:sp>
        <p:nvSpPr>
          <p:cNvPr id="35" name="Oval 34">
            <a:extLst>
              <a:ext uri="{FF2B5EF4-FFF2-40B4-BE49-F238E27FC236}">
                <a16:creationId xmlns:a16="http://schemas.microsoft.com/office/drawing/2014/main" id="{F2F1132D-B720-4B4E-9A17-4F38A77BAF19}"/>
              </a:ext>
            </a:extLst>
          </p:cNvPr>
          <p:cNvSpPr/>
          <p:nvPr/>
        </p:nvSpPr>
        <p:spPr>
          <a:xfrm>
            <a:off x="325731" y="5329559"/>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05</a:t>
            </a:r>
          </a:p>
        </p:txBody>
      </p:sp>
      <p:sp>
        <p:nvSpPr>
          <p:cNvPr id="36" name="Oval 35">
            <a:extLst>
              <a:ext uri="{FF2B5EF4-FFF2-40B4-BE49-F238E27FC236}">
                <a16:creationId xmlns:a16="http://schemas.microsoft.com/office/drawing/2014/main" id="{09802707-5BC4-4A50-B360-EE204D51DEE4}"/>
              </a:ext>
            </a:extLst>
          </p:cNvPr>
          <p:cNvSpPr/>
          <p:nvPr/>
        </p:nvSpPr>
        <p:spPr>
          <a:xfrm>
            <a:off x="2053889" y="5329556"/>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04</a:t>
            </a:r>
          </a:p>
        </p:txBody>
      </p:sp>
      <p:sp>
        <p:nvSpPr>
          <p:cNvPr id="37" name="Oval 36">
            <a:extLst>
              <a:ext uri="{FF2B5EF4-FFF2-40B4-BE49-F238E27FC236}">
                <a16:creationId xmlns:a16="http://schemas.microsoft.com/office/drawing/2014/main" id="{E37F5246-99AC-47F0-94E7-E5FEFC88B837}"/>
              </a:ext>
            </a:extLst>
          </p:cNvPr>
          <p:cNvSpPr/>
          <p:nvPr/>
        </p:nvSpPr>
        <p:spPr>
          <a:xfrm>
            <a:off x="3892305" y="5309611"/>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03</a:t>
            </a:r>
          </a:p>
        </p:txBody>
      </p:sp>
      <p:sp>
        <p:nvSpPr>
          <p:cNvPr id="38" name="Oval 37">
            <a:extLst>
              <a:ext uri="{FF2B5EF4-FFF2-40B4-BE49-F238E27FC236}">
                <a16:creationId xmlns:a16="http://schemas.microsoft.com/office/drawing/2014/main" id="{41A42D13-B35A-4B70-9A1F-0C4D65E622B7}"/>
              </a:ext>
            </a:extLst>
          </p:cNvPr>
          <p:cNvSpPr/>
          <p:nvPr/>
        </p:nvSpPr>
        <p:spPr>
          <a:xfrm>
            <a:off x="5730721" y="5309611"/>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02</a:t>
            </a:r>
          </a:p>
        </p:txBody>
      </p:sp>
      <p:sp>
        <p:nvSpPr>
          <p:cNvPr id="39" name="Oval 38">
            <a:extLst>
              <a:ext uri="{FF2B5EF4-FFF2-40B4-BE49-F238E27FC236}">
                <a16:creationId xmlns:a16="http://schemas.microsoft.com/office/drawing/2014/main" id="{59879041-A08C-4279-8FBF-D4DA58DF144F}"/>
              </a:ext>
            </a:extLst>
          </p:cNvPr>
          <p:cNvSpPr/>
          <p:nvPr/>
        </p:nvSpPr>
        <p:spPr>
          <a:xfrm>
            <a:off x="7465247" y="5329556"/>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01</a:t>
            </a:r>
          </a:p>
        </p:txBody>
      </p:sp>
      <p:sp>
        <p:nvSpPr>
          <p:cNvPr id="40" name="Oval 39">
            <a:extLst>
              <a:ext uri="{FF2B5EF4-FFF2-40B4-BE49-F238E27FC236}">
                <a16:creationId xmlns:a16="http://schemas.microsoft.com/office/drawing/2014/main" id="{BE96D85E-9265-42EC-B065-615EA19ACA84}"/>
              </a:ext>
            </a:extLst>
          </p:cNvPr>
          <p:cNvSpPr/>
          <p:nvPr/>
        </p:nvSpPr>
        <p:spPr>
          <a:xfrm>
            <a:off x="1613295" y="1203061"/>
            <a:ext cx="5342526" cy="52597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rPr>
              <a:t>Time is Up</a:t>
            </a:r>
          </a:p>
        </p:txBody>
      </p:sp>
    </p:spTree>
    <p:extLst>
      <p:ext uri="{BB962C8B-B14F-4D97-AF65-F5344CB8AC3E}">
        <p14:creationId xmlns:p14="http://schemas.microsoft.com/office/powerpoint/2010/main" val="31793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23"/>
                                        </p:tgtEl>
                                      </p:cBhvr>
                                    </p:animEffect>
                                    <p:set>
                                      <p:cBhvr>
                                        <p:cTn id="7" dur="1" fill="hold">
                                          <p:stCondLst>
                                            <p:cond delay="58999"/>
                                          </p:stCondLst>
                                        </p:cTn>
                                        <p:tgtEl>
                                          <p:spTgt spid="23"/>
                                        </p:tgtEl>
                                        <p:attrNameLst>
                                          <p:attrName>style.visibility</p:attrName>
                                        </p:attrNameLst>
                                      </p:cBhvr>
                                      <p:to>
                                        <p:strVal val="hidden"/>
                                      </p:to>
                                    </p:set>
                                  </p:child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6"/>
                                        </p:tgtEl>
                                      </p:cBhvr>
                                    </p:animEffect>
                                    <p:set>
                                      <p:cBhvr>
                                        <p:cTn id="11" dur="1" fill="hold">
                                          <p:stCondLst>
                                            <p:cond delay="58999"/>
                                          </p:stCondLst>
                                        </p:cTn>
                                        <p:tgtEl>
                                          <p:spTgt spid="26"/>
                                        </p:tgtEl>
                                        <p:attrNameLst>
                                          <p:attrName>style.visibility</p:attrName>
                                        </p:attrNameLst>
                                      </p:cBhvr>
                                      <p:to>
                                        <p:strVal val="hidden"/>
                                      </p:to>
                                    </p:set>
                                  </p:childTnLst>
                                </p:cTn>
                              </p:par>
                            </p:childTnLst>
                          </p:cTn>
                        </p:par>
                        <p:par>
                          <p:cTn id="12" fill="hold">
                            <p:stCondLst>
                              <p:cond delay="118000"/>
                            </p:stCondLst>
                            <p:childTnLst>
                              <p:par>
                                <p:cTn id="13" presetID="21" presetClass="exit" presetSubtype="1" fill="hold" grpId="0" nodeType="afterEffect">
                                  <p:stCondLst>
                                    <p:cond delay="0"/>
                                  </p:stCondLst>
                                  <p:childTnLst>
                                    <p:animEffect transition="out" filter="wheel(1)">
                                      <p:cBhvr>
                                        <p:cTn id="14" dur="59000"/>
                                        <p:tgtEl>
                                          <p:spTgt spid="27"/>
                                        </p:tgtEl>
                                      </p:cBhvr>
                                    </p:animEffect>
                                    <p:set>
                                      <p:cBhvr>
                                        <p:cTn id="15" dur="1" fill="hold">
                                          <p:stCondLst>
                                            <p:cond delay="58999"/>
                                          </p:stCondLst>
                                        </p:cTn>
                                        <p:tgtEl>
                                          <p:spTgt spid="27"/>
                                        </p:tgtEl>
                                        <p:attrNameLst>
                                          <p:attrName>style.visibility</p:attrName>
                                        </p:attrNameLst>
                                      </p:cBhvr>
                                      <p:to>
                                        <p:strVal val="hidden"/>
                                      </p:to>
                                    </p:set>
                                  </p:childTnLst>
                                </p:cTn>
                              </p:par>
                            </p:childTnLst>
                          </p:cTn>
                        </p:par>
                        <p:par>
                          <p:cTn id="16" fill="hold">
                            <p:stCondLst>
                              <p:cond delay="177000"/>
                            </p:stCondLst>
                            <p:childTnLst>
                              <p:par>
                                <p:cTn id="17" presetID="21" presetClass="exit" presetSubtype="1" fill="hold" grpId="0" nodeType="afterEffect">
                                  <p:stCondLst>
                                    <p:cond delay="0"/>
                                  </p:stCondLst>
                                  <p:childTnLst>
                                    <p:animEffect transition="out" filter="wheel(1)">
                                      <p:cBhvr>
                                        <p:cTn id="18" dur="59000"/>
                                        <p:tgtEl>
                                          <p:spTgt spid="28"/>
                                        </p:tgtEl>
                                      </p:cBhvr>
                                    </p:animEffect>
                                    <p:set>
                                      <p:cBhvr>
                                        <p:cTn id="19" dur="1" fill="hold">
                                          <p:stCondLst>
                                            <p:cond delay="58999"/>
                                          </p:stCondLst>
                                        </p:cTn>
                                        <p:tgtEl>
                                          <p:spTgt spid="28"/>
                                        </p:tgtEl>
                                        <p:attrNameLst>
                                          <p:attrName>style.visibility</p:attrName>
                                        </p:attrNameLst>
                                      </p:cBhvr>
                                      <p:to>
                                        <p:strVal val="hidden"/>
                                      </p:to>
                                    </p:set>
                                  </p:childTnLst>
                                </p:cTn>
                              </p:par>
                            </p:childTnLst>
                          </p:cTn>
                        </p:par>
                        <p:par>
                          <p:cTn id="20" fill="hold">
                            <p:stCondLst>
                              <p:cond delay="236000"/>
                            </p:stCondLst>
                            <p:childTnLst>
                              <p:par>
                                <p:cTn id="21" presetID="21" presetClass="exit" presetSubtype="1" fill="hold" grpId="0" nodeType="afterEffect">
                                  <p:stCondLst>
                                    <p:cond delay="0"/>
                                  </p:stCondLst>
                                  <p:childTnLst>
                                    <p:animEffect transition="out" filter="wheel(1)">
                                      <p:cBhvr>
                                        <p:cTn id="22" dur="59000"/>
                                        <p:tgtEl>
                                          <p:spTgt spid="29"/>
                                        </p:tgtEl>
                                      </p:cBhvr>
                                    </p:animEffect>
                                    <p:set>
                                      <p:cBhvr>
                                        <p:cTn id="23" dur="1" fill="hold">
                                          <p:stCondLst>
                                            <p:cond delay="58999"/>
                                          </p:stCondLst>
                                        </p:cTn>
                                        <p:tgtEl>
                                          <p:spTgt spid="29"/>
                                        </p:tgtEl>
                                        <p:attrNameLst>
                                          <p:attrName>style.visibility</p:attrName>
                                        </p:attrNameLst>
                                      </p:cBhvr>
                                      <p:to>
                                        <p:strVal val="hidden"/>
                                      </p:to>
                                    </p:set>
                                  </p:childTnLst>
                                </p:cTn>
                              </p:par>
                            </p:childTnLst>
                          </p:cTn>
                        </p:par>
                        <p:par>
                          <p:cTn id="24" fill="hold">
                            <p:stCondLst>
                              <p:cond delay="295000"/>
                            </p:stCondLst>
                            <p:childTnLst>
                              <p:par>
                                <p:cTn id="25" presetID="21" presetClass="exit" presetSubtype="1" fill="hold" grpId="0" nodeType="afterEffect">
                                  <p:stCondLst>
                                    <p:cond delay="0"/>
                                  </p:stCondLst>
                                  <p:childTnLst>
                                    <p:animEffect transition="out" filter="wheel(1)">
                                      <p:cBhvr>
                                        <p:cTn id="26" dur="59000"/>
                                        <p:tgtEl>
                                          <p:spTgt spid="30"/>
                                        </p:tgtEl>
                                      </p:cBhvr>
                                    </p:animEffect>
                                    <p:set>
                                      <p:cBhvr>
                                        <p:cTn id="27" dur="1" fill="hold">
                                          <p:stCondLst>
                                            <p:cond delay="58999"/>
                                          </p:stCondLst>
                                        </p:cTn>
                                        <p:tgtEl>
                                          <p:spTgt spid="30"/>
                                        </p:tgtEl>
                                        <p:attrNameLst>
                                          <p:attrName>style.visibility</p:attrName>
                                        </p:attrNameLst>
                                      </p:cBhvr>
                                      <p:to>
                                        <p:strVal val="hidden"/>
                                      </p:to>
                                    </p:set>
                                  </p:childTnLst>
                                </p:cTn>
                              </p:par>
                            </p:childTnLst>
                          </p:cTn>
                        </p:par>
                        <p:par>
                          <p:cTn id="28" fill="hold">
                            <p:stCondLst>
                              <p:cond delay="354000"/>
                            </p:stCondLst>
                            <p:childTnLst>
                              <p:par>
                                <p:cTn id="29" presetID="21" presetClass="exit" presetSubtype="1" fill="hold" grpId="0" nodeType="afterEffect">
                                  <p:stCondLst>
                                    <p:cond delay="0"/>
                                  </p:stCondLst>
                                  <p:childTnLst>
                                    <p:animEffect transition="out" filter="wheel(1)">
                                      <p:cBhvr>
                                        <p:cTn id="30" dur="59000"/>
                                        <p:tgtEl>
                                          <p:spTgt spid="31"/>
                                        </p:tgtEl>
                                      </p:cBhvr>
                                    </p:animEffect>
                                    <p:set>
                                      <p:cBhvr>
                                        <p:cTn id="31" dur="1" fill="hold">
                                          <p:stCondLst>
                                            <p:cond delay="58999"/>
                                          </p:stCondLst>
                                        </p:cTn>
                                        <p:tgtEl>
                                          <p:spTgt spid="31"/>
                                        </p:tgtEl>
                                        <p:attrNameLst>
                                          <p:attrName>style.visibility</p:attrName>
                                        </p:attrNameLst>
                                      </p:cBhvr>
                                      <p:to>
                                        <p:strVal val="hidden"/>
                                      </p:to>
                                    </p:set>
                                  </p:childTnLst>
                                </p:cTn>
                              </p:par>
                            </p:childTnLst>
                          </p:cTn>
                        </p:par>
                        <p:par>
                          <p:cTn id="32" fill="hold">
                            <p:stCondLst>
                              <p:cond delay="413000"/>
                            </p:stCondLst>
                            <p:childTnLst>
                              <p:par>
                                <p:cTn id="33" presetID="21" presetClass="exit" presetSubtype="1" fill="hold" grpId="0" nodeType="afterEffect">
                                  <p:stCondLst>
                                    <p:cond delay="0"/>
                                  </p:stCondLst>
                                  <p:childTnLst>
                                    <p:animEffect transition="out" filter="wheel(1)">
                                      <p:cBhvr>
                                        <p:cTn id="34" dur="59000"/>
                                        <p:tgtEl>
                                          <p:spTgt spid="32"/>
                                        </p:tgtEl>
                                      </p:cBhvr>
                                    </p:animEffect>
                                    <p:set>
                                      <p:cBhvr>
                                        <p:cTn id="35" dur="1" fill="hold">
                                          <p:stCondLst>
                                            <p:cond delay="58999"/>
                                          </p:stCondLst>
                                        </p:cTn>
                                        <p:tgtEl>
                                          <p:spTgt spid="32"/>
                                        </p:tgtEl>
                                        <p:attrNameLst>
                                          <p:attrName>style.visibility</p:attrName>
                                        </p:attrNameLst>
                                      </p:cBhvr>
                                      <p:to>
                                        <p:strVal val="hidden"/>
                                      </p:to>
                                    </p:set>
                                  </p:childTnLst>
                                </p:cTn>
                              </p:par>
                            </p:childTnLst>
                          </p:cTn>
                        </p:par>
                        <p:par>
                          <p:cTn id="36" fill="hold">
                            <p:stCondLst>
                              <p:cond delay="472000"/>
                            </p:stCondLst>
                            <p:childTnLst>
                              <p:par>
                                <p:cTn id="37" presetID="21" presetClass="exit" presetSubtype="1" fill="hold" grpId="0" nodeType="afterEffect">
                                  <p:stCondLst>
                                    <p:cond delay="0"/>
                                  </p:stCondLst>
                                  <p:childTnLst>
                                    <p:animEffect transition="out" filter="wheel(1)">
                                      <p:cBhvr>
                                        <p:cTn id="38" dur="59000"/>
                                        <p:tgtEl>
                                          <p:spTgt spid="33"/>
                                        </p:tgtEl>
                                      </p:cBhvr>
                                    </p:animEffect>
                                    <p:set>
                                      <p:cBhvr>
                                        <p:cTn id="39" dur="1" fill="hold">
                                          <p:stCondLst>
                                            <p:cond delay="58999"/>
                                          </p:stCondLst>
                                        </p:cTn>
                                        <p:tgtEl>
                                          <p:spTgt spid="33"/>
                                        </p:tgtEl>
                                        <p:attrNameLst>
                                          <p:attrName>style.visibility</p:attrName>
                                        </p:attrNameLst>
                                      </p:cBhvr>
                                      <p:to>
                                        <p:strVal val="hidden"/>
                                      </p:to>
                                    </p:set>
                                  </p:childTnLst>
                                </p:cTn>
                              </p:par>
                            </p:childTnLst>
                          </p:cTn>
                        </p:par>
                        <p:par>
                          <p:cTn id="40" fill="hold">
                            <p:stCondLst>
                              <p:cond delay="531000"/>
                            </p:stCondLst>
                            <p:childTnLst>
                              <p:par>
                                <p:cTn id="41" presetID="21" presetClass="exit" presetSubtype="1" fill="hold" grpId="0" nodeType="afterEffect">
                                  <p:stCondLst>
                                    <p:cond delay="0"/>
                                  </p:stCondLst>
                                  <p:childTnLst>
                                    <p:animEffect transition="out" filter="wheel(1)">
                                      <p:cBhvr>
                                        <p:cTn id="42" dur="59000"/>
                                        <p:tgtEl>
                                          <p:spTgt spid="34"/>
                                        </p:tgtEl>
                                      </p:cBhvr>
                                    </p:animEffect>
                                    <p:set>
                                      <p:cBhvr>
                                        <p:cTn id="43" dur="1" fill="hold">
                                          <p:stCondLst>
                                            <p:cond delay="58999"/>
                                          </p:stCondLst>
                                        </p:cTn>
                                        <p:tgtEl>
                                          <p:spTgt spid="34"/>
                                        </p:tgtEl>
                                        <p:attrNameLst>
                                          <p:attrName>style.visibility</p:attrName>
                                        </p:attrNameLst>
                                      </p:cBhvr>
                                      <p:to>
                                        <p:strVal val="hidden"/>
                                      </p:to>
                                    </p:set>
                                  </p:childTnLst>
                                </p:cTn>
                              </p:par>
                            </p:childTnLst>
                          </p:cTn>
                        </p:par>
                        <p:par>
                          <p:cTn id="44" fill="hold">
                            <p:stCondLst>
                              <p:cond delay="590000"/>
                            </p:stCondLst>
                            <p:childTnLst>
                              <p:par>
                                <p:cTn id="45" presetID="21" presetClass="exit" presetSubtype="1" fill="hold" grpId="0" nodeType="afterEffect">
                                  <p:stCondLst>
                                    <p:cond delay="0"/>
                                  </p:stCondLst>
                                  <p:childTnLst>
                                    <p:animEffect transition="out" filter="wheel(1)">
                                      <p:cBhvr>
                                        <p:cTn id="46" dur="59000"/>
                                        <p:tgtEl>
                                          <p:spTgt spid="35"/>
                                        </p:tgtEl>
                                      </p:cBhvr>
                                    </p:animEffect>
                                    <p:set>
                                      <p:cBhvr>
                                        <p:cTn id="47" dur="1" fill="hold">
                                          <p:stCondLst>
                                            <p:cond delay="58999"/>
                                          </p:stCondLst>
                                        </p:cTn>
                                        <p:tgtEl>
                                          <p:spTgt spid="35"/>
                                        </p:tgtEl>
                                        <p:attrNameLst>
                                          <p:attrName>style.visibility</p:attrName>
                                        </p:attrNameLst>
                                      </p:cBhvr>
                                      <p:to>
                                        <p:strVal val="hidden"/>
                                      </p:to>
                                    </p:set>
                                  </p:childTnLst>
                                </p:cTn>
                              </p:par>
                            </p:childTnLst>
                          </p:cTn>
                        </p:par>
                        <p:par>
                          <p:cTn id="48" fill="hold">
                            <p:stCondLst>
                              <p:cond delay="649000"/>
                            </p:stCondLst>
                            <p:childTnLst>
                              <p:par>
                                <p:cTn id="49" presetID="21" presetClass="exit" presetSubtype="1" fill="hold" grpId="0" nodeType="afterEffect">
                                  <p:stCondLst>
                                    <p:cond delay="0"/>
                                  </p:stCondLst>
                                  <p:childTnLst>
                                    <p:animEffect transition="out" filter="wheel(1)">
                                      <p:cBhvr>
                                        <p:cTn id="50" dur="59000"/>
                                        <p:tgtEl>
                                          <p:spTgt spid="36"/>
                                        </p:tgtEl>
                                      </p:cBhvr>
                                    </p:animEffect>
                                    <p:set>
                                      <p:cBhvr>
                                        <p:cTn id="51" dur="1" fill="hold">
                                          <p:stCondLst>
                                            <p:cond delay="58999"/>
                                          </p:stCondLst>
                                        </p:cTn>
                                        <p:tgtEl>
                                          <p:spTgt spid="36"/>
                                        </p:tgtEl>
                                        <p:attrNameLst>
                                          <p:attrName>style.visibility</p:attrName>
                                        </p:attrNameLst>
                                      </p:cBhvr>
                                      <p:to>
                                        <p:strVal val="hidden"/>
                                      </p:to>
                                    </p:set>
                                  </p:childTnLst>
                                </p:cTn>
                              </p:par>
                            </p:childTnLst>
                          </p:cTn>
                        </p:par>
                        <p:par>
                          <p:cTn id="52" fill="hold">
                            <p:stCondLst>
                              <p:cond delay="708000"/>
                            </p:stCondLst>
                            <p:childTnLst>
                              <p:par>
                                <p:cTn id="53" presetID="21" presetClass="exit" presetSubtype="1" fill="hold" grpId="0" nodeType="afterEffect">
                                  <p:stCondLst>
                                    <p:cond delay="0"/>
                                  </p:stCondLst>
                                  <p:childTnLst>
                                    <p:animEffect transition="out" filter="wheel(1)">
                                      <p:cBhvr>
                                        <p:cTn id="54" dur="59000"/>
                                        <p:tgtEl>
                                          <p:spTgt spid="37"/>
                                        </p:tgtEl>
                                      </p:cBhvr>
                                    </p:animEffect>
                                    <p:set>
                                      <p:cBhvr>
                                        <p:cTn id="55" dur="1" fill="hold">
                                          <p:stCondLst>
                                            <p:cond delay="58999"/>
                                          </p:stCondLst>
                                        </p:cTn>
                                        <p:tgtEl>
                                          <p:spTgt spid="37"/>
                                        </p:tgtEl>
                                        <p:attrNameLst>
                                          <p:attrName>style.visibility</p:attrName>
                                        </p:attrNameLst>
                                      </p:cBhvr>
                                      <p:to>
                                        <p:strVal val="hidden"/>
                                      </p:to>
                                    </p:set>
                                  </p:childTnLst>
                                </p:cTn>
                              </p:par>
                            </p:childTnLst>
                          </p:cTn>
                        </p:par>
                        <p:par>
                          <p:cTn id="56" fill="hold">
                            <p:stCondLst>
                              <p:cond delay="767000"/>
                            </p:stCondLst>
                            <p:childTnLst>
                              <p:par>
                                <p:cTn id="57" presetID="21" presetClass="exit" presetSubtype="1" fill="hold" grpId="0" nodeType="afterEffect">
                                  <p:stCondLst>
                                    <p:cond delay="0"/>
                                  </p:stCondLst>
                                  <p:childTnLst>
                                    <p:animEffect transition="out" filter="wheel(1)">
                                      <p:cBhvr>
                                        <p:cTn id="58" dur="59000"/>
                                        <p:tgtEl>
                                          <p:spTgt spid="38"/>
                                        </p:tgtEl>
                                      </p:cBhvr>
                                    </p:animEffect>
                                    <p:set>
                                      <p:cBhvr>
                                        <p:cTn id="59" dur="1" fill="hold">
                                          <p:stCondLst>
                                            <p:cond delay="58999"/>
                                          </p:stCondLst>
                                        </p:cTn>
                                        <p:tgtEl>
                                          <p:spTgt spid="38"/>
                                        </p:tgtEl>
                                        <p:attrNameLst>
                                          <p:attrName>style.visibility</p:attrName>
                                        </p:attrNameLst>
                                      </p:cBhvr>
                                      <p:to>
                                        <p:strVal val="hidden"/>
                                      </p:to>
                                    </p:set>
                                  </p:childTnLst>
                                </p:cTn>
                              </p:par>
                            </p:childTnLst>
                          </p:cTn>
                        </p:par>
                        <p:par>
                          <p:cTn id="60" fill="hold">
                            <p:stCondLst>
                              <p:cond delay="826000"/>
                            </p:stCondLst>
                            <p:childTnLst>
                              <p:par>
                                <p:cTn id="61" presetID="21" presetClass="exit" presetSubtype="1" fill="hold" grpId="0" nodeType="afterEffect">
                                  <p:stCondLst>
                                    <p:cond delay="0"/>
                                  </p:stCondLst>
                                  <p:childTnLst>
                                    <p:animEffect transition="out" filter="wheel(1)">
                                      <p:cBhvr>
                                        <p:cTn id="62" dur="59000"/>
                                        <p:tgtEl>
                                          <p:spTgt spid="39"/>
                                        </p:tgtEl>
                                      </p:cBhvr>
                                    </p:animEffect>
                                    <p:set>
                                      <p:cBhvr>
                                        <p:cTn id="63" dur="1" fill="hold">
                                          <p:stCondLst>
                                            <p:cond delay="58999"/>
                                          </p:stCondLst>
                                        </p:cTn>
                                        <p:tgtEl>
                                          <p:spTgt spid="39"/>
                                        </p:tgtEl>
                                        <p:attrNameLst>
                                          <p:attrName>style.visibility</p:attrName>
                                        </p:attrNameLst>
                                      </p:cBhvr>
                                      <p:to>
                                        <p:strVal val="hidden"/>
                                      </p:to>
                                    </p:set>
                                  </p:childTnLst>
                                </p:cTn>
                              </p:par>
                            </p:childTnLst>
                          </p:cTn>
                        </p:par>
                        <p:par>
                          <p:cTn id="64" fill="hold">
                            <p:stCondLst>
                              <p:cond delay="885000"/>
                            </p:stCondLst>
                            <p:childTnLst>
                              <p:par>
                                <p:cTn id="65" presetID="1"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EA728C-5C66-4DE9-A506-356EA1055AA8}"/>
              </a:ext>
            </a:extLst>
          </p:cNvPr>
          <p:cNvSpPr>
            <a:spLocks noGrp="1"/>
          </p:cNvSpPr>
          <p:nvPr>
            <p:ph type="body" sz="quarter" idx="10"/>
          </p:nvPr>
        </p:nvSpPr>
        <p:spPr>
          <a:xfrm>
            <a:off x="628650" y="2855167"/>
            <a:ext cx="7888288" cy="3387940"/>
          </a:xfrm>
        </p:spPr>
        <p:txBody>
          <a:bodyPr/>
          <a:lstStyle/>
          <a:p>
            <a:pPr marL="0" indent="0" algn="ctr">
              <a:buNone/>
            </a:pPr>
            <a:r>
              <a:rPr lang="en-US" sz="3600" dirty="0"/>
              <a:t>Small Group Discussion Sharing</a:t>
            </a:r>
          </a:p>
        </p:txBody>
      </p:sp>
    </p:spTree>
    <p:extLst>
      <p:ext uri="{BB962C8B-B14F-4D97-AF65-F5344CB8AC3E}">
        <p14:creationId xmlns:p14="http://schemas.microsoft.com/office/powerpoint/2010/main" val="1327828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6429-F470-4A24-A380-497B0A0531B5}"/>
              </a:ext>
            </a:extLst>
          </p:cNvPr>
          <p:cNvSpPr>
            <a:spLocks noGrp="1"/>
          </p:cNvSpPr>
          <p:nvPr>
            <p:ph type="title"/>
          </p:nvPr>
        </p:nvSpPr>
        <p:spPr/>
        <p:txBody>
          <a:bodyPr/>
          <a:lstStyle/>
          <a:p>
            <a:r>
              <a:rPr lang="en-US" dirty="0"/>
              <a:t>WF Reminders</a:t>
            </a:r>
          </a:p>
        </p:txBody>
      </p:sp>
      <p:sp>
        <p:nvSpPr>
          <p:cNvPr id="3" name="Text Placeholder 2">
            <a:extLst>
              <a:ext uri="{FF2B5EF4-FFF2-40B4-BE49-F238E27FC236}">
                <a16:creationId xmlns:a16="http://schemas.microsoft.com/office/drawing/2014/main" id="{170E6211-D7EE-4262-926E-AE6E00367450}"/>
              </a:ext>
            </a:extLst>
          </p:cNvPr>
          <p:cNvSpPr>
            <a:spLocks noGrp="1"/>
          </p:cNvSpPr>
          <p:nvPr>
            <p:ph type="body" sz="quarter" idx="10"/>
          </p:nvPr>
        </p:nvSpPr>
        <p:spPr/>
        <p:txBody>
          <a:bodyPr/>
          <a:lstStyle/>
          <a:p>
            <a:pPr algn="just"/>
            <a:r>
              <a:rPr lang="en-US" sz="2400" b="0" dirty="0"/>
              <a:t>Outcomes Plans (OCP) should be developed specifically for the participant and updated, as needed, to ensure success.</a:t>
            </a:r>
          </a:p>
          <a:p>
            <a:pPr algn="just"/>
            <a:r>
              <a:rPr lang="en-US" sz="2400" b="0" dirty="0"/>
              <a:t>All WFB cases must have an OCP and they must be completed in NC FAST.</a:t>
            </a:r>
          </a:p>
          <a:p>
            <a:r>
              <a:rPr lang="en-US" sz="2400" b="0" dirty="0"/>
              <a:t>Attach OCP to the Income Support Case (ISC) that contains the current Cash Assistance case.</a:t>
            </a:r>
          </a:p>
          <a:p>
            <a:pPr lvl="1"/>
            <a:r>
              <a:rPr lang="en-US" sz="2000" b="0" dirty="0"/>
              <a:t>Do not enter OCP on the ISC with an FNS, closed Cash Assistance and Cash Assistance underpayments</a:t>
            </a:r>
          </a:p>
          <a:p>
            <a:pPr marL="342900" lvl="1" indent="0">
              <a:buNone/>
            </a:pPr>
            <a:endParaRPr lang="en-US" sz="2000" b="0" dirty="0"/>
          </a:p>
          <a:p>
            <a:pPr lvl="1"/>
            <a:r>
              <a:rPr lang="en-US" sz="2000" b="0" dirty="0"/>
              <a:t>An ISC is generated on each application so the  application does not have to be approved to generate an ISC</a:t>
            </a:r>
            <a:endParaRPr lang="en-US" sz="2000" b="0" dirty="0">
              <a:solidFill>
                <a:srgbClr val="FF0000"/>
              </a:solidFill>
            </a:endParaRPr>
          </a:p>
        </p:txBody>
      </p:sp>
    </p:spTree>
    <p:extLst>
      <p:ext uri="{BB962C8B-B14F-4D97-AF65-F5344CB8AC3E}">
        <p14:creationId xmlns:p14="http://schemas.microsoft.com/office/powerpoint/2010/main" val="3599890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E634E3-A6E3-49B2-9AD2-A256D960DF48}"/>
              </a:ext>
            </a:extLst>
          </p:cNvPr>
          <p:cNvSpPr>
            <a:spLocks noGrp="1"/>
          </p:cNvSpPr>
          <p:nvPr>
            <p:ph type="body" sz="quarter" idx="10"/>
          </p:nvPr>
        </p:nvSpPr>
        <p:spPr>
          <a:xfrm>
            <a:off x="629348" y="1152144"/>
            <a:ext cx="7888288" cy="5230368"/>
          </a:xfrm>
        </p:spPr>
        <p:txBody>
          <a:bodyPr/>
          <a:lstStyle/>
          <a:p>
            <a:r>
              <a:rPr lang="en-US" sz="2200" b="0" dirty="0"/>
              <a:t>Workers should not schedule hours over the Federal Labor Standards Act (FLSA) calculation.</a:t>
            </a:r>
          </a:p>
          <a:p>
            <a:r>
              <a:rPr lang="en-US" sz="2200" b="0" dirty="0"/>
              <a:t>Sanctions must have start and end dates entered when appropriate.</a:t>
            </a:r>
          </a:p>
          <a:p>
            <a:r>
              <a:rPr lang="en-US" sz="2200" b="0" dirty="0"/>
              <a:t>Employment evidence must be end dated when employment is terminated.</a:t>
            </a:r>
          </a:p>
          <a:p>
            <a:r>
              <a:rPr lang="en-US" sz="2200" b="0" dirty="0"/>
              <a:t>When a participant is no longer active with Employment Services, all open components must be end dated and the Outcome Plan should remain open.</a:t>
            </a:r>
          </a:p>
          <a:p>
            <a:r>
              <a:rPr lang="en-US" sz="2200" b="0" dirty="0"/>
              <a:t>When a WFB payment is issued and the family failed to meet required work participation, even with good cause, case will have a negative impact on the county’s Work Participation Rate. </a:t>
            </a:r>
            <a:endParaRPr lang="en-US" sz="2200" dirty="0"/>
          </a:p>
          <a:p>
            <a:pPr marL="0" indent="0">
              <a:buNone/>
            </a:pPr>
            <a:endParaRPr lang="en-US" dirty="0"/>
          </a:p>
        </p:txBody>
      </p:sp>
      <p:sp>
        <p:nvSpPr>
          <p:cNvPr id="5" name="Title 4">
            <a:extLst>
              <a:ext uri="{FF2B5EF4-FFF2-40B4-BE49-F238E27FC236}">
                <a16:creationId xmlns:a16="http://schemas.microsoft.com/office/drawing/2014/main" id="{04A3FF18-5FC2-4771-84C5-C6C6B5D7843F}"/>
              </a:ext>
            </a:extLst>
          </p:cNvPr>
          <p:cNvSpPr>
            <a:spLocks noGrp="1"/>
          </p:cNvSpPr>
          <p:nvPr>
            <p:ph type="title" idx="4294967295"/>
          </p:nvPr>
        </p:nvSpPr>
        <p:spPr>
          <a:xfrm>
            <a:off x="674369" y="475488"/>
            <a:ext cx="7843267" cy="676656"/>
          </a:xfrm>
        </p:spPr>
        <p:txBody>
          <a:bodyPr>
            <a:normAutofit/>
          </a:bodyPr>
          <a:lstStyle/>
          <a:p>
            <a:r>
              <a:rPr lang="en-US" dirty="0">
                <a:solidFill>
                  <a:schemeClr val="tx2"/>
                </a:solidFill>
              </a:rPr>
              <a:t>WF Reminders, cont.</a:t>
            </a:r>
          </a:p>
        </p:txBody>
      </p:sp>
    </p:spTree>
    <p:extLst>
      <p:ext uri="{BB962C8B-B14F-4D97-AF65-F5344CB8AC3E}">
        <p14:creationId xmlns:p14="http://schemas.microsoft.com/office/powerpoint/2010/main" val="963091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A5CF-1B49-49FB-882F-BC008BB1A23E}"/>
              </a:ext>
            </a:extLst>
          </p:cNvPr>
          <p:cNvSpPr>
            <a:spLocks noGrp="1"/>
          </p:cNvSpPr>
          <p:nvPr>
            <p:ph type="title"/>
          </p:nvPr>
        </p:nvSpPr>
        <p:spPr/>
        <p:txBody>
          <a:bodyPr/>
          <a:lstStyle/>
          <a:p>
            <a:r>
              <a:rPr lang="en-US" dirty="0"/>
              <a:t>WF Training References</a:t>
            </a:r>
          </a:p>
        </p:txBody>
      </p:sp>
      <p:sp>
        <p:nvSpPr>
          <p:cNvPr id="3" name="Text Placeholder 2">
            <a:extLst>
              <a:ext uri="{FF2B5EF4-FFF2-40B4-BE49-F238E27FC236}">
                <a16:creationId xmlns:a16="http://schemas.microsoft.com/office/drawing/2014/main" id="{CB81D943-54B2-45AB-9C83-D4E0F4047832}"/>
              </a:ext>
            </a:extLst>
          </p:cNvPr>
          <p:cNvSpPr>
            <a:spLocks noGrp="1"/>
          </p:cNvSpPr>
          <p:nvPr>
            <p:ph type="body" sz="quarter" idx="10"/>
          </p:nvPr>
        </p:nvSpPr>
        <p:spPr>
          <a:xfrm>
            <a:off x="629348" y="1859443"/>
            <a:ext cx="7888288" cy="4374503"/>
          </a:xfrm>
        </p:spPr>
        <p:txBody>
          <a:bodyPr/>
          <a:lstStyle/>
          <a:p>
            <a:r>
              <a:rPr lang="en-US" sz="2400" b="0" dirty="0"/>
              <a:t>Successful Case Management for Work First Families</a:t>
            </a:r>
          </a:p>
          <a:p>
            <a:r>
              <a:rPr lang="en-US" sz="2400" b="0" dirty="0"/>
              <a:t>Effective Case Management Strategies for Two Parent Families</a:t>
            </a:r>
          </a:p>
          <a:p>
            <a:r>
              <a:rPr lang="en-US" sz="2400" b="0" dirty="0"/>
              <a:t>Work First Manual Section 118: Work Requirements and Services</a:t>
            </a:r>
          </a:p>
          <a:p>
            <a:r>
              <a:rPr lang="en-US" sz="2400" b="0" dirty="0"/>
              <a:t>NC FAST and the Outcome Plan…So How Does This Work?</a:t>
            </a:r>
          </a:p>
          <a:p>
            <a:r>
              <a:rPr lang="en-US" sz="2400" b="0" dirty="0"/>
              <a:t>Creating and Managing Outcome Plans Webinar</a:t>
            </a:r>
          </a:p>
          <a:p>
            <a:r>
              <a:rPr lang="en-US" sz="2400" b="0" dirty="0"/>
              <a:t>Work First Sanctions</a:t>
            </a:r>
          </a:p>
        </p:txBody>
      </p:sp>
    </p:spTree>
    <p:extLst>
      <p:ext uri="{BB962C8B-B14F-4D97-AF65-F5344CB8AC3E}">
        <p14:creationId xmlns:p14="http://schemas.microsoft.com/office/powerpoint/2010/main" val="4089253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0306-40B2-454D-9976-E84CD2632EED}"/>
              </a:ext>
            </a:extLst>
          </p:cNvPr>
          <p:cNvSpPr>
            <a:spLocks noGrp="1"/>
          </p:cNvSpPr>
          <p:nvPr>
            <p:ph type="title"/>
          </p:nvPr>
        </p:nvSpPr>
        <p:spPr/>
        <p:txBody>
          <a:bodyPr/>
          <a:lstStyle/>
          <a:p>
            <a:pPr algn="ctr"/>
            <a:r>
              <a:rPr lang="en-US" dirty="0"/>
              <a:t>Frequently Asked WF Policy Questions</a:t>
            </a:r>
            <a:br>
              <a:rPr lang="en-US" dirty="0"/>
            </a:br>
            <a:endParaRPr lang="en-US" dirty="0"/>
          </a:p>
        </p:txBody>
      </p:sp>
      <p:sp>
        <p:nvSpPr>
          <p:cNvPr id="3" name="Text Placeholder 2">
            <a:extLst>
              <a:ext uri="{FF2B5EF4-FFF2-40B4-BE49-F238E27FC236}">
                <a16:creationId xmlns:a16="http://schemas.microsoft.com/office/drawing/2014/main" id="{F063C05C-B5AA-4BFF-9901-2A9570FD3022}"/>
              </a:ext>
            </a:extLst>
          </p:cNvPr>
          <p:cNvSpPr>
            <a:spLocks noGrp="1"/>
          </p:cNvSpPr>
          <p:nvPr>
            <p:ph type="body" sz="quarter" idx="10"/>
          </p:nvPr>
        </p:nvSpPr>
        <p:spPr/>
        <p:txBody>
          <a:bodyPr/>
          <a:lstStyle/>
          <a:p>
            <a:r>
              <a:rPr lang="en-US" sz="2400" b="0" dirty="0"/>
              <a:t>Application for ongoing WFFA on 2/5/2019, one child was born 11/24/2007. NCFAST shows applicant applied for ongoing WFFA on 2/8/2007.  Application was approved 2/14/2007.  NCFAST financials history shows a payment issued for 2/2007.  Is this a CAP child?</a:t>
            </a:r>
          </a:p>
          <a:p>
            <a:pPr marL="0" indent="0">
              <a:buNone/>
            </a:pPr>
            <a:endParaRPr lang="en-US" sz="2400" b="0" dirty="0"/>
          </a:p>
          <a:p>
            <a:pPr lvl="1">
              <a:buFont typeface="Wingdings" panose="05000000000000000000" pitchFamily="2" charset="2"/>
              <a:buChar char="Ø"/>
            </a:pPr>
            <a:r>
              <a:rPr lang="en-US" sz="2200" b="0" dirty="0"/>
              <a:t>To determine if they received during the month of conception you count backwards 10 months starting with the month of birth.  Child born in 11/2007 counting backward 10 months would be 2/2007. </a:t>
            </a:r>
          </a:p>
        </p:txBody>
      </p:sp>
    </p:spTree>
    <p:extLst>
      <p:ext uri="{BB962C8B-B14F-4D97-AF65-F5344CB8AC3E}">
        <p14:creationId xmlns:p14="http://schemas.microsoft.com/office/powerpoint/2010/main" val="19904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0306-40B2-454D-9976-E84CD2632EED}"/>
              </a:ext>
            </a:extLst>
          </p:cNvPr>
          <p:cNvSpPr>
            <a:spLocks noGrp="1"/>
          </p:cNvSpPr>
          <p:nvPr>
            <p:ph type="title"/>
          </p:nvPr>
        </p:nvSpPr>
        <p:spPr/>
        <p:txBody>
          <a:bodyPr/>
          <a:lstStyle/>
          <a:p>
            <a:pPr algn="ctr"/>
            <a:r>
              <a:rPr lang="en-US" dirty="0"/>
              <a:t>Frequently Asked WF Policy Questions</a:t>
            </a:r>
            <a:br>
              <a:rPr lang="en-US" dirty="0"/>
            </a:br>
            <a:endParaRPr lang="en-US" dirty="0"/>
          </a:p>
        </p:txBody>
      </p:sp>
      <p:sp>
        <p:nvSpPr>
          <p:cNvPr id="3" name="Text Placeholder 2">
            <a:extLst>
              <a:ext uri="{FF2B5EF4-FFF2-40B4-BE49-F238E27FC236}">
                <a16:creationId xmlns:a16="http://schemas.microsoft.com/office/drawing/2014/main" id="{F063C05C-B5AA-4BFF-9901-2A9570FD3022}"/>
              </a:ext>
            </a:extLst>
          </p:cNvPr>
          <p:cNvSpPr>
            <a:spLocks noGrp="1"/>
          </p:cNvSpPr>
          <p:nvPr>
            <p:ph type="body" sz="quarter" idx="10"/>
          </p:nvPr>
        </p:nvSpPr>
        <p:spPr/>
        <p:txBody>
          <a:bodyPr/>
          <a:lstStyle/>
          <a:p>
            <a:r>
              <a:rPr lang="en-US" b="0" dirty="0"/>
              <a:t>Can the client receive the 12 month exemption while on maternity leave or will she have to be assigned to a social worker for employment services?</a:t>
            </a:r>
          </a:p>
          <a:p>
            <a:pPr marL="0" indent="0">
              <a:buNone/>
            </a:pPr>
            <a:endParaRPr lang="en-US" b="0" dirty="0"/>
          </a:p>
          <a:p>
            <a:pPr lvl="1">
              <a:buFont typeface="Wingdings" panose="05000000000000000000" pitchFamily="2" charset="2"/>
              <a:buChar char="Ø"/>
            </a:pPr>
            <a:r>
              <a:rPr lang="en-US" sz="2200" b="0" dirty="0"/>
              <a:t>The child under 12 month exemption is available to single parents who have not used their 12 month lifetime limit.  Your county would offer it to the family based on your county policy.  If the parent does choose to spend this time at home with his/her child then he/she would fall under the group of individuals who are considered non work eligible as defined in WF 103 III A.   </a:t>
            </a:r>
          </a:p>
        </p:txBody>
      </p:sp>
    </p:spTree>
    <p:extLst>
      <p:ext uri="{BB962C8B-B14F-4D97-AF65-F5344CB8AC3E}">
        <p14:creationId xmlns:p14="http://schemas.microsoft.com/office/powerpoint/2010/main" val="409802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0306-40B2-454D-9976-E84CD2632EED}"/>
              </a:ext>
            </a:extLst>
          </p:cNvPr>
          <p:cNvSpPr>
            <a:spLocks noGrp="1"/>
          </p:cNvSpPr>
          <p:nvPr>
            <p:ph type="title"/>
          </p:nvPr>
        </p:nvSpPr>
        <p:spPr/>
        <p:txBody>
          <a:bodyPr/>
          <a:lstStyle/>
          <a:p>
            <a:pPr algn="ctr"/>
            <a:r>
              <a:rPr lang="en-US" dirty="0"/>
              <a:t>Frequently Asked WF Policy Questions</a:t>
            </a:r>
            <a:br>
              <a:rPr lang="en-US" dirty="0"/>
            </a:br>
            <a:endParaRPr lang="en-US" dirty="0"/>
          </a:p>
        </p:txBody>
      </p:sp>
      <p:sp>
        <p:nvSpPr>
          <p:cNvPr id="3" name="Text Placeholder 2">
            <a:extLst>
              <a:ext uri="{FF2B5EF4-FFF2-40B4-BE49-F238E27FC236}">
                <a16:creationId xmlns:a16="http://schemas.microsoft.com/office/drawing/2014/main" id="{F063C05C-B5AA-4BFF-9901-2A9570FD3022}"/>
              </a:ext>
            </a:extLst>
          </p:cNvPr>
          <p:cNvSpPr>
            <a:spLocks noGrp="1"/>
          </p:cNvSpPr>
          <p:nvPr>
            <p:ph type="body" sz="quarter" idx="10"/>
          </p:nvPr>
        </p:nvSpPr>
        <p:spPr>
          <a:xfrm>
            <a:off x="628650" y="1380932"/>
            <a:ext cx="7888288" cy="4862176"/>
          </a:xfrm>
        </p:spPr>
        <p:txBody>
          <a:bodyPr/>
          <a:lstStyle/>
          <a:p>
            <a:r>
              <a:rPr lang="en-US" sz="2200" b="0" dirty="0"/>
              <a:t>Child age 14, is no longer in the home on an ongoing WF case.  She was initially in detention center and then placed in a Group Home.  The child has been out of the home for more than 90 days.  Would this situation meet the guidelines for good cause?   We contacted the child's probation officer who told us the plan is for the child to return to her grandmother's home at the end of the month which would be less than 12 months.  However, he said whether or not she comes home depends on her behavior.</a:t>
            </a:r>
          </a:p>
          <a:p>
            <a:pPr marL="0" indent="0">
              <a:buNone/>
            </a:pPr>
            <a:endParaRPr lang="en-US" sz="2200" b="0" dirty="0"/>
          </a:p>
          <a:p>
            <a:pPr lvl="1">
              <a:buFont typeface="Wingdings" panose="05000000000000000000" pitchFamily="2" charset="2"/>
              <a:buChar char="Ø"/>
            </a:pPr>
            <a:r>
              <a:rPr lang="en-US" sz="2000" b="0" dirty="0"/>
              <a:t>The child meets the criteria for temporary absence since it is expected to be less than 12 months. </a:t>
            </a:r>
            <a:r>
              <a:rPr lang="en-US" sz="1800" b="0" dirty="0"/>
              <a:t> </a:t>
            </a:r>
          </a:p>
        </p:txBody>
      </p:sp>
    </p:spTree>
    <p:extLst>
      <p:ext uri="{BB962C8B-B14F-4D97-AF65-F5344CB8AC3E}">
        <p14:creationId xmlns:p14="http://schemas.microsoft.com/office/powerpoint/2010/main" val="20197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Economic and Family Services Updates</a:t>
            </a:r>
          </a:p>
        </p:txBody>
      </p:sp>
    </p:spTree>
    <p:extLst>
      <p:ext uri="{BB962C8B-B14F-4D97-AF65-F5344CB8AC3E}">
        <p14:creationId xmlns:p14="http://schemas.microsoft.com/office/powerpoint/2010/main" val="2548441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800" dirty="0"/>
              <a:t>Lunch</a:t>
            </a:r>
          </a:p>
        </p:txBody>
      </p:sp>
    </p:spTree>
    <p:extLst>
      <p:ext uri="{BB962C8B-B14F-4D97-AF65-F5344CB8AC3E}">
        <p14:creationId xmlns:p14="http://schemas.microsoft.com/office/powerpoint/2010/main" val="4037974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Economic and Family Services Updates</a:t>
            </a:r>
          </a:p>
        </p:txBody>
      </p:sp>
    </p:spTree>
    <p:extLst>
      <p:ext uri="{BB962C8B-B14F-4D97-AF65-F5344CB8AC3E}">
        <p14:creationId xmlns:p14="http://schemas.microsoft.com/office/powerpoint/2010/main" val="3762487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Elderly Simplified Application Project (ESAP)</a:t>
            </a:r>
          </a:p>
        </p:txBody>
      </p:sp>
    </p:spTree>
    <p:extLst>
      <p:ext uri="{BB962C8B-B14F-4D97-AF65-F5344CB8AC3E}">
        <p14:creationId xmlns:p14="http://schemas.microsoft.com/office/powerpoint/2010/main" val="207405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91DCC5-E34C-4568-A286-ACC5AC42DC33}"/>
              </a:ext>
            </a:extLst>
          </p:cNvPr>
          <p:cNvSpPr>
            <a:spLocks noGrp="1"/>
          </p:cNvSpPr>
          <p:nvPr>
            <p:ph type="title"/>
          </p:nvPr>
        </p:nvSpPr>
        <p:spPr/>
        <p:txBody>
          <a:bodyPr/>
          <a:lstStyle/>
          <a:p>
            <a:r>
              <a:rPr lang="en-US" sz="2800" dirty="0"/>
              <a:t>Elderly Simplified Application Project (ESAP)</a:t>
            </a:r>
            <a:endParaRPr lang="en-US" dirty="0"/>
          </a:p>
        </p:txBody>
      </p:sp>
      <p:sp>
        <p:nvSpPr>
          <p:cNvPr id="6" name="Text Placeholder 5">
            <a:extLst>
              <a:ext uri="{FF2B5EF4-FFF2-40B4-BE49-F238E27FC236}">
                <a16:creationId xmlns:a16="http://schemas.microsoft.com/office/drawing/2014/main" id="{0D03E7A5-3C47-42DB-9766-CA1D7E4DC0EF}"/>
              </a:ext>
            </a:extLst>
          </p:cNvPr>
          <p:cNvSpPr>
            <a:spLocks noGrp="1"/>
          </p:cNvSpPr>
          <p:nvPr>
            <p:ph type="body" sz="quarter" idx="10"/>
          </p:nvPr>
        </p:nvSpPr>
        <p:spPr>
          <a:xfrm>
            <a:off x="629348" y="1172694"/>
            <a:ext cx="7888288" cy="5061252"/>
          </a:xfrm>
        </p:spPr>
        <p:txBody>
          <a:bodyPr/>
          <a:lstStyle/>
          <a:p>
            <a:r>
              <a:rPr lang="en-US" sz="2400" b="0" dirty="0"/>
              <a:t>A waiver is being completed to determine if NC will be approved for ESAP</a:t>
            </a:r>
          </a:p>
          <a:p>
            <a:r>
              <a:rPr lang="en-US" sz="2400" b="0" dirty="0"/>
              <a:t>Seeks to increase participation among low income person(s)</a:t>
            </a:r>
          </a:p>
          <a:p>
            <a:r>
              <a:rPr lang="en-US" sz="2400" b="0" dirty="0"/>
              <a:t>Targeted Population:</a:t>
            </a:r>
          </a:p>
          <a:p>
            <a:pPr lvl="1"/>
            <a:r>
              <a:rPr lang="en-US" sz="2000" b="0" dirty="0"/>
              <a:t>Households with all members age 60 or older and have no earned income</a:t>
            </a:r>
          </a:p>
          <a:p>
            <a:pPr lvl="1"/>
            <a:r>
              <a:rPr lang="en-US" sz="2000" b="0" dirty="0"/>
              <a:t>Households with members age 60 or older with no earned income and have children in the home under 18.</a:t>
            </a:r>
          </a:p>
          <a:p>
            <a:pPr lvl="1"/>
            <a:r>
              <a:rPr lang="en-US" sz="2000" b="0" dirty="0"/>
              <a:t>Households with all members 18 or older with no earned income and are disabled.</a:t>
            </a:r>
          </a:p>
          <a:p>
            <a:pPr lvl="1"/>
            <a:r>
              <a:rPr lang="en-US" sz="2000" b="0" dirty="0"/>
              <a:t>Households with members 18 or older with no earned income, disabled and have children in the home under 18.</a:t>
            </a:r>
          </a:p>
          <a:p>
            <a:endParaRPr lang="en-US" b="0" dirty="0"/>
          </a:p>
        </p:txBody>
      </p:sp>
    </p:spTree>
    <p:extLst>
      <p:ext uri="{BB962C8B-B14F-4D97-AF65-F5344CB8AC3E}">
        <p14:creationId xmlns:p14="http://schemas.microsoft.com/office/powerpoint/2010/main" val="4042296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53FA-165E-4AA9-94BC-F1D0A03415B9}"/>
              </a:ext>
            </a:extLst>
          </p:cNvPr>
          <p:cNvSpPr>
            <a:spLocks noGrp="1"/>
          </p:cNvSpPr>
          <p:nvPr>
            <p:ph type="title"/>
          </p:nvPr>
        </p:nvSpPr>
        <p:spPr/>
        <p:txBody>
          <a:bodyPr/>
          <a:lstStyle/>
          <a:p>
            <a:r>
              <a:rPr lang="en-US" sz="2800" dirty="0"/>
              <a:t>Elderly Simplified Application Project (ESAP)</a:t>
            </a:r>
          </a:p>
        </p:txBody>
      </p:sp>
      <p:sp>
        <p:nvSpPr>
          <p:cNvPr id="3" name="Text Placeholder 2">
            <a:extLst>
              <a:ext uri="{FF2B5EF4-FFF2-40B4-BE49-F238E27FC236}">
                <a16:creationId xmlns:a16="http://schemas.microsoft.com/office/drawing/2014/main" id="{68E9DE2E-CED8-47CA-8992-58B236E7D978}"/>
              </a:ext>
            </a:extLst>
          </p:cNvPr>
          <p:cNvSpPr>
            <a:spLocks noGrp="1"/>
          </p:cNvSpPr>
          <p:nvPr>
            <p:ph type="body" sz="quarter" idx="10"/>
          </p:nvPr>
        </p:nvSpPr>
        <p:spPr>
          <a:xfrm>
            <a:off x="627856" y="1172694"/>
            <a:ext cx="7888288" cy="5246767"/>
          </a:xfrm>
        </p:spPr>
        <p:txBody>
          <a:bodyPr/>
          <a:lstStyle/>
          <a:p>
            <a:r>
              <a:rPr lang="en-US" b="0" dirty="0"/>
              <a:t>ESAP will remove barriers to FNS enrollment and recertification. Key options include:</a:t>
            </a:r>
          </a:p>
          <a:p>
            <a:pPr lvl="1"/>
            <a:r>
              <a:rPr lang="en-US" b="0" dirty="0"/>
              <a:t>36 month certification period</a:t>
            </a:r>
          </a:p>
          <a:p>
            <a:pPr lvl="1"/>
            <a:r>
              <a:rPr lang="en-US" b="0" dirty="0"/>
              <a:t>No recertification interview</a:t>
            </a:r>
          </a:p>
          <a:p>
            <a:pPr lvl="1"/>
            <a:r>
              <a:rPr lang="en-US" b="0" dirty="0"/>
              <a:t>Reduce documentation burden by allowing computer matches and self-attestation to verify unearned income, household size, residency, identity and shelter expenses.</a:t>
            </a:r>
          </a:p>
          <a:p>
            <a:pPr lvl="1"/>
            <a:r>
              <a:rPr lang="en-US" b="0" dirty="0"/>
              <a:t>Allow fair hearings by phone</a:t>
            </a:r>
          </a:p>
          <a:p>
            <a:r>
              <a:rPr lang="en-US" b="0" dirty="0"/>
              <a:t>Data is pending review and approval from NC-DHHS to submit to USDA. </a:t>
            </a:r>
          </a:p>
        </p:txBody>
      </p:sp>
    </p:spTree>
    <p:extLst>
      <p:ext uri="{BB962C8B-B14F-4D97-AF65-F5344CB8AC3E}">
        <p14:creationId xmlns:p14="http://schemas.microsoft.com/office/powerpoint/2010/main" val="2180470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National Voter Registration ACT (NVRA)</a:t>
            </a:r>
          </a:p>
        </p:txBody>
      </p:sp>
    </p:spTree>
    <p:extLst>
      <p:ext uri="{BB962C8B-B14F-4D97-AF65-F5344CB8AC3E}">
        <p14:creationId xmlns:p14="http://schemas.microsoft.com/office/powerpoint/2010/main" val="1370024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584-0997-4BB6-92E1-695F99F2756D}"/>
              </a:ext>
            </a:extLst>
          </p:cNvPr>
          <p:cNvSpPr>
            <a:spLocks noGrp="1"/>
          </p:cNvSpPr>
          <p:nvPr>
            <p:ph type="title"/>
          </p:nvPr>
        </p:nvSpPr>
        <p:spPr/>
        <p:txBody>
          <a:bodyPr/>
          <a:lstStyle/>
          <a:p>
            <a:pPr algn="ctr"/>
            <a:r>
              <a:rPr lang="en-US" dirty="0"/>
              <a:t>National Voter Registration Act (NVRA)</a:t>
            </a:r>
          </a:p>
        </p:txBody>
      </p:sp>
      <p:sp>
        <p:nvSpPr>
          <p:cNvPr id="3" name="Text Placeholder 2">
            <a:extLst>
              <a:ext uri="{FF2B5EF4-FFF2-40B4-BE49-F238E27FC236}">
                <a16:creationId xmlns:a16="http://schemas.microsoft.com/office/drawing/2014/main" id="{7AA2E6BF-8B20-46D7-9615-33E45E8A7B89}"/>
              </a:ext>
            </a:extLst>
          </p:cNvPr>
          <p:cNvSpPr>
            <a:spLocks noGrp="1"/>
          </p:cNvSpPr>
          <p:nvPr>
            <p:ph type="body" sz="quarter" idx="10"/>
          </p:nvPr>
        </p:nvSpPr>
        <p:spPr>
          <a:xfrm>
            <a:off x="628650" y="1190446"/>
            <a:ext cx="7888288" cy="5296618"/>
          </a:xfrm>
        </p:spPr>
        <p:txBody>
          <a:bodyPr/>
          <a:lstStyle/>
          <a:p>
            <a:pPr marL="0" indent="0">
              <a:buNone/>
            </a:pPr>
            <a:endParaRPr lang="en-US" sz="2400" b="0" dirty="0"/>
          </a:p>
          <a:p>
            <a:pPr marL="0" indent="0">
              <a:buNone/>
            </a:pPr>
            <a:r>
              <a:rPr lang="en-US" sz="2400" b="0" dirty="0"/>
              <a:t>Requires agency staff to complete the following:</a:t>
            </a:r>
          </a:p>
          <a:p>
            <a:pPr marL="0" indent="0">
              <a:buNone/>
            </a:pPr>
            <a:r>
              <a:rPr lang="en-US" sz="2400" b="0" dirty="0"/>
              <a:t>(1) Provide a voter registration application;</a:t>
            </a:r>
          </a:p>
          <a:p>
            <a:pPr marL="0" indent="0">
              <a:buNone/>
            </a:pPr>
            <a:r>
              <a:rPr lang="en-US" sz="2400" b="0" dirty="0"/>
              <a:t>(2) Provide a form that contains the statements required by the National Voter Registration Act; </a:t>
            </a:r>
          </a:p>
          <a:p>
            <a:pPr marL="0" indent="0">
              <a:buNone/>
            </a:pPr>
            <a:r>
              <a:rPr lang="en-US" sz="2400" b="0" dirty="0"/>
              <a:t>(3) Provide to each applicant who does not decline to register to vote the same degree of assistance with regard to the completion of the registration application as is provided by the office with regard to the completion of its own forms. </a:t>
            </a:r>
          </a:p>
          <a:p>
            <a:pPr marL="0" indent="0">
              <a:buNone/>
            </a:pPr>
            <a:endParaRPr lang="en-US" sz="2400" b="0" dirty="0"/>
          </a:p>
          <a:p>
            <a:endParaRPr lang="en-US" b="0" dirty="0"/>
          </a:p>
          <a:p>
            <a:pPr marL="0" indent="0">
              <a:buNone/>
            </a:pPr>
            <a:endParaRPr lang="en-US" dirty="0"/>
          </a:p>
        </p:txBody>
      </p:sp>
    </p:spTree>
    <p:extLst>
      <p:ext uri="{BB962C8B-B14F-4D97-AF65-F5344CB8AC3E}">
        <p14:creationId xmlns:p14="http://schemas.microsoft.com/office/powerpoint/2010/main" val="2266981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50BD-54D8-4FC6-988A-B867F7361ABB}"/>
              </a:ext>
            </a:extLst>
          </p:cNvPr>
          <p:cNvSpPr>
            <a:spLocks noGrp="1"/>
          </p:cNvSpPr>
          <p:nvPr>
            <p:ph type="title"/>
          </p:nvPr>
        </p:nvSpPr>
        <p:spPr/>
        <p:txBody>
          <a:bodyPr/>
          <a:lstStyle/>
          <a:p>
            <a:pPr algn="ctr"/>
            <a:r>
              <a:rPr lang="en-US" dirty="0"/>
              <a:t>National Voter Registration Act (NVRA)</a:t>
            </a:r>
          </a:p>
        </p:txBody>
      </p:sp>
      <p:sp>
        <p:nvSpPr>
          <p:cNvPr id="3" name="Text Placeholder 2">
            <a:extLst>
              <a:ext uri="{FF2B5EF4-FFF2-40B4-BE49-F238E27FC236}">
                <a16:creationId xmlns:a16="http://schemas.microsoft.com/office/drawing/2014/main" id="{48D9861E-4F88-43D3-BD2A-3A8596346830}"/>
              </a:ext>
            </a:extLst>
          </p:cNvPr>
          <p:cNvSpPr>
            <a:spLocks noGrp="1"/>
          </p:cNvSpPr>
          <p:nvPr>
            <p:ph type="body" sz="quarter" idx="10"/>
          </p:nvPr>
        </p:nvSpPr>
        <p:spPr>
          <a:xfrm>
            <a:off x="628650" y="1173192"/>
            <a:ext cx="7888288" cy="5296619"/>
          </a:xfrm>
        </p:spPr>
        <p:txBody>
          <a:bodyPr/>
          <a:lstStyle/>
          <a:p>
            <a:endParaRPr lang="en-US" b="0" dirty="0"/>
          </a:p>
          <a:p>
            <a:r>
              <a:rPr lang="en-US" sz="2400" b="0" dirty="0"/>
              <a:t>Distribute a voter registration application for each covered transaction, regardless of the frequency of the covered transactions for the same person.</a:t>
            </a:r>
            <a:endParaRPr lang="en-US" b="0" dirty="0"/>
          </a:p>
          <a:p>
            <a:r>
              <a:rPr lang="en-US" sz="2400" b="0" dirty="0"/>
              <a:t>Telephone Communication - Ask the client the NVRA question and provide client with a voter registration application by mail or electronically.</a:t>
            </a:r>
          </a:p>
          <a:p>
            <a:r>
              <a:rPr lang="en-US" sz="2400" b="0" dirty="0"/>
              <a:t>Communication by Mail - If a client indicates on an application returned by mail that he desires to register to vote or update his registration, mail the client a voter registration application.</a:t>
            </a:r>
          </a:p>
          <a:p>
            <a:pPr marL="0" indent="0">
              <a:buNone/>
            </a:pPr>
            <a:endParaRPr lang="en-US" dirty="0"/>
          </a:p>
        </p:txBody>
      </p:sp>
    </p:spTree>
    <p:extLst>
      <p:ext uri="{BB962C8B-B14F-4D97-AF65-F5344CB8AC3E}">
        <p14:creationId xmlns:p14="http://schemas.microsoft.com/office/powerpoint/2010/main" val="35355123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D920-0FA1-4B51-921F-A64F1276E3F7}"/>
              </a:ext>
            </a:extLst>
          </p:cNvPr>
          <p:cNvSpPr>
            <a:spLocks noGrp="1"/>
          </p:cNvSpPr>
          <p:nvPr>
            <p:ph type="title"/>
          </p:nvPr>
        </p:nvSpPr>
        <p:spPr/>
        <p:txBody>
          <a:bodyPr/>
          <a:lstStyle/>
          <a:p>
            <a:pPr algn="ctr"/>
            <a:r>
              <a:rPr lang="en-US" dirty="0"/>
              <a:t>National Voter Registration Act</a:t>
            </a:r>
          </a:p>
        </p:txBody>
      </p:sp>
      <p:sp>
        <p:nvSpPr>
          <p:cNvPr id="3" name="Text Placeholder 2">
            <a:extLst>
              <a:ext uri="{FF2B5EF4-FFF2-40B4-BE49-F238E27FC236}">
                <a16:creationId xmlns:a16="http://schemas.microsoft.com/office/drawing/2014/main" id="{F9B227A6-947D-4606-A7E0-7432DEF98810}"/>
              </a:ext>
            </a:extLst>
          </p:cNvPr>
          <p:cNvSpPr>
            <a:spLocks noGrp="1"/>
          </p:cNvSpPr>
          <p:nvPr>
            <p:ph type="body" sz="quarter" idx="10"/>
          </p:nvPr>
        </p:nvSpPr>
        <p:spPr>
          <a:xfrm>
            <a:off x="258793" y="1396041"/>
            <a:ext cx="8540150" cy="5056517"/>
          </a:xfrm>
        </p:spPr>
        <p:txBody>
          <a:bodyPr/>
          <a:lstStyle/>
          <a:p>
            <a:endParaRPr lang="en-US" sz="2400" b="0" dirty="0"/>
          </a:p>
          <a:p>
            <a:r>
              <a:rPr lang="en-US" sz="2400" b="0" dirty="0"/>
              <a:t>Any voter registration application completed at a voter registration agency shall be accepted by that agency in lieu of the applicant's mailing the application. </a:t>
            </a:r>
          </a:p>
          <a:p>
            <a:r>
              <a:rPr lang="en-US" sz="2400" b="0" dirty="0"/>
              <a:t>Any application received shall be transmitted to the appropriate board of elections not later than </a:t>
            </a:r>
            <a:r>
              <a:rPr lang="en-US" sz="2400" b="0" dirty="0">
                <a:solidFill>
                  <a:srgbClr val="FF0000"/>
                </a:solidFill>
              </a:rPr>
              <a:t>five business days </a:t>
            </a:r>
            <a:r>
              <a:rPr lang="en-US" sz="2400" b="0" dirty="0"/>
              <a:t>after acceptance, according to rules established by the State Board of Elections. </a:t>
            </a:r>
          </a:p>
          <a:p>
            <a:r>
              <a:rPr lang="en-US" sz="2400" b="0" dirty="0"/>
              <a:t>For more information:</a:t>
            </a:r>
            <a:r>
              <a:rPr lang="en-US" b="0" dirty="0"/>
              <a:t> </a:t>
            </a:r>
            <a:r>
              <a:rPr lang="en-US" sz="2000" u="sng" dirty="0">
                <a:hlinkClick r:id="rId3"/>
              </a:rPr>
              <a:t>https://www.ncdhhs.gov/divisions/social-services/county-staff-information/training#program-compliance</a:t>
            </a:r>
            <a:endParaRPr lang="en-US" sz="2000" dirty="0"/>
          </a:p>
        </p:txBody>
      </p:sp>
    </p:spTree>
    <p:extLst>
      <p:ext uri="{BB962C8B-B14F-4D97-AF65-F5344CB8AC3E}">
        <p14:creationId xmlns:p14="http://schemas.microsoft.com/office/powerpoint/2010/main" val="1529703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Program Integrity (PI)</a:t>
            </a:r>
          </a:p>
        </p:txBody>
      </p:sp>
    </p:spTree>
    <p:extLst>
      <p:ext uri="{BB962C8B-B14F-4D97-AF65-F5344CB8AC3E}">
        <p14:creationId xmlns:p14="http://schemas.microsoft.com/office/powerpoint/2010/main" val="38359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Elderly Simplified Application Project (ESAP)</a:t>
            </a:r>
          </a:p>
        </p:txBody>
      </p:sp>
    </p:spTree>
    <p:extLst>
      <p:ext uri="{BB962C8B-B14F-4D97-AF65-F5344CB8AC3E}">
        <p14:creationId xmlns:p14="http://schemas.microsoft.com/office/powerpoint/2010/main" val="2266813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F79B-370E-4194-B228-8C4E96BFBAF5}"/>
              </a:ext>
            </a:extLst>
          </p:cNvPr>
          <p:cNvSpPr>
            <a:spLocks noGrp="1"/>
          </p:cNvSpPr>
          <p:nvPr>
            <p:ph type="title"/>
          </p:nvPr>
        </p:nvSpPr>
        <p:spPr/>
        <p:txBody>
          <a:bodyPr/>
          <a:lstStyle/>
          <a:p>
            <a:r>
              <a:rPr lang="en-US" dirty="0"/>
              <a:t>Program Integrity Hearing Request</a:t>
            </a:r>
            <a:br>
              <a:rPr lang="en-US" dirty="0"/>
            </a:br>
            <a:endParaRPr lang="en-US" dirty="0"/>
          </a:p>
        </p:txBody>
      </p:sp>
      <p:sp>
        <p:nvSpPr>
          <p:cNvPr id="3" name="Text Placeholder 2">
            <a:extLst>
              <a:ext uri="{FF2B5EF4-FFF2-40B4-BE49-F238E27FC236}">
                <a16:creationId xmlns:a16="http://schemas.microsoft.com/office/drawing/2014/main" id="{F4967E05-95B0-46D1-A3F2-7934DC7D9483}"/>
              </a:ext>
            </a:extLst>
          </p:cNvPr>
          <p:cNvSpPr>
            <a:spLocks noGrp="1"/>
          </p:cNvSpPr>
          <p:nvPr>
            <p:ph type="body" sz="quarter" idx="10"/>
          </p:nvPr>
        </p:nvSpPr>
        <p:spPr/>
        <p:txBody>
          <a:bodyPr/>
          <a:lstStyle/>
          <a:p>
            <a:pPr marL="342900" lvl="1" indent="0">
              <a:buNone/>
            </a:pPr>
            <a:endParaRPr lang="en-US" b="0" dirty="0"/>
          </a:p>
          <a:p>
            <a:pPr lvl="1">
              <a:buFont typeface="Arial" panose="020B0604020202020204" pitchFamily="34" charset="0"/>
              <a:buChar char="•"/>
            </a:pPr>
            <a:r>
              <a:rPr lang="en-US" b="0" dirty="0"/>
              <a:t>A request for a hearing is defined as any clear expression, oral or written, that the household wishes to present its case to a higher authority to appeal a decision. </a:t>
            </a:r>
          </a:p>
          <a:p>
            <a:pPr marL="342900" lvl="1" indent="0">
              <a:buNone/>
            </a:pPr>
            <a:endParaRPr lang="en-US" b="0" dirty="0"/>
          </a:p>
          <a:p>
            <a:pPr lvl="1">
              <a:buFont typeface="Arial" panose="020B0604020202020204" pitchFamily="34" charset="0"/>
              <a:buChar char="•"/>
            </a:pPr>
            <a:r>
              <a:rPr lang="en-US" b="0" dirty="0"/>
              <a:t>A FNS unit member, the authorized representative, or some other person acting on the household’s behalf, such as a legal representative, relative, or friend, may make the request.</a:t>
            </a:r>
          </a:p>
        </p:txBody>
      </p:sp>
    </p:spTree>
    <p:extLst>
      <p:ext uri="{BB962C8B-B14F-4D97-AF65-F5344CB8AC3E}">
        <p14:creationId xmlns:p14="http://schemas.microsoft.com/office/powerpoint/2010/main" val="487917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2599-9A7E-4444-81A7-D7FED5331FFC}"/>
              </a:ext>
            </a:extLst>
          </p:cNvPr>
          <p:cNvSpPr>
            <a:spLocks noGrp="1"/>
          </p:cNvSpPr>
          <p:nvPr>
            <p:ph type="title"/>
          </p:nvPr>
        </p:nvSpPr>
        <p:spPr/>
        <p:txBody>
          <a:bodyPr/>
          <a:lstStyle/>
          <a:p>
            <a:r>
              <a:rPr lang="en-US" dirty="0"/>
              <a:t>Program Integrity, cont.</a:t>
            </a:r>
          </a:p>
        </p:txBody>
      </p:sp>
      <p:sp>
        <p:nvSpPr>
          <p:cNvPr id="3" name="Text Placeholder 2">
            <a:extLst>
              <a:ext uri="{FF2B5EF4-FFF2-40B4-BE49-F238E27FC236}">
                <a16:creationId xmlns:a16="http://schemas.microsoft.com/office/drawing/2014/main" id="{2EDBB089-7840-4375-B427-C549F8007AB4}"/>
              </a:ext>
            </a:extLst>
          </p:cNvPr>
          <p:cNvSpPr>
            <a:spLocks noGrp="1"/>
          </p:cNvSpPr>
          <p:nvPr>
            <p:ph type="body" sz="quarter" idx="10"/>
          </p:nvPr>
        </p:nvSpPr>
        <p:spPr/>
        <p:txBody>
          <a:bodyPr/>
          <a:lstStyle/>
          <a:p>
            <a:r>
              <a:rPr lang="en-US" b="0" dirty="0"/>
              <a:t>If the FNS unit’s reason for requesting a hearing is unclear, the FNS unit should be contacted to clarify the grievance. </a:t>
            </a:r>
          </a:p>
          <a:p>
            <a:endParaRPr lang="en-US" b="0" dirty="0"/>
          </a:p>
          <a:p>
            <a:r>
              <a:rPr lang="en-US" b="0" dirty="0"/>
              <a:t>The clear request is the basis for the "date of request” shown on the request form, DSS-1473.</a:t>
            </a:r>
          </a:p>
          <a:p>
            <a:endParaRPr lang="en-US" b="0" dirty="0"/>
          </a:p>
        </p:txBody>
      </p:sp>
    </p:spTree>
    <p:extLst>
      <p:ext uri="{BB962C8B-B14F-4D97-AF65-F5344CB8AC3E}">
        <p14:creationId xmlns:p14="http://schemas.microsoft.com/office/powerpoint/2010/main" val="3922590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A1E1-4DEB-47DC-B885-B945DB09C185}"/>
              </a:ext>
            </a:extLst>
          </p:cNvPr>
          <p:cNvSpPr>
            <a:spLocks noGrp="1"/>
          </p:cNvSpPr>
          <p:nvPr>
            <p:ph type="title"/>
          </p:nvPr>
        </p:nvSpPr>
        <p:spPr/>
        <p:txBody>
          <a:bodyPr/>
          <a:lstStyle/>
          <a:p>
            <a:r>
              <a:rPr lang="en-US" dirty="0"/>
              <a:t>Program Integrity, cont.</a:t>
            </a:r>
          </a:p>
        </p:txBody>
      </p:sp>
      <p:sp>
        <p:nvSpPr>
          <p:cNvPr id="3" name="Text Placeholder 2">
            <a:extLst>
              <a:ext uri="{FF2B5EF4-FFF2-40B4-BE49-F238E27FC236}">
                <a16:creationId xmlns:a16="http://schemas.microsoft.com/office/drawing/2014/main" id="{3A4119DB-5EB1-4C1A-9DA9-C56214A300BD}"/>
              </a:ext>
            </a:extLst>
          </p:cNvPr>
          <p:cNvSpPr>
            <a:spLocks noGrp="1"/>
          </p:cNvSpPr>
          <p:nvPr>
            <p:ph type="body" sz="quarter" idx="10"/>
          </p:nvPr>
        </p:nvSpPr>
        <p:spPr/>
        <p:txBody>
          <a:bodyPr/>
          <a:lstStyle/>
          <a:p>
            <a:r>
              <a:rPr lang="en-US" b="0" dirty="0"/>
              <a:t>The county DSS should complete the DSS-1473, Request for State Appeal form and forward it along with the relevant documents to the Hearings and Appeals Section, NC Department of Health and Human Services, within five calendar days of receipt of the hearing request. </a:t>
            </a:r>
          </a:p>
        </p:txBody>
      </p:sp>
    </p:spTree>
    <p:extLst>
      <p:ext uri="{BB962C8B-B14F-4D97-AF65-F5344CB8AC3E}">
        <p14:creationId xmlns:p14="http://schemas.microsoft.com/office/powerpoint/2010/main" val="1809968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0557-31EB-4835-98A5-A2AB88A5F7D8}"/>
              </a:ext>
            </a:extLst>
          </p:cNvPr>
          <p:cNvSpPr>
            <a:spLocks noGrp="1"/>
          </p:cNvSpPr>
          <p:nvPr>
            <p:ph type="title"/>
          </p:nvPr>
        </p:nvSpPr>
        <p:spPr/>
        <p:txBody>
          <a:bodyPr/>
          <a:lstStyle/>
          <a:p>
            <a:r>
              <a:rPr lang="en-US" dirty="0"/>
              <a:t>TOP (Treasury Offset Program) </a:t>
            </a:r>
            <a:br>
              <a:rPr lang="en-US" dirty="0"/>
            </a:br>
            <a:endParaRPr lang="en-US" dirty="0"/>
          </a:p>
        </p:txBody>
      </p:sp>
      <p:sp>
        <p:nvSpPr>
          <p:cNvPr id="3" name="Text Placeholder 2">
            <a:extLst>
              <a:ext uri="{FF2B5EF4-FFF2-40B4-BE49-F238E27FC236}">
                <a16:creationId xmlns:a16="http://schemas.microsoft.com/office/drawing/2014/main" id="{4F642420-0D16-45FC-A7D8-31A6CD31A0D4}"/>
              </a:ext>
            </a:extLst>
          </p:cNvPr>
          <p:cNvSpPr>
            <a:spLocks noGrp="1"/>
          </p:cNvSpPr>
          <p:nvPr>
            <p:ph type="body" sz="quarter" idx="10"/>
          </p:nvPr>
        </p:nvSpPr>
        <p:spPr>
          <a:xfrm>
            <a:off x="628650" y="1447800"/>
            <a:ext cx="7888288" cy="4972050"/>
          </a:xfrm>
        </p:spPr>
        <p:txBody>
          <a:bodyPr/>
          <a:lstStyle/>
          <a:p>
            <a:pPr lvl="1">
              <a:buFont typeface="Arial" panose="020B0604020202020204" pitchFamily="34" charset="0"/>
              <a:buChar char="•"/>
            </a:pPr>
            <a:r>
              <a:rPr lang="en-US" b="0" dirty="0"/>
              <a:t>The local agency must notify the debtor with the DSS-8606, Notice of Local TOP Review Decision within 5 business days by certified mail. </a:t>
            </a:r>
          </a:p>
          <a:p>
            <a:pPr marL="342900" lvl="1" indent="0">
              <a:buNone/>
            </a:pPr>
            <a:endParaRPr lang="en-US" b="0" dirty="0"/>
          </a:p>
          <a:p>
            <a:pPr lvl="1">
              <a:buFont typeface="Arial" panose="020B0604020202020204" pitchFamily="34" charset="0"/>
              <a:buChar char="•"/>
            </a:pPr>
            <a:r>
              <a:rPr lang="en-US" b="0" dirty="0"/>
              <a:t>The DSS-8606, Notice of Local TOP Decision advises the debtor they have 30 days from the decision date to make a written request to the United States Department of Agriculture (USDA) for a Federal Review.</a:t>
            </a:r>
          </a:p>
          <a:p>
            <a:pPr lvl="1">
              <a:buFont typeface="Wingdings" panose="05000000000000000000" pitchFamily="2" charset="2"/>
              <a:buChar char="Ø"/>
            </a:pPr>
            <a:endParaRPr lang="en-US" b="0" dirty="0"/>
          </a:p>
          <a:p>
            <a:pPr marL="342900" lvl="1" indent="0">
              <a:buNone/>
            </a:pPr>
            <a:r>
              <a:rPr lang="en-US" b="0" dirty="0"/>
              <a:t>https://www2.ncdhhs.gov/info/olm/manuals/dss/ei-30/man/FSs845.pdf</a:t>
            </a:r>
          </a:p>
        </p:txBody>
      </p:sp>
    </p:spTree>
    <p:extLst>
      <p:ext uri="{BB962C8B-B14F-4D97-AF65-F5344CB8AC3E}">
        <p14:creationId xmlns:p14="http://schemas.microsoft.com/office/powerpoint/2010/main" val="426107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C8D0-2CE4-4373-858E-973CBDB14425}"/>
              </a:ext>
            </a:extLst>
          </p:cNvPr>
          <p:cNvSpPr>
            <a:spLocks noGrp="1"/>
          </p:cNvSpPr>
          <p:nvPr>
            <p:ph type="title"/>
          </p:nvPr>
        </p:nvSpPr>
        <p:spPr/>
        <p:txBody>
          <a:bodyPr/>
          <a:lstStyle/>
          <a:p>
            <a:r>
              <a:rPr lang="en-US" dirty="0"/>
              <a:t>Program Integrity Timeliness Reports</a:t>
            </a:r>
          </a:p>
        </p:txBody>
      </p:sp>
      <p:sp>
        <p:nvSpPr>
          <p:cNvPr id="3" name="Text Placeholder 2">
            <a:extLst>
              <a:ext uri="{FF2B5EF4-FFF2-40B4-BE49-F238E27FC236}">
                <a16:creationId xmlns:a16="http://schemas.microsoft.com/office/drawing/2014/main" id="{DFFFFF90-FE36-4C16-BCC6-9E81E76AECE5}"/>
              </a:ext>
            </a:extLst>
          </p:cNvPr>
          <p:cNvSpPr>
            <a:spLocks noGrp="1"/>
          </p:cNvSpPr>
          <p:nvPr>
            <p:ph type="body" sz="quarter" idx="10"/>
          </p:nvPr>
        </p:nvSpPr>
        <p:spPr/>
        <p:txBody>
          <a:bodyPr/>
          <a:lstStyle/>
          <a:p>
            <a:r>
              <a:rPr lang="en-US" b="0" dirty="0">
                <a:ea typeface="Calibri" panose="020F0502020204030204" pitchFamily="34" charset="0"/>
              </a:rPr>
              <a:t>Report EPI407 displays a summary of all open/pending referrals. The EPI407 report shows each county’s timeliness percentage. </a:t>
            </a:r>
          </a:p>
          <a:p>
            <a:endParaRPr lang="en-US" b="0" dirty="0">
              <a:ea typeface="Calibri" panose="020F0502020204030204" pitchFamily="34" charset="0"/>
            </a:endParaRPr>
          </a:p>
          <a:p>
            <a:r>
              <a:rPr lang="en-US" b="0" dirty="0">
                <a:ea typeface="Calibri" panose="020F0502020204030204" pitchFamily="34" charset="0"/>
              </a:rPr>
              <a:t>Report EPI420 displays all open investigations without a Product Liability Case (PLC) and active PLCs assigned to an investigator. It shows all referrals ordered by program (CA, FNS, MA) and then in order of status. </a:t>
            </a:r>
          </a:p>
          <a:p>
            <a:endParaRPr lang="en-US" b="0" dirty="0"/>
          </a:p>
        </p:txBody>
      </p:sp>
    </p:spTree>
    <p:extLst>
      <p:ext uri="{BB962C8B-B14F-4D97-AF65-F5344CB8AC3E}">
        <p14:creationId xmlns:p14="http://schemas.microsoft.com/office/powerpoint/2010/main" val="1155476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Refugee Assistance Program (RA)</a:t>
            </a:r>
          </a:p>
        </p:txBody>
      </p:sp>
    </p:spTree>
    <p:extLst>
      <p:ext uri="{BB962C8B-B14F-4D97-AF65-F5344CB8AC3E}">
        <p14:creationId xmlns:p14="http://schemas.microsoft.com/office/powerpoint/2010/main" val="186318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26CE-28F1-40F1-A9A5-B333D6221482}"/>
              </a:ext>
            </a:extLst>
          </p:cNvPr>
          <p:cNvSpPr>
            <a:spLocks noGrp="1"/>
          </p:cNvSpPr>
          <p:nvPr>
            <p:ph type="title"/>
          </p:nvPr>
        </p:nvSpPr>
        <p:spPr/>
        <p:txBody>
          <a:bodyPr/>
          <a:lstStyle/>
          <a:p>
            <a:r>
              <a:rPr lang="en-US" dirty="0"/>
              <a:t>Refugee Medical Assistance </a:t>
            </a:r>
          </a:p>
        </p:txBody>
      </p:sp>
      <p:sp>
        <p:nvSpPr>
          <p:cNvPr id="3" name="Text Placeholder 2">
            <a:extLst>
              <a:ext uri="{FF2B5EF4-FFF2-40B4-BE49-F238E27FC236}">
                <a16:creationId xmlns:a16="http://schemas.microsoft.com/office/drawing/2014/main" id="{91C64392-A630-406E-ABCF-B633A069C9FF}"/>
              </a:ext>
            </a:extLst>
          </p:cNvPr>
          <p:cNvSpPr>
            <a:spLocks noGrp="1"/>
          </p:cNvSpPr>
          <p:nvPr>
            <p:ph type="body" sz="quarter" idx="10"/>
          </p:nvPr>
        </p:nvSpPr>
        <p:spPr/>
        <p:txBody>
          <a:bodyPr/>
          <a:lstStyle/>
          <a:p>
            <a:r>
              <a:rPr lang="en-US" b="0" dirty="0"/>
              <a:t>Refugees must FIRST be evaluated for all Medicaid program categories including MAGI (Modified Adjusted Gross Income) and determined ineligible PRIOR to being placed on Refugee Medical Assistance (RMA). </a:t>
            </a:r>
          </a:p>
        </p:txBody>
      </p:sp>
    </p:spTree>
    <p:extLst>
      <p:ext uri="{BB962C8B-B14F-4D97-AF65-F5344CB8AC3E}">
        <p14:creationId xmlns:p14="http://schemas.microsoft.com/office/powerpoint/2010/main" val="604953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D693-D8E9-4164-AFE3-8747CFBCE308}"/>
              </a:ext>
            </a:extLst>
          </p:cNvPr>
          <p:cNvSpPr>
            <a:spLocks noGrp="1"/>
          </p:cNvSpPr>
          <p:nvPr>
            <p:ph type="title"/>
          </p:nvPr>
        </p:nvSpPr>
        <p:spPr>
          <a:xfrm>
            <a:off x="674369" y="624054"/>
            <a:ext cx="7992005" cy="548640"/>
          </a:xfrm>
        </p:spPr>
        <p:txBody>
          <a:bodyPr/>
          <a:lstStyle/>
          <a:p>
            <a:r>
              <a:rPr lang="en-US" dirty="0"/>
              <a:t>Refugee Medical Assistance, cont. </a:t>
            </a:r>
          </a:p>
        </p:txBody>
      </p:sp>
      <p:sp>
        <p:nvSpPr>
          <p:cNvPr id="3" name="Text Placeholder 2">
            <a:extLst>
              <a:ext uri="{FF2B5EF4-FFF2-40B4-BE49-F238E27FC236}">
                <a16:creationId xmlns:a16="http://schemas.microsoft.com/office/drawing/2014/main" id="{B6C68A31-0181-49E5-B8E6-9CF8EAFE3201}"/>
              </a:ext>
            </a:extLst>
          </p:cNvPr>
          <p:cNvSpPr>
            <a:spLocks noGrp="1"/>
          </p:cNvSpPr>
          <p:nvPr>
            <p:ph type="body" sz="quarter" idx="10"/>
          </p:nvPr>
        </p:nvSpPr>
        <p:spPr/>
        <p:txBody>
          <a:bodyPr/>
          <a:lstStyle/>
          <a:p>
            <a:r>
              <a:rPr lang="en-US" b="0" dirty="0"/>
              <a:t>At age 21, an adult refugee is potentially eligible for Refugee Medical Assistance providing the 21-year-old has no minor children, and does not meet qualifications for Medicaid programs.  </a:t>
            </a:r>
          </a:p>
          <a:p>
            <a:r>
              <a:rPr lang="en-US" b="0" dirty="0"/>
              <a:t>Pregnant Women, individuals 18-20 and adults 65 and over are being placed on RMA and not the applicable Medicaid program.</a:t>
            </a:r>
          </a:p>
          <a:p>
            <a:r>
              <a:rPr lang="en-US" b="0" dirty="0"/>
              <a:t>There should never be any children or families with children enrolled in RMA.  </a:t>
            </a:r>
          </a:p>
        </p:txBody>
      </p:sp>
    </p:spTree>
    <p:extLst>
      <p:ext uri="{BB962C8B-B14F-4D97-AF65-F5344CB8AC3E}">
        <p14:creationId xmlns:p14="http://schemas.microsoft.com/office/powerpoint/2010/main" val="190502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B311-5C3A-45A6-BEDF-D0BA6138AEBD}"/>
              </a:ext>
            </a:extLst>
          </p:cNvPr>
          <p:cNvSpPr>
            <a:spLocks noGrp="1"/>
          </p:cNvSpPr>
          <p:nvPr>
            <p:ph type="title"/>
          </p:nvPr>
        </p:nvSpPr>
        <p:spPr>
          <a:xfrm>
            <a:off x="795138" y="658559"/>
            <a:ext cx="7843267" cy="548640"/>
          </a:xfrm>
        </p:spPr>
        <p:txBody>
          <a:bodyPr/>
          <a:lstStyle/>
          <a:p>
            <a:pPr algn="ctr"/>
            <a:r>
              <a:rPr lang="en-US" sz="3000" dirty="0"/>
              <a:t>On-Going Refugee Cash Assistance Issue</a:t>
            </a:r>
            <a:br>
              <a:rPr lang="en-US" sz="3000" dirty="0"/>
            </a:br>
            <a:endParaRPr lang="en-US" sz="3000" dirty="0"/>
          </a:p>
        </p:txBody>
      </p:sp>
      <p:sp>
        <p:nvSpPr>
          <p:cNvPr id="3" name="Text Placeholder 2">
            <a:extLst>
              <a:ext uri="{FF2B5EF4-FFF2-40B4-BE49-F238E27FC236}">
                <a16:creationId xmlns:a16="http://schemas.microsoft.com/office/drawing/2014/main" id="{EAB5C7AB-B78E-4C04-91B8-8A1AFE4FB270}"/>
              </a:ext>
            </a:extLst>
          </p:cNvPr>
          <p:cNvSpPr>
            <a:spLocks noGrp="1"/>
          </p:cNvSpPr>
          <p:nvPr>
            <p:ph type="body" sz="quarter" idx="10"/>
          </p:nvPr>
        </p:nvSpPr>
        <p:spPr/>
        <p:txBody>
          <a:bodyPr/>
          <a:lstStyle/>
          <a:p>
            <a:endParaRPr lang="en-US" b="0" dirty="0"/>
          </a:p>
          <a:p>
            <a:r>
              <a:rPr lang="en-US" b="0" dirty="0"/>
              <a:t>Reporting a change in situation as to whether the family unit continues to qualify for RCA.   Specifically, changes (starting and stopping) in employment and receiving SSI benefits.</a:t>
            </a:r>
          </a:p>
        </p:txBody>
      </p:sp>
    </p:spTree>
    <p:extLst>
      <p:ext uri="{BB962C8B-B14F-4D97-AF65-F5344CB8AC3E}">
        <p14:creationId xmlns:p14="http://schemas.microsoft.com/office/powerpoint/2010/main" val="1013305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Food and Nutrition Services</a:t>
            </a:r>
          </a:p>
        </p:txBody>
      </p:sp>
    </p:spTree>
    <p:extLst>
      <p:ext uri="{BB962C8B-B14F-4D97-AF65-F5344CB8AC3E}">
        <p14:creationId xmlns:p14="http://schemas.microsoft.com/office/powerpoint/2010/main" val="69900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91DCC5-E34C-4568-A286-ACC5AC42DC33}"/>
              </a:ext>
            </a:extLst>
          </p:cNvPr>
          <p:cNvSpPr>
            <a:spLocks noGrp="1"/>
          </p:cNvSpPr>
          <p:nvPr>
            <p:ph type="title"/>
          </p:nvPr>
        </p:nvSpPr>
        <p:spPr/>
        <p:txBody>
          <a:bodyPr/>
          <a:lstStyle/>
          <a:p>
            <a:r>
              <a:rPr lang="en-US" sz="2800" dirty="0"/>
              <a:t>Elderly Simplified Application Project (ESAP)</a:t>
            </a:r>
            <a:endParaRPr lang="en-US" dirty="0"/>
          </a:p>
        </p:txBody>
      </p:sp>
      <p:sp>
        <p:nvSpPr>
          <p:cNvPr id="6" name="Text Placeholder 5">
            <a:extLst>
              <a:ext uri="{FF2B5EF4-FFF2-40B4-BE49-F238E27FC236}">
                <a16:creationId xmlns:a16="http://schemas.microsoft.com/office/drawing/2014/main" id="{0D03E7A5-3C47-42DB-9766-CA1D7E4DC0EF}"/>
              </a:ext>
            </a:extLst>
          </p:cNvPr>
          <p:cNvSpPr>
            <a:spLocks noGrp="1"/>
          </p:cNvSpPr>
          <p:nvPr>
            <p:ph type="body" sz="quarter" idx="10"/>
          </p:nvPr>
        </p:nvSpPr>
        <p:spPr>
          <a:xfrm>
            <a:off x="629348" y="1172694"/>
            <a:ext cx="7888288" cy="5061252"/>
          </a:xfrm>
        </p:spPr>
        <p:txBody>
          <a:bodyPr/>
          <a:lstStyle/>
          <a:p>
            <a:r>
              <a:rPr lang="en-US" sz="2400" b="0" dirty="0"/>
              <a:t>A waiver is being completed to determine if NC will be approved for ESAP</a:t>
            </a:r>
          </a:p>
          <a:p>
            <a:r>
              <a:rPr lang="en-US" sz="2400" b="0" dirty="0"/>
              <a:t>Seeks to increase participation among low income person(s)</a:t>
            </a:r>
          </a:p>
          <a:p>
            <a:r>
              <a:rPr lang="en-US" sz="2400" b="0" dirty="0"/>
              <a:t>Targeted Population:</a:t>
            </a:r>
          </a:p>
          <a:p>
            <a:pPr lvl="1"/>
            <a:r>
              <a:rPr lang="en-US" sz="2000" b="0" dirty="0"/>
              <a:t>Households with all members age 60 or older and have no earned income.</a:t>
            </a:r>
          </a:p>
          <a:p>
            <a:pPr lvl="1"/>
            <a:r>
              <a:rPr lang="en-US" sz="2000" b="0" dirty="0"/>
              <a:t>Households with members age 60 or older with no earned income and have children in the home under 18.</a:t>
            </a:r>
          </a:p>
          <a:p>
            <a:pPr lvl="1"/>
            <a:r>
              <a:rPr lang="en-US" sz="2000" b="0" dirty="0"/>
              <a:t>Households with all members 18 or older with no earned income and are disabled.</a:t>
            </a:r>
          </a:p>
          <a:p>
            <a:pPr lvl="1"/>
            <a:r>
              <a:rPr lang="en-US" sz="2000" b="0" dirty="0"/>
              <a:t>Households with members 18 or older with no earned income, disabled and have children in the home under 18.</a:t>
            </a:r>
          </a:p>
          <a:p>
            <a:endParaRPr lang="en-US" b="0" dirty="0"/>
          </a:p>
        </p:txBody>
      </p:sp>
    </p:spTree>
    <p:extLst>
      <p:ext uri="{BB962C8B-B14F-4D97-AF65-F5344CB8AC3E}">
        <p14:creationId xmlns:p14="http://schemas.microsoft.com/office/powerpoint/2010/main" val="2016058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1530-A0CB-485F-8108-1F79C9376CF8}"/>
              </a:ext>
            </a:extLst>
          </p:cNvPr>
          <p:cNvSpPr>
            <a:spLocks noGrp="1"/>
          </p:cNvSpPr>
          <p:nvPr>
            <p:ph type="title"/>
          </p:nvPr>
        </p:nvSpPr>
        <p:spPr>
          <a:xfrm>
            <a:off x="674369" y="624053"/>
            <a:ext cx="7843267" cy="1315105"/>
          </a:xfrm>
        </p:spPr>
        <p:txBody>
          <a:bodyPr/>
          <a:lstStyle/>
          <a:p>
            <a:r>
              <a:rPr lang="en-US" dirty="0"/>
              <a:t>Able-Bodied Adults without Dependents (ABAWD) Work Requirements</a:t>
            </a:r>
          </a:p>
        </p:txBody>
      </p:sp>
      <p:sp>
        <p:nvSpPr>
          <p:cNvPr id="3" name="Text Placeholder 2">
            <a:extLst>
              <a:ext uri="{FF2B5EF4-FFF2-40B4-BE49-F238E27FC236}">
                <a16:creationId xmlns:a16="http://schemas.microsoft.com/office/drawing/2014/main" id="{9AD0FE43-C336-48B9-959B-EC03494583ED}"/>
              </a:ext>
            </a:extLst>
          </p:cNvPr>
          <p:cNvSpPr>
            <a:spLocks noGrp="1"/>
          </p:cNvSpPr>
          <p:nvPr>
            <p:ph type="body" sz="quarter" idx="10"/>
          </p:nvPr>
        </p:nvSpPr>
        <p:spPr>
          <a:xfrm>
            <a:off x="627856" y="2222446"/>
            <a:ext cx="7888288" cy="4207274"/>
          </a:xfrm>
        </p:spPr>
        <p:txBody>
          <a:bodyPr/>
          <a:lstStyle/>
          <a:p>
            <a:pPr marL="0" indent="0">
              <a:buNone/>
            </a:pPr>
            <a:r>
              <a:rPr lang="en-US" sz="3200" b="0" dirty="0"/>
              <a:t> Applies to people who are:</a:t>
            </a:r>
          </a:p>
          <a:p>
            <a:pPr lvl="1">
              <a:lnSpc>
                <a:spcPct val="120000"/>
              </a:lnSpc>
            </a:pPr>
            <a:r>
              <a:rPr lang="en-US" sz="2800" b="0" dirty="0"/>
              <a:t>Age 18 - 49</a:t>
            </a:r>
          </a:p>
          <a:p>
            <a:pPr lvl="1">
              <a:lnSpc>
                <a:spcPct val="120000"/>
              </a:lnSpc>
            </a:pPr>
            <a:r>
              <a:rPr lang="en-US" sz="2800" b="0" dirty="0"/>
              <a:t>Fit for employment</a:t>
            </a:r>
          </a:p>
          <a:p>
            <a:pPr lvl="1">
              <a:lnSpc>
                <a:spcPct val="120000"/>
              </a:lnSpc>
            </a:pPr>
            <a:r>
              <a:rPr lang="en-US" sz="2800" b="0" dirty="0"/>
              <a:t>Do not live in a FNS household with a minor</a:t>
            </a:r>
          </a:p>
          <a:p>
            <a:pPr lvl="1">
              <a:lnSpc>
                <a:spcPct val="120000"/>
              </a:lnSpc>
            </a:pPr>
            <a:r>
              <a:rPr lang="en-US" sz="2800" b="0" dirty="0"/>
              <a:t>Not pregnant</a:t>
            </a:r>
          </a:p>
          <a:p>
            <a:pPr lvl="1">
              <a:lnSpc>
                <a:spcPct val="120000"/>
              </a:lnSpc>
            </a:pPr>
            <a:r>
              <a:rPr lang="en-US" sz="2800" b="0" dirty="0"/>
              <a:t>Not already exempt from general work requirements</a:t>
            </a:r>
          </a:p>
          <a:p>
            <a:endParaRPr lang="en-US" b="0" dirty="0"/>
          </a:p>
        </p:txBody>
      </p:sp>
    </p:spTree>
    <p:extLst>
      <p:ext uri="{BB962C8B-B14F-4D97-AF65-F5344CB8AC3E}">
        <p14:creationId xmlns:p14="http://schemas.microsoft.com/office/powerpoint/2010/main" val="2498112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C349-241D-4083-A424-A8D471052302}"/>
              </a:ext>
            </a:extLst>
          </p:cNvPr>
          <p:cNvSpPr>
            <a:spLocks noGrp="1"/>
          </p:cNvSpPr>
          <p:nvPr>
            <p:ph type="title"/>
          </p:nvPr>
        </p:nvSpPr>
        <p:spPr/>
        <p:txBody>
          <a:bodyPr/>
          <a:lstStyle/>
          <a:p>
            <a:r>
              <a:rPr lang="en-US" dirty="0"/>
              <a:t>ABAWD Time Limits</a:t>
            </a:r>
            <a:br>
              <a:rPr lang="en-US" dirty="0"/>
            </a:br>
            <a:br>
              <a:rPr lang="en-US" dirty="0"/>
            </a:br>
            <a:endParaRPr lang="en-US" dirty="0"/>
          </a:p>
        </p:txBody>
      </p:sp>
      <p:sp>
        <p:nvSpPr>
          <p:cNvPr id="3" name="Text Placeholder 2">
            <a:extLst>
              <a:ext uri="{FF2B5EF4-FFF2-40B4-BE49-F238E27FC236}">
                <a16:creationId xmlns:a16="http://schemas.microsoft.com/office/drawing/2014/main" id="{1E59A2B3-01CD-4B19-9660-6851DCCF6C14}"/>
              </a:ext>
            </a:extLst>
          </p:cNvPr>
          <p:cNvSpPr>
            <a:spLocks noGrp="1"/>
          </p:cNvSpPr>
          <p:nvPr>
            <p:ph type="body" sz="quarter" idx="10"/>
          </p:nvPr>
        </p:nvSpPr>
        <p:spPr>
          <a:xfrm>
            <a:off x="627856" y="1778001"/>
            <a:ext cx="7888288" cy="4795307"/>
          </a:xfrm>
        </p:spPr>
        <p:txBody>
          <a:bodyPr/>
          <a:lstStyle/>
          <a:p>
            <a:r>
              <a:rPr lang="en-US" b="0" dirty="0"/>
              <a:t>New time clock began January 1, 2019</a:t>
            </a:r>
          </a:p>
          <a:p>
            <a:endParaRPr lang="en-US" b="0" dirty="0"/>
          </a:p>
          <a:p>
            <a:r>
              <a:rPr lang="en-US" b="0" dirty="0"/>
              <a:t>Time clock will end on December 31, 2021</a:t>
            </a:r>
          </a:p>
          <a:p>
            <a:endParaRPr lang="en-US" b="0" dirty="0"/>
          </a:p>
          <a:p>
            <a:r>
              <a:rPr lang="en-US" b="0" dirty="0"/>
              <a:t>ABAWDS automatically regained eligibility to participate in FNS </a:t>
            </a:r>
          </a:p>
        </p:txBody>
      </p:sp>
    </p:spTree>
    <p:extLst>
      <p:ext uri="{BB962C8B-B14F-4D97-AF65-F5344CB8AC3E}">
        <p14:creationId xmlns:p14="http://schemas.microsoft.com/office/powerpoint/2010/main" val="1332255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1345-FEFA-4C27-B56E-60D49EFAFA33}"/>
              </a:ext>
            </a:extLst>
          </p:cNvPr>
          <p:cNvSpPr>
            <a:spLocks noGrp="1"/>
          </p:cNvSpPr>
          <p:nvPr>
            <p:ph type="title"/>
          </p:nvPr>
        </p:nvSpPr>
        <p:spPr>
          <a:xfrm>
            <a:off x="674369" y="624054"/>
            <a:ext cx="7843267" cy="548640"/>
          </a:xfrm>
        </p:spPr>
        <p:txBody>
          <a:bodyPr/>
          <a:lstStyle/>
          <a:p>
            <a:r>
              <a:rPr lang="en-US" dirty="0"/>
              <a:t>Time Limits for ABAWD</a:t>
            </a:r>
            <a:r>
              <a:rPr lang="en-US" i="1" dirty="0"/>
              <a:t>, </a:t>
            </a:r>
            <a:r>
              <a:rPr lang="en-US" dirty="0"/>
              <a:t>cont</a:t>
            </a:r>
            <a:r>
              <a:rPr lang="en-US" i="1" dirty="0"/>
              <a:t>.</a:t>
            </a:r>
            <a:endParaRPr lang="en-US" dirty="0"/>
          </a:p>
        </p:txBody>
      </p:sp>
      <p:sp>
        <p:nvSpPr>
          <p:cNvPr id="3" name="Text Placeholder 2">
            <a:extLst>
              <a:ext uri="{FF2B5EF4-FFF2-40B4-BE49-F238E27FC236}">
                <a16:creationId xmlns:a16="http://schemas.microsoft.com/office/drawing/2014/main" id="{FE6CB1B7-F23F-4F95-A23D-23D68EB6277C}"/>
              </a:ext>
            </a:extLst>
          </p:cNvPr>
          <p:cNvSpPr>
            <a:spLocks noGrp="1"/>
          </p:cNvSpPr>
          <p:nvPr>
            <p:ph type="body" sz="quarter" idx="10"/>
          </p:nvPr>
        </p:nvSpPr>
        <p:spPr/>
        <p:txBody>
          <a:bodyPr/>
          <a:lstStyle/>
          <a:p>
            <a:pPr marL="0" indent="0">
              <a:buNone/>
            </a:pPr>
            <a:r>
              <a:rPr lang="en-US" b="0" dirty="0"/>
              <a:t>An ABAWD is restricted to receiving FNS benefits for a period of three months within the set 36 month period unless the individual:</a:t>
            </a:r>
          </a:p>
          <a:p>
            <a:pPr marL="0" indent="0">
              <a:buNone/>
            </a:pPr>
            <a:endParaRPr lang="en-US" b="0" dirty="0"/>
          </a:p>
          <a:p>
            <a:pPr marL="862013" lvl="1" indent="-514350">
              <a:buFont typeface="+mj-lt"/>
              <a:buAutoNum type="alphaLcPeriod"/>
            </a:pPr>
            <a:r>
              <a:rPr lang="en-US" b="0" dirty="0"/>
              <a:t>Is exempt from the ABAWD policy</a:t>
            </a:r>
          </a:p>
          <a:p>
            <a:pPr marL="347663" lvl="1" indent="0">
              <a:buNone/>
            </a:pPr>
            <a:endParaRPr lang="en-US" b="0" dirty="0"/>
          </a:p>
          <a:p>
            <a:pPr marL="862013" lvl="1" indent="-514350">
              <a:buFont typeface="+mj-lt"/>
              <a:buAutoNum type="alphaLcPeriod"/>
            </a:pPr>
            <a:r>
              <a:rPr lang="en-US" b="0" dirty="0"/>
              <a:t>Complies with the ABAWD work requirements listed in FNS Manual Section 245.02</a:t>
            </a:r>
          </a:p>
          <a:p>
            <a:endParaRPr lang="en-US" dirty="0"/>
          </a:p>
        </p:txBody>
      </p:sp>
    </p:spTree>
    <p:extLst>
      <p:ext uri="{BB962C8B-B14F-4D97-AF65-F5344CB8AC3E}">
        <p14:creationId xmlns:p14="http://schemas.microsoft.com/office/powerpoint/2010/main" val="3961095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9A39-A479-47EE-93BC-EB5F65B24FEA}"/>
              </a:ext>
            </a:extLst>
          </p:cNvPr>
          <p:cNvSpPr>
            <a:spLocks noGrp="1"/>
          </p:cNvSpPr>
          <p:nvPr>
            <p:ph type="title"/>
          </p:nvPr>
        </p:nvSpPr>
        <p:spPr/>
        <p:txBody>
          <a:bodyPr/>
          <a:lstStyle/>
          <a:p>
            <a:r>
              <a:rPr lang="en-US" dirty="0"/>
              <a:t>ABAWD Requirements</a:t>
            </a:r>
          </a:p>
        </p:txBody>
      </p:sp>
      <p:sp>
        <p:nvSpPr>
          <p:cNvPr id="3" name="Text Placeholder 2">
            <a:extLst>
              <a:ext uri="{FF2B5EF4-FFF2-40B4-BE49-F238E27FC236}">
                <a16:creationId xmlns:a16="http://schemas.microsoft.com/office/drawing/2014/main" id="{DACDDFF2-D1C4-4E3F-B948-75C6536361B6}"/>
              </a:ext>
            </a:extLst>
          </p:cNvPr>
          <p:cNvSpPr>
            <a:spLocks noGrp="1"/>
          </p:cNvSpPr>
          <p:nvPr>
            <p:ph type="body" sz="quarter" idx="10"/>
          </p:nvPr>
        </p:nvSpPr>
        <p:spPr/>
        <p:txBody>
          <a:bodyPr/>
          <a:lstStyle/>
          <a:p>
            <a:pPr marL="0" indent="0">
              <a:buNone/>
            </a:pPr>
            <a:endParaRPr lang="en-US" sz="3200" dirty="0"/>
          </a:p>
          <a:p>
            <a:pPr marL="0" indent="0">
              <a:buNone/>
            </a:pPr>
            <a:r>
              <a:rPr lang="en-US" sz="3200" dirty="0"/>
              <a:t>ABAWDS must:</a:t>
            </a:r>
          </a:p>
          <a:p>
            <a:r>
              <a:rPr lang="en-US" b="0" dirty="0"/>
              <a:t>Work or participate in a work program (e.g. E&amp;T) at least 20 hours per week, averaged monthly</a:t>
            </a:r>
          </a:p>
          <a:p>
            <a:pPr marL="0" indent="0">
              <a:buNone/>
            </a:pPr>
            <a:endParaRPr lang="en-US" b="0" dirty="0"/>
          </a:p>
          <a:p>
            <a:r>
              <a:rPr lang="en-US" b="0" dirty="0"/>
              <a:t>Participate in and comply with a workfare program</a:t>
            </a:r>
          </a:p>
          <a:p>
            <a:endParaRPr lang="en-US" dirty="0"/>
          </a:p>
        </p:txBody>
      </p:sp>
    </p:spTree>
    <p:extLst>
      <p:ext uri="{BB962C8B-B14F-4D97-AF65-F5344CB8AC3E}">
        <p14:creationId xmlns:p14="http://schemas.microsoft.com/office/powerpoint/2010/main" val="38690364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8F3F-B9E6-4A50-9209-CA960FC4C51C}"/>
              </a:ext>
            </a:extLst>
          </p:cNvPr>
          <p:cNvSpPr>
            <a:spLocks noGrp="1"/>
          </p:cNvSpPr>
          <p:nvPr>
            <p:ph type="title"/>
          </p:nvPr>
        </p:nvSpPr>
        <p:spPr/>
        <p:txBody>
          <a:bodyPr/>
          <a:lstStyle/>
          <a:p>
            <a:r>
              <a:rPr lang="en-US" dirty="0"/>
              <a:t>ABAWD Work Definitions	</a:t>
            </a:r>
          </a:p>
        </p:txBody>
      </p:sp>
      <p:sp>
        <p:nvSpPr>
          <p:cNvPr id="3" name="Text Placeholder 2">
            <a:extLst>
              <a:ext uri="{FF2B5EF4-FFF2-40B4-BE49-F238E27FC236}">
                <a16:creationId xmlns:a16="http://schemas.microsoft.com/office/drawing/2014/main" id="{B78A650D-4797-4A08-9BDA-8C093DA21105}"/>
              </a:ext>
            </a:extLst>
          </p:cNvPr>
          <p:cNvSpPr>
            <a:spLocks noGrp="1"/>
          </p:cNvSpPr>
          <p:nvPr>
            <p:ph type="body" sz="quarter" idx="10"/>
          </p:nvPr>
        </p:nvSpPr>
        <p:spPr>
          <a:xfrm>
            <a:off x="628650" y="1447800"/>
            <a:ext cx="7888288" cy="4786146"/>
          </a:xfrm>
        </p:spPr>
        <p:txBody>
          <a:bodyPr/>
          <a:lstStyle/>
          <a:p>
            <a:r>
              <a:rPr lang="en-US" b="0" dirty="0"/>
              <a:t>Paid employment, regardless of earnings.</a:t>
            </a:r>
          </a:p>
          <a:p>
            <a:r>
              <a:rPr lang="en-US" b="0" dirty="0"/>
              <a:t>Self-employment, regardless of earnings.</a:t>
            </a:r>
          </a:p>
          <a:p>
            <a:r>
              <a:rPr lang="en-US" b="0" dirty="0"/>
              <a:t>Volunteer work for a public or private organization.</a:t>
            </a:r>
          </a:p>
          <a:p>
            <a:r>
              <a:rPr lang="en-US" b="0" dirty="0"/>
              <a:t>Work in exchange for goods or services.</a:t>
            </a:r>
          </a:p>
          <a:p>
            <a:r>
              <a:rPr lang="en-US" b="0" dirty="0"/>
              <a:t>Any combination of the above. </a:t>
            </a:r>
          </a:p>
          <a:p>
            <a:endParaRPr lang="en-US" dirty="0"/>
          </a:p>
        </p:txBody>
      </p:sp>
    </p:spTree>
    <p:extLst>
      <p:ext uri="{BB962C8B-B14F-4D97-AF65-F5344CB8AC3E}">
        <p14:creationId xmlns:p14="http://schemas.microsoft.com/office/powerpoint/2010/main" val="37149819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03B2-4CC0-47D1-8D63-4435235FBDCA}"/>
              </a:ext>
            </a:extLst>
          </p:cNvPr>
          <p:cNvSpPr>
            <a:spLocks noGrp="1"/>
          </p:cNvSpPr>
          <p:nvPr>
            <p:ph type="title"/>
          </p:nvPr>
        </p:nvSpPr>
        <p:spPr/>
        <p:txBody>
          <a:bodyPr/>
          <a:lstStyle/>
          <a:p>
            <a:r>
              <a:rPr lang="en-US" dirty="0"/>
              <a:t>ABAWD Countable Free Months</a:t>
            </a:r>
          </a:p>
        </p:txBody>
      </p:sp>
      <p:sp>
        <p:nvSpPr>
          <p:cNvPr id="3" name="Text Placeholder 2">
            <a:extLst>
              <a:ext uri="{FF2B5EF4-FFF2-40B4-BE49-F238E27FC236}">
                <a16:creationId xmlns:a16="http://schemas.microsoft.com/office/drawing/2014/main" id="{F1DCE2E5-A838-4E0D-B867-0BB0091D6571}"/>
              </a:ext>
            </a:extLst>
          </p:cNvPr>
          <p:cNvSpPr>
            <a:spLocks noGrp="1"/>
          </p:cNvSpPr>
          <p:nvPr>
            <p:ph type="body" sz="quarter" idx="10"/>
          </p:nvPr>
        </p:nvSpPr>
        <p:spPr/>
        <p:txBody>
          <a:bodyPr/>
          <a:lstStyle/>
          <a:p>
            <a:r>
              <a:rPr lang="en-US" b="0" dirty="0"/>
              <a:t>Non-prorated month of FNS benefits.</a:t>
            </a:r>
          </a:p>
          <a:p>
            <a:endParaRPr lang="en-US" b="0" dirty="0"/>
          </a:p>
          <a:p>
            <a:r>
              <a:rPr lang="en-US" b="0" dirty="0"/>
              <a:t>Individual does not meet an exemption from ABAWD requirements.</a:t>
            </a:r>
          </a:p>
          <a:p>
            <a:endParaRPr lang="en-US" dirty="0"/>
          </a:p>
        </p:txBody>
      </p:sp>
    </p:spTree>
    <p:extLst>
      <p:ext uri="{BB962C8B-B14F-4D97-AF65-F5344CB8AC3E}">
        <p14:creationId xmlns:p14="http://schemas.microsoft.com/office/powerpoint/2010/main" val="3363581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16CD-D9F9-4D61-9A17-BCB0C32D252F}"/>
              </a:ext>
            </a:extLst>
          </p:cNvPr>
          <p:cNvSpPr>
            <a:spLocks noGrp="1"/>
          </p:cNvSpPr>
          <p:nvPr>
            <p:ph type="title"/>
          </p:nvPr>
        </p:nvSpPr>
        <p:spPr/>
        <p:txBody>
          <a:bodyPr/>
          <a:lstStyle/>
          <a:p>
            <a:r>
              <a:rPr lang="en-US" dirty="0"/>
              <a:t>ABAWD Non-Countable Months</a:t>
            </a:r>
          </a:p>
        </p:txBody>
      </p:sp>
      <p:sp>
        <p:nvSpPr>
          <p:cNvPr id="3" name="Text Placeholder 2">
            <a:extLst>
              <a:ext uri="{FF2B5EF4-FFF2-40B4-BE49-F238E27FC236}">
                <a16:creationId xmlns:a16="http://schemas.microsoft.com/office/drawing/2014/main" id="{8FA2FB54-BE3E-4BB0-AD1A-66518085C080}"/>
              </a:ext>
            </a:extLst>
          </p:cNvPr>
          <p:cNvSpPr>
            <a:spLocks noGrp="1"/>
          </p:cNvSpPr>
          <p:nvPr>
            <p:ph type="body" sz="quarter" idx="10"/>
          </p:nvPr>
        </p:nvSpPr>
        <p:spPr/>
        <p:txBody>
          <a:bodyPr/>
          <a:lstStyle/>
          <a:p>
            <a:r>
              <a:rPr lang="en-US" b="0" dirty="0"/>
              <a:t>Prorated months</a:t>
            </a:r>
          </a:p>
          <a:p>
            <a:r>
              <a:rPr lang="en-US" b="0" dirty="0"/>
              <a:t>Any month in which the individual meets at least of the following ABAWD Work Requirements:</a:t>
            </a:r>
          </a:p>
          <a:p>
            <a:pPr lvl="1"/>
            <a:r>
              <a:rPr lang="en-US" sz="2800" b="0" dirty="0"/>
              <a:t>Working an average of 20 hours per week (80 hours in a month).</a:t>
            </a:r>
          </a:p>
          <a:p>
            <a:pPr lvl="1"/>
            <a:r>
              <a:rPr lang="en-US" sz="2800" b="0" dirty="0"/>
              <a:t>Participating in and complying with the requirements of a </a:t>
            </a:r>
            <a:r>
              <a:rPr lang="en-US" sz="2800" b="0" u="sng" dirty="0"/>
              <a:t>work program </a:t>
            </a:r>
            <a:r>
              <a:rPr lang="en-US" sz="2800" b="0" dirty="0"/>
              <a:t>for an average of 20 hours per week (80 hours in a month)</a:t>
            </a:r>
          </a:p>
          <a:p>
            <a:endParaRPr lang="en-US" sz="3200" b="0" dirty="0"/>
          </a:p>
        </p:txBody>
      </p:sp>
    </p:spTree>
    <p:extLst>
      <p:ext uri="{BB962C8B-B14F-4D97-AF65-F5344CB8AC3E}">
        <p14:creationId xmlns:p14="http://schemas.microsoft.com/office/powerpoint/2010/main" val="2188908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0F52-1550-45FC-8402-A973DF94D9B1}"/>
              </a:ext>
            </a:extLst>
          </p:cNvPr>
          <p:cNvSpPr>
            <a:spLocks noGrp="1"/>
          </p:cNvSpPr>
          <p:nvPr>
            <p:ph type="title"/>
          </p:nvPr>
        </p:nvSpPr>
        <p:spPr/>
        <p:txBody>
          <a:bodyPr/>
          <a:lstStyle/>
          <a:p>
            <a:r>
              <a:rPr lang="en-US" dirty="0"/>
              <a:t>ABAWD Regaining Eligibility</a:t>
            </a:r>
          </a:p>
        </p:txBody>
      </p:sp>
      <p:sp>
        <p:nvSpPr>
          <p:cNvPr id="3" name="Text Placeholder 2">
            <a:extLst>
              <a:ext uri="{FF2B5EF4-FFF2-40B4-BE49-F238E27FC236}">
                <a16:creationId xmlns:a16="http://schemas.microsoft.com/office/drawing/2014/main" id="{BDC4C9EC-C910-4732-BF6A-14FA4C684277}"/>
              </a:ext>
            </a:extLst>
          </p:cNvPr>
          <p:cNvSpPr>
            <a:spLocks noGrp="1"/>
          </p:cNvSpPr>
          <p:nvPr>
            <p:ph type="body" sz="quarter" idx="10"/>
          </p:nvPr>
        </p:nvSpPr>
        <p:spPr/>
        <p:txBody>
          <a:bodyPr/>
          <a:lstStyle/>
          <a:p>
            <a:pPr marL="0" lvl="0" indent="0">
              <a:buNone/>
            </a:pPr>
            <a:r>
              <a:rPr lang="en-US" sz="2200" dirty="0"/>
              <a:t>ABAWDs can regain eligibility to participate in FNS if they:</a:t>
            </a:r>
          </a:p>
          <a:p>
            <a:pPr marL="457200" indent="-457200">
              <a:buFont typeface="+mj-lt"/>
              <a:buAutoNum type="arabicPeriod"/>
            </a:pPr>
            <a:r>
              <a:rPr lang="en-US" sz="2200" b="0" dirty="0"/>
              <a:t>Worked (paid and unpaid) 80 hours or more in a 30 day period; or</a:t>
            </a:r>
          </a:p>
          <a:p>
            <a:pPr marL="514350" indent="-514350">
              <a:buFont typeface="+mj-lt"/>
              <a:buAutoNum type="arabicPeriod"/>
            </a:pPr>
            <a:r>
              <a:rPr lang="en-US" sz="2200" b="0" dirty="0"/>
              <a:t>Participated in and complied with the requirements of a work program for 80 or more hours in a 30 day period; or</a:t>
            </a:r>
          </a:p>
          <a:p>
            <a:pPr marL="514350" indent="-514350">
              <a:buFont typeface="+mj-lt"/>
              <a:buAutoNum type="arabicPeriod"/>
            </a:pPr>
            <a:r>
              <a:rPr lang="en-US" sz="2200" b="0" dirty="0"/>
              <a:t>Had any combination of work and participation in a work program for a total of 80 hours or participated in and complied with a workfare program in a 30 day period;</a:t>
            </a:r>
          </a:p>
          <a:p>
            <a:pPr marL="514350" indent="-514350">
              <a:buFont typeface="+mj-lt"/>
              <a:buAutoNum type="arabicPeriod"/>
            </a:pPr>
            <a:r>
              <a:rPr lang="en-US" sz="2200" b="0" dirty="0"/>
              <a:t>Became exempt from ABAWD FNS work requirements; or</a:t>
            </a:r>
          </a:p>
          <a:p>
            <a:pPr marL="514350" indent="-514350">
              <a:buFont typeface="+mj-lt"/>
              <a:buAutoNum type="arabicPeriod"/>
            </a:pPr>
            <a:r>
              <a:rPr lang="en-US" sz="2200" b="0" dirty="0"/>
              <a:t>The 36 month (3-year) period expires.</a:t>
            </a:r>
          </a:p>
          <a:p>
            <a:endParaRPr lang="en-US" sz="2200" b="0" dirty="0"/>
          </a:p>
        </p:txBody>
      </p:sp>
    </p:spTree>
    <p:extLst>
      <p:ext uri="{BB962C8B-B14F-4D97-AF65-F5344CB8AC3E}">
        <p14:creationId xmlns:p14="http://schemas.microsoft.com/office/powerpoint/2010/main" val="36991355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DD52-5B57-4212-BBD2-BDFAB271BDD0}"/>
              </a:ext>
            </a:extLst>
          </p:cNvPr>
          <p:cNvSpPr>
            <a:spLocks noGrp="1"/>
          </p:cNvSpPr>
          <p:nvPr>
            <p:ph type="title"/>
          </p:nvPr>
        </p:nvSpPr>
        <p:spPr/>
        <p:txBody>
          <a:bodyPr/>
          <a:lstStyle/>
          <a:p>
            <a:r>
              <a:rPr lang="en-US" dirty="0"/>
              <a:t>NC FAST Tracking</a:t>
            </a:r>
          </a:p>
        </p:txBody>
      </p:sp>
      <p:graphicFrame>
        <p:nvGraphicFramePr>
          <p:cNvPr id="6" name="Content Placeholder 7">
            <a:extLst>
              <a:ext uri="{FF2B5EF4-FFF2-40B4-BE49-F238E27FC236}">
                <a16:creationId xmlns:a16="http://schemas.microsoft.com/office/drawing/2014/main" id="{F043759F-D37E-4AC9-90BD-9037105AC214}"/>
              </a:ext>
            </a:extLst>
          </p:cNvPr>
          <p:cNvGraphicFramePr>
            <a:graphicFrameLocks noGrp="1"/>
          </p:cNvGraphicFramePr>
          <p:nvPr>
            <p:extLst>
              <p:ext uri="{D42A27DB-BD31-4B8C-83A1-F6EECF244321}">
                <p14:modId xmlns:p14="http://schemas.microsoft.com/office/powerpoint/2010/main" val="2303895978"/>
              </p:ext>
            </p:extLst>
          </p:nvPr>
        </p:nvGraphicFramePr>
        <p:xfrm>
          <a:off x="425669" y="1557849"/>
          <a:ext cx="8131220" cy="4858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6505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D20E-FA0E-442C-B73C-C84360CF759C}"/>
              </a:ext>
            </a:extLst>
          </p:cNvPr>
          <p:cNvSpPr>
            <a:spLocks noGrp="1"/>
          </p:cNvSpPr>
          <p:nvPr>
            <p:ph type="title"/>
          </p:nvPr>
        </p:nvSpPr>
        <p:spPr/>
        <p:txBody>
          <a:bodyPr/>
          <a:lstStyle/>
          <a:p>
            <a:r>
              <a:rPr lang="en-US" dirty="0"/>
              <a:t>ABAWD Desk Reference</a:t>
            </a:r>
          </a:p>
        </p:txBody>
      </p:sp>
      <p:pic>
        <p:nvPicPr>
          <p:cNvPr id="3" name="Picture 2">
            <a:extLst>
              <a:ext uri="{FF2B5EF4-FFF2-40B4-BE49-F238E27FC236}">
                <a16:creationId xmlns:a16="http://schemas.microsoft.com/office/drawing/2014/main" id="{F838B7E5-4AB0-45DA-8C4C-723DB714F160}"/>
              </a:ext>
            </a:extLst>
          </p:cNvPr>
          <p:cNvPicPr>
            <a:picLocks noChangeAspect="1"/>
          </p:cNvPicPr>
          <p:nvPr/>
        </p:nvPicPr>
        <p:blipFill>
          <a:blip r:embed="rId3"/>
          <a:stretch>
            <a:fillRect/>
          </a:stretch>
        </p:blipFill>
        <p:spPr>
          <a:xfrm>
            <a:off x="621037" y="1172694"/>
            <a:ext cx="7843266" cy="5405632"/>
          </a:xfrm>
          <a:prstGeom prst="rect">
            <a:avLst/>
          </a:prstGeom>
        </p:spPr>
      </p:pic>
    </p:spTree>
    <p:extLst>
      <p:ext uri="{BB962C8B-B14F-4D97-AF65-F5344CB8AC3E}">
        <p14:creationId xmlns:p14="http://schemas.microsoft.com/office/powerpoint/2010/main" val="331008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53FA-165E-4AA9-94BC-F1D0A03415B9}"/>
              </a:ext>
            </a:extLst>
          </p:cNvPr>
          <p:cNvSpPr>
            <a:spLocks noGrp="1"/>
          </p:cNvSpPr>
          <p:nvPr>
            <p:ph type="title"/>
          </p:nvPr>
        </p:nvSpPr>
        <p:spPr/>
        <p:txBody>
          <a:bodyPr/>
          <a:lstStyle/>
          <a:p>
            <a:r>
              <a:rPr lang="en-US" sz="2800" dirty="0"/>
              <a:t>Elderly Simplified Application Project (ESAP)</a:t>
            </a:r>
          </a:p>
        </p:txBody>
      </p:sp>
      <p:sp>
        <p:nvSpPr>
          <p:cNvPr id="3" name="Text Placeholder 2">
            <a:extLst>
              <a:ext uri="{FF2B5EF4-FFF2-40B4-BE49-F238E27FC236}">
                <a16:creationId xmlns:a16="http://schemas.microsoft.com/office/drawing/2014/main" id="{68E9DE2E-CED8-47CA-8992-58B236E7D978}"/>
              </a:ext>
            </a:extLst>
          </p:cNvPr>
          <p:cNvSpPr>
            <a:spLocks noGrp="1"/>
          </p:cNvSpPr>
          <p:nvPr>
            <p:ph type="body" sz="quarter" idx="10"/>
          </p:nvPr>
        </p:nvSpPr>
        <p:spPr>
          <a:xfrm>
            <a:off x="627856" y="1172694"/>
            <a:ext cx="7888288" cy="5246767"/>
          </a:xfrm>
        </p:spPr>
        <p:txBody>
          <a:bodyPr/>
          <a:lstStyle/>
          <a:p>
            <a:r>
              <a:rPr lang="en-US" b="0" dirty="0"/>
              <a:t>ESAP will remove barriers to FNS enrollment and recertification. Key options include:</a:t>
            </a:r>
          </a:p>
          <a:p>
            <a:pPr lvl="1"/>
            <a:r>
              <a:rPr lang="en-US" b="0" dirty="0"/>
              <a:t>36 month certification period</a:t>
            </a:r>
          </a:p>
          <a:p>
            <a:pPr lvl="1"/>
            <a:r>
              <a:rPr lang="en-US" b="0" dirty="0"/>
              <a:t>No recertification interview</a:t>
            </a:r>
          </a:p>
          <a:p>
            <a:pPr lvl="1"/>
            <a:r>
              <a:rPr lang="en-US" b="0" dirty="0"/>
              <a:t>Reduce documentation burden by allowing computer matches and self-attestation to verify unearned income, household size, residency, identity and shelter expenses</a:t>
            </a:r>
          </a:p>
          <a:p>
            <a:pPr lvl="1"/>
            <a:r>
              <a:rPr lang="en-US" b="0" dirty="0"/>
              <a:t>Allow fair hearings by phone</a:t>
            </a:r>
          </a:p>
          <a:p>
            <a:r>
              <a:rPr lang="en-US" b="0" dirty="0"/>
              <a:t>Data is pending review and approval from NC-DHHS to submit to USDA. </a:t>
            </a:r>
          </a:p>
        </p:txBody>
      </p:sp>
    </p:spTree>
    <p:extLst>
      <p:ext uri="{BB962C8B-B14F-4D97-AF65-F5344CB8AC3E}">
        <p14:creationId xmlns:p14="http://schemas.microsoft.com/office/powerpoint/2010/main" val="888700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CAF4-5F37-4AC2-8E8F-DE2782FFDE83}"/>
              </a:ext>
            </a:extLst>
          </p:cNvPr>
          <p:cNvSpPr>
            <a:spLocks noGrp="1"/>
          </p:cNvSpPr>
          <p:nvPr>
            <p:ph type="title"/>
          </p:nvPr>
        </p:nvSpPr>
        <p:spPr/>
        <p:txBody>
          <a:bodyPr/>
          <a:lstStyle/>
          <a:p>
            <a:r>
              <a:rPr lang="en-US" dirty="0"/>
              <a:t>FNS Reminders</a:t>
            </a:r>
          </a:p>
        </p:txBody>
      </p:sp>
      <p:sp>
        <p:nvSpPr>
          <p:cNvPr id="3" name="Text Placeholder 2">
            <a:extLst>
              <a:ext uri="{FF2B5EF4-FFF2-40B4-BE49-F238E27FC236}">
                <a16:creationId xmlns:a16="http://schemas.microsoft.com/office/drawing/2014/main" id="{6BAF9FFB-E886-48DD-9008-ECCC9DEEAEB7}"/>
              </a:ext>
            </a:extLst>
          </p:cNvPr>
          <p:cNvSpPr>
            <a:spLocks noGrp="1"/>
          </p:cNvSpPr>
          <p:nvPr>
            <p:ph type="body" sz="quarter" idx="10"/>
          </p:nvPr>
        </p:nvSpPr>
        <p:spPr/>
        <p:txBody>
          <a:bodyPr/>
          <a:lstStyle/>
          <a:p>
            <a:pPr lvl="0"/>
            <a:r>
              <a:rPr lang="en-US" b="0" dirty="0"/>
              <a:t>Workers should apply the same household concept for SNAP as it applies to regular Food and Nutrition Services (FNS) policy.  </a:t>
            </a:r>
          </a:p>
          <a:p>
            <a:pPr lvl="0"/>
            <a:r>
              <a:rPr lang="en-US" b="0" dirty="0"/>
              <a:t>All interest income must be verified.</a:t>
            </a:r>
          </a:p>
          <a:p>
            <a:r>
              <a:rPr lang="en-US" b="0" dirty="0"/>
              <a:t>A Notice of Adverse Action (NOAA) should not be sent to close a case because of returned mail or Electronic Benefits Transaction (EBT) card.  A change of address is not a required reportable change.</a:t>
            </a:r>
          </a:p>
          <a:p>
            <a:pPr lvl="0"/>
            <a:endParaRPr lang="en-US" b="0" dirty="0"/>
          </a:p>
          <a:p>
            <a:endParaRPr lang="en-US" dirty="0"/>
          </a:p>
        </p:txBody>
      </p:sp>
    </p:spTree>
    <p:extLst>
      <p:ext uri="{BB962C8B-B14F-4D97-AF65-F5344CB8AC3E}">
        <p14:creationId xmlns:p14="http://schemas.microsoft.com/office/powerpoint/2010/main" val="5912539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3BA2-FD1F-477C-AF9A-8EB20E0F8C8B}"/>
              </a:ext>
            </a:extLst>
          </p:cNvPr>
          <p:cNvSpPr>
            <a:spLocks noGrp="1"/>
          </p:cNvSpPr>
          <p:nvPr>
            <p:ph type="title"/>
          </p:nvPr>
        </p:nvSpPr>
        <p:spPr/>
        <p:txBody>
          <a:bodyPr/>
          <a:lstStyle/>
          <a:p>
            <a:r>
              <a:rPr lang="en-US" dirty="0"/>
              <a:t>FNS Reminders, cont.</a:t>
            </a:r>
          </a:p>
        </p:txBody>
      </p:sp>
      <p:sp>
        <p:nvSpPr>
          <p:cNvPr id="3" name="Text Placeholder 2">
            <a:extLst>
              <a:ext uri="{FF2B5EF4-FFF2-40B4-BE49-F238E27FC236}">
                <a16:creationId xmlns:a16="http://schemas.microsoft.com/office/drawing/2014/main" id="{A40E62C0-D511-42D7-9370-F853ECCE5457}"/>
              </a:ext>
            </a:extLst>
          </p:cNvPr>
          <p:cNvSpPr>
            <a:spLocks noGrp="1"/>
          </p:cNvSpPr>
          <p:nvPr>
            <p:ph type="body" sz="quarter" idx="10"/>
          </p:nvPr>
        </p:nvSpPr>
        <p:spPr>
          <a:xfrm>
            <a:off x="628650" y="1447800"/>
            <a:ext cx="7888288" cy="5048250"/>
          </a:xfrm>
        </p:spPr>
        <p:txBody>
          <a:bodyPr/>
          <a:lstStyle/>
          <a:p>
            <a:pPr lvl="0"/>
            <a:r>
              <a:rPr lang="en-US" b="0" dirty="0"/>
              <a:t>There are tasks for various matches, such as deceased, PARIS, VA, new hire and prisoner.</a:t>
            </a:r>
          </a:p>
          <a:p>
            <a:pPr lvl="0"/>
            <a:r>
              <a:rPr lang="en-US" b="0" dirty="0"/>
              <a:t>The case owner must look at the tasks and react to the verification, document and close them.</a:t>
            </a:r>
          </a:p>
          <a:p>
            <a:pPr marL="342900" lvl="1" indent="0">
              <a:buNone/>
            </a:pPr>
            <a:r>
              <a:rPr lang="en-US" b="0" dirty="0"/>
              <a:t>	- Request for information “ONLY” if questionable.</a:t>
            </a:r>
          </a:p>
          <a:p>
            <a:pPr marL="342900" lvl="1" indent="0">
              <a:buNone/>
            </a:pPr>
            <a:r>
              <a:rPr lang="en-US" b="0" dirty="0"/>
              <a:t>	- For example, make sure the notice clearly explain  what information is needed from the household to verify that the person is deceased or in prison. </a:t>
            </a:r>
            <a:r>
              <a:rPr lang="en-US" dirty="0"/>
              <a:t> </a:t>
            </a:r>
          </a:p>
          <a:p>
            <a:pPr lvl="1">
              <a:buFont typeface="Wingdings" panose="05000000000000000000" pitchFamily="2" charset="2"/>
              <a:buChar char="Ø"/>
            </a:pPr>
            <a:endParaRPr lang="en-US" dirty="0"/>
          </a:p>
          <a:p>
            <a:endParaRPr lang="en-US" dirty="0"/>
          </a:p>
          <a:p>
            <a:endParaRPr lang="en-US" dirty="0"/>
          </a:p>
          <a:p>
            <a:endParaRPr lang="en-US" b="0" dirty="0"/>
          </a:p>
        </p:txBody>
      </p:sp>
    </p:spTree>
    <p:extLst>
      <p:ext uri="{BB962C8B-B14F-4D97-AF65-F5344CB8AC3E}">
        <p14:creationId xmlns:p14="http://schemas.microsoft.com/office/powerpoint/2010/main" val="4911098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0306-40B2-454D-9976-E84CD2632EED}"/>
              </a:ext>
            </a:extLst>
          </p:cNvPr>
          <p:cNvSpPr>
            <a:spLocks noGrp="1"/>
          </p:cNvSpPr>
          <p:nvPr>
            <p:ph type="title"/>
          </p:nvPr>
        </p:nvSpPr>
        <p:spPr/>
        <p:txBody>
          <a:bodyPr/>
          <a:lstStyle/>
          <a:p>
            <a:r>
              <a:rPr lang="en-US" dirty="0"/>
              <a:t>Frequently Asked FNS Policy Questions</a:t>
            </a:r>
            <a:br>
              <a:rPr lang="en-US" dirty="0"/>
            </a:br>
            <a:endParaRPr lang="en-US" dirty="0"/>
          </a:p>
        </p:txBody>
      </p:sp>
      <p:sp>
        <p:nvSpPr>
          <p:cNvPr id="3" name="Text Placeholder 2">
            <a:extLst>
              <a:ext uri="{FF2B5EF4-FFF2-40B4-BE49-F238E27FC236}">
                <a16:creationId xmlns:a16="http://schemas.microsoft.com/office/drawing/2014/main" id="{F063C05C-B5AA-4BFF-9901-2A9570FD3022}"/>
              </a:ext>
            </a:extLst>
          </p:cNvPr>
          <p:cNvSpPr>
            <a:spLocks noGrp="1"/>
          </p:cNvSpPr>
          <p:nvPr>
            <p:ph type="body" sz="quarter" idx="10"/>
          </p:nvPr>
        </p:nvSpPr>
        <p:spPr>
          <a:xfrm>
            <a:off x="628650" y="1903445"/>
            <a:ext cx="7888288" cy="4339662"/>
          </a:xfrm>
        </p:spPr>
        <p:txBody>
          <a:bodyPr/>
          <a:lstStyle/>
          <a:p>
            <a:r>
              <a:rPr lang="en-US" b="0" dirty="0"/>
              <a:t>When income is reported via other agency employee (ex. Medicaid worker) or a task through NC Fast, is the FNS caseworker required to act on this change of income (new or increased income)?</a:t>
            </a:r>
          </a:p>
          <a:p>
            <a:pPr marL="0" indent="0">
              <a:buNone/>
            </a:pPr>
            <a:endParaRPr lang="en-US" sz="1800" b="0" dirty="0"/>
          </a:p>
          <a:p>
            <a:pPr marL="342900" lvl="1" indent="0">
              <a:buNone/>
            </a:pPr>
            <a:r>
              <a:rPr lang="en-US" b="0" dirty="0"/>
              <a:t>- The FNS unit is only required to report if their income is over the 130% or ABAWD hours change.   However, the FNS worker must react to all changes known to the agency.</a:t>
            </a:r>
          </a:p>
          <a:p>
            <a:pPr marL="0" indent="0">
              <a:buNone/>
            </a:pPr>
            <a:endParaRPr lang="en-US" dirty="0"/>
          </a:p>
        </p:txBody>
      </p:sp>
    </p:spTree>
    <p:extLst>
      <p:ext uri="{BB962C8B-B14F-4D97-AF65-F5344CB8AC3E}">
        <p14:creationId xmlns:p14="http://schemas.microsoft.com/office/powerpoint/2010/main" val="355912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0306-40B2-454D-9976-E84CD2632EED}"/>
              </a:ext>
            </a:extLst>
          </p:cNvPr>
          <p:cNvSpPr>
            <a:spLocks noGrp="1"/>
          </p:cNvSpPr>
          <p:nvPr>
            <p:ph type="title"/>
          </p:nvPr>
        </p:nvSpPr>
        <p:spPr/>
        <p:txBody>
          <a:bodyPr/>
          <a:lstStyle/>
          <a:p>
            <a:r>
              <a:rPr lang="en-US" dirty="0"/>
              <a:t>Frequently Asked FNS Policy Questions</a:t>
            </a:r>
            <a:br>
              <a:rPr lang="en-US" dirty="0"/>
            </a:br>
            <a:endParaRPr lang="en-US" dirty="0"/>
          </a:p>
        </p:txBody>
      </p:sp>
      <p:sp>
        <p:nvSpPr>
          <p:cNvPr id="3" name="Text Placeholder 2">
            <a:extLst>
              <a:ext uri="{FF2B5EF4-FFF2-40B4-BE49-F238E27FC236}">
                <a16:creationId xmlns:a16="http://schemas.microsoft.com/office/drawing/2014/main" id="{F063C05C-B5AA-4BFF-9901-2A9570FD3022}"/>
              </a:ext>
            </a:extLst>
          </p:cNvPr>
          <p:cNvSpPr>
            <a:spLocks noGrp="1"/>
          </p:cNvSpPr>
          <p:nvPr>
            <p:ph type="body" sz="quarter" idx="10"/>
          </p:nvPr>
        </p:nvSpPr>
        <p:spPr/>
        <p:txBody>
          <a:bodyPr/>
          <a:lstStyle/>
          <a:p>
            <a:pPr marL="0" indent="0">
              <a:buNone/>
            </a:pPr>
            <a:endParaRPr lang="en-US" dirty="0"/>
          </a:p>
          <a:p>
            <a:r>
              <a:rPr lang="en-US" b="0" dirty="0"/>
              <a:t>Are we required to send the DSS-8640 to non-exempt FNS members at every recertification or 1 time per year? </a:t>
            </a:r>
          </a:p>
          <a:p>
            <a:pPr marL="0" indent="0">
              <a:buNone/>
            </a:pPr>
            <a:endParaRPr lang="en-US" b="0" dirty="0"/>
          </a:p>
          <a:p>
            <a:pPr marL="342900" lvl="1" indent="0">
              <a:buNone/>
            </a:pPr>
            <a:r>
              <a:rPr lang="en-US" b="0" dirty="0"/>
              <a:t>- The DSS-8640 Work Requirement Responsibilities form must be completed in full, and given to all FNS households containing a work registrant at application, recertification, and change in situation. Refer to FNS manual section 241.01.</a:t>
            </a:r>
          </a:p>
        </p:txBody>
      </p:sp>
    </p:spTree>
    <p:extLst>
      <p:ext uri="{BB962C8B-B14F-4D97-AF65-F5344CB8AC3E}">
        <p14:creationId xmlns:p14="http://schemas.microsoft.com/office/powerpoint/2010/main" val="395492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anim calcmode="lin" valueType="num">
                                      <p:cBhvr>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800" dirty="0"/>
              <a:t>Break</a:t>
            </a:r>
          </a:p>
        </p:txBody>
      </p:sp>
    </p:spTree>
    <p:extLst>
      <p:ext uri="{BB962C8B-B14F-4D97-AF65-F5344CB8AC3E}">
        <p14:creationId xmlns:p14="http://schemas.microsoft.com/office/powerpoint/2010/main" val="836416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15390-5A93-4394-A9C0-18FFEE1E972C}"/>
              </a:ext>
            </a:extLst>
          </p:cNvPr>
          <p:cNvSpPr>
            <a:spLocks noGrp="1"/>
          </p:cNvSpPr>
          <p:nvPr>
            <p:ph type="title"/>
          </p:nvPr>
        </p:nvSpPr>
        <p:spPr/>
        <p:txBody>
          <a:bodyPr>
            <a:noAutofit/>
          </a:bodyPr>
          <a:lstStyle/>
          <a:p>
            <a:pPr algn="ctr"/>
            <a:r>
              <a:rPr lang="en-US" sz="4000" b="1" dirty="0">
                <a:latin typeface="+mn-lt"/>
              </a:rPr>
              <a:t>Time Remaining</a:t>
            </a:r>
          </a:p>
        </p:txBody>
      </p:sp>
      <p:sp>
        <p:nvSpPr>
          <p:cNvPr id="2" name="Slide Number Placeholder 1">
            <a:extLst>
              <a:ext uri="{FF2B5EF4-FFF2-40B4-BE49-F238E27FC236}">
                <a16:creationId xmlns:a16="http://schemas.microsoft.com/office/drawing/2014/main" id="{EB4FA1FA-4348-4E59-A025-57900D5F0A23}"/>
              </a:ext>
            </a:extLst>
          </p:cNvPr>
          <p:cNvSpPr>
            <a:spLocks noGrp="1"/>
          </p:cNvSpPr>
          <p:nvPr>
            <p:ph type="sldNum" sz="quarter" idx="4294967295"/>
          </p:nvPr>
        </p:nvSpPr>
        <p:spPr>
          <a:xfrm>
            <a:off x="0" y="6650038"/>
            <a:ext cx="2057400" cy="138112"/>
          </a:xfrm>
        </p:spPr>
        <p:txBody>
          <a:bodyPr/>
          <a:lstStyle/>
          <a:p>
            <a:fld id="{11F27F3A-B3E9-41ED-AF8F-A365F10BB65F}" type="slidenum">
              <a:rPr lang="en-US" smtClean="0"/>
              <a:pPr/>
              <a:t>85</a:t>
            </a:fld>
            <a:endParaRPr lang="en-US" dirty="0"/>
          </a:p>
        </p:txBody>
      </p:sp>
      <p:sp>
        <p:nvSpPr>
          <p:cNvPr id="23" name="Oval 22">
            <a:extLst>
              <a:ext uri="{FF2B5EF4-FFF2-40B4-BE49-F238E27FC236}">
                <a16:creationId xmlns:a16="http://schemas.microsoft.com/office/drawing/2014/main" id="{3FEB8A7D-4BF9-46CE-A50A-8040450D9128}"/>
              </a:ext>
            </a:extLst>
          </p:cNvPr>
          <p:cNvSpPr/>
          <p:nvPr/>
        </p:nvSpPr>
        <p:spPr>
          <a:xfrm>
            <a:off x="337787" y="1978397"/>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15</a:t>
            </a:r>
          </a:p>
        </p:txBody>
      </p:sp>
      <p:sp>
        <p:nvSpPr>
          <p:cNvPr id="26" name="Oval 25">
            <a:extLst>
              <a:ext uri="{FF2B5EF4-FFF2-40B4-BE49-F238E27FC236}">
                <a16:creationId xmlns:a16="http://schemas.microsoft.com/office/drawing/2014/main" id="{8E179A77-ECE0-4719-B1E3-281B8AACE189}"/>
              </a:ext>
            </a:extLst>
          </p:cNvPr>
          <p:cNvSpPr/>
          <p:nvPr/>
        </p:nvSpPr>
        <p:spPr>
          <a:xfrm>
            <a:off x="2060386"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14</a:t>
            </a:r>
          </a:p>
        </p:txBody>
      </p:sp>
      <p:sp>
        <p:nvSpPr>
          <p:cNvPr id="27" name="Oval 26">
            <a:extLst>
              <a:ext uri="{FF2B5EF4-FFF2-40B4-BE49-F238E27FC236}">
                <a16:creationId xmlns:a16="http://schemas.microsoft.com/office/drawing/2014/main" id="{1E9E329A-BB68-4F47-A317-8785BDDD9C05}"/>
              </a:ext>
            </a:extLst>
          </p:cNvPr>
          <p:cNvSpPr/>
          <p:nvPr/>
        </p:nvSpPr>
        <p:spPr>
          <a:xfrm>
            <a:off x="3873137"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13</a:t>
            </a:r>
          </a:p>
        </p:txBody>
      </p:sp>
      <p:sp>
        <p:nvSpPr>
          <p:cNvPr id="28" name="Oval 27">
            <a:extLst>
              <a:ext uri="{FF2B5EF4-FFF2-40B4-BE49-F238E27FC236}">
                <a16:creationId xmlns:a16="http://schemas.microsoft.com/office/drawing/2014/main" id="{FDEA1346-32E3-4474-BED5-9893EC1828E8}"/>
              </a:ext>
            </a:extLst>
          </p:cNvPr>
          <p:cNvSpPr/>
          <p:nvPr/>
        </p:nvSpPr>
        <p:spPr>
          <a:xfrm>
            <a:off x="5678776"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12</a:t>
            </a:r>
          </a:p>
        </p:txBody>
      </p:sp>
      <p:sp>
        <p:nvSpPr>
          <p:cNvPr id="29" name="Oval 28">
            <a:extLst>
              <a:ext uri="{FF2B5EF4-FFF2-40B4-BE49-F238E27FC236}">
                <a16:creationId xmlns:a16="http://schemas.microsoft.com/office/drawing/2014/main" id="{F5A2D208-4302-42EB-8EBD-D9F642075567}"/>
              </a:ext>
            </a:extLst>
          </p:cNvPr>
          <p:cNvSpPr/>
          <p:nvPr/>
        </p:nvSpPr>
        <p:spPr>
          <a:xfrm>
            <a:off x="7465247" y="1999032"/>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62500" lnSpcReduction="20000"/>
          </a:bodyPr>
          <a:lstStyle/>
          <a:p>
            <a:pPr algn="ctr"/>
            <a:r>
              <a:rPr lang="en-US" sz="9600" dirty="0">
                <a:solidFill>
                  <a:schemeClr val="tx1"/>
                </a:solidFill>
              </a:rPr>
              <a:t>11</a:t>
            </a:r>
          </a:p>
        </p:txBody>
      </p:sp>
      <p:sp>
        <p:nvSpPr>
          <p:cNvPr id="30" name="Oval 29">
            <a:extLst>
              <a:ext uri="{FF2B5EF4-FFF2-40B4-BE49-F238E27FC236}">
                <a16:creationId xmlns:a16="http://schemas.microsoft.com/office/drawing/2014/main" id="{27F4EC20-0893-4296-9E20-E8EA0FCD529B}"/>
              </a:ext>
            </a:extLst>
          </p:cNvPr>
          <p:cNvSpPr/>
          <p:nvPr/>
        </p:nvSpPr>
        <p:spPr>
          <a:xfrm>
            <a:off x="325731"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10</a:t>
            </a:r>
          </a:p>
        </p:txBody>
      </p:sp>
      <p:sp>
        <p:nvSpPr>
          <p:cNvPr id="31" name="Oval 30">
            <a:extLst>
              <a:ext uri="{FF2B5EF4-FFF2-40B4-BE49-F238E27FC236}">
                <a16:creationId xmlns:a16="http://schemas.microsoft.com/office/drawing/2014/main" id="{86D10A02-D991-4B3E-9689-6B7B4D21A3ED}"/>
              </a:ext>
            </a:extLst>
          </p:cNvPr>
          <p:cNvSpPr/>
          <p:nvPr/>
        </p:nvSpPr>
        <p:spPr>
          <a:xfrm>
            <a:off x="2053888" y="3653979"/>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09</a:t>
            </a:r>
          </a:p>
        </p:txBody>
      </p:sp>
      <p:sp>
        <p:nvSpPr>
          <p:cNvPr id="32" name="Oval 31">
            <a:extLst>
              <a:ext uri="{FF2B5EF4-FFF2-40B4-BE49-F238E27FC236}">
                <a16:creationId xmlns:a16="http://schemas.microsoft.com/office/drawing/2014/main" id="{71E105CE-7C13-47B3-A52A-8757CD550422}"/>
              </a:ext>
            </a:extLst>
          </p:cNvPr>
          <p:cNvSpPr/>
          <p:nvPr/>
        </p:nvSpPr>
        <p:spPr>
          <a:xfrm>
            <a:off x="3905830"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08</a:t>
            </a:r>
          </a:p>
        </p:txBody>
      </p:sp>
      <p:sp>
        <p:nvSpPr>
          <p:cNvPr id="33" name="Oval 32">
            <a:extLst>
              <a:ext uri="{FF2B5EF4-FFF2-40B4-BE49-F238E27FC236}">
                <a16:creationId xmlns:a16="http://schemas.microsoft.com/office/drawing/2014/main" id="{E6940290-9B43-4993-A7B1-1897F8ECDDA2}"/>
              </a:ext>
            </a:extLst>
          </p:cNvPr>
          <p:cNvSpPr/>
          <p:nvPr/>
        </p:nvSpPr>
        <p:spPr>
          <a:xfrm>
            <a:off x="5773596"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07</a:t>
            </a:r>
          </a:p>
        </p:txBody>
      </p:sp>
      <p:sp>
        <p:nvSpPr>
          <p:cNvPr id="34" name="Oval 33">
            <a:extLst>
              <a:ext uri="{FF2B5EF4-FFF2-40B4-BE49-F238E27FC236}">
                <a16:creationId xmlns:a16="http://schemas.microsoft.com/office/drawing/2014/main" id="{620BC6F8-40E4-480F-8EF8-C02B6D72CE63}"/>
              </a:ext>
            </a:extLst>
          </p:cNvPr>
          <p:cNvSpPr/>
          <p:nvPr/>
        </p:nvSpPr>
        <p:spPr>
          <a:xfrm>
            <a:off x="7485929" y="3653977"/>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06</a:t>
            </a:r>
          </a:p>
        </p:txBody>
      </p:sp>
      <p:sp>
        <p:nvSpPr>
          <p:cNvPr id="35" name="Oval 34">
            <a:extLst>
              <a:ext uri="{FF2B5EF4-FFF2-40B4-BE49-F238E27FC236}">
                <a16:creationId xmlns:a16="http://schemas.microsoft.com/office/drawing/2014/main" id="{F2F1132D-B720-4B4E-9A17-4F38A77BAF19}"/>
              </a:ext>
            </a:extLst>
          </p:cNvPr>
          <p:cNvSpPr/>
          <p:nvPr/>
        </p:nvSpPr>
        <p:spPr>
          <a:xfrm>
            <a:off x="325731" y="5329559"/>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05</a:t>
            </a:r>
          </a:p>
        </p:txBody>
      </p:sp>
      <p:sp>
        <p:nvSpPr>
          <p:cNvPr id="36" name="Oval 35">
            <a:extLst>
              <a:ext uri="{FF2B5EF4-FFF2-40B4-BE49-F238E27FC236}">
                <a16:creationId xmlns:a16="http://schemas.microsoft.com/office/drawing/2014/main" id="{09802707-5BC4-4A50-B360-EE204D51DEE4}"/>
              </a:ext>
            </a:extLst>
          </p:cNvPr>
          <p:cNvSpPr/>
          <p:nvPr/>
        </p:nvSpPr>
        <p:spPr>
          <a:xfrm>
            <a:off x="2053889" y="5329556"/>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04</a:t>
            </a:r>
          </a:p>
        </p:txBody>
      </p:sp>
      <p:sp>
        <p:nvSpPr>
          <p:cNvPr id="37" name="Oval 36">
            <a:extLst>
              <a:ext uri="{FF2B5EF4-FFF2-40B4-BE49-F238E27FC236}">
                <a16:creationId xmlns:a16="http://schemas.microsoft.com/office/drawing/2014/main" id="{E37F5246-99AC-47F0-94E7-E5FEFC88B837}"/>
              </a:ext>
            </a:extLst>
          </p:cNvPr>
          <p:cNvSpPr/>
          <p:nvPr/>
        </p:nvSpPr>
        <p:spPr>
          <a:xfrm>
            <a:off x="3892305" y="5309611"/>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03</a:t>
            </a:r>
          </a:p>
        </p:txBody>
      </p:sp>
      <p:sp>
        <p:nvSpPr>
          <p:cNvPr id="38" name="Oval 37">
            <a:extLst>
              <a:ext uri="{FF2B5EF4-FFF2-40B4-BE49-F238E27FC236}">
                <a16:creationId xmlns:a16="http://schemas.microsoft.com/office/drawing/2014/main" id="{41A42D13-B35A-4B70-9A1F-0C4D65E622B7}"/>
              </a:ext>
            </a:extLst>
          </p:cNvPr>
          <p:cNvSpPr/>
          <p:nvPr/>
        </p:nvSpPr>
        <p:spPr>
          <a:xfrm>
            <a:off x="5730721" y="5309611"/>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02</a:t>
            </a:r>
          </a:p>
        </p:txBody>
      </p:sp>
      <p:sp>
        <p:nvSpPr>
          <p:cNvPr id="39" name="Oval 38">
            <a:extLst>
              <a:ext uri="{FF2B5EF4-FFF2-40B4-BE49-F238E27FC236}">
                <a16:creationId xmlns:a16="http://schemas.microsoft.com/office/drawing/2014/main" id="{59879041-A08C-4279-8FBF-D4DA58DF144F}"/>
              </a:ext>
            </a:extLst>
          </p:cNvPr>
          <p:cNvSpPr/>
          <p:nvPr/>
        </p:nvSpPr>
        <p:spPr>
          <a:xfrm>
            <a:off x="7465247" y="5329556"/>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01</a:t>
            </a:r>
          </a:p>
        </p:txBody>
      </p:sp>
      <p:sp>
        <p:nvSpPr>
          <p:cNvPr id="40" name="Oval 39">
            <a:extLst>
              <a:ext uri="{FF2B5EF4-FFF2-40B4-BE49-F238E27FC236}">
                <a16:creationId xmlns:a16="http://schemas.microsoft.com/office/drawing/2014/main" id="{BE96D85E-9265-42EC-B065-615EA19ACA84}"/>
              </a:ext>
            </a:extLst>
          </p:cNvPr>
          <p:cNvSpPr/>
          <p:nvPr/>
        </p:nvSpPr>
        <p:spPr>
          <a:xfrm>
            <a:off x="1613295" y="1203061"/>
            <a:ext cx="5342526" cy="52597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rPr>
              <a:t>Time is Up</a:t>
            </a:r>
          </a:p>
        </p:txBody>
      </p:sp>
    </p:spTree>
    <p:extLst>
      <p:ext uri="{BB962C8B-B14F-4D97-AF65-F5344CB8AC3E}">
        <p14:creationId xmlns:p14="http://schemas.microsoft.com/office/powerpoint/2010/main" val="33676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23"/>
                                        </p:tgtEl>
                                      </p:cBhvr>
                                    </p:animEffect>
                                    <p:set>
                                      <p:cBhvr>
                                        <p:cTn id="7" dur="1" fill="hold">
                                          <p:stCondLst>
                                            <p:cond delay="58999"/>
                                          </p:stCondLst>
                                        </p:cTn>
                                        <p:tgtEl>
                                          <p:spTgt spid="23"/>
                                        </p:tgtEl>
                                        <p:attrNameLst>
                                          <p:attrName>style.visibility</p:attrName>
                                        </p:attrNameLst>
                                      </p:cBhvr>
                                      <p:to>
                                        <p:strVal val="hidden"/>
                                      </p:to>
                                    </p:set>
                                  </p:child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6"/>
                                        </p:tgtEl>
                                      </p:cBhvr>
                                    </p:animEffect>
                                    <p:set>
                                      <p:cBhvr>
                                        <p:cTn id="11" dur="1" fill="hold">
                                          <p:stCondLst>
                                            <p:cond delay="58999"/>
                                          </p:stCondLst>
                                        </p:cTn>
                                        <p:tgtEl>
                                          <p:spTgt spid="26"/>
                                        </p:tgtEl>
                                        <p:attrNameLst>
                                          <p:attrName>style.visibility</p:attrName>
                                        </p:attrNameLst>
                                      </p:cBhvr>
                                      <p:to>
                                        <p:strVal val="hidden"/>
                                      </p:to>
                                    </p:set>
                                  </p:childTnLst>
                                </p:cTn>
                              </p:par>
                            </p:childTnLst>
                          </p:cTn>
                        </p:par>
                        <p:par>
                          <p:cTn id="12" fill="hold">
                            <p:stCondLst>
                              <p:cond delay="118000"/>
                            </p:stCondLst>
                            <p:childTnLst>
                              <p:par>
                                <p:cTn id="13" presetID="21" presetClass="exit" presetSubtype="1" fill="hold" grpId="0" nodeType="afterEffect">
                                  <p:stCondLst>
                                    <p:cond delay="0"/>
                                  </p:stCondLst>
                                  <p:childTnLst>
                                    <p:animEffect transition="out" filter="wheel(1)">
                                      <p:cBhvr>
                                        <p:cTn id="14" dur="59000"/>
                                        <p:tgtEl>
                                          <p:spTgt spid="27"/>
                                        </p:tgtEl>
                                      </p:cBhvr>
                                    </p:animEffect>
                                    <p:set>
                                      <p:cBhvr>
                                        <p:cTn id="15" dur="1" fill="hold">
                                          <p:stCondLst>
                                            <p:cond delay="58999"/>
                                          </p:stCondLst>
                                        </p:cTn>
                                        <p:tgtEl>
                                          <p:spTgt spid="27"/>
                                        </p:tgtEl>
                                        <p:attrNameLst>
                                          <p:attrName>style.visibility</p:attrName>
                                        </p:attrNameLst>
                                      </p:cBhvr>
                                      <p:to>
                                        <p:strVal val="hidden"/>
                                      </p:to>
                                    </p:set>
                                  </p:childTnLst>
                                </p:cTn>
                              </p:par>
                            </p:childTnLst>
                          </p:cTn>
                        </p:par>
                        <p:par>
                          <p:cTn id="16" fill="hold">
                            <p:stCondLst>
                              <p:cond delay="177000"/>
                            </p:stCondLst>
                            <p:childTnLst>
                              <p:par>
                                <p:cTn id="17" presetID="21" presetClass="exit" presetSubtype="1" fill="hold" grpId="0" nodeType="afterEffect">
                                  <p:stCondLst>
                                    <p:cond delay="0"/>
                                  </p:stCondLst>
                                  <p:childTnLst>
                                    <p:animEffect transition="out" filter="wheel(1)">
                                      <p:cBhvr>
                                        <p:cTn id="18" dur="59000"/>
                                        <p:tgtEl>
                                          <p:spTgt spid="28"/>
                                        </p:tgtEl>
                                      </p:cBhvr>
                                    </p:animEffect>
                                    <p:set>
                                      <p:cBhvr>
                                        <p:cTn id="19" dur="1" fill="hold">
                                          <p:stCondLst>
                                            <p:cond delay="58999"/>
                                          </p:stCondLst>
                                        </p:cTn>
                                        <p:tgtEl>
                                          <p:spTgt spid="28"/>
                                        </p:tgtEl>
                                        <p:attrNameLst>
                                          <p:attrName>style.visibility</p:attrName>
                                        </p:attrNameLst>
                                      </p:cBhvr>
                                      <p:to>
                                        <p:strVal val="hidden"/>
                                      </p:to>
                                    </p:set>
                                  </p:childTnLst>
                                </p:cTn>
                              </p:par>
                            </p:childTnLst>
                          </p:cTn>
                        </p:par>
                        <p:par>
                          <p:cTn id="20" fill="hold">
                            <p:stCondLst>
                              <p:cond delay="236000"/>
                            </p:stCondLst>
                            <p:childTnLst>
                              <p:par>
                                <p:cTn id="21" presetID="21" presetClass="exit" presetSubtype="1" fill="hold" grpId="0" nodeType="afterEffect">
                                  <p:stCondLst>
                                    <p:cond delay="0"/>
                                  </p:stCondLst>
                                  <p:childTnLst>
                                    <p:animEffect transition="out" filter="wheel(1)">
                                      <p:cBhvr>
                                        <p:cTn id="22" dur="59000"/>
                                        <p:tgtEl>
                                          <p:spTgt spid="29"/>
                                        </p:tgtEl>
                                      </p:cBhvr>
                                    </p:animEffect>
                                    <p:set>
                                      <p:cBhvr>
                                        <p:cTn id="23" dur="1" fill="hold">
                                          <p:stCondLst>
                                            <p:cond delay="58999"/>
                                          </p:stCondLst>
                                        </p:cTn>
                                        <p:tgtEl>
                                          <p:spTgt spid="29"/>
                                        </p:tgtEl>
                                        <p:attrNameLst>
                                          <p:attrName>style.visibility</p:attrName>
                                        </p:attrNameLst>
                                      </p:cBhvr>
                                      <p:to>
                                        <p:strVal val="hidden"/>
                                      </p:to>
                                    </p:set>
                                  </p:childTnLst>
                                </p:cTn>
                              </p:par>
                            </p:childTnLst>
                          </p:cTn>
                        </p:par>
                        <p:par>
                          <p:cTn id="24" fill="hold">
                            <p:stCondLst>
                              <p:cond delay="295000"/>
                            </p:stCondLst>
                            <p:childTnLst>
                              <p:par>
                                <p:cTn id="25" presetID="21" presetClass="exit" presetSubtype="1" fill="hold" grpId="0" nodeType="afterEffect">
                                  <p:stCondLst>
                                    <p:cond delay="0"/>
                                  </p:stCondLst>
                                  <p:childTnLst>
                                    <p:animEffect transition="out" filter="wheel(1)">
                                      <p:cBhvr>
                                        <p:cTn id="26" dur="59000"/>
                                        <p:tgtEl>
                                          <p:spTgt spid="30"/>
                                        </p:tgtEl>
                                      </p:cBhvr>
                                    </p:animEffect>
                                    <p:set>
                                      <p:cBhvr>
                                        <p:cTn id="27" dur="1" fill="hold">
                                          <p:stCondLst>
                                            <p:cond delay="58999"/>
                                          </p:stCondLst>
                                        </p:cTn>
                                        <p:tgtEl>
                                          <p:spTgt spid="30"/>
                                        </p:tgtEl>
                                        <p:attrNameLst>
                                          <p:attrName>style.visibility</p:attrName>
                                        </p:attrNameLst>
                                      </p:cBhvr>
                                      <p:to>
                                        <p:strVal val="hidden"/>
                                      </p:to>
                                    </p:set>
                                  </p:childTnLst>
                                </p:cTn>
                              </p:par>
                            </p:childTnLst>
                          </p:cTn>
                        </p:par>
                        <p:par>
                          <p:cTn id="28" fill="hold">
                            <p:stCondLst>
                              <p:cond delay="354000"/>
                            </p:stCondLst>
                            <p:childTnLst>
                              <p:par>
                                <p:cTn id="29" presetID="21" presetClass="exit" presetSubtype="1" fill="hold" grpId="0" nodeType="afterEffect">
                                  <p:stCondLst>
                                    <p:cond delay="0"/>
                                  </p:stCondLst>
                                  <p:childTnLst>
                                    <p:animEffect transition="out" filter="wheel(1)">
                                      <p:cBhvr>
                                        <p:cTn id="30" dur="59000"/>
                                        <p:tgtEl>
                                          <p:spTgt spid="31"/>
                                        </p:tgtEl>
                                      </p:cBhvr>
                                    </p:animEffect>
                                    <p:set>
                                      <p:cBhvr>
                                        <p:cTn id="31" dur="1" fill="hold">
                                          <p:stCondLst>
                                            <p:cond delay="58999"/>
                                          </p:stCondLst>
                                        </p:cTn>
                                        <p:tgtEl>
                                          <p:spTgt spid="31"/>
                                        </p:tgtEl>
                                        <p:attrNameLst>
                                          <p:attrName>style.visibility</p:attrName>
                                        </p:attrNameLst>
                                      </p:cBhvr>
                                      <p:to>
                                        <p:strVal val="hidden"/>
                                      </p:to>
                                    </p:set>
                                  </p:childTnLst>
                                </p:cTn>
                              </p:par>
                            </p:childTnLst>
                          </p:cTn>
                        </p:par>
                        <p:par>
                          <p:cTn id="32" fill="hold">
                            <p:stCondLst>
                              <p:cond delay="413000"/>
                            </p:stCondLst>
                            <p:childTnLst>
                              <p:par>
                                <p:cTn id="33" presetID="21" presetClass="exit" presetSubtype="1" fill="hold" grpId="0" nodeType="afterEffect">
                                  <p:stCondLst>
                                    <p:cond delay="0"/>
                                  </p:stCondLst>
                                  <p:childTnLst>
                                    <p:animEffect transition="out" filter="wheel(1)">
                                      <p:cBhvr>
                                        <p:cTn id="34" dur="59000"/>
                                        <p:tgtEl>
                                          <p:spTgt spid="32"/>
                                        </p:tgtEl>
                                      </p:cBhvr>
                                    </p:animEffect>
                                    <p:set>
                                      <p:cBhvr>
                                        <p:cTn id="35" dur="1" fill="hold">
                                          <p:stCondLst>
                                            <p:cond delay="58999"/>
                                          </p:stCondLst>
                                        </p:cTn>
                                        <p:tgtEl>
                                          <p:spTgt spid="32"/>
                                        </p:tgtEl>
                                        <p:attrNameLst>
                                          <p:attrName>style.visibility</p:attrName>
                                        </p:attrNameLst>
                                      </p:cBhvr>
                                      <p:to>
                                        <p:strVal val="hidden"/>
                                      </p:to>
                                    </p:set>
                                  </p:childTnLst>
                                </p:cTn>
                              </p:par>
                            </p:childTnLst>
                          </p:cTn>
                        </p:par>
                        <p:par>
                          <p:cTn id="36" fill="hold">
                            <p:stCondLst>
                              <p:cond delay="472000"/>
                            </p:stCondLst>
                            <p:childTnLst>
                              <p:par>
                                <p:cTn id="37" presetID="21" presetClass="exit" presetSubtype="1" fill="hold" grpId="0" nodeType="afterEffect">
                                  <p:stCondLst>
                                    <p:cond delay="0"/>
                                  </p:stCondLst>
                                  <p:childTnLst>
                                    <p:animEffect transition="out" filter="wheel(1)">
                                      <p:cBhvr>
                                        <p:cTn id="38" dur="59000"/>
                                        <p:tgtEl>
                                          <p:spTgt spid="33"/>
                                        </p:tgtEl>
                                      </p:cBhvr>
                                    </p:animEffect>
                                    <p:set>
                                      <p:cBhvr>
                                        <p:cTn id="39" dur="1" fill="hold">
                                          <p:stCondLst>
                                            <p:cond delay="58999"/>
                                          </p:stCondLst>
                                        </p:cTn>
                                        <p:tgtEl>
                                          <p:spTgt spid="33"/>
                                        </p:tgtEl>
                                        <p:attrNameLst>
                                          <p:attrName>style.visibility</p:attrName>
                                        </p:attrNameLst>
                                      </p:cBhvr>
                                      <p:to>
                                        <p:strVal val="hidden"/>
                                      </p:to>
                                    </p:set>
                                  </p:childTnLst>
                                </p:cTn>
                              </p:par>
                            </p:childTnLst>
                          </p:cTn>
                        </p:par>
                        <p:par>
                          <p:cTn id="40" fill="hold">
                            <p:stCondLst>
                              <p:cond delay="531000"/>
                            </p:stCondLst>
                            <p:childTnLst>
                              <p:par>
                                <p:cTn id="41" presetID="21" presetClass="exit" presetSubtype="1" fill="hold" grpId="0" nodeType="afterEffect">
                                  <p:stCondLst>
                                    <p:cond delay="0"/>
                                  </p:stCondLst>
                                  <p:childTnLst>
                                    <p:animEffect transition="out" filter="wheel(1)">
                                      <p:cBhvr>
                                        <p:cTn id="42" dur="59000"/>
                                        <p:tgtEl>
                                          <p:spTgt spid="34"/>
                                        </p:tgtEl>
                                      </p:cBhvr>
                                    </p:animEffect>
                                    <p:set>
                                      <p:cBhvr>
                                        <p:cTn id="43" dur="1" fill="hold">
                                          <p:stCondLst>
                                            <p:cond delay="58999"/>
                                          </p:stCondLst>
                                        </p:cTn>
                                        <p:tgtEl>
                                          <p:spTgt spid="34"/>
                                        </p:tgtEl>
                                        <p:attrNameLst>
                                          <p:attrName>style.visibility</p:attrName>
                                        </p:attrNameLst>
                                      </p:cBhvr>
                                      <p:to>
                                        <p:strVal val="hidden"/>
                                      </p:to>
                                    </p:set>
                                  </p:childTnLst>
                                </p:cTn>
                              </p:par>
                            </p:childTnLst>
                          </p:cTn>
                        </p:par>
                        <p:par>
                          <p:cTn id="44" fill="hold">
                            <p:stCondLst>
                              <p:cond delay="590000"/>
                            </p:stCondLst>
                            <p:childTnLst>
                              <p:par>
                                <p:cTn id="45" presetID="21" presetClass="exit" presetSubtype="1" fill="hold" grpId="0" nodeType="afterEffect">
                                  <p:stCondLst>
                                    <p:cond delay="0"/>
                                  </p:stCondLst>
                                  <p:childTnLst>
                                    <p:animEffect transition="out" filter="wheel(1)">
                                      <p:cBhvr>
                                        <p:cTn id="46" dur="59000"/>
                                        <p:tgtEl>
                                          <p:spTgt spid="35"/>
                                        </p:tgtEl>
                                      </p:cBhvr>
                                    </p:animEffect>
                                    <p:set>
                                      <p:cBhvr>
                                        <p:cTn id="47" dur="1" fill="hold">
                                          <p:stCondLst>
                                            <p:cond delay="58999"/>
                                          </p:stCondLst>
                                        </p:cTn>
                                        <p:tgtEl>
                                          <p:spTgt spid="35"/>
                                        </p:tgtEl>
                                        <p:attrNameLst>
                                          <p:attrName>style.visibility</p:attrName>
                                        </p:attrNameLst>
                                      </p:cBhvr>
                                      <p:to>
                                        <p:strVal val="hidden"/>
                                      </p:to>
                                    </p:set>
                                  </p:childTnLst>
                                </p:cTn>
                              </p:par>
                            </p:childTnLst>
                          </p:cTn>
                        </p:par>
                        <p:par>
                          <p:cTn id="48" fill="hold">
                            <p:stCondLst>
                              <p:cond delay="649000"/>
                            </p:stCondLst>
                            <p:childTnLst>
                              <p:par>
                                <p:cTn id="49" presetID="21" presetClass="exit" presetSubtype="1" fill="hold" grpId="0" nodeType="afterEffect">
                                  <p:stCondLst>
                                    <p:cond delay="0"/>
                                  </p:stCondLst>
                                  <p:childTnLst>
                                    <p:animEffect transition="out" filter="wheel(1)">
                                      <p:cBhvr>
                                        <p:cTn id="50" dur="59000"/>
                                        <p:tgtEl>
                                          <p:spTgt spid="36"/>
                                        </p:tgtEl>
                                      </p:cBhvr>
                                    </p:animEffect>
                                    <p:set>
                                      <p:cBhvr>
                                        <p:cTn id="51" dur="1" fill="hold">
                                          <p:stCondLst>
                                            <p:cond delay="58999"/>
                                          </p:stCondLst>
                                        </p:cTn>
                                        <p:tgtEl>
                                          <p:spTgt spid="36"/>
                                        </p:tgtEl>
                                        <p:attrNameLst>
                                          <p:attrName>style.visibility</p:attrName>
                                        </p:attrNameLst>
                                      </p:cBhvr>
                                      <p:to>
                                        <p:strVal val="hidden"/>
                                      </p:to>
                                    </p:set>
                                  </p:childTnLst>
                                </p:cTn>
                              </p:par>
                            </p:childTnLst>
                          </p:cTn>
                        </p:par>
                        <p:par>
                          <p:cTn id="52" fill="hold">
                            <p:stCondLst>
                              <p:cond delay="708000"/>
                            </p:stCondLst>
                            <p:childTnLst>
                              <p:par>
                                <p:cTn id="53" presetID="21" presetClass="exit" presetSubtype="1" fill="hold" grpId="0" nodeType="afterEffect">
                                  <p:stCondLst>
                                    <p:cond delay="0"/>
                                  </p:stCondLst>
                                  <p:childTnLst>
                                    <p:animEffect transition="out" filter="wheel(1)">
                                      <p:cBhvr>
                                        <p:cTn id="54" dur="59000"/>
                                        <p:tgtEl>
                                          <p:spTgt spid="37"/>
                                        </p:tgtEl>
                                      </p:cBhvr>
                                    </p:animEffect>
                                    <p:set>
                                      <p:cBhvr>
                                        <p:cTn id="55" dur="1" fill="hold">
                                          <p:stCondLst>
                                            <p:cond delay="58999"/>
                                          </p:stCondLst>
                                        </p:cTn>
                                        <p:tgtEl>
                                          <p:spTgt spid="37"/>
                                        </p:tgtEl>
                                        <p:attrNameLst>
                                          <p:attrName>style.visibility</p:attrName>
                                        </p:attrNameLst>
                                      </p:cBhvr>
                                      <p:to>
                                        <p:strVal val="hidden"/>
                                      </p:to>
                                    </p:set>
                                  </p:childTnLst>
                                </p:cTn>
                              </p:par>
                            </p:childTnLst>
                          </p:cTn>
                        </p:par>
                        <p:par>
                          <p:cTn id="56" fill="hold">
                            <p:stCondLst>
                              <p:cond delay="767000"/>
                            </p:stCondLst>
                            <p:childTnLst>
                              <p:par>
                                <p:cTn id="57" presetID="21" presetClass="exit" presetSubtype="1" fill="hold" grpId="0" nodeType="afterEffect">
                                  <p:stCondLst>
                                    <p:cond delay="0"/>
                                  </p:stCondLst>
                                  <p:childTnLst>
                                    <p:animEffect transition="out" filter="wheel(1)">
                                      <p:cBhvr>
                                        <p:cTn id="58" dur="59000"/>
                                        <p:tgtEl>
                                          <p:spTgt spid="38"/>
                                        </p:tgtEl>
                                      </p:cBhvr>
                                    </p:animEffect>
                                    <p:set>
                                      <p:cBhvr>
                                        <p:cTn id="59" dur="1" fill="hold">
                                          <p:stCondLst>
                                            <p:cond delay="58999"/>
                                          </p:stCondLst>
                                        </p:cTn>
                                        <p:tgtEl>
                                          <p:spTgt spid="38"/>
                                        </p:tgtEl>
                                        <p:attrNameLst>
                                          <p:attrName>style.visibility</p:attrName>
                                        </p:attrNameLst>
                                      </p:cBhvr>
                                      <p:to>
                                        <p:strVal val="hidden"/>
                                      </p:to>
                                    </p:set>
                                  </p:childTnLst>
                                </p:cTn>
                              </p:par>
                            </p:childTnLst>
                          </p:cTn>
                        </p:par>
                        <p:par>
                          <p:cTn id="60" fill="hold">
                            <p:stCondLst>
                              <p:cond delay="826000"/>
                            </p:stCondLst>
                            <p:childTnLst>
                              <p:par>
                                <p:cTn id="61" presetID="21" presetClass="exit" presetSubtype="1" fill="hold" grpId="0" nodeType="afterEffect">
                                  <p:stCondLst>
                                    <p:cond delay="0"/>
                                  </p:stCondLst>
                                  <p:childTnLst>
                                    <p:animEffect transition="out" filter="wheel(1)">
                                      <p:cBhvr>
                                        <p:cTn id="62" dur="59000"/>
                                        <p:tgtEl>
                                          <p:spTgt spid="39"/>
                                        </p:tgtEl>
                                      </p:cBhvr>
                                    </p:animEffect>
                                    <p:set>
                                      <p:cBhvr>
                                        <p:cTn id="63" dur="1" fill="hold">
                                          <p:stCondLst>
                                            <p:cond delay="58999"/>
                                          </p:stCondLst>
                                        </p:cTn>
                                        <p:tgtEl>
                                          <p:spTgt spid="39"/>
                                        </p:tgtEl>
                                        <p:attrNameLst>
                                          <p:attrName>style.visibility</p:attrName>
                                        </p:attrNameLst>
                                      </p:cBhvr>
                                      <p:to>
                                        <p:strVal val="hidden"/>
                                      </p:to>
                                    </p:set>
                                  </p:childTnLst>
                                </p:cTn>
                              </p:par>
                            </p:childTnLst>
                          </p:cTn>
                        </p:par>
                        <p:par>
                          <p:cTn id="64" fill="hold">
                            <p:stCondLst>
                              <p:cond delay="885000"/>
                            </p:stCondLst>
                            <p:childTnLst>
                              <p:par>
                                <p:cTn id="65" presetID="1"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Case and Procedure Error Reviews</a:t>
            </a:r>
          </a:p>
          <a:p>
            <a:pPr marL="0" indent="0" algn="ctr">
              <a:buNone/>
            </a:pPr>
            <a:r>
              <a:rPr lang="en-US" sz="4400" dirty="0"/>
              <a:t>(CAPERs)</a:t>
            </a:r>
          </a:p>
        </p:txBody>
      </p:sp>
    </p:spTree>
    <p:extLst>
      <p:ext uri="{BB962C8B-B14F-4D97-AF65-F5344CB8AC3E}">
        <p14:creationId xmlns:p14="http://schemas.microsoft.com/office/powerpoint/2010/main" val="41875329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C632-069E-4B76-92E6-EB752130D553}"/>
              </a:ext>
            </a:extLst>
          </p:cNvPr>
          <p:cNvSpPr>
            <a:spLocks noGrp="1"/>
          </p:cNvSpPr>
          <p:nvPr>
            <p:ph type="title"/>
          </p:nvPr>
        </p:nvSpPr>
        <p:spPr/>
        <p:txBody>
          <a:bodyPr/>
          <a:lstStyle/>
          <a:p>
            <a:r>
              <a:rPr lang="en-US" dirty="0"/>
              <a:t>Data Overview</a:t>
            </a:r>
          </a:p>
        </p:txBody>
      </p:sp>
      <p:sp>
        <p:nvSpPr>
          <p:cNvPr id="3" name="Text Placeholder 2">
            <a:extLst>
              <a:ext uri="{FF2B5EF4-FFF2-40B4-BE49-F238E27FC236}">
                <a16:creationId xmlns:a16="http://schemas.microsoft.com/office/drawing/2014/main" id="{3F535938-F6E9-4BE0-9695-AF2F2AF18747}"/>
              </a:ext>
            </a:extLst>
          </p:cNvPr>
          <p:cNvSpPr>
            <a:spLocks noGrp="1"/>
          </p:cNvSpPr>
          <p:nvPr>
            <p:ph type="body" sz="quarter" idx="10"/>
          </p:nvPr>
        </p:nvSpPr>
        <p:spPr/>
        <p:txBody>
          <a:bodyPr/>
          <a:lstStyle/>
          <a:p>
            <a:pPr marL="0" indent="0">
              <a:buNone/>
            </a:pPr>
            <a:r>
              <a:rPr lang="en-US" b="0" dirty="0"/>
              <a:t>2018 FFY = October 2017 to September 2018 </a:t>
            </a:r>
          </a:p>
          <a:p>
            <a:pPr marL="0" indent="0">
              <a:buNone/>
            </a:pPr>
            <a:r>
              <a:rPr lang="en-US" b="0" dirty="0"/>
              <a:t>Current Results = October 2017 to September 2018</a:t>
            </a:r>
          </a:p>
          <a:p>
            <a:r>
              <a:rPr lang="en-US" b="0" dirty="0"/>
              <a:t>Total Cases completed: 754</a:t>
            </a:r>
          </a:p>
          <a:p>
            <a:r>
              <a:rPr lang="en-US" b="0" dirty="0"/>
              <a:t>Total Cases in Error: 233</a:t>
            </a:r>
          </a:p>
          <a:p>
            <a:r>
              <a:rPr lang="en-US" b="0" dirty="0"/>
              <a:t>Error Rate: 30.73% or Accuracy Rate: 69.27%</a:t>
            </a:r>
          </a:p>
        </p:txBody>
      </p:sp>
    </p:spTree>
    <p:extLst>
      <p:ext uri="{BB962C8B-B14F-4D97-AF65-F5344CB8AC3E}">
        <p14:creationId xmlns:p14="http://schemas.microsoft.com/office/powerpoint/2010/main" val="2734041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3CF1-5E6B-4D4F-B6DF-2218F719CB27}"/>
              </a:ext>
            </a:extLst>
          </p:cNvPr>
          <p:cNvSpPr>
            <a:spLocks noGrp="1"/>
          </p:cNvSpPr>
          <p:nvPr>
            <p:ph type="title"/>
          </p:nvPr>
        </p:nvSpPr>
        <p:spPr/>
        <p:txBody>
          <a:bodyPr/>
          <a:lstStyle/>
          <a:p>
            <a:r>
              <a:rPr lang="en-US" dirty="0"/>
              <a:t>Errors from 10/2017 through 9/2018</a:t>
            </a:r>
          </a:p>
        </p:txBody>
      </p:sp>
      <p:sp>
        <p:nvSpPr>
          <p:cNvPr id="3" name="Text Placeholder 2">
            <a:extLst>
              <a:ext uri="{FF2B5EF4-FFF2-40B4-BE49-F238E27FC236}">
                <a16:creationId xmlns:a16="http://schemas.microsoft.com/office/drawing/2014/main" id="{2441B09E-8A15-415B-A187-11A4475675F1}"/>
              </a:ext>
            </a:extLst>
          </p:cNvPr>
          <p:cNvSpPr>
            <a:spLocks noGrp="1"/>
          </p:cNvSpPr>
          <p:nvPr>
            <p:ph type="body" sz="quarter" idx="10"/>
          </p:nvPr>
        </p:nvSpPr>
        <p:spPr>
          <a:xfrm>
            <a:off x="628650" y="1343608"/>
            <a:ext cx="7888288" cy="4899499"/>
          </a:xfrm>
        </p:spPr>
        <p:txBody>
          <a:bodyPr/>
          <a:lstStyle/>
          <a:p>
            <a:r>
              <a:rPr lang="en-US" sz="2400" b="0" dirty="0"/>
              <a:t>There were 297 total errors</a:t>
            </a:r>
          </a:p>
          <a:p>
            <a:pPr lvl="1"/>
            <a:r>
              <a:rPr lang="en-US" sz="2000" b="0" dirty="0"/>
              <a:t>134: Notices</a:t>
            </a:r>
          </a:p>
          <a:p>
            <a:pPr lvl="2"/>
            <a:r>
              <a:rPr lang="en-US" sz="1800" b="0" dirty="0"/>
              <a:t>20 NC FAST errors</a:t>
            </a:r>
          </a:p>
          <a:p>
            <a:pPr lvl="2"/>
            <a:r>
              <a:rPr lang="en-US" sz="1800" b="0" dirty="0"/>
              <a:t>114 county errors</a:t>
            </a:r>
          </a:p>
          <a:p>
            <a:pPr lvl="1"/>
            <a:r>
              <a:rPr lang="en-US" sz="2000" b="0" dirty="0"/>
              <a:t>84: Verifications</a:t>
            </a:r>
          </a:p>
          <a:p>
            <a:pPr lvl="1"/>
            <a:r>
              <a:rPr lang="en-US" sz="2000" b="0" dirty="0"/>
              <a:t>23: Misapplication of policy</a:t>
            </a:r>
          </a:p>
          <a:p>
            <a:pPr lvl="2"/>
            <a:r>
              <a:rPr lang="en-US" sz="1800" b="0" dirty="0"/>
              <a:t>18 ABAWDs</a:t>
            </a:r>
          </a:p>
          <a:p>
            <a:pPr lvl="1"/>
            <a:r>
              <a:rPr lang="en-US" sz="2000" b="0" dirty="0"/>
              <a:t>16: Incorrect Denial/Closure reason</a:t>
            </a:r>
          </a:p>
          <a:p>
            <a:pPr lvl="1"/>
            <a:r>
              <a:rPr lang="en-US" sz="2000" b="0" dirty="0"/>
              <a:t>15: Applications</a:t>
            </a:r>
          </a:p>
          <a:p>
            <a:pPr lvl="1"/>
            <a:r>
              <a:rPr lang="en-US" sz="2000" b="0" dirty="0"/>
              <a:t>12: No Supporting Documentation</a:t>
            </a:r>
          </a:p>
          <a:p>
            <a:pPr lvl="1"/>
            <a:r>
              <a:rPr lang="en-US" sz="2000" b="0" dirty="0"/>
              <a:t>7: Case Closure Time Standard not met</a:t>
            </a:r>
          </a:p>
          <a:p>
            <a:pPr lvl="1"/>
            <a:r>
              <a:rPr lang="en-US" sz="2000" b="0" dirty="0"/>
              <a:t>3: Interviews</a:t>
            </a:r>
          </a:p>
          <a:p>
            <a:pPr lvl="1"/>
            <a:r>
              <a:rPr lang="en-US" sz="2000" b="0" dirty="0"/>
              <a:t>1 each: Benefit Calculations, Household Composition, 		Keying Error</a:t>
            </a:r>
          </a:p>
          <a:p>
            <a:pPr lvl="2"/>
            <a:endParaRPr lang="en-US" b="0" dirty="0"/>
          </a:p>
        </p:txBody>
      </p:sp>
    </p:spTree>
    <p:extLst>
      <p:ext uri="{BB962C8B-B14F-4D97-AF65-F5344CB8AC3E}">
        <p14:creationId xmlns:p14="http://schemas.microsoft.com/office/powerpoint/2010/main" val="18782620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D4E5-DA9C-431F-B77A-98FEC0B6CF79}"/>
              </a:ext>
            </a:extLst>
          </p:cNvPr>
          <p:cNvSpPr>
            <a:spLocks noGrp="1"/>
          </p:cNvSpPr>
          <p:nvPr>
            <p:ph type="title"/>
          </p:nvPr>
        </p:nvSpPr>
        <p:spPr/>
        <p:txBody>
          <a:bodyPr/>
          <a:lstStyle/>
          <a:p>
            <a:pPr algn="ctr"/>
            <a:r>
              <a:rPr lang="en-US" dirty="0"/>
              <a:t>COUNTY AGENCY ERRORS</a:t>
            </a:r>
          </a:p>
        </p:txBody>
      </p:sp>
      <p:graphicFrame>
        <p:nvGraphicFramePr>
          <p:cNvPr id="7" name="Chart 6">
            <a:extLst>
              <a:ext uri="{FF2B5EF4-FFF2-40B4-BE49-F238E27FC236}">
                <a16:creationId xmlns:a16="http://schemas.microsoft.com/office/drawing/2014/main" id="{995AF0A0-F496-45BD-A7D6-36D3F3779990}"/>
              </a:ext>
            </a:extLst>
          </p:cNvPr>
          <p:cNvGraphicFramePr/>
          <p:nvPr>
            <p:extLst>
              <p:ext uri="{D42A27DB-BD31-4B8C-83A1-F6EECF244321}">
                <p14:modId xmlns:p14="http://schemas.microsoft.com/office/powerpoint/2010/main" val="2427052253"/>
              </p:ext>
            </p:extLst>
          </p:nvPr>
        </p:nvGraphicFramePr>
        <p:xfrm>
          <a:off x="674368" y="2009399"/>
          <a:ext cx="7867063" cy="42245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7DDEB2BC-F701-4605-99CF-863B36395B02}"/>
              </a:ext>
            </a:extLst>
          </p:cNvPr>
          <p:cNvGraphicFramePr>
            <a:graphicFrameLocks noGrp="1"/>
          </p:cNvGraphicFramePr>
          <p:nvPr>
            <p:extLst>
              <p:ext uri="{D42A27DB-BD31-4B8C-83A1-F6EECF244321}">
                <p14:modId xmlns:p14="http://schemas.microsoft.com/office/powerpoint/2010/main" val="2149673874"/>
              </p:ext>
            </p:extLst>
          </p:nvPr>
        </p:nvGraphicFramePr>
        <p:xfrm>
          <a:off x="674368" y="1172693"/>
          <a:ext cx="7886700" cy="836705"/>
        </p:xfrm>
        <a:graphic>
          <a:graphicData uri="http://schemas.openxmlformats.org/drawingml/2006/table">
            <a:tbl>
              <a:tblPr firstRow="1" firstCol="1" lastRow="1" lastCol="1" bandRow="1" bandCol="1"/>
              <a:tblGrid>
                <a:gridCol w="7886700">
                  <a:extLst>
                    <a:ext uri="{9D8B030D-6E8A-4147-A177-3AD203B41FA5}">
                      <a16:colId xmlns:a16="http://schemas.microsoft.com/office/drawing/2014/main" val="3230032023"/>
                    </a:ext>
                  </a:extLst>
                </a:gridCol>
              </a:tblGrid>
              <a:tr h="210308">
                <a:tc>
                  <a:txBody>
                    <a:bodyPr/>
                    <a:lstStyle/>
                    <a:p>
                      <a:pPr marL="209550" marR="0">
                        <a:spcBef>
                          <a:spcPts val="0"/>
                        </a:spcBef>
                        <a:spcAft>
                          <a:spcPts val="0"/>
                        </a:spcAft>
                      </a:pPr>
                      <a:r>
                        <a:rPr lang="en-US" sz="1000" b="1" u="sng" dirty="0">
                          <a:effectLst/>
                          <a:latin typeface="Arial" panose="020B0604020202020204" pitchFamily="34" charset="0"/>
                          <a:ea typeface="Times New Roman" panose="02020603050405020304" pitchFamily="18" charset="0"/>
                          <a:cs typeface="Arial" panose="020B0604020202020204" pitchFamily="34" charset="0"/>
                        </a:rPr>
                        <a:t>Highest % of Errors</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81" marR="64381" marT="0" marB="0">
                    <a:lnL>
                      <a:noFill/>
                    </a:lnL>
                    <a:lnR>
                      <a:noFill/>
                    </a:lnR>
                    <a:lnT>
                      <a:noFill/>
                    </a:lnT>
                    <a:lnB>
                      <a:noFill/>
                    </a:lnB>
                  </a:tcPr>
                </a:tc>
                <a:extLst>
                  <a:ext uri="{0D108BD9-81ED-4DB2-BD59-A6C34878D82A}">
                    <a16:rowId xmlns:a16="http://schemas.microsoft.com/office/drawing/2014/main" val="2442412994"/>
                  </a:ext>
                </a:extLst>
              </a:tr>
              <a:tr h="208799">
                <a:tc>
                  <a:txBody>
                    <a:bodyPr/>
                    <a:lstStyle/>
                    <a:p>
                      <a:pPr marL="342900" marR="0" lvl="0" indent="-342900">
                        <a:spcBef>
                          <a:spcPts val="0"/>
                        </a:spcBef>
                        <a:spcAft>
                          <a:spcPts val="0"/>
                        </a:spcAft>
                        <a:buSzPts val="1000"/>
                        <a:buFont typeface="Symbol" panose="05050102010706020507" pitchFamily="18" charset="2"/>
                        <a:buChar char=""/>
                        <a:tabLst>
                          <a:tab pos="228600" algn="l"/>
                          <a:tab pos="43815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27% - Incorrect notice</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81" marR="64381" marT="0" marB="0">
                    <a:lnL>
                      <a:noFill/>
                    </a:lnL>
                    <a:lnR>
                      <a:noFill/>
                    </a:lnR>
                    <a:lnT>
                      <a:noFill/>
                    </a:lnT>
                    <a:lnB>
                      <a:noFill/>
                    </a:lnB>
                  </a:tcPr>
                </a:tc>
                <a:extLst>
                  <a:ext uri="{0D108BD9-81ED-4DB2-BD59-A6C34878D82A}">
                    <a16:rowId xmlns:a16="http://schemas.microsoft.com/office/drawing/2014/main" val="240199728"/>
                  </a:ext>
                </a:extLst>
              </a:tr>
              <a:tr h="208799">
                <a:tc>
                  <a:txBody>
                    <a:bodyPr/>
                    <a:lstStyle/>
                    <a:p>
                      <a:pPr marL="342900" marR="0" lvl="0" indent="-342900">
                        <a:spcBef>
                          <a:spcPts val="0"/>
                        </a:spcBef>
                        <a:spcAft>
                          <a:spcPts val="0"/>
                        </a:spcAft>
                        <a:buSzPts val="1000"/>
                        <a:buFont typeface="Symbol" panose="05050102010706020507" pitchFamily="18" charset="2"/>
                        <a:buChar char=""/>
                        <a:tabLst>
                          <a:tab pos="2286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12% - </a:t>
                      </a:r>
                      <a:r>
                        <a:rPr lang="en-US" sz="1000" baseline="0" dirty="0">
                          <a:effectLst/>
                          <a:latin typeface="Arial" panose="020B0604020202020204" pitchFamily="34" charset="0"/>
                          <a:ea typeface="Times New Roman" panose="02020603050405020304" pitchFamily="18" charset="0"/>
                          <a:cs typeface="Arial" panose="020B0604020202020204" pitchFamily="34" charset="0"/>
                        </a:rPr>
                        <a:t>Verification</a:t>
                      </a:r>
                      <a:r>
                        <a:rPr lang="en-US" sz="1000" dirty="0">
                          <a:effectLst/>
                          <a:latin typeface="Arial" panose="020B0604020202020204" pitchFamily="34" charset="0"/>
                          <a:ea typeface="Times New Roman" panose="02020603050405020304" pitchFamily="18" charset="0"/>
                          <a:cs typeface="Arial" panose="020B0604020202020204" pitchFamily="34" charset="0"/>
                        </a:rPr>
                        <a:t> provided prior to denial, Unclear request, or Request for unnecessary/incorrect info</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81" marR="64381" marT="0" marB="0">
                    <a:lnL>
                      <a:noFill/>
                    </a:lnL>
                    <a:lnR>
                      <a:noFill/>
                    </a:lnR>
                    <a:lnT>
                      <a:noFill/>
                    </a:lnT>
                    <a:lnB>
                      <a:noFill/>
                    </a:lnB>
                  </a:tcPr>
                </a:tc>
                <a:extLst>
                  <a:ext uri="{0D108BD9-81ED-4DB2-BD59-A6C34878D82A}">
                    <a16:rowId xmlns:a16="http://schemas.microsoft.com/office/drawing/2014/main" val="4098123353"/>
                  </a:ext>
                </a:extLst>
              </a:tr>
              <a:tr h="208799">
                <a:tc>
                  <a:txBody>
                    <a:bodyPr/>
                    <a:lstStyle/>
                    <a:p>
                      <a:pPr marL="342900" marR="0" lvl="0" indent="-342900">
                        <a:spcBef>
                          <a:spcPts val="0"/>
                        </a:spcBef>
                        <a:spcAft>
                          <a:spcPts val="0"/>
                        </a:spcAft>
                        <a:buSzPts val="1000"/>
                        <a:buFont typeface="Symbol" panose="05050102010706020507" pitchFamily="18" charset="2"/>
                        <a:buChar char=""/>
                        <a:tabLst>
                          <a:tab pos="2286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10% - Notice not provided</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81" marR="64381" marT="0" marB="0">
                    <a:lnL>
                      <a:noFill/>
                    </a:lnL>
                    <a:lnR>
                      <a:noFill/>
                    </a:lnR>
                    <a:lnT>
                      <a:noFill/>
                    </a:lnT>
                    <a:lnB>
                      <a:noFill/>
                    </a:lnB>
                  </a:tcPr>
                </a:tc>
                <a:extLst>
                  <a:ext uri="{0D108BD9-81ED-4DB2-BD59-A6C34878D82A}">
                    <a16:rowId xmlns:a16="http://schemas.microsoft.com/office/drawing/2014/main" val="172709473"/>
                  </a:ext>
                </a:extLst>
              </a:tr>
            </a:tbl>
          </a:graphicData>
        </a:graphic>
      </p:graphicFrame>
    </p:spTree>
    <p:extLst>
      <p:ext uri="{BB962C8B-B14F-4D97-AF65-F5344CB8AC3E}">
        <p14:creationId xmlns:p14="http://schemas.microsoft.com/office/powerpoint/2010/main" val="240963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National Voter Registration Act (NVRA)</a:t>
            </a:r>
          </a:p>
        </p:txBody>
      </p:sp>
    </p:spTree>
    <p:extLst>
      <p:ext uri="{BB962C8B-B14F-4D97-AF65-F5344CB8AC3E}">
        <p14:creationId xmlns:p14="http://schemas.microsoft.com/office/powerpoint/2010/main" val="1540491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FBDD-FF60-42BC-A1F6-F53D980D4EDA}"/>
              </a:ext>
            </a:extLst>
          </p:cNvPr>
          <p:cNvSpPr>
            <a:spLocks noGrp="1"/>
          </p:cNvSpPr>
          <p:nvPr>
            <p:ph type="title"/>
          </p:nvPr>
        </p:nvSpPr>
        <p:spPr/>
        <p:txBody>
          <a:bodyPr/>
          <a:lstStyle/>
          <a:p>
            <a:pPr algn="ctr"/>
            <a:r>
              <a:rPr lang="en-US" sz="2800" dirty="0"/>
              <a:t>Alternative to Checking DSS-8551 next day  </a:t>
            </a:r>
            <a:br>
              <a:rPr lang="en-US" dirty="0"/>
            </a:br>
            <a:endParaRPr lang="en-US" dirty="0"/>
          </a:p>
        </p:txBody>
      </p:sp>
      <p:sp>
        <p:nvSpPr>
          <p:cNvPr id="3" name="Text Placeholder 2">
            <a:extLst>
              <a:ext uri="{FF2B5EF4-FFF2-40B4-BE49-F238E27FC236}">
                <a16:creationId xmlns:a16="http://schemas.microsoft.com/office/drawing/2014/main" id="{E05CD250-D2E8-41AC-A88D-AA796682E0C4}"/>
              </a:ext>
            </a:extLst>
          </p:cNvPr>
          <p:cNvSpPr>
            <a:spLocks noGrp="1"/>
          </p:cNvSpPr>
          <p:nvPr>
            <p:ph type="body" sz="quarter" idx="10"/>
          </p:nvPr>
        </p:nvSpPr>
        <p:spPr/>
        <p:txBody>
          <a:bodyPr/>
          <a:lstStyle/>
          <a:p>
            <a:pPr marL="0" indent="0">
              <a:buNone/>
            </a:pPr>
            <a:endParaRPr lang="en-US" dirty="0"/>
          </a:p>
        </p:txBody>
      </p:sp>
      <p:pic>
        <p:nvPicPr>
          <p:cNvPr id="6" name="Picture 5" descr="DSS-8551 Instructions [Read-Only] - Word">
            <a:extLst>
              <a:ext uri="{FF2B5EF4-FFF2-40B4-BE49-F238E27FC236}">
                <a16:creationId xmlns:a16="http://schemas.microsoft.com/office/drawing/2014/main" id="{78C3434F-ACD4-48EB-AD9C-849102B0F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07" y="1397480"/>
            <a:ext cx="7867291" cy="4882550"/>
          </a:xfrm>
          <a:prstGeom prst="rect">
            <a:avLst/>
          </a:prstGeom>
        </p:spPr>
      </p:pic>
    </p:spTree>
    <p:extLst>
      <p:ext uri="{BB962C8B-B14F-4D97-AF65-F5344CB8AC3E}">
        <p14:creationId xmlns:p14="http://schemas.microsoft.com/office/powerpoint/2010/main" val="9565847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70A2-5832-4153-954F-8C31033BFA07}"/>
              </a:ext>
            </a:extLst>
          </p:cNvPr>
          <p:cNvSpPr>
            <a:spLocks noGrp="1"/>
          </p:cNvSpPr>
          <p:nvPr>
            <p:ph type="title"/>
          </p:nvPr>
        </p:nvSpPr>
        <p:spPr/>
        <p:txBody>
          <a:bodyPr/>
          <a:lstStyle/>
          <a:p>
            <a:r>
              <a:rPr lang="en-US" dirty="0"/>
              <a:t>CAPERs Corrective Action Plan (CAP)</a:t>
            </a:r>
          </a:p>
        </p:txBody>
      </p:sp>
      <p:sp>
        <p:nvSpPr>
          <p:cNvPr id="3" name="Text Placeholder 2">
            <a:extLst>
              <a:ext uri="{FF2B5EF4-FFF2-40B4-BE49-F238E27FC236}">
                <a16:creationId xmlns:a16="http://schemas.microsoft.com/office/drawing/2014/main" id="{AD9199DA-B2F3-498A-8446-BDE2317D446D}"/>
              </a:ext>
            </a:extLst>
          </p:cNvPr>
          <p:cNvSpPr>
            <a:spLocks noGrp="1"/>
          </p:cNvSpPr>
          <p:nvPr>
            <p:ph type="body" sz="quarter" idx="10"/>
          </p:nvPr>
        </p:nvSpPr>
        <p:spPr/>
        <p:txBody>
          <a:bodyPr/>
          <a:lstStyle/>
          <a:p>
            <a:r>
              <a:rPr lang="en-US" b="0" dirty="0"/>
              <a:t>NC-DHHS under CAP with USDA for 15 years</a:t>
            </a:r>
          </a:p>
          <a:p>
            <a:pPr lvl="1"/>
            <a:r>
              <a:rPr lang="en-US" b="0" dirty="0"/>
              <a:t>Updated CAP must be submitted to USDA every six months</a:t>
            </a:r>
          </a:p>
          <a:p>
            <a:r>
              <a:rPr lang="en-US" b="0" dirty="0"/>
              <a:t>Current QC review is through 10/2018</a:t>
            </a:r>
          </a:p>
          <a:p>
            <a:r>
              <a:rPr lang="en-US" b="0" dirty="0"/>
              <a:t>NC FAST fixed Notices issues in 1/2019 release</a:t>
            </a:r>
          </a:p>
          <a:p>
            <a:pPr lvl="1"/>
            <a:r>
              <a:rPr lang="en-US" b="0" dirty="0"/>
              <a:t>Cited as State errors and not included as county error, unless case has other errors not related to State error</a:t>
            </a:r>
          </a:p>
        </p:txBody>
      </p:sp>
    </p:spTree>
    <p:extLst>
      <p:ext uri="{BB962C8B-B14F-4D97-AF65-F5344CB8AC3E}">
        <p14:creationId xmlns:p14="http://schemas.microsoft.com/office/powerpoint/2010/main" val="34221217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A3A30C-2AA6-4369-9C96-4670B34FEE85}"/>
              </a:ext>
            </a:extLst>
          </p:cNvPr>
          <p:cNvSpPr>
            <a:spLocks noGrp="1"/>
          </p:cNvSpPr>
          <p:nvPr>
            <p:ph type="title"/>
          </p:nvPr>
        </p:nvSpPr>
        <p:spPr>
          <a:xfrm>
            <a:off x="616134" y="384120"/>
            <a:ext cx="7942463" cy="1022649"/>
          </a:xfrm>
        </p:spPr>
        <p:txBody>
          <a:bodyPr vert="horz" lIns="91440" tIns="45720" rIns="91440" bIns="45720" rtlCol="0" anchor="ctr">
            <a:normAutofit/>
          </a:bodyPr>
          <a:lstStyle/>
          <a:p>
            <a:pPr algn="ctr" defTabSz="914400"/>
            <a:r>
              <a:rPr lang="en-US" sz="3500" dirty="0">
                <a:solidFill>
                  <a:schemeClr val="tx1"/>
                </a:solidFill>
                <a:latin typeface="+mj-lt"/>
                <a:ea typeface="+mj-ea"/>
                <a:cs typeface="+mj-cs"/>
              </a:rPr>
              <a:t>FNS Second Party Reviews</a:t>
            </a:r>
          </a:p>
        </p:txBody>
      </p:sp>
      <p:pic>
        <p:nvPicPr>
          <p:cNvPr id="3" name="Picture 2">
            <a:extLst>
              <a:ext uri="{FF2B5EF4-FFF2-40B4-BE49-F238E27FC236}">
                <a16:creationId xmlns:a16="http://schemas.microsoft.com/office/drawing/2014/main" id="{559C32F7-D0D4-4A5B-A644-C0D92A0B6D11}"/>
              </a:ext>
            </a:extLst>
          </p:cNvPr>
          <p:cNvPicPr>
            <a:picLocks noChangeAspect="1"/>
          </p:cNvPicPr>
          <p:nvPr/>
        </p:nvPicPr>
        <p:blipFill>
          <a:blip r:embed="rId3"/>
          <a:stretch>
            <a:fillRect/>
          </a:stretch>
        </p:blipFill>
        <p:spPr>
          <a:xfrm rot="20968777">
            <a:off x="540531" y="1562380"/>
            <a:ext cx="3865099" cy="2111543"/>
          </a:xfrm>
          <a:prstGeom prst="rect">
            <a:avLst/>
          </a:prstGeom>
        </p:spPr>
      </p:pic>
      <p:pic>
        <p:nvPicPr>
          <p:cNvPr id="4" name="Picture 3">
            <a:extLst>
              <a:ext uri="{FF2B5EF4-FFF2-40B4-BE49-F238E27FC236}">
                <a16:creationId xmlns:a16="http://schemas.microsoft.com/office/drawing/2014/main" id="{44494498-15F3-40E0-80AB-C6854137DC3A}"/>
              </a:ext>
            </a:extLst>
          </p:cNvPr>
          <p:cNvPicPr>
            <a:picLocks noChangeAspect="1"/>
          </p:cNvPicPr>
          <p:nvPr/>
        </p:nvPicPr>
        <p:blipFill>
          <a:blip r:embed="rId4"/>
          <a:stretch>
            <a:fillRect/>
          </a:stretch>
        </p:blipFill>
        <p:spPr>
          <a:xfrm>
            <a:off x="1642757" y="3813810"/>
            <a:ext cx="4524307" cy="2599331"/>
          </a:xfrm>
          <a:prstGeom prst="rect">
            <a:avLst/>
          </a:prstGeom>
        </p:spPr>
      </p:pic>
      <p:pic>
        <p:nvPicPr>
          <p:cNvPr id="8" name="Picture 7">
            <a:extLst>
              <a:ext uri="{FF2B5EF4-FFF2-40B4-BE49-F238E27FC236}">
                <a16:creationId xmlns:a16="http://schemas.microsoft.com/office/drawing/2014/main" id="{B8FD98A6-4656-469F-A81B-B7699EE3C685}"/>
              </a:ext>
            </a:extLst>
          </p:cNvPr>
          <p:cNvPicPr>
            <a:picLocks noChangeAspect="1"/>
          </p:cNvPicPr>
          <p:nvPr/>
        </p:nvPicPr>
        <p:blipFill>
          <a:blip r:embed="rId5"/>
          <a:stretch>
            <a:fillRect/>
          </a:stretch>
        </p:blipFill>
        <p:spPr>
          <a:xfrm rot="1353120">
            <a:off x="4320709" y="1872882"/>
            <a:ext cx="4212467" cy="2555293"/>
          </a:xfrm>
          <a:prstGeom prst="rect">
            <a:avLst/>
          </a:prstGeom>
        </p:spPr>
      </p:pic>
    </p:spTree>
    <p:extLst>
      <p:ext uri="{BB962C8B-B14F-4D97-AF65-F5344CB8AC3E}">
        <p14:creationId xmlns:p14="http://schemas.microsoft.com/office/powerpoint/2010/main" val="15254391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8F01-BCA7-4600-B918-91E993C2993D}"/>
              </a:ext>
            </a:extLst>
          </p:cNvPr>
          <p:cNvSpPr>
            <a:spLocks noGrp="1"/>
          </p:cNvSpPr>
          <p:nvPr>
            <p:ph type="title"/>
          </p:nvPr>
        </p:nvSpPr>
        <p:spPr>
          <a:xfrm>
            <a:off x="674369" y="624053"/>
            <a:ext cx="7843267" cy="779078"/>
          </a:xfrm>
        </p:spPr>
        <p:txBody>
          <a:bodyPr/>
          <a:lstStyle/>
          <a:p>
            <a:r>
              <a:rPr lang="en-US" sz="2400" dirty="0"/>
              <a:t>Summary of Quality Control (QC) CAPER Findings</a:t>
            </a:r>
          </a:p>
        </p:txBody>
      </p:sp>
      <p:sp>
        <p:nvSpPr>
          <p:cNvPr id="3" name="Text Placeholder 2">
            <a:extLst>
              <a:ext uri="{FF2B5EF4-FFF2-40B4-BE49-F238E27FC236}">
                <a16:creationId xmlns:a16="http://schemas.microsoft.com/office/drawing/2014/main" id="{31E6D8C9-EDFD-46D5-B542-E77BF6496F0B}"/>
              </a:ext>
            </a:extLst>
          </p:cNvPr>
          <p:cNvSpPr>
            <a:spLocks noGrp="1"/>
          </p:cNvSpPr>
          <p:nvPr>
            <p:ph type="body" sz="quarter" idx="10"/>
          </p:nvPr>
        </p:nvSpPr>
        <p:spPr/>
        <p:txBody>
          <a:bodyPr/>
          <a:lstStyle/>
          <a:p>
            <a:r>
              <a:rPr lang="en-US" sz="2200" b="0" dirty="0"/>
              <a:t>Absence of documentation explaining the action that was taken.</a:t>
            </a:r>
          </a:p>
          <a:p>
            <a:r>
              <a:rPr lang="en-US" sz="2200" b="0" dirty="0"/>
              <a:t>Incorrectly completed DSS-8650.</a:t>
            </a:r>
          </a:p>
          <a:p>
            <a:r>
              <a:rPr lang="en-US" sz="2200" b="0" dirty="0"/>
              <a:t>Incorrect ABAWD eligibility determination.</a:t>
            </a:r>
          </a:p>
          <a:p>
            <a:r>
              <a:rPr lang="en-US" sz="2200" b="0" dirty="0"/>
              <a:t>Failure to complete eligibility checks and failure to accept findings.</a:t>
            </a:r>
          </a:p>
          <a:p>
            <a:r>
              <a:rPr lang="en-US" sz="2200" b="0" dirty="0"/>
              <a:t>Do not allow 10 full days for the provision of verification.</a:t>
            </a:r>
          </a:p>
          <a:p>
            <a:r>
              <a:rPr lang="en-US" sz="2200" b="0" dirty="0"/>
              <a:t>Entering evidence incorrectly; thus resulting in incorrect notices.</a:t>
            </a:r>
          </a:p>
          <a:p>
            <a:r>
              <a:rPr lang="en-US" sz="2200" b="0" dirty="0"/>
              <a:t>Requesting non-mandatory verifications.</a:t>
            </a:r>
          </a:p>
          <a:p>
            <a:pPr marL="0" indent="0">
              <a:buNone/>
            </a:pPr>
            <a:endParaRPr lang="en-US" b="0" dirty="0"/>
          </a:p>
        </p:txBody>
      </p:sp>
    </p:spTree>
    <p:extLst>
      <p:ext uri="{BB962C8B-B14F-4D97-AF65-F5344CB8AC3E}">
        <p14:creationId xmlns:p14="http://schemas.microsoft.com/office/powerpoint/2010/main" val="17831624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Active Errors</a:t>
            </a:r>
          </a:p>
        </p:txBody>
      </p:sp>
    </p:spTree>
    <p:extLst>
      <p:ext uri="{BB962C8B-B14F-4D97-AF65-F5344CB8AC3E}">
        <p14:creationId xmlns:p14="http://schemas.microsoft.com/office/powerpoint/2010/main" val="28325000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C632-069E-4B76-92E6-EB752130D553}"/>
              </a:ext>
            </a:extLst>
          </p:cNvPr>
          <p:cNvSpPr>
            <a:spLocks noGrp="1"/>
          </p:cNvSpPr>
          <p:nvPr>
            <p:ph type="title"/>
          </p:nvPr>
        </p:nvSpPr>
        <p:spPr/>
        <p:txBody>
          <a:bodyPr/>
          <a:lstStyle/>
          <a:p>
            <a:r>
              <a:rPr lang="en-US" dirty="0"/>
              <a:t>Data Overview</a:t>
            </a:r>
          </a:p>
        </p:txBody>
      </p:sp>
      <p:sp>
        <p:nvSpPr>
          <p:cNvPr id="3" name="Text Placeholder 2">
            <a:extLst>
              <a:ext uri="{FF2B5EF4-FFF2-40B4-BE49-F238E27FC236}">
                <a16:creationId xmlns:a16="http://schemas.microsoft.com/office/drawing/2014/main" id="{3F535938-F6E9-4BE0-9695-AF2F2AF18747}"/>
              </a:ext>
            </a:extLst>
          </p:cNvPr>
          <p:cNvSpPr>
            <a:spLocks noGrp="1"/>
          </p:cNvSpPr>
          <p:nvPr>
            <p:ph type="body" sz="quarter" idx="10"/>
          </p:nvPr>
        </p:nvSpPr>
        <p:spPr/>
        <p:txBody>
          <a:bodyPr/>
          <a:lstStyle/>
          <a:p>
            <a:pPr marL="0" indent="0">
              <a:buNone/>
            </a:pPr>
            <a:r>
              <a:rPr lang="en-US" b="0" dirty="0"/>
              <a:t>2018 FFY = October 2017 to September 2018 </a:t>
            </a:r>
          </a:p>
          <a:p>
            <a:pPr marL="0" indent="0">
              <a:buNone/>
            </a:pPr>
            <a:r>
              <a:rPr lang="en-US" b="0" dirty="0"/>
              <a:t>Current Results = October 2017 to September 2018</a:t>
            </a:r>
          </a:p>
          <a:p>
            <a:r>
              <a:rPr lang="en-US" b="0" dirty="0"/>
              <a:t>Total Cases completed: 1,087</a:t>
            </a:r>
          </a:p>
          <a:p>
            <a:r>
              <a:rPr lang="en-US" b="0" dirty="0"/>
              <a:t>Total Cases in Error: 92</a:t>
            </a:r>
          </a:p>
          <a:p>
            <a:r>
              <a:rPr lang="en-US" b="0" dirty="0"/>
              <a:t>Error Rate: 5.21% or Accuracy Rate: 94.79%</a:t>
            </a:r>
          </a:p>
          <a:p>
            <a:r>
              <a:rPr lang="en-US" b="0" kern="0" dirty="0">
                <a:solidFill>
                  <a:srgbClr val="FF0000"/>
                </a:solidFill>
              </a:rPr>
              <a:t>Goal = Error Rate &lt;3% or Accuracy Rate &gt;= 97%</a:t>
            </a:r>
          </a:p>
        </p:txBody>
      </p:sp>
    </p:spTree>
    <p:extLst>
      <p:ext uri="{BB962C8B-B14F-4D97-AF65-F5344CB8AC3E}">
        <p14:creationId xmlns:p14="http://schemas.microsoft.com/office/powerpoint/2010/main" val="6903168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2A90-81AE-44B9-8148-BE83210EDDE2}"/>
              </a:ext>
            </a:extLst>
          </p:cNvPr>
          <p:cNvSpPr>
            <a:spLocks noGrp="1"/>
          </p:cNvSpPr>
          <p:nvPr>
            <p:ph type="title"/>
          </p:nvPr>
        </p:nvSpPr>
        <p:spPr/>
        <p:txBody>
          <a:bodyPr/>
          <a:lstStyle/>
          <a:p>
            <a:r>
              <a:rPr lang="en-US" dirty="0"/>
              <a:t>Errors from 10/2017 through 9/2018</a:t>
            </a:r>
          </a:p>
        </p:txBody>
      </p:sp>
      <p:sp>
        <p:nvSpPr>
          <p:cNvPr id="3" name="Text Placeholder 2">
            <a:extLst>
              <a:ext uri="{FF2B5EF4-FFF2-40B4-BE49-F238E27FC236}">
                <a16:creationId xmlns:a16="http://schemas.microsoft.com/office/drawing/2014/main" id="{73737004-F318-49F1-BB6A-7B0FAA860E63}"/>
              </a:ext>
            </a:extLst>
          </p:cNvPr>
          <p:cNvSpPr>
            <a:spLocks noGrp="1"/>
          </p:cNvSpPr>
          <p:nvPr>
            <p:ph type="body" sz="quarter" idx="10"/>
          </p:nvPr>
        </p:nvSpPr>
        <p:spPr/>
        <p:txBody>
          <a:bodyPr/>
          <a:lstStyle/>
          <a:p>
            <a:r>
              <a:rPr lang="en-US" b="0" dirty="0"/>
              <a:t>92 error cases out of 1087 reviewed </a:t>
            </a:r>
          </a:p>
          <a:p>
            <a:pPr lvl="1"/>
            <a:r>
              <a:rPr lang="en-US" b="0" dirty="0"/>
              <a:t>79% County Agency errors, </a:t>
            </a:r>
          </a:p>
          <a:p>
            <a:pPr lvl="1"/>
            <a:r>
              <a:rPr lang="en-US" b="0" dirty="0"/>
              <a:t>21% Client errors, </a:t>
            </a:r>
          </a:p>
          <a:p>
            <a:pPr lvl="1"/>
            <a:r>
              <a:rPr lang="en-US" b="0" dirty="0"/>
              <a:t>0% State Agency.</a:t>
            </a:r>
          </a:p>
          <a:p>
            <a:pPr marL="342900" lvl="1" indent="0">
              <a:buNone/>
            </a:pPr>
            <a:endParaRPr lang="en-US" b="0" dirty="0"/>
          </a:p>
          <a:p>
            <a:r>
              <a:rPr lang="en-US" b="0" dirty="0"/>
              <a:t>Client errors </a:t>
            </a:r>
          </a:p>
          <a:p>
            <a:pPr lvl="1"/>
            <a:r>
              <a:rPr lang="en-US" b="0" dirty="0"/>
              <a:t>65% - Failure to report information  </a:t>
            </a:r>
          </a:p>
          <a:p>
            <a:pPr lvl="1"/>
            <a:r>
              <a:rPr lang="en-US" b="0" dirty="0"/>
              <a:t>35% - Misreporting information</a:t>
            </a:r>
          </a:p>
          <a:p>
            <a:endParaRPr lang="en-US" b="0" dirty="0"/>
          </a:p>
        </p:txBody>
      </p:sp>
    </p:spTree>
    <p:extLst>
      <p:ext uri="{BB962C8B-B14F-4D97-AF65-F5344CB8AC3E}">
        <p14:creationId xmlns:p14="http://schemas.microsoft.com/office/powerpoint/2010/main" val="29974176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394F-9DE0-4DD2-8A20-5B42F65427E3}"/>
              </a:ext>
            </a:extLst>
          </p:cNvPr>
          <p:cNvSpPr>
            <a:spLocks noGrp="1"/>
          </p:cNvSpPr>
          <p:nvPr>
            <p:ph type="title"/>
          </p:nvPr>
        </p:nvSpPr>
        <p:spPr>
          <a:xfrm>
            <a:off x="674369" y="624054"/>
            <a:ext cx="7843267" cy="548640"/>
          </a:xfrm>
        </p:spPr>
        <p:txBody>
          <a:bodyPr/>
          <a:lstStyle/>
          <a:p>
            <a:r>
              <a:rPr lang="en-US" dirty="0"/>
              <a:t>County Errors 10/2017 through 9/2018</a:t>
            </a:r>
            <a:br>
              <a:rPr lang="en-US" sz="4000" dirty="0"/>
            </a:br>
            <a:endParaRPr lang="en-US" sz="4000" dirty="0"/>
          </a:p>
        </p:txBody>
      </p:sp>
      <p:sp>
        <p:nvSpPr>
          <p:cNvPr id="3" name="Text Placeholder 2">
            <a:extLst>
              <a:ext uri="{FF2B5EF4-FFF2-40B4-BE49-F238E27FC236}">
                <a16:creationId xmlns:a16="http://schemas.microsoft.com/office/drawing/2014/main" id="{75F895B8-8E3E-4D9C-96B2-BA6FFF693689}"/>
              </a:ext>
            </a:extLst>
          </p:cNvPr>
          <p:cNvSpPr>
            <a:spLocks noGrp="1"/>
          </p:cNvSpPr>
          <p:nvPr>
            <p:ph type="body" sz="quarter" idx="10"/>
          </p:nvPr>
        </p:nvSpPr>
        <p:spPr/>
        <p:txBody>
          <a:bodyPr/>
          <a:lstStyle/>
          <a:p>
            <a:pPr lvl="1">
              <a:buFont typeface="Arial" panose="020B0604020202020204" pitchFamily="34" charset="0"/>
              <a:buChar char="•"/>
            </a:pPr>
            <a:r>
              <a:rPr lang="en-US" sz="2800" b="0" dirty="0"/>
              <a:t>46% - Failure to act on reported and or known information </a:t>
            </a:r>
          </a:p>
          <a:p>
            <a:pPr lvl="1">
              <a:buFont typeface="Arial" panose="020B0604020202020204" pitchFamily="34" charset="0"/>
              <a:buChar char="•"/>
            </a:pPr>
            <a:r>
              <a:rPr lang="en-US" sz="2800" b="0" dirty="0"/>
              <a:t>25% - Misapplication of policy (incorrect interpretation and or use of policy, procedures, base periods, budgeting procedures, etc.) </a:t>
            </a:r>
          </a:p>
          <a:p>
            <a:pPr lvl="1">
              <a:buFont typeface="Arial" panose="020B0604020202020204" pitchFamily="34" charset="0"/>
              <a:buChar char="•"/>
            </a:pPr>
            <a:r>
              <a:rPr lang="en-US" sz="2800" b="0" dirty="0"/>
              <a:t>24% - Data entry </a:t>
            </a:r>
            <a:r>
              <a:rPr lang="en-US" sz="2800" b="0" i="1" dirty="0"/>
              <a:t>(including failure to key data)</a:t>
            </a:r>
            <a:r>
              <a:rPr lang="en-US" sz="2800" b="0" dirty="0"/>
              <a:t>, mass change, and math errors </a:t>
            </a:r>
          </a:p>
          <a:p>
            <a:pPr lvl="1">
              <a:buFont typeface="Arial" panose="020B0604020202020204" pitchFamily="34" charset="0"/>
              <a:buChar char="•"/>
            </a:pPr>
            <a:r>
              <a:rPr lang="en-US" sz="2800" b="0" dirty="0"/>
              <a:t>5% - Failure to verify information</a:t>
            </a:r>
          </a:p>
          <a:p>
            <a:endParaRPr lang="en-US" sz="3200" b="0" dirty="0"/>
          </a:p>
        </p:txBody>
      </p:sp>
    </p:spTree>
    <p:extLst>
      <p:ext uri="{BB962C8B-B14F-4D97-AF65-F5344CB8AC3E}">
        <p14:creationId xmlns:p14="http://schemas.microsoft.com/office/powerpoint/2010/main" val="1102250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729E-01BD-4A03-B0DD-5D96F2A3BD51}"/>
              </a:ext>
            </a:extLst>
          </p:cNvPr>
          <p:cNvSpPr>
            <a:spLocks noGrp="1"/>
          </p:cNvSpPr>
          <p:nvPr>
            <p:ph type="title"/>
          </p:nvPr>
        </p:nvSpPr>
        <p:spPr>
          <a:xfrm>
            <a:off x="674369" y="624054"/>
            <a:ext cx="7843267" cy="747546"/>
          </a:xfrm>
        </p:spPr>
        <p:txBody>
          <a:bodyPr/>
          <a:lstStyle/>
          <a:p>
            <a:r>
              <a:rPr lang="en-US" sz="2800" dirty="0"/>
              <a:t>Summary of QC Active Case Findings</a:t>
            </a:r>
          </a:p>
        </p:txBody>
      </p:sp>
      <p:sp>
        <p:nvSpPr>
          <p:cNvPr id="3" name="Text Placeholder 2">
            <a:extLst>
              <a:ext uri="{FF2B5EF4-FFF2-40B4-BE49-F238E27FC236}">
                <a16:creationId xmlns:a16="http://schemas.microsoft.com/office/drawing/2014/main" id="{2A3FA38E-2F2B-44B8-8451-D82C1FCD67CC}"/>
              </a:ext>
            </a:extLst>
          </p:cNvPr>
          <p:cNvSpPr>
            <a:spLocks noGrp="1"/>
          </p:cNvSpPr>
          <p:nvPr>
            <p:ph type="body" sz="quarter" idx="10"/>
          </p:nvPr>
        </p:nvSpPr>
        <p:spPr>
          <a:xfrm>
            <a:off x="629348" y="1615751"/>
            <a:ext cx="7888288" cy="4795307"/>
          </a:xfrm>
        </p:spPr>
        <p:txBody>
          <a:bodyPr/>
          <a:lstStyle/>
          <a:p>
            <a:r>
              <a:rPr lang="en-US" sz="1800" b="0" dirty="0"/>
              <a:t>Workers sometimes do not document information about expedite screening on late recerts.</a:t>
            </a:r>
          </a:p>
          <a:p>
            <a:r>
              <a:rPr lang="en-US" sz="1800" b="0" dirty="0"/>
              <a:t>The DSS-8650 does not include appropriate language for a missed interview.</a:t>
            </a:r>
          </a:p>
          <a:p>
            <a:r>
              <a:rPr lang="en-US" sz="1800" b="0" dirty="0"/>
              <a:t>There is no documentation regarding the reason for not using the base period information.</a:t>
            </a:r>
          </a:p>
          <a:p>
            <a:r>
              <a:rPr lang="en-US" sz="1800" b="0" dirty="0"/>
              <a:t>Incomplete Recertification Forms are processed.</a:t>
            </a:r>
          </a:p>
          <a:p>
            <a:r>
              <a:rPr lang="en-US" sz="1800" b="0" dirty="0"/>
              <a:t>Information such as dependent care deductions and /or medical deductions from a prior certification period remains in NC FAST for the new certification period.</a:t>
            </a:r>
          </a:p>
          <a:p>
            <a:r>
              <a:rPr lang="en-US" sz="1800" b="0" dirty="0"/>
              <a:t>Client documents are not date stamped when received</a:t>
            </a:r>
          </a:p>
          <a:p>
            <a:r>
              <a:rPr lang="en-US" sz="1800" b="0" dirty="0"/>
              <a:t>Workers sometimes remove deductions if verification of expenses are not provided, even though the client reported no change in the expense.</a:t>
            </a:r>
          </a:p>
        </p:txBody>
      </p:sp>
    </p:spTree>
    <p:extLst>
      <p:ext uri="{BB962C8B-B14F-4D97-AF65-F5344CB8AC3E}">
        <p14:creationId xmlns:p14="http://schemas.microsoft.com/office/powerpoint/2010/main" val="36883801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Management Evaluation (ME) Review</a:t>
            </a:r>
          </a:p>
        </p:txBody>
      </p:sp>
    </p:spTree>
    <p:extLst>
      <p:ext uri="{BB962C8B-B14F-4D97-AF65-F5344CB8AC3E}">
        <p14:creationId xmlns:p14="http://schemas.microsoft.com/office/powerpoint/2010/main" val="1971279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459&quot;/&gt;&lt;/object&gt;&lt;object type=&quot;3&quot; unique_id=&quot;10004&quot;&gt;&lt;property id=&quot;20148&quot; value=&quot;5&quot;/&gt;&lt;property id=&quot;20300&quot; value=&quot;Slide 2&quot;/&gt;&lt;property id=&quot;20307&quot; value=&quot;507&quot;/&gt;&lt;/object&gt;&lt;object type=&quot;3&quot; unique_id=&quot;10005&quot;&gt;&lt;property id=&quot;20148&quot; value=&quot;5&quot;/&gt;&lt;property id=&quot;20300&quot; value=&quot;Slide 3&quot;/&gt;&lt;property id=&quot;20307&quot; value=&quot;508&quot;/&gt;&lt;/object&gt;&lt;object type=&quot;3&quot; unique_id=&quot;10006&quot;&gt;&lt;property id=&quot;20148&quot; value=&quot;5&quot;/&gt;&lt;property id=&quot;20300&quot; value=&quot;Slide 4 - &amp;quot;Elderly Simplified Application Project (ESAP)&amp;quot;&quot;/&gt;&lt;property id=&quot;20307&quot; value=&quot;600&quot;/&gt;&lt;/object&gt;&lt;object type=&quot;3&quot; unique_id=&quot;10007&quot;&gt;&lt;property id=&quot;20148&quot; value=&quot;5&quot;/&gt;&lt;property id=&quot;20300&quot; value=&quot;Slide 5 - &amp;quot;Elderly Simplified Application Project (ESAP)&amp;quot;&quot;/&gt;&lt;property id=&quot;20307&quot; value=&quot;601&quot;/&gt;&lt;/object&gt;&lt;object type=&quot;3&quot; unique_id=&quot;10008&quot;&gt;&lt;property id=&quot;20148&quot; value=&quot;5&quot;/&gt;&lt;property id=&quot;20300&quot; value=&quot;Slide 6 - &amp;quot;Refugee Medical Assistance &amp;quot;&quot;/&gt;&lt;property id=&quot;20307&quot; value=&quot;623&quot;/&gt;&lt;/object&gt;&lt;object type=&quot;3&quot; unique_id=&quot;10009&quot;&gt;&lt;property id=&quot;20148&quot; value=&quot;5&quot;/&gt;&lt;property id=&quot;20300&quot; value=&quot;Slide 7 - &amp;quot;Refugee Medical Assistance (continued) &amp;quot;&quot;/&gt;&lt;property id=&quot;20307&quot; value=&quot;624&quot;/&gt;&lt;/object&gt;&lt;object type=&quot;3&quot; unique_id=&quot;10010&quot;&gt;&lt;property id=&quot;20148&quot; value=&quot;5&quot;/&gt;&lt;property id=&quot;20300&quot; value=&quot;Slide 8 - &amp;quot;On-Going Refugee Cash Assistance Issue &amp;quot;&quot;/&gt;&lt;property id=&quot;20307&quot; value=&quot;625&quot;/&gt;&lt;/object&gt;&lt;object type=&quot;3&quot; unique_id=&quot;10011&quot;&gt;&lt;property id=&quot;20148&quot; value=&quot;5&quot;/&gt;&lt;property id=&quot;20300&quot; value=&quot;Slide 9 - &amp;quot;Program Integrity Hearing Request Timeliness &amp;quot;&quot;/&gt;&lt;property id=&quot;20307&quot; value=&quot;648&quot;/&gt;&lt;/object&gt;&lt;object type=&quot;3&quot; unique_id=&quot;10012&quot;&gt;&lt;property id=&quot;20148&quot; value=&quot;5&quot;/&gt;&lt;property id=&quot;20300&quot; value=&quot;Slide 10 - &amp;quot;Program Integrity (cont)&amp;quot;&quot;/&gt;&lt;property id=&quot;20307&quot; value=&quot;649&quot;/&gt;&lt;/object&gt;&lt;object type=&quot;3&quot; unique_id=&quot;10013&quot;&gt;&lt;property id=&quot;20148&quot; value=&quot;5&quot;/&gt;&lt;property id=&quot;20300&quot; value=&quot;Slide 11 - &amp;quot;Program Integrity  (cont)&amp;quot;&quot;/&gt;&lt;property id=&quot;20307&quot; value=&quot;650&quot;/&gt;&lt;/object&gt;&lt;object type=&quot;3&quot; unique_id=&quot;10014&quot;&gt;&lt;property id=&quot;20148&quot; value=&quot;5&quot;/&gt;&lt;property id=&quot;20300&quot; value=&quot;Slide 12 - &amp;quot;Program Integrity TOP (Treasury Offset Program)  &amp;quot;&quot;/&gt;&lt;property id=&quot;20307&quot; value=&quot;651&quot;/&gt;&lt;/object&gt;&lt;object type=&quot;3&quot; unique_id=&quot;10015&quot;&gt;&lt;property id=&quot;20148&quot; value=&quot;5&quot;/&gt;&lt;property id=&quot;20300&quot; value=&quot;Slide 13 - &amp;quot;Program Integrity Timeliness Reports&amp;quot;&quot;/&gt;&lt;property id=&quot;20307&quot; value=&quot;652&quot;/&gt;&lt;/object&gt;&lt;object type=&quot;3&quot; unique_id=&quot;10016&quot;&gt;&lt;property id=&quot;20148&quot; value=&quot;5&quot;/&gt;&lt;property id=&quot;20300&quot; value=&quot;Slide 14&quot;/&gt;&lt;property id=&quot;20307&quot; value=&quot;603&quot;/&gt;&lt;/object&gt;&lt;object type=&quot;3&quot; unique_id=&quot;10017&quot;&gt;&lt;property id=&quot;20148&quot; value=&quot;5&quot;/&gt;&lt;property id=&quot;20300&quot; value=&quot;Slide 15 - &amp;quot;Work First Program Monitoring Findings&amp;quot;&quot;/&gt;&lt;property id=&quot;20307&quot; value=&quot;608&quot;/&gt;&lt;/object&gt;&lt;object type=&quot;3&quot; unique_id=&quot;10018&quot;&gt;&lt;property id=&quot;20148&quot; value=&quot;5&quot;/&gt;&lt;property id=&quot;20300&quot; value=&quot;Slide 16 - &amp;quot;Work First Program Monitoring Findings&amp;quot;&quot;/&gt;&lt;property id=&quot;20307&quot; value=&quot;609&quot;/&gt;&lt;/object&gt;&lt;object type=&quot;3&quot; unique_id=&quot;10019&quot;&gt;&lt;property id=&quot;20148&quot; value=&quot;5&quot;/&gt;&lt;property id=&quot;20300&quot; value=&quot;Slide 17 - &amp;quot;Work First Program Monitoring Findings&amp;quot;&quot;/&gt;&lt;property id=&quot;20307&quot; value=&quot;610&quot;/&gt;&lt;/object&gt;&lt;object type=&quot;3&quot; unique_id=&quot;10020&quot;&gt;&lt;property id=&quot;20148&quot; value=&quot;5&quot;/&gt;&lt;property id=&quot;20300&quot; value=&quot;Slide 18 - &amp;quot;Work First Program Monitoring Findings&amp;quot;&quot;/&gt;&lt;property id=&quot;20307&quot; value=&quot;611&quot;/&gt;&lt;/object&gt;&lt;object type=&quot;3&quot; unique_id=&quot;10021&quot;&gt;&lt;property id=&quot;20148&quot; value=&quot;5&quot;/&gt;&lt;property id=&quot;20300&quot; value=&quot;Slide 19 - &amp;quot;Work First Program Monitoring Findings&amp;quot;&quot;/&gt;&lt;property id=&quot;20307&quot; value=&quot;614&quot;/&gt;&lt;/object&gt;&lt;object type=&quot;3&quot; unique_id=&quot;10022&quot;&gt;&lt;property id=&quot;20148&quot; value=&quot;5&quot;/&gt;&lt;property id=&quot;20300&quot; value=&quot;Slide 20&quot;/&gt;&lt;property id=&quot;20307&quot; value=&quot;615&quot;/&gt;&lt;/object&gt;&lt;object type=&quot;3&quot; unique_id=&quot;10023&quot;&gt;&lt;property id=&quot;20148&quot; value=&quot;5&quot;/&gt;&lt;property id=&quot;20300&quot; value=&quot;Slide 21 - &amp;quot;Work First – ACF-199 Worker Errors&amp;quot;&quot;/&gt;&lt;property id=&quot;20307&quot; value=&quot;612&quot;/&gt;&lt;/object&gt;&lt;object type=&quot;3&quot; unique_id=&quot;10024&quot;&gt;&lt;property id=&quot;20148&quot; value=&quot;5&quot;/&gt;&lt;property id=&quot;20300&quot; value=&quot;Slide 22 - &amp;quot;Work First – ACF-199 Worker Errors&amp;quot;&quot;/&gt;&lt;property id=&quot;20307&quot; value=&quot;613&quot;/&gt;&lt;/object&gt;&lt;object type=&quot;3&quot; unique_id=&quot;10025&quot;&gt;&lt;property id=&quot;20148&quot; value=&quot;5&quot;/&gt;&lt;property id=&quot;20300&quot; value=&quot;Slide 23&quot;/&gt;&lt;property id=&quot;20307&quot; value=&quot;576&quot;/&gt;&lt;/object&gt;&lt;object type=&quot;3&quot; unique_id=&quot;10026&quot;&gt;&lt;property id=&quot;20148&quot; value=&quot;5&quot;/&gt;&lt;property id=&quot;20300&quot; value=&quot;Slide 24 - &amp;quot;Work First Goals&amp;quot;&quot;/&gt;&lt;property id=&quot;20307&quot; value=&quot;577&quot;/&gt;&lt;/object&gt;&lt;object type=&quot;3&quot; unique_id=&quot;10027&quot;&gt;&lt;property id=&quot;20148&quot; value=&quot;5&quot;/&gt;&lt;property id=&quot;20300&quot; value=&quot;Slide 25 - &amp;quot;Work First Participation Strategies and Activities&amp;quot;&quot;/&gt;&lt;property id=&quot;20307&quot; value=&quot;578&quot;/&gt;&lt;/object&gt;&lt;object type=&quot;3&quot; unique_id=&quot;10028&quot;&gt;&lt;property id=&quot;20148&quot; value=&quot;5&quot;/&gt;&lt;property id=&quot;20300&quot; value=&quot;Slide 26 - &amp;quot;Incapacitated Participants&amp;quot;&quot;/&gt;&lt;property id=&quot;20307&quot; value=&quot;599&quot;/&gt;&lt;/object&gt;&lt;object type=&quot;3&quot; unique_id=&quot;10029&quot;&gt;&lt;property id=&quot;20148&quot; value=&quot;5&quot;/&gt;&lt;property id=&quot;20300&quot; value=&quot;Slide 27 - &amp;quot;Mapping Action Components Job Aid&amp;quot;&quot;/&gt;&lt;property id=&quot;20307&quot; value=&quot;579&quot;/&gt;&lt;/object&gt;&lt;object type=&quot;3&quot; unique_id=&quot;10030&quot;&gt;&lt;property id=&quot;20148&quot; value=&quot;5&quot;/&gt;&lt;property id=&quot;20300&quot; value=&quot;Slide 28 - &amp;quot;Good Cause&amp;quot;&quot;/&gt;&lt;property id=&quot;20307&quot; value=&quot;595&quot;/&gt;&lt;/object&gt;&lt;object type=&quot;3&quot; unique_id=&quot;10031&quot;&gt;&lt;property id=&quot;20148&quot; value=&quot;5&quot;/&gt;&lt;property id=&quot;20300&quot; value=&quot;Slide 29 - &amp;quot;Good Cause&amp;quot;&quot;/&gt;&lt;property id=&quot;20307&quot; value=&quot;597&quot;/&gt;&lt;/object&gt;&lt;object type=&quot;3&quot; unique_id=&quot;10032&quot;&gt;&lt;property id=&quot;20148&quot; value=&quot;5&quot;/&gt;&lt;property id=&quot;20300&quot; value=&quot;Slide 30 - &amp;quot;Good Cause&amp;quot;&quot;/&gt;&lt;property id=&quot;20307&quot; value=&quot;598&quot;/&gt;&lt;/object&gt;&lt;object type=&quot;3&quot; unique_id=&quot;10033&quot;&gt;&lt;property id=&quot;20148&quot; value=&quot;5&quot;/&gt;&lt;property id=&quot;20300&quot; value=&quot;Slide 31 - &amp;quot;Work First Small Group Discussion&amp;quot;&quot;/&gt;&lt;property id=&quot;20307&quot; value=&quot;596&quot;/&gt;&lt;/object&gt;&lt;object type=&quot;3&quot; unique_id=&quot;10034&quot;&gt;&lt;property id=&quot;20148&quot; value=&quot;5&quot;/&gt;&lt;property id=&quot;20300&quot; value=&quot;Slide 32&quot;/&gt;&lt;property id=&quot;20307&quot; value=&quot;510&quot;/&gt;&lt;/object&gt;&lt;object type=&quot;3&quot; unique_id=&quot;10035&quot;&gt;&lt;property id=&quot;20148&quot; value=&quot;5&quot;/&gt;&lt;property id=&quot;20300&quot; value=&quot;Slide 33 - &amp;quot;Time Remaining&amp;quot;&quot;/&gt;&lt;property id=&quot;20307&quot; value=&quot;573&quot;/&gt;&lt;/object&gt;&lt;object type=&quot;3&quot; unique_id=&quot;10036&quot;&gt;&lt;property id=&quot;20148&quot; value=&quot;5&quot;/&gt;&lt;property id=&quot;20300&quot; value=&quot;Slide 34&quot;/&gt;&lt;property id=&quot;20307&quot; value=&quot;622&quot;/&gt;&lt;/object&gt;&lt;object type=&quot;3&quot; unique_id=&quot;10037&quot;&gt;&lt;property id=&quot;20148&quot; value=&quot;5&quot;/&gt;&lt;property id=&quot;20300&quot; value=&quot;Slide 35 - &amp;quot;Reminders&amp;quot;&quot;/&gt;&lt;property id=&quot;20307&quot; value=&quot;580&quot;/&gt;&lt;/object&gt;&lt;object type=&quot;3&quot; unique_id=&quot;10038&quot;&gt;&lt;property id=&quot;20148&quot; value=&quot;5&quot;/&gt;&lt;property id=&quot;20300&quot; value=&quot;Slide 36 - &amp;quot;Reminders&amp;quot;&quot;/&gt;&lt;property id=&quot;20307&quot; value=&quot;547&quot;/&gt;&lt;/object&gt;&lt;object type=&quot;3&quot; unique_id=&quot;10039&quot;&gt;&lt;property id=&quot;20148&quot; value=&quot;5&quot;/&gt;&lt;property id=&quot;20300&quot; value=&quot;Slide 37 - &amp;quot;WF Trainings to Reference in Learning Gateway&amp;quot;&quot;/&gt;&lt;property id=&quot;20307&quot; value=&quot;583&quot;/&gt;&lt;/object&gt;&lt;object type=&quot;3&quot; unique_id=&quot;10040&quot;&gt;&lt;property id=&quot;20148&quot; value=&quot;5&quot;/&gt;&lt;property id=&quot;20300&quot; value=&quot;Slide 38 - &amp;quot;Frequently Asked WF Policy Questions &amp;quot;&quot;/&gt;&lt;property id=&quot;20307&quot; value=&quot;630&quot;/&gt;&lt;/object&gt;&lt;object type=&quot;3&quot; unique_id=&quot;10041&quot;&gt;&lt;property id=&quot;20148&quot; value=&quot;5&quot;/&gt;&lt;property id=&quot;20300&quot; value=&quot;Slide 39 - &amp;quot;Frequently Asked WF Policy Questions &amp;quot;&quot;/&gt;&lt;property id=&quot;20307&quot; value=&quot;632&quot;/&gt;&lt;/object&gt;&lt;object type=&quot;3&quot; unique_id=&quot;10042&quot;&gt;&lt;property id=&quot;20148&quot; value=&quot;5&quot;/&gt;&lt;property id=&quot;20300&quot; value=&quot;Slide 40 - &amp;quot;Frequently Asked WF Policy Questions &amp;quot;&quot;/&gt;&lt;property id=&quot;20307&quot; value=&quot;631&quot;/&gt;&lt;/object&gt;&lt;object type=&quot;3&quot; unique_id=&quot;10043&quot;&gt;&lt;property id=&quot;20148&quot; value=&quot;5&quot;/&gt;&lt;property id=&quot;20300&quot; value=&quot;Slide 41&quot;/&gt;&lt;property id=&quot;20307&quot; value=&quot;512&quot;/&gt;&lt;/object&gt;&lt;object type=&quot;3&quot; unique_id=&quot;10044&quot;&gt;&lt;property id=&quot;20148&quot; value=&quot;5&quot;/&gt;&lt;property id=&quot;20300&quot; value=&quot;Slide 42&quot;/&gt;&lt;property id=&quot;20307&quot; value=&quot;605&quot;/&gt;&lt;/object&gt;&lt;object type=&quot;3&quot; unique_id=&quot;10045&quot;&gt;&lt;property id=&quot;20148&quot; value=&quot;5&quot;/&gt;&lt;property id=&quot;20300&quot; value=&quot;Slide 43 - &amp;quot;Elderly Simplified Application Project (ESAP)&amp;quot;&quot;/&gt;&lt;property id=&quot;20307&quot; value=&quot;606&quot;/&gt;&lt;/object&gt;&lt;object type=&quot;3&quot; unique_id=&quot;10046&quot;&gt;&lt;property id=&quot;20148&quot; value=&quot;5&quot;/&gt;&lt;property id=&quot;20300&quot; value=&quot;Slide 44 - &amp;quot;Elderly Simplified Application Project (ESAP)&amp;quot;&quot;/&gt;&lt;property id=&quot;20307&quot; value=&quot;607&quot;/&gt;&lt;/object&gt;&lt;object type=&quot;3&quot; unique_id=&quot;10047&quot;&gt;&lt;property id=&quot;20148&quot; value=&quot;5&quot;/&gt;&lt;property id=&quot;20300&quot; value=&quot;Slide 45 - &amp;quot;Refugee Medical Assistance &amp;quot;&quot;/&gt;&lt;property id=&quot;20307&quot; value=&quot;633&quot;/&gt;&lt;/object&gt;&lt;object type=&quot;3&quot; unique_id=&quot;10048&quot;&gt;&lt;property id=&quot;20148&quot; value=&quot;5&quot;/&gt;&lt;property id=&quot;20300&quot; value=&quot;Slide 46 - &amp;quot;Refugee Medical Assistance (continued)&amp;quot;&quot;/&gt;&lt;property id=&quot;20307&quot; value=&quot;634&quot;/&gt;&lt;/object&gt;&lt;object type=&quot;3&quot; unique_id=&quot;10049&quot;&gt;&lt;property id=&quot;20148&quot; value=&quot;5&quot;/&gt;&lt;property id=&quot;20300&quot; value=&quot;Slide 47 - &amp;quot;On-Going Refugee Cash Assistance Issue &amp;quot;&quot;/&gt;&lt;property id=&quot;20307&quot; value=&quot;635&quot;/&gt;&lt;/object&gt;&lt;object type=&quot;3&quot; unique_id=&quot;10050&quot;&gt;&lt;property id=&quot;20148&quot; value=&quot;5&quot;/&gt;&lt;property id=&quot;20300&quot; value=&quot;Slide 48 - &amp;quot;Program Integrity Hearing Request Timeliness &amp;quot;&quot;/&gt;&lt;property id=&quot;20307&quot; value=&quot;653&quot;/&gt;&lt;/object&gt;&lt;object type=&quot;3&quot; unique_id=&quot;10051&quot;&gt;&lt;property id=&quot;20148&quot; value=&quot;5&quot;/&gt;&lt;property id=&quot;20300&quot; value=&quot;Slide 49 - &amp;quot;Program Integrity (cont)&amp;quot;&quot;/&gt;&lt;property id=&quot;20307&quot; value=&quot;654&quot;/&gt;&lt;/object&gt;&lt;object type=&quot;3&quot; unique_id=&quot;10052&quot;&gt;&lt;property id=&quot;20148&quot; value=&quot;5&quot;/&gt;&lt;property id=&quot;20300&quot; value=&quot;Slide 50 - &amp;quot;Program Integrity  (cont)&amp;quot;&quot;/&gt;&lt;property id=&quot;20307&quot; value=&quot;655&quot;/&gt;&lt;/object&gt;&lt;object type=&quot;3&quot; unique_id=&quot;10053&quot;&gt;&lt;property id=&quot;20148&quot; value=&quot;5&quot;/&gt;&lt;property id=&quot;20300&quot; value=&quot;Slide 51 - &amp;quot;Program Integrity TOP  (Treasury Offset Program)  &amp;quot;&quot;/&gt;&lt;property id=&quot;20307&quot; value=&quot;656&quot;/&gt;&lt;/object&gt;&lt;object type=&quot;3&quot; unique_id=&quot;10054&quot;&gt;&lt;property id=&quot;20148&quot; value=&quot;5&quot;/&gt;&lt;property id=&quot;20300&quot; value=&quot;Slide 52 - &amp;quot;Program Integrity Timeliness Reports&amp;quot;&quot;/&gt;&lt;property id=&quot;20307&quot; value=&quot;657&quot;/&gt;&lt;/object&gt;&lt;object type=&quot;3&quot; unique_id=&quot;10055&quot;&gt;&lt;property id=&quot;20148&quot; value=&quot;5&quot;/&gt;&lt;property id=&quot;20300&quot; value=&quot;Slide 53&quot;/&gt;&lt;property id=&quot;20307&quot; value=&quot;604&quot;/&gt;&lt;/object&gt;&lt;object type=&quot;3&quot; unique_id=&quot;10056&quot;&gt;&lt;property id=&quot;20148&quot; value=&quot;5&quot;/&gt;&lt;property id=&quot;20300&quot; value=&quot;Slide 54 - &amp;quot;Able-Bodied Adults without Dependents (ABAWD) Work Requirements&amp;quot;&quot;/&gt;&lt;property id=&quot;20307&quot; value=&quot;636&quot;/&gt;&lt;/object&gt;&lt;object type=&quot;3&quot; unique_id=&quot;10057&quot;&gt;&lt;property id=&quot;20148&quot; value=&quot;5&quot;/&gt;&lt;property id=&quot;20300&quot; value=&quot;Slide 55 - &amp;quot;ABAWD Time Limits  &amp;quot;&quot;/&gt;&lt;property id=&quot;20307&quot; value=&quot;637&quot;/&gt;&lt;/object&gt;&lt;object type=&quot;3&quot; unique_id=&quot;10058&quot;&gt;&lt;property id=&quot;20148&quot; value=&quot;5&quot;/&gt;&lt;property id=&quot;20300&quot; value=&quot;Slide 56 - &amp;quot;Time Limits for ABAWD (continued)&amp;quot;&quot;/&gt;&lt;property id=&quot;20307&quot; value=&quot;638&quot;/&gt;&lt;/object&gt;&lt;object type=&quot;3&quot; unique_id=&quot;10059&quot;&gt;&lt;property id=&quot;20148&quot; value=&quot;5&quot;/&gt;&lt;property id=&quot;20300&quot; value=&quot;Slide 57 - &amp;quot;ABAWD Requirements&amp;quot;&quot;/&gt;&lt;property id=&quot;20307&quot; value=&quot;639&quot;/&gt;&lt;/object&gt;&lt;object type=&quot;3&quot; unique_id=&quot;10060&quot;&gt;&lt;property id=&quot;20148&quot; value=&quot;5&quot;/&gt;&lt;property id=&quot;20300&quot; value=&quot;Slide 58 - &amp;quot;ABAWD Work Explanations&amp;quot;&quot;/&gt;&lt;property id=&quot;20307&quot; value=&quot;640&quot;/&gt;&lt;/object&gt;&lt;object type=&quot;3&quot; unique_id=&quot;10061&quot;&gt;&lt;property id=&quot;20148&quot; value=&quot;5&quot;/&gt;&lt;property id=&quot;20300&quot; value=&quot;Slide 59 - &amp;quot;ABAWD Countable Free Months&amp;quot;&quot;/&gt;&lt;property id=&quot;20307&quot; value=&quot;627&quot;/&gt;&lt;/object&gt;&lt;object type=&quot;3&quot; unique_id=&quot;10062&quot;&gt;&lt;property id=&quot;20148&quot; value=&quot;5&quot;/&gt;&lt;property id=&quot;20300&quot; value=&quot;Slide 60 - &amp;quot;ABAWD Non-Countable Months&amp;quot;&quot;/&gt;&lt;property id=&quot;20307&quot; value=&quot;628&quot;/&gt;&lt;/object&gt;&lt;object type=&quot;3&quot; unique_id=&quot;10063&quot;&gt;&lt;property id=&quot;20148&quot; value=&quot;5&quot;/&gt;&lt;property id=&quot;20300&quot; value=&quot;Slide 61 - &amp;quot;ABAWD Regaining Eligibility&amp;quot;&quot;/&gt;&lt;property id=&quot;20307&quot; value=&quot;629&quot;/&gt;&lt;/object&gt;&lt;object type=&quot;3&quot; unique_id=&quot;10064&quot;&gt;&lt;property id=&quot;20148&quot; value=&quot;5&quot;/&gt;&lt;property id=&quot;20300&quot; value=&quot;Slide 62 - &amp;quot;NC FAST Tracking&amp;quot;&quot;/&gt;&lt;property id=&quot;20307&quot; value=&quot;641&quot;/&gt;&lt;/object&gt;&lt;object type=&quot;3&quot; unique_id=&quot;10065&quot;&gt;&lt;property id=&quot;20148&quot; value=&quot;5&quot;/&gt;&lt;property id=&quot;20300&quot; value=&quot;Slide 63 - &amp;quot;ABAWD Desk Reference&amp;quot;&quot;/&gt;&lt;property id=&quot;20307&quot; value=&quot;642&quot;/&gt;&lt;/object&gt;&lt;object type=&quot;3&quot; unique_id=&quot;10066&quot;&gt;&lt;property id=&quot;20148&quot; value=&quot;5&quot;/&gt;&lt;property id=&quot;20300&quot; value=&quot;Slide 64&quot;/&gt;&lt;property id=&quot;20307&quot; value=&quot;643&quot;/&gt;&lt;/object&gt;&lt;object type=&quot;3&quot; unique_id=&quot;10067&quot;&gt;&lt;property id=&quot;20148&quot; value=&quot;5&quot;/&gt;&lt;property id=&quot;20300&quot; value=&quot;Slide 65 - &amp;quot;Frequently Asked FNS Policy Questions &amp;quot;&quot;/&gt;&lt;property id=&quot;20307&quot; value=&quot;644&quot;/&gt;&lt;/object&gt;&lt;object type=&quot;3&quot; unique_id=&quot;10068&quot;&gt;&lt;property id=&quot;20148&quot; value=&quot;5&quot;/&gt;&lt;property id=&quot;20300&quot; value=&quot;Slide 66 - &amp;quot;Frequently Asked FNS Policy Questions &amp;quot;&quot;/&gt;&lt;property id=&quot;20307&quot; value=&quot;645&quot;/&gt;&lt;/object&gt;&lt;object type=&quot;3&quot; unique_id=&quot;10069&quot;&gt;&lt;property id=&quot;20148&quot; value=&quot;5&quot;/&gt;&lt;property id=&quot;20300&quot; value=&quot;Slide 67 - &amp;quot;Frequently Asked FNS Policy Questions &amp;quot;&quot;/&gt;&lt;property id=&quot;20307&quot; value=&quot;646&quot;/&gt;&lt;/object&gt;&lt;object type=&quot;3&quot; unique_id=&quot;10070&quot;&gt;&lt;property id=&quot;20148&quot; value=&quot;5&quot;/&gt;&lt;property id=&quot;20300&quot; value=&quot;Slide 68&quot;/&gt;&lt;property id=&quot;20307&quot; value=&quot;517&quot;/&gt;&lt;/object&gt;&lt;object type=&quot;3&quot; unique_id=&quot;10071&quot;&gt;&lt;property id=&quot;20148&quot; value=&quot;5&quot;/&gt;&lt;property id=&quot;20300&quot; value=&quot;Slide 69 - &amp;quot;Time Remaining&amp;quot;&quot;/&gt;&lt;property id=&quot;20307&quot; value=&quot;574&quot;/&gt;&lt;/object&gt;&lt;object type=&quot;3&quot; unique_id=&quot;10072&quot;&gt;&lt;property id=&quot;20148&quot; value=&quot;5&quot;/&gt;&lt;property id=&quot;20300&quot; value=&quot;Slide 70&quot;/&gt;&lt;property id=&quot;20307&quot; value=&quot;585&quot;/&gt;&lt;/object&gt;&lt;object type=&quot;3&quot; unique_id=&quot;10073&quot;&gt;&lt;property id=&quot;20148&quot; value=&quot;5&quot;/&gt;&lt;property id=&quot;20300&quot; value=&quot;Slide 71 - &amp;quot;Errors from 10/2017 through 9/2018&amp;quot;&quot;/&gt;&lt;property id=&quot;20307&quot; value=&quot;586&quot;/&gt;&lt;/object&gt;&lt;object type=&quot;3&quot; unique_id=&quot;10074&quot;&gt;&lt;property id=&quot;20148&quot; value=&quot;5&quot;/&gt;&lt;property id=&quot;20300&quot; value=&quot;Slide 72 - &amp;quot;Data Overview&amp;quot;&quot;/&gt;&lt;property id=&quot;20307&quot; value=&quot;584&quot;/&gt;&lt;/object&gt;&lt;object type=&quot;3&quot; unique_id=&quot;10075&quot;&gt;&lt;property id=&quot;20148&quot; value=&quot;5&quot;/&gt;&lt;property id=&quot;20300&quot; value=&quot;Slide 73 - &amp;quot;COUNTY AGENCY ERRORS&amp;quot;&quot;/&gt;&lt;property id=&quot;20307&quot; value=&quot;587&quot;/&gt;&lt;/object&gt;&lt;object type=&quot;3&quot; unique_id=&quot;10076&quot;&gt;&lt;property id=&quot;20148&quot; value=&quot;5&quot;/&gt;&lt;property id=&quot;20300&quot; value=&quot;Slide 74 - &amp;quot;CAPERs Corrective Action Plan&amp;quot;&quot;/&gt;&lt;property id=&quot;20307&quot; value=&quot;589&quot;/&gt;&lt;/object&gt;&lt;object type=&quot;3&quot; unique_id=&quot;10077&quot;&gt;&lt;property id=&quot;20148&quot; value=&quot;5&quot;/&gt;&lt;property id=&quot;20300&quot; value=&quot;Slide 75 - &amp;quot;Sample Second Party Review Tool&amp;quot;&quot;/&gt;&lt;property id=&quot;20307&quot; value=&quot;602&quot;/&gt;&lt;/object&gt;&lt;object type=&quot;3&quot; unique_id=&quot;10078&quot;&gt;&lt;property id=&quot;20148&quot; value=&quot;5&quot;/&gt;&lt;property id=&quot;20300&quot; value=&quot;Slide 76 - &amp;quot;Quality Control Observations &amp;amp; Information     CAPER (negative actions) Cases&amp;quot;&quot;/&gt;&lt;property id=&quot;20307&quot; value=&quot;621&quot;/&gt;&lt;/object&gt;&lt;object type=&quot;3&quot; unique_id=&quot;10079&quot;&gt;&lt;property id=&quot;20148&quot; value=&quot;5&quot;/&gt;&lt;property id=&quot;20300&quot; value=&quot;Slide 77&quot;/&gt;&lt;property id=&quot;20307&quot; value=&quot;591&quot;/&gt;&lt;/object&gt;&lt;object type=&quot;3&quot; unique_id=&quot;10080&quot;&gt;&lt;property id=&quot;20148&quot; value=&quot;5&quot;/&gt;&lt;property id=&quot;20300&quot; value=&quot;Slide 78 - &amp;quot;Errors from 10/2017 through 9/2018&amp;quot;&quot;/&gt;&lt;property id=&quot;20307&quot; value=&quot;592&quot;/&gt;&lt;/object&gt;&lt;object type=&quot;3&quot; unique_id=&quot;10081&quot;&gt;&lt;property id=&quot;20148&quot; value=&quot;5&quot;/&gt;&lt;property id=&quot;20300&quot; value=&quot;Slide 79 - &amp;quot;County Errors 10/2017 through 9/2018 &amp;quot;&quot;/&gt;&lt;property id=&quot;20307&quot; value=&quot;593&quot;/&gt;&lt;/object&gt;&lt;object type=&quot;3&quot; unique_id=&quot;10082&quot;&gt;&lt;property id=&quot;20148&quot; value=&quot;5&quot;/&gt;&lt;property id=&quot;20300&quot; value=&quot;Slide 80 - &amp;quot;Quality Control Observations &amp;amp; Information Active Cases&amp;quot;&quot;/&gt;&lt;property id=&quot;20307&quot; value=&quot;620&quot;/&gt;&lt;/object&gt;&lt;object type=&quot;3&quot; unique_id=&quot;10083&quot;&gt;&lt;property id=&quot;20148&quot; value=&quot;5&quot;/&gt;&lt;property id=&quot;20300&quot; value=&quot;Slide 81&quot;/&gt;&lt;property id=&quot;20307&quot; value=&quot;647&quot;/&gt;&lt;/object&gt;&lt;object type=&quot;3&quot; unique_id=&quot;10084&quot;&gt;&lt;property id=&quot;20148&quot; value=&quot;5&quot;/&gt;&lt;property id=&quot;20300&quot; value=&quot;Slide 82 - &amp;quot;Management Evaluation Top Errors Cited Statewide&amp;quot;&quot;/&gt;&lt;property id=&quot;20307&quot; value=&quot;616&quot;/&gt;&lt;/object&gt;&lt;object type=&quot;3&quot; unique_id=&quot;10085&quot;&gt;&lt;property id=&quot;20148&quot; value=&quot;5&quot;/&gt;&lt;property id=&quot;20300&quot; value=&quot;Slide 83 - &amp;quot;Management Evaluation Findings, cont.&amp;quot;&quot;/&gt;&lt;property id=&quot;20307&quot; value=&quot;658&quot;/&gt;&lt;/object&gt;&lt;object type=&quot;3&quot; unique_id=&quot;10086&quot;&gt;&lt;property id=&quot;20148&quot; value=&quot;5&quot;/&gt;&lt;property id=&quot;20300&quot; value=&quot;Slide 84 - &amp;quot;Management Evaluation Findings, cont.&amp;quot;&quot;/&gt;&lt;property id=&quot;20307&quot; value=&quot;617&quot;/&gt;&lt;/object&gt;&lt;object type=&quot;3&quot; unique_id=&quot;10087&quot;&gt;&lt;property id=&quot;20148&quot; value=&quot;5&quot;/&gt;&lt;property id=&quot;20300&quot; value=&quot;Slide 85 - &amp;quot;Group Activity    County FNS  Best Practices&amp;quot;&quot;/&gt;&lt;property id=&quot;20307&quot; value=&quot;590&quot;/&gt;&lt;/object&gt;&lt;object type=&quot;3&quot; unique_id=&quot;10088&quot;&gt;&lt;property id=&quot;20148&quot; value=&quot;5&quot;/&gt;&lt;property id=&quot;20300&quot; value=&quot;Slide 86&quot;/&gt;&lt;property id=&quot;20307&quot; value=&quot;519&quot;/&gt;&lt;/object&gt;&lt;object type=&quot;3&quot; unique_id=&quot;10089&quot;&gt;&lt;property id=&quot;20148&quot; value=&quot;5&quot;/&gt;&lt;property id=&quot;20300&quot; value=&quot;Slide 87&quot;/&gt;&lt;property id=&quot;20307&quot; value=&quot;520&quot;/&gt;&lt;/object&gt;&lt;/object&gt;&lt;object type=&quot;8&quot; unique_id=&quot;10178&quot;&gt;&lt;/object&gt;&lt;/object&gt;&lt;/database&gt;"/>
  <p:tag name="MMPROD_NEXTUNIQUEID" val="10009"/>
  <p:tag name="SECTOMILLISECCONVERTED" val="1"/>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7949</TotalTime>
  <Words>13297</Words>
  <Application>Microsoft Office PowerPoint</Application>
  <PresentationFormat>On-screen Show (4:3)</PresentationFormat>
  <Paragraphs>1076</Paragraphs>
  <Slides>105</Slides>
  <Notes>105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105</vt:i4>
      </vt:variant>
    </vt:vector>
  </HeadingPairs>
  <TitlesOfParts>
    <vt:vector size="117" baseType="lpstr">
      <vt:lpstr>Arial</vt:lpstr>
      <vt:lpstr>Calibri</vt:lpstr>
      <vt:lpstr>Franklin Gothic Demi Cond</vt:lpstr>
      <vt:lpstr>Franklin Gothic Medium</vt:lpstr>
      <vt:lpstr>Franklin Gothic Medium Cond</vt:lpstr>
      <vt:lpstr>Gotham Bold</vt:lpstr>
      <vt:lpstr>Gotham Light</vt:lpstr>
      <vt:lpstr>Helvetica</vt:lpstr>
      <vt:lpstr>Symbol</vt:lpstr>
      <vt:lpstr>Times New Roman</vt:lpstr>
      <vt:lpstr>Wingdings</vt:lpstr>
      <vt:lpstr>3_Office Theme</vt:lpstr>
      <vt:lpstr>PowerPoint Presentation</vt:lpstr>
      <vt:lpstr>PowerPoint Presentation</vt:lpstr>
      <vt:lpstr>Goals and Objectives</vt:lpstr>
      <vt:lpstr>Goals and Objectives, continued</vt:lpstr>
      <vt:lpstr>PowerPoint Presentation</vt:lpstr>
      <vt:lpstr>PowerPoint Presentation</vt:lpstr>
      <vt:lpstr>Elderly Simplified Application Project (ESAP)</vt:lpstr>
      <vt:lpstr>Elderly Simplified Application Project (ESAP)</vt:lpstr>
      <vt:lpstr>PowerPoint Presentation</vt:lpstr>
      <vt:lpstr>National Voter Registration Act (NVRA)</vt:lpstr>
      <vt:lpstr>National Voter Registration Act (NVRA)</vt:lpstr>
      <vt:lpstr>National Voter Registration Act</vt:lpstr>
      <vt:lpstr>PowerPoint Presentation</vt:lpstr>
      <vt:lpstr>Program Integrity Hearing Request </vt:lpstr>
      <vt:lpstr>Program Integrity, cont.</vt:lpstr>
      <vt:lpstr>Program Integrity, cont.</vt:lpstr>
      <vt:lpstr>TOP (Treasury Offset Program)  </vt:lpstr>
      <vt:lpstr>Program Integrity Timeliness Reports</vt:lpstr>
      <vt:lpstr>PowerPoint Presentation</vt:lpstr>
      <vt:lpstr>Refugee Medical Assistance </vt:lpstr>
      <vt:lpstr>Refugee Medical Assistance, cont. </vt:lpstr>
      <vt:lpstr>On-Going Refugee Cash Assistance Issue </vt:lpstr>
      <vt:lpstr>PowerPoint Presentation</vt:lpstr>
      <vt:lpstr>Work First Program Monitoring Findings</vt:lpstr>
      <vt:lpstr>Work First Program Monitoring Findings</vt:lpstr>
      <vt:lpstr>Work First Program Monitoring Findings</vt:lpstr>
      <vt:lpstr>Work First Program Monitoring Findings</vt:lpstr>
      <vt:lpstr>Work First Program Monitoring Findings</vt:lpstr>
      <vt:lpstr>PowerPoint Presentation</vt:lpstr>
      <vt:lpstr>Work First – ACF-199 Worker Errors</vt:lpstr>
      <vt:lpstr>Work First – ACF-199 Worker Errors</vt:lpstr>
      <vt:lpstr>PowerPoint Presentation</vt:lpstr>
      <vt:lpstr>Work First Goals</vt:lpstr>
      <vt:lpstr>Work First Participation Strategies and Activities</vt:lpstr>
      <vt:lpstr>Incapacitated Participants</vt:lpstr>
      <vt:lpstr>Mapping Action Components Job Aid</vt:lpstr>
      <vt:lpstr>Good Cause</vt:lpstr>
      <vt:lpstr>Good Cause</vt:lpstr>
      <vt:lpstr>Good Cause</vt:lpstr>
      <vt:lpstr>Work First Small Group Discussion</vt:lpstr>
      <vt:lpstr>PowerPoint Presentation</vt:lpstr>
      <vt:lpstr>Time Remaining</vt:lpstr>
      <vt:lpstr>PowerPoint Presentation</vt:lpstr>
      <vt:lpstr>WF Reminders</vt:lpstr>
      <vt:lpstr>WF Reminders, cont.</vt:lpstr>
      <vt:lpstr>WF Training References</vt:lpstr>
      <vt:lpstr>Frequently Asked WF Policy Questions </vt:lpstr>
      <vt:lpstr>Frequently Asked WF Policy Questions </vt:lpstr>
      <vt:lpstr>Frequently Asked WF Policy Questions </vt:lpstr>
      <vt:lpstr>PowerPoint Presentation</vt:lpstr>
      <vt:lpstr>PowerPoint Presentation</vt:lpstr>
      <vt:lpstr>PowerPoint Presentation</vt:lpstr>
      <vt:lpstr>Elderly Simplified Application Project (ESAP)</vt:lpstr>
      <vt:lpstr>Elderly Simplified Application Project (ESAP)</vt:lpstr>
      <vt:lpstr>PowerPoint Presentation</vt:lpstr>
      <vt:lpstr>National Voter Registration Act (NVRA)</vt:lpstr>
      <vt:lpstr>National Voter Registration Act (NVRA)</vt:lpstr>
      <vt:lpstr>National Voter Registration Act</vt:lpstr>
      <vt:lpstr>PowerPoint Presentation</vt:lpstr>
      <vt:lpstr>Program Integrity Hearing Request </vt:lpstr>
      <vt:lpstr>Program Integrity, cont.</vt:lpstr>
      <vt:lpstr>Program Integrity, cont.</vt:lpstr>
      <vt:lpstr>TOP (Treasury Offset Program)  </vt:lpstr>
      <vt:lpstr>Program Integrity Timeliness Reports</vt:lpstr>
      <vt:lpstr>PowerPoint Presentation</vt:lpstr>
      <vt:lpstr>Refugee Medical Assistance </vt:lpstr>
      <vt:lpstr>Refugee Medical Assistance, cont. </vt:lpstr>
      <vt:lpstr>On-Going Refugee Cash Assistance Issue </vt:lpstr>
      <vt:lpstr>PowerPoint Presentation</vt:lpstr>
      <vt:lpstr>Able-Bodied Adults without Dependents (ABAWD) Work Requirements</vt:lpstr>
      <vt:lpstr>ABAWD Time Limits  </vt:lpstr>
      <vt:lpstr>Time Limits for ABAWD, cont.</vt:lpstr>
      <vt:lpstr>ABAWD Requirements</vt:lpstr>
      <vt:lpstr>ABAWD Work Definitions </vt:lpstr>
      <vt:lpstr>ABAWD Countable Free Months</vt:lpstr>
      <vt:lpstr>ABAWD Non-Countable Months</vt:lpstr>
      <vt:lpstr>ABAWD Regaining Eligibility</vt:lpstr>
      <vt:lpstr>NC FAST Tracking</vt:lpstr>
      <vt:lpstr>ABAWD Desk Reference</vt:lpstr>
      <vt:lpstr>FNS Reminders</vt:lpstr>
      <vt:lpstr>FNS Reminders, cont.</vt:lpstr>
      <vt:lpstr>Frequently Asked FNS Policy Questions </vt:lpstr>
      <vt:lpstr>Frequently Asked FNS Policy Questions </vt:lpstr>
      <vt:lpstr>PowerPoint Presentation</vt:lpstr>
      <vt:lpstr>Time Remaining</vt:lpstr>
      <vt:lpstr>PowerPoint Presentation</vt:lpstr>
      <vt:lpstr>Data Overview</vt:lpstr>
      <vt:lpstr>Errors from 10/2017 through 9/2018</vt:lpstr>
      <vt:lpstr>COUNTY AGENCY ERRORS</vt:lpstr>
      <vt:lpstr>Alternative to Checking DSS-8551 next day   </vt:lpstr>
      <vt:lpstr>CAPERs Corrective Action Plan (CAP)</vt:lpstr>
      <vt:lpstr>FNS Second Party Reviews</vt:lpstr>
      <vt:lpstr>Summary of Quality Control (QC) CAPER Findings</vt:lpstr>
      <vt:lpstr>PowerPoint Presentation</vt:lpstr>
      <vt:lpstr>Data Overview</vt:lpstr>
      <vt:lpstr>Errors from 10/2017 through 9/2018</vt:lpstr>
      <vt:lpstr>County Errors 10/2017 through 9/2018 </vt:lpstr>
      <vt:lpstr>Summary of QC Active Case Findings</vt:lpstr>
      <vt:lpstr>PowerPoint Presentation</vt:lpstr>
      <vt:lpstr>ME Top Errors Cited Statewide</vt:lpstr>
      <vt:lpstr>ME Findings, cont.</vt:lpstr>
      <vt:lpstr>ME Findings, cont.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Skaggs, Linda L</cp:lastModifiedBy>
  <cp:revision>695</cp:revision>
  <cp:lastPrinted>2019-04-26T18:58:13Z</cp:lastPrinted>
  <dcterms:created xsi:type="dcterms:W3CDTF">2015-07-07T20:02:11Z</dcterms:created>
  <dcterms:modified xsi:type="dcterms:W3CDTF">2019-07-10T17:44:02Z</dcterms:modified>
</cp:coreProperties>
</file>