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61" r:id="rId2"/>
    <p:sldId id="462" r:id="rId3"/>
    <p:sldId id="489" r:id="rId4"/>
    <p:sldId id="490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87" r:id="rId13"/>
    <p:sldId id="477" r:id="rId14"/>
    <p:sldId id="478" r:id="rId15"/>
    <p:sldId id="479" r:id="rId16"/>
    <p:sldId id="480" r:id="rId17"/>
    <p:sldId id="481" r:id="rId18"/>
    <p:sldId id="492" r:id="rId19"/>
    <p:sldId id="482" r:id="rId20"/>
    <p:sldId id="488" r:id="rId21"/>
    <p:sldId id="486" r:id="rId22"/>
    <p:sldId id="493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>
    <p:extLst>
      <p:ext uri="{19B8F6BF-5375-455C-9EA6-DF929625EA0E}">
        <p15:presenceInfo xmlns:p15="http://schemas.microsoft.com/office/powerpoint/2012/main" userId="S-1-5-21-2744878847-1876734302-662453930-499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AA4"/>
    <a:srgbClr val="94B6C7"/>
    <a:srgbClr val="657E32"/>
    <a:srgbClr val="E9F0F3"/>
    <a:srgbClr val="DBE7EC"/>
    <a:srgbClr val="CEDD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1884" autoAdjust="0"/>
  </p:normalViewPr>
  <p:slideViewPr>
    <p:cSldViewPr snapToGrid="0">
      <p:cViewPr varScale="1">
        <p:scale>
          <a:sx n="75" d="100"/>
          <a:sy n="75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3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33B71-5A8F-4819-B276-240CF5C5B0EA}" type="doc">
      <dgm:prSet loTypeId="urn:microsoft.com/office/officeart/2005/8/layout/matrix3" loCatId="matrix" qsTypeId="urn:microsoft.com/office/officeart/2005/8/quickstyle/simple2" qsCatId="simple" csTypeId="urn:microsoft.com/office/officeart/2005/8/colors/accent2_2" csCatId="accent2" phldr="1"/>
      <dgm:spPr/>
    </dgm:pt>
    <dgm:pt modelId="{9FBAFB65-FE5E-4B39-999A-87265F540513}">
      <dgm:prSet phldrT="[Text]"/>
      <dgm:spPr/>
      <dgm:t>
        <a:bodyPr/>
        <a:lstStyle/>
        <a:p>
          <a:r>
            <a:rPr lang="en-US" altLang="en-US" dirty="0"/>
            <a:t>COLA(Pickle Amendment Group)</a:t>
          </a:r>
          <a:endParaRPr lang="en-US" dirty="0"/>
        </a:p>
      </dgm:t>
    </dgm:pt>
    <dgm:pt modelId="{A2108277-0F29-429E-B790-206314805EA6}" type="parTrans" cxnId="{2292F08C-41B9-41EC-8B72-25B48F746AB6}">
      <dgm:prSet/>
      <dgm:spPr/>
      <dgm:t>
        <a:bodyPr/>
        <a:lstStyle/>
        <a:p>
          <a:endParaRPr lang="en-US"/>
        </a:p>
      </dgm:t>
    </dgm:pt>
    <dgm:pt modelId="{7660A1D7-58FA-4C65-B9DD-39CCF4E048D3}" type="sibTrans" cxnId="{2292F08C-41B9-41EC-8B72-25B48F746AB6}">
      <dgm:prSet/>
      <dgm:spPr/>
      <dgm:t>
        <a:bodyPr/>
        <a:lstStyle/>
        <a:p>
          <a:endParaRPr lang="en-US"/>
        </a:p>
      </dgm:t>
    </dgm:pt>
    <dgm:pt modelId="{203AB142-03BF-4195-BE06-FF10BB2E5904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dirty="0"/>
            <a:t>Disabled Widow(er)s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8FD47701-9C45-49F9-A2F1-656B55193EB0}" type="parTrans" cxnId="{71CE58C6-AED2-4CDE-BC51-A2EDD5B1E86B}">
      <dgm:prSet/>
      <dgm:spPr/>
      <dgm:t>
        <a:bodyPr/>
        <a:lstStyle/>
        <a:p>
          <a:endParaRPr lang="en-US"/>
        </a:p>
      </dgm:t>
    </dgm:pt>
    <dgm:pt modelId="{2C04148D-2544-4047-8481-E058B3CA8DDB}" type="sibTrans" cxnId="{71CE58C6-AED2-4CDE-BC51-A2EDD5B1E86B}">
      <dgm:prSet/>
      <dgm:spPr/>
      <dgm:t>
        <a:bodyPr/>
        <a:lstStyle/>
        <a:p>
          <a:endParaRPr lang="en-US"/>
        </a:p>
      </dgm:t>
    </dgm:pt>
    <dgm:pt modelId="{D39A8281-57B9-454F-B318-F2A39123F52D}">
      <dgm:prSet phldrT="[Text]"/>
      <dgm:spPr/>
      <dgm:t>
        <a:bodyPr/>
        <a:lstStyle/>
        <a:p>
          <a:r>
            <a:rPr lang="en-US" dirty="0"/>
            <a:t>DAC (Disabled Adult Child)</a:t>
          </a:r>
        </a:p>
      </dgm:t>
    </dgm:pt>
    <dgm:pt modelId="{0CEBFFB7-EFD4-4406-9F0C-714F76864355}" type="parTrans" cxnId="{86B0AE41-27F7-4A13-A978-AA1BE6B9B301}">
      <dgm:prSet/>
      <dgm:spPr/>
      <dgm:t>
        <a:bodyPr/>
        <a:lstStyle/>
        <a:p>
          <a:endParaRPr lang="en-US"/>
        </a:p>
      </dgm:t>
    </dgm:pt>
    <dgm:pt modelId="{DA9B75AA-7955-42F7-B4FE-CC5A6CC80FB7}" type="sibTrans" cxnId="{86B0AE41-27F7-4A13-A978-AA1BE6B9B301}">
      <dgm:prSet/>
      <dgm:spPr/>
      <dgm:t>
        <a:bodyPr/>
        <a:lstStyle/>
        <a:p>
          <a:endParaRPr lang="en-US"/>
        </a:p>
      </dgm:t>
    </dgm:pt>
    <dgm:pt modelId="{B3C653A5-297D-437E-8F2E-9BEC758EDA19}">
      <dgm:prSet phldrT="[Text]" phldr="1"/>
      <dgm:spPr/>
      <dgm:t>
        <a:bodyPr/>
        <a:lstStyle/>
        <a:p>
          <a:endParaRPr lang="en-US" dirty="0">
            <a:solidFill>
              <a:srgbClr val="728591"/>
            </a:solidFill>
          </a:endParaRPr>
        </a:p>
      </dgm:t>
    </dgm:pt>
    <dgm:pt modelId="{A4085E52-4FD9-4A7D-B9B2-FA7BBA41FA3D}" type="parTrans" cxnId="{778BF934-739E-4933-B414-56D9E11FD279}">
      <dgm:prSet/>
      <dgm:spPr/>
      <dgm:t>
        <a:bodyPr/>
        <a:lstStyle/>
        <a:p>
          <a:endParaRPr lang="en-US"/>
        </a:p>
      </dgm:t>
    </dgm:pt>
    <dgm:pt modelId="{2B3D5894-ECB3-45B1-93FA-3919EA9F8A90}" type="sibTrans" cxnId="{778BF934-739E-4933-B414-56D9E11FD279}">
      <dgm:prSet/>
      <dgm:spPr/>
      <dgm:t>
        <a:bodyPr/>
        <a:lstStyle/>
        <a:p>
          <a:endParaRPr lang="en-US"/>
        </a:p>
      </dgm:t>
    </dgm:pt>
    <dgm:pt modelId="{B07FF160-1DCE-4886-B930-5F71C3687679}">
      <dgm:prSet phldrT="[Text]" phldr="1"/>
      <dgm:spPr/>
      <dgm:t>
        <a:bodyPr/>
        <a:lstStyle/>
        <a:p>
          <a:endParaRPr lang="en-US" dirty="0">
            <a:solidFill>
              <a:srgbClr val="728591"/>
            </a:solidFill>
          </a:endParaRPr>
        </a:p>
      </dgm:t>
    </dgm:pt>
    <dgm:pt modelId="{C95E566A-46C1-4847-B945-A9B63C39F608}" type="parTrans" cxnId="{DFE65D1C-7375-43A1-B142-26D34080A533}">
      <dgm:prSet/>
      <dgm:spPr/>
      <dgm:t>
        <a:bodyPr/>
        <a:lstStyle/>
        <a:p>
          <a:endParaRPr lang="en-US"/>
        </a:p>
      </dgm:t>
    </dgm:pt>
    <dgm:pt modelId="{F6B60AA1-B9EC-4A66-8DE1-F4369B8FEE05}" type="sibTrans" cxnId="{DFE65D1C-7375-43A1-B142-26D34080A533}">
      <dgm:prSet/>
      <dgm:spPr/>
      <dgm:t>
        <a:bodyPr/>
        <a:lstStyle/>
        <a:p>
          <a:endParaRPr lang="en-US"/>
        </a:p>
      </dgm:t>
    </dgm:pt>
    <dgm:pt modelId="{8FE80E84-3DD7-414D-995B-70856DF1385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dirty="0"/>
            <a:t>Early Widow(er)s</a:t>
          </a:r>
          <a:endParaRPr lang="en-US" dirty="0"/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dirty="0"/>
        </a:p>
      </dgm:t>
    </dgm:pt>
    <dgm:pt modelId="{C2A524A9-4AD7-4A2D-9ED6-F3A8959BFC6E}" type="parTrans" cxnId="{84472426-391A-450A-9775-0DE0A03B541E}">
      <dgm:prSet/>
      <dgm:spPr/>
      <dgm:t>
        <a:bodyPr/>
        <a:lstStyle/>
        <a:p>
          <a:endParaRPr lang="en-US"/>
        </a:p>
      </dgm:t>
    </dgm:pt>
    <dgm:pt modelId="{393D03D7-F6D1-4950-8FBE-65D4A88E4B93}" type="sibTrans" cxnId="{84472426-391A-450A-9775-0DE0A03B541E}">
      <dgm:prSet/>
      <dgm:spPr/>
      <dgm:t>
        <a:bodyPr/>
        <a:lstStyle/>
        <a:p>
          <a:endParaRPr lang="en-US"/>
        </a:p>
      </dgm:t>
    </dgm:pt>
    <dgm:pt modelId="{0C44C746-8875-4AC9-92F2-A912F8BA1754}">
      <dgm:prSet/>
      <dgm:spPr/>
      <dgm:t>
        <a:bodyPr/>
        <a:lstStyle/>
        <a:p>
          <a:endParaRPr lang="en-US"/>
        </a:p>
      </dgm:t>
    </dgm:pt>
    <dgm:pt modelId="{76CFB8E4-151C-4F82-B37D-844D788B0C01}" type="parTrans" cxnId="{BDF5D355-0751-4C0C-A8A6-B6018E3A5C1B}">
      <dgm:prSet/>
      <dgm:spPr/>
      <dgm:t>
        <a:bodyPr/>
        <a:lstStyle/>
        <a:p>
          <a:endParaRPr lang="en-US"/>
        </a:p>
      </dgm:t>
    </dgm:pt>
    <dgm:pt modelId="{5892F7A0-67D0-49BB-AF8D-52C8C99C6560}" type="sibTrans" cxnId="{BDF5D355-0751-4C0C-A8A6-B6018E3A5C1B}">
      <dgm:prSet/>
      <dgm:spPr/>
      <dgm:t>
        <a:bodyPr/>
        <a:lstStyle/>
        <a:p>
          <a:endParaRPr lang="en-US"/>
        </a:p>
      </dgm:t>
    </dgm:pt>
    <dgm:pt modelId="{8C77BC8E-CE19-4413-93FB-80903F61656D}" type="pres">
      <dgm:prSet presAssocID="{76233B71-5A8F-4819-B276-240CF5C5B0EA}" presName="matrix" presStyleCnt="0">
        <dgm:presLayoutVars>
          <dgm:chMax val="1"/>
          <dgm:dir/>
          <dgm:resizeHandles val="exact"/>
        </dgm:presLayoutVars>
      </dgm:prSet>
      <dgm:spPr/>
    </dgm:pt>
    <dgm:pt modelId="{F0E667FF-345E-4BA4-93AA-410812C09C3A}" type="pres">
      <dgm:prSet presAssocID="{76233B71-5A8F-4819-B276-240CF5C5B0EA}" presName="diamond" presStyleLbl="bgShp" presStyleIdx="0" presStyleCnt="1"/>
      <dgm:spPr/>
    </dgm:pt>
    <dgm:pt modelId="{6CCE5B90-EAE7-479A-99C5-D3F9476163CB}" type="pres">
      <dgm:prSet presAssocID="{76233B71-5A8F-4819-B276-240CF5C5B0E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EF4C07-B2A2-4FB8-8335-4063416E63B6}" type="pres">
      <dgm:prSet presAssocID="{76233B71-5A8F-4819-B276-240CF5C5B0E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8CE1C8-B6B9-46B6-9792-AB5868C82613}" type="pres">
      <dgm:prSet presAssocID="{76233B71-5A8F-4819-B276-240CF5C5B0E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0D4FFE-781F-4A7E-9B01-EF6A161564AC}" type="pres">
      <dgm:prSet presAssocID="{76233B71-5A8F-4819-B276-240CF5C5B0E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1002FF-4040-4591-A2B1-10988DBD0EC7}" type="presOf" srcId="{D39A8281-57B9-454F-B318-F2A39123F52D}" destId="{9C0D4FFE-781F-4A7E-9B01-EF6A161564AC}" srcOrd="0" destOrd="0" presId="urn:microsoft.com/office/officeart/2005/8/layout/matrix3"/>
    <dgm:cxn modelId="{DFE65D1C-7375-43A1-B142-26D34080A533}" srcId="{76233B71-5A8F-4819-B276-240CF5C5B0EA}" destId="{B07FF160-1DCE-4886-B930-5F71C3687679}" srcOrd="5" destOrd="0" parTransId="{C95E566A-46C1-4847-B945-A9B63C39F608}" sibTransId="{F6B60AA1-B9EC-4A66-8DE1-F4369B8FEE05}"/>
    <dgm:cxn modelId="{BDF5D355-0751-4C0C-A8A6-B6018E3A5C1B}" srcId="{76233B71-5A8F-4819-B276-240CF5C5B0EA}" destId="{0C44C746-8875-4AC9-92F2-A912F8BA1754}" srcOrd="6" destOrd="0" parTransId="{76CFB8E4-151C-4F82-B37D-844D788B0C01}" sibTransId="{5892F7A0-67D0-49BB-AF8D-52C8C99C6560}"/>
    <dgm:cxn modelId="{804C81DD-EF69-4969-8A72-BAD43AD5CB4B}" type="presOf" srcId="{8FE80E84-3DD7-414D-995B-70856DF1385B}" destId="{778CE1C8-B6B9-46B6-9792-AB5868C82613}" srcOrd="0" destOrd="0" presId="urn:microsoft.com/office/officeart/2005/8/layout/matrix3"/>
    <dgm:cxn modelId="{71CE58C6-AED2-4CDE-BC51-A2EDD5B1E86B}" srcId="{76233B71-5A8F-4819-B276-240CF5C5B0EA}" destId="{203AB142-03BF-4195-BE06-FF10BB2E5904}" srcOrd="1" destOrd="0" parTransId="{8FD47701-9C45-49F9-A2F1-656B55193EB0}" sibTransId="{2C04148D-2544-4047-8481-E058B3CA8DDB}"/>
    <dgm:cxn modelId="{73AA4AB3-AF71-46CF-9959-32AF71DB51EC}" type="presOf" srcId="{9FBAFB65-FE5E-4B39-999A-87265F540513}" destId="{6CCE5B90-EAE7-479A-99C5-D3F9476163CB}" srcOrd="0" destOrd="0" presId="urn:microsoft.com/office/officeart/2005/8/layout/matrix3"/>
    <dgm:cxn modelId="{84472426-391A-450A-9775-0DE0A03B541E}" srcId="{76233B71-5A8F-4819-B276-240CF5C5B0EA}" destId="{8FE80E84-3DD7-414D-995B-70856DF1385B}" srcOrd="2" destOrd="0" parTransId="{C2A524A9-4AD7-4A2D-9ED6-F3A8959BFC6E}" sibTransId="{393D03D7-F6D1-4950-8FBE-65D4A88E4B93}"/>
    <dgm:cxn modelId="{86B0AE41-27F7-4A13-A978-AA1BE6B9B301}" srcId="{76233B71-5A8F-4819-B276-240CF5C5B0EA}" destId="{D39A8281-57B9-454F-B318-F2A39123F52D}" srcOrd="3" destOrd="0" parTransId="{0CEBFFB7-EFD4-4406-9F0C-714F76864355}" sibTransId="{DA9B75AA-7955-42F7-B4FE-CC5A6CC80FB7}"/>
    <dgm:cxn modelId="{BA78CD21-05FB-497E-8F6F-D7D7D0BE07D6}" type="presOf" srcId="{76233B71-5A8F-4819-B276-240CF5C5B0EA}" destId="{8C77BC8E-CE19-4413-93FB-80903F61656D}" srcOrd="0" destOrd="0" presId="urn:microsoft.com/office/officeart/2005/8/layout/matrix3"/>
    <dgm:cxn modelId="{1BB4CFDC-C1FE-4462-BB45-5CC843416B19}" type="presOf" srcId="{203AB142-03BF-4195-BE06-FF10BB2E5904}" destId="{EDEF4C07-B2A2-4FB8-8335-4063416E63B6}" srcOrd="0" destOrd="0" presId="urn:microsoft.com/office/officeart/2005/8/layout/matrix3"/>
    <dgm:cxn modelId="{778BF934-739E-4933-B414-56D9E11FD279}" srcId="{76233B71-5A8F-4819-B276-240CF5C5B0EA}" destId="{B3C653A5-297D-437E-8F2E-9BEC758EDA19}" srcOrd="4" destOrd="0" parTransId="{A4085E52-4FD9-4A7D-B9B2-FA7BBA41FA3D}" sibTransId="{2B3D5894-ECB3-45B1-93FA-3919EA9F8A90}"/>
    <dgm:cxn modelId="{2292F08C-41B9-41EC-8B72-25B48F746AB6}" srcId="{76233B71-5A8F-4819-B276-240CF5C5B0EA}" destId="{9FBAFB65-FE5E-4B39-999A-87265F540513}" srcOrd="0" destOrd="0" parTransId="{A2108277-0F29-429E-B790-206314805EA6}" sibTransId="{7660A1D7-58FA-4C65-B9DD-39CCF4E048D3}"/>
    <dgm:cxn modelId="{74070127-8E2C-47DA-8B88-6080032006C0}" type="presParOf" srcId="{8C77BC8E-CE19-4413-93FB-80903F61656D}" destId="{F0E667FF-345E-4BA4-93AA-410812C09C3A}" srcOrd="0" destOrd="0" presId="urn:microsoft.com/office/officeart/2005/8/layout/matrix3"/>
    <dgm:cxn modelId="{BE922D81-C91C-4A6A-BCFC-30633050416D}" type="presParOf" srcId="{8C77BC8E-CE19-4413-93FB-80903F61656D}" destId="{6CCE5B90-EAE7-479A-99C5-D3F9476163CB}" srcOrd="1" destOrd="0" presId="urn:microsoft.com/office/officeart/2005/8/layout/matrix3"/>
    <dgm:cxn modelId="{FC29A011-AF5D-45C1-BBC6-4D0C7AB7F478}" type="presParOf" srcId="{8C77BC8E-CE19-4413-93FB-80903F61656D}" destId="{EDEF4C07-B2A2-4FB8-8335-4063416E63B6}" srcOrd="2" destOrd="0" presId="urn:microsoft.com/office/officeart/2005/8/layout/matrix3"/>
    <dgm:cxn modelId="{C2FD9E8C-ED1F-46E3-92C3-ED5A1385DC1B}" type="presParOf" srcId="{8C77BC8E-CE19-4413-93FB-80903F61656D}" destId="{778CE1C8-B6B9-46B6-9792-AB5868C82613}" srcOrd="3" destOrd="0" presId="urn:microsoft.com/office/officeart/2005/8/layout/matrix3"/>
    <dgm:cxn modelId="{32F2D263-E525-4EE6-BC36-EAFD0E21D002}" type="presParOf" srcId="{8C77BC8E-CE19-4413-93FB-80903F61656D}" destId="{9C0D4FFE-781F-4A7E-9B01-EF6A161564A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E4627-22F0-4754-A707-3EB8EC28566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9B3295EE-724C-4139-AF24-07F5503A8E5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Disability</a:t>
          </a:r>
        </a:p>
      </dgm:t>
    </dgm:pt>
    <dgm:pt modelId="{F463D8FB-90D4-4A1B-9F28-8510479D8D5E}" type="parTrans" cxnId="{F849B3C9-919D-451D-B45E-3B2555EB1FFF}">
      <dgm:prSet/>
      <dgm:spPr/>
      <dgm:t>
        <a:bodyPr/>
        <a:lstStyle/>
        <a:p>
          <a:endParaRPr lang="en-US"/>
        </a:p>
      </dgm:t>
    </dgm:pt>
    <dgm:pt modelId="{78744F1B-BA84-48C4-A78C-9F52B38998BF}" type="sibTrans" cxnId="{F849B3C9-919D-451D-B45E-3B2555EB1FFF}">
      <dgm:prSet/>
      <dgm:spPr/>
      <dgm:t>
        <a:bodyPr/>
        <a:lstStyle/>
        <a:p>
          <a:endParaRPr lang="en-US" dirty="0"/>
        </a:p>
      </dgm:t>
    </dgm:pt>
    <dgm:pt modelId="{61C188D6-8AED-4CB5-8A16-FBEC8C64B6C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Benefit</a:t>
          </a:r>
        </a:p>
      </dgm:t>
    </dgm:pt>
    <dgm:pt modelId="{9900301E-6C55-47FF-B6E0-2A9426E76C8F}" type="parTrans" cxnId="{09D6D4A3-8D65-4B51-AFED-2448393EC0C0}">
      <dgm:prSet/>
      <dgm:spPr/>
      <dgm:t>
        <a:bodyPr/>
        <a:lstStyle/>
        <a:p>
          <a:endParaRPr lang="en-US"/>
        </a:p>
      </dgm:t>
    </dgm:pt>
    <dgm:pt modelId="{5C5D91DF-87BC-4372-B10F-6967FAA9D822}" type="sibTrans" cxnId="{09D6D4A3-8D65-4B51-AFED-2448393EC0C0}">
      <dgm:prSet/>
      <dgm:spPr/>
      <dgm:t>
        <a:bodyPr/>
        <a:lstStyle/>
        <a:p>
          <a:endParaRPr lang="en-US" dirty="0"/>
        </a:p>
      </dgm:t>
    </dgm:pt>
    <dgm:pt modelId="{015A01F8-CD6C-4D4D-B9F4-280905D5CA5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Living Arrangement</a:t>
          </a:r>
        </a:p>
      </dgm:t>
    </dgm:pt>
    <dgm:pt modelId="{9B6847AA-6F34-492B-A1CA-32A7DAE652B5}" type="parTrans" cxnId="{0C11C1A6-CEDA-4663-A8CD-A61F9FE534BF}">
      <dgm:prSet/>
      <dgm:spPr/>
      <dgm:t>
        <a:bodyPr/>
        <a:lstStyle/>
        <a:p>
          <a:endParaRPr lang="en-US"/>
        </a:p>
      </dgm:t>
    </dgm:pt>
    <dgm:pt modelId="{2C65A1A1-96E9-4FFF-84C2-C0A5143D1241}" type="sibTrans" cxnId="{0C11C1A6-CEDA-4663-A8CD-A61F9FE534BF}">
      <dgm:prSet/>
      <dgm:spPr/>
      <dgm:t>
        <a:bodyPr/>
        <a:lstStyle/>
        <a:p>
          <a:endParaRPr lang="en-US"/>
        </a:p>
      </dgm:t>
    </dgm:pt>
    <dgm:pt modelId="{6E7209A3-AF10-4CC5-A2B6-D51D22416298}" type="pres">
      <dgm:prSet presAssocID="{DE5E4627-22F0-4754-A707-3EB8EC285666}" presName="Name0" presStyleCnt="0">
        <dgm:presLayoutVars>
          <dgm:dir/>
          <dgm:resizeHandles val="exact"/>
        </dgm:presLayoutVars>
      </dgm:prSet>
      <dgm:spPr/>
    </dgm:pt>
    <dgm:pt modelId="{40ADE4C1-7663-4D0B-AA0A-5599DEDEDE36}" type="pres">
      <dgm:prSet presAssocID="{9B3295EE-724C-4139-AF24-07F5503A8E5F}" presName="node" presStyleLbl="node1" presStyleIdx="0" presStyleCnt="3">
        <dgm:presLayoutVars>
          <dgm:bulletEnabled val="1"/>
        </dgm:presLayoutVars>
      </dgm:prSet>
      <dgm:spPr/>
    </dgm:pt>
    <dgm:pt modelId="{97E8F730-7DC0-42C5-9FEA-69D964F57115}" type="pres">
      <dgm:prSet presAssocID="{78744F1B-BA84-48C4-A78C-9F52B38998BF}" presName="sibTrans" presStyleCnt="0"/>
      <dgm:spPr/>
    </dgm:pt>
    <dgm:pt modelId="{162360EE-6F35-4BE5-92EA-891104102FA6}" type="pres">
      <dgm:prSet presAssocID="{61C188D6-8AED-4CB5-8A16-FBEC8C64B6C5}" presName="node" presStyleLbl="node1" presStyleIdx="1" presStyleCnt="3">
        <dgm:presLayoutVars>
          <dgm:bulletEnabled val="1"/>
        </dgm:presLayoutVars>
      </dgm:prSet>
      <dgm:spPr/>
    </dgm:pt>
    <dgm:pt modelId="{0630B873-A27D-4090-84CA-ABB3468BF331}" type="pres">
      <dgm:prSet presAssocID="{5C5D91DF-87BC-4372-B10F-6967FAA9D822}" presName="sibTrans" presStyleCnt="0"/>
      <dgm:spPr/>
    </dgm:pt>
    <dgm:pt modelId="{644E578B-6B77-461D-9CF8-D52F153FC34D}" type="pres">
      <dgm:prSet presAssocID="{015A01F8-CD6C-4D4D-B9F4-280905D5CA54}" presName="node" presStyleLbl="node1" presStyleIdx="2" presStyleCnt="3">
        <dgm:presLayoutVars>
          <dgm:bulletEnabled val="1"/>
        </dgm:presLayoutVars>
      </dgm:prSet>
      <dgm:spPr/>
    </dgm:pt>
  </dgm:ptLst>
  <dgm:cxnLst>
    <dgm:cxn modelId="{F849B3C9-919D-451D-B45E-3B2555EB1FFF}" srcId="{DE5E4627-22F0-4754-A707-3EB8EC285666}" destId="{9B3295EE-724C-4139-AF24-07F5503A8E5F}" srcOrd="0" destOrd="0" parTransId="{F463D8FB-90D4-4A1B-9F28-8510479D8D5E}" sibTransId="{78744F1B-BA84-48C4-A78C-9F52B38998BF}"/>
    <dgm:cxn modelId="{E6738541-376D-4744-84E5-813E77A88283}" type="presOf" srcId="{9B3295EE-724C-4139-AF24-07F5503A8E5F}" destId="{40ADE4C1-7663-4D0B-AA0A-5599DEDEDE36}" srcOrd="0" destOrd="0" presId="urn:microsoft.com/office/officeart/2005/8/layout/hList6"/>
    <dgm:cxn modelId="{0C11C1A6-CEDA-4663-A8CD-A61F9FE534BF}" srcId="{DE5E4627-22F0-4754-A707-3EB8EC285666}" destId="{015A01F8-CD6C-4D4D-B9F4-280905D5CA54}" srcOrd="2" destOrd="0" parTransId="{9B6847AA-6F34-492B-A1CA-32A7DAE652B5}" sibTransId="{2C65A1A1-96E9-4FFF-84C2-C0A5143D1241}"/>
    <dgm:cxn modelId="{09D6D4A3-8D65-4B51-AFED-2448393EC0C0}" srcId="{DE5E4627-22F0-4754-A707-3EB8EC285666}" destId="{61C188D6-8AED-4CB5-8A16-FBEC8C64B6C5}" srcOrd="1" destOrd="0" parTransId="{9900301E-6C55-47FF-B6E0-2A9426E76C8F}" sibTransId="{5C5D91DF-87BC-4372-B10F-6967FAA9D822}"/>
    <dgm:cxn modelId="{383945AC-70D0-415C-BD99-654A66DFB2B3}" type="presOf" srcId="{61C188D6-8AED-4CB5-8A16-FBEC8C64B6C5}" destId="{162360EE-6F35-4BE5-92EA-891104102FA6}" srcOrd="0" destOrd="0" presId="urn:microsoft.com/office/officeart/2005/8/layout/hList6"/>
    <dgm:cxn modelId="{E5724C32-ED0D-44F3-B740-A3BFE8C5E680}" type="presOf" srcId="{015A01F8-CD6C-4D4D-B9F4-280905D5CA54}" destId="{644E578B-6B77-461D-9CF8-D52F153FC34D}" srcOrd="0" destOrd="0" presId="urn:microsoft.com/office/officeart/2005/8/layout/hList6"/>
    <dgm:cxn modelId="{5D8F10D1-CB43-4AEF-8EB0-0C02EDA01B39}" type="presOf" srcId="{DE5E4627-22F0-4754-A707-3EB8EC285666}" destId="{6E7209A3-AF10-4CC5-A2B6-D51D22416298}" srcOrd="0" destOrd="0" presId="urn:microsoft.com/office/officeart/2005/8/layout/hList6"/>
    <dgm:cxn modelId="{CCDB4337-7FD9-4AE4-A829-917BCBEC7AD9}" type="presParOf" srcId="{6E7209A3-AF10-4CC5-A2B6-D51D22416298}" destId="{40ADE4C1-7663-4D0B-AA0A-5599DEDEDE36}" srcOrd="0" destOrd="0" presId="urn:microsoft.com/office/officeart/2005/8/layout/hList6"/>
    <dgm:cxn modelId="{A26E6385-0B1F-4867-B959-4798E55DF71E}" type="presParOf" srcId="{6E7209A3-AF10-4CC5-A2B6-D51D22416298}" destId="{97E8F730-7DC0-42C5-9FEA-69D964F57115}" srcOrd="1" destOrd="0" presId="urn:microsoft.com/office/officeart/2005/8/layout/hList6"/>
    <dgm:cxn modelId="{66659E78-AC6C-42E2-A12B-2369D17841F3}" type="presParOf" srcId="{6E7209A3-AF10-4CC5-A2B6-D51D22416298}" destId="{162360EE-6F35-4BE5-92EA-891104102FA6}" srcOrd="2" destOrd="0" presId="urn:microsoft.com/office/officeart/2005/8/layout/hList6"/>
    <dgm:cxn modelId="{1E11AC10-7D51-4CCB-8C2B-1FAF5D260D4F}" type="presParOf" srcId="{6E7209A3-AF10-4CC5-A2B6-D51D22416298}" destId="{0630B873-A27D-4090-84CA-ABB3468BF331}" srcOrd="3" destOrd="0" presId="urn:microsoft.com/office/officeart/2005/8/layout/hList6"/>
    <dgm:cxn modelId="{520C0B14-8E76-4121-A966-D2C3981827F4}" type="presParOf" srcId="{6E7209A3-AF10-4CC5-A2B6-D51D22416298}" destId="{644E578B-6B77-461D-9CF8-D52F153FC34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667FF-345E-4BA4-93AA-410812C09C3A}">
      <dsp:nvSpPr>
        <dsp:cNvPr id="0" name=""/>
        <dsp:cNvSpPr/>
      </dsp:nvSpPr>
      <dsp:spPr>
        <a:xfrm>
          <a:off x="1566068" y="0"/>
          <a:ext cx="4754562" cy="475456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E5B90-EAE7-479A-99C5-D3F9476163CB}">
      <dsp:nvSpPr>
        <dsp:cNvPr id="0" name=""/>
        <dsp:cNvSpPr/>
      </dsp:nvSpPr>
      <dsp:spPr>
        <a:xfrm>
          <a:off x="2017752" y="451683"/>
          <a:ext cx="1854279" cy="1854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/>
            <a:t>COLA(Pickle Amendment Group)</a:t>
          </a:r>
          <a:endParaRPr lang="en-US" sz="2000" kern="1200" dirty="0"/>
        </a:p>
      </dsp:txBody>
      <dsp:txXfrm>
        <a:off x="2108270" y="542201"/>
        <a:ext cx="1673243" cy="1673243"/>
      </dsp:txXfrm>
    </dsp:sp>
    <dsp:sp modelId="{EDEF4C07-B2A2-4FB8-8335-4063416E63B6}">
      <dsp:nvSpPr>
        <dsp:cNvPr id="0" name=""/>
        <dsp:cNvSpPr/>
      </dsp:nvSpPr>
      <dsp:spPr>
        <a:xfrm>
          <a:off x="4014668" y="451683"/>
          <a:ext cx="1854279" cy="1854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000" kern="1200" dirty="0"/>
            <a:t>Disabled Widow(er)s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105186" y="542201"/>
        <a:ext cx="1673243" cy="1673243"/>
      </dsp:txXfrm>
    </dsp:sp>
    <dsp:sp modelId="{778CE1C8-B6B9-46B6-9792-AB5868C82613}">
      <dsp:nvSpPr>
        <dsp:cNvPr id="0" name=""/>
        <dsp:cNvSpPr/>
      </dsp:nvSpPr>
      <dsp:spPr>
        <a:xfrm>
          <a:off x="2017752" y="2448599"/>
          <a:ext cx="1854279" cy="1854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000" kern="1200" dirty="0"/>
            <a:t>Early Widow(er)s</a:t>
          </a:r>
          <a:endParaRPr lang="en-US" sz="20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2000" kern="1200" dirty="0"/>
        </a:p>
      </dsp:txBody>
      <dsp:txXfrm>
        <a:off x="2108270" y="2539117"/>
        <a:ext cx="1673243" cy="1673243"/>
      </dsp:txXfrm>
    </dsp:sp>
    <dsp:sp modelId="{9C0D4FFE-781F-4A7E-9B01-EF6A161564AC}">
      <dsp:nvSpPr>
        <dsp:cNvPr id="0" name=""/>
        <dsp:cNvSpPr/>
      </dsp:nvSpPr>
      <dsp:spPr>
        <a:xfrm>
          <a:off x="4014668" y="2448599"/>
          <a:ext cx="1854279" cy="1854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DAC (Disabled Adult Child)</a:t>
          </a:r>
        </a:p>
      </dsp:txBody>
      <dsp:txXfrm>
        <a:off x="4105186" y="2539117"/>
        <a:ext cx="1673243" cy="167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E4C1-7663-4D0B-AA0A-5599DEDEDE36}">
      <dsp:nvSpPr>
        <dsp:cNvPr id="0" name=""/>
        <dsp:cNvSpPr/>
      </dsp:nvSpPr>
      <dsp:spPr>
        <a:xfrm rot="16200000">
          <a:off x="-1111824" y="1112787"/>
          <a:ext cx="4728949" cy="2503373"/>
        </a:xfrm>
        <a:prstGeom prst="flowChartManualOperati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787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Disability</a:t>
          </a:r>
        </a:p>
      </dsp:txBody>
      <dsp:txXfrm rot="5400000">
        <a:off x="964" y="945789"/>
        <a:ext cx="2503373" cy="2837369"/>
      </dsp:txXfrm>
    </dsp:sp>
    <dsp:sp modelId="{162360EE-6F35-4BE5-92EA-891104102FA6}">
      <dsp:nvSpPr>
        <dsp:cNvPr id="0" name=""/>
        <dsp:cNvSpPr/>
      </dsp:nvSpPr>
      <dsp:spPr>
        <a:xfrm rot="16200000">
          <a:off x="1579301" y="1112787"/>
          <a:ext cx="4728949" cy="2503373"/>
        </a:xfrm>
        <a:prstGeom prst="flowChartManualOperati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787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Benefit</a:t>
          </a:r>
        </a:p>
      </dsp:txBody>
      <dsp:txXfrm rot="5400000">
        <a:off x="2692089" y="945789"/>
        <a:ext cx="2503373" cy="2837369"/>
      </dsp:txXfrm>
    </dsp:sp>
    <dsp:sp modelId="{644E578B-6B77-461D-9CF8-D52F153FC34D}">
      <dsp:nvSpPr>
        <dsp:cNvPr id="0" name=""/>
        <dsp:cNvSpPr/>
      </dsp:nvSpPr>
      <dsp:spPr>
        <a:xfrm rot="16200000">
          <a:off x="4270427" y="1112787"/>
          <a:ext cx="4728949" cy="2503373"/>
        </a:xfrm>
        <a:prstGeom prst="flowChartManualOperati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787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Living Arrangement</a:t>
          </a:r>
        </a:p>
      </dsp:txBody>
      <dsp:txXfrm rot="5400000">
        <a:off x="5383215" y="945789"/>
        <a:ext cx="2503373" cy="283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4" tIns="46581" rIns="93164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4" tIns="46581" rIns="93164" bIns="46581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1" rIns="93164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64" tIns="46581" rIns="93164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4" tIns="46581" rIns="93164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4"/>
          </a:xfrm>
          <a:prstGeom prst="rect">
            <a:avLst/>
          </a:prstGeom>
        </p:spPr>
        <p:txBody>
          <a:bodyPr vert="horz" lIns="93164" tIns="46581" rIns="93164" bIns="46581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3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9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57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83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5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60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3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98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48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4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27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8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5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7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8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br>
              <a:rPr lang="en-US" alt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8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6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5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4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2571976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63877" cy="2226364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4298288"/>
            <a:ext cx="9143999" cy="2559712"/>
          </a:xfrm>
          <a:prstGeom prst="rect">
            <a:avLst/>
          </a:prstGeom>
        </p:spPr>
      </p:pic>
      <p:sp>
        <p:nvSpPr>
          <p:cNvPr id="7" name="AutoShape 2" descr="Image result for nc state seal"/>
          <p:cNvSpPr>
            <a:spLocks noChangeAspect="1" noChangeArrowheads="1"/>
          </p:cNvSpPr>
          <p:nvPr userDrawn="1"/>
        </p:nvSpPr>
        <p:spPr bwMode="auto">
          <a:xfrm>
            <a:off x="4073440" y="32923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Image result for nc state seal"/>
          <p:cNvSpPr>
            <a:spLocks noChangeAspect="1" noChangeArrowheads="1"/>
          </p:cNvSpPr>
          <p:nvPr userDrawn="1"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474" y="2226364"/>
            <a:ext cx="2226364" cy="20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</p:spTree>
    <p:extLst>
      <p:ext uri="{BB962C8B-B14F-4D97-AF65-F5344CB8AC3E}">
        <p14:creationId xmlns:p14="http://schemas.microsoft.com/office/powerpoint/2010/main" val="397473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967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61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32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50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6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0879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6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3802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280160"/>
            <a:ext cx="8229598" cy="484632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16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16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6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3108"/>
            <a:ext cx="8229599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746999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599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80160"/>
            <a:ext cx="8229600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16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6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16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51575"/>
            <a:ext cx="8229600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2584494"/>
            <a:ext cx="8229600" cy="3578615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MEDICAID SAMPLE PRES | MONTH DAY, YYYY | v2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9458"/>
            <a:ext cx="8229600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1280160"/>
            <a:ext cx="8229600" cy="484632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0960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MEDICAID SAMPLE PRES | MONTH DAY, YYYY | v2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8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1845731"/>
            <a:ext cx="4023360" cy="439273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4023360" cy="439273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MEDICAID SAMPLE PRES | MONTH DAY, YYYY | v2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1846262"/>
            <a:ext cx="4023360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1600">
                <a:latin typeface="Franklin Gothic Medium Cond" panose="020B0606030402020204" pitchFamily="34" charset="0"/>
              </a:defRPr>
            </a:lvl2pPr>
            <a:lvl3pPr>
              <a:defRPr sz="16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8" y="1840559"/>
            <a:ext cx="4023360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1600" baseline="0">
                <a:latin typeface="Franklin Gothic Medium Cond" panose="020B0606030402020204" pitchFamily="34" charset="0"/>
              </a:defRPr>
            </a:lvl2pPr>
            <a:lvl3pPr>
              <a:defRPr sz="16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2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0" r:id="rId10"/>
    <p:sldLayoutId id="2147483663" r:id="rId11"/>
    <p:sldLayoutId id="2147483672" r:id="rId12"/>
    <p:sldLayoutId id="2147483673" r:id="rId13"/>
    <p:sldLayoutId id="2147483674" r:id="rId14"/>
    <p:sldLayoutId id="2147483675" r:id="rId15"/>
    <p:sldLayoutId id="2147483680" r:id="rId16"/>
    <p:sldLayoutId id="2147483681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8961" y="2368446"/>
            <a:ext cx="5166359" cy="114945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Session 4</a:t>
            </a:r>
          </a:p>
          <a:p>
            <a:r>
              <a:rPr lang="en-US" sz="4000" dirty="0"/>
              <a:t>Medicaid Hot Topics</a:t>
            </a:r>
          </a:p>
        </p:txBody>
      </p:sp>
    </p:spTree>
    <p:extLst>
      <p:ext uri="{BB962C8B-B14F-4D97-AF65-F5344CB8AC3E}">
        <p14:creationId xmlns:p14="http://schemas.microsoft.com/office/powerpoint/2010/main" val="186115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0706" y="-22197"/>
            <a:ext cx="4889649" cy="76931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Early Widow(er)s Passalong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98381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Lost SSI or SA benefits due to the receipt of  RSDI benefits </a:t>
            </a:r>
            <a:r>
              <a:rPr lang="en-US" altLang="en-US" u="sng" dirty="0">
                <a:solidFill>
                  <a:srgbClr val="FF0000"/>
                </a:solidFill>
              </a:rPr>
              <a:t>and</a:t>
            </a:r>
            <a:br>
              <a:rPr lang="en-US" altLang="en-US" u="sng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Are not yet eligible for Medicare Part A </a:t>
            </a:r>
            <a:r>
              <a:rPr lang="en-US" altLang="en-US" u="sng" dirty="0">
                <a:solidFill>
                  <a:schemeClr val="tx1"/>
                </a:solidFill>
              </a:rPr>
              <a:t>and</a:t>
            </a:r>
            <a:br>
              <a:rPr lang="en-US" altLang="en-US" u="sng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Are at least age 50, but not yet age 65 </a:t>
            </a:r>
            <a:r>
              <a:rPr lang="en-US" altLang="en-US" u="sng" dirty="0">
                <a:solidFill>
                  <a:srgbClr val="FF0000"/>
                </a:solidFill>
              </a:rPr>
              <a:t>and</a:t>
            </a:r>
            <a:br>
              <a:rPr lang="en-US" altLang="en-US" u="sng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Would currently be eligible for SSI or SA if they were not receiving RSDI benefits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i="1" u="sng" dirty="0">
                <a:solidFill>
                  <a:srgbClr val="002060"/>
                </a:solidFill>
              </a:rPr>
              <a:t>Clues to identify Early Widow(er)s</a:t>
            </a:r>
          </a:p>
          <a:p>
            <a:pPr marL="0" indent="0">
              <a:buNone/>
            </a:pPr>
            <a:endParaRPr lang="en-US" sz="1200" i="1" dirty="0">
              <a:solidFill>
                <a:schemeClr val="tx1"/>
              </a:solidFill>
            </a:endParaRP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/>
                </a:solidFill>
              </a:rPr>
              <a:t>The age of the individual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  Individual is not entitled to Medicare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  RSDI claim number ends with W1 or W2, or D1 or D2, etc.</a:t>
            </a:r>
          </a:p>
          <a:p>
            <a:endParaRPr lang="en-US" dirty="0"/>
          </a:p>
        </p:txBody>
      </p:sp>
      <p:pic>
        <p:nvPicPr>
          <p:cNvPr id="7" name="Picture 6" descr="돋보기, 검색, 찾으려면, 보려면, 증가, 확대, 유리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04" y="3434317"/>
            <a:ext cx="2089297" cy="15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2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7820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Disabled Adult Child Passalong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</a:rPr>
              <a:t>Currently receive RSDI benefits as a disabled adult child </a:t>
            </a:r>
            <a:r>
              <a:rPr lang="en-US" altLang="en-US" sz="2400" u="sng" dirty="0">
                <a:solidFill>
                  <a:srgbClr val="FF0000"/>
                </a:solidFill>
              </a:rPr>
              <a:t>and</a:t>
            </a:r>
          </a:p>
          <a:p>
            <a:pPr marL="0" indent="0">
              <a:buNone/>
            </a:pPr>
            <a:endParaRPr lang="en-US" altLang="en-US" sz="2400" u="sng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</a:rPr>
              <a:t>Have a disability which began before age 22 </a:t>
            </a:r>
            <a:r>
              <a:rPr lang="en-US" altLang="en-US" sz="2400" u="sng" dirty="0">
                <a:solidFill>
                  <a:srgbClr val="FF0000"/>
                </a:solidFill>
              </a:rPr>
              <a:t>and</a:t>
            </a:r>
            <a:br>
              <a:rPr lang="en-US" altLang="en-US" sz="2400" u="sng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</a:rPr>
              <a:t>Lost SSI or SA due to receipt of or increases in RSDI benefits </a:t>
            </a:r>
            <a:r>
              <a:rPr lang="en-US" altLang="en-US" sz="2400" u="sng" dirty="0">
                <a:solidFill>
                  <a:srgbClr val="FF0000"/>
                </a:solidFill>
              </a:rPr>
              <a:t>and</a:t>
            </a:r>
            <a:br>
              <a:rPr lang="en-US" altLang="en-US" sz="2400" u="sng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</a:rPr>
              <a:t>Would currently be eligible for SSI or SA if you disregard the entire RSDI benefit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343" y="70129"/>
            <a:ext cx="5383336" cy="74801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Disabled Adult Child Passalong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u="sng" dirty="0">
                <a:solidFill>
                  <a:schemeClr val="accent5">
                    <a:lumMod val="50000"/>
                  </a:schemeClr>
                </a:solidFill>
              </a:rPr>
              <a:t>Clues to identify DAC potentials</a:t>
            </a:r>
          </a:p>
          <a:p>
            <a:endParaRPr lang="en-US" sz="2800" i="1" dirty="0"/>
          </a:p>
          <a:p>
            <a:pPr lvl="1"/>
            <a:r>
              <a:rPr lang="en-US" sz="2800" i="1" dirty="0"/>
              <a:t>	</a:t>
            </a:r>
            <a:r>
              <a:rPr lang="en-US" sz="2800" dirty="0">
                <a:solidFill>
                  <a:schemeClr val="tx1"/>
                </a:solidFill>
              </a:rPr>
              <a:t>RSDI claim number ends with C1 or C2, etc.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	Age the individual was deemed disabled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Was receiving SSI but now receives RSDI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Shape 84" descr="lupa | elhombredenegro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874" y="3978442"/>
            <a:ext cx="2718306" cy="2318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94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83" y="70130"/>
            <a:ext cx="5158273" cy="7543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Important 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5062513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prstClr val="black"/>
              </a:buClr>
            </a:pPr>
            <a:r>
              <a:rPr lang="en-US" altLang="en-US" sz="2600" dirty="0">
                <a:solidFill>
                  <a:prstClr val="black"/>
                </a:solidFill>
              </a:rPr>
              <a:t>SSI recipients who were found retroactively eligible for RSDI for overlapping month(s) are considered to have received SSI and RSDI </a:t>
            </a:r>
            <a:r>
              <a:rPr lang="en-US" altLang="en-US" sz="2600" u="sng" dirty="0">
                <a:solidFill>
                  <a:prstClr val="black"/>
                </a:solidFill>
              </a:rPr>
              <a:t>concurrently</a:t>
            </a:r>
          </a:p>
          <a:p>
            <a:pPr>
              <a:buClr>
                <a:prstClr val="black"/>
              </a:buClr>
            </a:pPr>
            <a:endParaRPr lang="en-US" altLang="en-US" sz="2600" dirty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r>
              <a:rPr lang="en-US" altLang="en-US" sz="2600" dirty="0">
                <a:solidFill>
                  <a:prstClr val="black"/>
                </a:solidFill>
              </a:rPr>
              <a:t>If the individual has lost SSI more than once, look at the circumstances  when the individual most recently lost SSI</a:t>
            </a:r>
            <a:br>
              <a:rPr lang="en-US" altLang="en-US" sz="2600" dirty="0">
                <a:solidFill>
                  <a:prstClr val="black"/>
                </a:solidFill>
              </a:rPr>
            </a:br>
            <a:endParaRPr lang="en-US" altLang="en-US" sz="2600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altLang="en-US" sz="2600" dirty="0">
                <a:solidFill>
                  <a:prstClr val="black"/>
                </a:solidFill>
              </a:rPr>
              <a:t>Former SA recipients who are currently residents of an adult care home may be eligible</a:t>
            </a:r>
            <a:br>
              <a:rPr lang="en-US" altLang="en-US" sz="2600" dirty="0">
                <a:solidFill>
                  <a:prstClr val="black"/>
                </a:solidFill>
              </a:rPr>
            </a:br>
            <a:endParaRPr lang="en-US" altLang="en-US" sz="2600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altLang="en-US" sz="2600" dirty="0">
                <a:solidFill>
                  <a:prstClr val="black"/>
                </a:solidFill>
              </a:rPr>
              <a:t>When a couple applies for Medicaid, passalong only applies to the spouse that meets passalong criteria  </a:t>
            </a:r>
            <a:endParaRPr lang="en-US" altLang="en-US" sz="12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br>
              <a:rPr lang="en-US" altLang="en-US" dirty="0">
                <a:solidFill>
                  <a:prstClr val="black"/>
                </a:solidFill>
              </a:rPr>
            </a:br>
            <a:endParaRPr lang="en-US" altLang="en-US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2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7543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Important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prstClr val="black"/>
                </a:solidFill>
              </a:rPr>
              <a:t>Passalong is applicable to Long Term Care (LTC) residents only in Step I of LTC budgeting</a:t>
            </a:r>
          </a:p>
          <a:p>
            <a:endParaRPr lang="en-US" altLang="en-US" sz="2800" dirty="0">
              <a:solidFill>
                <a:prstClr val="black"/>
              </a:solidFill>
            </a:endParaRPr>
          </a:p>
          <a:p>
            <a:r>
              <a:rPr lang="en-US" altLang="en-US" sz="2800" dirty="0">
                <a:solidFill>
                  <a:prstClr val="black"/>
                </a:solidFill>
              </a:rPr>
              <a:t>Passalong is applicable to MQB. </a:t>
            </a:r>
          </a:p>
          <a:p>
            <a:pPr lvl="1"/>
            <a:r>
              <a:rPr lang="en-US" altLang="en-US" sz="2600" dirty="0">
                <a:solidFill>
                  <a:prstClr val="black"/>
                </a:solidFill>
              </a:rPr>
              <a:t>MQB  beneficiaries </a:t>
            </a:r>
            <a:r>
              <a:rPr lang="en-US" altLang="en-US" sz="2600" dirty="0">
                <a:solidFill>
                  <a:schemeClr val="tx1"/>
                </a:solidFill>
              </a:rPr>
              <a:t>must be keyed as forced eligibility</a:t>
            </a:r>
          </a:p>
          <a:p>
            <a:pPr marL="342900" lvl="1" indent="0">
              <a:buNone/>
            </a:pPr>
            <a:endParaRPr lang="en-US" altLang="en-US" sz="2600" dirty="0">
              <a:solidFill>
                <a:schemeClr val="tx1"/>
              </a:solidFill>
            </a:endParaRPr>
          </a:p>
          <a:p>
            <a:r>
              <a:rPr lang="en-US" altLang="en-US" sz="2800" dirty="0">
                <a:solidFill>
                  <a:schemeClr val="tx1"/>
                </a:solidFill>
              </a:rPr>
              <a:t>DMA -5150 is used to evaluate Passalong</a:t>
            </a:r>
          </a:p>
          <a:p>
            <a:pPr lvl="1"/>
            <a:r>
              <a:rPr lang="en-US" altLang="en-US" sz="2600" dirty="0">
                <a:solidFill>
                  <a:prstClr val="black"/>
                </a:solidFill>
              </a:rPr>
              <a:t>Document eligibility or ineligibility in NC Fast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8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83" y="70129"/>
            <a:ext cx="5596143" cy="78430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NC FAST Evidence Dashboard for Passalong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14651"/>
            <a:ext cx="7886700" cy="512198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914838"/>
              </p:ext>
            </p:extLst>
          </p:nvPr>
        </p:nvGraphicFramePr>
        <p:xfrm>
          <a:off x="627797" y="1214651"/>
          <a:ext cx="7887552" cy="4728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0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83" y="70130"/>
            <a:ext cx="5338155" cy="84427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Helpful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Refer to the DMA-5150A Screening for Medicaid Eligibility under the COLA Passalong worksheet to manually evaluate for Passalong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Refer to the Passalong for Adult Medicaid Job Aid in NC FAST Help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MA2110-Passalong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Contact local SSA office</a:t>
            </a:r>
          </a:p>
        </p:txBody>
      </p:sp>
      <p:pic>
        <p:nvPicPr>
          <p:cNvPr id="8" name="Picture 7" descr="sketch of a checklist attached to a clipboard with a yellow pencil ...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3742660"/>
            <a:ext cx="2614759" cy="21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9137" y="652528"/>
            <a:ext cx="8858250" cy="89495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Health Coverage for Workers with Disabilities (HCWD)</a:t>
            </a:r>
          </a:p>
        </p:txBody>
      </p:sp>
      <p:pic>
        <p:nvPicPr>
          <p:cNvPr id="7" name="Picture 6" descr="International Day of Persons with &lt;strong&gt;Disabilities&lt;/strong&gt; (December 3) is 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8" y="2115989"/>
            <a:ext cx="7285213" cy="30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4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What is HCWD?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572" y="1504949"/>
            <a:ext cx="78213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Health Coverage for Workers with Disabilities (HCWD) provides an incentive for individuals with disabilities to go to work or to increase their hours of work, while protecting Medicaid eligibility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15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83" y="70130"/>
            <a:ext cx="5643710" cy="76984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Health Coverage for Workers with Disabilities (HCWD) Eligibility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Be at least 16 years of age, but less than 65 years of 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Be employed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Be disabled or blind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Meet the income requirement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Pay monthly premium/enrollment fee, if applicable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Have countable resources equal to or less than the minimum community spouse resource allowance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Meet all the other eligibility requirements applicable to Adult Medicaid coverage groups</a:t>
            </a:r>
            <a:r>
              <a:rPr lang="en-US" sz="2400" dirty="0">
                <a:solidFill>
                  <a:schemeClr val="tx1"/>
                </a:solidFill>
              </a:rPr>
              <a:t>.  </a:t>
            </a:r>
          </a:p>
          <a:p>
            <a:pPr marL="3429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MA2180-Health Coverage for Workers with Disabilities</a:t>
            </a:r>
          </a:p>
          <a:p>
            <a:pPr marL="3429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Learning Gateway:  </a:t>
            </a:r>
            <a:r>
              <a:rPr lang="en-US" sz="2000" u="sng" dirty="0">
                <a:solidFill>
                  <a:schemeClr val="tx1"/>
                </a:solidFill>
              </a:rPr>
              <a:t>NCFASTTRAINING.NC.GOV </a:t>
            </a:r>
          </a:p>
        </p:txBody>
      </p:sp>
    </p:spTree>
    <p:extLst>
      <p:ext uri="{BB962C8B-B14F-4D97-AF65-F5344CB8AC3E}">
        <p14:creationId xmlns:p14="http://schemas.microsoft.com/office/powerpoint/2010/main" val="202645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Family Planning Program (FPP)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1" y="1849821"/>
            <a:ext cx="4832377" cy="4382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501" y="5514831"/>
            <a:ext cx="1111624" cy="10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8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83" y="70130"/>
            <a:ext cx="5643710" cy="76984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Health Coverage for Workers with Disabilities (HCWD) Eligibility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188385"/>
            <a:ext cx="8372475" cy="508407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NCFAST relevant Evidence must be entered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Disability  (including HCWD details)</a:t>
            </a: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	Household member</a:t>
            </a: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	Head of Household</a:t>
            </a: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	Living Arrangement</a:t>
            </a: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	Managed Care</a:t>
            </a: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	Residency</a:t>
            </a: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Benefit (unless benefit has stopped due to SGA)</a:t>
            </a:r>
          </a:p>
          <a:p>
            <a:pPr marL="628650" lvl="1"/>
            <a:endParaRPr lang="en-US" dirty="0"/>
          </a:p>
        </p:txBody>
      </p:sp>
      <p:pic>
        <p:nvPicPr>
          <p:cNvPr id="6" name="Picture 5" descr="http://isc.temple.edu/neighbor/ds/disabilityrightstimeline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52" y="5266009"/>
            <a:ext cx="2179673" cy="12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3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6113797" cy="7480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Health Coverage for Workers with Disabilities (HCWD)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287" lvl="1" indent="0">
              <a:buNone/>
            </a:pPr>
            <a:endParaRPr lang="en-US" sz="2800" dirty="0"/>
          </a:p>
          <a:p>
            <a:pPr marL="628650" lvl="1"/>
            <a:r>
              <a:rPr lang="en-US" sz="2800" dirty="0"/>
              <a:t>	</a:t>
            </a:r>
            <a:r>
              <a:rPr lang="en-US" sz="2800" dirty="0">
                <a:solidFill>
                  <a:schemeClr val="tx1"/>
                </a:solidFill>
              </a:rPr>
              <a:t>Earned Income and Paid Employment (if applicable), or Self employment, Gross Receipt and Expenses (if applicable)</a:t>
            </a:r>
          </a:p>
          <a:p>
            <a:pPr marL="628650" lvl="1"/>
            <a:r>
              <a:rPr lang="en-US" sz="2800" dirty="0">
                <a:solidFill>
                  <a:schemeClr val="tx1"/>
                </a:solidFill>
              </a:rPr>
              <a:t>	Work Registration (used when evaluating for 12 continued months following involuntary loss of employment)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HCWD keyed as forced in P2/6 include: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HCWD with Premium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HCWD with CAP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0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250" y="632862"/>
            <a:ext cx="8229599" cy="819752"/>
          </a:xfrm>
        </p:spPr>
        <p:txBody>
          <a:bodyPr/>
          <a:lstStyle/>
          <a:p>
            <a:pPr algn="ctr"/>
            <a:r>
              <a:rPr lang="en-US" sz="3600" dirty="0"/>
              <a:t>Important Reminders</a:t>
            </a:r>
          </a:p>
        </p:txBody>
      </p:sp>
      <p:sp>
        <p:nvSpPr>
          <p:cNvPr id="7" name="Explosion: 8 Points 6"/>
          <p:cNvSpPr/>
          <p:nvPr/>
        </p:nvSpPr>
        <p:spPr>
          <a:xfrm flipH="1">
            <a:off x="-1" y="882315"/>
            <a:ext cx="3433012" cy="3320715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Evaluate FPP while awaiting DDS decision</a:t>
            </a:r>
          </a:p>
        </p:txBody>
      </p:sp>
      <p:sp>
        <p:nvSpPr>
          <p:cNvPr id="8" name="Explosion: 14 Points 7"/>
          <p:cNvSpPr/>
          <p:nvPr/>
        </p:nvSpPr>
        <p:spPr>
          <a:xfrm>
            <a:off x="5454316" y="632862"/>
            <a:ext cx="3689684" cy="3570169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Evaluate FPP while awaiting to meet a deductible </a:t>
            </a:r>
          </a:p>
        </p:txBody>
      </p:sp>
      <p:sp>
        <p:nvSpPr>
          <p:cNvPr id="9" name="Explosion: 14 Points 8"/>
          <p:cNvSpPr/>
          <p:nvPr/>
        </p:nvSpPr>
        <p:spPr>
          <a:xfrm>
            <a:off x="1491916" y="3142220"/>
            <a:ext cx="5358063" cy="3573434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Sterilization is </a:t>
            </a:r>
            <a:r>
              <a:rPr lang="en-US" b="1" u="sng" dirty="0"/>
              <a:t>NOT</a:t>
            </a:r>
            <a:r>
              <a:rPr lang="en-US" b="1" dirty="0"/>
              <a:t> an eligibility requirement</a:t>
            </a:r>
          </a:p>
        </p:txBody>
      </p:sp>
    </p:spTree>
    <p:extLst>
      <p:ext uri="{BB962C8B-B14F-4D97-AF65-F5344CB8AC3E}">
        <p14:creationId xmlns:p14="http://schemas.microsoft.com/office/powerpoint/2010/main" val="242270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9389"/>
            <a:ext cx="8382000" cy="850229"/>
          </a:xfrm>
        </p:spPr>
        <p:txBody>
          <a:bodyPr/>
          <a:lstStyle/>
          <a:p>
            <a:pPr algn="ctr"/>
            <a:r>
              <a:rPr lang="en-US" sz="3000" dirty="0"/>
              <a:t>For application: IEG must be answered </a:t>
            </a:r>
            <a:r>
              <a:rPr lang="en-US" sz="3000" dirty="0">
                <a:solidFill>
                  <a:srgbClr val="FF0000"/>
                </a:solidFill>
              </a:rPr>
              <a:t>“YES” </a:t>
            </a:r>
            <a:r>
              <a:rPr lang="en-US" sz="3000" dirty="0">
                <a:solidFill>
                  <a:srgbClr val="002060"/>
                </a:solidFill>
              </a:rPr>
              <a:t>for FPP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8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89" r="21502" b="16443"/>
          <a:stretch/>
        </p:blipFill>
        <p:spPr bwMode="auto">
          <a:xfrm>
            <a:off x="304800" y="1379621"/>
            <a:ext cx="8382000" cy="49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954254" y="3232484"/>
            <a:ext cx="1927676" cy="12673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2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Passalong</a:t>
            </a: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b="9269"/>
          <a:stretch>
            <a:fillRect/>
          </a:stretch>
        </p:blipFill>
        <p:spPr>
          <a:xfrm>
            <a:off x="628650" y="1609146"/>
            <a:ext cx="7886700" cy="42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71593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is Passalong?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Passalong is a special provision authorized by Congress that preserves Medicaid eligibility for certain groups of individuals who lose SSI/Special Assistance</a:t>
            </a:r>
          </a:p>
          <a:p>
            <a:endParaRPr lang="en-US" sz="2800" dirty="0"/>
          </a:p>
          <a:p>
            <a:r>
              <a:rPr lang="en-US" sz="2800" dirty="0"/>
              <a:t>Individuals do not request eligibility for </a:t>
            </a:r>
            <a:r>
              <a:rPr lang="en-US" sz="2800" dirty="0" err="1"/>
              <a:t>Passalong</a:t>
            </a:r>
            <a:r>
              <a:rPr lang="en-US" sz="2800" dirty="0"/>
              <a:t> – must be </a:t>
            </a:r>
            <a:r>
              <a:rPr lang="en-US" sz="2800"/>
              <a:t>automatically evaluated </a:t>
            </a:r>
            <a:r>
              <a:rPr lang="en-US" sz="2800" dirty="0"/>
              <a:t>by the caseworker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6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2783" y="70130"/>
            <a:ext cx="5163006" cy="70935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FOUR Medicaid Passalong Groups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501" y="5514831"/>
            <a:ext cx="1111624" cy="1024176"/>
          </a:xfrm>
          <a:prstGeom prst="rect">
            <a:avLst/>
          </a:prstGeom>
        </p:spPr>
      </p:pic>
      <p:graphicFrame>
        <p:nvGraphicFramePr>
          <p:cNvPr id="10" name="SmartAr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89038"/>
          <a:ext cx="78867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76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00255" y="-36081"/>
            <a:ext cx="5301129" cy="712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COLA (Pickle Amendment Group</a:t>
            </a:r>
            <a:r>
              <a:rPr lang="en-US" dirty="0"/>
              <a:t>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520178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Currently receiving  RSDI benefits </a:t>
            </a:r>
            <a:r>
              <a:rPr lang="en-US" altLang="en-US" u="sng" dirty="0">
                <a:solidFill>
                  <a:srgbClr val="FF0000"/>
                </a:solidFill>
              </a:rPr>
              <a:t>and</a:t>
            </a:r>
            <a:endParaRPr lang="en-US" alt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sz="11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Received SSI or Special Assistance (SA) along with RSDI for 1 month since April 1</a:t>
            </a:r>
            <a:r>
              <a:rPr lang="en-US" altLang="en-US" baseline="30000" dirty="0">
                <a:solidFill>
                  <a:schemeClr val="tx1"/>
                </a:solidFill>
              </a:rPr>
              <a:t>st</a:t>
            </a:r>
            <a:r>
              <a:rPr lang="en-US" altLang="en-US" dirty="0">
                <a:solidFill>
                  <a:schemeClr val="tx1"/>
                </a:solidFill>
              </a:rPr>
              <a:t> 1977,  </a:t>
            </a:r>
            <a:r>
              <a:rPr lang="en-US" altLang="en-US" u="sng" dirty="0">
                <a:solidFill>
                  <a:srgbClr val="FF0000"/>
                </a:solidFill>
              </a:rPr>
              <a:t>and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sz="110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Lost SSI or SA for any reason but would be currently eligible if the total amount of all COLA’s since the termination of SSI or SA were disregarded </a:t>
            </a:r>
            <a:r>
              <a:rPr lang="en-US" sz="2800" i="1" dirty="0">
                <a:solidFill>
                  <a:srgbClr val="92D050"/>
                </a:solidFill>
              </a:rPr>
              <a:t> 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800" i="1" u="sng" dirty="0">
                <a:solidFill>
                  <a:schemeClr val="accent3">
                    <a:lumMod val="75000"/>
                  </a:schemeClr>
                </a:solidFill>
              </a:rPr>
              <a:t>How to identify COLA Passalongs </a:t>
            </a:r>
          </a:p>
          <a:p>
            <a:pPr marL="685800" lvl="2" indent="0">
              <a:buClr>
                <a:schemeClr val="tx1"/>
              </a:buClr>
              <a:buNone/>
            </a:pPr>
            <a:endParaRPr lang="en-US" altLang="en-US" sz="11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</a:rPr>
              <a:t>Individual </a:t>
            </a:r>
            <a:r>
              <a:rPr lang="en-US" altLang="en-US" sz="1800" dirty="0">
                <a:solidFill>
                  <a:srgbClr val="FF0000"/>
                </a:solidFill>
              </a:rPr>
              <a:t>received</a:t>
            </a:r>
            <a:r>
              <a:rPr lang="en-US" altLang="en-US" sz="1800" dirty="0">
                <a:solidFill>
                  <a:schemeClr val="tx1"/>
                </a:solidFill>
              </a:rPr>
              <a:t> both SSI and RSDI in the same month</a:t>
            </a:r>
          </a:p>
          <a:p>
            <a:pPr lvl="1">
              <a:buClr>
                <a:schemeClr val="tx1"/>
              </a:buClr>
            </a:pPr>
            <a:endParaRPr lang="en-US" altLang="en-US" sz="11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</a:rPr>
              <a:t>Excluding the total amount of COLA increase(s) since losing SSI or SA will make the individual fully Medicaid eligible </a:t>
            </a:r>
          </a:p>
          <a:p>
            <a:pPr lvl="1">
              <a:buClr>
                <a:schemeClr val="tx1"/>
              </a:buClr>
            </a:pPr>
            <a:endParaRPr lang="en-US" altLang="en-US" sz="11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</a:rPr>
              <a:t>NCFAST 203 LEADS Report (COLA 503 Leads) may help to identify potential passalong eligibility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sz="1600" u="sng" dirty="0">
              <a:solidFill>
                <a:srgbClr val="FF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Shape 105" descr="Magnifying, Glass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6264" y="5475681"/>
            <a:ext cx="1226798" cy="104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2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76470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Disabled Widow(er)s Passa</a:t>
            </a:r>
            <a:r>
              <a:rPr lang="en-US" sz="2800" dirty="0"/>
              <a:t>long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Determined disabled by the Social Security Administration (SSA) </a:t>
            </a:r>
            <a:r>
              <a:rPr lang="en-US" altLang="en-US" u="sng" dirty="0">
                <a:solidFill>
                  <a:srgbClr val="FF0000"/>
                </a:solidFill>
              </a:rPr>
              <a:t>and</a:t>
            </a:r>
            <a:br>
              <a:rPr lang="en-US" altLang="en-US" u="sng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Received SSI or SA benefits in December 1983 but lost eligibility in January 1984 due to a statutory elimination of an additional benefit reduction factor for widow(er)s before age 60 who were entitled to widow(er)s benefits based on disability since January 1984 </a:t>
            </a:r>
            <a:r>
              <a:rPr lang="en-US" altLang="en-US" u="sng" dirty="0">
                <a:solidFill>
                  <a:srgbClr val="FF0000"/>
                </a:solidFill>
              </a:rPr>
              <a:t>and</a:t>
            </a:r>
            <a:br>
              <a:rPr lang="en-US" altLang="en-US" u="sng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Would currently be eligible for SSI or SA except for the receipt of RSDI benefits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400" i="1" u="sng" dirty="0">
                <a:solidFill>
                  <a:schemeClr val="accent5">
                    <a:lumMod val="50000"/>
                  </a:schemeClr>
                </a:solidFill>
              </a:rPr>
              <a:t>Clues to help identify passalong for Disabled Widow(er)</a:t>
            </a:r>
          </a:p>
          <a:p>
            <a:pPr marL="0" indent="0">
              <a:buNone/>
            </a:pPr>
            <a:endParaRPr lang="en-US" sz="14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lvl="2" indent="0">
              <a:buNone/>
            </a:pPr>
            <a:r>
              <a:rPr lang="en-US" sz="1800" i="1" dirty="0">
                <a:solidFill>
                  <a:schemeClr val="tx1"/>
                </a:solidFill>
              </a:rPr>
              <a:t>			</a:t>
            </a:r>
            <a:r>
              <a:rPr lang="en-US" sz="1800" dirty="0">
                <a:solidFill>
                  <a:schemeClr val="tx1"/>
                </a:solidFill>
              </a:rPr>
              <a:t>RSDI claim number ends with D or W</a:t>
            </a:r>
          </a:p>
          <a:p>
            <a:pPr marL="685800" lvl="2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		SSI ended in January 1984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Insufficient evidence for Maguire&amp;Burnett case | Snooker, my lo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" y="4560426"/>
            <a:ext cx="2731625" cy="17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65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37260&quot;&gt;&lt;object type=&quot;3&quot; unique_id=&quot;37261&quot;&gt;&lt;property id=&quot;20148&quot; value=&quot;5&quot;/&gt;&lt;property id=&quot;20300&quot; value=&quot;Slide 1&quot;/&gt;&lt;property id=&quot;20307&quot; value=&quot;461&quot;/&gt;&lt;/object&gt;&lt;object type=&quot;3&quot; unique_id=&quot;37262&quot;&gt;&lt;property id=&quot;20148&quot; value=&quot;5&quot;/&gt;&lt;property id=&quot;20300&quot; value=&quot;Slide 2 - &amp;quot;Family Planning Program (FPP)&amp;quot;&quot;/&gt;&lt;property id=&quot;20307&quot; value=&quot;462&quot;/&gt;&lt;/object&gt;&lt;object type=&quot;3&quot; unique_id=&quot;37263&quot;&gt;&lt;property id=&quot;20148&quot; value=&quot;5&quot;/&gt;&lt;property id=&quot;20300&quot; value=&quot;Slide 3 - &amp;quot;Important Reminders&amp;quot;&quot;/&gt;&lt;property id=&quot;20307&quot; value=&quot;489&quot;/&gt;&lt;/object&gt;&lt;object type=&quot;3&quot; unique_id=&quot;37264&quot;&gt;&lt;property id=&quot;20148&quot; value=&quot;5&quot;/&gt;&lt;property id=&quot;20300&quot; value=&quot;Slide 4 - &amp;quot;For application: IEG must be answered “YES” for FPP&amp;quot;&quot;/&gt;&lt;property id=&quot;20307&quot; value=&quot;490&quot;/&gt;&lt;/object&gt;&lt;object type=&quot;3&quot; unique_id=&quot;37265&quot;&gt;&lt;property id=&quot;20148&quot; value=&quot;5&quot;/&gt;&lt;property id=&quot;20300&quot; value=&quot;Slide 5 - &amp;quot;Passalong&amp;quot;&quot;/&gt;&lt;property id=&quot;20307&quot; value=&quot;470&quot;/&gt;&lt;/object&gt;&lt;object type=&quot;3&quot; unique_id=&quot;37266&quot;&gt;&lt;property id=&quot;20148&quot; value=&quot;5&quot;/&gt;&lt;property id=&quot;20300&quot; value=&quot;Slide 6 - &amp;quot;What is Passalong?&amp;quot;&quot;/&gt;&lt;property id=&quot;20307&quot; value=&quot;471&quot;/&gt;&lt;/object&gt;&lt;object type=&quot;3&quot; unique_id=&quot;37267&quot;&gt;&lt;property id=&quot;20148&quot; value=&quot;5&quot;/&gt;&lt;property id=&quot;20300&quot; value=&quot;Slide 7 - &amp;quot;FOUR Medicaid Passalong Groups&amp;quot;&quot;/&gt;&lt;property id=&quot;20307&quot; value=&quot;472&quot;/&gt;&lt;/object&gt;&lt;object type=&quot;3&quot; unique_id=&quot;37268&quot;&gt;&lt;property id=&quot;20148&quot; value=&quot;5&quot;/&gt;&lt;property id=&quot;20300&quot; value=&quot;Slide 8 - &amp;quot;COLA (Pickle Amendment Group) &amp;quot;&quot;/&gt;&lt;property id=&quot;20307&quot; value=&quot;473&quot;/&gt;&lt;/object&gt;&lt;object type=&quot;3&quot; unique_id=&quot;37269&quot;&gt;&lt;property id=&quot;20148&quot; value=&quot;5&quot;/&gt;&lt;property id=&quot;20300&quot; value=&quot;Slide 9 - &amp;quot;Disabled Widow(er)s Passalong&amp;quot;&quot;/&gt;&lt;property id=&quot;20307&quot; value=&quot;474&quot;/&gt;&lt;/object&gt;&lt;object type=&quot;3&quot; unique_id=&quot;37270&quot;&gt;&lt;property id=&quot;20148&quot; value=&quot;5&quot;/&gt;&lt;property id=&quot;20300&quot; value=&quot;Slide 10 - &amp;quot;Early Widow(er)s Passalong&amp;quot;&quot;/&gt;&lt;property id=&quot;20307&quot; value=&quot;475&quot;/&gt;&lt;/object&gt;&lt;object type=&quot;3&quot; unique_id=&quot;37271&quot;&gt;&lt;property id=&quot;20148&quot; value=&quot;5&quot;/&gt;&lt;property id=&quot;20300&quot; value=&quot;Slide 11 - &amp;quot;Disabled Adult Child Passalong&amp;quot;&quot;/&gt;&lt;property id=&quot;20307&quot; value=&quot;476&quot;/&gt;&lt;/object&gt;&lt;object type=&quot;3&quot; unique_id=&quot;37272&quot;&gt;&lt;property id=&quot;20148&quot; value=&quot;5&quot;/&gt;&lt;property id=&quot;20300&quot; value=&quot;Slide 12 - &amp;quot;Disabled Adult Child Passalong&amp;quot;&quot;/&gt;&lt;property id=&quot;20307&quot; value=&quot;487&quot;/&gt;&lt;/object&gt;&lt;object type=&quot;3&quot; unique_id=&quot;37273&quot;&gt;&lt;property id=&quot;20148&quot; value=&quot;5&quot;/&gt;&lt;property id=&quot;20300&quot; value=&quot;Slide 13 - &amp;quot;Important Reminders&amp;quot;&quot;/&gt;&lt;property id=&quot;20307&quot; value=&quot;477&quot;/&gt;&lt;/object&gt;&lt;object type=&quot;3&quot; unique_id=&quot;37274&quot;&gt;&lt;property id=&quot;20148&quot; value=&quot;5&quot;/&gt;&lt;property id=&quot;20300&quot; value=&quot;Slide 14 - &amp;quot;Important Reminders&amp;quot;&quot;/&gt;&lt;property id=&quot;20307&quot; value=&quot;478&quot;/&gt;&lt;/object&gt;&lt;object type=&quot;3&quot; unique_id=&quot;37275&quot;&gt;&lt;property id=&quot;20148&quot; value=&quot;5&quot;/&gt;&lt;property id=&quot;20300&quot; value=&quot;Slide 15 - &amp;quot;NC FAST Evidence Dashboard for Passalong&amp;quot;&quot;/&gt;&lt;property id=&quot;20307&quot; value=&quot;479&quot;/&gt;&lt;/object&gt;&lt;object type=&quot;3&quot; unique_id=&quot;37276&quot;&gt;&lt;property id=&quot;20148&quot; value=&quot;5&quot;/&gt;&lt;property id=&quot;20300&quot; value=&quot;Slide 16 - &amp;quot;Helpful Resources&amp;quot;&quot;/&gt;&lt;property id=&quot;20307&quot; value=&quot;480&quot;/&gt;&lt;/object&gt;&lt;object type=&quot;3&quot; unique_id=&quot;37277&quot;&gt;&lt;property id=&quot;20148&quot; value=&quot;5&quot;/&gt;&lt;property id=&quot;20300&quot; value=&quot;Slide 17 - &amp;quot;Health Coverage for Workers with Disabilities (HCWD)&amp;quot;&quot;/&gt;&lt;property id=&quot;20307&quot; value=&quot;481&quot;/&gt;&lt;/object&gt;&lt;object type=&quot;3&quot; unique_id=&quot;37278&quot;&gt;&lt;property id=&quot;20148&quot; value=&quot;5&quot;/&gt;&lt;property id=&quot;20300&quot; value=&quot;Slide 18 - &amp;quot;What is HCWD?&amp;quot;&quot;/&gt;&lt;property id=&quot;20307&quot; value=&quot;492&quot;/&gt;&lt;/object&gt;&lt;object type=&quot;3&quot; unique_id=&quot;37279&quot;&gt;&lt;property id=&quot;20148&quot; value=&quot;5&quot;/&gt;&lt;property id=&quot;20300&quot; value=&quot;Slide 19 - &amp;quot;Health Coverage for Workers with Disabilities (HCWD) Eligibility&amp;quot;&quot;/&gt;&lt;property id=&quot;20307&quot; value=&quot;482&quot;/&gt;&lt;/object&gt;&lt;object type=&quot;3&quot; unique_id=&quot;37280&quot;&gt;&lt;property id=&quot;20148&quot; value=&quot;5&quot;/&gt;&lt;property id=&quot;20300&quot; value=&quot;Slide 20 - &amp;quot;Health Coverage for Workers with Disabilities (HCWD) Eligibility &amp;quot;&quot;/&gt;&lt;property id=&quot;20307&quot; value=&quot;488&quot;/&gt;&lt;/object&gt;&lt;object type=&quot;3&quot; unique_id=&quot;37281&quot;&gt;&lt;property id=&quot;20148&quot; value=&quot;5&quot;/&gt;&lt;property id=&quot;20300&quot; value=&quot;Slide 21 - &amp;quot;Health Coverage for Workers with Disabilities (HCWD) Eligibility&amp;quot;&quot;/&gt;&lt;property id=&quot;20307&quot; value=&quot;486&quot;/&gt;&lt;/object&gt;&lt;object type=&quot;3&quot; unique_id=&quot;37282&quot;&gt;&lt;property id=&quot;20148&quot; value=&quot;5&quot;/&gt;&lt;property id=&quot;20300&quot; value=&quot;Slide 22&quot;/&gt;&lt;property id=&quot;20307&quot; value=&quot;493&quot;/&gt;&lt;/object&gt;&lt;/object&gt;&lt;object type=&quot;8&quot; unique_id=&quot;373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5083</TotalTime>
  <Words>622</Words>
  <Application>Microsoft Office PowerPoint</Application>
  <PresentationFormat>On-screen Show (4:3)</PresentationFormat>
  <Paragraphs>180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Demi Cond</vt:lpstr>
      <vt:lpstr>Franklin Gothic Medium</vt:lpstr>
      <vt:lpstr>Franklin Gothic Medium Cond</vt:lpstr>
      <vt:lpstr>Times New Roman</vt:lpstr>
      <vt:lpstr>Wingdings</vt:lpstr>
      <vt:lpstr>2_Office Theme</vt:lpstr>
      <vt:lpstr>PowerPoint Presentation</vt:lpstr>
      <vt:lpstr>Family Planning Program (FPP)</vt:lpstr>
      <vt:lpstr>Important Reminders</vt:lpstr>
      <vt:lpstr>For application: IEG must be answered “YES” for FPP</vt:lpstr>
      <vt:lpstr>Passalong</vt:lpstr>
      <vt:lpstr>What is Passalong?</vt:lpstr>
      <vt:lpstr>FOUR Medicaid Passalong Groups</vt:lpstr>
      <vt:lpstr>COLA (Pickle Amendment Group) </vt:lpstr>
      <vt:lpstr>Disabled Widow(er)s Passalong</vt:lpstr>
      <vt:lpstr>Early Widow(er)s Passalong</vt:lpstr>
      <vt:lpstr>Disabled Adult Child Passalong</vt:lpstr>
      <vt:lpstr>Disabled Adult Child Passalong</vt:lpstr>
      <vt:lpstr>Important Reminders</vt:lpstr>
      <vt:lpstr>Important Reminders</vt:lpstr>
      <vt:lpstr>NC FAST Evidence Dashboard for Passalong</vt:lpstr>
      <vt:lpstr>Helpful Resources</vt:lpstr>
      <vt:lpstr>Health Coverage for Workers with Disabilities (HCWD)</vt:lpstr>
      <vt:lpstr>What is HCWD?</vt:lpstr>
      <vt:lpstr>Health Coverage for Workers with Disabilities (HCWD) Eligibility</vt:lpstr>
      <vt:lpstr>Health Coverage for Workers with Disabilities (HCWD) Eligibility </vt:lpstr>
      <vt:lpstr>Health Coverage for Workers with Disabilities (HCWD) Eligibility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Daniels, Barbara</cp:lastModifiedBy>
  <cp:revision>450</cp:revision>
  <cp:lastPrinted>2017-07-14T22:50:57Z</cp:lastPrinted>
  <dcterms:created xsi:type="dcterms:W3CDTF">2015-07-07T20:02:11Z</dcterms:created>
  <dcterms:modified xsi:type="dcterms:W3CDTF">2017-08-09T15:05:00Z</dcterms:modified>
</cp:coreProperties>
</file>