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256" r:id="rId2"/>
    <p:sldId id="257" r:id="rId3"/>
    <p:sldId id="273" r:id="rId4"/>
    <p:sldId id="287" r:id="rId5"/>
    <p:sldId id="280" r:id="rId6"/>
    <p:sldId id="285" r:id="rId7"/>
    <p:sldId id="286" r:id="rId8"/>
    <p:sldId id="284" r:id="rId9"/>
    <p:sldId id="288" r:id="rId10"/>
    <p:sldId id="292" r:id="rId11"/>
    <p:sldId id="283" r:id="rId12"/>
    <p:sldId id="282" r:id="rId13"/>
    <p:sldId id="281" r:id="rId14"/>
    <p:sldId id="293" r:id="rId15"/>
    <p:sldId id="294" r:id="rId16"/>
    <p:sldId id="291" r:id="rId17"/>
    <p:sldId id="324" r:id="rId18"/>
    <p:sldId id="297" r:id="rId19"/>
    <p:sldId id="312" r:id="rId20"/>
    <p:sldId id="313" r:id="rId21"/>
    <p:sldId id="290" r:id="rId22"/>
    <p:sldId id="298" r:id="rId23"/>
    <p:sldId id="323" r:id="rId24"/>
    <p:sldId id="333" r:id="rId25"/>
    <p:sldId id="296" r:id="rId26"/>
    <p:sldId id="295" r:id="rId27"/>
    <p:sldId id="325" r:id="rId28"/>
    <p:sldId id="300" r:id="rId29"/>
    <p:sldId id="303" r:id="rId30"/>
    <p:sldId id="302" r:id="rId31"/>
    <p:sldId id="304" r:id="rId32"/>
    <p:sldId id="306" r:id="rId33"/>
    <p:sldId id="314" r:id="rId34"/>
    <p:sldId id="326" r:id="rId35"/>
    <p:sldId id="317" r:id="rId36"/>
    <p:sldId id="307" r:id="rId37"/>
    <p:sldId id="319" r:id="rId38"/>
    <p:sldId id="318" r:id="rId39"/>
    <p:sldId id="321" r:id="rId40"/>
    <p:sldId id="320" r:id="rId41"/>
    <p:sldId id="322" r:id="rId42"/>
    <p:sldId id="316" r:id="rId43"/>
    <p:sldId id="305" r:id="rId44"/>
    <p:sldId id="327" r:id="rId45"/>
    <p:sldId id="328" r:id="rId46"/>
    <p:sldId id="308" r:id="rId47"/>
    <p:sldId id="310" r:id="rId48"/>
    <p:sldId id="329" r:id="rId49"/>
    <p:sldId id="330" r:id="rId50"/>
    <p:sldId id="331" r:id="rId51"/>
    <p:sldId id="332" r:id="rId52"/>
    <p:sldId id="311" r:id="rId53"/>
    <p:sldId id="315" r:id="rId54"/>
    <p:sldId id="309" r:id="rId55"/>
    <p:sldId id="30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 Gooch" initials="BG" lastIdx="22" clrIdx="0">
    <p:extLst>
      <p:ext uri="{19B8F6BF-5375-455C-9EA6-DF929625EA0E}">
        <p15:presenceInfo xmlns:p15="http://schemas.microsoft.com/office/powerpoint/2012/main" userId="Brenda Gooch" providerId="None"/>
      </p:ext>
    </p:extLst>
  </p:cmAuthor>
  <p:cmAuthor id="2" name="Sutton, Valerie" initials="SV" lastIdx="38" clrIdx="1">
    <p:extLst>
      <p:ext uri="{19B8F6BF-5375-455C-9EA6-DF929625EA0E}">
        <p15:presenceInfo xmlns:p15="http://schemas.microsoft.com/office/powerpoint/2012/main" userId="S-1-5-21-2744878847-1876734302-662453930-2440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77954" autoAdjust="0"/>
  </p:normalViewPr>
  <p:slideViewPr>
    <p:cSldViewPr snapToGrid="0">
      <p:cViewPr varScale="1">
        <p:scale>
          <a:sx n="86" d="100"/>
          <a:sy n="86" d="100"/>
        </p:scale>
        <p:origin x="720" y="84"/>
      </p:cViewPr>
      <p:guideLst/>
    </p:cSldViewPr>
  </p:slideViewPr>
  <p:notesTextViewPr>
    <p:cViewPr>
      <p:scale>
        <a:sx n="1" d="1"/>
        <a:sy n="1" d="1"/>
      </p:scale>
      <p:origin x="0" y="0"/>
    </p:cViewPr>
  </p:notesTextViewPr>
  <p:sorterViewPr>
    <p:cViewPr>
      <p:scale>
        <a:sx n="100" d="100"/>
        <a:sy n="100" d="100"/>
      </p:scale>
      <p:origin x="0" y="-14724"/>
    </p:cViewPr>
  </p:sorterViewPr>
  <p:notesViewPr>
    <p:cSldViewPr snapToGrid="0">
      <p:cViewPr varScale="1">
        <p:scale>
          <a:sx n="84" d="100"/>
          <a:sy n="84" d="100"/>
        </p:scale>
        <p:origin x="199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6AB8BB-1160-48AC-994C-E10B5E246BFE}" type="datetimeFigureOut">
              <a:rPr lang="en-US" smtClean="0"/>
              <a:t>12/7/2016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BF3CB0-20E7-4FB4-82AA-A305DCC40243}" type="slidenum">
              <a:rPr lang="en-US" smtClean="0"/>
              <a:t>‹#›</a:t>
            </a:fld>
            <a:endParaRPr lang="en-US"/>
          </a:p>
        </p:txBody>
      </p:sp>
    </p:spTree>
    <p:extLst>
      <p:ext uri="{BB962C8B-B14F-4D97-AF65-F5344CB8AC3E}">
        <p14:creationId xmlns:p14="http://schemas.microsoft.com/office/powerpoint/2010/main" val="362824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6F98-055A-4837-90F2-8E5F6821A1BB}" type="datetimeFigureOut">
              <a:rPr lang="en-US" smtClean="0"/>
              <a:t>12/7/2016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36566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121475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223900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2010524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2371860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61359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1677138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182683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306193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402564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174575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3656183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23284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2095479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1110293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3054762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863622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1803512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26</a:t>
            </a:fld>
            <a:endParaRPr lang="en-US" dirty="0"/>
          </a:p>
        </p:txBody>
      </p:sp>
    </p:spTree>
    <p:extLst>
      <p:ext uri="{BB962C8B-B14F-4D97-AF65-F5344CB8AC3E}">
        <p14:creationId xmlns:p14="http://schemas.microsoft.com/office/powerpoint/2010/main" val="1162364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27</a:t>
            </a:fld>
            <a:endParaRPr lang="en-US" dirty="0"/>
          </a:p>
        </p:txBody>
      </p:sp>
    </p:spTree>
    <p:extLst>
      <p:ext uri="{BB962C8B-B14F-4D97-AF65-F5344CB8AC3E}">
        <p14:creationId xmlns:p14="http://schemas.microsoft.com/office/powerpoint/2010/main" val="34529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28</a:t>
            </a:fld>
            <a:endParaRPr lang="en-US" dirty="0"/>
          </a:p>
        </p:txBody>
      </p:sp>
    </p:spTree>
    <p:extLst>
      <p:ext uri="{BB962C8B-B14F-4D97-AF65-F5344CB8AC3E}">
        <p14:creationId xmlns:p14="http://schemas.microsoft.com/office/powerpoint/2010/main" val="106672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pPr marL="0" indent="0" algn="ctr">
              <a:buNone/>
            </a:pPr>
            <a:endParaRPr lang="en-US" sz="1200" b="1" u="sng"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29</a:t>
            </a:fld>
            <a:endParaRPr lang="en-US" dirty="0"/>
          </a:p>
        </p:txBody>
      </p:sp>
    </p:spTree>
    <p:extLst>
      <p:ext uri="{BB962C8B-B14F-4D97-AF65-F5344CB8AC3E}">
        <p14:creationId xmlns:p14="http://schemas.microsoft.com/office/powerpoint/2010/main" val="4192071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a:t>
            </a:fld>
            <a:endParaRPr lang="en-US" dirty="0"/>
          </a:p>
        </p:txBody>
      </p:sp>
    </p:spTree>
    <p:extLst>
      <p:ext uri="{BB962C8B-B14F-4D97-AF65-F5344CB8AC3E}">
        <p14:creationId xmlns:p14="http://schemas.microsoft.com/office/powerpoint/2010/main" val="3098693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3344938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31</a:t>
            </a:fld>
            <a:endParaRPr lang="en-US" dirty="0"/>
          </a:p>
        </p:txBody>
      </p:sp>
    </p:spTree>
    <p:extLst>
      <p:ext uri="{BB962C8B-B14F-4D97-AF65-F5344CB8AC3E}">
        <p14:creationId xmlns:p14="http://schemas.microsoft.com/office/powerpoint/2010/main" val="2557527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pPr marL="0" indent="0" algn="ctr">
              <a:buNone/>
            </a:pP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32</a:t>
            </a:fld>
            <a:endParaRPr lang="en-US" dirty="0"/>
          </a:p>
        </p:txBody>
      </p:sp>
    </p:spTree>
    <p:extLst>
      <p:ext uri="{BB962C8B-B14F-4D97-AF65-F5344CB8AC3E}">
        <p14:creationId xmlns:p14="http://schemas.microsoft.com/office/powerpoint/2010/main" val="3377448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pPr marL="0" indent="0" algn="ctr">
              <a:buNone/>
            </a:pP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33</a:t>
            </a:fld>
            <a:endParaRPr lang="en-US" dirty="0"/>
          </a:p>
        </p:txBody>
      </p:sp>
    </p:spTree>
    <p:extLst>
      <p:ext uri="{BB962C8B-B14F-4D97-AF65-F5344CB8AC3E}">
        <p14:creationId xmlns:p14="http://schemas.microsoft.com/office/powerpoint/2010/main" val="1933144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34</a:t>
            </a:fld>
            <a:endParaRPr lang="en-US" dirty="0"/>
          </a:p>
        </p:txBody>
      </p:sp>
    </p:spTree>
    <p:extLst>
      <p:ext uri="{BB962C8B-B14F-4D97-AF65-F5344CB8AC3E}">
        <p14:creationId xmlns:p14="http://schemas.microsoft.com/office/powerpoint/2010/main" val="1795100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4350" y="4548346"/>
            <a:ext cx="5486400" cy="436626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35</a:t>
            </a:fld>
            <a:endParaRPr lang="en-US" dirty="0"/>
          </a:p>
        </p:txBody>
      </p:sp>
    </p:spTree>
    <p:extLst>
      <p:ext uri="{BB962C8B-B14F-4D97-AF65-F5344CB8AC3E}">
        <p14:creationId xmlns:p14="http://schemas.microsoft.com/office/powerpoint/2010/main" val="4204407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66260"/>
          </a:xfrm>
        </p:spPr>
        <p:txBody>
          <a:bodyPr/>
          <a:lstStyle/>
          <a:p>
            <a:pPr marL="342900" lvl="1" indent="0">
              <a:buNone/>
            </a:pPr>
            <a:r>
              <a:rPr lang="en-US" dirty="0" smtClean="0"/>
              <a:t>	</a:t>
            </a:r>
          </a:p>
        </p:txBody>
      </p:sp>
      <p:sp>
        <p:nvSpPr>
          <p:cNvPr id="4" name="Slide Number Placeholder 3"/>
          <p:cNvSpPr>
            <a:spLocks noGrp="1"/>
          </p:cNvSpPr>
          <p:nvPr>
            <p:ph type="sldNum" sz="quarter" idx="10"/>
          </p:nvPr>
        </p:nvSpPr>
        <p:spPr/>
        <p:txBody>
          <a:bodyPr/>
          <a:lstStyle/>
          <a:p>
            <a:fld id="{DBCC7D24-0DC9-4E9C-89C0-35D79A09D337}" type="slidenum">
              <a:rPr lang="en-US" smtClean="0"/>
              <a:t>36</a:t>
            </a:fld>
            <a:endParaRPr lang="en-US" dirty="0"/>
          </a:p>
        </p:txBody>
      </p:sp>
    </p:spTree>
    <p:extLst>
      <p:ext uri="{BB962C8B-B14F-4D97-AF65-F5344CB8AC3E}">
        <p14:creationId xmlns:p14="http://schemas.microsoft.com/office/powerpoint/2010/main" val="4231800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6626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37</a:t>
            </a:fld>
            <a:endParaRPr lang="en-US" dirty="0"/>
          </a:p>
        </p:txBody>
      </p:sp>
    </p:spTree>
    <p:extLst>
      <p:ext uri="{BB962C8B-B14F-4D97-AF65-F5344CB8AC3E}">
        <p14:creationId xmlns:p14="http://schemas.microsoft.com/office/powerpoint/2010/main" val="2067170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6626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38</a:t>
            </a:fld>
            <a:endParaRPr lang="en-US" dirty="0"/>
          </a:p>
        </p:txBody>
      </p:sp>
    </p:spTree>
    <p:extLst>
      <p:ext uri="{BB962C8B-B14F-4D97-AF65-F5344CB8AC3E}">
        <p14:creationId xmlns:p14="http://schemas.microsoft.com/office/powerpoint/2010/main" val="2522319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6626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39</a:t>
            </a:fld>
            <a:endParaRPr lang="en-US" dirty="0"/>
          </a:p>
        </p:txBody>
      </p:sp>
    </p:spTree>
    <p:extLst>
      <p:ext uri="{BB962C8B-B14F-4D97-AF65-F5344CB8AC3E}">
        <p14:creationId xmlns:p14="http://schemas.microsoft.com/office/powerpoint/2010/main" val="220700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646328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18953"/>
            <a:ext cx="5486400" cy="4366260"/>
          </a:xfrm>
        </p:spPr>
        <p:txBody>
          <a:bodyPr/>
          <a:lstStyle/>
          <a:p>
            <a:pPr marL="0" indent="0" algn="ctr">
              <a:buNone/>
            </a:pPr>
            <a:endParaRPr lang="en-US" dirty="0"/>
          </a:p>
          <a:p>
            <a:pPr marL="0" inden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40</a:t>
            </a:fld>
            <a:endParaRPr lang="en-US" dirty="0"/>
          </a:p>
        </p:txBody>
      </p:sp>
    </p:spTree>
    <p:extLst>
      <p:ext uri="{BB962C8B-B14F-4D97-AF65-F5344CB8AC3E}">
        <p14:creationId xmlns:p14="http://schemas.microsoft.com/office/powerpoint/2010/main" val="1587910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6626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41</a:t>
            </a:fld>
            <a:endParaRPr lang="en-US" dirty="0"/>
          </a:p>
        </p:txBody>
      </p:sp>
    </p:spTree>
    <p:extLst>
      <p:ext uri="{BB962C8B-B14F-4D97-AF65-F5344CB8AC3E}">
        <p14:creationId xmlns:p14="http://schemas.microsoft.com/office/powerpoint/2010/main" val="1637561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42</a:t>
            </a:fld>
            <a:endParaRPr lang="en-US" dirty="0"/>
          </a:p>
        </p:txBody>
      </p:sp>
    </p:spTree>
    <p:extLst>
      <p:ext uri="{BB962C8B-B14F-4D97-AF65-F5344CB8AC3E}">
        <p14:creationId xmlns:p14="http://schemas.microsoft.com/office/powerpoint/2010/main" val="555291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43</a:t>
            </a:fld>
            <a:endParaRPr lang="en-US" dirty="0"/>
          </a:p>
        </p:txBody>
      </p:sp>
    </p:spTree>
    <p:extLst>
      <p:ext uri="{BB962C8B-B14F-4D97-AF65-F5344CB8AC3E}">
        <p14:creationId xmlns:p14="http://schemas.microsoft.com/office/powerpoint/2010/main" val="813393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44</a:t>
            </a:fld>
            <a:endParaRPr lang="en-US" dirty="0"/>
          </a:p>
        </p:txBody>
      </p:sp>
    </p:spTree>
    <p:extLst>
      <p:ext uri="{BB962C8B-B14F-4D97-AF65-F5344CB8AC3E}">
        <p14:creationId xmlns:p14="http://schemas.microsoft.com/office/powerpoint/2010/main" val="1259182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45</a:t>
            </a:fld>
            <a:endParaRPr lang="en-US" dirty="0"/>
          </a:p>
        </p:txBody>
      </p:sp>
    </p:spTree>
    <p:extLst>
      <p:ext uri="{BB962C8B-B14F-4D97-AF65-F5344CB8AC3E}">
        <p14:creationId xmlns:p14="http://schemas.microsoft.com/office/powerpoint/2010/main" val="2966854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46</a:t>
            </a:fld>
            <a:endParaRPr lang="en-US" dirty="0"/>
          </a:p>
        </p:txBody>
      </p:sp>
    </p:spTree>
    <p:extLst>
      <p:ext uri="{BB962C8B-B14F-4D97-AF65-F5344CB8AC3E}">
        <p14:creationId xmlns:p14="http://schemas.microsoft.com/office/powerpoint/2010/main" val="2416329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47</a:t>
            </a:fld>
            <a:endParaRPr lang="en-US" dirty="0"/>
          </a:p>
        </p:txBody>
      </p:sp>
    </p:spTree>
    <p:extLst>
      <p:ext uri="{BB962C8B-B14F-4D97-AF65-F5344CB8AC3E}">
        <p14:creationId xmlns:p14="http://schemas.microsoft.com/office/powerpoint/2010/main" val="1437638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48</a:t>
            </a:fld>
            <a:endParaRPr lang="en-US" dirty="0"/>
          </a:p>
        </p:txBody>
      </p:sp>
    </p:spTree>
    <p:extLst>
      <p:ext uri="{BB962C8B-B14F-4D97-AF65-F5344CB8AC3E}">
        <p14:creationId xmlns:p14="http://schemas.microsoft.com/office/powerpoint/2010/main" val="2296100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49</a:t>
            </a:fld>
            <a:endParaRPr lang="en-US" dirty="0"/>
          </a:p>
        </p:txBody>
      </p:sp>
    </p:spTree>
    <p:extLst>
      <p:ext uri="{BB962C8B-B14F-4D97-AF65-F5344CB8AC3E}">
        <p14:creationId xmlns:p14="http://schemas.microsoft.com/office/powerpoint/2010/main" val="100698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2750456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50</a:t>
            </a:fld>
            <a:endParaRPr lang="en-US" dirty="0"/>
          </a:p>
        </p:txBody>
      </p:sp>
    </p:spTree>
    <p:extLst>
      <p:ext uri="{BB962C8B-B14F-4D97-AF65-F5344CB8AC3E}">
        <p14:creationId xmlns:p14="http://schemas.microsoft.com/office/powerpoint/2010/main" val="1128945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51</a:t>
            </a:fld>
            <a:endParaRPr lang="en-US" dirty="0"/>
          </a:p>
        </p:txBody>
      </p:sp>
    </p:spTree>
    <p:extLst>
      <p:ext uri="{BB962C8B-B14F-4D97-AF65-F5344CB8AC3E}">
        <p14:creationId xmlns:p14="http://schemas.microsoft.com/office/powerpoint/2010/main" val="39264503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52</a:t>
            </a:fld>
            <a:endParaRPr lang="en-US" dirty="0"/>
          </a:p>
        </p:txBody>
      </p:sp>
    </p:spTree>
    <p:extLst>
      <p:ext uri="{BB962C8B-B14F-4D97-AF65-F5344CB8AC3E}">
        <p14:creationId xmlns:p14="http://schemas.microsoft.com/office/powerpoint/2010/main" val="797663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pPr marL="0" indent="0" algn="l">
              <a:buNone/>
            </a:pP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53</a:t>
            </a:fld>
            <a:endParaRPr lang="en-US" dirty="0"/>
          </a:p>
        </p:txBody>
      </p:sp>
    </p:spTree>
    <p:extLst>
      <p:ext uri="{BB962C8B-B14F-4D97-AF65-F5344CB8AC3E}">
        <p14:creationId xmlns:p14="http://schemas.microsoft.com/office/powerpoint/2010/main" val="2744324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54</a:t>
            </a:fld>
            <a:endParaRPr lang="en-US" dirty="0"/>
          </a:p>
        </p:txBody>
      </p:sp>
    </p:spTree>
    <p:extLst>
      <p:ext uri="{BB962C8B-B14F-4D97-AF65-F5344CB8AC3E}">
        <p14:creationId xmlns:p14="http://schemas.microsoft.com/office/powerpoint/2010/main" val="3439698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55</a:t>
            </a:fld>
            <a:endParaRPr lang="en-US" dirty="0"/>
          </a:p>
        </p:txBody>
      </p:sp>
    </p:spTree>
    <p:extLst>
      <p:ext uri="{BB962C8B-B14F-4D97-AF65-F5344CB8AC3E}">
        <p14:creationId xmlns:p14="http://schemas.microsoft.com/office/powerpoint/2010/main" val="420298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41386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1177925"/>
            <a:ext cx="4114800" cy="3086100"/>
          </a:xfrm>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78442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997050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1930"/>
          </a:xfrm>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3611241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 (date)</a:t>
            </a:r>
            <a:endParaRPr lang="en-US" dirty="0"/>
          </a:p>
        </p:txBody>
      </p:sp>
    </p:spTree>
    <p:extLst>
      <p:ext uri="{BB962C8B-B14F-4D97-AF65-F5344CB8AC3E}">
        <p14:creationId xmlns:p14="http://schemas.microsoft.com/office/powerpoint/2010/main" val="18007313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14999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705472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smtClean="0"/>
              <a:t>Small Chart</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7857931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37993547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2466360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1461426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99177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33161201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868267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1752681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5552169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2944972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41677373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305309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0710728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2479112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9136040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38350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8128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15484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3549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77007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85027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sdw.dhhs.state.nc.us/BOE/B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vimeopro.com/forteslabs/north-carolina-work-firs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2.ncdhhs.gov/info/olm/forms/dma/"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ost.policy.questions@dhhs.nc.gov"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4122" y="2411506"/>
            <a:ext cx="4398886" cy="1322603"/>
          </a:xfrm>
        </p:spPr>
        <p:txBody>
          <a:bodyPr/>
          <a:lstStyle/>
          <a:p>
            <a:pPr algn="ctr"/>
            <a:r>
              <a:rPr lang="en-US" dirty="0" smtClean="0"/>
              <a:t>Operational Support Team</a:t>
            </a:r>
            <a:br>
              <a:rPr lang="en-US" dirty="0" smtClean="0"/>
            </a:br>
            <a:r>
              <a:rPr lang="en-US" dirty="0" smtClean="0"/>
              <a:t>Supervisor Cluster Meeting </a:t>
            </a:r>
            <a:endParaRPr lang="en-US" dirty="0"/>
          </a:p>
        </p:txBody>
      </p:sp>
      <p:sp>
        <p:nvSpPr>
          <p:cNvPr id="3" name="Subtitle 2"/>
          <p:cNvSpPr>
            <a:spLocks noGrp="1"/>
          </p:cNvSpPr>
          <p:nvPr>
            <p:ph type="subTitle" idx="1"/>
          </p:nvPr>
        </p:nvSpPr>
        <p:spPr>
          <a:xfrm>
            <a:off x="5078575" y="3734109"/>
            <a:ext cx="3366857" cy="457200"/>
          </a:xfrm>
        </p:spPr>
        <p:txBody>
          <a:bodyPr/>
          <a:lstStyle/>
          <a:p>
            <a:pPr algn="ctr"/>
            <a:r>
              <a:rPr lang="en-US" dirty="0" smtClean="0"/>
              <a:t>December 2016</a:t>
            </a:r>
            <a:endParaRPr lang="en-US" dirty="0"/>
          </a:p>
        </p:txBody>
      </p:sp>
    </p:spTree>
    <p:extLst>
      <p:ext uri="{BB962C8B-B14F-4D97-AF65-F5344CB8AC3E}">
        <p14:creationId xmlns:p14="http://schemas.microsoft.com/office/powerpoint/2010/main" val="2851362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3600" dirty="0" smtClean="0">
              <a:solidFill>
                <a:schemeClr val="tx2"/>
              </a:solidFill>
            </a:endParaRPr>
          </a:p>
          <a:p>
            <a:pPr marL="0" indent="0" algn="ctr">
              <a:buNone/>
            </a:pPr>
            <a:endParaRPr lang="en-US" sz="3600" dirty="0">
              <a:solidFill>
                <a:schemeClr val="tx2"/>
              </a:solidFill>
            </a:endParaRPr>
          </a:p>
          <a:p>
            <a:pPr marL="0" indent="0" algn="ctr">
              <a:buNone/>
            </a:pPr>
            <a:endParaRPr lang="en-US" sz="3600" dirty="0" smtClean="0">
              <a:solidFill>
                <a:schemeClr val="tx2"/>
              </a:solidFill>
            </a:endParaRPr>
          </a:p>
          <a:p>
            <a:pPr marL="0" indent="0" algn="ctr">
              <a:buNone/>
            </a:pPr>
            <a:r>
              <a:rPr lang="en-US" sz="6000" dirty="0" smtClean="0">
                <a:solidFill>
                  <a:schemeClr val="tx2"/>
                </a:solidFill>
              </a:rPr>
              <a:t>Break</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10</a:t>
            </a:fld>
            <a:endParaRPr lang="en-US" dirty="0"/>
          </a:p>
        </p:txBody>
      </p:sp>
    </p:spTree>
    <p:extLst>
      <p:ext uri="{BB962C8B-B14F-4D97-AF65-F5344CB8AC3E}">
        <p14:creationId xmlns:p14="http://schemas.microsoft.com/office/powerpoint/2010/main" val="4224189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What Kind of Leader are You?</a:t>
            </a:r>
            <a:endParaRPr lang="en-US" sz="3200" i="0"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33196161"/>
              </p:ext>
            </p:extLst>
          </p:nvPr>
        </p:nvGraphicFramePr>
        <p:xfrm>
          <a:off x="262890" y="994411"/>
          <a:ext cx="8629650" cy="5500323"/>
        </p:xfrm>
        <a:graphic>
          <a:graphicData uri="http://schemas.openxmlformats.org/drawingml/2006/table">
            <a:tbl>
              <a:tblPr firstRow="1" bandRow="1">
                <a:tableStyleId>{5C22544A-7EE6-4342-B048-85BDC9FD1C3A}</a:tableStyleId>
              </a:tblPr>
              <a:tblGrid>
                <a:gridCol w="1725930"/>
                <a:gridCol w="1725930"/>
                <a:gridCol w="1725930"/>
                <a:gridCol w="1725930"/>
                <a:gridCol w="1725930"/>
              </a:tblGrid>
              <a:tr h="813389">
                <a:tc>
                  <a:txBody>
                    <a:bodyPr/>
                    <a:lstStyle/>
                    <a:p>
                      <a:endParaRPr lang="en-US" dirty="0"/>
                    </a:p>
                  </a:txBody>
                  <a:tcPr/>
                </a:tc>
                <a:tc>
                  <a:txBody>
                    <a:bodyPr/>
                    <a:lstStyle/>
                    <a:p>
                      <a:r>
                        <a:rPr lang="en-US" dirty="0" smtClean="0"/>
                        <a:t>Leader’s Modus</a:t>
                      </a:r>
                      <a:r>
                        <a:rPr lang="en-US" baseline="0" dirty="0" smtClean="0"/>
                        <a:t> Operandi</a:t>
                      </a:r>
                      <a:endParaRPr lang="en-US" dirty="0"/>
                    </a:p>
                  </a:txBody>
                  <a:tcPr/>
                </a:tc>
                <a:tc>
                  <a:txBody>
                    <a:bodyPr/>
                    <a:lstStyle/>
                    <a:p>
                      <a:r>
                        <a:rPr lang="en-US" dirty="0" smtClean="0"/>
                        <a:t>Style in a Phrase</a:t>
                      </a:r>
                      <a:endParaRPr lang="en-US" dirty="0"/>
                    </a:p>
                  </a:txBody>
                  <a:tcPr/>
                </a:tc>
                <a:tc>
                  <a:txBody>
                    <a:bodyPr/>
                    <a:lstStyle/>
                    <a:p>
                      <a:r>
                        <a:rPr lang="en-US" dirty="0" smtClean="0"/>
                        <a:t>Underlying Emotional Competencies</a:t>
                      </a:r>
                      <a:endParaRPr lang="en-US" dirty="0"/>
                    </a:p>
                  </a:txBody>
                  <a:tcPr/>
                </a:tc>
                <a:tc>
                  <a:txBody>
                    <a:bodyPr/>
                    <a:lstStyle/>
                    <a:p>
                      <a:r>
                        <a:rPr lang="en-US" dirty="0" smtClean="0"/>
                        <a:t>When the Style Works Best</a:t>
                      </a:r>
                      <a:endParaRPr lang="en-US" dirty="0"/>
                    </a:p>
                  </a:txBody>
                  <a:tcPr/>
                </a:tc>
              </a:tr>
              <a:tr h="845507">
                <a:tc>
                  <a:txBody>
                    <a:bodyPr/>
                    <a:lstStyle/>
                    <a:p>
                      <a:r>
                        <a:rPr lang="en-US" sz="1100" dirty="0" smtClean="0"/>
                        <a:t>Coercive</a:t>
                      </a:r>
                      <a:endParaRPr lang="en-US" sz="1100" dirty="0"/>
                    </a:p>
                  </a:txBody>
                  <a:tcPr/>
                </a:tc>
                <a:tc>
                  <a:txBody>
                    <a:bodyPr/>
                    <a:lstStyle/>
                    <a:p>
                      <a:r>
                        <a:rPr lang="en-US" sz="1100" dirty="0" smtClean="0"/>
                        <a:t>Demands/insists upon immediate</a:t>
                      </a:r>
                      <a:r>
                        <a:rPr lang="en-US" sz="1100" baseline="0" dirty="0" smtClean="0"/>
                        <a:t> compliance</a:t>
                      </a:r>
                      <a:endParaRPr lang="en-US" sz="1100" dirty="0"/>
                    </a:p>
                  </a:txBody>
                  <a:tcPr/>
                </a:tc>
                <a:tc>
                  <a:txBody>
                    <a:bodyPr/>
                    <a:lstStyle/>
                    <a:p>
                      <a:r>
                        <a:rPr lang="en-US" sz="1100" dirty="0" smtClean="0"/>
                        <a:t>“Do what I tell you.”</a:t>
                      </a:r>
                      <a:endParaRPr lang="en-US" sz="1100" dirty="0"/>
                    </a:p>
                  </a:txBody>
                  <a:tcPr/>
                </a:tc>
                <a:tc>
                  <a:txBody>
                    <a:bodyPr/>
                    <a:lstStyle/>
                    <a:p>
                      <a:pPr marL="285750" indent="-285750">
                        <a:buFont typeface="Arial" panose="020B0604020202020204" pitchFamily="34" charset="0"/>
                        <a:buChar char="•"/>
                      </a:pPr>
                      <a:r>
                        <a:rPr lang="en-US" sz="1050" dirty="0" smtClean="0"/>
                        <a:t>Drive to achieve</a:t>
                      </a:r>
                    </a:p>
                    <a:p>
                      <a:pPr marL="285750" indent="-285750">
                        <a:buFont typeface="Arial" panose="020B0604020202020204" pitchFamily="34" charset="0"/>
                        <a:buChar char="•"/>
                      </a:pPr>
                      <a:r>
                        <a:rPr lang="en-US" sz="1050" dirty="0" smtClean="0"/>
                        <a:t>Initiative</a:t>
                      </a:r>
                    </a:p>
                    <a:p>
                      <a:pPr marL="285750" indent="-285750">
                        <a:buFont typeface="Arial" panose="020B0604020202020204" pitchFamily="34" charset="0"/>
                        <a:buChar char="•"/>
                      </a:pPr>
                      <a:r>
                        <a:rPr lang="en-US" sz="1050" dirty="0" smtClean="0"/>
                        <a:t>Self-control</a:t>
                      </a:r>
                      <a:endParaRPr lang="en-US" sz="1050" dirty="0"/>
                    </a:p>
                  </a:txBody>
                  <a:tcPr/>
                </a:tc>
                <a:tc>
                  <a:txBody>
                    <a:bodyPr/>
                    <a:lstStyle/>
                    <a:p>
                      <a:pPr marL="171450" indent="-171450">
                        <a:buFont typeface="Arial" panose="020B0604020202020204" pitchFamily="34" charset="0"/>
                        <a:buChar char="•"/>
                      </a:pPr>
                      <a:r>
                        <a:rPr lang="en-US" sz="1050" dirty="0" smtClean="0"/>
                        <a:t>In a crisis</a:t>
                      </a:r>
                    </a:p>
                    <a:p>
                      <a:pPr marL="171450" indent="-171450">
                        <a:buFont typeface="Arial" panose="020B0604020202020204" pitchFamily="34" charset="0"/>
                        <a:buChar char="•"/>
                      </a:pPr>
                      <a:r>
                        <a:rPr lang="en-US" sz="1050" dirty="0" smtClean="0"/>
                        <a:t>To kick-start</a:t>
                      </a:r>
                      <a:r>
                        <a:rPr lang="en-US" sz="1050" baseline="0" dirty="0" smtClean="0"/>
                        <a:t> turnaround</a:t>
                      </a:r>
                    </a:p>
                    <a:p>
                      <a:pPr marL="171450" indent="-171450">
                        <a:buFont typeface="Arial" panose="020B0604020202020204" pitchFamily="34" charset="0"/>
                        <a:buChar char="•"/>
                      </a:pPr>
                      <a:r>
                        <a:rPr lang="en-US" sz="1050" baseline="0" dirty="0" smtClean="0"/>
                        <a:t>With problem employees</a:t>
                      </a:r>
                      <a:endParaRPr lang="en-US" sz="1050" dirty="0"/>
                    </a:p>
                  </a:txBody>
                  <a:tcPr/>
                </a:tc>
              </a:tr>
              <a:tr h="997264">
                <a:tc>
                  <a:txBody>
                    <a:bodyPr/>
                    <a:lstStyle/>
                    <a:p>
                      <a:r>
                        <a:rPr lang="en-US" sz="1100" dirty="0" smtClean="0"/>
                        <a:t>Authoritative</a:t>
                      </a:r>
                      <a:endParaRPr lang="en-US" sz="1100" dirty="0"/>
                    </a:p>
                  </a:txBody>
                  <a:tcPr/>
                </a:tc>
                <a:tc>
                  <a:txBody>
                    <a:bodyPr/>
                    <a:lstStyle/>
                    <a:p>
                      <a:r>
                        <a:rPr lang="en-US" sz="1100" dirty="0" smtClean="0"/>
                        <a:t>Mobilizes people towards a</a:t>
                      </a:r>
                      <a:r>
                        <a:rPr lang="en-US" sz="1100" baseline="0" dirty="0" smtClean="0"/>
                        <a:t> vision</a:t>
                      </a:r>
                      <a:endParaRPr lang="en-US" sz="1100" dirty="0"/>
                    </a:p>
                  </a:txBody>
                  <a:tcPr/>
                </a:tc>
                <a:tc>
                  <a:txBody>
                    <a:bodyPr/>
                    <a:lstStyle/>
                    <a:p>
                      <a:r>
                        <a:rPr lang="en-US" sz="1100" dirty="0" smtClean="0"/>
                        <a:t>“Come with me.”</a:t>
                      </a:r>
                      <a:endParaRPr lang="en-US" sz="1100" dirty="0"/>
                    </a:p>
                  </a:txBody>
                  <a:tcPr/>
                </a:tc>
                <a:tc>
                  <a:txBody>
                    <a:bodyPr/>
                    <a:lstStyle/>
                    <a:p>
                      <a:pPr marL="285750" indent="-285750">
                        <a:buFont typeface="Arial" panose="020B0604020202020204" pitchFamily="34" charset="0"/>
                        <a:buChar char="•"/>
                      </a:pPr>
                      <a:r>
                        <a:rPr lang="en-US" sz="1050" dirty="0" smtClean="0"/>
                        <a:t>Self confidence</a:t>
                      </a:r>
                    </a:p>
                    <a:p>
                      <a:pPr marL="285750" indent="-285750">
                        <a:buFont typeface="Arial" panose="020B0604020202020204" pitchFamily="34" charset="0"/>
                        <a:buChar char="•"/>
                      </a:pPr>
                      <a:r>
                        <a:rPr lang="en-US" sz="1050" dirty="0" smtClean="0"/>
                        <a:t>Empathy</a:t>
                      </a:r>
                    </a:p>
                    <a:p>
                      <a:pPr marL="285750" indent="-285750">
                        <a:buFont typeface="Arial" panose="020B0604020202020204" pitchFamily="34" charset="0"/>
                        <a:buChar char="•"/>
                      </a:pPr>
                      <a:r>
                        <a:rPr lang="en-US" sz="1050" dirty="0" smtClean="0"/>
                        <a:t>Change catalyst</a:t>
                      </a:r>
                      <a:endParaRPr lang="en-US" sz="1050" dirty="0"/>
                    </a:p>
                  </a:txBody>
                  <a:tcPr/>
                </a:tc>
                <a:tc>
                  <a:txBody>
                    <a:bodyPr/>
                    <a:lstStyle/>
                    <a:p>
                      <a:pPr marL="285750" indent="-285750">
                        <a:buFont typeface="Arial" panose="020B0604020202020204" pitchFamily="34" charset="0"/>
                        <a:buChar char="•"/>
                      </a:pPr>
                      <a:r>
                        <a:rPr lang="en-US" sz="1050" dirty="0" smtClean="0"/>
                        <a:t>When change requires new vision</a:t>
                      </a:r>
                    </a:p>
                    <a:p>
                      <a:pPr marL="285750" indent="-285750">
                        <a:buFont typeface="Arial" panose="020B0604020202020204" pitchFamily="34" charset="0"/>
                        <a:buChar char="•"/>
                      </a:pPr>
                      <a:r>
                        <a:rPr lang="en-US" sz="1050" dirty="0" smtClean="0"/>
                        <a:t>When clear direction is needed</a:t>
                      </a:r>
                      <a:endParaRPr lang="en-US" sz="1050" dirty="0"/>
                    </a:p>
                  </a:txBody>
                  <a:tcPr/>
                </a:tc>
              </a:tr>
              <a:tr h="693749">
                <a:tc>
                  <a:txBody>
                    <a:bodyPr/>
                    <a:lstStyle/>
                    <a:p>
                      <a:r>
                        <a:rPr lang="en-US" sz="1100" dirty="0" smtClean="0"/>
                        <a:t>Affiliative</a:t>
                      </a:r>
                      <a:endParaRPr lang="en-US" sz="1100" dirty="0"/>
                    </a:p>
                  </a:txBody>
                  <a:tcPr/>
                </a:tc>
                <a:tc>
                  <a:txBody>
                    <a:bodyPr/>
                    <a:lstStyle/>
                    <a:p>
                      <a:r>
                        <a:rPr lang="en-US" sz="1100" dirty="0" smtClean="0"/>
                        <a:t>Creates harmony and builds emotional bonds</a:t>
                      </a:r>
                      <a:endParaRPr lang="en-US" sz="1100" dirty="0"/>
                    </a:p>
                  </a:txBody>
                  <a:tcPr/>
                </a:tc>
                <a:tc>
                  <a:txBody>
                    <a:bodyPr/>
                    <a:lstStyle/>
                    <a:p>
                      <a:r>
                        <a:rPr lang="en-US" sz="1100" dirty="0" smtClean="0"/>
                        <a:t>“People</a:t>
                      </a:r>
                      <a:r>
                        <a:rPr lang="en-US" sz="1100" baseline="0" dirty="0" smtClean="0"/>
                        <a:t> come first.”</a:t>
                      </a:r>
                      <a:endParaRPr lang="en-US" sz="1100" dirty="0"/>
                    </a:p>
                  </a:txBody>
                  <a:tcPr/>
                </a:tc>
                <a:tc>
                  <a:txBody>
                    <a:bodyPr/>
                    <a:lstStyle/>
                    <a:p>
                      <a:pPr marL="285750" indent="-285750">
                        <a:buFont typeface="Arial" panose="020B0604020202020204" pitchFamily="34" charset="0"/>
                        <a:buChar char="•"/>
                      </a:pPr>
                      <a:r>
                        <a:rPr lang="en-US" sz="1050" dirty="0" smtClean="0"/>
                        <a:t>Empathy</a:t>
                      </a:r>
                    </a:p>
                    <a:p>
                      <a:pPr marL="285750" indent="-285750">
                        <a:buFont typeface="Arial" panose="020B0604020202020204" pitchFamily="34" charset="0"/>
                        <a:buChar char="•"/>
                      </a:pPr>
                      <a:r>
                        <a:rPr lang="en-US" sz="1050" dirty="0" smtClean="0"/>
                        <a:t>Building</a:t>
                      </a:r>
                      <a:r>
                        <a:rPr lang="en-US" sz="1050" baseline="0" dirty="0" smtClean="0"/>
                        <a:t> relationships</a:t>
                      </a:r>
                    </a:p>
                    <a:p>
                      <a:pPr marL="285750" indent="-285750">
                        <a:buFont typeface="Arial" panose="020B0604020202020204" pitchFamily="34" charset="0"/>
                        <a:buChar char="•"/>
                      </a:pPr>
                      <a:r>
                        <a:rPr lang="en-US" sz="1050" baseline="0" dirty="0" smtClean="0"/>
                        <a:t>Communication</a:t>
                      </a:r>
                      <a:endParaRPr lang="en-US" sz="1050" dirty="0"/>
                    </a:p>
                  </a:txBody>
                  <a:tcPr/>
                </a:tc>
                <a:tc>
                  <a:txBody>
                    <a:bodyPr/>
                    <a:lstStyle/>
                    <a:p>
                      <a:pPr marL="171450" indent="-171450">
                        <a:buFont typeface="Arial" panose="020B0604020202020204" pitchFamily="34" charset="0"/>
                        <a:buChar char="•"/>
                      </a:pPr>
                      <a:r>
                        <a:rPr lang="en-US" sz="1050" dirty="0" smtClean="0"/>
                        <a:t>To heal rifts in a team</a:t>
                      </a:r>
                    </a:p>
                    <a:p>
                      <a:pPr marL="171450" indent="-171450">
                        <a:buFont typeface="Arial" panose="020B0604020202020204" pitchFamily="34" charset="0"/>
                        <a:buChar char="•"/>
                      </a:pPr>
                      <a:r>
                        <a:rPr lang="en-US" sz="1050" dirty="0" smtClean="0"/>
                        <a:t>To motivate people during stress</a:t>
                      </a:r>
                      <a:endParaRPr lang="en-US" sz="1050" dirty="0"/>
                    </a:p>
                  </a:txBody>
                  <a:tcPr/>
                </a:tc>
              </a:tr>
              <a:tr h="763590">
                <a:tc>
                  <a:txBody>
                    <a:bodyPr/>
                    <a:lstStyle/>
                    <a:p>
                      <a:r>
                        <a:rPr lang="en-US" sz="1100" dirty="0" smtClean="0"/>
                        <a:t>Democratic</a:t>
                      </a:r>
                      <a:endParaRPr lang="en-US" sz="1100" dirty="0"/>
                    </a:p>
                  </a:txBody>
                  <a:tcPr/>
                </a:tc>
                <a:tc>
                  <a:txBody>
                    <a:bodyPr/>
                    <a:lstStyle/>
                    <a:p>
                      <a:r>
                        <a:rPr lang="en-US" sz="1100" dirty="0" smtClean="0"/>
                        <a:t>Forges consensus through inclusive participation</a:t>
                      </a:r>
                      <a:endParaRPr lang="en-US" sz="1100" dirty="0"/>
                    </a:p>
                  </a:txBody>
                  <a:tcPr/>
                </a:tc>
                <a:tc>
                  <a:txBody>
                    <a:bodyPr/>
                    <a:lstStyle/>
                    <a:p>
                      <a:r>
                        <a:rPr lang="en-US" sz="1100" dirty="0" smtClean="0"/>
                        <a:t>“What do you think?”</a:t>
                      </a:r>
                      <a:endParaRPr lang="en-US" sz="1100" dirty="0"/>
                    </a:p>
                  </a:txBody>
                  <a:tcPr/>
                </a:tc>
                <a:tc>
                  <a:txBody>
                    <a:bodyPr/>
                    <a:lstStyle/>
                    <a:p>
                      <a:pPr marL="171450" indent="-171450">
                        <a:buFont typeface="Arial" panose="020B0604020202020204" pitchFamily="34" charset="0"/>
                        <a:buChar char="•"/>
                      </a:pPr>
                      <a:r>
                        <a:rPr lang="en-US" sz="1050" dirty="0" smtClean="0"/>
                        <a:t>Collaboration</a:t>
                      </a:r>
                    </a:p>
                    <a:p>
                      <a:pPr marL="171450" indent="-171450">
                        <a:buFont typeface="Arial" panose="020B0604020202020204" pitchFamily="34" charset="0"/>
                        <a:buChar char="•"/>
                      </a:pPr>
                      <a:r>
                        <a:rPr lang="en-US" sz="1050" dirty="0" smtClean="0"/>
                        <a:t>Team</a:t>
                      </a:r>
                      <a:r>
                        <a:rPr lang="en-US" sz="1050" baseline="0" dirty="0" smtClean="0"/>
                        <a:t> leadership</a:t>
                      </a:r>
                    </a:p>
                    <a:p>
                      <a:pPr marL="171450" indent="-171450">
                        <a:buFont typeface="Arial" panose="020B0604020202020204" pitchFamily="34" charset="0"/>
                        <a:buChar char="•"/>
                      </a:pPr>
                      <a:r>
                        <a:rPr lang="en-US" sz="1050" baseline="0" dirty="0" smtClean="0"/>
                        <a:t>Communication</a:t>
                      </a:r>
                      <a:endParaRPr lang="en-US" sz="1050" dirty="0"/>
                    </a:p>
                  </a:txBody>
                  <a:tcPr/>
                </a:tc>
                <a:tc>
                  <a:txBody>
                    <a:bodyPr/>
                    <a:lstStyle/>
                    <a:p>
                      <a:pPr marL="171450" indent="-171450">
                        <a:buFont typeface="Arial" panose="020B0604020202020204" pitchFamily="34" charset="0"/>
                        <a:buChar char="•"/>
                      </a:pPr>
                      <a:r>
                        <a:rPr lang="en-US" sz="1050" dirty="0" smtClean="0"/>
                        <a:t>To build buy-in</a:t>
                      </a:r>
                      <a:r>
                        <a:rPr lang="en-US" sz="1050" baseline="0" dirty="0" smtClean="0"/>
                        <a:t> or get consensus</a:t>
                      </a:r>
                      <a:endParaRPr lang="en-US" sz="1050" dirty="0"/>
                    </a:p>
                  </a:txBody>
                  <a:tcPr/>
                </a:tc>
              </a:tr>
              <a:tr h="693749">
                <a:tc>
                  <a:txBody>
                    <a:bodyPr/>
                    <a:lstStyle/>
                    <a:p>
                      <a:r>
                        <a:rPr lang="en-US" sz="1100" dirty="0" smtClean="0"/>
                        <a:t>Pacesetting</a:t>
                      </a:r>
                      <a:endParaRPr lang="en-US" sz="1100" dirty="0"/>
                    </a:p>
                  </a:txBody>
                  <a:tcPr/>
                </a:tc>
                <a:tc>
                  <a:txBody>
                    <a:bodyPr/>
                    <a:lstStyle/>
                    <a:p>
                      <a:r>
                        <a:rPr lang="en-US" sz="1100" dirty="0" smtClean="0"/>
                        <a:t>Sets high standards for performance</a:t>
                      </a:r>
                      <a:endParaRPr lang="en-US" sz="1100" dirty="0"/>
                    </a:p>
                  </a:txBody>
                  <a:tcPr/>
                </a:tc>
                <a:tc>
                  <a:txBody>
                    <a:bodyPr/>
                    <a:lstStyle/>
                    <a:p>
                      <a:r>
                        <a:rPr lang="en-US" sz="1100" dirty="0" smtClean="0"/>
                        <a:t>“Do as I do, now.”</a:t>
                      </a:r>
                      <a:endParaRPr lang="en-US" sz="1100" dirty="0"/>
                    </a:p>
                  </a:txBody>
                  <a:tcPr/>
                </a:tc>
                <a:tc>
                  <a:txBody>
                    <a:bodyPr/>
                    <a:lstStyle/>
                    <a:p>
                      <a:pPr marL="171450" indent="-171450">
                        <a:buFont typeface="Arial" panose="020B0604020202020204" pitchFamily="34" charset="0"/>
                        <a:buChar char="•"/>
                      </a:pPr>
                      <a:r>
                        <a:rPr lang="en-US" sz="1050" dirty="0" smtClean="0"/>
                        <a:t>Conscientiousness</a:t>
                      </a:r>
                    </a:p>
                    <a:p>
                      <a:pPr marL="171450" indent="-171450">
                        <a:buFont typeface="Arial" panose="020B0604020202020204" pitchFamily="34" charset="0"/>
                        <a:buChar char="•"/>
                      </a:pPr>
                      <a:r>
                        <a:rPr lang="en-US" sz="1050" dirty="0" smtClean="0"/>
                        <a:t>Drive</a:t>
                      </a:r>
                      <a:r>
                        <a:rPr lang="en-US" sz="1050" baseline="0" dirty="0" smtClean="0"/>
                        <a:t> to achieve</a:t>
                      </a:r>
                    </a:p>
                    <a:p>
                      <a:pPr marL="171450" indent="-171450">
                        <a:buFont typeface="Arial" panose="020B0604020202020204" pitchFamily="34" charset="0"/>
                        <a:buChar char="•"/>
                      </a:pPr>
                      <a:r>
                        <a:rPr lang="en-US" sz="1050" baseline="0" dirty="0" smtClean="0"/>
                        <a:t>Initiative</a:t>
                      </a:r>
                      <a:endParaRPr lang="en-US" sz="1050" dirty="0" smtClean="0"/>
                    </a:p>
                  </a:txBody>
                  <a:tcPr/>
                </a:tc>
                <a:tc>
                  <a:txBody>
                    <a:bodyPr/>
                    <a:lstStyle/>
                    <a:p>
                      <a:pPr marL="171450" indent="-171450">
                        <a:buFont typeface="Arial" panose="020B0604020202020204" pitchFamily="34" charset="0"/>
                        <a:buChar char="•"/>
                      </a:pPr>
                      <a:r>
                        <a:rPr lang="en-US" sz="1050" dirty="0" smtClean="0"/>
                        <a:t>To get</a:t>
                      </a:r>
                      <a:r>
                        <a:rPr lang="en-US" sz="1050" baseline="0" dirty="0" smtClean="0"/>
                        <a:t> quick results from highly motivated/competent team</a:t>
                      </a:r>
                      <a:endParaRPr lang="en-US" sz="1050" dirty="0"/>
                    </a:p>
                  </a:txBody>
                  <a:tcPr/>
                </a:tc>
              </a:tr>
              <a:tr h="541991">
                <a:tc>
                  <a:txBody>
                    <a:bodyPr/>
                    <a:lstStyle/>
                    <a:p>
                      <a:r>
                        <a:rPr lang="en-US" sz="1100" dirty="0" smtClean="0"/>
                        <a:t>Coaching</a:t>
                      </a:r>
                      <a:endParaRPr lang="en-US" sz="1100" dirty="0"/>
                    </a:p>
                  </a:txBody>
                  <a:tcPr/>
                </a:tc>
                <a:tc>
                  <a:txBody>
                    <a:bodyPr/>
                    <a:lstStyle/>
                    <a:p>
                      <a:r>
                        <a:rPr lang="en-US" sz="1100" dirty="0" smtClean="0"/>
                        <a:t>Develops people for the future</a:t>
                      </a:r>
                      <a:endParaRPr lang="en-US" sz="1100" dirty="0"/>
                    </a:p>
                  </a:txBody>
                  <a:tcPr/>
                </a:tc>
                <a:tc>
                  <a:txBody>
                    <a:bodyPr/>
                    <a:lstStyle/>
                    <a:p>
                      <a:r>
                        <a:rPr lang="en-US" sz="1100" dirty="0" smtClean="0"/>
                        <a:t>“Try this.”</a:t>
                      </a:r>
                      <a:endParaRPr lang="en-US" sz="1100" dirty="0"/>
                    </a:p>
                  </a:txBody>
                  <a:tcPr/>
                </a:tc>
                <a:tc>
                  <a:txBody>
                    <a:bodyPr/>
                    <a:lstStyle/>
                    <a:p>
                      <a:pPr marL="171450" indent="-171450">
                        <a:buFont typeface="Arial" panose="020B0604020202020204" pitchFamily="34" charset="0"/>
                        <a:buChar char="•"/>
                      </a:pPr>
                      <a:r>
                        <a:rPr lang="en-US" sz="1050" dirty="0" smtClean="0"/>
                        <a:t>Developing</a:t>
                      </a:r>
                      <a:r>
                        <a:rPr lang="en-US" sz="1050" baseline="0" dirty="0" smtClean="0"/>
                        <a:t> others</a:t>
                      </a:r>
                    </a:p>
                    <a:p>
                      <a:pPr marL="171450" indent="-171450">
                        <a:buFont typeface="Arial" panose="020B0604020202020204" pitchFamily="34" charset="0"/>
                        <a:buChar char="•"/>
                      </a:pPr>
                      <a:r>
                        <a:rPr lang="en-US" sz="1050" baseline="0" dirty="0" smtClean="0"/>
                        <a:t>Empathy</a:t>
                      </a:r>
                    </a:p>
                    <a:p>
                      <a:pPr marL="171450" indent="-171450">
                        <a:buFont typeface="Arial" panose="020B0604020202020204" pitchFamily="34" charset="0"/>
                        <a:buChar char="•"/>
                      </a:pPr>
                      <a:r>
                        <a:rPr lang="en-US" sz="1050" baseline="0" dirty="0" smtClean="0"/>
                        <a:t>Self awareness</a:t>
                      </a:r>
                      <a:endParaRPr lang="en-US" sz="1050" dirty="0"/>
                    </a:p>
                  </a:txBody>
                  <a:tcPr/>
                </a:tc>
                <a:tc>
                  <a:txBody>
                    <a:bodyPr/>
                    <a:lstStyle/>
                    <a:p>
                      <a:pPr marL="171450" indent="-171450">
                        <a:buFont typeface="Arial" panose="020B0604020202020204" pitchFamily="34" charset="0"/>
                        <a:buChar char="•"/>
                      </a:pPr>
                      <a:r>
                        <a:rPr lang="en-US" sz="1050" dirty="0" smtClean="0"/>
                        <a:t>To help</a:t>
                      </a:r>
                      <a:r>
                        <a:rPr lang="en-US" sz="1050" baseline="0" dirty="0" smtClean="0"/>
                        <a:t> improve employee performance</a:t>
                      </a:r>
                      <a:endParaRPr lang="en-US" sz="1050" dirty="0"/>
                    </a:p>
                  </a:txBody>
                  <a:tcPr/>
                </a:tc>
              </a:tr>
            </a:tbl>
          </a:graphicData>
        </a:graphic>
      </p:graphicFrame>
      <p:sp>
        <p:nvSpPr>
          <p:cNvPr id="4" name="Slide Number Placeholder 3"/>
          <p:cNvSpPr>
            <a:spLocks noGrp="1"/>
          </p:cNvSpPr>
          <p:nvPr>
            <p:ph type="sldNum" sz="quarter" idx="12"/>
          </p:nvPr>
        </p:nvSpPr>
        <p:spPr/>
        <p:txBody>
          <a:bodyPr/>
          <a:lstStyle/>
          <a:p>
            <a:fld id="{11F27F3A-B3E9-41ED-AF8F-A365F10BB65F}" type="slidenum">
              <a:rPr lang="en-US" smtClean="0"/>
              <a:pPr/>
              <a:t>11</a:t>
            </a:fld>
            <a:endParaRPr lang="en-US" dirty="0"/>
          </a:p>
        </p:txBody>
      </p:sp>
    </p:spTree>
    <p:extLst>
      <p:ext uri="{BB962C8B-B14F-4D97-AF65-F5344CB8AC3E}">
        <p14:creationId xmlns:p14="http://schemas.microsoft.com/office/powerpoint/2010/main" val="397054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What Kind of Supervisor are You?</a:t>
            </a:r>
            <a:endParaRPr lang="en-US" sz="3200" i="0" dirty="0">
              <a:latin typeface="+mn-lt"/>
            </a:endParaRPr>
          </a:p>
        </p:txBody>
      </p:sp>
      <p:sp>
        <p:nvSpPr>
          <p:cNvPr id="3" name="Content Placeholder 2"/>
          <p:cNvSpPr>
            <a:spLocks noGrp="1"/>
          </p:cNvSpPr>
          <p:nvPr>
            <p:ph idx="1"/>
          </p:nvPr>
        </p:nvSpPr>
        <p:spPr/>
        <p:txBody>
          <a:bodyPr/>
          <a:lstStyle/>
          <a:p>
            <a:pPr marL="342900" indent="-342900">
              <a:buFont typeface="+mj-lt"/>
              <a:buAutoNum type="arabicParenR"/>
            </a:pPr>
            <a:r>
              <a:rPr lang="en-US" dirty="0" smtClean="0">
                <a:solidFill>
                  <a:schemeClr val="tx2"/>
                </a:solidFill>
              </a:rPr>
              <a:t>I explain performance expectations to employees.</a:t>
            </a:r>
          </a:p>
          <a:p>
            <a:pPr marL="342900" indent="-342900">
              <a:buFont typeface="+mj-lt"/>
              <a:buAutoNum type="arabicParenR"/>
            </a:pPr>
            <a:r>
              <a:rPr lang="en-US" dirty="0" smtClean="0">
                <a:solidFill>
                  <a:schemeClr val="tx2"/>
                </a:solidFill>
              </a:rPr>
              <a:t>I check employees’ understanding of expectations.</a:t>
            </a:r>
          </a:p>
          <a:p>
            <a:pPr marL="342900" indent="-342900">
              <a:buFont typeface="+mj-lt"/>
              <a:buAutoNum type="arabicParenR"/>
            </a:pPr>
            <a:r>
              <a:rPr lang="en-US" dirty="0" smtClean="0">
                <a:solidFill>
                  <a:schemeClr val="tx2"/>
                </a:solidFill>
              </a:rPr>
              <a:t>I am prompt in responding to questions and inquires.</a:t>
            </a:r>
          </a:p>
          <a:p>
            <a:pPr marL="342900" indent="-342900">
              <a:buFont typeface="+mj-lt"/>
              <a:buAutoNum type="arabicParenR"/>
            </a:pPr>
            <a:r>
              <a:rPr lang="en-US" dirty="0" smtClean="0">
                <a:solidFill>
                  <a:schemeClr val="tx2"/>
                </a:solidFill>
              </a:rPr>
              <a:t>I discuss goals with employees and clearly communicate the importance of team goals.</a:t>
            </a:r>
          </a:p>
          <a:p>
            <a:pPr marL="342900" indent="-342900">
              <a:buFont typeface="+mj-lt"/>
              <a:buAutoNum type="arabicParenR"/>
            </a:pPr>
            <a:r>
              <a:rPr lang="en-US" dirty="0" smtClean="0">
                <a:solidFill>
                  <a:schemeClr val="tx2"/>
                </a:solidFill>
              </a:rPr>
              <a:t>I explain the reasons for a performance review, detailing the benefits for the employee and the individual.</a:t>
            </a:r>
          </a:p>
          <a:p>
            <a:pPr marL="342900" indent="-342900">
              <a:buFont typeface="+mj-lt"/>
              <a:buAutoNum type="arabicParenR"/>
            </a:pPr>
            <a:r>
              <a:rPr lang="en-US" dirty="0" smtClean="0">
                <a:solidFill>
                  <a:schemeClr val="tx2"/>
                </a:solidFill>
              </a:rPr>
              <a:t>I give constructive and timely feedback to employees on work performed.</a:t>
            </a:r>
          </a:p>
          <a:p>
            <a:pPr marL="342900" indent="-342900">
              <a:buFont typeface="+mj-lt"/>
              <a:buAutoNum type="arabicParenR"/>
            </a:pPr>
            <a:r>
              <a:rPr lang="en-US" dirty="0" smtClean="0">
                <a:solidFill>
                  <a:schemeClr val="tx2"/>
                </a:solidFill>
              </a:rPr>
              <a:t>I listen openly to employees’ concerns about the job itself as well as their performance.</a:t>
            </a:r>
          </a:p>
          <a:p>
            <a:pPr marL="342900" indent="-342900">
              <a:buFont typeface="+mj-lt"/>
              <a:buAutoNum type="arabicParenR"/>
            </a:pPr>
            <a:r>
              <a:rPr lang="en-US" dirty="0" smtClean="0">
                <a:solidFill>
                  <a:schemeClr val="tx2"/>
                </a:solidFill>
              </a:rPr>
              <a:t>I delegate to keep employees motivated and interested in their professional development and career path.</a:t>
            </a:r>
          </a:p>
          <a:p>
            <a:pPr marL="342900" indent="-342900">
              <a:buFont typeface="+mj-lt"/>
              <a:buAutoNum type="arabicParenR"/>
            </a:pPr>
            <a:r>
              <a:rPr lang="en-US" dirty="0" smtClean="0">
                <a:solidFill>
                  <a:schemeClr val="tx2"/>
                </a:solidFill>
              </a:rPr>
              <a:t>I express appreciation for good performance and give recognition for a job well done.</a:t>
            </a:r>
          </a:p>
          <a:p>
            <a:pPr marL="0" indent="0">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12</a:t>
            </a:fld>
            <a:endParaRPr lang="en-US" dirty="0"/>
          </a:p>
        </p:txBody>
      </p:sp>
    </p:spTree>
    <p:extLst>
      <p:ext uri="{BB962C8B-B14F-4D97-AF65-F5344CB8AC3E}">
        <p14:creationId xmlns:p14="http://schemas.microsoft.com/office/powerpoint/2010/main" val="4062775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What Kind of Supervisor are You? Cont.’</a:t>
            </a:r>
            <a:endParaRPr lang="en-US" sz="3200" i="0" dirty="0">
              <a:latin typeface="+mn-lt"/>
            </a:endParaRPr>
          </a:p>
        </p:txBody>
      </p:sp>
      <p:sp>
        <p:nvSpPr>
          <p:cNvPr id="3" name="Content Placeholder 2"/>
          <p:cNvSpPr>
            <a:spLocks noGrp="1"/>
          </p:cNvSpPr>
          <p:nvPr>
            <p:ph idx="1"/>
          </p:nvPr>
        </p:nvSpPr>
        <p:spPr/>
        <p:txBody>
          <a:bodyPr/>
          <a:lstStyle/>
          <a:p>
            <a:pPr marL="0" indent="0">
              <a:buNone/>
            </a:pPr>
            <a:r>
              <a:rPr lang="en-US" dirty="0" smtClean="0">
                <a:solidFill>
                  <a:schemeClr val="tx2"/>
                </a:solidFill>
              </a:rPr>
              <a:t>10) I make an effort to be seen as a manager who is welcoming and encourages employees to express their opinions.</a:t>
            </a:r>
          </a:p>
          <a:p>
            <a:pPr marL="0" indent="0">
              <a:buNone/>
            </a:pPr>
            <a:r>
              <a:rPr lang="en-US" dirty="0" smtClean="0">
                <a:solidFill>
                  <a:schemeClr val="tx2"/>
                </a:solidFill>
              </a:rPr>
              <a:t>11) I develop relationships with employees that make it possible to give feedback in non-threatening and culturally sensitive ways.</a:t>
            </a:r>
          </a:p>
          <a:p>
            <a:pPr marL="0" indent="0">
              <a:buNone/>
            </a:pPr>
            <a:r>
              <a:rPr lang="en-US" dirty="0" smtClean="0">
                <a:solidFill>
                  <a:schemeClr val="tx2"/>
                </a:solidFill>
              </a:rPr>
              <a:t>12) I demonstrate handling workforce management issues and conflict in a respectful manner and expect the same of employees.</a:t>
            </a:r>
          </a:p>
          <a:p>
            <a:pPr marL="0" indent="0">
              <a:buNone/>
            </a:pPr>
            <a:r>
              <a:rPr lang="en-US" dirty="0" smtClean="0">
                <a:solidFill>
                  <a:schemeClr val="tx2"/>
                </a:solidFill>
              </a:rPr>
              <a:t>13) I am open to new ideas and support a climate that encourages innovation and exploration of better or different ways to accomplish organizational goals. </a:t>
            </a:r>
          </a:p>
          <a:p>
            <a:pPr marL="0" indent="0">
              <a:buNone/>
            </a:pPr>
            <a:r>
              <a:rPr lang="en-US" dirty="0" smtClean="0">
                <a:solidFill>
                  <a:schemeClr val="tx2"/>
                </a:solidFill>
              </a:rPr>
              <a:t>14) I speak clearly, easily and effectively in individual and group settings. </a:t>
            </a:r>
          </a:p>
          <a:p>
            <a:pPr marL="0" indent="0">
              <a:buNone/>
            </a:pPr>
            <a:r>
              <a:rPr lang="en-US" dirty="0" smtClean="0">
                <a:solidFill>
                  <a:schemeClr val="tx2"/>
                </a:solidFill>
              </a:rPr>
              <a:t>15) I make an effort to treat employees the way they want and need to be treated. </a:t>
            </a:r>
          </a:p>
          <a:p>
            <a:pPr marL="0" indent="0">
              <a:buNone/>
            </a:pPr>
            <a:r>
              <a:rPr lang="en-US" dirty="0" smtClean="0">
                <a:solidFill>
                  <a:schemeClr val="tx2"/>
                </a:solidFill>
              </a:rPr>
              <a:t>16) I accept praise and constructive criticism from employees.</a:t>
            </a:r>
          </a:p>
          <a:p>
            <a:pPr marL="0" indent="0">
              <a:buNone/>
            </a:pPr>
            <a:r>
              <a:rPr lang="en-US" dirty="0" smtClean="0">
                <a:solidFill>
                  <a:schemeClr val="tx2"/>
                </a:solidFill>
              </a:rPr>
              <a:t>17) I demonstrate a commitment to improving service quality to customers. </a:t>
            </a:r>
          </a:p>
          <a:p>
            <a:pPr marL="0" indent="0">
              <a:buNone/>
            </a:pPr>
            <a:r>
              <a:rPr lang="en-US" dirty="0" smtClean="0">
                <a:solidFill>
                  <a:schemeClr val="tx2"/>
                </a:solidFill>
              </a:rPr>
              <a:t>18) I provide guidance and direction to employees related to job performance. </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dirty="0"/>
          </a:p>
        </p:txBody>
      </p:sp>
    </p:spTree>
    <p:extLst>
      <p:ext uri="{BB962C8B-B14F-4D97-AF65-F5344CB8AC3E}">
        <p14:creationId xmlns:p14="http://schemas.microsoft.com/office/powerpoint/2010/main" val="1660299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6000" dirty="0" smtClean="0">
              <a:solidFill>
                <a:schemeClr val="tx2"/>
              </a:solidFill>
            </a:endParaRPr>
          </a:p>
          <a:p>
            <a:pPr marL="0" indent="0" algn="ctr">
              <a:buNone/>
            </a:pPr>
            <a:endParaRPr lang="en-US" sz="6000" dirty="0" smtClean="0">
              <a:solidFill>
                <a:schemeClr val="tx2"/>
              </a:solidFill>
            </a:endParaRPr>
          </a:p>
          <a:p>
            <a:pPr marL="0" indent="0" algn="ctr">
              <a:buNone/>
            </a:pPr>
            <a:r>
              <a:rPr lang="en-US" sz="6000" dirty="0" smtClean="0">
                <a:solidFill>
                  <a:schemeClr val="tx2"/>
                </a:solidFill>
              </a:rPr>
              <a:t>Q &amp; A</a:t>
            </a:r>
            <a:endParaRPr lang="en-US" sz="60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dirty="0"/>
          </a:p>
        </p:txBody>
      </p:sp>
    </p:spTree>
    <p:extLst>
      <p:ext uri="{BB962C8B-B14F-4D97-AF65-F5344CB8AC3E}">
        <p14:creationId xmlns:p14="http://schemas.microsoft.com/office/powerpoint/2010/main" val="799657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6000" dirty="0" smtClean="0">
              <a:solidFill>
                <a:schemeClr val="tx2"/>
              </a:solidFill>
            </a:endParaRPr>
          </a:p>
          <a:p>
            <a:pPr marL="0" indent="0" algn="ctr">
              <a:buNone/>
            </a:pPr>
            <a:endParaRPr lang="en-US" sz="6000" dirty="0" smtClean="0">
              <a:solidFill>
                <a:schemeClr val="tx2"/>
              </a:solidFill>
            </a:endParaRPr>
          </a:p>
          <a:p>
            <a:pPr marL="0" indent="0" algn="ctr">
              <a:buNone/>
            </a:pPr>
            <a:r>
              <a:rPr lang="en-US" sz="6000" dirty="0" smtClean="0">
                <a:solidFill>
                  <a:schemeClr val="tx2"/>
                </a:solidFill>
              </a:rPr>
              <a:t>Lunch</a:t>
            </a:r>
            <a:endParaRPr lang="en-US" sz="60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dirty="0"/>
          </a:p>
        </p:txBody>
      </p:sp>
    </p:spTree>
    <p:extLst>
      <p:ext uri="{BB962C8B-B14F-4D97-AF65-F5344CB8AC3E}">
        <p14:creationId xmlns:p14="http://schemas.microsoft.com/office/powerpoint/2010/main" val="3505528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16</a:t>
            </a:fld>
            <a:endParaRPr lang="en-US" dirty="0"/>
          </a:p>
        </p:txBody>
      </p:sp>
      <p:sp>
        <p:nvSpPr>
          <p:cNvPr id="4" name="Title 3"/>
          <p:cNvSpPr>
            <a:spLocks noGrp="1"/>
          </p:cNvSpPr>
          <p:nvPr>
            <p:ph type="ctrTitle"/>
          </p:nvPr>
        </p:nvSpPr>
        <p:spPr/>
        <p:txBody>
          <a:bodyPr/>
          <a:lstStyle/>
          <a:p>
            <a:r>
              <a:rPr lang="en-US" b="1" i="0" dirty="0" smtClean="0"/>
              <a:t>Division Updates</a:t>
            </a:r>
            <a:endParaRPr lang="en-US" b="1" i="0" dirty="0"/>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3617" b="13617"/>
          <a:stretch>
            <a:fillRect/>
          </a:stretch>
        </p:blipFill>
        <p:spPr/>
      </p:pic>
    </p:spTree>
    <p:extLst>
      <p:ext uri="{BB962C8B-B14F-4D97-AF65-F5344CB8AC3E}">
        <p14:creationId xmlns:p14="http://schemas.microsoft.com/office/powerpoint/2010/main" val="2578913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17</a:t>
            </a:fld>
            <a:endParaRPr lang="en-US" dirty="0"/>
          </a:p>
        </p:txBody>
      </p:sp>
      <p:sp>
        <p:nvSpPr>
          <p:cNvPr id="4" name="Title 3"/>
          <p:cNvSpPr>
            <a:spLocks noGrp="1"/>
          </p:cNvSpPr>
          <p:nvPr>
            <p:ph type="ctrTitle"/>
          </p:nvPr>
        </p:nvSpPr>
        <p:spPr/>
        <p:txBody>
          <a:bodyPr/>
          <a:lstStyle/>
          <a:p>
            <a:r>
              <a:rPr lang="en-US" b="1" i="0" dirty="0" smtClean="0"/>
              <a:t>Food and Nutrition Services (FNS)</a:t>
            </a:r>
            <a:endParaRPr lang="en-US" b="1" i="0" dirty="0"/>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607" b="18607"/>
          <a:stretch>
            <a:fillRect/>
          </a:stretch>
        </p:blipFill>
        <p:spPr/>
      </p:pic>
    </p:spTree>
    <p:extLst>
      <p:ext uri="{BB962C8B-B14F-4D97-AF65-F5344CB8AC3E}">
        <p14:creationId xmlns:p14="http://schemas.microsoft.com/office/powerpoint/2010/main" val="644706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buNone/>
            </a:pPr>
            <a:r>
              <a:rPr lang="en-US" sz="2400" b="1" u="sng" dirty="0" smtClean="0">
                <a:solidFill>
                  <a:schemeClr val="accent3"/>
                </a:solidFill>
              </a:rPr>
              <a:t>BBAVDT – Blank Benefits Availability Date Report</a:t>
            </a:r>
          </a:p>
          <a:p>
            <a:r>
              <a:rPr lang="en-US" sz="2400" dirty="0" smtClean="0">
                <a:solidFill>
                  <a:schemeClr val="accent3"/>
                </a:solidFill>
              </a:rPr>
              <a:t>Weekly report </a:t>
            </a:r>
          </a:p>
          <a:p>
            <a:r>
              <a:rPr lang="en-US" sz="2400" dirty="0" smtClean="0">
                <a:solidFill>
                  <a:schemeClr val="accent3"/>
                </a:solidFill>
              </a:rPr>
              <a:t>Identifies applications dropped from timeliness reports</a:t>
            </a:r>
          </a:p>
          <a:p>
            <a:r>
              <a:rPr lang="en-US" sz="2400" dirty="0" smtClean="0">
                <a:solidFill>
                  <a:schemeClr val="accent3"/>
                </a:solidFill>
              </a:rPr>
              <a:t>Identifies applications with no benefit availability date</a:t>
            </a:r>
          </a:p>
          <a:p>
            <a:r>
              <a:rPr lang="en-US" sz="2400" dirty="0" smtClean="0">
                <a:solidFill>
                  <a:schemeClr val="accent3"/>
                </a:solidFill>
              </a:rPr>
              <a:t>Indicates worker did not activate the case</a:t>
            </a:r>
          </a:p>
          <a:p>
            <a:r>
              <a:rPr lang="en-US" sz="2400" dirty="0" smtClean="0">
                <a:solidFill>
                  <a:schemeClr val="accent3"/>
                </a:solidFill>
              </a:rPr>
              <a:t>County must review cases and make corrections as needed.</a:t>
            </a:r>
          </a:p>
          <a:p>
            <a:pPr marL="0" indent="0">
              <a:buNone/>
            </a:pPr>
            <a:r>
              <a:rPr lang="en-US" sz="2400" b="1" u="sng" dirty="0" smtClean="0">
                <a:solidFill>
                  <a:schemeClr val="tx2"/>
                </a:solidFill>
              </a:rPr>
              <a:t>Timeliness USDA Report</a:t>
            </a:r>
          </a:p>
          <a:p>
            <a:r>
              <a:rPr lang="en-US" sz="2400" dirty="0" smtClean="0">
                <a:solidFill>
                  <a:schemeClr val="accent3"/>
                </a:solidFill>
              </a:rPr>
              <a:t>Weekly report</a:t>
            </a:r>
          </a:p>
          <a:p>
            <a:r>
              <a:rPr lang="en-US" sz="2400" dirty="0" smtClean="0">
                <a:solidFill>
                  <a:schemeClr val="accent3"/>
                </a:solidFill>
              </a:rPr>
              <a:t>Based on 7</a:t>
            </a:r>
            <a:r>
              <a:rPr lang="en-US" sz="2400" baseline="30000" dirty="0" smtClean="0">
                <a:solidFill>
                  <a:schemeClr val="accent3"/>
                </a:solidFill>
              </a:rPr>
              <a:t>th</a:t>
            </a:r>
            <a:r>
              <a:rPr lang="en-US" sz="2400" dirty="0" smtClean="0">
                <a:solidFill>
                  <a:schemeClr val="accent3"/>
                </a:solidFill>
              </a:rPr>
              <a:t> and 30</a:t>
            </a:r>
            <a:r>
              <a:rPr lang="en-US" sz="2400" baseline="30000" dirty="0" smtClean="0">
                <a:solidFill>
                  <a:schemeClr val="accent3"/>
                </a:solidFill>
              </a:rPr>
              <a:t>th</a:t>
            </a:r>
            <a:r>
              <a:rPr lang="en-US" sz="2400" dirty="0" smtClean="0">
                <a:solidFill>
                  <a:schemeClr val="accent3"/>
                </a:solidFill>
              </a:rPr>
              <a:t> day processing </a:t>
            </a:r>
            <a:r>
              <a:rPr lang="en-US" sz="2400" b="1" dirty="0" smtClean="0">
                <a:solidFill>
                  <a:schemeClr val="accent3"/>
                </a:solidFill>
              </a:rPr>
              <a:t>and</a:t>
            </a:r>
            <a:r>
              <a:rPr lang="en-US" sz="2400" dirty="0" smtClean="0">
                <a:solidFill>
                  <a:schemeClr val="accent3"/>
                </a:solidFill>
              </a:rPr>
              <a:t> the benefits availability date</a:t>
            </a:r>
          </a:p>
          <a:p>
            <a:r>
              <a:rPr lang="en-US" sz="2400" dirty="0" smtClean="0">
                <a:solidFill>
                  <a:schemeClr val="accent3"/>
                </a:solidFill>
              </a:rPr>
              <a:t>Reports expedited and normal applications</a:t>
            </a:r>
          </a:p>
          <a:p>
            <a:r>
              <a:rPr lang="en-US" sz="2400" dirty="0" smtClean="0">
                <a:solidFill>
                  <a:schemeClr val="accent3"/>
                </a:solidFill>
              </a:rPr>
              <a:t>Monitored by USDA</a:t>
            </a: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18</a:t>
            </a:fld>
            <a:endParaRPr lang="en-US" dirty="0"/>
          </a:p>
        </p:txBody>
      </p:sp>
    </p:spTree>
    <p:extLst>
      <p:ext uri="{BB962C8B-B14F-4D97-AF65-F5344CB8AC3E}">
        <p14:creationId xmlns:p14="http://schemas.microsoft.com/office/powerpoint/2010/main" val="1545732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buNone/>
            </a:pPr>
            <a:r>
              <a:rPr lang="en-US" sz="2400" b="1" u="sng" dirty="0" smtClean="0">
                <a:solidFill>
                  <a:schemeClr val="tx2"/>
                </a:solidFill>
              </a:rPr>
              <a:t>Operations and Maintenance (O&amp;M) Reports</a:t>
            </a:r>
          </a:p>
          <a:p>
            <a:r>
              <a:rPr lang="en-US" sz="2400" dirty="0" smtClean="0">
                <a:solidFill>
                  <a:schemeClr val="tx2"/>
                </a:solidFill>
              </a:rPr>
              <a:t>Run as needed</a:t>
            </a:r>
          </a:p>
          <a:p>
            <a:r>
              <a:rPr lang="en-US" sz="2400" dirty="0" smtClean="0">
                <a:solidFill>
                  <a:schemeClr val="tx2"/>
                </a:solidFill>
              </a:rPr>
              <a:t>Does not look at benefits availability dates</a:t>
            </a:r>
          </a:p>
          <a:p>
            <a:r>
              <a:rPr lang="en-US" sz="2400" dirty="0" smtClean="0">
                <a:solidFill>
                  <a:schemeClr val="tx2"/>
                </a:solidFill>
              </a:rPr>
              <a:t>Not monitored by USDA</a:t>
            </a:r>
          </a:p>
          <a:p>
            <a:r>
              <a:rPr lang="en-US" sz="2400" dirty="0" smtClean="0">
                <a:solidFill>
                  <a:schemeClr val="tx2"/>
                </a:solidFill>
              </a:rPr>
              <a:t>Not used for official reporting</a:t>
            </a:r>
          </a:p>
          <a:p>
            <a:r>
              <a:rPr lang="en-US" sz="2400" dirty="0" smtClean="0">
                <a:solidFill>
                  <a:schemeClr val="tx2"/>
                </a:solidFill>
              </a:rPr>
              <a:t>Intended for daily supervisor and caseworker maintenance of caseloads</a:t>
            </a:r>
          </a:p>
          <a:p>
            <a:pPr marL="0" indent="0">
              <a:buNone/>
            </a:pPr>
            <a:r>
              <a:rPr lang="en-US" sz="2400" b="1" u="sng" dirty="0" smtClean="0">
                <a:solidFill>
                  <a:schemeClr val="tx2"/>
                </a:solidFill>
              </a:rPr>
              <a:t>Daily Pending Applications by County</a:t>
            </a:r>
          </a:p>
          <a:p>
            <a:r>
              <a:rPr lang="en-US" sz="2400" dirty="0" smtClean="0">
                <a:solidFill>
                  <a:schemeClr val="tx2"/>
                </a:solidFill>
              </a:rPr>
              <a:t>Based on 4</a:t>
            </a:r>
            <a:r>
              <a:rPr lang="en-US" sz="2400" baseline="30000" dirty="0" smtClean="0">
                <a:solidFill>
                  <a:schemeClr val="tx2"/>
                </a:solidFill>
              </a:rPr>
              <a:t>th</a:t>
            </a:r>
            <a:r>
              <a:rPr lang="en-US" sz="2400" dirty="0" smtClean="0">
                <a:solidFill>
                  <a:schemeClr val="tx2"/>
                </a:solidFill>
              </a:rPr>
              <a:t> and 25</a:t>
            </a:r>
            <a:r>
              <a:rPr lang="en-US" sz="2400" baseline="30000" dirty="0" smtClean="0">
                <a:solidFill>
                  <a:schemeClr val="tx2"/>
                </a:solidFill>
              </a:rPr>
              <a:t>th</a:t>
            </a:r>
            <a:r>
              <a:rPr lang="en-US" sz="2400" dirty="0" smtClean="0">
                <a:solidFill>
                  <a:schemeClr val="tx2"/>
                </a:solidFill>
              </a:rPr>
              <a:t> day processing</a:t>
            </a:r>
          </a:p>
          <a:p>
            <a:r>
              <a:rPr lang="en-US" sz="2400" dirty="0" smtClean="0">
                <a:solidFill>
                  <a:schemeClr val="tx2"/>
                </a:solidFill>
              </a:rPr>
              <a:t>Not monitored by USDA</a:t>
            </a:r>
          </a:p>
          <a:p>
            <a:r>
              <a:rPr lang="en-US" sz="2400" dirty="0" smtClean="0">
                <a:solidFill>
                  <a:schemeClr val="tx2"/>
                </a:solidFill>
              </a:rPr>
              <a:t>Not used for official reporting</a:t>
            </a:r>
          </a:p>
          <a:p>
            <a:r>
              <a:rPr lang="en-US" sz="2400" dirty="0" smtClean="0">
                <a:solidFill>
                  <a:schemeClr val="tx2"/>
                </a:solidFill>
              </a:rPr>
              <a:t>Intended for daily supervisor and caseworker maintenance of caseloads. </a:t>
            </a:r>
          </a:p>
          <a:p>
            <a:pPr marL="0" indent="0">
              <a:buNone/>
            </a:pP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19</a:t>
            </a:fld>
            <a:endParaRPr lang="en-US" dirty="0"/>
          </a:p>
        </p:txBody>
      </p:sp>
    </p:spTree>
    <p:extLst>
      <p:ext uri="{BB962C8B-B14F-4D97-AF65-F5344CB8AC3E}">
        <p14:creationId xmlns:p14="http://schemas.microsoft.com/office/powerpoint/2010/main" val="697862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Agenda for Today</a:t>
            </a:r>
            <a:endParaRPr lang="en-US" sz="3200" i="0" dirty="0">
              <a:latin typeface="+mn-lt"/>
            </a:endParaRPr>
          </a:p>
        </p:txBody>
      </p:sp>
      <p:sp>
        <p:nvSpPr>
          <p:cNvPr id="3" name="Content Placeholder 2"/>
          <p:cNvSpPr>
            <a:spLocks noGrp="1"/>
          </p:cNvSpPr>
          <p:nvPr>
            <p:ph idx="1"/>
          </p:nvPr>
        </p:nvSpPr>
        <p:spPr/>
        <p:txBody>
          <a:bodyPr/>
          <a:lstStyle/>
          <a:p>
            <a:r>
              <a:rPr lang="en-US" sz="3600" dirty="0">
                <a:solidFill>
                  <a:schemeClr val="accent3"/>
                </a:solidFill>
              </a:rPr>
              <a:t>Icebreaker</a:t>
            </a:r>
          </a:p>
          <a:p>
            <a:r>
              <a:rPr lang="en-US" sz="3600" dirty="0">
                <a:solidFill>
                  <a:schemeClr val="accent3"/>
                </a:solidFill>
              </a:rPr>
              <a:t>Ground Rules</a:t>
            </a:r>
          </a:p>
          <a:p>
            <a:pPr lvl="0"/>
            <a:r>
              <a:rPr lang="en-US" sz="3600" dirty="0" smtClean="0">
                <a:solidFill>
                  <a:schemeClr val="accent3"/>
                </a:solidFill>
              </a:rPr>
              <a:t>Supervisor Training Module</a:t>
            </a:r>
            <a:endParaRPr lang="en-US" sz="3600" dirty="0">
              <a:solidFill>
                <a:schemeClr val="accent3"/>
              </a:solidFill>
            </a:endParaRPr>
          </a:p>
          <a:p>
            <a:r>
              <a:rPr lang="en-US" sz="3600" dirty="0">
                <a:solidFill>
                  <a:schemeClr val="accent3"/>
                </a:solidFill>
              </a:rPr>
              <a:t>Lunch</a:t>
            </a:r>
          </a:p>
          <a:p>
            <a:r>
              <a:rPr lang="en-US" sz="3600" dirty="0" smtClean="0">
                <a:solidFill>
                  <a:schemeClr val="accent3"/>
                </a:solidFill>
              </a:rPr>
              <a:t>Division Updates</a:t>
            </a:r>
            <a:endParaRPr lang="en-US" sz="3600" dirty="0">
              <a:solidFill>
                <a:schemeClr val="accent3"/>
              </a:solidFill>
            </a:endParaRPr>
          </a:p>
          <a:p>
            <a:r>
              <a:rPr lang="en-US" sz="3600" dirty="0" smtClean="0">
                <a:solidFill>
                  <a:schemeClr val="accent3"/>
                </a:solidFill>
              </a:rPr>
              <a:t>Q&amp;A Session</a:t>
            </a:r>
            <a:endParaRPr lang="en-US" sz="3600" dirty="0">
              <a:solidFill>
                <a:schemeClr val="accent3"/>
              </a:solidFill>
            </a:endParaRPr>
          </a:p>
          <a:p>
            <a:r>
              <a:rPr lang="en-US" sz="3600" dirty="0">
                <a:solidFill>
                  <a:schemeClr val="accent3"/>
                </a:solidFill>
              </a:rPr>
              <a:t>Wrap-up and Dismiss</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dirty="0"/>
          </a:p>
        </p:txBody>
      </p:sp>
    </p:spTree>
    <p:extLst>
      <p:ext uri="{BB962C8B-B14F-4D97-AF65-F5344CB8AC3E}">
        <p14:creationId xmlns:p14="http://schemas.microsoft.com/office/powerpoint/2010/main" val="1894236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a:t>
            </a:r>
            <a:endParaRPr lang="en-US" sz="3200" i="0" dirty="0">
              <a:latin typeface="+mn-lt"/>
            </a:endParaRPr>
          </a:p>
        </p:txBody>
      </p:sp>
      <p:sp>
        <p:nvSpPr>
          <p:cNvPr id="3" name="Content Placeholder 2"/>
          <p:cNvSpPr>
            <a:spLocks noGrp="1"/>
          </p:cNvSpPr>
          <p:nvPr>
            <p:ph idx="1"/>
          </p:nvPr>
        </p:nvSpPr>
        <p:spPr/>
        <p:txBody>
          <a:bodyPr>
            <a:normAutofit/>
          </a:bodyPr>
          <a:lstStyle/>
          <a:p>
            <a:pPr marL="0" indent="0">
              <a:buNone/>
            </a:pPr>
            <a:r>
              <a:rPr lang="en-US" sz="2400" b="1" u="sng" dirty="0" smtClean="0">
                <a:solidFill>
                  <a:schemeClr val="tx2"/>
                </a:solidFill>
              </a:rPr>
              <a:t>Application </a:t>
            </a:r>
            <a:r>
              <a:rPr lang="en-US" sz="2400" b="1" u="sng" dirty="0">
                <a:solidFill>
                  <a:schemeClr val="tx2"/>
                </a:solidFill>
              </a:rPr>
              <a:t>Processing and Caseload Statistics by </a:t>
            </a:r>
            <a:r>
              <a:rPr lang="en-US" sz="2400" b="1" u="sng" dirty="0" smtClean="0">
                <a:solidFill>
                  <a:schemeClr val="tx2"/>
                </a:solidFill>
              </a:rPr>
              <a:t>County Report </a:t>
            </a:r>
          </a:p>
          <a:p>
            <a:r>
              <a:rPr lang="en-US" sz="2400" dirty="0" smtClean="0">
                <a:solidFill>
                  <a:schemeClr val="tx2"/>
                </a:solidFill>
              </a:rPr>
              <a:t>Report housed in the CSDW</a:t>
            </a:r>
          </a:p>
          <a:p>
            <a:r>
              <a:rPr lang="en-US" sz="2400" dirty="0" smtClean="0">
                <a:solidFill>
                  <a:schemeClr val="tx2"/>
                </a:solidFill>
              </a:rPr>
              <a:t>Considers processing for all approvals, denials and withdrawals for entire month</a:t>
            </a:r>
          </a:p>
          <a:p>
            <a:r>
              <a:rPr lang="en-US" sz="2400" dirty="0" smtClean="0">
                <a:solidFill>
                  <a:schemeClr val="tx2"/>
                </a:solidFill>
              </a:rPr>
              <a:t>Can be run for previous months</a:t>
            </a:r>
          </a:p>
          <a:p>
            <a:r>
              <a:rPr lang="en-US" sz="2400" dirty="0" smtClean="0">
                <a:solidFill>
                  <a:schemeClr val="tx2"/>
                </a:solidFill>
              </a:rPr>
              <a:t>Determines % of overdue expedite and normal applications</a:t>
            </a:r>
          </a:p>
          <a:p>
            <a:r>
              <a:rPr lang="en-US" sz="2400" dirty="0" smtClean="0">
                <a:solidFill>
                  <a:schemeClr val="tx2"/>
                </a:solidFill>
              </a:rPr>
              <a:t>Used by FNS Monitors to determine % for six month and annual basis</a:t>
            </a:r>
            <a:endParaRPr lang="en-US" sz="2400" dirty="0">
              <a:solidFill>
                <a:schemeClr val="tx2"/>
              </a:solidFill>
            </a:endParaRPr>
          </a:p>
          <a:p>
            <a:pPr marL="0" indent="0">
              <a:buNone/>
            </a:pP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20</a:t>
            </a:fld>
            <a:endParaRPr lang="en-US" dirty="0"/>
          </a:p>
        </p:txBody>
      </p:sp>
    </p:spTree>
    <p:extLst>
      <p:ext uri="{BB962C8B-B14F-4D97-AF65-F5344CB8AC3E}">
        <p14:creationId xmlns:p14="http://schemas.microsoft.com/office/powerpoint/2010/main" val="743189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Cont’</a:t>
            </a:r>
            <a:endParaRPr lang="en-US" sz="3200" i="0" dirty="0">
              <a:latin typeface="+mn-lt"/>
            </a:endParaRPr>
          </a:p>
        </p:txBody>
      </p:sp>
      <p:sp>
        <p:nvSpPr>
          <p:cNvPr id="3" name="Content Placeholder 2"/>
          <p:cNvSpPr>
            <a:spLocks noGrp="1"/>
          </p:cNvSpPr>
          <p:nvPr>
            <p:ph idx="1"/>
          </p:nvPr>
        </p:nvSpPr>
        <p:spPr/>
        <p:txBody>
          <a:bodyPr>
            <a:normAutofit fontScale="77500" lnSpcReduction="20000"/>
          </a:bodyPr>
          <a:lstStyle/>
          <a:p>
            <a:pPr marL="0" indent="0" algn="ctr">
              <a:buNone/>
            </a:pPr>
            <a:r>
              <a:rPr lang="en-US" sz="3100" b="1" u="sng" dirty="0" smtClean="0">
                <a:solidFill>
                  <a:schemeClr val="tx2"/>
                </a:solidFill>
              </a:rPr>
              <a:t>How to Calculate Expedite </a:t>
            </a:r>
          </a:p>
          <a:p>
            <a:pPr marL="0" indent="0" algn="ctr">
              <a:buNone/>
            </a:pPr>
            <a:r>
              <a:rPr lang="en-US" sz="3100" b="1" u="sng" dirty="0" smtClean="0">
                <a:solidFill>
                  <a:schemeClr val="tx2"/>
                </a:solidFill>
              </a:rPr>
              <a:t>and Normal Percentage Overdue Rate</a:t>
            </a:r>
          </a:p>
          <a:p>
            <a:pPr marL="0" indent="0" algn="ctr">
              <a:buNone/>
            </a:pPr>
            <a:endParaRPr lang="en-US" sz="2600" u="sng" dirty="0" smtClean="0">
              <a:solidFill>
                <a:schemeClr val="tx2"/>
              </a:solidFill>
            </a:endParaRPr>
          </a:p>
          <a:p>
            <a:pPr marL="514350" indent="-514350">
              <a:buFont typeface="+mj-lt"/>
              <a:buAutoNum type="arabicParenR"/>
            </a:pPr>
            <a:r>
              <a:rPr lang="en-US" sz="2600" dirty="0" smtClean="0">
                <a:solidFill>
                  <a:schemeClr val="tx2"/>
                </a:solidFill>
              </a:rPr>
              <a:t>Go to </a:t>
            </a:r>
            <a:r>
              <a:rPr lang="en-US" sz="2600" dirty="0" smtClean="0">
                <a:solidFill>
                  <a:srgbClr val="00B0F0"/>
                </a:solidFill>
                <a:hlinkClick r:id="rId3"/>
              </a:rPr>
              <a:t>https://csdw.dhhs.state.nc.us/BOE/BI/</a:t>
            </a:r>
            <a:endParaRPr lang="en-US" sz="2600" dirty="0" smtClean="0">
              <a:solidFill>
                <a:srgbClr val="00B0F0"/>
              </a:solidFill>
            </a:endParaRPr>
          </a:p>
          <a:p>
            <a:pPr marL="514350" indent="-514350">
              <a:buFont typeface="+mj-lt"/>
              <a:buAutoNum type="arabicParenR"/>
            </a:pPr>
            <a:r>
              <a:rPr lang="en-US" sz="2600" dirty="0" smtClean="0">
                <a:solidFill>
                  <a:schemeClr val="tx2"/>
                </a:solidFill>
              </a:rPr>
              <a:t>Log in to the Client Services Data Warehouse</a:t>
            </a:r>
          </a:p>
          <a:p>
            <a:pPr marL="514350" indent="-514350">
              <a:buFont typeface="+mj-lt"/>
              <a:buAutoNum type="arabicParenR"/>
            </a:pPr>
            <a:r>
              <a:rPr lang="en-US" sz="2600" dirty="0" smtClean="0">
                <a:solidFill>
                  <a:schemeClr val="tx2"/>
                </a:solidFill>
              </a:rPr>
              <a:t>Click on Application Processing and Caseload Statistics by County</a:t>
            </a:r>
          </a:p>
          <a:p>
            <a:pPr marL="514350" indent="-514350">
              <a:buFont typeface="+mj-lt"/>
              <a:buAutoNum type="arabicParenR"/>
            </a:pPr>
            <a:r>
              <a:rPr lang="en-US" sz="2600" dirty="0" smtClean="0">
                <a:solidFill>
                  <a:schemeClr val="tx2"/>
                </a:solidFill>
              </a:rPr>
              <a:t>Type in the “Start” and End” dates for the month you want to review</a:t>
            </a:r>
          </a:p>
          <a:p>
            <a:pPr marL="514350" indent="-514350">
              <a:buFont typeface="+mj-lt"/>
              <a:buAutoNum type="arabicParenR"/>
            </a:pPr>
            <a:r>
              <a:rPr lang="en-US" sz="2600" dirty="0" smtClean="0">
                <a:solidFill>
                  <a:schemeClr val="tx2"/>
                </a:solidFill>
              </a:rPr>
              <a:t>Select County Name</a:t>
            </a:r>
          </a:p>
          <a:p>
            <a:pPr marL="514350" indent="-514350">
              <a:buFont typeface="+mj-lt"/>
              <a:buAutoNum type="arabicParenR"/>
            </a:pPr>
            <a:r>
              <a:rPr lang="en-US" sz="2600" dirty="0" smtClean="0">
                <a:solidFill>
                  <a:schemeClr val="tx2"/>
                </a:solidFill>
              </a:rPr>
              <a:t>Switch to Excel spreadsheet</a:t>
            </a:r>
          </a:p>
          <a:p>
            <a:pPr marL="514350" indent="-514350">
              <a:buFont typeface="+mj-lt"/>
              <a:buAutoNum type="arabicParenR"/>
            </a:pPr>
            <a:r>
              <a:rPr lang="en-US" sz="2600" dirty="0" smtClean="0">
                <a:solidFill>
                  <a:schemeClr val="tx2"/>
                </a:solidFill>
              </a:rPr>
              <a:t>Click on the Home Tab (top of spreadsheet)</a:t>
            </a:r>
          </a:p>
          <a:p>
            <a:pPr marL="514350" indent="-514350">
              <a:buFont typeface="+mj-lt"/>
              <a:buAutoNum type="arabicParenR"/>
            </a:pPr>
            <a:r>
              <a:rPr lang="en-US" sz="2600" dirty="0" smtClean="0">
                <a:solidFill>
                  <a:schemeClr val="tx2"/>
                </a:solidFill>
              </a:rPr>
              <a:t>Click on the Row with the Names (worker, county, app status) </a:t>
            </a:r>
          </a:p>
          <a:p>
            <a:pPr marL="514350" indent="-514350">
              <a:buFont typeface="+mj-lt"/>
              <a:buAutoNum type="arabicParenR"/>
            </a:pPr>
            <a:r>
              <a:rPr lang="en-US" sz="2600" dirty="0" smtClean="0">
                <a:solidFill>
                  <a:schemeClr val="tx2"/>
                </a:solidFill>
              </a:rPr>
              <a:t>Click on Sort &amp; Filter</a:t>
            </a:r>
          </a:p>
          <a:p>
            <a:pPr marL="514350" indent="-514350">
              <a:buFont typeface="+mj-lt"/>
              <a:buAutoNum type="arabicParenR"/>
            </a:pPr>
            <a:r>
              <a:rPr lang="en-US" sz="2600" dirty="0" smtClean="0">
                <a:solidFill>
                  <a:schemeClr val="tx2"/>
                </a:solidFill>
              </a:rPr>
              <a:t>Click on Filter</a:t>
            </a:r>
          </a:p>
          <a:p>
            <a:pPr marL="0" indent="0">
              <a:buNone/>
            </a:pPr>
            <a:endParaRPr lang="en-US" sz="2000" dirty="0" smtClean="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21</a:t>
            </a:fld>
            <a:endParaRPr lang="en-US" dirty="0"/>
          </a:p>
        </p:txBody>
      </p:sp>
    </p:spTree>
    <p:extLst>
      <p:ext uri="{BB962C8B-B14F-4D97-AF65-F5344CB8AC3E}">
        <p14:creationId xmlns:p14="http://schemas.microsoft.com/office/powerpoint/2010/main" val="4216524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buNone/>
            </a:pPr>
            <a:r>
              <a:rPr lang="en-US" sz="2200" dirty="0" smtClean="0">
                <a:solidFill>
                  <a:schemeClr val="tx2"/>
                </a:solidFill>
              </a:rPr>
              <a:t>11) Click on Disposed Date </a:t>
            </a:r>
          </a:p>
          <a:p>
            <a:pPr marL="0" indent="0">
              <a:buNone/>
            </a:pPr>
            <a:r>
              <a:rPr lang="en-US" sz="2200" dirty="0" smtClean="0">
                <a:solidFill>
                  <a:schemeClr val="tx2"/>
                </a:solidFill>
              </a:rPr>
              <a:t>12) Make sure App Status has all approved, denied or   withdrawn</a:t>
            </a:r>
          </a:p>
          <a:p>
            <a:pPr marL="0" indent="0">
              <a:buNone/>
            </a:pPr>
            <a:r>
              <a:rPr lang="en-US" sz="2200" dirty="0" smtClean="0">
                <a:solidFill>
                  <a:schemeClr val="tx2"/>
                </a:solidFill>
              </a:rPr>
              <a:t>13) Click on expedite and check “yes”</a:t>
            </a:r>
          </a:p>
          <a:p>
            <a:pPr marL="0" indent="0">
              <a:buNone/>
            </a:pPr>
            <a:r>
              <a:rPr lang="en-US" sz="2200" dirty="0" smtClean="0">
                <a:solidFill>
                  <a:schemeClr val="tx2"/>
                </a:solidFill>
              </a:rPr>
              <a:t>14) Copy and paste the spreadsheet to a blank sheet</a:t>
            </a:r>
          </a:p>
          <a:p>
            <a:pPr marL="0" indent="0">
              <a:buNone/>
            </a:pPr>
            <a:r>
              <a:rPr lang="en-US" sz="2200" dirty="0" smtClean="0">
                <a:solidFill>
                  <a:schemeClr val="tx2"/>
                </a:solidFill>
              </a:rPr>
              <a:t>15) Count the number of approved, denied and withdrawn applications for Disposed on Time column.</a:t>
            </a:r>
          </a:p>
          <a:p>
            <a:pPr marL="0" indent="0">
              <a:buNone/>
            </a:pPr>
            <a:r>
              <a:rPr lang="en-US" sz="2200" dirty="0" smtClean="0">
                <a:solidFill>
                  <a:schemeClr val="tx2"/>
                </a:solidFill>
              </a:rPr>
              <a:t>16) Percentage is calculated by the number of overdue expedite divided into the number of approved, denied and withdrawn applications</a:t>
            </a:r>
          </a:p>
          <a:p>
            <a:pPr marL="0" indent="0">
              <a:buNone/>
            </a:pPr>
            <a:r>
              <a:rPr lang="en-US" sz="2200" dirty="0" smtClean="0">
                <a:solidFill>
                  <a:schemeClr val="tx2"/>
                </a:solidFill>
              </a:rPr>
              <a:t>17) This is your monthly percentage of overdue expedite.</a:t>
            </a:r>
          </a:p>
          <a:p>
            <a:pPr marL="0" indent="0">
              <a:buNone/>
            </a:pPr>
            <a:r>
              <a:rPr lang="en-US" sz="2200" dirty="0" smtClean="0">
                <a:solidFill>
                  <a:schemeClr val="tx2"/>
                </a:solidFill>
              </a:rPr>
              <a:t>18) Follow the same steps (except step 13) to calculate the normal rate</a:t>
            </a:r>
            <a:endParaRPr lang="en-US" sz="22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22</a:t>
            </a:fld>
            <a:endParaRPr lang="en-US" dirty="0"/>
          </a:p>
        </p:txBody>
      </p:sp>
    </p:spTree>
    <p:extLst>
      <p:ext uri="{BB962C8B-B14F-4D97-AF65-F5344CB8AC3E}">
        <p14:creationId xmlns:p14="http://schemas.microsoft.com/office/powerpoint/2010/main" val="4477964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800" b="1" u="sng" dirty="0" smtClean="0">
                <a:solidFill>
                  <a:schemeClr val="tx2"/>
                </a:solidFill>
              </a:rPr>
              <a:t>Case and Procedural Error Rate (CAPER)</a:t>
            </a:r>
          </a:p>
          <a:p>
            <a:r>
              <a:rPr lang="en-US" sz="2800" dirty="0" smtClean="0">
                <a:solidFill>
                  <a:schemeClr val="tx2"/>
                </a:solidFill>
              </a:rPr>
              <a:t>Cases that have had a negative action taken on their FNS benefits including terminations, denials and reduction of benefits.</a:t>
            </a:r>
          </a:p>
          <a:p>
            <a:r>
              <a:rPr lang="en-US" sz="2800" dirty="0" smtClean="0">
                <a:solidFill>
                  <a:schemeClr val="tx2"/>
                </a:solidFill>
              </a:rPr>
              <a:t>Major areas of concern:</a:t>
            </a:r>
          </a:p>
          <a:p>
            <a:pPr marL="0" indent="0">
              <a:buNone/>
            </a:pPr>
            <a:r>
              <a:rPr lang="en-US" sz="2800" dirty="0">
                <a:solidFill>
                  <a:schemeClr val="tx2"/>
                </a:solidFill>
              </a:rPr>
              <a:t>	</a:t>
            </a:r>
            <a:r>
              <a:rPr lang="en-US" sz="2800" dirty="0" smtClean="0">
                <a:solidFill>
                  <a:schemeClr val="tx2"/>
                </a:solidFill>
              </a:rPr>
              <a:t>- Incorrect notices</a:t>
            </a:r>
          </a:p>
          <a:p>
            <a:pPr marL="0" indent="0">
              <a:buNone/>
            </a:pPr>
            <a:r>
              <a:rPr lang="en-US" sz="2800" dirty="0">
                <a:solidFill>
                  <a:schemeClr val="tx2"/>
                </a:solidFill>
              </a:rPr>
              <a:t>	</a:t>
            </a:r>
            <a:r>
              <a:rPr lang="en-US" sz="2800" dirty="0" smtClean="0">
                <a:solidFill>
                  <a:schemeClr val="tx2"/>
                </a:solidFill>
              </a:rPr>
              <a:t>- Unnecessary verification requests</a:t>
            </a:r>
          </a:p>
          <a:p>
            <a:pPr marL="0" indent="0">
              <a:buNone/>
            </a:pPr>
            <a:r>
              <a:rPr lang="en-US" sz="2800" dirty="0">
                <a:solidFill>
                  <a:schemeClr val="tx2"/>
                </a:solidFill>
              </a:rPr>
              <a:t>	</a:t>
            </a:r>
            <a:r>
              <a:rPr lang="en-US" sz="2800" dirty="0" smtClean="0">
                <a:solidFill>
                  <a:schemeClr val="tx2"/>
                </a:solidFill>
              </a:rPr>
              <a:t>- Incorrect Income Calculations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23</a:t>
            </a:fld>
            <a:endParaRPr lang="en-US" dirty="0"/>
          </a:p>
        </p:txBody>
      </p:sp>
    </p:spTree>
    <p:extLst>
      <p:ext uri="{BB962C8B-B14F-4D97-AF65-F5344CB8AC3E}">
        <p14:creationId xmlns:p14="http://schemas.microsoft.com/office/powerpoint/2010/main" val="3315189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a:t>Food &amp; Nutrition Services </a:t>
            </a:r>
            <a:r>
              <a:rPr lang="en-US" i="0" dirty="0" err="1"/>
              <a:t>Cont</a:t>
            </a:r>
            <a:r>
              <a:rPr lang="en-US" i="0" dirty="0"/>
              <a:t>’</a:t>
            </a:r>
            <a:endParaRPr lang="en-US" dirty="0"/>
          </a:p>
        </p:txBody>
      </p:sp>
      <p:sp>
        <p:nvSpPr>
          <p:cNvPr id="3" name="Content Placeholder 2"/>
          <p:cNvSpPr>
            <a:spLocks noGrp="1"/>
          </p:cNvSpPr>
          <p:nvPr>
            <p:ph idx="1"/>
          </p:nvPr>
        </p:nvSpPr>
        <p:spPr/>
        <p:txBody>
          <a:bodyPr>
            <a:normAutofit fontScale="70000" lnSpcReduction="20000"/>
          </a:bodyPr>
          <a:lstStyle/>
          <a:p>
            <a:pPr marL="0" indent="0" algn="ctr">
              <a:buNone/>
            </a:pPr>
            <a:r>
              <a:rPr lang="en-US" sz="2800" b="1" u="sng" dirty="0">
                <a:solidFill>
                  <a:schemeClr val="tx2"/>
                </a:solidFill>
              </a:rPr>
              <a:t>Simplified Reporting</a:t>
            </a:r>
          </a:p>
          <a:p>
            <a:pPr marL="0" indent="0" algn="ctr">
              <a:buNone/>
            </a:pPr>
            <a:endParaRPr lang="en-US" sz="2800" b="1" u="sng" dirty="0">
              <a:solidFill>
                <a:schemeClr val="tx2"/>
              </a:solidFill>
            </a:endParaRPr>
          </a:p>
          <a:p>
            <a:r>
              <a:rPr lang="en-US" sz="2800" dirty="0">
                <a:solidFill>
                  <a:schemeClr val="tx2"/>
                </a:solidFill>
              </a:rPr>
              <a:t>Applies to all FNS units except SNAP and Transitional FNS units</a:t>
            </a:r>
          </a:p>
          <a:p>
            <a:r>
              <a:rPr lang="en-US" sz="2800" dirty="0">
                <a:solidFill>
                  <a:schemeClr val="tx2"/>
                </a:solidFill>
              </a:rPr>
              <a:t>Reporting requirements:</a:t>
            </a:r>
          </a:p>
          <a:p>
            <a:pPr lvl="1">
              <a:buFont typeface="Courier New" panose="02070309020205020404" pitchFamily="49" charset="0"/>
              <a:buChar char="o"/>
            </a:pPr>
            <a:r>
              <a:rPr lang="en-US" sz="2600" dirty="0">
                <a:solidFill>
                  <a:schemeClr val="tx2"/>
                </a:solidFill>
              </a:rPr>
              <a:t> FNs units that include an ABAWD must report when the ABAWD stops working an average of 80 hours per month </a:t>
            </a:r>
            <a:r>
              <a:rPr lang="en-US" sz="2600" b="1" dirty="0">
                <a:solidFill>
                  <a:schemeClr val="tx2"/>
                </a:solidFill>
              </a:rPr>
              <a:t>and</a:t>
            </a:r>
          </a:p>
          <a:p>
            <a:pPr lvl="1">
              <a:buFont typeface="Courier New" panose="02070309020205020404" pitchFamily="49" charset="0"/>
              <a:buChar char="o"/>
            </a:pPr>
            <a:r>
              <a:rPr lang="en-US" sz="2600" dirty="0">
                <a:solidFill>
                  <a:schemeClr val="tx2"/>
                </a:solidFill>
              </a:rPr>
              <a:t>Households whose income is at or below 130% of the maximum allowable gross income limit are required to report an increase in household income that causes it to exceed the 130% maximum allowable gross limit for its household size.</a:t>
            </a:r>
          </a:p>
          <a:p>
            <a:pPr lvl="1">
              <a:buFont typeface="Courier New" panose="02070309020205020404" pitchFamily="49" charset="0"/>
              <a:buChar char="o"/>
            </a:pPr>
            <a:endParaRPr lang="en-US" sz="2600" dirty="0">
              <a:solidFill>
                <a:schemeClr val="tx2"/>
              </a:solidFill>
            </a:endParaRPr>
          </a:p>
          <a:p>
            <a:r>
              <a:rPr lang="en-US" sz="2800" dirty="0">
                <a:solidFill>
                  <a:schemeClr val="tx2"/>
                </a:solidFill>
              </a:rPr>
              <a:t>Reacting to changes:</a:t>
            </a:r>
          </a:p>
          <a:p>
            <a:pPr lvl="1">
              <a:buFont typeface="Courier New" panose="02070309020205020404" pitchFamily="49" charset="0"/>
              <a:buChar char="o"/>
            </a:pPr>
            <a:r>
              <a:rPr lang="en-US" sz="2600" dirty="0">
                <a:solidFill>
                  <a:schemeClr val="tx2"/>
                </a:solidFill>
              </a:rPr>
              <a:t>Workers must react to all changes recorded in NC FAST and reported to the FNS worker from all program/units within DSS regardless of impact to the household’s benefits.</a:t>
            </a:r>
          </a:p>
          <a:p>
            <a:pPr lvl="1"/>
            <a:endParaRPr lang="en-US" sz="2600" dirty="0">
              <a:solidFill>
                <a:schemeClr val="tx2"/>
              </a:solidFill>
            </a:endParaRPr>
          </a:p>
          <a:p>
            <a:r>
              <a:rPr lang="en-US" sz="2800" dirty="0">
                <a:solidFill>
                  <a:schemeClr val="tx2"/>
                </a:solidFill>
              </a:rPr>
              <a:t>Reporting Timeframes:</a:t>
            </a:r>
          </a:p>
          <a:p>
            <a:pPr lvl="1">
              <a:buFont typeface="Courier New" panose="02070309020205020404" pitchFamily="49" charset="0"/>
              <a:buChar char="o"/>
            </a:pPr>
            <a:r>
              <a:rPr lang="en-US" sz="2600" dirty="0">
                <a:solidFill>
                  <a:schemeClr val="tx2"/>
                </a:solidFill>
              </a:rPr>
              <a:t>FNS unit is required to report changes by the 10</a:t>
            </a:r>
            <a:r>
              <a:rPr lang="en-US" sz="2600" baseline="30000" dirty="0">
                <a:solidFill>
                  <a:schemeClr val="tx2"/>
                </a:solidFill>
              </a:rPr>
              <a:t>th</a:t>
            </a:r>
            <a:r>
              <a:rPr lang="en-US" sz="2600" dirty="0">
                <a:solidFill>
                  <a:schemeClr val="tx2"/>
                </a:solidFill>
              </a:rPr>
              <a:t> of the month, following the month of change. </a:t>
            </a:r>
          </a:p>
          <a:p>
            <a:pPr marL="0" indent="0">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24</a:t>
            </a:fld>
            <a:endParaRPr lang="en-US" dirty="0"/>
          </a:p>
        </p:txBody>
      </p:sp>
    </p:spTree>
    <p:extLst>
      <p:ext uri="{BB962C8B-B14F-4D97-AF65-F5344CB8AC3E}">
        <p14:creationId xmlns:p14="http://schemas.microsoft.com/office/powerpoint/2010/main" val="2540054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Cont’</a:t>
            </a:r>
            <a:endParaRPr lang="en-US" sz="3200" i="0" dirty="0">
              <a:latin typeface="+mn-lt"/>
            </a:endParaRPr>
          </a:p>
        </p:txBody>
      </p:sp>
      <p:sp>
        <p:nvSpPr>
          <p:cNvPr id="3" name="Content Placeholder 2"/>
          <p:cNvSpPr>
            <a:spLocks noGrp="1"/>
          </p:cNvSpPr>
          <p:nvPr>
            <p:ph idx="1"/>
          </p:nvPr>
        </p:nvSpPr>
        <p:spPr>
          <a:xfrm>
            <a:off x="435264" y="1159672"/>
            <a:ext cx="7886700" cy="5019673"/>
          </a:xfrm>
        </p:spPr>
        <p:txBody>
          <a:bodyPr>
            <a:normAutofit lnSpcReduction="10000"/>
          </a:bodyPr>
          <a:lstStyle/>
          <a:p>
            <a:pPr marL="0" indent="0" algn="ctr">
              <a:buNone/>
            </a:pPr>
            <a:r>
              <a:rPr lang="en-US" sz="2400" b="1" u="sng" dirty="0" smtClean="0">
                <a:solidFill>
                  <a:schemeClr val="accent3"/>
                </a:solidFill>
              </a:rPr>
              <a:t>The Work Number Usage</a:t>
            </a:r>
          </a:p>
          <a:p>
            <a:pPr marL="0" indent="0">
              <a:buNone/>
            </a:pPr>
            <a:endParaRPr lang="en-US" sz="2400" dirty="0" smtClean="0">
              <a:solidFill>
                <a:schemeClr val="accent3"/>
              </a:solidFill>
            </a:endParaRPr>
          </a:p>
          <a:p>
            <a:pPr marL="0" indent="0" algn="ctr">
              <a:buNone/>
            </a:pPr>
            <a:r>
              <a:rPr lang="en-US" sz="2400" dirty="0" smtClean="0">
                <a:solidFill>
                  <a:srgbClr val="FF0000"/>
                </a:solidFill>
              </a:rPr>
              <a:t>Cost is now based on usage versus flat contract rate!</a:t>
            </a:r>
          </a:p>
          <a:p>
            <a:pPr marL="0" indent="0">
              <a:buNone/>
            </a:pPr>
            <a:endParaRPr lang="en-US" sz="2400" dirty="0">
              <a:solidFill>
                <a:schemeClr val="accent3"/>
              </a:solidFill>
            </a:endParaRPr>
          </a:p>
          <a:p>
            <a:pPr marL="0" indent="0" algn="ctr">
              <a:buNone/>
            </a:pPr>
            <a:r>
              <a:rPr lang="en-US" sz="2400" b="1" u="sng" dirty="0" smtClean="0">
                <a:solidFill>
                  <a:schemeClr val="accent3"/>
                </a:solidFill>
              </a:rPr>
              <a:t>Appropriate Use of The Work Number</a:t>
            </a:r>
          </a:p>
          <a:p>
            <a:r>
              <a:rPr lang="en-US" sz="2400" dirty="0" smtClean="0">
                <a:solidFill>
                  <a:schemeClr val="accent3"/>
                </a:solidFill>
              </a:rPr>
              <a:t>Client is working and does not have sufficient verification of their income readily available.</a:t>
            </a:r>
          </a:p>
          <a:p>
            <a:r>
              <a:rPr lang="en-US" sz="2400" dirty="0" smtClean="0">
                <a:solidFill>
                  <a:schemeClr val="accent3"/>
                </a:solidFill>
              </a:rPr>
              <a:t>Client is working and does not have sufficient verification of their income and requests assistance obtaining the verifications. </a:t>
            </a:r>
          </a:p>
          <a:p>
            <a:r>
              <a:rPr lang="en-US" sz="2400" dirty="0" smtClean="0">
                <a:solidFill>
                  <a:schemeClr val="accent3"/>
                </a:solidFill>
              </a:rPr>
              <a:t>At application or recertification, client states lost job during the base period. After attempting to contact the employer, it is appropriate to run The Work Number to verify loss of earned income. </a:t>
            </a:r>
          </a:p>
          <a:p>
            <a:endParaRPr lang="en-US" sz="2400" b="1" u="sng" dirty="0" smtClean="0">
              <a:solidFill>
                <a:schemeClr val="accent3"/>
              </a:solidFill>
            </a:endParaRPr>
          </a:p>
          <a:p>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25</a:t>
            </a:fld>
            <a:endParaRPr lang="en-US" dirty="0"/>
          </a:p>
        </p:txBody>
      </p:sp>
    </p:spTree>
    <p:extLst>
      <p:ext uri="{BB962C8B-B14F-4D97-AF65-F5344CB8AC3E}">
        <p14:creationId xmlns:p14="http://schemas.microsoft.com/office/powerpoint/2010/main" val="1044431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Food &amp; Nutrition Services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accent3"/>
                </a:solidFill>
              </a:rPr>
              <a:t>Inappropriate Use of The Work Number</a:t>
            </a:r>
          </a:p>
          <a:p>
            <a:r>
              <a:rPr lang="en-US" sz="2400" dirty="0" smtClean="0">
                <a:solidFill>
                  <a:schemeClr val="accent3"/>
                </a:solidFill>
              </a:rPr>
              <a:t>Do not run on every household as a standard practice. The Work Number is not part of OVS.</a:t>
            </a:r>
          </a:p>
          <a:p>
            <a:r>
              <a:rPr lang="en-US" sz="2400" dirty="0" smtClean="0">
                <a:solidFill>
                  <a:schemeClr val="accent3"/>
                </a:solidFill>
              </a:rPr>
              <a:t>At application or recertification, client reports loss of job prior to the base period. It is not appropriate to run The Work Number due to loss of job occurring outside the base period. Verification is unnecessary.</a:t>
            </a:r>
          </a:p>
          <a:p>
            <a:r>
              <a:rPr lang="en-US" sz="2400" dirty="0" smtClean="0">
                <a:solidFill>
                  <a:schemeClr val="accent3"/>
                </a:solidFill>
              </a:rPr>
              <a:t>Client provides first and last pay stub from employment. Worker can use YTD on stub to determine missing pay.</a:t>
            </a:r>
          </a:p>
          <a:p>
            <a:r>
              <a:rPr lang="en-US" sz="2400" dirty="0" smtClean="0">
                <a:solidFill>
                  <a:schemeClr val="accent3"/>
                </a:solidFill>
              </a:rPr>
              <a:t>Do not run The Work Number on any individual not included in the case or considered financially responsible by policy. </a:t>
            </a:r>
          </a:p>
          <a:p>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26</a:t>
            </a:fld>
            <a:endParaRPr lang="en-US" dirty="0"/>
          </a:p>
        </p:txBody>
      </p:sp>
    </p:spTree>
    <p:extLst>
      <p:ext uri="{BB962C8B-B14F-4D97-AF65-F5344CB8AC3E}">
        <p14:creationId xmlns:p14="http://schemas.microsoft.com/office/powerpoint/2010/main" val="2473040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27</a:t>
            </a:fld>
            <a:endParaRPr lang="en-US" dirty="0"/>
          </a:p>
        </p:txBody>
      </p:sp>
      <p:sp>
        <p:nvSpPr>
          <p:cNvPr id="4" name="Title 3"/>
          <p:cNvSpPr>
            <a:spLocks noGrp="1"/>
          </p:cNvSpPr>
          <p:nvPr>
            <p:ph type="ctrTitle"/>
          </p:nvPr>
        </p:nvSpPr>
        <p:spPr/>
        <p:txBody>
          <a:bodyPr/>
          <a:lstStyle/>
          <a:p>
            <a:r>
              <a:rPr lang="en-US" b="1" i="0" dirty="0" smtClean="0"/>
              <a:t>Work First Family Assistance</a:t>
            </a:r>
            <a:endParaRPr lang="en-US" b="1" i="0"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607" b="18607"/>
          <a:stretch>
            <a:fillRect/>
          </a:stretch>
        </p:blipFill>
        <p:spPr>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65702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Work First Family Assistance</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tx2"/>
                </a:solidFill>
              </a:rPr>
              <a:t>E-Fortes Reminder</a:t>
            </a:r>
            <a:endParaRPr lang="en-US" sz="2400" b="1" u="sng" dirty="0">
              <a:solidFill>
                <a:schemeClr val="tx2"/>
              </a:solidFill>
            </a:endParaRPr>
          </a:p>
          <a:p>
            <a:r>
              <a:rPr lang="en-US" sz="2400" dirty="0" smtClean="0">
                <a:solidFill>
                  <a:schemeClr val="tx2"/>
                </a:solidFill>
              </a:rPr>
              <a:t>e-Fortes webinars are still published for county use/review</a:t>
            </a:r>
          </a:p>
          <a:p>
            <a:r>
              <a:rPr lang="en-US" sz="2400" dirty="0" smtClean="0">
                <a:solidFill>
                  <a:schemeClr val="tx2"/>
                </a:solidFill>
              </a:rPr>
              <a:t>Audit of e-Fortes data management users is due to the DHHS Contract Administrator by the County Security Officer for each county on a quarterly basis. </a:t>
            </a:r>
          </a:p>
          <a:p>
            <a:r>
              <a:rPr lang="en-US" sz="2400" dirty="0" smtClean="0">
                <a:solidFill>
                  <a:schemeClr val="tx2"/>
                </a:solidFill>
              </a:rPr>
              <a:t>Email is sent to the County Security Officers quarterly requesting this information. </a:t>
            </a:r>
          </a:p>
          <a:p>
            <a:r>
              <a:rPr lang="en-US" sz="2400" dirty="0" smtClean="0">
                <a:solidFill>
                  <a:schemeClr val="tx2"/>
                </a:solidFill>
              </a:rPr>
              <a:t>e-Fortes is to be used only by authorized Work First staff. </a:t>
            </a:r>
          </a:p>
          <a:p>
            <a:pPr marL="0" indent="0" algn="ctr">
              <a:buNone/>
            </a:pPr>
            <a:r>
              <a:rPr lang="en-US" sz="2400" dirty="0" smtClean="0">
                <a:solidFill>
                  <a:schemeClr val="tx2"/>
                </a:solidFill>
                <a:hlinkClick r:id="rId3"/>
              </a:rPr>
              <a:t>http://vimeopro.com/forteslabs/north-carolina-work-first</a:t>
            </a:r>
            <a:endParaRPr lang="en-US" sz="2400" dirty="0" smtClean="0">
              <a:solidFill>
                <a:schemeClr val="tx2"/>
              </a:solidFill>
            </a:endParaRPr>
          </a:p>
          <a:p>
            <a:pPr marL="0" indent="0" algn="ctr">
              <a:buNone/>
            </a:pPr>
            <a:r>
              <a:rPr lang="en-US" sz="2400" dirty="0" smtClean="0">
                <a:solidFill>
                  <a:schemeClr val="tx2"/>
                </a:solidFill>
              </a:rPr>
              <a:t>Password to access: NCWFwebs!</a:t>
            </a:r>
            <a:endParaRPr lang="en-US" sz="24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28</a:t>
            </a:fld>
            <a:endParaRPr lang="en-US" dirty="0"/>
          </a:p>
        </p:txBody>
      </p:sp>
    </p:spTree>
    <p:extLst>
      <p:ext uri="{BB962C8B-B14F-4D97-AF65-F5344CB8AC3E}">
        <p14:creationId xmlns:p14="http://schemas.microsoft.com/office/powerpoint/2010/main" val="1717197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Work First Family Assistance Cont’</a:t>
            </a:r>
            <a:endParaRPr lang="en-US" sz="3200" i="0" dirty="0">
              <a:latin typeface="+mn-lt"/>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sz="2400" b="1" u="sng" dirty="0" smtClean="0">
                <a:solidFill>
                  <a:schemeClr val="accent3"/>
                </a:solidFill>
              </a:rPr>
              <a:t>Mental Health</a:t>
            </a:r>
            <a:endParaRPr lang="en-US" sz="2400" b="1" u="sng" dirty="0">
              <a:solidFill>
                <a:schemeClr val="accent3"/>
              </a:solidFill>
            </a:endParaRPr>
          </a:p>
          <a:p>
            <a:r>
              <a:rPr lang="en-US" sz="2400" dirty="0" smtClean="0">
                <a:solidFill>
                  <a:schemeClr val="accent3"/>
                </a:solidFill>
              </a:rPr>
              <a:t>Remember to include Mental Health/QPSA staff in the application process. Applicants should be made aware that services are available on a voluntary basis.</a:t>
            </a:r>
          </a:p>
          <a:p>
            <a:pPr marL="0" indent="0" algn="ctr">
              <a:buNone/>
            </a:pPr>
            <a:r>
              <a:rPr lang="en-US" sz="2400" b="1" u="sng" dirty="0" smtClean="0">
                <a:solidFill>
                  <a:schemeClr val="accent3"/>
                </a:solidFill>
              </a:rPr>
              <a:t>Substance Use Testing</a:t>
            </a:r>
          </a:p>
          <a:p>
            <a:r>
              <a:rPr lang="en-US" sz="2400" dirty="0" smtClean="0">
                <a:solidFill>
                  <a:schemeClr val="accent3"/>
                </a:solidFill>
              </a:rPr>
              <a:t>Workers must complete the Audit-Dast in NC FAST. </a:t>
            </a:r>
            <a:endParaRPr lang="en-US" sz="2400" dirty="0">
              <a:solidFill>
                <a:schemeClr val="accent3"/>
              </a:solidFill>
            </a:endParaRPr>
          </a:p>
          <a:p>
            <a:r>
              <a:rPr lang="en-US" sz="2400" dirty="0" smtClean="0">
                <a:solidFill>
                  <a:schemeClr val="accent3"/>
                </a:solidFill>
              </a:rPr>
              <a:t>Case notes and SUT details/evidence must be keyed in NC FAST. </a:t>
            </a:r>
          </a:p>
          <a:p>
            <a:r>
              <a:rPr lang="en-US" sz="2400" dirty="0" smtClean="0">
                <a:solidFill>
                  <a:schemeClr val="accent3"/>
                </a:solidFill>
              </a:rPr>
              <a:t>DO NOT authorize a case with an outstanding/pending SUT result</a:t>
            </a:r>
          </a:p>
          <a:p>
            <a:r>
              <a:rPr lang="en-US" sz="2400" dirty="0" smtClean="0">
                <a:solidFill>
                  <a:schemeClr val="accent3"/>
                </a:solidFill>
              </a:rPr>
              <a:t>All county should review the SUT webinars via the NC Learning Gateway.</a:t>
            </a:r>
            <a:r>
              <a:rPr lang="en-US" sz="2400" b="1" u="sng" dirty="0">
                <a:solidFill>
                  <a:schemeClr val="accent3"/>
                </a:solidFill>
              </a:rPr>
              <a:t> </a:t>
            </a:r>
            <a:endParaRPr lang="en-US" sz="2400" b="1" u="sng" dirty="0" smtClean="0">
              <a:solidFill>
                <a:schemeClr val="accent3"/>
              </a:solidFill>
            </a:endParaRPr>
          </a:p>
          <a:p>
            <a:pPr marL="0" indent="0" algn="ctr">
              <a:buNone/>
            </a:pPr>
            <a:r>
              <a:rPr lang="en-US" sz="2400" b="1" u="sng" dirty="0" smtClean="0">
                <a:solidFill>
                  <a:schemeClr val="accent3"/>
                </a:solidFill>
              </a:rPr>
              <a:t>Memorandum </a:t>
            </a:r>
            <a:r>
              <a:rPr lang="en-US" sz="2400" b="1" u="sng" dirty="0">
                <a:solidFill>
                  <a:schemeClr val="accent3"/>
                </a:solidFill>
              </a:rPr>
              <a:t>of Agreements (MOAs)</a:t>
            </a:r>
          </a:p>
          <a:p>
            <a:r>
              <a:rPr lang="en-US" sz="2400" dirty="0">
                <a:solidFill>
                  <a:schemeClr val="accent3"/>
                </a:solidFill>
              </a:rPr>
              <a:t>MOAs between the Division of Workforce Solutions and Vocational Rehabilitation are being developed/revised and will be issued to counties for implementation/compliance.</a:t>
            </a:r>
          </a:p>
          <a:p>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29</a:t>
            </a:fld>
            <a:endParaRPr lang="en-US" dirty="0"/>
          </a:p>
        </p:txBody>
      </p:sp>
    </p:spTree>
    <p:extLst>
      <p:ext uri="{BB962C8B-B14F-4D97-AF65-F5344CB8AC3E}">
        <p14:creationId xmlns:p14="http://schemas.microsoft.com/office/powerpoint/2010/main" val="3308836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3</a:t>
            </a:fld>
            <a:endParaRPr lang="en-US" dirty="0"/>
          </a:p>
        </p:txBody>
      </p:sp>
      <p:sp>
        <p:nvSpPr>
          <p:cNvPr id="4" name="Title 3"/>
          <p:cNvSpPr>
            <a:spLocks noGrp="1"/>
          </p:cNvSpPr>
          <p:nvPr>
            <p:ph type="ctrTitle"/>
          </p:nvPr>
        </p:nvSpPr>
        <p:spPr/>
        <p:txBody>
          <a:bodyPr/>
          <a:lstStyle/>
          <a:p>
            <a:r>
              <a:rPr lang="en-US" b="1" i="0" dirty="0" smtClean="0"/>
              <a:t>Leadership: Understanding What It Means To Be A Leader</a:t>
            </a:r>
            <a:endParaRPr lang="en-US" b="1" i="0" dirty="0"/>
          </a:p>
        </p:txBody>
      </p:sp>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177" b="18177"/>
          <a:stretch>
            <a:fillRect/>
          </a:stretch>
        </p:blipFill>
        <p:spPr/>
      </p:pic>
    </p:spTree>
    <p:extLst>
      <p:ext uri="{BB962C8B-B14F-4D97-AF65-F5344CB8AC3E}">
        <p14:creationId xmlns:p14="http://schemas.microsoft.com/office/powerpoint/2010/main" val="1009393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Work First Family Assistance Cont’</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sz="2400" b="1" u="sng" dirty="0" smtClean="0">
                <a:solidFill>
                  <a:schemeClr val="accent3"/>
                </a:solidFill>
              </a:rPr>
              <a:t>Work First Compliance Monitoring</a:t>
            </a:r>
          </a:p>
          <a:p>
            <a:r>
              <a:rPr lang="en-US" sz="2400" dirty="0" smtClean="0">
                <a:solidFill>
                  <a:schemeClr val="accent3"/>
                </a:solidFill>
              </a:rPr>
              <a:t>Refer to DCD Letter dated 10/05/2016 for the monitoring schedule for SFY 2016-2017.</a:t>
            </a:r>
          </a:p>
          <a:p>
            <a:r>
              <a:rPr lang="en-US" sz="2400" dirty="0" smtClean="0">
                <a:solidFill>
                  <a:schemeClr val="accent3"/>
                </a:solidFill>
              </a:rPr>
              <a:t>Review the attachment detailing the most frequent errors identified during the 2015-2016 monitoring cycle.</a:t>
            </a:r>
          </a:p>
          <a:p>
            <a:r>
              <a:rPr lang="en-US" sz="2400" dirty="0" smtClean="0">
                <a:solidFill>
                  <a:schemeClr val="accent3"/>
                </a:solidFill>
              </a:rPr>
              <a:t>Recommend refresher training for areas identified as prone to frequent errors for all counties. </a:t>
            </a:r>
          </a:p>
          <a:p>
            <a:pPr marL="0" indent="0" algn="ctr">
              <a:buNone/>
            </a:pPr>
            <a:r>
              <a:rPr lang="en-US" sz="2400" b="1" u="sng" dirty="0" smtClean="0">
                <a:solidFill>
                  <a:schemeClr val="accent3"/>
                </a:solidFill>
              </a:rPr>
              <a:t>Participation Rate</a:t>
            </a:r>
          </a:p>
          <a:p>
            <a:r>
              <a:rPr lang="en-US" sz="2400" dirty="0" smtClean="0">
                <a:solidFill>
                  <a:schemeClr val="accent3"/>
                </a:solidFill>
              </a:rPr>
              <a:t>Reports coming soon to help counties identify cases with potential issues.</a:t>
            </a:r>
          </a:p>
          <a:p>
            <a:pPr marL="0" indent="0" algn="ctr">
              <a:buNone/>
            </a:pPr>
            <a:r>
              <a:rPr lang="en-US" sz="2400" b="1" u="sng" dirty="0">
                <a:solidFill>
                  <a:schemeClr val="accent3"/>
                </a:solidFill>
              </a:rPr>
              <a:t>200% Services at or Below the Poverty Level</a:t>
            </a:r>
          </a:p>
          <a:p>
            <a:r>
              <a:rPr lang="en-US" sz="2400" dirty="0">
                <a:solidFill>
                  <a:schemeClr val="accent3"/>
                </a:solidFill>
              </a:rPr>
              <a:t>Reminder to close cases via the DSS-5027 when the certification periods end.</a:t>
            </a:r>
          </a:p>
          <a:p>
            <a:endParaRPr lang="en-US" sz="2400" dirty="0" smtClean="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30</a:t>
            </a:fld>
            <a:endParaRPr lang="en-US" dirty="0"/>
          </a:p>
        </p:txBody>
      </p:sp>
    </p:spTree>
    <p:extLst>
      <p:ext uri="{BB962C8B-B14F-4D97-AF65-F5344CB8AC3E}">
        <p14:creationId xmlns:p14="http://schemas.microsoft.com/office/powerpoint/2010/main" val="715630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Work First Family Assistance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accent3"/>
                </a:solidFill>
              </a:rPr>
              <a:t>Work First Policy</a:t>
            </a:r>
          </a:p>
          <a:p>
            <a:r>
              <a:rPr lang="en-US" sz="2400" dirty="0" smtClean="0">
                <a:solidFill>
                  <a:schemeClr val="accent3"/>
                </a:solidFill>
              </a:rPr>
              <a:t>Work First policy sections are currently being reviewed, prioritized and revised. </a:t>
            </a:r>
          </a:p>
          <a:p>
            <a:r>
              <a:rPr lang="en-US" sz="2400" dirty="0" smtClean="0">
                <a:solidFill>
                  <a:schemeClr val="accent3"/>
                </a:solidFill>
              </a:rPr>
              <a:t>Until revisions are published, continue to refer to the appropriate Administrative letters and policy as written. </a:t>
            </a:r>
          </a:p>
          <a:p>
            <a:pPr marL="0" indent="0" algn="ctr">
              <a:buNone/>
            </a:pPr>
            <a:r>
              <a:rPr lang="en-US" sz="2400" b="1" u="sng" dirty="0" smtClean="0">
                <a:solidFill>
                  <a:schemeClr val="accent3"/>
                </a:solidFill>
              </a:rPr>
              <a:t>TANF State Plan 2016-2019</a:t>
            </a:r>
          </a:p>
          <a:p>
            <a:r>
              <a:rPr lang="en-US" sz="2400" dirty="0" smtClean="0">
                <a:solidFill>
                  <a:schemeClr val="accent3"/>
                </a:solidFill>
              </a:rPr>
              <a:t>North Carolina’s TANF State Plan for 2016-2019 has been submitted to the Administration for Children and Families (ACF) and awaiting approval. </a:t>
            </a:r>
          </a:p>
          <a:p>
            <a:pPr marL="0" indent="0" algn="ctr">
              <a:buNone/>
            </a:pPr>
            <a:r>
              <a:rPr lang="en-US" sz="2400" b="1" u="sng" dirty="0">
                <a:solidFill>
                  <a:schemeClr val="accent3"/>
                </a:solidFill>
              </a:rPr>
              <a:t>Webinars</a:t>
            </a:r>
          </a:p>
          <a:p>
            <a:r>
              <a:rPr lang="en-US" sz="2400" dirty="0">
                <a:solidFill>
                  <a:schemeClr val="accent3"/>
                </a:solidFill>
              </a:rPr>
              <a:t>The following webinars publication online </a:t>
            </a:r>
            <a:r>
              <a:rPr lang="en-US" sz="2400" dirty="0" smtClean="0">
                <a:solidFill>
                  <a:schemeClr val="accent3"/>
                </a:solidFill>
              </a:rPr>
              <a:t>is </a:t>
            </a:r>
            <a:r>
              <a:rPr lang="en-US" sz="2400" dirty="0">
                <a:solidFill>
                  <a:schemeClr val="accent3"/>
                </a:solidFill>
              </a:rPr>
              <a:t>forthcoming: Work First and NC </a:t>
            </a:r>
            <a:r>
              <a:rPr lang="en-US" sz="2400" dirty="0" smtClean="0">
                <a:solidFill>
                  <a:schemeClr val="accent3"/>
                </a:solidFill>
              </a:rPr>
              <a:t>Work and </a:t>
            </a:r>
            <a:r>
              <a:rPr lang="en-US" sz="2400" dirty="0">
                <a:solidFill>
                  <a:schemeClr val="accent3"/>
                </a:solidFill>
              </a:rPr>
              <a:t>NCWorks Partnership Conference Workshop </a:t>
            </a:r>
          </a:p>
          <a:p>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31</a:t>
            </a:fld>
            <a:endParaRPr lang="en-US" dirty="0"/>
          </a:p>
        </p:txBody>
      </p:sp>
    </p:spTree>
    <p:extLst>
      <p:ext uri="{BB962C8B-B14F-4D97-AF65-F5344CB8AC3E}">
        <p14:creationId xmlns:p14="http://schemas.microsoft.com/office/powerpoint/2010/main" val="3449818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Work First Family Assistance Cont’</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sz="2400" b="1" u="sng" dirty="0" smtClean="0">
                <a:solidFill>
                  <a:schemeClr val="accent3"/>
                </a:solidFill>
              </a:rPr>
              <a:t>WF 2GEN 4 NC</a:t>
            </a:r>
          </a:p>
          <a:p>
            <a:r>
              <a:rPr lang="en-US" sz="2400" dirty="0" smtClean="0">
                <a:solidFill>
                  <a:schemeClr val="accent3"/>
                </a:solidFill>
              </a:rPr>
              <a:t>More information is forthcoming. Counties will hear and see information regarding the statewide initiative for “global” 2GEN 4 NC including an assessment tool with a 2 generational approach. Policy revisions will reflect the vision and mission. </a:t>
            </a:r>
            <a:endParaRPr lang="en-US" sz="2400" dirty="0">
              <a:solidFill>
                <a:schemeClr val="accent3"/>
              </a:solidFill>
            </a:endParaRPr>
          </a:p>
          <a:p>
            <a:r>
              <a:rPr lang="en-US" sz="2400" dirty="0" smtClean="0">
                <a:solidFill>
                  <a:schemeClr val="accent3"/>
                </a:solidFill>
              </a:rPr>
              <a:t>VISION: Re-think and re-energize the NC Work First program to improve service delivery and employability outcomes.</a:t>
            </a:r>
          </a:p>
          <a:p>
            <a:r>
              <a:rPr lang="en-US" sz="2400" dirty="0" smtClean="0">
                <a:solidFill>
                  <a:schemeClr val="accent3"/>
                </a:solidFill>
              </a:rPr>
              <a:t>MISSION: The mission for NC Work First program’s 2GEN 4NC will focus on strengthening internal and external communications to increase partner engagement at both state and local level and to review and provide training and other evidence based strategies to enhance case management practices.</a:t>
            </a: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32</a:t>
            </a:fld>
            <a:endParaRPr lang="en-US" dirty="0"/>
          </a:p>
        </p:txBody>
      </p:sp>
    </p:spTree>
    <p:extLst>
      <p:ext uri="{BB962C8B-B14F-4D97-AF65-F5344CB8AC3E}">
        <p14:creationId xmlns:p14="http://schemas.microsoft.com/office/powerpoint/2010/main" val="789328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800" dirty="0" smtClean="0">
              <a:solidFill>
                <a:schemeClr val="tx2"/>
              </a:solidFill>
            </a:endParaRPr>
          </a:p>
          <a:p>
            <a:pPr marL="0" indent="0" algn="ctr">
              <a:buNone/>
            </a:pPr>
            <a:endParaRPr lang="en-US" sz="4800" dirty="0">
              <a:solidFill>
                <a:schemeClr val="tx2"/>
              </a:solidFill>
            </a:endParaRPr>
          </a:p>
          <a:p>
            <a:pPr marL="0" indent="0" algn="ctr">
              <a:buNone/>
            </a:pPr>
            <a:r>
              <a:rPr lang="en-US" sz="4800" dirty="0" smtClean="0">
                <a:solidFill>
                  <a:schemeClr val="tx2"/>
                </a:solidFill>
              </a:rPr>
              <a:t>Break</a:t>
            </a:r>
            <a:endParaRPr lang="en-US" sz="4800" dirty="0">
              <a:solidFill>
                <a:schemeClr val="tx2"/>
              </a:solidFill>
            </a:endParaRPr>
          </a:p>
          <a:p>
            <a:pPr marL="0" indent="0" algn="ctr">
              <a:buNone/>
            </a:pP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33</a:t>
            </a:fld>
            <a:endParaRPr lang="en-US" dirty="0"/>
          </a:p>
        </p:txBody>
      </p:sp>
    </p:spTree>
    <p:extLst>
      <p:ext uri="{BB962C8B-B14F-4D97-AF65-F5344CB8AC3E}">
        <p14:creationId xmlns:p14="http://schemas.microsoft.com/office/powerpoint/2010/main" val="4226836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34</a:t>
            </a:fld>
            <a:endParaRPr lang="en-US" dirty="0"/>
          </a:p>
        </p:txBody>
      </p:sp>
      <p:sp>
        <p:nvSpPr>
          <p:cNvPr id="4" name="Title 3"/>
          <p:cNvSpPr>
            <a:spLocks noGrp="1"/>
          </p:cNvSpPr>
          <p:nvPr>
            <p:ph type="ctrTitle"/>
          </p:nvPr>
        </p:nvSpPr>
        <p:spPr/>
        <p:txBody>
          <a:bodyPr/>
          <a:lstStyle/>
          <a:p>
            <a:r>
              <a:rPr lang="en-US" b="1" i="0" dirty="0" smtClean="0"/>
              <a:t>Medicaid</a:t>
            </a:r>
            <a:endParaRPr lang="en-US" b="1" i="0" dirty="0"/>
          </a:p>
        </p:txBody>
      </p:sp>
      <p:pic>
        <p:nvPicPr>
          <p:cNvPr id="5"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767" b="6767"/>
          <a:stretch>
            <a:fillRect/>
          </a:stretch>
        </p:blipFill>
        <p:spPr/>
      </p:pic>
    </p:spTree>
    <p:extLst>
      <p:ext uri="{BB962C8B-B14F-4D97-AF65-F5344CB8AC3E}">
        <p14:creationId xmlns:p14="http://schemas.microsoft.com/office/powerpoint/2010/main" val="2936005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sz="2400" b="1" u="sng" dirty="0" smtClean="0">
                <a:solidFill>
                  <a:schemeClr val="tx2"/>
                </a:solidFill>
              </a:rPr>
              <a:t>Timeliness Measures</a:t>
            </a:r>
          </a:p>
          <a:p>
            <a:r>
              <a:rPr lang="en-US" sz="2400" dirty="0" smtClean="0">
                <a:solidFill>
                  <a:schemeClr val="tx2"/>
                </a:solidFill>
              </a:rPr>
              <a:t>Average Processing Time (APT) – Other</a:t>
            </a:r>
          </a:p>
          <a:p>
            <a:pPr marL="0" indent="0">
              <a:buNone/>
            </a:pPr>
            <a:r>
              <a:rPr lang="en-US" sz="2400" dirty="0">
                <a:solidFill>
                  <a:schemeClr val="tx2"/>
                </a:solidFill>
              </a:rPr>
              <a:t>	</a:t>
            </a:r>
            <a:r>
              <a:rPr lang="en-US" sz="2400" dirty="0" smtClean="0">
                <a:solidFill>
                  <a:schemeClr val="tx2"/>
                </a:solidFill>
              </a:rPr>
              <a:t>- 45 days or less</a:t>
            </a:r>
          </a:p>
          <a:p>
            <a:r>
              <a:rPr lang="en-US" sz="2400" dirty="0" smtClean="0">
                <a:solidFill>
                  <a:schemeClr val="tx2"/>
                </a:solidFill>
              </a:rPr>
              <a:t>Percent Processed Timely (PPT) – Other</a:t>
            </a:r>
          </a:p>
          <a:p>
            <a:pPr marL="0" indent="0">
              <a:buNone/>
            </a:pPr>
            <a:r>
              <a:rPr lang="en-US" sz="2400" dirty="0">
                <a:solidFill>
                  <a:schemeClr val="tx2"/>
                </a:solidFill>
              </a:rPr>
              <a:t>	</a:t>
            </a:r>
            <a:r>
              <a:rPr lang="en-US" sz="2400" dirty="0" smtClean="0">
                <a:solidFill>
                  <a:schemeClr val="tx2"/>
                </a:solidFill>
              </a:rPr>
              <a:t>- 85% Level I counties</a:t>
            </a:r>
          </a:p>
          <a:p>
            <a:pPr marL="0" indent="0">
              <a:buNone/>
            </a:pPr>
            <a:r>
              <a:rPr lang="en-US" sz="2400" dirty="0">
                <a:solidFill>
                  <a:schemeClr val="tx2"/>
                </a:solidFill>
              </a:rPr>
              <a:t>	</a:t>
            </a:r>
            <a:r>
              <a:rPr lang="en-US" sz="2400" dirty="0" smtClean="0">
                <a:solidFill>
                  <a:schemeClr val="tx2"/>
                </a:solidFill>
              </a:rPr>
              <a:t>- 90% Level II/III counties</a:t>
            </a:r>
          </a:p>
          <a:p>
            <a:r>
              <a:rPr lang="en-US" sz="2400" dirty="0" smtClean="0">
                <a:solidFill>
                  <a:schemeClr val="tx2"/>
                </a:solidFill>
              </a:rPr>
              <a:t>Average Processing Time (APT) – MAD</a:t>
            </a:r>
          </a:p>
          <a:p>
            <a:pPr marL="0" indent="0">
              <a:buNone/>
            </a:pPr>
            <a:r>
              <a:rPr lang="en-US" sz="2400" dirty="0">
                <a:solidFill>
                  <a:schemeClr val="tx2"/>
                </a:solidFill>
              </a:rPr>
              <a:t>	</a:t>
            </a:r>
            <a:r>
              <a:rPr lang="en-US" sz="2400" dirty="0" smtClean="0">
                <a:solidFill>
                  <a:schemeClr val="tx2"/>
                </a:solidFill>
              </a:rPr>
              <a:t>- 90 days or less</a:t>
            </a:r>
          </a:p>
          <a:p>
            <a:r>
              <a:rPr lang="en-US" sz="2400" dirty="0" smtClean="0">
                <a:solidFill>
                  <a:schemeClr val="tx2"/>
                </a:solidFill>
              </a:rPr>
              <a:t>Percent Processed Timely (PPT) - MAD</a:t>
            </a:r>
          </a:p>
          <a:p>
            <a:pPr marL="0" indent="0">
              <a:buNone/>
            </a:pPr>
            <a:r>
              <a:rPr lang="en-US" sz="2400" dirty="0" smtClean="0">
                <a:solidFill>
                  <a:schemeClr val="tx2"/>
                </a:solidFill>
              </a:rPr>
              <a:t>	- 85% Level I counties</a:t>
            </a:r>
          </a:p>
          <a:p>
            <a:pPr marL="0" indent="0">
              <a:buNone/>
            </a:pPr>
            <a:r>
              <a:rPr lang="en-US" sz="2400" dirty="0">
                <a:solidFill>
                  <a:schemeClr val="tx2"/>
                </a:solidFill>
              </a:rPr>
              <a:t>	</a:t>
            </a:r>
            <a:r>
              <a:rPr lang="en-US" sz="2400" dirty="0" smtClean="0">
                <a:solidFill>
                  <a:schemeClr val="tx2"/>
                </a:solidFill>
              </a:rPr>
              <a:t>- 90% Level II/III counties</a:t>
            </a:r>
          </a:p>
          <a:p>
            <a:pPr marL="0" indent="0">
              <a:buNone/>
            </a:pPr>
            <a:r>
              <a:rPr lang="en-US" sz="2400" b="1" dirty="0" smtClean="0">
                <a:solidFill>
                  <a:srgbClr val="FF0000"/>
                </a:solidFill>
              </a:rPr>
              <a:t>Note: Counties must pass all 4 measures to pass the report card</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35</a:t>
            </a:fld>
            <a:endParaRPr lang="en-US" dirty="0"/>
          </a:p>
        </p:txBody>
      </p:sp>
    </p:spTree>
    <p:extLst>
      <p:ext uri="{BB962C8B-B14F-4D97-AF65-F5344CB8AC3E}">
        <p14:creationId xmlns:p14="http://schemas.microsoft.com/office/powerpoint/2010/main" val="1770870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tx2"/>
                </a:solidFill>
              </a:rPr>
              <a:t>Application Timeliness Reports</a:t>
            </a:r>
          </a:p>
          <a:p>
            <a:r>
              <a:rPr lang="en-US" sz="2400" dirty="0" smtClean="0">
                <a:solidFill>
                  <a:schemeClr val="tx2"/>
                </a:solidFill>
              </a:rPr>
              <a:t>Monthly Report Card</a:t>
            </a:r>
          </a:p>
          <a:p>
            <a:pPr marL="0" indent="0">
              <a:buNone/>
            </a:pPr>
            <a:r>
              <a:rPr lang="en-US" sz="2400" dirty="0" smtClean="0">
                <a:solidFill>
                  <a:schemeClr val="tx2"/>
                </a:solidFill>
              </a:rPr>
              <a:t>	- All applications processed during the calendar </a:t>
            </a:r>
          </a:p>
          <a:p>
            <a:pPr marL="0" indent="0">
              <a:buNone/>
            </a:pPr>
            <a:r>
              <a:rPr lang="en-US" sz="2400" dirty="0">
                <a:solidFill>
                  <a:schemeClr val="tx2"/>
                </a:solidFill>
              </a:rPr>
              <a:t> </a:t>
            </a:r>
            <a:r>
              <a:rPr lang="en-US" sz="2400" dirty="0" smtClean="0">
                <a:solidFill>
                  <a:schemeClr val="tx2"/>
                </a:solidFill>
              </a:rPr>
              <a:t>         month</a:t>
            </a:r>
          </a:p>
          <a:p>
            <a:pPr marL="0" indent="0">
              <a:buNone/>
            </a:pPr>
            <a:r>
              <a:rPr lang="en-US" sz="2400" dirty="0">
                <a:solidFill>
                  <a:schemeClr val="tx2"/>
                </a:solidFill>
              </a:rPr>
              <a:t>	</a:t>
            </a:r>
            <a:r>
              <a:rPr lang="en-US" sz="2400" dirty="0" smtClean="0">
                <a:solidFill>
                  <a:schemeClr val="tx2"/>
                </a:solidFill>
              </a:rPr>
              <a:t>- Includes approvals, denials and withdrawals</a:t>
            </a:r>
          </a:p>
          <a:p>
            <a:pPr marL="0" indent="0">
              <a:buNone/>
            </a:pPr>
            <a:r>
              <a:rPr lang="en-US" sz="2400" dirty="0">
                <a:solidFill>
                  <a:schemeClr val="tx2"/>
                </a:solidFill>
              </a:rPr>
              <a:t>	</a:t>
            </a:r>
            <a:r>
              <a:rPr lang="en-US" sz="2400" dirty="0" smtClean="0">
                <a:solidFill>
                  <a:schemeClr val="tx2"/>
                </a:solidFill>
              </a:rPr>
              <a:t>- Two categories of applications</a:t>
            </a:r>
          </a:p>
          <a:p>
            <a:pPr marL="0" indent="0">
              <a:buNone/>
            </a:pPr>
            <a:r>
              <a:rPr lang="en-US" sz="2400" dirty="0">
                <a:solidFill>
                  <a:schemeClr val="tx2"/>
                </a:solidFill>
              </a:rPr>
              <a:t>	</a:t>
            </a:r>
            <a:r>
              <a:rPr lang="en-US" sz="2400" dirty="0" smtClean="0">
                <a:solidFill>
                  <a:schemeClr val="tx2"/>
                </a:solidFill>
              </a:rPr>
              <a:t>	* Other – All applications subject to 45-day </a:t>
            </a:r>
          </a:p>
          <a:p>
            <a:pPr marL="0" indent="0">
              <a:buNone/>
            </a:pPr>
            <a:r>
              <a:rPr lang="en-US" sz="2400" dirty="0">
                <a:solidFill>
                  <a:schemeClr val="tx2"/>
                </a:solidFill>
              </a:rPr>
              <a:t> </a:t>
            </a:r>
            <a:r>
              <a:rPr lang="en-US" sz="2400" dirty="0" smtClean="0">
                <a:solidFill>
                  <a:schemeClr val="tx2"/>
                </a:solidFill>
              </a:rPr>
              <a:t>		   processing including MAGI and non-MAGI</a:t>
            </a:r>
          </a:p>
          <a:p>
            <a:pPr marL="0" indent="0">
              <a:buNone/>
            </a:pPr>
            <a:r>
              <a:rPr lang="en-US" sz="2400" dirty="0">
                <a:solidFill>
                  <a:schemeClr val="tx2"/>
                </a:solidFill>
              </a:rPr>
              <a:t>	</a:t>
            </a:r>
            <a:r>
              <a:rPr lang="en-US" sz="2400" dirty="0" smtClean="0">
                <a:solidFill>
                  <a:schemeClr val="tx2"/>
                </a:solidFill>
              </a:rPr>
              <a:t>	* MAD – Applications subject to 90-day 		 	          processing</a:t>
            </a:r>
          </a:p>
          <a:p>
            <a:r>
              <a:rPr lang="en-US" sz="2400" dirty="0" smtClean="0">
                <a:solidFill>
                  <a:schemeClr val="tx2"/>
                </a:solidFill>
              </a:rPr>
              <a:t>Posted in FAST Help</a:t>
            </a:r>
          </a:p>
          <a:p>
            <a:pPr marL="342900" lvl="1" indent="0">
              <a:buNone/>
            </a:pPr>
            <a:r>
              <a:rPr lang="en-US" sz="2200" dirty="0">
                <a:solidFill>
                  <a:schemeClr val="tx2"/>
                </a:solidFill>
              </a:rPr>
              <a:t>	</a:t>
            </a:r>
            <a:r>
              <a:rPr lang="en-US" sz="2200" dirty="0" smtClean="0">
                <a:solidFill>
                  <a:schemeClr val="tx2"/>
                </a:solidFill>
              </a:rPr>
              <a:t>- Table of Contents&gt;Reports&gt;MA Report Card</a:t>
            </a:r>
            <a:endParaRPr lang="en-US" sz="2400" dirty="0">
              <a:solidFill>
                <a:schemeClr val="tx2"/>
              </a:solidFill>
            </a:endParaRPr>
          </a:p>
          <a:p>
            <a:pPr marL="0" indent="0">
              <a:buNone/>
            </a:pPr>
            <a:endParaRPr lang="en-US" sz="24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36</a:t>
            </a:fld>
            <a:endParaRPr lang="en-US" dirty="0"/>
          </a:p>
        </p:txBody>
      </p:sp>
    </p:spTree>
    <p:extLst>
      <p:ext uri="{BB962C8B-B14F-4D97-AF65-F5344CB8AC3E}">
        <p14:creationId xmlns:p14="http://schemas.microsoft.com/office/powerpoint/2010/main" val="2650726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sz="2400" b="1" u="sng" dirty="0" smtClean="0">
                <a:solidFill>
                  <a:schemeClr val="tx2"/>
                </a:solidFill>
              </a:rPr>
              <a:t>Additional Supporting Reports</a:t>
            </a:r>
          </a:p>
          <a:p>
            <a:r>
              <a:rPr lang="en-US" sz="2400" dirty="0" smtClean="0">
                <a:solidFill>
                  <a:schemeClr val="tx2"/>
                </a:solidFill>
              </a:rPr>
              <a:t>Included Adjusted Report</a:t>
            </a:r>
          </a:p>
          <a:p>
            <a:pPr marL="0" indent="0">
              <a:buNone/>
            </a:pPr>
            <a:r>
              <a:rPr lang="en-US" sz="2400" dirty="0" smtClean="0">
                <a:solidFill>
                  <a:schemeClr val="tx2"/>
                </a:solidFill>
              </a:rPr>
              <a:t>	- Provides all details on the applications</a:t>
            </a:r>
          </a:p>
          <a:p>
            <a:pPr marL="0" indent="0">
              <a:buNone/>
            </a:pPr>
            <a:r>
              <a:rPr lang="en-US" sz="2400" dirty="0">
                <a:solidFill>
                  <a:schemeClr val="tx2"/>
                </a:solidFill>
              </a:rPr>
              <a:t>	</a:t>
            </a:r>
            <a:r>
              <a:rPr lang="en-US" sz="2400" dirty="0" smtClean="0">
                <a:solidFill>
                  <a:schemeClr val="tx2"/>
                </a:solidFill>
              </a:rPr>
              <a:t>- Sort by program category (MAD vs Other)</a:t>
            </a:r>
          </a:p>
          <a:p>
            <a:pPr marL="0" indent="0">
              <a:buNone/>
            </a:pPr>
            <a:r>
              <a:rPr lang="en-US" sz="2400" dirty="0">
                <a:solidFill>
                  <a:schemeClr val="tx2"/>
                </a:solidFill>
              </a:rPr>
              <a:t>	</a:t>
            </a:r>
            <a:r>
              <a:rPr lang="en-US" sz="2400" dirty="0" smtClean="0">
                <a:solidFill>
                  <a:schemeClr val="tx2"/>
                </a:solidFill>
              </a:rPr>
              <a:t>- Identify issues with specific cases to analyze</a:t>
            </a:r>
          </a:p>
          <a:p>
            <a:pPr marL="0" indent="0">
              <a:buNone/>
            </a:pPr>
            <a:r>
              <a:rPr lang="en-US" sz="2400" dirty="0">
                <a:solidFill>
                  <a:schemeClr val="tx2"/>
                </a:solidFill>
              </a:rPr>
              <a:t>	</a:t>
            </a:r>
            <a:r>
              <a:rPr lang="en-US" sz="2400" dirty="0" smtClean="0">
                <a:solidFill>
                  <a:schemeClr val="tx2"/>
                </a:solidFill>
              </a:rPr>
              <a:t>- Determine cause (specific worker(s))</a:t>
            </a:r>
          </a:p>
          <a:p>
            <a:r>
              <a:rPr lang="en-US" sz="2400" dirty="0" smtClean="0">
                <a:solidFill>
                  <a:schemeClr val="tx2"/>
                </a:solidFill>
              </a:rPr>
              <a:t>Included Actual Report</a:t>
            </a:r>
          </a:p>
          <a:p>
            <a:pPr marL="0" indent="0">
              <a:buNone/>
            </a:pPr>
            <a:r>
              <a:rPr lang="en-US" sz="2400" dirty="0">
                <a:solidFill>
                  <a:schemeClr val="tx2"/>
                </a:solidFill>
              </a:rPr>
              <a:t>	</a:t>
            </a:r>
            <a:r>
              <a:rPr lang="en-US" sz="2400" dirty="0" smtClean="0">
                <a:solidFill>
                  <a:schemeClr val="tx2"/>
                </a:solidFill>
              </a:rPr>
              <a:t>- Provides details on applications when using </a:t>
            </a:r>
          </a:p>
          <a:p>
            <a:pPr marL="0" indent="0">
              <a:buNone/>
            </a:pPr>
            <a:r>
              <a:rPr lang="en-US" sz="2400" dirty="0">
                <a:solidFill>
                  <a:schemeClr val="tx2"/>
                </a:solidFill>
              </a:rPr>
              <a:t>	</a:t>
            </a:r>
            <a:r>
              <a:rPr lang="en-US" sz="2400" dirty="0" smtClean="0">
                <a:solidFill>
                  <a:schemeClr val="tx2"/>
                </a:solidFill>
              </a:rPr>
              <a:t>  actual calendar days including weekends and</a:t>
            </a:r>
          </a:p>
          <a:p>
            <a:pPr marL="0" indent="0">
              <a:buNone/>
            </a:pPr>
            <a:r>
              <a:rPr lang="en-US" sz="2400" dirty="0">
                <a:solidFill>
                  <a:schemeClr val="tx2"/>
                </a:solidFill>
              </a:rPr>
              <a:t>	</a:t>
            </a:r>
            <a:r>
              <a:rPr lang="en-US" sz="2400" dirty="0" smtClean="0">
                <a:solidFill>
                  <a:schemeClr val="tx2"/>
                </a:solidFill>
              </a:rPr>
              <a:t>  holidays. </a:t>
            </a:r>
          </a:p>
          <a:p>
            <a:r>
              <a:rPr lang="en-US" sz="2400" dirty="0" smtClean="0">
                <a:solidFill>
                  <a:schemeClr val="tx2"/>
                </a:solidFill>
              </a:rPr>
              <a:t>Excluded Actual Report</a:t>
            </a:r>
          </a:p>
          <a:p>
            <a:pPr marL="0" indent="0">
              <a:buNone/>
            </a:pPr>
            <a:r>
              <a:rPr lang="en-US" sz="2400" dirty="0">
                <a:solidFill>
                  <a:schemeClr val="tx2"/>
                </a:solidFill>
              </a:rPr>
              <a:t>	</a:t>
            </a:r>
            <a:r>
              <a:rPr lang="en-US" sz="2400" dirty="0" smtClean="0">
                <a:solidFill>
                  <a:schemeClr val="tx2"/>
                </a:solidFill>
              </a:rPr>
              <a:t>- Review to ensure cases were appropriately 	 		  excluded</a:t>
            </a:r>
            <a:r>
              <a:rPr lang="en-US" sz="2400" dirty="0">
                <a:solidFill>
                  <a:schemeClr val="tx2"/>
                </a:solidFill>
              </a:rPr>
              <a:t>	</a:t>
            </a:r>
          </a:p>
        </p:txBody>
      </p:sp>
      <p:sp>
        <p:nvSpPr>
          <p:cNvPr id="4" name="Slide Number Placeholder 3"/>
          <p:cNvSpPr>
            <a:spLocks noGrp="1"/>
          </p:cNvSpPr>
          <p:nvPr>
            <p:ph type="sldNum" sz="quarter" idx="12"/>
          </p:nvPr>
        </p:nvSpPr>
        <p:spPr/>
        <p:txBody>
          <a:bodyPr/>
          <a:lstStyle/>
          <a:p>
            <a:fld id="{11F27F3A-B3E9-41ED-AF8F-A365F10BB65F}" type="slidenum">
              <a:rPr lang="en-US" smtClean="0"/>
              <a:pPr/>
              <a:t>37</a:t>
            </a:fld>
            <a:endParaRPr lang="en-US" dirty="0"/>
          </a:p>
        </p:txBody>
      </p:sp>
    </p:spTree>
    <p:extLst>
      <p:ext uri="{BB962C8B-B14F-4D97-AF65-F5344CB8AC3E}">
        <p14:creationId xmlns:p14="http://schemas.microsoft.com/office/powerpoint/2010/main" val="481045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tx2"/>
                </a:solidFill>
              </a:rPr>
              <a:t>Report Card Analysis</a:t>
            </a:r>
          </a:p>
          <a:p>
            <a:pPr marL="0" indent="0" algn="ctr">
              <a:buNone/>
            </a:pPr>
            <a:endParaRPr lang="en-US" sz="2400" b="1" u="sng" dirty="0">
              <a:solidFill>
                <a:schemeClr val="tx2"/>
              </a:solidFill>
            </a:endParaRPr>
          </a:p>
          <a:p>
            <a:r>
              <a:rPr lang="en-US" sz="2400" dirty="0" smtClean="0">
                <a:solidFill>
                  <a:schemeClr val="tx2"/>
                </a:solidFill>
              </a:rPr>
              <a:t>DMA-5167: Guide for analysis of report card failure or monitoring issue</a:t>
            </a:r>
          </a:p>
          <a:p>
            <a:r>
              <a:rPr lang="en-US" sz="2400" dirty="0" smtClean="0">
                <a:solidFill>
                  <a:schemeClr val="tx2"/>
                </a:solidFill>
              </a:rPr>
              <a:t>DMA-5169: Report Card analysis – use to document applications that were disposed after 45/90 day and reason. </a:t>
            </a:r>
          </a:p>
          <a:p>
            <a:pPr marL="0" indent="0">
              <a:buNone/>
            </a:pPr>
            <a:endParaRPr lang="en-US" sz="24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38</a:t>
            </a:fld>
            <a:endParaRPr lang="en-US" dirty="0"/>
          </a:p>
        </p:txBody>
      </p:sp>
    </p:spTree>
    <p:extLst>
      <p:ext uri="{BB962C8B-B14F-4D97-AF65-F5344CB8AC3E}">
        <p14:creationId xmlns:p14="http://schemas.microsoft.com/office/powerpoint/2010/main" val="26337298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fontScale="85000" lnSpcReduction="20000"/>
          </a:bodyPr>
          <a:lstStyle/>
          <a:p>
            <a:pPr marL="0" indent="0" algn="ctr">
              <a:buNone/>
            </a:pPr>
            <a:r>
              <a:rPr lang="en-US" sz="2400" b="1" u="sng" dirty="0" smtClean="0">
                <a:solidFill>
                  <a:schemeClr val="tx2"/>
                </a:solidFill>
              </a:rPr>
              <a:t>Application Monitoring</a:t>
            </a:r>
          </a:p>
          <a:p>
            <a:r>
              <a:rPr lang="en-US" sz="2400" dirty="0" smtClean="0">
                <a:solidFill>
                  <a:schemeClr val="tx2"/>
                </a:solidFill>
              </a:rPr>
              <a:t>Monitor applications to ensure that correct procedures were followed during processing:</a:t>
            </a:r>
          </a:p>
          <a:p>
            <a:pPr marL="0" indent="0">
              <a:buNone/>
            </a:pPr>
            <a:r>
              <a:rPr lang="en-US" sz="2400" dirty="0">
                <a:solidFill>
                  <a:schemeClr val="tx2"/>
                </a:solidFill>
              </a:rPr>
              <a:t>	</a:t>
            </a:r>
            <a:r>
              <a:rPr lang="en-US" sz="2400" dirty="0" smtClean="0">
                <a:solidFill>
                  <a:schemeClr val="tx2"/>
                </a:solidFill>
              </a:rPr>
              <a:t>- Did not deny prior to 45/90 day for missing </a:t>
            </a:r>
          </a:p>
          <a:p>
            <a:pPr marL="0" indent="0">
              <a:buNone/>
            </a:pPr>
            <a:r>
              <a:rPr lang="en-US" sz="2400" dirty="0">
                <a:solidFill>
                  <a:schemeClr val="tx2"/>
                </a:solidFill>
              </a:rPr>
              <a:t>	</a:t>
            </a:r>
            <a:r>
              <a:rPr lang="en-US" sz="2400" dirty="0" smtClean="0">
                <a:solidFill>
                  <a:schemeClr val="tx2"/>
                </a:solidFill>
              </a:rPr>
              <a:t>  information</a:t>
            </a:r>
          </a:p>
          <a:p>
            <a:pPr marL="0" indent="0">
              <a:buNone/>
            </a:pPr>
            <a:r>
              <a:rPr lang="en-US" sz="2400" dirty="0">
                <a:solidFill>
                  <a:schemeClr val="tx2"/>
                </a:solidFill>
              </a:rPr>
              <a:t>	</a:t>
            </a:r>
            <a:r>
              <a:rPr lang="en-US" sz="2400" dirty="0" smtClean="0">
                <a:solidFill>
                  <a:schemeClr val="tx2"/>
                </a:solidFill>
              </a:rPr>
              <a:t>- Sent at least 2 requests for information with at </a:t>
            </a:r>
          </a:p>
          <a:p>
            <a:pPr marL="0" indent="0">
              <a:buNone/>
            </a:pPr>
            <a:r>
              <a:rPr lang="en-US" sz="2400" dirty="0">
                <a:solidFill>
                  <a:schemeClr val="tx2"/>
                </a:solidFill>
              </a:rPr>
              <a:t>	</a:t>
            </a:r>
            <a:r>
              <a:rPr lang="en-US" sz="2400" dirty="0" smtClean="0">
                <a:solidFill>
                  <a:schemeClr val="tx2"/>
                </a:solidFill>
              </a:rPr>
              <a:t>  least 12 days between </a:t>
            </a:r>
          </a:p>
          <a:p>
            <a:pPr marL="0" indent="0">
              <a:buNone/>
            </a:pPr>
            <a:r>
              <a:rPr lang="en-US" sz="2400" dirty="0">
                <a:solidFill>
                  <a:schemeClr val="tx2"/>
                </a:solidFill>
              </a:rPr>
              <a:t>	</a:t>
            </a:r>
            <a:r>
              <a:rPr lang="en-US" sz="2400" dirty="0" smtClean="0">
                <a:solidFill>
                  <a:schemeClr val="tx2"/>
                </a:solidFill>
              </a:rPr>
              <a:t>- All other processing requirements</a:t>
            </a:r>
          </a:p>
          <a:p>
            <a:r>
              <a:rPr lang="en-US" sz="2400" dirty="0" smtClean="0">
                <a:solidFill>
                  <a:schemeClr val="tx2"/>
                </a:solidFill>
              </a:rPr>
              <a:t>Monitor actions:</a:t>
            </a:r>
          </a:p>
          <a:p>
            <a:pPr marL="0" indent="0">
              <a:buNone/>
            </a:pPr>
            <a:r>
              <a:rPr lang="en-US" sz="2400" dirty="0">
                <a:solidFill>
                  <a:schemeClr val="tx2"/>
                </a:solidFill>
              </a:rPr>
              <a:t>	</a:t>
            </a:r>
            <a:r>
              <a:rPr lang="en-US" sz="2400" dirty="0" smtClean="0">
                <a:solidFill>
                  <a:schemeClr val="tx2"/>
                </a:solidFill>
              </a:rPr>
              <a:t>- Denials</a:t>
            </a:r>
          </a:p>
          <a:p>
            <a:pPr marL="0" indent="0">
              <a:buNone/>
            </a:pPr>
            <a:r>
              <a:rPr lang="en-US" sz="2400" dirty="0">
                <a:solidFill>
                  <a:schemeClr val="tx2"/>
                </a:solidFill>
              </a:rPr>
              <a:t>	</a:t>
            </a:r>
            <a:r>
              <a:rPr lang="en-US" sz="2400" dirty="0" smtClean="0">
                <a:solidFill>
                  <a:schemeClr val="tx2"/>
                </a:solidFill>
              </a:rPr>
              <a:t>- Withdrawals</a:t>
            </a:r>
          </a:p>
          <a:p>
            <a:pPr marL="0" indent="0">
              <a:buNone/>
            </a:pPr>
            <a:r>
              <a:rPr lang="en-US" sz="2400" dirty="0">
                <a:solidFill>
                  <a:schemeClr val="tx2"/>
                </a:solidFill>
              </a:rPr>
              <a:t>	</a:t>
            </a:r>
            <a:r>
              <a:rPr lang="en-US" sz="2400" dirty="0" smtClean="0">
                <a:solidFill>
                  <a:schemeClr val="tx2"/>
                </a:solidFill>
              </a:rPr>
              <a:t>- Discouragement (includes approvals)</a:t>
            </a:r>
          </a:p>
          <a:p>
            <a:pPr marL="0" indent="0">
              <a:buNone/>
            </a:pPr>
            <a:r>
              <a:rPr lang="en-US" sz="2400" dirty="0">
                <a:solidFill>
                  <a:schemeClr val="tx2"/>
                </a:solidFill>
              </a:rPr>
              <a:t>	</a:t>
            </a:r>
            <a:r>
              <a:rPr lang="en-US" sz="2400" dirty="0" smtClean="0">
                <a:solidFill>
                  <a:schemeClr val="tx2"/>
                </a:solidFill>
              </a:rPr>
              <a:t>- Inquiries</a:t>
            </a:r>
          </a:p>
          <a:p>
            <a:pPr marL="0" indent="0">
              <a:buNone/>
            </a:pPr>
            <a:r>
              <a:rPr lang="en-US" sz="2400" dirty="0">
                <a:solidFill>
                  <a:schemeClr val="tx2"/>
                </a:solidFill>
              </a:rPr>
              <a:t>	</a:t>
            </a:r>
            <a:r>
              <a:rPr lang="en-US" sz="2400" dirty="0" smtClean="0">
                <a:solidFill>
                  <a:schemeClr val="tx2"/>
                </a:solidFill>
              </a:rPr>
              <a:t>- Excluded time was correct</a:t>
            </a:r>
          </a:p>
          <a:p>
            <a:r>
              <a:rPr lang="en-US" sz="2400" dirty="0" smtClean="0">
                <a:solidFill>
                  <a:schemeClr val="tx2"/>
                </a:solidFill>
              </a:rPr>
              <a:t>Threshold is 80% for denials, withdrawals, discouragement and inquiries for all counties. </a:t>
            </a:r>
            <a:endParaRPr lang="en-US" sz="24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39</a:t>
            </a:fld>
            <a:endParaRPr lang="en-US" dirty="0"/>
          </a:p>
        </p:txBody>
      </p:sp>
    </p:spTree>
    <p:extLst>
      <p:ext uri="{BB962C8B-B14F-4D97-AF65-F5344CB8AC3E}">
        <p14:creationId xmlns:p14="http://schemas.microsoft.com/office/powerpoint/2010/main" val="1566696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04800"/>
            <a:ext cx="7886700" cy="5943601"/>
          </a:xfrm>
        </p:spPr>
        <p:txBody>
          <a:bodyPr>
            <a:normAutofit/>
          </a:bodyPr>
          <a:lstStyle/>
          <a:p>
            <a:pPr marL="0" indent="0">
              <a:buNone/>
            </a:pPr>
            <a:endParaRPr lang="en-US" sz="2400" i="1" dirty="0" smtClean="0"/>
          </a:p>
          <a:p>
            <a:pPr marL="0" indent="0">
              <a:buNone/>
            </a:pPr>
            <a:endParaRPr lang="en-US" sz="2400" i="1" dirty="0"/>
          </a:p>
          <a:p>
            <a:pPr marL="0" indent="0">
              <a:buNone/>
            </a:pPr>
            <a:r>
              <a:rPr lang="en-US" sz="3200" i="1" dirty="0" smtClean="0">
                <a:solidFill>
                  <a:schemeClr val="accent3"/>
                </a:solidFill>
              </a:rPr>
              <a:t>“It is better to lead from behind and put others in front, especially when you celebrate victory when nice things occur. You take the front line when there is danger. Then people will appreciate your leadership.”</a:t>
            </a:r>
          </a:p>
          <a:p>
            <a:pPr marL="0" indent="0">
              <a:buNone/>
            </a:pPr>
            <a:endParaRPr lang="en-US" sz="3200" i="1" dirty="0">
              <a:solidFill>
                <a:schemeClr val="accent3"/>
              </a:solidFill>
            </a:endParaRPr>
          </a:p>
          <a:p>
            <a:pPr marL="0" indent="0">
              <a:buNone/>
            </a:pPr>
            <a:r>
              <a:rPr lang="en-US" sz="3200" i="1" dirty="0" smtClean="0">
                <a:solidFill>
                  <a:schemeClr val="accent3"/>
                </a:solidFill>
              </a:rPr>
              <a:t>						-Nelson Mandela</a:t>
            </a:r>
          </a:p>
        </p:txBody>
      </p:sp>
      <p:sp>
        <p:nvSpPr>
          <p:cNvPr id="4" name="Slide Number Placeholder 3"/>
          <p:cNvSpPr>
            <a:spLocks noGrp="1"/>
          </p:cNvSpPr>
          <p:nvPr>
            <p:ph type="sldNum" sz="quarter" idx="12"/>
          </p:nvPr>
        </p:nvSpPr>
        <p:spPr/>
        <p:txBody>
          <a:bodyPr/>
          <a:lstStyle/>
          <a:p>
            <a:fld id="{11F27F3A-B3E9-41ED-AF8F-A365F10BB65F}" type="slidenum">
              <a:rPr lang="en-US" smtClean="0"/>
              <a:pPr/>
              <a:t>4</a:t>
            </a:fld>
            <a:endParaRPr lang="en-US" dirty="0"/>
          </a:p>
        </p:txBody>
      </p:sp>
    </p:spTree>
    <p:extLst>
      <p:ext uri="{BB962C8B-B14F-4D97-AF65-F5344CB8AC3E}">
        <p14:creationId xmlns:p14="http://schemas.microsoft.com/office/powerpoint/2010/main" val="33893745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sz="2400" b="1" u="sng" dirty="0" smtClean="0">
                <a:solidFill>
                  <a:schemeClr val="tx2"/>
                </a:solidFill>
              </a:rPr>
              <a:t>Monitoring Analysis and Corrective Action</a:t>
            </a:r>
          </a:p>
          <a:p>
            <a:r>
              <a:rPr lang="en-US" sz="2400" dirty="0" smtClean="0">
                <a:solidFill>
                  <a:schemeClr val="tx2"/>
                </a:solidFill>
              </a:rPr>
              <a:t>DMA-5167</a:t>
            </a:r>
          </a:p>
          <a:p>
            <a:pPr marL="0" indent="0">
              <a:buNone/>
            </a:pPr>
            <a:r>
              <a:rPr lang="en-US" sz="2400" dirty="0">
                <a:solidFill>
                  <a:schemeClr val="tx2"/>
                </a:solidFill>
              </a:rPr>
              <a:t>	</a:t>
            </a:r>
            <a:r>
              <a:rPr lang="en-US" sz="2400" dirty="0" smtClean="0">
                <a:solidFill>
                  <a:schemeClr val="tx2"/>
                </a:solidFill>
              </a:rPr>
              <a:t>- Guide for analysis of cases cited in monitoring</a:t>
            </a:r>
          </a:p>
          <a:p>
            <a:r>
              <a:rPr lang="en-US" sz="2400" dirty="0" smtClean="0">
                <a:solidFill>
                  <a:schemeClr val="tx2"/>
                </a:solidFill>
              </a:rPr>
              <a:t>DMA-5168</a:t>
            </a:r>
          </a:p>
          <a:p>
            <a:pPr marL="0" indent="0">
              <a:buNone/>
            </a:pPr>
            <a:r>
              <a:rPr lang="en-US" sz="2400" dirty="0">
                <a:solidFill>
                  <a:schemeClr val="tx2"/>
                </a:solidFill>
              </a:rPr>
              <a:t>	</a:t>
            </a:r>
            <a:r>
              <a:rPr lang="en-US" sz="2400" dirty="0" smtClean="0">
                <a:solidFill>
                  <a:schemeClr val="tx2"/>
                </a:solidFill>
              </a:rPr>
              <a:t>- Report on actions taken for improper actions</a:t>
            </a:r>
          </a:p>
          <a:p>
            <a:pPr marL="0" indent="0">
              <a:buNone/>
            </a:pPr>
            <a:r>
              <a:rPr lang="en-US" sz="2400" dirty="0">
                <a:solidFill>
                  <a:schemeClr val="tx2"/>
                </a:solidFill>
              </a:rPr>
              <a:t>	</a:t>
            </a:r>
            <a:r>
              <a:rPr lang="en-US" sz="2400" dirty="0" smtClean="0">
                <a:solidFill>
                  <a:schemeClr val="tx2"/>
                </a:solidFill>
              </a:rPr>
              <a:t>- Once actions completed (cases reopened or</a:t>
            </a:r>
          </a:p>
          <a:p>
            <a:pPr marL="0" indent="0">
              <a:buNone/>
            </a:pPr>
            <a:r>
              <a:rPr lang="en-US" sz="2400" dirty="0">
                <a:solidFill>
                  <a:schemeClr val="tx2"/>
                </a:solidFill>
              </a:rPr>
              <a:t>	</a:t>
            </a:r>
            <a:r>
              <a:rPr lang="en-US" sz="2400" dirty="0" smtClean="0">
                <a:solidFill>
                  <a:schemeClr val="tx2"/>
                </a:solidFill>
              </a:rPr>
              <a:t>   addressed), submit completed DMA-5168 to </a:t>
            </a:r>
          </a:p>
          <a:p>
            <a:pPr marL="0" indent="0">
              <a:buNone/>
            </a:pPr>
            <a:r>
              <a:rPr lang="en-US" sz="2400" dirty="0">
                <a:solidFill>
                  <a:schemeClr val="tx2"/>
                </a:solidFill>
              </a:rPr>
              <a:t> </a:t>
            </a:r>
            <a:r>
              <a:rPr lang="en-US" sz="2400" dirty="0" smtClean="0">
                <a:solidFill>
                  <a:schemeClr val="tx2"/>
                </a:solidFill>
              </a:rPr>
              <a:t>          OST</a:t>
            </a:r>
          </a:p>
          <a:p>
            <a:r>
              <a:rPr lang="en-US" sz="2400" dirty="0" smtClean="0">
                <a:solidFill>
                  <a:schemeClr val="tx2"/>
                </a:solidFill>
              </a:rPr>
              <a:t>All analysis and corrective action documentation must be filed in a central location in the agency</a:t>
            </a:r>
          </a:p>
          <a:p>
            <a:pPr marL="0" indent="0">
              <a:buNone/>
            </a:pPr>
            <a:endParaRPr lang="en-US" sz="2400" dirty="0">
              <a:solidFill>
                <a:schemeClr val="tx2"/>
              </a:solidFill>
            </a:endParaRPr>
          </a:p>
          <a:p>
            <a:pPr marL="0" indent="0" algn="ctr">
              <a:buNone/>
            </a:pPr>
            <a:r>
              <a:rPr lang="en-US" sz="2400" dirty="0" smtClean="0">
                <a:solidFill>
                  <a:schemeClr val="tx2"/>
                </a:solidFill>
                <a:hlinkClick r:id="rId3"/>
              </a:rPr>
              <a:t>https://www2.ncdhhs.gov/info/olm/forms/dma/</a:t>
            </a:r>
            <a:endParaRPr lang="en-US" sz="2400" dirty="0" smtClean="0">
              <a:solidFill>
                <a:schemeClr val="tx2"/>
              </a:solidFill>
            </a:endParaRPr>
          </a:p>
          <a:p>
            <a:pPr marL="0" indent="0">
              <a:buNone/>
            </a:pPr>
            <a:endParaRPr lang="en-US" sz="2400" dirty="0" smtClean="0">
              <a:solidFill>
                <a:schemeClr val="tx2"/>
              </a:solidFill>
            </a:endParaRPr>
          </a:p>
          <a:p>
            <a:pPr marL="0" indent="0">
              <a:buNone/>
            </a:pPr>
            <a:endParaRPr lang="en-US" sz="24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40</a:t>
            </a:fld>
            <a:endParaRPr lang="en-US" dirty="0"/>
          </a:p>
        </p:txBody>
      </p:sp>
    </p:spTree>
    <p:extLst>
      <p:ext uri="{BB962C8B-B14F-4D97-AF65-F5344CB8AC3E}">
        <p14:creationId xmlns:p14="http://schemas.microsoft.com/office/powerpoint/2010/main" val="711259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buNone/>
            </a:pPr>
            <a:endParaRPr lang="en-US" sz="2400" dirty="0" smtClean="0">
              <a:solidFill>
                <a:schemeClr val="tx2"/>
              </a:solidFill>
            </a:endParaRPr>
          </a:p>
          <a:p>
            <a:pPr marL="0" indent="0">
              <a:buNone/>
            </a:pPr>
            <a:endParaRPr lang="en-US" sz="2400"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41</a:t>
            </a:fld>
            <a:endParaRPr lang="en-US" dirty="0"/>
          </a:p>
        </p:txBody>
      </p:sp>
      <p:sp>
        <p:nvSpPr>
          <p:cNvPr id="5" name="Content Placeholder 2"/>
          <p:cNvSpPr txBox="1">
            <a:spLocks/>
          </p:cNvSpPr>
          <p:nvPr/>
        </p:nvSpPr>
        <p:spPr>
          <a:xfrm>
            <a:off x="781050" y="1381128"/>
            <a:ext cx="7886700" cy="50196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u="sng" dirty="0" smtClean="0">
                <a:solidFill>
                  <a:schemeClr val="accent3"/>
                </a:solidFill>
              </a:rPr>
              <a:t>Non-Emergency Medical Transportation (NEMT)</a:t>
            </a:r>
          </a:p>
          <a:p>
            <a:r>
              <a:rPr lang="en-US" sz="2400" dirty="0" smtClean="0">
                <a:solidFill>
                  <a:schemeClr val="accent3"/>
                </a:solidFill>
              </a:rPr>
              <a:t>Determined next group of counties for implementation for January</a:t>
            </a:r>
          </a:p>
          <a:p>
            <a:pPr marL="0" indent="0">
              <a:buNone/>
            </a:pPr>
            <a:endParaRPr lang="en-US" sz="2400" dirty="0" smtClean="0">
              <a:solidFill>
                <a:schemeClr val="accent3"/>
              </a:solidFill>
            </a:endParaRPr>
          </a:p>
          <a:p>
            <a:r>
              <a:rPr lang="en-US" sz="2400" dirty="0" smtClean="0">
                <a:solidFill>
                  <a:schemeClr val="accent3"/>
                </a:solidFill>
              </a:rPr>
              <a:t>Trainings continue for county process and for vendors</a:t>
            </a:r>
          </a:p>
          <a:p>
            <a:pPr marL="0" indent="0">
              <a:buNone/>
            </a:pPr>
            <a:endParaRPr lang="en-US" sz="2400" dirty="0" smtClean="0">
              <a:solidFill>
                <a:schemeClr val="accent3"/>
              </a:solidFill>
            </a:endParaRPr>
          </a:p>
          <a:p>
            <a:r>
              <a:rPr lang="en-US" sz="2400" dirty="0" smtClean="0">
                <a:solidFill>
                  <a:schemeClr val="accent3"/>
                </a:solidFill>
              </a:rPr>
              <a:t>November training schedule sent to transportation coordinators and directors</a:t>
            </a:r>
          </a:p>
          <a:p>
            <a:pPr marL="0" indent="0">
              <a:buNone/>
            </a:pPr>
            <a:endParaRPr lang="en-US" sz="2400" dirty="0" smtClean="0">
              <a:solidFill>
                <a:schemeClr val="accent3"/>
              </a:solidFill>
            </a:endParaRPr>
          </a:p>
          <a:p>
            <a:r>
              <a:rPr lang="en-US" sz="2400" dirty="0" smtClean="0">
                <a:solidFill>
                  <a:schemeClr val="accent3"/>
                </a:solidFill>
              </a:rPr>
              <a:t>Counties need to share information with their contracted vendors. </a:t>
            </a:r>
            <a:endParaRPr lang="en-US" sz="2400" dirty="0">
              <a:solidFill>
                <a:schemeClr val="accent3"/>
              </a:solidFill>
            </a:endParaRPr>
          </a:p>
        </p:txBody>
      </p:sp>
    </p:spTree>
    <p:extLst>
      <p:ext uri="{BB962C8B-B14F-4D97-AF65-F5344CB8AC3E}">
        <p14:creationId xmlns:p14="http://schemas.microsoft.com/office/powerpoint/2010/main" val="35494110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936" y="167483"/>
            <a:ext cx="7886700" cy="1061245"/>
          </a:xfrm>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accent3"/>
                </a:solidFill>
              </a:rPr>
              <a:t>Corrective Action Plan Findings – 1</a:t>
            </a:r>
            <a:r>
              <a:rPr lang="en-US" sz="2400" b="1" u="sng" baseline="30000" dirty="0" smtClean="0">
                <a:solidFill>
                  <a:schemeClr val="accent3"/>
                </a:solidFill>
              </a:rPr>
              <a:t>st</a:t>
            </a:r>
            <a:r>
              <a:rPr lang="en-US" sz="2400" b="1" u="sng" dirty="0" smtClean="0">
                <a:solidFill>
                  <a:schemeClr val="accent3"/>
                </a:solidFill>
              </a:rPr>
              <a:t> Quarter</a:t>
            </a:r>
          </a:p>
          <a:p>
            <a:r>
              <a:rPr lang="en-US" sz="2400" dirty="0" smtClean="0">
                <a:solidFill>
                  <a:schemeClr val="accent3"/>
                </a:solidFill>
              </a:rPr>
              <a:t>Notices </a:t>
            </a:r>
          </a:p>
          <a:p>
            <a:pPr marL="0" indent="0">
              <a:buNone/>
            </a:pPr>
            <a:r>
              <a:rPr lang="en-US" sz="2400" dirty="0">
                <a:solidFill>
                  <a:schemeClr val="accent3"/>
                </a:solidFill>
              </a:rPr>
              <a:t>	</a:t>
            </a:r>
            <a:r>
              <a:rPr lang="en-US" sz="2400" dirty="0" smtClean="0">
                <a:solidFill>
                  <a:schemeClr val="accent3"/>
                </a:solidFill>
              </a:rPr>
              <a:t>-When to issue adequate versus timely notices</a:t>
            </a:r>
          </a:p>
          <a:p>
            <a:pPr marL="0" indent="0">
              <a:buNone/>
            </a:pPr>
            <a:r>
              <a:rPr lang="en-US" sz="2400" dirty="0" smtClean="0">
                <a:solidFill>
                  <a:schemeClr val="accent3"/>
                </a:solidFill>
              </a:rPr>
              <a:t> 	-Manual or system approved notices.</a:t>
            </a:r>
          </a:p>
          <a:p>
            <a:r>
              <a:rPr lang="en-US" sz="2400" dirty="0" smtClean="0">
                <a:solidFill>
                  <a:schemeClr val="accent3"/>
                </a:solidFill>
              </a:rPr>
              <a:t>Documentation – Missing supporting information</a:t>
            </a:r>
          </a:p>
          <a:p>
            <a:r>
              <a:rPr lang="en-US" sz="2400" dirty="0" smtClean="0">
                <a:solidFill>
                  <a:schemeClr val="accent3"/>
                </a:solidFill>
              </a:rPr>
              <a:t>Budget/Calculations – Failure to calculate/obtain correct information</a:t>
            </a:r>
          </a:p>
          <a:p>
            <a:r>
              <a:rPr lang="en-US" sz="2400" dirty="0" smtClean="0">
                <a:solidFill>
                  <a:schemeClr val="accent3"/>
                </a:solidFill>
              </a:rPr>
              <a:t>OVS – OVS In progress, No OVS, used OLV, did not image into NC FAST.</a:t>
            </a:r>
          </a:p>
          <a:p>
            <a:r>
              <a:rPr lang="en-US" sz="2400" dirty="0" smtClean="0">
                <a:solidFill>
                  <a:schemeClr val="accent3"/>
                </a:solidFill>
              </a:rPr>
              <a:t>Income/Self-employment – Information not obtained or not entered correctly.</a:t>
            </a:r>
          </a:p>
          <a:p>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42</a:t>
            </a:fld>
            <a:endParaRPr lang="en-US" dirty="0"/>
          </a:p>
        </p:txBody>
      </p:sp>
    </p:spTree>
    <p:extLst>
      <p:ext uri="{BB962C8B-B14F-4D97-AF65-F5344CB8AC3E}">
        <p14:creationId xmlns:p14="http://schemas.microsoft.com/office/powerpoint/2010/main" val="3823051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Division of Medical Assistance Cont’</a:t>
            </a:r>
            <a:endParaRPr lang="en-US" sz="3200" i="0" dirty="0">
              <a:latin typeface="+mn-lt"/>
            </a:endParaRPr>
          </a:p>
        </p:txBody>
      </p:sp>
      <p:sp>
        <p:nvSpPr>
          <p:cNvPr id="3" name="Content Placeholder 2"/>
          <p:cNvSpPr>
            <a:spLocks noGrp="1"/>
          </p:cNvSpPr>
          <p:nvPr>
            <p:ph idx="1"/>
          </p:nvPr>
        </p:nvSpPr>
        <p:spPr/>
        <p:txBody>
          <a:bodyPr>
            <a:normAutofit/>
          </a:bodyPr>
          <a:lstStyle/>
          <a:p>
            <a:r>
              <a:rPr lang="en-US" sz="2400" dirty="0" smtClean="0">
                <a:solidFill>
                  <a:schemeClr val="accent3"/>
                </a:solidFill>
              </a:rPr>
              <a:t>Lists of trainings with sign-in sheets were not submitted.</a:t>
            </a:r>
          </a:p>
          <a:p>
            <a:r>
              <a:rPr lang="en-US" sz="2400" dirty="0" smtClean="0">
                <a:solidFill>
                  <a:schemeClr val="accent3"/>
                </a:solidFill>
              </a:rPr>
              <a:t>DMA is reviewing the deficiencies that were noted to ensure training was provided to assist the workers</a:t>
            </a:r>
          </a:p>
          <a:p>
            <a:r>
              <a:rPr lang="en-US" sz="2400" dirty="0" smtClean="0">
                <a:solidFill>
                  <a:schemeClr val="accent3"/>
                </a:solidFill>
              </a:rPr>
              <a:t>Refer to DSS Terminal messages dated 4/12/2016 and 9/23/2016 detailing the DMA CAP information required to be submitted quarterly. </a:t>
            </a:r>
          </a:p>
          <a:p>
            <a:r>
              <a:rPr lang="en-US" sz="2400" dirty="0" smtClean="0">
                <a:solidFill>
                  <a:schemeClr val="accent3"/>
                </a:solidFill>
              </a:rPr>
              <a:t>Second quarter CAP data is due 12/8/2016. The 2</a:t>
            </a:r>
            <a:r>
              <a:rPr lang="en-US" sz="2400" baseline="30000" dirty="0" smtClean="0">
                <a:solidFill>
                  <a:schemeClr val="accent3"/>
                </a:solidFill>
              </a:rPr>
              <a:t>nd</a:t>
            </a:r>
            <a:r>
              <a:rPr lang="en-US" sz="2400" dirty="0" smtClean="0">
                <a:solidFill>
                  <a:schemeClr val="accent3"/>
                </a:solidFill>
              </a:rPr>
              <a:t> quarter is September through November 2016. </a:t>
            </a: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43</a:t>
            </a:fld>
            <a:endParaRPr lang="en-US" dirty="0"/>
          </a:p>
        </p:txBody>
      </p:sp>
    </p:spTree>
    <p:extLst>
      <p:ext uri="{BB962C8B-B14F-4D97-AF65-F5344CB8AC3E}">
        <p14:creationId xmlns:p14="http://schemas.microsoft.com/office/powerpoint/2010/main" val="4140029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40" y="0"/>
            <a:ext cx="7886700" cy="1061245"/>
          </a:xfrm>
        </p:spPr>
        <p:txBody>
          <a:bodyPr>
            <a:normAutofit/>
          </a:bodyPr>
          <a:lstStyle/>
          <a:p>
            <a:r>
              <a:rPr lang="en-US" sz="3200" i="0" dirty="0" smtClean="0">
                <a:latin typeface="+mn-lt"/>
              </a:rPr>
              <a:t>Division of Medical Assistance Cont’</a:t>
            </a:r>
            <a:endParaRPr lang="en-US" sz="3200" i="0" dirty="0">
              <a:latin typeface="+mn-lt"/>
            </a:endParaRPr>
          </a:p>
        </p:txBody>
      </p:sp>
      <p:pic>
        <p:nvPicPr>
          <p:cNvPr id="5" name="Content Placeholder 4"/>
          <p:cNvPicPr>
            <a:picLocks noGrp="1" noChangeAspect="1"/>
          </p:cNvPicPr>
          <p:nvPr>
            <p:ph idx="1"/>
          </p:nvPr>
        </p:nvPicPr>
        <p:blipFill>
          <a:blip r:embed="rId3"/>
          <a:stretch>
            <a:fillRect/>
          </a:stretch>
        </p:blipFill>
        <p:spPr>
          <a:xfrm>
            <a:off x="628650" y="1061245"/>
            <a:ext cx="7886700" cy="5038472"/>
          </a:xfrm>
          <a:prstGeom prst="rect">
            <a:avLst/>
          </a:prstGeom>
        </p:spPr>
      </p:pic>
      <p:sp>
        <p:nvSpPr>
          <p:cNvPr id="4" name="Slide Number Placeholder 3"/>
          <p:cNvSpPr>
            <a:spLocks noGrp="1"/>
          </p:cNvSpPr>
          <p:nvPr>
            <p:ph type="sldNum" sz="quarter" idx="12"/>
          </p:nvPr>
        </p:nvSpPr>
        <p:spPr/>
        <p:txBody>
          <a:bodyPr/>
          <a:lstStyle/>
          <a:p>
            <a:fld id="{11F27F3A-B3E9-41ED-AF8F-A365F10BB65F}" type="slidenum">
              <a:rPr lang="en-US" smtClean="0"/>
              <a:pPr/>
              <a:t>44</a:t>
            </a:fld>
            <a:endParaRPr lang="en-US" dirty="0"/>
          </a:p>
        </p:txBody>
      </p:sp>
    </p:spTree>
    <p:extLst>
      <p:ext uri="{BB962C8B-B14F-4D97-AF65-F5344CB8AC3E}">
        <p14:creationId xmlns:p14="http://schemas.microsoft.com/office/powerpoint/2010/main" val="3882759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45</a:t>
            </a:fld>
            <a:endParaRPr lang="en-US" dirty="0"/>
          </a:p>
        </p:txBody>
      </p:sp>
      <p:sp>
        <p:nvSpPr>
          <p:cNvPr id="4" name="Title 3"/>
          <p:cNvSpPr>
            <a:spLocks noGrp="1"/>
          </p:cNvSpPr>
          <p:nvPr>
            <p:ph type="ctrTitle"/>
          </p:nvPr>
        </p:nvSpPr>
        <p:spPr/>
        <p:txBody>
          <a:bodyPr/>
          <a:lstStyle/>
          <a:p>
            <a:r>
              <a:rPr lang="en-US" b="1" i="0" dirty="0" smtClean="0"/>
              <a:t>Child Care</a:t>
            </a:r>
            <a:endParaRPr lang="en-US" b="1" i="0"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923" b="18923"/>
          <a:stretch>
            <a:fillRect/>
          </a:stretch>
        </p:blipFill>
        <p:spPr>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62733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0" dirty="0" smtClean="0">
                <a:latin typeface="+mn-lt"/>
              </a:rPr>
              <a:t>Division of Child Development and Early Education</a:t>
            </a:r>
            <a:endParaRPr lang="en-US" sz="2400" i="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2400" b="1" u="sng" dirty="0" smtClean="0">
                <a:solidFill>
                  <a:schemeClr val="tx2"/>
                </a:solidFill>
              </a:rPr>
              <a:t>Child Care Development Fund (CCDF)</a:t>
            </a:r>
          </a:p>
          <a:p>
            <a:r>
              <a:rPr lang="en-US" sz="2000" dirty="0" smtClean="0">
                <a:solidFill>
                  <a:schemeClr val="tx2"/>
                </a:solidFill>
              </a:rPr>
              <a:t>As of 9/23/2016, the CCDF regulations have been finalized and published in the Federal Register.</a:t>
            </a:r>
          </a:p>
          <a:p>
            <a:r>
              <a:rPr lang="en-US" sz="2000" dirty="0" smtClean="0">
                <a:solidFill>
                  <a:schemeClr val="tx2"/>
                </a:solidFill>
              </a:rPr>
              <a:t>Due to the finalization of the CCDF, there will be policy changes in the future. </a:t>
            </a:r>
          </a:p>
          <a:p>
            <a:pPr marL="0" indent="0" algn="ctr">
              <a:buNone/>
            </a:pPr>
            <a:r>
              <a:rPr lang="en-US" sz="2000" b="1" u="sng" dirty="0" smtClean="0">
                <a:solidFill>
                  <a:schemeClr val="tx2"/>
                </a:solidFill>
              </a:rPr>
              <a:t>Developmental Screening</a:t>
            </a:r>
          </a:p>
          <a:p>
            <a:r>
              <a:rPr lang="en-US" sz="2000" dirty="0" smtClean="0">
                <a:solidFill>
                  <a:schemeClr val="tx2"/>
                </a:solidFill>
              </a:rPr>
              <a:t>DCD Letter 2016-04 was issued 9/30/2016 and is posted on the DCDEE website.</a:t>
            </a:r>
          </a:p>
          <a:p>
            <a:r>
              <a:rPr lang="en-US" sz="2000" dirty="0" smtClean="0">
                <a:solidFill>
                  <a:schemeClr val="tx2"/>
                </a:solidFill>
              </a:rPr>
              <a:t>DCDEE has adopted procedures that provide information on existing resources and services to support developmental screenings and providing referral services, including the use of EPSDT under Medicaid as well as section 619 and part C of the Individuals with Disabilities Act (IDEA). </a:t>
            </a:r>
            <a:r>
              <a:rPr lang="en-US" sz="2000" dirty="0">
                <a:solidFill>
                  <a:schemeClr val="tx2"/>
                </a:solidFill>
              </a:rPr>
              <a:t>Goal is to improve the physical health, social and emotional development of all children ages birth through 5 years.</a:t>
            </a:r>
          </a:p>
          <a:p>
            <a:endParaRPr lang="en-US" sz="2000" dirty="0" smtClean="0">
              <a:solidFill>
                <a:schemeClr val="tx2"/>
              </a:solidFill>
            </a:endParaRPr>
          </a:p>
          <a:p>
            <a:pPr marL="0" indent="0">
              <a:buNone/>
            </a:pPr>
            <a:endParaRPr lang="en-US" sz="2400" b="1" u="sng"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46</a:t>
            </a:fld>
            <a:endParaRPr lang="en-US" dirty="0"/>
          </a:p>
        </p:txBody>
      </p:sp>
    </p:spTree>
    <p:extLst>
      <p:ext uri="{BB962C8B-B14F-4D97-AF65-F5344CB8AC3E}">
        <p14:creationId xmlns:p14="http://schemas.microsoft.com/office/powerpoint/2010/main" val="3711049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0" dirty="0">
                <a:latin typeface="+mn-lt"/>
              </a:rPr>
              <a:t>Division of Child Development and Early </a:t>
            </a:r>
            <a:r>
              <a:rPr lang="en-US" sz="2400" i="0" dirty="0" smtClean="0">
                <a:latin typeface="+mn-lt"/>
              </a:rPr>
              <a:t>Education Cont’</a:t>
            </a:r>
            <a:endParaRPr lang="en-US" sz="2400" i="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sz="2400" b="1" u="sng" dirty="0" smtClean="0">
                <a:solidFill>
                  <a:schemeClr val="tx2"/>
                </a:solidFill>
              </a:rPr>
              <a:t>Procedures for Providers Submitting Private Paying Rate Changes</a:t>
            </a:r>
          </a:p>
          <a:p>
            <a:r>
              <a:rPr lang="en-US" sz="2400" dirty="0" smtClean="0">
                <a:solidFill>
                  <a:schemeClr val="tx2"/>
                </a:solidFill>
              </a:rPr>
              <a:t>DCD Letter 2016-05 included a flyer for providers.</a:t>
            </a:r>
          </a:p>
          <a:p>
            <a:r>
              <a:rPr lang="en-US" sz="2400" dirty="0" smtClean="0">
                <a:solidFill>
                  <a:schemeClr val="tx2"/>
                </a:solidFill>
              </a:rPr>
              <a:t>Letter emailed to counties on 10/11/2016 and will be published to the DCDEE website. </a:t>
            </a:r>
          </a:p>
          <a:p>
            <a:r>
              <a:rPr lang="en-US" sz="2400" dirty="0" smtClean="0">
                <a:solidFill>
                  <a:schemeClr val="tx2"/>
                </a:solidFill>
              </a:rPr>
              <a:t>Providers should continue to follow the current rate change policies regarding their private pay rates.</a:t>
            </a:r>
          </a:p>
          <a:p>
            <a:r>
              <a:rPr lang="en-US" sz="2400" dirty="0" smtClean="0">
                <a:solidFill>
                  <a:schemeClr val="tx2"/>
                </a:solidFill>
              </a:rPr>
              <a:t>Until the first payment is made from NC FAST, providers are required to submit rate sheets to their local purchasing agency (LPA) and record rate changes in the NC FAST Provider Portal. </a:t>
            </a:r>
          </a:p>
          <a:p>
            <a:r>
              <a:rPr lang="en-US" sz="2400" dirty="0" smtClean="0">
                <a:solidFill>
                  <a:schemeClr val="tx2"/>
                </a:solidFill>
              </a:rPr>
              <a:t>Submission </a:t>
            </a:r>
            <a:r>
              <a:rPr lang="en-US" sz="2400" dirty="0">
                <a:solidFill>
                  <a:schemeClr val="tx2"/>
                </a:solidFill>
              </a:rPr>
              <a:t>of private paying rate changes in the NC FAST Provider Portal will then be the only action required for providers for submitting rate changes. </a:t>
            </a:r>
            <a:endParaRPr lang="en-US" sz="2400" dirty="0" smtClean="0">
              <a:solidFill>
                <a:schemeClr val="tx2"/>
              </a:solidFill>
            </a:endParaRPr>
          </a:p>
          <a:p>
            <a:endParaRPr lang="en-US" sz="2400" dirty="0" smtClean="0">
              <a:solidFill>
                <a:schemeClr val="tx2"/>
              </a:solidFill>
            </a:endParaRPr>
          </a:p>
          <a:p>
            <a:pPr marL="0" indent="0" algn="ctr">
              <a:buNone/>
            </a:pPr>
            <a:endParaRPr lang="en-US" sz="2400" u="sng" dirty="0">
              <a:solidFill>
                <a:schemeClr val="tx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47</a:t>
            </a:fld>
            <a:endParaRPr lang="en-US" dirty="0"/>
          </a:p>
        </p:txBody>
      </p:sp>
    </p:spTree>
    <p:extLst>
      <p:ext uri="{BB962C8B-B14F-4D97-AF65-F5344CB8AC3E}">
        <p14:creationId xmlns:p14="http://schemas.microsoft.com/office/powerpoint/2010/main" val="8204118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 y="98427"/>
            <a:ext cx="8436769" cy="1061245"/>
          </a:xfrm>
        </p:spPr>
        <p:txBody>
          <a:bodyPr>
            <a:normAutofit/>
          </a:bodyPr>
          <a:lstStyle/>
          <a:p>
            <a:r>
              <a:rPr lang="en-US" sz="2400" i="0" dirty="0">
                <a:latin typeface="+mn-lt"/>
              </a:rPr>
              <a:t>Division of Child Development and Early </a:t>
            </a:r>
            <a:r>
              <a:rPr lang="en-US" sz="2400" i="0" dirty="0" smtClean="0">
                <a:latin typeface="+mn-lt"/>
              </a:rPr>
              <a:t>Education Cont’</a:t>
            </a:r>
            <a:endParaRPr lang="en-US" sz="2400" dirty="0">
              <a:latin typeface="+mn-lt"/>
            </a:endParaRPr>
          </a:p>
        </p:txBody>
      </p:sp>
      <p:sp>
        <p:nvSpPr>
          <p:cNvPr id="3" name="Content Placeholder 2"/>
          <p:cNvSpPr>
            <a:spLocks noGrp="1"/>
          </p:cNvSpPr>
          <p:nvPr>
            <p:ph idx="1"/>
          </p:nvPr>
        </p:nvSpPr>
        <p:spPr/>
        <p:txBody>
          <a:bodyPr>
            <a:normAutofit lnSpcReduction="10000"/>
          </a:bodyPr>
          <a:lstStyle/>
          <a:p>
            <a:pPr marL="0" indent="0" algn="ctr">
              <a:buNone/>
            </a:pPr>
            <a:r>
              <a:rPr lang="en-US" b="1" u="sng" dirty="0" smtClean="0">
                <a:solidFill>
                  <a:schemeClr val="tx2"/>
                </a:solidFill>
              </a:rPr>
              <a:t>Reporting Attendance for October</a:t>
            </a:r>
          </a:p>
          <a:p>
            <a:r>
              <a:rPr lang="en-US" dirty="0" smtClean="0">
                <a:solidFill>
                  <a:schemeClr val="tx2"/>
                </a:solidFill>
              </a:rPr>
              <a:t>DCD </a:t>
            </a:r>
            <a:r>
              <a:rPr lang="en-US" dirty="0">
                <a:solidFill>
                  <a:schemeClr val="tx2"/>
                </a:solidFill>
              </a:rPr>
              <a:t>Letter 2016-06 </a:t>
            </a:r>
            <a:r>
              <a:rPr lang="en-US" dirty="0" smtClean="0">
                <a:solidFill>
                  <a:schemeClr val="tx2"/>
                </a:solidFill>
              </a:rPr>
              <a:t>issued on 11/3/16.  This letter communicated procedures to follow when reporting attendance for October 2016 in counties affected by Hurricane Matthew. </a:t>
            </a:r>
          </a:p>
          <a:p>
            <a:pPr marL="0" indent="0" algn="ctr">
              <a:buNone/>
            </a:pPr>
            <a:endParaRPr lang="en-US" b="1" u="sng" dirty="0" smtClean="0">
              <a:solidFill>
                <a:schemeClr val="tx2"/>
              </a:solidFill>
            </a:endParaRPr>
          </a:p>
          <a:p>
            <a:pPr marL="0" indent="0" algn="ctr">
              <a:buNone/>
            </a:pPr>
            <a:r>
              <a:rPr lang="en-US" b="1" u="sng" dirty="0" smtClean="0">
                <a:solidFill>
                  <a:schemeClr val="tx2"/>
                </a:solidFill>
              </a:rPr>
              <a:t>Procedures for Tracking 20 Months for Foster Parents, Continued Work-Around and Graduated Phase Out Work-Around</a:t>
            </a:r>
          </a:p>
          <a:p>
            <a:r>
              <a:rPr lang="en-US" dirty="0" smtClean="0">
                <a:solidFill>
                  <a:schemeClr val="tx2"/>
                </a:solidFill>
              </a:rPr>
              <a:t>DCD Letter 2016-07 issued on 11/7/16 – When a child is placed in foster care and the need for child care is post-secondary education, the 20 month limit follows the foster parent and not the child.  Letter communicates temporary work around for the counties to manually track the 20 months.  </a:t>
            </a:r>
          </a:p>
          <a:p>
            <a:r>
              <a:rPr lang="en-US" dirty="0" smtClean="0">
                <a:solidFill>
                  <a:schemeClr val="tx2"/>
                </a:solidFill>
              </a:rPr>
              <a:t>Work-around information for instances in which an income increase during the certification period exceeds the Federal Poverty Levels but is at or below 85% State Median Income.</a:t>
            </a:r>
          </a:p>
          <a:p>
            <a:r>
              <a:rPr lang="en-US" dirty="0" smtClean="0">
                <a:solidFill>
                  <a:schemeClr val="tx2"/>
                </a:solidFill>
              </a:rPr>
              <a:t>Work-around information for Graduated Phase Out when families’ gross countable income exceeds FPL and is at or below the federal income threshold of 85% of the State Median Income at the time of redetermination. </a:t>
            </a:r>
          </a:p>
          <a:p>
            <a:pPr marL="0" indent="0">
              <a:buNone/>
            </a:pPr>
            <a:endParaRPr lang="en-US" b="1" u="sng" dirty="0">
              <a:solidFill>
                <a:schemeClr val="tx2"/>
              </a:solidFill>
            </a:endParaRPr>
          </a:p>
          <a:p>
            <a:endParaRPr lang="en-US" dirty="0">
              <a:solidFill>
                <a:schemeClr val="tx2"/>
              </a:solidFill>
            </a:endParaRPr>
          </a:p>
          <a:p>
            <a:pPr marL="0" indent="0" algn="ctr">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48</a:t>
            </a:fld>
            <a:endParaRPr lang="en-US" dirty="0"/>
          </a:p>
        </p:txBody>
      </p:sp>
    </p:spTree>
    <p:extLst>
      <p:ext uri="{BB962C8B-B14F-4D97-AF65-F5344CB8AC3E}">
        <p14:creationId xmlns:p14="http://schemas.microsoft.com/office/powerpoint/2010/main" val="4194135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0" dirty="0">
                <a:latin typeface="+mn-lt"/>
              </a:rPr>
              <a:t>Division of Child Development and Early </a:t>
            </a:r>
            <a:r>
              <a:rPr lang="en-US" sz="2400" i="0" dirty="0" smtClean="0">
                <a:latin typeface="+mn-lt"/>
              </a:rPr>
              <a:t>Education Cont’</a:t>
            </a:r>
            <a:endParaRPr lang="en-US" sz="2400" dirty="0">
              <a:latin typeface="+mn-lt"/>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u="sng" dirty="0" smtClean="0">
                <a:solidFill>
                  <a:schemeClr val="tx2"/>
                </a:solidFill>
              </a:rPr>
              <a:t>Continued Eligibility and Reporting Changes</a:t>
            </a:r>
          </a:p>
          <a:p>
            <a:r>
              <a:rPr lang="en-US" dirty="0" smtClean="0">
                <a:solidFill>
                  <a:schemeClr val="tx2"/>
                </a:solidFill>
              </a:rPr>
              <a:t>Admin Letter 08-16 published 11/7/2016. Client must receive 12 months continued eligibility unless a change occurs that impacts eligibility. If income reported exceeds the FPL, but is at or below the 85% of SMI, eligibility must not change and will continue until end of certification period.</a:t>
            </a:r>
          </a:p>
          <a:p>
            <a:r>
              <a:rPr lang="en-US" dirty="0" smtClean="0">
                <a:solidFill>
                  <a:schemeClr val="tx2"/>
                </a:solidFill>
              </a:rPr>
              <a:t>Changes that occur that may impact eligibility during the eligibility period must be reported.</a:t>
            </a:r>
          </a:p>
          <a:p>
            <a:pPr marL="0" indent="0" algn="ctr">
              <a:buNone/>
            </a:pPr>
            <a:r>
              <a:rPr lang="en-US" b="1" u="sng" dirty="0" smtClean="0">
                <a:solidFill>
                  <a:schemeClr val="tx2"/>
                </a:solidFill>
              </a:rPr>
              <a:t>Parental Fees, Parental Fees and Blended Rates, Assessing Parental Fees and Not Assessing Parental Fees</a:t>
            </a:r>
          </a:p>
          <a:p>
            <a:r>
              <a:rPr lang="en-US" dirty="0" smtClean="0">
                <a:solidFill>
                  <a:schemeClr val="tx2"/>
                </a:solidFill>
              </a:rPr>
              <a:t>Admin Letter 09-16 issued 11/7/2016.</a:t>
            </a:r>
          </a:p>
          <a:p>
            <a:r>
              <a:rPr lang="en-US" dirty="0" smtClean="0">
                <a:solidFill>
                  <a:schemeClr val="tx2"/>
                </a:solidFill>
              </a:rPr>
              <a:t>Recipients will be responsible for paying parental fees of any amount assessed by child care worker.</a:t>
            </a:r>
          </a:p>
          <a:p>
            <a:r>
              <a:rPr lang="en-US" dirty="0" smtClean="0">
                <a:solidFill>
                  <a:schemeClr val="tx2"/>
                </a:solidFill>
              </a:rPr>
              <a:t>New policy will require child care worker to calculate fees based on highest level of care. </a:t>
            </a:r>
          </a:p>
          <a:p>
            <a:r>
              <a:rPr lang="en-US" dirty="0" smtClean="0">
                <a:solidFill>
                  <a:schemeClr val="tx2"/>
                </a:solidFill>
              </a:rPr>
              <a:t>There is one (1) parental fee for families receiving subsidized child care, regardless of number of children in care and hours of care needed.</a:t>
            </a:r>
          </a:p>
          <a:p>
            <a:r>
              <a:rPr lang="en-US" dirty="0" smtClean="0">
                <a:solidFill>
                  <a:schemeClr val="tx2"/>
                </a:solidFill>
              </a:rPr>
              <a:t>New policy will require parental fees to be waived when certain situations apply. </a:t>
            </a:r>
          </a:p>
          <a:p>
            <a:r>
              <a:rPr lang="en-US" dirty="0" smtClean="0">
                <a:solidFill>
                  <a:schemeClr val="tx2"/>
                </a:solidFill>
              </a:rPr>
              <a:t>New policy states that full-time care will not be provided if the need is for part-time care and part-time care is not available. </a:t>
            </a:r>
          </a:p>
          <a:p>
            <a:pPr marL="0" indent="0" algn="ctr">
              <a:buNone/>
            </a:pPr>
            <a:endParaRPr lang="en-US" b="1" u="sng" dirty="0">
              <a:solidFill>
                <a:schemeClr val="tx2"/>
              </a:solidFill>
            </a:endParaRPr>
          </a:p>
          <a:p>
            <a:endParaRPr lang="en-US" b="1" u="sng" dirty="0" smtClean="0">
              <a:solidFill>
                <a:schemeClr val="tx2"/>
              </a:solidFill>
            </a:endParaRPr>
          </a:p>
          <a:p>
            <a:pPr marL="0" indent="0" algn="ctr">
              <a:buNone/>
            </a:pPr>
            <a:endParaRPr lang="en-US" b="1" u="sng" dirty="0">
              <a:solidFill>
                <a:schemeClr val="tx2"/>
              </a:solidFill>
            </a:endParaRPr>
          </a:p>
          <a:p>
            <a:endParaRPr lang="en-US" dirty="0">
              <a:solidFill>
                <a:schemeClr val="tx2"/>
              </a:solidFill>
            </a:endParaRPr>
          </a:p>
          <a:p>
            <a:pPr marL="0" indent="0" algn="ctr">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49</a:t>
            </a:fld>
            <a:endParaRPr lang="en-US" dirty="0"/>
          </a:p>
        </p:txBody>
      </p:sp>
    </p:spTree>
    <p:extLst>
      <p:ext uri="{BB962C8B-B14F-4D97-AF65-F5344CB8AC3E}">
        <p14:creationId xmlns:p14="http://schemas.microsoft.com/office/powerpoint/2010/main" val="2422241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Leadership and Management</a:t>
            </a:r>
            <a:endParaRPr lang="en-US" sz="3200" i="0" dirty="0">
              <a:latin typeface="+mn-lt"/>
            </a:endParaRPr>
          </a:p>
        </p:txBody>
      </p:sp>
      <p:sp>
        <p:nvSpPr>
          <p:cNvPr id="3" name="Content Placeholder 2"/>
          <p:cNvSpPr>
            <a:spLocks noGrp="1"/>
          </p:cNvSpPr>
          <p:nvPr>
            <p:ph idx="1"/>
          </p:nvPr>
        </p:nvSpPr>
        <p:spPr/>
        <p:txBody>
          <a:bodyPr>
            <a:normAutofit/>
          </a:bodyPr>
          <a:lstStyle/>
          <a:p>
            <a:pPr marL="0" indent="0">
              <a:buNone/>
            </a:pPr>
            <a:r>
              <a:rPr lang="en-US" sz="2400" b="1" dirty="0" smtClean="0">
                <a:solidFill>
                  <a:schemeClr val="tx2"/>
                </a:solidFill>
              </a:rPr>
              <a:t>What is leadership? </a:t>
            </a:r>
          </a:p>
          <a:p>
            <a:r>
              <a:rPr lang="en-US" sz="2400" dirty="0" smtClean="0">
                <a:solidFill>
                  <a:schemeClr val="tx2"/>
                </a:solidFill>
              </a:rPr>
              <a:t>Leadership is about direction</a:t>
            </a:r>
          </a:p>
          <a:p>
            <a:r>
              <a:rPr lang="en-US" sz="2400" dirty="0" smtClean="0">
                <a:solidFill>
                  <a:schemeClr val="tx2"/>
                </a:solidFill>
              </a:rPr>
              <a:t>Foster mutual respect</a:t>
            </a:r>
          </a:p>
          <a:p>
            <a:r>
              <a:rPr lang="en-US" sz="2400" dirty="0" smtClean="0">
                <a:solidFill>
                  <a:schemeClr val="tx2"/>
                </a:solidFill>
              </a:rPr>
              <a:t>Keeps the mission in sight</a:t>
            </a:r>
          </a:p>
          <a:p>
            <a:r>
              <a:rPr lang="en-US" sz="2400" dirty="0" smtClean="0">
                <a:solidFill>
                  <a:schemeClr val="tx2"/>
                </a:solidFill>
              </a:rPr>
              <a:t>Achieves results by focusing the organization and its people on the correct values and principles</a:t>
            </a:r>
          </a:p>
          <a:p>
            <a:pPr marL="0" indent="0">
              <a:buNone/>
            </a:pPr>
            <a:r>
              <a:rPr lang="en-US" sz="2400" b="1" dirty="0">
                <a:solidFill>
                  <a:schemeClr val="tx2"/>
                </a:solidFill>
              </a:rPr>
              <a:t>What is management?</a:t>
            </a:r>
          </a:p>
          <a:p>
            <a:r>
              <a:rPr lang="en-US" sz="2400" dirty="0">
                <a:solidFill>
                  <a:schemeClr val="tx2"/>
                </a:solidFill>
              </a:rPr>
              <a:t>Deals with efficiency</a:t>
            </a:r>
          </a:p>
          <a:p>
            <a:r>
              <a:rPr lang="en-US" sz="2400" dirty="0">
                <a:solidFill>
                  <a:schemeClr val="tx2"/>
                </a:solidFill>
              </a:rPr>
              <a:t>Organizes structure, processes and resources to achieve selected objectives</a:t>
            </a:r>
          </a:p>
          <a:p>
            <a:r>
              <a:rPr lang="en-US" sz="2400" dirty="0">
                <a:solidFill>
                  <a:schemeClr val="tx2"/>
                </a:solidFill>
              </a:rPr>
              <a:t>Focuses on efficiency, logistics, methods, procedures and policies</a:t>
            </a:r>
          </a:p>
          <a:p>
            <a:pPr marL="0" indent="0">
              <a:buNone/>
            </a:pPr>
            <a:endParaRPr lang="en-US" sz="2400" dirty="0" smtClean="0"/>
          </a:p>
          <a:p>
            <a:endParaRPr lang="en-US" sz="2400" dirty="0"/>
          </a:p>
          <a:p>
            <a:pPr marL="0" indent="0">
              <a:buNone/>
            </a:pP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dirty="0"/>
          </a:p>
        </p:txBody>
      </p:sp>
    </p:spTree>
    <p:extLst>
      <p:ext uri="{BB962C8B-B14F-4D97-AF65-F5344CB8AC3E}">
        <p14:creationId xmlns:p14="http://schemas.microsoft.com/office/powerpoint/2010/main" val="3150853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0" dirty="0">
                <a:latin typeface="+mn-lt"/>
              </a:rPr>
              <a:t>Division of Child Development and Early </a:t>
            </a:r>
            <a:r>
              <a:rPr lang="en-US" sz="2400" i="0" dirty="0" smtClean="0">
                <a:latin typeface="+mn-lt"/>
              </a:rPr>
              <a:t>Education Cont’</a:t>
            </a:r>
            <a:endParaRPr lang="en-US" sz="2400"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b="1" u="sng" dirty="0" smtClean="0">
                <a:solidFill>
                  <a:schemeClr val="tx2"/>
                </a:solidFill>
              </a:rPr>
              <a:t>Waiting Lists and Waiting List Surveys and Provider Participation Requirements, Calculating the Daily Rate, Timeline for Completing Redeterminations, Smart Start Enhancements and Changing Rates in the NC Fast Provider Portal</a:t>
            </a:r>
          </a:p>
          <a:p>
            <a:r>
              <a:rPr lang="en-US" dirty="0" smtClean="0">
                <a:solidFill>
                  <a:schemeClr val="tx2"/>
                </a:solidFill>
              </a:rPr>
              <a:t>Admin Letter 10-16 issued 11/22/2016. Effective first month a payment is processed through NC Fast. </a:t>
            </a:r>
          </a:p>
          <a:p>
            <a:r>
              <a:rPr lang="en-US" dirty="0" smtClean="0">
                <a:solidFill>
                  <a:schemeClr val="tx2"/>
                </a:solidFill>
              </a:rPr>
              <a:t>Local Purchasing Agency (LPA) will be responsible for managing and prioritizing waiting list information within NC FAST.</a:t>
            </a:r>
          </a:p>
          <a:p>
            <a:r>
              <a:rPr lang="en-US" dirty="0" smtClean="0">
                <a:solidFill>
                  <a:schemeClr val="tx2"/>
                </a:solidFill>
              </a:rPr>
              <a:t>NC Fast will be responsible for maintaining waiting list information including surveys. Surveys will be conducted annually in March and September. Recipients will have 14 days to respond.</a:t>
            </a:r>
          </a:p>
          <a:p>
            <a:r>
              <a:rPr lang="en-US" dirty="0" smtClean="0">
                <a:solidFill>
                  <a:schemeClr val="tx2"/>
                </a:solidFill>
              </a:rPr>
              <a:t>Providers who wish to participate in the Child Care program will use the NC FAST Provider Portal to complete various functions.</a:t>
            </a:r>
          </a:p>
          <a:p>
            <a:r>
              <a:rPr lang="en-US" dirty="0" smtClean="0">
                <a:solidFill>
                  <a:schemeClr val="tx2"/>
                </a:solidFill>
              </a:rPr>
              <a:t>Providers must complete certain actions to access the NC FAST Provider Portal</a:t>
            </a:r>
          </a:p>
          <a:p>
            <a:r>
              <a:rPr lang="en-US" dirty="0" smtClean="0">
                <a:solidFill>
                  <a:schemeClr val="tx2"/>
                </a:solidFill>
              </a:rPr>
              <a:t>Determined average month has 21.67 days. This is used to calculate the daily rate. Daily Rate = Monthly Approved Rate/21.67</a:t>
            </a:r>
          </a:p>
          <a:p>
            <a:endParaRPr lang="en-US" dirty="0" smtClean="0">
              <a:solidFill>
                <a:schemeClr val="tx2"/>
              </a:solidFill>
            </a:endParaRPr>
          </a:p>
          <a:p>
            <a:pPr marL="0" indent="0" algn="ctr">
              <a:buNone/>
            </a:pPr>
            <a:endParaRPr lang="en-US" b="1" u="sng" dirty="0">
              <a:solidFill>
                <a:schemeClr val="tx2"/>
              </a:solidFill>
            </a:endParaRPr>
          </a:p>
          <a:p>
            <a:endParaRPr lang="en-US" b="1" u="sng" dirty="0" smtClean="0">
              <a:solidFill>
                <a:schemeClr val="tx2"/>
              </a:solidFill>
            </a:endParaRPr>
          </a:p>
          <a:p>
            <a:pPr marL="0" indent="0" algn="ctr">
              <a:buNone/>
            </a:pPr>
            <a:endParaRPr lang="en-US" b="1" u="sng" dirty="0">
              <a:solidFill>
                <a:schemeClr val="tx2"/>
              </a:solidFill>
            </a:endParaRPr>
          </a:p>
          <a:p>
            <a:endParaRPr lang="en-US" dirty="0">
              <a:solidFill>
                <a:schemeClr val="tx2"/>
              </a:solidFill>
            </a:endParaRPr>
          </a:p>
          <a:p>
            <a:pPr marL="0" indent="0" algn="ctr">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50</a:t>
            </a:fld>
            <a:endParaRPr lang="en-US" dirty="0"/>
          </a:p>
        </p:txBody>
      </p:sp>
    </p:spTree>
    <p:extLst>
      <p:ext uri="{BB962C8B-B14F-4D97-AF65-F5344CB8AC3E}">
        <p14:creationId xmlns:p14="http://schemas.microsoft.com/office/powerpoint/2010/main" val="2759377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0" dirty="0">
                <a:latin typeface="+mn-lt"/>
              </a:rPr>
              <a:t>Division of Child Development and Early </a:t>
            </a:r>
            <a:r>
              <a:rPr lang="en-US" sz="2400" i="0" dirty="0" smtClean="0">
                <a:latin typeface="+mn-lt"/>
              </a:rPr>
              <a:t>Education Cont’</a:t>
            </a:r>
            <a:endParaRPr lang="en-US" sz="2400" dirty="0">
              <a:latin typeface="+mn-lt"/>
            </a:endParaRPr>
          </a:p>
        </p:txBody>
      </p:sp>
      <p:sp>
        <p:nvSpPr>
          <p:cNvPr id="3" name="Content Placeholder 2"/>
          <p:cNvSpPr>
            <a:spLocks noGrp="1"/>
          </p:cNvSpPr>
          <p:nvPr>
            <p:ph idx="1"/>
          </p:nvPr>
        </p:nvSpPr>
        <p:spPr/>
        <p:txBody>
          <a:bodyPr>
            <a:normAutofit/>
          </a:bodyPr>
          <a:lstStyle/>
          <a:p>
            <a:r>
              <a:rPr lang="en-US" sz="2400" dirty="0" smtClean="0">
                <a:solidFill>
                  <a:schemeClr val="tx2"/>
                </a:solidFill>
              </a:rPr>
              <a:t>New policy requires redetermination to not be initiated any earlier than 45 calendar days prior to the end of the certification period.</a:t>
            </a:r>
          </a:p>
          <a:p>
            <a:r>
              <a:rPr lang="en-US" sz="2400" dirty="0" smtClean="0">
                <a:solidFill>
                  <a:schemeClr val="tx2"/>
                </a:solidFill>
              </a:rPr>
              <a:t>Smart Start enhancement payments will be paid through NC FAST based on the star level and the age of the children for all providers that meet the criteria throughout the county. </a:t>
            </a:r>
          </a:p>
          <a:p>
            <a:r>
              <a:rPr lang="en-US" sz="2400" dirty="0" smtClean="0">
                <a:solidFill>
                  <a:schemeClr val="tx2"/>
                </a:solidFill>
              </a:rPr>
              <a:t>Smart Start bonus payments will not be paid through NC FAST. They will be paid through and by the local partnership.</a:t>
            </a:r>
          </a:p>
          <a:p>
            <a:r>
              <a:rPr lang="en-US" sz="2400" dirty="0" smtClean="0">
                <a:solidFill>
                  <a:schemeClr val="tx2"/>
                </a:solidFill>
              </a:rPr>
              <a:t>Corrections to rates entered by the provider in the NC FAST provider portal can only be made by the County Provider Manager at the provider’s request. Only the rate entered incorrectly can be corrected. </a:t>
            </a:r>
          </a:p>
          <a:p>
            <a:pPr marL="0" indent="0" algn="ctr">
              <a:buNone/>
            </a:pPr>
            <a:endParaRPr lang="en-US" b="1" u="sng" dirty="0">
              <a:solidFill>
                <a:schemeClr val="tx2"/>
              </a:solidFill>
            </a:endParaRPr>
          </a:p>
          <a:p>
            <a:endParaRPr lang="en-US" b="1" u="sng" dirty="0" smtClean="0">
              <a:solidFill>
                <a:schemeClr val="tx2"/>
              </a:solidFill>
            </a:endParaRPr>
          </a:p>
          <a:p>
            <a:pPr marL="0" indent="0" algn="ctr">
              <a:buNone/>
            </a:pPr>
            <a:endParaRPr lang="en-US" b="1" u="sng" dirty="0">
              <a:solidFill>
                <a:schemeClr val="tx2"/>
              </a:solidFill>
            </a:endParaRPr>
          </a:p>
          <a:p>
            <a:endParaRPr lang="en-US" dirty="0">
              <a:solidFill>
                <a:schemeClr val="tx2"/>
              </a:solidFill>
            </a:endParaRPr>
          </a:p>
          <a:p>
            <a:pPr marL="0" indent="0" algn="ctr">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51</a:t>
            </a:fld>
            <a:endParaRPr lang="en-US" dirty="0"/>
          </a:p>
        </p:txBody>
      </p:sp>
    </p:spTree>
    <p:extLst>
      <p:ext uri="{BB962C8B-B14F-4D97-AF65-F5344CB8AC3E}">
        <p14:creationId xmlns:p14="http://schemas.microsoft.com/office/powerpoint/2010/main" val="1658352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0" dirty="0">
                <a:latin typeface="+mn-lt"/>
              </a:rPr>
              <a:t>Division of Child Development and Early Education Cont’</a:t>
            </a:r>
          </a:p>
        </p:txBody>
      </p:sp>
      <p:sp>
        <p:nvSpPr>
          <p:cNvPr id="3" name="Content Placeholder 2"/>
          <p:cNvSpPr>
            <a:spLocks noGrp="1"/>
          </p:cNvSpPr>
          <p:nvPr>
            <p:ph idx="1"/>
          </p:nvPr>
        </p:nvSpPr>
        <p:spPr/>
        <p:txBody>
          <a:bodyPr>
            <a:normAutofit fontScale="92500" lnSpcReduction="10000"/>
          </a:bodyPr>
          <a:lstStyle/>
          <a:p>
            <a:pPr marL="0" indent="0" algn="ctr">
              <a:buNone/>
            </a:pPr>
            <a:r>
              <a:rPr lang="en-US" sz="2400" b="1" u="sng" dirty="0">
                <a:solidFill>
                  <a:schemeClr val="tx2"/>
                </a:solidFill>
              </a:rPr>
              <a:t>Subsidy Advisory Committee</a:t>
            </a:r>
          </a:p>
          <a:p>
            <a:r>
              <a:rPr lang="en-US" sz="2400" dirty="0" smtClean="0">
                <a:solidFill>
                  <a:schemeClr val="tx2"/>
                </a:solidFill>
              </a:rPr>
              <a:t>The most recent SAC meeting was held </a:t>
            </a:r>
            <a:r>
              <a:rPr lang="en-US" sz="2400" dirty="0">
                <a:solidFill>
                  <a:schemeClr val="tx2"/>
                </a:solidFill>
              </a:rPr>
              <a:t>11/15/2016.</a:t>
            </a:r>
          </a:p>
          <a:p>
            <a:pPr marL="0" indent="0" algn="ctr">
              <a:buNone/>
            </a:pPr>
            <a:r>
              <a:rPr lang="en-US" sz="2400" b="1" u="sng" dirty="0" smtClean="0">
                <a:solidFill>
                  <a:schemeClr val="tx2"/>
                </a:solidFill>
              </a:rPr>
              <a:t>NC FAST Updates</a:t>
            </a:r>
          </a:p>
          <a:p>
            <a:r>
              <a:rPr lang="en-US" sz="2400" dirty="0" smtClean="0">
                <a:solidFill>
                  <a:schemeClr val="tx2"/>
                </a:solidFill>
              </a:rPr>
              <a:t>EAC voted on 9/16/2016 on updated rollout schedule.</a:t>
            </a:r>
          </a:p>
          <a:p>
            <a:r>
              <a:rPr lang="en-US" sz="2400" dirty="0" smtClean="0">
                <a:solidFill>
                  <a:schemeClr val="tx2"/>
                </a:solidFill>
              </a:rPr>
              <a:t>Pilot counties convert in November and December with 1</a:t>
            </a:r>
            <a:r>
              <a:rPr lang="en-US" sz="2400" baseline="30000" dirty="0" smtClean="0">
                <a:solidFill>
                  <a:schemeClr val="tx2"/>
                </a:solidFill>
              </a:rPr>
              <a:t>st</a:t>
            </a:r>
            <a:r>
              <a:rPr lang="en-US" sz="2400" dirty="0" smtClean="0">
                <a:solidFill>
                  <a:schemeClr val="tx2"/>
                </a:solidFill>
              </a:rPr>
              <a:t> payment made in February.</a:t>
            </a:r>
          </a:p>
          <a:p>
            <a:r>
              <a:rPr lang="en-US" sz="2400" dirty="0" smtClean="0">
                <a:solidFill>
                  <a:schemeClr val="tx2"/>
                </a:solidFill>
              </a:rPr>
              <a:t>Phase 1 counties convert in January and February with 1</a:t>
            </a:r>
            <a:r>
              <a:rPr lang="en-US" sz="2400" baseline="30000" dirty="0" smtClean="0">
                <a:solidFill>
                  <a:schemeClr val="tx2"/>
                </a:solidFill>
              </a:rPr>
              <a:t>st</a:t>
            </a:r>
            <a:r>
              <a:rPr lang="en-US" sz="2400" dirty="0" smtClean="0">
                <a:solidFill>
                  <a:schemeClr val="tx2"/>
                </a:solidFill>
              </a:rPr>
              <a:t> payment made in March.</a:t>
            </a:r>
          </a:p>
          <a:p>
            <a:r>
              <a:rPr lang="en-US" sz="2400" dirty="0" smtClean="0">
                <a:solidFill>
                  <a:schemeClr val="tx2"/>
                </a:solidFill>
              </a:rPr>
              <a:t>Phase 2 counties convert in February and March with 1</a:t>
            </a:r>
            <a:r>
              <a:rPr lang="en-US" sz="2400" baseline="30000" dirty="0" smtClean="0">
                <a:solidFill>
                  <a:schemeClr val="tx2"/>
                </a:solidFill>
              </a:rPr>
              <a:t>st</a:t>
            </a:r>
            <a:r>
              <a:rPr lang="en-US" sz="2400" dirty="0" smtClean="0">
                <a:solidFill>
                  <a:schemeClr val="tx2"/>
                </a:solidFill>
              </a:rPr>
              <a:t> payment made in April.</a:t>
            </a:r>
          </a:p>
          <a:p>
            <a:r>
              <a:rPr lang="en-US" sz="2400" dirty="0" smtClean="0">
                <a:solidFill>
                  <a:schemeClr val="tx2"/>
                </a:solidFill>
              </a:rPr>
              <a:t>NC FAST will provide trainings on conversion and readiness prior to the conversion time for the pilot counties and each phase.</a:t>
            </a:r>
          </a:p>
          <a:p>
            <a:r>
              <a:rPr lang="en-US" sz="2400" dirty="0" smtClean="0">
                <a:solidFill>
                  <a:schemeClr val="tx2"/>
                </a:solidFill>
              </a:rPr>
              <a:t>As of 10/4/2016: 4730 Providers linked, 3000 Providers enrolled and 3750 enrolled in direct deposit. </a:t>
            </a:r>
          </a:p>
          <a:p>
            <a:endParaRPr lang="en-US" sz="2400" dirty="0">
              <a:solidFill>
                <a:schemeClr val="tx2"/>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52</a:t>
            </a:fld>
            <a:endParaRPr lang="en-US" dirty="0"/>
          </a:p>
        </p:txBody>
      </p:sp>
    </p:spTree>
    <p:extLst>
      <p:ext uri="{BB962C8B-B14F-4D97-AF65-F5344CB8AC3E}">
        <p14:creationId xmlns:p14="http://schemas.microsoft.com/office/powerpoint/2010/main" val="18798845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800" dirty="0" smtClean="0">
              <a:solidFill>
                <a:schemeClr val="tx2"/>
              </a:solidFill>
            </a:endParaRPr>
          </a:p>
          <a:p>
            <a:pPr marL="0" indent="0" algn="ctr">
              <a:buNone/>
            </a:pPr>
            <a:endParaRPr lang="en-US" sz="4800" dirty="0">
              <a:solidFill>
                <a:schemeClr val="tx2"/>
              </a:solidFill>
            </a:endParaRPr>
          </a:p>
          <a:p>
            <a:pPr marL="0" indent="0" algn="ctr">
              <a:buNone/>
            </a:pPr>
            <a:r>
              <a:rPr lang="en-US" sz="4800" dirty="0" smtClean="0">
                <a:solidFill>
                  <a:schemeClr val="tx2"/>
                </a:solidFill>
              </a:rPr>
              <a:t>Q &amp; A</a:t>
            </a:r>
            <a:endParaRPr lang="en-US" sz="4800" dirty="0">
              <a:solidFill>
                <a:schemeClr val="tx2"/>
              </a:solidFill>
            </a:endParaRPr>
          </a:p>
          <a:p>
            <a:pPr marL="0" indent="0" algn="ctr">
              <a:buNone/>
            </a:pPr>
            <a:endParaRPr lang="en-US" sz="24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53</a:t>
            </a:fld>
            <a:endParaRPr lang="en-US" dirty="0"/>
          </a:p>
        </p:txBody>
      </p:sp>
    </p:spTree>
    <p:extLst>
      <p:ext uri="{BB962C8B-B14F-4D97-AF65-F5344CB8AC3E}">
        <p14:creationId xmlns:p14="http://schemas.microsoft.com/office/powerpoint/2010/main" val="13104718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3600" dirty="0" smtClean="0"/>
          </a:p>
          <a:p>
            <a:pPr marL="0" indent="0" algn="ctr">
              <a:buNone/>
            </a:pPr>
            <a:r>
              <a:rPr lang="en-US" sz="3600" dirty="0" smtClean="0">
                <a:solidFill>
                  <a:schemeClr val="accent3"/>
                </a:solidFill>
              </a:rPr>
              <a:t>Please </a:t>
            </a:r>
            <a:r>
              <a:rPr lang="en-US" sz="3600" dirty="0">
                <a:solidFill>
                  <a:schemeClr val="accent3"/>
                </a:solidFill>
              </a:rPr>
              <a:t>complete your evaluation form before leaving!</a:t>
            </a:r>
          </a:p>
          <a:p>
            <a:pPr marL="0" indent="0" algn="ctr">
              <a:buNone/>
            </a:pPr>
            <a:endParaRPr lang="en-US" dirty="0">
              <a:solidFill>
                <a:schemeClr val="accent3"/>
              </a:solidFill>
            </a:endParaRPr>
          </a:p>
          <a:p>
            <a:pPr marL="0" indent="0" algn="ctr">
              <a:buNone/>
            </a:pPr>
            <a:endParaRPr lang="en-US" sz="4800" dirty="0" smtClean="0">
              <a:solidFill>
                <a:schemeClr val="accent3"/>
              </a:solidFill>
            </a:endParaRPr>
          </a:p>
          <a:p>
            <a:pPr marL="0" indent="0" algn="ctr">
              <a:buNone/>
            </a:pPr>
            <a:r>
              <a:rPr lang="en-US" sz="4800" dirty="0" smtClean="0">
                <a:solidFill>
                  <a:schemeClr val="accent3"/>
                </a:solidFill>
              </a:rPr>
              <a:t>Safe </a:t>
            </a:r>
            <a:r>
              <a:rPr lang="en-US" sz="4800" dirty="0">
                <a:solidFill>
                  <a:schemeClr val="accent3"/>
                </a:solidFill>
              </a:rPr>
              <a:t>Travels</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54</a:t>
            </a:fld>
            <a:endParaRPr lang="en-US" dirty="0"/>
          </a:p>
        </p:txBody>
      </p:sp>
    </p:spTree>
    <p:extLst>
      <p:ext uri="{BB962C8B-B14F-4D97-AF65-F5344CB8AC3E}">
        <p14:creationId xmlns:p14="http://schemas.microsoft.com/office/powerpoint/2010/main" val="2576694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42110"/>
            <a:ext cx="7886700" cy="5306292"/>
          </a:xfrm>
        </p:spPr>
        <p:txBody>
          <a:bodyPr/>
          <a:lstStyle/>
          <a:p>
            <a:pPr marL="0" indent="0" algn="ctr">
              <a:buNone/>
            </a:pPr>
            <a:endParaRPr lang="en-US" sz="4000" dirty="0" smtClean="0"/>
          </a:p>
          <a:p>
            <a:pPr marL="0" indent="0" algn="ctr">
              <a:buNone/>
            </a:pPr>
            <a:endParaRPr lang="en-US" sz="4000" dirty="0"/>
          </a:p>
          <a:p>
            <a:pPr marL="0" indent="0" algn="ctr">
              <a:buNone/>
            </a:pPr>
            <a:r>
              <a:rPr lang="en-US" sz="4000" dirty="0" smtClean="0">
                <a:solidFill>
                  <a:schemeClr val="accent3"/>
                </a:solidFill>
              </a:rPr>
              <a:t>Questions</a:t>
            </a:r>
            <a:r>
              <a:rPr lang="en-US" sz="4000" dirty="0">
                <a:solidFill>
                  <a:schemeClr val="accent3"/>
                </a:solidFill>
              </a:rPr>
              <a:t>?</a:t>
            </a:r>
          </a:p>
          <a:p>
            <a:pPr marL="0" indent="0" algn="ctr">
              <a:buNone/>
            </a:pPr>
            <a:r>
              <a:rPr lang="en-US" sz="4000" dirty="0">
                <a:solidFill>
                  <a:srgbClr val="FF0000"/>
                </a:solidFill>
                <a:hlinkClick r:id="rId3"/>
              </a:rPr>
              <a:t>ost.policy.questions@dhhs.nc.gov</a:t>
            </a:r>
            <a:endParaRPr lang="en-US" sz="4000" dirty="0">
              <a:solidFill>
                <a:srgbClr val="FF0000"/>
              </a:solidFill>
            </a:endParaRP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55</a:t>
            </a:fld>
            <a:endParaRPr lang="en-US" dirty="0"/>
          </a:p>
        </p:txBody>
      </p:sp>
    </p:spTree>
    <p:extLst>
      <p:ext uri="{BB962C8B-B14F-4D97-AF65-F5344CB8AC3E}">
        <p14:creationId xmlns:p14="http://schemas.microsoft.com/office/powerpoint/2010/main" val="1150498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Self Reflection Exercise</a:t>
            </a:r>
            <a:endParaRPr lang="en-US" sz="3200" i="0" dirty="0">
              <a:latin typeface="+mn-lt"/>
            </a:endParaRPr>
          </a:p>
        </p:txBody>
      </p:sp>
      <p:sp>
        <p:nvSpPr>
          <p:cNvPr id="3" name="Content Placeholder 2"/>
          <p:cNvSpPr>
            <a:spLocks noGrp="1"/>
          </p:cNvSpPr>
          <p:nvPr>
            <p:ph idx="1"/>
          </p:nvPr>
        </p:nvSpPr>
        <p:spPr/>
        <p:txBody>
          <a:bodyPr/>
          <a:lstStyle/>
          <a:p>
            <a:pPr marL="342900" indent="-342900">
              <a:buAutoNum type="arabicPeriod"/>
            </a:pPr>
            <a:r>
              <a:rPr lang="en-US" dirty="0" smtClean="0">
                <a:solidFill>
                  <a:schemeClr val="accent3"/>
                </a:solidFill>
              </a:rPr>
              <a:t>As a supervisor, what was the most difficult part of the transition from a line worker? What wisdom have you gained from the transition?</a:t>
            </a:r>
          </a:p>
          <a:p>
            <a:pPr marL="342900" indent="-342900">
              <a:buAutoNum type="arabicPeriod"/>
            </a:pPr>
            <a:endParaRPr lang="en-US" dirty="0">
              <a:solidFill>
                <a:schemeClr val="accent3"/>
              </a:solidFill>
            </a:endParaRPr>
          </a:p>
          <a:p>
            <a:pPr marL="342900" indent="-342900">
              <a:buAutoNum type="arabicPeriod"/>
            </a:pPr>
            <a:endParaRPr lang="en-US" dirty="0" smtClean="0">
              <a:solidFill>
                <a:schemeClr val="accent3"/>
              </a:solidFill>
            </a:endParaRPr>
          </a:p>
          <a:p>
            <a:pPr marL="342900" indent="-342900">
              <a:buAutoNum type="arabicPeriod"/>
            </a:pPr>
            <a:r>
              <a:rPr lang="en-US" dirty="0" smtClean="0">
                <a:solidFill>
                  <a:schemeClr val="accent3"/>
                </a:solidFill>
              </a:rPr>
              <a:t>How are the relationships between you and line workers different in your supervisory role? What does it matter if the relationships are different? What do the new relationships between line workers in this case have to do with getting the work done?</a:t>
            </a:r>
          </a:p>
          <a:p>
            <a:pPr marL="342900" indent="-342900">
              <a:buAutoNum type="arabicPeriod"/>
            </a:pPr>
            <a:endParaRPr lang="en-US" dirty="0">
              <a:solidFill>
                <a:schemeClr val="accent3"/>
              </a:solidFill>
            </a:endParaRPr>
          </a:p>
          <a:p>
            <a:pPr marL="342900" indent="-342900">
              <a:buAutoNum type="arabicPeriod"/>
            </a:pPr>
            <a:endParaRPr lang="en-US" dirty="0" smtClean="0">
              <a:solidFill>
                <a:schemeClr val="accent3"/>
              </a:solidFill>
            </a:endParaRPr>
          </a:p>
          <a:p>
            <a:pPr marL="342900" indent="-342900">
              <a:buAutoNum type="arabicPeriod"/>
            </a:pPr>
            <a:r>
              <a:rPr lang="en-US" dirty="0" smtClean="0">
                <a:solidFill>
                  <a:schemeClr val="accent3"/>
                </a:solidFill>
              </a:rPr>
              <a:t>How much supervision are you doing versus line staff work? If you are doing it all, what kind of pressures does this create? </a:t>
            </a:r>
            <a:endParaRPr lang="en-US"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6</a:t>
            </a:fld>
            <a:endParaRPr lang="en-US" dirty="0"/>
          </a:p>
        </p:txBody>
      </p:sp>
    </p:spTree>
    <p:extLst>
      <p:ext uri="{BB962C8B-B14F-4D97-AF65-F5344CB8AC3E}">
        <p14:creationId xmlns:p14="http://schemas.microsoft.com/office/powerpoint/2010/main" val="2860248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Common Mistakes of New Supervisors</a:t>
            </a:r>
            <a:endParaRPr lang="en-US" sz="3200" i="0" dirty="0">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accent3"/>
                </a:solidFill>
              </a:rPr>
              <a:t>Responding to a crisis too quickly without assessing and planning</a:t>
            </a:r>
          </a:p>
          <a:p>
            <a:r>
              <a:rPr lang="en-US" sz="3200" dirty="0" smtClean="0">
                <a:solidFill>
                  <a:schemeClr val="accent3"/>
                </a:solidFill>
              </a:rPr>
              <a:t>Doing all the work themselves instead of delegating or asking others for advice</a:t>
            </a:r>
          </a:p>
          <a:p>
            <a:r>
              <a:rPr lang="en-US" sz="3200" dirty="0" smtClean="0">
                <a:solidFill>
                  <a:schemeClr val="accent3"/>
                </a:solidFill>
              </a:rPr>
              <a:t>Reacting in the heat of the moment </a:t>
            </a:r>
          </a:p>
          <a:p>
            <a:r>
              <a:rPr lang="en-US" sz="3200" dirty="0" smtClean="0">
                <a:solidFill>
                  <a:schemeClr val="accent3"/>
                </a:solidFill>
              </a:rPr>
              <a:t>Expecting that your title automatically ensures respect and cooperation from others</a:t>
            </a:r>
            <a:endParaRPr lang="en-US" sz="3200" dirty="0">
              <a:solidFill>
                <a:schemeClr val="accent3"/>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dirty="0"/>
          </a:p>
        </p:txBody>
      </p:sp>
    </p:spTree>
    <p:extLst>
      <p:ext uri="{BB962C8B-B14F-4D97-AF65-F5344CB8AC3E}">
        <p14:creationId xmlns:p14="http://schemas.microsoft.com/office/powerpoint/2010/main" val="488916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What is Your Role as a Leader?</a:t>
            </a:r>
            <a:endParaRPr lang="en-US" sz="3200" i="0" dirty="0">
              <a:latin typeface="+mn-lt"/>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8</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53170699"/>
              </p:ext>
            </p:extLst>
          </p:nvPr>
        </p:nvGraphicFramePr>
        <p:xfrm>
          <a:off x="628650" y="939801"/>
          <a:ext cx="7886700" cy="4765733"/>
        </p:xfrm>
        <a:graphic>
          <a:graphicData uri="http://schemas.openxmlformats.org/drawingml/2006/table">
            <a:tbl>
              <a:tblPr firstRow="1" bandRow="1">
                <a:tableStyleId>{5C22544A-7EE6-4342-B048-85BDC9FD1C3A}</a:tableStyleId>
              </a:tblPr>
              <a:tblGrid>
                <a:gridCol w="3943350"/>
                <a:gridCol w="3943350"/>
              </a:tblGrid>
              <a:tr h="636846">
                <a:tc>
                  <a:txBody>
                    <a:bodyPr/>
                    <a:lstStyle/>
                    <a:p>
                      <a:r>
                        <a:rPr lang="en-US" sz="1800" dirty="0" smtClean="0"/>
                        <a:t>Management Produces</a:t>
                      </a:r>
                      <a:r>
                        <a:rPr lang="en-US" sz="1800" baseline="0" dirty="0" smtClean="0"/>
                        <a:t> Order and Consistency</a:t>
                      </a:r>
                      <a:endParaRPr lang="en-US" sz="1800" dirty="0"/>
                    </a:p>
                  </a:txBody>
                  <a:tcPr/>
                </a:tc>
                <a:tc>
                  <a:txBody>
                    <a:bodyPr/>
                    <a:lstStyle/>
                    <a:p>
                      <a:r>
                        <a:rPr lang="en-US" sz="1800" dirty="0" smtClean="0"/>
                        <a:t>Leadership Produces Change and Movement</a:t>
                      </a:r>
                      <a:endParaRPr lang="en-US" sz="1800" dirty="0"/>
                    </a:p>
                  </a:txBody>
                  <a:tcPr/>
                </a:tc>
              </a:tr>
              <a:tr h="1190625">
                <a:tc>
                  <a:txBody>
                    <a:bodyPr/>
                    <a:lstStyle/>
                    <a:p>
                      <a:pPr marL="285750" indent="-285750">
                        <a:buFont typeface="Arial" panose="020B0604020202020204" pitchFamily="34" charset="0"/>
                        <a:buChar char="•"/>
                      </a:pPr>
                      <a:r>
                        <a:rPr lang="en-US" sz="1800" dirty="0" smtClean="0"/>
                        <a:t>Planning</a:t>
                      </a:r>
                      <a:r>
                        <a:rPr lang="en-US" sz="1800" baseline="0" dirty="0" smtClean="0"/>
                        <a:t> and budgeting</a:t>
                      </a:r>
                    </a:p>
                    <a:p>
                      <a:pPr marL="285750" indent="-285750">
                        <a:buFont typeface="Arial" panose="020B0604020202020204" pitchFamily="34" charset="0"/>
                        <a:buChar char="•"/>
                      </a:pPr>
                      <a:r>
                        <a:rPr lang="en-US" sz="1800" baseline="0" dirty="0" smtClean="0"/>
                        <a:t>Establishing agendas</a:t>
                      </a:r>
                    </a:p>
                    <a:p>
                      <a:pPr marL="285750" indent="-285750">
                        <a:buFont typeface="Arial" panose="020B0604020202020204" pitchFamily="34" charset="0"/>
                        <a:buChar char="•"/>
                      </a:pPr>
                      <a:r>
                        <a:rPr lang="en-US" sz="1800" baseline="0" dirty="0" smtClean="0"/>
                        <a:t>Setting timetables</a:t>
                      </a:r>
                    </a:p>
                    <a:p>
                      <a:pPr marL="285750" indent="-285750">
                        <a:buFont typeface="Arial" panose="020B0604020202020204" pitchFamily="34" charset="0"/>
                        <a:buChar char="•"/>
                      </a:pPr>
                      <a:r>
                        <a:rPr lang="en-US" sz="1800" baseline="0" dirty="0" smtClean="0"/>
                        <a:t>Allocating resources</a:t>
                      </a:r>
                      <a:endParaRPr lang="en-US" sz="1800" dirty="0"/>
                    </a:p>
                  </a:txBody>
                  <a:tcPr/>
                </a:tc>
                <a:tc>
                  <a:txBody>
                    <a:bodyPr/>
                    <a:lstStyle/>
                    <a:p>
                      <a:pPr marL="285750" indent="-285750">
                        <a:buFont typeface="Arial" panose="020B0604020202020204" pitchFamily="34" charset="0"/>
                        <a:buChar char="•"/>
                      </a:pPr>
                      <a:r>
                        <a:rPr lang="en-US" sz="1800" dirty="0" smtClean="0"/>
                        <a:t>Establishing</a:t>
                      </a:r>
                      <a:r>
                        <a:rPr lang="en-US" sz="1800" baseline="0" dirty="0" smtClean="0"/>
                        <a:t> direction</a:t>
                      </a:r>
                    </a:p>
                    <a:p>
                      <a:pPr marL="285750" indent="-285750">
                        <a:buFont typeface="Arial" panose="020B0604020202020204" pitchFamily="34" charset="0"/>
                        <a:buChar char="•"/>
                      </a:pPr>
                      <a:r>
                        <a:rPr lang="en-US" sz="1800" baseline="0" dirty="0" smtClean="0"/>
                        <a:t>Creating a vision</a:t>
                      </a:r>
                    </a:p>
                    <a:p>
                      <a:pPr marL="285750" indent="-285750">
                        <a:buFont typeface="Arial" panose="020B0604020202020204" pitchFamily="34" charset="0"/>
                        <a:buChar char="•"/>
                      </a:pPr>
                      <a:r>
                        <a:rPr lang="en-US" sz="1800" baseline="0" dirty="0" smtClean="0"/>
                        <a:t>Clarifying the big picture</a:t>
                      </a:r>
                    </a:p>
                    <a:p>
                      <a:pPr marL="285750" indent="-285750">
                        <a:buFont typeface="Arial" panose="020B0604020202020204" pitchFamily="34" charset="0"/>
                        <a:buChar char="•"/>
                      </a:pPr>
                      <a:r>
                        <a:rPr lang="en-US" sz="1800" baseline="0" dirty="0" smtClean="0"/>
                        <a:t>Setting strategies</a:t>
                      </a:r>
                      <a:endParaRPr lang="en-US" sz="1800" dirty="0"/>
                    </a:p>
                  </a:txBody>
                  <a:tcPr/>
                </a:tc>
              </a:tr>
              <a:tr h="1467514">
                <a:tc>
                  <a:txBody>
                    <a:bodyPr/>
                    <a:lstStyle/>
                    <a:p>
                      <a:pPr marL="285750" indent="-285750">
                        <a:buFont typeface="Arial" panose="020B0604020202020204" pitchFamily="34" charset="0"/>
                        <a:buChar char="•"/>
                      </a:pPr>
                      <a:r>
                        <a:rPr lang="en-US" sz="1800" dirty="0" smtClean="0"/>
                        <a:t>Organizing</a:t>
                      </a:r>
                      <a:r>
                        <a:rPr lang="en-US" sz="1800" baseline="0" dirty="0" smtClean="0"/>
                        <a:t> and staffing</a:t>
                      </a:r>
                    </a:p>
                    <a:p>
                      <a:pPr marL="285750" indent="-285750">
                        <a:buFont typeface="Arial" panose="020B0604020202020204" pitchFamily="34" charset="0"/>
                        <a:buChar char="•"/>
                      </a:pPr>
                      <a:r>
                        <a:rPr lang="en-US" sz="1800" baseline="0" dirty="0" smtClean="0"/>
                        <a:t>Provide structure</a:t>
                      </a:r>
                    </a:p>
                    <a:p>
                      <a:pPr marL="285750" indent="-285750">
                        <a:buFont typeface="Arial" panose="020B0604020202020204" pitchFamily="34" charset="0"/>
                        <a:buChar char="•"/>
                      </a:pPr>
                      <a:r>
                        <a:rPr lang="en-US" sz="1800" baseline="0" dirty="0" smtClean="0"/>
                        <a:t>Making job placements</a:t>
                      </a:r>
                    </a:p>
                    <a:p>
                      <a:pPr marL="285750" indent="-285750">
                        <a:buFont typeface="Arial" panose="020B0604020202020204" pitchFamily="34" charset="0"/>
                        <a:buChar char="•"/>
                      </a:pPr>
                      <a:r>
                        <a:rPr lang="en-US" sz="1800" baseline="0" dirty="0" smtClean="0"/>
                        <a:t>Establishing rules and procedures</a:t>
                      </a:r>
                      <a:endParaRPr lang="en-US" sz="1800" dirty="0"/>
                    </a:p>
                  </a:txBody>
                  <a:tcPr/>
                </a:tc>
                <a:tc>
                  <a:txBody>
                    <a:bodyPr/>
                    <a:lstStyle/>
                    <a:p>
                      <a:pPr marL="285750" indent="-285750">
                        <a:buFont typeface="Arial" panose="020B0604020202020204" pitchFamily="34" charset="0"/>
                        <a:buChar char="•"/>
                      </a:pPr>
                      <a:r>
                        <a:rPr lang="en-US" sz="1800" dirty="0" smtClean="0"/>
                        <a:t>Aligning people</a:t>
                      </a:r>
                    </a:p>
                    <a:p>
                      <a:pPr marL="285750" indent="-285750">
                        <a:buFont typeface="Arial" panose="020B0604020202020204" pitchFamily="34" charset="0"/>
                        <a:buChar char="•"/>
                      </a:pPr>
                      <a:r>
                        <a:rPr lang="en-US" sz="1800" dirty="0" smtClean="0"/>
                        <a:t>Communicating goals</a:t>
                      </a:r>
                    </a:p>
                    <a:p>
                      <a:pPr marL="285750" indent="-285750">
                        <a:buFont typeface="Arial" panose="020B0604020202020204" pitchFamily="34" charset="0"/>
                        <a:buChar char="•"/>
                      </a:pPr>
                      <a:r>
                        <a:rPr lang="en-US" sz="1800" dirty="0" smtClean="0"/>
                        <a:t>Seeking commitment</a:t>
                      </a:r>
                    </a:p>
                    <a:p>
                      <a:pPr marL="285750" indent="-285750">
                        <a:buFont typeface="Arial" panose="020B0604020202020204" pitchFamily="34" charset="0"/>
                        <a:buChar char="•"/>
                      </a:pPr>
                      <a:r>
                        <a:rPr lang="en-US" sz="1800" dirty="0" smtClean="0"/>
                        <a:t>Building teams and coalitions</a:t>
                      </a:r>
                      <a:endParaRPr lang="en-US" sz="1800" dirty="0"/>
                    </a:p>
                  </a:txBody>
                  <a:tcPr/>
                </a:tc>
              </a:tr>
              <a:tr h="1467514">
                <a:tc>
                  <a:txBody>
                    <a:bodyPr/>
                    <a:lstStyle/>
                    <a:p>
                      <a:pPr marL="285750" indent="-285750">
                        <a:buFont typeface="Arial" panose="020B0604020202020204" pitchFamily="34" charset="0"/>
                        <a:buChar char="•"/>
                      </a:pPr>
                      <a:r>
                        <a:rPr lang="en-US" sz="1800" dirty="0" smtClean="0"/>
                        <a:t>Controlling and problem solving</a:t>
                      </a:r>
                    </a:p>
                    <a:p>
                      <a:pPr marL="285750" indent="-285750">
                        <a:buFont typeface="Arial" panose="020B0604020202020204" pitchFamily="34" charset="0"/>
                        <a:buChar char="•"/>
                      </a:pPr>
                      <a:r>
                        <a:rPr lang="en-US" sz="1800" dirty="0" smtClean="0"/>
                        <a:t>Developing incentives</a:t>
                      </a:r>
                    </a:p>
                    <a:p>
                      <a:pPr marL="285750" indent="-285750">
                        <a:buFont typeface="Arial" panose="020B0604020202020204" pitchFamily="34" charset="0"/>
                        <a:buChar char="•"/>
                      </a:pPr>
                      <a:r>
                        <a:rPr lang="en-US" sz="1800" dirty="0" smtClean="0"/>
                        <a:t>Generating</a:t>
                      </a:r>
                      <a:r>
                        <a:rPr lang="en-US" sz="1800" baseline="0" dirty="0" smtClean="0"/>
                        <a:t> creative solutions</a:t>
                      </a:r>
                    </a:p>
                    <a:p>
                      <a:pPr marL="285750" indent="-285750">
                        <a:buFont typeface="Arial" panose="020B0604020202020204" pitchFamily="34" charset="0"/>
                        <a:buChar char="•"/>
                      </a:pPr>
                      <a:r>
                        <a:rPr lang="en-US" sz="1800" baseline="0" dirty="0" smtClean="0"/>
                        <a:t>Taking corrective action</a:t>
                      </a:r>
                      <a:endParaRPr lang="en-US" sz="1800" dirty="0"/>
                    </a:p>
                  </a:txBody>
                  <a:tcPr/>
                </a:tc>
                <a:tc>
                  <a:txBody>
                    <a:bodyPr/>
                    <a:lstStyle/>
                    <a:p>
                      <a:pPr marL="285750" indent="-285750">
                        <a:buFont typeface="Arial" panose="020B0604020202020204" pitchFamily="34" charset="0"/>
                        <a:buChar char="•"/>
                      </a:pPr>
                      <a:r>
                        <a:rPr lang="en-US" sz="1800" dirty="0" smtClean="0"/>
                        <a:t>Motivating and inspiring</a:t>
                      </a:r>
                    </a:p>
                    <a:p>
                      <a:pPr marL="285750" indent="-285750">
                        <a:buFont typeface="Arial" panose="020B0604020202020204" pitchFamily="34" charset="0"/>
                        <a:buChar char="•"/>
                      </a:pPr>
                      <a:r>
                        <a:rPr lang="en-US" sz="1800" dirty="0" smtClean="0"/>
                        <a:t>Energizing</a:t>
                      </a:r>
                    </a:p>
                    <a:p>
                      <a:pPr marL="285750" indent="-285750">
                        <a:buFont typeface="Arial" panose="020B0604020202020204" pitchFamily="34" charset="0"/>
                        <a:buChar char="•"/>
                      </a:pPr>
                      <a:r>
                        <a:rPr lang="en-US" sz="1800" dirty="0" smtClean="0"/>
                        <a:t>Empowering</a:t>
                      </a:r>
                      <a:r>
                        <a:rPr lang="en-US" sz="1800" baseline="0" dirty="0" smtClean="0"/>
                        <a:t> subordinates</a:t>
                      </a:r>
                    </a:p>
                    <a:p>
                      <a:pPr marL="285750" indent="-285750">
                        <a:buFont typeface="Arial" panose="020B0604020202020204" pitchFamily="34" charset="0"/>
                        <a:buChar char="•"/>
                      </a:pPr>
                      <a:r>
                        <a:rPr lang="en-US" sz="1800" baseline="0" dirty="0" smtClean="0"/>
                        <a:t>Satisfying unmet needs</a:t>
                      </a:r>
                      <a:endParaRPr lang="en-US" sz="1800" dirty="0"/>
                    </a:p>
                  </a:txBody>
                  <a:tcPr/>
                </a:tc>
              </a:tr>
            </a:tbl>
          </a:graphicData>
        </a:graphic>
      </p:graphicFrame>
    </p:spTree>
    <p:extLst>
      <p:ext uri="{BB962C8B-B14F-4D97-AF65-F5344CB8AC3E}">
        <p14:creationId xmlns:p14="http://schemas.microsoft.com/office/powerpoint/2010/main" val="3860708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smtClean="0">
                <a:latin typeface="+mn-lt"/>
              </a:rPr>
              <a:t>Group Discussion</a:t>
            </a:r>
            <a:endParaRPr lang="en-US" sz="3200" i="0" dirty="0">
              <a:latin typeface="+mn-lt"/>
            </a:endParaRPr>
          </a:p>
        </p:txBody>
      </p:sp>
      <p:sp>
        <p:nvSpPr>
          <p:cNvPr id="3" name="Content Placeholder 2"/>
          <p:cNvSpPr>
            <a:spLocks noGrp="1"/>
          </p:cNvSpPr>
          <p:nvPr>
            <p:ph idx="1"/>
          </p:nvPr>
        </p:nvSpPr>
        <p:spPr/>
        <p:txBody>
          <a:bodyPr>
            <a:normAutofit/>
          </a:bodyPr>
          <a:lstStyle/>
          <a:p>
            <a:pPr marL="0" indent="0">
              <a:buNone/>
            </a:pPr>
            <a:r>
              <a:rPr lang="en-US" sz="2400" b="1" dirty="0" smtClean="0">
                <a:solidFill>
                  <a:schemeClr val="tx2"/>
                </a:solidFill>
              </a:rPr>
              <a:t>Goals</a:t>
            </a:r>
          </a:p>
          <a:p>
            <a:r>
              <a:rPr lang="en-US" dirty="0" smtClean="0">
                <a:solidFill>
                  <a:schemeClr val="tx2"/>
                </a:solidFill>
              </a:rPr>
              <a:t>Managers share information with staff to help them understand their role and how that information impacts team goals</a:t>
            </a:r>
            <a:r>
              <a:rPr lang="en-US" dirty="0">
                <a:solidFill>
                  <a:schemeClr val="tx2"/>
                </a:solidFill>
              </a:rPr>
              <a:t> </a:t>
            </a:r>
            <a:r>
              <a:rPr lang="en-US" dirty="0" smtClean="0">
                <a:solidFill>
                  <a:schemeClr val="tx2"/>
                </a:solidFill>
              </a:rPr>
              <a:t>and activities.</a:t>
            </a:r>
          </a:p>
          <a:p>
            <a:pPr marL="0" indent="0">
              <a:buNone/>
            </a:pPr>
            <a:endParaRPr lang="en-US" dirty="0" smtClean="0">
              <a:solidFill>
                <a:schemeClr val="tx2"/>
              </a:solidFill>
            </a:endParaRPr>
          </a:p>
          <a:p>
            <a:r>
              <a:rPr lang="en-US" dirty="0" smtClean="0">
                <a:solidFill>
                  <a:schemeClr val="tx2"/>
                </a:solidFill>
              </a:rPr>
              <a:t>Managers coach staff and give individuals specific feedback on their performance.</a:t>
            </a:r>
          </a:p>
          <a:p>
            <a:pPr marL="0" indent="0">
              <a:buNone/>
            </a:pPr>
            <a:endParaRPr lang="en-US" dirty="0" smtClean="0">
              <a:solidFill>
                <a:schemeClr val="tx2"/>
              </a:solidFill>
            </a:endParaRPr>
          </a:p>
          <a:p>
            <a:r>
              <a:rPr lang="en-US" dirty="0" smtClean="0">
                <a:solidFill>
                  <a:schemeClr val="tx2"/>
                </a:solidFill>
              </a:rPr>
              <a:t>Managers set up monitoring systems to check that information is easily available.</a:t>
            </a:r>
          </a:p>
          <a:p>
            <a:endParaRPr lang="en-US" dirty="0" smtClean="0">
              <a:solidFill>
                <a:schemeClr val="tx2"/>
              </a:solidFill>
            </a:endParaRPr>
          </a:p>
          <a:p>
            <a:r>
              <a:rPr lang="en-US" dirty="0" smtClean="0">
                <a:solidFill>
                  <a:schemeClr val="tx2"/>
                </a:solidFill>
              </a:rPr>
              <a:t>Management makes procedural suggestions to help remove barriers and achieve team goals.</a:t>
            </a:r>
          </a:p>
          <a:p>
            <a:pPr marL="0" indent="0">
              <a:buNone/>
            </a:pPr>
            <a:endParaRPr lang="en-US" dirty="0" smtClean="0">
              <a:solidFill>
                <a:schemeClr val="tx2"/>
              </a:solidFill>
            </a:endParaRPr>
          </a:p>
          <a:p>
            <a:r>
              <a:rPr lang="en-US" dirty="0" smtClean="0">
                <a:solidFill>
                  <a:schemeClr val="tx2"/>
                </a:solidFill>
              </a:rPr>
              <a:t>Staff are empowered to achieve desired service results through coaching and recognition for outstanding service.</a:t>
            </a:r>
          </a:p>
        </p:txBody>
      </p:sp>
      <p:sp>
        <p:nvSpPr>
          <p:cNvPr id="4" name="Slide Number Placeholder 3"/>
          <p:cNvSpPr>
            <a:spLocks noGrp="1"/>
          </p:cNvSpPr>
          <p:nvPr>
            <p:ph type="sldNum" sz="quarter" idx="12"/>
          </p:nvPr>
        </p:nvSpPr>
        <p:spPr/>
        <p:txBody>
          <a:bodyPr/>
          <a:lstStyle/>
          <a:p>
            <a:fld id="{11F27F3A-B3E9-41ED-AF8F-A365F10BB65F}" type="slidenum">
              <a:rPr lang="en-US" smtClean="0"/>
              <a:pPr/>
              <a:t>9</a:t>
            </a:fld>
            <a:endParaRPr lang="en-US" dirty="0"/>
          </a:p>
        </p:txBody>
      </p:sp>
    </p:spTree>
    <p:extLst>
      <p:ext uri="{BB962C8B-B14F-4D97-AF65-F5344CB8AC3E}">
        <p14:creationId xmlns:p14="http://schemas.microsoft.com/office/powerpoint/2010/main" val="971797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1193</TotalTime>
  <Words>3606</Words>
  <Application>Microsoft Office PowerPoint</Application>
  <PresentationFormat>On-screen Show (4:3)</PresentationFormat>
  <Paragraphs>581</Paragraphs>
  <Slides>55</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Courier New</vt:lpstr>
      <vt:lpstr>Times New Roman</vt:lpstr>
      <vt:lpstr>2_Office Theme</vt:lpstr>
      <vt:lpstr>Operational Support Team Supervisor Cluster Meeting </vt:lpstr>
      <vt:lpstr>Agenda for Today</vt:lpstr>
      <vt:lpstr>Leadership: Understanding What It Means To Be A Leader</vt:lpstr>
      <vt:lpstr>PowerPoint Presentation</vt:lpstr>
      <vt:lpstr>Leadership and Management</vt:lpstr>
      <vt:lpstr>Self Reflection Exercise</vt:lpstr>
      <vt:lpstr>Common Mistakes of New Supervisors</vt:lpstr>
      <vt:lpstr>What is Your Role as a Leader?</vt:lpstr>
      <vt:lpstr>Group Discussion</vt:lpstr>
      <vt:lpstr>PowerPoint Presentation</vt:lpstr>
      <vt:lpstr>What Kind of Leader are You?</vt:lpstr>
      <vt:lpstr>What Kind of Supervisor are You?</vt:lpstr>
      <vt:lpstr>What Kind of Supervisor are You? Cont.’</vt:lpstr>
      <vt:lpstr>PowerPoint Presentation</vt:lpstr>
      <vt:lpstr>PowerPoint Presentation</vt:lpstr>
      <vt:lpstr>Division Updates</vt:lpstr>
      <vt:lpstr>Food and Nutrition Services (FNS)</vt:lpstr>
      <vt:lpstr>Food &amp; Nutrition Services </vt:lpstr>
      <vt:lpstr>Food &amp; Nutrition Services </vt:lpstr>
      <vt:lpstr>Food &amp; Nutrition Services </vt:lpstr>
      <vt:lpstr>Food &amp; Nutrition Services Cont’</vt:lpstr>
      <vt:lpstr>Food &amp; Nutrition Services Cont’</vt:lpstr>
      <vt:lpstr>Food &amp; Nutrition Services Cont’</vt:lpstr>
      <vt:lpstr>Food &amp; Nutrition Services Cont’</vt:lpstr>
      <vt:lpstr>Food &amp; Nutrition Services Cont’</vt:lpstr>
      <vt:lpstr>Food &amp; Nutrition Services Cont’</vt:lpstr>
      <vt:lpstr>Work First Family Assistance</vt:lpstr>
      <vt:lpstr>Work First Family Assistance</vt:lpstr>
      <vt:lpstr>Work First Family Assistance Cont’</vt:lpstr>
      <vt:lpstr>Work First Family Assistance Cont’</vt:lpstr>
      <vt:lpstr>Work First Family Assistance Cont’</vt:lpstr>
      <vt:lpstr>Work First Family Assistance Cont’</vt:lpstr>
      <vt:lpstr>PowerPoint Presentation</vt:lpstr>
      <vt:lpstr>Medicaid</vt:lpstr>
      <vt:lpstr>Division of Medical Assistance</vt:lpstr>
      <vt:lpstr>Division of Medical Assistance Cont’</vt:lpstr>
      <vt:lpstr>Division of Medical Assistance Cont’</vt:lpstr>
      <vt:lpstr>Division of Medical Assistance Cont’</vt:lpstr>
      <vt:lpstr>Division of Medical Assistance Cont’</vt:lpstr>
      <vt:lpstr>Division of Medical Assistance Cont’</vt:lpstr>
      <vt:lpstr>Division of Medical Assistance Cont’</vt:lpstr>
      <vt:lpstr>Division of Medical Assistance Cont’</vt:lpstr>
      <vt:lpstr>Division of Medical Assistance Cont’</vt:lpstr>
      <vt:lpstr>Division of Medical Assistance Cont’</vt:lpstr>
      <vt:lpstr>Child Care</vt:lpstr>
      <vt:lpstr>Division of Child Development and Early Education</vt:lpstr>
      <vt:lpstr>Division of Child Development and Early Education Cont’</vt:lpstr>
      <vt:lpstr>Division of Child Development and Early Education Cont’</vt:lpstr>
      <vt:lpstr>Division of Child Development and Early Education Cont’</vt:lpstr>
      <vt:lpstr>Division of Child Development and Early Education Cont’</vt:lpstr>
      <vt:lpstr>Division of Child Development and Early Education Cont’</vt:lpstr>
      <vt:lpstr>Division of Child Development and Early Education Cont’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Sutton, Valerie</cp:lastModifiedBy>
  <cp:revision>142</cp:revision>
  <dcterms:created xsi:type="dcterms:W3CDTF">2015-07-07T20:02:11Z</dcterms:created>
  <dcterms:modified xsi:type="dcterms:W3CDTF">2016-12-07T19:08:03Z</dcterms:modified>
</cp:coreProperties>
</file>