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4" r:id="rId1"/>
  </p:sldMasterIdLst>
  <p:notesMasterIdLst>
    <p:notesMasterId r:id="rId6"/>
  </p:notesMasterIdLst>
  <p:sldIdLst>
    <p:sldId id="587" r:id="rId2"/>
    <p:sldId id="588" r:id="rId3"/>
    <p:sldId id="589" r:id="rId4"/>
    <p:sldId id="590" r:id="rId5"/>
  </p:sldIdLst>
  <p:sldSz cx="12192000" cy="6858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96" y="2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3D2EEE-32B7-4758-B2C1-D8861F7BF324}" type="datetimeFigureOut">
              <a:rPr lang="en-US" smtClean="0"/>
              <a:t>6/17/2019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2EB9DA-7969-4468-BDE5-56518AC4ABF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44904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- Photo header Color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867" y="2156743"/>
            <a:ext cx="2569340" cy="2394236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607418"/>
            <a:ext cx="12192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3691466" y="2051009"/>
            <a:ext cx="7699023" cy="20208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3200" b="0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342874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75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624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498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3691466" y="4071833"/>
            <a:ext cx="7699023" cy="94875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b="0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3691466" y="5020585"/>
            <a:ext cx="7699023" cy="48822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400" b="0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0FD344B-6B01-554D-8ED2-3BB8677B5CA3}"/>
              </a:ext>
            </a:extLst>
          </p:cNvPr>
          <p:cNvSpPr/>
          <p:nvPr userDrawn="1"/>
        </p:nvSpPr>
        <p:spPr>
          <a:xfrm>
            <a:off x="0" y="-2388"/>
            <a:ext cx="12192000" cy="1667901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E55F9543-F264-E749-BE41-F4DED20160B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45" y="230736"/>
            <a:ext cx="2433261" cy="1216631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77FB28BE-95CF-A648-9958-233FA3E2FD4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2783" y="232225"/>
            <a:ext cx="2427068" cy="1213653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E36632A4-6418-EB46-8B31-F39C39E1D0E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4291" y="230103"/>
            <a:ext cx="2157071" cy="121789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92ACDB17-9B72-2747-AC8F-8FD41A14435B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9715" y="231327"/>
            <a:ext cx="2431536" cy="1215436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F764052B-33F9-6041-8EFF-89AD41BE9853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0631" y="231327"/>
            <a:ext cx="2431500" cy="1215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211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 Col-Chart/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0" y="6573308"/>
            <a:ext cx="12192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84936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Color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867" y="2067910"/>
            <a:ext cx="2651760" cy="256032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607418"/>
            <a:ext cx="12192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0" y="3860"/>
            <a:ext cx="12192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8" name="Text Placeholder 13">
            <a:extLst>
              <a:ext uri="{FF2B5EF4-FFF2-40B4-BE49-F238E27FC236}">
                <a16:creationId xmlns:a16="http://schemas.microsoft.com/office/drawing/2014/main" id="{C4F5063F-3DF4-4106-9728-67D11175E92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691466" y="2051009"/>
            <a:ext cx="7699023" cy="20208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3200" b="0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342874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75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624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498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9" name="Text Placeholder 15">
            <a:extLst>
              <a:ext uri="{FF2B5EF4-FFF2-40B4-BE49-F238E27FC236}">
                <a16:creationId xmlns:a16="http://schemas.microsoft.com/office/drawing/2014/main" id="{75C3CAE6-B359-4CF7-95C5-A5A4AF5E7BB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91466" y="4071833"/>
            <a:ext cx="7699023" cy="94875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b="0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0" name="Text Placeholder 17">
            <a:extLst>
              <a:ext uri="{FF2B5EF4-FFF2-40B4-BE49-F238E27FC236}">
                <a16:creationId xmlns:a16="http://schemas.microsoft.com/office/drawing/2014/main" id="{C06026CB-56BB-49B8-BFD2-4EA9ED5A6E2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91466" y="5020585"/>
            <a:ext cx="7699023" cy="48822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400" b="0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</p:spTree>
    <p:extLst>
      <p:ext uri="{BB962C8B-B14F-4D97-AF65-F5344CB8AC3E}">
        <p14:creationId xmlns:p14="http://schemas.microsoft.com/office/powerpoint/2010/main" val="37425418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Black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359" y="2061992"/>
            <a:ext cx="2698311" cy="1998871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3860"/>
            <a:ext cx="12192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607418"/>
            <a:ext cx="12192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8" name="Text Placeholder 13">
            <a:extLst>
              <a:ext uri="{FF2B5EF4-FFF2-40B4-BE49-F238E27FC236}">
                <a16:creationId xmlns:a16="http://schemas.microsoft.com/office/drawing/2014/main" id="{1AE90DB6-08A2-436C-9858-D3654F7BAB7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691466" y="2051009"/>
            <a:ext cx="7699023" cy="20208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3200" b="0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342874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75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624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498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9" name="Text Placeholder 15">
            <a:extLst>
              <a:ext uri="{FF2B5EF4-FFF2-40B4-BE49-F238E27FC236}">
                <a16:creationId xmlns:a16="http://schemas.microsoft.com/office/drawing/2014/main" id="{132A612B-342B-4D64-9385-2F1B77EC19D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91466" y="4071833"/>
            <a:ext cx="7699023" cy="94875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b="0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3" name="Text Placeholder 17">
            <a:extLst>
              <a:ext uri="{FF2B5EF4-FFF2-40B4-BE49-F238E27FC236}">
                <a16:creationId xmlns:a16="http://schemas.microsoft.com/office/drawing/2014/main" id="{34D87E8B-FF8F-41CE-B71C-E7D695E38C0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91466" y="5020585"/>
            <a:ext cx="7699023" cy="48822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400" b="0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</p:spTree>
    <p:extLst>
      <p:ext uri="{BB962C8B-B14F-4D97-AF65-F5344CB8AC3E}">
        <p14:creationId xmlns:p14="http://schemas.microsoft.com/office/powerpoint/2010/main" val="30311669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99164" y="624054"/>
            <a:ext cx="10457689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12192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1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447803"/>
            <a:ext cx="10517717" cy="4795307"/>
          </a:xfrm>
          <a:prstGeom prst="rect">
            <a:avLst/>
          </a:prstGeom>
        </p:spPr>
        <p:txBody>
          <a:bodyPr>
            <a:noAutofit/>
          </a:bodyPr>
          <a:lstStyle>
            <a:lvl1pPr marL="228584" indent="-228584">
              <a:lnSpc>
                <a:spcPct val="100000"/>
              </a:lnSpc>
              <a:spcBef>
                <a:spcPts val="1200"/>
              </a:spcBef>
              <a:defRPr sz="24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76220" indent="-233345">
              <a:lnSpc>
                <a:spcPct val="100000"/>
              </a:lnSpc>
              <a:buFont typeface="Franklin Gothic Medium" panose="020B0603020102020204" pitchFamily="34" charset="0"/>
              <a:buChar char="−"/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973066" indent="-228584">
              <a:lnSpc>
                <a:spcPct val="100000"/>
              </a:lnSpc>
              <a:defRPr sz="18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696387" y="6243108"/>
            <a:ext cx="10656007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639C91C-60DA-48C6-84AD-CC7B071BF4D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56400" y="6731000"/>
            <a:ext cx="914400" cy="9144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399595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Bullets&amp;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99164" y="624054"/>
            <a:ext cx="10457689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12192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0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335576"/>
            <a:ext cx="10517717" cy="1212895"/>
          </a:xfrm>
          <a:prstGeom prst="rect">
            <a:avLst/>
          </a:prstGeom>
        </p:spPr>
        <p:txBody>
          <a:bodyPr>
            <a:noAutofit/>
          </a:bodyPr>
          <a:lstStyle>
            <a:lvl1pPr marL="228584" indent="-228584">
              <a:lnSpc>
                <a:spcPct val="100000"/>
              </a:lnSpc>
              <a:spcBef>
                <a:spcPts val="0"/>
              </a:spcBef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76220" indent="-233345">
              <a:lnSpc>
                <a:spcPct val="100000"/>
              </a:lnSpc>
              <a:spcBef>
                <a:spcPts val="0"/>
              </a:spcBef>
              <a:buFont typeface="Franklin Gothic Medium" panose="020B0603020102020204" pitchFamily="34" charset="0"/>
              <a:buChar char="−"/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973066" indent="-228584">
              <a:lnSpc>
                <a:spcPct val="100000"/>
              </a:lnSpc>
              <a:spcBef>
                <a:spcPts val="0"/>
              </a:spcBef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696387" y="6251575"/>
            <a:ext cx="10656007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829733" y="2548467"/>
            <a:ext cx="10526184" cy="369423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0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icon below to add table or chart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0" y="6573308"/>
            <a:ext cx="12192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33473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Table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99164" y="624054"/>
            <a:ext cx="10457689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12192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1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699915" y="6249458"/>
            <a:ext cx="10656007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829733" y="1335573"/>
            <a:ext cx="10526184" cy="490289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0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icon below to add table or chart</a:t>
            </a:r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0" y="6573308"/>
            <a:ext cx="12192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81503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 Col-Chart/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99164" y="624054"/>
            <a:ext cx="10457689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12192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0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699915" y="6249458"/>
            <a:ext cx="10656007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 baseline="0">
                <a:latin typeface="+mn-lt"/>
                <a:ea typeface="Gotham Bold" charset="0"/>
                <a:cs typeface="Gotham Bold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829732" y="1845731"/>
            <a:ext cx="5120640" cy="439273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0" i="0" baseline="0">
                <a:latin typeface="+mn-lt"/>
                <a:ea typeface="Gotham Bold" charset="0"/>
                <a:cs typeface="Gotham Bold" charset="0"/>
              </a:defRPr>
            </a:lvl1pPr>
          </a:lstStyle>
          <a:p>
            <a:pPr lvl="0"/>
            <a:r>
              <a:rPr lang="en-US" dirty="0"/>
              <a:t>Click icon below to add table, chart, image</a:t>
            </a:r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5" hasCustomPrompt="1"/>
          </p:nvPr>
        </p:nvSpPr>
        <p:spPr>
          <a:xfrm>
            <a:off x="6220176" y="1845731"/>
            <a:ext cx="5120640" cy="439273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0" i="0" baseline="0">
                <a:latin typeface="+mn-lt"/>
                <a:ea typeface="Gotham Bold" charset="0"/>
                <a:cs typeface="Gotham Bold" charset="0"/>
              </a:defRPr>
            </a:lvl1pPr>
          </a:lstStyle>
          <a:p>
            <a:pPr lvl="0"/>
            <a:r>
              <a:rPr lang="en-US" dirty="0"/>
              <a:t>Click icon below to add table, chart, image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829733" y="1278471"/>
            <a:ext cx="5120640" cy="50006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24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6220176" y="1278471"/>
            <a:ext cx="5120640" cy="50006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24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0" y="6573308"/>
            <a:ext cx="12192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11853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 Col-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829738" y="1849442"/>
            <a:ext cx="5120217" cy="4402137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 b="1" i="0">
                <a:latin typeface="+mn-lt"/>
                <a:ea typeface="Gotham Bold" charset="0"/>
                <a:cs typeface="Gotham Bold" charset="0"/>
              </a:defRPr>
            </a:lvl1pPr>
            <a:lvl2pPr marL="514314" indent="-171438">
              <a:buFont typeface="Franklin Gothic Medium Cond" panose="020B0606030402020204" pitchFamily="34" charset="0"/>
              <a:buChar char="–"/>
              <a:defRPr sz="2000" b="1" i="0">
                <a:latin typeface="+mn-lt"/>
                <a:ea typeface="Gotham Bold" charset="0"/>
                <a:cs typeface="Gotham Bold" charset="0"/>
              </a:defRPr>
            </a:lvl2pPr>
            <a:lvl3pPr>
              <a:defRPr sz="2000" b="1" i="0">
                <a:latin typeface="+mn-lt"/>
                <a:ea typeface="Gotham Bold" charset="0"/>
                <a:cs typeface="Gotham Bold" charset="0"/>
              </a:defRPr>
            </a:lvl3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99164" y="624054"/>
            <a:ext cx="10457689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12192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0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699915" y="6251575"/>
            <a:ext cx="10656007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829733" y="1278471"/>
            <a:ext cx="5120640" cy="50006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24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6220176" y="1278471"/>
            <a:ext cx="5120640" cy="50006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24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5" name="Text Placeholder 5"/>
          <p:cNvSpPr>
            <a:spLocks noGrp="1"/>
          </p:cNvSpPr>
          <p:nvPr>
            <p:ph type="body" sz="quarter" idx="19" hasCustomPrompt="1"/>
          </p:nvPr>
        </p:nvSpPr>
        <p:spPr>
          <a:xfrm>
            <a:off x="6220604" y="1840566"/>
            <a:ext cx="5120217" cy="4402137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14314" indent="-171438">
              <a:buFont typeface="Franklin Gothic Medium Cond" panose="020B0606030402020204" pitchFamily="34" charset="0"/>
              <a:buChar char="–"/>
              <a:defRPr sz="20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Bullet 2</a:t>
            </a:r>
          </a:p>
          <a:p>
            <a:pPr lvl="2"/>
            <a:r>
              <a:rPr lang="en-US" dirty="0"/>
              <a:t>Bullet 3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0" y="6573308"/>
            <a:ext cx="12192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25076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Top Ru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99164" y="624054"/>
            <a:ext cx="10457689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+mn-lt"/>
                <a:ea typeface="Gotham Bold" charset="0"/>
                <a:cs typeface="Gotham Bold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6"/>
            <a:ext cx="12192000" cy="280823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0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0" y="6573308"/>
            <a:ext cx="12192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62605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8"/>
          <p:cNvSpPr txBox="1">
            <a:spLocks/>
          </p:cNvSpPr>
          <p:nvPr userDrawn="1"/>
        </p:nvSpPr>
        <p:spPr>
          <a:xfrm>
            <a:off x="696387" y="6603332"/>
            <a:ext cx="10659535" cy="2667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900" b="0" i="0" kern="1200" baseline="0">
                <a:solidFill>
                  <a:srgbClr val="15365E"/>
                </a:solidFill>
                <a:latin typeface="Gotham Bold" charset="0"/>
                <a:ea typeface="Gotham Bold" charset="0"/>
                <a:cs typeface="Gotham Bold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NCDHHS, Division of Aging and Adult Services | 100 County Director Call</a:t>
            </a:r>
          </a:p>
        </p:txBody>
      </p:sp>
      <p:sp>
        <p:nvSpPr>
          <p:cNvPr id="5" name="Text Placeholder 13"/>
          <p:cNvSpPr txBox="1">
            <a:spLocks/>
          </p:cNvSpPr>
          <p:nvPr userDrawn="1"/>
        </p:nvSpPr>
        <p:spPr>
          <a:xfrm>
            <a:off x="11503025" y="6600164"/>
            <a:ext cx="541867" cy="2698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900" b="0" i="0" kern="1200">
                <a:solidFill>
                  <a:srgbClr val="15365E"/>
                </a:solidFill>
                <a:latin typeface="Gotham Bold" charset="0"/>
                <a:ea typeface="Gotham Bold" charset="0"/>
                <a:cs typeface="Gotham Bold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ED8F5E8-15B1-AB47-A7E0-4212F4A2D8F9}" type="slidenum">
              <a:rPr lang="en-US" sz="900" smtClean="0"/>
              <a:pPr/>
              <a:t>‹#›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6839036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</p:sldLayoutIdLst>
  <p:hf hdr="0" dt="0"/>
  <p:txStyles>
    <p:titleStyle>
      <a:lvl1pPr algn="l" defTabSz="685750" rtl="0" eaLnBrk="1" latinLnBrk="0" hangingPunct="1">
        <a:lnSpc>
          <a:spcPct val="90000"/>
        </a:lnSpc>
        <a:spcBef>
          <a:spcPct val="0"/>
        </a:spcBef>
        <a:buNone/>
        <a:defRPr sz="330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1pPr>
    </p:titleStyle>
    <p:bodyStyle>
      <a:lvl1pPr marL="171438" indent="-171438" algn="l" defTabSz="685750" rtl="0" eaLnBrk="1" latinLnBrk="0" hangingPunct="1">
        <a:lnSpc>
          <a:spcPct val="90000"/>
        </a:lnSpc>
        <a:spcBef>
          <a:spcPts val="751"/>
        </a:spcBef>
        <a:buFont typeface="Arial" panose="020B0604020202020204" pitchFamily="34" charset="0"/>
        <a:buChar char="•"/>
        <a:defRPr sz="210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1pPr>
      <a:lvl2pPr marL="514314" indent="-171438" algn="l" defTabSz="68575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2pPr>
      <a:lvl3pPr marL="857187" indent="-171438" algn="l" defTabSz="68575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3pPr>
      <a:lvl4pPr marL="1200061" indent="-171438" algn="l" defTabSz="68575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4pPr>
      <a:lvl5pPr marL="1542935" indent="-171438" algn="l" defTabSz="68575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5pPr>
      <a:lvl6pPr marL="1885810" indent="-171438" algn="l" defTabSz="68575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228683" indent="-171438" algn="l" defTabSz="68575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571558" indent="-171438" algn="l" defTabSz="68575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914434" indent="-171438" algn="l" defTabSz="68575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5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1pPr>
      <a:lvl2pPr marL="342874" algn="l" defTabSz="68575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2pPr>
      <a:lvl3pPr marL="685750" algn="l" defTabSz="68575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3pPr>
      <a:lvl4pPr marL="1028624" algn="l" defTabSz="68575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4pPr>
      <a:lvl5pPr marL="1371498" algn="l" defTabSz="68575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5pPr>
      <a:lvl6pPr marL="1714372" algn="l" defTabSz="68575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057247" algn="l" defTabSz="68575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400120" algn="l" defTabSz="68575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742994" algn="l" defTabSz="68575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4294967295"/>
          </p:nvPr>
        </p:nvSpPr>
        <p:spPr>
          <a:xfrm>
            <a:off x="4396509" y="4559121"/>
            <a:ext cx="5774267" cy="38858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>
                <a:latin typeface="+mn-lt"/>
              </a:rPr>
              <a:t>June 13, 2019</a:t>
            </a:r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6DF971E9-F4AE-479C-AAAB-1D2412BDFD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734873" y="2051009"/>
            <a:ext cx="7289442" cy="2020824"/>
          </a:xfrm>
        </p:spPr>
        <p:txBody>
          <a:bodyPr/>
          <a:lstStyle/>
          <a:p>
            <a:r>
              <a:rPr lang="en-US" sz="2000" b="1" dirty="0">
                <a:latin typeface="+mn-lt"/>
                <a:cs typeface="Arial"/>
              </a:rPr>
              <a:t>NC Department of Health and Human Services </a:t>
            </a:r>
          </a:p>
          <a:p>
            <a:r>
              <a:rPr lang="en-US" b="1" dirty="0"/>
              <a:t>Division of Aging and Adult Services </a:t>
            </a:r>
          </a:p>
          <a:p>
            <a:r>
              <a:rPr lang="en-US" sz="2000" b="1" dirty="0"/>
              <a:t>Joyce Massey-Smith, Director</a:t>
            </a:r>
          </a:p>
        </p:txBody>
      </p:sp>
    </p:spTree>
    <p:extLst>
      <p:ext uri="{BB962C8B-B14F-4D97-AF65-F5344CB8AC3E}">
        <p14:creationId xmlns:p14="http://schemas.microsoft.com/office/powerpoint/2010/main" val="20068909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8A3044-2FA0-4991-8C9B-4A83A84DE2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DAAS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829AD8-3824-4F36-8DEF-41D098CDA5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STAFF UPDATES</a:t>
            </a:r>
          </a:p>
          <a:p>
            <a:endParaRPr lang="en-US" dirty="0"/>
          </a:p>
          <a:p>
            <a:pPr lvl="1"/>
            <a:r>
              <a:rPr lang="en-US" dirty="0"/>
              <a:t>Adult Services Section Chief- Karey Perez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Adult Protective Services Consultant- Denyse </a:t>
            </a:r>
            <a:r>
              <a:rPr lang="en-US" dirty="0" err="1"/>
              <a:t>Leake</a:t>
            </a:r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Adult Service Program Coordinator- Lara </a:t>
            </a:r>
            <a:r>
              <a:rPr lang="en-US" dirty="0" err="1"/>
              <a:t>Gurganus</a:t>
            </a:r>
            <a:endParaRPr lang="en-US" dirty="0"/>
          </a:p>
          <a:p>
            <a:pPr marL="342875" lvl="1" indent="0">
              <a:buNone/>
            </a:pPr>
            <a:endParaRPr lang="en-US" dirty="0"/>
          </a:p>
          <a:p>
            <a:r>
              <a:rPr lang="en-US" dirty="0"/>
              <a:t>ADULT SERVICES TRAINING CALENDAR </a:t>
            </a:r>
          </a:p>
        </p:txBody>
      </p:sp>
    </p:spTree>
    <p:extLst>
      <p:ext uri="{BB962C8B-B14F-4D97-AF65-F5344CB8AC3E}">
        <p14:creationId xmlns:p14="http://schemas.microsoft.com/office/powerpoint/2010/main" val="12440039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4F5D21-33B9-475D-A261-D3A69E87C3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DAAS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04ECF1-3A08-4E9D-8DFD-1DBA1C267B1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CSF (Envisioning Workshop April 23-24, 2019)</a:t>
            </a:r>
          </a:p>
          <a:p>
            <a:pPr marL="0" indent="0">
              <a:buNone/>
            </a:pPr>
            <a:endParaRPr lang="en-US" dirty="0"/>
          </a:p>
          <a:p>
            <a:pPr lvl="1"/>
            <a:r>
              <a:rPr lang="en-US" dirty="0"/>
              <a:t>Next Steps</a:t>
            </a:r>
          </a:p>
          <a:p>
            <a:pPr marL="342875" lvl="1" indent="0">
              <a:buNone/>
            </a:pPr>
            <a:endParaRPr lang="en-US" dirty="0"/>
          </a:p>
          <a:p>
            <a:r>
              <a:rPr lang="en-US" dirty="0"/>
              <a:t>STATE AGING PLAN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OPIOID AND OLDER ADULTS SYMPOSIUM </a:t>
            </a:r>
          </a:p>
          <a:p>
            <a:pPr marL="0" indent="0">
              <a:buNone/>
            </a:pPr>
            <a:endParaRPr lang="en-US" dirty="0"/>
          </a:p>
          <a:p>
            <a:pPr lvl="1"/>
            <a:r>
              <a:rPr lang="en-US" dirty="0"/>
              <a:t>November 1, 2019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19324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30FD46-B652-4DC8-ABFB-7957777688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DAAS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4769F2-F7B7-4CC9-9C7A-428554C3408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LEGISLATIVE </a:t>
            </a:r>
          </a:p>
          <a:p>
            <a:endParaRPr lang="en-US" dirty="0"/>
          </a:p>
          <a:p>
            <a:pPr lvl="1"/>
            <a:r>
              <a:rPr lang="en-US" dirty="0"/>
              <a:t>SA Temporary Payments and </a:t>
            </a:r>
            <a:r>
              <a:rPr lang="en-US" dirty="0" err="1"/>
              <a:t>PNA</a:t>
            </a:r>
            <a:r>
              <a:rPr lang="en-US" dirty="0"/>
              <a:t> Increase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APS </a:t>
            </a:r>
            <a:r>
              <a:rPr lang="en-US" dirty="0" err="1"/>
              <a:t>SSBG</a:t>
            </a:r>
            <a:r>
              <a:rPr lang="en-US" dirty="0"/>
              <a:t> Plan </a:t>
            </a:r>
          </a:p>
          <a:p>
            <a:pPr lvl="1"/>
            <a:endParaRPr lang="en-US" dirty="0"/>
          </a:p>
          <a:p>
            <a:pPr lvl="1"/>
            <a:r>
              <a:rPr lang="en-US" dirty="0" err="1"/>
              <a:t>HCCBG</a:t>
            </a:r>
            <a:r>
              <a:rPr lang="en-US" dirty="0"/>
              <a:t> Funds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9811595"/>
      </p:ext>
    </p:extLst>
  </p:cSld>
  <p:clrMapOvr>
    <a:masterClrMapping/>
  </p:clrMapOvr>
</p:sld>
</file>

<file path=ppt/theme/theme1.xml><?xml version="1.0" encoding="utf-8"?>
<a:theme xmlns:a="http://schemas.openxmlformats.org/drawingml/2006/main" name="3_Office Theme">
  <a:themeElements>
    <a:clrScheme name="NC Brand PPT 04.23.15">
      <a:dk1>
        <a:sysClr val="windowText" lastClr="000000"/>
      </a:dk1>
      <a:lt1>
        <a:srgbClr val="FFFFFF"/>
      </a:lt1>
      <a:dk2>
        <a:srgbClr val="1F497D"/>
      </a:dk2>
      <a:lt2>
        <a:srgbClr val="EEECE1"/>
      </a:lt2>
      <a:accent1>
        <a:srgbClr val="7F9E3F"/>
      </a:accent1>
      <a:accent2>
        <a:srgbClr val="52849C"/>
      </a:accent2>
      <a:accent3>
        <a:srgbClr val="1F497D"/>
      </a:accent3>
      <a:accent4>
        <a:srgbClr val="71C9C5"/>
      </a:accent4>
      <a:accent5>
        <a:srgbClr val="6D2E75"/>
      </a:accent5>
      <a:accent6>
        <a:srgbClr val="F6D888"/>
      </a:accent6>
      <a:hlink>
        <a:srgbClr val="52849C"/>
      </a:hlink>
      <a:folHlink>
        <a:srgbClr val="52849C"/>
      </a:folHlink>
    </a:clrScheme>
    <a:fontScheme name="TNR/Arial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5432</TotalTime>
  <Words>83</Words>
  <Application>Microsoft Office PowerPoint</Application>
  <PresentationFormat>Widescreen</PresentationFormat>
  <Paragraphs>32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2" baseType="lpstr">
      <vt:lpstr>Arial</vt:lpstr>
      <vt:lpstr>Calibri</vt:lpstr>
      <vt:lpstr>Franklin Gothic Demi Cond</vt:lpstr>
      <vt:lpstr>Franklin Gothic Medium</vt:lpstr>
      <vt:lpstr>Franklin Gothic Medium Cond</vt:lpstr>
      <vt:lpstr>Gotham Bold</vt:lpstr>
      <vt:lpstr>Helvetica</vt:lpstr>
      <vt:lpstr>3_Office Theme</vt:lpstr>
      <vt:lpstr>PowerPoint Presentation</vt:lpstr>
      <vt:lpstr>DAAS</vt:lpstr>
      <vt:lpstr>DAAS</vt:lpstr>
      <vt:lpstr>DAAS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Client Services Data Warehouse</dc:title>
  <dc:creator>Shaw, Shauna</dc:creator>
  <cp:lastModifiedBy>Raby, Andy</cp:lastModifiedBy>
  <cp:revision>165</cp:revision>
  <cp:lastPrinted>2018-12-03T17:08:41Z</cp:lastPrinted>
  <dcterms:created xsi:type="dcterms:W3CDTF">2018-11-29T20:15:29Z</dcterms:created>
  <dcterms:modified xsi:type="dcterms:W3CDTF">2019-06-17T15:00:23Z</dcterms:modified>
</cp:coreProperties>
</file>