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72" r:id="rId5"/>
  </p:sldMasterIdLst>
  <p:notesMasterIdLst>
    <p:notesMasterId r:id="rId14"/>
  </p:notesMasterIdLst>
  <p:handoutMasterIdLst>
    <p:handoutMasterId r:id="rId15"/>
  </p:handoutMasterIdLst>
  <p:sldIdLst>
    <p:sldId id="448" r:id="rId6"/>
    <p:sldId id="1714" r:id="rId7"/>
    <p:sldId id="1712" r:id="rId8"/>
    <p:sldId id="1711" r:id="rId9"/>
    <p:sldId id="1695" r:id="rId10"/>
    <p:sldId id="1364" r:id="rId11"/>
    <p:sldId id="1709" r:id="rId12"/>
    <p:sldId id="1710" r:id="rId13"/>
  </p:sldIdLst>
  <p:sldSz cx="9144000" cy="6858000" type="screen4x3"/>
  <p:notesSz cx="7010400" cy="9296400"/>
  <p:custDataLst>
    <p:tags r:id="rId16"/>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Main Presentation" id="{6751D4EE-297C-42CD-93BE-32CBD07B3CDF}">
          <p14:sldIdLst>
            <p14:sldId id="448"/>
            <p14:sldId id="1714"/>
            <p14:sldId id="1712"/>
            <p14:sldId id="1711"/>
            <p14:sldId id="1695"/>
            <p14:sldId id="1364"/>
            <p14:sldId id="1709"/>
            <p14:sldId id="1710"/>
          </p14:sldIdLst>
        </p14:section>
      </p14:sectionLst>
    </p:ext>
    <p:ext uri="{EFAFB233-063F-42B5-8137-9DF3F51BA10A}">
      <p15:sldGuideLst xmlns:p15="http://schemas.microsoft.com/office/powerpoint/2012/main">
        <p15:guide id="1" orient="horz" pos="2208" userDrawn="1">
          <p15:clr>
            <a:srgbClr val="A4A3A4"/>
          </p15:clr>
        </p15:guide>
        <p15:guide id="2" pos="2904"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7" name="Green, Sarah A." initials="GSA" lastIdx="16" clrIdx="6">
    <p:extLst>
      <p:ext uri="{19B8F6BF-5375-455C-9EA6-DF929625EA0E}">
        <p15:presenceInfo xmlns:p15="http://schemas.microsoft.com/office/powerpoint/2012/main" userId="S-1-5-21-329068152-1454471165-1417001333-4168733" providerId="AD"/>
      </p:ext>
    </p:extLst>
  </p:cmAuthor>
  <p:cmAuthor id="1" name="Lerche, Julia K" initials="LJK" lastIdx="9" clrIdx="0">
    <p:extLst/>
  </p:cmAuthor>
  <p:cmAuthor id="8" name="Barbier, Caitlin M." initials="BCM" lastIdx="25" clrIdx="7">
    <p:extLst>
      <p:ext uri="{19B8F6BF-5375-455C-9EA6-DF929625EA0E}">
        <p15:presenceInfo xmlns:p15="http://schemas.microsoft.com/office/powerpoint/2012/main" userId="S-1-5-21-329068152-1454471165-1417001333-7090972" providerId="AD"/>
      </p:ext>
    </p:extLst>
  </p:cmAuthor>
  <p:cmAuthor id="2" name="Aggarwal, Ruchi B." initials="ARB" lastIdx="30" clrIdx="1">
    <p:extLst>
      <p:ext uri="{19B8F6BF-5375-455C-9EA6-DF929625EA0E}">
        <p15:presenceInfo xmlns:p15="http://schemas.microsoft.com/office/powerpoint/2012/main" userId="S-1-5-21-329068152-1454471165-1417001333-5074872" providerId="AD"/>
      </p:ext>
    </p:extLst>
  </p:cmAuthor>
  <p:cmAuthor id="9" name="Heather Wiseman" initials="HW" lastIdx="17" clrIdx="8">
    <p:extLst>
      <p:ext uri="{19B8F6BF-5375-455C-9EA6-DF929625EA0E}">
        <p15:presenceInfo xmlns:p15="http://schemas.microsoft.com/office/powerpoint/2012/main" userId="S-1-5-21-3006265058-2649946046-1292183253-8781" providerId="AD"/>
      </p:ext>
    </p:extLst>
  </p:cmAuthor>
  <p:cmAuthor id="3" name="Stonehouse, S." initials="SS" lastIdx="42" clrIdx="2">
    <p:extLst>
      <p:ext uri="{19B8F6BF-5375-455C-9EA6-DF929625EA0E}">
        <p15:presenceInfo xmlns:p15="http://schemas.microsoft.com/office/powerpoint/2012/main" userId="S-1-5-21-329068152-1454471165-1417001333-2488840" providerId="AD"/>
      </p:ext>
    </p:extLst>
  </p:cmAuthor>
  <p:cmAuthor id="10" name="Odell, Elizabeth" initials="OE" lastIdx="2" clrIdx="9">
    <p:extLst>
      <p:ext uri="{19B8F6BF-5375-455C-9EA6-DF929625EA0E}">
        <p15:presenceInfo xmlns:p15="http://schemas.microsoft.com/office/powerpoint/2012/main" userId="S-1-5-21-2744878847-1876734302-662453930-245217" providerId="AD"/>
      </p:ext>
    </p:extLst>
  </p:cmAuthor>
  <p:cmAuthor id="4" name="Hardison, Kathy" initials="HK" lastIdx="53" clrIdx="3">
    <p:extLst>
      <p:ext uri="{19B8F6BF-5375-455C-9EA6-DF929625EA0E}">
        <p15:presenceInfo xmlns:p15="http://schemas.microsoft.com/office/powerpoint/2012/main" userId="S-1-5-21-329068152-1454471165-1417001333-4168882" providerId="AD"/>
      </p:ext>
    </p:extLst>
  </p:cmAuthor>
  <p:cmAuthor id="11" name="Danner, Sandy" initials="DS" lastIdx="6" clrIdx="10">
    <p:extLst>
      <p:ext uri="{19B8F6BF-5375-455C-9EA6-DF929625EA0E}">
        <p15:presenceInfo xmlns:p15="http://schemas.microsoft.com/office/powerpoint/2012/main" userId="S-1-5-21-3006265058-2649946046-1292183253-2900" providerId="AD"/>
      </p:ext>
    </p:extLst>
  </p:cmAuthor>
  <p:cmAuthor id="5" name="Brandenburg, Sara" initials="BS" lastIdx="30" clrIdx="4">
    <p:extLst>
      <p:ext uri="{19B8F6BF-5375-455C-9EA6-DF929625EA0E}">
        <p15:presenceInfo xmlns:p15="http://schemas.microsoft.com/office/powerpoint/2012/main" userId="S-1-5-21-329068152-1454471165-1417001333-5219532" providerId="AD"/>
      </p:ext>
    </p:extLst>
  </p:cmAuthor>
  <p:cmAuthor id="6" name="Wood, Mary" initials="WM" lastIdx="13" clrIdx="5">
    <p:extLst>
      <p:ext uri="{19B8F6BF-5375-455C-9EA6-DF929625EA0E}">
        <p15:presenceInfo xmlns:p15="http://schemas.microsoft.com/office/powerpoint/2012/main" userId="S-1-5-21-329068152-1454471165-1417001333-227167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B050"/>
    <a:srgbClr val="D2DBE5"/>
    <a:srgbClr val="96AFCF"/>
    <a:srgbClr val="873AC0"/>
    <a:srgbClr val="F14C3B"/>
    <a:srgbClr val="F9C499"/>
    <a:srgbClr val="9DBB61"/>
    <a:srgbClr val="CF6321"/>
    <a:srgbClr val="7F9E3F"/>
    <a:srgbClr val="17375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316" autoAdjust="0"/>
    <p:restoredTop sz="85770" autoAdjust="0"/>
  </p:normalViewPr>
  <p:slideViewPr>
    <p:cSldViewPr snapToGrid="0">
      <p:cViewPr varScale="1">
        <p:scale>
          <a:sx n="61" d="100"/>
          <a:sy n="61" d="100"/>
        </p:scale>
        <p:origin x="1420" y="64"/>
      </p:cViewPr>
      <p:guideLst>
        <p:guide orient="horz" pos="2208"/>
        <p:guide pos="2904"/>
      </p:guideLst>
    </p:cSldViewPr>
  </p:slideViewPr>
  <p:outlineViewPr>
    <p:cViewPr>
      <p:scale>
        <a:sx n="33" d="100"/>
        <a:sy n="33" d="100"/>
      </p:scale>
      <p:origin x="0" y="64"/>
    </p:cViewPr>
  </p:outlineViewPr>
  <p:notesTextViewPr>
    <p:cViewPr>
      <p:scale>
        <a:sx n="3" d="2"/>
        <a:sy n="3" d="2"/>
      </p:scale>
      <p:origin x="0" y="0"/>
    </p:cViewPr>
  </p:notesTextViewPr>
  <p:sorterViewPr>
    <p:cViewPr>
      <p:scale>
        <a:sx n="110" d="100"/>
        <a:sy n="110" d="100"/>
      </p:scale>
      <p:origin x="0" y="0"/>
    </p:cViewPr>
  </p:sorterViewPr>
  <p:notesViewPr>
    <p:cSldViewPr snapToGrid="0">
      <p:cViewPr varScale="1">
        <p:scale>
          <a:sx n="66" d="100"/>
          <a:sy n="66" d="100"/>
        </p:scale>
        <p:origin x="2742" y="9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gs" Target="tags/tag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handoutMaster" Target="handoutMasters/handoutMaster1.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0" y="0"/>
            <a:ext cx="3038475" cy="466578"/>
          </a:xfrm>
          <a:prstGeom prst="rect">
            <a:avLst/>
          </a:prstGeom>
        </p:spPr>
        <p:txBody>
          <a:bodyPr vert="horz" lIns="91759" tIns="45880" rIns="91759" bIns="45880" rtlCol="0"/>
          <a:lstStyle>
            <a:lvl1pPr algn="l">
              <a:defRPr sz="1200"/>
            </a:lvl1pPr>
          </a:lstStyle>
          <a:p>
            <a:endParaRPr lang="en-US" dirty="0"/>
          </a:p>
        </p:txBody>
      </p:sp>
      <p:sp>
        <p:nvSpPr>
          <p:cNvPr id="3" name="Date Placeholder 2"/>
          <p:cNvSpPr>
            <a:spLocks noGrp="1"/>
          </p:cNvSpPr>
          <p:nvPr>
            <p:ph type="dt" sz="quarter" idx="1"/>
          </p:nvPr>
        </p:nvSpPr>
        <p:spPr>
          <a:xfrm>
            <a:off x="3970346" y="0"/>
            <a:ext cx="3038475" cy="466578"/>
          </a:xfrm>
          <a:prstGeom prst="rect">
            <a:avLst/>
          </a:prstGeom>
        </p:spPr>
        <p:txBody>
          <a:bodyPr vert="horz" lIns="91759" tIns="45880" rIns="91759" bIns="45880" rtlCol="0"/>
          <a:lstStyle>
            <a:lvl1pPr algn="r">
              <a:defRPr sz="1200"/>
            </a:lvl1pPr>
          </a:lstStyle>
          <a:p>
            <a:fld id="{A9B734D9-FBB7-4B85-86A2-24E15EDE55E0}" type="datetimeFigureOut">
              <a:rPr lang="en-US" smtClean="0"/>
              <a:t>3/26/2019</a:t>
            </a:fld>
            <a:endParaRPr lang="en-US" dirty="0"/>
          </a:p>
        </p:txBody>
      </p:sp>
      <p:sp>
        <p:nvSpPr>
          <p:cNvPr id="4" name="Footer Placeholder 3"/>
          <p:cNvSpPr>
            <a:spLocks noGrp="1"/>
          </p:cNvSpPr>
          <p:nvPr>
            <p:ph type="ftr" sz="quarter" idx="2"/>
          </p:nvPr>
        </p:nvSpPr>
        <p:spPr>
          <a:xfrm>
            <a:off x="10" y="8829823"/>
            <a:ext cx="3038475" cy="466578"/>
          </a:xfrm>
          <a:prstGeom prst="rect">
            <a:avLst/>
          </a:prstGeom>
        </p:spPr>
        <p:txBody>
          <a:bodyPr vert="horz" lIns="91759" tIns="45880" rIns="91759" bIns="4588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46" y="8829823"/>
            <a:ext cx="3038475" cy="466578"/>
          </a:xfrm>
          <a:prstGeom prst="rect">
            <a:avLst/>
          </a:prstGeom>
        </p:spPr>
        <p:txBody>
          <a:bodyPr vert="horz" lIns="91759" tIns="45880" rIns="91759" bIns="45880" rtlCol="0" anchor="b"/>
          <a:lstStyle>
            <a:lvl1pPr algn="r">
              <a:defRPr sz="1200"/>
            </a:lvl1pPr>
          </a:lstStyle>
          <a:p>
            <a:fld id="{41803F26-4061-4820-A8A7-DA9F5475917E}" type="slidenum">
              <a:rPr lang="en-US" smtClean="0"/>
              <a:t>‹#›</a:t>
            </a:fld>
            <a:endParaRPr lang="en-US" dirty="0"/>
          </a:p>
        </p:txBody>
      </p:sp>
    </p:spTree>
    <p:extLst>
      <p:ext uri="{BB962C8B-B14F-4D97-AF65-F5344CB8AC3E}">
        <p14:creationId xmlns:p14="http://schemas.microsoft.com/office/powerpoint/2010/main" val="8140750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7"/>
            <a:ext cx="3037840" cy="466435"/>
          </a:xfrm>
          <a:prstGeom prst="rect">
            <a:avLst/>
          </a:prstGeom>
        </p:spPr>
        <p:txBody>
          <a:bodyPr vert="horz" lIns="93155" tIns="46576" rIns="93155" bIns="46576" rtlCol="0"/>
          <a:lstStyle>
            <a:lvl1pPr algn="l">
              <a:defRPr sz="1200"/>
            </a:lvl1pPr>
          </a:lstStyle>
          <a:p>
            <a:endParaRPr lang="en-US" dirty="0"/>
          </a:p>
        </p:txBody>
      </p:sp>
      <p:sp>
        <p:nvSpPr>
          <p:cNvPr id="3" name="Date Placeholder 2"/>
          <p:cNvSpPr>
            <a:spLocks noGrp="1"/>
          </p:cNvSpPr>
          <p:nvPr>
            <p:ph type="dt" idx="1"/>
          </p:nvPr>
        </p:nvSpPr>
        <p:spPr>
          <a:xfrm>
            <a:off x="3970939" y="7"/>
            <a:ext cx="3037840" cy="466435"/>
          </a:xfrm>
          <a:prstGeom prst="rect">
            <a:avLst/>
          </a:prstGeom>
        </p:spPr>
        <p:txBody>
          <a:bodyPr vert="horz" lIns="93155" tIns="46576" rIns="93155" bIns="46576" rtlCol="0"/>
          <a:lstStyle>
            <a:lvl1pPr algn="r">
              <a:defRPr sz="1200"/>
            </a:lvl1pPr>
          </a:lstStyle>
          <a:p>
            <a:fld id="{E3FD6F98-055A-4837-90F2-8E5F6821A1BB}" type="datetimeFigureOut">
              <a:rPr lang="en-US" smtClean="0"/>
              <a:t>3/26/2019</a:t>
            </a:fld>
            <a:endParaRPr lang="en-US" dirty="0"/>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3155" tIns="46576" rIns="93155" bIns="46576" rtlCol="0" anchor="ctr"/>
          <a:lstStyle/>
          <a:p>
            <a:endParaRPr lang="en-US" dirty="0"/>
          </a:p>
        </p:txBody>
      </p:sp>
      <p:sp>
        <p:nvSpPr>
          <p:cNvPr id="5" name="Notes Placeholder 4"/>
          <p:cNvSpPr>
            <a:spLocks noGrp="1"/>
          </p:cNvSpPr>
          <p:nvPr>
            <p:ph type="body" sz="quarter" idx="3"/>
          </p:nvPr>
        </p:nvSpPr>
        <p:spPr>
          <a:xfrm>
            <a:off x="701040" y="4473900"/>
            <a:ext cx="5608320" cy="3660458"/>
          </a:xfrm>
          <a:prstGeom prst="rect">
            <a:avLst/>
          </a:prstGeom>
        </p:spPr>
        <p:txBody>
          <a:bodyPr vert="horz" lIns="93155" tIns="46576" rIns="93155" bIns="4657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76"/>
            <a:ext cx="3037840" cy="466434"/>
          </a:xfrm>
          <a:prstGeom prst="rect">
            <a:avLst/>
          </a:prstGeom>
        </p:spPr>
        <p:txBody>
          <a:bodyPr vert="horz" lIns="93155" tIns="46576" rIns="93155" bIns="4657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76"/>
            <a:ext cx="3037840" cy="466434"/>
          </a:xfrm>
          <a:prstGeom prst="rect">
            <a:avLst/>
          </a:prstGeom>
        </p:spPr>
        <p:txBody>
          <a:bodyPr vert="horz" lIns="93155" tIns="46576" rIns="93155" bIns="46576" rtlCol="0" anchor="b"/>
          <a:lstStyle>
            <a:lvl1pPr algn="r">
              <a:defRPr sz="1200"/>
            </a:lvl1pPr>
          </a:lstStyle>
          <a:p>
            <a:fld id="{DBCC7D24-0DC9-4E9C-89C0-35D79A09D337}" type="slidenum">
              <a:rPr lang="en-US" smtClean="0"/>
              <a:t>‹#›</a:t>
            </a:fld>
            <a:endParaRPr lang="en-US" dirty="0"/>
          </a:p>
        </p:txBody>
      </p:sp>
    </p:spTree>
    <p:extLst>
      <p:ext uri="{BB962C8B-B14F-4D97-AF65-F5344CB8AC3E}">
        <p14:creationId xmlns:p14="http://schemas.microsoft.com/office/powerpoint/2010/main" val="2864617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BF706CA6-53B4-45D3-B391-85B12A28BF05}" type="slidenum">
              <a:rPr lang="en-US" smtClean="0"/>
              <a:t>5</a:t>
            </a:fld>
            <a:endParaRPr lang="en-US" dirty="0"/>
          </a:p>
        </p:txBody>
      </p:sp>
    </p:spTree>
    <p:extLst>
      <p:ext uri="{BB962C8B-B14F-4D97-AF65-F5344CB8AC3E}">
        <p14:creationId xmlns:p14="http://schemas.microsoft.com/office/powerpoint/2010/main" val="39445281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Master" Target="../slideMasters/slideMaster1.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Title Slide - Photo header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27" name="Rectangle 26">
            <a:extLst>
              <a:ext uri="{FF2B5EF4-FFF2-40B4-BE49-F238E27FC236}">
                <a16:creationId xmlns:a16="http://schemas.microsoft.com/office/drawing/2014/main" id="{E0FD344B-6B01-554D-8ED2-3BB8677B5CA3}"/>
              </a:ext>
            </a:extLst>
          </p:cNvPr>
          <p:cNvSpPr/>
          <p:nvPr userDrawn="1"/>
        </p:nvSpPr>
        <p:spPr>
          <a:xfrm>
            <a:off x="0" y="-2388"/>
            <a:ext cx="9144000" cy="1667901"/>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22" name="Picture 21">
            <a:extLst>
              <a:ext uri="{FF2B5EF4-FFF2-40B4-BE49-F238E27FC236}">
                <a16:creationId xmlns:a16="http://schemas.microsoft.com/office/drawing/2014/main" id="{E55F9543-F264-E749-BE41-F4DED20160BA}"/>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5434" y="230729"/>
            <a:ext cx="1824946" cy="1216631"/>
          </a:xfrm>
          <a:prstGeom prst="rect">
            <a:avLst/>
          </a:prstGeom>
        </p:spPr>
      </p:pic>
      <p:pic>
        <p:nvPicPr>
          <p:cNvPr id="23" name="Picture 22">
            <a:extLst>
              <a:ext uri="{FF2B5EF4-FFF2-40B4-BE49-F238E27FC236}">
                <a16:creationId xmlns:a16="http://schemas.microsoft.com/office/drawing/2014/main" id="{77FB28BE-95CF-A648-9958-233FA3E2FD41}"/>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877086" y="232218"/>
            <a:ext cx="1820301" cy="1213653"/>
          </a:xfrm>
          <a:prstGeom prst="rect">
            <a:avLst/>
          </a:prstGeom>
        </p:spPr>
      </p:pic>
      <p:pic>
        <p:nvPicPr>
          <p:cNvPr id="24" name="Picture 23">
            <a:extLst>
              <a:ext uri="{FF2B5EF4-FFF2-40B4-BE49-F238E27FC236}">
                <a16:creationId xmlns:a16="http://schemas.microsoft.com/office/drawing/2014/main" id="{E36632A4-6418-EB46-8B31-F39C39E1D0E9}"/>
              </a:ext>
            </a:extLst>
          </p:cNvPr>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3760715" y="230096"/>
            <a:ext cx="1617803" cy="1217897"/>
          </a:xfrm>
          <a:prstGeom prst="rect">
            <a:avLst/>
          </a:prstGeom>
        </p:spPr>
      </p:pic>
      <p:pic>
        <p:nvPicPr>
          <p:cNvPr id="25" name="Picture 24">
            <a:extLst>
              <a:ext uri="{FF2B5EF4-FFF2-40B4-BE49-F238E27FC236}">
                <a16:creationId xmlns:a16="http://schemas.microsoft.com/office/drawing/2014/main" id="{92ACDB17-9B72-2747-AC8F-8FD41A14435B}"/>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5444786" y="231327"/>
            <a:ext cx="1823652" cy="1215436"/>
          </a:xfrm>
          <a:prstGeom prst="rect">
            <a:avLst/>
          </a:prstGeom>
        </p:spPr>
      </p:pic>
      <p:pic>
        <p:nvPicPr>
          <p:cNvPr id="26" name="Picture 25">
            <a:extLst>
              <a:ext uri="{FF2B5EF4-FFF2-40B4-BE49-F238E27FC236}">
                <a16:creationId xmlns:a16="http://schemas.microsoft.com/office/drawing/2014/main" id="{F764052B-33F9-6041-8EFF-89AD41BE9853}"/>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7320473" y="231327"/>
            <a:ext cx="1823625" cy="1215436"/>
          </a:xfrm>
          <a:prstGeom prst="rect">
            <a:avLst/>
          </a:prstGeom>
        </p:spPr>
      </p:pic>
      <p:pic>
        <p:nvPicPr>
          <p:cNvPr id="13" name="Picture 12">
            <a:extLst>
              <a:ext uri="{FF2B5EF4-FFF2-40B4-BE49-F238E27FC236}">
                <a16:creationId xmlns:a16="http://schemas.microsoft.com/office/drawing/2014/main" id="{582C2D84-F700-44C3-9709-FD1B27A88115}"/>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ext uri="{BB962C8B-B14F-4D97-AF65-F5344CB8AC3E}">
        <p14:creationId xmlns:p14="http://schemas.microsoft.com/office/powerpoint/2010/main" val="40072000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2 Col-Chart/Table">
    <p:spTree>
      <p:nvGrpSpPr>
        <p:cNvPr id="1" name=""/>
        <p:cNvGrpSpPr/>
        <p:nvPr/>
      </p:nvGrpSpPr>
      <p:grpSpPr>
        <a:xfrm>
          <a:off x="0" y="0"/>
          <a:ext cx="0" cy="0"/>
          <a:chOff x="0" y="0"/>
          <a:chExt cx="0" cy="0"/>
        </a:xfrm>
      </p:grpSpPr>
      <p:cxnSp>
        <p:nvCxnSpPr>
          <p:cNvPr id="2" name="Straight Connector 1"/>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773469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1_Title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4"/>
          <p:cNvSpPr>
            <a:spLocks noGrp="1"/>
          </p:cNvSpPr>
          <p:nvPr>
            <p:ph type="body" sz="quarter" idx="10" hasCustomPrompt="1"/>
          </p:nvPr>
        </p:nvSpPr>
        <p:spPr>
          <a:xfrm>
            <a:off x="685800" y="933450"/>
            <a:ext cx="7772400" cy="406400"/>
          </a:xfrm>
        </p:spPr>
        <p:txBody>
          <a:bodyPr>
            <a:normAutofit/>
          </a:bodyPr>
          <a:lstStyle>
            <a:lvl1pPr marL="0" indent="0" algn="ctr">
              <a:lnSpc>
                <a:spcPct val="86000"/>
              </a:lnSpc>
              <a:spcBef>
                <a:spcPts val="0"/>
              </a:spcBef>
              <a:buNone/>
              <a:defRPr sz="1800" baseline="0"/>
            </a:lvl1pPr>
          </a:lstStyle>
          <a:p>
            <a:pPr lvl="0"/>
            <a:r>
              <a:rPr lang="en-US" dirty="0"/>
              <a:t>Click here to edit subtitle</a:t>
            </a:r>
          </a:p>
        </p:txBody>
      </p:sp>
      <p:sp>
        <p:nvSpPr>
          <p:cNvPr id="5" name="Slide Number Placeholder 4">
            <a:extLst>
              <a:ext uri="{FF2B5EF4-FFF2-40B4-BE49-F238E27FC236}">
                <a16:creationId xmlns:a16="http://schemas.microsoft.com/office/drawing/2014/main" id="{ECFB0B4A-BF51-412B-8CDC-F926A015BDBB}"/>
              </a:ext>
            </a:extLst>
          </p:cNvPr>
          <p:cNvSpPr>
            <a:spLocks noGrp="1"/>
          </p:cNvSpPr>
          <p:nvPr>
            <p:ph type="sldNum" sz="quarter" idx="11"/>
          </p:nvPr>
        </p:nvSpPr>
        <p:spPr/>
        <p:txBody>
          <a:bodyPr/>
          <a:lstStyle/>
          <a:p>
            <a:fld id="{D0DFFF2B-EFFF-42FE-A02A-8A394CCCF58E}" type="slidenum">
              <a:rPr lang="en-US" smtClean="0"/>
              <a:t>‹#›</a:t>
            </a:fld>
            <a:endParaRPr lang="en-US" dirty="0"/>
          </a:p>
        </p:txBody>
      </p:sp>
      <p:pic>
        <p:nvPicPr>
          <p:cNvPr id="6" name="Picture 5">
            <a:extLst>
              <a:ext uri="{FF2B5EF4-FFF2-40B4-BE49-F238E27FC236}">
                <a16:creationId xmlns:a16="http://schemas.microsoft.com/office/drawing/2014/main" id="{F6F0D564-5DED-4D48-B40D-7B51C1CCCF11}"/>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4300" y="137574"/>
            <a:ext cx="1538654" cy="671903"/>
          </a:xfrm>
          <a:prstGeom prst="rect">
            <a:avLst/>
          </a:prstGeom>
        </p:spPr>
      </p:pic>
    </p:spTree>
    <p:extLst>
      <p:ext uri="{BB962C8B-B14F-4D97-AF65-F5344CB8AC3E}">
        <p14:creationId xmlns:p14="http://schemas.microsoft.com/office/powerpoint/2010/main" val="140431498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3230662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 Color Seal">
    <p:spTree>
      <p:nvGrpSpPr>
        <p:cNvPr id="1" name=""/>
        <p:cNvGrpSpPr/>
        <p:nvPr/>
      </p:nvGrpSpPr>
      <p:grpSpPr>
        <a:xfrm>
          <a:off x="0" y="0"/>
          <a:ext cx="0" cy="0"/>
          <a:chOff x="0" y="0"/>
          <a:chExt cx="0" cy="0"/>
        </a:xfrm>
      </p:grpSpPr>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sp>
        <p:nvSpPr>
          <p:cNvPr id="14" name="Rectangle 13"/>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pic>
        <p:nvPicPr>
          <p:cNvPr id="8" name="Picture 7">
            <a:extLst>
              <a:ext uri="{FF2B5EF4-FFF2-40B4-BE49-F238E27FC236}">
                <a16:creationId xmlns:a16="http://schemas.microsoft.com/office/drawing/2014/main" id="{4EBDDA69-05F8-4173-A2E0-3E9F44395C2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404731" y="2698016"/>
            <a:ext cx="1828800" cy="726810"/>
          </a:xfrm>
          <a:prstGeom prst="rect">
            <a:avLst/>
          </a:prstGeom>
        </p:spPr>
      </p:pic>
    </p:spTree>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 Black Seal">
    <p:spTree>
      <p:nvGrpSpPr>
        <p:cNvPr id="1" name=""/>
        <p:cNvGrpSpPr/>
        <p:nvPr/>
      </p:nvGrpSpPr>
      <p:grpSpPr>
        <a:xfrm>
          <a:off x="0" y="0"/>
          <a:ext cx="0" cy="0"/>
          <a:chOff x="0" y="0"/>
          <a:chExt cx="0" cy="0"/>
        </a:xfrm>
      </p:grpSpPr>
      <p:sp>
        <p:nvSpPr>
          <p:cNvPr id="10" name="Rectangle 9"/>
          <p:cNvSpPr/>
          <p:nvPr userDrawn="1"/>
        </p:nvSpPr>
        <p:spPr>
          <a:xfrm>
            <a:off x="0" y="3860"/>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1" name="Rectangle 10"/>
          <p:cNvSpPr/>
          <p:nvPr userDrawn="1"/>
        </p:nvSpPr>
        <p:spPr>
          <a:xfrm>
            <a:off x="0" y="6607418"/>
            <a:ext cx="9144000" cy="250582"/>
          </a:xfrm>
          <a:prstGeom prst="rect">
            <a:avLst/>
          </a:prstGeom>
          <a:gradFill flip="none" rotWithShape="1">
            <a:gsLst>
              <a:gs pos="0">
                <a:schemeClr val="tx2">
                  <a:lumMod val="75000"/>
                </a:schemeClr>
              </a:gs>
              <a:gs pos="50000">
                <a:srgbClr val="E4EEF4"/>
              </a:gs>
              <a:gs pos="100000">
                <a:schemeClr val="accent3">
                  <a:lumMod val="75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dirty="0">
              <a:solidFill>
                <a:schemeClr val="accent3">
                  <a:lumMod val="75000"/>
                </a:schemeClr>
              </a:solidFill>
              <a:latin typeface="Franklin Gothic Demi Cond" panose="020B0706030402020204" pitchFamily="34" charset="0"/>
            </a:endParaRPr>
          </a:p>
        </p:txBody>
      </p:sp>
      <p:sp>
        <p:nvSpPr>
          <p:cNvPr id="15" name="Text Placeholder 13"/>
          <p:cNvSpPr>
            <a:spLocks noGrp="1"/>
          </p:cNvSpPr>
          <p:nvPr>
            <p:ph type="body" sz="quarter" idx="10" hasCustomPrompt="1"/>
          </p:nvPr>
        </p:nvSpPr>
        <p:spPr>
          <a:xfrm>
            <a:off x="2768596" y="2051009"/>
            <a:ext cx="5774267" cy="2020824"/>
          </a:xfrm>
          <a:prstGeom prst="rect">
            <a:avLst/>
          </a:prstGeom>
        </p:spPr>
        <p:txBody>
          <a:bodyPr anchor="ctr">
            <a:noAutofit/>
          </a:bodyPr>
          <a:lstStyle>
            <a:lvl1pPr marL="0" indent="0">
              <a:buNone/>
              <a:defRPr sz="3200" b="1" i="0" baseline="0">
                <a:latin typeface="Arial" panose="020B0604020202020204" pitchFamily="34" charset="0"/>
                <a:ea typeface="Arial" panose="020B0604020202020204" pitchFamily="34" charset="0"/>
                <a:cs typeface="Arial" panose="020B0604020202020204" pitchFamily="34" charset="0"/>
              </a:defRPr>
            </a:lvl1pPr>
            <a:lvl2pPr marL="342900" indent="0">
              <a:buNone/>
              <a:defRPr sz="2800">
                <a:latin typeface="Franklin Gothic Demi Cond" panose="020B0706030402020204" pitchFamily="34" charset="0"/>
              </a:defRPr>
            </a:lvl2pPr>
            <a:lvl3pPr marL="685800" indent="0">
              <a:buNone/>
              <a:defRPr sz="2800">
                <a:latin typeface="Franklin Gothic Demi Cond" panose="020B0706030402020204" pitchFamily="34" charset="0"/>
              </a:defRPr>
            </a:lvl3pPr>
            <a:lvl4pPr marL="1028700" indent="0">
              <a:buNone/>
              <a:defRPr sz="2800">
                <a:latin typeface="Franklin Gothic Demi Cond" panose="020B0706030402020204" pitchFamily="34" charset="0"/>
              </a:defRPr>
            </a:lvl4pPr>
            <a:lvl5pPr marL="1371600" indent="0">
              <a:buNone/>
              <a:defRPr sz="2800">
                <a:latin typeface="Franklin Gothic Demi Cond" panose="020B0706030402020204" pitchFamily="34" charset="0"/>
              </a:defRPr>
            </a:lvl5pPr>
          </a:lstStyle>
          <a:p>
            <a:pPr lvl="0"/>
            <a:r>
              <a:rPr lang="en-US" dirty="0"/>
              <a:t>Click to Add Presentation Title</a:t>
            </a:r>
          </a:p>
        </p:txBody>
      </p:sp>
      <p:sp>
        <p:nvSpPr>
          <p:cNvPr id="16" name="Text Placeholder 15"/>
          <p:cNvSpPr>
            <a:spLocks noGrp="1"/>
          </p:cNvSpPr>
          <p:nvPr>
            <p:ph type="body" sz="quarter" idx="11" hasCustomPrompt="1"/>
          </p:nvPr>
        </p:nvSpPr>
        <p:spPr>
          <a:xfrm>
            <a:off x="2768596" y="4071833"/>
            <a:ext cx="5774267" cy="948752"/>
          </a:xfrm>
          <a:prstGeom prst="rect">
            <a:avLst/>
          </a:prstGeom>
        </p:spPr>
        <p:txBody>
          <a:bodyPr anchor="b">
            <a:noAutofit/>
          </a:bodyPr>
          <a:lstStyle>
            <a:lvl1pPr marL="0" indent="0">
              <a:lnSpc>
                <a:spcPct val="100000"/>
              </a:lnSpc>
              <a:spcBef>
                <a:spcPts val="0"/>
              </a:spcBef>
              <a:buNone/>
              <a:defRPr sz="28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Presenter Name and Title</a:t>
            </a:r>
          </a:p>
        </p:txBody>
      </p:sp>
      <p:sp>
        <p:nvSpPr>
          <p:cNvPr id="17" name="Text Placeholder 17"/>
          <p:cNvSpPr>
            <a:spLocks noGrp="1"/>
          </p:cNvSpPr>
          <p:nvPr>
            <p:ph type="body" sz="quarter" idx="12" hasCustomPrompt="1"/>
          </p:nvPr>
        </p:nvSpPr>
        <p:spPr>
          <a:xfrm>
            <a:off x="2768596" y="5020585"/>
            <a:ext cx="5774267" cy="488226"/>
          </a:xfrm>
          <a:prstGeom prst="rect">
            <a:avLst/>
          </a:prstGeom>
        </p:spPr>
        <p:txBody>
          <a:bodyPr anchor="b">
            <a:normAutofit/>
          </a:bodyPr>
          <a:lstStyle>
            <a:lvl1pPr marL="0" indent="0">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Date</a:t>
            </a:r>
          </a:p>
        </p:txBody>
      </p:sp>
      <p:pic>
        <p:nvPicPr>
          <p:cNvPr id="8" name="Picture 7">
            <a:extLst>
              <a:ext uri="{FF2B5EF4-FFF2-40B4-BE49-F238E27FC236}">
                <a16:creationId xmlns:a16="http://schemas.microsoft.com/office/drawing/2014/main" id="{3F135DA6-53C8-4E84-ABD2-7BD410D5621E}"/>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0730" y="2455524"/>
            <a:ext cx="2449454" cy="973476"/>
          </a:xfrm>
          <a:prstGeom prst="rect">
            <a:avLst/>
          </a:prstGeom>
        </p:spPr>
      </p:pic>
    </p:spTree>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lide - Bullets">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447800"/>
            <a:ext cx="7888288" cy="4795307"/>
          </a:xfrm>
          <a:prstGeom prst="rect">
            <a:avLst/>
          </a:prstGeom>
        </p:spPr>
        <p:txBody>
          <a:bodyPr>
            <a:noAutofit/>
          </a:bodyPr>
          <a:lstStyle>
            <a:lvl1pPr marL="228600" indent="-228600">
              <a:lnSpc>
                <a:spcPct val="100000"/>
              </a:lnSpc>
              <a:spcBef>
                <a:spcPts val="1200"/>
              </a:spcBef>
              <a:defRPr sz="28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buFont typeface="Franklin Gothic Medium" panose="020B0603020102020204" pitchFamily="34" charset="0"/>
              <a:buChar char="−"/>
              <a:defRPr sz="24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bullets</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4310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cxnSp>
        <p:nvCxnSpPr>
          <p:cNvPr id="18" name="Straight Connector 17"/>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ntent Slide - Bullets&amp;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4" name="Text Placeholder 3"/>
          <p:cNvSpPr>
            <a:spLocks noGrp="1"/>
          </p:cNvSpPr>
          <p:nvPr>
            <p:ph type="body" sz="quarter" idx="10" hasCustomPrompt="1"/>
          </p:nvPr>
        </p:nvSpPr>
        <p:spPr>
          <a:xfrm>
            <a:off x="628650" y="1335572"/>
            <a:ext cx="7888288" cy="1212895"/>
          </a:xfrm>
          <a:prstGeom prst="rect">
            <a:avLst/>
          </a:prstGeom>
        </p:spPr>
        <p:txBody>
          <a:bodyPr>
            <a:noAutofit/>
          </a:bodyPr>
          <a:lstStyle>
            <a:lvl1pPr marL="228600"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1pPr>
            <a:lvl2pPr marL="576263" indent="-233363">
              <a:lnSpc>
                <a:spcPct val="100000"/>
              </a:lnSpc>
              <a:spcBef>
                <a:spcPts val="0"/>
              </a:spcBef>
              <a:buFont typeface="Franklin Gothic Medium" panose="020B06030201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marL="973138" indent="-228600">
              <a:lnSpc>
                <a:spcPct val="100000"/>
              </a:lnSpc>
              <a:spcBef>
                <a:spcPts val="0"/>
              </a:spcBef>
              <a:defRPr sz="2000" b="1" i="0">
                <a:latin typeface="Arial" panose="020B0604020202020204" pitchFamily="34" charset="0"/>
                <a:ea typeface="Arial" panose="020B0604020202020204" pitchFamily="34" charset="0"/>
                <a:cs typeface="Arial" panose="020B0604020202020204" pitchFamily="34" charset="0"/>
              </a:defRPr>
            </a:lvl3pPr>
            <a:lvl4pPr>
              <a:defRPr>
                <a:latin typeface="Franklin Gothic Medium" panose="020B0603020102020204" pitchFamily="34" charset="0"/>
              </a:defRPr>
            </a:lvl4pPr>
            <a:lvl5pPr>
              <a:defRPr>
                <a:latin typeface="Franklin Gothic Medium" panose="020B0603020102020204" pitchFamily="34" charset="0"/>
              </a:defRPr>
            </a:lvl5pPr>
          </a:lstStyle>
          <a:p>
            <a:pPr lvl="0"/>
            <a:r>
              <a:rPr lang="en-US" dirty="0"/>
              <a:t>Click to add bullet</a:t>
            </a:r>
          </a:p>
          <a:p>
            <a:pPr lvl="1"/>
            <a:r>
              <a:rPr lang="en-US" dirty="0"/>
              <a:t> Bullet 2</a:t>
            </a:r>
          </a:p>
          <a:p>
            <a:pPr lvl="2"/>
            <a:r>
              <a:rPr lang="en-US" dirty="0"/>
              <a:t>Bullet 3</a:t>
            </a:r>
          </a:p>
        </p:txBody>
      </p:sp>
      <p:sp>
        <p:nvSpPr>
          <p:cNvPr id="5" name="Text Placeholder 4"/>
          <p:cNvSpPr>
            <a:spLocks noGrp="1"/>
          </p:cNvSpPr>
          <p:nvPr>
            <p:ph type="body" sz="quarter" idx="11" hasCustomPrompt="1"/>
          </p:nvPr>
        </p:nvSpPr>
        <p:spPr>
          <a:xfrm>
            <a:off x="522287"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2548467"/>
            <a:ext cx="7894638" cy="3694230"/>
          </a:xfrm>
          <a:prstGeom prst="rect">
            <a:avLst/>
          </a:prstGeom>
        </p:spPr>
        <p:txBody>
          <a:bodyPr/>
          <a:lstStyle>
            <a:lvl1pPr marL="0" indent="0" algn="ctr">
              <a:buNone/>
              <a:defRPr sz="24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7" name="Straight Connector 6"/>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Content Slide - TableChar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1"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300" y="1335573"/>
            <a:ext cx="7894638" cy="4902890"/>
          </a:xfrm>
          <a:prstGeom prst="rect">
            <a:avLst/>
          </a:prstGeom>
        </p:spPr>
        <p:txBody>
          <a:bodyPr/>
          <a:lstStyle>
            <a:lvl1pPr marL="0" indent="0" algn="ctr">
              <a:buNone/>
              <a:defRPr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or chart</a:t>
            </a:r>
          </a:p>
        </p:txBody>
      </p:sp>
      <p:cxnSp>
        <p:nvCxnSpPr>
          <p:cNvPr id="6" name="Straight Connector 5"/>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1_2 Col-Chart/Tab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49458"/>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12" name="Content Placeholder 11"/>
          <p:cNvSpPr>
            <a:spLocks noGrp="1"/>
          </p:cNvSpPr>
          <p:nvPr>
            <p:ph sz="quarter" idx="14" hasCustomPrompt="1"/>
          </p:nvPr>
        </p:nvSpPr>
        <p:spPr>
          <a:xfrm>
            <a:off x="622299"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10" name="Content Placeholder 11"/>
          <p:cNvSpPr>
            <a:spLocks noGrp="1"/>
          </p:cNvSpPr>
          <p:nvPr>
            <p:ph sz="quarter" idx="15" hasCustomPrompt="1"/>
          </p:nvPr>
        </p:nvSpPr>
        <p:spPr>
          <a:xfrm>
            <a:off x="4665132" y="1845731"/>
            <a:ext cx="3840480" cy="4392732"/>
          </a:xfrm>
          <a:prstGeom prst="rect">
            <a:avLst/>
          </a:prstGeom>
        </p:spPr>
        <p:txBody>
          <a:bodyPr/>
          <a:lstStyle>
            <a:lvl1pPr marL="0" indent="0" algn="ctr">
              <a:buNone/>
              <a:defRPr sz="20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icon below to add table, chart, image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cxnSp>
        <p:nvCxnSpPr>
          <p:cNvPr id="11" name="Straight Connector 10"/>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2 Col-Text">
    <p:spTree>
      <p:nvGrpSpPr>
        <p:cNvPr id="1" name=""/>
        <p:cNvGrpSpPr/>
        <p:nvPr/>
      </p:nvGrpSpPr>
      <p:grpSpPr>
        <a:xfrm>
          <a:off x="0" y="0"/>
          <a:ext cx="0" cy="0"/>
          <a:chOff x="0" y="0"/>
          <a:chExt cx="0" cy="0"/>
        </a:xfrm>
      </p:grpSpPr>
      <p:sp>
        <p:nvSpPr>
          <p:cNvPr id="6" name="Text Placeholder 5"/>
          <p:cNvSpPr>
            <a:spLocks noGrp="1"/>
          </p:cNvSpPr>
          <p:nvPr>
            <p:ph type="body" sz="quarter" idx="18" hasCustomPrompt="1"/>
          </p:nvPr>
        </p:nvSpPr>
        <p:spPr>
          <a:xfrm>
            <a:off x="622300" y="1849438"/>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a:latin typeface="Arial" panose="020B0604020202020204" pitchFamily="34" charset="0"/>
                <a:ea typeface="Arial" panose="020B0604020202020204" pitchFamily="34" charset="0"/>
                <a:cs typeface="Arial" panose="020B0604020202020204" pitchFamily="34" charset="0"/>
              </a:defRPr>
            </a:lvl2pPr>
            <a:lvl3pPr>
              <a:defRPr sz="2000" b="1" i="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sp>
        <p:nvSpPr>
          <p:cNvPr id="5" name="Text Placeholder 4"/>
          <p:cNvSpPr>
            <a:spLocks noGrp="1"/>
          </p:cNvSpPr>
          <p:nvPr>
            <p:ph type="body" sz="quarter" idx="11" hasCustomPrompt="1"/>
          </p:nvPr>
        </p:nvSpPr>
        <p:spPr>
          <a:xfrm>
            <a:off x="524933" y="6251575"/>
            <a:ext cx="7992005" cy="330200"/>
          </a:xfrm>
          <a:prstGeom prst="rect">
            <a:avLst/>
          </a:prstGeom>
        </p:spPr>
        <p:txBody>
          <a:bodyPr anchor="b">
            <a:noAutofit/>
          </a:bodyPr>
          <a:lstStyle>
            <a:lvl1pPr marL="0" indent="0">
              <a:lnSpc>
                <a:spcPct val="100000"/>
              </a:lnSpc>
              <a:spcBef>
                <a:spcPts val="0"/>
              </a:spcBef>
              <a:buNone/>
              <a:defRPr sz="1200" b="1" i="0" baseline="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footnote, reference or source</a:t>
            </a:r>
          </a:p>
        </p:txBody>
      </p:sp>
      <p:sp>
        <p:nvSpPr>
          <p:cNvPr id="4" name="Text Placeholder 3"/>
          <p:cNvSpPr>
            <a:spLocks noGrp="1"/>
          </p:cNvSpPr>
          <p:nvPr>
            <p:ph type="body" sz="quarter" idx="16" hasCustomPrompt="1"/>
          </p:nvPr>
        </p:nvSpPr>
        <p:spPr>
          <a:xfrm>
            <a:off x="622300"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3" name="Text Placeholder 3"/>
          <p:cNvSpPr>
            <a:spLocks noGrp="1"/>
          </p:cNvSpPr>
          <p:nvPr>
            <p:ph type="body" sz="quarter" idx="17" hasCustomPrompt="1"/>
          </p:nvPr>
        </p:nvSpPr>
        <p:spPr>
          <a:xfrm>
            <a:off x="4665132" y="1278464"/>
            <a:ext cx="3840480" cy="500063"/>
          </a:xfrm>
          <a:prstGeom prst="rect">
            <a:avLst/>
          </a:prstGeom>
        </p:spPr>
        <p:txBody>
          <a:bodyPr anchor="b">
            <a:noAutofit/>
          </a:bodyPr>
          <a:lstStyle>
            <a:lvl1pPr marL="0" indent="0" algn="ctr">
              <a:buNone/>
              <a:defRPr sz="2400" b="1" i="0">
                <a:latin typeface="Arial" panose="020B0604020202020204" pitchFamily="34" charset="0"/>
                <a:ea typeface="Arial" panose="020B0604020202020204" pitchFamily="34" charset="0"/>
                <a:cs typeface="Arial" panose="020B0604020202020204" pitchFamily="34" charset="0"/>
              </a:defRPr>
            </a:lvl1pPr>
          </a:lstStyle>
          <a:p>
            <a:pPr lvl="0"/>
            <a:r>
              <a:rPr lang="en-US" dirty="0"/>
              <a:t>Click to add title</a:t>
            </a:r>
          </a:p>
        </p:txBody>
      </p:sp>
      <p:sp>
        <p:nvSpPr>
          <p:cNvPr id="15" name="Text Placeholder 5"/>
          <p:cNvSpPr>
            <a:spLocks noGrp="1"/>
          </p:cNvSpPr>
          <p:nvPr>
            <p:ph type="body" sz="quarter" idx="19" hasCustomPrompt="1"/>
          </p:nvPr>
        </p:nvSpPr>
        <p:spPr>
          <a:xfrm>
            <a:off x="4665449" y="1840559"/>
            <a:ext cx="3840163" cy="4402137"/>
          </a:xfrm>
          <a:prstGeom prst="rect">
            <a:avLst/>
          </a:prstGeom>
        </p:spPr>
        <p:txBody>
          <a:bodyPr>
            <a:noAutofit/>
          </a:bodyPr>
          <a:lstStyle>
            <a:lvl1pPr>
              <a:lnSpc>
                <a:spcPct val="100000"/>
              </a:lnSpc>
              <a:spcBef>
                <a:spcPts val="0"/>
              </a:spcBef>
              <a:spcAft>
                <a:spcPts val="0"/>
              </a:spcAft>
              <a:defRPr sz="2000" b="1" i="0">
                <a:latin typeface="Arial" panose="020B0604020202020204" pitchFamily="34" charset="0"/>
                <a:ea typeface="Arial" panose="020B0604020202020204" pitchFamily="34" charset="0"/>
                <a:cs typeface="Arial" panose="020B0604020202020204" pitchFamily="34" charset="0"/>
              </a:defRPr>
            </a:lvl1pPr>
            <a:lvl2pPr marL="514350" indent="-171450">
              <a:buFont typeface="Franklin Gothic Medium Cond" panose="020B0606030402020204" pitchFamily="34" charset="0"/>
              <a:buChar char="–"/>
              <a:defRPr sz="2000" b="1" i="0" baseline="0">
                <a:latin typeface="Arial" panose="020B0604020202020204" pitchFamily="34" charset="0"/>
                <a:ea typeface="Arial" panose="020B0604020202020204" pitchFamily="34" charset="0"/>
                <a:cs typeface="Arial" panose="020B0604020202020204" pitchFamily="34" charset="0"/>
              </a:defRPr>
            </a:lvl2pPr>
            <a:lvl3pPr>
              <a:defRPr sz="2000" b="1" i="0" baseline="0">
                <a:latin typeface="Arial" panose="020B0604020202020204" pitchFamily="34" charset="0"/>
                <a:ea typeface="Arial" panose="020B0604020202020204" pitchFamily="34" charset="0"/>
                <a:cs typeface="Arial" panose="020B0604020202020204" pitchFamily="34" charset="0"/>
              </a:defRPr>
            </a:lvl3pPr>
          </a:lstStyle>
          <a:p>
            <a:pPr lvl="0"/>
            <a:r>
              <a:rPr lang="en-US" dirty="0"/>
              <a:t>Click to add bullets</a:t>
            </a:r>
          </a:p>
          <a:p>
            <a:pPr lvl="1"/>
            <a:r>
              <a:rPr lang="en-US" dirty="0"/>
              <a:t>Bullet 2</a:t>
            </a:r>
          </a:p>
          <a:p>
            <a:pPr lvl="2"/>
            <a:r>
              <a:rPr lang="en-US" dirty="0"/>
              <a:t>Bullet 3</a:t>
            </a:r>
          </a:p>
        </p:txBody>
      </p:sp>
      <p:cxnSp>
        <p:nvCxnSpPr>
          <p:cNvPr id="9" name="Straight Connector 8"/>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amp; Top Rule">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674369" y="624054"/>
            <a:ext cx="7843267" cy="548640"/>
          </a:xfrm>
          <a:prstGeom prst="rect">
            <a:avLst/>
          </a:prstGeom>
        </p:spPr>
        <p:txBody>
          <a:bodyPr anchor="t">
            <a:noAutofit/>
          </a:bodyPr>
          <a:lstStyle>
            <a:lvl1pPr algn="l">
              <a:defRPr sz="3200" b="1" i="0" baseline="0">
                <a:solidFill>
                  <a:schemeClr val="tx2">
                    <a:lumMod val="75000"/>
                  </a:schemeClr>
                </a:solidFill>
                <a:latin typeface="Arial" panose="020B0604020202020204" pitchFamily="34" charset="0"/>
                <a:ea typeface="Arial" panose="020B0604020202020204" pitchFamily="34" charset="0"/>
                <a:cs typeface="Arial" panose="020B0604020202020204" pitchFamily="34" charset="0"/>
              </a:defRPr>
            </a:lvl1pPr>
          </a:lstStyle>
          <a:p>
            <a:r>
              <a:rPr lang="en-US" dirty="0"/>
              <a:t>Click to add title, 1 line max</a:t>
            </a:r>
          </a:p>
        </p:txBody>
      </p:sp>
      <p:sp>
        <p:nvSpPr>
          <p:cNvPr id="8" name="Rectangle 7"/>
          <p:cNvSpPr/>
          <p:nvPr userDrawn="1"/>
        </p:nvSpPr>
        <p:spPr>
          <a:xfrm>
            <a:off x="0" y="3860"/>
            <a:ext cx="9144000" cy="457316"/>
          </a:xfrm>
          <a:prstGeom prst="rect">
            <a:avLst/>
          </a:prstGeom>
          <a:gradFill flip="none" rotWithShape="1">
            <a:gsLst>
              <a:gs pos="0">
                <a:schemeClr val="tx2">
                  <a:lumMod val="75000"/>
                </a:schemeClr>
              </a:gs>
              <a:gs pos="60000">
                <a:schemeClr val="accent2">
                  <a:lumMod val="60000"/>
                  <a:lumOff val="40000"/>
                  <a:tint val="44500"/>
                  <a:satMod val="160000"/>
                </a:schemeClr>
              </a:gs>
              <a:gs pos="100000">
                <a:schemeClr val="accent2">
                  <a:lumMod val="60000"/>
                  <a:lumOff val="40000"/>
                  <a:tint val="23500"/>
                  <a:satMod val="160000"/>
                </a:schemeClr>
              </a:gs>
            </a:gsLst>
            <a:lin ang="10800000" scaled="1"/>
            <a:tileRect/>
          </a:gradFill>
          <a:ln>
            <a:noFill/>
          </a:ln>
        </p:spPr>
        <p:style>
          <a:lnRef idx="1">
            <a:schemeClr val="accent1"/>
          </a:lnRef>
          <a:fillRef idx="3">
            <a:schemeClr val="accent1"/>
          </a:fillRef>
          <a:effectRef idx="2">
            <a:schemeClr val="accent1"/>
          </a:effectRef>
          <a:fontRef idx="minor">
            <a:schemeClr val="lt1"/>
          </a:fontRef>
        </p:style>
        <p:txBody>
          <a:bodyPr rtlCol="0" anchor="ctr"/>
          <a:lstStyle/>
          <a:p>
            <a:pPr algn="l"/>
            <a:endParaRPr lang="en-US" sz="1400" b="0" i="0" dirty="0">
              <a:solidFill>
                <a:schemeClr val="accent3">
                  <a:lumMod val="75000"/>
                </a:schemeClr>
              </a:solidFill>
              <a:latin typeface="Gotham Bold" charset="0"/>
              <a:ea typeface="Gotham Bold" charset="0"/>
              <a:cs typeface="Gotham Bold" charset="0"/>
            </a:endParaRPr>
          </a:p>
        </p:txBody>
      </p:sp>
      <p:cxnSp>
        <p:nvCxnSpPr>
          <p:cNvPr id="4" name="Straight Connector 3"/>
          <p:cNvCxnSpPr/>
          <p:nvPr userDrawn="1"/>
        </p:nvCxnSpPr>
        <p:spPr>
          <a:xfrm>
            <a:off x="0" y="6573308"/>
            <a:ext cx="9144000" cy="0"/>
          </a:xfrm>
          <a:prstGeom prst="line">
            <a:avLst/>
          </a:prstGeom>
          <a:ln w="22225">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Tree>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5643768-E13E-4BE9-B548-AFEEC18EF936}"/>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en-US"/>
              <a:t>Click to edit Master title style</a:t>
            </a:r>
          </a:p>
        </p:txBody>
      </p:sp>
    </p:spTree>
    <p:extLst>
      <p:ext uri="{BB962C8B-B14F-4D97-AF65-F5344CB8AC3E}">
        <p14:creationId xmlns:p14="http://schemas.microsoft.com/office/powerpoint/2010/main" val="1112519777"/>
      </p:ext>
    </p:extLst>
  </p:cSld>
  <p:clrMap bg1="lt1" tx1="dk1" bg2="lt2" tx2="dk2" accent1="accent1" accent2="accent2" accent3="accent3" accent4="accent4" accent5="accent5" accent6="accent6" hlink="hlink" folHlink="folHlink"/>
  <p:sldLayoutIdLst>
    <p:sldLayoutId id="2147483697" r:id="rId1"/>
    <p:sldLayoutId id="2147483674" r:id="rId2"/>
    <p:sldLayoutId id="2147483675" r:id="rId3"/>
    <p:sldLayoutId id="2147483676" r:id="rId4"/>
    <p:sldLayoutId id="2147483677" r:id="rId5"/>
    <p:sldLayoutId id="2147483678" r:id="rId6"/>
    <p:sldLayoutId id="2147483691" r:id="rId7"/>
    <p:sldLayoutId id="2147483692" r:id="rId8"/>
    <p:sldLayoutId id="2147483681" r:id="rId9"/>
    <p:sldLayoutId id="2147483696" r:id="rId10"/>
    <p:sldLayoutId id="2147483698" r:id="rId11"/>
    <p:sldLayoutId id="2147483699" r:id="rId12"/>
  </p:sldLayoutIdLst>
  <p:hf hdr="0" dt="0"/>
  <p:txStyles>
    <p:titleStyle>
      <a:lvl1pPr algn="l" defTabSz="685800" rtl="0" eaLnBrk="1" latinLnBrk="0" hangingPunct="1">
        <a:lnSpc>
          <a:spcPct val="90000"/>
        </a:lnSpc>
        <a:spcBef>
          <a:spcPct val="0"/>
        </a:spcBef>
        <a:buNone/>
        <a:defRPr sz="3300" b="1" i="0" u="none" kern="1200">
          <a:solidFill>
            <a:schemeClr val="tx1"/>
          </a:solidFill>
          <a:latin typeface="Helvetica" charset="0"/>
          <a:ea typeface="Helvetica" charset="0"/>
          <a:cs typeface="Helvetica" charset="0"/>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1" i="0" kern="1200">
          <a:solidFill>
            <a:schemeClr val="tx1"/>
          </a:solidFill>
          <a:latin typeface="Helvetica" charset="0"/>
          <a:ea typeface="Helvetica" charset="0"/>
          <a:cs typeface="Helvetica" charset="0"/>
        </a:defRPr>
      </a:lvl1pPr>
      <a:lvl2pPr marL="514350" indent="-171450" algn="l" defTabSz="685800" rtl="0" eaLnBrk="1" latinLnBrk="0" hangingPunct="1">
        <a:lnSpc>
          <a:spcPct val="90000"/>
        </a:lnSpc>
        <a:spcBef>
          <a:spcPts val="375"/>
        </a:spcBef>
        <a:buFont typeface="Arial" panose="020B0604020202020204" pitchFamily="34" charset="0"/>
        <a:buChar char="•"/>
        <a:defRPr sz="1800" b="1" i="0" kern="1200">
          <a:solidFill>
            <a:schemeClr val="tx1"/>
          </a:solidFill>
          <a:latin typeface="Helvetica" charset="0"/>
          <a:ea typeface="Helvetica" charset="0"/>
          <a:cs typeface="Helvetica" charset="0"/>
        </a:defRPr>
      </a:lvl2pPr>
      <a:lvl3pPr marL="857250" indent="-171450" algn="l" defTabSz="685800" rtl="0" eaLnBrk="1" latinLnBrk="0" hangingPunct="1">
        <a:lnSpc>
          <a:spcPct val="90000"/>
        </a:lnSpc>
        <a:spcBef>
          <a:spcPts val="375"/>
        </a:spcBef>
        <a:buFont typeface="Arial" panose="020B0604020202020204" pitchFamily="34" charset="0"/>
        <a:buChar char="•"/>
        <a:defRPr sz="1500" b="1" i="0" kern="1200">
          <a:solidFill>
            <a:schemeClr val="tx1"/>
          </a:solidFill>
          <a:latin typeface="Helvetica" charset="0"/>
          <a:ea typeface="Helvetica" charset="0"/>
          <a:cs typeface="Helvetica"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4pPr>
      <a:lvl5pPr marL="1543050" indent="-171450" algn="l" defTabSz="685800" rtl="0" eaLnBrk="1" latinLnBrk="0" hangingPunct="1">
        <a:lnSpc>
          <a:spcPct val="90000"/>
        </a:lnSpc>
        <a:spcBef>
          <a:spcPts val="375"/>
        </a:spcBef>
        <a:buFont typeface="Arial" panose="020B0604020202020204" pitchFamily="34" charset="0"/>
        <a:buChar char="•"/>
        <a:defRPr sz="1350" b="1" i="0" kern="1200">
          <a:solidFill>
            <a:schemeClr val="tx1"/>
          </a:solidFill>
          <a:latin typeface="Helvetica" charset="0"/>
          <a:ea typeface="Helvetica" charset="0"/>
          <a:cs typeface="Helvetica" charset="0"/>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1.xml"/><Relationship Id="rId1" Type="http://schemas.openxmlformats.org/officeDocument/2006/relationships/slideLayout" Target="../slideLayouts/slideLayout5.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6.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2989312" y="2008968"/>
            <a:ext cx="6021443" cy="2020824"/>
          </a:xfrm>
        </p:spPr>
        <p:txBody>
          <a:bodyPr>
            <a:normAutofit/>
          </a:bodyPr>
          <a:lstStyle/>
          <a:p>
            <a:r>
              <a:rPr lang="en-US" dirty="0"/>
              <a:t>NC FAST Project Updates</a:t>
            </a:r>
            <a:endParaRPr lang="en-US" sz="3600" dirty="0"/>
          </a:p>
        </p:txBody>
      </p:sp>
      <p:sp>
        <p:nvSpPr>
          <p:cNvPr id="9" name="Text Placeholder 8"/>
          <p:cNvSpPr>
            <a:spLocks noGrp="1"/>
          </p:cNvSpPr>
          <p:nvPr>
            <p:ph type="body" sz="quarter" idx="11"/>
          </p:nvPr>
        </p:nvSpPr>
        <p:spPr>
          <a:xfrm>
            <a:off x="2989313" y="4029792"/>
            <a:ext cx="6021443" cy="948752"/>
          </a:xfrm>
        </p:spPr>
        <p:txBody>
          <a:bodyPr/>
          <a:lstStyle/>
          <a:p>
            <a:r>
              <a:rPr lang="en-US" dirty="0"/>
              <a:t>100 County Director Call</a:t>
            </a:r>
          </a:p>
        </p:txBody>
      </p:sp>
      <p:sp>
        <p:nvSpPr>
          <p:cNvPr id="10" name="Text Placeholder 9"/>
          <p:cNvSpPr>
            <a:spLocks noGrp="1"/>
          </p:cNvSpPr>
          <p:nvPr>
            <p:ph type="body" sz="quarter" idx="12"/>
          </p:nvPr>
        </p:nvSpPr>
        <p:spPr>
          <a:xfrm>
            <a:off x="2989313" y="4978544"/>
            <a:ext cx="5774267" cy="488226"/>
          </a:xfrm>
        </p:spPr>
        <p:txBody>
          <a:bodyPr/>
          <a:lstStyle/>
          <a:p>
            <a:r>
              <a:rPr lang="en-US" dirty="0"/>
              <a:t>March 27, 2019</a:t>
            </a:r>
          </a:p>
        </p:txBody>
      </p:sp>
    </p:spTree>
    <p:extLst>
      <p:ext uri="{BB962C8B-B14F-4D97-AF65-F5344CB8AC3E}">
        <p14:creationId xmlns:p14="http://schemas.microsoft.com/office/powerpoint/2010/main" val="35027732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B24E-3B08-49B6-ACDB-80A7B3C78DCE}"/>
              </a:ext>
            </a:extLst>
          </p:cNvPr>
          <p:cNvSpPr>
            <a:spLocks noGrp="1"/>
          </p:cNvSpPr>
          <p:nvPr>
            <p:ph type="title"/>
          </p:nvPr>
        </p:nvSpPr>
        <p:spPr/>
        <p:txBody>
          <a:bodyPr/>
          <a:lstStyle/>
          <a:p>
            <a:r>
              <a:rPr lang="en-US" sz="2800" dirty="0"/>
              <a:t>NC FAST Updates</a:t>
            </a:r>
          </a:p>
        </p:txBody>
      </p:sp>
      <p:sp>
        <p:nvSpPr>
          <p:cNvPr id="4" name="Content Placeholder 3">
            <a:extLst>
              <a:ext uri="{FF2B5EF4-FFF2-40B4-BE49-F238E27FC236}">
                <a16:creationId xmlns:a16="http://schemas.microsoft.com/office/drawing/2014/main" id="{3EBAEB47-3C42-478C-8BD6-E036F59641E7}"/>
              </a:ext>
            </a:extLst>
          </p:cNvPr>
          <p:cNvSpPr>
            <a:spLocks noGrp="1"/>
          </p:cNvSpPr>
          <p:nvPr>
            <p:ph sz="quarter" idx="14"/>
          </p:nvPr>
        </p:nvSpPr>
        <p:spPr>
          <a:xfrm>
            <a:off x="674369" y="1099122"/>
            <a:ext cx="7894638" cy="4902890"/>
          </a:xfrm>
        </p:spPr>
        <p:txBody>
          <a:bodyPr/>
          <a:lstStyle/>
          <a:p>
            <a:pPr algn="l"/>
            <a:r>
              <a:rPr lang="en-US" dirty="0"/>
              <a:t>The Learning Gateway underwent maintenance on March 1</a:t>
            </a:r>
            <a:r>
              <a:rPr lang="en-US" baseline="30000" dirty="0"/>
              <a:t>st. </a:t>
            </a:r>
          </a:p>
          <a:p>
            <a:pPr marL="342900" indent="-342900" algn="l">
              <a:buFont typeface="Arial" panose="020B0604020202020204" pitchFamily="34" charset="0"/>
              <a:buChar char="•"/>
            </a:pPr>
            <a:r>
              <a:rPr lang="en-US" b="0" dirty="0"/>
              <a:t>When users log in for the first time after the maintenance they will will be directed to update their Learning Gateway user profile before the system will allow them to perform any other navigation or functions in the Learning Gateway. </a:t>
            </a:r>
          </a:p>
          <a:p>
            <a:pPr marL="342900" indent="-342900" algn="l">
              <a:buFont typeface="Arial" panose="020B0604020202020204" pitchFamily="34" charset="0"/>
              <a:buChar char="•"/>
            </a:pPr>
            <a:r>
              <a:rPr lang="en-US" b="0" dirty="0"/>
              <a:t>This process will take approximately five minutes. </a:t>
            </a:r>
          </a:p>
          <a:p>
            <a:pPr marL="342900" indent="-342900" algn="l">
              <a:buFont typeface="Arial" panose="020B0604020202020204" pitchFamily="34" charset="0"/>
              <a:buChar char="•"/>
            </a:pPr>
            <a:r>
              <a:rPr lang="en-US" b="0" dirty="0"/>
              <a:t>We are asking that all NC FAST users complete this process by </a:t>
            </a:r>
            <a:r>
              <a:rPr lang="en-US" dirty="0"/>
              <a:t>March 31</a:t>
            </a:r>
            <a:r>
              <a:rPr lang="en-US" b="0" dirty="0"/>
              <a:t>; profiles not updated by March 31 will be considered inactive.</a:t>
            </a:r>
          </a:p>
          <a:p>
            <a:pPr marL="342900" indent="-342900" algn="l">
              <a:buFont typeface="Arial" panose="020B0604020202020204" pitchFamily="34" charset="0"/>
              <a:buChar char="•"/>
            </a:pPr>
            <a:endParaRPr lang="en-US" b="0" dirty="0"/>
          </a:p>
          <a:p>
            <a:pPr algn="l"/>
            <a:r>
              <a:rPr lang="en-US" dirty="0"/>
              <a:t>Please reference the communication sent on Friday, February 22</a:t>
            </a:r>
            <a:r>
              <a:rPr lang="en-US" baseline="30000" dirty="0"/>
              <a:t>nd</a:t>
            </a:r>
            <a:r>
              <a:rPr lang="en-US" dirty="0"/>
              <a:t> for additional information regarding the Learning Gateway upgrade and how to receive a report of the user profiles that still need to be updated in your county.</a:t>
            </a:r>
          </a:p>
        </p:txBody>
      </p:sp>
    </p:spTree>
    <p:extLst>
      <p:ext uri="{BB962C8B-B14F-4D97-AF65-F5344CB8AC3E}">
        <p14:creationId xmlns:p14="http://schemas.microsoft.com/office/powerpoint/2010/main" val="4855645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B24E-3B08-49B6-ACDB-80A7B3C78DCE}"/>
              </a:ext>
            </a:extLst>
          </p:cNvPr>
          <p:cNvSpPr>
            <a:spLocks noGrp="1"/>
          </p:cNvSpPr>
          <p:nvPr>
            <p:ph type="title"/>
          </p:nvPr>
        </p:nvSpPr>
        <p:spPr/>
        <p:txBody>
          <a:bodyPr/>
          <a:lstStyle/>
          <a:p>
            <a:r>
              <a:rPr lang="en-US" sz="2800" dirty="0"/>
              <a:t>NC FAST Project 4 Updates</a:t>
            </a:r>
          </a:p>
        </p:txBody>
      </p:sp>
      <p:sp>
        <p:nvSpPr>
          <p:cNvPr id="4" name="Content Placeholder 3">
            <a:extLst>
              <a:ext uri="{FF2B5EF4-FFF2-40B4-BE49-F238E27FC236}">
                <a16:creationId xmlns:a16="http://schemas.microsoft.com/office/drawing/2014/main" id="{3EBAEB47-3C42-478C-8BD6-E036F59641E7}"/>
              </a:ext>
            </a:extLst>
          </p:cNvPr>
          <p:cNvSpPr>
            <a:spLocks noGrp="1"/>
          </p:cNvSpPr>
          <p:nvPr>
            <p:ph sz="quarter" idx="14"/>
          </p:nvPr>
        </p:nvSpPr>
        <p:spPr>
          <a:xfrm>
            <a:off x="674369" y="1172694"/>
            <a:ext cx="8143810" cy="4902890"/>
          </a:xfrm>
        </p:spPr>
        <p:txBody>
          <a:bodyPr/>
          <a:lstStyle/>
          <a:p>
            <a:pPr algn="l"/>
            <a:r>
              <a:rPr lang="en-US" sz="2000" dirty="0"/>
              <a:t>Ongoing functionality updates will be deployed for use by the Pilot Counties beginning on May 20</a:t>
            </a:r>
            <a:r>
              <a:rPr lang="en-US" sz="2000" baseline="30000" dirty="0"/>
              <a:t>th</a:t>
            </a:r>
            <a:endParaRPr lang="en-US" sz="2000" dirty="0"/>
          </a:p>
          <a:p>
            <a:pPr marL="342900" indent="-342900" algn="l">
              <a:buFont typeface="Arial" panose="020B0604020202020204" pitchFamily="34" charset="0"/>
              <a:buChar char="•"/>
            </a:pPr>
            <a:r>
              <a:rPr lang="en-US" sz="1800" b="0" dirty="0">
                <a:latin typeface="Helvetica" charset="0"/>
                <a:cs typeface="Helvetica" charset="0"/>
              </a:rPr>
              <a:t>Pilot Counties will be invited to participate in County testing from April 23rd – May 3rd.</a:t>
            </a:r>
          </a:p>
          <a:p>
            <a:pPr marL="0" lvl="1" indent="0">
              <a:buNone/>
            </a:pPr>
            <a:endParaRPr lang="en-US" dirty="0"/>
          </a:p>
          <a:p>
            <a:pPr marL="0" lvl="1" indent="0">
              <a:spcBef>
                <a:spcPts val="750"/>
              </a:spcBef>
              <a:buNone/>
            </a:pPr>
            <a:r>
              <a:rPr lang="en-US" sz="2000" dirty="0">
                <a:latin typeface="Arial" panose="020B0604020202020204" pitchFamily="34" charset="0"/>
                <a:cs typeface="Arial" panose="020B0604020202020204" pitchFamily="34" charset="0"/>
              </a:rPr>
              <a:t>Eastern Paper-Based Intake and Assessment Go-live date has changed</a:t>
            </a:r>
          </a:p>
          <a:p>
            <a:pPr marL="285750" lvl="1" indent="-285750"/>
            <a:r>
              <a:rPr lang="en-US" b="0" dirty="0"/>
              <a:t>The March 25</a:t>
            </a:r>
            <a:r>
              <a:rPr lang="en-US" b="0" baseline="30000" dirty="0"/>
              <a:t>th</a:t>
            </a:r>
            <a:r>
              <a:rPr lang="en-US" b="0" dirty="0"/>
              <a:t> Go-live has been delayed by one week and is now scheduled for April 1</a:t>
            </a:r>
            <a:r>
              <a:rPr lang="en-US" b="0" baseline="30000" dirty="0"/>
              <a:t>st</a:t>
            </a:r>
            <a:r>
              <a:rPr lang="en-US" b="0" dirty="0"/>
              <a:t> </a:t>
            </a:r>
          </a:p>
          <a:p>
            <a:pPr marL="285750" lvl="1" indent="-285750"/>
            <a:r>
              <a:rPr lang="en-US" b="0" dirty="0"/>
              <a:t>Each County has the option to opt-in or opt-out. Please communicate your county’s intent to Susan Osborne no later than noon today (March 27</a:t>
            </a:r>
            <a:r>
              <a:rPr lang="en-US" b="0" baseline="30000" dirty="0"/>
              <a:t>th</a:t>
            </a:r>
            <a:r>
              <a:rPr lang="en-US" b="0" dirty="0"/>
              <a:t>)</a:t>
            </a:r>
          </a:p>
          <a:p>
            <a:pPr marL="285750" lvl="1" indent="-285750"/>
            <a:r>
              <a:rPr lang="en-US" b="0" dirty="0"/>
              <a:t>An updated list counties going live will be distributed March 29</a:t>
            </a:r>
            <a:r>
              <a:rPr lang="en-US" b="0" baseline="30000" dirty="0"/>
              <a:t>th</a:t>
            </a:r>
            <a:r>
              <a:rPr lang="en-US" b="0" dirty="0"/>
              <a:t>  </a:t>
            </a:r>
          </a:p>
          <a:p>
            <a:pPr marL="285750" lvl="1" indent="-285750"/>
            <a:r>
              <a:rPr lang="en-US" b="0" dirty="0"/>
              <a:t>Counties that do go-live will receive county support from NC FAST for 4 weeks. A support agenda will be sent to counties Thursday, March 28</a:t>
            </a:r>
            <a:r>
              <a:rPr lang="en-US" b="0" baseline="30000" dirty="0"/>
              <a:t>th</a:t>
            </a:r>
            <a:endParaRPr lang="en-US" b="0" dirty="0"/>
          </a:p>
          <a:p>
            <a:pPr marL="0" lvl="1" indent="0">
              <a:buNone/>
            </a:pPr>
            <a:r>
              <a:rPr lang="en-US" b="0" dirty="0"/>
              <a:t> </a:t>
            </a:r>
          </a:p>
          <a:p>
            <a:pPr marL="0" lvl="1" indent="0">
              <a:spcBef>
                <a:spcPts val="750"/>
              </a:spcBef>
              <a:buNone/>
            </a:pPr>
            <a:r>
              <a:rPr lang="en-US" sz="2000" dirty="0">
                <a:latin typeface="Arial" panose="020B0604020202020204" pitchFamily="34" charset="0"/>
                <a:cs typeface="Arial" panose="020B0604020202020204" pitchFamily="34" charset="0"/>
              </a:rPr>
              <a:t>All other Go-live dates and plans are currently under review</a:t>
            </a:r>
          </a:p>
          <a:p>
            <a:pPr marL="285750" lvl="1" indent="-285750"/>
            <a:r>
              <a:rPr lang="en-US" b="0" dirty="0"/>
              <a:t>Scheduled training and readiness activities have been postponed until further notice</a:t>
            </a:r>
          </a:p>
        </p:txBody>
      </p:sp>
    </p:spTree>
    <p:extLst>
      <p:ext uri="{BB962C8B-B14F-4D97-AF65-F5344CB8AC3E}">
        <p14:creationId xmlns:p14="http://schemas.microsoft.com/office/powerpoint/2010/main" val="867698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B24E-3B08-49B6-ACDB-80A7B3C78DCE}"/>
              </a:ext>
            </a:extLst>
          </p:cNvPr>
          <p:cNvSpPr>
            <a:spLocks noGrp="1"/>
          </p:cNvSpPr>
          <p:nvPr>
            <p:ph type="title"/>
          </p:nvPr>
        </p:nvSpPr>
        <p:spPr/>
        <p:txBody>
          <a:bodyPr/>
          <a:lstStyle/>
          <a:p>
            <a:r>
              <a:rPr lang="en-US" sz="2800" dirty="0"/>
              <a:t>NC FAST Project 12 Updates</a:t>
            </a:r>
          </a:p>
        </p:txBody>
      </p:sp>
      <p:sp>
        <p:nvSpPr>
          <p:cNvPr id="4" name="Content Placeholder 3">
            <a:extLst>
              <a:ext uri="{FF2B5EF4-FFF2-40B4-BE49-F238E27FC236}">
                <a16:creationId xmlns:a16="http://schemas.microsoft.com/office/drawing/2014/main" id="{3EBAEB47-3C42-478C-8BD6-E036F59641E7}"/>
              </a:ext>
            </a:extLst>
          </p:cNvPr>
          <p:cNvSpPr>
            <a:spLocks noGrp="1"/>
          </p:cNvSpPr>
          <p:nvPr>
            <p:ph sz="quarter" idx="14"/>
          </p:nvPr>
        </p:nvSpPr>
        <p:spPr/>
        <p:txBody>
          <a:bodyPr/>
          <a:lstStyle/>
          <a:p>
            <a:pPr algn="l"/>
            <a:r>
              <a:rPr lang="en-US" dirty="0">
                <a:latin typeface="+mn-lt"/>
              </a:rPr>
              <a:t>During the March release, the All Documents tab was made available on Child Welfare Intake and Assessment case types.</a:t>
            </a:r>
          </a:p>
          <a:p>
            <a:pPr algn="l"/>
            <a:endParaRPr lang="en-US" dirty="0">
              <a:latin typeface="+mn-lt"/>
            </a:endParaRPr>
          </a:p>
          <a:p>
            <a:pPr algn="l"/>
            <a:r>
              <a:rPr lang="en-US" sz="2000" dirty="0">
                <a:latin typeface="+mn-lt"/>
              </a:rPr>
              <a:t>The Datacap application was also updated to reflect the taxonomy changes that were implemented in February. NC FAST is in the process of working with the Datacap Pilot counties to restart the use of the Datacap application. </a:t>
            </a:r>
            <a:endParaRPr lang="en-US" b="0" dirty="0">
              <a:latin typeface="+mn-lt"/>
            </a:endParaRPr>
          </a:p>
          <a:p>
            <a:pPr algn="l"/>
            <a:endParaRPr lang="en-US" sz="2000" dirty="0">
              <a:latin typeface="+mn-lt"/>
            </a:endParaRPr>
          </a:p>
          <a:p>
            <a:pPr algn="l"/>
            <a:r>
              <a:rPr lang="en-US" sz="2000" dirty="0">
                <a:latin typeface="+mn-lt"/>
              </a:rPr>
              <a:t>NC FAST is continuing to work with Richmond and Durham counties on the conversion and federation models.</a:t>
            </a:r>
          </a:p>
        </p:txBody>
      </p:sp>
    </p:spTree>
    <p:extLst>
      <p:ext uri="{BB962C8B-B14F-4D97-AF65-F5344CB8AC3E}">
        <p14:creationId xmlns:p14="http://schemas.microsoft.com/office/powerpoint/2010/main" val="24494668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7A76F3D5-B813-41C3-99A0-C2E7AB00E44C}"/>
              </a:ext>
            </a:extLst>
          </p:cNvPr>
          <p:cNvSpPr/>
          <p:nvPr/>
        </p:nvSpPr>
        <p:spPr>
          <a:xfrm>
            <a:off x="274320" y="1301298"/>
            <a:ext cx="7193279" cy="2391809"/>
          </a:xfrm>
          <a:prstGeom prst="rect">
            <a:avLst/>
          </a:prstGeom>
        </p:spPr>
        <p:txBody>
          <a:bodyPr wrap="square" lIns="0" tIns="0" rIns="0" bIns="0">
            <a:noAutofit/>
          </a:bodyPr>
          <a:lstStyle/>
          <a:p>
            <a:pPr>
              <a:spcBef>
                <a:spcPts val="300"/>
              </a:spcBef>
              <a:spcAft>
                <a:spcPts val="300"/>
              </a:spcAft>
              <a:defRPr/>
            </a:pPr>
            <a:r>
              <a:rPr lang="en-US" sz="2200" b="1" dirty="0">
                <a:solidFill>
                  <a:srgbClr val="17375E"/>
                </a:solidFill>
                <a:cs typeface="Calibri" panose="020F0502020204030204" pitchFamily="34" charset="0"/>
              </a:rPr>
              <a:t>Soft Launch</a:t>
            </a:r>
            <a:endParaRPr lang="en-US" sz="2200" dirty="0">
              <a:solidFill>
                <a:srgbClr val="17375E"/>
              </a:solidFill>
              <a:cs typeface="Arial" panose="020B0604020202020204" pitchFamily="34" charset="0"/>
            </a:endParaRPr>
          </a:p>
          <a:p>
            <a:pPr marL="285750" indent="-285750">
              <a:buFont typeface="Arial" panose="020B0604020202020204" pitchFamily="34" charset="0"/>
              <a:buChar char="•"/>
              <a:defRPr/>
            </a:pPr>
            <a:r>
              <a:rPr lang="en-US" dirty="0">
                <a:solidFill>
                  <a:srgbClr val="17375E"/>
                </a:solidFill>
                <a:cs typeface="Calibri" panose="020F0502020204030204" pitchFamily="34" charset="0"/>
              </a:rPr>
              <a:t>Managed Care Status assigned for NC Medicaid clients in NC FAST</a:t>
            </a:r>
          </a:p>
          <a:p>
            <a:pPr marL="285750" indent="-285750">
              <a:buFont typeface="Arial" panose="020B0604020202020204" pitchFamily="34" charset="0"/>
              <a:buChar char="•"/>
              <a:defRPr/>
            </a:pPr>
            <a:r>
              <a:rPr lang="en-US" dirty="0">
                <a:solidFill>
                  <a:srgbClr val="17375E"/>
                </a:solidFill>
                <a:cs typeface="Calibri" panose="020F0502020204030204" pitchFamily="34" charset="0"/>
              </a:rPr>
              <a:t>PHP and PCP preference selection available for new applicants in NC FAST</a:t>
            </a:r>
          </a:p>
          <a:p>
            <a:pPr marL="285750" indent="-285750">
              <a:buFont typeface="Arial" panose="020B0604020202020204" pitchFamily="34" charset="0"/>
              <a:buChar char="•"/>
              <a:defRPr/>
            </a:pPr>
            <a:r>
              <a:rPr lang="en-US" dirty="0">
                <a:solidFill>
                  <a:srgbClr val="17375E"/>
                </a:solidFill>
                <a:cs typeface="Calibri" panose="020F0502020204030204" pitchFamily="34" charset="0"/>
              </a:rPr>
              <a:t>Tailored Plan/HIPP information available in NC FAST</a:t>
            </a:r>
          </a:p>
          <a:p>
            <a:pPr marL="285750" indent="-285750">
              <a:buFont typeface="Arial" panose="020B0604020202020204" pitchFamily="34" charset="0"/>
              <a:buChar char="•"/>
              <a:defRPr/>
            </a:pPr>
            <a:r>
              <a:rPr lang="en-US" dirty="0">
                <a:solidFill>
                  <a:srgbClr val="17375E"/>
                </a:solidFill>
                <a:cs typeface="Calibri" panose="020F0502020204030204" pitchFamily="34" charset="0"/>
              </a:rPr>
              <a:t>Beneficiaries can begin contacting the Enrollment Broker to select their Prepaid Health Plan (PHP) and Primary Care Provider (PCP)</a:t>
            </a:r>
          </a:p>
        </p:txBody>
      </p:sp>
      <p:cxnSp>
        <p:nvCxnSpPr>
          <p:cNvPr id="35" name="Straight Connector 34">
            <a:extLst>
              <a:ext uri="{FF2B5EF4-FFF2-40B4-BE49-F238E27FC236}">
                <a16:creationId xmlns:a16="http://schemas.microsoft.com/office/drawing/2014/main" id="{8630BEC9-FAA0-42AB-A7A6-45D392CC969D}"/>
              </a:ext>
            </a:extLst>
          </p:cNvPr>
          <p:cNvCxnSpPr>
            <a:cxnSpLocks/>
          </p:cNvCxnSpPr>
          <p:nvPr/>
        </p:nvCxnSpPr>
        <p:spPr>
          <a:xfrm flipH="1">
            <a:off x="294288" y="5439875"/>
            <a:ext cx="7173311" cy="0"/>
          </a:xfrm>
          <a:prstGeom prst="line">
            <a:avLst/>
          </a:prstGeom>
          <a:noFill/>
          <a:ln w="9525" cap="flat" cmpd="sng" algn="ctr">
            <a:solidFill>
              <a:srgbClr val="CF6321"/>
            </a:solidFill>
            <a:prstDash val="solid"/>
          </a:ln>
          <a:effectLst/>
        </p:spPr>
      </p:cxnSp>
      <p:cxnSp>
        <p:nvCxnSpPr>
          <p:cNvPr id="33" name="Straight Connector 32">
            <a:extLst>
              <a:ext uri="{FF2B5EF4-FFF2-40B4-BE49-F238E27FC236}">
                <a16:creationId xmlns:a16="http://schemas.microsoft.com/office/drawing/2014/main" id="{C8A35C15-F277-4317-B01B-6D93EFAB2B30}"/>
              </a:ext>
            </a:extLst>
          </p:cNvPr>
          <p:cNvCxnSpPr>
            <a:cxnSpLocks/>
          </p:cNvCxnSpPr>
          <p:nvPr/>
        </p:nvCxnSpPr>
        <p:spPr>
          <a:xfrm flipH="1">
            <a:off x="266741" y="1690715"/>
            <a:ext cx="6972259" cy="0"/>
          </a:xfrm>
          <a:prstGeom prst="line">
            <a:avLst/>
          </a:prstGeom>
          <a:noFill/>
          <a:ln w="9525" cap="flat" cmpd="sng" algn="ctr">
            <a:solidFill>
              <a:schemeClr val="tx2"/>
            </a:solidFill>
            <a:prstDash val="solid"/>
          </a:ln>
          <a:effectLst/>
        </p:spPr>
      </p:cxnSp>
      <p:sp>
        <p:nvSpPr>
          <p:cNvPr id="2" name="Title 1">
            <a:extLst>
              <a:ext uri="{FF2B5EF4-FFF2-40B4-BE49-F238E27FC236}">
                <a16:creationId xmlns:a16="http://schemas.microsoft.com/office/drawing/2014/main" id="{07D6CED7-93E4-4B59-97F5-2C052CACA6A4}"/>
              </a:ext>
            </a:extLst>
          </p:cNvPr>
          <p:cNvSpPr>
            <a:spLocks noGrp="1"/>
          </p:cNvSpPr>
          <p:nvPr>
            <p:ph type="title"/>
          </p:nvPr>
        </p:nvSpPr>
        <p:spPr>
          <a:xfrm>
            <a:off x="674369" y="624054"/>
            <a:ext cx="8469631" cy="548640"/>
          </a:xfrm>
        </p:spPr>
        <p:txBody>
          <a:bodyPr vert="horz" lIns="91440" tIns="45720" rIns="91440" bIns="45720" rtlCol="0" anchor="t">
            <a:noAutofit/>
          </a:bodyPr>
          <a:lstStyle/>
          <a:p>
            <a:r>
              <a:rPr lang="en-US" sz="2800" dirty="0"/>
              <a:t>Managed Care Changes Release + Launches</a:t>
            </a:r>
            <a:endParaRPr lang="en-US" sz="2800" dirty="0">
              <a:cs typeface="Arial" panose="020B0604020202020204" pitchFamily="34" charset="0"/>
            </a:endParaRPr>
          </a:p>
        </p:txBody>
      </p:sp>
      <p:sp>
        <p:nvSpPr>
          <p:cNvPr id="23" name="Rectangle 22">
            <a:extLst>
              <a:ext uri="{FF2B5EF4-FFF2-40B4-BE49-F238E27FC236}">
                <a16:creationId xmlns:a16="http://schemas.microsoft.com/office/drawing/2014/main" id="{ABA52DEE-2964-4F18-A143-0B4770AC6881}"/>
              </a:ext>
            </a:extLst>
          </p:cNvPr>
          <p:cNvSpPr/>
          <p:nvPr/>
        </p:nvSpPr>
        <p:spPr>
          <a:xfrm>
            <a:off x="294288" y="5101415"/>
            <a:ext cx="5697620" cy="1439790"/>
          </a:xfrm>
          <a:prstGeom prst="rect">
            <a:avLst/>
          </a:prstGeom>
        </p:spPr>
        <p:txBody>
          <a:bodyPr wrap="square" lIns="0" tIns="0" rIns="0" bIns="0">
            <a:noAutofit/>
          </a:bodyPr>
          <a:lstStyle/>
          <a:p>
            <a:pPr>
              <a:spcBef>
                <a:spcPts val="300"/>
              </a:spcBef>
              <a:spcAft>
                <a:spcPts val="300"/>
              </a:spcAft>
              <a:defRPr/>
            </a:pPr>
            <a:r>
              <a:rPr lang="en-US" sz="2200" b="1" dirty="0">
                <a:solidFill>
                  <a:srgbClr val="CF6321"/>
                </a:solidFill>
                <a:cs typeface="Calibri" panose="020F0502020204030204" pitchFamily="34" charset="0"/>
              </a:rPr>
              <a:t>Go Live</a:t>
            </a:r>
          </a:p>
          <a:p>
            <a:pPr marL="171450" indent="-171450">
              <a:buFont typeface="Arial" panose="020B0604020202020204" pitchFamily="34" charset="0"/>
              <a:buChar char="•"/>
              <a:defRPr/>
            </a:pPr>
            <a:r>
              <a:rPr lang="en-US" dirty="0">
                <a:solidFill>
                  <a:srgbClr val="CF6321"/>
                </a:solidFill>
                <a:cs typeface="Calibri" panose="020F0502020204030204" pitchFamily="34" charset="0"/>
              </a:rPr>
              <a:t>Medicaid Managed Care coverage begins</a:t>
            </a:r>
          </a:p>
          <a:p>
            <a:pPr marL="171450" indent="-171450">
              <a:buFont typeface="Arial" panose="020B0604020202020204" pitchFamily="34" charset="0"/>
              <a:buChar char="•"/>
              <a:defRPr/>
            </a:pPr>
            <a:r>
              <a:rPr lang="en-US" dirty="0">
                <a:solidFill>
                  <a:srgbClr val="CF6321"/>
                </a:solidFill>
                <a:cs typeface="Calibri" panose="020F0502020204030204" pitchFamily="34" charset="0"/>
              </a:rPr>
              <a:t>Beneficiaries may begin receiving services from their PHPs and associated PCPs</a:t>
            </a:r>
          </a:p>
        </p:txBody>
      </p:sp>
      <p:sp>
        <p:nvSpPr>
          <p:cNvPr id="24" name="Rectangle 23">
            <a:extLst>
              <a:ext uri="{FF2B5EF4-FFF2-40B4-BE49-F238E27FC236}">
                <a16:creationId xmlns:a16="http://schemas.microsoft.com/office/drawing/2014/main" id="{400CAE4B-7385-460D-9368-9B26AE885CE8}"/>
              </a:ext>
            </a:extLst>
          </p:cNvPr>
          <p:cNvSpPr/>
          <p:nvPr/>
        </p:nvSpPr>
        <p:spPr>
          <a:xfrm>
            <a:off x="266740" y="3324725"/>
            <a:ext cx="6667459" cy="1853921"/>
          </a:xfrm>
          <a:prstGeom prst="rect">
            <a:avLst/>
          </a:prstGeom>
        </p:spPr>
        <p:txBody>
          <a:bodyPr wrap="square" lIns="0" tIns="0" rIns="0" bIns="0">
            <a:noAutofit/>
          </a:bodyPr>
          <a:lstStyle/>
          <a:p>
            <a:pPr>
              <a:spcBef>
                <a:spcPts val="300"/>
              </a:spcBef>
              <a:spcAft>
                <a:spcPts val="300"/>
              </a:spcAft>
              <a:defRPr/>
            </a:pPr>
            <a:r>
              <a:rPr lang="en-US" sz="2200" b="1" dirty="0">
                <a:solidFill>
                  <a:schemeClr val="tx1">
                    <a:lumMod val="65000"/>
                    <a:lumOff val="35000"/>
                  </a:schemeClr>
                </a:solidFill>
                <a:cs typeface="Calibri" panose="020F0502020204030204" pitchFamily="34" charset="0"/>
              </a:rPr>
              <a:t>Auto-Assignment </a:t>
            </a:r>
          </a:p>
          <a:p>
            <a:pPr marL="285750" indent="-285750">
              <a:buFont typeface="Arial" panose="020B0604020202020204" pitchFamily="34" charset="0"/>
              <a:buChar char="•"/>
              <a:defRPr/>
            </a:pPr>
            <a:r>
              <a:rPr lang="en-US" dirty="0">
                <a:solidFill>
                  <a:schemeClr val="tx1">
                    <a:lumMod val="65000"/>
                    <a:lumOff val="35000"/>
                  </a:schemeClr>
                </a:solidFill>
                <a:cs typeface="Calibri" panose="020F0502020204030204" pitchFamily="34" charset="0"/>
              </a:rPr>
              <a:t>PHP auto-assignment in NC FAST for beneficiaries who </a:t>
            </a:r>
          </a:p>
          <a:p>
            <a:pPr>
              <a:defRPr/>
            </a:pPr>
            <a:r>
              <a:rPr lang="en-US" dirty="0">
                <a:solidFill>
                  <a:schemeClr val="tx1">
                    <a:lumMod val="65000"/>
                    <a:lumOff val="35000"/>
                  </a:schemeClr>
                </a:solidFill>
                <a:cs typeface="Calibri" panose="020F0502020204030204" pitchFamily="34" charset="0"/>
              </a:rPr>
              <a:t>      have not selected a PHP</a:t>
            </a:r>
          </a:p>
          <a:p>
            <a:pPr marL="285750" indent="-285750">
              <a:buFont typeface="Arial" panose="020B0604020202020204" pitchFamily="34" charset="0"/>
              <a:buChar char="•"/>
              <a:defRPr/>
            </a:pPr>
            <a:r>
              <a:rPr lang="en-US" dirty="0">
                <a:solidFill>
                  <a:schemeClr val="tx1">
                    <a:lumMod val="65000"/>
                    <a:lumOff val="35000"/>
                  </a:schemeClr>
                </a:solidFill>
                <a:cs typeface="Calibri" panose="020F0502020204030204" pitchFamily="34" charset="0"/>
              </a:rPr>
              <a:t>PCP auto-assignment by PHPs</a:t>
            </a:r>
          </a:p>
          <a:p>
            <a:pPr marL="285750" indent="-285750">
              <a:buFont typeface="Arial" panose="020B0604020202020204" pitchFamily="34" charset="0"/>
              <a:buChar char="•"/>
              <a:defRPr/>
            </a:pPr>
            <a:r>
              <a:rPr lang="en-US" dirty="0">
                <a:solidFill>
                  <a:schemeClr val="tx1">
                    <a:lumMod val="65000"/>
                    <a:lumOff val="35000"/>
                  </a:schemeClr>
                </a:solidFill>
                <a:cs typeface="Calibri" panose="020F0502020204030204" pitchFamily="34" charset="0"/>
              </a:rPr>
              <a:t>Medicaid/Plan Cards for Medicaid Managed Care members sent by PHPs</a:t>
            </a:r>
          </a:p>
        </p:txBody>
      </p:sp>
      <p:cxnSp>
        <p:nvCxnSpPr>
          <p:cNvPr id="34" name="Straight Connector 33">
            <a:extLst>
              <a:ext uri="{FF2B5EF4-FFF2-40B4-BE49-F238E27FC236}">
                <a16:creationId xmlns:a16="http://schemas.microsoft.com/office/drawing/2014/main" id="{CDF54BA6-9415-41FA-8ED3-0EDA8334851E}"/>
              </a:ext>
            </a:extLst>
          </p:cNvPr>
          <p:cNvCxnSpPr>
            <a:cxnSpLocks/>
          </p:cNvCxnSpPr>
          <p:nvPr/>
        </p:nvCxnSpPr>
        <p:spPr>
          <a:xfrm flipH="1">
            <a:off x="266742" y="3698762"/>
            <a:ext cx="5725165" cy="0"/>
          </a:xfrm>
          <a:prstGeom prst="line">
            <a:avLst/>
          </a:prstGeom>
          <a:noFill/>
          <a:ln w="9525" cap="flat" cmpd="sng" algn="ctr">
            <a:solidFill>
              <a:srgbClr val="7F7F7F"/>
            </a:solidFill>
            <a:prstDash val="solid"/>
          </a:ln>
          <a:effectLst/>
        </p:spPr>
      </p:cxnSp>
      <p:pic>
        <p:nvPicPr>
          <p:cNvPr id="19" name="Graphic 18" descr="Single gear">
            <a:extLst>
              <a:ext uri="{FF2B5EF4-FFF2-40B4-BE49-F238E27FC236}">
                <a16:creationId xmlns:a16="http://schemas.microsoft.com/office/drawing/2014/main" id="{CBA6F581-15B0-41B0-A863-84A4E922AEE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1154781">
            <a:off x="6909422" y="3820119"/>
            <a:ext cx="2471737" cy="2471737"/>
          </a:xfrm>
          <a:prstGeom prst="rect">
            <a:avLst/>
          </a:prstGeom>
        </p:spPr>
      </p:pic>
      <p:pic>
        <p:nvPicPr>
          <p:cNvPr id="20" name="Graphic 19" descr="Single gear">
            <a:extLst>
              <a:ext uri="{FF2B5EF4-FFF2-40B4-BE49-F238E27FC236}">
                <a16:creationId xmlns:a16="http://schemas.microsoft.com/office/drawing/2014/main" id="{A35EBFE7-213D-4073-AAA1-EFA43A7EB262}"/>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20549019">
            <a:off x="6252482" y="3261389"/>
            <a:ext cx="1632235" cy="1632235"/>
          </a:xfrm>
          <a:prstGeom prst="rect">
            <a:avLst/>
          </a:prstGeom>
        </p:spPr>
      </p:pic>
      <p:pic>
        <p:nvPicPr>
          <p:cNvPr id="21" name="Graphic 20" descr="Single gear">
            <a:extLst>
              <a:ext uri="{FF2B5EF4-FFF2-40B4-BE49-F238E27FC236}">
                <a16:creationId xmlns:a16="http://schemas.microsoft.com/office/drawing/2014/main" id="{EBC507DE-83FC-4CCF-9911-0F690CFC7D5A}"/>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rot="21033304">
            <a:off x="7272560" y="2510318"/>
            <a:ext cx="1961179" cy="1961179"/>
          </a:xfrm>
          <a:prstGeom prst="rect">
            <a:avLst/>
          </a:prstGeom>
        </p:spPr>
      </p:pic>
    </p:spTree>
    <p:extLst>
      <p:ext uri="{BB962C8B-B14F-4D97-AF65-F5344CB8AC3E}">
        <p14:creationId xmlns:p14="http://schemas.microsoft.com/office/powerpoint/2010/main" val="32087368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lose up of a map&#10;&#10;Description generated with high confidence">
            <a:extLst>
              <a:ext uri="{FF2B5EF4-FFF2-40B4-BE49-F238E27FC236}">
                <a16:creationId xmlns:a16="http://schemas.microsoft.com/office/drawing/2014/main" id="{23A8B22A-1515-4239-81CC-205459220F8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21536" y="1204047"/>
            <a:ext cx="8512326" cy="3221274"/>
          </a:xfrm>
          <a:prstGeom prst="rect">
            <a:avLst/>
          </a:prstGeom>
        </p:spPr>
      </p:pic>
      <p:sp>
        <p:nvSpPr>
          <p:cNvPr id="2" name="Title 1">
            <a:extLst>
              <a:ext uri="{FF2B5EF4-FFF2-40B4-BE49-F238E27FC236}">
                <a16:creationId xmlns:a16="http://schemas.microsoft.com/office/drawing/2014/main" id="{EDF68CB5-992B-4CED-A489-811D628473B9}"/>
              </a:ext>
            </a:extLst>
          </p:cNvPr>
          <p:cNvSpPr>
            <a:spLocks noGrp="1"/>
          </p:cNvSpPr>
          <p:nvPr>
            <p:ph type="title"/>
          </p:nvPr>
        </p:nvSpPr>
        <p:spPr>
          <a:xfrm>
            <a:off x="674369" y="624054"/>
            <a:ext cx="7843267" cy="548640"/>
          </a:xfrm>
        </p:spPr>
        <p:txBody>
          <a:bodyPr/>
          <a:lstStyle/>
          <a:p>
            <a:r>
              <a:rPr lang="en-US" sz="2800" dirty="0"/>
              <a:t>Managed Care Changes Release + Launches</a:t>
            </a:r>
          </a:p>
        </p:txBody>
      </p:sp>
      <p:graphicFrame>
        <p:nvGraphicFramePr>
          <p:cNvPr id="9" name="Table 8">
            <a:extLst>
              <a:ext uri="{FF2B5EF4-FFF2-40B4-BE49-F238E27FC236}">
                <a16:creationId xmlns:a16="http://schemas.microsoft.com/office/drawing/2014/main" id="{4323B528-04DB-4238-BBFB-DF4218C5D4CA}"/>
              </a:ext>
            </a:extLst>
          </p:cNvPr>
          <p:cNvGraphicFramePr>
            <a:graphicFrameLocks noGrp="1"/>
          </p:cNvGraphicFramePr>
          <p:nvPr>
            <p:extLst>
              <p:ext uri="{D42A27DB-BD31-4B8C-83A1-F6EECF244321}">
                <p14:modId xmlns:p14="http://schemas.microsoft.com/office/powerpoint/2010/main" val="3859453850"/>
              </p:ext>
            </p:extLst>
          </p:nvPr>
        </p:nvGraphicFramePr>
        <p:xfrm>
          <a:off x="121534" y="4525859"/>
          <a:ext cx="8900930" cy="1982730"/>
        </p:xfrm>
        <a:graphic>
          <a:graphicData uri="http://schemas.openxmlformats.org/drawingml/2006/table">
            <a:tbl>
              <a:tblPr firstRow="1" bandRow="1">
                <a:tableStyleId>{C083E6E3-FA7D-4D7B-A595-EF9225AFEA82}</a:tableStyleId>
              </a:tblPr>
              <a:tblGrid>
                <a:gridCol w="1678390">
                  <a:extLst>
                    <a:ext uri="{9D8B030D-6E8A-4147-A177-3AD203B41FA5}">
                      <a16:colId xmlns:a16="http://schemas.microsoft.com/office/drawing/2014/main" val="1719549742"/>
                    </a:ext>
                  </a:extLst>
                </a:gridCol>
                <a:gridCol w="2261937">
                  <a:extLst>
                    <a:ext uri="{9D8B030D-6E8A-4147-A177-3AD203B41FA5}">
                      <a16:colId xmlns:a16="http://schemas.microsoft.com/office/drawing/2014/main" val="3763402011"/>
                    </a:ext>
                  </a:extLst>
                </a:gridCol>
                <a:gridCol w="2020202">
                  <a:extLst>
                    <a:ext uri="{9D8B030D-6E8A-4147-A177-3AD203B41FA5}">
                      <a16:colId xmlns:a16="http://schemas.microsoft.com/office/drawing/2014/main" val="1078556408"/>
                    </a:ext>
                  </a:extLst>
                </a:gridCol>
                <a:gridCol w="1509365">
                  <a:extLst>
                    <a:ext uri="{9D8B030D-6E8A-4147-A177-3AD203B41FA5}">
                      <a16:colId xmlns:a16="http://schemas.microsoft.com/office/drawing/2014/main" val="4260075350"/>
                    </a:ext>
                  </a:extLst>
                </a:gridCol>
                <a:gridCol w="1431036">
                  <a:extLst>
                    <a:ext uri="{9D8B030D-6E8A-4147-A177-3AD203B41FA5}">
                      <a16:colId xmlns:a16="http://schemas.microsoft.com/office/drawing/2014/main" val="3083609740"/>
                    </a:ext>
                  </a:extLst>
                </a:gridCol>
              </a:tblGrid>
              <a:tr h="579885">
                <a:tc>
                  <a:txBody>
                    <a:bodyPr/>
                    <a:lstStyle/>
                    <a:p>
                      <a:pPr algn="ctr"/>
                      <a:endParaRPr lang="en-US" sz="1600" dirty="0">
                        <a:solidFill>
                          <a:schemeClr val="tx1"/>
                        </a:solidFill>
                      </a:endParaRPr>
                    </a:p>
                  </a:txBody>
                  <a:tcPr/>
                </a:tc>
                <a:tc>
                  <a:txBody>
                    <a:bodyPr/>
                    <a:lstStyle/>
                    <a:p>
                      <a:pPr algn="ctr"/>
                      <a:r>
                        <a:rPr lang="en-US" sz="1600" dirty="0">
                          <a:solidFill>
                            <a:schemeClr val="tx1"/>
                          </a:solidFill>
                        </a:rPr>
                        <a:t>NC FAST                Soft Launch </a:t>
                      </a:r>
                      <a:br>
                        <a:rPr lang="en-US" sz="1600" dirty="0">
                          <a:solidFill>
                            <a:schemeClr val="tx1"/>
                          </a:solidFill>
                        </a:rPr>
                      </a:br>
                      <a:r>
                        <a:rPr lang="en-US" sz="1600" dirty="0">
                          <a:solidFill>
                            <a:schemeClr val="tx1"/>
                          </a:solidFill>
                        </a:rPr>
                        <a:t>Release</a:t>
                      </a:r>
                    </a:p>
                  </a:txBody>
                  <a:tcPr anchor="ctr">
                    <a:lnR w="12700" cap="flat" cmpd="sng" algn="ctr">
                      <a:solidFill>
                        <a:schemeClr val="tx1"/>
                      </a:solidFill>
                      <a:prstDash val="solid"/>
                      <a:round/>
                      <a:headEnd type="none" w="med" len="med"/>
                      <a:tailEnd type="none" w="med" len="med"/>
                    </a:lnR>
                  </a:tcPr>
                </a:tc>
                <a:tc>
                  <a:txBody>
                    <a:bodyPr/>
                    <a:lstStyle/>
                    <a:p>
                      <a:pPr algn="ctr"/>
                      <a:r>
                        <a:rPr lang="en-US" sz="1600" dirty="0">
                          <a:solidFill>
                            <a:schemeClr val="tx1"/>
                          </a:solidFill>
                        </a:rPr>
                        <a:t>Medicaid Managed Care Soft Launch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1600" dirty="0">
                          <a:solidFill>
                            <a:schemeClr val="tx1"/>
                          </a:solidFill>
                        </a:rPr>
                        <a:t>Auto-Assignment </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1600" dirty="0">
                          <a:solidFill>
                            <a:schemeClr val="tx1"/>
                          </a:solidFill>
                        </a:rPr>
                        <a:t>Go-Live </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8079670"/>
                  </a:ext>
                </a:extLst>
              </a:tr>
              <a:tr h="579885">
                <a:tc>
                  <a:txBody>
                    <a:bodyPr/>
                    <a:lstStyle/>
                    <a:p>
                      <a:pPr algn="l"/>
                      <a:r>
                        <a:rPr lang="en-US" sz="1600" b="1" dirty="0">
                          <a:solidFill>
                            <a:schemeClr val="tx1"/>
                          </a:solidFill>
                        </a:rPr>
                        <a:t>Phase 1</a:t>
                      </a:r>
                    </a:p>
                    <a:p>
                      <a:pPr algn="l"/>
                      <a:r>
                        <a:rPr lang="en-US" sz="1600" b="0" dirty="0">
                          <a:solidFill>
                            <a:schemeClr val="tx1"/>
                          </a:solidFill>
                        </a:rPr>
                        <a:t>Regions 2,4</a:t>
                      </a:r>
                    </a:p>
                  </a:txBody>
                  <a:tcPr anchor="ctr"/>
                </a:tc>
                <a:tc>
                  <a:txBody>
                    <a:bodyPr/>
                    <a:lstStyle/>
                    <a:p>
                      <a:pPr algn="ctr"/>
                      <a:r>
                        <a:rPr lang="en-US" sz="1600" dirty="0">
                          <a:solidFill>
                            <a:schemeClr val="tx1"/>
                          </a:solidFill>
                        </a:rPr>
                        <a:t>May 20, 2019</a:t>
                      </a:r>
                    </a:p>
                  </a:txBody>
                  <a:tcPr anchor="ctr">
                    <a:lnR w="12700" cap="flat" cmpd="sng" algn="ctr">
                      <a:solidFill>
                        <a:schemeClr val="tx1"/>
                      </a:solidFill>
                      <a:prstDash val="solid"/>
                      <a:round/>
                      <a:headEnd type="none" w="med" len="med"/>
                      <a:tailEnd type="none" w="med" len="med"/>
                    </a:lnR>
                  </a:tcPr>
                </a:tc>
                <a:tc>
                  <a:txBody>
                    <a:bodyPr/>
                    <a:lstStyle/>
                    <a:p>
                      <a:pPr algn="ctr"/>
                      <a:r>
                        <a:rPr lang="en-US" sz="1600" dirty="0">
                          <a:solidFill>
                            <a:schemeClr val="tx1"/>
                          </a:solidFill>
                        </a:rPr>
                        <a:t>June 3, 2019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1600" dirty="0">
                          <a:solidFill>
                            <a:schemeClr val="tx1"/>
                          </a:solidFill>
                        </a:rPr>
                        <a:t>Sept. 16, 2019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1600" dirty="0">
                          <a:solidFill>
                            <a:schemeClr val="tx1"/>
                          </a:solidFill>
                        </a:rPr>
                        <a:t>Nov. 1, 2019</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4108662062"/>
                  </a:ext>
                </a:extLst>
              </a:tr>
              <a:tr h="579885">
                <a:tc>
                  <a:txBody>
                    <a:bodyPr/>
                    <a:lstStyle/>
                    <a:p>
                      <a:pPr algn="l"/>
                      <a:r>
                        <a:rPr lang="en-US" sz="1600" b="1" dirty="0">
                          <a:solidFill>
                            <a:schemeClr val="tx1"/>
                          </a:solidFill>
                        </a:rPr>
                        <a:t>Phase 2</a:t>
                      </a:r>
                      <a:br>
                        <a:rPr lang="en-US" sz="1600" b="1" dirty="0">
                          <a:solidFill>
                            <a:schemeClr val="tx1"/>
                          </a:solidFill>
                        </a:rPr>
                      </a:br>
                      <a:r>
                        <a:rPr lang="en-US" sz="1600" b="0" dirty="0">
                          <a:solidFill>
                            <a:schemeClr val="tx1"/>
                          </a:solidFill>
                        </a:rPr>
                        <a:t>Regions 1,3,5,6 </a:t>
                      </a:r>
                    </a:p>
                  </a:txBody>
                  <a:tcPr anchor="ctr"/>
                </a:tc>
                <a:tc>
                  <a:txBody>
                    <a:bodyPr/>
                    <a:lstStyle/>
                    <a:p>
                      <a:pPr algn="ctr"/>
                      <a:r>
                        <a:rPr lang="en-US" sz="1600" dirty="0">
                          <a:solidFill>
                            <a:schemeClr val="tx1"/>
                          </a:solidFill>
                        </a:rPr>
                        <a:t>May 20, 2019</a:t>
                      </a:r>
                    </a:p>
                  </a:txBody>
                  <a:tcPr anchor="ctr">
                    <a:lnR w="12700" cap="flat" cmpd="sng" algn="ctr">
                      <a:solidFill>
                        <a:schemeClr val="tx1"/>
                      </a:solidFill>
                      <a:prstDash val="solid"/>
                      <a:round/>
                      <a:headEnd type="none" w="med" len="med"/>
                      <a:tailEnd type="none" w="med" len="med"/>
                    </a:lnR>
                  </a:tcPr>
                </a:tc>
                <a:tc>
                  <a:txBody>
                    <a:bodyPr/>
                    <a:lstStyle/>
                    <a:p>
                      <a:pPr algn="ctr"/>
                      <a:r>
                        <a:rPr lang="en-US" sz="1600" dirty="0">
                          <a:solidFill>
                            <a:schemeClr val="tx1"/>
                          </a:solidFill>
                        </a:rPr>
                        <a:t>Sept. 2, 2019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1600" dirty="0">
                          <a:solidFill>
                            <a:schemeClr val="tx1"/>
                          </a:solidFill>
                        </a:rPr>
                        <a:t>Dec. 16, 2019</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sz="1600" dirty="0">
                          <a:solidFill>
                            <a:schemeClr val="tx1"/>
                          </a:solidFill>
                        </a:rPr>
                        <a:t>Feb. 1, 2020</a:t>
                      </a:r>
                    </a:p>
                  </a:txBody>
                  <a:tcPr anchor="ctr">
                    <a:lnL w="12700" cap="flat" cmpd="sng" algn="ctr">
                      <a:solidFill>
                        <a:schemeClr val="tx1"/>
                      </a:solidFill>
                      <a:prstDash val="solid"/>
                      <a:round/>
                      <a:headEnd type="none" w="med" len="med"/>
                      <a:tailEnd type="none" w="med" len="med"/>
                    </a:lnL>
                  </a:tcPr>
                </a:tc>
                <a:extLst>
                  <a:ext uri="{0D108BD9-81ED-4DB2-BD59-A6C34878D82A}">
                    <a16:rowId xmlns:a16="http://schemas.microsoft.com/office/drawing/2014/main" val="2323607067"/>
                  </a:ext>
                </a:extLst>
              </a:tr>
            </a:tbl>
          </a:graphicData>
        </a:graphic>
      </p:graphicFrame>
    </p:spTree>
    <p:extLst>
      <p:ext uri="{BB962C8B-B14F-4D97-AF65-F5344CB8AC3E}">
        <p14:creationId xmlns:p14="http://schemas.microsoft.com/office/powerpoint/2010/main" val="16562747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15B24E-3B08-49B6-ACDB-80A7B3C78DCE}"/>
              </a:ext>
            </a:extLst>
          </p:cNvPr>
          <p:cNvSpPr>
            <a:spLocks noGrp="1"/>
          </p:cNvSpPr>
          <p:nvPr>
            <p:ph type="title"/>
          </p:nvPr>
        </p:nvSpPr>
        <p:spPr/>
        <p:txBody>
          <a:bodyPr/>
          <a:lstStyle/>
          <a:p>
            <a:r>
              <a:rPr lang="en-US" sz="2800" dirty="0"/>
              <a:t>NC FAST P14 – 4.0 Soft Launch Release</a:t>
            </a:r>
          </a:p>
        </p:txBody>
      </p:sp>
      <p:sp>
        <p:nvSpPr>
          <p:cNvPr id="4" name="Content Placeholder 3">
            <a:extLst>
              <a:ext uri="{FF2B5EF4-FFF2-40B4-BE49-F238E27FC236}">
                <a16:creationId xmlns:a16="http://schemas.microsoft.com/office/drawing/2014/main" id="{3EBAEB47-3C42-478C-8BD6-E036F59641E7}"/>
              </a:ext>
            </a:extLst>
          </p:cNvPr>
          <p:cNvSpPr>
            <a:spLocks noGrp="1"/>
          </p:cNvSpPr>
          <p:nvPr>
            <p:ph sz="quarter" idx="14"/>
          </p:nvPr>
        </p:nvSpPr>
        <p:spPr/>
        <p:txBody>
          <a:bodyPr/>
          <a:lstStyle/>
          <a:p>
            <a:pPr algn="l"/>
            <a:r>
              <a:rPr lang="en-US" dirty="0">
                <a:latin typeface="+mn-lt"/>
              </a:rPr>
              <a:t>On May 20, 2019 NC FAST will be updated to include new functionality related to P14 4.0 Managed Care Changes.</a:t>
            </a:r>
          </a:p>
          <a:p>
            <a:pPr algn="l"/>
            <a:endParaRPr lang="en-US" dirty="0">
              <a:latin typeface="+mn-lt"/>
            </a:endParaRPr>
          </a:p>
          <a:p>
            <a:pPr algn="l"/>
            <a:r>
              <a:rPr lang="en-US" sz="2000" dirty="0">
                <a:latin typeface="+mn-lt"/>
              </a:rPr>
              <a:t>Person page</a:t>
            </a:r>
          </a:p>
          <a:p>
            <a:pPr marL="857250" lvl="1" indent="-342900"/>
            <a:r>
              <a:rPr lang="en-US" b="0" dirty="0">
                <a:latin typeface="+mn-lt"/>
              </a:rPr>
              <a:t>New tab: Tailored Plan / HIPP</a:t>
            </a:r>
          </a:p>
          <a:p>
            <a:pPr marL="857250" lvl="1" indent="-342900"/>
            <a:r>
              <a:rPr lang="en-US" b="0" dirty="0">
                <a:latin typeface="+mn-lt"/>
              </a:rPr>
              <a:t>Benefit History tab: Updated to include Managed Care information</a:t>
            </a:r>
          </a:p>
          <a:p>
            <a:pPr algn="l"/>
            <a:endParaRPr lang="en-US" sz="2000" dirty="0">
              <a:latin typeface="+mn-lt"/>
            </a:endParaRPr>
          </a:p>
          <a:p>
            <a:pPr algn="l"/>
            <a:r>
              <a:rPr lang="en-US" sz="2000" dirty="0">
                <a:latin typeface="+mn-lt"/>
              </a:rPr>
              <a:t>Evidence Dashboard on Income Support and Insurance Affordability Applications and Cases</a:t>
            </a:r>
          </a:p>
          <a:p>
            <a:pPr marL="857250" lvl="1" indent="-342900"/>
            <a:r>
              <a:rPr lang="en-US" b="0" dirty="0">
                <a:latin typeface="+mn-lt"/>
              </a:rPr>
              <a:t>Managed Care evidence renamed Primary Care Provider – Fee for Service</a:t>
            </a:r>
          </a:p>
          <a:p>
            <a:pPr marL="857250" lvl="1" indent="-342900"/>
            <a:r>
              <a:rPr lang="en-US" b="0" dirty="0">
                <a:latin typeface="+mn-lt"/>
              </a:rPr>
              <a:t>Four new pieces of evidence</a:t>
            </a:r>
          </a:p>
          <a:p>
            <a:pPr marL="1200150" lvl="2" indent="-342900"/>
            <a:r>
              <a:rPr lang="en-US" b="0" dirty="0">
                <a:latin typeface="+mn-lt"/>
              </a:rPr>
              <a:t>One county entry</a:t>
            </a:r>
          </a:p>
          <a:p>
            <a:pPr marL="1200150" lvl="2" indent="-342900"/>
            <a:r>
              <a:rPr lang="en-US" b="0" dirty="0">
                <a:latin typeface="+mn-lt"/>
              </a:rPr>
              <a:t>One state-user entry</a:t>
            </a:r>
          </a:p>
          <a:p>
            <a:pPr marL="1200150" lvl="2" indent="-342900"/>
            <a:r>
              <a:rPr lang="en-US" b="0" dirty="0">
                <a:latin typeface="+mn-lt"/>
              </a:rPr>
              <a:t>Two automatically completed by Enrollment Broker, PHP, or NC FAST</a:t>
            </a:r>
          </a:p>
          <a:p>
            <a:pPr marL="342900" indent="-342900" algn="l">
              <a:buFont typeface="Arial" panose="020B0604020202020204" pitchFamily="34" charset="0"/>
              <a:buChar char="•"/>
            </a:pPr>
            <a:endParaRPr lang="en-US" dirty="0"/>
          </a:p>
        </p:txBody>
      </p:sp>
    </p:spTree>
    <p:extLst>
      <p:ext uri="{BB962C8B-B14F-4D97-AF65-F5344CB8AC3E}">
        <p14:creationId xmlns:p14="http://schemas.microsoft.com/office/powerpoint/2010/main" val="6536804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553F071C-D0E0-4985-ABA0-D226E779CADA}"/>
              </a:ext>
            </a:extLst>
          </p:cNvPr>
          <p:cNvSpPr>
            <a:spLocks noGrp="1"/>
          </p:cNvSpPr>
          <p:nvPr>
            <p:ph type="body" sz="quarter" idx="10"/>
          </p:nvPr>
        </p:nvSpPr>
        <p:spPr/>
        <p:txBody>
          <a:bodyPr/>
          <a:lstStyle/>
          <a:p>
            <a:pPr marL="0" indent="0">
              <a:buNone/>
            </a:pPr>
            <a:r>
              <a:rPr lang="en-US" sz="2000" dirty="0"/>
              <a:t>Key Training and Readiness Dates</a:t>
            </a:r>
          </a:p>
          <a:p>
            <a:r>
              <a:rPr lang="en-US" sz="2000" dirty="0"/>
              <a:t>April 12, 9:30 – 11:00 am: </a:t>
            </a:r>
            <a:r>
              <a:rPr lang="en-US" sz="2000" b="0" dirty="0"/>
              <a:t>NC FAST County Readiness Call with Medicaid Transformation</a:t>
            </a:r>
          </a:p>
          <a:p>
            <a:r>
              <a:rPr lang="en-US" sz="2000" dirty="0"/>
              <a:t>April 15 and April 29: </a:t>
            </a:r>
            <a:r>
              <a:rPr lang="en-US" sz="2000" b="0" dirty="0"/>
              <a:t>Soft Launch Training Available in Learning Gateway</a:t>
            </a:r>
          </a:p>
          <a:p>
            <a:r>
              <a:rPr lang="en-US" sz="2000" dirty="0"/>
              <a:t>Early-May:</a:t>
            </a:r>
            <a:r>
              <a:rPr lang="en-US" sz="2000" b="0" dirty="0"/>
              <a:t> P14 4.0 Training Webinars</a:t>
            </a:r>
          </a:p>
          <a:p>
            <a:endParaRPr lang="en-US" sz="2000" b="0" dirty="0"/>
          </a:p>
          <a:p>
            <a:pPr marL="0" indent="0">
              <a:buNone/>
            </a:pPr>
            <a:r>
              <a:rPr lang="en-US" sz="2000" dirty="0"/>
              <a:t>More Information</a:t>
            </a:r>
          </a:p>
          <a:p>
            <a:r>
              <a:rPr lang="en-US" sz="2000" dirty="0"/>
              <a:t>County Readiness Materials on FAST Help</a:t>
            </a:r>
          </a:p>
          <a:p>
            <a:pPr lvl="1"/>
            <a:r>
              <a:rPr lang="en-US" sz="1600" b="0" dirty="0"/>
              <a:t>Economic Services </a:t>
            </a:r>
            <a:r>
              <a:rPr lang="en-US" sz="1600" b="0" dirty="0">
                <a:sym typeface="Wingdings" panose="05000000000000000000" pitchFamily="2" charset="2"/>
              </a:rPr>
              <a:t> Managed Care Changes (MCC)</a:t>
            </a:r>
            <a:endParaRPr lang="en-US" sz="1600" b="0" dirty="0"/>
          </a:p>
          <a:p>
            <a:r>
              <a:rPr lang="en-US" sz="2000" dirty="0"/>
              <a:t>NC FAST County Readiness Liaisons</a:t>
            </a:r>
          </a:p>
          <a:p>
            <a:pPr lvl="1"/>
            <a:r>
              <a:rPr lang="en-US" sz="1600" b="0" dirty="0"/>
              <a:t>See March County Readiness Call for County Readiness Liaison assignments</a:t>
            </a:r>
          </a:p>
        </p:txBody>
      </p:sp>
      <p:sp>
        <p:nvSpPr>
          <p:cNvPr id="7" name="Title 1">
            <a:extLst>
              <a:ext uri="{FF2B5EF4-FFF2-40B4-BE49-F238E27FC236}">
                <a16:creationId xmlns:a16="http://schemas.microsoft.com/office/drawing/2014/main" id="{B0776D6D-C7F5-437F-8908-C7B08C206958}"/>
              </a:ext>
            </a:extLst>
          </p:cNvPr>
          <p:cNvSpPr>
            <a:spLocks noGrp="1"/>
          </p:cNvSpPr>
          <p:nvPr>
            <p:ph type="title"/>
          </p:nvPr>
        </p:nvSpPr>
        <p:spPr>
          <a:xfrm>
            <a:off x="674369" y="624054"/>
            <a:ext cx="8375038" cy="548640"/>
          </a:xfrm>
        </p:spPr>
        <p:txBody>
          <a:bodyPr/>
          <a:lstStyle/>
          <a:p>
            <a:r>
              <a:rPr lang="en-US" sz="2800" dirty="0"/>
              <a:t>P14 – 4.0 Key Dates and Additional Information</a:t>
            </a:r>
          </a:p>
        </p:txBody>
      </p:sp>
    </p:spTree>
    <p:extLst>
      <p:ext uri="{BB962C8B-B14F-4D97-AF65-F5344CB8AC3E}">
        <p14:creationId xmlns:p14="http://schemas.microsoft.com/office/powerpoint/2010/main" val="634236057"/>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2&quot; unique_id=&quot;10043&quot;&gt;&lt;object type=&quot;3&quot; unique_id=&quot;10044&quot;&gt;&lt;property id=&quot;20148&quot; value=&quot;5&quot;/&gt;&lt;property id=&quot;20300&quot; value=&quot;Slide 1&quot;/&gt;&lt;property id=&quot;20307&quot; value=&quot;459&quot;/&gt;&lt;/object&gt;&lt;object type=&quot;3&quot; unique_id=&quot;10045&quot;&gt;&lt;property id=&quot;20148&quot; value=&quot;5&quot;/&gt;&lt;property id=&quot;20300&quot; value=&quot;Slide 2 - &amp;quot;Agenda&amp;quot;&quot;/&gt;&lt;property id=&quot;20307&quot; value=&quot;545&quot;/&gt;&lt;/object&gt;&lt;object type=&quot;3&quot; unique_id=&quot;10046&quot;&gt;&lt;property id=&quot;20148&quot; value=&quot;5&quot;/&gt;&lt;property id=&quot;20300&quot; value=&quot;Slide 3 - &amp;quot;Submitting a Question&amp;quot;&quot;/&gt;&lt;property id=&quot;20307&quot; value=&quot;546&quot;/&gt;&lt;/object&gt;&lt;object type=&quot;3&quot; unique_id=&quot;10047&quot;&gt;&lt;property id=&quot;20148&quot; value=&quot;5&quot;/&gt;&lt;property id=&quot;20300&quot; value=&quot;Slide 4 - &amp;quot;Full Screen View&amp;quot;&quot;/&gt;&lt;property id=&quot;20307&quot; value=&quot;547&quot;/&gt;&lt;/object&gt;&lt;object type=&quot;3&quot; unique_id=&quot;10048&quot;&gt;&lt;property id=&quot;20148&quot; value=&quot;5&quot;/&gt;&lt;property id=&quot;20300&quot; value=&quot;Slide 5 - &amp;quot;Frequently Asked Questions &amp;quot;&quot;/&gt;&lt;property id=&quot;20307&quot; value=&quot;606&quot;/&gt;&lt;/object&gt;&lt;object type=&quot;3&quot; unique_id=&quot;10049&quot;&gt;&lt;property id=&quot;20148&quot; value=&quot;5&quot;/&gt;&lt;property id=&quot;20300&quot; value=&quot;Slide 6 - &amp;quot;Frequently Asked Questions (cont.) &amp;quot;&quot;/&gt;&lt;property id=&quot;20307&quot; value=&quot;607&quot;/&gt;&lt;/object&gt;&lt;object type=&quot;3&quot; unique_id=&quot;10050&quot;&gt;&lt;property id=&quot;20148&quot; value=&quot;5&quot;/&gt;&lt;property id=&quot;20300&quot; value=&quot;Slide 7 - &amp;quot;Review of UET &amp;quot;&quot;/&gt;&lt;property id=&quot;20307&quot; value=&quot;512&quot;/&gt;&lt;/object&gt;&lt;object type=&quot;3&quot; unique_id=&quot;10051&quot;&gt;&lt;property id=&quot;20148&quot; value=&quot;5&quot;/&gt;&lt;property id=&quot;20300&quot; value=&quot;Slide 8 - &amp;quot;Security Roles Update &amp;quot;&quot;/&gt;&lt;property id=&quot;20307&quot; value=&quot;609&quot;/&gt;&lt;/object&gt;&lt;object type=&quot;3&quot; unique_id=&quot;10052&quot;&gt;&lt;property id=&quot;20148&quot; value=&quot;5&quot;/&gt;&lt;property id=&quot;20300&quot; value=&quot;Slide 9 - &amp;quot;Update on OLV/OVS&amp;quot;&quot;/&gt;&lt;property id=&quot;20307&quot; value=&quot;593&quot;/&gt;&lt;/object&gt;&lt;object type=&quot;3&quot; unique_id=&quot;10053&quot;&gt;&lt;property id=&quot;20148&quot; value=&quot;5&quot;/&gt;&lt;property id=&quot;20300&quot; value=&quot;Slide 10 - &amp;quot;State &amp;amp; County User Testing Request &amp;quot;&quot;/&gt;&lt;property id=&quot;20307&quot; value=&quot;594&quot;/&gt;&lt;/object&gt;&lt;object type=&quot;3&quot; unique_id=&quot;10054&quot;&gt;&lt;property id=&quot;20148&quot; value=&quot;5&quot;/&gt;&lt;property id=&quot;20300&quot; value=&quot;Slide 11 - &amp;quot;Set-Up PI Help Desk Point of Contacts&amp;quot;&quot;/&gt;&lt;property id=&quot;20307&quot; value=&quot;604&quot;/&gt;&lt;/object&gt;&lt;object type=&quot;3&quot; unique_id=&quot;10055&quot;&gt;&lt;property id=&quot;20148&quot; value=&quot;5&quot;/&gt;&lt;property id=&quot;20300&quot; value=&quot;Slide 12 - &amp;quot;Fact Sheet- Issue 6 &amp;quot;&quot;/&gt;&lt;property id=&quot;20307&quot; value=&quot;605&quot;/&gt;&lt;/object&gt;&lt;object type=&quot;3&quot; unique_id=&quot;10056&quot;&gt;&lt;property id=&quot;20148&quot; value=&quot;5&quot;/&gt;&lt;property id=&quot;20300&quot; value=&quot;Slide 13 - &amp;quot;How Can Your County Prepare for NC FAST?&amp;quot;&quot;/&gt;&lt;property id=&quot;20307&quot; value=&quot;552&quot;/&gt;&lt;/object&gt;&lt;object type=&quot;3&quot; unique_id=&quot;10057&quot;&gt;&lt;property id=&quot;20148&quot; value=&quot;5&quot;/&gt;&lt;property id=&quot;20300&quot; value=&quot;Slide 14 - &amp;quot;How Can Your County Prepare for NC FAST?&amp;quot;&quot;/&gt;&lt;property id=&quot;20307&quot; value=&quot;620&quot;/&gt;&lt;/object&gt;&lt;object type=&quot;3&quot; unique_id=&quot;10058&quot;&gt;&lt;property id=&quot;20148&quot; value=&quot;5&quot;/&gt;&lt;property id=&quot;20300&quot; value=&quot;Slide 15 - &amp;quot;Readiness Assessments Lessons Learned&amp;quot;&quot;/&gt;&lt;property id=&quot;20307&quot; value=&quot;601&quot;/&gt;&lt;/object&gt;&lt;object type=&quot;3&quot; unique_id=&quot;10059&quot;&gt;&lt;property id=&quot;20148&quot; value=&quot;5&quot;/&gt;&lt;property id=&quot;20300&quot; value=&quot;Slide 17 - &amp;quot;Conversion Scope Update &amp;quot;&quot;/&gt;&lt;property id=&quot;20307&quot; value=&quot;596&quot;/&gt;&lt;/object&gt;&lt;object type=&quot;3&quot; unique_id=&quot;10060&quot;&gt;&lt;property id=&quot;20148&quot; value=&quot;5&quot;/&gt;&lt;property id=&quot;20300&quot; value=&quot;Slide 18&quot;/&gt;&lt;property id=&quot;20307&quot; value=&quot;603&quot;/&gt;&lt;/object&gt;&lt;object type=&quot;3&quot; unique_id=&quot;10061&quot;&gt;&lt;property id=&quot;20148&quot; value=&quot;5&quot;/&gt;&lt;property id=&quot;20300&quot; value=&quot;Slide 19 - &amp;quot;Pilot Training Schedule&amp;quot;&quot;/&gt;&lt;property id=&quot;20307&quot; value=&quot;602&quot;/&gt;&lt;/object&gt;&lt;object type=&quot;3&quot; unique_id=&quot;10062&quot;&gt;&lt;property id=&quot;20148&quot; value=&quot;5&quot;/&gt;&lt;property id=&quot;20300&quot; value=&quot;Slide 20 - &amp;quot;Training Resources&amp;quot;&quot;/&gt;&lt;property id=&quot;20307&quot; value=&quot;528&quot;/&gt;&lt;/object&gt;&lt;object type=&quot;3&quot; unique_id=&quot;10063&quot;&gt;&lt;property id=&quot;20148&quot; value=&quot;5&quot;/&gt;&lt;property id=&quot;20300&quot; value=&quot;Slide 22 - &amp;quot;Training Resources: NC FAST Help&amp;quot;&quot;/&gt;&lt;property id=&quot;20307&quot; value=&quot;530&quot;/&gt;&lt;/object&gt;&lt;object type=&quot;3&quot; unique_id=&quot;10064&quot;&gt;&lt;property id=&quot;20148&quot; value=&quot;5&quot;/&gt;&lt;property id=&quot;20300&quot; value=&quot;Slide 21 - &amp;quot;Training Resources: Learning Gateway&amp;quot;&quot;/&gt;&lt;property id=&quot;20307&quot; value=&quot;529&quot;/&gt;&lt;/object&gt;&lt;object type=&quot;3&quot; unique_id=&quot;10065&quot;&gt;&lt;property id=&quot;20148&quot; value=&quot;5&quot;/&gt;&lt;property id=&quot;20300&quot; value=&quot;Slide 23 - &amp;quot;Training Courses&amp;quot;&quot;/&gt;&lt;property id=&quot;20307&quot; value=&quot;527&quot;/&gt;&lt;/object&gt;&lt;object type=&quot;3&quot; unique_id=&quot;10066&quot;&gt;&lt;property id=&quot;20148&quot; value=&quot;5&quot;/&gt;&lt;property id=&quot;20300&quot; value=&quot;Slide 25 - &amp;quot;Training Registration Scenario&amp;quot;&quot;/&gt;&lt;property id=&quot;20307&quot; value=&quot;531&quot;/&gt;&lt;/object&gt;&lt;object type=&quot;3&quot; unique_id=&quot;10067&quot;&gt;&lt;property id=&quot;20148&quot; value=&quot;5&quot;/&gt;&lt;property id=&quot;20300&quot; value=&quot;Slide 26 - &amp;quot;Sandbox ID Process&amp;quot;&quot;/&gt;&lt;property id=&quot;20307&quot; value=&quot;460&quot;/&gt;&lt;/object&gt;&lt;object type=&quot;3&quot; unique_id=&quot;10068&quot;&gt;&lt;property id=&quot;20148&quot; value=&quot;5&quot;/&gt;&lt;property id=&quot;20300&quot; value=&quot;Slide 28&quot;/&gt;&lt;property id=&quot;20307&quot; value=&quot;619&quot;/&gt;&lt;/object&gt;&lt;object type=&quot;3&quot; unique_id=&quot;10069&quot;&gt;&lt;property id=&quot;20148&quot; value=&quot;5&quot;/&gt;&lt;property id=&quot;20300&quot; value=&quot;Slide 29 - &amp;quot;Readiness Assessments  The Readiness Assessment is a tool used to measure each county’s readiness to implement P9 &quot;/&gt;&lt;property id=&quot;20307&quot; value=&quot;610&quot;/&gt;&lt;/object&gt;&lt;object type=&quot;3&quot; unique_id=&quot;10070&quot;&gt;&lt;property id=&quot;20148&quot; value=&quot;5&quot;/&gt;&lt;property id=&quot;20300&quot; value=&quot;Slide 30 - &amp;quot;Readiness Assessments  How to Prepare: Review all publications provided to the county: Change Discussion Guide Fac&quot;/&gt;&lt;property id=&quot;20307&quot; value=&quot;611&quot;/&gt;&lt;/object&gt;&lt;object type=&quot;3&quot; unique_id=&quot;10071&quot;&gt;&lt;property id=&quot;20148&quot; value=&quot;5&quot;/&gt;&lt;property id=&quot;20300&quot; value=&quot;Slide 31 - &amp;quot;Readiness Assessments  Package sent out September 7th: &amp;amp;#x09;Readiness Assessment Template &amp;amp;#x09;Updated version of the Chan&quot;/&gt;&lt;property id=&quot;20307&quot; value=&quot;612&quot;/&gt;&lt;/object&gt;&lt;object type=&quot;3&quot; unique_id=&quot;10072&quot;&gt;&lt;property id=&quot;20148&quot; value=&quot;5&quot;/&gt;&lt;property id=&quot;20300&quot; value=&quot;Slide 32 - &amp;quot;Readiness Assessments  County PI staff and management should complete the Readiness Assessment Template by followi&quot;/&gt;&lt;property id=&quot;20307&quot; value=&quot;613&quot;/&gt;&lt;/object&gt;&lt;object type=&quot;3&quot; unique_id=&quot;10073&quot;&gt;&lt;property id=&quot;20148&quot; value=&quot;5&quot;/&gt;&lt;property id=&quot;20300&quot; value=&quot;Slide 33 - &amp;quot;Readiness Assessments  &amp;quot;&quot;/&gt;&lt;property id=&quot;20307&quot; value=&quot;600&quot;/&gt;&lt;/object&gt;&lt;object type=&quot;3&quot; unique_id=&quot;10074&quot;&gt;&lt;property id=&quot;20148&quot; value=&quot;5&quot;/&gt;&lt;property id=&quot;20300&quot; value=&quot;Slide 34 - &amp;quot;Readiness Assessments  Example:   &amp;quot;&quot;/&gt;&lt;property id=&quot;20307&quot; value=&quot;614&quot;/&gt;&lt;/object&gt;&lt;object type=&quot;3&quot; unique_id=&quot;10075&quot;&gt;&lt;property id=&quot;20148&quot; value=&quot;5&quot;/&gt;&lt;property id=&quot;20300&quot; value=&quot;Slide 35 - &amp;quot;Readiness Assessments  Pull in staff as needed to complete the Assessment (System Administrator, NCID Administrato&quot;/&gt;&lt;property id=&quot;20307&quot; value=&quot;615&quot;/&gt;&lt;/object&gt;&lt;object type=&quot;3&quot; unique_id=&quot;10076&quot;&gt;&lt;property id=&quot;20148&quot; value=&quot;5&quot;/&gt;&lt;property id=&quot;20300&quot; value=&quot;Slide 36 - &amp;quot;Readiness Assessments  Next steps Your Readiness Liaison will call you at the scheduled time and review your Asses&quot;/&gt;&lt;property id=&quot;20307&quot; value=&quot;616&quot;/&gt;&lt;/object&gt;&lt;object type=&quot;3&quot; unique_id=&quot;10077&quot;&gt;&lt;property id=&quot;20148&quot; value=&quot;5&quot;/&gt;&lt;property id=&quot;20300&quot; value=&quot;Slide 37 - &amp;quot;Readiness Assessments  Next steps (cont’d) Your Readiness Liaison will score your answers for each question using &quot;/&gt;&lt;property id=&quot;20307&quot; value=&quot;617&quot;/&gt;&lt;/object&gt;&lt;object type=&quot;3&quot; unique_id=&quot;10078&quot;&gt;&lt;property id=&quot;20148&quot; value=&quot;5&quot;/&gt;&lt;property id=&quot;20300&quot; value=&quot;Slide 38 - &amp;quot;Readiness Assessments  Next steps (cont’d) Your Readiness Liaison will mail a copy of the completed Assessment wit&quot;/&gt;&lt;property id=&quot;20307&quot; value=&quot;618&quot;/&gt;&lt;/object&gt;&lt;object type=&quot;3&quot; unique_id=&quot;10079&quot;&gt;&lt;property id=&quot;20148&quot; value=&quot;5&quot;/&gt;&lt;property id=&quot;20300&quot; value=&quot;Slide 39 - &amp;quot;Regional Meeting Update &amp;quot;&quot;/&gt;&lt;property id=&quot;20307&quot; value=&quot;590&quot;/&gt;&lt;/object&gt;&lt;object type=&quot;3&quot; unique_id=&quot;10080&quot;&gt;&lt;property id=&quot;20148&quot; value=&quot;5&quot;/&gt;&lt;property id=&quot;20300&quot; value=&quot;Slide 40 - &amp;quot;Updated EPI Timeline &amp;quot;&quot;/&gt;&lt;property id=&quot;20307&quot; value=&quot;598&quot;/&gt;&lt;/object&gt;&lt;object type=&quot;3&quot; unique_id=&quot;10081&quot;&gt;&lt;property id=&quot;20148&quot; value=&quot;5&quot;/&gt;&lt;property id=&quot;20300&quot; value=&quot;Slide 41 - &amp;quot;Coming Soon&amp;quot;&quot;/&gt;&lt;property id=&quot;20307&quot; value=&quot;608&quot;/&gt;&lt;/object&gt;&lt;object type=&quot;3&quot; unique_id=&quot;10082&quot;&gt;&lt;property id=&quot;20148&quot; value=&quot;5&quot;/&gt;&lt;property id=&quot;20300&quot; value=&quot;Slide 42&quot;/&gt;&lt;property id=&quot;20307&quot; value=&quot;548&quot;/&gt;&lt;/object&gt;&lt;object type=&quot;3&quot; unique_id=&quot;10083&quot;&gt;&lt;property id=&quot;20148&quot; value=&quot;5&quot;/&gt;&lt;property id=&quot;20300&quot; value=&quot;Slide 43&quot;/&gt;&lt;property id=&quot;20307&quot; value=&quot;549&quot;/&gt;&lt;/object&gt;&lt;object type=&quot;3&quot; unique_id=&quot;10294&quot;&gt;&lt;property id=&quot;20148&quot; value=&quot;5&quot;/&gt;&lt;property id=&quot;20300&quot; value=&quot;Slide 24 - &amp;quot;Training Virtual Office Hours&amp;quot;&quot;/&gt;&lt;property id=&quot;20307&quot; value=&quot;622&quot;/&gt;&lt;/object&gt;&lt;object type=&quot;3&quot; unique_id=&quot;10295&quot;&gt;&lt;property id=&quot;20148&quot; value=&quot;5&quot;/&gt;&lt;property id=&quot;20300&quot; value=&quot;Slide 27 - &amp;quot;Training Takeaways&amp;quot;&quot;/&gt;&lt;property id=&quot;20307&quot; value=&quot;621&quot;/&gt;&lt;/object&gt;&lt;object type=&quot;3&quot; unique_id=&quot;10297&quot;&gt;&lt;property id=&quot;20148&quot; value=&quot;5&quot;/&gt;&lt;property id=&quot;20300&quot; value=&quot;Slide 16 - &amp;quot;Workshop County Preparation Questions&amp;quot;&quot;/&gt;&lt;property id=&quot;20307&quot; value=&quot;623&quot;/&gt;&lt;/object&gt;&lt;/object&gt;&lt;object type=&quot;8&quot; unique_id=&quot;10125&quot;&gt;&lt;/object&gt;&lt;/object&gt;&lt;/database&gt;"/>
  <p:tag name="SECTOMILLISECCONVERTED" val="1"/>
  <p:tag name="TEXTBOX" val="Caitlin - please address jumping images"/>
</p:tagLst>
</file>

<file path=ppt/theme/theme1.xml><?xml version="1.0" encoding="utf-8"?>
<a:theme xmlns:a="http://schemas.openxmlformats.org/drawingml/2006/main" name="3_Office Theme">
  <a:themeElements>
    <a:clrScheme name="NC Brand PPT 04.23.15">
      <a:dk1>
        <a:sysClr val="windowText" lastClr="000000"/>
      </a:dk1>
      <a:lt1>
        <a:srgbClr val="FFFFFF"/>
      </a:lt1>
      <a:dk2>
        <a:srgbClr val="1F497D"/>
      </a:dk2>
      <a:lt2>
        <a:srgbClr val="EEECE1"/>
      </a:lt2>
      <a:accent1>
        <a:srgbClr val="7F9E3F"/>
      </a:accent1>
      <a:accent2>
        <a:srgbClr val="52849C"/>
      </a:accent2>
      <a:accent3>
        <a:srgbClr val="1F497D"/>
      </a:accent3>
      <a:accent4>
        <a:srgbClr val="71C9C5"/>
      </a:accent4>
      <a:accent5>
        <a:srgbClr val="6D2E75"/>
      </a:accent5>
      <a:accent6>
        <a:srgbClr val="F6D888"/>
      </a:accent6>
      <a:hlink>
        <a:srgbClr val="52849C"/>
      </a:hlink>
      <a:folHlink>
        <a:srgbClr val="52849C"/>
      </a:folHlink>
    </a:clrScheme>
    <a:fontScheme name="TNR/Arial">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a003b2a7-4a01-4b74-9fa6-9ec7dba758ae">MQAFCPUWYCRD-1492273965-36</_dlc_DocId>
    <_dlc_DocIdUrl xmlns="a003b2a7-4a01-4b74-9fa6-9ec7dba758ae">
      <Url>http://ia0dw001/P14 MA Transformation/_layouts/DocIdRedir.aspx?ID=MQAFCPUWYCRD-1492273965-36</Url>
      <Description>MQAFCPUWYCRD-1492273965-36</Description>
    </_dlc_DocIdUrl>
    <Jira_x0020_ID xmlns="cc2055af-561d-4aa9-800a-12c150b7d970"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ct:contentTypeSchema xmlns:ct="http://schemas.microsoft.com/office/2006/metadata/contentType" xmlns:ma="http://schemas.microsoft.com/office/2006/metadata/properties/metaAttributes" ct:_="" ma:_="" ma:contentTypeName="Document" ma:contentTypeID="0x01010089CD56D6409D534CAE5C00CE251F3CD4" ma:contentTypeVersion="1" ma:contentTypeDescription="Create a new document." ma:contentTypeScope="" ma:versionID="207e858b3ac24f8c4cfaec6a5fc79463">
  <xsd:schema xmlns:xsd="http://www.w3.org/2001/XMLSchema" xmlns:xs="http://www.w3.org/2001/XMLSchema" xmlns:p="http://schemas.microsoft.com/office/2006/metadata/properties" xmlns:ns2="a003b2a7-4a01-4b74-9fa6-9ec7dba758ae" xmlns:ns3="cc2055af-561d-4aa9-800a-12c150b7d970" targetNamespace="http://schemas.microsoft.com/office/2006/metadata/properties" ma:root="true" ma:fieldsID="dc79b71560ef8f17e1c28db4548133fa" ns2:_="" ns3:_="">
    <xsd:import namespace="a003b2a7-4a01-4b74-9fa6-9ec7dba758ae"/>
    <xsd:import namespace="cc2055af-561d-4aa9-800a-12c150b7d970"/>
    <xsd:element name="properties">
      <xsd:complexType>
        <xsd:sequence>
          <xsd:element name="documentManagement">
            <xsd:complexType>
              <xsd:all>
                <xsd:element ref="ns2:_dlc_DocId" minOccurs="0"/>
                <xsd:element ref="ns2:_dlc_DocIdUrl" minOccurs="0"/>
                <xsd:element ref="ns2:_dlc_DocIdPersistId" minOccurs="0"/>
                <xsd:element ref="ns3:Jira_x0020_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003b2a7-4a01-4b74-9fa6-9ec7dba758a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xsd="http://www.w3.org/2001/XMLSchema" xmlns:xs="http://www.w3.org/2001/XMLSchema" xmlns:dms="http://schemas.microsoft.com/office/2006/documentManagement/types" xmlns:pc="http://schemas.microsoft.com/office/infopath/2007/PartnerControls" targetNamespace="cc2055af-561d-4aa9-800a-12c150b7d970" elementFormDefault="qualified">
    <xsd:import namespace="http://schemas.microsoft.com/office/2006/documentManagement/types"/>
    <xsd:import namespace="http://schemas.microsoft.com/office/infopath/2007/PartnerControls"/>
    <xsd:element name="Jira_x0020_ID" ma:index="11" nillable="true" ma:displayName="Jira ID" ma:internalName="Jira_x0020_ID">
      <xsd:simpleType>
        <xsd:restriction base="dms:Text">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B8643A4-7B86-4984-8F3E-C5D35F060B2B}">
  <ds:schemaRefs>
    <ds:schemaRef ds:uri="http://schemas.microsoft.com/office/2006/documentManagement/types"/>
    <ds:schemaRef ds:uri="http://schemas.microsoft.com/office/2006/metadata/properties"/>
    <ds:schemaRef ds:uri="a003b2a7-4a01-4b74-9fa6-9ec7dba758ae"/>
    <ds:schemaRef ds:uri="http://www.w3.org/XML/1998/namespace"/>
    <ds:schemaRef ds:uri="http://schemas.microsoft.com/office/infopath/2007/PartnerControls"/>
    <ds:schemaRef ds:uri="http://schemas.openxmlformats.org/package/2006/metadata/core-properties"/>
    <ds:schemaRef ds:uri="http://purl.org/dc/elements/1.1/"/>
    <ds:schemaRef ds:uri="cc2055af-561d-4aa9-800a-12c150b7d970"/>
    <ds:schemaRef ds:uri="http://purl.org/dc/dcmitype/"/>
    <ds:schemaRef ds:uri="http://purl.org/dc/terms/"/>
  </ds:schemaRefs>
</ds:datastoreItem>
</file>

<file path=customXml/itemProps2.xml><?xml version="1.0" encoding="utf-8"?>
<ds:datastoreItem xmlns:ds="http://schemas.openxmlformats.org/officeDocument/2006/customXml" ds:itemID="{E2A5670E-E350-4CA6-BB2B-49D35936FAAF}">
  <ds:schemaRefs>
    <ds:schemaRef ds:uri="http://schemas.microsoft.com/sharepoint/v3/contenttype/forms"/>
  </ds:schemaRefs>
</ds:datastoreItem>
</file>

<file path=customXml/itemProps3.xml><?xml version="1.0" encoding="utf-8"?>
<ds:datastoreItem xmlns:ds="http://schemas.openxmlformats.org/officeDocument/2006/customXml" ds:itemID="{E5A3CAE0-7FC3-4050-8DE2-005EC91016A6}">
  <ds:schemaRefs>
    <ds:schemaRef ds:uri="http://schemas.microsoft.com/sharepoint/events"/>
  </ds:schemaRefs>
</ds:datastoreItem>
</file>

<file path=customXml/itemProps4.xml><?xml version="1.0" encoding="utf-8"?>
<ds:datastoreItem xmlns:ds="http://schemas.openxmlformats.org/officeDocument/2006/customXml" ds:itemID="{14F12643-31CB-4F2C-A4DD-8D8645C9010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003b2a7-4a01-4b74-9fa6-9ec7dba758ae"/>
    <ds:schemaRef ds:uri="cc2055af-561d-4aa9-800a-12c150b7d97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27309</TotalTime>
  <Words>718</Words>
  <Application>Microsoft Office PowerPoint</Application>
  <PresentationFormat>On-screen Show (4:3)</PresentationFormat>
  <Paragraphs>83</Paragraphs>
  <Slides>8</Slides>
  <Notes>1</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8</vt:i4>
      </vt:variant>
    </vt:vector>
  </HeadingPairs>
  <TitlesOfParts>
    <vt:vector size="17" baseType="lpstr">
      <vt:lpstr>Gotham Bold</vt:lpstr>
      <vt:lpstr>Arial</vt:lpstr>
      <vt:lpstr>Calibri</vt:lpstr>
      <vt:lpstr>Franklin Gothic Demi Cond</vt:lpstr>
      <vt:lpstr>Franklin Gothic Medium</vt:lpstr>
      <vt:lpstr>Franklin Gothic Medium Cond</vt:lpstr>
      <vt:lpstr>Helvetica</vt:lpstr>
      <vt:lpstr>Wingdings</vt:lpstr>
      <vt:lpstr>3_Office Theme</vt:lpstr>
      <vt:lpstr>PowerPoint Presentation</vt:lpstr>
      <vt:lpstr>NC FAST Updates</vt:lpstr>
      <vt:lpstr>NC FAST Project 4 Updates</vt:lpstr>
      <vt:lpstr>NC FAST Project 12 Updates</vt:lpstr>
      <vt:lpstr>Managed Care Changes Release + Launches</vt:lpstr>
      <vt:lpstr>Managed Care Changes Release + Launches</vt:lpstr>
      <vt:lpstr>NC FAST P14 – 4.0 Soft Launch Release</vt:lpstr>
      <vt:lpstr>P14 – 4.0 Key Dates and Additional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Taryn Dietrich</dc:creator>
  <cp:lastModifiedBy>Giovacchini, David J.</cp:lastModifiedBy>
  <cp:revision>951</cp:revision>
  <cp:lastPrinted>2019-03-14T18:25:35Z</cp:lastPrinted>
  <dcterms:created xsi:type="dcterms:W3CDTF">2015-07-07T20:02:11Z</dcterms:created>
  <dcterms:modified xsi:type="dcterms:W3CDTF">2019-03-26T21:42:06Z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dlc_DocIdItemGuid">
    <vt:lpwstr>47db7c52-a9a5-4002-ab8c-6d8096b93e9a</vt:lpwstr>
  </property>
  <property fmtid="{D5CDD505-2E9C-101B-9397-08002B2CF9AE}" pid="3" name="ContentTypeId">
    <vt:lpwstr>0x01010089CD56D6409D534CAE5C00CE251F3CD4</vt:lpwstr>
  </property>
</Properties>
</file>