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458" r:id="rId2"/>
    <p:sldId id="449" r:id="rId3"/>
    <p:sldId id="460" r:id="rId4"/>
    <p:sldId id="464" r:id="rId5"/>
    <p:sldId id="459" r:id="rId6"/>
    <p:sldId id="461" r:id="rId7"/>
    <p:sldId id="462" r:id="rId8"/>
    <p:sldId id="4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rche, Julia K" initials="LJK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65E"/>
    <a:srgbClr val="94B6C7"/>
    <a:srgbClr val="657E32"/>
    <a:srgbClr val="E9F0F3"/>
    <a:srgbClr val="DBE7EC"/>
    <a:srgbClr val="CEDDEC"/>
    <a:srgbClr val="E4EEF4"/>
    <a:srgbClr val="288D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3" autoAdjust="0"/>
    <p:restoredTop sz="86418" autoAdjust="0"/>
  </p:normalViewPr>
  <p:slideViewPr>
    <p:cSldViewPr snapToGrid="0">
      <p:cViewPr varScale="1">
        <p:scale>
          <a:sx n="111" d="100"/>
          <a:sy n="111" d="100"/>
        </p:scale>
        <p:origin x="19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27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0"/>
            <a:ext cx="3038475" cy="466578"/>
          </a:xfrm>
          <a:prstGeom prst="rect">
            <a:avLst/>
          </a:prstGeom>
        </p:spPr>
        <p:txBody>
          <a:bodyPr vert="horz" lIns="91759" tIns="45880" rIns="91759" bIns="458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6" y="0"/>
            <a:ext cx="3038475" cy="466578"/>
          </a:xfrm>
          <a:prstGeom prst="rect">
            <a:avLst/>
          </a:prstGeom>
        </p:spPr>
        <p:txBody>
          <a:bodyPr vert="horz" lIns="91759" tIns="45880" rIns="91759" bIns="45880" rtlCol="0"/>
          <a:lstStyle>
            <a:lvl1pPr algn="r">
              <a:defRPr sz="1200"/>
            </a:lvl1pPr>
          </a:lstStyle>
          <a:p>
            <a:fld id="{A9B734D9-FBB7-4B85-86A2-24E15EDE55E0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0" y="8829823"/>
            <a:ext cx="3038475" cy="466578"/>
          </a:xfrm>
          <a:prstGeom prst="rect">
            <a:avLst/>
          </a:prstGeom>
        </p:spPr>
        <p:txBody>
          <a:bodyPr vert="horz" lIns="91759" tIns="45880" rIns="91759" bIns="458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6" y="8829823"/>
            <a:ext cx="3038475" cy="466578"/>
          </a:xfrm>
          <a:prstGeom prst="rect">
            <a:avLst/>
          </a:prstGeom>
        </p:spPr>
        <p:txBody>
          <a:bodyPr vert="horz" lIns="91759" tIns="45880" rIns="91759" bIns="45880" rtlCol="0" anchor="b"/>
          <a:lstStyle>
            <a:lvl1pPr algn="r">
              <a:defRPr sz="1200"/>
            </a:lvl1pPr>
          </a:lstStyle>
          <a:p>
            <a:fld id="{41803F26-4061-4820-A8A7-DA9F547591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75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7"/>
            <a:ext cx="3037840" cy="466435"/>
          </a:xfrm>
          <a:prstGeom prst="rect">
            <a:avLst/>
          </a:prstGeom>
        </p:spPr>
        <p:txBody>
          <a:bodyPr vert="horz" lIns="93155" tIns="46576" rIns="93155" bIns="465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7"/>
            <a:ext cx="3037840" cy="466435"/>
          </a:xfrm>
          <a:prstGeom prst="rect">
            <a:avLst/>
          </a:prstGeom>
        </p:spPr>
        <p:txBody>
          <a:bodyPr vert="horz" lIns="93155" tIns="46576" rIns="93155" bIns="46576" rtlCol="0"/>
          <a:lstStyle>
            <a:lvl1pPr algn="r">
              <a:defRPr sz="1200"/>
            </a:lvl1pPr>
          </a:lstStyle>
          <a:p>
            <a:fld id="{E3FD6F98-055A-4837-90F2-8E5F6821A1BB}" type="datetimeFigureOut">
              <a:rPr lang="en-US" smtClean="0"/>
              <a:t>6/18/2019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5" tIns="46576" rIns="93155" bIns="465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900"/>
            <a:ext cx="5608320" cy="3660458"/>
          </a:xfrm>
          <a:prstGeom prst="rect">
            <a:avLst/>
          </a:prstGeom>
        </p:spPr>
        <p:txBody>
          <a:bodyPr vert="horz" lIns="93155" tIns="46576" rIns="93155" bIns="4657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6"/>
            <a:ext cx="3037840" cy="466434"/>
          </a:xfrm>
          <a:prstGeom prst="rect">
            <a:avLst/>
          </a:prstGeom>
        </p:spPr>
        <p:txBody>
          <a:bodyPr vert="horz" lIns="93155" tIns="46576" rIns="93155" bIns="465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76"/>
            <a:ext cx="3037840" cy="466434"/>
          </a:xfrm>
          <a:prstGeom prst="rect">
            <a:avLst/>
          </a:prstGeom>
        </p:spPr>
        <p:txBody>
          <a:bodyPr vert="horz" lIns="93155" tIns="46576" rIns="93155" bIns="46576" rtlCol="0" anchor="b"/>
          <a:lstStyle>
            <a:lvl1pPr algn="r">
              <a:defRPr sz="1200"/>
            </a:lvl1pPr>
          </a:lstStyle>
          <a:p>
            <a:fld id="{DBCC7D24-0DC9-4E9C-89C0-35D79A09D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17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Photo header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67904"/>
            <a:ext cx="2017011" cy="199084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0FD344B-6B01-554D-8ED2-3BB8677B5CA3}"/>
              </a:ext>
            </a:extLst>
          </p:cNvPr>
          <p:cNvSpPr/>
          <p:nvPr userDrawn="1"/>
        </p:nvSpPr>
        <p:spPr>
          <a:xfrm>
            <a:off x="0" y="-2388"/>
            <a:ext cx="9144000" cy="166790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55F9543-F264-E749-BE41-F4DED20160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34" y="230729"/>
            <a:ext cx="1824946" cy="121663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7FB28BE-95CF-A648-9958-233FA3E2FD4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086" y="232218"/>
            <a:ext cx="1820301" cy="121365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36632A4-6418-EB46-8B31-F39C39E1D0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715" y="230096"/>
            <a:ext cx="1617803" cy="121789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2ACDB17-9B72-2747-AC8F-8FD41A14435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786" y="231327"/>
            <a:ext cx="1823652" cy="121543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764052B-33F9-6041-8EFF-89AD41BE985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473" y="231327"/>
            <a:ext cx="1823625" cy="121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20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34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67904"/>
            <a:ext cx="2017011" cy="199084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66" y="2061985"/>
            <a:ext cx="2023733" cy="199887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447800"/>
            <a:ext cx="7888288" cy="479530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138" indent="-228600">
              <a:lnSpc>
                <a:spcPct val="100000"/>
              </a:lnSpc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4310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&amp;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35572"/>
            <a:ext cx="7888288" cy="12128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63" indent="-233363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138" indent="-228600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51575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2548467"/>
            <a:ext cx="7894638" cy="36942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able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4945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1335573"/>
            <a:ext cx="7894638" cy="49028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4945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299" y="1845731"/>
            <a:ext cx="384048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665132" y="1845731"/>
            <a:ext cx="384048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22300" y="1849438"/>
            <a:ext cx="3840163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51575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65449" y="1840559"/>
            <a:ext cx="3840163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 txBox="1">
            <a:spLocks/>
          </p:cNvSpPr>
          <p:nvPr userDrawn="1"/>
        </p:nvSpPr>
        <p:spPr>
          <a:xfrm>
            <a:off x="522287" y="6603332"/>
            <a:ext cx="7994651" cy="266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>
                <a:latin typeface="Arial" panose="020B0604020202020204" pitchFamily="34" charset="0"/>
                <a:cs typeface="Arial" panose="020B0604020202020204" pitchFamily="34" charset="0"/>
              </a:rPr>
              <a:t>NCDHHS, Division of Social Services, Child Support Services | June 19, 2019</a:t>
            </a:r>
          </a:p>
        </p:txBody>
      </p:sp>
      <p:sp>
        <p:nvSpPr>
          <p:cNvPr id="5" name="Text Placeholder 13"/>
          <p:cNvSpPr txBox="1">
            <a:spLocks/>
          </p:cNvSpPr>
          <p:nvPr userDrawn="1"/>
        </p:nvSpPr>
        <p:spPr>
          <a:xfrm>
            <a:off x="8627269" y="6600157"/>
            <a:ext cx="406400" cy="2698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D8F5E8-15B1-AB47-A7E0-4212F4A2D8F9}" type="slidenum">
              <a:rPr lang="en-US" b="1" i="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51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91" r:id="rId7"/>
    <p:sldLayoutId id="2147483692" r:id="rId8"/>
    <p:sldLayoutId id="2147483681" r:id="rId9"/>
    <p:sldLayoutId id="2147483696" r:id="rId10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treet.org/2016/01/11/fingerprint-background-checks-not-as-reliable-as-you-think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checkbox-check-mark-mark-check-303113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rincipalspov.blogspot.com/2014/12/the-three-questions.html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Carla.west@dhhs.nc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800" dirty="0">
                <a:latin typeface="Gotham Light" pitchFamily="50" charset="0"/>
                <a:cs typeface="Arial"/>
              </a:rPr>
              <a:t>NC Department of Health and Human Services </a:t>
            </a:r>
          </a:p>
          <a:p>
            <a:r>
              <a:rPr lang="en-US" dirty="0"/>
              <a:t>Child Support Services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Carla West</a:t>
            </a:r>
          </a:p>
          <a:p>
            <a:r>
              <a:rPr lang="en-US" sz="2400" dirty="0"/>
              <a:t>Section Chief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June 19, 2019</a:t>
            </a:r>
          </a:p>
        </p:txBody>
      </p:sp>
    </p:spTree>
    <p:extLst>
      <p:ext uri="{BB962C8B-B14F-4D97-AF65-F5344CB8AC3E}">
        <p14:creationId xmlns:p14="http://schemas.microsoft.com/office/powerpoint/2010/main" val="69502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2422" y="614893"/>
            <a:ext cx="7843267" cy="548640"/>
          </a:xfrm>
        </p:spPr>
        <p:txBody>
          <a:bodyPr/>
          <a:lstStyle/>
          <a:p>
            <a:r>
              <a:rPr lang="en-US" dirty="0"/>
              <a:t>Background Check Policy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2422" y="1447800"/>
            <a:ext cx="8501448" cy="47953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5365E"/>
                </a:solidFill>
              </a:rPr>
              <a:t>Required by IRS Publication 1075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5365E"/>
                </a:solidFill>
              </a:rPr>
              <a:t>Scheduled to begin August 2019 and end May 2020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5365E"/>
                </a:solidFill>
              </a:rPr>
              <a:t>Training will be set up for staff who are responsible for submitting up the background checks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5365E"/>
                </a:solidFill>
              </a:rPr>
              <a:t>Counties will receive                                             a policy template and                                               roll-out schedule</a:t>
            </a:r>
          </a:p>
        </p:txBody>
      </p:sp>
      <p:pic>
        <p:nvPicPr>
          <p:cNvPr id="8" name="Picture 7" descr="A close up of a logo&#10;&#10;Description generated with high confidence">
            <a:extLst>
              <a:ext uri="{FF2B5EF4-FFF2-40B4-BE49-F238E27FC236}">
                <a16:creationId xmlns:a16="http://schemas.microsoft.com/office/drawing/2014/main" id="{2150566F-6663-4104-B5E0-6E6623E907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460240" y="4240427"/>
            <a:ext cx="4263630" cy="187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86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2726" y="624054"/>
            <a:ext cx="7843267" cy="548640"/>
          </a:xfrm>
        </p:spPr>
        <p:txBody>
          <a:bodyPr/>
          <a:lstStyle/>
          <a:p>
            <a:r>
              <a:rPr lang="en-US" dirty="0"/>
              <a:t>Background Check Policy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92726" y="1438639"/>
            <a:ext cx="8024910" cy="479530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15365E"/>
                </a:solidFill>
              </a:rPr>
              <a:t>Policy must include the following:</a:t>
            </a:r>
          </a:p>
          <a:p>
            <a:endParaRPr lang="en-US" sz="1200" dirty="0">
              <a:solidFill>
                <a:srgbClr val="15365E"/>
              </a:solidFill>
            </a:endParaRPr>
          </a:p>
          <a:p>
            <a:pPr lvl="1"/>
            <a:r>
              <a:rPr lang="en-US" dirty="0">
                <a:solidFill>
                  <a:srgbClr val="15365E"/>
                </a:solidFill>
              </a:rPr>
              <a:t>Employees with access to FTI must be subject to:</a:t>
            </a:r>
          </a:p>
          <a:p>
            <a:pPr lvl="2"/>
            <a:r>
              <a:rPr lang="en-US" dirty="0">
                <a:solidFill>
                  <a:srgbClr val="15365E"/>
                </a:solidFill>
              </a:rPr>
              <a:t>Local and federal background checks</a:t>
            </a:r>
          </a:p>
          <a:p>
            <a:pPr lvl="2"/>
            <a:r>
              <a:rPr lang="en-US" dirty="0">
                <a:solidFill>
                  <a:srgbClr val="15365E"/>
                </a:solidFill>
              </a:rPr>
              <a:t>FBI fingerprinting</a:t>
            </a:r>
          </a:p>
          <a:p>
            <a:pPr lvl="2"/>
            <a:r>
              <a:rPr lang="en-US" dirty="0">
                <a:solidFill>
                  <a:srgbClr val="15365E"/>
                </a:solidFill>
              </a:rPr>
              <a:t>Citizenship requirement</a:t>
            </a:r>
          </a:p>
          <a:p>
            <a:pPr lvl="1"/>
            <a:r>
              <a:rPr lang="en-US" dirty="0">
                <a:solidFill>
                  <a:srgbClr val="15365E"/>
                </a:solidFill>
              </a:rPr>
              <a:t>Checks are completed prior to the employee accessing FTI</a:t>
            </a:r>
          </a:p>
          <a:p>
            <a:pPr lvl="1"/>
            <a:r>
              <a:rPr lang="en-US" dirty="0">
                <a:solidFill>
                  <a:srgbClr val="15365E"/>
                </a:solidFill>
              </a:rPr>
              <a:t>Suitability background check is favorable</a:t>
            </a:r>
          </a:p>
          <a:p>
            <a:pPr lvl="1"/>
            <a:r>
              <a:rPr lang="en-US" dirty="0">
                <a:solidFill>
                  <a:srgbClr val="15365E"/>
                </a:solidFill>
              </a:rPr>
              <a:t>Applies to current and future employees            and must be conducted every 10 years</a:t>
            </a:r>
          </a:p>
        </p:txBody>
      </p:sp>
      <p:pic>
        <p:nvPicPr>
          <p:cNvPr id="8" name="Picture 7" descr="A close up of a logo&#10;&#10;Description generated with high confidence">
            <a:extLst>
              <a:ext uri="{FF2B5EF4-FFF2-40B4-BE49-F238E27FC236}">
                <a16:creationId xmlns:a16="http://schemas.microsoft.com/office/drawing/2014/main" id="{C9198AD6-3E56-4544-B138-3F9875E476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90486" y="4393099"/>
            <a:ext cx="1684895" cy="170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85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95DB1-9836-4708-AAA4-76A6AA844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41" y="482706"/>
            <a:ext cx="7843267" cy="548640"/>
          </a:xfrm>
        </p:spPr>
        <p:txBody>
          <a:bodyPr/>
          <a:lstStyle/>
          <a:p>
            <a:r>
              <a:rPr lang="en-US" dirty="0"/>
              <a:t>Payment of Fees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CE646-C283-47EA-8DCD-B7FBB567A7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7856" y="1031346"/>
            <a:ext cx="7888288" cy="479530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highlight>
                  <a:srgbClr val="15365E"/>
                </a:highlight>
              </a:rPr>
              <a:t>Background Checks Fee</a:t>
            </a:r>
          </a:p>
          <a:p>
            <a:r>
              <a:rPr lang="en-US" sz="2400" dirty="0"/>
              <a:t>Cost is $38 per person for the FBI check</a:t>
            </a:r>
          </a:p>
          <a:p>
            <a:r>
              <a:rPr lang="en-US" sz="2400" dirty="0"/>
              <a:t>The state will pay 100% and draw down 66% FFP</a:t>
            </a:r>
          </a:p>
          <a:p>
            <a:r>
              <a:rPr lang="en-US" sz="2400" dirty="0"/>
              <a:t>The county’s 34% share will be a line item deduction on their monthly EFT reconciliation</a:t>
            </a:r>
          </a:p>
          <a:p>
            <a:endParaRPr lang="en-US" sz="800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highlight>
                  <a:srgbClr val="15365E"/>
                </a:highlight>
              </a:rPr>
              <a:t>Multi-Factor Authentication Fees</a:t>
            </a:r>
          </a:p>
          <a:p>
            <a:r>
              <a:rPr lang="en-US" sz="2400" dirty="0"/>
              <a:t>$1.50 per month per user</a:t>
            </a:r>
          </a:p>
          <a:p>
            <a:r>
              <a:rPr lang="en-US" sz="2400" dirty="0"/>
              <a:t>The county’s 34% share will be a line item deduction on their monthly EFT reconciliation</a:t>
            </a:r>
          </a:p>
        </p:txBody>
      </p:sp>
    </p:spTree>
    <p:extLst>
      <p:ext uri="{BB962C8B-B14F-4D97-AF65-F5344CB8AC3E}">
        <p14:creationId xmlns:p14="http://schemas.microsoft.com/office/powerpoint/2010/main" val="301226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5958" y="486501"/>
            <a:ext cx="7843267" cy="548640"/>
          </a:xfrm>
        </p:spPr>
        <p:txBody>
          <a:bodyPr/>
          <a:lstStyle/>
          <a:p>
            <a:r>
              <a:rPr lang="en-US" dirty="0"/>
              <a:t>FFY 2017 Incentive Settlement Awards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27856" y="1172694"/>
            <a:ext cx="7888288" cy="4795307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15365E"/>
                </a:solidFill>
              </a:rPr>
              <a:t>Incentives are paid by the federal government based on the following:</a:t>
            </a:r>
          </a:p>
          <a:p>
            <a:pPr lvl="1"/>
            <a:endParaRPr lang="en-US" sz="1800" dirty="0">
              <a:solidFill>
                <a:srgbClr val="15365E"/>
              </a:solidFill>
            </a:endParaRPr>
          </a:p>
          <a:p>
            <a:pPr lvl="1"/>
            <a:r>
              <a:rPr lang="en-US" sz="2800" dirty="0">
                <a:solidFill>
                  <a:srgbClr val="15365E"/>
                </a:solidFill>
              </a:rPr>
              <a:t>Performance on the five incentive measures for not just North Carolina but all states and US territories during the federal fiscal year (Oct – Sept)</a:t>
            </a:r>
          </a:p>
          <a:p>
            <a:pPr lvl="1"/>
            <a:endParaRPr lang="en-US" sz="1800" dirty="0">
              <a:solidFill>
                <a:srgbClr val="15365E"/>
              </a:solidFill>
            </a:endParaRPr>
          </a:p>
          <a:p>
            <a:pPr lvl="1"/>
            <a:r>
              <a:rPr lang="en-US" sz="2800" dirty="0">
                <a:solidFill>
                  <a:srgbClr val="15365E"/>
                </a:solidFill>
              </a:rPr>
              <a:t>Results of the federal data reliability audit for not just North Carolina but all states and US territories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SOURCE:  45 C.F.R.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305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68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3029" y="478126"/>
            <a:ext cx="7843267" cy="548640"/>
          </a:xfrm>
        </p:spPr>
        <p:txBody>
          <a:bodyPr/>
          <a:lstStyle/>
          <a:p>
            <a:r>
              <a:rPr lang="en-US" dirty="0"/>
              <a:t>FFY 2017 Incentive Settlement Awards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21276" y="1310247"/>
            <a:ext cx="8501448" cy="47953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15365E"/>
                </a:solidFill>
              </a:rPr>
              <a:t>Federal incentive dollars are typically paid out two years after the end of the fiscal year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15365E"/>
                </a:solidFill>
              </a:rPr>
              <a:t>North Carolina advances future incentive dollars to the counties October – June each state fiscal year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15365E"/>
                </a:solidFill>
              </a:rPr>
              <a:t>Settlement occurs after the federal Office of Child Support Enforcement notifies us the actual amount earned </a:t>
            </a:r>
            <a:endParaRPr lang="en-US" sz="2800" dirty="0">
              <a:solidFill>
                <a:srgbClr val="15365E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SOURCE:  45 C.F.R.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 305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4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BED7EB4-BA6D-4984-A317-950D8516BC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859183"/>
            <a:ext cx="4349578" cy="567132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5924" y="451060"/>
            <a:ext cx="7843267" cy="548640"/>
          </a:xfrm>
        </p:spPr>
        <p:txBody>
          <a:bodyPr/>
          <a:lstStyle/>
          <a:p>
            <a:r>
              <a:rPr lang="en-US" dirty="0"/>
              <a:t>FFY 2017 Incentive Settlement Awards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19864" y="1203510"/>
            <a:ext cx="4468196" cy="47953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15365E"/>
                </a:solidFill>
              </a:rPr>
              <a:t>The Data Reliability Audit (DRA) for FFY 2017 was significantly delayed causing a delay in the final Incentive Payment Reconciliation Award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15365E"/>
                </a:solidFill>
              </a:rPr>
              <a:t>Settlement payments to counties for FFY 2017 have been delayed </a:t>
            </a:r>
            <a:endParaRPr lang="en-US" sz="2400" dirty="0">
              <a:solidFill>
                <a:srgbClr val="1536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43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box&#10;&#10;Description generated with high confidence">
            <a:extLst>
              <a:ext uri="{FF2B5EF4-FFF2-40B4-BE49-F238E27FC236}">
                <a16:creationId xmlns:a16="http://schemas.microsoft.com/office/drawing/2014/main" id="{C1302CB0-C96D-4726-BE42-D6E2C47213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8839" y="1260268"/>
            <a:ext cx="5680928" cy="4828789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B0CE2-9D29-407F-BDDD-542785C3E9D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81224" y="1260268"/>
            <a:ext cx="4562776" cy="235072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Carla West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carla.west@dhhs.nc.gov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919-855-4405</a:t>
            </a:r>
          </a:p>
        </p:txBody>
      </p:sp>
    </p:spTree>
    <p:extLst>
      <p:ext uri="{BB962C8B-B14F-4D97-AF65-F5344CB8AC3E}">
        <p14:creationId xmlns:p14="http://schemas.microsoft.com/office/powerpoint/2010/main" val="244408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3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TNR/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6684</TotalTime>
  <Words>371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Calibri</vt:lpstr>
      <vt:lpstr>Franklin Gothic Demi Cond</vt:lpstr>
      <vt:lpstr>Franklin Gothic Medium</vt:lpstr>
      <vt:lpstr>Franklin Gothic Medium Cond</vt:lpstr>
      <vt:lpstr>Gotham Bold</vt:lpstr>
      <vt:lpstr>Gotham Light</vt:lpstr>
      <vt:lpstr>Helvetica</vt:lpstr>
      <vt:lpstr>Times New Roman</vt:lpstr>
      <vt:lpstr>Wingdings</vt:lpstr>
      <vt:lpstr>3_Office Theme</vt:lpstr>
      <vt:lpstr>PowerPoint Presentation</vt:lpstr>
      <vt:lpstr>Background Check Policy</vt:lpstr>
      <vt:lpstr>Background Check Policy</vt:lpstr>
      <vt:lpstr>Payment of Fees</vt:lpstr>
      <vt:lpstr>FFY 2017 Incentive Settlement Awards</vt:lpstr>
      <vt:lpstr>FFY 2017 Incentive Settlement Awards</vt:lpstr>
      <vt:lpstr>FFY 2017 Incentive Settlement Awards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Taryn Dietrich</dc:creator>
  <cp:lastModifiedBy>Raby, Andy</cp:lastModifiedBy>
  <cp:revision>428</cp:revision>
  <cp:lastPrinted>2019-06-17T12:46:39Z</cp:lastPrinted>
  <dcterms:created xsi:type="dcterms:W3CDTF">2015-07-07T20:02:11Z</dcterms:created>
  <dcterms:modified xsi:type="dcterms:W3CDTF">2019-06-18T12:47:48Z</dcterms:modified>
</cp:coreProperties>
</file>