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458" r:id="rId2"/>
    <p:sldId id="449" r:id="rId3"/>
    <p:sldId id="460" r:id="rId4"/>
    <p:sldId id="464" r:id="rId5"/>
    <p:sldId id="459" r:id="rId6"/>
    <p:sldId id="461" r:id="rId7"/>
    <p:sldId id="462" r:id="rId8"/>
    <p:sldId id="4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65E"/>
    <a:srgbClr val="94B6C7"/>
    <a:srgbClr val="657E32"/>
    <a:srgbClr val="E9F0F3"/>
    <a:srgbClr val="DBE7EC"/>
    <a:srgbClr val="CEDDEC"/>
    <a:srgbClr val="E4EEF4"/>
    <a:srgbClr val="288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3" autoAdjust="0"/>
    <p:restoredTop sz="86418" autoAdjust="0"/>
  </p:normalViewPr>
  <p:slideViewPr>
    <p:cSldViewPr snapToGrid="0">
      <p:cViewPr varScale="1">
        <p:scale>
          <a:sx n="111" d="100"/>
          <a:sy n="111" d="100"/>
        </p:scale>
        <p:origin x="19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274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6" y="0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6/18/2019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823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6" y="8829823"/>
            <a:ext cx="3038475" cy="466578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6435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6435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6/18/2019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900"/>
            <a:ext cx="5608320" cy="3660458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6"/>
            <a:ext cx="3037840" cy="466434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6"/>
            <a:ext cx="3037840" cy="466434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34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7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Social Services, Child Support Services | June 19, 2019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  <p:sldLayoutId id="2147483696" r:id="rId10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street.org/2016/01/11/fingerprint-background-checks-not-as-reliable-as-you-think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checkbox-check-mark-mark-check-303113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rincipalspov.blogspot.com/2014/12/the-three-questions.html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Carla.west@dhhs.nc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Child Support Services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Carla West</a:t>
            </a:r>
          </a:p>
          <a:p>
            <a:r>
              <a:rPr lang="en-US" sz="2400" dirty="0"/>
              <a:t>Section Chief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June 19, 2019</a:t>
            </a:r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2422" y="614893"/>
            <a:ext cx="7843267" cy="548640"/>
          </a:xfrm>
        </p:spPr>
        <p:txBody>
          <a:bodyPr/>
          <a:lstStyle/>
          <a:p>
            <a:r>
              <a:rPr lang="en-US" dirty="0"/>
              <a:t>Background Check Policy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2422" y="1447800"/>
            <a:ext cx="8501448" cy="47953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5365E"/>
                </a:solidFill>
              </a:rPr>
              <a:t>Required by IRS Publication 1075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5365E"/>
                </a:solidFill>
              </a:rPr>
              <a:t>Scheduled to begin August 2019 and end May 2020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5365E"/>
                </a:solidFill>
              </a:rPr>
              <a:t>Training will be set up for staff who are responsible for submitting up the background checks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5365E"/>
                </a:solidFill>
              </a:rPr>
              <a:t>Counties will receive                                             a policy template and                                               roll-out schedule</a:t>
            </a:r>
          </a:p>
        </p:txBody>
      </p:sp>
      <p:pic>
        <p:nvPicPr>
          <p:cNvPr id="8" name="Picture 7" descr="A close up of a logo&#10;&#10;Description generated with high confidence">
            <a:extLst>
              <a:ext uri="{FF2B5EF4-FFF2-40B4-BE49-F238E27FC236}">
                <a16:creationId xmlns:a16="http://schemas.microsoft.com/office/drawing/2014/main" id="{2150566F-6663-4104-B5E0-6E6623E907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60240" y="4240427"/>
            <a:ext cx="4263630" cy="187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86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2726" y="624054"/>
            <a:ext cx="7843267" cy="548640"/>
          </a:xfrm>
        </p:spPr>
        <p:txBody>
          <a:bodyPr/>
          <a:lstStyle/>
          <a:p>
            <a:r>
              <a:rPr lang="en-US" dirty="0"/>
              <a:t>Background Check Policy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92726" y="1438639"/>
            <a:ext cx="8024910" cy="479530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15365E"/>
                </a:solidFill>
              </a:rPr>
              <a:t>Policy must include the following:</a:t>
            </a:r>
          </a:p>
          <a:p>
            <a:endParaRPr lang="en-US" sz="1200" dirty="0">
              <a:solidFill>
                <a:srgbClr val="15365E"/>
              </a:solidFill>
            </a:endParaRPr>
          </a:p>
          <a:p>
            <a:pPr lvl="1"/>
            <a:r>
              <a:rPr lang="en-US" dirty="0">
                <a:solidFill>
                  <a:srgbClr val="15365E"/>
                </a:solidFill>
              </a:rPr>
              <a:t>Employees with access to FTI must be subject to:</a:t>
            </a:r>
          </a:p>
          <a:p>
            <a:pPr lvl="2"/>
            <a:r>
              <a:rPr lang="en-US" dirty="0">
                <a:solidFill>
                  <a:srgbClr val="15365E"/>
                </a:solidFill>
              </a:rPr>
              <a:t>Local and federal background checks</a:t>
            </a:r>
          </a:p>
          <a:p>
            <a:pPr lvl="2"/>
            <a:r>
              <a:rPr lang="en-US" dirty="0">
                <a:solidFill>
                  <a:srgbClr val="15365E"/>
                </a:solidFill>
              </a:rPr>
              <a:t>FBI fingerprinting</a:t>
            </a:r>
          </a:p>
          <a:p>
            <a:pPr lvl="2"/>
            <a:r>
              <a:rPr lang="en-US" dirty="0">
                <a:solidFill>
                  <a:srgbClr val="15365E"/>
                </a:solidFill>
              </a:rPr>
              <a:t>Citizenship requirement</a:t>
            </a:r>
          </a:p>
          <a:p>
            <a:pPr lvl="1"/>
            <a:r>
              <a:rPr lang="en-US" dirty="0">
                <a:solidFill>
                  <a:srgbClr val="15365E"/>
                </a:solidFill>
              </a:rPr>
              <a:t>Checks are completed prior to the employee accessing FTI</a:t>
            </a:r>
          </a:p>
          <a:p>
            <a:pPr lvl="1"/>
            <a:r>
              <a:rPr lang="en-US" dirty="0">
                <a:solidFill>
                  <a:srgbClr val="15365E"/>
                </a:solidFill>
              </a:rPr>
              <a:t>Suitability background check is favorable</a:t>
            </a:r>
          </a:p>
          <a:p>
            <a:pPr lvl="1"/>
            <a:r>
              <a:rPr lang="en-US" dirty="0">
                <a:solidFill>
                  <a:srgbClr val="15365E"/>
                </a:solidFill>
              </a:rPr>
              <a:t>Applies to current and future employees            and must be conducted every 10 years</a:t>
            </a:r>
          </a:p>
        </p:txBody>
      </p:sp>
      <p:pic>
        <p:nvPicPr>
          <p:cNvPr id="8" name="Picture 7" descr="A close up of a logo&#10;&#10;Description generated with high confidence">
            <a:extLst>
              <a:ext uri="{FF2B5EF4-FFF2-40B4-BE49-F238E27FC236}">
                <a16:creationId xmlns:a16="http://schemas.microsoft.com/office/drawing/2014/main" id="{C9198AD6-3E56-4544-B138-3F9875E476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90486" y="4393099"/>
            <a:ext cx="1684895" cy="170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5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95DB1-9836-4708-AAA4-76A6AA844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41" y="482706"/>
            <a:ext cx="7843267" cy="548640"/>
          </a:xfrm>
        </p:spPr>
        <p:txBody>
          <a:bodyPr/>
          <a:lstStyle/>
          <a:p>
            <a:r>
              <a:rPr lang="en-US" dirty="0"/>
              <a:t>Payment of Fees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CE646-C283-47EA-8DCD-B7FBB567A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7856" y="1031346"/>
            <a:ext cx="7888288" cy="479530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15365E"/>
                </a:highlight>
              </a:rPr>
              <a:t>Background Checks Fee</a:t>
            </a:r>
          </a:p>
          <a:p>
            <a:r>
              <a:rPr lang="en-US" sz="2400" dirty="0"/>
              <a:t>Cost is $38 per person for the FBI check</a:t>
            </a:r>
          </a:p>
          <a:p>
            <a:r>
              <a:rPr lang="en-US" sz="2400" dirty="0"/>
              <a:t>The state will pay 100% and draw down 66% FFP</a:t>
            </a:r>
          </a:p>
          <a:p>
            <a:r>
              <a:rPr lang="en-US" sz="2400" dirty="0"/>
              <a:t>The county’s 34% share will be a line item deduction on their monthly EFT reconciliation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highlight>
                  <a:srgbClr val="15365E"/>
                </a:highlight>
              </a:rPr>
              <a:t>Multi-Factor Authentication Fees</a:t>
            </a:r>
          </a:p>
          <a:p>
            <a:r>
              <a:rPr lang="en-US" sz="2400" dirty="0"/>
              <a:t>$1.50 per month per user</a:t>
            </a:r>
          </a:p>
          <a:p>
            <a:r>
              <a:rPr lang="en-US" sz="2400" dirty="0"/>
              <a:t>The county’s 34% share will be a line item deduction on their monthly EFT reconciliation</a:t>
            </a:r>
          </a:p>
        </p:txBody>
      </p:sp>
    </p:spTree>
    <p:extLst>
      <p:ext uri="{BB962C8B-B14F-4D97-AF65-F5344CB8AC3E}">
        <p14:creationId xmlns:p14="http://schemas.microsoft.com/office/powerpoint/2010/main" val="301226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5958" y="486501"/>
            <a:ext cx="7843267" cy="548640"/>
          </a:xfrm>
        </p:spPr>
        <p:txBody>
          <a:bodyPr/>
          <a:lstStyle/>
          <a:p>
            <a:r>
              <a:rPr lang="en-US" dirty="0"/>
              <a:t>FFY 2017 Incentive Settlement Awards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7856" y="1172694"/>
            <a:ext cx="7888288" cy="4795307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solidFill>
                  <a:srgbClr val="15365E"/>
                </a:solidFill>
              </a:rPr>
              <a:t>Incentives are paid by the federal government based on the following:</a:t>
            </a:r>
          </a:p>
          <a:p>
            <a:pPr lvl="1"/>
            <a:endParaRPr lang="en-US" sz="1800" dirty="0">
              <a:solidFill>
                <a:srgbClr val="15365E"/>
              </a:solidFill>
            </a:endParaRPr>
          </a:p>
          <a:p>
            <a:pPr lvl="1"/>
            <a:r>
              <a:rPr lang="en-US" sz="2800" dirty="0">
                <a:solidFill>
                  <a:srgbClr val="15365E"/>
                </a:solidFill>
              </a:rPr>
              <a:t>Performance on the five incentive measures for not just North Carolina but all states and US territories during the federal fiscal year (Oct – Sept)</a:t>
            </a:r>
          </a:p>
          <a:p>
            <a:pPr lvl="1"/>
            <a:endParaRPr lang="en-US" sz="1800" dirty="0">
              <a:solidFill>
                <a:srgbClr val="15365E"/>
              </a:solidFill>
            </a:endParaRPr>
          </a:p>
          <a:p>
            <a:pPr lvl="1"/>
            <a:r>
              <a:rPr lang="en-US" sz="2800" dirty="0">
                <a:solidFill>
                  <a:srgbClr val="15365E"/>
                </a:solidFill>
              </a:rPr>
              <a:t>Results of the federal data reliability audit for not just North Carolina but all states and US territories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SOURCE:  45 C.F.R.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68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3029" y="478126"/>
            <a:ext cx="7843267" cy="548640"/>
          </a:xfrm>
        </p:spPr>
        <p:txBody>
          <a:bodyPr/>
          <a:lstStyle/>
          <a:p>
            <a:r>
              <a:rPr lang="en-US" dirty="0"/>
              <a:t>FFY 2017 Incentive Settlement Awards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21276" y="1310247"/>
            <a:ext cx="8501448" cy="47953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15365E"/>
                </a:solidFill>
              </a:rPr>
              <a:t>Federal incentive dollars are typically paid out two years after the end of the fiscal year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15365E"/>
                </a:solidFill>
              </a:rPr>
              <a:t>North Carolina advances future incentive dollars to the counties October – June each state fiscal year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15365E"/>
                </a:solidFill>
              </a:rPr>
              <a:t>Settlement occurs after the federal Office of Child Support Enforcement notifies us the actual amount earned </a:t>
            </a:r>
            <a:endParaRPr lang="en-US" sz="2800" dirty="0">
              <a:solidFill>
                <a:srgbClr val="15365E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SOURCE:  45 C.F.R.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4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BED7EB4-BA6D-4984-A317-950D8516B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859183"/>
            <a:ext cx="4349578" cy="567132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5924" y="451060"/>
            <a:ext cx="7843267" cy="548640"/>
          </a:xfrm>
        </p:spPr>
        <p:txBody>
          <a:bodyPr/>
          <a:lstStyle/>
          <a:p>
            <a:r>
              <a:rPr lang="en-US" dirty="0"/>
              <a:t>FFY 2017 Incentive Settlement Awards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9864" y="1203510"/>
            <a:ext cx="4468196" cy="47953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5365E"/>
                </a:solidFill>
              </a:rPr>
              <a:t>The Data Reliability Audit (DRA) for FFY 2017 was significantly delayed causing a delay in the final Incentive Payment Reconciliation Award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5365E"/>
                </a:solidFill>
              </a:rPr>
              <a:t>Settlement payments to counties for FFY 2017 have been delayed </a:t>
            </a:r>
            <a:endParaRPr lang="en-US" sz="2400" dirty="0">
              <a:solidFill>
                <a:srgbClr val="153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43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box&#10;&#10;Description generated with high confidence">
            <a:extLst>
              <a:ext uri="{FF2B5EF4-FFF2-40B4-BE49-F238E27FC236}">
                <a16:creationId xmlns:a16="http://schemas.microsoft.com/office/drawing/2014/main" id="{C1302CB0-C96D-4726-BE42-D6E2C4721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8839" y="1260268"/>
            <a:ext cx="5680928" cy="482878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B0CE2-9D29-407F-BDDD-542785C3E9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1224" y="1260268"/>
            <a:ext cx="4562776" cy="235072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Carla West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carla.west@dhhs.nc.gov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919-855-4405</a:t>
            </a:r>
          </a:p>
        </p:txBody>
      </p:sp>
    </p:spTree>
    <p:extLst>
      <p:ext uri="{BB962C8B-B14F-4D97-AF65-F5344CB8AC3E}">
        <p14:creationId xmlns:p14="http://schemas.microsoft.com/office/powerpoint/2010/main" val="244408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6684</TotalTime>
  <Words>371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Times New Roman</vt:lpstr>
      <vt:lpstr>Wingdings</vt:lpstr>
      <vt:lpstr>3_Office Theme</vt:lpstr>
      <vt:lpstr>PowerPoint Presentation</vt:lpstr>
      <vt:lpstr>Background Check Policy</vt:lpstr>
      <vt:lpstr>Background Check Policy</vt:lpstr>
      <vt:lpstr>Payment of Fees</vt:lpstr>
      <vt:lpstr>FFY 2017 Incentive Settlement Awards</vt:lpstr>
      <vt:lpstr>FFY 2017 Incentive Settlement Awards</vt:lpstr>
      <vt:lpstr>FFY 2017 Incentive Settlement Awards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Raby, Andy</cp:lastModifiedBy>
  <cp:revision>428</cp:revision>
  <cp:lastPrinted>2019-06-17T12:46:39Z</cp:lastPrinted>
  <dcterms:created xsi:type="dcterms:W3CDTF">2015-07-07T20:02:11Z</dcterms:created>
  <dcterms:modified xsi:type="dcterms:W3CDTF">2019-06-18T12:47:48Z</dcterms:modified>
</cp:coreProperties>
</file>