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363" r:id="rId3"/>
    <p:sldId id="354" r:id="rId4"/>
    <p:sldId id="350" r:id="rId5"/>
    <p:sldId id="351" r:id="rId6"/>
    <p:sldId id="1270" r:id="rId7"/>
    <p:sldId id="1273" r:id="rId8"/>
    <p:sldId id="1260" r:id="rId9"/>
    <p:sldId id="475" r:id="rId10"/>
    <p:sldId id="478" r:id="rId11"/>
    <p:sldId id="364" r:id="rId12"/>
    <p:sldId id="1293" r:id="rId13"/>
    <p:sldId id="1289" r:id="rId14"/>
    <p:sldId id="1279" r:id="rId15"/>
    <p:sldId id="1280" r:id="rId16"/>
    <p:sldId id="1282" r:id="rId17"/>
    <p:sldId id="361" r:id="rId18"/>
    <p:sldId id="355" r:id="rId19"/>
  </p:sldIdLst>
  <p:sldSz cx="9144000" cy="6858000" type="screen4x3"/>
  <p:notesSz cx="7010400" cy="92964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mbert, Arlette C" initials="LAC" lastIdx="32" clrIdx="0">
    <p:extLst>
      <p:ext uri="{19B8F6BF-5375-455C-9EA6-DF929625EA0E}">
        <p15:presenceInfo xmlns:p15="http://schemas.microsoft.com/office/powerpoint/2012/main" userId="S-1-5-21-2744878847-1876734302-662453930-230009" providerId="AD"/>
      </p:ext>
    </p:extLst>
  </p:cmAuthor>
  <p:cmAuthor id="2" name="Kari Sanders" initials="KS" lastIdx="19" clrIdx="1">
    <p:extLst>
      <p:ext uri="{19B8F6BF-5375-455C-9EA6-DF929625EA0E}">
        <p15:presenceInfo xmlns:p15="http://schemas.microsoft.com/office/powerpoint/2012/main" userId="S-1-5-21-2744878847-1876734302-662453930-4522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072" autoAdjust="0"/>
    <p:restoredTop sz="85033" autoAdjust="0"/>
  </p:normalViewPr>
  <p:slideViewPr>
    <p:cSldViewPr>
      <p:cViewPr varScale="1">
        <p:scale>
          <a:sx n="58" d="100"/>
          <a:sy n="58" d="100"/>
        </p:scale>
        <p:origin x="852" y="40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1260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3038072" cy="466031"/>
          </a:xfrm>
          <a:prstGeom prst="rect">
            <a:avLst/>
          </a:prstGeom>
        </p:spPr>
        <p:txBody>
          <a:bodyPr vert="horz" lIns="88128" tIns="44064" rIns="88128" bIns="4406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170" y="3"/>
            <a:ext cx="3038072" cy="466031"/>
          </a:xfrm>
          <a:prstGeom prst="rect">
            <a:avLst/>
          </a:prstGeom>
        </p:spPr>
        <p:txBody>
          <a:bodyPr vert="horz" lIns="88128" tIns="44064" rIns="88128" bIns="44064" rtlCol="0"/>
          <a:lstStyle>
            <a:lvl1pPr algn="r">
              <a:defRPr sz="1200"/>
            </a:lvl1pPr>
          </a:lstStyle>
          <a:p>
            <a:fld id="{026BEDCD-2169-4561-8729-0EB491E1CE75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30370"/>
            <a:ext cx="3038072" cy="466030"/>
          </a:xfrm>
          <a:prstGeom prst="rect">
            <a:avLst/>
          </a:prstGeom>
        </p:spPr>
        <p:txBody>
          <a:bodyPr vert="horz" lIns="88128" tIns="44064" rIns="88128" bIns="4406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170" y="8830370"/>
            <a:ext cx="3038072" cy="466030"/>
          </a:xfrm>
          <a:prstGeom prst="rect">
            <a:avLst/>
          </a:prstGeom>
        </p:spPr>
        <p:txBody>
          <a:bodyPr vert="horz" lIns="88128" tIns="44064" rIns="88128" bIns="44064" rtlCol="0" anchor="b"/>
          <a:lstStyle>
            <a:lvl1pPr algn="r">
              <a:defRPr sz="1200"/>
            </a:lvl1pPr>
          </a:lstStyle>
          <a:p>
            <a:fld id="{22F2E9FB-245B-4774-ADA0-BCF68C4D8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7063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617A653-95E7-4348-B349-13570435F9A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91" tIns="46145" rIns="92291" bIns="46145" rtlCol="0" anchor="ctr"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04D988-CAE3-400D-AE33-D998E27B9C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0938" y="8829676"/>
            <a:ext cx="3037840" cy="466725"/>
          </a:xfrm>
          <a:prstGeom prst="rect">
            <a:avLst/>
          </a:prstGeom>
        </p:spPr>
        <p:txBody>
          <a:bodyPr vert="horz" lIns="92291" tIns="46145" rIns="92291" bIns="46145" rtlCol="0" anchor="b"/>
          <a:lstStyle>
            <a:lvl1pPr algn="r">
              <a:defRPr sz="1300"/>
            </a:lvl1pPr>
          </a:lstStyle>
          <a:p>
            <a:fld id="{6D256730-1D7D-40E9-A980-69700E825C86}" type="slidenum">
              <a:rPr lang="en-US" smtClean="0"/>
              <a:t>‹#›</a:t>
            </a:fld>
            <a:endParaRPr lang="en-US"/>
          </a:p>
        </p:txBody>
      </p:sp>
      <p:sp>
        <p:nvSpPr>
          <p:cNvPr id="4" name="Notes Placeholder 3">
            <a:extLst>
              <a:ext uri="{FF2B5EF4-FFF2-40B4-BE49-F238E27FC236}">
                <a16:creationId xmlns:a16="http://schemas.microsoft.com/office/drawing/2014/main" id="{49B1688D-8D0C-44C6-8D9E-2B4DC06499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040" y="4473575"/>
            <a:ext cx="5608320" cy="3660775"/>
          </a:xfrm>
          <a:prstGeom prst="rect">
            <a:avLst/>
          </a:prstGeom>
        </p:spPr>
        <p:txBody>
          <a:bodyPr vert="horz" lIns="92291" tIns="46145" rIns="92291" bIns="46145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79787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3160" tIns="46580" rIns="93160" bIns="46580"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56730-1D7D-40E9-A980-69700E825C8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7957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about monitoring safety. At the frequency that makes sense.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56730-1D7D-40E9-A980-69700E825C8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5824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Those that are really providing care, not at 1/4ly visit. What makes sense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CC7D24-0DC9-4E9C-89C0-35D79A09D33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7385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CC7D24-0DC9-4E9C-89C0-35D79A09D33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2368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CC7D24-0DC9-4E9C-89C0-35D79A09D33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630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CC7D24-0DC9-4E9C-89C0-35D79A09D33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3837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CC7D24-0DC9-4E9C-89C0-35D79A09D337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2087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56730-1D7D-40E9-A980-69700E825C8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3151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56730-1D7D-40E9-A980-69700E825C8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060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56730-1D7D-40E9-A980-69700E825C8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76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Fast Don’t linger on this.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56730-1D7D-40E9-A980-69700E825C8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7472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56730-1D7D-40E9-A980-69700E825C8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315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56730-1D7D-40E9-A980-69700E825C8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3765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C7D24-0DC9-4E9C-89C0-35D79A09D33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3229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C7D24-0DC9-4E9C-89C0-35D79A09D33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8314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C7D24-0DC9-4E9C-89C0-35D79A09D33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62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CC7D24-0DC9-4E9C-89C0-35D79A09D3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3756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chemeClr val="bg1"/>
                </a:solidFill>
                <a:latin typeface="Franklin Gothic Demi Cond"/>
                <a:cs typeface="Franklin Gothic Demi Cond"/>
              </a:defRPr>
            </a:lvl1pPr>
          </a:lstStyle>
          <a:p>
            <a:pPr marL="88900">
              <a:lnSpc>
                <a:spcPct val="100000"/>
              </a:lnSpc>
            </a:pPr>
            <a:fld id="{81D60167-4931-47E6-BA6A-407CBD079E47}" type="slidenum">
              <a:rPr spc="-10" dirty="0"/>
              <a:t>‹#›</a:t>
            </a:fld>
            <a:endParaRPr spc="-1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1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1447800"/>
            <a:ext cx="7888288" cy="479530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Bef>
                <a:spcPts val="1200"/>
              </a:spcBef>
              <a:defRPr sz="28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76263" indent="-233363">
              <a:lnSpc>
                <a:spcPct val="100000"/>
              </a:lnSpc>
              <a:buFont typeface="Franklin Gothic Medium" panose="020B0603020102020204" pitchFamily="34" charset="0"/>
              <a:buChar char="−"/>
              <a:defRPr sz="24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973138" indent="-228600">
              <a:lnSpc>
                <a:spcPct val="100000"/>
              </a:lnSpc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 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2287" y="6243108"/>
            <a:ext cx="7992005" cy="33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3884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1447801"/>
            <a:ext cx="7888288" cy="4592638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Bef>
                <a:spcPts val="1200"/>
              </a:spcBef>
              <a:defRPr sz="2800">
                <a:latin typeface="Franklin Gothic Medium" panose="020B0603020102020204" pitchFamily="34" charset="0"/>
              </a:defRPr>
            </a:lvl1pPr>
            <a:lvl2pPr marL="576263" indent="-233363">
              <a:lnSpc>
                <a:spcPct val="100000"/>
              </a:lnSpc>
              <a:buFont typeface="Franklin Gothic Medium" panose="020B0603020102020204" pitchFamily="34" charset="0"/>
              <a:buChar char="−"/>
              <a:defRPr sz="2400">
                <a:latin typeface="Franklin Gothic Medium" panose="020B0603020102020204" pitchFamily="34" charset="0"/>
              </a:defRPr>
            </a:lvl2pPr>
            <a:lvl3pPr marL="973138" indent="-228600">
              <a:lnSpc>
                <a:spcPct val="100000"/>
              </a:lnSpc>
              <a:defRPr sz="2000">
                <a:latin typeface="Franklin Gothic Medium" panose="020B06030201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 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2287" y="6243108"/>
            <a:ext cx="7992005" cy="33020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3"/>
          </p:nvPr>
        </p:nvSpPr>
        <p:spPr>
          <a:xfrm>
            <a:off x="521228" y="6573308"/>
            <a:ext cx="7682971" cy="284692"/>
          </a:xfrm>
        </p:spPr>
        <p:txBody>
          <a:bodyPr/>
          <a:lstStyle>
            <a:lvl1pPr algn="l">
              <a:defRPr sz="1000" cap="all" baseline="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 dirty="0"/>
              <a:t>Family First Prevention Services Act | August 2018 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4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ysClr val="windowText" lastClr="000000"/>
                </a:solidFill>
                <a:latin typeface="Franklin Gothic Demi Cond" panose="020B07060304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</p:spPr>
        <p:txBody>
          <a:bodyPr anchor="t">
            <a:noAutofit/>
          </a:bodyPr>
          <a:lstStyle>
            <a:lvl1pPr algn="l">
              <a:defRPr sz="3600" b="0" i="0" baseline="0">
                <a:solidFill>
                  <a:schemeClr val="tx2">
                    <a:lumMod val="75000"/>
                  </a:schemeClr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3854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17375E"/>
                </a:solidFill>
                <a:latin typeface="Franklin Gothic Demi Cond"/>
                <a:cs typeface="Franklin Gothic Demi C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Franklin Gothic Medium"/>
                <a:cs typeface="Franklin Gothic Medium"/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chemeClr val="bg1"/>
                </a:solidFill>
                <a:latin typeface="Franklin Gothic Demi Cond"/>
                <a:cs typeface="Franklin Gothic Demi Cond"/>
              </a:defRPr>
            </a:lvl1pPr>
          </a:lstStyle>
          <a:p>
            <a:pPr marL="88900">
              <a:lnSpc>
                <a:spcPct val="100000"/>
              </a:lnSpc>
            </a:pPr>
            <a:fld id="{81D60167-4931-47E6-BA6A-407CBD079E47}" type="slidenum">
              <a:rPr spc="-10" dirty="0"/>
              <a:t>‹#›</a:t>
            </a:fld>
            <a:endParaRPr spc="-1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17375E"/>
                </a:solidFill>
                <a:latin typeface="Franklin Gothic Demi Cond"/>
                <a:cs typeface="Franklin Gothic Demi C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chemeClr val="bg1"/>
                </a:solidFill>
                <a:latin typeface="Franklin Gothic Demi Cond"/>
                <a:cs typeface="Franklin Gothic Demi Cond"/>
              </a:defRPr>
            </a:lvl1pPr>
          </a:lstStyle>
          <a:p>
            <a:pPr marL="88900">
              <a:lnSpc>
                <a:spcPct val="100000"/>
              </a:lnSpc>
            </a:pPr>
            <a:fld id="{81D60167-4931-47E6-BA6A-407CBD079E47}" type="slidenum">
              <a:rPr spc="-10" dirty="0"/>
              <a:t>‹#›</a:t>
            </a:fld>
            <a:endParaRPr spc="-1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17375E"/>
                </a:solidFill>
                <a:latin typeface="Franklin Gothic Demi Cond"/>
                <a:cs typeface="Franklin Gothic Demi Cond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chemeClr val="bg1"/>
                </a:solidFill>
                <a:latin typeface="Franklin Gothic Demi Cond"/>
                <a:cs typeface="Franklin Gothic Demi Cond"/>
              </a:defRPr>
            </a:lvl1pPr>
          </a:lstStyle>
          <a:p>
            <a:pPr marL="88900">
              <a:lnSpc>
                <a:spcPct val="100000"/>
              </a:lnSpc>
            </a:pPr>
            <a:fld id="{81D60167-4931-47E6-BA6A-407CBD079E47}" type="slidenum">
              <a:rPr spc="-10" dirty="0"/>
              <a:t>‹#›</a:t>
            </a:fld>
            <a:endParaRPr spc="-1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16636" y="2051304"/>
            <a:ext cx="2023871" cy="20208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4572"/>
            <a:ext cx="9144000" cy="2499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6608064"/>
            <a:ext cx="9144000" cy="249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chemeClr val="bg1"/>
                </a:solidFill>
                <a:latin typeface="Franklin Gothic Demi Cond"/>
                <a:cs typeface="Franklin Gothic Demi Cond"/>
              </a:defRPr>
            </a:lvl1pPr>
          </a:lstStyle>
          <a:p>
            <a:pPr marL="88900">
              <a:lnSpc>
                <a:spcPct val="100000"/>
              </a:lnSpc>
            </a:pPr>
            <a:fld id="{81D60167-4931-47E6-BA6A-407CBD079E47}" type="slidenum">
              <a:rPr spc="-10" dirty="0"/>
              <a:t>‹#›</a:t>
            </a:fld>
            <a:endParaRPr spc="-1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Cover - Lighthouse, Mountains, Full Logo, 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555999" y="3519056"/>
            <a:ext cx="5068727" cy="794326"/>
          </a:xfrm>
        </p:spPr>
        <p:txBody>
          <a:bodyPr anchor="b">
            <a:normAutofit/>
          </a:bodyPr>
          <a:lstStyle>
            <a:lvl1pPr algn="r">
              <a:lnSpc>
                <a:spcPct val="90000"/>
              </a:lnSpc>
              <a:defRPr sz="2800" i="0" baseline="0">
                <a:solidFill>
                  <a:schemeClr val="accent3"/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Presentation Title</a:t>
            </a:r>
            <a:br>
              <a:rPr lang="en-US" dirty="0"/>
            </a:br>
            <a:r>
              <a:rPr lang="en-US" dirty="0"/>
              <a:t>2 Lines Maximum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55999" y="2604655"/>
            <a:ext cx="5068727" cy="738620"/>
          </a:xfrm>
        </p:spPr>
        <p:txBody>
          <a:bodyPr anchor="b">
            <a:normAutofit/>
          </a:bodyPr>
          <a:lstStyle>
            <a:lvl1pPr marL="0" indent="0" algn="r">
              <a:buNone/>
              <a:defRPr sz="2000" baseline="0">
                <a:solidFill>
                  <a:schemeClr val="accent3"/>
                </a:solidFill>
                <a:latin typeface="Franklin Gothic Demi Cond" panose="020B07060304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Presentation subtitle, author, date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36764" y="2506436"/>
            <a:ext cx="3037115" cy="1806946"/>
          </a:xfrm>
          <a:prstGeom prst="rect">
            <a:avLst/>
          </a:prstGeom>
          <a:solidFill>
            <a:srgbClr val="005E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lin Gothic Medium" panose="020B0603020102020204" pitchFamily="34" charset="0"/>
              </a:rPr>
              <a:t>North Carolina</a:t>
            </a:r>
          </a:p>
          <a:p>
            <a:pPr algn="ctr"/>
            <a:r>
              <a:rPr lang="en-US" sz="32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lin Gothic Medium" panose="020B0603020102020204" pitchFamily="34" charset="0"/>
              </a:rPr>
              <a:t>Child Welfare</a:t>
            </a:r>
          </a:p>
        </p:txBody>
      </p:sp>
    </p:spTree>
    <p:extLst>
      <p:ext uri="{BB962C8B-B14F-4D97-AF65-F5344CB8AC3E}">
        <p14:creationId xmlns:p14="http://schemas.microsoft.com/office/powerpoint/2010/main" val="3453192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, Title, Text - No 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031863"/>
            <a:ext cx="7886700" cy="538741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defRPr sz="2400" baseline="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First level bullet; 24pt text; 12pts above/2pts below</a:t>
            </a:r>
          </a:p>
          <a:p>
            <a:pPr lvl="1"/>
            <a:r>
              <a:rPr lang="en-US" dirty="0"/>
              <a:t>Second level bullet; 20pt text; 2pts above/2pts below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00184" y="6648569"/>
            <a:ext cx="2057400" cy="138112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Franklin Gothic Demi Cond" panose="020B07060304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209550"/>
            <a:ext cx="7886700" cy="822325"/>
          </a:xfrm>
        </p:spPr>
        <p:txBody>
          <a:bodyPr anchor="b">
            <a:noAutofit/>
          </a:bodyPr>
          <a:lstStyle>
            <a:lvl1pPr marL="0" indent="0">
              <a:buNone/>
              <a:defRPr sz="3200" baseline="0">
                <a:solidFill>
                  <a:schemeClr val="accent3"/>
                </a:solidFill>
                <a:latin typeface="Franklin Gothic Demi Cond" panose="020B0706030402020204" pitchFamily="34" charset="0"/>
              </a:defRPr>
            </a:lvl1pPr>
            <a:lvl2pPr marL="342900" indent="0">
              <a:buNone/>
              <a:defRPr sz="32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32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32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32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Slide title, one line max, initial cap first word only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-15477"/>
            <a:ext cx="9144000" cy="320277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95250" y="-15477"/>
            <a:ext cx="8905875" cy="320277"/>
          </a:xfrm>
        </p:spPr>
        <p:txBody>
          <a:bodyPr anchor="ctr">
            <a:noAutofit/>
          </a:bodyPr>
          <a:lstStyle>
            <a:lvl1pPr algn="l">
              <a:defRPr sz="1400" i="0" baseline="0">
                <a:solidFill>
                  <a:schemeClr val="bg1"/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DIVIDER - USE ONLY IF NEEDED TO DIFFERENTIATE BETWEEN DISTINCT SECTIONS; DO NOT REPEAT SLIDE TITLES</a:t>
            </a:r>
          </a:p>
        </p:txBody>
      </p:sp>
    </p:spTree>
    <p:extLst>
      <p:ext uri="{BB962C8B-B14F-4D97-AF65-F5344CB8AC3E}">
        <p14:creationId xmlns:p14="http://schemas.microsoft.com/office/powerpoint/2010/main" val="1484968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, 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031863"/>
            <a:ext cx="7886700" cy="469583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defRPr sz="2400" baseline="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First level bullet; 24pt text; 12pts above/2pts below</a:t>
            </a:r>
          </a:p>
          <a:p>
            <a:pPr lvl="1"/>
            <a:r>
              <a:rPr lang="en-US" dirty="0"/>
              <a:t>Second level bullet; 20pt text; 2pts above/2pts below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00184" y="6648569"/>
            <a:ext cx="2057400" cy="138112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Franklin Gothic Demi Cond" panose="020B07060304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209550"/>
            <a:ext cx="7886700" cy="822325"/>
          </a:xfrm>
        </p:spPr>
        <p:txBody>
          <a:bodyPr anchor="b">
            <a:noAutofit/>
          </a:bodyPr>
          <a:lstStyle>
            <a:lvl1pPr marL="0" indent="0">
              <a:buNone/>
              <a:defRPr sz="3200" baseline="0">
                <a:solidFill>
                  <a:schemeClr val="accent3"/>
                </a:solidFill>
                <a:latin typeface="Franklin Gothic Demi Cond" panose="020B0706030402020204" pitchFamily="34" charset="0"/>
              </a:defRPr>
            </a:lvl1pPr>
            <a:lvl2pPr marL="342900" indent="0">
              <a:buNone/>
              <a:defRPr sz="32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32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32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32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Slide title, one line max, initial cap first word only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-15477"/>
            <a:ext cx="9144000" cy="320277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95250" y="-15477"/>
            <a:ext cx="8905875" cy="320277"/>
          </a:xfrm>
        </p:spPr>
        <p:txBody>
          <a:bodyPr anchor="ctr">
            <a:noAutofit/>
          </a:bodyPr>
          <a:lstStyle>
            <a:lvl1pPr algn="l">
              <a:defRPr sz="1400" i="0" baseline="0">
                <a:solidFill>
                  <a:schemeClr val="bg1"/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DIVIDER - USE ONLY IF NEEDED TO DIFFERENTIATE BETWEEN DISTINCT SECTIONS; DO NOT REPEAT SLIDE TITLES</a:t>
            </a:r>
          </a:p>
        </p:txBody>
      </p:sp>
    </p:spTree>
    <p:extLst>
      <p:ext uri="{BB962C8B-B14F-4D97-AF65-F5344CB8AC3E}">
        <p14:creationId xmlns:p14="http://schemas.microsoft.com/office/powerpoint/2010/main" val="2991867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Divider Slide - Logo, Bar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591300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609600"/>
            <a:ext cx="9144000" cy="895350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42875" y="609998"/>
            <a:ext cx="8858250" cy="894952"/>
          </a:xfrm>
        </p:spPr>
        <p:txBody>
          <a:bodyPr anchor="ctr">
            <a:normAutofit/>
          </a:bodyPr>
          <a:lstStyle>
            <a:lvl1pPr algn="l"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1574007"/>
            <a:ext cx="9144000" cy="38290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77788" y="6650038"/>
            <a:ext cx="2057400" cy="138112"/>
          </a:xfrm>
        </p:spPr>
        <p:txBody>
          <a:bodyPr/>
          <a:lstStyle>
            <a:lvl1pPr algn="l"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53AA257-D31E-4AA7-AA92-EE74ED46607B}" type="slidenum">
              <a:rPr lang="en-US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627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4572"/>
            <a:ext cx="9144000" cy="27432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27380" y="521960"/>
            <a:ext cx="7889239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17375E"/>
                </a:solidFill>
                <a:latin typeface="Franklin Gothic Demi Cond"/>
                <a:cs typeface="Franklin Gothic Demi C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27881" y="1426385"/>
            <a:ext cx="7888236" cy="47282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01027" y="6646755"/>
            <a:ext cx="4043045" cy="152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1" i="0">
                <a:solidFill>
                  <a:schemeClr val="bg1"/>
                </a:solidFill>
                <a:latin typeface="Franklin Gothic Demi Cond"/>
                <a:cs typeface="Franklin Gothic Demi Cond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JOINT </a:t>
            </a:r>
            <a:r>
              <a:rPr spc="-10" dirty="0"/>
              <a:t>L</a:t>
            </a:r>
            <a:r>
              <a:rPr spc="-5" dirty="0"/>
              <a:t>E</a:t>
            </a:r>
            <a:r>
              <a:rPr spc="-15" dirty="0"/>
              <a:t>G</a:t>
            </a:r>
            <a:r>
              <a:rPr spc="-5" dirty="0"/>
              <a:t>I</a:t>
            </a:r>
            <a:r>
              <a:rPr spc="-20" dirty="0"/>
              <a:t>S</a:t>
            </a:r>
            <a:r>
              <a:rPr spc="-10" dirty="0"/>
              <a:t>L</a:t>
            </a:r>
            <a:r>
              <a:rPr spc="-20" dirty="0"/>
              <a:t>A</a:t>
            </a:r>
            <a:r>
              <a:rPr dirty="0"/>
              <a:t>T</a:t>
            </a:r>
            <a:r>
              <a:rPr spc="-5" dirty="0"/>
              <a:t>I</a:t>
            </a:r>
            <a:r>
              <a:rPr spc="-10" dirty="0"/>
              <a:t>V</a:t>
            </a:r>
            <a:r>
              <a:rPr spc="-5" dirty="0"/>
              <a:t>E</a:t>
            </a:r>
            <a:r>
              <a:rPr spc="10" dirty="0"/>
              <a:t> </a:t>
            </a:r>
            <a:r>
              <a:rPr spc="-15" dirty="0"/>
              <a:t>C</a:t>
            </a:r>
            <a:r>
              <a:rPr spc="-10" dirty="0"/>
              <a:t>O</a:t>
            </a:r>
            <a:r>
              <a:rPr spc="-15" dirty="0"/>
              <a:t>MM</a:t>
            </a:r>
            <a:r>
              <a:rPr spc="-5" dirty="0"/>
              <a:t>I</a:t>
            </a:r>
            <a:r>
              <a:rPr dirty="0"/>
              <a:t>TT</a:t>
            </a:r>
            <a:r>
              <a:rPr spc="-5" dirty="0"/>
              <a:t>EE </a:t>
            </a:r>
            <a:r>
              <a:rPr spc="-10" dirty="0"/>
              <a:t>ON</a:t>
            </a:r>
            <a:r>
              <a:rPr spc="5" dirty="0"/>
              <a:t> </a:t>
            </a:r>
            <a:r>
              <a:rPr spc="-15" dirty="0"/>
              <a:t>H</a:t>
            </a:r>
            <a:r>
              <a:rPr dirty="0"/>
              <a:t>E</a:t>
            </a:r>
            <a:r>
              <a:rPr spc="-20" dirty="0"/>
              <a:t>A</a:t>
            </a:r>
            <a:r>
              <a:rPr spc="-10" dirty="0"/>
              <a:t>L</a:t>
            </a:r>
            <a:r>
              <a:rPr dirty="0"/>
              <a:t>T</a:t>
            </a:r>
            <a:r>
              <a:rPr spc="-10" dirty="0"/>
              <a:t>H </a:t>
            </a:r>
            <a:r>
              <a:rPr spc="-20" dirty="0"/>
              <a:t>A</a:t>
            </a:r>
            <a:r>
              <a:rPr spc="-10" dirty="0"/>
              <a:t>ND</a:t>
            </a:r>
            <a:r>
              <a:rPr spc="5" dirty="0"/>
              <a:t> </a:t>
            </a:r>
            <a:r>
              <a:rPr spc="-15" dirty="0"/>
              <a:t>HUM</a:t>
            </a:r>
            <a:r>
              <a:rPr spc="-20" dirty="0"/>
              <a:t>A</a:t>
            </a:r>
            <a:r>
              <a:rPr spc="-10" dirty="0"/>
              <a:t>N</a:t>
            </a:r>
            <a:r>
              <a:rPr spc="20" dirty="0"/>
              <a:t> </a:t>
            </a:r>
            <a:r>
              <a:rPr spc="-20" dirty="0"/>
              <a:t>S</a:t>
            </a:r>
            <a:r>
              <a:rPr spc="-5" dirty="0"/>
              <a:t>E</a:t>
            </a:r>
            <a:r>
              <a:rPr spc="-10" dirty="0"/>
              <a:t>RV</a:t>
            </a:r>
            <a:r>
              <a:rPr spc="-5" dirty="0"/>
              <a:t>I</a:t>
            </a:r>
            <a:r>
              <a:rPr spc="-15" dirty="0"/>
              <a:t>C</a:t>
            </a:r>
            <a:r>
              <a:rPr spc="-5" dirty="0"/>
              <a:t>ES</a:t>
            </a:r>
            <a:r>
              <a:rPr spc="20" dirty="0"/>
              <a:t> </a:t>
            </a:r>
            <a:r>
              <a:rPr spc="-5" dirty="0"/>
              <a:t>| </a:t>
            </a:r>
            <a:r>
              <a:rPr spc="-10" dirty="0"/>
              <a:t>O</a:t>
            </a:r>
            <a:r>
              <a:rPr spc="-15" dirty="0"/>
              <a:t>C</a:t>
            </a:r>
            <a:r>
              <a:rPr dirty="0"/>
              <a:t>T</a:t>
            </a:r>
            <a:r>
              <a:rPr spc="-5" dirty="0"/>
              <a:t>.</a:t>
            </a:r>
            <a:r>
              <a:rPr dirty="0"/>
              <a:t> </a:t>
            </a:r>
            <a:r>
              <a:rPr spc="-20" dirty="0"/>
              <a:t>10</a:t>
            </a:r>
            <a:r>
              <a:rPr spc="-5" dirty="0"/>
              <a:t>,</a:t>
            </a:r>
            <a:r>
              <a:rPr spc="10" dirty="0"/>
              <a:t> </a:t>
            </a:r>
            <a:r>
              <a:rPr spc="-20" dirty="0"/>
              <a:t>2017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624823" y="6647948"/>
            <a:ext cx="179070" cy="152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1" i="0">
                <a:solidFill>
                  <a:schemeClr val="bg1"/>
                </a:solidFill>
                <a:latin typeface="Franklin Gothic Demi Cond"/>
                <a:cs typeface="Franklin Gothic Demi Cond"/>
              </a:defRPr>
            </a:lvl1pPr>
          </a:lstStyle>
          <a:p>
            <a:pPr marL="88900">
              <a:lnSpc>
                <a:spcPct val="100000"/>
              </a:lnSpc>
            </a:pPr>
            <a:fld id="{81D60167-4931-47E6-BA6A-407CBD079E47}" type="slidenum">
              <a:rPr spc="-10" dirty="0"/>
              <a:t>‹#›</a:t>
            </a:fld>
            <a:endParaRPr spc="-1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2" r:id="rId9"/>
    <p:sldLayoutId id="2147483673" r:id="rId10"/>
    <p:sldLayoutId id="2147483674" r:id="rId1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7.svg"/><Relationship Id="rId4" Type="http://schemas.openxmlformats.org/officeDocument/2006/relationships/image" Target="../media/image6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nccwta.org/index.php?/Knowledgebase/Article/View/2/0/nc-child-welfare-manual" TargetMode="External"/><Relationship Id="rId7" Type="http://schemas.openxmlformats.org/officeDocument/2006/relationships/hyperlink" Target="mailto:Emi.Wyble@dhhs.nc.gov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Erin.baluyot@dhhs.nc.gov" TargetMode="External"/><Relationship Id="rId5" Type="http://schemas.openxmlformats.org/officeDocument/2006/relationships/hyperlink" Target="mailto:Terri.Reichert@dhhs.nc.gov" TargetMode="External"/><Relationship Id="rId4" Type="http://schemas.openxmlformats.org/officeDocument/2006/relationships/hyperlink" Target="https://www2.ncdhhs.gov/info/olm/manuals/dss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0" y="5791200"/>
            <a:ext cx="9144000" cy="8925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lang="en-US" sz="2000" spc="-5" dirty="0">
                <a:solidFill>
                  <a:srgbClr val="17375E"/>
                </a:solidFill>
                <a:latin typeface="Franklin Gothic Demi Cond"/>
                <a:cs typeface="Franklin Gothic Demi Cond"/>
              </a:rPr>
              <a:t>North Carolina Department of Health and Human Services</a:t>
            </a:r>
          </a:p>
          <a:p>
            <a:pPr marL="12700" marR="5080" algn="ctr">
              <a:lnSpc>
                <a:spcPct val="100000"/>
              </a:lnSpc>
            </a:pPr>
            <a:r>
              <a:rPr lang="en-US" sz="2000" spc="-5" dirty="0">
                <a:solidFill>
                  <a:srgbClr val="17375E"/>
                </a:solidFill>
                <a:latin typeface="Franklin Gothic Demi Cond"/>
                <a:cs typeface="Franklin Gothic Demi Cond"/>
              </a:rPr>
              <a:t>Division of Social Services | Child Welfare Section</a:t>
            </a:r>
            <a:endParaRPr sz="2000" dirty="0">
              <a:latin typeface="Franklin Gothic Demi Cond"/>
              <a:cs typeface="Franklin Gothic Demi Cond"/>
            </a:endParaRPr>
          </a:p>
          <a:p>
            <a:pPr>
              <a:lnSpc>
                <a:spcPct val="100000"/>
              </a:lnSpc>
              <a:spcBef>
                <a:spcPts val="28"/>
              </a:spcBef>
            </a:pP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22424E-2BBC-4A24-A427-3BA3EEFF0EEE}"/>
              </a:ext>
            </a:extLst>
          </p:cNvPr>
          <p:cNvSpPr txBox="1"/>
          <p:nvPr/>
        </p:nvSpPr>
        <p:spPr>
          <a:xfrm rot="10800000" flipV="1">
            <a:off x="2895600" y="1310045"/>
            <a:ext cx="51816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dirty="0">
              <a:latin typeface="Franklin Gothic Demi" panose="020B0703020102020204" pitchFamily="34" charset="0"/>
            </a:endParaRPr>
          </a:p>
          <a:p>
            <a:pPr algn="ctr"/>
            <a:endParaRPr lang="en-US" sz="2000" dirty="0">
              <a:latin typeface="Franklin Gothic Demi" panose="020B0703020102020204" pitchFamily="34" charset="0"/>
            </a:endParaRPr>
          </a:p>
          <a:p>
            <a:pPr algn="ctr"/>
            <a:endParaRPr lang="en-US" sz="2000" dirty="0">
              <a:latin typeface="Franklin Gothic Demi" panose="020B0703020102020204" pitchFamily="34" charset="0"/>
            </a:endParaRPr>
          </a:p>
          <a:p>
            <a:pPr algn="ctr"/>
            <a:endParaRPr lang="en-US" sz="2000" dirty="0">
              <a:latin typeface="Franklin Gothic Demi" panose="020B0703020102020204" pitchFamily="34" charset="0"/>
            </a:endParaRPr>
          </a:p>
          <a:p>
            <a:pPr algn="ctr"/>
            <a:r>
              <a:rPr lang="en-US" sz="2000" dirty="0">
                <a:latin typeface="Franklin Gothic Demi" panose="020B0703020102020204" pitchFamily="34" charset="0"/>
              </a:rPr>
              <a:t>NC’s Program Improvement Plan: </a:t>
            </a:r>
          </a:p>
          <a:p>
            <a:pPr algn="ctr"/>
            <a:r>
              <a:rPr lang="en-US" sz="2000" dirty="0">
                <a:latin typeface="Franklin Gothic Demi" panose="020B0703020102020204" pitchFamily="34" charset="0"/>
              </a:rPr>
              <a:t>Child Welfare Modified Manual</a:t>
            </a:r>
          </a:p>
          <a:p>
            <a:endParaRPr lang="en-US" dirty="0">
              <a:latin typeface="Franklin Gothic Demi" panose="020B0703020102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3D23447-FCE9-4B19-BD48-06967C6009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7856" y="1310640"/>
            <a:ext cx="7888288" cy="4923306"/>
          </a:xfrm>
        </p:spPr>
        <p:txBody>
          <a:bodyPr/>
          <a:lstStyle/>
          <a:p>
            <a:r>
              <a:rPr lang="en-US" sz="1800" b="0" dirty="0">
                <a:latin typeface="+mn-lt"/>
              </a:rPr>
              <a:t>Two-Level Decision Making/Role of the Supervisor</a:t>
            </a:r>
          </a:p>
          <a:p>
            <a:pPr lvl="1"/>
            <a:r>
              <a:rPr lang="en-US" sz="1800" b="0" dirty="0">
                <a:latin typeface="+mn-lt"/>
              </a:rPr>
              <a:t>New section that provides guidance on what staffing a case looks like</a:t>
            </a:r>
          </a:p>
          <a:p>
            <a:pPr marL="338137" indent="-342900"/>
            <a:r>
              <a:rPr lang="en-US" sz="1800" b="0" dirty="0">
                <a:latin typeface="+mn-lt"/>
              </a:rPr>
              <a:t>Decision Making and Case Closure</a:t>
            </a:r>
          </a:p>
          <a:p>
            <a:pPr marL="685800" lvl="1" indent="-342900"/>
            <a:r>
              <a:rPr lang="en-US" sz="1800" b="0" dirty="0">
                <a:latin typeface="+mn-lt"/>
              </a:rPr>
              <a:t>When both parents are alleged perpetrators and they live separately, a separate Risk Assessment must be done</a:t>
            </a:r>
          </a:p>
          <a:p>
            <a:pPr marL="338137" indent="-342900"/>
            <a:r>
              <a:rPr lang="en-US" sz="1800" b="0" dirty="0">
                <a:latin typeface="+mn-lt"/>
              </a:rPr>
              <a:t>Notifications</a:t>
            </a:r>
          </a:p>
          <a:p>
            <a:pPr marL="685800" lvl="1" indent="-342900"/>
            <a:r>
              <a:rPr lang="en-US" sz="1800" b="0" dirty="0">
                <a:latin typeface="+mn-lt"/>
              </a:rPr>
              <a:t>All reporters and TSP</a:t>
            </a:r>
          </a:p>
          <a:p>
            <a:pPr marL="338137" indent="-342900"/>
            <a:r>
              <a:rPr lang="en-US" sz="1800" dirty="0">
                <a:latin typeface="+mn-lt"/>
              </a:rPr>
              <a:t>Misc. </a:t>
            </a:r>
            <a:r>
              <a:rPr lang="en-US" sz="1800" b="0" dirty="0">
                <a:latin typeface="+mn-lt"/>
              </a:rPr>
              <a:t>Requirements</a:t>
            </a:r>
          </a:p>
          <a:p>
            <a:pPr marL="685800" lvl="1" indent="-342900"/>
            <a:r>
              <a:rPr lang="en-US" sz="1800" b="0" dirty="0">
                <a:latin typeface="+mn-lt"/>
              </a:rPr>
              <a:t>A “Services Needed” finding is not appropriate if you can’t walk away without services</a:t>
            </a:r>
          </a:p>
          <a:p>
            <a:pPr marL="685800" lvl="1" indent="-342900"/>
            <a:r>
              <a:rPr lang="en-US" sz="1800" b="0" dirty="0">
                <a:latin typeface="+mn-lt"/>
              </a:rPr>
              <a:t>Another adult should be present during a full body assessment</a:t>
            </a:r>
          </a:p>
          <a:p>
            <a:pPr marL="338137" indent="-342900"/>
            <a:r>
              <a:rPr lang="en-US" sz="1800" b="0" dirty="0">
                <a:latin typeface="+mn-lt"/>
              </a:rPr>
              <a:t>Documentation using the 5010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29A7A60-2421-44AE-AE89-77798E722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Franklin Gothic Demi" panose="020B0703020102020204" pitchFamily="34" charset="0"/>
              </a:rPr>
              <a:t>CPS ASSESSMENTS Highlights</a:t>
            </a:r>
          </a:p>
        </p:txBody>
      </p:sp>
    </p:spTree>
    <p:extLst>
      <p:ext uri="{BB962C8B-B14F-4D97-AF65-F5344CB8AC3E}">
        <p14:creationId xmlns:p14="http://schemas.microsoft.com/office/powerpoint/2010/main" val="40684958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77B69-32B1-4791-AFBD-F013F01AC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380" y="521960"/>
            <a:ext cx="7889239" cy="553998"/>
          </a:xfrm>
        </p:spPr>
        <p:txBody>
          <a:bodyPr/>
          <a:lstStyle/>
          <a:p>
            <a:r>
              <a:rPr lang="en-US" dirty="0"/>
              <a:t>In-Home Services Clarification &amp; Revisions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7D5B95-366D-4EB7-8869-332D16A42A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7881" y="1219201"/>
            <a:ext cx="7888236" cy="5316276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1800" dirty="0">
                <a:latin typeface="+mn-lt"/>
              </a:rPr>
              <a:t>Required Contacts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Contacts have been defined and broken down by type and frequency added.</a:t>
            </a:r>
          </a:p>
          <a:p>
            <a:pPr lvl="1"/>
            <a:endParaRPr lang="en-US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lvl="1"/>
            <a:endParaRPr lang="en-US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Additional visits as needed at intervals to assure safety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Clarity around the monthly In-Home Contact Record has been added.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The type and frequency of the contact with non-resident parent(s) is determined through case staffing. 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1800" dirty="0">
                <a:latin typeface="+mj-lt"/>
              </a:rPr>
              <a:t>The protocol regarding the frequency of contact with victim children and their parents/caretakers did not change. Children open for In-Home Services are at the greatest risk of harm.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E10A0C8-4723-42CE-B0B4-679404BB2C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0334844"/>
              </p:ext>
            </p:extLst>
          </p:nvPr>
        </p:nvGraphicFramePr>
        <p:xfrm>
          <a:off x="1066800" y="2057401"/>
          <a:ext cx="6934200" cy="21583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33550">
                  <a:extLst>
                    <a:ext uri="{9D8B030D-6E8A-4147-A177-3AD203B41FA5}">
                      <a16:colId xmlns:a16="http://schemas.microsoft.com/office/drawing/2014/main" val="3422997041"/>
                    </a:ext>
                  </a:extLst>
                </a:gridCol>
                <a:gridCol w="1733550">
                  <a:extLst>
                    <a:ext uri="{9D8B030D-6E8A-4147-A177-3AD203B41FA5}">
                      <a16:colId xmlns:a16="http://schemas.microsoft.com/office/drawing/2014/main" val="1137844154"/>
                    </a:ext>
                  </a:extLst>
                </a:gridCol>
                <a:gridCol w="1733550">
                  <a:extLst>
                    <a:ext uri="{9D8B030D-6E8A-4147-A177-3AD203B41FA5}">
                      <a16:colId xmlns:a16="http://schemas.microsoft.com/office/drawing/2014/main" val="3634965386"/>
                    </a:ext>
                  </a:extLst>
                </a:gridCol>
                <a:gridCol w="1733550">
                  <a:extLst>
                    <a:ext uri="{9D8B030D-6E8A-4147-A177-3AD203B41FA5}">
                      <a16:colId xmlns:a16="http://schemas.microsoft.com/office/drawing/2014/main" val="4114497778"/>
                    </a:ext>
                  </a:extLst>
                </a:gridCol>
              </a:tblGrid>
              <a:tr h="59816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Minimum Contact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# Monthly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Frequency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# In the home.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5527954"/>
                  </a:ext>
                </a:extLst>
              </a:tr>
              <a:tr h="50546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Parent/Child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 in the first half and one in the 2</a:t>
                      </a:r>
                      <a:r>
                        <a:rPr lang="en-US" sz="1100" baseline="30000" dirty="0">
                          <a:effectLst/>
                        </a:rPr>
                        <a:t>nd</a:t>
                      </a:r>
                      <a:r>
                        <a:rPr lang="en-US" sz="1100" dirty="0">
                          <a:effectLst/>
                        </a:rPr>
                        <a:t> half that are at least 7 Days apart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64271214"/>
                  </a:ext>
                </a:extLst>
              </a:tr>
              <a:tr h="50493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Collaterals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44158237"/>
                  </a:ext>
                </a:extLst>
              </a:tr>
              <a:tr h="52503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High Risk Cases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(4)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Weekly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086130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4553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6E568-5F1A-4435-8C12-3E74701AC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Franklin Gothic Demi" panose="020B0703020102020204" pitchFamily="34" charset="0"/>
              </a:rPr>
              <a:t>Permanency Planning Requirements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21AC26-E2D8-4612-A5DA-EBECB54BA6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9347" y="1210335"/>
            <a:ext cx="8205305" cy="5207085"/>
          </a:xfrm>
        </p:spPr>
        <p:txBody>
          <a:bodyPr/>
          <a:lstStyle/>
          <a:p>
            <a:r>
              <a:rPr lang="en-US" sz="1800" dirty="0">
                <a:latin typeface="+mj-lt"/>
              </a:rPr>
              <a:t>Case Staffing</a:t>
            </a:r>
          </a:p>
          <a:p>
            <a:pPr lvl="1"/>
            <a:r>
              <a:rPr lang="en-US" sz="1600" dirty="0">
                <a:latin typeface="+mj-lt"/>
              </a:rPr>
              <a:t>At least once a month  throughout the life of the case</a:t>
            </a:r>
          </a:p>
          <a:p>
            <a:pPr marL="0" indent="-4763"/>
            <a:r>
              <a:rPr lang="en-US" sz="1800" dirty="0">
                <a:latin typeface="+mj-lt"/>
              </a:rPr>
              <a:t>Timeframes</a:t>
            </a:r>
          </a:p>
          <a:p>
            <a:pPr lvl="1"/>
            <a:r>
              <a:rPr lang="en-US" sz="1600" dirty="0">
                <a:latin typeface="+mj-lt"/>
              </a:rPr>
              <a:t>Family Services Agreement</a:t>
            </a:r>
          </a:p>
          <a:p>
            <a:pPr lvl="1"/>
            <a:r>
              <a:rPr lang="en-US" sz="1600" dirty="0">
                <a:latin typeface="+mj-lt"/>
              </a:rPr>
              <a:t>Transitional Living Plan</a:t>
            </a:r>
          </a:p>
          <a:p>
            <a:r>
              <a:rPr lang="en-US" sz="1800" dirty="0">
                <a:latin typeface="+mj-lt"/>
              </a:rPr>
              <a:t>Contacts</a:t>
            </a:r>
          </a:p>
          <a:p>
            <a:pPr lvl="1"/>
            <a:r>
              <a:rPr lang="en-US" sz="1600" dirty="0">
                <a:latin typeface="+mj-lt"/>
              </a:rPr>
              <a:t>Child (initial 7 day visit, monthly thereafter)</a:t>
            </a:r>
          </a:p>
          <a:p>
            <a:pPr lvl="1"/>
            <a:r>
              <a:rPr lang="en-US" sz="1600" dirty="0">
                <a:latin typeface="+mj-lt"/>
              </a:rPr>
              <a:t>Parent (face-to-face monthly for primary plan of reunification; if reunification is not the primary plan, monthly contact until TPR)</a:t>
            </a:r>
          </a:p>
          <a:p>
            <a:pPr lvl="1"/>
            <a:r>
              <a:rPr lang="en-US" sz="1600" dirty="0">
                <a:latin typeface="+mj-lt"/>
              </a:rPr>
              <a:t>Placement Provider (initial 7 day visit, monthly thereafter; both spouses and any other caretakers at least quarterly)</a:t>
            </a:r>
          </a:p>
          <a:p>
            <a:r>
              <a:rPr lang="en-US" sz="1800" dirty="0">
                <a:latin typeface="+mj-lt"/>
              </a:rPr>
              <a:t>Shared Parenting</a:t>
            </a:r>
          </a:p>
          <a:p>
            <a:pPr lvl="1"/>
            <a:r>
              <a:rPr lang="en-US" sz="1600" dirty="0">
                <a:latin typeface="+mj-lt"/>
              </a:rPr>
              <a:t>Within 14 days</a:t>
            </a:r>
          </a:p>
          <a:p>
            <a:r>
              <a:rPr lang="en-US" sz="1800" dirty="0">
                <a:latin typeface="+mj-lt"/>
              </a:rPr>
              <a:t>Family Time and Contact Plan</a:t>
            </a:r>
          </a:p>
          <a:p>
            <a:pPr lvl="1"/>
            <a:r>
              <a:rPr lang="en-US" sz="1600" dirty="0">
                <a:latin typeface="+mj-lt"/>
              </a:rPr>
              <a:t>Within 14 days</a:t>
            </a:r>
          </a:p>
          <a:p>
            <a:r>
              <a:rPr lang="en-US" sz="1800" dirty="0">
                <a:latin typeface="+mj-lt"/>
              </a:rPr>
              <a:t>Educational Stability</a:t>
            </a:r>
          </a:p>
          <a:p>
            <a:pPr lvl="1"/>
            <a:r>
              <a:rPr lang="en-US" sz="1600" dirty="0">
                <a:latin typeface="+mj-lt"/>
              </a:rPr>
              <a:t>Best Interest Determination (BID) Meeting within 5 school days </a:t>
            </a:r>
          </a:p>
          <a:p>
            <a:pPr marL="342900" lvl="1" indent="0">
              <a:buNone/>
            </a:pPr>
            <a:endParaRPr lang="en-US" dirty="0"/>
          </a:p>
        </p:txBody>
      </p:sp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430D500C-C761-40E4-B086-9082E4C7B2B5}"/>
              </a:ext>
            </a:extLst>
          </p:cNvPr>
          <p:cNvSpPr/>
          <p:nvPr/>
        </p:nvSpPr>
        <p:spPr>
          <a:xfrm>
            <a:off x="5742398" y="1746229"/>
            <a:ext cx="2764221" cy="1384342"/>
          </a:xfrm>
          <a:prstGeom prst="round2Diag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en-US" sz="1600" b="1" dirty="0"/>
              <a:t>Within 30 days;</a:t>
            </a:r>
          </a:p>
          <a:p>
            <a:pPr marL="285750" indent="-285750">
              <a:buFontTx/>
              <a:buChar char="-"/>
            </a:pPr>
            <a:r>
              <a:rPr lang="en-US" sz="1600" b="1" dirty="0"/>
              <a:t>Review at 60 days;</a:t>
            </a:r>
          </a:p>
          <a:p>
            <a:pPr marL="285750" indent="-285750">
              <a:buFontTx/>
              <a:buChar char="-"/>
            </a:pPr>
            <a:r>
              <a:rPr lang="en-US" sz="1600" b="1" dirty="0"/>
              <a:t>Every 90 days thereafter</a:t>
            </a:r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F23301FF-E809-4B09-94BE-41FF33E4CEB3}"/>
              </a:ext>
            </a:extLst>
          </p:cNvPr>
          <p:cNvSpPr/>
          <p:nvPr/>
        </p:nvSpPr>
        <p:spPr>
          <a:xfrm>
            <a:off x="5562600" y="4419600"/>
            <a:ext cx="2764221" cy="1384342"/>
          </a:xfrm>
          <a:prstGeom prst="round2Diag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u="sng" dirty="0"/>
              <a:t>Collateral Contacts </a:t>
            </a:r>
          </a:p>
          <a:p>
            <a:pPr algn="ctr"/>
            <a:endParaRPr lang="en-US" sz="1600" b="1" u="sng" dirty="0"/>
          </a:p>
          <a:p>
            <a:r>
              <a:rPr lang="en-US" sz="1600" b="1" dirty="0"/>
              <a:t>*Whenever indicated by the child and family’s needs* </a:t>
            </a:r>
          </a:p>
        </p:txBody>
      </p:sp>
    </p:spTree>
    <p:extLst>
      <p:ext uri="{BB962C8B-B14F-4D97-AF65-F5344CB8AC3E}">
        <p14:creationId xmlns:p14="http://schemas.microsoft.com/office/powerpoint/2010/main" val="6231362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9C6BF-75F0-4266-9BBA-3DFDF383E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Franklin Gothic Demi" panose="020B0703020102020204" pitchFamily="34" charset="0"/>
              </a:rPr>
              <a:t>Family Services Agreement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77FFAB-2122-429C-8118-33731ADB236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369" y="1172693"/>
            <a:ext cx="7888288" cy="5249127"/>
          </a:xfrm>
        </p:spPr>
        <p:txBody>
          <a:bodyPr/>
          <a:lstStyle/>
          <a:p>
            <a:pPr marL="0" indent="0">
              <a:buNone/>
            </a:pPr>
            <a:endParaRPr lang="en-US" sz="1800" dirty="0">
              <a:latin typeface="+mn-lt"/>
            </a:endParaRPr>
          </a:p>
          <a:p>
            <a:pPr marL="0" indent="0">
              <a:buNone/>
            </a:pPr>
            <a:r>
              <a:rPr lang="en-US" sz="1800" dirty="0">
                <a:latin typeface="+mn-lt"/>
              </a:rPr>
              <a:t>Timeframes: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Developed within 30 days of the child entering custody;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Reviewed and updated within 60 days of the child entering custody; 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Reviewed and updated every 90 days thereafter throughout the life of the case.</a:t>
            </a:r>
          </a:p>
          <a:p>
            <a:pPr marL="0" indent="0">
              <a:buNone/>
            </a:pPr>
            <a:endParaRPr lang="en-US" sz="1800" dirty="0">
              <a:latin typeface="+mn-lt"/>
            </a:endParaRPr>
          </a:p>
          <a:p>
            <a:pPr marL="347663" lvl="1" indent="0" algn="ctr">
              <a:buNone/>
            </a:pPr>
            <a:r>
              <a:rPr lang="en-US" sz="1800" dirty="0">
                <a:latin typeface="+mn-lt"/>
              </a:rPr>
              <a:t>The Family Services Agreement can be developed during a Child and Family Team (CFT) meeting, or individually with the family.</a:t>
            </a:r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1002014B-7775-491F-A57A-9711161DBFF7}"/>
              </a:ext>
            </a:extLst>
          </p:cNvPr>
          <p:cNvSpPr/>
          <p:nvPr/>
        </p:nvSpPr>
        <p:spPr>
          <a:xfrm>
            <a:off x="674369" y="3623637"/>
            <a:ext cx="290669" cy="28377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36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A7611-846A-49AE-8375-ADE8FBD27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776" y="1047356"/>
            <a:ext cx="8280445" cy="548640"/>
          </a:xfrm>
        </p:spPr>
        <p:txBody>
          <a:bodyPr/>
          <a:lstStyle/>
          <a:p>
            <a:pPr algn="ctr"/>
            <a:r>
              <a:rPr lang="en-US" sz="3600" dirty="0">
                <a:latin typeface="Franklin Gothic Demi" panose="020B0703020102020204" pitchFamily="34" charset="0"/>
              </a:rPr>
              <a:t>Permanency Planning Review Purpose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E2F568-2447-42CB-8E80-40648B9F53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7855" y="1752600"/>
            <a:ext cx="7888288" cy="4364383"/>
          </a:xfrm>
        </p:spPr>
        <p:txBody>
          <a:bodyPr/>
          <a:lstStyle/>
          <a:p>
            <a:pPr marL="0" indent="0" algn="ctr">
              <a:buNone/>
            </a:pPr>
            <a:r>
              <a:rPr lang="en-US" sz="1800" dirty="0">
                <a:latin typeface="+mn-lt"/>
              </a:rPr>
              <a:t>The Permanency Planning Review (PPR) is a team meeting designed to focus on both the child and the family. The meeting also includes an agency review of the case to ensure timely permanency is achieved. </a:t>
            </a:r>
          </a:p>
          <a:p>
            <a:pPr marL="0" indent="0">
              <a:buNone/>
            </a:pPr>
            <a:r>
              <a:rPr lang="en-US" sz="1800" dirty="0">
                <a:latin typeface="+mn-lt"/>
              </a:rPr>
              <a:t>Timeframes: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Within 60 days of the child entering custody;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Every 90 days thereafter throughout the life of the case; 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When there is a recommended change in the permanent plan outside of the regular review schedule. </a:t>
            </a:r>
          </a:p>
          <a:p>
            <a:pPr marL="0" indent="0" algn="l">
              <a:buNone/>
            </a:pPr>
            <a:endParaRPr lang="en-US" sz="20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145071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84774-D6F2-4767-84B8-992F6C034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9645" y="553834"/>
            <a:ext cx="6241438" cy="548640"/>
          </a:xfrm>
        </p:spPr>
        <p:txBody>
          <a:bodyPr/>
          <a:lstStyle/>
          <a:p>
            <a:r>
              <a:rPr lang="en-US" sz="3600" dirty="0">
                <a:latin typeface="Franklin Gothic Demi" panose="020B0703020102020204" pitchFamily="34" charset="0"/>
              </a:rPr>
              <a:t>Permanency Planning Reviews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1CA9DDD-A055-49FD-B274-8F01D115376F}"/>
              </a:ext>
            </a:extLst>
          </p:cNvPr>
          <p:cNvSpPr/>
          <p:nvPr/>
        </p:nvSpPr>
        <p:spPr>
          <a:xfrm>
            <a:off x="5297725" y="1243239"/>
            <a:ext cx="3341778" cy="2123089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600" b="1" u="sng" dirty="0"/>
              <a:t>CHILD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Continued Custody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Placement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Ongoing Needs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Concurrent Planning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ACB02F-894F-4267-B076-8C51CA5C0E76}"/>
              </a:ext>
            </a:extLst>
          </p:cNvPr>
          <p:cNvSpPr/>
          <p:nvPr/>
        </p:nvSpPr>
        <p:spPr>
          <a:xfrm>
            <a:off x="642217" y="1243239"/>
            <a:ext cx="3341781" cy="2123089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600" b="1" u="sng" dirty="0"/>
              <a:t>FAMILY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Progress on FSA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Barriers / Safety Issues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Family Time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719D53D-CDDC-4B00-82EA-8734CD2F6C19}"/>
              </a:ext>
            </a:extLst>
          </p:cNvPr>
          <p:cNvSpPr/>
          <p:nvPr/>
        </p:nvSpPr>
        <p:spPr>
          <a:xfrm>
            <a:off x="2969970" y="4244097"/>
            <a:ext cx="3341781" cy="2172933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600" b="1" u="sng" dirty="0"/>
              <a:t>AGENCY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Efforts to Achieve Permanency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Services provided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Services still needed</a:t>
            </a:r>
          </a:p>
        </p:txBody>
      </p:sp>
      <p:pic>
        <p:nvPicPr>
          <p:cNvPr id="19" name="Graphic 18" descr="Arrow: Clockwise curve">
            <a:extLst>
              <a:ext uri="{FF2B5EF4-FFF2-40B4-BE49-F238E27FC236}">
                <a16:creationId xmlns:a16="http://schemas.microsoft.com/office/drawing/2014/main" id="{0E2C759F-999F-4C4E-B81D-CB57B37218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34914" y="3794807"/>
            <a:ext cx="914400" cy="914400"/>
          </a:xfrm>
          <a:prstGeom prst="rect">
            <a:avLst/>
          </a:prstGeom>
        </p:spPr>
      </p:pic>
      <p:pic>
        <p:nvPicPr>
          <p:cNvPr id="20" name="Graphic 19" descr="Arrow: Clockwise curve">
            <a:extLst>
              <a:ext uri="{FF2B5EF4-FFF2-40B4-BE49-F238E27FC236}">
                <a16:creationId xmlns:a16="http://schemas.microsoft.com/office/drawing/2014/main" id="{AF436030-E701-4CB6-855A-C4999FA9D3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816013">
            <a:off x="4127666" y="1765616"/>
            <a:ext cx="888667" cy="888667"/>
          </a:xfrm>
          <a:prstGeom prst="rect">
            <a:avLst/>
          </a:prstGeom>
        </p:spPr>
      </p:pic>
      <p:pic>
        <p:nvPicPr>
          <p:cNvPr id="21" name="Graphic 20" descr="Arrow: Clockwise curve">
            <a:extLst>
              <a:ext uri="{FF2B5EF4-FFF2-40B4-BE49-F238E27FC236}">
                <a16:creationId xmlns:a16="http://schemas.microsoft.com/office/drawing/2014/main" id="{51694BD8-CD11-4BAC-AA01-72A5F59E33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2134483">
            <a:off x="6511413" y="3786897"/>
            <a:ext cx="914400" cy="914400"/>
          </a:xfrm>
          <a:prstGeom prst="rect">
            <a:avLst/>
          </a:prstGeom>
        </p:spPr>
      </p:pic>
      <p:sp>
        <p:nvSpPr>
          <p:cNvPr id="26" name="Flowchart: Alternate Process 25">
            <a:extLst>
              <a:ext uri="{FF2B5EF4-FFF2-40B4-BE49-F238E27FC236}">
                <a16:creationId xmlns:a16="http://schemas.microsoft.com/office/drawing/2014/main" id="{916E08A8-BD1D-4FC1-B14F-03082CE256A9}"/>
              </a:ext>
            </a:extLst>
          </p:cNvPr>
          <p:cNvSpPr/>
          <p:nvPr/>
        </p:nvSpPr>
        <p:spPr>
          <a:xfrm>
            <a:off x="3313575" y="3146592"/>
            <a:ext cx="2654570" cy="989447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2"/>
                </a:solidFill>
              </a:rPr>
              <a:t>Engage Family</a:t>
            </a:r>
          </a:p>
          <a:p>
            <a:pPr algn="ctr"/>
            <a:r>
              <a:rPr lang="en-US" sz="1600" b="1" dirty="0">
                <a:solidFill>
                  <a:schemeClr val="tx2"/>
                </a:solidFill>
              </a:rPr>
              <a:t>&amp;</a:t>
            </a:r>
          </a:p>
          <a:p>
            <a:pPr algn="ctr"/>
            <a:r>
              <a:rPr lang="en-US" sz="1600" b="1" dirty="0">
                <a:solidFill>
                  <a:schemeClr val="tx2"/>
                </a:solidFill>
              </a:rPr>
              <a:t>Ensure Efforts are Made</a:t>
            </a:r>
          </a:p>
        </p:txBody>
      </p:sp>
    </p:spTree>
    <p:extLst>
      <p:ext uri="{BB962C8B-B14F-4D97-AF65-F5344CB8AC3E}">
        <p14:creationId xmlns:p14="http://schemas.microsoft.com/office/powerpoint/2010/main" val="1281905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7" grpId="0" animBg="1"/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B7416-4459-4383-B60D-EEA9912E9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Franklin Gothic Demi" panose="020B0703020102020204" pitchFamily="34" charset="0"/>
              </a:rPr>
              <a:t>Child and Family Team (CFT) Meetings</a:t>
            </a:r>
            <a:r>
              <a:rPr lang="en-US" dirty="0"/>
              <a:t>	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635444-9100-4047-93FE-7F79586908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>
                <a:latin typeface="+mn-lt"/>
              </a:rPr>
              <a:t>For children in the custody of a child welfare agency, a CFT meeting is held when: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There is a change in placement, or potential change in placement;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The family circumstances change and it is necessary to discuss the case as a team; and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Anytime the family or child request the team be convened.</a:t>
            </a:r>
          </a:p>
          <a:p>
            <a:pPr marL="0" indent="0"/>
            <a:r>
              <a:rPr lang="en-US" sz="1800" dirty="0">
                <a:latin typeface="+mn-lt"/>
              </a:rPr>
              <a:t>CFT Meetings: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Include family, natural supports, &amp; professionals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Have a clear purpose and goal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Engage the family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Involves the family and their supports in decision-making and planning</a:t>
            </a:r>
          </a:p>
          <a:p>
            <a:pPr marL="0" indent="0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652816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963B1-C64D-47E7-913C-81766BB7F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380" y="521960"/>
            <a:ext cx="7889239" cy="553998"/>
          </a:xfrm>
        </p:spPr>
        <p:txBody>
          <a:bodyPr/>
          <a:lstStyle/>
          <a:p>
            <a:r>
              <a:rPr lang="en-US" dirty="0"/>
              <a:t>Manual Sections Pending Revision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548FEE-61C6-41CE-9E0D-AF3B7D43EE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7881" y="1426385"/>
            <a:ext cx="7888236" cy="5447645"/>
          </a:xfrm>
        </p:spPr>
        <p:txBody>
          <a:bodyPr/>
          <a:lstStyle/>
          <a:p>
            <a:r>
              <a:rPr lang="en-US" sz="18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NCFAST Instructions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>
                <a:ea typeface="Calibri" panose="020F0502020204030204" pitchFamily="34" charset="0"/>
                <a:cs typeface="Arial" panose="020B0604020202020204" pitchFamily="34" charset="0"/>
              </a:rPr>
              <a:t>Intake and Assessment has been completed</a:t>
            </a:r>
          </a:p>
          <a:p>
            <a:endParaRPr lang="en-US" sz="1800" dirty="0"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Temporary Safety Providers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>
                <a:ea typeface="Calibri" panose="020F0502020204030204" pitchFamily="34" charset="0"/>
                <a:cs typeface="Arial" panose="020B0604020202020204" pitchFamily="34" charset="0"/>
              </a:rPr>
              <a:t>Feedback suggests that there are larger issues that need to be reviewed </a:t>
            </a:r>
          </a:p>
          <a:p>
            <a:endParaRPr lang="en-US" sz="1800" dirty="0">
              <a:latin typeface="+mn-lt"/>
              <a:cs typeface="Arial" panose="020B0604020202020204" pitchFamily="34" charset="0"/>
            </a:endParaRPr>
          </a:p>
          <a:p>
            <a:r>
              <a:rPr lang="en-US" sz="1800" dirty="0">
                <a:latin typeface="+mn-lt"/>
                <a:cs typeface="Arial" panose="020B0604020202020204" pitchFamily="34" charset="0"/>
              </a:rPr>
              <a:t>Remaining Sections of the Manual: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>
                <a:cs typeface="Arial" panose="020B0604020202020204" pitchFamily="34" charset="0"/>
              </a:rPr>
              <a:t>Intensive Family Preservations Services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>
                <a:cs typeface="Arial" panose="020B0604020202020204" pitchFamily="34" charset="0"/>
              </a:rPr>
              <a:t>Time-Limited Reunification Services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>
                <a:cs typeface="Arial" panose="020B0604020202020204" pitchFamily="34" charset="0"/>
              </a:rPr>
              <a:t>ICPC Services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>
                <a:cs typeface="Arial" panose="020B0604020202020204" pitchFamily="34" charset="0"/>
              </a:rPr>
              <a:t>Safe Surrender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>
                <a:cs typeface="Arial" panose="020B0604020202020204" pitchFamily="34" charset="0"/>
              </a:rPr>
              <a:t>Child Medical &amp; Child/Family Evaluation Program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>
                <a:cs typeface="Arial" panose="020B0604020202020204" pitchFamily="34" charset="0"/>
              </a:rPr>
              <a:t>Instructions for the use of the Central Registry &amp; the RIL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>
                <a:cs typeface="Arial" panose="020B0604020202020204" pitchFamily="34" charset="0"/>
              </a:rPr>
              <a:t>Pregnancy Services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>
                <a:cs typeface="Arial" panose="020B0604020202020204" pitchFamily="34" charset="0"/>
              </a:rPr>
              <a:t>Confidentiality and Release of Information</a:t>
            </a: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749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5D65C-BC9F-43A9-9523-8454BFB08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380" y="521960"/>
            <a:ext cx="7889239" cy="553998"/>
          </a:xfrm>
        </p:spPr>
        <p:txBody>
          <a:bodyPr/>
          <a:lstStyle/>
          <a:p>
            <a:r>
              <a:rPr lang="en-US" dirty="0"/>
              <a:t>Links to Modified Manual	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B79AC5-FE40-4EF7-A5CB-3ADDAE1D8E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7881" y="1426385"/>
            <a:ext cx="7888236" cy="5847755"/>
          </a:xfrm>
        </p:spPr>
        <p:txBody>
          <a:bodyPr/>
          <a:lstStyle/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latin typeface="+mn-lt"/>
                <a:cs typeface="Arial" panose="020B0604020202020204" pitchFamily="34" charset="0"/>
              </a:rPr>
              <a:t>TA Gateway</a:t>
            </a:r>
          </a:p>
          <a:p>
            <a:r>
              <a:rPr lang="en-US" sz="1800" dirty="0">
                <a:latin typeface="+mn-lt"/>
                <a:cs typeface="Arial" panose="020B0604020202020204" pitchFamily="34" charset="0"/>
                <a:hlinkClick r:id="rId3"/>
              </a:rPr>
              <a:t>https://nccwta.org/index.php?/Knowledgebase/Article/View/2/0/nc-child-welfare-manual</a:t>
            </a:r>
            <a:r>
              <a:rPr lang="en-US" sz="1800" dirty="0">
                <a:latin typeface="+mn-lt"/>
                <a:cs typeface="Arial" panose="020B0604020202020204" pitchFamily="34" charset="0"/>
              </a:rPr>
              <a:t> </a:t>
            </a:r>
          </a:p>
          <a:p>
            <a:endParaRPr lang="en-US" sz="1800" dirty="0">
              <a:latin typeface="+mn-lt"/>
              <a:cs typeface="Arial" panose="020B0604020202020204" pitchFamily="34" charset="0"/>
            </a:endParaRPr>
          </a:p>
          <a:p>
            <a:r>
              <a:rPr lang="en-US" sz="1800" dirty="0">
                <a:latin typeface="+mn-lt"/>
                <a:cs typeface="Arial" panose="020B0604020202020204" pitchFamily="34" charset="0"/>
              </a:rPr>
              <a:t>DHHS On-Line Manual</a:t>
            </a:r>
            <a:endParaRPr lang="en-US" sz="1800" dirty="0">
              <a:solidFill>
                <a:sysClr val="windowText" lastClr="000000"/>
              </a:solidFill>
              <a:latin typeface="+mn-lt"/>
              <a:cs typeface="Arial" panose="020B0604020202020204" pitchFamily="34" charset="0"/>
            </a:endParaRPr>
          </a:p>
          <a:p>
            <a:r>
              <a:rPr lang="en-US" sz="1800" dirty="0">
                <a:solidFill>
                  <a:schemeClr val="tx1"/>
                </a:solidFill>
                <a:latin typeface="+mn-lt"/>
                <a:cs typeface="Arial" panose="020B0604020202020204" pitchFamily="34" charset="0"/>
                <a:hlinkClick r:id="rId4"/>
              </a:rPr>
              <a:t>https://www2.ncdhhs.gov/info/olm/manuals/dss/</a:t>
            </a:r>
            <a:r>
              <a:rPr lang="en-US" sz="18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</a:p>
          <a:p>
            <a:pPr lvl="1"/>
            <a:endParaRPr lang="en-US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lvl="1"/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Questions about the manual:</a:t>
            </a:r>
          </a:p>
          <a:p>
            <a:pPr algn="ctr"/>
            <a:r>
              <a:rPr lang="en-US" sz="1800" b="1" dirty="0">
                <a:latin typeface="+mn-lt"/>
                <a:cs typeface="Arial" panose="020B0604020202020204" pitchFamily="34" charset="0"/>
              </a:rPr>
              <a:t>Terri Reichert </a:t>
            </a:r>
            <a:r>
              <a:rPr lang="en-US" sz="1800" dirty="0">
                <a:latin typeface="+mn-lt"/>
                <a:cs typeface="Arial" panose="020B0604020202020204" pitchFamily="34" charset="0"/>
              </a:rPr>
              <a:t>(919) 527-7295</a:t>
            </a:r>
          </a:p>
          <a:p>
            <a:pPr algn="ctr"/>
            <a:r>
              <a:rPr lang="en-US" sz="1800" dirty="0">
                <a:latin typeface="+mn-lt"/>
                <a:cs typeface="Arial" panose="020B0604020202020204" pitchFamily="34" charset="0"/>
                <a:hlinkClick r:id="rId5"/>
              </a:rPr>
              <a:t>Terri.Reichert@dhhs.nc.gov</a:t>
            </a:r>
            <a:endParaRPr lang="en-US" sz="1800" dirty="0">
              <a:latin typeface="+mn-lt"/>
              <a:cs typeface="Arial" panose="020B0604020202020204" pitchFamily="34" charset="0"/>
            </a:endParaRPr>
          </a:p>
          <a:p>
            <a:pPr algn="ctr"/>
            <a:endParaRPr lang="en-US" sz="1800" dirty="0"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en-US" sz="1800" b="1" dirty="0">
                <a:latin typeface="+mn-lt"/>
                <a:cs typeface="Arial" panose="020B0604020202020204" pitchFamily="34" charset="0"/>
              </a:rPr>
              <a:t>Erin </a:t>
            </a:r>
            <a:r>
              <a:rPr lang="en-US" sz="1800" b="1" dirty="0" err="1">
                <a:latin typeface="+mn-lt"/>
                <a:cs typeface="Arial" panose="020B0604020202020204" pitchFamily="34" charset="0"/>
              </a:rPr>
              <a:t>Baluyot</a:t>
            </a:r>
            <a:r>
              <a:rPr lang="en-US" sz="1800" b="1" dirty="0">
                <a:latin typeface="+mn-lt"/>
                <a:cs typeface="Arial" panose="020B0604020202020204" pitchFamily="34" charset="0"/>
              </a:rPr>
              <a:t> (</a:t>
            </a:r>
            <a:r>
              <a:rPr lang="en-US" sz="1800" dirty="0">
                <a:latin typeface="+mn-lt"/>
                <a:cs typeface="Arial" panose="020B0604020202020204" pitchFamily="34" charset="0"/>
              </a:rPr>
              <a:t>919) 527-6369</a:t>
            </a:r>
          </a:p>
          <a:p>
            <a:pPr algn="ctr"/>
            <a:r>
              <a:rPr lang="en-US" sz="1800" dirty="0">
                <a:latin typeface="+mn-lt"/>
                <a:cs typeface="Arial" panose="020B0604020202020204" pitchFamily="34" charset="0"/>
                <a:hlinkClick r:id="rId6"/>
              </a:rPr>
              <a:t>Erin.baluyot@dhhs.nc.gov</a:t>
            </a:r>
            <a:r>
              <a:rPr lang="en-US" sz="1800" dirty="0">
                <a:latin typeface="+mn-lt"/>
                <a:cs typeface="Arial" panose="020B0604020202020204" pitchFamily="34" charset="0"/>
              </a:rPr>
              <a:t> </a:t>
            </a:r>
          </a:p>
          <a:p>
            <a:pPr algn="ctr"/>
            <a:endParaRPr lang="en-US" sz="1800" dirty="0"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en-US" sz="1800" b="1" dirty="0">
                <a:latin typeface="+mn-lt"/>
                <a:cs typeface="Arial" panose="020B0604020202020204" pitchFamily="34" charset="0"/>
              </a:rPr>
              <a:t>Emi Wyble </a:t>
            </a:r>
          </a:p>
          <a:p>
            <a:pPr algn="ctr"/>
            <a:r>
              <a:rPr lang="en-US" sz="1800" dirty="0">
                <a:latin typeface="+mn-lt"/>
                <a:cs typeface="Arial" panose="020B0604020202020204" pitchFamily="34" charset="0"/>
              </a:rPr>
              <a:t>(919) 527-7258</a:t>
            </a:r>
          </a:p>
          <a:p>
            <a:pPr algn="ctr"/>
            <a:r>
              <a:rPr lang="en-US" sz="1800" dirty="0">
                <a:latin typeface="+mn-lt"/>
                <a:cs typeface="Arial" panose="020B0604020202020204" pitchFamily="34" charset="0"/>
                <a:hlinkClick r:id="rId7"/>
              </a:rPr>
              <a:t>Emi.Wyble@dhhs.nc.gov</a:t>
            </a:r>
            <a:r>
              <a:rPr lang="en-US" sz="1800" dirty="0">
                <a:latin typeface="+mn-lt"/>
                <a:cs typeface="Arial" panose="020B0604020202020204" pitchFamily="34" charset="0"/>
              </a:rPr>
              <a:t>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672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9B94-C2A1-4943-8DE1-D158631C1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380" y="521960"/>
            <a:ext cx="7889239" cy="553998"/>
          </a:xfrm>
        </p:spPr>
        <p:txBody>
          <a:bodyPr/>
          <a:lstStyle/>
          <a:p>
            <a:r>
              <a:rPr lang="en-US" dirty="0"/>
              <a:t>Goals of the Modified Manual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222A7E-CAA7-4AE9-9592-22C9FA125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7881" y="1426385"/>
            <a:ext cx="7888236" cy="4801314"/>
          </a:xfrm>
        </p:spPr>
        <p:txBody>
          <a:bodyPr/>
          <a:lstStyle/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To achieve: </a:t>
            </a:r>
          </a:p>
          <a:p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SAFETY, PERMANENCY AND WELL-BEING</a:t>
            </a:r>
          </a:p>
          <a:p>
            <a:pPr>
              <a:spcBef>
                <a:spcPts val="600"/>
              </a:spcBef>
              <a:defRPr/>
            </a:pPr>
            <a:endParaRPr lang="en-US" alt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  <a:defRPr/>
            </a:pP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Improved consistency of performance through:</a:t>
            </a:r>
          </a:p>
          <a:p>
            <a:pPr>
              <a:spcBef>
                <a:spcPts val="600"/>
              </a:spcBef>
              <a:defRPr/>
            </a:pPr>
            <a:endParaRPr lang="en-US" alt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 Clear, concise and cogent information</a:t>
            </a:r>
          </a:p>
          <a:p>
            <a:pPr lvl="1">
              <a:spcBef>
                <a:spcPts val="600"/>
              </a:spcBef>
              <a:defRPr/>
            </a:pPr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57250" lvl="1" indent="-4000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Definition of policy and guidance </a:t>
            </a:r>
          </a:p>
          <a:p>
            <a:pPr lvl="1">
              <a:spcBef>
                <a:spcPts val="600"/>
              </a:spcBef>
              <a:defRPr/>
            </a:pPr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57250" lvl="1" indent="-4000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Improved usability </a:t>
            </a:r>
          </a:p>
          <a:p>
            <a:pPr lvl="1">
              <a:spcBef>
                <a:spcPts val="600"/>
              </a:spcBef>
              <a:defRPr/>
            </a:pPr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57250" lvl="1" indent="-4000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Additional protocol (to address gaps)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384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EEE19-18AE-40A2-BA92-A8280CE19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380" y="521960"/>
            <a:ext cx="7889239" cy="553998"/>
          </a:xfrm>
        </p:spPr>
        <p:txBody>
          <a:bodyPr/>
          <a:lstStyle/>
          <a:p>
            <a:r>
              <a:rPr lang="en-US" dirty="0"/>
              <a:t>Rationale for Modification of Manual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FE175C-04FF-4718-96E5-79F8373E15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52600"/>
            <a:ext cx="7888236" cy="3077766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Failure to meet OSRI outcomes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Repeat maltreatment in cases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Interviews with children did not obtain sufficient information for case decision making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PIP Goal 1: Strategy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Current policy manual insufficient: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Lack of clarity as to requirements vs. recommended practices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Significant information not provided in previous manual when themes from OSRI, Program Monitoring and Fatality Reviews were considered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Information was redundant and at times conflicted </a:t>
            </a:r>
          </a:p>
        </p:txBody>
      </p:sp>
    </p:spTree>
    <p:extLst>
      <p:ext uri="{BB962C8B-B14F-4D97-AF65-F5344CB8AC3E}">
        <p14:creationId xmlns:p14="http://schemas.microsoft.com/office/powerpoint/2010/main" val="915242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715CA-0D50-4305-8339-356329E16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380" y="521960"/>
            <a:ext cx="7889239" cy="553998"/>
          </a:xfrm>
        </p:spPr>
        <p:txBody>
          <a:bodyPr/>
          <a:lstStyle/>
          <a:p>
            <a:r>
              <a:rPr lang="en-US" dirty="0"/>
              <a:t>Concerns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8B09D2-CDEF-4322-978C-2410FC951F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7881" y="1426384"/>
            <a:ext cx="7888738" cy="3754874"/>
          </a:xfrm>
        </p:spPr>
        <p:txBody>
          <a:bodyPr/>
          <a:lstStyle/>
          <a:p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Conflicts with MRS</a:t>
            </a:r>
          </a:p>
          <a:p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Overly prescriptive</a:t>
            </a:r>
          </a:p>
          <a:p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Impact on workload</a:t>
            </a:r>
          </a:p>
          <a:p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Redundancies/Clarity still an issue</a:t>
            </a:r>
          </a:p>
          <a:p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Does not align with NCFAST </a:t>
            </a:r>
          </a:p>
          <a:p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Concern about magnitude of change and notice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437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D4BB2-979A-4555-98D5-613C80B86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380" y="521960"/>
            <a:ext cx="7889239" cy="553998"/>
          </a:xfrm>
        </p:spPr>
        <p:txBody>
          <a:bodyPr/>
          <a:lstStyle/>
          <a:p>
            <a:r>
              <a:rPr lang="en-US" dirty="0"/>
              <a:t>Response Concerns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BF6BC1-501D-4567-AB25-6A51C69086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4968" y="1274396"/>
            <a:ext cx="8059419" cy="492442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Took a step-back based on feedback and delayed implementation of polices</a:t>
            </a:r>
          </a:p>
          <a:p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Made revisions to be less prescriptive around contacts</a:t>
            </a:r>
          </a:p>
          <a:p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Clarified language throughout the manual </a:t>
            </a:r>
          </a:p>
          <a:p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Consulted with NCDSSDA Children’s Services Tri-Chairs for improved process for implementation and notification to counties of changes </a:t>
            </a:r>
          </a:p>
          <a:p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Including  county staff input </a:t>
            </a:r>
          </a:p>
          <a:p>
            <a:endParaRPr lang="en-US" dirty="0"/>
          </a:p>
          <a:p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84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E6B56-5288-4205-A3B7-EEE5A1E40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CPS Intake </a:t>
            </a:r>
            <a:r>
              <a:rPr lang="en-US" sz="3600" dirty="0">
                <a:latin typeface="Franklin Gothic Demi" panose="020B0703020102020204" pitchFamily="34" charset="0"/>
              </a:rPr>
              <a:t>Highlights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6717A5-ACE8-4B55-AB99-B7A12221A8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1800" b="0" dirty="0">
                <a:latin typeface="+mj-lt"/>
              </a:rPr>
              <a:t>General language cleanup: </a:t>
            </a:r>
          </a:p>
          <a:p>
            <a:pPr lvl="1"/>
            <a:r>
              <a:rPr lang="en-US" sz="1800" b="0" dirty="0">
                <a:latin typeface="+mj-lt"/>
              </a:rPr>
              <a:t>Reduced redundancy</a:t>
            </a:r>
          </a:p>
          <a:p>
            <a:pPr lvl="1"/>
            <a:r>
              <a:rPr lang="en-US" sz="1800" b="0" dirty="0">
                <a:latin typeface="+mj-lt"/>
              </a:rPr>
              <a:t>He or she = they</a:t>
            </a:r>
          </a:p>
          <a:p>
            <a:pPr lvl="1"/>
            <a:r>
              <a:rPr lang="en-US" sz="1800" b="0" dirty="0">
                <a:latin typeface="+mj-lt"/>
              </a:rPr>
              <a:t>As well as = and </a:t>
            </a:r>
          </a:p>
          <a:p>
            <a:pPr lvl="1"/>
            <a:r>
              <a:rPr lang="en-US" sz="1800" b="0" dirty="0">
                <a:latin typeface="+mj-lt"/>
              </a:rPr>
              <a:t>With regards to = about</a:t>
            </a:r>
          </a:p>
          <a:p>
            <a:r>
              <a:rPr lang="en-US" sz="1800" b="0" dirty="0">
                <a:latin typeface="+mj-lt"/>
              </a:rPr>
              <a:t>Caretaker Definition clarification</a:t>
            </a:r>
          </a:p>
          <a:p>
            <a:r>
              <a:rPr lang="en-US" sz="1800" b="0" dirty="0">
                <a:latin typeface="+mj-lt"/>
              </a:rPr>
              <a:t>Human Trafficking – guidance provided</a:t>
            </a:r>
          </a:p>
          <a:p>
            <a:r>
              <a:rPr lang="en-US" sz="1800" b="0" dirty="0">
                <a:latin typeface="+mj-lt"/>
                <a:ea typeface="Calibri" panose="020F0502020204030204" pitchFamily="34" charset="0"/>
              </a:rPr>
              <a:t>Creating a new CPS Intake</a:t>
            </a:r>
          </a:p>
          <a:p>
            <a:pPr lvl="1"/>
            <a:r>
              <a:rPr lang="en-US" sz="1800" b="0" dirty="0">
                <a:latin typeface="+mj-lt"/>
              </a:rPr>
              <a:t>Clarified that looking up services history is not looking at the central registry.</a:t>
            </a:r>
          </a:p>
          <a:p>
            <a:pPr lvl="1"/>
            <a:r>
              <a:rPr lang="en-US" sz="1800" b="0" dirty="0">
                <a:latin typeface="+mj-lt"/>
              </a:rPr>
              <a:t>Identifying Case Participants, roles and case head (NC FAST terminology)</a:t>
            </a:r>
          </a:p>
          <a:p>
            <a:pPr lvl="1"/>
            <a:r>
              <a:rPr lang="en-US" sz="1800" b="0" dirty="0">
                <a:latin typeface="+mj-lt"/>
              </a:rPr>
              <a:t>New allegation are documented through the intake process </a:t>
            </a:r>
          </a:p>
          <a:p>
            <a:pPr marL="0" indent="0">
              <a:buNone/>
            </a:pPr>
            <a:endParaRPr lang="en-US" sz="2000" b="0" dirty="0">
              <a:latin typeface="+mn-lt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5D4017-AC14-48EE-934C-FA67346004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08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E6B56-5288-4205-A3B7-EEE5A1E40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Franklin Gothic Demi" panose="020B0703020102020204" pitchFamily="34" charset="0"/>
              </a:rPr>
              <a:t>CPS Intake Highlights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6717A5-ACE8-4B55-AB99-B7A12221A8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1800" b="0" dirty="0">
                <a:latin typeface="+mn-lt"/>
              </a:rPr>
              <a:t>Two-Level Decision Making</a:t>
            </a:r>
          </a:p>
          <a:p>
            <a:pPr lvl="1"/>
            <a:r>
              <a:rPr lang="en-US" sz="1800" b="0" dirty="0">
                <a:latin typeface="+mn-lt"/>
              </a:rPr>
              <a:t>New section </a:t>
            </a:r>
          </a:p>
          <a:p>
            <a:pPr lvl="1"/>
            <a:r>
              <a:rPr lang="en-US" sz="1800" b="0" dirty="0">
                <a:latin typeface="+mn-lt"/>
              </a:rPr>
              <a:t>Staffing between worker and supervisor</a:t>
            </a:r>
          </a:p>
          <a:p>
            <a:pPr marL="338137" indent="-342900"/>
            <a:r>
              <a:rPr lang="en-US" sz="1800" b="0" dirty="0">
                <a:latin typeface="+mn-lt"/>
              </a:rPr>
              <a:t>Reporter Notification</a:t>
            </a:r>
          </a:p>
          <a:p>
            <a:pPr marL="685800" lvl="1" indent="-342900"/>
            <a:r>
              <a:rPr lang="en-US" sz="1800" b="0" dirty="0">
                <a:latin typeface="+mn-lt"/>
              </a:rPr>
              <a:t>Sharing the screening decision with the reporter prior to the 5-Day letter</a:t>
            </a:r>
          </a:p>
          <a:p>
            <a:r>
              <a:rPr lang="en-US" sz="1800" b="0" dirty="0">
                <a:latin typeface="+mn-lt"/>
              </a:rPr>
              <a:t>Maltreatment Type Screening Tools</a:t>
            </a:r>
          </a:p>
          <a:p>
            <a:pPr lvl="1"/>
            <a:r>
              <a:rPr lang="en-US" sz="1800" b="0" dirty="0">
                <a:latin typeface="+mn-lt"/>
              </a:rPr>
              <a:t>Sex offender reports must use the injurious environment maltreatment tool</a:t>
            </a:r>
          </a:p>
          <a:p>
            <a:pPr lvl="1"/>
            <a:r>
              <a:rPr lang="en-US" sz="1800" b="0" dirty="0">
                <a:latin typeface="+mn-lt"/>
              </a:rPr>
              <a:t>Human Trafficking (new)</a:t>
            </a:r>
          </a:p>
          <a:p>
            <a:r>
              <a:rPr lang="en-US" sz="1800" b="0" dirty="0">
                <a:latin typeface="+mn-lt"/>
              </a:rPr>
              <a:t>Response Priority/ Timeframe Decision tree</a:t>
            </a:r>
          </a:p>
          <a:p>
            <a:pPr lvl="1"/>
            <a:r>
              <a:rPr lang="en-US" sz="1800" b="0" dirty="0">
                <a:latin typeface="+mn-lt"/>
              </a:rPr>
              <a:t>Human Trafficking (new)</a:t>
            </a:r>
          </a:p>
          <a:p>
            <a:pPr lvl="1"/>
            <a:r>
              <a:rPr lang="en-US" sz="1800" b="0" dirty="0">
                <a:latin typeface="+mn-lt"/>
              </a:rPr>
              <a:t>Dependency tree now includes Safe Surrender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5D4017-AC14-48EE-934C-FA67346004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127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6F478-5F37-4017-B5D9-355A36388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Franklin Gothic Demi" panose="020B0703020102020204" pitchFamily="34" charset="0"/>
              </a:rPr>
              <a:t>CPS ASSESSMENTS Highlights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664BA8-2E4E-44C6-96A3-9024AA7C59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1800" b="0" dirty="0">
                <a:latin typeface="+mj-lt"/>
              </a:rPr>
              <a:t>Timeframes Chart</a:t>
            </a:r>
          </a:p>
          <a:p>
            <a:r>
              <a:rPr lang="en-US" sz="1800" b="0" dirty="0">
                <a:latin typeface="+mj-lt"/>
              </a:rPr>
              <a:t>Checking Agency Records</a:t>
            </a:r>
          </a:p>
          <a:p>
            <a:pPr lvl="1"/>
            <a:r>
              <a:rPr lang="en-US" sz="1800" b="0" dirty="0">
                <a:latin typeface="+mj-lt"/>
              </a:rPr>
              <a:t>NC FAST Services History  &amp; Central Registry</a:t>
            </a:r>
          </a:p>
          <a:p>
            <a:pPr marL="338137" indent="-342900"/>
            <a:r>
              <a:rPr lang="en-US" sz="1800" b="0" dirty="0">
                <a:latin typeface="+mj-lt"/>
              </a:rPr>
              <a:t>Initiation</a:t>
            </a:r>
          </a:p>
          <a:p>
            <a:pPr marL="685800" lvl="1" indent="-342900"/>
            <a:r>
              <a:rPr lang="en-US" sz="1800" b="0" dirty="0">
                <a:latin typeface="+mj-lt"/>
              </a:rPr>
              <a:t>Discussion of allegations during interview</a:t>
            </a:r>
          </a:p>
          <a:p>
            <a:pPr marL="685800" lvl="1" indent="-342900"/>
            <a:r>
              <a:rPr lang="en-US" sz="1800" b="0" dirty="0">
                <a:latin typeface="+mj-lt"/>
              </a:rPr>
              <a:t>Unable to locate parent – must still see the child within timeframe</a:t>
            </a:r>
          </a:p>
          <a:p>
            <a:r>
              <a:rPr lang="en-US" sz="1800" b="0" dirty="0">
                <a:latin typeface="+mj-lt"/>
              </a:rPr>
              <a:t>Unable to locate</a:t>
            </a:r>
          </a:p>
          <a:p>
            <a:pPr lvl="1"/>
            <a:r>
              <a:rPr lang="en-US" sz="1800" b="0" dirty="0">
                <a:latin typeface="+mj-lt"/>
              </a:rPr>
              <a:t>Administrative closure</a:t>
            </a:r>
          </a:p>
          <a:p>
            <a:r>
              <a:rPr lang="en-US" sz="1800" b="0" dirty="0">
                <a:latin typeface="+mj-lt"/>
              </a:rPr>
              <a:t>Safety Planning</a:t>
            </a:r>
          </a:p>
          <a:p>
            <a:pPr lvl="1"/>
            <a:r>
              <a:rPr lang="en-US" sz="1800" b="0" dirty="0">
                <a:latin typeface="+mj-lt"/>
              </a:rPr>
              <a:t>Additional guidance on required activities for TSP</a:t>
            </a:r>
          </a:p>
          <a:p>
            <a:pPr lvl="1"/>
            <a:r>
              <a:rPr lang="en-US" sz="1800" b="0" dirty="0">
                <a:latin typeface="+mj-lt"/>
              </a:rPr>
              <a:t>Modification of Safety Assessments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D5B1EA-081E-4C4F-991F-1C6938D7508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714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3F5F9F90-8EB7-4B47-96A1-2476DD1D2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Franklin Gothic Demi" panose="020B0703020102020204" pitchFamily="34" charset="0"/>
              </a:rPr>
              <a:t>CPS ASSESSMENTS Highlights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A83B30-E5A6-431F-95AA-DEF01882768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1800" b="0" dirty="0">
                <a:latin typeface="+mn-lt"/>
              </a:rPr>
              <a:t>Contacts During the assessment</a:t>
            </a:r>
          </a:p>
          <a:p>
            <a:pPr lvl="1"/>
            <a:r>
              <a:rPr lang="en-US" sz="1800" b="0" dirty="0">
                <a:latin typeface="+mn-lt"/>
              </a:rPr>
              <a:t>Timeframes – on-going during assessment </a:t>
            </a:r>
          </a:p>
          <a:p>
            <a:pPr marL="342900" lvl="1" indent="0">
              <a:buNone/>
            </a:pPr>
            <a:endParaRPr lang="en-US" sz="1800" b="0" dirty="0">
              <a:latin typeface="+mn-lt"/>
            </a:endParaRPr>
          </a:p>
          <a:p>
            <a:pPr lvl="1"/>
            <a:r>
              <a:rPr lang="en-US" sz="1800" b="0" dirty="0">
                <a:latin typeface="+mn-lt"/>
              </a:rPr>
              <a:t>When other children or families reside in the same home</a:t>
            </a:r>
          </a:p>
          <a:p>
            <a:pPr marL="342900" lvl="1" indent="0">
              <a:buNone/>
            </a:pPr>
            <a:endParaRPr lang="en-US" sz="1800" b="0" dirty="0">
              <a:latin typeface="+mn-lt"/>
            </a:endParaRPr>
          </a:p>
          <a:p>
            <a:pPr lvl="1"/>
            <a:r>
              <a:rPr lang="en-US" sz="1800" b="0" dirty="0">
                <a:latin typeface="+mn-lt"/>
              </a:rPr>
              <a:t>Home visit must occur the same day the child is seen</a:t>
            </a:r>
          </a:p>
          <a:p>
            <a:pPr marL="342900" lvl="1" indent="0">
              <a:buNone/>
            </a:pPr>
            <a:endParaRPr lang="en-US" sz="1800" b="0" dirty="0">
              <a:latin typeface="+mn-lt"/>
            </a:endParaRPr>
          </a:p>
          <a:p>
            <a:pPr lvl="1"/>
            <a:r>
              <a:rPr lang="en-US" sz="1800" b="0" dirty="0">
                <a:latin typeface="+mn-lt"/>
              </a:rPr>
              <a:t>To assess the family’s living environment and how it impacts child safety the County child welfare worker needs to tour the home and premises where the child sleeps, eats, and plays.</a:t>
            </a:r>
          </a:p>
          <a:p>
            <a:pPr marL="342900" lvl="1" indent="0">
              <a:buNone/>
            </a:pPr>
            <a:endParaRPr lang="en-US" sz="1800" b="0" dirty="0">
              <a:latin typeface="+mn-lt"/>
            </a:endParaRPr>
          </a:p>
          <a:p>
            <a:pPr lvl="1"/>
            <a:r>
              <a:rPr lang="en-US" sz="1800" b="0" dirty="0">
                <a:latin typeface="+mn-lt"/>
              </a:rPr>
              <a:t>Address Fire Safety</a:t>
            </a:r>
          </a:p>
          <a:p>
            <a:pPr marL="342900" lvl="1" indent="0">
              <a:buNone/>
            </a:pPr>
            <a:endParaRPr lang="en-US" sz="1800" b="0" dirty="0">
              <a:latin typeface="+mn-lt"/>
            </a:endParaRPr>
          </a:p>
          <a:p>
            <a:pPr lvl="1"/>
            <a:r>
              <a:rPr lang="en-US" sz="1800" b="0" dirty="0">
                <a:latin typeface="+mn-lt"/>
              </a:rPr>
              <a:t>Guidance on when a parent refuses access to the home</a:t>
            </a:r>
          </a:p>
          <a:p>
            <a:pPr marL="342900" lvl="1" indent="0">
              <a:buNone/>
            </a:pPr>
            <a:endParaRPr lang="en-US" sz="1800" b="0" dirty="0">
              <a:latin typeface="+mn-lt"/>
            </a:endParaRPr>
          </a:p>
          <a:p>
            <a:pPr marL="685800" lvl="1" indent="-342900"/>
            <a:r>
              <a:rPr lang="en-US" sz="1800" b="0" dirty="0">
                <a:latin typeface="+mn-lt"/>
              </a:rPr>
              <a:t>Non-Resident Parent </a:t>
            </a:r>
          </a:p>
          <a:p>
            <a:pPr marL="342900" lvl="1" indent="0">
              <a:buNone/>
            </a:pPr>
            <a:endParaRPr lang="en-US" sz="1800" b="0" dirty="0">
              <a:latin typeface="+mn-lt"/>
            </a:endParaRPr>
          </a:p>
          <a:p>
            <a:pPr marL="685800" lvl="1" indent="-342900"/>
            <a:r>
              <a:rPr lang="en-US" sz="1800" b="0" dirty="0">
                <a:latin typeface="+mn-lt"/>
              </a:rPr>
              <a:t>Collateral purpose</a:t>
            </a:r>
          </a:p>
          <a:p>
            <a:pPr marL="0" indent="0">
              <a:buNone/>
            </a:pPr>
            <a:endParaRPr lang="en-US" sz="2000" b="0" dirty="0"/>
          </a:p>
          <a:p>
            <a:pPr marL="342900" lvl="1" indent="0">
              <a:buNone/>
            </a:pPr>
            <a:endParaRPr lang="en-US" sz="1600" b="0" dirty="0"/>
          </a:p>
        </p:txBody>
      </p:sp>
    </p:spTree>
    <p:extLst>
      <p:ext uri="{BB962C8B-B14F-4D97-AF65-F5344CB8AC3E}">
        <p14:creationId xmlns:p14="http://schemas.microsoft.com/office/powerpoint/2010/main" val="22000443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7.0&quot;&gt;&lt;object type=&quot;1&quot; unique_id=&quot;10001&quot;&gt;&lt;object type=&quot;2&quot; unique_id=&quot;10298&quot;&gt;&lt;object type=&quot;3&quot; unique_id=&quot;10299&quot;&gt;&lt;property id=&quot;20148&quot; value=&quot;5&quot;/&gt;&lt;property id=&quot;20300&quot; value=&quot;Slide 1&quot;/&gt;&lt;property id=&quot;20307&quot; value=&quot;256&quot;/&gt;&lt;/object&gt;&lt;object type=&quot;3&quot; unique_id=&quot;10300&quot;&gt;&lt;property id=&quot;20148&quot; value=&quot;5&quot;/&gt;&lt;property id=&quot;20300&quot; value=&quot;Slide 2 - &amp;quot;Agenda&amp;quot;&quot;/&gt;&lt;property id=&quot;20307&quot; value=&quot;260&quot;/&gt;&lt;/object&gt;&lt;object type=&quot;3&quot; unique_id=&quot;10301&quot;&gt;&lt;property id=&quot;20148&quot; value=&quot;5&quot;/&gt;&lt;property id=&quot;20300&quot; value=&quot;Slide 3 - &amp;quot;Setting the Scene&amp;quot;&quot;/&gt;&lt;property id=&quot;20307&quot; value=&quot;337&quot;/&gt;&lt;/object&gt;&lt;object type=&quot;3&quot; unique_id=&quot;10302&quot;&gt;&lt;property id=&quot;20148&quot; value=&quot;5&quot;/&gt;&lt;property id=&quot;20300&quot; value=&quot;Slide 4 - &amp;quot;GOAL: Achieve Safety, Permanency &amp;amp; Well-Being for Children&amp;quot;&quot;/&gt;&lt;property id=&quot;20307&quot; value=&quot;348&quot;/&gt;&lt;/object&gt;&lt;object type=&quot;3&quot; unique_id=&quot;10303&quot;&gt;&lt;property id=&quot;20148&quot; value=&quot;5&quot;/&gt;&lt;property id=&quot;20300&quot; value=&quot;Slide 5 - &amp;quot;Child and Family Services Review&amp;quot;&quot;/&gt;&lt;property id=&quot;20307&quot; value=&quot;318&quot;/&gt;&lt;/object&gt;&lt;object type=&quot;3&quot; unique_id=&quot;10304&quot;&gt;&lt;property id=&quot;20148&quot; value=&quot;5&quot;/&gt;&lt;property id=&quot;20300&quot; value=&quot;Slide 6&quot;/&gt;&lt;property id=&quot;20307&quot; value=&quot;345&quot;/&gt;&lt;/object&gt;&lt;object type=&quot;3&quot; unique_id=&quot;10305&quot;&gt;&lt;property id=&quot;20148&quot; value=&quot;5&quot;/&gt;&lt;property id=&quot;20300&quot; value=&quot;Slide 7 - &amp;quot;North Carolina’s OSRI Data&amp;quot;&quot;/&gt;&lt;property id=&quot;20307&quot; value=&quot;347&quot;/&gt;&lt;/object&gt;&lt;object type=&quot;3&quot; unique_id=&quot;10306&quot;&gt;&lt;property id=&quot;20148&quot; value=&quot;5&quot;/&gt;&lt;property id=&quot;20300&quot; value=&quot;Slide 8 - &amp;quot;Group Activity&amp;quot;&quot;/&gt;&lt;property id=&quot;20307&quot; value=&quot;338&quot;/&gt;&lt;/object&gt;&lt;object type=&quot;3&quot; unique_id=&quot;10307&quot;&gt;&lt;property id=&quot;20148&quot; value=&quot;5&quot;/&gt;&lt;property id=&quot;20300&quot; value=&quot;Slide 9&quot;/&gt;&lt;property id=&quot;20307&quot; value=&quot;339&quot;/&gt;&lt;/object&gt;&lt;object type=&quot;3&quot; unique_id=&quot;10308&quot;&gt;&lt;property id=&quot;20148&quot; value=&quot;5&quot;/&gt;&lt;property id=&quot;20300&quot; value=&quot;Slide 10 - &amp;quot;Child and Family Services Review (CFSR)&amp;quot;&quot;/&gt;&lt;property id=&quot;20307&quot; value=&quot;317&quot;/&gt;&lt;/object&gt;&lt;object type=&quot;3&quot; unique_id=&quot;10309&quot;&gt;&lt;property id=&quot;20148&quot; value=&quot;5&quot;/&gt;&lt;property id=&quot;20300&quot; value=&quot;Slide 11 - &amp;quot;Child and Family Services Review (CFSR)&amp;quot;&quot;/&gt;&lt;property id=&quot;20307&quot; value=&quot;321&quot;/&gt;&lt;/object&gt;&lt;object type=&quot;3&quot; unique_id=&quot;10310&quot;&gt;&lt;property id=&quot;20148&quot; value=&quot;5&quot;/&gt;&lt;property id=&quot;20300&quot; value=&quot;Slide 12 - &amp;quot;NC CW Modified Manual&amp;quot;&quot;/&gt;&lt;property id=&quot;20307&quot; value=&quot;261&quot;/&gt;&lt;/object&gt;&lt;object type=&quot;3&quot; unique_id=&quot;10311&quot;&gt;&lt;property id=&quot;20148&quot; value=&quot;5&quot;/&gt;&lt;property id=&quot;20300&quot; value=&quot;Slide 13 - &amp;quot;Framework&amp;quot;&quot;/&gt;&lt;property id=&quot;20307&quot; value=&quot;344&quot;/&gt;&lt;/object&gt;&lt;object type=&quot;3&quot; unique_id=&quot;10312&quot;&gt;&lt;property id=&quot;20148&quot; value=&quot;5&quot;/&gt;&lt;property id=&quot;20300&quot; value=&quot;Slide 14 - &amp;quot;Location of Modified Manual&amp;quot;&quot;/&gt;&lt;property id=&quot;20307&quot; value=&quot;340&quot;/&gt;&lt;/object&gt;&lt;object type=&quot;3&quot; unique_id=&quot;10313&quot;&gt;&lt;property id=&quot;20148&quot; value=&quot;5&quot;/&gt;&lt;property id=&quot;20300&quot; value=&quot;Slide 15 - &amp;quot;Terminology&amp;quot;&quot;/&gt;&lt;property id=&quot;20307&quot; value=&quot;264&quot;/&gt;&lt;/object&gt;&lt;object type=&quot;3&quot; unique_id=&quot;10314&quot;&gt;&lt;property id=&quot;20148&quot; value=&quot;5&quot;/&gt;&lt;property id=&quot;20300&quot; value=&quot;Slide 16&quot;/&gt;&lt;property id=&quot;20307&quot; value=&quot;266&quot;/&gt;&lt;/object&gt;&lt;object type=&quot;3&quot; unique_id=&quot;10315&quot;&gt;&lt;property id=&quot;20148&quot; value=&quot;5&quot;/&gt;&lt;property id=&quot;20300&quot; value=&quot;Slide 17 - &amp;quot;&amp;#x0D;&amp;#x0A;Decision Making&amp;#x0D;&amp;#x0A;&amp;quot;&quot;/&gt;&lt;property id=&quot;20307&quot; value=&quot;268&quot;/&gt;&lt;/object&gt;&lt;object type=&quot;3&quot; unique_id=&quot;10316&quot;&gt;&lt;property id=&quot;20148&quot; value=&quot;5&quot;/&gt;&lt;property id=&quot;20300&quot; value=&quot;Slide 18 - &amp;quot;Staffing vs. Supervision&amp;quot;&quot;/&gt;&lt;property id=&quot;20307&quot; value=&quot;271&quot;/&gt;&lt;/object&gt;&lt;object type=&quot;3&quot; unique_id=&quot;10317&quot;&gt;&lt;property id=&quot;20148&quot; value=&quot;5&quot;/&gt;&lt;property id=&quot;20300&quot; value=&quot;Slide 19 - &amp;quot;Two Level Decision Making&amp;quot;&quot;/&gt;&lt;property id=&quot;20307&quot; value=&quot;269&quot;/&gt;&lt;/object&gt;&lt;object type=&quot;3&quot; unique_id=&quot;10318&quot;&gt;&lt;property id=&quot;20148&quot; value=&quot;5&quot;/&gt;&lt;property id=&quot;20300&quot; value=&quot;Slide 20 - &amp;quot;Two Level Decision Making&amp;quot;&quot;/&gt;&lt;property id=&quot;20307&quot; value=&quot;270&quot;/&gt;&lt;/object&gt;&lt;object type=&quot;3&quot; unique_id=&quot;10319&quot;&gt;&lt;property id=&quot;20148&quot; value=&quot;5&quot;/&gt;&lt;property id=&quot;20300&quot; value=&quot;Slide 21 - &amp;quot;Questions?&amp;quot;&quot;/&gt;&lt;property id=&quot;20307&quot; value=&quot;272&quot;/&gt;&lt;/object&gt;&lt;object type=&quot;3&quot; unique_id=&quot;10320&quot;&gt;&lt;property id=&quot;20148&quot; value=&quot;5&quot;/&gt;&lt;property id=&quot;20300&quot; value=&quot;Slide 22 - &amp;quot;Group Activity&amp;quot;&quot;/&gt;&lt;property id=&quot;20307&quot; value=&quot;273&quot;/&gt;&lt;/object&gt;&lt;object type=&quot;3&quot; unique_id=&quot;10321&quot;&gt;&lt;property id=&quot;20148&quot; value=&quot;5&quot;/&gt;&lt;property id=&quot;20300&quot; value=&quot;Slide 23&quot;/&gt;&lt;property id=&quot;20307&quot; value=&quot;341&quot;/&gt;&lt;/object&gt;&lt;object type=&quot;3&quot; unique_id=&quot;10322&quot;&gt;&lt;property id=&quot;20148&quot; value=&quot;5&quot;/&gt;&lt;property id=&quot;20300&quot; value=&quot;Slide 24 - &amp;quot;Manual Organization&amp;quot;&quot;/&gt;&lt;property id=&quot;20307&quot; value=&quot;280&quot;/&gt;&lt;/object&gt;&lt;object type=&quot;3&quot; unique_id=&quot;10323&quot;&gt;&lt;property id=&quot;20148&quot; value=&quot;5&quot;/&gt;&lt;property id=&quot;20300&quot; value=&quot;Slide 25 - &amp;quot;&amp;#x0D;&amp;#x0A;Intake &amp;amp; Assessments Protocol&amp;#x0D;&amp;#x0A;&amp;quot;&quot;/&gt;&lt;property id=&quot;20307&quot; value=&quot;274&quot;/&gt;&lt;/object&gt;&lt;object type=&quot;3&quot; unique_id=&quot;10324&quot;&gt;&lt;property id=&quot;20148&quot; value=&quot;5&quot;/&gt;&lt;property id=&quot;20300&quot; value=&quot;Slide 26 - &amp;quot;Intake Protocol&amp;quot;&quot;/&gt;&lt;property id=&quot;20307&quot; value=&quot;322&quot;/&gt;&lt;/object&gt;&lt;object type=&quot;3&quot; unique_id=&quot;10325&quot;&gt;&lt;property id=&quot;20148&quot; value=&quot;5&quot;/&gt;&lt;property id=&quot;20300&quot; value=&quot;Slide 27 - &amp;quot;CPS Assessments – Steps Did Not Change&amp;quot;&quot;/&gt;&lt;property id=&quot;20307&quot; value=&quot;349&quot;/&gt;&lt;/object&gt;&lt;object type=&quot;3&quot; unique_id=&quot;10326&quot;&gt;&lt;property id=&quot;20148&quot; value=&quot;5&quot;/&gt;&lt;property id=&quot;20300&quot; value=&quot;Slide 28 - &amp;quot;Assessment Requirements&amp;#x0D;&amp;#x0A;    All requirements are protocol = Must&amp;quot;&quot;/&gt;&lt;property id=&quot;20307&quot; value=&quot;275&quot;/&gt;&lt;/object&gt;&lt;object type=&quot;3&quot; unique_id=&quot;10327&quot;&gt;&lt;property id=&quot;20148&quot; value=&quot;5&quot;/&gt;&lt;property id=&quot;20300&quot; value=&quot;Slide 29 - &amp;quot;Assessment Requirements&amp;#x0D;&amp;#x0A;    All requirements are protocol = Must&amp;quot;&quot;/&gt;&lt;property id=&quot;20307&quot; value=&quot;325&quot;/&gt;&lt;/object&gt;&lt;object type=&quot;3&quot; unique_id=&quot;10328&quot;&gt;&lt;property id=&quot;20148&quot; value=&quot;5&quot;/&gt;&lt;property id=&quot;20300&quot; value=&quot;Slide 30 - &amp;quot;Assessment Requirements&amp;#x0D;&amp;#x0A;    All requirements are protocol = Must&amp;#x0D;&amp;#x0A;&amp;quot;&quot;/&gt;&lt;property id=&quot;20307&quot; value=&quot;276&quot;/&gt;&lt;/object&gt;&lt;object type=&quot;3&quot; unique_id=&quot;10329&quot;&gt;&lt;property id=&quot;20148&quot; value=&quot;5&quot;/&gt;&lt;property id=&quot;20300&quot; value=&quot;Slide 31 - &amp;quot;Assessment Requirements&amp;#x0D;&amp;#x0A;    All requirements are protocol = Must&amp;#x0D;&amp;#x0A;&amp;quot;&quot;/&gt;&lt;property id=&quot;20307&quot; value=&quot;326&quot;/&gt;&lt;/object&gt;&lt;object type=&quot;3&quot; unique_id=&quot;10330&quot;&gt;&lt;property id=&quot;20148&quot; value=&quot;5&quot;/&gt;&lt;property id=&quot;20300&quot; value=&quot;Slide 32 - &amp;quot;Assessment Requirements&amp;#x0D;&amp;#x0A;    All requirements are protocol = Must&amp;#x0D;&amp;#x0A;&amp;quot;&quot;/&gt;&lt;property id=&quot;20307&quot; value=&quot;323&quot;/&gt;&lt;/object&gt;&lt;object type=&quot;3&quot; unique_id=&quot;10331&quot;&gt;&lt;property id=&quot;20148&quot; value=&quot;5&quot;/&gt;&lt;property id=&quot;20300&quot; value=&quot;Slide 33 - &amp;quot;Form Changes&amp;quot;&quot;/&gt;&lt;property id=&quot;20307&quot; value=&quot;324&quot;/&gt;&lt;/object&gt;&lt;object type=&quot;3&quot; unique_id=&quot;10332&quot;&gt;&lt;property id=&quot;20148&quot; value=&quot;5&quot;/&gt;&lt;property id=&quot;20300&quot; value=&quot;Slide 34 - &amp;quot;Questions?&amp;quot;&quot;/&gt;&lt;property id=&quot;20307&quot; value=&quot;281&quot;/&gt;&lt;/object&gt;&lt;object type=&quot;3&quot; unique_id=&quot;10333&quot;&gt;&lt;property id=&quot;20148&quot; value=&quot;5&quot;/&gt;&lt;property id=&quot;20300&quot; value=&quot;Slide 35 - &amp;quot;Group Activity&amp;quot;&quot;/&gt;&lt;property id=&quot;20307&quot; value=&quot;282&quot;/&gt;&lt;/object&gt;&lt;object type=&quot;3&quot; unique_id=&quot;10334&quot;&gt;&lt;property id=&quot;20148&quot; value=&quot;5&quot;/&gt;&lt;property id=&quot;20300&quot; value=&quot;Slide 36&quot;/&gt;&lt;property id=&quot;20307&quot; value=&quot;283&quot;/&gt;&lt;/object&gt;&lt;object type=&quot;3&quot; unique_id=&quot;10335&quot;&gt;&lt;property id=&quot;20148&quot; value=&quot;5&quot;/&gt;&lt;property id=&quot;20300&quot; value=&quot;Slide 37 - &amp;quot;LUNCH&amp;quot;&quot;/&gt;&lt;property id=&quot;20307&quot; value=&quot;284&quot;/&gt;&lt;/object&gt;&lt;object type=&quot;3&quot; unique_id=&quot;10336&quot;&gt;&lt;property id=&quot;20148&quot; value=&quot;5&quot;/&gt;&lt;property id=&quot;20300&quot; value=&quot;Slide 38 - &amp;quot;&amp;#x0D;&amp;#x0A;In-Home Services Protocol&amp;#x0D;&amp;#x0A;&amp;quot;&quot;/&gt;&lt;property id=&quot;20307&quot; value=&quot;285&quot;/&gt;&lt;/object&gt;&lt;object type=&quot;3&quot; unique_id=&quot;10337&quot;&gt;&lt;property id=&quot;20148&quot; value=&quot;5&quot;/&gt;&lt;property id=&quot;20300&quot; value=&quot;Slide 39 - &amp;quot;In-Home Services – Steps Did Not Change&amp;quot;&quot;/&gt;&lt;property id=&quot;20307&quot; value=&quot;350&quot;/&gt;&lt;/object&gt;&lt;object type=&quot;3&quot; unique_id=&quot;10338&quot;&gt;&lt;property id=&quot;20148&quot; value=&quot;5&quot;/&gt;&lt;property id=&quot;20300&quot; value=&quot;Slide 40&quot;/&gt;&lt;property id=&quot;20307&quot; value=&quot;331&quot;/&gt;&lt;/object&gt;&lt;object type=&quot;3&quot; unique_id=&quot;10339&quot;&gt;&lt;property id=&quot;20148&quot; value=&quot;5&quot;/&gt;&lt;property id=&quot;20300&quot; value=&quot;Slide 41 - &amp;quot;In-Home Requirements&amp;#x0D;&amp;#x0A;    All requirements are protocol = Must&amp;quot;&quot;/&gt;&lt;property id=&quot;20307&quot; value=&quot;329&quot;/&gt;&lt;/object&gt;&lt;object type=&quot;3&quot; unique_id=&quot;10340&quot;&gt;&lt;property id=&quot;20148&quot; value=&quot;5&quot;/&gt;&lt;property id=&quot;20300&quot; value=&quot;Slide 42 - &amp;quot;In-Home Requirements&amp;#x0D;&amp;#x0A;    All requirements are protocol = Must&amp;quot;&quot;/&gt;&lt;property id=&quot;20307&quot; value=&quot;330&quot;/&gt;&lt;/object&gt;&lt;object type=&quot;3&quot; unique_id=&quot;10341&quot;&gt;&lt;property id=&quot;20148&quot; value=&quot;5&quot;/&gt;&lt;property id=&quot;20300&quot; value=&quot;Slide 43 - &amp;quot;In-Home Requirements&amp;#x0D;&amp;#x0A;    All requirements are protocol = Must&amp;#x0D;&amp;#x0A;&amp;quot;&quot;/&gt;&lt;property id=&quot;20307&quot; value=&quot;333&quot;/&gt;&lt;/object&gt;&lt;object type=&quot;3&quot; unique_id=&quot;10342&quot;&gt;&lt;property id=&quot;20148&quot; value=&quot;5&quot;/&gt;&lt;property id=&quot;20300&quot; value=&quot;Slide 44 - &amp;quot;Questions?&amp;quot;&quot;/&gt;&lt;property id=&quot;20307&quot; value=&quot;292&quot;/&gt;&lt;/object&gt;&lt;object type=&quot;3&quot; unique_id=&quot;10343&quot;&gt;&lt;property id=&quot;20148&quot; value=&quot;5&quot;/&gt;&lt;property id=&quot;20300&quot; value=&quot;Slide 45 - &amp;quot;Family Services Agreement (FSA)&amp;quot;&quot;/&gt;&lt;property id=&quot;20307&quot; value=&quot;288&quot;/&gt;&lt;/object&gt;&lt;object type=&quot;3&quot; unique_id=&quot;10344&quot;&gt;&lt;property id=&quot;20148&quot; value=&quot;5&quot;/&gt;&lt;property id=&quot;20300&quot; value=&quot;Slide 46&quot;/&gt;&lt;property id=&quot;20307&quot; value=&quot;289&quot;/&gt;&lt;/object&gt;&lt;object type=&quot;3&quot; unique_id=&quot;10345&quot;&gt;&lt;property id=&quot;20148&quot; value=&quot;5&quot;/&gt;&lt;property id=&quot;20300&quot; value=&quot;Slide 47 - &amp;quot;Effective Case Planning&amp;quot;&quot;/&gt;&lt;property id=&quot;20307&quot; value=&quot;298&quot;/&gt;&lt;/object&gt;&lt;object type=&quot;3&quot; unique_id=&quot;10346&quot;&gt;&lt;property id=&quot;20148&quot; value=&quot;5&quot;/&gt;&lt;property id=&quot;20300&quot; value=&quot;Slide 48 - &amp;quot;Framework for Case Planning with &amp;#x0D;&amp;#x0A;Family Services Agreements&amp;quot;&quot;/&gt;&lt;property id=&quot;20307&quot; value=&quot;299&quot;/&gt;&lt;/object&gt;&lt;object type=&quot;3&quot; unique_id=&quot;10347&quot;&gt;&lt;property id=&quot;20148&quot; value=&quot;5&quot;/&gt;&lt;property id=&quot;20300&quot; value=&quot;Slide 49 - &amp;quot;FSA Template Modifications&amp;quot;&quot;/&gt;&lt;property id=&quot;20307&quot; value=&quot;293&quot;/&gt;&lt;/object&gt;&lt;object type=&quot;3&quot; unique_id=&quot;10348&quot;&gt;&lt;property id=&quot;20148&quot; value=&quot;5&quot;/&gt;&lt;property id=&quot;20300&quot; value=&quot;Slide 50&quot;/&gt;&lt;property id=&quot;20307&quot; value=&quot;327&quot;/&gt;&lt;/object&gt;&lt;object type=&quot;3&quot; unique_id=&quot;10349&quot;&gt;&lt;property id=&quot;20148&quot; value=&quot;5&quot;/&gt;&lt;property id=&quot;20300&quot; value=&quot;Slide 51&quot;/&gt;&lt;property id=&quot;20307&quot; value=&quot;328&quot;/&gt;&lt;/object&gt;&lt;object type=&quot;3&quot; unique_id=&quot;10350&quot;&gt;&lt;property id=&quot;20148&quot; value=&quot;5&quot;/&gt;&lt;property id=&quot;20300&quot; value=&quot;Slide 52 - &amp;quot;FSA/CFT Required Timeframes&amp;#x0D;&amp;#x0A;   Required timeframes are protocol = Must&amp;quot;&quot;/&gt;&lt;property id=&quot;20307&quot; value=&quot;290&quot;/&gt;&lt;/object&gt;&lt;object type=&quot;3&quot; unique_id=&quot;10351&quot;&gt;&lt;property id=&quot;20148&quot; value=&quot;5&quot;/&gt;&lt;property id=&quot;20300&quot; value=&quot;Slide 53 - &amp;quot;Using the Family Services Agreement (FSA)  to Address &amp;amp; Monitor Safety Threats&amp;quot;&quot;/&gt;&lt;property id=&quot;20307&quot; value=&quot;300&quot;/&gt;&lt;/object&gt;&lt;object type=&quot;3&quot; unique_id=&quot;10352&quot;&gt;&lt;property id=&quot;20148&quot; value=&quot;5&quot;/&gt;&lt;property id=&quot;20300&quot; value=&quot;Slide 54 - &amp;quot;Using the Family Services Agreement  with an&amp;#x0D;&amp;#x0A;Nonresident / Unknown / Unengaged Parent&amp;quot;&quot;/&gt;&lt;property id=&quot;20307&quot; value=&quot;332&quot;/&gt;&lt;/object&gt;&lt;object type=&quot;3&quot; unique_id=&quot;10353&quot;&gt;&lt;property id=&quot;20148&quot; value=&quot;5&quot;/&gt;&lt;property id=&quot;20300&quot; value=&quot;Slide 55 - &amp;quot;Tools for Success when using the new Template &amp;amp; Case Planning&amp;quot;&quot;/&gt;&lt;property id=&quot;20307&quot; value=&quot;301&quot;/&gt;&lt;/object&gt;&lt;object type=&quot;3&quot; unique_id=&quot;10354&quot;&gt;&lt;property id=&quot;20148&quot; value=&quot;5&quot;/&gt;&lt;property id=&quot;20300&quot; value=&quot;Slide 56 - &amp;quot;Other Form Changes&amp;quot;&quot;/&gt;&lt;property id=&quot;20307&quot; value=&quot;302&quot;/&gt;&lt;/object&gt;&lt;object type=&quot;3&quot; unique_id=&quot;10355&quot;&gt;&lt;property id=&quot;20148&quot; value=&quot;5&quot;/&gt;&lt;property id=&quot;20300&quot; value=&quot;Slide 57 - &amp;quot;Questions?&amp;quot;&quot;/&gt;&lt;property id=&quot;20307&quot; value=&quot;303&quot;/&gt;&lt;/object&gt;&lt;object type=&quot;3&quot; unique_id=&quot;10356&quot;&gt;&lt;property id=&quot;20148&quot; value=&quot;5&quot;/&gt;&lt;property id=&quot;20300&quot; value=&quot;Slide 58 - &amp;quot;Group Activity&amp;quot;&quot;/&gt;&lt;property id=&quot;20307&quot; value=&quot;304&quot;/&gt;&lt;/object&gt;&lt;object type=&quot;3&quot; unique_id=&quot;10357&quot;&gt;&lt;property id=&quot;20148&quot; value=&quot;5&quot;/&gt;&lt;property id=&quot;20300&quot; value=&quot;Slide 59&quot;/&gt;&lt;property id=&quot;20307&quot; value=&quot;343&quot;/&gt;&lt;/object&gt;&lt;object type=&quot;3&quot; unique_id=&quot;10358&quot;&gt;&lt;property id=&quot;20148&quot; value=&quot;5&quot;/&gt;&lt;property id=&quot;20300&quot; value=&quot;Slide 60 - &amp;quot;&amp;#x0D;&amp;#x0A;Cross Function Topic Protocol&amp;#x0D;&amp;#x0A;&amp;quot;&quot;/&gt;&lt;property id=&quot;20307&quot; value=&quot;334&quot;/&gt;&lt;/object&gt;&lt;object type=&quot;3&quot; unique_id=&quot;10359&quot;&gt;&lt;property id=&quot;20148&quot; value=&quot;5&quot;/&gt;&lt;property id=&quot;20300&quot; value=&quot;Slide 61 - &amp;quot;Cross Function Topics&amp;quot;&quot;/&gt;&lt;property id=&quot;20307&quot; value=&quot;305&quot;/&gt;&lt;/object&gt;&lt;object type=&quot;3&quot; unique_id=&quot;10360&quot;&gt;&lt;property id=&quot;20148&quot; value=&quot;5&quot;/&gt;&lt;property id=&quot;20300&quot; value=&quot;Slide 62 - &amp;quot;Cross Function Topics&amp;quot;&quot;/&gt;&lt;property id=&quot;20307&quot; value=&quot;306&quot;/&gt;&lt;/object&gt;&lt;object type=&quot;3&quot; unique_id=&quot;10361&quot;&gt;&lt;property id=&quot;20148&quot; value=&quot;5&quot;/&gt;&lt;property id=&quot;20300&quot; value=&quot;Slide 63 - &amp;quot;Cross Function Topics&amp;quot;&quot;/&gt;&lt;property id=&quot;20307&quot; value=&quot;307&quot;/&gt;&lt;/object&gt;&lt;object type=&quot;3&quot; unique_id=&quot;10362&quot;&gt;&lt;property id=&quot;20148&quot; value=&quot;5&quot;/&gt;&lt;property id=&quot;20300&quot; value=&quot;Slide 64 - &amp;quot;Cross Function Topics&amp;quot;&quot;/&gt;&lt;property id=&quot;20307&quot; value=&quot;308&quot;/&gt;&lt;/object&gt;&lt;object type=&quot;3&quot; unique_id=&quot;10363&quot;&gt;&lt;property id=&quot;20148&quot; value=&quot;5&quot;/&gt;&lt;property id=&quot;20300&quot; value=&quot;Slide 65 - &amp;quot;Summary&amp;quot;&quot;/&gt;&lt;property id=&quot;20307&quot; value=&quot;312&quot;/&gt;&lt;/object&gt;&lt;object type=&quot;3&quot; unique_id=&quot;10364&quot;&gt;&lt;property id=&quot;20148&quot; value=&quot;5&quot;/&gt;&lt;property id=&quot;20300&quot; value=&quot;Slide 66 - &amp;quot;Modifications to the Manual&amp;quot;&quot;/&gt;&lt;property id=&quot;20307&quot; value=&quot;314&quot;/&gt;&lt;/object&gt;&lt;object type=&quot;3&quot; unique_id=&quot;10365&quot;&gt;&lt;property id=&quot;20148&quot; value=&quot;5&quot;/&gt;&lt;property id=&quot;20300&quot; value=&quot;Slide 67 - &amp;quot;Modifications to the Manual&amp;quot;&quot;/&gt;&lt;property id=&quot;20307&quot; value=&quot;319&quot;/&gt;&lt;/object&gt;&lt;object type=&quot;3&quot; unique_id=&quot;10366&quot;&gt;&lt;property id=&quot;20148&quot; value=&quot;5&quot;/&gt;&lt;property id=&quot;20300&quot; value=&quot;Slide 68&quot;/&gt;&lt;property id=&quot;20307&quot; value=&quot;346&quot;/&gt;&lt;/object&gt;&lt;object type=&quot;3&quot; unique_id=&quot;10367&quot;&gt;&lt;property id=&quot;20148&quot; value=&quot;5&quot;/&gt;&lt;property id=&quot;20300&quot; value=&quot;Slide 69 - &amp;quot;Questions?&amp;quot;&quot;/&gt;&lt;property id=&quot;20307&quot; value=&quot;315&quot;/&gt;&lt;/object&gt;&lt;object type=&quot;3&quot; unique_id=&quot;10368&quot;&gt;&lt;property id=&quot;20148&quot; value=&quot;5&quot;/&gt;&lt;property id=&quot;20300&quot; value=&quot;Slide 70 - &amp;quot;&amp;#x0D;&amp;#x0A;Implementing the Modified Manual&amp;#x0D;&amp;#x0A;&amp;quot;&quot;/&gt;&lt;property id=&quot;20307&quot; value=&quot;309&quot;/&gt;&lt;/object&gt;&lt;object type=&quot;3&quot; unique_id=&quot;10369&quot;&gt;&lt;property id=&quot;20148&quot; value=&quot;5&quot;/&gt;&lt;property id=&quot;20300&quot; value=&quot;Slide 71 - &amp;quot;Implementation Resources&amp;quot;&quot;/&gt;&lt;property id=&quot;20307&quot; value=&quot;310&quot;/&gt;&lt;/object&gt;&lt;object type=&quot;3&quot; unique_id=&quot;10370&quot;&gt;&lt;property id=&quot;20148&quot; value=&quot;5&quot;/&gt;&lt;property id=&quot;20300&quot; value=&quot;Slide 72 - &amp;quot;Possible Next Steps &amp;quot;&quot;/&gt;&lt;property id=&quot;20307&quot; value=&quot;351&quot;/&gt;&lt;/object&gt;&lt;object type=&quot;3&quot; unique_id=&quot;10371&quot;&gt;&lt;property id=&quot;20148&quot; value=&quot;5&quot;/&gt;&lt;property id=&quot;20300&quot; value=&quot;Slide 73 - &amp;quot;Group Activity&amp;quot;&quot;/&gt;&lt;property id=&quot;20307&quot; value=&quot;311&quot;/&gt;&lt;/object&gt;&lt;object type=&quot;3&quot; unique_id=&quot;10372&quot;&gt;&lt;property id=&quot;20148&quot; value=&quot;5&quot;/&gt;&lt;property id=&quot;20300&quot; value=&quot;Slide 74&quot;/&gt;&lt;property id=&quot;20307&quot; value=&quot;342&quot;/&gt;&lt;/object&gt;&lt;object type=&quot;3&quot; unique_id=&quot;10373&quot;&gt;&lt;property id=&quot;20148&quot; value=&quot;5&quot;/&gt;&lt;property id=&quot;20300&quot; value=&quot;Slide 75 - &amp;quot;Thank you for your participation today. &amp;quot;&quot;/&gt;&lt;property id=&quot;20307&quot; value=&quot;316&quot;/&gt;&lt;/object&gt;&lt;/object&gt;&lt;object type=&quot;8&quot; unique_id=&quot;10450&quot;&gt;&lt;/object&gt;&lt;/object&gt;&lt;/database&gt;"/>
  <p:tag name="MMPROD_NEXTUNIQUEID" val="10010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6206</TotalTime>
  <Words>1327</Words>
  <Application>Microsoft Office PowerPoint</Application>
  <PresentationFormat>On-screen Show (4:3)</PresentationFormat>
  <Paragraphs>278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Calibri</vt:lpstr>
      <vt:lpstr>Franklin Gothic Demi</vt:lpstr>
      <vt:lpstr>Franklin Gothic Demi Cond</vt:lpstr>
      <vt:lpstr>Franklin Gothic Medium</vt:lpstr>
      <vt:lpstr>Franklin Gothic Medium Cond</vt:lpstr>
      <vt:lpstr>Gotham Bold</vt:lpstr>
      <vt:lpstr>Times New Roman</vt:lpstr>
      <vt:lpstr>Wingdings</vt:lpstr>
      <vt:lpstr>Office Theme</vt:lpstr>
      <vt:lpstr>PowerPoint Presentation</vt:lpstr>
      <vt:lpstr>Goals of the Modified Manual </vt:lpstr>
      <vt:lpstr>Rationale for Modification of Manual </vt:lpstr>
      <vt:lpstr>Concerns</vt:lpstr>
      <vt:lpstr>Response Concerns</vt:lpstr>
      <vt:lpstr>CPS Intake Highlights</vt:lpstr>
      <vt:lpstr>CPS Intake Highlights</vt:lpstr>
      <vt:lpstr>CPS ASSESSMENTS Highlights</vt:lpstr>
      <vt:lpstr>CPS ASSESSMENTS Highlights</vt:lpstr>
      <vt:lpstr>CPS ASSESSMENTS Highlights</vt:lpstr>
      <vt:lpstr>In-Home Services Clarification &amp; Revisions</vt:lpstr>
      <vt:lpstr>Permanency Planning Requirements </vt:lpstr>
      <vt:lpstr>Family Services Agreement</vt:lpstr>
      <vt:lpstr>Permanency Planning Review Purpose</vt:lpstr>
      <vt:lpstr>Permanency Planning Reviews</vt:lpstr>
      <vt:lpstr>Child and Family Team (CFT) Meetings </vt:lpstr>
      <vt:lpstr>Manual Sections Pending Revision </vt:lpstr>
      <vt:lpstr>Links to Modified Manual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Taryn Dietrich</dc:creator>
  <cp:lastModifiedBy>Reichert, Terri</cp:lastModifiedBy>
  <cp:revision>438</cp:revision>
  <cp:lastPrinted>2018-07-12T11:08:22Z</cp:lastPrinted>
  <dcterms:created xsi:type="dcterms:W3CDTF">2017-11-27T15:05:53Z</dcterms:created>
  <dcterms:modified xsi:type="dcterms:W3CDTF">2019-03-26T16:20:06Z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2017-10-09T00:00:00Z</vt:filetime>
  </property>
  <property fmtid="{D5CDD505-2E9C-101B-9397-08002B2CF9AE}" pid="3" name="LastSaved">
    <vt:filetime>2017-11-27T00:00:00Z</vt:filetime>
  </property>
</Properties>
</file>