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9"/>
  </p:notesMasterIdLst>
  <p:sldIdLst>
    <p:sldId id="587" r:id="rId2"/>
    <p:sldId id="589" r:id="rId3"/>
    <p:sldId id="588" r:id="rId4"/>
    <p:sldId id="591" r:id="rId5"/>
    <p:sldId id="593" r:id="rId6"/>
    <p:sldId id="594" r:id="rId7"/>
    <p:sldId id="595" r:id="rId8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3D2EEE-32B7-4758-B2C1-D8861F7BF324}" type="datetimeFigureOut">
              <a:rPr lang="en-US" smtClean="0"/>
              <a:t>8/28/2019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EB9DA-7969-4468-BDE5-56518AC4ABF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490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Photo header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156743"/>
            <a:ext cx="2569340" cy="2394236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7" name="Text Placeholder 17"/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0FD344B-6B01-554D-8ED2-3BB8677B5CA3}"/>
              </a:ext>
            </a:extLst>
          </p:cNvPr>
          <p:cNvSpPr/>
          <p:nvPr userDrawn="1"/>
        </p:nvSpPr>
        <p:spPr>
          <a:xfrm>
            <a:off x="0" y="-2388"/>
            <a:ext cx="12192000" cy="16679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55F9543-F264-E749-BE41-F4DED20160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5" y="230736"/>
            <a:ext cx="2433261" cy="121663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7FB28BE-95CF-A648-9958-233FA3E2FD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783" y="232225"/>
            <a:ext cx="2427068" cy="121365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6632A4-6418-EB46-8B31-F39C39E1D0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91" y="230103"/>
            <a:ext cx="2157071" cy="12178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92ACDB17-9B72-2747-AC8F-8FD41A1443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715" y="231327"/>
            <a:ext cx="2431536" cy="12154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764052B-33F9-6041-8EFF-89AD41BE9853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0631" y="231327"/>
            <a:ext cx="2431500" cy="12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2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8493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lor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67" y="2067910"/>
            <a:ext cx="2651760" cy="256032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C4F5063F-3DF4-4106-9728-67D11175E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75C3CAE6-B359-4CF7-95C5-A5A4AF5E7BB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C06026CB-56BB-49B8-BFD2-4EA9ED5A6E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742541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 S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59" y="2061992"/>
            <a:ext cx="2698311" cy="1998871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3860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607418"/>
            <a:ext cx="12192000" cy="25058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rgbClr val="E4EEF4"/>
              </a:gs>
              <a:gs pos="100000">
                <a:schemeClr val="accent3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dirty="0">
              <a:solidFill>
                <a:schemeClr val="accent3">
                  <a:lumMod val="75000"/>
                </a:schemeClr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8" name="Text Placeholder 13">
            <a:extLst>
              <a:ext uri="{FF2B5EF4-FFF2-40B4-BE49-F238E27FC236}">
                <a16:creationId xmlns:a16="http://schemas.microsoft.com/office/drawing/2014/main" id="{1AE90DB6-08A2-436C-9858-D3654F7BAB7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691466" y="2051009"/>
            <a:ext cx="7699023" cy="2020824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342874" indent="0">
              <a:buNone/>
              <a:defRPr sz="2800">
                <a:latin typeface="Franklin Gothic Demi Cond" panose="020B0706030402020204" pitchFamily="34" charset="0"/>
              </a:defRPr>
            </a:lvl2pPr>
            <a:lvl3pPr marL="685750" indent="0">
              <a:buNone/>
              <a:defRPr sz="2800">
                <a:latin typeface="Franklin Gothic Demi Cond" panose="020B0706030402020204" pitchFamily="34" charset="0"/>
              </a:defRPr>
            </a:lvl3pPr>
            <a:lvl4pPr marL="1028624" indent="0">
              <a:buNone/>
              <a:defRPr sz="2800">
                <a:latin typeface="Franklin Gothic Demi Cond" panose="020B0706030402020204" pitchFamily="34" charset="0"/>
              </a:defRPr>
            </a:lvl4pPr>
            <a:lvl5pPr marL="1371498" indent="0">
              <a:buNone/>
              <a:defRPr sz="2800">
                <a:latin typeface="Franklin Gothic Demi Cond" panose="020B0706030402020204" pitchFamily="34" charset="0"/>
              </a:defRPr>
            </a:lvl5pPr>
          </a:lstStyle>
          <a:p>
            <a:pPr lvl="0"/>
            <a:r>
              <a:rPr lang="en-US" dirty="0"/>
              <a:t>Click to Add Presentation Title</a:t>
            </a:r>
          </a:p>
        </p:txBody>
      </p:sp>
      <p:sp>
        <p:nvSpPr>
          <p:cNvPr id="9" name="Text Placeholder 15">
            <a:extLst>
              <a:ext uri="{FF2B5EF4-FFF2-40B4-BE49-F238E27FC236}">
                <a16:creationId xmlns:a16="http://schemas.microsoft.com/office/drawing/2014/main" id="{132A612B-342B-4D64-9385-2F1B77EC19D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91466" y="4071833"/>
            <a:ext cx="7699023" cy="94875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Presenter Name and Title</a:t>
            </a:r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4D87E8B-FF8F-41CE-B71C-E7D695E38C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1466" y="5020585"/>
            <a:ext cx="7699023" cy="48822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Date</a:t>
            </a:r>
          </a:p>
        </p:txBody>
      </p:sp>
    </p:spTree>
    <p:extLst>
      <p:ext uri="{BB962C8B-B14F-4D97-AF65-F5344CB8AC3E}">
        <p14:creationId xmlns:p14="http://schemas.microsoft.com/office/powerpoint/2010/main" val="303116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447803"/>
            <a:ext cx="10517717" cy="4795307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1200"/>
              </a:spcBef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defRPr sz="18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4310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39C91C-60DA-48C6-84AD-CC7B071BF4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6400" y="6731000"/>
            <a:ext cx="914400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39959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Bullets&amp;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335576"/>
            <a:ext cx="10517717" cy="1212895"/>
          </a:xfrm>
          <a:prstGeom prst="rect">
            <a:avLst/>
          </a:prstGeom>
        </p:spPr>
        <p:txBody>
          <a:bodyPr>
            <a:noAutofit/>
          </a:bodyPr>
          <a:lstStyle>
            <a:lvl1pPr marL="228584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76220" indent="-233345">
              <a:lnSpc>
                <a:spcPct val="100000"/>
              </a:lnSpc>
              <a:spcBef>
                <a:spcPts val="0"/>
              </a:spcBef>
              <a:buFont typeface="Franklin Gothic Medium" panose="020B0603020102020204" pitchFamily="34" charset="0"/>
              <a:buChar char="−"/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973066" indent="-228584">
              <a:lnSpc>
                <a:spcPct val="100000"/>
              </a:lnSpc>
              <a:spcBef>
                <a:spcPts val="0"/>
              </a:spcBef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Franklin Gothic Medium" panose="020B0603020102020204" pitchFamily="34" charset="0"/>
              </a:defRPr>
            </a:lvl4pPr>
            <a:lvl5pPr>
              <a:defRPr>
                <a:latin typeface="Franklin Gothic Medium" panose="020B0603020102020204" pitchFamily="34" charset="0"/>
              </a:defRPr>
            </a:lvl5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 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6387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2548467"/>
            <a:ext cx="10526184" cy="369423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3347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abl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1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3" y="1335573"/>
            <a:ext cx="10526184" cy="49028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icon below to add table or chart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150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Chart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49458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829732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6220176" y="1845731"/>
            <a:ext cx="5120640" cy="43927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baseline="0">
                <a:latin typeface="+mn-lt"/>
                <a:ea typeface="Gotham Bold" charset="0"/>
                <a:cs typeface="Gotham Bold" charset="0"/>
              </a:defRPr>
            </a:lvl1pPr>
          </a:lstStyle>
          <a:p>
            <a:pPr lvl="0"/>
            <a:r>
              <a:rPr lang="en-US" dirty="0"/>
              <a:t>Click icon below to add table, chart, image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185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29738" y="1849442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+mn-lt"/>
                <a:ea typeface="Gotham Bold" charset="0"/>
                <a:cs typeface="Gotham Bold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>
                <a:latin typeface="+mn-lt"/>
                <a:ea typeface="Gotham Bold" charset="0"/>
                <a:cs typeface="Gotham Bold" charset="0"/>
              </a:defRPr>
            </a:lvl2pPr>
            <a:lvl3pPr>
              <a:defRPr sz="2000" b="1" i="0">
                <a:latin typeface="+mn-lt"/>
                <a:ea typeface="Gotham Bold" charset="0"/>
                <a:cs typeface="Gotham Bold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0"/>
            <a:ext cx="12192000" cy="45731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99915" y="6251575"/>
            <a:ext cx="10656007" cy="33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footnote, reference or source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29733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20176" y="1278471"/>
            <a:ext cx="5120640" cy="500063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24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6220604" y="1840566"/>
            <a:ext cx="5120217" cy="4402137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000" b="1" i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514314" indent="-171438">
              <a:buFont typeface="Franklin Gothic Medium Cond" panose="020B0606030402020204" pitchFamily="34" charset="0"/>
              <a:buChar char="–"/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 b="1" i="0" baseline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add bullets</a:t>
            </a:r>
          </a:p>
          <a:p>
            <a:pPr lvl="1"/>
            <a:r>
              <a:rPr lang="en-US" dirty="0"/>
              <a:t>Bullet 2</a:t>
            </a:r>
          </a:p>
          <a:p>
            <a:pPr lvl="2"/>
            <a:r>
              <a:rPr lang="en-US" dirty="0"/>
              <a:t>Bullet 3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50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Top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99164" y="624054"/>
            <a:ext cx="10457689" cy="54864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 i="0" baseline="0">
                <a:solidFill>
                  <a:schemeClr val="tx2">
                    <a:lumMod val="75000"/>
                  </a:schemeClr>
                </a:solidFill>
                <a:latin typeface="+mn-lt"/>
                <a:ea typeface="Gotham Bold" charset="0"/>
                <a:cs typeface="Gotham Bold" charset="0"/>
              </a:defRPr>
            </a:lvl1pPr>
          </a:lstStyle>
          <a:p>
            <a:r>
              <a:rPr lang="en-US" dirty="0"/>
              <a:t>Click to add title, 1 line max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3866"/>
            <a:ext cx="12192000" cy="280823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6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sz="1400" b="0" i="0" dirty="0">
              <a:solidFill>
                <a:schemeClr val="accent3">
                  <a:lumMod val="75000"/>
                </a:schemeClr>
              </a:solidFill>
              <a:latin typeface="Gotham Bold" charset="0"/>
              <a:ea typeface="Gotham Bold" charset="0"/>
              <a:cs typeface="Gotham Bold" charset="0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0" y="6573308"/>
            <a:ext cx="12192000" cy="0"/>
          </a:xfrm>
          <a:prstGeom prst="line">
            <a:avLst/>
          </a:prstGeom>
          <a:ln w="2222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26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/>
          <p:cNvSpPr txBox="1">
            <a:spLocks/>
          </p:cNvSpPr>
          <p:nvPr userDrawn="1"/>
        </p:nvSpPr>
        <p:spPr>
          <a:xfrm>
            <a:off x="696387" y="6603332"/>
            <a:ext cx="10659535" cy="2667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 baseline="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000" b="1" i="0" kern="1200">
                <a:solidFill>
                  <a:schemeClr val="tx1"/>
                </a:solidFill>
                <a:latin typeface="Franklin Gothic Medium Cond" panose="020B0606030402020204" pitchFamily="34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NCDHHS, Division of Aging and Adult Services | 100 County Director Call</a:t>
            </a:r>
          </a:p>
        </p:txBody>
      </p:sp>
      <p:sp>
        <p:nvSpPr>
          <p:cNvPr id="5" name="Text Placeholder 13"/>
          <p:cNvSpPr txBox="1">
            <a:spLocks/>
          </p:cNvSpPr>
          <p:nvPr userDrawn="1"/>
        </p:nvSpPr>
        <p:spPr>
          <a:xfrm>
            <a:off x="11503025" y="6600164"/>
            <a:ext cx="541867" cy="2698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900" b="0" i="0" kern="1200">
                <a:solidFill>
                  <a:srgbClr val="15365E"/>
                </a:solidFill>
                <a:latin typeface="Gotham Bold" charset="0"/>
                <a:ea typeface="Gotham Bold" charset="0"/>
                <a:cs typeface="Gotham Bold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1" i="0" kern="1200">
                <a:solidFill>
                  <a:schemeClr val="tx1"/>
                </a:solidFill>
                <a:latin typeface="Helvetica" charset="0"/>
                <a:ea typeface="Helvetica" charset="0"/>
                <a:cs typeface="Helvetica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ED8F5E8-15B1-AB47-A7E0-4212F4A2D8F9}" type="slidenum">
              <a:rPr lang="en-US" sz="900" smtClean="0"/>
              <a:pPr/>
              <a:t>‹#›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3903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</p:sldLayoutIdLst>
  <p:hf hdr="0" dt="0"/>
  <p:txStyles>
    <p:titleStyle>
      <a:lvl1pPr algn="l" defTabSz="68575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38" indent="-171438" algn="l" defTabSz="685750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1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187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061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2935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810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3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4" indent="-171438" algn="l" defTabSz="68575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7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5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2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7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4" algn="l" defTabSz="68575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4294967295"/>
          </p:nvPr>
        </p:nvSpPr>
        <p:spPr>
          <a:xfrm>
            <a:off x="3734873" y="4285852"/>
            <a:ext cx="5774267" cy="38858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+mn-lt"/>
              </a:rPr>
              <a:t>August 28, 2019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6DF971E9-F4AE-479C-AAAB-1D2412BDFD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734873" y="2051009"/>
            <a:ext cx="7521706" cy="2020824"/>
          </a:xfrm>
        </p:spPr>
        <p:txBody>
          <a:bodyPr/>
          <a:lstStyle/>
          <a:p>
            <a:r>
              <a:rPr lang="en-US" sz="2600" b="1" dirty="0">
                <a:latin typeface="+mn-lt"/>
                <a:cs typeface="Arial"/>
              </a:rPr>
              <a:t>NC Department of Health and Human Services </a:t>
            </a:r>
          </a:p>
          <a:p>
            <a:r>
              <a:rPr lang="en-US" sz="2800" b="1" dirty="0"/>
              <a:t>Division of Aging and Adult Services </a:t>
            </a:r>
          </a:p>
          <a:p>
            <a:pPr>
              <a:spcBef>
                <a:spcPts val="1800"/>
              </a:spcBef>
            </a:pPr>
            <a:r>
              <a:rPr lang="en-US" sz="2000" b="1" dirty="0"/>
              <a:t>Hank Bowers, Assistant Director</a:t>
            </a:r>
          </a:p>
          <a:p>
            <a:r>
              <a:rPr lang="en-US" sz="2000" b="1" dirty="0"/>
              <a:t>Karey Perez, Adult Services Section Chief</a:t>
            </a:r>
          </a:p>
        </p:txBody>
      </p:sp>
    </p:spTree>
    <p:extLst>
      <p:ext uri="{BB962C8B-B14F-4D97-AF65-F5344CB8AC3E}">
        <p14:creationId xmlns:p14="http://schemas.microsoft.com/office/powerpoint/2010/main" val="2006890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F5D21-33B9-475D-A261-D3A69E87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dirty="0"/>
              <a:t>DAAS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4ECF1-3A08-4E9D-8DFD-1DBA1C267B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136" y="1658010"/>
            <a:ext cx="10517717" cy="4795307"/>
          </a:xfrm>
        </p:spPr>
        <p:txBody>
          <a:bodyPr/>
          <a:lstStyle/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en-US" sz="3600" dirty="0">
                <a:solidFill>
                  <a:srgbClr val="002060"/>
                </a:solidFill>
              </a:rPr>
              <a:t>SA Temporary Payments</a:t>
            </a:r>
          </a:p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en-US" sz="3600" dirty="0">
                <a:solidFill>
                  <a:srgbClr val="002060"/>
                </a:solidFill>
              </a:rPr>
              <a:t>Training Calendar</a:t>
            </a:r>
          </a:p>
          <a:p>
            <a:pPr>
              <a:spcAft>
                <a:spcPts val="1200"/>
              </a:spcAft>
              <a:buClr>
                <a:schemeClr val="accent3"/>
              </a:buClr>
            </a:pPr>
            <a:r>
              <a:rPr lang="en-US" sz="3600" dirty="0">
                <a:solidFill>
                  <a:srgbClr val="002060"/>
                </a:solidFill>
              </a:rPr>
              <a:t>Opioid and Older Adults Symposium</a:t>
            </a:r>
          </a:p>
          <a:p>
            <a:pPr marL="854046" lvl="2" indent="-457200">
              <a:spcBef>
                <a:spcPts val="0"/>
              </a:spcBef>
              <a:buClr>
                <a:schemeClr val="accent3"/>
              </a:buClr>
              <a:buSzPct val="107000"/>
            </a:pPr>
            <a:r>
              <a:rPr lang="en-US" sz="3000" dirty="0">
                <a:solidFill>
                  <a:srgbClr val="002060"/>
                </a:solidFill>
              </a:rPr>
              <a:t>November 1, 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93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A3044-2FA0-4991-8C9B-4A83A84D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163" y="687116"/>
            <a:ext cx="10457689" cy="548640"/>
          </a:xfrm>
        </p:spPr>
        <p:txBody>
          <a:bodyPr/>
          <a:lstStyle/>
          <a:p>
            <a:r>
              <a:rPr lang="en-US" dirty="0">
                <a:latin typeface="+mn-lt"/>
                <a:cs typeface="Arial"/>
              </a:rPr>
              <a:t>Innovations in Addressing </a:t>
            </a:r>
            <a:br>
              <a:rPr lang="en-US" dirty="0">
                <a:latin typeface="+mn-lt"/>
                <a:cs typeface="Arial"/>
              </a:rPr>
            </a:br>
            <a:r>
              <a:rPr lang="en-US" dirty="0">
                <a:latin typeface="+mn-lt"/>
                <a:cs typeface="Arial"/>
              </a:rPr>
              <a:t>Elder Financial Exploitation Grant</a:t>
            </a:r>
            <a:br>
              <a:rPr lang="en-US" dirty="0">
                <a:latin typeface="+mn-lt"/>
                <a:cs typeface="Arial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29AD8-3824-4F36-8DEF-41D098CDA5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3756" y="1752602"/>
            <a:ext cx="7740340" cy="4795307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solidFill>
                  <a:srgbClr val="1F497D">
                    <a:lumMod val="75000"/>
                  </a:srgbClr>
                </a:solidFill>
              </a:rPr>
              <a:t>The Problem of Financial Exploitation</a:t>
            </a:r>
            <a:endParaRPr lang="en-US" dirty="0"/>
          </a:p>
          <a:p>
            <a:pPr>
              <a:spcBef>
                <a:spcPts val="1000"/>
              </a:spcBef>
              <a:spcAft>
                <a:spcPts val="1000"/>
              </a:spcAft>
            </a:pPr>
            <a:r>
              <a:rPr lang="en-US" dirty="0"/>
              <a:t>Securities and Exchange Commission (SEC) 2018 study found that the ‘overwhelming majority’ of financial crimes against older Americans go unreported</a:t>
            </a:r>
          </a:p>
          <a:p>
            <a:pPr>
              <a:spcAft>
                <a:spcPts val="1200"/>
              </a:spcAft>
            </a:pPr>
            <a:r>
              <a:rPr lang="en-US" dirty="0"/>
              <a:t>Average loss per victim was $90,000 based on a 2009 study</a:t>
            </a:r>
          </a:p>
          <a:p>
            <a:r>
              <a:rPr lang="en-US" dirty="0"/>
              <a:t>In NC, total of 3,708 APS reports with allegations of exploitation for SFY 18-19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03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19313-D25F-4676-A7FE-02DA27006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05" y="983243"/>
            <a:ext cx="10457689" cy="548640"/>
          </a:xfrm>
        </p:spPr>
        <p:txBody>
          <a:bodyPr/>
          <a:lstStyle/>
          <a:p>
            <a:r>
              <a:rPr lang="en-US" sz="3600" dirty="0"/>
              <a:t>How to Combat this Problem?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2935E5-305B-4AA2-A300-BEA7D7E110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9606" y="1778001"/>
            <a:ext cx="8263760" cy="4795307"/>
          </a:xfrm>
        </p:spPr>
        <p:txBody>
          <a:bodyPr/>
          <a:lstStyle/>
          <a:p>
            <a:r>
              <a:rPr lang="en-US" sz="2600" dirty="0"/>
              <a:t>DOJ, Office of Victims of Crime grant</a:t>
            </a:r>
          </a:p>
          <a:p>
            <a:r>
              <a:rPr lang="en-US" sz="2600" dirty="0"/>
              <a:t>Develop and pilot a unified web-based platform for use by financial institutions, investigation agencies, APS, law enforcement, district attorneys and other organizations</a:t>
            </a:r>
          </a:p>
          <a:p>
            <a:r>
              <a:rPr lang="en-US" sz="2600" dirty="0"/>
              <a:t>Facilitate the reporting and investigation of suspected financial exploitation of older adults</a:t>
            </a:r>
          </a:p>
          <a:p>
            <a:r>
              <a:rPr lang="en-US" sz="2600" dirty="0"/>
              <a:t>Evaluate the platform’s impact on referral, substantiation and prosecution rates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9DAD1E-7EDE-4115-A3CC-336567A126E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673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8E12F-20A0-42CF-BC4F-E233AFD5B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05" y="820317"/>
            <a:ext cx="10457689" cy="548640"/>
          </a:xfrm>
        </p:spPr>
        <p:txBody>
          <a:bodyPr/>
          <a:lstStyle/>
          <a:p>
            <a:r>
              <a:rPr lang="en-US"/>
              <a:t>Partners </a:t>
            </a:r>
            <a:r>
              <a:rPr lang="en-US" dirty="0"/>
              <a:t>in the Grant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A2861B-039C-4DF8-81BF-649C4E9CF1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896" y="1612901"/>
            <a:ext cx="10517717" cy="4795307"/>
          </a:xfrm>
        </p:spPr>
        <p:txBody>
          <a:bodyPr/>
          <a:lstStyle/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/>
              <a:t>Brookdale Center for Healthy Aging of Hunter College, CUNY</a:t>
            </a:r>
          </a:p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 err="1"/>
              <a:t>EverSafe</a:t>
            </a:r>
            <a:endParaRPr lang="en-US" sz="2600" dirty="0"/>
          </a:p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/>
              <a:t>Securities Industry/Financial Markers Association (SIFMA)</a:t>
            </a:r>
          </a:p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/>
              <a:t>National Adult Protective Services Association (NAPSA)</a:t>
            </a:r>
          </a:p>
          <a:p>
            <a:pPr>
              <a:buClr>
                <a:schemeClr val="accent3">
                  <a:lumMod val="50000"/>
                </a:schemeClr>
              </a:buClr>
              <a:buSzPct val="112000"/>
            </a:pPr>
            <a:r>
              <a:rPr lang="en-US" sz="2600" dirty="0"/>
              <a:t>Several state Adult Protective Services (APS) programs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19D625-7E80-4ED7-91F0-198CB64C71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16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9A780-E587-47DF-81A9-C79B9C545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4705" y="711095"/>
            <a:ext cx="10457689" cy="548640"/>
          </a:xfrm>
        </p:spPr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8921EA-7A4A-4434-A70C-5BF517CE4A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45505" y="1612901"/>
            <a:ext cx="8032531" cy="4795307"/>
          </a:xfrm>
        </p:spPr>
        <p:txBody>
          <a:bodyPr/>
          <a:lstStyle/>
          <a:p>
            <a:r>
              <a:rPr lang="en-US" dirty="0"/>
              <a:t>To standardize and enhance reporting and investigation of financial exploitation of older people</a:t>
            </a:r>
          </a:p>
          <a:p>
            <a:r>
              <a:rPr lang="en-US" dirty="0"/>
              <a:t>To establish a structure for multi-disciplinary collaborative interventions across agencies with the goal of providing vulnerable older adults with timely interventions to identify and prevent financial exploitation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277827-1995-4B3B-A0B9-4ECA13B51B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433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14203-C009-4CAA-ADB0-60952C5B4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155" y="702932"/>
            <a:ext cx="10457689" cy="548640"/>
          </a:xfrm>
        </p:spPr>
        <p:txBody>
          <a:bodyPr/>
          <a:lstStyle/>
          <a:p>
            <a:r>
              <a:rPr lang="en-US" dirty="0"/>
              <a:t>Key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E3F39-E942-49E1-9365-9D37BCC114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99164" y="1447802"/>
            <a:ext cx="8326821" cy="3987324"/>
          </a:xfrm>
        </p:spPr>
        <p:txBody>
          <a:bodyPr/>
          <a:lstStyle/>
          <a:p>
            <a:r>
              <a:rPr lang="en-US" dirty="0"/>
              <a:t>Increase reporting and enhance communication</a:t>
            </a:r>
          </a:p>
          <a:p>
            <a:r>
              <a:rPr lang="en-US" dirty="0"/>
              <a:t>Improve speed and quality of response</a:t>
            </a:r>
          </a:p>
          <a:p>
            <a:r>
              <a:rPr lang="en-US" dirty="0"/>
              <a:t>Secure sharing of basic case information and status</a:t>
            </a:r>
          </a:p>
          <a:p>
            <a:r>
              <a:rPr lang="en-US" dirty="0"/>
              <a:t>Prevent duplicate referrals and promote collaboration by cross-referencing case information</a:t>
            </a:r>
          </a:p>
          <a:p>
            <a:r>
              <a:rPr lang="en-US" dirty="0"/>
              <a:t>Digital forensic analysis to detect signs and or patterns of financial exploitation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E1A4C3-6AA1-4709-B880-1709B2CF686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4469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5541</TotalTime>
  <Words>291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Franklin Gothic Demi Cond</vt:lpstr>
      <vt:lpstr>Franklin Gothic Medium</vt:lpstr>
      <vt:lpstr>Franklin Gothic Medium Cond</vt:lpstr>
      <vt:lpstr>Gotham Bold</vt:lpstr>
      <vt:lpstr>Helvetica</vt:lpstr>
      <vt:lpstr>3_Office Theme</vt:lpstr>
      <vt:lpstr>PowerPoint Presentation</vt:lpstr>
      <vt:lpstr>DAAS</vt:lpstr>
      <vt:lpstr>Innovations in Addressing  Elder Financial Exploitation Grant </vt:lpstr>
      <vt:lpstr>How to Combat this Problem?</vt:lpstr>
      <vt:lpstr>Partners in the Grant</vt:lpstr>
      <vt:lpstr>Purpose</vt:lpstr>
      <vt:lpstr>Key Benefits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Client Services Data Warehouse</dc:title>
  <dc:creator>Shaw, Shauna</dc:creator>
  <cp:lastModifiedBy>Raby, Andy</cp:lastModifiedBy>
  <cp:revision>178</cp:revision>
  <cp:lastPrinted>2018-12-03T17:08:41Z</cp:lastPrinted>
  <dcterms:created xsi:type="dcterms:W3CDTF">2018-11-29T20:15:29Z</dcterms:created>
  <dcterms:modified xsi:type="dcterms:W3CDTF">2019-08-28T11:57:24Z</dcterms:modified>
</cp:coreProperties>
</file>