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9"/>
  </p:notesMasterIdLst>
  <p:sldIdLst>
    <p:sldId id="587" r:id="rId2"/>
    <p:sldId id="589" r:id="rId3"/>
    <p:sldId id="588" r:id="rId4"/>
    <p:sldId id="591" r:id="rId5"/>
    <p:sldId id="593" r:id="rId6"/>
    <p:sldId id="594" r:id="rId7"/>
    <p:sldId id="595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D2EEE-32B7-4758-B2C1-D8861F7BF324}" type="datetimeFigureOut">
              <a:rPr lang="en-US" smtClean="0"/>
              <a:t>8/28/2019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EB9DA-7969-4468-BDE5-56518AC4A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9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156743"/>
            <a:ext cx="2569340" cy="2394236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12192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5" y="230736"/>
            <a:ext cx="2433261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783" y="232225"/>
            <a:ext cx="2427068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291" y="230103"/>
            <a:ext cx="2157071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15" y="231327"/>
            <a:ext cx="2431536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631" y="231327"/>
            <a:ext cx="2431500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2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49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10"/>
            <a:ext cx="2651760" cy="256032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C4F5063F-3DF4-4106-9728-67D11175E9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75C3CAE6-B359-4CF7-95C5-A5A4AF5E7B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C06026CB-56BB-49B8-BFD2-4EA9ED5A6E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74254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9" y="2061992"/>
            <a:ext cx="2698311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AE90DB6-08A2-436C-9858-D3654F7BAB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132A612B-342B-4D64-9385-2F1B77EC19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34D87E8B-FF8F-41CE-B71C-E7D695E38C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3116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3"/>
            <a:ext cx="10517717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1200"/>
              </a:spcBef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defRPr sz="1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4310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639C91C-60DA-48C6-84AD-CC7B071BF4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56400" y="6731000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995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6"/>
            <a:ext cx="10517717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34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15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18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8" y="1849442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+mn-lt"/>
                <a:ea typeface="Gotham Bold" charset="0"/>
                <a:cs typeface="Gotham Bold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>
                <a:latin typeface="+mn-lt"/>
                <a:ea typeface="Gotham Bold" charset="0"/>
                <a:cs typeface="Gotham Bold" charset="0"/>
              </a:defRPr>
            </a:lvl2pPr>
            <a:lvl3pPr>
              <a:defRPr sz="2000" b="1" i="0">
                <a:latin typeface="+mn-lt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4" y="1840566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507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+mn-lt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6"/>
            <a:ext cx="12192000" cy="28082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26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696387" y="6603332"/>
            <a:ext cx="10659535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NCDHHS, Division of Aging and Adult Services | 100 County Director Call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11503025" y="6600164"/>
            <a:ext cx="541867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68390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dt="0"/>
  <p:txStyles>
    <p:titleStyle>
      <a:lvl1pPr algn="l" defTabSz="68575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38" indent="-171438" algn="l" defTabSz="68575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1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187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06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2935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810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2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7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4294967295"/>
          </p:nvPr>
        </p:nvSpPr>
        <p:spPr>
          <a:xfrm>
            <a:off x="3734873" y="4285852"/>
            <a:ext cx="5774267" cy="388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+mn-lt"/>
              </a:rPr>
              <a:t>August 28, 2019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6DF971E9-F4AE-479C-AAAB-1D2412BDFD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34873" y="2051009"/>
            <a:ext cx="7521706" cy="2020824"/>
          </a:xfrm>
        </p:spPr>
        <p:txBody>
          <a:bodyPr/>
          <a:lstStyle/>
          <a:p>
            <a:r>
              <a:rPr lang="en-US" sz="2600" b="1" dirty="0">
                <a:latin typeface="+mn-lt"/>
                <a:cs typeface="Arial"/>
              </a:rPr>
              <a:t>NC Department of Health and Human Services </a:t>
            </a:r>
          </a:p>
          <a:p>
            <a:r>
              <a:rPr lang="en-US" sz="2800" b="1" dirty="0"/>
              <a:t>Division of Aging and Adult Services </a:t>
            </a:r>
          </a:p>
          <a:p>
            <a:pPr>
              <a:spcBef>
                <a:spcPts val="1800"/>
              </a:spcBef>
            </a:pPr>
            <a:r>
              <a:rPr lang="en-US" sz="2000" b="1" dirty="0"/>
              <a:t>Hank Bowers, Assistant Director</a:t>
            </a:r>
          </a:p>
          <a:p>
            <a:r>
              <a:rPr lang="en-US" sz="2000" b="1" dirty="0"/>
              <a:t>Karey Perez, Adult Services Section Chief</a:t>
            </a:r>
          </a:p>
        </p:txBody>
      </p:sp>
    </p:spTree>
    <p:extLst>
      <p:ext uri="{BB962C8B-B14F-4D97-AF65-F5344CB8AC3E}">
        <p14:creationId xmlns:p14="http://schemas.microsoft.com/office/powerpoint/2010/main" val="200689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D21-33B9-475D-A261-D3A69E87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/>
              <a:t>DAAS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4ECF1-3A08-4E9D-8DFD-1DBA1C267B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136" y="1658010"/>
            <a:ext cx="10517717" cy="4795307"/>
          </a:xfrm>
        </p:spPr>
        <p:txBody>
          <a:bodyPr/>
          <a:lstStyle/>
          <a:p>
            <a:pPr>
              <a:spcAft>
                <a:spcPts val="1200"/>
              </a:spcAft>
              <a:buClr>
                <a:schemeClr val="accent3"/>
              </a:buClr>
            </a:pPr>
            <a:r>
              <a:rPr lang="en-US" sz="3600" dirty="0">
                <a:solidFill>
                  <a:srgbClr val="002060"/>
                </a:solidFill>
              </a:rPr>
              <a:t>SA Temporary Payments</a:t>
            </a:r>
          </a:p>
          <a:p>
            <a:pPr>
              <a:spcAft>
                <a:spcPts val="1200"/>
              </a:spcAft>
              <a:buClr>
                <a:schemeClr val="accent3"/>
              </a:buClr>
            </a:pPr>
            <a:r>
              <a:rPr lang="en-US" sz="3600" dirty="0">
                <a:solidFill>
                  <a:srgbClr val="002060"/>
                </a:solidFill>
              </a:rPr>
              <a:t>Training Calendar</a:t>
            </a:r>
          </a:p>
          <a:p>
            <a:pPr>
              <a:spcAft>
                <a:spcPts val="1200"/>
              </a:spcAft>
              <a:buClr>
                <a:schemeClr val="accent3"/>
              </a:buClr>
            </a:pPr>
            <a:r>
              <a:rPr lang="en-US" sz="3600" dirty="0">
                <a:solidFill>
                  <a:srgbClr val="002060"/>
                </a:solidFill>
              </a:rPr>
              <a:t>Opioid and Older Adults Symposium</a:t>
            </a:r>
          </a:p>
          <a:p>
            <a:pPr marL="854046" lvl="2" indent="-457200">
              <a:spcBef>
                <a:spcPts val="0"/>
              </a:spcBef>
              <a:buClr>
                <a:schemeClr val="accent3"/>
              </a:buClr>
              <a:buSzPct val="107000"/>
            </a:pPr>
            <a:r>
              <a:rPr lang="en-US" sz="3000" dirty="0">
                <a:solidFill>
                  <a:srgbClr val="002060"/>
                </a:solidFill>
              </a:rPr>
              <a:t>November 1,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93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3044-2FA0-4991-8C9B-4A83A84D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3" y="687116"/>
            <a:ext cx="10457689" cy="548640"/>
          </a:xfrm>
        </p:spPr>
        <p:txBody>
          <a:bodyPr/>
          <a:lstStyle/>
          <a:p>
            <a:r>
              <a:rPr lang="en-US" dirty="0">
                <a:latin typeface="+mn-lt"/>
                <a:cs typeface="Arial"/>
              </a:rPr>
              <a:t>Innovations in Addressing </a:t>
            </a:r>
            <a:br>
              <a:rPr lang="en-US" dirty="0">
                <a:latin typeface="+mn-lt"/>
                <a:cs typeface="Arial"/>
              </a:rPr>
            </a:br>
            <a:r>
              <a:rPr lang="en-US" dirty="0">
                <a:latin typeface="+mn-lt"/>
                <a:cs typeface="Arial"/>
              </a:rPr>
              <a:t>Elder Financial Exploitation Grant</a:t>
            </a:r>
            <a:br>
              <a:rPr lang="en-US" dirty="0">
                <a:latin typeface="+mn-lt"/>
                <a:cs typeface="Arial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29AD8-3824-4F36-8DEF-41D098CDA5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3756" y="1752602"/>
            <a:ext cx="7740340" cy="4795307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rgbClr val="1F497D">
                    <a:lumMod val="75000"/>
                  </a:srgbClr>
                </a:solidFill>
              </a:rPr>
              <a:t>The Problem of Financial Exploitation</a:t>
            </a:r>
            <a:endParaRPr lang="en-US" dirty="0"/>
          </a:p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dirty="0"/>
              <a:t>Securities and Exchange Commission (SEC) 2018 study found that the ‘overwhelming majority’ of financial crimes against older Americans go unreported</a:t>
            </a:r>
          </a:p>
          <a:p>
            <a:pPr>
              <a:spcAft>
                <a:spcPts val="1200"/>
              </a:spcAft>
            </a:pPr>
            <a:r>
              <a:rPr lang="en-US" dirty="0"/>
              <a:t>Average loss per victim was $90,000 based on a 2009 study</a:t>
            </a:r>
          </a:p>
          <a:p>
            <a:r>
              <a:rPr lang="en-US" dirty="0"/>
              <a:t>In NC, total of 3,708 APS reports with allegations of exploitation for SFY 18-19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0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19313-D25F-4676-A7FE-02DA2700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705" y="983243"/>
            <a:ext cx="10457689" cy="548640"/>
          </a:xfrm>
        </p:spPr>
        <p:txBody>
          <a:bodyPr/>
          <a:lstStyle/>
          <a:p>
            <a:r>
              <a:rPr lang="en-US" sz="3600" dirty="0"/>
              <a:t>How to Combat this Problem?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935E5-305B-4AA2-A300-BEA7D7E110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606" y="1778001"/>
            <a:ext cx="8263760" cy="4795307"/>
          </a:xfrm>
        </p:spPr>
        <p:txBody>
          <a:bodyPr/>
          <a:lstStyle/>
          <a:p>
            <a:r>
              <a:rPr lang="en-US" sz="2600" dirty="0"/>
              <a:t>DOJ, Office of Victims of Crime grant</a:t>
            </a:r>
          </a:p>
          <a:p>
            <a:r>
              <a:rPr lang="en-US" sz="2600" dirty="0"/>
              <a:t>Develop and pilot a unified web-based platform for use by financial institutions, investigation agencies, APS, law enforcement, district attorneys and other organizations</a:t>
            </a:r>
          </a:p>
          <a:p>
            <a:r>
              <a:rPr lang="en-US" sz="2600" dirty="0"/>
              <a:t>Facilitate the reporting and investigation of suspected financial exploitation of older adults</a:t>
            </a:r>
          </a:p>
          <a:p>
            <a:r>
              <a:rPr lang="en-US" sz="2600" dirty="0"/>
              <a:t>Evaluate the platform’s impact on referral, substantiation and prosecution rates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9DAD1E-7EDE-4115-A3CC-336567A126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7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8E12F-20A0-42CF-BC4F-E233AFD5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705" y="820317"/>
            <a:ext cx="10457689" cy="548640"/>
          </a:xfrm>
        </p:spPr>
        <p:txBody>
          <a:bodyPr/>
          <a:lstStyle/>
          <a:p>
            <a:r>
              <a:rPr lang="en-US"/>
              <a:t>Partners </a:t>
            </a:r>
            <a:r>
              <a:rPr lang="en-US" dirty="0"/>
              <a:t>in the Grant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2861B-039C-4DF8-81BF-649C4E9CF1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6" y="1612901"/>
            <a:ext cx="10517717" cy="4795307"/>
          </a:xfrm>
        </p:spPr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/>
              <a:t>Brookdale Center for Healthy Aging of Hunter College, CUNY</a:t>
            </a:r>
          </a:p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 err="1"/>
              <a:t>EverSafe</a:t>
            </a:r>
            <a:endParaRPr lang="en-US" sz="2600" dirty="0"/>
          </a:p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/>
              <a:t>Securities Industry/Financial Markers Association (SIFMA)</a:t>
            </a:r>
          </a:p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/>
              <a:t>National Adult Protective Services Association (NAPSA)</a:t>
            </a:r>
          </a:p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/>
              <a:t>Several state Adult Protective Services (APS) programs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9D625-7E80-4ED7-91F0-198CB64C71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16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9A780-E587-47DF-81A9-C79B9C54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705" y="711095"/>
            <a:ext cx="10457689" cy="548640"/>
          </a:xfrm>
        </p:spPr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921EA-7A4A-4434-A70C-5BF517CE4A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5505" y="1612901"/>
            <a:ext cx="8032531" cy="4795307"/>
          </a:xfrm>
        </p:spPr>
        <p:txBody>
          <a:bodyPr/>
          <a:lstStyle/>
          <a:p>
            <a:r>
              <a:rPr lang="en-US" dirty="0"/>
              <a:t>To standardize and enhance reporting and investigation of financial exploitation of older people</a:t>
            </a:r>
          </a:p>
          <a:p>
            <a:r>
              <a:rPr lang="en-US" dirty="0"/>
              <a:t>To establish a structure for multi-disciplinary collaborative interventions across agencies with the goal of providing vulnerable older adults with timely interventions to identify and prevent financial exploitation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77827-1995-4B3B-A0B9-4ECA13B51B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33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14203-C009-4CAA-ADB0-60952C5B4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155" y="702932"/>
            <a:ext cx="10457689" cy="548640"/>
          </a:xfrm>
        </p:spPr>
        <p:txBody>
          <a:bodyPr/>
          <a:lstStyle/>
          <a:p>
            <a:r>
              <a:rPr lang="en-US" dirty="0"/>
              <a:t>Key Benefits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E3F39-E942-49E1-9365-9D37BCC114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99164" y="1447802"/>
            <a:ext cx="8326821" cy="3987324"/>
          </a:xfrm>
        </p:spPr>
        <p:txBody>
          <a:bodyPr/>
          <a:lstStyle/>
          <a:p>
            <a:r>
              <a:rPr lang="en-US" dirty="0"/>
              <a:t>Increase reporting and enhance communication</a:t>
            </a:r>
          </a:p>
          <a:p>
            <a:r>
              <a:rPr lang="en-US" dirty="0"/>
              <a:t>Improve speed and quality of response</a:t>
            </a:r>
          </a:p>
          <a:p>
            <a:r>
              <a:rPr lang="en-US" dirty="0"/>
              <a:t>Secure sharing of basic case information and status</a:t>
            </a:r>
          </a:p>
          <a:p>
            <a:r>
              <a:rPr lang="en-US" dirty="0"/>
              <a:t>Prevent duplicate referrals and promote collaboration by cross-referencing case information</a:t>
            </a:r>
          </a:p>
          <a:p>
            <a:r>
              <a:rPr lang="en-US" dirty="0"/>
              <a:t>Digital forensic analysis to detect signs and or patterns of financial exploitation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1A4C3-6AA1-4709-B880-1709B2CF68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44696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5541</TotalTime>
  <Words>291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PowerPoint Presentation</vt:lpstr>
      <vt:lpstr>DAAS</vt:lpstr>
      <vt:lpstr>Innovations in Addressing  Elder Financial Exploitation Grant </vt:lpstr>
      <vt:lpstr>How to Combat this Problem?</vt:lpstr>
      <vt:lpstr>Partners in the Grant</vt:lpstr>
      <vt:lpstr>Purpose</vt:lpstr>
      <vt:lpstr>Key Benefits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Client Services Data Warehouse</dc:title>
  <dc:creator>Shaw, Shauna</dc:creator>
  <cp:lastModifiedBy>Raby, Andy</cp:lastModifiedBy>
  <cp:revision>178</cp:revision>
  <cp:lastPrinted>2018-12-03T17:08:41Z</cp:lastPrinted>
  <dcterms:created xsi:type="dcterms:W3CDTF">2018-11-29T20:15:29Z</dcterms:created>
  <dcterms:modified xsi:type="dcterms:W3CDTF">2019-08-28T11:57:24Z</dcterms:modified>
</cp:coreProperties>
</file>