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471" r:id="rId2"/>
    <p:sldId id="467" r:id="rId3"/>
    <p:sldId id="281" r:id="rId4"/>
    <p:sldId id="470" r:id="rId5"/>
    <p:sldId id="472" r:id="rId6"/>
  </p:sldIdLst>
  <p:sldSz cx="9144000" cy="6858000" type="screen4x3"/>
  <p:notesSz cx="68580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aluyot, Erin B" initials="BEB" lastIdx="2" clrIdx="0">
    <p:extLst>
      <p:ext uri="{19B8F6BF-5375-455C-9EA6-DF929625EA0E}">
        <p15:presenceInfo xmlns:p15="http://schemas.microsoft.com/office/powerpoint/2012/main" userId="S::Erin.Baluyot@dhhs.nc.gov::e7301da0-8e49-4a92-9538-9cc24eda22d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838" autoAdjust="0"/>
    <p:restoredTop sz="92009" autoAdjust="0"/>
  </p:normalViewPr>
  <p:slideViewPr>
    <p:cSldViewPr>
      <p:cViewPr varScale="1">
        <p:scale>
          <a:sx n="66" d="100"/>
          <a:sy n="66" d="100"/>
        </p:scale>
        <p:origin x="1374" y="72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3"/>
            <a:ext cx="2972027" cy="466031"/>
          </a:xfrm>
          <a:prstGeom prst="rect">
            <a:avLst/>
          </a:prstGeom>
        </p:spPr>
        <p:txBody>
          <a:bodyPr vert="horz" lIns="87316" tIns="43658" rIns="87316" bIns="43658" rtlCol="0"/>
          <a:lstStyle>
            <a:lvl1pPr algn="l">
              <a:defRPr sz="11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840" y="3"/>
            <a:ext cx="2972027" cy="466031"/>
          </a:xfrm>
          <a:prstGeom prst="rect">
            <a:avLst/>
          </a:prstGeom>
        </p:spPr>
        <p:txBody>
          <a:bodyPr vert="horz" lIns="87316" tIns="43658" rIns="87316" bIns="43658" rtlCol="0"/>
          <a:lstStyle>
            <a:lvl1pPr algn="r">
              <a:defRPr sz="1100"/>
            </a:lvl1pPr>
          </a:lstStyle>
          <a:p>
            <a:fld id="{026BEDCD-2169-4561-8729-0EB491E1CE75}" type="datetimeFigureOut">
              <a:rPr lang="en-US" smtClean="0"/>
              <a:t>12/3/2019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30370"/>
            <a:ext cx="2972027" cy="466030"/>
          </a:xfrm>
          <a:prstGeom prst="rect">
            <a:avLst/>
          </a:prstGeom>
        </p:spPr>
        <p:txBody>
          <a:bodyPr vert="horz" lIns="87316" tIns="43658" rIns="87316" bIns="43658" rtlCol="0" anchor="b"/>
          <a:lstStyle>
            <a:lvl1pPr algn="l">
              <a:defRPr sz="11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840" y="8830370"/>
            <a:ext cx="2972027" cy="466030"/>
          </a:xfrm>
          <a:prstGeom prst="rect">
            <a:avLst/>
          </a:prstGeom>
        </p:spPr>
        <p:txBody>
          <a:bodyPr vert="horz" lIns="87316" tIns="43658" rIns="87316" bIns="43658" rtlCol="0" anchor="b"/>
          <a:lstStyle>
            <a:lvl1pPr algn="r">
              <a:defRPr sz="1100"/>
            </a:lvl1pPr>
          </a:lstStyle>
          <a:p>
            <a:fld id="{22F2E9FB-245B-4774-ADA0-BCF68C4D804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37063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97878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382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73575"/>
            <a:ext cx="5486400" cy="366077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/>
              <a:t>Summit hosted by</a:t>
            </a:r>
            <a:r>
              <a:rPr lang="en-US" sz="1200" dirty="0"/>
              <a:t>: North Carolina Division of Social Services, in partnership with the North Carolina Administrative Office of the Courts.</a:t>
            </a:r>
          </a:p>
          <a:p>
            <a:endParaRPr lang="en-US" sz="1200" dirty="0"/>
          </a:p>
          <a:p>
            <a:r>
              <a:rPr lang="en-US" sz="1200" b="1" dirty="0"/>
              <a:t>What will the summit offer: </a:t>
            </a:r>
          </a:p>
          <a:p>
            <a:endParaRPr lang="en-US" sz="1200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</a:rPr>
              <a:t>Plenary sessions from national experts exploring how partnerships between child welfare and the judicial system can positively impact permanency.</a:t>
            </a:r>
            <a:br>
              <a:rPr lang="en-US" sz="1200" kern="1200" dirty="0">
                <a:solidFill>
                  <a:schemeClr val="tx1"/>
                </a:solidFill>
              </a:rPr>
            </a:br>
            <a:endParaRPr lang="en-US" sz="1200" kern="1200" dirty="0">
              <a:solidFill>
                <a:schemeClr val="tx1"/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</a:rPr>
              <a:t>Showcasing promising permanency practices and outcomes occurring in North Carolina through breakout sessions.</a:t>
            </a:r>
            <a:br>
              <a:rPr lang="en-US" sz="1200" kern="1200" dirty="0">
                <a:solidFill>
                  <a:schemeClr val="tx1"/>
                </a:solidFill>
              </a:rPr>
            </a:br>
            <a:endParaRPr lang="en-US" sz="1200" kern="1200" dirty="0">
              <a:solidFill>
                <a:schemeClr val="tx1"/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</a:rPr>
              <a:t>Small Group discussions that will use stakeholder feedback to shape North Carolina’s 2020-2024 Permanency Workgroup roadmap (Child and Family Services Plan – CFSP).</a:t>
            </a:r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0097054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799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1" i="0">
                <a:solidFill>
                  <a:schemeClr val="bg1"/>
                </a:solidFill>
                <a:latin typeface="Franklin Gothic Demi Cond"/>
                <a:cs typeface="Franklin Gothic Demi Cond"/>
              </a:defRPr>
            </a:lvl1pPr>
          </a:lstStyle>
          <a:p>
            <a:pPr marL="88900">
              <a:lnSpc>
                <a:spcPct val="100000"/>
              </a:lnSpc>
            </a:pPr>
            <a:fld id="{81D60167-4931-47E6-BA6A-407CBD079E47}" type="slidenum">
              <a:rPr spc="-10" dirty="0"/>
              <a:t>‹#›</a:t>
            </a:fld>
            <a:endParaRPr spc="-1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17375E"/>
                </a:solidFill>
                <a:latin typeface="Franklin Gothic Demi Cond"/>
                <a:cs typeface="Franklin Gothic Demi Con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Franklin Gothic Medium"/>
                <a:cs typeface="Franklin Gothic Medium"/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1" i="0">
                <a:solidFill>
                  <a:schemeClr val="bg1"/>
                </a:solidFill>
                <a:latin typeface="Franklin Gothic Demi Cond"/>
                <a:cs typeface="Franklin Gothic Demi Cond"/>
              </a:defRPr>
            </a:lvl1pPr>
          </a:lstStyle>
          <a:p>
            <a:pPr marL="88900">
              <a:lnSpc>
                <a:spcPct val="100000"/>
              </a:lnSpc>
            </a:pPr>
            <a:fld id="{81D60167-4931-47E6-BA6A-407CBD079E47}" type="slidenum">
              <a:rPr spc="-10" dirty="0"/>
              <a:t>‹#›</a:t>
            </a:fld>
            <a:endParaRPr spc="-1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17375E"/>
                </a:solidFill>
                <a:latin typeface="Franklin Gothic Demi Cond"/>
                <a:cs typeface="Franklin Gothic Demi Con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59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1" i="0">
                <a:solidFill>
                  <a:schemeClr val="bg1"/>
                </a:solidFill>
                <a:latin typeface="Franklin Gothic Demi Cond"/>
                <a:cs typeface="Franklin Gothic Demi Cond"/>
              </a:defRPr>
            </a:lvl1pPr>
          </a:lstStyle>
          <a:p>
            <a:pPr marL="88900">
              <a:lnSpc>
                <a:spcPct val="100000"/>
              </a:lnSpc>
            </a:pPr>
            <a:fld id="{81D60167-4931-47E6-BA6A-407CBD079E47}" type="slidenum">
              <a:rPr spc="-10" dirty="0"/>
              <a:t>‹#›</a:t>
            </a:fld>
            <a:endParaRPr spc="-1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17375E"/>
                </a:solidFill>
                <a:latin typeface="Franklin Gothic Demi Cond"/>
                <a:cs typeface="Franklin Gothic Demi Cond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1" i="0">
                <a:solidFill>
                  <a:schemeClr val="bg1"/>
                </a:solidFill>
                <a:latin typeface="Franklin Gothic Demi Cond"/>
                <a:cs typeface="Franklin Gothic Demi Cond"/>
              </a:defRPr>
            </a:lvl1pPr>
          </a:lstStyle>
          <a:p>
            <a:pPr marL="88900">
              <a:lnSpc>
                <a:spcPct val="100000"/>
              </a:lnSpc>
            </a:pPr>
            <a:fld id="{81D60167-4931-47E6-BA6A-407CBD079E47}" type="slidenum">
              <a:rPr spc="-10" dirty="0"/>
              <a:t>‹#›</a:t>
            </a:fld>
            <a:endParaRPr spc="-1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516636" y="2051304"/>
            <a:ext cx="2023871" cy="20208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k object 17"/>
          <p:cNvSpPr/>
          <p:nvPr/>
        </p:nvSpPr>
        <p:spPr>
          <a:xfrm>
            <a:off x="0" y="4572"/>
            <a:ext cx="9144000" cy="24993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" name="bk object 18"/>
          <p:cNvSpPr/>
          <p:nvPr/>
        </p:nvSpPr>
        <p:spPr>
          <a:xfrm>
            <a:off x="0" y="6608064"/>
            <a:ext cx="9144000" cy="2499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1" i="0">
                <a:solidFill>
                  <a:schemeClr val="bg1"/>
                </a:solidFill>
                <a:latin typeface="Franklin Gothic Demi Cond"/>
                <a:cs typeface="Franklin Gothic Demi Cond"/>
              </a:defRPr>
            </a:lvl1pPr>
          </a:lstStyle>
          <a:p>
            <a:pPr marL="88900">
              <a:lnSpc>
                <a:spcPct val="100000"/>
              </a:lnSpc>
            </a:pPr>
            <a:fld id="{81D60167-4931-47E6-BA6A-407CBD079E47}" type="slidenum">
              <a:rPr spc="-10" dirty="0"/>
              <a:t>‹#›</a:t>
            </a:fld>
            <a:endParaRPr spc="-1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4572"/>
            <a:ext cx="9144000" cy="27432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7380" y="521960"/>
            <a:ext cx="7889239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17375E"/>
                </a:solidFill>
                <a:latin typeface="Franklin Gothic Demi Cond"/>
                <a:cs typeface="Franklin Gothic Demi Con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27881" y="1426385"/>
            <a:ext cx="7888236" cy="47282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01027" y="6646755"/>
            <a:ext cx="4043045" cy="152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1" i="0">
                <a:solidFill>
                  <a:schemeClr val="bg1"/>
                </a:solidFill>
                <a:latin typeface="Franklin Gothic Demi Cond"/>
                <a:cs typeface="Franklin Gothic Demi Cond"/>
              </a:defRPr>
            </a:lvl1pPr>
          </a:lstStyle>
          <a:p>
            <a:pPr marL="12700">
              <a:lnSpc>
                <a:spcPct val="100000"/>
              </a:lnSpc>
            </a:pPr>
            <a:r>
              <a:rPr spc="-5" dirty="0"/>
              <a:t>JOINT </a:t>
            </a:r>
            <a:r>
              <a:rPr spc="-10" dirty="0"/>
              <a:t>L</a:t>
            </a:r>
            <a:r>
              <a:rPr spc="-5" dirty="0"/>
              <a:t>E</a:t>
            </a:r>
            <a:r>
              <a:rPr spc="-15" dirty="0"/>
              <a:t>G</a:t>
            </a:r>
            <a:r>
              <a:rPr spc="-5" dirty="0"/>
              <a:t>I</a:t>
            </a:r>
            <a:r>
              <a:rPr spc="-20" dirty="0"/>
              <a:t>S</a:t>
            </a:r>
            <a:r>
              <a:rPr spc="-10" dirty="0"/>
              <a:t>L</a:t>
            </a:r>
            <a:r>
              <a:rPr spc="-20" dirty="0"/>
              <a:t>A</a:t>
            </a:r>
            <a:r>
              <a:rPr dirty="0"/>
              <a:t>T</a:t>
            </a:r>
            <a:r>
              <a:rPr spc="-5" dirty="0"/>
              <a:t>I</a:t>
            </a:r>
            <a:r>
              <a:rPr spc="-10" dirty="0"/>
              <a:t>V</a:t>
            </a:r>
            <a:r>
              <a:rPr spc="-5" dirty="0"/>
              <a:t>E</a:t>
            </a:r>
            <a:r>
              <a:rPr spc="10" dirty="0"/>
              <a:t> </a:t>
            </a:r>
            <a:r>
              <a:rPr spc="-15" dirty="0"/>
              <a:t>C</a:t>
            </a:r>
            <a:r>
              <a:rPr spc="-10" dirty="0"/>
              <a:t>O</a:t>
            </a:r>
            <a:r>
              <a:rPr spc="-15" dirty="0"/>
              <a:t>MM</a:t>
            </a:r>
            <a:r>
              <a:rPr spc="-5" dirty="0"/>
              <a:t>I</a:t>
            </a:r>
            <a:r>
              <a:rPr dirty="0"/>
              <a:t>TT</a:t>
            </a:r>
            <a:r>
              <a:rPr spc="-5" dirty="0"/>
              <a:t>EE </a:t>
            </a:r>
            <a:r>
              <a:rPr spc="-10" dirty="0"/>
              <a:t>ON</a:t>
            </a:r>
            <a:r>
              <a:rPr spc="5" dirty="0"/>
              <a:t> </a:t>
            </a:r>
            <a:r>
              <a:rPr spc="-15" dirty="0"/>
              <a:t>H</a:t>
            </a:r>
            <a:r>
              <a:rPr dirty="0"/>
              <a:t>E</a:t>
            </a:r>
            <a:r>
              <a:rPr spc="-20" dirty="0"/>
              <a:t>A</a:t>
            </a:r>
            <a:r>
              <a:rPr spc="-10" dirty="0"/>
              <a:t>L</a:t>
            </a:r>
            <a:r>
              <a:rPr dirty="0"/>
              <a:t>T</a:t>
            </a:r>
            <a:r>
              <a:rPr spc="-10" dirty="0"/>
              <a:t>H </a:t>
            </a:r>
            <a:r>
              <a:rPr spc="-20" dirty="0"/>
              <a:t>A</a:t>
            </a:r>
            <a:r>
              <a:rPr spc="-10" dirty="0"/>
              <a:t>ND</a:t>
            </a:r>
            <a:r>
              <a:rPr spc="5" dirty="0"/>
              <a:t> </a:t>
            </a:r>
            <a:r>
              <a:rPr spc="-15" dirty="0"/>
              <a:t>HUM</a:t>
            </a:r>
            <a:r>
              <a:rPr spc="-20" dirty="0"/>
              <a:t>A</a:t>
            </a:r>
            <a:r>
              <a:rPr spc="-10" dirty="0"/>
              <a:t>N</a:t>
            </a:r>
            <a:r>
              <a:rPr spc="20" dirty="0"/>
              <a:t> </a:t>
            </a:r>
            <a:r>
              <a:rPr spc="-20" dirty="0"/>
              <a:t>S</a:t>
            </a:r>
            <a:r>
              <a:rPr spc="-5" dirty="0"/>
              <a:t>E</a:t>
            </a:r>
            <a:r>
              <a:rPr spc="-10" dirty="0"/>
              <a:t>RV</a:t>
            </a:r>
            <a:r>
              <a:rPr spc="-5" dirty="0"/>
              <a:t>I</a:t>
            </a:r>
            <a:r>
              <a:rPr spc="-15" dirty="0"/>
              <a:t>C</a:t>
            </a:r>
            <a:r>
              <a:rPr spc="-5" dirty="0"/>
              <a:t>ES</a:t>
            </a:r>
            <a:r>
              <a:rPr spc="20" dirty="0"/>
              <a:t> </a:t>
            </a:r>
            <a:r>
              <a:rPr spc="-5" dirty="0"/>
              <a:t>| </a:t>
            </a:r>
            <a:r>
              <a:rPr spc="-10" dirty="0"/>
              <a:t>O</a:t>
            </a:r>
            <a:r>
              <a:rPr spc="-15" dirty="0"/>
              <a:t>C</a:t>
            </a:r>
            <a:r>
              <a:rPr dirty="0"/>
              <a:t>T</a:t>
            </a:r>
            <a:r>
              <a:rPr spc="-5" dirty="0"/>
              <a:t>.</a:t>
            </a:r>
            <a:r>
              <a:rPr dirty="0"/>
              <a:t> </a:t>
            </a:r>
            <a:r>
              <a:rPr spc="-20" dirty="0"/>
              <a:t>10</a:t>
            </a:r>
            <a:r>
              <a:rPr spc="-5" dirty="0"/>
              <a:t>,</a:t>
            </a:r>
            <a:r>
              <a:rPr spc="10" dirty="0"/>
              <a:t> </a:t>
            </a:r>
            <a:r>
              <a:rPr spc="-20" dirty="0"/>
              <a:t>2017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24823" y="6647948"/>
            <a:ext cx="179070" cy="152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1" i="0">
                <a:solidFill>
                  <a:schemeClr val="bg1"/>
                </a:solidFill>
                <a:latin typeface="Franklin Gothic Demi Cond"/>
                <a:cs typeface="Franklin Gothic Demi Cond"/>
              </a:defRPr>
            </a:lvl1pPr>
          </a:lstStyle>
          <a:p>
            <a:pPr marL="88900">
              <a:lnSpc>
                <a:spcPct val="100000"/>
              </a:lnSpc>
            </a:pPr>
            <a:fld id="{81D60167-4931-47E6-BA6A-407CBD079E47}" type="slidenum">
              <a:rPr spc="-10" dirty="0"/>
              <a:t>‹#›</a:t>
            </a:fld>
            <a:endParaRPr spc="-1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A53610-198E-4862-8C58-F83104317B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Child Welfare Updates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D14C69-C637-4BB6-8C5F-62B50F7546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7881" y="1426385"/>
            <a:ext cx="7888236" cy="5170646"/>
          </a:xfrm>
        </p:spPr>
        <p:txBody>
          <a:bodyPr/>
          <a:lstStyle/>
          <a:p>
            <a:endParaRPr lang="en-US" dirty="0"/>
          </a:p>
          <a:p>
            <a:r>
              <a:rPr lang="en-US" dirty="0"/>
              <a:t>Legislative Updates:</a:t>
            </a:r>
          </a:p>
          <a:p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MEPA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Foster Care and Adoptions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Caretaker Definition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RIL </a:t>
            </a:r>
          </a:p>
          <a:p>
            <a:endParaRPr lang="en-US" dirty="0"/>
          </a:p>
          <a:p>
            <a:r>
              <a:rPr lang="en-US" dirty="0"/>
              <a:t>County Operations: CPR and Program Monitor role</a:t>
            </a:r>
          </a:p>
          <a:p>
            <a:endParaRPr lang="en-US" dirty="0"/>
          </a:p>
          <a:p>
            <a:r>
              <a:rPr lang="en-US" dirty="0"/>
              <a:t>Child and Family Services Plan Update:</a:t>
            </a:r>
          </a:p>
          <a:p>
            <a:r>
              <a:rPr lang="en-US" dirty="0"/>
              <a:t>	Recruitment for Design Teams</a:t>
            </a:r>
          </a:p>
        </p:txBody>
      </p:sp>
    </p:spTree>
    <p:extLst>
      <p:ext uri="{BB962C8B-B14F-4D97-AF65-F5344CB8AC3E}">
        <p14:creationId xmlns:p14="http://schemas.microsoft.com/office/powerpoint/2010/main" val="38583859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C02A36-302C-4DE1-9E9A-9527F6E19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380" y="521960"/>
            <a:ext cx="7889239" cy="923330"/>
          </a:xfrm>
        </p:spPr>
        <p:txBody>
          <a:bodyPr/>
          <a:lstStyle/>
          <a:p>
            <a:pPr algn="ctr"/>
            <a:r>
              <a:rPr lang="en-US" dirty="0"/>
              <a:t>Child Protective Services </a:t>
            </a:r>
            <a:br>
              <a:rPr lang="en-US" dirty="0"/>
            </a:br>
            <a:r>
              <a:rPr lang="en-US" sz="2400" dirty="0"/>
              <a:t>Legislative Updates</a:t>
            </a:r>
            <a:endParaRPr lang="en-US" dirty="0">
              <a:latin typeface="Franklin Gothic Medium" panose="020B060302010202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5A0A6A-7062-410D-8E19-E93A986032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383" y="1752600"/>
            <a:ext cx="7888236" cy="5047536"/>
          </a:xfrm>
        </p:spPr>
        <p:txBody>
          <a:bodyPr/>
          <a:lstStyle/>
          <a:p>
            <a:pPr marL="228600" marR="0" lvl="0" indent="-228600" defTabSz="91440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solidFill>
                  <a:prstClr val="black"/>
                </a:solidFill>
                <a:latin typeface="Franklin Gothic Medium" panose="020B0603020102020204" pitchFamily="34" charset="0"/>
                <a:cs typeface="Arial" panose="020B0604020202020204" pitchFamily="34" charset="0"/>
              </a:rPr>
              <a:t>Caretaker Definition:</a:t>
            </a:r>
          </a:p>
          <a:p>
            <a:pPr marL="342900" marR="0" lvl="1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8650" marR="0" lvl="1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Expands the definition (G.S. 7B-101(3)) caretaker to include “an adult entrusted with the juvenile’s care.” </a:t>
            </a:r>
          </a:p>
          <a:p>
            <a:pPr marL="1030288" marR="0" lvl="2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4538" marR="0" lvl="2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Applies to relatives and nonrelatives alike who have responsibility for a juvenile’s health and welfare in a residential setting.</a:t>
            </a:r>
            <a:endParaRPr lang="en-US" sz="2400" b="1" dirty="0">
              <a:solidFill>
                <a:prstClr val="black"/>
              </a:solidFill>
              <a:latin typeface="Franklin Gothic Medium" panose="020B0603020102020204" pitchFamily="34" charset="0"/>
              <a:cs typeface="Arial" panose="020B0604020202020204" pitchFamily="34" charset="0"/>
            </a:endParaRPr>
          </a:p>
          <a:p>
            <a:pPr marL="228600" marR="0" lvl="0" indent="-228600" defTabSz="91440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solidFill>
                  <a:prstClr val="black"/>
                </a:solidFill>
                <a:latin typeface="Franklin Gothic Medium" panose="020B0603020102020204" pitchFamily="34" charset="0"/>
                <a:cs typeface="Arial" panose="020B0604020202020204" pitchFamily="34" charset="0"/>
              </a:rPr>
              <a:t>Responsible Individuals List:</a:t>
            </a:r>
            <a:endParaRPr lang="en-US" sz="1600" dirty="0">
              <a:latin typeface="Franklin Gothic Medium" panose="020B0603020102020204" pitchFamily="34" charset="0"/>
              <a:cs typeface="Arial" panose="020B0604020202020204" pitchFamily="34" charset="0"/>
            </a:endParaRPr>
          </a:p>
          <a:p>
            <a:pPr marL="685800" marR="0" lvl="1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600" dirty="0">
                <a:latin typeface="Franklin Gothic Medium" panose="020B0603020102020204" pitchFamily="34" charset="0"/>
                <a:cs typeface="Arial" panose="020B0604020202020204" pitchFamily="34" charset="0"/>
              </a:rPr>
              <a:t>Definition includes responsible for subjecting a juvenile to human trafficking. </a:t>
            </a:r>
          </a:p>
          <a:p>
            <a:pPr marL="685800" marR="0" lvl="1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600" dirty="0">
                <a:latin typeface="Franklin Gothic Medium" panose="020B0603020102020204" pitchFamily="34" charset="0"/>
                <a:cs typeface="Arial" panose="020B0604020202020204" pitchFamily="34" charset="0"/>
              </a:rPr>
              <a:t>Changed personal written notice timeframe </a:t>
            </a:r>
          </a:p>
          <a:p>
            <a:pPr marL="685800" marR="0" lvl="1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600" dirty="0">
                <a:latin typeface="Franklin Gothic Medium" panose="020B0603020102020204" pitchFamily="34" charset="0"/>
                <a:cs typeface="Arial" panose="020B0604020202020204" pitchFamily="34" charset="0"/>
              </a:rPr>
              <a:t>CME/CFE information can be admitted as evidence</a:t>
            </a:r>
          </a:p>
          <a:p>
            <a:pPr marL="685800" marR="0" lvl="1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600" dirty="0">
                <a:latin typeface="Franklin Gothic Medium" panose="020B0603020102020204" pitchFamily="34" charset="0"/>
                <a:cs typeface="Arial" panose="020B0604020202020204" pitchFamily="34" charset="0"/>
              </a:rPr>
              <a:t>Clarified that if criminally convicted, ineligible for a judicial review</a:t>
            </a:r>
          </a:p>
          <a:p>
            <a:pPr marL="628650" marR="0" lvl="1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600" dirty="0">
                <a:latin typeface="Franklin Gothic Medium" panose="020B0603020102020204" pitchFamily="34" charset="0"/>
                <a:cs typeface="Arial" panose="020B0604020202020204" pitchFamily="34" charset="0"/>
              </a:rPr>
              <a:t>If convicted after filing, it must be dismissed with prejudice </a:t>
            </a:r>
          </a:p>
          <a:p>
            <a:pPr marL="342900" marR="0" lvl="1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1600" b="1" dirty="0">
              <a:latin typeface="Franklin Gothic Medium" panose="020B0603020102020204" pitchFamily="34" charset="0"/>
              <a:cs typeface="Arial" panose="020B0604020202020204" pitchFamily="34" charset="0"/>
            </a:endParaRPr>
          </a:p>
          <a:p>
            <a:pPr marL="342900" marR="0" lvl="1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32143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AB65A7-5094-4460-8686-74992F47C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228601"/>
            <a:ext cx="8686800" cy="1046440"/>
          </a:xfrm>
        </p:spPr>
        <p:txBody>
          <a:bodyPr/>
          <a:lstStyle/>
          <a:p>
            <a:pPr algn="ctr"/>
            <a:r>
              <a:rPr lang="en-US" sz="4000" dirty="0"/>
              <a:t>Foster Care and Adoptions</a:t>
            </a:r>
            <a:br>
              <a:rPr lang="en-US" sz="4000" dirty="0"/>
            </a:br>
            <a:r>
              <a:rPr lang="en-US" sz="2800" dirty="0"/>
              <a:t>Legislative Updates</a:t>
            </a:r>
            <a:endParaRPr lang="en-US" sz="4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AE9194-8E69-438B-ABE2-729DC5183C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9550" y="1447800"/>
            <a:ext cx="8724900" cy="6001643"/>
          </a:xfrm>
        </p:spPr>
        <p:txBody>
          <a:bodyPr/>
          <a:lstStyle/>
          <a:p>
            <a:r>
              <a:rPr lang="en-US" sz="2400" dirty="0">
                <a:latin typeface="Franklin Gothic Medium" panose="020B0603020102020204" pitchFamily="34" charset="0"/>
              </a:rPr>
              <a:t>Fingerprint Checks required for Group Care facility staff </a:t>
            </a:r>
          </a:p>
          <a:p>
            <a:endParaRPr lang="en-US" sz="2400" dirty="0">
              <a:latin typeface="Franklin Gothic Medium" panose="020B0603020102020204" pitchFamily="34" charset="0"/>
            </a:endParaRPr>
          </a:p>
          <a:p>
            <a:r>
              <a:rPr lang="en-US" sz="2400" dirty="0">
                <a:latin typeface="Franklin Gothic Medium" panose="020B0603020102020204" pitchFamily="34" charset="0"/>
              </a:rPr>
              <a:t>Multiethnic Placement Act (MEPA-IEP)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>
                <a:latin typeface="Franklin Gothic Medium" panose="020B0603020102020204" pitchFamily="34" charset="0"/>
              </a:rPr>
              <a:t>Revisions made to Child Welfare Forms and Policies to ensure MEPA-IEP compliance.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>
                <a:latin typeface="Franklin Gothic Medium" panose="020B0603020102020204" pitchFamily="34" charset="0"/>
              </a:rPr>
              <a:t>Modifications made to NCGS § 48-3-303 (c)(1) to clarify nationality, race, or ethnicity must be </a:t>
            </a:r>
            <a:r>
              <a:rPr lang="en-US" sz="1600" b="1" dirty="0">
                <a:latin typeface="Franklin Gothic Medium" panose="020B0603020102020204" pitchFamily="34" charset="0"/>
              </a:rPr>
              <a:t>reported</a:t>
            </a:r>
            <a:r>
              <a:rPr lang="en-US" sz="1600" dirty="0">
                <a:latin typeface="Franklin Gothic Medium" panose="020B0603020102020204" pitchFamily="34" charset="0"/>
              </a:rPr>
              <a:t> on the individual(s) being assessed for a preplacement assessment. </a:t>
            </a:r>
            <a:br>
              <a:rPr lang="en-US" sz="1600" dirty="0">
                <a:latin typeface="Franklin Gothic Medium" panose="020B0603020102020204" pitchFamily="34" charset="0"/>
              </a:rPr>
            </a:br>
            <a:endParaRPr lang="en-US" sz="1600" dirty="0">
              <a:latin typeface="Franklin Gothic Medium" panose="020B0603020102020204" pitchFamily="34" charset="0"/>
            </a:endParaRPr>
          </a:p>
          <a:p>
            <a:r>
              <a:rPr lang="en-US" sz="2400" dirty="0">
                <a:latin typeface="Franklin Gothic Medium" panose="020B0603020102020204" pitchFamily="34" charset="0"/>
              </a:rPr>
              <a:t>Adoption Law Changes</a:t>
            </a:r>
          </a:p>
          <a:p>
            <a:r>
              <a:rPr lang="en-US" sz="1600" dirty="0">
                <a:latin typeface="Franklin Gothic Medium" panose="020B0603020102020204" pitchFamily="34" charset="0"/>
              </a:rPr>
              <a:t>NC DHHS Division of Social Services shall: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Franklin Gothic Medium" panose="020B0603020102020204" pitchFamily="34" charset="0"/>
              </a:rPr>
              <a:t>Conduct a </a:t>
            </a:r>
            <a:r>
              <a:rPr lang="en-US" sz="1600" b="1" dirty="0">
                <a:latin typeface="Franklin Gothic Medium" panose="020B0603020102020204" pitchFamily="34" charset="0"/>
              </a:rPr>
              <a:t>limited review </a:t>
            </a:r>
            <a:r>
              <a:rPr lang="en-US" sz="1600" dirty="0">
                <a:latin typeface="Franklin Gothic Medium" panose="020B0603020102020204" pitchFamily="34" charset="0"/>
              </a:rPr>
              <a:t>for the sole purpose of identifying any obvious error on the report to vital records; and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Franklin Gothic Medium" panose="020B0603020102020204" pitchFamily="34" charset="0"/>
              </a:rPr>
              <a:t>Transmit the report to vital records for each adoption </a:t>
            </a:r>
            <a:r>
              <a:rPr lang="en-US" sz="1600" b="1" dirty="0">
                <a:latin typeface="Franklin Gothic Medium" panose="020B0603020102020204" pitchFamily="34" charset="0"/>
              </a:rPr>
              <a:t>within 40 days </a:t>
            </a:r>
            <a:r>
              <a:rPr lang="en-US" sz="1600" dirty="0">
                <a:latin typeface="Franklin Gothic Medium" panose="020B0603020102020204" pitchFamily="34" charset="0"/>
              </a:rPr>
              <a:t>of receiving the adoption record from the Clerk. </a:t>
            </a:r>
          </a:p>
          <a:p>
            <a:r>
              <a:rPr lang="en-US" sz="1600" dirty="0">
                <a:latin typeface="Franklin Gothic Medium" panose="020B0603020102020204" pitchFamily="34" charset="0"/>
              </a:rPr>
              <a:t>Adoption Consent and Relinquishment forms have been revised to reflect the following: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Franklin Gothic Medium" panose="020B0603020102020204" pitchFamily="34" charset="0"/>
              </a:rPr>
              <a:t>The individual executing the Consent or Relinquishment has </a:t>
            </a:r>
            <a:r>
              <a:rPr lang="en-US" sz="1600" b="1" dirty="0">
                <a:latin typeface="Franklin Gothic Medium" panose="020B0603020102020204" pitchFamily="34" charset="0"/>
              </a:rPr>
              <a:t>been advised of the right to seek the advice of legal counsel</a:t>
            </a:r>
            <a:r>
              <a:rPr lang="en-US" sz="1600" dirty="0">
                <a:latin typeface="Franklin Gothic Medium" panose="020B0603020102020204" pitchFamily="34" charset="0"/>
              </a:rPr>
              <a:t>; and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Franklin Gothic Medium" panose="020B0603020102020204" pitchFamily="34" charset="0"/>
              </a:rPr>
              <a:t>An individual before whom a Consent or Relinquishment is signed certifies that the individual executing the consent has </a:t>
            </a:r>
            <a:r>
              <a:rPr lang="en-US" sz="1600" b="1" dirty="0">
                <a:latin typeface="Franklin Gothic Medium" panose="020B0603020102020204" pitchFamily="34" charset="0"/>
              </a:rPr>
              <a:t>been advised of the right to seek the advice of legal counsel before executing the Consent or Relinquishment.</a:t>
            </a:r>
          </a:p>
          <a:p>
            <a:pPr lvl="1"/>
            <a:endParaRPr lang="en-US" sz="1400" dirty="0">
              <a:latin typeface="Franklin Gothic Medium" panose="020B06030201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400" dirty="0">
              <a:latin typeface="Franklin Gothic Medium" panose="020B0603020102020204" pitchFamily="34" charset="0"/>
            </a:endParaRPr>
          </a:p>
          <a:p>
            <a:endParaRPr lang="en-US" sz="2400" dirty="0"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91069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A4189B-AE85-42AC-A3C5-9542AEEE5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380" y="521960"/>
            <a:ext cx="7889239" cy="553998"/>
          </a:xfrm>
        </p:spPr>
        <p:txBody>
          <a:bodyPr/>
          <a:lstStyle/>
          <a:p>
            <a:pPr algn="ctr"/>
            <a:r>
              <a:rPr lang="en-US" dirty="0"/>
              <a:t>County Operations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C5CC08-3823-40A9-9F0F-61C1F86B72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7881" y="1426385"/>
            <a:ext cx="7888236" cy="5416868"/>
          </a:xfrm>
        </p:spPr>
        <p:txBody>
          <a:bodyPr/>
          <a:lstStyle/>
          <a:p>
            <a:pPr marL="228600" marR="0" lvl="0" indent="-228600" algn="l" defTabSz="6858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kern="1200" dirty="0">
                <a:solidFill>
                  <a:prstClr val="black"/>
                </a:solidFill>
                <a:latin typeface="Franklin Gothic Medium" panose="020B0603020102020204" pitchFamily="34" charset="0"/>
                <a:cs typeface="Arial" panose="020B0604020202020204" pitchFamily="34" charset="0"/>
              </a:rPr>
              <a:t>As shared at Children’s Services regarding County Operations:</a:t>
            </a:r>
          </a:p>
          <a:p>
            <a:pPr marL="228600" marR="0" lvl="0" indent="-228600" algn="l" defTabSz="6858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kern="1200" dirty="0">
                <a:solidFill>
                  <a:prstClr val="black"/>
                </a:solidFill>
                <a:latin typeface="Franklin Gothic Medium" panose="020B0603020102020204" pitchFamily="34" charset="0"/>
                <a:cs typeface="Arial" panose="020B0604020202020204" pitchFamily="34" charset="0"/>
              </a:rPr>
              <a:t>Currently we are reorganizing to provide more county consultation, technical assistance, and support to counties</a:t>
            </a:r>
          </a:p>
          <a:p>
            <a:pPr marL="228600" marR="0" lvl="0" indent="-228600" algn="l" defTabSz="6858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kern="1200" dirty="0">
                <a:solidFill>
                  <a:prstClr val="black"/>
                </a:solidFill>
                <a:latin typeface="Franklin Gothic Medium" panose="020B0603020102020204" pitchFamily="34" charset="0"/>
                <a:cs typeface="Arial" panose="020B0604020202020204" pitchFamily="34" charset="0"/>
              </a:rPr>
              <a:t>Reorganizing involves morphing CPR and Program Monitor job descriptions into one</a:t>
            </a:r>
          </a:p>
          <a:p>
            <a:pPr marL="228600" marR="0" lvl="0" indent="-228600" algn="l" defTabSz="6858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kern="1200" dirty="0">
                <a:solidFill>
                  <a:prstClr val="black"/>
                </a:solidFill>
                <a:latin typeface="Franklin Gothic Medium" panose="020B0603020102020204" pitchFamily="34" charset="0"/>
                <a:cs typeface="Arial" panose="020B0604020202020204" pitchFamily="34" charset="0"/>
              </a:rPr>
              <a:t>Each person would have 5 to 8 counties approximately</a:t>
            </a:r>
          </a:p>
          <a:p>
            <a:pPr marL="228600" marR="0" lvl="0" indent="-228600" algn="l" defTabSz="6858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kern="1200" dirty="0">
                <a:solidFill>
                  <a:prstClr val="black"/>
                </a:solidFill>
                <a:latin typeface="Franklin Gothic Medium" panose="020B0603020102020204" pitchFamily="34" charset="0"/>
                <a:cs typeface="Arial" panose="020B0604020202020204" pitchFamily="34" charset="0"/>
              </a:rPr>
              <a:t>Also aiming at reorganizing by regions, with each region having 3 consultants</a:t>
            </a:r>
          </a:p>
          <a:p>
            <a:pPr marL="228600" marR="0" lvl="0" indent="-228600" algn="l" defTabSz="6858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2400" kern="1200" dirty="0">
              <a:solidFill>
                <a:prstClr val="black"/>
              </a:solidFill>
              <a:latin typeface="Franklin Gothic Medium" panose="020B0603020102020204" pitchFamily="34" charset="0"/>
              <a:cs typeface="Arial" panose="020B0604020202020204" pitchFamily="34" charset="0"/>
            </a:endParaRPr>
          </a:p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1400" kern="1200" dirty="0">
              <a:solidFill>
                <a:prstClr val="black"/>
              </a:solidFill>
              <a:latin typeface="Franklin Gothic Medium" panose="020B06030201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51486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7DE2A0-6EAA-4157-93E5-2AB75D5C4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380" y="521960"/>
            <a:ext cx="7889239" cy="553998"/>
          </a:xfrm>
        </p:spPr>
        <p:txBody>
          <a:bodyPr/>
          <a:lstStyle/>
          <a:p>
            <a:pPr algn="ctr"/>
            <a:r>
              <a:rPr lang="en-US"/>
              <a:t>CFSP: Recruitment </a:t>
            </a:r>
            <a:r>
              <a:rPr lang="en-US" dirty="0"/>
              <a:t>for Design Teams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D7B519-2D30-4D0C-BE3B-6CC093D462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7881" y="1426385"/>
            <a:ext cx="7888236" cy="490965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5 teams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dirty="0"/>
              <a:t>Safety / Prevention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dirty="0"/>
              <a:t>Permanence / System of Care, Congregate Care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dirty="0"/>
              <a:t>Well-Being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dirty="0"/>
              <a:t>CQI / Data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dirty="0"/>
              <a:t>Workforce Development / Training</a:t>
            </a:r>
          </a:p>
          <a:p>
            <a:pPr lvl="1"/>
            <a:endParaRPr lang="en-US" sz="20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Time Commitment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dirty="0"/>
              <a:t>Up to 10 hours per month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dirty="0"/>
              <a:t>One meeting lasting 1-4 hours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dirty="0"/>
              <a:t>Reading/collecting information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dirty="0"/>
              <a:t>Travel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05720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299</TotalTime>
  <Words>349</Words>
  <Application>Microsoft Office PowerPoint</Application>
  <PresentationFormat>On-screen Show (4:3)</PresentationFormat>
  <Paragraphs>67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Franklin Gothic Demi Cond</vt:lpstr>
      <vt:lpstr>Franklin Gothic Medium</vt:lpstr>
      <vt:lpstr>Office Theme</vt:lpstr>
      <vt:lpstr>Child Welfare Updates</vt:lpstr>
      <vt:lpstr>Child Protective Services  Legislative Updates</vt:lpstr>
      <vt:lpstr>Foster Care and Adoptions Legislative Updates</vt:lpstr>
      <vt:lpstr>County Operations</vt:lpstr>
      <vt:lpstr>CFSP: Recruitment for Design Teams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Baluyot, Erin B</dc:creator>
  <cp:lastModifiedBy>Raby, Andy</cp:lastModifiedBy>
  <cp:revision>32</cp:revision>
  <cp:lastPrinted>2019-10-10T21:18:27Z</cp:lastPrinted>
  <dcterms:created xsi:type="dcterms:W3CDTF">2019-10-06T15:21:27Z</dcterms:created>
  <dcterms:modified xsi:type="dcterms:W3CDTF">2019-12-03T15:33:30Z</dcterms:modified>
</cp:coreProperties>
</file>