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6"/>
  </p:notesMasterIdLst>
  <p:sldIdLst>
    <p:sldId id="587" r:id="rId2"/>
    <p:sldId id="589" r:id="rId3"/>
    <p:sldId id="588" r:id="rId4"/>
    <p:sldId id="593" r:id="rId5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3D2EEE-32B7-4758-B2C1-D8861F7BF324}" type="datetimeFigureOut">
              <a:rPr lang="en-US" smtClean="0"/>
              <a:t>12/3/2019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2EB9DA-7969-4468-BDE5-56518AC4AB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490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- Photo header Color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867" y="2156743"/>
            <a:ext cx="2569340" cy="2394236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6607418"/>
            <a:ext cx="12192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3691466" y="2051009"/>
            <a:ext cx="7699023" cy="202082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3200" b="0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342874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75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624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498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 dirty="0"/>
              <a:t>Click to Add Presentation Title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3691466" y="4071833"/>
            <a:ext cx="7699023" cy="94875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0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Presenter Name and Title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3691466" y="5020585"/>
            <a:ext cx="7699023" cy="48822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400" b="0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0FD344B-6B01-554D-8ED2-3BB8677B5CA3}"/>
              </a:ext>
            </a:extLst>
          </p:cNvPr>
          <p:cNvSpPr/>
          <p:nvPr userDrawn="1"/>
        </p:nvSpPr>
        <p:spPr>
          <a:xfrm>
            <a:off x="0" y="-2388"/>
            <a:ext cx="12192000" cy="166790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E55F9543-F264-E749-BE41-F4DED20160B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45" y="230736"/>
            <a:ext cx="2433261" cy="1216631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77FB28BE-95CF-A648-9958-233FA3E2FD4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2783" y="232225"/>
            <a:ext cx="2427068" cy="1213653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E36632A4-6418-EB46-8B31-F39C39E1D0E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4291" y="230103"/>
            <a:ext cx="2157071" cy="1217897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92ACDB17-9B72-2747-AC8F-8FD41A14435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9715" y="231327"/>
            <a:ext cx="2431536" cy="1215436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F764052B-33F9-6041-8EFF-89AD41BE9853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631" y="231327"/>
            <a:ext cx="2431500" cy="121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21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Col-Chart/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0" y="6573308"/>
            <a:ext cx="12192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8493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Color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867" y="2067910"/>
            <a:ext cx="2651760" cy="256032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6607418"/>
            <a:ext cx="12192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0" y="3860"/>
            <a:ext cx="12192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C4F5063F-3DF4-4106-9728-67D11175E92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91466" y="2051009"/>
            <a:ext cx="7699023" cy="202082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3200" b="0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342874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75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624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498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 dirty="0"/>
              <a:t>Click to Add Presentation Title</a:t>
            </a:r>
          </a:p>
        </p:txBody>
      </p:sp>
      <p:sp>
        <p:nvSpPr>
          <p:cNvPr id="9" name="Text Placeholder 15">
            <a:extLst>
              <a:ext uri="{FF2B5EF4-FFF2-40B4-BE49-F238E27FC236}">
                <a16:creationId xmlns:a16="http://schemas.microsoft.com/office/drawing/2014/main" id="{75C3CAE6-B359-4CF7-95C5-A5A4AF5E7BB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91466" y="4071833"/>
            <a:ext cx="7699023" cy="94875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0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Presenter Name and Title</a:t>
            </a:r>
          </a:p>
        </p:txBody>
      </p:sp>
      <p:sp>
        <p:nvSpPr>
          <p:cNvPr id="10" name="Text Placeholder 17">
            <a:extLst>
              <a:ext uri="{FF2B5EF4-FFF2-40B4-BE49-F238E27FC236}">
                <a16:creationId xmlns:a16="http://schemas.microsoft.com/office/drawing/2014/main" id="{C06026CB-56BB-49B8-BFD2-4EA9ED5A6E2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91466" y="5020585"/>
            <a:ext cx="7699023" cy="48822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400" b="0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374254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Black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359" y="2061992"/>
            <a:ext cx="2698311" cy="1998871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3860"/>
            <a:ext cx="12192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6607418"/>
            <a:ext cx="12192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1AE90DB6-08A2-436C-9858-D3654F7BAB7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91466" y="2051009"/>
            <a:ext cx="7699023" cy="202082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3200" b="0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342874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75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624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498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 dirty="0"/>
              <a:t>Click to Add Presentation Title</a:t>
            </a:r>
          </a:p>
        </p:txBody>
      </p:sp>
      <p:sp>
        <p:nvSpPr>
          <p:cNvPr id="9" name="Text Placeholder 15">
            <a:extLst>
              <a:ext uri="{FF2B5EF4-FFF2-40B4-BE49-F238E27FC236}">
                <a16:creationId xmlns:a16="http://schemas.microsoft.com/office/drawing/2014/main" id="{132A612B-342B-4D64-9385-2F1B77EC19D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91466" y="4071833"/>
            <a:ext cx="7699023" cy="94875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0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Presenter Name and Title</a:t>
            </a:r>
          </a:p>
        </p:txBody>
      </p:sp>
      <p:sp>
        <p:nvSpPr>
          <p:cNvPr id="13" name="Text Placeholder 17">
            <a:extLst>
              <a:ext uri="{FF2B5EF4-FFF2-40B4-BE49-F238E27FC236}">
                <a16:creationId xmlns:a16="http://schemas.microsoft.com/office/drawing/2014/main" id="{34D87E8B-FF8F-41CE-B71C-E7D695E38C0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91466" y="5020585"/>
            <a:ext cx="7699023" cy="48822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400" b="0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3031166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9164" y="624054"/>
            <a:ext cx="10457689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12192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1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447803"/>
            <a:ext cx="10517717" cy="4795307"/>
          </a:xfrm>
          <a:prstGeom prst="rect">
            <a:avLst/>
          </a:prstGeom>
        </p:spPr>
        <p:txBody>
          <a:bodyPr>
            <a:noAutofit/>
          </a:bodyPr>
          <a:lstStyle>
            <a:lvl1pPr marL="228584" indent="-228584">
              <a:lnSpc>
                <a:spcPct val="100000"/>
              </a:lnSpc>
              <a:spcBef>
                <a:spcPts val="1200"/>
              </a:spcBef>
              <a:defRPr sz="24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576220" indent="-233345">
              <a:lnSpc>
                <a:spcPct val="100000"/>
              </a:lnSpc>
              <a:buFont typeface="Franklin Gothic Medium" panose="020B0603020102020204" pitchFamily="34" charset="0"/>
              <a:buChar char="−"/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973066" indent="-228584">
              <a:lnSpc>
                <a:spcPct val="100000"/>
              </a:lnSpc>
              <a:defRPr sz="18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 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96387" y="6243108"/>
            <a:ext cx="10656007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639C91C-60DA-48C6-84AD-CC7B071BF4D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756400" y="6731000"/>
            <a:ext cx="914400" cy="914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9959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Bullets&amp;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9164" y="624054"/>
            <a:ext cx="10457689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12192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0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335576"/>
            <a:ext cx="10517717" cy="1212895"/>
          </a:xfrm>
          <a:prstGeom prst="rect">
            <a:avLst/>
          </a:prstGeom>
        </p:spPr>
        <p:txBody>
          <a:bodyPr>
            <a:noAutofit/>
          </a:bodyPr>
          <a:lstStyle>
            <a:lvl1pPr marL="228584" indent="-228584">
              <a:lnSpc>
                <a:spcPct val="100000"/>
              </a:lnSpc>
              <a:spcBef>
                <a:spcPts val="0"/>
              </a:spcBef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576220" indent="-233345">
              <a:lnSpc>
                <a:spcPct val="100000"/>
              </a:lnSpc>
              <a:spcBef>
                <a:spcPts val="0"/>
              </a:spcBef>
              <a:buFont typeface="Franklin Gothic Medium" panose="020B0603020102020204" pitchFamily="34" charset="0"/>
              <a:buChar char="−"/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973066" indent="-228584">
              <a:lnSpc>
                <a:spcPct val="100000"/>
              </a:lnSpc>
              <a:spcBef>
                <a:spcPts val="0"/>
              </a:spcBef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add bullet</a:t>
            </a:r>
          </a:p>
          <a:p>
            <a:pPr lvl="1"/>
            <a:r>
              <a:rPr lang="en-US" dirty="0"/>
              <a:t> 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96387" y="6251575"/>
            <a:ext cx="10656007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829733" y="2548467"/>
            <a:ext cx="10526184" cy="369423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icon below to add table or chart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6573308"/>
            <a:ext cx="12192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3347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Table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9164" y="624054"/>
            <a:ext cx="10457689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12192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1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99915" y="6249458"/>
            <a:ext cx="10656007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829733" y="1335573"/>
            <a:ext cx="10526184" cy="490289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0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icon below to add table or chart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6573308"/>
            <a:ext cx="12192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8150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-Chart/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9164" y="624054"/>
            <a:ext cx="10457689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12192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0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99915" y="6249458"/>
            <a:ext cx="10656007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 baseline="0">
                <a:latin typeface="+mn-lt"/>
                <a:ea typeface="Gotham Bold" charset="0"/>
                <a:cs typeface="Gotham Bold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829732" y="1845731"/>
            <a:ext cx="5120640" cy="43927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0" i="0" baseline="0">
                <a:latin typeface="+mn-lt"/>
                <a:ea typeface="Gotham Bold" charset="0"/>
                <a:cs typeface="Gotham Bold" charset="0"/>
              </a:defRPr>
            </a:lvl1pPr>
          </a:lstStyle>
          <a:p>
            <a:pPr lvl="0"/>
            <a:r>
              <a:rPr lang="en-US" dirty="0"/>
              <a:t>Click icon below to add table, chart, image</a:t>
            </a:r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5" hasCustomPrompt="1"/>
          </p:nvPr>
        </p:nvSpPr>
        <p:spPr>
          <a:xfrm>
            <a:off x="6220176" y="1845731"/>
            <a:ext cx="5120640" cy="43927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0" i="0" baseline="0">
                <a:latin typeface="+mn-lt"/>
                <a:ea typeface="Gotham Bold" charset="0"/>
                <a:cs typeface="Gotham Bold" charset="0"/>
              </a:defRPr>
            </a:lvl1pPr>
          </a:lstStyle>
          <a:p>
            <a:pPr lvl="0"/>
            <a:r>
              <a:rPr lang="en-US" dirty="0"/>
              <a:t>Click icon below to add table, chart, image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829733" y="1278471"/>
            <a:ext cx="5120640" cy="5000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4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6220176" y="1278471"/>
            <a:ext cx="5120640" cy="5000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4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6573308"/>
            <a:ext cx="12192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1185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829738" y="1849442"/>
            <a:ext cx="5120217" cy="4402137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 i="0">
                <a:latin typeface="+mn-lt"/>
                <a:ea typeface="Gotham Bold" charset="0"/>
                <a:cs typeface="Gotham Bold" charset="0"/>
              </a:defRPr>
            </a:lvl1pPr>
            <a:lvl2pPr marL="514314" indent="-171438">
              <a:buFont typeface="Franklin Gothic Medium Cond" panose="020B0606030402020204" pitchFamily="34" charset="0"/>
              <a:buChar char="–"/>
              <a:defRPr sz="2000" b="1" i="0">
                <a:latin typeface="+mn-lt"/>
                <a:ea typeface="Gotham Bold" charset="0"/>
                <a:cs typeface="Gotham Bold" charset="0"/>
              </a:defRPr>
            </a:lvl2pPr>
            <a:lvl3pPr>
              <a:defRPr sz="2000" b="1" i="0">
                <a:latin typeface="+mn-lt"/>
                <a:ea typeface="Gotham Bold" charset="0"/>
                <a:cs typeface="Gotham Bold" charset="0"/>
              </a:defRPr>
            </a:lvl3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9164" y="624054"/>
            <a:ext cx="10457689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12192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0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99915" y="6251575"/>
            <a:ext cx="10656007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829733" y="1278471"/>
            <a:ext cx="5120640" cy="5000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4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6220176" y="1278471"/>
            <a:ext cx="5120640" cy="5000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4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6220604" y="1840566"/>
            <a:ext cx="5120217" cy="4402137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514314" indent="-171438">
              <a:buFont typeface="Franklin Gothic Medium Cond" panose="020B0606030402020204" pitchFamily="34" charset="0"/>
              <a:buChar char="–"/>
              <a:defRPr sz="20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Bullet 2</a:t>
            </a:r>
          </a:p>
          <a:p>
            <a:pPr lvl="2"/>
            <a:r>
              <a:rPr lang="en-US" dirty="0"/>
              <a:t>Bullet 3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573308"/>
            <a:ext cx="12192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2507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Top Ru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9164" y="624054"/>
            <a:ext cx="10457689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+mn-lt"/>
                <a:ea typeface="Gotham Bold" charset="0"/>
                <a:cs typeface="Gotham Bold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6"/>
            <a:ext cx="12192000" cy="28082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0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0" y="6573308"/>
            <a:ext cx="12192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626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8"/>
          <p:cNvSpPr txBox="1">
            <a:spLocks/>
          </p:cNvSpPr>
          <p:nvPr userDrawn="1"/>
        </p:nvSpPr>
        <p:spPr>
          <a:xfrm>
            <a:off x="696387" y="6603332"/>
            <a:ext cx="10659535" cy="2667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b="0" i="0" kern="1200" baseline="0">
                <a:solidFill>
                  <a:srgbClr val="15365E"/>
                </a:solidFill>
                <a:latin typeface="Gotham Bold" charset="0"/>
                <a:ea typeface="Gotham Bold" charset="0"/>
                <a:cs typeface="Gotham Bold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NCDHHS, Division of Aging and Adult Services | 100 County Director Call</a:t>
            </a:r>
          </a:p>
        </p:txBody>
      </p:sp>
      <p:sp>
        <p:nvSpPr>
          <p:cNvPr id="5" name="Text Placeholder 13"/>
          <p:cNvSpPr txBox="1">
            <a:spLocks/>
          </p:cNvSpPr>
          <p:nvPr userDrawn="1"/>
        </p:nvSpPr>
        <p:spPr>
          <a:xfrm>
            <a:off x="11503025" y="6600164"/>
            <a:ext cx="541867" cy="2698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b="0" i="0" kern="1200">
                <a:solidFill>
                  <a:srgbClr val="15365E"/>
                </a:solidFill>
                <a:latin typeface="Gotham Bold" charset="0"/>
                <a:ea typeface="Gotham Bold" charset="0"/>
                <a:cs typeface="Gotham Bold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D8F5E8-15B1-AB47-A7E0-4212F4A2D8F9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683903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</p:sldLayoutIdLst>
  <p:hf hdr="0" dt="0"/>
  <p:txStyles>
    <p:titleStyle>
      <a:lvl1pPr algn="l" defTabSz="68575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</p:titleStyle>
    <p:bodyStyle>
      <a:lvl1pPr marL="171438" indent="-171438" algn="l" defTabSz="685750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10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514314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857187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1200061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1542935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1885810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3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4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5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74" algn="l" defTabSz="68575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50" algn="l" defTabSz="68575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5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5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2" algn="l" defTabSz="68575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7" algn="l" defTabSz="68575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5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4" algn="l" defTabSz="68575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4294967295"/>
          </p:nvPr>
        </p:nvSpPr>
        <p:spPr>
          <a:xfrm>
            <a:off x="3734873" y="4285852"/>
            <a:ext cx="5774267" cy="38858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+mn-lt"/>
              </a:rPr>
              <a:t>December 3, 2019</a:t>
            </a:r>
          </a:p>
        </p:txBody>
      </p:sp>
      <p:sp>
        <p:nvSpPr>
          <p:cNvPr id="4" name="Text Placeholder 7">
            <a:extLst>
              <a:ext uri="{FF2B5EF4-FFF2-40B4-BE49-F238E27FC236}">
                <a16:creationId xmlns:a16="http://schemas.microsoft.com/office/drawing/2014/main" id="{6DF971E9-F4AE-479C-AAAB-1D2412BDFD7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34873" y="2051009"/>
            <a:ext cx="7521706" cy="2020824"/>
          </a:xfrm>
        </p:spPr>
        <p:txBody>
          <a:bodyPr/>
          <a:lstStyle/>
          <a:p>
            <a:r>
              <a:rPr lang="en-US" sz="2600" b="1" dirty="0">
                <a:latin typeface="+mn-lt"/>
                <a:cs typeface="Arial"/>
              </a:rPr>
              <a:t>NC Department of Health and Human Services </a:t>
            </a:r>
          </a:p>
          <a:p>
            <a:r>
              <a:rPr lang="en-US" sz="2800" b="1" dirty="0"/>
              <a:t>Division of Aging and Adult Services </a:t>
            </a:r>
          </a:p>
          <a:p>
            <a:pPr>
              <a:spcBef>
                <a:spcPts val="1800"/>
              </a:spcBef>
            </a:pPr>
            <a:r>
              <a:rPr lang="en-US" sz="2000" b="1" dirty="0"/>
              <a:t>Hank Bowers, Assistant Director</a:t>
            </a:r>
          </a:p>
          <a:p>
            <a:r>
              <a:rPr lang="en-US" sz="2000" b="1" dirty="0"/>
              <a:t>Karey Perez, Adult Services Section Chief</a:t>
            </a:r>
          </a:p>
        </p:txBody>
      </p:sp>
    </p:spTree>
    <p:extLst>
      <p:ext uri="{BB962C8B-B14F-4D97-AF65-F5344CB8AC3E}">
        <p14:creationId xmlns:p14="http://schemas.microsoft.com/office/powerpoint/2010/main" val="2006890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F5D21-33B9-475D-A261-D3A69E87C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/>
              <a:t>DAAS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04ECF1-3A08-4E9D-8DFD-1DBA1C267B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9136" y="1658010"/>
            <a:ext cx="10517717" cy="4795307"/>
          </a:xfrm>
        </p:spPr>
        <p:txBody>
          <a:bodyPr/>
          <a:lstStyle/>
          <a:p>
            <a:pPr>
              <a:spcAft>
                <a:spcPts val="1200"/>
              </a:spcAft>
              <a:buClr>
                <a:schemeClr val="accent3"/>
              </a:buClr>
            </a:pPr>
            <a:r>
              <a:rPr lang="en-US" sz="3600" dirty="0">
                <a:solidFill>
                  <a:srgbClr val="002060"/>
                </a:solidFill>
              </a:rPr>
              <a:t>COLA 2020- Administrative Letter No. 19-10</a:t>
            </a:r>
          </a:p>
          <a:p>
            <a:pPr lvl="1">
              <a:spcAft>
                <a:spcPts val="1200"/>
              </a:spcAft>
              <a:buClr>
                <a:schemeClr val="accent3"/>
              </a:buClr>
            </a:pPr>
            <a:r>
              <a:rPr lang="en-US" sz="3200" dirty="0"/>
              <a:t>Social Security and VA Cost-of-Living Adjustment for SA in a facility</a:t>
            </a:r>
          </a:p>
          <a:p>
            <a:pPr lvl="2">
              <a:spcAft>
                <a:spcPts val="1200"/>
              </a:spcAft>
              <a:buClr>
                <a:schemeClr val="accent3"/>
              </a:buClr>
            </a:pPr>
            <a:r>
              <a:rPr lang="en-US" sz="3000" dirty="0"/>
              <a:t>Effective January 1, 2020 SA beneficiaries will receive a 1.6% cost of living increase in their RSDI/SSI/VA benefits</a:t>
            </a:r>
          </a:p>
          <a:p>
            <a:pPr lvl="2">
              <a:spcAft>
                <a:spcPts val="1200"/>
              </a:spcAft>
              <a:buClr>
                <a:schemeClr val="accent3"/>
              </a:buClr>
            </a:pPr>
            <a:r>
              <a:rPr lang="en-US" sz="3000" dirty="0"/>
              <a:t>SA-IH cases are exempt from counting the COLA increase until April 2020</a:t>
            </a:r>
          </a:p>
          <a:p>
            <a:pPr marL="0" indent="0">
              <a:spcAft>
                <a:spcPts val="1200"/>
              </a:spcAft>
              <a:buClr>
                <a:schemeClr val="accent3"/>
              </a:buClr>
              <a:buNone/>
            </a:pPr>
            <a:endParaRPr lang="en-US" sz="3000" dirty="0">
              <a:solidFill>
                <a:srgbClr val="00206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932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A3044-2FA0-4991-8C9B-4A83A84DE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163" y="687116"/>
            <a:ext cx="10457689" cy="548640"/>
          </a:xfrm>
        </p:spPr>
        <p:txBody>
          <a:bodyPr/>
          <a:lstStyle/>
          <a:p>
            <a:r>
              <a:rPr lang="en-US" dirty="0">
                <a:latin typeface="+mn-lt"/>
                <a:cs typeface="Arial"/>
              </a:rPr>
              <a:t>Adult Services Survey</a:t>
            </a:r>
            <a:br>
              <a:rPr lang="en-US" dirty="0">
                <a:latin typeface="+mn-lt"/>
                <a:cs typeface="Arial"/>
              </a:rPr>
            </a:br>
            <a:endParaRPr lang="en-US" dirty="0">
              <a:latin typeface="+mn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829AD8-3824-4F36-8DEF-41D098CDA5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3756" y="1752602"/>
            <a:ext cx="7740340" cy="4795307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solidFill>
                  <a:srgbClr val="1F497D">
                    <a:lumMod val="75000"/>
                  </a:srgbClr>
                </a:solidFill>
              </a:rPr>
              <a:t>DCDL- November 18, 2019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/>
              <a:t>Survey completed in SurveyMax</a:t>
            </a:r>
          </a:p>
          <a:p>
            <a:pPr>
              <a:spcAft>
                <a:spcPts val="1200"/>
              </a:spcAft>
            </a:pPr>
            <a:r>
              <a:rPr lang="en-US" dirty="0"/>
              <a:t>Survey covers APS, Guardianship, and SAIH</a:t>
            </a:r>
          </a:p>
          <a:p>
            <a:pPr>
              <a:spcAft>
                <a:spcPts val="1200"/>
              </a:spcAft>
            </a:pPr>
            <a:r>
              <a:rPr lang="en-US" dirty="0"/>
              <a:t>Due by January 20, 2019</a:t>
            </a:r>
          </a:p>
          <a:p>
            <a:pPr>
              <a:spcAft>
                <a:spcPts val="1200"/>
              </a:spcAft>
            </a:pPr>
            <a:r>
              <a:rPr lang="en-US" dirty="0"/>
              <a:t>APS Questionnaire- 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Goal is for each county to send back one by 1/20/19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Complete and send to your APR throughout the year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003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8E12F-20A0-42CF-BC4F-E233AFD5B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705" y="820317"/>
            <a:ext cx="10457689" cy="548640"/>
          </a:xfrm>
        </p:spPr>
        <p:txBody>
          <a:bodyPr/>
          <a:lstStyle/>
          <a:p>
            <a:r>
              <a:rPr lang="en-US" dirty="0"/>
              <a:t>DOJ/OVC Exploitation Grant- HelpVul pilot project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A2861B-039C-4DF8-81BF-649C4E9CF17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77896" y="1651001"/>
            <a:ext cx="10517717" cy="4795307"/>
          </a:xfrm>
        </p:spPr>
        <p:txBody>
          <a:bodyPr/>
          <a:lstStyle/>
          <a:p>
            <a:pPr>
              <a:buClr>
                <a:schemeClr val="accent3">
                  <a:lumMod val="50000"/>
                </a:schemeClr>
              </a:buClr>
              <a:buSzPct val="112000"/>
            </a:pPr>
            <a:r>
              <a:rPr lang="en-US" sz="2600" dirty="0"/>
              <a:t>Training webinars sent to all 97 counties participating</a:t>
            </a:r>
          </a:p>
          <a:p>
            <a:pPr lvl="1">
              <a:buClr>
                <a:schemeClr val="accent3">
                  <a:lumMod val="50000"/>
                </a:schemeClr>
              </a:buClr>
              <a:buSzPct val="112000"/>
            </a:pPr>
            <a:r>
              <a:rPr lang="en-US" sz="2200" dirty="0"/>
              <a:t>Part I-  Introduction- provides overview of pilot project and what you can expect by participating (11 minutes)</a:t>
            </a:r>
          </a:p>
          <a:p>
            <a:pPr marL="342875" lvl="1" indent="0">
              <a:buClr>
                <a:schemeClr val="accent3">
                  <a:lumMod val="50000"/>
                </a:schemeClr>
              </a:buClr>
              <a:buSzPct val="112000"/>
              <a:buNone/>
            </a:pPr>
            <a:endParaRPr lang="en-US" sz="2200" dirty="0"/>
          </a:p>
          <a:p>
            <a:pPr lvl="1">
              <a:buClr>
                <a:schemeClr val="accent3">
                  <a:lumMod val="50000"/>
                </a:schemeClr>
              </a:buClr>
              <a:buSzPct val="112000"/>
            </a:pPr>
            <a:r>
              <a:rPr lang="en-US" sz="2200" dirty="0"/>
              <a:t>Part II- Creating Referrals- recommended for financial professionals who may be creating referrals on the platform (15 minutes)</a:t>
            </a:r>
          </a:p>
          <a:p>
            <a:pPr marL="342875" lvl="1" indent="0">
              <a:buClr>
                <a:schemeClr val="accent3">
                  <a:lumMod val="50000"/>
                </a:schemeClr>
              </a:buClr>
              <a:buSzPct val="112000"/>
              <a:buNone/>
            </a:pPr>
            <a:endParaRPr lang="en-US" sz="2200" dirty="0"/>
          </a:p>
          <a:p>
            <a:pPr lvl="1">
              <a:buClr>
                <a:schemeClr val="accent3">
                  <a:lumMod val="50000"/>
                </a:schemeClr>
              </a:buClr>
              <a:buSzPct val="112000"/>
            </a:pPr>
            <a:r>
              <a:rPr lang="en-US" sz="2200" dirty="0"/>
              <a:t>Part III- Receiving Referrals- recommended for APS or State Securities Regulators staff who are participating in the pilot (15 minutes)  </a:t>
            </a:r>
          </a:p>
          <a:p>
            <a:pPr marL="744482" lvl="2" indent="0">
              <a:buClr>
                <a:schemeClr val="accent3">
                  <a:lumMod val="50000"/>
                </a:schemeClr>
              </a:buClr>
              <a:buSzPct val="112000"/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616267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NC Brand PPT 04.23.15">
      <a:dk1>
        <a:sysClr val="windowText" lastClr="000000"/>
      </a:dk1>
      <a:lt1>
        <a:srgbClr val="FFFFFF"/>
      </a:lt1>
      <a:dk2>
        <a:srgbClr val="1F497D"/>
      </a:dk2>
      <a:lt2>
        <a:srgbClr val="EEECE1"/>
      </a:lt2>
      <a:accent1>
        <a:srgbClr val="7F9E3F"/>
      </a:accent1>
      <a:accent2>
        <a:srgbClr val="52849C"/>
      </a:accent2>
      <a:accent3>
        <a:srgbClr val="1F497D"/>
      </a:accent3>
      <a:accent4>
        <a:srgbClr val="71C9C5"/>
      </a:accent4>
      <a:accent5>
        <a:srgbClr val="6D2E75"/>
      </a:accent5>
      <a:accent6>
        <a:srgbClr val="F6D888"/>
      </a:accent6>
      <a:hlink>
        <a:srgbClr val="52849C"/>
      </a:hlink>
      <a:folHlink>
        <a:srgbClr val="52849C"/>
      </a:folHlink>
    </a:clrScheme>
    <a:fontScheme name="TNR/Arial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5565</TotalTime>
  <Words>209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Franklin Gothic Demi Cond</vt:lpstr>
      <vt:lpstr>Franklin Gothic Medium</vt:lpstr>
      <vt:lpstr>Franklin Gothic Medium Cond</vt:lpstr>
      <vt:lpstr>Gotham Bold</vt:lpstr>
      <vt:lpstr>Helvetica</vt:lpstr>
      <vt:lpstr>3_Office Theme</vt:lpstr>
      <vt:lpstr>PowerPoint Presentation</vt:lpstr>
      <vt:lpstr>DAAS</vt:lpstr>
      <vt:lpstr>Adult Services Survey </vt:lpstr>
      <vt:lpstr>DOJ/OVC Exploitation Grant- HelpVul pilot project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Client Services Data Warehouse</dc:title>
  <dc:creator>Shaw, Shauna</dc:creator>
  <cp:lastModifiedBy>Raby, Andy</cp:lastModifiedBy>
  <cp:revision>181</cp:revision>
  <cp:lastPrinted>2018-12-03T17:08:41Z</cp:lastPrinted>
  <dcterms:created xsi:type="dcterms:W3CDTF">2018-11-29T20:15:29Z</dcterms:created>
  <dcterms:modified xsi:type="dcterms:W3CDTF">2019-12-03T15:32:25Z</dcterms:modified>
</cp:coreProperties>
</file>