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93" r:id="rId4"/>
    <p:sldMasterId id="2147483822" r:id="rId5"/>
    <p:sldMasterId id="2147483835" r:id="rId6"/>
    <p:sldMasterId id="2147483847" r:id="rId7"/>
  </p:sldMasterIdLst>
  <p:notesMasterIdLst>
    <p:notesMasterId r:id="rId17"/>
  </p:notesMasterIdLst>
  <p:handoutMasterIdLst>
    <p:handoutMasterId r:id="rId18"/>
  </p:handoutMasterIdLst>
  <p:sldIdLst>
    <p:sldId id="333" r:id="rId8"/>
    <p:sldId id="873" r:id="rId9"/>
    <p:sldId id="3964" r:id="rId10"/>
    <p:sldId id="3961" r:id="rId11"/>
    <p:sldId id="3960" r:id="rId12"/>
    <p:sldId id="3962" r:id="rId13"/>
    <p:sldId id="3966" r:id="rId14"/>
    <p:sldId id="3967" r:id="rId15"/>
    <p:sldId id="1750" r:id="rId16"/>
  </p:sldIdLst>
  <p:sldSz cx="9144000" cy="6858000" type="screen4x3"/>
  <p:notesSz cx="7010400" cy="92964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96">
          <p15:clr>
            <a:srgbClr val="A4A3A4"/>
          </p15:clr>
        </p15:guide>
        <p15:guide id="2" pos="3600">
          <p15:clr>
            <a:srgbClr val="A4A3A4"/>
          </p15:clr>
        </p15:guide>
        <p15:guide id="3" orient="horz" pos="2160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ndy Lipson" initials="ML" lastIdx="55" clrIdx="0"/>
  <p:cmAuthor id="1" name="Anthony Fiori" initials="AF" lastIdx="31" clrIdx="1"/>
  <p:cmAuthor id="2" name="Connor Bell" initials="CB" lastIdx="4" clrIdx="2"/>
  <p:cmAuthor id="3" name="Lerche, Julia K" initials="LJK" lastIdx="7" clrIdx="3"/>
  <p:cmAuthor id="4" name="Goda, Deborah A" initials="GDA" lastIdx="3" clrIdx="4"/>
  <p:cmAuthor id="5" name="Morgan Craven" initials="MC" lastIdx="6" clrIdx="5"/>
  <p:cmAuthor id="6" name="Anne Karl" initials="AK" lastIdx="1" clrIdx="6"/>
  <p:cmAuthor id="7" name="Dori Glanz Reyneri" initials="DR" lastIdx="15" clrIdx="7"/>
  <p:cmAuthor id="8" name="Odell, Elizabeth" initials="OE" lastIdx="3" clrIdx="8">
    <p:extLst>
      <p:ext uri="{19B8F6BF-5375-455C-9EA6-DF929625EA0E}">
        <p15:presenceInfo xmlns:p15="http://schemas.microsoft.com/office/powerpoint/2012/main" userId="S-1-5-21-2744878847-1876734302-662453930-245217" providerId="AD"/>
      </p:ext>
    </p:extLst>
  </p:cmAuthor>
  <p:cmAuthor id="9" name="Appugliese, Joanna M." initials="AJM" lastIdx="8" clrIdx="9">
    <p:extLst>
      <p:ext uri="{19B8F6BF-5375-455C-9EA6-DF929625EA0E}">
        <p15:presenceInfo xmlns:p15="http://schemas.microsoft.com/office/powerpoint/2012/main" userId="S::joanna.m.appugliese@accenturefederal.com::59f77af1-ffae-460c-b874-27d0c097018e" providerId="AD"/>
      </p:ext>
    </p:extLst>
  </p:cmAuthor>
  <p:cmAuthor id="10" name="Green, Sarah A." initials="GSA" lastIdx="4" clrIdx="10">
    <p:extLst>
      <p:ext uri="{19B8F6BF-5375-455C-9EA6-DF929625EA0E}">
        <p15:presenceInfo xmlns:p15="http://schemas.microsoft.com/office/powerpoint/2012/main" userId="S-1-5-21-329068152-1454471165-1417001333-4168733" providerId="AD"/>
      </p:ext>
    </p:extLst>
  </p:cmAuthor>
  <p:cmAuthor id="11" name="Mcclanahan, Carolyn" initials="MC" lastIdx="4" clrIdx="11">
    <p:extLst>
      <p:ext uri="{19B8F6BF-5375-455C-9EA6-DF929625EA0E}">
        <p15:presenceInfo xmlns:p15="http://schemas.microsoft.com/office/powerpoint/2012/main" userId="S-1-5-21-2744878847-1876734302-662453930-244806" providerId="AD"/>
      </p:ext>
    </p:extLst>
  </p:cmAuthor>
  <p:cmAuthor id="12" name="Luques, Melanie" initials="LM" lastIdx="6" clrIdx="12">
    <p:extLst>
      <p:ext uri="{19B8F6BF-5375-455C-9EA6-DF929625EA0E}">
        <p15:presenceInfo xmlns:p15="http://schemas.microsoft.com/office/powerpoint/2012/main" userId="S-1-5-21-329068152-1454471165-1417001333-1949363" providerId="AD"/>
      </p:ext>
    </p:extLst>
  </p:cmAuthor>
  <p:cmAuthor id="13" name="Fulcher, Eva D" initials="FED" lastIdx="6" clrIdx="13">
    <p:extLst>
      <p:ext uri="{19B8F6BF-5375-455C-9EA6-DF929625EA0E}">
        <p15:presenceInfo xmlns:p15="http://schemas.microsoft.com/office/powerpoint/2012/main" userId="S::eva.fulcher@dhhs.nc.gov::c04010b9-2700-4e2d-8731-a5ac5d2fc5f7" providerId="AD"/>
      </p:ext>
    </p:extLst>
  </p:cmAuthor>
  <p:cmAuthor id="14" name="Mcclanahan, Carolyn" initials="MC [2]" lastIdx="3" clrIdx="14">
    <p:extLst>
      <p:ext uri="{19B8F6BF-5375-455C-9EA6-DF929625EA0E}">
        <p15:presenceInfo xmlns:p15="http://schemas.microsoft.com/office/powerpoint/2012/main" userId="S::carolyn.mcclanahan@dhhs.nc.gov::3b9f9cff-30a9-4608-8f63-a9dc818887e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52839B"/>
    <a:srgbClr val="1E487C"/>
    <a:srgbClr val="6C2E74"/>
    <a:srgbClr val="70C7C3"/>
    <a:srgbClr val="7E9D3E"/>
    <a:srgbClr val="558ED5"/>
    <a:srgbClr val="C6D9F1"/>
    <a:srgbClr val="0C8AC2"/>
    <a:srgbClr val="06AF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44" autoAdjust="0"/>
    <p:restoredTop sz="93817" autoAdjust="0"/>
  </p:normalViewPr>
  <p:slideViewPr>
    <p:cSldViewPr>
      <p:cViewPr varScale="1">
        <p:scale>
          <a:sx n="68" d="100"/>
          <a:sy n="68" d="100"/>
        </p:scale>
        <p:origin x="1170" y="54"/>
      </p:cViewPr>
      <p:guideLst>
        <p:guide orient="horz" pos="2496"/>
        <p:guide pos="3600"/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2316" y="1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2AE1AFE-6DDF-45BD-9103-79EA019C016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3105997" cy="47450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11118D-9267-49EC-882D-4D98253EFC9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58568" y="0"/>
            <a:ext cx="3105997" cy="47450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F52698C-571C-4A62-B49C-8BCC28A84B84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4DAE47-D430-4AAA-8119-AB9CDC4CE87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8976837"/>
            <a:ext cx="3105997" cy="474505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24F2A8-B303-47FC-8A5F-6E08630EC80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58568" y="8976837"/>
            <a:ext cx="3105997" cy="474505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F3B4D62-1F68-4A33-B9E0-8BCFB3F80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791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05348" cy="472567"/>
          </a:xfrm>
          <a:prstGeom prst="rect">
            <a:avLst/>
          </a:prstGeom>
        </p:spPr>
        <p:txBody>
          <a:bodyPr vert="horz" lIns="94928" tIns="47464" rIns="94928" bIns="4746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59180" y="0"/>
            <a:ext cx="3105348" cy="472567"/>
          </a:xfrm>
          <a:prstGeom prst="rect">
            <a:avLst/>
          </a:prstGeom>
        </p:spPr>
        <p:txBody>
          <a:bodyPr vert="horz" lIns="94928" tIns="47464" rIns="94928" bIns="47464" rtlCol="0"/>
          <a:lstStyle>
            <a:lvl1pPr algn="r">
              <a:defRPr sz="1200"/>
            </a:lvl1pPr>
          </a:lstStyle>
          <a:p>
            <a:fld id="{22E3A74F-5213-492F-A671-638B398C40A8}" type="datetimeFigureOut">
              <a:rPr lang="en-US" smtClean="0"/>
              <a:t>12/3/2019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20788" y="708025"/>
            <a:ext cx="4725987" cy="35448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928" tIns="47464" rIns="94928" bIns="4746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6619" y="4489390"/>
            <a:ext cx="5732949" cy="4253103"/>
          </a:xfrm>
          <a:prstGeom prst="rect">
            <a:avLst/>
          </a:prstGeom>
        </p:spPr>
        <p:txBody>
          <a:bodyPr vert="horz" lIns="94928" tIns="47464" rIns="94928" bIns="4746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77135"/>
            <a:ext cx="3105348" cy="472567"/>
          </a:xfrm>
          <a:prstGeom prst="rect">
            <a:avLst/>
          </a:prstGeom>
        </p:spPr>
        <p:txBody>
          <a:bodyPr vert="horz" lIns="94928" tIns="47464" rIns="94928" bIns="4746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59180" y="8977135"/>
            <a:ext cx="3105348" cy="472567"/>
          </a:xfrm>
          <a:prstGeom prst="rect">
            <a:avLst/>
          </a:prstGeom>
        </p:spPr>
        <p:txBody>
          <a:bodyPr vert="horz" lIns="94928" tIns="47464" rIns="94928" bIns="47464" rtlCol="0" anchor="b"/>
          <a:lstStyle>
            <a:lvl1pPr algn="r">
              <a:defRPr sz="1200"/>
            </a:lvl1pPr>
          </a:lstStyle>
          <a:p>
            <a:fld id="{BF706CA6-53B4-45D3-B391-85B12A28BF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17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706CA6-53B4-45D3-B391-85B12A28BF0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4665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706CA6-53B4-45D3-B391-85B12A28BF0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37141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706CA6-53B4-45D3-B391-85B12A28BF0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934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706CA6-53B4-45D3-B391-85B12A28BF0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52037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706CA6-53B4-45D3-B391-85B12A28BF0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64396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706CA6-53B4-45D3-B391-85B12A28BF0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77709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706CA6-53B4-45D3-B391-85B12A28BF0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4910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706CA6-53B4-45D3-B391-85B12A28BF0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0179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>
              <a:defRPr/>
            </a:pPr>
            <a:fld id="{DBCC7D24-0DC9-4E9C-89C0-35D79A09D337}" type="slidenum">
              <a:rPr lang="en-US">
                <a:solidFill>
                  <a:prstClr val="black"/>
                </a:solidFill>
                <a:latin typeface="Calibri"/>
              </a:rPr>
              <a:pPr defTabSz="931774">
                <a:defRPr/>
              </a:pPr>
              <a:t>9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10014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Photo header Color S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-5434" y="6583680"/>
            <a:ext cx="9144000" cy="27432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dirty="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50" y="2067904"/>
            <a:ext cx="2017011" cy="1990847"/>
          </a:xfrm>
          <a:prstGeom prst="rect">
            <a:avLst/>
          </a:prstGeom>
        </p:spPr>
      </p:pic>
      <p:sp>
        <p:nvSpPr>
          <p:cNvPr id="15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2768596" y="2051009"/>
            <a:ext cx="5799671" cy="202082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8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2800">
                <a:latin typeface="Franklin Gothic Demi Cond" panose="020B0706030402020204" pitchFamily="34" charset="0"/>
              </a:defRPr>
            </a:lvl2pPr>
            <a:lvl3pPr marL="685800" indent="0">
              <a:buNone/>
              <a:defRPr sz="2800">
                <a:latin typeface="Franklin Gothic Demi Cond" panose="020B0706030402020204" pitchFamily="34" charset="0"/>
              </a:defRPr>
            </a:lvl3pPr>
            <a:lvl4pPr marL="1028700" indent="0">
              <a:buNone/>
              <a:defRPr sz="2800">
                <a:latin typeface="Franklin Gothic Demi Cond" panose="020B0706030402020204" pitchFamily="34" charset="0"/>
              </a:defRPr>
            </a:lvl4pPr>
            <a:lvl5pPr marL="1371600" indent="0">
              <a:buNone/>
              <a:defRPr sz="2800">
                <a:latin typeface="Franklin Gothic Demi Cond" panose="020B0706030402020204" pitchFamily="34" charset="0"/>
              </a:defRPr>
            </a:lvl5pPr>
          </a:lstStyle>
          <a:p>
            <a:pPr lvl="0"/>
            <a:r>
              <a:rPr lang="en-US" dirty="0"/>
              <a:t>Click to Add Document Title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2768596" y="4071833"/>
            <a:ext cx="5799671" cy="94875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Presenter Name and DHHS Section or Health Plan</a:t>
            </a:r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2768596" y="5020585"/>
            <a:ext cx="5799671" cy="48822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0FD344B-6B01-554D-8ED2-3BB8677B5CA3}"/>
              </a:ext>
            </a:extLst>
          </p:cNvPr>
          <p:cNvSpPr/>
          <p:nvPr userDrawn="1"/>
        </p:nvSpPr>
        <p:spPr>
          <a:xfrm>
            <a:off x="0" y="-2388"/>
            <a:ext cx="9144000" cy="1667901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dirty="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E55F9543-F264-E749-BE41-F4DED20160B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34" y="230729"/>
            <a:ext cx="1824946" cy="121663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7FB28BE-95CF-A648-9958-233FA3E2FD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5" r="7450"/>
          <a:stretch/>
        </p:blipFill>
        <p:spPr>
          <a:xfrm>
            <a:off x="1883734" y="230096"/>
            <a:ext cx="1824946" cy="121663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36632A4-6418-EB46-8B31-F39C39E1D0E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0715" y="230096"/>
            <a:ext cx="1617803" cy="121789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2ACDB17-9B72-2747-AC8F-8FD41A14435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4786" y="231327"/>
            <a:ext cx="1823652" cy="121543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764052B-33F9-6041-8EFF-89AD41BE9853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0473" y="231327"/>
            <a:ext cx="1823625" cy="1215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872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74320" y="1447801"/>
            <a:ext cx="7888288" cy="459263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Bef>
                <a:spcPts val="1200"/>
              </a:spcBef>
              <a:defRPr sz="2800">
                <a:latin typeface="Franklin Gothic Medium" panose="020B0603020102020204" pitchFamily="34" charset="0"/>
              </a:defRPr>
            </a:lvl1pPr>
            <a:lvl2pPr marL="576263" indent="-233363">
              <a:lnSpc>
                <a:spcPct val="100000"/>
              </a:lnSpc>
              <a:buFont typeface="Franklin Gothic Medium" panose="020B0603020102020204" pitchFamily="34" charset="0"/>
              <a:buChar char="−"/>
              <a:defRPr sz="2400">
                <a:latin typeface="Franklin Gothic Medium" panose="020B0603020102020204" pitchFamily="34" charset="0"/>
              </a:defRPr>
            </a:lvl2pPr>
            <a:lvl3pPr marL="973138" indent="-228600">
              <a:lnSpc>
                <a:spcPct val="100000"/>
              </a:lnSpc>
              <a:defRPr sz="2000">
                <a:latin typeface="Franklin Gothic Medium" panose="020B0603020102020204" pitchFamily="34" charset="0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 dirty="0"/>
              <a:t>Click to add bullets</a:t>
            </a:r>
          </a:p>
          <a:p>
            <a:pPr lvl="1"/>
            <a:r>
              <a:rPr lang="en-US" dirty="0"/>
              <a:t> Bullet 2</a:t>
            </a:r>
          </a:p>
          <a:p>
            <a:pPr lvl="2"/>
            <a:r>
              <a:rPr lang="en-US" dirty="0"/>
              <a:t>Bullet 3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74320" y="6243108"/>
            <a:ext cx="7992005" cy="3302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/>
              <a:t>Click to add footnote, reference or source</a:t>
            </a: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3"/>
          </p:nvPr>
        </p:nvSpPr>
        <p:spPr>
          <a:xfrm>
            <a:off x="274320" y="6573308"/>
            <a:ext cx="7682971" cy="284692"/>
          </a:xfrm>
          <a:prstGeom prst="rect">
            <a:avLst/>
          </a:prstGeom>
        </p:spPr>
        <p:txBody>
          <a:bodyPr/>
          <a:lstStyle>
            <a:lvl1pPr algn="l">
              <a:defRPr sz="1000" cap="all" baseline="0">
                <a:solidFill>
                  <a:schemeClr val="tx1"/>
                </a:solidFill>
                <a:latin typeface="Franklin Gothic Demi Cond" panose="020B0706030402020204" pitchFamily="34" charset="0"/>
              </a:defRPr>
            </a:lvl1pPr>
          </a:lstStyle>
          <a:p>
            <a:r>
              <a:rPr lang="en-US">
                <a:solidFill>
                  <a:prstClr val="black"/>
                </a:solidFill>
              </a:rPr>
              <a:t>Medicaid Transformation | OCTOBER 2019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4"/>
          </p:nvPr>
        </p:nvSpPr>
        <p:spPr>
          <a:xfrm>
            <a:off x="8305800" y="6573308"/>
            <a:ext cx="564098" cy="284692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ysClr val="windowText" lastClr="000000"/>
                </a:solidFill>
                <a:latin typeface="Franklin Gothic Demi Cond" panose="020B0706030402020204" pitchFamily="34" charset="0"/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274320" y="457200"/>
            <a:ext cx="7843267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600" b="0" i="0" baseline="0">
                <a:solidFill>
                  <a:schemeClr val="tx2">
                    <a:lumMod val="75000"/>
                  </a:schemeClr>
                </a:solidFill>
                <a:latin typeface="Franklin Gothic Demi Cond" panose="020B070603040202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4359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&amp; Bottom Ru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ooter Placeholder 20">
            <a:extLst>
              <a:ext uri="{FF2B5EF4-FFF2-40B4-BE49-F238E27FC236}">
                <a16:creationId xmlns:a16="http://schemas.microsoft.com/office/drawing/2014/main" id="{B3A7FCDE-769D-4F56-992A-DE3F612918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" y="6573308"/>
            <a:ext cx="7682971" cy="284692"/>
          </a:xfrm>
          <a:prstGeom prst="rect">
            <a:avLst/>
          </a:prstGeom>
        </p:spPr>
        <p:txBody>
          <a:bodyPr/>
          <a:lstStyle>
            <a:lvl1pPr algn="l">
              <a:defRPr sz="1000" cap="all" baseline="0">
                <a:solidFill>
                  <a:schemeClr val="tx1"/>
                </a:solidFill>
                <a:latin typeface="Franklin Gothic Demi Cond" panose="020B0706030402020204" pitchFamily="34" charset="0"/>
              </a:defRPr>
            </a:lvl1pPr>
          </a:lstStyle>
          <a:p>
            <a:r>
              <a:rPr lang="en-US">
                <a:solidFill>
                  <a:prstClr val="black"/>
                </a:solidFill>
              </a:rPr>
              <a:t>Medicaid Transformation | OCTOBER 2019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21">
            <a:extLst>
              <a:ext uri="{FF2B5EF4-FFF2-40B4-BE49-F238E27FC236}">
                <a16:creationId xmlns:a16="http://schemas.microsoft.com/office/drawing/2014/main" id="{BCDD504B-C260-425C-89D4-C2AC17E079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05800" y="6573308"/>
            <a:ext cx="564098" cy="284692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+mj-lt"/>
              </a:defRPr>
            </a:lvl1pPr>
          </a:lstStyle>
          <a:p>
            <a:fld id="{11F27F3A-B3E9-41ED-AF8F-A365F10BB65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7E6623ED-8698-4BAB-A282-BFF0829B8AC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74320" y="1447801"/>
            <a:ext cx="7888288" cy="459263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Bef>
                <a:spcPts val="1200"/>
              </a:spcBef>
              <a:defRPr sz="2800">
                <a:latin typeface="Franklin Gothic Medium" panose="020B0603020102020204" pitchFamily="34" charset="0"/>
              </a:defRPr>
            </a:lvl1pPr>
            <a:lvl2pPr marL="576263" indent="-233363">
              <a:lnSpc>
                <a:spcPct val="100000"/>
              </a:lnSpc>
              <a:buFont typeface="Franklin Gothic Medium" panose="020B0603020102020204" pitchFamily="34" charset="0"/>
              <a:buChar char="−"/>
              <a:defRPr sz="2400">
                <a:latin typeface="Franklin Gothic Medium" panose="020B0603020102020204" pitchFamily="34" charset="0"/>
              </a:defRPr>
            </a:lvl2pPr>
            <a:lvl3pPr marL="973138" indent="-228600">
              <a:lnSpc>
                <a:spcPct val="100000"/>
              </a:lnSpc>
              <a:defRPr sz="2000">
                <a:latin typeface="Franklin Gothic Medium" panose="020B0603020102020204" pitchFamily="34" charset="0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 dirty="0"/>
              <a:t>Click to add bullets</a:t>
            </a:r>
          </a:p>
          <a:p>
            <a:pPr lvl="1"/>
            <a:r>
              <a:rPr lang="en-US" dirty="0"/>
              <a:t> Bullet 2</a:t>
            </a:r>
          </a:p>
          <a:p>
            <a:pPr lvl="2"/>
            <a:r>
              <a:rPr lang="en-US" dirty="0"/>
              <a:t>Bullet 3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5D3F6B0-8F24-4FCE-AA05-BE9373A412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4320" y="457200"/>
            <a:ext cx="7843267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600" b="0" i="0" baseline="0">
                <a:solidFill>
                  <a:schemeClr val="tx2">
                    <a:lumMod val="75000"/>
                  </a:schemeClr>
                </a:solidFill>
                <a:latin typeface="Franklin Gothic Demi Cond" panose="020B070603040202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</p:spTree>
    <p:extLst>
      <p:ext uri="{BB962C8B-B14F-4D97-AF65-F5344CB8AC3E}">
        <p14:creationId xmlns:p14="http://schemas.microsoft.com/office/powerpoint/2010/main" val="30479264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74320" y="1447801"/>
            <a:ext cx="7888288" cy="459263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Bef>
                <a:spcPts val="1200"/>
              </a:spcBef>
              <a:defRPr sz="2800">
                <a:latin typeface="Franklin Gothic Medium" panose="020B0603020102020204" pitchFamily="34" charset="0"/>
              </a:defRPr>
            </a:lvl1pPr>
            <a:lvl2pPr marL="576263" indent="-233363">
              <a:lnSpc>
                <a:spcPct val="100000"/>
              </a:lnSpc>
              <a:buFont typeface="Franklin Gothic Medium" panose="020B0603020102020204" pitchFamily="34" charset="0"/>
              <a:buChar char="−"/>
              <a:defRPr sz="2400">
                <a:latin typeface="Franklin Gothic Medium" panose="020B0603020102020204" pitchFamily="34" charset="0"/>
              </a:defRPr>
            </a:lvl2pPr>
            <a:lvl3pPr marL="973138" indent="-228600">
              <a:lnSpc>
                <a:spcPct val="100000"/>
              </a:lnSpc>
              <a:defRPr sz="2000">
                <a:latin typeface="Franklin Gothic Medium" panose="020B0603020102020204" pitchFamily="34" charset="0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 dirty="0"/>
              <a:t>Click to add bullets</a:t>
            </a:r>
          </a:p>
          <a:p>
            <a:pPr lvl="1"/>
            <a:r>
              <a:rPr lang="en-US" dirty="0"/>
              <a:t> Bullet 2</a:t>
            </a:r>
          </a:p>
          <a:p>
            <a:pPr lvl="2"/>
            <a:r>
              <a:rPr lang="en-US" dirty="0"/>
              <a:t>Bullet 3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74320" y="6243108"/>
            <a:ext cx="7992005" cy="3302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/>
              <a:t>Click to add footnote, reference or source</a:t>
            </a: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3"/>
          </p:nvPr>
        </p:nvSpPr>
        <p:spPr>
          <a:xfrm>
            <a:off x="274320" y="6573308"/>
            <a:ext cx="7682971" cy="284692"/>
          </a:xfrm>
          <a:prstGeom prst="rect">
            <a:avLst/>
          </a:prstGeom>
        </p:spPr>
        <p:txBody>
          <a:bodyPr/>
          <a:lstStyle>
            <a:lvl1pPr algn="l">
              <a:defRPr sz="1000" cap="all" baseline="0">
                <a:solidFill>
                  <a:schemeClr val="tx1"/>
                </a:solidFill>
                <a:latin typeface="Franklin Gothic Demi Cond" panose="020B0706030402020204" pitchFamily="34" charset="0"/>
              </a:defRPr>
            </a:lvl1pPr>
          </a:lstStyle>
          <a:p>
            <a:r>
              <a:rPr lang="en-US">
                <a:solidFill>
                  <a:prstClr val="black"/>
                </a:solidFill>
              </a:rPr>
              <a:t>Medicaid Transformation | OCTOBER 2019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4"/>
          </p:nvPr>
        </p:nvSpPr>
        <p:spPr>
          <a:xfrm>
            <a:off x="8305800" y="6573308"/>
            <a:ext cx="564098" cy="284692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Franklin Gothic Demi Cond" panose="020B0706030402020204" pitchFamily="34" charset="0"/>
              </a:defRPr>
            </a:lvl1pPr>
          </a:lstStyle>
          <a:p>
            <a:fld id="{11F27F3A-B3E9-41ED-AF8F-A365F10BB65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274320" y="457200"/>
            <a:ext cx="7843267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600" b="0" i="0" baseline="0">
                <a:solidFill>
                  <a:schemeClr val="tx2">
                    <a:lumMod val="75000"/>
                  </a:schemeClr>
                </a:solidFill>
                <a:latin typeface="Franklin Gothic Demi Cond" panose="020B070603040202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64240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74320" y="1447801"/>
            <a:ext cx="7888288" cy="459263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Bef>
                <a:spcPts val="1200"/>
              </a:spcBef>
              <a:defRPr sz="2800">
                <a:latin typeface="Franklin Gothic Medium" panose="020B0603020102020204" pitchFamily="34" charset="0"/>
              </a:defRPr>
            </a:lvl1pPr>
            <a:lvl2pPr marL="576263" indent="-233363">
              <a:lnSpc>
                <a:spcPct val="100000"/>
              </a:lnSpc>
              <a:buFont typeface="Franklin Gothic Medium" panose="020B0603020102020204" pitchFamily="34" charset="0"/>
              <a:buChar char="−"/>
              <a:defRPr sz="2400">
                <a:latin typeface="Franklin Gothic Medium" panose="020B0603020102020204" pitchFamily="34" charset="0"/>
              </a:defRPr>
            </a:lvl2pPr>
            <a:lvl3pPr marL="973138" indent="-228600">
              <a:lnSpc>
                <a:spcPct val="100000"/>
              </a:lnSpc>
              <a:defRPr sz="2000">
                <a:latin typeface="Franklin Gothic Medium" panose="020B0603020102020204" pitchFamily="34" charset="0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 dirty="0"/>
              <a:t>Click to add bullets</a:t>
            </a:r>
          </a:p>
          <a:p>
            <a:pPr lvl="1"/>
            <a:r>
              <a:rPr lang="en-US" dirty="0"/>
              <a:t> Bullet 2</a:t>
            </a:r>
          </a:p>
          <a:p>
            <a:pPr lvl="2"/>
            <a:r>
              <a:rPr lang="en-US" dirty="0"/>
              <a:t>Bullet 3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74320" y="6243108"/>
            <a:ext cx="7992005" cy="3302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/>
              <a:t>Click to add footnote, reference or source</a:t>
            </a: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3"/>
          </p:nvPr>
        </p:nvSpPr>
        <p:spPr>
          <a:xfrm>
            <a:off x="274320" y="6573308"/>
            <a:ext cx="7682971" cy="284692"/>
          </a:xfrm>
          <a:prstGeom prst="rect">
            <a:avLst/>
          </a:prstGeom>
        </p:spPr>
        <p:txBody>
          <a:bodyPr/>
          <a:lstStyle>
            <a:lvl1pPr algn="l">
              <a:defRPr sz="1000" cap="all" baseline="0">
                <a:solidFill>
                  <a:schemeClr val="tx1"/>
                </a:solidFill>
                <a:latin typeface="Franklin Gothic Demi Cond" panose="020B0706030402020204" pitchFamily="34" charset="0"/>
              </a:defRPr>
            </a:lvl1pPr>
          </a:lstStyle>
          <a:p>
            <a:r>
              <a:rPr lang="en-US">
                <a:solidFill>
                  <a:prstClr val="black"/>
                </a:solidFill>
              </a:rPr>
              <a:t>Medicaid Transformation | OCTOBER 2019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4"/>
          </p:nvPr>
        </p:nvSpPr>
        <p:spPr>
          <a:xfrm>
            <a:off x="8305800" y="6573308"/>
            <a:ext cx="564098" cy="284692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ysClr val="windowText" lastClr="000000"/>
                </a:solidFill>
                <a:latin typeface="Franklin Gothic Demi Cond" panose="020B0706030402020204" pitchFamily="34" charset="0"/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274320" y="457200"/>
            <a:ext cx="7843267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600" b="0" i="0" baseline="0">
                <a:solidFill>
                  <a:schemeClr val="tx2">
                    <a:lumMod val="75000"/>
                  </a:schemeClr>
                </a:solidFill>
                <a:latin typeface="Franklin Gothic Demi Cond" panose="020B070603040202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4272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74320" y="1447801"/>
            <a:ext cx="7888288" cy="459263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Bef>
                <a:spcPts val="1200"/>
              </a:spcBef>
              <a:defRPr sz="2800">
                <a:latin typeface="Franklin Gothic Medium" panose="020B0603020102020204" pitchFamily="34" charset="0"/>
              </a:defRPr>
            </a:lvl1pPr>
            <a:lvl2pPr marL="576263" indent="-233363">
              <a:lnSpc>
                <a:spcPct val="100000"/>
              </a:lnSpc>
              <a:buFont typeface="Franklin Gothic Medium" panose="020B0603020102020204" pitchFamily="34" charset="0"/>
              <a:buChar char="−"/>
              <a:defRPr sz="2400">
                <a:latin typeface="Franklin Gothic Medium" panose="020B0603020102020204" pitchFamily="34" charset="0"/>
              </a:defRPr>
            </a:lvl2pPr>
            <a:lvl3pPr marL="973138" indent="-228600">
              <a:lnSpc>
                <a:spcPct val="100000"/>
              </a:lnSpc>
              <a:defRPr sz="2000">
                <a:latin typeface="Franklin Gothic Medium" panose="020B0603020102020204" pitchFamily="34" charset="0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 dirty="0"/>
              <a:t>Click to add bullets</a:t>
            </a:r>
          </a:p>
          <a:p>
            <a:pPr lvl="1"/>
            <a:r>
              <a:rPr lang="en-US" dirty="0"/>
              <a:t> Bullet 2</a:t>
            </a:r>
          </a:p>
          <a:p>
            <a:pPr lvl="2"/>
            <a:r>
              <a:rPr lang="en-US" dirty="0"/>
              <a:t>Bullet 3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74320" y="6243108"/>
            <a:ext cx="7992005" cy="3302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/>
              <a:t>Click to add footnote, reference or source</a:t>
            </a: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3"/>
          </p:nvPr>
        </p:nvSpPr>
        <p:spPr>
          <a:xfrm>
            <a:off x="274320" y="6573308"/>
            <a:ext cx="7682971" cy="284692"/>
          </a:xfrm>
          <a:prstGeom prst="rect">
            <a:avLst/>
          </a:prstGeom>
        </p:spPr>
        <p:txBody>
          <a:bodyPr/>
          <a:lstStyle>
            <a:lvl1pPr algn="l">
              <a:defRPr sz="1000" cap="all" baseline="0">
                <a:solidFill>
                  <a:schemeClr val="tx1"/>
                </a:solidFill>
                <a:latin typeface="Franklin Gothic Demi Cond" panose="020B0706030402020204" pitchFamily="34" charset="0"/>
              </a:defRPr>
            </a:lvl1pPr>
          </a:lstStyle>
          <a:p>
            <a:r>
              <a:rPr lang="en-US">
                <a:solidFill>
                  <a:prstClr val="black"/>
                </a:solidFill>
              </a:rPr>
              <a:t>Medicaid Transformation | OCTOBER 2019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4"/>
          </p:nvPr>
        </p:nvSpPr>
        <p:spPr>
          <a:xfrm>
            <a:off x="8305800" y="6573308"/>
            <a:ext cx="564098" cy="284692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ysClr val="windowText" lastClr="000000"/>
                </a:solidFill>
                <a:latin typeface="Franklin Gothic Demi Cond" panose="020B0706030402020204" pitchFamily="34" charset="0"/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274320" y="457200"/>
            <a:ext cx="7843267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600" b="0" i="0" baseline="0">
                <a:solidFill>
                  <a:schemeClr val="tx2">
                    <a:lumMod val="75000"/>
                  </a:schemeClr>
                </a:solidFill>
                <a:latin typeface="Franklin Gothic Demi Cond" panose="020B070603040202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40133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622300" y="1846262"/>
            <a:ext cx="3840163" cy="4402137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latin typeface="Franklin Gothic Medium Cond" panose="020B0606030402020204" pitchFamily="34" charset="0"/>
              </a:defRPr>
            </a:lvl1pPr>
            <a:lvl2pPr marL="514350" indent="-171450">
              <a:buFont typeface="Franklin Gothic Medium Cond" panose="020B0606030402020204" pitchFamily="34" charset="0"/>
              <a:buChar char="–"/>
              <a:defRPr sz="2000">
                <a:latin typeface="Franklin Gothic Medium Cond" panose="020B0606030402020204" pitchFamily="34" charset="0"/>
              </a:defRPr>
            </a:lvl2pPr>
            <a:lvl3pPr>
              <a:defRPr sz="2000">
                <a:latin typeface="Franklin Gothic Medium Cond" panose="020B0606030402020204" pitchFamily="34" charset="0"/>
              </a:defRPr>
            </a:lvl3pPr>
          </a:lstStyle>
          <a:p>
            <a:pPr lvl="0"/>
            <a:r>
              <a:rPr lang="en-US" dirty="0"/>
              <a:t>Click to add bullets</a:t>
            </a:r>
          </a:p>
          <a:p>
            <a:pPr lvl="1"/>
            <a:r>
              <a:rPr lang="en-US" dirty="0"/>
              <a:t>Bullet 2</a:t>
            </a:r>
          </a:p>
          <a:p>
            <a:pPr lvl="2"/>
            <a:r>
              <a:rPr lang="en-US" dirty="0"/>
              <a:t>Bullet 3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320" y="457200"/>
            <a:ext cx="7843267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600" b="0" i="0" baseline="0">
                <a:solidFill>
                  <a:schemeClr val="tx2">
                    <a:lumMod val="75000"/>
                  </a:schemeClr>
                </a:solidFill>
                <a:latin typeface="Franklin Gothic Demi Cond" panose="020B070603040202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74320" y="6251575"/>
            <a:ext cx="7992005" cy="3302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/>
              <a:t>Click to add footnote, reference or source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1983" y="1268097"/>
            <a:ext cx="3840480" cy="5000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400">
                <a:latin typeface="Franklin Gothic Demi Cond" panose="020B0706030402020204" pitchFamily="34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665132" y="1278464"/>
            <a:ext cx="3840480" cy="5000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400">
                <a:latin typeface="Franklin Gothic Demi Cond" panose="020B0706030402020204" pitchFamily="34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665449" y="1840559"/>
            <a:ext cx="3840163" cy="4402137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latin typeface="Franklin Gothic Medium Cond" panose="020B0606030402020204" pitchFamily="34" charset="0"/>
              </a:defRPr>
            </a:lvl1pPr>
            <a:lvl2pPr marL="514350" indent="-171450">
              <a:buFont typeface="Franklin Gothic Medium Cond" panose="020B0606030402020204" pitchFamily="34" charset="0"/>
              <a:buChar char="–"/>
              <a:defRPr sz="2000" baseline="0">
                <a:latin typeface="Franklin Gothic Medium Cond" panose="020B0606030402020204" pitchFamily="34" charset="0"/>
              </a:defRPr>
            </a:lvl2pPr>
            <a:lvl3pPr>
              <a:defRPr sz="2000" baseline="0">
                <a:latin typeface="Franklin Gothic Medium Cond" panose="020B0606030402020204" pitchFamily="34" charset="0"/>
              </a:defRPr>
            </a:lvl3pPr>
          </a:lstStyle>
          <a:p>
            <a:pPr lvl="0"/>
            <a:r>
              <a:rPr lang="en-US" dirty="0"/>
              <a:t>Click to add bullets</a:t>
            </a:r>
          </a:p>
          <a:p>
            <a:pPr lvl="1"/>
            <a:r>
              <a:rPr lang="en-US" dirty="0"/>
              <a:t>Bullet 2</a:t>
            </a:r>
          </a:p>
          <a:p>
            <a:pPr lvl="2"/>
            <a:r>
              <a:rPr lang="en-US" dirty="0"/>
              <a:t>Bullet 3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ooter Placeholder 20">
            <a:extLst>
              <a:ext uri="{FF2B5EF4-FFF2-40B4-BE49-F238E27FC236}">
                <a16:creationId xmlns:a16="http://schemas.microsoft.com/office/drawing/2014/main" id="{C181CA38-4FDE-496B-A178-6B413ED3A7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" y="6573308"/>
            <a:ext cx="7682971" cy="284692"/>
          </a:xfrm>
          <a:prstGeom prst="rect">
            <a:avLst/>
          </a:prstGeom>
        </p:spPr>
        <p:txBody>
          <a:bodyPr/>
          <a:lstStyle>
            <a:lvl1pPr algn="l">
              <a:defRPr sz="1000" cap="all" baseline="0">
                <a:solidFill>
                  <a:schemeClr val="tx1"/>
                </a:solidFill>
                <a:latin typeface="Franklin Gothic Demi Cond" panose="020B0706030402020204" pitchFamily="34" charset="0"/>
              </a:defRPr>
            </a:lvl1pPr>
          </a:lstStyle>
          <a:p>
            <a:r>
              <a:rPr lang="en-US">
                <a:solidFill>
                  <a:prstClr val="black"/>
                </a:solidFill>
              </a:rPr>
              <a:t>Medicaid Transformation | OCTOBER 2019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8" name="Slide Number Placeholder 21">
            <a:extLst>
              <a:ext uri="{FF2B5EF4-FFF2-40B4-BE49-F238E27FC236}">
                <a16:creationId xmlns:a16="http://schemas.microsoft.com/office/drawing/2014/main" id="{91174B93-FC3F-48AE-A0B6-86D4518847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05800" y="6573308"/>
            <a:ext cx="564098" cy="284692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+mj-lt"/>
              </a:defRPr>
            </a:lvl1pPr>
          </a:lstStyle>
          <a:p>
            <a:fld id="{11F27F3A-B3E9-41ED-AF8F-A365F10BB65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694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b="1" i="0" dirty="0">
              <a:solidFill>
                <a:schemeClr val="accent3">
                  <a:lumMod val="75000"/>
                </a:schemeClr>
              </a:solidFill>
              <a:latin typeface="Gotham Bold" charset="0"/>
              <a:ea typeface="Gotham Bold" charset="0"/>
              <a:cs typeface="Gotham Bold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74320" y="1447800"/>
            <a:ext cx="7888288" cy="479530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Bef>
                <a:spcPts val="1200"/>
              </a:spcBef>
              <a:defRPr sz="28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576263" indent="-233363">
              <a:lnSpc>
                <a:spcPct val="100000"/>
              </a:lnSpc>
              <a:buFont typeface="Franklin Gothic Medium" panose="020B0603020102020204" pitchFamily="34" charset="0"/>
              <a:buChar char="−"/>
              <a:defRPr sz="24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973138" indent="-228600">
              <a:lnSpc>
                <a:spcPct val="100000"/>
              </a:lnSpc>
              <a:defRPr sz="20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 dirty="0"/>
              <a:t>Click to add bullets</a:t>
            </a:r>
          </a:p>
          <a:p>
            <a:pPr lvl="1"/>
            <a:r>
              <a:rPr lang="en-US" dirty="0"/>
              <a:t> Bullet 2</a:t>
            </a:r>
          </a:p>
          <a:p>
            <a:pPr lvl="2"/>
            <a:r>
              <a:rPr lang="en-US" dirty="0"/>
              <a:t>Bullet 3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74320" y="6243110"/>
            <a:ext cx="7992005" cy="3302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footnote, reference or source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222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20">
            <a:extLst>
              <a:ext uri="{FF2B5EF4-FFF2-40B4-BE49-F238E27FC236}">
                <a16:creationId xmlns:a16="http://schemas.microsoft.com/office/drawing/2014/main" id="{C6C4D332-2D5A-44A5-9155-D7929BA9EE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" y="6573308"/>
            <a:ext cx="7682971" cy="284692"/>
          </a:xfrm>
          <a:prstGeom prst="rect">
            <a:avLst/>
          </a:prstGeom>
        </p:spPr>
        <p:txBody>
          <a:bodyPr/>
          <a:lstStyle>
            <a:lvl1pPr algn="l">
              <a:defRPr sz="1000" cap="all" baseline="0">
                <a:solidFill>
                  <a:schemeClr val="tx1"/>
                </a:solidFill>
                <a:latin typeface="Franklin Gothic Demi Cond" panose="020B0706030402020204" pitchFamily="34" charset="0"/>
              </a:defRPr>
            </a:lvl1pPr>
          </a:lstStyle>
          <a:p>
            <a:r>
              <a:rPr lang="en-US">
                <a:solidFill>
                  <a:prstClr val="black"/>
                </a:solidFill>
              </a:rPr>
              <a:t>Medicaid Transformation | OCTOBER 2019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C3BE512-E2D6-4B2F-93B2-B584EA97C6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4320" y="457200"/>
            <a:ext cx="7843267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600" b="0" i="0" baseline="0">
                <a:solidFill>
                  <a:schemeClr val="tx2">
                    <a:lumMod val="75000"/>
                  </a:schemeClr>
                </a:solidFill>
                <a:latin typeface="Franklin Gothic Demi Cond" panose="020B070603040202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</p:spTree>
    <p:extLst>
      <p:ext uri="{BB962C8B-B14F-4D97-AF65-F5344CB8AC3E}">
        <p14:creationId xmlns:p14="http://schemas.microsoft.com/office/powerpoint/2010/main" val="32550445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622300" y="1846262"/>
            <a:ext cx="3840163" cy="4402137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latin typeface="Franklin Gothic Medium Cond" panose="020B0606030402020204" pitchFamily="34" charset="0"/>
              </a:defRPr>
            </a:lvl1pPr>
            <a:lvl2pPr marL="514350" indent="-171450">
              <a:buFont typeface="Franklin Gothic Medium Cond" panose="020B0606030402020204" pitchFamily="34" charset="0"/>
              <a:buChar char="–"/>
              <a:defRPr sz="2000">
                <a:latin typeface="Franklin Gothic Medium Cond" panose="020B0606030402020204" pitchFamily="34" charset="0"/>
              </a:defRPr>
            </a:lvl2pPr>
            <a:lvl3pPr>
              <a:defRPr sz="2000">
                <a:latin typeface="Franklin Gothic Medium Cond" panose="020B0606030402020204" pitchFamily="34" charset="0"/>
              </a:defRPr>
            </a:lvl3pPr>
          </a:lstStyle>
          <a:p>
            <a:pPr lvl="0"/>
            <a:r>
              <a:rPr lang="en-US" dirty="0"/>
              <a:t>Click to add bullets</a:t>
            </a:r>
          </a:p>
          <a:p>
            <a:pPr lvl="1"/>
            <a:r>
              <a:rPr lang="en-US" dirty="0"/>
              <a:t>Bullet 2</a:t>
            </a:r>
          </a:p>
          <a:p>
            <a:pPr lvl="2"/>
            <a:r>
              <a:rPr lang="en-US" dirty="0"/>
              <a:t>Bullet 3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320" y="457200"/>
            <a:ext cx="7843267" cy="548640"/>
          </a:xfrm>
        </p:spPr>
        <p:txBody>
          <a:bodyPr anchor="t">
            <a:noAutofit/>
          </a:bodyPr>
          <a:lstStyle>
            <a:lvl1pPr algn="l">
              <a:defRPr sz="3600" b="0" i="0" baseline="0">
                <a:solidFill>
                  <a:schemeClr val="tx2">
                    <a:lumMod val="75000"/>
                  </a:schemeClr>
                </a:solidFill>
                <a:latin typeface="Franklin Gothic Demi Cond" panose="020B070603040202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74320" y="6251575"/>
            <a:ext cx="7992005" cy="330200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/>
              <a:t>Click to add footnote, reference or source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2300" y="1278464"/>
            <a:ext cx="3840480" cy="50006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>
                <a:latin typeface="Franklin Gothic Demi Cond" panose="020B0706030402020204" pitchFamily="34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665132" y="1278464"/>
            <a:ext cx="3840480" cy="50006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>
                <a:latin typeface="Franklin Gothic Demi Cond" panose="020B0706030402020204" pitchFamily="34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665449" y="1840559"/>
            <a:ext cx="3840163" cy="4402137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latin typeface="Franklin Gothic Medium Cond" panose="020B0606030402020204" pitchFamily="34" charset="0"/>
              </a:defRPr>
            </a:lvl1pPr>
            <a:lvl2pPr marL="514350" indent="-171450">
              <a:buFont typeface="Franklin Gothic Medium Cond" panose="020B0606030402020204" pitchFamily="34" charset="0"/>
              <a:buChar char="–"/>
              <a:defRPr sz="2000" baseline="0">
                <a:latin typeface="Franklin Gothic Medium Cond" panose="020B0606030402020204" pitchFamily="34" charset="0"/>
              </a:defRPr>
            </a:lvl2pPr>
            <a:lvl3pPr>
              <a:defRPr sz="2000" baseline="0">
                <a:latin typeface="Franklin Gothic Medium Cond" panose="020B0606030402020204" pitchFamily="34" charset="0"/>
              </a:defRPr>
            </a:lvl3pPr>
          </a:lstStyle>
          <a:p>
            <a:pPr lvl="0"/>
            <a:r>
              <a:rPr lang="en-US" dirty="0"/>
              <a:t>Click to add bullets</a:t>
            </a:r>
          </a:p>
          <a:p>
            <a:pPr lvl="1"/>
            <a:r>
              <a:rPr lang="en-US" dirty="0"/>
              <a:t>Bullet 2</a:t>
            </a:r>
          </a:p>
          <a:p>
            <a:pPr lvl="2"/>
            <a:r>
              <a:rPr lang="en-US" dirty="0"/>
              <a:t>Bullet 3</a:t>
            </a:r>
          </a:p>
        </p:txBody>
      </p:sp>
      <p:sp>
        <p:nvSpPr>
          <p:cNvPr id="16" name="Footer Placeholder 20"/>
          <p:cNvSpPr>
            <a:spLocks noGrp="1"/>
          </p:cNvSpPr>
          <p:nvPr>
            <p:ph type="ftr" sz="quarter" idx="13"/>
          </p:nvPr>
        </p:nvSpPr>
        <p:spPr>
          <a:xfrm>
            <a:off x="274320" y="6573308"/>
            <a:ext cx="7682971" cy="284692"/>
          </a:xfrm>
        </p:spPr>
        <p:txBody>
          <a:bodyPr/>
          <a:lstStyle>
            <a:lvl1pPr algn="l">
              <a:defRPr sz="1000" cap="all" baseline="0">
                <a:solidFill>
                  <a:schemeClr val="tx1"/>
                </a:solidFill>
                <a:latin typeface="Franklin Gothic Demi Cond" panose="020B0706030402020204" pitchFamily="34" charset="0"/>
              </a:defRPr>
            </a:lvl1pPr>
          </a:lstStyle>
          <a:p>
            <a:r>
              <a:rPr lang="en-US">
                <a:solidFill>
                  <a:prstClr val="black"/>
                </a:solidFill>
              </a:rPr>
              <a:t>Medicaid Transformation | OCTOBER 2019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Slide Number Placeholder 21"/>
          <p:cNvSpPr>
            <a:spLocks noGrp="1"/>
          </p:cNvSpPr>
          <p:nvPr>
            <p:ph type="sldNum" sz="quarter" idx="14"/>
          </p:nvPr>
        </p:nvSpPr>
        <p:spPr>
          <a:xfrm>
            <a:off x="8305800" y="6573308"/>
            <a:ext cx="564098" cy="284692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Franklin Gothic Demi Cond" panose="020B0706030402020204" pitchFamily="34" charset="0"/>
              </a:defRPr>
            </a:lvl1pPr>
          </a:lstStyle>
          <a:p>
            <a:fld id="{11F27F3A-B3E9-41ED-AF8F-A365F10BB65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93263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Gold S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50" y="2051009"/>
            <a:ext cx="2023349" cy="2020824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3860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dirty="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6607418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dirty="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2768596" y="2051009"/>
            <a:ext cx="5774267" cy="2020824"/>
          </a:xfrm>
        </p:spPr>
        <p:txBody>
          <a:bodyPr anchor="ctr">
            <a:noAutofit/>
          </a:bodyPr>
          <a:lstStyle>
            <a:lvl1pPr marL="0" indent="0">
              <a:buNone/>
              <a:defRPr sz="3600" baseline="0">
                <a:latin typeface="Franklin Gothic Demi Cond" panose="020B0706030402020204" pitchFamily="34" charset="0"/>
              </a:defRPr>
            </a:lvl1pPr>
            <a:lvl2pPr marL="342900" indent="0">
              <a:buNone/>
              <a:defRPr sz="2800">
                <a:latin typeface="Franklin Gothic Demi Cond" panose="020B0706030402020204" pitchFamily="34" charset="0"/>
              </a:defRPr>
            </a:lvl2pPr>
            <a:lvl3pPr marL="685800" indent="0">
              <a:buNone/>
              <a:defRPr sz="2800">
                <a:latin typeface="Franklin Gothic Demi Cond" panose="020B0706030402020204" pitchFamily="34" charset="0"/>
              </a:defRPr>
            </a:lvl3pPr>
            <a:lvl4pPr marL="1028700" indent="0">
              <a:buNone/>
              <a:defRPr sz="2800">
                <a:latin typeface="Franklin Gothic Demi Cond" panose="020B0706030402020204" pitchFamily="34" charset="0"/>
              </a:defRPr>
            </a:lvl4pPr>
            <a:lvl5pPr marL="1371600" indent="0">
              <a:buNone/>
              <a:defRPr sz="2800">
                <a:latin typeface="Franklin Gothic Demi Cond" panose="020B0706030402020204" pitchFamily="34" charset="0"/>
              </a:defRPr>
            </a:lvl5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2768596" y="4071833"/>
            <a:ext cx="5774267" cy="94875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aseline="0">
                <a:latin typeface="Franklin Gothic Demi Cond" panose="020B0706030402020204" pitchFamily="34" charset="0"/>
              </a:defRPr>
            </a:lvl1pPr>
          </a:lstStyle>
          <a:p>
            <a:pPr lvl="0"/>
            <a:r>
              <a:rPr lang="en-US" dirty="0"/>
              <a:t>Click to Add Presenter Name and Title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2768596" y="5020585"/>
            <a:ext cx="5774267" cy="488226"/>
          </a:xfrm>
        </p:spPr>
        <p:txBody>
          <a:bodyPr anchor="b">
            <a:normAutofit/>
          </a:bodyPr>
          <a:lstStyle>
            <a:lvl1pPr marL="0" indent="0">
              <a:buNone/>
              <a:defRPr sz="2400" baseline="0">
                <a:latin typeface="Franklin Gothic Demi Cond" panose="020B0706030402020204" pitchFamily="34" charset="0"/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17516746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Color S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50" y="2054822"/>
            <a:ext cx="2017011" cy="2017011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3860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dirty="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6607418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dirty="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2768596" y="2051009"/>
            <a:ext cx="5774267" cy="2020824"/>
          </a:xfrm>
        </p:spPr>
        <p:txBody>
          <a:bodyPr anchor="ctr">
            <a:noAutofit/>
          </a:bodyPr>
          <a:lstStyle>
            <a:lvl1pPr marL="0" indent="0">
              <a:buNone/>
              <a:defRPr sz="3600" baseline="0">
                <a:latin typeface="Franklin Gothic Demi Cond" panose="020B0706030402020204" pitchFamily="34" charset="0"/>
              </a:defRPr>
            </a:lvl1pPr>
            <a:lvl2pPr marL="342900" indent="0">
              <a:buNone/>
              <a:defRPr sz="2800">
                <a:latin typeface="Franklin Gothic Demi Cond" panose="020B0706030402020204" pitchFamily="34" charset="0"/>
              </a:defRPr>
            </a:lvl2pPr>
            <a:lvl3pPr marL="685800" indent="0">
              <a:buNone/>
              <a:defRPr sz="2800">
                <a:latin typeface="Franklin Gothic Demi Cond" panose="020B0706030402020204" pitchFamily="34" charset="0"/>
              </a:defRPr>
            </a:lvl3pPr>
            <a:lvl4pPr marL="1028700" indent="0">
              <a:buNone/>
              <a:defRPr sz="2800">
                <a:latin typeface="Franklin Gothic Demi Cond" panose="020B0706030402020204" pitchFamily="34" charset="0"/>
              </a:defRPr>
            </a:lvl4pPr>
            <a:lvl5pPr marL="1371600" indent="0">
              <a:buNone/>
              <a:defRPr sz="2800">
                <a:latin typeface="Franklin Gothic Demi Cond" panose="020B0706030402020204" pitchFamily="34" charset="0"/>
              </a:defRPr>
            </a:lvl5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2768596" y="4071833"/>
            <a:ext cx="5774267" cy="94875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aseline="0">
                <a:latin typeface="Franklin Gothic Demi Cond" panose="020B0706030402020204" pitchFamily="34" charset="0"/>
              </a:defRPr>
            </a:lvl1pPr>
          </a:lstStyle>
          <a:p>
            <a:pPr lvl="0"/>
            <a:r>
              <a:rPr lang="en-US" dirty="0"/>
              <a:t>Click to Add Presenter Name and Title</a:t>
            </a:r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2768596" y="5020585"/>
            <a:ext cx="5774267" cy="488226"/>
          </a:xfrm>
        </p:spPr>
        <p:txBody>
          <a:bodyPr anchor="b">
            <a:normAutofit/>
          </a:bodyPr>
          <a:lstStyle>
            <a:lvl1pPr marL="0" indent="0">
              <a:buNone/>
              <a:defRPr sz="2400" baseline="0">
                <a:latin typeface="Franklin Gothic Demi Cond" panose="020B0706030402020204" pitchFamily="34" charset="0"/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3350742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Gold S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50" y="2051009"/>
            <a:ext cx="2023349" cy="2020824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3860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6607418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2768596" y="2051009"/>
            <a:ext cx="5774267" cy="202082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3600" baseline="0">
                <a:latin typeface="Calibri" panose="020F0502020204030204" pitchFamily="34" charset="0"/>
              </a:defRPr>
            </a:lvl1pPr>
            <a:lvl2pPr marL="342900" indent="0">
              <a:buNone/>
              <a:defRPr sz="2800">
                <a:latin typeface="Franklin Gothic Demi Cond" panose="020B0706030402020204" pitchFamily="34" charset="0"/>
              </a:defRPr>
            </a:lvl2pPr>
            <a:lvl3pPr marL="685800" indent="0">
              <a:buNone/>
              <a:defRPr sz="2800">
                <a:latin typeface="Franklin Gothic Demi Cond" panose="020B0706030402020204" pitchFamily="34" charset="0"/>
              </a:defRPr>
            </a:lvl3pPr>
            <a:lvl4pPr marL="1028700" indent="0">
              <a:buNone/>
              <a:defRPr sz="2800">
                <a:latin typeface="Franklin Gothic Demi Cond" panose="020B0706030402020204" pitchFamily="34" charset="0"/>
              </a:defRPr>
            </a:lvl4pPr>
            <a:lvl5pPr marL="1371600" indent="0">
              <a:buNone/>
              <a:defRPr sz="2800">
                <a:latin typeface="Franklin Gothic Demi Cond" panose="020B0706030402020204" pitchFamily="34" charset="0"/>
              </a:defRPr>
            </a:lvl5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2768596" y="4071833"/>
            <a:ext cx="5774267" cy="94875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Presenter Name and Title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2768596" y="5020585"/>
            <a:ext cx="5774267" cy="48822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41883316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Black S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66" y="2051009"/>
            <a:ext cx="2023733" cy="2020824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3860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dirty="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6607418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dirty="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2768596" y="2051009"/>
            <a:ext cx="5774267" cy="2020824"/>
          </a:xfrm>
        </p:spPr>
        <p:txBody>
          <a:bodyPr anchor="ctr">
            <a:noAutofit/>
          </a:bodyPr>
          <a:lstStyle>
            <a:lvl1pPr marL="0" indent="0">
              <a:buNone/>
              <a:defRPr sz="3600" baseline="0">
                <a:latin typeface="Franklin Gothic Demi Cond" panose="020B0706030402020204" pitchFamily="34" charset="0"/>
              </a:defRPr>
            </a:lvl1pPr>
            <a:lvl2pPr marL="342900" indent="0">
              <a:buNone/>
              <a:defRPr sz="2800">
                <a:latin typeface="Franklin Gothic Demi Cond" panose="020B0706030402020204" pitchFamily="34" charset="0"/>
              </a:defRPr>
            </a:lvl2pPr>
            <a:lvl3pPr marL="685800" indent="0">
              <a:buNone/>
              <a:defRPr sz="2800">
                <a:latin typeface="Franklin Gothic Demi Cond" panose="020B0706030402020204" pitchFamily="34" charset="0"/>
              </a:defRPr>
            </a:lvl3pPr>
            <a:lvl4pPr marL="1028700" indent="0">
              <a:buNone/>
              <a:defRPr sz="2800">
                <a:latin typeface="Franklin Gothic Demi Cond" panose="020B0706030402020204" pitchFamily="34" charset="0"/>
              </a:defRPr>
            </a:lvl4pPr>
            <a:lvl5pPr marL="1371600" indent="0">
              <a:buNone/>
              <a:defRPr sz="2800">
                <a:latin typeface="Franklin Gothic Demi Cond" panose="020B0706030402020204" pitchFamily="34" charset="0"/>
              </a:defRPr>
            </a:lvl5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2768596" y="4071833"/>
            <a:ext cx="5774267" cy="94875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aseline="0">
                <a:latin typeface="Franklin Gothic Demi Cond" panose="020B0706030402020204" pitchFamily="34" charset="0"/>
              </a:defRPr>
            </a:lvl1pPr>
          </a:lstStyle>
          <a:p>
            <a:pPr lvl="0"/>
            <a:r>
              <a:rPr lang="en-US" dirty="0"/>
              <a:t>Click to Add Presenter Name and Title</a:t>
            </a:r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2768596" y="5020585"/>
            <a:ext cx="5774267" cy="488226"/>
          </a:xfrm>
        </p:spPr>
        <p:txBody>
          <a:bodyPr anchor="b">
            <a:normAutofit/>
          </a:bodyPr>
          <a:lstStyle>
            <a:lvl1pPr marL="0" indent="0">
              <a:buNone/>
              <a:defRPr sz="2400" baseline="0">
                <a:latin typeface="Franklin Gothic Demi Cond" panose="020B0706030402020204" pitchFamily="34" charset="0"/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5002447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dirty="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50978" y="669879"/>
            <a:ext cx="8718920" cy="4592638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Bef>
                <a:spcPts val="1200"/>
              </a:spcBef>
              <a:defRPr sz="2400">
                <a:latin typeface="Franklin Gothic Medium" panose="020B0603020102020204" pitchFamily="34" charset="0"/>
              </a:defRPr>
            </a:lvl1pPr>
            <a:lvl2pPr marL="576263" indent="-233363">
              <a:lnSpc>
                <a:spcPct val="100000"/>
              </a:lnSpc>
              <a:buFont typeface="Franklin Gothic Medium" panose="020B0603020102020204" pitchFamily="34" charset="0"/>
              <a:buChar char="−"/>
              <a:defRPr sz="2000">
                <a:latin typeface="Franklin Gothic Medium" panose="020B0603020102020204" pitchFamily="34" charset="0"/>
              </a:defRPr>
            </a:lvl2pPr>
            <a:lvl3pPr marL="973138" indent="-228600">
              <a:lnSpc>
                <a:spcPct val="100000"/>
              </a:lnSpc>
              <a:defRPr sz="1800">
                <a:latin typeface="Franklin Gothic Medium" panose="020B0603020102020204" pitchFamily="34" charset="0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 dirty="0"/>
              <a:t>Click to add bullets</a:t>
            </a:r>
          </a:p>
          <a:p>
            <a:pPr lvl="1"/>
            <a:r>
              <a:rPr lang="en-US" dirty="0"/>
              <a:t> Bullet 2</a:t>
            </a:r>
          </a:p>
          <a:p>
            <a:pPr lvl="2"/>
            <a:r>
              <a:rPr lang="en-US" dirty="0"/>
              <a:t>Bullet 3</a:t>
            </a: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3"/>
          </p:nvPr>
        </p:nvSpPr>
        <p:spPr>
          <a:xfrm>
            <a:off x="253636" y="6573308"/>
            <a:ext cx="7682971" cy="284692"/>
          </a:xfrm>
          <a:prstGeom prst="rect">
            <a:avLst/>
          </a:prstGeom>
        </p:spPr>
        <p:txBody>
          <a:bodyPr/>
          <a:lstStyle>
            <a:lvl1pPr algn="l">
              <a:defRPr sz="1000" cap="all" baseline="0">
                <a:solidFill>
                  <a:schemeClr val="tx1"/>
                </a:solidFill>
                <a:latin typeface="Franklin Gothic Demi Cond" panose="020B0706030402020204" pitchFamily="34" charset="0"/>
              </a:defRPr>
            </a:lvl1pPr>
          </a:lstStyle>
          <a:p>
            <a:r>
              <a:rPr lang="en-US"/>
              <a:t>Medicaid Transformation | OCTOBER 2019</a:t>
            </a:r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4"/>
          </p:nvPr>
        </p:nvSpPr>
        <p:spPr>
          <a:xfrm>
            <a:off x="8305800" y="6573308"/>
            <a:ext cx="564098" cy="284692"/>
          </a:xfrm>
        </p:spPr>
        <p:txBody>
          <a:bodyPr/>
          <a:lstStyle>
            <a:lvl1pPr>
              <a:defRPr sz="1000">
                <a:solidFill>
                  <a:sysClr val="windowText" lastClr="000000"/>
                </a:solidFill>
                <a:latin typeface="Franklin Gothic Demi Cond" panose="020B0706030402020204" pitchFamily="34" charset="0"/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7843267" cy="548640"/>
          </a:xfrm>
        </p:spPr>
        <p:txBody>
          <a:bodyPr anchor="t">
            <a:noAutofit/>
          </a:bodyPr>
          <a:lstStyle>
            <a:lvl1pPr algn="l">
              <a:defRPr sz="3200" b="0" i="0" baseline="0">
                <a:solidFill>
                  <a:schemeClr val="tx2">
                    <a:lumMod val="75000"/>
                  </a:schemeClr>
                </a:solidFill>
                <a:latin typeface="Franklin Gothic Demi Cond" panose="020B070603040202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41901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&amp; Table Char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dirty="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622300" y="2548467"/>
            <a:ext cx="7894638" cy="3694230"/>
          </a:xfrm>
        </p:spPr>
        <p:txBody>
          <a:bodyPr/>
          <a:lstStyle>
            <a:lvl1pPr marL="0" indent="0" algn="ctr">
              <a:buNone/>
              <a:defRPr baseline="0"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 dirty="0"/>
              <a:t>Click icon below to add table or chart</a:t>
            </a:r>
          </a:p>
        </p:txBody>
      </p:sp>
      <p:sp>
        <p:nvSpPr>
          <p:cNvPr id="16" name="Slide Number Placeholder 21"/>
          <p:cNvSpPr>
            <a:spLocks noGrp="1"/>
          </p:cNvSpPr>
          <p:nvPr>
            <p:ph type="sldNum" sz="quarter" idx="15"/>
          </p:nvPr>
        </p:nvSpPr>
        <p:spPr>
          <a:xfrm>
            <a:off x="8305800" y="6573308"/>
            <a:ext cx="564098" cy="284692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Franklin Gothic Demi Cond" panose="020B0706030402020204" pitchFamily="34" charset="0"/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F4116C1B-3DA4-470D-AB45-36005CCB95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7843267" cy="548640"/>
          </a:xfrm>
        </p:spPr>
        <p:txBody>
          <a:bodyPr anchor="t">
            <a:noAutofit/>
          </a:bodyPr>
          <a:lstStyle>
            <a:lvl1pPr algn="l">
              <a:defRPr sz="3200" b="0" i="0" baseline="0">
                <a:solidFill>
                  <a:schemeClr val="tx2">
                    <a:lumMod val="75000"/>
                  </a:schemeClr>
                </a:solidFill>
                <a:latin typeface="Franklin Gothic Demi Cond" panose="020B070603040202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DC3BB3D4-0EDD-4348-8333-8A0480BC3DF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0978" y="669879"/>
            <a:ext cx="8718920" cy="1791124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Bef>
                <a:spcPts val="1200"/>
              </a:spcBef>
              <a:defRPr sz="2400">
                <a:latin typeface="Franklin Gothic Medium" panose="020B0603020102020204" pitchFamily="34" charset="0"/>
              </a:defRPr>
            </a:lvl1pPr>
            <a:lvl2pPr marL="576263" indent="-233363">
              <a:lnSpc>
                <a:spcPct val="100000"/>
              </a:lnSpc>
              <a:buFont typeface="Franklin Gothic Medium" panose="020B0603020102020204" pitchFamily="34" charset="0"/>
              <a:buChar char="−"/>
              <a:defRPr sz="2000">
                <a:latin typeface="Franklin Gothic Medium" panose="020B0603020102020204" pitchFamily="34" charset="0"/>
              </a:defRPr>
            </a:lvl2pPr>
            <a:lvl3pPr marL="973138" indent="-228600">
              <a:lnSpc>
                <a:spcPct val="100000"/>
              </a:lnSpc>
              <a:defRPr sz="1800">
                <a:latin typeface="Franklin Gothic Medium" panose="020B0603020102020204" pitchFamily="34" charset="0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 dirty="0"/>
              <a:t>Click to add bullets</a:t>
            </a:r>
          </a:p>
          <a:p>
            <a:pPr lvl="1"/>
            <a:r>
              <a:rPr lang="en-US" dirty="0"/>
              <a:t> Bullet 2</a:t>
            </a:r>
          </a:p>
          <a:p>
            <a:pPr lvl="2"/>
            <a:r>
              <a:rPr lang="en-US" dirty="0"/>
              <a:t>Bullet 3</a:t>
            </a:r>
          </a:p>
        </p:txBody>
      </p:sp>
      <p:sp>
        <p:nvSpPr>
          <p:cNvPr id="14" name="Footer Placeholder 20">
            <a:extLst>
              <a:ext uri="{FF2B5EF4-FFF2-40B4-BE49-F238E27FC236}">
                <a16:creationId xmlns:a16="http://schemas.microsoft.com/office/drawing/2014/main" id="{9C52CD2D-CD1E-43EE-8C70-98565B75CC5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253636" y="6573308"/>
            <a:ext cx="7682971" cy="284692"/>
          </a:xfrm>
          <a:prstGeom prst="rect">
            <a:avLst/>
          </a:prstGeom>
        </p:spPr>
        <p:txBody>
          <a:bodyPr/>
          <a:lstStyle>
            <a:lvl1pPr algn="l">
              <a:defRPr sz="1000" cap="all" baseline="0">
                <a:solidFill>
                  <a:schemeClr val="tx1"/>
                </a:solidFill>
                <a:latin typeface="Franklin Gothic Demi Cond" panose="020B0706030402020204" pitchFamily="34" charset="0"/>
              </a:defRPr>
            </a:lvl1pPr>
          </a:lstStyle>
          <a:p>
            <a:r>
              <a:rPr lang="en-US"/>
              <a:t>Medicaid Transformation | OCTOBER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7257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Char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dirty="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624681" y="762367"/>
            <a:ext cx="7894638" cy="4902890"/>
          </a:xfrm>
        </p:spPr>
        <p:txBody>
          <a:bodyPr/>
          <a:lstStyle>
            <a:lvl1pPr marL="0" indent="0" algn="ctr">
              <a:buNone/>
              <a:defRPr baseline="0"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 dirty="0"/>
              <a:t>Click icon below to add table or chart</a:t>
            </a:r>
          </a:p>
        </p:txBody>
      </p:sp>
      <p:sp>
        <p:nvSpPr>
          <p:cNvPr id="15" name="Slide Number Placeholder 21"/>
          <p:cNvSpPr>
            <a:spLocks noGrp="1"/>
          </p:cNvSpPr>
          <p:nvPr>
            <p:ph type="sldNum" sz="quarter" idx="15"/>
          </p:nvPr>
        </p:nvSpPr>
        <p:spPr>
          <a:xfrm>
            <a:off x="8305800" y="6573308"/>
            <a:ext cx="564098" cy="284692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Franklin Gothic Demi Cond" panose="020B0706030402020204" pitchFamily="34" charset="0"/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20">
            <a:extLst>
              <a:ext uri="{FF2B5EF4-FFF2-40B4-BE49-F238E27FC236}">
                <a16:creationId xmlns:a16="http://schemas.microsoft.com/office/drawing/2014/main" id="{D9E903A4-2F8D-4DE1-99EF-E45F008B84E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253636" y="6573308"/>
            <a:ext cx="7682971" cy="284692"/>
          </a:xfrm>
          <a:prstGeom prst="rect">
            <a:avLst/>
          </a:prstGeom>
        </p:spPr>
        <p:txBody>
          <a:bodyPr/>
          <a:lstStyle>
            <a:lvl1pPr algn="l">
              <a:defRPr sz="1000" cap="all" baseline="0">
                <a:solidFill>
                  <a:schemeClr val="tx1"/>
                </a:solidFill>
                <a:latin typeface="Franklin Gothic Demi Cond" panose="020B0706030402020204" pitchFamily="34" charset="0"/>
              </a:defRPr>
            </a:lvl1pPr>
          </a:lstStyle>
          <a:p>
            <a:r>
              <a:rPr lang="en-US"/>
              <a:t>Medicaid Transformation | OCTOBER 2019</a:t>
            </a:r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08FE94B-9AF3-45B1-B9BF-7269A36FD5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7843267" cy="548640"/>
          </a:xfrm>
        </p:spPr>
        <p:txBody>
          <a:bodyPr anchor="t">
            <a:noAutofit/>
          </a:bodyPr>
          <a:lstStyle>
            <a:lvl1pPr algn="l">
              <a:defRPr sz="3200" b="0" i="0" baseline="0">
                <a:solidFill>
                  <a:schemeClr val="tx2">
                    <a:lumMod val="75000"/>
                  </a:schemeClr>
                </a:solidFill>
                <a:latin typeface="Franklin Gothic Demi Cond" panose="020B070603040202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</p:spTree>
    <p:extLst>
      <p:ext uri="{BB962C8B-B14F-4D97-AF65-F5344CB8AC3E}">
        <p14:creationId xmlns:p14="http://schemas.microsoft.com/office/powerpoint/2010/main" val="14786679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able Char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dirty="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622299" y="1327114"/>
            <a:ext cx="3840480" cy="4392732"/>
          </a:xfrm>
        </p:spPr>
        <p:txBody>
          <a:bodyPr/>
          <a:lstStyle>
            <a:lvl1pPr marL="0" indent="0" algn="ctr">
              <a:buNone/>
              <a:defRPr baseline="0"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 dirty="0"/>
              <a:t>Click icon below to add table, chart, image</a:t>
            </a:r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5" hasCustomPrompt="1"/>
          </p:nvPr>
        </p:nvSpPr>
        <p:spPr>
          <a:xfrm>
            <a:off x="4665132" y="1327114"/>
            <a:ext cx="3840480" cy="4392732"/>
          </a:xfrm>
        </p:spPr>
        <p:txBody>
          <a:bodyPr/>
          <a:lstStyle>
            <a:lvl1pPr marL="0" indent="0" algn="ctr">
              <a:buNone/>
              <a:defRPr baseline="0"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 dirty="0"/>
              <a:t>Click icon below to add table, chart, image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2300" y="759847"/>
            <a:ext cx="3840480" cy="50006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>
                <a:latin typeface="Franklin Gothic Demi Cond" panose="020B0706030402020204" pitchFamily="34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665132" y="759847"/>
            <a:ext cx="3840480" cy="50006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>
                <a:latin typeface="Franklin Gothic Demi Cond" panose="020B0706030402020204" pitchFamily="34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6" name="Slide Number Placeholder 21"/>
          <p:cNvSpPr>
            <a:spLocks noGrp="1"/>
          </p:cNvSpPr>
          <p:nvPr>
            <p:ph type="sldNum" sz="quarter" idx="18"/>
          </p:nvPr>
        </p:nvSpPr>
        <p:spPr>
          <a:xfrm>
            <a:off x="8305800" y="6573308"/>
            <a:ext cx="564098" cy="284692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Franklin Gothic Demi Cond" panose="020B0706030402020204" pitchFamily="34" charset="0"/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ooter Placeholder 20">
            <a:extLst>
              <a:ext uri="{FF2B5EF4-FFF2-40B4-BE49-F238E27FC236}">
                <a16:creationId xmlns:a16="http://schemas.microsoft.com/office/drawing/2014/main" id="{1726719C-4BFA-4933-981B-4C755F513FCE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253636" y="6573308"/>
            <a:ext cx="7682971" cy="284692"/>
          </a:xfrm>
          <a:prstGeom prst="rect">
            <a:avLst/>
          </a:prstGeom>
        </p:spPr>
        <p:txBody>
          <a:bodyPr/>
          <a:lstStyle>
            <a:lvl1pPr algn="l">
              <a:defRPr sz="1000" cap="all" baseline="0">
                <a:solidFill>
                  <a:schemeClr val="tx1"/>
                </a:solidFill>
                <a:latin typeface="Franklin Gothic Demi Cond" panose="020B0706030402020204" pitchFamily="34" charset="0"/>
              </a:defRPr>
            </a:lvl1pPr>
          </a:lstStyle>
          <a:p>
            <a:r>
              <a:rPr lang="en-US"/>
              <a:t>Medicaid Transformation | OCTOBER 2019</a:t>
            </a:r>
            <a:endParaRPr lang="en-US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F030E9AA-AAC8-4EFB-A73D-9CCEE4263A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7843267" cy="548640"/>
          </a:xfrm>
        </p:spPr>
        <p:txBody>
          <a:bodyPr anchor="t">
            <a:noAutofit/>
          </a:bodyPr>
          <a:lstStyle>
            <a:lvl1pPr algn="l">
              <a:defRPr sz="3200" b="0" i="0" baseline="0">
                <a:solidFill>
                  <a:schemeClr val="tx2">
                    <a:lumMod val="75000"/>
                  </a:schemeClr>
                </a:solidFill>
                <a:latin typeface="Franklin Gothic Demi Cond" panose="020B070603040202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</p:spTree>
    <p:extLst>
      <p:ext uri="{BB962C8B-B14F-4D97-AF65-F5344CB8AC3E}">
        <p14:creationId xmlns:p14="http://schemas.microsoft.com/office/powerpoint/2010/main" val="36123021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622300" y="1477772"/>
            <a:ext cx="3840163" cy="4402137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latin typeface="Franklin Gothic Medium Cond" panose="020B0606030402020204" pitchFamily="34" charset="0"/>
              </a:defRPr>
            </a:lvl1pPr>
            <a:lvl2pPr marL="514350" indent="-171450">
              <a:buFont typeface="Franklin Gothic Medium Cond" panose="020B0606030402020204" pitchFamily="34" charset="0"/>
              <a:buChar char="–"/>
              <a:defRPr sz="2000">
                <a:latin typeface="Franklin Gothic Medium Cond" panose="020B0606030402020204" pitchFamily="34" charset="0"/>
              </a:defRPr>
            </a:lvl2pPr>
            <a:lvl3pPr>
              <a:defRPr sz="2000">
                <a:latin typeface="Franklin Gothic Medium Cond" panose="020B0606030402020204" pitchFamily="34" charset="0"/>
              </a:defRPr>
            </a:lvl3pPr>
          </a:lstStyle>
          <a:p>
            <a:pPr lvl="0"/>
            <a:r>
              <a:rPr lang="en-US" dirty="0"/>
              <a:t>Click to add bullets</a:t>
            </a:r>
          </a:p>
          <a:p>
            <a:pPr lvl="1"/>
            <a:r>
              <a:rPr lang="en-US" dirty="0"/>
              <a:t>Bullet 2</a:t>
            </a:r>
          </a:p>
          <a:p>
            <a:pPr lvl="2"/>
            <a:r>
              <a:rPr lang="en-US" dirty="0"/>
              <a:t>Bullet 3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dirty="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2300" y="909974"/>
            <a:ext cx="3840480" cy="50006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>
                <a:latin typeface="Franklin Gothic Demi Cond" panose="020B0706030402020204" pitchFamily="34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665132" y="909974"/>
            <a:ext cx="3840480" cy="50006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>
                <a:latin typeface="Franklin Gothic Demi Cond" panose="020B0706030402020204" pitchFamily="34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665449" y="1472069"/>
            <a:ext cx="3840163" cy="4402137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latin typeface="Franklin Gothic Medium Cond" panose="020B0606030402020204" pitchFamily="34" charset="0"/>
              </a:defRPr>
            </a:lvl1pPr>
            <a:lvl2pPr marL="514350" indent="-171450">
              <a:buFont typeface="Franklin Gothic Medium Cond" panose="020B0606030402020204" pitchFamily="34" charset="0"/>
              <a:buChar char="–"/>
              <a:defRPr sz="2000" baseline="0">
                <a:latin typeface="Franklin Gothic Medium Cond" panose="020B0606030402020204" pitchFamily="34" charset="0"/>
              </a:defRPr>
            </a:lvl2pPr>
            <a:lvl3pPr>
              <a:defRPr sz="2000" baseline="0">
                <a:latin typeface="Franklin Gothic Medium Cond" panose="020B0606030402020204" pitchFamily="34" charset="0"/>
              </a:defRPr>
            </a:lvl3pPr>
          </a:lstStyle>
          <a:p>
            <a:pPr lvl="0"/>
            <a:r>
              <a:rPr lang="en-US" dirty="0"/>
              <a:t>Click to add bullets</a:t>
            </a:r>
          </a:p>
          <a:p>
            <a:pPr lvl="1"/>
            <a:r>
              <a:rPr lang="en-US" dirty="0"/>
              <a:t>Bullet 2</a:t>
            </a:r>
          </a:p>
          <a:p>
            <a:pPr lvl="2"/>
            <a:r>
              <a:rPr lang="en-US" dirty="0"/>
              <a:t>Bullet 3</a:t>
            </a:r>
          </a:p>
        </p:txBody>
      </p:sp>
      <p:sp>
        <p:nvSpPr>
          <p:cNvPr id="17" name="Slide Number Placeholder 21"/>
          <p:cNvSpPr>
            <a:spLocks noGrp="1"/>
          </p:cNvSpPr>
          <p:nvPr>
            <p:ph type="sldNum" sz="quarter" idx="14"/>
          </p:nvPr>
        </p:nvSpPr>
        <p:spPr>
          <a:xfrm>
            <a:off x="8305800" y="6573308"/>
            <a:ext cx="564098" cy="284692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Franklin Gothic Demi Cond" panose="020B0706030402020204" pitchFamily="34" charset="0"/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ooter Placeholder 20">
            <a:extLst>
              <a:ext uri="{FF2B5EF4-FFF2-40B4-BE49-F238E27FC236}">
                <a16:creationId xmlns:a16="http://schemas.microsoft.com/office/drawing/2014/main" id="{FCC295B7-E89C-44FE-9418-2E693430059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253636" y="6573308"/>
            <a:ext cx="7682971" cy="284692"/>
          </a:xfrm>
          <a:prstGeom prst="rect">
            <a:avLst/>
          </a:prstGeom>
        </p:spPr>
        <p:txBody>
          <a:bodyPr/>
          <a:lstStyle>
            <a:lvl1pPr algn="l">
              <a:defRPr sz="1000" cap="all" baseline="0">
                <a:solidFill>
                  <a:schemeClr val="tx1"/>
                </a:solidFill>
                <a:latin typeface="Franklin Gothic Demi Cond" panose="020B0706030402020204" pitchFamily="34" charset="0"/>
              </a:defRPr>
            </a:lvl1pPr>
          </a:lstStyle>
          <a:p>
            <a:r>
              <a:rPr lang="en-US"/>
              <a:t>Medicaid Transformation | OCTOBER 2019</a:t>
            </a:r>
            <a:endParaRPr lang="en-US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A6A2632F-5945-4F72-9E82-0D508262F3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7843267" cy="548640"/>
          </a:xfrm>
        </p:spPr>
        <p:txBody>
          <a:bodyPr anchor="t">
            <a:noAutofit/>
          </a:bodyPr>
          <a:lstStyle>
            <a:lvl1pPr algn="l">
              <a:defRPr sz="3200" b="0" i="0" baseline="0">
                <a:solidFill>
                  <a:schemeClr val="tx2">
                    <a:lumMod val="75000"/>
                  </a:schemeClr>
                </a:solidFill>
                <a:latin typeface="Franklin Gothic Demi Cond" panose="020B070603040202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</p:spTree>
    <p:extLst>
      <p:ext uri="{BB962C8B-B14F-4D97-AF65-F5344CB8AC3E}">
        <p14:creationId xmlns:p14="http://schemas.microsoft.com/office/powerpoint/2010/main" val="33944410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Top R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dirty="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3" name="Slide Number Placeholder 21"/>
          <p:cNvSpPr>
            <a:spLocks noGrp="1"/>
          </p:cNvSpPr>
          <p:nvPr>
            <p:ph type="sldNum" sz="quarter" idx="14"/>
          </p:nvPr>
        </p:nvSpPr>
        <p:spPr>
          <a:xfrm>
            <a:off x="8305800" y="6573308"/>
            <a:ext cx="564098" cy="284692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Franklin Gothic Demi Cond" panose="020B0706030402020204" pitchFamily="34" charset="0"/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20">
            <a:extLst>
              <a:ext uri="{FF2B5EF4-FFF2-40B4-BE49-F238E27FC236}">
                <a16:creationId xmlns:a16="http://schemas.microsoft.com/office/drawing/2014/main" id="{7167567F-D50E-4E6F-B229-B6A8CC4CAAE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253636" y="6573308"/>
            <a:ext cx="7682971" cy="284692"/>
          </a:xfrm>
          <a:prstGeom prst="rect">
            <a:avLst/>
          </a:prstGeom>
        </p:spPr>
        <p:txBody>
          <a:bodyPr/>
          <a:lstStyle>
            <a:lvl1pPr algn="l">
              <a:defRPr sz="1000" cap="all" baseline="0">
                <a:solidFill>
                  <a:schemeClr val="tx1"/>
                </a:solidFill>
                <a:latin typeface="Franklin Gothic Demi Cond" panose="020B0706030402020204" pitchFamily="34" charset="0"/>
              </a:defRPr>
            </a:lvl1pPr>
          </a:lstStyle>
          <a:p>
            <a:r>
              <a:rPr lang="en-US"/>
              <a:t>Medicaid Transformation | OCTOBER 2019</a:t>
            </a:r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F97B333-9EA8-4E39-A885-11E92EF091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7843267" cy="548640"/>
          </a:xfrm>
        </p:spPr>
        <p:txBody>
          <a:bodyPr anchor="t">
            <a:noAutofit/>
          </a:bodyPr>
          <a:lstStyle>
            <a:lvl1pPr algn="l">
              <a:defRPr sz="3200" b="0" i="0" baseline="0">
                <a:solidFill>
                  <a:schemeClr val="tx2">
                    <a:lumMod val="75000"/>
                  </a:schemeClr>
                </a:solidFill>
                <a:latin typeface="Franklin Gothic Demi Cond" panose="020B070603040202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</p:spTree>
    <p:extLst>
      <p:ext uri="{BB962C8B-B14F-4D97-AF65-F5344CB8AC3E}">
        <p14:creationId xmlns:p14="http://schemas.microsoft.com/office/powerpoint/2010/main" val="21928833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&amp; Bottom Ru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dirty="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3" name="Slide Number Placeholder 21"/>
          <p:cNvSpPr>
            <a:spLocks noGrp="1"/>
          </p:cNvSpPr>
          <p:nvPr>
            <p:ph type="sldNum" sz="quarter" idx="14"/>
          </p:nvPr>
        </p:nvSpPr>
        <p:spPr>
          <a:xfrm>
            <a:off x="8305800" y="6573308"/>
            <a:ext cx="564098" cy="284692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Franklin Gothic Demi Cond" panose="020B0706030402020204" pitchFamily="34" charset="0"/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20">
            <a:extLst>
              <a:ext uri="{FF2B5EF4-FFF2-40B4-BE49-F238E27FC236}">
                <a16:creationId xmlns:a16="http://schemas.microsoft.com/office/drawing/2014/main" id="{89AB6439-E13B-4125-8DEF-15DCA3552B0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253636" y="6573308"/>
            <a:ext cx="7682971" cy="284692"/>
          </a:xfrm>
          <a:prstGeom prst="rect">
            <a:avLst/>
          </a:prstGeom>
        </p:spPr>
        <p:txBody>
          <a:bodyPr/>
          <a:lstStyle>
            <a:lvl1pPr algn="l">
              <a:defRPr sz="1000" cap="all" baseline="0">
                <a:solidFill>
                  <a:schemeClr val="tx1"/>
                </a:solidFill>
                <a:latin typeface="Franklin Gothic Demi Cond" panose="020B0706030402020204" pitchFamily="34" charset="0"/>
              </a:defRPr>
            </a:lvl1pPr>
          </a:lstStyle>
          <a:p>
            <a:r>
              <a:rPr lang="en-US"/>
              <a:t>Medicaid Transformation | OCTOBER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2913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7846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Gold S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50" y="2051009"/>
            <a:ext cx="2023349" cy="2020824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3860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dirty="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6607418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dirty="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2768596" y="2051009"/>
            <a:ext cx="5774267" cy="2020824"/>
          </a:xfrm>
        </p:spPr>
        <p:txBody>
          <a:bodyPr anchor="ctr">
            <a:noAutofit/>
          </a:bodyPr>
          <a:lstStyle>
            <a:lvl1pPr marL="0" indent="0">
              <a:buNone/>
              <a:defRPr sz="3600" baseline="0">
                <a:latin typeface="Franklin Gothic Demi Cond" panose="020B0706030402020204" pitchFamily="34" charset="0"/>
              </a:defRPr>
            </a:lvl1pPr>
            <a:lvl2pPr marL="342900" indent="0">
              <a:buNone/>
              <a:defRPr sz="2800">
                <a:latin typeface="Franklin Gothic Demi Cond" panose="020B0706030402020204" pitchFamily="34" charset="0"/>
              </a:defRPr>
            </a:lvl2pPr>
            <a:lvl3pPr marL="685800" indent="0">
              <a:buNone/>
              <a:defRPr sz="2800">
                <a:latin typeface="Franklin Gothic Demi Cond" panose="020B0706030402020204" pitchFamily="34" charset="0"/>
              </a:defRPr>
            </a:lvl3pPr>
            <a:lvl4pPr marL="1028700" indent="0">
              <a:buNone/>
              <a:defRPr sz="2800">
                <a:latin typeface="Franklin Gothic Demi Cond" panose="020B0706030402020204" pitchFamily="34" charset="0"/>
              </a:defRPr>
            </a:lvl4pPr>
            <a:lvl5pPr marL="1371600" indent="0">
              <a:buNone/>
              <a:defRPr sz="2800">
                <a:latin typeface="Franklin Gothic Demi Cond" panose="020B0706030402020204" pitchFamily="34" charset="0"/>
              </a:defRPr>
            </a:lvl5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2768596" y="4071833"/>
            <a:ext cx="5774267" cy="94875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aseline="0">
                <a:latin typeface="Franklin Gothic Demi Cond" panose="020B0706030402020204" pitchFamily="34" charset="0"/>
              </a:defRPr>
            </a:lvl1pPr>
          </a:lstStyle>
          <a:p>
            <a:pPr lvl="0"/>
            <a:r>
              <a:rPr lang="en-US" dirty="0"/>
              <a:t>Click to Add Presenter Name and Title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2768596" y="5020585"/>
            <a:ext cx="5774267" cy="488226"/>
          </a:xfrm>
        </p:spPr>
        <p:txBody>
          <a:bodyPr anchor="b">
            <a:normAutofit/>
          </a:bodyPr>
          <a:lstStyle>
            <a:lvl1pPr marL="0" indent="0">
              <a:buNone/>
              <a:defRPr sz="2400" baseline="0">
                <a:latin typeface="Franklin Gothic Demi Cond" panose="020B0706030402020204" pitchFamily="34" charset="0"/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1424922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Color S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50" y="2054822"/>
            <a:ext cx="2017011" cy="2017011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3860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6607418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2768596" y="2051009"/>
            <a:ext cx="5774267" cy="202082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3600" baseline="0">
                <a:latin typeface="Calibri" panose="020F0502020204030204" pitchFamily="34" charset="0"/>
              </a:defRPr>
            </a:lvl1pPr>
            <a:lvl2pPr marL="342900" indent="0">
              <a:buNone/>
              <a:defRPr sz="2800">
                <a:latin typeface="Franklin Gothic Demi Cond" panose="020B0706030402020204" pitchFamily="34" charset="0"/>
              </a:defRPr>
            </a:lvl2pPr>
            <a:lvl3pPr marL="685800" indent="0">
              <a:buNone/>
              <a:defRPr sz="2800">
                <a:latin typeface="Franklin Gothic Demi Cond" panose="020B0706030402020204" pitchFamily="34" charset="0"/>
              </a:defRPr>
            </a:lvl3pPr>
            <a:lvl4pPr marL="1028700" indent="0">
              <a:buNone/>
              <a:defRPr sz="2800">
                <a:latin typeface="Franklin Gothic Demi Cond" panose="020B0706030402020204" pitchFamily="34" charset="0"/>
              </a:defRPr>
            </a:lvl4pPr>
            <a:lvl5pPr marL="1371600" indent="0">
              <a:buNone/>
              <a:defRPr sz="2800">
                <a:latin typeface="Franklin Gothic Demi Cond" panose="020B0706030402020204" pitchFamily="34" charset="0"/>
              </a:defRPr>
            </a:lvl5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2768596" y="4071833"/>
            <a:ext cx="5774267" cy="94875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Presenter Name and Title</a:t>
            </a:r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2768596" y="5020585"/>
            <a:ext cx="5774267" cy="48822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416752519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Color S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50" y="2054822"/>
            <a:ext cx="2017011" cy="2017011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3860"/>
            <a:ext cx="9144000" cy="24688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dirty="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6607418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dirty="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2768596" y="2051009"/>
            <a:ext cx="5774267" cy="2020824"/>
          </a:xfrm>
        </p:spPr>
        <p:txBody>
          <a:bodyPr anchor="ctr">
            <a:noAutofit/>
          </a:bodyPr>
          <a:lstStyle>
            <a:lvl1pPr marL="0" indent="0">
              <a:buNone/>
              <a:defRPr sz="3600" baseline="0">
                <a:latin typeface="Franklin Gothic Demi Cond" panose="020B0706030402020204" pitchFamily="34" charset="0"/>
              </a:defRPr>
            </a:lvl1pPr>
            <a:lvl2pPr marL="342900" indent="0">
              <a:buNone/>
              <a:defRPr sz="2800">
                <a:latin typeface="Franklin Gothic Demi Cond" panose="020B0706030402020204" pitchFamily="34" charset="0"/>
              </a:defRPr>
            </a:lvl2pPr>
            <a:lvl3pPr marL="685800" indent="0">
              <a:buNone/>
              <a:defRPr sz="2800">
                <a:latin typeface="Franklin Gothic Demi Cond" panose="020B0706030402020204" pitchFamily="34" charset="0"/>
              </a:defRPr>
            </a:lvl3pPr>
            <a:lvl4pPr marL="1028700" indent="0">
              <a:buNone/>
              <a:defRPr sz="2800">
                <a:latin typeface="Franklin Gothic Demi Cond" panose="020B0706030402020204" pitchFamily="34" charset="0"/>
              </a:defRPr>
            </a:lvl4pPr>
            <a:lvl5pPr marL="1371600" indent="0">
              <a:buNone/>
              <a:defRPr sz="2800">
                <a:latin typeface="Franklin Gothic Demi Cond" panose="020B0706030402020204" pitchFamily="34" charset="0"/>
              </a:defRPr>
            </a:lvl5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2768596" y="4071833"/>
            <a:ext cx="5774267" cy="94875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aseline="0">
                <a:latin typeface="Franklin Gothic Demi Cond" panose="020B0706030402020204" pitchFamily="34" charset="0"/>
              </a:defRPr>
            </a:lvl1pPr>
          </a:lstStyle>
          <a:p>
            <a:pPr lvl="0"/>
            <a:r>
              <a:rPr lang="en-US" dirty="0"/>
              <a:t>Click to Add Presenter Name and Title</a:t>
            </a:r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2768596" y="5020585"/>
            <a:ext cx="5774267" cy="488226"/>
          </a:xfrm>
        </p:spPr>
        <p:txBody>
          <a:bodyPr anchor="b">
            <a:normAutofit/>
          </a:bodyPr>
          <a:lstStyle>
            <a:lvl1pPr marL="0" indent="0">
              <a:buNone/>
              <a:defRPr sz="2400" baseline="0">
                <a:latin typeface="Franklin Gothic Demi Cond" panose="020B0706030402020204" pitchFamily="34" charset="0"/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37965269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Black S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66" y="2051009"/>
            <a:ext cx="2023733" cy="2020824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3860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dirty="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6607418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dirty="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2768596" y="2051009"/>
            <a:ext cx="5774267" cy="2020824"/>
          </a:xfrm>
        </p:spPr>
        <p:txBody>
          <a:bodyPr anchor="ctr">
            <a:noAutofit/>
          </a:bodyPr>
          <a:lstStyle>
            <a:lvl1pPr marL="0" indent="0">
              <a:buNone/>
              <a:defRPr sz="3600" baseline="0">
                <a:latin typeface="Franklin Gothic Demi Cond" panose="020B0706030402020204" pitchFamily="34" charset="0"/>
              </a:defRPr>
            </a:lvl1pPr>
            <a:lvl2pPr marL="342900" indent="0">
              <a:buNone/>
              <a:defRPr sz="2800">
                <a:latin typeface="Franklin Gothic Demi Cond" panose="020B0706030402020204" pitchFamily="34" charset="0"/>
              </a:defRPr>
            </a:lvl2pPr>
            <a:lvl3pPr marL="685800" indent="0">
              <a:buNone/>
              <a:defRPr sz="2800">
                <a:latin typeface="Franklin Gothic Demi Cond" panose="020B0706030402020204" pitchFamily="34" charset="0"/>
              </a:defRPr>
            </a:lvl3pPr>
            <a:lvl4pPr marL="1028700" indent="0">
              <a:buNone/>
              <a:defRPr sz="2800">
                <a:latin typeface="Franklin Gothic Demi Cond" panose="020B0706030402020204" pitchFamily="34" charset="0"/>
              </a:defRPr>
            </a:lvl4pPr>
            <a:lvl5pPr marL="1371600" indent="0">
              <a:buNone/>
              <a:defRPr sz="2800">
                <a:latin typeface="Franklin Gothic Demi Cond" panose="020B0706030402020204" pitchFamily="34" charset="0"/>
              </a:defRPr>
            </a:lvl5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2768596" y="4071833"/>
            <a:ext cx="5774267" cy="94875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aseline="0">
                <a:latin typeface="Franklin Gothic Demi Cond" panose="020B0706030402020204" pitchFamily="34" charset="0"/>
              </a:defRPr>
            </a:lvl1pPr>
          </a:lstStyle>
          <a:p>
            <a:pPr lvl="0"/>
            <a:r>
              <a:rPr lang="en-US" dirty="0"/>
              <a:t>Click to Add Presenter Name and Title</a:t>
            </a:r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2768596" y="5020585"/>
            <a:ext cx="5774267" cy="488226"/>
          </a:xfrm>
        </p:spPr>
        <p:txBody>
          <a:bodyPr anchor="b">
            <a:normAutofit/>
          </a:bodyPr>
          <a:lstStyle>
            <a:lvl1pPr marL="0" indent="0">
              <a:buNone/>
              <a:defRPr sz="2400" baseline="0">
                <a:latin typeface="Franklin Gothic Demi Cond" panose="020B0706030402020204" pitchFamily="34" charset="0"/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13472336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3859"/>
            <a:ext cx="9144000" cy="510181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dirty="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87554" y="669879"/>
            <a:ext cx="8718920" cy="4592638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Bef>
                <a:spcPts val="1200"/>
              </a:spcBef>
              <a:defRPr sz="2400">
                <a:latin typeface="Franklin Gothic Medium" panose="020B0603020102020204" pitchFamily="34" charset="0"/>
              </a:defRPr>
            </a:lvl1pPr>
            <a:lvl2pPr marL="576263" indent="-233363">
              <a:lnSpc>
                <a:spcPct val="100000"/>
              </a:lnSpc>
              <a:buFont typeface="Franklin Gothic Medium" panose="020B0603020102020204" pitchFamily="34" charset="0"/>
              <a:buChar char="−"/>
              <a:defRPr sz="2000">
                <a:latin typeface="Franklin Gothic Medium" panose="020B0603020102020204" pitchFamily="34" charset="0"/>
              </a:defRPr>
            </a:lvl2pPr>
            <a:lvl3pPr marL="973138" indent="-228600">
              <a:lnSpc>
                <a:spcPct val="100000"/>
              </a:lnSpc>
              <a:defRPr sz="1800">
                <a:latin typeface="Franklin Gothic Medium" panose="020B0603020102020204" pitchFamily="34" charset="0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 dirty="0"/>
              <a:t>Click to add bullets</a:t>
            </a:r>
          </a:p>
          <a:p>
            <a:pPr lvl="1"/>
            <a:r>
              <a:rPr lang="en-US" dirty="0"/>
              <a:t> Bullet 2</a:t>
            </a:r>
          </a:p>
          <a:p>
            <a:pPr lvl="2"/>
            <a:r>
              <a:rPr lang="en-US" dirty="0"/>
              <a:t>Bullet 3</a:t>
            </a: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3"/>
          </p:nvPr>
        </p:nvSpPr>
        <p:spPr>
          <a:xfrm>
            <a:off x="253636" y="6573308"/>
            <a:ext cx="7682971" cy="284692"/>
          </a:xfrm>
          <a:prstGeom prst="rect">
            <a:avLst/>
          </a:prstGeom>
        </p:spPr>
        <p:txBody>
          <a:bodyPr/>
          <a:lstStyle>
            <a:lvl1pPr algn="l">
              <a:defRPr sz="1000" cap="all" baseline="0">
                <a:solidFill>
                  <a:schemeClr val="tx1"/>
                </a:solidFill>
                <a:latin typeface="Franklin Gothic Demi Cond" panose="020B0706030402020204" pitchFamily="34" charset="0"/>
              </a:defRPr>
            </a:lvl1pPr>
          </a:lstStyle>
          <a:p>
            <a:r>
              <a:rPr lang="en-US"/>
              <a:t>Medicaid Transformation | OCTOBER 2019</a:t>
            </a:r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4"/>
          </p:nvPr>
        </p:nvSpPr>
        <p:spPr>
          <a:xfrm>
            <a:off x="8305800" y="6573308"/>
            <a:ext cx="564098" cy="284692"/>
          </a:xfrm>
        </p:spPr>
        <p:txBody>
          <a:bodyPr/>
          <a:lstStyle>
            <a:lvl1pPr>
              <a:defRPr sz="1000">
                <a:solidFill>
                  <a:sysClr val="windowText" lastClr="000000"/>
                </a:solidFill>
                <a:latin typeface="Franklin Gothic Demi Cond" panose="020B0706030402020204" pitchFamily="34" charset="0"/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97536" y="0"/>
            <a:ext cx="7843267" cy="548640"/>
          </a:xfrm>
        </p:spPr>
        <p:txBody>
          <a:bodyPr anchor="t">
            <a:noAutofit/>
          </a:bodyPr>
          <a:lstStyle>
            <a:lvl1pPr algn="l">
              <a:defRPr sz="3200" b="0" i="0" baseline="0">
                <a:solidFill>
                  <a:schemeClr val="tx2">
                    <a:lumMod val="75000"/>
                  </a:schemeClr>
                </a:solidFill>
                <a:latin typeface="Franklin Gothic Demi Cond" panose="020B070603040202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64575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&amp; Table Char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3860"/>
            <a:ext cx="9144000" cy="512064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dirty="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622300" y="2548467"/>
            <a:ext cx="7894638" cy="3694230"/>
          </a:xfrm>
        </p:spPr>
        <p:txBody>
          <a:bodyPr/>
          <a:lstStyle>
            <a:lvl1pPr marL="0" indent="0" algn="ctr">
              <a:buNone/>
              <a:defRPr baseline="0"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 dirty="0"/>
              <a:t>Click icon below to add table or chart</a:t>
            </a:r>
          </a:p>
        </p:txBody>
      </p:sp>
      <p:sp>
        <p:nvSpPr>
          <p:cNvPr id="16" name="Slide Number Placeholder 21"/>
          <p:cNvSpPr>
            <a:spLocks noGrp="1"/>
          </p:cNvSpPr>
          <p:nvPr>
            <p:ph type="sldNum" sz="quarter" idx="15"/>
          </p:nvPr>
        </p:nvSpPr>
        <p:spPr>
          <a:xfrm>
            <a:off x="8305800" y="6573308"/>
            <a:ext cx="564098" cy="284692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Franklin Gothic Demi Cond" panose="020B0706030402020204" pitchFamily="34" charset="0"/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F4116C1B-3DA4-470D-AB45-36005CCB95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7536" y="0"/>
            <a:ext cx="7843267" cy="548640"/>
          </a:xfrm>
        </p:spPr>
        <p:txBody>
          <a:bodyPr anchor="t">
            <a:noAutofit/>
          </a:bodyPr>
          <a:lstStyle>
            <a:lvl1pPr algn="l">
              <a:defRPr sz="3200" b="0" i="0" baseline="0">
                <a:solidFill>
                  <a:schemeClr val="tx2">
                    <a:lumMod val="75000"/>
                  </a:schemeClr>
                </a:solidFill>
                <a:latin typeface="Franklin Gothic Demi Cond" panose="020B070603040202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DC3BB3D4-0EDD-4348-8333-8A0480BC3DF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7554" y="669879"/>
            <a:ext cx="8718920" cy="1791124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Bef>
                <a:spcPts val="1200"/>
              </a:spcBef>
              <a:defRPr sz="2400">
                <a:latin typeface="Franklin Gothic Medium" panose="020B0603020102020204" pitchFamily="34" charset="0"/>
              </a:defRPr>
            </a:lvl1pPr>
            <a:lvl2pPr marL="576263" indent="-233363">
              <a:lnSpc>
                <a:spcPct val="100000"/>
              </a:lnSpc>
              <a:buFont typeface="Franklin Gothic Medium" panose="020B0603020102020204" pitchFamily="34" charset="0"/>
              <a:buChar char="−"/>
              <a:defRPr sz="2000">
                <a:latin typeface="Franklin Gothic Medium" panose="020B0603020102020204" pitchFamily="34" charset="0"/>
              </a:defRPr>
            </a:lvl2pPr>
            <a:lvl3pPr marL="973138" indent="-228600">
              <a:lnSpc>
                <a:spcPct val="100000"/>
              </a:lnSpc>
              <a:defRPr sz="1800">
                <a:latin typeface="Franklin Gothic Medium" panose="020B0603020102020204" pitchFamily="34" charset="0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 dirty="0"/>
              <a:t>Click to add bullets</a:t>
            </a:r>
          </a:p>
          <a:p>
            <a:pPr lvl="1"/>
            <a:r>
              <a:rPr lang="en-US" dirty="0"/>
              <a:t> Bullet 2</a:t>
            </a:r>
          </a:p>
          <a:p>
            <a:pPr lvl="2"/>
            <a:r>
              <a:rPr lang="en-US" dirty="0"/>
              <a:t>Bullet 3</a:t>
            </a:r>
          </a:p>
        </p:txBody>
      </p:sp>
      <p:sp>
        <p:nvSpPr>
          <p:cNvPr id="14" name="Footer Placeholder 20">
            <a:extLst>
              <a:ext uri="{FF2B5EF4-FFF2-40B4-BE49-F238E27FC236}">
                <a16:creationId xmlns:a16="http://schemas.microsoft.com/office/drawing/2014/main" id="{9C52CD2D-CD1E-43EE-8C70-98565B75CC5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253636" y="6573308"/>
            <a:ext cx="7682971" cy="284692"/>
          </a:xfrm>
          <a:prstGeom prst="rect">
            <a:avLst/>
          </a:prstGeom>
        </p:spPr>
        <p:txBody>
          <a:bodyPr/>
          <a:lstStyle>
            <a:lvl1pPr algn="l">
              <a:defRPr sz="1000" cap="all" baseline="0">
                <a:solidFill>
                  <a:schemeClr val="tx1"/>
                </a:solidFill>
                <a:latin typeface="Franklin Gothic Demi Cond" panose="020B0706030402020204" pitchFamily="34" charset="0"/>
              </a:defRPr>
            </a:lvl1pPr>
          </a:lstStyle>
          <a:p>
            <a:r>
              <a:rPr lang="en-US"/>
              <a:t>Medicaid Transformation | OCTOBER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74830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Char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3860"/>
            <a:ext cx="9144000" cy="512064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dirty="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624681" y="762367"/>
            <a:ext cx="7894638" cy="4902890"/>
          </a:xfrm>
        </p:spPr>
        <p:txBody>
          <a:bodyPr/>
          <a:lstStyle>
            <a:lvl1pPr marL="0" indent="0" algn="ctr">
              <a:buNone/>
              <a:defRPr baseline="0"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 dirty="0"/>
              <a:t>Click icon below to add table or chart</a:t>
            </a:r>
          </a:p>
        </p:txBody>
      </p:sp>
      <p:sp>
        <p:nvSpPr>
          <p:cNvPr id="15" name="Slide Number Placeholder 21"/>
          <p:cNvSpPr>
            <a:spLocks noGrp="1"/>
          </p:cNvSpPr>
          <p:nvPr>
            <p:ph type="sldNum" sz="quarter" idx="15"/>
          </p:nvPr>
        </p:nvSpPr>
        <p:spPr>
          <a:xfrm>
            <a:off x="8305800" y="6573308"/>
            <a:ext cx="564098" cy="284692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Franklin Gothic Demi Cond" panose="020B0706030402020204" pitchFamily="34" charset="0"/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20">
            <a:extLst>
              <a:ext uri="{FF2B5EF4-FFF2-40B4-BE49-F238E27FC236}">
                <a16:creationId xmlns:a16="http://schemas.microsoft.com/office/drawing/2014/main" id="{D9E903A4-2F8D-4DE1-99EF-E45F008B84E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253636" y="6573308"/>
            <a:ext cx="7682971" cy="284692"/>
          </a:xfrm>
          <a:prstGeom prst="rect">
            <a:avLst/>
          </a:prstGeom>
        </p:spPr>
        <p:txBody>
          <a:bodyPr/>
          <a:lstStyle>
            <a:lvl1pPr algn="l">
              <a:defRPr sz="1000" cap="all" baseline="0">
                <a:solidFill>
                  <a:schemeClr val="tx1"/>
                </a:solidFill>
                <a:latin typeface="Franklin Gothic Demi Cond" panose="020B0706030402020204" pitchFamily="34" charset="0"/>
              </a:defRPr>
            </a:lvl1pPr>
          </a:lstStyle>
          <a:p>
            <a:r>
              <a:rPr lang="en-US"/>
              <a:t>Medicaid Transformation | OCTOBER 2019</a:t>
            </a:r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08FE94B-9AF3-45B1-B9BF-7269A36FD5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7536" y="0"/>
            <a:ext cx="7843267" cy="548640"/>
          </a:xfrm>
        </p:spPr>
        <p:txBody>
          <a:bodyPr anchor="t">
            <a:noAutofit/>
          </a:bodyPr>
          <a:lstStyle>
            <a:lvl1pPr algn="l">
              <a:defRPr sz="3200" b="0" i="0" baseline="0">
                <a:solidFill>
                  <a:schemeClr val="tx2">
                    <a:lumMod val="75000"/>
                  </a:schemeClr>
                </a:solidFill>
                <a:latin typeface="Franklin Gothic Demi Cond" panose="020B070603040202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</p:spTree>
    <p:extLst>
      <p:ext uri="{BB962C8B-B14F-4D97-AF65-F5344CB8AC3E}">
        <p14:creationId xmlns:p14="http://schemas.microsoft.com/office/powerpoint/2010/main" val="4439173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able Char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3860"/>
            <a:ext cx="9144000" cy="512064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dirty="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622299" y="1327114"/>
            <a:ext cx="3840480" cy="4392732"/>
          </a:xfrm>
        </p:spPr>
        <p:txBody>
          <a:bodyPr/>
          <a:lstStyle>
            <a:lvl1pPr marL="0" indent="0" algn="ctr">
              <a:buNone/>
              <a:defRPr baseline="0"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 dirty="0"/>
              <a:t>Click icon below to add table, chart, image</a:t>
            </a:r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5" hasCustomPrompt="1"/>
          </p:nvPr>
        </p:nvSpPr>
        <p:spPr>
          <a:xfrm>
            <a:off x="4665132" y="1327114"/>
            <a:ext cx="3840480" cy="4392732"/>
          </a:xfrm>
        </p:spPr>
        <p:txBody>
          <a:bodyPr/>
          <a:lstStyle>
            <a:lvl1pPr marL="0" indent="0" algn="ctr">
              <a:buNone/>
              <a:defRPr baseline="0"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 dirty="0"/>
              <a:t>Click icon below to add table, chart, image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2300" y="759847"/>
            <a:ext cx="3840480" cy="50006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>
                <a:latin typeface="Franklin Gothic Demi Cond" panose="020B0706030402020204" pitchFamily="34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665132" y="759847"/>
            <a:ext cx="3840480" cy="50006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>
                <a:latin typeface="Franklin Gothic Demi Cond" panose="020B0706030402020204" pitchFamily="34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6" name="Slide Number Placeholder 21"/>
          <p:cNvSpPr>
            <a:spLocks noGrp="1"/>
          </p:cNvSpPr>
          <p:nvPr>
            <p:ph type="sldNum" sz="quarter" idx="18"/>
          </p:nvPr>
        </p:nvSpPr>
        <p:spPr>
          <a:xfrm>
            <a:off x="8305800" y="6573308"/>
            <a:ext cx="564098" cy="284692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Franklin Gothic Demi Cond" panose="020B0706030402020204" pitchFamily="34" charset="0"/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ooter Placeholder 20">
            <a:extLst>
              <a:ext uri="{FF2B5EF4-FFF2-40B4-BE49-F238E27FC236}">
                <a16:creationId xmlns:a16="http://schemas.microsoft.com/office/drawing/2014/main" id="{1726719C-4BFA-4933-981B-4C755F513FCE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253636" y="6573308"/>
            <a:ext cx="7682971" cy="284692"/>
          </a:xfrm>
          <a:prstGeom prst="rect">
            <a:avLst/>
          </a:prstGeom>
        </p:spPr>
        <p:txBody>
          <a:bodyPr/>
          <a:lstStyle>
            <a:lvl1pPr algn="l">
              <a:defRPr sz="1000" cap="all" baseline="0">
                <a:solidFill>
                  <a:schemeClr val="tx1"/>
                </a:solidFill>
                <a:latin typeface="Franklin Gothic Demi Cond" panose="020B0706030402020204" pitchFamily="34" charset="0"/>
              </a:defRPr>
            </a:lvl1pPr>
          </a:lstStyle>
          <a:p>
            <a:r>
              <a:rPr lang="en-US"/>
              <a:t>Medicaid Transformation | OCTOBER 2019</a:t>
            </a:r>
            <a:endParaRPr lang="en-US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F030E9AA-AAC8-4EFB-A73D-9CCEE4263A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7536" y="0"/>
            <a:ext cx="7843267" cy="548640"/>
          </a:xfrm>
        </p:spPr>
        <p:txBody>
          <a:bodyPr anchor="t">
            <a:noAutofit/>
          </a:bodyPr>
          <a:lstStyle>
            <a:lvl1pPr algn="l">
              <a:defRPr sz="3200" b="0" i="0" baseline="0">
                <a:solidFill>
                  <a:schemeClr val="tx2">
                    <a:lumMod val="75000"/>
                  </a:schemeClr>
                </a:solidFill>
                <a:latin typeface="Franklin Gothic Demi Cond" panose="020B070603040202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</p:spTree>
    <p:extLst>
      <p:ext uri="{BB962C8B-B14F-4D97-AF65-F5344CB8AC3E}">
        <p14:creationId xmlns:p14="http://schemas.microsoft.com/office/powerpoint/2010/main" val="355730077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622300" y="1477772"/>
            <a:ext cx="3840163" cy="4402137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latin typeface="Franklin Gothic Medium Cond" panose="020B0606030402020204" pitchFamily="34" charset="0"/>
              </a:defRPr>
            </a:lvl1pPr>
            <a:lvl2pPr marL="514350" indent="-171450">
              <a:buFont typeface="Franklin Gothic Medium Cond" panose="020B0606030402020204" pitchFamily="34" charset="0"/>
              <a:buChar char="–"/>
              <a:defRPr sz="2000">
                <a:latin typeface="Franklin Gothic Medium Cond" panose="020B0606030402020204" pitchFamily="34" charset="0"/>
              </a:defRPr>
            </a:lvl2pPr>
            <a:lvl3pPr>
              <a:defRPr sz="2000">
                <a:latin typeface="Franklin Gothic Medium Cond" panose="020B0606030402020204" pitchFamily="34" charset="0"/>
              </a:defRPr>
            </a:lvl3pPr>
          </a:lstStyle>
          <a:p>
            <a:pPr lvl="0"/>
            <a:r>
              <a:rPr lang="en-US" dirty="0"/>
              <a:t>Click to add bullets</a:t>
            </a:r>
          </a:p>
          <a:p>
            <a:pPr lvl="1"/>
            <a:r>
              <a:rPr lang="en-US" dirty="0"/>
              <a:t>Bullet 2</a:t>
            </a:r>
          </a:p>
          <a:p>
            <a:pPr lvl="2"/>
            <a:r>
              <a:rPr lang="en-US" dirty="0"/>
              <a:t>Bullet 3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9144000" cy="512064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dirty="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2300" y="909974"/>
            <a:ext cx="3840480" cy="50006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>
                <a:latin typeface="Franklin Gothic Demi Cond" panose="020B0706030402020204" pitchFamily="34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665132" y="909974"/>
            <a:ext cx="3840480" cy="50006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>
                <a:latin typeface="Franklin Gothic Demi Cond" panose="020B0706030402020204" pitchFamily="34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665449" y="1472069"/>
            <a:ext cx="3840163" cy="4402137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latin typeface="Franklin Gothic Medium Cond" panose="020B0606030402020204" pitchFamily="34" charset="0"/>
              </a:defRPr>
            </a:lvl1pPr>
            <a:lvl2pPr marL="514350" indent="-171450">
              <a:buFont typeface="Franklin Gothic Medium Cond" panose="020B0606030402020204" pitchFamily="34" charset="0"/>
              <a:buChar char="–"/>
              <a:defRPr sz="2000" baseline="0">
                <a:latin typeface="Franklin Gothic Medium Cond" panose="020B0606030402020204" pitchFamily="34" charset="0"/>
              </a:defRPr>
            </a:lvl2pPr>
            <a:lvl3pPr>
              <a:defRPr sz="2000" baseline="0">
                <a:latin typeface="Franklin Gothic Medium Cond" panose="020B0606030402020204" pitchFamily="34" charset="0"/>
              </a:defRPr>
            </a:lvl3pPr>
          </a:lstStyle>
          <a:p>
            <a:pPr lvl="0"/>
            <a:r>
              <a:rPr lang="en-US" dirty="0"/>
              <a:t>Click to add bullets</a:t>
            </a:r>
          </a:p>
          <a:p>
            <a:pPr lvl="1"/>
            <a:r>
              <a:rPr lang="en-US" dirty="0"/>
              <a:t>Bullet 2</a:t>
            </a:r>
          </a:p>
          <a:p>
            <a:pPr lvl="2"/>
            <a:r>
              <a:rPr lang="en-US" dirty="0"/>
              <a:t>Bullet 3</a:t>
            </a:r>
          </a:p>
        </p:txBody>
      </p:sp>
      <p:sp>
        <p:nvSpPr>
          <p:cNvPr id="17" name="Slide Number Placeholder 21"/>
          <p:cNvSpPr>
            <a:spLocks noGrp="1"/>
          </p:cNvSpPr>
          <p:nvPr>
            <p:ph type="sldNum" sz="quarter" idx="14"/>
          </p:nvPr>
        </p:nvSpPr>
        <p:spPr>
          <a:xfrm>
            <a:off x="8305800" y="6573308"/>
            <a:ext cx="564098" cy="284692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Franklin Gothic Demi Cond" panose="020B0706030402020204" pitchFamily="34" charset="0"/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ooter Placeholder 20">
            <a:extLst>
              <a:ext uri="{FF2B5EF4-FFF2-40B4-BE49-F238E27FC236}">
                <a16:creationId xmlns:a16="http://schemas.microsoft.com/office/drawing/2014/main" id="{FCC295B7-E89C-44FE-9418-2E693430059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253636" y="6573308"/>
            <a:ext cx="7682971" cy="284692"/>
          </a:xfrm>
          <a:prstGeom prst="rect">
            <a:avLst/>
          </a:prstGeom>
        </p:spPr>
        <p:txBody>
          <a:bodyPr/>
          <a:lstStyle>
            <a:lvl1pPr algn="l">
              <a:defRPr sz="1000" cap="all" baseline="0">
                <a:solidFill>
                  <a:schemeClr val="tx1"/>
                </a:solidFill>
                <a:latin typeface="Franklin Gothic Demi Cond" panose="020B0706030402020204" pitchFamily="34" charset="0"/>
              </a:defRPr>
            </a:lvl1pPr>
          </a:lstStyle>
          <a:p>
            <a:r>
              <a:rPr lang="en-US"/>
              <a:t>Medicaid Transformation | OCTOBER 2019</a:t>
            </a:r>
            <a:endParaRPr lang="en-US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A6A2632F-5945-4F72-9E82-0D508262F3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7536" y="0"/>
            <a:ext cx="7843267" cy="548640"/>
          </a:xfrm>
        </p:spPr>
        <p:txBody>
          <a:bodyPr anchor="t">
            <a:noAutofit/>
          </a:bodyPr>
          <a:lstStyle>
            <a:lvl1pPr algn="l">
              <a:defRPr sz="3200" b="0" i="0" baseline="0">
                <a:solidFill>
                  <a:schemeClr val="tx2">
                    <a:lumMod val="75000"/>
                  </a:schemeClr>
                </a:solidFill>
                <a:latin typeface="Franklin Gothic Demi Cond" panose="020B070603040202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</p:spTree>
    <p:extLst>
      <p:ext uri="{BB962C8B-B14F-4D97-AF65-F5344CB8AC3E}">
        <p14:creationId xmlns:p14="http://schemas.microsoft.com/office/powerpoint/2010/main" val="165350823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Top R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3860"/>
            <a:ext cx="9144000" cy="512064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dirty="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3" name="Slide Number Placeholder 21"/>
          <p:cNvSpPr>
            <a:spLocks noGrp="1"/>
          </p:cNvSpPr>
          <p:nvPr>
            <p:ph type="sldNum" sz="quarter" idx="14"/>
          </p:nvPr>
        </p:nvSpPr>
        <p:spPr>
          <a:xfrm>
            <a:off x="8305800" y="6573308"/>
            <a:ext cx="564098" cy="284692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Franklin Gothic Demi Cond" panose="020B0706030402020204" pitchFamily="34" charset="0"/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20">
            <a:extLst>
              <a:ext uri="{FF2B5EF4-FFF2-40B4-BE49-F238E27FC236}">
                <a16:creationId xmlns:a16="http://schemas.microsoft.com/office/drawing/2014/main" id="{7167567F-D50E-4E6F-B229-B6A8CC4CAAE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253636" y="6573308"/>
            <a:ext cx="7682971" cy="284692"/>
          </a:xfrm>
          <a:prstGeom prst="rect">
            <a:avLst/>
          </a:prstGeom>
        </p:spPr>
        <p:txBody>
          <a:bodyPr/>
          <a:lstStyle>
            <a:lvl1pPr algn="l">
              <a:defRPr sz="1000" cap="all" baseline="0">
                <a:solidFill>
                  <a:schemeClr val="tx1"/>
                </a:solidFill>
                <a:latin typeface="Franklin Gothic Demi Cond" panose="020B0706030402020204" pitchFamily="34" charset="0"/>
              </a:defRPr>
            </a:lvl1pPr>
          </a:lstStyle>
          <a:p>
            <a:r>
              <a:rPr lang="en-US"/>
              <a:t>Medicaid Transformation | OCTOBER 2019</a:t>
            </a:r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F97B333-9EA8-4E39-A885-11E92EF091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7536" y="0"/>
            <a:ext cx="7843267" cy="548640"/>
          </a:xfrm>
        </p:spPr>
        <p:txBody>
          <a:bodyPr anchor="t">
            <a:noAutofit/>
          </a:bodyPr>
          <a:lstStyle>
            <a:lvl1pPr algn="l">
              <a:defRPr sz="3200" b="0" i="0" baseline="0">
                <a:solidFill>
                  <a:schemeClr val="tx2">
                    <a:lumMod val="75000"/>
                  </a:schemeClr>
                </a:solidFill>
                <a:latin typeface="Franklin Gothic Demi Cond" panose="020B070603040202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</p:spTree>
    <p:extLst>
      <p:ext uri="{BB962C8B-B14F-4D97-AF65-F5344CB8AC3E}">
        <p14:creationId xmlns:p14="http://schemas.microsoft.com/office/powerpoint/2010/main" val="146944610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&amp; Bottom Ru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3860"/>
            <a:ext cx="9144000" cy="512064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dirty="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3" name="Slide Number Placeholder 21"/>
          <p:cNvSpPr>
            <a:spLocks noGrp="1"/>
          </p:cNvSpPr>
          <p:nvPr>
            <p:ph type="sldNum" sz="quarter" idx="14"/>
          </p:nvPr>
        </p:nvSpPr>
        <p:spPr>
          <a:xfrm>
            <a:off x="8305800" y="6573308"/>
            <a:ext cx="564098" cy="284692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Franklin Gothic Demi Cond" panose="020B0706030402020204" pitchFamily="34" charset="0"/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20">
            <a:extLst>
              <a:ext uri="{FF2B5EF4-FFF2-40B4-BE49-F238E27FC236}">
                <a16:creationId xmlns:a16="http://schemas.microsoft.com/office/drawing/2014/main" id="{89AB6439-E13B-4125-8DEF-15DCA3552B0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253636" y="6573308"/>
            <a:ext cx="7682971" cy="284692"/>
          </a:xfrm>
          <a:prstGeom prst="rect">
            <a:avLst/>
          </a:prstGeom>
        </p:spPr>
        <p:txBody>
          <a:bodyPr/>
          <a:lstStyle>
            <a:lvl1pPr algn="l">
              <a:defRPr sz="1000" cap="all" baseline="0">
                <a:solidFill>
                  <a:schemeClr val="tx1"/>
                </a:solidFill>
                <a:latin typeface="Franklin Gothic Demi Cond" panose="020B0706030402020204" pitchFamily="34" charset="0"/>
              </a:defRPr>
            </a:lvl1pPr>
          </a:lstStyle>
          <a:p>
            <a:r>
              <a:rPr lang="en-US"/>
              <a:t>Medicaid Transformation | OCTOBER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72694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1527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Black S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66" y="2051009"/>
            <a:ext cx="2023733" cy="2020824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3860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6607418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2768596" y="2051009"/>
            <a:ext cx="5774267" cy="202082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3600" baseline="0">
                <a:latin typeface="Calibri" panose="020F0502020204030204" pitchFamily="34" charset="0"/>
              </a:defRPr>
            </a:lvl1pPr>
            <a:lvl2pPr marL="342900" indent="0">
              <a:buNone/>
              <a:defRPr sz="2800">
                <a:latin typeface="Franklin Gothic Demi Cond" panose="020B0706030402020204" pitchFamily="34" charset="0"/>
              </a:defRPr>
            </a:lvl2pPr>
            <a:lvl3pPr marL="685800" indent="0">
              <a:buNone/>
              <a:defRPr sz="2800">
                <a:latin typeface="Franklin Gothic Demi Cond" panose="020B0706030402020204" pitchFamily="34" charset="0"/>
              </a:defRPr>
            </a:lvl3pPr>
            <a:lvl4pPr marL="1028700" indent="0">
              <a:buNone/>
              <a:defRPr sz="2800">
                <a:latin typeface="Franklin Gothic Demi Cond" panose="020B0706030402020204" pitchFamily="34" charset="0"/>
              </a:defRPr>
            </a:lvl4pPr>
            <a:lvl5pPr marL="1371600" indent="0">
              <a:buNone/>
              <a:defRPr sz="2800">
                <a:latin typeface="Franklin Gothic Demi Cond" panose="020B0706030402020204" pitchFamily="34" charset="0"/>
              </a:defRPr>
            </a:lvl5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2768596" y="4071833"/>
            <a:ext cx="5774267" cy="94875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Presenter Name and Title</a:t>
            </a:r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2768596" y="5020585"/>
            <a:ext cx="5774267" cy="48822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172153253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Gold S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50" y="2051009"/>
            <a:ext cx="2023349" cy="2020824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3860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dirty="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6607418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dirty="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2768596" y="2051009"/>
            <a:ext cx="5774267" cy="2020824"/>
          </a:xfrm>
        </p:spPr>
        <p:txBody>
          <a:bodyPr anchor="ctr">
            <a:noAutofit/>
          </a:bodyPr>
          <a:lstStyle>
            <a:lvl1pPr marL="0" indent="0">
              <a:buNone/>
              <a:defRPr sz="3600" baseline="0">
                <a:latin typeface="Franklin Gothic Demi Cond" panose="020B0706030402020204" pitchFamily="34" charset="0"/>
              </a:defRPr>
            </a:lvl1pPr>
            <a:lvl2pPr marL="342900" indent="0">
              <a:buNone/>
              <a:defRPr sz="2800">
                <a:latin typeface="Franklin Gothic Demi Cond" panose="020B0706030402020204" pitchFamily="34" charset="0"/>
              </a:defRPr>
            </a:lvl2pPr>
            <a:lvl3pPr marL="685800" indent="0">
              <a:buNone/>
              <a:defRPr sz="2800">
                <a:latin typeface="Franklin Gothic Demi Cond" panose="020B0706030402020204" pitchFamily="34" charset="0"/>
              </a:defRPr>
            </a:lvl3pPr>
            <a:lvl4pPr marL="1028700" indent="0">
              <a:buNone/>
              <a:defRPr sz="2800">
                <a:latin typeface="Franklin Gothic Demi Cond" panose="020B0706030402020204" pitchFamily="34" charset="0"/>
              </a:defRPr>
            </a:lvl4pPr>
            <a:lvl5pPr marL="1371600" indent="0">
              <a:buNone/>
              <a:defRPr sz="2800">
                <a:latin typeface="Franklin Gothic Demi Cond" panose="020B0706030402020204" pitchFamily="34" charset="0"/>
              </a:defRPr>
            </a:lvl5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2768596" y="4071833"/>
            <a:ext cx="5774267" cy="94875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aseline="0">
                <a:latin typeface="Franklin Gothic Demi Cond" panose="020B0706030402020204" pitchFamily="34" charset="0"/>
              </a:defRPr>
            </a:lvl1pPr>
          </a:lstStyle>
          <a:p>
            <a:pPr lvl="0"/>
            <a:r>
              <a:rPr lang="en-US" dirty="0"/>
              <a:t>Click to Add Presenter Name and Title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2768596" y="5020585"/>
            <a:ext cx="5774267" cy="488226"/>
          </a:xfrm>
        </p:spPr>
        <p:txBody>
          <a:bodyPr anchor="b">
            <a:normAutofit/>
          </a:bodyPr>
          <a:lstStyle>
            <a:lvl1pPr marL="0" indent="0">
              <a:buNone/>
              <a:defRPr sz="2400" baseline="0">
                <a:latin typeface="Franklin Gothic Demi Cond" panose="020B0706030402020204" pitchFamily="34" charset="0"/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171921210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Color S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50" y="2054822"/>
            <a:ext cx="2017011" cy="2017011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3860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dirty="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6607418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dirty="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2768596" y="2051009"/>
            <a:ext cx="5774267" cy="2020824"/>
          </a:xfrm>
        </p:spPr>
        <p:txBody>
          <a:bodyPr anchor="ctr">
            <a:noAutofit/>
          </a:bodyPr>
          <a:lstStyle>
            <a:lvl1pPr marL="0" indent="0">
              <a:buNone/>
              <a:defRPr sz="3600" baseline="0">
                <a:latin typeface="Franklin Gothic Demi Cond" panose="020B0706030402020204" pitchFamily="34" charset="0"/>
              </a:defRPr>
            </a:lvl1pPr>
            <a:lvl2pPr marL="342900" indent="0">
              <a:buNone/>
              <a:defRPr sz="2800">
                <a:latin typeface="Franklin Gothic Demi Cond" panose="020B0706030402020204" pitchFamily="34" charset="0"/>
              </a:defRPr>
            </a:lvl2pPr>
            <a:lvl3pPr marL="685800" indent="0">
              <a:buNone/>
              <a:defRPr sz="2800">
                <a:latin typeface="Franklin Gothic Demi Cond" panose="020B0706030402020204" pitchFamily="34" charset="0"/>
              </a:defRPr>
            </a:lvl3pPr>
            <a:lvl4pPr marL="1028700" indent="0">
              <a:buNone/>
              <a:defRPr sz="2800">
                <a:latin typeface="Franklin Gothic Demi Cond" panose="020B0706030402020204" pitchFamily="34" charset="0"/>
              </a:defRPr>
            </a:lvl4pPr>
            <a:lvl5pPr marL="1371600" indent="0">
              <a:buNone/>
              <a:defRPr sz="2800">
                <a:latin typeface="Franklin Gothic Demi Cond" panose="020B0706030402020204" pitchFamily="34" charset="0"/>
              </a:defRPr>
            </a:lvl5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2768596" y="4071833"/>
            <a:ext cx="5774267" cy="94875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aseline="0">
                <a:latin typeface="Franklin Gothic Demi Cond" panose="020B0706030402020204" pitchFamily="34" charset="0"/>
              </a:defRPr>
            </a:lvl1pPr>
          </a:lstStyle>
          <a:p>
            <a:pPr lvl="0"/>
            <a:r>
              <a:rPr lang="en-US" dirty="0"/>
              <a:t>Click to Add Presenter Name and Title</a:t>
            </a:r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2768596" y="5020585"/>
            <a:ext cx="5774267" cy="488226"/>
          </a:xfrm>
        </p:spPr>
        <p:txBody>
          <a:bodyPr anchor="b">
            <a:normAutofit/>
          </a:bodyPr>
          <a:lstStyle>
            <a:lvl1pPr marL="0" indent="0">
              <a:buNone/>
              <a:defRPr sz="2400" baseline="0">
                <a:latin typeface="Franklin Gothic Demi Cond" panose="020B0706030402020204" pitchFamily="34" charset="0"/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106342937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Black S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66" y="2051009"/>
            <a:ext cx="2023733" cy="2020824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3860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dirty="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6607418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dirty="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2768596" y="2051009"/>
            <a:ext cx="5774267" cy="2020824"/>
          </a:xfrm>
        </p:spPr>
        <p:txBody>
          <a:bodyPr anchor="ctr">
            <a:noAutofit/>
          </a:bodyPr>
          <a:lstStyle>
            <a:lvl1pPr marL="0" indent="0">
              <a:buNone/>
              <a:defRPr sz="3600" baseline="0">
                <a:latin typeface="Franklin Gothic Demi Cond" panose="020B0706030402020204" pitchFamily="34" charset="0"/>
              </a:defRPr>
            </a:lvl1pPr>
            <a:lvl2pPr marL="342900" indent="0">
              <a:buNone/>
              <a:defRPr sz="2800">
                <a:latin typeface="Franklin Gothic Demi Cond" panose="020B0706030402020204" pitchFamily="34" charset="0"/>
              </a:defRPr>
            </a:lvl2pPr>
            <a:lvl3pPr marL="685800" indent="0">
              <a:buNone/>
              <a:defRPr sz="2800">
                <a:latin typeface="Franklin Gothic Demi Cond" panose="020B0706030402020204" pitchFamily="34" charset="0"/>
              </a:defRPr>
            </a:lvl3pPr>
            <a:lvl4pPr marL="1028700" indent="0">
              <a:buNone/>
              <a:defRPr sz="2800">
                <a:latin typeface="Franklin Gothic Demi Cond" panose="020B0706030402020204" pitchFamily="34" charset="0"/>
              </a:defRPr>
            </a:lvl4pPr>
            <a:lvl5pPr marL="1371600" indent="0">
              <a:buNone/>
              <a:defRPr sz="2800">
                <a:latin typeface="Franklin Gothic Demi Cond" panose="020B0706030402020204" pitchFamily="34" charset="0"/>
              </a:defRPr>
            </a:lvl5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2768596" y="4071833"/>
            <a:ext cx="5774267" cy="94875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aseline="0">
                <a:latin typeface="Franklin Gothic Demi Cond" panose="020B0706030402020204" pitchFamily="34" charset="0"/>
              </a:defRPr>
            </a:lvl1pPr>
          </a:lstStyle>
          <a:p>
            <a:pPr lvl="0"/>
            <a:r>
              <a:rPr lang="en-US" dirty="0"/>
              <a:t>Click to Add Presenter Name and Title</a:t>
            </a:r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2768596" y="5020585"/>
            <a:ext cx="5774267" cy="488226"/>
          </a:xfrm>
        </p:spPr>
        <p:txBody>
          <a:bodyPr anchor="b">
            <a:normAutofit/>
          </a:bodyPr>
          <a:lstStyle>
            <a:lvl1pPr marL="0" indent="0">
              <a:buNone/>
              <a:defRPr sz="2400" baseline="0">
                <a:latin typeface="Franklin Gothic Demi Cond" panose="020B0706030402020204" pitchFamily="34" charset="0"/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312668028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dirty="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50978" y="669879"/>
            <a:ext cx="8718920" cy="4592638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Bef>
                <a:spcPts val="1200"/>
              </a:spcBef>
              <a:defRPr sz="2400">
                <a:latin typeface="Franklin Gothic Medium" panose="020B0603020102020204" pitchFamily="34" charset="0"/>
              </a:defRPr>
            </a:lvl1pPr>
            <a:lvl2pPr marL="576263" indent="-233363">
              <a:lnSpc>
                <a:spcPct val="100000"/>
              </a:lnSpc>
              <a:buFont typeface="Franklin Gothic Medium" panose="020B0603020102020204" pitchFamily="34" charset="0"/>
              <a:buChar char="−"/>
              <a:defRPr sz="2000">
                <a:latin typeface="Franklin Gothic Medium" panose="020B0603020102020204" pitchFamily="34" charset="0"/>
              </a:defRPr>
            </a:lvl2pPr>
            <a:lvl3pPr marL="973138" indent="-228600">
              <a:lnSpc>
                <a:spcPct val="100000"/>
              </a:lnSpc>
              <a:defRPr sz="1800">
                <a:latin typeface="Franklin Gothic Medium" panose="020B0603020102020204" pitchFamily="34" charset="0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 dirty="0"/>
              <a:t>Click to add bullets</a:t>
            </a:r>
          </a:p>
          <a:p>
            <a:pPr lvl="1"/>
            <a:r>
              <a:rPr lang="en-US" dirty="0"/>
              <a:t> Bullet 2</a:t>
            </a:r>
          </a:p>
          <a:p>
            <a:pPr lvl="2"/>
            <a:r>
              <a:rPr lang="en-US" dirty="0"/>
              <a:t>Bullet 3</a:t>
            </a: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3"/>
          </p:nvPr>
        </p:nvSpPr>
        <p:spPr>
          <a:xfrm>
            <a:off x="253636" y="6573308"/>
            <a:ext cx="7682971" cy="284692"/>
          </a:xfrm>
          <a:prstGeom prst="rect">
            <a:avLst/>
          </a:prstGeom>
        </p:spPr>
        <p:txBody>
          <a:bodyPr/>
          <a:lstStyle>
            <a:lvl1pPr algn="l">
              <a:defRPr sz="1000" cap="all" baseline="0">
                <a:solidFill>
                  <a:schemeClr val="tx1"/>
                </a:solidFill>
                <a:latin typeface="Franklin Gothic Demi Cond" panose="020B0706030402020204" pitchFamily="34" charset="0"/>
              </a:defRPr>
            </a:lvl1pPr>
          </a:lstStyle>
          <a:p>
            <a:r>
              <a:rPr lang="en-US"/>
              <a:t>Medicaid Transformation | OCTOBER 2019</a:t>
            </a:r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4"/>
          </p:nvPr>
        </p:nvSpPr>
        <p:spPr>
          <a:xfrm>
            <a:off x="8305800" y="6573308"/>
            <a:ext cx="564098" cy="284692"/>
          </a:xfrm>
        </p:spPr>
        <p:txBody>
          <a:bodyPr/>
          <a:lstStyle>
            <a:lvl1pPr>
              <a:defRPr sz="1000">
                <a:solidFill>
                  <a:sysClr val="windowText" lastClr="000000"/>
                </a:solidFill>
                <a:latin typeface="Franklin Gothic Demi Cond" panose="020B0706030402020204" pitchFamily="34" charset="0"/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7843267" cy="548640"/>
          </a:xfrm>
        </p:spPr>
        <p:txBody>
          <a:bodyPr anchor="t">
            <a:noAutofit/>
          </a:bodyPr>
          <a:lstStyle>
            <a:lvl1pPr algn="l">
              <a:defRPr sz="3200" b="0" i="0" baseline="0">
                <a:solidFill>
                  <a:schemeClr val="tx2">
                    <a:lumMod val="75000"/>
                  </a:schemeClr>
                </a:solidFill>
                <a:latin typeface="Franklin Gothic Demi Cond" panose="020B070603040202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070604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&amp; Table Char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dirty="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622300" y="2548467"/>
            <a:ext cx="7894638" cy="3694230"/>
          </a:xfrm>
        </p:spPr>
        <p:txBody>
          <a:bodyPr/>
          <a:lstStyle>
            <a:lvl1pPr marL="0" indent="0" algn="ctr">
              <a:buNone/>
              <a:defRPr baseline="0"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 dirty="0"/>
              <a:t>Click icon below to add table or chart</a:t>
            </a:r>
          </a:p>
        </p:txBody>
      </p:sp>
      <p:sp>
        <p:nvSpPr>
          <p:cNvPr id="16" name="Slide Number Placeholder 21"/>
          <p:cNvSpPr>
            <a:spLocks noGrp="1"/>
          </p:cNvSpPr>
          <p:nvPr>
            <p:ph type="sldNum" sz="quarter" idx="15"/>
          </p:nvPr>
        </p:nvSpPr>
        <p:spPr>
          <a:xfrm>
            <a:off x="8305800" y="6573308"/>
            <a:ext cx="564098" cy="284692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Franklin Gothic Demi Cond" panose="020B0706030402020204" pitchFamily="34" charset="0"/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F4116C1B-3DA4-470D-AB45-36005CCB95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7843267" cy="548640"/>
          </a:xfrm>
        </p:spPr>
        <p:txBody>
          <a:bodyPr anchor="t">
            <a:noAutofit/>
          </a:bodyPr>
          <a:lstStyle>
            <a:lvl1pPr algn="l">
              <a:defRPr sz="3200" b="0" i="0" baseline="0">
                <a:solidFill>
                  <a:schemeClr val="tx2">
                    <a:lumMod val="75000"/>
                  </a:schemeClr>
                </a:solidFill>
                <a:latin typeface="Franklin Gothic Demi Cond" panose="020B070603040202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DC3BB3D4-0EDD-4348-8333-8A0480BC3DF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0978" y="669879"/>
            <a:ext cx="8718920" cy="1791124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Bef>
                <a:spcPts val="1200"/>
              </a:spcBef>
              <a:defRPr sz="2400">
                <a:latin typeface="Franklin Gothic Medium" panose="020B0603020102020204" pitchFamily="34" charset="0"/>
              </a:defRPr>
            </a:lvl1pPr>
            <a:lvl2pPr marL="576263" indent="-233363">
              <a:lnSpc>
                <a:spcPct val="100000"/>
              </a:lnSpc>
              <a:buFont typeface="Franklin Gothic Medium" panose="020B0603020102020204" pitchFamily="34" charset="0"/>
              <a:buChar char="−"/>
              <a:defRPr sz="2000">
                <a:latin typeface="Franklin Gothic Medium" panose="020B0603020102020204" pitchFamily="34" charset="0"/>
              </a:defRPr>
            </a:lvl2pPr>
            <a:lvl3pPr marL="973138" indent="-228600">
              <a:lnSpc>
                <a:spcPct val="100000"/>
              </a:lnSpc>
              <a:defRPr sz="1800">
                <a:latin typeface="Franklin Gothic Medium" panose="020B0603020102020204" pitchFamily="34" charset="0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 dirty="0"/>
              <a:t>Click to add bullets</a:t>
            </a:r>
          </a:p>
          <a:p>
            <a:pPr lvl="1"/>
            <a:r>
              <a:rPr lang="en-US" dirty="0"/>
              <a:t> Bullet 2</a:t>
            </a:r>
          </a:p>
          <a:p>
            <a:pPr lvl="2"/>
            <a:r>
              <a:rPr lang="en-US" dirty="0"/>
              <a:t>Bullet 3</a:t>
            </a:r>
          </a:p>
        </p:txBody>
      </p:sp>
      <p:sp>
        <p:nvSpPr>
          <p:cNvPr id="14" name="Footer Placeholder 20">
            <a:extLst>
              <a:ext uri="{FF2B5EF4-FFF2-40B4-BE49-F238E27FC236}">
                <a16:creationId xmlns:a16="http://schemas.microsoft.com/office/drawing/2014/main" id="{9C52CD2D-CD1E-43EE-8C70-98565B75CC5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253636" y="6573308"/>
            <a:ext cx="7682971" cy="284692"/>
          </a:xfrm>
          <a:prstGeom prst="rect">
            <a:avLst/>
          </a:prstGeom>
        </p:spPr>
        <p:txBody>
          <a:bodyPr/>
          <a:lstStyle>
            <a:lvl1pPr algn="l">
              <a:defRPr sz="1000" cap="all" baseline="0">
                <a:solidFill>
                  <a:schemeClr val="tx1"/>
                </a:solidFill>
                <a:latin typeface="Franklin Gothic Demi Cond" panose="020B0706030402020204" pitchFamily="34" charset="0"/>
              </a:defRPr>
            </a:lvl1pPr>
          </a:lstStyle>
          <a:p>
            <a:r>
              <a:rPr lang="en-US"/>
              <a:t>Medicaid Transformation | OCTOBER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62367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Char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dirty="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624681" y="762367"/>
            <a:ext cx="7894638" cy="4902890"/>
          </a:xfrm>
        </p:spPr>
        <p:txBody>
          <a:bodyPr/>
          <a:lstStyle>
            <a:lvl1pPr marL="0" indent="0" algn="ctr">
              <a:buNone/>
              <a:defRPr baseline="0"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 dirty="0"/>
              <a:t>Click icon below to add table or chart</a:t>
            </a:r>
          </a:p>
        </p:txBody>
      </p:sp>
      <p:sp>
        <p:nvSpPr>
          <p:cNvPr id="15" name="Slide Number Placeholder 21"/>
          <p:cNvSpPr>
            <a:spLocks noGrp="1"/>
          </p:cNvSpPr>
          <p:nvPr>
            <p:ph type="sldNum" sz="quarter" idx="15"/>
          </p:nvPr>
        </p:nvSpPr>
        <p:spPr>
          <a:xfrm>
            <a:off x="8305800" y="6573308"/>
            <a:ext cx="564098" cy="284692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Franklin Gothic Demi Cond" panose="020B0706030402020204" pitchFamily="34" charset="0"/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20">
            <a:extLst>
              <a:ext uri="{FF2B5EF4-FFF2-40B4-BE49-F238E27FC236}">
                <a16:creationId xmlns:a16="http://schemas.microsoft.com/office/drawing/2014/main" id="{D9E903A4-2F8D-4DE1-99EF-E45F008B84E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253636" y="6573308"/>
            <a:ext cx="7682971" cy="284692"/>
          </a:xfrm>
          <a:prstGeom prst="rect">
            <a:avLst/>
          </a:prstGeom>
        </p:spPr>
        <p:txBody>
          <a:bodyPr/>
          <a:lstStyle>
            <a:lvl1pPr algn="l">
              <a:defRPr sz="1000" cap="all" baseline="0">
                <a:solidFill>
                  <a:schemeClr val="tx1"/>
                </a:solidFill>
                <a:latin typeface="Franklin Gothic Demi Cond" panose="020B0706030402020204" pitchFamily="34" charset="0"/>
              </a:defRPr>
            </a:lvl1pPr>
          </a:lstStyle>
          <a:p>
            <a:r>
              <a:rPr lang="en-US"/>
              <a:t>Medicaid Transformation | OCTOBER 2019</a:t>
            </a:r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08FE94B-9AF3-45B1-B9BF-7269A36FD5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7843267" cy="548640"/>
          </a:xfrm>
        </p:spPr>
        <p:txBody>
          <a:bodyPr anchor="t">
            <a:noAutofit/>
          </a:bodyPr>
          <a:lstStyle>
            <a:lvl1pPr algn="l">
              <a:defRPr sz="3200" b="0" i="0" baseline="0">
                <a:solidFill>
                  <a:schemeClr val="tx2">
                    <a:lumMod val="75000"/>
                  </a:schemeClr>
                </a:solidFill>
                <a:latin typeface="Franklin Gothic Demi Cond" panose="020B070603040202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</p:spTree>
    <p:extLst>
      <p:ext uri="{BB962C8B-B14F-4D97-AF65-F5344CB8AC3E}">
        <p14:creationId xmlns:p14="http://schemas.microsoft.com/office/powerpoint/2010/main" val="221484742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able Char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dirty="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622299" y="1327114"/>
            <a:ext cx="3840480" cy="4392732"/>
          </a:xfrm>
        </p:spPr>
        <p:txBody>
          <a:bodyPr/>
          <a:lstStyle>
            <a:lvl1pPr marL="0" indent="0" algn="ctr">
              <a:buNone/>
              <a:defRPr baseline="0"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 dirty="0"/>
              <a:t>Click icon below to add table, chart, image</a:t>
            </a:r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5" hasCustomPrompt="1"/>
          </p:nvPr>
        </p:nvSpPr>
        <p:spPr>
          <a:xfrm>
            <a:off x="4665132" y="1327114"/>
            <a:ext cx="3840480" cy="4392732"/>
          </a:xfrm>
        </p:spPr>
        <p:txBody>
          <a:bodyPr/>
          <a:lstStyle>
            <a:lvl1pPr marL="0" indent="0" algn="ctr">
              <a:buNone/>
              <a:defRPr baseline="0"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 dirty="0"/>
              <a:t>Click icon below to add table, chart, image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2300" y="759847"/>
            <a:ext cx="3840480" cy="50006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>
                <a:latin typeface="Franklin Gothic Demi Cond" panose="020B0706030402020204" pitchFamily="34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665132" y="759847"/>
            <a:ext cx="3840480" cy="50006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>
                <a:latin typeface="Franklin Gothic Demi Cond" panose="020B0706030402020204" pitchFamily="34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6" name="Slide Number Placeholder 21"/>
          <p:cNvSpPr>
            <a:spLocks noGrp="1"/>
          </p:cNvSpPr>
          <p:nvPr>
            <p:ph type="sldNum" sz="quarter" idx="18"/>
          </p:nvPr>
        </p:nvSpPr>
        <p:spPr>
          <a:xfrm>
            <a:off x="8305800" y="6573308"/>
            <a:ext cx="564098" cy="284692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Franklin Gothic Demi Cond" panose="020B0706030402020204" pitchFamily="34" charset="0"/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ooter Placeholder 20">
            <a:extLst>
              <a:ext uri="{FF2B5EF4-FFF2-40B4-BE49-F238E27FC236}">
                <a16:creationId xmlns:a16="http://schemas.microsoft.com/office/drawing/2014/main" id="{1726719C-4BFA-4933-981B-4C755F513FCE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253636" y="6573308"/>
            <a:ext cx="7682971" cy="284692"/>
          </a:xfrm>
          <a:prstGeom prst="rect">
            <a:avLst/>
          </a:prstGeom>
        </p:spPr>
        <p:txBody>
          <a:bodyPr/>
          <a:lstStyle>
            <a:lvl1pPr algn="l">
              <a:defRPr sz="1000" cap="all" baseline="0">
                <a:solidFill>
                  <a:schemeClr val="tx1"/>
                </a:solidFill>
                <a:latin typeface="Franklin Gothic Demi Cond" panose="020B0706030402020204" pitchFamily="34" charset="0"/>
              </a:defRPr>
            </a:lvl1pPr>
          </a:lstStyle>
          <a:p>
            <a:r>
              <a:rPr lang="en-US"/>
              <a:t>Medicaid Transformation | OCTOBER 2019</a:t>
            </a:r>
            <a:endParaRPr lang="en-US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F030E9AA-AAC8-4EFB-A73D-9CCEE4263A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7843267" cy="548640"/>
          </a:xfrm>
        </p:spPr>
        <p:txBody>
          <a:bodyPr anchor="t">
            <a:noAutofit/>
          </a:bodyPr>
          <a:lstStyle>
            <a:lvl1pPr algn="l">
              <a:defRPr sz="3200" b="0" i="0" baseline="0">
                <a:solidFill>
                  <a:schemeClr val="tx2">
                    <a:lumMod val="75000"/>
                  </a:schemeClr>
                </a:solidFill>
                <a:latin typeface="Franklin Gothic Demi Cond" panose="020B070603040202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</p:spTree>
    <p:extLst>
      <p:ext uri="{BB962C8B-B14F-4D97-AF65-F5344CB8AC3E}">
        <p14:creationId xmlns:p14="http://schemas.microsoft.com/office/powerpoint/2010/main" val="341361203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622300" y="1477772"/>
            <a:ext cx="3840163" cy="4402137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latin typeface="Franklin Gothic Medium Cond" panose="020B0606030402020204" pitchFamily="34" charset="0"/>
              </a:defRPr>
            </a:lvl1pPr>
            <a:lvl2pPr marL="514350" indent="-171450">
              <a:buFont typeface="Franklin Gothic Medium Cond" panose="020B0606030402020204" pitchFamily="34" charset="0"/>
              <a:buChar char="–"/>
              <a:defRPr sz="2000">
                <a:latin typeface="Franklin Gothic Medium Cond" panose="020B0606030402020204" pitchFamily="34" charset="0"/>
              </a:defRPr>
            </a:lvl2pPr>
            <a:lvl3pPr>
              <a:defRPr sz="2000">
                <a:latin typeface="Franklin Gothic Medium Cond" panose="020B0606030402020204" pitchFamily="34" charset="0"/>
              </a:defRPr>
            </a:lvl3pPr>
          </a:lstStyle>
          <a:p>
            <a:pPr lvl="0"/>
            <a:r>
              <a:rPr lang="en-US" dirty="0"/>
              <a:t>Click to add bullets</a:t>
            </a:r>
          </a:p>
          <a:p>
            <a:pPr lvl="1"/>
            <a:r>
              <a:rPr lang="en-US" dirty="0"/>
              <a:t>Bullet 2</a:t>
            </a:r>
          </a:p>
          <a:p>
            <a:pPr lvl="2"/>
            <a:r>
              <a:rPr lang="en-US" dirty="0"/>
              <a:t>Bullet 3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dirty="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2300" y="909974"/>
            <a:ext cx="3840480" cy="50006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>
                <a:latin typeface="Franklin Gothic Demi Cond" panose="020B0706030402020204" pitchFamily="34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665132" y="909974"/>
            <a:ext cx="3840480" cy="50006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>
                <a:latin typeface="Franklin Gothic Demi Cond" panose="020B0706030402020204" pitchFamily="34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665449" y="1472069"/>
            <a:ext cx="3840163" cy="4402137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latin typeface="Franklin Gothic Medium Cond" panose="020B0606030402020204" pitchFamily="34" charset="0"/>
              </a:defRPr>
            </a:lvl1pPr>
            <a:lvl2pPr marL="514350" indent="-171450">
              <a:buFont typeface="Franklin Gothic Medium Cond" panose="020B0606030402020204" pitchFamily="34" charset="0"/>
              <a:buChar char="–"/>
              <a:defRPr sz="2000" baseline="0">
                <a:latin typeface="Franklin Gothic Medium Cond" panose="020B0606030402020204" pitchFamily="34" charset="0"/>
              </a:defRPr>
            </a:lvl2pPr>
            <a:lvl3pPr>
              <a:defRPr sz="2000" baseline="0">
                <a:latin typeface="Franklin Gothic Medium Cond" panose="020B0606030402020204" pitchFamily="34" charset="0"/>
              </a:defRPr>
            </a:lvl3pPr>
          </a:lstStyle>
          <a:p>
            <a:pPr lvl="0"/>
            <a:r>
              <a:rPr lang="en-US" dirty="0"/>
              <a:t>Click to add bullets</a:t>
            </a:r>
          </a:p>
          <a:p>
            <a:pPr lvl="1"/>
            <a:r>
              <a:rPr lang="en-US" dirty="0"/>
              <a:t>Bullet 2</a:t>
            </a:r>
          </a:p>
          <a:p>
            <a:pPr lvl="2"/>
            <a:r>
              <a:rPr lang="en-US" dirty="0"/>
              <a:t>Bullet 3</a:t>
            </a:r>
          </a:p>
        </p:txBody>
      </p:sp>
      <p:sp>
        <p:nvSpPr>
          <p:cNvPr id="17" name="Slide Number Placeholder 21"/>
          <p:cNvSpPr>
            <a:spLocks noGrp="1"/>
          </p:cNvSpPr>
          <p:nvPr>
            <p:ph type="sldNum" sz="quarter" idx="14"/>
          </p:nvPr>
        </p:nvSpPr>
        <p:spPr>
          <a:xfrm>
            <a:off x="8305800" y="6573308"/>
            <a:ext cx="564098" cy="284692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Franklin Gothic Demi Cond" panose="020B0706030402020204" pitchFamily="34" charset="0"/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ooter Placeholder 20">
            <a:extLst>
              <a:ext uri="{FF2B5EF4-FFF2-40B4-BE49-F238E27FC236}">
                <a16:creationId xmlns:a16="http://schemas.microsoft.com/office/drawing/2014/main" id="{FCC295B7-E89C-44FE-9418-2E693430059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253636" y="6573308"/>
            <a:ext cx="7682971" cy="284692"/>
          </a:xfrm>
          <a:prstGeom prst="rect">
            <a:avLst/>
          </a:prstGeom>
        </p:spPr>
        <p:txBody>
          <a:bodyPr/>
          <a:lstStyle>
            <a:lvl1pPr algn="l">
              <a:defRPr sz="1000" cap="all" baseline="0">
                <a:solidFill>
                  <a:schemeClr val="tx1"/>
                </a:solidFill>
                <a:latin typeface="Franklin Gothic Demi Cond" panose="020B0706030402020204" pitchFamily="34" charset="0"/>
              </a:defRPr>
            </a:lvl1pPr>
          </a:lstStyle>
          <a:p>
            <a:r>
              <a:rPr lang="en-US"/>
              <a:t>Medicaid Transformation | OCTOBER 2019</a:t>
            </a:r>
            <a:endParaRPr lang="en-US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A6A2632F-5945-4F72-9E82-0D508262F3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7843267" cy="548640"/>
          </a:xfrm>
        </p:spPr>
        <p:txBody>
          <a:bodyPr anchor="t">
            <a:noAutofit/>
          </a:bodyPr>
          <a:lstStyle>
            <a:lvl1pPr algn="l">
              <a:defRPr sz="3200" b="0" i="0" baseline="0">
                <a:solidFill>
                  <a:schemeClr val="tx2">
                    <a:lumMod val="75000"/>
                  </a:schemeClr>
                </a:solidFill>
                <a:latin typeface="Franklin Gothic Demi Cond" panose="020B070603040202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</p:spTree>
    <p:extLst>
      <p:ext uri="{BB962C8B-B14F-4D97-AF65-F5344CB8AC3E}">
        <p14:creationId xmlns:p14="http://schemas.microsoft.com/office/powerpoint/2010/main" val="35521333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Top R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dirty="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3" name="Slide Number Placeholder 21"/>
          <p:cNvSpPr>
            <a:spLocks noGrp="1"/>
          </p:cNvSpPr>
          <p:nvPr>
            <p:ph type="sldNum" sz="quarter" idx="14"/>
          </p:nvPr>
        </p:nvSpPr>
        <p:spPr>
          <a:xfrm>
            <a:off x="8305800" y="6573308"/>
            <a:ext cx="564098" cy="284692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Franklin Gothic Demi Cond" panose="020B0706030402020204" pitchFamily="34" charset="0"/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20">
            <a:extLst>
              <a:ext uri="{FF2B5EF4-FFF2-40B4-BE49-F238E27FC236}">
                <a16:creationId xmlns:a16="http://schemas.microsoft.com/office/drawing/2014/main" id="{7167567F-D50E-4E6F-B229-B6A8CC4CAAE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253636" y="6573308"/>
            <a:ext cx="7682971" cy="284692"/>
          </a:xfrm>
          <a:prstGeom prst="rect">
            <a:avLst/>
          </a:prstGeom>
        </p:spPr>
        <p:txBody>
          <a:bodyPr/>
          <a:lstStyle>
            <a:lvl1pPr algn="l">
              <a:defRPr sz="1000" cap="all" baseline="0">
                <a:solidFill>
                  <a:schemeClr val="tx1"/>
                </a:solidFill>
                <a:latin typeface="Franklin Gothic Demi Cond" panose="020B0706030402020204" pitchFamily="34" charset="0"/>
              </a:defRPr>
            </a:lvl1pPr>
          </a:lstStyle>
          <a:p>
            <a:r>
              <a:rPr lang="en-US"/>
              <a:t>Medicaid Transformation | OCTOBER 2019</a:t>
            </a:r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F97B333-9EA8-4E39-A885-11E92EF091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7843267" cy="548640"/>
          </a:xfrm>
        </p:spPr>
        <p:txBody>
          <a:bodyPr anchor="t">
            <a:noAutofit/>
          </a:bodyPr>
          <a:lstStyle>
            <a:lvl1pPr algn="l">
              <a:defRPr sz="3200" b="0" i="0" baseline="0">
                <a:solidFill>
                  <a:schemeClr val="tx2">
                    <a:lumMod val="75000"/>
                  </a:schemeClr>
                </a:solidFill>
                <a:latin typeface="Franklin Gothic Demi Cond" panose="020B070603040202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</p:spTree>
    <p:extLst>
      <p:ext uri="{BB962C8B-B14F-4D97-AF65-F5344CB8AC3E}">
        <p14:creationId xmlns:p14="http://schemas.microsoft.com/office/powerpoint/2010/main" val="19845154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&amp; Bottom Ru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dirty="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3" name="Slide Number Placeholder 21"/>
          <p:cNvSpPr>
            <a:spLocks noGrp="1"/>
          </p:cNvSpPr>
          <p:nvPr>
            <p:ph type="sldNum" sz="quarter" idx="14"/>
          </p:nvPr>
        </p:nvSpPr>
        <p:spPr>
          <a:xfrm>
            <a:off x="8305800" y="6573308"/>
            <a:ext cx="564098" cy="284692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Franklin Gothic Demi Cond" panose="020B0706030402020204" pitchFamily="34" charset="0"/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20">
            <a:extLst>
              <a:ext uri="{FF2B5EF4-FFF2-40B4-BE49-F238E27FC236}">
                <a16:creationId xmlns:a16="http://schemas.microsoft.com/office/drawing/2014/main" id="{89AB6439-E13B-4125-8DEF-15DCA3552B0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253636" y="6573308"/>
            <a:ext cx="7682971" cy="284692"/>
          </a:xfrm>
          <a:prstGeom prst="rect">
            <a:avLst/>
          </a:prstGeom>
        </p:spPr>
        <p:txBody>
          <a:bodyPr/>
          <a:lstStyle>
            <a:lvl1pPr algn="l">
              <a:defRPr sz="1000" cap="all" baseline="0">
                <a:solidFill>
                  <a:schemeClr val="tx1"/>
                </a:solidFill>
                <a:latin typeface="Franklin Gothic Demi Cond" panose="020B0706030402020204" pitchFamily="34" charset="0"/>
              </a:defRPr>
            </a:lvl1pPr>
          </a:lstStyle>
          <a:p>
            <a:r>
              <a:rPr lang="en-US"/>
              <a:t>Medicaid Transformation | OCTOBER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746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74320" y="1447801"/>
            <a:ext cx="7888288" cy="459263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Bef>
                <a:spcPts val="1200"/>
              </a:spcBef>
              <a:defRPr sz="2800">
                <a:latin typeface="+mn-lt"/>
              </a:defRPr>
            </a:lvl1pPr>
            <a:lvl2pPr marL="576263" indent="-233363">
              <a:lnSpc>
                <a:spcPct val="100000"/>
              </a:lnSpc>
              <a:buFont typeface="Franklin Gothic Medium" panose="020B0603020102020204" pitchFamily="34" charset="0"/>
              <a:buChar char="−"/>
              <a:defRPr sz="2400">
                <a:latin typeface="+mn-lt"/>
              </a:defRPr>
            </a:lvl2pPr>
            <a:lvl3pPr marL="973138" indent="-228600">
              <a:lnSpc>
                <a:spcPct val="100000"/>
              </a:lnSpc>
              <a:defRPr sz="2000">
                <a:latin typeface="+mn-lt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 dirty="0"/>
              <a:t>Click to add bullets</a:t>
            </a:r>
          </a:p>
          <a:p>
            <a:pPr lvl="1"/>
            <a:r>
              <a:rPr lang="en-US" dirty="0"/>
              <a:t> Bullet 2</a:t>
            </a:r>
          </a:p>
          <a:p>
            <a:pPr lvl="2"/>
            <a:r>
              <a:rPr lang="en-US" dirty="0"/>
              <a:t>Bullet 3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ooter Placeholder 20">
            <a:extLst>
              <a:ext uri="{FF2B5EF4-FFF2-40B4-BE49-F238E27FC236}">
                <a16:creationId xmlns:a16="http://schemas.microsoft.com/office/drawing/2014/main" id="{A6BDB420-5DA5-4AC0-98DC-E81FB68310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" y="6573308"/>
            <a:ext cx="7682971" cy="284692"/>
          </a:xfrm>
          <a:prstGeom prst="rect">
            <a:avLst/>
          </a:prstGeom>
        </p:spPr>
        <p:txBody>
          <a:bodyPr/>
          <a:lstStyle>
            <a:lvl1pPr algn="l">
              <a:defRPr sz="1000" cap="all" baseline="0">
                <a:solidFill>
                  <a:schemeClr val="tx1"/>
                </a:solidFill>
                <a:latin typeface="Franklin Gothic Demi Cond" panose="020B0706030402020204" pitchFamily="34" charset="0"/>
              </a:defRPr>
            </a:lvl1pPr>
          </a:lstStyle>
          <a:p>
            <a:r>
              <a:rPr lang="en-US">
                <a:solidFill>
                  <a:prstClr val="black"/>
                </a:solidFill>
              </a:rPr>
              <a:t>Medicaid Transformation | OCTOBER 2019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21">
            <a:extLst>
              <a:ext uri="{FF2B5EF4-FFF2-40B4-BE49-F238E27FC236}">
                <a16:creationId xmlns:a16="http://schemas.microsoft.com/office/drawing/2014/main" id="{05399ECB-72CE-423C-BB63-C5AB957107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05800" y="6573308"/>
            <a:ext cx="564098" cy="284692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+mj-lt"/>
              </a:defRPr>
            </a:lvl1pPr>
          </a:lstStyle>
          <a:p>
            <a:fld id="{11F27F3A-B3E9-41ED-AF8F-A365F10BB65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E7268DF-30BE-48A5-805D-7C701DEF3C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4320" y="457200"/>
            <a:ext cx="7843267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600" b="0" i="0" baseline="0">
                <a:solidFill>
                  <a:schemeClr val="tx2">
                    <a:lumMod val="75000"/>
                  </a:schemeClr>
                </a:solidFill>
                <a:latin typeface="Franklin Gothic Demi Cond" panose="020B070603040202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</p:spTree>
    <p:extLst>
      <p:ext uri="{BB962C8B-B14F-4D97-AF65-F5344CB8AC3E}">
        <p14:creationId xmlns:p14="http://schemas.microsoft.com/office/powerpoint/2010/main" val="404995546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2380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&amp; Table Char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74320" y="1335572"/>
            <a:ext cx="7888288" cy="12128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Bef>
                <a:spcPts val="0"/>
              </a:spcBef>
              <a:defRPr sz="2000">
                <a:latin typeface="+mn-lt"/>
              </a:defRPr>
            </a:lvl1pPr>
            <a:lvl2pPr marL="576263" indent="-233363">
              <a:lnSpc>
                <a:spcPct val="100000"/>
              </a:lnSpc>
              <a:spcBef>
                <a:spcPts val="0"/>
              </a:spcBef>
              <a:buFont typeface="Franklin Gothic Medium" panose="020B0603020102020204" pitchFamily="34" charset="0"/>
              <a:buChar char="−"/>
              <a:defRPr sz="2000">
                <a:latin typeface="+mn-lt"/>
              </a:defRPr>
            </a:lvl2pPr>
            <a:lvl3pPr marL="973138" indent="-228600">
              <a:lnSpc>
                <a:spcPct val="100000"/>
              </a:lnSpc>
              <a:spcBef>
                <a:spcPts val="0"/>
              </a:spcBef>
              <a:defRPr sz="2000">
                <a:latin typeface="+mn-lt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 dirty="0"/>
              <a:t>Click to add bullet</a:t>
            </a:r>
          </a:p>
          <a:p>
            <a:pPr lvl="1"/>
            <a:r>
              <a:rPr lang="en-US" dirty="0"/>
              <a:t> Bullet 2</a:t>
            </a:r>
          </a:p>
          <a:p>
            <a:pPr lvl="2"/>
            <a:r>
              <a:rPr lang="en-US" dirty="0"/>
              <a:t>Bullet 3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274320" y="2548467"/>
            <a:ext cx="7894638" cy="369423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aseline="0">
                <a:latin typeface="+mn-lt"/>
              </a:defRPr>
            </a:lvl1pPr>
          </a:lstStyle>
          <a:p>
            <a:pPr lvl="0"/>
            <a:r>
              <a:rPr lang="en-US" dirty="0"/>
              <a:t>Click icon below to add table or chart</a:t>
            </a:r>
          </a:p>
        </p:txBody>
      </p:sp>
      <p:sp>
        <p:nvSpPr>
          <p:cNvPr id="14" name="Footer Placeholder 20">
            <a:extLst>
              <a:ext uri="{FF2B5EF4-FFF2-40B4-BE49-F238E27FC236}">
                <a16:creationId xmlns:a16="http://schemas.microsoft.com/office/drawing/2014/main" id="{24C90C03-B031-4A5F-BF16-B5AD73A634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" y="6573308"/>
            <a:ext cx="7682971" cy="284692"/>
          </a:xfrm>
          <a:prstGeom prst="rect">
            <a:avLst/>
          </a:prstGeom>
        </p:spPr>
        <p:txBody>
          <a:bodyPr/>
          <a:lstStyle>
            <a:lvl1pPr algn="l">
              <a:defRPr sz="1000" cap="all" baseline="0">
                <a:solidFill>
                  <a:schemeClr val="tx1"/>
                </a:solidFill>
                <a:latin typeface="Franklin Gothic Demi Cond" panose="020B0706030402020204" pitchFamily="34" charset="0"/>
              </a:defRPr>
            </a:lvl1pPr>
          </a:lstStyle>
          <a:p>
            <a:r>
              <a:rPr lang="en-US">
                <a:solidFill>
                  <a:prstClr val="black"/>
                </a:solidFill>
              </a:rPr>
              <a:t>Medicaid Transformation | OCTOBER 2019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5" name="Slide Number Placeholder 21">
            <a:extLst>
              <a:ext uri="{FF2B5EF4-FFF2-40B4-BE49-F238E27FC236}">
                <a16:creationId xmlns:a16="http://schemas.microsoft.com/office/drawing/2014/main" id="{2904D2C3-01C8-427E-BBD9-7E72E8C1B5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05800" y="6573308"/>
            <a:ext cx="564098" cy="284692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+mj-lt"/>
              </a:defRPr>
            </a:lvl1pPr>
          </a:lstStyle>
          <a:p>
            <a:fld id="{11F27F3A-B3E9-41ED-AF8F-A365F10BB65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E16CFB8-333C-4423-9CE2-8AB6A5ECD6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4320" y="457200"/>
            <a:ext cx="7843267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600" b="0" i="0" baseline="0">
                <a:solidFill>
                  <a:schemeClr val="tx2">
                    <a:lumMod val="75000"/>
                  </a:schemeClr>
                </a:solidFill>
                <a:latin typeface="Franklin Gothic Demi Cond" panose="020B070603040202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</p:spTree>
    <p:extLst>
      <p:ext uri="{BB962C8B-B14F-4D97-AF65-F5344CB8AC3E}">
        <p14:creationId xmlns:p14="http://schemas.microsoft.com/office/powerpoint/2010/main" val="3237326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Char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274320" y="1335573"/>
            <a:ext cx="7894638" cy="490289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aseline="0">
                <a:latin typeface="+mj-lt"/>
              </a:defRPr>
            </a:lvl1pPr>
          </a:lstStyle>
          <a:p>
            <a:pPr lvl="0"/>
            <a:r>
              <a:rPr lang="en-US" dirty="0"/>
              <a:t>Click icon below to add table or chart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ooter Placeholder 20">
            <a:extLst>
              <a:ext uri="{FF2B5EF4-FFF2-40B4-BE49-F238E27FC236}">
                <a16:creationId xmlns:a16="http://schemas.microsoft.com/office/drawing/2014/main" id="{B19B9385-5151-4CBD-98A4-CAD222774B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" y="6573308"/>
            <a:ext cx="7682971" cy="284692"/>
          </a:xfrm>
          <a:prstGeom prst="rect">
            <a:avLst/>
          </a:prstGeom>
        </p:spPr>
        <p:txBody>
          <a:bodyPr/>
          <a:lstStyle>
            <a:lvl1pPr algn="l">
              <a:defRPr sz="1000" cap="all" baseline="0">
                <a:solidFill>
                  <a:schemeClr val="tx1"/>
                </a:solidFill>
                <a:latin typeface="Franklin Gothic Demi Cond" panose="020B0706030402020204" pitchFamily="34" charset="0"/>
              </a:defRPr>
            </a:lvl1pPr>
          </a:lstStyle>
          <a:p>
            <a:r>
              <a:rPr lang="en-US">
                <a:solidFill>
                  <a:prstClr val="black"/>
                </a:solidFill>
              </a:rPr>
              <a:t>Medicaid Transformation | OCTOBER 2019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Slide Number Placeholder 21">
            <a:extLst>
              <a:ext uri="{FF2B5EF4-FFF2-40B4-BE49-F238E27FC236}">
                <a16:creationId xmlns:a16="http://schemas.microsoft.com/office/drawing/2014/main" id="{389C794E-1162-4DAE-9ECD-5D8B5D6CF5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05800" y="6573308"/>
            <a:ext cx="564098" cy="284692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+mj-lt"/>
              </a:defRPr>
            </a:lvl1pPr>
          </a:lstStyle>
          <a:p>
            <a:fld id="{11F27F3A-B3E9-41ED-AF8F-A365F10BB65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D027558-D408-4987-9DA2-AE6C25B10E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4320" y="457200"/>
            <a:ext cx="7843267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600" b="0" i="0" baseline="0">
                <a:solidFill>
                  <a:schemeClr val="tx2">
                    <a:lumMod val="75000"/>
                  </a:schemeClr>
                </a:solidFill>
                <a:latin typeface="Franklin Gothic Demi Cond" panose="020B070603040202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</p:spTree>
    <p:extLst>
      <p:ext uri="{BB962C8B-B14F-4D97-AF65-F5344CB8AC3E}">
        <p14:creationId xmlns:p14="http://schemas.microsoft.com/office/powerpoint/2010/main" val="4031822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able Char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622299" y="1845731"/>
            <a:ext cx="3840480" cy="439273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aseline="0">
                <a:latin typeface="+mj-lt"/>
              </a:defRPr>
            </a:lvl1pPr>
          </a:lstStyle>
          <a:p>
            <a:pPr lvl="0"/>
            <a:r>
              <a:rPr lang="en-US" dirty="0"/>
              <a:t>Click icon below to add table, chart, image</a:t>
            </a:r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5" hasCustomPrompt="1"/>
          </p:nvPr>
        </p:nvSpPr>
        <p:spPr>
          <a:xfrm>
            <a:off x="4665132" y="1845731"/>
            <a:ext cx="3840480" cy="439273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aseline="0">
                <a:latin typeface="+mj-lt"/>
              </a:defRPr>
            </a:lvl1pPr>
          </a:lstStyle>
          <a:p>
            <a:pPr lvl="0"/>
            <a:r>
              <a:rPr lang="en-US" dirty="0"/>
              <a:t>Click icon below to add table, chart, image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2300" y="1278464"/>
            <a:ext cx="3840480" cy="5000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665132" y="1278464"/>
            <a:ext cx="3840480" cy="5000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ooter Placeholder 20">
            <a:extLst>
              <a:ext uri="{FF2B5EF4-FFF2-40B4-BE49-F238E27FC236}">
                <a16:creationId xmlns:a16="http://schemas.microsoft.com/office/drawing/2014/main" id="{C3D86400-8E37-4CCC-A0C2-A78DCCDE74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" y="6573308"/>
            <a:ext cx="7682971" cy="284692"/>
          </a:xfrm>
          <a:prstGeom prst="rect">
            <a:avLst/>
          </a:prstGeom>
        </p:spPr>
        <p:txBody>
          <a:bodyPr/>
          <a:lstStyle>
            <a:lvl1pPr algn="l">
              <a:defRPr sz="1000" cap="all" baseline="0">
                <a:solidFill>
                  <a:schemeClr val="tx1"/>
                </a:solidFill>
                <a:latin typeface="Franklin Gothic Demi Cond" panose="020B0706030402020204" pitchFamily="34" charset="0"/>
              </a:defRPr>
            </a:lvl1pPr>
          </a:lstStyle>
          <a:p>
            <a:r>
              <a:rPr lang="en-US">
                <a:solidFill>
                  <a:prstClr val="black"/>
                </a:solidFill>
              </a:rPr>
              <a:t>Medicaid Transformation | OCTOBER 2019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5" name="Slide Number Placeholder 21">
            <a:extLst>
              <a:ext uri="{FF2B5EF4-FFF2-40B4-BE49-F238E27FC236}">
                <a16:creationId xmlns:a16="http://schemas.microsoft.com/office/drawing/2014/main" id="{5434EFB9-40AA-43DD-9F5F-3185174D9D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05800" y="6573308"/>
            <a:ext cx="564098" cy="284692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+mj-lt"/>
              </a:defRPr>
            </a:lvl1pPr>
          </a:lstStyle>
          <a:p>
            <a:fld id="{11F27F3A-B3E9-41ED-AF8F-A365F10BB65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BE897088-F9B4-4FC9-BB8B-D0F3841EA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4320" y="457200"/>
            <a:ext cx="7843267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600" b="0" i="0" baseline="0">
                <a:solidFill>
                  <a:schemeClr val="tx2">
                    <a:lumMod val="75000"/>
                  </a:schemeClr>
                </a:solidFill>
                <a:latin typeface="Franklin Gothic Demi Cond" panose="020B070603040202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</p:spTree>
    <p:extLst>
      <p:ext uri="{BB962C8B-B14F-4D97-AF65-F5344CB8AC3E}">
        <p14:creationId xmlns:p14="http://schemas.microsoft.com/office/powerpoint/2010/main" val="3660091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Top R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1F497D">
                  <a:lumMod val="75000"/>
                </a:srgbClr>
              </a:solidFill>
              <a:latin typeface="Franklin Gothic Demi Cond" panose="020B0706030402020204" pitchFamily="34" charset="0"/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ooter Placeholder 20">
            <a:extLst>
              <a:ext uri="{FF2B5EF4-FFF2-40B4-BE49-F238E27FC236}">
                <a16:creationId xmlns:a16="http://schemas.microsoft.com/office/drawing/2014/main" id="{BFD236A6-E3AE-4EE8-ACDA-8BEA5872EB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" y="6573308"/>
            <a:ext cx="7682971" cy="284692"/>
          </a:xfrm>
          <a:prstGeom prst="rect">
            <a:avLst/>
          </a:prstGeom>
        </p:spPr>
        <p:txBody>
          <a:bodyPr/>
          <a:lstStyle>
            <a:lvl1pPr algn="l">
              <a:defRPr sz="1000" cap="all" baseline="0">
                <a:solidFill>
                  <a:schemeClr val="tx1"/>
                </a:solidFill>
                <a:latin typeface="Franklin Gothic Demi Cond" panose="020B0706030402020204" pitchFamily="34" charset="0"/>
              </a:defRPr>
            </a:lvl1pPr>
          </a:lstStyle>
          <a:p>
            <a:r>
              <a:rPr lang="en-US">
                <a:solidFill>
                  <a:prstClr val="black"/>
                </a:solidFill>
              </a:rPr>
              <a:t>Medicaid Transformation | OCTOBER 2019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Slide Number Placeholder 21">
            <a:extLst>
              <a:ext uri="{FF2B5EF4-FFF2-40B4-BE49-F238E27FC236}">
                <a16:creationId xmlns:a16="http://schemas.microsoft.com/office/drawing/2014/main" id="{21717AA3-A53E-469F-9A06-BBC05D6BC4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05800" y="6573308"/>
            <a:ext cx="564098" cy="284692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+mj-lt"/>
              </a:defRPr>
            </a:lvl1pPr>
          </a:lstStyle>
          <a:p>
            <a:fld id="{11F27F3A-B3E9-41ED-AF8F-A365F10BB65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204326A0-3604-495E-8555-E1F374F8A8D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74320" y="1447801"/>
            <a:ext cx="7888288" cy="459263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Bef>
                <a:spcPts val="1200"/>
              </a:spcBef>
              <a:defRPr sz="2800">
                <a:latin typeface="+mn-lt"/>
              </a:defRPr>
            </a:lvl1pPr>
            <a:lvl2pPr marL="576263" indent="-233363">
              <a:lnSpc>
                <a:spcPct val="100000"/>
              </a:lnSpc>
              <a:buFont typeface="Franklin Gothic Medium" panose="020B0603020102020204" pitchFamily="34" charset="0"/>
              <a:buChar char="−"/>
              <a:defRPr sz="2400">
                <a:latin typeface="+mn-lt"/>
              </a:defRPr>
            </a:lvl2pPr>
            <a:lvl3pPr marL="973138" indent="-228600">
              <a:lnSpc>
                <a:spcPct val="100000"/>
              </a:lnSpc>
              <a:defRPr sz="2000">
                <a:latin typeface="+mn-lt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 dirty="0"/>
              <a:t>Click to add bullets</a:t>
            </a:r>
          </a:p>
          <a:p>
            <a:pPr lvl="1"/>
            <a:r>
              <a:rPr lang="en-US" dirty="0"/>
              <a:t> Bullet 2</a:t>
            </a:r>
          </a:p>
          <a:p>
            <a:pPr lvl="2"/>
            <a:r>
              <a:rPr lang="en-US" dirty="0"/>
              <a:t>Bullet 3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E34B61F-1E70-40CF-8DE6-9986741A96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4320" y="457200"/>
            <a:ext cx="7843267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600" b="0" i="0" baseline="0">
                <a:solidFill>
                  <a:schemeClr val="tx2">
                    <a:lumMod val="75000"/>
                  </a:schemeClr>
                </a:solidFill>
                <a:latin typeface="Franklin Gothic Demi Cond" panose="020B070603040202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</p:spTree>
    <p:extLst>
      <p:ext uri="{BB962C8B-B14F-4D97-AF65-F5344CB8AC3E}">
        <p14:creationId xmlns:p14="http://schemas.microsoft.com/office/powerpoint/2010/main" val="3362588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432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432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Footer Placeholder 20">
            <a:extLst>
              <a:ext uri="{FF2B5EF4-FFF2-40B4-BE49-F238E27FC236}">
                <a16:creationId xmlns:a16="http://schemas.microsoft.com/office/drawing/2014/main" id="{DBB9CBAE-D203-4C6D-AFFC-D2A594D007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" y="6573308"/>
            <a:ext cx="7682971" cy="284692"/>
          </a:xfrm>
          <a:prstGeom prst="rect">
            <a:avLst/>
          </a:prstGeom>
        </p:spPr>
        <p:txBody>
          <a:bodyPr/>
          <a:lstStyle>
            <a:lvl1pPr algn="l">
              <a:defRPr sz="1000" cap="all" baseline="0">
                <a:solidFill>
                  <a:schemeClr val="tx1"/>
                </a:solidFill>
                <a:latin typeface="Franklin Gothic Demi Cond" panose="020B0706030402020204" pitchFamily="34" charset="0"/>
              </a:defRPr>
            </a:lvl1pPr>
          </a:lstStyle>
          <a:p>
            <a:r>
              <a:rPr lang="en-US">
                <a:solidFill>
                  <a:prstClr val="black"/>
                </a:solidFill>
              </a:rPr>
              <a:t>Medicaid Transformation | OCTOBER 2019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Slide Number Placeholder 21">
            <a:extLst>
              <a:ext uri="{FF2B5EF4-FFF2-40B4-BE49-F238E27FC236}">
                <a16:creationId xmlns:a16="http://schemas.microsoft.com/office/drawing/2014/main" id="{D03F7807-DDFE-42C4-9F54-15C063C195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05800" y="6573308"/>
            <a:ext cx="564098" cy="284692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+mj-lt"/>
              </a:defRPr>
            </a:lvl1pPr>
          </a:lstStyle>
          <a:p>
            <a:fld id="{11F27F3A-B3E9-41ED-AF8F-A365F10BB65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209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  <p:sldLayoutId id="2147483805" r:id="rId12"/>
    <p:sldLayoutId id="2147483806" r:id="rId13"/>
    <p:sldLayoutId id="2147483807" r:id="rId14"/>
    <p:sldLayoutId id="2147483808" r:id="rId15"/>
    <p:sldLayoutId id="2147483809" r:id="rId16"/>
    <p:sldLayoutId id="2147483859" r:id="rId17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600" b="1" i="0" u="none" kern="1200">
          <a:solidFill>
            <a:schemeClr val="tx1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576263" indent="-233363" algn="l" defTabSz="685800" rtl="0" eaLnBrk="1" latinLnBrk="0" hangingPunct="1">
        <a:lnSpc>
          <a:spcPct val="90000"/>
        </a:lnSpc>
        <a:spcBef>
          <a:spcPts val="375"/>
        </a:spcBef>
        <a:buFont typeface="Franklin Gothic Medium" panose="020B0603020102020204" pitchFamily="34" charset="0"/>
        <a:buChar char="–"/>
        <a:defRPr sz="2400" b="0" i="0" u="none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Franklin Gothic Medium" panose="020B06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Franklin Gothic Medium" panose="020B06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Franklin Gothic Demi Cond" panose="020B0706030402020204" pitchFamily="34" charset="0"/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0C5B83C7-3F45-444B-9D71-572FFEF998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3636" y="6573308"/>
            <a:ext cx="7682971" cy="284692"/>
          </a:xfrm>
          <a:prstGeom prst="rect">
            <a:avLst/>
          </a:prstGeom>
        </p:spPr>
        <p:txBody>
          <a:bodyPr/>
          <a:lstStyle>
            <a:lvl1pPr marL="0" algn="l" defTabSz="914400" rtl="0" eaLnBrk="1" latinLnBrk="0" hangingPunct="1">
              <a:defRPr lang="en-US" sz="1000" kern="1200" cap="all" baseline="0" smtClean="0">
                <a:solidFill>
                  <a:schemeClr val="tx1"/>
                </a:solidFill>
                <a:latin typeface="Franklin Gothic Demi Cond" panose="020B0706030402020204" pitchFamily="34" charset="0"/>
                <a:ea typeface="+mn-ea"/>
                <a:cs typeface="+mn-cs"/>
              </a:defRPr>
            </a:lvl1pPr>
          </a:lstStyle>
          <a:p>
            <a:r>
              <a:rPr lang="en-US"/>
              <a:t>Medicaid Transformation | OCTOBER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032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002060"/>
          </a:solidFill>
          <a:latin typeface="Franklin Gothic Demi Cond" panose="020B0706030402020204" pitchFamily="34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Franklin Gothic Medium" panose="020B0603020102020204" pitchFamily="34" charset="0"/>
          <a:ea typeface="+mn-ea"/>
          <a:cs typeface="+mn-cs"/>
        </a:defRPr>
      </a:lvl1pPr>
      <a:lvl2pPr marL="576263" indent="-233363" algn="l" defTabSz="685800" rtl="0" eaLnBrk="1" latinLnBrk="0" hangingPunct="1">
        <a:lnSpc>
          <a:spcPct val="90000"/>
        </a:lnSpc>
        <a:spcBef>
          <a:spcPts val="375"/>
        </a:spcBef>
        <a:buFont typeface="Franklin Gothic Medium" panose="020B0603020102020204" pitchFamily="34" charset="0"/>
        <a:buChar char="–"/>
        <a:defRPr sz="2400" kern="1200">
          <a:solidFill>
            <a:schemeClr val="tx1"/>
          </a:solidFill>
          <a:latin typeface="Franklin Gothic Medium" panose="020B06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Franklin Gothic Medium" panose="020B06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Franklin Gothic Medium" panose="020B06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Franklin Gothic Medium" panose="020B06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Franklin Gothic Demi Cond" panose="020B0706030402020204" pitchFamily="34" charset="0"/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0C5B83C7-3F45-444B-9D71-572FFEF998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3636" y="6573308"/>
            <a:ext cx="7682971" cy="284692"/>
          </a:xfrm>
          <a:prstGeom prst="rect">
            <a:avLst/>
          </a:prstGeom>
        </p:spPr>
        <p:txBody>
          <a:bodyPr/>
          <a:lstStyle>
            <a:lvl1pPr marL="0" algn="l" defTabSz="914400" rtl="0" eaLnBrk="1" latinLnBrk="0" hangingPunct="1">
              <a:defRPr lang="en-US" sz="1000" kern="1200" cap="all" baseline="0" smtClean="0">
                <a:solidFill>
                  <a:schemeClr val="tx1"/>
                </a:solidFill>
                <a:latin typeface="Franklin Gothic Demi Cond" panose="020B0706030402020204" pitchFamily="34" charset="0"/>
                <a:ea typeface="+mn-ea"/>
                <a:cs typeface="+mn-cs"/>
              </a:defRPr>
            </a:lvl1pPr>
          </a:lstStyle>
          <a:p>
            <a:r>
              <a:rPr lang="en-US"/>
              <a:t>Medicaid Transformation | OCTOBER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549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  <p:sldLayoutId id="2147483843" r:id="rId8"/>
    <p:sldLayoutId id="2147483844" r:id="rId9"/>
    <p:sldLayoutId id="2147483845" r:id="rId10"/>
    <p:sldLayoutId id="2147483846" r:id="rId11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002060"/>
          </a:solidFill>
          <a:latin typeface="Franklin Gothic Demi Cond" panose="020B0706030402020204" pitchFamily="34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Franklin Gothic Medium" panose="020B0603020102020204" pitchFamily="34" charset="0"/>
          <a:ea typeface="+mn-ea"/>
          <a:cs typeface="+mn-cs"/>
        </a:defRPr>
      </a:lvl1pPr>
      <a:lvl2pPr marL="576263" indent="-233363" algn="l" defTabSz="685800" rtl="0" eaLnBrk="1" latinLnBrk="0" hangingPunct="1">
        <a:lnSpc>
          <a:spcPct val="90000"/>
        </a:lnSpc>
        <a:spcBef>
          <a:spcPts val="375"/>
        </a:spcBef>
        <a:buFont typeface="Franklin Gothic Medium" panose="020B0603020102020204" pitchFamily="34" charset="0"/>
        <a:buChar char="–"/>
        <a:defRPr sz="2400" kern="1200">
          <a:solidFill>
            <a:schemeClr val="tx1"/>
          </a:solidFill>
          <a:latin typeface="Franklin Gothic Medium" panose="020B06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Franklin Gothic Medium" panose="020B06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Franklin Gothic Medium" panose="020B06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Franklin Gothic Medium" panose="020B06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Franklin Gothic Demi Cond" panose="020B0706030402020204" pitchFamily="34" charset="0"/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0C5B83C7-3F45-444B-9D71-572FFEF998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3636" y="6573308"/>
            <a:ext cx="7682971" cy="284692"/>
          </a:xfrm>
          <a:prstGeom prst="rect">
            <a:avLst/>
          </a:prstGeom>
        </p:spPr>
        <p:txBody>
          <a:bodyPr/>
          <a:lstStyle>
            <a:lvl1pPr marL="0" algn="l" defTabSz="914400" rtl="0" eaLnBrk="1" latinLnBrk="0" hangingPunct="1">
              <a:defRPr lang="en-US" sz="1000" kern="1200" cap="all" baseline="0" smtClean="0">
                <a:solidFill>
                  <a:schemeClr val="tx1"/>
                </a:solidFill>
                <a:latin typeface="Franklin Gothic Demi Cond" panose="020B0706030402020204" pitchFamily="34" charset="0"/>
                <a:ea typeface="+mn-ea"/>
                <a:cs typeface="+mn-cs"/>
              </a:defRPr>
            </a:lvl1pPr>
          </a:lstStyle>
          <a:p>
            <a:r>
              <a:rPr lang="en-US"/>
              <a:t>Medicaid Transformation | OCTOBER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426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002060"/>
          </a:solidFill>
          <a:latin typeface="Franklin Gothic Demi Cond" panose="020B0706030402020204" pitchFamily="34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Franklin Gothic Medium" panose="020B0603020102020204" pitchFamily="34" charset="0"/>
          <a:ea typeface="+mn-ea"/>
          <a:cs typeface="+mn-cs"/>
        </a:defRPr>
      </a:lvl1pPr>
      <a:lvl2pPr marL="576263" indent="-233363" algn="l" defTabSz="685800" rtl="0" eaLnBrk="1" latinLnBrk="0" hangingPunct="1">
        <a:lnSpc>
          <a:spcPct val="90000"/>
        </a:lnSpc>
        <a:spcBef>
          <a:spcPts val="375"/>
        </a:spcBef>
        <a:buFont typeface="Franklin Gothic Medium" panose="020B0603020102020204" pitchFamily="34" charset="0"/>
        <a:buChar char="–"/>
        <a:defRPr sz="2400" kern="1200">
          <a:solidFill>
            <a:schemeClr val="tx1"/>
          </a:solidFill>
          <a:latin typeface="Franklin Gothic Medium" panose="020B06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Franklin Gothic Medium" panose="020B06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Franklin Gothic Medium" panose="020B06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Franklin Gothic Medium" panose="020B06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4400" dirty="0"/>
              <a:t>Medicaid Updates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2768596" y="4208788"/>
            <a:ext cx="5774267" cy="1658612"/>
          </a:xfrm>
        </p:spPr>
        <p:txBody>
          <a:bodyPr>
            <a:normAutofit/>
          </a:bodyPr>
          <a:lstStyle/>
          <a:p>
            <a:r>
              <a:rPr lang="en-US" b="1" dirty="0">
                <a:latin typeface="+mn-lt"/>
              </a:rPr>
              <a:t>December 3, 2019</a:t>
            </a:r>
          </a:p>
        </p:txBody>
      </p:sp>
    </p:spTree>
    <p:extLst>
      <p:ext uri="{BB962C8B-B14F-4D97-AF65-F5344CB8AC3E}">
        <p14:creationId xmlns:p14="http://schemas.microsoft.com/office/powerpoint/2010/main" val="30213308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397FF7F-0BDF-41F7-AF22-E958AF52B1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0060" y="1143000"/>
            <a:ext cx="8183880" cy="459263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en-US" sz="2400" b="1" dirty="0">
                <a:latin typeface="Franklin Gothic Medium"/>
              </a:rPr>
              <a:t>Managed Care Suspension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en-US" sz="2400" b="1" dirty="0">
                <a:latin typeface="Franklin Gothic Medium"/>
              </a:rPr>
              <a:t>Beneficiaries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en-US" sz="2400" b="1" dirty="0">
                <a:latin typeface="Franklin Gothic Medium"/>
              </a:rPr>
              <a:t>Enrollment Broker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en-US" sz="2400" b="1" dirty="0">
                <a:latin typeface="Franklin Gothic Medium"/>
              </a:rPr>
              <a:t>Next Steps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en-US" sz="2400" b="1" dirty="0">
                <a:latin typeface="Franklin Gothic Medium"/>
              </a:rPr>
              <a:t>FFM Open Enrollment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en-US" sz="2400" b="1" dirty="0">
                <a:latin typeface="Franklin Gothic Medium"/>
              </a:rPr>
              <a:t>Medicare Open Enrollment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2400" b="1" dirty="0">
              <a:latin typeface="Franklin Gothic Medium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71AC6D3-3E6E-49FC-B890-CDDD489FD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20" y="0"/>
            <a:ext cx="8717280" cy="54864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800" dirty="0">
                <a:solidFill>
                  <a:srgbClr val="002060"/>
                </a:solidFill>
              </a:rPr>
              <a:t>Agenda</a:t>
            </a:r>
            <a:endParaRPr lang="en-US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E8001BEE-7F49-41DD-BE85-F393C98BE89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274320" y="6573308"/>
            <a:ext cx="7682971" cy="284692"/>
          </a:xfrm>
        </p:spPr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Medicaid | </a:t>
            </a:r>
            <a:r>
              <a:rPr lang="en-US" dirty="0" err="1">
                <a:solidFill>
                  <a:prstClr val="black"/>
                </a:solidFill>
              </a:rPr>
              <a:t>december</a:t>
            </a:r>
            <a:r>
              <a:rPr lang="en-US" dirty="0">
                <a:solidFill>
                  <a:prstClr val="black"/>
                </a:solidFill>
              </a:rPr>
              <a:t> 2019</a:t>
            </a: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55EE1CCE-14F9-40D7-AB52-58896F496ED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8305800" y="6573308"/>
            <a:ext cx="564098" cy="284692"/>
          </a:xfrm>
        </p:spPr>
        <p:txBody>
          <a:bodyPr/>
          <a:lstStyle/>
          <a:p>
            <a:fld id="{11F27F3A-B3E9-41ED-AF8F-A365F10BB65F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4031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397FF7F-0BDF-41F7-AF22-E958AF52B1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74320" y="457200"/>
            <a:ext cx="8412480" cy="5791200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2400" dirty="0">
              <a:latin typeface="Franklin Gothic Medium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Franklin Gothic Medium"/>
              </a:rPr>
              <a:t>Transition to Managed Care has been suspended because of state budget issue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Franklin Gothic Medium"/>
              </a:rPr>
              <a:t>Open enrollment ended – no further enrollments will be completed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The Department will not make a decision on a new go-live date until it has legislative authority with the right budget.</a:t>
            </a:r>
            <a:endParaRPr lang="en-US" dirty="0">
              <a:latin typeface="Franklin Gothic Medium"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u="sng" dirty="0"/>
              <a:t>Suspension</a:t>
            </a:r>
            <a:r>
              <a:rPr lang="en-US" dirty="0"/>
              <a:t> is different from delay. Once suspended, managed care cannot easily or quickly be restarted. </a:t>
            </a:r>
            <a:endParaRPr lang="en-US" dirty="0">
              <a:latin typeface="Franklin Gothic Medium"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Franklin Gothic Medium"/>
              </a:rPr>
              <a:t>DHHS/DHB web sites updated with notice of suspension/links to announcement</a:t>
            </a:r>
          </a:p>
          <a:p>
            <a:pPr marL="744538" lvl="2" indent="0">
              <a:spcBef>
                <a:spcPts val="600"/>
              </a:spcBef>
              <a:spcAft>
                <a:spcPts val="600"/>
              </a:spcAft>
              <a:buNone/>
            </a:pPr>
            <a:endParaRPr lang="en-US" dirty="0">
              <a:latin typeface="Franklin Gothic Medium"/>
            </a:endParaRPr>
          </a:p>
          <a:p>
            <a:pPr lvl="2">
              <a:spcBef>
                <a:spcPts val="600"/>
              </a:spcBef>
              <a:spcAft>
                <a:spcPts val="600"/>
              </a:spcAft>
            </a:pPr>
            <a:endParaRPr lang="en-US" dirty="0">
              <a:latin typeface="Franklin Gothic Medium"/>
            </a:endParaRPr>
          </a:p>
          <a:p>
            <a:pPr lvl="2">
              <a:spcBef>
                <a:spcPts val="600"/>
              </a:spcBef>
              <a:spcAft>
                <a:spcPts val="600"/>
              </a:spcAft>
            </a:pPr>
            <a:endParaRPr lang="en-US" dirty="0">
              <a:latin typeface="Franklin Gothic Medium"/>
            </a:endParaRPr>
          </a:p>
          <a:p>
            <a:pPr marL="1028700" lvl="3" indent="0">
              <a:spcBef>
                <a:spcPts val="600"/>
              </a:spcBef>
              <a:spcAft>
                <a:spcPts val="600"/>
              </a:spcAft>
              <a:buNone/>
            </a:pPr>
            <a:endParaRPr lang="en-US" dirty="0">
              <a:latin typeface="Franklin Gothic Medium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2400" dirty="0">
              <a:latin typeface="Franklin Gothic Medium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71AC6D3-3E6E-49FC-B890-CDDD489FD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20" y="0"/>
            <a:ext cx="8717280" cy="54864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3200" b="1" dirty="0">
                <a:solidFill>
                  <a:srgbClr val="002060"/>
                </a:solidFill>
              </a:rPr>
              <a:t>Managed Care Suspension</a:t>
            </a:r>
            <a:endParaRPr lang="en-US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E8001BEE-7F49-41DD-BE85-F393C98BE89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274320" y="6573308"/>
            <a:ext cx="7682971" cy="284692"/>
          </a:xfrm>
        </p:spPr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Medicaid | December 2019</a:t>
            </a: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55EE1CCE-14F9-40D7-AB52-58896F496ED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8305800" y="6573308"/>
            <a:ext cx="564098" cy="284692"/>
          </a:xfrm>
        </p:spPr>
        <p:txBody>
          <a:bodyPr/>
          <a:lstStyle/>
          <a:p>
            <a:fld id="{11F27F3A-B3E9-41ED-AF8F-A365F10BB65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4258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397FF7F-0BDF-41F7-AF22-E958AF52B1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74320" y="457200"/>
            <a:ext cx="8595360" cy="5943600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Franklin Gothic Medium"/>
              </a:rPr>
              <a:t>126,000+ beneficiaries had chosen health plan as of 11/18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Franklin Gothic Medium"/>
              </a:rPr>
              <a:t>Primary concern to mitigate the inevitable confusion for beneficiaries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latin typeface="Franklin Gothic Medium"/>
              </a:rPr>
              <a:t>Early November – mailed 270,000+ reminder postcards regarding open enrollment ending 12/13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Franklin Gothic Medium"/>
              </a:rPr>
              <a:t>Mitigation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latin typeface="Franklin Gothic Medium"/>
              </a:rPr>
              <a:t>Notices to be sent beginning later this week to notify beneficiaries that: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Franklin Gothic Medium"/>
              </a:rPr>
              <a:t>They do not need to select health plan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Franklin Gothic Medium"/>
              </a:rPr>
              <a:t>Will be notified when Managed Care starts again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Franklin Gothic Medium"/>
              </a:rPr>
              <a:t>Continue to get Medicaid services the way they do now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Franklin Gothic Medium"/>
              </a:rPr>
              <a:t>EB Call center number on notices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latin typeface="Franklin Gothic Medium"/>
              </a:rPr>
              <a:t>Keep record of health plan/PCP choices  - factor in auto-enrollment process in new open enrollment period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71AC6D3-3E6E-49FC-B890-CDDD489FD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20" y="0"/>
            <a:ext cx="8717280" cy="54864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3200" b="1" dirty="0">
                <a:solidFill>
                  <a:srgbClr val="002060"/>
                </a:solidFill>
              </a:rPr>
              <a:t>Beneficiaries</a:t>
            </a:r>
            <a:endParaRPr lang="en-US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E8001BEE-7F49-41DD-BE85-F393C98BE89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274320" y="6573308"/>
            <a:ext cx="7682971" cy="284692"/>
          </a:xfrm>
        </p:spPr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Medicaid | </a:t>
            </a:r>
            <a:r>
              <a:rPr lang="en-US" dirty="0" err="1">
                <a:solidFill>
                  <a:prstClr val="black"/>
                </a:solidFill>
              </a:rPr>
              <a:t>december</a:t>
            </a:r>
            <a:r>
              <a:rPr lang="en-US" dirty="0">
                <a:solidFill>
                  <a:prstClr val="black"/>
                </a:solidFill>
              </a:rPr>
              <a:t> 2019</a:t>
            </a: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55EE1CCE-14F9-40D7-AB52-58896F496ED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8305800" y="6573308"/>
            <a:ext cx="564098" cy="284692"/>
          </a:xfrm>
        </p:spPr>
        <p:txBody>
          <a:bodyPr/>
          <a:lstStyle/>
          <a:p>
            <a:fld id="{11F27F3A-B3E9-41ED-AF8F-A365F10BB65F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4855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E8001BEE-7F49-41DD-BE85-F393C98BE89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Medicaid | </a:t>
            </a:r>
            <a:r>
              <a:rPr lang="en-US" dirty="0" err="1">
                <a:solidFill>
                  <a:prstClr val="black"/>
                </a:solidFill>
              </a:rPr>
              <a:t>december</a:t>
            </a:r>
            <a:r>
              <a:rPr lang="en-US" dirty="0">
                <a:solidFill>
                  <a:prstClr val="black"/>
                </a:solidFill>
              </a:rPr>
              <a:t> 2019</a:t>
            </a: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55EE1CCE-14F9-40D7-AB52-58896F496ED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71AC6D3-3E6E-49FC-B890-CDDD489FD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20" y="10372"/>
            <a:ext cx="7843267" cy="54864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3200" b="1" dirty="0">
                <a:solidFill>
                  <a:schemeClr val="accent5">
                    <a:lumMod val="50000"/>
                  </a:schemeClr>
                </a:solidFill>
              </a:rPr>
              <a:t>Enrollment Broker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626EE4-A19C-431C-8EDE-C5CF5DE48E4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74320" y="685800"/>
            <a:ext cx="8595578" cy="5354639"/>
          </a:xfrm>
        </p:spPr>
        <p:txBody>
          <a:bodyPr/>
          <a:lstStyle/>
          <a:p>
            <a:r>
              <a:rPr lang="en-US" dirty="0"/>
              <a:t>Enrollment Broker call center will continue until at least December 31</a:t>
            </a:r>
          </a:p>
          <a:p>
            <a:pPr lvl="1"/>
            <a:r>
              <a:rPr lang="en-US" sz="2000" dirty="0"/>
              <a:t>DHHS will reevaluate to determine actual end date for EB call center</a:t>
            </a:r>
          </a:p>
          <a:p>
            <a:pPr lvl="1"/>
            <a:r>
              <a:rPr lang="en-US" sz="2000" dirty="0"/>
              <a:t>Will answer questions and advise callers that Managed Care has been suspended</a:t>
            </a:r>
          </a:p>
          <a:p>
            <a:r>
              <a:rPr lang="en-US" dirty="0"/>
              <a:t>Web site updated</a:t>
            </a:r>
          </a:p>
          <a:p>
            <a:pPr lvl="1"/>
            <a:r>
              <a:rPr lang="en-US" sz="2000" dirty="0"/>
              <a:t>Messages that Managed Care has been suspended, questions/answers</a:t>
            </a:r>
          </a:p>
          <a:p>
            <a:pPr lvl="1"/>
            <a:r>
              <a:rPr lang="en-US" sz="2000" dirty="0"/>
              <a:t>Unable to access choice or enrollment process</a:t>
            </a:r>
          </a:p>
          <a:p>
            <a:pPr lvl="1"/>
            <a:endParaRPr lang="en-US" sz="2000" dirty="0"/>
          </a:p>
          <a:p>
            <a:r>
              <a:rPr lang="en-US" dirty="0"/>
              <a:t>Mobile App</a:t>
            </a:r>
          </a:p>
          <a:p>
            <a:pPr lvl="1"/>
            <a:r>
              <a:rPr lang="en-US" sz="2000" dirty="0"/>
              <a:t>Same message as web site and cannot access choice/enrollment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704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397FF7F-0BDF-41F7-AF22-E958AF52B1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74320" y="762000"/>
            <a:ext cx="8412480" cy="563880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400" dirty="0"/>
              <a:t>Procurements will continue</a:t>
            </a:r>
          </a:p>
          <a:p>
            <a:pPr lvl="1"/>
            <a:r>
              <a:rPr lang="en-US" sz="2000" dirty="0"/>
              <a:t>Ombudsman</a:t>
            </a:r>
          </a:p>
          <a:p>
            <a:pPr lvl="1"/>
            <a:r>
              <a:rPr lang="en-US" sz="2000" dirty="0"/>
              <a:t>Healthy Opportunities pilot</a:t>
            </a:r>
          </a:p>
          <a:p>
            <a:r>
              <a:rPr lang="en-US" sz="2400" dirty="0"/>
              <a:t>Providers should continue to contract with Plans</a:t>
            </a:r>
          </a:p>
          <a:p>
            <a:pPr lvl="1"/>
            <a:r>
              <a:rPr lang="en-US" sz="2000" dirty="0"/>
              <a:t>5 of 12 hospital systems had contracted – as of week of 11/18</a:t>
            </a:r>
          </a:p>
          <a:p>
            <a:pPr lvl="1"/>
            <a:r>
              <a:rPr lang="en-US" sz="2000" dirty="0"/>
              <a:t>145 small hospitals</a:t>
            </a:r>
          </a:p>
          <a:p>
            <a:pPr lvl="1"/>
            <a:r>
              <a:rPr lang="en-US" sz="2000" dirty="0"/>
              <a:t>40% providers who billed in 2018 were contracted</a:t>
            </a:r>
          </a:p>
          <a:p>
            <a:r>
              <a:rPr lang="en-US" sz="2400" dirty="0"/>
              <a:t>Work on NEMT will continue</a:t>
            </a:r>
          </a:p>
          <a:p>
            <a:pPr lvl="1"/>
            <a:r>
              <a:rPr lang="en-US" sz="2000" dirty="0"/>
              <a:t>Obtain rate information from counties</a:t>
            </a:r>
          </a:p>
          <a:p>
            <a:pPr lvl="1"/>
            <a:r>
              <a:rPr lang="en-US" sz="2000" dirty="0"/>
              <a:t>Continue contracting</a:t>
            </a:r>
          </a:p>
          <a:p>
            <a:r>
              <a:rPr lang="en-US" sz="2400" dirty="0"/>
              <a:t>DHB assessing all activities to determine which will stop/ continue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71AC6D3-3E6E-49FC-B890-CDDD489FD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20" y="0"/>
            <a:ext cx="8717280" cy="54864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3200" b="1" dirty="0">
                <a:solidFill>
                  <a:schemeClr val="accent5">
                    <a:lumMod val="50000"/>
                  </a:schemeClr>
                </a:solidFill>
              </a:rPr>
              <a:t>Next Steps – what happens now</a:t>
            </a: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E8001BEE-7F49-41DD-BE85-F393C98BE89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274320" y="6573308"/>
            <a:ext cx="7682971" cy="284692"/>
          </a:xfrm>
        </p:spPr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Medicaid | </a:t>
            </a:r>
            <a:r>
              <a:rPr lang="en-US" dirty="0" err="1">
                <a:solidFill>
                  <a:prstClr val="black"/>
                </a:solidFill>
              </a:rPr>
              <a:t>december</a:t>
            </a:r>
            <a:r>
              <a:rPr lang="en-US" dirty="0">
                <a:solidFill>
                  <a:prstClr val="black"/>
                </a:solidFill>
              </a:rPr>
              <a:t> 2019</a:t>
            </a: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55EE1CCE-14F9-40D7-AB52-58896F496ED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8305800" y="6573308"/>
            <a:ext cx="564098" cy="284692"/>
          </a:xfrm>
        </p:spPr>
        <p:txBody>
          <a:bodyPr/>
          <a:lstStyle/>
          <a:p>
            <a:fld id="{11F27F3A-B3E9-41ED-AF8F-A365F10BB65F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69999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0BB4154-8DBE-448F-A5B8-EDB07EAEE92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762000"/>
            <a:ext cx="8458200" cy="5278439"/>
          </a:xfrm>
        </p:spPr>
        <p:txBody>
          <a:bodyPr/>
          <a:lstStyle/>
          <a:p>
            <a:r>
              <a:rPr lang="en-US" sz="3200" dirty="0"/>
              <a:t>Annual open enrollment for the Federally Facilitated Marketplace (FFM):</a:t>
            </a:r>
          </a:p>
          <a:p>
            <a:pPr lvl="1"/>
            <a:r>
              <a:rPr lang="en-US" sz="2800" dirty="0"/>
              <a:t>began November 1, 2019 </a:t>
            </a:r>
          </a:p>
          <a:p>
            <a:pPr lvl="1"/>
            <a:r>
              <a:rPr lang="en-US" sz="2800" dirty="0"/>
              <a:t>ends December 15, 2019</a:t>
            </a:r>
          </a:p>
          <a:p>
            <a:endParaRPr lang="en-US" sz="3200" dirty="0"/>
          </a:p>
          <a:p>
            <a:r>
              <a:rPr lang="en-US" sz="3200" dirty="0"/>
              <a:t>DHHS sent approximately 300,000 letters to individuals potentially eligible for FFM coverage</a:t>
            </a:r>
          </a:p>
          <a:p>
            <a:pPr marL="342900" lvl="1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5CD3ED-4523-46CD-B9BD-1E8D656D8D2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006F70D-AA78-4113-B3B3-BBB3B11A9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967" y="10372"/>
            <a:ext cx="7843267" cy="548640"/>
          </a:xfrm>
        </p:spPr>
        <p:txBody>
          <a:bodyPr/>
          <a:lstStyle/>
          <a:p>
            <a:r>
              <a:rPr lang="en-US" dirty="0"/>
              <a:t>FFM Open Enrollment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2D7F212-6439-4EAA-B278-AB03539DF3EC}"/>
              </a:ext>
            </a:extLst>
          </p:cNvPr>
          <p:cNvSpPr/>
          <p:nvPr/>
        </p:nvSpPr>
        <p:spPr>
          <a:xfrm>
            <a:off x="249967" y="6611779"/>
            <a:ext cx="165622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000" cap="all" dirty="0">
                <a:solidFill>
                  <a:prstClr val="black"/>
                </a:solidFill>
                <a:latin typeface="Franklin Gothic Demi Cond" panose="020B0706030402020204" pitchFamily="34" charset="0"/>
              </a:rPr>
              <a:t>Medicaid | </a:t>
            </a:r>
            <a:r>
              <a:rPr lang="en-US" sz="1000" cap="all" dirty="0" err="1">
                <a:solidFill>
                  <a:prstClr val="black"/>
                </a:solidFill>
                <a:latin typeface="Franklin Gothic Demi Cond" panose="020B0706030402020204" pitchFamily="34" charset="0"/>
              </a:rPr>
              <a:t>december</a:t>
            </a:r>
            <a:r>
              <a:rPr lang="en-US" sz="1000" cap="all" dirty="0">
                <a:solidFill>
                  <a:prstClr val="black"/>
                </a:solidFill>
                <a:latin typeface="Franklin Gothic Demi Cond" panose="020B0706030402020204" pitchFamily="34" charset="0"/>
              </a:rPr>
              <a:t> 2019</a:t>
            </a:r>
          </a:p>
        </p:txBody>
      </p:sp>
    </p:spTree>
    <p:extLst>
      <p:ext uri="{BB962C8B-B14F-4D97-AF65-F5344CB8AC3E}">
        <p14:creationId xmlns:p14="http://schemas.microsoft.com/office/powerpoint/2010/main" val="37474175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0BB4154-8DBE-448F-A5B8-EDB07EAEE92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64098" y="990600"/>
            <a:ext cx="8305800" cy="4876799"/>
          </a:xfrm>
        </p:spPr>
        <p:txBody>
          <a:bodyPr/>
          <a:lstStyle/>
          <a:p>
            <a:r>
              <a:rPr lang="en-US" sz="3600" dirty="0"/>
              <a:t>Began October 15, 2019 </a:t>
            </a:r>
          </a:p>
          <a:p>
            <a:r>
              <a:rPr lang="en-US" sz="3600" dirty="0"/>
              <a:t>Ends December 7, 2019</a:t>
            </a:r>
          </a:p>
          <a:p>
            <a:r>
              <a:rPr lang="en-US" sz="3600" dirty="0"/>
              <a:t>Includes Medicare Advantage Plans and Part D plans</a:t>
            </a:r>
          </a:p>
          <a:p>
            <a:pPr lvl="1"/>
            <a:r>
              <a:rPr lang="en-US" sz="2800" dirty="0"/>
              <a:t>Sign up for plan</a:t>
            </a:r>
          </a:p>
          <a:p>
            <a:pPr lvl="1"/>
            <a:r>
              <a:rPr lang="en-US" sz="2800" dirty="0"/>
              <a:t>Switch plans</a:t>
            </a:r>
          </a:p>
          <a:p>
            <a:pPr lvl="1"/>
            <a:r>
              <a:rPr lang="en-US" sz="2800" dirty="0"/>
              <a:t>Leave plan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5CD3ED-4523-46CD-B9BD-1E8D656D8D2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006F70D-AA78-4113-B3B3-BBB3B11A9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967" y="10372"/>
            <a:ext cx="7843267" cy="548640"/>
          </a:xfrm>
        </p:spPr>
        <p:txBody>
          <a:bodyPr/>
          <a:lstStyle/>
          <a:p>
            <a:r>
              <a:rPr lang="en-US" dirty="0"/>
              <a:t>Medicare Open Enrollment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2D7F212-6439-4EAA-B278-AB03539DF3EC}"/>
              </a:ext>
            </a:extLst>
          </p:cNvPr>
          <p:cNvSpPr/>
          <p:nvPr/>
        </p:nvSpPr>
        <p:spPr>
          <a:xfrm>
            <a:off x="249967" y="6611779"/>
            <a:ext cx="165622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000" cap="all" dirty="0">
                <a:solidFill>
                  <a:prstClr val="black"/>
                </a:solidFill>
                <a:latin typeface="Franklin Gothic Demi Cond" panose="020B0706030402020204" pitchFamily="34" charset="0"/>
              </a:rPr>
              <a:t>Medicaid | </a:t>
            </a:r>
            <a:r>
              <a:rPr lang="en-US" sz="1000" cap="all" dirty="0" err="1">
                <a:solidFill>
                  <a:prstClr val="black"/>
                </a:solidFill>
                <a:latin typeface="Franklin Gothic Demi Cond" panose="020B0706030402020204" pitchFamily="34" charset="0"/>
              </a:rPr>
              <a:t>december</a:t>
            </a:r>
            <a:r>
              <a:rPr lang="en-US" sz="1000" cap="all" dirty="0">
                <a:solidFill>
                  <a:prstClr val="black"/>
                </a:solidFill>
                <a:latin typeface="Franklin Gothic Demi Cond" panose="020B0706030402020204" pitchFamily="34" charset="0"/>
              </a:rPr>
              <a:t> 2019</a:t>
            </a:r>
          </a:p>
        </p:txBody>
      </p:sp>
    </p:spTree>
    <p:extLst>
      <p:ext uri="{BB962C8B-B14F-4D97-AF65-F5344CB8AC3E}">
        <p14:creationId xmlns:p14="http://schemas.microsoft.com/office/powerpoint/2010/main" val="5905918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36">
            <a:extLst>
              <a:ext uri="{FF2B5EF4-FFF2-40B4-BE49-F238E27FC236}">
                <a16:creationId xmlns:a16="http://schemas.microsoft.com/office/drawing/2014/main" id="{A3176160-D408-45EE-B39F-360F89F54E0D}"/>
              </a:ext>
            </a:extLst>
          </p:cNvPr>
          <p:cNvSpPr>
            <a:spLocks noEditPoints="1"/>
          </p:cNvSpPr>
          <p:nvPr/>
        </p:nvSpPr>
        <p:spPr bwMode="auto">
          <a:xfrm>
            <a:off x="2814064" y="1932089"/>
            <a:ext cx="3115681" cy="4068249"/>
          </a:xfrm>
          <a:custGeom>
            <a:avLst/>
            <a:gdLst>
              <a:gd name="T0" fmla="*/ 913 w 1589"/>
              <a:gd name="T1" fmla="*/ 29 h 2169"/>
              <a:gd name="T2" fmla="*/ 126 w 1589"/>
              <a:gd name="T3" fmla="*/ 393 h 2169"/>
              <a:gd name="T4" fmla="*/ 89 w 1589"/>
              <a:gd name="T5" fmla="*/ 690 h 2169"/>
              <a:gd name="T6" fmla="*/ 103 w 1589"/>
              <a:gd name="T7" fmla="*/ 930 h 2169"/>
              <a:gd name="T8" fmla="*/ 20 w 1589"/>
              <a:gd name="T9" fmla="*/ 1132 h 2169"/>
              <a:gd name="T10" fmla="*/ 99 w 1589"/>
              <a:gd name="T11" fmla="*/ 1174 h 2169"/>
              <a:gd name="T12" fmla="*/ 69 w 1589"/>
              <a:gd name="T13" fmla="*/ 1255 h 2169"/>
              <a:gd name="T14" fmla="*/ 107 w 1589"/>
              <a:gd name="T15" fmla="*/ 1335 h 2169"/>
              <a:gd name="T16" fmla="*/ 90 w 1589"/>
              <a:gd name="T17" fmla="*/ 1427 h 2169"/>
              <a:gd name="T18" fmla="*/ 153 w 1589"/>
              <a:gd name="T19" fmla="*/ 1482 h 2169"/>
              <a:gd name="T20" fmla="*/ 229 w 1589"/>
              <a:gd name="T21" fmla="*/ 1642 h 2169"/>
              <a:gd name="T22" fmla="*/ 583 w 1589"/>
              <a:gd name="T23" fmla="*/ 1567 h 2169"/>
              <a:gd name="T24" fmla="*/ 675 w 1589"/>
              <a:gd name="T25" fmla="*/ 1816 h 2169"/>
              <a:gd name="T26" fmla="*/ 630 w 1589"/>
              <a:gd name="T27" fmla="*/ 2057 h 2169"/>
              <a:gd name="T28" fmla="*/ 696 w 1589"/>
              <a:gd name="T29" fmla="*/ 2163 h 2169"/>
              <a:gd name="T30" fmla="*/ 1299 w 1589"/>
              <a:gd name="T31" fmla="*/ 1653 h 2169"/>
              <a:gd name="T32" fmla="*/ 1589 w 1589"/>
              <a:gd name="T33" fmla="*/ 633 h 2169"/>
              <a:gd name="T34" fmla="*/ 1216 w 1589"/>
              <a:gd name="T35" fmla="*/ 1223 h 2169"/>
              <a:gd name="T36" fmla="*/ 1103 w 1589"/>
              <a:gd name="T37" fmla="*/ 1202 h 2169"/>
              <a:gd name="T38" fmla="*/ 1051 w 1589"/>
              <a:gd name="T39" fmla="*/ 1111 h 2169"/>
              <a:gd name="T40" fmla="*/ 975 w 1589"/>
              <a:gd name="T41" fmla="*/ 1004 h 2169"/>
              <a:gd name="T42" fmla="*/ 818 w 1589"/>
              <a:gd name="T43" fmla="*/ 995 h 2169"/>
              <a:gd name="T44" fmla="*/ 630 w 1589"/>
              <a:gd name="T45" fmla="*/ 887 h 2169"/>
              <a:gd name="T46" fmla="*/ 551 w 1589"/>
              <a:gd name="T47" fmla="*/ 808 h 2169"/>
              <a:gd name="T48" fmla="*/ 442 w 1589"/>
              <a:gd name="T49" fmla="*/ 755 h 2169"/>
              <a:gd name="T50" fmla="*/ 341 w 1589"/>
              <a:gd name="T51" fmla="*/ 708 h 2169"/>
              <a:gd name="T52" fmla="*/ 171 w 1589"/>
              <a:gd name="T53" fmla="*/ 590 h 2169"/>
              <a:gd name="T54" fmla="*/ 198 w 1589"/>
              <a:gd name="T55" fmla="*/ 482 h 2169"/>
              <a:gd name="T56" fmla="*/ 244 w 1589"/>
              <a:gd name="T57" fmla="*/ 409 h 2169"/>
              <a:gd name="T58" fmla="*/ 370 w 1589"/>
              <a:gd name="T59" fmla="*/ 283 h 2169"/>
              <a:gd name="T60" fmla="*/ 457 w 1589"/>
              <a:gd name="T61" fmla="*/ 211 h 2169"/>
              <a:gd name="T62" fmla="*/ 592 w 1589"/>
              <a:gd name="T63" fmla="*/ 147 h 2169"/>
              <a:gd name="T64" fmla="*/ 782 w 1589"/>
              <a:gd name="T65" fmla="*/ 96 h 2169"/>
              <a:gd name="T66" fmla="*/ 936 w 1589"/>
              <a:gd name="T67" fmla="*/ 87 h 2169"/>
              <a:gd name="T68" fmla="*/ 1105 w 1589"/>
              <a:gd name="T69" fmla="*/ 108 h 2169"/>
              <a:gd name="T70" fmla="*/ 1373 w 1589"/>
              <a:gd name="T71" fmla="*/ 309 h 2169"/>
              <a:gd name="T72" fmla="*/ 1523 w 1589"/>
              <a:gd name="T73" fmla="*/ 620 h 2169"/>
              <a:gd name="T74" fmla="*/ 1529 w 1589"/>
              <a:gd name="T75" fmla="*/ 754 h 2169"/>
              <a:gd name="T76" fmla="*/ 1439 w 1589"/>
              <a:gd name="T77" fmla="*/ 910 h 2169"/>
              <a:gd name="T78" fmla="*/ 1297 w 1589"/>
              <a:gd name="T79" fmla="*/ 1105 h 2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589" h="2169">
                <a:moveTo>
                  <a:pt x="1589" y="633"/>
                </a:moveTo>
                <a:cubicBezTo>
                  <a:pt x="1589" y="257"/>
                  <a:pt x="1275" y="0"/>
                  <a:pt x="913" y="29"/>
                </a:cubicBezTo>
                <a:cubicBezTo>
                  <a:pt x="552" y="57"/>
                  <a:pt x="378" y="162"/>
                  <a:pt x="302" y="210"/>
                </a:cubicBezTo>
                <a:cubicBezTo>
                  <a:pt x="226" y="257"/>
                  <a:pt x="152" y="341"/>
                  <a:pt x="126" y="393"/>
                </a:cubicBezTo>
                <a:cubicBezTo>
                  <a:pt x="99" y="445"/>
                  <a:pt x="83" y="542"/>
                  <a:pt x="80" y="587"/>
                </a:cubicBezTo>
                <a:cubicBezTo>
                  <a:pt x="77" y="632"/>
                  <a:pt x="82" y="660"/>
                  <a:pt x="89" y="690"/>
                </a:cubicBezTo>
                <a:cubicBezTo>
                  <a:pt x="96" y="720"/>
                  <a:pt x="126" y="769"/>
                  <a:pt x="135" y="806"/>
                </a:cubicBezTo>
                <a:cubicBezTo>
                  <a:pt x="143" y="842"/>
                  <a:pt x="120" y="904"/>
                  <a:pt x="103" y="930"/>
                </a:cubicBezTo>
                <a:cubicBezTo>
                  <a:pt x="87" y="955"/>
                  <a:pt x="29" y="1039"/>
                  <a:pt x="15" y="1060"/>
                </a:cubicBezTo>
                <a:cubicBezTo>
                  <a:pt x="0" y="1081"/>
                  <a:pt x="10" y="1109"/>
                  <a:pt x="20" y="1132"/>
                </a:cubicBezTo>
                <a:cubicBezTo>
                  <a:pt x="30" y="1156"/>
                  <a:pt x="67" y="1165"/>
                  <a:pt x="75" y="1168"/>
                </a:cubicBezTo>
                <a:cubicBezTo>
                  <a:pt x="83" y="1171"/>
                  <a:pt x="96" y="1171"/>
                  <a:pt x="99" y="1174"/>
                </a:cubicBezTo>
                <a:cubicBezTo>
                  <a:pt x="101" y="1177"/>
                  <a:pt x="97" y="1202"/>
                  <a:pt x="92" y="1217"/>
                </a:cubicBezTo>
                <a:cubicBezTo>
                  <a:pt x="88" y="1231"/>
                  <a:pt x="74" y="1247"/>
                  <a:pt x="69" y="1255"/>
                </a:cubicBezTo>
                <a:cubicBezTo>
                  <a:pt x="64" y="1264"/>
                  <a:pt x="72" y="1292"/>
                  <a:pt x="80" y="1309"/>
                </a:cubicBezTo>
                <a:cubicBezTo>
                  <a:pt x="87" y="1326"/>
                  <a:pt x="107" y="1335"/>
                  <a:pt x="107" y="1335"/>
                </a:cubicBezTo>
                <a:cubicBezTo>
                  <a:pt x="107" y="1335"/>
                  <a:pt x="79" y="1358"/>
                  <a:pt x="80" y="1384"/>
                </a:cubicBezTo>
                <a:cubicBezTo>
                  <a:pt x="80" y="1410"/>
                  <a:pt x="84" y="1423"/>
                  <a:pt x="90" y="1427"/>
                </a:cubicBezTo>
                <a:cubicBezTo>
                  <a:pt x="95" y="1431"/>
                  <a:pt x="127" y="1439"/>
                  <a:pt x="135" y="1451"/>
                </a:cubicBezTo>
                <a:cubicBezTo>
                  <a:pt x="143" y="1462"/>
                  <a:pt x="151" y="1473"/>
                  <a:pt x="153" y="1482"/>
                </a:cubicBezTo>
                <a:cubicBezTo>
                  <a:pt x="154" y="1488"/>
                  <a:pt x="150" y="1502"/>
                  <a:pt x="149" y="1511"/>
                </a:cubicBezTo>
                <a:cubicBezTo>
                  <a:pt x="145" y="1553"/>
                  <a:pt x="162" y="1638"/>
                  <a:pt x="229" y="1642"/>
                </a:cubicBezTo>
                <a:cubicBezTo>
                  <a:pt x="282" y="1645"/>
                  <a:pt x="365" y="1614"/>
                  <a:pt x="396" y="1607"/>
                </a:cubicBezTo>
                <a:cubicBezTo>
                  <a:pt x="426" y="1601"/>
                  <a:pt x="559" y="1551"/>
                  <a:pt x="583" y="1567"/>
                </a:cubicBezTo>
                <a:cubicBezTo>
                  <a:pt x="608" y="1584"/>
                  <a:pt x="612" y="1609"/>
                  <a:pt x="619" y="1632"/>
                </a:cubicBezTo>
                <a:cubicBezTo>
                  <a:pt x="627" y="1656"/>
                  <a:pt x="665" y="1773"/>
                  <a:pt x="675" y="1816"/>
                </a:cubicBezTo>
                <a:cubicBezTo>
                  <a:pt x="685" y="1858"/>
                  <a:pt x="708" y="1934"/>
                  <a:pt x="714" y="1957"/>
                </a:cubicBezTo>
                <a:cubicBezTo>
                  <a:pt x="675" y="1967"/>
                  <a:pt x="635" y="2046"/>
                  <a:pt x="630" y="2057"/>
                </a:cubicBezTo>
                <a:cubicBezTo>
                  <a:pt x="609" y="2163"/>
                  <a:pt x="609" y="2163"/>
                  <a:pt x="609" y="2163"/>
                </a:cubicBezTo>
                <a:cubicBezTo>
                  <a:pt x="609" y="2163"/>
                  <a:pt x="697" y="2169"/>
                  <a:pt x="696" y="2163"/>
                </a:cubicBezTo>
                <a:cubicBezTo>
                  <a:pt x="695" y="2158"/>
                  <a:pt x="1263" y="1721"/>
                  <a:pt x="1263" y="1721"/>
                </a:cubicBezTo>
                <a:cubicBezTo>
                  <a:pt x="1299" y="1653"/>
                  <a:pt x="1299" y="1653"/>
                  <a:pt x="1299" y="1653"/>
                </a:cubicBezTo>
                <a:cubicBezTo>
                  <a:pt x="1219" y="1406"/>
                  <a:pt x="1279" y="1307"/>
                  <a:pt x="1355" y="1193"/>
                </a:cubicBezTo>
                <a:cubicBezTo>
                  <a:pt x="1426" y="1087"/>
                  <a:pt x="1589" y="1008"/>
                  <a:pt x="1589" y="633"/>
                </a:cubicBezTo>
                <a:close/>
                <a:moveTo>
                  <a:pt x="1297" y="1119"/>
                </a:moveTo>
                <a:cubicBezTo>
                  <a:pt x="1297" y="1169"/>
                  <a:pt x="1263" y="1211"/>
                  <a:pt x="1216" y="1223"/>
                </a:cubicBezTo>
                <a:cubicBezTo>
                  <a:pt x="1208" y="1245"/>
                  <a:pt x="1187" y="1261"/>
                  <a:pt x="1162" y="1261"/>
                </a:cubicBezTo>
                <a:cubicBezTo>
                  <a:pt x="1129" y="1261"/>
                  <a:pt x="1103" y="1234"/>
                  <a:pt x="1103" y="1202"/>
                </a:cubicBezTo>
                <a:cubicBezTo>
                  <a:pt x="1103" y="1197"/>
                  <a:pt x="1104" y="1191"/>
                  <a:pt x="1106" y="1186"/>
                </a:cubicBezTo>
                <a:cubicBezTo>
                  <a:pt x="1074" y="1176"/>
                  <a:pt x="1051" y="1146"/>
                  <a:pt x="1051" y="1111"/>
                </a:cubicBezTo>
                <a:cubicBezTo>
                  <a:pt x="1051" y="1107"/>
                  <a:pt x="1052" y="1103"/>
                  <a:pt x="1052" y="1099"/>
                </a:cubicBezTo>
                <a:cubicBezTo>
                  <a:pt x="1010" y="1087"/>
                  <a:pt x="978" y="1050"/>
                  <a:pt x="975" y="1004"/>
                </a:cubicBezTo>
                <a:cubicBezTo>
                  <a:pt x="946" y="1001"/>
                  <a:pt x="920" y="993"/>
                  <a:pt x="895" y="981"/>
                </a:cubicBezTo>
                <a:cubicBezTo>
                  <a:pt x="871" y="990"/>
                  <a:pt x="845" y="995"/>
                  <a:pt x="818" y="995"/>
                </a:cubicBezTo>
                <a:cubicBezTo>
                  <a:pt x="738" y="995"/>
                  <a:pt x="668" y="952"/>
                  <a:pt x="631" y="887"/>
                </a:cubicBezTo>
                <a:cubicBezTo>
                  <a:pt x="631" y="887"/>
                  <a:pt x="630" y="887"/>
                  <a:pt x="630" y="887"/>
                </a:cubicBezTo>
                <a:cubicBezTo>
                  <a:pt x="586" y="887"/>
                  <a:pt x="551" y="852"/>
                  <a:pt x="551" y="809"/>
                </a:cubicBezTo>
                <a:cubicBezTo>
                  <a:pt x="551" y="809"/>
                  <a:pt x="551" y="809"/>
                  <a:pt x="551" y="808"/>
                </a:cubicBezTo>
                <a:cubicBezTo>
                  <a:pt x="549" y="809"/>
                  <a:pt x="547" y="809"/>
                  <a:pt x="545" y="809"/>
                </a:cubicBezTo>
                <a:cubicBezTo>
                  <a:pt x="502" y="809"/>
                  <a:pt x="465" y="787"/>
                  <a:pt x="442" y="755"/>
                </a:cubicBezTo>
                <a:cubicBezTo>
                  <a:pt x="433" y="758"/>
                  <a:pt x="424" y="760"/>
                  <a:pt x="414" y="760"/>
                </a:cubicBezTo>
                <a:cubicBezTo>
                  <a:pt x="380" y="760"/>
                  <a:pt x="352" y="738"/>
                  <a:pt x="341" y="708"/>
                </a:cubicBezTo>
                <a:cubicBezTo>
                  <a:pt x="327" y="713"/>
                  <a:pt x="312" y="716"/>
                  <a:pt x="297" y="716"/>
                </a:cubicBezTo>
                <a:cubicBezTo>
                  <a:pt x="227" y="716"/>
                  <a:pt x="171" y="660"/>
                  <a:pt x="171" y="590"/>
                </a:cubicBezTo>
                <a:cubicBezTo>
                  <a:pt x="171" y="559"/>
                  <a:pt x="183" y="530"/>
                  <a:pt x="202" y="508"/>
                </a:cubicBezTo>
                <a:cubicBezTo>
                  <a:pt x="199" y="500"/>
                  <a:pt x="198" y="491"/>
                  <a:pt x="198" y="482"/>
                </a:cubicBezTo>
                <a:cubicBezTo>
                  <a:pt x="198" y="450"/>
                  <a:pt x="217" y="422"/>
                  <a:pt x="244" y="410"/>
                </a:cubicBezTo>
                <a:cubicBezTo>
                  <a:pt x="244" y="410"/>
                  <a:pt x="244" y="409"/>
                  <a:pt x="244" y="409"/>
                </a:cubicBezTo>
                <a:cubicBezTo>
                  <a:pt x="244" y="340"/>
                  <a:pt x="300" y="283"/>
                  <a:pt x="370" y="283"/>
                </a:cubicBezTo>
                <a:cubicBezTo>
                  <a:pt x="370" y="283"/>
                  <a:pt x="370" y="283"/>
                  <a:pt x="370" y="283"/>
                </a:cubicBezTo>
                <a:cubicBezTo>
                  <a:pt x="370" y="282"/>
                  <a:pt x="370" y="281"/>
                  <a:pt x="370" y="280"/>
                </a:cubicBezTo>
                <a:cubicBezTo>
                  <a:pt x="370" y="236"/>
                  <a:pt x="414" y="211"/>
                  <a:pt x="457" y="211"/>
                </a:cubicBezTo>
                <a:cubicBezTo>
                  <a:pt x="470" y="211"/>
                  <a:pt x="481" y="214"/>
                  <a:pt x="492" y="219"/>
                </a:cubicBezTo>
                <a:cubicBezTo>
                  <a:pt x="514" y="181"/>
                  <a:pt x="545" y="147"/>
                  <a:pt x="592" y="147"/>
                </a:cubicBezTo>
                <a:cubicBezTo>
                  <a:pt x="609" y="147"/>
                  <a:pt x="626" y="151"/>
                  <a:pt x="641" y="157"/>
                </a:cubicBezTo>
                <a:cubicBezTo>
                  <a:pt x="679" y="125"/>
                  <a:pt x="728" y="96"/>
                  <a:pt x="782" y="96"/>
                </a:cubicBezTo>
                <a:cubicBezTo>
                  <a:pt x="817" y="96"/>
                  <a:pt x="841" y="99"/>
                  <a:pt x="871" y="114"/>
                </a:cubicBezTo>
                <a:cubicBezTo>
                  <a:pt x="888" y="105"/>
                  <a:pt x="916" y="87"/>
                  <a:pt x="936" y="87"/>
                </a:cubicBezTo>
                <a:cubicBezTo>
                  <a:pt x="980" y="87"/>
                  <a:pt x="1011" y="86"/>
                  <a:pt x="1033" y="120"/>
                </a:cubicBezTo>
                <a:cubicBezTo>
                  <a:pt x="1046" y="111"/>
                  <a:pt x="1088" y="108"/>
                  <a:pt x="1105" y="108"/>
                </a:cubicBezTo>
                <a:cubicBezTo>
                  <a:pt x="1139" y="108"/>
                  <a:pt x="1188" y="156"/>
                  <a:pt x="1199" y="186"/>
                </a:cubicBezTo>
                <a:cubicBezTo>
                  <a:pt x="1279" y="152"/>
                  <a:pt x="1357" y="225"/>
                  <a:pt x="1373" y="309"/>
                </a:cubicBezTo>
                <a:cubicBezTo>
                  <a:pt x="1432" y="305"/>
                  <a:pt x="1485" y="391"/>
                  <a:pt x="1462" y="442"/>
                </a:cubicBezTo>
                <a:cubicBezTo>
                  <a:pt x="1513" y="483"/>
                  <a:pt x="1523" y="549"/>
                  <a:pt x="1523" y="620"/>
                </a:cubicBezTo>
                <a:cubicBezTo>
                  <a:pt x="1523" y="645"/>
                  <a:pt x="1519" y="669"/>
                  <a:pt x="1512" y="692"/>
                </a:cubicBezTo>
                <a:cubicBezTo>
                  <a:pt x="1522" y="710"/>
                  <a:pt x="1529" y="731"/>
                  <a:pt x="1529" y="754"/>
                </a:cubicBezTo>
                <a:cubicBezTo>
                  <a:pt x="1529" y="814"/>
                  <a:pt x="1487" y="864"/>
                  <a:pt x="1432" y="877"/>
                </a:cubicBezTo>
                <a:cubicBezTo>
                  <a:pt x="1437" y="887"/>
                  <a:pt x="1439" y="898"/>
                  <a:pt x="1439" y="910"/>
                </a:cubicBezTo>
                <a:cubicBezTo>
                  <a:pt x="1439" y="946"/>
                  <a:pt x="1415" y="976"/>
                  <a:pt x="1383" y="985"/>
                </a:cubicBezTo>
                <a:cubicBezTo>
                  <a:pt x="1381" y="1040"/>
                  <a:pt x="1346" y="1087"/>
                  <a:pt x="1297" y="1105"/>
                </a:cubicBezTo>
                <a:cubicBezTo>
                  <a:pt x="1297" y="1110"/>
                  <a:pt x="1297" y="1114"/>
                  <a:pt x="1297" y="1119"/>
                </a:cubicBezTo>
                <a:close/>
              </a:path>
            </a:pathLst>
          </a:custGeom>
          <a:solidFill>
            <a:schemeClr val="bg1">
              <a:lumMod val="85000"/>
              <a:alpha val="24000"/>
            </a:schemeClr>
          </a:solidFill>
          <a:ln w="3175"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solidFill>
                  <a:srgbClr val="52849C"/>
                </a:solidFill>
              </a:ln>
              <a:solidFill>
                <a:srgbClr val="373737"/>
              </a:solidFill>
              <a:effectLst/>
              <a:uLnTx/>
              <a:uFillTx/>
              <a:latin typeface="Gotham Light"/>
              <a:ea typeface="+mn-ea"/>
              <a:cs typeface="Gotham Ligh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54E0E6-1A4E-4E21-9D83-C2E7D8931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032" y="0"/>
            <a:ext cx="7843267" cy="548640"/>
          </a:xfrm>
        </p:spPr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0F288C-1B30-49FF-A108-CB896EB4B1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Medicaid | </a:t>
            </a:r>
            <a:r>
              <a:rPr lang="en-US" dirty="0" err="1">
                <a:solidFill>
                  <a:prstClr val="black"/>
                </a:solidFill>
              </a:rPr>
              <a:t>december</a:t>
            </a:r>
            <a:r>
              <a:rPr lang="en-US" dirty="0">
                <a:solidFill>
                  <a:prstClr val="black"/>
                </a:solidFill>
              </a:rPr>
              <a:t> 2019</a:t>
            </a:r>
          </a:p>
        </p:txBody>
      </p:sp>
    </p:spTree>
    <p:extLst>
      <p:ext uri="{BB962C8B-B14F-4D97-AF65-F5344CB8AC3E}">
        <p14:creationId xmlns:p14="http://schemas.microsoft.com/office/powerpoint/2010/main" val="47061568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SECTOMILLISECCONVERTED" val="1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333&quot;/&gt;&lt;/object&gt;&lt;object type=&quot;3&quot; unique_id=&quot;10007&quot;&gt;&lt;property id=&quot;20148&quot; value=&quot;5&quot;/&gt;&lt;property id=&quot;20300&quot; value=&quot;Slide 2 - &amp;quot;Agenda&amp;quot;&quot;/&gt;&lt;property id=&quot;20307&quot; value=&quot;873&quot;/&gt;&lt;/object&gt;&lt;object type=&quot;3&quot; unique_id=&quot;10017&quot;&gt;&lt;property id=&quot;20148&quot; value=&quot;5&quot;/&gt;&lt;property id=&quot;20300&quot; value=&quot;Slide 6 - &amp;quot;Managed Care Phase 1 (Regions 2 &amp;amp;4) Timeline&amp;quot;&quot;/&gt;&lt;property id=&quot;20307&quot; value=&quot;1689&quot;/&gt;&lt;/object&gt;&lt;object type=&quot;3&quot; unique_id=&quot;10018&quot;&gt;&lt;property id=&quot;20148&quot; value=&quot;5&quot;/&gt;&lt;property id=&quot;20300&quot; value=&quot;Slide 7 - &amp;quot;Managed Care Phase 2 (Regions 1,3,5,6) Timeline&amp;quot;&quot;/&gt;&lt;property id=&quot;20307&quot; value=&quot;1485&quot;/&gt;&lt;/object&gt;&lt;object type=&quot;3&quot; unique_id=&quot;10022&quot;&gt;&lt;property id=&quot;20148&quot; value=&quot;5&quot;/&gt;&lt;property id=&quot;20300&quot; value=&quot;Slide 22 - &amp;quot;How are Beneficiaries Enrolled in a Health Plan?&amp;quot;&quot;/&gt;&lt;property id=&quot;20307&quot; value=&quot;1588&quot;/&gt;&lt;/object&gt;&lt;object type=&quot;3&quot; unique_id=&quot;10070&quot;&gt;&lt;property id=&quot;20148&quot; value=&quot;5&quot;/&gt;&lt;property id=&quot;20300&quot; value=&quot;Slide 43 - &amp;quot;County Preparation Discussion&amp;quot;&quot;/&gt;&lt;property id=&quot;20307&quot; value=&quot;1582&quot;/&gt;&lt;/object&gt;&lt;object type=&quot;3&quot; unique_id=&quot;10072&quot;&gt;&lt;property id=&quot;20148&quot; value=&quot;5&quot;/&gt;&lt;property id=&quot;20300&quot; value=&quot;Slide 44 - &amp;quot;Escalation Process&amp;quot;&quot;/&gt;&lt;property id=&quot;20307&quot; value=&quot;1577&quot;/&gt;&lt;/object&gt;&lt;object type=&quot;3&quot; unique_id=&quot;10073&quot;&gt;&lt;property id=&quot;20148&quot; value=&quot;5&quot;/&gt;&lt;property id=&quot;20300&quot; value=&quot;Slide 45 - &amp;quot;Information and Education&amp;quot;&quot;/&gt;&lt;property id=&quot;20307&quot; value=&quot;1576&quot;/&gt;&lt;/object&gt;&lt;object type=&quot;3&quot; unique_id=&quot;10074&quot;&gt;&lt;property id=&quot;20148&quot; value=&quot;5&quot;/&gt;&lt;property id=&quot;20300&quot; value=&quot;Slide 46 - &amp;quot;Key Considerations&amp;quot;&quot;/&gt;&lt;property id=&quot;20307&quot; value=&quot;1672&quot;/&gt;&lt;/object&gt;&lt;object type=&quot;3&quot; unique_id=&quot;13393&quot;&gt;&lt;property id=&quot;20148&quot; value=&quot;5&quot;/&gt;&lt;property id=&quot;20300&quot; value=&quot;Slide 39 - &amp;quot;Auto-Assignment &amp;quot;&quot;/&gt;&lt;property id=&quot;20307&quot; value=&quot;1692&quot;/&gt;&lt;/object&gt;&lt;object type=&quot;3&quot; unique_id=&quot;109242&quot;&gt;&lt;property id=&quot;20148&quot; value=&quot;5&quot;/&gt;&lt;property id=&quot;20300&quot; value=&quot;Slide 11 - &amp;quot;Where Medicaid Transformation is Today With Managed Care &amp;quot;&quot;/&gt;&lt;property id=&quot;20307&quot; value=&quot;1773&quot;/&gt;&lt;/object&gt;&lt;object type=&quot;3&quot; unique_id=&quot;109244&quot;&gt;&lt;property id=&quot;20148&quot; value=&quot;5&quot;/&gt;&lt;property id=&quot;20300&quot; value=&quot;Slide 41 - &amp;quot;Key Managed Care Beneficiary Supports&amp;quot;&quot;/&gt;&lt;property id=&quot;20307&quot; value=&quot;1765&quot;/&gt;&lt;/object&gt;&lt;object type=&quot;3&quot; unique_id=&quot;109245&quot;&gt;&lt;property id=&quot;20148&quot; value=&quot;5&quot;/&gt;&lt;property id=&quot;20300&quot; value=&quot;Slide 23 - &amp;quot;Auto-Assignment &amp;quot;&quot;/&gt;&lt;property id=&quot;20307&quot; value=&quot;1772&quot;/&gt;&lt;/object&gt;&lt;object type=&quot;3&quot; unique_id=&quot;109246&quot;&gt;&lt;property id=&quot;20148&quot; value=&quot;5&quot;/&gt;&lt;property id=&quot;20300&quot; value=&quot;Slide 24 - &amp;quot;Health Plan Selection and Capacity &amp;quot;&quot;/&gt;&lt;property id=&quot;20307&quot; value=&quot;1768&quot;/&gt;&lt;/object&gt;&lt;object type=&quot;3&quot; unique_id=&quot;109248&quot;&gt;&lt;property id=&quot;20148&quot; value=&quot;5&quot;/&gt;&lt;property id=&quot;20300&quot; value=&quot;Slide 26 - &amp;quot;PCP and AMH Definitions &amp;quot;&quot;/&gt;&lt;property id=&quot;20307&quot; value=&quot;1769&quot;/&gt;&lt;/object&gt;&lt;object type=&quot;3&quot; unique_id=&quot;109249&quot;&gt;&lt;property id=&quot;20148&quot; value=&quot;5&quot;/&gt;&lt;property id=&quot;20300&quot; value=&quot;Slide 27 - &amp;quot;PCP Selection&amp;quot;&quot;/&gt;&lt;property id=&quot;20307&quot; value=&quot;1771&quot;/&gt;&lt;/object&gt;&lt;object type=&quot;3&quot; unique_id=&quot;109250&quot;&gt;&lt;property id=&quot;20148&quot; value=&quot;5&quot;/&gt;&lt;property id=&quot;20300&quot; value=&quot;Slide 35 - &amp;quot;NEMT&amp;quot;&quot;/&gt;&lt;property id=&quot;20307&quot; value=&quot;1767&quot;/&gt;&lt;/object&gt;&lt;object type=&quot;3&quot; unique_id=&quot;109251&quot;&gt;&lt;property id=&quot;20148&quot; value=&quot;5&quot;/&gt;&lt;property id=&quot;20300&quot; value=&quot;Slide 48 - &amp;quot;Scenarios&amp;quot;&quot;/&gt;&lt;property id=&quot;20307&quot; value=&quot;1752&quot;/&gt;&lt;/object&gt;&lt;object type=&quot;3&quot; unique_id=&quot;109252&quot;&gt;&lt;property id=&quot;20148&quot; value=&quot;5&quot;/&gt;&lt;property id=&quot;20300&quot; value=&quot;Slide 49 - &amp;quot;Scenarios&amp;quot;&quot;/&gt;&lt;property id=&quot;20307&quot; value=&quot;1753&quot;/&gt;&lt;/object&gt;&lt;object type=&quot;3&quot; unique_id=&quot;109253&quot;&gt;&lt;property id=&quot;20148&quot; value=&quot;5&quot;/&gt;&lt;property id=&quot;20300&quot; value=&quot;Slide 13 - &amp;quot;Address Verification Update &amp;quot;&quot;/&gt;&lt;property id=&quot;20307&quot; value=&quot;1766&quot;/&gt;&lt;/object&gt;&lt;object type=&quot;3&quot; unique_id=&quot;109254&quot;&gt;&lt;property id=&quot;20148&quot; value=&quot;5&quot;/&gt;&lt;property id=&quot;20300&quot; value=&quot;Slide 14 - &amp;quot;PHP Cross Functional Training for Regions 1, 3, 5, and 6&amp;quot;&quot;/&gt;&lt;property id=&quot;20307&quot; value=&quot;843&quot;/&gt;&lt;/object&gt;&lt;object type=&quot;3&quot; unique_id=&quot;109255&quot;&gt;&lt;property id=&quot;20148&quot; value=&quot;5&quot;/&gt;&lt;property id=&quot;20300&quot; value=&quot;Slide 17 - &amp;quot;Questions&amp;quot;&quot;/&gt;&lt;property id=&quot;20307&quot; value=&quot;1750&quot;/&gt;&lt;/object&gt;&lt;object type=&quot;3&quot; unique_id=&quot;109256&quot;&gt;&lt;property id=&quot;20148&quot; value=&quot;5&quot;/&gt;&lt;property id=&quot;20300&quot; value=&quot;Slide 16&quot;/&gt;&lt;property id=&quot;20307&quot; value=&quot;771&quot;/&gt;&lt;/object&gt;&lt;object type=&quot;3&quot; unique_id=&quot;109257&quot;&gt;&lt;property id=&quot;20148&quot; value=&quot;5&quot;/&gt;&lt;property id=&quot;20300&quot; value=&quot;Slide 40 - &amp;quot;Returned Mail Process – EB and PHP&amp;quot;&quot;/&gt;&lt;property id=&quot;20307&quot; value=&quot;1698&quot;/&gt;&lt;/object&gt;&lt;object type=&quot;3&quot; unique_id=&quot;109258&quot;&gt;&lt;property id=&quot;20148&quot; value=&quot;5&quot;/&gt;&lt;property id=&quot;20300&quot; value=&quot;Slide 42 - &amp;quot;Medicaid Cards&amp;quot;&quot;/&gt;&lt;property id=&quot;20307&quot; value=&quot;1699&quot;/&gt;&lt;/object&gt;&lt;object type=&quot;3&quot; unique_id=&quot;109259&quot;&gt;&lt;property id=&quot;20148&quot; value=&quot;5&quot;/&gt;&lt;property id=&quot;20300&quot; value=&quot;Slide 47 - &amp;quot;Sample EB Notices &amp;quot;&quot;/&gt;&lt;property id=&quot;20307&quot; value=&quot;1758&quot;/&gt;&lt;/object&gt;&lt;object type=&quot;3&quot; unique_id=&quot;115784&quot;&gt;&lt;property id=&quot;20148&quot; value=&quot;5&quot;/&gt;&lt;property id=&quot;20300&quot; value=&quot;Slide 21 - &amp;quot;To-Be Beneficiary Enrollment Process&amp;quot;&quot;/&gt;&lt;property id=&quot;20307&quot; value=&quot;1774&quot;/&gt;&lt;/object&gt;&lt;object type=&quot;3&quot; unique_id=&quot;119288&quot;&gt;&lt;property id=&quot;20148&quot; value=&quot;5&quot;/&gt;&lt;property id=&quot;20300&quot; value=&quot;Slide 3&quot;/&gt;&lt;property id=&quot;20307&quot; value=&quot;1835&quot;/&gt;&lt;/object&gt;&lt;object type=&quot;3&quot; unique_id=&quot;119289&quot;&gt;&lt;property id=&quot;20148&quot; value=&quot;5&quot;/&gt;&lt;property id=&quot;20300&quot; value=&quot;Slide 4 - &amp;quot;Medicaid Transformation Timeline&amp;quot;&quot;/&gt;&lt;property id=&quot;20307&quot; value=&quot;1723&quot;/&gt;&lt;/object&gt;&lt;object type=&quot;3&quot; unique_id=&quot;119290&quot;&gt;&lt;property id=&quot;20148&quot; value=&quot;5&quot;/&gt;&lt;property id=&quot;20300&quot; value=&quot;Slide 5 - &amp;quot;How the DSS Will Be Prepared for Medicaid Transformation?&amp;quot;&quot;/&gt;&lt;property id=&quot;20307&quot; value=&quot;1841&quot;/&gt;&lt;/object&gt;&lt;object type=&quot;3&quot; unique_id=&quot;119291&quot;&gt;&lt;property id=&quot;20148&quot; value=&quot;5&quot;/&gt;&lt;property id=&quot;20300&quot; value=&quot;Slide 8 - &amp;quot;DSS Readiness and Training Plan&amp;quot;&quot;/&gt;&lt;property id=&quot;20307&quot; value=&quot;1776&quot;/&gt;&lt;/object&gt;&lt;object type=&quot;3&quot; unique_id=&quot;119292&quot;&gt;&lt;property id=&quot;20148&quot; value=&quot;5&quot;/&gt;&lt;property id=&quot;20300&quot; value=&quot;Slide 9 - &amp;quot;Training Outline and Content&amp;quot;&quot;/&gt;&lt;property id=&quot;20307&quot; value=&quot;1837&quot;/&gt;&lt;/object&gt;&lt;object type=&quot;3&quot; unique_id=&quot;119293&quot;&gt;&lt;property id=&quot;20148&quot; value=&quot;5&quot;/&gt;&lt;property id=&quot;20300&quot; value=&quot;Slide 10 - &amp;quot;DSS Medicaid Transformation Playbook&amp;quot;&quot;/&gt;&lt;property id=&quot;20307&quot; value=&quot;1838&quot;/&gt;&lt;/object&gt;&lt;object type=&quot;3&quot; unique_id=&quot;119294&quot;&gt;&lt;property id=&quot;20148&quot; value=&quot;5&quot;/&gt;&lt;property id=&quot;20300&quot; value=&quot;Slide 12 - &amp;quot;Health Plan NEMT Contact Information&amp;quot;&quot;/&gt;&lt;property id=&quot;20307&quot; value=&quot;1842&quot;/&gt;&lt;/object&gt;&lt;object type=&quot;3&quot; unique_id=&quot;119295&quot;&gt;&lt;property id=&quot;20148&quot; value=&quot;5&quot;/&gt;&lt;property id=&quot;20300&quot; value=&quot;Slide 15 - &amp;quot;Coming Soon&amp;quot;&quot;/&gt;&lt;property id=&quot;20307&quot; value=&quot;1779&quot;/&gt;&lt;/object&gt;&lt;object type=&quot;3&quot; unique_id=&quot;119296&quot;&gt;&lt;property id=&quot;20148&quot; value=&quot;5&quot;/&gt;&lt;property id=&quot;20300&quot; value=&quot;Slide 18 - &amp;quot;Medicaid Transformation Contacts&amp;quot;&quot;/&gt;&lt;property id=&quot;20307&quot; value=&quot;1840&quot;/&gt;&lt;/object&gt;&lt;object type=&quot;3&quot; unique_id=&quot;119297&quot;&gt;&lt;property id=&quot;20148&quot; value=&quot;5&quot;/&gt;&lt;property id=&quot;20300&quot; value=&quot;Slide 19 - &amp;quot;DSS Readiness and Training Timeline&amp;quot;&quot;/&gt;&lt;property id=&quot;20307&quot; value=&quot;1764&quot;/&gt;&lt;/object&gt;&lt;object type=&quot;3&quot; unique_id=&quot;119298&quot;&gt;&lt;property id=&quot;20148&quot; value=&quot;5&quot;/&gt;&lt;property id=&quot;20300&quot; value=&quot;Slide 20 - &amp;quot;Soft Launch &amp;quot;&quot;/&gt;&lt;property id=&quot;20307&quot; value=&quot;1760&quot;/&gt;&lt;/object&gt;&lt;object type=&quot;3&quot; unique_id=&quot;119299&quot;&gt;&lt;property id=&quot;20148&quot; value=&quot;5&quot;/&gt;&lt;property id=&quot;20300&quot; value=&quot;Slide 25 - &amp;quot;Auto-Assignment Impacts &amp;quot;&quot;/&gt;&lt;property id=&quot;20307&quot; value=&quot;1778&quot;/&gt;&lt;/object&gt;&lt;object type=&quot;3&quot; unique_id=&quot;119300&quot;&gt;&lt;property id=&quot;20148&quot; value=&quot;5&quot;/&gt;&lt;property id=&quot;20300&quot; value=&quot;Slide 28 - &amp;quot;NEMT Updates &amp;quot;&quot;/&gt;&lt;property id=&quot;20307&quot; value=&quot;1854&quot;/&gt;&lt;/object&gt;&lt;object type=&quot;3&quot; unique_id=&quot;119301&quot;&gt;&lt;property id=&quot;20148&quot; value=&quot;5&quot;/&gt;&lt;property id=&quot;20300&quot; value=&quot;Slide 29 - &amp;quot;Upcoming NEMT Information&amp;quot;&quot;/&gt;&lt;property id=&quot;20307&quot; value=&quot;1853&quot;/&gt;&lt;/object&gt;&lt;object type=&quot;3&quot; unique_id=&quot;119302&quot;&gt;&lt;property id=&quot;20148&quot; value=&quot;5&quot;/&gt;&lt;property id=&quot;20300&quot; value=&quot;Slide 30 - &amp;quot;NEMT today&amp;quot;&quot;/&gt;&lt;property id=&quot;20307&quot; value=&quot;1792&quot;/&gt;&lt;/object&gt;&lt;object type=&quot;3&quot; unique_id=&quot;119303&quot;&gt;&lt;property id=&quot;20148&quot; value=&quot;5&quot;/&gt;&lt;property id=&quot;20300&quot; value=&quot;Slide 31 - &amp;quot;NEMT in Managed Care&amp;quot;&quot;/&gt;&lt;property id=&quot;20307&quot; value=&quot;495&quot;/&gt;&lt;/object&gt;&lt;object type=&quot;3&quot; unique_id=&quot;119304&quot;&gt;&lt;property id=&quot;20148&quot; value=&quot;5&quot;/&gt;&lt;property id=&quot;20300&quot; value=&quot;Slide 32 - &amp;quot;NEMT in Managed Care&amp;quot;&quot;/&gt;&lt;property id=&quot;20307&quot; value=&quot;1801&quot;/&gt;&lt;/object&gt;&lt;object type=&quot;3&quot; unique_id=&quot;119305&quot;&gt;&lt;property id=&quot;20148&quot; value=&quot;5&quot;/&gt;&lt;property id=&quot;20300&quot; value=&quot;Slide 33 - &amp;quot;NC Medicaid Oversight of NEMT in Managed Care&amp;quot;&quot;/&gt;&lt;property id=&quot;20307&quot; value=&quot;1799&quot;/&gt;&lt;/object&gt;&lt;object type=&quot;3&quot; unique_id=&quot;119306&quot;&gt;&lt;property id=&quot;20148&quot; value=&quot;5&quot;/&gt;&lt;property id=&quot;20300&quot; value=&quot;Slide 34 - &amp;quot;NEMT Tomorrow, in Fee-For-Service&amp;quot;&quot;/&gt;&lt;property id=&quot;20307&quot; value=&quot;474&quot;/&gt;&lt;/object&gt;&lt;object type=&quot;3&quot; unique_id=&quot;119307&quot;&gt;&lt;property id=&quot;20148&quot; value=&quot;5&quot;/&gt;&lt;property id=&quot;20300&quot; value=&quot;Slide 36 - &amp;quot;Member Outreach: DSS Liaison for Managed Care&amp;quot;&quot;/&gt;&lt;property id=&quot;20307&quot; value=&quot;1737&quot;/&gt;&lt;/object&gt;&lt;object type=&quot;3&quot; unique_id=&quot;119308&quot;&gt;&lt;property id=&quot;20148&quot; value=&quot;5&quot;/&gt;&lt;property id=&quot;20300&quot; value=&quot;Slide 37 - &amp;quot;Key Stakeholders for Managed Care Member Operations&amp;quot;&quot;/&gt;&lt;property id=&quot;20307&quot; value=&quot;1724&quot;/&gt;&lt;/object&gt;&lt;object type=&quot;3&quot; unique_id=&quot;119309&quot;&gt;&lt;property id=&quot;20148&quot; value=&quot;5&quot;/&gt;&lt;property id=&quot;20300&quot; value=&quot;Slide 38 - &amp;quot;Member Operations Key Functions&amp;quot;&quot;/&gt;&lt;property id=&quot;20307&quot; value=&quot;1675&quot;/&gt;&lt;/object&gt;&lt;/object&gt;&lt;object type=&quot;8&quot; unique_id=&quot;10212&quot;&gt;&lt;/object&gt;&lt;/object&gt;&lt;/database&gt;"/>
</p:tagLst>
</file>

<file path=ppt/theme/theme1.xml><?xml version="1.0" encoding="utf-8"?>
<a:theme xmlns:a="http://schemas.openxmlformats.org/drawingml/2006/main" name="34_Office Theme">
  <a:themeElements>
    <a:clrScheme name="NC Brand PPT 04.23.15">
      <a:dk1>
        <a:sysClr val="windowText" lastClr="000000"/>
      </a:dk1>
      <a:lt1>
        <a:srgbClr val="FFFFFF"/>
      </a:lt1>
      <a:dk2>
        <a:srgbClr val="1F497D"/>
      </a:dk2>
      <a:lt2>
        <a:srgbClr val="EEECE1"/>
      </a:lt2>
      <a:accent1>
        <a:srgbClr val="7F9E3F"/>
      </a:accent1>
      <a:accent2>
        <a:srgbClr val="52849C"/>
      </a:accent2>
      <a:accent3>
        <a:srgbClr val="1F497D"/>
      </a:accent3>
      <a:accent4>
        <a:srgbClr val="71C9C5"/>
      </a:accent4>
      <a:accent5>
        <a:srgbClr val="6D2E75"/>
      </a:accent5>
      <a:accent6>
        <a:srgbClr val="F6D888"/>
      </a:accent6>
      <a:hlink>
        <a:srgbClr val="52849C"/>
      </a:hlink>
      <a:folHlink>
        <a:srgbClr val="52849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solidFill>
          <a:schemeClr val="bg1"/>
        </a:solidFill>
        <a:ln w="0" algn="ctr">
          <a:solidFill>
            <a:srgbClr val="808080"/>
          </a:solidFill>
          <a:round/>
          <a:headEnd/>
          <a:tailEnd/>
        </a:ln>
        <a:effectLst/>
      </a:spPr>
      <a:bodyPr/>
      <a:lstStyle>
        <a:defPPr>
          <a:defRPr sz="900">
            <a:latin typeface="Calibri" pitchFamily="34" charset="0"/>
          </a:defRPr>
        </a:defPPr>
      </a:lstStyle>
    </a:spDef>
    <a:txDef>
      <a:spPr>
        <a:noFill/>
      </a:spPr>
      <a:bodyPr wrap="square" rtlCol="0">
        <a:spAutoFit/>
      </a:bodyPr>
      <a:lstStyle>
        <a:defPPr>
          <a:defRPr sz="1000" dirty="0" smtClean="0">
            <a:latin typeface="Franklin Gothic Book" panose="020B05030201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NC Brand PPT 04.23.15">
      <a:dk1>
        <a:sysClr val="windowText" lastClr="000000"/>
      </a:dk1>
      <a:lt1>
        <a:srgbClr val="FFFFFF"/>
      </a:lt1>
      <a:dk2>
        <a:srgbClr val="1F497D"/>
      </a:dk2>
      <a:lt2>
        <a:srgbClr val="EEECE1"/>
      </a:lt2>
      <a:accent1>
        <a:srgbClr val="7F9E3F"/>
      </a:accent1>
      <a:accent2>
        <a:srgbClr val="52849C"/>
      </a:accent2>
      <a:accent3>
        <a:srgbClr val="1F497D"/>
      </a:accent3>
      <a:accent4>
        <a:srgbClr val="71C9C5"/>
      </a:accent4>
      <a:accent5>
        <a:srgbClr val="6D2E75"/>
      </a:accent5>
      <a:accent6>
        <a:srgbClr val="F6D888"/>
      </a:accent6>
      <a:hlink>
        <a:srgbClr val="52849C"/>
      </a:hlink>
      <a:folHlink>
        <a:srgbClr val="52849C"/>
      </a:folHlink>
    </a:clrScheme>
    <a:fontScheme name="TNR/Arial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NC Brand PPT 04.23.15">
      <a:dk1>
        <a:sysClr val="windowText" lastClr="000000"/>
      </a:dk1>
      <a:lt1>
        <a:srgbClr val="FFFFFF"/>
      </a:lt1>
      <a:dk2>
        <a:srgbClr val="1F497D"/>
      </a:dk2>
      <a:lt2>
        <a:srgbClr val="EEECE1"/>
      </a:lt2>
      <a:accent1>
        <a:srgbClr val="7F9E3F"/>
      </a:accent1>
      <a:accent2>
        <a:srgbClr val="52849C"/>
      </a:accent2>
      <a:accent3>
        <a:srgbClr val="1F497D"/>
      </a:accent3>
      <a:accent4>
        <a:srgbClr val="71C9C5"/>
      </a:accent4>
      <a:accent5>
        <a:srgbClr val="6D2E75"/>
      </a:accent5>
      <a:accent6>
        <a:srgbClr val="F6D888"/>
      </a:accent6>
      <a:hlink>
        <a:srgbClr val="52849C"/>
      </a:hlink>
      <a:folHlink>
        <a:srgbClr val="52849C"/>
      </a:folHlink>
    </a:clrScheme>
    <a:fontScheme name="TNR/Arial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NC Brand PPT 04.23.15">
      <a:dk1>
        <a:sysClr val="windowText" lastClr="000000"/>
      </a:dk1>
      <a:lt1>
        <a:srgbClr val="FFFFFF"/>
      </a:lt1>
      <a:dk2>
        <a:srgbClr val="1F497D"/>
      </a:dk2>
      <a:lt2>
        <a:srgbClr val="EEECE1"/>
      </a:lt2>
      <a:accent1>
        <a:srgbClr val="7F9E3F"/>
      </a:accent1>
      <a:accent2>
        <a:srgbClr val="52849C"/>
      </a:accent2>
      <a:accent3>
        <a:srgbClr val="1F497D"/>
      </a:accent3>
      <a:accent4>
        <a:srgbClr val="71C9C5"/>
      </a:accent4>
      <a:accent5>
        <a:srgbClr val="6D2E75"/>
      </a:accent5>
      <a:accent6>
        <a:srgbClr val="F6D888"/>
      </a:accent6>
      <a:hlink>
        <a:srgbClr val="52849C"/>
      </a:hlink>
      <a:folHlink>
        <a:srgbClr val="52849C"/>
      </a:folHlink>
    </a:clrScheme>
    <a:fontScheme name="TNR/Arial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62677F2AEEB99488D44F2D61DD86124" ma:contentTypeVersion="14" ma:contentTypeDescription="Create a new document." ma:contentTypeScope="" ma:versionID="8fc25e16b552472a31ad735cafaebbc2">
  <xsd:schema xmlns:xsd="http://www.w3.org/2001/XMLSchema" xmlns:xs="http://www.w3.org/2001/XMLSchema" xmlns:p="http://schemas.microsoft.com/office/2006/metadata/properties" xmlns:ns1="http://schemas.microsoft.com/sharepoint/v3" xmlns:ns2="140bd7d2-9b49-4074-96a7-398511fa7d55" targetNamespace="http://schemas.microsoft.com/office/2006/metadata/properties" ma:root="true" ma:fieldsID="525e0621908f58f15fea54dc7732f9a1" ns1:_="" ns2:_="">
    <xsd:import namespace="http://schemas.microsoft.com/sharepoint/v3"/>
    <xsd:import namespace="140bd7d2-9b49-4074-96a7-398511fa7d5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EventHashCode" minOccurs="0"/>
                <xsd:element ref="ns2:MediaServiceGenerationTime" minOccurs="0"/>
                <xsd:element ref="ns2:MediaServiceAutoTags" minOccurs="0"/>
                <xsd:element ref="ns2:MediaServiceOCR" minOccurs="0"/>
                <xsd:element ref="ns2:Archive" minOccurs="0"/>
                <xsd:element ref="ns1:_ip_UnifiedCompliancePolicyProperties" minOccurs="0"/>
                <xsd:element ref="ns1:_ip_UnifiedCompliancePolicyUIAction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2:siz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0bd7d2-9b49-4074-96a7-398511fa7d5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EventHashCode" ma:index="1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Archive" ma:index="14" nillable="true" ma:displayName="Archive" ma:default="0" ma:description="Click to Archive Document" ma:internalName="Archive">
      <xsd:simpleType>
        <xsd:restriction base="dms:Boolean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size" ma:index="21" nillable="true" ma:displayName="size" ma:internalName="size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rchive xmlns="140bd7d2-9b49-4074-96a7-398511fa7d55">false</Archive>
    <_ip_UnifiedCompliancePolicyUIAction xmlns="http://schemas.microsoft.com/sharepoint/v3" xsi:nil="true"/>
    <_ip_UnifiedCompliancePolicyProperties xmlns="http://schemas.microsoft.com/sharepoint/v3" xsi:nil="true"/>
    <size xmlns="140bd7d2-9b49-4074-96a7-398511fa7d5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FF1DCF8-E6D6-4BE9-9F6C-9373DA5C30A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140bd7d2-9b49-4074-96a7-398511fa7d5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1E5E5D0-A479-48D6-9D4A-CBD47A326E57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sharepoint/v3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140bd7d2-9b49-4074-96a7-398511fa7d55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64BAA51-8133-4228-A1DF-C4E4314E7C1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88673</TotalTime>
  <Words>450</Words>
  <Application>Microsoft Office PowerPoint</Application>
  <PresentationFormat>On-screen Show (4:3)</PresentationFormat>
  <Paragraphs>92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9</vt:i4>
      </vt:variant>
    </vt:vector>
  </HeadingPairs>
  <TitlesOfParts>
    <vt:vector size="20" baseType="lpstr">
      <vt:lpstr>Arial</vt:lpstr>
      <vt:lpstr>Calibri</vt:lpstr>
      <vt:lpstr>Franklin Gothic Demi Cond</vt:lpstr>
      <vt:lpstr>Franklin Gothic Medium</vt:lpstr>
      <vt:lpstr>Franklin Gothic Medium Cond</vt:lpstr>
      <vt:lpstr>Gotham Bold</vt:lpstr>
      <vt:lpstr>Gotham Light</vt:lpstr>
      <vt:lpstr>34_Office Theme</vt:lpstr>
      <vt:lpstr>2_Office Theme</vt:lpstr>
      <vt:lpstr>3_Office Theme</vt:lpstr>
      <vt:lpstr>4_Office Theme</vt:lpstr>
      <vt:lpstr>PowerPoint Presentation</vt:lpstr>
      <vt:lpstr>Agenda</vt:lpstr>
      <vt:lpstr>Managed Care Suspension</vt:lpstr>
      <vt:lpstr>Beneficiaries</vt:lpstr>
      <vt:lpstr>Enrollment Broker</vt:lpstr>
      <vt:lpstr>Next Steps – what happens now</vt:lpstr>
      <vt:lpstr>FFM Open Enrollment</vt:lpstr>
      <vt:lpstr>Medicare Open Enrollment</vt:lpstr>
      <vt:lpstr>Questions</vt:lpstr>
    </vt:vector>
  </TitlesOfParts>
  <Company>Manatt, Phelps &amp; Phillips, LLP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Mindy Lipson</dc:creator>
  <cp:lastModifiedBy>Raby, Andy</cp:lastModifiedBy>
  <cp:revision>1603</cp:revision>
  <cp:lastPrinted>2019-11-06T22:00:32Z</cp:lastPrinted>
  <dcterms:created xsi:type="dcterms:W3CDTF">2018-08-03T20:36:17Z</dcterms:created>
  <dcterms:modified xsi:type="dcterms:W3CDTF">2019-12-03T15:30:35Z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0x010100B62677F2AEEB99488D44F2D61DD86124</vt:lpwstr>
  </property>
  <property fmtid="{D5CDD505-2E9C-101B-9397-08002B2CF9AE}" pid="3" name="AuthorIds_UIVersion_18944">
    <vt:lpwstr>5065</vt:lpwstr>
  </property>
</Properties>
</file>