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5"/>
  </p:sldMasterIdLst>
  <p:notesMasterIdLst>
    <p:notesMasterId r:id="rId11"/>
  </p:notesMasterIdLst>
  <p:handoutMasterIdLst>
    <p:handoutMasterId r:id="rId12"/>
  </p:handoutMasterIdLst>
  <p:sldIdLst>
    <p:sldId id="1709" r:id="rId6"/>
    <p:sldId id="1714" r:id="rId7"/>
    <p:sldId id="1711" r:id="rId8"/>
    <p:sldId id="1712" r:id="rId9"/>
    <p:sldId id="1715" r:id="rId10"/>
  </p:sldIdLst>
  <p:sldSz cx="9144000" cy="6858000" type="screen4x3"/>
  <p:notesSz cx="7010400" cy="92964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Presentation" id="{6751D4EE-297C-42CD-93BE-32CBD07B3CDF}">
          <p14:sldIdLst>
            <p14:sldId id="1709"/>
            <p14:sldId id="1714"/>
            <p14:sldId id="1711"/>
            <p14:sldId id="1712"/>
            <p14:sldId id="1715"/>
          </p14:sldIdLst>
        </p14:section>
      </p14:sectionLst>
    </p:ext>
    <p:ext uri="{EFAFB233-063F-42B5-8137-9DF3F51BA10A}">
      <p15:sldGuideLst xmlns:p15="http://schemas.microsoft.com/office/powerpoint/2012/main">
        <p15:guide id="1" orient="horz" pos="2208" userDrawn="1">
          <p15:clr>
            <a:srgbClr val="A4A3A4"/>
          </p15:clr>
        </p15:guide>
        <p15:guide id="2" pos="290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Green, Sarah A." initials="GSA" lastIdx="16" clrIdx="6">
    <p:extLst>
      <p:ext uri="{19B8F6BF-5375-455C-9EA6-DF929625EA0E}">
        <p15:presenceInfo xmlns:p15="http://schemas.microsoft.com/office/powerpoint/2012/main" userId="S-1-5-21-329068152-1454471165-1417001333-4168733" providerId="AD"/>
      </p:ext>
    </p:extLst>
  </p:cmAuthor>
  <p:cmAuthor id="1" name="Lerche, Julia K" initials="LJK" lastIdx="9" clrIdx="0">
    <p:extLst/>
  </p:cmAuthor>
  <p:cmAuthor id="8" name="Barbier, Caitlin M." initials="BCM" lastIdx="25" clrIdx="7">
    <p:extLst>
      <p:ext uri="{19B8F6BF-5375-455C-9EA6-DF929625EA0E}">
        <p15:presenceInfo xmlns:p15="http://schemas.microsoft.com/office/powerpoint/2012/main" userId="S-1-5-21-329068152-1454471165-1417001333-7090972" providerId="AD"/>
      </p:ext>
    </p:extLst>
  </p:cmAuthor>
  <p:cmAuthor id="2" name="Aggarwal, Ruchi B." initials="ARB" lastIdx="30" clrIdx="1">
    <p:extLst>
      <p:ext uri="{19B8F6BF-5375-455C-9EA6-DF929625EA0E}">
        <p15:presenceInfo xmlns:p15="http://schemas.microsoft.com/office/powerpoint/2012/main" userId="S-1-5-21-329068152-1454471165-1417001333-5074872" providerId="AD"/>
      </p:ext>
    </p:extLst>
  </p:cmAuthor>
  <p:cmAuthor id="9" name="Heather Wiseman" initials="HW" lastIdx="17" clrIdx="8">
    <p:extLst>
      <p:ext uri="{19B8F6BF-5375-455C-9EA6-DF929625EA0E}">
        <p15:presenceInfo xmlns:p15="http://schemas.microsoft.com/office/powerpoint/2012/main" userId="S-1-5-21-3006265058-2649946046-1292183253-8781" providerId="AD"/>
      </p:ext>
    </p:extLst>
  </p:cmAuthor>
  <p:cmAuthor id="3" name="Stonehouse, S." initials="SS" lastIdx="42" clrIdx="2">
    <p:extLst>
      <p:ext uri="{19B8F6BF-5375-455C-9EA6-DF929625EA0E}">
        <p15:presenceInfo xmlns:p15="http://schemas.microsoft.com/office/powerpoint/2012/main" userId="S-1-5-21-329068152-1454471165-1417001333-2488840" providerId="AD"/>
      </p:ext>
    </p:extLst>
  </p:cmAuthor>
  <p:cmAuthor id="10" name="Odell, Elizabeth" initials="OE" lastIdx="2" clrIdx="9">
    <p:extLst>
      <p:ext uri="{19B8F6BF-5375-455C-9EA6-DF929625EA0E}">
        <p15:presenceInfo xmlns:p15="http://schemas.microsoft.com/office/powerpoint/2012/main" userId="S-1-5-21-2744878847-1876734302-662453930-245217" providerId="AD"/>
      </p:ext>
    </p:extLst>
  </p:cmAuthor>
  <p:cmAuthor id="4" name="Hardison, Kathy" initials="HK" lastIdx="53" clrIdx="3">
    <p:extLst>
      <p:ext uri="{19B8F6BF-5375-455C-9EA6-DF929625EA0E}">
        <p15:presenceInfo xmlns:p15="http://schemas.microsoft.com/office/powerpoint/2012/main" userId="S-1-5-21-329068152-1454471165-1417001333-4168882" providerId="AD"/>
      </p:ext>
    </p:extLst>
  </p:cmAuthor>
  <p:cmAuthor id="11" name="Danner, Sandy" initials="DS" lastIdx="6" clrIdx="10">
    <p:extLst>
      <p:ext uri="{19B8F6BF-5375-455C-9EA6-DF929625EA0E}">
        <p15:presenceInfo xmlns:p15="http://schemas.microsoft.com/office/powerpoint/2012/main" userId="S-1-5-21-3006265058-2649946046-1292183253-2900" providerId="AD"/>
      </p:ext>
    </p:extLst>
  </p:cmAuthor>
  <p:cmAuthor id="5" name="Brandenburg, Sara" initials="BS" lastIdx="30" clrIdx="4">
    <p:extLst>
      <p:ext uri="{19B8F6BF-5375-455C-9EA6-DF929625EA0E}">
        <p15:presenceInfo xmlns:p15="http://schemas.microsoft.com/office/powerpoint/2012/main" userId="S-1-5-21-329068152-1454471165-1417001333-5219532" providerId="AD"/>
      </p:ext>
    </p:extLst>
  </p:cmAuthor>
  <p:cmAuthor id="6" name="Wood, Mary" initials="WM" lastIdx="13" clrIdx="5">
    <p:extLst>
      <p:ext uri="{19B8F6BF-5375-455C-9EA6-DF929625EA0E}">
        <p15:presenceInfo xmlns:p15="http://schemas.microsoft.com/office/powerpoint/2012/main" userId="S-1-5-21-329068152-1454471165-1417001333-22716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a:srgbClr val="D2DBE5"/>
    <a:srgbClr val="96AFCF"/>
    <a:srgbClr val="873AC0"/>
    <a:srgbClr val="F14C3B"/>
    <a:srgbClr val="F9C499"/>
    <a:srgbClr val="9DBB61"/>
    <a:srgbClr val="CF6321"/>
    <a:srgbClr val="7F9E3F"/>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16" autoAdjust="0"/>
    <p:restoredTop sz="85770" autoAdjust="0"/>
  </p:normalViewPr>
  <p:slideViewPr>
    <p:cSldViewPr snapToGrid="0">
      <p:cViewPr varScale="1">
        <p:scale>
          <a:sx n="72" d="100"/>
          <a:sy n="72" d="100"/>
        </p:scale>
        <p:origin x="1374" y="66"/>
      </p:cViewPr>
      <p:guideLst>
        <p:guide orient="horz" pos="2208"/>
        <p:guide pos="2904"/>
      </p:guideLst>
    </p:cSldViewPr>
  </p:slideViewPr>
  <p:outlineViewPr>
    <p:cViewPr>
      <p:scale>
        <a:sx n="33" d="100"/>
        <a:sy n="33" d="100"/>
      </p:scale>
      <p:origin x="0" y="64"/>
    </p:cViewPr>
  </p:outlineViewPr>
  <p:notesTextViewPr>
    <p:cViewPr>
      <p:scale>
        <a:sx n="3" d="2"/>
        <a:sy n="3" d="2"/>
      </p:scale>
      <p:origin x="0" y="0"/>
    </p:cViewPr>
  </p:notesTextViewPr>
  <p:sorterViewPr>
    <p:cViewPr>
      <p:scale>
        <a:sx n="110" d="100"/>
        <a:sy n="110" d="100"/>
      </p:scale>
      <p:origin x="0" y="0"/>
    </p:cViewPr>
  </p:sorterViewPr>
  <p:notesViewPr>
    <p:cSldViewPr snapToGrid="0">
      <p:cViewPr varScale="1">
        <p:scale>
          <a:sx n="66" d="100"/>
          <a:sy n="66" d="100"/>
        </p:scale>
        <p:origin x="274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0" y="0"/>
            <a:ext cx="3038475" cy="466578"/>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6" y="0"/>
            <a:ext cx="3038475" cy="466578"/>
          </a:xfrm>
          <a:prstGeom prst="rect">
            <a:avLst/>
          </a:prstGeom>
        </p:spPr>
        <p:txBody>
          <a:bodyPr vert="horz" lIns="91759" tIns="45880" rIns="91759" bIns="45880" rtlCol="0"/>
          <a:lstStyle>
            <a:lvl1pPr algn="r">
              <a:defRPr sz="1200"/>
            </a:lvl1pPr>
          </a:lstStyle>
          <a:p>
            <a:fld id="{A9B734D9-FBB7-4B85-86A2-24E15EDE55E0}" type="datetimeFigureOut">
              <a:rPr lang="en-US" smtClean="0"/>
              <a:t>12/3/2019</a:t>
            </a:fld>
            <a:endParaRPr lang="en-US" dirty="0"/>
          </a:p>
        </p:txBody>
      </p:sp>
      <p:sp>
        <p:nvSpPr>
          <p:cNvPr id="4" name="Footer Placeholder 3"/>
          <p:cNvSpPr>
            <a:spLocks noGrp="1"/>
          </p:cNvSpPr>
          <p:nvPr>
            <p:ph type="ftr" sz="quarter" idx="2"/>
          </p:nvPr>
        </p:nvSpPr>
        <p:spPr>
          <a:xfrm>
            <a:off x="10" y="8829823"/>
            <a:ext cx="3038475" cy="466578"/>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6" y="8829823"/>
            <a:ext cx="3038475" cy="466578"/>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6435"/>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6435"/>
          </a:xfrm>
          <a:prstGeom prst="rect">
            <a:avLst/>
          </a:prstGeom>
        </p:spPr>
        <p:txBody>
          <a:bodyPr vert="horz" lIns="93155" tIns="46576" rIns="93155" bIns="46576" rtlCol="0"/>
          <a:lstStyle>
            <a:lvl1pPr algn="r">
              <a:defRPr sz="1200"/>
            </a:lvl1pPr>
          </a:lstStyle>
          <a:p>
            <a:fld id="{E3FD6F98-055A-4837-90F2-8E5F6821A1BB}" type="datetimeFigureOut">
              <a:rPr lang="en-US" smtClean="0"/>
              <a:t>12/3/2019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73900"/>
            <a:ext cx="5608320" cy="3660458"/>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76"/>
            <a:ext cx="3037840" cy="466434"/>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76"/>
            <a:ext cx="3037840" cy="466434"/>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pic>
        <p:nvPicPr>
          <p:cNvPr id="13" name="Picture 12">
            <a:extLst>
              <a:ext uri="{FF2B5EF4-FFF2-40B4-BE49-F238E27FC236}">
                <a16:creationId xmlns:a16="http://schemas.microsoft.com/office/drawing/2014/main" id="{582C2D84-F700-44C3-9709-FD1B27A8811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4"/>
          <p:cNvSpPr>
            <a:spLocks noGrp="1"/>
          </p:cNvSpPr>
          <p:nvPr>
            <p:ph type="body" sz="quarter" idx="10" hasCustomPrompt="1"/>
          </p:nvPr>
        </p:nvSpPr>
        <p:spPr>
          <a:xfrm>
            <a:off x="685800" y="933450"/>
            <a:ext cx="7772400" cy="406400"/>
          </a:xfrm>
        </p:spPr>
        <p:txBody>
          <a:bodyPr>
            <a:normAutofit/>
          </a:bodyPr>
          <a:lstStyle>
            <a:lvl1pPr marL="0" indent="0" algn="ctr">
              <a:lnSpc>
                <a:spcPct val="86000"/>
              </a:lnSpc>
              <a:spcBef>
                <a:spcPts val="0"/>
              </a:spcBef>
              <a:buNone/>
              <a:defRPr sz="1800" baseline="0"/>
            </a:lvl1pPr>
          </a:lstStyle>
          <a:p>
            <a:pPr lvl="0"/>
            <a:r>
              <a:rPr lang="en-US" dirty="0"/>
              <a:t>Click here to edit subtitle</a:t>
            </a:r>
          </a:p>
        </p:txBody>
      </p:sp>
      <p:sp>
        <p:nvSpPr>
          <p:cNvPr id="5" name="Slide Number Placeholder 4">
            <a:extLst>
              <a:ext uri="{FF2B5EF4-FFF2-40B4-BE49-F238E27FC236}">
                <a16:creationId xmlns:a16="http://schemas.microsoft.com/office/drawing/2014/main" id="{ECFB0B4A-BF51-412B-8CDC-F926A015BDBB}"/>
              </a:ext>
            </a:extLst>
          </p:cNvPr>
          <p:cNvSpPr>
            <a:spLocks noGrp="1"/>
          </p:cNvSpPr>
          <p:nvPr>
            <p:ph type="sldNum" sz="quarter" idx="11"/>
          </p:nvPr>
        </p:nvSpPr>
        <p:spPr/>
        <p:txBody>
          <a:bodyPr/>
          <a:lstStyle/>
          <a:p>
            <a:fld id="{D0DFFF2B-EFFF-42FE-A02A-8A394CCCF58E}" type="slidenum">
              <a:rPr lang="en-US" smtClean="0"/>
              <a:t>‹#›</a:t>
            </a:fld>
            <a:endParaRPr lang="en-US" dirty="0"/>
          </a:p>
        </p:txBody>
      </p:sp>
      <p:pic>
        <p:nvPicPr>
          <p:cNvPr id="6" name="Picture 5">
            <a:extLst>
              <a:ext uri="{FF2B5EF4-FFF2-40B4-BE49-F238E27FC236}">
                <a16:creationId xmlns:a16="http://schemas.microsoft.com/office/drawing/2014/main" id="{F6F0D564-5DED-4D48-B40D-7B51C1CCCF1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300" y="137574"/>
            <a:ext cx="1538654" cy="671903"/>
          </a:xfrm>
          <a:prstGeom prst="rect">
            <a:avLst/>
          </a:prstGeom>
        </p:spPr>
      </p:pic>
    </p:spTree>
    <p:extLst>
      <p:ext uri="{BB962C8B-B14F-4D97-AF65-F5344CB8AC3E}">
        <p14:creationId xmlns:p14="http://schemas.microsoft.com/office/powerpoint/2010/main" val="1404314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306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8" name="Picture 7">
            <a:extLst>
              <a:ext uri="{FF2B5EF4-FFF2-40B4-BE49-F238E27FC236}">
                <a16:creationId xmlns:a16="http://schemas.microsoft.com/office/drawing/2014/main" id="{4EBDDA69-05F8-4173-A2E0-3E9F44395C2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pic>
        <p:nvPicPr>
          <p:cNvPr id="8" name="Picture 7">
            <a:extLst>
              <a:ext uri="{FF2B5EF4-FFF2-40B4-BE49-F238E27FC236}">
                <a16:creationId xmlns:a16="http://schemas.microsoft.com/office/drawing/2014/main" id="{3F135DA6-53C8-4E84-ABD2-7BD410D562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2336" y="2697480"/>
            <a:ext cx="1828800" cy="726812"/>
          </a:xfrm>
          <a:prstGeom prst="rect">
            <a:avLst/>
          </a:prstGeom>
        </p:spPr>
      </p:pic>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643768-E13E-4BE9-B548-AFEEC18EF93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 id="2147483698" r:id="rId11"/>
    <p:sldLayoutId id="2147483699" r:id="rId12"/>
  </p:sldLayoutIdLst>
  <p:hf hdr="0" dt="0"/>
  <p:txStyles>
    <p:titleStyle>
      <a:lvl1pPr algn="l" defTabSz="685800" rtl="0" eaLnBrk="1" latinLnBrk="0" hangingPunct="1">
        <a:lnSpc>
          <a:spcPct val="90000"/>
        </a:lnSpc>
        <a:spcBef>
          <a:spcPct val="0"/>
        </a:spcBef>
        <a:buNone/>
        <a:defRPr sz="3300" b="1" i="0" u="none"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B24E-3B08-49B6-ACDB-80A7B3C78DCE}"/>
              </a:ext>
            </a:extLst>
          </p:cNvPr>
          <p:cNvSpPr>
            <a:spLocks noGrp="1"/>
          </p:cNvSpPr>
          <p:nvPr>
            <p:ph type="title"/>
          </p:nvPr>
        </p:nvSpPr>
        <p:spPr/>
        <p:txBody>
          <a:bodyPr/>
          <a:lstStyle/>
          <a:p>
            <a:r>
              <a:rPr lang="en-US" sz="2800" dirty="0"/>
              <a:t>NC FAST P14 4.0 (Managed Care Changes)</a:t>
            </a:r>
          </a:p>
        </p:txBody>
      </p:sp>
      <p:sp>
        <p:nvSpPr>
          <p:cNvPr id="4" name="Content Placeholder 3">
            <a:extLst>
              <a:ext uri="{FF2B5EF4-FFF2-40B4-BE49-F238E27FC236}">
                <a16:creationId xmlns:a16="http://schemas.microsoft.com/office/drawing/2014/main" id="{3EBAEB47-3C42-478C-8BD6-E036F59641E7}"/>
              </a:ext>
            </a:extLst>
          </p:cNvPr>
          <p:cNvSpPr>
            <a:spLocks noGrp="1"/>
          </p:cNvSpPr>
          <p:nvPr>
            <p:ph sz="quarter" idx="14"/>
          </p:nvPr>
        </p:nvSpPr>
        <p:spPr/>
        <p:txBody>
          <a:bodyPr/>
          <a:lstStyle/>
          <a:p>
            <a:pPr lvl="0" algn="l"/>
            <a:r>
              <a:rPr lang="en-US" sz="2000" dirty="0"/>
              <a:t>December County Readiness Call</a:t>
            </a:r>
          </a:p>
          <a:p>
            <a:pPr marL="285750" lvl="0" indent="-285750" algn="l">
              <a:buFont typeface="Arial" panose="020B0604020202020204" pitchFamily="34" charset="0"/>
              <a:buChar char="•"/>
            </a:pPr>
            <a:r>
              <a:rPr lang="en-US" sz="1800" b="0" dirty="0"/>
              <a:t>The December Readiness Call with both Project 14s and Medicaid Transformation will be Tuesday 12/10 from 10:00-11:30am. The invitation will be sent to County Champions in early December.  </a:t>
            </a:r>
          </a:p>
          <a:p>
            <a:pPr lvl="0" algn="l"/>
            <a:endParaRPr lang="en-US" sz="2000" b="0" dirty="0"/>
          </a:p>
          <a:p>
            <a:pPr lvl="0" algn="l"/>
            <a:r>
              <a:rPr lang="en-US" sz="2000" dirty="0"/>
              <a:t>Training Information</a:t>
            </a:r>
          </a:p>
          <a:p>
            <a:pPr marL="285750" lvl="0" indent="-285750" algn="l">
              <a:buFont typeface="Arial" panose="020B0604020202020204" pitchFamily="34" charset="0"/>
              <a:buChar char="•"/>
            </a:pPr>
            <a:r>
              <a:rPr lang="en-US" sz="1800" b="0" dirty="0"/>
              <a:t>All Managed Care Changes (MCC) training activities have been removed from the Learning Gateway. A notice has been posted to the MCC Course Homepage to update users of this decision.</a:t>
            </a:r>
          </a:p>
          <a:p>
            <a:pPr marL="285750" lvl="0" indent="-285750" algn="l">
              <a:buFont typeface="Arial" panose="020B0604020202020204" pitchFamily="34" charset="0"/>
              <a:buChar char="•"/>
            </a:pPr>
            <a:r>
              <a:rPr lang="en-US" sz="1800" b="0" dirty="0"/>
              <a:t>All MCC job aids have been removed from NC FAST Help. A new reference guide with updates related to the suspension of Managed Care will soon be posted to NC FAST Help.</a:t>
            </a:r>
          </a:p>
          <a:p>
            <a:pPr marL="342900" indent="-342900" algn="l">
              <a:buFont typeface="Arial" panose="020B0604020202020204" pitchFamily="34" charset="0"/>
              <a:buChar char="•"/>
            </a:pPr>
            <a:endParaRPr lang="en-US" sz="1600" b="0" dirty="0"/>
          </a:p>
        </p:txBody>
      </p:sp>
    </p:spTree>
    <p:extLst>
      <p:ext uri="{BB962C8B-B14F-4D97-AF65-F5344CB8AC3E}">
        <p14:creationId xmlns:p14="http://schemas.microsoft.com/office/powerpoint/2010/main" val="653680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B24E-3B08-49B6-ACDB-80A7B3C78DCE}"/>
              </a:ext>
            </a:extLst>
          </p:cNvPr>
          <p:cNvSpPr>
            <a:spLocks noGrp="1"/>
          </p:cNvSpPr>
          <p:nvPr>
            <p:ph type="title"/>
          </p:nvPr>
        </p:nvSpPr>
        <p:spPr/>
        <p:txBody>
          <a:bodyPr/>
          <a:lstStyle/>
          <a:p>
            <a:r>
              <a:rPr lang="en-US" sz="2800" dirty="0"/>
              <a:t>NC FAST P14 4.0 (Managed Care Changes)</a:t>
            </a:r>
          </a:p>
        </p:txBody>
      </p:sp>
      <p:sp>
        <p:nvSpPr>
          <p:cNvPr id="4" name="Content Placeholder 3">
            <a:extLst>
              <a:ext uri="{FF2B5EF4-FFF2-40B4-BE49-F238E27FC236}">
                <a16:creationId xmlns:a16="http://schemas.microsoft.com/office/drawing/2014/main" id="{3EBAEB47-3C42-478C-8BD6-E036F59641E7}"/>
              </a:ext>
            </a:extLst>
          </p:cNvPr>
          <p:cNvSpPr>
            <a:spLocks noGrp="1"/>
          </p:cNvSpPr>
          <p:nvPr>
            <p:ph sz="quarter" idx="14"/>
          </p:nvPr>
        </p:nvSpPr>
        <p:spPr/>
        <p:txBody>
          <a:bodyPr/>
          <a:lstStyle/>
          <a:p>
            <a:pPr lvl="0" algn="l"/>
            <a:r>
              <a:rPr lang="en-US" sz="2000" dirty="0"/>
              <a:t>Auto-Assignment Addendum Checklist</a:t>
            </a:r>
          </a:p>
          <a:p>
            <a:pPr marL="342900" lvl="0" indent="-342900" algn="l">
              <a:buFont typeface="Arial" panose="020B0604020202020204" pitchFamily="34" charset="0"/>
              <a:buChar char="•"/>
            </a:pPr>
            <a:r>
              <a:rPr lang="en-US" sz="1800" b="0" dirty="0"/>
              <a:t>Thank you to all counties who returned their checklist. All returned checklists have been recorded. </a:t>
            </a:r>
          </a:p>
          <a:p>
            <a:pPr marL="342900" lvl="0" indent="-342900" algn="l">
              <a:buFont typeface="Arial" panose="020B0604020202020204" pitchFamily="34" charset="0"/>
              <a:buChar char="•"/>
            </a:pPr>
            <a:r>
              <a:rPr lang="en-US" sz="1800" b="0" dirty="0"/>
              <a:t>County Readiness Liaisons will follow-up with counties once a new schedule has been identified. No actions are needed at this time.</a:t>
            </a:r>
          </a:p>
          <a:p>
            <a:pPr marL="342900" lvl="0" indent="-342900" algn="l">
              <a:buFont typeface="Arial" panose="020B0604020202020204" pitchFamily="34" charset="0"/>
              <a:buChar char="•"/>
            </a:pPr>
            <a:endParaRPr lang="en-US" sz="2000" dirty="0"/>
          </a:p>
          <a:p>
            <a:pPr lvl="0" algn="l"/>
            <a:r>
              <a:rPr lang="en-US" sz="2000" dirty="0"/>
              <a:t>At this time, NC FAST does not anticipate changes to functionality due to the suspension of Managed Care</a:t>
            </a:r>
          </a:p>
          <a:p>
            <a:pPr marL="285750" indent="-285750" algn="l">
              <a:buFont typeface="Arial" panose="020B0604020202020204" pitchFamily="34" charset="0"/>
              <a:buChar char="•"/>
            </a:pPr>
            <a:r>
              <a:rPr lang="en-US" sz="1800" b="0" dirty="0"/>
              <a:t>Workers no longer need to enter Managed Care Preference evidence.</a:t>
            </a:r>
          </a:p>
          <a:p>
            <a:pPr marL="285750" indent="-285750" algn="l">
              <a:buFont typeface="Arial" panose="020B0604020202020204" pitchFamily="34" charset="0"/>
              <a:buChar char="•"/>
            </a:pPr>
            <a:r>
              <a:rPr lang="en-US" sz="1800" b="0" dirty="0"/>
              <a:t>NC FAST will continue to generate a Managed Care status for new applicants and current beneficiaries.</a:t>
            </a:r>
          </a:p>
          <a:p>
            <a:pPr marL="285750" indent="-285750" algn="l">
              <a:buFont typeface="Arial" panose="020B0604020202020204" pitchFamily="34" charset="0"/>
              <a:buChar char="•"/>
            </a:pPr>
            <a:r>
              <a:rPr lang="en-US" sz="1800" b="0" dirty="0"/>
              <a:t>All fields in the Individual Eligibility segments (Benefit History tab) related to Managed Care will remain as is. All dates will be appropriately adjusted once a new schedule has been identified.</a:t>
            </a:r>
          </a:p>
          <a:p>
            <a:pPr marL="285750" indent="-285750" algn="l">
              <a:buFont typeface="Arial" panose="020B0604020202020204" pitchFamily="34" charset="0"/>
              <a:buChar char="•"/>
            </a:pPr>
            <a:endParaRPr lang="en-US" sz="1600" b="0" dirty="0"/>
          </a:p>
        </p:txBody>
      </p:sp>
    </p:spTree>
    <p:extLst>
      <p:ext uri="{BB962C8B-B14F-4D97-AF65-F5344CB8AC3E}">
        <p14:creationId xmlns:p14="http://schemas.microsoft.com/office/powerpoint/2010/main" val="2886293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607C7-8E51-4F14-AD1F-F423FCC7CE57}"/>
              </a:ext>
            </a:extLst>
          </p:cNvPr>
          <p:cNvSpPr>
            <a:spLocks noGrp="1"/>
          </p:cNvSpPr>
          <p:nvPr>
            <p:ph type="title"/>
          </p:nvPr>
        </p:nvSpPr>
        <p:spPr/>
        <p:txBody>
          <a:bodyPr vert="horz" lIns="91440" tIns="45720" rIns="91440" bIns="45720" rtlCol="0" anchor="t">
            <a:noAutofit/>
          </a:bodyPr>
          <a:lstStyle/>
          <a:p>
            <a:r>
              <a:rPr lang="en-US" sz="2800" dirty="0"/>
              <a:t>NC FAST P14.2 (Improved Beneficiary Experience)</a:t>
            </a:r>
          </a:p>
        </p:txBody>
      </p:sp>
      <p:sp>
        <p:nvSpPr>
          <p:cNvPr id="6" name="Text Placeholder 5">
            <a:extLst>
              <a:ext uri="{FF2B5EF4-FFF2-40B4-BE49-F238E27FC236}">
                <a16:creationId xmlns:a16="http://schemas.microsoft.com/office/drawing/2014/main" id="{553F071C-D0E0-4985-ABA0-D226E779CADA}"/>
              </a:ext>
            </a:extLst>
          </p:cNvPr>
          <p:cNvSpPr>
            <a:spLocks noGrp="1"/>
          </p:cNvSpPr>
          <p:nvPr>
            <p:ph type="body" sz="quarter" idx="10"/>
          </p:nvPr>
        </p:nvSpPr>
        <p:spPr/>
        <p:txBody>
          <a:bodyPr/>
          <a:lstStyle/>
          <a:p>
            <a:pPr marL="0" lvl="0" indent="0">
              <a:buNone/>
            </a:pPr>
            <a:r>
              <a:rPr lang="en-US" sz="2000" dirty="0"/>
              <a:t>Project Updates</a:t>
            </a:r>
          </a:p>
          <a:p>
            <a:pPr lvl="0"/>
            <a:r>
              <a:rPr lang="en-US" sz="1800" b="0" dirty="0"/>
              <a:t>As you are aware, the P14.2 IBE project is currently delayed. More information regarding the project timeline and training activities will be shared as soon as it is finalized.</a:t>
            </a:r>
          </a:p>
          <a:p>
            <a:pPr lvl="0"/>
            <a:r>
              <a:rPr lang="en-US" sz="1800" b="0" dirty="0"/>
              <a:t>Due to the postponement of Release 1, P14.2 IBE training was removed from the Learning Gateway on 11/4 until a new release plan is finalized.</a:t>
            </a:r>
          </a:p>
          <a:p>
            <a:pPr lvl="0"/>
            <a:r>
              <a:rPr lang="en-US" sz="1800" b="0" dirty="0"/>
              <a:t>Thank you to all counties who finalized any action items they may have had resulting from the County Readiness Assessment Questionnaire. Anyone who still has questionnaire items open please submit them to your County Readiness Liaison. </a:t>
            </a:r>
          </a:p>
          <a:p>
            <a:pPr marL="0" lvl="0" indent="0">
              <a:buNone/>
            </a:pPr>
            <a:r>
              <a:rPr lang="en-US" sz="2000" dirty="0"/>
              <a:t>Upcoming Readiness Materials</a:t>
            </a:r>
          </a:p>
          <a:p>
            <a:pPr lvl="0"/>
            <a:r>
              <a:rPr lang="en-US" sz="1800" b="0" dirty="0"/>
              <a:t>The December Fact Sheet will be published on December 23, 2019. </a:t>
            </a:r>
          </a:p>
          <a:p>
            <a:pPr lvl="0"/>
            <a:r>
              <a:rPr lang="en-US" sz="1800" b="0" dirty="0"/>
              <a:t>The December Frequently Asked Questions will be published on December 30, 2019. </a:t>
            </a:r>
          </a:p>
        </p:txBody>
      </p:sp>
    </p:spTree>
    <p:extLst>
      <p:ext uri="{BB962C8B-B14F-4D97-AF65-F5344CB8AC3E}">
        <p14:creationId xmlns:p14="http://schemas.microsoft.com/office/powerpoint/2010/main" val="3316591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607C7-8E51-4F14-AD1F-F423FCC7CE57}"/>
              </a:ext>
            </a:extLst>
          </p:cNvPr>
          <p:cNvSpPr>
            <a:spLocks noGrp="1"/>
          </p:cNvSpPr>
          <p:nvPr>
            <p:ph type="title"/>
          </p:nvPr>
        </p:nvSpPr>
        <p:spPr/>
        <p:txBody>
          <a:bodyPr vert="horz" lIns="91440" tIns="45720" rIns="91440" bIns="45720" rtlCol="0" anchor="t">
            <a:noAutofit/>
          </a:bodyPr>
          <a:lstStyle/>
          <a:p>
            <a:r>
              <a:rPr lang="en-US" sz="2800" dirty="0"/>
              <a:t>NC FAST Mass Communications</a:t>
            </a:r>
          </a:p>
        </p:txBody>
      </p:sp>
      <p:sp>
        <p:nvSpPr>
          <p:cNvPr id="6" name="Text Placeholder 5">
            <a:extLst>
              <a:ext uri="{FF2B5EF4-FFF2-40B4-BE49-F238E27FC236}">
                <a16:creationId xmlns:a16="http://schemas.microsoft.com/office/drawing/2014/main" id="{553F071C-D0E0-4985-ABA0-D226E779CADA}"/>
              </a:ext>
            </a:extLst>
          </p:cNvPr>
          <p:cNvSpPr>
            <a:spLocks noGrp="1"/>
          </p:cNvSpPr>
          <p:nvPr>
            <p:ph type="body" sz="quarter" idx="10"/>
          </p:nvPr>
        </p:nvSpPr>
        <p:spPr>
          <a:xfrm>
            <a:off x="628650" y="1295397"/>
            <a:ext cx="7888288" cy="4795307"/>
          </a:xfrm>
        </p:spPr>
        <p:txBody>
          <a:bodyPr/>
          <a:lstStyle/>
          <a:p>
            <a:pPr marL="0" lvl="0" indent="0">
              <a:buNone/>
            </a:pPr>
            <a:r>
              <a:rPr lang="en-US" sz="2000" dirty="0"/>
              <a:t>Overview</a:t>
            </a:r>
          </a:p>
          <a:p>
            <a:pPr lvl="0"/>
            <a:r>
              <a:rPr lang="en-US" sz="1800" b="0" dirty="0"/>
              <a:t>Mass communication functionality targeted for the February release will allow communications to be sent via text or email to Food and Nutrition (FNS) and Medicaid applicant/beneficiaries known to NC FAST who have opted-in to receive informational communications from NCDHHS.</a:t>
            </a:r>
          </a:p>
          <a:p>
            <a:pPr lvl="0"/>
            <a:r>
              <a:rPr lang="en-US" sz="1800" b="0" dirty="0"/>
              <a:t>The target audience for the NCDHHS Special Campaign Communications are Food and Nutrition (FNS) and/or Medicaid applicant/beneficiaries. Other program beneficiaries are currently out of scope.  </a:t>
            </a:r>
          </a:p>
          <a:p>
            <a:pPr lvl="0"/>
            <a:r>
              <a:rPr lang="en-US" sz="1800" b="0" dirty="0"/>
              <a:t>Applicant/Beneficiaries must have an ePASS account to opt-in to receive DHHS communications on ePASS, otherwise opt-in is only available by contacting the local Department of Social Services.  </a:t>
            </a:r>
          </a:p>
        </p:txBody>
      </p:sp>
    </p:spTree>
    <p:extLst>
      <p:ext uri="{BB962C8B-B14F-4D97-AF65-F5344CB8AC3E}">
        <p14:creationId xmlns:p14="http://schemas.microsoft.com/office/powerpoint/2010/main" val="4259307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607C7-8E51-4F14-AD1F-F423FCC7CE57}"/>
              </a:ext>
            </a:extLst>
          </p:cNvPr>
          <p:cNvSpPr>
            <a:spLocks noGrp="1"/>
          </p:cNvSpPr>
          <p:nvPr>
            <p:ph type="title"/>
          </p:nvPr>
        </p:nvSpPr>
        <p:spPr/>
        <p:txBody>
          <a:bodyPr vert="horz" lIns="91440" tIns="45720" rIns="91440" bIns="45720" rtlCol="0" anchor="t">
            <a:noAutofit/>
          </a:bodyPr>
          <a:lstStyle/>
          <a:p>
            <a:r>
              <a:rPr lang="en-US" sz="2800" dirty="0"/>
              <a:t>NC FAST Mass Communications</a:t>
            </a:r>
          </a:p>
        </p:txBody>
      </p:sp>
      <p:sp>
        <p:nvSpPr>
          <p:cNvPr id="6" name="Text Placeholder 5">
            <a:extLst>
              <a:ext uri="{FF2B5EF4-FFF2-40B4-BE49-F238E27FC236}">
                <a16:creationId xmlns:a16="http://schemas.microsoft.com/office/drawing/2014/main" id="{553F071C-D0E0-4985-ABA0-D226E779CADA}"/>
              </a:ext>
            </a:extLst>
          </p:cNvPr>
          <p:cNvSpPr>
            <a:spLocks noGrp="1"/>
          </p:cNvSpPr>
          <p:nvPr>
            <p:ph type="body" sz="quarter" idx="10"/>
          </p:nvPr>
        </p:nvSpPr>
        <p:spPr>
          <a:xfrm>
            <a:off x="628650" y="1295398"/>
            <a:ext cx="7888288" cy="4795307"/>
          </a:xfrm>
        </p:spPr>
        <p:txBody>
          <a:bodyPr/>
          <a:lstStyle/>
          <a:p>
            <a:pPr marL="0" lvl="0" indent="0">
              <a:buNone/>
            </a:pPr>
            <a:r>
              <a:rPr lang="en-US" sz="2000" dirty="0"/>
              <a:t>Training Information</a:t>
            </a:r>
          </a:p>
          <a:p>
            <a:pPr lvl="0"/>
            <a:r>
              <a:rPr lang="en-US" sz="1800" b="0" dirty="0"/>
              <a:t>Training materials and information regarding mass communication will be shared with county workers through readiness calls and other avenues of communication (fact sheets, emails, etc.).</a:t>
            </a:r>
          </a:p>
          <a:p>
            <a:pPr lvl="0"/>
            <a:r>
              <a:rPr lang="en-US" sz="1800" b="0" dirty="0"/>
              <a:t>A training video will be produced to share in the county DSS offices to inform clients of this new functionality.</a:t>
            </a:r>
            <a:br>
              <a:rPr lang="en-US" sz="1800" dirty="0"/>
            </a:br>
            <a:endParaRPr lang="en-US" sz="1800" dirty="0"/>
          </a:p>
        </p:txBody>
      </p:sp>
    </p:spTree>
    <p:extLst>
      <p:ext uri="{BB962C8B-B14F-4D97-AF65-F5344CB8AC3E}">
        <p14:creationId xmlns:p14="http://schemas.microsoft.com/office/powerpoint/2010/main" val="33799910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0043&quot;&gt;&lt;object type=&quot;3&quot; unique_id=&quot;10044&quot;&gt;&lt;property id=&quot;20148&quot; value=&quot;5&quot;/&gt;&lt;property id=&quot;20300&quot; value=&quot;Slide 1&quot;/&gt;&lt;property id=&quot;20307&quot; value=&quot;459&quot;/&gt;&lt;/object&gt;&lt;object type=&quot;3&quot; unique_id=&quot;10045&quot;&gt;&lt;property id=&quot;20148&quot; value=&quot;5&quot;/&gt;&lt;property id=&quot;20300&quot; value=&quot;Slide 2 - &amp;quot;Agenda&amp;quot;&quot;/&gt;&lt;property id=&quot;20307&quot; value=&quot;545&quot;/&gt;&lt;/object&gt;&lt;object type=&quot;3&quot; unique_id=&quot;10046&quot;&gt;&lt;property id=&quot;20148&quot; value=&quot;5&quot;/&gt;&lt;property id=&quot;20300&quot; value=&quot;Slide 3 - &amp;quot;Submitting a Question&amp;quot;&quot;/&gt;&lt;property id=&quot;20307&quot; value=&quot;546&quot;/&gt;&lt;/object&gt;&lt;object type=&quot;3&quot; unique_id=&quot;10047&quot;&gt;&lt;property id=&quot;20148&quot; value=&quot;5&quot;/&gt;&lt;property id=&quot;20300&quot; value=&quot;Slide 4 - &amp;quot;Full Screen View&amp;quot;&quot;/&gt;&lt;property id=&quot;20307&quot; value=&quot;547&quot;/&gt;&lt;/object&gt;&lt;object type=&quot;3&quot; unique_id=&quot;10048&quot;&gt;&lt;property id=&quot;20148&quot; value=&quot;5&quot;/&gt;&lt;property id=&quot;20300&quot; value=&quot;Slide 5 - &amp;quot;Frequently Asked Questions &amp;quot;&quot;/&gt;&lt;property id=&quot;20307&quot; value=&quot;606&quot;/&gt;&lt;/object&gt;&lt;object type=&quot;3&quot; unique_id=&quot;10049&quot;&gt;&lt;property id=&quot;20148&quot; value=&quot;5&quot;/&gt;&lt;property id=&quot;20300&quot; value=&quot;Slide 6 - &amp;quot;Frequently Asked Questions (cont.) &amp;quot;&quot;/&gt;&lt;property id=&quot;20307&quot; value=&quot;607&quot;/&gt;&lt;/object&gt;&lt;object type=&quot;3&quot; unique_id=&quot;10050&quot;&gt;&lt;property id=&quot;20148&quot; value=&quot;5&quot;/&gt;&lt;property id=&quot;20300&quot; value=&quot;Slide 7 - &amp;quot;Review of UET &amp;quot;&quot;/&gt;&lt;property id=&quot;20307&quot; value=&quot;512&quot;/&gt;&lt;/object&gt;&lt;object type=&quot;3&quot; unique_id=&quot;10051&quot;&gt;&lt;property id=&quot;20148&quot; value=&quot;5&quot;/&gt;&lt;property id=&quot;20300&quot; value=&quot;Slide 8 - &amp;quot;Security Roles Update &amp;quot;&quot;/&gt;&lt;property id=&quot;20307&quot; value=&quot;609&quot;/&gt;&lt;/object&gt;&lt;object type=&quot;3&quot; unique_id=&quot;10052&quot;&gt;&lt;property id=&quot;20148&quot; value=&quot;5&quot;/&gt;&lt;property id=&quot;20300&quot; value=&quot;Slide 9 - &amp;quot;Update on OLV/OVS&amp;quot;&quot;/&gt;&lt;property id=&quot;20307&quot; value=&quot;593&quot;/&gt;&lt;/object&gt;&lt;object type=&quot;3&quot; unique_id=&quot;10053&quot;&gt;&lt;property id=&quot;20148&quot; value=&quot;5&quot;/&gt;&lt;property id=&quot;20300&quot; value=&quot;Slide 10 - &amp;quot;State &amp;amp; County User Testing Request &amp;quot;&quot;/&gt;&lt;property id=&quot;20307&quot; value=&quot;594&quot;/&gt;&lt;/object&gt;&lt;object type=&quot;3&quot; unique_id=&quot;10054&quot;&gt;&lt;property id=&quot;20148&quot; value=&quot;5&quot;/&gt;&lt;property id=&quot;20300&quot; value=&quot;Slide 11 - &amp;quot;Set-Up PI Help Desk Point of Contacts&amp;quot;&quot;/&gt;&lt;property id=&quot;20307&quot; value=&quot;604&quot;/&gt;&lt;/object&gt;&lt;object type=&quot;3&quot; unique_id=&quot;10055&quot;&gt;&lt;property id=&quot;20148&quot; value=&quot;5&quot;/&gt;&lt;property id=&quot;20300&quot; value=&quot;Slide 12 - &amp;quot;Fact Sheet- Issue 6 &amp;quot;&quot;/&gt;&lt;property id=&quot;20307&quot; value=&quot;605&quot;/&gt;&lt;/object&gt;&lt;object type=&quot;3&quot; unique_id=&quot;10056&quot;&gt;&lt;property id=&quot;20148&quot; value=&quot;5&quot;/&gt;&lt;property id=&quot;20300&quot; value=&quot;Slide 13 - &amp;quot;How Can Your County Prepare for NC FAST?&amp;quot;&quot;/&gt;&lt;property id=&quot;20307&quot; value=&quot;552&quot;/&gt;&lt;/object&gt;&lt;object type=&quot;3&quot; unique_id=&quot;10057&quot;&gt;&lt;property id=&quot;20148&quot; value=&quot;5&quot;/&gt;&lt;property id=&quot;20300&quot; value=&quot;Slide 14 - &amp;quot;How Can Your County Prepare for NC FAST?&amp;quot;&quot;/&gt;&lt;property id=&quot;20307&quot; value=&quot;620&quot;/&gt;&lt;/object&gt;&lt;object type=&quot;3&quot; unique_id=&quot;10058&quot;&gt;&lt;property id=&quot;20148&quot; value=&quot;5&quot;/&gt;&lt;property id=&quot;20300&quot; value=&quot;Slide 15 - &amp;quot;Readiness Assessments Lessons Learned&amp;quot;&quot;/&gt;&lt;property id=&quot;20307&quot; value=&quot;601&quot;/&gt;&lt;/object&gt;&lt;object type=&quot;3&quot; unique_id=&quot;10059&quot;&gt;&lt;property id=&quot;20148&quot; value=&quot;5&quot;/&gt;&lt;property id=&quot;20300&quot; value=&quot;Slide 17 - &amp;quot;Conversion Scope Update &amp;quot;&quot;/&gt;&lt;property id=&quot;20307&quot; value=&quot;596&quot;/&gt;&lt;/object&gt;&lt;object type=&quot;3&quot; unique_id=&quot;10060&quot;&gt;&lt;property id=&quot;20148&quot; value=&quot;5&quot;/&gt;&lt;property id=&quot;20300&quot; value=&quot;Slide 18&quot;/&gt;&lt;property id=&quot;20307&quot; value=&quot;603&quot;/&gt;&lt;/object&gt;&lt;object type=&quot;3&quot; unique_id=&quot;10061&quot;&gt;&lt;property id=&quot;20148&quot; value=&quot;5&quot;/&gt;&lt;property id=&quot;20300&quot; value=&quot;Slide 19 - &amp;quot;Pilot Training Schedule&amp;quot;&quot;/&gt;&lt;property id=&quot;20307&quot; value=&quot;602&quot;/&gt;&lt;/object&gt;&lt;object type=&quot;3&quot; unique_id=&quot;10062&quot;&gt;&lt;property id=&quot;20148&quot; value=&quot;5&quot;/&gt;&lt;property id=&quot;20300&quot; value=&quot;Slide 20 - &amp;quot;Training Resources&amp;quot;&quot;/&gt;&lt;property id=&quot;20307&quot; value=&quot;528&quot;/&gt;&lt;/object&gt;&lt;object type=&quot;3&quot; unique_id=&quot;10063&quot;&gt;&lt;property id=&quot;20148&quot; value=&quot;5&quot;/&gt;&lt;property id=&quot;20300&quot; value=&quot;Slide 22 - &amp;quot;Training Resources: NC FAST Help&amp;quot;&quot;/&gt;&lt;property id=&quot;20307&quot; value=&quot;530&quot;/&gt;&lt;/object&gt;&lt;object type=&quot;3&quot; unique_id=&quot;10064&quot;&gt;&lt;property id=&quot;20148&quot; value=&quot;5&quot;/&gt;&lt;property id=&quot;20300&quot; value=&quot;Slide 21 - &amp;quot;Training Resources: Learning Gateway&amp;quot;&quot;/&gt;&lt;property id=&quot;20307&quot; value=&quot;529&quot;/&gt;&lt;/object&gt;&lt;object type=&quot;3&quot; unique_id=&quot;10065&quot;&gt;&lt;property id=&quot;20148&quot; value=&quot;5&quot;/&gt;&lt;property id=&quot;20300&quot; value=&quot;Slide 23 - &amp;quot;Training Courses&amp;quot;&quot;/&gt;&lt;property id=&quot;20307&quot; value=&quot;527&quot;/&gt;&lt;/object&gt;&lt;object type=&quot;3&quot; unique_id=&quot;10066&quot;&gt;&lt;property id=&quot;20148&quot; value=&quot;5&quot;/&gt;&lt;property id=&quot;20300&quot; value=&quot;Slide 25 - &amp;quot;Training Registration Scenario&amp;quot;&quot;/&gt;&lt;property id=&quot;20307&quot; value=&quot;531&quot;/&gt;&lt;/object&gt;&lt;object type=&quot;3&quot; unique_id=&quot;10067&quot;&gt;&lt;property id=&quot;20148&quot; value=&quot;5&quot;/&gt;&lt;property id=&quot;20300&quot; value=&quot;Slide 26 - &amp;quot;Sandbox ID Process&amp;quot;&quot;/&gt;&lt;property id=&quot;20307&quot; value=&quot;460&quot;/&gt;&lt;/object&gt;&lt;object type=&quot;3&quot; unique_id=&quot;10068&quot;&gt;&lt;property id=&quot;20148&quot; value=&quot;5&quot;/&gt;&lt;property id=&quot;20300&quot; value=&quot;Slide 28&quot;/&gt;&lt;property id=&quot;20307&quot; value=&quot;619&quot;/&gt;&lt;/object&gt;&lt;object type=&quot;3&quot; unique_id=&quot;10069&quot;&gt;&lt;property id=&quot;20148&quot; value=&quot;5&quot;/&gt;&lt;property id=&quot;20300&quot; value=&quot;Slide 29 - &amp;quot;Readiness Assessments  The Readiness Assessment is a tool used to measure each county’s readiness to implement P9 &quot;/&gt;&lt;property id=&quot;20307&quot; value=&quot;610&quot;/&gt;&lt;/object&gt;&lt;object type=&quot;3&quot; unique_id=&quot;10070&quot;&gt;&lt;property id=&quot;20148&quot; value=&quot;5&quot;/&gt;&lt;property id=&quot;20300&quot; value=&quot;Slide 30 - &amp;quot;Readiness Assessments  How to Prepare: Review all publications provided to the county: Change Discussion Guide Fac&quot;/&gt;&lt;property id=&quot;20307&quot; value=&quot;611&quot;/&gt;&lt;/object&gt;&lt;object type=&quot;3&quot; unique_id=&quot;10071&quot;&gt;&lt;property id=&quot;20148&quot; value=&quot;5&quot;/&gt;&lt;property id=&quot;20300&quot; value=&quot;Slide 31 - &amp;quot;Readiness Assessments  Package sent out September 7th: &amp;amp;#x09;Readiness Assessment Template &amp;amp;#x09;Updated version of the Chan&quot;/&gt;&lt;property id=&quot;20307&quot; value=&quot;612&quot;/&gt;&lt;/object&gt;&lt;object type=&quot;3&quot; unique_id=&quot;10072&quot;&gt;&lt;property id=&quot;20148&quot; value=&quot;5&quot;/&gt;&lt;property id=&quot;20300&quot; value=&quot;Slide 32 - &amp;quot;Readiness Assessments  County PI staff and management should complete the Readiness Assessment Template by followi&quot;/&gt;&lt;property id=&quot;20307&quot; value=&quot;613&quot;/&gt;&lt;/object&gt;&lt;object type=&quot;3&quot; unique_id=&quot;10073&quot;&gt;&lt;property id=&quot;20148&quot; value=&quot;5&quot;/&gt;&lt;property id=&quot;20300&quot; value=&quot;Slide 33 - &amp;quot;Readiness Assessments  &amp;quot;&quot;/&gt;&lt;property id=&quot;20307&quot; value=&quot;600&quot;/&gt;&lt;/object&gt;&lt;object type=&quot;3&quot; unique_id=&quot;10074&quot;&gt;&lt;property id=&quot;20148&quot; value=&quot;5&quot;/&gt;&lt;property id=&quot;20300&quot; value=&quot;Slide 34 - &amp;quot;Readiness Assessments  Example:   &amp;quot;&quot;/&gt;&lt;property id=&quot;20307&quot; value=&quot;614&quot;/&gt;&lt;/object&gt;&lt;object type=&quot;3&quot; unique_id=&quot;10075&quot;&gt;&lt;property id=&quot;20148&quot; value=&quot;5&quot;/&gt;&lt;property id=&quot;20300&quot; value=&quot;Slide 35 - &amp;quot;Readiness Assessments  Pull in staff as needed to complete the Assessment (System Administrator, NCID Administrato&quot;/&gt;&lt;property id=&quot;20307&quot; value=&quot;615&quot;/&gt;&lt;/object&gt;&lt;object type=&quot;3&quot; unique_id=&quot;10076&quot;&gt;&lt;property id=&quot;20148&quot; value=&quot;5&quot;/&gt;&lt;property id=&quot;20300&quot; value=&quot;Slide 36 - &amp;quot;Readiness Assessments  Next steps Your Readiness Liaison will call you at the scheduled time and review your Asses&quot;/&gt;&lt;property id=&quot;20307&quot; value=&quot;616&quot;/&gt;&lt;/object&gt;&lt;object type=&quot;3&quot; unique_id=&quot;10077&quot;&gt;&lt;property id=&quot;20148&quot; value=&quot;5&quot;/&gt;&lt;property id=&quot;20300&quot; value=&quot;Slide 37 - &amp;quot;Readiness Assessments  Next steps (cont’d) Your Readiness Liaison will score your answers for each question using &quot;/&gt;&lt;property id=&quot;20307&quot; value=&quot;617&quot;/&gt;&lt;/object&gt;&lt;object type=&quot;3&quot; unique_id=&quot;10078&quot;&gt;&lt;property id=&quot;20148&quot; value=&quot;5&quot;/&gt;&lt;property id=&quot;20300&quot; value=&quot;Slide 38 - &amp;quot;Readiness Assessments  Next steps (cont’d) Your Readiness Liaison will mail a copy of the completed Assessment wit&quot;/&gt;&lt;property id=&quot;20307&quot; value=&quot;618&quot;/&gt;&lt;/object&gt;&lt;object type=&quot;3&quot; unique_id=&quot;10079&quot;&gt;&lt;property id=&quot;20148&quot; value=&quot;5&quot;/&gt;&lt;property id=&quot;20300&quot; value=&quot;Slide 39 - &amp;quot;Regional Meeting Update &amp;quot;&quot;/&gt;&lt;property id=&quot;20307&quot; value=&quot;590&quot;/&gt;&lt;/object&gt;&lt;object type=&quot;3&quot; unique_id=&quot;10080&quot;&gt;&lt;property id=&quot;20148&quot; value=&quot;5&quot;/&gt;&lt;property id=&quot;20300&quot; value=&quot;Slide 40 - &amp;quot;Updated EPI Timeline &amp;quot;&quot;/&gt;&lt;property id=&quot;20307&quot; value=&quot;598&quot;/&gt;&lt;/object&gt;&lt;object type=&quot;3&quot; unique_id=&quot;10081&quot;&gt;&lt;property id=&quot;20148&quot; value=&quot;5&quot;/&gt;&lt;property id=&quot;20300&quot; value=&quot;Slide 41 - &amp;quot;Coming Soon&amp;quot;&quot;/&gt;&lt;property id=&quot;20307&quot; value=&quot;608&quot;/&gt;&lt;/object&gt;&lt;object type=&quot;3&quot; unique_id=&quot;10082&quot;&gt;&lt;property id=&quot;20148&quot; value=&quot;5&quot;/&gt;&lt;property id=&quot;20300&quot; value=&quot;Slide 42&quot;/&gt;&lt;property id=&quot;20307&quot; value=&quot;548&quot;/&gt;&lt;/object&gt;&lt;object type=&quot;3&quot; unique_id=&quot;10083&quot;&gt;&lt;property id=&quot;20148&quot; value=&quot;5&quot;/&gt;&lt;property id=&quot;20300&quot; value=&quot;Slide 43&quot;/&gt;&lt;property id=&quot;20307&quot; value=&quot;549&quot;/&gt;&lt;/object&gt;&lt;object type=&quot;3&quot; unique_id=&quot;10294&quot;&gt;&lt;property id=&quot;20148&quot; value=&quot;5&quot;/&gt;&lt;property id=&quot;20300&quot; value=&quot;Slide 24 - &amp;quot;Training Virtual Office Hours&amp;quot;&quot;/&gt;&lt;property id=&quot;20307&quot; value=&quot;622&quot;/&gt;&lt;/object&gt;&lt;object type=&quot;3&quot; unique_id=&quot;10295&quot;&gt;&lt;property id=&quot;20148&quot; value=&quot;5&quot;/&gt;&lt;property id=&quot;20300&quot; value=&quot;Slide 27 - &amp;quot;Training Takeaways&amp;quot;&quot;/&gt;&lt;property id=&quot;20307&quot; value=&quot;621&quot;/&gt;&lt;/object&gt;&lt;object type=&quot;3&quot; unique_id=&quot;10297&quot;&gt;&lt;property id=&quot;20148&quot; value=&quot;5&quot;/&gt;&lt;property id=&quot;20300&quot; value=&quot;Slide 16 - &amp;quot;Workshop County Preparation Questions&amp;quot;&quot;/&gt;&lt;property id=&quot;20307&quot; value=&quot;623&quot;/&gt;&lt;/object&gt;&lt;/object&gt;&lt;object type=&quot;8&quot; unique_id=&quot;10125&quot;&gt;&lt;/object&gt;&lt;/object&gt;&lt;/database&gt;"/>
  <p:tag name="SECTOMILLISECCONVERTED" val="1"/>
  <p:tag name="TEXTBOX" val="Caitlin - please address jumping images"/>
</p:tagLst>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89CD56D6409D534CAE5C00CE251F3CD4" ma:contentTypeVersion="1" ma:contentTypeDescription="Create a new document." ma:contentTypeScope="" ma:versionID="207e858b3ac24f8c4cfaec6a5fc79463">
  <xsd:schema xmlns:xsd="http://www.w3.org/2001/XMLSchema" xmlns:xs="http://www.w3.org/2001/XMLSchema" xmlns:p="http://schemas.microsoft.com/office/2006/metadata/properties" xmlns:ns2="a003b2a7-4a01-4b74-9fa6-9ec7dba758ae" xmlns:ns3="cc2055af-561d-4aa9-800a-12c150b7d970" targetNamespace="http://schemas.microsoft.com/office/2006/metadata/properties" ma:root="true" ma:fieldsID="dc79b71560ef8f17e1c28db4548133fa" ns2:_="" ns3:_="">
    <xsd:import namespace="a003b2a7-4a01-4b74-9fa6-9ec7dba758ae"/>
    <xsd:import namespace="cc2055af-561d-4aa9-800a-12c150b7d970"/>
    <xsd:element name="properties">
      <xsd:complexType>
        <xsd:sequence>
          <xsd:element name="documentManagement">
            <xsd:complexType>
              <xsd:all>
                <xsd:element ref="ns2:_dlc_DocId" minOccurs="0"/>
                <xsd:element ref="ns2:_dlc_DocIdUrl" minOccurs="0"/>
                <xsd:element ref="ns2:_dlc_DocIdPersistId" minOccurs="0"/>
                <xsd:element ref="ns3:Jira_x0020_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03b2a7-4a01-4b74-9fa6-9ec7dba758a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c2055af-561d-4aa9-800a-12c150b7d970" elementFormDefault="qualified">
    <xsd:import namespace="http://schemas.microsoft.com/office/2006/documentManagement/types"/>
    <xsd:import namespace="http://schemas.microsoft.com/office/infopath/2007/PartnerControls"/>
    <xsd:element name="Jira_x0020_ID" ma:index="11" nillable="true" ma:displayName="Jira ID" ma:internalName="Jira_x0020_ID">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a003b2a7-4a01-4b74-9fa6-9ec7dba758ae">MQAFCPUWYCRD-1492273965-36</_dlc_DocId>
    <_dlc_DocIdUrl xmlns="a003b2a7-4a01-4b74-9fa6-9ec7dba758ae">
      <Url>http://ia0dw001/P14 MA Transformation/_layouts/DocIdRedir.aspx?ID=MQAFCPUWYCRD-1492273965-36</Url>
      <Description>MQAFCPUWYCRD-1492273965-36</Description>
    </_dlc_DocIdUrl>
    <Jira_x0020_ID xmlns="cc2055af-561d-4aa9-800a-12c150b7d970" xsi:nil="true"/>
  </documentManagement>
</p:properties>
</file>

<file path=customXml/itemProps1.xml><?xml version="1.0" encoding="utf-8"?>
<ds:datastoreItem xmlns:ds="http://schemas.openxmlformats.org/officeDocument/2006/customXml" ds:itemID="{E2A5670E-E350-4CA6-BB2B-49D35936FAAF}">
  <ds:schemaRefs>
    <ds:schemaRef ds:uri="http://schemas.microsoft.com/sharepoint/v3/contenttype/forms"/>
  </ds:schemaRefs>
</ds:datastoreItem>
</file>

<file path=customXml/itemProps2.xml><?xml version="1.0" encoding="utf-8"?>
<ds:datastoreItem xmlns:ds="http://schemas.openxmlformats.org/officeDocument/2006/customXml" ds:itemID="{E5A3CAE0-7FC3-4050-8DE2-005EC91016A6}">
  <ds:schemaRefs>
    <ds:schemaRef ds:uri="http://schemas.microsoft.com/sharepoint/events"/>
  </ds:schemaRefs>
</ds:datastoreItem>
</file>

<file path=customXml/itemProps3.xml><?xml version="1.0" encoding="utf-8"?>
<ds:datastoreItem xmlns:ds="http://schemas.openxmlformats.org/officeDocument/2006/customXml" ds:itemID="{14F12643-31CB-4F2C-A4DD-8D8645C901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03b2a7-4a01-4b74-9fa6-9ec7dba758ae"/>
    <ds:schemaRef ds:uri="cc2055af-561d-4aa9-800a-12c150b7d9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B8643A4-7B86-4984-8F3E-C5D35F060B2B}">
  <ds:schemaRefs>
    <ds:schemaRef ds:uri="http://purl.org/dc/dcmitype/"/>
    <ds:schemaRef ds:uri="http://schemas.openxmlformats.org/package/2006/metadata/core-properties"/>
    <ds:schemaRef ds:uri="http://schemas.microsoft.com/office/2006/documentManagement/types"/>
    <ds:schemaRef ds:uri="http://schemas.microsoft.com/office/2006/metadata/properties"/>
    <ds:schemaRef ds:uri="cc2055af-561d-4aa9-800a-12c150b7d970"/>
    <ds:schemaRef ds:uri="http://purl.org/dc/terms/"/>
    <ds:schemaRef ds:uri="http://schemas.microsoft.com/office/infopath/2007/PartnerControls"/>
    <ds:schemaRef ds:uri="a003b2a7-4a01-4b74-9fa6-9ec7dba758ae"/>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26857</TotalTime>
  <Words>553</Words>
  <Application>Microsoft Office PowerPoint</Application>
  <PresentationFormat>On-screen Show (4:3)</PresentationFormat>
  <Paragraphs>33</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Calibri</vt:lpstr>
      <vt:lpstr>Franklin Gothic Demi Cond</vt:lpstr>
      <vt:lpstr>Franklin Gothic Medium</vt:lpstr>
      <vt:lpstr>Franklin Gothic Medium Cond</vt:lpstr>
      <vt:lpstr>Gotham Bold</vt:lpstr>
      <vt:lpstr>Helvetica</vt:lpstr>
      <vt:lpstr>3_Office Theme</vt:lpstr>
      <vt:lpstr>NC FAST P14 4.0 (Managed Care Changes)</vt:lpstr>
      <vt:lpstr>NC FAST P14 4.0 (Managed Care Changes)</vt:lpstr>
      <vt:lpstr>NC FAST P14.2 (Improved Beneficiary Experience)</vt:lpstr>
      <vt:lpstr>NC FAST Mass Communications</vt:lpstr>
      <vt:lpstr>NC FAST Mass Communications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Raby, Andy</cp:lastModifiedBy>
  <cp:revision>939</cp:revision>
  <cp:lastPrinted>2019-03-14T18:25:35Z</cp:lastPrinted>
  <dcterms:created xsi:type="dcterms:W3CDTF">2015-07-07T20:02:11Z</dcterms:created>
  <dcterms:modified xsi:type="dcterms:W3CDTF">2019-12-03T15:31:10Z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47db7c52-a9a5-4002-ab8c-6d8096b93e9a</vt:lpwstr>
  </property>
  <property fmtid="{D5CDD505-2E9C-101B-9397-08002B2CF9AE}" pid="3" name="ContentTypeId">
    <vt:lpwstr>0x01010089CD56D6409D534CAE5C00CE251F3CD4</vt:lpwstr>
  </property>
</Properties>
</file>