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1"/>
    <p:sldMasterId id="2147483822" r:id="rId2"/>
    <p:sldMasterId id="2147483835" r:id="rId3"/>
    <p:sldMasterId id="2147483847" r:id="rId4"/>
  </p:sldMasterIdLst>
  <p:notesMasterIdLst>
    <p:notesMasterId r:id="rId23"/>
  </p:notesMasterIdLst>
  <p:handoutMasterIdLst>
    <p:handoutMasterId r:id="rId24"/>
  </p:handoutMasterIdLst>
  <p:sldIdLst>
    <p:sldId id="333" r:id="rId5"/>
    <p:sldId id="876" r:id="rId6"/>
    <p:sldId id="1744" r:id="rId7"/>
    <p:sldId id="1491" r:id="rId8"/>
    <p:sldId id="873" r:id="rId9"/>
    <p:sldId id="1604" r:id="rId10"/>
    <p:sldId id="1749" r:id="rId11"/>
    <p:sldId id="1750" r:id="rId12"/>
    <p:sldId id="1751" r:id="rId13"/>
    <p:sldId id="823" r:id="rId14"/>
    <p:sldId id="1748" r:id="rId15"/>
    <p:sldId id="1745" r:id="rId16"/>
    <p:sldId id="1746" r:id="rId17"/>
    <p:sldId id="1742" r:id="rId18"/>
    <p:sldId id="1743" r:id="rId19"/>
    <p:sldId id="1497" r:id="rId20"/>
    <p:sldId id="1747" r:id="rId21"/>
    <p:sldId id="863" r:id="rId22"/>
  </p:sldIdLst>
  <p:sldSz cx="9144000" cy="6858000" type="screen4x3"/>
  <p:notesSz cx="7096125" cy="938212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96">
          <p15:clr>
            <a:srgbClr val="A4A3A4"/>
          </p15:clr>
        </p15:guide>
        <p15:guide id="2" pos="3600">
          <p15:clr>
            <a:srgbClr val="A4A3A4"/>
          </p15:clr>
        </p15:guide>
        <p15:guide id="3" orient="horz" pos="2160">
          <p15:clr>
            <a:srgbClr val="A4A3A4"/>
          </p15:clr>
        </p15:guide>
        <p15:guide id="4" pos="2880">
          <p15:clr>
            <a:srgbClr val="A4A3A4"/>
          </p15:clr>
        </p15:guide>
      </p15:sldGuideLst>
    </p:ext>
    <p:ext uri="{2D200454-40CA-4A62-9FC3-DE9A4176ACB9}">
      <p15:notesGuideLst xmlns="" xmlns:p15="http://schemas.microsoft.com/office/powerpoint/2012/main">
        <p15:guide id="1" orient="horz" pos="2955" userDrawn="1">
          <p15:clr>
            <a:srgbClr val="A4A3A4"/>
          </p15:clr>
        </p15:guide>
        <p15:guide id="2" pos="223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dy Lipson" initials="ML" lastIdx="55" clrIdx="0"/>
  <p:cmAuthor id="1" name="Anthony Fiori" initials="AF" lastIdx="31" clrIdx="1"/>
  <p:cmAuthor id="2" name="Connor Bell" initials="CB" lastIdx="4" clrIdx="2"/>
  <p:cmAuthor id="3" name="Lerche, Julia K" initials="LJK" lastIdx="7" clrIdx="3">
    <p:extLst/>
  </p:cmAuthor>
  <p:cmAuthor id="4" name="Goda, Deborah A" initials="GDA" lastIdx="3" clrIdx="4">
    <p:extLst/>
  </p:cmAuthor>
  <p:cmAuthor id="5" name="Morgan Craven" initials="MC" lastIdx="6" clrIdx="5"/>
  <p:cmAuthor id="6" name="Anne Karl" initials="AK" lastIdx="1" clrIdx="6"/>
  <p:cmAuthor id="7" name="Dori Glanz Reyneri" initials="DR" lastIdx="15" clrIdx="7"/>
  <p:cmAuthor id="8" name="Odell, Elizabeth" initials="OE" lastIdx="3" clrIdx="8">
    <p:extLst/>
  </p:cmAuthor>
  <p:cmAuthor id="9" name="Appugliese, Joanna M." initials="AJM" lastIdx="2" clrIdx="9">
    <p:extLst/>
  </p:cmAuthor>
  <p:cmAuthor id="10" name="Green, Sarah A." initials="GSA" lastIdx="4" clrIdx="10">
    <p:extLst/>
  </p:cmAuthor>
  <p:cmAuthor id="11" name="Mcclanahan, Carolyn" initials="MC" lastIdx="4" clrIdx="11">
    <p:extLst/>
  </p:cmAuthor>
  <p:cmAuthor id="12" name="Luques, Melanie" initials="LM" lastIdx="6"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7F7F"/>
    <a:srgbClr val="FF0000"/>
    <a:srgbClr val="F2F2F2"/>
    <a:srgbClr val="52849C"/>
    <a:srgbClr val="2B726F"/>
    <a:srgbClr val="568AA4"/>
    <a:srgbClr val="404040"/>
    <a:srgbClr val="EFBB2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3429" autoAdjust="0"/>
  </p:normalViewPr>
  <p:slideViewPr>
    <p:cSldViewPr>
      <p:cViewPr varScale="1">
        <p:scale>
          <a:sx n="103" d="100"/>
          <a:sy n="103" d="100"/>
        </p:scale>
        <p:origin x="-1776" y="-104"/>
      </p:cViewPr>
      <p:guideLst>
        <p:guide orient="horz" pos="2496"/>
        <p:guide orient="horz" pos="2160"/>
        <p:guide pos="36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864" y="-96"/>
      </p:cViewPr>
      <p:guideLst>
        <p:guide orient="horz" pos="2955"/>
        <p:guide pos="2235"/>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tags" Target="tags/tag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2AE1AFE-6DDF-45BD-9103-79EA019C0162}"/>
              </a:ext>
            </a:extLst>
          </p:cNvPr>
          <p:cNvSpPr>
            <a:spLocks noGrp="1"/>
          </p:cNvSpPr>
          <p:nvPr>
            <p:ph type="hdr" sz="quarter"/>
          </p:nvPr>
        </p:nvSpPr>
        <p:spPr>
          <a:xfrm>
            <a:off x="2" y="0"/>
            <a:ext cx="3075630" cy="471030"/>
          </a:xfrm>
          <a:prstGeom prst="rect">
            <a:avLst/>
          </a:prstGeom>
        </p:spPr>
        <p:txBody>
          <a:bodyPr vert="horz" lIns="92400" tIns="46200" rIns="92400" bIns="46200" rtlCol="0"/>
          <a:lstStyle>
            <a:lvl1pPr algn="l">
              <a:defRPr sz="1200"/>
            </a:lvl1pPr>
          </a:lstStyle>
          <a:p>
            <a:endParaRPr lang="en-US"/>
          </a:p>
        </p:txBody>
      </p:sp>
      <p:sp>
        <p:nvSpPr>
          <p:cNvPr id="3" name="Date Placeholder 2">
            <a:extLst>
              <a:ext uri="{FF2B5EF4-FFF2-40B4-BE49-F238E27FC236}">
                <a16:creationId xmlns="" xmlns:a16="http://schemas.microsoft.com/office/drawing/2014/main" id="{5311118D-9267-49EC-882D-4D98253EFC9C}"/>
              </a:ext>
            </a:extLst>
          </p:cNvPr>
          <p:cNvSpPr>
            <a:spLocks noGrp="1"/>
          </p:cNvSpPr>
          <p:nvPr>
            <p:ph type="dt" sz="quarter" idx="1"/>
          </p:nvPr>
        </p:nvSpPr>
        <p:spPr>
          <a:xfrm>
            <a:off x="4018889" y="0"/>
            <a:ext cx="3075630" cy="471030"/>
          </a:xfrm>
          <a:prstGeom prst="rect">
            <a:avLst/>
          </a:prstGeom>
        </p:spPr>
        <p:txBody>
          <a:bodyPr vert="horz" lIns="92400" tIns="46200" rIns="92400" bIns="46200" rtlCol="0"/>
          <a:lstStyle>
            <a:lvl1pPr algn="r">
              <a:defRPr sz="1200"/>
            </a:lvl1pPr>
          </a:lstStyle>
          <a:p>
            <a:fld id="{8F52698C-571C-4A62-B49C-8BCC28A84B84}" type="datetimeFigureOut">
              <a:rPr lang="en-US" smtClean="0"/>
              <a:t>3/26/19</a:t>
            </a:fld>
            <a:endParaRPr lang="en-US"/>
          </a:p>
        </p:txBody>
      </p:sp>
      <p:sp>
        <p:nvSpPr>
          <p:cNvPr id="4" name="Footer Placeholder 3">
            <a:extLst>
              <a:ext uri="{FF2B5EF4-FFF2-40B4-BE49-F238E27FC236}">
                <a16:creationId xmlns="" xmlns:a16="http://schemas.microsoft.com/office/drawing/2014/main" id="{1B4DAE47-D430-4AAA-8119-AB9CDC4CE875}"/>
              </a:ext>
            </a:extLst>
          </p:cNvPr>
          <p:cNvSpPr>
            <a:spLocks noGrp="1"/>
          </p:cNvSpPr>
          <p:nvPr>
            <p:ph type="ftr" sz="quarter" idx="2"/>
          </p:nvPr>
        </p:nvSpPr>
        <p:spPr>
          <a:xfrm>
            <a:off x="2" y="8911097"/>
            <a:ext cx="3075630" cy="471030"/>
          </a:xfrm>
          <a:prstGeom prst="rect">
            <a:avLst/>
          </a:prstGeom>
        </p:spPr>
        <p:txBody>
          <a:bodyPr vert="horz" lIns="92400" tIns="46200" rIns="92400" bIns="4620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E124F2A8-B303-47FC-8A5F-6E08630EC808}"/>
              </a:ext>
            </a:extLst>
          </p:cNvPr>
          <p:cNvSpPr>
            <a:spLocks noGrp="1"/>
          </p:cNvSpPr>
          <p:nvPr>
            <p:ph type="sldNum" sz="quarter" idx="3"/>
          </p:nvPr>
        </p:nvSpPr>
        <p:spPr>
          <a:xfrm>
            <a:off x="4018889" y="8911097"/>
            <a:ext cx="3075630" cy="471030"/>
          </a:xfrm>
          <a:prstGeom prst="rect">
            <a:avLst/>
          </a:prstGeom>
        </p:spPr>
        <p:txBody>
          <a:bodyPr vert="horz" lIns="92400" tIns="46200" rIns="92400" bIns="46200" rtlCol="0" anchor="b"/>
          <a:lstStyle>
            <a:lvl1pPr algn="r">
              <a:defRPr sz="1200"/>
            </a:lvl1pPr>
          </a:lstStyle>
          <a:p>
            <a:fld id="{4F3B4D62-1F68-4A33-B9E0-8BCFB3F805B6}" type="slidenum">
              <a:rPr lang="en-US" smtClean="0"/>
              <a:t>‹#›</a:t>
            </a:fld>
            <a:endParaRPr lang="en-US"/>
          </a:p>
        </p:txBody>
      </p:sp>
    </p:spTree>
    <p:extLst>
      <p:ext uri="{BB962C8B-B14F-4D97-AF65-F5344CB8AC3E}">
        <p14:creationId xmlns:p14="http://schemas.microsoft.com/office/powerpoint/2010/main" val="259279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469106"/>
          </a:xfrm>
          <a:prstGeom prst="rect">
            <a:avLst/>
          </a:prstGeom>
        </p:spPr>
        <p:txBody>
          <a:bodyPr vert="horz" lIns="94136" tIns="47068" rIns="94136" bIns="47068" rtlCol="0"/>
          <a:lstStyle>
            <a:lvl1pPr algn="l">
              <a:defRPr sz="1200"/>
            </a:lvl1pPr>
          </a:lstStyle>
          <a:p>
            <a:endParaRPr lang="en-US" dirty="0"/>
          </a:p>
        </p:txBody>
      </p:sp>
      <p:sp>
        <p:nvSpPr>
          <p:cNvPr id="3" name="Date Placeholder 2"/>
          <p:cNvSpPr>
            <a:spLocks noGrp="1"/>
          </p:cNvSpPr>
          <p:nvPr>
            <p:ph type="dt" idx="1"/>
          </p:nvPr>
        </p:nvSpPr>
        <p:spPr>
          <a:xfrm>
            <a:off x="4019494" y="0"/>
            <a:ext cx="3074988" cy="469106"/>
          </a:xfrm>
          <a:prstGeom prst="rect">
            <a:avLst/>
          </a:prstGeom>
        </p:spPr>
        <p:txBody>
          <a:bodyPr vert="horz" lIns="94136" tIns="47068" rIns="94136" bIns="47068" rtlCol="0"/>
          <a:lstStyle>
            <a:lvl1pPr algn="r">
              <a:defRPr sz="1200"/>
            </a:lvl1pPr>
          </a:lstStyle>
          <a:p>
            <a:fld id="{22E3A74F-5213-492F-A671-638B398C40A8}" type="datetimeFigureOut">
              <a:rPr lang="en-US" smtClean="0"/>
              <a:t>3/26/19</a:t>
            </a:fld>
            <a:endParaRPr lang="en-US" dirty="0"/>
          </a:p>
        </p:txBody>
      </p:sp>
      <p:sp>
        <p:nvSpPr>
          <p:cNvPr id="4" name="Slide Image Placeholder 3"/>
          <p:cNvSpPr>
            <a:spLocks noGrp="1" noRot="1" noChangeAspect="1"/>
          </p:cNvSpPr>
          <p:nvPr>
            <p:ph type="sldImg" idx="2"/>
          </p:nvPr>
        </p:nvSpPr>
        <p:spPr>
          <a:xfrm>
            <a:off x="1203325" y="703263"/>
            <a:ext cx="4689475" cy="3517900"/>
          </a:xfrm>
          <a:prstGeom prst="rect">
            <a:avLst/>
          </a:prstGeom>
          <a:noFill/>
          <a:ln w="12700">
            <a:solidFill>
              <a:prstClr val="black"/>
            </a:solidFill>
          </a:ln>
        </p:spPr>
        <p:txBody>
          <a:bodyPr vert="horz" lIns="94136" tIns="47068" rIns="94136" bIns="47068" rtlCol="0" anchor="ctr"/>
          <a:lstStyle/>
          <a:p>
            <a:endParaRPr lang="en-US" dirty="0"/>
          </a:p>
        </p:txBody>
      </p:sp>
      <p:sp>
        <p:nvSpPr>
          <p:cNvPr id="5" name="Notes Placeholder 4"/>
          <p:cNvSpPr>
            <a:spLocks noGrp="1"/>
          </p:cNvSpPr>
          <p:nvPr>
            <p:ph type="body" sz="quarter" idx="3"/>
          </p:nvPr>
        </p:nvSpPr>
        <p:spPr>
          <a:xfrm>
            <a:off x="709613" y="4456513"/>
            <a:ext cx="5676900" cy="4221956"/>
          </a:xfrm>
          <a:prstGeom prst="rect">
            <a:avLst/>
          </a:prstGeom>
        </p:spPr>
        <p:txBody>
          <a:bodyPr vert="horz" lIns="94136" tIns="47068" rIns="94136" bIns="470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1393"/>
            <a:ext cx="3074988" cy="469106"/>
          </a:xfrm>
          <a:prstGeom prst="rect">
            <a:avLst/>
          </a:prstGeom>
        </p:spPr>
        <p:txBody>
          <a:bodyPr vert="horz" lIns="94136" tIns="47068" rIns="94136" bIns="470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9494" y="8911393"/>
            <a:ext cx="3074988" cy="469106"/>
          </a:xfrm>
          <a:prstGeom prst="rect">
            <a:avLst/>
          </a:prstGeom>
        </p:spPr>
        <p:txBody>
          <a:bodyPr vert="horz" lIns="94136" tIns="47068" rIns="94136" bIns="47068" rtlCol="0" anchor="b"/>
          <a:lstStyle>
            <a:lvl1pPr algn="r">
              <a:defRPr sz="1200"/>
            </a:lvl1pPr>
          </a:lstStyle>
          <a:p>
            <a:fld id="{BF706CA6-53B4-45D3-B391-85B12A28BF05}" type="slidenum">
              <a:rPr lang="en-US" smtClean="0"/>
              <a:t>‹#›</a:t>
            </a:fld>
            <a:endParaRPr lang="en-US" dirty="0"/>
          </a:p>
        </p:txBody>
      </p:sp>
    </p:spTree>
    <p:extLst>
      <p:ext uri="{BB962C8B-B14F-4D97-AF65-F5344CB8AC3E}">
        <p14:creationId xmlns:p14="http://schemas.microsoft.com/office/powerpoint/2010/main" val="20991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706CA6-53B4-45D3-B391-85B12A28BF05}" type="slidenum">
              <a:rPr lang="en-US" smtClean="0"/>
              <a:t>1</a:t>
            </a:fld>
            <a:endParaRPr lang="en-US" dirty="0"/>
          </a:p>
        </p:txBody>
      </p:sp>
    </p:spTree>
    <p:extLst>
      <p:ext uri="{BB962C8B-B14F-4D97-AF65-F5344CB8AC3E}">
        <p14:creationId xmlns:p14="http://schemas.microsoft.com/office/powerpoint/2010/main" val="3461466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10</a:t>
            </a:fld>
            <a:endParaRPr lang="en-US" dirty="0"/>
          </a:p>
        </p:txBody>
      </p:sp>
    </p:spTree>
    <p:extLst>
      <p:ext uri="{BB962C8B-B14F-4D97-AF65-F5344CB8AC3E}">
        <p14:creationId xmlns:p14="http://schemas.microsoft.com/office/powerpoint/2010/main" val="322268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highlight>
                  <a:srgbClr val="FFFF00"/>
                </a:highlight>
              </a:rPr>
              <a:t>Operations and maintenance cost is $21m over the biennium</a:t>
            </a:r>
          </a:p>
          <a:p>
            <a:endParaRPr lang="en-US" dirty="0"/>
          </a:p>
        </p:txBody>
      </p:sp>
      <p:sp>
        <p:nvSpPr>
          <p:cNvPr id="4" name="Slide Number Placeholder 3"/>
          <p:cNvSpPr>
            <a:spLocks noGrp="1"/>
          </p:cNvSpPr>
          <p:nvPr>
            <p:ph type="sldNum" sz="quarter" idx="5"/>
          </p:nvPr>
        </p:nvSpPr>
        <p:spPr/>
        <p:txBody>
          <a:bodyPr/>
          <a:lstStyle/>
          <a:p>
            <a:fld id="{BF706CA6-53B4-45D3-B391-85B12A28BF05}" type="slidenum">
              <a:rPr lang="en-US" smtClean="0"/>
              <a:t>11</a:t>
            </a:fld>
            <a:endParaRPr lang="en-US" dirty="0"/>
          </a:p>
        </p:txBody>
      </p:sp>
    </p:spTree>
    <p:extLst>
      <p:ext uri="{BB962C8B-B14F-4D97-AF65-F5344CB8AC3E}">
        <p14:creationId xmlns:p14="http://schemas.microsoft.com/office/powerpoint/2010/main" val="155477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12</a:t>
            </a:fld>
            <a:endParaRPr lang="en-US" dirty="0"/>
          </a:p>
        </p:txBody>
      </p:sp>
    </p:spTree>
    <p:extLst>
      <p:ext uri="{BB962C8B-B14F-4D97-AF65-F5344CB8AC3E}">
        <p14:creationId xmlns:p14="http://schemas.microsoft.com/office/powerpoint/2010/main" val="126704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highlight>
                  <a:srgbClr val="FFFF00"/>
                </a:highlight>
              </a:rPr>
              <a:t>Beginning November 1, 2019 Medicaid and Health Choice transition to managed care</a:t>
            </a:r>
            <a:endParaRPr lang="en-US" i="0" dirty="0">
              <a:highlight>
                <a:srgbClr val="FFFF00"/>
              </a:highlight>
            </a:endParaRPr>
          </a:p>
          <a:p>
            <a:r>
              <a:rPr lang="en-US" i="0" dirty="0">
                <a:highlight>
                  <a:srgbClr val="FFFF00"/>
                </a:highlight>
              </a:rPr>
              <a:t>FFS claims runout need is $271.8m through FY 2024-25</a:t>
            </a:r>
          </a:p>
          <a:p>
            <a:r>
              <a:rPr lang="en-US" dirty="0">
                <a:highlight>
                  <a:srgbClr val="FFFF00"/>
                </a:highlight>
              </a:rPr>
              <a:t>When NC transitions to managed care, there will be a window where the State must finish paying the remaining fee-</a:t>
            </a:r>
            <a:r>
              <a:rPr lang="en-US" dirty="0" err="1">
                <a:highlight>
                  <a:srgbClr val="FFFF00"/>
                </a:highlight>
              </a:rPr>
              <a:t>forservice</a:t>
            </a:r>
            <a:r>
              <a:rPr lang="en-US" dirty="0">
                <a:highlight>
                  <a:srgbClr val="FFFF00"/>
                </a:highlight>
              </a:rPr>
              <a:t> claims that were incurred prior to the managed care launch. With this authorization and the authorization for other needs related to Medicaid Transformation, the Medicaid Transformation Reserve will have a minimum balance of $132M at the end of the biennium.</a:t>
            </a:r>
            <a:endParaRPr lang="en-US" i="0"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BF706CA6-53B4-45D3-B391-85B12A28BF05}" type="slidenum">
              <a:rPr lang="en-US" smtClean="0"/>
              <a:t>13</a:t>
            </a:fld>
            <a:endParaRPr lang="en-US" dirty="0"/>
          </a:p>
        </p:txBody>
      </p:sp>
    </p:spTree>
    <p:extLst>
      <p:ext uri="{BB962C8B-B14F-4D97-AF65-F5344CB8AC3E}">
        <p14:creationId xmlns:p14="http://schemas.microsoft.com/office/powerpoint/2010/main" val="7111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14</a:t>
            </a:fld>
            <a:endParaRPr lang="en-US" dirty="0"/>
          </a:p>
        </p:txBody>
      </p:sp>
    </p:spTree>
    <p:extLst>
      <p:ext uri="{BB962C8B-B14F-4D97-AF65-F5344CB8AC3E}">
        <p14:creationId xmlns:p14="http://schemas.microsoft.com/office/powerpoint/2010/main" val="227956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Supports projected increases in Medicaid enrollment among individuals who currently are eligible but not enrolled. Changes in a program require increased outreach that often results in greater awareness of the program. Projected increases are based on the experiences of other states and are supported by research-based health policy simulators.</a:t>
            </a:r>
          </a:p>
        </p:txBody>
      </p:sp>
      <p:sp>
        <p:nvSpPr>
          <p:cNvPr id="4" name="Slide Number Placeholder 3"/>
          <p:cNvSpPr>
            <a:spLocks noGrp="1"/>
          </p:cNvSpPr>
          <p:nvPr>
            <p:ph type="sldNum" sz="quarter" idx="5"/>
          </p:nvPr>
        </p:nvSpPr>
        <p:spPr/>
        <p:txBody>
          <a:bodyPr/>
          <a:lstStyle/>
          <a:p>
            <a:fld id="{BF706CA6-53B4-45D3-B391-85B12A28BF05}" type="slidenum">
              <a:rPr lang="en-US" smtClean="0"/>
              <a:t>15</a:t>
            </a:fld>
            <a:endParaRPr lang="en-US" dirty="0"/>
          </a:p>
        </p:txBody>
      </p:sp>
    </p:spTree>
    <p:extLst>
      <p:ext uri="{BB962C8B-B14F-4D97-AF65-F5344CB8AC3E}">
        <p14:creationId xmlns:p14="http://schemas.microsoft.com/office/powerpoint/2010/main" val="3595636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16</a:t>
            </a:fld>
            <a:endParaRPr lang="en-US" dirty="0"/>
          </a:p>
        </p:txBody>
      </p:sp>
    </p:spTree>
    <p:extLst>
      <p:ext uri="{BB962C8B-B14F-4D97-AF65-F5344CB8AC3E}">
        <p14:creationId xmlns:p14="http://schemas.microsoft.com/office/powerpoint/2010/main" val="2068974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funds to expand the continuum of services for individuals fighting opioid and other substance use disorders. Additional services may include substance use disorder halfway house services and high-intensity residential services for individuals no longer needing inpatient care but not yet ready to return home. This is part of the State's comprehensive strategy to address opioid use disorders.</a:t>
            </a:r>
          </a:p>
        </p:txBody>
      </p:sp>
      <p:sp>
        <p:nvSpPr>
          <p:cNvPr id="4" name="Slide Number Placeholder 3"/>
          <p:cNvSpPr>
            <a:spLocks noGrp="1"/>
          </p:cNvSpPr>
          <p:nvPr>
            <p:ph type="sldNum" sz="quarter" idx="5"/>
          </p:nvPr>
        </p:nvSpPr>
        <p:spPr/>
        <p:txBody>
          <a:bodyPr/>
          <a:lstStyle/>
          <a:p>
            <a:fld id="{BF706CA6-53B4-45D3-B391-85B12A28BF05}" type="slidenum">
              <a:rPr lang="en-US" smtClean="0"/>
              <a:t>17</a:t>
            </a:fld>
            <a:endParaRPr lang="en-US" dirty="0"/>
          </a:p>
        </p:txBody>
      </p:sp>
    </p:spTree>
    <p:extLst>
      <p:ext uri="{BB962C8B-B14F-4D97-AF65-F5344CB8AC3E}">
        <p14:creationId xmlns:p14="http://schemas.microsoft.com/office/powerpoint/2010/main" val="562867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18</a:t>
            </a:fld>
            <a:endParaRPr lang="en-US" dirty="0"/>
          </a:p>
        </p:txBody>
      </p:sp>
    </p:spTree>
    <p:extLst>
      <p:ext uri="{BB962C8B-B14F-4D97-AF65-F5344CB8AC3E}">
        <p14:creationId xmlns:p14="http://schemas.microsoft.com/office/powerpoint/2010/main" val="410783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 and Senate alternate in developing their proposed budget. House goes first this year, expect something in late April, early May. Appropriations hearings will take place, then bills will be considered, passed and sent to the Governor for consideration. FY starts July 1, but funding would continue at current year levels should the legislature go past the July 1 deadline.</a:t>
            </a:r>
          </a:p>
        </p:txBody>
      </p:sp>
      <p:sp>
        <p:nvSpPr>
          <p:cNvPr id="4" name="Slide Number Placeholder 3"/>
          <p:cNvSpPr>
            <a:spLocks noGrp="1"/>
          </p:cNvSpPr>
          <p:nvPr>
            <p:ph type="sldNum" sz="quarter" idx="5"/>
          </p:nvPr>
        </p:nvSpPr>
        <p:spPr/>
        <p:txBody>
          <a:bodyPr/>
          <a:lstStyle/>
          <a:p>
            <a:fld id="{BF706CA6-53B4-45D3-B391-85B12A28BF05}" type="slidenum">
              <a:rPr lang="en-US" smtClean="0"/>
              <a:t>2</a:t>
            </a:fld>
            <a:endParaRPr lang="en-US" dirty="0"/>
          </a:p>
        </p:txBody>
      </p:sp>
    </p:spTree>
    <p:extLst>
      <p:ext uri="{BB962C8B-B14F-4D97-AF65-F5344CB8AC3E}">
        <p14:creationId xmlns:p14="http://schemas.microsoft.com/office/powerpoint/2010/main" val="29189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3</a:t>
            </a:fld>
            <a:endParaRPr lang="en-US" dirty="0"/>
          </a:p>
        </p:txBody>
      </p:sp>
    </p:spTree>
    <p:extLst>
      <p:ext uri="{BB962C8B-B14F-4D97-AF65-F5344CB8AC3E}">
        <p14:creationId xmlns:p14="http://schemas.microsoft.com/office/powerpoint/2010/main" val="291898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4</a:t>
            </a:fld>
            <a:endParaRPr lang="en-US" dirty="0"/>
          </a:p>
        </p:txBody>
      </p:sp>
    </p:spTree>
    <p:extLst>
      <p:ext uri="{BB962C8B-B14F-4D97-AF65-F5344CB8AC3E}">
        <p14:creationId xmlns:p14="http://schemas.microsoft.com/office/powerpoint/2010/main" val="177473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 with</a:t>
            </a:r>
            <a:r>
              <a:rPr lang="en-US" baseline="0" dirty="0"/>
              <a:t> focus on expanding evidence-based family strengthening and home visiting programs</a:t>
            </a:r>
            <a:endParaRPr lang="en-US" dirty="0"/>
          </a:p>
          <a:p>
            <a:r>
              <a:rPr lang="en-US" dirty="0"/>
              <a:t>2018: 34 counties declined NC</a:t>
            </a:r>
            <a:r>
              <a:rPr lang="en-US" baseline="0" dirty="0"/>
              <a:t> Pre-K expansion funds</a:t>
            </a:r>
          </a:p>
          <a:p>
            <a:r>
              <a:rPr lang="en-US" baseline="0" dirty="0"/>
              <a:t>$16m would help build capacity and expand the number of children served by NC Pre-K outlined in SL 2018-2</a:t>
            </a:r>
            <a:endParaRPr lang="en-US" dirty="0"/>
          </a:p>
        </p:txBody>
      </p:sp>
      <p:sp>
        <p:nvSpPr>
          <p:cNvPr id="4" name="Slide Number Placeholder 3"/>
          <p:cNvSpPr>
            <a:spLocks noGrp="1"/>
          </p:cNvSpPr>
          <p:nvPr>
            <p:ph type="sldNum" sz="quarter" idx="5"/>
          </p:nvPr>
        </p:nvSpPr>
        <p:spPr/>
        <p:txBody>
          <a:bodyPr/>
          <a:lstStyle/>
          <a:p>
            <a:fld id="{BF706CA6-53B4-45D3-B391-85B12A28BF05}" type="slidenum">
              <a:rPr lang="en-US" smtClean="0"/>
              <a:t>5</a:t>
            </a:fld>
            <a:endParaRPr lang="en-US" dirty="0"/>
          </a:p>
        </p:txBody>
      </p:sp>
    </p:spTree>
    <p:extLst>
      <p:ext uri="{BB962C8B-B14F-4D97-AF65-F5344CB8AC3E}">
        <p14:creationId xmlns:p14="http://schemas.microsoft.com/office/powerpoint/2010/main" val="302371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highlight>
                  <a:srgbClr val="FFFF00"/>
                </a:highlight>
                <a:latin typeface="+mn-lt"/>
                <a:ea typeface="+mn-ea"/>
                <a:cs typeface="+mn-cs"/>
              </a:rPr>
              <a:t>An additional $2,900,000 in the first year of the biennium and $2,900,000 in the second year is being requested to expand IFPS to serve an additional</a:t>
            </a:r>
            <a:endParaRPr lang="en-US" sz="1200" kern="1200" dirty="0">
              <a:solidFill>
                <a:schemeClr val="tx1"/>
              </a:solidFill>
              <a:effectLst/>
              <a:highlight>
                <a:srgbClr val="FFFF00"/>
              </a:highlight>
              <a:latin typeface="+mn-lt"/>
              <a:ea typeface="+mn-ea"/>
              <a:cs typeface="+mn-cs"/>
            </a:endParaRPr>
          </a:p>
          <a:p>
            <a:r>
              <a:rPr lang="en-US" sz="1200" i="1" kern="1200" dirty="0">
                <a:solidFill>
                  <a:schemeClr val="tx1"/>
                </a:solidFill>
                <a:effectLst/>
                <a:highlight>
                  <a:srgbClr val="FFFF00"/>
                </a:highlight>
                <a:latin typeface="+mn-lt"/>
                <a:ea typeface="+mn-ea"/>
                <a:cs typeface="+mn-cs"/>
              </a:rPr>
              <a:t>426 families.   Based on the Home Builders model, voluntary NC IFPS are characterized by small caseloads for workers (2 cases), short duration of services (4-6</a:t>
            </a:r>
            <a:endParaRPr lang="en-US" sz="1200" kern="1200" dirty="0">
              <a:solidFill>
                <a:schemeClr val="tx1"/>
              </a:solidFill>
              <a:effectLst/>
              <a:highlight>
                <a:srgbClr val="FFFF00"/>
              </a:highlight>
              <a:latin typeface="+mn-lt"/>
              <a:ea typeface="+mn-ea"/>
              <a:cs typeface="+mn-cs"/>
            </a:endParaRPr>
          </a:p>
          <a:p>
            <a:r>
              <a:rPr lang="en-US" sz="1200" i="1" kern="1200" dirty="0">
                <a:solidFill>
                  <a:schemeClr val="tx1"/>
                </a:solidFill>
                <a:effectLst/>
                <a:highlight>
                  <a:srgbClr val="FFFF00"/>
                </a:highlight>
                <a:latin typeface="+mn-lt"/>
                <a:ea typeface="+mn-ea"/>
                <a:cs typeface="+mn-cs"/>
              </a:rPr>
              <a:t>weeks), 24-hour availability of staff, and the provision of 40 hours of home-based services. NCDSS currently funds 6 private agencies to provide IFPS</a:t>
            </a:r>
            <a:endParaRPr lang="en-US" sz="1200" kern="1200" dirty="0">
              <a:solidFill>
                <a:schemeClr val="tx1"/>
              </a:solidFill>
              <a:effectLst/>
              <a:highlight>
                <a:srgbClr val="FFFF00"/>
              </a:highlight>
              <a:latin typeface="+mn-lt"/>
              <a:ea typeface="+mn-ea"/>
              <a:cs typeface="+mn-cs"/>
            </a:endParaRPr>
          </a:p>
          <a:p>
            <a:r>
              <a:rPr lang="en-US" sz="1200" i="1" kern="1200" dirty="0">
                <a:solidFill>
                  <a:schemeClr val="tx1"/>
                </a:solidFill>
                <a:effectLst/>
                <a:highlight>
                  <a:srgbClr val="FFFF00"/>
                </a:highlight>
                <a:latin typeface="+mn-lt"/>
                <a:ea typeface="+mn-ea"/>
                <a:cs typeface="+mn-cs"/>
              </a:rPr>
              <a:t>services across 11 regions covering all 100 counties. In SFY 2019, NCDSS allocated $7,116,000 to serve 1,009 NC families with approximately</a:t>
            </a:r>
            <a:endParaRPr lang="en-US" sz="1200" kern="1200" dirty="0">
              <a:solidFill>
                <a:schemeClr val="tx1"/>
              </a:solidFill>
              <a:effectLst/>
              <a:highlight>
                <a:srgbClr val="FFFF00"/>
              </a:highlight>
              <a:latin typeface="+mn-lt"/>
              <a:ea typeface="+mn-ea"/>
              <a:cs typeface="+mn-cs"/>
            </a:endParaRPr>
          </a:p>
          <a:p>
            <a:r>
              <a:rPr lang="en-US" sz="1200" i="1" kern="1200" dirty="0">
                <a:solidFill>
                  <a:schemeClr val="tx1"/>
                </a:solidFill>
                <a:effectLst/>
                <a:highlight>
                  <a:srgbClr val="FFFF00"/>
                </a:highlight>
                <a:latin typeface="+mn-lt"/>
                <a:ea typeface="+mn-ea"/>
                <a:cs typeface="+mn-cs"/>
              </a:rPr>
              <a:t>2,500 children with IFPS, meeting 18.1% of the state need. With an additional $2,900,000 of state funding, 426 additional families could receive IFPS</a:t>
            </a:r>
            <a:endParaRPr lang="en-US" sz="1200" kern="1200" dirty="0">
              <a:solidFill>
                <a:schemeClr val="tx1"/>
              </a:solidFill>
              <a:effectLst/>
              <a:highlight>
                <a:srgbClr val="FFFF00"/>
              </a:highlight>
              <a:latin typeface="+mn-lt"/>
              <a:ea typeface="+mn-ea"/>
              <a:cs typeface="+mn-cs"/>
            </a:endParaRPr>
          </a:p>
          <a:p>
            <a:r>
              <a:rPr lang="en-US" sz="1200" i="1" kern="1200" dirty="0">
                <a:solidFill>
                  <a:schemeClr val="tx1"/>
                </a:solidFill>
                <a:effectLst/>
                <a:highlight>
                  <a:srgbClr val="FFFF00"/>
                </a:highlight>
                <a:latin typeface="+mn-lt"/>
                <a:ea typeface="+mn-ea"/>
                <a:cs typeface="+mn-cs"/>
              </a:rPr>
              <a:t>services for a total of 1,435 families with 3,560 children. This expansion will increase the need met to 25.8%.</a:t>
            </a:r>
            <a:endParaRPr lang="en-US" sz="1200" kern="1200" dirty="0">
              <a:solidFill>
                <a:schemeClr val="tx1"/>
              </a:solidFill>
              <a:effectLst/>
              <a:highlight>
                <a:srgbClr val="FFFF00"/>
              </a:highlight>
              <a:latin typeface="+mn-lt"/>
              <a:ea typeface="+mn-ea"/>
              <a:cs typeface="+mn-cs"/>
            </a:endParaRPr>
          </a:p>
          <a:p>
            <a:endParaRPr lang="en-US" i="0"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BF706CA6-53B4-45D3-B391-85B12A28BF05}" type="slidenum">
              <a:rPr lang="en-US" smtClean="0"/>
              <a:t>6</a:t>
            </a:fld>
            <a:endParaRPr lang="en-US" dirty="0"/>
          </a:p>
        </p:txBody>
      </p:sp>
    </p:spTree>
    <p:extLst>
      <p:ext uri="{BB962C8B-B14F-4D97-AF65-F5344CB8AC3E}">
        <p14:creationId xmlns:p14="http://schemas.microsoft.com/office/powerpoint/2010/main" val="416853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7</a:t>
            </a:fld>
            <a:endParaRPr lang="en-US" dirty="0"/>
          </a:p>
        </p:txBody>
      </p:sp>
    </p:spTree>
    <p:extLst>
      <p:ext uri="{BB962C8B-B14F-4D97-AF65-F5344CB8AC3E}">
        <p14:creationId xmlns:p14="http://schemas.microsoft.com/office/powerpoint/2010/main" val="177473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highlight>
                  <a:srgbClr val="FFFF00"/>
                </a:highlight>
              </a:rPr>
              <a:t>Net appropriation for Home and Community Care BG is $969k</a:t>
            </a:r>
          </a:p>
          <a:p>
            <a:endParaRPr lang="en-US" dirty="0"/>
          </a:p>
        </p:txBody>
      </p:sp>
      <p:sp>
        <p:nvSpPr>
          <p:cNvPr id="4" name="Slide Number Placeholder 3"/>
          <p:cNvSpPr>
            <a:spLocks noGrp="1"/>
          </p:cNvSpPr>
          <p:nvPr>
            <p:ph type="sldNum" sz="quarter" idx="5"/>
          </p:nvPr>
        </p:nvSpPr>
        <p:spPr/>
        <p:txBody>
          <a:bodyPr/>
          <a:lstStyle/>
          <a:p>
            <a:fld id="{BF706CA6-53B4-45D3-B391-85B12A28BF05}" type="slidenum">
              <a:rPr lang="en-US" smtClean="0"/>
              <a:t>8</a:t>
            </a:fld>
            <a:endParaRPr lang="en-US" dirty="0"/>
          </a:p>
        </p:txBody>
      </p:sp>
    </p:spTree>
    <p:extLst>
      <p:ext uri="{BB962C8B-B14F-4D97-AF65-F5344CB8AC3E}">
        <p14:creationId xmlns:p14="http://schemas.microsoft.com/office/powerpoint/2010/main" val="416853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highlight>
                  <a:srgbClr val="FFFF00"/>
                </a:highlight>
              </a:rPr>
              <a:t>Office of Healthy Opportunities established through Medicaid Waiver - </a:t>
            </a:r>
            <a:r>
              <a:rPr lang="en-US" dirty="0">
                <a:highlight>
                  <a:srgbClr val="FFFF00"/>
                </a:highlight>
              </a:rPr>
              <a:t>The Healthy Opportunities Pilots (the Pilots) present an unprecedented opportunity to test the impact of providing selected evidence-based interventions to Medicaid enrollees. Over the next five years, the Pilots will provide up to $650 million in Medicaid funding to cover the cost of select Pilot services related to housing, food, transportation and interpersonal safety that directly impact the health outcomes and health care costs of enrollees in two to four geographic areas of the state. </a:t>
            </a:r>
            <a:endParaRPr lang="en-US" i="0"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BF706CA6-53B4-45D3-B391-85B12A28BF05}" type="slidenum">
              <a:rPr lang="en-US" smtClean="0"/>
              <a:t>9</a:t>
            </a:fld>
            <a:endParaRPr lang="en-US" dirty="0"/>
          </a:p>
        </p:txBody>
      </p:sp>
    </p:spTree>
    <p:extLst>
      <p:ext uri="{BB962C8B-B14F-4D97-AF65-F5344CB8AC3E}">
        <p14:creationId xmlns:p14="http://schemas.microsoft.com/office/powerpoint/2010/main" val="4168537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hoto header Color Seal">
    <p:spTree>
      <p:nvGrpSpPr>
        <p:cNvPr id="1" name=""/>
        <p:cNvGrpSpPr/>
        <p:nvPr/>
      </p:nvGrpSpPr>
      <p:grpSpPr>
        <a:xfrm>
          <a:off x="0" y="0"/>
          <a:ext cx="0" cy="0"/>
          <a:chOff x="0" y="0"/>
          <a:chExt cx="0" cy="0"/>
        </a:xfrm>
      </p:grpSpPr>
      <p:sp>
        <p:nvSpPr>
          <p:cNvPr id="11" name="Rectangle 10"/>
          <p:cNvSpPr/>
          <p:nvPr userDrawn="1"/>
        </p:nvSpPr>
        <p:spPr>
          <a:xfrm>
            <a:off x="-5434" y="6583680"/>
            <a:ext cx="9144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5" name="Text Placeholder 13"/>
          <p:cNvSpPr>
            <a:spLocks noGrp="1"/>
          </p:cNvSpPr>
          <p:nvPr>
            <p:ph type="body" sz="quarter" idx="10" hasCustomPrompt="1"/>
          </p:nvPr>
        </p:nvSpPr>
        <p:spPr>
          <a:xfrm>
            <a:off x="2768596" y="2051009"/>
            <a:ext cx="5799671"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Document Title</a:t>
            </a:r>
          </a:p>
        </p:txBody>
      </p:sp>
      <p:sp>
        <p:nvSpPr>
          <p:cNvPr id="16" name="Text Placeholder 15"/>
          <p:cNvSpPr>
            <a:spLocks noGrp="1"/>
          </p:cNvSpPr>
          <p:nvPr>
            <p:ph type="body" sz="quarter" idx="11" hasCustomPrompt="1"/>
          </p:nvPr>
        </p:nvSpPr>
        <p:spPr>
          <a:xfrm>
            <a:off x="2768596" y="4071833"/>
            <a:ext cx="5799671" cy="948752"/>
          </a:xfrm>
          <a:prstGeom prst="rect">
            <a:avLst/>
          </a:prstGeom>
        </p:spPr>
        <p:txBody>
          <a:bodyPr anchor="b">
            <a:noAutofit/>
          </a:bodyPr>
          <a:lstStyle>
            <a:lvl1pPr marL="0" indent="0">
              <a:lnSpc>
                <a:spcPct val="100000"/>
              </a:lnSpc>
              <a:spcBef>
                <a:spcPts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DHHS Section or Health Plan</a:t>
            </a:r>
          </a:p>
        </p:txBody>
      </p:sp>
      <p:sp>
        <p:nvSpPr>
          <p:cNvPr id="17" name="Text Placeholder 17"/>
          <p:cNvSpPr>
            <a:spLocks noGrp="1"/>
          </p:cNvSpPr>
          <p:nvPr>
            <p:ph type="body" sz="quarter" idx="12" hasCustomPrompt="1"/>
          </p:nvPr>
        </p:nvSpPr>
        <p:spPr>
          <a:xfrm>
            <a:off x="2768596" y="5020585"/>
            <a:ext cx="5799671"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 xmlns:a16="http://schemas.microsoft.com/office/drawing/2014/main" id="{77FB28BE-95CF-A648-9958-233FA3E2FD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175" r="7450"/>
          <a:stretch/>
        </p:blipFill>
        <p:spPr>
          <a:xfrm>
            <a:off x="1883734" y="230096"/>
            <a:ext cx="1824946" cy="1216631"/>
          </a:xfrm>
          <a:prstGeom prst="rect">
            <a:avLst/>
          </a:prstGeom>
        </p:spPr>
      </p:pic>
      <p:pic>
        <p:nvPicPr>
          <p:cNvPr id="24" name="Picture 23">
            <a:extLst>
              <a:ext uri="{FF2B5EF4-FFF2-40B4-BE49-F238E27FC236}">
                <a16:creationId xmlns=""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187687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274320" y="6243108"/>
            <a:ext cx="7992005" cy="330200"/>
          </a:xfrm>
          <a:prstGeom prst="rect">
            <a:avLst/>
          </a:prstGeo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a:prstGeom prst="rect">
            <a:avLst/>
          </a:prstGeo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35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20">
            <a:extLst>
              <a:ext uri="{FF2B5EF4-FFF2-40B4-BE49-F238E27FC236}">
                <a16:creationId xmlns="" xmlns:a16="http://schemas.microsoft.com/office/drawing/2014/main" id="{B3A7FCDE-769D-4F56-992A-DE3F612918D6}"/>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12" name="Slide Number Placeholder 21">
            <a:extLst>
              <a:ext uri="{FF2B5EF4-FFF2-40B4-BE49-F238E27FC236}">
                <a16:creationId xmlns="" xmlns:a16="http://schemas.microsoft.com/office/drawing/2014/main" id="{BCDD504B-C260-425C-89D4-C2AC17E0796B}"/>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6" name="Text Placeholder 3">
            <a:extLst>
              <a:ext uri="{FF2B5EF4-FFF2-40B4-BE49-F238E27FC236}">
                <a16:creationId xmlns="" xmlns:a16="http://schemas.microsoft.com/office/drawing/2014/main" id="{7E6623ED-8698-4BAB-A282-BFF0829B8AC8}"/>
              </a:ext>
            </a:extLst>
          </p:cNvPr>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7" name="Title 1">
            <a:extLst>
              <a:ext uri="{FF2B5EF4-FFF2-40B4-BE49-F238E27FC236}">
                <a16:creationId xmlns="" xmlns:a16="http://schemas.microsoft.com/office/drawing/2014/main" id="{15D3F6B0-8F24-4FCE-AA05-BE9373A41200}"/>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04792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274320" y="6243108"/>
            <a:ext cx="7992005" cy="330200"/>
          </a:xfrm>
          <a:prstGeom prst="rect">
            <a:avLst/>
          </a:prstGeo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a:prstGeom prst="rect">
            <a:avLst/>
          </a:prstGeo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23" name="Title 1"/>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42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274320" y="6243108"/>
            <a:ext cx="7992005" cy="330200"/>
          </a:xfrm>
          <a:prstGeom prst="rect">
            <a:avLst/>
          </a:prstGeo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a:prstGeom prst="rect">
            <a:avLst/>
          </a:prstGeo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27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274320" y="6243108"/>
            <a:ext cx="7992005" cy="330200"/>
          </a:xfrm>
          <a:prstGeom prst="rect">
            <a:avLst/>
          </a:prstGeo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a:prstGeom prst="rect">
            <a:avLst/>
          </a:prstGeo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01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a:prstGeom prst="rect">
            <a:avLst/>
          </a:prstGeo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274320" y="6251575"/>
            <a:ext cx="7992005" cy="330200"/>
          </a:xfrm>
          <a:prstGeom prst="rect">
            <a:avLst/>
          </a:prstGeo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1983" y="1268097"/>
            <a:ext cx="3840480" cy="500063"/>
          </a:xfrm>
          <a:prstGeom prst="rect">
            <a:avLst/>
          </a:prstGeo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0">
            <a:extLst>
              <a:ext uri="{FF2B5EF4-FFF2-40B4-BE49-F238E27FC236}">
                <a16:creationId xmlns="" xmlns:a16="http://schemas.microsoft.com/office/drawing/2014/main" id="{C181CA38-4FDE-496B-A178-6B413ED3A7F2}"/>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18" name="Slide Number Placeholder 21">
            <a:extLst>
              <a:ext uri="{FF2B5EF4-FFF2-40B4-BE49-F238E27FC236}">
                <a16:creationId xmlns="" xmlns:a16="http://schemas.microsoft.com/office/drawing/2014/main" id="{91174B93-FC3F-48AE-A0B6-86D45188474B}"/>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8169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27432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274320" y="6243110"/>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 xmlns:a16="http://schemas.microsoft.com/office/drawing/2014/main" id="{C6C4D332-2D5A-44A5-9155-D7929BA9EECE}"/>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10" name="Title 1">
            <a:extLst>
              <a:ext uri="{FF2B5EF4-FFF2-40B4-BE49-F238E27FC236}">
                <a16:creationId xmlns="" xmlns:a16="http://schemas.microsoft.com/office/drawing/2014/main" id="{AC3BE512-E2D6-4B2F-93B2-B584EA97C636}"/>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255044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20">
            <a:extLst>
              <a:ext uri="{FF2B5EF4-FFF2-40B4-BE49-F238E27FC236}">
                <a16:creationId xmlns="" xmlns:a16="http://schemas.microsoft.com/office/drawing/2014/main" id="{46D2984F-D60E-4CF9-979B-16CD1914EA9C}"/>
              </a:ext>
            </a:extLst>
          </p:cNvPr>
          <p:cNvSpPr>
            <a:spLocks noGrp="1"/>
          </p:cNvSpPr>
          <p:nvPr>
            <p:ph type="ftr" sz="quarter" idx="13"/>
          </p:nvPr>
        </p:nvSpPr>
        <p:spPr>
          <a:xfrm>
            <a:off x="274320"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Tree>
    <p:extLst>
      <p:ext uri="{BB962C8B-B14F-4D97-AF65-F5344CB8AC3E}">
        <p14:creationId xmlns:p14="http://schemas.microsoft.com/office/powerpoint/2010/main" val="3208323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751674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335074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188331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500244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150978" y="669879"/>
            <a:ext cx="8718920" cy="4592638"/>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1" name="Footer Placeholder 20"/>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190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 xmlns:a16="http://schemas.microsoft.com/office/drawing/2014/main" id="{F4116C1B-3DA4-470D-AB45-36005CCB957E}"/>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11" name="Text Placeholder 3">
            <a:extLst>
              <a:ext uri="{FF2B5EF4-FFF2-40B4-BE49-F238E27FC236}">
                <a16:creationId xmlns="" xmlns:a16="http://schemas.microsoft.com/office/drawing/2014/main" id="{DC3BB3D4-0EDD-4348-8333-8A0480BC3DFC}"/>
              </a:ext>
            </a:extLst>
          </p:cNvPr>
          <p:cNvSpPr>
            <a:spLocks noGrp="1"/>
          </p:cNvSpPr>
          <p:nvPr>
            <p:ph type="body" sz="quarter" idx="10" hasCustomPrompt="1"/>
          </p:nvPr>
        </p:nvSpPr>
        <p:spPr>
          <a:xfrm>
            <a:off x="150978" y="669879"/>
            <a:ext cx="8718920" cy="1791124"/>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Footer Placeholder 20">
            <a:extLst>
              <a:ext uri="{FF2B5EF4-FFF2-40B4-BE49-F238E27FC236}">
                <a16:creationId xmlns="" xmlns:a16="http://schemas.microsoft.com/office/drawing/2014/main" id="{9C52CD2D-CD1E-43EE-8C70-98565B75CC51}"/>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Tree>
    <p:extLst>
      <p:ext uri="{BB962C8B-B14F-4D97-AF65-F5344CB8AC3E}">
        <p14:creationId xmlns:p14="http://schemas.microsoft.com/office/powerpoint/2010/main" val="3799725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4681" y="762367"/>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 xmlns:a16="http://schemas.microsoft.com/office/drawing/2014/main" id="{D9E903A4-2F8D-4DE1-99EF-E45F008B84E9}"/>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11" name="Title 1">
            <a:extLst>
              <a:ext uri="{FF2B5EF4-FFF2-40B4-BE49-F238E27FC236}">
                <a16:creationId xmlns="" xmlns:a16="http://schemas.microsoft.com/office/drawing/2014/main" id="{008FE94B-9AF3-45B1-B9BF-7269A36FD549}"/>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1478667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327114"/>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327114"/>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759847"/>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759847"/>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ooter Placeholder 20">
            <a:extLst>
              <a:ext uri="{FF2B5EF4-FFF2-40B4-BE49-F238E27FC236}">
                <a16:creationId xmlns="" xmlns:a16="http://schemas.microsoft.com/office/drawing/2014/main" id="{1726719C-4BFA-4933-981B-4C755F513FCE}"/>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18" name="Title 1">
            <a:extLst>
              <a:ext uri="{FF2B5EF4-FFF2-40B4-BE49-F238E27FC236}">
                <a16:creationId xmlns="" xmlns:a16="http://schemas.microsoft.com/office/drawing/2014/main" id="{F030E9AA-AAC8-4EFB-A73D-9CCEE4263AA4}"/>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612302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47777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90997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90997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47206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0">
            <a:extLst>
              <a:ext uri="{FF2B5EF4-FFF2-40B4-BE49-F238E27FC236}">
                <a16:creationId xmlns="" xmlns:a16="http://schemas.microsoft.com/office/drawing/2014/main" id="{FCC295B7-E89C-44FE-9418-2E6934300596}"/>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18" name="Title 1">
            <a:extLst>
              <a:ext uri="{FF2B5EF4-FFF2-40B4-BE49-F238E27FC236}">
                <a16:creationId xmlns="" xmlns:a16="http://schemas.microsoft.com/office/drawing/2014/main" id="{A6A2632F-5945-4F72-9E82-0D508262F3DE}"/>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394441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 xmlns:a16="http://schemas.microsoft.com/office/drawing/2014/main" id="{7167567F-D50E-4E6F-B229-B6A8CC4CAAE8}"/>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11" name="Title 1">
            <a:extLst>
              <a:ext uri="{FF2B5EF4-FFF2-40B4-BE49-F238E27FC236}">
                <a16:creationId xmlns="" xmlns:a16="http://schemas.microsoft.com/office/drawing/2014/main" id="{CF97B333-9EA8-4E39-A885-11E92EF0911D}"/>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2192883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20">
            <a:extLst>
              <a:ext uri="{FF2B5EF4-FFF2-40B4-BE49-F238E27FC236}">
                <a16:creationId xmlns="" xmlns:a16="http://schemas.microsoft.com/office/drawing/2014/main" id="{89AB6439-E13B-4125-8DEF-15DCA3552B08}"/>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Tree>
    <p:extLst>
      <p:ext uri="{BB962C8B-B14F-4D97-AF65-F5344CB8AC3E}">
        <p14:creationId xmlns:p14="http://schemas.microsoft.com/office/powerpoint/2010/main" val="182729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84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42492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167525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46888"/>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3796526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347233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59"/>
            <a:ext cx="9144000" cy="51018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187554" y="669879"/>
            <a:ext cx="8718920" cy="4592638"/>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1" name="Footer Placeholder 20"/>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97536"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457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51206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 xmlns:a16="http://schemas.microsoft.com/office/drawing/2014/main" id="{F4116C1B-3DA4-470D-AB45-36005CCB957E}"/>
              </a:ext>
            </a:extLst>
          </p:cNvPr>
          <p:cNvSpPr>
            <a:spLocks noGrp="1"/>
          </p:cNvSpPr>
          <p:nvPr>
            <p:ph type="title" hasCustomPrompt="1"/>
          </p:nvPr>
        </p:nvSpPr>
        <p:spPr>
          <a:xfrm>
            <a:off x="97536"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11" name="Text Placeholder 3">
            <a:extLst>
              <a:ext uri="{FF2B5EF4-FFF2-40B4-BE49-F238E27FC236}">
                <a16:creationId xmlns="" xmlns:a16="http://schemas.microsoft.com/office/drawing/2014/main" id="{DC3BB3D4-0EDD-4348-8333-8A0480BC3DFC}"/>
              </a:ext>
            </a:extLst>
          </p:cNvPr>
          <p:cNvSpPr>
            <a:spLocks noGrp="1"/>
          </p:cNvSpPr>
          <p:nvPr>
            <p:ph type="body" sz="quarter" idx="10" hasCustomPrompt="1"/>
          </p:nvPr>
        </p:nvSpPr>
        <p:spPr>
          <a:xfrm>
            <a:off x="187554" y="669879"/>
            <a:ext cx="8718920" cy="1791124"/>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Footer Placeholder 20">
            <a:extLst>
              <a:ext uri="{FF2B5EF4-FFF2-40B4-BE49-F238E27FC236}">
                <a16:creationId xmlns="" xmlns:a16="http://schemas.microsoft.com/office/drawing/2014/main" id="{9C52CD2D-CD1E-43EE-8C70-98565B75CC51}"/>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Tree>
    <p:extLst>
      <p:ext uri="{BB962C8B-B14F-4D97-AF65-F5344CB8AC3E}">
        <p14:creationId xmlns:p14="http://schemas.microsoft.com/office/powerpoint/2010/main" val="965748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51206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4681" y="762367"/>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 xmlns:a16="http://schemas.microsoft.com/office/drawing/2014/main" id="{D9E903A4-2F8D-4DE1-99EF-E45F008B84E9}"/>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11" name="Title 1">
            <a:extLst>
              <a:ext uri="{FF2B5EF4-FFF2-40B4-BE49-F238E27FC236}">
                <a16:creationId xmlns="" xmlns:a16="http://schemas.microsoft.com/office/drawing/2014/main" id="{008FE94B-9AF3-45B1-B9BF-7269A36FD549}"/>
              </a:ext>
            </a:extLst>
          </p:cNvPr>
          <p:cNvSpPr>
            <a:spLocks noGrp="1"/>
          </p:cNvSpPr>
          <p:nvPr>
            <p:ph type="title" hasCustomPrompt="1"/>
          </p:nvPr>
        </p:nvSpPr>
        <p:spPr>
          <a:xfrm>
            <a:off x="97536"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44391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51206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327114"/>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327114"/>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759847"/>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759847"/>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ooter Placeholder 20">
            <a:extLst>
              <a:ext uri="{FF2B5EF4-FFF2-40B4-BE49-F238E27FC236}">
                <a16:creationId xmlns="" xmlns:a16="http://schemas.microsoft.com/office/drawing/2014/main" id="{1726719C-4BFA-4933-981B-4C755F513FCE}"/>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18" name="Title 1">
            <a:extLst>
              <a:ext uri="{FF2B5EF4-FFF2-40B4-BE49-F238E27FC236}">
                <a16:creationId xmlns="" xmlns:a16="http://schemas.microsoft.com/office/drawing/2014/main" id="{F030E9AA-AAC8-4EFB-A73D-9CCEE4263AA4}"/>
              </a:ext>
            </a:extLst>
          </p:cNvPr>
          <p:cNvSpPr>
            <a:spLocks noGrp="1"/>
          </p:cNvSpPr>
          <p:nvPr>
            <p:ph type="title" hasCustomPrompt="1"/>
          </p:nvPr>
        </p:nvSpPr>
        <p:spPr>
          <a:xfrm>
            <a:off x="97536"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557300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47777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8" name="Rectangle 7"/>
          <p:cNvSpPr/>
          <p:nvPr userDrawn="1"/>
        </p:nvSpPr>
        <p:spPr>
          <a:xfrm>
            <a:off x="0" y="3860"/>
            <a:ext cx="9144000" cy="51206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90997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90997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47206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0">
            <a:extLst>
              <a:ext uri="{FF2B5EF4-FFF2-40B4-BE49-F238E27FC236}">
                <a16:creationId xmlns="" xmlns:a16="http://schemas.microsoft.com/office/drawing/2014/main" id="{FCC295B7-E89C-44FE-9418-2E6934300596}"/>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18" name="Title 1">
            <a:extLst>
              <a:ext uri="{FF2B5EF4-FFF2-40B4-BE49-F238E27FC236}">
                <a16:creationId xmlns="" xmlns:a16="http://schemas.microsoft.com/office/drawing/2014/main" id="{A6A2632F-5945-4F72-9E82-0D508262F3DE}"/>
              </a:ext>
            </a:extLst>
          </p:cNvPr>
          <p:cNvSpPr>
            <a:spLocks noGrp="1"/>
          </p:cNvSpPr>
          <p:nvPr>
            <p:ph type="title" hasCustomPrompt="1"/>
          </p:nvPr>
        </p:nvSpPr>
        <p:spPr>
          <a:xfrm>
            <a:off x="97536"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1653508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51206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 xmlns:a16="http://schemas.microsoft.com/office/drawing/2014/main" id="{7167567F-D50E-4E6F-B229-B6A8CC4CAAE8}"/>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11" name="Title 1">
            <a:extLst>
              <a:ext uri="{FF2B5EF4-FFF2-40B4-BE49-F238E27FC236}">
                <a16:creationId xmlns="" xmlns:a16="http://schemas.microsoft.com/office/drawing/2014/main" id="{CF97B333-9EA8-4E39-A885-11E92EF0911D}"/>
              </a:ext>
            </a:extLst>
          </p:cNvPr>
          <p:cNvSpPr>
            <a:spLocks noGrp="1"/>
          </p:cNvSpPr>
          <p:nvPr>
            <p:ph type="title" hasCustomPrompt="1"/>
          </p:nvPr>
        </p:nvSpPr>
        <p:spPr>
          <a:xfrm>
            <a:off x="97536"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1469446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51206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20">
            <a:extLst>
              <a:ext uri="{FF2B5EF4-FFF2-40B4-BE49-F238E27FC236}">
                <a16:creationId xmlns="" xmlns:a16="http://schemas.microsoft.com/office/drawing/2014/main" id="{89AB6439-E13B-4125-8DEF-15DCA3552B08}"/>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Tree>
    <p:extLst>
      <p:ext uri="{BB962C8B-B14F-4D97-AF65-F5344CB8AC3E}">
        <p14:creationId xmlns:p14="http://schemas.microsoft.com/office/powerpoint/2010/main" val="1453726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52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721532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719212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063429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3126680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150978" y="669879"/>
            <a:ext cx="8718920" cy="4592638"/>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1" name="Footer Placeholder 20"/>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706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 xmlns:a16="http://schemas.microsoft.com/office/drawing/2014/main" id="{F4116C1B-3DA4-470D-AB45-36005CCB957E}"/>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11" name="Text Placeholder 3">
            <a:extLst>
              <a:ext uri="{FF2B5EF4-FFF2-40B4-BE49-F238E27FC236}">
                <a16:creationId xmlns="" xmlns:a16="http://schemas.microsoft.com/office/drawing/2014/main" id="{DC3BB3D4-0EDD-4348-8333-8A0480BC3DFC}"/>
              </a:ext>
            </a:extLst>
          </p:cNvPr>
          <p:cNvSpPr>
            <a:spLocks noGrp="1"/>
          </p:cNvSpPr>
          <p:nvPr>
            <p:ph type="body" sz="quarter" idx="10" hasCustomPrompt="1"/>
          </p:nvPr>
        </p:nvSpPr>
        <p:spPr>
          <a:xfrm>
            <a:off x="150978" y="669879"/>
            <a:ext cx="8718920" cy="1791124"/>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defRPr sz="18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Footer Placeholder 20">
            <a:extLst>
              <a:ext uri="{FF2B5EF4-FFF2-40B4-BE49-F238E27FC236}">
                <a16:creationId xmlns="" xmlns:a16="http://schemas.microsoft.com/office/drawing/2014/main" id="{9C52CD2D-CD1E-43EE-8C70-98565B75CC51}"/>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Tree>
    <p:extLst>
      <p:ext uri="{BB962C8B-B14F-4D97-AF65-F5344CB8AC3E}">
        <p14:creationId xmlns:p14="http://schemas.microsoft.com/office/powerpoint/2010/main" val="2651623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4681" y="762367"/>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 xmlns:a16="http://schemas.microsoft.com/office/drawing/2014/main" id="{D9E903A4-2F8D-4DE1-99EF-E45F008B84E9}"/>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11" name="Title 1">
            <a:extLst>
              <a:ext uri="{FF2B5EF4-FFF2-40B4-BE49-F238E27FC236}">
                <a16:creationId xmlns="" xmlns:a16="http://schemas.microsoft.com/office/drawing/2014/main" id="{008FE94B-9AF3-45B1-B9BF-7269A36FD549}"/>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2214847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327114"/>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327114"/>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759847"/>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759847"/>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ooter Placeholder 20">
            <a:extLst>
              <a:ext uri="{FF2B5EF4-FFF2-40B4-BE49-F238E27FC236}">
                <a16:creationId xmlns="" xmlns:a16="http://schemas.microsoft.com/office/drawing/2014/main" id="{1726719C-4BFA-4933-981B-4C755F513FCE}"/>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18" name="Title 1">
            <a:extLst>
              <a:ext uri="{FF2B5EF4-FFF2-40B4-BE49-F238E27FC236}">
                <a16:creationId xmlns="" xmlns:a16="http://schemas.microsoft.com/office/drawing/2014/main" id="{F030E9AA-AAC8-4EFB-A73D-9CCEE4263AA4}"/>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413612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47777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90997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90997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47206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0">
            <a:extLst>
              <a:ext uri="{FF2B5EF4-FFF2-40B4-BE49-F238E27FC236}">
                <a16:creationId xmlns="" xmlns:a16="http://schemas.microsoft.com/office/drawing/2014/main" id="{FCC295B7-E89C-44FE-9418-2E6934300596}"/>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18" name="Title 1">
            <a:extLst>
              <a:ext uri="{FF2B5EF4-FFF2-40B4-BE49-F238E27FC236}">
                <a16:creationId xmlns="" xmlns:a16="http://schemas.microsoft.com/office/drawing/2014/main" id="{A6A2632F-5945-4F72-9E82-0D508262F3DE}"/>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55213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 xmlns:a16="http://schemas.microsoft.com/office/drawing/2014/main" id="{7167567F-D50E-4E6F-B229-B6A8CC4CAAE8}"/>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
        <p:nvSpPr>
          <p:cNvPr id="11" name="Title 1">
            <a:extLst>
              <a:ext uri="{FF2B5EF4-FFF2-40B4-BE49-F238E27FC236}">
                <a16:creationId xmlns="" xmlns:a16="http://schemas.microsoft.com/office/drawing/2014/main" id="{CF97B333-9EA8-4E39-A885-11E92EF0911D}"/>
              </a:ext>
            </a:extLst>
          </p:cNvPr>
          <p:cNvSpPr>
            <a:spLocks noGrp="1"/>
          </p:cNvSpPr>
          <p:nvPr>
            <p:ph type="title" hasCustomPrompt="1"/>
          </p:nvPr>
        </p:nvSpPr>
        <p:spPr>
          <a:xfrm>
            <a:off x="0" y="0"/>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198451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20">
            <a:extLst>
              <a:ext uri="{FF2B5EF4-FFF2-40B4-BE49-F238E27FC236}">
                <a16:creationId xmlns="" xmlns:a16="http://schemas.microsoft.com/office/drawing/2014/main" id="{89AB6439-E13B-4125-8DEF-15DCA3552B08}"/>
              </a:ext>
            </a:extLst>
          </p:cNvPr>
          <p:cNvSpPr>
            <a:spLocks noGrp="1"/>
          </p:cNvSpPr>
          <p:nvPr>
            <p:ph type="ftr" sz="quarter" idx="13"/>
          </p:nvPr>
        </p:nvSpPr>
        <p:spPr>
          <a:xfrm>
            <a:off x="253636"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t>NC Medicaid Managed Care On-Boarding Session | March 2019</a:t>
            </a:r>
            <a:endParaRPr lang="en-US" dirty="0"/>
          </a:p>
        </p:txBody>
      </p:sp>
    </p:spTree>
    <p:extLst>
      <p:ext uri="{BB962C8B-B14F-4D97-AF65-F5344CB8AC3E}">
        <p14:creationId xmlns:p14="http://schemas.microsoft.com/office/powerpoint/2010/main" val="40774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20">
            <a:extLst>
              <a:ext uri="{FF2B5EF4-FFF2-40B4-BE49-F238E27FC236}">
                <a16:creationId xmlns="" xmlns:a16="http://schemas.microsoft.com/office/drawing/2014/main" id="{A6BDB420-5DA5-4AC0-98DC-E81FB68310D7}"/>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11" name="Slide Number Placeholder 21">
            <a:extLst>
              <a:ext uri="{FF2B5EF4-FFF2-40B4-BE49-F238E27FC236}">
                <a16:creationId xmlns="" xmlns:a16="http://schemas.microsoft.com/office/drawing/2014/main" id="{05399ECB-72CE-423C-BB63-C5AB9571079C}"/>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9" name="Title 1">
            <a:extLst>
              <a:ext uri="{FF2B5EF4-FFF2-40B4-BE49-F238E27FC236}">
                <a16:creationId xmlns="" xmlns:a16="http://schemas.microsoft.com/office/drawing/2014/main" id="{2E7268DF-30BE-48A5-805D-7C701DEF3CAA}"/>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40499554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38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274320" y="1335572"/>
            <a:ext cx="7888288" cy="1212895"/>
          </a:xfrm>
          <a:prstGeom prst="rect">
            <a:avLst/>
          </a:prstGeo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274320" y="2548467"/>
            <a:ext cx="7894638" cy="3694230"/>
          </a:xfrm>
          <a:prstGeom prst="rect">
            <a:avLst/>
          </a:prstGeom>
        </p:spPr>
        <p:txBody>
          <a:bodyPr/>
          <a:lstStyle>
            <a:lvl1pPr marL="0" indent="0" algn="ctr">
              <a:buNone/>
              <a:defRPr baseline="0">
                <a:latin typeface="+mn-lt"/>
              </a:defRPr>
            </a:lvl1pPr>
          </a:lstStyle>
          <a:p>
            <a:pPr lvl="0"/>
            <a:r>
              <a:rPr lang="en-US" dirty="0"/>
              <a:t>Click icon below to add table or chart</a:t>
            </a:r>
          </a:p>
        </p:txBody>
      </p:sp>
      <p:sp>
        <p:nvSpPr>
          <p:cNvPr id="14" name="Footer Placeholder 20">
            <a:extLst>
              <a:ext uri="{FF2B5EF4-FFF2-40B4-BE49-F238E27FC236}">
                <a16:creationId xmlns="" xmlns:a16="http://schemas.microsoft.com/office/drawing/2014/main" id="{24C90C03-B031-4A5F-BF16-B5AD73A63484}"/>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15" name="Slide Number Placeholder 21">
            <a:extLst>
              <a:ext uri="{FF2B5EF4-FFF2-40B4-BE49-F238E27FC236}">
                <a16:creationId xmlns="" xmlns:a16="http://schemas.microsoft.com/office/drawing/2014/main" id="{2904D2C3-01C8-427E-BBD9-7E72E8C1B5C5}"/>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9" name="Title 1">
            <a:extLst>
              <a:ext uri="{FF2B5EF4-FFF2-40B4-BE49-F238E27FC236}">
                <a16:creationId xmlns="" xmlns:a16="http://schemas.microsoft.com/office/drawing/2014/main" id="{1E16CFB8-333C-4423-9CE2-8AB6A5ECD6E9}"/>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23732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274320" y="1335573"/>
            <a:ext cx="7894638" cy="4902890"/>
          </a:xfrm>
          <a:prstGeom prst="rect">
            <a:avLst/>
          </a:prstGeom>
        </p:spPr>
        <p:txBody>
          <a:bodyPr/>
          <a:lstStyle>
            <a:lvl1pPr marL="0" indent="0" algn="ctr">
              <a:buNone/>
              <a:defRPr baseline="0">
                <a:latin typeface="+mj-lt"/>
              </a:defRPr>
            </a:lvl1pPr>
          </a:lstStyle>
          <a:p>
            <a:pPr lvl="0"/>
            <a:r>
              <a:rPr lang="en-US" dirty="0"/>
              <a:t>Click icon below to add table or chart</a:t>
            </a: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20">
            <a:extLst>
              <a:ext uri="{FF2B5EF4-FFF2-40B4-BE49-F238E27FC236}">
                <a16:creationId xmlns="" xmlns:a16="http://schemas.microsoft.com/office/drawing/2014/main" id="{B19B9385-5151-4CBD-98A4-CAD222774BFC}"/>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13" name="Slide Number Placeholder 21">
            <a:extLst>
              <a:ext uri="{FF2B5EF4-FFF2-40B4-BE49-F238E27FC236}">
                <a16:creationId xmlns="" xmlns:a16="http://schemas.microsoft.com/office/drawing/2014/main" id="{389C794E-1162-4DAE-9ECD-5D8B5D6CF516}"/>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9" name="Title 1">
            <a:extLst>
              <a:ext uri="{FF2B5EF4-FFF2-40B4-BE49-F238E27FC236}">
                <a16:creationId xmlns="" xmlns:a16="http://schemas.microsoft.com/office/drawing/2014/main" id="{9D027558-D408-4987-9DA2-AE6C25B10E91}"/>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403182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a:latin typeface="+mj-lt"/>
              </a:defRPr>
            </a:lvl1pPr>
          </a:lstStyle>
          <a:p>
            <a:pPr lvl="0"/>
            <a:r>
              <a:rPr lang="en-US" dirty="0"/>
              <a:t>Click to add title</a:t>
            </a: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20">
            <a:extLst>
              <a:ext uri="{FF2B5EF4-FFF2-40B4-BE49-F238E27FC236}">
                <a16:creationId xmlns="" xmlns:a16="http://schemas.microsoft.com/office/drawing/2014/main" id="{C3D86400-8E37-4CCC-A0C2-A78DCCDE74FC}"/>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15" name="Slide Number Placeholder 21">
            <a:extLst>
              <a:ext uri="{FF2B5EF4-FFF2-40B4-BE49-F238E27FC236}">
                <a16:creationId xmlns="" xmlns:a16="http://schemas.microsoft.com/office/drawing/2014/main" id="{5434EFB9-40AA-43DD-9F5F-3185174D9D19}"/>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6" name="Title 1">
            <a:extLst>
              <a:ext uri="{FF2B5EF4-FFF2-40B4-BE49-F238E27FC236}">
                <a16:creationId xmlns="" xmlns:a16="http://schemas.microsoft.com/office/drawing/2014/main" id="{BE897088-F9B4-4FC9-BB8B-D0F3841EA4DA}"/>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6600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0">
            <a:extLst>
              <a:ext uri="{FF2B5EF4-FFF2-40B4-BE49-F238E27FC236}">
                <a16:creationId xmlns="" xmlns:a16="http://schemas.microsoft.com/office/drawing/2014/main" id="{BFD236A6-E3AE-4EE8-ACDA-8BEA5872EB76}"/>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14" name="Slide Number Placeholder 21">
            <a:extLst>
              <a:ext uri="{FF2B5EF4-FFF2-40B4-BE49-F238E27FC236}">
                <a16:creationId xmlns="" xmlns:a16="http://schemas.microsoft.com/office/drawing/2014/main" id="{21717AA3-A53E-469F-9A06-BBC05D6BC4A9}"/>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1" name="Text Placeholder 3">
            <a:extLst>
              <a:ext uri="{FF2B5EF4-FFF2-40B4-BE49-F238E27FC236}">
                <a16:creationId xmlns="" xmlns:a16="http://schemas.microsoft.com/office/drawing/2014/main" id="{204326A0-3604-495E-8555-E1F374F8A8D6}"/>
              </a:ext>
            </a:extLst>
          </p:cNvPr>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itle 1">
            <a:extLst>
              <a:ext uri="{FF2B5EF4-FFF2-40B4-BE49-F238E27FC236}">
                <a16:creationId xmlns="" xmlns:a16="http://schemas.microsoft.com/office/drawing/2014/main" id="{DE34B61F-1E70-40CF-8DE6-9986741A96DC}"/>
              </a:ext>
            </a:extLst>
          </p:cNvPr>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3625882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7432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Footer Placeholder 20">
            <a:extLst>
              <a:ext uri="{FF2B5EF4-FFF2-40B4-BE49-F238E27FC236}">
                <a16:creationId xmlns="" xmlns:a16="http://schemas.microsoft.com/office/drawing/2014/main" id="{DBB9CBAE-D203-4C6D-AFFC-D2A594D00758}"/>
              </a:ext>
            </a:extLst>
          </p:cNvPr>
          <p:cNvSpPr>
            <a:spLocks noGrp="1"/>
          </p:cNvSpPr>
          <p:nvPr>
            <p:ph type="ftr" sz="quarter" idx="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Managed Care On-Boarding Session | March 2019</a:t>
            </a:r>
            <a:endParaRPr lang="en-US" dirty="0">
              <a:solidFill>
                <a:prstClr val="black"/>
              </a:solidFill>
            </a:endParaRPr>
          </a:p>
        </p:txBody>
      </p:sp>
      <p:sp>
        <p:nvSpPr>
          <p:cNvPr id="8" name="Slide Number Placeholder 21">
            <a:extLst>
              <a:ext uri="{FF2B5EF4-FFF2-40B4-BE49-F238E27FC236}">
                <a16:creationId xmlns="" xmlns:a16="http://schemas.microsoft.com/office/drawing/2014/main" id="{D03F7807-DDFE-42C4-9F54-15C063C195F3}"/>
              </a:ext>
            </a:extLst>
          </p:cNvPr>
          <p:cNvSpPr>
            <a:spLocks noGrp="1"/>
          </p:cNvSpPr>
          <p:nvPr>
            <p:ph type="sldNum" sz="quarter" idx="4"/>
          </p:nvPr>
        </p:nvSpPr>
        <p:spPr>
          <a:xfrm>
            <a:off x="8305800" y="6573308"/>
            <a:ext cx="564098" cy="284692"/>
          </a:xfrm>
          <a:prstGeom prst="rect">
            <a:avLst/>
          </a:prstGeo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3320996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5" r:id="rId17"/>
  </p:sldLayoutIdLst>
  <p:hf hd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7" name="Footer Placeholder 2">
            <a:extLst>
              <a:ext uri="{FF2B5EF4-FFF2-40B4-BE49-F238E27FC236}">
                <a16:creationId xmlns="" xmlns:a16="http://schemas.microsoft.com/office/drawing/2014/main" id="{0C5B83C7-3F45-444B-9D71-572FFEF99827}"/>
              </a:ext>
            </a:extLst>
          </p:cNvPr>
          <p:cNvSpPr>
            <a:spLocks noGrp="1"/>
          </p:cNvSpPr>
          <p:nvPr>
            <p:ph type="ftr" sz="quarter" idx="3"/>
          </p:nvPr>
        </p:nvSpPr>
        <p:spPr>
          <a:xfrm>
            <a:off x="253636" y="6573308"/>
            <a:ext cx="7682971" cy="284692"/>
          </a:xfrm>
          <a:prstGeom prst="rect">
            <a:avLst/>
          </a:prstGeom>
        </p:spPr>
        <p:txBody>
          <a:bodyPr/>
          <a:lstStyle>
            <a:lvl1pPr marL="0" algn="l" defTabSz="914400" rtl="0" eaLnBrk="1" latinLnBrk="0" hangingPunct="1">
              <a:defRPr lang="en-US" sz="1000" kern="1200" cap="all" baseline="0" smtClean="0">
                <a:solidFill>
                  <a:schemeClr val="tx1"/>
                </a:solidFill>
                <a:latin typeface="Franklin Gothic Demi Cond" panose="020B0706030402020204" pitchFamily="34" charset="0"/>
                <a:ea typeface="+mn-ea"/>
                <a:cs typeface="+mn-cs"/>
              </a:defRPr>
            </a:lvl1pPr>
          </a:lstStyle>
          <a:p>
            <a:r>
              <a:rPr lang="en-US"/>
              <a:t>NC Medicaid Managed Care On-Boarding Session | March 2019</a:t>
            </a:r>
            <a:endParaRPr lang="en-US" dirty="0"/>
          </a:p>
        </p:txBody>
      </p:sp>
    </p:spTree>
    <p:extLst>
      <p:ext uri="{BB962C8B-B14F-4D97-AF65-F5344CB8AC3E}">
        <p14:creationId xmlns:p14="http://schemas.microsoft.com/office/powerpoint/2010/main" val="106703203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7" name="Footer Placeholder 2">
            <a:extLst>
              <a:ext uri="{FF2B5EF4-FFF2-40B4-BE49-F238E27FC236}">
                <a16:creationId xmlns="" xmlns:a16="http://schemas.microsoft.com/office/drawing/2014/main" id="{0C5B83C7-3F45-444B-9D71-572FFEF99827}"/>
              </a:ext>
            </a:extLst>
          </p:cNvPr>
          <p:cNvSpPr>
            <a:spLocks noGrp="1"/>
          </p:cNvSpPr>
          <p:nvPr>
            <p:ph type="ftr" sz="quarter" idx="3"/>
          </p:nvPr>
        </p:nvSpPr>
        <p:spPr>
          <a:xfrm>
            <a:off x="253636" y="6573308"/>
            <a:ext cx="7682971" cy="284692"/>
          </a:xfrm>
          <a:prstGeom prst="rect">
            <a:avLst/>
          </a:prstGeom>
        </p:spPr>
        <p:txBody>
          <a:bodyPr/>
          <a:lstStyle>
            <a:lvl1pPr marL="0" algn="l" defTabSz="914400" rtl="0" eaLnBrk="1" latinLnBrk="0" hangingPunct="1">
              <a:defRPr lang="en-US" sz="1000" kern="1200" cap="all" baseline="0" smtClean="0">
                <a:solidFill>
                  <a:schemeClr val="tx1"/>
                </a:solidFill>
                <a:latin typeface="Franklin Gothic Demi Cond" panose="020B0706030402020204" pitchFamily="34" charset="0"/>
                <a:ea typeface="+mn-ea"/>
                <a:cs typeface="+mn-cs"/>
              </a:defRPr>
            </a:lvl1pPr>
          </a:lstStyle>
          <a:p>
            <a:r>
              <a:rPr lang="en-US"/>
              <a:t>NC Medicaid Managed Care On-Boarding Session | March 2019</a:t>
            </a:r>
            <a:endParaRPr lang="en-US" dirty="0"/>
          </a:p>
        </p:txBody>
      </p:sp>
    </p:spTree>
    <p:extLst>
      <p:ext uri="{BB962C8B-B14F-4D97-AF65-F5344CB8AC3E}">
        <p14:creationId xmlns:p14="http://schemas.microsoft.com/office/powerpoint/2010/main" val="352354952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7" name="Footer Placeholder 2">
            <a:extLst>
              <a:ext uri="{FF2B5EF4-FFF2-40B4-BE49-F238E27FC236}">
                <a16:creationId xmlns="" xmlns:a16="http://schemas.microsoft.com/office/drawing/2014/main" id="{0C5B83C7-3F45-444B-9D71-572FFEF99827}"/>
              </a:ext>
            </a:extLst>
          </p:cNvPr>
          <p:cNvSpPr>
            <a:spLocks noGrp="1"/>
          </p:cNvSpPr>
          <p:nvPr>
            <p:ph type="ftr" sz="quarter" idx="3"/>
          </p:nvPr>
        </p:nvSpPr>
        <p:spPr>
          <a:xfrm>
            <a:off x="253636" y="6573308"/>
            <a:ext cx="7682971" cy="284692"/>
          </a:xfrm>
          <a:prstGeom prst="rect">
            <a:avLst/>
          </a:prstGeom>
        </p:spPr>
        <p:txBody>
          <a:bodyPr/>
          <a:lstStyle>
            <a:lvl1pPr marL="0" algn="l" defTabSz="914400" rtl="0" eaLnBrk="1" latinLnBrk="0" hangingPunct="1">
              <a:defRPr lang="en-US" sz="1000" kern="1200" cap="all" baseline="0" smtClean="0">
                <a:solidFill>
                  <a:schemeClr val="tx1"/>
                </a:solidFill>
                <a:latin typeface="Franklin Gothic Demi Cond" panose="020B0706030402020204" pitchFamily="34" charset="0"/>
                <a:ea typeface="+mn-ea"/>
                <a:cs typeface="+mn-cs"/>
              </a:defRPr>
            </a:lvl1pPr>
          </a:lstStyle>
          <a:p>
            <a:r>
              <a:rPr lang="en-US"/>
              <a:t>NC Medicaid Managed Care On-Boarding Session | March 2019</a:t>
            </a:r>
            <a:endParaRPr lang="en-US" dirty="0"/>
          </a:p>
        </p:txBody>
      </p:sp>
    </p:spTree>
    <p:extLst>
      <p:ext uri="{BB962C8B-B14F-4D97-AF65-F5344CB8AC3E}">
        <p14:creationId xmlns:p14="http://schemas.microsoft.com/office/powerpoint/2010/main" val="223442680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hyperlink" Target="https://www.osbm.nc.gov/budgetbook_2019-2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68596" y="1676400"/>
            <a:ext cx="5774267" cy="2020824"/>
          </a:xfrm>
        </p:spPr>
        <p:txBody>
          <a:bodyPr/>
          <a:lstStyle/>
          <a:p>
            <a:r>
              <a:rPr lang="en-US" b="1" dirty="0">
                <a:solidFill>
                  <a:schemeClr val="tx2">
                    <a:lumMod val="75000"/>
                  </a:schemeClr>
                </a:solidFill>
                <a:latin typeface="+mn-lt"/>
              </a:rPr>
              <a:t>Overview of Gov. Cooper’s HHS Budget Proposal</a:t>
            </a:r>
          </a:p>
        </p:txBody>
      </p:sp>
      <p:sp>
        <p:nvSpPr>
          <p:cNvPr id="10" name="Text Placeholder 9"/>
          <p:cNvSpPr>
            <a:spLocks noGrp="1"/>
          </p:cNvSpPr>
          <p:nvPr>
            <p:ph type="body" sz="quarter" idx="11"/>
          </p:nvPr>
        </p:nvSpPr>
        <p:spPr>
          <a:xfrm>
            <a:off x="2768596" y="3124200"/>
            <a:ext cx="5774267" cy="1658612"/>
          </a:xfrm>
        </p:spPr>
        <p:txBody>
          <a:bodyPr>
            <a:normAutofit/>
          </a:bodyPr>
          <a:lstStyle/>
          <a:p>
            <a:endParaRPr lang="en-US" b="1" dirty="0">
              <a:latin typeface="+mn-lt"/>
            </a:endParaRPr>
          </a:p>
          <a:p>
            <a:r>
              <a:rPr lang="en-US" b="1" dirty="0">
                <a:solidFill>
                  <a:schemeClr val="tx2">
                    <a:lumMod val="75000"/>
                  </a:schemeClr>
                </a:solidFill>
              </a:rPr>
              <a:t>DSS Director Monthly Call</a:t>
            </a:r>
          </a:p>
          <a:p>
            <a:r>
              <a:rPr lang="en-US" b="1" dirty="0">
                <a:solidFill>
                  <a:schemeClr val="tx2">
                    <a:lumMod val="75000"/>
                  </a:schemeClr>
                </a:solidFill>
              </a:rPr>
              <a:t>March 27, 2019</a:t>
            </a:r>
          </a:p>
          <a:p>
            <a:endParaRPr lang="en-US" b="1" dirty="0"/>
          </a:p>
        </p:txBody>
      </p:sp>
      <p:sp>
        <p:nvSpPr>
          <p:cNvPr id="2" name="Rectangle 1">
            <a:extLst>
              <a:ext uri="{FF2B5EF4-FFF2-40B4-BE49-F238E27FC236}">
                <a16:creationId xmlns="" xmlns:a16="http://schemas.microsoft.com/office/drawing/2014/main" id="{C1E9BC7F-A2FA-4D87-85B4-A3CC099F1E06}"/>
              </a:ext>
            </a:extLst>
          </p:cNvPr>
          <p:cNvSpPr/>
          <p:nvPr/>
        </p:nvSpPr>
        <p:spPr>
          <a:xfrm>
            <a:off x="2819400" y="4876800"/>
            <a:ext cx="4572000" cy="923330"/>
          </a:xfrm>
          <a:prstGeom prst="rect">
            <a:avLst/>
          </a:prstGeom>
        </p:spPr>
        <p:txBody>
          <a:bodyPr>
            <a:spAutoFit/>
          </a:bodyPr>
          <a:lstStyle/>
          <a:p>
            <a:r>
              <a:rPr lang="en-US" b="1" dirty="0">
                <a:solidFill>
                  <a:schemeClr val="tx2">
                    <a:lumMod val="75000"/>
                  </a:schemeClr>
                </a:solidFill>
              </a:rPr>
              <a:t>Michael Leighs</a:t>
            </a:r>
          </a:p>
          <a:p>
            <a:r>
              <a:rPr lang="en-US" b="1" dirty="0">
                <a:solidFill>
                  <a:schemeClr val="tx2">
                    <a:lumMod val="75000"/>
                  </a:schemeClr>
                </a:solidFill>
              </a:rPr>
              <a:t>Director </a:t>
            </a:r>
            <a:r>
              <a:rPr lang="en-US" b="1" dirty="0" smtClean="0">
                <a:solidFill>
                  <a:schemeClr val="tx2">
                    <a:lumMod val="75000"/>
                  </a:schemeClr>
                </a:solidFill>
              </a:rPr>
              <a:t>of </a:t>
            </a:r>
            <a:r>
              <a:rPr lang="en-US" b="1" dirty="0">
                <a:solidFill>
                  <a:schemeClr val="tx2">
                    <a:lumMod val="75000"/>
                  </a:schemeClr>
                </a:solidFill>
              </a:rPr>
              <a:t>Intergovernmental Affairs</a:t>
            </a:r>
          </a:p>
          <a:p>
            <a:r>
              <a:rPr lang="en-US" b="1" dirty="0">
                <a:solidFill>
                  <a:schemeClr val="tx2">
                    <a:lumMod val="75000"/>
                  </a:schemeClr>
                </a:solidFill>
              </a:rPr>
              <a:t>NC Department of Health and Human Services</a:t>
            </a:r>
          </a:p>
        </p:txBody>
      </p:sp>
    </p:spTree>
    <p:extLst>
      <p:ext uri="{BB962C8B-B14F-4D97-AF65-F5344CB8AC3E}">
        <p14:creationId xmlns:p14="http://schemas.microsoft.com/office/powerpoint/2010/main" val="302133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NC FAST/ Investments in IT and Infrastructure  </a:t>
            </a:r>
          </a:p>
        </p:txBody>
      </p:sp>
      <p:sp>
        <p:nvSpPr>
          <p:cNvPr id="4" name="Rectangle 3"/>
          <p:cNvSpPr/>
          <p:nvPr/>
        </p:nvSpPr>
        <p:spPr>
          <a:xfrm>
            <a:off x="381000" y="838200"/>
            <a:ext cx="8382000" cy="5334000"/>
          </a:xfrm>
          <a:prstGeom prst="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p:txBody>
          <a:bodyPr/>
          <a:lstStyle/>
          <a:p>
            <a:fld id="{11F27F3A-B3E9-41ED-AF8F-A365F10BB65F}" type="slidenum">
              <a:rPr lang="en-US" b="1" smtClean="0">
                <a:latin typeface="Calibri" panose="020F0502020204030204" pitchFamily="34" charset="0"/>
              </a:rPr>
              <a:pPr/>
              <a:t>10</a:t>
            </a:fld>
            <a:endParaRPr lang="en-US" b="1" dirty="0">
              <a:latin typeface="Calibri" panose="020F0502020204030204" pitchFamily="34" charset="0"/>
            </a:endParaRPr>
          </a:p>
        </p:txBody>
      </p:sp>
      <p:sp>
        <p:nvSpPr>
          <p:cNvPr id="7" name="Footer Placeholder 3">
            <a:extLst>
              <a:ext uri="{FF2B5EF4-FFF2-40B4-BE49-F238E27FC236}">
                <a16:creationId xmlns="" xmlns:a16="http://schemas.microsoft.com/office/drawing/2014/main" id="{BF5CBD0B-F688-4683-A13E-3B234DBACE65}"/>
              </a:ext>
            </a:extLst>
          </p:cNvPr>
          <p:cNvSpPr>
            <a:spLocks noGrp="1"/>
          </p:cNvSpPr>
          <p:nvPr>
            <p:ph type="ftr" sz="quarter" idx="13"/>
          </p:nvPr>
        </p:nvSpPr>
        <p:spPr>
          <a:xfrm>
            <a:off x="274320" y="6573308"/>
            <a:ext cx="7682971" cy="284692"/>
          </a:xfrm>
        </p:spPr>
        <p:txBody>
          <a:bodyPr/>
          <a:lstStyle/>
          <a:p>
            <a:r>
              <a:rPr lang="en-US" dirty="0">
                <a:solidFill>
                  <a:prstClr val="black"/>
                </a:solidFill>
              </a:rPr>
              <a:t>DSS DIRECTOR MONTHLY CALL | March 27, 2019</a:t>
            </a:r>
          </a:p>
        </p:txBody>
      </p:sp>
    </p:spTree>
    <p:extLst>
      <p:ext uri="{BB962C8B-B14F-4D97-AF65-F5344CB8AC3E}">
        <p14:creationId xmlns:p14="http://schemas.microsoft.com/office/powerpoint/2010/main" val="114857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 xmlns:a16="http://schemas.microsoft.com/office/drawing/2014/main" id="{194E79DA-8597-4FCD-8542-DE66ECED99C6}"/>
              </a:ext>
            </a:extLst>
          </p:cNvPr>
          <p:cNvSpPr>
            <a:spLocks noGrp="1"/>
          </p:cNvSpPr>
          <p:nvPr>
            <p:ph type="body" sz="quarter" idx="10"/>
          </p:nvPr>
        </p:nvSpPr>
        <p:spPr>
          <a:xfrm>
            <a:off x="299720" y="1742281"/>
            <a:ext cx="8691880" cy="1762919"/>
          </a:xfrm>
        </p:spPr>
        <p:txBody>
          <a:bodyPr/>
          <a:lstStyle/>
          <a:p>
            <a:pPr>
              <a:spcBef>
                <a:spcPts val="0"/>
              </a:spcBef>
            </a:pPr>
            <a:r>
              <a:rPr lang="en-US" sz="2000" dirty="0"/>
              <a:t>$9.2m to initiate NC FAST enhancements to provide:</a:t>
            </a:r>
          </a:p>
          <a:p>
            <a:pPr lvl="1">
              <a:spcBef>
                <a:spcPts val="0"/>
              </a:spcBef>
            </a:pPr>
            <a:r>
              <a:rPr lang="en-US" sz="2000" dirty="0"/>
              <a:t>24/7 access to the system </a:t>
            </a:r>
          </a:p>
          <a:p>
            <a:pPr lvl="1">
              <a:spcBef>
                <a:spcPts val="0"/>
              </a:spcBef>
            </a:pPr>
            <a:r>
              <a:rPr lang="en-US" sz="2000" dirty="0"/>
              <a:t>Cloud-based computing solutions</a:t>
            </a:r>
          </a:p>
          <a:p>
            <a:pPr lvl="1">
              <a:spcBef>
                <a:spcPts val="0"/>
              </a:spcBef>
            </a:pPr>
            <a:r>
              <a:rPr lang="en-US" sz="2000" dirty="0"/>
              <a:t>Continued development and improvements to the child welfare case management system</a:t>
            </a:r>
          </a:p>
          <a:p>
            <a:pPr lvl="1">
              <a:spcBef>
                <a:spcPts val="0"/>
              </a:spcBef>
            </a:pPr>
            <a:r>
              <a:rPr lang="en-US" sz="2000" dirty="0"/>
              <a:t>Enhanced program integrity and security through a document management system</a:t>
            </a:r>
          </a:p>
          <a:p>
            <a:pPr marL="0" indent="0">
              <a:spcBef>
                <a:spcPts val="0"/>
              </a:spcBef>
              <a:buNone/>
            </a:pPr>
            <a:endParaRPr lang="en-US" sz="2000" dirty="0">
              <a:solidFill>
                <a:srgbClr val="002060"/>
              </a:solidFill>
            </a:endParaRPr>
          </a:p>
          <a:p>
            <a:pPr marL="0" indent="0">
              <a:spcBef>
                <a:spcPts val="0"/>
              </a:spcBef>
              <a:buNone/>
            </a:pPr>
            <a:endParaRPr lang="en-US" sz="2000" dirty="0">
              <a:solidFill>
                <a:srgbClr val="002060"/>
              </a:solidFill>
            </a:endParaRPr>
          </a:p>
        </p:txBody>
      </p:sp>
      <p:sp>
        <p:nvSpPr>
          <p:cNvPr id="4" name="Footer Placeholder 3">
            <a:extLst>
              <a:ext uri="{FF2B5EF4-FFF2-40B4-BE49-F238E27FC236}">
                <a16:creationId xmlns="" xmlns:a16="http://schemas.microsoft.com/office/drawing/2014/main" id="{6C3C5030-5F36-4D9A-9845-1B18EFDBE1D0}"/>
              </a:ext>
            </a:extLst>
          </p:cNvPr>
          <p:cNvSpPr>
            <a:spLocks noGrp="1"/>
          </p:cNvSpPr>
          <p:nvPr>
            <p:ph type="ftr" sz="quarter" idx="13"/>
          </p:nvPr>
        </p:nvSpPr>
        <p:spPr/>
        <p:txBody>
          <a:bodyPr/>
          <a:lstStyle/>
          <a:p>
            <a:r>
              <a:rPr lang="en-US" dirty="0">
                <a:solidFill>
                  <a:prstClr val="black"/>
                </a:solidFill>
              </a:rPr>
              <a:t>DSS DIRECTOR MONTHLY CALL | March 27, 2019</a:t>
            </a:r>
          </a:p>
        </p:txBody>
      </p:sp>
      <p:sp>
        <p:nvSpPr>
          <p:cNvPr id="5" name="Slide Number Placeholder 4">
            <a:extLst>
              <a:ext uri="{FF2B5EF4-FFF2-40B4-BE49-F238E27FC236}">
                <a16:creationId xmlns="" xmlns:a16="http://schemas.microsoft.com/office/drawing/2014/main" id="{A1185009-2B8D-4F84-9812-BF9CF3462031}"/>
              </a:ext>
            </a:extLst>
          </p:cNvPr>
          <p:cNvSpPr>
            <a:spLocks noGrp="1"/>
          </p:cNvSpPr>
          <p:nvPr>
            <p:ph type="sldNum" sz="quarter" idx="14"/>
          </p:nvPr>
        </p:nvSpPr>
        <p:spPr/>
        <p:txBody>
          <a:bodyPr/>
          <a:lstStyle/>
          <a:p>
            <a:fld id="{11F27F3A-B3E9-41ED-AF8F-A365F10BB65F}" type="slidenum">
              <a:rPr lang="en-US" smtClean="0"/>
              <a:pPr/>
              <a:t>11</a:t>
            </a:fld>
            <a:endParaRPr lang="en-US" dirty="0"/>
          </a:p>
        </p:txBody>
      </p:sp>
      <p:sp>
        <p:nvSpPr>
          <p:cNvPr id="33" name="Title 4">
            <a:extLst>
              <a:ext uri="{FF2B5EF4-FFF2-40B4-BE49-F238E27FC236}">
                <a16:creationId xmlns="" xmlns:a16="http://schemas.microsoft.com/office/drawing/2014/main" id="{960DAC6D-5086-43D9-80A2-19B524F43D3D}"/>
              </a:ext>
            </a:extLst>
          </p:cNvPr>
          <p:cNvSpPr>
            <a:spLocks noGrp="1"/>
          </p:cNvSpPr>
          <p:nvPr>
            <p:ph type="title"/>
          </p:nvPr>
        </p:nvSpPr>
        <p:spPr>
          <a:xfrm>
            <a:off x="274320" y="457200"/>
            <a:ext cx="8911087" cy="522761"/>
          </a:xfrm>
        </p:spPr>
        <p:txBody>
          <a:bodyPr/>
          <a:lstStyle/>
          <a:p>
            <a:r>
              <a:rPr lang="en-US" sz="3200" dirty="0">
                <a:solidFill>
                  <a:schemeClr val="tx2"/>
                </a:solidFill>
              </a:rPr>
              <a:t>NC FAST</a:t>
            </a:r>
          </a:p>
        </p:txBody>
      </p:sp>
      <p:sp>
        <p:nvSpPr>
          <p:cNvPr id="7" name="Title 4">
            <a:extLst>
              <a:ext uri="{FF2B5EF4-FFF2-40B4-BE49-F238E27FC236}">
                <a16:creationId xmlns="" xmlns:a16="http://schemas.microsoft.com/office/drawing/2014/main" id="{9411F336-FC9E-4AF3-B027-1D7EB22ED803}"/>
              </a:ext>
            </a:extLst>
          </p:cNvPr>
          <p:cNvSpPr txBox="1">
            <a:spLocks/>
          </p:cNvSpPr>
          <p:nvPr/>
        </p:nvSpPr>
        <p:spPr>
          <a:xfrm>
            <a:off x="228600" y="4354039"/>
            <a:ext cx="8911087" cy="52276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2400" dirty="0">
                <a:solidFill>
                  <a:schemeClr val="tx1"/>
                </a:solidFill>
                <a:latin typeface="Franklin Gothic Medium" panose="020B0603020102020204" pitchFamily="34" charset="0"/>
              </a:rPr>
              <a:t>Operations and Maintenance</a:t>
            </a:r>
          </a:p>
        </p:txBody>
      </p:sp>
      <p:sp>
        <p:nvSpPr>
          <p:cNvPr id="8" name="Text Placeholder 1">
            <a:extLst>
              <a:ext uri="{FF2B5EF4-FFF2-40B4-BE49-F238E27FC236}">
                <a16:creationId xmlns="" xmlns:a16="http://schemas.microsoft.com/office/drawing/2014/main" id="{2C565166-0345-474D-864F-765DF7A6299A}"/>
              </a:ext>
            </a:extLst>
          </p:cNvPr>
          <p:cNvSpPr txBox="1">
            <a:spLocks/>
          </p:cNvSpPr>
          <p:nvPr/>
        </p:nvSpPr>
        <p:spPr>
          <a:xfrm>
            <a:off x="228600" y="4942681"/>
            <a:ext cx="8691880" cy="1762919"/>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973138" indent="-22860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sz="2000" dirty="0"/>
              <a:t>Funds operations and maintenance, additional technical assistance, and provider help desk staff to support new NC FAST functionality </a:t>
            </a:r>
            <a:endParaRPr lang="en-US" sz="1600" dirty="0"/>
          </a:p>
          <a:p>
            <a:pPr marL="0" indent="0">
              <a:spcBef>
                <a:spcPts val="0"/>
              </a:spcBef>
              <a:buFont typeface="Arial" panose="020B0604020202020204" pitchFamily="34" charset="0"/>
              <a:buNone/>
            </a:pPr>
            <a:endParaRPr lang="en-US" sz="2000" dirty="0">
              <a:solidFill>
                <a:srgbClr val="002060"/>
              </a:solidFill>
            </a:endParaRPr>
          </a:p>
        </p:txBody>
      </p:sp>
      <p:sp>
        <p:nvSpPr>
          <p:cNvPr id="9" name="Title 4">
            <a:extLst>
              <a:ext uri="{FF2B5EF4-FFF2-40B4-BE49-F238E27FC236}">
                <a16:creationId xmlns="" xmlns:a16="http://schemas.microsoft.com/office/drawing/2014/main" id="{209BAB92-D521-4453-BE5F-342CC8E34969}"/>
              </a:ext>
            </a:extLst>
          </p:cNvPr>
          <p:cNvSpPr txBox="1">
            <a:spLocks/>
          </p:cNvSpPr>
          <p:nvPr/>
        </p:nvSpPr>
        <p:spPr>
          <a:xfrm>
            <a:off x="228600" y="1153639"/>
            <a:ext cx="8911087" cy="52276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2400" dirty="0">
                <a:solidFill>
                  <a:schemeClr val="tx1"/>
                </a:solidFill>
                <a:latin typeface="Franklin Gothic Medium" panose="020B0603020102020204" pitchFamily="34" charset="0"/>
              </a:rPr>
              <a:t>Project Development</a:t>
            </a:r>
          </a:p>
        </p:txBody>
      </p:sp>
    </p:spTree>
    <p:extLst>
      <p:ext uri="{BB962C8B-B14F-4D97-AF65-F5344CB8AC3E}">
        <p14:creationId xmlns:p14="http://schemas.microsoft.com/office/powerpoint/2010/main" val="1666781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Transforming Medicaid and Health Choice</a:t>
            </a:r>
          </a:p>
        </p:txBody>
      </p:sp>
      <p:sp>
        <p:nvSpPr>
          <p:cNvPr id="4" name="Rectangle 3"/>
          <p:cNvSpPr/>
          <p:nvPr/>
        </p:nvSpPr>
        <p:spPr>
          <a:xfrm>
            <a:off x="381000" y="838200"/>
            <a:ext cx="8382000" cy="5334000"/>
          </a:xfrm>
          <a:prstGeom prst="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p:txBody>
          <a:bodyPr/>
          <a:lstStyle/>
          <a:p>
            <a:fld id="{11F27F3A-B3E9-41ED-AF8F-A365F10BB65F}" type="slidenum">
              <a:rPr lang="en-US" b="1" smtClean="0">
                <a:latin typeface="Calibri" panose="020F0502020204030204" pitchFamily="34" charset="0"/>
              </a:rPr>
              <a:pPr/>
              <a:t>12</a:t>
            </a:fld>
            <a:endParaRPr lang="en-US" b="1" dirty="0">
              <a:latin typeface="Calibri" panose="020F0502020204030204" pitchFamily="34" charset="0"/>
            </a:endParaRPr>
          </a:p>
        </p:txBody>
      </p:sp>
      <p:sp>
        <p:nvSpPr>
          <p:cNvPr id="7" name="Footer Placeholder 3">
            <a:extLst>
              <a:ext uri="{FF2B5EF4-FFF2-40B4-BE49-F238E27FC236}">
                <a16:creationId xmlns="" xmlns:a16="http://schemas.microsoft.com/office/drawing/2014/main" id="{AA363384-0229-4EE6-854E-B4BBE0E6118E}"/>
              </a:ext>
            </a:extLst>
          </p:cNvPr>
          <p:cNvSpPr>
            <a:spLocks noGrp="1"/>
          </p:cNvSpPr>
          <p:nvPr>
            <p:ph type="ftr" sz="quarter" idx="13"/>
          </p:nvPr>
        </p:nvSpPr>
        <p:spPr>
          <a:xfrm>
            <a:off x="274320" y="6573308"/>
            <a:ext cx="7682971" cy="284692"/>
          </a:xfrm>
        </p:spPr>
        <p:txBody>
          <a:bodyPr/>
          <a:lstStyle/>
          <a:p>
            <a:r>
              <a:rPr lang="en-US" dirty="0">
                <a:solidFill>
                  <a:prstClr val="black"/>
                </a:solidFill>
              </a:rPr>
              <a:t>DSS DIRECTOR MONTHLY CALL | March 27, 2019</a:t>
            </a:r>
          </a:p>
        </p:txBody>
      </p:sp>
    </p:spTree>
    <p:extLst>
      <p:ext uri="{BB962C8B-B14F-4D97-AF65-F5344CB8AC3E}">
        <p14:creationId xmlns:p14="http://schemas.microsoft.com/office/powerpoint/2010/main" val="10528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 xmlns:a16="http://schemas.microsoft.com/office/drawing/2014/main" id="{194E79DA-8597-4FCD-8542-DE66ECED99C6}"/>
              </a:ext>
            </a:extLst>
          </p:cNvPr>
          <p:cNvSpPr>
            <a:spLocks noGrp="1"/>
          </p:cNvSpPr>
          <p:nvPr>
            <p:ph type="body" sz="quarter" idx="10"/>
          </p:nvPr>
        </p:nvSpPr>
        <p:spPr>
          <a:xfrm>
            <a:off x="299720" y="1371600"/>
            <a:ext cx="8615680" cy="4125119"/>
          </a:xfrm>
        </p:spPr>
        <p:txBody>
          <a:bodyPr/>
          <a:lstStyle/>
          <a:p>
            <a:pPr>
              <a:spcBef>
                <a:spcPts val="0"/>
              </a:spcBef>
            </a:pPr>
            <a:r>
              <a:rPr lang="en-US" sz="2400" dirty="0"/>
              <a:t>$161m over the biennium for the Fee-For-Service Claims Runout</a:t>
            </a:r>
          </a:p>
          <a:p>
            <a:pPr>
              <a:spcBef>
                <a:spcPts val="0"/>
              </a:spcBef>
            </a:pPr>
            <a:endParaRPr lang="en-US" sz="2000" dirty="0"/>
          </a:p>
          <a:p>
            <a:pPr>
              <a:spcBef>
                <a:spcPts val="0"/>
              </a:spcBef>
            </a:pPr>
            <a:r>
              <a:rPr lang="en-US" sz="2400" dirty="0"/>
              <a:t>$107m over the biennium for Managed Care implementation including:</a:t>
            </a:r>
          </a:p>
          <a:p>
            <a:pPr lvl="1">
              <a:spcBef>
                <a:spcPts val="0"/>
              </a:spcBef>
            </a:pPr>
            <a:r>
              <a:rPr lang="en-US" sz="2000" dirty="0"/>
              <a:t>Enrollment broker</a:t>
            </a:r>
          </a:p>
          <a:p>
            <a:pPr lvl="1">
              <a:spcBef>
                <a:spcPts val="0"/>
              </a:spcBef>
            </a:pPr>
            <a:r>
              <a:rPr lang="en-US" sz="2000" dirty="0"/>
              <a:t>Ombudsman</a:t>
            </a:r>
          </a:p>
          <a:p>
            <a:pPr lvl="1">
              <a:spcBef>
                <a:spcPts val="0"/>
              </a:spcBef>
            </a:pPr>
            <a:r>
              <a:rPr lang="en-US" sz="2000" dirty="0"/>
              <a:t>Centralized provider data management</a:t>
            </a:r>
          </a:p>
          <a:p>
            <a:pPr lvl="1">
              <a:spcBef>
                <a:spcPts val="0"/>
              </a:spcBef>
            </a:pPr>
            <a:r>
              <a:rPr lang="en-US" sz="2000" dirty="0"/>
              <a:t>Finance and program integrity</a:t>
            </a:r>
          </a:p>
          <a:p>
            <a:pPr lvl="1">
              <a:spcBef>
                <a:spcPts val="0"/>
              </a:spcBef>
            </a:pPr>
            <a:endParaRPr lang="en-US" sz="1600" dirty="0"/>
          </a:p>
          <a:p>
            <a:pPr>
              <a:spcBef>
                <a:spcPts val="0"/>
              </a:spcBef>
            </a:pPr>
            <a:r>
              <a:rPr lang="en-US" sz="2400" dirty="0"/>
              <a:t>Medicaid Transformation Reserve will have a minimum balance of $132m at the end of the biennium</a:t>
            </a:r>
          </a:p>
          <a:p>
            <a:pPr marL="342900" lvl="1" indent="0">
              <a:spcBef>
                <a:spcPts val="0"/>
              </a:spcBef>
              <a:buNone/>
            </a:pPr>
            <a:endParaRPr lang="en-US" sz="1600" dirty="0">
              <a:solidFill>
                <a:srgbClr val="002060"/>
              </a:solidFill>
            </a:endParaRPr>
          </a:p>
        </p:txBody>
      </p:sp>
      <p:sp>
        <p:nvSpPr>
          <p:cNvPr id="4" name="Footer Placeholder 3">
            <a:extLst>
              <a:ext uri="{FF2B5EF4-FFF2-40B4-BE49-F238E27FC236}">
                <a16:creationId xmlns="" xmlns:a16="http://schemas.microsoft.com/office/drawing/2014/main" id="{6C3C5030-5F36-4D9A-9845-1B18EFDBE1D0}"/>
              </a:ext>
            </a:extLst>
          </p:cNvPr>
          <p:cNvSpPr>
            <a:spLocks noGrp="1"/>
          </p:cNvSpPr>
          <p:nvPr>
            <p:ph type="ftr" sz="quarter" idx="13"/>
          </p:nvPr>
        </p:nvSpPr>
        <p:spPr/>
        <p:txBody>
          <a:bodyPr/>
          <a:lstStyle/>
          <a:p>
            <a:r>
              <a:rPr lang="en-US" dirty="0">
                <a:solidFill>
                  <a:prstClr val="black"/>
                </a:solidFill>
              </a:rPr>
              <a:t>DSS DIRECTOR MONTHLY CALL | March 27, 2019</a:t>
            </a:r>
          </a:p>
        </p:txBody>
      </p:sp>
      <p:sp>
        <p:nvSpPr>
          <p:cNvPr id="5" name="Slide Number Placeholder 4">
            <a:extLst>
              <a:ext uri="{FF2B5EF4-FFF2-40B4-BE49-F238E27FC236}">
                <a16:creationId xmlns="" xmlns:a16="http://schemas.microsoft.com/office/drawing/2014/main" id="{A1185009-2B8D-4F84-9812-BF9CF3462031}"/>
              </a:ext>
            </a:extLst>
          </p:cNvPr>
          <p:cNvSpPr>
            <a:spLocks noGrp="1"/>
          </p:cNvSpPr>
          <p:nvPr>
            <p:ph type="sldNum" sz="quarter" idx="14"/>
          </p:nvPr>
        </p:nvSpPr>
        <p:spPr/>
        <p:txBody>
          <a:bodyPr/>
          <a:lstStyle/>
          <a:p>
            <a:fld id="{11F27F3A-B3E9-41ED-AF8F-A365F10BB65F}" type="slidenum">
              <a:rPr lang="en-US" smtClean="0"/>
              <a:pPr/>
              <a:t>13</a:t>
            </a:fld>
            <a:endParaRPr lang="en-US" dirty="0"/>
          </a:p>
        </p:txBody>
      </p:sp>
      <p:sp>
        <p:nvSpPr>
          <p:cNvPr id="33" name="Title 4">
            <a:extLst>
              <a:ext uri="{FF2B5EF4-FFF2-40B4-BE49-F238E27FC236}">
                <a16:creationId xmlns="" xmlns:a16="http://schemas.microsoft.com/office/drawing/2014/main" id="{960DAC6D-5086-43D9-80A2-19B524F43D3D}"/>
              </a:ext>
            </a:extLst>
          </p:cNvPr>
          <p:cNvSpPr>
            <a:spLocks noGrp="1"/>
          </p:cNvSpPr>
          <p:nvPr>
            <p:ph type="title"/>
          </p:nvPr>
        </p:nvSpPr>
        <p:spPr>
          <a:xfrm>
            <a:off x="274320" y="457200"/>
            <a:ext cx="8911087" cy="522761"/>
          </a:xfrm>
        </p:spPr>
        <p:txBody>
          <a:bodyPr/>
          <a:lstStyle/>
          <a:p>
            <a:r>
              <a:rPr lang="en-US" sz="3200" dirty="0">
                <a:solidFill>
                  <a:srgbClr val="002060"/>
                </a:solidFill>
              </a:rPr>
              <a:t>Medicaid &amp; Health Choice Transformation</a:t>
            </a:r>
          </a:p>
        </p:txBody>
      </p:sp>
    </p:spTree>
    <p:extLst>
      <p:ext uri="{BB962C8B-B14F-4D97-AF65-F5344CB8AC3E}">
        <p14:creationId xmlns:p14="http://schemas.microsoft.com/office/powerpoint/2010/main" val="2223778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Medicaid Expansion</a:t>
            </a:r>
          </a:p>
        </p:txBody>
      </p:sp>
      <p:sp>
        <p:nvSpPr>
          <p:cNvPr id="4" name="Rectangle 3"/>
          <p:cNvSpPr/>
          <p:nvPr/>
        </p:nvSpPr>
        <p:spPr>
          <a:xfrm>
            <a:off x="381000" y="838200"/>
            <a:ext cx="8382000" cy="5334000"/>
          </a:xfrm>
          <a:prstGeom prst="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p:txBody>
          <a:bodyPr/>
          <a:lstStyle/>
          <a:p>
            <a:fld id="{11F27F3A-B3E9-41ED-AF8F-A365F10BB65F}" type="slidenum">
              <a:rPr lang="en-US" b="1" smtClean="0">
                <a:latin typeface="Calibri" panose="020F0502020204030204" pitchFamily="34" charset="0"/>
              </a:rPr>
              <a:pPr/>
              <a:t>14</a:t>
            </a:fld>
            <a:endParaRPr lang="en-US" b="1" dirty="0">
              <a:latin typeface="Calibri" panose="020F0502020204030204" pitchFamily="34" charset="0"/>
            </a:endParaRPr>
          </a:p>
        </p:txBody>
      </p:sp>
      <p:sp>
        <p:nvSpPr>
          <p:cNvPr id="7" name="Footer Placeholder 3">
            <a:extLst>
              <a:ext uri="{FF2B5EF4-FFF2-40B4-BE49-F238E27FC236}">
                <a16:creationId xmlns="" xmlns:a16="http://schemas.microsoft.com/office/drawing/2014/main" id="{AA363384-0229-4EE6-854E-B4BBE0E6118E}"/>
              </a:ext>
            </a:extLst>
          </p:cNvPr>
          <p:cNvSpPr>
            <a:spLocks noGrp="1"/>
          </p:cNvSpPr>
          <p:nvPr>
            <p:ph type="ftr" sz="quarter" idx="13"/>
          </p:nvPr>
        </p:nvSpPr>
        <p:spPr>
          <a:xfrm>
            <a:off x="274320" y="6573308"/>
            <a:ext cx="7682971" cy="284692"/>
          </a:xfrm>
        </p:spPr>
        <p:txBody>
          <a:bodyPr/>
          <a:lstStyle/>
          <a:p>
            <a:r>
              <a:rPr lang="en-US" dirty="0">
                <a:solidFill>
                  <a:prstClr val="black"/>
                </a:solidFill>
              </a:rPr>
              <a:t>DSS DIRECTOR MONTHLY CALL | March 27, 2019</a:t>
            </a:r>
          </a:p>
        </p:txBody>
      </p:sp>
    </p:spTree>
    <p:extLst>
      <p:ext uri="{BB962C8B-B14F-4D97-AF65-F5344CB8AC3E}">
        <p14:creationId xmlns:p14="http://schemas.microsoft.com/office/powerpoint/2010/main" val="402183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 xmlns:a16="http://schemas.microsoft.com/office/drawing/2014/main" id="{194E79DA-8597-4FCD-8542-DE66ECED99C6}"/>
              </a:ext>
            </a:extLst>
          </p:cNvPr>
          <p:cNvSpPr>
            <a:spLocks noGrp="1"/>
          </p:cNvSpPr>
          <p:nvPr>
            <p:ph type="body" sz="quarter" idx="10"/>
          </p:nvPr>
        </p:nvSpPr>
        <p:spPr>
          <a:xfrm>
            <a:off x="299720" y="1295400"/>
            <a:ext cx="8234680" cy="2220119"/>
          </a:xfrm>
        </p:spPr>
        <p:txBody>
          <a:bodyPr/>
          <a:lstStyle/>
          <a:p>
            <a:pPr marL="0" indent="0">
              <a:spcBef>
                <a:spcPts val="0"/>
              </a:spcBef>
              <a:buNone/>
            </a:pPr>
            <a:r>
              <a:rPr lang="en-US" sz="2400" dirty="0"/>
              <a:t>Closing the Coverage Gap</a:t>
            </a:r>
          </a:p>
          <a:p>
            <a:pPr marL="0" indent="0">
              <a:spcBef>
                <a:spcPts val="0"/>
              </a:spcBef>
              <a:buNone/>
            </a:pPr>
            <a:endParaRPr lang="en-US" sz="2400" dirty="0"/>
          </a:p>
          <a:p>
            <a:pPr>
              <a:spcBef>
                <a:spcPts val="0"/>
              </a:spcBef>
            </a:pPr>
            <a:r>
              <a:rPr lang="en-US" sz="2400" dirty="0"/>
              <a:t>Provides access to affordable health insurance to 500,000 North Carolinians</a:t>
            </a:r>
          </a:p>
          <a:p>
            <a:pPr>
              <a:spcBef>
                <a:spcPts val="0"/>
              </a:spcBef>
            </a:pPr>
            <a:r>
              <a:rPr lang="en-US" sz="2400" dirty="0"/>
              <a:t>Requires no state funds, as federal government pays 90% and rest would be paid by hospitals and health plans</a:t>
            </a:r>
            <a:endParaRPr lang="en-US" sz="2000" dirty="0"/>
          </a:p>
        </p:txBody>
      </p:sp>
      <p:sp>
        <p:nvSpPr>
          <p:cNvPr id="4" name="Footer Placeholder 3">
            <a:extLst>
              <a:ext uri="{FF2B5EF4-FFF2-40B4-BE49-F238E27FC236}">
                <a16:creationId xmlns="" xmlns:a16="http://schemas.microsoft.com/office/drawing/2014/main" id="{6C3C5030-5F36-4D9A-9845-1B18EFDBE1D0}"/>
              </a:ext>
            </a:extLst>
          </p:cNvPr>
          <p:cNvSpPr>
            <a:spLocks noGrp="1"/>
          </p:cNvSpPr>
          <p:nvPr>
            <p:ph type="ftr" sz="quarter" idx="13"/>
          </p:nvPr>
        </p:nvSpPr>
        <p:spPr/>
        <p:txBody>
          <a:bodyPr/>
          <a:lstStyle/>
          <a:p>
            <a:r>
              <a:rPr lang="en-US" dirty="0">
                <a:solidFill>
                  <a:prstClr val="black"/>
                </a:solidFill>
              </a:rPr>
              <a:t>DSS DIRECTOR MONTHLY CALL | March 27, 2019</a:t>
            </a:r>
          </a:p>
        </p:txBody>
      </p:sp>
      <p:sp>
        <p:nvSpPr>
          <p:cNvPr id="5" name="Slide Number Placeholder 4">
            <a:extLst>
              <a:ext uri="{FF2B5EF4-FFF2-40B4-BE49-F238E27FC236}">
                <a16:creationId xmlns="" xmlns:a16="http://schemas.microsoft.com/office/drawing/2014/main" id="{A1185009-2B8D-4F84-9812-BF9CF3462031}"/>
              </a:ext>
            </a:extLst>
          </p:cNvPr>
          <p:cNvSpPr>
            <a:spLocks noGrp="1"/>
          </p:cNvSpPr>
          <p:nvPr>
            <p:ph type="sldNum" sz="quarter" idx="14"/>
          </p:nvPr>
        </p:nvSpPr>
        <p:spPr/>
        <p:txBody>
          <a:bodyPr/>
          <a:lstStyle/>
          <a:p>
            <a:fld id="{11F27F3A-B3E9-41ED-AF8F-A365F10BB65F}" type="slidenum">
              <a:rPr lang="en-US" smtClean="0"/>
              <a:pPr/>
              <a:t>15</a:t>
            </a:fld>
            <a:endParaRPr lang="en-US" dirty="0"/>
          </a:p>
        </p:txBody>
      </p:sp>
      <p:sp>
        <p:nvSpPr>
          <p:cNvPr id="33" name="Title 4">
            <a:extLst>
              <a:ext uri="{FF2B5EF4-FFF2-40B4-BE49-F238E27FC236}">
                <a16:creationId xmlns="" xmlns:a16="http://schemas.microsoft.com/office/drawing/2014/main" id="{960DAC6D-5086-43D9-80A2-19B524F43D3D}"/>
              </a:ext>
            </a:extLst>
          </p:cNvPr>
          <p:cNvSpPr>
            <a:spLocks noGrp="1"/>
          </p:cNvSpPr>
          <p:nvPr>
            <p:ph type="title"/>
          </p:nvPr>
        </p:nvSpPr>
        <p:spPr>
          <a:xfrm>
            <a:off x="274320" y="457200"/>
            <a:ext cx="8911087" cy="522761"/>
          </a:xfrm>
        </p:spPr>
        <p:txBody>
          <a:bodyPr/>
          <a:lstStyle/>
          <a:p>
            <a:r>
              <a:rPr lang="en-US" sz="3200" dirty="0">
                <a:solidFill>
                  <a:srgbClr val="002060"/>
                </a:solidFill>
              </a:rPr>
              <a:t>Medicaid Expansion</a:t>
            </a:r>
          </a:p>
        </p:txBody>
      </p:sp>
      <p:sp>
        <p:nvSpPr>
          <p:cNvPr id="6" name="Text Placeholder 1">
            <a:extLst>
              <a:ext uri="{FF2B5EF4-FFF2-40B4-BE49-F238E27FC236}">
                <a16:creationId xmlns="" xmlns:a16="http://schemas.microsoft.com/office/drawing/2014/main" id="{194E79DA-8597-4FCD-8542-DE66ECED99C6}"/>
              </a:ext>
            </a:extLst>
          </p:cNvPr>
          <p:cNvSpPr>
            <a:spLocks noGrp="1"/>
          </p:cNvSpPr>
          <p:nvPr>
            <p:ph type="body" sz="quarter" idx="10"/>
          </p:nvPr>
        </p:nvSpPr>
        <p:spPr>
          <a:xfrm>
            <a:off x="299720" y="4028281"/>
            <a:ext cx="8234680" cy="2220119"/>
          </a:xfrm>
        </p:spPr>
        <p:txBody>
          <a:bodyPr/>
          <a:lstStyle/>
          <a:p>
            <a:pPr marL="0" indent="0">
              <a:spcBef>
                <a:spcPts val="0"/>
              </a:spcBef>
              <a:buNone/>
            </a:pPr>
            <a:r>
              <a:rPr lang="en-US" sz="2400" dirty="0"/>
              <a:t>Existing Medicaid Eligibility Enrollment Increase</a:t>
            </a:r>
          </a:p>
          <a:p>
            <a:pPr marL="0" indent="0">
              <a:spcBef>
                <a:spcPts val="0"/>
              </a:spcBef>
              <a:buNone/>
            </a:pPr>
            <a:endParaRPr lang="en-US" sz="2400" dirty="0"/>
          </a:p>
          <a:p>
            <a:pPr>
              <a:spcBef>
                <a:spcPts val="0"/>
              </a:spcBef>
            </a:pPr>
            <a:r>
              <a:rPr lang="en-US" sz="2400" dirty="0"/>
              <a:t>$15.7m in FY19-20 and $34m in FY20-21 to support projected enrollment increases in Medicaid </a:t>
            </a:r>
            <a:endParaRPr lang="en-US" sz="2000" dirty="0"/>
          </a:p>
        </p:txBody>
      </p:sp>
    </p:spTree>
    <p:extLst>
      <p:ext uri="{BB962C8B-B14F-4D97-AF65-F5344CB8AC3E}">
        <p14:creationId xmlns:p14="http://schemas.microsoft.com/office/powerpoint/2010/main" val="302038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Fighting the Opioid Epidemic</a:t>
            </a:r>
          </a:p>
        </p:txBody>
      </p:sp>
      <p:sp>
        <p:nvSpPr>
          <p:cNvPr id="4" name="Rectangle 3"/>
          <p:cNvSpPr/>
          <p:nvPr/>
        </p:nvSpPr>
        <p:spPr>
          <a:xfrm>
            <a:off x="381000" y="838200"/>
            <a:ext cx="8382000" cy="5334000"/>
          </a:xfrm>
          <a:prstGeom prst="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p:txBody>
          <a:bodyPr/>
          <a:lstStyle/>
          <a:p>
            <a:fld id="{11F27F3A-B3E9-41ED-AF8F-A365F10BB65F}" type="slidenum">
              <a:rPr lang="en-US" b="1" smtClean="0">
                <a:latin typeface="Calibri" panose="020F0502020204030204" pitchFamily="34" charset="0"/>
              </a:rPr>
              <a:pPr/>
              <a:t>16</a:t>
            </a:fld>
            <a:endParaRPr lang="en-US" b="1" dirty="0">
              <a:latin typeface="Calibri" panose="020F0502020204030204" pitchFamily="34" charset="0"/>
            </a:endParaRPr>
          </a:p>
        </p:txBody>
      </p:sp>
      <p:sp>
        <p:nvSpPr>
          <p:cNvPr id="7" name="Footer Placeholder 3">
            <a:extLst>
              <a:ext uri="{FF2B5EF4-FFF2-40B4-BE49-F238E27FC236}">
                <a16:creationId xmlns="" xmlns:a16="http://schemas.microsoft.com/office/drawing/2014/main" id="{7C64FA7B-5B38-4027-9765-E6EFCAE22AD9}"/>
              </a:ext>
            </a:extLst>
          </p:cNvPr>
          <p:cNvSpPr>
            <a:spLocks noGrp="1"/>
          </p:cNvSpPr>
          <p:nvPr>
            <p:ph type="ftr" sz="quarter" idx="13"/>
          </p:nvPr>
        </p:nvSpPr>
        <p:spPr>
          <a:xfrm>
            <a:off x="274320" y="6573308"/>
            <a:ext cx="7682971" cy="284692"/>
          </a:xfrm>
        </p:spPr>
        <p:txBody>
          <a:bodyPr/>
          <a:lstStyle/>
          <a:p>
            <a:r>
              <a:rPr lang="en-US" dirty="0">
                <a:solidFill>
                  <a:prstClr val="black"/>
                </a:solidFill>
              </a:rPr>
              <a:t>DSS DIRECTOR MONTHLY CALL | March 27, 2019</a:t>
            </a:r>
          </a:p>
        </p:txBody>
      </p:sp>
    </p:spTree>
    <p:extLst>
      <p:ext uri="{BB962C8B-B14F-4D97-AF65-F5344CB8AC3E}">
        <p14:creationId xmlns:p14="http://schemas.microsoft.com/office/powerpoint/2010/main" val="1437610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 xmlns:a16="http://schemas.microsoft.com/office/drawing/2014/main" id="{194E79DA-8597-4FCD-8542-DE66ECED99C6}"/>
              </a:ext>
            </a:extLst>
          </p:cNvPr>
          <p:cNvSpPr>
            <a:spLocks noGrp="1"/>
          </p:cNvSpPr>
          <p:nvPr>
            <p:ph type="body" sz="quarter" idx="10"/>
          </p:nvPr>
        </p:nvSpPr>
        <p:spPr>
          <a:xfrm>
            <a:off x="299720" y="1371600"/>
            <a:ext cx="8570178" cy="3439319"/>
          </a:xfrm>
        </p:spPr>
        <p:txBody>
          <a:bodyPr/>
          <a:lstStyle/>
          <a:p>
            <a:pPr>
              <a:spcBef>
                <a:spcPts val="0"/>
              </a:spcBef>
            </a:pPr>
            <a:r>
              <a:rPr lang="en-US" sz="2400" dirty="0"/>
              <a:t>Directs $15m of Medicaid funding to expand treatment and services for individuals with Opioid Use Disorders</a:t>
            </a:r>
          </a:p>
          <a:p>
            <a:pPr>
              <a:spcBef>
                <a:spcPts val="0"/>
              </a:spcBef>
            </a:pPr>
            <a:endParaRPr lang="en-US" sz="2000" dirty="0"/>
          </a:p>
          <a:p>
            <a:pPr>
              <a:spcBef>
                <a:spcPts val="0"/>
              </a:spcBef>
            </a:pPr>
            <a:r>
              <a:rPr lang="en-US" sz="2400" dirty="0"/>
              <a:t>$11.9m over the biennium to expand the continuum of services for individuals fighting opioid and other substance use disorders</a:t>
            </a:r>
          </a:p>
          <a:p>
            <a:pPr>
              <a:spcBef>
                <a:spcPts val="0"/>
              </a:spcBef>
            </a:pPr>
            <a:endParaRPr lang="en-US" sz="2000" dirty="0"/>
          </a:p>
          <a:p>
            <a:pPr>
              <a:spcBef>
                <a:spcPts val="0"/>
              </a:spcBef>
            </a:pPr>
            <a:r>
              <a:rPr lang="en-US" sz="2400" dirty="0"/>
              <a:t>Establishes 8 FTEs to improve substance abuse treatment and recovery services including:</a:t>
            </a:r>
          </a:p>
          <a:p>
            <a:pPr lvl="1">
              <a:spcBef>
                <a:spcPts val="0"/>
              </a:spcBef>
            </a:pPr>
            <a:r>
              <a:rPr lang="en-US" sz="2000" dirty="0"/>
              <a:t>Oversight and monitoring of opioid treatment programs </a:t>
            </a:r>
          </a:p>
          <a:p>
            <a:pPr lvl="1">
              <a:spcBef>
                <a:spcPts val="0"/>
              </a:spcBef>
            </a:pPr>
            <a:r>
              <a:rPr lang="en-US" sz="2000" dirty="0"/>
              <a:t>Administering the Substance Abuse Prevention and Treatment Block Grant</a:t>
            </a:r>
          </a:p>
        </p:txBody>
      </p:sp>
      <p:sp>
        <p:nvSpPr>
          <p:cNvPr id="4" name="Footer Placeholder 3">
            <a:extLst>
              <a:ext uri="{FF2B5EF4-FFF2-40B4-BE49-F238E27FC236}">
                <a16:creationId xmlns="" xmlns:a16="http://schemas.microsoft.com/office/drawing/2014/main" id="{6C3C5030-5F36-4D9A-9845-1B18EFDBE1D0}"/>
              </a:ext>
            </a:extLst>
          </p:cNvPr>
          <p:cNvSpPr>
            <a:spLocks noGrp="1"/>
          </p:cNvSpPr>
          <p:nvPr>
            <p:ph type="ftr" sz="quarter" idx="13"/>
          </p:nvPr>
        </p:nvSpPr>
        <p:spPr/>
        <p:txBody>
          <a:bodyPr/>
          <a:lstStyle/>
          <a:p>
            <a:r>
              <a:rPr lang="en-US" dirty="0">
                <a:solidFill>
                  <a:prstClr val="black"/>
                </a:solidFill>
              </a:rPr>
              <a:t>DSS DIRECTOR MONTHLY CALL | March 27, 2019</a:t>
            </a:r>
          </a:p>
        </p:txBody>
      </p:sp>
      <p:sp>
        <p:nvSpPr>
          <p:cNvPr id="5" name="Slide Number Placeholder 4">
            <a:extLst>
              <a:ext uri="{FF2B5EF4-FFF2-40B4-BE49-F238E27FC236}">
                <a16:creationId xmlns="" xmlns:a16="http://schemas.microsoft.com/office/drawing/2014/main" id="{A1185009-2B8D-4F84-9812-BF9CF3462031}"/>
              </a:ext>
            </a:extLst>
          </p:cNvPr>
          <p:cNvSpPr>
            <a:spLocks noGrp="1"/>
          </p:cNvSpPr>
          <p:nvPr>
            <p:ph type="sldNum" sz="quarter" idx="14"/>
          </p:nvPr>
        </p:nvSpPr>
        <p:spPr/>
        <p:txBody>
          <a:bodyPr/>
          <a:lstStyle/>
          <a:p>
            <a:fld id="{11F27F3A-B3E9-41ED-AF8F-A365F10BB65F}" type="slidenum">
              <a:rPr lang="en-US" smtClean="0"/>
              <a:pPr/>
              <a:t>17</a:t>
            </a:fld>
            <a:endParaRPr lang="en-US" dirty="0"/>
          </a:p>
        </p:txBody>
      </p:sp>
      <p:sp>
        <p:nvSpPr>
          <p:cNvPr id="33" name="Title 4">
            <a:extLst>
              <a:ext uri="{FF2B5EF4-FFF2-40B4-BE49-F238E27FC236}">
                <a16:creationId xmlns="" xmlns:a16="http://schemas.microsoft.com/office/drawing/2014/main" id="{960DAC6D-5086-43D9-80A2-19B524F43D3D}"/>
              </a:ext>
            </a:extLst>
          </p:cNvPr>
          <p:cNvSpPr>
            <a:spLocks noGrp="1"/>
          </p:cNvSpPr>
          <p:nvPr>
            <p:ph type="title"/>
          </p:nvPr>
        </p:nvSpPr>
        <p:spPr>
          <a:xfrm>
            <a:off x="274320" y="457200"/>
            <a:ext cx="8911087" cy="522761"/>
          </a:xfrm>
        </p:spPr>
        <p:txBody>
          <a:bodyPr/>
          <a:lstStyle/>
          <a:p>
            <a:r>
              <a:rPr lang="en-US" sz="3200" dirty="0">
                <a:solidFill>
                  <a:srgbClr val="002060"/>
                </a:solidFill>
              </a:rPr>
              <a:t>Fighting the Opioid Epidemic</a:t>
            </a:r>
          </a:p>
        </p:txBody>
      </p:sp>
    </p:spTree>
    <p:extLst>
      <p:ext uri="{BB962C8B-B14F-4D97-AF65-F5344CB8AC3E}">
        <p14:creationId xmlns:p14="http://schemas.microsoft.com/office/powerpoint/2010/main" val="173408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626" y="2514600"/>
            <a:ext cx="8382000"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Calibri" panose="020F0502020204030204" pitchFamily="34" charset="0"/>
              </a:rPr>
              <a:t>Questions?</a:t>
            </a:r>
          </a:p>
          <a:p>
            <a:pPr algn="ctr"/>
            <a:endParaRPr lang="en-US" sz="2400" b="1" dirty="0">
              <a:solidFill>
                <a:srgbClr val="FFC000"/>
              </a:solidFill>
              <a:latin typeface="Calibri" panose="020F0502020204030204" pitchFamily="34" charset="0"/>
            </a:endParaRPr>
          </a:p>
          <a:p>
            <a:pPr algn="ctr"/>
            <a:r>
              <a:rPr lang="en-US" sz="2400" b="1" dirty="0">
                <a:solidFill>
                  <a:srgbClr val="FFC000"/>
                </a:solidFill>
                <a:latin typeface="Calibri" panose="020F0502020204030204" pitchFamily="34" charset="0"/>
              </a:rPr>
              <a:t>Michael.leighs@dhhs.nc.gov</a:t>
            </a:r>
          </a:p>
          <a:p>
            <a:pPr algn="ctr"/>
            <a:r>
              <a:rPr lang="en-US" sz="2400" b="1" dirty="0">
                <a:solidFill>
                  <a:srgbClr val="FFC000"/>
                </a:solidFill>
                <a:latin typeface="Calibri" panose="020F0502020204030204" pitchFamily="34" charset="0"/>
              </a:rPr>
              <a:t>(919) 855-4863 </a:t>
            </a:r>
          </a:p>
        </p:txBody>
      </p:sp>
      <p:sp>
        <p:nvSpPr>
          <p:cNvPr id="4" name="Rectangle 3"/>
          <p:cNvSpPr/>
          <p:nvPr/>
        </p:nvSpPr>
        <p:spPr>
          <a:xfrm>
            <a:off x="381000" y="838200"/>
            <a:ext cx="8382000" cy="5334000"/>
          </a:xfrm>
          <a:prstGeom prst="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p:txBody>
          <a:bodyPr/>
          <a:lstStyle/>
          <a:p>
            <a:fld id="{11F27F3A-B3E9-41ED-AF8F-A365F10BB65F}" type="slidenum">
              <a:rPr lang="en-US" b="1" smtClean="0">
                <a:latin typeface="Calibri" panose="020F0502020204030204" pitchFamily="34" charset="0"/>
              </a:rPr>
              <a:pPr/>
              <a:t>18</a:t>
            </a:fld>
            <a:endParaRPr lang="en-US" b="1" dirty="0">
              <a:latin typeface="Calibri" panose="020F0502020204030204" pitchFamily="34" charset="0"/>
            </a:endParaRPr>
          </a:p>
        </p:txBody>
      </p:sp>
      <p:sp>
        <p:nvSpPr>
          <p:cNvPr id="7" name="Footer Placeholder 1">
            <a:extLst>
              <a:ext uri="{FF2B5EF4-FFF2-40B4-BE49-F238E27FC236}">
                <a16:creationId xmlns="" xmlns:a16="http://schemas.microsoft.com/office/drawing/2014/main" id="{8485575B-B686-4483-A97A-F9B41BC5A3A1}"/>
              </a:ext>
            </a:extLst>
          </p:cNvPr>
          <p:cNvSpPr>
            <a:spLocks noGrp="1"/>
          </p:cNvSpPr>
          <p:nvPr>
            <p:ph type="ftr" sz="quarter" idx="13"/>
          </p:nvPr>
        </p:nvSpPr>
        <p:spPr>
          <a:xfrm>
            <a:off x="274320" y="6573308"/>
            <a:ext cx="7682971" cy="284692"/>
          </a:xfrm>
        </p:spPr>
        <p:txBody>
          <a:bodyPr/>
          <a:lstStyle/>
          <a:p>
            <a:r>
              <a:rPr lang="en-US" dirty="0">
                <a:solidFill>
                  <a:prstClr val="black"/>
                </a:solidFill>
              </a:rPr>
              <a:t>DSS DIRECTOR MONTHLY CALL | March 27, 2019</a:t>
            </a:r>
          </a:p>
        </p:txBody>
      </p:sp>
    </p:spTree>
    <p:extLst>
      <p:ext uri="{BB962C8B-B14F-4D97-AF65-F5344CB8AC3E}">
        <p14:creationId xmlns:p14="http://schemas.microsoft.com/office/powerpoint/2010/main" val="406198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397FF7F-0BDF-41F7-AF22-E958AF52B11A}"/>
              </a:ext>
            </a:extLst>
          </p:cNvPr>
          <p:cNvSpPr>
            <a:spLocks noGrp="1"/>
          </p:cNvSpPr>
          <p:nvPr>
            <p:ph type="body" sz="quarter" idx="10"/>
          </p:nvPr>
        </p:nvSpPr>
        <p:spPr>
          <a:xfrm>
            <a:off x="137160" y="1066800"/>
            <a:ext cx="8869680" cy="5334000"/>
          </a:xfrm>
        </p:spPr>
        <p:txBody>
          <a:bodyPr numCol="1"/>
          <a:lstStyle/>
          <a:p>
            <a:pPr>
              <a:spcBef>
                <a:spcPts val="0"/>
              </a:spcBef>
            </a:pPr>
            <a:endParaRPr lang="en-US" sz="2400" dirty="0">
              <a:solidFill>
                <a:srgbClr val="002060"/>
              </a:solidFill>
              <a:latin typeface="Franklin Gothic Medium"/>
              <a:cs typeface="Franklin Gothic Medium"/>
            </a:endParaRPr>
          </a:p>
          <a:p>
            <a:pPr>
              <a:spcBef>
                <a:spcPts val="0"/>
              </a:spcBef>
            </a:pPr>
            <a:r>
              <a:rPr lang="en-US" sz="2400" dirty="0">
                <a:latin typeface="Franklin Gothic Medium"/>
                <a:cs typeface="Franklin Gothic Medium"/>
              </a:rPr>
              <a:t>Long Session: Biennial Budget Development</a:t>
            </a:r>
          </a:p>
          <a:p>
            <a:pPr>
              <a:spcBef>
                <a:spcPts val="0"/>
              </a:spcBef>
            </a:pPr>
            <a:endParaRPr lang="en-US" sz="2400" dirty="0">
              <a:latin typeface="Franklin Gothic Medium"/>
              <a:cs typeface="Franklin Gothic Medium"/>
            </a:endParaRPr>
          </a:p>
          <a:p>
            <a:pPr>
              <a:spcBef>
                <a:spcPts val="0"/>
              </a:spcBef>
            </a:pPr>
            <a:r>
              <a:rPr lang="en-US" sz="2400" dirty="0">
                <a:latin typeface="Franklin Gothic Medium"/>
                <a:cs typeface="Franklin Gothic Medium"/>
              </a:rPr>
              <a:t>Governor’s Recommended Budget Released March 6</a:t>
            </a:r>
            <a:r>
              <a:rPr lang="en-US" sz="2400" baseline="30000" dirty="0">
                <a:latin typeface="Franklin Gothic Medium"/>
                <a:cs typeface="Franklin Gothic Medium"/>
              </a:rPr>
              <a:t>th</a:t>
            </a:r>
            <a:r>
              <a:rPr lang="en-US" sz="2400" dirty="0">
                <a:latin typeface="Franklin Gothic Medium"/>
                <a:cs typeface="Franklin Gothic Medium"/>
              </a:rPr>
              <a:t> </a:t>
            </a:r>
          </a:p>
          <a:p>
            <a:pPr marL="0" indent="0">
              <a:spcBef>
                <a:spcPts val="0"/>
              </a:spcBef>
              <a:buNone/>
            </a:pPr>
            <a:endParaRPr lang="en-US" sz="2400" dirty="0">
              <a:latin typeface="Franklin Gothic Medium"/>
              <a:cs typeface="Franklin Gothic Medium"/>
            </a:endParaRPr>
          </a:p>
          <a:p>
            <a:pPr>
              <a:spcBef>
                <a:spcPts val="0"/>
              </a:spcBef>
            </a:pPr>
            <a:r>
              <a:rPr lang="en-US" sz="2400" dirty="0">
                <a:latin typeface="Franklin Gothic Medium"/>
                <a:cs typeface="Franklin Gothic Medium"/>
              </a:rPr>
              <a:t>HHS Appropriations Joint Committee Hearings</a:t>
            </a:r>
          </a:p>
          <a:p>
            <a:pPr marL="0" indent="0">
              <a:spcBef>
                <a:spcPts val="0"/>
              </a:spcBef>
              <a:buNone/>
            </a:pPr>
            <a:endParaRPr lang="en-US" sz="2400" dirty="0">
              <a:latin typeface="Franklin Gothic Medium"/>
              <a:cs typeface="Franklin Gothic Medium"/>
            </a:endParaRPr>
          </a:p>
          <a:p>
            <a:pPr>
              <a:spcBef>
                <a:spcPts val="0"/>
              </a:spcBef>
            </a:pPr>
            <a:r>
              <a:rPr lang="en-US" sz="2400" dirty="0">
                <a:latin typeface="Franklin Gothic Medium"/>
                <a:cs typeface="Franklin Gothic Medium"/>
              </a:rPr>
              <a:t>Next Steps</a:t>
            </a:r>
          </a:p>
          <a:p>
            <a:pPr>
              <a:spcBef>
                <a:spcPts val="0"/>
              </a:spcBef>
            </a:pPr>
            <a:endParaRPr lang="en-US" sz="2400" dirty="0">
              <a:latin typeface="Franklin Gothic Medium"/>
              <a:cs typeface="Franklin Gothic Medium"/>
            </a:endParaRPr>
          </a:p>
          <a:p>
            <a:pPr marL="0" indent="0">
              <a:spcBef>
                <a:spcPts val="0"/>
              </a:spcBef>
              <a:buNone/>
            </a:pPr>
            <a:endParaRPr lang="en-US" sz="2400" dirty="0">
              <a:latin typeface="Franklin Gothic Medium"/>
              <a:cs typeface="Franklin Gothic Medium"/>
            </a:endParaRPr>
          </a:p>
          <a:p>
            <a:pPr marL="0" indent="0">
              <a:spcBef>
                <a:spcPts val="0"/>
              </a:spcBef>
              <a:buNone/>
            </a:pPr>
            <a:endParaRPr lang="en-US" sz="2400" dirty="0">
              <a:latin typeface="Franklin Gothic Medium"/>
              <a:cs typeface="Franklin Gothic Medium"/>
            </a:endParaRPr>
          </a:p>
          <a:p>
            <a:pPr marL="0" indent="0">
              <a:spcBef>
                <a:spcPts val="0"/>
              </a:spcBef>
              <a:buNone/>
            </a:pPr>
            <a:endParaRPr lang="en-US" sz="2400" dirty="0">
              <a:latin typeface="Franklin Gothic Medium"/>
              <a:cs typeface="Franklin Gothic Medium"/>
            </a:endParaRPr>
          </a:p>
          <a:p>
            <a:pPr marL="0" indent="0">
              <a:spcBef>
                <a:spcPts val="0"/>
              </a:spcBef>
              <a:buNone/>
            </a:pPr>
            <a:r>
              <a:rPr lang="en-US" sz="1400" dirty="0">
                <a:latin typeface="Franklin Gothic Medium"/>
                <a:cs typeface="Franklin Gothic Medium"/>
              </a:rPr>
              <a:t>Presentation sources: </a:t>
            </a:r>
          </a:p>
          <a:p>
            <a:pPr>
              <a:spcBef>
                <a:spcPts val="0"/>
              </a:spcBef>
            </a:pPr>
            <a:r>
              <a:rPr lang="en-US" sz="1400" dirty="0">
                <a:latin typeface="Franklin Gothic Medium"/>
                <a:cs typeface="Franklin Gothic Medium"/>
              </a:rPr>
              <a:t>Governor’s Recommended Budget, 2019-21 </a:t>
            </a:r>
            <a:r>
              <a:rPr lang="en-US" sz="1400" dirty="0">
                <a:latin typeface="Franklin Gothic Medium"/>
                <a:cs typeface="Franklin Gothic Medium"/>
                <a:hlinkClick r:id="rId3">
                  <a:extLst>
                    <a:ext uri="{A12FA001-AC4F-418D-AE19-62706E023703}">
                      <ahyp:hlinkClr xmlns="" xmlns:ahyp="http://schemas.microsoft.com/office/drawing/2018/hyperlinkcolor" val="tx"/>
                    </a:ext>
                  </a:extLst>
                </a:hlinkClick>
              </a:rPr>
              <a:t>https://www.osbm.nc.gov/budgetbook_2019-21</a:t>
            </a:r>
            <a:r>
              <a:rPr lang="en-US" sz="1400" dirty="0">
                <a:latin typeface="Franklin Gothic Medium"/>
                <a:cs typeface="Franklin Gothic Medium"/>
              </a:rPr>
              <a:t> </a:t>
            </a:r>
          </a:p>
          <a:p>
            <a:pPr>
              <a:spcBef>
                <a:spcPts val="0"/>
              </a:spcBef>
            </a:pPr>
            <a:r>
              <a:rPr lang="en-US" sz="1400" dirty="0">
                <a:latin typeface="Franklin Gothic Medium"/>
                <a:cs typeface="Franklin Gothic Medium"/>
              </a:rPr>
              <a:t>March 13, 2019 Presentation to Joint HHS Appropriations Committee, Office of State Budget and Management</a:t>
            </a:r>
          </a:p>
          <a:p>
            <a:pPr marL="0" indent="0">
              <a:spcBef>
                <a:spcPts val="0"/>
              </a:spcBef>
              <a:buNone/>
            </a:pPr>
            <a:endParaRPr lang="en-US" sz="2000" dirty="0">
              <a:latin typeface="Franklin Gothic Book" panose="020B0503020102020204" pitchFamily="34" charset="0"/>
            </a:endParaRPr>
          </a:p>
        </p:txBody>
      </p:sp>
      <p:sp>
        <p:nvSpPr>
          <p:cNvPr id="6" name="Title 5">
            <a:extLst>
              <a:ext uri="{FF2B5EF4-FFF2-40B4-BE49-F238E27FC236}">
                <a16:creationId xmlns="" xmlns:a16="http://schemas.microsoft.com/office/drawing/2014/main" id="{171AC6D3-3E6E-49FC-B890-CDDD489FD41F}"/>
              </a:ext>
            </a:extLst>
          </p:cNvPr>
          <p:cNvSpPr>
            <a:spLocks noGrp="1"/>
          </p:cNvSpPr>
          <p:nvPr>
            <p:ph type="title"/>
          </p:nvPr>
        </p:nvSpPr>
        <p:spPr/>
        <p:txBody>
          <a:bodyPr vert="horz" lIns="91440" tIns="45720" rIns="91440" bIns="45720" rtlCol="0" anchor="t">
            <a:noAutofit/>
          </a:bodyPr>
          <a:lstStyle/>
          <a:p>
            <a:r>
              <a:rPr lang="en-US" sz="3200" dirty="0"/>
              <a:t>Overview of State Budget Process </a:t>
            </a:r>
          </a:p>
        </p:txBody>
      </p:sp>
      <p:sp>
        <p:nvSpPr>
          <p:cNvPr id="9" name="Slide Number Placeholder 16">
            <a:extLst>
              <a:ext uri="{FF2B5EF4-FFF2-40B4-BE49-F238E27FC236}">
                <a16:creationId xmlns="" xmlns:a16="http://schemas.microsoft.com/office/drawing/2014/main" id="{2976316A-5D3A-4303-BBA2-01575095E319}"/>
              </a:ext>
            </a:extLst>
          </p:cNvPr>
          <p:cNvSpPr>
            <a:spLocks noGrp="1"/>
          </p:cNvSpPr>
          <p:nvPr>
            <p:ph type="sldNum" sz="quarter" idx="14"/>
          </p:nvPr>
        </p:nvSpPr>
        <p:spPr>
          <a:xfrm>
            <a:off x="8305800" y="6573308"/>
            <a:ext cx="564098" cy="284692"/>
          </a:xfrm>
        </p:spPr>
        <p:txBody>
          <a:bodyPr/>
          <a:lstStyle/>
          <a:p>
            <a:fld id="{11F27F3A-B3E9-41ED-AF8F-A365F10BB65F}" type="slidenum">
              <a:rPr lang="en-US" b="1" smtClean="0">
                <a:latin typeface="Calibri" panose="020F0502020204030204" pitchFamily="34" charset="0"/>
              </a:rPr>
              <a:pPr/>
              <a:t>2</a:t>
            </a:fld>
            <a:endParaRPr lang="en-US" b="1" dirty="0">
              <a:latin typeface="Calibri" panose="020F0502020204030204" pitchFamily="34" charset="0"/>
            </a:endParaRPr>
          </a:p>
        </p:txBody>
      </p:sp>
      <p:sp>
        <p:nvSpPr>
          <p:cNvPr id="8" name="Footer Placeholder 3">
            <a:extLst>
              <a:ext uri="{FF2B5EF4-FFF2-40B4-BE49-F238E27FC236}">
                <a16:creationId xmlns="" xmlns:a16="http://schemas.microsoft.com/office/drawing/2014/main" id="{DB0F01AB-3D8A-42A0-8779-6A4EB77CD071}"/>
              </a:ext>
            </a:extLst>
          </p:cNvPr>
          <p:cNvSpPr>
            <a:spLocks noGrp="1"/>
          </p:cNvSpPr>
          <p:nvPr>
            <p:ph type="ftr" sz="quarter" idx="13"/>
          </p:nvPr>
        </p:nvSpPr>
        <p:spPr>
          <a:xfrm>
            <a:off x="274320" y="6573308"/>
            <a:ext cx="7682971" cy="284692"/>
          </a:xfrm>
        </p:spPr>
        <p:txBody>
          <a:bodyPr/>
          <a:lstStyle/>
          <a:p>
            <a:r>
              <a:rPr lang="en-US" dirty="0">
                <a:solidFill>
                  <a:prstClr val="black"/>
                </a:solidFill>
              </a:rPr>
              <a:t>DSS DIRECTOR MONTHLY CALL | March 27, 2019</a:t>
            </a:r>
          </a:p>
        </p:txBody>
      </p:sp>
    </p:spTree>
    <p:extLst>
      <p:ext uri="{BB962C8B-B14F-4D97-AF65-F5344CB8AC3E}">
        <p14:creationId xmlns:p14="http://schemas.microsoft.com/office/powerpoint/2010/main" val="249260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397FF7F-0BDF-41F7-AF22-E958AF52B11A}"/>
              </a:ext>
            </a:extLst>
          </p:cNvPr>
          <p:cNvSpPr>
            <a:spLocks noGrp="1"/>
          </p:cNvSpPr>
          <p:nvPr>
            <p:ph type="body" sz="quarter" idx="10"/>
          </p:nvPr>
        </p:nvSpPr>
        <p:spPr>
          <a:xfrm>
            <a:off x="137160" y="1066800"/>
            <a:ext cx="8869680" cy="5334000"/>
          </a:xfrm>
        </p:spPr>
        <p:txBody>
          <a:bodyPr numCol="1"/>
          <a:lstStyle/>
          <a:p>
            <a:pPr>
              <a:spcBef>
                <a:spcPts val="0"/>
              </a:spcBef>
            </a:pPr>
            <a:r>
              <a:rPr lang="en-US" sz="2400" dirty="0">
                <a:latin typeface="Franklin Gothic Medium"/>
                <a:cs typeface="Franklin Gothic Medium"/>
              </a:rPr>
              <a:t>Proposed FY 19-20 DHHS Budget of $24.4 billion ($5.7b in state appropriations)</a:t>
            </a:r>
          </a:p>
          <a:p>
            <a:pPr>
              <a:spcBef>
                <a:spcPts val="0"/>
              </a:spcBef>
            </a:pPr>
            <a:endParaRPr lang="en-US" sz="2400" dirty="0">
              <a:latin typeface="Franklin Gothic Medium"/>
              <a:cs typeface="Franklin Gothic Medium"/>
            </a:endParaRPr>
          </a:p>
          <a:p>
            <a:pPr>
              <a:spcBef>
                <a:spcPts val="0"/>
              </a:spcBef>
            </a:pPr>
            <a:r>
              <a:rPr lang="en-US" sz="2400" dirty="0">
                <a:latin typeface="Franklin Gothic Medium"/>
                <a:cs typeface="Franklin Gothic Medium"/>
              </a:rPr>
              <a:t>Key Investments:</a:t>
            </a:r>
          </a:p>
          <a:p>
            <a:pPr>
              <a:spcBef>
                <a:spcPts val="0"/>
              </a:spcBef>
            </a:pPr>
            <a:endParaRPr lang="en-US" sz="2400" dirty="0">
              <a:latin typeface="Franklin Gothic Medium"/>
              <a:cs typeface="Franklin Gothic Medium"/>
            </a:endParaRPr>
          </a:p>
          <a:p>
            <a:pPr lvl="1">
              <a:spcBef>
                <a:spcPts val="0"/>
              </a:spcBef>
            </a:pPr>
            <a:r>
              <a:rPr lang="en-US" dirty="0">
                <a:latin typeface="Franklin Gothic Medium"/>
                <a:cs typeface="Franklin Gothic Medium"/>
              </a:rPr>
              <a:t>Child Development and Well-Being</a:t>
            </a:r>
          </a:p>
          <a:p>
            <a:pPr lvl="1">
              <a:spcBef>
                <a:spcPts val="0"/>
              </a:spcBef>
            </a:pPr>
            <a:r>
              <a:rPr lang="en-US" sz="2400" dirty="0">
                <a:latin typeface="Franklin Gothic Medium"/>
                <a:cs typeface="Franklin Gothic Medium"/>
              </a:rPr>
              <a:t>Supporting Vulnerable Populations</a:t>
            </a:r>
            <a:endParaRPr lang="en-US" dirty="0">
              <a:latin typeface="Franklin Gothic Medium"/>
              <a:cs typeface="Franklin Gothic Medium"/>
            </a:endParaRPr>
          </a:p>
          <a:p>
            <a:pPr lvl="1">
              <a:spcBef>
                <a:spcPts val="0"/>
              </a:spcBef>
            </a:pPr>
            <a:r>
              <a:rPr lang="en-US" sz="2400" dirty="0">
                <a:latin typeface="Franklin Gothic Medium"/>
                <a:cs typeface="Franklin Gothic Medium"/>
              </a:rPr>
              <a:t>Investments in IT and Infrastructure</a:t>
            </a:r>
            <a:endParaRPr lang="en-US" dirty="0">
              <a:latin typeface="Franklin Gothic Medium"/>
              <a:cs typeface="Franklin Gothic Medium"/>
            </a:endParaRPr>
          </a:p>
          <a:p>
            <a:pPr lvl="1">
              <a:spcBef>
                <a:spcPts val="0"/>
              </a:spcBef>
            </a:pPr>
            <a:r>
              <a:rPr lang="en-US" sz="2400" dirty="0">
                <a:latin typeface="Franklin Gothic Medium"/>
                <a:cs typeface="Franklin Gothic Medium"/>
              </a:rPr>
              <a:t>Medicaid Transformation</a:t>
            </a:r>
            <a:endParaRPr lang="en-US" dirty="0">
              <a:latin typeface="Franklin Gothic Medium"/>
              <a:cs typeface="Franklin Gothic Medium"/>
            </a:endParaRPr>
          </a:p>
          <a:p>
            <a:pPr lvl="1">
              <a:spcBef>
                <a:spcPts val="0"/>
              </a:spcBef>
            </a:pPr>
            <a:r>
              <a:rPr lang="en-US" sz="2400" dirty="0">
                <a:latin typeface="Franklin Gothic Medium"/>
                <a:cs typeface="Franklin Gothic Medium"/>
              </a:rPr>
              <a:t>Medicaid Expansion</a:t>
            </a:r>
          </a:p>
          <a:p>
            <a:pPr lvl="1">
              <a:spcBef>
                <a:spcPts val="0"/>
              </a:spcBef>
            </a:pPr>
            <a:r>
              <a:rPr lang="en-US" sz="2400" dirty="0">
                <a:latin typeface="Franklin Gothic Medium"/>
                <a:cs typeface="Franklin Gothic Medium"/>
              </a:rPr>
              <a:t>Fighting the Opioid Epidemic</a:t>
            </a:r>
          </a:p>
          <a:p>
            <a:pPr>
              <a:spcBef>
                <a:spcPts val="0"/>
              </a:spcBef>
            </a:pPr>
            <a:endParaRPr lang="en-US" sz="2400" dirty="0">
              <a:solidFill>
                <a:srgbClr val="002060"/>
              </a:solidFill>
              <a:latin typeface="Franklin Gothic Medium"/>
              <a:cs typeface="Franklin Gothic Medium"/>
            </a:endParaRPr>
          </a:p>
          <a:p>
            <a:pPr marL="0" indent="0">
              <a:spcBef>
                <a:spcPts val="0"/>
              </a:spcBef>
              <a:buNone/>
            </a:pPr>
            <a:endParaRPr lang="en-US" sz="2000" dirty="0">
              <a:latin typeface="Franklin Gothic Book" panose="020B0503020102020204" pitchFamily="34" charset="0"/>
            </a:endParaRPr>
          </a:p>
        </p:txBody>
      </p:sp>
      <p:sp>
        <p:nvSpPr>
          <p:cNvPr id="6" name="Title 5">
            <a:extLst>
              <a:ext uri="{FF2B5EF4-FFF2-40B4-BE49-F238E27FC236}">
                <a16:creationId xmlns="" xmlns:a16="http://schemas.microsoft.com/office/drawing/2014/main" id="{171AC6D3-3E6E-49FC-B890-CDDD489FD41F}"/>
              </a:ext>
            </a:extLst>
          </p:cNvPr>
          <p:cNvSpPr>
            <a:spLocks noGrp="1"/>
          </p:cNvSpPr>
          <p:nvPr>
            <p:ph type="title"/>
          </p:nvPr>
        </p:nvSpPr>
        <p:spPr/>
        <p:txBody>
          <a:bodyPr vert="horz" lIns="91440" tIns="45720" rIns="91440" bIns="45720" rtlCol="0" anchor="t">
            <a:noAutofit/>
          </a:bodyPr>
          <a:lstStyle/>
          <a:p>
            <a:r>
              <a:rPr lang="en-US" sz="3200" dirty="0"/>
              <a:t>Budget Proposal Overview</a:t>
            </a:r>
          </a:p>
        </p:txBody>
      </p:sp>
      <p:sp>
        <p:nvSpPr>
          <p:cNvPr id="9" name="Slide Number Placeholder 16">
            <a:extLst>
              <a:ext uri="{FF2B5EF4-FFF2-40B4-BE49-F238E27FC236}">
                <a16:creationId xmlns="" xmlns:a16="http://schemas.microsoft.com/office/drawing/2014/main" id="{2976316A-5D3A-4303-BBA2-01575095E319}"/>
              </a:ext>
            </a:extLst>
          </p:cNvPr>
          <p:cNvSpPr>
            <a:spLocks noGrp="1"/>
          </p:cNvSpPr>
          <p:nvPr>
            <p:ph type="sldNum" sz="quarter" idx="14"/>
          </p:nvPr>
        </p:nvSpPr>
        <p:spPr>
          <a:xfrm>
            <a:off x="8305800" y="6573308"/>
            <a:ext cx="564098" cy="284692"/>
          </a:xfrm>
        </p:spPr>
        <p:txBody>
          <a:bodyPr/>
          <a:lstStyle/>
          <a:p>
            <a:fld id="{11F27F3A-B3E9-41ED-AF8F-A365F10BB65F}" type="slidenum">
              <a:rPr lang="en-US" b="1" smtClean="0">
                <a:latin typeface="Calibri" panose="020F0502020204030204" pitchFamily="34" charset="0"/>
              </a:rPr>
              <a:pPr/>
              <a:t>3</a:t>
            </a:fld>
            <a:endParaRPr lang="en-US" b="1" dirty="0">
              <a:latin typeface="Calibri" panose="020F0502020204030204" pitchFamily="34" charset="0"/>
            </a:endParaRPr>
          </a:p>
        </p:txBody>
      </p:sp>
      <p:sp>
        <p:nvSpPr>
          <p:cNvPr id="8" name="Footer Placeholder 3">
            <a:extLst>
              <a:ext uri="{FF2B5EF4-FFF2-40B4-BE49-F238E27FC236}">
                <a16:creationId xmlns="" xmlns:a16="http://schemas.microsoft.com/office/drawing/2014/main" id="{DB0F01AB-3D8A-42A0-8779-6A4EB77CD071}"/>
              </a:ext>
            </a:extLst>
          </p:cNvPr>
          <p:cNvSpPr>
            <a:spLocks noGrp="1"/>
          </p:cNvSpPr>
          <p:nvPr>
            <p:ph type="ftr" sz="quarter" idx="13"/>
          </p:nvPr>
        </p:nvSpPr>
        <p:spPr>
          <a:xfrm>
            <a:off x="274320" y="6573308"/>
            <a:ext cx="7682971" cy="284692"/>
          </a:xfrm>
        </p:spPr>
        <p:txBody>
          <a:bodyPr/>
          <a:lstStyle/>
          <a:p>
            <a:r>
              <a:rPr lang="en-US" dirty="0">
                <a:solidFill>
                  <a:prstClr val="black"/>
                </a:solidFill>
              </a:rPr>
              <a:t>DSS DIRECTOR MONTHLY CALL | March 27, 2019</a:t>
            </a:r>
          </a:p>
        </p:txBody>
      </p:sp>
    </p:spTree>
    <p:extLst>
      <p:ext uri="{BB962C8B-B14F-4D97-AF65-F5344CB8AC3E}">
        <p14:creationId xmlns:p14="http://schemas.microsoft.com/office/powerpoint/2010/main" val="13458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Child Development &amp; Well-Being</a:t>
            </a:r>
          </a:p>
        </p:txBody>
      </p:sp>
      <p:sp>
        <p:nvSpPr>
          <p:cNvPr id="4" name="Rectangle 3"/>
          <p:cNvSpPr/>
          <p:nvPr/>
        </p:nvSpPr>
        <p:spPr>
          <a:xfrm>
            <a:off x="381000" y="838200"/>
            <a:ext cx="8382000" cy="5334000"/>
          </a:xfrm>
          <a:prstGeom prst="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p:txBody>
          <a:bodyPr/>
          <a:lstStyle/>
          <a:p>
            <a:fld id="{11F27F3A-B3E9-41ED-AF8F-A365F10BB65F}" type="slidenum">
              <a:rPr lang="en-US" b="1" smtClean="0">
                <a:latin typeface="Calibri" panose="020F0502020204030204" pitchFamily="34" charset="0"/>
              </a:rPr>
              <a:pPr/>
              <a:t>4</a:t>
            </a:fld>
            <a:endParaRPr lang="en-US" b="1" dirty="0">
              <a:latin typeface="Calibri" panose="020F0502020204030204" pitchFamily="34" charset="0"/>
            </a:endParaRPr>
          </a:p>
        </p:txBody>
      </p:sp>
      <p:sp>
        <p:nvSpPr>
          <p:cNvPr id="7" name="Footer Placeholder 3">
            <a:extLst>
              <a:ext uri="{FF2B5EF4-FFF2-40B4-BE49-F238E27FC236}">
                <a16:creationId xmlns="" xmlns:a16="http://schemas.microsoft.com/office/drawing/2014/main" id="{5373C844-66D6-4969-B39B-31310BA9B1E5}"/>
              </a:ext>
            </a:extLst>
          </p:cNvPr>
          <p:cNvSpPr>
            <a:spLocks noGrp="1"/>
          </p:cNvSpPr>
          <p:nvPr>
            <p:ph type="ftr" sz="quarter" idx="13"/>
          </p:nvPr>
        </p:nvSpPr>
        <p:spPr>
          <a:xfrm>
            <a:off x="274320" y="6573308"/>
            <a:ext cx="7682971" cy="284692"/>
          </a:xfrm>
        </p:spPr>
        <p:txBody>
          <a:bodyPr/>
          <a:lstStyle/>
          <a:p>
            <a:r>
              <a:rPr lang="en-US" dirty="0">
                <a:solidFill>
                  <a:prstClr val="black"/>
                </a:solidFill>
              </a:rPr>
              <a:t>DSS DIRECTOR MONTHLY CALL | March 27, 2019</a:t>
            </a:r>
          </a:p>
        </p:txBody>
      </p:sp>
    </p:spTree>
    <p:extLst>
      <p:ext uri="{BB962C8B-B14F-4D97-AF65-F5344CB8AC3E}">
        <p14:creationId xmlns:p14="http://schemas.microsoft.com/office/powerpoint/2010/main" val="4773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397FF7F-0BDF-41F7-AF22-E958AF52B11A}"/>
              </a:ext>
            </a:extLst>
          </p:cNvPr>
          <p:cNvSpPr>
            <a:spLocks noGrp="1"/>
          </p:cNvSpPr>
          <p:nvPr>
            <p:ph type="body" sz="quarter" idx="10"/>
          </p:nvPr>
        </p:nvSpPr>
        <p:spPr>
          <a:xfrm>
            <a:off x="274320" y="1143000"/>
            <a:ext cx="8336280" cy="1600200"/>
          </a:xfrm>
        </p:spPr>
        <p:txBody>
          <a:bodyPr/>
          <a:lstStyle/>
          <a:p>
            <a:pPr marL="342900" lvl="1" indent="0">
              <a:spcBef>
                <a:spcPts val="0"/>
              </a:spcBef>
              <a:buNone/>
            </a:pPr>
            <a:endParaRPr lang="en-US" sz="2000" b="1" dirty="0">
              <a:solidFill>
                <a:srgbClr val="002060"/>
              </a:solidFill>
            </a:endParaRPr>
          </a:p>
          <a:p>
            <a:pPr>
              <a:spcBef>
                <a:spcPts val="0"/>
              </a:spcBef>
            </a:pPr>
            <a:r>
              <a:rPr lang="en-US" sz="2400" dirty="0"/>
              <a:t>$15m recurring and $5m non-recurring for Smart Start</a:t>
            </a:r>
          </a:p>
          <a:p>
            <a:pPr lvl="1">
              <a:spcBef>
                <a:spcPts val="0"/>
              </a:spcBef>
            </a:pPr>
            <a:r>
              <a:rPr lang="en-US" sz="2000" dirty="0"/>
              <a:t>Focus on expanding evidence-based, family strengthening and home visiting programs</a:t>
            </a:r>
          </a:p>
          <a:p>
            <a:pPr>
              <a:spcBef>
                <a:spcPts val="0"/>
              </a:spcBef>
            </a:pPr>
            <a:endParaRPr lang="en-US" sz="2400" dirty="0"/>
          </a:p>
          <a:p>
            <a:pPr>
              <a:spcBef>
                <a:spcPts val="0"/>
              </a:spcBef>
            </a:pPr>
            <a:r>
              <a:rPr lang="en-US" sz="2400" dirty="0"/>
              <a:t>Adds approx. 2,300 subsidized child care slots</a:t>
            </a:r>
          </a:p>
          <a:p>
            <a:pPr marL="0" indent="0">
              <a:spcBef>
                <a:spcPts val="0"/>
              </a:spcBef>
              <a:buNone/>
            </a:pPr>
            <a:endParaRPr lang="en-US" sz="2400" dirty="0"/>
          </a:p>
          <a:p>
            <a:pPr>
              <a:spcBef>
                <a:spcPts val="0"/>
              </a:spcBef>
            </a:pPr>
            <a:r>
              <a:rPr lang="en-US" sz="2400" dirty="0"/>
              <a:t>Building NC Pre-K capacity</a:t>
            </a:r>
          </a:p>
          <a:p>
            <a:pPr lvl="1">
              <a:spcBef>
                <a:spcPts val="0"/>
              </a:spcBef>
            </a:pPr>
            <a:r>
              <a:rPr lang="en-US" sz="2000" dirty="0"/>
              <a:t>Increases average reimbursement rate by 8%</a:t>
            </a:r>
          </a:p>
          <a:p>
            <a:pPr lvl="1">
              <a:spcBef>
                <a:spcPts val="0"/>
              </a:spcBef>
            </a:pPr>
            <a:r>
              <a:rPr lang="en-US" sz="2000" dirty="0"/>
              <a:t>Increases administrative support by 2%</a:t>
            </a:r>
          </a:p>
          <a:p>
            <a:pPr lvl="1">
              <a:spcBef>
                <a:spcPts val="0"/>
              </a:spcBef>
            </a:pPr>
            <a:r>
              <a:rPr lang="en-US" sz="2000" dirty="0"/>
              <a:t>Continued NC Pre-K expansion</a:t>
            </a:r>
          </a:p>
          <a:p>
            <a:pPr lvl="1">
              <a:spcBef>
                <a:spcPts val="0"/>
              </a:spcBef>
            </a:pPr>
            <a:endParaRPr lang="en-US" sz="2000" b="1" dirty="0">
              <a:solidFill>
                <a:srgbClr val="002060"/>
              </a:solidFill>
            </a:endParaRPr>
          </a:p>
          <a:p>
            <a:pPr>
              <a:spcBef>
                <a:spcPts val="0"/>
              </a:spcBef>
            </a:pPr>
            <a:endParaRPr lang="en-US" sz="2400" b="1" dirty="0">
              <a:solidFill>
                <a:srgbClr val="002060"/>
              </a:solidFill>
            </a:endParaRPr>
          </a:p>
          <a:p>
            <a:pPr marL="0" lvl="0" indent="0">
              <a:spcBef>
                <a:spcPts val="0"/>
              </a:spcBef>
              <a:buNone/>
            </a:pPr>
            <a:endParaRPr lang="en-US" sz="2400" b="1" dirty="0">
              <a:solidFill>
                <a:srgbClr val="002060"/>
              </a:solidFill>
            </a:endParaRPr>
          </a:p>
          <a:p>
            <a:pPr marL="0" lvl="0" indent="0">
              <a:spcBef>
                <a:spcPts val="0"/>
              </a:spcBef>
              <a:buNone/>
            </a:pPr>
            <a:endParaRPr lang="en-US" sz="2400" b="1" dirty="0">
              <a:solidFill>
                <a:srgbClr val="002060"/>
              </a:solidFill>
            </a:endParaRPr>
          </a:p>
        </p:txBody>
      </p:sp>
      <p:sp>
        <p:nvSpPr>
          <p:cNvPr id="6" name="Title 5">
            <a:extLst>
              <a:ext uri="{FF2B5EF4-FFF2-40B4-BE49-F238E27FC236}">
                <a16:creationId xmlns="" xmlns:a16="http://schemas.microsoft.com/office/drawing/2014/main" id="{171AC6D3-3E6E-49FC-B890-CDDD489FD41F}"/>
              </a:ext>
            </a:extLst>
          </p:cNvPr>
          <p:cNvSpPr>
            <a:spLocks noGrp="1"/>
          </p:cNvSpPr>
          <p:nvPr>
            <p:ph type="title"/>
          </p:nvPr>
        </p:nvSpPr>
        <p:spPr>
          <a:xfrm>
            <a:off x="274320" y="457200"/>
            <a:ext cx="8717280" cy="548640"/>
          </a:xfrm>
        </p:spPr>
        <p:txBody>
          <a:bodyPr vert="horz" lIns="91440" tIns="45720" rIns="91440" bIns="45720" rtlCol="0" anchor="t">
            <a:noAutofit/>
          </a:bodyPr>
          <a:lstStyle/>
          <a:p>
            <a:r>
              <a:rPr lang="en-US" sz="3200" dirty="0">
                <a:solidFill>
                  <a:srgbClr val="002060"/>
                </a:solidFill>
              </a:rPr>
              <a:t>Child Development &amp; Well-Being</a:t>
            </a:r>
            <a:endParaRPr lang="en-US" sz="2800" b="1" dirty="0">
              <a:solidFill>
                <a:schemeClr val="accent5">
                  <a:lumMod val="50000"/>
                </a:schemeClr>
              </a:solidFill>
            </a:endParaRPr>
          </a:p>
        </p:txBody>
      </p:sp>
      <p:sp>
        <p:nvSpPr>
          <p:cNvPr id="8" name="Slide Number Placeholder 4">
            <a:extLst>
              <a:ext uri="{FF2B5EF4-FFF2-40B4-BE49-F238E27FC236}">
                <a16:creationId xmlns="" xmlns:a16="http://schemas.microsoft.com/office/drawing/2014/main" id="{55EE1CCE-14F9-40D7-AB52-58896F496ED6}"/>
              </a:ext>
            </a:extLst>
          </p:cNvPr>
          <p:cNvSpPr>
            <a:spLocks noGrp="1"/>
          </p:cNvSpPr>
          <p:nvPr>
            <p:ph type="sldNum" sz="quarter" idx="14"/>
          </p:nvPr>
        </p:nvSpPr>
        <p:spPr>
          <a:xfrm>
            <a:off x="8305800" y="6573308"/>
            <a:ext cx="564098" cy="284692"/>
          </a:xfrm>
        </p:spPr>
        <p:txBody>
          <a:bodyPr/>
          <a:lstStyle/>
          <a:p>
            <a:fld id="{11F27F3A-B3E9-41ED-AF8F-A365F10BB65F}" type="slidenum">
              <a:rPr lang="en-US" smtClean="0"/>
              <a:pPr/>
              <a:t>5</a:t>
            </a:fld>
            <a:endParaRPr lang="en-US" dirty="0"/>
          </a:p>
        </p:txBody>
      </p:sp>
      <p:sp>
        <p:nvSpPr>
          <p:cNvPr id="9" name="Footer Placeholder 3">
            <a:extLst>
              <a:ext uri="{FF2B5EF4-FFF2-40B4-BE49-F238E27FC236}">
                <a16:creationId xmlns="" xmlns:a16="http://schemas.microsoft.com/office/drawing/2014/main" id="{74A8C574-7DC4-4AA1-A4B7-78F3B1745F1E}"/>
              </a:ext>
            </a:extLst>
          </p:cNvPr>
          <p:cNvSpPr>
            <a:spLocks noGrp="1"/>
          </p:cNvSpPr>
          <p:nvPr>
            <p:ph type="ftr" sz="quarter" idx="13"/>
          </p:nvPr>
        </p:nvSpPr>
        <p:spPr>
          <a:xfrm>
            <a:off x="274320" y="6573308"/>
            <a:ext cx="7682971" cy="284692"/>
          </a:xfrm>
        </p:spPr>
        <p:txBody>
          <a:bodyPr/>
          <a:lstStyle/>
          <a:p>
            <a:r>
              <a:rPr lang="en-US" dirty="0">
                <a:solidFill>
                  <a:prstClr val="black"/>
                </a:solidFill>
              </a:rPr>
              <a:t>DSS DIRECTOR MONTHLY CALL | March 27, 2019</a:t>
            </a:r>
          </a:p>
        </p:txBody>
      </p:sp>
    </p:spTree>
    <p:extLst>
      <p:ext uri="{BB962C8B-B14F-4D97-AF65-F5344CB8AC3E}">
        <p14:creationId xmlns:p14="http://schemas.microsoft.com/office/powerpoint/2010/main" val="258403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 xmlns:a16="http://schemas.microsoft.com/office/drawing/2014/main" id="{194E79DA-8597-4FCD-8542-DE66ECED99C6}"/>
              </a:ext>
            </a:extLst>
          </p:cNvPr>
          <p:cNvSpPr>
            <a:spLocks noGrp="1"/>
          </p:cNvSpPr>
          <p:nvPr>
            <p:ph type="body" sz="quarter" idx="10"/>
          </p:nvPr>
        </p:nvSpPr>
        <p:spPr>
          <a:xfrm>
            <a:off x="299720" y="1143000"/>
            <a:ext cx="8234680" cy="2220119"/>
          </a:xfrm>
        </p:spPr>
        <p:txBody>
          <a:bodyPr/>
          <a:lstStyle/>
          <a:p>
            <a:pPr marL="0" indent="0">
              <a:spcBef>
                <a:spcPts val="0"/>
              </a:spcBef>
              <a:buNone/>
            </a:pPr>
            <a:r>
              <a:rPr lang="en-US" sz="2400" dirty="0"/>
              <a:t>Child Welfare Training</a:t>
            </a:r>
          </a:p>
          <a:p>
            <a:pPr marL="0" indent="0">
              <a:spcBef>
                <a:spcPts val="0"/>
              </a:spcBef>
              <a:buNone/>
            </a:pPr>
            <a:endParaRPr lang="en-US" sz="2400" dirty="0"/>
          </a:p>
          <a:p>
            <a:pPr>
              <a:spcBef>
                <a:spcPts val="0"/>
              </a:spcBef>
            </a:pPr>
            <a:r>
              <a:rPr lang="en-US" sz="2400" dirty="0"/>
              <a:t>Invests in 11 DHHS Child Welfare positions to improve training, CQI through onsite TA to counties, and accountability for better outcomes for children and families</a:t>
            </a:r>
          </a:p>
          <a:p>
            <a:pPr>
              <a:spcBef>
                <a:spcPts val="0"/>
              </a:spcBef>
            </a:pPr>
            <a:r>
              <a:rPr lang="en-US" sz="2400" dirty="0"/>
              <a:t>Includes $750k to purchase web-based training for state and county use</a:t>
            </a:r>
          </a:p>
          <a:p>
            <a:pPr>
              <a:spcBef>
                <a:spcPts val="0"/>
              </a:spcBef>
            </a:pPr>
            <a:endParaRPr lang="en-US" sz="2000" dirty="0">
              <a:solidFill>
                <a:srgbClr val="002060"/>
              </a:solidFill>
            </a:endParaRPr>
          </a:p>
        </p:txBody>
      </p:sp>
      <p:sp>
        <p:nvSpPr>
          <p:cNvPr id="4" name="Footer Placeholder 3">
            <a:extLst>
              <a:ext uri="{FF2B5EF4-FFF2-40B4-BE49-F238E27FC236}">
                <a16:creationId xmlns="" xmlns:a16="http://schemas.microsoft.com/office/drawing/2014/main" id="{6C3C5030-5F36-4D9A-9845-1B18EFDBE1D0}"/>
              </a:ext>
            </a:extLst>
          </p:cNvPr>
          <p:cNvSpPr>
            <a:spLocks noGrp="1"/>
          </p:cNvSpPr>
          <p:nvPr>
            <p:ph type="ftr" sz="quarter" idx="13"/>
          </p:nvPr>
        </p:nvSpPr>
        <p:spPr/>
        <p:txBody>
          <a:bodyPr/>
          <a:lstStyle/>
          <a:p>
            <a:r>
              <a:rPr lang="en-US" dirty="0">
                <a:solidFill>
                  <a:prstClr val="black"/>
                </a:solidFill>
              </a:rPr>
              <a:t>DSS DIRECTOR MONTHLY CALL | March 27, 2019</a:t>
            </a:r>
          </a:p>
        </p:txBody>
      </p:sp>
      <p:sp>
        <p:nvSpPr>
          <p:cNvPr id="5" name="Slide Number Placeholder 4">
            <a:extLst>
              <a:ext uri="{FF2B5EF4-FFF2-40B4-BE49-F238E27FC236}">
                <a16:creationId xmlns="" xmlns:a16="http://schemas.microsoft.com/office/drawing/2014/main" id="{A1185009-2B8D-4F84-9812-BF9CF3462031}"/>
              </a:ext>
            </a:extLst>
          </p:cNvPr>
          <p:cNvSpPr>
            <a:spLocks noGrp="1"/>
          </p:cNvSpPr>
          <p:nvPr>
            <p:ph type="sldNum" sz="quarter" idx="14"/>
          </p:nvPr>
        </p:nvSpPr>
        <p:spPr/>
        <p:txBody>
          <a:bodyPr/>
          <a:lstStyle/>
          <a:p>
            <a:fld id="{11F27F3A-B3E9-41ED-AF8F-A365F10BB65F}" type="slidenum">
              <a:rPr lang="en-US" smtClean="0"/>
              <a:pPr/>
              <a:t>6</a:t>
            </a:fld>
            <a:endParaRPr lang="en-US" dirty="0"/>
          </a:p>
        </p:txBody>
      </p:sp>
      <p:sp>
        <p:nvSpPr>
          <p:cNvPr id="33" name="Title 4">
            <a:extLst>
              <a:ext uri="{FF2B5EF4-FFF2-40B4-BE49-F238E27FC236}">
                <a16:creationId xmlns="" xmlns:a16="http://schemas.microsoft.com/office/drawing/2014/main" id="{960DAC6D-5086-43D9-80A2-19B524F43D3D}"/>
              </a:ext>
            </a:extLst>
          </p:cNvPr>
          <p:cNvSpPr>
            <a:spLocks noGrp="1"/>
          </p:cNvSpPr>
          <p:nvPr>
            <p:ph type="title"/>
          </p:nvPr>
        </p:nvSpPr>
        <p:spPr>
          <a:xfrm>
            <a:off x="274320" y="457200"/>
            <a:ext cx="8911087" cy="522761"/>
          </a:xfrm>
        </p:spPr>
        <p:txBody>
          <a:bodyPr/>
          <a:lstStyle/>
          <a:p>
            <a:r>
              <a:rPr lang="en-US" sz="3200" dirty="0">
                <a:solidFill>
                  <a:srgbClr val="002060"/>
                </a:solidFill>
              </a:rPr>
              <a:t>Child Development &amp; Well-Being</a:t>
            </a:r>
          </a:p>
        </p:txBody>
      </p:sp>
      <p:sp>
        <p:nvSpPr>
          <p:cNvPr id="6" name="Text Placeholder 1">
            <a:extLst>
              <a:ext uri="{FF2B5EF4-FFF2-40B4-BE49-F238E27FC236}">
                <a16:creationId xmlns="" xmlns:a16="http://schemas.microsoft.com/office/drawing/2014/main" id="{194E79DA-8597-4FCD-8542-DE66ECED99C6}"/>
              </a:ext>
            </a:extLst>
          </p:cNvPr>
          <p:cNvSpPr>
            <a:spLocks noGrp="1"/>
          </p:cNvSpPr>
          <p:nvPr>
            <p:ph type="body" sz="quarter" idx="10"/>
          </p:nvPr>
        </p:nvSpPr>
        <p:spPr>
          <a:xfrm>
            <a:off x="299720" y="4114800"/>
            <a:ext cx="8234680" cy="2220119"/>
          </a:xfrm>
        </p:spPr>
        <p:txBody>
          <a:bodyPr/>
          <a:lstStyle/>
          <a:p>
            <a:pPr marL="0" indent="0">
              <a:spcBef>
                <a:spcPts val="0"/>
              </a:spcBef>
              <a:buNone/>
            </a:pPr>
            <a:r>
              <a:rPr lang="en-US" sz="2400" dirty="0"/>
              <a:t>Intensive Family Preservation Services</a:t>
            </a:r>
          </a:p>
          <a:p>
            <a:pPr marL="0" indent="0">
              <a:spcBef>
                <a:spcPts val="0"/>
              </a:spcBef>
              <a:buNone/>
            </a:pPr>
            <a:endParaRPr lang="en-US" sz="2400" dirty="0"/>
          </a:p>
          <a:p>
            <a:pPr>
              <a:spcBef>
                <a:spcPts val="0"/>
              </a:spcBef>
            </a:pPr>
            <a:r>
              <a:rPr lang="en-US" sz="2400" dirty="0"/>
              <a:t>$2.9m in recurring funding for evidence-based intensive family preservation services</a:t>
            </a:r>
          </a:p>
          <a:p>
            <a:pPr lvl="1">
              <a:spcBef>
                <a:spcPts val="0"/>
              </a:spcBef>
            </a:pPr>
            <a:r>
              <a:rPr lang="en-US" sz="2000" dirty="0"/>
              <a:t>Would serve an estimated 426 additional families</a:t>
            </a:r>
          </a:p>
        </p:txBody>
      </p:sp>
    </p:spTree>
    <p:extLst>
      <p:ext uri="{BB962C8B-B14F-4D97-AF65-F5344CB8AC3E}">
        <p14:creationId xmlns:p14="http://schemas.microsoft.com/office/powerpoint/2010/main" val="184360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Supporting Vulnerable Populations</a:t>
            </a:r>
          </a:p>
        </p:txBody>
      </p:sp>
      <p:sp>
        <p:nvSpPr>
          <p:cNvPr id="4" name="Rectangle 3"/>
          <p:cNvSpPr/>
          <p:nvPr/>
        </p:nvSpPr>
        <p:spPr>
          <a:xfrm>
            <a:off x="381000" y="838200"/>
            <a:ext cx="8382000" cy="5334000"/>
          </a:xfrm>
          <a:prstGeom prst="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p:txBody>
          <a:bodyPr/>
          <a:lstStyle/>
          <a:p>
            <a:fld id="{11F27F3A-B3E9-41ED-AF8F-A365F10BB65F}" type="slidenum">
              <a:rPr lang="en-US" b="1" smtClean="0">
                <a:latin typeface="Calibri" panose="020F0502020204030204" pitchFamily="34" charset="0"/>
              </a:rPr>
              <a:pPr/>
              <a:t>7</a:t>
            </a:fld>
            <a:endParaRPr lang="en-US" b="1" dirty="0">
              <a:latin typeface="Calibri" panose="020F0502020204030204" pitchFamily="34" charset="0"/>
            </a:endParaRPr>
          </a:p>
        </p:txBody>
      </p:sp>
      <p:sp>
        <p:nvSpPr>
          <p:cNvPr id="7" name="Footer Placeholder 3">
            <a:extLst>
              <a:ext uri="{FF2B5EF4-FFF2-40B4-BE49-F238E27FC236}">
                <a16:creationId xmlns="" xmlns:a16="http://schemas.microsoft.com/office/drawing/2014/main" id="{AA363384-0229-4EE6-854E-B4BBE0E6118E}"/>
              </a:ext>
            </a:extLst>
          </p:cNvPr>
          <p:cNvSpPr>
            <a:spLocks noGrp="1"/>
          </p:cNvSpPr>
          <p:nvPr>
            <p:ph type="ftr" sz="quarter" idx="13"/>
          </p:nvPr>
        </p:nvSpPr>
        <p:spPr>
          <a:xfrm>
            <a:off x="274320" y="6573308"/>
            <a:ext cx="7682971" cy="284692"/>
          </a:xfrm>
        </p:spPr>
        <p:txBody>
          <a:bodyPr/>
          <a:lstStyle/>
          <a:p>
            <a:r>
              <a:rPr lang="en-US" dirty="0">
                <a:solidFill>
                  <a:prstClr val="black"/>
                </a:solidFill>
              </a:rPr>
              <a:t>DSS DIRECTOR MONTHLY CALL | March 27, 2019</a:t>
            </a:r>
          </a:p>
        </p:txBody>
      </p:sp>
    </p:spTree>
    <p:extLst>
      <p:ext uri="{BB962C8B-B14F-4D97-AF65-F5344CB8AC3E}">
        <p14:creationId xmlns:p14="http://schemas.microsoft.com/office/powerpoint/2010/main" val="295909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 xmlns:a16="http://schemas.microsoft.com/office/drawing/2014/main" id="{194E79DA-8597-4FCD-8542-DE66ECED99C6}"/>
              </a:ext>
            </a:extLst>
          </p:cNvPr>
          <p:cNvSpPr>
            <a:spLocks noGrp="1"/>
          </p:cNvSpPr>
          <p:nvPr>
            <p:ph type="body" sz="quarter" idx="10"/>
          </p:nvPr>
        </p:nvSpPr>
        <p:spPr>
          <a:xfrm>
            <a:off x="299720" y="1371600"/>
            <a:ext cx="8234680" cy="2220119"/>
          </a:xfrm>
        </p:spPr>
        <p:txBody>
          <a:bodyPr/>
          <a:lstStyle/>
          <a:p>
            <a:pPr marL="0" indent="0">
              <a:spcBef>
                <a:spcPts val="0"/>
              </a:spcBef>
              <a:buNone/>
            </a:pPr>
            <a:r>
              <a:rPr lang="en-US" sz="2400" dirty="0"/>
              <a:t>Aging and Adult Services</a:t>
            </a:r>
          </a:p>
          <a:p>
            <a:pPr marL="0" indent="0">
              <a:spcBef>
                <a:spcPts val="0"/>
              </a:spcBef>
              <a:buNone/>
            </a:pPr>
            <a:endParaRPr lang="en-US" sz="2400" dirty="0"/>
          </a:p>
          <a:p>
            <a:pPr>
              <a:spcBef>
                <a:spcPts val="0"/>
              </a:spcBef>
            </a:pPr>
            <a:r>
              <a:rPr lang="en-US" sz="2400" dirty="0"/>
              <a:t>Continues non-recurring funding for the Home and Community Care Block Grant</a:t>
            </a:r>
          </a:p>
          <a:p>
            <a:pPr>
              <a:spcBef>
                <a:spcPts val="0"/>
              </a:spcBef>
            </a:pPr>
            <a:r>
              <a:rPr lang="en-US" sz="2400" dirty="0"/>
              <a:t>Adds almost $900,000 for Adult Protective Services from the Social Services Block Grant</a:t>
            </a:r>
            <a:endParaRPr lang="en-US" sz="2000" dirty="0"/>
          </a:p>
        </p:txBody>
      </p:sp>
      <p:sp>
        <p:nvSpPr>
          <p:cNvPr id="4" name="Footer Placeholder 3">
            <a:extLst>
              <a:ext uri="{FF2B5EF4-FFF2-40B4-BE49-F238E27FC236}">
                <a16:creationId xmlns="" xmlns:a16="http://schemas.microsoft.com/office/drawing/2014/main" id="{6C3C5030-5F36-4D9A-9845-1B18EFDBE1D0}"/>
              </a:ext>
            </a:extLst>
          </p:cNvPr>
          <p:cNvSpPr>
            <a:spLocks noGrp="1"/>
          </p:cNvSpPr>
          <p:nvPr>
            <p:ph type="ftr" sz="quarter" idx="13"/>
          </p:nvPr>
        </p:nvSpPr>
        <p:spPr/>
        <p:txBody>
          <a:bodyPr/>
          <a:lstStyle/>
          <a:p>
            <a:r>
              <a:rPr lang="en-US" dirty="0">
                <a:solidFill>
                  <a:prstClr val="black"/>
                </a:solidFill>
              </a:rPr>
              <a:t>DSS DIRECTOR MONTHLY CALL | March 27, 2019</a:t>
            </a:r>
          </a:p>
        </p:txBody>
      </p:sp>
      <p:sp>
        <p:nvSpPr>
          <p:cNvPr id="5" name="Slide Number Placeholder 4">
            <a:extLst>
              <a:ext uri="{FF2B5EF4-FFF2-40B4-BE49-F238E27FC236}">
                <a16:creationId xmlns="" xmlns:a16="http://schemas.microsoft.com/office/drawing/2014/main" id="{A1185009-2B8D-4F84-9812-BF9CF3462031}"/>
              </a:ext>
            </a:extLst>
          </p:cNvPr>
          <p:cNvSpPr>
            <a:spLocks noGrp="1"/>
          </p:cNvSpPr>
          <p:nvPr>
            <p:ph type="sldNum" sz="quarter" idx="14"/>
          </p:nvPr>
        </p:nvSpPr>
        <p:spPr/>
        <p:txBody>
          <a:bodyPr/>
          <a:lstStyle/>
          <a:p>
            <a:fld id="{11F27F3A-B3E9-41ED-AF8F-A365F10BB65F}" type="slidenum">
              <a:rPr lang="en-US" smtClean="0"/>
              <a:pPr/>
              <a:t>8</a:t>
            </a:fld>
            <a:endParaRPr lang="en-US" dirty="0"/>
          </a:p>
        </p:txBody>
      </p:sp>
      <p:sp>
        <p:nvSpPr>
          <p:cNvPr id="33" name="Title 4">
            <a:extLst>
              <a:ext uri="{FF2B5EF4-FFF2-40B4-BE49-F238E27FC236}">
                <a16:creationId xmlns="" xmlns:a16="http://schemas.microsoft.com/office/drawing/2014/main" id="{960DAC6D-5086-43D9-80A2-19B524F43D3D}"/>
              </a:ext>
            </a:extLst>
          </p:cNvPr>
          <p:cNvSpPr>
            <a:spLocks noGrp="1"/>
          </p:cNvSpPr>
          <p:nvPr>
            <p:ph type="title"/>
          </p:nvPr>
        </p:nvSpPr>
        <p:spPr>
          <a:xfrm>
            <a:off x="274320" y="457200"/>
            <a:ext cx="8911087" cy="522761"/>
          </a:xfrm>
        </p:spPr>
        <p:txBody>
          <a:bodyPr/>
          <a:lstStyle/>
          <a:p>
            <a:r>
              <a:rPr lang="en-US" sz="3200" dirty="0">
                <a:solidFill>
                  <a:srgbClr val="002060"/>
                </a:solidFill>
              </a:rPr>
              <a:t>Supporting Vulnerable Populations</a:t>
            </a:r>
          </a:p>
        </p:txBody>
      </p:sp>
      <p:sp>
        <p:nvSpPr>
          <p:cNvPr id="6" name="Text Placeholder 1">
            <a:extLst>
              <a:ext uri="{FF2B5EF4-FFF2-40B4-BE49-F238E27FC236}">
                <a16:creationId xmlns="" xmlns:a16="http://schemas.microsoft.com/office/drawing/2014/main" id="{194E79DA-8597-4FCD-8542-DE66ECED99C6}"/>
              </a:ext>
            </a:extLst>
          </p:cNvPr>
          <p:cNvSpPr>
            <a:spLocks noGrp="1"/>
          </p:cNvSpPr>
          <p:nvPr>
            <p:ph type="body" sz="quarter" idx="10"/>
          </p:nvPr>
        </p:nvSpPr>
        <p:spPr>
          <a:xfrm>
            <a:off x="299720" y="4028281"/>
            <a:ext cx="8234680" cy="2220119"/>
          </a:xfrm>
        </p:spPr>
        <p:txBody>
          <a:bodyPr/>
          <a:lstStyle/>
          <a:p>
            <a:pPr marL="0" indent="0">
              <a:spcBef>
                <a:spcPts val="0"/>
              </a:spcBef>
              <a:buNone/>
            </a:pPr>
            <a:r>
              <a:rPr lang="en-US" sz="2400" dirty="0"/>
              <a:t>Transition to Community Living</a:t>
            </a:r>
          </a:p>
          <a:p>
            <a:pPr marL="0" indent="0">
              <a:spcBef>
                <a:spcPts val="0"/>
              </a:spcBef>
              <a:buNone/>
            </a:pPr>
            <a:endParaRPr lang="en-US" sz="2400" dirty="0"/>
          </a:p>
          <a:p>
            <a:pPr>
              <a:spcBef>
                <a:spcPts val="0"/>
              </a:spcBef>
            </a:pPr>
            <a:r>
              <a:rPr lang="en-US" sz="2400" dirty="0"/>
              <a:t>Increases funding by more than $1.3m for the biennium to support eligible adults with mental illness in transitioning from institutions to community care settings</a:t>
            </a:r>
            <a:endParaRPr lang="en-US" sz="2000" dirty="0"/>
          </a:p>
        </p:txBody>
      </p:sp>
    </p:spTree>
    <p:extLst>
      <p:ext uri="{BB962C8B-B14F-4D97-AF65-F5344CB8AC3E}">
        <p14:creationId xmlns:p14="http://schemas.microsoft.com/office/powerpoint/2010/main" val="277964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 xmlns:a16="http://schemas.microsoft.com/office/drawing/2014/main" id="{194E79DA-8597-4FCD-8542-DE66ECED99C6}"/>
              </a:ext>
            </a:extLst>
          </p:cNvPr>
          <p:cNvSpPr>
            <a:spLocks noGrp="1"/>
          </p:cNvSpPr>
          <p:nvPr>
            <p:ph type="body" sz="quarter" idx="10"/>
          </p:nvPr>
        </p:nvSpPr>
        <p:spPr>
          <a:xfrm>
            <a:off x="299720" y="1371600"/>
            <a:ext cx="8234680" cy="2220119"/>
          </a:xfrm>
        </p:spPr>
        <p:txBody>
          <a:bodyPr/>
          <a:lstStyle/>
          <a:p>
            <a:pPr marL="0" indent="0">
              <a:spcBef>
                <a:spcPts val="0"/>
              </a:spcBef>
              <a:buNone/>
            </a:pPr>
            <a:r>
              <a:rPr lang="en-US" sz="2400" dirty="0"/>
              <a:t>Establishes Office of Healthy Opportunities</a:t>
            </a:r>
          </a:p>
          <a:p>
            <a:pPr marL="0" indent="0">
              <a:spcBef>
                <a:spcPts val="0"/>
              </a:spcBef>
              <a:buNone/>
            </a:pPr>
            <a:endParaRPr lang="en-US" sz="2400" dirty="0"/>
          </a:p>
          <a:p>
            <a:pPr>
              <a:spcBef>
                <a:spcPts val="0"/>
              </a:spcBef>
            </a:pPr>
            <a:r>
              <a:rPr lang="en-US" sz="2400" dirty="0"/>
              <a:t>Efforts will address the conditions in which people live that impact up to 80% of a person’s health including:</a:t>
            </a:r>
          </a:p>
          <a:p>
            <a:pPr lvl="2">
              <a:spcBef>
                <a:spcPts val="0"/>
              </a:spcBef>
            </a:pPr>
            <a:endParaRPr lang="en-US" sz="400" dirty="0"/>
          </a:p>
          <a:p>
            <a:pPr lvl="2">
              <a:spcBef>
                <a:spcPts val="0"/>
              </a:spcBef>
            </a:pPr>
            <a:r>
              <a:rPr lang="en-US" dirty="0"/>
              <a:t>Food insecurity</a:t>
            </a:r>
          </a:p>
          <a:p>
            <a:pPr lvl="2">
              <a:spcBef>
                <a:spcPts val="0"/>
              </a:spcBef>
            </a:pPr>
            <a:r>
              <a:rPr lang="en-US" dirty="0"/>
              <a:t>Housing instability </a:t>
            </a:r>
          </a:p>
          <a:p>
            <a:pPr lvl="2">
              <a:spcBef>
                <a:spcPts val="0"/>
              </a:spcBef>
            </a:pPr>
            <a:r>
              <a:rPr lang="en-US" dirty="0"/>
              <a:t>Transportation needs</a:t>
            </a:r>
          </a:p>
          <a:p>
            <a:pPr lvl="2">
              <a:spcBef>
                <a:spcPts val="0"/>
              </a:spcBef>
            </a:pPr>
            <a:r>
              <a:rPr lang="en-US" dirty="0"/>
              <a:t>Interpersonal violence</a:t>
            </a:r>
          </a:p>
          <a:p>
            <a:pPr marL="0" indent="0">
              <a:spcBef>
                <a:spcPts val="0"/>
              </a:spcBef>
              <a:buNone/>
            </a:pPr>
            <a:endParaRPr lang="en-US" sz="2400" b="1" dirty="0">
              <a:solidFill>
                <a:srgbClr val="002060"/>
              </a:solidFill>
            </a:endParaRPr>
          </a:p>
        </p:txBody>
      </p:sp>
      <p:sp>
        <p:nvSpPr>
          <p:cNvPr id="4" name="Footer Placeholder 3">
            <a:extLst>
              <a:ext uri="{FF2B5EF4-FFF2-40B4-BE49-F238E27FC236}">
                <a16:creationId xmlns="" xmlns:a16="http://schemas.microsoft.com/office/drawing/2014/main" id="{6C3C5030-5F36-4D9A-9845-1B18EFDBE1D0}"/>
              </a:ext>
            </a:extLst>
          </p:cNvPr>
          <p:cNvSpPr>
            <a:spLocks noGrp="1"/>
          </p:cNvSpPr>
          <p:nvPr>
            <p:ph type="ftr" sz="quarter" idx="13"/>
          </p:nvPr>
        </p:nvSpPr>
        <p:spPr/>
        <p:txBody>
          <a:bodyPr/>
          <a:lstStyle/>
          <a:p>
            <a:r>
              <a:rPr lang="en-US" dirty="0">
                <a:solidFill>
                  <a:prstClr val="black"/>
                </a:solidFill>
              </a:rPr>
              <a:t>DSS DIRECTOR MONTHLY CALL | March 27, 2019</a:t>
            </a:r>
          </a:p>
        </p:txBody>
      </p:sp>
      <p:sp>
        <p:nvSpPr>
          <p:cNvPr id="5" name="Slide Number Placeholder 4">
            <a:extLst>
              <a:ext uri="{FF2B5EF4-FFF2-40B4-BE49-F238E27FC236}">
                <a16:creationId xmlns="" xmlns:a16="http://schemas.microsoft.com/office/drawing/2014/main" id="{A1185009-2B8D-4F84-9812-BF9CF3462031}"/>
              </a:ext>
            </a:extLst>
          </p:cNvPr>
          <p:cNvSpPr>
            <a:spLocks noGrp="1"/>
          </p:cNvSpPr>
          <p:nvPr>
            <p:ph type="sldNum" sz="quarter" idx="14"/>
          </p:nvPr>
        </p:nvSpPr>
        <p:spPr/>
        <p:txBody>
          <a:bodyPr/>
          <a:lstStyle/>
          <a:p>
            <a:fld id="{11F27F3A-B3E9-41ED-AF8F-A365F10BB65F}" type="slidenum">
              <a:rPr lang="en-US" smtClean="0"/>
              <a:pPr/>
              <a:t>9</a:t>
            </a:fld>
            <a:endParaRPr lang="en-US" dirty="0"/>
          </a:p>
        </p:txBody>
      </p:sp>
      <p:sp>
        <p:nvSpPr>
          <p:cNvPr id="33" name="Title 4">
            <a:extLst>
              <a:ext uri="{FF2B5EF4-FFF2-40B4-BE49-F238E27FC236}">
                <a16:creationId xmlns="" xmlns:a16="http://schemas.microsoft.com/office/drawing/2014/main" id="{960DAC6D-5086-43D9-80A2-19B524F43D3D}"/>
              </a:ext>
            </a:extLst>
          </p:cNvPr>
          <p:cNvSpPr>
            <a:spLocks noGrp="1"/>
          </p:cNvSpPr>
          <p:nvPr>
            <p:ph type="title"/>
          </p:nvPr>
        </p:nvSpPr>
        <p:spPr>
          <a:xfrm>
            <a:off x="274320" y="457200"/>
            <a:ext cx="8911087" cy="522761"/>
          </a:xfrm>
        </p:spPr>
        <p:txBody>
          <a:bodyPr/>
          <a:lstStyle/>
          <a:p>
            <a:r>
              <a:rPr lang="en-US" sz="3200" dirty="0">
                <a:solidFill>
                  <a:srgbClr val="002060"/>
                </a:solidFill>
              </a:rPr>
              <a:t>Supporting Vulnerable Populations</a:t>
            </a:r>
          </a:p>
        </p:txBody>
      </p:sp>
      <p:sp>
        <p:nvSpPr>
          <p:cNvPr id="6" name="Text Placeholder 1">
            <a:extLst>
              <a:ext uri="{FF2B5EF4-FFF2-40B4-BE49-F238E27FC236}">
                <a16:creationId xmlns="" xmlns:a16="http://schemas.microsoft.com/office/drawing/2014/main" id="{194E79DA-8597-4FCD-8542-DE66ECED99C6}"/>
              </a:ext>
            </a:extLst>
          </p:cNvPr>
          <p:cNvSpPr>
            <a:spLocks noGrp="1"/>
          </p:cNvSpPr>
          <p:nvPr>
            <p:ph type="body" sz="quarter" idx="10"/>
          </p:nvPr>
        </p:nvSpPr>
        <p:spPr>
          <a:xfrm>
            <a:off x="299720" y="4637881"/>
            <a:ext cx="8234680" cy="2220119"/>
          </a:xfrm>
        </p:spPr>
        <p:txBody>
          <a:bodyPr/>
          <a:lstStyle/>
          <a:p>
            <a:pPr marL="0" indent="0">
              <a:spcBef>
                <a:spcPts val="0"/>
              </a:spcBef>
              <a:buNone/>
            </a:pPr>
            <a:r>
              <a:rPr lang="en-US" sz="2400" dirty="0"/>
              <a:t>Supporting Local Food Banks</a:t>
            </a:r>
          </a:p>
          <a:p>
            <a:pPr marL="0" indent="0">
              <a:spcBef>
                <a:spcPts val="0"/>
              </a:spcBef>
              <a:buNone/>
            </a:pPr>
            <a:endParaRPr lang="en-US" sz="2400" dirty="0"/>
          </a:p>
          <a:p>
            <a:pPr>
              <a:spcBef>
                <a:spcPts val="0"/>
              </a:spcBef>
            </a:pPr>
            <a:r>
              <a:rPr lang="en-US" sz="2400" dirty="0"/>
              <a:t>$1m to assist food banks with the increased demand from recent hurricanes and other natural disasters</a:t>
            </a:r>
            <a:endParaRPr lang="en-US" sz="2000" dirty="0"/>
          </a:p>
        </p:txBody>
      </p:sp>
    </p:spTree>
    <p:extLst>
      <p:ext uri="{BB962C8B-B14F-4D97-AF65-F5344CB8AC3E}">
        <p14:creationId xmlns:p14="http://schemas.microsoft.com/office/powerpoint/2010/main" val="26198868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333&quot;/&gt;&lt;/object&gt;&lt;object type=&quot;3&quot; unique_id=&quot;10004&quot;&gt;&lt;property id=&quot;20148&quot; value=&quot;5&quot;/&gt;&lt;property id=&quot;20300&quot; value=&quot;Slide 2 - &amp;quot;NC Medicaid Managed Care On-Boarding Session Topics&amp;quot;&quot;/&gt;&lt;property id=&quot;20307&quot; value=&quot;1533&quot;/&gt;&lt;/object&gt;&lt;object type=&quot;3&quot; unique_id=&quot;10005&quot;&gt;&lt;property id=&quot;20148&quot; value=&quot;5&quot;/&gt;&lt;property id=&quot;20300&quot; value=&quot;Slide 3 - &amp;quot;Day 1 Agenda&amp;quot;&quot;/&gt;&lt;property id=&quot;20307&quot; value=&quot;876&quot;/&gt;&lt;/object&gt;&lt;object type=&quot;3&quot; unique_id=&quot;10006&quot;&gt;&lt;property id=&quot;20148&quot; value=&quot;5&quot;/&gt;&lt;property id=&quot;20300&quot; value=&quot;Slide 4&quot;/&gt;&lt;property id=&quot;20307&quot; value=&quot;1491&quot;/&gt;&lt;/object&gt;&lt;object type=&quot;3&quot; unique_id=&quot;10007&quot;&gt;&lt;property id=&quot;20148&quot; value=&quot;5&quot;/&gt;&lt;property id=&quot;20300&quot; value=&quot;Slide 5 - &amp;quot;Agenda NC Medicaid Managed Care Overview&amp;quot;&quot;/&gt;&lt;property id=&quot;20307&quot; value=&quot;873&quot;/&gt;&lt;/object&gt;&lt;object type=&quot;3&quot; unique_id=&quot;10008&quot;&gt;&lt;property id=&quot;20148&quot; value=&quot;5&quot;/&gt;&lt;property id=&quot;20300&quot; value=&quot;Slide 6 - &amp;quot;Purpose of NC Medicaid Managed Care On-Boarding Session &amp;quot;&quot;/&gt;&lt;property id=&quot;20307&quot; value=&quot;1604&quot;/&gt;&lt;/object&gt;&lt;object type=&quot;3&quot; unique_id=&quot;10009&quot;&gt;&lt;property id=&quot;20148&quot; value=&quot;5&quot;/&gt;&lt;property id=&quot;20300&quot; value=&quot;Slide 7 - &amp;quot;Medicaid in North Carolina &amp;quot;&quot;/&gt;&lt;property id=&quot;20307&quot; value=&quot;831&quot;/&gt;&lt;/object&gt;&lt;object type=&quot;3&quot; unique_id=&quot;10010&quot;&gt;&lt;property id=&quot;20148&quot; value=&quot;5&quot;/&gt;&lt;property id=&quot;20300&quot; value=&quot;Slide 8 - &amp;quot;Vision for Medicaid Managed Care&amp;quot;&quot;/&gt;&lt;property id=&quot;20307&quot; value=&quot;832&quot;/&gt;&lt;/object&gt;&lt;object type=&quot;3&quot; unique_id=&quot;10011&quot;&gt;&lt;property id=&quot;20148&quot; value=&quot;5&quot;/&gt;&lt;property id=&quot;20300&quot; value=&quot;Slide 9 - &amp;quot;Goals for NC Medicaid Managed Care&amp;quot;&quot;/&gt;&lt;property id=&quot;20307&quot; value=&quot;833&quot;/&gt;&lt;/object&gt;&lt;object type=&quot;3&quot; unique_id=&quot;10012&quot;&gt;&lt;property id=&quot;20148&quot; value=&quot;5&quot;/&gt;&lt;property id=&quot;20300&quot; value=&quot;Slide 12 - &amp;quot;What is Managed Care?&amp;amp;#x09;&amp;quot;&quot;/&gt;&lt;property id=&quot;20307&quot; value=&quot;1513&quot;/&gt;&lt;/object&gt;&lt;object type=&quot;3&quot; unique_id=&quot;10013&quot;&gt;&lt;property id=&quot;20148&quot; value=&quot;5&quot;/&gt;&lt;property id=&quot;20300&quot; value=&quot;Slide 13 - &amp;quot;How is Managed Care Different than FFS? &amp;quot;&quot;/&gt;&lt;property id=&quot;20307&quot; value=&quot;1514&quot;/&gt;&lt;/object&gt;&lt;object type=&quot;3&quot; unique_id=&quot;10014&quot;&gt;&lt;property id=&quot;20148&quot; value=&quot;5&quot;/&gt;&lt;property id=&quot;20300&quot; value=&quot;Slide 14 - &amp;quot;Standard and Tailored Plans Overview&amp;quot;&quot;/&gt;&lt;property id=&quot;20307&quot; value=&quot;837&quot;/&gt;&lt;/object&gt;&lt;object type=&quot;3&quot; unique_id=&quot;10015&quot;&gt;&lt;property id=&quot;20148&quot; value=&quot;5&quot;/&gt;&lt;property id=&quot;20300&quot; value=&quot;Slide 15 - &amp;quot;NC Medicaid Managed Care Standard Plans &amp;quot;&quot;/&gt;&lt;property id=&quot;20307&quot; value=&quot;836&quot;/&gt;&lt;/object&gt;&lt;object type=&quot;3&quot; unique_id=&quot;10016&quot;&gt;&lt;property id=&quot;20148&quot; value=&quot;5&quot;/&gt;&lt;property id=&quot;20300&quot; value=&quot;Slide 16 - &amp;quot;Managed Care Launch 1 &amp;amp; Launch 2 Regions&amp;quot;&quot;/&gt;&lt;property id=&quot;20307&quot; value=&quot;1429&quot;/&gt;&lt;/object&gt;&lt;object type=&quot;3&quot; unique_id=&quot;10017&quot;&gt;&lt;property id=&quot;20148&quot; value=&quot;5&quot;/&gt;&lt;property id=&quot;20300&quot; value=&quot;Slide 24 - &amp;quot;Managed Care Launch 1 (Regions 2 &amp;amp;4) Timeline&amp;quot;&quot;/&gt;&lt;property id=&quot;20307&quot; value=&quot;1689&quot;/&gt;&lt;/object&gt;&lt;object type=&quot;3&quot; unique_id=&quot;10018&quot;&gt;&lt;property id=&quot;20148&quot; value=&quot;5&quot;/&gt;&lt;property id=&quot;20300&quot; value=&quot;Slide 25 - &amp;quot;Managed Care Launch 2 (Regions 1,3,5,6) Timeline&amp;quot;&quot;/&gt;&lt;property id=&quot;20307&quot; value=&quot;1485&quot;/&gt;&lt;/object&gt;&lt;object type=&quot;3&quot; unique_id=&quot;10019&quot;&gt;&lt;property id=&quot;20148&quot; value=&quot;5&quot;/&gt;&lt;property id=&quot;20300&quot; value=&quot;Slide 17 - &amp;quot;Who is Enrolled in Managed Care?&amp;quot;&quot;/&gt;&lt;property id=&quot;20307&quot; value=&quot;1586&quot;/&gt;&lt;/object&gt;&lt;object type=&quot;3&quot; unique_id=&quot;10020&quot;&gt;&lt;property id=&quot;20148&quot; value=&quot;5&quot;/&gt;&lt;property id=&quot;20300&quot; value=&quot;Slide 20 - &amp;quot;When are Beneficiaries Enrolled? Transition Period &amp;quot;&quot;/&gt;&lt;property id=&quot;20307&quot; value=&quot;1674&quot;/&gt;&lt;/object&gt;&lt;object type=&quot;3&quot; unique_id=&quot;10021&quot;&gt;&lt;property id=&quot;20148&quot; value=&quot;5&quot;/&gt;&lt;property id=&quot;20300&quot; value=&quot;Slide 22 - &amp;quot;When are Beneficiaries Enrolled? Ongoing &amp;quot;&quot;/&gt;&lt;property id=&quot;20307&quot; value=&quot;1675&quot;/&gt;&lt;/object&gt;&lt;object type=&quot;3&quot; unique_id=&quot;10022&quot;&gt;&lt;property id=&quot;20148&quot; value=&quot;5&quot;/&gt;&lt;property id=&quot;20300&quot; value=&quot;Slide 19 - &amp;quot;How are Beneficiaries Enrolled?&amp;quot;&quot;/&gt;&lt;property id=&quot;20307&quot; value=&quot;1588&quot;/&gt;&lt;/object&gt;&lt;object type=&quot;3&quot; unique_id=&quot;10023&quot;&gt;&lt;property id=&quot;20148&quot; value=&quot;5&quot;/&gt;&lt;property id=&quot;20300&quot; value=&quot;Slide 10 - &amp;quot;Common Managed Care Terminology &amp;quot;&quot;/&gt;&lt;property id=&quot;20307&quot; value=&quot;1580&quot;/&gt;&lt;/object&gt;&lt;object type=&quot;3&quot; unique_id=&quot;10024&quot;&gt;&lt;property id=&quot;20148&quot; value=&quot;5&quot;/&gt;&lt;property id=&quot;20300&quot; value=&quot;Slide 11 - &amp;quot;Common Managed Care Terminology &amp;quot;&quot;/&gt;&lt;property id=&quot;20307&quot; value=&quot;1676&quot;/&gt;&lt;/object&gt;&lt;object type=&quot;3&quot; unique_id=&quot;10025&quot;&gt;&lt;property id=&quot;20148&quot; value=&quot;5&quot;/&gt;&lt;property id=&quot;20300&quot; value=&quot;Slide 26 - &amp;quot;Overview Wrap-Up&amp;quot;&quot;/&gt;&lt;property id=&quot;20307&quot; value=&quot;835&quot;/&gt;&lt;/object&gt;&lt;object type=&quot;3&quot; unique_id=&quot;10026&quot;&gt;&lt;property id=&quot;20148&quot; value=&quot;5&quot;/&gt;&lt;property id=&quot;20300&quot; value=&quot;Slide 27&quot;/&gt;&lt;property id=&quot;20307&quot; value=&quot;823&quot;/&gt;&lt;/object&gt;&lt;object type=&quot;3&quot; unique_id=&quot;10027&quot;&gt;&lt;property id=&quot;20148&quot; value=&quot;5&quot;/&gt;&lt;property id=&quot;20300&quot; value=&quot;Slide 28&quot;/&gt;&lt;property id=&quot;20307&quot; value=&quot;1497&quot;/&gt;&lt;/object&gt;&lt;object type=&quot;3&quot; unique_id=&quot;10028&quot;&gt;&lt;property id=&quot;20148&quot; value=&quot;5&quot;/&gt;&lt;property id=&quot;20300&quot; value=&quot;Slide 29 - &amp;quot;Agenda Key Stakeholder Roles &amp;amp; Responsibilities&amp;quot;&quot;/&gt;&lt;property id=&quot;20307&quot; value=&quot;1590&quot;/&gt;&lt;/object&gt;&lt;object type=&quot;3&quot; unique_id=&quot;10029&quot;&gt;&lt;property id=&quot;20148&quot; value=&quot;5&quot;/&gt;&lt;property id=&quot;20300&quot; value=&quot;Slide 30 - &amp;quot;Key Stakeholders&amp;quot;&quot;/&gt;&lt;property id=&quot;20307&quot; value=&quot;1589&quot;/&gt;&lt;/object&gt;&lt;object type=&quot;3&quot; unique_id=&quot;10030&quot;&gt;&lt;property id=&quot;20148&quot; value=&quot;5&quot;/&gt;&lt;property id=&quot;20300&quot; value=&quot;Slide 31 - &amp;quot;Ombudsman Overview &amp;quot;&quot;/&gt;&lt;property id=&quot;20307&quot; value=&quot;1450&quot;/&gt;&lt;/object&gt;&lt;object type=&quot;3&quot; unique_id=&quot;10031&quot;&gt;&lt;property id=&quot;20148&quot; value=&quot;5&quot;/&gt;&lt;property id=&quot;20300&quot; value=&quot;Slide 32 - &amp;quot;Beneficiary Supports&amp;quot;&quot;/&gt;&lt;property id=&quot;20307&quot; value=&quot;776&quot;/&gt;&lt;/object&gt;&lt;object type=&quot;3&quot; unique_id=&quot;10032&quot;&gt;&lt;property id=&quot;20148&quot; value=&quot;5&quot;/&gt;&lt;property id=&quot;20300&quot; value=&quot;Slide 33 - &amp;quot;Advisory Committee Purpose   &amp;quot;&quot;/&gt;&lt;property id=&quot;20307&quot; value=&quot;1595&quot;/&gt;&lt;/object&gt;&lt;object type=&quot;3&quot; unique_id=&quot;10033&quot;&gt;&lt;property id=&quot;20148&quot; value=&quot;5&quot;/&gt;&lt;property id=&quot;20300&quot; value=&quot;Slide 34&quot;/&gt;&lt;property id=&quot;20307&quot; value=&quot;1498&quot;/&gt;&lt;/object&gt;&lt;object type=&quot;3&quot; unique_id=&quot;10034&quot;&gt;&lt;property id=&quot;20148&quot; value=&quot;5&quot;/&gt;&lt;property id=&quot;20300&quot; value=&quot;Slide 35&quot;/&gt;&lt;property id=&quot;20307&quot; value=&quot;479&quot;/&gt;&lt;/object&gt;&lt;object type=&quot;3&quot; unique_id=&quot;10035&quot;&gt;&lt;property id=&quot;20148&quot; value=&quot;5&quot;/&gt;&lt;property id=&quot;20300&quot; value=&quot;Slide 36 - &amp;quot;Today’s discussion&amp;quot;&quot;/&gt;&lt;property id=&quot;20307&quot; value=&quot;457&quot;/&gt;&lt;/object&gt;&lt;object type=&quot;3&quot; unique_id=&quot;10036&quot;&gt;&lt;property id=&quot;20148&quot; value=&quot;5&quot;/&gt;&lt;property id=&quot;20300&quot; value=&quot;Slide 37 - &amp;quot;Enrollment Broker defined&amp;quot;&quot;/&gt;&lt;property id=&quot;20307&quot; value=&quot;458&quot;/&gt;&lt;/object&gt;&lt;object type=&quot;3&quot; unique_id=&quot;10037&quot;&gt;&lt;property id=&quot;20148&quot; value=&quot;5&quot;/&gt;&lt;property id=&quot;20300&quot; value=&quot;Slide 38 - &amp;quot;Independent and conflict free&amp;quot;&quot;/&gt;&lt;property id=&quot;20307&quot; value=&quot;462&quot;/&gt;&lt;/object&gt;&lt;object type=&quot;3&quot; unique_id=&quot;10038&quot;&gt;&lt;property id=&quot;20148&quot; value=&quot;5&quot;/&gt;&lt;property id=&quot;20300&quot; value=&quot;Slide 39 - &amp;quot;Enrollment Broker services in North Carolina&amp;quot;&quot;/&gt;&lt;property id=&quot;20307&quot; value=&quot;485&quot;/&gt;&lt;/object&gt;&lt;object type=&quot;3&quot; unique_id=&quot;10039&quot;&gt;&lt;property id=&quot;20148&quot; value=&quot;5&quot;/&gt;&lt;property id=&quot;20300&quot; value=&quot;Slide 40 - &amp;quot;Choice counseling&amp;quot;&quot;/&gt;&lt;property id=&quot;20307&quot; value=&quot;471&quot;/&gt;&lt;/object&gt;&lt;object type=&quot;3&quot; unique_id=&quot;10040&quot;&gt;&lt;property id=&quot;20148&quot; value=&quot;5&quot;/&gt;&lt;property id=&quot;20300&quot; value=&quot;Slide 41 - &amp;quot;Focus on Health Literacy&amp;quot;&quot;/&gt;&lt;property id=&quot;20307&quot; value=&quot;464&quot;/&gt;&lt;/object&gt;&lt;object type=&quot;3&quot; unique_id=&quot;10041&quot;&gt;&lt;property id=&quot;20148&quot; value=&quot;5&quot;/&gt;&lt;property id=&quot;20300&quot; value=&quot;Slide 42 - &amp;quot;Enrollment assistance&amp;quot;&quot;/&gt;&lt;property id=&quot;20307&quot; value=&quot;465&quot;/&gt;&lt;/object&gt;&lt;object type=&quot;3&quot; unique_id=&quot;10042&quot;&gt;&lt;property id=&quot;20148&quot; value=&quot;5&quot;/&gt;&lt;property id=&quot;20300&quot; value=&quot;Slide 43 - &amp;quot;Multichannel enrollment&amp;quot;&quot;/&gt;&lt;property id=&quot;20307&quot; value=&quot;466&quot;/&gt;&lt;/object&gt;&lt;object type=&quot;3&quot; unique_id=&quot;10043&quot;&gt;&lt;property id=&quot;20148&quot; value=&quot;5&quot;/&gt;&lt;property id=&quot;20300&quot; value=&quot;Slide 44 - &amp;quot;Digital solutions and analytics&amp;quot;&quot;/&gt;&lt;property id=&quot;20307&quot; value=&quot;467&quot;/&gt;&lt;/object&gt;&lt;object type=&quot;3&quot; unique_id=&quot;10044&quot;&gt;&lt;property id=&quot;20148&quot; value=&quot;5&quot;/&gt;&lt;property id=&quot;20300&quot; value=&quot;Slide 45 - &amp;quot;Outreach and education&amp;quot;&quot;/&gt;&lt;property id=&quot;20307&quot; value=&quot;468&quot;/&gt;&lt;/object&gt;&lt;object type=&quot;3&quot; unique_id=&quot;10045&quot;&gt;&lt;property id=&quot;20148&quot; value=&quot;5&quot;/&gt;&lt;property id=&quot;20300&quot; value=&quot;Slide 46 - &amp;quot;NC Enrollment Broker – process flow&amp;quot;&quot;/&gt;&lt;property id=&quot;20307&quot; value=&quot;472&quot;/&gt;&lt;/object&gt;&lt;object type=&quot;3&quot; unique_id=&quot;10046&quot;&gt;&lt;property id=&quot;20148&quot; value=&quot;5&quot;/&gt;&lt;property id=&quot;20300&quot; value=&quot;Slide 47 - &amp;quot;How can you measure program success?&amp;quot;&quot;/&gt;&lt;property id=&quot;20307&quot; value=&quot;477&quot;/&gt;&lt;/object&gt;&lt;object type=&quot;3&quot; unique_id=&quot;10047&quot;&gt;&lt;property id=&quot;20148&quot; value=&quot;5&quot;/&gt;&lt;property id=&quot;20300&quot; value=&quot;Slide 48 - &amp;quot;Enrollment Broker FAQs&amp;quot;&quot;/&gt;&lt;property id=&quot;20307&quot; value=&quot;478&quot;/&gt;&lt;/object&gt;&lt;object type=&quot;3&quot; unique_id=&quot;10048&quot;&gt;&lt;property id=&quot;20148&quot; value=&quot;5&quot;/&gt;&lt;property id=&quot;20300&quot; value=&quot;Slide 49&quot;/&gt;&lt;property id=&quot;20307&quot; value=&quot;470&quot;/&gt;&lt;/object&gt;&lt;object type=&quot;3&quot; unique_id=&quot;10049&quot;&gt;&lt;property id=&quot;20148&quot; value=&quot;5&quot;/&gt;&lt;property id=&quot;20300&quot; value=&quot;Slide 50&quot;/&gt;&lt;property id=&quot;20307&quot; value=&quot;461&quot;/&gt;&lt;/object&gt;&lt;object type=&quot;3&quot; unique_id=&quot;10050&quot;&gt;&lt;property id=&quot;20148&quot; value=&quot;5&quot;/&gt;&lt;property id=&quot;20300&quot; value=&quot;Slide 51&quot;/&gt;&lt;property id=&quot;20307&quot; value=&quot;1499&quot;/&gt;&lt;/object&gt;&lt;object type=&quot;3&quot; unique_id=&quot;10051&quot;&gt;&lt;property id=&quot;20148&quot; value=&quot;5&quot;/&gt;&lt;property id=&quot;20300&quot; value=&quot;Slide 52&quot;/&gt;&lt;property id=&quot;20307&quot; value=&quot;1500&quot;/&gt;&lt;/object&gt;&lt;object type=&quot;3&quot; unique_id=&quot;10052&quot;&gt;&lt;property id=&quot;20148&quot; value=&quot;5&quot;/&gt;&lt;property id=&quot;20300&quot; value=&quot;Slide 53 - &amp;quot;Agenda Core Medicaid Functions of Local DSS under Managed Care&amp;quot;&quot;/&gt;&lt;property id=&quot;20307&quot; value=&quot;1599&quot;/&gt;&lt;/object&gt;&lt;object type=&quot;3&quot; unique_id=&quot;10053&quot;&gt;&lt;property id=&quot;20148&quot; value=&quot;5&quot;/&gt;&lt;property id=&quot;20300&quot; value=&quot;Slide 54 - &amp;quot;Directors&amp;quot;&quot;/&gt;&lt;property id=&quot;20307&quot; value=&quot;1606&quot;/&gt;&lt;/object&gt;&lt;object type=&quot;3&quot; unique_id=&quot;10054&quot;&gt;&lt;property id=&quot;20148&quot; value=&quot;5&quot;/&gt;&lt;property id=&quot;20300&quot; value=&quot;Slide 55 - &amp;quot;Directors&amp;quot;&quot;/&gt;&lt;property id=&quot;20307&quot; value=&quot;1505&quot;/&gt;&lt;/object&gt;&lt;object type=&quot;3&quot; unique_id=&quot;10055&quot;&gt;&lt;property id=&quot;20148&quot; value=&quot;5&quot;/&gt;&lt;property id=&quot;20300&quot; value=&quot;Slide 56 - &amp;quot;Program Managers/Supervisors&amp;quot;&quot;/&gt;&lt;property id=&quot;20307&quot; value=&quot;1506&quot;/&gt;&lt;/object&gt;&lt;object type=&quot;3&quot; unique_id=&quot;10056&quot;&gt;&lt;property id=&quot;20148&quot; value=&quot;5&quot;/&gt;&lt;property id=&quot;20300&quot; value=&quot;Slide 57 - &amp;quot;Program Managers/Supervisors&amp;quot;&quot;/&gt;&lt;property id=&quot;20307&quot; value=&quot;1620&quot;/&gt;&lt;/object&gt;&lt;object type=&quot;3&quot; unique_id=&quot;10057&quot;&gt;&lt;property id=&quot;20148&quot; value=&quot;5&quot;/&gt;&lt;property id=&quot;20300&quot; value=&quot;Slide 58 - &amp;quot;Direct Line Staff&amp;quot;&quot;/&gt;&lt;property id=&quot;20307&quot; value=&quot;1624&quot;/&gt;&lt;/object&gt;&lt;object type=&quot;3&quot; unique_id=&quot;10058&quot;&gt;&lt;property id=&quot;20148&quot; value=&quot;5&quot;/&gt;&lt;property id=&quot;20300&quot; value=&quot;Slide 59 - &amp;quot;Direct Line Staff&amp;quot;&quot;/&gt;&lt;property id=&quot;20307&quot; value=&quot;1621&quot;/&gt;&lt;/object&gt;&lt;object type=&quot;3&quot; unique_id=&quot;10059&quot;&gt;&lt;property id=&quot;20148&quot; value=&quot;5&quot;/&gt;&lt;property id=&quot;20300&quot; value=&quot;Slide 60 - &amp;quot;DSS Worker: Beneficiary Interactions&amp;quot;&quot;/&gt;&lt;property id=&quot;20307&quot; value=&quot;1484&quot;/&gt;&lt;/object&gt;&lt;object type=&quot;3&quot; unique_id=&quot;10060&quot;&gt;&lt;property id=&quot;20148&quot; value=&quot;5&quot;/&gt;&lt;property id=&quot;20300&quot; value=&quot;Slide 61 - &amp;quot;What Managed Care Means to DSS Workers&amp;quot;&quot;/&gt;&lt;property id=&quot;20307&quot; value=&quot;1440&quot;/&gt;&lt;/object&gt;&lt;object type=&quot;3&quot; unique_id=&quot;10061&quot;&gt;&lt;property id=&quot;20148&quot; value=&quot;5&quot;/&gt;&lt;property id=&quot;20300&quot; value=&quot;Slide 62 - &amp;quot;To-Be Eligibility &amp;amp; Enrollment Process&amp;quot;&quot;/&gt;&lt;property id=&quot;20307&quot; value=&quot;1605&quot;/&gt;&lt;/object&gt;&lt;object type=&quot;3&quot; unique_id=&quot;10062&quot;&gt;&lt;property id=&quot;20148&quot; value=&quot;5&quot;/&gt;&lt;property id=&quot;20300&quot; value=&quot;Slide 63&quot;/&gt;&lt;property id=&quot;20307&quot; value=&quot;1501&quot;/&gt;&lt;/object&gt;&lt;object type=&quot;3&quot; unique_id=&quot;10063&quot;&gt;&lt;property id=&quot;20148&quot; value=&quot;5&quot;/&gt;&lt;property id=&quot;20300&quot; value=&quot;Slide 64 - &amp;quot;Agenda NC Medicaid Managed Care County Impacts&amp;quot;&quot;/&gt;&lt;property id=&quot;20307&quot; value=&quot;1600&quot;/&gt;&lt;/object&gt;&lt;object type=&quot;3&quot; unique_id=&quot;10064&quot;&gt;&lt;property id=&quot;20148&quot; value=&quot;5&quot;/&gt;&lt;property id=&quot;20300&quot; value=&quot;Slide 65 - &amp;quot;Managed Care Launch 1 &amp;amp; Launch 2 Regions&amp;quot;&quot;/&gt;&lt;property id=&quot;20307&quot; value=&quot;1608&quot;/&gt;&lt;/object&gt;&lt;object type=&quot;3&quot; unique_id=&quot;10065&quot;&gt;&lt;property id=&quot;20148&quot; value=&quot;5&quot;/&gt;&lt;property id=&quot;20300&quot; value=&quot;Slide 66 - &amp;quot;Managed Care Launch 1 (Regions 2 &amp;amp; 4) Timeline&amp;quot;&quot;/&gt;&lt;property id=&quot;20307&quot; value=&quot;1667&quot;/&gt;&lt;/object&gt;&lt;object type=&quot;3&quot; unique_id=&quot;10066&quot;&gt;&lt;property id=&quot;20148&quot; value=&quot;5&quot;/&gt;&lt;property id=&quot;20300&quot; value=&quot;Slide 67 - &amp;quot;Managed Care Launch 2 (Regions 1,3,5,6) Timeline&amp;quot;&quot;/&gt;&lt;property id=&quot;20307&quot; value=&quot;1690&quot;/&gt;&lt;/object&gt;&lt;object type=&quot;3&quot; unique_id=&quot;10067&quot;&gt;&lt;property id=&quot;20148&quot; value=&quot;5&quot;/&gt;&lt;property id=&quot;20300&quot; value=&quot;Slide 68 - &amp;quot;Understanding MC Impacts to Beneficiaries &amp;quot;&quot;/&gt;&lt;property id=&quot;20307&quot; value=&quot;1575&quot;/&gt;&lt;/object&gt;&lt;object type=&quot;3&quot; unique_id=&quot;10068&quot;&gt;&lt;property id=&quot;20148&quot; value=&quot;5&quot;/&gt;&lt;property id=&quot;20300&quot; value=&quot;Slide 69 - &amp;quot;Beneficiary Updates/Changes&amp;quot;&quot;/&gt;&lt;property id=&quot;20307&quot; value=&quot;889&quot;/&gt;&lt;/object&gt;&lt;object type=&quot;3&quot; unique_id=&quot;10069&quot;&gt;&lt;property id=&quot;20148&quot; value=&quot;5&quot;/&gt;&lt;property id=&quot;20300&quot; value=&quot;Slide 70 - &amp;quot;Returned Mail Process – EB and PHP&amp;quot;&quot;/&gt;&lt;property id=&quot;20307&quot; value=&quot;1583&quot;/&gt;&lt;/object&gt;&lt;object type=&quot;3&quot; unique_id=&quot;10070&quot;&gt;&lt;property id=&quot;20148&quot; value=&quot;5&quot;/&gt;&lt;property id=&quot;20300&quot; value=&quot;Slide 71 - &amp;quot;County Preparation Discussion&amp;quot;&quot;/&gt;&lt;property id=&quot;20307&quot; value=&quot;1582&quot;/&gt;&lt;/object&gt;&lt;object type=&quot;3&quot; unique_id=&quot;10071&quot;&gt;&lt;property id=&quot;20148&quot; value=&quot;5&quot;/&gt;&lt;property id=&quot;20300&quot; value=&quot;Slide 72 - &amp;quot;County Preparation Discussion, cont’d&amp;quot;&quot;/&gt;&lt;property id=&quot;20307&quot; value=&quot;1584&quot;/&gt;&lt;/object&gt;&lt;object type=&quot;3&quot; unique_id=&quot;10072&quot;&gt;&lt;property id=&quot;20148&quot; value=&quot;5&quot;/&gt;&lt;property id=&quot;20300&quot; value=&quot;Slide 73 - &amp;quot;County Preparation Discussion, cont’d&amp;quot;&quot;/&gt;&lt;property id=&quot;20307&quot; value=&quot;1577&quot;/&gt;&lt;/object&gt;&lt;object type=&quot;3&quot; unique_id=&quot;10073&quot;&gt;&lt;property id=&quot;20148&quot; value=&quot;5&quot;/&gt;&lt;property id=&quot;20300&quot; value=&quot;Slide 74 - &amp;quot;Information and Education&amp;quot;&quot;/&gt;&lt;property id=&quot;20307&quot; value=&quot;1576&quot;/&gt;&lt;/object&gt;&lt;object type=&quot;3&quot; unique_id=&quot;10074&quot;&gt;&lt;property id=&quot;20148&quot; value=&quot;5&quot;/&gt;&lt;property id=&quot;20300&quot; value=&quot;Slide 75 - &amp;quot;Key Considerations&amp;quot;&quot;/&gt;&lt;property id=&quot;20307&quot; value=&quot;1672&quot;/&gt;&lt;/object&gt;&lt;object type=&quot;3&quot; unique_id=&quot;10075&quot;&gt;&lt;property id=&quot;20148&quot; value=&quot;5&quot;/&gt;&lt;property id=&quot;20300&quot; value=&quot;Slide 76&quot;/&gt;&lt;property id=&quot;20307&quot; value=&quot;1502&quot;/&gt;&lt;/object&gt;&lt;object type=&quot;3&quot; unique_id=&quot;10076&quot;&gt;&lt;property id=&quot;20148&quot; value=&quot;5&quot;/&gt;&lt;property id=&quot;20300&quot; value=&quot;Slide 77&quot;/&gt;&lt;property id=&quot;20307&quot; value=&quot;1435&quot;/&gt;&lt;/object&gt;&lt;object type=&quot;3&quot; unique_id=&quot;10077&quot;&gt;&lt;property id=&quot;20148&quot; value=&quot;5&quot;/&gt;&lt;property id=&quot;20300&quot; value=&quot;Slide 78 - &amp;quot;P14 4.0 MCC Team Introduction &amp;quot;&quot;/&gt;&lt;property id=&quot;20307&quot; value=&quot;1361&quot;/&gt;&lt;/object&gt;&lt;object type=&quot;3&quot; unique_id=&quot;10078&quot;&gt;&lt;property id=&quot;20148&quot; value=&quot;5&quot;/&gt;&lt;property id=&quot;20300&quot; value=&quot;Slide 79 - &amp;quot;P14 4.0 MCC Team Introduction &amp;quot;&quot;/&gt;&lt;property id=&quot;20307&quot; value=&quot;1510&quot;/&gt;&lt;/object&gt;&lt;object type=&quot;3&quot; unique_id=&quot;10079&quot;&gt;&lt;property id=&quot;20148&quot; value=&quot;5&quot;/&gt;&lt;property id=&quot;20300&quot; value=&quot;Slide 80 - &amp;quot;NC FAST P14 projects&amp;quot;&quot;/&gt;&lt;property id=&quot;20307&quot; value=&quot;1442&quot;/&gt;&lt;/object&gt;&lt;object type=&quot;3&quot; unique_id=&quot;10080&quot;&gt;&lt;property id=&quot;20148&quot; value=&quot;5&quot;/&gt;&lt;property id=&quot;20300&quot; value=&quot;Slide 81 - &amp;quot;Medicaid Managed Care Regions&amp;quot;&quot;/&gt;&lt;property id=&quot;20307&quot; value=&quot;1691&quot;/&gt;&lt;/object&gt;&lt;object type=&quot;3&quot; unique_id=&quot;10081&quot;&gt;&lt;property id=&quot;20148&quot; value=&quot;5&quot;/&gt;&lt;property id=&quot;20300&quot; value=&quot;Slide 82 - &amp;quot;NC FAST Implementation Timeline&amp;quot;&quot;/&gt;&lt;property id=&quot;20307&quot; value=&quot;1363&quot;/&gt;&lt;/object&gt;&lt;object type=&quot;3&quot; unique_id=&quot;10083&quot;&gt;&lt;property id=&quot;20148&quot; value=&quot;5&quot;/&gt;&lt;property id=&quot;20300&quot; value=&quot;Slide 84 - &amp;quot;What to Expect in NC FAST&amp;quot;&quot;/&gt;&lt;property id=&quot;20307&quot; value=&quot;1516&quot;/&gt;&lt;/object&gt;&lt;object type=&quot;3&quot; unique_id=&quot;10084&quot;&gt;&lt;property id=&quot;20148&quot; value=&quot;5&quot;/&gt;&lt;property id=&quot;20300&quot; value=&quot;Slide 85 - &amp;quot;Person Page – Benefit History &amp;quot;&quot;/&gt;&lt;property id=&quot;20307&quot; value=&quot;1511&quot;/&gt;&lt;/object&gt;&lt;object type=&quot;3&quot; unique_id=&quot;10085&quot;&gt;&lt;property id=&quot;20148&quot; value=&quot;5&quot;/&gt;&lt;property id=&quot;20300&quot; value=&quot;Slide 86 - &amp;quot;Person Page – Benefit History  &amp;quot;&quot;/&gt;&lt;property id=&quot;20307&quot; value=&quot;1512&quot;/&gt;&lt;/object&gt;&lt;object type=&quot;3&quot; unique_id=&quot;10086&quot;&gt;&lt;property id=&quot;20148&quot; value=&quot;5&quot;/&gt;&lt;property id=&quot;20300&quot; value=&quot;Slide 87 - &amp;quot;Person Page – Tailored Plan/HIPP&amp;quot;&quot;/&gt;&lt;property id=&quot;20307&quot; value=&quot;1679&quot;/&gt;&lt;/object&gt;&lt;object type=&quot;3&quot; unique_id=&quot;10087&quot;&gt;&lt;property id=&quot;20148&quot; value=&quot;5&quot;/&gt;&lt;property id=&quot;20300&quot; value=&quot;Slide 88 - &amp;quot;Income Support Application – Evidence Dashboard&amp;quot;&quot;/&gt;&lt;property id=&quot;20307&quot; value=&quot;1447&quot;/&gt;&lt;/object&gt;&lt;object type=&quot;3&quot; unique_id=&quot;10088&quot;&gt;&lt;property id=&quot;20148&quot; value=&quot;5&quot;/&gt;&lt;property id=&quot;20300&quot; value=&quot;Slide 89 - &amp;quot;Income Support Application – Evidence Dashboard&amp;quot;&quot;/&gt;&lt;property id=&quot;20307&quot; value=&quot;1517&quot;/&gt;&lt;/object&gt;&lt;object type=&quot;3&quot; unique_id=&quot;10089&quot;&gt;&lt;property id=&quot;20148&quot; value=&quot;5&quot;/&gt;&lt;property id=&quot;20300&quot; value=&quot;Slide 90 - &amp;quot;Managed Care Preference Evidence &amp;quot;&quot;/&gt;&lt;property id=&quot;20307&quot; value=&quot;1518&quot;/&gt;&lt;/object&gt;&lt;object type=&quot;3&quot; unique_id=&quot;10090&quot;&gt;&lt;property id=&quot;20148&quot; value=&quot;5&quot;/&gt;&lt;property id=&quot;20300&quot; value=&quot;Slide 91 - &amp;quot;Income Support Case – Evidence Dashboard&amp;quot;&quot;/&gt;&lt;property id=&quot;20307&quot; value=&quot;1680&quot;/&gt;&lt;/object&gt;&lt;object type=&quot;3&quot; unique_id=&quot;10091&quot;&gt;&lt;property id=&quot;20148&quot; value=&quot;5&quot;/&gt;&lt;property id=&quot;20300&quot; value=&quot;Slide 92 - &amp;quot;Completed Status Override Evidence  &amp;quot;&quot;/&gt;&lt;property id=&quot;20307&quot; value=&quot;1519&quot;/&gt;&lt;/object&gt;&lt;object type=&quot;3&quot; unique_id=&quot;10092&quot;&gt;&lt;property id=&quot;20148&quot; value=&quot;5&quot;/&gt;&lt;property id=&quot;20300&quot; value=&quot;Slide 93 - &amp;quot;Completed PHP Evidence  &amp;quot;&quot;/&gt;&lt;property id=&quot;20307&quot; value=&quot;1448&quot;/&gt;&lt;/object&gt;&lt;object type=&quot;3&quot; unique_id=&quot;10093&quot;&gt;&lt;property id=&quot;20148&quot; value=&quot;5&quot;/&gt;&lt;property id=&quot;20300&quot; value=&quot;Slide 94 - &amp;quot;Completed PCP Evidence  &amp;quot;&quot;/&gt;&lt;property id=&quot;20307&quot; value=&quot;1449&quot;/&gt;&lt;/object&gt;&lt;object type=&quot;3&quot; unique_id=&quot;10094&quot;&gt;&lt;property id=&quot;20148&quot; value=&quot;5&quot;/&gt;&lt;property id=&quot;20300&quot; value=&quot;Slide 95 - &amp;quot;NC FAST Implementation Activities&amp;quot;&quot;/&gt;&lt;property id=&quot;20307&quot; value=&quot;1444&quot;/&gt;&lt;/object&gt;&lt;object type=&quot;3&quot; unique_id=&quot;10095&quot;&gt;&lt;property id=&quot;20148&quot; value=&quot;5&quot;/&gt;&lt;property id=&quot;20300&quot; value=&quot;Slide 96 - &amp;quot;Next Steps&amp;quot;&quot;/&gt;&lt;property id=&quot;20307&quot; value=&quot;1446&quot;/&gt;&lt;/object&gt;&lt;object type=&quot;3&quot; unique_id=&quot;10096&quot;&gt;&lt;property id=&quot;20148&quot; value=&quot;5&quot;/&gt;&lt;property id=&quot;20300&quot; value=&quot;Slide 97&quot;/&gt;&lt;property id=&quot;20307&quot; value=&quot;1436&quot;/&gt;&lt;/object&gt;&lt;object type=&quot;3&quot; unique_id=&quot;10097&quot;&gt;&lt;property id=&quot;20148&quot; value=&quot;5&quot;/&gt;&lt;property id=&quot;20300&quot; value=&quot;Slide 98&quot;/&gt;&lt;property id=&quot;20307&quot; value=&quot;1687&quot;/&gt;&lt;/object&gt;&lt;object type=&quot;3&quot; unique_id=&quot;10098&quot;&gt;&lt;property id=&quot;20148&quot; value=&quot;5&quot;/&gt;&lt;property id=&quot;20300&quot; value=&quot;Slide 99 - &amp;quot;What the Medicaid Contact Center Does Today&amp;quot;&quot;/&gt;&lt;property id=&quot;20307&quot; value=&quot;1615&quot;/&gt;&lt;/object&gt;&lt;object type=&quot;3&quot; unique_id=&quot;10099&quot;&gt;&lt;property id=&quot;20148&quot; value=&quot;5&quot;/&gt;&lt;property id=&quot;20300&quot; value=&quot;Slide 100 - &amp;quot;What the MCC will do as part of Managed Care&amp;quot;&quot;/&gt;&lt;property id=&quot;20307&quot; value=&quot;1616&quot;/&gt;&lt;/object&gt;&lt;object type=&quot;3&quot; unique_id=&quot;10100&quot;&gt;&lt;property id=&quot;20148&quot; value=&quot;5&quot;/&gt;&lt;property id=&quot;20300&quot; value=&quot;Slide 101 - &amp;quot;How Medicaid Contact Center Fits In&amp;quot;&quot;/&gt;&lt;property id=&quot;20307&quot; value=&quot;1618&quot;/&gt;&lt;/object&gt;&lt;object type=&quot;3&quot; unique_id=&quot;10101&quot;&gt;&lt;property id=&quot;20148&quot; value=&quot;5&quot;/&gt;&lt;property id=&quot;20300&quot; value=&quot;Slide 102 - &amp;quot;Next Steps for the Medicaid Contact Center&amp;quot;&quot;/&gt;&lt;property id=&quot;20307&quot; value=&quot;1619&quot;/&gt;&lt;/object&gt;&lt;object type=&quot;3&quot; unique_id=&quot;10102&quot;&gt;&lt;property id=&quot;20148&quot; value=&quot;5&quot;/&gt;&lt;property id=&quot;20300&quot; value=&quot;Slide 103&quot;/&gt;&lt;property id=&quot;20307&quot; value=&quot;1688&quot;/&gt;&lt;/object&gt;&lt;object type=&quot;3&quot; unique_id=&quot;10103&quot;&gt;&lt;property id=&quot;20148&quot; value=&quot;5&quot;/&gt;&lt;property id=&quot;20300&quot; value=&quot;Slide 104 - &amp;quot;Enrollment Broker Call Center&amp;quot;&quot;/&gt;&lt;property id=&quot;20307&quot; value=&quot;1685&quot;/&gt;&lt;/object&gt;&lt;object type=&quot;3&quot; unique_id=&quot;10104&quot;&gt;&lt;property id=&quot;20148&quot; value=&quot;5&quot;/&gt;&lt;property id=&quot;20300&quot; value=&quot;Slide 105 - &amp;quot;Enrollment Broker Call Center&amp;quot;&quot;/&gt;&lt;property id=&quot;20307&quot; value=&quot;1686&quot;/&gt;&lt;/object&gt;&lt;object type=&quot;3&quot; unique_id=&quot;10105&quot;&gt;&lt;property id=&quot;20148&quot; value=&quot;5&quot;/&gt;&lt;property id=&quot;20300&quot; value=&quot;Slide 106&quot;/&gt;&lt;property id=&quot;20307&quot; value=&quot;1503&quot;/&gt;&lt;/object&gt;&lt;object type=&quot;3&quot; unique_id=&quot;10106&quot;&gt;&lt;property id=&quot;20148&quot; value=&quot;5&quot;/&gt;&lt;property id=&quot;20300&quot; value=&quot;Slide 107&quot;/&gt;&lt;property id=&quot;20307&quot; value=&quot;1437&quot;/&gt;&lt;/object&gt;&lt;object type=&quot;3&quot; unique_id=&quot;13393&quot;&gt;&lt;property id=&quot;20148&quot; value=&quot;5&quot;/&gt;&lt;property id=&quot;20300&quot; value=&quot;Slide 21 - &amp;quot;Auto-Assignment &amp;quot;&quot;/&gt;&lt;property id=&quot;20307&quot; value=&quot;1692&quot;/&gt;&lt;/object&gt;&lt;object type=&quot;3&quot; unique_id=&quot;14036&quot;&gt;&lt;property id=&quot;20148&quot; value=&quot;5&quot;/&gt;&lt;property id=&quot;20300&quot; value=&quot;Slide 18 - &amp;quot;Carve Out &amp;quot;&quot;/&gt;&lt;property id=&quot;20307&quot; value=&quot;1693&quot;/&gt;&lt;/object&gt;&lt;object type=&quot;3&quot; unique_id=&quot;14037&quot;&gt;&lt;property id=&quot;20148&quot; value=&quot;5&quot;/&gt;&lt;property id=&quot;20300&quot; value=&quot;Slide 23 - &amp;quot;Notices&amp;quot;&quot;/&gt;&lt;property id=&quot;20307&quot; value=&quot;1694&quot;/&gt;&lt;/object&gt;&lt;object type=&quot;3&quot; unique_id=&quot;108469&quot;&gt;&lt;property id=&quot;20148&quot; value=&quot;5&quot;/&gt;&lt;property id=&quot;20300&quot; value=&quot;Slide 108 - &amp;quot;Q &amp;amp; A &amp;quot;&quot;/&gt;&lt;property id=&quot;20307&quot; value=&quot;596&quot;/&gt;&lt;/object&gt;&lt;object type=&quot;3&quot; unique_id=&quot;109240&quot;&gt;&lt;property id=&quot;20148&quot; value=&quot;5&quot;/&gt;&lt;property id=&quot;20300&quot; value=&quot;Slide 83 - &amp;quot;P14 4.0 NC FAST Rollout Strategy&amp;quot;&quot;/&gt;&lt;property id=&quot;20307&quot; value=&quot;1695&quot;/&gt;&lt;/object&gt;&lt;/object&gt;&lt;object type=&quot;8&quot; unique_id=&quot;10212&quot;&gt;&lt;/object&gt;&lt;/object&gt;&lt;/database&gt;"/>
  <p:tag name="SECTOMILLISECCONVERTED" val="1"/>
</p:tagLst>
</file>

<file path=ppt/theme/theme1.xml><?xml version="1.0" encoding="utf-8"?>
<a:theme xmlns:a="http://schemas.openxmlformats.org/drawingml/2006/main" name="3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0" algn="ctr">
          <a:solidFill>
            <a:srgbClr val="808080"/>
          </a:solidFill>
          <a:round/>
          <a:headEnd/>
          <a:tailEnd/>
        </a:ln>
        <a:effectLst/>
      </a:spPr>
      <a:bodyPr/>
      <a:lstStyle>
        <a:defPPr>
          <a:defRPr sz="900">
            <a:latin typeface="Calibri" pitchFamily="34" charset="0"/>
          </a:defRPr>
        </a:defPPr>
      </a:lst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33047</TotalTime>
  <Words>1336</Words>
  <Application>Microsoft Macintosh PowerPoint</Application>
  <PresentationFormat>On-screen Show (4:3)</PresentationFormat>
  <Paragraphs>191</Paragraphs>
  <Slides>18</Slides>
  <Notes>18</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34_Office Theme</vt:lpstr>
      <vt:lpstr>2_Office Theme</vt:lpstr>
      <vt:lpstr>3_Office Theme</vt:lpstr>
      <vt:lpstr>4_Office Theme</vt:lpstr>
      <vt:lpstr>PowerPoint Presentation</vt:lpstr>
      <vt:lpstr>Overview of State Budget Process </vt:lpstr>
      <vt:lpstr>Budget Proposal Overview</vt:lpstr>
      <vt:lpstr>PowerPoint Presentation</vt:lpstr>
      <vt:lpstr>Child Development &amp; Well-Being</vt:lpstr>
      <vt:lpstr>Child Development &amp; Well-Being</vt:lpstr>
      <vt:lpstr>PowerPoint Presentation</vt:lpstr>
      <vt:lpstr>Supporting Vulnerable Populations</vt:lpstr>
      <vt:lpstr>Supporting Vulnerable Populations</vt:lpstr>
      <vt:lpstr>PowerPoint Presentation</vt:lpstr>
      <vt:lpstr>NC FAST</vt:lpstr>
      <vt:lpstr>PowerPoint Presentation</vt:lpstr>
      <vt:lpstr>Medicaid &amp; Health Choice Transformation</vt:lpstr>
      <vt:lpstr>PowerPoint Presentation</vt:lpstr>
      <vt:lpstr>Medicaid Expansion</vt:lpstr>
      <vt:lpstr>PowerPoint Presentation</vt:lpstr>
      <vt:lpstr>Fighting the Opioid Epidemic</vt:lpstr>
      <vt:lpstr>PowerPoint Presentation</vt:lpstr>
    </vt:vector>
  </TitlesOfParts>
  <Company>Manatt, Phelps &amp; Phillips,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Lipson</dc:creator>
  <cp:lastModifiedBy>Michael Leighs</cp:lastModifiedBy>
  <cp:revision>1613</cp:revision>
  <cp:lastPrinted>2019-03-25T15:28:49Z</cp:lastPrinted>
  <dcterms:created xsi:type="dcterms:W3CDTF">2018-08-03T20:36:17Z</dcterms:created>
  <dcterms:modified xsi:type="dcterms:W3CDTF">2019-03-26T14:50:27Z</dcterms:modified>
</cp:coreProperties>
</file>