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9" r:id="rId3"/>
  </p:sldMasterIdLst>
  <p:notesMasterIdLst>
    <p:notesMasterId r:id="rId12"/>
  </p:notesMasterIdLst>
  <p:sldIdLst>
    <p:sldId id="263" r:id="rId4"/>
    <p:sldId id="1791" r:id="rId5"/>
    <p:sldId id="539" r:id="rId6"/>
    <p:sldId id="772" r:id="rId7"/>
    <p:sldId id="1801" r:id="rId8"/>
    <p:sldId id="1800" r:id="rId9"/>
    <p:sldId id="1799" r:id="rId10"/>
    <p:sldId id="1798" r:id="rId11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Striar" initials="AS" lastIdx="159" clrIdx="0"/>
  <p:cmAuthor id="7" name="Tilson, Betsey" initials="TB" lastIdx="5" clrIdx="7">
    <p:extLst/>
  </p:cmAuthor>
  <p:cmAuthor id="1" name="Mandy Ferguson" initials="MF" lastIdx="1" clrIdx="1"/>
  <p:cmAuthor id="8" name="Avi Herring" initials="AH" lastIdx="40" clrIdx="8"/>
  <p:cmAuthor id="2" name="Sharon Woda" initials="SW" lastIdx="16" clrIdx="2"/>
  <p:cmAuthor id="9" name="Ellen Sweeney" initials="ES" lastIdx="7" clrIdx="9"/>
  <p:cmAuthor id="3" name="Dutton, Melinda" initials="DM" lastIdx="29" clrIdx="3"/>
  <p:cmAuthor id="10" name="Kayla Ringelheim" initials="KR" lastIdx="1" clrIdx="10"/>
  <p:cmAuthor id="4" name="Bardia Nabet" initials="BN" lastIdx="82" clrIdx="4"/>
  <p:cmAuthor id="11" name="Farrington, Debra C" initials="FDC" lastIdx="3" clrIdx="11">
    <p:extLst>
      <p:ext uri="{19B8F6BF-5375-455C-9EA6-DF929625EA0E}">
        <p15:presenceInfo xmlns:p15="http://schemas.microsoft.com/office/powerpoint/2012/main" userId="S-1-5-21-2744878847-1876734302-662453930-587504" providerId="AD"/>
      </p:ext>
    </p:extLst>
  </p:cmAuthor>
  <p:cmAuthor id="5" name="Wilkins, Jaimica" initials="WJ" lastIdx="7" clrIdx="5">
    <p:extLst/>
  </p:cmAuthor>
  <p:cmAuthor id="6" name="Jonah Frohlich" initials="JF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DBE7EC"/>
    <a:srgbClr val="E5EEF7"/>
    <a:srgbClr val="4C88C4"/>
    <a:srgbClr val="C6D9F1"/>
    <a:srgbClr val="3F7FBF"/>
    <a:srgbClr val="3973AD"/>
    <a:srgbClr val="FFDC6D"/>
    <a:srgbClr val="B3CDE7"/>
    <a:srgbClr val="8DB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89286" autoAdjust="0"/>
  </p:normalViewPr>
  <p:slideViewPr>
    <p:cSldViewPr snapToGrid="0" snapToObject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8706811B-8B9E-4797-A082-05D58FF5DFEC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72AB915C-334B-4D61-8DFD-193315B65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3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3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7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39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51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entity experienced in working with State Medicaid agencies to serve as an Ombudsman to support the goals of North Carolina Medicaid and of Medicaid Managed Care Program through: 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Utilizing a “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wrong door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approach for providing information about NC Medicaid and the Medicaid Managed Care Program; 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Serving as a central resource to resolve issues within the Medicaid Managed Care delivery system;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Making referrals to and collaborating with other resources including but not limited to State agencies, Department partners, community-based advocacy, and legal services organizations to support access to care; 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trends or systemic issues in delivery system performance; and 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 the Department’s vision of creating a healthier North Carolina.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7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3589" y="4548688"/>
            <a:ext cx="5628714" cy="3665465"/>
          </a:xfrm>
        </p:spPr>
        <p:txBody>
          <a:bodyPr/>
          <a:lstStyle/>
          <a:p>
            <a:r>
              <a:rPr lang="en-US" dirty="0"/>
              <a:t>Debra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1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77331"/>
            <a:ext cx="7772400" cy="523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798" indent="0" algn="ctr">
              <a:buNone/>
              <a:defRPr/>
            </a:lvl2pPr>
            <a:lvl3pPr marL="907585" indent="0" algn="ctr">
              <a:buNone/>
              <a:defRPr/>
            </a:lvl3pPr>
            <a:lvl4pPr marL="1361376" indent="0" algn="ctr">
              <a:buNone/>
              <a:defRPr/>
            </a:lvl4pPr>
            <a:lvl5pPr marL="1815165" indent="0" algn="ctr">
              <a:buNone/>
              <a:defRPr/>
            </a:lvl5pPr>
            <a:lvl6pPr marL="2268957" indent="0" algn="ctr">
              <a:buNone/>
              <a:defRPr/>
            </a:lvl6pPr>
            <a:lvl7pPr marL="2722745" indent="0" algn="ctr">
              <a:buNone/>
              <a:defRPr/>
            </a:lvl7pPr>
            <a:lvl8pPr marL="3176538" indent="0" algn="ctr">
              <a:buNone/>
              <a:defRPr/>
            </a:lvl8pPr>
            <a:lvl9pPr marL="36303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581170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1401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50" y="358775"/>
            <a:ext cx="613998" cy="5624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358775"/>
            <a:ext cx="6186488" cy="5624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233850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42" y="308733"/>
            <a:ext cx="7966075" cy="523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5958" y="1344622"/>
            <a:ext cx="8450263" cy="4638675"/>
          </a:xfrm>
        </p:spPr>
        <p:txBody>
          <a:bodyPr lIns="90670" rIns="90670" bIns="45339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8942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42" y="308733"/>
            <a:ext cx="7966075" cy="523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22"/>
            <a:ext cx="4148138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8" y="1344622"/>
            <a:ext cx="4149725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116873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5958" y="358775"/>
            <a:ext cx="8450263" cy="5624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42051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42" y="308733"/>
            <a:ext cx="7966075" cy="523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22"/>
            <a:ext cx="4148138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6468" y="1344613"/>
            <a:ext cx="4149725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6468" y="3740152"/>
            <a:ext cx="4149725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62498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653372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219046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622314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18123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42" y="370955"/>
            <a:ext cx="7966075" cy="460895"/>
          </a:xfrm>
        </p:spPr>
        <p:txBody>
          <a:bodyPr/>
          <a:lstStyle>
            <a:lvl1pPr>
              <a:defRPr sz="2400" b="1" i="0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>
                <a:latin typeface="Calibri" pitchFamily="34" charset="0"/>
              </a:defRPr>
            </a:lvl1pPr>
            <a:lvl2pPr>
              <a:defRPr sz="1800">
                <a:latin typeface="+mj-lt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8777012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440944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046186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022706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0305318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95169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9175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Calibri"/>
              <a:ea typeface="ＭＳ Ｐゴシック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42" y="370955"/>
            <a:ext cx="7966075" cy="46089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933960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481331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676496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835674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260520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0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798" indent="0">
              <a:buNone/>
              <a:defRPr sz="1800"/>
            </a:lvl2pPr>
            <a:lvl3pPr marL="907585" indent="0">
              <a:buNone/>
              <a:defRPr sz="1600"/>
            </a:lvl3pPr>
            <a:lvl4pPr marL="1361376" indent="0">
              <a:buNone/>
              <a:defRPr sz="1400"/>
            </a:lvl4pPr>
            <a:lvl5pPr marL="1815165" indent="0">
              <a:buNone/>
              <a:defRPr sz="1400"/>
            </a:lvl5pPr>
            <a:lvl6pPr marL="2268957" indent="0">
              <a:buNone/>
              <a:defRPr sz="1400"/>
            </a:lvl6pPr>
            <a:lvl7pPr marL="2722745" indent="0">
              <a:buNone/>
              <a:defRPr sz="1400"/>
            </a:lvl7pPr>
            <a:lvl8pPr marL="3176538" indent="0">
              <a:buNone/>
              <a:defRPr sz="1400"/>
            </a:lvl8pPr>
            <a:lvl9pPr marL="363033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208030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465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80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513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151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73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899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872-B592-40BA-9EAF-4827C3E3053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258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3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5" indent="-228605">
              <a:lnSpc>
                <a:spcPct val="100000"/>
              </a:lnSpc>
              <a:spcBef>
                <a:spcPts val="1200"/>
              </a:spcBef>
              <a:defRPr sz="2800" b="1" i="0">
                <a:latin typeface="Franklin Gothic Book" panose="020B0503020102020204" pitchFamily="34" charset="0"/>
                <a:ea typeface="Franklin Gothic Book" panose="020B0503020102020204" pitchFamily="34" charset="0"/>
                <a:cs typeface="Arial" panose="020B0604020202020204" pitchFamily="34" charset="0"/>
              </a:defRPr>
            </a:lvl1pPr>
            <a:lvl2pPr marL="576276" indent="-233368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Franklin Gothic Book" panose="020B0503020102020204" pitchFamily="34" charset="0"/>
                <a:ea typeface="Franklin Gothic Book" panose="020B0503020102020204" pitchFamily="34" charset="0"/>
                <a:cs typeface="Arial" panose="020B0604020202020204" pitchFamily="34" charset="0"/>
              </a:defRPr>
            </a:lvl2pPr>
            <a:lvl3pPr marL="973160" indent="-228605">
              <a:lnSpc>
                <a:spcPct val="100000"/>
              </a:lnSpc>
              <a:defRPr sz="2000" b="1" i="0">
                <a:latin typeface="Franklin Gothic Book" panose="020B0503020102020204" pitchFamily="34" charset="0"/>
                <a:ea typeface="Franklin Gothic Book" panose="020B05030201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66253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lang="en-US" sz="2800" b="0" i="0" kern="1200" baseline="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</p:spTree>
    <p:extLst>
      <p:ext uri="{BB962C8B-B14F-4D97-AF65-F5344CB8AC3E}">
        <p14:creationId xmlns:p14="http://schemas.microsoft.com/office/powerpoint/2010/main" val="880124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03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70280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344622"/>
            <a:ext cx="4148138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8" y="1344622"/>
            <a:ext cx="4149725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111692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2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751632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294383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356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60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87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331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6262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693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>
              <a:defRPr/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363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28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0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70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872-B592-40BA-9EAF-4827C3E3053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6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521"/>
            <a:ext cx="8229600" cy="5231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798" indent="0">
              <a:buNone/>
              <a:defRPr sz="2000" b="1"/>
            </a:lvl2pPr>
            <a:lvl3pPr marL="907585" indent="0">
              <a:buNone/>
              <a:defRPr sz="1800" b="1"/>
            </a:lvl3pPr>
            <a:lvl4pPr marL="1361376" indent="0">
              <a:buNone/>
              <a:defRPr sz="1600" b="1"/>
            </a:lvl4pPr>
            <a:lvl5pPr marL="1815165" indent="0">
              <a:buNone/>
              <a:defRPr sz="1600" b="1"/>
            </a:lvl5pPr>
            <a:lvl6pPr marL="2268957" indent="0">
              <a:buNone/>
              <a:defRPr sz="1600" b="1"/>
            </a:lvl6pPr>
            <a:lvl7pPr marL="2722745" indent="0">
              <a:buNone/>
              <a:defRPr sz="1600" b="1"/>
            </a:lvl7pPr>
            <a:lvl8pPr marL="3176538" indent="0">
              <a:buNone/>
              <a:defRPr sz="1600" b="1"/>
            </a:lvl8pPr>
            <a:lvl9pPr marL="363033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798" indent="0">
              <a:buNone/>
              <a:defRPr sz="2000" b="1"/>
            </a:lvl2pPr>
            <a:lvl3pPr marL="907585" indent="0">
              <a:buNone/>
              <a:defRPr sz="1800" b="1"/>
            </a:lvl3pPr>
            <a:lvl4pPr marL="1361376" indent="0">
              <a:buNone/>
              <a:defRPr sz="1600" b="1"/>
            </a:lvl4pPr>
            <a:lvl5pPr marL="1815165" indent="0">
              <a:buNone/>
              <a:defRPr sz="1600" b="1"/>
            </a:lvl5pPr>
            <a:lvl6pPr marL="2268957" indent="0">
              <a:buNone/>
              <a:defRPr sz="1600" b="1"/>
            </a:lvl6pPr>
            <a:lvl7pPr marL="2722745" indent="0">
              <a:buNone/>
              <a:defRPr sz="1600" b="1"/>
            </a:lvl7pPr>
            <a:lvl8pPr marL="3176538" indent="0">
              <a:buNone/>
              <a:defRPr sz="1600" b="1"/>
            </a:lvl8pPr>
            <a:lvl9pPr marL="363033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123281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062380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68674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727315"/>
            <a:ext cx="3008313" cy="70778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798" indent="0">
              <a:buNone/>
              <a:defRPr sz="1200"/>
            </a:lvl2pPr>
            <a:lvl3pPr marL="907585" indent="0">
              <a:buNone/>
              <a:defRPr sz="1000"/>
            </a:lvl3pPr>
            <a:lvl4pPr marL="1361376" indent="0">
              <a:buNone/>
              <a:defRPr sz="900"/>
            </a:lvl4pPr>
            <a:lvl5pPr marL="1815165" indent="0">
              <a:buNone/>
              <a:defRPr sz="900"/>
            </a:lvl5pPr>
            <a:lvl6pPr marL="2268957" indent="0">
              <a:buNone/>
              <a:defRPr sz="900"/>
            </a:lvl6pPr>
            <a:lvl7pPr marL="2722745" indent="0">
              <a:buNone/>
              <a:defRPr sz="900"/>
            </a:lvl7pPr>
            <a:lvl8pPr marL="3176538" indent="0">
              <a:buNone/>
              <a:defRPr sz="900"/>
            </a:lvl8pPr>
            <a:lvl9pPr marL="363033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903317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331"/>
            <a:ext cx="5486400" cy="40000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0670" rIns="90670" bIns="45339"/>
          <a:lstStyle>
            <a:lvl1pPr marL="0" indent="0">
              <a:buNone/>
              <a:defRPr sz="3200"/>
            </a:lvl1pPr>
            <a:lvl2pPr marL="453798" indent="0">
              <a:buNone/>
              <a:defRPr sz="2800"/>
            </a:lvl2pPr>
            <a:lvl3pPr marL="907585" indent="0">
              <a:buNone/>
              <a:defRPr sz="2400"/>
            </a:lvl3pPr>
            <a:lvl4pPr marL="1361376" indent="0">
              <a:buNone/>
              <a:defRPr sz="2000"/>
            </a:lvl4pPr>
            <a:lvl5pPr marL="1815165" indent="0">
              <a:buNone/>
              <a:defRPr sz="2000"/>
            </a:lvl5pPr>
            <a:lvl6pPr marL="2268957" indent="0">
              <a:buNone/>
              <a:defRPr sz="2000"/>
            </a:lvl6pPr>
            <a:lvl7pPr marL="2722745" indent="0">
              <a:buNone/>
              <a:defRPr sz="2000"/>
            </a:lvl7pPr>
            <a:lvl8pPr marL="3176538" indent="0">
              <a:buNone/>
              <a:defRPr sz="2000"/>
            </a:lvl8pPr>
            <a:lvl9pPr marL="363033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798" indent="0">
              <a:buNone/>
              <a:defRPr sz="1200"/>
            </a:lvl2pPr>
            <a:lvl3pPr marL="907585" indent="0">
              <a:buNone/>
              <a:defRPr sz="1000"/>
            </a:lvl3pPr>
            <a:lvl4pPr marL="1361376" indent="0">
              <a:buNone/>
              <a:defRPr sz="900"/>
            </a:lvl4pPr>
            <a:lvl5pPr marL="1815165" indent="0">
              <a:buNone/>
              <a:defRPr sz="900"/>
            </a:lvl5pPr>
            <a:lvl6pPr marL="2268957" indent="0">
              <a:buNone/>
              <a:defRPr sz="900"/>
            </a:lvl6pPr>
            <a:lvl7pPr marL="2722745" indent="0">
              <a:buNone/>
              <a:defRPr sz="900"/>
            </a:lvl7pPr>
            <a:lvl8pPr marL="3176538" indent="0">
              <a:buNone/>
              <a:defRPr sz="900"/>
            </a:lvl8pPr>
            <a:lvl9pPr marL="363033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9664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942" y="309399"/>
            <a:ext cx="7966075" cy="52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0" tIns="45339" rIns="90670" bIns="45339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1" y="1343028"/>
            <a:ext cx="8447088" cy="46339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0758" tIns="0" rIns="90758" bIns="45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8562975" y="646177"/>
            <a:ext cx="165100" cy="1603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 anchorCtr="1"/>
          <a:lstStyle>
            <a:lvl1pPr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50F97E59-27B3-450E-A071-22255829C1B2}" type="slidenum">
              <a:rPr lang="en-US" sz="700">
                <a:solidFill>
                  <a:srgbClr val="FFFFFF"/>
                </a:solidFill>
                <a:latin typeface="Franklin Gothic Medium" pitchFamily="34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700" dirty="0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6389" name="Line 12"/>
          <p:cNvSpPr>
            <a:spLocks noChangeShapeType="1"/>
          </p:cNvSpPr>
          <p:nvPr/>
        </p:nvSpPr>
        <p:spPr bwMode="auto">
          <a:xfrm>
            <a:off x="415930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/>
        </p:spPr>
        <p:txBody>
          <a:bodyPr lIns="95942" tIns="47970" rIns="95942" bIns="47970"/>
          <a:lstStyle/>
          <a:p>
            <a:pPr defTabSz="907585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pic>
        <p:nvPicPr>
          <p:cNvPr id="37894" name="Picture 7" descr="MP-logo_RGB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8001064" y="6205602"/>
            <a:ext cx="9191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6232525"/>
            <a:ext cx="7848600" cy="457200"/>
          </a:xfrm>
          <a:prstGeom prst="rect">
            <a:avLst/>
          </a:prstGeom>
          <a:solidFill>
            <a:srgbClr val="808080"/>
          </a:solidFill>
          <a:ln>
            <a:noFill/>
          </a:ln>
          <a:extLst/>
        </p:spPr>
        <p:txBody>
          <a:bodyPr wrap="none" lIns="101106" tIns="50548" rIns="101106" bIns="50548" anchor="ctr"/>
          <a:lstStyle/>
          <a:p>
            <a:pPr defTabSz="907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latin typeface="Arial Unicode MS" pitchFamily="34" charset="-128"/>
              <a:ea typeface="ＭＳ Ｐゴシック" pitchFamily="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4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ransition spd="slow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5pPr>
      <a:lvl6pPr marL="453798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6pPr>
      <a:lvl7pPr marL="907585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7pPr>
      <a:lvl8pPr marL="1361376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8pPr>
      <a:lvl9pPr marL="1815165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9pPr>
    </p:titleStyle>
    <p:bodyStyle>
      <a:lvl1pPr marL="305715" indent="-305715" algn="l" rtl="0" eaLnBrk="0" fontAlgn="base" hangingPunct="0">
        <a:spcBef>
          <a:spcPct val="0"/>
        </a:spcBef>
        <a:spcAft>
          <a:spcPct val="50000"/>
        </a:spcAft>
        <a:buClr>
          <a:srgbClr val="EC1608"/>
        </a:buClr>
        <a:buFont typeface="Arial" charset="0"/>
        <a:defRPr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351371" indent="-14969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63350" indent="-151277" algn="l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64291" indent="-156003" algn="l" rtl="0" eaLnBrk="0" fontAlgn="base" hangingPunct="0">
        <a:spcBef>
          <a:spcPct val="0"/>
        </a:spcBef>
        <a:spcAft>
          <a:spcPct val="50000"/>
        </a:spcAft>
        <a:buClr>
          <a:schemeClr val="hlink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221142" indent="-154419" algn="l" rtl="0" eaLnBrk="0" fontAlgn="base" hangingPunct="0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674930" indent="-154419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128720" indent="-154419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582515" indent="-154419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036306" indent="-154419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798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585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1376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5165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957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2745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6538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0330" algn="l" defTabSz="453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11" r:id="rId12"/>
    <p:sldLayoutId id="2147483720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NC MEDICAID | March 28,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hhs.gov/news/press-releases/dhhs-announces-prepaid-health-plan-contracts-medicaid-managed-c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hhs.gov/medicaid-transform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4" Type="http://schemas.openxmlformats.org/officeDocument/2006/relationships/hyperlink" Target="mailto:Debra.Farrington@dhhs.n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624843" y="4449975"/>
            <a:ext cx="5152215" cy="1406231"/>
          </a:xfrm>
        </p:spPr>
        <p:txBody>
          <a:bodyPr>
            <a:noAutofit/>
          </a:bodyPr>
          <a:lstStyle/>
          <a:p>
            <a:r>
              <a:rPr lang="en-US" sz="2800" b="1" dirty="0"/>
              <a:t>Debra C. Farrington</a:t>
            </a:r>
          </a:p>
          <a:p>
            <a:r>
              <a:rPr lang="en-US" dirty="0"/>
              <a:t>Chief of Staff</a:t>
            </a:r>
          </a:p>
          <a:p>
            <a:endParaRPr lang="en-US" dirty="0"/>
          </a:p>
          <a:p>
            <a:r>
              <a:rPr lang="en-US" b="1" dirty="0"/>
              <a:t>Date: 3/27/19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74629" y="592640"/>
            <a:ext cx="6528122" cy="2020824"/>
          </a:xfrm>
        </p:spPr>
        <p:txBody>
          <a:bodyPr>
            <a:normAutofit/>
          </a:bodyPr>
          <a:lstStyle/>
          <a:p>
            <a:r>
              <a:rPr lang="en-US" sz="2800" b="1" dirty="0"/>
              <a:t>North Carolina Medicaid Transformation</a:t>
            </a:r>
          </a:p>
          <a:p>
            <a:r>
              <a:rPr lang="en-US" sz="2800" i="1" dirty="0"/>
              <a:t>Medicaid Managed Care Update</a:t>
            </a:r>
          </a:p>
        </p:txBody>
      </p:sp>
    </p:spTree>
    <p:extLst>
      <p:ext uri="{BB962C8B-B14F-4D97-AF65-F5344CB8AC3E}">
        <p14:creationId xmlns:p14="http://schemas.microsoft.com/office/powerpoint/2010/main" val="421442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C5BFA5-0FA4-445C-8E61-B19C8F93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614890"/>
            <a:ext cx="7843267" cy="548640"/>
          </a:xfrm>
        </p:spPr>
        <p:txBody>
          <a:bodyPr/>
          <a:lstStyle/>
          <a:p>
            <a:r>
              <a:rPr lang="en-US" sz="3200" dirty="0"/>
              <a:t>PHPs for NC Medicaid Managed Care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AE338A-00DD-44C7-9803-93A195A184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83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rgbClr val="005EA4"/>
                </a:solidFill>
              </a:rPr>
              <a:t>Statewide contracts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AmeriHealth Caritas North Carolina, Inc.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Blue Cross and Blue Shield of North Carolina, Inc.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UnitedHealthcare of North Carolina, Inc.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WellCare of North Carolina, Inc. </a:t>
            </a:r>
          </a:p>
          <a:p>
            <a:pPr marL="0" indent="0">
              <a:spcBef>
                <a:spcPts val="300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rgbClr val="005EA4"/>
                </a:solidFill>
              </a:rPr>
              <a:t>Regional contract – Regions 3 &amp; 5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Carolina Complete Health, Inc.</a:t>
            </a:r>
          </a:p>
        </p:txBody>
      </p:sp>
    </p:spTree>
    <p:extLst>
      <p:ext uri="{BB962C8B-B14F-4D97-AF65-F5344CB8AC3E}">
        <p14:creationId xmlns:p14="http://schemas.microsoft.com/office/powerpoint/2010/main" val="193467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Medicaid Managed Care Regions and Rollout 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8667" y="6573308"/>
            <a:ext cx="8534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Learn more: </a:t>
            </a:r>
            <a:r>
              <a:rPr lang="en-US" sz="1000" i="1" dirty="0">
                <a:hlinkClick r:id="rId3"/>
              </a:rPr>
              <a:t>https://www.ncdhhs.gov/news/press-releases/dhhs-announces-prepaid-health-plan-contracts-medicaid-managed-care</a:t>
            </a:r>
            <a:r>
              <a:rPr lang="en-US" sz="1000" i="1" dirty="0"/>
              <a:t>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8602"/>
            <a:ext cx="9152668" cy="38611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35678" y="5576552"/>
            <a:ext cx="5872644" cy="759854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Rollout Phase 1: Nov. 2019 –Regions 2 and 4</a:t>
            </a:r>
          </a:p>
          <a:p>
            <a:pPr algn="ctr"/>
            <a:r>
              <a:rPr lang="en-US" sz="2000" b="1" dirty="0"/>
              <a:t>Rollout Phase 2: Feb. 2020 –Regions 1, 3, 5 and 6</a:t>
            </a:r>
          </a:p>
        </p:txBody>
      </p:sp>
    </p:spTree>
    <p:extLst>
      <p:ext uri="{BB962C8B-B14F-4D97-AF65-F5344CB8AC3E}">
        <p14:creationId xmlns:p14="http://schemas.microsoft.com/office/powerpoint/2010/main" val="73635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144903"/>
            <a:ext cx="9144000" cy="5393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385" y="561299"/>
            <a:ext cx="8336481" cy="548640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Medicaid Transformation Timeline</a:t>
            </a:r>
          </a:p>
        </p:txBody>
      </p:sp>
      <p:sp>
        <p:nvSpPr>
          <p:cNvPr id="5" name="Down Arrow 4"/>
          <p:cNvSpPr/>
          <p:nvPr/>
        </p:nvSpPr>
        <p:spPr>
          <a:xfrm>
            <a:off x="456421" y="1179874"/>
            <a:ext cx="870312" cy="5393437"/>
          </a:xfrm>
          <a:prstGeom prst="downArrow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21580"/>
              </p:ext>
            </p:extLst>
          </p:nvPr>
        </p:nvGraphicFramePr>
        <p:xfrm>
          <a:off x="1603784" y="1179874"/>
          <a:ext cx="7266114" cy="532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970">
                <a:tc>
                  <a:txBody>
                    <a:bodyPr/>
                    <a:lstStyle/>
                    <a:p>
                      <a:r>
                        <a:rPr lang="en-US" dirty="0"/>
                        <a:t>Timeline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Milestone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February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Member Educational Materials mailed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June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Soft Launch, Call Center open, welcome packages mailed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Summer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PHPs contract with providers and meet network adequacy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61573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July – Sept.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Open enrollment period (July 15-Sept. 13)</a:t>
                      </a:r>
                    </a:p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November</a:t>
                      </a:r>
                      <a:r>
                        <a:rPr lang="en-US" sz="1600" b="1" baseline="0" dirty="0"/>
                        <a:t> 2019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Managed Care Standard Plans launch in Regions 2 &amp; 4; Phase 2 open enrollment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422">
                <a:tc>
                  <a:txBody>
                    <a:bodyPr/>
                    <a:lstStyle/>
                    <a:p>
                      <a:r>
                        <a:rPr lang="en-US" sz="1600" b="1" dirty="0"/>
                        <a:t>February</a:t>
                      </a:r>
                      <a:r>
                        <a:rPr lang="en-US" sz="1600" b="1" baseline="0" dirty="0"/>
                        <a:t> 2020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Managed Care Standard Plans launch in Regions 1,3,5,6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tar: 5 Points 8">
            <a:extLst>
              <a:ext uri="{FF2B5EF4-FFF2-40B4-BE49-F238E27FC236}">
                <a16:creationId xmlns:a16="http://schemas.microsoft.com/office/drawing/2014/main" id="{84BCAE3B-D585-457F-87F6-7B5BF3FD538F}"/>
              </a:ext>
            </a:extLst>
          </p:cNvPr>
          <p:cNvSpPr/>
          <p:nvPr/>
        </p:nvSpPr>
        <p:spPr>
          <a:xfrm>
            <a:off x="3143447" y="2560296"/>
            <a:ext cx="510278" cy="5232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E79A1385-E784-48F6-8AF2-EA7101B83D64}"/>
              </a:ext>
            </a:extLst>
          </p:cNvPr>
          <p:cNvSpPr/>
          <p:nvPr/>
        </p:nvSpPr>
        <p:spPr>
          <a:xfrm>
            <a:off x="3171530" y="4987158"/>
            <a:ext cx="482195" cy="54283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572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9E5575-F12A-44B0-BB4E-32F96975C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Maximus </a:t>
            </a:r>
          </a:p>
          <a:p>
            <a:pPr lvl="1"/>
            <a:r>
              <a:rPr lang="en-US" dirty="0"/>
              <a:t>Community based meetings</a:t>
            </a:r>
          </a:p>
          <a:p>
            <a:pPr lvl="1"/>
            <a:r>
              <a:rPr lang="en-US" dirty="0"/>
              <a:t>Website development</a:t>
            </a:r>
          </a:p>
          <a:p>
            <a:pPr lvl="1"/>
            <a:r>
              <a:rPr lang="en-US" dirty="0"/>
              <a:t>Welcome packet</a:t>
            </a:r>
          </a:p>
          <a:p>
            <a:pPr marL="452437" indent="-457200"/>
            <a:r>
              <a:rPr lang="en-US" dirty="0"/>
              <a:t>PHP onboarding</a:t>
            </a:r>
          </a:p>
          <a:p>
            <a:pPr marL="800100" lvl="1" indent="-457200"/>
            <a:r>
              <a:rPr lang="en-US" dirty="0"/>
              <a:t>Contracting</a:t>
            </a:r>
          </a:p>
          <a:p>
            <a:pPr marL="800100" lvl="1" indent="-457200"/>
            <a:r>
              <a:rPr lang="en-US" dirty="0"/>
              <a:t>Outreach to counties</a:t>
            </a:r>
          </a:p>
          <a:p>
            <a:pPr marL="800100" lvl="1" indent="-457200"/>
            <a:r>
              <a:rPr lang="en-US" dirty="0"/>
              <a:t>Meeting with Associations</a:t>
            </a:r>
          </a:p>
          <a:p>
            <a:pPr marL="800100" lvl="1" indent="-457200"/>
            <a:r>
              <a:rPr lang="en-US" dirty="0"/>
              <a:t>Reporting problems or issues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F2004E-6553-4FBB-A919-C945087B3A6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A3BA86-ECD1-44BD-B077-E2CB3E2D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Managed Care Activities</a:t>
            </a:r>
          </a:p>
        </p:txBody>
      </p:sp>
    </p:spTree>
    <p:extLst>
      <p:ext uri="{BB962C8B-B14F-4D97-AF65-F5344CB8AC3E}">
        <p14:creationId xmlns:p14="http://schemas.microsoft.com/office/powerpoint/2010/main" val="294122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1D57BE-61B1-4706-AEBE-2A6ABC850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Regional Trainings Complete</a:t>
            </a:r>
          </a:p>
          <a:p>
            <a:r>
              <a:rPr lang="en-US" dirty="0"/>
              <a:t>Upcoming Training</a:t>
            </a:r>
          </a:p>
          <a:p>
            <a:pPr lvl="1"/>
            <a:r>
              <a:rPr lang="en-US" dirty="0"/>
              <a:t>Annual Meeting 5/1/19 Wilmington</a:t>
            </a:r>
          </a:p>
          <a:p>
            <a:pPr lvl="1"/>
            <a:r>
              <a:rPr lang="en-US" dirty="0"/>
              <a:t>SSI 7/30/19- 8/1/19 Hickory</a:t>
            </a:r>
          </a:p>
          <a:p>
            <a:r>
              <a:rPr lang="en-US" dirty="0"/>
              <a:t>NEMT webinar</a:t>
            </a:r>
          </a:p>
          <a:p>
            <a:pPr lvl="1"/>
            <a:r>
              <a:rPr lang="en-US" dirty="0"/>
              <a:t>Date pending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A91D64-E0A1-4FA4-B51B-3286E1CC535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9236DA-3AE0-47E2-A149-5446CDD3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DSS TRAINING – Managed Care</a:t>
            </a:r>
          </a:p>
        </p:txBody>
      </p:sp>
    </p:spTree>
    <p:extLst>
      <p:ext uri="{BB962C8B-B14F-4D97-AF65-F5344CB8AC3E}">
        <p14:creationId xmlns:p14="http://schemas.microsoft.com/office/powerpoint/2010/main" val="53302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CCCAAB-CBCC-40F8-AF44-324F1C3814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856" y="1172694"/>
            <a:ext cx="7888288" cy="4592638"/>
          </a:xfrm>
        </p:spPr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Independent entity </a:t>
            </a:r>
          </a:p>
          <a:p>
            <a:pPr lvl="1"/>
            <a:r>
              <a:rPr lang="en-US" dirty="0"/>
              <a:t>Assist individuals in fee for service (FFS) and managed care</a:t>
            </a:r>
          </a:p>
          <a:p>
            <a:pPr lvl="1"/>
            <a:r>
              <a:rPr lang="en-US" dirty="0"/>
              <a:t>Four core functions</a:t>
            </a:r>
          </a:p>
          <a:p>
            <a:pPr lvl="2"/>
            <a:r>
              <a:rPr lang="en-US" dirty="0"/>
              <a:t>Referral- FFS, LME-MCO and managed care recipients</a:t>
            </a:r>
          </a:p>
          <a:p>
            <a:pPr lvl="2"/>
            <a:r>
              <a:rPr lang="en-US" dirty="0"/>
              <a:t>Information and Education - FFS, LME-MCO and managed care recipients</a:t>
            </a:r>
          </a:p>
          <a:p>
            <a:pPr lvl="2"/>
            <a:r>
              <a:rPr lang="en-US" dirty="0"/>
              <a:t>Issue Resolution – managed care recipients</a:t>
            </a:r>
          </a:p>
          <a:p>
            <a:pPr lvl="2"/>
            <a:r>
              <a:rPr lang="en-US" dirty="0"/>
              <a:t>Trend Monitoring- system level</a:t>
            </a:r>
          </a:p>
          <a:p>
            <a:r>
              <a:rPr lang="en-US" sz="2400" dirty="0"/>
              <a:t>RFP released</a:t>
            </a:r>
          </a:p>
          <a:p>
            <a:r>
              <a:rPr lang="en-US" sz="2400" dirty="0"/>
              <a:t>Responses Due 4/12/19</a:t>
            </a:r>
          </a:p>
          <a:p>
            <a:r>
              <a:rPr lang="en-US" sz="2400" dirty="0"/>
              <a:t>Award RFP 5/24/19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D94C6D-5869-4541-A77F-9183CF3738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D509C3-4482-482C-BDA0-DA5F3AED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Ombudsman Update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6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7378075-7470-46B3-8C87-D741201C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478" y="2066109"/>
            <a:ext cx="3577045" cy="623751"/>
          </a:xfrm>
          <a:solidFill>
            <a:srgbClr val="DBE7EC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AD1B2-F266-417A-8041-B150426FADC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DCEB6E-133A-4BF6-8757-455846C88896}"/>
              </a:ext>
            </a:extLst>
          </p:cNvPr>
          <p:cNvSpPr/>
          <p:nvPr/>
        </p:nvSpPr>
        <p:spPr>
          <a:xfrm>
            <a:off x="1" y="4041942"/>
            <a:ext cx="9143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Franklin Gothic Demi Cond" panose="020B0706030402020204" pitchFamily="34" charset="0"/>
              </a:rPr>
              <a:t>NC MEDICAID TRANSFORMATION WEBSITE </a:t>
            </a:r>
            <a:r>
              <a:rPr lang="en-US" sz="2800" dirty="0">
                <a:solidFill>
                  <a:srgbClr val="336699"/>
                </a:solidFill>
                <a:latin typeface="Franklin Gothic Medium" panose="020B0603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www.ncdhhs.gov/medicaid-transformation</a:t>
            </a:r>
            <a:endParaRPr lang="en-US" sz="2800" dirty="0">
              <a:solidFill>
                <a:srgbClr val="336699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>
                <a:latin typeface="Franklin Gothic Demi" panose="020B0703020102020204" pitchFamily="34" charset="0"/>
              </a:rPr>
              <a:t>Contact </a:t>
            </a:r>
          </a:p>
          <a:p>
            <a:pPr algn="ctr"/>
            <a:r>
              <a:rPr lang="en-US" sz="2800" dirty="0">
                <a:solidFill>
                  <a:srgbClr val="336699"/>
                </a:solidFill>
                <a:latin typeface="Franklin Gothic Medium" panose="020B0603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Debra.Farrington@dhhs.nc.gov</a:t>
            </a:r>
            <a:endParaRPr lang="en-US" sz="2800" dirty="0">
              <a:solidFill>
                <a:srgbClr val="336699"/>
              </a:solidFill>
              <a:latin typeface="Franklin Gothic Medium" panose="020B0603020102020204" pitchFamily="34" charset="0"/>
            </a:endParaRPr>
          </a:p>
          <a:p>
            <a:pPr algn="ctr"/>
            <a:endParaRPr lang="en-US" sz="2800" dirty="0">
              <a:solidFill>
                <a:srgbClr val="336699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Footer Placeholder 20">
            <a:extLst>
              <a:ext uri="{FF2B5EF4-FFF2-40B4-BE49-F238E27FC236}">
                <a16:creationId xmlns:a16="http://schemas.microsoft.com/office/drawing/2014/main" id="{1AEDB0F3-BDB7-417E-931C-83A51F98ACA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28600" y="6573308"/>
            <a:ext cx="7975600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NC MEDICAID | March 28,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9729A77-673E-4F93-B777-B442C0DAB577}"/>
              </a:ext>
            </a:extLst>
          </p:cNvPr>
          <p:cNvSpPr txBox="1">
            <a:spLocks/>
          </p:cNvSpPr>
          <p:nvPr/>
        </p:nvSpPr>
        <p:spPr>
          <a:xfrm>
            <a:off x="3164478" y="2830818"/>
            <a:ext cx="3577045" cy="434085"/>
          </a:xfrm>
          <a:solidFill>
            <a:srgbClr val="002060"/>
          </a:solidFill>
        </p:spPr>
        <p:txBody>
          <a:bodyPr anchor="t">
            <a:noAutofit/>
          </a:bodyPr>
          <a:lstStyle>
            <a:lvl1pPr algn="l" defTabSz="68581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ea typeface="Helvetica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67532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sBByk8TRF6JAjUdtVEYiw"/>
</p:tagLst>
</file>

<file path=ppt/theme/theme1.xml><?xml version="1.0" encoding="utf-8"?>
<a:theme xmlns:a="http://schemas.openxmlformats.org/drawingml/2006/main" name="12_Title Page - Client Presentation">
  <a:themeElements>
    <a:clrScheme name="1_Title Page - Client Presentation 8">
      <a:dk1>
        <a:srgbClr val="000000"/>
      </a:dk1>
      <a:lt1>
        <a:srgbClr val="FFFFFF"/>
      </a:lt1>
      <a:dk2>
        <a:srgbClr val="F0AB00"/>
      </a:dk2>
      <a:lt2>
        <a:srgbClr val="D52B1E"/>
      </a:lt2>
      <a:accent1>
        <a:srgbClr val="7AB800"/>
      </a:accent1>
      <a:accent2>
        <a:srgbClr val="00A8B4"/>
      </a:accent2>
      <a:accent3>
        <a:srgbClr val="FFFFFF"/>
      </a:accent3>
      <a:accent4>
        <a:srgbClr val="000000"/>
      </a:accent4>
      <a:accent5>
        <a:srgbClr val="BED8AA"/>
      </a:accent5>
      <a:accent6>
        <a:srgbClr val="0098A3"/>
      </a:accent6>
      <a:hlink>
        <a:srgbClr val="666666"/>
      </a:hlink>
      <a:folHlink>
        <a:srgbClr val="4D4D4D"/>
      </a:folHlink>
    </a:clrScheme>
    <a:fontScheme name="1_Title Page - Client Presentatio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1_Title Page - Client Presentation 1">
        <a:dk1>
          <a:srgbClr val="000000"/>
        </a:dk1>
        <a:lt1>
          <a:srgbClr val="FFFFFF"/>
        </a:lt1>
        <a:dk2>
          <a:srgbClr val="EC1608"/>
        </a:dk2>
        <a:lt2>
          <a:srgbClr val="808080"/>
        </a:lt2>
        <a:accent1>
          <a:srgbClr val="FFFFFF"/>
        </a:accent1>
        <a:accent2>
          <a:srgbClr val="EC16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D61306"/>
        </a:accent6>
        <a:hlink>
          <a:srgbClr val="B2B2B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2">
        <a:dk1>
          <a:srgbClr val="000000"/>
        </a:dk1>
        <a:lt1>
          <a:srgbClr val="FFFFFF"/>
        </a:lt1>
        <a:dk2>
          <a:srgbClr val="EC1608"/>
        </a:dk2>
        <a:lt2>
          <a:srgbClr val="003768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3">
        <a:dk1>
          <a:srgbClr val="000000"/>
        </a:dk1>
        <a:lt1>
          <a:srgbClr val="FFFFFF"/>
        </a:lt1>
        <a:dk2>
          <a:srgbClr val="EC1608"/>
        </a:dk2>
        <a:lt2>
          <a:srgbClr val="F0AB32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4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5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EDED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6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7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F7F7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8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9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0">
        <a:dk1>
          <a:srgbClr val="000000"/>
        </a:dk1>
        <a:lt1>
          <a:srgbClr val="FFFFFF"/>
        </a:lt1>
        <a:dk2>
          <a:srgbClr val="F0AB00"/>
        </a:dk2>
        <a:lt2>
          <a:srgbClr val="D9D9D9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1">
        <a:dk1>
          <a:srgbClr val="000000"/>
        </a:dk1>
        <a:lt1>
          <a:srgbClr val="FFFFFF"/>
        </a:lt1>
        <a:dk2>
          <a:srgbClr val="F0AB00"/>
        </a:dk2>
        <a:lt2>
          <a:srgbClr val="0099A5"/>
        </a:lt2>
        <a:accent1>
          <a:srgbClr val="7AB800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4C4C4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27744</TotalTime>
  <Words>468</Words>
  <Application>Microsoft Office PowerPoint</Application>
  <PresentationFormat>On-screen Show (4:3)</PresentationFormat>
  <Paragraphs>90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ＭＳ Ｐゴシック</vt:lpstr>
      <vt:lpstr>Arial</vt:lpstr>
      <vt:lpstr>Arial Unicode MS</vt:lpstr>
      <vt:lpstr>Calibri</vt:lpstr>
      <vt:lpstr>Franklin Gothic Book</vt:lpstr>
      <vt:lpstr>Franklin Gothic Demi</vt:lpstr>
      <vt:lpstr>Franklin Gothic Demi Cond</vt:lpstr>
      <vt:lpstr>Franklin Gothic Medium</vt:lpstr>
      <vt:lpstr>Franklin Gothic Medium Cond</vt:lpstr>
      <vt:lpstr>Georgia</vt:lpstr>
      <vt:lpstr>Gotham Bold</vt:lpstr>
      <vt:lpstr>Helvetica</vt:lpstr>
      <vt:lpstr>Times New Roman</vt:lpstr>
      <vt:lpstr>Wingdings</vt:lpstr>
      <vt:lpstr>12_Title Page - Client Presentation</vt:lpstr>
      <vt:lpstr>2_Office Theme</vt:lpstr>
      <vt:lpstr>3_Office Theme</vt:lpstr>
      <vt:lpstr>think-cell Slide</vt:lpstr>
      <vt:lpstr>PowerPoint Presentation</vt:lpstr>
      <vt:lpstr>PHPs for NC Medicaid Managed Care</vt:lpstr>
      <vt:lpstr>NC Medicaid Managed Care Regions and Rollout Dates</vt:lpstr>
      <vt:lpstr>Medicaid Transformation Timeline</vt:lpstr>
      <vt:lpstr>Current Managed Care Activities</vt:lpstr>
      <vt:lpstr>DSS TRAINING – Managed Care</vt:lpstr>
      <vt:lpstr>Ombudsman Update </vt:lpstr>
      <vt:lpstr>Questions</vt:lpstr>
    </vt:vector>
  </TitlesOfParts>
  <Company>Manatt, Phelps &amp; Phillips,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Striar</dc:creator>
  <cp:lastModifiedBy>Farrington, Debra C</cp:lastModifiedBy>
  <cp:revision>2515</cp:revision>
  <cp:lastPrinted>2018-10-12T17:00:09Z</cp:lastPrinted>
  <dcterms:created xsi:type="dcterms:W3CDTF">2018-04-19T14:12:54Z</dcterms:created>
  <dcterms:modified xsi:type="dcterms:W3CDTF">2019-03-26T21:14:34Z</dcterms:modified>
</cp:coreProperties>
</file>