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tmp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  <p:sldMasterId id="2147483699" r:id="rId3"/>
  </p:sldMasterIdLst>
  <p:notesMasterIdLst>
    <p:notesMasterId r:id="rId12"/>
  </p:notesMasterIdLst>
  <p:sldIdLst>
    <p:sldId id="263" r:id="rId4"/>
    <p:sldId id="1791" r:id="rId5"/>
    <p:sldId id="539" r:id="rId6"/>
    <p:sldId id="772" r:id="rId7"/>
    <p:sldId id="1801" r:id="rId8"/>
    <p:sldId id="1800" r:id="rId9"/>
    <p:sldId id="1799" r:id="rId10"/>
    <p:sldId id="1798" r:id="rId11"/>
  </p:sldIdLst>
  <p:sldSz cx="9144000" cy="6858000" type="screen4x3"/>
  <p:notesSz cx="7010400" cy="92964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am Striar" initials="AS" lastIdx="159" clrIdx="0"/>
  <p:cmAuthor id="7" name="Tilson, Betsey" initials="TB" lastIdx="5" clrIdx="7">
    <p:extLst/>
  </p:cmAuthor>
  <p:cmAuthor id="1" name="Mandy Ferguson" initials="MF" lastIdx="1" clrIdx="1"/>
  <p:cmAuthor id="8" name="Avi Herring" initials="AH" lastIdx="40" clrIdx="8"/>
  <p:cmAuthor id="2" name="Sharon Woda" initials="SW" lastIdx="16" clrIdx="2"/>
  <p:cmAuthor id="9" name="Ellen Sweeney" initials="ES" lastIdx="7" clrIdx="9"/>
  <p:cmAuthor id="3" name="Dutton, Melinda" initials="DM" lastIdx="29" clrIdx="3"/>
  <p:cmAuthor id="10" name="Kayla Ringelheim" initials="KR" lastIdx="1" clrIdx="10"/>
  <p:cmAuthor id="4" name="Bardia Nabet" initials="BN" lastIdx="82" clrIdx="4"/>
  <p:cmAuthor id="11" name="Farrington, Debra C" initials="FDC" lastIdx="3" clrIdx="11">
    <p:extLst>
      <p:ext uri="{19B8F6BF-5375-455C-9EA6-DF929625EA0E}">
        <p15:presenceInfo xmlns:p15="http://schemas.microsoft.com/office/powerpoint/2012/main" userId="S-1-5-21-2744878847-1876734302-662453930-587504" providerId="AD"/>
      </p:ext>
    </p:extLst>
  </p:cmAuthor>
  <p:cmAuthor id="5" name="Wilkins, Jaimica" initials="WJ" lastIdx="7" clrIdx="5">
    <p:extLst/>
  </p:cmAuthor>
  <p:cmAuthor id="6" name="Jonah Frohlich" initials="JF" lastIdx="6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DBE7EC"/>
    <a:srgbClr val="E5EEF7"/>
    <a:srgbClr val="4C88C4"/>
    <a:srgbClr val="C6D9F1"/>
    <a:srgbClr val="3F7FBF"/>
    <a:srgbClr val="3973AD"/>
    <a:srgbClr val="FFDC6D"/>
    <a:srgbClr val="B3CDE7"/>
    <a:srgbClr val="8DB4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89286" autoAdjust="0"/>
  </p:normalViewPr>
  <p:slideViewPr>
    <p:cSldViewPr snapToGrid="0" snapToObjects="1">
      <p:cViewPr varScale="1">
        <p:scale>
          <a:sx n="102" d="100"/>
          <a:sy n="102" d="100"/>
        </p:scale>
        <p:origin x="188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8706811B-8B9E-4797-A082-05D58FF5DFEC}" type="datetimeFigureOut">
              <a:rPr lang="en-US" smtClean="0"/>
              <a:t>3/25/2019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72AB915C-334B-4D61-8DFD-193315B65E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33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5C-334B-4D61-8DFD-193315B65E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30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Patrick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B915C-334B-4D61-8DFD-193315B65E0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574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Patrick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B915C-334B-4D61-8DFD-193315B65E0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439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Patrick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B915C-334B-4D61-8DFD-193315B65E0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951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entity experienced in working with State Medicaid agencies to serve as an Ombudsman to support the goals of North Carolina Medicaid and of Medicaid Managed Care Program through: </a:t>
            </a:r>
          </a:p>
          <a:p>
            <a:pPr lvl="3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Utilizing a “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wrong door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approach for providing information about NC Medicaid and the Medicaid Managed Care Program; </a:t>
            </a:r>
          </a:p>
          <a:p>
            <a:pPr lvl="3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Serving as a central resource to resolve issues within the Medicaid Managed Care delivery system;</a:t>
            </a:r>
          </a:p>
          <a:p>
            <a:pPr lvl="3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Making referrals to and collaborating with other resources including but not limited to State agencies, Department partners, community-based advocacy, and legal services organizations to support access to care; </a:t>
            </a:r>
          </a:p>
          <a:p>
            <a:pPr lvl="3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Identifying trends or systemic issues in delivery system performance; and </a:t>
            </a:r>
          </a:p>
          <a:p>
            <a:pPr lvl="3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Supporting the Department’s vision of creating a healthier North Carolina.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AB915C-334B-4D61-8DFD-193315B65E0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671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3589" y="4548688"/>
            <a:ext cx="5628714" cy="3665465"/>
          </a:xfrm>
        </p:spPr>
        <p:txBody>
          <a:bodyPr/>
          <a:lstStyle/>
          <a:p>
            <a:r>
              <a:rPr lang="en-US" dirty="0"/>
              <a:t>Debra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7D24-0DC9-4E9C-89C0-35D79A09D33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013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77331"/>
            <a:ext cx="7772400" cy="5231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3798" indent="0" algn="ctr">
              <a:buNone/>
              <a:defRPr/>
            </a:lvl2pPr>
            <a:lvl3pPr marL="907585" indent="0" algn="ctr">
              <a:buNone/>
              <a:defRPr/>
            </a:lvl3pPr>
            <a:lvl4pPr marL="1361376" indent="0" algn="ctr">
              <a:buNone/>
              <a:defRPr/>
            </a:lvl4pPr>
            <a:lvl5pPr marL="1815165" indent="0" algn="ctr">
              <a:buNone/>
              <a:defRPr/>
            </a:lvl5pPr>
            <a:lvl6pPr marL="2268957" indent="0" algn="ctr">
              <a:buNone/>
              <a:defRPr/>
            </a:lvl6pPr>
            <a:lvl7pPr marL="2722745" indent="0" algn="ctr">
              <a:buNone/>
              <a:defRPr/>
            </a:lvl7pPr>
            <a:lvl8pPr marL="3176538" indent="0" algn="ctr">
              <a:buNone/>
              <a:defRPr/>
            </a:lvl8pPr>
            <a:lvl9pPr marL="363033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65811709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6140154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4850" y="358775"/>
            <a:ext cx="613998" cy="56245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5925" y="358775"/>
            <a:ext cx="6186488" cy="56245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2338509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42" y="308733"/>
            <a:ext cx="7966075" cy="5231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15958" y="1344622"/>
            <a:ext cx="8450263" cy="4638675"/>
          </a:xfrm>
        </p:spPr>
        <p:txBody>
          <a:bodyPr lIns="90670" rIns="90670" bIns="45339"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2389420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42" y="308733"/>
            <a:ext cx="7966075" cy="5231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15925" y="1344622"/>
            <a:ext cx="4148138" cy="463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8" y="1344622"/>
            <a:ext cx="4149725" cy="463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1168732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15958" y="358775"/>
            <a:ext cx="8450263" cy="5624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2420516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42" y="308733"/>
            <a:ext cx="7966075" cy="5231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15925" y="1344622"/>
            <a:ext cx="4148138" cy="463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16468" y="1344613"/>
            <a:ext cx="4149725" cy="2243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16468" y="3740152"/>
            <a:ext cx="4149725" cy="22431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0624987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6533720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2190460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2622314"/>
      </p:ext>
    </p:extLst>
  </p:cSld>
  <p:clrMapOvr>
    <a:masterClrMapping/>
  </p:clrMapOvr>
  <p:transition spd="slow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8181232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42" y="370955"/>
            <a:ext cx="7966075" cy="460895"/>
          </a:xfrm>
        </p:spPr>
        <p:txBody>
          <a:bodyPr/>
          <a:lstStyle>
            <a:lvl1pPr>
              <a:defRPr sz="2400" b="1" i="0" baseline="0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 baseline="0">
                <a:latin typeface="Calibri" pitchFamily="34" charset="0"/>
              </a:defRPr>
            </a:lvl1pPr>
            <a:lvl2pPr>
              <a:defRPr sz="1800">
                <a:latin typeface="+mj-lt"/>
              </a:defRPr>
            </a:lvl2pPr>
            <a:lvl3pPr>
              <a:defRPr baseline="0">
                <a:latin typeface="Calibri" pitchFamily="34" charset="0"/>
              </a:defRPr>
            </a:lvl3pPr>
            <a:lvl4pPr>
              <a:defRPr baseline="0">
                <a:latin typeface="Calibri" pitchFamily="34" charset="0"/>
              </a:defRPr>
            </a:lvl4pPr>
            <a:lvl5pPr>
              <a:defRPr baseline="0"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8777012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4409443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5046186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9022706"/>
      </p:ext>
    </p:extLst>
  </p:cSld>
  <p:clrMapOvr>
    <a:masterClrMapping/>
  </p:clrMapOvr>
  <p:transition spd="slow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90305318"/>
      </p:ext>
    </p:extLst>
  </p:cSld>
  <p:clrMapOvr>
    <a:masterClrMapping/>
  </p:clrMapOvr>
  <p:transition spd="slow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295169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4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/>
          <p:cNvSpPr/>
          <p:nvPr userDrawn="1">
            <p:custDataLst>
              <p:tags r:id="rId3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 defTabSz="1019175" fontAlgn="base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000000"/>
              </a:solidFill>
              <a:latin typeface="Calibri"/>
              <a:ea typeface="ＭＳ Ｐゴシック"/>
              <a:sym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942" y="370955"/>
            <a:ext cx="7966075" cy="46089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9339604"/>
      </p:ext>
    </p:extLst>
  </p:cSld>
  <p:clrMapOvr>
    <a:masterClrMapping/>
  </p:clrMapOvr>
  <p:transition spd="slow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0481331"/>
      </p:ext>
    </p:extLst>
  </p:cSld>
  <p:clrMapOvr>
    <a:masterClrMapping/>
  </p:clrMapOvr>
  <p:transition spd="slow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51009"/>
            <a:ext cx="2023349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6764966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54822"/>
            <a:ext cx="2017011" cy="201701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8356747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51009"/>
            <a:ext cx="2023733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2605206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1"/>
            <a:ext cx="7888288" cy="4592638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>
                <a:latin typeface="+mn-lt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>
                <a:latin typeface="+mn-lt"/>
              </a:defRPr>
            </a:lvl2pPr>
            <a:lvl3pPr marL="973138" indent="-228600">
              <a:lnSpc>
                <a:spcPct val="100000"/>
              </a:lnSpc>
              <a:defRPr sz="2000">
                <a:latin typeface="+mn-lt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ysClr val="windowText" lastClr="000000"/>
                </a:solidFill>
                <a:latin typeface="+mn-lt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004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6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3798" indent="0">
              <a:buNone/>
              <a:defRPr sz="1800"/>
            </a:lvl2pPr>
            <a:lvl3pPr marL="907585" indent="0">
              <a:buNone/>
              <a:defRPr sz="1600"/>
            </a:lvl3pPr>
            <a:lvl4pPr marL="1361376" indent="0">
              <a:buNone/>
              <a:defRPr sz="1400"/>
            </a:lvl4pPr>
            <a:lvl5pPr marL="1815165" indent="0">
              <a:buNone/>
              <a:defRPr sz="1400"/>
            </a:lvl5pPr>
            <a:lvl6pPr marL="2268957" indent="0">
              <a:buNone/>
              <a:defRPr sz="1400"/>
            </a:lvl6pPr>
            <a:lvl7pPr marL="2722745" indent="0">
              <a:buNone/>
              <a:defRPr sz="1400"/>
            </a:lvl7pPr>
            <a:lvl8pPr marL="3176538" indent="0">
              <a:buNone/>
              <a:defRPr sz="1400"/>
            </a:lvl8pPr>
            <a:lvl9pPr marL="363033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6208030"/>
      </p:ext>
    </p:extLst>
  </p:cSld>
  <p:clrMapOvr>
    <a:masterClrMapping/>
  </p:clrMapOvr>
  <p:transition spd="slow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&amp;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2"/>
            <a:ext cx="7888288" cy="1212895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>
                <a:latin typeface="+mn-lt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>
                <a:latin typeface="+mn-lt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>
                <a:latin typeface="+mn-lt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</p:spPr>
        <p:txBody>
          <a:bodyPr/>
          <a:lstStyle>
            <a:lvl1pPr marL="0" indent="0" algn="ctr">
              <a:buNone/>
              <a:defRPr baseline="0">
                <a:latin typeface="+mn-lt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465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sp>
        <p:nvSpPr>
          <p:cNvPr id="15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6806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8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7513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0" y="1846262"/>
            <a:ext cx="3840163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>
                <a:latin typeface="+mj-lt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9" y="1840559"/>
            <a:ext cx="3840163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>
                <a:latin typeface="+mj-lt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aseline="0">
                <a:latin typeface="+mj-lt"/>
              </a:defRPr>
            </a:lvl2pPr>
            <a:lvl3pPr>
              <a:defRPr sz="2000" baseline="0">
                <a:latin typeface="+mj-lt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17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151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b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9733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&amp; Bottom Ru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521228" y="6573308"/>
            <a:ext cx="7682971" cy="284692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NC MEDICAID | March 28, 2019</a:t>
            </a: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53899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NC MEDICAID | March 28,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872-B592-40BA-9EAF-4827C3E3053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9258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3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5" indent="-228605">
              <a:lnSpc>
                <a:spcPct val="100000"/>
              </a:lnSpc>
              <a:spcBef>
                <a:spcPts val="1200"/>
              </a:spcBef>
              <a:defRPr sz="2800" b="1" i="0">
                <a:latin typeface="Franklin Gothic Book" panose="020B0503020102020204" pitchFamily="34" charset="0"/>
                <a:ea typeface="Franklin Gothic Book" panose="020B0503020102020204" pitchFamily="34" charset="0"/>
                <a:cs typeface="Arial" panose="020B0604020202020204" pitchFamily="34" charset="0"/>
              </a:defRPr>
            </a:lvl1pPr>
            <a:lvl2pPr marL="576276" indent="-233368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Franklin Gothic Book" panose="020B0503020102020204" pitchFamily="34" charset="0"/>
                <a:ea typeface="Franklin Gothic Book" panose="020B0503020102020204" pitchFamily="34" charset="0"/>
                <a:cs typeface="Arial" panose="020B0604020202020204" pitchFamily="34" charset="0"/>
              </a:defRPr>
            </a:lvl2pPr>
            <a:lvl3pPr marL="973160" indent="-228605">
              <a:lnSpc>
                <a:spcPct val="100000"/>
              </a:lnSpc>
              <a:defRPr sz="2000" b="1" i="0">
                <a:latin typeface="Franklin Gothic Book" panose="020B0503020102020204" pitchFamily="34" charset="0"/>
                <a:ea typeface="Franklin Gothic Book" panose="020B05030201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" y="66253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lang="en-US" sz="2800" b="0" i="0" kern="1200" baseline="0" dirty="0">
                <a:solidFill>
                  <a:schemeClr val="tx2">
                    <a:lumMod val="75000"/>
                  </a:schemeClr>
                </a:solidFill>
                <a:latin typeface="Franklin Gothic Demi Cond" panose="020B0706030402020204" pitchFamily="34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</p:spTree>
    <p:extLst>
      <p:ext uri="{BB962C8B-B14F-4D97-AF65-F5344CB8AC3E}">
        <p14:creationId xmlns:p14="http://schemas.microsoft.com/office/powerpoint/2010/main" val="880124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1"/>
            <a:ext cx="7888288" cy="4592638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>
                <a:latin typeface="+mn-lt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>
                <a:latin typeface="+mn-lt"/>
              </a:defRPr>
            </a:lvl2pPr>
            <a:lvl3pPr marL="973138" indent="-228600">
              <a:lnSpc>
                <a:spcPct val="100000"/>
              </a:lnSpc>
              <a:defRPr sz="2000">
                <a:latin typeface="+mn-lt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ysClr val="windowText" lastClr="000000"/>
                </a:solidFill>
                <a:latin typeface="+mn-lt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1035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51009"/>
            <a:ext cx="2023349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170280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5925" y="1344622"/>
            <a:ext cx="4148138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8" y="1344622"/>
            <a:ext cx="4149725" cy="4638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111692"/>
      </p:ext>
    </p:extLst>
  </p:cSld>
  <p:clrMapOvr>
    <a:masterClrMapping/>
  </p:clrMapOvr>
  <p:transition spd="slow"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54822"/>
            <a:ext cx="2017011" cy="201701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17516322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51009"/>
            <a:ext cx="2023733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22943835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1"/>
            <a:ext cx="7888288" cy="4592638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>
                <a:latin typeface="+mn-lt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>
                <a:latin typeface="+mn-lt"/>
              </a:defRPr>
            </a:lvl2pPr>
            <a:lvl3pPr marL="973138" indent="-228600">
              <a:lnSpc>
                <a:spcPct val="100000"/>
              </a:lnSpc>
              <a:defRPr sz="2000">
                <a:latin typeface="+mn-lt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ysClr val="windowText" lastClr="000000"/>
                </a:solidFill>
                <a:latin typeface="+mn-lt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5356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&amp;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2"/>
            <a:ext cx="7888288" cy="1212895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>
                <a:latin typeface="+mn-lt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>
                <a:latin typeface="+mn-lt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>
                <a:latin typeface="+mn-lt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</p:spPr>
        <p:txBody>
          <a:bodyPr/>
          <a:lstStyle>
            <a:lvl1pPr marL="0" indent="0" algn="ctr">
              <a:buNone/>
              <a:defRPr baseline="0">
                <a:latin typeface="+mn-lt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0603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sp>
        <p:nvSpPr>
          <p:cNvPr id="15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5878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8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9331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0" y="1846262"/>
            <a:ext cx="3840163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>
                <a:latin typeface="+mj-lt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9" y="1840559"/>
            <a:ext cx="3840163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>
                <a:latin typeface="+mj-lt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aseline="0">
                <a:latin typeface="+mj-lt"/>
              </a:defRPr>
            </a:lvl2pPr>
            <a:lvl3pPr>
              <a:defRPr sz="2000" baseline="0">
                <a:latin typeface="+mj-lt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17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8693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24" y="624054"/>
            <a:ext cx="8759952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2"/>
          <p:cNvSpPr>
            <a:spLocks noChangeShapeType="1"/>
          </p:cNvSpPr>
          <p:nvPr userDrawn="1"/>
        </p:nvSpPr>
        <p:spPr bwMode="auto">
          <a:xfrm>
            <a:off x="0" y="1184101"/>
            <a:ext cx="9144000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xtLst/>
        </p:spPr>
        <p:txBody>
          <a:bodyPr lIns="96661" tIns="48331" rIns="96661" bIns="48331"/>
          <a:lstStyle/>
          <a:p>
            <a:pPr>
              <a:defRPr/>
            </a:pPr>
            <a:endParaRPr lang="en-US" b="1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4363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&amp; Bottom Ru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521228" y="6573308"/>
            <a:ext cx="7682971" cy="284692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NC MEDICAID | March 28, 2019</a:t>
            </a: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0" y="6573308"/>
            <a:ext cx="564098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3707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NC MEDICAID | March 28,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79872-B592-40BA-9EAF-4827C3E3053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162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4521"/>
            <a:ext cx="8229600" cy="5231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798" indent="0">
              <a:buNone/>
              <a:defRPr sz="2000" b="1"/>
            </a:lvl2pPr>
            <a:lvl3pPr marL="907585" indent="0">
              <a:buNone/>
              <a:defRPr sz="1800" b="1"/>
            </a:lvl3pPr>
            <a:lvl4pPr marL="1361376" indent="0">
              <a:buNone/>
              <a:defRPr sz="1600" b="1"/>
            </a:lvl4pPr>
            <a:lvl5pPr marL="1815165" indent="0">
              <a:buNone/>
              <a:defRPr sz="1600" b="1"/>
            </a:lvl5pPr>
            <a:lvl6pPr marL="2268957" indent="0">
              <a:buNone/>
              <a:defRPr sz="1600" b="1"/>
            </a:lvl6pPr>
            <a:lvl7pPr marL="2722745" indent="0">
              <a:buNone/>
              <a:defRPr sz="1600" b="1"/>
            </a:lvl7pPr>
            <a:lvl8pPr marL="3176538" indent="0">
              <a:buNone/>
              <a:defRPr sz="1600" b="1"/>
            </a:lvl8pPr>
            <a:lvl9pPr marL="363033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8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798" indent="0">
              <a:buNone/>
              <a:defRPr sz="2000" b="1"/>
            </a:lvl2pPr>
            <a:lvl3pPr marL="907585" indent="0">
              <a:buNone/>
              <a:defRPr sz="1800" b="1"/>
            </a:lvl3pPr>
            <a:lvl4pPr marL="1361376" indent="0">
              <a:buNone/>
              <a:defRPr sz="1600" b="1"/>
            </a:lvl4pPr>
            <a:lvl5pPr marL="1815165" indent="0">
              <a:buNone/>
              <a:defRPr sz="1600" b="1"/>
            </a:lvl5pPr>
            <a:lvl6pPr marL="2268957" indent="0">
              <a:buNone/>
              <a:defRPr sz="1600" b="1"/>
            </a:lvl6pPr>
            <a:lvl7pPr marL="2722745" indent="0">
              <a:buNone/>
              <a:defRPr sz="1600" b="1"/>
            </a:lvl7pPr>
            <a:lvl8pPr marL="3176538" indent="0">
              <a:buNone/>
              <a:defRPr sz="1600" b="1"/>
            </a:lvl8pPr>
            <a:lvl9pPr marL="363033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8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123281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0623801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686746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727315"/>
            <a:ext cx="3008313" cy="70778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3798" indent="0">
              <a:buNone/>
              <a:defRPr sz="1200"/>
            </a:lvl2pPr>
            <a:lvl3pPr marL="907585" indent="0">
              <a:buNone/>
              <a:defRPr sz="1000"/>
            </a:lvl3pPr>
            <a:lvl4pPr marL="1361376" indent="0">
              <a:buNone/>
              <a:defRPr sz="900"/>
            </a:lvl4pPr>
            <a:lvl5pPr marL="1815165" indent="0">
              <a:buNone/>
              <a:defRPr sz="900"/>
            </a:lvl5pPr>
            <a:lvl6pPr marL="2268957" indent="0">
              <a:buNone/>
              <a:defRPr sz="900"/>
            </a:lvl6pPr>
            <a:lvl7pPr marL="2722745" indent="0">
              <a:buNone/>
              <a:defRPr sz="900"/>
            </a:lvl7pPr>
            <a:lvl8pPr marL="3176538" indent="0">
              <a:buNone/>
              <a:defRPr sz="900"/>
            </a:lvl8pPr>
            <a:lvl9pPr marL="363033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903317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67331"/>
            <a:ext cx="5486400" cy="40000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0670" rIns="90670" bIns="45339"/>
          <a:lstStyle>
            <a:lvl1pPr marL="0" indent="0">
              <a:buNone/>
              <a:defRPr sz="3200"/>
            </a:lvl1pPr>
            <a:lvl2pPr marL="453798" indent="0">
              <a:buNone/>
              <a:defRPr sz="2800"/>
            </a:lvl2pPr>
            <a:lvl3pPr marL="907585" indent="0">
              <a:buNone/>
              <a:defRPr sz="2400"/>
            </a:lvl3pPr>
            <a:lvl4pPr marL="1361376" indent="0">
              <a:buNone/>
              <a:defRPr sz="2000"/>
            </a:lvl4pPr>
            <a:lvl5pPr marL="1815165" indent="0">
              <a:buNone/>
              <a:defRPr sz="2000"/>
            </a:lvl5pPr>
            <a:lvl6pPr marL="2268957" indent="0">
              <a:buNone/>
              <a:defRPr sz="2000"/>
            </a:lvl6pPr>
            <a:lvl7pPr marL="2722745" indent="0">
              <a:buNone/>
              <a:defRPr sz="2000"/>
            </a:lvl7pPr>
            <a:lvl8pPr marL="3176538" indent="0">
              <a:buNone/>
              <a:defRPr sz="2000"/>
            </a:lvl8pPr>
            <a:lvl9pPr marL="363033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3798" indent="0">
              <a:buNone/>
              <a:defRPr sz="1200"/>
            </a:lvl2pPr>
            <a:lvl3pPr marL="907585" indent="0">
              <a:buNone/>
              <a:defRPr sz="1000"/>
            </a:lvl3pPr>
            <a:lvl4pPr marL="1361376" indent="0">
              <a:buNone/>
              <a:defRPr sz="900"/>
            </a:lvl4pPr>
            <a:lvl5pPr marL="1815165" indent="0">
              <a:buNone/>
              <a:defRPr sz="900"/>
            </a:lvl5pPr>
            <a:lvl6pPr marL="2268957" indent="0">
              <a:buNone/>
              <a:defRPr sz="900"/>
            </a:lvl6pPr>
            <a:lvl7pPr marL="2722745" indent="0">
              <a:buNone/>
              <a:defRPr sz="900"/>
            </a:lvl7pPr>
            <a:lvl8pPr marL="3176538" indent="0">
              <a:buNone/>
              <a:defRPr sz="900"/>
            </a:lvl8pPr>
            <a:lvl9pPr marL="363033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896641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5942" y="309399"/>
            <a:ext cx="7966075" cy="522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70" tIns="45339" rIns="90670" bIns="45339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9101" y="1343028"/>
            <a:ext cx="8447088" cy="4633913"/>
          </a:xfrm>
          <a:prstGeom prst="rect">
            <a:avLst/>
          </a:prstGeom>
          <a:solidFill>
            <a:srgbClr val="EAEAEA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vert="horz" wrap="square" lIns="90758" tIns="0" rIns="90758" bIns="453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124" name="Text Box 13"/>
          <p:cNvSpPr txBox="1">
            <a:spLocks noChangeArrowheads="1"/>
          </p:cNvSpPr>
          <p:nvPr/>
        </p:nvSpPr>
        <p:spPr bwMode="auto">
          <a:xfrm>
            <a:off x="8562975" y="646177"/>
            <a:ext cx="165100" cy="160337"/>
          </a:xfrm>
          <a:prstGeom prst="rect">
            <a:avLst/>
          </a:prstGeom>
          <a:solidFill>
            <a:schemeClr val="tx2"/>
          </a:solidFill>
          <a:ln>
            <a:noFill/>
          </a:ln>
          <a:extLst/>
        </p:spPr>
        <p:txBody>
          <a:bodyPr wrap="none" lIns="0" tIns="0" rIns="0" bIns="0" anchor="ctr" anchorCtr="1"/>
          <a:lstStyle>
            <a:lvl1pPr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defTabSz="646113"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defTabSz="646113"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defRPr sz="9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90000"/>
              </a:spcAft>
              <a:buClr>
                <a:srgbClr val="B2B2B2"/>
              </a:buClr>
              <a:buSzPct val="80000"/>
              <a:buFont typeface="Arial" charset="0"/>
              <a:buNone/>
              <a:defRPr/>
            </a:pPr>
            <a:fld id="{50F97E59-27B3-450E-A071-22255829C1B2}" type="slidenum">
              <a:rPr lang="en-US" sz="700">
                <a:solidFill>
                  <a:srgbClr val="FFFFFF"/>
                </a:solidFill>
                <a:latin typeface="Franklin Gothic Medium" pitchFamily="34" charset="0"/>
              </a:rPr>
              <a:pPr algn="ctr" fontAlgn="base">
                <a:spcBef>
                  <a:spcPct val="50000"/>
                </a:spcBef>
                <a:spcAft>
                  <a:spcPct val="90000"/>
                </a:spcAft>
                <a:buClr>
                  <a:srgbClr val="B2B2B2"/>
                </a:buClr>
                <a:buSzPct val="80000"/>
                <a:buFont typeface="Arial" charset="0"/>
                <a:buNone/>
                <a:defRPr/>
              </a:pPr>
              <a:t>‹#›</a:t>
            </a:fld>
            <a:endParaRPr lang="en-US" sz="700" dirty="0">
              <a:solidFill>
                <a:srgbClr val="FFFFFF"/>
              </a:solidFill>
              <a:latin typeface="Franklin Gothic Medium" pitchFamily="34" charset="0"/>
            </a:endParaRPr>
          </a:p>
        </p:txBody>
      </p:sp>
      <p:sp>
        <p:nvSpPr>
          <p:cNvPr id="16389" name="Line 12"/>
          <p:cNvSpPr>
            <a:spLocks noChangeShapeType="1"/>
          </p:cNvSpPr>
          <p:nvPr/>
        </p:nvSpPr>
        <p:spPr bwMode="auto">
          <a:xfrm>
            <a:off x="415930" y="806450"/>
            <a:ext cx="831215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/>
        </p:spPr>
        <p:txBody>
          <a:bodyPr lIns="95942" tIns="47970" rIns="95942" bIns="47970"/>
          <a:lstStyle/>
          <a:p>
            <a:pPr defTabSz="907585" eaLnBrk="0" fontAlgn="base" hangingPunct="0">
              <a:spcBef>
                <a:spcPct val="0"/>
              </a:spcBef>
              <a:spcAft>
                <a:spcPct val="50000"/>
              </a:spcAft>
              <a:buFont typeface="Arial" charset="0"/>
              <a:buNone/>
              <a:defRPr/>
            </a:pPr>
            <a:endParaRPr lang="en-US" sz="900" dirty="0">
              <a:solidFill>
                <a:srgbClr val="000000"/>
              </a:solidFill>
              <a:ea typeface="ＭＳ Ｐゴシック" pitchFamily="1" charset="-128"/>
            </a:endParaRPr>
          </a:p>
        </p:txBody>
      </p:sp>
      <p:pic>
        <p:nvPicPr>
          <p:cNvPr id="37894" name="Picture 7" descr="MP-logo_RGB"/>
          <p:cNvPicPr>
            <a:picLocks noChangeAspect="1" noChangeArrowheads="1"/>
          </p:cNvPicPr>
          <p:nvPr/>
        </p:nvPicPr>
        <p:blipFill>
          <a:blip r:embed="rId27"/>
          <a:srcRect/>
          <a:stretch>
            <a:fillRect/>
          </a:stretch>
        </p:blipFill>
        <p:spPr bwMode="auto">
          <a:xfrm>
            <a:off x="8001064" y="6205602"/>
            <a:ext cx="91916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Rectangle 11"/>
          <p:cNvSpPr>
            <a:spLocks noChangeArrowheads="1"/>
          </p:cNvSpPr>
          <p:nvPr/>
        </p:nvSpPr>
        <p:spPr bwMode="auto">
          <a:xfrm>
            <a:off x="0" y="6232525"/>
            <a:ext cx="7848600" cy="457200"/>
          </a:xfrm>
          <a:prstGeom prst="rect">
            <a:avLst/>
          </a:prstGeom>
          <a:solidFill>
            <a:srgbClr val="808080"/>
          </a:solidFill>
          <a:ln>
            <a:noFill/>
          </a:ln>
          <a:extLst/>
        </p:spPr>
        <p:txBody>
          <a:bodyPr wrap="none" lIns="101106" tIns="50548" rIns="101106" bIns="50548" anchor="ctr"/>
          <a:lstStyle/>
          <a:p>
            <a:pPr defTabSz="907585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100" b="1" dirty="0">
              <a:solidFill>
                <a:srgbClr val="000000"/>
              </a:solidFill>
              <a:latin typeface="Arial Unicode MS" pitchFamily="34" charset="-128"/>
              <a:ea typeface="ＭＳ Ｐゴシック" pitchFamily="1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14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transition spd="slow">
    <p:fade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chemeClr val="tx1"/>
          </a:solidFill>
          <a:latin typeface="+mj-lt"/>
          <a:ea typeface="ＭＳ Ｐゴシック" pitchFamily="1" charset="-128"/>
          <a:cs typeface="ＭＳ Ｐゴシック" pitchFamily="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eorgia" pitchFamily="18" charset="0"/>
          <a:ea typeface="ＭＳ Ｐゴシック" pitchFamily="1" charset="-128"/>
          <a:cs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eorgia" pitchFamily="18" charset="0"/>
          <a:ea typeface="ＭＳ Ｐゴシック" pitchFamily="1" charset="-128"/>
          <a:cs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eorgia" pitchFamily="18" charset="0"/>
          <a:ea typeface="ＭＳ Ｐゴシック" pitchFamily="1" charset="-128"/>
          <a:cs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Georgia" pitchFamily="18" charset="0"/>
          <a:ea typeface="ＭＳ Ｐゴシック" pitchFamily="1" charset="-128"/>
          <a:cs typeface="ＭＳ Ｐゴシック" pitchFamily="1" charset="-128"/>
        </a:defRPr>
      </a:lvl5pPr>
      <a:lvl6pPr marL="453798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6pPr>
      <a:lvl7pPr marL="907585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7pPr>
      <a:lvl8pPr marL="1361376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8pPr>
      <a:lvl9pPr marL="1815165" algn="l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Calibri" charset="0"/>
        </a:defRPr>
      </a:lvl9pPr>
    </p:titleStyle>
    <p:bodyStyle>
      <a:lvl1pPr marL="305715" indent="-305715" algn="l" rtl="0" eaLnBrk="0" fontAlgn="base" hangingPunct="0">
        <a:spcBef>
          <a:spcPct val="0"/>
        </a:spcBef>
        <a:spcAft>
          <a:spcPct val="50000"/>
        </a:spcAft>
        <a:buClr>
          <a:srgbClr val="EC1608"/>
        </a:buClr>
        <a:buFont typeface="Arial" charset="0"/>
        <a:defRPr>
          <a:solidFill>
            <a:schemeClr val="tx1"/>
          </a:solidFill>
          <a:latin typeface="+mn-lt"/>
          <a:ea typeface="ＭＳ Ｐゴシック" pitchFamily="1" charset="-128"/>
          <a:cs typeface="ＭＳ Ｐゴシック" pitchFamily="1" charset="-128"/>
        </a:defRPr>
      </a:lvl1pPr>
      <a:lvl2pPr marL="351371" indent="-149693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663350" indent="-151277" algn="l" rtl="0" eaLnBrk="0" fontAlgn="base" hangingPunct="0">
        <a:spcBef>
          <a:spcPct val="0"/>
        </a:spcBef>
        <a:spcAft>
          <a:spcPct val="50000"/>
        </a:spcAft>
        <a:buClr>
          <a:schemeClr val="accent2"/>
        </a:buClr>
        <a:buFont typeface="Arial" charset="0"/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964291" indent="-156003" algn="l" rtl="0" eaLnBrk="0" fontAlgn="base" hangingPunct="0">
        <a:spcBef>
          <a:spcPct val="0"/>
        </a:spcBef>
        <a:spcAft>
          <a:spcPct val="50000"/>
        </a:spcAft>
        <a:buClr>
          <a:schemeClr val="hlink"/>
        </a:buClr>
        <a:buFont typeface="Arial" charset="0"/>
        <a:buChar char="»"/>
        <a:defRPr sz="1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221142" indent="-154419" algn="l" rtl="0" eaLnBrk="0" fontAlgn="base" hangingPunct="0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6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1674930" indent="-154419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128720" indent="-154419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2582515" indent="-154419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036306" indent="-154419" algn="l" rtl="0" fontAlgn="base">
        <a:spcBef>
          <a:spcPct val="0"/>
        </a:spcBef>
        <a:spcAft>
          <a:spcPct val="50000"/>
        </a:spcAft>
        <a:buClr>
          <a:schemeClr val="accent1"/>
        </a:buClr>
        <a:buFont typeface="Arial" charset="0"/>
        <a:buChar char="&gt;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37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798" algn="l" defTabSz="4537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7585" algn="l" defTabSz="4537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1376" algn="l" defTabSz="4537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5165" algn="l" defTabSz="4537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8957" algn="l" defTabSz="4537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2745" algn="l" defTabSz="4537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6538" algn="l" defTabSz="4537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0330" algn="l" defTabSz="4537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6356351"/>
            <a:ext cx="548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NC MEDICAID | March 28,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27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11" r:id="rId12"/>
    <p:sldLayoutId id="2147483720" r:id="rId1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defTabSz="685800" rtl="0" eaLnBrk="1" latinLnBrk="0" hangingPunct="1">
        <a:lnSpc>
          <a:spcPct val="90000"/>
        </a:lnSpc>
        <a:spcBef>
          <a:spcPts val="375"/>
        </a:spcBef>
        <a:buFont typeface="Franklin Gothic Medium" panose="020B0603020102020204" pitchFamily="34" charset="0"/>
        <a:buChar char="–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8650" y="6356351"/>
            <a:ext cx="5486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NC MEDICAID | March 28,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40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defTabSz="685800" rtl="0" eaLnBrk="1" latinLnBrk="0" hangingPunct="1">
        <a:lnSpc>
          <a:spcPct val="90000"/>
        </a:lnSpc>
        <a:spcBef>
          <a:spcPts val="375"/>
        </a:spcBef>
        <a:buFont typeface="Franklin Gothic Medium" panose="020B0603020102020204" pitchFamily="34" charset="0"/>
        <a:buChar char="–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dhhs.gov/news/press-releases/dhhs-announces-prepaid-health-plan-contracts-medicaid-managed-car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6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dhhs.gov/medicaid-transformatio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4.xml"/><Relationship Id="rId4" Type="http://schemas.openxmlformats.org/officeDocument/2006/relationships/hyperlink" Target="mailto:Debra.Farrington@dhhs.nc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2624843" y="4449975"/>
            <a:ext cx="5152215" cy="1406231"/>
          </a:xfrm>
        </p:spPr>
        <p:txBody>
          <a:bodyPr>
            <a:noAutofit/>
          </a:bodyPr>
          <a:lstStyle/>
          <a:p>
            <a:r>
              <a:rPr lang="en-US" sz="2800" b="1" dirty="0"/>
              <a:t>Debra C. Farrington</a:t>
            </a:r>
          </a:p>
          <a:p>
            <a:r>
              <a:rPr lang="en-US" dirty="0"/>
              <a:t>Chief of Staff</a:t>
            </a:r>
          </a:p>
          <a:p>
            <a:endParaRPr lang="en-US" dirty="0"/>
          </a:p>
          <a:p>
            <a:r>
              <a:rPr lang="en-US" b="1" dirty="0"/>
              <a:t>Date: 3/27/19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474629" y="592640"/>
            <a:ext cx="6528122" cy="2020824"/>
          </a:xfrm>
        </p:spPr>
        <p:txBody>
          <a:bodyPr>
            <a:normAutofit/>
          </a:bodyPr>
          <a:lstStyle/>
          <a:p>
            <a:r>
              <a:rPr lang="en-US" sz="2800" b="1" dirty="0"/>
              <a:t>North Carolina Medicaid Transformation</a:t>
            </a:r>
          </a:p>
          <a:p>
            <a:r>
              <a:rPr lang="en-US" sz="2800" i="1" dirty="0"/>
              <a:t>Medicaid Managed Care Update</a:t>
            </a:r>
          </a:p>
        </p:txBody>
      </p:sp>
    </p:spTree>
    <p:extLst>
      <p:ext uri="{BB962C8B-B14F-4D97-AF65-F5344CB8AC3E}">
        <p14:creationId xmlns:p14="http://schemas.microsoft.com/office/powerpoint/2010/main" val="4214425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6C5BFA5-0FA4-445C-8E61-B19C8F937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614890"/>
            <a:ext cx="7843267" cy="548640"/>
          </a:xfrm>
        </p:spPr>
        <p:txBody>
          <a:bodyPr/>
          <a:lstStyle/>
          <a:p>
            <a:r>
              <a:rPr lang="en-US" sz="3200" dirty="0"/>
              <a:t>PHPs for NC Medicaid Managed Care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9AE338A-00DD-44C7-9803-93A195A184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50" y="1447800"/>
            <a:ext cx="7888288" cy="479583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600" dirty="0">
                <a:solidFill>
                  <a:srgbClr val="005EA4"/>
                </a:solidFill>
              </a:rPr>
              <a:t>Statewide contracts</a:t>
            </a:r>
          </a:p>
          <a:p>
            <a:pPr marL="457200"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AmeriHealth Caritas North Carolina, Inc.</a:t>
            </a:r>
          </a:p>
          <a:p>
            <a:pPr marL="457200"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Blue Cross and Blue Shield of North Carolina, Inc.</a:t>
            </a:r>
          </a:p>
          <a:p>
            <a:pPr marL="457200"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UnitedHealthcare of North Carolina, Inc.</a:t>
            </a:r>
          </a:p>
          <a:p>
            <a:pPr marL="457200"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WellCare of North Carolina, Inc. </a:t>
            </a:r>
          </a:p>
          <a:p>
            <a:pPr marL="0" indent="0">
              <a:spcBef>
                <a:spcPts val="3000"/>
              </a:spcBef>
              <a:spcAft>
                <a:spcPts val="1200"/>
              </a:spcAft>
              <a:buNone/>
            </a:pPr>
            <a:r>
              <a:rPr lang="en-US" sz="2600" dirty="0">
                <a:solidFill>
                  <a:srgbClr val="005EA4"/>
                </a:solidFill>
              </a:rPr>
              <a:t>Regional contract – Regions 3 &amp; 5</a:t>
            </a:r>
          </a:p>
          <a:p>
            <a:pPr marL="457200">
              <a:spcBef>
                <a:spcPts val="0"/>
              </a:spcBef>
              <a:spcAft>
                <a:spcPts val="1200"/>
              </a:spcAft>
            </a:pPr>
            <a:r>
              <a:rPr lang="en-US" sz="2600" dirty="0"/>
              <a:t>Carolina Complete Health, Inc.</a:t>
            </a:r>
          </a:p>
        </p:txBody>
      </p:sp>
    </p:spTree>
    <p:extLst>
      <p:ext uri="{BB962C8B-B14F-4D97-AF65-F5344CB8AC3E}">
        <p14:creationId xmlns:p14="http://schemas.microsoft.com/office/powerpoint/2010/main" val="193467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NC Medicaid Managed Care Regions and Rollout Dates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-8667" y="6573308"/>
            <a:ext cx="85343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Learn more: </a:t>
            </a:r>
            <a:r>
              <a:rPr lang="en-US" sz="1000" i="1" dirty="0">
                <a:hlinkClick r:id="rId3"/>
              </a:rPr>
              <a:t>https://www.ncdhhs.gov/news/press-releases/dhhs-announces-prepaid-health-plan-contracts-medicaid-managed-care</a:t>
            </a:r>
            <a:r>
              <a:rPr lang="en-US" sz="1000" i="1" dirty="0"/>
              <a:t> 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8602"/>
            <a:ext cx="9152668" cy="3861153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635678" y="5576552"/>
            <a:ext cx="5872644" cy="759854"/>
          </a:xfrm>
          <a:prstGeom prst="roundRect">
            <a:avLst/>
          </a:prstGeom>
          <a:solidFill>
            <a:schemeClr val="tx2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Rollout Phase 1: Nov. 2019 –Regions 2 and 4</a:t>
            </a:r>
          </a:p>
          <a:p>
            <a:pPr algn="ctr"/>
            <a:r>
              <a:rPr lang="en-US" sz="2000" b="1" dirty="0"/>
              <a:t>Rollout Phase 2: Feb. 2020 –Regions 1, 3, 5 and 6</a:t>
            </a:r>
          </a:p>
        </p:txBody>
      </p:sp>
    </p:spTree>
    <p:extLst>
      <p:ext uri="{BB962C8B-B14F-4D97-AF65-F5344CB8AC3E}">
        <p14:creationId xmlns:p14="http://schemas.microsoft.com/office/powerpoint/2010/main" val="736358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144903"/>
            <a:ext cx="9144000" cy="53934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8385" y="561299"/>
            <a:ext cx="8336481" cy="548640"/>
          </a:xfrm>
        </p:spPr>
        <p:txBody>
          <a:bodyPr/>
          <a:lstStyle/>
          <a:p>
            <a:r>
              <a:rPr lang="en-US" sz="3200" dirty="0">
                <a:latin typeface="Calibri" panose="020F0502020204030204" pitchFamily="34" charset="0"/>
              </a:rPr>
              <a:t>Medicaid Transformation Timeline</a:t>
            </a:r>
          </a:p>
        </p:txBody>
      </p:sp>
      <p:sp>
        <p:nvSpPr>
          <p:cNvPr id="5" name="Down Arrow 4"/>
          <p:cNvSpPr/>
          <p:nvPr/>
        </p:nvSpPr>
        <p:spPr>
          <a:xfrm>
            <a:off x="456421" y="1179874"/>
            <a:ext cx="870312" cy="5393437"/>
          </a:xfrm>
          <a:prstGeom prst="downArrow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421580"/>
              </p:ext>
            </p:extLst>
          </p:nvPr>
        </p:nvGraphicFramePr>
        <p:xfrm>
          <a:off x="1603784" y="1179874"/>
          <a:ext cx="7266114" cy="5323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8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8970">
                <a:tc>
                  <a:txBody>
                    <a:bodyPr/>
                    <a:lstStyle/>
                    <a:p>
                      <a:r>
                        <a:rPr lang="en-US" dirty="0"/>
                        <a:t>Timeline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Milestone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7422">
                <a:tc>
                  <a:txBody>
                    <a:bodyPr/>
                    <a:lstStyle/>
                    <a:p>
                      <a:r>
                        <a:rPr lang="en-US" sz="1600" b="1" dirty="0"/>
                        <a:t>February 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Member Educational Materials mailed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7422">
                <a:tc>
                  <a:txBody>
                    <a:bodyPr/>
                    <a:lstStyle/>
                    <a:p>
                      <a:r>
                        <a:rPr lang="en-US" sz="1600" b="1" dirty="0"/>
                        <a:t>June 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Soft Launch, Call Center open, welcome packages mailed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7422">
                <a:tc>
                  <a:txBody>
                    <a:bodyPr/>
                    <a:lstStyle/>
                    <a:p>
                      <a:r>
                        <a:rPr lang="en-US" sz="1600" b="1" dirty="0"/>
                        <a:t>Summer 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PHPs contract with providers and meet network adequacy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061573"/>
                  </a:ext>
                </a:extLst>
              </a:tr>
              <a:tr h="817422">
                <a:tc>
                  <a:txBody>
                    <a:bodyPr/>
                    <a:lstStyle/>
                    <a:p>
                      <a:r>
                        <a:rPr lang="en-US" sz="1600" b="1" dirty="0"/>
                        <a:t>July – Sept. 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Open enrollment period (July 15-Sept. 13)</a:t>
                      </a:r>
                    </a:p>
                    <a:p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7422">
                <a:tc>
                  <a:txBody>
                    <a:bodyPr/>
                    <a:lstStyle/>
                    <a:p>
                      <a:r>
                        <a:rPr lang="en-US" sz="1600" b="1" dirty="0"/>
                        <a:t>November</a:t>
                      </a:r>
                      <a:r>
                        <a:rPr lang="en-US" sz="1600" b="1" baseline="0" dirty="0"/>
                        <a:t> 2019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Managed Care Standard Plans launch in Regions 2 &amp; 4; Phase 2 open enrollment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7422">
                <a:tc>
                  <a:txBody>
                    <a:bodyPr/>
                    <a:lstStyle/>
                    <a:p>
                      <a:r>
                        <a:rPr lang="en-US" sz="1600" b="1" dirty="0"/>
                        <a:t>February</a:t>
                      </a:r>
                      <a:r>
                        <a:rPr lang="en-US" sz="1600" b="1" baseline="0" dirty="0"/>
                        <a:t> 2020</a:t>
                      </a:r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Managed Care Standard Plans launch in Regions 1,3,5,6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Star: 5 Points 8">
            <a:extLst>
              <a:ext uri="{FF2B5EF4-FFF2-40B4-BE49-F238E27FC236}">
                <a16:creationId xmlns:a16="http://schemas.microsoft.com/office/drawing/2014/main" id="{84BCAE3B-D585-457F-87F6-7B5BF3FD538F}"/>
              </a:ext>
            </a:extLst>
          </p:cNvPr>
          <p:cNvSpPr/>
          <p:nvPr/>
        </p:nvSpPr>
        <p:spPr>
          <a:xfrm>
            <a:off x="3143447" y="2560296"/>
            <a:ext cx="510278" cy="52322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E79A1385-E784-48F6-8AF2-EA7101B83D64}"/>
              </a:ext>
            </a:extLst>
          </p:cNvPr>
          <p:cNvSpPr/>
          <p:nvPr/>
        </p:nvSpPr>
        <p:spPr>
          <a:xfrm>
            <a:off x="3171530" y="4987158"/>
            <a:ext cx="482195" cy="542838"/>
          </a:xfrm>
          <a:prstGeom prst="star5">
            <a:avLst/>
          </a:prstGeom>
          <a:solidFill>
            <a:srgbClr val="FFFF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65723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99E5575-F12A-44B0-BB4E-32F96975C3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Maximus </a:t>
            </a:r>
          </a:p>
          <a:p>
            <a:pPr lvl="1"/>
            <a:r>
              <a:rPr lang="en-US" dirty="0"/>
              <a:t>Community based meetings</a:t>
            </a:r>
          </a:p>
          <a:p>
            <a:pPr lvl="1"/>
            <a:r>
              <a:rPr lang="en-US" dirty="0"/>
              <a:t>Website development</a:t>
            </a:r>
          </a:p>
          <a:p>
            <a:pPr lvl="1"/>
            <a:r>
              <a:rPr lang="en-US" dirty="0"/>
              <a:t>Welcome packet</a:t>
            </a:r>
          </a:p>
          <a:p>
            <a:pPr marL="452437" indent="-457200"/>
            <a:r>
              <a:rPr lang="en-US" dirty="0"/>
              <a:t>PHP onboarding</a:t>
            </a:r>
          </a:p>
          <a:p>
            <a:pPr marL="800100" lvl="1" indent="-457200"/>
            <a:r>
              <a:rPr lang="en-US" dirty="0"/>
              <a:t>Contracting</a:t>
            </a:r>
          </a:p>
          <a:p>
            <a:pPr marL="800100" lvl="1" indent="-457200"/>
            <a:r>
              <a:rPr lang="en-US" dirty="0"/>
              <a:t>Outreach to counties</a:t>
            </a:r>
          </a:p>
          <a:p>
            <a:pPr marL="800100" lvl="1" indent="-457200"/>
            <a:r>
              <a:rPr lang="en-US" dirty="0"/>
              <a:t>Meeting with Associations</a:t>
            </a:r>
          </a:p>
          <a:p>
            <a:pPr marL="800100" lvl="1" indent="-457200"/>
            <a:r>
              <a:rPr lang="en-US" dirty="0"/>
              <a:t>Reporting problems or issues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F2004E-6553-4FBB-A919-C945087B3A6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3A3BA86-ECD1-44BD-B077-E2CB3E2D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Managed Care Activities</a:t>
            </a:r>
          </a:p>
        </p:txBody>
      </p:sp>
    </p:spTree>
    <p:extLst>
      <p:ext uri="{BB962C8B-B14F-4D97-AF65-F5344CB8AC3E}">
        <p14:creationId xmlns:p14="http://schemas.microsoft.com/office/powerpoint/2010/main" val="2941227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1D57BE-61B1-4706-AEBE-2A6ABC8505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Regional Trainings Complete</a:t>
            </a:r>
          </a:p>
          <a:p>
            <a:r>
              <a:rPr lang="en-US" dirty="0"/>
              <a:t>Upcoming Training</a:t>
            </a:r>
          </a:p>
          <a:p>
            <a:pPr lvl="1"/>
            <a:r>
              <a:rPr lang="en-US" dirty="0"/>
              <a:t>Annual Meeting 5/1/19 Wilmington</a:t>
            </a:r>
          </a:p>
          <a:p>
            <a:pPr lvl="1"/>
            <a:r>
              <a:rPr lang="en-US" dirty="0"/>
              <a:t>SSI 7/30/19- 8/1/19 Hickory</a:t>
            </a:r>
          </a:p>
          <a:p>
            <a:r>
              <a:rPr lang="en-US" dirty="0"/>
              <a:t>NEMT webinar</a:t>
            </a:r>
          </a:p>
          <a:p>
            <a:pPr lvl="1"/>
            <a:r>
              <a:rPr lang="en-US" dirty="0"/>
              <a:t>Date pending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6A91D64-E0A1-4FA4-B51B-3286E1CC535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49236DA-3AE0-47E2-A149-5446CDD3C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DSS TRAINING – Managed Care</a:t>
            </a:r>
          </a:p>
        </p:txBody>
      </p:sp>
    </p:spTree>
    <p:extLst>
      <p:ext uri="{BB962C8B-B14F-4D97-AF65-F5344CB8AC3E}">
        <p14:creationId xmlns:p14="http://schemas.microsoft.com/office/powerpoint/2010/main" val="533023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6CCCAAB-CBCC-40F8-AF44-324F1C3814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7856" y="1172694"/>
            <a:ext cx="7888288" cy="4592638"/>
          </a:xfrm>
        </p:spPr>
        <p:txBody>
          <a:bodyPr/>
          <a:lstStyle/>
          <a:p>
            <a:r>
              <a:rPr lang="en-US" dirty="0"/>
              <a:t>Features</a:t>
            </a:r>
          </a:p>
          <a:p>
            <a:pPr lvl="1"/>
            <a:r>
              <a:rPr lang="en-US" dirty="0"/>
              <a:t>Independent entity </a:t>
            </a:r>
          </a:p>
          <a:p>
            <a:pPr lvl="1"/>
            <a:r>
              <a:rPr lang="en-US" dirty="0"/>
              <a:t>Assist individuals in fee for service (FFS) and managed care</a:t>
            </a:r>
          </a:p>
          <a:p>
            <a:pPr lvl="1"/>
            <a:r>
              <a:rPr lang="en-US" dirty="0"/>
              <a:t>Four core functions</a:t>
            </a:r>
          </a:p>
          <a:p>
            <a:pPr lvl="2"/>
            <a:r>
              <a:rPr lang="en-US" dirty="0"/>
              <a:t>Referral- FFS, LME-MCO and managed care recipients</a:t>
            </a:r>
          </a:p>
          <a:p>
            <a:pPr lvl="2"/>
            <a:r>
              <a:rPr lang="en-US" dirty="0"/>
              <a:t>Information and Education - FFS, LME-MCO and managed care recipients</a:t>
            </a:r>
          </a:p>
          <a:p>
            <a:pPr lvl="2"/>
            <a:r>
              <a:rPr lang="en-US" dirty="0"/>
              <a:t>Issue Resolution – managed care recipients</a:t>
            </a:r>
          </a:p>
          <a:p>
            <a:pPr lvl="2"/>
            <a:r>
              <a:rPr lang="en-US" dirty="0"/>
              <a:t>Trend Monitoring- system level</a:t>
            </a:r>
          </a:p>
          <a:p>
            <a:r>
              <a:rPr lang="en-US" sz="2400" dirty="0"/>
              <a:t>RFP released</a:t>
            </a:r>
          </a:p>
          <a:p>
            <a:r>
              <a:rPr lang="en-US" sz="2400" dirty="0"/>
              <a:t>Responses Due 4/12/19</a:t>
            </a:r>
          </a:p>
          <a:p>
            <a:r>
              <a:rPr lang="en-US" sz="2400" dirty="0"/>
              <a:t>Award RFP 5/24/19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D94C6D-5869-4541-A77F-9183CF3738C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ED509C3-4482-482C-BDA0-DA5F3AED9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Ombudsman Update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564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7378075-7470-46B3-8C87-D741201CD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478" y="2066109"/>
            <a:ext cx="3577045" cy="623751"/>
          </a:xfrm>
          <a:solidFill>
            <a:srgbClr val="DBE7EC"/>
          </a:solidFill>
        </p:spPr>
        <p:txBody>
          <a:bodyPr/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CAD1B2-F266-417A-8041-B150426FAD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2DCEB6E-133A-4BF6-8757-455846C88896}"/>
              </a:ext>
            </a:extLst>
          </p:cNvPr>
          <p:cNvSpPr/>
          <p:nvPr/>
        </p:nvSpPr>
        <p:spPr>
          <a:xfrm>
            <a:off x="1" y="4041942"/>
            <a:ext cx="914399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Franklin Gothic Demi Cond" panose="020B0706030402020204" pitchFamily="34" charset="0"/>
              </a:rPr>
              <a:t>NC MEDICAID TRANSFORMATION WEBSITE </a:t>
            </a:r>
            <a:r>
              <a:rPr lang="en-US" sz="2800" dirty="0">
                <a:solidFill>
                  <a:srgbClr val="336699"/>
                </a:solidFill>
                <a:latin typeface="Franklin Gothic Medium" panose="020B06030201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www.ncdhhs.gov/medicaid-transformation</a:t>
            </a:r>
            <a:endParaRPr lang="en-US" sz="2800" dirty="0">
              <a:solidFill>
                <a:srgbClr val="336699"/>
              </a:solidFill>
              <a:latin typeface="Franklin Gothic Medium" panose="020B0603020102020204" pitchFamily="34" charset="0"/>
            </a:endParaRPr>
          </a:p>
          <a:p>
            <a:pPr algn="ctr"/>
            <a:r>
              <a:rPr lang="en-US" sz="2800" dirty="0">
                <a:latin typeface="Franklin Gothic Demi" panose="020B0703020102020204" pitchFamily="34" charset="0"/>
              </a:rPr>
              <a:t>Contact </a:t>
            </a:r>
          </a:p>
          <a:p>
            <a:pPr algn="ctr"/>
            <a:r>
              <a:rPr lang="en-US" sz="2800" dirty="0">
                <a:solidFill>
                  <a:srgbClr val="336699"/>
                </a:solidFill>
                <a:latin typeface="Franklin Gothic Medium" panose="020B06030201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Debra.Farrington@dhhs.nc.gov</a:t>
            </a:r>
            <a:endParaRPr lang="en-US" sz="2800" dirty="0">
              <a:solidFill>
                <a:srgbClr val="336699"/>
              </a:solidFill>
              <a:latin typeface="Franklin Gothic Medium" panose="020B0603020102020204" pitchFamily="34" charset="0"/>
            </a:endParaRPr>
          </a:p>
          <a:p>
            <a:pPr algn="ctr"/>
            <a:endParaRPr lang="en-US" sz="2800" dirty="0">
              <a:solidFill>
                <a:srgbClr val="336699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7" name="Footer Placeholder 20">
            <a:extLst>
              <a:ext uri="{FF2B5EF4-FFF2-40B4-BE49-F238E27FC236}">
                <a16:creationId xmlns:a16="http://schemas.microsoft.com/office/drawing/2014/main" id="{1AEDB0F3-BDB7-417E-931C-83A51F98ACA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228600" y="6573308"/>
            <a:ext cx="7975600" cy="284692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  <a:latin typeface="Franklin Gothic Demi Cond" panose="020B0706030402020204" pitchFamily="34" charset="0"/>
              </a:defRPr>
            </a:lvl1pPr>
          </a:lstStyle>
          <a:p>
            <a:r>
              <a:rPr lang="en-US" dirty="0"/>
              <a:t>NC MEDICAID | March 28, 2019</a:t>
            </a:r>
          </a:p>
        </p:txBody>
      </p:sp>
      <p:sp>
        <p:nvSpPr>
          <p:cNvPr id="8" name="Title 5">
            <a:extLst>
              <a:ext uri="{FF2B5EF4-FFF2-40B4-BE49-F238E27FC236}">
                <a16:creationId xmlns:a16="http://schemas.microsoft.com/office/drawing/2014/main" id="{A9729A77-673E-4F93-B777-B442C0DAB577}"/>
              </a:ext>
            </a:extLst>
          </p:cNvPr>
          <p:cNvSpPr txBox="1">
            <a:spLocks/>
          </p:cNvSpPr>
          <p:nvPr/>
        </p:nvSpPr>
        <p:spPr>
          <a:xfrm>
            <a:off x="3164478" y="2830818"/>
            <a:ext cx="3577045" cy="434085"/>
          </a:xfrm>
          <a:solidFill>
            <a:srgbClr val="002060"/>
          </a:solidFill>
        </p:spPr>
        <p:txBody>
          <a:bodyPr anchor="t">
            <a:noAutofit/>
          </a:bodyPr>
          <a:lstStyle>
            <a:lvl1pPr algn="l" defTabSz="68581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i="0" kern="1200" baseline="0">
                <a:solidFill>
                  <a:schemeClr val="tx2">
                    <a:lumMod val="75000"/>
                  </a:schemeClr>
                </a:solidFill>
                <a:latin typeface="Franklin Gothic Demi Cond" panose="020B0706030402020204" pitchFamily="34" charset="0"/>
                <a:ea typeface="Helvetica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sz="2800" dirty="0">
                <a:solidFill>
                  <a:schemeClr val="bg1"/>
                </a:solidFill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67532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sBByk8TRF6JAjUdtVEYiw"/>
</p:tagLst>
</file>

<file path=ppt/theme/theme1.xml><?xml version="1.0" encoding="utf-8"?>
<a:theme xmlns:a="http://schemas.openxmlformats.org/drawingml/2006/main" name="12_Title Page - Client Presentation">
  <a:themeElements>
    <a:clrScheme name="1_Title Page - Client Presentation 8">
      <a:dk1>
        <a:srgbClr val="000000"/>
      </a:dk1>
      <a:lt1>
        <a:srgbClr val="FFFFFF"/>
      </a:lt1>
      <a:dk2>
        <a:srgbClr val="F0AB00"/>
      </a:dk2>
      <a:lt2>
        <a:srgbClr val="D52B1E"/>
      </a:lt2>
      <a:accent1>
        <a:srgbClr val="7AB800"/>
      </a:accent1>
      <a:accent2>
        <a:srgbClr val="00A8B4"/>
      </a:accent2>
      <a:accent3>
        <a:srgbClr val="FFFFFF"/>
      </a:accent3>
      <a:accent4>
        <a:srgbClr val="000000"/>
      </a:accent4>
      <a:accent5>
        <a:srgbClr val="BED8AA"/>
      </a:accent5>
      <a:accent6>
        <a:srgbClr val="0098A3"/>
      </a:accent6>
      <a:hlink>
        <a:srgbClr val="666666"/>
      </a:hlink>
      <a:folHlink>
        <a:srgbClr val="4D4D4D"/>
      </a:folHlink>
    </a:clrScheme>
    <a:fontScheme name="1_Title Page - Client Presentation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01858" tIns="50929" rIns="101858" bIns="50929" numCol="1" anchor="ctr" anchorCtr="0" compatLnSpc="1">
        <a:prstTxWarp prst="textNoShape">
          <a:avLst/>
        </a:prstTxWarp>
      </a:bodyPr>
      <a:lstStyle>
        <a:defPPr marL="0" marR="0" indent="0" algn="ctr" defTabSz="1019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1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Calibri" charset="0"/>
          </a:defRPr>
        </a:defPPr>
      </a:lstStyle>
    </a:lnDef>
  </a:objectDefaults>
  <a:extraClrSchemeLst>
    <a:extraClrScheme>
      <a:clrScheme name="1_Title Page - Client Presentation 1">
        <a:dk1>
          <a:srgbClr val="000000"/>
        </a:dk1>
        <a:lt1>
          <a:srgbClr val="FFFFFF"/>
        </a:lt1>
        <a:dk2>
          <a:srgbClr val="EC1608"/>
        </a:dk2>
        <a:lt2>
          <a:srgbClr val="808080"/>
        </a:lt2>
        <a:accent1>
          <a:srgbClr val="FFFFFF"/>
        </a:accent1>
        <a:accent2>
          <a:srgbClr val="EC1608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D61306"/>
        </a:accent6>
        <a:hlink>
          <a:srgbClr val="B2B2B2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2">
        <a:dk1>
          <a:srgbClr val="000000"/>
        </a:dk1>
        <a:lt1>
          <a:srgbClr val="FFFFFF"/>
        </a:lt1>
        <a:dk2>
          <a:srgbClr val="EC1608"/>
        </a:dk2>
        <a:lt2>
          <a:srgbClr val="003768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3">
        <a:dk1>
          <a:srgbClr val="000000"/>
        </a:dk1>
        <a:lt1>
          <a:srgbClr val="FFFFFF"/>
        </a:lt1>
        <a:dk2>
          <a:srgbClr val="EC1608"/>
        </a:dk2>
        <a:lt2>
          <a:srgbClr val="F0AB32"/>
        </a:lt2>
        <a:accent1>
          <a:srgbClr val="93A445"/>
        </a:accent1>
        <a:accent2>
          <a:srgbClr val="4E8ABE"/>
        </a:accent2>
        <a:accent3>
          <a:srgbClr val="FFFFFF"/>
        </a:accent3>
        <a:accent4>
          <a:srgbClr val="000000"/>
        </a:accent4>
        <a:accent5>
          <a:srgbClr val="C8CFB0"/>
        </a:accent5>
        <a:accent6>
          <a:srgbClr val="467DAC"/>
        </a:accent6>
        <a:hlink>
          <a:srgbClr val="E58E1A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4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AA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5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EDEDE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6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9E0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9CB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7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F7F7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8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A8B4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98A3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9">
        <a:dk1>
          <a:srgbClr val="000000"/>
        </a:dk1>
        <a:lt1>
          <a:srgbClr val="FFFFFF"/>
        </a:lt1>
        <a:dk2>
          <a:srgbClr val="F0AB00"/>
        </a:dk2>
        <a:lt2>
          <a:srgbClr val="D52B1E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10">
        <a:dk1>
          <a:srgbClr val="000000"/>
        </a:dk1>
        <a:lt1>
          <a:srgbClr val="FFFFFF"/>
        </a:lt1>
        <a:dk2>
          <a:srgbClr val="F0AB00"/>
        </a:dk2>
        <a:lt2>
          <a:srgbClr val="D9D9D9"/>
        </a:lt2>
        <a:accent1>
          <a:srgbClr val="7AB800"/>
        </a:accent1>
        <a:accent2>
          <a:srgbClr val="0099A5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008A95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11">
        <a:dk1>
          <a:srgbClr val="000000"/>
        </a:dk1>
        <a:lt1>
          <a:srgbClr val="FFFFFF"/>
        </a:lt1>
        <a:dk2>
          <a:srgbClr val="F0AB00"/>
        </a:dk2>
        <a:lt2>
          <a:srgbClr val="0099A5"/>
        </a:lt2>
        <a:accent1>
          <a:srgbClr val="7AB800"/>
        </a:accent1>
        <a:accent2>
          <a:srgbClr val="D9D9D9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4C4C4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itle Page - Client Presentation 12">
        <a:dk1>
          <a:srgbClr val="000000"/>
        </a:dk1>
        <a:lt1>
          <a:srgbClr val="FFFFFF"/>
        </a:lt1>
        <a:dk2>
          <a:srgbClr val="F0AB00"/>
        </a:dk2>
        <a:lt2>
          <a:srgbClr val="00A8B4"/>
        </a:lt2>
        <a:accent1>
          <a:srgbClr val="7AB800"/>
        </a:accent1>
        <a:accent2>
          <a:srgbClr val="D52B1E"/>
        </a:accent2>
        <a:accent3>
          <a:srgbClr val="FFFFFF"/>
        </a:accent3>
        <a:accent4>
          <a:srgbClr val="000000"/>
        </a:accent4>
        <a:accent5>
          <a:srgbClr val="BED8AA"/>
        </a:accent5>
        <a:accent6>
          <a:srgbClr val="C1261A"/>
        </a:accent6>
        <a:hlink>
          <a:srgbClr val="66666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000" dirty="0" smtClean="0">
            <a:latin typeface="Franklin Gothic Book" panose="020B05030201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000" dirty="0" smtClean="0">
            <a:latin typeface="Franklin Gothic Book" panose="020B05030201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27744</TotalTime>
  <Words>468</Words>
  <Application>Microsoft Office PowerPoint</Application>
  <PresentationFormat>On-screen Show (4:3)</PresentationFormat>
  <Paragraphs>90</Paragraphs>
  <Slides>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6" baseType="lpstr">
      <vt:lpstr>ＭＳ Ｐゴシック</vt:lpstr>
      <vt:lpstr>Arial</vt:lpstr>
      <vt:lpstr>Arial Unicode MS</vt:lpstr>
      <vt:lpstr>Calibri</vt:lpstr>
      <vt:lpstr>Franklin Gothic Book</vt:lpstr>
      <vt:lpstr>Franklin Gothic Demi</vt:lpstr>
      <vt:lpstr>Franklin Gothic Demi Cond</vt:lpstr>
      <vt:lpstr>Franklin Gothic Medium</vt:lpstr>
      <vt:lpstr>Franklin Gothic Medium Cond</vt:lpstr>
      <vt:lpstr>Georgia</vt:lpstr>
      <vt:lpstr>Gotham Bold</vt:lpstr>
      <vt:lpstr>Helvetica</vt:lpstr>
      <vt:lpstr>Times New Roman</vt:lpstr>
      <vt:lpstr>Wingdings</vt:lpstr>
      <vt:lpstr>12_Title Page - Client Presentation</vt:lpstr>
      <vt:lpstr>2_Office Theme</vt:lpstr>
      <vt:lpstr>3_Office Theme</vt:lpstr>
      <vt:lpstr>think-cell Slide</vt:lpstr>
      <vt:lpstr>PowerPoint Presentation</vt:lpstr>
      <vt:lpstr>PHPs for NC Medicaid Managed Care</vt:lpstr>
      <vt:lpstr>NC Medicaid Managed Care Regions and Rollout Dates</vt:lpstr>
      <vt:lpstr>Medicaid Transformation Timeline</vt:lpstr>
      <vt:lpstr>Current Managed Care Activities</vt:lpstr>
      <vt:lpstr>DSS TRAINING – Managed Care</vt:lpstr>
      <vt:lpstr>Ombudsman Update </vt:lpstr>
      <vt:lpstr>Questions</vt:lpstr>
    </vt:vector>
  </TitlesOfParts>
  <Company>Manatt, Phelps &amp; Phillips, LLP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Striar</dc:creator>
  <cp:lastModifiedBy>Farrington, Debra C</cp:lastModifiedBy>
  <cp:revision>2515</cp:revision>
  <cp:lastPrinted>2018-10-12T17:00:09Z</cp:lastPrinted>
  <dcterms:created xsi:type="dcterms:W3CDTF">2018-04-19T14:12:54Z</dcterms:created>
  <dcterms:modified xsi:type="dcterms:W3CDTF">2019-03-26T21:14:34Z</dcterms:modified>
</cp:coreProperties>
</file>