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 id="2147483700" r:id="rId5"/>
    <p:sldMasterId id="2147483711" r:id="rId6"/>
    <p:sldMasterId id="2147483726" r:id="rId7"/>
    <p:sldMasterId id="2147483741" r:id="rId8"/>
  </p:sldMasterIdLst>
  <p:notesMasterIdLst>
    <p:notesMasterId r:id="rId18"/>
  </p:notesMasterIdLst>
  <p:handoutMasterIdLst>
    <p:handoutMasterId r:id="rId19"/>
  </p:handoutMasterIdLst>
  <p:sldIdLst>
    <p:sldId id="1705" r:id="rId9"/>
    <p:sldId id="1711" r:id="rId10"/>
    <p:sldId id="1710" r:id="rId11"/>
    <p:sldId id="3901" r:id="rId12"/>
    <p:sldId id="3899" r:id="rId13"/>
    <p:sldId id="1712" r:id="rId14"/>
    <p:sldId id="3898" r:id="rId15"/>
    <p:sldId id="3897" r:id="rId16"/>
    <p:sldId id="3900" r:id="rId17"/>
  </p:sldIdLst>
  <p:sldSz cx="9144000" cy="6858000" type="screen4x3"/>
  <p:notesSz cx="7010400" cy="92964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Presentation" id="{6751D4EE-297C-42CD-93BE-32CBD07B3CDF}">
          <p14:sldIdLst>
            <p14:sldId id="1705"/>
            <p14:sldId id="1711"/>
            <p14:sldId id="1710"/>
            <p14:sldId id="3901"/>
            <p14:sldId id="3899"/>
            <p14:sldId id="1712"/>
            <p14:sldId id="3898"/>
            <p14:sldId id="3897"/>
            <p14:sldId id="3900"/>
          </p14:sldIdLst>
        </p14:section>
      </p14:sectionLst>
    </p:ext>
    <p:ext uri="{EFAFB233-063F-42B5-8137-9DF3F51BA10A}">
      <p15:sldGuideLst xmlns:p15="http://schemas.microsoft.com/office/powerpoint/2012/main">
        <p15:guide id="1" orient="horz" pos="2208" userDrawn="1">
          <p15:clr>
            <a:srgbClr val="A4A3A4"/>
          </p15:clr>
        </p15:guide>
        <p15:guide id="2" pos="290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extLst/>
  </p:cmAuthor>
  <p:cmAuthor id="2" name="Aggarwal, Ruchi B." initials="ARB" lastIdx="30" clrIdx="1">
    <p:extLst>
      <p:ext uri="{19B8F6BF-5375-455C-9EA6-DF929625EA0E}">
        <p15:presenceInfo xmlns:p15="http://schemas.microsoft.com/office/powerpoint/2012/main" userId="S-1-5-21-329068152-1454471165-1417001333-5074872" providerId="AD"/>
      </p:ext>
    </p:extLst>
  </p:cmAuthor>
  <p:cmAuthor id="3" name="Stonehouse, S." initials="SS" lastIdx="42" clrIdx="2">
    <p:extLst>
      <p:ext uri="{19B8F6BF-5375-455C-9EA6-DF929625EA0E}">
        <p15:presenceInfo xmlns:p15="http://schemas.microsoft.com/office/powerpoint/2012/main" userId="S-1-5-21-329068152-1454471165-1417001333-2488840" providerId="AD"/>
      </p:ext>
    </p:extLst>
  </p:cmAuthor>
  <p:cmAuthor id="4" name="Hardison, Kathy" initials="HK" lastIdx="53" clrIdx="3">
    <p:extLst>
      <p:ext uri="{19B8F6BF-5375-455C-9EA6-DF929625EA0E}">
        <p15:presenceInfo xmlns:p15="http://schemas.microsoft.com/office/powerpoint/2012/main" userId="S-1-5-21-329068152-1454471165-1417001333-4168882" providerId="AD"/>
      </p:ext>
    </p:extLst>
  </p:cmAuthor>
  <p:cmAuthor id="5" name="Brandenburg, Sara" initials="BS" lastIdx="30" clrIdx="4">
    <p:extLst>
      <p:ext uri="{19B8F6BF-5375-455C-9EA6-DF929625EA0E}">
        <p15:presenceInfo xmlns:p15="http://schemas.microsoft.com/office/powerpoint/2012/main" userId="S-1-5-21-329068152-1454471165-1417001333-5219532" providerId="AD"/>
      </p:ext>
    </p:extLst>
  </p:cmAuthor>
  <p:cmAuthor id="6" name="Wood, Mary" initials="WM" lastIdx="13" clrIdx="5">
    <p:extLst>
      <p:ext uri="{19B8F6BF-5375-455C-9EA6-DF929625EA0E}">
        <p15:presenceInfo xmlns:p15="http://schemas.microsoft.com/office/powerpoint/2012/main" userId="S-1-5-21-329068152-1454471165-1417001333-2271679" providerId="AD"/>
      </p:ext>
    </p:extLst>
  </p:cmAuthor>
  <p:cmAuthor id="7" name="Green, Sarah A." initials="GSA" lastIdx="16" clrIdx="6">
    <p:extLst>
      <p:ext uri="{19B8F6BF-5375-455C-9EA6-DF929625EA0E}">
        <p15:presenceInfo xmlns:p15="http://schemas.microsoft.com/office/powerpoint/2012/main" userId="S-1-5-21-329068152-1454471165-1417001333-4168733" providerId="AD"/>
      </p:ext>
    </p:extLst>
  </p:cmAuthor>
  <p:cmAuthor id="8" name="Barbier, Caitlin M." initials="BCM" lastIdx="25" clrIdx="7">
    <p:extLst>
      <p:ext uri="{19B8F6BF-5375-455C-9EA6-DF929625EA0E}">
        <p15:presenceInfo xmlns:p15="http://schemas.microsoft.com/office/powerpoint/2012/main" userId="S-1-5-21-329068152-1454471165-1417001333-7090972" providerId="AD"/>
      </p:ext>
    </p:extLst>
  </p:cmAuthor>
  <p:cmAuthor id="9" name="Heather Wiseman" initials="HW" lastIdx="17" clrIdx="8">
    <p:extLst>
      <p:ext uri="{19B8F6BF-5375-455C-9EA6-DF929625EA0E}">
        <p15:presenceInfo xmlns:p15="http://schemas.microsoft.com/office/powerpoint/2012/main" userId="S-1-5-21-3006265058-2649946046-1292183253-8781" providerId="AD"/>
      </p:ext>
    </p:extLst>
  </p:cmAuthor>
  <p:cmAuthor id="10" name="Odell, Elizabeth" initials="OE" lastIdx="2" clrIdx="9">
    <p:extLst>
      <p:ext uri="{19B8F6BF-5375-455C-9EA6-DF929625EA0E}">
        <p15:presenceInfo xmlns:p15="http://schemas.microsoft.com/office/powerpoint/2012/main" userId="S-1-5-21-2744878847-1876734302-662453930-245217" providerId="AD"/>
      </p:ext>
    </p:extLst>
  </p:cmAuthor>
  <p:cmAuthor id="11" name="Danner, Sandy" initials="DS" lastIdx="6" clrIdx="10">
    <p:extLst>
      <p:ext uri="{19B8F6BF-5375-455C-9EA6-DF929625EA0E}">
        <p15:presenceInfo xmlns:p15="http://schemas.microsoft.com/office/powerpoint/2012/main" userId="S-1-5-21-3006265058-2649946046-1292183253-2900" providerId="AD"/>
      </p:ext>
    </p:extLst>
  </p:cmAuthor>
  <p:cmAuthor id="12" name="Aggarwal, Ruchi B." initials="ARB [2]" lastIdx="10" clrIdx="11">
    <p:extLst>
      <p:ext uri="{19B8F6BF-5375-455C-9EA6-DF929625EA0E}">
        <p15:presenceInfo xmlns:p15="http://schemas.microsoft.com/office/powerpoint/2012/main" userId="S::ruchi.b.aggarwal@accenture.com::d4d9cf1c-39d2-4568-a644-6ff9867d0f50" providerId="AD"/>
      </p:ext>
    </p:extLst>
  </p:cmAuthor>
  <p:cmAuthor id="13" name="Paz, Fabiola Y." initials="PFY" lastIdx="2" clrIdx="12">
    <p:extLst>
      <p:ext uri="{19B8F6BF-5375-455C-9EA6-DF929625EA0E}">
        <p15:presenceInfo xmlns:p15="http://schemas.microsoft.com/office/powerpoint/2012/main" userId="S::fabiola.y.paz@accenture.com::db536731-ed6a-47e5-b0d0-b6c1d6a420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a:srgbClr val="8A99B6"/>
    <a:srgbClr val="687D96"/>
    <a:srgbClr val="3A5282"/>
    <a:srgbClr val="5E729B"/>
    <a:srgbClr val="00B050"/>
    <a:srgbClr val="D2DBE5"/>
    <a:srgbClr val="96AFCF"/>
    <a:srgbClr val="873AC0"/>
    <a:srgbClr val="F14C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3530" autoAdjust="0"/>
  </p:normalViewPr>
  <p:slideViewPr>
    <p:cSldViewPr snapToGrid="0">
      <p:cViewPr varScale="1">
        <p:scale>
          <a:sx n="120" d="100"/>
          <a:sy n="120" d="100"/>
        </p:scale>
        <p:origin x="1266" y="102"/>
      </p:cViewPr>
      <p:guideLst>
        <p:guide orient="horz" pos="2208"/>
        <p:guide pos="2904"/>
      </p:guideLst>
    </p:cSldViewPr>
  </p:slideViewPr>
  <p:outlineViewPr>
    <p:cViewPr>
      <p:scale>
        <a:sx n="33" d="100"/>
        <a:sy n="33" d="100"/>
      </p:scale>
      <p:origin x="0" y="64"/>
    </p:cViewPr>
  </p:outlineViewPr>
  <p:notesTextViewPr>
    <p:cViewPr>
      <p:scale>
        <a:sx n="100" d="100"/>
        <a:sy n="100" d="100"/>
      </p:scale>
      <p:origin x="0" y="0"/>
    </p:cViewPr>
  </p:notesTextViewPr>
  <p:sorterViewPr>
    <p:cViewPr>
      <p:scale>
        <a:sx n="110" d="100"/>
        <a:sy n="110" d="100"/>
      </p:scale>
      <p:origin x="0" y="0"/>
    </p:cViewPr>
  </p:sorterViewPr>
  <p:notesViewPr>
    <p:cSldViewPr snapToGrid="0">
      <p:cViewPr varScale="1">
        <p:scale>
          <a:sx n="66" d="100"/>
          <a:sy n="66" d="100"/>
        </p:scale>
        <p:origin x="274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0" y="0"/>
            <a:ext cx="3038475" cy="466578"/>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6" y="0"/>
            <a:ext cx="3038475" cy="466578"/>
          </a:xfrm>
          <a:prstGeom prst="rect">
            <a:avLst/>
          </a:prstGeom>
        </p:spPr>
        <p:txBody>
          <a:bodyPr vert="horz" lIns="91759" tIns="45880" rIns="91759" bIns="45880" rtlCol="0"/>
          <a:lstStyle>
            <a:lvl1pPr algn="r">
              <a:defRPr sz="1200"/>
            </a:lvl1pPr>
          </a:lstStyle>
          <a:p>
            <a:fld id="{A9B734D9-FBB7-4B85-86A2-24E15EDE55E0}" type="datetimeFigureOut">
              <a:rPr lang="en-US" smtClean="0"/>
              <a:t>8/28/2019</a:t>
            </a:fld>
            <a:endParaRPr lang="en-US" dirty="0"/>
          </a:p>
        </p:txBody>
      </p:sp>
      <p:sp>
        <p:nvSpPr>
          <p:cNvPr id="4" name="Footer Placeholder 3"/>
          <p:cNvSpPr>
            <a:spLocks noGrp="1"/>
          </p:cNvSpPr>
          <p:nvPr>
            <p:ph type="ftr" sz="quarter" idx="2"/>
          </p:nvPr>
        </p:nvSpPr>
        <p:spPr>
          <a:xfrm>
            <a:off x="10" y="8829823"/>
            <a:ext cx="3038475" cy="466578"/>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6" y="8829823"/>
            <a:ext cx="3038475" cy="466578"/>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6435"/>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6435"/>
          </a:xfrm>
          <a:prstGeom prst="rect">
            <a:avLst/>
          </a:prstGeom>
        </p:spPr>
        <p:txBody>
          <a:bodyPr vert="horz" lIns="93155" tIns="46576" rIns="93155" bIns="46576" rtlCol="0"/>
          <a:lstStyle>
            <a:lvl1pPr algn="r">
              <a:defRPr sz="1200"/>
            </a:lvl1pPr>
          </a:lstStyle>
          <a:p>
            <a:fld id="{E3FD6F98-055A-4837-90F2-8E5F6821A1BB}" type="datetimeFigureOut">
              <a:rPr lang="en-US" smtClean="0"/>
              <a:t>8/28/2019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73900"/>
            <a:ext cx="5608320" cy="3660458"/>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6"/>
            <a:ext cx="3037840" cy="466434"/>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76"/>
            <a:ext cx="3037840" cy="466434"/>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38846069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Auto-Assignment Training</a:t>
            </a:r>
          </a:p>
          <a:p>
            <a:pPr marL="171450" indent="-171450">
              <a:buFontTx/>
              <a:buChar char="-"/>
            </a:pPr>
            <a:r>
              <a:rPr lang="en-US" dirty="0"/>
              <a:t>Weekly progress reports are being sent to DSS Directors and County Champions on Mondays. To show a course as completed, users must pass the associated quiz.</a:t>
            </a:r>
          </a:p>
          <a:p>
            <a:pPr marL="171450" indent="-171450">
              <a:buFontTx/>
              <a:buChar char="-"/>
            </a:pPr>
            <a:r>
              <a:rPr lang="en-US" dirty="0"/>
              <a:t>Both Auto-Assignment courses have been added to all Learning Paths on the Learning Gateway</a:t>
            </a:r>
          </a:p>
          <a:p>
            <a:pPr marL="0" indent="0">
              <a:buFontTx/>
              <a:buNone/>
            </a:pPr>
            <a:endParaRPr lang="en-US" dirty="0"/>
          </a:p>
          <a:p>
            <a:pPr marL="0" indent="0">
              <a:buFontTx/>
              <a:buNone/>
            </a:pPr>
            <a:r>
              <a:rPr lang="en-US" dirty="0"/>
              <a:t>Auto-Assignment Checklist</a:t>
            </a:r>
          </a:p>
          <a:p>
            <a:pPr marL="171450" indent="-171450">
              <a:buFontTx/>
              <a:buChar char="-"/>
            </a:pPr>
            <a:r>
              <a:rPr lang="en-US" dirty="0"/>
              <a:t>Used to help monitor each county’s progress prior to Auto-Assignment</a:t>
            </a:r>
          </a:p>
          <a:p>
            <a:pPr marL="171450" indent="-171450">
              <a:buFontTx/>
              <a:buChar char="-"/>
            </a:pPr>
            <a:r>
              <a:rPr lang="en-US" dirty="0"/>
              <a:t>The County Readiness Team has received a number of checklists so far, thank you!</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96408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3657961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sz="1200" b="1" kern="1200" dirty="0">
                <a:solidFill>
                  <a:schemeClr val="tx1"/>
                </a:solidFill>
                <a:effectLst/>
                <a:latin typeface="+mn-lt"/>
                <a:ea typeface="+mn-ea"/>
                <a:cs typeface="+mn-cs"/>
              </a:rPr>
              <a:t>Straight-through Processing </a:t>
            </a:r>
            <a:r>
              <a:rPr lang="en-US" sz="1200" kern="1200" dirty="0">
                <a:solidFill>
                  <a:schemeClr val="tx1"/>
                </a:solidFill>
                <a:effectLst/>
                <a:latin typeface="+mn-lt"/>
                <a:ea typeface="+mn-ea"/>
                <a:cs typeface="+mn-cs"/>
              </a:rPr>
              <a:t>related to Release 1 will include: </a:t>
            </a:r>
          </a:p>
          <a:p>
            <a:pPr marL="171450" lvl="0" indent="-171450">
              <a:buFontTx/>
              <a:buChar char="-"/>
            </a:pPr>
            <a:r>
              <a:rPr lang="en-US" sz="1200" kern="1200" dirty="0">
                <a:solidFill>
                  <a:schemeClr val="tx1"/>
                </a:solidFill>
                <a:effectLst/>
                <a:latin typeface="+mn-lt"/>
                <a:ea typeface="+mn-ea"/>
                <a:cs typeface="+mn-cs"/>
              </a:rPr>
              <a:t>Straight-Through Processing (new applicants with no income OR applicants known to NC FAST without an open MAGI Integrated Case with no income)</a:t>
            </a:r>
          </a:p>
          <a:p>
            <a:pPr marL="171450" lvl="0" indent="-171450">
              <a:buFontTx/>
              <a:buChar char="-"/>
            </a:pPr>
            <a:endParaRPr lang="en-US" sz="1200" kern="1200" dirty="0">
              <a:solidFill>
                <a:schemeClr val="tx1"/>
              </a:solidFill>
              <a:effectLst/>
              <a:latin typeface="+mn-lt"/>
              <a:ea typeface="+mn-ea"/>
              <a:cs typeface="+mn-cs"/>
            </a:endParaRPr>
          </a:p>
          <a:p>
            <a:pPr marL="0" lvl="0" indent="0">
              <a:buFont typeface="Arial" panose="020B0604020202020204" pitchFamily="34" charset="0"/>
              <a:buNone/>
            </a:pPr>
            <a:r>
              <a:rPr lang="en-US" sz="1200" b="1" kern="1200" dirty="0">
                <a:solidFill>
                  <a:schemeClr val="tx1"/>
                </a:solidFill>
                <a:effectLst/>
                <a:latin typeface="+mn-lt"/>
                <a:ea typeface="+mn-ea"/>
                <a:cs typeface="+mn-cs"/>
              </a:rPr>
              <a:t>Simplified Online Verifications</a:t>
            </a:r>
            <a:r>
              <a:rPr lang="en-US" sz="1200" kern="1200" dirty="0">
                <a:solidFill>
                  <a:schemeClr val="tx1"/>
                </a:solidFill>
                <a:effectLst/>
                <a:latin typeface="+mn-lt"/>
                <a:ea typeface="+mn-ea"/>
                <a:cs typeface="+mn-cs"/>
              </a:rPr>
              <a:t>:</a:t>
            </a: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Interface calls through OVS are systematically made within NC FAST</a:t>
            </a: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OVS sends back information which is used to validate the verifications within an application</a:t>
            </a: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In parallel, NC FAST performs parent caretaker and household composition verification checks </a:t>
            </a: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Online Verification Sources: </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DES/ESCWS: Unemployment Benefit Verification</a:t>
            </a:r>
          </a:p>
          <a:p>
            <a:pPr marL="628650" lvl="1" indent="-171450">
              <a:buFont typeface="Wingdings" panose="05000000000000000000" pitchFamily="2" charset="2"/>
              <a:buChar char="ü"/>
            </a:pPr>
            <a:r>
              <a:rPr lang="en-US" sz="1200" kern="1200" dirty="0" err="1">
                <a:solidFill>
                  <a:schemeClr val="tx1"/>
                </a:solidFill>
                <a:effectLst/>
                <a:latin typeface="+mn-lt"/>
                <a:ea typeface="+mn-ea"/>
                <a:cs typeface="+mn-cs"/>
              </a:rPr>
              <a:t>SOLQis</a:t>
            </a:r>
            <a:r>
              <a:rPr lang="en-US" sz="1200" kern="1200" dirty="0">
                <a:solidFill>
                  <a:schemeClr val="tx1"/>
                </a:solidFill>
                <a:effectLst/>
                <a:latin typeface="+mn-lt"/>
                <a:ea typeface="+mn-ea"/>
                <a:cs typeface="+mn-cs"/>
              </a:rPr>
              <a:t>: Social Security Verification/ Income</a:t>
            </a:r>
          </a:p>
          <a:p>
            <a:pPr marL="628650" lvl="1" indent="-171450">
              <a:buFont typeface="Wingdings" panose="05000000000000000000" pitchFamily="2" charset="2"/>
              <a:buChar char="ü"/>
            </a:pPr>
            <a:r>
              <a:rPr lang="en-US" sz="1200" kern="1200" dirty="0" err="1">
                <a:solidFill>
                  <a:schemeClr val="tx1"/>
                </a:solidFill>
                <a:effectLst/>
                <a:latin typeface="+mn-lt"/>
                <a:ea typeface="+mn-ea"/>
                <a:cs typeface="+mn-cs"/>
              </a:rPr>
              <a:t>SOLQic</a:t>
            </a:r>
            <a:r>
              <a:rPr lang="en-US" sz="1200" kern="1200" dirty="0">
                <a:solidFill>
                  <a:schemeClr val="tx1"/>
                </a:solidFill>
                <a:effectLst/>
                <a:latin typeface="+mn-lt"/>
                <a:ea typeface="+mn-ea"/>
                <a:cs typeface="+mn-cs"/>
              </a:rPr>
              <a:t>: Citizenship Verification</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DMV/DES: Residency Verification</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SAVE: Citizenship Verification</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NEWHR/DES: Income Verification</a:t>
            </a:r>
          </a:p>
          <a:p>
            <a:pPr marL="0" lvl="0" indent="0">
              <a:buFont typeface="Arial" panose="020B0604020202020204" pitchFamily="34" charset="0"/>
              <a:buNone/>
            </a:pPr>
            <a:endParaRPr lang="en-US" sz="1200" b="1" kern="1200" dirty="0">
              <a:solidFill>
                <a:schemeClr val="tx1"/>
              </a:solidFill>
              <a:effectLst/>
              <a:latin typeface="+mn-lt"/>
              <a:ea typeface="+mn-ea"/>
              <a:cs typeface="+mn-cs"/>
            </a:endParaRPr>
          </a:p>
          <a:p>
            <a:pPr marL="0" lvl="0" indent="0">
              <a:buFont typeface="Arial" panose="020B0604020202020204" pitchFamily="34" charset="0"/>
              <a:buNone/>
            </a:pPr>
            <a:r>
              <a:rPr lang="en-US" sz="1200" b="1" kern="1200" dirty="0">
                <a:solidFill>
                  <a:schemeClr val="tx1"/>
                </a:solidFill>
                <a:effectLst/>
                <a:latin typeface="+mn-lt"/>
                <a:ea typeface="+mn-ea"/>
                <a:cs typeface="+mn-cs"/>
              </a:rPr>
              <a:t>Automated Notices:</a:t>
            </a:r>
          </a:p>
          <a:p>
            <a:pPr marL="171450" lvl="0" indent="-171450">
              <a:buFontTx/>
              <a:buChar char="-"/>
            </a:pPr>
            <a:r>
              <a:rPr lang="en-US" sz="1200" kern="1200" dirty="0">
                <a:solidFill>
                  <a:schemeClr val="tx1"/>
                </a:solidFill>
                <a:effectLst/>
                <a:latin typeface="+mn-lt"/>
                <a:ea typeface="+mn-ea"/>
                <a:cs typeface="+mn-cs"/>
              </a:rPr>
              <a:t>DMA-5097 notice will be drafted by the system and sent to central print</a:t>
            </a:r>
          </a:p>
          <a:p>
            <a:pPr marL="171450" lvl="0" indent="-171450">
              <a:buFontTx/>
              <a:buChar char="-"/>
            </a:pPr>
            <a:r>
              <a:rPr lang="en-US" sz="1200" kern="1200" dirty="0">
                <a:solidFill>
                  <a:schemeClr val="tx1"/>
                </a:solidFill>
                <a:effectLst/>
                <a:latin typeface="+mn-lt"/>
                <a:ea typeface="+mn-ea"/>
                <a:cs typeface="+mn-cs"/>
              </a:rPr>
              <a:t>DMA-5059* is being automated as part of R1 except for the four waiver counties. When the application falls out due to income, and the caseworker manually processes the application, the DMA-5059 will be auto-generated upon authorization and sent through central print, unless it’s one of the four enrollment fee waiver counties </a:t>
            </a:r>
          </a:p>
          <a:p>
            <a:pPr marL="0" lvl="0" indent="0">
              <a:buFont typeface="Arial" panose="020B0604020202020204" pitchFamily="34" charset="0"/>
              <a:buNone/>
            </a:pPr>
            <a:endParaRPr lang="en-US" sz="1200" b="1" kern="1200" dirty="0">
              <a:solidFill>
                <a:schemeClr val="tx1"/>
              </a:solidFill>
              <a:effectLst/>
              <a:latin typeface="+mn-lt"/>
              <a:ea typeface="+mn-ea"/>
              <a:cs typeface="+mn-cs"/>
            </a:endParaRPr>
          </a:p>
          <a:p>
            <a:pPr marL="0" lvl="0" indent="0">
              <a:buFont typeface="Arial" panose="020B0604020202020204" pitchFamily="34" charset="0"/>
              <a:buNone/>
            </a:pPr>
            <a:r>
              <a:rPr lang="en-US" sz="1200" b="1" kern="1200" dirty="0">
                <a:solidFill>
                  <a:schemeClr val="tx1"/>
                </a:solidFill>
                <a:effectLst/>
                <a:latin typeface="+mn-lt"/>
                <a:ea typeface="+mn-ea"/>
                <a:cs typeface="+mn-cs"/>
              </a:rPr>
              <a:t>Post Eligibility Case Review Actions</a:t>
            </a:r>
          </a:p>
          <a:p>
            <a:pPr marL="171450" lvl="0" indent="-171450">
              <a:buFontTx/>
              <a:buChar char="-"/>
            </a:pPr>
            <a:r>
              <a:rPr lang="en-US" sz="1200" kern="1200" dirty="0">
                <a:solidFill>
                  <a:schemeClr val="tx1"/>
                </a:solidFill>
                <a:effectLst/>
                <a:latin typeface="+mn-lt"/>
                <a:ea typeface="+mn-ea"/>
                <a:cs typeface="+mn-cs"/>
              </a:rPr>
              <a:t>Post enrollment items are specific categories of information that require further review by a caseworker after a MAGI application is authorized. After an application completes Straight-through Processing, NC FAST will check for post enrollment items</a:t>
            </a:r>
          </a:p>
          <a:p>
            <a:pPr marL="171450" lvl="0" indent="-171450">
              <a:buFontTx/>
              <a:buChar char="-"/>
            </a:pPr>
            <a:r>
              <a:rPr lang="en-US" sz="1200" kern="1200" dirty="0">
                <a:solidFill>
                  <a:schemeClr val="tx1"/>
                </a:solidFill>
                <a:effectLst/>
                <a:latin typeface="+mn-lt"/>
                <a:ea typeface="+mn-ea"/>
                <a:cs typeface="+mn-cs"/>
              </a:rPr>
              <a:t>If an application </a:t>
            </a:r>
            <a:r>
              <a:rPr lang="en-US" sz="1200" b="1" kern="1200" dirty="0">
                <a:solidFill>
                  <a:schemeClr val="tx1"/>
                </a:solidFill>
                <a:effectLst/>
                <a:latin typeface="+mn-lt"/>
                <a:ea typeface="+mn-ea"/>
                <a:cs typeface="+mn-cs"/>
              </a:rPr>
              <a:t>does not </a:t>
            </a:r>
            <a:r>
              <a:rPr lang="en-US" sz="1200" kern="1200" dirty="0">
                <a:solidFill>
                  <a:schemeClr val="tx1"/>
                </a:solidFill>
                <a:effectLst/>
                <a:latin typeface="+mn-lt"/>
                <a:ea typeface="+mn-ea"/>
                <a:cs typeface="+mn-cs"/>
              </a:rPr>
              <a:t>complete Straight-through Processing, caseworkers must manually check for the following post enrollment items:</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Assign Case to  a Caseworker</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Child Support Enforcement Referral</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Veterans’ Benefits</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Other Health Insurance</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90 day Reasonable Opportunity</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Unemployment Benefits</a:t>
            </a:r>
          </a:p>
          <a:p>
            <a:pPr marL="628650" lvl="1" indent="-171450">
              <a:buFont typeface="Wingdings" panose="05000000000000000000" pitchFamily="2" charset="2"/>
              <a:buChar char="ü"/>
            </a:pPr>
            <a:r>
              <a:rPr lang="en-US" sz="1200" kern="1200" dirty="0">
                <a:solidFill>
                  <a:schemeClr val="tx1"/>
                </a:solidFill>
                <a:effectLst/>
                <a:latin typeface="+mn-lt"/>
                <a:ea typeface="+mn-ea"/>
                <a:cs typeface="+mn-cs"/>
              </a:rPr>
              <a:t>Same applicant/beneficiary on existing Presumptive Eligibility application or case</a:t>
            </a:r>
          </a:p>
          <a:p>
            <a:endParaRPr lang="en-US" dirty="0"/>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7</a:t>
            </a:fld>
            <a:endParaRPr lang="en-US" dirty="0"/>
          </a:p>
        </p:txBody>
      </p:sp>
    </p:spTree>
    <p:extLst>
      <p:ext uri="{BB962C8B-B14F-4D97-AF65-F5344CB8AC3E}">
        <p14:creationId xmlns:p14="http://schemas.microsoft.com/office/powerpoint/2010/main" val="1080750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sz="1200" b="1" kern="1200" dirty="0">
                <a:solidFill>
                  <a:schemeClr val="tx1"/>
                </a:solidFill>
                <a:effectLst/>
                <a:latin typeface="+mn-lt"/>
                <a:ea typeface="+mn-ea"/>
                <a:cs typeface="+mn-cs"/>
              </a:rPr>
              <a:t>Sept. 12 Readiness Call</a:t>
            </a:r>
          </a:p>
          <a:p>
            <a:pPr marL="171450" lvl="0" indent="-171450">
              <a:buFontTx/>
              <a:buChar char="-"/>
            </a:pPr>
            <a:r>
              <a:rPr lang="en-US" sz="1200" b="0" kern="1200" dirty="0">
                <a:solidFill>
                  <a:schemeClr val="tx1"/>
                </a:solidFill>
                <a:effectLst/>
                <a:latin typeface="+mn-lt"/>
                <a:ea typeface="+mn-ea"/>
                <a:cs typeface="+mn-cs"/>
              </a:rPr>
              <a:t>T</a:t>
            </a:r>
            <a:r>
              <a:rPr lang="en-US" sz="1200" kern="1200" dirty="0">
                <a:solidFill>
                  <a:schemeClr val="tx1"/>
                </a:solidFill>
                <a:effectLst/>
                <a:latin typeface="+mn-lt"/>
                <a:ea typeface="+mn-ea"/>
                <a:cs typeface="+mn-cs"/>
              </a:rPr>
              <a:t>opics include: ROP, case review, residency verification</a:t>
            </a:r>
          </a:p>
          <a:p>
            <a:pPr marL="171450" lvl="0" indent="-171450">
              <a:buFontTx/>
              <a:buChar char="-"/>
            </a:pPr>
            <a:endParaRPr lang="en-US" sz="1200" kern="1200" dirty="0">
              <a:solidFill>
                <a:schemeClr val="tx1"/>
              </a:solidFill>
              <a:effectLst/>
              <a:latin typeface="+mn-lt"/>
              <a:ea typeface="+mn-ea"/>
              <a:cs typeface="+mn-cs"/>
            </a:endParaRPr>
          </a:p>
          <a:p>
            <a:pPr marL="0" lvl="0" indent="0">
              <a:buFont typeface="Arial" panose="020B0604020202020204" pitchFamily="34" charset="0"/>
              <a:buNone/>
            </a:pPr>
            <a:r>
              <a:rPr lang="en-US" b="1" dirty="0"/>
              <a:t>October Activities</a:t>
            </a:r>
            <a:endParaRPr lang="en-US" sz="1200" kern="1200" dirty="0">
              <a:solidFill>
                <a:schemeClr val="tx1"/>
              </a:solidFill>
              <a:effectLst/>
              <a:latin typeface="+mn-lt"/>
              <a:ea typeface="+mn-ea"/>
              <a:cs typeface="+mn-cs"/>
            </a:endParaRP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User End Testing with Partner Counites (Robeson &amp; Alamance)*</a:t>
            </a: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Beneficiary Engagement with Partner County (Wake)*</a:t>
            </a: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Training via WBTs will be available in October. We anticipate that it will take caseworkers approximately 2-hours to complete P14.2 training for Release 1. We will continue to engage partner counties with training material reviews to gather their feedback to better inform updates where possible (e.g. User Checkpoint 1). </a:t>
            </a:r>
          </a:p>
          <a:p>
            <a:pPr marL="0" lvl="0" indent="0" algn="l" defTabSz="914400" rtl="0" eaLnBrk="1" latinLnBrk="0" hangingPunct="1">
              <a:buFontTx/>
              <a:buNone/>
            </a:pPr>
            <a:r>
              <a:rPr lang="en-US" sz="1200" b="0" i="1" kern="1200" dirty="0">
                <a:solidFill>
                  <a:schemeClr val="tx1"/>
                </a:solidFill>
                <a:effectLst/>
                <a:latin typeface="+mn-lt"/>
                <a:ea typeface="+mn-ea"/>
                <a:cs typeface="+mn-cs"/>
              </a:rPr>
              <a:t>*Note: Activity dates are subject to change. </a:t>
            </a: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marL="0" lvl="0" indent="0">
              <a:buFont typeface="Arial" panose="020B0604020202020204" pitchFamily="34" charset="0"/>
              <a:buNone/>
            </a:pPr>
            <a:r>
              <a:rPr lang="en-US" sz="1200" b="1" kern="1200" dirty="0">
                <a:solidFill>
                  <a:schemeClr val="tx1"/>
                </a:solidFill>
                <a:effectLst/>
                <a:latin typeface="+mn-lt"/>
                <a:ea typeface="+mn-ea"/>
                <a:cs typeface="+mn-cs"/>
              </a:rPr>
              <a:t>November 2019</a:t>
            </a: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More information to come on State and County Testing </a:t>
            </a:r>
          </a:p>
          <a:p>
            <a:pPr marL="171450" lvl="0" indent="-171450" algn="l" defTabSz="914400" rtl="0" eaLnBrk="1" latinLnBrk="0" hangingPunct="1">
              <a:buFontTx/>
              <a:buChar char="-"/>
            </a:pPr>
            <a:endParaRPr lang="en-US" sz="1200" b="0" kern="1200" dirty="0">
              <a:solidFill>
                <a:schemeClr val="tx1"/>
              </a:solidFill>
              <a:effectLst/>
              <a:latin typeface="+mn-lt"/>
              <a:ea typeface="+mn-ea"/>
              <a:cs typeface="+mn-cs"/>
            </a:endParaRPr>
          </a:p>
          <a:p>
            <a:pPr marL="0" lvl="0" indent="0">
              <a:buFont typeface="Arial" panose="020B0604020202020204" pitchFamily="34" charset="0"/>
              <a:buNone/>
            </a:pPr>
            <a:r>
              <a:rPr lang="en-US" sz="1200" b="1" kern="1200" dirty="0">
                <a:solidFill>
                  <a:schemeClr val="tx1"/>
                </a:solidFill>
                <a:effectLst/>
                <a:latin typeface="+mn-lt"/>
                <a:ea typeface="+mn-ea"/>
                <a:cs typeface="+mn-cs"/>
              </a:rPr>
              <a:t>December 2019</a:t>
            </a: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Release 1 scheduled  </a:t>
            </a:r>
          </a:p>
          <a:p>
            <a:pPr marL="171450" lvl="0" indent="-171450" algn="l" defTabSz="914400" rtl="0" eaLnBrk="1" latinLnBrk="0" hangingPunct="1">
              <a:buFontTx/>
              <a:buChar char="-"/>
            </a:pPr>
            <a:r>
              <a:rPr lang="en-US" sz="1200" b="0" kern="1200" dirty="0">
                <a:solidFill>
                  <a:schemeClr val="tx1"/>
                </a:solidFill>
                <a:effectLst/>
                <a:latin typeface="+mn-lt"/>
                <a:ea typeface="+mn-ea"/>
                <a:cs typeface="+mn-cs"/>
              </a:rPr>
              <a:t>Process for Release 2 development restarts </a:t>
            </a:r>
          </a:p>
          <a:p>
            <a:pPr marL="0" indent="0">
              <a:buFont typeface="Arial" panose="020B0604020202020204" pitchFamily="34" charset="0"/>
              <a:buNone/>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6767579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Master" Target="../slideMasters/slideMaster5.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pic>
        <p:nvPicPr>
          <p:cNvPr id="13" name="Picture 12">
            <a:extLst>
              <a:ext uri="{FF2B5EF4-FFF2-40B4-BE49-F238E27FC236}">
                <a16:creationId xmlns:a16="http://schemas.microsoft.com/office/drawing/2014/main" id="{582C2D84-F700-44C3-9709-FD1B27A8811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4"/>
          <p:cNvSpPr>
            <a:spLocks noGrp="1"/>
          </p:cNvSpPr>
          <p:nvPr>
            <p:ph type="body" sz="quarter" idx="10" hasCustomPrompt="1"/>
          </p:nvPr>
        </p:nvSpPr>
        <p:spPr>
          <a:xfrm>
            <a:off x="685800" y="933450"/>
            <a:ext cx="7772400" cy="406400"/>
          </a:xfrm>
        </p:spPr>
        <p:txBody>
          <a:bodyPr>
            <a:normAutofit/>
          </a:bodyPr>
          <a:lstStyle>
            <a:lvl1pPr marL="0" indent="0" algn="ctr">
              <a:lnSpc>
                <a:spcPct val="86000"/>
              </a:lnSpc>
              <a:spcBef>
                <a:spcPts val="0"/>
              </a:spcBef>
              <a:buNone/>
              <a:defRPr sz="1800" baseline="0"/>
            </a:lvl1pPr>
          </a:lstStyle>
          <a:p>
            <a:pPr lvl="0"/>
            <a:r>
              <a:rPr lang="en-US" dirty="0"/>
              <a:t>Click here to edit subtitle</a:t>
            </a:r>
          </a:p>
        </p:txBody>
      </p:sp>
      <p:sp>
        <p:nvSpPr>
          <p:cNvPr id="5" name="Slide Number Placeholder 4">
            <a:extLst>
              <a:ext uri="{FF2B5EF4-FFF2-40B4-BE49-F238E27FC236}">
                <a16:creationId xmlns:a16="http://schemas.microsoft.com/office/drawing/2014/main" id="{ECFB0B4A-BF51-412B-8CDC-F926A015BDBB}"/>
              </a:ext>
            </a:extLst>
          </p:cNvPr>
          <p:cNvSpPr>
            <a:spLocks noGrp="1"/>
          </p:cNvSpPr>
          <p:nvPr>
            <p:ph type="sldNum" sz="quarter" idx="11"/>
          </p:nvPr>
        </p:nvSpPr>
        <p:spPr/>
        <p:txBody>
          <a:bodyPr/>
          <a:lstStyle/>
          <a:p>
            <a:fld id="{D0DFFF2B-EFFF-42FE-A02A-8A394CCCF58E}" type="slidenum">
              <a:rPr lang="en-US" smtClean="0"/>
              <a:t>‹#›</a:t>
            </a:fld>
            <a:endParaRPr lang="en-US" dirty="0"/>
          </a:p>
        </p:txBody>
      </p:sp>
      <p:pic>
        <p:nvPicPr>
          <p:cNvPr id="6" name="Picture 5">
            <a:extLst>
              <a:ext uri="{FF2B5EF4-FFF2-40B4-BE49-F238E27FC236}">
                <a16:creationId xmlns:a16="http://schemas.microsoft.com/office/drawing/2014/main" id="{F6F0D564-5DED-4D48-B40D-7B51C1CCCF1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300" y="137574"/>
            <a:ext cx="1538654" cy="671903"/>
          </a:xfrm>
          <a:prstGeom prst="rect">
            <a:avLst/>
          </a:prstGeom>
        </p:spPr>
      </p:pic>
    </p:spTree>
    <p:extLst>
      <p:ext uri="{BB962C8B-B14F-4D97-AF65-F5344CB8AC3E}">
        <p14:creationId xmlns:p14="http://schemas.microsoft.com/office/powerpoint/2010/main" val="1404314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3066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pic>
        <p:nvPicPr>
          <p:cNvPr id="13" name="Picture 12">
            <a:extLst>
              <a:ext uri="{FF2B5EF4-FFF2-40B4-BE49-F238E27FC236}">
                <a16:creationId xmlns:a16="http://schemas.microsoft.com/office/drawing/2014/main" id="{582C2D84-F700-44C3-9709-FD1B27A8811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33471736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8" name="Picture 7">
            <a:extLst>
              <a:ext uri="{FF2B5EF4-FFF2-40B4-BE49-F238E27FC236}">
                <a16:creationId xmlns:a16="http://schemas.microsoft.com/office/drawing/2014/main" id="{4EBDDA69-05F8-4173-A2E0-3E9F44395C2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3282991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8" name="Picture 7">
            <a:extLst>
              <a:ext uri="{FF2B5EF4-FFF2-40B4-BE49-F238E27FC236}">
                <a16:creationId xmlns:a16="http://schemas.microsoft.com/office/drawing/2014/main" id="{3F135DA6-53C8-4E84-ABD2-7BD410D562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2336" y="2697480"/>
            <a:ext cx="1828800" cy="726812"/>
          </a:xfrm>
          <a:prstGeom prst="rect">
            <a:avLst/>
          </a:prstGeom>
        </p:spPr>
      </p:pic>
    </p:spTree>
    <p:extLst>
      <p:ext uri="{BB962C8B-B14F-4D97-AF65-F5344CB8AC3E}">
        <p14:creationId xmlns:p14="http://schemas.microsoft.com/office/powerpoint/2010/main" val="2930836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23011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24390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19845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8527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8" name="Picture 7">
            <a:extLst>
              <a:ext uri="{FF2B5EF4-FFF2-40B4-BE49-F238E27FC236}">
                <a16:creationId xmlns:a16="http://schemas.microsoft.com/office/drawing/2014/main" id="{4EBDDA69-05F8-4173-A2E0-3E9F44395C2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68501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28235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496100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13" name="Picture 12">
            <a:extLst>
              <a:ext uri="{FF2B5EF4-FFF2-40B4-BE49-F238E27FC236}">
                <a16:creationId xmlns:a16="http://schemas.microsoft.com/office/drawing/2014/main" id="{582C2D84-F700-44C3-9709-FD1B27A8811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5923029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8" name="Picture 7">
            <a:extLst>
              <a:ext uri="{FF2B5EF4-FFF2-40B4-BE49-F238E27FC236}">
                <a16:creationId xmlns:a16="http://schemas.microsoft.com/office/drawing/2014/main" id="{4EBDDA69-05F8-4173-A2E0-3E9F44395C2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30729309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8" name="Picture 7">
            <a:extLst>
              <a:ext uri="{FF2B5EF4-FFF2-40B4-BE49-F238E27FC236}">
                <a16:creationId xmlns:a16="http://schemas.microsoft.com/office/drawing/2014/main" id="{3F135DA6-53C8-4E84-ABD2-7BD410D562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2336" y="2697480"/>
            <a:ext cx="1828800" cy="726812"/>
          </a:xfrm>
          <a:prstGeom prst="rect">
            <a:avLst/>
          </a:prstGeom>
        </p:spPr>
      </p:pic>
    </p:spTree>
    <p:extLst>
      <p:ext uri="{BB962C8B-B14F-4D97-AF65-F5344CB8AC3E}">
        <p14:creationId xmlns:p14="http://schemas.microsoft.com/office/powerpoint/2010/main" val="34379707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38343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43368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66140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9708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8" name="Picture 7">
            <a:extLst>
              <a:ext uri="{FF2B5EF4-FFF2-40B4-BE49-F238E27FC236}">
                <a16:creationId xmlns:a16="http://schemas.microsoft.com/office/drawing/2014/main" id="{3F135DA6-53C8-4E84-ABD2-7BD410D562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2336" y="2697480"/>
            <a:ext cx="1828800" cy="726812"/>
          </a:xfrm>
          <a:prstGeom prst="rect">
            <a:avLst/>
          </a:prstGeom>
        </p:spPr>
      </p:pic>
    </p:spTree>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7761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1825"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4202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8582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4"/>
          <p:cNvSpPr>
            <a:spLocks noGrp="1"/>
          </p:cNvSpPr>
          <p:nvPr>
            <p:ph type="body" sz="quarter" idx="10" hasCustomPrompt="1"/>
          </p:nvPr>
        </p:nvSpPr>
        <p:spPr>
          <a:xfrm>
            <a:off x="685800" y="933450"/>
            <a:ext cx="7772400" cy="406400"/>
          </a:xfrm>
        </p:spPr>
        <p:txBody>
          <a:bodyPr>
            <a:normAutofit/>
          </a:bodyPr>
          <a:lstStyle>
            <a:lvl1pPr marL="0" indent="0" algn="ctr">
              <a:lnSpc>
                <a:spcPct val="86000"/>
              </a:lnSpc>
              <a:spcBef>
                <a:spcPts val="0"/>
              </a:spcBef>
              <a:buNone/>
              <a:defRPr sz="1800" baseline="0"/>
            </a:lvl1pPr>
          </a:lstStyle>
          <a:p>
            <a:pPr lvl="0"/>
            <a:r>
              <a:rPr lang="en-US" dirty="0"/>
              <a:t>Click here to edit subtitle</a:t>
            </a:r>
          </a:p>
        </p:txBody>
      </p:sp>
      <p:sp>
        <p:nvSpPr>
          <p:cNvPr id="5" name="Slide Number Placeholder 4">
            <a:extLst>
              <a:ext uri="{FF2B5EF4-FFF2-40B4-BE49-F238E27FC236}">
                <a16:creationId xmlns:a16="http://schemas.microsoft.com/office/drawing/2014/main" id="{ECFB0B4A-BF51-412B-8CDC-F926A015BDBB}"/>
              </a:ext>
            </a:extLst>
          </p:cNvPr>
          <p:cNvSpPr>
            <a:spLocks noGrp="1"/>
          </p:cNvSpPr>
          <p:nvPr>
            <p:ph type="sldNum" sz="quarter" idx="11"/>
          </p:nvPr>
        </p:nvSpPr>
        <p:spPr/>
        <p:txBody>
          <a:bodyPr/>
          <a:lstStyle/>
          <a:p>
            <a:fld id="{D0DFFF2B-EFFF-42FE-A02A-8A394CCCF58E}" type="slidenum">
              <a:rPr lang="en-US" smtClean="0"/>
              <a:t>‹#›</a:t>
            </a:fld>
            <a:endParaRPr lang="en-US" dirty="0"/>
          </a:p>
        </p:txBody>
      </p:sp>
      <p:pic>
        <p:nvPicPr>
          <p:cNvPr id="6" name="Picture 5">
            <a:extLst>
              <a:ext uri="{FF2B5EF4-FFF2-40B4-BE49-F238E27FC236}">
                <a16:creationId xmlns:a16="http://schemas.microsoft.com/office/drawing/2014/main" id="{F6F0D564-5DED-4D48-B40D-7B51C1CCCF1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300" y="137574"/>
            <a:ext cx="1538654" cy="671903"/>
          </a:xfrm>
          <a:prstGeom prst="rect">
            <a:avLst/>
          </a:prstGeom>
        </p:spPr>
      </p:pic>
    </p:spTree>
    <p:extLst>
      <p:ext uri="{BB962C8B-B14F-4D97-AF65-F5344CB8AC3E}">
        <p14:creationId xmlns:p14="http://schemas.microsoft.com/office/powerpoint/2010/main" val="82991674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206721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_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274320" y="1447801"/>
            <a:ext cx="7888288" cy="4592638"/>
          </a:xfrm>
          <a:prstGeom prst="rect">
            <a:avLst/>
          </a:prstGeom>
        </p:spPr>
        <p:txBody>
          <a:bodyPr>
            <a:noAutofit/>
          </a:bodyPr>
          <a:lstStyle>
            <a:lvl1pPr marL="228600" indent="-228600">
              <a:lnSpc>
                <a:spcPct val="100000"/>
              </a:lnSpc>
              <a:spcBef>
                <a:spcPts val="1200"/>
              </a:spcBef>
              <a:defRPr sz="28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274320" y="6243108"/>
            <a:ext cx="7992005" cy="330200"/>
          </a:xfrm>
          <a:prstGeom prst="rect">
            <a:avLst/>
          </a:prstGeo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274320" y="6573308"/>
            <a:ext cx="7682971" cy="284692"/>
          </a:xfrm>
          <a:prstGeom prst="rect">
            <a:avLst/>
          </a:prstGeom>
        </p:spPr>
        <p:txBody>
          <a:bodyPr/>
          <a:lstStyle>
            <a:lvl1pPr algn="l">
              <a:defRPr sz="1000" cap="all" baseline="0">
                <a:solidFill>
                  <a:schemeClr val="tx1"/>
                </a:solidFill>
                <a:latin typeface="Franklin Gothic Demi Cond" panose="020B0706030402020204" pitchFamily="34" charset="0"/>
              </a:defRPr>
            </a:lvl1pPr>
          </a:lstStyle>
          <a:p>
            <a:r>
              <a:rPr lang="en-US" dirty="0">
                <a:solidFill>
                  <a:prstClr val="black"/>
                </a:solidFill>
              </a:rPr>
              <a:t>Medicaid Transformation DSS Regional Meeting | February 2019</a:t>
            </a:r>
          </a:p>
        </p:txBody>
      </p:sp>
      <p:sp>
        <p:nvSpPr>
          <p:cNvPr id="22" name="Slide Number Placeholder 21"/>
          <p:cNvSpPr>
            <a:spLocks noGrp="1"/>
          </p:cNvSpPr>
          <p:nvPr>
            <p:ph type="sldNum" sz="quarter" idx="14"/>
          </p:nvPr>
        </p:nvSpPr>
        <p:spPr>
          <a:xfrm>
            <a:off x="8305800" y="6573308"/>
            <a:ext cx="564098" cy="284692"/>
          </a:xfrm>
          <a:prstGeom prst="rect">
            <a:avLst/>
          </a:prstGeo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274320" y="457200"/>
            <a:ext cx="7843267" cy="548640"/>
          </a:xfrm>
          <a:prstGeom prst="rect">
            <a:avLst/>
          </a:prstGeo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20280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13" name="Picture 12">
            <a:extLst>
              <a:ext uri="{FF2B5EF4-FFF2-40B4-BE49-F238E27FC236}">
                <a16:creationId xmlns:a16="http://schemas.microsoft.com/office/drawing/2014/main" id="{582C2D84-F700-44C3-9709-FD1B27A8811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9627705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8" name="Picture 7">
            <a:extLst>
              <a:ext uri="{FF2B5EF4-FFF2-40B4-BE49-F238E27FC236}">
                <a16:creationId xmlns:a16="http://schemas.microsoft.com/office/drawing/2014/main" id="{4EBDDA69-05F8-4173-A2E0-3E9F44395C2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42745585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8" name="Picture 7">
            <a:extLst>
              <a:ext uri="{FF2B5EF4-FFF2-40B4-BE49-F238E27FC236}">
                <a16:creationId xmlns:a16="http://schemas.microsoft.com/office/drawing/2014/main" id="{3F135DA6-53C8-4E84-ABD2-7BD410D562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2336" y="2697480"/>
            <a:ext cx="1828800" cy="726812"/>
          </a:xfrm>
          <a:prstGeom prst="rect">
            <a:avLst/>
          </a:prstGeom>
        </p:spPr>
      </p:pic>
    </p:spTree>
    <p:extLst>
      <p:ext uri="{BB962C8B-B14F-4D97-AF65-F5344CB8AC3E}">
        <p14:creationId xmlns:p14="http://schemas.microsoft.com/office/powerpoint/2010/main" val="132788516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49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28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24119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43821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4798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5109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1825"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53240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131437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4"/>
          <p:cNvSpPr>
            <a:spLocks noGrp="1"/>
          </p:cNvSpPr>
          <p:nvPr>
            <p:ph type="body" sz="quarter" idx="10" hasCustomPrompt="1"/>
          </p:nvPr>
        </p:nvSpPr>
        <p:spPr>
          <a:xfrm>
            <a:off x="685800" y="933450"/>
            <a:ext cx="7772400" cy="406400"/>
          </a:xfrm>
        </p:spPr>
        <p:txBody>
          <a:bodyPr>
            <a:normAutofit/>
          </a:bodyPr>
          <a:lstStyle>
            <a:lvl1pPr marL="0" indent="0" algn="ctr">
              <a:lnSpc>
                <a:spcPct val="86000"/>
              </a:lnSpc>
              <a:spcBef>
                <a:spcPts val="0"/>
              </a:spcBef>
              <a:buNone/>
              <a:defRPr sz="1800" baseline="0"/>
            </a:lvl1pPr>
          </a:lstStyle>
          <a:p>
            <a:pPr lvl="0"/>
            <a:r>
              <a:rPr lang="en-US" dirty="0"/>
              <a:t>Click here to edit subtitle</a:t>
            </a:r>
          </a:p>
        </p:txBody>
      </p:sp>
      <p:sp>
        <p:nvSpPr>
          <p:cNvPr id="5" name="Slide Number Placeholder 4">
            <a:extLst>
              <a:ext uri="{FF2B5EF4-FFF2-40B4-BE49-F238E27FC236}">
                <a16:creationId xmlns:a16="http://schemas.microsoft.com/office/drawing/2014/main" id="{ECFB0B4A-BF51-412B-8CDC-F926A015BDBB}"/>
              </a:ext>
            </a:extLst>
          </p:cNvPr>
          <p:cNvSpPr>
            <a:spLocks noGrp="1"/>
          </p:cNvSpPr>
          <p:nvPr>
            <p:ph type="sldNum" sz="quarter" idx="11"/>
          </p:nvPr>
        </p:nvSpPr>
        <p:spPr/>
        <p:txBody>
          <a:bodyPr/>
          <a:lstStyle/>
          <a:p>
            <a:fld id="{D0DFFF2B-EFFF-42FE-A02A-8A394CCCF58E}" type="slidenum">
              <a:rPr lang="en-US" smtClean="0"/>
              <a:t>‹#›</a:t>
            </a:fld>
            <a:endParaRPr lang="en-US" dirty="0"/>
          </a:p>
        </p:txBody>
      </p:sp>
      <p:pic>
        <p:nvPicPr>
          <p:cNvPr id="6" name="Picture 5">
            <a:extLst>
              <a:ext uri="{FF2B5EF4-FFF2-40B4-BE49-F238E27FC236}">
                <a16:creationId xmlns:a16="http://schemas.microsoft.com/office/drawing/2014/main" id="{F6F0D564-5DED-4D48-B40D-7B51C1CCCF1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300" y="137574"/>
            <a:ext cx="1538654" cy="671903"/>
          </a:xfrm>
          <a:prstGeom prst="rect">
            <a:avLst/>
          </a:prstGeom>
        </p:spPr>
      </p:pic>
    </p:spTree>
    <p:extLst>
      <p:ext uri="{BB962C8B-B14F-4D97-AF65-F5344CB8AC3E}">
        <p14:creationId xmlns:p14="http://schemas.microsoft.com/office/powerpoint/2010/main" val="213994383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1_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01743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2_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274320" y="1447801"/>
            <a:ext cx="7888288" cy="4592638"/>
          </a:xfrm>
          <a:prstGeom prst="rect">
            <a:avLst/>
          </a:prstGeom>
        </p:spPr>
        <p:txBody>
          <a:bodyPr>
            <a:noAutofit/>
          </a:bodyPr>
          <a:lstStyle>
            <a:lvl1pPr marL="228600" indent="-228600">
              <a:lnSpc>
                <a:spcPct val="100000"/>
              </a:lnSpc>
              <a:spcBef>
                <a:spcPts val="1200"/>
              </a:spcBef>
              <a:defRPr sz="28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274320" y="6243108"/>
            <a:ext cx="7992005" cy="330200"/>
          </a:xfrm>
          <a:prstGeom prst="rect">
            <a:avLst/>
          </a:prstGeo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274320" y="6573308"/>
            <a:ext cx="7682971" cy="284692"/>
          </a:xfrm>
          <a:prstGeom prst="rect">
            <a:avLst/>
          </a:prstGeom>
        </p:spPr>
        <p:txBody>
          <a:bodyPr/>
          <a:lstStyle>
            <a:lvl1pPr algn="l">
              <a:defRPr sz="1000" cap="all" baseline="0">
                <a:solidFill>
                  <a:schemeClr val="tx1"/>
                </a:solidFill>
                <a:latin typeface="Franklin Gothic Demi Cond" panose="020B0706030402020204" pitchFamily="34" charset="0"/>
              </a:defRPr>
            </a:lvl1pPr>
          </a:lstStyle>
          <a:p>
            <a:r>
              <a:rPr lang="en-US" dirty="0">
                <a:solidFill>
                  <a:prstClr val="black"/>
                </a:solidFill>
              </a:rPr>
              <a:t>Medicaid Transformation DSS Regional Meeting | February 2019</a:t>
            </a:r>
          </a:p>
        </p:txBody>
      </p:sp>
      <p:sp>
        <p:nvSpPr>
          <p:cNvPr id="22" name="Slide Number Placeholder 21"/>
          <p:cNvSpPr>
            <a:spLocks noGrp="1"/>
          </p:cNvSpPr>
          <p:nvPr>
            <p:ph type="sldNum" sz="quarter" idx="14"/>
          </p:nvPr>
        </p:nvSpPr>
        <p:spPr>
          <a:xfrm>
            <a:off x="8305800" y="6573308"/>
            <a:ext cx="564098" cy="284692"/>
          </a:xfrm>
          <a:prstGeom prst="rect">
            <a:avLst/>
          </a:prstGeo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274320" y="457200"/>
            <a:ext cx="7843267" cy="548640"/>
          </a:xfrm>
          <a:prstGeom prst="rect">
            <a:avLst/>
          </a:prstGeo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37385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13" name="Picture 12">
            <a:extLst>
              <a:ext uri="{FF2B5EF4-FFF2-40B4-BE49-F238E27FC236}">
                <a16:creationId xmlns:a16="http://schemas.microsoft.com/office/drawing/2014/main" id="{582C2D84-F700-44C3-9709-FD1B27A8811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686133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8" name="Picture 7">
            <a:extLst>
              <a:ext uri="{FF2B5EF4-FFF2-40B4-BE49-F238E27FC236}">
                <a16:creationId xmlns:a16="http://schemas.microsoft.com/office/drawing/2014/main" id="{4EBDDA69-05F8-4173-A2E0-3E9F44395C2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40570996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8" name="Picture 7">
            <a:extLst>
              <a:ext uri="{FF2B5EF4-FFF2-40B4-BE49-F238E27FC236}">
                <a16:creationId xmlns:a16="http://schemas.microsoft.com/office/drawing/2014/main" id="{3F135DA6-53C8-4E84-ABD2-7BD410D562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2336" y="2697480"/>
            <a:ext cx="1828800" cy="726812"/>
          </a:xfrm>
          <a:prstGeom prst="rect">
            <a:avLst/>
          </a:prstGeom>
        </p:spPr>
      </p:pic>
    </p:spTree>
    <p:extLst>
      <p:ext uri="{BB962C8B-B14F-4D97-AF65-F5344CB8AC3E}">
        <p14:creationId xmlns:p14="http://schemas.microsoft.com/office/powerpoint/2010/main" val="360254597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7385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155678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352800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080801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819341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1825"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286383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28080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4"/>
          <p:cNvSpPr>
            <a:spLocks noGrp="1"/>
          </p:cNvSpPr>
          <p:nvPr>
            <p:ph type="body" sz="quarter" idx="10" hasCustomPrompt="1"/>
          </p:nvPr>
        </p:nvSpPr>
        <p:spPr>
          <a:xfrm>
            <a:off x="685800" y="933450"/>
            <a:ext cx="7772400" cy="406400"/>
          </a:xfrm>
        </p:spPr>
        <p:txBody>
          <a:bodyPr>
            <a:normAutofit/>
          </a:bodyPr>
          <a:lstStyle>
            <a:lvl1pPr marL="0" indent="0" algn="ctr">
              <a:lnSpc>
                <a:spcPct val="86000"/>
              </a:lnSpc>
              <a:spcBef>
                <a:spcPts val="0"/>
              </a:spcBef>
              <a:buNone/>
              <a:defRPr sz="1800" baseline="0"/>
            </a:lvl1pPr>
          </a:lstStyle>
          <a:p>
            <a:pPr lvl="0"/>
            <a:r>
              <a:rPr lang="en-US" dirty="0"/>
              <a:t>Click here to edit subtitle</a:t>
            </a:r>
          </a:p>
        </p:txBody>
      </p:sp>
      <p:sp>
        <p:nvSpPr>
          <p:cNvPr id="5" name="Slide Number Placeholder 4">
            <a:extLst>
              <a:ext uri="{FF2B5EF4-FFF2-40B4-BE49-F238E27FC236}">
                <a16:creationId xmlns:a16="http://schemas.microsoft.com/office/drawing/2014/main" id="{ECFB0B4A-BF51-412B-8CDC-F926A015BDBB}"/>
              </a:ext>
            </a:extLst>
          </p:cNvPr>
          <p:cNvSpPr>
            <a:spLocks noGrp="1"/>
          </p:cNvSpPr>
          <p:nvPr>
            <p:ph type="sldNum" sz="quarter" idx="11"/>
          </p:nvPr>
        </p:nvSpPr>
        <p:spPr/>
        <p:txBody>
          <a:bodyPr/>
          <a:lstStyle/>
          <a:p>
            <a:fld id="{D0DFFF2B-EFFF-42FE-A02A-8A394CCCF58E}" type="slidenum">
              <a:rPr lang="en-US" smtClean="0"/>
              <a:t>‹#›</a:t>
            </a:fld>
            <a:endParaRPr lang="en-US" dirty="0"/>
          </a:p>
        </p:txBody>
      </p:sp>
      <p:pic>
        <p:nvPicPr>
          <p:cNvPr id="6" name="Picture 5">
            <a:extLst>
              <a:ext uri="{FF2B5EF4-FFF2-40B4-BE49-F238E27FC236}">
                <a16:creationId xmlns:a16="http://schemas.microsoft.com/office/drawing/2014/main" id="{F6F0D564-5DED-4D48-B40D-7B51C1CCCF1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300" y="137574"/>
            <a:ext cx="1538654" cy="671903"/>
          </a:xfrm>
          <a:prstGeom prst="rect">
            <a:avLst/>
          </a:prstGeom>
        </p:spPr>
      </p:pic>
    </p:spTree>
    <p:extLst>
      <p:ext uri="{BB962C8B-B14F-4D97-AF65-F5344CB8AC3E}">
        <p14:creationId xmlns:p14="http://schemas.microsoft.com/office/powerpoint/2010/main" val="3030956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1_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784043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193916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2_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274320" y="1447801"/>
            <a:ext cx="7888288" cy="4592638"/>
          </a:xfrm>
          <a:prstGeom prst="rect">
            <a:avLst/>
          </a:prstGeom>
        </p:spPr>
        <p:txBody>
          <a:bodyPr>
            <a:noAutofit/>
          </a:bodyPr>
          <a:lstStyle>
            <a:lvl1pPr marL="228600" indent="-228600">
              <a:lnSpc>
                <a:spcPct val="100000"/>
              </a:lnSpc>
              <a:spcBef>
                <a:spcPts val="1200"/>
              </a:spcBef>
              <a:defRPr sz="28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274320" y="6243108"/>
            <a:ext cx="7992005" cy="330200"/>
          </a:xfrm>
          <a:prstGeom prst="rect">
            <a:avLst/>
          </a:prstGeo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274320" y="6573308"/>
            <a:ext cx="7682971" cy="284692"/>
          </a:xfrm>
          <a:prstGeom prst="rect">
            <a:avLst/>
          </a:prstGeom>
        </p:spPr>
        <p:txBody>
          <a:bodyPr/>
          <a:lstStyle>
            <a:lvl1pPr algn="l">
              <a:defRPr sz="1000" cap="all" baseline="0">
                <a:solidFill>
                  <a:schemeClr val="tx1"/>
                </a:solidFill>
                <a:latin typeface="Franklin Gothic Demi Cond" panose="020B0706030402020204" pitchFamily="34" charset="0"/>
              </a:defRPr>
            </a:lvl1pPr>
          </a:lstStyle>
          <a:p>
            <a:r>
              <a:rPr lang="en-US" dirty="0">
                <a:solidFill>
                  <a:prstClr val="black"/>
                </a:solidFill>
              </a:rPr>
              <a:t>Medicaid Transformation DSS Regional Meeting | February 2019</a:t>
            </a:r>
          </a:p>
        </p:txBody>
      </p:sp>
      <p:sp>
        <p:nvSpPr>
          <p:cNvPr id="22" name="Slide Number Placeholder 21"/>
          <p:cNvSpPr>
            <a:spLocks noGrp="1"/>
          </p:cNvSpPr>
          <p:nvPr>
            <p:ph type="sldNum" sz="quarter" idx="14"/>
          </p:nvPr>
        </p:nvSpPr>
        <p:spPr>
          <a:xfrm>
            <a:off x="8305800" y="6573308"/>
            <a:ext cx="564098" cy="284692"/>
          </a:xfrm>
          <a:prstGeom prst="rect">
            <a:avLst/>
          </a:prstGeo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274320" y="457200"/>
            <a:ext cx="7843267" cy="548640"/>
          </a:xfrm>
          <a:prstGeom prst="rect">
            <a:avLst/>
          </a:prstGeo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950989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1_Title Slide -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8" name="Picture 7">
            <a:extLst>
              <a:ext uri="{FF2B5EF4-FFF2-40B4-BE49-F238E27FC236}">
                <a16:creationId xmlns:a16="http://schemas.microsoft.com/office/drawing/2014/main" id="{4EBDDA69-05F8-4173-A2E0-3E9F44395C2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29548483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Title Slide - Photo header Color Seal">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BCA99E52-ED0A-4B1E-8D71-924F600A60E4}"/>
              </a:ext>
            </a:extLst>
          </p:cNvPr>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sp>
        <p:nvSpPr>
          <p:cNvPr id="23" name="Text Placeholder 13">
            <a:extLst>
              <a:ext uri="{FF2B5EF4-FFF2-40B4-BE49-F238E27FC236}">
                <a16:creationId xmlns:a16="http://schemas.microsoft.com/office/drawing/2014/main" id="{B01E6A16-8744-4BE2-A142-3FCAD1454431}"/>
              </a:ext>
            </a:extLst>
          </p:cNvPr>
          <p:cNvSpPr>
            <a:spLocks noGrp="1"/>
          </p:cNvSpPr>
          <p:nvPr>
            <p:ph type="body" sz="quarter" idx="10" hasCustomPrompt="1"/>
          </p:nvPr>
        </p:nvSpPr>
        <p:spPr>
          <a:xfrm>
            <a:off x="2768597" y="2051009"/>
            <a:ext cx="5774267" cy="2020824"/>
          </a:xfrm>
          <a:prstGeom prst="rect">
            <a:avLst/>
          </a:prstGeom>
        </p:spPr>
        <p:txBody>
          <a:bodyPr anchor="ctr">
            <a:no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a:t>Click to Add Presentation Title</a:t>
            </a:r>
          </a:p>
        </p:txBody>
      </p:sp>
      <p:sp>
        <p:nvSpPr>
          <p:cNvPr id="24" name="Text Placeholder 15">
            <a:extLst>
              <a:ext uri="{FF2B5EF4-FFF2-40B4-BE49-F238E27FC236}">
                <a16:creationId xmlns:a16="http://schemas.microsoft.com/office/drawing/2014/main" id="{0F988B3B-4BFC-49E8-944B-3AA2A7AFEDB4}"/>
              </a:ext>
            </a:extLst>
          </p:cNvPr>
          <p:cNvSpPr>
            <a:spLocks noGrp="1"/>
          </p:cNvSpPr>
          <p:nvPr>
            <p:ph type="body" sz="quarter" idx="11" hasCustomPrompt="1"/>
          </p:nvPr>
        </p:nvSpPr>
        <p:spPr>
          <a:xfrm>
            <a:off x="2768597" y="4071833"/>
            <a:ext cx="5774267" cy="948752"/>
          </a:xfrm>
          <a:prstGeom prst="rect">
            <a:avLst/>
          </a:prstGeom>
        </p:spPr>
        <p:txBody>
          <a:bodyPr anchor="b">
            <a:noAutofit/>
          </a:bodyPr>
          <a:lstStyle>
            <a:lvl1pPr marL="0" indent="0">
              <a:lnSpc>
                <a:spcPct val="100000"/>
              </a:lnSpc>
              <a:spcBef>
                <a:spcPts val="0"/>
              </a:spcBef>
              <a:buNone/>
              <a:defRPr sz="21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Presenter Name and Title</a:t>
            </a:r>
          </a:p>
        </p:txBody>
      </p:sp>
      <p:sp>
        <p:nvSpPr>
          <p:cNvPr id="25" name="Text Placeholder 17">
            <a:extLst>
              <a:ext uri="{FF2B5EF4-FFF2-40B4-BE49-F238E27FC236}">
                <a16:creationId xmlns:a16="http://schemas.microsoft.com/office/drawing/2014/main" id="{2E59AF59-7DEC-41CB-8EED-4AB3CFEF187D}"/>
              </a:ext>
            </a:extLst>
          </p:cNvPr>
          <p:cNvSpPr>
            <a:spLocks noGrp="1"/>
          </p:cNvSpPr>
          <p:nvPr>
            <p:ph type="body" sz="quarter" idx="12" hasCustomPrompt="1"/>
          </p:nvPr>
        </p:nvSpPr>
        <p:spPr>
          <a:xfrm>
            <a:off x="2768597" y="5020585"/>
            <a:ext cx="5774267" cy="488226"/>
          </a:xfrm>
          <a:prstGeom prst="rect">
            <a:avLst/>
          </a:prstGeom>
        </p:spPr>
        <p:txBody>
          <a:bodyPr anchor="b">
            <a:normAutofit/>
          </a:bodyPr>
          <a:lstStyle>
            <a:lvl1pPr marL="0" indent="0">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Date</a:t>
            </a:r>
          </a:p>
        </p:txBody>
      </p:sp>
      <p:sp>
        <p:nvSpPr>
          <p:cNvPr id="26" name="Rectangle 25">
            <a:extLst>
              <a:ext uri="{FF2B5EF4-FFF2-40B4-BE49-F238E27FC236}">
                <a16:creationId xmlns:a16="http://schemas.microsoft.com/office/drawing/2014/main" id="{2C517038-83D6-4DAF-AB6E-B7C4BFB7C132}"/>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050" dirty="0">
              <a:solidFill>
                <a:schemeClr val="accent3">
                  <a:lumMod val="75000"/>
                </a:schemeClr>
              </a:solidFill>
              <a:latin typeface="Franklin Gothic Demi Cond" panose="020B0706030402020204" pitchFamily="34" charset="0"/>
            </a:endParaRPr>
          </a:p>
        </p:txBody>
      </p:sp>
      <p:pic>
        <p:nvPicPr>
          <p:cNvPr id="27" name="Picture 26">
            <a:extLst>
              <a:ext uri="{FF2B5EF4-FFF2-40B4-BE49-F238E27FC236}">
                <a16:creationId xmlns:a16="http://schemas.microsoft.com/office/drawing/2014/main" id="{0066DF3B-4810-4C05-BCDA-288CB644AB0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34" y="230731"/>
            <a:ext cx="1824946" cy="1216631"/>
          </a:xfrm>
          <a:prstGeom prst="rect">
            <a:avLst/>
          </a:prstGeom>
        </p:spPr>
      </p:pic>
      <p:pic>
        <p:nvPicPr>
          <p:cNvPr id="28" name="Picture 27">
            <a:extLst>
              <a:ext uri="{FF2B5EF4-FFF2-40B4-BE49-F238E27FC236}">
                <a16:creationId xmlns:a16="http://schemas.microsoft.com/office/drawing/2014/main" id="{9756EF5F-8760-4AC4-BBF8-5BA0D39D95F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77087" y="232220"/>
            <a:ext cx="1820301" cy="1213653"/>
          </a:xfrm>
          <a:prstGeom prst="rect">
            <a:avLst/>
          </a:prstGeom>
        </p:spPr>
      </p:pic>
      <p:pic>
        <p:nvPicPr>
          <p:cNvPr id="29" name="Picture 28">
            <a:extLst>
              <a:ext uri="{FF2B5EF4-FFF2-40B4-BE49-F238E27FC236}">
                <a16:creationId xmlns:a16="http://schemas.microsoft.com/office/drawing/2014/main" id="{B92FA79B-882A-4E3F-8314-4472FA09E097}"/>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60716" y="230098"/>
            <a:ext cx="1617803" cy="1217897"/>
          </a:xfrm>
          <a:prstGeom prst="rect">
            <a:avLst/>
          </a:prstGeom>
        </p:spPr>
      </p:pic>
      <p:pic>
        <p:nvPicPr>
          <p:cNvPr id="30" name="Picture 29">
            <a:extLst>
              <a:ext uri="{FF2B5EF4-FFF2-40B4-BE49-F238E27FC236}">
                <a16:creationId xmlns:a16="http://schemas.microsoft.com/office/drawing/2014/main" id="{D9B8747B-B1DF-4521-B624-145CE4DB42B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31" name="Picture 30">
            <a:extLst>
              <a:ext uri="{FF2B5EF4-FFF2-40B4-BE49-F238E27FC236}">
                <a16:creationId xmlns:a16="http://schemas.microsoft.com/office/drawing/2014/main" id="{57BF83BF-C687-4359-B4FD-685AF2E379A6}"/>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pic>
        <p:nvPicPr>
          <p:cNvPr id="13" name="Picture 12">
            <a:extLst>
              <a:ext uri="{FF2B5EF4-FFF2-40B4-BE49-F238E27FC236}">
                <a16:creationId xmlns:a16="http://schemas.microsoft.com/office/drawing/2014/main" id="{670128A7-ACEE-4AF7-A617-D326D4D97C46}"/>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8240" y="2578216"/>
            <a:ext cx="2689348" cy="2384800"/>
          </a:xfrm>
          <a:prstGeom prst="rect">
            <a:avLst/>
          </a:prstGeom>
        </p:spPr>
      </p:pic>
    </p:spTree>
    <p:extLst>
      <p:ext uri="{BB962C8B-B14F-4D97-AF65-F5344CB8AC3E}">
        <p14:creationId xmlns:p14="http://schemas.microsoft.com/office/powerpoint/2010/main" val="3680183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5.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643768-E13E-4BE9-B548-AFEEC18EF93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 id="2147483698" r:id="rId11"/>
    <p:sldLayoutId id="2147483699" r:id="rId12"/>
  </p:sldLayoutIdLst>
  <p:hf hdr="0" dt="0"/>
  <p:txStyles>
    <p:titleStyle>
      <a:lvl1pPr algn="l" defTabSz="685800" rtl="0" eaLnBrk="1" latinLnBrk="0" hangingPunct="1">
        <a:lnSpc>
          <a:spcPct val="90000"/>
        </a:lnSpc>
        <a:spcBef>
          <a:spcPct val="0"/>
        </a:spcBef>
        <a:buNone/>
        <a:defRPr sz="3300" b="1" i="0" u="none"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Office of NC FAST | NC FAST P14.2 IBE Introduction Social Services Institute | July 31, 2019</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D5643768-E13E-4BE9-B548-AFEEC18EF93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2528802533"/>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Lst>
  <p:hf hdr="0" dt="0"/>
  <p:txStyles>
    <p:titleStyle>
      <a:lvl1pPr algn="l" defTabSz="685800" rtl="0" eaLnBrk="1" latinLnBrk="0" hangingPunct="1">
        <a:lnSpc>
          <a:spcPct val="90000"/>
        </a:lnSpc>
        <a:spcBef>
          <a:spcPct val="0"/>
        </a:spcBef>
        <a:buNone/>
        <a:defRPr sz="3300" b="1" i="0" u="none"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Office of NC FAST | NC FAST P14.2 Improved Beneficiary Partner County Engagement Introduction | August , 2019</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D5643768-E13E-4BE9-B548-AFEEC18EF93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286812506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Lst>
  <p:hf hdr="0" dt="0"/>
  <p:txStyles>
    <p:titleStyle>
      <a:lvl1pPr algn="l" defTabSz="685800" rtl="0" eaLnBrk="1" latinLnBrk="0" hangingPunct="1">
        <a:lnSpc>
          <a:spcPct val="90000"/>
        </a:lnSpc>
        <a:spcBef>
          <a:spcPct val="0"/>
        </a:spcBef>
        <a:buNone/>
        <a:defRPr sz="3300" b="1" i="0" u="none"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Office of NC FAST | NC FAST P14.2 Improved Beneficiary User Checkpoint – Release 1 | August 14, 2019</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D5643768-E13E-4BE9-B548-AFEEC18EF93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3346834630"/>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dt="0"/>
  <p:txStyles>
    <p:titleStyle>
      <a:lvl1pPr algn="l" defTabSz="685800" rtl="0" eaLnBrk="1" latinLnBrk="0" hangingPunct="1">
        <a:lnSpc>
          <a:spcPct val="90000"/>
        </a:lnSpc>
        <a:spcBef>
          <a:spcPct val="0"/>
        </a:spcBef>
        <a:buNone/>
        <a:defRPr sz="3300" b="1" i="0" u="none"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Office of NC FAST | NC FAST P14.2 IBE Overview  | July 24, 2019</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D5643768-E13E-4BE9-B548-AFEEC18EF93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310195787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8" r:id="rId16"/>
  </p:sldLayoutIdLst>
  <p:hf hdr="0" dt="0"/>
  <p:txStyles>
    <p:titleStyle>
      <a:lvl1pPr algn="l" defTabSz="685800" rtl="0" eaLnBrk="1" latinLnBrk="0" hangingPunct="1">
        <a:lnSpc>
          <a:spcPct val="90000"/>
        </a:lnSpc>
        <a:spcBef>
          <a:spcPct val="0"/>
        </a:spcBef>
        <a:buNone/>
        <a:defRPr sz="3300" b="1" i="0" u="none"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14.png"/><Relationship Id="rId5" Type="http://schemas.openxmlformats.org/officeDocument/2006/relationships/image" Target="../media/image13.jpe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7"/>
          <p:cNvSpPr>
            <a:spLocks noGrp="1"/>
          </p:cNvSpPr>
          <p:nvPr>
            <p:ph type="body" sz="quarter" idx="10"/>
          </p:nvPr>
        </p:nvSpPr>
        <p:spPr>
          <a:xfrm>
            <a:off x="2445216" y="1929161"/>
            <a:ext cx="6698783" cy="2142672"/>
          </a:xfrm>
        </p:spPr>
        <p:txBody>
          <a:bodyPr/>
          <a:lstStyle/>
          <a:p>
            <a:r>
              <a:rPr lang="en-US" sz="1800" dirty="0">
                <a:latin typeface="+mn-lt"/>
                <a:cs typeface="Arial"/>
              </a:rPr>
              <a:t>Office of NC FAST</a:t>
            </a:r>
          </a:p>
          <a:p>
            <a:r>
              <a:rPr lang="en-US" sz="2800" dirty="0"/>
              <a:t>Project Updates</a:t>
            </a:r>
          </a:p>
          <a:p>
            <a:r>
              <a:rPr lang="en-US" sz="2800" dirty="0">
                <a:latin typeface="+mn-lt"/>
                <a:cs typeface="Arial"/>
              </a:rPr>
              <a:t>100 County Director Call</a:t>
            </a:r>
            <a:endParaRPr lang="en-US" sz="1800" dirty="0">
              <a:latin typeface="+mn-lt"/>
              <a:cs typeface="Arial"/>
            </a:endParaRPr>
          </a:p>
        </p:txBody>
      </p:sp>
      <p:sp>
        <p:nvSpPr>
          <p:cNvPr id="11" name="Text Placeholder 9"/>
          <p:cNvSpPr>
            <a:spLocks noGrp="1"/>
          </p:cNvSpPr>
          <p:nvPr>
            <p:ph type="body" sz="quarter" idx="12"/>
          </p:nvPr>
        </p:nvSpPr>
        <p:spPr>
          <a:xfrm>
            <a:off x="2445217" y="5020585"/>
            <a:ext cx="5822730" cy="488226"/>
          </a:xfrm>
        </p:spPr>
        <p:txBody>
          <a:bodyPr>
            <a:normAutofit/>
          </a:bodyPr>
          <a:lstStyle/>
          <a:p>
            <a:r>
              <a:rPr lang="en-US" sz="2000" dirty="0"/>
              <a:t>August 28, 2019</a:t>
            </a:r>
          </a:p>
        </p:txBody>
      </p:sp>
    </p:spTree>
    <p:extLst>
      <p:ext uri="{BB962C8B-B14F-4D97-AF65-F5344CB8AC3E}">
        <p14:creationId xmlns:p14="http://schemas.microsoft.com/office/powerpoint/2010/main" val="3556016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607C7-8E51-4F14-AD1F-F423FCC7CE57}"/>
              </a:ext>
            </a:extLst>
          </p:cNvPr>
          <p:cNvSpPr>
            <a:spLocks noGrp="1"/>
          </p:cNvSpPr>
          <p:nvPr>
            <p:ph type="title"/>
          </p:nvPr>
        </p:nvSpPr>
        <p:spPr/>
        <p:txBody>
          <a:bodyPr/>
          <a:lstStyle/>
          <a:p>
            <a:r>
              <a:rPr lang="en-US" sz="2800" dirty="0"/>
              <a:t>NC FAST P4 Child Welfare </a:t>
            </a:r>
          </a:p>
        </p:txBody>
      </p:sp>
      <p:sp>
        <p:nvSpPr>
          <p:cNvPr id="6" name="Text Placeholder 5">
            <a:extLst>
              <a:ext uri="{FF2B5EF4-FFF2-40B4-BE49-F238E27FC236}">
                <a16:creationId xmlns:a16="http://schemas.microsoft.com/office/drawing/2014/main" id="{553F071C-D0E0-4985-ABA0-D226E779CADA}"/>
              </a:ext>
            </a:extLst>
          </p:cNvPr>
          <p:cNvSpPr>
            <a:spLocks noGrp="1"/>
          </p:cNvSpPr>
          <p:nvPr>
            <p:ph type="body" sz="quarter" idx="10"/>
          </p:nvPr>
        </p:nvSpPr>
        <p:spPr>
          <a:xfrm>
            <a:off x="628649" y="1303416"/>
            <a:ext cx="8278283" cy="4795307"/>
          </a:xfrm>
        </p:spPr>
        <p:txBody>
          <a:bodyPr/>
          <a:lstStyle/>
          <a:p>
            <a:pPr marL="0" indent="0">
              <a:buNone/>
            </a:pPr>
            <a:r>
              <a:rPr lang="en-US" sz="2400" dirty="0"/>
              <a:t>NC FAST Mobile Assessment App</a:t>
            </a:r>
          </a:p>
          <a:p>
            <a:pPr indent="-342900">
              <a:lnSpc>
                <a:spcPct val="90000"/>
              </a:lnSpc>
              <a:spcBef>
                <a:spcPts val="375"/>
              </a:spcBef>
            </a:pPr>
            <a:r>
              <a:rPr lang="en-US" sz="2000" b="0" dirty="0">
                <a:latin typeface="+mn-lt"/>
                <a:cs typeface="Helvetica" charset="0"/>
              </a:rPr>
              <a:t>Four Pilot counties currently utilize the App</a:t>
            </a:r>
          </a:p>
          <a:p>
            <a:pPr marL="342900" indent="-342900">
              <a:lnSpc>
                <a:spcPct val="90000"/>
              </a:lnSpc>
              <a:spcBef>
                <a:spcPts val="750"/>
              </a:spcBef>
            </a:pPr>
            <a:r>
              <a:rPr lang="en-US" sz="2000" b="0" dirty="0">
                <a:latin typeface="+mn-lt"/>
              </a:rPr>
              <a:t>Six counties are receiving training in August &amp; September</a:t>
            </a:r>
          </a:p>
          <a:p>
            <a:pPr marL="342900" indent="-342900">
              <a:lnSpc>
                <a:spcPct val="90000"/>
              </a:lnSpc>
              <a:spcBef>
                <a:spcPts val="750"/>
              </a:spcBef>
            </a:pPr>
            <a:r>
              <a:rPr lang="en-US" sz="2000" b="0" dirty="0">
                <a:latin typeface="+mn-lt"/>
              </a:rPr>
              <a:t>NC FAST is moving forward with Assessment App for Windows 10  devices this fall </a:t>
            </a:r>
          </a:p>
          <a:p>
            <a:pPr marL="0" indent="0">
              <a:buNone/>
            </a:pPr>
            <a:r>
              <a:rPr lang="en-US" sz="2400" dirty="0"/>
              <a:t>Extended Access </a:t>
            </a:r>
          </a:p>
          <a:p>
            <a:pPr marL="342900" indent="-342900">
              <a:lnSpc>
                <a:spcPct val="90000"/>
              </a:lnSpc>
              <a:spcBef>
                <a:spcPts val="750"/>
              </a:spcBef>
            </a:pPr>
            <a:r>
              <a:rPr lang="en-US" sz="2000" b="0" dirty="0">
                <a:latin typeface="+mn-lt"/>
              </a:rPr>
              <a:t>Completing additional testing</a:t>
            </a:r>
          </a:p>
          <a:p>
            <a:pPr marL="342900" indent="-342900">
              <a:lnSpc>
                <a:spcPct val="90000"/>
              </a:lnSpc>
              <a:spcBef>
                <a:spcPts val="750"/>
              </a:spcBef>
            </a:pPr>
            <a:r>
              <a:rPr lang="en-US" sz="2000" b="0" dirty="0">
                <a:latin typeface="+mn-lt"/>
              </a:rPr>
              <a:t>Would allow users to complete most actions (i.e. Intakes, case notes) </a:t>
            </a:r>
            <a:r>
              <a:rPr lang="en-US" sz="2000" b="0" dirty="0">
                <a:latin typeface="+mn-lt"/>
                <a:cs typeface="Helvetica" charset="0"/>
              </a:rPr>
              <a:t>while system is undergoing monthly release updates</a:t>
            </a:r>
          </a:p>
          <a:p>
            <a:pPr marL="0" indent="0">
              <a:buNone/>
            </a:pPr>
            <a:endParaRPr lang="en-US" sz="1600" b="0" dirty="0"/>
          </a:p>
        </p:txBody>
      </p:sp>
    </p:spTree>
    <p:extLst>
      <p:ext uri="{BB962C8B-B14F-4D97-AF65-F5344CB8AC3E}">
        <p14:creationId xmlns:p14="http://schemas.microsoft.com/office/powerpoint/2010/main" val="1065764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B24E-3B08-49B6-ACDB-80A7B3C78DCE}"/>
              </a:ext>
            </a:extLst>
          </p:cNvPr>
          <p:cNvSpPr>
            <a:spLocks noGrp="1"/>
          </p:cNvSpPr>
          <p:nvPr>
            <p:ph type="title"/>
          </p:nvPr>
        </p:nvSpPr>
        <p:spPr/>
        <p:txBody>
          <a:bodyPr/>
          <a:lstStyle/>
          <a:p>
            <a:r>
              <a:rPr lang="en-US" sz="2800" dirty="0"/>
              <a:t>NC FAST P14 4.0 Managed Care Changes</a:t>
            </a:r>
          </a:p>
        </p:txBody>
      </p:sp>
      <p:sp>
        <p:nvSpPr>
          <p:cNvPr id="4" name="Content Placeholder 3">
            <a:extLst>
              <a:ext uri="{FF2B5EF4-FFF2-40B4-BE49-F238E27FC236}">
                <a16:creationId xmlns:a16="http://schemas.microsoft.com/office/drawing/2014/main" id="{3EBAEB47-3C42-478C-8BD6-E036F59641E7}"/>
              </a:ext>
            </a:extLst>
          </p:cNvPr>
          <p:cNvSpPr>
            <a:spLocks noGrp="1"/>
          </p:cNvSpPr>
          <p:nvPr>
            <p:ph sz="quarter" idx="14"/>
          </p:nvPr>
        </p:nvSpPr>
        <p:spPr/>
        <p:txBody>
          <a:bodyPr/>
          <a:lstStyle/>
          <a:p>
            <a:pPr algn="l"/>
            <a:r>
              <a:rPr lang="en-US" sz="2400" dirty="0">
                <a:latin typeface="+mn-lt"/>
              </a:rPr>
              <a:t>Auto-Assignment Training</a:t>
            </a:r>
          </a:p>
          <a:p>
            <a:pPr marL="342900" indent="-342900" algn="l">
              <a:buFont typeface="Arial" panose="020B0604020202020204" pitchFamily="34" charset="0"/>
              <a:buChar char="•"/>
            </a:pPr>
            <a:r>
              <a:rPr lang="en-US" sz="2000" b="0" dirty="0">
                <a:latin typeface="+mn-lt"/>
              </a:rPr>
              <a:t>Released Wednesday August 14</a:t>
            </a:r>
          </a:p>
          <a:p>
            <a:pPr marL="342900" indent="-342900" algn="l">
              <a:buFont typeface="Arial" panose="020B0604020202020204" pitchFamily="34" charset="0"/>
              <a:buChar char="•"/>
            </a:pPr>
            <a:r>
              <a:rPr lang="en-US" sz="2000" b="0" dirty="0">
                <a:latin typeface="+mn-lt"/>
              </a:rPr>
              <a:t>Two self-paced web-based courses: </a:t>
            </a:r>
            <a:r>
              <a:rPr lang="en-US" sz="2000" dirty="0">
                <a:latin typeface="+mn-lt"/>
              </a:rPr>
              <a:t>Auto-Assignment Overview</a:t>
            </a:r>
            <a:r>
              <a:rPr lang="en-US" sz="2000" b="0" dirty="0">
                <a:latin typeface="+mn-lt"/>
              </a:rPr>
              <a:t> and </a:t>
            </a:r>
            <a:r>
              <a:rPr lang="en-US" sz="2000" dirty="0">
                <a:latin typeface="+mn-lt"/>
              </a:rPr>
              <a:t>Auto-Assignment Examples</a:t>
            </a:r>
            <a:r>
              <a:rPr lang="en-US" sz="2000" b="0" dirty="0">
                <a:latin typeface="+mn-lt"/>
              </a:rPr>
              <a:t> </a:t>
            </a:r>
          </a:p>
          <a:p>
            <a:pPr marL="342900" indent="-342900" algn="l">
              <a:buFont typeface="Arial" panose="020B0604020202020204" pitchFamily="34" charset="0"/>
              <a:buChar char="•"/>
            </a:pPr>
            <a:r>
              <a:rPr lang="en-US" sz="2000" b="0" dirty="0">
                <a:latin typeface="+mn-lt"/>
              </a:rPr>
              <a:t>Approximately 30 minutes total</a:t>
            </a:r>
          </a:p>
          <a:p>
            <a:pPr marL="342900" indent="-342900" algn="l">
              <a:buFont typeface="Arial" panose="020B0604020202020204" pitchFamily="34" charset="0"/>
              <a:buChar char="•"/>
            </a:pPr>
            <a:r>
              <a:rPr lang="en-US" sz="2000" b="0" dirty="0">
                <a:latin typeface="+mn-lt"/>
              </a:rPr>
              <a:t>Audience: Medicaid Staff</a:t>
            </a:r>
          </a:p>
          <a:p>
            <a:pPr marL="342900" indent="-342900" algn="l">
              <a:buFont typeface="Arial" panose="020B0604020202020204" pitchFamily="34" charset="0"/>
              <a:buChar char="•"/>
            </a:pPr>
            <a:r>
              <a:rPr lang="en-US" sz="2000" b="0" dirty="0">
                <a:latin typeface="+mn-lt"/>
              </a:rPr>
              <a:t>Complete training prior to initial Auto-Assignment</a:t>
            </a:r>
          </a:p>
          <a:p>
            <a:pPr marL="857250" lvl="1" indent="-342900"/>
            <a:r>
              <a:rPr lang="en-US" sz="2000" b="0" dirty="0">
                <a:latin typeface="+mn-lt"/>
              </a:rPr>
              <a:t>Phase 1: September 16, Phase 2: December 16</a:t>
            </a:r>
          </a:p>
          <a:p>
            <a:pPr algn="l"/>
            <a:r>
              <a:rPr lang="en-US" sz="2400" dirty="0">
                <a:latin typeface="+mn-lt"/>
              </a:rPr>
              <a:t>Auto-Assignment Readiness Checklist</a:t>
            </a:r>
          </a:p>
          <a:p>
            <a:pPr marL="342900" indent="-342900" algn="l">
              <a:buFont typeface="Arial" panose="020B0604020202020204" pitchFamily="34" charset="0"/>
              <a:buChar char="•"/>
            </a:pPr>
            <a:r>
              <a:rPr lang="en-US" sz="2000" b="0" dirty="0">
                <a:latin typeface="+mn-lt"/>
              </a:rPr>
              <a:t>Due from County Champions today (8/28)</a:t>
            </a:r>
          </a:p>
          <a:p>
            <a:pPr marL="342900" indent="-342900" algn="l">
              <a:buFont typeface="Arial" panose="020B0604020202020204" pitchFamily="34" charset="0"/>
              <a:buChar char="•"/>
            </a:pPr>
            <a:r>
              <a:rPr lang="en-US" sz="2000" b="0" dirty="0">
                <a:latin typeface="+mn-lt"/>
              </a:rPr>
              <a:t>Assesses each county’s NC FAST preparedness prior to Auto-Assignment</a:t>
            </a:r>
          </a:p>
          <a:p>
            <a:pPr marL="342900" indent="-342900" algn="l">
              <a:buFont typeface="Arial" panose="020B0604020202020204" pitchFamily="34" charset="0"/>
              <a:buChar char="•"/>
            </a:pPr>
            <a:r>
              <a:rPr lang="en-US" sz="2000" b="0" dirty="0">
                <a:latin typeface="+mn-lt"/>
              </a:rPr>
              <a:t>NC FAST Readiness Liaisons will follow-up with counties with missing or incomplete information and may include OST/DHB</a:t>
            </a:r>
          </a:p>
        </p:txBody>
      </p:sp>
    </p:spTree>
    <p:extLst>
      <p:ext uri="{BB962C8B-B14F-4D97-AF65-F5344CB8AC3E}">
        <p14:creationId xmlns:p14="http://schemas.microsoft.com/office/powerpoint/2010/main" val="1304026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B24E-3B08-49B6-ACDB-80A7B3C78DCE}"/>
              </a:ext>
            </a:extLst>
          </p:cNvPr>
          <p:cNvSpPr>
            <a:spLocks noGrp="1"/>
          </p:cNvSpPr>
          <p:nvPr>
            <p:ph type="title"/>
          </p:nvPr>
        </p:nvSpPr>
        <p:spPr/>
        <p:txBody>
          <a:bodyPr/>
          <a:lstStyle/>
          <a:p>
            <a:r>
              <a:rPr lang="en-US" sz="2800" dirty="0"/>
              <a:t>NC FAST P14 4.0 Managed Care Changes</a:t>
            </a:r>
          </a:p>
        </p:txBody>
      </p:sp>
      <p:sp>
        <p:nvSpPr>
          <p:cNvPr id="4" name="Content Placeholder 3">
            <a:extLst>
              <a:ext uri="{FF2B5EF4-FFF2-40B4-BE49-F238E27FC236}">
                <a16:creationId xmlns:a16="http://schemas.microsoft.com/office/drawing/2014/main" id="{3EBAEB47-3C42-478C-8BD6-E036F59641E7}"/>
              </a:ext>
            </a:extLst>
          </p:cNvPr>
          <p:cNvSpPr>
            <a:spLocks noGrp="1"/>
          </p:cNvSpPr>
          <p:nvPr>
            <p:ph sz="quarter" idx="14"/>
          </p:nvPr>
        </p:nvSpPr>
        <p:spPr/>
        <p:txBody>
          <a:bodyPr/>
          <a:lstStyle/>
          <a:p>
            <a:pPr algn="l"/>
            <a:r>
              <a:rPr lang="en-US" sz="2400" dirty="0">
                <a:latin typeface="+mn-lt"/>
              </a:rPr>
              <a:t>Reminders</a:t>
            </a:r>
          </a:p>
          <a:p>
            <a:pPr marL="342900" indent="-342900" algn="l">
              <a:buFont typeface="Arial" panose="020B0604020202020204" pitchFamily="34" charset="0"/>
              <a:buChar char="•"/>
            </a:pPr>
            <a:r>
              <a:rPr lang="en-US" sz="2000" b="0" dirty="0">
                <a:latin typeface="+mn-lt"/>
              </a:rPr>
              <a:t>Authorized Representative information must be added to the Person page, Client Contact tab to allow the Enrollment Broker to speak to someone other than the Case Head.</a:t>
            </a:r>
          </a:p>
          <a:p>
            <a:pPr marL="857250" lvl="1" indent="-342900"/>
            <a:r>
              <a:rPr lang="en-US" sz="1700" b="0" dirty="0">
                <a:latin typeface="+mn-lt"/>
              </a:rPr>
              <a:t>Refer to the </a:t>
            </a:r>
            <a:r>
              <a:rPr lang="en-US" sz="1700" b="0" i="1" dirty="0">
                <a:latin typeface="+mn-lt"/>
              </a:rPr>
              <a:t>Adding an Authorized Representative </a:t>
            </a:r>
            <a:r>
              <a:rPr lang="en-US" sz="1700" b="0" dirty="0">
                <a:latin typeface="+mn-lt"/>
              </a:rPr>
              <a:t>job aid on FAST Help</a:t>
            </a:r>
          </a:p>
          <a:p>
            <a:pPr marL="342900" indent="-342900" algn="l">
              <a:buFont typeface="Arial" panose="020B0604020202020204" pitchFamily="34" charset="0"/>
              <a:buChar char="•"/>
            </a:pPr>
            <a:r>
              <a:rPr lang="en-US" sz="2000" b="0" dirty="0">
                <a:latin typeface="+mn-lt"/>
              </a:rPr>
              <a:t>The September County Readiness Call, including P14 4.0, P14.2,  and Medicaid Transformation will be Thursday Sept. 12. A calendar invitation will be sent to County Champions next week.</a:t>
            </a:r>
          </a:p>
        </p:txBody>
      </p:sp>
    </p:spTree>
    <p:extLst>
      <p:ext uri="{BB962C8B-B14F-4D97-AF65-F5344CB8AC3E}">
        <p14:creationId xmlns:p14="http://schemas.microsoft.com/office/powerpoint/2010/main" val="2351592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B24E-3B08-49B6-ACDB-80A7B3C78DCE}"/>
              </a:ext>
            </a:extLst>
          </p:cNvPr>
          <p:cNvSpPr>
            <a:spLocks noGrp="1"/>
          </p:cNvSpPr>
          <p:nvPr>
            <p:ph type="title"/>
          </p:nvPr>
        </p:nvSpPr>
        <p:spPr/>
        <p:txBody>
          <a:bodyPr/>
          <a:lstStyle/>
          <a:p>
            <a:r>
              <a:rPr lang="en-US" sz="2800" dirty="0"/>
              <a:t>Managed Care Virtual Assistant (MIRA)</a:t>
            </a:r>
          </a:p>
        </p:txBody>
      </p:sp>
      <p:pic>
        <p:nvPicPr>
          <p:cNvPr id="5" name="Picture 4">
            <a:extLst>
              <a:ext uri="{FF2B5EF4-FFF2-40B4-BE49-F238E27FC236}">
                <a16:creationId xmlns:a16="http://schemas.microsoft.com/office/drawing/2014/main" id="{9BC925AA-E9D4-44E6-A140-2376217843D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40246" y="2757743"/>
            <a:ext cx="3921633" cy="3607853"/>
          </a:xfrm>
          <a:prstGeom prst="rect">
            <a:avLst/>
          </a:prstGeom>
        </p:spPr>
      </p:pic>
      <p:sp>
        <p:nvSpPr>
          <p:cNvPr id="6" name="TextBox 5">
            <a:extLst>
              <a:ext uri="{FF2B5EF4-FFF2-40B4-BE49-F238E27FC236}">
                <a16:creationId xmlns:a16="http://schemas.microsoft.com/office/drawing/2014/main" id="{46937CC4-126B-4BA1-9DD7-49665C6D1372}"/>
              </a:ext>
            </a:extLst>
          </p:cNvPr>
          <p:cNvSpPr txBox="1"/>
          <p:nvPr/>
        </p:nvSpPr>
        <p:spPr>
          <a:xfrm>
            <a:off x="662337" y="1286284"/>
            <a:ext cx="7938052" cy="3416320"/>
          </a:xfrm>
          <a:prstGeom prst="rect">
            <a:avLst/>
          </a:prstGeom>
          <a:noFill/>
        </p:spPr>
        <p:txBody>
          <a:bodyPr wrap="square" rtlCol="0">
            <a:spAutoFit/>
          </a:bodyPr>
          <a:lstStyle/>
          <a:p>
            <a:r>
              <a:rPr lang="en-US" sz="2000" b="1" dirty="0"/>
              <a:t>MIRA is a virtual assistant to help Medicaid workers find answers to common questions about topics related to Medicaid Transformation and NC Medicaid Managed Care.</a:t>
            </a:r>
          </a:p>
          <a:p>
            <a:endParaRPr lang="en-US" sz="1600" b="1" dirty="0"/>
          </a:p>
          <a:p>
            <a:pPr marL="342900" indent="-342900">
              <a:spcAft>
                <a:spcPts val="1200"/>
              </a:spcAft>
              <a:buFont typeface="Arial" panose="020B0604020202020204" pitchFamily="34" charset="0"/>
              <a:buChar char="•"/>
            </a:pPr>
            <a:r>
              <a:rPr lang="en-US" sz="2000" dirty="0"/>
              <a:t>Coming in September 2019</a:t>
            </a:r>
          </a:p>
          <a:p>
            <a:pPr marL="342900" indent="-342900">
              <a:spcAft>
                <a:spcPts val="1200"/>
              </a:spcAft>
              <a:buFont typeface="Arial" panose="020B0604020202020204" pitchFamily="34" charset="0"/>
              <a:buChar char="•"/>
            </a:pPr>
            <a:r>
              <a:rPr lang="en-US" sz="2000" dirty="0"/>
              <a:t>Accessed via a link in NC FAST</a:t>
            </a:r>
          </a:p>
          <a:p>
            <a:pPr marL="342900" indent="-342900">
              <a:spcAft>
                <a:spcPts val="1200"/>
              </a:spcAft>
              <a:buFont typeface="Arial" panose="020B0604020202020204" pitchFamily="34" charset="0"/>
              <a:buChar char="•"/>
            </a:pPr>
            <a:r>
              <a:rPr lang="en-US" sz="2000" dirty="0"/>
              <a:t>Provides quick answers</a:t>
            </a:r>
          </a:p>
          <a:p>
            <a:pPr marL="342900" indent="-342900">
              <a:spcAft>
                <a:spcPts val="1200"/>
              </a:spcAft>
              <a:buFont typeface="Arial" panose="020B0604020202020204" pitchFamily="34" charset="0"/>
              <a:buChar char="•"/>
            </a:pPr>
            <a:r>
              <a:rPr lang="en-US" sz="2000" dirty="0"/>
              <a:t>Links to websites and documents</a:t>
            </a:r>
          </a:p>
          <a:p>
            <a:pPr marL="342900" indent="-342900">
              <a:spcAft>
                <a:spcPts val="1200"/>
              </a:spcAft>
              <a:buFont typeface="Arial" panose="020B0604020202020204" pitchFamily="34" charset="0"/>
              <a:buChar char="•"/>
            </a:pPr>
            <a:r>
              <a:rPr lang="en-US" sz="2000" dirty="0"/>
              <a:t>Gets smarter over time</a:t>
            </a:r>
            <a:endParaRPr lang="en-US" dirty="0"/>
          </a:p>
        </p:txBody>
      </p:sp>
    </p:spTree>
    <p:extLst>
      <p:ext uri="{BB962C8B-B14F-4D97-AF65-F5344CB8AC3E}">
        <p14:creationId xmlns:p14="http://schemas.microsoft.com/office/powerpoint/2010/main" val="1496614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78DA3-2D40-48BF-AB01-96A6545A1EFA}"/>
              </a:ext>
            </a:extLst>
          </p:cNvPr>
          <p:cNvSpPr>
            <a:spLocks noGrp="1"/>
          </p:cNvSpPr>
          <p:nvPr>
            <p:ph type="title"/>
          </p:nvPr>
        </p:nvSpPr>
        <p:spPr/>
        <p:txBody>
          <a:bodyPr/>
          <a:lstStyle/>
          <a:p>
            <a:r>
              <a:rPr lang="en-US" sz="2800" dirty="0"/>
              <a:t>Using MIRA</a:t>
            </a:r>
          </a:p>
        </p:txBody>
      </p:sp>
      <p:grpSp>
        <p:nvGrpSpPr>
          <p:cNvPr id="13" name="Group 12">
            <a:extLst>
              <a:ext uri="{FF2B5EF4-FFF2-40B4-BE49-F238E27FC236}">
                <a16:creationId xmlns:a16="http://schemas.microsoft.com/office/drawing/2014/main" id="{75E7AE9F-3EAD-4BEB-9B3D-F1C3F495C978}"/>
              </a:ext>
            </a:extLst>
          </p:cNvPr>
          <p:cNvGrpSpPr/>
          <p:nvPr/>
        </p:nvGrpSpPr>
        <p:grpSpPr>
          <a:xfrm>
            <a:off x="539201" y="1393319"/>
            <a:ext cx="3846576" cy="4846119"/>
            <a:chOff x="268123" y="1214572"/>
            <a:chExt cx="4327878" cy="5240174"/>
          </a:xfrm>
        </p:grpSpPr>
        <p:pic>
          <p:nvPicPr>
            <p:cNvPr id="14" name="Picture 13">
              <a:extLst>
                <a:ext uri="{FF2B5EF4-FFF2-40B4-BE49-F238E27FC236}">
                  <a16:creationId xmlns:a16="http://schemas.microsoft.com/office/drawing/2014/main" id="{EAB4F659-0522-40E7-8F77-A11FC285F4A2}"/>
                </a:ext>
              </a:extLst>
            </p:cNvPr>
            <p:cNvPicPr>
              <a:picLocks noChangeAspect="1"/>
            </p:cNvPicPr>
            <p:nvPr/>
          </p:nvPicPr>
          <p:blipFill>
            <a:blip r:embed="rId3"/>
            <a:stretch>
              <a:fillRect/>
            </a:stretch>
          </p:blipFill>
          <p:spPr>
            <a:xfrm>
              <a:off x="268123" y="1214572"/>
              <a:ext cx="4327878" cy="209834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5" name="Callout: Bent Line 14">
              <a:extLst>
                <a:ext uri="{FF2B5EF4-FFF2-40B4-BE49-F238E27FC236}">
                  <a16:creationId xmlns:a16="http://schemas.microsoft.com/office/drawing/2014/main" id="{C2D85E28-FE03-4472-8996-B581712842F2}"/>
                </a:ext>
              </a:extLst>
            </p:cNvPr>
            <p:cNvSpPr/>
            <p:nvPr/>
          </p:nvSpPr>
          <p:spPr>
            <a:xfrm>
              <a:off x="674369" y="2076717"/>
              <a:ext cx="2103783" cy="629478"/>
            </a:xfrm>
            <a:prstGeom prst="borderCallout2">
              <a:avLst>
                <a:gd name="adj1" fmla="val 48224"/>
                <a:gd name="adj2" fmla="val 99089"/>
                <a:gd name="adj3" fmla="val 47171"/>
                <a:gd name="adj4" fmla="val 129918"/>
                <a:gd name="adj5" fmla="val -32764"/>
                <a:gd name="adj6" fmla="val 147713"/>
              </a:avLst>
            </a:prstGeom>
            <a:ln>
              <a:solidFill>
                <a:schemeClr val="tx2"/>
              </a:solidFill>
              <a:tailEnd type="triangle" w="lg" len="lg"/>
            </a:ln>
          </p:spPr>
          <p:style>
            <a:lnRef idx="3">
              <a:schemeClr val="lt1"/>
            </a:lnRef>
            <a:fillRef idx="1">
              <a:schemeClr val="accent3"/>
            </a:fillRef>
            <a:effectRef idx="1">
              <a:schemeClr val="accent3"/>
            </a:effectRef>
            <a:fontRef idx="minor">
              <a:schemeClr val="lt1"/>
            </a:fontRef>
          </p:style>
          <p:txBody>
            <a:bodyPr rtlCol="0" anchor="ctr"/>
            <a:lstStyle/>
            <a:p>
              <a:pPr algn="ctr"/>
              <a:r>
                <a:rPr lang="en-US" sz="1600" dirty="0"/>
                <a:t>Available September 2019</a:t>
              </a:r>
            </a:p>
          </p:txBody>
        </p:sp>
        <p:pic>
          <p:nvPicPr>
            <p:cNvPr id="16" name="Picture 15">
              <a:extLst>
                <a:ext uri="{FF2B5EF4-FFF2-40B4-BE49-F238E27FC236}">
                  <a16:creationId xmlns:a16="http://schemas.microsoft.com/office/drawing/2014/main" id="{65B0B2C2-E992-46B5-8FA7-D5E985A2D274}"/>
                </a:ext>
              </a:extLst>
            </p:cNvPr>
            <p:cNvPicPr>
              <a:picLocks noChangeAspect="1"/>
            </p:cNvPicPr>
            <p:nvPr/>
          </p:nvPicPr>
          <p:blipFill>
            <a:blip r:embed="rId4"/>
            <a:stretch>
              <a:fillRect/>
            </a:stretch>
          </p:blipFill>
          <p:spPr>
            <a:xfrm>
              <a:off x="268123" y="3455709"/>
              <a:ext cx="4327878" cy="29990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grpSp>
      <p:sp>
        <p:nvSpPr>
          <p:cNvPr id="18" name="Flowchart: Connector 17">
            <a:extLst>
              <a:ext uri="{FF2B5EF4-FFF2-40B4-BE49-F238E27FC236}">
                <a16:creationId xmlns:a16="http://schemas.microsoft.com/office/drawing/2014/main" id="{DAC78E76-E5CF-4F7B-9F71-030E38395958}"/>
              </a:ext>
            </a:extLst>
          </p:cNvPr>
          <p:cNvSpPr/>
          <p:nvPr/>
        </p:nvSpPr>
        <p:spPr>
          <a:xfrm>
            <a:off x="3524250" y="1514475"/>
            <a:ext cx="447675" cy="514350"/>
          </a:xfrm>
          <a:prstGeom prst="flowChartConnector">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5B631ED9-C591-4D42-9A67-DCFC0617273D}"/>
              </a:ext>
            </a:extLst>
          </p:cNvPr>
          <p:cNvSpPr txBox="1"/>
          <p:nvPr/>
        </p:nvSpPr>
        <p:spPr>
          <a:xfrm>
            <a:off x="4805035" y="1280663"/>
            <a:ext cx="4303877" cy="3416320"/>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marL="342900" indent="-342900">
              <a:buAutoNum type="arabicPeriod"/>
            </a:pPr>
            <a:r>
              <a:rPr lang="en-US" dirty="0">
                <a:solidFill>
                  <a:schemeClr val="tx1"/>
                </a:solidFill>
              </a:rPr>
              <a:t>Click new </a:t>
            </a:r>
            <a:r>
              <a:rPr lang="en-US" b="1" dirty="0">
                <a:solidFill>
                  <a:schemeClr val="tx1"/>
                </a:solidFill>
              </a:rPr>
              <a:t>virtual assistant icon </a:t>
            </a:r>
            <a:r>
              <a:rPr lang="en-US" dirty="0">
                <a:solidFill>
                  <a:schemeClr val="tx1"/>
                </a:solidFill>
              </a:rPr>
              <a:t>in </a:t>
            </a:r>
            <a:br>
              <a:rPr lang="en-US" dirty="0">
                <a:solidFill>
                  <a:schemeClr val="tx1"/>
                </a:solidFill>
              </a:rPr>
            </a:br>
            <a:r>
              <a:rPr lang="en-US" dirty="0">
                <a:solidFill>
                  <a:schemeClr val="tx1"/>
                </a:solidFill>
              </a:rPr>
              <a:t>NC FAST </a:t>
            </a:r>
            <a:br>
              <a:rPr lang="en-US" dirty="0">
                <a:solidFill>
                  <a:schemeClr val="tx1"/>
                </a:solidFill>
              </a:rPr>
            </a:br>
            <a:endParaRPr lang="en-US" dirty="0">
              <a:solidFill>
                <a:schemeClr val="tx1"/>
              </a:solidFill>
            </a:endParaRPr>
          </a:p>
          <a:p>
            <a:pPr marL="342900" indent="-342900">
              <a:buAutoNum type="arabicPeriod"/>
            </a:pPr>
            <a:r>
              <a:rPr lang="en-US" dirty="0">
                <a:solidFill>
                  <a:schemeClr val="tx1"/>
                </a:solidFill>
              </a:rPr>
              <a:t>MIRA appears in a new window</a:t>
            </a:r>
            <a:br>
              <a:rPr lang="en-US" dirty="0">
                <a:solidFill>
                  <a:schemeClr val="tx1"/>
                </a:solidFill>
              </a:rPr>
            </a:br>
            <a:endParaRPr lang="en-US" dirty="0">
              <a:solidFill>
                <a:schemeClr val="tx1"/>
              </a:solidFill>
            </a:endParaRPr>
          </a:p>
          <a:p>
            <a:pPr marL="342900" indent="-342900">
              <a:buAutoNum type="arabicPeriod"/>
            </a:pPr>
            <a:r>
              <a:rPr lang="en-US" dirty="0">
                <a:solidFill>
                  <a:schemeClr val="tx1"/>
                </a:solidFill>
              </a:rPr>
              <a:t>Ask questions about Medicaid Transformation and Managed Care</a:t>
            </a:r>
            <a:br>
              <a:rPr lang="en-US" dirty="0">
                <a:solidFill>
                  <a:schemeClr val="tx1"/>
                </a:solidFill>
              </a:rPr>
            </a:br>
            <a:endParaRPr lang="en-US" dirty="0">
              <a:solidFill>
                <a:schemeClr val="tx1"/>
              </a:solidFill>
            </a:endParaRPr>
          </a:p>
          <a:p>
            <a:pPr marL="342900" indent="-342900">
              <a:buAutoNum type="arabicPeriod"/>
            </a:pPr>
            <a:r>
              <a:rPr lang="en-US" dirty="0">
                <a:solidFill>
                  <a:schemeClr val="tx1"/>
                </a:solidFill>
              </a:rPr>
              <a:t>Get quick responses </a:t>
            </a:r>
            <a:br>
              <a:rPr lang="en-US" dirty="0">
                <a:solidFill>
                  <a:schemeClr val="tx1"/>
                </a:solidFill>
              </a:rPr>
            </a:br>
            <a:endParaRPr lang="en-US" dirty="0">
              <a:solidFill>
                <a:schemeClr val="tx1"/>
              </a:solidFill>
            </a:endParaRPr>
          </a:p>
          <a:p>
            <a:pPr marL="342900" indent="-342900">
              <a:buAutoNum type="arabicPeriod"/>
            </a:pPr>
            <a:r>
              <a:rPr lang="en-US" dirty="0">
                <a:solidFill>
                  <a:schemeClr val="tx1"/>
                </a:solidFill>
              </a:rPr>
              <a:t>Respond to yes/no survey questions and help MIRA improve over time</a:t>
            </a:r>
          </a:p>
        </p:txBody>
      </p:sp>
      <p:pic>
        <p:nvPicPr>
          <p:cNvPr id="10" name="Picture 9">
            <a:extLst>
              <a:ext uri="{FF2B5EF4-FFF2-40B4-BE49-F238E27FC236}">
                <a16:creationId xmlns:a16="http://schemas.microsoft.com/office/drawing/2014/main" id="{C16FAEA9-CD46-429A-9374-444283D2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155666" y="5013959"/>
            <a:ext cx="1681619" cy="1437905"/>
          </a:xfrm>
          <a:prstGeom prst="rect">
            <a:avLst/>
          </a:prstGeom>
        </p:spPr>
      </p:pic>
      <p:pic>
        <p:nvPicPr>
          <p:cNvPr id="3" name="Picture 2">
            <a:extLst>
              <a:ext uri="{FF2B5EF4-FFF2-40B4-BE49-F238E27FC236}">
                <a16:creationId xmlns:a16="http://schemas.microsoft.com/office/drawing/2014/main" id="{F51A3BF3-2AA0-4C39-95FC-D4E89721A6E0}"/>
              </a:ext>
            </a:extLst>
          </p:cNvPr>
          <p:cNvPicPr>
            <a:picLocks noChangeAspect="1"/>
          </p:cNvPicPr>
          <p:nvPr/>
        </p:nvPicPr>
        <p:blipFill>
          <a:blip r:embed="rId6"/>
          <a:stretch>
            <a:fillRect/>
          </a:stretch>
        </p:blipFill>
        <p:spPr>
          <a:xfrm>
            <a:off x="245439" y="3465925"/>
            <a:ext cx="4434100" cy="294965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079700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607C7-8E51-4F14-AD1F-F423FCC7CE57}"/>
              </a:ext>
            </a:extLst>
          </p:cNvPr>
          <p:cNvSpPr>
            <a:spLocks noGrp="1"/>
          </p:cNvSpPr>
          <p:nvPr>
            <p:ph type="title"/>
          </p:nvPr>
        </p:nvSpPr>
        <p:spPr>
          <a:xfrm>
            <a:off x="624681" y="624054"/>
            <a:ext cx="7843267" cy="548640"/>
          </a:xfrm>
        </p:spPr>
        <p:txBody>
          <a:bodyPr/>
          <a:lstStyle/>
          <a:p>
            <a:r>
              <a:rPr lang="en-US" sz="2800" dirty="0"/>
              <a:t>NC FAST P14.2 Release 1 Project Overview </a:t>
            </a:r>
            <a:endParaRPr lang="en-US" dirty="0"/>
          </a:p>
        </p:txBody>
      </p:sp>
      <p:sp>
        <p:nvSpPr>
          <p:cNvPr id="8" name="Content Placeholder 3">
            <a:extLst>
              <a:ext uri="{FF2B5EF4-FFF2-40B4-BE49-F238E27FC236}">
                <a16:creationId xmlns:a16="http://schemas.microsoft.com/office/drawing/2014/main" id="{0D9CFB83-9B58-4724-9E37-F3C86EEA299D}"/>
              </a:ext>
            </a:extLst>
          </p:cNvPr>
          <p:cNvSpPr txBox="1">
            <a:spLocks/>
          </p:cNvSpPr>
          <p:nvPr/>
        </p:nvSpPr>
        <p:spPr>
          <a:xfrm>
            <a:off x="624680" y="1375788"/>
            <a:ext cx="8519319" cy="490289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2000" b="0" dirty="0">
                <a:latin typeface="+mn-lt"/>
              </a:rPr>
              <a:t>In December 2019, NC FAST will be updated to include functionality related to P14.2 Improved Beneficiary Experience Changes.</a:t>
            </a:r>
          </a:p>
          <a:p>
            <a:pPr marL="0" lvl="0" indent="0" defTabSz="457200">
              <a:lnSpc>
                <a:spcPct val="100000"/>
              </a:lnSpc>
              <a:spcBef>
                <a:spcPts val="1800"/>
              </a:spcBef>
              <a:spcAft>
                <a:spcPts val="600"/>
              </a:spcAft>
              <a:buNone/>
              <a:defRPr/>
            </a:pPr>
            <a:r>
              <a:rPr lang="en-US" sz="1800" dirty="0">
                <a:latin typeface="Arial"/>
              </a:rPr>
              <a:t>Straight-through Processing </a:t>
            </a:r>
            <a:r>
              <a:rPr lang="en-US" sz="1800" b="0" dirty="0">
                <a:latin typeface="Arial"/>
              </a:rPr>
              <a:t>(only for the following conditions)</a:t>
            </a:r>
          </a:p>
          <a:p>
            <a:pPr lvl="1" defTabSz="457200">
              <a:lnSpc>
                <a:spcPct val="100000"/>
              </a:lnSpc>
              <a:spcBef>
                <a:spcPts val="0"/>
              </a:spcBef>
              <a:spcAft>
                <a:spcPts val="600"/>
              </a:spcAft>
              <a:defRPr/>
            </a:pPr>
            <a:r>
              <a:rPr lang="en-US" sz="1600" b="0" dirty="0">
                <a:latin typeface="Arial"/>
              </a:rPr>
              <a:t>New applicants without income </a:t>
            </a:r>
          </a:p>
          <a:p>
            <a:pPr lvl="1" defTabSz="457200">
              <a:lnSpc>
                <a:spcPct val="100000"/>
              </a:lnSpc>
              <a:spcBef>
                <a:spcPts val="0"/>
              </a:spcBef>
              <a:spcAft>
                <a:spcPts val="600"/>
              </a:spcAft>
              <a:defRPr/>
            </a:pPr>
            <a:r>
              <a:rPr lang="en-US" sz="1600" b="0" dirty="0">
                <a:latin typeface="Arial"/>
              </a:rPr>
              <a:t>Existing clients without income who are not on open Insurance Affordability Case</a:t>
            </a:r>
            <a:endParaRPr lang="en-US" sz="1600" b="0" dirty="0">
              <a:highlight>
                <a:srgbClr val="FFFF00"/>
              </a:highlight>
              <a:latin typeface="Arial"/>
            </a:endParaRPr>
          </a:p>
          <a:p>
            <a:pPr marL="0" indent="0" defTabSz="457200">
              <a:lnSpc>
                <a:spcPct val="100000"/>
              </a:lnSpc>
              <a:spcBef>
                <a:spcPts val="1200"/>
              </a:spcBef>
              <a:spcAft>
                <a:spcPts val="300"/>
              </a:spcAft>
              <a:buNone/>
              <a:defRPr/>
            </a:pPr>
            <a:r>
              <a:rPr lang="en-US" sz="1800" dirty="0">
                <a:latin typeface="Arial"/>
              </a:rPr>
              <a:t>Simplified Online Verifications </a:t>
            </a:r>
          </a:p>
          <a:p>
            <a:pPr lvl="1" defTabSz="914400">
              <a:lnSpc>
                <a:spcPct val="100000"/>
              </a:lnSpc>
              <a:spcBef>
                <a:spcPts val="0"/>
              </a:spcBef>
              <a:spcAft>
                <a:spcPts val="600"/>
              </a:spcAft>
              <a:defRPr/>
            </a:pPr>
            <a:r>
              <a:rPr lang="en-US" sz="1600" b="0" dirty="0">
                <a:latin typeface="Arial"/>
              </a:rPr>
              <a:t>E.g. Citizenship, Residency, Social Security, Birth and Death Details, etc.</a:t>
            </a:r>
          </a:p>
          <a:p>
            <a:pPr lvl="1" defTabSz="914400">
              <a:lnSpc>
                <a:spcPct val="100000"/>
              </a:lnSpc>
              <a:spcBef>
                <a:spcPts val="0"/>
              </a:spcBef>
              <a:spcAft>
                <a:spcPts val="600"/>
              </a:spcAft>
              <a:defRPr/>
            </a:pPr>
            <a:r>
              <a:rPr lang="en-US" sz="1600" b="0" dirty="0">
                <a:latin typeface="Arial"/>
              </a:rPr>
              <a:t>Verification of no client income </a:t>
            </a:r>
          </a:p>
          <a:p>
            <a:pPr marL="0" lvl="0" indent="0" defTabSz="914400">
              <a:lnSpc>
                <a:spcPct val="100000"/>
              </a:lnSpc>
              <a:spcBef>
                <a:spcPts val="1200"/>
              </a:spcBef>
              <a:spcAft>
                <a:spcPts val="300"/>
              </a:spcAft>
              <a:buNone/>
              <a:defRPr/>
            </a:pPr>
            <a:r>
              <a:rPr lang="en-US" sz="1800" dirty="0">
                <a:latin typeface="Arial"/>
              </a:rPr>
              <a:t>Automated Notices</a:t>
            </a:r>
          </a:p>
          <a:p>
            <a:pPr lvl="1" defTabSz="457200">
              <a:lnSpc>
                <a:spcPct val="100000"/>
              </a:lnSpc>
              <a:spcBef>
                <a:spcPts val="0"/>
              </a:spcBef>
              <a:spcAft>
                <a:spcPts val="600"/>
              </a:spcAft>
              <a:defRPr/>
            </a:pPr>
            <a:r>
              <a:rPr lang="en-US" sz="1600" b="0" dirty="0">
                <a:latin typeface="Arial"/>
              </a:rPr>
              <a:t>DMA-5097 – Request for Information</a:t>
            </a:r>
          </a:p>
          <a:p>
            <a:pPr lvl="1" defTabSz="457200">
              <a:lnSpc>
                <a:spcPct val="100000"/>
              </a:lnSpc>
              <a:spcBef>
                <a:spcPts val="0"/>
              </a:spcBef>
              <a:spcAft>
                <a:spcPts val="600"/>
              </a:spcAft>
              <a:defRPr/>
            </a:pPr>
            <a:r>
              <a:rPr lang="en-US" sz="1600" b="0" dirty="0">
                <a:latin typeface="Arial"/>
              </a:rPr>
              <a:t>DMA-5059* – NCHC Enrollment Fee Notice</a:t>
            </a:r>
          </a:p>
          <a:p>
            <a:pPr marL="0" lvl="0" indent="0" defTabSz="457200">
              <a:lnSpc>
                <a:spcPct val="100000"/>
              </a:lnSpc>
              <a:spcBef>
                <a:spcPts val="1200"/>
              </a:spcBef>
              <a:spcAft>
                <a:spcPts val="300"/>
              </a:spcAft>
              <a:buNone/>
              <a:defRPr/>
            </a:pPr>
            <a:r>
              <a:rPr lang="en-US" sz="1800" dirty="0">
                <a:latin typeface="Arial"/>
              </a:rPr>
              <a:t>Post Eligibility Case Review Actions</a:t>
            </a:r>
          </a:p>
          <a:p>
            <a:pPr lvl="1" defTabSz="457200">
              <a:lnSpc>
                <a:spcPct val="100000"/>
              </a:lnSpc>
              <a:spcBef>
                <a:spcPts val="0"/>
              </a:spcBef>
              <a:spcAft>
                <a:spcPts val="300"/>
              </a:spcAft>
              <a:defRPr/>
            </a:pPr>
            <a:r>
              <a:rPr lang="en-US" sz="1600" b="0" dirty="0">
                <a:latin typeface="Arial"/>
              </a:rPr>
              <a:t>Case assignment and complete case review</a:t>
            </a:r>
          </a:p>
          <a:p>
            <a:pPr lvl="1" defTabSz="457200">
              <a:lnSpc>
                <a:spcPct val="100000"/>
              </a:lnSpc>
              <a:spcBef>
                <a:spcPts val="300"/>
              </a:spcBef>
              <a:spcAft>
                <a:spcPts val="600"/>
              </a:spcAft>
              <a:defRPr/>
            </a:pPr>
            <a:r>
              <a:rPr lang="en-US" sz="1600" b="0" dirty="0">
                <a:latin typeface="Arial"/>
              </a:rPr>
              <a:t>Caseworker continues manual application processing</a:t>
            </a:r>
          </a:p>
          <a:p>
            <a:pPr marL="0" indent="0">
              <a:buNone/>
            </a:pPr>
            <a:endParaRPr lang="en-US" dirty="0"/>
          </a:p>
        </p:txBody>
      </p:sp>
      <p:sp>
        <p:nvSpPr>
          <p:cNvPr id="6" name="TextBox 5">
            <a:extLst>
              <a:ext uri="{FF2B5EF4-FFF2-40B4-BE49-F238E27FC236}">
                <a16:creationId xmlns:a16="http://schemas.microsoft.com/office/drawing/2014/main" id="{93FE4630-1617-4ECC-A261-0D48BF6C4929}"/>
              </a:ext>
            </a:extLst>
          </p:cNvPr>
          <p:cNvSpPr txBox="1"/>
          <p:nvPr/>
        </p:nvSpPr>
        <p:spPr>
          <a:xfrm>
            <a:off x="627062" y="6581001"/>
            <a:ext cx="7667852" cy="253916"/>
          </a:xfrm>
          <a:prstGeom prst="rect">
            <a:avLst/>
          </a:prstGeom>
          <a:noFill/>
        </p:spPr>
        <p:txBody>
          <a:bodyPr wrap="square" rtlCol="0">
            <a:spAutoFit/>
          </a:bodyPr>
          <a:lstStyle/>
          <a:p>
            <a:r>
              <a:rPr lang="en-US" sz="1050" b="1" dirty="0"/>
              <a:t>*Note: DMA-5059 will be automated except for the four enrollment fee waiver counties.</a:t>
            </a:r>
          </a:p>
        </p:txBody>
      </p:sp>
    </p:spTree>
    <p:extLst>
      <p:ext uri="{BB962C8B-B14F-4D97-AF65-F5344CB8AC3E}">
        <p14:creationId xmlns:p14="http://schemas.microsoft.com/office/powerpoint/2010/main" val="2613870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607C7-8E51-4F14-AD1F-F423FCC7CE57}"/>
              </a:ext>
            </a:extLst>
          </p:cNvPr>
          <p:cNvSpPr>
            <a:spLocks noGrp="1"/>
          </p:cNvSpPr>
          <p:nvPr>
            <p:ph type="title"/>
          </p:nvPr>
        </p:nvSpPr>
        <p:spPr>
          <a:xfrm>
            <a:off x="627062" y="624054"/>
            <a:ext cx="7843267" cy="548640"/>
          </a:xfrm>
        </p:spPr>
        <p:txBody>
          <a:bodyPr/>
          <a:lstStyle/>
          <a:p>
            <a:r>
              <a:rPr lang="en-US" dirty="0"/>
              <a:t>P14.2 Key </a:t>
            </a:r>
            <a:r>
              <a:rPr lang="en-US" sz="2800" dirty="0"/>
              <a:t>Dates and More Information</a:t>
            </a:r>
          </a:p>
        </p:txBody>
      </p:sp>
      <p:sp>
        <p:nvSpPr>
          <p:cNvPr id="6" name="Text Placeholder 5">
            <a:extLst>
              <a:ext uri="{FF2B5EF4-FFF2-40B4-BE49-F238E27FC236}">
                <a16:creationId xmlns:a16="http://schemas.microsoft.com/office/drawing/2014/main" id="{553F071C-D0E0-4985-ABA0-D226E779CADA}"/>
              </a:ext>
            </a:extLst>
          </p:cNvPr>
          <p:cNvSpPr>
            <a:spLocks noGrp="1"/>
          </p:cNvSpPr>
          <p:nvPr>
            <p:ph type="body" sz="quarter" idx="10"/>
          </p:nvPr>
        </p:nvSpPr>
        <p:spPr>
          <a:xfrm>
            <a:off x="627062" y="1251855"/>
            <a:ext cx="7888288" cy="5214259"/>
          </a:xfrm>
        </p:spPr>
        <p:txBody>
          <a:bodyPr/>
          <a:lstStyle/>
          <a:p>
            <a:pPr marL="0" indent="0">
              <a:buNone/>
            </a:pPr>
            <a:r>
              <a:rPr lang="en-US" sz="2000" dirty="0"/>
              <a:t>Readiness and Training Dates</a:t>
            </a:r>
          </a:p>
          <a:p>
            <a:r>
              <a:rPr lang="en-US" sz="1800" dirty="0"/>
              <a:t>September 12, 2019: </a:t>
            </a:r>
            <a:r>
              <a:rPr lang="en-US" sz="1800" b="0" dirty="0"/>
              <a:t>NC FAST County Readiness Call with Medicaid Transformation and P14 4.0 Managed Care Changes</a:t>
            </a:r>
          </a:p>
          <a:p>
            <a:r>
              <a:rPr lang="en-US" sz="1800" dirty="0"/>
              <a:t>October 2019: </a:t>
            </a:r>
          </a:p>
          <a:p>
            <a:pPr lvl="1"/>
            <a:r>
              <a:rPr lang="en-US" sz="1600" b="0" dirty="0"/>
              <a:t>User End to End Testing with Partner Counites (Robeson &amp; Alamance)*</a:t>
            </a:r>
          </a:p>
          <a:p>
            <a:pPr lvl="1"/>
            <a:r>
              <a:rPr lang="en-US" sz="1600" b="0" dirty="0"/>
              <a:t>Beneficiary Engagement with Partner County (Wake)*</a:t>
            </a:r>
          </a:p>
          <a:p>
            <a:pPr lvl="1"/>
            <a:r>
              <a:rPr lang="en-US" sz="1600" b="0" dirty="0"/>
              <a:t>Training Available in Learning Gateway</a:t>
            </a:r>
          </a:p>
          <a:p>
            <a:r>
              <a:rPr lang="en-US" sz="1800" dirty="0"/>
              <a:t>November 2019:</a:t>
            </a:r>
            <a:r>
              <a:rPr lang="en-US" sz="1800" b="0" dirty="0"/>
              <a:t> P14.2 IBE State and County Testing*</a:t>
            </a:r>
          </a:p>
          <a:p>
            <a:r>
              <a:rPr lang="en-US" sz="1800" dirty="0"/>
              <a:t>December 2019: </a:t>
            </a:r>
            <a:r>
              <a:rPr lang="en-US" sz="1800" b="0" dirty="0"/>
              <a:t>P14.2 IBE Release 1</a:t>
            </a:r>
          </a:p>
          <a:p>
            <a:pPr marL="0" indent="0">
              <a:buNone/>
            </a:pPr>
            <a:r>
              <a:rPr lang="en-US" sz="2000" dirty="0"/>
              <a:t>More Information</a:t>
            </a:r>
          </a:p>
          <a:p>
            <a:r>
              <a:rPr lang="en-US" sz="1800" dirty="0"/>
              <a:t>County Readiness Materials on FAST Help</a:t>
            </a:r>
          </a:p>
          <a:p>
            <a:pPr lvl="1"/>
            <a:r>
              <a:rPr lang="en-US" sz="1600" b="0" dirty="0"/>
              <a:t>Economic Services </a:t>
            </a:r>
            <a:r>
              <a:rPr lang="en-US" sz="1600" b="0" dirty="0">
                <a:sym typeface="Wingdings" panose="05000000000000000000" pitchFamily="2" charset="2"/>
              </a:rPr>
              <a:t> </a:t>
            </a:r>
            <a:r>
              <a:rPr lang="en-US" sz="1600" b="0" dirty="0"/>
              <a:t>Improved Beneficiary Experience (IBE)</a:t>
            </a:r>
          </a:p>
          <a:p>
            <a:r>
              <a:rPr lang="en-US" sz="1800" dirty="0"/>
              <a:t>NC FAST County Readiness Liaisons</a:t>
            </a:r>
          </a:p>
          <a:p>
            <a:pPr lvl="1"/>
            <a:r>
              <a:rPr lang="en-US" sz="1600" b="0" dirty="0"/>
              <a:t>See June County Readiness Call for County Readiness Liaison assignments</a:t>
            </a:r>
          </a:p>
          <a:p>
            <a:pPr marL="0" indent="0">
              <a:buNone/>
            </a:pPr>
            <a:endParaRPr lang="en-US" sz="1800" b="0" dirty="0"/>
          </a:p>
        </p:txBody>
      </p:sp>
      <p:sp>
        <p:nvSpPr>
          <p:cNvPr id="3" name="TextBox 2">
            <a:extLst>
              <a:ext uri="{FF2B5EF4-FFF2-40B4-BE49-F238E27FC236}">
                <a16:creationId xmlns:a16="http://schemas.microsoft.com/office/drawing/2014/main" id="{6A26DCFD-FC5F-4D34-BAE6-EAF344FD6E35}"/>
              </a:ext>
            </a:extLst>
          </p:cNvPr>
          <p:cNvSpPr txBox="1"/>
          <p:nvPr/>
        </p:nvSpPr>
        <p:spPr>
          <a:xfrm>
            <a:off x="627062" y="6581001"/>
            <a:ext cx="7667852" cy="253916"/>
          </a:xfrm>
          <a:prstGeom prst="rect">
            <a:avLst/>
          </a:prstGeom>
          <a:noFill/>
        </p:spPr>
        <p:txBody>
          <a:bodyPr wrap="square" rtlCol="0">
            <a:spAutoFit/>
          </a:bodyPr>
          <a:lstStyle/>
          <a:p>
            <a:r>
              <a:rPr lang="en-US" sz="1050" b="1" dirty="0"/>
              <a:t>*Note: </a:t>
            </a:r>
            <a:r>
              <a:rPr lang="en-US" sz="1050" b="1" dirty="0">
                <a:latin typeface="Arial" panose="020B0604020202020204" pitchFamily="34" charset="0"/>
                <a:cs typeface="Arial" panose="020B0604020202020204" pitchFamily="34" charset="0"/>
              </a:rPr>
              <a:t>Activity</a:t>
            </a:r>
            <a:r>
              <a:rPr lang="en-US" sz="1050" b="1" dirty="0"/>
              <a:t> date subject to change. </a:t>
            </a:r>
          </a:p>
        </p:txBody>
      </p:sp>
    </p:spTree>
    <p:extLst>
      <p:ext uri="{BB962C8B-B14F-4D97-AF65-F5344CB8AC3E}">
        <p14:creationId xmlns:p14="http://schemas.microsoft.com/office/powerpoint/2010/main" val="3145628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557CA-402C-4757-B44A-A67D062F91C4}"/>
              </a:ext>
            </a:extLst>
          </p:cNvPr>
          <p:cNvSpPr>
            <a:spLocks noGrp="1"/>
          </p:cNvSpPr>
          <p:nvPr>
            <p:ph type="title"/>
          </p:nvPr>
        </p:nvSpPr>
        <p:spPr/>
        <p:txBody>
          <a:bodyPr/>
          <a:lstStyle/>
          <a:p>
            <a:r>
              <a:rPr lang="en-US" dirty="0"/>
              <a:t>NC FAST P12 Document Management</a:t>
            </a:r>
          </a:p>
        </p:txBody>
      </p:sp>
      <p:sp>
        <p:nvSpPr>
          <p:cNvPr id="3" name="Text Placeholder 2">
            <a:extLst>
              <a:ext uri="{FF2B5EF4-FFF2-40B4-BE49-F238E27FC236}">
                <a16:creationId xmlns:a16="http://schemas.microsoft.com/office/drawing/2014/main" id="{DD11346A-9090-49C3-8440-DCFF50515586}"/>
              </a:ext>
            </a:extLst>
          </p:cNvPr>
          <p:cNvSpPr>
            <a:spLocks noGrp="1"/>
          </p:cNvSpPr>
          <p:nvPr>
            <p:ph type="body" sz="quarter" idx="10"/>
          </p:nvPr>
        </p:nvSpPr>
        <p:spPr>
          <a:xfrm>
            <a:off x="628650" y="1280535"/>
            <a:ext cx="7888288" cy="4795307"/>
          </a:xfrm>
        </p:spPr>
        <p:txBody>
          <a:bodyPr/>
          <a:lstStyle/>
          <a:p>
            <a:r>
              <a:rPr lang="en-US" sz="2000" b="0" dirty="0"/>
              <a:t>Due to lack of funding in the biennium budget, Project 12 will be paused until July of 2020; information on a restart will be shared as the budget becomes available</a:t>
            </a:r>
          </a:p>
          <a:p>
            <a:r>
              <a:rPr lang="en-US" sz="2000" b="0" dirty="0"/>
              <a:t>Based upon feedback from the Pilot Counties, the use of the Datacap scanning tool will be discontinued</a:t>
            </a:r>
            <a:endParaRPr lang="en-US" sz="1600" b="0" dirty="0"/>
          </a:p>
          <a:p>
            <a:r>
              <a:rPr lang="en-US" sz="2000" b="0" dirty="0"/>
              <a:t>NC FAST will continue to work with Richmond and Durham Counties on the conversion and federation models in addition to some performance tuning architectural changes</a:t>
            </a:r>
          </a:p>
          <a:p>
            <a:r>
              <a:rPr lang="en-US" sz="2000" b="0" dirty="0"/>
              <a:t>Attaching documents in NC FAST will remain an available function as will the All Documents tabs that were deployed on Person, Application and Case Records</a:t>
            </a:r>
          </a:p>
          <a:p>
            <a:r>
              <a:rPr lang="en-US" sz="2000" b="0" dirty="0"/>
              <a:t>Support for additional counties that expressed interest in converting or federating will be considered based upon available resources</a:t>
            </a:r>
          </a:p>
        </p:txBody>
      </p:sp>
    </p:spTree>
    <p:extLst>
      <p:ext uri="{BB962C8B-B14F-4D97-AF65-F5344CB8AC3E}">
        <p14:creationId xmlns:p14="http://schemas.microsoft.com/office/powerpoint/2010/main" val="4136862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43&quot;&gt;&lt;object type=&quot;3&quot; unique_id=&quot;10044&quot;&gt;&lt;property id=&quot;20148&quot; value=&quot;5&quot;/&gt;&lt;property id=&quot;20300&quot; value=&quot;Slide 1&quot;/&gt;&lt;property id=&quot;20307&quot; value=&quot;459&quot;/&gt;&lt;/object&gt;&lt;object type=&quot;3&quot; unique_id=&quot;10045&quot;&gt;&lt;property id=&quot;20148&quot; value=&quot;5&quot;/&gt;&lt;property id=&quot;20300&quot; value=&quot;Slide 2 - &amp;quot;Agenda&amp;quot;&quot;/&gt;&lt;property id=&quot;20307&quot; value=&quot;545&quot;/&gt;&lt;/object&gt;&lt;object type=&quot;3&quot; unique_id=&quot;10046&quot;&gt;&lt;property id=&quot;20148&quot; value=&quot;5&quot;/&gt;&lt;property id=&quot;20300&quot; value=&quot;Slide 3 - &amp;quot;Submitting a Question&amp;quot;&quot;/&gt;&lt;property id=&quot;20307&quot; value=&quot;546&quot;/&gt;&lt;/object&gt;&lt;object type=&quot;3&quot; unique_id=&quot;10047&quot;&gt;&lt;property id=&quot;20148&quot; value=&quot;5&quot;/&gt;&lt;property id=&quot;20300&quot; value=&quot;Slide 4 - &amp;quot;Full Screen View&amp;quot;&quot;/&gt;&lt;property id=&quot;20307&quot; value=&quot;547&quot;/&gt;&lt;/object&gt;&lt;object type=&quot;3&quot; unique_id=&quot;10048&quot;&gt;&lt;property id=&quot;20148&quot; value=&quot;5&quot;/&gt;&lt;property id=&quot;20300&quot; value=&quot;Slide 5 - &amp;quot;Frequently Asked Questions &amp;quot;&quot;/&gt;&lt;property id=&quot;20307&quot; value=&quot;606&quot;/&gt;&lt;/object&gt;&lt;object type=&quot;3&quot; unique_id=&quot;10049&quot;&gt;&lt;property id=&quot;20148&quot; value=&quot;5&quot;/&gt;&lt;property id=&quot;20300&quot; value=&quot;Slide 6 - &amp;quot;Frequently Asked Questions (cont.) &amp;quot;&quot;/&gt;&lt;property id=&quot;20307&quot; value=&quot;607&quot;/&gt;&lt;/object&gt;&lt;object type=&quot;3&quot; unique_id=&quot;10050&quot;&gt;&lt;property id=&quot;20148&quot; value=&quot;5&quot;/&gt;&lt;property id=&quot;20300&quot; value=&quot;Slide 7 - &amp;quot;Review of UET &amp;quot;&quot;/&gt;&lt;property id=&quot;20307&quot; value=&quot;512&quot;/&gt;&lt;/object&gt;&lt;object type=&quot;3&quot; unique_id=&quot;10051&quot;&gt;&lt;property id=&quot;20148&quot; value=&quot;5&quot;/&gt;&lt;property id=&quot;20300&quot; value=&quot;Slide 8 - &amp;quot;Security Roles Update &amp;quot;&quot;/&gt;&lt;property id=&quot;20307&quot; value=&quot;609&quot;/&gt;&lt;/object&gt;&lt;object type=&quot;3&quot; unique_id=&quot;10052&quot;&gt;&lt;property id=&quot;20148&quot; value=&quot;5&quot;/&gt;&lt;property id=&quot;20300&quot; value=&quot;Slide 9 - &amp;quot;Update on OLV/OVS&amp;quot;&quot;/&gt;&lt;property id=&quot;20307&quot; value=&quot;593&quot;/&gt;&lt;/object&gt;&lt;object type=&quot;3&quot; unique_id=&quot;10053&quot;&gt;&lt;property id=&quot;20148&quot; value=&quot;5&quot;/&gt;&lt;property id=&quot;20300&quot; value=&quot;Slide 10 - &amp;quot;State &amp;amp; County User Testing Request &amp;quot;&quot;/&gt;&lt;property id=&quot;20307&quot; value=&quot;594&quot;/&gt;&lt;/object&gt;&lt;object type=&quot;3&quot; unique_id=&quot;10054&quot;&gt;&lt;property id=&quot;20148&quot; value=&quot;5&quot;/&gt;&lt;property id=&quot;20300&quot; value=&quot;Slide 11 - &amp;quot;Set-Up PI Help Desk Point of Contacts&amp;quot;&quot;/&gt;&lt;property id=&quot;20307&quot; value=&quot;604&quot;/&gt;&lt;/object&gt;&lt;object type=&quot;3&quot; unique_id=&quot;10055&quot;&gt;&lt;property id=&quot;20148&quot; value=&quot;5&quot;/&gt;&lt;property id=&quot;20300&quot; value=&quot;Slide 12 - &amp;quot;Fact Sheet- Issue 6 &amp;quot;&quot;/&gt;&lt;property id=&quot;20307&quot; value=&quot;605&quot;/&gt;&lt;/object&gt;&lt;object type=&quot;3&quot; unique_id=&quot;10056&quot;&gt;&lt;property id=&quot;20148&quot; value=&quot;5&quot;/&gt;&lt;property id=&quot;20300&quot; value=&quot;Slide 13 - &amp;quot;How Can Your County Prepare for NC FAST?&amp;quot;&quot;/&gt;&lt;property id=&quot;20307&quot; value=&quot;552&quot;/&gt;&lt;/object&gt;&lt;object type=&quot;3&quot; unique_id=&quot;10057&quot;&gt;&lt;property id=&quot;20148&quot; value=&quot;5&quot;/&gt;&lt;property id=&quot;20300&quot; value=&quot;Slide 14 - &amp;quot;How Can Your County Prepare for NC FAST?&amp;quot;&quot;/&gt;&lt;property id=&quot;20307&quot; value=&quot;620&quot;/&gt;&lt;/object&gt;&lt;object type=&quot;3&quot; unique_id=&quot;10058&quot;&gt;&lt;property id=&quot;20148&quot; value=&quot;5&quot;/&gt;&lt;property id=&quot;20300&quot; value=&quot;Slide 15 - &amp;quot;Readiness Assessments Lessons Learned&amp;quot;&quot;/&gt;&lt;property id=&quot;20307&quot; value=&quot;601&quot;/&gt;&lt;/object&gt;&lt;object type=&quot;3&quot; unique_id=&quot;10059&quot;&gt;&lt;property id=&quot;20148&quot; value=&quot;5&quot;/&gt;&lt;property id=&quot;20300&quot; value=&quot;Slide 17 - &amp;quot;Conversion Scope Update &amp;quot;&quot;/&gt;&lt;property id=&quot;20307&quot; value=&quot;596&quot;/&gt;&lt;/object&gt;&lt;object type=&quot;3&quot; unique_id=&quot;10060&quot;&gt;&lt;property id=&quot;20148&quot; value=&quot;5&quot;/&gt;&lt;property id=&quot;20300&quot; value=&quot;Slide 18&quot;/&gt;&lt;property id=&quot;20307&quot; value=&quot;603&quot;/&gt;&lt;/object&gt;&lt;object type=&quot;3&quot; unique_id=&quot;10061&quot;&gt;&lt;property id=&quot;20148&quot; value=&quot;5&quot;/&gt;&lt;property id=&quot;20300&quot; value=&quot;Slide 19 - &amp;quot;Pilot Training Schedule&amp;quot;&quot;/&gt;&lt;property id=&quot;20307&quot; value=&quot;602&quot;/&gt;&lt;/object&gt;&lt;object type=&quot;3&quot; unique_id=&quot;10062&quot;&gt;&lt;property id=&quot;20148&quot; value=&quot;5&quot;/&gt;&lt;property id=&quot;20300&quot; value=&quot;Slide 20 - &amp;quot;Training Resources&amp;quot;&quot;/&gt;&lt;property id=&quot;20307&quot; value=&quot;528&quot;/&gt;&lt;/object&gt;&lt;object type=&quot;3&quot; unique_id=&quot;10063&quot;&gt;&lt;property id=&quot;20148&quot; value=&quot;5&quot;/&gt;&lt;property id=&quot;20300&quot; value=&quot;Slide 22 - &amp;quot;Training Resources: NC FAST Help&amp;quot;&quot;/&gt;&lt;property id=&quot;20307&quot; value=&quot;530&quot;/&gt;&lt;/object&gt;&lt;object type=&quot;3&quot; unique_id=&quot;10064&quot;&gt;&lt;property id=&quot;20148&quot; value=&quot;5&quot;/&gt;&lt;property id=&quot;20300&quot; value=&quot;Slide 21 - &amp;quot;Training Resources: Learning Gateway&amp;quot;&quot;/&gt;&lt;property id=&quot;20307&quot; value=&quot;529&quot;/&gt;&lt;/object&gt;&lt;object type=&quot;3&quot; unique_id=&quot;10065&quot;&gt;&lt;property id=&quot;20148&quot; value=&quot;5&quot;/&gt;&lt;property id=&quot;20300&quot; value=&quot;Slide 23 - &amp;quot;Training Courses&amp;quot;&quot;/&gt;&lt;property id=&quot;20307&quot; value=&quot;527&quot;/&gt;&lt;/object&gt;&lt;object type=&quot;3&quot; unique_id=&quot;10066&quot;&gt;&lt;property id=&quot;20148&quot; value=&quot;5&quot;/&gt;&lt;property id=&quot;20300&quot; value=&quot;Slide 25 - &amp;quot;Training Registration Scenario&amp;quot;&quot;/&gt;&lt;property id=&quot;20307&quot; value=&quot;531&quot;/&gt;&lt;/object&gt;&lt;object type=&quot;3&quot; unique_id=&quot;10067&quot;&gt;&lt;property id=&quot;20148&quot; value=&quot;5&quot;/&gt;&lt;property id=&quot;20300&quot; value=&quot;Slide 26 - &amp;quot;Sandbox ID Process&amp;quot;&quot;/&gt;&lt;property id=&quot;20307&quot; value=&quot;460&quot;/&gt;&lt;/object&gt;&lt;object type=&quot;3&quot; unique_id=&quot;10068&quot;&gt;&lt;property id=&quot;20148&quot; value=&quot;5&quot;/&gt;&lt;property id=&quot;20300&quot; value=&quot;Slide 28&quot;/&gt;&lt;property id=&quot;20307&quot; value=&quot;619&quot;/&gt;&lt;/object&gt;&lt;object type=&quot;3&quot; unique_id=&quot;10069&quot;&gt;&lt;property id=&quot;20148&quot; value=&quot;5&quot;/&gt;&lt;property id=&quot;20300&quot; value=&quot;Slide 29 - &amp;quot;Readiness Assessments  The Readiness Assessment is a tool used to measure each county’s readiness to implement P9 &quot;/&gt;&lt;property id=&quot;20307&quot; value=&quot;610&quot;/&gt;&lt;/object&gt;&lt;object type=&quot;3&quot; unique_id=&quot;10070&quot;&gt;&lt;property id=&quot;20148&quot; value=&quot;5&quot;/&gt;&lt;property id=&quot;20300&quot; value=&quot;Slide 30 - &amp;quot;Readiness Assessments  How to Prepare: Review all publications provided to the county: Change Discussion Guide Fac&quot;/&gt;&lt;property id=&quot;20307&quot; value=&quot;611&quot;/&gt;&lt;/object&gt;&lt;object type=&quot;3&quot; unique_id=&quot;10071&quot;&gt;&lt;property id=&quot;20148&quot; value=&quot;5&quot;/&gt;&lt;property id=&quot;20300&quot; value=&quot;Slide 31 - &amp;quot;Readiness Assessments  Package sent out September 7th: &amp;amp;#x09;Readiness Assessment Template &amp;amp;#x09;Updated version of the Chan&quot;/&gt;&lt;property id=&quot;20307&quot; value=&quot;612&quot;/&gt;&lt;/object&gt;&lt;object type=&quot;3&quot; unique_id=&quot;10072&quot;&gt;&lt;property id=&quot;20148&quot; value=&quot;5&quot;/&gt;&lt;property id=&quot;20300&quot; value=&quot;Slide 32 - &amp;quot;Readiness Assessments  County PI staff and management should complete the Readiness Assessment Template by followi&quot;/&gt;&lt;property id=&quot;20307&quot; value=&quot;613&quot;/&gt;&lt;/object&gt;&lt;object type=&quot;3&quot; unique_id=&quot;10073&quot;&gt;&lt;property id=&quot;20148&quot; value=&quot;5&quot;/&gt;&lt;property id=&quot;20300&quot; value=&quot;Slide 33 - &amp;quot;Readiness Assessments  &amp;quot;&quot;/&gt;&lt;property id=&quot;20307&quot; value=&quot;600&quot;/&gt;&lt;/object&gt;&lt;object type=&quot;3&quot; unique_id=&quot;10074&quot;&gt;&lt;property id=&quot;20148&quot; value=&quot;5&quot;/&gt;&lt;property id=&quot;20300&quot; value=&quot;Slide 34 - &amp;quot;Readiness Assessments  Example:   &amp;quot;&quot;/&gt;&lt;property id=&quot;20307&quot; value=&quot;614&quot;/&gt;&lt;/object&gt;&lt;object type=&quot;3&quot; unique_id=&quot;10075&quot;&gt;&lt;property id=&quot;20148&quot; value=&quot;5&quot;/&gt;&lt;property id=&quot;20300&quot; value=&quot;Slide 35 - &amp;quot;Readiness Assessments  Pull in staff as needed to complete the Assessment (System Administrator, NCID Administrato&quot;/&gt;&lt;property id=&quot;20307&quot; value=&quot;615&quot;/&gt;&lt;/object&gt;&lt;object type=&quot;3&quot; unique_id=&quot;10076&quot;&gt;&lt;property id=&quot;20148&quot; value=&quot;5&quot;/&gt;&lt;property id=&quot;20300&quot; value=&quot;Slide 36 - &amp;quot;Readiness Assessments  Next steps Your Readiness Liaison will call you at the scheduled time and review your Asses&quot;/&gt;&lt;property id=&quot;20307&quot; value=&quot;616&quot;/&gt;&lt;/object&gt;&lt;object type=&quot;3&quot; unique_id=&quot;10077&quot;&gt;&lt;property id=&quot;20148&quot; value=&quot;5&quot;/&gt;&lt;property id=&quot;20300&quot; value=&quot;Slide 37 - &amp;quot;Readiness Assessments  Next steps (cont’d) Your Readiness Liaison will score your answers for each question using &quot;/&gt;&lt;property id=&quot;20307&quot; value=&quot;617&quot;/&gt;&lt;/object&gt;&lt;object type=&quot;3&quot; unique_id=&quot;10078&quot;&gt;&lt;property id=&quot;20148&quot; value=&quot;5&quot;/&gt;&lt;property id=&quot;20300&quot; value=&quot;Slide 38 - &amp;quot;Readiness Assessments  Next steps (cont’d) Your Readiness Liaison will mail a copy of the completed Assessment wit&quot;/&gt;&lt;property id=&quot;20307&quot; value=&quot;618&quot;/&gt;&lt;/object&gt;&lt;object type=&quot;3&quot; unique_id=&quot;10079&quot;&gt;&lt;property id=&quot;20148&quot; value=&quot;5&quot;/&gt;&lt;property id=&quot;20300&quot; value=&quot;Slide 39 - &amp;quot;Regional Meeting Update &amp;quot;&quot;/&gt;&lt;property id=&quot;20307&quot; value=&quot;590&quot;/&gt;&lt;/object&gt;&lt;object type=&quot;3&quot; unique_id=&quot;10080&quot;&gt;&lt;property id=&quot;20148&quot; value=&quot;5&quot;/&gt;&lt;property id=&quot;20300&quot; value=&quot;Slide 40 - &amp;quot;Updated EPI Timeline &amp;quot;&quot;/&gt;&lt;property id=&quot;20307&quot; value=&quot;598&quot;/&gt;&lt;/object&gt;&lt;object type=&quot;3&quot; unique_id=&quot;10081&quot;&gt;&lt;property id=&quot;20148&quot; value=&quot;5&quot;/&gt;&lt;property id=&quot;20300&quot; value=&quot;Slide 41 - &amp;quot;Coming Soon&amp;quot;&quot;/&gt;&lt;property id=&quot;20307&quot; value=&quot;608&quot;/&gt;&lt;/object&gt;&lt;object type=&quot;3&quot; unique_id=&quot;10082&quot;&gt;&lt;property id=&quot;20148&quot; value=&quot;5&quot;/&gt;&lt;property id=&quot;20300&quot; value=&quot;Slide 42&quot;/&gt;&lt;property id=&quot;20307&quot; value=&quot;548&quot;/&gt;&lt;/object&gt;&lt;object type=&quot;3&quot; unique_id=&quot;10083&quot;&gt;&lt;property id=&quot;20148&quot; value=&quot;5&quot;/&gt;&lt;property id=&quot;20300&quot; value=&quot;Slide 43&quot;/&gt;&lt;property id=&quot;20307&quot; value=&quot;549&quot;/&gt;&lt;/object&gt;&lt;object type=&quot;3&quot; unique_id=&quot;10294&quot;&gt;&lt;property id=&quot;20148&quot; value=&quot;5&quot;/&gt;&lt;property id=&quot;20300&quot; value=&quot;Slide 24 - &amp;quot;Training Virtual Office Hours&amp;quot;&quot;/&gt;&lt;property id=&quot;20307&quot; value=&quot;622&quot;/&gt;&lt;/object&gt;&lt;object type=&quot;3&quot; unique_id=&quot;10295&quot;&gt;&lt;property id=&quot;20148&quot; value=&quot;5&quot;/&gt;&lt;property id=&quot;20300&quot; value=&quot;Slide 27 - &amp;quot;Training Takeaways&amp;quot;&quot;/&gt;&lt;property id=&quot;20307&quot; value=&quot;621&quot;/&gt;&lt;/object&gt;&lt;object type=&quot;3&quot; unique_id=&quot;10297&quot;&gt;&lt;property id=&quot;20148&quot; value=&quot;5&quot;/&gt;&lt;property id=&quot;20300&quot; value=&quot;Slide 16 - &amp;quot;Workshop County Preparation Questions&amp;quot;&quot;/&gt;&lt;property id=&quot;20307&quot; value=&quot;623&quot;/&gt;&lt;/object&gt;&lt;/object&gt;&lt;object type=&quot;8&quot; unique_id=&quot;10125&quot;&gt;&lt;/object&gt;&lt;/object&gt;&lt;/database&gt;"/>
  <p:tag name="SECTOMILLISECCONVERTED" val="1"/>
  <p:tag name="TEXTBOX" val="Caitlin - please address jumping images"/>
</p:tagLst>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6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5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7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5FB8BFDD2AF8D4185B05C9F9695A64F" ma:contentTypeVersion="15" ma:contentTypeDescription="Create a new document." ma:contentTypeScope="" ma:versionID="320204ce3d7f36c04374bf12e469070f">
  <xsd:schema xmlns:xsd="http://www.w3.org/2001/XMLSchema" xmlns:xs="http://www.w3.org/2001/XMLSchema" xmlns:p="http://schemas.microsoft.com/office/2006/metadata/properties" xmlns:ns3="b13d99c4-cf1c-46c6-b8e7-47d8f4ab8762" xmlns:ns4="b7db5d97-7350-459f-90ef-94f4d00f05ef" targetNamespace="http://schemas.microsoft.com/office/2006/metadata/properties" ma:root="true" ma:fieldsID="5f9c977730ec5bc66abaf9e9fc45c07f" ns3:_="" ns4:_="">
    <xsd:import namespace="b13d99c4-cf1c-46c6-b8e7-47d8f4ab8762"/>
    <xsd:import namespace="b7db5d97-7350-459f-90ef-94f4d00f05ef"/>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3d99c4-cf1c-46c6-b8e7-47d8f4ab876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b7db5d97-7350-459f-90ef-94f4d00f05ef"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8643A4-7B86-4984-8F3E-C5D35F060B2B}">
  <ds:schemaRefs>
    <ds:schemaRef ds:uri="http://purl.org/dc/terms/"/>
    <ds:schemaRef ds:uri="b7db5d97-7350-459f-90ef-94f4d00f05ef"/>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b13d99c4-cf1c-46c6-b8e7-47d8f4ab8762"/>
    <ds:schemaRef ds:uri="http://www.w3.org/XML/1998/namespace"/>
  </ds:schemaRefs>
</ds:datastoreItem>
</file>

<file path=customXml/itemProps2.xml><?xml version="1.0" encoding="utf-8"?>
<ds:datastoreItem xmlns:ds="http://schemas.openxmlformats.org/officeDocument/2006/customXml" ds:itemID="{E2A5670E-E350-4CA6-BB2B-49D35936FAAF}">
  <ds:schemaRefs>
    <ds:schemaRef ds:uri="http://schemas.microsoft.com/sharepoint/v3/contenttype/forms"/>
  </ds:schemaRefs>
</ds:datastoreItem>
</file>

<file path=customXml/itemProps3.xml><?xml version="1.0" encoding="utf-8"?>
<ds:datastoreItem xmlns:ds="http://schemas.openxmlformats.org/officeDocument/2006/customXml" ds:itemID="{0D26D839-521B-43D8-8810-BDACC33890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3d99c4-cf1c-46c6-b8e7-47d8f4ab8762"/>
    <ds:schemaRef ds:uri="b7db5d97-7350-459f-90ef-94f4d00f05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27968</TotalTime>
  <Words>1164</Words>
  <Application>Microsoft Office PowerPoint</Application>
  <PresentationFormat>On-screen Show (4:3)</PresentationFormat>
  <Paragraphs>136</Paragraphs>
  <Slides>9</Slides>
  <Notes>5</Notes>
  <HiddenSlides>0</HiddenSlides>
  <MMClips>0</MMClips>
  <ScaleCrop>false</ScaleCrop>
  <HeadingPairs>
    <vt:vector size="6" baseType="variant">
      <vt:variant>
        <vt:lpstr>Fonts Used</vt:lpstr>
      </vt:variant>
      <vt:variant>
        <vt:i4>9</vt:i4>
      </vt:variant>
      <vt:variant>
        <vt:lpstr>Theme</vt:lpstr>
      </vt:variant>
      <vt:variant>
        <vt:i4>5</vt:i4>
      </vt:variant>
      <vt:variant>
        <vt:lpstr>Slide Titles</vt:lpstr>
      </vt:variant>
      <vt:variant>
        <vt:i4>9</vt:i4>
      </vt:variant>
    </vt:vector>
  </HeadingPairs>
  <TitlesOfParts>
    <vt:vector size="23" baseType="lpstr">
      <vt:lpstr>Arial</vt:lpstr>
      <vt:lpstr>Calibri</vt:lpstr>
      <vt:lpstr>Franklin Gothic Demi Cond</vt:lpstr>
      <vt:lpstr>Franklin Gothic Medium</vt:lpstr>
      <vt:lpstr>Franklin Gothic Medium Cond</vt:lpstr>
      <vt:lpstr>Gotham Bold</vt:lpstr>
      <vt:lpstr>Helvetica</vt:lpstr>
      <vt:lpstr>Times New Roman</vt:lpstr>
      <vt:lpstr>Wingdings</vt:lpstr>
      <vt:lpstr>3_Office Theme</vt:lpstr>
      <vt:lpstr>6_Office Theme</vt:lpstr>
      <vt:lpstr>4_Office Theme</vt:lpstr>
      <vt:lpstr>5_Office Theme</vt:lpstr>
      <vt:lpstr>7_Office Theme</vt:lpstr>
      <vt:lpstr>PowerPoint Presentation</vt:lpstr>
      <vt:lpstr>NC FAST P4 Child Welfare </vt:lpstr>
      <vt:lpstr>NC FAST P14 4.0 Managed Care Changes</vt:lpstr>
      <vt:lpstr>NC FAST P14 4.0 Managed Care Changes</vt:lpstr>
      <vt:lpstr>Managed Care Virtual Assistant (MIRA)</vt:lpstr>
      <vt:lpstr>Using MIRA</vt:lpstr>
      <vt:lpstr>NC FAST P14.2 Release 1 Project Overview </vt:lpstr>
      <vt:lpstr>P14.2 Key Dates and More Information</vt:lpstr>
      <vt:lpstr>NC FAST P12 Document 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Raby, Andy</cp:lastModifiedBy>
  <cp:revision>988</cp:revision>
  <cp:lastPrinted>2019-03-14T18:25:35Z</cp:lastPrinted>
  <dcterms:created xsi:type="dcterms:W3CDTF">2015-07-07T20:02:11Z</dcterms:created>
  <dcterms:modified xsi:type="dcterms:W3CDTF">2019-08-28T15:44:33Z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47db7c52-a9a5-4002-ab8c-6d8096b93e9a</vt:lpwstr>
  </property>
  <property fmtid="{D5CDD505-2E9C-101B-9397-08002B2CF9AE}" pid="3" name="ContentTypeId">
    <vt:lpwstr>0x01010065FB8BFDD2AF8D4185B05C9F9695A64F</vt:lpwstr>
  </property>
</Properties>
</file>