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5"/>
  </p:sldMasterIdLst>
  <p:notesMasterIdLst>
    <p:notesMasterId r:id="rId13"/>
  </p:notesMasterIdLst>
  <p:handoutMasterIdLst>
    <p:handoutMasterId r:id="rId14"/>
  </p:handoutMasterIdLst>
  <p:sldIdLst>
    <p:sldId id="1705" r:id="rId6"/>
    <p:sldId id="1711" r:id="rId7"/>
    <p:sldId id="1712" r:id="rId8"/>
    <p:sldId id="3899" r:id="rId9"/>
    <p:sldId id="3898" r:id="rId10"/>
    <p:sldId id="1714" r:id="rId11"/>
    <p:sldId id="3900" r:id="rId12"/>
  </p:sldIdLst>
  <p:sldSz cx="9144000" cy="6858000" type="screen4x3"/>
  <p:notesSz cx="7010400" cy="92964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 Presentation" id="{6751D4EE-297C-42CD-93BE-32CBD07B3CDF}">
          <p14:sldIdLst>
            <p14:sldId id="1705"/>
            <p14:sldId id="1711"/>
            <p14:sldId id="1712"/>
            <p14:sldId id="3899"/>
            <p14:sldId id="3898"/>
            <p14:sldId id="1714"/>
            <p14:sldId id="39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08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rche, Julia K" initials="LJK" lastIdx="9" clrIdx="0">
    <p:extLst/>
  </p:cmAuthor>
  <p:cmAuthor id="2" name="Aggarwal, Ruchi B." initials="ARB" lastIdx="30" clrIdx="1">
    <p:extLst>
      <p:ext uri="{19B8F6BF-5375-455C-9EA6-DF929625EA0E}">
        <p15:presenceInfo xmlns:p15="http://schemas.microsoft.com/office/powerpoint/2012/main" userId="S-1-5-21-329068152-1454471165-1417001333-5074872" providerId="AD"/>
      </p:ext>
    </p:extLst>
  </p:cmAuthor>
  <p:cmAuthor id="3" name="Stonehouse, S." initials="SS" lastIdx="42" clrIdx="2">
    <p:extLst>
      <p:ext uri="{19B8F6BF-5375-455C-9EA6-DF929625EA0E}">
        <p15:presenceInfo xmlns:p15="http://schemas.microsoft.com/office/powerpoint/2012/main" userId="S-1-5-21-329068152-1454471165-1417001333-2488840" providerId="AD"/>
      </p:ext>
    </p:extLst>
  </p:cmAuthor>
  <p:cmAuthor id="4" name="Hardison, Kathy" initials="HK" lastIdx="53" clrIdx="3">
    <p:extLst>
      <p:ext uri="{19B8F6BF-5375-455C-9EA6-DF929625EA0E}">
        <p15:presenceInfo xmlns:p15="http://schemas.microsoft.com/office/powerpoint/2012/main" userId="S-1-5-21-329068152-1454471165-1417001333-4168882" providerId="AD"/>
      </p:ext>
    </p:extLst>
  </p:cmAuthor>
  <p:cmAuthor id="5" name="Brandenburg, Sara" initials="BS" lastIdx="30" clrIdx="4">
    <p:extLst>
      <p:ext uri="{19B8F6BF-5375-455C-9EA6-DF929625EA0E}">
        <p15:presenceInfo xmlns:p15="http://schemas.microsoft.com/office/powerpoint/2012/main" userId="S-1-5-21-329068152-1454471165-1417001333-5219532" providerId="AD"/>
      </p:ext>
    </p:extLst>
  </p:cmAuthor>
  <p:cmAuthor id="6" name="Wood, Mary" initials="WM" lastIdx="13" clrIdx="5">
    <p:extLst>
      <p:ext uri="{19B8F6BF-5375-455C-9EA6-DF929625EA0E}">
        <p15:presenceInfo xmlns:p15="http://schemas.microsoft.com/office/powerpoint/2012/main" userId="S-1-5-21-329068152-1454471165-1417001333-2271679" providerId="AD"/>
      </p:ext>
    </p:extLst>
  </p:cmAuthor>
  <p:cmAuthor id="7" name="Green, Sarah A." initials="GSA" lastIdx="16" clrIdx="6">
    <p:extLst>
      <p:ext uri="{19B8F6BF-5375-455C-9EA6-DF929625EA0E}">
        <p15:presenceInfo xmlns:p15="http://schemas.microsoft.com/office/powerpoint/2012/main" userId="S-1-5-21-329068152-1454471165-1417001333-4168733" providerId="AD"/>
      </p:ext>
    </p:extLst>
  </p:cmAuthor>
  <p:cmAuthor id="8" name="Barbier, Caitlin M." initials="BCM" lastIdx="25" clrIdx="7">
    <p:extLst>
      <p:ext uri="{19B8F6BF-5375-455C-9EA6-DF929625EA0E}">
        <p15:presenceInfo xmlns:p15="http://schemas.microsoft.com/office/powerpoint/2012/main" userId="S-1-5-21-329068152-1454471165-1417001333-7090972" providerId="AD"/>
      </p:ext>
    </p:extLst>
  </p:cmAuthor>
  <p:cmAuthor id="9" name="Heather Wiseman" initials="HW" lastIdx="17" clrIdx="8">
    <p:extLst>
      <p:ext uri="{19B8F6BF-5375-455C-9EA6-DF929625EA0E}">
        <p15:presenceInfo xmlns:p15="http://schemas.microsoft.com/office/powerpoint/2012/main" userId="S-1-5-21-3006265058-2649946046-1292183253-8781" providerId="AD"/>
      </p:ext>
    </p:extLst>
  </p:cmAuthor>
  <p:cmAuthor id="10" name="Odell, Elizabeth" initials="OE" lastIdx="2" clrIdx="9">
    <p:extLst>
      <p:ext uri="{19B8F6BF-5375-455C-9EA6-DF929625EA0E}">
        <p15:presenceInfo xmlns:p15="http://schemas.microsoft.com/office/powerpoint/2012/main" userId="S-1-5-21-2744878847-1876734302-662453930-245217" providerId="AD"/>
      </p:ext>
    </p:extLst>
  </p:cmAuthor>
  <p:cmAuthor id="11" name="Danner, Sandy" initials="DS" lastIdx="6" clrIdx="10">
    <p:extLst>
      <p:ext uri="{19B8F6BF-5375-455C-9EA6-DF929625EA0E}">
        <p15:presenceInfo xmlns:p15="http://schemas.microsoft.com/office/powerpoint/2012/main" userId="S-1-5-21-3006265058-2649946046-1292183253-2900" providerId="AD"/>
      </p:ext>
    </p:extLst>
  </p:cmAuthor>
  <p:cmAuthor id="12" name="Aggarwal, Ruchi B." initials="ARB [2]" lastIdx="6" clrIdx="11">
    <p:extLst>
      <p:ext uri="{19B8F6BF-5375-455C-9EA6-DF929625EA0E}">
        <p15:presenceInfo xmlns:p15="http://schemas.microsoft.com/office/powerpoint/2012/main" userId="S::ruchi.b.aggarwal@accenture.com::d4d9cf1c-39d2-4568-a644-6ff9867d0f50" providerId="AD"/>
      </p:ext>
    </p:extLst>
  </p:cmAuthor>
  <p:cmAuthor id="13" name="Disher, Adam G." initials="DAG" lastIdx="2" clrIdx="12">
    <p:extLst>
      <p:ext uri="{19B8F6BF-5375-455C-9EA6-DF929625EA0E}">
        <p15:presenceInfo xmlns:p15="http://schemas.microsoft.com/office/powerpoint/2012/main" userId="S::adam.g.disher@accenture.com::08f4b2b3-d75c-4a24-9854-506e3b4725f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D2DBE5"/>
    <a:srgbClr val="96AFCF"/>
    <a:srgbClr val="873AC0"/>
    <a:srgbClr val="F14C3B"/>
    <a:srgbClr val="F9C499"/>
    <a:srgbClr val="9DBB61"/>
    <a:srgbClr val="CF6321"/>
    <a:srgbClr val="7F9E3F"/>
    <a:srgbClr val="1737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16" autoAdjust="0"/>
    <p:restoredTop sz="85770" autoAdjust="0"/>
  </p:normalViewPr>
  <p:slideViewPr>
    <p:cSldViewPr snapToGrid="0">
      <p:cViewPr varScale="1">
        <p:scale>
          <a:sx n="114" d="100"/>
          <a:sy n="114" d="100"/>
        </p:scale>
        <p:origin x="1602" y="102"/>
      </p:cViewPr>
      <p:guideLst>
        <p:guide orient="horz" pos="2208"/>
        <p:guide pos="2904"/>
      </p:guideLst>
    </p:cSldViewPr>
  </p:slideViewPr>
  <p:outlineViewPr>
    <p:cViewPr>
      <p:scale>
        <a:sx n="33" d="100"/>
        <a:sy n="33" d="100"/>
      </p:scale>
      <p:origin x="0" y="6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274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0" y="0"/>
            <a:ext cx="3038475" cy="466578"/>
          </a:xfrm>
          <a:prstGeom prst="rect">
            <a:avLst/>
          </a:prstGeom>
        </p:spPr>
        <p:txBody>
          <a:bodyPr vert="horz" lIns="91759" tIns="45880" rIns="91759" bIns="4588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6" y="0"/>
            <a:ext cx="3038475" cy="466578"/>
          </a:xfrm>
          <a:prstGeom prst="rect">
            <a:avLst/>
          </a:prstGeom>
        </p:spPr>
        <p:txBody>
          <a:bodyPr vert="horz" lIns="91759" tIns="45880" rIns="91759" bIns="45880" rtlCol="0"/>
          <a:lstStyle>
            <a:lvl1pPr algn="r">
              <a:defRPr sz="1200"/>
            </a:lvl1pPr>
          </a:lstStyle>
          <a:p>
            <a:fld id="{A9B734D9-FBB7-4B85-86A2-24E15EDE55E0}" type="datetimeFigureOut">
              <a:rPr lang="en-US" smtClean="0"/>
              <a:t>10/23/2019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0" y="8829823"/>
            <a:ext cx="3038475" cy="466578"/>
          </a:xfrm>
          <a:prstGeom prst="rect">
            <a:avLst/>
          </a:prstGeom>
        </p:spPr>
        <p:txBody>
          <a:bodyPr vert="horz" lIns="91759" tIns="45880" rIns="91759" bIns="4588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6" y="8829823"/>
            <a:ext cx="3038475" cy="466578"/>
          </a:xfrm>
          <a:prstGeom prst="rect">
            <a:avLst/>
          </a:prstGeom>
        </p:spPr>
        <p:txBody>
          <a:bodyPr vert="horz" lIns="91759" tIns="45880" rIns="91759" bIns="45880" rtlCol="0" anchor="b"/>
          <a:lstStyle>
            <a:lvl1pPr algn="r">
              <a:defRPr sz="1200"/>
            </a:lvl1pPr>
          </a:lstStyle>
          <a:p>
            <a:fld id="{41803F26-4061-4820-A8A7-DA9F547591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075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7"/>
            <a:ext cx="3037840" cy="466435"/>
          </a:xfrm>
          <a:prstGeom prst="rect">
            <a:avLst/>
          </a:prstGeom>
        </p:spPr>
        <p:txBody>
          <a:bodyPr vert="horz" lIns="93155" tIns="46576" rIns="93155" bIns="4657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7"/>
            <a:ext cx="3037840" cy="466435"/>
          </a:xfrm>
          <a:prstGeom prst="rect">
            <a:avLst/>
          </a:prstGeom>
        </p:spPr>
        <p:txBody>
          <a:bodyPr vert="horz" lIns="93155" tIns="46576" rIns="93155" bIns="46576" rtlCol="0"/>
          <a:lstStyle>
            <a:lvl1pPr algn="r">
              <a:defRPr sz="1200"/>
            </a:lvl1pPr>
          </a:lstStyle>
          <a:p>
            <a:fld id="{E3FD6F98-055A-4837-90F2-8E5F6821A1BB}" type="datetimeFigureOut">
              <a:rPr lang="en-US" smtClean="0"/>
              <a:t>10/23/2019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5" tIns="46576" rIns="93155" bIns="4657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900"/>
            <a:ext cx="5608320" cy="3660458"/>
          </a:xfrm>
          <a:prstGeom prst="rect">
            <a:avLst/>
          </a:prstGeom>
        </p:spPr>
        <p:txBody>
          <a:bodyPr vert="horz" lIns="93155" tIns="46576" rIns="93155" bIns="4657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76"/>
            <a:ext cx="3037840" cy="466434"/>
          </a:xfrm>
          <a:prstGeom prst="rect">
            <a:avLst/>
          </a:prstGeom>
        </p:spPr>
        <p:txBody>
          <a:bodyPr vert="horz" lIns="93155" tIns="46576" rIns="93155" bIns="4657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76"/>
            <a:ext cx="3037840" cy="466434"/>
          </a:xfrm>
          <a:prstGeom prst="rect">
            <a:avLst/>
          </a:prstGeom>
        </p:spPr>
        <p:txBody>
          <a:bodyPr vert="horz" lIns="93155" tIns="46576" rIns="93155" bIns="46576" rtlCol="0" anchor="b"/>
          <a:lstStyle>
            <a:lvl1pPr algn="r">
              <a:defRPr sz="1200"/>
            </a:lvl1pPr>
          </a:lstStyle>
          <a:p>
            <a:fld id="{DBCC7D24-0DC9-4E9C-89C0-35D79A09D3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617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606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Straight-through Application Processing per Mary’s scope clarification as of 8/8: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dirty="0"/>
              <a:t>Release 1 straight through processing will include: Straight-Through Application Processing (new applicants with no income OR applicants known to NC FAST without an open MAGI Integrated Case with no income)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Simplified Online Verifications: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dirty="0"/>
              <a:t>Interface calls through OVS are systematically made within NC FAST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dirty="0"/>
              <a:t>OVS sends back information which is used to validate the verifications within an application. In parallel, NC FAST performs parent caretaker and household composition verification checks.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dirty="0"/>
              <a:t>Sources: </a:t>
            </a:r>
            <a:endParaRPr lang="en-US" sz="1050" dirty="0"/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050" dirty="0"/>
              <a:t>DES/ESCWS: Unemployment Benefit Verification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050" dirty="0" err="1"/>
              <a:t>SOLQis</a:t>
            </a:r>
            <a:r>
              <a:rPr lang="en-US" sz="1050" dirty="0"/>
              <a:t>: Social Security Verification/ Income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050" dirty="0" err="1"/>
              <a:t>SOLQic</a:t>
            </a:r>
            <a:r>
              <a:rPr lang="en-US" sz="1050" dirty="0"/>
              <a:t>: Citizenship Verification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050" dirty="0"/>
              <a:t>DMV/DES: Residency Verification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050" dirty="0"/>
              <a:t>SAVE: Citizenship Verification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050" dirty="0"/>
              <a:t>NEWHR/DES: Income Verification</a:t>
            </a:r>
            <a:endParaRPr lang="en-US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Automated Notices: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200" b="0" dirty="0">
                <a:solidFill>
                  <a:srgbClr val="EA781A"/>
                </a:solidFill>
                <a:latin typeface="Arial"/>
              </a:rPr>
              <a:t>DMA-5097 notice will be drafted by the system and sent to central print</a:t>
            </a:r>
            <a:r>
              <a:rPr lang="en-US" sz="1200" b="0" dirty="0">
                <a:solidFill>
                  <a:srgbClr val="FF6600"/>
                </a:solidFill>
                <a:latin typeface="Arial"/>
              </a:rPr>
              <a:t>. </a:t>
            </a:r>
            <a:endParaRPr lang="en-US" b="0" dirty="0"/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dirty="0"/>
              <a:t>DMA-5059 is being automated as part of R1. When the application falls out due to income, and the caseworker manually processes the application, the 5059 will be auto-generated upon authorization and sent through central print. Unless its one of the 4 enrollment fee wavier counties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dirty="0"/>
              <a:t>Post Enrollment (</a:t>
            </a:r>
            <a:r>
              <a:rPr lang="en-US" dirty="0" err="1"/>
              <a:t>Eligbility</a:t>
            </a:r>
            <a:r>
              <a:rPr lang="en-US" dirty="0"/>
              <a:t>) Case Review Actions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200" b="0" dirty="0">
                <a:solidFill>
                  <a:srgbClr val="EA781A"/>
                </a:solidFill>
                <a:latin typeface="Arial"/>
              </a:rPr>
              <a:t>Assuming that the application meets all straight-through processing criteria, the application is authorized and closed. 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200" b="0" dirty="0">
                <a:solidFill>
                  <a:srgbClr val="EA781A"/>
                </a:solidFill>
                <a:latin typeface="Arial"/>
              </a:rPr>
              <a:t>In this case, the application will be sent to the MAGI Post Enrollment Items Queue for case review.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200" b="0" dirty="0">
                <a:solidFill>
                  <a:srgbClr val="EA781A"/>
                </a:solidFill>
                <a:latin typeface="Arial"/>
              </a:rPr>
              <a:t>If an application is unable to complete straight through processing, the manual caseworker intervention is needed, but Caseworkers should have a reduced load of verifications to review.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None/>
              <a:tabLst/>
              <a:defRPr/>
            </a:pPr>
            <a:r>
              <a:rPr lang="en-US" sz="1200" b="0" dirty="0">
                <a:solidFill>
                  <a:srgbClr val="EA781A"/>
                </a:solidFill>
                <a:latin typeface="Arial"/>
              </a:rPr>
              <a:t>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321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Straight-through Application Processing per Mary’s scope clarification as of 8/8: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dirty="0"/>
              <a:t>Release 1 straight through processing will include: Straight-Through Application Processing (new applicants with no income OR applicants known to NC FAST without an open MAGI Integrated Case with no income)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Simplified Online Verifications: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dirty="0"/>
              <a:t>Interface calls through OVS are systematically made within NC FAST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dirty="0"/>
              <a:t>OVS sends back information which is used to validate the verifications within an application. In parallel, NC FAST performs parent caretaker and household composition verification checks.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dirty="0"/>
              <a:t>Sources: </a:t>
            </a:r>
            <a:endParaRPr lang="en-US" sz="1050" dirty="0"/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050" dirty="0"/>
              <a:t>DES/ESCWS: Unemployment Benefit Verification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050" dirty="0" err="1"/>
              <a:t>SOLQis</a:t>
            </a:r>
            <a:r>
              <a:rPr lang="en-US" sz="1050" dirty="0"/>
              <a:t>: Social Security Verification/ Income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050" dirty="0" err="1"/>
              <a:t>SOLQic</a:t>
            </a:r>
            <a:r>
              <a:rPr lang="en-US" sz="1050" dirty="0"/>
              <a:t>: Citizenship Verification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050" dirty="0"/>
              <a:t>DMV/DES: Residency Verification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050" dirty="0"/>
              <a:t>SAVE: Citizenship Verification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050" dirty="0"/>
              <a:t>NEWHR/DES: Income Verification</a:t>
            </a:r>
            <a:endParaRPr lang="en-US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Automated Notices: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200" b="0" dirty="0">
                <a:solidFill>
                  <a:srgbClr val="EA781A"/>
                </a:solidFill>
                <a:latin typeface="Arial"/>
              </a:rPr>
              <a:t>DMA-5097 notice will be drafted by the system and sent to central print</a:t>
            </a:r>
            <a:r>
              <a:rPr lang="en-US" sz="1200" b="0" dirty="0">
                <a:solidFill>
                  <a:srgbClr val="FF6600"/>
                </a:solidFill>
                <a:latin typeface="Arial"/>
              </a:rPr>
              <a:t>. </a:t>
            </a:r>
            <a:endParaRPr lang="en-US" b="0" dirty="0"/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dirty="0"/>
              <a:t>DMA-5059 is being automated as part of R1. When the application falls out due to income, and the caseworker manually processes the application, the 5059 will be auto-generated upon authorization and sent through central print. Unless its one of the 4 enrollment fee wavier counties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dirty="0"/>
              <a:t>Post Enrollment (</a:t>
            </a:r>
            <a:r>
              <a:rPr lang="en-US" dirty="0" err="1"/>
              <a:t>Eligbility</a:t>
            </a:r>
            <a:r>
              <a:rPr lang="en-US" dirty="0"/>
              <a:t>) Case Review Actions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200" b="0" dirty="0">
                <a:solidFill>
                  <a:srgbClr val="EA781A"/>
                </a:solidFill>
                <a:latin typeface="Arial"/>
              </a:rPr>
              <a:t>Assuming that the application meets all straight-through processing criteria, the application is authorized and closed. 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200" b="0" dirty="0">
                <a:solidFill>
                  <a:srgbClr val="EA781A"/>
                </a:solidFill>
                <a:latin typeface="Arial"/>
              </a:rPr>
              <a:t>In this case, the application will be sent to the MAGI Post Enrollment Items Queue for case review.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200" b="0" dirty="0">
                <a:solidFill>
                  <a:srgbClr val="EA781A"/>
                </a:solidFill>
                <a:latin typeface="Arial"/>
              </a:rPr>
              <a:t>If an application is unable to complete straight through processing, the manual caseworker intervention is needed, but Caseworkers should have a reduced load of verifications to review.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None/>
              <a:tabLst/>
              <a:defRPr/>
            </a:pPr>
            <a:r>
              <a:rPr lang="en-US" sz="1200" b="0" dirty="0">
                <a:solidFill>
                  <a:srgbClr val="EA781A"/>
                </a:solidFill>
                <a:latin typeface="Arial"/>
              </a:rPr>
              <a:t>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750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Straight-through Application Processing per Mary’s scope clarification as of 8/8: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dirty="0"/>
              <a:t>Release 1 straight through processing will include: Straight-Through Application Processing (new applicants with no income OR applicants known to NC FAST without an open MAGI Integrated Case with no income)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Simplified Online Verifications: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dirty="0"/>
              <a:t>Interface calls through OVS are systematically made within NC FAST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dirty="0"/>
              <a:t>OVS sends back information which is used to validate the verifications within an application. In parallel, NC FAST performs parent caretaker and household composition verification checks.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dirty="0"/>
              <a:t>Sources: </a:t>
            </a:r>
            <a:endParaRPr lang="en-US" sz="1050" dirty="0"/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050" dirty="0"/>
              <a:t>DES/ESCWS: Unemployment Benefit Verification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050" dirty="0" err="1"/>
              <a:t>SOLQis</a:t>
            </a:r>
            <a:r>
              <a:rPr lang="en-US" sz="1050" dirty="0"/>
              <a:t>: Social Security Verification/ Income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050" dirty="0" err="1"/>
              <a:t>SOLQic</a:t>
            </a:r>
            <a:r>
              <a:rPr lang="en-US" sz="1050" dirty="0"/>
              <a:t>: Citizenship Verification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050" dirty="0"/>
              <a:t>DMV/DES: Residency Verification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050" dirty="0"/>
              <a:t>SAVE: Citizenship Verification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050" dirty="0"/>
              <a:t>NEWHR/DES: Income Verification</a:t>
            </a:r>
            <a:endParaRPr lang="en-US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Automated Notices: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200" b="0" dirty="0">
                <a:solidFill>
                  <a:srgbClr val="EA781A"/>
                </a:solidFill>
                <a:latin typeface="Arial"/>
              </a:rPr>
              <a:t>DMA-5097 notice will be drafted by the system and sent to central print</a:t>
            </a:r>
            <a:r>
              <a:rPr lang="en-US" sz="1200" b="0" dirty="0">
                <a:solidFill>
                  <a:srgbClr val="FF6600"/>
                </a:solidFill>
                <a:latin typeface="Arial"/>
              </a:rPr>
              <a:t>. </a:t>
            </a:r>
            <a:endParaRPr lang="en-US" b="0" dirty="0"/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dirty="0"/>
              <a:t>DMA-5059 is being automated as part of R1. When the application falls out due to income, and the caseworker manually processes the application, the 5059 will be auto-generated upon authorization and sent through central print. Unless its one of the 4 enrollment fee wavier counties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dirty="0"/>
              <a:t>Post Enrollment (</a:t>
            </a:r>
            <a:r>
              <a:rPr lang="en-US" dirty="0" err="1"/>
              <a:t>Eligbility</a:t>
            </a:r>
            <a:r>
              <a:rPr lang="en-US" dirty="0"/>
              <a:t>) Case Review Actions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200" b="0" dirty="0">
                <a:solidFill>
                  <a:srgbClr val="EA781A"/>
                </a:solidFill>
                <a:latin typeface="Arial"/>
              </a:rPr>
              <a:t>Assuming that the application meets all straight-through processing criteria, the application is authorized and closed. 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200" b="0" dirty="0">
                <a:solidFill>
                  <a:srgbClr val="EA781A"/>
                </a:solidFill>
                <a:latin typeface="Arial"/>
              </a:rPr>
              <a:t>In this case, the application will be sent to the MAGI Post Enrollment Items Queue for case review.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200" b="0" dirty="0">
                <a:solidFill>
                  <a:srgbClr val="EA781A"/>
                </a:solidFill>
                <a:latin typeface="Arial"/>
              </a:rPr>
              <a:t>If an application is unable to complete straight through processing, the manual caseworker intervention is needed, but Caseworkers should have a reduced load of verifications to review.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None/>
              <a:tabLst/>
              <a:defRPr/>
            </a:pPr>
            <a:r>
              <a:rPr lang="en-US" sz="1200" b="0" dirty="0">
                <a:solidFill>
                  <a:srgbClr val="EA781A"/>
                </a:solidFill>
                <a:latin typeface="Arial"/>
              </a:rPr>
              <a:t>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568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Photo header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0FD344B-6B01-554D-8ED2-3BB8677B5CA3}"/>
              </a:ext>
            </a:extLst>
          </p:cNvPr>
          <p:cNvSpPr/>
          <p:nvPr userDrawn="1"/>
        </p:nvSpPr>
        <p:spPr>
          <a:xfrm>
            <a:off x="0" y="-2388"/>
            <a:ext cx="9144000" cy="166790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55F9543-F264-E749-BE41-F4DED20160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34" y="230729"/>
            <a:ext cx="1824946" cy="121663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7FB28BE-95CF-A648-9958-233FA3E2FD4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086" y="232218"/>
            <a:ext cx="1820301" cy="121365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36632A4-6418-EB46-8B31-F39C39E1D0E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715" y="230096"/>
            <a:ext cx="1617803" cy="121789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2ACDB17-9B72-2747-AC8F-8FD41A14435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4786" y="231327"/>
            <a:ext cx="1823652" cy="121543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764052B-33F9-6041-8EFF-89AD41BE985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0473" y="231327"/>
            <a:ext cx="1823625" cy="121543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82C2D84-F700-44C3-9709-FD1B27A88115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731" y="2698016"/>
            <a:ext cx="1828800" cy="726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200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7346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B0B4A-BF51-412B-8CDC-F926A015BDB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DFFF2B-EFFF-42FE-A02A-8A394CCCF58E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F0D564-5DED-4D48-B40D-7B51C1CCCF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137574"/>
            <a:ext cx="1538654" cy="671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314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3066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EBDDA69-05F8-4173-A2E0-3E9F44395C2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731" y="2698016"/>
            <a:ext cx="1828800" cy="726810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F135DA6-53C8-4E84-ABD2-7BD410D562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36" y="2697480"/>
            <a:ext cx="1828800" cy="726812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447800"/>
            <a:ext cx="7888288" cy="47953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7" y="624310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&amp;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335572"/>
            <a:ext cx="7888288" cy="12128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spcBef>
                <a:spcPts val="0"/>
              </a:spcBef>
              <a:buFont typeface="Franklin Gothic Medium" panose="020B0603020102020204" pitchFamily="34" charset="0"/>
              <a:buChar char="−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7" y="6251575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2548467"/>
            <a:ext cx="7894638" cy="36942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Table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3" y="624945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1335573"/>
            <a:ext cx="7894638" cy="490289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3" y="624945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299" y="1845731"/>
            <a:ext cx="384048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4665132" y="1845731"/>
            <a:ext cx="384048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622300" y="1849438"/>
            <a:ext cx="3840163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3" y="6251575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4665449" y="1840559"/>
            <a:ext cx="3840163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op R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643768-E13E-4BE9-B548-AFEEC18EF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12519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91" r:id="rId7"/>
    <p:sldLayoutId id="2147483692" r:id="rId8"/>
    <p:sldLayoutId id="2147483681" r:id="rId9"/>
    <p:sldLayoutId id="2147483696" r:id="rId10"/>
    <p:sldLayoutId id="2147483698" r:id="rId11"/>
    <p:sldLayoutId id="2147483699" r:id="rId12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u="none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2445216" y="1929161"/>
            <a:ext cx="6698783" cy="2142672"/>
          </a:xfrm>
        </p:spPr>
        <p:txBody>
          <a:bodyPr/>
          <a:lstStyle/>
          <a:p>
            <a:r>
              <a:rPr lang="en-US" sz="1800" dirty="0">
                <a:latin typeface="+mn-lt"/>
                <a:cs typeface="Arial"/>
              </a:rPr>
              <a:t>Office of NC FAST</a:t>
            </a:r>
          </a:p>
          <a:p>
            <a:r>
              <a:rPr lang="en-US" sz="2800" dirty="0"/>
              <a:t>Project Updates</a:t>
            </a:r>
          </a:p>
          <a:p>
            <a:r>
              <a:rPr lang="en-US" sz="2800" dirty="0">
                <a:latin typeface="+mn-lt"/>
                <a:cs typeface="Arial"/>
              </a:rPr>
              <a:t>100 County Director Call</a:t>
            </a:r>
            <a:endParaRPr lang="en-US" sz="1800" dirty="0">
              <a:latin typeface="+mn-lt"/>
              <a:cs typeface="Arial"/>
            </a:endParaRP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2445217" y="5020585"/>
            <a:ext cx="5822730" cy="488226"/>
          </a:xfrm>
        </p:spPr>
        <p:txBody>
          <a:bodyPr>
            <a:normAutofit/>
          </a:bodyPr>
          <a:lstStyle/>
          <a:p>
            <a:r>
              <a:rPr lang="en-US" sz="2000" dirty="0"/>
              <a:t>October 23, 2019</a:t>
            </a:r>
          </a:p>
        </p:txBody>
      </p:sp>
    </p:spTree>
    <p:extLst>
      <p:ext uri="{BB962C8B-B14F-4D97-AF65-F5344CB8AC3E}">
        <p14:creationId xmlns:p14="http://schemas.microsoft.com/office/powerpoint/2010/main" val="3556016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607C7-8E51-4F14-AD1F-F423FCC7C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NC FAST Child Welfare (P4)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53F071C-D0E0-4985-ABA0-D226E779CA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447800"/>
            <a:ext cx="8278283" cy="4795307"/>
          </a:xfrm>
        </p:spPr>
        <p:txBody>
          <a:bodyPr/>
          <a:lstStyle/>
          <a:p>
            <a:pPr marL="0" indent="0">
              <a:buNone/>
            </a:pPr>
            <a:r>
              <a:rPr lang="en-US" sz="2100" u="sng" dirty="0"/>
              <a:t>Recent Updates</a:t>
            </a:r>
          </a:p>
          <a:p>
            <a:pPr marL="0" indent="0">
              <a:buNone/>
            </a:pPr>
            <a:r>
              <a:rPr lang="en-US" sz="2000" dirty="0"/>
              <a:t>Placement Confirmation</a:t>
            </a:r>
            <a:r>
              <a:rPr lang="en-US" sz="2000" b="0" dirty="0"/>
              <a:t>: New screens that allow Supervisors to confirm each youth’s placement when there is a new or changed placement to assist counties with reconciliation. 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Mobile: Medical Well-Being of 5010</a:t>
            </a:r>
            <a:r>
              <a:rPr lang="en-US" sz="2000" b="0" dirty="0"/>
              <a:t>: Allows users to enter information for the Child’s Medical Well-Being in the Mobile Assessment App.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Context Sensitive Help</a:t>
            </a:r>
            <a:r>
              <a:rPr lang="en-US" sz="2000" b="0" dirty="0"/>
              <a:t>: Allows users to select the </a:t>
            </a:r>
            <a:r>
              <a:rPr lang="en-US" sz="2000" b="0" i="1" dirty="0"/>
              <a:t>Help</a:t>
            </a:r>
            <a:r>
              <a:rPr lang="en-US" sz="2000" b="0" dirty="0"/>
              <a:t> icon on a page to gain additional information.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Milestone Clean-Up: </a:t>
            </a:r>
            <a:r>
              <a:rPr lang="en-US" sz="2000" b="0" dirty="0"/>
              <a:t>Updated and reduced the number of milestones and removed outstanding milestones older than August 1, 2019</a:t>
            </a:r>
            <a:endParaRPr lang="en-US" sz="2000" dirty="0"/>
          </a:p>
          <a:p>
            <a:pPr marL="0" indent="0">
              <a:buNone/>
            </a:pPr>
            <a:endParaRPr lang="en-US" sz="1600" b="0" dirty="0"/>
          </a:p>
        </p:txBody>
      </p:sp>
    </p:spTree>
    <p:extLst>
      <p:ext uri="{BB962C8B-B14F-4D97-AF65-F5344CB8AC3E}">
        <p14:creationId xmlns:p14="http://schemas.microsoft.com/office/powerpoint/2010/main" val="1065764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607C7-8E51-4F14-AD1F-F423FCC7C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NC FAST Child Welfare (P4)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53F071C-D0E0-4985-ABA0-D226E779CA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447800"/>
            <a:ext cx="8278283" cy="4795307"/>
          </a:xfrm>
        </p:spPr>
        <p:txBody>
          <a:bodyPr/>
          <a:lstStyle/>
          <a:p>
            <a:pPr marL="0" indent="0">
              <a:buNone/>
            </a:pPr>
            <a:r>
              <a:rPr lang="en-US" sz="2100" u="sng" dirty="0"/>
              <a:t>Upcoming Enhancements</a:t>
            </a:r>
          </a:p>
          <a:p>
            <a:pPr marL="0" indent="0">
              <a:buNone/>
            </a:pPr>
            <a:r>
              <a:rPr lang="en-US" sz="2000" dirty="0"/>
              <a:t>Child Welfare Address</a:t>
            </a:r>
            <a:r>
              <a:rPr lang="en-US" sz="2000" b="0" dirty="0"/>
              <a:t>: Users will be able to add addresses specific to Child Welfare as an evidence at the case level.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Foreign Address</a:t>
            </a:r>
            <a:r>
              <a:rPr lang="en-US" sz="2000" b="0" dirty="0"/>
              <a:t>: Will allow users to document a person’s address when it is outside of the United States. 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Simplified Eligibility</a:t>
            </a:r>
            <a:r>
              <a:rPr lang="en-US" sz="2000" b="0" dirty="0"/>
              <a:t>: Changes and updates to entering information to obtain Foster Care (IV-E) eligibility. This includes new wizards and screens to streamline entering in information.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Updates to Living Arrangement</a:t>
            </a:r>
            <a:r>
              <a:rPr lang="en-US" sz="2000" b="0" dirty="0"/>
              <a:t>: Updates to how users enter a youth’s living arrangement.</a:t>
            </a:r>
          </a:p>
          <a:p>
            <a:pPr marL="0" indent="0">
              <a:buNone/>
            </a:pPr>
            <a:r>
              <a:rPr lang="en-US" sz="2000" dirty="0"/>
              <a:t>Licensure Updates: </a:t>
            </a:r>
            <a:r>
              <a:rPr lang="en-US" sz="2000" b="0" dirty="0"/>
              <a:t>Enhancements and updates to the licensure functionality.</a:t>
            </a:r>
            <a:endParaRPr lang="en-US" sz="2000" dirty="0"/>
          </a:p>
          <a:p>
            <a:pPr marL="0" indent="0">
              <a:buNone/>
            </a:pPr>
            <a:endParaRPr lang="en-US" sz="2000" b="0" dirty="0"/>
          </a:p>
          <a:p>
            <a:pPr marL="0" indent="0">
              <a:buNone/>
            </a:pPr>
            <a:endParaRPr lang="en-US" sz="1600" b="0" dirty="0"/>
          </a:p>
        </p:txBody>
      </p:sp>
    </p:spTree>
    <p:extLst>
      <p:ext uri="{BB962C8B-B14F-4D97-AF65-F5344CB8AC3E}">
        <p14:creationId xmlns:p14="http://schemas.microsoft.com/office/powerpoint/2010/main" val="2210806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DE11CD1-2F56-45D2-8EFC-F49062DAD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369" y="624054"/>
            <a:ext cx="8153329" cy="548640"/>
          </a:xfrm>
        </p:spPr>
        <p:txBody>
          <a:bodyPr/>
          <a:lstStyle/>
          <a:p>
            <a:r>
              <a:rPr lang="en-US" dirty="0"/>
              <a:t>NC FAST P14 4.0 Managed Care Changes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2B267C2F-C6E7-4C74-A902-80FC730844A8}"/>
              </a:ext>
            </a:extLst>
          </p:cNvPr>
          <p:cNvSpPr txBox="1">
            <a:spLocks/>
          </p:cNvSpPr>
          <p:nvPr/>
        </p:nvSpPr>
        <p:spPr>
          <a:xfrm>
            <a:off x="657396" y="1955110"/>
            <a:ext cx="7829207" cy="4902890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defRPr/>
            </a:pPr>
            <a:r>
              <a:rPr lang="en-US" sz="1800" b="0" dirty="0">
                <a:latin typeface="Arial"/>
              </a:rPr>
              <a:t>Carolina Complete Health is now available for Region 4 counties.</a:t>
            </a:r>
          </a:p>
          <a:p>
            <a:pPr defTabSz="457200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defRPr/>
            </a:pPr>
            <a:r>
              <a:rPr lang="en-US" sz="1800" b="0" dirty="0">
                <a:latin typeface="Arial"/>
              </a:rPr>
              <a:t>Auto-Assignment is scheduled to start the weekend of December 14, 2019. One region will be assigned each night until all regions are complete.</a:t>
            </a:r>
          </a:p>
          <a:p>
            <a:pPr defTabSz="457200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defRPr/>
            </a:pPr>
            <a:r>
              <a:rPr lang="en-US" sz="1800" b="0" dirty="0">
                <a:latin typeface="Arial"/>
              </a:rPr>
              <a:t>Auto-Assignment training has been updated to reflect this change and is available on the Learning Gateway. </a:t>
            </a:r>
          </a:p>
          <a:p>
            <a:pPr defTabSz="457200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defRPr/>
            </a:pPr>
            <a:r>
              <a:rPr lang="en-US" sz="1800" b="0" dirty="0">
                <a:latin typeface="Arial"/>
              </a:rPr>
              <a:t>A new short 8 minute video highlighting the NC FAST impacts of the Open Enrollment extension is available on the Learning Gateway. </a:t>
            </a:r>
          </a:p>
          <a:p>
            <a:pPr defTabSz="457200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defRPr/>
            </a:pPr>
            <a:r>
              <a:rPr lang="en-US" sz="1800" b="0" dirty="0">
                <a:latin typeface="Arial"/>
              </a:rPr>
              <a:t>NC FAST Auto-Assignment Checklist was shared after the October Readiness Call on October 15. Please have your Champions complete it and return to their liaison by November 20.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A9E4352A-FD4B-482A-B658-3E5A54EE48A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74369" y="1570659"/>
            <a:ext cx="7888288" cy="467585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Key Highlights and Upcoming Activities</a:t>
            </a:r>
            <a:endParaRPr lang="en-US" sz="1600" b="0" dirty="0"/>
          </a:p>
        </p:txBody>
      </p:sp>
    </p:spTree>
    <p:extLst>
      <p:ext uri="{BB962C8B-B14F-4D97-AF65-F5344CB8AC3E}">
        <p14:creationId xmlns:p14="http://schemas.microsoft.com/office/powerpoint/2010/main" val="3911092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17F21115-5A38-4C9F-A7F1-4761B251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369" y="624054"/>
            <a:ext cx="7843267" cy="548640"/>
          </a:xfrm>
        </p:spPr>
        <p:txBody>
          <a:bodyPr/>
          <a:lstStyle/>
          <a:p>
            <a:r>
              <a:rPr lang="en-US" dirty="0"/>
              <a:t>NC FAST P14.2 Improved Beneficiary Experience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F421E8C7-66F7-436D-AE9E-60FA17DE0B6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74369" y="1570659"/>
            <a:ext cx="7888288" cy="467585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Release 1 Overview</a:t>
            </a:r>
            <a:endParaRPr lang="en-US" sz="1600" b="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206878-FEA8-4169-B063-784248CA23C8}"/>
              </a:ext>
            </a:extLst>
          </p:cNvPr>
          <p:cNvSpPr txBox="1"/>
          <p:nvPr/>
        </p:nvSpPr>
        <p:spPr>
          <a:xfrm>
            <a:off x="674369" y="2038244"/>
            <a:ext cx="771051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 December 2019, MAGI functionality in NC FAST will be updated to include: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Straight-Through Processing of MAGI applications for: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/>
              <a:t>New applicants without income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/>
              <a:t>Applicants already known to NC FAST, without income and who do not have an open MAGI Insurance Affordability case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Simplified online verifications (except income)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Automated Notices: DMA-5097NT and DMA-5059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MAGI Post Eligibility Item Case Review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Income Support Case Review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13870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607C7-8E51-4F14-AD1F-F423FCC7C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NC FAST P14.2 Improved Beneficiary Experience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11FFE970-AEF1-43A6-96E0-DA2E41636CC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74369" y="1570659"/>
            <a:ext cx="7888288" cy="467585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Key Upcoming Readiness and Training Activities</a:t>
            </a:r>
            <a:endParaRPr lang="en-US" sz="1600" b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8A3C81-9DAD-4E05-8B8F-A04A81FE4C07}"/>
              </a:ext>
            </a:extLst>
          </p:cNvPr>
          <p:cNvSpPr txBox="1"/>
          <p:nvPr/>
        </p:nvSpPr>
        <p:spPr>
          <a:xfrm>
            <a:off x="674369" y="2038244"/>
            <a:ext cx="771051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County Readiness Toolkit </a:t>
            </a:r>
            <a:r>
              <a:rPr lang="en-US" dirty="0"/>
              <a:t>(sent 10/14)</a:t>
            </a:r>
          </a:p>
          <a:p>
            <a:pPr lvl="1"/>
            <a:r>
              <a:rPr lang="en-US" sz="1600" b="1" dirty="0"/>
              <a:t>Action Items: </a:t>
            </a:r>
            <a:r>
              <a:rPr lang="en-US" sz="1600" dirty="0"/>
              <a:t>Please have MAGI Medicaid staff review the </a:t>
            </a:r>
            <a:r>
              <a:rPr lang="en-US" sz="1600" u="sng" dirty="0"/>
              <a:t>Change Management Guide </a:t>
            </a:r>
            <a:r>
              <a:rPr lang="en-US" sz="1600" dirty="0"/>
              <a:t>and </a:t>
            </a:r>
            <a:r>
              <a:rPr lang="en-US" sz="1600" u="sng" dirty="0"/>
              <a:t>Questionnaire</a:t>
            </a:r>
            <a:r>
              <a:rPr lang="en-US" sz="1600" dirty="0"/>
              <a:t>, then respond back to your readiness liaison by 10/28.</a:t>
            </a:r>
          </a:p>
          <a:p>
            <a:pPr lvl="1"/>
            <a:endParaRPr lang="en-US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Self-paced Training </a:t>
            </a:r>
            <a:r>
              <a:rPr lang="en-US" dirty="0"/>
              <a:t>(to be published 10/28)</a:t>
            </a:r>
          </a:p>
          <a:p>
            <a:pPr lvl="1"/>
            <a:r>
              <a:rPr lang="en-US" sz="1600" b="1" dirty="0"/>
              <a:t>Action Items: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Before 10/28 – Please have MAGI Medicaid staff confirm they have a Learning Gateway Account and have configured their profile appropriately.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Between 10/28 and 12/6 – MAGI Medicaid staff should complete training prior to Release 1 December 2019.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Readiness Communications and Materials </a:t>
            </a:r>
            <a:r>
              <a:rPr lang="en-US" dirty="0"/>
              <a:t>(October and November)</a:t>
            </a:r>
          </a:p>
          <a:p>
            <a:pPr lvl="1"/>
            <a:r>
              <a:rPr lang="en-US" sz="1600" b="1" dirty="0"/>
              <a:t>Action Items: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Review October and November Fact Sheets, FAQs, and Reference Guides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Attend November Readiness Call on 11/14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13853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D9CFB83-9B58-4724-9E37-F3C86EEA299D}"/>
              </a:ext>
            </a:extLst>
          </p:cNvPr>
          <p:cNvSpPr txBox="1">
            <a:spLocks/>
          </p:cNvSpPr>
          <p:nvPr/>
        </p:nvSpPr>
        <p:spPr>
          <a:xfrm>
            <a:off x="674369" y="2097822"/>
            <a:ext cx="7829207" cy="3919850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defRPr/>
            </a:pPr>
            <a:r>
              <a:rPr lang="en-US" sz="2000" b="0" dirty="0">
                <a:latin typeface="Arial"/>
              </a:rPr>
              <a:t>The Work Number is scheduled to be available in NC FAST as part of the December 2019 release. </a:t>
            </a:r>
          </a:p>
          <a:p>
            <a:pPr defTabSz="457200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defRPr/>
            </a:pPr>
            <a:r>
              <a:rPr lang="en-US" sz="2000" b="0" dirty="0">
                <a:latin typeface="Arial"/>
              </a:rPr>
              <a:t>Self-paced training on this new functionality will be available in early November 2019. It will take less than 30 minutes to complete.</a:t>
            </a:r>
          </a:p>
          <a:p>
            <a:pPr defTabSz="457200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defRPr/>
            </a:pPr>
            <a:r>
              <a:rPr lang="en-US" sz="2000" b="0" dirty="0">
                <a:latin typeface="Arial"/>
              </a:rPr>
              <a:t>Communications with program-specific guidance for TWN usage both in NC FAST and via the URL will be provided prior to the December 2019 release. </a:t>
            </a:r>
          </a:p>
          <a:p>
            <a:pPr defTabSz="457200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defRPr/>
            </a:pPr>
            <a:r>
              <a:rPr lang="en-US" sz="2000" b="0" dirty="0">
                <a:latin typeface="Arial"/>
              </a:rPr>
              <a:t>Contract details are being finalized.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DE11CD1-2F56-45D2-8EFC-F49062DAD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369" y="624054"/>
            <a:ext cx="8153329" cy="548640"/>
          </a:xfrm>
        </p:spPr>
        <p:txBody>
          <a:bodyPr/>
          <a:lstStyle/>
          <a:p>
            <a:r>
              <a:rPr lang="en-US" dirty="0"/>
              <a:t>NC FAST – The Work Number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514D2A38-6CDD-4335-9216-8C8E7EE511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74369" y="1570659"/>
            <a:ext cx="7888288" cy="467585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TWN Overview</a:t>
            </a:r>
            <a:endParaRPr lang="en-US" sz="1600" b="0" dirty="0"/>
          </a:p>
        </p:txBody>
      </p:sp>
    </p:spTree>
    <p:extLst>
      <p:ext uri="{BB962C8B-B14F-4D97-AF65-F5344CB8AC3E}">
        <p14:creationId xmlns:p14="http://schemas.microsoft.com/office/powerpoint/2010/main" val="10800008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43&quot;&gt;&lt;object type=&quot;3&quot; unique_id=&quot;10044&quot;&gt;&lt;property id=&quot;20148&quot; value=&quot;5&quot;/&gt;&lt;property id=&quot;20300&quot; value=&quot;Slide 1&quot;/&gt;&lt;property id=&quot;20307&quot; value=&quot;459&quot;/&gt;&lt;/object&gt;&lt;object type=&quot;3&quot; unique_id=&quot;10045&quot;&gt;&lt;property id=&quot;20148&quot; value=&quot;5&quot;/&gt;&lt;property id=&quot;20300&quot; value=&quot;Slide 2 - &amp;quot;Agenda&amp;quot;&quot;/&gt;&lt;property id=&quot;20307&quot; value=&quot;545&quot;/&gt;&lt;/object&gt;&lt;object type=&quot;3&quot; unique_id=&quot;10046&quot;&gt;&lt;property id=&quot;20148&quot; value=&quot;5&quot;/&gt;&lt;property id=&quot;20300&quot; value=&quot;Slide 3 - &amp;quot;Submitting a Question&amp;quot;&quot;/&gt;&lt;property id=&quot;20307&quot; value=&quot;546&quot;/&gt;&lt;/object&gt;&lt;object type=&quot;3&quot; unique_id=&quot;10047&quot;&gt;&lt;property id=&quot;20148&quot; value=&quot;5&quot;/&gt;&lt;property id=&quot;20300&quot; value=&quot;Slide 4 - &amp;quot;Full Screen View&amp;quot;&quot;/&gt;&lt;property id=&quot;20307&quot; value=&quot;547&quot;/&gt;&lt;/object&gt;&lt;object type=&quot;3&quot; unique_id=&quot;10048&quot;&gt;&lt;property id=&quot;20148&quot; value=&quot;5&quot;/&gt;&lt;property id=&quot;20300&quot; value=&quot;Slide 5 - &amp;quot;Frequently Asked Questions &amp;quot;&quot;/&gt;&lt;property id=&quot;20307&quot; value=&quot;606&quot;/&gt;&lt;/object&gt;&lt;object type=&quot;3&quot; unique_id=&quot;10049&quot;&gt;&lt;property id=&quot;20148&quot; value=&quot;5&quot;/&gt;&lt;property id=&quot;20300&quot; value=&quot;Slide 6 - &amp;quot;Frequently Asked Questions (cont.) &amp;quot;&quot;/&gt;&lt;property id=&quot;20307&quot; value=&quot;607&quot;/&gt;&lt;/object&gt;&lt;object type=&quot;3&quot; unique_id=&quot;10050&quot;&gt;&lt;property id=&quot;20148&quot; value=&quot;5&quot;/&gt;&lt;property id=&quot;20300&quot; value=&quot;Slide 7 - &amp;quot;Review of UET &amp;quot;&quot;/&gt;&lt;property id=&quot;20307&quot; value=&quot;512&quot;/&gt;&lt;/object&gt;&lt;object type=&quot;3&quot; unique_id=&quot;10051&quot;&gt;&lt;property id=&quot;20148&quot; value=&quot;5&quot;/&gt;&lt;property id=&quot;20300&quot; value=&quot;Slide 8 - &amp;quot;Security Roles Update &amp;quot;&quot;/&gt;&lt;property id=&quot;20307&quot; value=&quot;609&quot;/&gt;&lt;/object&gt;&lt;object type=&quot;3&quot; unique_id=&quot;10052&quot;&gt;&lt;property id=&quot;20148&quot; value=&quot;5&quot;/&gt;&lt;property id=&quot;20300&quot; value=&quot;Slide 9 - &amp;quot;Update on OLV/OVS&amp;quot;&quot;/&gt;&lt;property id=&quot;20307&quot; value=&quot;593&quot;/&gt;&lt;/object&gt;&lt;object type=&quot;3&quot; unique_id=&quot;10053&quot;&gt;&lt;property id=&quot;20148&quot; value=&quot;5&quot;/&gt;&lt;property id=&quot;20300&quot; value=&quot;Slide 10 - &amp;quot;State &amp;amp; County User Testing Request &amp;quot;&quot;/&gt;&lt;property id=&quot;20307&quot; value=&quot;594&quot;/&gt;&lt;/object&gt;&lt;object type=&quot;3&quot; unique_id=&quot;10054&quot;&gt;&lt;property id=&quot;20148&quot; value=&quot;5&quot;/&gt;&lt;property id=&quot;20300&quot; value=&quot;Slide 11 - &amp;quot;Set-Up PI Help Desk Point of Contacts&amp;quot;&quot;/&gt;&lt;property id=&quot;20307&quot; value=&quot;604&quot;/&gt;&lt;/object&gt;&lt;object type=&quot;3&quot; unique_id=&quot;10055&quot;&gt;&lt;property id=&quot;20148&quot; value=&quot;5&quot;/&gt;&lt;property id=&quot;20300&quot; value=&quot;Slide 12 - &amp;quot;Fact Sheet- Issue 6 &amp;quot;&quot;/&gt;&lt;property id=&quot;20307&quot; value=&quot;605&quot;/&gt;&lt;/object&gt;&lt;object type=&quot;3&quot; unique_id=&quot;10056&quot;&gt;&lt;property id=&quot;20148&quot; value=&quot;5&quot;/&gt;&lt;property id=&quot;20300&quot; value=&quot;Slide 13 - &amp;quot;How Can Your County Prepare for NC FAST?&amp;quot;&quot;/&gt;&lt;property id=&quot;20307&quot; value=&quot;552&quot;/&gt;&lt;/object&gt;&lt;object type=&quot;3&quot; unique_id=&quot;10057&quot;&gt;&lt;property id=&quot;20148&quot; value=&quot;5&quot;/&gt;&lt;property id=&quot;20300&quot; value=&quot;Slide 14 - &amp;quot;How Can Your County Prepare for NC FAST?&amp;quot;&quot;/&gt;&lt;property id=&quot;20307&quot; value=&quot;620&quot;/&gt;&lt;/object&gt;&lt;object type=&quot;3&quot; unique_id=&quot;10058&quot;&gt;&lt;property id=&quot;20148&quot; value=&quot;5&quot;/&gt;&lt;property id=&quot;20300&quot; value=&quot;Slide 15 - &amp;quot;Readiness Assessments Lessons Learned&amp;quot;&quot;/&gt;&lt;property id=&quot;20307&quot; value=&quot;601&quot;/&gt;&lt;/object&gt;&lt;object type=&quot;3&quot; unique_id=&quot;10059&quot;&gt;&lt;property id=&quot;20148&quot; value=&quot;5&quot;/&gt;&lt;property id=&quot;20300&quot; value=&quot;Slide 17 - &amp;quot;Conversion Scope Update &amp;quot;&quot;/&gt;&lt;property id=&quot;20307&quot; value=&quot;596&quot;/&gt;&lt;/object&gt;&lt;object type=&quot;3&quot; unique_id=&quot;10060&quot;&gt;&lt;property id=&quot;20148&quot; value=&quot;5&quot;/&gt;&lt;property id=&quot;20300&quot; value=&quot;Slide 18&quot;/&gt;&lt;property id=&quot;20307&quot; value=&quot;603&quot;/&gt;&lt;/object&gt;&lt;object type=&quot;3&quot; unique_id=&quot;10061&quot;&gt;&lt;property id=&quot;20148&quot; value=&quot;5&quot;/&gt;&lt;property id=&quot;20300&quot; value=&quot;Slide 19 - &amp;quot;Pilot Training Schedule&amp;quot;&quot;/&gt;&lt;property id=&quot;20307&quot; value=&quot;602&quot;/&gt;&lt;/object&gt;&lt;object type=&quot;3&quot; unique_id=&quot;10062&quot;&gt;&lt;property id=&quot;20148&quot; value=&quot;5&quot;/&gt;&lt;property id=&quot;20300&quot; value=&quot;Slide 20 - &amp;quot;Training Resources&amp;quot;&quot;/&gt;&lt;property id=&quot;20307&quot; value=&quot;528&quot;/&gt;&lt;/object&gt;&lt;object type=&quot;3&quot; unique_id=&quot;10063&quot;&gt;&lt;property id=&quot;20148&quot; value=&quot;5&quot;/&gt;&lt;property id=&quot;20300&quot; value=&quot;Slide 22 - &amp;quot;Training Resources: NC FAST Help&amp;quot;&quot;/&gt;&lt;property id=&quot;20307&quot; value=&quot;530&quot;/&gt;&lt;/object&gt;&lt;object type=&quot;3&quot; unique_id=&quot;10064&quot;&gt;&lt;property id=&quot;20148&quot; value=&quot;5&quot;/&gt;&lt;property id=&quot;20300&quot; value=&quot;Slide 21 - &amp;quot;Training Resources: Learning Gateway&amp;quot;&quot;/&gt;&lt;property id=&quot;20307&quot; value=&quot;529&quot;/&gt;&lt;/object&gt;&lt;object type=&quot;3&quot; unique_id=&quot;10065&quot;&gt;&lt;property id=&quot;20148&quot; value=&quot;5&quot;/&gt;&lt;property id=&quot;20300&quot; value=&quot;Slide 23 - &amp;quot;Training Courses&amp;quot;&quot;/&gt;&lt;property id=&quot;20307&quot; value=&quot;527&quot;/&gt;&lt;/object&gt;&lt;object type=&quot;3&quot; unique_id=&quot;10066&quot;&gt;&lt;property id=&quot;20148&quot; value=&quot;5&quot;/&gt;&lt;property id=&quot;20300&quot; value=&quot;Slide 25 - &amp;quot;Training Registration Scenario&amp;quot;&quot;/&gt;&lt;property id=&quot;20307&quot; value=&quot;531&quot;/&gt;&lt;/object&gt;&lt;object type=&quot;3&quot; unique_id=&quot;10067&quot;&gt;&lt;property id=&quot;20148&quot; value=&quot;5&quot;/&gt;&lt;property id=&quot;20300&quot; value=&quot;Slide 26 - &amp;quot;Sandbox ID Process&amp;quot;&quot;/&gt;&lt;property id=&quot;20307&quot; value=&quot;460&quot;/&gt;&lt;/object&gt;&lt;object type=&quot;3&quot; unique_id=&quot;10068&quot;&gt;&lt;property id=&quot;20148&quot; value=&quot;5&quot;/&gt;&lt;property id=&quot;20300&quot; value=&quot;Slide 28&quot;/&gt;&lt;property id=&quot;20307&quot; value=&quot;619&quot;/&gt;&lt;/object&gt;&lt;object type=&quot;3&quot; unique_id=&quot;10069&quot;&gt;&lt;property id=&quot;20148&quot; value=&quot;5&quot;/&gt;&lt;property id=&quot;20300&quot; value=&quot;Slide 29 - &amp;quot;Readiness Assessments  The Readiness Assessment is a tool used to measure each county’s readiness to implement P9 &quot;/&gt;&lt;property id=&quot;20307&quot; value=&quot;610&quot;/&gt;&lt;/object&gt;&lt;object type=&quot;3&quot; unique_id=&quot;10070&quot;&gt;&lt;property id=&quot;20148&quot; value=&quot;5&quot;/&gt;&lt;property id=&quot;20300&quot; value=&quot;Slide 30 - &amp;quot;Readiness Assessments  How to Prepare: Review all publications provided to the county: Change Discussion Guide Fac&quot;/&gt;&lt;property id=&quot;20307&quot; value=&quot;611&quot;/&gt;&lt;/object&gt;&lt;object type=&quot;3&quot; unique_id=&quot;10071&quot;&gt;&lt;property id=&quot;20148&quot; value=&quot;5&quot;/&gt;&lt;property id=&quot;20300&quot; value=&quot;Slide 31 - &amp;quot;Readiness Assessments  Package sent out September 7th: &amp;amp;#x09;Readiness Assessment Template &amp;amp;#x09;Updated version of the Chan&quot;/&gt;&lt;property id=&quot;20307&quot; value=&quot;612&quot;/&gt;&lt;/object&gt;&lt;object type=&quot;3&quot; unique_id=&quot;10072&quot;&gt;&lt;property id=&quot;20148&quot; value=&quot;5&quot;/&gt;&lt;property id=&quot;20300&quot; value=&quot;Slide 32 - &amp;quot;Readiness Assessments  County PI staff and management should complete the Readiness Assessment Template by followi&quot;/&gt;&lt;property id=&quot;20307&quot; value=&quot;613&quot;/&gt;&lt;/object&gt;&lt;object type=&quot;3&quot; unique_id=&quot;10073&quot;&gt;&lt;property id=&quot;20148&quot; value=&quot;5&quot;/&gt;&lt;property id=&quot;20300&quot; value=&quot;Slide 33 - &amp;quot;Readiness Assessments  &amp;quot;&quot;/&gt;&lt;property id=&quot;20307&quot; value=&quot;600&quot;/&gt;&lt;/object&gt;&lt;object type=&quot;3&quot; unique_id=&quot;10074&quot;&gt;&lt;property id=&quot;20148&quot; value=&quot;5&quot;/&gt;&lt;property id=&quot;20300&quot; value=&quot;Slide 34 - &amp;quot;Readiness Assessments  Example:   &amp;quot;&quot;/&gt;&lt;property id=&quot;20307&quot; value=&quot;614&quot;/&gt;&lt;/object&gt;&lt;object type=&quot;3&quot; unique_id=&quot;10075&quot;&gt;&lt;property id=&quot;20148&quot; value=&quot;5&quot;/&gt;&lt;property id=&quot;20300&quot; value=&quot;Slide 35 - &amp;quot;Readiness Assessments  Pull in staff as needed to complete the Assessment (System Administrator, NCID Administrato&quot;/&gt;&lt;property id=&quot;20307&quot; value=&quot;615&quot;/&gt;&lt;/object&gt;&lt;object type=&quot;3&quot; unique_id=&quot;10076&quot;&gt;&lt;property id=&quot;20148&quot; value=&quot;5&quot;/&gt;&lt;property id=&quot;20300&quot; value=&quot;Slide 36 - &amp;quot;Readiness Assessments  Next steps Your Readiness Liaison will call you at the scheduled time and review your Asses&quot;/&gt;&lt;property id=&quot;20307&quot; value=&quot;616&quot;/&gt;&lt;/object&gt;&lt;object type=&quot;3&quot; unique_id=&quot;10077&quot;&gt;&lt;property id=&quot;20148&quot; value=&quot;5&quot;/&gt;&lt;property id=&quot;20300&quot; value=&quot;Slide 37 - &amp;quot;Readiness Assessments  Next steps (cont’d) Your Readiness Liaison will score your answers for each question using &quot;/&gt;&lt;property id=&quot;20307&quot; value=&quot;617&quot;/&gt;&lt;/object&gt;&lt;object type=&quot;3&quot; unique_id=&quot;10078&quot;&gt;&lt;property id=&quot;20148&quot; value=&quot;5&quot;/&gt;&lt;property id=&quot;20300&quot; value=&quot;Slide 38 - &amp;quot;Readiness Assessments  Next steps (cont’d) Your Readiness Liaison will mail a copy of the completed Assessment wit&quot;/&gt;&lt;property id=&quot;20307&quot; value=&quot;618&quot;/&gt;&lt;/object&gt;&lt;object type=&quot;3&quot; unique_id=&quot;10079&quot;&gt;&lt;property id=&quot;20148&quot; value=&quot;5&quot;/&gt;&lt;property id=&quot;20300&quot; value=&quot;Slide 39 - &amp;quot;Regional Meeting Update &amp;quot;&quot;/&gt;&lt;property id=&quot;20307&quot; value=&quot;590&quot;/&gt;&lt;/object&gt;&lt;object type=&quot;3&quot; unique_id=&quot;10080&quot;&gt;&lt;property id=&quot;20148&quot; value=&quot;5&quot;/&gt;&lt;property id=&quot;20300&quot; value=&quot;Slide 40 - &amp;quot;Updated EPI Timeline &amp;quot;&quot;/&gt;&lt;property id=&quot;20307&quot; value=&quot;598&quot;/&gt;&lt;/object&gt;&lt;object type=&quot;3&quot; unique_id=&quot;10081&quot;&gt;&lt;property id=&quot;20148&quot; value=&quot;5&quot;/&gt;&lt;property id=&quot;20300&quot; value=&quot;Slide 41 - &amp;quot;Coming Soon&amp;quot;&quot;/&gt;&lt;property id=&quot;20307&quot; value=&quot;608&quot;/&gt;&lt;/object&gt;&lt;object type=&quot;3&quot; unique_id=&quot;10082&quot;&gt;&lt;property id=&quot;20148&quot; value=&quot;5&quot;/&gt;&lt;property id=&quot;20300&quot; value=&quot;Slide 42&quot;/&gt;&lt;property id=&quot;20307&quot; value=&quot;548&quot;/&gt;&lt;/object&gt;&lt;object type=&quot;3&quot; unique_id=&quot;10083&quot;&gt;&lt;property id=&quot;20148&quot; value=&quot;5&quot;/&gt;&lt;property id=&quot;20300&quot; value=&quot;Slide 43&quot;/&gt;&lt;property id=&quot;20307&quot; value=&quot;549&quot;/&gt;&lt;/object&gt;&lt;object type=&quot;3&quot; unique_id=&quot;10294&quot;&gt;&lt;property id=&quot;20148&quot; value=&quot;5&quot;/&gt;&lt;property id=&quot;20300&quot; value=&quot;Slide 24 - &amp;quot;Training Virtual Office Hours&amp;quot;&quot;/&gt;&lt;property id=&quot;20307&quot; value=&quot;622&quot;/&gt;&lt;/object&gt;&lt;object type=&quot;3&quot; unique_id=&quot;10295&quot;&gt;&lt;property id=&quot;20148&quot; value=&quot;5&quot;/&gt;&lt;property id=&quot;20300&quot; value=&quot;Slide 27 - &amp;quot;Training Takeaways&amp;quot;&quot;/&gt;&lt;property id=&quot;20307&quot; value=&quot;621&quot;/&gt;&lt;/object&gt;&lt;object type=&quot;3&quot; unique_id=&quot;10297&quot;&gt;&lt;property id=&quot;20148&quot; value=&quot;5&quot;/&gt;&lt;property id=&quot;20300&quot; value=&quot;Slide 16 - &amp;quot;Workshop County Preparation Questions&amp;quot;&quot;/&gt;&lt;property id=&quot;20307&quot; value=&quot;623&quot;/&gt;&lt;/object&gt;&lt;/object&gt;&lt;object type=&quot;8&quot; unique_id=&quot;10125&quot;&gt;&lt;/object&gt;&lt;/object&gt;&lt;/database&gt;"/>
  <p:tag name="SECTOMILLISECCONVERTED" val="1"/>
  <p:tag name="TEXTBOX" val="Caitlin - please address jumping images"/>
</p:tagLst>
</file>

<file path=ppt/theme/theme1.xml><?xml version="1.0" encoding="utf-8"?>
<a:theme xmlns:a="http://schemas.openxmlformats.org/drawingml/2006/main" name="3_Office Theme">
  <a:themeElements>
    <a:clrScheme name="NC Brand PPT 04.23.15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7F9E3F"/>
      </a:accent1>
      <a:accent2>
        <a:srgbClr val="52849C"/>
      </a:accent2>
      <a:accent3>
        <a:srgbClr val="1F497D"/>
      </a:accent3>
      <a:accent4>
        <a:srgbClr val="71C9C5"/>
      </a:accent4>
      <a:accent5>
        <a:srgbClr val="6D2E75"/>
      </a:accent5>
      <a:accent6>
        <a:srgbClr val="F6D888"/>
      </a:accent6>
      <a:hlink>
        <a:srgbClr val="52849C"/>
      </a:hlink>
      <a:folHlink>
        <a:srgbClr val="52849C"/>
      </a:folHlink>
    </a:clrScheme>
    <a:fontScheme name="TNR/Arial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CD56D6409D534CAE5C00CE251F3CD4" ma:contentTypeVersion="1" ma:contentTypeDescription="Create a new document." ma:contentTypeScope="" ma:versionID="207e858b3ac24f8c4cfaec6a5fc79463">
  <xsd:schema xmlns:xsd="http://www.w3.org/2001/XMLSchema" xmlns:xs="http://www.w3.org/2001/XMLSchema" xmlns:p="http://schemas.microsoft.com/office/2006/metadata/properties" xmlns:ns2="a003b2a7-4a01-4b74-9fa6-9ec7dba758ae" xmlns:ns3="cc2055af-561d-4aa9-800a-12c150b7d970" targetNamespace="http://schemas.microsoft.com/office/2006/metadata/properties" ma:root="true" ma:fieldsID="dc79b71560ef8f17e1c28db4548133fa" ns2:_="" ns3:_="">
    <xsd:import namespace="a003b2a7-4a01-4b74-9fa6-9ec7dba758ae"/>
    <xsd:import namespace="cc2055af-561d-4aa9-800a-12c150b7d97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Jira_x0020_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03b2a7-4a01-4b74-9fa6-9ec7dba758a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2055af-561d-4aa9-800a-12c150b7d970" elementFormDefault="qualified">
    <xsd:import namespace="http://schemas.microsoft.com/office/2006/documentManagement/types"/>
    <xsd:import namespace="http://schemas.microsoft.com/office/infopath/2007/PartnerControls"/>
    <xsd:element name="Jira_x0020_ID" ma:index="11" nillable="true" ma:displayName="Jira ID" ma:internalName="Jira_x0020_ID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a003b2a7-4a01-4b74-9fa6-9ec7dba758ae">MQAFCPUWYCRD-1492273965-36</_dlc_DocId>
    <_dlc_DocIdUrl xmlns="a003b2a7-4a01-4b74-9fa6-9ec7dba758ae">
      <Url>http://ia0dw001/P14 MA Transformation/_layouts/DocIdRedir.aspx?ID=MQAFCPUWYCRD-1492273965-36</Url>
      <Description>MQAFCPUWYCRD-1492273965-36</Description>
    </_dlc_DocIdUrl>
    <Jira_x0020_ID xmlns="cc2055af-561d-4aa9-800a-12c150b7d970" xsi:nil="true"/>
  </documentManagement>
</p:properties>
</file>

<file path=customXml/itemProps1.xml><?xml version="1.0" encoding="utf-8"?>
<ds:datastoreItem xmlns:ds="http://schemas.openxmlformats.org/officeDocument/2006/customXml" ds:itemID="{14F12643-31CB-4F2C-A4DD-8D8645C901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03b2a7-4a01-4b74-9fa6-9ec7dba758ae"/>
    <ds:schemaRef ds:uri="cc2055af-561d-4aa9-800a-12c150b7d9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5A3CAE0-7FC3-4050-8DE2-005EC91016A6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E2A5670E-E350-4CA6-BB2B-49D35936FAAF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B8643A4-7B86-4984-8F3E-C5D35F060B2B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cc2055af-561d-4aa9-800a-12c150b7d970"/>
    <ds:schemaRef ds:uri="a003b2a7-4a01-4b74-9fa6-9ec7dba758ae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27428</TotalTime>
  <Words>1401</Words>
  <Application>Microsoft Office PowerPoint</Application>
  <PresentationFormat>On-screen Show (4:3)</PresentationFormat>
  <Paragraphs>119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Calibri</vt:lpstr>
      <vt:lpstr>Courier New</vt:lpstr>
      <vt:lpstr>Franklin Gothic Demi Cond</vt:lpstr>
      <vt:lpstr>Franklin Gothic Medium</vt:lpstr>
      <vt:lpstr>Franklin Gothic Medium Cond</vt:lpstr>
      <vt:lpstr>Gotham Bold</vt:lpstr>
      <vt:lpstr>Helvetica</vt:lpstr>
      <vt:lpstr>Wingdings</vt:lpstr>
      <vt:lpstr>3_Office Theme</vt:lpstr>
      <vt:lpstr>PowerPoint Presentation</vt:lpstr>
      <vt:lpstr>NC FAST Child Welfare (P4)</vt:lpstr>
      <vt:lpstr>NC FAST Child Welfare (P4)</vt:lpstr>
      <vt:lpstr>NC FAST P14 4.0 Managed Care Changes</vt:lpstr>
      <vt:lpstr>NC FAST P14.2 Improved Beneficiary Experience</vt:lpstr>
      <vt:lpstr>NC FAST P14.2 Improved Beneficiary Experience</vt:lpstr>
      <vt:lpstr>NC FAST – The Work Number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Taryn Dietrich</dc:creator>
  <cp:lastModifiedBy>Raby, Andy</cp:lastModifiedBy>
  <cp:revision>955</cp:revision>
  <cp:lastPrinted>2019-03-14T18:25:35Z</cp:lastPrinted>
  <dcterms:created xsi:type="dcterms:W3CDTF">2015-07-07T20:02:11Z</dcterms:created>
  <dcterms:modified xsi:type="dcterms:W3CDTF">2019-10-23T15:42:41Z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47db7c52-a9a5-4002-ab8c-6d8096b93e9a</vt:lpwstr>
  </property>
  <property fmtid="{D5CDD505-2E9C-101B-9397-08002B2CF9AE}" pid="3" name="ContentTypeId">
    <vt:lpwstr>0x01010089CD56D6409D534CAE5C00CE251F3CD4</vt:lpwstr>
  </property>
</Properties>
</file>