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</p:sldMasterIdLst>
  <p:notesMasterIdLst>
    <p:notesMasterId r:id="rId13"/>
  </p:notesMasterIdLst>
  <p:handoutMasterIdLst>
    <p:handoutMasterId r:id="rId14"/>
  </p:handoutMasterIdLst>
  <p:sldIdLst>
    <p:sldId id="1705" r:id="rId6"/>
    <p:sldId id="1711" r:id="rId7"/>
    <p:sldId id="1712" r:id="rId8"/>
    <p:sldId id="3899" r:id="rId9"/>
    <p:sldId id="3898" r:id="rId10"/>
    <p:sldId id="1714" r:id="rId11"/>
    <p:sldId id="3900" r:id="rId12"/>
  </p:sldIdLst>
  <p:sldSz cx="9144000" cy="6858000" type="screen4x3"/>
  <p:notesSz cx="7010400" cy="9296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6751D4EE-297C-42CD-93BE-32CBD07B3CDF}">
          <p14:sldIdLst>
            <p14:sldId id="1705"/>
            <p14:sldId id="1711"/>
            <p14:sldId id="1712"/>
            <p14:sldId id="3899"/>
            <p14:sldId id="3898"/>
            <p14:sldId id="1714"/>
            <p14:sldId id="39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>
    <p:extLst/>
  </p:cmAuthor>
  <p:cmAuthor id="2" name="Aggarwal, Ruchi B." initials="ARB" lastIdx="30" clrIdx="1">
    <p:extLst>
      <p:ext uri="{19B8F6BF-5375-455C-9EA6-DF929625EA0E}">
        <p15:presenceInfo xmlns:p15="http://schemas.microsoft.com/office/powerpoint/2012/main" userId="S-1-5-21-329068152-1454471165-1417001333-5074872" providerId="AD"/>
      </p:ext>
    </p:extLst>
  </p:cmAuthor>
  <p:cmAuthor id="3" name="Stonehouse, S." initials="SS" lastIdx="42" clrIdx="2">
    <p:extLst>
      <p:ext uri="{19B8F6BF-5375-455C-9EA6-DF929625EA0E}">
        <p15:presenceInfo xmlns:p15="http://schemas.microsoft.com/office/powerpoint/2012/main" userId="S-1-5-21-329068152-1454471165-1417001333-2488840" providerId="AD"/>
      </p:ext>
    </p:extLst>
  </p:cmAuthor>
  <p:cmAuthor id="4" name="Hardison, Kathy" initials="HK" lastIdx="53" clrIdx="3">
    <p:extLst>
      <p:ext uri="{19B8F6BF-5375-455C-9EA6-DF929625EA0E}">
        <p15:presenceInfo xmlns:p15="http://schemas.microsoft.com/office/powerpoint/2012/main" userId="S-1-5-21-329068152-1454471165-1417001333-4168882" providerId="AD"/>
      </p:ext>
    </p:extLst>
  </p:cmAuthor>
  <p:cmAuthor id="5" name="Brandenburg, Sara" initials="BS" lastIdx="30" clrIdx="4">
    <p:extLst>
      <p:ext uri="{19B8F6BF-5375-455C-9EA6-DF929625EA0E}">
        <p15:presenceInfo xmlns:p15="http://schemas.microsoft.com/office/powerpoint/2012/main" userId="S-1-5-21-329068152-1454471165-1417001333-5219532" providerId="AD"/>
      </p:ext>
    </p:extLst>
  </p:cmAuthor>
  <p:cmAuthor id="6" name="Wood, Mary" initials="WM" lastIdx="13" clrIdx="5">
    <p:extLst>
      <p:ext uri="{19B8F6BF-5375-455C-9EA6-DF929625EA0E}">
        <p15:presenceInfo xmlns:p15="http://schemas.microsoft.com/office/powerpoint/2012/main" userId="S-1-5-21-329068152-1454471165-1417001333-2271679" providerId="AD"/>
      </p:ext>
    </p:extLst>
  </p:cmAuthor>
  <p:cmAuthor id="7" name="Green, Sarah A." initials="GSA" lastIdx="16" clrIdx="6">
    <p:extLst>
      <p:ext uri="{19B8F6BF-5375-455C-9EA6-DF929625EA0E}">
        <p15:presenceInfo xmlns:p15="http://schemas.microsoft.com/office/powerpoint/2012/main" userId="S-1-5-21-329068152-1454471165-1417001333-4168733" providerId="AD"/>
      </p:ext>
    </p:extLst>
  </p:cmAuthor>
  <p:cmAuthor id="8" name="Barbier, Caitlin M." initials="BCM" lastIdx="25" clrIdx="7">
    <p:extLst>
      <p:ext uri="{19B8F6BF-5375-455C-9EA6-DF929625EA0E}">
        <p15:presenceInfo xmlns:p15="http://schemas.microsoft.com/office/powerpoint/2012/main" userId="S-1-5-21-329068152-1454471165-1417001333-7090972" providerId="AD"/>
      </p:ext>
    </p:extLst>
  </p:cmAuthor>
  <p:cmAuthor id="9" name="Heather Wiseman" initials="HW" lastIdx="17" clrIdx="8">
    <p:extLst>
      <p:ext uri="{19B8F6BF-5375-455C-9EA6-DF929625EA0E}">
        <p15:presenceInfo xmlns:p15="http://schemas.microsoft.com/office/powerpoint/2012/main" userId="S-1-5-21-3006265058-2649946046-1292183253-8781" providerId="AD"/>
      </p:ext>
    </p:extLst>
  </p:cmAuthor>
  <p:cmAuthor id="10" name="Odell, Elizabeth" initials="OE" lastIdx="2" clrIdx="9">
    <p:extLst>
      <p:ext uri="{19B8F6BF-5375-455C-9EA6-DF929625EA0E}">
        <p15:presenceInfo xmlns:p15="http://schemas.microsoft.com/office/powerpoint/2012/main" userId="S-1-5-21-2744878847-1876734302-662453930-245217" providerId="AD"/>
      </p:ext>
    </p:extLst>
  </p:cmAuthor>
  <p:cmAuthor id="11" name="Danner, Sandy" initials="DS" lastIdx="6" clrIdx="10">
    <p:extLst>
      <p:ext uri="{19B8F6BF-5375-455C-9EA6-DF929625EA0E}">
        <p15:presenceInfo xmlns:p15="http://schemas.microsoft.com/office/powerpoint/2012/main" userId="S-1-5-21-3006265058-2649946046-1292183253-2900" providerId="AD"/>
      </p:ext>
    </p:extLst>
  </p:cmAuthor>
  <p:cmAuthor id="12" name="Aggarwal, Ruchi B." initials="ARB [2]" lastIdx="6" clrIdx="11">
    <p:extLst>
      <p:ext uri="{19B8F6BF-5375-455C-9EA6-DF929625EA0E}">
        <p15:presenceInfo xmlns:p15="http://schemas.microsoft.com/office/powerpoint/2012/main" userId="S::ruchi.b.aggarwal@accenture.com::d4d9cf1c-39d2-4568-a644-6ff9867d0f50" providerId="AD"/>
      </p:ext>
    </p:extLst>
  </p:cmAuthor>
  <p:cmAuthor id="13" name="Disher, Adam G." initials="DAG" lastIdx="2" clrIdx="12">
    <p:extLst>
      <p:ext uri="{19B8F6BF-5375-455C-9EA6-DF929625EA0E}">
        <p15:presenceInfo xmlns:p15="http://schemas.microsoft.com/office/powerpoint/2012/main" userId="S::adam.g.disher@accenture.com::08f4b2b3-d75c-4a24-9854-506e3b4725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D2DBE5"/>
    <a:srgbClr val="96AFCF"/>
    <a:srgbClr val="873AC0"/>
    <a:srgbClr val="F14C3B"/>
    <a:srgbClr val="F9C499"/>
    <a:srgbClr val="9DBB61"/>
    <a:srgbClr val="CF6321"/>
    <a:srgbClr val="7F9E3F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85770" autoAdjust="0"/>
  </p:normalViewPr>
  <p:slideViewPr>
    <p:cSldViewPr snapToGrid="0">
      <p:cViewPr varScale="1">
        <p:scale>
          <a:sx n="114" d="100"/>
          <a:sy n="114" d="100"/>
        </p:scale>
        <p:origin x="1602" y="102"/>
      </p:cViewPr>
      <p:guideLst>
        <p:guide orient="horz" pos="2208"/>
        <p:guide pos="2904"/>
      </p:guideLst>
    </p:cSldViewPr>
  </p:slideViewPr>
  <p:outlineViewPr>
    <p:cViewPr>
      <p:scale>
        <a:sx n="33" d="100"/>
        <a:sy n="33" d="100"/>
      </p:scale>
      <p:origin x="0" y="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7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6" y="0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" y="8829823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6" y="8829823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3037840" cy="466435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7"/>
            <a:ext cx="3037840" cy="466435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6" rIns="93155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900"/>
            <a:ext cx="5608320" cy="3660458"/>
          </a:xfrm>
          <a:prstGeom prst="rect">
            <a:avLst/>
          </a:prstGeom>
        </p:spPr>
        <p:txBody>
          <a:bodyPr vert="horz" lIns="93155" tIns="46576" rIns="93155" bIns="465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6"/>
            <a:ext cx="3037840" cy="466434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76"/>
            <a:ext cx="3037840" cy="466434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06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Straight-through Application Processing per Mary’s scope clarification as of 8/8: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Release 1 straight through processing will include: Straight-Through Application Processing (new applicants with no income OR applicants known to NC FAST without an open MAGI Integrated Case with no income)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Simplified Online Verifications: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Interface calls through OVS are systematically made within NC FAST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OVS sends back information which is used to validate the verifications within an application. In parallel, NC FAST performs parent caretaker and household composition verification checks.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Sources: </a:t>
            </a:r>
            <a:endParaRPr lang="en-US" sz="1050" dirty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DES/ESCWS: Unemployment Benefit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 err="1"/>
              <a:t>SOLQis</a:t>
            </a:r>
            <a:r>
              <a:rPr lang="en-US" sz="1050" dirty="0"/>
              <a:t>: Social Security Verification/ Income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 err="1"/>
              <a:t>SOLQic</a:t>
            </a:r>
            <a:r>
              <a:rPr lang="en-US" sz="1050" dirty="0"/>
              <a:t>: Citizenship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DMV/DES: Residency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SAVE: Citizenship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NEWHR/DES: Income Verification</a:t>
            </a: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Automated Notices: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DMA-5097 notice will be drafted by the system and sent to central print</a:t>
            </a:r>
            <a:r>
              <a:rPr lang="en-US" sz="1200" b="0" dirty="0">
                <a:solidFill>
                  <a:srgbClr val="FF6600"/>
                </a:solidFill>
                <a:latin typeface="Arial"/>
              </a:rPr>
              <a:t>. </a:t>
            </a:r>
            <a:endParaRPr lang="en-US" b="0" dirty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DMA-5059 is being automated as part of R1. When the application falls out due to income, and the caseworker manually processes the application, the 5059 will be auto-generated upon authorization and sent through central print. Unless its one of the 4 enrollment fee wavier counties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Post Enrollment (</a:t>
            </a:r>
            <a:r>
              <a:rPr lang="en-US" dirty="0" err="1"/>
              <a:t>Eligbility</a:t>
            </a:r>
            <a:r>
              <a:rPr lang="en-US" dirty="0"/>
              <a:t>) Case Review Actions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Assuming that the application meets all straight-through processing criteria, the application is authorized and closed. 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In this case, the application will be sent to the MAGI Post Enrollment Items Queue for case review.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If an application is unable to complete straight through processing, the manual caseworker intervention is needed, but Caseworkers should have a reduced load of verifications to review.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21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Straight-through Application Processing per Mary’s scope clarification as of 8/8: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Release 1 straight through processing will include: Straight-Through Application Processing (new applicants with no income OR applicants known to NC FAST without an open MAGI Integrated Case with no income)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Simplified Online Verifications: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Interface calls through OVS are systematically made within NC FAST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OVS sends back information which is used to validate the verifications within an application. In parallel, NC FAST performs parent caretaker and household composition verification checks.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Sources: </a:t>
            </a:r>
            <a:endParaRPr lang="en-US" sz="1050" dirty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DES/ESCWS: Unemployment Benefit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 err="1"/>
              <a:t>SOLQis</a:t>
            </a:r>
            <a:r>
              <a:rPr lang="en-US" sz="1050" dirty="0"/>
              <a:t>: Social Security Verification/ Income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 err="1"/>
              <a:t>SOLQic</a:t>
            </a:r>
            <a:r>
              <a:rPr lang="en-US" sz="1050" dirty="0"/>
              <a:t>: Citizenship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DMV/DES: Residency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SAVE: Citizenship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NEWHR/DES: Income Verification</a:t>
            </a: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Automated Notices: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DMA-5097 notice will be drafted by the system and sent to central print</a:t>
            </a:r>
            <a:r>
              <a:rPr lang="en-US" sz="1200" b="0" dirty="0">
                <a:solidFill>
                  <a:srgbClr val="FF6600"/>
                </a:solidFill>
                <a:latin typeface="Arial"/>
              </a:rPr>
              <a:t>. </a:t>
            </a:r>
            <a:endParaRPr lang="en-US" b="0" dirty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DMA-5059 is being automated as part of R1. When the application falls out due to income, and the caseworker manually processes the application, the 5059 will be auto-generated upon authorization and sent through central print. Unless its one of the 4 enrollment fee wavier counties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Post Enrollment (</a:t>
            </a:r>
            <a:r>
              <a:rPr lang="en-US" dirty="0" err="1"/>
              <a:t>Eligbility</a:t>
            </a:r>
            <a:r>
              <a:rPr lang="en-US" dirty="0"/>
              <a:t>) Case Review Actions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Assuming that the application meets all straight-through processing criteria, the application is authorized and closed. 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In this case, the application will be sent to the MAGI Post Enrollment Items Queue for case review.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If an application is unable to complete straight through processing, the manual caseworker intervention is needed, but Caseworkers should have a reduced load of verifications to review.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750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Straight-through Application Processing per Mary’s scope clarification as of 8/8: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Release 1 straight through processing will include: Straight-Through Application Processing (new applicants with no income OR applicants known to NC FAST without an open MAGI Integrated Case with no income)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Simplified Online Verifications: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Interface calls through OVS are systematically made within NC FAST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OVS sends back information which is used to validate the verifications within an application. In parallel, NC FAST performs parent caretaker and household composition verification checks.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Sources: </a:t>
            </a:r>
            <a:endParaRPr lang="en-US" sz="1050" dirty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DES/ESCWS: Unemployment Benefit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 err="1"/>
              <a:t>SOLQis</a:t>
            </a:r>
            <a:r>
              <a:rPr lang="en-US" sz="1050" dirty="0"/>
              <a:t>: Social Security Verification/ Income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 err="1"/>
              <a:t>SOLQic</a:t>
            </a:r>
            <a:r>
              <a:rPr lang="en-US" sz="1050" dirty="0"/>
              <a:t>: Citizenship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DMV/DES: Residency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SAVE: Citizenship Verification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050" dirty="0"/>
              <a:t>NEWHR/DES: Income Verification</a:t>
            </a: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Automated Notices: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DMA-5097 notice will be drafted by the system and sent to central print</a:t>
            </a:r>
            <a:r>
              <a:rPr lang="en-US" sz="1200" b="0" dirty="0">
                <a:solidFill>
                  <a:srgbClr val="FF6600"/>
                </a:solidFill>
                <a:latin typeface="Arial"/>
              </a:rPr>
              <a:t>. </a:t>
            </a:r>
            <a:endParaRPr lang="en-US" b="0" dirty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DMA-5059 is being automated as part of R1. When the application falls out due to income, and the caseworker manually processes the application, the 5059 will be auto-generated upon authorization and sent through central print. Unless its one of the 4 enrollment fee wavier counties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dirty="0"/>
              <a:t>Post Enrollment (</a:t>
            </a:r>
            <a:r>
              <a:rPr lang="en-US" dirty="0" err="1"/>
              <a:t>Eligbility</a:t>
            </a:r>
            <a:r>
              <a:rPr lang="en-US" dirty="0"/>
              <a:t>) Case Review Actions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Assuming that the application meets all straight-through processing criteria, the application is authorized and closed. 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In this case, the application will be sent to the MAGI Post Enrollment Items Queue for case review.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If an application is unable to complete straight through processing, the manual caseworker intervention is needed, but Caseworkers should have a reduced load of verifications to review.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b="0" dirty="0">
                <a:solidFill>
                  <a:srgbClr val="EA781A"/>
                </a:solidFill>
                <a:latin typeface="Arial"/>
              </a:rPr>
              <a:t>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6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9144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4" y="230729"/>
            <a:ext cx="1824946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86" y="232218"/>
            <a:ext cx="1820301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15" y="230096"/>
            <a:ext cx="1617803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6" y="231327"/>
            <a:ext cx="1823652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73" y="231327"/>
            <a:ext cx="1823625" cy="12154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82C2D84-F700-44C3-9709-FD1B27A8811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1" y="2698016"/>
            <a:ext cx="1828800" cy="72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0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3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933450"/>
            <a:ext cx="77724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FB0B4A-BF51-412B-8CDC-F926A015BD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DFFF2B-EFFF-42FE-A02A-8A394CCCF58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F0D564-5DED-4D48-B40D-7B51C1CCCF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37574"/>
            <a:ext cx="1538654" cy="67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14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06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BDDA69-05F8-4173-A2E0-3E9F44395C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1" y="2698016"/>
            <a:ext cx="1828800" cy="72681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35DA6-53C8-4E84-ABD2-7BD410D562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36" y="2697480"/>
            <a:ext cx="1828800" cy="726812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9438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43768-E13E-4BE9-B548-AFEEC18EF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251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1" r:id="rId7"/>
    <p:sldLayoutId id="2147483692" r:id="rId8"/>
    <p:sldLayoutId id="2147483681" r:id="rId9"/>
    <p:sldLayoutId id="2147483696" r:id="rId10"/>
    <p:sldLayoutId id="2147483698" r:id="rId11"/>
    <p:sldLayoutId id="2147483699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u="none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445216" y="1929161"/>
            <a:ext cx="6698783" cy="2142672"/>
          </a:xfrm>
        </p:spPr>
        <p:txBody>
          <a:bodyPr/>
          <a:lstStyle/>
          <a:p>
            <a:r>
              <a:rPr lang="en-US" sz="1800" dirty="0">
                <a:latin typeface="+mn-lt"/>
                <a:cs typeface="Arial"/>
              </a:rPr>
              <a:t>Office of NC FAST</a:t>
            </a:r>
          </a:p>
          <a:p>
            <a:r>
              <a:rPr lang="en-US" sz="2800" dirty="0"/>
              <a:t>Project Updates</a:t>
            </a:r>
          </a:p>
          <a:p>
            <a:r>
              <a:rPr lang="en-US" sz="2800" dirty="0">
                <a:latin typeface="+mn-lt"/>
                <a:cs typeface="Arial"/>
              </a:rPr>
              <a:t>100 County Director Call</a:t>
            </a:r>
            <a:endParaRPr lang="en-US" sz="1800" dirty="0">
              <a:latin typeface="+mn-lt"/>
              <a:cs typeface="Arial"/>
            </a:endParaRP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445217" y="5020585"/>
            <a:ext cx="5822730" cy="488226"/>
          </a:xfrm>
        </p:spPr>
        <p:txBody>
          <a:bodyPr>
            <a:normAutofit/>
          </a:bodyPr>
          <a:lstStyle/>
          <a:p>
            <a:r>
              <a:rPr lang="en-US" sz="2000" dirty="0"/>
              <a:t>October 23, 2019</a:t>
            </a:r>
          </a:p>
        </p:txBody>
      </p:sp>
    </p:spTree>
    <p:extLst>
      <p:ext uri="{BB962C8B-B14F-4D97-AF65-F5344CB8AC3E}">
        <p14:creationId xmlns:p14="http://schemas.microsoft.com/office/powerpoint/2010/main" val="355601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07C7-8E51-4F14-AD1F-F423FCC7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 FAST Child Welfare (P4)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3F071C-D0E0-4985-ABA0-D226E779CA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49" y="1447800"/>
            <a:ext cx="8278283" cy="4795307"/>
          </a:xfrm>
        </p:spPr>
        <p:txBody>
          <a:bodyPr/>
          <a:lstStyle/>
          <a:p>
            <a:pPr marL="0" indent="0">
              <a:buNone/>
            </a:pPr>
            <a:r>
              <a:rPr lang="en-US" sz="2100" u="sng" dirty="0"/>
              <a:t>Recent Updates</a:t>
            </a:r>
          </a:p>
          <a:p>
            <a:pPr marL="0" indent="0">
              <a:buNone/>
            </a:pPr>
            <a:r>
              <a:rPr lang="en-US" sz="2000" dirty="0"/>
              <a:t>Placement Confirmation</a:t>
            </a:r>
            <a:r>
              <a:rPr lang="en-US" sz="2000" b="0" dirty="0"/>
              <a:t>: New screens that allow Supervisors to confirm each youth’s placement when there is a new or changed placement to assist counties with reconciliation.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Mobile: Medical Well-Being of 5010</a:t>
            </a:r>
            <a:r>
              <a:rPr lang="en-US" sz="2000" b="0" dirty="0"/>
              <a:t>: Allows users to enter information for the Child’s Medical Well-Being in the Mobile Assessment App.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Context Sensitive Help</a:t>
            </a:r>
            <a:r>
              <a:rPr lang="en-US" sz="2000" b="0" dirty="0"/>
              <a:t>: Allows users to select the </a:t>
            </a:r>
            <a:r>
              <a:rPr lang="en-US" sz="2000" b="0" i="1" dirty="0"/>
              <a:t>Help</a:t>
            </a:r>
            <a:r>
              <a:rPr lang="en-US" sz="2000" b="0" dirty="0"/>
              <a:t> icon on a page to gain additional information.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Milestone Clean-Up: </a:t>
            </a:r>
            <a:r>
              <a:rPr lang="en-US" sz="2000" b="0" dirty="0"/>
              <a:t>Updated and reduced the number of milestones and removed outstanding milestones older than August 1, 2019</a:t>
            </a:r>
            <a:endParaRPr lang="en-US" sz="2000" dirty="0"/>
          </a:p>
          <a:p>
            <a:pPr marL="0" indent="0">
              <a:buNone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06576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07C7-8E51-4F14-AD1F-F423FCC7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 FAST Child Welfare (P4)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3F071C-D0E0-4985-ABA0-D226E779CA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49" y="1447800"/>
            <a:ext cx="8278283" cy="4795307"/>
          </a:xfrm>
        </p:spPr>
        <p:txBody>
          <a:bodyPr/>
          <a:lstStyle/>
          <a:p>
            <a:pPr marL="0" indent="0">
              <a:buNone/>
            </a:pPr>
            <a:r>
              <a:rPr lang="en-US" sz="2100" u="sng" dirty="0"/>
              <a:t>Upcoming Enhancements</a:t>
            </a:r>
          </a:p>
          <a:p>
            <a:pPr marL="0" indent="0">
              <a:buNone/>
            </a:pPr>
            <a:r>
              <a:rPr lang="en-US" sz="2000" dirty="0"/>
              <a:t>Child Welfare Address</a:t>
            </a:r>
            <a:r>
              <a:rPr lang="en-US" sz="2000" b="0" dirty="0"/>
              <a:t>: Users will be able to add addresses specific to Child Welfare as an evidence at the case level.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Foreign Address</a:t>
            </a:r>
            <a:r>
              <a:rPr lang="en-US" sz="2000" b="0" dirty="0"/>
              <a:t>: Will allow users to document a person’s address when it is outside of the United States.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Simplified Eligibility</a:t>
            </a:r>
            <a:r>
              <a:rPr lang="en-US" sz="2000" b="0" dirty="0"/>
              <a:t>: Changes and updates to entering information to obtain Foster Care (IV-E) eligibility. This includes new wizards and screens to streamline entering in information.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Updates to Living Arrangement</a:t>
            </a:r>
            <a:r>
              <a:rPr lang="en-US" sz="2000" b="0" dirty="0"/>
              <a:t>: Updates to how users enter a youth’s living arrangement.</a:t>
            </a:r>
          </a:p>
          <a:p>
            <a:pPr marL="0" indent="0">
              <a:buNone/>
            </a:pPr>
            <a:r>
              <a:rPr lang="en-US" sz="2000" dirty="0"/>
              <a:t>Licensure Updates: </a:t>
            </a:r>
            <a:r>
              <a:rPr lang="en-US" sz="2000" b="0" dirty="0"/>
              <a:t>Enhancements and updates to the licensure functionality.</a:t>
            </a:r>
            <a:endParaRPr lang="en-US" sz="200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21080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DE11CD1-2F56-45D2-8EFC-F49062DAD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69" y="624054"/>
            <a:ext cx="8153329" cy="548640"/>
          </a:xfrm>
        </p:spPr>
        <p:txBody>
          <a:bodyPr/>
          <a:lstStyle/>
          <a:p>
            <a:r>
              <a:rPr lang="en-US" dirty="0"/>
              <a:t>NC FAST P14 4.0 Managed Care Changes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B267C2F-C6E7-4C74-A902-80FC730844A8}"/>
              </a:ext>
            </a:extLst>
          </p:cNvPr>
          <p:cNvSpPr txBox="1">
            <a:spLocks/>
          </p:cNvSpPr>
          <p:nvPr/>
        </p:nvSpPr>
        <p:spPr>
          <a:xfrm>
            <a:off x="657396" y="1955110"/>
            <a:ext cx="7829207" cy="490289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1800" b="0" dirty="0">
                <a:latin typeface="Arial"/>
              </a:rPr>
              <a:t>Carolina Complete Health is now available for Region 4 counties.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1800" b="0" dirty="0">
                <a:latin typeface="Arial"/>
              </a:rPr>
              <a:t>Auto-Assignment is scheduled to start the weekend of December 14, 2019. One region will be assigned each night until all regions are complete.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1800" b="0" dirty="0">
                <a:latin typeface="Arial"/>
              </a:rPr>
              <a:t>Auto-Assignment training has been updated to reflect this change and is available on the Learning Gateway. 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1800" b="0" dirty="0">
                <a:latin typeface="Arial"/>
              </a:rPr>
              <a:t>A new short 8 minute video highlighting the NC FAST impacts of the Open Enrollment extension is available on the Learning Gateway. 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1800" b="0" dirty="0">
                <a:latin typeface="Arial"/>
              </a:rPr>
              <a:t>NC FAST Auto-Assignment Checklist was shared after the October Readiness Call on October 15. Please have your Champions complete it and return to their liaison by November 20.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A9E4352A-FD4B-482A-B658-3E5A54EE48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4369" y="1570659"/>
            <a:ext cx="7888288" cy="4675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Key Highlights and Upcoming Activities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109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7F21115-5A38-4C9F-A7F1-4761B251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</p:spPr>
        <p:txBody>
          <a:bodyPr/>
          <a:lstStyle/>
          <a:p>
            <a:r>
              <a:rPr lang="en-US" dirty="0"/>
              <a:t>NC FAST P14.2 Improved Beneficiary Experience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F421E8C7-66F7-436D-AE9E-60FA17DE0B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4369" y="1570659"/>
            <a:ext cx="7888288" cy="4675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Release 1 Overview</a:t>
            </a:r>
            <a:endParaRPr lang="en-US" sz="1600" b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206878-FEA8-4169-B063-784248CA23C8}"/>
              </a:ext>
            </a:extLst>
          </p:cNvPr>
          <p:cNvSpPr txBox="1"/>
          <p:nvPr/>
        </p:nvSpPr>
        <p:spPr>
          <a:xfrm>
            <a:off x="674369" y="2038244"/>
            <a:ext cx="77105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December 2019, MAGI functionality in NC FAST will be updated to include: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Straight-Through Processing of MAGI applications for: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New applicants without income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Applicants already known to NC FAST, without income and who do not have an open MAGI Insurance Affordability case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Simplified online verifications (except income)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Automated Notices: DMA-5097NT and DMA-5059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MAGI Post Eligibility Item Case Review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Income Support Case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387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07C7-8E51-4F14-AD1F-F423FCC7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 FAST P14.2 Improved Beneficiary Experience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11FFE970-AEF1-43A6-96E0-DA2E41636C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4369" y="1570659"/>
            <a:ext cx="7888288" cy="4675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Key Upcoming Readiness and Training Activities</a:t>
            </a:r>
            <a:endParaRPr lang="en-US" sz="16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8A3C81-9DAD-4E05-8B8F-A04A81FE4C07}"/>
              </a:ext>
            </a:extLst>
          </p:cNvPr>
          <p:cNvSpPr txBox="1"/>
          <p:nvPr/>
        </p:nvSpPr>
        <p:spPr>
          <a:xfrm>
            <a:off x="674369" y="2038244"/>
            <a:ext cx="77105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County Readiness Toolkit </a:t>
            </a:r>
            <a:r>
              <a:rPr lang="en-US" dirty="0"/>
              <a:t>(sent 10/14)</a:t>
            </a:r>
          </a:p>
          <a:p>
            <a:pPr lvl="1"/>
            <a:r>
              <a:rPr lang="en-US" sz="1600" b="1" dirty="0"/>
              <a:t>Action Items: </a:t>
            </a:r>
            <a:r>
              <a:rPr lang="en-US" sz="1600" dirty="0"/>
              <a:t>Please have MAGI Medicaid staff review the </a:t>
            </a:r>
            <a:r>
              <a:rPr lang="en-US" sz="1600" u="sng" dirty="0"/>
              <a:t>Change Management Guide </a:t>
            </a:r>
            <a:r>
              <a:rPr lang="en-US" sz="1600" dirty="0"/>
              <a:t>and </a:t>
            </a:r>
            <a:r>
              <a:rPr lang="en-US" sz="1600" u="sng" dirty="0"/>
              <a:t>Questionnaire</a:t>
            </a:r>
            <a:r>
              <a:rPr lang="en-US" sz="1600" dirty="0"/>
              <a:t>, then respond back to your readiness liaison by 10/28.</a:t>
            </a:r>
          </a:p>
          <a:p>
            <a:pPr lvl="1"/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Self-paced Training </a:t>
            </a:r>
            <a:r>
              <a:rPr lang="en-US" dirty="0"/>
              <a:t>(to be published 10/28)</a:t>
            </a:r>
          </a:p>
          <a:p>
            <a:pPr lvl="1"/>
            <a:r>
              <a:rPr lang="en-US" sz="1600" b="1" dirty="0"/>
              <a:t>Action Items: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Before 10/28 – Please have MAGI Medicaid staff confirm they have a Learning Gateway Account and have configured their profile appropriately.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Between 10/28 and 12/6 – MAGI Medicaid staff should complete training prior to Release 1 December 2019.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Readiness Communications and Materials </a:t>
            </a:r>
            <a:r>
              <a:rPr lang="en-US" dirty="0"/>
              <a:t>(October and November)</a:t>
            </a:r>
          </a:p>
          <a:p>
            <a:pPr lvl="1"/>
            <a:r>
              <a:rPr lang="en-US" sz="1600" b="1" dirty="0"/>
              <a:t>Action Items: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Review October and November Fact Sheets, FAQs, and Reference Guides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Attend November Readiness Call on 11/14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385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D9CFB83-9B58-4724-9E37-F3C86EEA299D}"/>
              </a:ext>
            </a:extLst>
          </p:cNvPr>
          <p:cNvSpPr txBox="1">
            <a:spLocks/>
          </p:cNvSpPr>
          <p:nvPr/>
        </p:nvSpPr>
        <p:spPr>
          <a:xfrm>
            <a:off x="674369" y="2097822"/>
            <a:ext cx="7829207" cy="391985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2000" b="0" dirty="0">
                <a:latin typeface="Arial"/>
              </a:rPr>
              <a:t>The Work Number is scheduled to be available in NC FAST as part of the December 2019 release. 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2000" b="0" dirty="0">
                <a:latin typeface="Arial"/>
              </a:rPr>
              <a:t>Self-paced training on this new functionality will be available in early November 2019. It will take less than 30 minutes to complete.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2000" b="0" dirty="0">
                <a:latin typeface="Arial"/>
              </a:rPr>
              <a:t>Communications with program-specific guidance for TWN usage both in NC FAST and via the URL will be provided prior to the December 2019 release. </a:t>
            </a:r>
          </a:p>
          <a:p>
            <a:pPr defTabSz="4572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defRPr/>
            </a:pPr>
            <a:r>
              <a:rPr lang="en-US" sz="2000" b="0" dirty="0">
                <a:latin typeface="Arial"/>
              </a:rPr>
              <a:t>Contract details are being finalized.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DE11CD1-2F56-45D2-8EFC-F49062DAD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69" y="624054"/>
            <a:ext cx="8153329" cy="548640"/>
          </a:xfrm>
        </p:spPr>
        <p:txBody>
          <a:bodyPr/>
          <a:lstStyle/>
          <a:p>
            <a:r>
              <a:rPr lang="en-US" dirty="0"/>
              <a:t>NC FAST – The Work Number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14D2A38-6CDD-4335-9216-8C8E7EE511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4369" y="1570659"/>
            <a:ext cx="7888288" cy="4675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TWN Overview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0800008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43&quot;&gt;&lt;object type=&quot;3&quot; unique_id=&quot;10044&quot;&gt;&lt;property id=&quot;20148&quot; value=&quot;5&quot;/&gt;&lt;property id=&quot;20300&quot; value=&quot;Slide 1&quot;/&gt;&lt;property id=&quot;20307&quot; value=&quot;459&quot;/&gt;&lt;/object&gt;&lt;object type=&quot;3&quot; unique_id=&quot;10045&quot;&gt;&lt;property id=&quot;20148&quot; value=&quot;5&quot;/&gt;&lt;property id=&quot;20300&quot; value=&quot;Slide 2 - &amp;quot;Agenda&amp;quot;&quot;/&gt;&lt;property id=&quot;20307&quot; value=&quot;545&quot;/&gt;&lt;/object&gt;&lt;object type=&quot;3&quot; unique_id=&quot;10046&quot;&gt;&lt;property id=&quot;20148&quot; value=&quot;5&quot;/&gt;&lt;property id=&quot;20300&quot; value=&quot;Slide 3 - &amp;quot;Submitting a Question&amp;quot;&quot;/&gt;&lt;property id=&quot;20307&quot; value=&quot;546&quot;/&gt;&lt;/object&gt;&lt;object type=&quot;3&quot; unique_id=&quot;10047&quot;&gt;&lt;property id=&quot;20148&quot; value=&quot;5&quot;/&gt;&lt;property id=&quot;20300&quot; value=&quot;Slide 4 - &amp;quot;Full Screen View&amp;quot;&quot;/&gt;&lt;property id=&quot;20307&quot; value=&quot;547&quot;/&gt;&lt;/object&gt;&lt;object type=&quot;3&quot; unique_id=&quot;10048&quot;&gt;&lt;property id=&quot;20148&quot; value=&quot;5&quot;/&gt;&lt;property id=&quot;20300&quot; value=&quot;Slide 5 - &amp;quot;Frequently Asked Questions &amp;quot;&quot;/&gt;&lt;property id=&quot;20307&quot; value=&quot;606&quot;/&gt;&lt;/object&gt;&lt;object type=&quot;3&quot; unique_id=&quot;10049&quot;&gt;&lt;property id=&quot;20148&quot; value=&quot;5&quot;/&gt;&lt;property id=&quot;20300&quot; value=&quot;Slide 6 - &amp;quot;Frequently Asked Questions (cont.) &amp;quot;&quot;/&gt;&lt;property id=&quot;20307&quot; value=&quot;607&quot;/&gt;&lt;/object&gt;&lt;object type=&quot;3&quot; unique_id=&quot;10050&quot;&gt;&lt;property id=&quot;20148&quot; value=&quot;5&quot;/&gt;&lt;property id=&quot;20300&quot; value=&quot;Slide 7 - &amp;quot;Review of UET &amp;quot;&quot;/&gt;&lt;property id=&quot;20307&quot; value=&quot;512&quot;/&gt;&lt;/object&gt;&lt;object type=&quot;3&quot; unique_id=&quot;10051&quot;&gt;&lt;property id=&quot;20148&quot; value=&quot;5&quot;/&gt;&lt;property id=&quot;20300&quot; value=&quot;Slide 8 - &amp;quot;Security Roles Update &amp;quot;&quot;/&gt;&lt;property id=&quot;20307&quot; value=&quot;609&quot;/&gt;&lt;/object&gt;&lt;object type=&quot;3&quot; unique_id=&quot;10052&quot;&gt;&lt;property id=&quot;20148&quot; value=&quot;5&quot;/&gt;&lt;property id=&quot;20300&quot; value=&quot;Slide 9 - &amp;quot;Update on OLV/OVS&amp;quot;&quot;/&gt;&lt;property id=&quot;20307&quot; value=&quot;593&quot;/&gt;&lt;/object&gt;&lt;object type=&quot;3&quot; unique_id=&quot;10053&quot;&gt;&lt;property id=&quot;20148&quot; value=&quot;5&quot;/&gt;&lt;property id=&quot;20300&quot; value=&quot;Slide 10 - &amp;quot;State &amp;amp; County User Testing Request &amp;quot;&quot;/&gt;&lt;property id=&quot;20307&quot; value=&quot;594&quot;/&gt;&lt;/object&gt;&lt;object type=&quot;3&quot; unique_id=&quot;10054&quot;&gt;&lt;property id=&quot;20148&quot; value=&quot;5&quot;/&gt;&lt;property id=&quot;20300&quot; value=&quot;Slide 11 - &amp;quot;Set-Up PI Help Desk Point of Contacts&amp;quot;&quot;/&gt;&lt;property id=&quot;20307&quot; value=&quot;604&quot;/&gt;&lt;/object&gt;&lt;object type=&quot;3&quot; unique_id=&quot;10055&quot;&gt;&lt;property id=&quot;20148&quot; value=&quot;5&quot;/&gt;&lt;property id=&quot;20300&quot; value=&quot;Slide 12 - &amp;quot;Fact Sheet- Issue 6 &amp;quot;&quot;/&gt;&lt;property id=&quot;20307&quot; value=&quot;605&quot;/&gt;&lt;/object&gt;&lt;object type=&quot;3&quot; unique_id=&quot;10056&quot;&gt;&lt;property id=&quot;20148&quot; value=&quot;5&quot;/&gt;&lt;property id=&quot;20300&quot; value=&quot;Slide 13 - &amp;quot;How Can Your County Prepare for NC FAST?&amp;quot;&quot;/&gt;&lt;property id=&quot;20307&quot; value=&quot;552&quot;/&gt;&lt;/object&gt;&lt;object type=&quot;3&quot; unique_id=&quot;10057&quot;&gt;&lt;property id=&quot;20148&quot; value=&quot;5&quot;/&gt;&lt;property id=&quot;20300&quot; value=&quot;Slide 14 - &amp;quot;How Can Your County Prepare for NC FAST?&amp;quot;&quot;/&gt;&lt;property id=&quot;20307&quot; value=&quot;620&quot;/&gt;&lt;/object&gt;&lt;object type=&quot;3&quot; unique_id=&quot;10058&quot;&gt;&lt;property id=&quot;20148&quot; value=&quot;5&quot;/&gt;&lt;property id=&quot;20300&quot; value=&quot;Slide 15 - &amp;quot;Readiness Assessments Lessons Learned&amp;quot;&quot;/&gt;&lt;property id=&quot;20307&quot; value=&quot;601&quot;/&gt;&lt;/object&gt;&lt;object type=&quot;3&quot; unique_id=&quot;10059&quot;&gt;&lt;property id=&quot;20148&quot; value=&quot;5&quot;/&gt;&lt;property id=&quot;20300&quot; value=&quot;Slide 17 - &amp;quot;Conversion Scope Update &amp;quot;&quot;/&gt;&lt;property id=&quot;20307&quot; value=&quot;596&quot;/&gt;&lt;/object&gt;&lt;object type=&quot;3&quot; unique_id=&quot;10060&quot;&gt;&lt;property id=&quot;20148&quot; value=&quot;5&quot;/&gt;&lt;property id=&quot;20300&quot; value=&quot;Slide 18&quot;/&gt;&lt;property id=&quot;20307&quot; value=&quot;603&quot;/&gt;&lt;/object&gt;&lt;object type=&quot;3&quot; unique_id=&quot;10061&quot;&gt;&lt;property id=&quot;20148&quot; value=&quot;5&quot;/&gt;&lt;property id=&quot;20300&quot; value=&quot;Slide 19 - &amp;quot;Pilot Training Schedule&amp;quot;&quot;/&gt;&lt;property id=&quot;20307&quot; value=&quot;602&quot;/&gt;&lt;/object&gt;&lt;object type=&quot;3&quot; unique_id=&quot;10062&quot;&gt;&lt;property id=&quot;20148&quot; value=&quot;5&quot;/&gt;&lt;property id=&quot;20300&quot; value=&quot;Slide 20 - &amp;quot;Training Resources&amp;quot;&quot;/&gt;&lt;property id=&quot;20307&quot; value=&quot;528&quot;/&gt;&lt;/object&gt;&lt;object type=&quot;3&quot; unique_id=&quot;10063&quot;&gt;&lt;property id=&quot;20148&quot; value=&quot;5&quot;/&gt;&lt;property id=&quot;20300&quot; value=&quot;Slide 22 - &amp;quot;Training Resources: NC FAST Help&amp;quot;&quot;/&gt;&lt;property id=&quot;20307&quot; value=&quot;530&quot;/&gt;&lt;/object&gt;&lt;object type=&quot;3&quot; unique_id=&quot;10064&quot;&gt;&lt;property id=&quot;20148&quot; value=&quot;5&quot;/&gt;&lt;property id=&quot;20300&quot; value=&quot;Slide 21 - &amp;quot;Training Resources: Learning Gateway&amp;quot;&quot;/&gt;&lt;property id=&quot;20307&quot; value=&quot;529&quot;/&gt;&lt;/object&gt;&lt;object type=&quot;3&quot; unique_id=&quot;10065&quot;&gt;&lt;property id=&quot;20148&quot; value=&quot;5&quot;/&gt;&lt;property id=&quot;20300&quot; value=&quot;Slide 23 - &amp;quot;Training Courses&amp;quot;&quot;/&gt;&lt;property id=&quot;20307&quot; value=&quot;527&quot;/&gt;&lt;/object&gt;&lt;object type=&quot;3&quot; unique_id=&quot;10066&quot;&gt;&lt;property id=&quot;20148&quot; value=&quot;5&quot;/&gt;&lt;property id=&quot;20300&quot; value=&quot;Slide 25 - &amp;quot;Training Registration Scenario&amp;quot;&quot;/&gt;&lt;property id=&quot;20307&quot; value=&quot;531&quot;/&gt;&lt;/object&gt;&lt;object type=&quot;3&quot; unique_id=&quot;10067&quot;&gt;&lt;property id=&quot;20148&quot; value=&quot;5&quot;/&gt;&lt;property id=&quot;20300&quot; value=&quot;Slide 26 - &amp;quot;Sandbox ID Process&amp;quot;&quot;/&gt;&lt;property id=&quot;20307&quot; value=&quot;460&quot;/&gt;&lt;/object&gt;&lt;object type=&quot;3&quot; unique_id=&quot;10068&quot;&gt;&lt;property id=&quot;20148&quot; value=&quot;5&quot;/&gt;&lt;property id=&quot;20300&quot; value=&quot;Slide 28&quot;/&gt;&lt;property id=&quot;20307&quot; value=&quot;619&quot;/&gt;&lt;/object&gt;&lt;object type=&quot;3&quot; unique_id=&quot;10069&quot;&gt;&lt;property id=&quot;20148&quot; value=&quot;5&quot;/&gt;&lt;property id=&quot;20300&quot; value=&quot;Slide 29 - &amp;quot;Readiness Assessments  The Readiness Assessment is a tool used to measure each county’s readiness to implement P9 &quot;/&gt;&lt;property id=&quot;20307&quot; value=&quot;610&quot;/&gt;&lt;/object&gt;&lt;object type=&quot;3&quot; unique_id=&quot;10070&quot;&gt;&lt;property id=&quot;20148&quot; value=&quot;5&quot;/&gt;&lt;property id=&quot;20300&quot; value=&quot;Slide 30 - &amp;quot;Readiness Assessments  How to Prepare: Review all publications provided to the county: Change Discussion Guide Fac&quot;/&gt;&lt;property id=&quot;20307&quot; value=&quot;611&quot;/&gt;&lt;/object&gt;&lt;object type=&quot;3&quot; unique_id=&quot;10071&quot;&gt;&lt;property id=&quot;20148&quot; value=&quot;5&quot;/&gt;&lt;property id=&quot;20300&quot; value=&quot;Slide 31 - &amp;quot;Readiness Assessments  Package sent out September 7th: &amp;amp;#x09;Readiness Assessment Template &amp;amp;#x09;Updated version of the Chan&quot;/&gt;&lt;property id=&quot;20307&quot; value=&quot;612&quot;/&gt;&lt;/object&gt;&lt;object type=&quot;3&quot; unique_id=&quot;10072&quot;&gt;&lt;property id=&quot;20148&quot; value=&quot;5&quot;/&gt;&lt;property id=&quot;20300&quot; value=&quot;Slide 32 - &amp;quot;Readiness Assessments  County PI staff and management should complete the Readiness Assessment Template by followi&quot;/&gt;&lt;property id=&quot;20307&quot; value=&quot;613&quot;/&gt;&lt;/object&gt;&lt;object type=&quot;3&quot; unique_id=&quot;10073&quot;&gt;&lt;property id=&quot;20148&quot; value=&quot;5&quot;/&gt;&lt;property id=&quot;20300&quot; value=&quot;Slide 33 - &amp;quot;Readiness Assessments  &amp;quot;&quot;/&gt;&lt;property id=&quot;20307&quot; value=&quot;600&quot;/&gt;&lt;/object&gt;&lt;object type=&quot;3&quot; unique_id=&quot;10074&quot;&gt;&lt;property id=&quot;20148&quot; value=&quot;5&quot;/&gt;&lt;property id=&quot;20300&quot; value=&quot;Slide 34 - &amp;quot;Readiness Assessments  Example:   &amp;quot;&quot;/&gt;&lt;property id=&quot;20307&quot; value=&quot;614&quot;/&gt;&lt;/object&gt;&lt;object type=&quot;3&quot; unique_id=&quot;10075&quot;&gt;&lt;property id=&quot;20148&quot; value=&quot;5&quot;/&gt;&lt;property id=&quot;20300&quot; value=&quot;Slide 35 - &amp;quot;Readiness Assessments  Pull in staff as needed to complete the Assessment (System Administrator, NCID Administrato&quot;/&gt;&lt;property id=&quot;20307&quot; value=&quot;615&quot;/&gt;&lt;/object&gt;&lt;object type=&quot;3&quot; unique_id=&quot;10076&quot;&gt;&lt;property id=&quot;20148&quot; value=&quot;5&quot;/&gt;&lt;property id=&quot;20300&quot; value=&quot;Slide 36 - &amp;quot;Readiness Assessments  Next steps Your Readiness Liaison will call you at the scheduled time and review your Asses&quot;/&gt;&lt;property id=&quot;20307&quot; value=&quot;616&quot;/&gt;&lt;/object&gt;&lt;object type=&quot;3&quot; unique_id=&quot;10077&quot;&gt;&lt;property id=&quot;20148&quot; value=&quot;5&quot;/&gt;&lt;property id=&quot;20300&quot; value=&quot;Slide 37 - &amp;quot;Readiness Assessments  Next steps (cont’d) Your Readiness Liaison will score your answers for each question using &quot;/&gt;&lt;property id=&quot;20307&quot; value=&quot;617&quot;/&gt;&lt;/object&gt;&lt;object type=&quot;3&quot; unique_id=&quot;10078&quot;&gt;&lt;property id=&quot;20148&quot; value=&quot;5&quot;/&gt;&lt;property id=&quot;20300&quot; value=&quot;Slide 38 - &amp;quot;Readiness Assessments  Next steps (cont’d) Your Readiness Liaison will mail a copy of the completed Assessment wit&quot;/&gt;&lt;property id=&quot;20307&quot; value=&quot;618&quot;/&gt;&lt;/object&gt;&lt;object type=&quot;3&quot; unique_id=&quot;10079&quot;&gt;&lt;property id=&quot;20148&quot; value=&quot;5&quot;/&gt;&lt;property id=&quot;20300&quot; value=&quot;Slide 39 - &amp;quot;Regional Meeting Update &amp;quot;&quot;/&gt;&lt;property id=&quot;20307&quot; value=&quot;590&quot;/&gt;&lt;/object&gt;&lt;object type=&quot;3&quot; unique_id=&quot;10080&quot;&gt;&lt;property id=&quot;20148&quot; value=&quot;5&quot;/&gt;&lt;property id=&quot;20300&quot; value=&quot;Slide 40 - &amp;quot;Updated EPI Timeline &amp;quot;&quot;/&gt;&lt;property id=&quot;20307&quot; value=&quot;598&quot;/&gt;&lt;/object&gt;&lt;object type=&quot;3&quot; unique_id=&quot;10081&quot;&gt;&lt;property id=&quot;20148&quot; value=&quot;5&quot;/&gt;&lt;property id=&quot;20300&quot; value=&quot;Slide 41 - &amp;quot;Coming Soon&amp;quot;&quot;/&gt;&lt;property id=&quot;20307&quot; value=&quot;608&quot;/&gt;&lt;/object&gt;&lt;object type=&quot;3&quot; unique_id=&quot;10082&quot;&gt;&lt;property id=&quot;20148&quot; value=&quot;5&quot;/&gt;&lt;property id=&quot;20300&quot; value=&quot;Slide 42&quot;/&gt;&lt;property id=&quot;20307&quot; value=&quot;548&quot;/&gt;&lt;/object&gt;&lt;object type=&quot;3&quot; unique_id=&quot;10083&quot;&gt;&lt;property id=&quot;20148&quot; value=&quot;5&quot;/&gt;&lt;property id=&quot;20300&quot; value=&quot;Slide 43&quot;/&gt;&lt;property id=&quot;20307&quot; value=&quot;549&quot;/&gt;&lt;/object&gt;&lt;object type=&quot;3&quot; unique_id=&quot;10294&quot;&gt;&lt;property id=&quot;20148&quot; value=&quot;5&quot;/&gt;&lt;property id=&quot;20300&quot; value=&quot;Slide 24 - &amp;quot;Training Virtual Office Hours&amp;quot;&quot;/&gt;&lt;property id=&quot;20307&quot; value=&quot;622&quot;/&gt;&lt;/object&gt;&lt;object type=&quot;3&quot; unique_id=&quot;10295&quot;&gt;&lt;property id=&quot;20148&quot; value=&quot;5&quot;/&gt;&lt;property id=&quot;20300&quot; value=&quot;Slide 27 - &amp;quot;Training Takeaways&amp;quot;&quot;/&gt;&lt;property id=&quot;20307&quot; value=&quot;621&quot;/&gt;&lt;/object&gt;&lt;object type=&quot;3&quot; unique_id=&quot;10297&quot;&gt;&lt;property id=&quot;20148&quot; value=&quot;5&quot;/&gt;&lt;property id=&quot;20300&quot; value=&quot;Slide 16 - &amp;quot;Workshop County Preparation Questions&amp;quot;&quot;/&gt;&lt;property id=&quot;20307&quot; value=&quot;623&quot;/&gt;&lt;/object&gt;&lt;/object&gt;&lt;object type=&quot;8&quot; unique_id=&quot;10125&quot;&gt;&lt;/object&gt;&lt;/object&gt;&lt;/database&gt;"/>
  <p:tag name="SECTOMILLISECCONVERTED" val="1"/>
  <p:tag name="TEXTBOX" val="Caitlin - please address jumping images"/>
</p:tagLst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CD56D6409D534CAE5C00CE251F3CD4" ma:contentTypeVersion="1" ma:contentTypeDescription="Create a new document." ma:contentTypeScope="" ma:versionID="207e858b3ac24f8c4cfaec6a5fc79463">
  <xsd:schema xmlns:xsd="http://www.w3.org/2001/XMLSchema" xmlns:xs="http://www.w3.org/2001/XMLSchema" xmlns:p="http://schemas.microsoft.com/office/2006/metadata/properties" xmlns:ns2="a003b2a7-4a01-4b74-9fa6-9ec7dba758ae" xmlns:ns3="cc2055af-561d-4aa9-800a-12c150b7d970" targetNamespace="http://schemas.microsoft.com/office/2006/metadata/properties" ma:root="true" ma:fieldsID="dc79b71560ef8f17e1c28db4548133fa" ns2:_="" ns3:_="">
    <xsd:import namespace="a003b2a7-4a01-4b74-9fa6-9ec7dba758ae"/>
    <xsd:import namespace="cc2055af-561d-4aa9-800a-12c150b7d97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Jira_x0020_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3b2a7-4a01-4b74-9fa6-9ec7dba758a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055af-561d-4aa9-800a-12c150b7d970" elementFormDefault="qualified">
    <xsd:import namespace="http://schemas.microsoft.com/office/2006/documentManagement/types"/>
    <xsd:import namespace="http://schemas.microsoft.com/office/infopath/2007/PartnerControls"/>
    <xsd:element name="Jira_x0020_ID" ma:index="11" nillable="true" ma:displayName="Jira ID" ma:internalName="Jira_x0020_I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003b2a7-4a01-4b74-9fa6-9ec7dba758ae">MQAFCPUWYCRD-1492273965-36</_dlc_DocId>
    <_dlc_DocIdUrl xmlns="a003b2a7-4a01-4b74-9fa6-9ec7dba758ae">
      <Url>http://ia0dw001/P14 MA Transformation/_layouts/DocIdRedir.aspx?ID=MQAFCPUWYCRD-1492273965-36</Url>
      <Description>MQAFCPUWYCRD-1492273965-36</Description>
    </_dlc_DocIdUrl>
    <Jira_x0020_ID xmlns="cc2055af-561d-4aa9-800a-12c150b7d970" xsi:nil="true"/>
  </documentManagement>
</p:properties>
</file>

<file path=customXml/itemProps1.xml><?xml version="1.0" encoding="utf-8"?>
<ds:datastoreItem xmlns:ds="http://schemas.openxmlformats.org/officeDocument/2006/customXml" ds:itemID="{14F12643-31CB-4F2C-A4DD-8D8645C901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03b2a7-4a01-4b74-9fa6-9ec7dba758ae"/>
    <ds:schemaRef ds:uri="cc2055af-561d-4aa9-800a-12c150b7d9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A3CAE0-7FC3-4050-8DE2-005EC91016A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2A5670E-E350-4CA6-BB2B-49D35936FAA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B8643A4-7B86-4984-8F3E-C5D35F060B2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cc2055af-561d-4aa9-800a-12c150b7d970"/>
    <ds:schemaRef ds:uri="a003b2a7-4a01-4b74-9fa6-9ec7dba758a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27428</TotalTime>
  <Words>1401</Words>
  <Application>Microsoft Office PowerPoint</Application>
  <PresentationFormat>On-screen Show (4:3)</PresentationFormat>
  <Paragraphs>119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Courier New</vt:lpstr>
      <vt:lpstr>Franklin Gothic Demi Cond</vt:lpstr>
      <vt:lpstr>Franklin Gothic Medium</vt:lpstr>
      <vt:lpstr>Franklin Gothic Medium Cond</vt:lpstr>
      <vt:lpstr>Gotham Bold</vt:lpstr>
      <vt:lpstr>Helvetica</vt:lpstr>
      <vt:lpstr>Wingdings</vt:lpstr>
      <vt:lpstr>3_Office Theme</vt:lpstr>
      <vt:lpstr>PowerPoint Presentation</vt:lpstr>
      <vt:lpstr>NC FAST Child Welfare (P4)</vt:lpstr>
      <vt:lpstr>NC FAST Child Welfare (P4)</vt:lpstr>
      <vt:lpstr>NC FAST P14 4.0 Managed Care Changes</vt:lpstr>
      <vt:lpstr>NC FAST P14.2 Improved Beneficiary Experience</vt:lpstr>
      <vt:lpstr>NC FAST P14.2 Improved Beneficiary Experience</vt:lpstr>
      <vt:lpstr>NC FAST – The Work Number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Raby, Andy</cp:lastModifiedBy>
  <cp:revision>955</cp:revision>
  <cp:lastPrinted>2019-03-14T18:25:35Z</cp:lastPrinted>
  <dcterms:created xsi:type="dcterms:W3CDTF">2015-07-07T20:02:11Z</dcterms:created>
  <dcterms:modified xsi:type="dcterms:W3CDTF">2019-10-23T15:42:41Z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47db7c52-a9a5-4002-ab8c-6d8096b93e9a</vt:lpwstr>
  </property>
  <property fmtid="{D5CDD505-2E9C-101B-9397-08002B2CF9AE}" pid="3" name="ContentTypeId">
    <vt:lpwstr>0x01010089CD56D6409D534CAE5C00CE251F3CD4</vt:lpwstr>
  </property>
</Properties>
</file>