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6.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7.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8.xml" ContentType="application/vnd.openxmlformats-officedocument.presentationml.tag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handoutMasterIdLst>
    <p:handoutMasterId r:id="rId14"/>
  </p:handoutMasterIdLst>
  <p:sldIdLst>
    <p:sldId id="457" r:id="rId2"/>
    <p:sldId id="449" r:id="rId3"/>
    <p:sldId id="458" r:id="rId4"/>
    <p:sldId id="463" r:id="rId5"/>
    <p:sldId id="465" r:id="rId6"/>
    <p:sldId id="466" r:id="rId7"/>
    <p:sldId id="464" r:id="rId8"/>
    <p:sldId id="462" r:id="rId9"/>
    <p:sldId id="470" r:id="rId10"/>
    <p:sldId id="468" r:id="rId11"/>
    <p:sldId id="461" r:id="rId12"/>
  </p:sldIdLst>
  <p:sldSz cx="9144000" cy="6858000" type="screen4x3"/>
  <p:notesSz cx="7010400" cy="9236075"/>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66048" autoAdjust="0"/>
  </p:normalViewPr>
  <p:slideViewPr>
    <p:cSldViewPr snapToGrid="0">
      <p:cViewPr varScale="1">
        <p:scale>
          <a:sx n="85" d="100"/>
          <a:sy n="85" d="100"/>
        </p:scale>
        <p:origin x="2286" y="78"/>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ysClr val="windowText" lastClr="000000"/>
                </a:solidFill>
                <a:latin typeface="+mn-lt"/>
                <a:ea typeface="+mn-ea"/>
                <a:cs typeface="+mn-cs"/>
              </a:defRPr>
            </a:pPr>
            <a:r>
              <a:rPr lang="en-US" sz="1600" b="1" dirty="0"/>
              <a:t>Statewide Voter Registration Activity for Public Assistance Agencies</a:t>
            </a:r>
          </a:p>
        </c:rich>
      </c:tx>
      <c:layout>
        <c:manualLayout>
          <c:xMode val="edge"/>
          <c:yMode val="edge"/>
          <c:x val="0.13106440092629959"/>
          <c:y val="2.0423273467726478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Sheet1!$A$106</c:f>
              <c:strCache>
                <c:ptCount val="1"/>
                <c:pt idx="0">
                  <c:v>Totals</c:v>
                </c:pt>
              </c:strCache>
            </c:strRef>
          </c:tx>
          <c:spPr>
            <a:solidFill>
              <a:schemeClr val="accent1"/>
            </a:solidFill>
            <a:ln>
              <a:noFill/>
            </a:ln>
            <a:effectLst/>
          </c:spPr>
          <c:invertIfNegative val="0"/>
          <c:cat>
            <c:strRef>
              <c:f>Sheet1!$B$105:$C$105</c:f>
              <c:strCache>
                <c:ptCount val="2"/>
                <c:pt idx="0">
                  <c:v>June</c:v>
                </c:pt>
                <c:pt idx="1">
                  <c:v>July</c:v>
                </c:pt>
              </c:strCache>
            </c:strRef>
          </c:cat>
          <c:val>
            <c:numRef>
              <c:f>Sheet1!$B$106:$C$106</c:f>
              <c:numCache>
                <c:formatCode>#,##0</c:formatCode>
                <c:ptCount val="2"/>
                <c:pt idx="0">
                  <c:v>2339</c:v>
                </c:pt>
                <c:pt idx="1">
                  <c:v>3276</c:v>
                </c:pt>
              </c:numCache>
            </c:numRef>
          </c:val>
          <c:extLst>
            <c:ext xmlns:c16="http://schemas.microsoft.com/office/drawing/2014/chart" uri="{C3380CC4-5D6E-409C-BE32-E72D297353CC}">
              <c16:uniqueId val="{00000000-D2C8-42A9-B624-23B19078E5DA}"/>
            </c:ext>
          </c:extLst>
        </c:ser>
        <c:dLbls>
          <c:showLegendKey val="0"/>
          <c:showVal val="0"/>
          <c:showCatName val="0"/>
          <c:showSerName val="0"/>
          <c:showPercent val="0"/>
          <c:showBubbleSize val="0"/>
        </c:dLbls>
        <c:gapWidth val="150"/>
        <c:axId val="671616104"/>
        <c:axId val="671620696"/>
      </c:barChart>
      <c:catAx>
        <c:axId val="671616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671620696"/>
        <c:crosses val="autoZero"/>
        <c:auto val="1"/>
        <c:lblAlgn val="ctr"/>
        <c:lblOffset val="100"/>
        <c:noMultiLvlLbl val="0"/>
      </c:catAx>
      <c:valAx>
        <c:axId val="671620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r>
                  <a:rPr lang="en-US"/>
                  <a:t>Total Amount of VR Applications</a:t>
                </a:r>
              </a:p>
            </c:rich>
          </c:tx>
          <c:layout>
            <c:manualLayout>
              <c:xMode val="edge"/>
              <c:yMode val="edge"/>
              <c:x val="1.9444444444444445E-2"/>
              <c:y val="0.22768518518518518"/>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67161610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1" i="0" u="none" strike="noStrike" kern="1200" baseline="0">
                <a:solidFill>
                  <a:sysClr val="windowText" lastClr="000000"/>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sz="1100">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US" b="1"/>
              <a:t>Statewide Client Response to the NVRA Question</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9303727407002824"/>
          <c:y val="0.10380738469470396"/>
          <c:w val="0.74577675730457538"/>
          <c:h val="0.68072301404154334"/>
        </c:manualLayout>
      </c:layout>
      <c:barChart>
        <c:barDir val="bar"/>
        <c:grouping val="clustered"/>
        <c:varyColors val="0"/>
        <c:ser>
          <c:idx val="0"/>
          <c:order val="0"/>
          <c:tx>
            <c:strRef>
              <c:f>Sheet1!$B$121</c:f>
              <c:strCache>
                <c:ptCount val="1"/>
                <c:pt idx="0">
                  <c:v>June</c:v>
                </c:pt>
              </c:strCache>
            </c:strRef>
          </c:tx>
          <c:spPr>
            <a:solidFill>
              <a:schemeClr val="accent1"/>
            </a:solidFill>
            <a:ln>
              <a:noFill/>
            </a:ln>
            <a:effectLst/>
          </c:spPr>
          <c:invertIfNegative val="0"/>
          <c:cat>
            <c:strRef>
              <c:f>Sheet1!$A$122:$A$125</c:f>
              <c:strCache>
                <c:ptCount val="4"/>
                <c:pt idx="0">
                  <c:v>Yes</c:v>
                </c:pt>
                <c:pt idx="1">
                  <c:v>No</c:v>
                </c:pt>
                <c:pt idx="2">
                  <c:v>No Answer Provided</c:v>
                </c:pt>
                <c:pt idx="3">
                  <c:v>Overall Total</c:v>
                </c:pt>
              </c:strCache>
            </c:strRef>
          </c:cat>
          <c:val>
            <c:numRef>
              <c:f>Sheet1!$B$122:$B$125</c:f>
              <c:numCache>
                <c:formatCode>_(* #,##0_);_(* \(#,##0\);_(* "-"??_);_(@_)</c:formatCode>
                <c:ptCount val="4"/>
                <c:pt idx="0">
                  <c:v>5242</c:v>
                </c:pt>
                <c:pt idx="1">
                  <c:v>39743</c:v>
                </c:pt>
                <c:pt idx="2">
                  <c:v>75227</c:v>
                </c:pt>
                <c:pt idx="3">
                  <c:v>120212</c:v>
                </c:pt>
              </c:numCache>
            </c:numRef>
          </c:val>
          <c:extLst>
            <c:ext xmlns:c16="http://schemas.microsoft.com/office/drawing/2014/chart" uri="{C3380CC4-5D6E-409C-BE32-E72D297353CC}">
              <c16:uniqueId val="{00000000-E1D9-4945-ADA3-F711A60A1618}"/>
            </c:ext>
          </c:extLst>
        </c:ser>
        <c:ser>
          <c:idx val="1"/>
          <c:order val="1"/>
          <c:tx>
            <c:strRef>
              <c:f>Sheet1!$C$121</c:f>
              <c:strCache>
                <c:ptCount val="1"/>
                <c:pt idx="0">
                  <c:v>July</c:v>
                </c:pt>
              </c:strCache>
            </c:strRef>
          </c:tx>
          <c:spPr>
            <a:solidFill>
              <a:schemeClr val="accent2"/>
            </a:solidFill>
            <a:ln>
              <a:noFill/>
            </a:ln>
            <a:effectLst/>
          </c:spPr>
          <c:invertIfNegative val="0"/>
          <c:cat>
            <c:strRef>
              <c:f>Sheet1!$A$122:$A$125</c:f>
              <c:strCache>
                <c:ptCount val="4"/>
                <c:pt idx="0">
                  <c:v>Yes</c:v>
                </c:pt>
                <c:pt idx="1">
                  <c:v>No</c:v>
                </c:pt>
                <c:pt idx="2">
                  <c:v>No Answer Provided</c:v>
                </c:pt>
                <c:pt idx="3">
                  <c:v>Overall Total</c:v>
                </c:pt>
              </c:strCache>
            </c:strRef>
          </c:cat>
          <c:val>
            <c:numRef>
              <c:f>Sheet1!$C$122:$C$125</c:f>
              <c:numCache>
                <c:formatCode>_(* #,##0_);_(* \(#,##0\);_(* "-"??_);_(@_)</c:formatCode>
                <c:ptCount val="4"/>
                <c:pt idx="0">
                  <c:v>6368</c:v>
                </c:pt>
                <c:pt idx="1">
                  <c:v>47390</c:v>
                </c:pt>
                <c:pt idx="2">
                  <c:v>81789</c:v>
                </c:pt>
                <c:pt idx="3">
                  <c:v>135547</c:v>
                </c:pt>
              </c:numCache>
            </c:numRef>
          </c:val>
          <c:extLst>
            <c:ext xmlns:c16="http://schemas.microsoft.com/office/drawing/2014/chart" uri="{C3380CC4-5D6E-409C-BE32-E72D297353CC}">
              <c16:uniqueId val="{00000001-E1D9-4945-ADA3-F711A60A1618}"/>
            </c:ext>
          </c:extLst>
        </c:ser>
        <c:dLbls>
          <c:showLegendKey val="0"/>
          <c:showVal val="0"/>
          <c:showCatName val="0"/>
          <c:showSerName val="0"/>
          <c:showPercent val="0"/>
          <c:showBubbleSize val="0"/>
        </c:dLbls>
        <c:gapWidth val="182"/>
        <c:axId val="671925880"/>
        <c:axId val="671920632"/>
      </c:barChart>
      <c:catAx>
        <c:axId val="671925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71920632"/>
        <c:crosses val="autoZero"/>
        <c:auto val="1"/>
        <c:lblAlgn val="ctr"/>
        <c:lblOffset val="100"/>
        <c:noMultiLvlLbl val="0"/>
      </c:catAx>
      <c:valAx>
        <c:axId val="671920632"/>
        <c:scaling>
          <c:orientation val="minMax"/>
        </c:scaling>
        <c:delete val="0"/>
        <c:axPos val="b"/>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719258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1"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b="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solidFill>
                <a:latin typeface="+mn-lt"/>
                <a:ea typeface="+mn-ea"/>
                <a:cs typeface="+mn-cs"/>
              </a:defRPr>
            </a:pPr>
            <a:r>
              <a:rPr lang="en-US" b="1" dirty="0"/>
              <a:t>Statewide Count of Applications and </a:t>
            </a:r>
            <a:r>
              <a:rPr lang="en-US" b="1" dirty="0" err="1"/>
              <a:t>Recertifications</a:t>
            </a:r>
            <a:endParaRPr lang="en-US" b="1" dirty="0"/>
          </a:p>
        </c:rich>
      </c:tx>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Sheet1!$B$128</c:f>
              <c:strCache>
                <c:ptCount val="1"/>
                <c:pt idx="0">
                  <c:v>June</c:v>
                </c:pt>
              </c:strCache>
            </c:strRef>
          </c:tx>
          <c:spPr>
            <a:solidFill>
              <a:schemeClr val="accent1"/>
            </a:solidFill>
            <a:ln>
              <a:noFill/>
            </a:ln>
            <a:effectLst/>
          </c:spPr>
          <c:invertIfNegative val="0"/>
          <c:cat>
            <c:strRef>
              <c:f>Sheet1!$A$129:$A$131</c:f>
              <c:strCache>
                <c:ptCount val="3"/>
                <c:pt idx="0">
                  <c:v>Applications</c:v>
                </c:pt>
                <c:pt idx="1">
                  <c:v>Recertifications</c:v>
                </c:pt>
                <c:pt idx="2">
                  <c:v>Overall Total</c:v>
                </c:pt>
              </c:strCache>
            </c:strRef>
          </c:cat>
          <c:val>
            <c:numRef>
              <c:f>Sheet1!$B$129:$B$131</c:f>
              <c:numCache>
                <c:formatCode>_(* #,##0_);_(* \(#,##0\);_(* "-"??_);_(@_)</c:formatCode>
                <c:ptCount val="3"/>
                <c:pt idx="0">
                  <c:v>76843</c:v>
                </c:pt>
                <c:pt idx="1">
                  <c:v>261005</c:v>
                </c:pt>
                <c:pt idx="2">
                  <c:v>337848</c:v>
                </c:pt>
              </c:numCache>
            </c:numRef>
          </c:val>
          <c:extLst>
            <c:ext xmlns:c16="http://schemas.microsoft.com/office/drawing/2014/chart" uri="{C3380CC4-5D6E-409C-BE32-E72D297353CC}">
              <c16:uniqueId val="{00000000-C31E-4C5B-A442-276D8F415F29}"/>
            </c:ext>
          </c:extLst>
        </c:ser>
        <c:ser>
          <c:idx val="1"/>
          <c:order val="1"/>
          <c:tx>
            <c:strRef>
              <c:f>Sheet1!$C$128</c:f>
              <c:strCache>
                <c:ptCount val="1"/>
                <c:pt idx="0">
                  <c:v>July</c:v>
                </c:pt>
              </c:strCache>
            </c:strRef>
          </c:tx>
          <c:spPr>
            <a:solidFill>
              <a:schemeClr val="accent2"/>
            </a:solidFill>
            <a:ln>
              <a:noFill/>
            </a:ln>
            <a:effectLst/>
          </c:spPr>
          <c:invertIfNegative val="0"/>
          <c:cat>
            <c:strRef>
              <c:f>Sheet1!$A$129:$A$131</c:f>
              <c:strCache>
                <c:ptCount val="3"/>
                <c:pt idx="0">
                  <c:v>Applications</c:v>
                </c:pt>
                <c:pt idx="1">
                  <c:v>Recertifications</c:v>
                </c:pt>
                <c:pt idx="2">
                  <c:v>Overall Total</c:v>
                </c:pt>
              </c:strCache>
            </c:strRef>
          </c:cat>
          <c:val>
            <c:numRef>
              <c:f>Sheet1!$C$129:$C$131</c:f>
              <c:numCache>
                <c:formatCode>_(* #,##0_);_(* \(#,##0\);_(* "-"??_);_(@_)</c:formatCode>
                <c:ptCount val="3"/>
                <c:pt idx="0">
                  <c:v>99073</c:v>
                </c:pt>
                <c:pt idx="1">
                  <c:v>246056</c:v>
                </c:pt>
                <c:pt idx="2">
                  <c:v>345129</c:v>
                </c:pt>
              </c:numCache>
            </c:numRef>
          </c:val>
          <c:extLst>
            <c:ext xmlns:c16="http://schemas.microsoft.com/office/drawing/2014/chart" uri="{C3380CC4-5D6E-409C-BE32-E72D297353CC}">
              <c16:uniqueId val="{00000001-C31E-4C5B-A442-276D8F415F29}"/>
            </c:ext>
          </c:extLst>
        </c:ser>
        <c:dLbls>
          <c:showLegendKey val="0"/>
          <c:showVal val="0"/>
          <c:showCatName val="0"/>
          <c:showSerName val="0"/>
          <c:showPercent val="0"/>
          <c:showBubbleSize val="0"/>
        </c:dLbls>
        <c:gapWidth val="150"/>
        <c:axId val="123814376"/>
        <c:axId val="123816344"/>
      </c:barChart>
      <c:catAx>
        <c:axId val="123814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3816344"/>
        <c:crosses val="autoZero"/>
        <c:auto val="1"/>
        <c:lblAlgn val="ctr"/>
        <c:lblOffset val="100"/>
        <c:noMultiLvlLbl val="0"/>
      </c:catAx>
      <c:valAx>
        <c:axId val="123816344"/>
        <c:scaling>
          <c:orientation val="minMax"/>
        </c:scaling>
        <c:delete val="0"/>
        <c:axPos val="b"/>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38143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1"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sz="1400" b="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dirty="0"/>
              <a:t>Statewide Totals for Voter Registration Form Distribution</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50128771725017"/>
          <c:y val="0.11595086614173228"/>
          <c:w val="0.63322977593005114"/>
          <c:h val="0.71320169594185345"/>
        </c:manualLayout>
      </c:layout>
      <c:barChart>
        <c:barDir val="col"/>
        <c:grouping val="clustered"/>
        <c:varyColors val="0"/>
        <c:ser>
          <c:idx val="0"/>
          <c:order val="0"/>
          <c:tx>
            <c:strRef>
              <c:f>Sheet1!$A$113</c:f>
              <c:strCache>
                <c:ptCount val="1"/>
                <c:pt idx="0">
                  <c:v>Voter Registration provided to/handed to Client</c:v>
                </c:pt>
              </c:strCache>
            </c:strRef>
          </c:tx>
          <c:spPr>
            <a:solidFill>
              <a:schemeClr val="accent1"/>
            </a:solidFill>
            <a:ln>
              <a:noFill/>
            </a:ln>
            <a:effectLst/>
          </c:spPr>
          <c:invertIfNegative val="0"/>
          <c:cat>
            <c:strRef>
              <c:f>Sheet1!$B$112:$C$112</c:f>
              <c:strCache>
                <c:ptCount val="2"/>
                <c:pt idx="0">
                  <c:v>June</c:v>
                </c:pt>
                <c:pt idx="1">
                  <c:v>July</c:v>
                </c:pt>
              </c:strCache>
            </c:strRef>
          </c:cat>
          <c:val>
            <c:numRef>
              <c:f>Sheet1!$B$113:$C$113</c:f>
              <c:numCache>
                <c:formatCode>_(* #,##0_);_(* \(#,##0\);_(* "-"??_);_(@_)</c:formatCode>
                <c:ptCount val="2"/>
                <c:pt idx="0">
                  <c:v>37717</c:v>
                </c:pt>
                <c:pt idx="1">
                  <c:v>49811</c:v>
                </c:pt>
              </c:numCache>
            </c:numRef>
          </c:val>
          <c:extLst>
            <c:ext xmlns:c16="http://schemas.microsoft.com/office/drawing/2014/chart" uri="{C3380CC4-5D6E-409C-BE32-E72D297353CC}">
              <c16:uniqueId val="{00000000-88AF-4CF2-B310-F63DCF44F1F1}"/>
            </c:ext>
          </c:extLst>
        </c:ser>
        <c:ser>
          <c:idx val="1"/>
          <c:order val="1"/>
          <c:tx>
            <c:strRef>
              <c:f>Sheet1!$A$114</c:f>
              <c:strCache>
                <c:ptCount val="1"/>
                <c:pt idx="0">
                  <c:v>Voter Registration  Mailed to Client</c:v>
                </c:pt>
              </c:strCache>
            </c:strRef>
          </c:tx>
          <c:spPr>
            <a:solidFill>
              <a:schemeClr val="accent2"/>
            </a:solidFill>
            <a:ln>
              <a:noFill/>
            </a:ln>
            <a:effectLst/>
          </c:spPr>
          <c:invertIfNegative val="0"/>
          <c:cat>
            <c:strRef>
              <c:f>Sheet1!$B$112:$C$112</c:f>
              <c:strCache>
                <c:ptCount val="2"/>
                <c:pt idx="0">
                  <c:v>June</c:v>
                </c:pt>
                <c:pt idx="1">
                  <c:v>July</c:v>
                </c:pt>
              </c:strCache>
            </c:strRef>
          </c:cat>
          <c:val>
            <c:numRef>
              <c:f>Sheet1!$B$114:$C$114</c:f>
              <c:numCache>
                <c:formatCode>_(* #,##0_);_(* \(#,##0\);_(* "-"??_);_(@_)</c:formatCode>
                <c:ptCount val="2"/>
                <c:pt idx="0">
                  <c:v>5600</c:v>
                </c:pt>
                <c:pt idx="1">
                  <c:v>6731</c:v>
                </c:pt>
              </c:numCache>
            </c:numRef>
          </c:val>
          <c:extLst>
            <c:ext xmlns:c16="http://schemas.microsoft.com/office/drawing/2014/chart" uri="{C3380CC4-5D6E-409C-BE32-E72D297353CC}">
              <c16:uniqueId val="{00000001-88AF-4CF2-B310-F63DCF44F1F1}"/>
            </c:ext>
          </c:extLst>
        </c:ser>
        <c:dLbls>
          <c:showLegendKey val="0"/>
          <c:showVal val="0"/>
          <c:showCatName val="0"/>
          <c:showSerName val="0"/>
          <c:showPercent val="0"/>
          <c:showBubbleSize val="0"/>
        </c:dLbls>
        <c:gapWidth val="150"/>
        <c:axId val="678854192"/>
        <c:axId val="678853864"/>
      </c:barChart>
      <c:catAx>
        <c:axId val="67885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678853864"/>
        <c:crosses val="autoZero"/>
        <c:auto val="1"/>
        <c:lblAlgn val="ctr"/>
        <c:lblOffset val="100"/>
        <c:noMultiLvlLbl val="0"/>
      </c:catAx>
      <c:valAx>
        <c:axId val="6788538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r>
                  <a:rPr lang="en-US"/>
                  <a:t>Total Amount</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6788541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1"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sz="1200" b="1">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8/28/2019</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8/28/2019</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My name is Jennifer Braley and I am the DHHS National Voter Registration Act Coordinator for DHHS. Working in conjunction with the State Board of Elections Representative, Kori House and your county DSS Civil Rights/NVRA Coordinator Carlotta Dixon. Today, we will go over the process for notifying DHHS when your Local NVRA Point Person has changed, the NVRA training location for staff, NVRA Monthly Snapshot and your NVRA application numbers from July. Feel free to send in questions or items you may need clarification on through the web portal or to the contacts listed on the last page and we will get the answers back to you by the next call. </a:t>
            </a:r>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496932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202209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397031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the months of June and July of this year there was a 40% percent increase in which there were 937 more registrations submitted to the local boards of elections by the public assistance agencies throughout the state. </a:t>
            </a:r>
          </a:p>
          <a:p>
            <a:endParaRPr lang="en-US" dirty="0"/>
          </a:p>
          <a:p>
            <a:r>
              <a:rPr lang="en-US" dirty="0"/>
              <a:t>Remember, that Public Assistance agencies account for those programs that provide voter registration services administered by the county DSS offices, as well as the local WIC agencies.</a:t>
            </a:r>
          </a:p>
          <a:p>
            <a:endParaRPr lang="en-US" dirty="0"/>
          </a:p>
          <a:p>
            <a:r>
              <a:rPr lang="en-US" dirty="0"/>
              <a:t>Voter registration activity accounts for new and duplicate registrations as well as changes of information such as a change of address.  Additionally, beginning in May of this year the SBE began to report data concerning unprocessed voter registration applications.</a:t>
            </a:r>
          </a:p>
        </p:txBody>
      </p:sp>
      <p:sp>
        <p:nvSpPr>
          <p:cNvPr id="4" name="Slide Number Placeholder 3"/>
          <p:cNvSpPr>
            <a:spLocks noGrp="1"/>
          </p:cNvSpPr>
          <p:nvPr>
            <p:ph type="sldNum" sz="quarter" idx="10"/>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3516995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for the month of May, DHHS reports data from NC FAST on a monthly basis that includes statistics that will be showcased on the following slides.  First we have an illustration of the statewide client response to the NVRA Question.  These variations in statistics will help us to better account for all of the voter registration activity that could take place at a county DSS office.  </a:t>
            </a:r>
          </a:p>
        </p:txBody>
      </p:sp>
      <p:sp>
        <p:nvSpPr>
          <p:cNvPr id="4" name="Slide Number Placeholder 3"/>
          <p:cNvSpPr>
            <a:spLocks noGrp="1"/>
          </p:cNvSpPr>
          <p:nvPr>
            <p:ph type="sldNum" sz="quarter" idx="10"/>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211710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have the statewide count of new applications for service and </a:t>
            </a:r>
            <a:r>
              <a:rPr lang="en-US" dirty="0" err="1"/>
              <a:t>recertifications</a:t>
            </a:r>
            <a:r>
              <a:rPr lang="en-US" dirty="0"/>
              <a:t> for service of those programs such as Cash Assistance and Food and Nutritional Services benefits</a:t>
            </a:r>
          </a:p>
        </p:txBody>
      </p:sp>
      <p:sp>
        <p:nvSpPr>
          <p:cNvPr id="4" name="Slide Number Placeholder 3"/>
          <p:cNvSpPr>
            <a:spLocks noGrp="1"/>
          </p:cNvSpPr>
          <p:nvPr>
            <p:ph type="sldNum" sz="quarter" idx="10"/>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8210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last bar chart shows the data regarding the distribution of the voter registration application by county DSS staff which were either handed to the client in person or mailed for a remote transaction.  </a:t>
            </a:r>
          </a:p>
        </p:txBody>
      </p:sp>
      <p:sp>
        <p:nvSpPr>
          <p:cNvPr id="4" name="Slide Number Placeholder 3"/>
          <p:cNvSpPr>
            <a:spLocks noGrp="1"/>
          </p:cNvSpPr>
          <p:nvPr>
            <p:ph type="sldNum" sz="quarter" idx="10"/>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693723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4267939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2013644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19478136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 DSS 100 County Call – Monthly NVRA Update | August 28, 2019</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hyperlink" Target="https://www.ncsbe.gov/Voter-Registration/NVRA" TargetMode="External"/><Relationship Id="rId2" Type="http://schemas.openxmlformats.org/officeDocument/2006/relationships/slideLayout" Target="../slideLayouts/slideLayout4.xml"/><Relationship Id="rId1" Type="http://schemas.openxmlformats.org/officeDocument/2006/relationships/tags" Target="../tags/tag11.xml"/><Relationship Id="rId6" Type="http://schemas.openxmlformats.org/officeDocument/2006/relationships/hyperlink" Target="http://www.ncsbe.gov/Voter-Registration/NVRA" TargetMode="External"/><Relationship Id="rId5" Type="http://schemas.openxmlformats.org/officeDocument/2006/relationships/hyperlink" Target="mailto:nvra@ncsbe.gov" TargetMode="External"/><Relationship Id="rId4" Type="http://schemas.openxmlformats.org/officeDocument/2006/relationships/hyperlink" Target="https://rise.articulate.com/share/BLGZhCzvUYemR2USovPus5Ib8kyiA33E"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2.xml"/><Relationship Id="rId6" Type="http://schemas.openxmlformats.org/officeDocument/2006/relationships/hyperlink" Target="mailto:Carlotta.Dixon@dhhs.nc.gov" TargetMode="External"/><Relationship Id="rId5" Type="http://schemas.openxmlformats.org/officeDocument/2006/relationships/hyperlink" Target="mailto:NVRA@dhhs.nc.gov" TargetMode="External"/><Relationship Id="rId4" Type="http://schemas.openxmlformats.org/officeDocument/2006/relationships/hyperlink" Target="mailto:NVRA@ncsbe.gov"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hyperlink" Target="https://www.ncsbe.gov/Voters/NVRA/NVRA-Registration-Statistics" TargetMode="External"/><Relationship Id="rId2" Type="http://schemas.openxmlformats.org/officeDocument/2006/relationships/slideLayout" Target="../slideLayouts/slideLayout4.xml"/><Relationship Id="rId1" Type="http://schemas.openxmlformats.org/officeDocument/2006/relationships/tags" Target="../tags/tag4.xml"/><Relationship Id="rId6" Type="http://schemas.openxmlformats.org/officeDocument/2006/relationships/hyperlink" Target="https://docs.google.com/forms/d/e/1FAIpQLSegfwInhYS38hol7gEJcz4N-LqIjvNP_N4pYLe73UmBaU6H-w/viewform" TargetMode="External"/><Relationship Id="rId5" Type="http://schemas.openxmlformats.org/officeDocument/2006/relationships/hyperlink" Target="https://rise.articulate.com/share/BLGZhCzvUYemR2USovPus5Ib8kyiA33E" TargetMode="External"/><Relationship Id="rId4" Type="http://schemas.openxmlformats.org/officeDocument/2006/relationships/hyperlink" Target="https://www.ncsbe.gov/Voter-Registration/NVRA"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5.xml"/><Relationship Id="rId5" Type="http://schemas.openxmlformats.org/officeDocument/2006/relationships/chart" Target="../charts/chart1.xml"/><Relationship Id="rId4" Type="http://schemas.openxmlformats.org/officeDocument/2006/relationships/hyperlink" Target="https://www.ncsbe.gov/Voter-Registration/NVRA"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6.xml"/><Relationship Id="rId5" Type="http://schemas.openxmlformats.org/officeDocument/2006/relationships/chart" Target="../charts/chart2.xml"/><Relationship Id="rId4" Type="http://schemas.openxmlformats.org/officeDocument/2006/relationships/hyperlink" Target="https://www.ncsbe.gov/Voter-Registration/NVRA"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7.xml"/><Relationship Id="rId5" Type="http://schemas.openxmlformats.org/officeDocument/2006/relationships/chart" Target="../charts/chart3.xml"/><Relationship Id="rId4" Type="http://schemas.openxmlformats.org/officeDocument/2006/relationships/hyperlink" Target="https://www.ncsbe.gov/Voter-Registration/NVRA"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8.xml"/><Relationship Id="rId5" Type="http://schemas.openxmlformats.org/officeDocument/2006/relationships/chart" Target="../charts/chart4.xml"/><Relationship Id="rId4" Type="http://schemas.openxmlformats.org/officeDocument/2006/relationships/hyperlink" Target="https://www.ncsbe.gov/Voter-Registration/NVRA"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9.xml"/><Relationship Id="rId5" Type="http://schemas.openxmlformats.org/officeDocument/2006/relationships/hyperlink" Target="https://www.ncsbe.gov/Voter-Registration/NVRA" TargetMode="External"/><Relationship Id="rId4" Type="http://schemas.openxmlformats.org/officeDocument/2006/relationships/hyperlink" Target="https://rise.articulate.com/share/BLGZhCzvUYemR2USovPus5Ib8kyiA33E"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hyperlink" Target="https://www.ncdhhs.gov/divisions/social-services/county-staff-information/training#program-compliance" TargetMode="External"/><Relationship Id="rId2" Type="http://schemas.openxmlformats.org/officeDocument/2006/relationships/slideLayout" Target="../slideLayouts/slideLayout4.xml"/><Relationship Id="rId1" Type="http://schemas.openxmlformats.org/officeDocument/2006/relationships/tags" Target="../tags/tag10.xml"/><Relationship Id="rId6" Type="http://schemas.openxmlformats.org/officeDocument/2006/relationships/hyperlink" Target="https://www.ncsbe.gov/Voter-Registration/NVRA" TargetMode="External"/><Relationship Id="rId5" Type="http://schemas.openxmlformats.org/officeDocument/2006/relationships/hyperlink" Target="mailto:nvra@ncsbe.gov" TargetMode="External"/><Relationship Id="rId4" Type="http://schemas.openxmlformats.org/officeDocument/2006/relationships/hyperlink" Target="https://rise.articulate.com/share/BLGZhCzvUYemR2USovPus5Ib8kyiA33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National Voter Registration Act (NVRA)</a:t>
            </a:r>
          </a:p>
        </p:txBody>
      </p:sp>
      <p:sp>
        <p:nvSpPr>
          <p:cNvPr id="9" name="Text Placeholder 8"/>
          <p:cNvSpPr>
            <a:spLocks noGrp="1"/>
          </p:cNvSpPr>
          <p:nvPr>
            <p:ph type="body" sz="quarter" idx="11"/>
          </p:nvPr>
        </p:nvSpPr>
        <p:spPr/>
        <p:txBody>
          <a:bodyPr/>
          <a:lstStyle/>
          <a:p>
            <a:r>
              <a:rPr lang="en-US" dirty="0"/>
              <a:t>Jennifer Braley</a:t>
            </a:r>
          </a:p>
          <a:p>
            <a:r>
              <a:rPr lang="en-US" sz="2400" dirty="0"/>
              <a:t>DHHS NVRA Coordinator</a:t>
            </a:r>
          </a:p>
        </p:txBody>
      </p:sp>
      <p:sp>
        <p:nvSpPr>
          <p:cNvPr id="10" name="Text Placeholder 9"/>
          <p:cNvSpPr>
            <a:spLocks noGrp="1"/>
          </p:cNvSpPr>
          <p:nvPr>
            <p:ph type="body" sz="quarter" idx="12"/>
          </p:nvPr>
        </p:nvSpPr>
        <p:spPr/>
        <p:txBody>
          <a:bodyPr>
            <a:normAutofit/>
          </a:bodyPr>
          <a:lstStyle/>
          <a:p>
            <a:r>
              <a:rPr lang="en-US" sz="2000" dirty="0"/>
              <a:t>August 28, 2019</a:t>
            </a:r>
          </a:p>
        </p:txBody>
      </p:sp>
    </p:spTree>
    <p:custDataLst>
      <p:tags r:id="rId1"/>
    </p:custDataLst>
    <p:extLst>
      <p:ext uri="{BB962C8B-B14F-4D97-AF65-F5344CB8AC3E}">
        <p14:creationId xmlns:p14="http://schemas.microsoft.com/office/powerpoint/2010/main" val="801817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1025" y="497054"/>
            <a:ext cx="7843267" cy="548640"/>
          </a:xfrm>
        </p:spPr>
        <p:txBody>
          <a:bodyPr>
            <a:noAutofit/>
          </a:bodyPr>
          <a:lstStyle/>
          <a:p>
            <a:pPr lvl="0"/>
            <a:r>
              <a:rPr lang="en-US" sz="2400" dirty="0"/>
              <a:t>NVRA Monthly Snapshot</a:t>
            </a:r>
          </a:p>
        </p:txBody>
      </p:sp>
      <p:sp>
        <p:nvSpPr>
          <p:cNvPr id="6" name="Text Placeholder 5"/>
          <p:cNvSpPr>
            <a:spLocks noGrp="1"/>
          </p:cNvSpPr>
          <p:nvPr>
            <p:ph type="body" sz="quarter" idx="10"/>
          </p:nvPr>
        </p:nvSpPr>
        <p:spPr>
          <a:xfrm>
            <a:off x="171602" y="1045694"/>
            <a:ext cx="8842111" cy="5350812"/>
          </a:xfrm>
        </p:spPr>
        <p:txBody>
          <a:bodyPr/>
          <a:lstStyle/>
          <a:p>
            <a:pPr marL="0" indent="0">
              <a:buNone/>
            </a:pPr>
            <a:r>
              <a:rPr lang="en-US" sz="2000" dirty="0"/>
              <a:t>Update on NVRA Supplies:</a:t>
            </a:r>
            <a:endParaRPr lang="en-US" sz="2000" dirty="0">
              <a:hlinkClick r:id="rId4"/>
            </a:endParaRPr>
          </a:p>
          <a:p>
            <a:r>
              <a:rPr lang="en-US" sz="2000" dirty="0"/>
              <a:t>NVRA Posters (English &amp; Spanish)</a:t>
            </a:r>
          </a:p>
          <a:p>
            <a:pPr lvl="1"/>
            <a:r>
              <a:rPr lang="en-US" sz="2000" b="0" dirty="0"/>
              <a:t>For use by county DSS offices to display in the lobby and other high traffic areas of the office space</a:t>
            </a:r>
          </a:p>
          <a:p>
            <a:pPr lvl="1"/>
            <a:r>
              <a:rPr lang="en-US" sz="2000" b="0" dirty="0"/>
              <a:t>Request for additional hard copies can be sent to </a:t>
            </a:r>
            <a:r>
              <a:rPr lang="en-US" sz="2000" b="0" dirty="0">
                <a:hlinkClick r:id="rId5"/>
              </a:rPr>
              <a:t>nvra@ncsbe.gov</a:t>
            </a:r>
            <a:endParaRPr lang="en-US" sz="2000" b="0" dirty="0"/>
          </a:p>
          <a:p>
            <a:pPr marL="342900" lvl="1" indent="0">
              <a:buNone/>
            </a:pPr>
            <a:endParaRPr lang="en-US" sz="900" b="0" dirty="0"/>
          </a:p>
          <a:p>
            <a:r>
              <a:rPr lang="en-US" sz="2000" dirty="0"/>
              <a:t>Coded Voter Registration Applications</a:t>
            </a:r>
          </a:p>
          <a:p>
            <a:pPr lvl="1"/>
            <a:r>
              <a:rPr lang="en-US" sz="2000" b="0" dirty="0"/>
              <a:t>Place an online request for voter registration applications under the NVRA Resources section on </a:t>
            </a:r>
            <a:r>
              <a:rPr lang="en-US" sz="2000" b="0" dirty="0">
                <a:hlinkClick r:id="rId6"/>
              </a:rPr>
              <a:t>www.ncsbe.gov/Voter-Registration/NVRA</a:t>
            </a:r>
            <a:endParaRPr lang="en-US" sz="2000" b="0" dirty="0"/>
          </a:p>
          <a:p>
            <a:pPr lvl="1"/>
            <a:r>
              <a:rPr lang="en-US" sz="2000" b="0" dirty="0"/>
              <a:t>In the case of when county offices are low on hard copies of the application, staff can find a PDF version of the 01 coded application at the Public Assistance NVRA page (www.ncsbe.gov/NVRA/01). Staff must print both pages double sided (the application and instructions).</a:t>
            </a:r>
          </a:p>
          <a:p>
            <a:pPr lvl="1"/>
            <a:r>
              <a:rPr lang="en-US" sz="2000" b="0" dirty="0"/>
              <a:t>The above rules are also applicable for voter registration applications coded for Spanish Language (09) </a:t>
            </a:r>
          </a:p>
        </p:txBody>
      </p:sp>
      <p:sp>
        <p:nvSpPr>
          <p:cNvPr id="7" name="Text Placeholder 6"/>
          <p:cNvSpPr>
            <a:spLocks noGrp="1"/>
          </p:cNvSpPr>
          <p:nvPr>
            <p:ph type="body" sz="quarter" idx="11"/>
          </p:nvPr>
        </p:nvSpPr>
        <p:spPr/>
        <p:txBody>
          <a:bodyPr/>
          <a:lstStyle/>
          <a:p>
            <a:r>
              <a:rPr lang="en-US" dirty="0"/>
              <a:t>SOURCE: </a:t>
            </a:r>
            <a:r>
              <a:rPr lang="en-US" dirty="0">
                <a:hlinkClick r:id="rId7"/>
              </a:rPr>
              <a:t>https://www.ncsbe.gov/Voter-Registration/NVRA</a:t>
            </a:r>
            <a:r>
              <a:rPr lang="en-US" dirty="0"/>
              <a:t> </a:t>
            </a:r>
          </a:p>
        </p:txBody>
      </p:sp>
    </p:spTree>
    <p:custDataLst>
      <p:tags r:id="rId1"/>
    </p:custDataLst>
    <p:extLst>
      <p:ext uri="{BB962C8B-B14F-4D97-AF65-F5344CB8AC3E}">
        <p14:creationId xmlns:p14="http://schemas.microsoft.com/office/powerpoint/2010/main" val="4148124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400" dirty="0"/>
              <a:t>Points of Contact for NVRA Purposes</a:t>
            </a:r>
          </a:p>
        </p:txBody>
      </p:sp>
      <p:sp>
        <p:nvSpPr>
          <p:cNvPr id="6" name="Text Placeholder 5"/>
          <p:cNvSpPr>
            <a:spLocks noGrp="1"/>
          </p:cNvSpPr>
          <p:nvPr>
            <p:ph type="body" sz="quarter" idx="10"/>
          </p:nvPr>
        </p:nvSpPr>
        <p:spPr/>
        <p:txBody>
          <a:bodyPr>
            <a:normAutofit/>
          </a:bodyPr>
          <a:lstStyle/>
          <a:p>
            <a:r>
              <a:rPr lang="en-US" sz="2000" dirty="0"/>
              <a:t>NC State Board of Elections</a:t>
            </a:r>
            <a:br>
              <a:rPr lang="en-US" sz="2000" b="0" dirty="0"/>
            </a:br>
            <a:r>
              <a:rPr lang="en-US" sz="2000" b="0" dirty="0"/>
              <a:t>SBE NVRA Coordinator: Veronica Degraffenreid &amp; </a:t>
            </a:r>
            <a:br>
              <a:rPr lang="en-US" sz="2000" b="0" dirty="0"/>
            </a:br>
            <a:r>
              <a:rPr lang="en-US" sz="2000" b="0" dirty="0"/>
              <a:t>NVRA Elections Specialist: Kori House</a:t>
            </a:r>
            <a:br>
              <a:rPr lang="en-US" sz="2000" b="0" dirty="0"/>
            </a:br>
            <a:r>
              <a:rPr lang="en-US" sz="2000" b="0" dirty="0">
                <a:hlinkClick r:id="rId4"/>
              </a:rPr>
              <a:t>NVRA@ncsbe.gov</a:t>
            </a:r>
            <a:r>
              <a:rPr lang="en-US" sz="2000" b="0" dirty="0"/>
              <a:t> </a:t>
            </a:r>
          </a:p>
          <a:p>
            <a:r>
              <a:rPr lang="en-US" sz="2000" dirty="0"/>
              <a:t>NC Department of Health and Human Services (DHHS)</a:t>
            </a:r>
            <a:br>
              <a:rPr lang="en-US" sz="2000" b="0" dirty="0"/>
            </a:br>
            <a:r>
              <a:rPr lang="en-US" sz="2000" b="0" dirty="0"/>
              <a:t>DHHS NVRA Coordinator: Jennifer Braley</a:t>
            </a:r>
            <a:br>
              <a:rPr lang="en-US" sz="2000" b="0" dirty="0"/>
            </a:br>
            <a:r>
              <a:rPr lang="en-US" sz="2000" b="0" dirty="0">
                <a:hlinkClick r:id="rId5"/>
              </a:rPr>
              <a:t>NVRA@dhhs.nc.gov</a:t>
            </a:r>
            <a:r>
              <a:rPr lang="en-US" sz="2000" b="0" dirty="0"/>
              <a:t>  </a:t>
            </a:r>
          </a:p>
          <a:p>
            <a:r>
              <a:rPr lang="en-US" sz="2000" dirty="0"/>
              <a:t>DHHS - Division of Social Services</a:t>
            </a:r>
            <a:r>
              <a:rPr lang="en-US" sz="2000" b="0" dirty="0"/>
              <a:t> </a:t>
            </a:r>
            <a:br>
              <a:rPr lang="en-US" sz="2000" b="0" dirty="0"/>
            </a:br>
            <a:r>
              <a:rPr lang="en-US" sz="2000" b="0" dirty="0"/>
              <a:t>County DSS NVRA/Civil Rights Coordinator: Carlotta Dixon</a:t>
            </a:r>
            <a:br>
              <a:rPr lang="en-US" sz="2000" b="0" dirty="0"/>
            </a:br>
            <a:r>
              <a:rPr lang="en-US" sz="2000" b="0" dirty="0">
                <a:hlinkClick r:id="rId6"/>
              </a:rPr>
              <a:t>Carlotta.Dixon@dhhs.nc.gov</a:t>
            </a:r>
            <a:r>
              <a:rPr lang="en-US" sz="2000" b="0" dirty="0"/>
              <a:t>  </a:t>
            </a:r>
          </a:p>
        </p:txBody>
      </p:sp>
    </p:spTree>
    <p:custDataLst>
      <p:tags r:id="rId1"/>
    </p:custDataLst>
    <p:extLst>
      <p:ext uri="{BB962C8B-B14F-4D97-AF65-F5344CB8AC3E}">
        <p14:creationId xmlns:p14="http://schemas.microsoft.com/office/powerpoint/2010/main" val="234922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400" dirty="0"/>
              <a:t>County DSS NVRA Point Person change process</a:t>
            </a:r>
          </a:p>
        </p:txBody>
      </p:sp>
      <p:sp>
        <p:nvSpPr>
          <p:cNvPr id="6" name="Text Placeholder 5"/>
          <p:cNvSpPr>
            <a:spLocks noGrp="1"/>
          </p:cNvSpPr>
          <p:nvPr>
            <p:ph type="body" sz="quarter" idx="10"/>
          </p:nvPr>
        </p:nvSpPr>
        <p:spPr/>
        <p:txBody>
          <a:bodyPr/>
          <a:lstStyle/>
          <a:p>
            <a:r>
              <a:rPr lang="en-US" sz="2400" dirty="0"/>
              <a:t>When a change occurs in the county DSS NVRA Point Person, county DSS offices will: </a:t>
            </a:r>
          </a:p>
          <a:p>
            <a:pPr lvl="1"/>
            <a:r>
              <a:rPr lang="en-US" sz="1800" dirty="0"/>
              <a:t>Provide updated contact information to the DHHS Division of Social Services Civil Rights Coordinator</a:t>
            </a:r>
          </a:p>
          <a:p>
            <a:pPr lvl="1"/>
            <a:r>
              <a:rPr lang="en-US" sz="1800" dirty="0"/>
              <a:t>Ensure staff review the NVRA training webinars </a:t>
            </a:r>
          </a:p>
          <a:p>
            <a:pPr lvl="1"/>
            <a:r>
              <a:rPr lang="en-US" sz="1800" dirty="0"/>
              <a:t>Inform designated staff on how to obtain properly-coded registration forms/posters/cover letters to complete their NVRA responsibilities in a timely fashion</a:t>
            </a:r>
          </a:p>
          <a:p>
            <a:pPr lvl="2"/>
            <a:endParaRPr lang="en-US" dirty="0"/>
          </a:p>
        </p:txBody>
      </p:sp>
      <p:sp>
        <p:nvSpPr>
          <p:cNvPr id="7" name="Text Placeholder 6"/>
          <p:cNvSpPr>
            <a:spLocks noGrp="1"/>
          </p:cNvSpPr>
          <p:nvPr>
            <p:ph type="body" sz="quarter" idx="11"/>
          </p:nvPr>
        </p:nvSpPr>
        <p:spPr/>
        <p:txBody>
          <a:bodyPr/>
          <a:lstStyle/>
          <a:p>
            <a:r>
              <a:rPr lang="en-US" dirty="0"/>
              <a:t>SOURCE: April 22, 2019 – Dear County Directors of Social Services Letter</a:t>
            </a:r>
          </a:p>
        </p:txBody>
      </p:sp>
    </p:spTree>
    <p:custDataLst>
      <p:tags r:id="rId1"/>
    </p:custDataLst>
    <p:extLst>
      <p:ext uri="{BB962C8B-B14F-4D97-AF65-F5344CB8AC3E}">
        <p14:creationId xmlns:p14="http://schemas.microsoft.com/office/powerpoint/2010/main" val="95386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400" dirty="0"/>
              <a:t>NVRA Monthly Snapshot</a:t>
            </a:r>
          </a:p>
        </p:txBody>
      </p:sp>
      <p:sp>
        <p:nvSpPr>
          <p:cNvPr id="6" name="Text Placeholder 5"/>
          <p:cNvSpPr>
            <a:spLocks noGrp="1"/>
          </p:cNvSpPr>
          <p:nvPr>
            <p:ph type="body" sz="quarter" idx="10"/>
          </p:nvPr>
        </p:nvSpPr>
        <p:spPr>
          <a:xfrm>
            <a:off x="292100" y="1172694"/>
            <a:ext cx="8699500" cy="5070413"/>
          </a:xfrm>
        </p:spPr>
        <p:txBody>
          <a:bodyPr/>
          <a:lstStyle/>
          <a:p>
            <a:pPr marL="0" indent="0">
              <a:buNone/>
            </a:pPr>
            <a:r>
              <a:rPr lang="en-US" b="0" dirty="0"/>
              <a:t>NVRA Resource Page</a:t>
            </a:r>
          </a:p>
          <a:p>
            <a:r>
              <a:rPr lang="en-US" b="0" dirty="0">
                <a:hlinkClick r:id="rId4"/>
              </a:rPr>
              <a:t>https://www.ncsbe.gov/Voter-Registration/NVRA</a:t>
            </a:r>
            <a:endParaRPr lang="en-US" b="0" dirty="0"/>
          </a:p>
          <a:p>
            <a:pPr marL="0" indent="0">
              <a:buNone/>
            </a:pPr>
            <a:endParaRPr lang="en-US" sz="600" b="0" dirty="0"/>
          </a:p>
          <a:p>
            <a:r>
              <a:rPr lang="en-US" b="0" dirty="0"/>
              <a:t>SBE/County DSS Online Training Module</a:t>
            </a:r>
            <a:endParaRPr lang="en-US" b="0" dirty="0">
              <a:hlinkClick r:id="rId5"/>
            </a:endParaRPr>
          </a:p>
          <a:p>
            <a:pPr lvl="1"/>
            <a:r>
              <a:rPr lang="en-US" b="0" u="sng" dirty="0">
                <a:hlinkClick r:id="rId5"/>
              </a:rPr>
              <a:t>Spring 2019 NVRA Training for County DSS Offices</a:t>
            </a:r>
            <a:endParaRPr lang="en-US" b="0" u="sng" dirty="0"/>
          </a:p>
          <a:p>
            <a:pPr marL="342900" lvl="1" indent="0">
              <a:buNone/>
            </a:pPr>
            <a:endParaRPr lang="en-US" sz="900" b="0" u="sng" dirty="0"/>
          </a:p>
          <a:p>
            <a:r>
              <a:rPr lang="en-US" b="0" dirty="0"/>
              <a:t>Online Request for Voter Registration Applications</a:t>
            </a:r>
          </a:p>
          <a:p>
            <a:pPr lvl="1"/>
            <a:r>
              <a:rPr lang="en-US" b="0" dirty="0">
                <a:hlinkClick r:id="rId6"/>
              </a:rPr>
              <a:t>NVRA Request</a:t>
            </a:r>
            <a:endParaRPr lang="en-US" b="0" dirty="0"/>
          </a:p>
          <a:p>
            <a:pPr marL="342900" lvl="1" indent="0">
              <a:buNone/>
            </a:pPr>
            <a:endParaRPr lang="en-US" sz="900" b="0" dirty="0"/>
          </a:p>
          <a:p>
            <a:r>
              <a:rPr lang="en-US" b="0" dirty="0"/>
              <a:t>NVRA Registration Statistics </a:t>
            </a:r>
          </a:p>
          <a:p>
            <a:pPr lvl="1"/>
            <a:r>
              <a:rPr lang="en-US" b="0" dirty="0">
                <a:hlinkClick r:id="rId7"/>
              </a:rPr>
              <a:t>by agency &amp; county</a:t>
            </a:r>
            <a:endParaRPr lang="en-US" b="0" dirty="0"/>
          </a:p>
          <a:p>
            <a:pPr marL="0" indent="0">
              <a:buNone/>
            </a:pPr>
            <a:endParaRPr lang="en-US" b="0" dirty="0"/>
          </a:p>
        </p:txBody>
      </p:sp>
      <p:sp>
        <p:nvSpPr>
          <p:cNvPr id="7" name="Text Placeholder 6"/>
          <p:cNvSpPr>
            <a:spLocks noGrp="1"/>
          </p:cNvSpPr>
          <p:nvPr>
            <p:ph type="body" sz="quarter" idx="11"/>
          </p:nvPr>
        </p:nvSpPr>
        <p:spPr/>
        <p:txBody>
          <a:bodyPr/>
          <a:lstStyle/>
          <a:p>
            <a:r>
              <a:rPr lang="en-US" dirty="0"/>
              <a:t>SOURCE: </a:t>
            </a:r>
            <a:r>
              <a:rPr lang="en-US" dirty="0">
                <a:hlinkClick r:id="rId4"/>
              </a:rPr>
              <a:t>https://www.ncsbe.gov/Voter-Registration/NVRA</a:t>
            </a:r>
            <a:r>
              <a:rPr lang="en-US" dirty="0"/>
              <a:t> </a:t>
            </a:r>
          </a:p>
        </p:txBody>
      </p:sp>
    </p:spTree>
    <p:custDataLst>
      <p:tags r:id="rId1"/>
    </p:custDataLst>
    <p:extLst>
      <p:ext uri="{BB962C8B-B14F-4D97-AF65-F5344CB8AC3E}">
        <p14:creationId xmlns:p14="http://schemas.microsoft.com/office/powerpoint/2010/main" val="428554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B14F9-B3DA-4E08-A446-3971ED887187}"/>
              </a:ext>
            </a:extLst>
          </p:cNvPr>
          <p:cNvSpPr>
            <a:spLocks noGrp="1"/>
          </p:cNvSpPr>
          <p:nvPr>
            <p:ph type="title"/>
          </p:nvPr>
        </p:nvSpPr>
        <p:spPr/>
        <p:txBody>
          <a:bodyPr/>
          <a:lstStyle/>
          <a:p>
            <a:r>
              <a:rPr lang="en-US" sz="2600" dirty="0"/>
              <a:t>NVRA Registration Statistics - June &amp; July 2019</a:t>
            </a:r>
          </a:p>
        </p:txBody>
      </p:sp>
      <p:sp>
        <p:nvSpPr>
          <p:cNvPr id="4" name="Text Placeholder 3">
            <a:extLst>
              <a:ext uri="{FF2B5EF4-FFF2-40B4-BE49-F238E27FC236}">
                <a16:creationId xmlns:a16="http://schemas.microsoft.com/office/drawing/2014/main" id="{53AE1E8A-74AA-4217-A282-7F3CDD2D7BC7}"/>
              </a:ext>
            </a:extLst>
          </p:cNvPr>
          <p:cNvSpPr>
            <a:spLocks noGrp="1"/>
          </p:cNvSpPr>
          <p:nvPr>
            <p:ph type="body" sz="quarter" idx="11"/>
          </p:nvPr>
        </p:nvSpPr>
        <p:spPr/>
        <p:txBody>
          <a:bodyPr/>
          <a:lstStyle/>
          <a:p>
            <a:r>
              <a:rPr lang="en-US" dirty="0">
                <a:hlinkClick r:id="rId4"/>
              </a:rPr>
              <a:t>https://www.ncsbe.gov/Voter-Registration/NVRA</a:t>
            </a:r>
            <a:endParaRPr lang="en-US" dirty="0"/>
          </a:p>
        </p:txBody>
      </p:sp>
      <p:graphicFrame>
        <p:nvGraphicFramePr>
          <p:cNvPr id="16" name="Content Placeholder 15">
            <a:extLst>
              <a:ext uri="{FF2B5EF4-FFF2-40B4-BE49-F238E27FC236}">
                <a16:creationId xmlns:a16="http://schemas.microsoft.com/office/drawing/2014/main" id="{C7D91855-643E-4B2B-9161-9346BCD214DF}"/>
              </a:ext>
            </a:extLst>
          </p:cNvPr>
          <p:cNvGraphicFramePr>
            <a:graphicFrameLocks noGrp="1"/>
          </p:cNvGraphicFramePr>
          <p:nvPr>
            <p:ph sz="quarter" idx="14"/>
            <p:extLst>
              <p:ext uri="{D42A27DB-BD31-4B8C-83A1-F6EECF244321}">
                <p14:modId xmlns:p14="http://schemas.microsoft.com/office/powerpoint/2010/main" val="3717906613"/>
              </p:ext>
            </p:extLst>
          </p:nvPr>
        </p:nvGraphicFramePr>
        <p:xfrm>
          <a:off x="622300" y="1172694"/>
          <a:ext cx="7894638" cy="5066181"/>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16282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31D9-98B6-4A3F-8A7E-37F174888791}"/>
              </a:ext>
            </a:extLst>
          </p:cNvPr>
          <p:cNvSpPr>
            <a:spLocks noGrp="1"/>
          </p:cNvSpPr>
          <p:nvPr>
            <p:ph type="title"/>
          </p:nvPr>
        </p:nvSpPr>
        <p:spPr/>
        <p:txBody>
          <a:bodyPr/>
          <a:lstStyle/>
          <a:p>
            <a:r>
              <a:rPr lang="en-US" sz="2600" dirty="0"/>
              <a:t>NVRA Registration Statistics - June &amp; July 2019</a:t>
            </a:r>
          </a:p>
        </p:txBody>
      </p:sp>
      <p:sp>
        <p:nvSpPr>
          <p:cNvPr id="3" name="Text Placeholder 2">
            <a:extLst>
              <a:ext uri="{FF2B5EF4-FFF2-40B4-BE49-F238E27FC236}">
                <a16:creationId xmlns:a16="http://schemas.microsoft.com/office/drawing/2014/main" id="{6B6F7607-1CD2-4A1E-B1D7-F9BE30962566}"/>
              </a:ext>
            </a:extLst>
          </p:cNvPr>
          <p:cNvSpPr>
            <a:spLocks noGrp="1"/>
          </p:cNvSpPr>
          <p:nvPr>
            <p:ph type="body" sz="quarter" idx="11"/>
          </p:nvPr>
        </p:nvSpPr>
        <p:spPr>
          <a:xfrm>
            <a:off x="622300" y="6401342"/>
            <a:ext cx="7992005" cy="330200"/>
          </a:xfrm>
        </p:spPr>
        <p:txBody>
          <a:bodyPr/>
          <a:lstStyle/>
          <a:p>
            <a:r>
              <a:rPr lang="en-US" dirty="0">
                <a:hlinkClick r:id="rId4"/>
              </a:rPr>
              <a:t>https://www.ncsbe.gov/Voter-Registration/NVRA</a:t>
            </a:r>
            <a:endParaRPr lang="en-US" dirty="0"/>
          </a:p>
          <a:p>
            <a:endParaRPr lang="en-US" dirty="0"/>
          </a:p>
        </p:txBody>
      </p:sp>
      <p:graphicFrame>
        <p:nvGraphicFramePr>
          <p:cNvPr id="5" name="Content Placeholder 4">
            <a:extLst>
              <a:ext uri="{FF2B5EF4-FFF2-40B4-BE49-F238E27FC236}">
                <a16:creationId xmlns:a16="http://schemas.microsoft.com/office/drawing/2014/main" id="{AB4333DE-01D3-4E61-AE84-F72407BEC5DC}"/>
              </a:ext>
            </a:extLst>
          </p:cNvPr>
          <p:cNvGraphicFramePr>
            <a:graphicFrameLocks noGrp="1"/>
          </p:cNvGraphicFramePr>
          <p:nvPr>
            <p:ph sz="quarter" idx="14"/>
            <p:extLst>
              <p:ext uri="{D42A27DB-BD31-4B8C-83A1-F6EECF244321}">
                <p14:modId xmlns:p14="http://schemas.microsoft.com/office/powerpoint/2010/main" val="2822620588"/>
              </p:ext>
            </p:extLst>
          </p:nvPr>
        </p:nvGraphicFramePr>
        <p:xfrm>
          <a:off x="431800" y="1172694"/>
          <a:ext cx="8085138" cy="5066181"/>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3324859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31D9-98B6-4A3F-8A7E-37F174888791}"/>
              </a:ext>
            </a:extLst>
          </p:cNvPr>
          <p:cNvSpPr>
            <a:spLocks noGrp="1"/>
          </p:cNvSpPr>
          <p:nvPr>
            <p:ph type="title"/>
          </p:nvPr>
        </p:nvSpPr>
        <p:spPr/>
        <p:txBody>
          <a:bodyPr/>
          <a:lstStyle/>
          <a:p>
            <a:r>
              <a:rPr lang="en-US" sz="2600" dirty="0"/>
              <a:t>NVRA Registration Statistics - June &amp; July 2019</a:t>
            </a:r>
          </a:p>
        </p:txBody>
      </p:sp>
      <p:sp>
        <p:nvSpPr>
          <p:cNvPr id="3" name="Text Placeholder 2">
            <a:extLst>
              <a:ext uri="{FF2B5EF4-FFF2-40B4-BE49-F238E27FC236}">
                <a16:creationId xmlns:a16="http://schemas.microsoft.com/office/drawing/2014/main" id="{6B6F7607-1CD2-4A1E-B1D7-F9BE30962566}"/>
              </a:ext>
            </a:extLst>
          </p:cNvPr>
          <p:cNvSpPr>
            <a:spLocks noGrp="1"/>
          </p:cNvSpPr>
          <p:nvPr>
            <p:ph type="body" sz="quarter" idx="11"/>
          </p:nvPr>
        </p:nvSpPr>
        <p:spPr>
          <a:xfrm>
            <a:off x="622300" y="6401342"/>
            <a:ext cx="7992005" cy="330200"/>
          </a:xfrm>
        </p:spPr>
        <p:txBody>
          <a:bodyPr/>
          <a:lstStyle/>
          <a:p>
            <a:r>
              <a:rPr lang="en-US" dirty="0">
                <a:hlinkClick r:id="rId4"/>
              </a:rPr>
              <a:t>https://www.ncsbe.gov/Voter-Registration/NVRA</a:t>
            </a:r>
            <a:endParaRPr lang="en-US" dirty="0"/>
          </a:p>
          <a:p>
            <a:endParaRPr lang="en-US" dirty="0"/>
          </a:p>
        </p:txBody>
      </p:sp>
      <p:graphicFrame>
        <p:nvGraphicFramePr>
          <p:cNvPr id="5" name="Content Placeholder 4">
            <a:extLst>
              <a:ext uri="{FF2B5EF4-FFF2-40B4-BE49-F238E27FC236}">
                <a16:creationId xmlns:a16="http://schemas.microsoft.com/office/drawing/2014/main" id="{195D4DC5-1B9C-40EF-8517-F01B21D1E6D6}"/>
              </a:ext>
            </a:extLst>
          </p:cNvPr>
          <p:cNvGraphicFramePr>
            <a:graphicFrameLocks noGrp="1"/>
          </p:cNvGraphicFramePr>
          <p:nvPr>
            <p:ph sz="quarter" idx="14"/>
            <p:extLst>
              <p:ext uri="{D42A27DB-BD31-4B8C-83A1-F6EECF244321}">
                <p14:modId xmlns:p14="http://schemas.microsoft.com/office/powerpoint/2010/main" val="3381761295"/>
              </p:ext>
            </p:extLst>
          </p:nvPr>
        </p:nvGraphicFramePr>
        <p:xfrm>
          <a:off x="622300" y="1335088"/>
          <a:ext cx="7894638" cy="4903787"/>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308552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31D9-98B6-4A3F-8A7E-37F174888791}"/>
              </a:ext>
            </a:extLst>
          </p:cNvPr>
          <p:cNvSpPr>
            <a:spLocks noGrp="1"/>
          </p:cNvSpPr>
          <p:nvPr>
            <p:ph type="title"/>
          </p:nvPr>
        </p:nvSpPr>
        <p:spPr/>
        <p:txBody>
          <a:bodyPr/>
          <a:lstStyle/>
          <a:p>
            <a:r>
              <a:rPr lang="en-US" sz="2600" dirty="0"/>
              <a:t>NVRA Registration Statistics - June &amp; July 2019</a:t>
            </a:r>
          </a:p>
        </p:txBody>
      </p:sp>
      <p:sp>
        <p:nvSpPr>
          <p:cNvPr id="3" name="Text Placeholder 2">
            <a:extLst>
              <a:ext uri="{FF2B5EF4-FFF2-40B4-BE49-F238E27FC236}">
                <a16:creationId xmlns:a16="http://schemas.microsoft.com/office/drawing/2014/main" id="{6B6F7607-1CD2-4A1E-B1D7-F9BE30962566}"/>
              </a:ext>
            </a:extLst>
          </p:cNvPr>
          <p:cNvSpPr>
            <a:spLocks noGrp="1"/>
          </p:cNvSpPr>
          <p:nvPr>
            <p:ph type="body" sz="quarter" idx="11"/>
          </p:nvPr>
        </p:nvSpPr>
        <p:spPr>
          <a:xfrm>
            <a:off x="622300" y="6401342"/>
            <a:ext cx="7992005" cy="330200"/>
          </a:xfrm>
        </p:spPr>
        <p:txBody>
          <a:bodyPr/>
          <a:lstStyle/>
          <a:p>
            <a:r>
              <a:rPr lang="en-US" dirty="0">
                <a:hlinkClick r:id="rId4"/>
              </a:rPr>
              <a:t>https://www.ncsbe.gov/Voter-Registration/NVRA</a:t>
            </a:r>
            <a:endParaRPr lang="en-US" dirty="0"/>
          </a:p>
          <a:p>
            <a:endParaRPr lang="en-US" dirty="0"/>
          </a:p>
        </p:txBody>
      </p:sp>
      <p:graphicFrame>
        <p:nvGraphicFramePr>
          <p:cNvPr id="5" name="Content Placeholder 4">
            <a:extLst>
              <a:ext uri="{FF2B5EF4-FFF2-40B4-BE49-F238E27FC236}">
                <a16:creationId xmlns:a16="http://schemas.microsoft.com/office/drawing/2014/main" id="{D50B60C8-0CFC-47F0-973B-849FECB6961A}"/>
              </a:ext>
            </a:extLst>
          </p:cNvPr>
          <p:cNvGraphicFramePr>
            <a:graphicFrameLocks noGrp="1"/>
          </p:cNvGraphicFramePr>
          <p:nvPr>
            <p:ph sz="quarter" idx="14"/>
            <p:extLst>
              <p:ext uri="{D42A27DB-BD31-4B8C-83A1-F6EECF244321}">
                <p14:modId xmlns:p14="http://schemas.microsoft.com/office/powerpoint/2010/main" val="1238027332"/>
              </p:ext>
            </p:extLst>
          </p:nvPr>
        </p:nvGraphicFramePr>
        <p:xfrm>
          <a:off x="368300" y="1079500"/>
          <a:ext cx="8394700" cy="5159375"/>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2836756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400" dirty="0"/>
              <a:t>NVRA Monthly Snapshot</a:t>
            </a:r>
          </a:p>
        </p:txBody>
      </p:sp>
      <p:sp>
        <p:nvSpPr>
          <p:cNvPr id="6" name="Text Placeholder 5"/>
          <p:cNvSpPr>
            <a:spLocks noGrp="1"/>
          </p:cNvSpPr>
          <p:nvPr>
            <p:ph type="body" sz="quarter" idx="10"/>
          </p:nvPr>
        </p:nvSpPr>
        <p:spPr>
          <a:xfrm>
            <a:off x="330200" y="1172694"/>
            <a:ext cx="8432800" cy="5070413"/>
          </a:xfrm>
        </p:spPr>
        <p:txBody>
          <a:bodyPr/>
          <a:lstStyle/>
          <a:p>
            <a:pPr marL="0" indent="0">
              <a:buNone/>
            </a:pPr>
            <a:r>
              <a:rPr lang="en-US" sz="2400" b="0" dirty="0"/>
              <a:t>Friendly reminders to be in compliance with NVRA:</a:t>
            </a:r>
            <a:endParaRPr lang="en-US" sz="2400" b="0" dirty="0">
              <a:hlinkClick r:id="rId4"/>
            </a:endParaRPr>
          </a:p>
          <a:p>
            <a:r>
              <a:rPr lang="en-US" sz="2400" b="0" dirty="0"/>
              <a:t>Offer Voter Registration Services during each Covered Transaction (Application, Recertification and Change of Address for both In-Person and Remote Transactions</a:t>
            </a:r>
            <a:r>
              <a:rPr lang="en-US" sz="2400" dirty="0"/>
              <a:t>)</a:t>
            </a:r>
            <a:endParaRPr lang="en-US" sz="2400" b="0" dirty="0"/>
          </a:p>
          <a:p>
            <a:r>
              <a:rPr lang="en-US" sz="2400" b="0" dirty="0"/>
              <a:t>NVRA Question</a:t>
            </a:r>
          </a:p>
          <a:p>
            <a:pPr lvl="1"/>
            <a:r>
              <a:rPr lang="en-US" b="0" dirty="0"/>
              <a:t>At every covered transaction ask participants the NVRA Question:</a:t>
            </a:r>
          </a:p>
          <a:p>
            <a:pPr lvl="2"/>
            <a:r>
              <a:rPr lang="en-US" sz="2400" dirty="0"/>
              <a:t>“If you are not registered to vote where you live now, would you like to apply to register to vote here today?’’</a:t>
            </a:r>
          </a:p>
          <a:p>
            <a:r>
              <a:rPr lang="en-US" sz="2400" b="0" dirty="0"/>
              <a:t>Transmit all completed voter registration applications to the County Board of Elections within 5 business days.</a:t>
            </a:r>
          </a:p>
        </p:txBody>
      </p:sp>
      <p:sp>
        <p:nvSpPr>
          <p:cNvPr id="7" name="Text Placeholder 6"/>
          <p:cNvSpPr>
            <a:spLocks noGrp="1"/>
          </p:cNvSpPr>
          <p:nvPr>
            <p:ph type="body" sz="quarter" idx="11"/>
          </p:nvPr>
        </p:nvSpPr>
        <p:spPr/>
        <p:txBody>
          <a:bodyPr/>
          <a:lstStyle/>
          <a:p>
            <a:r>
              <a:rPr lang="en-US" dirty="0"/>
              <a:t>SOURCE: </a:t>
            </a:r>
            <a:r>
              <a:rPr lang="en-US" dirty="0">
                <a:hlinkClick r:id="rId5"/>
              </a:rPr>
              <a:t>https://www.ncsbe.gov/Voter-Registration/NVRA</a:t>
            </a:r>
            <a:r>
              <a:rPr lang="en-US" dirty="0"/>
              <a:t> </a:t>
            </a:r>
          </a:p>
        </p:txBody>
      </p:sp>
    </p:spTree>
    <p:custDataLst>
      <p:tags r:id="rId1"/>
    </p:custDataLst>
    <p:extLst>
      <p:ext uri="{BB962C8B-B14F-4D97-AF65-F5344CB8AC3E}">
        <p14:creationId xmlns:p14="http://schemas.microsoft.com/office/powerpoint/2010/main" val="337821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1025" y="497054"/>
            <a:ext cx="7843267" cy="548640"/>
          </a:xfrm>
        </p:spPr>
        <p:txBody>
          <a:bodyPr>
            <a:noAutofit/>
          </a:bodyPr>
          <a:lstStyle/>
          <a:p>
            <a:pPr lvl="0"/>
            <a:r>
              <a:rPr lang="en-US" sz="2400" dirty="0"/>
              <a:t>NVRA Monthly Snapshot</a:t>
            </a:r>
          </a:p>
        </p:txBody>
      </p:sp>
      <p:sp>
        <p:nvSpPr>
          <p:cNvPr id="6" name="Text Placeholder 5"/>
          <p:cNvSpPr>
            <a:spLocks noGrp="1"/>
          </p:cNvSpPr>
          <p:nvPr>
            <p:ph type="body" sz="quarter" idx="10"/>
          </p:nvPr>
        </p:nvSpPr>
        <p:spPr>
          <a:xfrm>
            <a:off x="171602" y="1117192"/>
            <a:ext cx="8842111" cy="5063006"/>
          </a:xfrm>
        </p:spPr>
        <p:txBody>
          <a:bodyPr/>
          <a:lstStyle/>
          <a:p>
            <a:pPr marL="0" indent="0">
              <a:buNone/>
            </a:pPr>
            <a:r>
              <a:rPr lang="en-US" sz="2000" dirty="0"/>
              <a:t>Update on NVRA Supplies:</a:t>
            </a:r>
            <a:endParaRPr lang="en-US" sz="2000" dirty="0">
              <a:hlinkClick r:id="rId4"/>
            </a:endParaRPr>
          </a:p>
          <a:p>
            <a:r>
              <a:rPr lang="en-US" sz="2000" dirty="0"/>
              <a:t>Laminated Forms</a:t>
            </a:r>
          </a:p>
          <a:p>
            <a:pPr lvl="1"/>
            <a:r>
              <a:rPr lang="en-US" sz="2000" b="0" dirty="0"/>
              <a:t>For use by county DSS office caseworkers; given to each client to review during the voter registration In-Person Transaction process</a:t>
            </a:r>
          </a:p>
          <a:p>
            <a:pPr lvl="1"/>
            <a:r>
              <a:rPr lang="en-US" sz="2000" b="0" dirty="0"/>
              <a:t>Request for additional hard copies can be sent to </a:t>
            </a:r>
            <a:r>
              <a:rPr lang="en-US" sz="2000" b="0" dirty="0">
                <a:hlinkClick r:id="rId5"/>
              </a:rPr>
              <a:t>nvra@ncsbe.gov</a:t>
            </a:r>
            <a:endParaRPr lang="en-US" sz="2000" b="0" dirty="0"/>
          </a:p>
          <a:p>
            <a:pPr lvl="1"/>
            <a:r>
              <a:rPr lang="en-US" sz="2000" b="0" dirty="0"/>
              <a:t>Electronic version of the laminated form can be found on the DHHS and SBE website.  Copies can be printed and used until additional hard copies are received. </a:t>
            </a:r>
          </a:p>
          <a:p>
            <a:r>
              <a:rPr lang="en-US" sz="2000" dirty="0"/>
              <a:t>DSS Cover Letter</a:t>
            </a:r>
          </a:p>
          <a:p>
            <a:pPr lvl="1"/>
            <a:r>
              <a:rPr lang="en-US" sz="2000" b="0" dirty="0"/>
              <a:t>For use by county DSS office caseworkers to be included in mailings along with a coded Voter Registration Application after a Remote Transaction process</a:t>
            </a:r>
          </a:p>
          <a:p>
            <a:pPr lvl="1"/>
            <a:r>
              <a:rPr lang="en-US" sz="2000" b="0" dirty="0"/>
              <a:t>DSS Cover Letter has been uploaded to the DHHS website and the NVRA Resource Page</a:t>
            </a:r>
          </a:p>
        </p:txBody>
      </p:sp>
      <p:sp>
        <p:nvSpPr>
          <p:cNvPr id="7" name="Text Placeholder 6"/>
          <p:cNvSpPr>
            <a:spLocks noGrp="1"/>
          </p:cNvSpPr>
          <p:nvPr>
            <p:ph type="body" sz="quarter" idx="11"/>
          </p:nvPr>
        </p:nvSpPr>
        <p:spPr/>
        <p:txBody>
          <a:bodyPr/>
          <a:lstStyle/>
          <a:p>
            <a:r>
              <a:rPr lang="en-US" dirty="0"/>
              <a:t>SOURCE: </a:t>
            </a:r>
            <a:r>
              <a:rPr lang="en-US" dirty="0">
                <a:hlinkClick r:id="rId6"/>
              </a:rPr>
              <a:t>https://www.ncsbe.gov/Voter-Registration/NVRA</a:t>
            </a:r>
            <a:r>
              <a:rPr lang="en-US" dirty="0"/>
              <a:t> &amp; </a:t>
            </a:r>
            <a:r>
              <a:rPr lang="en-US" dirty="0">
                <a:hlinkClick r:id="rId7"/>
              </a:rPr>
              <a:t>https://www.ncdhhs.gov/divisions/social-services/county-staff-information/training#program-compliance</a:t>
            </a:r>
            <a:endParaRPr lang="en-US" dirty="0"/>
          </a:p>
        </p:txBody>
      </p:sp>
    </p:spTree>
    <p:custDataLst>
      <p:tags r:id="rId1"/>
    </p:custDataLst>
    <p:extLst>
      <p:ext uri="{BB962C8B-B14F-4D97-AF65-F5344CB8AC3E}">
        <p14:creationId xmlns:p14="http://schemas.microsoft.com/office/powerpoint/2010/main" val="6516522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DESIGN_ID_3_OFFICE THEME" val="OdsgFWz7"/>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5446</TotalTime>
  <Words>1081</Words>
  <Application>Microsoft Office PowerPoint</Application>
  <PresentationFormat>On-screen Show (4:3)</PresentationFormat>
  <Paragraphs>90</Paragraphs>
  <Slides>11</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Franklin Gothic Demi Cond</vt:lpstr>
      <vt:lpstr>Franklin Gothic Medium</vt:lpstr>
      <vt:lpstr>Franklin Gothic Medium Cond</vt:lpstr>
      <vt:lpstr>Gotham Bold</vt:lpstr>
      <vt:lpstr>Gotham Light</vt:lpstr>
      <vt:lpstr>Helvetica</vt:lpstr>
      <vt:lpstr>3_Office Theme</vt:lpstr>
      <vt:lpstr>PowerPoint Presentation</vt:lpstr>
      <vt:lpstr>County DSS NVRA Point Person change process</vt:lpstr>
      <vt:lpstr>NVRA Monthly Snapshot</vt:lpstr>
      <vt:lpstr>NVRA Registration Statistics - June &amp; July 2019</vt:lpstr>
      <vt:lpstr>NVRA Registration Statistics - June &amp; July 2019</vt:lpstr>
      <vt:lpstr>NVRA Registration Statistics - June &amp; July 2019</vt:lpstr>
      <vt:lpstr>NVRA Registration Statistics - June &amp; July 2019</vt:lpstr>
      <vt:lpstr>NVRA Monthly Snapshot</vt:lpstr>
      <vt:lpstr>NVRA Monthly Snapshot</vt:lpstr>
      <vt:lpstr>NVRA Monthly Snapshot</vt:lpstr>
      <vt:lpstr>Points of Contact for NVRA Purposes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Raby, Andy</cp:lastModifiedBy>
  <cp:revision>445</cp:revision>
  <cp:lastPrinted>2018-03-22T13:26:44Z</cp:lastPrinted>
  <dcterms:created xsi:type="dcterms:W3CDTF">2015-07-07T20:02:11Z</dcterms:created>
  <dcterms:modified xsi:type="dcterms:W3CDTF">2019-08-28T15:45:08Z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11903A49-58F8-46ED-A3F1-0A455728D1CC</vt:lpwstr>
  </property>
  <property fmtid="{D5CDD505-2E9C-101B-9397-08002B2CF9AE}" pid="3" name="ArticulatePath">
    <vt:lpwstr>NVRA_100CoCall_August19 - KH additions</vt:lpwstr>
  </property>
</Properties>
</file>