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2.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notesSlides/notesSlide1.xml" ContentType="application/vnd.openxmlformats-officedocument.presentationml.notesSlide+xml"/>
  <Override PartName="/ppt/tags/tag3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850" autoAdjust="0"/>
  </p:normalViewPr>
  <p:slideViewPr>
    <p:cSldViewPr snapToGrid="0">
      <p:cViewPr varScale="1">
        <p:scale>
          <a:sx n="93" d="100"/>
          <a:sy n="93" d="100"/>
        </p:scale>
        <p:origin x="12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2"/>
                </a:solidFill>
                <a:latin typeface="+mn-lt"/>
                <a:ea typeface="+mn-ea"/>
                <a:cs typeface="+mn-cs"/>
              </a:defRPr>
            </a:pPr>
            <a:r>
              <a:rPr lang="en-US"/>
              <a:t>Voter Registration Distribution Reported from NC FAST</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Sheet4!$F$213</c:f>
              <c:strCache>
                <c:ptCount val="1"/>
                <c:pt idx="0">
                  <c:v>Aug-19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Sheet4!$G$212:$H$212</c:f>
              <c:strCache>
                <c:ptCount val="2"/>
                <c:pt idx="0">
                  <c:v>Sum of Voter Registration Provided to/Handed to Client</c:v>
                </c:pt>
                <c:pt idx="1">
                  <c:v>Sum of Voter Registration Mailed to Client</c:v>
                </c:pt>
              </c:strCache>
            </c:strRef>
          </c:cat>
          <c:val>
            <c:numRef>
              <c:f>Sheet4!$G$213:$H$213</c:f>
              <c:numCache>
                <c:formatCode>_(* #,##0_);_(* \(#,##0\);_(* "-"??_);_(@_)</c:formatCode>
                <c:ptCount val="2"/>
                <c:pt idx="0">
                  <c:v>54608</c:v>
                </c:pt>
                <c:pt idx="1">
                  <c:v>6885</c:v>
                </c:pt>
              </c:numCache>
            </c:numRef>
          </c:val>
          <c:extLst>
            <c:ext xmlns:c16="http://schemas.microsoft.com/office/drawing/2014/chart" uri="{C3380CC4-5D6E-409C-BE32-E72D297353CC}">
              <c16:uniqueId val="{00000000-2255-499F-8666-D71664C03775}"/>
            </c:ext>
          </c:extLst>
        </c:ser>
        <c:ser>
          <c:idx val="1"/>
          <c:order val="1"/>
          <c:tx>
            <c:strRef>
              <c:f>Sheet4!$F$214</c:f>
              <c:strCache>
                <c:ptCount val="1"/>
                <c:pt idx="0">
                  <c:v>Sep-19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Sheet4!$G$212:$H$212</c:f>
              <c:strCache>
                <c:ptCount val="2"/>
                <c:pt idx="0">
                  <c:v>Sum of Voter Registration Provided to/Handed to Client</c:v>
                </c:pt>
                <c:pt idx="1">
                  <c:v>Sum of Voter Registration Mailed to Client</c:v>
                </c:pt>
              </c:strCache>
            </c:strRef>
          </c:cat>
          <c:val>
            <c:numRef>
              <c:f>Sheet4!$G$214:$H$214</c:f>
              <c:numCache>
                <c:formatCode>_(* #,##0_);_(* \(#,##0\);_(* "-"??_);_(@_)</c:formatCode>
                <c:ptCount val="2"/>
                <c:pt idx="0">
                  <c:v>49736</c:v>
                </c:pt>
                <c:pt idx="1">
                  <c:v>6774</c:v>
                </c:pt>
              </c:numCache>
            </c:numRef>
          </c:val>
          <c:extLst>
            <c:ext xmlns:c16="http://schemas.microsoft.com/office/drawing/2014/chart" uri="{C3380CC4-5D6E-409C-BE32-E72D297353CC}">
              <c16:uniqueId val="{00000001-2255-499F-8666-D71664C03775}"/>
            </c:ext>
          </c:extLst>
        </c:ser>
        <c:dLbls>
          <c:showLegendKey val="0"/>
          <c:showVal val="1"/>
          <c:showCatName val="0"/>
          <c:showSerName val="0"/>
          <c:showPercent val="0"/>
          <c:showBubbleSize val="0"/>
        </c:dLbls>
        <c:gapWidth val="150"/>
        <c:overlap val="-25"/>
        <c:axId val="558915048"/>
        <c:axId val="558912752"/>
      </c:barChart>
      <c:catAx>
        <c:axId val="558915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crossAx val="558912752"/>
        <c:crosses val="autoZero"/>
        <c:auto val="1"/>
        <c:lblAlgn val="ctr"/>
        <c:lblOffset val="100"/>
        <c:noMultiLvlLbl val="0"/>
      </c:catAx>
      <c:valAx>
        <c:axId val="558912752"/>
        <c:scaling>
          <c:orientation val="minMax"/>
        </c:scaling>
        <c:delete val="1"/>
        <c:axPos val="b"/>
        <c:numFmt formatCode="_(* #,##0_);_(* \(#,##0\);_(* &quot;-&quot;??_);_(@_)" sourceLinked="1"/>
        <c:majorTickMark val="none"/>
        <c:minorTickMark val="none"/>
        <c:tickLblPos val="nextTo"/>
        <c:crossAx val="5589150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solidFill>
            <a:schemeClr val="tx2"/>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298FB-EF39-4B51-8B3C-50B6C94A58BA}" type="datetimeFigureOut">
              <a:rPr lang="en-US" smtClean="0"/>
              <a:t>10/23/2019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24D550-F1FC-4044-A747-CCD052E417A5}" type="slidenum">
              <a:rPr lang="en-US" smtClean="0"/>
              <a:t>‹#›</a:t>
            </a:fld>
            <a:endParaRPr lang="en-US"/>
          </a:p>
        </p:txBody>
      </p:sp>
    </p:spTree>
    <p:extLst>
      <p:ext uri="{BB962C8B-B14F-4D97-AF65-F5344CB8AC3E}">
        <p14:creationId xmlns:p14="http://schemas.microsoft.com/office/powerpoint/2010/main" val="1554419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a:t>
            </a:r>
            <a:r>
              <a:rPr lang="en-US" baseline="0" dirty="0"/>
              <a:t> My name is Kori House and I am the elections specialist tasked with NVRA duties at the NC State Board of Elections. I am here with a few updates regarding the voter registration form, the status of the laminated forms also known as the NVRA Information Sheet and some quick friendly reminders.</a:t>
            </a:r>
            <a:endParaRPr lang="en-US"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5B40C3-DB72-4103-8195-9FBE7CA77A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466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Public Assistance agencies, meaning the programs that fall under the NVRA umbrella at the county DSS offices, must order and use the coded 01 voter registration applications. That is how we track the applications submitted by your agency to the local boards of elections. </a:t>
            </a:r>
          </a:p>
          <a:p>
            <a:endParaRPr lang="en-US" dirty="0"/>
          </a:p>
          <a:p>
            <a:r>
              <a:rPr lang="en-US" dirty="0"/>
              <a:t>There was a new design to the form earlier this year that resembles the first page of the newest version of the application, which is the first picture in this slide.  County DSS offices were instructed to order the updated forms earlier this year and discontinue the use of the old forms.  However, the newest and most recent design now includes information regarding the Voter ID requirements that will begin in 2020.  Caseworkers should not attempt to answer any question regarding Voter ID and should instead refer clients to the County or State Board of Elections.</a:t>
            </a:r>
          </a:p>
          <a:p>
            <a:endParaRPr lang="en-US" dirty="0"/>
          </a:p>
          <a:p>
            <a:r>
              <a:rPr lang="en-US" dirty="0"/>
              <a:t>In addition, county DSS offices may continue to use their current stock of the old ‘new’ design that were ordered earlier this year until depletion.  We want to make you aware that any new orders would be sent the most recent rendition of the NC Voter Registration Application.</a:t>
            </a:r>
          </a:p>
        </p:txBody>
      </p:sp>
      <p:sp>
        <p:nvSpPr>
          <p:cNvPr id="4" name="Slide Number Placeholder 3"/>
          <p:cNvSpPr>
            <a:spLocks noGrp="1"/>
          </p:cNvSpPr>
          <p:nvPr>
            <p:ph type="sldNum" sz="quarter" idx="10"/>
          </p:nvPr>
        </p:nvSpPr>
        <p:spPr/>
        <p:txBody>
          <a:bodyPr/>
          <a:lstStyle/>
          <a:p>
            <a:fld id="{7A24D550-F1FC-4044-A747-CCD052E417A5}" type="slidenum">
              <a:rPr lang="en-US" smtClean="0"/>
              <a:t>2</a:t>
            </a:fld>
            <a:endParaRPr lang="en-US"/>
          </a:p>
        </p:txBody>
      </p:sp>
    </p:spTree>
    <p:extLst>
      <p:ext uri="{BB962C8B-B14F-4D97-AF65-F5344CB8AC3E}">
        <p14:creationId xmlns:p14="http://schemas.microsoft.com/office/powerpoint/2010/main" val="1610444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quick snapshot taken from data retrieved from NC FAST for the months of August and September of this year regarding  the amount of Voter Registration Applications that have been either mailed or provided to the client in person, by all 100 counties in the state.  Great work with providing voter registration services to your clients.</a:t>
            </a:r>
          </a:p>
        </p:txBody>
      </p:sp>
      <p:sp>
        <p:nvSpPr>
          <p:cNvPr id="4" name="Slide Number Placeholder 3"/>
          <p:cNvSpPr>
            <a:spLocks noGrp="1"/>
          </p:cNvSpPr>
          <p:nvPr>
            <p:ph type="sldNum" sz="quarter" idx="10"/>
          </p:nvPr>
        </p:nvSpPr>
        <p:spPr/>
        <p:txBody>
          <a:bodyPr/>
          <a:lstStyle/>
          <a:p>
            <a:fld id="{7A24D550-F1FC-4044-A747-CCD052E417A5}" type="slidenum">
              <a:rPr lang="en-US" smtClean="0"/>
              <a:t>3</a:t>
            </a:fld>
            <a:endParaRPr lang="en-US"/>
          </a:p>
        </p:txBody>
      </p:sp>
    </p:spTree>
    <p:extLst>
      <p:ext uri="{BB962C8B-B14F-4D97-AF65-F5344CB8AC3E}">
        <p14:creationId xmlns:p14="http://schemas.microsoft.com/office/powerpoint/2010/main" val="714240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24D550-F1FC-4044-A747-CCD052E417A5}" type="slidenum">
              <a:rPr lang="en-US" smtClean="0"/>
              <a:t>4</a:t>
            </a:fld>
            <a:endParaRPr lang="en-US"/>
          </a:p>
        </p:txBody>
      </p:sp>
    </p:spTree>
    <p:extLst>
      <p:ext uri="{BB962C8B-B14F-4D97-AF65-F5344CB8AC3E}">
        <p14:creationId xmlns:p14="http://schemas.microsoft.com/office/powerpoint/2010/main" val="2995632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24D550-F1FC-4044-A747-CCD052E417A5}" type="slidenum">
              <a:rPr lang="en-US" smtClean="0"/>
              <a:t>5</a:t>
            </a:fld>
            <a:endParaRPr lang="en-US"/>
          </a:p>
        </p:txBody>
      </p:sp>
    </p:spTree>
    <p:extLst>
      <p:ext uri="{BB962C8B-B14F-4D97-AF65-F5344CB8AC3E}">
        <p14:creationId xmlns:p14="http://schemas.microsoft.com/office/powerpoint/2010/main" val="1618619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17.xml"/><Relationship Id="rId7"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23.xml"/><Relationship Id="rId7"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custDataLst>
              <p:tags r:id="rId1"/>
            </p:custData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ctrTitle"/>
            <p:custDataLst>
              <p:tags r:id="rId2"/>
            </p:custDataLst>
          </p:nvPr>
        </p:nvSpPr>
        <p:spPr>
          <a:xfrm>
            <a:off x="581191" y="1020431"/>
            <a:ext cx="10993549" cy="1475013"/>
          </a:xfrm>
          <a:effectLst/>
        </p:spPr>
        <p:txBody>
          <a:bodyPr anchor="b">
            <a:normAutofit/>
          </a:bodyPr>
          <a:lstStyle>
            <a:lvl1pPr>
              <a:defRPr sz="3600" baseline="0">
                <a:solidFill>
                  <a:schemeClr val="accent1"/>
                </a:solidFill>
              </a:defRPr>
            </a:lvl1pPr>
          </a:lstStyle>
          <a:p>
            <a:endParaRPr lang="en-US" dirty="0"/>
          </a:p>
        </p:txBody>
      </p:sp>
      <p:sp>
        <p:nvSpPr>
          <p:cNvPr id="3" name="Subtitle 2"/>
          <p:cNvSpPr>
            <a:spLocks noGrp="1"/>
          </p:cNvSpPr>
          <p:nvPr>
            <p:ph type="subTitle" idx="1"/>
            <p:custDataLst>
              <p:tags r:id="rId3"/>
            </p:custDataLst>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custDataLst>
              <p:tags r:id="rId4"/>
            </p:custDataLst>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custDataLst>
              <p:tags r:id="rId5"/>
            </p:custDataLst>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custDataLst>
              <p:tags r:id="rId6"/>
            </p:custDataLst>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81643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17380" y="432120"/>
            <a:ext cx="2966966" cy="1764370"/>
          </a:xfrm>
          <a:prstGeom prst="rect">
            <a:avLst/>
          </a:prstGeom>
        </p:spPr>
      </p:pic>
    </p:spTree>
    <p:extLst>
      <p:ext uri="{BB962C8B-B14F-4D97-AF65-F5344CB8AC3E}">
        <p14:creationId xmlns:p14="http://schemas.microsoft.com/office/powerpoint/2010/main" val="1409678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0633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custDataLst>
              <p:tags r:id="rId1"/>
            </p:custData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title"/>
            <p:custDataLst>
              <p:tags r:id="rId2"/>
            </p:custDataLst>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custDataLst>
              <p:tags r:id="rId3"/>
            </p:custDataLst>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custDataLst>
              <p:tags r:id="rId4"/>
            </p:custDataLst>
          </p:nvPr>
        </p:nvSpPr>
        <p:spPr/>
        <p:txBody>
          <a:body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custDataLst>
              <p:tags r:id="rId5"/>
            </p:custDataLst>
          </p:nvPr>
        </p:nvSpPr>
        <p:spPr/>
        <p:txBody>
          <a:bodyPr/>
          <a:lstStyle/>
          <a:p>
            <a:endParaRPr lang="en-US" dirty="0"/>
          </a:p>
        </p:txBody>
      </p:sp>
      <p:sp>
        <p:nvSpPr>
          <p:cNvPr id="6" name="Slide Number Placeholder 5"/>
          <p:cNvSpPr>
            <a:spLocks noGrp="1"/>
          </p:cNvSpPr>
          <p:nvPr>
            <p:ph type="sldNum" sz="quarter" idx="12"/>
            <p:custDataLst>
              <p:tags r:id="rId6"/>
            </p:custDataLst>
          </p:nvPr>
        </p:nvSpPr>
        <p:spPr>
          <a:xfrm>
            <a:off x="10558300" y="5956137"/>
            <a:ext cx="1052508" cy="365125"/>
          </a:xfrm>
        </p:spPr>
        <p:txBody>
          <a:bodyPr/>
          <a:lstStyle/>
          <a:p>
            <a:fld id="{D57F1E4F-1CFF-5643-939E-217C01CDF565}" type="slidenum">
              <a:rPr lang="en-US" dirty="0"/>
              <a:pPr/>
              <a:t>‹#›</a:t>
            </a:fld>
            <a:endParaRPr lang="en-US" dirty="0"/>
          </a:p>
        </p:txBody>
      </p:sp>
      <p:pic>
        <p:nvPicPr>
          <p:cNvPr id="8" name="Picture 7"/>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417380" y="432120"/>
            <a:ext cx="2966966" cy="1764370"/>
          </a:xfrm>
          <a:prstGeom prst="rect">
            <a:avLst/>
          </a:prstGeom>
        </p:spPr>
      </p:pic>
    </p:spTree>
    <p:extLst>
      <p:ext uri="{BB962C8B-B14F-4D97-AF65-F5344CB8AC3E}">
        <p14:creationId xmlns:p14="http://schemas.microsoft.com/office/powerpoint/2010/main" val="290694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custDataLst>
              <p:tags r:id="rId1"/>
            </p:custDataLst>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title"/>
            <p:custDataLst>
              <p:tags r:id="rId2"/>
            </p:custDataLst>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custDataLst>
              <p:tags r:id="rId3"/>
            </p:custDataLst>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custDataLst>
              <p:tags r:id="rId4"/>
            </p:custDataLst>
          </p:nvPr>
        </p:nvSpPr>
        <p:spPr/>
        <p:txBody>
          <a:bodyPr/>
          <a:lstStyle>
            <a:lvl1pPr>
              <a:defRPr>
                <a:solidFill>
                  <a:schemeClr val="accent1">
                    <a:lumMod val="75000"/>
                    <a:lumOff val="25000"/>
                  </a:schemeClr>
                </a:solidFill>
              </a:defRPr>
            </a:lvl1pPr>
          </a:lstStyle>
          <a:p>
            <a:fld id="{B61BEF0D-F0BB-DE4B-95CE-6DB70DBA9567}" type="datetimeFigureOut">
              <a:rPr lang="en-US" dirty="0"/>
              <a:pPr/>
              <a:t>10/23/2019</a:t>
            </a:fld>
            <a:endParaRPr lang="en-US" dirty="0"/>
          </a:p>
        </p:txBody>
      </p:sp>
      <p:sp>
        <p:nvSpPr>
          <p:cNvPr id="5" name="Footer Placeholder 4"/>
          <p:cNvSpPr>
            <a:spLocks noGrp="1"/>
          </p:cNvSpPr>
          <p:nvPr>
            <p:ph type="ftr" sz="quarter" idx="11"/>
            <p:custDataLst>
              <p:tags r:id="rId5"/>
            </p:custDataLst>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custDataLst>
              <p:tags r:id="rId6"/>
            </p:custDataLst>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pic>
        <p:nvPicPr>
          <p:cNvPr id="9" name="Picture 8"/>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417380" y="432120"/>
            <a:ext cx="2966966" cy="1764370"/>
          </a:xfrm>
          <a:prstGeom prst="rect">
            <a:avLst/>
          </a:prstGeom>
        </p:spPr>
      </p:pic>
    </p:spTree>
    <p:extLst>
      <p:ext uri="{BB962C8B-B14F-4D97-AF65-F5344CB8AC3E}">
        <p14:creationId xmlns:p14="http://schemas.microsoft.com/office/powerpoint/2010/main" val="94077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17380" y="432120"/>
            <a:ext cx="2966966" cy="1764370"/>
          </a:xfrm>
          <a:prstGeom prst="rect">
            <a:avLst/>
          </a:prstGeom>
        </p:spPr>
      </p:pic>
    </p:spTree>
    <p:extLst>
      <p:ext uri="{BB962C8B-B14F-4D97-AF65-F5344CB8AC3E}">
        <p14:creationId xmlns:p14="http://schemas.microsoft.com/office/powerpoint/2010/main" val="2448203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17380" y="432120"/>
            <a:ext cx="2966966" cy="1764370"/>
          </a:xfrm>
          <a:prstGeom prst="rect">
            <a:avLst/>
          </a:prstGeom>
        </p:spPr>
      </p:pic>
    </p:spTree>
    <p:extLst>
      <p:ext uri="{BB962C8B-B14F-4D97-AF65-F5344CB8AC3E}">
        <p14:creationId xmlns:p14="http://schemas.microsoft.com/office/powerpoint/2010/main" val="1000744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17380" y="432120"/>
            <a:ext cx="2966966" cy="1764370"/>
          </a:xfrm>
          <a:prstGeom prst="rect">
            <a:avLst/>
          </a:prstGeom>
        </p:spPr>
      </p:pic>
    </p:spTree>
    <p:extLst>
      <p:ext uri="{BB962C8B-B14F-4D97-AF65-F5344CB8AC3E}">
        <p14:creationId xmlns:p14="http://schemas.microsoft.com/office/powerpoint/2010/main" val="122602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custDataLst>
              <p:tags r:id="rId1"/>
            </p:custDataLst>
          </p:nvPr>
        </p:nvSpPr>
        <p:spPr/>
        <p:txBody>
          <a:bodyPr/>
          <a:lstStyle/>
          <a:p>
            <a:fld id="{B61BEF0D-F0BB-DE4B-95CE-6DB70DBA9567}" type="datetimeFigureOut">
              <a:rPr lang="en-US" dirty="0"/>
              <a:pPr/>
              <a:t>10/23/2019</a:t>
            </a:fld>
            <a:endParaRPr lang="en-US" dirty="0"/>
          </a:p>
        </p:txBody>
      </p:sp>
      <p:sp>
        <p:nvSpPr>
          <p:cNvPr id="3" name="Footer Placeholder 2"/>
          <p:cNvSpPr>
            <a:spLocks noGrp="1"/>
          </p:cNvSpPr>
          <p:nvPr>
            <p:ph type="ftr" sz="quarter" idx="11"/>
            <p:custDataLst>
              <p:tags r:id="rId2"/>
            </p:custDataLst>
          </p:nvPr>
        </p:nvSpPr>
        <p:spPr/>
        <p:txBody>
          <a:bodyPr/>
          <a:lstStyle/>
          <a:p>
            <a:endParaRPr lang="en-US" dirty="0"/>
          </a:p>
        </p:txBody>
      </p:sp>
      <p:sp>
        <p:nvSpPr>
          <p:cNvPr id="4" name="Slide Number Placeholder 3"/>
          <p:cNvSpPr>
            <a:spLocks noGrp="1"/>
          </p:cNvSpPr>
          <p:nvPr>
            <p:ph type="sldNum" sz="quarter" idx="12"/>
            <p:custDataLst>
              <p:tags r:id="rId3"/>
            </p:custDataLst>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97367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317970" y="1402254"/>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0858" y="5004120"/>
            <a:ext cx="2966966" cy="1764370"/>
          </a:xfrm>
          <a:prstGeom prst="rect">
            <a:avLst/>
          </a:prstGeom>
        </p:spPr>
      </p:pic>
    </p:spTree>
    <p:extLst>
      <p:ext uri="{BB962C8B-B14F-4D97-AF65-F5344CB8AC3E}">
        <p14:creationId xmlns:p14="http://schemas.microsoft.com/office/powerpoint/2010/main" val="336840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custDataLst>
              <p:tags r:id="rId2"/>
            </p:custDataLst>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custDataLst>
              <p:tags r:id="rId3"/>
            </p:custDataLst>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custDataLst>
              <p:tags r:id="rId4"/>
            </p:custDataLst>
          </p:nvPr>
        </p:nvSpPr>
        <p:spPr/>
        <p:txBody>
          <a:bodyPr/>
          <a:lstStyle/>
          <a:p>
            <a:fld id="{B61BEF0D-F0BB-DE4B-95CE-6DB70DBA9567}" type="datetimeFigureOut">
              <a:rPr lang="en-US" dirty="0"/>
              <a:pPr/>
              <a:t>10/23/2019</a:t>
            </a:fld>
            <a:endParaRPr lang="en-US" dirty="0"/>
          </a:p>
        </p:txBody>
      </p:sp>
      <p:sp>
        <p:nvSpPr>
          <p:cNvPr id="6" name="Footer Placeholder 5"/>
          <p:cNvSpPr>
            <a:spLocks noGrp="1"/>
          </p:cNvSpPr>
          <p:nvPr>
            <p:ph type="ftr" sz="quarter" idx="11"/>
            <p:custDataLst>
              <p:tags r:id="rId5"/>
            </p:custDataLst>
          </p:nvPr>
        </p:nvSpPr>
        <p:spPr/>
        <p:txBody>
          <a:bodyPr/>
          <a:lstStyle/>
          <a:p>
            <a:endParaRPr lang="en-US" dirty="0"/>
          </a:p>
        </p:txBody>
      </p:sp>
      <p:sp>
        <p:nvSpPr>
          <p:cNvPr id="7" name="Slide Number Placeholder 6"/>
          <p:cNvSpPr>
            <a:spLocks noGrp="1"/>
          </p:cNvSpPr>
          <p:nvPr>
            <p:ph type="sldNum" sz="quarter" idx="12"/>
            <p:custDataLst>
              <p:tags r:id="rId6"/>
            </p:custDataLst>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2336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20" Type="http://schemas.openxmlformats.org/officeDocument/2006/relationships/tags" Target="../tags/tag8.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custDataLst>
              <p:tags r:id="rId15"/>
            </p:custDataLst>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10/23/2019</a:t>
            </a:fld>
            <a:endParaRPr lang="en-US" dirty="0"/>
          </a:p>
        </p:txBody>
      </p:sp>
      <p:sp>
        <p:nvSpPr>
          <p:cNvPr id="5" name="Footer Placeholder 4"/>
          <p:cNvSpPr>
            <a:spLocks noGrp="1"/>
          </p:cNvSpPr>
          <p:nvPr>
            <p:ph type="ftr" sz="quarter" idx="3"/>
            <p:custDataLst>
              <p:tags r:id="rId16"/>
            </p:custDataLst>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custDataLst>
              <p:tags r:id="rId18"/>
            </p:custData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Rectangle 9"/>
          <p:cNvSpPr/>
          <p:nvPr>
            <p:custDataLst>
              <p:tags r:id="rId19"/>
            </p:custData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p:cNvSpPr/>
          <p:nvPr>
            <p:custDataLst>
              <p:tags r:id="rId20"/>
            </p:custData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416401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i="0" u="none"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b="0" i="0" u="none"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nvra@ncsbe.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ncsbe.gov/Voter-Registration/NVRA" TargetMode="External"/><Relationship Id="rId4" Type="http://schemas.openxmlformats.org/officeDocument/2006/relationships/hyperlink" Target="https://www.ncdhhs.gov/divisions/social-services/county-staff-information/training#program-complianc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NVRA@dhhs.nc.gov" TargetMode="External"/><Relationship Id="rId2" Type="http://schemas.openxmlformats.org/officeDocument/2006/relationships/hyperlink" Target="mailto:NVRA@ncsbe.gov" TargetMode="External"/><Relationship Id="rId1" Type="http://schemas.openxmlformats.org/officeDocument/2006/relationships/slideLayout" Target="../slideLayouts/slideLayout2.xml"/><Relationship Id="rId4" Type="http://schemas.openxmlformats.org/officeDocument/2006/relationships/hyperlink" Target="mailto:Carlotta.Dixon@dhhs.nc.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6628" y="440918"/>
            <a:ext cx="10451067" cy="5127811"/>
          </a:xfrm>
          <a:prstGeom prst="rect">
            <a:avLst/>
          </a:prstGeom>
        </p:spPr>
      </p:pic>
      <p:sp>
        <p:nvSpPr>
          <p:cNvPr id="3" name="TextBox 2"/>
          <p:cNvSpPr txBox="1"/>
          <p:nvPr>
            <p:custDataLst>
              <p:tags r:id="rId2"/>
            </p:custDataLst>
          </p:nvPr>
        </p:nvSpPr>
        <p:spPr>
          <a:xfrm>
            <a:off x="554164" y="3195278"/>
            <a:ext cx="5839969" cy="298543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Gill Sans MT" panose="020B0502020104020203"/>
                <a:ea typeface="+mn-ea"/>
                <a:cs typeface="+mn-cs"/>
              </a:rPr>
              <a:t>NC State Board of Elections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bg1"/>
                </a:solidFill>
                <a:effectLst/>
                <a:uLnTx/>
                <a:uFillTx/>
                <a:latin typeface="Gill Sans MT" panose="020B0502020104020203"/>
                <a:ea typeface="+mn-ea"/>
                <a:cs typeface="+mn-cs"/>
              </a:rPr>
              <a:t>NVRA Updates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Gill Sans MT" panose="020B0502020104020203"/>
              </a:rPr>
              <a:t>Kori House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Gill Sans MT" panose="020B0502020104020203"/>
                <a:ea typeface="+mn-ea"/>
                <a:cs typeface="+mn-cs"/>
              </a:rPr>
              <a:t>SBE NVRA Elections Speciali</a:t>
            </a:r>
            <a:r>
              <a:rPr kumimoji="0" lang="en-US" sz="2400" b="1" i="0" u="none" strike="noStrike" kern="1200" cap="none" spc="0" normalizeH="0" baseline="0" noProof="0" dirty="0">
                <a:ln>
                  <a:noFill/>
                </a:ln>
                <a:solidFill>
                  <a:schemeClr val="bg1"/>
                </a:solidFill>
                <a:effectLst/>
                <a:uLnTx/>
                <a:uFillTx/>
                <a:latin typeface="Gill Sans MT" panose="020B0502020104020203"/>
                <a:ea typeface="+mn-ea"/>
                <a:cs typeface="+mn-cs"/>
              </a:rPr>
              <a:t>st</a:t>
            </a:r>
          </a:p>
        </p:txBody>
      </p:sp>
      <p:sp>
        <p:nvSpPr>
          <p:cNvPr id="4" name="TextBox 3"/>
          <p:cNvSpPr txBox="1"/>
          <p:nvPr/>
        </p:nvSpPr>
        <p:spPr>
          <a:xfrm>
            <a:off x="9368560" y="5934489"/>
            <a:ext cx="210524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Gill Sans MT" panose="020B0502020104020203"/>
              </a:rPr>
              <a:t>October</a:t>
            </a:r>
            <a:r>
              <a:rPr kumimoji="0" lang="en-US" sz="1800" b="0" i="0" u="none" strike="noStrike" kern="1200" cap="none" spc="0" normalizeH="0" baseline="0" noProof="0" dirty="0">
                <a:ln>
                  <a:noFill/>
                </a:ln>
                <a:solidFill>
                  <a:schemeClr val="bg1"/>
                </a:solidFill>
                <a:effectLst/>
                <a:uLnTx/>
                <a:uFillTx/>
                <a:latin typeface="Gill Sans MT" panose="020B0502020104020203"/>
                <a:ea typeface="+mn-ea"/>
                <a:cs typeface="+mn-cs"/>
              </a:rPr>
              <a:t> 2019</a:t>
            </a:r>
          </a:p>
        </p:txBody>
      </p:sp>
    </p:spTree>
    <p:custDataLst>
      <p:tags r:id="rId1"/>
    </p:custDataLst>
    <p:extLst>
      <p:ext uri="{BB962C8B-B14F-4D97-AF65-F5344CB8AC3E}">
        <p14:creationId xmlns:p14="http://schemas.microsoft.com/office/powerpoint/2010/main" val="2006374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39">
            <a:extLst>
              <a:ext uri="{FF2B5EF4-FFF2-40B4-BE49-F238E27FC236}">
                <a16:creationId xmlns:a16="http://schemas.microsoft.com/office/drawing/2014/main" id="{1E5E4503-CC62-4DA9-9121-0A1571998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41">
            <a:extLst>
              <a:ext uri="{FF2B5EF4-FFF2-40B4-BE49-F238E27FC236}">
                <a16:creationId xmlns:a16="http://schemas.microsoft.com/office/drawing/2014/main" id="{D8D61A1B-3C4C-4F0E-965F-15837624C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43">
            <a:extLst>
              <a:ext uri="{FF2B5EF4-FFF2-40B4-BE49-F238E27FC236}">
                <a16:creationId xmlns:a16="http://schemas.microsoft.com/office/drawing/2014/main" id="{00E56243-9701-44E8-8A92-3194333051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62" name="Rectangle 45">
            <a:extLst>
              <a:ext uri="{FF2B5EF4-FFF2-40B4-BE49-F238E27FC236}">
                <a16:creationId xmlns:a16="http://schemas.microsoft.com/office/drawing/2014/main" id="{982B322E-34C4-40A4-91E5-53D60DE97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63" name="Rectangle 47">
            <a:extLst>
              <a:ext uri="{FF2B5EF4-FFF2-40B4-BE49-F238E27FC236}">
                <a16:creationId xmlns:a16="http://schemas.microsoft.com/office/drawing/2014/main" id="{1BCC08F4-3CEC-46FB-BD85-2745D9056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37680AEF-E46E-4C67-8B0F-7C22CECF08C8}"/>
              </a:ext>
            </a:extLst>
          </p:cNvPr>
          <p:cNvSpPr>
            <a:spLocks noGrp="1"/>
          </p:cNvSpPr>
          <p:nvPr>
            <p:ph type="title"/>
          </p:nvPr>
        </p:nvSpPr>
        <p:spPr>
          <a:xfrm>
            <a:off x="246755" y="827030"/>
            <a:ext cx="3427985" cy="955501"/>
          </a:xfrm>
        </p:spPr>
        <p:txBody>
          <a:bodyPr vert="horz" lIns="91440" tIns="45720" rIns="91440" bIns="45720" rtlCol="0" anchor="ctr">
            <a:normAutofit fontScale="90000"/>
          </a:bodyPr>
          <a:lstStyle/>
          <a:p>
            <a:pPr>
              <a:lnSpc>
                <a:spcPct val="90000"/>
              </a:lnSpc>
            </a:pPr>
            <a:r>
              <a:rPr lang="en-US" sz="2400" dirty="0">
                <a:solidFill>
                  <a:schemeClr val="accent1"/>
                </a:solidFill>
              </a:rPr>
              <a:t>NC  Voter Registration Application </a:t>
            </a:r>
            <a:br>
              <a:rPr lang="en-US" sz="2400" dirty="0">
                <a:solidFill>
                  <a:schemeClr val="accent1"/>
                </a:solidFill>
              </a:rPr>
            </a:br>
            <a:r>
              <a:rPr lang="en-US" sz="2400" dirty="0">
                <a:solidFill>
                  <a:srgbClr val="C00000"/>
                </a:solidFill>
              </a:rPr>
              <a:t>Updated Form</a:t>
            </a:r>
          </a:p>
        </p:txBody>
      </p:sp>
      <p:grpSp>
        <p:nvGrpSpPr>
          <p:cNvPr id="64" name="Group 49">
            <a:extLst>
              <a:ext uri="{FF2B5EF4-FFF2-40B4-BE49-F238E27FC236}">
                <a16:creationId xmlns:a16="http://schemas.microsoft.com/office/drawing/2014/main" id="{B9E1576F-130A-4FF6-AAF0-FAAF73DBEC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51" name="Rectangle 50">
              <a:extLst>
                <a:ext uri="{FF2B5EF4-FFF2-40B4-BE49-F238E27FC236}">
                  <a16:creationId xmlns:a16="http://schemas.microsoft.com/office/drawing/2014/main" id="{93CECC69-F5E4-4FF8-BD68-86558AFDF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51">
              <a:extLst>
                <a:ext uri="{FF2B5EF4-FFF2-40B4-BE49-F238E27FC236}">
                  <a16:creationId xmlns:a16="http://schemas.microsoft.com/office/drawing/2014/main" id="{FC15DEA9-C35A-4812-A632-8AAA64101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53" name="Rectangle 52">
              <a:extLst>
                <a:ext uri="{FF2B5EF4-FFF2-40B4-BE49-F238E27FC236}">
                  <a16:creationId xmlns:a16="http://schemas.microsoft.com/office/drawing/2014/main" id="{EA45595F-5D18-4FFA-95DA-29D019445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13" name="Content Placeholder 12">
            <a:extLst>
              <a:ext uri="{FF2B5EF4-FFF2-40B4-BE49-F238E27FC236}">
                <a16:creationId xmlns:a16="http://schemas.microsoft.com/office/drawing/2014/main" id="{D44C954E-C6FA-4B27-8F7B-E335EA7F37E0}"/>
              </a:ext>
            </a:extLst>
          </p:cNvPr>
          <p:cNvSpPr>
            <a:spLocks noGrp="1"/>
          </p:cNvSpPr>
          <p:nvPr>
            <p:ph sz="half" idx="1"/>
          </p:nvPr>
        </p:nvSpPr>
        <p:spPr>
          <a:xfrm>
            <a:off x="147907" y="2457986"/>
            <a:ext cx="3427985" cy="3708266"/>
          </a:xfrm>
        </p:spPr>
        <p:txBody>
          <a:bodyPr vert="horz" lIns="91440" tIns="45720" rIns="91440" bIns="45720" rtlCol="0" anchor="ctr">
            <a:normAutofit lnSpcReduction="10000"/>
          </a:bodyPr>
          <a:lstStyle/>
          <a:p>
            <a:r>
              <a:rPr lang="en-US" sz="2000" dirty="0"/>
              <a:t>Voter Registration Applications for Public Assistance agencies are coded as “01”</a:t>
            </a:r>
          </a:p>
          <a:p>
            <a:r>
              <a:rPr lang="en-US" sz="2000" dirty="0"/>
              <a:t>New design that now includes information regarding Voter ID requirements</a:t>
            </a:r>
          </a:p>
          <a:p>
            <a:r>
              <a:rPr lang="en-US" sz="2000" dirty="0"/>
              <a:t>Counties may continue to use the current forms in stock until depletion</a:t>
            </a:r>
          </a:p>
          <a:p>
            <a:endParaRPr lang="en-US" sz="2000" dirty="0"/>
          </a:p>
          <a:p>
            <a:endParaRPr lang="en-US" sz="2000" dirty="0"/>
          </a:p>
        </p:txBody>
      </p:sp>
      <p:pic>
        <p:nvPicPr>
          <p:cNvPr id="58" name="Content Placeholder 12">
            <a:extLst>
              <a:ext uri="{FF2B5EF4-FFF2-40B4-BE49-F238E27FC236}">
                <a16:creationId xmlns:a16="http://schemas.microsoft.com/office/drawing/2014/main" id="{754547E6-5CDE-485D-9D21-78F7A2F676C3}"/>
              </a:ext>
            </a:extLst>
          </p:cNvPr>
          <p:cNvPicPr>
            <a:picLocks noChangeAspect="1"/>
          </p:cNvPicPr>
          <p:nvPr/>
        </p:nvPicPr>
        <p:blipFill>
          <a:blip r:embed="rId4"/>
          <a:stretch>
            <a:fillRect/>
          </a:stretch>
        </p:blipFill>
        <p:spPr>
          <a:xfrm>
            <a:off x="7864096" y="691748"/>
            <a:ext cx="4229789" cy="5474504"/>
          </a:xfrm>
          <a:prstGeom prst="rect">
            <a:avLst/>
          </a:prstGeom>
          <a:noFill/>
          <a:ln>
            <a:solidFill>
              <a:srgbClr val="C00000"/>
            </a:solidFill>
          </a:ln>
        </p:spPr>
      </p:pic>
      <p:pic>
        <p:nvPicPr>
          <p:cNvPr id="66" name="Content Placeholder 11">
            <a:extLst>
              <a:ext uri="{FF2B5EF4-FFF2-40B4-BE49-F238E27FC236}">
                <a16:creationId xmlns:a16="http://schemas.microsoft.com/office/drawing/2014/main" id="{1B6FB97D-0772-481D-B87D-724A75847786}"/>
              </a:ext>
            </a:extLst>
          </p:cNvPr>
          <p:cNvPicPr>
            <a:picLocks noChangeAspect="1"/>
          </p:cNvPicPr>
          <p:nvPr/>
        </p:nvPicPr>
        <p:blipFill>
          <a:blip r:embed="rId5"/>
          <a:stretch>
            <a:fillRect/>
          </a:stretch>
        </p:blipFill>
        <p:spPr>
          <a:xfrm>
            <a:off x="3723798" y="691748"/>
            <a:ext cx="4124752" cy="5474504"/>
          </a:xfrm>
          <a:prstGeom prst="rect">
            <a:avLst/>
          </a:prstGeom>
          <a:ln>
            <a:solidFill>
              <a:srgbClr val="C00000"/>
            </a:solidFill>
          </a:ln>
        </p:spPr>
      </p:pic>
    </p:spTree>
    <p:custDataLst>
      <p:tags r:id="rId1"/>
    </p:custDataLst>
    <p:extLst>
      <p:ext uri="{BB962C8B-B14F-4D97-AF65-F5344CB8AC3E}">
        <p14:creationId xmlns:p14="http://schemas.microsoft.com/office/powerpoint/2010/main" val="296264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446CE-220A-4B63-8A07-4EB16EB89AE6}"/>
              </a:ext>
            </a:extLst>
          </p:cNvPr>
          <p:cNvSpPr>
            <a:spLocks noGrp="1"/>
          </p:cNvSpPr>
          <p:nvPr>
            <p:ph type="title"/>
          </p:nvPr>
        </p:nvSpPr>
        <p:spPr/>
        <p:txBody>
          <a:bodyPr/>
          <a:lstStyle/>
          <a:p>
            <a:r>
              <a:rPr lang="en-US" dirty="0"/>
              <a:t>Voter Registration form Distribution</a:t>
            </a:r>
          </a:p>
        </p:txBody>
      </p:sp>
      <p:graphicFrame>
        <p:nvGraphicFramePr>
          <p:cNvPr id="5" name="Content Placeholder 4">
            <a:extLst>
              <a:ext uri="{FF2B5EF4-FFF2-40B4-BE49-F238E27FC236}">
                <a16:creationId xmlns:a16="http://schemas.microsoft.com/office/drawing/2014/main" id="{1082B4FA-42D4-491B-8A01-E73A14B91061}"/>
              </a:ext>
            </a:extLst>
          </p:cNvPr>
          <p:cNvGraphicFramePr>
            <a:graphicFrameLocks noGrp="1"/>
          </p:cNvGraphicFramePr>
          <p:nvPr>
            <p:ph idx="1"/>
            <p:extLst>
              <p:ext uri="{D42A27DB-BD31-4B8C-83A1-F6EECF244321}">
                <p14:modId xmlns:p14="http://schemas.microsoft.com/office/powerpoint/2010/main" val="4092527449"/>
              </p:ext>
            </p:extLst>
          </p:nvPr>
        </p:nvGraphicFramePr>
        <p:xfrm>
          <a:off x="400692" y="2181224"/>
          <a:ext cx="11548153" cy="42606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88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BA1BF-EDE6-41E2-AAAD-09B7C0FA9864}"/>
              </a:ext>
            </a:extLst>
          </p:cNvPr>
          <p:cNvSpPr>
            <a:spLocks noGrp="1"/>
          </p:cNvSpPr>
          <p:nvPr>
            <p:ph type="title"/>
          </p:nvPr>
        </p:nvSpPr>
        <p:spPr/>
        <p:txBody>
          <a:bodyPr/>
          <a:lstStyle/>
          <a:p>
            <a:r>
              <a:rPr lang="en-US" dirty="0"/>
              <a:t>NVRA supplies Update</a:t>
            </a:r>
          </a:p>
        </p:txBody>
      </p:sp>
      <p:sp>
        <p:nvSpPr>
          <p:cNvPr id="3" name="Content Placeholder 2">
            <a:extLst>
              <a:ext uri="{FF2B5EF4-FFF2-40B4-BE49-F238E27FC236}">
                <a16:creationId xmlns:a16="http://schemas.microsoft.com/office/drawing/2014/main" id="{EAA57492-A6F7-4B55-87D8-8E5DE79244A0}"/>
              </a:ext>
            </a:extLst>
          </p:cNvPr>
          <p:cNvSpPr>
            <a:spLocks noGrp="1"/>
          </p:cNvSpPr>
          <p:nvPr>
            <p:ph idx="1"/>
          </p:nvPr>
        </p:nvSpPr>
        <p:spPr>
          <a:xfrm>
            <a:off x="581192" y="1931542"/>
            <a:ext cx="11029615" cy="4756934"/>
          </a:xfrm>
        </p:spPr>
        <p:txBody>
          <a:bodyPr>
            <a:normAutofit fontScale="62500" lnSpcReduction="20000"/>
          </a:bodyPr>
          <a:lstStyle/>
          <a:p>
            <a:r>
              <a:rPr lang="en-US" sz="2600" dirty="0"/>
              <a:t>Laminated Forms</a:t>
            </a:r>
          </a:p>
          <a:p>
            <a:pPr lvl="1"/>
            <a:r>
              <a:rPr lang="en-US" sz="2600" dirty="0"/>
              <a:t>For use by county DSS office caseworkers; given to each client to review during the voter registration In-Person Transaction process</a:t>
            </a:r>
          </a:p>
          <a:p>
            <a:pPr lvl="1"/>
            <a:r>
              <a:rPr lang="en-US" sz="2600" dirty="0"/>
              <a:t>Request for additional hard copies can be sent to </a:t>
            </a:r>
            <a:r>
              <a:rPr lang="en-US" sz="2600" dirty="0">
                <a:hlinkClick r:id="rId3"/>
              </a:rPr>
              <a:t>nvra@ncsbe.gov</a:t>
            </a:r>
            <a:endParaRPr lang="en-US" sz="2600" dirty="0"/>
          </a:p>
          <a:p>
            <a:pPr lvl="1"/>
            <a:r>
              <a:rPr lang="en-US" sz="2600" dirty="0"/>
              <a:t>An electronic version of the laminated form can be found on the DHHS and SBE websites.  Copies can be printed and used until additional hard copies are received.</a:t>
            </a:r>
          </a:p>
          <a:p>
            <a:pPr lvl="1"/>
            <a:r>
              <a:rPr lang="en-US" sz="2600" dirty="0"/>
              <a:t>Hard copies should arrive within the next two weeks</a:t>
            </a:r>
          </a:p>
          <a:p>
            <a:r>
              <a:rPr lang="en-US" sz="2600" dirty="0"/>
              <a:t>DSS Cover Letter</a:t>
            </a:r>
          </a:p>
          <a:p>
            <a:pPr lvl="1"/>
            <a:r>
              <a:rPr lang="en-US" sz="2600" dirty="0"/>
              <a:t>For use by county DSS office caseworkers to be included in mailings along with a coded Voter Registration Application after a Remote Transaction process</a:t>
            </a:r>
          </a:p>
          <a:p>
            <a:pPr lvl="1"/>
            <a:r>
              <a:rPr lang="en-US" sz="2600" dirty="0"/>
              <a:t>A link to print the DSS Cover Letter is </a:t>
            </a:r>
            <a:r>
              <a:rPr lang="en-US" sz="2600"/>
              <a:t>on the DHHS </a:t>
            </a:r>
            <a:r>
              <a:rPr lang="en-US" sz="2600" dirty="0"/>
              <a:t>and SBE websites</a:t>
            </a:r>
          </a:p>
          <a:p>
            <a:r>
              <a:rPr lang="en-US" sz="2600" dirty="0"/>
              <a:t>All electronic versions of the NVRA supplies and Training can be found on the DHHS website under the </a:t>
            </a:r>
            <a:r>
              <a:rPr lang="en-US" sz="2600" dirty="0">
                <a:solidFill>
                  <a:srgbClr val="C00000"/>
                </a:solidFill>
              </a:rPr>
              <a:t>Program Compliance </a:t>
            </a:r>
            <a:r>
              <a:rPr lang="en-US" sz="2600" dirty="0"/>
              <a:t>section of the </a:t>
            </a:r>
            <a:r>
              <a:rPr lang="en-US" sz="2600" dirty="0">
                <a:solidFill>
                  <a:srgbClr val="C00000"/>
                </a:solidFill>
              </a:rPr>
              <a:t>Training</a:t>
            </a:r>
            <a:r>
              <a:rPr lang="en-US" sz="2600" dirty="0"/>
              <a:t> webpage for the </a:t>
            </a:r>
            <a:r>
              <a:rPr lang="en-US" sz="2600" dirty="0">
                <a:solidFill>
                  <a:srgbClr val="C00000"/>
                </a:solidFill>
              </a:rPr>
              <a:t>Social Services Division</a:t>
            </a:r>
            <a:r>
              <a:rPr lang="en-US" sz="2600" dirty="0"/>
              <a:t> and on the SBE website under the </a:t>
            </a:r>
            <a:r>
              <a:rPr lang="en-US" sz="2600" dirty="0">
                <a:solidFill>
                  <a:srgbClr val="C00000"/>
                </a:solidFill>
              </a:rPr>
              <a:t>NVRA Agencies</a:t>
            </a:r>
            <a:r>
              <a:rPr lang="en-US" sz="2600" dirty="0"/>
              <a:t> page. </a:t>
            </a:r>
          </a:p>
          <a:p>
            <a:pPr lvl="1"/>
            <a:r>
              <a:rPr lang="en-US" sz="2400" dirty="0">
                <a:hlinkClick r:id="rId4"/>
              </a:rPr>
              <a:t>https://www.ncdhhs.gov/divisions/social-services/county-staff-information/training#program-compliance</a:t>
            </a:r>
            <a:endParaRPr lang="en-US" sz="2400" dirty="0"/>
          </a:p>
          <a:p>
            <a:pPr lvl="1"/>
            <a:r>
              <a:rPr lang="en-US" sz="2400" dirty="0">
                <a:hlinkClick r:id="rId5"/>
              </a:rPr>
              <a:t>https://www.ncsbe.gov/Voter-Registration/NVRA</a:t>
            </a:r>
            <a:endParaRPr lang="en-US" sz="2400" dirty="0"/>
          </a:p>
          <a:p>
            <a:endParaRPr lang="en-US" dirty="0"/>
          </a:p>
        </p:txBody>
      </p:sp>
    </p:spTree>
    <p:extLst>
      <p:ext uri="{BB962C8B-B14F-4D97-AF65-F5344CB8AC3E}">
        <p14:creationId xmlns:p14="http://schemas.microsoft.com/office/powerpoint/2010/main" val="307496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95BB6-F2F1-4BD5-9A3A-70C4940D4E36}"/>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6CE22503-3F48-448E-B30A-8C597F16479C}"/>
              </a:ext>
            </a:extLst>
          </p:cNvPr>
          <p:cNvSpPr>
            <a:spLocks noGrp="1"/>
          </p:cNvSpPr>
          <p:nvPr>
            <p:ph idx="1"/>
          </p:nvPr>
        </p:nvSpPr>
        <p:spPr/>
        <p:txBody>
          <a:bodyPr>
            <a:normAutofit/>
          </a:bodyPr>
          <a:lstStyle/>
          <a:p>
            <a:r>
              <a:rPr lang="en-US" sz="2400" dirty="0"/>
              <a:t>Offer Voter Registration Services during each Covered Transaction (Application, Recertification and Change of Address for both In-Person and Remote Transactions)</a:t>
            </a:r>
          </a:p>
          <a:p>
            <a:r>
              <a:rPr lang="en-US" sz="2400" dirty="0"/>
              <a:t>NVRA Question</a:t>
            </a:r>
          </a:p>
          <a:p>
            <a:pPr lvl="1"/>
            <a:r>
              <a:rPr lang="en-US" dirty="0"/>
              <a:t>At every covered transaction ask participants the NVRA Question:</a:t>
            </a:r>
          </a:p>
          <a:p>
            <a:pPr lvl="2"/>
            <a:r>
              <a:rPr lang="en-US" sz="2400" dirty="0"/>
              <a:t>“If you are not registered to vote where you live now, would you like to apply to register to vote here today?’’</a:t>
            </a:r>
          </a:p>
          <a:p>
            <a:r>
              <a:rPr lang="en-US" sz="2400" dirty="0"/>
              <a:t>Transmit all completed voter registration applications to the County Board of Elections within 5 business days.</a:t>
            </a:r>
          </a:p>
          <a:p>
            <a:endParaRPr lang="en-US" dirty="0"/>
          </a:p>
        </p:txBody>
      </p:sp>
    </p:spTree>
    <p:extLst>
      <p:ext uri="{BB962C8B-B14F-4D97-AF65-F5344CB8AC3E}">
        <p14:creationId xmlns:p14="http://schemas.microsoft.com/office/powerpoint/2010/main" val="384203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565C5-45BB-489A-9E75-8C3056A4598A}"/>
              </a:ext>
            </a:extLst>
          </p:cNvPr>
          <p:cNvSpPr>
            <a:spLocks noGrp="1"/>
          </p:cNvSpPr>
          <p:nvPr>
            <p:ph type="title"/>
          </p:nvPr>
        </p:nvSpPr>
        <p:spPr/>
        <p:txBody>
          <a:bodyPr/>
          <a:lstStyle/>
          <a:p>
            <a:r>
              <a:rPr lang="en-US" dirty="0"/>
              <a:t>NVRA Contacts</a:t>
            </a:r>
          </a:p>
        </p:txBody>
      </p:sp>
      <p:sp>
        <p:nvSpPr>
          <p:cNvPr id="3" name="Content Placeholder 2">
            <a:extLst>
              <a:ext uri="{FF2B5EF4-FFF2-40B4-BE49-F238E27FC236}">
                <a16:creationId xmlns:a16="http://schemas.microsoft.com/office/drawing/2014/main" id="{328634A3-2F1F-46B8-9CB4-6D6C6C559A38}"/>
              </a:ext>
            </a:extLst>
          </p:cNvPr>
          <p:cNvSpPr>
            <a:spLocks noGrp="1"/>
          </p:cNvSpPr>
          <p:nvPr>
            <p:ph idx="1"/>
          </p:nvPr>
        </p:nvSpPr>
        <p:spPr/>
        <p:txBody>
          <a:bodyPr/>
          <a:lstStyle/>
          <a:p>
            <a:r>
              <a:rPr lang="en-US" dirty="0"/>
              <a:t>NC State Board of Elections</a:t>
            </a:r>
            <a:br>
              <a:rPr lang="en-US" dirty="0"/>
            </a:br>
            <a:r>
              <a:rPr lang="en-US" dirty="0"/>
              <a:t>SBE NVRA Coordinator: Veronica Degraffenreid &amp; </a:t>
            </a:r>
            <a:br>
              <a:rPr lang="en-US" dirty="0"/>
            </a:br>
            <a:r>
              <a:rPr lang="en-US" dirty="0"/>
              <a:t>NVRA Elections Specialist: Kori House</a:t>
            </a:r>
            <a:br>
              <a:rPr lang="en-US" dirty="0"/>
            </a:br>
            <a:r>
              <a:rPr lang="en-US" dirty="0">
                <a:hlinkClick r:id="rId2"/>
              </a:rPr>
              <a:t>NVRA@ncsbe.gov</a:t>
            </a:r>
            <a:r>
              <a:rPr lang="en-US" dirty="0"/>
              <a:t> </a:t>
            </a:r>
          </a:p>
          <a:p>
            <a:r>
              <a:rPr lang="en-US" dirty="0"/>
              <a:t>NC Department of Health and Human Services (DHHS)</a:t>
            </a:r>
            <a:br>
              <a:rPr lang="en-US" dirty="0"/>
            </a:br>
            <a:r>
              <a:rPr lang="en-US" dirty="0"/>
              <a:t>DHHS NVRA Coordinator: Jennifer Braley</a:t>
            </a:r>
            <a:br>
              <a:rPr lang="en-US" dirty="0"/>
            </a:br>
            <a:r>
              <a:rPr lang="en-US" dirty="0">
                <a:hlinkClick r:id="rId3"/>
              </a:rPr>
              <a:t>NVRA@dhhs.nc.gov</a:t>
            </a:r>
            <a:r>
              <a:rPr lang="en-US" dirty="0"/>
              <a:t>  </a:t>
            </a:r>
          </a:p>
          <a:p>
            <a:r>
              <a:rPr lang="en-US" dirty="0"/>
              <a:t>DHHS - Division of Social Services </a:t>
            </a:r>
            <a:br>
              <a:rPr lang="en-US" dirty="0"/>
            </a:br>
            <a:r>
              <a:rPr lang="en-US" dirty="0"/>
              <a:t>NC DSS NVRA/Civil Rights Coordinator: Carlotta Dixon</a:t>
            </a:r>
            <a:br>
              <a:rPr lang="en-US" dirty="0"/>
            </a:br>
            <a:r>
              <a:rPr lang="en-US" dirty="0">
                <a:hlinkClick r:id="rId4"/>
              </a:rPr>
              <a:t>Carlotta.Dixon@dhhs.nc.gov</a:t>
            </a:r>
            <a:r>
              <a:rPr lang="en-US" dirty="0"/>
              <a:t>  </a:t>
            </a:r>
          </a:p>
          <a:p>
            <a:endParaRPr lang="en-US" dirty="0"/>
          </a:p>
        </p:txBody>
      </p:sp>
    </p:spTree>
    <p:extLst>
      <p:ext uri="{BB962C8B-B14F-4D97-AF65-F5344CB8AC3E}">
        <p14:creationId xmlns:p14="http://schemas.microsoft.com/office/powerpoint/2010/main" val="16032593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Dividen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668</Words>
  <Application>Microsoft Office PowerPoint</Application>
  <PresentationFormat>Widescreen</PresentationFormat>
  <Paragraphs>48</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Gill Sans MT</vt:lpstr>
      <vt:lpstr>Wingdings 2</vt:lpstr>
      <vt:lpstr>Dividend</vt:lpstr>
      <vt:lpstr>PowerPoint Presentation</vt:lpstr>
      <vt:lpstr>NC  Voter Registration Application  Updated Form</vt:lpstr>
      <vt:lpstr>Voter Registration form Distribution</vt:lpstr>
      <vt:lpstr>NVRA supplies Update</vt:lpstr>
      <vt:lpstr>reminders</vt:lpstr>
      <vt:lpstr>NVRA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House, Kori</dc:creator>
  <cp:lastModifiedBy>Raby, Andy</cp:lastModifiedBy>
  <cp:revision>10</cp:revision>
  <dcterms:created xsi:type="dcterms:W3CDTF">2019-10-22T13:20:32Z</dcterms:created>
  <dcterms:modified xsi:type="dcterms:W3CDTF">2019-10-23T15:41:42Z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64A72AF9-BD78-47FF-B5E2-3063B7BDFCBC</vt:lpwstr>
  </property>
  <property fmtid="{D5CDD505-2E9C-101B-9397-08002B2CF9AE}" pid="3" name="ArticulatePath">
    <vt:lpwstr>NVRA_100CoCall_October19 - KH</vt:lpwstr>
  </property>
</Properties>
</file>