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6"/>
  </p:notesMasterIdLst>
  <p:handoutMasterIdLst>
    <p:handoutMasterId r:id="rId27"/>
  </p:handoutMasterIdLst>
  <p:sldIdLst>
    <p:sldId id="910" r:id="rId2"/>
    <p:sldId id="911" r:id="rId3"/>
    <p:sldId id="912" r:id="rId4"/>
    <p:sldId id="925" r:id="rId5"/>
    <p:sldId id="926" r:id="rId6"/>
    <p:sldId id="927" r:id="rId7"/>
    <p:sldId id="930" r:id="rId8"/>
    <p:sldId id="931" r:id="rId9"/>
    <p:sldId id="928" r:id="rId10"/>
    <p:sldId id="929" r:id="rId11"/>
    <p:sldId id="933" r:id="rId12"/>
    <p:sldId id="916" r:id="rId13"/>
    <p:sldId id="922" r:id="rId14"/>
    <p:sldId id="917" r:id="rId15"/>
    <p:sldId id="934" r:id="rId16"/>
    <p:sldId id="935" r:id="rId17"/>
    <p:sldId id="937" r:id="rId18"/>
    <p:sldId id="939" r:id="rId19"/>
    <p:sldId id="924" r:id="rId20"/>
    <p:sldId id="398" r:id="rId21"/>
    <p:sldId id="941" r:id="rId22"/>
    <p:sldId id="942" r:id="rId23"/>
    <p:sldId id="940" r:id="rId24"/>
    <p:sldId id="932"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s, Ashton Privette" initials="WAP" lastIdx="37" clrIdx="1">
    <p:extLst>
      <p:ext uri="{19B8F6BF-5375-455C-9EA6-DF929625EA0E}">
        <p15:presenceInfo xmlns:p15="http://schemas.microsoft.com/office/powerpoint/2012/main" userId="S-1-5-21-344340502-4252695000-2390403120-1421039" providerId="AD"/>
      </p:ext>
    </p:extLst>
  </p:cmAuthor>
  <p:cmAuthor id="2" name="McMahon, John" initials="MJ" lastIdx="5" clrIdx="2">
    <p:extLst>
      <p:ext uri="{19B8F6BF-5375-455C-9EA6-DF929625EA0E}">
        <p15:presenceInfo xmlns:p15="http://schemas.microsoft.com/office/powerpoint/2012/main" userId="S-1-5-21-344340502-4252695000-2390403120-1202557" providerId="AD"/>
      </p:ext>
    </p:extLst>
  </p:cmAuthor>
  <p:cmAuthor id="3" name="Oshnock, Jennifer B" initials="OJB" lastIdx="24" clrIdx="3">
    <p:extLst>
      <p:ext uri="{19B8F6BF-5375-455C-9EA6-DF929625EA0E}">
        <p15:presenceInfo xmlns:p15="http://schemas.microsoft.com/office/powerpoint/2012/main" userId="S-1-5-21-2744878847-1876734302-662453930-451536" providerId="AD"/>
      </p:ext>
    </p:extLst>
  </p:cmAuthor>
  <p:cmAuthor id="4" name="West, Peter L" initials="WPL" lastIdx="1" clrIdx="4">
    <p:extLst>
      <p:ext uri="{19B8F6BF-5375-455C-9EA6-DF929625EA0E}">
        <p15:presenceInfo xmlns:p15="http://schemas.microsoft.com/office/powerpoint/2012/main" userId="S-1-5-21-2744878847-1876734302-662453930-4460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65E"/>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74963" autoAdjust="0"/>
  </p:normalViewPr>
  <p:slideViewPr>
    <p:cSldViewPr snapToGrid="0">
      <p:cViewPr varScale="1">
        <p:scale>
          <a:sx n="86" d="100"/>
          <a:sy n="86" d="100"/>
        </p:scale>
        <p:origin x="2664" y="78"/>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sorterViewPr>
    <p:cViewPr varScale="1">
      <p:scale>
        <a:sx n="1" d="1"/>
        <a:sy n="1" d="1"/>
      </p:scale>
      <p:origin x="0" y="-33198"/>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 y="0"/>
            <a:ext cx="3038475" cy="466578"/>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6" y="0"/>
            <a:ext cx="3038475" cy="466578"/>
          </a:xfrm>
          <a:prstGeom prst="rect">
            <a:avLst/>
          </a:prstGeom>
        </p:spPr>
        <p:txBody>
          <a:bodyPr vert="horz" lIns="91759" tIns="45880" rIns="91759" bIns="45880" rtlCol="0"/>
          <a:lstStyle>
            <a:lvl1pPr algn="r">
              <a:defRPr sz="1200"/>
            </a:lvl1pPr>
          </a:lstStyle>
          <a:p>
            <a:fld id="{A9B734D9-FBB7-4B85-86A2-24E15EDE55E0}" type="datetimeFigureOut">
              <a:rPr lang="en-US" smtClean="0"/>
              <a:t>4/7/2020</a:t>
            </a:fld>
            <a:endParaRPr lang="en-US" dirty="0"/>
          </a:p>
        </p:txBody>
      </p:sp>
      <p:sp>
        <p:nvSpPr>
          <p:cNvPr id="4" name="Footer Placeholder 3"/>
          <p:cNvSpPr>
            <a:spLocks noGrp="1"/>
          </p:cNvSpPr>
          <p:nvPr>
            <p:ph type="ftr" sz="quarter" idx="2"/>
          </p:nvPr>
        </p:nvSpPr>
        <p:spPr>
          <a:xfrm>
            <a:off x="10" y="8829823"/>
            <a:ext cx="3038475" cy="466578"/>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6" y="8829823"/>
            <a:ext cx="3038475" cy="466578"/>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6435"/>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6435"/>
          </a:xfrm>
          <a:prstGeom prst="rect">
            <a:avLst/>
          </a:prstGeom>
        </p:spPr>
        <p:txBody>
          <a:bodyPr vert="horz" lIns="93155" tIns="46576" rIns="93155" bIns="46576" rtlCol="0"/>
          <a:lstStyle>
            <a:lvl1pPr algn="r">
              <a:defRPr sz="1200"/>
            </a:lvl1pPr>
          </a:lstStyle>
          <a:p>
            <a:fld id="{E3FD6F98-055A-4837-90F2-8E5F6821A1BB}" type="datetimeFigureOut">
              <a:rPr lang="en-US" smtClean="0"/>
              <a:t>4/7/2020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73900"/>
            <a:ext cx="5608320" cy="3660458"/>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6"/>
            <a:ext cx="3037840" cy="466434"/>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76"/>
            <a:ext cx="3037840" cy="466434"/>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2567715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dirty="0"/>
              <a:t>Children and Families open for Child 	Welfare 	Services </a:t>
            </a:r>
          </a:p>
          <a:p>
            <a:pPr lvl="1">
              <a:buFont typeface="Arial" panose="020B0604020202020204" pitchFamily="34" charset="0"/>
              <a:buChar char="•"/>
            </a:pPr>
            <a:r>
              <a:rPr lang="en-US" dirty="0"/>
              <a:t>	</a:t>
            </a:r>
            <a:r>
              <a:rPr lang="en-US" dirty="0">
                <a:highlight>
                  <a:srgbClr val="FFFF00"/>
                </a:highlight>
              </a:rPr>
              <a:t>Adults: Wards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3651877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684180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24</a:t>
            </a:fld>
            <a:endParaRPr lang="en-US" dirty="0"/>
          </a:p>
        </p:txBody>
      </p:sp>
    </p:spTree>
    <p:extLst>
      <p:ext uri="{BB962C8B-B14F-4D97-AF65-F5344CB8AC3E}">
        <p14:creationId xmlns:p14="http://schemas.microsoft.com/office/powerpoint/2010/main" val="24682646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Divider, Title, Text">
    <p:spTree>
      <p:nvGrpSpPr>
        <p:cNvPr id="1" name=""/>
        <p:cNvGrpSpPr/>
        <p:nvPr/>
      </p:nvGrpSpPr>
      <p:grpSpPr>
        <a:xfrm>
          <a:off x="0" y="0"/>
          <a:ext cx="0" cy="0"/>
          <a:chOff x="0" y="0"/>
          <a:chExt cx="0" cy="0"/>
        </a:xfrm>
      </p:grpSpPr>
      <p:sp>
        <p:nvSpPr>
          <p:cNvPr id="5" name="Rectangle 4"/>
          <p:cNvSpPr/>
          <p:nvPr userDrawn="1"/>
        </p:nvSpPr>
        <p:spPr>
          <a:xfrm>
            <a:off x="0" y="6591300"/>
            <a:ext cx="9144000" cy="276225"/>
          </a:xfrm>
          <a:prstGeom prst="rect">
            <a:avLst/>
          </a:prstGeom>
          <a:gradFill flip="none" rotWithShape="1">
            <a:gsLst>
              <a:gs pos="35000">
                <a:srgbClr val="4F745E"/>
              </a:gs>
              <a:gs pos="0">
                <a:schemeClr val="accent1"/>
              </a:gs>
              <a:gs pos="100000">
                <a:schemeClr val="tx2">
                  <a:lumMod val="77000"/>
                </a:scheme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solidFill>
                <a:srgbClr val="FFFFFF"/>
              </a:solidFill>
            </a:endParaRPr>
          </a:p>
        </p:txBody>
      </p:sp>
      <p:sp>
        <p:nvSpPr>
          <p:cNvPr id="6" name="Rectangle 5"/>
          <p:cNvSpPr/>
          <p:nvPr userDrawn="1"/>
        </p:nvSpPr>
        <p:spPr>
          <a:xfrm>
            <a:off x="0" y="-15875"/>
            <a:ext cx="9144000" cy="320675"/>
          </a:xfrm>
          <a:prstGeom prst="rect">
            <a:avLst/>
          </a:prstGeom>
          <a:gradFill flip="none" rotWithShape="1">
            <a:gsLst>
              <a:gs pos="35000">
                <a:srgbClr val="4F745E"/>
              </a:gs>
              <a:gs pos="0">
                <a:schemeClr val="accent1"/>
              </a:gs>
              <a:gs pos="100000">
                <a:schemeClr val="tx2">
                  <a:lumMod val="77000"/>
                </a:scheme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solidFill>
                <a:srgbClr val="FFFFFF"/>
              </a:solidFill>
            </a:endParaRPr>
          </a:p>
        </p:txBody>
      </p:sp>
      <p:pic>
        <p:nvPicPr>
          <p:cNvPr id="7"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9563" y="5727700"/>
            <a:ext cx="9334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628650" y="1031863"/>
            <a:ext cx="7886700" cy="4695837"/>
          </a:xfrm>
        </p:spPr>
        <p:txBody>
          <a:bodyPr>
            <a:noAutofit/>
          </a:bodyPr>
          <a:lstStyle>
            <a:lvl1pPr>
              <a:lnSpc>
                <a:spcPct val="100000"/>
              </a:lnSpc>
              <a:spcBef>
                <a:spcPts val="1200"/>
              </a:spcBef>
              <a:spcAft>
                <a:spcPts val="200"/>
              </a:spcAft>
              <a:defRPr sz="2400" baseline="0">
                <a:solidFill>
                  <a:schemeClr val="tx1"/>
                </a:solidFill>
                <a:latin typeface="Franklin Gothic Medium" panose="020B0603020102020204" pitchFamily="34" charset="0"/>
                <a:cs typeface="Calibri" pitchFamily="34" charset="0"/>
              </a:defRPr>
            </a:lvl1pPr>
            <a:lvl2pPr>
              <a:lnSpc>
                <a:spcPct val="100000"/>
              </a:lnSpc>
              <a:spcBef>
                <a:spcPts val="0"/>
              </a:spcBef>
              <a:spcAft>
                <a:spcPts val="200"/>
              </a:spcAft>
              <a:defRPr sz="2000">
                <a:solidFill>
                  <a:schemeClr val="tx1"/>
                </a:solidFill>
                <a:latin typeface="Franklin Gothic Medium" panose="020B0603020102020204" pitchFamily="34" charset="0"/>
                <a:cs typeface="Calibri" pitchFamily="34" charset="0"/>
              </a:defRPr>
            </a:lvl2pPr>
            <a:lvl3pPr>
              <a:lnSpc>
                <a:spcPct val="100000"/>
              </a:lnSpc>
              <a:spcBef>
                <a:spcPts val="0"/>
              </a:spcBef>
              <a:spcAft>
                <a:spcPts val="200"/>
              </a:spcAft>
              <a:defRPr sz="2000">
                <a:solidFill>
                  <a:schemeClr val="tx1"/>
                </a:solidFill>
                <a:latin typeface="Franklin Gothic Medium" panose="020B0603020102020204" pitchFamily="34" charset="0"/>
                <a:cs typeface="Calibri" pitchFamily="34" charset="0"/>
              </a:defRPr>
            </a:lvl3pPr>
            <a:lvl4pPr>
              <a:lnSpc>
                <a:spcPct val="100000"/>
              </a:lnSpc>
              <a:spcBef>
                <a:spcPts val="0"/>
              </a:spcBef>
              <a:spcAft>
                <a:spcPts val="200"/>
              </a:spcAft>
              <a:defRPr sz="2000">
                <a:solidFill>
                  <a:schemeClr val="tx1"/>
                </a:solidFill>
                <a:latin typeface="Franklin Gothic Medium" panose="020B0603020102020204" pitchFamily="34" charset="0"/>
                <a:cs typeface="Calibri" pitchFamily="34" charset="0"/>
              </a:defRPr>
            </a:lvl4pPr>
            <a:lvl5pPr>
              <a:lnSpc>
                <a:spcPct val="100000"/>
              </a:lnSpc>
              <a:spcBef>
                <a:spcPts val="0"/>
              </a:spcBef>
              <a:spcAft>
                <a:spcPts val="200"/>
              </a:spcAft>
              <a:defRPr sz="2000">
                <a:solidFill>
                  <a:schemeClr val="tx1"/>
                </a:solidFill>
                <a:latin typeface="Franklin Gothic Medium" panose="020B0603020102020204" pitchFamily="34" charset="0"/>
                <a:cs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3"/>
          </p:nvPr>
        </p:nvSpPr>
        <p:spPr>
          <a:xfrm>
            <a:off x="628650" y="209550"/>
            <a:ext cx="7886700" cy="822325"/>
          </a:xfrm>
        </p:spPr>
        <p:txBody>
          <a:bodyPr anchor="b">
            <a:noAutofit/>
          </a:bodyPr>
          <a:lstStyle>
            <a:lvl1pPr marL="0" indent="0">
              <a:buNone/>
              <a:defRPr sz="3200" baseline="0">
                <a:solidFill>
                  <a:schemeClr val="accent3"/>
                </a:solidFill>
                <a:latin typeface="Franklin Gothic Demi Cond" panose="020B0706030402020204" pitchFamily="34" charset="0"/>
              </a:defRPr>
            </a:lvl1pPr>
            <a:lvl2pPr marL="342900" indent="0">
              <a:buNone/>
              <a:defRPr sz="3200">
                <a:latin typeface="Franklin Gothic Demi Cond" panose="020B0706030402020204" pitchFamily="34" charset="0"/>
              </a:defRPr>
            </a:lvl2pPr>
            <a:lvl3pPr marL="685800" indent="0">
              <a:buNone/>
              <a:defRPr sz="3200">
                <a:latin typeface="Franklin Gothic Demi Cond" panose="020B0706030402020204" pitchFamily="34" charset="0"/>
              </a:defRPr>
            </a:lvl3pPr>
            <a:lvl4pPr marL="1028700" indent="0">
              <a:buNone/>
              <a:defRPr sz="3200">
                <a:latin typeface="Franklin Gothic Demi Cond" panose="020B0706030402020204" pitchFamily="34" charset="0"/>
              </a:defRPr>
            </a:lvl4pPr>
            <a:lvl5pPr marL="1371600" indent="0">
              <a:buNone/>
              <a:defRPr sz="3200">
                <a:latin typeface="Franklin Gothic Demi Cond" panose="020B0706030402020204" pitchFamily="34" charset="0"/>
              </a:defRPr>
            </a:lvl5pPr>
          </a:lstStyle>
          <a:p>
            <a:pPr lvl="0"/>
            <a:r>
              <a:rPr lang="en-US"/>
              <a:t>Click to edit Master text styles</a:t>
            </a:r>
          </a:p>
        </p:txBody>
      </p:sp>
      <p:sp>
        <p:nvSpPr>
          <p:cNvPr id="9" name="Title 1"/>
          <p:cNvSpPr>
            <a:spLocks noGrp="1"/>
          </p:cNvSpPr>
          <p:nvPr>
            <p:ph type="ctrTitle"/>
          </p:nvPr>
        </p:nvSpPr>
        <p:spPr>
          <a:xfrm>
            <a:off x="95250" y="-15477"/>
            <a:ext cx="8905875" cy="320277"/>
          </a:xfrm>
        </p:spPr>
        <p:txBody>
          <a:bodyPr anchor="ctr">
            <a:noAutofit/>
          </a:bodyPr>
          <a:lstStyle>
            <a:lvl1pPr algn="l">
              <a:defRPr sz="1400" i="0" baseline="0">
                <a:solidFill>
                  <a:schemeClr val="bg1"/>
                </a:solidFill>
                <a:latin typeface="Franklin Gothic Demi Cond" panose="020B0706030402020204" pitchFamily="34" charset="0"/>
                <a:cs typeface="Times New Roman" panose="02020603050405020304" pitchFamily="18" charset="0"/>
              </a:defRPr>
            </a:lvl1pPr>
          </a:lstStyle>
          <a:p>
            <a:r>
              <a:rPr lang="en-US"/>
              <a:t>Click to edit Master title style</a:t>
            </a:r>
            <a:endParaRPr lang="en-US" dirty="0"/>
          </a:p>
        </p:txBody>
      </p:sp>
      <p:sp>
        <p:nvSpPr>
          <p:cNvPr id="8" name="Slide Number Placeholder 5"/>
          <p:cNvSpPr>
            <a:spLocks noGrp="1"/>
          </p:cNvSpPr>
          <p:nvPr>
            <p:ph type="sldNum" sz="quarter" idx="14"/>
          </p:nvPr>
        </p:nvSpPr>
        <p:spPr>
          <a:xfrm>
            <a:off x="6900863" y="6648450"/>
            <a:ext cx="2057400" cy="138113"/>
          </a:xfrm>
        </p:spPr>
        <p:txBody>
          <a:bodyPr/>
          <a:lstStyle>
            <a:lvl1pPr algn="r">
              <a:defRPr>
                <a:solidFill>
                  <a:srgbClr val="FFFFFF"/>
                </a:solidFill>
                <a:latin typeface="Franklin Gothic Demi Cond" panose="020B0706030402020204" pitchFamily="34" charset="0"/>
              </a:defRPr>
            </a:lvl1pPr>
          </a:lstStyle>
          <a:p>
            <a:pPr>
              <a:defRPr/>
            </a:pPr>
            <a:fld id="{D26EB6A3-DEE7-41E2-80F0-F03781139CBB}" type="slidenum">
              <a:rPr lang="en-US"/>
              <a:pPr>
                <a:defRPr/>
              </a:pPr>
              <a:t>‹#›</a:t>
            </a:fld>
            <a:endParaRPr lang="en-US" dirty="0"/>
          </a:p>
        </p:txBody>
      </p:sp>
    </p:spTree>
    <p:extLst>
      <p:ext uri="{BB962C8B-B14F-4D97-AF65-F5344CB8AC3E}">
        <p14:creationId xmlns:p14="http://schemas.microsoft.com/office/powerpoint/2010/main" val="4091845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7FAA66-5D9C-47F8-BA4F-9DD20A3B1334}" type="slidenum">
              <a:rPr lang="en-US" smtClean="0"/>
              <a:pPr/>
              <a:t>‹#›</a:t>
            </a:fld>
            <a:endParaRPr lang="en-US" dirty="0"/>
          </a:p>
        </p:txBody>
      </p:sp>
    </p:spTree>
    <p:extLst>
      <p:ext uri="{BB962C8B-B14F-4D97-AF65-F5344CB8AC3E}">
        <p14:creationId xmlns:p14="http://schemas.microsoft.com/office/powerpoint/2010/main" val="2647451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Slide - TableChart">
  <p:cSld name="1_Content Slide - TableChart">
    <p:spTree>
      <p:nvGrpSpPr>
        <p:cNvPr id="1" name="Shape 86"/>
        <p:cNvGrpSpPr/>
        <p:nvPr/>
      </p:nvGrpSpPr>
      <p:grpSpPr>
        <a:xfrm>
          <a:off x="0" y="0"/>
          <a:ext cx="0" cy="0"/>
          <a:chOff x="0" y="0"/>
          <a:chExt cx="0" cy="0"/>
        </a:xfrm>
      </p:grpSpPr>
      <p:sp>
        <p:nvSpPr>
          <p:cNvPr id="87" name="Google Shape;87;p19"/>
          <p:cNvSpPr txBox="1">
            <a:spLocks noGrp="1"/>
          </p:cNvSpPr>
          <p:nvPr>
            <p:ph type="title"/>
          </p:nvPr>
        </p:nvSpPr>
        <p:spPr>
          <a:xfrm>
            <a:off x="674369" y="624055"/>
            <a:ext cx="7843200" cy="548800"/>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Clr>
                <a:srgbClr val="17365D"/>
              </a:buClr>
              <a:buSzPts val="3200"/>
              <a:buFont typeface="Arial"/>
              <a:buNone/>
              <a:defRPr sz="3200" b="1" i="0" u="none" strike="noStrike" cap="none">
                <a:solidFill>
                  <a:srgbClr val="17365D"/>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8" name="Google Shape;88;p19"/>
          <p:cNvSpPr/>
          <p:nvPr/>
        </p:nvSpPr>
        <p:spPr>
          <a:xfrm>
            <a:off x="0" y="3860"/>
            <a:ext cx="9144000" cy="457200"/>
          </a:xfrm>
          <a:prstGeom prst="rect">
            <a:avLst/>
          </a:prstGeom>
          <a:gradFill>
            <a:gsLst>
              <a:gs pos="0">
                <a:srgbClr val="17365D"/>
              </a:gs>
              <a:gs pos="60000">
                <a:srgbClr val="D1E3ED"/>
              </a:gs>
              <a:gs pos="100000">
                <a:srgbClr val="E8F0F5"/>
              </a:gs>
            </a:gsLst>
            <a:lin ang="10800025"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400" b="1" i="0" u="none" strike="noStrike" cap="none" dirty="0">
              <a:solidFill>
                <a:srgbClr val="17365D"/>
              </a:solidFill>
              <a:latin typeface="Montserrat"/>
              <a:ea typeface="Montserrat"/>
              <a:cs typeface="Montserrat"/>
              <a:sym typeface="Montserrat"/>
            </a:endParaRPr>
          </a:p>
        </p:txBody>
      </p:sp>
      <p:sp>
        <p:nvSpPr>
          <p:cNvPr id="89" name="Google Shape;89;p19"/>
          <p:cNvSpPr txBox="1">
            <a:spLocks noGrp="1"/>
          </p:cNvSpPr>
          <p:nvPr>
            <p:ph type="body" idx="1"/>
          </p:nvPr>
        </p:nvSpPr>
        <p:spPr>
          <a:xfrm>
            <a:off x="524933" y="6249457"/>
            <a:ext cx="7992000" cy="330400"/>
          </a:xfrm>
          <a:prstGeom prst="rect">
            <a:avLst/>
          </a:prstGeom>
          <a:noFill/>
          <a:ln>
            <a:noFill/>
          </a:ln>
        </p:spPr>
        <p:txBody>
          <a:bodyPr spcFirstLastPara="1" wrap="square" lIns="91425" tIns="45700" rIns="91425" bIns="45700" anchor="b" anchorCtr="0"/>
          <a:lstStyle>
            <a:lvl1pPr marL="457189" marR="0" lvl="0" indent="-228594" algn="l" rtl="0">
              <a:lnSpc>
                <a:spcPct val="100000"/>
              </a:lnSpc>
              <a:spcBef>
                <a:spcPts val="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1pPr>
            <a:lvl2pPr marL="914378" marR="0" lvl="1" indent="-342892" algn="l" rtl="0">
              <a:lnSpc>
                <a:spcPct val="90000"/>
              </a:lnSpc>
              <a:spcBef>
                <a:spcPts val="375"/>
              </a:spcBef>
              <a:spcAft>
                <a:spcPts val="0"/>
              </a:spcAft>
              <a:buClr>
                <a:schemeClr val="dk1"/>
              </a:buClr>
              <a:buSzPts val="1800"/>
              <a:buFont typeface="Arial"/>
              <a:buChar char="•"/>
              <a:defRPr sz="1800" b="1" i="0" u="none" strike="noStrike" cap="none">
                <a:solidFill>
                  <a:schemeClr val="dk1"/>
                </a:solidFill>
                <a:latin typeface="Helvetica Neue"/>
                <a:ea typeface="Helvetica Neue"/>
                <a:cs typeface="Helvetica Neue"/>
                <a:sym typeface="Helvetica Neue"/>
              </a:defRPr>
            </a:lvl2pPr>
            <a:lvl3pPr marL="1371566" marR="0" lvl="2" indent="-323842" algn="l" rtl="0">
              <a:lnSpc>
                <a:spcPct val="90000"/>
              </a:lnSpc>
              <a:spcBef>
                <a:spcPts val="375"/>
              </a:spcBef>
              <a:spcAft>
                <a:spcPts val="0"/>
              </a:spcAft>
              <a:buClr>
                <a:schemeClr val="dk1"/>
              </a:buClr>
              <a:buSzPts val="1500"/>
              <a:buFont typeface="Arial"/>
              <a:buChar char="•"/>
              <a:defRPr sz="1500" b="1" i="0" u="none" strike="noStrike" cap="none">
                <a:solidFill>
                  <a:schemeClr val="dk1"/>
                </a:solidFill>
                <a:latin typeface="Helvetica Neue"/>
                <a:ea typeface="Helvetica Neue"/>
                <a:cs typeface="Helvetica Neue"/>
                <a:sym typeface="Helvetica Neue"/>
              </a:defRPr>
            </a:lvl3pPr>
            <a:lvl4pPr marL="1828754" marR="0" lvl="3" indent="-314318" algn="l" rtl="0">
              <a:lnSpc>
                <a:spcPct val="90000"/>
              </a:lnSpc>
              <a:spcBef>
                <a:spcPts val="375"/>
              </a:spcBef>
              <a:spcAft>
                <a:spcPts val="0"/>
              </a:spcAft>
              <a:buClr>
                <a:schemeClr val="dk1"/>
              </a:buClr>
              <a:buSzPts val="1350"/>
              <a:buFont typeface="Arial"/>
              <a:buChar char="•"/>
              <a:defRPr sz="1350" b="1" i="0" u="none" strike="noStrike" cap="none">
                <a:solidFill>
                  <a:schemeClr val="dk1"/>
                </a:solidFill>
                <a:latin typeface="Helvetica Neue"/>
                <a:ea typeface="Helvetica Neue"/>
                <a:cs typeface="Helvetica Neue"/>
                <a:sym typeface="Helvetica Neue"/>
              </a:defRPr>
            </a:lvl4pPr>
            <a:lvl5pPr marL="2285943" marR="0" lvl="4" indent="-314318" algn="l" rtl="0">
              <a:lnSpc>
                <a:spcPct val="90000"/>
              </a:lnSpc>
              <a:spcBef>
                <a:spcPts val="375"/>
              </a:spcBef>
              <a:spcAft>
                <a:spcPts val="0"/>
              </a:spcAft>
              <a:buClr>
                <a:schemeClr val="dk1"/>
              </a:buClr>
              <a:buSzPts val="1350"/>
              <a:buFont typeface="Arial"/>
              <a:buChar char="•"/>
              <a:defRPr sz="1350" b="1" i="0" u="none" strike="noStrike" cap="none">
                <a:solidFill>
                  <a:schemeClr val="dk1"/>
                </a:solidFill>
                <a:latin typeface="Helvetica Neue"/>
                <a:ea typeface="Helvetica Neue"/>
                <a:cs typeface="Helvetica Neue"/>
                <a:sym typeface="Helvetica Neue"/>
              </a:defRPr>
            </a:lvl5pPr>
            <a:lvl6pPr marL="2743132" marR="0" lvl="5" indent="-31431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320" marR="0" lvl="6" indent="-31431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509" marR="0" lvl="7" indent="-31431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697" marR="0" lvl="8" indent="-31431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90" name="Google Shape;90;p19"/>
          <p:cNvSpPr txBox="1">
            <a:spLocks noGrp="1"/>
          </p:cNvSpPr>
          <p:nvPr>
            <p:ph type="body" idx="2"/>
          </p:nvPr>
        </p:nvSpPr>
        <p:spPr>
          <a:xfrm>
            <a:off x="622300" y="1335573"/>
            <a:ext cx="7894500" cy="4902800"/>
          </a:xfrm>
          <a:prstGeom prst="rect">
            <a:avLst/>
          </a:prstGeom>
          <a:noFill/>
          <a:ln>
            <a:noFill/>
          </a:ln>
        </p:spPr>
        <p:txBody>
          <a:bodyPr spcFirstLastPara="1" wrap="square" lIns="91425" tIns="45700" rIns="91425" bIns="45700" anchor="t" anchorCtr="0"/>
          <a:lstStyle>
            <a:lvl1pPr marL="457189" marR="0" lvl="0" indent="-228594" algn="ctr" rtl="0">
              <a:lnSpc>
                <a:spcPct val="90000"/>
              </a:lnSpc>
              <a:spcBef>
                <a:spcPts val="750"/>
              </a:spcBef>
              <a:spcAft>
                <a:spcPts val="0"/>
              </a:spcAft>
              <a:buClr>
                <a:schemeClr val="dk1"/>
              </a:buClr>
              <a:buSzPts val="2100"/>
              <a:buFont typeface="Arial"/>
              <a:buNone/>
              <a:defRPr sz="2100" b="1" i="0" u="none" strike="noStrike" cap="none">
                <a:solidFill>
                  <a:schemeClr val="dk1"/>
                </a:solidFill>
                <a:latin typeface="Arial"/>
                <a:ea typeface="Arial"/>
                <a:cs typeface="Arial"/>
                <a:sym typeface="Arial"/>
              </a:defRPr>
            </a:lvl1pPr>
            <a:lvl2pPr marL="914378" marR="0" lvl="1" indent="-342892" algn="l" rtl="0">
              <a:lnSpc>
                <a:spcPct val="90000"/>
              </a:lnSpc>
              <a:spcBef>
                <a:spcPts val="375"/>
              </a:spcBef>
              <a:spcAft>
                <a:spcPts val="0"/>
              </a:spcAft>
              <a:buClr>
                <a:schemeClr val="dk1"/>
              </a:buClr>
              <a:buSzPts val="1800"/>
              <a:buFont typeface="Arial"/>
              <a:buChar char="•"/>
              <a:defRPr sz="1800" b="1" i="0" u="none" strike="noStrike" cap="none">
                <a:solidFill>
                  <a:schemeClr val="dk1"/>
                </a:solidFill>
                <a:latin typeface="Helvetica Neue"/>
                <a:ea typeface="Helvetica Neue"/>
                <a:cs typeface="Helvetica Neue"/>
                <a:sym typeface="Helvetica Neue"/>
              </a:defRPr>
            </a:lvl2pPr>
            <a:lvl3pPr marL="1371566" marR="0" lvl="2" indent="-323842" algn="l" rtl="0">
              <a:lnSpc>
                <a:spcPct val="90000"/>
              </a:lnSpc>
              <a:spcBef>
                <a:spcPts val="375"/>
              </a:spcBef>
              <a:spcAft>
                <a:spcPts val="0"/>
              </a:spcAft>
              <a:buClr>
                <a:schemeClr val="dk1"/>
              </a:buClr>
              <a:buSzPts val="1500"/>
              <a:buFont typeface="Arial"/>
              <a:buChar char="•"/>
              <a:defRPr sz="1500" b="1" i="0" u="none" strike="noStrike" cap="none">
                <a:solidFill>
                  <a:schemeClr val="dk1"/>
                </a:solidFill>
                <a:latin typeface="Helvetica Neue"/>
                <a:ea typeface="Helvetica Neue"/>
                <a:cs typeface="Helvetica Neue"/>
                <a:sym typeface="Helvetica Neue"/>
              </a:defRPr>
            </a:lvl3pPr>
            <a:lvl4pPr marL="1828754" marR="0" lvl="3" indent="-314318" algn="l" rtl="0">
              <a:lnSpc>
                <a:spcPct val="90000"/>
              </a:lnSpc>
              <a:spcBef>
                <a:spcPts val="375"/>
              </a:spcBef>
              <a:spcAft>
                <a:spcPts val="0"/>
              </a:spcAft>
              <a:buClr>
                <a:schemeClr val="dk1"/>
              </a:buClr>
              <a:buSzPts val="1350"/>
              <a:buFont typeface="Arial"/>
              <a:buChar char="•"/>
              <a:defRPr sz="1350" b="1" i="0" u="none" strike="noStrike" cap="none">
                <a:solidFill>
                  <a:schemeClr val="dk1"/>
                </a:solidFill>
                <a:latin typeface="Helvetica Neue"/>
                <a:ea typeface="Helvetica Neue"/>
                <a:cs typeface="Helvetica Neue"/>
                <a:sym typeface="Helvetica Neue"/>
              </a:defRPr>
            </a:lvl4pPr>
            <a:lvl5pPr marL="2285943" marR="0" lvl="4" indent="-314318" algn="l" rtl="0">
              <a:lnSpc>
                <a:spcPct val="90000"/>
              </a:lnSpc>
              <a:spcBef>
                <a:spcPts val="375"/>
              </a:spcBef>
              <a:spcAft>
                <a:spcPts val="0"/>
              </a:spcAft>
              <a:buClr>
                <a:schemeClr val="dk1"/>
              </a:buClr>
              <a:buSzPts val="1350"/>
              <a:buFont typeface="Arial"/>
              <a:buChar char="•"/>
              <a:defRPr sz="1350" b="1" i="0" u="none" strike="noStrike" cap="none">
                <a:solidFill>
                  <a:schemeClr val="dk1"/>
                </a:solidFill>
                <a:latin typeface="Helvetica Neue"/>
                <a:ea typeface="Helvetica Neue"/>
                <a:cs typeface="Helvetica Neue"/>
                <a:sym typeface="Helvetica Neue"/>
              </a:defRPr>
            </a:lvl5pPr>
            <a:lvl6pPr marL="2743132" marR="0" lvl="5" indent="-31431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320" marR="0" lvl="6" indent="-31431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509" marR="0" lvl="7" indent="-31431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697" marR="0" lvl="8" indent="-31431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cxnSp>
        <p:nvCxnSpPr>
          <p:cNvPr id="91" name="Google Shape;91;p19"/>
          <p:cNvCxnSpPr/>
          <p:nvPr/>
        </p:nvCxnSpPr>
        <p:spPr>
          <a:xfrm>
            <a:off x="0" y="6573308"/>
            <a:ext cx="9144000" cy="0"/>
          </a:xfrm>
          <a:prstGeom prst="straightConnector1">
            <a:avLst/>
          </a:prstGeom>
          <a:noFill/>
          <a:ln w="22225" cap="flat" cmpd="sng">
            <a:solidFill>
              <a:srgbClr val="17365D"/>
            </a:solidFill>
            <a:prstDash val="solid"/>
            <a:miter lim="800000"/>
            <a:headEnd type="none" w="sm" len="sm"/>
            <a:tailEnd type="none" w="sm" len="sm"/>
          </a:ln>
        </p:spPr>
      </p:cxnSp>
    </p:spTree>
    <p:extLst>
      <p:ext uri="{BB962C8B-B14F-4D97-AF65-F5344CB8AC3E}">
        <p14:creationId xmlns:p14="http://schemas.microsoft.com/office/powerpoint/2010/main" val="4094184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700" r:id="rId10"/>
    <p:sldLayoutId id="2147483703" r:id="rId11"/>
    <p:sldLayoutId id="2147483704" r:id="rId12"/>
  </p:sldLayoutIdLst>
  <p:hf hdr="0" ft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mailto:DAAS.AdultServices@dhhs.nc.gov"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files.nc.gov/ncdhhs/documents/files/covid-19/NC-Interim-Guidance-for-PPE-in-Non-Medical-Setting.pdf"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47FC08-FE4F-4E9A-AECF-C71F2CCAE8C8}"/>
              </a:ext>
            </a:extLst>
          </p:cNvPr>
          <p:cNvSpPr>
            <a:spLocks noGrp="1"/>
          </p:cNvSpPr>
          <p:nvPr>
            <p:ph type="body" sz="quarter" idx="10"/>
          </p:nvPr>
        </p:nvSpPr>
        <p:spPr>
          <a:xfrm>
            <a:off x="2768596" y="463510"/>
            <a:ext cx="5774267" cy="2811745"/>
          </a:xfrm>
        </p:spPr>
        <p:txBody>
          <a:bodyPr/>
          <a:lstStyle/>
          <a:p>
            <a:pPr algn="ctr"/>
            <a:r>
              <a:rPr lang="en-US" dirty="0"/>
              <a:t>North Carolina </a:t>
            </a:r>
          </a:p>
          <a:p>
            <a:pPr algn="ctr"/>
            <a:r>
              <a:rPr lang="en-US" sz="3600" cap="all" dirty="0"/>
              <a:t>COVID-19 Response </a:t>
            </a:r>
          </a:p>
          <a:p>
            <a:pPr algn="ctr"/>
            <a:r>
              <a:rPr lang="en-US" dirty="0"/>
              <a:t>DSS Director Call </a:t>
            </a:r>
          </a:p>
        </p:txBody>
      </p:sp>
      <p:sp>
        <p:nvSpPr>
          <p:cNvPr id="3" name="Text Placeholder 2">
            <a:extLst>
              <a:ext uri="{FF2B5EF4-FFF2-40B4-BE49-F238E27FC236}">
                <a16:creationId xmlns:a16="http://schemas.microsoft.com/office/drawing/2014/main" id="{F70AEEB9-C465-491B-9D44-A0D347DF4BE6}"/>
              </a:ext>
            </a:extLst>
          </p:cNvPr>
          <p:cNvSpPr>
            <a:spLocks noGrp="1"/>
          </p:cNvSpPr>
          <p:nvPr>
            <p:ph type="body" sz="quarter" idx="11"/>
          </p:nvPr>
        </p:nvSpPr>
        <p:spPr>
          <a:xfrm>
            <a:off x="2705717" y="3140624"/>
            <a:ext cx="5900024" cy="948752"/>
          </a:xfrm>
        </p:spPr>
        <p:txBody>
          <a:bodyPr/>
          <a:lstStyle/>
          <a:p>
            <a:pPr algn="ctr"/>
            <a:r>
              <a:rPr lang="en-US" dirty="0"/>
              <a:t>Special Focus: </a:t>
            </a:r>
          </a:p>
          <a:p>
            <a:pPr algn="ctr"/>
            <a:r>
              <a:rPr lang="en-US" dirty="0"/>
              <a:t>Child Welfare and Adult Services </a:t>
            </a:r>
          </a:p>
        </p:txBody>
      </p:sp>
      <p:sp>
        <p:nvSpPr>
          <p:cNvPr id="4" name="Text Placeholder 3">
            <a:extLst>
              <a:ext uri="{FF2B5EF4-FFF2-40B4-BE49-F238E27FC236}">
                <a16:creationId xmlns:a16="http://schemas.microsoft.com/office/drawing/2014/main" id="{85843376-626E-453B-BF84-6E431FC4D7D7}"/>
              </a:ext>
            </a:extLst>
          </p:cNvPr>
          <p:cNvSpPr>
            <a:spLocks noGrp="1"/>
          </p:cNvSpPr>
          <p:nvPr>
            <p:ph type="body" sz="quarter" idx="12"/>
          </p:nvPr>
        </p:nvSpPr>
        <p:spPr>
          <a:xfrm>
            <a:off x="2768595" y="4433060"/>
            <a:ext cx="5774267" cy="694416"/>
          </a:xfrm>
        </p:spPr>
        <p:txBody>
          <a:bodyPr/>
          <a:lstStyle/>
          <a:p>
            <a:pPr algn="ctr"/>
            <a:r>
              <a:rPr lang="en-US" dirty="0"/>
              <a:t>April 3, 2020 </a:t>
            </a:r>
          </a:p>
        </p:txBody>
      </p:sp>
      <p:sp>
        <p:nvSpPr>
          <p:cNvPr id="5" name="TextBox 4">
            <a:extLst>
              <a:ext uri="{FF2B5EF4-FFF2-40B4-BE49-F238E27FC236}">
                <a16:creationId xmlns:a16="http://schemas.microsoft.com/office/drawing/2014/main" id="{F5A85FC8-1764-4823-9349-59A9BB2CF8F5}"/>
              </a:ext>
            </a:extLst>
          </p:cNvPr>
          <p:cNvSpPr txBox="1"/>
          <p:nvPr/>
        </p:nvSpPr>
        <p:spPr>
          <a:xfrm>
            <a:off x="68580" y="5652093"/>
            <a:ext cx="9006840" cy="646331"/>
          </a:xfrm>
          <a:prstGeom prst="rect">
            <a:avLst/>
          </a:prstGeom>
          <a:noFill/>
        </p:spPr>
        <p:txBody>
          <a:bodyPr wrap="square" rtlCol="0">
            <a:spAutoFit/>
          </a:bodyPr>
          <a:lstStyle/>
          <a:p>
            <a:r>
              <a:rPr lang="en-US" b="1" i="1" dirty="0">
                <a:solidFill>
                  <a:srgbClr val="FF0000"/>
                </a:solidFill>
              </a:rPr>
              <a:t>This presentation alone does not provide sufficient information about a CPS/APS response. Please use only to accompany the actual guidance documents. </a:t>
            </a:r>
          </a:p>
        </p:txBody>
      </p:sp>
    </p:spTree>
    <p:extLst>
      <p:ext uri="{BB962C8B-B14F-4D97-AF65-F5344CB8AC3E}">
        <p14:creationId xmlns:p14="http://schemas.microsoft.com/office/powerpoint/2010/main" val="3071649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B37B8-DADA-4EE6-AE6C-F28DF469CDFD}"/>
              </a:ext>
            </a:extLst>
          </p:cNvPr>
          <p:cNvSpPr>
            <a:spLocks noGrp="1"/>
          </p:cNvSpPr>
          <p:nvPr>
            <p:ph type="title"/>
          </p:nvPr>
        </p:nvSpPr>
        <p:spPr/>
        <p:txBody>
          <a:bodyPr/>
          <a:lstStyle/>
          <a:p>
            <a:r>
              <a:rPr lang="en-US" dirty="0"/>
              <a:t>APS- Limiting F2F Contacts</a:t>
            </a:r>
          </a:p>
        </p:txBody>
      </p:sp>
      <p:sp>
        <p:nvSpPr>
          <p:cNvPr id="3" name="Text Placeholder 2">
            <a:extLst>
              <a:ext uri="{FF2B5EF4-FFF2-40B4-BE49-F238E27FC236}">
                <a16:creationId xmlns:a16="http://schemas.microsoft.com/office/drawing/2014/main" id="{8E4F159B-BE78-485C-A43E-F1B9444CC04B}"/>
              </a:ext>
            </a:extLst>
          </p:cNvPr>
          <p:cNvSpPr>
            <a:spLocks noGrp="1"/>
          </p:cNvSpPr>
          <p:nvPr>
            <p:ph type="body" sz="quarter" idx="10"/>
          </p:nvPr>
        </p:nvSpPr>
        <p:spPr>
          <a:xfrm>
            <a:off x="628650" y="1172695"/>
            <a:ext cx="7888288" cy="4815729"/>
          </a:xfrm>
        </p:spPr>
        <p:txBody>
          <a:bodyPr/>
          <a:lstStyle/>
          <a:p>
            <a:pPr lvl="0"/>
            <a:r>
              <a:rPr lang="en-US" sz="2000" dirty="0"/>
              <a:t>Ask questions about the adults during Intake so that relief can be provided at initiation </a:t>
            </a:r>
          </a:p>
          <a:p>
            <a:pPr lvl="1"/>
            <a:r>
              <a:rPr lang="en-US" sz="1600" b="0" dirty="0"/>
              <a:t>Example: providing food assistance if that is a concern </a:t>
            </a:r>
          </a:p>
          <a:p>
            <a:pPr lvl="1"/>
            <a:endParaRPr lang="en-US" sz="1600" b="0" dirty="0"/>
          </a:p>
          <a:p>
            <a:pPr lvl="0"/>
            <a:r>
              <a:rPr lang="en-US" sz="2000" dirty="0"/>
              <a:t>Preplan Initiation- address all relevant information at 1st visit to include the following</a:t>
            </a:r>
            <a:r>
              <a:rPr lang="en-US" sz="1600" b="0" dirty="0"/>
              <a:t>:</a:t>
            </a:r>
          </a:p>
          <a:p>
            <a:pPr lvl="2"/>
            <a:r>
              <a:rPr lang="en-US" sz="1800" b="0" dirty="0"/>
              <a:t>Conduct relevant background checks prior to initiation </a:t>
            </a:r>
          </a:p>
          <a:p>
            <a:pPr lvl="2"/>
            <a:r>
              <a:rPr lang="en-US" sz="1800" b="0" dirty="0"/>
              <a:t>Consider the adult’s service needs and referrals needed</a:t>
            </a:r>
          </a:p>
          <a:p>
            <a:pPr lvl="2"/>
            <a:r>
              <a:rPr lang="en-US" sz="1800" b="0" dirty="0"/>
              <a:t>Contact any collaterals on the report or known to the agency prior to initiation so that there are no surprises</a:t>
            </a:r>
          </a:p>
          <a:p>
            <a:pPr lvl="2"/>
            <a:r>
              <a:rPr lang="en-US" sz="1800" b="0" dirty="0"/>
              <a:t>The APS worker should coordinate with the AHS whenever possible.  This includes sharing any collateral facility information or direct client contact.  This will help to limit the number of county staff in a facility thus preventing an unintentional spread of the virus.</a:t>
            </a:r>
          </a:p>
          <a:p>
            <a:r>
              <a:rPr lang="en-US" sz="2000" dirty="0"/>
              <a:t>Take consent forms that may be needed</a:t>
            </a:r>
          </a:p>
          <a:p>
            <a:pPr marL="0" indent="0">
              <a:buNone/>
            </a:pPr>
            <a:endParaRPr lang="en-US" sz="2000" b="0" dirty="0"/>
          </a:p>
          <a:p>
            <a:endParaRPr lang="en-US" b="0" dirty="0"/>
          </a:p>
        </p:txBody>
      </p:sp>
    </p:spTree>
    <p:extLst>
      <p:ext uri="{BB962C8B-B14F-4D97-AF65-F5344CB8AC3E}">
        <p14:creationId xmlns:p14="http://schemas.microsoft.com/office/powerpoint/2010/main" val="401308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03C107-2FEB-40D6-B131-97CE50723A26}"/>
              </a:ext>
            </a:extLst>
          </p:cNvPr>
          <p:cNvSpPr>
            <a:spLocks noGrp="1"/>
          </p:cNvSpPr>
          <p:nvPr>
            <p:ph type="title"/>
          </p:nvPr>
        </p:nvSpPr>
        <p:spPr/>
        <p:txBody>
          <a:bodyPr/>
          <a:lstStyle/>
          <a:p>
            <a:r>
              <a:rPr lang="en-US" dirty="0"/>
              <a:t>CPS Face to Face (F2F) Contacts</a:t>
            </a:r>
          </a:p>
        </p:txBody>
      </p:sp>
      <p:sp>
        <p:nvSpPr>
          <p:cNvPr id="6" name="Text Placeholder 5">
            <a:extLst>
              <a:ext uri="{FF2B5EF4-FFF2-40B4-BE49-F238E27FC236}">
                <a16:creationId xmlns:a16="http://schemas.microsoft.com/office/drawing/2014/main" id="{42EB1119-B12F-4481-8307-8D69EFF275D9}"/>
              </a:ext>
            </a:extLst>
          </p:cNvPr>
          <p:cNvSpPr>
            <a:spLocks noGrp="1"/>
          </p:cNvSpPr>
          <p:nvPr>
            <p:ph type="body" sz="quarter" idx="10"/>
          </p:nvPr>
        </p:nvSpPr>
        <p:spPr/>
        <p:txBody>
          <a:bodyPr/>
          <a:lstStyle/>
          <a:p>
            <a:pPr marL="0" indent="0">
              <a:buNone/>
            </a:pPr>
            <a:endParaRPr lang="en-US" dirty="0"/>
          </a:p>
          <a:p>
            <a:pPr marL="0" indent="0">
              <a:buNone/>
            </a:pPr>
            <a:r>
              <a:rPr lang="en-US" dirty="0"/>
              <a:t>An initial face to face (F2F) initiation is an</a:t>
            </a:r>
          </a:p>
          <a:p>
            <a:pPr marL="0" indent="0">
              <a:buNone/>
            </a:pPr>
            <a:r>
              <a:rPr lang="en-US" dirty="0"/>
              <a:t>essential element in assuring safety when</a:t>
            </a:r>
          </a:p>
          <a:p>
            <a:pPr marL="0" indent="0">
              <a:buNone/>
            </a:pPr>
            <a:r>
              <a:rPr lang="en-US" dirty="0"/>
              <a:t>CPS receives a new report accepted for a</a:t>
            </a:r>
          </a:p>
          <a:p>
            <a:pPr marL="0" indent="0">
              <a:buNone/>
            </a:pPr>
            <a:r>
              <a:rPr lang="en-US" dirty="0"/>
              <a:t>CPS Assessment</a:t>
            </a:r>
          </a:p>
        </p:txBody>
      </p:sp>
      <p:sp>
        <p:nvSpPr>
          <p:cNvPr id="7" name="Text Placeholder 6">
            <a:extLst>
              <a:ext uri="{FF2B5EF4-FFF2-40B4-BE49-F238E27FC236}">
                <a16:creationId xmlns:a16="http://schemas.microsoft.com/office/drawing/2014/main" id="{8909C602-6E7D-4227-A18A-3B3D6AE19F0A}"/>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971233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709E7-1461-4CF4-9C41-CCD6A0D99E9B}"/>
              </a:ext>
            </a:extLst>
          </p:cNvPr>
          <p:cNvSpPr>
            <a:spLocks noGrp="1"/>
          </p:cNvSpPr>
          <p:nvPr>
            <p:ph type="title"/>
          </p:nvPr>
        </p:nvSpPr>
        <p:spPr/>
        <p:txBody>
          <a:bodyPr/>
          <a:lstStyle/>
          <a:p>
            <a:r>
              <a:rPr lang="en-US" dirty="0"/>
              <a:t>Most Critical CPS Reports: </a:t>
            </a:r>
          </a:p>
        </p:txBody>
      </p:sp>
      <p:sp>
        <p:nvSpPr>
          <p:cNvPr id="3" name="Text Placeholder 2">
            <a:extLst>
              <a:ext uri="{FF2B5EF4-FFF2-40B4-BE49-F238E27FC236}">
                <a16:creationId xmlns:a16="http://schemas.microsoft.com/office/drawing/2014/main" id="{FA3B84A6-E846-4504-A4F2-B16CCECCC03E}"/>
              </a:ext>
            </a:extLst>
          </p:cNvPr>
          <p:cNvSpPr>
            <a:spLocks noGrp="1"/>
          </p:cNvSpPr>
          <p:nvPr>
            <p:ph type="body" sz="quarter" idx="10"/>
          </p:nvPr>
        </p:nvSpPr>
        <p:spPr/>
        <p:txBody>
          <a:bodyPr/>
          <a:lstStyle/>
          <a:p>
            <a:r>
              <a:rPr lang="en-US" sz="2400" dirty="0"/>
              <a:t>Immediate response</a:t>
            </a:r>
          </a:p>
          <a:p>
            <a:r>
              <a:rPr lang="en-US" sz="2400" dirty="0"/>
              <a:t>Serious domestic violence</a:t>
            </a:r>
          </a:p>
          <a:p>
            <a:r>
              <a:rPr lang="en-US" sz="2400" dirty="0"/>
              <a:t>Serious mental health/substance abuse</a:t>
            </a:r>
          </a:p>
          <a:p>
            <a:r>
              <a:rPr lang="en-US" sz="2400" dirty="0"/>
              <a:t>Young children, especially reports of serious injuries</a:t>
            </a:r>
          </a:p>
          <a:p>
            <a:r>
              <a:rPr lang="en-US" sz="2400" dirty="0"/>
              <a:t>Hx of previous death/serious injury</a:t>
            </a:r>
          </a:p>
          <a:p>
            <a:r>
              <a:rPr lang="en-US" sz="2400" dirty="0"/>
              <a:t>Child who recently returned home</a:t>
            </a:r>
          </a:p>
          <a:p>
            <a:r>
              <a:rPr lang="en-US" sz="2400" dirty="0"/>
              <a:t>Other reports in the professional judgment of staff that have an elevated risk</a:t>
            </a:r>
          </a:p>
          <a:p>
            <a:endParaRPr lang="en-US" dirty="0"/>
          </a:p>
        </p:txBody>
      </p:sp>
      <p:sp>
        <p:nvSpPr>
          <p:cNvPr id="4" name="Text Placeholder 3">
            <a:extLst>
              <a:ext uri="{FF2B5EF4-FFF2-40B4-BE49-F238E27FC236}">
                <a16:creationId xmlns:a16="http://schemas.microsoft.com/office/drawing/2014/main" id="{AEF68B5B-6245-4368-B747-3570DCF0F339}"/>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11745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83FE8-FAA5-461F-BE77-8E25EB29697A}"/>
              </a:ext>
            </a:extLst>
          </p:cNvPr>
          <p:cNvSpPr>
            <a:spLocks noGrp="1"/>
          </p:cNvSpPr>
          <p:nvPr>
            <p:ph type="title"/>
          </p:nvPr>
        </p:nvSpPr>
        <p:spPr/>
        <p:txBody>
          <a:bodyPr/>
          <a:lstStyle/>
          <a:p>
            <a:r>
              <a:rPr lang="en-US" dirty="0"/>
              <a:t>Follow Up Visits: Prioritize</a:t>
            </a:r>
          </a:p>
        </p:txBody>
      </p:sp>
      <p:sp>
        <p:nvSpPr>
          <p:cNvPr id="3" name="Text Placeholder 2">
            <a:extLst>
              <a:ext uri="{FF2B5EF4-FFF2-40B4-BE49-F238E27FC236}">
                <a16:creationId xmlns:a16="http://schemas.microsoft.com/office/drawing/2014/main" id="{38E11390-86C2-4384-89B4-1BD4DAE8BFAA}"/>
              </a:ext>
            </a:extLst>
          </p:cNvPr>
          <p:cNvSpPr>
            <a:spLocks noGrp="1"/>
          </p:cNvSpPr>
          <p:nvPr>
            <p:ph type="body" sz="quarter" idx="10"/>
          </p:nvPr>
        </p:nvSpPr>
        <p:spPr/>
        <p:txBody>
          <a:bodyPr/>
          <a:lstStyle/>
          <a:p>
            <a:r>
              <a:rPr lang="en-US" dirty="0"/>
              <a:t>CPS Ax: when children are conditionally safe and need ongoing monitoring to assure safety</a:t>
            </a:r>
          </a:p>
          <a:p>
            <a:pPr marL="0" indent="0">
              <a:buNone/>
            </a:pPr>
            <a:endParaRPr lang="en-US" dirty="0"/>
          </a:p>
          <a:p>
            <a:r>
              <a:rPr lang="en-US" dirty="0"/>
              <a:t>CPS IH: to assure safety and adherence to safety agreements, check for mitigation of risk</a:t>
            </a:r>
          </a:p>
          <a:p>
            <a:pPr marL="0" indent="0">
              <a:buNone/>
            </a:pPr>
            <a:endParaRPr lang="en-US" dirty="0"/>
          </a:p>
          <a:p>
            <a:r>
              <a:rPr lang="en-US" dirty="0"/>
              <a:t>Whenever a child is moving to a new household as a part of a safety agreement</a:t>
            </a:r>
          </a:p>
        </p:txBody>
      </p:sp>
    </p:spTree>
    <p:extLst>
      <p:ext uri="{BB962C8B-B14F-4D97-AF65-F5344CB8AC3E}">
        <p14:creationId xmlns:p14="http://schemas.microsoft.com/office/powerpoint/2010/main" val="2828519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968AE-EB6A-48F9-BD23-CF340337955F}"/>
              </a:ext>
            </a:extLst>
          </p:cNvPr>
          <p:cNvSpPr>
            <a:spLocks noGrp="1"/>
          </p:cNvSpPr>
          <p:nvPr>
            <p:ph type="title"/>
          </p:nvPr>
        </p:nvSpPr>
        <p:spPr/>
        <p:txBody>
          <a:bodyPr/>
          <a:lstStyle/>
          <a:p>
            <a:r>
              <a:rPr lang="en-US" dirty="0"/>
              <a:t>Strategies for mitigating contagion </a:t>
            </a:r>
          </a:p>
        </p:txBody>
      </p:sp>
      <p:sp>
        <p:nvSpPr>
          <p:cNvPr id="3" name="Text Placeholder 2">
            <a:extLst>
              <a:ext uri="{FF2B5EF4-FFF2-40B4-BE49-F238E27FC236}">
                <a16:creationId xmlns:a16="http://schemas.microsoft.com/office/drawing/2014/main" id="{B23DC2E4-A19F-4166-99D1-D59F78BC32C3}"/>
              </a:ext>
            </a:extLst>
          </p:cNvPr>
          <p:cNvSpPr>
            <a:spLocks noGrp="1"/>
          </p:cNvSpPr>
          <p:nvPr>
            <p:ph type="body" sz="quarter" idx="10"/>
          </p:nvPr>
        </p:nvSpPr>
        <p:spPr>
          <a:xfrm>
            <a:off x="628650" y="1048215"/>
            <a:ext cx="7888288" cy="5386039"/>
          </a:xfrm>
        </p:spPr>
        <p:txBody>
          <a:bodyPr/>
          <a:lstStyle/>
          <a:p>
            <a:r>
              <a:rPr lang="en-US" sz="1800" dirty="0"/>
              <a:t>Asking questions at Intake to assess for COVID 19 symptoms or exposure</a:t>
            </a:r>
          </a:p>
          <a:p>
            <a:r>
              <a:rPr lang="en-US" sz="1800" dirty="0"/>
              <a:t>When not impacting safety, call prior to visit to assess for COVID 19 symptoms or exposure</a:t>
            </a:r>
          </a:p>
          <a:p>
            <a:r>
              <a:rPr lang="en-US" sz="1800" dirty="0"/>
              <a:t>Upon arrival, while maintaining social distancing, ask about COVID 19 symptoms or exposure</a:t>
            </a:r>
          </a:p>
          <a:p>
            <a:r>
              <a:rPr lang="en-US" sz="1800" dirty="0"/>
              <a:t>Always maintain social distancing regardless of answers to above questions, be  proactive about social distancing: meet outside when appropriate, separate by doors or rooms if possible</a:t>
            </a:r>
            <a:endParaRPr lang="en-US" b="0" dirty="0"/>
          </a:p>
          <a:p>
            <a:r>
              <a:rPr lang="en-US" sz="1800" dirty="0"/>
              <a:t>Using personal protective equipment appropriate to the situation. Normal procedure includes wearing gloves when you have contact with someone’s skin directly or contact with contaminated surfaces and should be followed. </a:t>
            </a:r>
            <a:r>
              <a:rPr lang="en-US" sz="1400" dirty="0"/>
              <a:t>See additional guidance: </a:t>
            </a:r>
            <a:r>
              <a:rPr lang="en-US" sz="1400" dirty="0">
                <a:solidFill>
                  <a:schemeClr val="tx2"/>
                </a:solidFill>
              </a:rPr>
              <a:t>https://files.nc.gov/ncdhhs/documents/files/covid-19/NC-Interim-Guidance-for-PPE-in-Non-Medical-Setting.pdf</a:t>
            </a:r>
            <a:endParaRPr lang="en-US" sz="1800" dirty="0"/>
          </a:p>
          <a:p>
            <a:r>
              <a:rPr lang="en-US" sz="1800" dirty="0"/>
              <a:t>Communicate with the county health department prior to initial visit if necessary</a:t>
            </a:r>
          </a:p>
          <a:p>
            <a:endParaRPr lang="en-US" sz="2000" dirty="0"/>
          </a:p>
        </p:txBody>
      </p:sp>
    </p:spTree>
    <p:extLst>
      <p:ext uri="{BB962C8B-B14F-4D97-AF65-F5344CB8AC3E}">
        <p14:creationId xmlns:p14="http://schemas.microsoft.com/office/powerpoint/2010/main" val="2445983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292BC-EC14-4A66-AC04-BDAAF1BB9595}"/>
              </a:ext>
            </a:extLst>
          </p:cNvPr>
          <p:cNvSpPr>
            <a:spLocks noGrp="1"/>
          </p:cNvSpPr>
          <p:nvPr>
            <p:ph type="title"/>
          </p:nvPr>
        </p:nvSpPr>
        <p:spPr/>
        <p:txBody>
          <a:bodyPr/>
          <a:lstStyle/>
          <a:p>
            <a:r>
              <a:rPr lang="en-US" sz="2800" dirty="0"/>
              <a:t>Alternative Strategies to Face to Face Visits</a:t>
            </a:r>
          </a:p>
        </p:txBody>
      </p:sp>
      <p:sp>
        <p:nvSpPr>
          <p:cNvPr id="3" name="Text Placeholder 2">
            <a:extLst>
              <a:ext uri="{FF2B5EF4-FFF2-40B4-BE49-F238E27FC236}">
                <a16:creationId xmlns:a16="http://schemas.microsoft.com/office/drawing/2014/main" id="{4EF4F182-FDF1-446B-8CC5-D0F324439D12}"/>
              </a:ext>
            </a:extLst>
          </p:cNvPr>
          <p:cNvSpPr>
            <a:spLocks noGrp="1"/>
          </p:cNvSpPr>
          <p:nvPr>
            <p:ph type="body" sz="quarter" idx="10"/>
          </p:nvPr>
        </p:nvSpPr>
        <p:spPr/>
        <p:txBody>
          <a:bodyPr/>
          <a:lstStyle/>
          <a:p>
            <a:r>
              <a:rPr lang="en-US" dirty="0"/>
              <a:t>Consider if videoconferencing is available, feasible and consistent with maintaining child safety</a:t>
            </a:r>
          </a:p>
          <a:p>
            <a:r>
              <a:rPr lang="en-US" dirty="0"/>
              <a:t>If videoconferencing is not available, consider if telephone contact is consistent with maintaining child safety</a:t>
            </a:r>
          </a:p>
          <a:p>
            <a:r>
              <a:rPr lang="en-US" dirty="0"/>
              <a:t>Consider if other persons in the child’s household or life can provide information about the child’s safety </a:t>
            </a:r>
          </a:p>
        </p:txBody>
      </p:sp>
    </p:spTree>
    <p:extLst>
      <p:ext uri="{BB962C8B-B14F-4D97-AF65-F5344CB8AC3E}">
        <p14:creationId xmlns:p14="http://schemas.microsoft.com/office/powerpoint/2010/main" val="3340398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810D3-D8C0-46EC-B75D-8A243EB3E1A0}"/>
              </a:ext>
            </a:extLst>
          </p:cNvPr>
          <p:cNvSpPr>
            <a:spLocks noGrp="1"/>
          </p:cNvSpPr>
          <p:nvPr>
            <p:ph type="title"/>
          </p:nvPr>
        </p:nvSpPr>
        <p:spPr/>
        <p:txBody>
          <a:bodyPr/>
          <a:lstStyle/>
          <a:p>
            <a:r>
              <a:rPr lang="en-US" dirty="0"/>
              <a:t>Consideration for CPS Virtual visits </a:t>
            </a:r>
          </a:p>
        </p:txBody>
      </p:sp>
      <p:sp>
        <p:nvSpPr>
          <p:cNvPr id="3" name="Text Placeholder 2">
            <a:extLst>
              <a:ext uri="{FF2B5EF4-FFF2-40B4-BE49-F238E27FC236}">
                <a16:creationId xmlns:a16="http://schemas.microsoft.com/office/drawing/2014/main" id="{09DF2EFB-7564-41B9-81D6-60EFB492ADAA}"/>
              </a:ext>
            </a:extLst>
          </p:cNvPr>
          <p:cNvSpPr>
            <a:spLocks noGrp="1"/>
          </p:cNvSpPr>
          <p:nvPr>
            <p:ph type="body" sz="quarter" idx="10"/>
          </p:nvPr>
        </p:nvSpPr>
        <p:spPr/>
        <p:txBody>
          <a:bodyPr/>
          <a:lstStyle/>
          <a:p>
            <a:r>
              <a:rPr lang="en-US" sz="2400" dirty="0"/>
              <a:t>Non-custodial parents who are not perpetrators of abuse or neglect</a:t>
            </a:r>
          </a:p>
          <a:p>
            <a:r>
              <a:rPr lang="en-US" sz="2400" dirty="0"/>
              <a:t>Visits with children in temporary safety placements when there are no concerns about child safety</a:t>
            </a:r>
          </a:p>
          <a:p>
            <a:r>
              <a:rPr lang="en-US" sz="2400" dirty="0"/>
              <a:t>Visits with biological parents when children are in temporary safety placements</a:t>
            </a:r>
          </a:p>
          <a:p>
            <a:r>
              <a:rPr lang="en-US" sz="2400" dirty="0"/>
              <a:t>Follow up visits with older youth and their parents when youth have access to cell phones and it is feasible to believe they would be forthcoming about safety</a:t>
            </a:r>
          </a:p>
        </p:txBody>
      </p:sp>
    </p:spTree>
    <p:extLst>
      <p:ext uri="{BB962C8B-B14F-4D97-AF65-F5344CB8AC3E}">
        <p14:creationId xmlns:p14="http://schemas.microsoft.com/office/powerpoint/2010/main" val="2512217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B37B8-DADA-4EE6-AE6C-F28DF469CDFD}"/>
              </a:ext>
            </a:extLst>
          </p:cNvPr>
          <p:cNvSpPr>
            <a:spLocks noGrp="1"/>
          </p:cNvSpPr>
          <p:nvPr>
            <p:ph type="title"/>
          </p:nvPr>
        </p:nvSpPr>
        <p:spPr>
          <a:xfrm>
            <a:off x="674369" y="624054"/>
            <a:ext cx="7843267" cy="548640"/>
          </a:xfrm>
        </p:spPr>
        <p:txBody>
          <a:bodyPr/>
          <a:lstStyle/>
          <a:p>
            <a:r>
              <a:rPr lang="en-US" dirty="0"/>
              <a:t>CPS- Limiting F2F Contacts</a:t>
            </a:r>
          </a:p>
        </p:txBody>
      </p:sp>
      <p:sp>
        <p:nvSpPr>
          <p:cNvPr id="3" name="Text Placeholder 2">
            <a:extLst>
              <a:ext uri="{FF2B5EF4-FFF2-40B4-BE49-F238E27FC236}">
                <a16:creationId xmlns:a16="http://schemas.microsoft.com/office/drawing/2014/main" id="{8E4F159B-BE78-485C-A43E-F1B9444CC04B}"/>
              </a:ext>
            </a:extLst>
          </p:cNvPr>
          <p:cNvSpPr>
            <a:spLocks noGrp="1"/>
          </p:cNvSpPr>
          <p:nvPr>
            <p:ph type="body" sz="quarter" idx="10"/>
          </p:nvPr>
        </p:nvSpPr>
        <p:spPr>
          <a:xfrm>
            <a:off x="628650" y="878542"/>
            <a:ext cx="7888288" cy="5694766"/>
          </a:xfrm>
        </p:spPr>
        <p:txBody>
          <a:bodyPr/>
          <a:lstStyle/>
          <a:p>
            <a:pPr lvl="0"/>
            <a:endParaRPr lang="en-US" sz="2000" dirty="0"/>
          </a:p>
          <a:p>
            <a:pPr lvl="0"/>
            <a:r>
              <a:rPr lang="en-US" sz="2000" dirty="0"/>
              <a:t>Ask questions about the children during Intake so that relief can be provided at initiation </a:t>
            </a:r>
          </a:p>
          <a:p>
            <a:pPr lvl="1"/>
            <a:r>
              <a:rPr lang="en-US" sz="1800" b="0" dirty="0"/>
              <a:t>Example: providing food assistance if that is a concern </a:t>
            </a:r>
          </a:p>
          <a:p>
            <a:pPr marL="342900" lvl="1" indent="0">
              <a:buNone/>
            </a:pPr>
            <a:endParaRPr lang="en-US" sz="1800" b="0" dirty="0"/>
          </a:p>
          <a:p>
            <a:pPr lvl="0"/>
            <a:r>
              <a:rPr lang="en-US" sz="2000" dirty="0"/>
              <a:t>Preplan Initiation- address all relevant information at 1st visit to include the following</a:t>
            </a:r>
            <a:r>
              <a:rPr lang="en-US" sz="1600" b="0" dirty="0"/>
              <a:t>:</a:t>
            </a:r>
          </a:p>
          <a:p>
            <a:pPr lvl="2"/>
            <a:r>
              <a:rPr lang="en-US" sz="1800" b="0" dirty="0"/>
              <a:t>Conduct relevant background checks prior to initiation </a:t>
            </a:r>
          </a:p>
          <a:p>
            <a:pPr lvl="2"/>
            <a:r>
              <a:rPr lang="en-US" sz="1800" b="0" dirty="0"/>
              <a:t>Consider the service needs and referrals needed</a:t>
            </a:r>
          </a:p>
          <a:p>
            <a:pPr lvl="2"/>
            <a:r>
              <a:rPr lang="en-US" sz="1800" b="0" dirty="0"/>
              <a:t>Contact any collaterals on the report or known to the agency prior to initiation so that there are no surprises</a:t>
            </a:r>
          </a:p>
          <a:p>
            <a:pPr lvl="2"/>
            <a:r>
              <a:rPr lang="en-US" sz="1800" b="0" dirty="0"/>
              <a:t>Contact any collaterals listed on the report so that are no surprises</a:t>
            </a:r>
          </a:p>
          <a:p>
            <a:pPr marL="744538" lvl="2" indent="0">
              <a:buNone/>
            </a:pPr>
            <a:endParaRPr lang="en-US" sz="1800" b="0" dirty="0"/>
          </a:p>
          <a:p>
            <a:pPr lvl="0"/>
            <a:r>
              <a:rPr lang="en-US" sz="2000" dirty="0"/>
              <a:t>Take consent forms that may be needed</a:t>
            </a:r>
          </a:p>
          <a:p>
            <a:pPr marL="0" indent="0">
              <a:buNone/>
            </a:pPr>
            <a:endParaRPr lang="en-US" sz="2000" b="0" dirty="0"/>
          </a:p>
          <a:p>
            <a:endParaRPr lang="en-US" b="0" dirty="0"/>
          </a:p>
        </p:txBody>
      </p:sp>
    </p:spTree>
    <p:extLst>
      <p:ext uri="{BB962C8B-B14F-4D97-AF65-F5344CB8AC3E}">
        <p14:creationId xmlns:p14="http://schemas.microsoft.com/office/powerpoint/2010/main" val="3474765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00D3B-B0E3-4C6E-974E-97F585140111}"/>
              </a:ext>
            </a:extLst>
          </p:cNvPr>
          <p:cNvSpPr>
            <a:spLocks noGrp="1"/>
          </p:cNvSpPr>
          <p:nvPr>
            <p:ph type="title"/>
          </p:nvPr>
        </p:nvSpPr>
        <p:spPr/>
        <p:txBody>
          <a:bodyPr/>
          <a:lstStyle/>
          <a:p>
            <a:r>
              <a:rPr lang="en-US" dirty="0"/>
              <a:t>Referrals to outside providers</a:t>
            </a:r>
          </a:p>
        </p:txBody>
      </p:sp>
      <p:sp>
        <p:nvSpPr>
          <p:cNvPr id="3" name="Text Placeholder 2">
            <a:extLst>
              <a:ext uri="{FF2B5EF4-FFF2-40B4-BE49-F238E27FC236}">
                <a16:creationId xmlns:a16="http://schemas.microsoft.com/office/drawing/2014/main" id="{C7551D69-3BEA-4F69-B2FA-47931D7B075A}"/>
              </a:ext>
            </a:extLst>
          </p:cNvPr>
          <p:cNvSpPr>
            <a:spLocks noGrp="1"/>
          </p:cNvSpPr>
          <p:nvPr>
            <p:ph type="body" sz="quarter" idx="10"/>
          </p:nvPr>
        </p:nvSpPr>
        <p:spPr>
          <a:xfrm>
            <a:off x="628650" y="1362635"/>
            <a:ext cx="7888288" cy="4880472"/>
          </a:xfrm>
        </p:spPr>
        <p:txBody>
          <a:bodyPr/>
          <a:lstStyle/>
          <a:p>
            <a:pPr marL="0">
              <a:spcBef>
                <a:spcPts val="600"/>
              </a:spcBef>
            </a:pPr>
            <a:r>
              <a:rPr lang="en-US" dirty="0"/>
              <a:t>Continue Child Medical Evaluation Program (CMEP) </a:t>
            </a:r>
          </a:p>
          <a:p>
            <a:pPr marL="0" indent="0">
              <a:spcBef>
                <a:spcPts val="600"/>
              </a:spcBef>
              <a:buNone/>
            </a:pPr>
            <a:endParaRPr lang="en-US" dirty="0"/>
          </a:p>
          <a:p>
            <a:pPr marL="0">
              <a:spcBef>
                <a:spcPts val="600"/>
              </a:spcBef>
            </a:pPr>
            <a:r>
              <a:rPr lang="en-US" dirty="0"/>
              <a:t>Child Family Evaluation Program (CFEP)</a:t>
            </a:r>
          </a:p>
          <a:p>
            <a:pPr marL="0" indent="0">
              <a:spcBef>
                <a:spcPts val="600"/>
              </a:spcBef>
              <a:buNone/>
            </a:pPr>
            <a:endParaRPr lang="en-US" dirty="0"/>
          </a:p>
          <a:p>
            <a:pPr marL="0">
              <a:spcBef>
                <a:spcPts val="600"/>
              </a:spcBef>
            </a:pPr>
            <a:r>
              <a:rPr lang="en-US" dirty="0"/>
              <a:t>Intensive Family Preservation still an option, but needs to be virtual</a:t>
            </a:r>
          </a:p>
          <a:p>
            <a:pPr marL="0" indent="0">
              <a:spcBef>
                <a:spcPts val="600"/>
              </a:spcBef>
              <a:buNone/>
            </a:pPr>
            <a:endParaRPr lang="en-US" dirty="0"/>
          </a:p>
          <a:p>
            <a:pPr marL="0">
              <a:spcBef>
                <a:spcPts val="600"/>
              </a:spcBef>
            </a:pPr>
            <a:r>
              <a:rPr lang="en-US" dirty="0"/>
              <a:t>Continue to use other community resources as needed </a:t>
            </a:r>
          </a:p>
          <a:p>
            <a:endParaRPr lang="en-US" dirty="0"/>
          </a:p>
        </p:txBody>
      </p:sp>
    </p:spTree>
    <p:extLst>
      <p:ext uri="{BB962C8B-B14F-4D97-AF65-F5344CB8AC3E}">
        <p14:creationId xmlns:p14="http://schemas.microsoft.com/office/powerpoint/2010/main" val="900750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E9BAB-486F-44ED-9FFB-3325ABB49B08}"/>
              </a:ext>
            </a:extLst>
          </p:cNvPr>
          <p:cNvSpPr>
            <a:spLocks noGrp="1"/>
          </p:cNvSpPr>
          <p:nvPr>
            <p:ph type="title"/>
          </p:nvPr>
        </p:nvSpPr>
        <p:spPr/>
        <p:txBody>
          <a:bodyPr/>
          <a:lstStyle/>
          <a:p>
            <a:r>
              <a:rPr lang="en-US" dirty="0"/>
              <a:t>Foster Care Updates</a:t>
            </a:r>
          </a:p>
        </p:txBody>
      </p:sp>
      <p:sp>
        <p:nvSpPr>
          <p:cNvPr id="3" name="Text Placeholder 2">
            <a:extLst>
              <a:ext uri="{FF2B5EF4-FFF2-40B4-BE49-F238E27FC236}">
                <a16:creationId xmlns:a16="http://schemas.microsoft.com/office/drawing/2014/main" id="{3E32499E-A487-4BC4-A85F-E38571402C50}"/>
              </a:ext>
            </a:extLst>
          </p:cNvPr>
          <p:cNvSpPr>
            <a:spLocks noGrp="1"/>
          </p:cNvSpPr>
          <p:nvPr>
            <p:ph type="body" sz="quarter" idx="10"/>
          </p:nvPr>
        </p:nvSpPr>
        <p:spPr>
          <a:xfrm>
            <a:off x="628650" y="1172694"/>
            <a:ext cx="7888288" cy="5061252"/>
          </a:xfrm>
        </p:spPr>
        <p:txBody>
          <a:bodyPr/>
          <a:lstStyle/>
          <a:p>
            <a:r>
              <a:rPr lang="en-US" sz="2000" dirty="0"/>
              <a:t>Administrative Office of Courts (AOC) convening meetings to address options for court hearings</a:t>
            </a:r>
          </a:p>
          <a:p>
            <a:r>
              <a:rPr lang="en-US" sz="2000" dirty="0"/>
              <a:t>In reunification cases for children who were slated to return home, consider consent orders if children can safely be returned home</a:t>
            </a:r>
          </a:p>
          <a:p>
            <a:r>
              <a:rPr lang="en-US" sz="2000" dirty="0"/>
              <a:t>ICPC still in effect unless there is a travel ban in a state</a:t>
            </a:r>
          </a:p>
          <a:p>
            <a:r>
              <a:rPr lang="en-US" sz="2000" dirty="0"/>
              <a:t>Information regarding continuity of foster home licensing will be issued - the goal is for no child to move due to expired licenses</a:t>
            </a:r>
          </a:p>
          <a:p>
            <a:r>
              <a:rPr lang="en-US" sz="2000" dirty="0"/>
              <a:t>ACF provided waiver for monthly foster care visits</a:t>
            </a:r>
          </a:p>
          <a:p>
            <a:r>
              <a:rPr lang="en-US" sz="2000" dirty="0"/>
              <a:t>Utilize option for virtual family visits </a:t>
            </a:r>
          </a:p>
          <a:p>
            <a:r>
              <a:rPr lang="en-US" sz="2000" dirty="0"/>
              <a:t>Explore virtual training for foster parents: Deciding Together can be delivered virtually </a:t>
            </a:r>
          </a:p>
          <a:p>
            <a:endParaRPr lang="en-US" sz="2000" dirty="0"/>
          </a:p>
          <a:p>
            <a:pPr marL="0" indent="0">
              <a:buNone/>
            </a:pPr>
            <a:endParaRPr lang="en-US" sz="2000" dirty="0"/>
          </a:p>
          <a:p>
            <a:endParaRPr lang="en-US" sz="2000" dirty="0"/>
          </a:p>
          <a:p>
            <a:endParaRPr lang="en-US" sz="2000" dirty="0"/>
          </a:p>
          <a:p>
            <a:pPr marL="0" indent="0">
              <a:buNone/>
            </a:pPr>
            <a:endParaRPr lang="en-US" sz="2000" dirty="0"/>
          </a:p>
        </p:txBody>
      </p:sp>
    </p:spTree>
    <p:extLst>
      <p:ext uri="{BB962C8B-B14F-4D97-AF65-F5344CB8AC3E}">
        <p14:creationId xmlns:p14="http://schemas.microsoft.com/office/powerpoint/2010/main" val="1878428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F4BC7-9A87-4E46-90B8-648D433DE8A7}"/>
              </a:ext>
            </a:extLst>
          </p:cNvPr>
          <p:cNvSpPr>
            <a:spLocks noGrp="1"/>
          </p:cNvSpPr>
          <p:nvPr>
            <p:ph type="title"/>
          </p:nvPr>
        </p:nvSpPr>
        <p:spPr/>
        <p:txBody>
          <a:bodyPr/>
          <a:lstStyle/>
          <a:p>
            <a:r>
              <a:rPr lang="en-US" dirty="0"/>
              <a:t>Agenda </a:t>
            </a:r>
          </a:p>
        </p:txBody>
      </p:sp>
      <p:sp>
        <p:nvSpPr>
          <p:cNvPr id="3" name="Text Placeholder 2">
            <a:extLst>
              <a:ext uri="{FF2B5EF4-FFF2-40B4-BE49-F238E27FC236}">
                <a16:creationId xmlns:a16="http://schemas.microsoft.com/office/drawing/2014/main" id="{9E6E885D-3FE0-4485-92B6-1E6DB927B380}"/>
              </a:ext>
            </a:extLst>
          </p:cNvPr>
          <p:cNvSpPr>
            <a:spLocks noGrp="1"/>
          </p:cNvSpPr>
          <p:nvPr>
            <p:ph type="body" sz="quarter" idx="10"/>
          </p:nvPr>
        </p:nvSpPr>
        <p:spPr>
          <a:xfrm>
            <a:off x="629348" y="1386054"/>
            <a:ext cx="7888288" cy="5070413"/>
          </a:xfrm>
        </p:spPr>
        <p:txBody>
          <a:bodyPr/>
          <a:lstStyle/>
          <a:p>
            <a:pPr marL="0" indent="0">
              <a:buNone/>
            </a:pPr>
            <a:r>
              <a:rPr lang="en-US" sz="2400" dirty="0"/>
              <a:t>Overview:  Managing CPS and APS in person visits</a:t>
            </a:r>
          </a:p>
          <a:p>
            <a:r>
              <a:rPr lang="en-US" sz="2400" dirty="0"/>
              <a:t>Adult Services </a:t>
            </a:r>
          </a:p>
          <a:p>
            <a:pPr marL="0" indent="0">
              <a:buNone/>
            </a:pPr>
            <a:r>
              <a:rPr lang="en-US" dirty="0"/>
              <a:t>	</a:t>
            </a:r>
            <a:r>
              <a:rPr lang="en-US" sz="2000" dirty="0"/>
              <a:t>APS Contacts</a:t>
            </a:r>
          </a:p>
          <a:p>
            <a:pPr marL="0" indent="0">
              <a:buNone/>
            </a:pPr>
            <a:r>
              <a:rPr lang="en-US" sz="2000" dirty="0"/>
              <a:t>	Providing COVID-19 Specific Care to Adults</a:t>
            </a:r>
          </a:p>
          <a:p>
            <a:r>
              <a:rPr lang="en-US" sz="2400" dirty="0"/>
              <a:t>Child Welfare</a:t>
            </a:r>
          </a:p>
          <a:p>
            <a:pPr marL="0" indent="0">
              <a:buNone/>
            </a:pPr>
            <a:r>
              <a:rPr lang="en-US" dirty="0"/>
              <a:t>	</a:t>
            </a:r>
            <a:r>
              <a:rPr lang="en-US" sz="2000" dirty="0"/>
              <a:t>CPS Contacts</a:t>
            </a:r>
          </a:p>
          <a:p>
            <a:pPr marL="0" indent="0">
              <a:buNone/>
            </a:pPr>
            <a:r>
              <a:rPr lang="en-US" sz="2000" dirty="0"/>
              <a:t>	Providing COVID-19 Specific Care </a:t>
            </a:r>
          </a:p>
          <a:p>
            <a:pPr marL="0" indent="0">
              <a:buNone/>
            </a:pPr>
            <a:r>
              <a:rPr lang="en-US" sz="2000" dirty="0"/>
              <a:t>	IV-E Update</a:t>
            </a:r>
          </a:p>
          <a:p>
            <a:pPr marL="0" indent="0">
              <a:spcBef>
                <a:spcPts val="0"/>
              </a:spcBef>
              <a:buNone/>
            </a:pPr>
            <a:endParaRPr lang="en-US" sz="1100" dirty="0"/>
          </a:p>
          <a:p>
            <a:r>
              <a:rPr lang="en-US" sz="2400" dirty="0"/>
              <a:t>COVID-19 Assistance Afterhours </a:t>
            </a:r>
          </a:p>
          <a:p>
            <a:pPr marL="0" indent="0">
              <a:buNone/>
            </a:pPr>
            <a:endParaRPr lang="en-US" dirty="0"/>
          </a:p>
          <a:p>
            <a:pPr marL="0" indent="0">
              <a:buNone/>
            </a:pPr>
            <a:endParaRPr lang="en-US" dirty="0"/>
          </a:p>
          <a:p>
            <a:r>
              <a:rPr lang="en-US" dirty="0"/>
              <a:t>Child Welfare IV-E update	</a:t>
            </a:r>
          </a:p>
        </p:txBody>
      </p:sp>
    </p:spTree>
    <p:extLst>
      <p:ext uri="{BB962C8B-B14F-4D97-AF65-F5344CB8AC3E}">
        <p14:creationId xmlns:p14="http://schemas.microsoft.com/office/powerpoint/2010/main" val="2968274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59E3341-281B-4BC6-A038-D528BEF258DD}"/>
              </a:ext>
            </a:extLst>
          </p:cNvPr>
          <p:cNvSpPr>
            <a:spLocks noGrp="1"/>
          </p:cNvSpPr>
          <p:nvPr>
            <p:ph type="title"/>
          </p:nvPr>
        </p:nvSpPr>
        <p:spPr/>
        <p:txBody>
          <a:bodyPr/>
          <a:lstStyle/>
          <a:p>
            <a:r>
              <a:rPr lang="en-US" dirty="0"/>
              <a:t>IV-E Updates  </a:t>
            </a:r>
          </a:p>
        </p:txBody>
      </p:sp>
      <p:sp>
        <p:nvSpPr>
          <p:cNvPr id="7" name="Text Placeholder 6">
            <a:extLst>
              <a:ext uri="{FF2B5EF4-FFF2-40B4-BE49-F238E27FC236}">
                <a16:creationId xmlns:a16="http://schemas.microsoft.com/office/drawing/2014/main" id="{8D07CE42-73A4-403F-975E-3FE32F1F772F}"/>
              </a:ext>
            </a:extLst>
          </p:cNvPr>
          <p:cNvSpPr>
            <a:spLocks noGrp="1"/>
          </p:cNvSpPr>
          <p:nvPr>
            <p:ph type="body" idx="2"/>
          </p:nvPr>
        </p:nvSpPr>
        <p:spPr>
          <a:xfrm>
            <a:off x="674368" y="1488141"/>
            <a:ext cx="8212751" cy="4745804"/>
          </a:xfrm>
        </p:spPr>
        <p:txBody>
          <a:bodyPr/>
          <a:lstStyle/>
          <a:p>
            <a:pPr marL="0" indent="0" algn="l"/>
            <a:r>
              <a:rPr lang="en-US" sz="2800" u="sng" dirty="0"/>
              <a:t>Findings of Contrary to the Welfare/Best Interests and Reasonable Efforts to Prevent Removal</a:t>
            </a:r>
          </a:p>
          <a:p>
            <a:pPr marL="0" indent="0" algn="l"/>
            <a:endParaRPr lang="en-US" sz="2800" dirty="0"/>
          </a:p>
          <a:p>
            <a:pPr marL="0" indent="0" algn="l">
              <a:lnSpc>
                <a:spcPct val="100000"/>
              </a:lnSpc>
            </a:pPr>
            <a:r>
              <a:rPr lang="en-US" sz="2800" b="0" dirty="0"/>
              <a:t>Courts MUST make a finding or conclusion with “Contrary to the Welfare/Best Interest” language included in the </a:t>
            </a:r>
            <a:r>
              <a:rPr lang="en-US" sz="2800" b="0" u="sng" dirty="0"/>
              <a:t>initial order </a:t>
            </a:r>
            <a:r>
              <a:rPr lang="en-US" sz="2800" b="0" dirty="0"/>
              <a:t>separating them from their parents or guardians. The current AOC J-150 (revised date 10/19) has this language and will suffice if filled out correctly.</a:t>
            </a:r>
          </a:p>
        </p:txBody>
      </p:sp>
    </p:spTree>
    <p:extLst>
      <p:ext uri="{BB962C8B-B14F-4D97-AF65-F5344CB8AC3E}">
        <p14:creationId xmlns:p14="http://schemas.microsoft.com/office/powerpoint/2010/main" val="3663261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0C69B-2BBE-41FF-B3DF-6DAD42D9F38B}"/>
              </a:ext>
            </a:extLst>
          </p:cNvPr>
          <p:cNvSpPr>
            <a:spLocks noGrp="1"/>
          </p:cNvSpPr>
          <p:nvPr>
            <p:ph type="title"/>
          </p:nvPr>
        </p:nvSpPr>
        <p:spPr>
          <a:xfrm>
            <a:off x="650366" y="502134"/>
            <a:ext cx="7843267" cy="397922"/>
          </a:xfrm>
        </p:spPr>
        <p:txBody>
          <a:bodyPr/>
          <a:lstStyle/>
          <a:p>
            <a:r>
              <a:rPr lang="en-US" dirty="0"/>
              <a:t>IVE Updates (continued)</a:t>
            </a:r>
          </a:p>
        </p:txBody>
      </p:sp>
      <p:sp>
        <p:nvSpPr>
          <p:cNvPr id="3" name="Text Placeholder 2">
            <a:extLst>
              <a:ext uri="{FF2B5EF4-FFF2-40B4-BE49-F238E27FC236}">
                <a16:creationId xmlns:a16="http://schemas.microsoft.com/office/drawing/2014/main" id="{21C5A9B8-57DC-49AD-A924-330B093BE9C7}"/>
              </a:ext>
            </a:extLst>
          </p:cNvPr>
          <p:cNvSpPr>
            <a:spLocks noGrp="1"/>
          </p:cNvSpPr>
          <p:nvPr>
            <p:ph type="body" sz="quarter" idx="10"/>
          </p:nvPr>
        </p:nvSpPr>
        <p:spPr>
          <a:xfrm>
            <a:off x="628650" y="1066800"/>
            <a:ext cx="8102974" cy="5506508"/>
          </a:xfrm>
        </p:spPr>
        <p:txBody>
          <a:bodyPr/>
          <a:lstStyle/>
          <a:p>
            <a:pPr marL="0" indent="0">
              <a:buNone/>
            </a:pPr>
            <a:r>
              <a:rPr lang="en-US" sz="2400" u="sng" dirty="0"/>
              <a:t>Regarding Reasonable Efforts to Achieve the Permanent Plan</a:t>
            </a:r>
            <a:endParaRPr lang="en-US" sz="2000" dirty="0"/>
          </a:p>
          <a:p>
            <a:pPr marL="0" indent="0" algn="just">
              <a:lnSpc>
                <a:spcPct val="120000"/>
              </a:lnSpc>
              <a:spcBef>
                <a:spcPts val="1800"/>
              </a:spcBef>
              <a:buNone/>
            </a:pPr>
            <a:r>
              <a:rPr lang="en-US" sz="2000" b="0" dirty="0"/>
              <a:t>A “Reasonable Efforts” finding is required “at least once every 12 months” per federal regulation. If a county is due for their Reasonable Efforts finding in March but do not have a hearing, it does not automatically mean they are ineligible for reimbursement.  </a:t>
            </a:r>
          </a:p>
          <a:p>
            <a:pPr marL="0" indent="0" algn="just">
              <a:lnSpc>
                <a:spcPct val="120000"/>
              </a:lnSpc>
              <a:spcBef>
                <a:spcPts val="1800"/>
              </a:spcBef>
              <a:buNone/>
            </a:pPr>
            <a:r>
              <a:rPr lang="en-US" sz="2000" b="0" dirty="0"/>
              <a:t>The requirement is that they have a finding once every 12 months, so they can look backwards at their most recent hearing before March and see if that hearing has the language they need. </a:t>
            </a:r>
          </a:p>
          <a:p>
            <a:pPr marL="0" indent="0" algn="just">
              <a:lnSpc>
                <a:spcPct val="120000"/>
              </a:lnSpc>
              <a:spcBef>
                <a:spcPts val="1800"/>
              </a:spcBef>
              <a:buNone/>
            </a:pPr>
            <a:r>
              <a:rPr lang="en-US" sz="2000" b="0" dirty="0"/>
              <a:t>If the finding cannot be made timely (or one is not found looking backwards), then eligibility for that child will be suspended until such time as an order with the requisite findings can been entered.</a:t>
            </a:r>
          </a:p>
          <a:p>
            <a:pPr marL="0" indent="0"/>
            <a:endParaRPr lang="en-US" sz="2000" u="sng" dirty="0"/>
          </a:p>
          <a:p>
            <a:endParaRPr lang="en-US" sz="2000" b="0" dirty="0"/>
          </a:p>
        </p:txBody>
      </p:sp>
    </p:spTree>
    <p:extLst>
      <p:ext uri="{BB962C8B-B14F-4D97-AF65-F5344CB8AC3E}">
        <p14:creationId xmlns:p14="http://schemas.microsoft.com/office/powerpoint/2010/main" val="2912451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933DA-BBFE-429C-8AEF-90FB5DFE1F63}"/>
              </a:ext>
            </a:extLst>
          </p:cNvPr>
          <p:cNvSpPr>
            <a:spLocks noGrp="1"/>
          </p:cNvSpPr>
          <p:nvPr>
            <p:ph type="title"/>
          </p:nvPr>
        </p:nvSpPr>
        <p:spPr/>
        <p:txBody>
          <a:bodyPr/>
          <a:lstStyle/>
          <a:p>
            <a:r>
              <a:rPr lang="en-US" dirty="0"/>
              <a:t>IVE Updates (continued)</a:t>
            </a:r>
          </a:p>
        </p:txBody>
      </p:sp>
      <p:sp>
        <p:nvSpPr>
          <p:cNvPr id="3" name="Text Placeholder 2">
            <a:extLst>
              <a:ext uri="{FF2B5EF4-FFF2-40B4-BE49-F238E27FC236}">
                <a16:creationId xmlns:a16="http://schemas.microsoft.com/office/drawing/2014/main" id="{5C53CA2D-499A-45A9-99F9-FC44B4B79E56}"/>
              </a:ext>
            </a:extLst>
          </p:cNvPr>
          <p:cNvSpPr>
            <a:spLocks noGrp="1"/>
          </p:cNvSpPr>
          <p:nvPr>
            <p:ph type="body" sz="quarter" idx="10"/>
          </p:nvPr>
        </p:nvSpPr>
        <p:spPr>
          <a:xfrm>
            <a:off x="628650" y="1326776"/>
            <a:ext cx="7888288" cy="5246532"/>
          </a:xfrm>
        </p:spPr>
        <p:txBody>
          <a:bodyPr/>
          <a:lstStyle/>
          <a:p>
            <a:pPr marL="0" indent="0">
              <a:buNone/>
            </a:pPr>
            <a:r>
              <a:rPr lang="en-US" u="sng" dirty="0"/>
              <a:t>Federal IV-E Review </a:t>
            </a:r>
            <a:endParaRPr lang="en-US" dirty="0"/>
          </a:p>
          <a:p>
            <a:pPr marL="0" indent="0">
              <a:buNone/>
            </a:pPr>
            <a:r>
              <a:rPr lang="en-US" sz="2400" b="0" dirty="0"/>
              <a:t>ACF has informed the Division that the IV-E review scheduled for June 22</a:t>
            </a:r>
            <a:r>
              <a:rPr lang="en-US" sz="2400" b="0" baseline="30000" dirty="0"/>
              <a:t>nd</a:t>
            </a:r>
            <a:r>
              <a:rPr lang="en-US" sz="2400" b="0" dirty="0"/>
              <a:t> – June 26</a:t>
            </a:r>
            <a:r>
              <a:rPr lang="en-US" sz="2400" b="0" baseline="30000" dirty="0"/>
              <a:t>th</a:t>
            </a:r>
            <a:r>
              <a:rPr lang="en-US" sz="2400" b="0" dirty="0"/>
              <a:t> will be postponed. </a:t>
            </a:r>
          </a:p>
          <a:p>
            <a:pPr marL="0" indent="0">
              <a:buNone/>
            </a:pPr>
            <a:endParaRPr lang="en-US" sz="2400" b="0" dirty="0"/>
          </a:p>
          <a:p>
            <a:pPr marL="0" indent="0">
              <a:buNone/>
            </a:pPr>
            <a:r>
              <a:rPr lang="en-US" sz="2400" b="0" dirty="0"/>
              <a:t>Tentatively, the weeks of August 24</a:t>
            </a:r>
            <a:r>
              <a:rPr lang="en-US" sz="2400" b="0" baseline="30000" dirty="0"/>
              <a:t>th</a:t>
            </a:r>
            <a:r>
              <a:rPr lang="en-US" sz="2400" b="0" dirty="0"/>
              <a:t> or September 28</a:t>
            </a:r>
            <a:r>
              <a:rPr lang="en-US" sz="2400" b="0" baseline="30000" dirty="0"/>
              <a:t>th</a:t>
            </a:r>
            <a:r>
              <a:rPr lang="en-US" sz="2400" b="0" dirty="0"/>
              <a:t> are being explored with ACF.</a:t>
            </a:r>
          </a:p>
          <a:p>
            <a:pPr marL="0" indent="0">
              <a:buNone/>
            </a:pPr>
            <a:endParaRPr lang="en-US" sz="2400" b="0" dirty="0"/>
          </a:p>
          <a:p>
            <a:pPr marL="0" indent="0">
              <a:buNone/>
            </a:pPr>
            <a:r>
              <a:rPr lang="en-US" sz="2400" b="0" dirty="0"/>
              <a:t>The Division has also been informed that neither the sample nor the period under review will be changed.</a:t>
            </a:r>
          </a:p>
          <a:p>
            <a:endParaRPr lang="en-US" dirty="0"/>
          </a:p>
        </p:txBody>
      </p:sp>
    </p:spTree>
    <p:extLst>
      <p:ext uri="{BB962C8B-B14F-4D97-AF65-F5344CB8AC3E}">
        <p14:creationId xmlns:p14="http://schemas.microsoft.com/office/powerpoint/2010/main" val="2692382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C5EA4-3BBB-4B7D-8667-263D92548B33}"/>
              </a:ext>
            </a:extLst>
          </p:cNvPr>
          <p:cNvSpPr>
            <a:spLocks noGrp="1"/>
          </p:cNvSpPr>
          <p:nvPr>
            <p:ph type="title"/>
          </p:nvPr>
        </p:nvSpPr>
        <p:spPr/>
        <p:txBody>
          <a:bodyPr/>
          <a:lstStyle/>
          <a:p>
            <a:r>
              <a:rPr lang="en-US" dirty="0"/>
              <a:t>Other Updates: </a:t>
            </a:r>
          </a:p>
        </p:txBody>
      </p:sp>
      <p:sp>
        <p:nvSpPr>
          <p:cNvPr id="4" name="Text Placeholder 3">
            <a:extLst>
              <a:ext uri="{FF2B5EF4-FFF2-40B4-BE49-F238E27FC236}">
                <a16:creationId xmlns:a16="http://schemas.microsoft.com/office/drawing/2014/main" id="{50C8242A-912D-4D61-BBBC-B85DCB1E6C63}"/>
              </a:ext>
            </a:extLst>
          </p:cNvPr>
          <p:cNvSpPr>
            <a:spLocks noGrp="1"/>
          </p:cNvSpPr>
          <p:nvPr>
            <p:ph type="body" idx="2"/>
          </p:nvPr>
        </p:nvSpPr>
        <p:spPr/>
        <p:txBody>
          <a:bodyPr/>
          <a:lstStyle/>
          <a:p>
            <a:pPr marL="571495" indent="-342900" algn="l">
              <a:buFont typeface="Arial" panose="020B0604020202020204" pitchFamily="34" charset="0"/>
              <a:buChar char="•"/>
            </a:pPr>
            <a:r>
              <a:rPr lang="en-US" sz="2400" dirty="0"/>
              <a:t>Virtual Pre-Service and Intake training in session</a:t>
            </a:r>
          </a:p>
          <a:p>
            <a:pPr marL="228595" indent="0" algn="l"/>
            <a:endParaRPr lang="en-US" sz="2400" dirty="0"/>
          </a:p>
          <a:p>
            <a:pPr marL="571495" indent="-342900" algn="l">
              <a:buFont typeface="Arial" panose="020B0604020202020204" pitchFamily="34" charset="0"/>
              <a:buChar char="•"/>
            </a:pPr>
            <a:r>
              <a:rPr lang="en-US" sz="2400" dirty="0"/>
              <a:t>Will provide options for online training for seasoned staff</a:t>
            </a:r>
          </a:p>
          <a:p>
            <a:pPr marL="228595" indent="0" algn="l"/>
            <a:endParaRPr lang="en-US" sz="2400" dirty="0"/>
          </a:p>
          <a:p>
            <a:pPr marL="571495" indent="-342900" algn="l">
              <a:buFont typeface="Arial" panose="020B0604020202020204" pitchFamily="34" charset="0"/>
              <a:buChar char="•"/>
            </a:pPr>
            <a:r>
              <a:rPr lang="en-US" sz="2400" dirty="0"/>
              <a:t>Regular meetings with DHHS/DSS child welfare leadership and a Children’s Services Tri-Chairs will continue to be used for joint planning for COVID-19 response and Child Welfare Transformation </a:t>
            </a:r>
          </a:p>
        </p:txBody>
      </p:sp>
    </p:spTree>
    <p:extLst>
      <p:ext uri="{BB962C8B-B14F-4D97-AF65-F5344CB8AC3E}">
        <p14:creationId xmlns:p14="http://schemas.microsoft.com/office/powerpoint/2010/main" val="3569453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D4161-CF13-45D8-B31D-B9AA1DA781C7}"/>
              </a:ext>
            </a:extLst>
          </p:cNvPr>
          <p:cNvSpPr>
            <a:spLocks noGrp="1"/>
          </p:cNvSpPr>
          <p:nvPr>
            <p:ph type="title"/>
          </p:nvPr>
        </p:nvSpPr>
        <p:spPr>
          <a:xfrm>
            <a:off x="628651" y="624054"/>
            <a:ext cx="7888986" cy="548640"/>
          </a:xfrm>
        </p:spPr>
        <p:txBody>
          <a:bodyPr/>
          <a:lstStyle/>
          <a:p>
            <a:r>
              <a:rPr lang="en-US" dirty="0"/>
              <a:t>For Assistance </a:t>
            </a:r>
          </a:p>
        </p:txBody>
      </p:sp>
      <p:sp>
        <p:nvSpPr>
          <p:cNvPr id="3" name="Text Placeholder 2">
            <a:extLst>
              <a:ext uri="{FF2B5EF4-FFF2-40B4-BE49-F238E27FC236}">
                <a16:creationId xmlns:a16="http://schemas.microsoft.com/office/drawing/2014/main" id="{3A456169-CB18-465D-8785-D9B38A8EC8CE}"/>
              </a:ext>
            </a:extLst>
          </p:cNvPr>
          <p:cNvSpPr>
            <a:spLocks noGrp="1"/>
          </p:cNvSpPr>
          <p:nvPr>
            <p:ph type="body" sz="quarter" idx="10"/>
          </p:nvPr>
        </p:nvSpPr>
        <p:spPr/>
        <p:txBody>
          <a:bodyPr/>
          <a:lstStyle/>
          <a:p>
            <a:pPr marL="0" indent="0">
              <a:buNone/>
            </a:pPr>
            <a:r>
              <a:rPr lang="en-US" dirty="0"/>
              <a:t>Child Welfare: </a:t>
            </a:r>
          </a:p>
          <a:p>
            <a:pPr marL="0" indent="0">
              <a:buNone/>
            </a:pPr>
            <a:r>
              <a:rPr lang="en-US" sz="2400" b="0" dirty="0"/>
              <a:t>Business Hours: contact the assigned Regional Child Welfare Consultant</a:t>
            </a:r>
          </a:p>
          <a:p>
            <a:pPr marL="0" indent="0">
              <a:buNone/>
            </a:pPr>
            <a:r>
              <a:rPr lang="en-US" sz="2400" b="0" dirty="0"/>
              <a:t>Afterhours Response Line:     919-527-7244</a:t>
            </a:r>
          </a:p>
          <a:p>
            <a:pPr marL="0" indent="0">
              <a:buNone/>
            </a:pPr>
            <a:endParaRPr lang="en-US" sz="2400" dirty="0"/>
          </a:p>
          <a:p>
            <a:pPr marL="0" indent="0">
              <a:buNone/>
            </a:pPr>
            <a:r>
              <a:rPr lang="en-US" dirty="0"/>
              <a:t>Aging and Adult Services: </a:t>
            </a:r>
          </a:p>
          <a:p>
            <a:pPr marL="0" indent="0">
              <a:buNone/>
            </a:pPr>
            <a:r>
              <a:rPr lang="en-US" sz="2400" b="0" dirty="0"/>
              <a:t>Contact Adult Services Listserv:  </a:t>
            </a:r>
            <a:r>
              <a:rPr lang="en-US" sz="2400" b="0" dirty="0">
                <a:hlinkClick r:id="rId3"/>
              </a:rPr>
              <a:t>DAAS.AdultServices@dhhs.nc.gov</a:t>
            </a:r>
            <a:endParaRPr lang="en-US" sz="2400" b="0" dirty="0"/>
          </a:p>
          <a:p>
            <a:pPr marL="0" indent="0">
              <a:buNone/>
            </a:pPr>
            <a:r>
              <a:rPr lang="en-US" sz="2400" b="0" dirty="0"/>
              <a:t>Afterhours line established on April 6, 2020</a:t>
            </a:r>
          </a:p>
        </p:txBody>
      </p:sp>
    </p:spTree>
    <p:extLst>
      <p:ext uri="{BB962C8B-B14F-4D97-AF65-F5344CB8AC3E}">
        <p14:creationId xmlns:p14="http://schemas.microsoft.com/office/powerpoint/2010/main" val="25205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1C97-0B96-4DB6-91B0-3A942D291E9C}"/>
              </a:ext>
            </a:extLst>
          </p:cNvPr>
          <p:cNvSpPr>
            <a:spLocks noGrp="1"/>
          </p:cNvSpPr>
          <p:nvPr>
            <p:ph type="title"/>
          </p:nvPr>
        </p:nvSpPr>
        <p:spPr>
          <a:xfrm>
            <a:off x="674369" y="624054"/>
            <a:ext cx="7843267" cy="580278"/>
          </a:xfrm>
        </p:spPr>
        <p:txBody>
          <a:bodyPr/>
          <a:lstStyle/>
          <a:p>
            <a:r>
              <a:rPr lang="en-US" sz="2800" dirty="0"/>
              <a:t>COVID-19 Guiding Premises for CPS/APS</a:t>
            </a:r>
          </a:p>
        </p:txBody>
      </p:sp>
      <p:sp>
        <p:nvSpPr>
          <p:cNvPr id="3" name="Text Placeholder 2">
            <a:extLst>
              <a:ext uri="{FF2B5EF4-FFF2-40B4-BE49-F238E27FC236}">
                <a16:creationId xmlns:a16="http://schemas.microsoft.com/office/drawing/2014/main" id="{7AFD94D6-4491-49BD-AEDA-2966C69DB4A6}"/>
              </a:ext>
            </a:extLst>
          </p:cNvPr>
          <p:cNvSpPr>
            <a:spLocks noGrp="1"/>
          </p:cNvSpPr>
          <p:nvPr>
            <p:ph type="body" sz="quarter" idx="10"/>
          </p:nvPr>
        </p:nvSpPr>
        <p:spPr>
          <a:xfrm>
            <a:off x="628650" y="1039906"/>
            <a:ext cx="7888288" cy="5360894"/>
          </a:xfrm>
        </p:spPr>
        <p:txBody>
          <a:bodyPr/>
          <a:lstStyle/>
          <a:p>
            <a:r>
              <a:rPr lang="en-US" sz="2000" dirty="0"/>
              <a:t>CPS/APS is an essential service responsible for assuring the safety of those served. F2F contacts have long been the cornerstone of assuring safety</a:t>
            </a:r>
          </a:p>
          <a:p>
            <a:r>
              <a:rPr lang="en-US" sz="2000" dirty="0"/>
              <a:t>CPS/APS also has responsibility to make the working conditions of staff safe as possible. Vulnerable adults and children cannot be protected if staff are not protected as well</a:t>
            </a:r>
          </a:p>
          <a:p>
            <a:r>
              <a:rPr lang="en-US" sz="2000" dirty="0"/>
              <a:t>Because the nature of the virus, F2F contacts required in CPS/APS policy carry a risk of contagion to staff, to the children and older adults and those who provide for their care. </a:t>
            </a:r>
          </a:p>
          <a:p>
            <a:r>
              <a:rPr lang="en-US" sz="2000" dirty="0"/>
              <a:t>The risk of children and older adults not having a F2F visit must be </a:t>
            </a:r>
            <a:r>
              <a:rPr lang="en-US" sz="2000" u="sng" dirty="0"/>
              <a:t>weighed against </a:t>
            </a:r>
            <a:r>
              <a:rPr lang="en-US" sz="2000" dirty="0"/>
              <a:t>the risk of contagion when deciding whether an otherwise required F2F visit should take place and how it should be modified to reduce the risk. Each county may need to make decisions based on the context of the changing reality of their staff resources. </a:t>
            </a:r>
          </a:p>
          <a:p>
            <a:pPr marL="0" indent="0">
              <a:buNone/>
            </a:pPr>
            <a:endParaRPr lang="en-US" sz="2000" dirty="0"/>
          </a:p>
          <a:p>
            <a:endParaRPr lang="en-US" dirty="0"/>
          </a:p>
        </p:txBody>
      </p:sp>
    </p:spTree>
    <p:extLst>
      <p:ext uri="{BB962C8B-B14F-4D97-AF65-F5344CB8AC3E}">
        <p14:creationId xmlns:p14="http://schemas.microsoft.com/office/powerpoint/2010/main" val="4170312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9AECA-E6A5-4220-B303-F43E82345DC6}"/>
              </a:ext>
            </a:extLst>
          </p:cNvPr>
          <p:cNvSpPr>
            <a:spLocks noGrp="1"/>
          </p:cNvSpPr>
          <p:nvPr>
            <p:ph type="title"/>
          </p:nvPr>
        </p:nvSpPr>
        <p:spPr/>
        <p:txBody>
          <a:bodyPr/>
          <a:lstStyle/>
          <a:p>
            <a:r>
              <a:rPr lang="en-US" dirty="0"/>
              <a:t>APS Contacts- Prioritizing Visits</a:t>
            </a:r>
          </a:p>
        </p:txBody>
      </p:sp>
      <p:sp>
        <p:nvSpPr>
          <p:cNvPr id="3" name="Text Placeholder 2">
            <a:extLst>
              <a:ext uri="{FF2B5EF4-FFF2-40B4-BE49-F238E27FC236}">
                <a16:creationId xmlns:a16="http://schemas.microsoft.com/office/drawing/2014/main" id="{63132F37-30D2-4C67-A871-81C00C12F911}"/>
              </a:ext>
            </a:extLst>
          </p:cNvPr>
          <p:cNvSpPr>
            <a:spLocks noGrp="1"/>
          </p:cNvSpPr>
          <p:nvPr>
            <p:ph type="body" sz="quarter" idx="10"/>
          </p:nvPr>
        </p:nvSpPr>
        <p:spPr/>
        <p:txBody>
          <a:bodyPr/>
          <a:lstStyle/>
          <a:p>
            <a:pPr lvl="0"/>
            <a:r>
              <a:rPr lang="en-US" dirty="0"/>
              <a:t>Initial F2F initiation is critical</a:t>
            </a:r>
          </a:p>
          <a:p>
            <a:pPr lvl="1"/>
            <a:r>
              <a:rPr lang="en-US" b="0" dirty="0"/>
              <a:t>Follow up visits should be prioritized in APS evaluations to give priority to those situations when concerns/risk were identified at initiation.</a:t>
            </a:r>
          </a:p>
          <a:p>
            <a:pPr lvl="0"/>
            <a:r>
              <a:rPr lang="en-US" dirty="0"/>
              <a:t>F2F visits should be prioritized for APS mobilization of services </a:t>
            </a:r>
          </a:p>
          <a:p>
            <a:pPr lvl="1"/>
            <a:r>
              <a:rPr lang="en-US" b="0" dirty="0"/>
              <a:t>Continuing monitoring is needed to assure ongoing safety and adherence to the Safety Plan. </a:t>
            </a:r>
          </a:p>
          <a:p>
            <a:pPr lvl="0"/>
            <a:r>
              <a:rPr lang="en-US" dirty="0"/>
              <a:t>F2F follow up visits for clients placed in hospitals or facility placements will be given a low priority.</a:t>
            </a:r>
          </a:p>
          <a:p>
            <a:pPr marL="0" indent="0">
              <a:buNone/>
            </a:pPr>
            <a:endParaRPr lang="en-US" b="0" dirty="0"/>
          </a:p>
        </p:txBody>
      </p:sp>
    </p:spTree>
    <p:extLst>
      <p:ext uri="{BB962C8B-B14F-4D97-AF65-F5344CB8AC3E}">
        <p14:creationId xmlns:p14="http://schemas.microsoft.com/office/powerpoint/2010/main" val="213351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770FD-5BF6-45ED-920D-CD2E569BC663}"/>
              </a:ext>
            </a:extLst>
          </p:cNvPr>
          <p:cNvSpPr>
            <a:spLocks noGrp="1"/>
          </p:cNvSpPr>
          <p:nvPr>
            <p:ph type="title"/>
          </p:nvPr>
        </p:nvSpPr>
        <p:spPr/>
        <p:txBody>
          <a:bodyPr/>
          <a:lstStyle/>
          <a:p>
            <a:r>
              <a:rPr lang="en-US" dirty="0"/>
              <a:t>APS Contacts- Refusal  </a:t>
            </a:r>
          </a:p>
        </p:txBody>
      </p:sp>
      <p:sp>
        <p:nvSpPr>
          <p:cNvPr id="3" name="Text Placeholder 2">
            <a:extLst>
              <a:ext uri="{FF2B5EF4-FFF2-40B4-BE49-F238E27FC236}">
                <a16:creationId xmlns:a16="http://schemas.microsoft.com/office/drawing/2014/main" id="{1A949BCC-934C-4A36-92E4-85DB7179A37D}"/>
              </a:ext>
            </a:extLst>
          </p:cNvPr>
          <p:cNvSpPr>
            <a:spLocks noGrp="1"/>
          </p:cNvSpPr>
          <p:nvPr>
            <p:ph type="body" sz="quarter" idx="10"/>
          </p:nvPr>
        </p:nvSpPr>
        <p:spPr>
          <a:xfrm>
            <a:off x="628650" y="1172694"/>
            <a:ext cx="7888288" cy="5400614"/>
          </a:xfrm>
        </p:spPr>
        <p:txBody>
          <a:bodyPr/>
          <a:lstStyle/>
          <a:p>
            <a:r>
              <a:rPr lang="en-US" sz="2000" dirty="0"/>
              <a:t>When adults/caretakers </a:t>
            </a:r>
            <a:r>
              <a:rPr lang="en-US" sz="2000" u="sng" dirty="0"/>
              <a:t>refuse to cooperate</a:t>
            </a:r>
            <a:r>
              <a:rPr lang="en-US" sz="2000" dirty="0"/>
              <a:t> with workers in carrying out the evaluation, amid concerns over exposure/sickness from COVID-19, and this cannot be confirmed, the filing of an interference petition may be necessary.  The worker should do the following:</a:t>
            </a:r>
          </a:p>
          <a:p>
            <a:pPr marL="0" indent="0">
              <a:buNone/>
            </a:pPr>
            <a:endParaRPr lang="en-US" sz="2000" dirty="0"/>
          </a:p>
          <a:p>
            <a:pPr lvl="1"/>
            <a:r>
              <a:rPr lang="en-US" sz="1800" b="0" dirty="0"/>
              <a:t>Explain you have a legal responsibility to evaluate reports of abuse, neglect, and exploitation.  Also, explain the agency's statutory responsibility to evaluate the report that the adult is disabled and in need of APS, and that the evaluation will continue;  </a:t>
            </a:r>
          </a:p>
          <a:p>
            <a:pPr marL="342900" lvl="1" indent="0">
              <a:buNone/>
            </a:pPr>
            <a:endParaRPr lang="en-US" sz="1800" b="0" dirty="0"/>
          </a:p>
          <a:p>
            <a:pPr lvl="1"/>
            <a:r>
              <a:rPr lang="en-US" sz="1800" b="0" dirty="0"/>
              <a:t>Document the efforts made to obtain cooperation and the reasons given for refusing to cooperate; and, </a:t>
            </a:r>
          </a:p>
          <a:p>
            <a:pPr marL="342900" lvl="1" indent="0">
              <a:buNone/>
            </a:pPr>
            <a:endParaRPr lang="en-US" sz="1800" b="0" dirty="0"/>
          </a:p>
          <a:p>
            <a:pPr lvl="1"/>
            <a:r>
              <a:rPr lang="en-US" sz="1800" b="0" dirty="0"/>
              <a:t>If refusal continues, complete the Administrative Search and Inspection Warrant.</a:t>
            </a:r>
          </a:p>
          <a:p>
            <a:endParaRPr lang="en-US" b="0" dirty="0"/>
          </a:p>
        </p:txBody>
      </p:sp>
    </p:spTree>
    <p:extLst>
      <p:ext uri="{BB962C8B-B14F-4D97-AF65-F5344CB8AC3E}">
        <p14:creationId xmlns:p14="http://schemas.microsoft.com/office/powerpoint/2010/main" val="242647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4009E-E25D-462F-814E-79739A19E42D}"/>
              </a:ext>
            </a:extLst>
          </p:cNvPr>
          <p:cNvSpPr>
            <a:spLocks noGrp="1"/>
          </p:cNvSpPr>
          <p:nvPr>
            <p:ph type="title"/>
          </p:nvPr>
        </p:nvSpPr>
        <p:spPr/>
        <p:txBody>
          <a:bodyPr/>
          <a:lstStyle/>
          <a:p>
            <a:r>
              <a:rPr lang="en-US" dirty="0"/>
              <a:t>APS- Risk Mitigation Strategies</a:t>
            </a:r>
          </a:p>
        </p:txBody>
      </p:sp>
      <p:sp>
        <p:nvSpPr>
          <p:cNvPr id="3" name="Text Placeholder 2">
            <a:extLst>
              <a:ext uri="{FF2B5EF4-FFF2-40B4-BE49-F238E27FC236}">
                <a16:creationId xmlns:a16="http://schemas.microsoft.com/office/drawing/2014/main" id="{14A30070-6BE8-46B6-BB7C-48B5C89549DB}"/>
              </a:ext>
            </a:extLst>
          </p:cNvPr>
          <p:cNvSpPr>
            <a:spLocks noGrp="1"/>
          </p:cNvSpPr>
          <p:nvPr>
            <p:ph type="body" sz="quarter" idx="10"/>
          </p:nvPr>
        </p:nvSpPr>
        <p:spPr>
          <a:xfrm>
            <a:off x="628650" y="1344706"/>
            <a:ext cx="7406640" cy="4898401"/>
          </a:xfrm>
        </p:spPr>
        <p:txBody>
          <a:bodyPr/>
          <a:lstStyle/>
          <a:p>
            <a:r>
              <a:rPr lang="en-US" sz="2000" dirty="0"/>
              <a:t>Add questions to the intake protocol regarding COVID-19;</a:t>
            </a:r>
          </a:p>
          <a:p>
            <a:pPr marL="0" indent="0">
              <a:buNone/>
            </a:pPr>
            <a:endParaRPr lang="en-US" sz="2000" dirty="0"/>
          </a:p>
          <a:p>
            <a:pPr lvl="0"/>
            <a:r>
              <a:rPr lang="en-US" sz="2000" dirty="0"/>
              <a:t>Call to arrange visits whenever the call is not inconsistent with the adult’s safety, inquire about COVID-19, and plan ahead on how the visit will be conducted; and,  </a:t>
            </a:r>
          </a:p>
          <a:p>
            <a:pPr lvl="1"/>
            <a:r>
              <a:rPr lang="en-US" sz="1800" b="0" dirty="0"/>
              <a:t>When it is not possible to call ahead, ask the adult/family at the door about COVID-19 diagnosis, symptoms, or known exposure</a:t>
            </a:r>
            <a:r>
              <a:rPr lang="en-US" sz="1800" dirty="0"/>
              <a:t>.</a:t>
            </a:r>
          </a:p>
          <a:p>
            <a:pPr marL="342900" lvl="1" indent="0">
              <a:buNone/>
            </a:pPr>
            <a:endParaRPr lang="en-US" sz="1800" dirty="0"/>
          </a:p>
          <a:p>
            <a:pPr lvl="0"/>
            <a:r>
              <a:rPr lang="en-US" sz="2000" dirty="0"/>
              <a:t>Take steps to maintain social distance during visits.     </a:t>
            </a:r>
            <a:r>
              <a:rPr lang="en-US" sz="1800" b="0" dirty="0"/>
              <a:t>Examples: outside, other side of a glass door, or an alternate location that allows observation and interaction safely.</a:t>
            </a:r>
          </a:p>
          <a:p>
            <a:pPr marL="0" lvl="0" indent="0">
              <a:buNone/>
            </a:pPr>
            <a:endParaRPr lang="en-US" sz="1800" b="0" dirty="0"/>
          </a:p>
          <a:p>
            <a:pPr lvl="0"/>
            <a:r>
              <a:rPr lang="en-US" sz="2000" dirty="0"/>
              <a:t>Communicate with the health department prior to initial visit. </a:t>
            </a:r>
          </a:p>
        </p:txBody>
      </p:sp>
    </p:spTree>
    <p:extLst>
      <p:ext uri="{BB962C8B-B14F-4D97-AF65-F5344CB8AC3E}">
        <p14:creationId xmlns:p14="http://schemas.microsoft.com/office/powerpoint/2010/main" val="731439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4009E-E25D-462F-814E-79739A19E42D}"/>
              </a:ext>
            </a:extLst>
          </p:cNvPr>
          <p:cNvSpPr>
            <a:spLocks noGrp="1"/>
          </p:cNvSpPr>
          <p:nvPr>
            <p:ph type="title"/>
          </p:nvPr>
        </p:nvSpPr>
        <p:spPr/>
        <p:txBody>
          <a:bodyPr/>
          <a:lstStyle/>
          <a:p>
            <a:r>
              <a:rPr lang="en-US" dirty="0"/>
              <a:t>APS- Risk Mitigation Strategies</a:t>
            </a:r>
          </a:p>
        </p:txBody>
      </p:sp>
      <p:sp>
        <p:nvSpPr>
          <p:cNvPr id="3" name="Text Placeholder 2">
            <a:extLst>
              <a:ext uri="{FF2B5EF4-FFF2-40B4-BE49-F238E27FC236}">
                <a16:creationId xmlns:a16="http://schemas.microsoft.com/office/drawing/2014/main" id="{14A30070-6BE8-46B6-BB7C-48B5C89549DB}"/>
              </a:ext>
            </a:extLst>
          </p:cNvPr>
          <p:cNvSpPr>
            <a:spLocks noGrp="1"/>
          </p:cNvSpPr>
          <p:nvPr>
            <p:ph type="body" sz="quarter" idx="10"/>
          </p:nvPr>
        </p:nvSpPr>
        <p:spPr/>
        <p:txBody>
          <a:bodyPr/>
          <a:lstStyle/>
          <a:p>
            <a:endParaRPr lang="en-US" sz="2000" dirty="0"/>
          </a:p>
          <a:p>
            <a:r>
              <a:rPr lang="en-US" sz="2400" dirty="0"/>
              <a:t>Use PPE appropriate to the situation.  </a:t>
            </a:r>
            <a:r>
              <a:rPr lang="en-US" sz="2400" u="sng" dirty="0">
                <a:hlinkClick r:id="rId2"/>
              </a:rPr>
              <a:t>https://files.nc.gov/ncdhhs/documents/files/covid-19/NC-Interim-Guidance-for-PPE-in-Non-Medical-Setting.pdf</a:t>
            </a:r>
            <a:endParaRPr lang="en-US" sz="2400" u="sng" dirty="0"/>
          </a:p>
          <a:p>
            <a:pPr marL="0" indent="0">
              <a:buNone/>
            </a:pPr>
            <a:endParaRPr lang="en-US" sz="2000" dirty="0"/>
          </a:p>
          <a:p>
            <a:pPr lvl="0"/>
            <a:r>
              <a:rPr lang="en-US" sz="2400" dirty="0"/>
              <a:t>If AHS is initiating a Complaint and there is an APS evaluation that needs to be initiated, the AHS should also initiate the APS evaluation.  </a:t>
            </a:r>
          </a:p>
          <a:p>
            <a:endParaRPr lang="en-US" dirty="0"/>
          </a:p>
        </p:txBody>
      </p:sp>
    </p:spTree>
    <p:extLst>
      <p:ext uri="{BB962C8B-B14F-4D97-AF65-F5344CB8AC3E}">
        <p14:creationId xmlns:p14="http://schemas.microsoft.com/office/powerpoint/2010/main" val="1670941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D7A11-F806-468B-98F0-0EC26B69E965}"/>
              </a:ext>
            </a:extLst>
          </p:cNvPr>
          <p:cNvSpPr>
            <a:spLocks noGrp="1"/>
          </p:cNvSpPr>
          <p:nvPr>
            <p:ph type="title"/>
          </p:nvPr>
        </p:nvSpPr>
        <p:spPr/>
        <p:txBody>
          <a:bodyPr/>
          <a:lstStyle/>
          <a:p>
            <a:r>
              <a:rPr lang="en-US" dirty="0"/>
              <a:t>APS- Alternate Strategies</a:t>
            </a:r>
          </a:p>
        </p:txBody>
      </p:sp>
      <p:sp>
        <p:nvSpPr>
          <p:cNvPr id="3" name="Text Placeholder 2">
            <a:extLst>
              <a:ext uri="{FF2B5EF4-FFF2-40B4-BE49-F238E27FC236}">
                <a16:creationId xmlns:a16="http://schemas.microsoft.com/office/drawing/2014/main" id="{001391BB-E8A6-4753-BF57-6251E5204F68}"/>
              </a:ext>
            </a:extLst>
          </p:cNvPr>
          <p:cNvSpPr>
            <a:spLocks noGrp="1"/>
          </p:cNvSpPr>
          <p:nvPr>
            <p:ph type="body" sz="quarter" idx="10"/>
          </p:nvPr>
        </p:nvSpPr>
        <p:spPr>
          <a:xfrm>
            <a:off x="628650" y="1172694"/>
            <a:ext cx="7888288" cy="5070413"/>
          </a:xfrm>
        </p:spPr>
        <p:txBody>
          <a:bodyPr/>
          <a:lstStyle/>
          <a:p>
            <a:pPr lvl="0"/>
            <a:r>
              <a:rPr lang="en-US" sz="2000" dirty="0"/>
              <a:t>Consider whether a video conferencing option is available, feasible, and consistent with maintaining adult safety. </a:t>
            </a:r>
          </a:p>
          <a:p>
            <a:pPr marL="0" lvl="0" indent="0">
              <a:buNone/>
            </a:pPr>
            <a:r>
              <a:rPr lang="en-US" sz="2000" dirty="0"/>
              <a:t> </a:t>
            </a:r>
          </a:p>
          <a:p>
            <a:pPr lvl="0"/>
            <a:r>
              <a:rPr lang="en-US" sz="2000" dirty="0"/>
              <a:t>When a video conferencing option is not available, counties should consider whether a telephone contact is consistent with maintaining adult safety.</a:t>
            </a:r>
          </a:p>
          <a:p>
            <a:pPr marL="0" lvl="0" indent="0">
              <a:buNone/>
            </a:pPr>
            <a:endParaRPr lang="en-US" sz="2000" dirty="0"/>
          </a:p>
          <a:p>
            <a:pPr lvl="0"/>
            <a:r>
              <a:rPr lang="en-US" sz="2000" dirty="0"/>
              <a:t>Counties should consider whether other persons in, or close to, the adult’s household, can provide reliable and accurate information about the adult’s safety.  In making this determination, counties may want to consider the number of people who can provide information, their access to accurate information, and their motivation to share accurate information with the county.</a:t>
            </a:r>
          </a:p>
          <a:p>
            <a:endParaRPr lang="en-US" dirty="0"/>
          </a:p>
        </p:txBody>
      </p:sp>
    </p:spTree>
    <p:extLst>
      <p:ext uri="{BB962C8B-B14F-4D97-AF65-F5344CB8AC3E}">
        <p14:creationId xmlns:p14="http://schemas.microsoft.com/office/powerpoint/2010/main" val="2894272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F8303-94A1-4843-B5FD-FAA25128F792}"/>
              </a:ext>
            </a:extLst>
          </p:cNvPr>
          <p:cNvSpPr>
            <a:spLocks noGrp="1"/>
          </p:cNvSpPr>
          <p:nvPr>
            <p:ph type="title"/>
          </p:nvPr>
        </p:nvSpPr>
        <p:spPr/>
        <p:txBody>
          <a:bodyPr/>
          <a:lstStyle/>
          <a:p>
            <a:r>
              <a:rPr lang="en-US" dirty="0"/>
              <a:t>APS- Virtual Visits</a:t>
            </a:r>
          </a:p>
        </p:txBody>
      </p:sp>
      <p:sp>
        <p:nvSpPr>
          <p:cNvPr id="3" name="Text Placeholder 2">
            <a:extLst>
              <a:ext uri="{FF2B5EF4-FFF2-40B4-BE49-F238E27FC236}">
                <a16:creationId xmlns:a16="http://schemas.microsoft.com/office/drawing/2014/main" id="{02CC6376-F0C1-4520-8800-7055764849D5}"/>
              </a:ext>
            </a:extLst>
          </p:cNvPr>
          <p:cNvSpPr>
            <a:spLocks noGrp="1"/>
          </p:cNvSpPr>
          <p:nvPr>
            <p:ph type="body" sz="quarter" idx="10"/>
          </p:nvPr>
        </p:nvSpPr>
        <p:spPr/>
        <p:txBody>
          <a:bodyPr/>
          <a:lstStyle/>
          <a:p>
            <a:pPr lvl="0"/>
            <a:r>
              <a:rPr lang="en-US" dirty="0"/>
              <a:t>Virtual Visits should be conducted when: </a:t>
            </a:r>
          </a:p>
          <a:p>
            <a:pPr marL="0" lvl="0" indent="0">
              <a:buNone/>
            </a:pPr>
            <a:endParaRPr lang="en-US" dirty="0"/>
          </a:p>
          <a:p>
            <a:pPr lvl="1"/>
            <a:r>
              <a:rPr lang="en-US" b="0" dirty="0"/>
              <a:t>Follow up visits in the APS evaluation stage with the adult when there are no credible concerns for the adult’s safety. </a:t>
            </a:r>
          </a:p>
          <a:p>
            <a:pPr marL="342900" lvl="1" indent="0">
              <a:buNone/>
            </a:pPr>
            <a:endParaRPr lang="en-US" b="0" dirty="0"/>
          </a:p>
          <a:p>
            <a:pPr lvl="1"/>
            <a:r>
              <a:rPr lang="en-US" b="0" dirty="0"/>
              <a:t>Follow up visits in the APS mobilization of services stage with the adult when there are no credible concerns for the adult’s safety. </a:t>
            </a:r>
          </a:p>
          <a:p>
            <a:endParaRPr lang="en-US" dirty="0"/>
          </a:p>
        </p:txBody>
      </p:sp>
    </p:spTree>
    <p:extLst>
      <p:ext uri="{BB962C8B-B14F-4D97-AF65-F5344CB8AC3E}">
        <p14:creationId xmlns:p14="http://schemas.microsoft.com/office/powerpoint/2010/main" val="3403096599"/>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BD2F3061D0F34DAFCB437E763301FD" ma:contentTypeVersion="9" ma:contentTypeDescription="Create a new document." ma:contentTypeScope="" ma:versionID="514a8a7ee4945ae0aa93a27deb7965f7">
  <xsd:schema xmlns:xsd="http://www.w3.org/2001/XMLSchema" xmlns:xs="http://www.w3.org/2001/XMLSchema" xmlns:p="http://schemas.microsoft.com/office/2006/metadata/properties" xmlns:ns2="0364b0fd-11b9-4329-8ccf-0ec8227efd46" xmlns:ns3="61987f4e-27c8-424c-9cec-12ca685a78aa" targetNamespace="http://schemas.microsoft.com/office/2006/metadata/properties" ma:root="true" ma:fieldsID="83b1d86e97ba8b56b66eb95232b42eb3" ns2:_="" ns3:_="">
    <xsd:import namespace="0364b0fd-11b9-4329-8ccf-0ec8227efd46"/>
    <xsd:import namespace="61987f4e-27c8-424c-9cec-12ca685a78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FiscalYear" minOccurs="0"/>
                <xsd:element ref="ns2:Dat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64b0fd-11b9-4329-8ccf-0ec8227ef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FiscalYear" ma:index="12" nillable="true" ma:displayName="Fiscal Year" ma:format="Dropdown" ma:internalName="FiscalYear">
      <xsd:simpleType>
        <xsd:restriction base="dms:Choice">
          <xsd:enumeration value="2020"/>
          <xsd:enumeration value="2019"/>
          <xsd:enumeration value="2018"/>
          <xsd:enumeration value="2017"/>
          <xsd:enumeration value="NA"/>
        </xsd:restriction>
      </xsd:simpleType>
    </xsd:element>
    <xsd:element name="Date" ma:index="13" nillable="true" ma:displayName="Date" ma:format="DateOnly" ma:internalName="Date">
      <xsd:simpleType>
        <xsd:restriction base="dms:DateTime"/>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987f4e-27c8-424c-9cec-12ca685a78a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scalYear xmlns="0364b0fd-11b9-4329-8ccf-0ec8227efd46" xsi:nil="true"/>
    <Date xmlns="0364b0fd-11b9-4329-8ccf-0ec8227efd46" xsi:nil="true"/>
  </documentManagement>
</p:properties>
</file>

<file path=customXml/itemProps1.xml><?xml version="1.0" encoding="utf-8"?>
<ds:datastoreItem xmlns:ds="http://schemas.openxmlformats.org/officeDocument/2006/customXml" ds:itemID="{439D8423-D4AA-4106-B4E9-A17C4643CDB0}"/>
</file>

<file path=customXml/itemProps2.xml><?xml version="1.0" encoding="utf-8"?>
<ds:datastoreItem xmlns:ds="http://schemas.openxmlformats.org/officeDocument/2006/customXml" ds:itemID="{FFB9DD0E-AAF4-4098-B413-7C903107F32D}"/>
</file>

<file path=customXml/itemProps3.xml><?xml version="1.0" encoding="utf-8"?>
<ds:datastoreItem xmlns:ds="http://schemas.openxmlformats.org/officeDocument/2006/customXml" ds:itemID="{BEB8210F-DA02-404A-9BD0-C01609EDD529}"/>
</file>

<file path=docProps/app.xml><?xml version="1.0" encoding="utf-8"?>
<Properties xmlns="http://schemas.openxmlformats.org/officeDocument/2006/extended-properties" xmlns:vt="http://schemas.openxmlformats.org/officeDocument/2006/docPropsVTypes">
  <Template/>
  <TotalTime>17221</TotalTime>
  <Words>1741</Words>
  <Application>Microsoft Office PowerPoint</Application>
  <PresentationFormat>On-screen Show (4:3)</PresentationFormat>
  <Paragraphs>179</Paragraphs>
  <Slides>24</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Arial</vt:lpstr>
      <vt:lpstr>Calibri</vt:lpstr>
      <vt:lpstr>Franklin Gothic Demi Cond</vt:lpstr>
      <vt:lpstr>Franklin Gothic Medium</vt:lpstr>
      <vt:lpstr>Franklin Gothic Medium Cond</vt:lpstr>
      <vt:lpstr>Gotham Bold</vt:lpstr>
      <vt:lpstr>Helvetica</vt:lpstr>
      <vt:lpstr>Helvetica Neue</vt:lpstr>
      <vt:lpstr>Montserrat</vt:lpstr>
      <vt:lpstr>Times New Roman</vt:lpstr>
      <vt:lpstr>3_Office Theme</vt:lpstr>
      <vt:lpstr>PowerPoint Presentation</vt:lpstr>
      <vt:lpstr>Agenda </vt:lpstr>
      <vt:lpstr>COVID-19 Guiding Premises for CPS/APS</vt:lpstr>
      <vt:lpstr>APS Contacts- Prioritizing Visits</vt:lpstr>
      <vt:lpstr>APS Contacts- Refusal  </vt:lpstr>
      <vt:lpstr>APS- Risk Mitigation Strategies</vt:lpstr>
      <vt:lpstr>APS- Risk Mitigation Strategies</vt:lpstr>
      <vt:lpstr>APS- Alternate Strategies</vt:lpstr>
      <vt:lpstr>APS- Virtual Visits</vt:lpstr>
      <vt:lpstr>APS- Limiting F2F Contacts</vt:lpstr>
      <vt:lpstr>CPS Face to Face (F2F) Contacts</vt:lpstr>
      <vt:lpstr>Most Critical CPS Reports: </vt:lpstr>
      <vt:lpstr>Follow Up Visits: Prioritize</vt:lpstr>
      <vt:lpstr>Strategies for mitigating contagion </vt:lpstr>
      <vt:lpstr>Alternative Strategies to Face to Face Visits</vt:lpstr>
      <vt:lpstr>Consideration for CPS Virtual visits </vt:lpstr>
      <vt:lpstr>CPS- Limiting F2F Contacts</vt:lpstr>
      <vt:lpstr>Referrals to outside providers</vt:lpstr>
      <vt:lpstr>Foster Care Updates</vt:lpstr>
      <vt:lpstr>IV-E Updates  </vt:lpstr>
      <vt:lpstr>IVE Updates (continued)</vt:lpstr>
      <vt:lpstr>IVE Updates (continued)</vt:lpstr>
      <vt:lpstr>Other Updates: </vt:lpstr>
      <vt:lpstr>For Assistance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Evans, Lechelle</cp:lastModifiedBy>
  <cp:revision>604</cp:revision>
  <cp:lastPrinted>2020-04-03T11:15:31Z</cp:lastPrinted>
  <dcterms:created xsi:type="dcterms:W3CDTF">2015-07-07T20:02:11Z</dcterms:created>
  <dcterms:modified xsi:type="dcterms:W3CDTF">2020-04-07T14:53:22Z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0x0101002CBD2F3061D0F34DAFCB437E763301FD</vt:lpwstr>
  </property>
</Properties>
</file>