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59" r:id="rId2"/>
    <p:sldId id="257" r:id="rId3"/>
    <p:sldId id="258" r:id="rId4"/>
    <p:sldId id="461" r:id="rId5"/>
    <p:sldId id="462" r:id="rId6"/>
    <p:sldId id="463" r:id="rId7"/>
    <p:sldId id="480" r:id="rId8"/>
    <p:sldId id="481" r:id="rId9"/>
    <p:sldId id="469" r:id="rId10"/>
    <p:sldId id="472" r:id="rId11"/>
    <p:sldId id="468" r:id="rId12"/>
    <p:sldId id="465" r:id="rId13"/>
    <p:sldId id="466" r:id="rId14"/>
    <p:sldId id="470" r:id="rId15"/>
    <p:sldId id="471" r:id="rId16"/>
    <p:sldId id="473" r:id="rId17"/>
    <p:sldId id="474" r:id="rId18"/>
    <p:sldId id="467" r:id="rId19"/>
    <p:sldId id="476" r:id="rId20"/>
    <p:sldId id="477" r:id="rId21"/>
    <p:sldId id="478" r:id="rId22"/>
    <p:sldId id="479" r:id="rId2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8" autoAdjust="0"/>
    <p:restoredTop sz="88657" autoAdjust="0"/>
  </p:normalViewPr>
  <p:slideViewPr>
    <p:cSldViewPr>
      <p:cViewPr varScale="1">
        <p:scale>
          <a:sx n="73" d="100"/>
          <a:sy n="73" d="100"/>
        </p:scale>
        <p:origin x="1517" y="53"/>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2027" cy="466031"/>
          </a:xfrm>
          <a:prstGeom prst="rect">
            <a:avLst/>
          </a:prstGeom>
        </p:spPr>
        <p:txBody>
          <a:bodyPr vert="horz" lIns="87316" tIns="43658" rIns="87316" bIns="43658" rtlCol="0"/>
          <a:lstStyle>
            <a:lvl1pPr algn="l">
              <a:defRPr sz="1100"/>
            </a:lvl1pPr>
          </a:lstStyle>
          <a:p>
            <a:endParaRPr lang="en-US"/>
          </a:p>
        </p:txBody>
      </p:sp>
      <p:sp>
        <p:nvSpPr>
          <p:cNvPr id="3" name="Date Placeholder 2"/>
          <p:cNvSpPr>
            <a:spLocks noGrp="1"/>
          </p:cNvSpPr>
          <p:nvPr>
            <p:ph type="dt" sz="quarter" idx="1"/>
          </p:nvPr>
        </p:nvSpPr>
        <p:spPr>
          <a:xfrm>
            <a:off x="3884840" y="2"/>
            <a:ext cx="2972027" cy="466031"/>
          </a:xfrm>
          <a:prstGeom prst="rect">
            <a:avLst/>
          </a:prstGeom>
        </p:spPr>
        <p:txBody>
          <a:bodyPr vert="horz" lIns="87316" tIns="43658" rIns="87316" bIns="43658" rtlCol="0"/>
          <a:lstStyle>
            <a:lvl1pPr algn="r">
              <a:defRPr sz="1100"/>
            </a:lvl1pPr>
          </a:lstStyle>
          <a:p>
            <a:fld id="{026BEDCD-2169-4561-8729-0EB491E1CE75}" type="datetimeFigureOut">
              <a:rPr lang="en-US" smtClean="0"/>
              <a:t>2/25/2021</a:t>
            </a:fld>
            <a:endParaRPr lang="en-US"/>
          </a:p>
        </p:txBody>
      </p:sp>
      <p:sp>
        <p:nvSpPr>
          <p:cNvPr id="4" name="Footer Placeholder 3"/>
          <p:cNvSpPr>
            <a:spLocks noGrp="1"/>
          </p:cNvSpPr>
          <p:nvPr>
            <p:ph type="ftr" sz="quarter" idx="2"/>
          </p:nvPr>
        </p:nvSpPr>
        <p:spPr>
          <a:xfrm>
            <a:off x="0" y="8830370"/>
            <a:ext cx="2972027" cy="466030"/>
          </a:xfrm>
          <a:prstGeom prst="rect">
            <a:avLst/>
          </a:prstGeom>
        </p:spPr>
        <p:txBody>
          <a:bodyPr vert="horz" lIns="87316" tIns="43658" rIns="87316" bIns="43658" rtlCol="0" anchor="b"/>
          <a:lstStyle>
            <a:lvl1pPr algn="l">
              <a:defRPr sz="1100"/>
            </a:lvl1pPr>
          </a:lstStyle>
          <a:p>
            <a:endParaRPr lang="en-US"/>
          </a:p>
        </p:txBody>
      </p:sp>
      <p:sp>
        <p:nvSpPr>
          <p:cNvPr id="5" name="Slide Number Placeholder 4"/>
          <p:cNvSpPr>
            <a:spLocks noGrp="1"/>
          </p:cNvSpPr>
          <p:nvPr>
            <p:ph type="sldNum" sz="quarter" idx="3"/>
          </p:nvPr>
        </p:nvSpPr>
        <p:spPr>
          <a:xfrm>
            <a:off x="3884840" y="8830370"/>
            <a:ext cx="2972027" cy="466030"/>
          </a:xfrm>
          <a:prstGeom prst="rect">
            <a:avLst/>
          </a:prstGeom>
        </p:spPr>
        <p:txBody>
          <a:bodyPr vert="horz" lIns="87316" tIns="43658" rIns="87316" bIns="43658" rtlCol="0" anchor="b"/>
          <a:lstStyle>
            <a:lvl1pPr algn="r">
              <a:defRPr sz="1100"/>
            </a:lvl1pPr>
          </a:lstStyle>
          <a:p>
            <a:fld id="{22F2E9FB-245B-4774-ADA0-BCF68C4D8040}" type="slidenum">
              <a:rPr lang="en-US" smtClean="0"/>
              <a:t>‹#›</a:t>
            </a:fld>
            <a:endParaRPr lang="en-US"/>
          </a:p>
        </p:txBody>
      </p:sp>
    </p:spTree>
    <p:extLst>
      <p:ext uri="{BB962C8B-B14F-4D97-AF65-F5344CB8AC3E}">
        <p14:creationId xmlns:p14="http://schemas.microsoft.com/office/powerpoint/2010/main" val="2183706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78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dirty="0"/>
          </a:p>
        </p:txBody>
      </p:sp>
    </p:spTree>
    <p:extLst>
      <p:ext uri="{BB962C8B-B14F-4D97-AF65-F5344CB8AC3E}">
        <p14:creationId xmlns:p14="http://schemas.microsoft.com/office/powerpoint/2010/main" val="3203922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r>
              <a:rPr lang="en-US" dirty="0"/>
              <a:t>Applicants must describe how they will meet all 7 of the following requirements to be eligible for funding.  For each of the 7 requirements there are specific questions in the RFA that applicants are required to answer. </a:t>
            </a:r>
          </a:p>
          <a:p>
            <a:pPr marL="0" indent="0">
              <a:buFont typeface="Arial" panose="020B0604020202020204" pitchFamily="34" charset="0"/>
              <a:buNone/>
            </a:pPr>
            <a:endParaRPr lang="en-US" dirty="0"/>
          </a:p>
          <a:p>
            <a:pPr marL="228600" indent="-228600">
              <a:buFont typeface="Arial" panose="020B0604020202020204" pitchFamily="34" charset="0"/>
              <a:buAutoNum type="arabicPeriod"/>
            </a:pPr>
            <a:r>
              <a:rPr lang="en-US" b="1" u="sng" dirty="0"/>
              <a:t>Family Support </a:t>
            </a:r>
            <a:r>
              <a:rPr lang="en-US" dirty="0"/>
              <a:t>– 9 Principles of Family Support Practices; Applicants must address all 9 Principles</a:t>
            </a:r>
          </a:p>
          <a:p>
            <a:pPr marL="0" indent="0">
              <a:buNone/>
            </a:pPr>
            <a:endParaRPr lang="en-US" dirty="0"/>
          </a:p>
          <a:p>
            <a:pPr marL="0" indent="0">
              <a:buNone/>
            </a:pPr>
            <a:r>
              <a:rPr lang="en-US" dirty="0"/>
              <a:t>2. Demonstrate a commitment to </a:t>
            </a:r>
            <a:r>
              <a:rPr lang="en-US" b="1" u="sng" dirty="0"/>
              <a:t>meaningful parent engagement and leadership opportunities. </a:t>
            </a:r>
          </a:p>
          <a:p>
            <a:pPr marL="171450" indent="-171450">
              <a:buFont typeface="Arial" panose="020B0604020202020204" pitchFamily="34" charset="0"/>
              <a:buChar char="•"/>
            </a:pPr>
            <a:r>
              <a:rPr lang="en-US" dirty="0"/>
              <a:t>Strong relationships between parents/staff is important for program success.</a:t>
            </a:r>
          </a:p>
          <a:p>
            <a:pPr marL="171450" indent="-171450">
              <a:buFont typeface="Arial" panose="020B0604020202020204" pitchFamily="34" charset="0"/>
              <a:buChar char="•"/>
            </a:pPr>
            <a:r>
              <a:rPr lang="en-US" dirty="0"/>
              <a:t>Applicants must demonstrate how staff will work proactively with families/caregivers to help them feel valued and supported,</a:t>
            </a:r>
          </a:p>
          <a:p>
            <a:pPr marL="171450" indent="-171450">
              <a:buFont typeface="Arial" panose="020B0604020202020204" pitchFamily="34" charset="0"/>
              <a:buChar char="•"/>
            </a:pPr>
            <a:r>
              <a:rPr lang="en-US" dirty="0"/>
              <a:t>Must describe how your agency will promote parent leadership,  give specific examples</a:t>
            </a:r>
          </a:p>
          <a:p>
            <a:pPr marL="171450" indent="-171450">
              <a:buFont typeface="Arial" panose="020B0604020202020204" pitchFamily="34" charset="0"/>
              <a:buChar char="•"/>
            </a:pPr>
            <a:r>
              <a:rPr lang="en-US" dirty="0"/>
              <a:t>Specific questions that you will need to address about Parent Engagement and Leadership outlined in RFA</a:t>
            </a:r>
          </a:p>
          <a:p>
            <a:pPr marL="171450" indent="-171450">
              <a:buFont typeface="Arial" panose="020B0604020202020204" pitchFamily="34" charset="0"/>
              <a:buChar char="•"/>
            </a:pPr>
            <a:r>
              <a:rPr lang="en-US" dirty="0"/>
              <a:t>Contractors who are awarded funding will be required to develop a parent engagement plan during the first 6 months of the grant cycle.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3. Provide prevention services that </a:t>
            </a:r>
            <a:r>
              <a:rPr lang="en-US" b="1" u="sng" dirty="0"/>
              <a:t>target populations most at risk of child abuse or neglect</a:t>
            </a:r>
          </a:p>
          <a:p>
            <a:pPr marL="171450" indent="-171450">
              <a:buFont typeface="Arial" panose="020B0604020202020204" pitchFamily="34" charset="0"/>
              <a:buChar char="•"/>
            </a:pPr>
            <a:r>
              <a:rPr lang="en-US" dirty="0"/>
              <a:t>NCDSS Respite Program services must be primary or secondary child abuse prevention services.  </a:t>
            </a:r>
          </a:p>
          <a:p>
            <a:pPr marL="171450" indent="-171450">
              <a:buFont typeface="Arial" panose="020B0604020202020204" pitchFamily="34" charset="0"/>
              <a:buChar char="•"/>
            </a:pPr>
            <a:r>
              <a:rPr lang="en-US" dirty="0"/>
              <a:t>Goal- provide services prior to any incidence of abuse or neglect.</a:t>
            </a:r>
          </a:p>
          <a:p>
            <a:pPr marL="171450" indent="-171450">
              <a:buFont typeface="Arial" panose="020B0604020202020204" pitchFamily="34" charset="0"/>
              <a:buChar char="•"/>
            </a:pPr>
            <a:r>
              <a:rPr lang="en-US" dirty="0"/>
              <a:t>3 Levels of Prevention</a:t>
            </a:r>
          </a:p>
          <a:p>
            <a:pPr marL="457200" lvl="1" indent="0">
              <a:buFont typeface="Arial" panose="020B0604020202020204" pitchFamily="34" charset="0"/>
              <a:buNone/>
            </a:pPr>
            <a:r>
              <a:rPr lang="en-US" b="1" u="sng" dirty="0"/>
              <a:t>Primary-</a:t>
            </a:r>
          </a:p>
          <a:p>
            <a:pPr marL="628650" lvl="1" indent="-171450">
              <a:buFont typeface="Arial" panose="020B0604020202020204" pitchFamily="34" charset="0"/>
              <a:buChar char="•"/>
            </a:pPr>
            <a:r>
              <a:rPr lang="en-US" dirty="0"/>
              <a:t>Activities directed at the general population to stop maltreatment before it occurs.  </a:t>
            </a:r>
          </a:p>
          <a:p>
            <a:pPr marL="628650" lvl="1" indent="-171450">
              <a:buFont typeface="Arial" panose="020B0604020202020204" pitchFamily="34" charset="0"/>
              <a:buChar char="•"/>
            </a:pPr>
            <a:r>
              <a:rPr lang="en-US" dirty="0"/>
              <a:t>Examples of Primary Prevention activities: parent education programs &amp; support groups that focus on child development, age-appropriate expectations and positive discipline., programs that enhance the parents’ ability to access existing services and support positive interactions among family members.</a:t>
            </a:r>
          </a:p>
          <a:p>
            <a:pPr marL="457200" lvl="1" indent="0">
              <a:buFont typeface="Arial" panose="020B0604020202020204" pitchFamily="34" charset="0"/>
              <a:buNone/>
            </a:pPr>
            <a:r>
              <a:rPr lang="en-US" b="1" u="sng" dirty="0"/>
              <a:t>Secondary: </a:t>
            </a:r>
            <a:r>
              <a:rPr lang="en-US" b="0" u="none" dirty="0"/>
              <a:t> </a:t>
            </a:r>
          </a:p>
          <a:p>
            <a:pPr marL="628650" lvl="1" indent="-171450">
              <a:buFont typeface="Arial" panose="020B0604020202020204" pitchFamily="34" charset="0"/>
              <a:buChar char="•"/>
            </a:pPr>
            <a:r>
              <a:rPr lang="en-US" b="0" u="none" dirty="0"/>
              <a:t>Activities that are offered to populations that have 1 or more risk factors associated with child victimizations, such as poverty, parental substance abuse, young parental age, mental health concerns and parenting a child with disabilities.</a:t>
            </a:r>
          </a:p>
          <a:p>
            <a:pPr marL="628650" lvl="1" indent="-171450">
              <a:buFont typeface="Arial" panose="020B0604020202020204" pitchFamily="34" charset="0"/>
              <a:buChar char="•"/>
            </a:pPr>
            <a:r>
              <a:rPr lang="en-US" b="0" u="none" dirty="0"/>
              <a:t>If providing secondary prevention programming, applicants must demonstrate that they intend to target one or more of the at-risk populations listed in the RFA.</a:t>
            </a:r>
          </a:p>
          <a:p>
            <a:pPr marL="628650" lvl="1" indent="-171450">
              <a:buFont typeface="Arial" panose="020B0604020202020204" pitchFamily="34" charset="0"/>
              <a:buChar char="•"/>
            </a:pPr>
            <a:r>
              <a:rPr lang="en-US" b="0" u="none" dirty="0"/>
              <a:t>Examples – parent education programs located in high schools for teen parents; or HV programs that provide support and assistance to expecting and new mothers</a:t>
            </a:r>
          </a:p>
          <a:p>
            <a:pPr marL="457200" lvl="1" indent="0">
              <a:buFont typeface="Arial" panose="020B0604020202020204" pitchFamily="34" charset="0"/>
              <a:buNone/>
            </a:pPr>
            <a:endParaRPr lang="en-US" b="0" u="none" dirty="0"/>
          </a:p>
          <a:p>
            <a:pPr marL="628650" lvl="1" indent="-171450">
              <a:buFont typeface="Arial" panose="020B0604020202020204" pitchFamily="34" charset="0"/>
              <a:buChar char="•"/>
            </a:pPr>
            <a:r>
              <a:rPr lang="en-US" b="1" u="sng" dirty="0"/>
              <a:t>Tertiary:</a:t>
            </a:r>
            <a:r>
              <a:rPr lang="en-US" b="0" u="none" dirty="0"/>
              <a:t> programs/activities that are targeted to families that have substantiated  child abuse and neglect reports. This RFA does not fund tertiary programs/activities.</a:t>
            </a:r>
          </a:p>
          <a:p>
            <a:pPr marL="457200" lvl="1" indent="0">
              <a:buFont typeface="Arial" panose="020B0604020202020204" pitchFamily="34" charset="0"/>
              <a:buNone/>
            </a:pPr>
            <a:endParaRPr lang="en-US" b="0" u="none" dirty="0"/>
          </a:p>
          <a:p>
            <a:pPr marL="457200" lvl="1" indent="0">
              <a:buFont typeface="Arial" panose="020B0604020202020204" pitchFamily="34" charset="0"/>
              <a:buNone/>
            </a:pPr>
            <a:r>
              <a:rPr lang="en-US" b="0" u="none" dirty="0"/>
              <a:t>Applicants will need to address how your agency will ensure that referrals are only accepted with a Primary or Secondary focus.</a:t>
            </a:r>
          </a:p>
          <a:p>
            <a:pPr marL="457200" lvl="1" indent="0">
              <a:buFont typeface="Arial" panose="020B0604020202020204" pitchFamily="34" charset="0"/>
              <a:buNone/>
            </a:pPr>
            <a:endParaRPr lang="en-US" b="0" u="none" dirty="0"/>
          </a:p>
          <a:p>
            <a:r>
              <a:rPr lang="en-US" dirty="0"/>
              <a:t>4. </a:t>
            </a:r>
            <a:r>
              <a:rPr lang="en-US" b="1" u="sng" dirty="0"/>
              <a:t>Promote 5 Protective Factors: </a:t>
            </a:r>
            <a:r>
              <a:rPr lang="en-US" dirty="0"/>
              <a:t>linked to reducing incidences of child maltreatment and trauma. </a:t>
            </a:r>
          </a:p>
          <a:p>
            <a:pPr marL="171450" indent="-171450">
              <a:buFont typeface="Arial" panose="020B0604020202020204" pitchFamily="34" charset="0"/>
              <a:buChar char="•"/>
            </a:pPr>
            <a:r>
              <a:rPr lang="en-US" dirty="0"/>
              <a:t>Applicants will need to address how your proposed program models promote each of the 5 protective factors (Parental Resilience, Social Connections, Knowledge of Parenting and CD, Concrete Support in Times of Need, Children’s Social and Emotional Development)</a:t>
            </a:r>
          </a:p>
          <a:p>
            <a:pPr marL="171450" indent="-171450">
              <a:buFont typeface="Arial" panose="020B0604020202020204" pitchFamily="34" charset="0"/>
              <a:buChar char="•"/>
            </a:pPr>
            <a:r>
              <a:rPr lang="en-US" dirty="0"/>
              <a:t>CSSP has developed a </a:t>
            </a:r>
            <a:r>
              <a:rPr lang="en-US" b="1" i="1" dirty="0"/>
              <a:t>Strengthening Families Self-Assessment Tool for Community-Based Programs.</a:t>
            </a:r>
            <a:r>
              <a:rPr lang="en-US" b="0" i="0" dirty="0"/>
              <a:t> This tool helps agencies observe and make programmatic changes to build and strengthen protective factors.  </a:t>
            </a:r>
          </a:p>
          <a:p>
            <a:pPr marL="171450" indent="-171450">
              <a:buFont typeface="Arial" panose="020B0604020202020204" pitchFamily="34" charset="0"/>
              <a:buChar char="•"/>
            </a:pPr>
            <a:r>
              <a:rPr lang="en-US" b="0" i="0" dirty="0"/>
              <a:t>Agencies who receive funding will be required to complete the self assessment tool within the first 6 months of Year 1 of the grant cycle. Completing the tool involves forming a Self-Assessment Team and then developing an action plan by the end of the first year of the grant cycle.  The plan will be reviewed annually during year 2 and 3. </a:t>
            </a:r>
            <a:endParaRPr lang="en-US" b="1" i="1" dirty="0"/>
          </a:p>
          <a:p>
            <a:pPr marL="171450" indent="-171450">
              <a:buFont typeface="Arial" panose="020B0604020202020204" pitchFamily="34" charset="0"/>
              <a:buChar char="•"/>
            </a:pPr>
            <a:r>
              <a:rPr lang="en-US" b="0" i="0" dirty="0"/>
              <a:t>In the Promoting Protective Factors section of the RFA, you will need to address what your Protective Factors Self Assessment Team would look like and how you would use the Self Assessment data to develop a plan for CQI </a:t>
            </a:r>
          </a:p>
          <a:p>
            <a:pPr marL="171450" indent="-171450">
              <a:buFont typeface="Arial" panose="020B0604020202020204" pitchFamily="34" charset="0"/>
              <a:buChar char="•"/>
            </a:pPr>
            <a:r>
              <a:rPr lang="en-US" b="0" i="0" dirty="0"/>
              <a:t>There are links in the RFA to the Strengthening Families- Protective Factors Framework as well as to the self assessment tool . </a:t>
            </a:r>
            <a:endParaRPr lang="en-US" dirty="0"/>
          </a:p>
          <a:p>
            <a:pPr marL="457200" lvl="1" indent="0">
              <a:buFont typeface="Arial" panose="020B0604020202020204" pitchFamily="34" charset="0"/>
              <a:buNone/>
            </a:pPr>
            <a:endParaRPr lang="en-US" b="0" u="none" dirty="0"/>
          </a:p>
        </p:txBody>
      </p:sp>
    </p:spTree>
    <p:extLst>
      <p:ext uri="{BB962C8B-B14F-4D97-AF65-F5344CB8AC3E}">
        <p14:creationId xmlns:p14="http://schemas.microsoft.com/office/powerpoint/2010/main" val="3677000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pPr marL="0" indent="0">
              <a:buFont typeface="Arial" panose="020B0604020202020204" pitchFamily="34" charset="0"/>
              <a:buNone/>
            </a:pPr>
            <a:r>
              <a:rPr lang="en-US" b="0" i="0" dirty="0"/>
              <a:t>5</a:t>
            </a:r>
            <a:r>
              <a:rPr lang="en-US" b="1" i="0" u="sng" dirty="0"/>
              <a:t>. Emerging Evidence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While Respite programs have not been identified as evidence-based or evidence-informed, they are a preventative strategy that strengthens families, protects their health and well-being, and allows their children to remain at home and in the community. </a:t>
            </a:r>
          </a:p>
          <a:p>
            <a:pPr marL="0" indent="0">
              <a:buFont typeface="Arial" panose="020B0604020202020204" pitchFamily="34" charset="0"/>
              <a:buNone/>
            </a:pPr>
            <a:endParaRPr lang="en-US" b="0"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t>6. Evaluation </a:t>
            </a:r>
            <a:r>
              <a:rPr lang="en-US" b="0" i="0" u="none" dirty="0"/>
              <a:t>Applicants must demonstrate the capacity to achieve positive outcomes for children and families who voluntarily participate in services.</a:t>
            </a:r>
          </a:p>
          <a:p>
            <a:r>
              <a:rPr lang="en-US" sz="1200" kern="1200" dirty="0">
                <a:solidFill>
                  <a:schemeClr val="tx1"/>
                </a:solidFill>
                <a:effectLst/>
                <a:latin typeface="+mn-lt"/>
                <a:ea typeface="+mn-ea"/>
                <a:cs typeface="+mn-cs"/>
              </a:rPr>
              <a:t>NCDSS has also identified shared outcomes and evaluation tools for respite programs. Applicants must complete the following sections of the appropriate Logic Model:</a:t>
            </a:r>
          </a:p>
          <a:p>
            <a:pPr lvl="0"/>
            <a:r>
              <a:rPr lang="en-US" sz="1200" kern="1200" dirty="0">
                <a:solidFill>
                  <a:schemeClr val="tx1"/>
                </a:solidFill>
                <a:effectLst/>
                <a:latin typeface="+mn-lt"/>
                <a:ea typeface="+mn-ea"/>
                <a:cs typeface="+mn-cs"/>
              </a:rPr>
              <a:t>Resources,</a:t>
            </a:r>
          </a:p>
          <a:p>
            <a:pPr lvl="0"/>
            <a:r>
              <a:rPr lang="en-US" sz="1200" kern="1200" dirty="0">
                <a:solidFill>
                  <a:schemeClr val="tx1"/>
                </a:solidFill>
                <a:effectLst/>
                <a:latin typeface="+mn-lt"/>
                <a:ea typeface="+mn-ea"/>
                <a:cs typeface="+mn-cs"/>
              </a:rPr>
              <a:t>Activities &amp; Services,</a:t>
            </a:r>
          </a:p>
          <a:p>
            <a:pPr lvl="0"/>
            <a:r>
              <a:rPr lang="en-US" sz="1200" kern="1200" dirty="0">
                <a:solidFill>
                  <a:schemeClr val="tx1"/>
                </a:solidFill>
                <a:effectLst/>
                <a:latin typeface="+mn-lt"/>
                <a:ea typeface="+mn-ea"/>
                <a:cs typeface="+mn-cs"/>
              </a:rPr>
              <a:t>Population Served, and </a:t>
            </a:r>
          </a:p>
          <a:p>
            <a:pPr lvl="0"/>
            <a:r>
              <a:rPr lang="en-US" sz="1200" kern="1200" dirty="0">
                <a:solidFill>
                  <a:schemeClr val="tx1"/>
                </a:solidFill>
                <a:effectLst/>
                <a:latin typeface="+mn-lt"/>
                <a:ea typeface="+mn-ea"/>
                <a:cs typeface="+mn-cs"/>
              </a:rPr>
              <a:t>Additional Tools, if needed</a:t>
            </a:r>
          </a:p>
          <a:p>
            <a:r>
              <a:rPr lang="en-US" sz="1200" kern="1200" dirty="0">
                <a:solidFill>
                  <a:schemeClr val="tx1"/>
                </a:solidFill>
                <a:effectLst/>
                <a:latin typeface="+mn-lt"/>
                <a:ea typeface="+mn-ea"/>
                <a:cs typeface="+mn-cs"/>
              </a:rPr>
              <a:t>Applicants may not exceed 1 page for each curricula’s logic model.</a:t>
            </a:r>
            <a:endParaRPr lang="en-US" b="0" i="0" u="none" dirty="0"/>
          </a:p>
          <a:p>
            <a:pPr marL="628650" lvl="1" indent="-171450">
              <a:buFont typeface="Arial" panose="020B0604020202020204" pitchFamily="34" charset="0"/>
              <a:buChar char="•"/>
            </a:pPr>
            <a:endParaRPr lang="en-US" b="0" i="0" u="none" dirty="0"/>
          </a:p>
          <a:p>
            <a:pPr marL="0" lvl="0" indent="0">
              <a:buFont typeface="Arial" panose="020B0604020202020204" pitchFamily="34" charset="0"/>
              <a:buNone/>
            </a:pPr>
            <a:r>
              <a:rPr lang="en-US" b="0" i="0" u="none" dirty="0"/>
              <a:t>7. </a:t>
            </a:r>
            <a:r>
              <a:rPr lang="en-US" b="1" i="0" u="sng" dirty="0"/>
              <a:t>Racial Equity, Diversity and Inclusion:</a:t>
            </a:r>
            <a:endParaRPr lang="en-US" b="0" i="0" u="none" dirty="0"/>
          </a:p>
          <a:p>
            <a:pPr marL="171450" lvl="0" indent="-171450">
              <a:buFont typeface="Arial" panose="020B0604020202020204" pitchFamily="34" charset="0"/>
              <a:buChar char="•"/>
            </a:pPr>
            <a:r>
              <a:rPr lang="en-US" b="0" i="0" u="none" dirty="0"/>
              <a:t>In 2020 NC DHHS added the value of “Belonging” to promote inclusive, equitable workplaces that reflects the communities we serve,</a:t>
            </a:r>
            <a:r>
              <a:rPr lang="en-US" sz="1200" kern="1200" dirty="0">
                <a:solidFill>
                  <a:schemeClr val="tx1"/>
                </a:solidFill>
                <a:effectLst/>
                <a:latin typeface="+mn-lt"/>
                <a:ea typeface="+mn-ea"/>
                <a:cs typeface="+mn-cs"/>
              </a:rPr>
              <a:t> where everyone feels a sense of belonging, and our diverse backgrounds and experiences are valued and recognized as strengths.” </a:t>
            </a:r>
            <a:r>
              <a:rPr lang="en-US" b="0" i="0" u="none" dirty="0"/>
              <a:t> </a:t>
            </a:r>
          </a:p>
          <a:p>
            <a:pPr marL="171450" lvl="0" indent="-171450">
              <a:buFont typeface="Arial" panose="020B0604020202020204" pitchFamily="34" charset="0"/>
              <a:buChar char="•"/>
            </a:pPr>
            <a:r>
              <a:rPr lang="en-US" b="0" i="0" u="none" dirty="0"/>
              <a:t>Value is reflected in all divisions under DHHS and should also be reflected in the local contractor's work.</a:t>
            </a:r>
          </a:p>
          <a:p>
            <a:pPr marL="171450" lvl="0" indent="-171450">
              <a:buFont typeface="Arial" panose="020B0604020202020204" pitchFamily="34" charset="0"/>
              <a:buChar char="•"/>
            </a:pPr>
            <a:r>
              <a:rPr lang="en-US" b="0" i="0" u="none" dirty="0"/>
              <a:t>Address specific questions in the RFA</a:t>
            </a:r>
          </a:p>
          <a:p>
            <a:pPr marL="0" lvl="0" indent="0">
              <a:buFont typeface="Arial" panose="020B0604020202020204" pitchFamily="34" charset="0"/>
              <a:buNone/>
            </a:pPr>
            <a:endParaRPr lang="en-US" b="0" i="0" u="none" dirty="0"/>
          </a:p>
          <a:p>
            <a:pPr marL="0" lvl="0" indent="0">
              <a:buFont typeface="Arial" panose="020B0604020202020204" pitchFamily="34" charset="0"/>
              <a:buNone/>
            </a:pPr>
            <a:endParaRPr lang="en-US" b="0" i="0" u="none"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362989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There are specific attachments that go along with the Scope of Work.  These attachments will need to be submitted as separate attachments.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Follow directions on Applications Checklist for submission directions.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Logic Models  (Appendix 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Organizational Chart: No names, just positions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Board Member Profile:  (Appendix 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Job Descriptions- for all positions paid for in this grant (No names, just title)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3 Letters of Support (1 from a Family Support Services participant)</a:t>
            </a:r>
          </a:p>
          <a:p>
            <a:endParaRPr lang="en-US" dirty="0"/>
          </a:p>
          <a:p>
            <a:r>
              <a:rPr lang="en-US" dirty="0"/>
              <a:t>Follow directions on application checklist and in RFA re: how to submit these attachments!</a:t>
            </a:r>
          </a:p>
        </p:txBody>
      </p:sp>
    </p:spTree>
    <p:extLst>
      <p:ext uri="{BB962C8B-B14F-4D97-AF65-F5344CB8AC3E}">
        <p14:creationId xmlns:p14="http://schemas.microsoft.com/office/powerpoint/2010/main" val="21544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r>
              <a:rPr lang="en-US" dirty="0"/>
              <a:t>Additional Components of RFA:</a:t>
            </a:r>
          </a:p>
          <a:p>
            <a:endParaRPr lang="en-US" dirty="0"/>
          </a:p>
          <a:p>
            <a:r>
              <a:rPr lang="en-US" dirty="0"/>
              <a:t>NCDSS Contractor Package- Link found in Appendix 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Excel spreadsheet</a:t>
            </a:r>
          </a:p>
          <a:p>
            <a:pPr marL="628650" lvl="1" indent="-171450">
              <a:buFont typeface="Arial" panose="020B0604020202020204" pitchFamily="34" charset="0"/>
              <a:buChar char="•"/>
            </a:pPr>
            <a:r>
              <a:rPr lang="en-US" dirty="0"/>
              <a:t>Face Sheet  </a:t>
            </a:r>
          </a:p>
          <a:p>
            <a:pPr marL="628650" lvl="1" indent="-171450">
              <a:buFont typeface="Arial" panose="020B0604020202020204" pitchFamily="34" charset="0"/>
              <a:buChar char="•"/>
            </a:pPr>
            <a:r>
              <a:rPr lang="en-US" dirty="0"/>
              <a:t>Budget (Subcontract budget if applicable) </a:t>
            </a:r>
          </a:p>
          <a:p>
            <a:pPr marL="628650" lvl="1" indent="-171450">
              <a:buFont typeface="Arial" panose="020B0604020202020204" pitchFamily="34" charset="0"/>
              <a:buChar char="•"/>
            </a:pPr>
            <a:r>
              <a:rPr lang="en-US" dirty="0"/>
              <a:t>Links to all Required Contract Documents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Pay attention to all of the tabs at the bottom of the spreadsheet to make sure you are completing all required pieces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Tab titled- Instructions- Budget Worksheets,</a:t>
            </a:r>
          </a:p>
          <a:p>
            <a:pPr marL="628650" lvl="1" indent="-171450">
              <a:buFont typeface="Arial" panose="020B0604020202020204" pitchFamily="34" charset="0"/>
              <a:buChar char="•"/>
            </a:pPr>
            <a:r>
              <a:rPr lang="en-US" dirty="0"/>
              <a:t>Very detailed step by step list of instructions for completing your budget</a:t>
            </a:r>
          </a:p>
          <a:p>
            <a:pPr marL="628650" lvl="1" indent="-171450">
              <a:buFont typeface="Arial" panose="020B0604020202020204" pitchFamily="34" charset="0"/>
              <a:buChar char="•"/>
            </a:pPr>
            <a:r>
              <a:rPr lang="en-US" dirty="0"/>
              <a:t>Places to enter your budget narratives (Must show calculations for all budget line items and clearly justify/explain the need for the items)</a:t>
            </a:r>
          </a:p>
          <a:p>
            <a:pPr marL="628650" lvl="1" indent="-171450">
              <a:buFont typeface="Arial" panose="020B0604020202020204" pitchFamily="34" charset="0"/>
              <a:buChar char="•"/>
            </a:pPr>
            <a:r>
              <a:rPr lang="en-US" dirty="0"/>
              <a:t>Cost allocation plan- narrative must include a detailed calculation which shows how the amount you would be charging to this grant is prorated </a:t>
            </a:r>
          </a:p>
          <a:p>
            <a:pPr marL="628650" lvl="1" indent="-171450">
              <a:buFont typeface="Arial" panose="020B0604020202020204" pitchFamily="34" charset="0"/>
              <a:buChar char="•"/>
            </a:pPr>
            <a:r>
              <a:rPr lang="en-US" dirty="0"/>
              <a:t>DO NOT add new line items to the budget under operational expenses</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Things to think about re: budget:</a:t>
            </a:r>
          </a:p>
          <a:p>
            <a:pPr marL="628650" lvl="1" indent="-171450">
              <a:buFont typeface="Arial" panose="020B0604020202020204" pitchFamily="34" charset="0"/>
              <a:buChar char="•"/>
            </a:pPr>
            <a:r>
              <a:rPr lang="en-US" dirty="0"/>
              <a:t>Curriculum costs</a:t>
            </a:r>
          </a:p>
          <a:p>
            <a:pPr marL="628650" lvl="1" indent="-171450">
              <a:buFont typeface="Arial" panose="020B0604020202020204" pitchFamily="34" charset="0"/>
              <a:buChar char="•"/>
            </a:pPr>
            <a:r>
              <a:rPr lang="en-US" dirty="0"/>
              <a:t>Implementation support fees</a:t>
            </a:r>
          </a:p>
          <a:p>
            <a:pPr marL="628650" lvl="1" indent="-171450">
              <a:buFont typeface="Arial" panose="020B0604020202020204" pitchFamily="34" charset="0"/>
              <a:buChar char="•"/>
            </a:pPr>
            <a:r>
              <a:rPr lang="en-US" dirty="0"/>
              <a:t>Staff Development costs</a:t>
            </a:r>
          </a:p>
          <a:p>
            <a:pPr marL="628650" lvl="1" indent="-171450">
              <a:buFont typeface="Arial" panose="020B0604020202020204" pitchFamily="34" charset="0"/>
              <a:buChar char="•"/>
            </a:pPr>
            <a:r>
              <a:rPr lang="en-US" dirty="0"/>
              <a:t>Travel reimbursement for staff development opportunities</a:t>
            </a:r>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1226264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r>
              <a:rPr lang="en-US" dirty="0"/>
              <a:t>Do not need to mail or submit hard copies!</a:t>
            </a:r>
          </a:p>
        </p:txBody>
      </p:sp>
    </p:spTree>
    <p:extLst>
      <p:ext uri="{BB962C8B-B14F-4D97-AF65-F5344CB8AC3E}">
        <p14:creationId xmlns:p14="http://schemas.microsoft.com/office/powerpoint/2010/main" val="2134540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r>
              <a:rPr lang="en-US" dirty="0"/>
              <a:t>Application Checklist gives specific information regarding </a:t>
            </a:r>
          </a:p>
          <a:p>
            <a:pPr marL="171450" indent="-171450">
              <a:buFont typeface="Arial" panose="020B0604020202020204" pitchFamily="34" charset="0"/>
              <a:buChar char="•"/>
            </a:pPr>
            <a:r>
              <a:rPr lang="en-US" dirty="0"/>
              <a:t>how to submit the 4 emails, in what order and format</a:t>
            </a:r>
          </a:p>
          <a:p>
            <a:pPr marL="171450" indent="-171450">
              <a:buFont typeface="Arial" panose="020B0604020202020204" pitchFamily="34" charset="0"/>
              <a:buChar char="•"/>
            </a:pPr>
            <a:r>
              <a:rPr lang="en-US" dirty="0"/>
              <a:t>lists page limits for all 5 sections included in your Scope of Work. (SOW should be no more than 13 pages)</a:t>
            </a:r>
          </a:p>
          <a:p>
            <a:pPr marL="171450" indent="-171450">
              <a:buFont typeface="Arial" panose="020B0604020202020204" pitchFamily="34" charset="0"/>
              <a:buChar char="•"/>
            </a:pPr>
            <a:r>
              <a:rPr lang="en-US" dirty="0"/>
              <a:t>Important that your Scope of Work attachments and required contractor documents are submitted as separate documents, rather than combined pdfs</a:t>
            </a:r>
          </a:p>
        </p:txBody>
      </p:sp>
    </p:spTree>
    <p:extLst>
      <p:ext uri="{BB962C8B-B14F-4D97-AF65-F5344CB8AC3E}">
        <p14:creationId xmlns:p14="http://schemas.microsoft.com/office/powerpoint/2010/main" val="380811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r>
              <a:rPr lang="en-US" dirty="0"/>
              <a:t>Applications submitted to my regular DSS email will not be accepted</a:t>
            </a:r>
          </a:p>
          <a:p>
            <a:r>
              <a:rPr lang="en-US" dirty="0"/>
              <a:t>Applications submitted after March 19 at 5:00 pm will not be accepted</a:t>
            </a:r>
          </a:p>
          <a:p>
            <a:r>
              <a:rPr lang="en-US" dirty="0"/>
              <a:t>Once an application has been submitted, it may not be modified.</a:t>
            </a:r>
          </a:p>
          <a:p>
            <a:endParaRPr lang="en-US" dirty="0"/>
          </a:p>
          <a:p>
            <a:r>
              <a:rPr lang="en-US" dirty="0"/>
              <a:t>All completed applications received by the deadline will be forwarded to a grant review committee who will review and score the applications.</a:t>
            </a:r>
          </a:p>
          <a:p>
            <a:r>
              <a:rPr lang="en-US" dirty="0"/>
              <a:t>The Application Review Tool is included in Appendix C</a:t>
            </a:r>
          </a:p>
          <a:p>
            <a:r>
              <a:rPr lang="en-US" dirty="0"/>
              <a:t>A high score alone is not the only factor in determining awards. The RFA provides more information about other factors that may be considered when selecting programs for funding.</a:t>
            </a:r>
          </a:p>
        </p:txBody>
      </p:sp>
    </p:spTree>
    <p:extLst>
      <p:ext uri="{BB962C8B-B14F-4D97-AF65-F5344CB8AC3E}">
        <p14:creationId xmlns:p14="http://schemas.microsoft.com/office/powerpoint/2010/main" val="466882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r>
              <a:rPr lang="en-US" dirty="0"/>
              <a:t>Other programmatic requirements that are due:</a:t>
            </a:r>
          </a:p>
          <a:p>
            <a:pPr marL="171450" indent="-171450">
              <a:buFont typeface="Arial" panose="020B0604020202020204" pitchFamily="34" charset="0"/>
              <a:buChar char="•"/>
            </a:pPr>
            <a:r>
              <a:rPr lang="en-US" dirty="0"/>
              <a:t>Parent Engagement plan </a:t>
            </a:r>
          </a:p>
          <a:p>
            <a:pPr marL="171450" indent="-171450">
              <a:buFont typeface="Arial" panose="020B0604020202020204" pitchFamily="34" charset="0"/>
              <a:buChar char="•"/>
            </a:pPr>
            <a:r>
              <a:rPr lang="en-US" dirty="0"/>
              <a:t>Strengthening Families Self-Assessment Tool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r>
              <a:rPr lang="en-US" dirty="0"/>
              <a:t> </a:t>
            </a:r>
          </a:p>
        </p:txBody>
      </p:sp>
    </p:spTree>
    <p:extLst>
      <p:ext uri="{BB962C8B-B14F-4D97-AF65-F5344CB8AC3E}">
        <p14:creationId xmlns:p14="http://schemas.microsoft.com/office/powerpoint/2010/main" val="3883683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dirty="0"/>
          </a:p>
        </p:txBody>
      </p:sp>
    </p:spTree>
    <p:extLst>
      <p:ext uri="{BB962C8B-B14F-4D97-AF65-F5344CB8AC3E}">
        <p14:creationId xmlns:p14="http://schemas.microsoft.com/office/powerpoint/2010/main" val="1339928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pPr marL="171450" indent="-171450">
              <a:buFont typeface="Arial" panose="020B0604020202020204" pitchFamily="34" charset="0"/>
              <a:buChar char="•"/>
            </a:pPr>
            <a:r>
              <a:rPr lang="en-US" dirty="0"/>
              <a:t>Stress that if your agency decides to apply for funding through this RFA….it’s important that ALL program staff (Full and part-time employees and Contract Staff)  complete the 6 day Connecting with Families training within the first year of the contract.   The training will be offered several times  during the first year and in different geographic locations across NC.  The training is free, but you will possibly need to budget for travel expenses.</a:t>
            </a:r>
          </a:p>
          <a:p>
            <a:endParaRPr lang="en-US" dirty="0"/>
          </a:p>
          <a:p>
            <a:pPr marL="171450" indent="-171450">
              <a:buFont typeface="Arial" panose="020B0604020202020204" pitchFamily="34" charset="0"/>
              <a:buChar char="•"/>
            </a:pPr>
            <a:r>
              <a:rPr lang="en-US" dirty="0"/>
              <a:t>As an agency, if this is not something that you can ensure will happen with ALL staff you may want to reconsider applying for this funding!</a:t>
            </a:r>
          </a:p>
          <a:p>
            <a:pPr marL="171450" indent="-171450">
              <a:buFont typeface="Arial" panose="020B0604020202020204" pitchFamily="34" charset="0"/>
              <a:buChar char="•"/>
            </a:pPr>
            <a:r>
              <a:rPr lang="en-US" dirty="0"/>
              <a:t>This training is often difficult for Contract Staff to participate in because they have other jobs.  If you are going to apply for this funding, it will be important that you are clear with anyone you may contract with that this is a requirement of this grant.</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537839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NCDSS is guided by both federal and state legislation designed to protect children and strengthen safe, stable, and nurturing families.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Listed in this slide are the federal and state requirements that govern the administration of NCDSS Family Support Program.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b="1" u="sng" dirty="0">
              <a:solidFill>
                <a:schemeClr val="tx1">
                  <a:lumMod val="75000"/>
                  <a:lumOff val="25000"/>
                </a:schemeClr>
              </a:solidFill>
              <a:latin typeface="Gotham Light"/>
            </a:endParaRPr>
          </a:p>
          <a:p>
            <a:pPr marL="0" indent="0">
              <a:buFont typeface="Arial" panose="020B0604020202020204" pitchFamily="34" charset="0"/>
              <a:buNone/>
            </a:pPr>
            <a:r>
              <a:rPr lang="en-US" altLang="en-US" sz="1200" b="1" u="sng" dirty="0">
                <a:solidFill>
                  <a:schemeClr val="tx1">
                    <a:lumMod val="75000"/>
                    <a:lumOff val="25000"/>
                  </a:schemeClr>
                </a:solidFill>
                <a:latin typeface="Gotham Light"/>
              </a:rPr>
              <a:t>Promoting Safe and Stable Families and the Child and Family Services Improvement and Innovation 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solidFill>
                  <a:schemeClr val="tx1">
                    <a:lumMod val="75000"/>
                    <a:lumOff val="25000"/>
                  </a:schemeClr>
                </a:solidFill>
              </a:rPr>
              <a:t>Provides funding to states to prevent child maltreatment among families at risk.</a:t>
            </a:r>
            <a:endParaRPr lang="en-US" altLang="en-US" sz="1200" b="1" u="sng" dirty="0">
              <a:solidFill>
                <a:schemeClr val="tx1">
                  <a:lumMod val="75000"/>
                  <a:lumOff val="25000"/>
                </a:schemeClr>
              </a:solidFill>
              <a:latin typeface="Gotham Light"/>
            </a:endParaRPr>
          </a:p>
          <a:p>
            <a:pPr marL="457200" indent="-457200">
              <a:buFont typeface="Arial" panose="020B0604020202020204" pitchFamily="34" charset="0"/>
              <a:buChar char="•"/>
            </a:pPr>
            <a:r>
              <a:rPr lang="en-US" altLang="en-US" sz="1200" dirty="0">
                <a:solidFill>
                  <a:schemeClr val="tx1">
                    <a:lumMod val="75000"/>
                    <a:lumOff val="25000"/>
                  </a:schemeClr>
                </a:solidFill>
                <a:latin typeface="Gotham Light"/>
              </a:rPr>
              <a:t>Family support services</a:t>
            </a:r>
          </a:p>
          <a:p>
            <a:pPr marL="457200" indent="-457200">
              <a:buFont typeface="Arial" panose="020B0604020202020204" pitchFamily="34" charset="0"/>
              <a:buChar char="•"/>
            </a:pPr>
            <a:r>
              <a:rPr lang="en-US" altLang="en-US" sz="1200" dirty="0">
                <a:solidFill>
                  <a:schemeClr val="tx1">
                    <a:lumMod val="75000"/>
                    <a:lumOff val="25000"/>
                  </a:schemeClr>
                </a:solidFill>
                <a:latin typeface="Gotham Light"/>
              </a:rPr>
              <a:t>Family preservation services</a:t>
            </a:r>
          </a:p>
          <a:p>
            <a:pPr marL="457200" indent="-457200">
              <a:buFont typeface="Arial" panose="020B0604020202020204" pitchFamily="34" charset="0"/>
              <a:buChar char="•"/>
            </a:pPr>
            <a:r>
              <a:rPr lang="en-US" altLang="en-US" sz="1200" dirty="0">
                <a:solidFill>
                  <a:schemeClr val="tx1">
                    <a:lumMod val="75000"/>
                    <a:lumOff val="25000"/>
                  </a:schemeClr>
                </a:solidFill>
                <a:latin typeface="Gotham Light"/>
              </a:rPr>
              <a:t>Family reunification services</a:t>
            </a:r>
          </a:p>
          <a:p>
            <a:pPr marL="457200" indent="-457200">
              <a:buFont typeface="Arial" panose="020B0604020202020204" pitchFamily="34" charset="0"/>
              <a:buChar char="•"/>
            </a:pPr>
            <a:r>
              <a:rPr lang="en-US" altLang="en-US" sz="1200" dirty="0">
                <a:solidFill>
                  <a:schemeClr val="tx1">
                    <a:lumMod val="75000"/>
                    <a:lumOff val="25000"/>
                  </a:schemeClr>
                </a:solidFill>
                <a:latin typeface="Gotham Light"/>
              </a:rPr>
              <a:t>Adoption promotion and support services</a:t>
            </a:r>
          </a:p>
          <a:p>
            <a:pPr marL="0" indent="0">
              <a:buFont typeface="Arial" panose="020B0604020202020204" pitchFamily="34" charset="0"/>
              <a:buNone/>
            </a:pPr>
            <a:endParaRPr lang="en-US" altLang="en-US" sz="1200" b="1" u="sng" dirty="0">
              <a:solidFill>
                <a:schemeClr val="tx1">
                  <a:lumMod val="75000"/>
                  <a:lumOff val="25000"/>
                </a:schemeClr>
              </a:solidFill>
              <a:latin typeface="Gotham Light"/>
            </a:endParaRPr>
          </a:p>
          <a:p>
            <a:pPr marL="0" indent="0">
              <a:buFont typeface="Arial" panose="020B0604020202020204" pitchFamily="34" charset="0"/>
              <a:buNone/>
            </a:pPr>
            <a:r>
              <a:rPr lang="en-US" altLang="en-US" sz="1200" b="1" u="sng" dirty="0">
                <a:solidFill>
                  <a:schemeClr val="tx1">
                    <a:lumMod val="75000"/>
                    <a:lumOff val="25000"/>
                  </a:schemeClr>
                </a:solidFill>
                <a:latin typeface="Gotham Light"/>
              </a:rPr>
              <a:t>(CBCAP) Community Based Child Abuse Prevention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solidFill>
                  <a:schemeClr val="tx1">
                    <a:lumMod val="75000"/>
                    <a:lumOff val="25000"/>
                  </a:schemeClr>
                </a:solidFill>
                <a:latin typeface="Franklin Gothic Medium" panose="020B0603020102020204" pitchFamily="34" charset="0"/>
              </a:rPr>
              <a:t>Program provides funding to States for community-based prevention-focused programs and activities.. Some core features of the program are:</a:t>
            </a:r>
            <a:endParaRPr lang="en-US" altLang="en-US" sz="1200" b="1" u="sng" dirty="0">
              <a:solidFill>
                <a:schemeClr val="tx1">
                  <a:lumMod val="75000"/>
                  <a:lumOff val="25000"/>
                </a:schemeClr>
              </a:solidFill>
              <a:latin typeface="Gotham Light"/>
            </a:endParaRPr>
          </a:p>
          <a:p>
            <a:pPr marL="285750" indent="-285750">
              <a:buFont typeface="Arial" panose="020B0604020202020204" pitchFamily="34" charset="0"/>
              <a:buChar char="•"/>
            </a:pPr>
            <a:r>
              <a:rPr lang="en-US" altLang="en-US" sz="1200" dirty="0">
                <a:solidFill>
                  <a:schemeClr val="tx1">
                    <a:lumMod val="75000"/>
                    <a:lumOff val="25000"/>
                  </a:schemeClr>
                </a:solidFill>
                <a:latin typeface="Gotham Light"/>
              </a:rPr>
              <a:t>Parent leadership and engagement</a:t>
            </a:r>
          </a:p>
          <a:p>
            <a:pPr marL="285750" indent="-285750">
              <a:buFont typeface="Arial" panose="020B0604020202020204" pitchFamily="34" charset="0"/>
              <a:buChar char="•"/>
            </a:pPr>
            <a:r>
              <a:rPr lang="en-US" altLang="en-US" sz="1200" dirty="0">
                <a:solidFill>
                  <a:schemeClr val="tx1">
                    <a:lumMod val="75000"/>
                    <a:lumOff val="25000"/>
                  </a:schemeClr>
                </a:solidFill>
                <a:latin typeface="Gotham Light"/>
              </a:rPr>
              <a:t>Evidence-based and evidence-informed programs and practices</a:t>
            </a:r>
          </a:p>
          <a:p>
            <a:pPr marL="285750" indent="-285750">
              <a:buFont typeface="Arial" panose="020B0604020202020204" pitchFamily="34" charset="0"/>
              <a:buChar char="•"/>
            </a:pPr>
            <a:r>
              <a:rPr lang="en-US" altLang="en-US" sz="1200" dirty="0">
                <a:solidFill>
                  <a:schemeClr val="tx1">
                    <a:lumMod val="75000"/>
                    <a:lumOff val="25000"/>
                  </a:schemeClr>
                </a:solidFill>
                <a:latin typeface="Gotham Light"/>
              </a:rPr>
              <a:t>Evaluation approaches</a:t>
            </a:r>
          </a:p>
          <a:p>
            <a:pPr marL="285750" indent="-285750">
              <a:buFont typeface="Arial" panose="020B0604020202020204" pitchFamily="34" charset="0"/>
              <a:buChar char="•"/>
            </a:pPr>
            <a:r>
              <a:rPr lang="en-US" altLang="en-US" sz="1200" dirty="0">
                <a:solidFill>
                  <a:schemeClr val="tx1">
                    <a:lumMod val="75000"/>
                    <a:lumOff val="25000"/>
                  </a:schemeClr>
                </a:solidFill>
                <a:latin typeface="Gotham Light"/>
              </a:rPr>
              <a:t>Special populations (e.g. families with young children, tribal populations, and families experiencing homelessness</a:t>
            </a:r>
          </a:p>
          <a:p>
            <a:pPr marL="0" indent="0">
              <a:buFont typeface="Arial" panose="020B0604020202020204" pitchFamily="34" charset="0"/>
              <a:buNone/>
            </a:pPr>
            <a:endParaRPr lang="en-US" altLang="en-US" sz="1200" dirty="0">
              <a:solidFill>
                <a:schemeClr val="tx1">
                  <a:lumMod val="75000"/>
                  <a:lumOff val="25000"/>
                </a:schemeClr>
              </a:solidFill>
              <a:latin typeface="Gotham Light"/>
            </a:endParaRPr>
          </a:p>
          <a:p>
            <a:pPr marL="0" indent="0">
              <a:buFont typeface="Arial" panose="020B0604020202020204" pitchFamily="34" charset="0"/>
              <a:buNone/>
            </a:pPr>
            <a:r>
              <a:rPr lang="en-US" altLang="en-US" sz="1200" b="1" u="sng" dirty="0">
                <a:solidFill>
                  <a:schemeClr val="tx1">
                    <a:lumMod val="75000"/>
                    <a:lumOff val="25000"/>
                  </a:schemeClr>
                </a:solidFill>
                <a:effectLst>
                  <a:outerShdw blurRad="38100" dist="38100" dir="2700000" algn="tl">
                    <a:srgbClr val="000000">
                      <a:alpha val="43137"/>
                    </a:srgbClr>
                  </a:outerShdw>
                </a:effectLst>
                <a:latin typeface="Gotham Light"/>
              </a:rPr>
              <a:t>NC Child Welfare Reform (Rylan’s Law)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Comprehensive social services and child welfare reform; new structure with creating regional supervision of county DSS’s to improve outcomes for children and families. Several components of Rylan’s Law: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Gotham Light"/>
              </a:rPr>
              <a:t>Child fatality oversight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Gotham Light"/>
              </a:rPr>
              <a:t>Enhancements to preventive and in home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Gotham Light"/>
              </a:rPr>
              <a:t>Implementation of a statewide, trauma informed, culturally competent child welfare practice framework.</a:t>
            </a:r>
          </a:p>
          <a:p>
            <a:endParaRPr lang="en-US" b="1" u="sng" dirty="0"/>
          </a:p>
          <a:p>
            <a:r>
              <a:rPr lang="en-US" b="1" u="sng" dirty="0"/>
              <a:t>Families First Prevention Services 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Federal law that transforms the child welfare system, including informing NCDSS strategic investments in child maltreatment prevention across the entire child welfare continuum.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a:latin typeface="+mn-lt"/>
              </a:rPr>
              <a:t>Family First </a:t>
            </a:r>
            <a:r>
              <a:rPr lang="en-US" sz="1200" b="0" u="none" dirty="0">
                <a:latin typeface="Gotham Light"/>
              </a:rPr>
              <a:t>aims</a:t>
            </a:r>
            <a:r>
              <a:rPr lang="en-US" sz="1200" dirty="0">
                <a:latin typeface="Gotham Light"/>
              </a:rPr>
              <a:t> to prevent children from entering foster care by allowing federal reimbursement for selected mental health services, substance use treatment and in-home parenting skill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a:solidFill>
                <a:schemeClr val="tx1">
                  <a:lumMod val="75000"/>
                  <a:lumOff val="25000"/>
                </a:schemeClr>
              </a:solidFill>
              <a:latin typeface="Gotham Light"/>
            </a:endParaRPr>
          </a:p>
        </p:txBody>
      </p:sp>
    </p:spTree>
    <p:extLst>
      <p:ext uri="{BB962C8B-B14F-4D97-AF65-F5344CB8AC3E}">
        <p14:creationId xmlns:p14="http://schemas.microsoft.com/office/powerpoint/2010/main" val="2719379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dirty="0"/>
          </a:p>
        </p:txBody>
      </p:sp>
    </p:spTree>
    <p:extLst>
      <p:ext uri="{BB962C8B-B14F-4D97-AF65-F5344CB8AC3E}">
        <p14:creationId xmlns:p14="http://schemas.microsoft.com/office/powerpoint/2010/main" val="3955446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Applicants’ Employer Identification Number (EIN), IRS tax exemption status documents, and registration with the Secretary of State must be consistent with both the name of agency and the EIN provided on the Family Support Application.</a:t>
            </a:r>
          </a:p>
          <a:p>
            <a:endParaRPr lang="en-US" sz="1200" dirty="0">
              <a:latin typeface="Gotham Light"/>
            </a:endParaRPr>
          </a:p>
        </p:txBody>
      </p:sp>
    </p:spTree>
    <p:extLst>
      <p:ext uri="{BB962C8B-B14F-4D97-AF65-F5344CB8AC3E}">
        <p14:creationId xmlns:p14="http://schemas.microsoft.com/office/powerpoint/2010/main" val="868344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r>
              <a:rPr lang="en-US" b="1" dirty="0"/>
              <a:t>Awards and renewals are contingent upon funding availability.</a:t>
            </a:r>
          </a:p>
          <a:p>
            <a:r>
              <a:rPr lang="en-US" b="1" dirty="0"/>
              <a:t>Agencies should not automatically apply for the maximum amount.  </a:t>
            </a:r>
          </a:p>
          <a:p>
            <a:r>
              <a:rPr lang="en-US" b="1" dirty="0"/>
              <a:t>Need to apply for the amount needed to provide this programs.</a:t>
            </a:r>
          </a:p>
          <a:p>
            <a:endParaRPr lang="en-US" b="1" dirty="0"/>
          </a:p>
          <a:p>
            <a:r>
              <a:rPr lang="en-US" b="1" dirty="0"/>
              <a:t>Annual contract renewal will be required (not competitive) and will also be based on contractor performance and compliance.</a:t>
            </a:r>
          </a:p>
          <a:p>
            <a:r>
              <a:rPr lang="en-US" b="1" dirty="0"/>
              <a:t>Carry over funds are not allowed from one fiscal year to another.</a:t>
            </a:r>
          </a:p>
        </p:txBody>
      </p:sp>
    </p:spTree>
    <p:extLst>
      <p:ext uri="{BB962C8B-B14F-4D97-AF65-F5344CB8AC3E}">
        <p14:creationId xmlns:p14="http://schemas.microsoft.com/office/powerpoint/2010/main" val="126225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r>
              <a:rPr lang="en-US" b="1" dirty="0"/>
              <a:t>Awards and renewals are contingent upon funding availability.</a:t>
            </a:r>
          </a:p>
          <a:p>
            <a:r>
              <a:rPr lang="en-US" b="1" dirty="0"/>
              <a:t>Agencies should not automatically apply for the maximum amount.  </a:t>
            </a:r>
          </a:p>
          <a:p>
            <a:r>
              <a:rPr lang="en-US" b="1" dirty="0"/>
              <a:t>Need to apply for the amount needed to provide this programs.</a:t>
            </a:r>
          </a:p>
          <a:p>
            <a:endParaRPr lang="en-US" b="1" dirty="0"/>
          </a:p>
          <a:p>
            <a:r>
              <a:rPr lang="en-US" b="1" dirty="0">
                <a:solidFill>
                  <a:srgbClr val="FF0000"/>
                </a:solidFill>
              </a:rPr>
              <a:t>DO NOT OVERMATCH!</a:t>
            </a:r>
          </a:p>
          <a:p>
            <a:endParaRPr lang="en-US" b="1" dirty="0"/>
          </a:p>
          <a:p>
            <a:r>
              <a:rPr lang="en-US" b="1" dirty="0"/>
              <a:t>In-kind – space, time – accounting, supervision, etc..</a:t>
            </a:r>
          </a:p>
          <a:p>
            <a:endParaRPr lang="en-US" b="1" dirty="0"/>
          </a:p>
          <a:p>
            <a:r>
              <a:rPr lang="en-US" b="1" dirty="0"/>
              <a:t>Annual contract renewal will be required (not competitive) and will also be based on contractor performance and compliance.</a:t>
            </a:r>
          </a:p>
          <a:p>
            <a:r>
              <a:rPr lang="en-US" b="1" dirty="0"/>
              <a:t>Carry over funds are not allowed from one fiscal year to another.</a:t>
            </a:r>
          </a:p>
        </p:txBody>
      </p:sp>
    </p:spTree>
    <p:extLst>
      <p:ext uri="{BB962C8B-B14F-4D97-AF65-F5344CB8AC3E}">
        <p14:creationId xmlns:p14="http://schemas.microsoft.com/office/powerpoint/2010/main" val="3678556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r>
              <a:rPr lang="en-US" b="1" dirty="0"/>
              <a:t>Awards and renewals are contingent upon funding availability.</a:t>
            </a:r>
          </a:p>
          <a:p>
            <a:r>
              <a:rPr lang="en-US" b="1" dirty="0"/>
              <a:t>Agencies should not automatically apply for the maximum amount.  </a:t>
            </a:r>
          </a:p>
          <a:p>
            <a:r>
              <a:rPr lang="en-US" b="1" dirty="0"/>
              <a:t>Need to apply for the amount needed to provide this programs.</a:t>
            </a:r>
          </a:p>
          <a:p>
            <a:endParaRPr lang="en-US" b="1" dirty="0"/>
          </a:p>
          <a:p>
            <a:r>
              <a:rPr lang="en-US" b="1" dirty="0"/>
              <a:t>Annual contract renewal will be required (not competitive) and will also be based on contractor performance and compliance.</a:t>
            </a:r>
          </a:p>
          <a:p>
            <a:r>
              <a:rPr lang="en-US" b="1" dirty="0"/>
              <a:t>Carry over funds are not allowed from one fiscal year to another.</a:t>
            </a:r>
          </a:p>
        </p:txBody>
      </p:sp>
    </p:spTree>
    <p:extLst>
      <p:ext uri="{BB962C8B-B14F-4D97-AF65-F5344CB8AC3E}">
        <p14:creationId xmlns:p14="http://schemas.microsoft.com/office/powerpoint/2010/main" val="1582515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r>
              <a:rPr lang="en-US" dirty="0"/>
              <a:t>Letter must include information listed in the RFA.</a:t>
            </a:r>
          </a:p>
          <a:p>
            <a:r>
              <a:rPr lang="en-US" dirty="0"/>
              <a:t>If agency does not submit a signed letter of intent- points will be deducted from overall score</a:t>
            </a:r>
          </a:p>
        </p:txBody>
      </p:sp>
    </p:spTree>
    <p:extLst>
      <p:ext uri="{BB962C8B-B14F-4D97-AF65-F5344CB8AC3E}">
        <p14:creationId xmlns:p14="http://schemas.microsoft.com/office/powerpoint/2010/main" val="2651480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r>
              <a:rPr lang="en-US" dirty="0"/>
              <a:t>Overview of the Components of RFA</a:t>
            </a:r>
          </a:p>
          <a:p>
            <a:r>
              <a:rPr lang="en-US" dirty="0"/>
              <a:t>Go over each component in more detail in next slides</a:t>
            </a:r>
          </a:p>
        </p:txBody>
      </p:sp>
    </p:spTree>
    <p:extLst>
      <p:ext uri="{BB962C8B-B14F-4D97-AF65-F5344CB8AC3E}">
        <p14:creationId xmlns:p14="http://schemas.microsoft.com/office/powerpoint/2010/main" val="138449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r>
              <a:rPr lang="en-US" b="1" u="sng" dirty="0"/>
              <a:t>Cover Letter:</a:t>
            </a:r>
          </a:p>
          <a:p>
            <a:r>
              <a:rPr lang="en-US" b="0" u="none" dirty="0"/>
              <a:t>Specific things that you must address. </a:t>
            </a:r>
          </a:p>
          <a:p>
            <a:r>
              <a:rPr lang="en-US" b="0" u="none" dirty="0"/>
              <a:t>Follow the samples provided (Appendix C)</a:t>
            </a:r>
          </a:p>
          <a:p>
            <a:endParaRPr lang="en-US" b="1" u="sng" dirty="0"/>
          </a:p>
          <a:p>
            <a:r>
              <a:rPr lang="en-US" b="1" u="sng" dirty="0"/>
              <a:t>Application Checklist</a:t>
            </a:r>
          </a:p>
          <a:p>
            <a:r>
              <a:rPr lang="en-US" b="0" u="none" dirty="0"/>
              <a:t>Helps to make sure that you have included everything and are submitting documents using the correct format, adhering to page limits and submitting in the correct order</a:t>
            </a:r>
          </a:p>
          <a:p>
            <a:r>
              <a:rPr lang="en-US" b="0" u="none" dirty="0"/>
              <a:t>Found in Appendix C</a:t>
            </a:r>
          </a:p>
          <a:p>
            <a:endParaRPr lang="en-US" b="0" u="none" dirty="0"/>
          </a:p>
          <a:p>
            <a:r>
              <a:rPr lang="en-US" b="1" u="sng" dirty="0"/>
              <a:t>Scope of Work</a:t>
            </a:r>
          </a:p>
          <a:p>
            <a:r>
              <a:rPr lang="en-US" b="1" u="none" dirty="0"/>
              <a:t>Includes 5 sections (narratives) should be combined in 1 word document using headings listed in RFA.</a:t>
            </a:r>
          </a:p>
          <a:p>
            <a:pPr marL="171450" indent="-171450">
              <a:buFont typeface="Arial" panose="020B0604020202020204" pitchFamily="34" charset="0"/>
              <a:buChar char="•"/>
            </a:pPr>
            <a:r>
              <a:rPr lang="en-US" b="1" u="none" dirty="0"/>
              <a:t>Needs Assessment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Describe the targeted community need the proposed family support program(s) will address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Applicants must use data and citations to support need statements, including the </a:t>
            </a:r>
            <a:r>
              <a:rPr lang="en-US" sz="1200" i="1" kern="1200" dirty="0">
                <a:solidFill>
                  <a:schemeClr val="tx1"/>
                </a:solidFill>
                <a:effectLst/>
                <a:latin typeface="+mn-lt"/>
                <a:ea typeface="+mn-ea"/>
                <a:cs typeface="+mn-cs"/>
              </a:rPr>
              <a:t>NC County Child Victimization SFY 2020 Data</a:t>
            </a:r>
            <a:r>
              <a:rPr lang="en-US" sz="1200" kern="1200" dirty="0">
                <a:solidFill>
                  <a:schemeClr val="tx1"/>
                </a:solidFill>
                <a:effectLst/>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Proposed programs models should not duplicate existing programs. If similar services already exit, must explain why the proposed service is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sng" kern="1200" dirty="0">
                <a:solidFill>
                  <a:schemeClr val="tx1"/>
                </a:solidFill>
                <a:effectLst/>
                <a:latin typeface="+mn-lt"/>
                <a:ea typeface="+mn-ea"/>
                <a:cs typeface="+mn-cs"/>
              </a:rPr>
              <a:t>Project Design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kern="1200" dirty="0">
                <a:solidFill>
                  <a:schemeClr val="tx1"/>
                </a:solidFill>
                <a:effectLst/>
                <a:latin typeface="+mn-lt"/>
                <a:ea typeface="+mn-ea"/>
                <a:cs typeface="+mn-cs"/>
              </a:rPr>
              <a:t>Will cover in later slides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sng" kern="1200" dirty="0">
                <a:solidFill>
                  <a:schemeClr val="tx1"/>
                </a:solidFill>
                <a:effectLst/>
                <a:latin typeface="+mn-lt"/>
                <a:ea typeface="+mn-ea"/>
                <a:cs typeface="+mn-cs"/>
              </a:rPr>
              <a:t>Organizational Capacity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kern="1200" dirty="0">
                <a:solidFill>
                  <a:schemeClr val="tx1"/>
                </a:solidFill>
                <a:effectLst/>
                <a:latin typeface="+mn-lt"/>
                <a:ea typeface="+mn-ea"/>
                <a:cs typeface="+mn-cs"/>
              </a:rPr>
              <a:t>It is important that your agency has strong organizational capacity to manage and implement all of the requirements in this grant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dirty="0">
                <a:solidFill>
                  <a:schemeClr val="tx1"/>
                </a:solidFill>
                <a:effectLst/>
                <a:latin typeface="+mn-lt"/>
                <a:ea typeface="+mn-ea"/>
                <a:cs typeface="+mn-cs"/>
              </a:rPr>
              <a:t>Specific questions in RFA applicants must address in their Organizational Capacity.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dirty="0">
                <a:solidFill>
                  <a:schemeClr val="tx1"/>
                </a:solidFill>
                <a:effectLst/>
                <a:latin typeface="+mn-lt"/>
                <a:ea typeface="+mn-ea"/>
                <a:cs typeface="+mn-cs"/>
              </a:rPr>
              <a:t>You need to demonstrate that your organization can appropriately and successfully meet all requirements of this RFA (fiscal, programmatic, evaluation </a:t>
            </a:r>
            <a:r>
              <a:rPr lang="en-US" sz="1200" b="0" u="none" kern="1200" dirty="0" err="1">
                <a:solidFill>
                  <a:schemeClr val="tx1"/>
                </a:solidFill>
                <a:effectLst/>
                <a:latin typeface="+mn-lt"/>
                <a:ea typeface="+mn-ea"/>
                <a:cs typeface="+mn-cs"/>
              </a:rPr>
              <a:t>etc</a:t>
            </a:r>
            <a:r>
              <a:rPr lang="en-US" sz="1200" b="0" u="non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kern="1200" dirty="0">
                <a:solidFill>
                  <a:schemeClr val="tx1"/>
                </a:solidFill>
                <a:effectLst/>
                <a:latin typeface="+mn-lt"/>
                <a:ea typeface="+mn-ea"/>
                <a:cs typeface="+mn-cs"/>
              </a:rPr>
              <a:t>Local Collaboration, Outreach and Recruitment: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dirty="0">
                <a:solidFill>
                  <a:schemeClr val="tx1"/>
                </a:solidFill>
                <a:effectLst/>
                <a:latin typeface="+mn-lt"/>
                <a:ea typeface="+mn-ea"/>
                <a:cs typeface="+mn-cs"/>
              </a:rPr>
              <a:t>Successful programs have strong collaborations with community partners, have specific and detailed outreach and recruitment plans and are able to  link/refer families to appropriate and timely resources to help prevent child abuse/neglect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kern="1200" dirty="0">
                <a:solidFill>
                  <a:schemeClr val="tx1"/>
                </a:solidFill>
                <a:effectLst/>
                <a:latin typeface="+mn-lt"/>
                <a:ea typeface="+mn-ea"/>
                <a:cs typeface="+mn-cs"/>
              </a:rPr>
              <a:t>Sustainability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dirty="0">
                <a:solidFill>
                  <a:schemeClr val="tx1"/>
                </a:solidFill>
                <a:effectLst/>
                <a:latin typeface="+mn-lt"/>
                <a:ea typeface="+mn-ea"/>
                <a:cs typeface="+mn-cs"/>
              </a:rPr>
              <a:t>Having a sustainability plan is important because service interruption may increase the risk of child victimization.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dirty="0">
                <a:solidFill>
                  <a:schemeClr val="tx1"/>
                </a:solidFill>
                <a:effectLst/>
                <a:latin typeface="+mn-lt"/>
                <a:ea typeface="+mn-ea"/>
                <a:cs typeface="+mn-cs"/>
              </a:rPr>
              <a:t>Applicants will need to address how they will plan and implement sustainable actions to continue the project beyond the award period., if funding is decreased or lost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dirty="0">
                <a:solidFill>
                  <a:schemeClr val="tx1"/>
                </a:solidFill>
                <a:effectLst/>
                <a:latin typeface="+mn-lt"/>
                <a:ea typeface="+mn-ea"/>
                <a:cs typeface="+mn-cs"/>
              </a:rPr>
              <a:t>Report on how your agency will market the NC CTF, including the Kids First License Plates.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dirty="0">
                <a:solidFill>
                  <a:schemeClr val="tx1"/>
                </a:solidFill>
                <a:effectLst/>
                <a:latin typeface="+mn-lt"/>
                <a:ea typeface="+mn-ea"/>
                <a:cs typeface="+mn-cs"/>
              </a:rPr>
              <a:t>Address all questions listed in this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b="1" u="sng" dirty="0"/>
          </a:p>
        </p:txBody>
      </p:sp>
    </p:spTree>
    <p:extLst>
      <p:ext uri="{BB962C8B-B14F-4D97-AF65-F5344CB8AC3E}">
        <p14:creationId xmlns:p14="http://schemas.microsoft.com/office/powerpoint/2010/main" val="2155694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p:txBody>
          <a:bodyPr lIns="0" tIns="0" rIns="0" bIns="0"/>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7375E"/>
                </a:solidFill>
                <a:latin typeface="Franklin Gothic Demi Cond"/>
                <a:cs typeface="Franklin Gothic Demi Cond"/>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Franklin Gothic Medium"/>
                <a:cs typeface="Franklin Gothic Medium"/>
              </a:defRPr>
            </a:lvl1pPr>
          </a:lstStyle>
          <a:p>
            <a:endParaRPr dirty="0"/>
          </a:p>
        </p:txBody>
      </p:sp>
      <p:sp>
        <p:nvSpPr>
          <p:cNvPr id="6" name="Holder 6"/>
          <p:cNvSpPr>
            <a:spLocks noGrp="1"/>
          </p:cNvSpPr>
          <p:nvPr>
            <p:ph type="sldNum" sz="quarter" idx="7"/>
          </p:nvPr>
        </p:nvSpPr>
        <p:spPr/>
        <p:txBody>
          <a:bodyPr lIns="0" tIns="0" rIns="0" bIns="0"/>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7375E"/>
                </a:solidFill>
                <a:latin typeface="Franklin Gothic Demi Cond"/>
                <a:cs typeface="Franklin Gothic Demi Cond"/>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p:txBody>
          <a:bodyPr lIns="0" tIns="0" rIns="0" bIns="0"/>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7375E"/>
                </a:solidFill>
                <a:latin typeface="Franklin Gothic Demi Cond"/>
                <a:cs typeface="Franklin Gothic Demi Cond"/>
              </a:defRPr>
            </a:lvl1pPr>
          </a:lstStyle>
          <a:p>
            <a:endParaRPr/>
          </a:p>
        </p:txBody>
      </p:sp>
      <p:sp>
        <p:nvSpPr>
          <p:cNvPr id="5" name="Holder 5"/>
          <p:cNvSpPr>
            <a:spLocks noGrp="1"/>
          </p:cNvSpPr>
          <p:nvPr>
            <p:ph type="sldNum" sz="quarter" idx="7"/>
          </p:nvPr>
        </p:nvSpPr>
        <p:spPr/>
        <p:txBody>
          <a:bodyPr lIns="0" tIns="0" rIns="0" bIns="0"/>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16636" y="2051304"/>
            <a:ext cx="2023871" cy="2020823"/>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4572"/>
            <a:ext cx="9144000" cy="249935"/>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6608064"/>
            <a:ext cx="9144000" cy="249936"/>
          </a:xfrm>
          <a:prstGeom prst="rect">
            <a:avLst/>
          </a:prstGeom>
          <a:blipFill>
            <a:blip r:embed="rId3" cstate="print"/>
            <a:stretch>
              <a:fillRect/>
            </a:stretch>
          </a:blipFill>
        </p:spPr>
        <p:txBody>
          <a:bodyPr wrap="square" lIns="0" tIns="0" rIns="0" bIns="0" rtlCol="0"/>
          <a:lstStyle/>
          <a:p>
            <a:endParaRPr/>
          </a:p>
        </p:txBody>
      </p:sp>
      <p:sp>
        <p:nvSpPr>
          <p:cNvPr id="4" name="Holder 4"/>
          <p:cNvSpPr>
            <a:spLocks noGrp="1"/>
          </p:cNvSpPr>
          <p:nvPr>
            <p:ph type="sldNum" sz="quarter" idx="7"/>
          </p:nvPr>
        </p:nvSpPr>
        <p:spPr/>
        <p:txBody>
          <a:bodyPr lIns="0" tIns="0" rIns="0" bIns="0"/>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p:nvPr>
        </p:nvSpPr>
        <p:spPr>
          <a:xfrm>
            <a:off x="2768596" y="1897997"/>
            <a:ext cx="5774267" cy="2173836"/>
          </a:xfrm>
          <a:prstGeom prst="rect">
            <a:avLst/>
          </a:prstGeom>
        </p:spPr>
        <p:txBody>
          <a:bodyPr anchor="ctr">
            <a:noAutofit/>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altLang="en-US" sz="3200" b="1" dirty="0"/>
          </a:p>
          <a:p>
            <a:pPr lvl="0"/>
            <a:r>
              <a:rPr lang="en-US" altLang="en-US" sz="3200" b="1" dirty="0"/>
              <a:t>NC Division of Social Services </a:t>
            </a:r>
            <a:br>
              <a:rPr lang="en-US" altLang="en-US" sz="3200" b="1" dirty="0"/>
            </a:br>
            <a:r>
              <a:rPr lang="en-US" altLang="en-US" sz="3200" b="1" dirty="0"/>
              <a:t>Respite Programs    </a:t>
            </a:r>
          </a:p>
          <a:p>
            <a:pPr lvl="0"/>
            <a:r>
              <a:rPr lang="en-US" altLang="en-US" sz="3200" b="1" dirty="0"/>
              <a:t>Peer Review Webinar</a:t>
            </a:r>
            <a:br>
              <a:rPr lang="en-US" altLang="en-US" sz="3200" b="1" dirty="0"/>
            </a:br>
            <a:endParaRPr lang="en-US" dirty="0"/>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gn="ctr">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Wendy Clewis</a:t>
            </a:r>
          </a:p>
          <a:p>
            <a:pPr lvl="0"/>
            <a:r>
              <a:rPr lang="en-US" dirty="0"/>
              <a:t>Program Consultant </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December 8, 2020</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171619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572"/>
            <a:ext cx="9144000" cy="274320"/>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627380" y="521960"/>
            <a:ext cx="7889239" cy="457200"/>
          </a:xfrm>
          <a:prstGeom prst="rect">
            <a:avLst/>
          </a:prstGeom>
        </p:spPr>
        <p:txBody>
          <a:bodyPr wrap="square" lIns="0" tIns="0" rIns="0" bIns="0">
            <a:spAutoFit/>
          </a:bodyPr>
          <a:lstStyle>
            <a:lvl1pPr>
              <a:defRPr sz="3600" b="1" i="0">
                <a:solidFill>
                  <a:srgbClr val="17375E"/>
                </a:solidFill>
                <a:latin typeface="Franklin Gothic Demi Cond"/>
                <a:cs typeface="Franklin Gothic Demi Cond"/>
              </a:defRPr>
            </a:lvl1pPr>
          </a:lstStyle>
          <a:p>
            <a:endParaRPr/>
          </a:p>
        </p:txBody>
      </p:sp>
      <p:sp>
        <p:nvSpPr>
          <p:cNvPr id="3" name="Holder 3"/>
          <p:cNvSpPr>
            <a:spLocks noGrp="1"/>
          </p:cNvSpPr>
          <p:nvPr>
            <p:ph type="body" idx="1"/>
          </p:nvPr>
        </p:nvSpPr>
        <p:spPr>
          <a:xfrm>
            <a:off x="627881" y="1426385"/>
            <a:ext cx="7888236" cy="4728210"/>
          </a:xfrm>
          <a:prstGeom prst="rect">
            <a:avLst/>
          </a:prstGeom>
        </p:spPr>
        <p:txBody>
          <a:bodyPr wrap="square" lIns="0" tIns="0" rIns="0" bIns="0">
            <a:spAutoFit/>
          </a:bodyPr>
          <a:lstStyle>
            <a:lvl1pPr>
              <a:defRPr sz="2800" b="0" i="0">
                <a:solidFill>
                  <a:schemeClr val="tx1"/>
                </a:solidFill>
                <a:latin typeface="Franklin Gothic Medium"/>
                <a:cs typeface="Franklin Gothic Medium"/>
              </a:defRPr>
            </a:lvl1pPr>
          </a:lstStyle>
          <a:p>
            <a:endParaRPr/>
          </a:p>
        </p:txBody>
      </p:sp>
      <p:sp>
        <p:nvSpPr>
          <p:cNvPr id="4" name="Holder 4"/>
          <p:cNvSpPr>
            <a:spLocks noGrp="1"/>
          </p:cNvSpPr>
          <p:nvPr>
            <p:ph type="ftr" sz="quarter" idx="5"/>
          </p:nvPr>
        </p:nvSpPr>
        <p:spPr>
          <a:xfrm>
            <a:off x="601027" y="6646755"/>
            <a:ext cx="4043045" cy="152400"/>
          </a:xfrm>
          <a:prstGeom prst="rect">
            <a:avLst/>
          </a:prstGeom>
        </p:spPr>
        <p:txBody>
          <a:bodyPr wrap="square" lIns="0" tIns="0" rIns="0" bIns="0">
            <a:spAutoFit/>
          </a:bodyPr>
          <a:lstStyle>
            <a:lvl1pPr>
              <a:defRPr sz="1000" b="1" i="0">
                <a:solidFill>
                  <a:schemeClr val="bg1"/>
                </a:solidFill>
                <a:latin typeface="Franklin Gothic Demi Cond"/>
                <a:cs typeface="Franklin Gothic Demi Cond"/>
              </a:defRPr>
            </a:lvl1pPr>
          </a:lstStyle>
          <a:p>
            <a:pPr marL="12700">
              <a:lnSpc>
                <a:spcPct val="100000"/>
              </a:lnSpc>
            </a:pPr>
            <a:r>
              <a:rPr spc="-5" dirty="0"/>
              <a:t>JOINT </a:t>
            </a:r>
            <a:r>
              <a:rPr spc="-10" dirty="0"/>
              <a:t>L</a:t>
            </a:r>
            <a:r>
              <a:rPr spc="-5" dirty="0"/>
              <a:t>E</a:t>
            </a:r>
            <a:r>
              <a:rPr spc="-15" dirty="0"/>
              <a:t>G</a:t>
            </a:r>
            <a:r>
              <a:rPr spc="-5" dirty="0"/>
              <a:t>I</a:t>
            </a:r>
            <a:r>
              <a:rPr spc="-20" dirty="0"/>
              <a:t>S</a:t>
            </a:r>
            <a:r>
              <a:rPr spc="-10" dirty="0"/>
              <a:t>L</a:t>
            </a:r>
            <a:r>
              <a:rPr spc="-20" dirty="0"/>
              <a:t>A</a:t>
            </a:r>
            <a:r>
              <a:rPr dirty="0"/>
              <a:t>T</a:t>
            </a:r>
            <a:r>
              <a:rPr spc="-5" dirty="0"/>
              <a:t>I</a:t>
            </a:r>
            <a:r>
              <a:rPr spc="-10" dirty="0"/>
              <a:t>V</a:t>
            </a:r>
            <a:r>
              <a:rPr spc="-5" dirty="0"/>
              <a:t>E</a:t>
            </a:r>
            <a:r>
              <a:rPr spc="10" dirty="0"/>
              <a:t> </a:t>
            </a:r>
            <a:r>
              <a:rPr spc="-15" dirty="0"/>
              <a:t>C</a:t>
            </a:r>
            <a:r>
              <a:rPr spc="-10" dirty="0"/>
              <a:t>O</a:t>
            </a:r>
            <a:r>
              <a:rPr spc="-15" dirty="0"/>
              <a:t>MM</a:t>
            </a:r>
            <a:r>
              <a:rPr spc="-5" dirty="0"/>
              <a:t>I</a:t>
            </a:r>
            <a:r>
              <a:rPr dirty="0"/>
              <a:t>TT</a:t>
            </a:r>
            <a:r>
              <a:rPr spc="-5" dirty="0"/>
              <a:t>EE </a:t>
            </a:r>
            <a:r>
              <a:rPr spc="-10" dirty="0"/>
              <a:t>ON</a:t>
            </a:r>
            <a:r>
              <a:rPr spc="5" dirty="0"/>
              <a:t> </a:t>
            </a:r>
            <a:r>
              <a:rPr spc="-15" dirty="0"/>
              <a:t>H</a:t>
            </a:r>
            <a:r>
              <a:rPr dirty="0"/>
              <a:t>E</a:t>
            </a:r>
            <a:r>
              <a:rPr spc="-20" dirty="0"/>
              <a:t>A</a:t>
            </a:r>
            <a:r>
              <a:rPr spc="-10" dirty="0"/>
              <a:t>L</a:t>
            </a:r>
            <a:r>
              <a:rPr dirty="0"/>
              <a:t>T</a:t>
            </a:r>
            <a:r>
              <a:rPr spc="-10" dirty="0"/>
              <a:t>H </a:t>
            </a:r>
            <a:r>
              <a:rPr spc="-20" dirty="0"/>
              <a:t>A</a:t>
            </a:r>
            <a:r>
              <a:rPr spc="-10" dirty="0"/>
              <a:t>ND</a:t>
            </a:r>
            <a:r>
              <a:rPr spc="5" dirty="0"/>
              <a:t> </a:t>
            </a:r>
            <a:r>
              <a:rPr spc="-15" dirty="0"/>
              <a:t>HUM</a:t>
            </a:r>
            <a:r>
              <a:rPr spc="-20" dirty="0"/>
              <a:t>A</a:t>
            </a:r>
            <a:r>
              <a:rPr spc="-10" dirty="0"/>
              <a:t>N</a:t>
            </a:r>
            <a:r>
              <a:rPr spc="20" dirty="0"/>
              <a:t> </a:t>
            </a:r>
            <a:r>
              <a:rPr spc="-20" dirty="0"/>
              <a:t>S</a:t>
            </a:r>
            <a:r>
              <a:rPr spc="-5" dirty="0"/>
              <a:t>E</a:t>
            </a:r>
            <a:r>
              <a:rPr spc="-10" dirty="0"/>
              <a:t>RV</a:t>
            </a:r>
            <a:r>
              <a:rPr spc="-5" dirty="0"/>
              <a:t>I</a:t>
            </a:r>
            <a:r>
              <a:rPr spc="-15" dirty="0"/>
              <a:t>C</a:t>
            </a:r>
            <a:r>
              <a:rPr spc="-5" dirty="0"/>
              <a:t>ES</a:t>
            </a:r>
            <a:r>
              <a:rPr spc="20" dirty="0"/>
              <a:t> </a:t>
            </a:r>
            <a:r>
              <a:rPr spc="-5" dirty="0"/>
              <a:t>| </a:t>
            </a:r>
            <a:r>
              <a:rPr spc="-10" dirty="0"/>
              <a:t>O</a:t>
            </a:r>
            <a:r>
              <a:rPr spc="-15" dirty="0"/>
              <a:t>C</a:t>
            </a:r>
            <a:r>
              <a:rPr dirty="0"/>
              <a:t>T</a:t>
            </a:r>
            <a:r>
              <a:rPr spc="-5" dirty="0"/>
              <a:t>.</a:t>
            </a:r>
            <a:r>
              <a:rPr dirty="0"/>
              <a:t> </a:t>
            </a:r>
            <a:r>
              <a:rPr spc="-20" dirty="0"/>
              <a:t>10</a:t>
            </a:r>
            <a:r>
              <a:rPr spc="-5" dirty="0"/>
              <a:t>,</a:t>
            </a:r>
            <a:r>
              <a:rPr spc="10" dirty="0"/>
              <a:t> </a:t>
            </a:r>
            <a:r>
              <a:rPr spc="-20" dirty="0"/>
              <a:t>2017</a:t>
            </a:r>
          </a:p>
        </p:txBody>
      </p:sp>
      <p:sp>
        <p:nvSpPr>
          <p:cNvPr id="6" name="Holder 6"/>
          <p:cNvSpPr>
            <a:spLocks noGrp="1"/>
          </p:cNvSpPr>
          <p:nvPr>
            <p:ph type="sldNum" sz="quarter" idx="7"/>
          </p:nvPr>
        </p:nvSpPr>
        <p:spPr>
          <a:xfrm>
            <a:off x="8624823" y="6647948"/>
            <a:ext cx="179070" cy="152400"/>
          </a:xfrm>
          <a:prstGeom prst="rect">
            <a:avLst/>
          </a:prstGeom>
        </p:spPr>
        <p:txBody>
          <a:bodyPr wrap="square" lIns="0" tIns="0" rIns="0" bIns="0">
            <a:spAutoFit/>
          </a:bodyPr>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Family.Support.RFAs@dhhs.nc.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Family.Support.RFAs@dhhs.nc.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Family.Support.RFAs@dhhs.nc.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Family.Support.RFAs@dhhs.nc.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10"/>
          </p:nvPr>
        </p:nvSpPr>
        <p:spPr>
          <a:xfrm>
            <a:off x="2667000" y="1752600"/>
            <a:ext cx="5875863" cy="2319233"/>
          </a:xfrm>
        </p:spPr>
        <p:txBody>
          <a:bodyPr/>
          <a:lstStyle/>
          <a:p>
            <a:pPr algn="ctr"/>
            <a:endParaRPr lang="en-US" dirty="0">
              <a:latin typeface="+mn-lt"/>
              <a:cs typeface="Arial"/>
            </a:endParaRPr>
          </a:p>
          <a:p>
            <a:pPr algn="l"/>
            <a:r>
              <a:rPr lang="en-US" dirty="0">
                <a:latin typeface="+mn-lt"/>
                <a:cs typeface="Arial"/>
              </a:rPr>
              <a:t>NC Department of Health and Human Services </a:t>
            </a:r>
            <a:r>
              <a:rPr lang="en-US" altLang="en-US" dirty="0">
                <a:latin typeface="+mn-lt"/>
              </a:rPr>
              <a:t>NC Division of Social Services</a:t>
            </a:r>
          </a:p>
          <a:p>
            <a:pPr algn="l"/>
            <a:endParaRPr lang="en-US" dirty="0">
              <a:latin typeface="Gotham Light" pitchFamily="50" charset="0"/>
              <a:cs typeface="Arial"/>
            </a:endParaRPr>
          </a:p>
          <a:p>
            <a:pPr algn="l"/>
            <a:r>
              <a:rPr lang="en-US" dirty="0">
                <a:solidFill>
                  <a:sysClr val="windowText" lastClr="000000"/>
                </a:solidFill>
                <a:latin typeface="Gotham Light"/>
              </a:rPr>
              <a:t>Respite Program Services                                                   Request for Application </a:t>
            </a:r>
          </a:p>
          <a:p>
            <a:pPr algn="l"/>
            <a:r>
              <a:rPr lang="en-US" dirty="0">
                <a:solidFill>
                  <a:sysClr val="windowText" lastClr="000000"/>
                </a:solidFill>
                <a:latin typeface="Gotham Light"/>
              </a:rPr>
              <a:t>Technical Assistance Webinar</a:t>
            </a:r>
          </a:p>
          <a:p>
            <a:endParaRPr lang="en-US" sz="1800" dirty="0">
              <a:latin typeface="Gotham Light" pitchFamily="50" charset="0"/>
              <a:cs typeface="Arial"/>
            </a:endParaRPr>
          </a:p>
        </p:txBody>
      </p:sp>
      <p:sp>
        <p:nvSpPr>
          <p:cNvPr id="10" name="Text Placeholder 8"/>
          <p:cNvSpPr>
            <a:spLocks noGrp="1"/>
          </p:cNvSpPr>
          <p:nvPr>
            <p:ph type="body" sz="quarter" idx="11"/>
          </p:nvPr>
        </p:nvSpPr>
        <p:spPr>
          <a:xfrm>
            <a:off x="2667000" y="4724400"/>
            <a:ext cx="5977459" cy="838200"/>
          </a:xfrm>
        </p:spPr>
        <p:txBody>
          <a:bodyPr/>
          <a:lstStyle/>
          <a:p>
            <a:pPr algn="l"/>
            <a:r>
              <a:rPr lang="en-US" sz="2000" dirty="0"/>
              <a:t>Wendy Clewis </a:t>
            </a:r>
          </a:p>
          <a:p>
            <a:pPr algn="l"/>
            <a:r>
              <a:rPr lang="en-US" sz="2000" dirty="0"/>
              <a:t>Family Support Program Consultant</a:t>
            </a:r>
          </a:p>
          <a:p>
            <a:pPr algn="l"/>
            <a:r>
              <a:rPr lang="en-US" sz="2000" dirty="0"/>
              <a:t>February 26, 2021 </a:t>
            </a:r>
          </a:p>
        </p:txBody>
      </p:sp>
    </p:spTree>
    <p:extLst>
      <p:ext uri="{BB962C8B-B14F-4D97-AF65-F5344CB8AC3E}">
        <p14:creationId xmlns:p14="http://schemas.microsoft.com/office/powerpoint/2010/main" val="286031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324F-4D3B-40CC-8BA0-9C6D6DBC01EC}"/>
              </a:ext>
            </a:extLst>
          </p:cNvPr>
          <p:cNvSpPr>
            <a:spLocks noGrp="1"/>
          </p:cNvSpPr>
          <p:nvPr>
            <p:ph type="title"/>
          </p:nvPr>
        </p:nvSpPr>
        <p:spPr>
          <a:xfrm>
            <a:off x="627380" y="521960"/>
            <a:ext cx="7889239" cy="553998"/>
          </a:xfrm>
        </p:spPr>
        <p:txBody>
          <a:bodyPr/>
          <a:lstStyle/>
          <a:p>
            <a:r>
              <a:rPr lang="en-US" dirty="0"/>
              <a:t>Overview of Components 	</a:t>
            </a:r>
          </a:p>
        </p:txBody>
      </p:sp>
      <p:sp>
        <p:nvSpPr>
          <p:cNvPr id="3" name="Text Placeholder 2">
            <a:extLst>
              <a:ext uri="{FF2B5EF4-FFF2-40B4-BE49-F238E27FC236}">
                <a16:creationId xmlns:a16="http://schemas.microsoft.com/office/drawing/2014/main" id="{63829D9D-972B-4802-9333-3B8894292ACA}"/>
              </a:ext>
            </a:extLst>
          </p:cNvPr>
          <p:cNvSpPr>
            <a:spLocks noGrp="1"/>
          </p:cNvSpPr>
          <p:nvPr>
            <p:ph type="body" idx="1"/>
          </p:nvPr>
        </p:nvSpPr>
        <p:spPr>
          <a:xfrm>
            <a:off x="627881" y="1426385"/>
            <a:ext cx="7888236" cy="6155531"/>
          </a:xfrm>
        </p:spPr>
        <p:txBody>
          <a:bodyPr/>
          <a:lstStyle/>
          <a:p>
            <a:pPr marL="457200" indent="-457200">
              <a:buFont typeface="Arial" panose="020B0604020202020204" pitchFamily="34" charset="0"/>
              <a:buChar char="•"/>
            </a:pPr>
            <a:r>
              <a:rPr lang="en-US" sz="2400" dirty="0">
                <a:latin typeface="Franklin Gothic Demi" panose="020B0703020102020204" pitchFamily="34" charset="0"/>
              </a:rPr>
              <a:t>Cover Letter</a:t>
            </a:r>
          </a:p>
          <a:p>
            <a:pPr marL="457200" indent="-457200">
              <a:buFont typeface="Arial" panose="020B0604020202020204" pitchFamily="34" charset="0"/>
              <a:buChar char="•"/>
            </a:pPr>
            <a:endParaRPr lang="en-US" sz="2400" dirty="0">
              <a:latin typeface="Franklin Gothic Demi" panose="020B0703020102020204" pitchFamily="34" charset="0"/>
            </a:endParaRPr>
          </a:p>
          <a:p>
            <a:pPr marL="457200" indent="-457200">
              <a:buFont typeface="Arial" panose="020B0604020202020204" pitchFamily="34" charset="0"/>
              <a:buChar char="•"/>
            </a:pPr>
            <a:r>
              <a:rPr lang="en-US" sz="2400" dirty="0">
                <a:latin typeface="Franklin Gothic Demi" panose="020B0703020102020204" pitchFamily="34" charset="0"/>
              </a:rPr>
              <a:t>Application Checklist</a:t>
            </a:r>
          </a:p>
          <a:p>
            <a:pPr marL="457200" indent="-457200">
              <a:buFont typeface="Arial" panose="020B0604020202020204" pitchFamily="34" charset="0"/>
              <a:buChar char="•"/>
            </a:pPr>
            <a:endParaRPr lang="en-US" sz="2400" dirty="0">
              <a:latin typeface="Franklin Gothic Demi" panose="020B0703020102020204" pitchFamily="34" charset="0"/>
            </a:endParaRPr>
          </a:p>
          <a:p>
            <a:pPr marL="457200" indent="-457200">
              <a:buFont typeface="Arial" panose="020B0604020202020204" pitchFamily="34" charset="0"/>
              <a:buChar char="•"/>
            </a:pPr>
            <a:r>
              <a:rPr lang="en-US" sz="2400" dirty="0">
                <a:latin typeface="Franklin Gothic Demi" panose="020B0703020102020204" pitchFamily="34" charset="0"/>
              </a:rPr>
              <a:t>Scope of Work </a:t>
            </a:r>
          </a:p>
          <a:p>
            <a:pPr marL="914400" lvl="1" indent="-457200">
              <a:buFont typeface="Arial" panose="020B0604020202020204" pitchFamily="34" charset="0"/>
              <a:buChar char="•"/>
            </a:pPr>
            <a:r>
              <a:rPr lang="en-US" sz="2000" dirty="0">
                <a:latin typeface="Franklin Gothic Medium" panose="020B0603020102020204" pitchFamily="34" charset="0"/>
              </a:rPr>
              <a:t>Includes 5 sections</a:t>
            </a:r>
          </a:p>
          <a:p>
            <a:pPr marL="457200" indent="-457200">
              <a:buFont typeface="Arial" panose="020B0604020202020204" pitchFamily="34" charset="0"/>
              <a:buChar char="•"/>
            </a:pPr>
            <a:endParaRPr lang="en-US" sz="2400" dirty="0">
              <a:latin typeface="Franklin Gothic Demi" panose="020B0703020102020204" pitchFamily="34" charset="0"/>
            </a:endParaRPr>
          </a:p>
          <a:p>
            <a:pPr marL="457200" indent="-457200">
              <a:buFont typeface="Arial" panose="020B0604020202020204" pitchFamily="34" charset="0"/>
              <a:buChar char="•"/>
            </a:pPr>
            <a:r>
              <a:rPr lang="en-US" sz="2400" dirty="0">
                <a:latin typeface="Franklin Gothic Demi" panose="020B0703020102020204" pitchFamily="34" charset="0"/>
              </a:rPr>
              <a:t>Scope of Work</a:t>
            </a:r>
          </a:p>
          <a:p>
            <a:pPr marL="914400" lvl="1" indent="-457200">
              <a:buFont typeface="Arial" panose="020B0604020202020204" pitchFamily="34" charset="0"/>
              <a:buChar char="•"/>
            </a:pPr>
            <a:r>
              <a:rPr lang="en-US" sz="2000" dirty="0">
                <a:latin typeface="Franklin Gothic Medium" panose="020B0603020102020204" pitchFamily="34" charset="0"/>
              </a:rPr>
              <a:t>Attachments	</a:t>
            </a:r>
          </a:p>
          <a:p>
            <a:pPr lvl="1"/>
            <a:endParaRPr lang="en-US" sz="2400" dirty="0">
              <a:latin typeface="Franklin Gothic Demi" panose="020B0703020102020204" pitchFamily="34" charset="0"/>
            </a:endParaRPr>
          </a:p>
          <a:p>
            <a:pPr marL="457200" indent="-457200">
              <a:buFont typeface="Arial" panose="020B0604020202020204" pitchFamily="34" charset="0"/>
              <a:buChar char="•"/>
            </a:pPr>
            <a:r>
              <a:rPr lang="en-US" sz="2400" dirty="0">
                <a:latin typeface="Franklin Gothic Demi" panose="020B0703020102020204" pitchFamily="34" charset="0"/>
              </a:rPr>
              <a:t>NCDSS Contractors Package </a:t>
            </a:r>
          </a:p>
          <a:p>
            <a:pPr marL="914400" lvl="1" indent="-457200">
              <a:buFont typeface="Arial" panose="020B0604020202020204" pitchFamily="34" charset="0"/>
              <a:buChar char="•"/>
            </a:pPr>
            <a:r>
              <a:rPr lang="en-US" sz="2000" dirty="0">
                <a:latin typeface="Franklin Gothic Medium" panose="020B0603020102020204" pitchFamily="34" charset="0"/>
              </a:rPr>
              <a:t>Face Sheet</a:t>
            </a:r>
          </a:p>
          <a:p>
            <a:pPr marL="914400" lvl="1" indent="-457200">
              <a:buFont typeface="Arial" panose="020B0604020202020204" pitchFamily="34" charset="0"/>
              <a:buChar char="•"/>
            </a:pPr>
            <a:r>
              <a:rPr lang="en-US" sz="2000" dirty="0">
                <a:latin typeface="Franklin Gothic Medium" panose="020B0603020102020204" pitchFamily="34" charset="0"/>
              </a:rPr>
              <a:t>Budget/Budget Narrative</a:t>
            </a:r>
          </a:p>
          <a:p>
            <a:pPr marL="914400" lvl="1" indent="-457200">
              <a:buFont typeface="Arial" panose="020B0604020202020204" pitchFamily="34" charset="0"/>
              <a:buChar char="•"/>
            </a:pPr>
            <a:r>
              <a:rPr lang="en-US" sz="2000" dirty="0">
                <a:latin typeface="Franklin Gothic Medium" panose="020B0603020102020204" pitchFamily="34" charset="0"/>
              </a:rPr>
              <a:t>Required Certifications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7879FF29-7381-4320-95B8-D51FBBBD461D}"/>
              </a:ext>
            </a:extLst>
          </p:cNvPr>
          <p:cNvPicPr/>
          <p:nvPr/>
        </p:nvPicPr>
        <p:blipFill rotWithShape="1">
          <a:blip r:embed="rId3">
            <a:extLst>
              <a:ext uri="{28A0092B-C50C-407E-A947-70E740481C1C}">
                <a14:useLocalDpi xmlns:a14="http://schemas.microsoft.com/office/drawing/2010/main" val="0"/>
              </a:ext>
            </a:extLst>
          </a:blip>
          <a:srcRect l="9050" r="24922" b="-1"/>
          <a:stretch/>
        </p:blipFill>
        <p:spPr>
          <a:xfrm>
            <a:off x="5638800" y="228600"/>
            <a:ext cx="3492190" cy="662940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770611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398A-A528-4F5C-A8AB-E42F3D885B52}"/>
              </a:ext>
            </a:extLst>
          </p:cNvPr>
          <p:cNvSpPr>
            <a:spLocks noGrp="1"/>
          </p:cNvSpPr>
          <p:nvPr>
            <p:ph type="title"/>
          </p:nvPr>
        </p:nvSpPr>
        <p:spPr>
          <a:xfrm>
            <a:off x="627380" y="512802"/>
            <a:ext cx="7889239" cy="553998"/>
          </a:xfrm>
        </p:spPr>
        <p:txBody>
          <a:bodyPr/>
          <a:lstStyle/>
          <a:p>
            <a:r>
              <a:rPr lang="en-US" dirty="0"/>
              <a:t>Components of RFA </a:t>
            </a:r>
          </a:p>
        </p:txBody>
      </p:sp>
      <p:sp>
        <p:nvSpPr>
          <p:cNvPr id="3" name="Text Placeholder 2">
            <a:extLst>
              <a:ext uri="{FF2B5EF4-FFF2-40B4-BE49-F238E27FC236}">
                <a16:creationId xmlns:a16="http://schemas.microsoft.com/office/drawing/2014/main" id="{524BD98D-09A7-4E11-ADF2-F5B2589700DF}"/>
              </a:ext>
            </a:extLst>
          </p:cNvPr>
          <p:cNvSpPr>
            <a:spLocks noGrp="1"/>
          </p:cNvSpPr>
          <p:nvPr>
            <p:ph type="body" idx="1"/>
          </p:nvPr>
        </p:nvSpPr>
        <p:spPr>
          <a:xfrm>
            <a:off x="304800" y="1426385"/>
            <a:ext cx="8211317" cy="4739759"/>
          </a:xfrm>
        </p:spPr>
        <p:txBody>
          <a:bodyPr/>
          <a:lstStyle/>
          <a:p>
            <a:pPr algn="l"/>
            <a:r>
              <a:rPr lang="en-US" b="1" dirty="0">
                <a:latin typeface="Franklin Gothic Demi" panose="020B0703020102020204" pitchFamily="34" charset="0"/>
              </a:rPr>
              <a:t>Cover Letter </a:t>
            </a:r>
          </a:p>
          <a:p>
            <a:endParaRPr lang="en-US" b="1" u="sng" dirty="0">
              <a:latin typeface="Franklin Gothic Demi" panose="020B0703020102020204" pitchFamily="34" charset="0"/>
            </a:endParaRPr>
          </a:p>
          <a:p>
            <a:pPr algn="l"/>
            <a:r>
              <a:rPr lang="en-US" b="1" dirty="0">
                <a:latin typeface="Franklin Gothic Demi" panose="020B0703020102020204" pitchFamily="34" charset="0"/>
              </a:rPr>
              <a:t>Application Checklist</a:t>
            </a:r>
          </a:p>
          <a:p>
            <a:endParaRPr lang="en-US" b="1" u="sng" dirty="0">
              <a:latin typeface="Franklin Gothic Demi" panose="020B0703020102020204" pitchFamily="34" charset="0"/>
            </a:endParaRPr>
          </a:p>
          <a:p>
            <a:r>
              <a:rPr lang="en-US" b="1" dirty="0">
                <a:latin typeface="Franklin Gothic Demi" panose="020B0703020102020204" pitchFamily="34" charset="0"/>
              </a:rPr>
              <a:t>Scope of Work</a:t>
            </a:r>
          </a:p>
          <a:p>
            <a:pPr marL="342900" indent="-342900">
              <a:buFont typeface="Arial" panose="020B0604020202020204" pitchFamily="34" charset="0"/>
              <a:buChar char="•"/>
            </a:pPr>
            <a:r>
              <a:rPr lang="en-US" sz="2400" dirty="0">
                <a:latin typeface="Franklin Gothic Demi" panose="020B0703020102020204" pitchFamily="34" charset="0"/>
              </a:rPr>
              <a:t>Includes 5 sections </a:t>
            </a:r>
          </a:p>
          <a:p>
            <a:pPr marL="342900" indent="-342900">
              <a:buFont typeface="Arial" panose="020B0604020202020204" pitchFamily="34" charset="0"/>
              <a:buChar char="•"/>
            </a:pPr>
            <a:r>
              <a:rPr lang="en-US" sz="2400" dirty="0">
                <a:latin typeface="Franklin Gothic Demi" panose="020B0703020102020204" pitchFamily="34" charset="0"/>
              </a:rPr>
              <a:t>Combined in 1 Word Document</a:t>
            </a:r>
            <a:endParaRPr lang="en-US" sz="2400" dirty="0">
              <a:latin typeface="Franklin Gothic Medium" panose="020B0603020102020204" pitchFamily="34" charset="0"/>
            </a:endParaRPr>
          </a:p>
          <a:p>
            <a:pPr marL="800100" lvl="1" indent="-342900">
              <a:buFont typeface="Arial" panose="020B0604020202020204" pitchFamily="34" charset="0"/>
              <a:buChar char="•"/>
            </a:pPr>
            <a:r>
              <a:rPr lang="en-US" sz="2400" dirty="0">
                <a:latin typeface="Franklin Gothic Medium Cond" panose="020B0606030402020204" pitchFamily="34" charset="0"/>
              </a:rPr>
              <a:t>Needs Assessment</a:t>
            </a:r>
          </a:p>
          <a:p>
            <a:pPr marL="800100" lvl="1" indent="-342900">
              <a:buFont typeface="Arial" panose="020B0604020202020204" pitchFamily="34" charset="0"/>
              <a:buChar char="•"/>
            </a:pPr>
            <a:r>
              <a:rPr lang="en-US" sz="2400" dirty="0">
                <a:latin typeface="Franklin Gothic Medium Cond" panose="020B0606030402020204" pitchFamily="34" charset="0"/>
              </a:rPr>
              <a:t>Project Design</a:t>
            </a:r>
          </a:p>
          <a:p>
            <a:pPr marL="800100" lvl="1" indent="-342900">
              <a:buFont typeface="Arial" panose="020B0604020202020204" pitchFamily="34" charset="0"/>
              <a:buChar char="•"/>
            </a:pPr>
            <a:r>
              <a:rPr lang="en-US" sz="2400" dirty="0">
                <a:latin typeface="Franklin Gothic Medium Cond" panose="020B0606030402020204" pitchFamily="34" charset="0"/>
              </a:rPr>
              <a:t>Organizational Capacity</a:t>
            </a:r>
          </a:p>
          <a:p>
            <a:pPr marL="800100" lvl="1" indent="-342900">
              <a:buFont typeface="Arial" panose="020B0604020202020204" pitchFamily="34" charset="0"/>
              <a:buChar char="•"/>
            </a:pPr>
            <a:r>
              <a:rPr lang="en-US" sz="2400" dirty="0">
                <a:latin typeface="Franklin Gothic Medium Cond" panose="020B0606030402020204" pitchFamily="34" charset="0"/>
              </a:rPr>
              <a:t>Local Collaboration, Outreach and Recruitment</a:t>
            </a:r>
          </a:p>
          <a:p>
            <a:pPr marL="800100" lvl="1" indent="-342900">
              <a:buFont typeface="Arial" panose="020B0604020202020204" pitchFamily="34" charset="0"/>
              <a:buChar char="•"/>
            </a:pPr>
            <a:r>
              <a:rPr lang="en-US" sz="2400" dirty="0">
                <a:latin typeface="Franklin Gothic Medium Cond" panose="020B0606030402020204" pitchFamily="34" charset="0"/>
              </a:rPr>
              <a:t>Sustainability Plan</a:t>
            </a:r>
          </a:p>
        </p:txBody>
      </p:sp>
      <p:pic>
        <p:nvPicPr>
          <p:cNvPr id="8" name="Picture 7">
            <a:extLst>
              <a:ext uri="{FF2B5EF4-FFF2-40B4-BE49-F238E27FC236}">
                <a16:creationId xmlns:a16="http://schemas.microsoft.com/office/drawing/2014/main" id="{8468DB73-182B-41FA-B2EF-22F046521839}"/>
              </a:ext>
            </a:extLst>
          </p:cNvPr>
          <p:cNvPicPr/>
          <p:nvPr/>
        </p:nvPicPr>
        <p:blipFill rotWithShape="1">
          <a:blip r:embed="rId3">
            <a:extLst>
              <a:ext uri="{28A0092B-C50C-407E-A947-70E740481C1C}">
                <a14:useLocalDpi xmlns:a14="http://schemas.microsoft.com/office/drawing/2010/main" val="0"/>
              </a:ext>
            </a:extLst>
          </a:blip>
          <a:srcRect l="8005" r="8308"/>
          <a:stretch/>
        </p:blipFill>
        <p:spPr>
          <a:xfrm>
            <a:off x="5147925" y="425364"/>
            <a:ext cx="3996075" cy="5853346"/>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392064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AE30-7F13-44C1-A7D5-ED00789ED1DD}"/>
              </a:ext>
            </a:extLst>
          </p:cNvPr>
          <p:cNvSpPr>
            <a:spLocks noGrp="1"/>
          </p:cNvSpPr>
          <p:nvPr>
            <p:ph type="title"/>
          </p:nvPr>
        </p:nvSpPr>
        <p:spPr>
          <a:xfrm>
            <a:off x="627380" y="521960"/>
            <a:ext cx="7889239" cy="553998"/>
          </a:xfrm>
        </p:spPr>
        <p:txBody>
          <a:bodyPr/>
          <a:lstStyle/>
          <a:p>
            <a:r>
              <a:rPr lang="en-US" dirty="0"/>
              <a:t>Scope of Work: Project Design</a:t>
            </a:r>
          </a:p>
        </p:txBody>
      </p:sp>
      <p:sp>
        <p:nvSpPr>
          <p:cNvPr id="3" name="Text Placeholder 2">
            <a:extLst>
              <a:ext uri="{FF2B5EF4-FFF2-40B4-BE49-F238E27FC236}">
                <a16:creationId xmlns:a16="http://schemas.microsoft.com/office/drawing/2014/main" id="{9D6ACA38-F08A-4628-B39B-735A25EA152C}"/>
              </a:ext>
            </a:extLst>
          </p:cNvPr>
          <p:cNvSpPr>
            <a:spLocks noGrp="1"/>
          </p:cNvSpPr>
          <p:nvPr>
            <p:ph type="body" idx="1"/>
          </p:nvPr>
        </p:nvSpPr>
        <p:spPr>
          <a:xfrm>
            <a:off x="627881" y="1426385"/>
            <a:ext cx="7888738" cy="4924425"/>
          </a:xfrm>
        </p:spPr>
        <p:txBody>
          <a:bodyPr/>
          <a:lstStyle/>
          <a:p>
            <a:r>
              <a:rPr lang="en-US" sz="2000" i="1" dirty="0"/>
              <a:t>Applicants must describe how they will meet </a:t>
            </a:r>
            <a:r>
              <a:rPr lang="en-US" sz="2000" b="1" i="1" u="sng" dirty="0"/>
              <a:t>all 7</a:t>
            </a:r>
            <a:r>
              <a:rPr lang="en-US" sz="2000" i="1" dirty="0"/>
              <a:t> of the following requirements to be eligible for funding:</a:t>
            </a:r>
          </a:p>
          <a:p>
            <a:endParaRPr lang="en-US" sz="2000" i="1" dirty="0"/>
          </a:p>
          <a:p>
            <a:pPr marL="457200" indent="-457200">
              <a:buAutoNum type="arabicPeriod"/>
            </a:pPr>
            <a:r>
              <a:rPr lang="en-US" sz="2400" dirty="0"/>
              <a:t>Provide voluntary services based on the Principles of Family Support Practice.</a:t>
            </a:r>
          </a:p>
          <a:p>
            <a:endParaRPr lang="en-US" sz="2400" dirty="0"/>
          </a:p>
          <a:p>
            <a:pPr marL="457200" indent="-457200">
              <a:buAutoNum type="arabicPeriod" startAt="2"/>
            </a:pPr>
            <a:r>
              <a:rPr lang="en-US" sz="2400" dirty="0"/>
              <a:t>Demonstrate a commitment to meaningful parent engagement and leadership opportunities.</a:t>
            </a:r>
          </a:p>
          <a:p>
            <a:pPr marL="457200" indent="-457200">
              <a:buAutoNum type="arabicPeriod"/>
            </a:pPr>
            <a:endParaRPr lang="en-US" sz="2400" dirty="0"/>
          </a:p>
          <a:p>
            <a:pPr marL="457200" indent="-457200">
              <a:buAutoNum type="arabicPeriod" startAt="3"/>
            </a:pPr>
            <a:r>
              <a:rPr lang="en-US" sz="2400" dirty="0"/>
              <a:t>Provide prevention services that target populations most at risk of child abuse or neglect.</a:t>
            </a:r>
          </a:p>
          <a:p>
            <a:pPr marL="457200" indent="-457200">
              <a:buAutoNum type="arabicPeriod" startAt="3"/>
            </a:pPr>
            <a:endParaRPr lang="en-US" sz="2400" dirty="0"/>
          </a:p>
          <a:p>
            <a:pPr marL="457200" indent="-457200">
              <a:buAutoNum type="arabicPeriod" startAt="3"/>
            </a:pPr>
            <a:r>
              <a:rPr lang="en-US" sz="2400" dirty="0"/>
              <a:t>Promote the 5 Protective Factors</a:t>
            </a:r>
          </a:p>
          <a:p>
            <a:endParaRPr lang="en-US" sz="2000" dirty="0"/>
          </a:p>
        </p:txBody>
      </p:sp>
    </p:spTree>
    <p:extLst>
      <p:ext uri="{BB962C8B-B14F-4D97-AF65-F5344CB8AC3E}">
        <p14:creationId xmlns:p14="http://schemas.microsoft.com/office/powerpoint/2010/main" val="896210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BDE7-974A-4115-9EEC-550479020E79}"/>
              </a:ext>
            </a:extLst>
          </p:cNvPr>
          <p:cNvSpPr>
            <a:spLocks noGrp="1"/>
          </p:cNvSpPr>
          <p:nvPr>
            <p:ph type="title"/>
          </p:nvPr>
        </p:nvSpPr>
        <p:spPr>
          <a:xfrm>
            <a:off x="627380" y="521960"/>
            <a:ext cx="7889239" cy="1107996"/>
          </a:xfrm>
        </p:spPr>
        <p:txBody>
          <a:bodyPr/>
          <a:lstStyle/>
          <a:p>
            <a:r>
              <a:rPr lang="en-US" dirty="0"/>
              <a:t>Scope of Work: </a:t>
            </a:r>
            <a:br>
              <a:rPr lang="en-US" dirty="0"/>
            </a:br>
            <a:r>
              <a:rPr lang="en-US" dirty="0"/>
              <a:t>Project Design (continued)</a:t>
            </a:r>
          </a:p>
        </p:txBody>
      </p:sp>
      <p:sp>
        <p:nvSpPr>
          <p:cNvPr id="3" name="Text Placeholder 2">
            <a:extLst>
              <a:ext uri="{FF2B5EF4-FFF2-40B4-BE49-F238E27FC236}">
                <a16:creationId xmlns:a16="http://schemas.microsoft.com/office/drawing/2014/main" id="{091C111A-428D-43C7-A572-EDB1DF583922}"/>
              </a:ext>
            </a:extLst>
          </p:cNvPr>
          <p:cNvSpPr>
            <a:spLocks noGrp="1"/>
          </p:cNvSpPr>
          <p:nvPr>
            <p:ph type="body" idx="1"/>
          </p:nvPr>
        </p:nvSpPr>
        <p:spPr>
          <a:xfrm>
            <a:off x="627380" y="2438400"/>
            <a:ext cx="4553719" cy="2523768"/>
          </a:xfrm>
        </p:spPr>
        <p:txBody>
          <a:bodyPr/>
          <a:lstStyle/>
          <a:p>
            <a:pPr marL="457200" indent="-457200">
              <a:buAutoNum type="arabicPeriod" startAt="4"/>
            </a:pPr>
            <a:endParaRPr lang="en-US" sz="2000" dirty="0"/>
          </a:p>
          <a:p>
            <a:r>
              <a:rPr lang="en-US" sz="2400" dirty="0"/>
              <a:t>5. Emerging Evidence</a:t>
            </a:r>
          </a:p>
          <a:p>
            <a:pPr marL="457200" indent="-457200">
              <a:buAutoNum type="arabicPeriod" startAt="4"/>
            </a:pPr>
            <a:endParaRPr lang="en-US" sz="2400" dirty="0"/>
          </a:p>
          <a:p>
            <a:r>
              <a:rPr lang="en-US" sz="2400" dirty="0"/>
              <a:t>6.  Evaluation</a:t>
            </a:r>
          </a:p>
          <a:p>
            <a:pPr marL="457200" indent="-457200">
              <a:buAutoNum type="arabicPeriod" startAt="4"/>
            </a:pPr>
            <a:endParaRPr lang="en-US" sz="2400" dirty="0"/>
          </a:p>
          <a:p>
            <a:pPr marL="457200" indent="-457200">
              <a:buAutoNum type="arabicPeriod" startAt="7"/>
            </a:pPr>
            <a:r>
              <a:rPr lang="en-US" sz="2400" dirty="0"/>
              <a:t>Racial Equity, Diversity and </a:t>
            </a:r>
          </a:p>
          <a:p>
            <a:r>
              <a:rPr lang="en-US" sz="2400" dirty="0"/>
              <a:t>      Inclusion</a:t>
            </a:r>
          </a:p>
        </p:txBody>
      </p:sp>
      <p:pic>
        <p:nvPicPr>
          <p:cNvPr id="7" name="Picture 6">
            <a:extLst>
              <a:ext uri="{FF2B5EF4-FFF2-40B4-BE49-F238E27FC236}">
                <a16:creationId xmlns:a16="http://schemas.microsoft.com/office/drawing/2014/main" id="{D06F06BB-9A41-4643-A062-EE91DF7A8518}"/>
              </a:ext>
            </a:extLst>
          </p:cNvPr>
          <p:cNvPicPr/>
          <p:nvPr/>
        </p:nvPicPr>
        <p:blipFill rotWithShape="1">
          <a:blip r:embed="rId3">
            <a:extLst>
              <a:ext uri="{28A0092B-C50C-407E-A947-70E740481C1C}">
                <a14:useLocalDpi xmlns:a14="http://schemas.microsoft.com/office/drawing/2010/main" val="0"/>
              </a:ext>
            </a:extLst>
          </a:blip>
          <a:srcRect l="9672" r="24289" b="1"/>
          <a:stretch/>
        </p:blipFill>
        <p:spPr>
          <a:xfrm>
            <a:off x="5430644" y="305117"/>
            <a:ext cx="3733800" cy="6247765"/>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117715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20EF1-97DD-44C6-99F0-21D09890B0C6}"/>
              </a:ext>
            </a:extLst>
          </p:cNvPr>
          <p:cNvSpPr>
            <a:spLocks noGrp="1"/>
          </p:cNvSpPr>
          <p:nvPr>
            <p:ph type="title"/>
          </p:nvPr>
        </p:nvSpPr>
        <p:spPr>
          <a:xfrm>
            <a:off x="627380" y="521960"/>
            <a:ext cx="7889239" cy="553998"/>
          </a:xfrm>
        </p:spPr>
        <p:txBody>
          <a:bodyPr/>
          <a:lstStyle/>
          <a:p>
            <a:r>
              <a:rPr lang="en-US" dirty="0"/>
              <a:t>Scope of Work Attachments</a:t>
            </a:r>
          </a:p>
        </p:txBody>
      </p:sp>
      <p:sp>
        <p:nvSpPr>
          <p:cNvPr id="3" name="Text Placeholder 2">
            <a:extLst>
              <a:ext uri="{FF2B5EF4-FFF2-40B4-BE49-F238E27FC236}">
                <a16:creationId xmlns:a16="http://schemas.microsoft.com/office/drawing/2014/main" id="{7BC643F1-6D27-4F70-8718-9981DC9F180C}"/>
              </a:ext>
            </a:extLst>
          </p:cNvPr>
          <p:cNvSpPr>
            <a:spLocks noGrp="1"/>
          </p:cNvSpPr>
          <p:nvPr>
            <p:ph type="body" idx="1"/>
          </p:nvPr>
        </p:nvSpPr>
        <p:spPr>
          <a:xfrm>
            <a:off x="627881" y="1426385"/>
            <a:ext cx="7888236" cy="5279215"/>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latin typeface="Franklin Gothic Medium" panose="020B0603020102020204" pitchFamily="34" charset="0"/>
              </a:rPr>
              <a:t>Logic Models (Appendix 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kern="1200" dirty="0">
              <a:latin typeface="Franklin Gothic Medium" panose="020B06030201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latin typeface="Franklin Gothic Medium" panose="020B0603020102020204" pitchFamily="34" charset="0"/>
              </a:rPr>
              <a:t>Organizational Chart: No names, just positions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kern="1200" dirty="0">
              <a:latin typeface="Franklin Gothic Medium" panose="020B06030201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latin typeface="Franklin Gothic Medium" panose="020B0603020102020204" pitchFamily="34" charset="0"/>
              </a:rPr>
              <a:t>Board Member Profile (Appendix 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kern="1200" dirty="0">
              <a:latin typeface="Franklin Gothic Medium" panose="020B06030201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latin typeface="Franklin Gothic Medium" panose="020B0603020102020204" pitchFamily="34" charset="0"/>
              </a:rPr>
              <a:t>Job Descriptions for all positions paid for in this grant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kern="1200" dirty="0">
              <a:latin typeface="Franklin Gothic Medium" panose="020B06030201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latin typeface="Franklin Gothic Medium" panose="020B0603020102020204" pitchFamily="34" charset="0"/>
              </a:rPr>
              <a:t>3 Letters of Support </a:t>
            </a:r>
          </a:p>
          <a:p>
            <a:pPr marL="628650" lvl="1" indent="-171450" algn="l" rtl="0">
              <a:buFont typeface="Arial" panose="020B0604020202020204" pitchFamily="34" charset="0"/>
              <a:buChar char="•"/>
              <a:defRPr/>
            </a:pPr>
            <a:r>
              <a:rPr lang="en-US" sz="2000" kern="1200" dirty="0">
                <a:latin typeface="Franklin Gothic Medium" panose="020B0603020102020204" pitchFamily="34" charset="0"/>
              </a:rPr>
              <a:t>1 from a Family Support Services participant</a:t>
            </a:r>
          </a:p>
          <a:p>
            <a:endParaRPr lang="en-US" sz="2000" b="1" dirty="0">
              <a:latin typeface="Franklin Gothic Medium" panose="020B0603020102020204" pitchFamily="34" charset="0"/>
            </a:endParaRPr>
          </a:p>
          <a:p>
            <a:pPr algn="l"/>
            <a:r>
              <a:rPr lang="en-US" sz="2400" dirty="0">
                <a:latin typeface="Franklin Gothic Demi" panose="020B0703020102020204" pitchFamily="34" charset="0"/>
              </a:rPr>
              <a:t>Application Checklist gives specific information regarding how to submit these attachments.</a:t>
            </a:r>
          </a:p>
          <a:p>
            <a:endParaRPr lang="en-US" b="1" dirty="0">
              <a:latin typeface="Franklin Gothic Demi" panose="020B0703020102020204" pitchFamily="34" charset="0"/>
            </a:endParaRPr>
          </a:p>
        </p:txBody>
      </p:sp>
    </p:spTree>
    <p:extLst>
      <p:ext uri="{BB962C8B-B14F-4D97-AF65-F5344CB8AC3E}">
        <p14:creationId xmlns:p14="http://schemas.microsoft.com/office/powerpoint/2010/main" val="1482445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F84F1-6049-4AA2-B7C0-C3D265E2CA0A}"/>
              </a:ext>
            </a:extLst>
          </p:cNvPr>
          <p:cNvSpPr>
            <a:spLocks noGrp="1"/>
          </p:cNvSpPr>
          <p:nvPr>
            <p:ph type="title"/>
          </p:nvPr>
        </p:nvSpPr>
        <p:spPr>
          <a:xfrm>
            <a:off x="627380" y="521960"/>
            <a:ext cx="7889239" cy="553998"/>
          </a:xfrm>
        </p:spPr>
        <p:txBody>
          <a:bodyPr/>
          <a:lstStyle/>
          <a:p>
            <a:r>
              <a:rPr lang="en-US"/>
              <a:t>Components of RFA</a:t>
            </a:r>
            <a:endParaRPr lang="en-US" dirty="0"/>
          </a:p>
        </p:txBody>
      </p:sp>
      <p:sp>
        <p:nvSpPr>
          <p:cNvPr id="3" name="Text Placeholder 2">
            <a:extLst>
              <a:ext uri="{FF2B5EF4-FFF2-40B4-BE49-F238E27FC236}">
                <a16:creationId xmlns:a16="http://schemas.microsoft.com/office/drawing/2014/main" id="{AD2F3B77-B74A-434E-8C09-200DAEA0F909}"/>
              </a:ext>
            </a:extLst>
          </p:cNvPr>
          <p:cNvSpPr>
            <a:spLocks noGrp="1"/>
          </p:cNvSpPr>
          <p:nvPr>
            <p:ph type="body" idx="1"/>
          </p:nvPr>
        </p:nvSpPr>
        <p:spPr>
          <a:xfrm>
            <a:off x="627881" y="1426385"/>
            <a:ext cx="7888236" cy="3385542"/>
          </a:xfrm>
        </p:spPr>
        <p:txBody>
          <a:bodyPr/>
          <a:lstStyle/>
          <a:p>
            <a:r>
              <a:rPr lang="en-US" b="1" dirty="0">
                <a:latin typeface="Franklin Gothic Demi" panose="020B0703020102020204" pitchFamily="34" charset="0"/>
              </a:rPr>
              <a:t>NCDSS Contractor Package</a:t>
            </a:r>
          </a:p>
          <a:p>
            <a:endParaRPr lang="en-US" b="1" dirty="0">
              <a:latin typeface="Franklin Gothic Demi" panose="020B0703020102020204" pitchFamily="34" charset="0"/>
            </a:endParaRPr>
          </a:p>
          <a:p>
            <a:pPr marL="457200" indent="-457200">
              <a:buFont typeface="Arial" panose="020B0604020202020204" pitchFamily="34" charset="0"/>
              <a:buChar char="•"/>
            </a:pPr>
            <a:r>
              <a:rPr lang="en-US" b="1" dirty="0">
                <a:latin typeface="Franklin Gothic Demi" panose="020B0703020102020204" pitchFamily="34" charset="0"/>
              </a:rPr>
              <a:t>Face Sheet</a:t>
            </a:r>
          </a:p>
          <a:p>
            <a:pPr marL="457200" indent="-457200">
              <a:buFont typeface="Arial" panose="020B0604020202020204" pitchFamily="34" charset="0"/>
              <a:buChar char="•"/>
            </a:pPr>
            <a:endParaRPr lang="en-US" b="1" dirty="0">
              <a:latin typeface="Franklin Gothic Demi" panose="020B0703020102020204" pitchFamily="34" charset="0"/>
            </a:endParaRPr>
          </a:p>
          <a:p>
            <a:pPr marL="457200" indent="-457200">
              <a:buFont typeface="Arial" panose="020B0604020202020204" pitchFamily="34" charset="0"/>
              <a:buChar char="•"/>
            </a:pPr>
            <a:r>
              <a:rPr lang="en-US" b="1" dirty="0">
                <a:latin typeface="Franklin Gothic Demi" panose="020B0703020102020204" pitchFamily="34" charset="0"/>
              </a:rPr>
              <a:t>Budget</a:t>
            </a:r>
          </a:p>
          <a:p>
            <a:pPr lvl="1"/>
            <a:r>
              <a:rPr lang="en-US" sz="2400" dirty="0">
                <a:latin typeface="Franklin Gothic Medium" panose="020B0603020102020204" pitchFamily="34" charset="0"/>
              </a:rPr>
              <a:t>Subcontract budget if applicable</a:t>
            </a:r>
          </a:p>
          <a:p>
            <a:pPr marL="457200" indent="-457200">
              <a:buFont typeface="Arial" panose="020B0604020202020204" pitchFamily="34" charset="0"/>
              <a:buChar char="•"/>
            </a:pPr>
            <a:endParaRPr lang="en-US" b="1" dirty="0">
              <a:latin typeface="Franklin Gothic Demi" panose="020B0703020102020204" pitchFamily="34" charset="0"/>
            </a:endParaRPr>
          </a:p>
          <a:p>
            <a:pPr marL="457200" indent="-457200">
              <a:buFont typeface="Arial" panose="020B0604020202020204" pitchFamily="34" charset="0"/>
              <a:buChar char="•"/>
            </a:pPr>
            <a:r>
              <a:rPr lang="en-US" b="1" dirty="0">
                <a:latin typeface="Franklin Gothic Demi" panose="020B0703020102020204" pitchFamily="34" charset="0"/>
              </a:rPr>
              <a:t>Required Documents</a:t>
            </a:r>
            <a:endParaRPr lang="en-US" dirty="0"/>
          </a:p>
        </p:txBody>
      </p:sp>
      <p:pic>
        <p:nvPicPr>
          <p:cNvPr id="22" name="Picture 21">
            <a:extLst>
              <a:ext uri="{FF2B5EF4-FFF2-40B4-BE49-F238E27FC236}">
                <a16:creationId xmlns:a16="http://schemas.microsoft.com/office/drawing/2014/main" id="{44049354-EE09-4A7D-8929-1747BF2208FA}"/>
              </a:ext>
            </a:extLst>
          </p:cNvPr>
          <p:cNvPicPr/>
          <p:nvPr/>
        </p:nvPicPr>
        <p:blipFill rotWithShape="1">
          <a:blip r:embed="rId3">
            <a:extLst>
              <a:ext uri="{28A0092B-C50C-407E-A947-70E740481C1C}">
                <a14:useLocalDpi xmlns:a14="http://schemas.microsoft.com/office/drawing/2010/main" val="0"/>
              </a:ext>
            </a:extLst>
          </a:blip>
          <a:srcRect l="15793" r="10507" b="-1"/>
          <a:stretch/>
        </p:blipFill>
        <p:spPr>
          <a:xfrm>
            <a:off x="5410200" y="521960"/>
            <a:ext cx="3646170" cy="619476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91108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50A6-A9FC-4E95-B942-9826C63333E3}"/>
              </a:ext>
            </a:extLst>
          </p:cNvPr>
          <p:cNvSpPr>
            <a:spLocks noGrp="1"/>
          </p:cNvSpPr>
          <p:nvPr>
            <p:ph type="title"/>
          </p:nvPr>
        </p:nvSpPr>
        <p:spPr>
          <a:xfrm>
            <a:off x="627380" y="521960"/>
            <a:ext cx="7889239" cy="553998"/>
          </a:xfrm>
        </p:spPr>
        <p:txBody>
          <a:bodyPr/>
          <a:lstStyle/>
          <a:p>
            <a:r>
              <a:rPr lang="en-US" dirty="0"/>
              <a:t>Electronic Submission		</a:t>
            </a:r>
          </a:p>
        </p:txBody>
      </p:sp>
      <p:sp>
        <p:nvSpPr>
          <p:cNvPr id="3" name="Text Placeholder 2">
            <a:extLst>
              <a:ext uri="{FF2B5EF4-FFF2-40B4-BE49-F238E27FC236}">
                <a16:creationId xmlns:a16="http://schemas.microsoft.com/office/drawing/2014/main" id="{738AA868-F1BE-4897-A4EA-96E426AF0A3D}"/>
              </a:ext>
            </a:extLst>
          </p:cNvPr>
          <p:cNvSpPr>
            <a:spLocks noGrp="1"/>
          </p:cNvSpPr>
          <p:nvPr>
            <p:ph type="body" idx="1"/>
          </p:nvPr>
        </p:nvSpPr>
        <p:spPr>
          <a:xfrm>
            <a:off x="627881" y="1219201"/>
            <a:ext cx="7888236" cy="5562600"/>
          </a:xfrm>
        </p:spPr>
        <p:txBody>
          <a:bodyPr/>
          <a:lstStyle/>
          <a:p>
            <a:pPr marL="342900" indent="-342900">
              <a:buFont typeface="Arial" panose="020B0604020202020204" pitchFamily="34" charset="0"/>
              <a:buChar char="•"/>
            </a:pPr>
            <a:r>
              <a:rPr lang="en-US" sz="2400" dirty="0"/>
              <a:t>One complete application will need to be submitted electronically</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Type should be 12-point font size and single spaced</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Add a footer that includes agency name and page number</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Adhere to page limits.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Respond to each section listed in the RFA thoroughly and concisely.</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Include section headings in the Scope of Work as listed in the application checklist</a:t>
            </a:r>
          </a:p>
        </p:txBody>
      </p:sp>
    </p:spTree>
    <p:extLst>
      <p:ext uri="{BB962C8B-B14F-4D97-AF65-F5344CB8AC3E}">
        <p14:creationId xmlns:p14="http://schemas.microsoft.com/office/powerpoint/2010/main" val="57567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9FAE-C58D-48A1-BA71-CE0360F73231}"/>
              </a:ext>
            </a:extLst>
          </p:cNvPr>
          <p:cNvSpPr>
            <a:spLocks noGrp="1"/>
          </p:cNvSpPr>
          <p:nvPr>
            <p:ph type="title"/>
          </p:nvPr>
        </p:nvSpPr>
        <p:spPr>
          <a:xfrm>
            <a:off x="627380" y="521960"/>
            <a:ext cx="7889239" cy="553998"/>
          </a:xfrm>
        </p:spPr>
        <p:txBody>
          <a:bodyPr/>
          <a:lstStyle/>
          <a:p>
            <a:r>
              <a:rPr lang="en-US" dirty="0"/>
              <a:t>Electronic Submission		</a:t>
            </a:r>
          </a:p>
        </p:txBody>
      </p:sp>
      <p:sp>
        <p:nvSpPr>
          <p:cNvPr id="3" name="Text Placeholder 2">
            <a:extLst>
              <a:ext uri="{FF2B5EF4-FFF2-40B4-BE49-F238E27FC236}">
                <a16:creationId xmlns:a16="http://schemas.microsoft.com/office/drawing/2014/main" id="{1B7B77AA-F0C7-4A44-B6ED-226016057E58}"/>
              </a:ext>
            </a:extLst>
          </p:cNvPr>
          <p:cNvSpPr>
            <a:spLocks noGrp="1"/>
          </p:cNvSpPr>
          <p:nvPr>
            <p:ph type="body" idx="1"/>
          </p:nvPr>
        </p:nvSpPr>
        <p:spPr>
          <a:xfrm>
            <a:off x="609600" y="1143000"/>
            <a:ext cx="7888236" cy="5355312"/>
          </a:xfrm>
        </p:spPr>
        <p:txBody>
          <a:bodyPr/>
          <a:lstStyle/>
          <a:p>
            <a:pPr marL="457200" indent="-457200">
              <a:buFont typeface="Arial" panose="020B0604020202020204" pitchFamily="34" charset="0"/>
              <a:buChar char="•"/>
            </a:pPr>
            <a:r>
              <a:rPr lang="en-US" sz="2400" dirty="0">
                <a:latin typeface="Franklin Gothic Medium" panose="020B0603020102020204" pitchFamily="34" charset="0"/>
              </a:rPr>
              <a:t>Applicants must submit all documents in 4 separate emails.</a:t>
            </a:r>
          </a:p>
          <a:p>
            <a:endParaRPr lang="en-US" sz="2400" dirty="0">
              <a:latin typeface="Franklin Gothic Medium" panose="020B0603020102020204" pitchFamily="34" charset="0"/>
            </a:endParaRPr>
          </a:p>
          <a:p>
            <a:pPr marL="457200" indent="-457200">
              <a:buFont typeface="Arial" panose="020B0604020202020204" pitchFamily="34" charset="0"/>
              <a:buChar char="•"/>
            </a:pPr>
            <a:r>
              <a:rPr lang="en-US" sz="2400" dirty="0">
                <a:latin typeface="Franklin Gothic Medium" panose="020B0603020102020204" pitchFamily="34" charset="0"/>
              </a:rPr>
              <a:t>Each attachment must be named with the </a:t>
            </a:r>
            <a:r>
              <a:rPr lang="en-US" sz="2400" b="1" u="sng" dirty="0">
                <a:latin typeface="Franklin Gothic Medium" panose="020B0603020102020204" pitchFamily="34" charset="0"/>
              </a:rPr>
              <a:t>Name of the Agency</a:t>
            </a:r>
            <a:r>
              <a:rPr lang="en-US" sz="2400" dirty="0">
                <a:latin typeface="Franklin Gothic Medium" panose="020B0603020102020204" pitchFamily="34" charset="0"/>
              </a:rPr>
              <a:t> followed by the </a:t>
            </a:r>
            <a:r>
              <a:rPr lang="en-US" sz="2400" b="1" u="sng" dirty="0">
                <a:latin typeface="Franklin Gothic Medium" panose="020B0603020102020204" pitchFamily="34" charset="0"/>
              </a:rPr>
              <a:t>Name of the Attachment</a:t>
            </a:r>
          </a:p>
          <a:p>
            <a:pPr marL="914400" lvl="1" indent="-457200">
              <a:buFont typeface="Arial" panose="020B0604020202020204" pitchFamily="34" charset="0"/>
              <a:buChar char="•"/>
            </a:pPr>
            <a:r>
              <a:rPr lang="en-US" sz="2000" dirty="0">
                <a:latin typeface="Franklin Gothic Book" panose="020B0503020102020204" pitchFamily="34" charset="0"/>
              </a:rPr>
              <a:t>Happy Family Resource Center: Cover Letter</a:t>
            </a:r>
          </a:p>
          <a:p>
            <a:pPr marL="914400" lvl="1" indent="-457200">
              <a:buFont typeface="Arial" panose="020B0604020202020204" pitchFamily="34" charset="0"/>
              <a:buChar char="•"/>
            </a:pPr>
            <a:r>
              <a:rPr lang="en-US" sz="2000" dirty="0">
                <a:latin typeface="Franklin Gothic Book" panose="020B0503020102020204" pitchFamily="34" charset="0"/>
              </a:rPr>
              <a:t>Happy Family Resource Center: Federal Certifications</a:t>
            </a:r>
          </a:p>
          <a:p>
            <a:pPr marL="914400" lvl="1" indent="-457200">
              <a:buFont typeface="Arial" panose="020B0604020202020204" pitchFamily="34" charset="0"/>
              <a:buChar char="•"/>
            </a:pPr>
            <a:r>
              <a:rPr lang="en-US" sz="2000" dirty="0">
                <a:latin typeface="Franklin Gothic Book" panose="020B0503020102020204" pitchFamily="34" charset="0"/>
              </a:rPr>
              <a:t>Happy Family Resource Center: Logic Model </a:t>
            </a:r>
          </a:p>
          <a:p>
            <a:pPr marL="914400" lvl="1" indent="-457200">
              <a:buFont typeface="Arial" panose="020B0604020202020204" pitchFamily="34" charset="0"/>
              <a:buChar char="•"/>
            </a:pPr>
            <a:endParaRPr lang="en-US" sz="2400" dirty="0">
              <a:latin typeface="Franklin Gothic Medium" panose="020B0603020102020204" pitchFamily="34" charset="0"/>
            </a:endParaRPr>
          </a:p>
          <a:p>
            <a:pPr marL="457200" indent="-457200">
              <a:buFont typeface="Arial" panose="020B0604020202020204" pitchFamily="34" charset="0"/>
              <a:buChar char="•"/>
            </a:pPr>
            <a:r>
              <a:rPr lang="en-US" sz="2400" dirty="0">
                <a:latin typeface="Franklin Gothic Medium" panose="020B0603020102020204" pitchFamily="34" charset="0"/>
              </a:rPr>
              <a:t>Application Checklist includes information regarding the 4 emails, page limits and format for submission </a:t>
            </a:r>
          </a:p>
          <a:p>
            <a:pPr marL="457200" indent="-457200">
              <a:buFont typeface="Arial" panose="020B0604020202020204" pitchFamily="34" charset="0"/>
              <a:buChar char="•"/>
            </a:pPr>
            <a:endParaRPr lang="en-US" sz="2400" dirty="0">
              <a:latin typeface="Franklin Gothic Medium" panose="020B0603020102020204" pitchFamily="34" charset="0"/>
            </a:endParaRPr>
          </a:p>
          <a:p>
            <a:pPr marL="457200" indent="-457200">
              <a:buFont typeface="Arial" panose="020B0604020202020204" pitchFamily="34" charset="0"/>
              <a:buChar char="•"/>
            </a:pPr>
            <a:r>
              <a:rPr lang="en-US" sz="2400" dirty="0">
                <a:latin typeface="Franklin Gothic Medium" panose="020B0603020102020204" pitchFamily="34" charset="0"/>
              </a:rPr>
              <a:t>Scope of Work attachments and required contractor documents are submitted as separate attachments, rather than combined pdfs.</a:t>
            </a:r>
          </a:p>
        </p:txBody>
      </p:sp>
    </p:spTree>
    <p:extLst>
      <p:ext uri="{BB962C8B-B14F-4D97-AF65-F5344CB8AC3E}">
        <p14:creationId xmlns:p14="http://schemas.microsoft.com/office/powerpoint/2010/main" val="102770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ACF56-07F5-47DA-9D94-14219AF6AFDF}"/>
              </a:ext>
            </a:extLst>
          </p:cNvPr>
          <p:cNvSpPr>
            <a:spLocks noGrp="1"/>
          </p:cNvSpPr>
          <p:nvPr>
            <p:ph type="title"/>
          </p:nvPr>
        </p:nvSpPr>
        <p:spPr>
          <a:xfrm>
            <a:off x="627380" y="521960"/>
            <a:ext cx="7889239" cy="553998"/>
          </a:xfrm>
        </p:spPr>
        <p:txBody>
          <a:bodyPr/>
          <a:lstStyle/>
          <a:p>
            <a:r>
              <a:rPr lang="en-US"/>
              <a:t>Electronic Submission	</a:t>
            </a:r>
            <a:endParaRPr lang="en-US" dirty="0"/>
          </a:p>
        </p:txBody>
      </p:sp>
      <p:sp>
        <p:nvSpPr>
          <p:cNvPr id="3" name="Text Placeholder 2">
            <a:extLst>
              <a:ext uri="{FF2B5EF4-FFF2-40B4-BE49-F238E27FC236}">
                <a16:creationId xmlns:a16="http://schemas.microsoft.com/office/drawing/2014/main" id="{6C89AF18-E96C-404B-84EA-17F9A795CDE3}"/>
              </a:ext>
            </a:extLst>
          </p:cNvPr>
          <p:cNvSpPr>
            <a:spLocks noGrp="1"/>
          </p:cNvSpPr>
          <p:nvPr>
            <p:ph type="body" idx="1"/>
          </p:nvPr>
        </p:nvSpPr>
        <p:spPr>
          <a:xfrm>
            <a:off x="627881" y="1426385"/>
            <a:ext cx="5010919" cy="2769989"/>
          </a:xfrm>
        </p:spPr>
        <p:txBody>
          <a:bodyPr/>
          <a:lstStyle/>
          <a:p>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400" dirty="0"/>
              <a:t>Emailed to Wendy Clewis at Wendy.Clewis</a:t>
            </a:r>
            <a:r>
              <a:rPr lang="en-US" sz="2400" dirty="0">
                <a:hlinkClick r:id="rId3"/>
              </a:rPr>
              <a:t>@dhhs.nc.gov</a:t>
            </a:r>
            <a:r>
              <a:rPr lang="en-US" sz="2400" dirty="0"/>
              <a:t>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400" dirty="0"/>
              <a:t>Due date for submission: </a:t>
            </a:r>
          </a:p>
          <a:p>
            <a:r>
              <a:rPr lang="en-US" sz="2400" dirty="0"/>
              <a:t>      March 19, 2021 at 5:00 pm</a:t>
            </a:r>
          </a:p>
        </p:txBody>
      </p:sp>
      <p:pic>
        <p:nvPicPr>
          <p:cNvPr id="4" name="Picture 3">
            <a:extLst>
              <a:ext uri="{FF2B5EF4-FFF2-40B4-BE49-F238E27FC236}">
                <a16:creationId xmlns:a16="http://schemas.microsoft.com/office/drawing/2014/main" id="{09944014-2B5E-4095-B4A1-91C995F6AF7F}"/>
              </a:ext>
            </a:extLst>
          </p:cNvPr>
          <p:cNvPicPr/>
          <p:nvPr/>
        </p:nvPicPr>
        <p:blipFill rotWithShape="1">
          <a:blip r:embed="rId4" cstate="print">
            <a:extLst>
              <a:ext uri="{28A0092B-C50C-407E-A947-70E740481C1C}">
                <a14:useLocalDpi xmlns:a14="http://schemas.microsoft.com/office/drawing/2010/main" val="0"/>
              </a:ext>
            </a:extLst>
          </a:blip>
          <a:srcRect l="2150" r="8493"/>
          <a:stretch/>
        </p:blipFill>
        <p:spPr bwMode="auto">
          <a:xfrm>
            <a:off x="5671457" y="609600"/>
            <a:ext cx="3254829" cy="6313714"/>
          </a:xfrm>
          <a:prstGeom prst="rect">
            <a:avLst/>
          </a:prstGeom>
          <a:noFill/>
        </p:spPr>
      </p:pic>
    </p:spTree>
    <p:extLst>
      <p:ext uri="{BB962C8B-B14F-4D97-AF65-F5344CB8AC3E}">
        <p14:creationId xmlns:p14="http://schemas.microsoft.com/office/powerpoint/2010/main" val="3118454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872C6-33AD-4BB7-AD88-334F22527712}"/>
              </a:ext>
            </a:extLst>
          </p:cNvPr>
          <p:cNvSpPr>
            <a:spLocks noGrp="1"/>
          </p:cNvSpPr>
          <p:nvPr>
            <p:ph type="title"/>
          </p:nvPr>
        </p:nvSpPr>
        <p:spPr>
          <a:xfrm>
            <a:off x="627380" y="521960"/>
            <a:ext cx="7889239" cy="1107996"/>
          </a:xfrm>
        </p:spPr>
        <p:txBody>
          <a:bodyPr/>
          <a:lstStyle/>
          <a:p>
            <a:r>
              <a:rPr lang="en-US" dirty="0"/>
              <a:t>Reporting Requirements if awarded funding:	</a:t>
            </a:r>
          </a:p>
        </p:txBody>
      </p:sp>
      <p:sp>
        <p:nvSpPr>
          <p:cNvPr id="3" name="Text Placeholder 2">
            <a:extLst>
              <a:ext uri="{FF2B5EF4-FFF2-40B4-BE49-F238E27FC236}">
                <a16:creationId xmlns:a16="http://schemas.microsoft.com/office/drawing/2014/main" id="{3106F54C-577E-487D-BED4-9910176ADC0B}"/>
              </a:ext>
            </a:extLst>
          </p:cNvPr>
          <p:cNvSpPr>
            <a:spLocks noGrp="1"/>
          </p:cNvSpPr>
          <p:nvPr>
            <p:ph type="body" idx="1"/>
          </p:nvPr>
        </p:nvSpPr>
        <p:spPr>
          <a:xfrm>
            <a:off x="457200" y="1219200"/>
            <a:ext cx="7888236" cy="5638800"/>
          </a:xfrm>
        </p:spPr>
        <p:txBody>
          <a:bodyPr/>
          <a:lstStyle/>
          <a:p>
            <a:r>
              <a:rPr lang="en-US" sz="2400" u="sng" dirty="0"/>
              <a:t>Monthly</a:t>
            </a:r>
          </a:p>
          <a:p>
            <a:pPr marL="342900" indent="-342900">
              <a:buFont typeface="Arial" panose="020B0604020202020204" pitchFamily="34" charset="0"/>
              <a:buChar char="•"/>
              <a:defRPr/>
            </a:pPr>
            <a:r>
              <a:rPr lang="en-US" sz="2000" dirty="0"/>
              <a:t>DSS-1571 III Administrative Costs Report (Invoice) and supporting general ledger documentation</a:t>
            </a:r>
          </a:p>
          <a:p>
            <a:pPr marL="342900" indent="-342900">
              <a:buFont typeface="Arial" panose="020B0604020202020204" pitchFamily="34" charset="0"/>
              <a:buChar char="•"/>
              <a:defRPr/>
            </a:pPr>
            <a:endParaRPr lang="en-US" sz="2000" b="1" i="1" dirty="0"/>
          </a:p>
          <a:p>
            <a:pPr>
              <a:defRPr/>
            </a:pPr>
            <a:r>
              <a:rPr lang="en-US" sz="2400" u="sng" dirty="0"/>
              <a:t>Quarterly</a:t>
            </a:r>
          </a:p>
          <a:p>
            <a:pPr marL="457200" indent="-457200">
              <a:buFont typeface="Arial" panose="020B0604020202020204" pitchFamily="34" charset="0"/>
              <a:buChar char="•"/>
              <a:defRPr/>
            </a:pPr>
            <a:r>
              <a:rPr lang="en-US" sz="2000" dirty="0"/>
              <a:t>Performance Status Reports </a:t>
            </a:r>
          </a:p>
          <a:p>
            <a:pPr marL="457200" indent="-457200">
              <a:buFont typeface="Arial" panose="020B0604020202020204" pitchFamily="34" charset="0"/>
              <a:buChar char="•"/>
              <a:defRPr/>
            </a:pPr>
            <a:r>
              <a:rPr lang="en-US" sz="2000" dirty="0"/>
              <a:t>These reports will include data on program activities, outputs and outcomes. </a:t>
            </a:r>
          </a:p>
          <a:p>
            <a:pPr>
              <a:defRPr/>
            </a:pPr>
            <a:r>
              <a:rPr lang="en-US" sz="2000" dirty="0"/>
              <a:t> </a:t>
            </a:r>
          </a:p>
          <a:p>
            <a:pPr>
              <a:defRPr/>
            </a:pPr>
            <a:r>
              <a:rPr lang="en-US" sz="2400" u="sng" dirty="0"/>
              <a:t>Annually</a:t>
            </a:r>
          </a:p>
          <a:p>
            <a:pPr marL="342900" indent="-342900">
              <a:buFont typeface="Arial" panose="020B0604020202020204" pitchFamily="34" charset="0"/>
              <a:buChar char="•"/>
              <a:defRPr/>
            </a:pPr>
            <a:r>
              <a:rPr lang="en-US" sz="2000" dirty="0"/>
              <a:t>Submission of a single or program specific audit to NC State Auditors (if your agency receives $500,000 or more in total financial assistance from federal or state funding)  </a:t>
            </a:r>
          </a:p>
          <a:p>
            <a:pPr marL="342900" indent="-342900">
              <a:buFont typeface="Arial" panose="020B0604020202020204" pitchFamily="34" charset="0"/>
              <a:buChar char="•"/>
              <a:defRPr/>
            </a:pPr>
            <a:r>
              <a:rPr lang="en-US" sz="2000" dirty="0"/>
              <a:t>Maintain an active record in the federal government’s System for Award Management (SAM).  </a:t>
            </a:r>
          </a:p>
          <a:p>
            <a:pPr marL="342900" indent="-342900">
              <a:buFont typeface="Arial" panose="020B0604020202020204" pitchFamily="34" charset="0"/>
              <a:buChar char="•"/>
              <a:defRPr/>
            </a:pPr>
            <a:r>
              <a:rPr lang="en-US" sz="2000" dirty="0"/>
              <a:t>Federal Funding Accountability and Transparency Act (FFATA) Data Reporting Requirement Form </a:t>
            </a:r>
          </a:p>
          <a:p>
            <a:pPr>
              <a:defRPr/>
            </a:pPr>
            <a:endParaRPr lang="en-US" sz="2000" dirty="0"/>
          </a:p>
          <a:p>
            <a:pPr lvl="0"/>
            <a:endParaRPr lang="en-US" dirty="0"/>
          </a:p>
          <a:p>
            <a:endParaRPr lang="en-US" dirty="0"/>
          </a:p>
          <a:p>
            <a:endParaRPr lang="en-US" dirty="0"/>
          </a:p>
        </p:txBody>
      </p:sp>
    </p:spTree>
    <p:extLst>
      <p:ext uri="{BB962C8B-B14F-4D97-AF65-F5344CB8AC3E}">
        <p14:creationId xmlns:p14="http://schemas.microsoft.com/office/powerpoint/2010/main" val="190888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65A7-5094-4460-8686-74992F47CD2D}"/>
              </a:ext>
            </a:extLst>
          </p:cNvPr>
          <p:cNvSpPr>
            <a:spLocks noGrp="1"/>
          </p:cNvSpPr>
          <p:nvPr>
            <p:ph type="title"/>
          </p:nvPr>
        </p:nvSpPr>
        <p:spPr>
          <a:xfrm>
            <a:off x="627380" y="521960"/>
            <a:ext cx="7889239" cy="553998"/>
          </a:xfrm>
        </p:spPr>
        <p:txBody>
          <a:bodyPr/>
          <a:lstStyle/>
          <a:p>
            <a:pPr algn="l"/>
            <a:r>
              <a:rPr lang="en-US" dirty="0"/>
              <a:t>Logistics</a:t>
            </a:r>
          </a:p>
        </p:txBody>
      </p:sp>
      <p:sp>
        <p:nvSpPr>
          <p:cNvPr id="3" name="Text Placeholder 2">
            <a:extLst>
              <a:ext uri="{FF2B5EF4-FFF2-40B4-BE49-F238E27FC236}">
                <a16:creationId xmlns:a16="http://schemas.microsoft.com/office/drawing/2014/main" id="{57AE9194-8E69-438B-ABE2-729DC5183C82}"/>
              </a:ext>
            </a:extLst>
          </p:cNvPr>
          <p:cNvSpPr>
            <a:spLocks noGrp="1"/>
          </p:cNvSpPr>
          <p:nvPr>
            <p:ph type="body" idx="1"/>
          </p:nvPr>
        </p:nvSpPr>
        <p:spPr>
          <a:xfrm>
            <a:off x="627880" y="1075959"/>
            <a:ext cx="8135119" cy="5601533"/>
          </a:xfrm>
        </p:spPr>
        <p:txBody>
          <a:bodyPr/>
          <a:lstStyle/>
          <a:p>
            <a:pPr marL="342900" indent="-342900">
              <a:buFont typeface="Arial" panose="020B0604020202020204" pitchFamily="34" charset="0"/>
              <a:buChar char="•"/>
            </a:pPr>
            <a:r>
              <a:rPr lang="en-US" sz="2400" dirty="0"/>
              <a:t>Presentation format</a:t>
            </a:r>
          </a:p>
          <a:p>
            <a:r>
              <a:rPr lang="en-US" sz="2400" dirty="0"/>
              <a:t>     Please submit questions via chat feature</a:t>
            </a:r>
          </a:p>
          <a:p>
            <a:pPr marL="457200" indent="-4572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Deadline for questions: March 2, 2021 by 5:00pm</a:t>
            </a:r>
          </a:p>
          <a:p>
            <a:pPr marL="457200" indent="-4572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Questions will only be accepted via the email address that is listed in the RFA. Wendy.Clewis</a:t>
            </a:r>
            <a:r>
              <a:rPr lang="en-US" sz="2400" dirty="0">
                <a:hlinkClick r:id="rId3"/>
              </a:rPr>
              <a:t>@dhhs.nc.gov</a:t>
            </a:r>
            <a:r>
              <a:rPr lang="en-US" sz="2400" dirty="0"/>
              <a:t> </a:t>
            </a:r>
          </a:p>
          <a:p>
            <a:pPr marL="457200" indent="-4572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All submitted questions (via chat) and emailed will be included in a FAQ document and posted on the NCDSS public notice site by March 4, 2021 at 5:00pm.</a:t>
            </a:r>
          </a:p>
          <a:p>
            <a:endParaRPr lang="en-US" sz="2400" dirty="0"/>
          </a:p>
          <a:p>
            <a:pPr marL="342900" indent="-342900">
              <a:buFont typeface="Arial" panose="020B0604020202020204" pitchFamily="34" charset="0"/>
              <a:buChar char="•"/>
            </a:pPr>
            <a:r>
              <a:rPr lang="en-US" sz="2400" dirty="0"/>
              <a:t>Today’s presentation will be recorded and posted to the NCDSS public notice site. </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773297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02EE6-DCA5-4108-BA12-2B332DD3908D}"/>
              </a:ext>
            </a:extLst>
          </p:cNvPr>
          <p:cNvSpPr>
            <a:spLocks noGrp="1"/>
          </p:cNvSpPr>
          <p:nvPr>
            <p:ph type="title"/>
          </p:nvPr>
        </p:nvSpPr>
        <p:spPr>
          <a:xfrm>
            <a:off x="627380" y="521960"/>
            <a:ext cx="7889239" cy="553998"/>
          </a:xfrm>
        </p:spPr>
        <p:txBody>
          <a:bodyPr/>
          <a:lstStyle/>
          <a:p>
            <a:r>
              <a:rPr lang="en-US" dirty="0"/>
              <a:t>Program Monitoring &amp; Background Checks</a:t>
            </a:r>
          </a:p>
        </p:txBody>
      </p:sp>
      <p:sp>
        <p:nvSpPr>
          <p:cNvPr id="3" name="Text Placeholder 2">
            <a:extLst>
              <a:ext uri="{FF2B5EF4-FFF2-40B4-BE49-F238E27FC236}">
                <a16:creationId xmlns:a16="http://schemas.microsoft.com/office/drawing/2014/main" id="{D95353C5-90B0-476C-ACDE-A9466B48C954}"/>
              </a:ext>
            </a:extLst>
          </p:cNvPr>
          <p:cNvSpPr>
            <a:spLocks noGrp="1"/>
          </p:cNvSpPr>
          <p:nvPr>
            <p:ph type="body" idx="1"/>
          </p:nvPr>
        </p:nvSpPr>
        <p:spPr>
          <a:xfrm>
            <a:off x="627880" y="1371600"/>
            <a:ext cx="8058919" cy="4665893"/>
          </a:xfrm>
        </p:spPr>
        <p:txBody>
          <a:bodyPr/>
          <a:lstStyle/>
          <a:p>
            <a:pPr marL="457200" indent="-457200">
              <a:lnSpc>
                <a:spcPct val="90000"/>
              </a:lnSpc>
              <a:buFont typeface="Arial" panose="020B0604020202020204" pitchFamily="34" charset="0"/>
              <a:buChar char="•"/>
              <a:defRPr/>
            </a:pPr>
            <a:r>
              <a:rPr lang="en-US" altLang="en-US" dirty="0"/>
              <a:t>Review of monthly 1571 invoices</a:t>
            </a:r>
          </a:p>
          <a:p>
            <a:pPr>
              <a:lnSpc>
                <a:spcPct val="90000"/>
              </a:lnSpc>
              <a:defRPr/>
            </a:pPr>
            <a:endParaRPr lang="en-US" altLang="en-US" dirty="0"/>
          </a:p>
          <a:p>
            <a:pPr marL="457200" indent="-457200">
              <a:lnSpc>
                <a:spcPct val="90000"/>
              </a:lnSpc>
              <a:buFont typeface="Arial" panose="020B0604020202020204" pitchFamily="34" charset="0"/>
              <a:buChar char="•"/>
              <a:defRPr/>
            </a:pPr>
            <a:r>
              <a:rPr lang="en-US" altLang="en-US" dirty="0"/>
              <a:t>Annual Desktop Monitoring Phone Call</a:t>
            </a:r>
          </a:p>
          <a:p>
            <a:pPr>
              <a:lnSpc>
                <a:spcPct val="90000"/>
              </a:lnSpc>
              <a:defRPr/>
            </a:pPr>
            <a:endParaRPr lang="en-US" altLang="en-US" dirty="0"/>
          </a:p>
          <a:p>
            <a:pPr marL="457200" indent="-457200">
              <a:lnSpc>
                <a:spcPct val="90000"/>
              </a:lnSpc>
              <a:buFont typeface="Arial" panose="020B0604020202020204" pitchFamily="34" charset="0"/>
              <a:buChar char="•"/>
              <a:defRPr/>
            </a:pPr>
            <a:r>
              <a:rPr lang="en-US" altLang="en-US" dirty="0"/>
              <a:t>At least once during the 3-year award cycle:</a:t>
            </a:r>
          </a:p>
          <a:p>
            <a:pPr marL="914400" lvl="1" indent="-457200">
              <a:lnSpc>
                <a:spcPct val="90000"/>
              </a:lnSpc>
              <a:buFont typeface="Arial" panose="020B0604020202020204" pitchFamily="34" charset="0"/>
              <a:buChar char="•"/>
              <a:defRPr/>
            </a:pPr>
            <a:r>
              <a:rPr lang="en-US" altLang="en-US" sz="2400" dirty="0">
                <a:latin typeface="Franklin Gothic Medium" panose="020B0603020102020204" pitchFamily="34" charset="0"/>
              </a:rPr>
              <a:t>On-Site Monitoring Visit by NC DSS</a:t>
            </a:r>
          </a:p>
          <a:p>
            <a:pPr>
              <a:lnSpc>
                <a:spcPct val="90000"/>
              </a:lnSpc>
              <a:defRPr/>
            </a:pPr>
            <a:endParaRPr lang="en-US" altLang="en-US" dirty="0"/>
          </a:p>
          <a:p>
            <a:pPr marL="457200" indent="-457200">
              <a:lnSpc>
                <a:spcPct val="90000"/>
              </a:lnSpc>
              <a:buFont typeface="Arial" panose="020B0604020202020204" pitchFamily="34" charset="0"/>
              <a:buChar char="•"/>
              <a:defRPr/>
            </a:pPr>
            <a:r>
              <a:rPr lang="en-US" altLang="en-US" dirty="0"/>
              <a:t>Peer Review - once during the 3- year award cycle</a:t>
            </a:r>
          </a:p>
          <a:p>
            <a:pPr marL="457200" indent="-457200">
              <a:lnSpc>
                <a:spcPct val="90000"/>
              </a:lnSpc>
              <a:buFont typeface="Arial" panose="020B0604020202020204" pitchFamily="34" charset="0"/>
              <a:buChar char="•"/>
              <a:defRPr/>
            </a:pPr>
            <a:endParaRPr lang="en-US" dirty="0"/>
          </a:p>
          <a:p>
            <a:pPr marL="457200" indent="-457200">
              <a:buFont typeface="Arial" panose="020B0604020202020204" pitchFamily="34" charset="0"/>
              <a:buChar char="•"/>
            </a:pPr>
            <a:r>
              <a:rPr lang="en-US" dirty="0">
                <a:latin typeface="Franklin Gothic Medium" panose="020B0603020102020204" pitchFamily="34" charset="0"/>
              </a:rPr>
              <a:t>Required Background Check</a:t>
            </a:r>
          </a:p>
          <a:p>
            <a:pPr marL="914400" lvl="1" indent="-457200">
              <a:buFont typeface="Arial" panose="020B0604020202020204" pitchFamily="34" charset="0"/>
              <a:buChar char="•"/>
            </a:pPr>
            <a:r>
              <a:rPr lang="en-US" sz="2400" dirty="0">
                <a:latin typeface="Franklin Gothic Medium" panose="020B0603020102020204" pitchFamily="34" charset="0"/>
              </a:rPr>
              <a:t>Must include the National Sex Offender Registry</a:t>
            </a:r>
          </a:p>
          <a:p>
            <a:endParaRPr lang="en-US" dirty="0"/>
          </a:p>
        </p:txBody>
      </p:sp>
      <p:sp>
        <p:nvSpPr>
          <p:cNvPr id="4" name="Rectangle 3">
            <a:extLst>
              <a:ext uri="{FF2B5EF4-FFF2-40B4-BE49-F238E27FC236}">
                <a16:creationId xmlns:a16="http://schemas.microsoft.com/office/drawing/2014/main" id="{2A58A99A-4714-46E2-808F-A033B29FF5FB}"/>
              </a:ext>
            </a:extLst>
          </p:cNvPr>
          <p:cNvSpPr/>
          <p:nvPr/>
        </p:nvSpPr>
        <p:spPr>
          <a:xfrm>
            <a:off x="2286000" y="2690336"/>
            <a:ext cx="4572000" cy="646331"/>
          </a:xfrm>
          <a:prstGeom prst="rect">
            <a:avLst/>
          </a:prstGeom>
        </p:spPr>
        <p:txBody>
          <a:bodyPr>
            <a:spAutoFit/>
          </a:bodyPr>
          <a:lstStyle/>
          <a:p>
            <a:endParaRPr lang="en-US" dirty="0"/>
          </a:p>
          <a:p>
            <a:endParaRPr lang="en-US" dirty="0"/>
          </a:p>
        </p:txBody>
      </p:sp>
    </p:spTree>
    <p:extLst>
      <p:ext uri="{BB962C8B-B14F-4D97-AF65-F5344CB8AC3E}">
        <p14:creationId xmlns:p14="http://schemas.microsoft.com/office/powerpoint/2010/main" val="2382751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0965-75B6-403A-8A32-AE2956B720A9}"/>
              </a:ext>
            </a:extLst>
          </p:cNvPr>
          <p:cNvSpPr>
            <a:spLocks noGrp="1"/>
          </p:cNvSpPr>
          <p:nvPr>
            <p:ph type="title"/>
          </p:nvPr>
        </p:nvSpPr>
        <p:spPr>
          <a:xfrm>
            <a:off x="627380" y="521960"/>
            <a:ext cx="7889239" cy="553998"/>
          </a:xfrm>
        </p:spPr>
        <p:txBody>
          <a:bodyPr/>
          <a:lstStyle/>
          <a:p>
            <a:r>
              <a:rPr lang="en-US" dirty="0"/>
              <a:t>Required Trainings</a:t>
            </a:r>
          </a:p>
        </p:txBody>
      </p:sp>
      <p:sp>
        <p:nvSpPr>
          <p:cNvPr id="3" name="Text Placeholder 2">
            <a:extLst>
              <a:ext uri="{FF2B5EF4-FFF2-40B4-BE49-F238E27FC236}">
                <a16:creationId xmlns:a16="http://schemas.microsoft.com/office/drawing/2014/main" id="{60C8EDA3-8411-41E2-8EBC-5208853F94CB}"/>
              </a:ext>
            </a:extLst>
          </p:cNvPr>
          <p:cNvSpPr>
            <a:spLocks noGrp="1"/>
          </p:cNvSpPr>
          <p:nvPr>
            <p:ph type="body" idx="1"/>
          </p:nvPr>
        </p:nvSpPr>
        <p:spPr>
          <a:xfrm>
            <a:off x="627881" y="1219200"/>
            <a:ext cx="7888236" cy="5170646"/>
          </a:xfrm>
        </p:spPr>
        <p:txBody>
          <a:bodyPr/>
          <a:lstStyle/>
          <a:p>
            <a:pPr marL="457200" indent="-457200">
              <a:buFont typeface="Arial" panose="020B0604020202020204" pitchFamily="34" charset="0"/>
              <a:buChar char="•"/>
            </a:pPr>
            <a:r>
              <a:rPr lang="en-US" sz="2400" dirty="0">
                <a:latin typeface="Franklin Gothic Medium" panose="020B0603020102020204" pitchFamily="34" charset="0"/>
              </a:rPr>
              <a:t>Specific Program Model Training</a:t>
            </a:r>
          </a:p>
          <a:p>
            <a:pPr marL="457200" indent="-457200">
              <a:buFont typeface="Arial" panose="020B0604020202020204" pitchFamily="34" charset="0"/>
              <a:buChar char="•"/>
            </a:pPr>
            <a:endParaRPr lang="en-US" sz="2400" dirty="0">
              <a:latin typeface="Franklin Gothic Medium" panose="020B0603020102020204" pitchFamily="34" charset="0"/>
            </a:endParaRPr>
          </a:p>
          <a:p>
            <a:pPr marL="457200" indent="-457200">
              <a:buFont typeface="Arial" panose="020B0604020202020204" pitchFamily="34" charset="0"/>
              <a:buChar char="•"/>
            </a:pPr>
            <a:r>
              <a:rPr lang="en-US" sz="2400" i="1" dirty="0">
                <a:latin typeface="Franklin Gothic Medium" panose="020B0603020102020204" pitchFamily="34" charset="0"/>
              </a:rPr>
              <a:t>Connecting with Families: Family Support in Practice    </a:t>
            </a:r>
            <a:r>
              <a:rPr lang="en-US" sz="2400" dirty="0">
                <a:latin typeface="Franklin Gothic Medium" panose="020B0603020102020204" pitchFamily="34" charset="0"/>
              </a:rPr>
              <a:t> 6-day training</a:t>
            </a:r>
          </a:p>
          <a:p>
            <a:pPr marL="457200" indent="-457200">
              <a:buFont typeface="Arial" panose="020B0604020202020204" pitchFamily="34" charset="0"/>
              <a:buChar char="•"/>
            </a:pPr>
            <a:endParaRPr lang="en-US" sz="2400" dirty="0">
              <a:latin typeface="Franklin Gothic Medium" panose="020B0603020102020204" pitchFamily="34" charset="0"/>
            </a:endParaRPr>
          </a:p>
          <a:p>
            <a:pPr marL="457200" indent="-457200">
              <a:buFont typeface="Arial" panose="020B0604020202020204" pitchFamily="34" charset="0"/>
              <a:buChar char="•"/>
            </a:pPr>
            <a:r>
              <a:rPr lang="en-US" sz="2400" i="1" dirty="0">
                <a:latin typeface="Franklin Gothic Medium" panose="020B0603020102020204" pitchFamily="34" charset="0"/>
              </a:rPr>
              <a:t>Bringing the Protective Factors Framework to Life in Your Work- A Resource for Action </a:t>
            </a:r>
            <a:r>
              <a:rPr lang="en-US" sz="2400" dirty="0">
                <a:latin typeface="Franklin Gothic Medium" panose="020B0603020102020204" pitchFamily="34" charset="0"/>
              </a:rPr>
              <a:t>(7 online modules)</a:t>
            </a:r>
          </a:p>
          <a:p>
            <a:pPr marL="457200" indent="-457200">
              <a:buFont typeface="Arial" panose="020B0604020202020204" pitchFamily="34" charset="0"/>
              <a:buChar char="•"/>
            </a:pPr>
            <a:endParaRPr lang="en-US" sz="2400" dirty="0">
              <a:latin typeface="Franklin Gothic Medium" panose="020B0603020102020204" pitchFamily="34" charset="0"/>
            </a:endParaRPr>
          </a:p>
          <a:p>
            <a:pPr marL="457200" indent="-457200">
              <a:buFont typeface="Arial" panose="020B0604020202020204" pitchFamily="34" charset="0"/>
              <a:buChar char="•"/>
            </a:pPr>
            <a:r>
              <a:rPr lang="en-US" sz="2400" dirty="0">
                <a:latin typeface="Franklin Gothic Medium" panose="020B0603020102020204" pitchFamily="34" charset="0"/>
              </a:rPr>
              <a:t>Prevent Child Abuse North Carolina’s self guided online courses</a:t>
            </a:r>
          </a:p>
          <a:p>
            <a:pPr marL="914400" lvl="1" indent="-457200">
              <a:buFont typeface="Arial" panose="020B0604020202020204" pitchFamily="34" charset="0"/>
              <a:buChar char="•"/>
            </a:pPr>
            <a:r>
              <a:rPr lang="en-US" sz="2400" i="1" dirty="0">
                <a:latin typeface="Franklin Gothic Medium" panose="020B0603020102020204" pitchFamily="34" charset="0"/>
              </a:rPr>
              <a:t>Recognizing and Responding to Suspicions of Child Maltreatment</a:t>
            </a:r>
          </a:p>
          <a:p>
            <a:pPr marL="914400" lvl="1" indent="-457200">
              <a:buFont typeface="Arial" panose="020B0604020202020204" pitchFamily="34" charset="0"/>
              <a:buChar char="•"/>
            </a:pPr>
            <a:r>
              <a:rPr lang="en-US" sz="2400" i="1" dirty="0">
                <a:latin typeface="Franklin Gothic Medium" panose="020B0603020102020204" pitchFamily="34" charset="0"/>
              </a:rPr>
              <a:t>What is Prevention?</a:t>
            </a:r>
          </a:p>
          <a:p>
            <a:pPr marL="914400" lvl="1" indent="-457200">
              <a:buFont typeface="Arial" panose="020B0604020202020204" pitchFamily="34" charset="0"/>
              <a:buChar char="•"/>
            </a:pPr>
            <a:endParaRPr lang="en-US" sz="2400" dirty="0">
              <a:latin typeface="Franklin Gothic Medium" panose="020B0603020102020204" pitchFamily="34" charset="0"/>
            </a:endParaRPr>
          </a:p>
        </p:txBody>
      </p:sp>
    </p:spTree>
    <p:extLst>
      <p:ext uri="{BB962C8B-B14F-4D97-AF65-F5344CB8AC3E}">
        <p14:creationId xmlns:p14="http://schemas.microsoft.com/office/powerpoint/2010/main" val="3386951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D7A3-1C1F-4F2E-9A9D-386F48E33ED5}"/>
              </a:ext>
            </a:extLst>
          </p:cNvPr>
          <p:cNvSpPr>
            <a:spLocks noGrp="1"/>
          </p:cNvSpPr>
          <p:nvPr>
            <p:ph type="title"/>
          </p:nvPr>
        </p:nvSpPr>
        <p:spPr>
          <a:xfrm>
            <a:off x="627380" y="521960"/>
            <a:ext cx="7889239" cy="553998"/>
          </a:xfrm>
        </p:spPr>
        <p:txBody>
          <a:bodyPr/>
          <a:lstStyle/>
          <a:p>
            <a:r>
              <a:rPr lang="en-US" dirty="0"/>
              <a:t>Important Dates</a:t>
            </a:r>
          </a:p>
        </p:txBody>
      </p:sp>
      <p:sp>
        <p:nvSpPr>
          <p:cNvPr id="3" name="Text Placeholder 2">
            <a:extLst>
              <a:ext uri="{FF2B5EF4-FFF2-40B4-BE49-F238E27FC236}">
                <a16:creationId xmlns:a16="http://schemas.microsoft.com/office/drawing/2014/main" id="{0E69AA9F-C228-4100-8E79-F5B12C5D0C34}"/>
              </a:ext>
            </a:extLst>
          </p:cNvPr>
          <p:cNvSpPr>
            <a:spLocks noGrp="1"/>
          </p:cNvSpPr>
          <p:nvPr>
            <p:ph type="body" idx="1"/>
          </p:nvPr>
        </p:nvSpPr>
        <p:spPr>
          <a:xfrm>
            <a:off x="533400" y="1524000"/>
            <a:ext cx="7888236" cy="4648200"/>
          </a:xfrm>
        </p:spPr>
        <p:txBody>
          <a:bodyPr/>
          <a:lstStyle/>
          <a:p>
            <a:r>
              <a:rPr lang="en-US" sz="2400" dirty="0"/>
              <a:t>Deadline for Questions:		</a:t>
            </a:r>
          </a:p>
          <a:p>
            <a:r>
              <a:rPr lang="en-US" sz="2400" dirty="0"/>
              <a:t>March 2, 2021 by 5:00 pm</a:t>
            </a:r>
          </a:p>
          <a:p>
            <a:endParaRPr lang="en-US" sz="2400" dirty="0"/>
          </a:p>
          <a:p>
            <a:r>
              <a:rPr lang="en-US" sz="2400" dirty="0"/>
              <a:t>Letter of Intent:			</a:t>
            </a:r>
          </a:p>
          <a:p>
            <a:r>
              <a:rPr lang="en-US" sz="2400" dirty="0"/>
              <a:t>March 10, 2021 by 5:00 pm</a:t>
            </a:r>
          </a:p>
          <a:p>
            <a:r>
              <a:rPr lang="en-US" sz="2400" dirty="0"/>
              <a:t>		</a:t>
            </a:r>
          </a:p>
          <a:p>
            <a:r>
              <a:rPr lang="en-US" sz="2400" dirty="0"/>
              <a:t>Deadline for Applications			</a:t>
            </a:r>
          </a:p>
          <a:p>
            <a:r>
              <a:rPr lang="en-US" sz="2400" dirty="0"/>
              <a:t>March 19, 2021 by 5:00 p.m.</a:t>
            </a:r>
          </a:p>
          <a:p>
            <a:endParaRPr lang="en-US" dirty="0"/>
          </a:p>
          <a:p>
            <a:r>
              <a:rPr lang="en-US" dirty="0"/>
              <a:t>Wendy Clewis at </a:t>
            </a:r>
          </a:p>
          <a:p>
            <a:r>
              <a:rPr lang="en-US" u="sng" dirty="0">
                <a:hlinkClick r:id="rId3"/>
              </a:rPr>
              <a:t>Wendy.Clewis@dhhs.nc.gov</a:t>
            </a:r>
            <a:r>
              <a:rPr lang="en-US" dirty="0"/>
              <a:t> </a:t>
            </a:r>
          </a:p>
          <a:p>
            <a:r>
              <a:rPr lang="en-US" dirty="0"/>
              <a:t>													</a:t>
            </a:r>
          </a:p>
          <a:p>
            <a:endParaRPr lang="en-US" dirty="0"/>
          </a:p>
        </p:txBody>
      </p:sp>
      <p:pic>
        <p:nvPicPr>
          <p:cNvPr id="5" name="Picture 4">
            <a:extLst>
              <a:ext uri="{FF2B5EF4-FFF2-40B4-BE49-F238E27FC236}">
                <a16:creationId xmlns:a16="http://schemas.microsoft.com/office/drawing/2014/main" id="{9905BC6A-D195-4EC9-85BC-91E074F39E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133600"/>
            <a:ext cx="3907635" cy="2955355"/>
          </a:xfrm>
          <a:prstGeom prst="rect">
            <a:avLst/>
          </a:prstGeom>
        </p:spPr>
      </p:pic>
    </p:spTree>
    <p:extLst>
      <p:ext uri="{BB962C8B-B14F-4D97-AF65-F5344CB8AC3E}">
        <p14:creationId xmlns:p14="http://schemas.microsoft.com/office/powerpoint/2010/main" val="17396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C602-B983-4D33-8751-AF75332F6DDD}"/>
              </a:ext>
            </a:extLst>
          </p:cNvPr>
          <p:cNvSpPr>
            <a:spLocks noGrp="1"/>
          </p:cNvSpPr>
          <p:nvPr>
            <p:ph type="title"/>
          </p:nvPr>
        </p:nvSpPr>
        <p:spPr>
          <a:xfrm>
            <a:off x="627380" y="521960"/>
            <a:ext cx="7889239" cy="553998"/>
          </a:xfrm>
        </p:spPr>
        <p:txBody>
          <a:bodyPr/>
          <a:lstStyle/>
          <a:p>
            <a:pPr algn="l"/>
            <a:r>
              <a:rPr lang="en-US" dirty="0"/>
              <a:t>Purpose of Respite Program Services RFA</a:t>
            </a:r>
          </a:p>
        </p:txBody>
      </p:sp>
      <p:sp>
        <p:nvSpPr>
          <p:cNvPr id="3" name="Text Placeholder 2">
            <a:extLst>
              <a:ext uri="{FF2B5EF4-FFF2-40B4-BE49-F238E27FC236}">
                <a16:creationId xmlns:a16="http://schemas.microsoft.com/office/drawing/2014/main" id="{3E7178D1-26A3-4EB7-A3EE-5745B261391A}"/>
              </a:ext>
            </a:extLst>
          </p:cNvPr>
          <p:cNvSpPr>
            <a:spLocks noGrp="1"/>
          </p:cNvSpPr>
          <p:nvPr>
            <p:ph type="body" idx="1"/>
          </p:nvPr>
        </p:nvSpPr>
        <p:spPr>
          <a:xfrm>
            <a:off x="594723" y="1405850"/>
            <a:ext cx="7888236" cy="3323987"/>
          </a:xfrm>
        </p:spPr>
        <p:txBody>
          <a:bodyPr/>
          <a:lstStyle/>
          <a:p>
            <a:r>
              <a:rPr lang="en-US" sz="3600" dirty="0"/>
              <a:t>To develop, operate and/or expand community-based, Respite Program Services to reduce the risk of child abuse and neglect by promoting protective factors that strengthen and support families.</a:t>
            </a:r>
          </a:p>
        </p:txBody>
      </p:sp>
      <p:pic>
        <p:nvPicPr>
          <p:cNvPr id="5" name="Picture 4">
            <a:extLst>
              <a:ext uri="{FF2B5EF4-FFF2-40B4-BE49-F238E27FC236}">
                <a16:creationId xmlns:a16="http://schemas.microsoft.com/office/drawing/2014/main" id="{5D3FD7CB-569C-43A9-B43E-2B50A4808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1" y="4182396"/>
            <a:ext cx="3048000" cy="2305210"/>
          </a:xfrm>
          <a:prstGeom prst="rect">
            <a:avLst/>
          </a:prstGeom>
        </p:spPr>
      </p:pic>
    </p:spTree>
    <p:extLst>
      <p:ext uri="{BB962C8B-B14F-4D97-AF65-F5344CB8AC3E}">
        <p14:creationId xmlns:p14="http://schemas.microsoft.com/office/powerpoint/2010/main" val="92322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393C0-094B-4AB7-AF61-CDD8B2102B97}"/>
              </a:ext>
            </a:extLst>
          </p:cNvPr>
          <p:cNvSpPr>
            <a:spLocks noGrp="1"/>
          </p:cNvSpPr>
          <p:nvPr>
            <p:ph type="title"/>
          </p:nvPr>
        </p:nvSpPr>
        <p:spPr>
          <a:xfrm>
            <a:off x="627380" y="521960"/>
            <a:ext cx="7889239" cy="1107996"/>
          </a:xfrm>
        </p:spPr>
        <p:txBody>
          <a:bodyPr/>
          <a:lstStyle/>
          <a:p>
            <a:r>
              <a:rPr lang="en-US" dirty="0"/>
              <a:t>Governing Legislation and Funding Sources	</a:t>
            </a:r>
          </a:p>
        </p:txBody>
      </p:sp>
      <p:sp>
        <p:nvSpPr>
          <p:cNvPr id="3" name="Text Placeholder 2">
            <a:extLst>
              <a:ext uri="{FF2B5EF4-FFF2-40B4-BE49-F238E27FC236}">
                <a16:creationId xmlns:a16="http://schemas.microsoft.com/office/drawing/2014/main" id="{47CF21A3-61B3-4D96-A66A-5023452B217E}"/>
              </a:ext>
            </a:extLst>
          </p:cNvPr>
          <p:cNvSpPr>
            <a:spLocks noGrp="1"/>
          </p:cNvSpPr>
          <p:nvPr>
            <p:ph type="body" idx="1"/>
          </p:nvPr>
        </p:nvSpPr>
        <p:spPr>
          <a:xfrm>
            <a:off x="464491" y="1226949"/>
            <a:ext cx="8215016" cy="5102935"/>
          </a:xfrm>
        </p:spPr>
        <p:txBody>
          <a:bodyPr/>
          <a:lstStyle/>
          <a:p>
            <a:pPr marL="342900" indent="-342900">
              <a:buFont typeface="Arial" panose="020B0604020202020204" pitchFamily="34" charset="0"/>
              <a:buChar char="•"/>
            </a:pPr>
            <a:endParaRPr lang="en-US" altLang="en-US" sz="3200" b="1" dirty="0">
              <a:solidFill>
                <a:schemeClr val="tx1">
                  <a:lumMod val="75000"/>
                  <a:lumOff val="25000"/>
                </a:schemeClr>
              </a:solidFill>
              <a:latin typeface="Franklin Gothic Medium" panose="020B0603020102020204" pitchFamily="34" charset="0"/>
            </a:endParaRPr>
          </a:p>
          <a:p>
            <a:pPr marL="342900" indent="-342900">
              <a:buFont typeface="Arial" panose="020B0604020202020204" pitchFamily="34" charset="0"/>
              <a:buChar char="•"/>
            </a:pPr>
            <a:r>
              <a:rPr lang="en-US" altLang="en-US" sz="3200" b="1" dirty="0">
                <a:solidFill>
                  <a:schemeClr val="tx1">
                    <a:lumMod val="75000"/>
                    <a:lumOff val="25000"/>
                  </a:schemeClr>
                </a:solidFill>
                <a:latin typeface="Franklin Gothic Medium" panose="020B0603020102020204" pitchFamily="34" charset="0"/>
              </a:rPr>
              <a:t> </a:t>
            </a:r>
            <a:r>
              <a:rPr lang="en-US" sz="3200" b="1" dirty="0"/>
              <a:t>North Carolina Children’s Trust Fund </a:t>
            </a:r>
            <a:endParaRPr lang="en-US" sz="3200" dirty="0"/>
          </a:p>
          <a:p>
            <a:endParaRPr lang="en-US" sz="3200" b="1" u="sng" dirty="0">
              <a:solidFill>
                <a:schemeClr val="tx1">
                  <a:lumMod val="75000"/>
                  <a:lumOff val="25000"/>
                </a:schemeClr>
              </a:solidFill>
              <a:latin typeface="Franklin Gothic Medium" panose="020B0603020102020204" pitchFamily="34" charset="0"/>
            </a:endParaRPr>
          </a:p>
          <a:p>
            <a:pPr marL="342900" indent="-342900">
              <a:buFont typeface="Arial" panose="020B0604020202020204" pitchFamily="34" charset="0"/>
              <a:buChar char="•"/>
            </a:pPr>
            <a:r>
              <a:rPr lang="en-US" sz="3200" b="1" dirty="0"/>
              <a:t>North Carolina Child Welfare Reform (Rylan’s  Law)</a:t>
            </a:r>
          </a:p>
          <a:p>
            <a:pPr marL="342900" indent="-342900">
              <a:buFont typeface="Arial" panose="020B0604020202020204" pitchFamily="34" charset="0"/>
              <a:buChar char="•"/>
            </a:pPr>
            <a:endParaRPr lang="en-US" sz="3200" b="1" u="sng" dirty="0"/>
          </a:p>
          <a:p>
            <a:pPr marL="342900" indent="-342900">
              <a:buFont typeface="Arial" panose="020B0604020202020204" pitchFamily="34" charset="0"/>
              <a:buChar char="•"/>
            </a:pPr>
            <a:r>
              <a:rPr lang="en-US" sz="3200" b="1" dirty="0"/>
              <a:t>Families First Prevention Services Act (Family First)</a:t>
            </a:r>
          </a:p>
          <a:p>
            <a:pPr algn="just" eaLnBrk="1" fontAlgn="auto" hangingPunct="1">
              <a:lnSpc>
                <a:spcPct val="80000"/>
              </a:lnSpc>
              <a:spcAft>
                <a:spcPts val="0"/>
              </a:spcAft>
              <a:buFont typeface="Wingdings" panose="05000000000000000000" pitchFamily="2" charset="2"/>
              <a:buNone/>
              <a:defRPr/>
            </a:pPr>
            <a:endParaRPr lang="en-US" altLang="en-US" sz="3200" b="1" u="sng" dirty="0">
              <a:solidFill>
                <a:schemeClr val="tx1">
                  <a:lumMod val="75000"/>
                  <a:lumOff val="25000"/>
                </a:schemeClr>
              </a:solidFill>
            </a:endParaRPr>
          </a:p>
          <a:p>
            <a:pPr algn="just" eaLnBrk="1" fontAlgn="auto" hangingPunct="1">
              <a:lnSpc>
                <a:spcPct val="80000"/>
              </a:lnSpc>
              <a:spcAft>
                <a:spcPts val="0"/>
              </a:spcAft>
              <a:buFont typeface="Wingdings" panose="05000000000000000000" pitchFamily="2" charset="2"/>
              <a:buNone/>
              <a:defRPr/>
            </a:pPr>
            <a:endParaRPr lang="en-US" altLang="en-US" sz="2000" b="1" u="sng" dirty="0">
              <a:solidFill>
                <a:schemeClr val="tx1">
                  <a:lumMod val="75000"/>
                  <a:lumOff val="25000"/>
                </a:schemeClr>
              </a:solidFill>
            </a:endParaRPr>
          </a:p>
          <a:p>
            <a:pPr algn="just" eaLnBrk="1" fontAlgn="auto" hangingPunct="1">
              <a:lnSpc>
                <a:spcPct val="80000"/>
              </a:lnSpc>
              <a:spcAft>
                <a:spcPts val="0"/>
              </a:spcAft>
              <a:buFont typeface="Wingdings" panose="05000000000000000000" pitchFamily="2" charset="2"/>
              <a:buNone/>
              <a:defRPr/>
            </a:pPr>
            <a:endParaRPr lang="en-US" altLang="en-US" sz="2000" b="1" u="sng" dirty="0">
              <a:solidFill>
                <a:schemeClr val="tx1">
                  <a:lumMod val="75000"/>
                  <a:lumOff val="25000"/>
                </a:schemeClr>
              </a:solidFill>
            </a:endParaRPr>
          </a:p>
          <a:p>
            <a:endParaRPr lang="en-US" sz="1800" u="sng" dirty="0"/>
          </a:p>
        </p:txBody>
      </p:sp>
    </p:spTree>
    <p:extLst>
      <p:ext uri="{BB962C8B-B14F-4D97-AF65-F5344CB8AC3E}">
        <p14:creationId xmlns:p14="http://schemas.microsoft.com/office/powerpoint/2010/main" val="1398296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63F7C-2A86-4E22-AC7F-7BA4A64FAE71}"/>
              </a:ext>
            </a:extLst>
          </p:cNvPr>
          <p:cNvSpPr>
            <a:spLocks noGrp="1"/>
          </p:cNvSpPr>
          <p:nvPr>
            <p:ph type="title"/>
          </p:nvPr>
        </p:nvSpPr>
        <p:spPr>
          <a:xfrm>
            <a:off x="627380" y="521960"/>
            <a:ext cx="7889239" cy="553998"/>
          </a:xfrm>
        </p:spPr>
        <p:txBody>
          <a:bodyPr/>
          <a:lstStyle/>
          <a:p>
            <a:r>
              <a:rPr lang="en-US" dirty="0"/>
              <a:t>Eligibility</a:t>
            </a:r>
          </a:p>
        </p:txBody>
      </p:sp>
      <p:sp>
        <p:nvSpPr>
          <p:cNvPr id="3" name="Text Placeholder 2">
            <a:extLst>
              <a:ext uri="{FF2B5EF4-FFF2-40B4-BE49-F238E27FC236}">
                <a16:creationId xmlns:a16="http://schemas.microsoft.com/office/drawing/2014/main" id="{FCE5D060-174A-47F4-B7A1-6549995FA9F3}"/>
              </a:ext>
            </a:extLst>
          </p:cNvPr>
          <p:cNvSpPr>
            <a:spLocks noGrp="1"/>
          </p:cNvSpPr>
          <p:nvPr>
            <p:ph type="body" idx="1"/>
          </p:nvPr>
        </p:nvSpPr>
        <p:spPr>
          <a:xfrm>
            <a:off x="627881" y="1426384"/>
            <a:ext cx="7888236" cy="5047536"/>
          </a:xfrm>
        </p:spPr>
        <p:txBody>
          <a:bodyPr/>
          <a:lstStyle/>
          <a:p>
            <a:endParaRPr lang="en-US" sz="2000" dirty="0"/>
          </a:p>
          <a:p>
            <a:r>
              <a:rPr lang="en-US" sz="3200" dirty="0"/>
              <a:t>Eligibility Requirements:</a:t>
            </a:r>
          </a:p>
          <a:p>
            <a:endParaRPr lang="en-US" sz="3200" dirty="0"/>
          </a:p>
          <a:p>
            <a:pPr marL="342900" indent="-342900">
              <a:buFont typeface="Arial" panose="020B0604020202020204" pitchFamily="34" charset="0"/>
              <a:buChar char="•"/>
            </a:pPr>
            <a:r>
              <a:rPr lang="en-US" sz="3200" dirty="0"/>
              <a:t>Completed registration with the NC Secretary of State</a:t>
            </a:r>
          </a:p>
          <a:p>
            <a:endParaRPr lang="en-US" sz="3200" dirty="0"/>
          </a:p>
          <a:p>
            <a:pPr marL="342900" indent="-342900">
              <a:buFont typeface="Arial" panose="020B0604020202020204" pitchFamily="34" charset="0"/>
              <a:buChar char="•"/>
            </a:pPr>
            <a:r>
              <a:rPr lang="en-US" sz="3200" dirty="0"/>
              <a:t>Follow E-Verify Requirements</a:t>
            </a:r>
          </a:p>
          <a:p>
            <a:endParaRPr lang="en-US" sz="3200" dirty="0"/>
          </a:p>
          <a:p>
            <a:pPr marL="342900" indent="-342900">
              <a:buFont typeface="Arial" panose="020B0604020202020204" pitchFamily="34" charset="0"/>
              <a:buChar char="•"/>
            </a:pPr>
            <a:r>
              <a:rPr lang="en-US" sz="3200" dirty="0"/>
              <a:t>If applicable, must have an IRS exemption letter on file</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394758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E742-6474-46CA-86DC-2932D4EEF301}"/>
              </a:ext>
            </a:extLst>
          </p:cNvPr>
          <p:cNvSpPr>
            <a:spLocks noGrp="1"/>
          </p:cNvSpPr>
          <p:nvPr>
            <p:ph type="title"/>
          </p:nvPr>
        </p:nvSpPr>
        <p:spPr>
          <a:xfrm>
            <a:off x="627380" y="521960"/>
            <a:ext cx="7889239" cy="553998"/>
          </a:xfrm>
        </p:spPr>
        <p:txBody>
          <a:bodyPr/>
          <a:lstStyle/>
          <a:p>
            <a:r>
              <a:rPr lang="en-US" dirty="0"/>
              <a:t>Award Amount and Grant Terms</a:t>
            </a:r>
          </a:p>
        </p:txBody>
      </p:sp>
      <p:sp>
        <p:nvSpPr>
          <p:cNvPr id="3" name="Text Placeholder 2">
            <a:extLst>
              <a:ext uri="{FF2B5EF4-FFF2-40B4-BE49-F238E27FC236}">
                <a16:creationId xmlns:a16="http://schemas.microsoft.com/office/drawing/2014/main" id="{45D7EC6C-A20B-4FB1-9274-A0409DF3C12A}"/>
              </a:ext>
            </a:extLst>
          </p:cNvPr>
          <p:cNvSpPr>
            <a:spLocks noGrp="1"/>
          </p:cNvSpPr>
          <p:nvPr>
            <p:ph type="body" idx="1"/>
          </p:nvPr>
        </p:nvSpPr>
        <p:spPr>
          <a:xfrm>
            <a:off x="609600" y="1426385"/>
            <a:ext cx="7888236" cy="6494085"/>
          </a:xfrm>
        </p:spPr>
        <p:txBody>
          <a:bodyPr/>
          <a:lstStyle/>
          <a:p>
            <a:pPr marL="457200" indent="-457200">
              <a:buFont typeface="Arial" panose="020B0604020202020204" pitchFamily="34" charset="0"/>
              <a:buChar char="•"/>
            </a:pPr>
            <a:r>
              <a:rPr lang="en-US" sz="2400" dirty="0"/>
              <a:t>Applicants may request up to $40,000 total per award. </a:t>
            </a:r>
          </a:p>
          <a:p>
            <a:endParaRPr lang="en-US" sz="2400" dirty="0"/>
          </a:p>
          <a:p>
            <a:pPr marL="457200" indent="-457200">
              <a:buFont typeface="Arial" panose="020B0604020202020204" pitchFamily="34" charset="0"/>
              <a:buChar char="•"/>
            </a:pPr>
            <a:r>
              <a:rPr lang="en-US" sz="2400" dirty="0"/>
              <a:t>Individual agencies may submit </a:t>
            </a:r>
            <a:r>
              <a:rPr lang="en-US" sz="2400" b="1" dirty="0"/>
              <a:t>one</a:t>
            </a:r>
            <a:r>
              <a:rPr lang="en-US" sz="2400" dirty="0"/>
              <a:t> application only.</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Three-year grant cycle</a:t>
            </a:r>
          </a:p>
          <a:p>
            <a:pPr marL="914400" lvl="1" indent="-457200">
              <a:buFont typeface="Arial" panose="020B0604020202020204" pitchFamily="34" charset="0"/>
              <a:buChar char="•"/>
            </a:pPr>
            <a:r>
              <a:rPr lang="en-US" sz="2400" dirty="0">
                <a:latin typeface="Gotham Light"/>
              </a:rPr>
              <a:t>July 1, 2021 – June 30, 2022</a:t>
            </a:r>
          </a:p>
          <a:p>
            <a:pPr marL="914400" lvl="1" indent="-457200">
              <a:buFont typeface="Arial" panose="020B0604020202020204" pitchFamily="34" charset="0"/>
              <a:buChar char="•"/>
            </a:pPr>
            <a:r>
              <a:rPr lang="en-US" sz="2400" dirty="0">
                <a:latin typeface="Gotham Light"/>
              </a:rPr>
              <a:t>July 1, 2022  - June 30, 2023</a:t>
            </a:r>
          </a:p>
          <a:p>
            <a:pPr marL="914400" lvl="1" indent="-457200">
              <a:buFont typeface="Arial" panose="020B0604020202020204" pitchFamily="34" charset="0"/>
              <a:buChar char="•"/>
            </a:pPr>
            <a:r>
              <a:rPr lang="en-US" sz="2400" dirty="0">
                <a:latin typeface="Gotham Light"/>
              </a:rPr>
              <a:t>July 1, 2023 – June 30, 2024</a:t>
            </a:r>
          </a:p>
          <a:p>
            <a:pPr lvl="1" algn="l"/>
            <a:endParaRPr lang="en-US" sz="2400" dirty="0">
              <a:latin typeface="Gotham Light"/>
            </a:endParaRPr>
          </a:p>
          <a:p>
            <a:pPr marL="457200" indent="-457200" algn="l">
              <a:buFont typeface="Arial" panose="020B0604020202020204" pitchFamily="34" charset="0"/>
              <a:buChar char="•"/>
            </a:pPr>
            <a:r>
              <a:rPr lang="en-US" sz="2400" dirty="0">
                <a:latin typeface="Franklin Gothic Medium" panose="020B0603020102020204" pitchFamily="34" charset="0"/>
              </a:rPr>
              <a:t>All funds are distributed on a reimbursement-after-expenditure basis.</a:t>
            </a:r>
          </a:p>
          <a:p>
            <a:pPr marL="457200" indent="-457200" algn="l">
              <a:buFont typeface="Arial" panose="020B0604020202020204" pitchFamily="34" charset="0"/>
              <a:buChar char="•"/>
            </a:pPr>
            <a:endParaRPr lang="en-US" sz="2400" dirty="0">
              <a:latin typeface="Franklin Gothic Medium" panose="020B0603020102020204" pitchFamily="34" charset="0"/>
            </a:endParaRPr>
          </a:p>
          <a:p>
            <a:pPr marL="457200" indent="-457200" algn="l">
              <a:buFont typeface="Arial" panose="020B0604020202020204" pitchFamily="34" charset="0"/>
              <a:buChar char="•"/>
            </a:pPr>
            <a:r>
              <a:rPr lang="en-US" sz="2400" dirty="0">
                <a:latin typeface="Franklin Gothic Medium" panose="020B0603020102020204" pitchFamily="34" charset="0"/>
              </a:rPr>
              <a:t>Funds from this grant may not be used to supplant other funds.</a:t>
            </a:r>
          </a:p>
          <a:p>
            <a:pPr lvl="1"/>
            <a:endParaRPr lang="en-US" sz="2400" dirty="0">
              <a:latin typeface="Gotham Light"/>
            </a:endParaRPr>
          </a:p>
          <a:p>
            <a:pPr marL="457200" indent="-457200">
              <a:buFont typeface="Arial" panose="020B0604020202020204" pitchFamily="34" charset="0"/>
              <a:buChar char="•"/>
            </a:pPr>
            <a:endParaRPr lang="en-US" sz="3400" dirty="0">
              <a:latin typeface="Gotham Light"/>
            </a:endParaRPr>
          </a:p>
          <a:p>
            <a:endParaRPr lang="en-US" dirty="0"/>
          </a:p>
        </p:txBody>
      </p:sp>
    </p:spTree>
    <p:extLst>
      <p:ext uri="{BB962C8B-B14F-4D97-AF65-F5344CB8AC3E}">
        <p14:creationId xmlns:p14="http://schemas.microsoft.com/office/powerpoint/2010/main" val="2313803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E742-6474-46CA-86DC-2932D4EEF301}"/>
              </a:ext>
            </a:extLst>
          </p:cNvPr>
          <p:cNvSpPr>
            <a:spLocks noGrp="1"/>
          </p:cNvSpPr>
          <p:nvPr>
            <p:ph type="title"/>
          </p:nvPr>
        </p:nvSpPr>
        <p:spPr>
          <a:xfrm>
            <a:off x="627380" y="521960"/>
            <a:ext cx="7889239" cy="553998"/>
          </a:xfrm>
        </p:spPr>
        <p:txBody>
          <a:bodyPr/>
          <a:lstStyle/>
          <a:p>
            <a:r>
              <a:rPr lang="en-US" dirty="0"/>
              <a:t>Match Requirement</a:t>
            </a:r>
          </a:p>
        </p:txBody>
      </p:sp>
      <p:sp>
        <p:nvSpPr>
          <p:cNvPr id="3" name="Text Placeholder 2">
            <a:extLst>
              <a:ext uri="{FF2B5EF4-FFF2-40B4-BE49-F238E27FC236}">
                <a16:creationId xmlns:a16="http://schemas.microsoft.com/office/drawing/2014/main" id="{45D7EC6C-A20B-4FB1-9274-A0409DF3C12A}"/>
              </a:ext>
            </a:extLst>
          </p:cNvPr>
          <p:cNvSpPr>
            <a:spLocks noGrp="1"/>
          </p:cNvSpPr>
          <p:nvPr>
            <p:ph type="body" idx="1"/>
          </p:nvPr>
        </p:nvSpPr>
        <p:spPr>
          <a:xfrm>
            <a:off x="609600" y="2133600"/>
            <a:ext cx="7888236" cy="4770537"/>
          </a:xfrm>
        </p:spPr>
        <p:txBody>
          <a:bodyPr/>
          <a:lstStyle/>
          <a:p>
            <a:pPr marL="457200" indent="-457200">
              <a:buFont typeface="Arial" panose="020B0604020202020204" pitchFamily="34" charset="0"/>
              <a:buChar char="•"/>
            </a:pPr>
            <a:r>
              <a:rPr lang="en-US" dirty="0"/>
              <a:t>The Children’s Trust Fund requires a 25% local match. </a:t>
            </a:r>
          </a:p>
          <a:p>
            <a:endParaRPr lang="en-US" dirty="0"/>
          </a:p>
          <a:p>
            <a:pPr marL="457200" indent="-457200">
              <a:buFont typeface="Arial" panose="020B0604020202020204" pitchFamily="34" charset="0"/>
              <a:buChar char="•"/>
            </a:pPr>
            <a:r>
              <a:rPr lang="en-US" dirty="0"/>
              <a:t>The Match may be either cash, in-kind, or a combination.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The Match is calculated on the total funding amount (25% of state funds + match).</a:t>
            </a:r>
          </a:p>
          <a:p>
            <a:pPr marL="457200" indent="-457200">
              <a:buFont typeface="Arial" panose="020B0604020202020204" pitchFamily="34" charset="0"/>
              <a:buChar char="•"/>
            </a:pPr>
            <a:endParaRPr lang="en-US" sz="2400" dirty="0">
              <a:latin typeface="Gotham Light"/>
            </a:endParaRPr>
          </a:p>
          <a:p>
            <a:pPr marL="457200" indent="-457200">
              <a:buFont typeface="Arial" panose="020B0604020202020204" pitchFamily="34" charset="0"/>
              <a:buChar char="•"/>
            </a:pPr>
            <a:endParaRPr lang="en-US" sz="3400" dirty="0">
              <a:latin typeface="Gotham Light"/>
            </a:endParaRPr>
          </a:p>
          <a:p>
            <a:endParaRPr lang="en-US" dirty="0"/>
          </a:p>
        </p:txBody>
      </p:sp>
    </p:spTree>
    <p:extLst>
      <p:ext uri="{BB962C8B-B14F-4D97-AF65-F5344CB8AC3E}">
        <p14:creationId xmlns:p14="http://schemas.microsoft.com/office/powerpoint/2010/main" val="3301847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E742-6474-46CA-86DC-2932D4EEF301}"/>
              </a:ext>
            </a:extLst>
          </p:cNvPr>
          <p:cNvSpPr>
            <a:spLocks noGrp="1"/>
          </p:cNvSpPr>
          <p:nvPr>
            <p:ph type="title"/>
          </p:nvPr>
        </p:nvSpPr>
        <p:spPr>
          <a:xfrm>
            <a:off x="627380" y="521960"/>
            <a:ext cx="7889239" cy="553998"/>
          </a:xfrm>
        </p:spPr>
        <p:txBody>
          <a:bodyPr/>
          <a:lstStyle/>
          <a:p>
            <a:r>
              <a:rPr lang="en-US" dirty="0"/>
              <a:t>Calculating the Match</a:t>
            </a:r>
          </a:p>
        </p:txBody>
      </p:sp>
      <p:sp>
        <p:nvSpPr>
          <p:cNvPr id="3" name="Text Placeholder 2">
            <a:extLst>
              <a:ext uri="{FF2B5EF4-FFF2-40B4-BE49-F238E27FC236}">
                <a16:creationId xmlns:a16="http://schemas.microsoft.com/office/drawing/2014/main" id="{45D7EC6C-A20B-4FB1-9274-A0409DF3C12A}"/>
              </a:ext>
            </a:extLst>
          </p:cNvPr>
          <p:cNvSpPr>
            <a:spLocks noGrp="1"/>
          </p:cNvSpPr>
          <p:nvPr>
            <p:ph type="body" idx="1"/>
          </p:nvPr>
        </p:nvSpPr>
        <p:spPr>
          <a:xfrm>
            <a:off x="464094" y="2667000"/>
            <a:ext cx="8525510" cy="2154436"/>
          </a:xfrm>
        </p:spPr>
        <p:txBody>
          <a:bodyPr/>
          <a:lstStyle/>
          <a:p>
            <a:pPr marL="457200" indent="-457200">
              <a:buFont typeface="Arial" panose="020B0604020202020204" pitchFamily="34" charset="0"/>
              <a:buChar char="•"/>
            </a:pPr>
            <a:r>
              <a:rPr lang="en-US" dirty="0"/>
              <a:t>Divide the total amount of state funding requested by .75 and then subtract the state funding amount from the total.</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latin typeface="Franklin Gothic Medium" panose="020B0603020102020204" pitchFamily="34" charset="0"/>
              </a:rPr>
              <a:t>For example: If applying for $40,000 in state funds</a:t>
            </a:r>
          </a:p>
        </p:txBody>
      </p:sp>
      <p:pic>
        <p:nvPicPr>
          <p:cNvPr id="1026" name="Picture 2" descr="Logical Mathematical Intelligence: Definition &amp; How to Develop | MentalUP">
            <a:extLst>
              <a:ext uri="{FF2B5EF4-FFF2-40B4-BE49-F238E27FC236}">
                <a16:creationId xmlns:a16="http://schemas.microsoft.com/office/drawing/2014/main" id="{3336F7DA-694B-4137-BD7E-FE9F7970D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129" y="609600"/>
            <a:ext cx="3401785"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2B3FFB9-EC70-423A-B180-4DAA0C3A0D12}"/>
              </a:ext>
            </a:extLst>
          </p:cNvPr>
          <p:cNvSpPr txBox="1"/>
          <p:nvPr/>
        </p:nvSpPr>
        <p:spPr>
          <a:xfrm>
            <a:off x="1981200" y="5029200"/>
            <a:ext cx="184731" cy="369332"/>
          </a:xfrm>
          <a:prstGeom prst="rect">
            <a:avLst/>
          </a:prstGeom>
          <a:noFill/>
        </p:spPr>
        <p:txBody>
          <a:bodyPr wrap="none" rtlCol="0">
            <a:spAutoFit/>
          </a:bodyPr>
          <a:lstStyle/>
          <a:p>
            <a:endParaRPr lang="en-US" dirty="0"/>
          </a:p>
        </p:txBody>
      </p:sp>
      <p:sp>
        <p:nvSpPr>
          <p:cNvPr id="9" name="Text Placeholder 2">
            <a:extLst>
              <a:ext uri="{FF2B5EF4-FFF2-40B4-BE49-F238E27FC236}">
                <a16:creationId xmlns:a16="http://schemas.microsoft.com/office/drawing/2014/main" id="{5C236D8D-1544-4AD1-81E9-D0D9E21C3D3E}"/>
              </a:ext>
            </a:extLst>
          </p:cNvPr>
          <p:cNvSpPr txBox="1">
            <a:spLocks/>
          </p:cNvSpPr>
          <p:nvPr/>
        </p:nvSpPr>
        <p:spPr>
          <a:xfrm>
            <a:off x="150404" y="5032683"/>
            <a:ext cx="8839200" cy="1215717"/>
          </a:xfrm>
          <a:prstGeom prst="rect">
            <a:avLst/>
          </a:prstGeom>
          <a:ln w="25400">
            <a:solidFill>
              <a:srgbClr val="FF0000"/>
            </a:solidFill>
          </a:ln>
        </p:spPr>
        <p:txBody>
          <a:bodyPr wrap="square" lIns="0" tIns="0" rIns="0" bIns="0">
            <a:spAutoFit/>
          </a:bodyPr>
          <a:lstStyle>
            <a:lvl1pPr marL="0">
              <a:defRPr sz="2800" b="0" i="0">
                <a:solidFill>
                  <a:schemeClr val="tx1"/>
                </a:solidFill>
                <a:latin typeface="Franklin Gothic Medium"/>
                <a:ea typeface="+mn-ea"/>
                <a:cs typeface="Franklin Gothic Medium"/>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kern="0" dirty="0">
              <a:ln>
                <a:solidFill>
                  <a:schemeClr val="accent1"/>
                </a:solidFill>
              </a:ln>
              <a:solidFill>
                <a:srgbClr val="FF0000"/>
              </a:solidFill>
              <a:latin typeface="Franklin Gothic Medium" panose="020B0603020102020204" pitchFamily="34" charset="0"/>
            </a:endParaRPr>
          </a:p>
          <a:p>
            <a:r>
              <a:rPr lang="en-US" sz="2300" kern="0" dirty="0">
                <a:solidFill>
                  <a:srgbClr val="FF0000"/>
                </a:solidFill>
                <a:latin typeface="Franklin Gothic Medium" panose="020B0603020102020204" pitchFamily="34" charset="0"/>
              </a:rPr>
              <a:t> $40,000 ÷ .75 = $53,333 (total) - $40,000 (state) = $13,333 match</a:t>
            </a:r>
          </a:p>
          <a:p>
            <a:endParaRPr lang="en-US" kern="0" dirty="0"/>
          </a:p>
        </p:txBody>
      </p:sp>
    </p:spTree>
    <p:extLst>
      <p:ext uri="{BB962C8B-B14F-4D97-AF65-F5344CB8AC3E}">
        <p14:creationId xmlns:p14="http://schemas.microsoft.com/office/powerpoint/2010/main" val="4090067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B7922-4606-40A4-A4BD-315E1917533B}"/>
              </a:ext>
            </a:extLst>
          </p:cNvPr>
          <p:cNvSpPr>
            <a:spLocks noGrp="1"/>
          </p:cNvSpPr>
          <p:nvPr>
            <p:ph type="title"/>
          </p:nvPr>
        </p:nvSpPr>
        <p:spPr>
          <a:xfrm>
            <a:off x="627380" y="521960"/>
            <a:ext cx="7889239" cy="553998"/>
          </a:xfrm>
        </p:spPr>
        <p:txBody>
          <a:bodyPr/>
          <a:lstStyle/>
          <a:p>
            <a:r>
              <a:rPr lang="en-US" dirty="0"/>
              <a:t>Letter of Intent &amp; Questions	</a:t>
            </a:r>
          </a:p>
        </p:txBody>
      </p:sp>
      <p:sp>
        <p:nvSpPr>
          <p:cNvPr id="3" name="Text Placeholder 2">
            <a:extLst>
              <a:ext uri="{FF2B5EF4-FFF2-40B4-BE49-F238E27FC236}">
                <a16:creationId xmlns:a16="http://schemas.microsoft.com/office/drawing/2014/main" id="{54FC6DB5-1F73-4E8A-8B86-1BA6FB103520}"/>
              </a:ext>
            </a:extLst>
          </p:cNvPr>
          <p:cNvSpPr>
            <a:spLocks noGrp="1"/>
          </p:cNvSpPr>
          <p:nvPr>
            <p:ph type="body" idx="1"/>
          </p:nvPr>
        </p:nvSpPr>
        <p:spPr>
          <a:xfrm>
            <a:off x="627881" y="1426385"/>
            <a:ext cx="7888236" cy="4308872"/>
          </a:xfrm>
        </p:spPr>
        <p:txBody>
          <a:bodyPr/>
          <a:lstStyle/>
          <a:p>
            <a:pPr marL="457200" indent="-457200">
              <a:buFont typeface="Arial" panose="020B0604020202020204" pitchFamily="34" charset="0"/>
              <a:buChar char="•"/>
            </a:pPr>
            <a:r>
              <a:rPr lang="en-US" dirty="0"/>
              <a:t>Applicants must submit a signed letter of intent by email to Wendy Clewis at </a:t>
            </a:r>
            <a:r>
              <a:rPr lang="en-US" u="sng" dirty="0"/>
              <a:t>Wendy.Clewis</a:t>
            </a:r>
            <a:r>
              <a:rPr lang="en-US" u="sng" dirty="0">
                <a:hlinkClick r:id="rId3"/>
              </a:rPr>
              <a:t>@dhhs.nc.gov</a:t>
            </a:r>
            <a:r>
              <a:rPr lang="en-US" dirty="0"/>
              <a:t> by </a:t>
            </a:r>
          </a:p>
          <a:p>
            <a:r>
              <a:rPr lang="en-US" b="1" dirty="0"/>
              <a:t>     March 10, 2021</a:t>
            </a:r>
            <a:r>
              <a:rPr lang="en-US" dirty="0"/>
              <a:t> at 5:00pm on agency  </a:t>
            </a:r>
          </a:p>
          <a:p>
            <a:r>
              <a:rPr lang="en-US" dirty="0"/>
              <a:t>     letterhead. </a:t>
            </a:r>
          </a:p>
          <a:p>
            <a:endParaRPr lang="en-US" dirty="0"/>
          </a:p>
          <a:p>
            <a:pPr marL="457200" indent="-457200">
              <a:buFont typeface="Arial" panose="020B0604020202020204" pitchFamily="34" charset="0"/>
              <a:buChar char="•"/>
            </a:pPr>
            <a:r>
              <a:rPr lang="en-US" dirty="0"/>
              <a:t>Questions must be submitted by March 2, 2021 by 5:00pm to </a:t>
            </a:r>
            <a:r>
              <a:rPr lang="en-US" u="sng" dirty="0"/>
              <a:t>Wendy.Clewis</a:t>
            </a:r>
            <a:r>
              <a:rPr lang="en-US" u="sng" dirty="0">
                <a:hlinkClick r:id="rId3"/>
              </a:rPr>
              <a:t>@dhhs.nc.gov</a:t>
            </a:r>
            <a:r>
              <a:rPr lang="en-US" dirty="0"/>
              <a:t> </a:t>
            </a:r>
          </a:p>
          <a:p>
            <a:pPr algn="l"/>
            <a:r>
              <a:rPr lang="en-US" dirty="0"/>
              <a:t> </a:t>
            </a:r>
          </a:p>
          <a:p>
            <a:endParaRPr lang="en-US" dirty="0"/>
          </a:p>
        </p:txBody>
      </p:sp>
    </p:spTree>
    <p:extLst>
      <p:ext uri="{BB962C8B-B14F-4D97-AF65-F5344CB8AC3E}">
        <p14:creationId xmlns:p14="http://schemas.microsoft.com/office/powerpoint/2010/main" val="4179196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3435</Words>
  <Application>Microsoft Office PowerPoint</Application>
  <PresentationFormat>On-screen Show (4:3)</PresentationFormat>
  <Paragraphs>407</Paragraphs>
  <Slides>22</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Franklin Gothic Book</vt:lpstr>
      <vt:lpstr>Franklin Gothic Demi</vt:lpstr>
      <vt:lpstr>Franklin Gothic Demi Cond</vt:lpstr>
      <vt:lpstr>Franklin Gothic Medium</vt:lpstr>
      <vt:lpstr>Franklin Gothic Medium Cond</vt:lpstr>
      <vt:lpstr>Gotham Light</vt:lpstr>
      <vt:lpstr>Wingdings</vt:lpstr>
      <vt:lpstr>Office Theme</vt:lpstr>
      <vt:lpstr>PowerPoint Presentation</vt:lpstr>
      <vt:lpstr>Logistics</vt:lpstr>
      <vt:lpstr>Purpose of Respite Program Services RFA</vt:lpstr>
      <vt:lpstr>Governing Legislation and Funding Sources </vt:lpstr>
      <vt:lpstr>Eligibility</vt:lpstr>
      <vt:lpstr>Award Amount and Grant Terms</vt:lpstr>
      <vt:lpstr>Match Requirement</vt:lpstr>
      <vt:lpstr>Calculating the Match</vt:lpstr>
      <vt:lpstr>Letter of Intent &amp; Questions </vt:lpstr>
      <vt:lpstr>Overview of Components  </vt:lpstr>
      <vt:lpstr>Components of RFA </vt:lpstr>
      <vt:lpstr>Scope of Work: Project Design</vt:lpstr>
      <vt:lpstr>Scope of Work:  Project Design (continued)</vt:lpstr>
      <vt:lpstr>Scope of Work Attachments</vt:lpstr>
      <vt:lpstr>Components of RFA</vt:lpstr>
      <vt:lpstr>Electronic Submission  </vt:lpstr>
      <vt:lpstr>Electronic Submission  </vt:lpstr>
      <vt:lpstr>Electronic Submission </vt:lpstr>
      <vt:lpstr>Reporting Requirements if awarded funding: </vt:lpstr>
      <vt:lpstr>Program Monitoring &amp; Background Checks</vt:lpstr>
      <vt:lpstr>Required Trainings</vt:lpstr>
      <vt:lpstr>Important 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Singletary, Cornelia M</dc:creator>
  <cp:lastModifiedBy>Day, Deborah K</cp:lastModifiedBy>
  <cp:revision>37</cp:revision>
  <dcterms:created xsi:type="dcterms:W3CDTF">2021-02-18T01:45:28Z</dcterms:created>
  <dcterms:modified xsi:type="dcterms:W3CDTF">2021-02-25T21:01:08Z</dcterms:modified>
</cp:coreProperties>
</file>