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8"/>
  </p:notesMasterIdLst>
  <p:handoutMasterIdLst>
    <p:handoutMasterId r:id="rId19"/>
  </p:handoutMasterIdLst>
  <p:sldIdLst>
    <p:sldId id="458" r:id="rId2"/>
    <p:sldId id="465" r:id="rId3"/>
    <p:sldId id="466" r:id="rId4"/>
    <p:sldId id="449" r:id="rId5"/>
    <p:sldId id="467" r:id="rId6"/>
    <p:sldId id="450" r:id="rId7"/>
    <p:sldId id="451" r:id="rId8"/>
    <p:sldId id="452" r:id="rId9"/>
    <p:sldId id="453" r:id="rId10"/>
    <p:sldId id="455" r:id="rId11"/>
    <p:sldId id="459" r:id="rId12"/>
    <p:sldId id="460" r:id="rId13"/>
    <p:sldId id="463" r:id="rId14"/>
    <p:sldId id="461" r:id="rId15"/>
    <p:sldId id="464" r:id="rId16"/>
    <p:sldId id="462" r:id="rId17"/>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Williams, Felicia" initials="WF" lastIdx="1" clrIdx="1">
    <p:extLst>
      <p:ext uri="{19B8F6BF-5375-455C-9EA6-DF929625EA0E}">
        <p15:presenceInfo xmlns:p15="http://schemas.microsoft.com/office/powerpoint/2012/main" userId="S::felicia.williams@dhhs.nc.gov::f09e019d-a650-4f8c-aed5-1b3f880d883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63" autoAdjust="0"/>
    <p:restoredTop sz="86418" autoAdjust="0"/>
  </p:normalViewPr>
  <p:slideViewPr>
    <p:cSldViewPr snapToGrid="0">
      <p:cViewPr varScale="1">
        <p:scale>
          <a:sx n="74" d="100"/>
          <a:sy n="74" d="100"/>
        </p:scale>
        <p:origin x="1963" y="67"/>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10/27/2020</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10/27/2020</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38900965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r>
              <a:rPr lang="en-US" dirty="0"/>
              <a:t>LIEAP Automated Payment</a:t>
            </a:r>
          </a:p>
        </p:txBody>
      </p:sp>
      <p:sp>
        <p:nvSpPr>
          <p:cNvPr id="9" name="Text Placeholder 8"/>
          <p:cNvSpPr>
            <a:spLocks noGrp="1"/>
          </p:cNvSpPr>
          <p:nvPr>
            <p:ph type="body" sz="quarter" idx="11"/>
          </p:nvPr>
        </p:nvSpPr>
        <p:spPr/>
        <p:txBody>
          <a:bodyPr/>
          <a:lstStyle/>
          <a:p>
            <a:r>
              <a:rPr lang="en-US" dirty="0"/>
              <a:t>Jasmyne Simmons</a:t>
            </a:r>
          </a:p>
          <a:p>
            <a:r>
              <a:rPr lang="en-US" sz="2400" dirty="0"/>
              <a:t>Energy Program Consultant</a:t>
            </a:r>
          </a:p>
        </p:txBody>
      </p:sp>
      <p:sp>
        <p:nvSpPr>
          <p:cNvPr id="10" name="Text Placeholder 9"/>
          <p:cNvSpPr>
            <a:spLocks noGrp="1"/>
          </p:cNvSpPr>
          <p:nvPr>
            <p:ph type="body" sz="quarter" idx="12"/>
          </p:nvPr>
        </p:nvSpPr>
        <p:spPr/>
        <p:txBody>
          <a:bodyPr>
            <a:normAutofit/>
          </a:bodyPr>
          <a:lstStyle/>
          <a:p>
            <a:r>
              <a:rPr lang="en-US" sz="2000" dirty="0"/>
              <a:t>October 7, 2020</a:t>
            </a:r>
          </a:p>
        </p:txBody>
      </p:sp>
    </p:spTree>
    <p:extLst>
      <p:ext uri="{BB962C8B-B14F-4D97-AF65-F5344CB8AC3E}">
        <p14:creationId xmlns:p14="http://schemas.microsoft.com/office/powerpoint/2010/main" val="69502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prstGeom prst="rect">
            <a:avLst/>
          </a:prstGeom>
        </p:spPr>
        <p:txBody>
          <a:bodyPr/>
          <a:lstStyle/>
          <a:p>
            <a:pPr algn="ctr"/>
            <a:r>
              <a:rPr lang="en-US" dirty="0"/>
              <a:t>The DSS-8106 Notice</a:t>
            </a:r>
          </a:p>
        </p:txBody>
      </p:sp>
      <p:sp>
        <p:nvSpPr>
          <p:cNvPr id="11" name="Text Placeholder 10"/>
          <p:cNvSpPr>
            <a:spLocks noGrp="1"/>
          </p:cNvSpPr>
          <p:nvPr>
            <p:ph type="body" sz="quarter" idx="11"/>
          </p:nvPr>
        </p:nvSpPr>
        <p:spPr>
          <a:prstGeom prst="rect">
            <a:avLst/>
          </a:prstGeom>
        </p:spPr>
        <p:txBody>
          <a:bodyPr/>
          <a:lstStyle/>
          <a:p>
            <a:r>
              <a:rPr lang="en-US" dirty="0"/>
              <a:t>SOURCE:</a:t>
            </a:r>
          </a:p>
        </p:txBody>
      </p:sp>
      <p:sp>
        <p:nvSpPr>
          <p:cNvPr id="8" name="TextBox 7">
            <a:extLst>
              <a:ext uri="{FF2B5EF4-FFF2-40B4-BE49-F238E27FC236}">
                <a16:creationId xmlns:a16="http://schemas.microsoft.com/office/drawing/2014/main" id="{ABC2D550-F001-42E5-A294-CA1C54E20D44}"/>
              </a:ext>
            </a:extLst>
          </p:cNvPr>
          <p:cNvSpPr txBox="1"/>
          <p:nvPr/>
        </p:nvSpPr>
        <p:spPr>
          <a:xfrm>
            <a:off x="524933" y="1772083"/>
            <a:ext cx="8250382" cy="3046988"/>
          </a:xfrm>
          <a:prstGeom prst="rect">
            <a:avLst/>
          </a:prstGeom>
          <a:noFill/>
        </p:spPr>
        <p:txBody>
          <a:bodyPr wrap="square" rtlCol="0">
            <a:spAutoFit/>
          </a:bodyPr>
          <a:lstStyle/>
          <a:p>
            <a:pPr marL="285750" indent="-285750">
              <a:buFont typeface="Arial" panose="020B0604020202020204" pitchFamily="34" charset="0"/>
              <a:buChar char="•"/>
            </a:pPr>
            <a:r>
              <a:rPr lang="en-US" dirty="0"/>
              <a:t>The DSS-8106 “LIEAP Automated Payment Notice” will be sent out on November 10</a:t>
            </a:r>
            <a:r>
              <a:rPr lang="en-US" baseline="30000" dirty="0"/>
              <a:t>th</a:t>
            </a:r>
            <a:r>
              <a:rPr lang="en-US" dirty="0"/>
              <a:t>.  </a:t>
            </a:r>
          </a:p>
          <a:p>
            <a:pPr marL="285750" indent="-285750">
              <a:buFont typeface="Arial" panose="020B0604020202020204" pitchFamily="34" charset="0"/>
              <a:buChar char="•"/>
            </a:pPr>
            <a:endParaRPr lang="en-US" baseline="30000" dirty="0"/>
          </a:p>
          <a:p>
            <a:pPr marL="285750" indent="-285750">
              <a:buFont typeface="Arial" panose="020B0604020202020204" pitchFamily="34" charset="0"/>
              <a:buChar char="•"/>
            </a:pPr>
            <a:r>
              <a:rPr lang="en-US" dirty="0"/>
              <a:t>Only households that meet the qualifying criteria will receive a notice</a:t>
            </a:r>
          </a:p>
          <a:p>
            <a:endParaRPr lang="en-US" dirty="0"/>
          </a:p>
          <a:p>
            <a:pPr marL="285750" indent="-285750">
              <a:buFont typeface="Arial" panose="020B0604020202020204" pitchFamily="34" charset="0"/>
              <a:buChar char="•"/>
            </a:pPr>
            <a:r>
              <a:rPr lang="en-US" dirty="0"/>
              <a:t>This notice will have 2019-2020 pre-populated application information on it for the household to review.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054719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857B-891F-4F2B-9358-E1F4E9C61884}"/>
              </a:ext>
            </a:extLst>
          </p:cNvPr>
          <p:cNvSpPr>
            <a:spLocks noGrp="1"/>
          </p:cNvSpPr>
          <p:nvPr>
            <p:ph type="title"/>
          </p:nvPr>
        </p:nvSpPr>
        <p:spPr/>
        <p:txBody>
          <a:bodyPr/>
          <a:lstStyle/>
          <a:p>
            <a:pPr algn="ctr"/>
            <a:r>
              <a:rPr lang="en-US" dirty="0"/>
              <a:t>Notice Instructions </a:t>
            </a:r>
          </a:p>
        </p:txBody>
      </p:sp>
      <p:sp>
        <p:nvSpPr>
          <p:cNvPr id="3" name="Text Placeholder 2">
            <a:extLst>
              <a:ext uri="{FF2B5EF4-FFF2-40B4-BE49-F238E27FC236}">
                <a16:creationId xmlns:a16="http://schemas.microsoft.com/office/drawing/2014/main" id="{802B6192-3E99-462E-9D28-217D4126512F}"/>
              </a:ext>
            </a:extLst>
          </p:cNvPr>
          <p:cNvSpPr>
            <a:spLocks noGrp="1"/>
          </p:cNvSpPr>
          <p:nvPr>
            <p:ph type="body" sz="quarter" idx="10"/>
          </p:nvPr>
        </p:nvSpPr>
        <p:spPr/>
        <p:txBody>
          <a:bodyPr/>
          <a:lstStyle/>
          <a:p>
            <a:r>
              <a:rPr lang="en-US" sz="1800" b="0" dirty="0">
                <a:latin typeface="+mn-lt"/>
              </a:rPr>
              <a:t>Notice will instruct applicant to review all household information provided last year on LIEAP 2019-2020 application.</a:t>
            </a:r>
          </a:p>
          <a:p>
            <a:r>
              <a:rPr lang="en-US" sz="1800" b="0" dirty="0">
                <a:latin typeface="+mn-lt"/>
              </a:rPr>
              <a:t>If any information has changed. The household can contact their local DSS office by phone or make edits on notice and return to local DSS office by mail</a:t>
            </a:r>
          </a:p>
          <a:p>
            <a:r>
              <a:rPr lang="en-US" sz="1800" b="0" dirty="0">
                <a:latin typeface="+mn-lt"/>
              </a:rPr>
              <a:t>Applicant has 10 business days to report any changes</a:t>
            </a:r>
          </a:p>
          <a:p>
            <a:r>
              <a:rPr lang="en-US" sz="1800" b="0" dirty="0">
                <a:latin typeface="+mn-lt"/>
              </a:rPr>
              <a:t>If no changes reported, the 2019-2020 information will be used to process this year 2020-2021 LIEAP payment. </a:t>
            </a:r>
          </a:p>
          <a:p>
            <a:r>
              <a:rPr lang="en-US" sz="1800" b="0" dirty="0">
                <a:latin typeface="+mn-lt"/>
              </a:rPr>
              <a:t>This serves as client’s LIEAP payment for this year 2020-2021. Client will be informed. </a:t>
            </a:r>
          </a:p>
          <a:p>
            <a:endParaRPr lang="en-US" dirty="0"/>
          </a:p>
        </p:txBody>
      </p:sp>
    </p:spTree>
    <p:extLst>
      <p:ext uri="{BB962C8B-B14F-4D97-AF65-F5344CB8AC3E}">
        <p14:creationId xmlns:p14="http://schemas.microsoft.com/office/powerpoint/2010/main" val="4000198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Text, letter&#10;&#10;Description automatically generated">
            <a:extLst>
              <a:ext uri="{FF2B5EF4-FFF2-40B4-BE49-F238E27FC236}">
                <a16:creationId xmlns:a16="http://schemas.microsoft.com/office/drawing/2014/main" id="{9DB2F2A3-F22D-454D-A804-CA894B8DE7F0}"/>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1540593" y="0"/>
            <a:ext cx="6062814" cy="6403194"/>
          </a:xfrm>
        </p:spPr>
      </p:pic>
    </p:spTree>
    <p:extLst>
      <p:ext uri="{BB962C8B-B14F-4D97-AF65-F5344CB8AC3E}">
        <p14:creationId xmlns:p14="http://schemas.microsoft.com/office/powerpoint/2010/main" val="3662357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picture containing table&#10;&#10;Description automatically generated">
            <a:extLst>
              <a:ext uri="{FF2B5EF4-FFF2-40B4-BE49-F238E27FC236}">
                <a16:creationId xmlns:a16="http://schemas.microsoft.com/office/drawing/2014/main" id="{2B9A10C6-F36B-466C-B8A6-16AD477AAEB7}"/>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1464200" y="130719"/>
            <a:ext cx="6474455" cy="6596562"/>
          </a:xfrm>
        </p:spPr>
      </p:pic>
    </p:spTree>
    <p:extLst>
      <p:ext uri="{BB962C8B-B14F-4D97-AF65-F5344CB8AC3E}">
        <p14:creationId xmlns:p14="http://schemas.microsoft.com/office/powerpoint/2010/main" val="328080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1D86C-6D1F-47C4-92B2-A05E15BE8440}"/>
              </a:ext>
            </a:extLst>
          </p:cNvPr>
          <p:cNvSpPr>
            <a:spLocks noGrp="1"/>
          </p:cNvSpPr>
          <p:nvPr>
            <p:ph type="title"/>
          </p:nvPr>
        </p:nvSpPr>
        <p:spPr/>
        <p:txBody>
          <a:bodyPr/>
          <a:lstStyle/>
          <a:p>
            <a:pPr algn="ctr"/>
            <a:r>
              <a:rPr lang="en-US" dirty="0"/>
              <a:t>Reminders</a:t>
            </a:r>
          </a:p>
        </p:txBody>
      </p:sp>
      <p:sp>
        <p:nvSpPr>
          <p:cNvPr id="3" name="Text Placeholder 2">
            <a:extLst>
              <a:ext uri="{FF2B5EF4-FFF2-40B4-BE49-F238E27FC236}">
                <a16:creationId xmlns:a16="http://schemas.microsoft.com/office/drawing/2014/main" id="{C62B57F5-8C0C-4A3F-89C4-FEFB15781CF3}"/>
              </a:ext>
            </a:extLst>
          </p:cNvPr>
          <p:cNvSpPr>
            <a:spLocks noGrp="1"/>
          </p:cNvSpPr>
          <p:nvPr>
            <p:ph type="body" sz="quarter" idx="10"/>
          </p:nvPr>
        </p:nvSpPr>
        <p:spPr>
          <a:xfrm>
            <a:off x="628650" y="1257300"/>
            <a:ext cx="7888288" cy="5133109"/>
          </a:xfrm>
        </p:spPr>
        <p:txBody>
          <a:bodyPr/>
          <a:lstStyle/>
          <a:p>
            <a:r>
              <a:rPr lang="en-US" sz="1800" b="0" dirty="0"/>
              <a:t>Once the report is available November 2</a:t>
            </a:r>
            <a:r>
              <a:rPr lang="en-US" sz="1800" b="0" baseline="30000" dirty="0"/>
              <a:t>nd</a:t>
            </a:r>
            <a:r>
              <a:rPr lang="en-US" sz="1800" b="0" dirty="0"/>
              <a:t>, workers can proactively start contacting clients to determine if any information from their LIEAP application last year needs to be updated. From November 9</a:t>
            </a:r>
            <a:r>
              <a:rPr lang="en-US" sz="1800" b="0" baseline="30000" dirty="0"/>
              <a:t>th</a:t>
            </a:r>
            <a:r>
              <a:rPr lang="en-US" sz="1800" b="0" dirty="0"/>
              <a:t>- December 4</a:t>
            </a:r>
            <a:r>
              <a:rPr lang="en-US" sz="1800" b="0" baseline="30000" dirty="0"/>
              <a:t>th </a:t>
            </a:r>
            <a:r>
              <a:rPr lang="en-US" sz="1800" b="0" dirty="0"/>
              <a:t>all changes to pre-populated applications and denials should be processed in NC FAST</a:t>
            </a:r>
          </a:p>
          <a:p>
            <a:r>
              <a:rPr lang="en-US" sz="1800" b="0" dirty="0"/>
              <a:t> Approval Notices will be sent via NC FAST. Denial Notices are a manual process like for regular LIEAP. Worker will print and mail notices to applicants. Denial Notices must be completed before the payment batch runs December 9, 2020</a:t>
            </a:r>
          </a:p>
          <a:p>
            <a:pPr marL="0" indent="0">
              <a:buNone/>
            </a:pPr>
            <a:r>
              <a:rPr lang="en-US" dirty="0"/>
              <a:t> </a:t>
            </a:r>
          </a:p>
          <a:p>
            <a:endParaRPr lang="en-US" sz="1800" b="0" dirty="0"/>
          </a:p>
        </p:txBody>
      </p:sp>
    </p:spTree>
    <p:extLst>
      <p:ext uri="{BB962C8B-B14F-4D97-AF65-F5344CB8AC3E}">
        <p14:creationId xmlns:p14="http://schemas.microsoft.com/office/powerpoint/2010/main" val="2866412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E1C6A-F966-4867-BB4B-31822D9AA937}"/>
              </a:ext>
            </a:extLst>
          </p:cNvPr>
          <p:cNvSpPr>
            <a:spLocks noGrp="1"/>
          </p:cNvSpPr>
          <p:nvPr>
            <p:ph type="title"/>
          </p:nvPr>
        </p:nvSpPr>
        <p:spPr/>
        <p:txBody>
          <a:bodyPr/>
          <a:lstStyle/>
          <a:p>
            <a:pPr algn="ctr"/>
            <a:r>
              <a:rPr lang="en-US" dirty="0"/>
              <a:t>Reminders</a:t>
            </a:r>
          </a:p>
        </p:txBody>
      </p:sp>
      <p:sp>
        <p:nvSpPr>
          <p:cNvPr id="3" name="Text Placeholder 2">
            <a:extLst>
              <a:ext uri="{FF2B5EF4-FFF2-40B4-BE49-F238E27FC236}">
                <a16:creationId xmlns:a16="http://schemas.microsoft.com/office/drawing/2014/main" id="{18A8EC72-76FD-42B6-985B-D7296E882F41}"/>
              </a:ext>
            </a:extLst>
          </p:cNvPr>
          <p:cNvSpPr>
            <a:spLocks noGrp="1"/>
          </p:cNvSpPr>
          <p:nvPr>
            <p:ph type="body" sz="quarter" idx="10"/>
          </p:nvPr>
        </p:nvSpPr>
        <p:spPr/>
        <p:txBody>
          <a:bodyPr/>
          <a:lstStyle/>
          <a:p>
            <a:r>
              <a:rPr lang="en-US" sz="1800" b="0" dirty="0"/>
              <a:t>The new fund name for the automated payments is called “Pandemic LIEAP”</a:t>
            </a:r>
          </a:p>
          <a:p>
            <a:r>
              <a:rPr lang="en-US" sz="1800" b="0" dirty="0"/>
              <a:t>Any household approved for Pandemic LIEAP will not be eligible to receive regular LIEAP funds until next LIEAP season. The Pandemic LIEAP funding will serve as their LIEAP funds for this year. </a:t>
            </a:r>
          </a:p>
        </p:txBody>
      </p:sp>
      <p:sp>
        <p:nvSpPr>
          <p:cNvPr id="4" name="Text Placeholder 3">
            <a:extLst>
              <a:ext uri="{FF2B5EF4-FFF2-40B4-BE49-F238E27FC236}">
                <a16:creationId xmlns:a16="http://schemas.microsoft.com/office/drawing/2014/main" id="{1FE9E5BC-A433-493E-97A3-A734FD87E8C6}"/>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538725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938F6-0630-4A4B-B576-7D988F7BBC8F}"/>
              </a:ext>
            </a:extLst>
          </p:cNvPr>
          <p:cNvSpPr>
            <a:spLocks noGrp="1"/>
          </p:cNvSpPr>
          <p:nvPr>
            <p:ph type="title"/>
          </p:nvPr>
        </p:nvSpPr>
        <p:spPr>
          <a:xfrm>
            <a:off x="736715" y="2411290"/>
            <a:ext cx="7843267" cy="548640"/>
          </a:xfrm>
        </p:spPr>
        <p:txBody>
          <a:bodyPr/>
          <a:lstStyle/>
          <a:p>
            <a:pPr algn="ctr"/>
            <a:r>
              <a:rPr lang="en-US" sz="6000" dirty="0"/>
              <a:t>Questions???</a:t>
            </a:r>
          </a:p>
        </p:txBody>
      </p:sp>
    </p:spTree>
    <p:extLst>
      <p:ext uri="{BB962C8B-B14F-4D97-AF65-F5344CB8AC3E}">
        <p14:creationId xmlns:p14="http://schemas.microsoft.com/office/powerpoint/2010/main" val="399293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B94B3-F9A4-48B9-A75D-2755C5ECBEA3}"/>
              </a:ext>
            </a:extLst>
          </p:cNvPr>
          <p:cNvSpPr>
            <a:spLocks noGrp="1"/>
          </p:cNvSpPr>
          <p:nvPr>
            <p:ph type="title"/>
          </p:nvPr>
        </p:nvSpPr>
        <p:spPr/>
        <p:txBody>
          <a:bodyPr/>
          <a:lstStyle/>
          <a:p>
            <a:pPr algn="ctr"/>
            <a:r>
              <a:rPr lang="en-US" dirty="0"/>
              <a:t>Social Distancing Measures</a:t>
            </a:r>
          </a:p>
        </p:txBody>
      </p:sp>
      <p:sp>
        <p:nvSpPr>
          <p:cNvPr id="3" name="Text Placeholder 2">
            <a:extLst>
              <a:ext uri="{FF2B5EF4-FFF2-40B4-BE49-F238E27FC236}">
                <a16:creationId xmlns:a16="http://schemas.microsoft.com/office/drawing/2014/main" id="{B9774A3E-84DE-47DF-8DAB-800469C600F9}"/>
              </a:ext>
            </a:extLst>
          </p:cNvPr>
          <p:cNvSpPr>
            <a:spLocks noGrp="1"/>
          </p:cNvSpPr>
          <p:nvPr>
            <p:ph type="body" sz="quarter" idx="10"/>
          </p:nvPr>
        </p:nvSpPr>
        <p:spPr>
          <a:xfrm>
            <a:off x="522287" y="1310247"/>
            <a:ext cx="7888288" cy="4795307"/>
          </a:xfrm>
        </p:spPr>
        <p:txBody>
          <a:bodyPr/>
          <a:lstStyle/>
          <a:p>
            <a:pPr marL="0" indent="0">
              <a:buNone/>
            </a:pPr>
            <a:r>
              <a:rPr lang="en-US" sz="2000" b="0" dirty="0"/>
              <a:t>To continue to maintain social distancing measures and to minimize the number of clients physically coming in the agency, the following has been set in place.</a:t>
            </a:r>
          </a:p>
          <a:p>
            <a:pPr marL="0" indent="0">
              <a:buNone/>
            </a:pPr>
            <a:endParaRPr lang="en-US" sz="2000" b="0" dirty="0"/>
          </a:p>
          <a:p>
            <a:r>
              <a:rPr lang="en-US" sz="2000" b="0" dirty="0"/>
              <a:t>CIP and LIEAP applicants can apply by mail, fax, email, drop off or by phone.</a:t>
            </a:r>
          </a:p>
          <a:p>
            <a:r>
              <a:rPr lang="en-US" sz="2000" b="0" dirty="0"/>
              <a:t>Telephonic signatures can be accepted. Telephonic signature guidelines have been updated in policy.</a:t>
            </a:r>
          </a:p>
          <a:p>
            <a:r>
              <a:rPr lang="en-US" sz="2000" b="0" dirty="0"/>
              <a:t>Online Energy applications for CIP and LIEAP will be available on </a:t>
            </a:r>
            <a:r>
              <a:rPr lang="en-US" sz="2000" b="0" dirty="0" err="1"/>
              <a:t>ePASS</a:t>
            </a:r>
            <a:r>
              <a:rPr lang="en-US" sz="2000" b="0" dirty="0"/>
              <a:t> starting January 2, 2021.</a:t>
            </a:r>
          </a:p>
          <a:p>
            <a:endParaRPr lang="en-US" dirty="0"/>
          </a:p>
        </p:txBody>
      </p:sp>
    </p:spTree>
    <p:extLst>
      <p:ext uri="{BB962C8B-B14F-4D97-AF65-F5344CB8AC3E}">
        <p14:creationId xmlns:p14="http://schemas.microsoft.com/office/powerpoint/2010/main" val="2119305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5A123-49F1-4AE1-842A-EDCCA869D994}"/>
              </a:ext>
            </a:extLst>
          </p:cNvPr>
          <p:cNvSpPr>
            <a:spLocks noGrp="1"/>
          </p:cNvSpPr>
          <p:nvPr>
            <p:ph type="title"/>
          </p:nvPr>
        </p:nvSpPr>
        <p:spPr/>
        <p:txBody>
          <a:bodyPr/>
          <a:lstStyle/>
          <a:p>
            <a:pPr algn="ctr"/>
            <a:r>
              <a:rPr lang="en-US" dirty="0"/>
              <a:t>Messaging</a:t>
            </a:r>
          </a:p>
        </p:txBody>
      </p:sp>
      <p:sp>
        <p:nvSpPr>
          <p:cNvPr id="3" name="Text Placeholder 2">
            <a:extLst>
              <a:ext uri="{FF2B5EF4-FFF2-40B4-BE49-F238E27FC236}">
                <a16:creationId xmlns:a16="http://schemas.microsoft.com/office/drawing/2014/main" id="{CCE266C5-F953-423D-A783-F843C67E9E47}"/>
              </a:ext>
            </a:extLst>
          </p:cNvPr>
          <p:cNvSpPr>
            <a:spLocks noGrp="1"/>
          </p:cNvSpPr>
          <p:nvPr>
            <p:ph type="body" sz="quarter" idx="10"/>
          </p:nvPr>
        </p:nvSpPr>
        <p:spPr>
          <a:xfrm>
            <a:off x="109979" y="1172694"/>
            <a:ext cx="8863539" cy="5685306"/>
          </a:xfrm>
        </p:spPr>
        <p:txBody>
          <a:bodyPr/>
          <a:lstStyle/>
          <a:p>
            <a:pPr marL="0" indent="0">
              <a:buNone/>
            </a:pPr>
            <a:r>
              <a:rPr lang="en-US" sz="2000" b="0" dirty="0"/>
              <a:t>When reviewing Energy Plans, counties remember to add language about the automated payment. You </a:t>
            </a:r>
            <a:r>
              <a:rPr lang="en-US" sz="2000" u="sng" dirty="0"/>
              <a:t>do not </a:t>
            </a:r>
            <a:r>
              <a:rPr lang="en-US" sz="2000" b="0" dirty="0"/>
              <a:t>need to re-submit outreach plans. </a:t>
            </a:r>
          </a:p>
          <a:p>
            <a:pPr marL="0" indent="0">
              <a:buNone/>
            </a:pPr>
            <a:r>
              <a:rPr lang="en-US" sz="2000" b="0" dirty="0"/>
              <a:t>The Division is working on crafting media releases to inform the public of the automated payment and the safer alternative ways citizens can apply for Energy programs.</a:t>
            </a:r>
          </a:p>
          <a:p>
            <a:pPr marL="0" indent="0">
              <a:buNone/>
            </a:pPr>
            <a:r>
              <a:rPr lang="en-US" sz="2000" u="sng" dirty="0"/>
              <a:t>Upcoming Media Releases:</a:t>
            </a:r>
          </a:p>
          <a:p>
            <a:r>
              <a:rPr lang="en-US" sz="2000" b="0" dirty="0"/>
              <a:t>Press Release with updated posters and flyers</a:t>
            </a:r>
          </a:p>
          <a:p>
            <a:r>
              <a:rPr lang="en-US" sz="2000" b="0" dirty="0"/>
              <a:t>Postings on Social Media outlets</a:t>
            </a:r>
          </a:p>
          <a:p>
            <a:r>
              <a:rPr lang="en-US" sz="2000" b="0" dirty="0"/>
              <a:t>Media packets will be sent to counties </a:t>
            </a:r>
          </a:p>
          <a:p>
            <a:pPr marL="0" indent="0">
              <a:buNone/>
            </a:pPr>
            <a:r>
              <a:rPr lang="en-US" sz="2000" b="0" dirty="0"/>
              <a:t>All media releases will have information regarding the LIEAP automated payment. </a:t>
            </a:r>
          </a:p>
          <a:p>
            <a:pPr marL="0" indent="0">
              <a:buNone/>
            </a:pPr>
            <a:r>
              <a:rPr lang="en-US" sz="2000" b="0" dirty="0"/>
              <a:t>Releases will also have language encouraging citizens to take advantage of the new social distancing measures when applying for CIP and LIEAP</a:t>
            </a:r>
          </a:p>
          <a:p>
            <a:endParaRPr lang="en-US" sz="1400" dirty="0"/>
          </a:p>
        </p:txBody>
      </p:sp>
    </p:spTree>
    <p:extLst>
      <p:ext uri="{BB962C8B-B14F-4D97-AF65-F5344CB8AC3E}">
        <p14:creationId xmlns:p14="http://schemas.microsoft.com/office/powerpoint/2010/main" val="217535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What is the automated payment?</a:t>
            </a:r>
          </a:p>
        </p:txBody>
      </p:sp>
      <p:sp>
        <p:nvSpPr>
          <p:cNvPr id="6" name="Text Placeholder 5"/>
          <p:cNvSpPr>
            <a:spLocks noGrp="1"/>
          </p:cNvSpPr>
          <p:nvPr>
            <p:ph type="body" sz="quarter" idx="10"/>
          </p:nvPr>
        </p:nvSpPr>
        <p:spPr>
          <a:xfrm>
            <a:off x="674369" y="2098964"/>
            <a:ext cx="7888288" cy="3573416"/>
          </a:xfrm>
        </p:spPr>
        <p:txBody>
          <a:bodyPr/>
          <a:lstStyle/>
          <a:p>
            <a:r>
              <a:rPr lang="en-US" sz="2000" b="0" dirty="0"/>
              <a:t>This is a direct payment to an applicant’s energy vendor without the traditional application process</a:t>
            </a:r>
          </a:p>
          <a:p>
            <a:r>
              <a:rPr lang="en-US" sz="2000" b="0" dirty="0"/>
              <a:t>Due to </a:t>
            </a:r>
            <a:r>
              <a:rPr lang="en-US" sz="2000" b="0" dirty="0" err="1"/>
              <a:t>Covid</a:t>
            </a:r>
            <a:r>
              <a:rPr lang="en-US" sz="2000" b="0" dirty="0"/>
              <a:t> 19, this process is to help eliminate the targeted population of elderly and disabled individuals from coming into the agency to apply for LIEAP.</a:t>
            </a:r>
          </a:p>
          <a:p>
            <a:endParaRPr lang="en-US" sz="2000" b="0" dirty="0"/>
          </a:p>
          <a:p>
            <a:endParaRPr lang="en-US" dirty="0"/>
          </a:p>
        </p:txBody>
      </p:sp>
      <p:sp>
        <p:nvSpPr>
          <p:cNvPr id="7" name="Text Placeholder 6"/>
          <p:cNvSpPr>
            <a:spLocks noGrp="1"/>
          </p:cNvSpPr>
          <p:nvPr>
            <p:ph type="body" sz="quarter" idx="11"/>
          </p:nvPr>
        </p:nvSpPr>
        <p:spPr/>
        <p:txBody>
          <a:bodyPr/>
          <a:lstStyle/>
          <a:p>
            <a:r>
              <a:rPr lang="en-US" dirty="0"/>
              <a:t>SOURCE:</a:t>
            </a:r>
          </a:p>
        </p:txBody>
      </p:sp>
    </p:spTree>
    <p:extLst>
      <p:ext uri="{BB962C8B-B14F-4D97-AF65-F5344CB8AC3E}">
        <p14:creationId xmlns:p14="http://schemas.microsoft.com/office/powerpoint/2010/main" val="95386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D11C8-3CCE-4A75-BD78-FE3A6C3D582E}"/>
              </a:ext>
            </a:extLst>
          </p:cNvPr>
          <p:cNvSpPr>
            <a:spLocks noGrp="1"/>
          </p:cNvSpPr>
          <p:nvPr>
            <p:ph type="title"/>
          </p:nvPr>
        </p:nvSpPr>
        <p:spPr/>
        <p:txBody>
          <a:bodyPr/>
          <a:lstStyle/>
          <a:p>
            <a:pPr algn="ctr"/>
            <a:r>
              <a:rPr lang="en-US" dirty="0"/>
              <a:t>Regular LIEAP</a:t>
            </a:r>
          </a:p>
        </p:txBody>
      </p:sp>
      <p:sp>
        <p:nvSpPr>
          <p:cNvPr id="3" name="Text Placeholder 2">
            <a:extLst>
              <a:ext uri="{FF2B5EF4-FFF2-40B4-BE49-F238E27FC236}">
                <a16:creationId xmlns:a16="http://schemas.microsoft.com/office/drawing/2014/main" id="{B17EB4A2-33D0-4D0C-8125-EACBF38D63E8}"/>
              </a:ext>
            </a:extLst>
          </p:cNvPr>
          <p:cNvSpPr>
            <a:spLocks noGrp="1"/>
          </p:cNvSpPr>
          <p:nvPr>
            <p:ph type="body" sz="quarter" idx="10"/>
          </p:nvPr>
        </p:nvSpPr>
        <p:spPr/>
        <p:txBody>
          <a:bodyPr/>
          <a:lstStyle/>
          <a:p>
            <a:r>
              <a:rPr lang="en-US" sz="2000" b="0" dirty="0"/>
              <a:t>Anyone who is not eligible for the automated payment can still apply for LIEAP. </a:t>
            </a:r>
          </a:p>
          <a:p>
            <a:r>
              <a:rPr lang="en-US" sz="2000" b="0" dirty="0"/>
              <a:t>Households containing a person age 60 or older or disabled receiving DAAS services can apply starting December 1, 2020. All households can apply starting January 1, 2021. </a:t>
            </a:r>
          </a:p>
          <a:p>
            <a:r>
              <a:rPr lang="en-US" sz="2000" b="0" dirty="0"/>
              <a:t>LIEAP applications are accepted until March 31, 2021 or until funds are exhausted.</a:t>
            </a:r>
          </a:p>
          <a:p>
            <a:endParaRPr lang="en-US" dirty="0"/>
          </a:p>
        </p:txBody>
      </p:sp>
      <p:sp>
        <p:nvSpPr>
          <p:cNvPr id="4" name="Text Placeholder 3">
            <a:extLst>
              <a:ext uri="{FF2B5EF4-FFF2-40B4-BE49-F238E27FC236}">
                <a16:creationId xmlns:a16="http://schemas.microsoft.com/office/drawing/2014/main" id="{E949AD48-3D41-4278-84FC-ABF7CF5F2B58}"/>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69880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74369" y="624053"/>
            <a:ext cx="7843267" cy="913801"/>
          </a:xfrm>
        </p:spPr>
        <p:txBody>
          <a:bodyPr/>
          <a:lstStyle/>
          <a:p>
            <a:pPr algn="ctr"/>
            <a:r>
              <a:rPr lang="en-US" dirty="0"/>
              <a:t>Who will receive the automated payment?</a:t>
            </a:r>
          </a:p>
        </p:txBody>
      </p:sp>
      <p:sp>
        <p:nvSpPr>
          <p:cNvPr id="8" name="Text Placeholder 7"/>
          <p:cNvSpPr>
            <a:spLocks noGrp="1"/>
          </p:cNvSpPr>
          <p:nvPr>
            <p:ph type="body" sz="quarter" idx="10"/>
          </p:nvPr>
        </p:nvSpPr>
        <p:spPr>
          <a:xfrm>
            <a:off x="522287" y="1980356"/>
            <a:ext cx="7888288" cy="4436319"/>
          </a:xfrm>
        </p:spPr>
        <p:txBody>
          <a:bodyPr/>
          <a:lstStyle/>
          <a:p>
            <a:pPr marL="0" indent="0">
              <a:buNone/>
            </a:pPr>
            <a:r>
              <a:rPr lang="en-US" b="0" dirty="0"/>
              <a:t>Targeted population must meet the following criteria:</a:t>
            </a:r>
          </a:p>
          <a:p>
            <a:pPr marL="0" indent="0">
              <a:buNone/>
            </a:pPr>
            <a:endParaRPr lang="en-US" b="0" dirty="0"/>
          </a:p>
          <a:p>
            <a:r>
              <a:rPr lang="en-US" b="0" dirty="0"/>
              <a:t>Households with persons aged 60 or older or</a:t>
            </a:r>
          </a:p>
          <a:p>
            <a:r>
              <a:rPr lang="en-US" b="0" dirty="0"/>
              <a:t>Households with disabled individuals receiving DAAS services and</a:t>
            </a:r>
          </a:p>
          <a:p>
            <a:r>
              <a:rPr lang="en-US" b="0" dirty="0"/>
              <a:t>Currently receiving FNS and </a:t>
            </a:r>
          </a:p>
          <a:p>
            <a:r>
              <a:rPr lang="en-US" b="0" dirty="0"/>
              <a:t>Received LIEAP during the 2019-2020 LIEAP season</a:t>
            </a:r>
          </a:p>
          <a:p>
            <a:pPr marL="0" indent="0">
              <a:buNone/>
            </a:pPr>
            <a:endParaRPr lang="en-US" dirty="0"/>
          </a:p>
        </p:txBody>
      </p:sp>
      <p:sp>
        <p:nvSpPr>
          <p:cNvPr id="9" name="Text Placeholder 8"/>
          <p:cNvSpPr>
            <a:spLocks noGrp="1"/>
          </p:cNvSpPr>
          <p:nvPr>
            <p:ph type="body" sz="quarter" idx="11"/>
          </p:nvPr>
        </p:nvSpPr>
        <p:spPr/>
        <p:txBody>
          <a:bodyPr/>
          <a:lstStyle/>
          <a:p>
            <a:r>
              <a:rPr lang="en-US" dirty="0"/>
              <a:t>SOURCE: </a:t>
            </a:r>
          </a:p>
        </p:txBody>
      </p:sp>
    </p:spTree>
    <p:extLst>
      <p:ext uri="{BB962C8B-B14F-4D97-AF65-F5344CB8AC3E}">
        <p14:creationId xmlns:p14="http://schemas.microsoft.com/office/powerpoint/2010/main" val="3033171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Payment Amounts</a:t>
            </a:r>
          </a:p>
        </p:txBody>
      </p:sp>
      <p:sp>
        <p:nvSpPr>
          <p:cNvPr id="8" name="Text Placeholder 7"/>
          <p:cNvSpPr>
            <a:spLocks noGrp="1"/>
          </p:cNvSpPr>
          <p:nvPr>
            <p:ph type="body" sz="quarter" idx="10"/>
          </p:nvPr>
        </p:nvSpPr>
        <p:spPr>
          <a:xfrm>
            <a:off x="628650" y="1335572"/>
            <a:ext cx="7888288" cy="4483337"/>
          </a:xfrm>
        </p:spPr>
        <p:txBody>
          <a:bodyPr/>
          <a:lstStyle/>
          <a:p>
            <a:pPr marL="0" indent="0">
              <a:buNone/>
            </a:pPr>
            <a:r>
              <a:rPr lang="en-US" b="0" dirty="0"/>
              <a:t>Automated payment amounts for each household will be based on the heating source type</a:t>
            </a:r>
          </a:p>
          <a:p>
            <a:pPr marL="0" indent="0">
              <a:buNone/>
            </a:pPr>
            <a:endParaRPr lang="en-US" b="0" dirty="0"/>
          </a:p>
          <a:p>
            <a:r>
              <a:rPr lang="en-US" b="0" dirty="0"/>
              <a:t>$300 for Coal or Wood</a:t>
            </a:r>
          </a:p>
          <a:p>
            <a:r>
              <a:rPr lang="en-US" b="0" dirty="0"/>
              <a:t>$400 for LP Gas, Natural Gas, Kerosene, Fuel Oil, Energy-other</a:t>
            </a:r>
          </a:p>
          <a:p>
            <a:r>
              <a:rPr lang="en-US" b="0" dirty="0"/>
              <a:t>$500 for Electric</a:t>
            </a:r>
          </a:p>
          <a:p>
            <a:endParaRPr lang="en-US" dirty="0"/>
          </a:p>
        </p:txBody>
      </p:sp>
      <p:sp>
        <p:nvSpPr>
          <p:cNvPr id="9" name="Text Placeholder 8"/>
          <p:cNvSpPr>
            <a:spLocks noGrp="1"/>
          </p:cNvSpPr>
          <p:nvPr>
            <p:ph type="body" sz="quarter" idx="11"/>
          </p:nvPr>
        </p:nvSpPr>
        <p:spPr/>
        <p:txBody>
          <a:bodyPr/>
          <a:lstStyle/>
          <a:p>
            <a:r>
              <a:rPr lang="en-US" dirty="0"/>
              <a:t>SOURCE: </a:t>
            </a:r>
          </a:p>
        </p:txBody>
      </p:sp>
    </p:spTree>
    <p:extLst>
      <p:ext uri="{BB962C8B-B14F-4D97-AF65-F5344CB8AC3E}">
        <p14:creationId xmlns:p14="http://schemas.microsoft.com/office/powerpoint/2010/main" val="4040450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ctr"/>
            <a:r>
              <a:rPr lang="en-US" dirty="0"/>
              <a:t>The Process Timeline</a:t>
            </a:r>
          </a:p>
        </p:txBody>
      </p:sp>
      <p:sp>
        <p:nvSpPr>
          <p:cNvPr id="9" name="Text Placeholder 8"/>
          <p:cNvSpPr>
            <a:spLocks noGrp="1"/>
          </p:cNvSpPr>
          <p:nvPr>
            <p:ph type="body" sz="quarter" idx="11"/>
          </p:nvPr>
        </p:nvSpPr>
        <p:spPr/>
        <p:txBody>
          <a:bodyPr/>
          <a:lstStyle/>
          <a:p>
            <a:r>
              <a:rPr lang="en-US" dirty="0"/>
              <a:t>SOURCE: </a:t>
            </a:r>
          </a:p>
        </p:txBody>
      </p:sp>
      <p:sp>
        <p:nvSpPr>
          <p:cNvPr id="3" name="TextBox 2">
            <a:extLst>
              <a:ext uri="{FF2B5EF4-FFF2-40B4-BE49-F238E27FC236}">
                <a16:creationId xmlns:a16="http://schemas.microsoft.com/office/drawing/2014/main" id="{E40E3BEF-603B-451F-BC42-52F538CB5BE7}"/>
              </a:ext>
            </a:extLst>
          </p:cNvPr>
          <p:cNvSpPr txBox="1"/>
          <p:nvPr/>
        </p:nvSpPr>
        <p:spPr>
          <a:xfrm>
            <a:off x="405245" y="1433945"/>
            <a:ext cx="8634846" cy="4801314"/>
          </a:xfrm>
          <a:prstGeom prst="rect">
            <a:avLst/>
          </a:prstGeom>
          <a:noFill/>
        </p:spPr>
        <p:txBody>
          <a:bodyPr wrap="square" rtlCol="0">
            <a:spAutoFit/>
          </a:bodyPr>
          <a:lstStyle/>
          <a:p>
            <a:r>
              <a:rPr lang="en-US" b="1" u="sng" dirty="0"/>
              <a:t>November 2:</a:t>
            </a:r>
            <a:r>
              <a:rPr lang="en-US" dirty="0"/>
              <a:t> Counties will have access to a report that will be posted in FAST Help. This report will list the clients that will be receiving the DSS-8106 LIEAP Automated Payment Notice on November 10</a:t>
            </a:r>
            <a:r>
              <a:rPr lang="en-US" baseline="30000" dirty="0"/>
              <a:t>th</a:t>
            </a:r>
            <a:r>
              <a:rPr lang="en-US" dirty="0"/>
              <a:t>. </a:t>
            </a:r>
          </a:p>
          <a:p>
            <a:endParaRPr lang="en-US" dirty="0"/>
          </a:p>
          <a:p>
            <a:r>
              <a:rPr lang="en-US" b="1" u="sng" dirty="0"/>
              <a:t>November 7-8</a:t>
            </a:r>
            <a:r>
              <a:rPr lang="en-US" dirty="0"/>
              <a:t>: NC FAST November release weekend</a:t>
            </a:r>
          </a:p>
          <a:p>
            <a:endParaRPr lang="en-US" dirty="0"/>
          </a:p>
          <a:p>
            <a:r>
              <a:rPr lang="en-US" b="1" u="sng" dirty="0"/>
              <a:t>November 9:</a:t>
            </a:r>
            <a:r>
              <a:rPr lang="en-US" b="1" dirty="0"/>
              <a:t> </a:t>
            </a:r>
            <a:r>
              <a:rPr lang="en-US" dirty="0"/>
              <a:t>All the pre-populated automated payment applications will display on the NFOMD023C - Energy Pending Apps by Worker Detail report</a:t>
            </a:r>
          </a:p>
          <a:p>
            <a:endParaRPr lang="en-US" dirty="0"/>
          </a:p>
          <a:p>
            <a:r>
              <a:rPr lang="en-US" b="1" u="sng" dirty="0"/>
              <a:t>November 10:</a:t>
            </a:r>
            <a:r>
              <a:rPr lang="en-US" b="1" dirty="0"/>
              <a:t> </a:t>
            </a:r>
            <a:r>
              <a:rPr lang="en-US" dirty="0"/>
              <a:t>The DSS-8106 “LIEAP Automated Payment Notice” will be sent via NC FAST to potential eligible households. These households were listed on the FAST Help report on Nov 2</a:t>
            </a:r>
            <a:r>
              <a:rPr lang="en-US" baseline="30000" dirty="0"/>
              <a:t>nd</a:t>
            </a:r>
            <a:r>
              <a:rPr lang="en-US" dirty="0"/>
              <a:t>.</a:t>
            </a:r>
          </a:p>
          <a:p>
            <a:endParaRPr lang="en-US" dirty="0"/>
          </a:p>
          <a:p>
            <a:r>
              <a:rPr lang="en-US" b="1" u="sng" dirty="0"/>
              <a:t>November 24:</a:t>
            </a:r>
            <a:r>
              <a:rPr lang="en-US" b="1" dirty="0"/>
              <a:t> </a:t>
            </a:r>
            <a:r>
              <a:rPr lang="en-US" dirty="0"/>
              <a:t>10</a:t>
            </a:r>
            <a:r>
              <a:rPr lang="en-US" baseline="30000" dirty="0"/>
              <a:t>th</a:t>
            </a:r>
            <a:r>
              <a:rPr lang="en-US" dirty="0"/>
              <a:t> business day due date for clients to return notice or report any changes</a:t>
            </a:r>
          </a:p>
          <a:p>
            <a:endParaRPr lang="en-US" dirty="0"/>
          </a:p>
          <a:p>
            <a:endParaRPr lang="en-US" dirty="0"/>
          </a:p>
        </p:txBody>
      </p:sp>
    </p:spTree>
    <p:extLst>
      <p:ext uri="{BB962C8B-B14F-4D97-AF65-F5344CB8AC3E}">
        <p14:creationId xmlns:p14="http://schemas.microsoft.com/office/powerpoint/2010/main" val="205479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8"/>
          </p:nvPr>
        </p:nvSpPr>
        <p:spPr>
          <a:xfrm>
            <a:off x="622300" y="1309256"/>
            <a:ext cx="7700818" cy="4942320"/>
          </a:xfrm>
        </p:spPr>
        <p:txBody>
          <a:bodyPr/>
          <a:lstStyle/>
          <a:p>
            <a:r>
              <a:rPr lang="en-US" u="sng" dirty="0"/>
              <a:t>December 4:</a:t>
            </a:r>
            <a:r>
              <a:rPr lang="en-US" dirty="0"/>
              <a:t> </a:t>
            </a:r>
            <a:r>
              <a:rPr lang="en-US" b="0" dirty="0"/>
              <a:t>Due date for workers to have processed reported changes and deny any ineligible applications</a:t>
            </a:r>
          </a:p>
          <a:p>
            <a:pPr marL="0" indent="0">
              <a:buNone/>
            </a:pPr>
            <a:endParaRPr lang="en-US" b="0" dirty="0"/>
          </a:p>
          <a:p>
            <a:r>
              <a:rPr lang="en-US" u="sng" dirty="0"/>
              <a:t>December 9:</a:t>
            </a:r>
            <a:r>
              <a:rPr lang="en-US" dirty="0"/>
              <a:t> </a:t>
            </a:r>
            <a:r>
              <a:rPr lang="en-US" b="0" dirty="0"/>
              <a:t>NC FAST will generate approval notices and create payment request for counties. The LIEAP Automated Payment report will be generated.</a:t>
            </a:r>
          </a:p>
          <a:p>
            <a:pPr marL="0" indent="0">
              <a:buNone/>
            </a:pPr>
            <a:endParaRPr lang="en-US" b="0" dirty="0"/>
          </a:p>
          <a:p>
            <a:r>
              <a:rPr lang="en-US" u="sng" dirty="0"/>
              <a:t>December 11:</a:t>
            </a:r>
            <a:r>
              <a:rPr lang="en-US" dirty="0"/>
              <a:t> </a:t>
            </a:r>
            <a:r>
              <a:rPr lang="en-US" b="0" dirty="0"/>
              <a:t>LIEAP Automated Payment report will be added to FAST Help for counties access.</a:t>
            </a:r>
          </a:p>
          <a:p>
            <a:pPr marL="0" indent="0">
              <a:buNone/>
            </a:pPr>
            <a:endParaRPr lang="en-US" b="0" dirty="0"/>
          </a:p>
          <a:p>
            <a:pPr marL="0" indent="0">
              <a:buNone/>
            </a:pPr>
            <a:r>
              <a:rPr lang="en-US" dirty="0"/>
              <a:t>Counties will have 30 days from December 11, 2020 to process provider payments.</a:t>
            </a:r>
          </a:p>
        </p:txBody>
      </p:sp>
      <p:sp>
        <p:nvSpPr>
          <p:cNvPr id="7" name="Title 6"/>
          <p:cNvSpPr>
            <a:spLocks noGrp="1"/>
          </p:cNvSpPr>
          <p:nvPr>
            <p:ph type="title"/>
          </p:nvPr>
        </p:nvSpPr>
        <p:spPr/>
        <p:txBody>
          <a:bodyPr/>
          <a:lstStyle/>
          <a:p>
            <a:pPr algn="ctr"/>
            <a:r>
              <a:rPr lang="en-US" dirty="0"/>
              <a:t>Timeline Continued…</a:t>
            </a:r>
          </a:p>
        </p:txBody>
      </p:sp>
      <p:sp>
        <p:nvSpPr>
          <p:cNvPr id="2" name="Text Placeholder 1"/>
          <p:cNvSpPr>
            <a:spLocks noGrp="1"/>
          </p:cNvSpPr>
          <p:nvPr>
            <p:ph type="body" sz="quarter" idx="11"/>
          </p:nvPr>
        </p:nvSpPr>
        <p:spPr/>
        <p:txBody>
          <a:bodyPr/>
          <a:lstStyle/>
          <a:p>
            <a:endParaRPr lang="en-US" dirty="0"/>
          </a:p>
          <a:p>
            <a:endParaRPr lang="en-US" dirty="0"/>
          </a:p>
          <a:p>
            <a:r>
              <a:rPr lang="en-US" dirty="0"/>
              <a:t> </a:t>
            </a:r>
          </a:p>
          <a:p>
            <a:r>
              <a:rPr lang="en-US" dirty="0"/>
              <a:t> </a:t>
            </a:r>
          </a:p>
          <a:p>
            <a:r>
              <a:rPr lang="en-US" dirty="0"/>
              <a:t>SOURCE: </a:t>
            </a:r>
          </a:p>
        </p:txBody>
      </p:sp>
    </p:spTree>
    <p:extLst>
      <p:ext uri="{BB962C8B-B14F-4D97-AF65-F5344CB8AC3E}">
        <p14:creationId xmlns:p14="http://schemas.microsoft.com/office/powerpoint/2010/main" val="2617582770"/>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5309</TotalTime>
  <Words>906</Words>
  <Application>Microsoft Office PowerPoint</Application>
  <PresentationFormat>On-screen Show (4:3)</PresentationFormat>
  <Paragraphs>91</Paragraphs>
  <Slides>16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Franklin Gothic Demi Cond</vt:lpstr>
      <vt:lpstr>Franklin Gothic Medium</vt:lpstr>
      <vt:lpstr>Franklin Gothic Medium Cond</vt:lpstr>
      <vt:lpstr>Gotham Bold</vt:lpstr>
      <vt:lpstr>Gotham Light</vt:lpstr>
      <vt:lpstr>Helvetica</vt:lpstr>
      <vt:lpstr>3_Office Theme</vt:lpstr>
      <vt:lpstr>PowerPoint Presentation</vt:lpstr>
      <vt:lpstr>Social Distancing Measures</vt:lpstr>
      <vt:lpstr>Messaging</vt:lpstr>
      <vt:lpstr>What is the automated payment?</vt:lpstr>
      <vt:lpstr>Regular LIEAP</vt:lpstr>
      <vt:lpstr>Who will receive the automated payment?</vt:lpstr>
      <vt:lpstr>Payment Amounts</vt:lpstr>
      <vt:lpstr>The Process Timeline</vt:lpstr>
      <vt:lpstr>Timeline Continued…</vt:lpstr>
      <vt:lpstr>The DSS-8106 Notice</vt:lpstr>
      <vt:lpstr>Notice Instructions </vt:lpstr>
      <vt:lpstr>PowerPoint Presentation</vt:lpstr>
      <vt:lpstr>PowerPoint Presentation</vt:lpstr>
      <vt:lpstr>Reminders</vt:lpstr>
      <vt:lpstr>Reminders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Simmons, Jasmyne</cp:lastModifiedBy>
  <cp:revision>437</cp:revision>
  <cp:lastPrinted>2018-03-22T13:26:44Z</cp:lastPrinted>
  <dcterms:created xsi:type="dcterms:W3CDTF">2015-07-07T20:02:11Z</dcterms:created>
  <dcterms:modified xsi:type="dcterms:W3CDTF">2020-10-27T17:07:52Z</dcterms:modified>
</cp:coreProperties>
</file>