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handoutMasterIdLst>
    <p:handoutMasterId r:id="rId24"/>
  </p:handoutMasterIdLst>
  <p:sldIdLst>
    <p:sldId id="459" r:id="rId2"/>
    <p:sldId id="449" r:id="rId3"/>
    <p:sldId id="450" r:id="rId4"/>
    <p:sldId id="451" r:id="rId5"/>
    <p:sldId id="464" r:id="rId6"/>
    <p:sldId id="453" r:id="rId7"/>
    <p:sldId id="470" r:id="rId8"/>
    <p:sldId id="476" r:id="rId9"/>
    <p:sldId id="479" r:id="rId10"/>
    <p:sldId id="466" r:id="rId11"/>
    <p:sldId id="463" r:id="rId12"/>
    <p:sldId id="485" r:id="rId13"/>
    <p:sldId id="496" r:id="rId14"/>
    <p:sldId id="497" r:id="rId15"/>
    <p:sldId id="486" r:id="rId16"/>
    <p:sldId id="487" r:id="rId17"/>
    <p:sldId id="488" r:id="rId18"/>
    <p:sldId id="498" r:id="rId19"/>
    <p:sldId id="489" r:id="rId20"/>
    <p:sldId id="493" r:id="rId21"/>
    <p:sldId id="499" r:id="rId22"/>
  </p:sldIdLst>
  <p:sldSz cx="9144000" cy="6858000" type="screen4x3"/>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63" autoAdjust="0"/>
    <p:restoredTop sz="75000" autoAdjust="0"/>
  </p:normalViewPr>
  <p:slideViewPr>
    <p:cSldViewPr snapToGrid="0">
      <p:cViewPr varScale="1">
        <p:scale>
          <a:sx n="54" d="100"/>
          <a:sy n="54" d="100"/>
        </p:scale>
        <p:origin x="990" y="78"/>
      </p:cViewPr>
      <p:guideLst>
        <p:guide orient="horz" pos="2160"/>
        <p:guide pos="2880"/>
      </p:guideLst>
    </p:cSldViewPr>
  </p:slideViewPr>
  <p:outlineViewPr>
    <p:cViewPr>
      <p:scale>
        <a:sx n="33" d="100"/>
        <a:sy n="33" d="100"/>
      </p:scale>
      <p:origin x="0" y="64"/>
    </p:cViewPr>
  </p:outlineViewPr>
  <p:notesTextViewPr>
    <p:cViewPr>
      <p:scale>
        <a:sx n="1" d="1"/>
        <a:sy n="1" d="1"/>
      </p:scale>
      <p:origin x="0" y="-42"/>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6/11/2018</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6/11/2018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mailto:DSS.Policy.Questions@dhhs.nc.gov"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readync.org/EN/Index.html"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economicbenefits.nc.gov/FN_A/FN_A/server/general/projects/Integrated%20Eligibility%20Manual/Integrated_Eligibility_Manual.htm#IEM_Home.htm"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Welcome to the 2018 Disaster Food and Nutrition Services  Program training.  </a:t>
            </a:r>
          </a:p>
          <a:p>
            <a:r>
              <a:rPr lang="en-US" dirty="0">
                <a:latin typeface="Arial" panose="020B0604020202020204" pitchFamily="34" charset="0"/>
                <a:cs typeface="Arial" panose="020B0604020202020204" pitchFamily="34" charset="0"/>
              </a:rPr>
              <a:t>DFNS provides temporary Food assistance for households effected by a disaster.</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3260269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What is the plan for EBT Card security?</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200" b="0" dirty="0">
                <a:latin typeface="Arial" panose="020B0604020202020204" pitchFamily="34" charset="0"/>
                <a:cs typeface="Arial" panose="020B0604020202020204" pitchFamily="34" charset="0"/>
              </a:rPr>
              <a:t>Where is the most secured location for  EBT cards including during and after issuance?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200" b="0" dirty="0">
                <a:latin typeface="Arial" panose="020B0604020202020204" pitchFamily="34" charset="0"/>
                <a:cs typeface="Arial" panose="020B0604020202020204" pitchFamily="34" charset="0"/>
              </a:rPr>
              <a:t>Is that secure area close to the EBT issuance table? </a:t>
            </a:r>
          </a:p>
          <a:p>
            <a:pPr marL="0" lv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lvl="0"/>
            <a:r>
              <a:rPr lang="en-US" b="0" dirty="0">
                <a:latin typeface="Arial" panose="020B0604020202020204" pitchFamily="34" charset="0"/>
                <a:cs typeface="Arial" panose="020B0604020202020204" pitchFamily="34" charset="0"/>
              </a:rPr>
              <a:t>Ensure there are at least two staff at issuance table at all times.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dirty="0">
                <a:latin typeface="Arial" panose="020B0604020202020204" pitchFamily="34" charset="0"/>
                <a:cs typeface="Arial" panose="020B0604020202020204" pitchFamily="34" charset="0"/>
              </a:rPr>
              <a:t>EBT card stock  must be stored under lock and key</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dirty="0">
                <a:latin typeface="Arial" panose="020B0604020202020204" pitchFamily="34" charset="0"/>
                <a:cs typeface="Arial" panose="020B0604020202020204" pitchFamily="34" charset="0"/>
              </a:rPr>
              <a:t>Is a lock box available for the EBT card issuance table?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dirty="0">
                <a:latin typeface="Arial" panose="020B0604020202020204" pitchFamily="34" charset="0"/>
                <a:cs typeface="Arial" panose="020B0604020202020204" pitchFamily="34" charset="0"/>
              </a:rPr>
              <a:t>How will you ensure the EBT card sticker is placed on the correct application to avoid mix-ups?  </a:t>
            </a:r>
          </a:p>
        </p:txBody>
      </p:sp>
      <p:sp>
        <p:nvSpPr>
          <p:cNvPr id="4" name="Slide Number Placeholder 3"/>
          <p:cNvSpPr>
            <a:spLocks noGrp="1"/>
          </p:cNvSpPr>
          <p:nvPr>
            <p:ph type="sldNum" sz="quarter" idx="10"/>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718361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sz="1200" dirty="0">
                <a:latin typeface="Arial" panose="020B0604020202020204" pitchFamily="34" charset="0"/>
                <a:cs typeface="Arial" panose="020B0604020202020204" pitchFamily="34" charset="0"/>
              </a:rPr>
              <a:t>DFNS Basic Eligibility Requirements:</a:t>
            </a:r>
          </a:p>
          <a:p>
            <a:pPr lvl="0"/>
            <a:r>
              <a:rPr lang="en-US" sz="1200" b="0" dirty="0">
                <a:latin typeface="Arial" panose="020B0604020202020204" pitchFamily="34" charset="0"/>
                <a:cs typeface="Arial" panose="020B0604020202020204" pitchFamily="34" charset="0"/>
              </a:rPr>
              <a:t>Applicant must  have resided or worked in disaster area</a:t>
            </a:r>
          </a:p>
          <a:p>
            <a:pPr lvl="0"/>
            <a:r>
              <a:rPr lang="en-US" sz="1200" b="0" dirty="0">
                <a:latin typeface="Arial" panose="020B0604020202020204" pitchFamily="34" charset="0"/>
                <a:cs typeface="Arial" panose="020B0604020202020204" pitchFamily="34" charset="0"/>
              </a:rPr>
              <a:t>Purchasing or planning to purchase food during the benefit month</a:t>
            </a:r>
          </a:p>
          <a:p>
            <a:pPr lvl="0"/>
            <a:r>
              <a:rPr lang="en-US" sz="1200" b="0" dirty="0">
                <a:latin typeface="Arial" panose="020B0604020202020204" pitchFamily="34" charset="0"/>
                <a:cs typeface="Arial" panose="020B0604020202020204" pitchFamily="34" charset="0"/>
              </a:rPr>
              <a:t>Experiencing an adverse effect due to disaster (which includes Food loss, Property damage or loss of income)</a:t>
            </a:r>
          </a:p>
          <a:p>
            <a:pPr lvl="0"/>
            <a:endParaRPr lang="en-US" sz="1200" b="0" dirty="0">
              <a:latin typeface="Arial" panose="020B0604020202020204" pitchFamily="34" charset="0"/>
              <a:cs typeface="Arial" panose="020B0604020202020204" pitchFamily="34" charset="0"/>
            </a:endParaRPr>
          </a:p>
          <a:p>
            <a:pPr marL="0" lvl="0" indent="0">
              <a:buNone/>
            </a:pPr>
            <a:r>
              <a:rPr lang="en-US" sz="1200" dirty="0">
                <a:latin typeface="Arial" panose="020B0604020202020204" pitchFamily="34" charset="0"/>
                <a:cs typeface="Arial" panose="020B0604020202020204" pitchFamily="34" charset="0"/>
              </a:rPr>
              <a:t>Households meeting the basic Eligibility Requirements can now be evaluated for income eligibility:</a:t>
            </a:r>
          </a:p>
          <a:p>
            <a:pPr lvl="0"/>
            <a:r>
              <a:rPr lang="en-US" sz="1200" b="0" dirty="0">
                <a:latin typeface="Arial" panose="020B0604020202020204" pitchFamily="34" charset="0"/>
                <a:cs typeface="Arial" panose="020B0604020202020204" pitchFamily="34" charset="0"/>
              </a:rPr>
              <a:t>Net take home pay </a:t>
            </a:r>
            <a:r>
              <a:rPr lang="en-US" sz="1200" b="0" dirty="0">
                <a:solidFill>
                  <a:srgbClr val="00B050"/>
                </a:solidFill>
                <a:latin typeface="Arial" panose="020B0604020202020204" pitchFamily="34" charset="0"/>
                <a:cs typeface="Arial" panose="020B0604020202020204" pitchFamily="34" charset="0"/>
              </a:rPr>
              <a:t>+</a:t>
            </a:r>
            <a:r>
              <a:rPr lang="en-US" sz="1200" b="0" dirty="0">
                <a:latin typeface="Arial" panose="020B0604020202020204" pitchFamily="34" charset="0"/>
                <a:cs typeface="Arial" panose="020B0604020202020204" pitchFamily="34" charset="0"/>
              </a:rPr>
              <a:t> available liquid  resources - deductible disaster related expenses is = </a:t>
            </a:r>
            <a:r>
              <a:rPr lang="en-US" sz="1200" b="0" dirty="0">
                <a:solidFill>
                  <a:srgbClr val="00B050"/>
                </a:solidFill>
                <a:latin typeface="Arial" panose="020B0604020202020204" pitchFamily="34" charset="0"/>
                <a:cs typeface="Arial" panose="020B0604020202020204" pitchFamily="34" charset="0"/>
              </a:rPr>
              <a:t>Equal to or less than </a:t>
            </a:r>
            <a:r>
              <a:rPr lang="en-US" sz="1200" b="0" dirty="0">
                <a:latin typeface="Arial" panose="020B0604020202020204" pitchFamily="34" charset="0"/>
                <a:cs typeface="Arial" panose="020B0604020202020204" pitchFamily="34" charset="0"/>
              </a:rPr>
              <a:t>the disaster gross income limit</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Use net pay received or expected to be received in the benefit period. This  includes wages, unearned income and self employment (Do Not  average or convert income)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200" b="0" dirty="0">
                <a:latin typeface="Arial" panose="020B0604020202020204" pitchFamily="34" charset="0"/>
                <a:cs typeface="Arial" panose="020B0604020202020204" pitchFamily="34" charset="0"/>
              </a:rPr>
              <a:t>Available liquid resources, cash on hand, available funds in a checking or savings account are </a:t>
            </a:r>
            <a:r>
              <a:rPr lang="en-US" b="0" dirty="0">
                <a:latin typeface="Arial" panose="020B0604020202020204" pitchFamily="34" charset="0"/>
                <a:cs typeface="Arial" panose="020B0604020202020204" pitchFamily="34" charset="0"/>
              </a:rPr>
              <a:t>counted unless inaccessible to the client for  15 or more calendar days.</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Disaster related expenses food loss, property damage, expenses related to replacing personal household items, home repairs, etc.</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Only expenses actually paid during the benefit period are allowable</a:t>
            </a: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lvl="0" indent="0">
              <a:buFont typeface="Arial" panose="020B0604020202020204" pitchFamily="34" charset="0"/>
              <a:buNone/>
            </a:pPr>
            <a:r>
              <a:rPr lang="en-US" sz="1200" kern="1200" dirty="0">
                <a:solidFill>
                  <a:schemeClr val="tx1"/>
                </a:solidFill>
                <a:effectLst/>
                <a:latin typeface="Arial" panose="020B0604020202020204" pitchFamily="34" charset="0"/>
                <a:ea typeface="+mn-ea"/>
                <a:cs typeface="Arial" panose="020B0604020202020204" pitchFamily="34" charset="0"/>
              </a:rPr>
              <a:t>Benefits must be available to an eligible client within 72 hours</a:t>
            </a:r>
          </a:p>
          <a:p>
            <a:pPr marL="0" lvl="0" indent="0">
              <a:buFont typeface="Arial" panose="020B0604020202020204" pitchFamily="34" charset="0"/>
              <a:buNone/>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lvl="0" indent="0">
              <a:buFont typeface="Arial" panose="020B0604020202020204" pitchFamily="34" charset="0"/>
              <a:buNone/>
            </a:pPr>
            <a:r>
              <a:rPr lang="en-US" sz="1200" kern="1200" dirty="0">
                <a:solidFill>
                  <a:schemeClr val="tx1"/>
                </a:solidFill>
                <a:effectLst/>
                <a:latin typeface="Arial" panose="020B0604020202020204" pitchFamily="34" charset="0"/>
                <a:ea typeface="+mn-ea"/>
                <a:cs typeface="Arial" panose="020B0604020202020204" pitchFamily="34" charset="0"/>
              </a:rPr>
              <a:t>Any individual who did not receive a benefit for the month of the disaster period is eligible to apply and receive DFNS benefits, including  ineligible or disqualified individuals and households who’s benefits prorated to zero</a:t>
            </a:r>
          </a:p>
          <a:p>
            <a:pPr marL="0" lvl="0" indent="0">
              <a:buFont typeface="Arial" panose="020B0604020202020204" pitchFamily="34" charset="0"/>
              <a:buNone/>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lvl="0" indent="0">
              <a:buFont typeface="Arial" panose="020B0604020202020204" pitchFamily="34" charset="0"/>
              <a:buNone/>
            </a:pPr>
            <a:r>
              <a:rPr lang="en-US" sz="1200" kern="1200" dirty="0">
                <a:solidFill>
                  <a:schemeClr val="tx1"/>
                </a:solidFill>
                <a:effectLst/>
                <a:latin typeface="Arial" panose="020B0604020202020204" pitchFamily="34" charset="0"/>
                <a:ea typeface="+mn-ea"/>
                <a:cs typeface="Arial" panose="020B0604020202020204" pitchFamily="34" charset="0"/>
              </a:rPr>
              <a:t>Do not run online verification checks </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380799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Verification rules are eased during a disaster to reduce administrative burdens and consider the reality that households and workers do not have access to usual verifications sources.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following is not be considered in determining eligibility for Disaster Food and Nutrition Services.  </a:t>
            </a:r>
          </a:p>
          <a:p>
            <a:pPr marL="171450" indent="-171450">
              <a:buFont typeface="Arial" panose="020B0604020202020204" pitchFamily="34" charset="0"/>
              <a:buChar char="•"/>
            </a:pPr>
            <a:r>
              <a:rPr lang="en-US" dirty="0">
                <a:effectLst/>
                <a:latin typeface="Arial" panose="020B0604020202020204" pitchFamily="34" charset="0"/>
                <a:cs typeface="Arial" panose="020B0604020202020204" pitchFamily="34" charset="0"/>
              </a:rPr>
              <a:t>Student status;</a:t>
            </a:r>
          </a:p>
          <a:p>
            <a:pPr marL="171450" indent="-171450">
              <a:buFont typeface="Arial" panose="020B0604020202020204" pitchFamily="34" charset="0"/>
              <a:buChar char="•"/>
            </a:pPr>
            <a:r>
              <a:rPr lang="en-US" dirty="0">
                <a:effectLst/>
                <a:latin typeface="Arial" panose="020B0604020202020204" pitchFamily="34" charset="0"/>
                <a:cs typeface="Arial" panose="020B0604020202020204" pitchFamily="34" charset="0"/>
              </a:rPr>
              <a:t>Striker;</a:t>
            </a:r>
          </a:p>
          <a:p>
            <a:pPr marL="171450" indent="-171450">
              <a:buFont typeface="Arial" panose="020B0604020202020204" pitchFamily="34" charset="0"/>
              <a:buChar char="•"/>
            </a:pPr>
            <a:r>
              <a:rPr lang="en-US" dirty="0">
                <a:effectLst/>
                <a:latin typeface="Arial" panose="020B0604020202020204" pitchFamily="34" charset="0"/>
                <a:cs typeface="Arial" panose="020B0604020202020204" pitchFamily="34" charset="0"/>
              </a:rPr>
              <a:t>ABAWD</a:t>
            </a:r>
          </a:p>
          <a:p>
            <a:pPr marL="171450" indent="-171450">
              <a:buFont typeface="Arial" panose="020B0604020202020204" pitchFamily="34" charset="0"/>
              <a:buChar char="•"/>
            </a:pPr>
            <a:r>
              <a:rPr lang="en-US" dirty="0">
                <a:effectLst/>
                <a:latin typeface="Arial" panose="020B0604020202020204" pitchFamily="34" charset="0"/>
                <a:cs typeface="Arial" panose="020B0604020202020204" pitchFamily="34" charset="0"/>
              </a:rPr>
              <a:t>Citizenship or Alien; </a:t>
            </a:r>
            <a:r>
              <a:rPr lang="en-US" b="1" dirty="0">
                <a:effectLst/>
                <a:latin typeface="Arial" panose="020B0604020202020204" pitchFamily="34" charset="0"/>
                <a:cs typeface="Arial" panose="020B0604020202020204" pitchFamily="34" charset="0"/>
              </a:rPr>
              <a:t>or</a:t>
            </a:r>
            <a:endParaRPr lang="en-US"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dirty="0">
                <a:effectLst/>
                <a:latin typeface="Arial" panose="020B0604020202020204" pitchFamily="34" charset="0"/>
                <a:cs typeface="Arial" panose="020B0604020202020204" pitchFamily="34" charset="0"/>
              </a:rPr>
              <a:t>Someone disqualified under the regular Food and Nutrition Services Program.</a:t>
            </a:r>
          </a:p>
          <a:p>
            <a:pPr marL="0" indent="0">
              <a:buFont typeface="Arial" panose="020B0604020202020204" pitchFamily="34" charset="0"/>
              <a:buNone/>
            </a:pPr>
            <a:endParaRPr lang="en-US" dirty="0">
              <a:effectLst/>
              <a:latin typeface="Arial" panose="020B0604020202020204" pitchFamily="34" charset="0"/>
              <a:cs typeface="Arial" panose="020B0604020202020204" pitchFamily="34" charset="0"/>
            </a:endParaRPr>
          </a:p>
          <a:p>
            <a:pPr marL="0" lvl="0" indent="0">
              <a:buNone/>
            </a:pPr>
            <a:r>
              <a:rPr lang="en-US" sz="1200" dirty="0">
                <a:latin typeface="Arial" panose="020B0604020202020204" pitchFamily="34" charset="0"/>
                <a:cs typeface="Arial" panose="020B0604020202020204" pitchFamily="34" charset="0"/>
              </a:rPr>
              <a:t>Required Verifications</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Identity is the only </a:t>
            </a:r>
            <a:r>
              <a:rPr lang="en-US" sz="1200" b="0" u="sng" dirty="0">
                <a:latin typeface="Arial" panose="020B0604020202020204" pitchFamily="34" charset="0"/>
                <a:cs typeface="Arial" panose="020B0604020202020204" pitchFamily="34" charset="0"/>
              </a:rPr>
              <a:t>required</a:t>
            </a:r>
            <a:r>
              <a:rPr lang="en-US" sz="1200" b="0" dirty="0">
                <a:latin typeface="Arial" panose="020B0604020202020204" pitchFamily="34" charset="0"/>
                <a:cs typeface="Arial" panose="020B0604020202020204" pitchFamily="34" charset="0"/>
              </a:rPr>
              <a:t> verification for Head of Household or Authorized Representative.</a:t>
            </a:r>
          </a:p>
          <a:p>
            <a:pPr marL="0" lvl="0" indent="0">
              <a:buNone/>
            </a:pPr>
            <a:endParaRPr lang="en-US" sz="1200" dirty="0">
              <a:latin typeface="Arial" panose="020B0604020202020204" pitchFamily="34" charset="0"/>
              <a:cs typeface="Arial" panose="020B0604020202020204" pitchFamily="34" charset="0"/>
            </a:endParaRPr>
          </a:p>
          <a:p>
            <a:pPr marL="0" lvl="0" indent="0">
              <a:buNone/>
            </a:pPr>
            <a:r>
              <a:rPr lang="en-US" sz="1200" dirty="0">
                <a:latin typeface="Arial" panose="020B0604020202020204" pitchFamily="34" charset="0"/>
                <a:cs typeface="Arial" panose="020B0604020202020204" pitchFamily="34" charset="0"/>
              </a:rPr>
              <a:t>Verification where possible</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Residency</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Loss of income </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Resources</a:t>
            </a:r>
          </a:p>
          <a:p>
            <a:pPr marL="171450" lvl="0" indent="-171450">
              <a:buFont typeface="Wingdings" panose="05000000000000000000" pitchFamily="2" charset="2"/>
              <a:buChar char="v"/>
            </a:pPr>
            <a:endParaRPr lang="en-US" sz="1200" b="0" dirty="0">
              <a:latin typeface="Arial" panose="020B0604020202020204" pitchFamily="34" charset="0"/>
              <a:cs typeface="Arial" panose="020B0604020202020204" pitchFamily="34" charset="0"/>
            </a:endParaRPr>
          </a:p>
          <a:p>
            <a:pPr marL="0" lvl="0" indent="0">
              <a:buNone/>
            </a:pPr>
            <a:r>
              <a:rPr lang="en-US" sz="1200" dirty="0">
                <a:latin typeface="Arial" panose="020B0604020202020204" pitchFamily="34" charset="0"/>
                <a:cs typeface="Arial" panose="020B0604020202020204" pitchFamily="34" charset="0"/>
              </a:rPr>
              <a:t>Verify if questionable</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Household composition </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Food loss</a:t>
            </a:r>
          </a:p>
          <a:p>
            <a:pPr lvl="0"/>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dirty="0">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134676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Questionable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n-lt"/>
            </a:endParaRPr>
          </a:p>
          <a:p>
            <a:pPr marL="0" indent="0">
              <a:buNone/>
            </a:pPr>
            <a:r>
              <a:rPr lang="en-US" sz="1200" b="0" dirty="0">
                <a:latin typeface="Arial" panose="020B0604020202020204" pitchFamily="34" charset="0"/>
                <a:cs typeface="Arial" panose="020B0604020202020204" pitchFamily="34" charset="0"/>
              </a:rPr>
              <a:t>Each Disaster is different and some disasters will make it easier for clients and workers to verify  information than others. Eligibility staff should consider this when making a determination.</a:t>
            </a:r>
          </a:p>
          <a:p>
            <a:pPr marL="0" indent="0">
              <a:buNone/>
            </a:pPr>
            <a:endParaRPr lang="en-US" sz="1200" b="0" dirty="0">
              <a:latin typeface="Arial" panose="020B0604020202020204" pitchFamily="34" charset="0"/>
              <a:cs typeface="Arial" panose="020B0604020202020204" pitchFamily="34" charset="0"/>
            </a:endParaRPr>
          </a:p>
          <a:p>
            <a:pPr marL="0" indent="0">
              <a:buNone/>
            </a:pPr>
            <a:r>
              <a:rPr lang="en-US" sz="1200" b="0" dirty="0">
                <a:latin typeface="Arial" panose="020B0604020202020204" pitchFamily="34" charset="0"/>
                <a:cs typeface="Arial" panose="020B0604020202020204" pitchFamily="34" charset="0"/>
              </a:rPr>
              <a:t>A thorough interview is very important, workers must refer clients without required verification or inconsistent information to onsite to PI investigators  or highly experienced workers  for review.</a:t>
            </a:r>
          </a:p>
          <a:p>
            <a:pPr marL="0" indent="0">
              <a:buNone/>
            </a:pPr>
            <a:endParaRPr lang="en-US" sz="1200" b="0" dirty="0">
              <a:latin typeface="Arial" panose="020B0604020202020204" pitchFamily="34" charset="0"/>
              <a:cs typeface="Arial" panose="020B0604020202020204" pitchFamily="34" charset="0"/>
            </a:endParaRPr>
          </a:p>
          <a:p>
            <a:pPr marL="0" indent="0">
              <a:buNone/>
            </a:pPr>
            <a:r>
              <a:rPr lang="en-US" sz="1200" b="0" dirty="0">
                <a:latin typeface="Arial" panose="020B0604020202020204" pitchFamily="34" charset="0"/>
                <a:cs typeface="Arial" panose="020B0604020202020204" pitchFamily="34" charset="0"/>
              </a:rPr>
              <a:t>A DFNS application maybe delayed for required verifications for up to 7 days from the DOA (instead of the normal 72 hour) to allow for verifications or cross checking applications.  Delayed processing should only be used when fraud is suspected.</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2715072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2400" dirty="0">
                <a:latin typeface="+mn-lt"/>
              </a:rPr>
              <a:t>Onsite Reviews:</a:t>
            </a:r>
          </a:p>
          <a:p>
            <a:pPr marL="0" indent="0">
              <a:buNone/>
            </a:pPr>
            <a:endParaRPr lang="en-US" sz="2400" dirty="0">
              <a:latin typeface="+mn-lt"/>
            </a:endParaRPr>
          </a:p>
          <a:p>
            <a:pPr marL="0" indent="0">
              <a:buNone/>
            </a:pPr>
            <a:r>
              <a:rPr lang="en-US" sz="1200" b="0" dirty="0">
                <a:latin typeface="Arial" panose="020B0604020202020204" pitchFamily="34" charset="0"/>
                <a:cs typeface="Arial" panose="020B0604020202020204" pitchFamily="34" charset="0"/>
              </a:rPr>
              <a:t>USDA requires an onsite supervisory review of denied applicants.  Workers must notify applicants of the right to this review </a:t>
            </a:r>
            <a:r>
              <a:rPr lang="en-US" sz="1200" b="0" u="sng" dirty="0">
                <a:latin typeface="Arial" panose="020B0604020202020204" pitchFamily="34" charset="0"/>
                <a:cs typeface="Arial" panose="020B0604020202020204" pitchFamily="34" charset="0"/>
              </a:rPr>
              <a:t>and</a:t>
            </a:r>
            <a:r>
              <a:rPr lang="en-US" sz="1200" b="0" dirty="0">
                <a:latin typeface="Arial" panose="020B0604020202020204" pitchFamily="34" charset="0"/>
                <a:cs typeface="Arial" panose="020B0604020202020204" pitchFamily="34" charset="0"/>
              </a:rPr>
              <a:t> that it will not affect their right to a fair hearing. </a:t>
            </a:r>
          </a:p>
          <a:p>
            <a:pPr marL="0" indent="0">
              <a:buNone/>
            </a:pPr>
            <a:r>
              <a:rPr lang="en-US" sz="1200" b="0" dirty="0">
                <a:latin typeface="Arial" panose="020B0604020202020204" pitchFamily="34" charset="0"/>
                <a:cs typeface="Arial" panose="020B0604020202020204" pitchFamily="34" charset="0"/>
              </a:rPr>
              <a:t>Denied cases must be entered into NC FAST in order to cross check  for duplicate applications.</a:t>
            </a:r>
          </a:p>
          <a:p>
            <a:pPr marL="0" indent="0">
              <a:buNone/>
            </a:pPr>
            <a:r>
              <a:rPr lang="en-US" sz="1200" b="0" dirty="0">
                <a:latin typeface="Arial" panose="020B0604020202020204" pitchFamily="34" charset="0"/>
                <a:cs typeface="Arial" panose="020B0604020202020204" pitchFamily="34" charset="0"/>
              </a:rPr>
              <a:t>Clients whose circumstances have changed after a denied application, must reapply.</a:t>
            </a:r>
          </a:p>
          <a:p>
            <a:pPr marL="0" indent="0">
              <a:buNone/>
            </a:pPr>
            <a:r>
              <a:rPr lang="en-US" sz="1200" b="0" dirty="0">
                <a:latin typeface="Arial" panose="020B0604020202020204" pitchFamily="34" charset="0"/>
                <a:cs typeface="Arial" panose="020B0604020202020204" pitchFamily="34" charset="0"/>
              </a:rPr>
              <a:t>Previously denied applicants that reapply must be interviewed by PI staff or supervisor.</a:t>
            </a:r>
          </a:p>
          <a:p>
            <a:endParaRPr lang="en-US" sz="12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14</a:t>
            </a:fld>
            <a:endParaRPr lang="en-US" dirty="0"/>
          </a:p>
        </p:txBody>
      </p:sp>
    </p:spTree>
    <p:extLst>
      <p:ext uri="{BB962C8B-B14F-4D97-AF65-F5344CB8AC3E}">
        <p14:creationId xmlns:p14="http://schemas.microsoft.com/office/powerpoint/2010/main" val="32512464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latin typeface="Arial" panose="020B0604020202020204" pitchFamily="34" charset="0"/>
                <a:cs typeface="Arial" panose="020B0604020202020204" pitchFamily="34" charset="0"/>
              </a:rPr>
              <a:t>When issuing EBT cards the following is required:</a:t>
            </a: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Remove SUI and PAN number sticker from the EBT Card and attach it to the application.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This is critical to tie the EBT Card to the client’s application.</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To avoid mistakenly attaching the wrong sticker to the wrong application, ensure that one  card and application are handled at the same  time.</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Avoid more than two EBT issuers at one table.</a:t>
            </a:r>
          </a:p>
          <a:p>
            <a:pPr marL="628650" lvl="1"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Advise the client that the PIN number is the last four digits of the EBT Card.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Encourage clients to change the PIN by calling 1-888-622-7328.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If the card is lost and benefits used, benefits will not be replaced.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A card may be replaced by calling the EBT center and requesting a new card.</a:t>
            </a:r>
          </a:p>
          <a:p>
            <a:pPr marL="171450" lvl="0" indent="-171450">
              <a:buFont typeface="Arial" panose="020B0604020202020204" pitchFamily="34" charset="0"/>
              <a:buChar char="•"/>
            </a:pPr>
            <a:r>
              <a:rPr lang="en-US" b="0" dirty="0">
                <a:latin typeface="Arial" panose="020B0604020202020204" pitchFamily="34" charset="0"/>
                <a:cs typeface="Arial" panose="020B0604020202020204" pitchFamily="34" charset="0"/>
              </a:rPr>
              <a:t>The  client must  sign and date the card manifest.</a:t>
            </a: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1756842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latin typeface="Arial" panose="020B0604020202020204" pitchFamily="34" charset="0"/>
                <a:cs typeface="Arial" panose="020B0604020202020204" pitchFamily="34" charset="0"/>
              </a:rPr>
              <a:t>County Responsibilities for receipt and return of EBT cards.</a:t>
            </a:r>
          </a:p>
          <a:p>
            <a:endParaRPr lang="en-US" b="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b="0" dirty="0">
                <a:latin typeface="Arial" panose="020B0604020202020204" pitchFamily="34" charset="0"/>
                <a:cs typeface="Arial" panose="020B0604020202020204" pitchFamily="34" charset="0"/>
              </a:rPr>
              <a:t>EBT cards will be delivered from the State office typically by State staff and/or OST</a:t>
            </a:r>
          </a:p>
          <a:p>
            <a:pPr marL="171450" indent="-171450">
              <a:buFont typeface="Arial" panose="020B0604020202020204" pitchFamily="34" charset="0"/>
              <a:buChar char="•"/>
            </a:pPr>
            <a:r>
              <a:rPr lang="en-US" b="0" dirty="0">
                <a:latin typeface="Arial" panose="020B0604020202020204" pitchFamily="34" charset="0"/>
                <a:cs typeface="Arial" panose="020B0604020202020204" pitchFamily="34" charset="0"/>
              </a:rPr>
              <a:t>A county representative must complete and sign the DSS-8601 FNS Disaster EBT Card Delivery and Receipt form verifying acceptance of the EBT Cards. The county will get a copy but the original must be returned to the state office.</a:t>
            </a:r>
          </a:p>
          <a:p>
            <a:pPr marL="171450" indent="-171450">
              <a:buFont typeface="Arial" panose="020B0604020202020204" pitchFamily="34" charset="0"/>
              <a:buChar char="•"/>
            </a:pPr>
            <a:r>
              <a:rPr lang="en-US" b="0" dirty="0">
                <a:latin typeface="Arial" panose="020B0604020202020204" pitchFamily="34" charset="0"/>
                <a:cs typeface="Arial" panose="020B0604020202020204" pitchFamily="34" charset="0"/>
              </a:rPr>
              <a:t>Unopened boxes of EBT cards may be returned to the state using the DSS-8603 FNS Returned Disaster EBT Card form.</a:t>
            </a:r>
          </a:p>
          <a:p>
            <a:pPr marL="171450" lvl="0" indent="-171450">
              <a:buFont typeface="Arial" panose="020B0604020202020204" pitchFamily="34" charset="0"/>
              <a:buChar char="•"/>
            </a:pPr>
            <a:r>
              <a:rPr lang="en-US" b="0" dirty="0">
                <a:latin typeface="Arial" panose="020B0604020202020204" pitchFamily="34" charset="0"/>
                <a:cs typeface="Arial" panose="020B0604020202020204" pitchFamily="34" charset="0"/>
              </a:rPr>
              <a:t>Open boxes of EBT cards must be destroyed and documented on the DSS-8602 FNS Disaster EBT Card Destruction form.</a:t>
            </a:r>
          </a:p>
        </p:txBody>
      </p:sp>
      <p:sp>
        <p:nvSpPr>
          <p:cNvPr id="4" name="Slide Number Placeholder 3"/>
          <p:cNvSpPr>
            <a:spLocks noGrp="1"/>
          </p:cNvSpPr>
          <p:nvPr>
            <p:ph type="sldNum" sz="quarter" idx="10"/>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1185110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Arial" panose="020B0604020202020204" pitchFamily="34" charset="0"/>
                <a:cs typeface="Arial" panose="020B0604020202020204" pitchFamily="34" charset="0"/>
              </a:rPr>
              <a:t> </a:t>
            </a:r>
          </a:p>
          <a:p>
            <a:pPr marL="0" indent="0">
              <a:buNone/>
            </a:pPr>
            <a:r>
              <a:rPr lang="en-US" dirty="0">
                <a:effectLst/>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Information for Applicants (State Office/County Responsibility)</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Display and/or record program requirements including press releases</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 Display and/or record fraud penalties</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Inform applicants on what cannot be purchased with EBT benefits</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Inform  applicants on the fraud review process</a:t>
            </a:r>
            <a:endParaRPr lang="en-US" dirty="0">
              <a:effectLst/>
              <a:latin typeface="Arial" panose="020B0604020202020204" pitchFamily="34" charset="0"/>
              <a:cs typeface="Arial" panose="020B0604020202020204" pitchFamily="34" charset="0"/>
            </a:endParaRPr>
          </a:p>
          <a:p>
            <a:r>
              <a:rPr lang="en-US" dirty="0">
                <a:effectLst/>
                <a:latin typeface="Arial" panose="020B0604020202020204" pitchFamily="34" charset="0"/>
                <a:cs typeface="Arial" panose="020B0604020202020204" pitchFamily="34" charset="0"/>
              </a:rPr>
              <a:t> </a:t>
            </a:r>
          </a:p>
          <a:p>
            <a:r>
              <a:rPr lang="en-US" dirty="0">
                <a:effectLst/>
                <a:latin typeface="Arial" panose="020B0604020202020204" pitchFamily="34" charset="0"/>
                <a:cs typeface="Arial" panose="020B0604020202020204" pitchFamily="34" charset="0"/>
              </a:rPr>
              <a:t> </a:t>
            </a: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16768867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Application/Site controls (County Responsibility)</a:t>
            </a:r>
          </a:p>
          <a:p>
            <a:r>
              <a:rPr lang="en-US" sz="1200" b="0" dirty="0">
                <a:latin typeface="Arial" panose="020B0604020202020204" pitchFamily="34" charset="0"/>
                <a:cs typeface="Arial" panose="020B0604020202020204" pitchFamily="34" charset="0"/>
              </a:rPr>
              <a:t>Ensure all household members are entered on the application </a:t>
            </a:r>
          </a:p>
          <a:p>
            <a:r>
              <a:rPr lang="en-US" sz="1200" b="0" dirty="0">
                <a:latin typeface="Arial" panose="020B0604020202020204" pitchFamily="34" charset="0"/>
                <a:cs typeface="Arial" panose="020B0604020202020204" pitchFamily="34" charset="0"/>
              </a:rPr>
              <a:t>All applicants are thoroughly searched in NC FAST</a:t>
            </a:r>
          </a:p>
          <a:p>
            <a:r>
              <a:rPr lang="en-US" sz="1200" b="0" dirty="0">
                <a:latin typeface="Arial" panose="020B0604020202020204" pitchFamily="34" charset="0"/>
                <a:cs typeface="Arial" panose="020B0604020202020204" pitchFamily="34" charset="0"/>
              </a:rPr>
              <a:t>Enter all denied application promptly</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dirty="0">
                <a:effectLst/>
                <a:latin typeface="Arial" panose="020B0604020202020204" pitchFamily="34" charset="0"/>
                <a:cs typeface="Arial" panose="020B0604020202020204" pitchFamily="34" charset="0"/>
              </a:rPr>
              <a:t>Some individuals that are denied will cycle back through the application process. By keying the denials immediately the workers are more likely to identify those cases.</a:t>
            </a:r>
          </a:p>
          <a:p>
            <a:pPr marL="0" indent="0">
              <a:buFont typeface="Wingdings" panose="05000000000000000000" pitchFamily="2" charset="2"/>
              <a:buNone/>
            </a:pPr>
            <a:r>
              <a:rPr lang="en-US" sz="1200" b="0" dirty="0">
                <a:latin typeface="Arial" panose="020B0604020202020204" pitchFamily="34" charset="0"/>
                <a:cs typeface="Arial" panose="020B0604020202020204" pitchFamily="34" charset="0"/>
              </a:rPr>
              <a:t>Refer clients with no required verifications or inconsistent information to a PI worker/Supervisor for review</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dirty="0">
                <a:effectLst/>
                <a:latin typeface="Arial" panose="020B0604020202020204" pitchFamily="34" charset="0"/>
                <a:cs typeface="Arial" panose="020B0604020202020204" pitchFamily="34" charset="0"/>
              </a:rPr>
              <a:t>Although all verifications except ID are waived, it is still the responsibility of the interviewer to conduct a thorough interview and clear up any questionable information prior to certification. </a:t>
            </a: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a:p>
            <a:endParaRPr lang="en-US"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18</a:t>
            </a:fld>
            <a:endParaRPr lang="en-US" dirty="0"/>
          </a:p>
        </p:txBody>
      </p:sp>
    </p:spTree>
    <p:extLst>
      <p:ext uri="{BB962C8B-B14F-4D97-AF65-F5344CB8AC3E}">
        <p14:creationId xmlns:p14="http://schemas.microsoft.com/office/powerpoint/2010/main" val="27118221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Employee Fraud(County responsibility)</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Separation of duties</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Require a supervisor to complete employee applications</a:t>
            </a:r>
          </a:p>
          <a:p>
            <a:pPr marL="17145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Inform all county and state employees who apply and  participated in the  administered the DFNS applications  will be reviewed</a:t>
            </a:r>
          </a:p>
          <a:p>
            <a:pPr marL="171450" indent="-171450">
              <a:buFont typeface="Wingdings" panose="05000000000000000000" pitchFamily="2" charset="2"/>
              <a:buChar char="v"/>
            </a:pPr>
            <a:endParaRPr lang="en-US" sz="1200" b="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v"/>
            </a:pPr>
            <a:endParaRPr lang="en-US" sz="1200" b="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Quality Control (State Office Responsibility)</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A random sample of .05% of all cases will be audited (minimum of 25/maximum of 500)</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200" b="0" dirty="0"/>
              <a:t>100% of all county and state employees who apply for DFNS </a:t>
            </a:r>
            <a:r>
              <a:rPr lang="en-US" sz="1200" b="0" u="sng" dirty="0"/>
              <a:t>and</a:t>
            </a:r>
            <a:r>
              <a:rPr lang="en-US" sz="1200" b="0" dirty="0"/>
              <a:t>  participated in the administration of the DFNS program will be reviewed</a:t>
            </a:r>
          </a:p>
          <a:p>
            <a:pPr marL="171450" lvl="0" indent="-171450">
              <a:buFont typeface="Wingdings" panose="05000000000000000000" pitchFamily="2" charset="2"/>
              <a:buChar char="v"/>
            </a:pPr>
            <a:r>
              <a:rPr lang="en-US" sz="1200" b="0" dirty="0">
                <a:latin typeface="Arial" panose="020B0604020202020204" pitchFamily="34" charset="0"/>
                <a:cs typeface="Arial" panose="020B0604020202020204" pitchFamily="34" charset="0"/>
              </a:rPr>
              <a:t> Of the cases reviewed by the state that appear to be fraudulent will be referred to the county for a thorough investigation.</a:t>
            </a:r>
          </a:p>
          <a:p>
            <a:pPr marL="0" indent="0">
              <a:buFont typeface="Arial" panose="020B0604020202020204" pitchFamily="34" charset="0"/>
              <a:buNone/>
            </a:pPr>
            <a:endParaRPr lang="en-US" dirty="0">
              <a:effectLst/>
              <a:latin typeface="Arial" panose="020B0604020202020204" pitchFamily="34" charset="0"/>
              <a:cs typeface="Arial" panose="020B0604020202020204" pitchFamily="34" charset="0"/>
            </a:endParaRPr>
          </a:p>
          <a:p>
            <a:r>
              <a:rPr lang="en-US" dirty="0">
                <a:effectLst/>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0"/>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244175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latin typeface="Arial" panose="020B0604020202020204" pitchFamily="34" charset="0"/>
                <a:cs typeface="Arial" panose="020B0604020202020204" pitchFamily="34" charset="0"/>
              </a:rPr>
              <a:t>The objectives of this training is to discuss:</a:t>
            </a:r>
          </a:p>
          <a:p>
            <a:pPr marL="0" indent="0">
              <a:buNone/>
            </a:pPr>
            <a:endParaRPr lang="en-US" dirty="0">
              <a:latin typeface="Arial" panose="020B0604020202020204" pitchFamily="34" charset="0"/>
              <a:cs typeface="Arial" panose="020B0604020202020204" pitchFamily="34" charset="0"/>
            </a:endParaRPr>
          </a:p>
          <a:p>
            <a:pPr marL="285750" indent="-285750">
              <a:buAutoNum type="romanUcPeriod"/>
            </a:pPr>
            <a:r>
              <a:rPr lang="en-US" dirty="0">
                <a:latin typeface="Arial" panose="020B0604020202020204" pitchFamily="34" charset="0"/>
                <a:cs typeface="Arial" panose="020B0604020202020204" pitchFamily="34" charset="0"/>
              </a:rPr>
              <a:t>General Information about the process of initiating a DFNS program.</a:t>
            </a:r>
          </a:p>
          <a:p>
            <a:pPr marL="285750" indent="-285750">
              <a:buAutoNum type="romanUcPeriod"/>
            </a:pPr>
            <a:endParaRPr lang="en-US" dirty="0">
              <a:latin typeface="Arial" panose="020B0604020202020204" pitchFamily="34" charset="0"/>
              <a:cs typeface="Arial" panose="020B0604020202020204" pitchFamily="34" charset="0"/>
            </a:endParaRPr>
          </a:p>
          <a:p>
            <a:pPr marL="285750" indent="-285750">
              <a:buAutoNum type="romanUcPeriod" startAt="2"/>
            </a:pPr>
            <a:r>
              <a:rPr lang="en-US" dirty="0">
                <a:latin typeface="Arial" panose="020B0604020202020204" pitchFamily="34" charset="0"/>
                <a:cs typeface="Arial" panose="020B0604020202020204" pitchFamily="34" charset="0"/>
              </a:rPr>
              <a:t>Types of DFNS Waivers</a:t>
            </a:r>
          </a:p>
          <a:p>
            <a:pPr marL="285750" indent="-285750">
              <a:buAutoNum type="romanUcPeriod" startAt="2"/>
            </a:pPr>
            <a:endParaRPr lang="en-US" dirty="0">
              <a:latin typeface="Arial" panose="020B0604020202020204" pitchFamily="34" charset="0"/>
              <a:cs typeface="Arial" panose="020B0604020202020204" pitchFamily="34" charset="0"/>
            </a:endParaRPr>
          </a:p>
          <a:p>
            <a:pPr marL="285750" indent="-285750">
              <a:buAutoNum type="romanUcPeriod" startAt="3"/>
            </a:pPr>
            <a:r>
              <a:rPr lang="en-US" dirty="0">
                <a:latin typeface="Arial" panose="020B0604020202020204" pitchFamily="34" charset="0"/>
                <a:cs typeface="Arial" panose="020B0604020202020204" pitchFamily="34" charset="0"/>
              </a:rPr>
              <a:t>Basic Emergency Preparedness</a:t>
            </a:r>
          </a:p>
          <a:p>
            <a:pPr marL="285750" indent="-285750">
              <a:buAutoNum type="romanUcPeriod" startAt="3"/>
            </a:pPr>
            <a:endParaRPr lang="en-US" dirty="0">
              <a:latin typeface="Arial" panose="020B0604020202020204" pitchFamily="34" charset="0"/>
              <a:cs typeface="Arial" panose="020B0604020202020204" pitchFamily="34" charset="0"/>
            </a:endParaRPr>
          </a:p>
          <a:p>
            <a:pPr marL="285750" indent="-285750">
              <a:buAutoNum type="romanUcPeriod" startAt="4"/>
            </a:pPr>
            <a:r>
              <a:rPr lang="en-US" dirty="0">
                <a:latin typeface="Arial" panose="020B0604020202020204" pitchFamily="34" charset="0"/>
                <a:cs typeface="Arial" panose="020B0604020202020204" pitchFamily="34" charset="0"/>
              </a:rPr>
              <a:t>DFNS Eligibility Criteria</a:t>
            </a:r>
          </a:p>
          <a:p>
            <a:pPr marL="285750" indent="-285750">
              <a:buAutoNum type="roman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V.  Fraud Prevention </a:t>
            </a:r>
          </a:p>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7766468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None/>
            </a:pPr>
            <a:r>
              <a:rPr lang="en-US" sz="1200" dirty="0">
                <a:latin typeface="Arial" panose="020B0604020202020204" pitchFamily="34" charset="0"/>
                <a:cs typeface="Arial" panose="020B0604020202020204" pitchFamily="34" charset="0"/>
              </a:rPr>
              <a:t>Thank you for participating in the DFNS Training!!!! Should you have additional questions, please forward an email to </a:t>
            </a:r>
            <a:r>
              <a:rPr lang="en-US" sz="1200" dirty="0">
                <a:latin typeface="Arial" panose="020B0604020202020204" pitchFamily="34" charset="0"/>
                <a:cs typeface="Arial" panose="020B0604020202020204" pitchFamily="34" charset="0"/>
                <a:hlinkClick r:id="rId3"/>
              </a:rPr>
              <a:t>DSS.Policy.Questions@dhhs.nc.gov</a:t>
            </a:r>
            <a:r>
              <a:rPr lang="en-US" sz="1200"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17457076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sz="1200" dirty="0">
                <a:latin typeface="Arial" panose="020B0604020202020204" pitchFamily="34" charset="0"/>
                <a:cs typeface="Arial" panose="020B0604020202020204" pitchFamily="34" charset="0"/>
              </a:rPr>
              <a:t>For additional resources visit the following links:</a:t>
            </a:r>
          </a:p>
          <a:p>
            <a:pPr marL="0" lvl="0" indent="0" algn="ctr">
              <a:buNone/>
            </a:pPr>
            <a:endParaRPr lang="en-US" sz="1200" dirty="0">
              <a:latin typeface="Arial" panose="020B0604020202020204" pitchFamily="34" charset="0"/>
              <a:cs typeface="Arial" panose="020B0604020202020204" pitchFamily="34" charset="0"/>
            </a:endParaRPr>
          </a:p>
          <a:p>
            <a:pPr marL="0" lvl="0" indent="0">
              <a:buNone/>
            </a:pPr>
            <a:r>
              <a:rPr lang="en-US" sz="1200" dirty="0" err="1">
                <a:latin typeface="Arial" panose="020B0604020202020204" pitchFamily="34" charset="0"/>
                <a:cs typeface="Arial" panose="020B0604020202020204" pitchFamily="34" charset="0"/>
              </a:rPr>
              <a:t>ReadyNC</a:t>
            </a:r>
            <a:r>
              <a:rPr lang="en-US" sz="1200" dirty="0">
                <a:latin typeface="Arial" panose="020B0604020202020204" pitchFamily="34" charset="0"/>
                <a:cs typeface="Arial" panose="020B0604020202020204" pitchFamily="34" charset="0"/>
              </a:rPr>
              <a:t>:</a:t>
            </a:r>
          </a:p>
          <a:p>
            <a:pPr marL="0" lvl="0" indent="0">
              <a:buNone/>
            </a:pPr>
            <a:r>
              <a:rPr lang="en-US" sz="1200" dirty="0">
                <a:latin typeface="Arial" panose="020B0604020202020204" pitchFamily="34" charset="0"/>
                <a:cs typeface="Arial" panose="020B0604020202020204" pitchFamily="34" charset="0"/>
                <a:hlinkClick r:id="rId3"/>
              </a:rPr>
              <a:t>https://readync.org/EN/Index.html</a:t>
            </a:r>
            <a:r>
              <a:rPr lang="en-US" sz="1200" dirty="0">
                <a:latin typeface="Arial" panose="020B0604020202020204" pitchFamily="34" charset="0"/>
                <a:cs typeface="Arial" panose="020B0604020202020204" pitchFamily="34" charset="0"/>
              </a:rPr>
              <a:t> </a:t>
            </a:r>
          </a:p>
          <a:p>
            <a:pPr marL="0" lvl="0" indent="0">
              <a:buNone/>
            </a:pPr>
            <a:endParaRPr lang="en-US" sz="1200" dirty="0">
              <a:latin typeface="Arial" panose="020B0604020202020204" pitchFamily="34" charset="0"/>
              <a:cs typeface="Arial" panose="020B0604020202020204" pitchFamily="34" charset="0"/>
            </a:endParaRPr>
          </a:p>
          <a:p>
            <a:pPr marL="0" lvl="0" indent="0">
              <a:buNone/>
            </a:pPr>
            <a:r>
              <a:rPr lang="en-US" sz="1200" dirty="0">
                <a:latin typeface="Arial" panose="020B0604020202020204" pitchFamily="34" charset="0"/>
                <a:cs typeface="Arial" panose="020B0604020202020204" pitchFamily="34" charset="0"/>
              </a:rPr>
              <a:t>NC Integrated Eligibility Manual:</a:t>
            </a:r>
          </a:p>
          <a:p>
            <a:pPr marL="0" lvl="0" indent="0">
              <a:buNone/>
            </a:pPr>
            <a:r>
              <a:rPr lang="en-US" sz="1200" dirty="0">
                <a:hlinkClick r:id="rId4"/>
              </a:rPr>
              <a:t>https://economicbenefits.nc.gov/FN_A/FN_A/server/general/projects/Integrated%20Eligibility%20Manual/Integrated_Eligibility_Manual.htm#IEM_Home.htm</a:t>
            </a:r>
            <a:endParaRPr lang="en-US" sz="1200" dirty="0"/>
          </a:p>
          <a:p>
            <a:pPr lvl="0">
              <a:buFont typeface="Wingdings" panose="05000000000000000000" pitchFamily="2" charset="2"/>
              <a:buChar char="Ø"/>
            </a:pPr>
            <a:r>
              <a:rPr lang="en-US" sz="1200" dirty="0"/>
              <a:t>Click Program Specific Policy</a:t>
            </a:r>
          </a:p>
          <a:p>
            <a:pPr lvl="0">
              <a:buFont typeface="Wingdings" panose="05000000000000000000" pitchFamily="2" charset="2"/>
              <a:buChar char="Ø"/>
            </a:pPr>
            <a:r>
              <a:rPr lang="en-US" sz="1200" dirty="0"/>
              <a:t>Click Food and Nutrition Services</a:t>
            </a:r>
          </a:p>
          <a:p>
            <a:pPr lvl="0">
              <a:buFont typeface="Wingdings" panose="05000000000000000000" pitchFamily="2" charset="2"/>
              <a:buChar char="Ø"/>
            </a:pPr>
            <a:r>
              <a:rPr lang="en-US" sz="1200" dirty="0"/>
              <a:t>Click DSNAP FNS</a:t>
            </a:r>
          </a:p>
          <a:p>
            <a:pPr marL="171450" lvl="0" indent="-171450">
              <a:buFont typeface="Wingdings" panose="05000000000000000000" pitchFamily="2" charset="2"/>
              <a:buChar char="Ø"/>
            </a:pPr>
            <a:endParaRPr lang="en-US" sz="1200" dirty="0"/>
          </a:p>
          <a:p>
            <a:pPr marL="0" lvl="0" inden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750998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Arial" panose="020B0604020202020204" pitchFamily="34" charset="0"/>
                <a:cs typeface="Arial" panose="020B0604020202020204" pitchFamily="34" charset="0"/>
              </a:rPr>
              <a:t>Prior to administering a DFNS program, several things must occur:</a:t>
            </a:r>
          </a:p>
          <a:p>
            <a:pPr marL="0" lvl="0" indent="0" algn="l">
              <a:buFont typeface="Arial" panose="020B0604020202020204" pitchFamily="34" charset="0"/>
              <a:buNone/>
            </a:pPr>
            <a:endParaRPr lang="en-US" b="0" dirty="0">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en-US" b="0" dirty="0">
                <a:latin typeface="Arial" panose="020B0604020202020204" pitchFamily="34" charset="0"/>
                <a:cs typeface="Arial" panose="020B0604020202020204" pitchFamily="34" charset="0"/>
              </a:rPr>
              <a:t>The effected area must received a Presidential declaration of major disaster with Individual Assistance (IA)</a:t>
            </a:r>
          </a:p>
          <a:p>
            <a:pPr marL="171450" lvl="0" indent="-171450" algn="l">
              <a:buFont typeface="Arial" panose="020B0604020202020204" pitchFamily="34" charset="0"/>
              <a:buChar char="•"/>
            </a:pPr>
            <a:r>
              <a:rPr lang="en-US" b="0" dirty="0">
                <a:latin typeface="Arial" panose="020B0604020202020204" pitchFamily="34" charset="0"/>
                <a:cs typeface="Arial" panose="020B0604020202020204" pitchFamily="34" charset="0"/>
              </a:rPr>
              <a:t>The food chain must be restored meaning food distribution to area grocers and families are able to purchase  and prepare meals</a:t>
            </a:r>
          </a:p>
          <a:p>
            <a:pPr marL="171450" lvl="0" indent="-171450" algn="l">
              <a:buFont typeface="Arial" panose="020B0604020202020204" pitchFamily="34" charset="0"/>
              <a:buChar char="•"/>
            </a:pPr>
            <a:r>
              <a:rPr lang="en-US" b="0" dirty="0">
                <a:latin typeface="Arial" panose="020B0604020202020204" pitchFamily="34" charset="0"/>
                <a:cs typeface="Arial" panose="020B0604020202020204" pitchFamily="34" charset="0"/>
              </a:rPr>
              <a:t>The state must request DFNS waiver and receive approval from UDSA</a:t>
            </a:r>
          </a:p>
          <a:p>
            <a:pPr marL="171450" lvl="0" indent="-171450" algn="l">
              <a:buFont typeface="Arial" panose="020B0604020202020204" pitchFamily="34" charset="0"/>
              <a:buChar char="•"/>
            </a:pPr>
            <a:endParaRPr lang="en-US" b="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t>
            </a:r>
          </a:p>
          <a:p>
            <a:pPr marL="0" lvl="0" indent="0" algn="l">
              <a:buFont typeface="Arial" panose="020B0604020202020204" pitchFamily="34" charset="0"/>
              <a:buNone/>
            </a:pPr>
            <a:endParaRPr lang="en-US" b="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3061174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latin typeface="Arial" panose="020B0604020202020204" pitchFamily="34" charset="0"/>
                <a:cs typeface="Arial" panose="020B0604020202020204" pitchFamily="34" charset="0"/>
              </a:rPr>
              <a:t>Every Disaster is different therefore every DFNS disaster program is different.   </a:t>
            </a:r>
          </a:p>
          <a:p>
            <a:endParaRPr lang="en-US" sz="1200" b="0" dirty="0">
              <a:latin typeface="Arial" panose="020B0604020202020204" pitchFamily="34" charset="0"/>
              <a:cs typeface="Arial" panose="020B0604020202020204" pitchFamily="34" charset="0"/>
            </a:endParaRPr>
          </a:p>
          <a:p>
            <a:r>
              <a:rPr lang="en-US" sz="1200" b="0" dirty="0">
                <a:latin typeface="Arial" panose="020B0604020202020204" pitchFamily="34" charset="0"/>
                <a:cs typeface="Arial" panose="020B0604020202020204" pitchFamily="34" charset="0"/>
              </a:rPr>
              <a:t>When, what type and how the DFNS program will be administered depends on the magnitude and type of the disaster.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State Division of Social Services will consider the following criteria when evaluating whether to operate a Disaster Food and Nutrition Services Program:</a:t>
            </a:r>
          </a:p>
          <a:p>
            <a:endParaRPr lang="en-US" dirty="0">
              <a:latin typeface="Arial" panose="020B0604020202020204" pitchFamily="34" charset="0"/>
              <a:cs typeface="Arial" panose="020B0604020202020204" pitchFamily="34" charset="0"/>
            </a:endParaRPr>
          </a:p>
          <a:p>
            <a:pPr marL="0" indent="0" algn="l">
              <a:buFont typeface="+mj-lt"/>
              <a:buNone/>
            </a:pPr>
            <a:r>
              <a:rPr lang="en-US" sz="1200" b="0" dirty="0">
                <a:latin typeface="Arial" panose="020B0604020202020204" pitchFamily="34" charset="0"/>
                <a:cs typeface="Arial" panose="020B0604020202020204" pitchFamily="34" charset="0"/>
              </a:rPr>
              <a:t>1.  Is commercial food distribution affected by the disaster? Are retail food stores operational? Will households be able to use an EBT card</a:t>
            </a:r>
            <a:r>
              <a:rPr lang="en-US" sz="1200" dirty="0">
                <a:latin typeface="Arial" panose="020B0604020202020204" pitchFamily="34" charset="0"/>
                <a:cs typeface="Arial" panose="020B0604020202020204" pitchFamily="34" charset="0"/>
              </a:rPr>
              <a:t>?  </a:t>
            </a:r>
          </a:p>
          <a:p>
            <a:pPr marL="0" indent="0" algn="l">
              <a:buFont typeface="+mj-lt"/>
              <a:buNone/>
            </a:pPr>
            <a:r>
              <a:rPr lang="en-US" sz="1200" dirty="0">
                <a:latin typeface="Arial" panose="020B0604020202020204" pitchFamily="34" charset="0"/>
                <a:cs typeface="Arial" panose="020B0604020202020204" pitchFamily="34" charset="0"/>
              </a:rPr>
              <a:t>                 </a:t>
            </a:r>
            <a:r>
              <a:rPr lang="en-US" sz="1200" b="0" u="none" dirty="0">
                <a:latin typeface="Arial" panose="020B0604020202020204" pitchFamily="34" charset="0"/>
                <a:cs typeface="Arial" panose="020B0604020202020204" pitchFamily="34" charset="0"/>
              </a:rPr>
              <a:t>The State communicates with the North Carolina Grocers Association.</a:t>
            </a:r>
          </a:p>
          <a:p>
            <a:pPr marL="0" indent="0" algn="l">
              <a:buFont typeface="+mj-lt"/>
              <a:buNone/>
            </a:pPr>
            <a:endParaRPr lang="en-US" sz="1200" b="0" u="none" dirty="0">
              <a:latin typeface="Arial" panose="020B0604020202020204" pitchFamily="34" charset="0"/>
              <a:cs typeface="Arial" panose="020B0604020202020204" pitchFamily="34" charset="0"/>
            </a:endParaRPr>
          </a:p>
          <a:p>
            <a:pPr marL="228600" indent="-228600" algn="l">
              <a:buFont typeface="+mj-lt"/>
              <a:buAutoNum type="arabicPeriod" startAt="2"/>
            </a:pPr>
            <a:r>
              <a:rPr lang="en-US" sz="1200" b="0" dirty="0">
                <a:solidFill>
                  <a:srgbClr val="FF0000"/>
                </a:solidFill>
                <a:latin typeface="Arial" panose="020B0604020202020204" pitchFamily="34" charset="0"/>
                <a:cs typeface="Arial" panose="020B0604020202020204" pitchFamily="34" charset="0"/>
              </a:rPr>
              <a:t>Evaluate the affected areas by  accessing power outages, flood levels, property damage, etc. </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b="0" dirty="0">
                <a:solidFill>
                  <a:srgbClr val="FF0000"/>
                </a:solidFill>
                <a:latin typeface="Arial" panose="020B0604020202020204" pitchFamily="34" charset="0"/>
                <a:cs typeface="Arial" panose="020B0604020202020204" pitchFamily="34" charset="0"/>
              </a:rPr>
              <a:t>                </a:t>
            </a:r>
            <a:r>
              <a:rPr lang="en-US" sz="1200" b="0" u="none" dirty="0">
                <a:latin typeface="Arial" panose="020B0604020202020204" pitchFamily="34" charset="0"/>
                <a:cs typeface="Arial" panose="020B0604020202020204" pitchFamily="34" charset="0"/>
              </a:rPr>
              <a:t>The State communicates with the state and local </a:t>
            </a:r>
            <a:r>
              <a:rPr lang="en-US" sz="1200" b="0" u="none" dirty="0">
                <a:solidFill>
                  <a:srgbClr val="FF0000"/>
                </a:solidFill>
                <a:latin typeface="Arial" panose="020B0604020202020204" pitchFamily="34" charset="0"/>
                <a:cs typeface="Arial" panose="020B0604020202020204" pitchFamily="34" charset="0"/>
              </a:rPr>
              <a:t>Emergency Management Operations to collect this data</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1200" b="0" u="none" dirty="0">
              <a:solidFill>
                <a:srgbClr val="FF0000"/>
              </a:solidFill>
              <a:latin typeface="Arial" panose="020B0604020202020204" pitchFamily="34" charset="0"/>
              <a:cs typeface="Arial" panose="020B0604020202020204" pitchFamily="34" charset="0"/>
            </a:endParaRPr>
          </a:p>
          <a:p>
            <a:pPr marL="0" indent="0" algn="l">
              <a:buFont typeface="+mj-lt"/>
              <a:buNone/>
            </a:pPr>
            <a:r>
              <a:rPr lang="en-US" sz="1200" b="0" u="none" dirty="0">
                <a:solidFill>
                  <a:srgbClr val="FF0000"/>
                </a:solidFill>
                <a:latin typeface="Arial" panose="020B0604020202020204" pitchFamily="34" charset="0"/>
                <a:cs typeface="Arial" panose="020B0604020202020204" pitchFamily="34" charset="0"/>
              </a:rPr>
              <a:t>3.   This must be requested by the Governor</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4014389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b="0" dirty="0">
                <a:latin typeface="Arial" panose="020B0604020202020204" pitchFamily="34" charset="0"/>
                <a:cs typeface="Arial" panose="020B0604020202020204" pitchFamily="34" charset="0"/>
              </a:rPr>
              <a:t>The DFNS program is for any household who is </a:t>
            </a:r>
            <a:r>
              <a:rPr lang="en-US" u="sng" dirty="0">
                <a:latin typeface="Arial" panose="020B0604020202020204" pitchFamily="34" charset="0"/>
                <a:cs typeface="Arial" panose="020B0604020202020204" pitchFamily="34" charset="0"/>
              </a:rPr>
              <a:t>not</a:t>
            </a:r>
            <a:r>
              <a:rPr lang="en-US" b="0" dirty="0">
                <a:latin typeface="Arial" panose="020B0604020202020204" pitchFamily="34" charset="0"/>
                <a:cs typeface="Arial" panose="020B0604020202020204" pitchFamily="34" charset="0"/>
              </a:rPr>
              <a:t> currently receiving Food and Nutrition Services (FNS)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         This includes anyone who is currently disqualified or was approved in the month of the  disaster period but prorated to zero.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DFNS issues the full benefit amount to the number of individuals in the household.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dirty="0">
              <a:latin typeface="Arial" panose="020B0604020202020204" pitchFamily="34" charset="0"/>
              <a:cs typeface="Arial" panose="020B0604020202020204" pitchFamily="34" charset="0"/>
            </a:endParaRPr>
          </a:p>
          <a:p>
            <a:pPr marL="0" indent="0" algn="l">
              <a:buFont typeface="Arial" panose="020B0604020202020204" pitchFamily="34" charset="0"/>
              <a:buNone/>
            </a:pPr>
            <a:r>
              <a:rPr lang="en-US" sz="1200" b="0" dirty="0">
                <a:latin typeface="Arial" panose="020B0604020202020204" pitchFamily="34" charset="0"/>
                <a:cs typeface="Arial" panose="020B0604020202020204" pitchFamily="34" charset="0"/>
              </a:rPr>
              <a:t>Because of this, regular Food and Nutrition Services households will receive a supplement up to the max for the number of individuals in their household (if the household already receives the max allotment, there is no supplement)</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4032017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0" kern="1200" dirty="0">
                <a:solidFill>
                  <a:schemeClr val="tx1"/>
                </a:solidFill>
                <a:effectLst/>
                <a:latin typeface="Arial" panose="020B0604020202020204" pitchFamily="34" charset="0"/>
                <a:ea typeface="+mn-ea"/>
                <a:cs typeface="Arial" panose="020B0604020202020204" pitchFamily="34" charset="0"/>
              </a:rPr>
              <a:t>As we stated earlier, each disaster is different and is evaluated on it’s own to determine what waiver(s) would be best  to alleviate hardships to those effected. The most common waivers that have been requested from USDA include:</a:t>
            </a:r>
          </a:p>
          <a:p>
            <a:pPr lvl="0"/>
            <a:endParaRPr lang="en-US" sz="1200" b="0" kern="120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Arial" panose="020B0604020202020204" pitchFamily="34" charset="0"/>
                <a:ea typeface="+mn-ea"/>
                <a:cs typeface="Arial" panose="020B0604020202020204" pitchFamily="34" charset="0"/>
              </a:rPr>
              <a:t>Timely reporting of food loss</a:t>
            </a:r>
            <a:r>
              <a:rPr lang="en-US" sz="1200" kern="1200" dirty="0">
                <a:solidFill>
                  <a:schemeClr val="tx1"/>
                </a:solidFill>
                <a:effectLst/>
                <a:latin typeface="Arial" panose="020B0604020202020204" pitchFamily="34" charset="0"/>
                <a:ea typeface="+mn-ea"/>
                <a:cs typeface="Arial" panose="020B0604020202020204" pitchFamily="34" charset="0"/>
              </a:rPr>
              <a:t>- </a:t>
            </a:r>
            <a:r>
              <a:rPr lang="en-US" b="0" dirty="0">
                <a:latin typeface="Arial" panose="020B0604020202020204" pitchFamily="34" charset="0"/>
                <a:cs typeface="Arial" panose="020B0604020202020204" pitchFamily="34" charset="0"/>
              </a:rPr>
              <a:t>This allows for the extension of a household to report beyond the 10-day reporting period.</a:t>
            </a:r>
          </a:p>
          <a:p>
            <a:pPr lvl="0"/>
            <a:r>
              <a:rPr lang="en-US" sz="1200" kern="1200" dirty="0">
                <a:solidFill>
                  <a:schemeClr val="tx1"/>
                </a:solidFill>
                <a:effectLst/>
                <a:latin typeface="Arial" panose="020B0604020202020204" pitchFamily="34" charset="0"/>
                <a:ea typeface="+mn-ea"/>
                <a:cs typeface="Arial" panose="020B0604020202020204" pitchFamily="34" charset="0"/>
              </a:rPr>
              <a:t>The State may  request an extension period up to 30 days.  </a:t>
            </a:r>
          </a:p>
          <a:p>
            <a:pPr lvl="0"/>
            <a:r>
              <a:rPr lang="en-US" sz="1200" b="1" kern="1200" dirty="0">
                <a:solidFill>
                  <a:schemeClr val="tx1"/>
                </a:solidFill>
                <a:effectLst/>
                <a:latin typeface="Arial" panose="020B0604020202020204" pitchFamily="34" charset="0"/>
                <a:ea typeface="+mn-ea"/>
                <a:cs typeface="Arial" panose="020B0604020202020204" pitchFamily="34" charset="0"/>
              </a:rPr>
              <a:t>Auto Mass Replacement</a:t>
            </a:r>
            <a:r>
              <a:rPr lang="en-US" sz="1200" kern="1200" dirty="0">
                <a:solidFill>
                  <a:schemeClr val="tx1"/>
                </a:solidFill>
                <a:effectLst/>
                <a:latin typeface="Arial" panose="020B0604020202020204" pitchFamily="34" charset="0"/>
                <a:ea typeface="+mn-ea"/>
                <a:cs typeface="Arial" panose="020B0604020202020204" pitchFamily="34" charset="0"/>
              </a:rPr>
              <a:t>- This allows the state to complete mass replacements to  current participating FNS households.  The state can request to replace a percentage of the household benefits (This still requires an affidavit)</a:t>
            </a:r>
          </a:p>
          <a:p>
            <a:pPr lvl="0"/>
            <a:r>
              <a:rPr lang="en-US" sz="1200" b="1" kern="1200" dirty="0">
                <a:solidFill>
                  <a:schemeClr val="tx1"/>
                </a:solidFill>
                <a:effectLst/>
                <a:latin typeface="Arial" panose="020B0604020202020204" pitchFamily="34" charset="0"/>
                <a:ea typeface="+mn-ea"/>
                <a:cs typeface="Arial" panose="020B0604020202020204" pitchFamily="34" charset="0"/>
              </a:rPr>
              <a:t>Hot Foods</a:t>
            </a:r>
            <a:r>
              <a:rPr lang="en-US" sz="1200" kern="1200" dirty="0">
                <a:solidFill>
                  <a:schemeClr val="tx1"/>
                </a:solidFill>
                <a:effectLst/>
                <a:latin typeface="Arial" panose="020B0604020202020204" pitchFamily="34" charset="0"/>
                <a:ea typeface="+mn-ea"/>
                <a:cs typeface="Arial" panose="020B0604020202020204" pitchFamily="34" charset="0"/>
              </a:rPr>
              <a:t>– This allows the household to purchase hot foods for all authorized retailers.</a:t>
            </a:r>
          </a:p>
          <a:p>
            <a:pPr lvl="0"/>
            <a:r>
              <a:rPr lang="en-US" sz="1200" b="1" kern="1200" dirty="0">
                <a:solidFill>
                  <a:schemeClr val="tx1"/>
                </a:solidFill>
                <a:effectLst/>
                <a:latin typeface="Arial" panose="020B0604020202020204" pitchFamily="34" charset="0"/>
                <a:ea typeface="+mn-ea"/>
                <a:cs typeface="Arial" panose="020B0604020202020204" pitchFamily="34" charset="0"/>
              </a:rPr>
              <a:t>Expungement</a:t>
            </a:r>
            <a:r>
              <a:rPr lang="en-US" sz="1200" kern="1200" dirty="0">
                <a:solidFill>
                  <a:schemeClr val="tx1"/>
                </a:solidFill>
                <a:effectLst/>
                <a:latin typeface="Arial" panose="020B0604020202020204" pitchFamily="34" charset="0"/>
                <a:ea typeface="+mn-ea"/>
                <a:cs typeface="Arial" panose="020B0604020202020204" pitchFamily="34" charset="0"/>
              </a:rPr>
              <a:t>- </a:t>
            </a:r>
            <a:r>
              <a:rPr lang="en-US" b="0" u="none" dirty="0">
                <a:latin typeface="Arial" panose="020B0604020202020204" pitchFamily="34" charset="0"/>
                <a:cs typeface="Arial" panose="020B0604020202020204" pitchFamily="34" charset="0"/>
              </a:rPr>
              <a:t>This allows the state to use a shorter timeframe for expunging DFNS benefits, usually 90 days after the DFNS</a:t>
            </a:r>
          </a:p>
          <a:p>
            <a:pPr lvl="0"/>
            <a:r>
              <a:rPr lang="en-US" b="1" u="none" dirty="0">
                <a:latin typeface="Arial" panose="020B0604020202020204" pitchFamily="34" charset="0"/>
                <a:cs typeface="Arial" panose="020B0604020202020204" pitchFamily="34" charset="0"/>
              </a:rPr>
              <a:t>Early Issuance-</a:t>
            </a:r>
            <a:r>
              <a:rPr lang="en-US" sz="1200" kern="1200" dirty="0">
                <a:solidFill>
                  <a:schemeClr val="tx1"/>
                </a:solidFill>
                <a:effectLst/>
                <a:latin typeface="Arial" panose="020B0604020202020204" pitchFamily="34" charset="0"/>
                <a:ea typeface="+mn-ea"/>
                <a:cs typeface="Arial" panose="020B0604020202020204" pitchFamily="34" charset="0"/>
              </a:rPr>
              <a:t> This allows the state to issue benefits earlier than the normal issuance date</a:t>
            </a:r>
          </a:p>
          <a:p>
            <a:pPr lvl="0"/>
            <a:endParaRPr lang="en-US" sz="1200" kern="1200" dirty="0">
              <a:solidFill>
                <a:schemeClr val="tx1"/>
              </a:solidFill>
              <a:effectLst/>
              <a:latin typeface="Arial" panose="020B0604020202020204" pitchFamily="34" charset="0"/>
              <a:ea typeface="+mn-ea"/>
              <a:cs typeface="Arial" panose="020B0604020202020204" pitchFamily="34" charset="0"/>
            </a:endParaRPr>
          </a:p>
          <a:p>
            <a:pPr lvl="0"/>
            <a:endParaRPr lang="en-US" sz="1200" kern="1200" dirty="0">
              <a:solidFill>
                <a:schemeClr val="tx1"/>
              </a:solidFill>
              <a:effectLst/>
              <a:latin typeface="Arial" panose="020B0604020202020204" pitchFamily="34" charset="0"/>
              <a:ea typeface="+mn-ea"/>
              <a:cs typeface="Arial" panose="020B0604020202020204" pitchFamily="34" charset="0"/>
            </a:endParaRPr>
          </a:p>
          <a:p>
            <a:pPr lvl="0"/>
            <a:endParaRPr lang="en-US" sz="1200" kern="1200" dirty="0">
              <a:solidFill>
                <a:schemeClr val="tx1"/>
              </a:solidFill>
              <a:effectLst/>
              <a:latin typeface="Arial" panose="020B0604020202020204" pitchFamily="34" charset="0"/>
              <a:ea typeface="+mn-ea"/>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660692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Consider the following when planning for a disaster:</a:t>
            </a:r>
          </a:p>
          <a:p>
            <a:endParaRPr lang="en-US"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Where will the DFNS site(s) be located?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latin typeface="Arial" panose="020B0604020202020204" pitchFamily="34" charset="0"/>
                <a:cs typeface="Arial" panose="020B0604020202020204" pitchFamily="34" charset="0"/>
              </a:rPr>
              <a:t>Is there power, will a generator be needed?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latin typeface="Arial" panose="020B0604020202020204" pitchFamily="34" charset="0"/>
                <a:cs typeface="Arial" panose="020B0604020202020204" pitchFamily="34" charset="0"/>
              </a:rPr>
              <a:t>Have an alternate site in case the original site was in the  effected area?</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Number of sites needed to service the citizens in your county?</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Is transportation to and from the proposed sites an issue?</a:t>
            </a:r>
          </a:p>
          <a:p>
            <a:pPr lvl="1">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latin typeface="Arial" panose="020B0604020202020204" pitchFamily="34" charset="0"/>
                <a:cs typeface="Arial" panose="020B0604020202020204" pitchFamily="34" charset="0"/>
              </a:rPr>
              <a:t>If the preferred site is the local DSS, can both the DFNS and FNS program operations be ran simultaneously without obstruction?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How will lines be designated for regular FNS and DFNS applications?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Can separate area’s be designated?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Is the site large enough for the expected crowd?</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Does the site have sufficient parking available?</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Adequate traffic flow?</a:t>
            </a: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the event of rain or excessive heat/cold, is there sufficient shelter for the expected number of clients?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Are tents, fans/heaters, snacks, water needed to accommodate the crowd?</a:t>
            </a: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Is there appropriate bathroom facilities to accommodate the crowd</a:t>
            </a:r>
          </a:p>
          <a:p>
            <a:pPr marL="0" lvl="0" indent="0">
              <a:buFont typeface="Arial" panose="020B0604020202020204" pitchFamily="34" charset="0"/>
              <a:buNone/>
            </a:pPr>
            <a:r>
              <a:rPr lang="en-US" dirty="0">
                <a:latin typeface="Arial" panose="020B0604020202020204" pitchFamily="34" charset="0"/>
                <a:cs typeface="Arial" panose="020B0604020202020204" pitchFamily="34" charset="0"/>
              </a:rPr>
              <a:t>            Are Porta </a:t>
            </a:r>
            <a:r>
              <a:rPr lang="en-US" dirty="0" err="1">
                <a:latin typeface="Arial" panose="020B0604020202020204" pitchFamily="34" charset="0"/>
                <a:cs typeface="Arial" panose="020B0604020202020204" pitchFamily="34" charset="0"/>
              </a:rPr>
              <a:t>Potties</a:t>
            </a:r>
            <a:r>
              <a:rPr lang="en-US" dirty="0">
                <a:latin typeface="Arial" panose="020B0604020202020204" pitchFamily="34" charset="0"/>
                <a:cs typeface="Arial" panose="020B0604020202020204" pitchFamily="34" charset="0"/>
              </a:rPr>
              <a:t> needed?</a:t>
            </a:r>
          </a:p>
          <a:p>
            <a:pPr marL="628650" lvl="1"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1">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3409447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1" indent="0">
              <a:buFont typeface="Arial" panose="020B0604020202020204" pitchFamily="34" charset="0"/>
              <a:buNone/>
            </a:pPr>
            <a:r>
              <a:rPr lang="en-US" dirty="0">
                <a:latin typeface="Arial" panose="020B0604020202020204" pitchFamily="34" charset="0"/>
                <a:cs typeface="Arial" panose="020B0604020202020204" pitchFamily="34" charset="0"/>
              </a:rPr>
              <a:t>  </a:t>
            </a:r>
          </a:p>
          <a:p>
            <a:pPr marL="171450" lvl="0" indent="-171450">
              <a:buFont typeface="Arial" panose="020B0604020202020204" pitchFamily="34" charset="0"/>
              <a:buChar char="•"/>
            </a:pPr>
            <a:r>
              <a:rPr lang="en-US" dirty="0">
                <a:latin typeface="Arial" panose="020B0604020202020204" pitchFamily="34" charset="0"/>
                <a:cs typeface="Arial" panose="020B0604020202020204" pitchFamily="34" charset="0"/>
              </a:rPr>
              <a:t>Can the site accommodate the needs of the elderly and handicapped?</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sz="1200" kern="1200" dirty="0">
                <a:solidFill>
                  <a:schemeClr val="tx1"/>
                </a:solidFill>
                <a:effectLst/>
                <a:latin typeface="Arial" panose="020B0604020202020204" pitchFamily="34" charset="0"/>
                <a:ea typeface="+mn-ea"/>
                <a:cs typeface="Arial" panose="020B0604020202020204" pitchFamily="34" charset="0"/>
              </a:rPr>
              <a:t>DSFN is ran under the Stafford Act- meaning you cannot question an individual that states they are handicapped and must be treated as such </a:t>
            </a:r>
            <a:r>
              <a:rPr lang="en-US" dirty="0">
                <a:latin typeface="Arial" panose="020B0604020202020204" pitchFamily="34" charset="0"/>
                <a:cs typeface="Arial" panose="020B0604020202020204" pitchFamily="34" charset="0"/>
              </a:rPr>
              <a:t>regardless of physical appearances.</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Is there adequate staff  for interpreting?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Will you require law enforcement or security for crowd or traffic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latin typeface="Arial" panose="020B0604020202020204" pitchFamily="34" charset="0"/>
                <a:cs typeface="Arial" panose="020B0604020202020204" pitchFamily="34" charset="0"/>
              </a:rPr>
              <a:t>Ensure fraud, warning and justice for all signs are prominently displayed</a:t>
            </a:r>
          </a:p>
          <a:p>
            <a:pPr marL="171450" lvl="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730541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DFNS may involve all agency staff, not just the FNS staff.</a:t>
            </a:r>
          </a:p>
          <a:p>
            <a:pPr marL="0" indent="0">
              <a:buFont typeface="Arial" panose="020B0604020202020204" pitchFamily="34" charset="0"/>
              <a:buNone/>
            </a:pPr>
            <a:r>
              <a:rPr lang="en-US" sz="1200" b="0" dirty="0">
                <a:latin typeface="Arial" panose="020B0604020202020204" pitchFamily="34" charset="0"/>
                <a:cs typeface="Arial" panose="020B0604020202020204" pitchFamily="34" charset="0"/>
              </a:rPr>
              <a:t>                     Are volunteers needed?</a:t>
            </a:r>
          </a:p>
          <a:p>
            <a:pPr marL="342900" indent="-342900">
              <a:buFont typeface="Arial" panose="020B0604020202020204" pitchFamily="34" charset="0"/>
              <a:buChar char="•"/>
            </a:pPr>
            <a:endParaRPr lang="en-US" sz="12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Will staff be needed to work weekends or extended hours to take applications?  </a:t>
            </a:r>
          </a:p>
          <a:p>
            <a:pPr marL="0" indent="0">
              <a:buFont typeface="Arial" panose="020B0604020202020204" pitchFamily="34" charset="0"/>
              <a:buNone/>
            </a:pPr>
            <a:r>
              <a:rPr lang="en-US" sz="1200" b="0" dirty="0">
                <a:latin typeface="Arial" panose="020B0604020202020204" pitchFamily="34" charset="0"/>
                <a:cs typeface="Arial" panose="020B0604020202020204" pitchFamily="34" charset="0"/>
              </a:rPr>
              <a:t>                     If so, ensure they are notified with as much advance notice as possible so necessary arrangements can be made (were employees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                     effected by the disaster, do they  have transportation, day care, etc.)</a:t>
            </a:r>
          </a:p>
          <a:p>
            <a:pPr marL="0" indent="0">
              <a:buFont typeface="Arial" panose="020B0604020202020204" pitchFamily="34" charset="0"/>
              <a:buNone/>
            </a:pPr>
            <a:endParaRPr lang="en-US" sz="12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What duties will be assigned to the different staff?</a:t>
            </a:r>
          </a:p>
          <a:p>
            <a:pPr marL="457200" lvl="1" indent="0">
              <a:buFont typeface="Arial" panose="020B0604020202020204" pitchFamily="34" charset="0"/>
              <a:buNone/>
            </a:pPr>
            <a:r>
              <a:rPr lang="en-US" sz="1200" b="0" dirty="0">
                <a:latin typeface="Arial" panose="020B0604020202020204" pitchFamily="34" charset="0"/>
                <a:cs typeface="Arial" panose="020B0604020202020204" pitchFamily="34" charset="0"/>
              </a:rPr>
              <a:t>        Only merit based staff can interview, determine eligibility, complete data entry, or issue EBT Cards</a:t>
            </a:r>
          </a:p>
          <a:p>
            <a:pPr marL="457200" lvl="1" indent="0">
              <a:buFont typeface="Arial" panose="020B0604020202020204" pitchFamily="34" charset="0"/>
              <a:buNone/>
            </a:pPr>
            <a:r>
              <a:rPr lang="en-US" sz="1200" b="0" dirty="0">
                <a:latin typeface="Arial" panose="020B0604020202020204" pitchFamily="34" charset="0"/>
                <a:cs typeface="Arial" panose="020B0604020202020204" pitchFamily="34" charset="0"/>
              </a:rPr>
              <a:t>        Have PI workers available to complete front end referrals</a:t>
            </a:r>
          </a:p>
          <a:p>
            <a:endParaRPr lang="en-US" sz="12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Will the space accommodate separate duty stations?</a:t>
            </a:r>
          </a:p>
          <a:p>
            <a:pPr marL="457200" lvl="1" indent="0">
              <a:buFont typeface="Arial" panose="020B0604020202020204" pitchFamily="34" charset="0"/>
              <a:buNone/>
            </a:pPr>
            <a:r>
              <a:rPr lang="en-US" sz="1200" b="0" dirty="0">
                <a:latin typeface="Arial" panose="020B0604020202020204" pitchFamily="34" charset="0"/>
                <a:cs typeface="Arial" panose="020B0604020202020204" pitchFamily="34" charset="0"/>
              </a:rPr>
              <a:t>        Eligibility and issuance responsibilities  must be separated to minimize employee fraud</a:t>
            </a:r>
          </a:p>
          <a:p>
            <a:pPr marL="800100" lvl="1" indent="-342900">
              <a:buFont typeface="Arial" panose="020B0604020202020204" pitchFamily="34" charset="0"/>
              <a:buChar char="•"/>
            </a:pPr>
            <a:endParaRPr lang="en-US" sz="12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How many computers are available for keying?</a:t>
            </a:r>
          </a:p>
          <a:p>
            <a:pPr marL="457200" lvl="1" indent="0">
              <a:buFont typeface="Arial" panose="020B0604020202020204" pitchFamily="34" charset="0"/>
              <a:buNone/>
            </a:pPr>
            <a:r>
              <a:rPr lang="en-US" sz="1200" b="0" dirty="0">
                <a:latin typeface="Arial" panose="020B0604020202020204" pitchFamily="34" charset="0"/>
                <a:cs typeface="Arial" panose="020B0604020202020204" pitchFamily="34" charset="0"/>
              </a:rPr>
              <a:t>        Are additional computers needed?</a:t>
            </a:r>
          </a:p>
          <a:p>
            <a:pPr marL="800100" lvl="1" indent="-342900">
              <a:buFont typeface="Arial" panose="020B0604020202020204" pitchFamily="34" charset="0"/>
              <a:buChar char="•"/>
            </a:pPr>
            <a:endParaRPr lang="en-US" sz="1200" b="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1200" b="0" dirty="0">
                <a:latin typeface="Arial" panose="020B0604020202020204" pitchFamily="34" charset="0"/>
                <a:cs typeface="Arial" panose="020B0604020202020204" pitchFamily="34" charset="0"/>
              </a:rPr>
              <a:t>Which supervisor(s) will be designated to take and process employee applications?</a:t>
            </a:r>
          </a:p>
          <a:p>
            <a:pPr lvl="0">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11537396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Social Services| Disaster Food and Nutrition Services Training | June 11, 2018</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DD1A5489-0EEC-4562-9C4A-11A24300BAD4}"/>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mailto:DSS.Policy.Questions@dhhs.nc.gov"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https://readync.org/EN/Index.html" TargetMode="External"/><Relationship Id="rId2" Type="http://schemas.openxmlformats.org/officeDocument/2006/relationships/notesSlide" Target="../notesSlides/notesSlide21.xml"/><Relationship Id="rId1" Type="http://schemas.openxmlformats.org/officeDocument/2006/relationships/slideLayout" Target="../slideLayouts/slideLayout8.xml"/><Relationship Id="rId4" Type="http://schemas.openxmlformats.org/officeDocument/2006/relationships/hyperlink" Target="https://economicbenefits.nc.gov/FN_A/FN_A/server/general/projects/Integrated%20Eligibility%20Manual/Integrated_Eligibility_Manual.htm#IEM_Home.ht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2768596" y="2051009"/>
            <a:ext cx="5774267" cy="2020824"/>
          </a:xfrm>
        </p:spPr>
        <p:txBody>
          <a:bodyPr/>
          <a:lstStyle/>
          <a:p>
            <a:r>
              <a:rPr lang="en-US" sz="1800" dirty="0">
                <a:latin typeface="Gotham Light" pitchFamily="50" charset="0"/>
                <a:cs typeface="Arial"/>
              </a:rPr>
              <a:t>NC Department of Health and Human Services </a:t>
            </a:r>
          </a:p>
          <a:p>
            <a:r>
              <a:rPr lang="en-US" dirty="0"/>
              <a:t>Disaster Food and Nutrition Services (DFNS) Program</a:t>
            </a:r>
          </a:p>
        </p:txBody>
      </p:sp>
      <p:sp>
        <p:nvSpPr>
          <p:cNvPr id="10" name="Text Placeholder 8"/>
          <p:cNvSpPr>
            <a:spLocks noGrp="1"/>
          </p:cNvSpPr>
          <p:nvPr>
            <p:ph type="body" sz="quarter" idx="11"/>
          </p:nvPr>
        </p:nvSpPr>
        <p:spPr>
          <a:xfrm>
            <a:off x="2530057" y="3889381"/>
            <a:ext cx="5774267" cy="1828800"/>
          </a:xfrm>
        </p:spPr>
        <p:txBody>
          <a:bodyPr/>
          <a:lstStyle/>
          <a:p>
            <a:pPr algn="ctr"/>
            <a:r>
              <a:rPr lang="en-US" dirty="0"/>
              <a:t> Presented by:</a:t>
            </a:r>
          </a:p>
          <a:p>
            <a:pPr algn="ctr"/>
            <a:r>
              <a:rPr lang="en-US" dirty="0"/>
              <a:t> </a:t>
            </a:r>
            <a:r>
              <a:rPr lang="en-US" b="0" dirty="0"/>
              <a:t>David Locklear</a:t>
            </a:r>
          </a:p>
          <a:p>
            <a:pPr algn="ctr"/>
            <a:r>
              <a:rPr lang="en-US" b="0" dirty="0"/>
              <a:t> Suzanne Harlow and</a:t>
            </a:r>
          </a:p>
          <a:p>
            <a:pPr algn="ctr"/>
            <a:r>
              <a:rPr lang="en-US" b="0" dirty="0"/>
              <a:t> Robert Cox</a:t>
            </a:r>
            <a:endParaRPr lang="en-US" sz="2400" b="0" dirty="0"/>
          </a:p>
        </p:txBody>
      </p:sp>
      <p:sp>
        <p:nvSpPr>
          <p:cNvPr id="11" name="Text Placeholder 9"/>
          <p:cNvSpPr>
            <a:spLocks noGrp="1"/>
          </p:cNvSpPr>
          <p:nvPr>
            <p:ph type="body" sz="quarter" idx="12"/>
          </p:nvPr>
        </p:nvSpPr>
        <p:spPr>
          <a:xfrm>
            <a:off x="2768596" y="5718181"/>
            <a:ext cx="5774267" cy="622984"/>
          </a:xfrm>
        </p:spPr>
        <p:txBody>
          <a:bodyPr>
            <a:normAutofit/>
          </a:bodyPr>
          <a:lstStyle/>
          <a:p>
            <a:r>
              <a:rPr lang="en-US" dirty="0"/>
              <a:t>                  June 11, 2018</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2FEEEC-6996-46C3-AE77-C2ED1BB455C8}"/>
              </a:ext>
            </a:extLst>
          </p:cNvPr>
          <p:cNvSpPr>
            <a:spLocks noGrp="1"/>
          </p:cNvSpPr>
          <p:nvPr>
            <p:ph type="body" sz="quarter" idx="18"/>
          </p:nvPr>
        </p:nvSpPr>
        <p:spPr>
          <a:xfrm>
            <a:off x="357188" y="1213338"/>
            <a:ext cx="8403753" cy="4712677"/>
          </a:xfrm>
        </p:spPr>
        <p:txBody>
          <a:bodyPr/>
          <a:lstStyle/>
          <a:p>
            <a:pPr marL="0" indent="0">
              <a:buNone/>
            </a:pPr>
            <a:r>
              <a:rPr lang="en-US" sz="2800" dirty="0"/>
              <a:t>Consider the following When Preparing For a Disaster (continued)</a:t>
            </a:r>
          </a:p>
          <a:p>
            <a:pPr marL="0" indent="0">
              <a:buNone/>
            </a:pPr>
            <a:endParaRPr lang="en-US" sz="2400" b="0" dirty="0"/>
          </a:p>
          <a:p>
            <a:endParaRPr lang="en-US" sz="2400" b="0" dirty="0"/>
          </a:p>
          <a:p>
            <a:r>
              <a:rPr lang="en-US" sz="2400" b="0" dirty="0"/>
              <a:t>What is the plan for EBT Card security? </a:t>
            </a:r>
          </a:p>
          <a:p>
            <a:endParaRPr lang="en-US" sz="2400" b="0" dirty="0"/>
          </a:p>
          <a:p>
            <a:r>
              <a:rPr lang="en-US" sz="2400" b="0" dirty="0"/>
              <a:t>Ensure there are at least two staff at issuance table at all times</a:t>
            </a:r>
          </a:p>
          <a:p>
            <a:endParaRPr lang="en-US" sz="2400" b="0" dirty="0"/>
          </a:p>
          <a:p>
            <a:endParaRPr lang="en-US" sz="2400" b="0" dirty="0"/>
          </a:p>
          <a:p>
            <a:endParaRPr lang="en-US" sz="2400" b="0" dirty="0"/>
          </a:p>
          <a:p>
            <a:endParaRPr lang="en-US" sz="2400" b="0" dirty="0"/>
          </a:p>
          <a:p>
            <a:pPr lvl="0"/>
            <a:endParaRPr lang="en-US" sz="2400" b="0" dirty="0"/>
          </a:p>
          <a:p>
            <a:pPr lvl="0"/>
            <a:endParaRPr lang="en-US" b="0" dirty="0"/>
          </a:p>
          <a:p>
            <a:endParaRPr lang="en-US" dirty="0"/>
          </a:p>
        </p:txBody>
      </p:sp>
      <p:sp>
        <p:nvSpPr>
          <p:cNvPr id="7" name="Title 2">
            <a:extLst>
              <a:ext uri="{FF2B5EF4-FFF2-40B4-BE49-F238E27FC236}">
                <a16:creationId xmlns:a16="http://schemas.microsoft.com/office/drawing/2014/main" id="{219786A9-E787-4776-8C5F-81FF4EA06224}"/>
              </a:ext>
            </a:extLst>
          </p:cNvPr>
          <p:cNvSpPr>
            <a:spLocks noGrp="1"/>
          </p:cNvSpPr>
          <p:nvPr>
            <p:ph type="title"/>
          </p:nvPr>
        </p:nvSpPr>
        <p:spPr>
          <a:xfrm>
            <a:off x="131444" y="0"/>
            <a:ext cx="7843267" cy="548640"/>
          </a:xfrm>
        </p:spPr>
        <p:txBody>
          <a:bodyPr/>
          <a:lstStyle/>
          <a:p>
            <a:pPr marL="571500" indent="-571500">
              <a:buFont typeface="+mj-lt"/>
              <a:buAutoNum type="romanUcPeriod" startAt="3"/>
            </a:pPr>
            <a:r>
              <a:rPr lang="en-US" dirty="0"/>
              <a:t>Emergency Preparedness </a:t>
            </a:r>
          </a:p>
        </p:txBody>
      </p:sp>
    </p:spTree>
    <p:extLst>
      <p:ext uri="{BB962C8B-B14F-4D97-AF65-F5344CB8AC3E}">
        <p14:creationId xmlns:p14="http://schemas.microsoft.com/office/powerpoint/2010/main" val="811264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524933" y="757238"/>
            <a:ext cx="7729381" cy="5494337"/>
          </a:xfrm>
        </p:spPr>
        <p:txBody>
          <a:bodyPr/>
          <a:lstStyle/>
          <a:p>
            <a:pPr marL="0" lvl="0" indent="0">
              <a:buNone/>
            </a:pPr>
            <a:r>
              <a:rPr lang="en-US" sz="2400" dirty="0"/>
              <a:t>DFNS Basic Eligibility Requirements:</a:t>
            </a:r>
          </a:p>
          <a:p>
            <a:pPr lvl="0"/>
            <a:r>
              <a:rPr lang="en-US" sz="2400" b="0" dirty="0"/>
              <a:t>Applicant must have  resided or worked in disaster area</a:t>
            </a:r>
          </a:p>
          <a:p>
            <a:pPr lvl="0"/>
            <a:r>
              <a:rPr lang="en-US" sz="2400" b="0" dirty="0"/>
              <a:t>Purchasing or planning to purchase food during the benefit month</a:t>
            </a:r>
          </a:p>
          <a:p>
            <a:pPr lvl="0"/>
            <a:r>
              <a:rPr lang="en-US" sz="2400" b="0" dirty="0"/>
              <a:t>Experienced an adverse effect due to disaster</a:t>
            </a:r>
          </a:p>
          <a:p>
            <a:pPr lvl="0"/>
            <a:endParaRPr lang="en-US" sz="2400" b="0" dirty="0"/>
          </a:p>
          <a:p>
            <a:pPr marL="0" lvl="0" indent="0">
              <a:buNone/>
            </a:pPr>
            <a:r>
              <a:rPr lang="en-US" sz="2400" dirty="0"/>
              <a:t>Households meeting the basic Eligibility Requirements can now be evaluated for income eligibility:</a:t>
            </a:r>
          </a:p>
          <a:p>
            <a:pPr marL="0" lvl="0" indent="0">
              <a:buNone/>
            </a:pPr>
            <a:endParaRPr lang="en-US" sz="2400" dirty="0"/>
          </a:p>
          <a:p>
            <a:pPr lvl="0"/>
            <a:r>
              <a:rPr lang="en-US" sz="2400" b="0" dirty="0"/>
              <a:t>Net take home pay </a:t>
            </a:r>
            <a:r>
              <a:rPr lang="en-US" sz="2400" b="0" dirty="0">
                <a:solidFill>
                  <a:srgbClr val="00B050"/>
                </a:solidFill>
              </a:rPr>
              <a:t>plus</a:t>
            </a:r>
            <a:r>
              <a:rPr lang="en-US" sz="2400" b="0" dirty="0"/>
              <a:t> available liquid  resources</a:t>
            </a:r>
          </a:p>
          <a:p>
            <a:pPr lvl="0"/>
            <a:r>
              <a:rPr lang="en-US" sz="2400" b="0" dirty="0">
                <a:solidFill>
                  <a:srgbClr val="00B050"/>
                </a:solidFill>
              </a:rPr>
              <a:t>Minus</a:t>
            </a:r>
            <a:r>
              <a:rPr lang="en-US" sz="2400" b="0" dirty="0"/>
              <a:t> deductible disaster related expenses</a:t>
            </a:r>
          </a:p>
          <a:p>
            <a:pPr lvl="0"/>
            <a:r>
              <a:rPr lang="en-US" sz="2400" b="0" dirty="0">
                <a:solidFill>
                  <a:srgbClr val="00B050"/>
                </a:solidFill>
              </a:rPr>
              <a:t>Equal or less than </a:t>
            </a:r>
            <a:r>
              <a:rPr lang="en-US" sz="2400" b="0" dirty="0"/>
              <a:t>the disaster gross income limit</a:t>
            </a:r>
          </a:p>
          <a:p>
            <a:pPr lvl="0"/>
            <a:endParaRPr lang="en-US" sz="2400" b="0" dirty="0"/>
          </a:p>
          <a:p>
            <a:endParaRPr lang="en-US"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4"/>
            </a:pPr>
            <a:r>
              <a:rPr lang="en-US" dirty="0"/>
              <a:t> Disaster FNS Eligibility</a:t>
            </a:r>
          </a:p>
        </p:txBody>
      </p:sp>
    </p:spTree>
    <p:extLst>
      <p:ext uri="{BB962C8B-B14F-4D97-AF65-F5344CB8AC3E}">
        <p14:creationId xmlns:p14="http://schemas.microsoft.com/office/powerpoint/2010/main" val="1717286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524933" y="757238"/>
            <a:ext cx="7729381" cy="5494337"/>
          </a:xfrm>
        </p:spPr>
        <p:txBody>
          <a:bodyPr/>
          <a:lstStyle/>
          <a:p>
            <a:pPr marL="0" lvl="0" indent="0">
              <a:buNone/>
            </a:pPr>
            <a:r>
              <a:rPr lang="en-US" sz="2400" dirty="0"/>
              <a:t>Required Verifications</a:t>
            </a:r>
          </a:p>
          <a:p>
            <a:pPr lvl="0"/>
            <a:r>
              <a:rPr lang="en-US" sz="2400" b="0" dirty="0"/>
              <a:t>Identity is the only </a:t>
            </a:r>
            <a:r>
              <a:rPr lang="en-US" sz="2400" b="0" u="sng" dirty="0"/>
              <a:t>required</a:t>
            </a:r>
            <a:r>
              <a:rPr lang="en-US" sz="2400" b="0" dirty="0"/>
              <a:t> verification for Head of Household or Authorized Representative.</a:t>
            </a:r>
          </a:p>
          <a:p>
            <a:pPr marL="0" lvl="0" indent="0">
              <a:buNone/>
            </a:pPr>
            <a:endParaRPr lang="en-US" sz="2400" dirty="0"/>
          </a:p>
          <a:p>
            <a:pPr marL="0" lvl="0" indent="0">
              <a:buNone/>
            </a:pPr>
            <a:r>
              <a:rPr lang="en-US" sz="2400" dirty="0"/>
              <a:t>Verification where possible</a:t>
            </a:r>
          </a:p>
          <a:p>
            <a:pPr lvl="0"/>
            <a:r>
              <a:rPr lang="en-US" sz="2400" b="0" dirty="0"/>
              <a:t>Residency</a:t>
            </a:r>
          </a:p>
          <a:p>
            <a:pPr lvl="0"/>
            <a:r>
              <a:rPr lang="en-US" sz="2400" b="0" dirty="0"/>
              <a:t>Loss of income </a:t>
            </a:r>
          </a:p>
          <a:p>
            <a:pPr lvl="0"/>
            <a:r>
              <a:rPr lang="en-US" sz="2400" b="0" dirty="0"/>
              <a:t>Resources</a:t>
            </a:r>
          </a:p>
          <a:p>
            <a:pPr lvl="0"/>
            <a:endParaRPr lang="en-US" sz="2400" b="0" dirty="0"/>
          </a:p>
          <a:p>
            <a:pPr marL="0" lvl="0" indent="0">
              <a:buNone/>
            </a:pPr>
            <a:r>
              <a:rPr lang="en-US" sz="2400" dirty="0"/>
              <a:t>Verify if questionable</a:t>
            </a:r>
          </a:p>
          <a:p>
            <a:pPr lvl="0"/>
            <a:r>
              <a:rPr lang="en-US" sz="2400" b="0" dirty="0"/>
              <a:t>Household composition </a:t>
            </a:r>
          </a:p>
          <a:p>
            <a:pPr lvl="0"/>
            <a:r>
              <a:rPr lang="en-US" sz="2400" b="0" dirty="0"/>
              <a:t>Food loss</a:t>
            </a:r>
          </a:p>
          <a:p>
            <a:pPr lvl="0"/>
            <a:endParaRPr lang="en-US" sz="2400" dirty="0"/>
          </a:p>
          <a:p>
            <a:pPr lvl="0"/>
            <a:endParaRPr lang="en-US" sz="2400" dirty="0"/>
          </a:p>
          <a:p>
            <a:endParaRPr lang="en-US"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4"/>
            </a:pPr>
            <a:r>
              <a:rPr lang="en-US" dirty="0"/>
              <a:t> Disaster FNS Eligibility</a:t>
            </a:r>
            <a:br>
              <a:rPr lang="en-US" dirty="0"/>
            </a:br>
            <a:endParaRPr lang="en-US" dirty="0"/>
          </a:p>
        </p:txBody>
      </p:sp>
    </p:spTree>
    <p:extLst>
      <p:ext uri="{BB962C8B-B14F-4D97-AF65-F5344CB8AC3E}">
        <p14:creationId xmlns:p14="http://schemas.microsoft.com/office/powerpoint/2010/main" val="209911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6">
            <a:extLst>
              <a:ext uri="{FF2B5EF4-FFF2-40B4-BE49-F238E27FC236}">
                <a16:creationId xmlns:a16="http://schemas.microsoft.com/office/drawing/2014/main" id="{A3C7AF46-EB19-4BFA-B915-C58E1ACD378F}"/>
              </a:ext>
            </a:extLst>
          </p:cNvPr>
          <p:cNvSpPr txBox="1">
            <a:spLocks/>
          </p:cNvSpPr>
          <p:nvPr/>
        </p:nvSpPr>
        <p:spPr>
          <a:xfrm>
            <a:off x="672280" y="655383"/>
            <a:ext cx="7696593" cy="5761838"/>
          </a:xfrm>
          <a:prstGeom prst="rect">
            <a:avLst/>
          </a:prstGeom>
        </p:spPr>
        <p:txBody>
          <a:bodyPr>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2800" dirty="0">
                <a:latin typeface="+mn-lt"/>
              </a:rPr>
              <a:t>Questionable Information</a:t>
            </a:r>
          </a:p>
          <a:p>
            <a:pPr marL="0" indent="0">
              <a:buNone/>
            </a:pPr>
            <a:endParaRPr lang="en-US" sz="2400" dirty="0">
              <a:latin typeface="+mn-lt"/>
            </a:endParaRPr>
          </a:p>
          <a:p>
            <a:pPr marL="0" indent="0">
              <a:buNone/>
            </a:pPr>
            <a:r>
              <a:rPr lang="en-US" sz="2400" b="0" dirty="0">
                <a:latin typeface="+mn-lt"/>
              </a:rPr>
              <a:t>Each Disaster is different and some disasters will make it easier for clients and workers to verify  information than others. Eligibility staff should consider this when making a determination.</a:t>
            </a:r>
          </a:p>
          <a:p>
            <a:pPr marL="0" indent="0">
              <a:buNone/>
            </a:pPr>
            <a:endParaRPr lang="en-US" sz="2400" b="0" dirty="0">
              <a:latin typeface="+mn-lt"/>
            </a:endParaRPr>
          </a:p>
          <a:p>
            <a:pPr marL="0" indent="0">
              <a:buNone/>
            </a:pPr>
            <a:r>
              <a:rPr lang="en-US" sz="2400" b="0" dirty="0">
                <a:latin typeface="+mn-lt"/>
              </a:rPr>
              <a:t>A thorough interview is very important, workers must refer clients without required verification or inconsistent information to onsite to PI investigators  or highly experienced workers  for review.</a:t>
            </a:r>
          </a:p>
          <a:p>
            <a:pPr marL="0" indent="0">
              <a:buNone/>
            </a:pPr>
            <a:endParaRPr lang="en-US" sz="2400" b="0" dirty="0">
              <a:latin typeface="+mn-lt"/>
            </a:endParaRPr>
          </a:p>
          <a:p>
            <a:pPr marL="0" indent="0">
              <a:buNone/>
            </a:pPr>
            <a:r>
              <a:rPr lang="en-US" sz="2400" b="0" dirty="0">
                <a:latin typeface="+mn-lt"/>
              </a:rPr>
              <a:t>A DFNS application maybe delayed for required verifications for up to 7 days from the DOA (instead of the normal 72 hour) to allow for verifications or cross checking applications.  Delayed processing should only be used when fraud is suspected.</a:t>
            </a:r>
          </a:p>
          <a:p>
            <a:pPr marL="0" indent="0">
              <a:buNone/>
            </a:pPr>
            <a:endParaRPr lang="en-US" sz="2400" b="0" dirty="0">
              <a:latin typeface="+mn-lt"/>
            </a:endParaRPr>
          </a:p>
        </p:txBody>
      </p:sp>
      <p:sp>
        <p:nvSpPr>
          <p:cNvPr id="7" name="Title 2">
            <a:extLst>
              <a:ext uri="{FF2B5EF4-FFF2-40B4-BE49-F238E27FC236}">
                <a16:creationId xmlns:a16="http://schemas.microsoft.com/office/drawing/2014/main" id="{2F7935FF-E5EF-4ABF-9E5A-7BE42757E256}"/>
              </a:ext>
            </a:extLst>
          </p:cNvPr>
          <p:cNvSpPr txBox="1">
            <a:spLocks/>
          </p:cNvSpPr>
          <p:nvPr/>
        </p:nvSpPr>
        <p:spPr>
          <a:xfrm>
            <a:off x="131444" y="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IV.  Disaster FNS Eligibility  </a:t>
            </a:r>
          </a:p>
        </p:txBody>
      </p:sp>
    </p:spTree>
    <p:extLst>
      <p:ext uri="{BB962C8B-B14F-4D97-AF65-F5344CB8AC3E}">
        <p14:creationId xmlns:p14="http://schemas.microsoft.com/office/powerpoint/2010/main" val="1827982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6">
            <a:extLst>
              <a:ext uri="{FF2B5EF4-FFF2-40B4-BE49-F238E27FC236}">
                <a16:creationId xmlns:a16="http://schemas.microsoft.com/office/drawing/2014/main" id="{A3C7AF46-EB19-4BFA-B915-C58E1ACD378F}"/>
              </a:ext>
            </a:extLst>
          </p:cNvPr>
          <p:cNvSpPr txBox="1">
            <a:spLocks/>
          </p:cNvSpPr>
          <p:nvPr/>
        </p:nvSpPr>
        <p:spPr>
          <a:xfrm>
            <a:off x="672280" y="655383"/>
            <a:ext cx="7696593" cy="5761838"/>
          </a:xfrm>
          <a:prstGeom prst="rect">
            <a:avLst/>
          </a:prstGeo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2800" dirty="0">
                <a:latin typeface="+mn-lt"/>
              </a:rPr>
              <a:t>Onsite Reviews:</a:t>
            </a:r>
          </a:p>
          <a:p>
            <a:pPr marL="0" indent="0">
              <a:buNone/>
            </a:pPr>
            <a:r>
              <a:rPr lang="en-US" sz="2400" b="0" dirty="0">
                <a:latin typeface="+mn-lt"/>
              </a:rPr>
              <a:t>USDA requires an onsite supervisory review of denied applicants.  Workers must notify applicants of the right to this review </a:t>
            </a:r>
            <a:r>
              <a:rPr lang="en-US" sz="2400" b="0" u="sng" dirty="0">
                <a:latin typeface="+mn-lt"/>
              </a:rPr>
              <a:t>and</a:t>
            </a:r>
            <a:r>
              <a:rPr lang="en-US" sz="2400" b="0" dirty="0">
                <a:latin typeface="+mn-lt"/>
              </a:rPr>
              <a:t> that it will not affect their right to a fair hearing. </a:t>
            </a:r>
          </a:p>
          <a:p>
            <a:pPr marL="0" indent="0">
              <a:buNone/>
            </a:pPr>
            <a:r>
              <a:rPr lang="en-US" sz="2400" b="0" dirty="0">
                <a:latin typeface="+mn-lt"/>
              </a:rPr>
              <a:t> </a:t>
            </a:r>
          </a:p>
          <a:p>
            <a:pPr marL="0" indent="0">
              <a:buNone/>
            </a:pPr>
            <a:r>
              <a:rPr lang="en-US" sz="2400" b="0" dirty="0">
                <a:latin typeface="+mn-lt"/>
              </a:rPr>
              <a:t>Denied cases must be entered into NC FAST in order to cross check  for duplicate applications.</a:t>
            </a:r>
          </a:p>
          <a:p>
            <a:pPr marL="0" indent="0">
              <a:buNone/>
            </a:pPr>
            <a:endParaRPr lang="en-US" sz="2400" b="0" dirty="0">
              <a:latin typeface="+mn-lt"/>
            </a:endParaRPr>
          </a:p>
          <a:p>
            <a:pPr marL="0" indent="0">
              <a:buNone/>
            </a:pPr>
            <a:r>
              <a:rPr lang="en-US" sz="2400" b="0" dirty="0">
                <a:latin typeface="+mn-lt"/>
              </a:rPr>
              <a:t>Clients whose circumstances have changed after a denied application, must reapply.</a:t>
            </a:r>
          </a:p>
          <a:p>
            <a:pPr marL="0" indent="0">
              <a:buNone/>
            </a:pPr>
            <a:endParaRPr lang="en-US" sz="2400" b="0" dirty="0">
              <a:latin typeface="+mn-lt"/>
            </a:endParaRPr>
          </a:p>
          <a:p>
            <a:pPr marL="0" indent="0">
              <a:buNone/>
            </a:pPr>
            <a:r>
              <a:rPr lang="en-US" sz="2400" b="0" dirty="0">
                <a:latin typeface="+mn-lt"/>
              </a:rPr>
              <a:t>Previously denied applicants that reapply must be interviewed by PI staff or supervisor.</a:t>
            </a:r>
          </a:p>
        </p:txBody>
      </p:sp>
      <p:sp>
        <p:nvSpPr>
          <p:cNvPr id="7" name="Title 2">
            <a:extLst>
              <a:ext uri="{FF2B5EF4-FFF2-40B4-BE49-F238E27FC236}">
                <a16:creationId xmlns:a16="http://schemas.microsoft.com/office/drawing/2014/main" id="{2F7935FF-E5EF-4ABF-9E5A-7BE42757E256}"/>
              </a:ext>
            </a:extLst>
          </p:cNvPr>
          <p:cNvSpPr txBox="1">
            <a:spLocks/>
          </p:cNvSpPr>
          <p:nvPr/>
        </p:nvSpPr>
        <p:spPr>
          <a:xfrm>
            <a:off x="131444" y="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IV.  Disaster FNS Eligibility</a:t>
            </a:r>
          </a:p>
        </p:txBody>
      </p:sp>
    </p:spTree>
    <p:extLst>
      <p:ext uri="{BB962C8B-B14F-4D97-AF65-F5344CB8AC3E}">
        <p14:creationId xmlns:p14="http://schemas.microsoft.com/office/powerpoint/2010/main" val="1326146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524933" y="949568"/>
            <a:ext cx="7729381" cy="5656183"/>
          </a:xfrm>
        </p:spPr>
        <p:txBody>
          <a:bodyPr/>
          <a:lstStyle/>
          <a:p>
            <a:pPr marL="0" lvl="0" indent="0">
              <a:buNone/>
            </a:pPr>
            <a:r>
              <a:rPr lang="en-US" sz="2800" dirty="0"/>
              <a:t>EBT Issuances</a:t>
            </a:r>
          </a:p>
          <a:p>
            <a:pPr marL="0" indent="0">
              <a:buNone/>
            </a:pPr>
            <a:endParaRPr lang="en-US" b="0" dirty="0"/>
          </a:p>
          <a:p>
            <a:r>
              <a:rPr lang="en-US" sz="2400" b="0" dirty="0"/>
              <a:t>Remove SUI and PAN number sticker from the EBT Card and attach it to the application. </a:t>
            </a:r>
          </a:p>
          <a:p>
            <a:pPr marL="0" indent="0">
              <a:buNone/>
            </a:pPr>
            <a:r>
              <a:rPr lang="en-US" sz="2400" b="0" dirty="0"/>
              <a:t> </a:t>
            </a:r>
          </a:p>
          <a:p>
            <a:r>
              <a:rPr lang="en-US" sz="2400" b="0" dirty="0"/>
              <a:t>Advise the client that the PIN number is the last four digits of the EBT Card.  </a:t>
            </a:r>
          </a:p>
          <a:p>
            <a:endParaRPr lang="en-US" sz="2400" b="0" dirty="0"/>
          </a:p>
          <a:p>
            <a:pPr lvl="0"/>
            <a:r>
              <a:rPr lang="en-US" sz="2400" b="0" dirty="0"/>
              <a:t>The  client must  sign and date the card manifest.</a:t>
            </a:r>
          </a:p>
          <a:p>
            <a:pPr lvl="0"/>
            <a:endParaRPr lang="en-US"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4"/>
            </a:pPr>
            <a:r>
              <a:rPr lang="en-US" dirty="0"/>
              <a:t> Disaster FNS Eligibility</a:t>
            </a:r>
            <a:br>
              <a:rPr lang="en-US" dirty="0"/>
            </a:br>
            <a:endParaRPr lang="en-US" dirty="0"/>
          </a:p>
        </p:txBody>
      </p:sp>
    </p:spTree>
    <p:extLst>
      <p:ext uri="{BB962C8B-B14F-4D97-AF65-F5344CB8AC3E}">
        <p14:creationId xmlns:p14="http://schemas.microsoft.com/office/powerpoint/2010/main" val="528740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524933" y="564420"/>
            <a:ext cx="8408052" cy="5687155"/>
          </a:xfrm>
        </p:spPr>
        <p:txBody>
          <a:bodyPr/>
          <a:lstStyle/>
          <a:p>
            <a:pPr marL="0" lvl="0" indent="0">
              <a:buNone/>
            </a:pPr>
            <a:r>
              <a:rPr lang="en-US" sz="2800" dirty="0"/>
              <a:t>Responsibilities for Receipt and Return of EBT Cards:</a:t>
            </a:r>
            <a:endParaRPr lang="en-US" b="0" dirty="0"/>
          </a:p>
          <a:p>
            <a:r>
              <a:rPr lang="en-US" sz="2400" b="0" dirty="0"/>
              <a:t>EBT cards will be delivered from the State office.</a:t>
            </a:r>
          </a:p>
          <a:p>
            <a:endParaRPr lang="en-US" sz="2400" b="0" dirty="0"/>
          </a:p>
          <a:p>
            <a:r>
              <a:rPr lang="en-US" sz="2400" b="0" dirty="0"/>
              <a:t>A county representative must complete and sign the DSS-8601 FNS Disaster EBT Card Delivery and Receipt form verifying acceptance of the EBT Cards.</a:t>
            </a:r>
          </a:p>
          <a:p>
            <a:endParaRPr lang="en-US" sz="2400" b="0" dirty="0"/>
          </a:p>
          <a:p>
            <a:r>
              <a:rPr lang="en-US" sz="2400" b="0" dirty="0"/>
              <a:t>Unopened boxes of EBT cards may be returned to the state using the DSS-8603 FNS Returned Disaster EBT Card form.</a:t>
            </a:r>
          </a:p>
          <a:p>
            <a:pPr lvl="1"/>
            <a:endParaRPr lang="en-US" sz="2400" b="0" dirty="0"/>
          </a:p>
          <a:p>
            <a:pPr lvl="0"/>
            <a:r>
              <a:rPr lang="en-US" sz="2400" b="0" dirty="0"/>
              <a:t>Open boxes of EBT cards must be destroyed and documented on the DSS-8602 FNS Disaster EBT Card Destruction form.</a:t>
            </a:r>
          </a:p>
          <a:p>
            <a:pPr marL="342900" lvl="1" indent="0">
              <a:buNone/>
            </a:pPr>
            <a:endParaRPr lang="en-US" b="0"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4"/>
            </a:pPr>
            <a:r>
              <a:rPr lang="en-US" dirty="0"/>
              <a:t> Disaster FNS Eligibility</a:t>
            </a:r>
            <a:br>
              <a:rPr lang="en-US" dirty="0"/>
            </a:br>
            <a:endParaRPr lang="en-US" dirty="0"/>
          </a:p>
        </p:txBody>
      </p:sp>
    </p:spTree>
    <p:extLst>
      <p:ext uri="{BB962C8B-B14F-4D97-AF65-F5344CB8AC3E}">
        <p14:creationId xmlns:p14="http://schemas.microsoft.com/office/powerpoint/2010/main" val="2524764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330771" y="564420"/>
            <a:ext cx="8813229" cy="5513021"/>
          </a:xfrm>
        </p:spPr>
        <p:txBody>
          <a:bodyPr/>
          <a:lstStyle/>
          <a:p>
            <a:pPr marL="0" indent="0">
              <a:buNone/>
            </a:pPr>
            <a:r>
              <a:rPr lang="en-US" sz="2800" dirty="0"/>
              <a:t>What does fraud prevention look like and who is responsible?</a:t>
            </a:r>
          </a:p>
          <a:p>
            <a:pPr marL="0" indent="0">
              <a:buNone/>
            </a:pPr>
            <a:endParaRPr lang="en-US" sz="2800" dirty="0"/>
          </a:p>
          <a:p>
            <a:pPr marL="0" indent="0">
              <a:buNone/>
            </a:pPr>
            <a:r>
              <a:rPr lang="en-US" sz="2400" b="0" dirty="0"/>
              <a:t>A comprehensive fraud prevention strategy includes controls within the program, at the application site and through public relations efforts. </a:t>
            </a:r>
          </a:p>
          <a:p>
            <a:pPr marL="0" indent="0">
              <a:buNone/>
            </a:pPr>
            <a:endParaRPr lang="en-US" sz="2400" b="0" dirty="0"/>
          </a:p>
          <a:p>
            <a:pPr marL="0" indent="0">
              <a:buNone/>
            </a:pPr>
            <a:r>
              <a:rPr lang="en-US" sz="2400" dirty="0"/>
              <a:t>Information for Applicants (State Office/County Responsibility)</a:t>
            </a:r>
          </a:p>
          <a:p>
            <a:r>
              <a:rPr lang="en-US" sz="2400" b="0" dirty="0"/>
              <a:t>Display and/or record program requirements </a:t>
            </a:r>
          </a:p>
          <a:p>
            <a:r>
              <a:rPr lang="en-US" sz="2400" b="0" dirty="0"/>
              <a:t>Display and/or record fraud penalties</a:t>
            </a:r>
          </a:p>
          <a:p>
            <a:r>
              <a:rPr lang="en-US" sz="2400" b="0" dirty="0"/>
              <a:t>Inform applicants what cannot be purchased with EBT benefits</a:t>
            </a:r>
          </a:p>
          <a:p>
            <a:r>
              <a:rPr lang="en-US" sz="2400" b="0" dirty="0"/>
              <a:t>Inform applicants on the fraud review process</a:t>
            </a:r>
          </a:p>
          <a:p>
            <a:pPr marL="0" indent="0">
              <a:buNone/>
            </a:pPr>
            <a:endParaRPr lang="en-US" sz="2400" b="0" dirty="0"/>
          </a:p>
          <a:p>
            <a:pPr marL="0" indent="0">
              <a:buNone/>
            </a:pPr>
            <a:endParaRPr lang="en-US" sz="2400" b="0"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5"/>
            </a:pPr>
            <a:r>
              <a:rPr lang="en-US" dirty="0"/>
              <a:t>Fraud Prevention</a:t>
            </a:r>
            <a:br>
              <a:rPr lang="en-US" dirty="0"/>
            </a:br>
            <a:endParaRPr lang="en-US" dirty="0"/>
          </a:p>
        </p:txBody>
      </p:sp>
    </p:spTree>
    <p:extLst>
      <p:ext uri="{BB962C8B-B14F-4D97-AF65-F5344CB8AC3E}">
        <p14:creationId xmlns:p14="http://schemas.microsoft.com/office/powerpoint/2010/main" val="4115605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524933" y="738554"/>
            <a:ext cx="8390467" cy="5513021"/>
          </a:xfrm>
        </p:spPr>
        <p:txBody>
          <a:bodyPr/>
          <a:lstStyle/>
          <a:p>
            <a:pPr marL="0" indent="0">
              <a:buNone/>
            </a:pPr>
            <a:r>
              <a:rPr lang="en-US" sz="2800" dirty="0"/>
              <a:t>What does fraud prevention look like and who is responsible? (Continued)</a:t>
            </a:r>
          </a:p>
          <a:p>
            <a:pPr marL="0" indent="0">
              <a:buNone/>
            </a:pPr>
            <a:endParaRPr lang="en-US" sz="2400" dirty="0"/>
          </a:p>
          <a:p>
            <a:pPr marL="0" indent="0">
              <a:buNone/>
            </a:pPr>
            <a:r>
              <a:rPr lang="en-US" sz="2400" dirty="0"/>
              <a:t>Application/Site controls (County Responsibility)</a:t>
            </a:r>
          </a:p>
          <a:p>
            <a:r>
              <a:rPr lang="en-US" sz="2400" b="0" dirty="0"/>
              <a:t>Ensure all household members are entered on the application</a:t>
            </a:r>
          </a:p>
          <a:p>
            <a:r>
              <a:rPr lang="en-US" sz="2400" b="0" dirty="0"/>
              <a:t> All applicants are thoroughly searched in NC FAST</a:t>
            </a:r>
          </a:p>
          <a:p>
            <a:r>
              <a:rPr lang="en-US" sz="2400" b="0" dirty="0"/>
              <a:t>Enter all denied application promptly</a:t>
            </a:r>
          </a:p>
          <a:p>
            <a:r>
              <a:rPr lang="en-US" sz="2400" b="0" dirty="0"/>
              <a:t>Refer clients with no required verifications or inconsistent information to a PI worker/Supervisor for review</a:t>
            </a:r>
          </a:p>
          <a:p>
            <a:pPr marL="0" indent="0">
              <a:buNone/>
            </a:pPr>
            <a:endParaRPr lang="en-US" sz="2400" dirty="0"/>
          </a:p>
          <a:p>
            <a:endParaRPr lang="en-US" sz="2400" b="0" dirty="0"/>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5"/>
            </a:pPr>
            <a:r>
              <a:rPr lang="en-US" dirty="0"/>
              <a:t>Fraud Prevention</a:t>
            </a:r>
            <a:br>
              <a:rPr lang="en-US" dirty="0"/>
            </a:br>
            <a:endParaRPr lang="en-US" dirty="0"/>
          </a:p>
        </p:txBody>
      </p:sp>
    </p:spTree>
    <p:extLst>
      <p:ext uri="{BB962C8B-B14F-4D97-AF65-F5344CB8AC3E}">
        <p14:creationId xmlns:p14="http://schemas.microsoft.com/office/powerpoint/2010/main" val="3806003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A984A-1D5C-44A4-B380-E99149C10A5E}"/>
              </a:ext>
            </a:extLst>
          </p:cNvPr>
          <p:cNvSpPr>
            <a:spLocks noGrp="1"/>
          </p:cNvSpPr>
          <p:nvPr>
            <p:ph type="body" sz="quarter" idx="18"/>
          </p:nvPr>
        </p:nvSpPr>
        <p:spPr>
          <a:xfrm>
            <a:off x="102171" y="757238"/>
            <a:ext cx="8831967" cy="5822856"/>
          </a:xfrm>
        </p:spPr>
        <p:txBody>
          <a:bodyPr/>
          <a:lstStyle/>
          <a:p>
            <a:pPr marL="0" indent="0">
              <a:buNone/>
            </a:pPr>
            <a:r>
              <a:rPr lang="en-US" sz="2800" dirty="0"/>
              <a:t>What does fraud prevention look like and who is responsible? (Continued)</a:t>
            </a:r>
          </a:p>
          <a:p>
            <a:pPr marL="0" indent="0">
              <a:buNone/>
            </a:pPr>
            <a:endParaRPr lang="en-US" sz="2400" dirty="0"/>
          </a:p>
          <a:p>
            <a:pPr marL="0" indent="0">
              <a:buNone/>
            </a:pPr>
            <a:r>
              <a:rPr lang="en-US" sz="2300" dirty="0"/>
              <a:t>Employee Fraud (County responsibility)</a:t>
            </a:r>
          </a:p>
          <a:p>
            <a:r>
              <a:rPr lang="en-US" sz="2300" b="0" dirty="0"/>
              <a:t>Separation of duties</a:t>
            </a:r>
          </a:p>
          <a:p>
            <a:r>
              <a:rPr lang="en-US" sz="2300" b="0" dirty="0"/>
              <a:t>Require a supervisor to complete employee applications</a:t>
            </a:r>
          </a:p>
          <a:p>
            <a:r>
              <a:rPr lang="en-US" sz="2300" b="0" dirty="0"/>
              <a:t>Inform all county and state employees who apply for DFNS </a:t>
            </a:r>
            <a:r>
              <a:rPr lang="en-US" sz="2300" b="0" u="sng" dirty="0"/>
              <a:t>and</a:t>
            </a:r>
            <a:r>
              <a:rPr lang="en-US" sz="2300" b="0" dirty="0"/>
              <a:t> participated in the administration of the DFNS program  will be reviewed </a:t>
            </a:r>
          </a:p>
          <a:p>
            <a:endParaRPr lang="en-US" sz="2300" b="0" dirty="0"/>
          </a:p>
          <a:p>
            <a:pPr marL="0" indent="0">
              <a:buNone/>
            </a:pPr>
            <a:r>
              <a:rPr lang="en-US" sz="2300" dirty="0"/>
              <a:t>Quality Control (State Office Responsibility)</a:t>
            </a:r>
          </a:p>
          <a:p>
            <a:pPr lvl="0"/>
            <a:r>
              <a:rPr lang="en-US" sz="2300" b="0" dirty="0"/>
              <a:t>A random sample of .05% of all cases will be audited (minimum of 25/maximum of 500)</a:t>
            </a:r>
          </a:p>
          <a:p>
            <a:pPr lvl="0"/>
            <a:r>
              <a:rPr lang="en-US" sz="2300" b="0" dirty="0"/>
              <a:t>100% of all county and state employees who apply for DFNS  </a:t>
            </a:r>
            <a:r>
              <a:rPr lang="en-US" sz="2300" b="0" u="sng" dirty="0"/>
              <a:t>and</a:t>
            </a:r>
            <a:r>
              <a:rPr lang="en-US" sz="2300" b="0" dirty="0"/>
              <a:t>  participated in the administration of the DFNS program will be reviewed</a:t>
            </a:r>
          </a:p>
        </p:txBody>
      </p:sp>
      <p:sp>
        <p:nvSpPr>
          <p:cNvPr id="3" name="Title 2">
            <a:extLst>
              <a:ext uri="{FF2B5EF4-FFF2-40B4-BE49-F238E27FC236}">
                <a16:creationId xmlns:a16="http://schemas.microsoft.com/office/drawing/2014/main" id="{96C89085-2EAC-4DFD-9506-79A056663E6D}"/>
              </a:ext>
            </a:extLst>
          </p:cNvPr>
          <p:cNvSpPr>
            <a:spLocks noGrp="1"/>
          </p:cNvSpPr>
          <p:nvPr>
            <p:ph type="title"/>
          </p:nvPr>
        </p:nvSpPr>
        <p:spPr>
          <a:xfrm>
            <a:off x="102171" y="15780"/>
            <a:ext cx="7843267" cy="548640"/>
          </a:xfrm>
        </p:spPr>
        <p:txBody>
          <a:bodyPr/>
          <a:lstStyle/>
          <a:p>
            <a:pPr marL="571500" indent="-571500">
              <a:buFont typeface="+mj-lt"/>
              <a:buAutoNum type="romanUcPeriod" startAt="5"/>
            </a:pPr>
            <a:r>
              <a:rPr lang="en-US" dirty="0"/>
              <a:t>Fraud Prevention</a:t>
            </a:r>
            <a:br>
              <a:rPr lang="en-US" dirty="0"/>
            </a:br>
            <a:endParaRPr lang="en-US" dirty="0"/>
          </a:p>
        </p:txBody>
      </p:sp>
    </p:spTree>
    <p:extLst>
      <p:ext uri="{BB962C8B-B14F-4D97-AF65-F5344CB8AC3E}">
        <p14:creationId xmlns:p14="http://schemas.microsoft.com/office/powerpoint/2010/main" val="1162784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7169" y="0"/>
            <a:ext cx="7843267" cy="548640"/>
          </a:xfrm>
        </p:spPr>
        <p:txBody>
          <a:bodyPr/>
          <a:lstStyle/>
          <a:p>
            <a:r>
              <a:rPr lang="en-US" dirty="0"/>
              <a:t>Training Objectives</a:t>
            </a:r>
          </a:p>
        </p:txBody>
      </p:sp>
      <p:sp>
        <p:nvSpPr>
          <p:cNvPr id="6" name="Text Placeholder 5"/>
          <p:cNvSpPr>
            <a:spLocks noGrp="1"/>
          </p:cNvSpPr>
          <p:nvPr>
            <p:ph type="body" sz="quarter" idx="10"/>
          </p:nvPr>
        </p:nvSpPr>
        <p:spPr>
          <a:xfrm>
            <a:off x="385763" y="1259174"/>
            <a:ext cx="7888288" cy="3927423"/>
          </a:xfrm>
        </p:spPr>
        <p:txBody>
          <a:bodyPr/>
          <a:lstStyle/>
          <a:p>
            <a:pPr marL="0" indent="0">
              <a:buNone/>
            </a:pPr>
            <a:r>
              <a:rPr lang="en-US" dirty="0"/>
              <a:t>The objectives of this training are to discuss:</a:t>
            </a:r>
          </a:p>
          <a:p>
            <a:pPr marL="0" indent="0">
              <a:buNone/>
            </a:pPr>
            <a:endParaRPr lang="en-US" dirty="0"/>
          </a:p>
          <a:p>
            <a:pPr marL="571500" indent="-571500">
              <a:buFont typeface="+mj-lt"/>
              <a:buAutoNum type="romanUcPeriod"/>
            </a:pPr>
            <a:r>
              <a:rPr lang="en-US" sz="2400" b="0" dirty="0"/>
              <a:t>General Information</a:t>
            </a:r>
          </a:p>
          <a:p>
            <a:pPr marL="571500" indent="-571500">
              <a:buFont typeface="+mj-lt"/>
              <a:buAutoNum type="romanUcPeriod"/>
            </a:pPr>
            <a:r>
              <a:rPr lang="en-US" sz="2400" b="0" dirty="0"/>
              <a:t>DFNS Waivers</a:t>
            </a:r>
          </a:p>
          <a:p>
            <a:pPr marL="571500" indent="-571500">
              <a:buFont typeface="+mj-lt"/>
              <a:buAutoNum type="romanUcPeriod"/>
            </a:pPr>
            <a:r>
              <a:rPr lang="en-US" sz="2400" b="0" dirty="0"/>
              <a:t>Basic Emergency Preparedness</a:t>
            </a:r>
          </a:p>
          <a:p>
            <a:pPr marL="571500" indent="-571500">
              <a:buFont typeface="+mj-lt"/>
              <a:buAutoNum type="romanUcPeriod"/>
            </a:pPr>
            <a:r>
              <a:rPr lang="en-US" sz="2400" b="0" dirty="0"/>
              <a:t>DFNS Eligibility Criteria</a:t>
            </a:r>
          </a:p>
          <a:p>
            <a:pPr marL="571500" indent="-571500">
              <a:buFont typeface="+mj-lt"/>
              <a:buAutoNum type="romanUcPeriod"/>
            </a:pPr>
            <a:r>
              <a:rPr lang="en-US" sz="2400" b="0" dirty="0"/>
              <a:t>Fraud Prevention </a:t>
            </a:r>
          </a:p>
        </p:txBody>
      </p:sp>
    </p:spTree>
    <p:extLst>
      <p:ext uri="{BB962C8B-B14F-4D97-AF65-F5344CB8AC3E}">
        <p14:creationId xmlns:p14="http://schemas.microsoft.com/office/powerpoint/2010/main" val="953865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71EDB7-1339-49B6-9BF3-858048650112}"/>
              </a:ext>
            </a:extLst>
          </p:cNvPr>
          <p:cNvSpPr>
            <a:spLocks noGrp="1"/>
          </p:cNvSpPr>
          <p:nvPr>
            <p:ph type="body" sz="quarter" idx="18"/>
          </p:nvPr>
        </p:nvSpPr>
        <p:spPr>
          <a:xfrm>
            <a:off x="265112" y="1077913"/>
            <a:ext cx="7894638" cy="4402137"/>
          </a:xfrm>
        </p:spPr>
        <p:txBody>
          <a:bodyPr/>
          <a:lstStyle/>
          <a:p>
            <a:pPr marL="0" lvl="0" indent="0" algn="ctr">
              <a:buNone/>
            </a:pPr>
            <a:endParaRPr lang="en-US" sz="2800" dirty="0"/>
          </a:p>
          <a:p>
            <a:pPr marL="0" lvl="0" indent="0" algn="ctr">
              <a:buNone/>
            </a:pPr>
            <a:endParaRPr lang="en-US" sz="2800" dirty="0"/>
          </a:p>
          <a:p>
            <a:pPr marL="0" lvl="0" indent="0" algn="ctr">
              <a:buNone/>
            </a:pPr>
            <a:r>
              <a:rPr lang="en-US" sz="2800" dirty="0"/>
              <a:t>Thank you for participating in the DFNS Training!!!!</a:t>
            </a:r>
          </a:p>
          <a:p>
            <a:pPr marL="0" lvl="0" indent="0" algn="ctr">
              <a:buNone/>
            </a:pPr>
            <a:endParaRPr lang="en-US" sz="2800" dirty="0"/>
          </a:p>
          <a:p>
            <a:pPr marL="0" lvl="0" indent="0" algn="ctr">
              <a:buNone/>
            </a:pPr>
            <a:r>
              <a:rPr lang="en-US" sz="2800" dirty="0"/>
              <a:t>Should you have additional questions, regarding DFNS Preparedness, email to </a:t>
            </a:r>
            <a:r>
              <a:rPr lang="en-US" sz="2800" dirty="0">
                <a:hlinkClick r:id="rId3"/>
              </a:rPr>
              <a:t>DSS.Policy.Questions@dhhs.nc.gov</a:t>
            </a:r>
            <a:r>
              <a:rPr lang="en-US" sz="2800" dirty="0"/>
              <a:t> </a:t>
            </a:r>
          </a:p>
        </p:txBody>
      </p:sp>
      <p:sp>
        <p:nvSpPr>
          <p:cNvPr id="6" name="Title 2">
            <a:extLst>
              <a:ext uri="{FF2B5EF4-FFF2-40B4-BE49-F238E27FC236}">
                <a16:creationId xmlns:a16="http://schemas.microsoft.com/office/drawing/2014/main" id="{C00B1C3A-6650-4C21-A4BA-15AB81A14D78}"/>
              </a:ext>
            </a:extLst>
          </p:cNvPr>
          <p:cNvSpPr txBox="1">
            <a:spLocks/>
          </p:cNvSpPr>
          <p:nvPr/>
        </p:nvSpPr>
        <p:spPr>
          <a:xfrm>
            <a:off x="102171" y="1578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Questions</a:t>
            </a:r>
            <a:br>
              <a:rPr lang="en-US" dirty="0"/>
            </a:br>
            <a:endParaRPr lang="en-US" dirty="0"/>
          </a:p>
        </p:txBody>
      </p:sp>
    </p:spTree>
    <p:extLst>
      <p:ext uri="{BB962C8B-B14F-4D97-AF65-F5344CB8AC3E}">
        <p14:creationId xmlns:p14="http://schemas.microsoft.com/office/powerpoint/2010/main" val="681420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71EDB7-1339-49B6-9BF3-858048650112}"/>
              </a:ext>
            </a:extLst>
          </p:cNvPr>
          <p:cNvSpPr>
            <a:spLocks noGrp="1"/>
          </p:cNvSpPr>
          <p:nvPr>
            <p:ph type="body" sz="quarter" idx="18"/>
          </p:nvPr>
        </p:nvSpPr>
        <p:spPr>
          <a:xfrm>
            <a:off x="1" y="1077913"/>
            <a:ext cx="9144000" cy="5358746"/>
          </a:xfrm>
        </p:spPr>
        <p:txBody>
          <a:bodyPr/>
          <a:lstStyle/>
          <a:p>
            <a:pPr marL="0" lvl="0" indent="0">
              <a:buNone/>
            </a:pPr>
            <a:r>
              <a:rPr lang="en-US" sz="2800" dirty="0"/>
              <a:t>For additional resources related to DFNS Preparedness, please visit the following links:</a:t>
            </a:r>
          </a:p>
          <a:p>
            <a:pPr marL="0" lvl="0" indent="0" algn="ctr">
              <a:buNone/>
            </a:pPr>
            <a:endParaRPr lang="en-US" sz="2400" dirty="0"/>
          </a:p>
          <a:p>
            <a:pPr marL="0" lvl="0" indent="0">
              <a:buNone/>
            </a:pPr>
            <a:r>
              <a:rPr lang="en-US" sz="2400" dirty="0"/>
              <a:t>Ready NC:</a:t>
            </a:r>
          </a:p>
          <a:p>
            <a:pPr marL="0" lvl="0" indent="0">
              <a:buNone/>
            </a:pPr>
            <a:r>
              <a:rPr lang="en-US" sz="2400" dirty="0">
                <a:hlinkClick r:id="rId3"/>
              </a:rPr>
              <a:t>https://readync.org/EN/Index.html</a:t>
            </a:r>
            <a:r>
              <a:rPr lang="en-US" sz="2400" dirty="0"/>
              <a:t> </a:t>
            </a:r>
          </a:p>
          <a:p>
            <a:pPr marL="0" lvl="0" indent="0">
              <a:buNone/>
            </a:pPr>
            <a:endParaRPr lang="en-US" sz="2400" dirty="0"/>
          </a:p>
          <a:p>
            <a:pPr marL="0" lvl="0" indent="0">
              <a:buNone/>
            </a:pPr>
            <a:r>
              <a:rPr lang="en-US" sz="2400" dirty="0"/>
              <a:t>NC Integrated Eligibility Manual:</a:t>
            </a:r>
          </a:p>
          <a:p>
            <a:pPr marL="0" lvl="0" indent="0">
              <a:buNone/>
            </a:pPr>
            <a:r>
              <a:rPr lang="en-US" sz="2400" dirty="0">
                <a:hlinkClick r:id="rId4"/>
              </a:rPr>
              <a:t>https://economicbenefits.nc.gov/FN_A/FN_A/server/general/projects/Integrated%20Eligibility%Program Speciifci20Manual/Integrated_Eligibility_Manual.htm#IEM_Home.htm</a:t>
            </a:r>
            <a:endParaRPr lang="en-US" sz="2400" dirty="0"/>
          </a:p>
          <a:p>
            <a:pPr lvl="0">
              <a:buFont typeface="Wingdings" panose="05000000000000000000" pitchFamily="2" charset="2"/>
              <a:buChar char="Ø"/>
            </a:pPr>
            <a:r>
              <a:rPr lang="en-US" sz="2400" dirty="0"/>
              <a:t>Click Program Specific Policy</a:t>
            </a:r>
          </a:p>
          <a:p>
            <a:pPr lvl="0">
              <a:buFont typeface="Wingdings" panose="05000000000000000000" pitchFamily="2" charset="2"/>
              <a:buChar char="Ø"/>
            </a:pPr>
            <a:r>
              <a:rPr lang="en-US" sz="2400" dirty="0"/>
              <a:t>Click Food and Nutrition Services</a:t>
            </a:r>
          </a:p>
          <a:p>
            <a:pPr lvl="0">
              <a:buFont typeface="Wingdings" panose="05000000000000000000" pitchFamily="2" charset="2"/>
              <a:buChar char="Ø"/>
            </a:pPr>
            <a:r>
              <a:rPr lang="en-US" sz="2400" dirty="0"/>
              <a:t>Click DSNAP FNS</a:t>
            </a:r>
          </a:p>
        </p:txBody>
      </p:sp>
      <p:sp>
        <p:nvSpPr>
          <p:cNvPr id="6" name="Title 2">
            <a:extLst>
              <a:ext uri="{FF2B5EF4-FFF2-40B4-BE49-F238E27FC236}">
                <a16:creationId xmlns:a16="http://schemas.microsoft.com/office/drawing/2014/main" id="{C00B1C3A-6650-4C21-A4BA-15AB81A14D78}"/>
              </a:ext>
            </a:extLst>
          </p:cNvPr>
          <p:cNvSpPr txBox="1">
            <a:spLocks/>
          </p:cNvSpPr>
          <p:nvPr/>
        </p:nvSpPr>
        <p:spPr>
          <a:xfrm>
            <a:off x="102171" y="1578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Additional Resources</a:t>
            </a:r>
            <a:br>
              <a:rPr lang="en-US" dirty="0"/>
            </a:br>
            <a:endParaRPr lang="en-US" dirty="0"/>
          </a:p>
        </p:txBody>
      </p:sp>
    </p:spTree>
    <p:extLst>
      <p:ext uri="{BB962C8B-B14F-4D97-AF65-F5344CB8AC3E}">
        <p14:creationId xmlns:p14="http://schemas.microsoft.com/office/powerpoint/2010/main" val="425241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73921" y="1"/>
            <a:ext cx="8440051" cy="457200"/>
          </a:xfrm>
        </p:spPr>
        <p:txBody>
          <a:bodyPr/>
          <a:lstStyle/>
          <a:p>
            <a:pPr marL="571500" indent="-571500">
              <a:buFont typeface="+mj-lt"/>
              <a:buAutoNum type="romanUcPeriod"/>
            </a:pPr>
            <a:r>
              <a:rPr lang="en-US" dirty="0"/>
              <a:t>General Information</a:t>
            </a:r>
          </a:p>
        </p:txBody>
      </p:sp>
      <p:sp>
        <p:nvSpPr>
          <p:cNvPr id="10" name="Content Placeholder 9"/>
          <p:cNvSpPr>
            <a:spLocks noGrp="1"/>
          </p:cNvSpPr>
          <p:nvPr>
            <p:ph sz="quarter" idx="14"/>
          </p:nvPr>
        </p:nvSpPr>
        <p:spPr>
          <a:xfrm>
            <a:off x="522287" y="871538"/>
            <a:ext cx="7943321" cy="5710237"/>
          </a:xfrm>
        </p:spPr>
        <p:txBody>
          <a:bodyPr/>
          <a:lstStyle/>
          <a:p>
            <a:pPr lvl="0" algn="l"/>
            <a:r>
              <a:rPr lang="en-US" sz="2800" dirty="0"/>
              <a:t>Prior to administering a DFNS program, several things must occur:</a:t>
            </a:r>
          </a:p>
          <a:p>
            <a:pPr lvl="0" algn="l"/>
            <a:endParaRPr lang="en-US" sz="2800" dirty="0"/>
          </a:p>
          <a:p>
            <a:pPr marL="342900" indent="-342900" algn="l">
              <a:buFont typeface="Wingdings" panose="05000000000000000000" pitchFamily="2" charset="2"/>
              <a:buChar char="ü"/>
            </a:pPr>
            <a:r>
              <a:rPr lang="en-US" b="0" dirty="0"/>
              <a:t>The effected area must have received a Presidential Declaration of major disaster with Individual Assistance (IA)</a:t>
            </a:r>
          </a:p>
          <a:p>
            <a:pPr marL="342900" indent="-342900" algn="l">
              <a:buFont typeface="Wingdings" panose="05000000000000000000" pitchFamily="2" charset="2"/>
              <a:buChar char="ü"/>
            </a:pPr>
            <a:endParaRPr lang="en-US" b="0" dirty="0"/>
          </a:p>
          <a:p>
            <a:pPr marL="342900" indent="-342900" algn="l">
              <a:buFont typeface="Wingdings" panose="05000000000000000000" pitchFamily="2" charset="2"/>
              <a:buChar char="ü"/>
            </a:pPr>
            <a:r>
              <a:rPr lang="en-US" b="0" dirty="0"/>
              <a:t>The food chain must be restored</a:t>
            </a:r>
          </a:p>
          <a:p>
            <a:pPr marL="342900" indent="-342900" algn="l">
              <a:buFont typeface="Wingdings" panose="05000000000000000000" pitchFamily="2" charset="2"/>
              <a:buChar char="ü"/>
            </a:pPr>
            <a:endParaRPr lang="en-US" b="0" dirty="0"/>
          </a:p>
          <a:p>
            <a:pPr marL="342900" indent="-342900" algn="l">
              <a:buFont typeface="Wingdings" panose="05000000000000000000" pitchFamily="2" charset="2"/>
              <a:buChar char="ü"/>
            </a:pPr>
            <a:r>
              <a:rPr lang="en-US" b="0" dirty="0"/>
              <a:t>The state must request DFNS waiver and receive approval from USDA</a:t>
            </a:r>
          </a:p>
          <a:p>
            <a:pPr algn="l"/>
            <a:endParaRPr lang="en-US" dirty="0"/>
          </a:p>
        </p:txBody>
      </p:sp>
    </p:spTree>
    <p:extLst>
      <p:ext uri="{BB962C8B-B14F-4D97-AF65-F5344CB8AC3E}">
        <p14:creationId xmlns:p14="http://schemas.microsoft.com/office/powerpoint/2010/main" val="303317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B26B38-2AA9-4AA9-B66C-90C58853E42A}"/>
              </a:ext>
            </a:extLst>
          </p:cNvPr>
          <p:cNvSpPr>
            <a:spLocks noGrp="1"/>
          </p:cNvSpPr>
          <p:nvPr>
            <p:ph sz="quarter" idx="14"/>
          </p:nvPr>
        </p:nvSpPr>
        <p:spPr>
          <a:xfrm>
            <a:off x="407987" y="771526"/>
            <a:ext cx="8736013" cy="5582382"/>
          </a:xfrm>
        </p:spPr>
        <p:txBody>
          <a:bodyPr/>
          <a:lstStyle/>
          <a:p>
            <a:pPr algn="l"/>
            <a:r>
              <a:rPr lang="en-US" sz="2800" dirty="0"/>
              <a:t>Basic criteria used to evaluate the need of a DFNS:</a:t>
            </a:r>
          </a:p>
          <a:p>
            <a:pPr algn="l"/>
            <a:endParaRPr lang="en-US" b="0" dirty="0"/>
          </a:p>
          <a:p>
            <a:pPr marL="457200" indent="-457200" algn="l">
              <a:buFont typeface="+mj-lt"/>
              <a:buAutoNum type="arabicPeriod"/>
            </a:pPr>
            <a:r>
              <a:rPr lang="en-US" b="0" dirty="0"/>
              <a:t>Is commercial food distribution affected by the disaster?  Are retail food stores operational? Will households be able to use an EBT card?  </a:t>
            </a:r>
          </a:p>
          <a:p>
            <a:pPr marL="457200" indent="-457200" algn="l">
              <a:buFont typeface="+mj-lt"/>
              <a:buAutoNum type="arabicPeriod"/>
            </a:pPr>
            <a:endParaRPr lang="en-US" b="0" dirty="0"/>
          </a:p>
          <a:p>
            <a:pPr marL="457200" indent="-457200" algn="l">
              <a:buFont typeface="+mj-lt"/>
              <a:buAutoNum type="arabicPeriod"/>
            </a:pPr>
            <a:r>
              <a:rPr lang="en-US" b="0" dirty="0"/>
              <a:t>Evaluate the affected areas by accessing power outages, flood levels, property damage, etc. </a:t>
            </a:r>
          </a:p>
          <a:p>
            <a:pPr marL="457200" indent="-457200" algn="l">
              <a:buFont typeface="+mj-lt"/>
              <a:buAutoNum type="arabicPeriod"/>
            </a:pPr>
            <a:endParaRPr lang="en-US" b="0" dirty="0"/>
          </a:p>
          <a:p>
            <a:pPr marL="457200" indent="-457200" algn="l">
              <a:buFont typeface="+mj-lt"/>
              <a:buAutoNum type="arabicPeriod"/>
            </a:pPr>
            <a:r>
              <a:rPr lang="en-US" b="0" dirty="0"/>
              <a:t>Has a Presidential  Declaration of  Individual Assistance been declared? </a:t>
            </a:r>
          </a:p>
          <a:p>
            <a:pPr marL="457200" indent="-457200" algn="l">
              <a:buFont typeface="+mj-lt"/>
              <a:buAutoNum type="arabicPeriod"/>
            </a:pPr>
            <a:endParaRPr lang="en-US" sz="2000" b="0" dirty="0"/>
          </a:p>
          <a:p>
            <a:pPr algn="l"/>
            <a:endParaRPr lang="en-US" dirty="0"/>
          </a:p>
        </p:txBody>
      </p:sp>
      <p:sp>
        <p:nvSpPr>
          <p:cNvPr id="5" name="Title 6">
            <a:extLst>
              <a:ext uri="{FF2B5EF4-FFF2-40B4-BE49-F238E27FC236}">
                <a16:creationId xmlns:a16="http://schemas.microsoft.com/office/drawing/2014/main" id="{13C2CC66-B221-4E58-BCC0-62D87FF350CE}"/>
              </a:ext>
            </a:extLst>
          </p:cNvPr>
          <p:cNvSpPr txBox="1">
            <a:spLocks/>
          </p:cNvSpPr>
          <p:nvPr/>
        </p:nvSpPr>
        <p:spPr>
          <a:xfrm>
            <a:off x="298263" y="10353"/>
            <a:ext cx="8440051" cy="532962"/>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marL="571500" indent="-571500">
              <a:buFont typeface="+mj-lt"/>
              <a:buAutoNum type="romanUcPeriod"/>
            </a:pPr>
            <a:r>
              <a:rPr lang="en-US" dirty="0"/>
              <a:t>General Information</a:t>
            </a:r>
          </a:p>
        </p:txBody>
      </p:sp>
    </p:spTree>
    <p:extLst>
      <p:ext uri="{BB962C8B-B14F-4D97-AF65-F5344CB8AC3E}">
        <p14:creationId xmlns:p14="http://schemas.microsoft.com/office/powerpoint/2010/main" val="404045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900D6-D26F-41BF-AD1F-F27E600E13E4}"/>
              </a:ext>
            </a:extLst>
          </p:cNvPr>
          <p:cNvSpPr>
            <a:spLocks noGrp="1"/>
          </p:cNvSpPr>
          <p:nvPr>
            <p:ph type="title"/>
          </p:nvPr>
        </p:nvSpPr>
        <p:spPr>
          <a:xfrm>
            <a:off x="522287" y="1"/>
            <a:ext cx="7843267" cy="471488"/>
          </a:xfrm>
        </p:spPr>
        <p:txBody>
          <a:bodyPr/>
          <a:lstStyle/>
          <a:p>
            <a:r>
              <a:rPr lang="en-US" dirty="0"/>
              <a:t>I.  General Information</a:t>
            </a:r>
          </a:p>
        </p:txBody>
      </p:sp>
      <p:sp>
        <p:nvSpPr>
          <p:cNvPr id="5" name="Content Placeholder 4">
            <a:extLst>
              <a:ext uri="{FF2B5EF4-FFF2-40B4-BE49-F238E27FC236}">
                <a16:creationId xmlns:a16="http://schemas.microsoft.com/office/drawing/2014/main" id="{D3254EA6-A48F-4582-AE62-18DD3CA32BB7}"/>
              </a:ext>
            </a:extLst>
          </p:cNvPr>
          <p:cNvSpPr>
            <a:spLocks noGrp="1"/>
          </p:cNvSpPr>
          <p:nvPr>
            <p:ph sz="quarter" idx="14"/>
          </p:nvPr>
        </p:nvSpPr>
        <p:spPr>
          <a:xfrm>
            <a:off x="470916" y="657225"/>
            <a:ext cx="7894638" cy="5594349"/>
          </a:xfrm>
        </p:spPr>
        <p:txBody>
          <a:bodyPr/>
          <a:lstStyle/>
          <a:p>
            <a:pPr algn="l"/>
            <a:endParaRPr lang="en-US" dirty="0"/>
          </a:p>
          <a:p>
            <a:pPr marL="342900" indent="-342900" algn="l">
              <a:buFont typeface="Arial" panose="020B0604020202020204" pitchFamily="34" charset="0"/>
              <a:buChar char="•"/>
            </a:pPr>
            <a:r>
              <a:rPr lang="en-US" b="0" dirty="0"/>
              <a:t>The DFNS program is for any household who is </a:t>
            </a:r>
            <a:r>
              <a:rPr lang="en-US" u="sng" dirty="0"/>
              <a:t>not</a:t>
            </a:r>
            <a:r>
              <a:rPr lang="en-US" b="0" dirty="0"/>
              <a:t> currently receiving Food and Nutrition Services (FNS)</a:t>
            </a:r>
          </a:p>
          <a:p>
            <a:pPr marL="342900" indent="-342900" algn="l">
              <a:buFont typeface="Arial" panose="020B0604020202020204" pitchFamily="34" charset="0"/>
              <a:buChar char="•"/>
            </a:pPr>
            <a:endParaRPr lang="en-US" b="0" dirty="0"/>
          </a:p>
          <a:p>
            <a:pPr marL="342900" indent="-342900" algn="l">
              <a:buFont typeface="Arial" panose="020B0604020202020204" pitchFamily="34" charset="0"/>
              <a:buChar char="•"/>
            </a:pPr>
            <a:r>
              <a:rPr lang="en-US" b="0" dirty="0"/>
              <a:t>The DFNS program issues the full benefit amount to the number of individuals in the household</a:t>
            </a:r>
          </a:p>
          <a:p>
            <a:pPr marL="342900" indent="-342900" algn="l">
              <a:buFont typeface="Arial" panose="020B0604020202020204" pitchFamily="34" charset="0"/>
              <a:buChar char="•"/>
            </a:pPr>
            <a:endParaRPr lang="en-US" b="0" dirty="0"/>
          </a:p>
          <a:p>
            <a:pPr marL="342900" indent="-342900" algn="l">
              <a:buFont typeface="Arial" panose="020B0604020202020204" pitchFamily="34" charset="0"/>
              <a:buChar char="•"/>
            </a:pPr>
            <a:r>
              <a:rPr lang="en-US" b="0" dirty="0"/>
              <a:t>Because of this, regular Food and Nutrition Services households will receive a supplement up to the max for the number of individuals in their household</a:t>
            </a:r>
            <a:endParaRPr lang="en-US" dirty="0"/>
          </a:p>
        </p:txBody>
      </p:sp>
    </p:spTree>
    <p:extLst>
      <p:ext uri="{BB962C8B-B14F-4D97-AF65-F5344CB8AC3E}">
        <p14:creationId xmlns:p14="http://schemas.microsoft.com/office/powerpoint/2010/main" val="209691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8"/>
          </p:nvPr>
        </p:nvSpPr>
        <p:spPr>
          <a:xfrm>
            <a:off x="174307" y="548641"/>
            <a:ext cx="8726806" cy="5741323"/>
          </a:xfrm>
        </p:spPr>
        <p:txBody>
          <a:bodyPr>
            <a:normAutofit lnSpcReduction="10000"/>
          </a:bodyPr>
          <a:lstStyle/>
          <a:p>
            <a:r>
              <a:rPr lang="en-US" sz="2400" dirty="0"/>
              <a:t>Timely Reporting of Food Loss Waiver</a:t>
            </a:r>
          </a:p>
          <a:p>
            <a:pPr marL="685800" lvl="2" indent="0">
              <a:buNone/>
            </a:pPr>
            <a:r>
              <a:rPr lang="en-US" b="0" dirty="0"/>
              <a:t>This allows for the extension of a household to report beyond the 10-day reporting period</a:t>
            </a:r>
          </a:p>
          <a:p>
            <a:pPr marL="685800" lvl="2" indent="0">
              <a:buNone/>
            </a:pPr>
            <a:endParaRPr lang="en-US" b="0" dirty="0"/>
          </a:p>
          <a:p>
            <a:r>
              <a:rPr lang="en-US" sz="2400" dirty="0"/>
              <a:t>Auto Mass Replacement</a:t>
            </a:r>
          </a:p>
          <a:p>
            <a:pPr marL="685800" lvl="2" indent="0">
              <a:buNone/>
            </a:pPr>
            <a:r>
              <a:rPr lang="en-US" b="0" dirty="0"/>
              <a:t>This allows the state to complete automated mass replacements to current FNS participating households</a:t>
            </a:r>
          </a:p>
          <a:p>
            <a:pPr marL="685800" lvl="2" indent="0">
              <a:buNone/>
            </a:pPr>
            <a:endParaRPr lang="en-US" b="0" dirty="0"/>
          </a:p>
          <a:p>
            <a:r>
              <a:rPr lang="en-US" sz="2400" dirty="0"/>
              <a:t>Hot Foods</a:t>
            </a:r>
          </a:p>
          <a:p>
            <a:pPr marL="0" indent="0">
              <a:buNone/>
            </a:pPr>
            <a:r>
              <a:rPr lang="en-US" b="0" dirty="0"/>
              <a:t>          This allows the household to purchase hot foods for all authorized 	retailers</a:t>
            </a:r>
          </a:p>
          <a:p>
            <a:pPr>
              <a:buFont typeface="Wingdings" panose="05000000000000000000" pitchFamily="2" charset="2"/>
              <a:buChar char="Ø"/>
            </a:pPr>
            <a:endParaRPr lang="en-US" b="0" dirty="0"/>
          </a:p>
          <a:p>
            <a:r>
              <a:rPr lang="en-US" sz="2400" dirty="0"/>
              <a:t>Expungement </a:t>
            </a:r>
          </a:p>
          <a:p>
            <a:pPr marL="685800" lvl="2" indent="0">
              <a:buNone/>
            </a:pPr>
            <a:r>
              <a:rPr lang="en-US" b="0" dirty="0"/>
              <a:t>This allows the state to use a shorter timeframe for expunging DFNS</a:t>
            </a:r>
          </a:p>
          <a:p>
            <a:pPr marL="685800" lvl="2" indent="0">
              <a:buNone/>
            </a:pPr>
            <a:r>
              <a:rPr lang="en-US" b="0" dirty="0"/>
              <a:t>benefits, usually 90 days after the DFNS</a:t>
            </a:r>
          </a:p>
          <a:p>
            <a:pPr marL="685800" lvl="2" indent="0">
              <a:buNone/>
            </a:pPr>
            <a:endParaRPr lang="en-US" b="0" dirty="0"/>
          </a:p>
          <a:p>
            <a:r>
              <a:rPr lang="en-US" sz="2400" dirty="0"/>
              <a:t>Early Issuance</a:t>
            </a:r>
          </a:p>
          <a:p>
            <a:pPr marL="685800" lvl="2" indent="0">
              <a:buNone/>
            </a:pPr>
            <a:r>
              <a:rPr lang="en-US" b="0" dirty="0"/>
              <a:t>This allows the state to issue benefits earlier than the normal issuance date.</a:t>
            </a:r>
          </a:p>
          <a:p>
            <a:pPr marL="685800" lvl="2" indent="0">
              <a:buNone/>
            </a:pPr>
            <a:endParaRPr lang="en-US" b="0" dirty="0"/>
          </a:p>
          <a:p>
            <a:pPr marL="685800" lvl="2" indent="0">
              <a:buNone/>
            </a:pPr>
            <a:endParaRPr lang="en-US" b="0" dirty="0"/>
          </a:p>
          <a:p>
            <a:pPr marL="0" indent="0">
              <a:buNone/>
            </a:pPr>
            <a:endParaRPr lang="en-US" b="0" dirty="0"/>
          </a:p>
          <a:p>
            <a:pPr lvl="0"/>
            <a:endParaRPr lang="en-US" dirty="0"/>
          </a:p>
          <a:p>
            <a:pPr marL="0" indent="0">
              <a:buNone/>
            </a:pPr>
            <a:endParaRPr lang="en-US" dirty="0"/>
          </a:p>
        </p:txBody>
      </p:sp>
      <p:sp>
        <p:nvSpPr>
          <p:cNvPr id="7" name="Title 6"/>
          <p:cNvSpPr>
            <a:spLocks noGrp="1"/>
          </p:cNvSpPr>
          <p:nvPr>
            <p:ph type="title"/>
          </p:nvPr>
        </p:nvSpPr>
        <p:spPr>
          <a:xfrm>
            <a:off x="174307" y="0"/>
            <a:ext cx="8342631" cy="548640"/>
          </a:xfrm>
        </p:spPr>
        <p:txBody>
          <a:bodyPr/>
          <a:lstStyle/>
          <a:p>
            <a:pPr marL="571500" indent="-571500">
              <a:buFont typeface="+mj-lt"/>
              <a:buAutoNum type="romanUcPeriod" startAt="2"/>
            </a:pPr>
            <a:r>
              <a:rPr lang="en-US" dirty="0"/>
              <a:t>Disaster FNS Waivers </a:t>
            </a:r>
          </a:p>
        </p:txBody>
      </p:sp>
    </p:spTree>
    <p:extLst>
      <p:ext uri="{BB962C8B-B14F-4D97-AF65-F5344CB8AC3E}">
        <p14:creationId xmlns:p14="http://schemas.microsoft.com/office/powerpoint/2010/main" val="261758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2FEEEC-6996-46C3-AE77-C2ED1BB455C8}"/>
              </a:ext>
            </a:extLst>
          </p:cNvPr>
          <p:cNvSpPr>
            <a:spLocks noGrp="1"/>
          </p:cNvSpPr>
          <p:nvPr>
            <p:ph type="body" sz="quarter" idx="18"/>
          </p:nvPr>
        </p:nvSpPr>
        <p:spPr>
          <a:xfrm>
            <a:off x="674717" y="1981203"/>
            <a:ext cx="7842569" cy="3975098"/>
          </a:xfrm>
        </p:spPr>
        <p:txBody>
          <a:bodyPr/>
          <a:lstStyle/>
          <a:p>
            <a:pPr marL="0" lvl="0" indent="0">
              <a:buNone/>
            </a:pPr>
            <a:endParaRPr lang="en-US" b="0" dirty="0"/>
          </a:p>
          <a:p>
            <a:pPr marL="0" lvl="0" indent="0">
              <a:buNone/>
            </a:pPr>
            <a:endParaRPr lang="en-US" b="0" dirty="0"/>
          </a:p>
          <a:p>
            <a:endParaRPr lang="en-US" dirty="0"/>
          </a:p>
        </p:txBody>
      </p:sp>
      <p:sp>
        <p:nvSpPr>
          <p:cNvPr id="3" name="Title 2">
            <a:extLst>
              <a:ext uri="{FF2B5EF4-FFF2-40B4-BE49-F238E27FC236}">
                <a16:creationId xmlns:a16="http://schemas.microsoft.com/office/drawing/2014/main" id="{0F1A93DA-265E-4978-B58A-0D652F8AA518}"/>
              </a:ext>
            </a:extLst>
          </p:cNvPr>
          <p:cNvSpPr>
            <a:spLocks noGrp="1"/>
          </p:cNvSpPr>
          <p:nvPr>
            <p:ph type="title"/>
          </p:nvPr>
        </p:nvSpPr>
        <p:spPr>
          <a:xfrm>
            <a:off x="0" y="0"/>
            <a:ext cx="7843267" cy="548640"/>
          </a:xfrm>
        </p:spPr>
        <p:txBody>
          <a:bodyPr/>
          <a:lstStyle/>
          <a:p>
            <a:pPr marL="571500" indent="-571500">
              <a:buFont typeface="+mj-lt"/>
              <a:buAutoNum type="romanUcPeriod" startAt="3"/>
            </a:pPr>
            <a:r>
              <a:rPr lang="en-US" dirty="0"/>
              <a:t>Emergency Preparedness </a:t>
            </a:r>
          </a:p>
        </p:txBody>
      </p:sp>
      <p:sp>
        <p:nvSpPr>
          <p:cNvPr id="7" name="Text Placeholder 1">
            <a:extLst>
              <a:ext uri="{FF2B5EF4-FFF2-40B4-BE49-F238E27FC236}">
                <a16:creationId xmlns:a16="http://schemas.microsoft.com/office/drawing/2014/main" id="{15E10E36-DC9E-4265-811A-4771478A8BDA}"/>
              </a:ext>
            </a:extLst>
          </p:cNvPr>
          <p:cNvSpPr txBox="1">
            <a:spLocks/>
          </p:cNvSpPr>
          <p:nvPr/>
        </p:nvSpPr>
        <p:spPr>
          <a:xfrm>
            <a:off x="328613" y="548640"/>
            <a:ext cx="8188673" cy="5799406"/>
          </a:xfrm>
          <a:prstGeom prst="rect">
            <a:avLst/>
          </a:prstGeom>
        </p:spPr>
        <p:txBody>
          <a:bodyPr>
            <a:noAutofit/>
          </a:bodyPr>
          <a:lstStyle>
            <a:lvl1pPr marL="171450" indent="-171450" algn="l" defTabSz="685800" rtl="0" eaLnBrk="1" latinLnBrk="0" hangingPunct="1">
              <a:lnSpc>
                <a:spcPct val="100000"/>
              </a:lnSpc>
              <a:spcBef>
                <a:spcPts val="0"/>
              </a:spcBef>
              <a:spcAft>
                <a:spcPts val="0"/>
              </a:spcAft>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Franklin Gothic Medium Cond" panose="020B06060304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2800" dirty="0"/>
              <a:t>Consider the following When Preparing For a Disaster:</a:t>
            </a:r>
            <a:endParaRPr lang="en-US" b="0" dirty="0"/>
          </a:p>
          <a:p>
            <a:r>
              <a:rPr lang="en-US" sz="2400" b="0" dirty="0"/>
              <a:t>Where will DFNS site(s) be located?</a:t>
            </a:r>
          </a:p>
          <a:p>
            <a:endParaRPr lang="en-US" sz="2400" b="0" dirty="0"/>
          </a:p>
          <a:p>
            <a:r>
              <a:rPr lang="en-US" sz="2400" b="0" dirty="0"/>
              <a:t>If the preferred site is the local DSS, can both the DFNS and FNS programs operations be ran simultaneously without obstruction?</a:t>
            </a:r>
          </a:p>
          <a:p>
            <a:endParaRPr lang="en-US" sz="2400" b="0" dirty="0"/>
          </a:p>
          <a:p>
            <a:r>
              <a:rPr lang="en-US" sz="2400" b="0" dirty="0"/>
              <a:t>Is the site large enough for the expected crowd?</a:t>
            </a:r>
          </a:p>
          <a:p>
            <a:pPr marL="0" indent="0">
              <a:buNone/>
            </a:pPr>
            <a:endParaRPr lang="en-US" sz="2400" b="0" dirty="0"/>
          </a:p>
          <a:p>
            <a:r>
              <a:rPr lang="en-US" sz="2400" b="0" dirty="0"/>
              <a:t>In the event of rain or excessive heat/cold, is there sufficient shelter for a expected number of clients?</a:t>
            </a:r>
          </a:p>
          <a:p>
            <a:pPr marL="0" indent="0">
              <a:buNone/>
            </a:pPr>
            <a:endParaRPr lang="en-US" sz="2400" b="0" dirty="0"/>
          </a:p>
          <a:p>
            <a:r>
              <a:rPr lang="en-US" sz="2400" b="0" dirty="0"/>
              <a:t>Is there appropriate bathroom facilities to accommodate the crowd? </a:t>
            </a:r>
          </a:p>
          <a:p>
            <a:endParaRPr lang="en-US" b="0" dirty="0"/>
          </a:p>
          <a:p>
            <a:endParaRPr lang="en-US" dirty="0"/>
          </a:p>
        </p:txBody>
      </p:sp>
    </p:spTree>
    <p:extLst>
      <p:ext uri="{BB962C8B-B14F-4D97-AF65-F5344CB8AC3E}">
        <p14:creationId xmlns:p14="http://schemas.microsoft.com/office/powerpoint/2010/main" val="2131105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2FEEEC-6996-46C3-AE77-C2ED1BB455C8}"/>
              </a:ext>
            </a:extLst>
          </p:cNvPr>
          <p:cNvSpPr>
            <a:spLocks noGrp="1"/>
          </p:cNvSpPr>
          <p:nvPr>
            <p:ph type="body" sz="quarter" idx="18"/>
          </p:nvPr>
        </p:nvSpPr>
        <p:spPr>
          <a:xfrm>
            <a:off x="162233" y="949569"/>
            <a:ext cx="8355054" cy="4835769"/>
          </a:xfrm>
        </p:spPr>
        <p:txBody>
          <a:bodyPr/>
          <a:lstStyle/>
          <a:p>
            <a:pPr marL="0" indent="0">
              <a:buNone/>
            </a:pPr>
            <a:r>
              <a:rPr lang="en-US" sz="2800" dirty="0"/>
              <a:t>Consider the following When Preparing For a Disaster (continued)</a:t>
            </a:r>
          </a:p>
          <a:p>
            <a:pPr marL="0" indent="0">
              <a:buNone/>
            </a:pPr>
            <a:r>
              <a:rPr lang="en-US" sz="2400" dirty="0"/>
              <a:t> </a:t>
            </a:r>
            <a:endParaRPr lang="en-US" b="0" dirty="0"/>
          </a:p>
          <a:p>
            <a:pPr lvl="0"/>
            <a:r>
              <a:rPr lang="en-US" sz="2400" b="0" dirty="0"/>
              <a:t>Can the site accommodate the needs of the elderly and handicapped?</a:t>
            </a:r>
          </a:p>
          <a:p>
            <a:endParaRPr lang="en-US" sz="2400" b="0" dirty="0"/>
          </a:p>
          <a:p>
            <a:pPr lvl="0"/>
            <a:r>
              <a:rPr lang="en-US" sz="2400" b="0" dirty="0"/>
              <a:t>Is there adequate staff available for interpreting?</a:t>
            </a:r>
          </a:p>
          <a:p>
            <a:endParaRPr lang="en-US" sz="2400" b="0" dirty="0"/>
          </a:p>
          <a:p>
            <a:r>
              <a:rPr lang="en-US" sz="2400" b="0" dirty="0"/>
              <a:t>Will you require law enforcement or security for crowds or traffic?</a:t>
            </a:r>
          </a:p>
          <a:p>
            <a:endParaRPr lang="en-US" sz="2400" b="0" dirty="0"/>
          </a:p>
          <a:p>
            <a:r>
              <a:rPr lang="en-US" sz="2400" b="0" dirty="0"/>
              <a:t> Ensure fraud, warning and justice for all signs are prominently displayed.</a:t>
            </a:r>
          </a:p>
          <a:p>
            <a:endParaRPr lang="en-US" b="0" dirty="0"/>
          </a:p>
          <a:p>
            <a:endParaRPr lang="en-US" b="0" dirty="0"/>
          </a:p>
          <a:p>
            <a:pPr lvl="0">
              <a:buFont typeface="Wingdings" panose="05000000000000000000" pitchFamily="2" charset="2"/>
              <a:buChar char="Ø"/>
            </a:pPr>
            <a:endParaRPr lang="en-US" b="0" dirty="0"/>
          </a:p>
          <a:p>
            <a:pPr marL="0" lvl="0" indent="0">
              <a:buNone/>
            </a:pPr>
            <a:endParaRPr lang="en-US" b="0" dirty="0"/>
          </a:p>
          <a:p>
            <a:pPr marL="0" lvl="0" indent="0">
              <a:buNone/>
            </a:pPr>
            <a:endParaRPr lang="en-US" b="0" dirty="0"/>
          </a:p>
          <a:p>
            <a:endParaRPr lang="en-US" dirty="0"/>
          </a:p>
        </p:txBody>
      </p:sp>
      <p:sp>
        <p:nvSpPr>
          <p:cNvPr id="6" name="Title 2">
            <a:extLst>
              <a:ext uri="{FF2B5EF4-FFF2-40B4-BE49-F238E27FC236}">
                <a16:creationId xmlns:a16="http://schemas.microsoft.com/office/drawing/2014/main" id="{750BAF5B-4452-4B41-BA95-B77D83FFC2E1}"/>
              </a:ext>
            </a:extLst>
          </p:cNvPr>
          <p:cNvSpPr txBox="1">
            <a:spLocks/>
          </p:cNvSpPr>
          <p:nvPr/>
        </p:nvSpPr>
        <p:spPr>
          <a:xfrm>
            <a:off x="0" y="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i="0" u="none"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marL="571500" indent="-571500">
              <a:buFont typeface="+mj-lt"/>
              <a:buAutoNum type="romanUcPeriod" startAt="3"/>
            </a:pPr>
            <a:r>
              <a:rPr lang="en-US"/>
              <a:t>Emergency Preparedness </a:t>
            </a:r>
            <a:endParaRPr lang="en-US" dirty="0"/>
          </a:p>
        </p:txBody>
      </p:sp>
    </p:spTree>
    <p:extLst>
      <p:ext uri="{BB962C8B-B14F-4D97-AF65-F5344CB8AC3E}">
        <p14:creationId xmlns:p14="http://schemas.microsoft.com/office/powerpoint/2010/main" val="2804245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1A93DA-265E-4978-B58A-0D652F8AA518}"/>
              </a:ext>
            </a:extLst>
          </p:cNvPr>
          <p:cNvSpPr>
            <a:spLocks noGrp="1"/>
          </p:cNvSpPr>
          <p:nvPr>
            <p:ph type="title"/>
          </p:nvPr>
        </p:nvSpPr>
        <p:spPr>
          <a:xfrm>
            <a:off x="131444" y="0"/>
            <a:ext cx="7843267" cy="548640"/>
          </a:xfrm>
        </p:spPr>
        <p:txBody>
          <a:bodyPr/>
          <a:lstStyle/>
          <a:p>
            <a:pPr marL="571500" indent="-571500">
              <a:buFont typeface="+mj-lt"/>
              <a:buAutoNum type="romanUcPeriod" startAt="3"/>
            </a:pPr>
            <a:r>
              <a:rPr lang="en-US" dirty="0"/>
              <a:t>Emergency Preparedness </a:t>
            </a:r>
          </a:p>
        </p:txBody>
      </p:sp>
      <p:sp>
        <p:nvSpPr>
          <p:cNvPr id="9" name="Content Placeholder 6">
            <a:extLst>
              <a:ext uri="{FF2B5EF4-FFF2-40B4-BE49-F238E27FC236}">
                <a16:creationId xmlns:a16="http://schemas.microsoft.com/office/drawing/2014/main" id="{A8AE3D69-2EB3-4C29-8799-2AFD95A385AB}"/>
              </a:ext>
            </a:extLst>
          </p:cNvPr>
          <p:cNvSpPr txBox="1">
            <a:spLocks/>
          </p:cNvSpPr>
          <p:nvPr/>
        </p:nvSpPr>
        <p:spPr>
          <a:xfrm>
            <a:off x="252602" y="720968"/>
            <a:ext cx="8434198" cy="5697297"/>
          </a:xfrm>
          <a:prstGeom prst="rect">
            <a:avLst/>
          </a:prstGeom>
        </p:spPr>
        <p:txBody>
          <a:bodyPr>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3000" dirty="0"/>
              <a:t>Consider the following When Preparing For a Disaster (continued)</a:t>
            </a:r>
          </a:p>
          <a:p>
            <a:pPr marL="0" indent="0">
              <a:buNone/>
            </a:pPr>
            <a:endParaRPr lang="en-US" sz="2000" dirty="0">
              <a:latin typeface="+mn-lt"/>
              <a:cs typeface="Arial" panose="020B0604020202020204" pitchFamily="34" charset="0"/>
            </a:endParaRPr>
          </a:p>
          <a:p>
            <a:r>
              <a:rPr lang="en-US" sz="2600" b="0" dirty="0">
                <a:latin typeface="+mn-lt"/>
                <a:cs typeface="Arial" panose="020B0604020202020204" pitchFamily="34" charset="0"/>
              </a:rPr>
              <a:t>DFNS program may involve all agency staff. </a:t>
            </a:r>
          </a:p>
          <a:p>
            <a:endParaRPr lang="en-US" sz="2600" b="0" dirty="0">
              <a:latin typeface="+mn-lt"/>
              <a:cs typeface="Arial" panose="020B0604020202020204" pitchFamily="34" charset="0"/>
            </a:endParaRPr>
          </a:p>
          <a:p>
            <a:r>
              <a:rPr lang="en-US" sz="2600" b="0" dirty="0">
                <a:latin typeface="+mn-lt"/>
                <a:cs typeface="Arial" panose="020B0604020202020204" pitchFamily="34" charset="0"/>
              </a:rPr>
              <a:t>Will staff be needed to work weekends or extended hours to take applications</a:t>
            </a:r>
            <a:r>
              <a:rPr lang="en-US" sz="2600" b="0" dirty="0">
                <a:latin typeface="+mn-lt"/>
              </a:rPr>
              <a:t>?  </a:t>
            </a:r>
          </a:p>
          <a:p>
            <a:pPr marL="342900" lvl="1" indent="0">
              <a:buNone/>
            </a:pPr>
            <a:r>
              <a:rPr lang="en-US" sz="2600" b="0" dirty="0">
                <a:latin typeface="+mn-lt"/>
              </a:rPr>
              <a:t> </a:t>
            </a:r>
          </a:p>
          <a:p>
            <a:r>
              <a:rPr lang="en-US" sz="2600" b="0" dirty="0">
                <a:latin typeface="+mn-lt"/>
                <a:cs typeface="Arial" panose="020B0604020202020204" pitchFamily="34" charset="0"/>
              </a:rPr>
              <a:t>What duties will be assigned to the different staff?</a:t>
            </a:r>
          </a:p>
          <a:p>
            <a:endParaRPr lang="en-US" sz="2600" b="0" dirty="0">
              <a:latin typeface="+mn-lt"/>
              <a:cs typeface="Arial" panose="020B0604020202020204" pitchFamily="34" charset="0"/>
            </a:endParaRPr>
          </a:p>
          <a:p>
            <a:r>
              <a:rPr lang="en-US" sz="2600" b="0" dirty="0">
                <a:latin typeface="+mn-lt"/>
              </a:rPr>
              <a:t>Will the space accommodate separate duty stations?</a:t>
            </a:r>
          </a:p>
          <a:p>
            <a:endParaRPr lang="en-US" sz="2600" b="0" dirty="0">
              <a:latin typeface="+mn-lt"/>
            </a:endParaRPr>
          </a:p>
          <a:p>
            <a:r>
              <a:rPr lang="en-US" sz="2600" b="0" dirty="0">
                <a:latin typeface="+mn-lt"/>
              </a:rPr>
              <a:t>How many computers are available for keying?</a:t>
            </a:r>
          </a:p>
          <a:p>
            <a:endParaRPr lang="en-US" sz="2600" b="0" dirty="0">
              <a:latin typeface="+mn-lt"/>
            </a:endParaRPr>
          </a:p>
          <a:p>
            <a:r>
              <a:rPr lang="en-US" sz="2600" b="0" dirty="0">
                <a:latin typeface="+mn-lt"/>
              </a:rPr>
              <a:t>Which supervisor(s) will be designated to take and process employee applications?</a:t>
            </a:r>
          </a:p>
          <a:p>
            <a:pPr marL="342900" lvl="1" indent="0">
              <a:buFont typeface="Arial" panose="020B0604020202020204" pitchFamily="34" charset="0"/>
              <a:buNone/>
            </a:pPr>
            <a:endParaRPr lang="en-US" dirty="0"/>
          </a:p>
        </p:txBody>
      </p:sp>
    </p:spTree>
    <p:extLst>
      <p:ext uri="{BB962C8B-B14F-4D97-AF65-F5344CB8AC3E}">
        <p14:creationId xmlns:p14="http://schemas.microsoft.com/office/powerpoint/2010/main" val="36664853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60&quot;&gt;&lt;object type=&quot;3&quot; unique_id=&quot;10063&quot;&gt;&lt;property id=&quot;20148&quot; value=&quot;5&quot;/&gt;&lt;property id=&quot;20300&quot; value=&quot;Slide 1&quot;/&gt;&lt;property id=&quot;20307&quot; value=&quot;459&quot;/&gt;&lt;/object&gt;&lt;object type=&quot;3&quot; unique_id=&quot;10066&quot;&gt;&lt;property id=&quot;20148&quot; value=&quot;5&quot;/&gt;&lt;property id=&quot;20300&quot; value=&quot;Slide 2 - &amp;quot;Training Objectives&amp;quot;&quot;/&gt;&lt;property id=&quot;20307&quot; value=&quot;449&quot;/&gt;&lt;/object&gt;&lt;object type=&quot;3&quot; unique_id=&quot;10067&quot;&gt;&lt;property id=&quot;20148&quot; value=&quot;5&quot;/&gt;&lt;property id=&quot;20300&quot; value=&quot;Slide 3 - &amp;quot;General Information&amp;quot;&quot;/&gt;&lt;property id=&quot;20307&quot; value=&quot;450&quot;/&gt;&lt;/object&gt;&lt;object type=&quot;3&quot; unique_id=&quot;10068&quot;&gt;&lt;property id=&quot;20148&quot; value=&quot;5&quot;/&gt;&lt;property id=&quot;20300&quot; value=&quot;Slide 4&quot;/&gt;&lt;property id=&quot;20307&quot; value=&quot;451&quot;/&gt;&lt;/object&gt;&lt;object type=&quot;3&quot; unique_id=&quot;10070&quot;&gt;&lt;property id=&quot;20148&quot; value=&quot;5&quot;/&gt;&lt;property id=&quot;20300&quot; value=&quot;Slide 6 - &amp;quot;Disaster FNS Waivers &amp;quot;&quot;/&gt;&lt;property id=&quot;20307&quot; value=&quot;453&quot;/&gt;&lt;/object&gt;&lt;object type=&quot;3&quot; unique_id=&quot;11067&quot;&gt;&lt;property id=&quot;20148&quot; value=&quot;5&quot;/&gt;&lt;property id=&quot;20300&quot; value=&quot;Slide 5 - &amp;quot;I. General Information&amp;quot;&quot;/&gt;&lt;property id=&quot;20307&quot; value=&quot;464&quot;/&gt;&lt;/object&gt;&lt;object type=&quot;3&quot; unique_id=&quot;11068&quot;&gt;&lt;property id=&quot;20148&quot; value=&quot;5&quot;/&gt;&lt;property id=&quot;20300&quot; value=&quot;Slide 7&quot;/&gt;&lt;property id=&quot;20307&quot; value=&quot;461&quot;/&gt;&lt;/object&gt;&lt;object type=&quot;3&quot; unique_id=&quot;11070&quot;&gt;&lt;property id=&quot;20148&quot; value=&quot;5&quot;/&gt;&lt;property id=&quot;20300&quot; value=&quot;Slide 8 - &amp;quot;Emergency Preparedness &amp;quot;&quot;/&gt;&lt;property id=&quot;20307&quot; value=&quot;470&quot;/&gt;&lt;/object&gt;&lt;object type=&quot;3&quot; unique_id=&quot;11071&quot;&gt;&lt;property id=&quot;20148&quot; value=&quot;5&quot;/&gt;&lt;property id=&quot;20300&quot; value=&quot;Slide 11 - &amp;quot;Emergency Preparedness &amp;quot;&quot;/&gt;&lt;property id=&quot;20307&quot; value=&quot;466&quot;/&gt;&lt;/object&gt;&lt;object type=&quot;3&quot; unique_id=&quot;11073&quot;&gt;&lt;property id=&quot;20148&quot; value=&quot;5&quot;/&gt;&lt;property id=&quot;20300&quot; value=&quot;Slide 13 - &amp;quot;Disaster FNS Eligibility &amp;quot;&quot;/&gt;&lt;property id=&quot;20307&quot; value=&quot;463&quot;/&gt;&lt;/object&gt;&lt;object type=&quot;3&quot; unique_id=&quot;11390&quot;&gt;&lt;property id=&quot;20148&quot; value=&quot;5&quot;/&gt;&lt;property id=&quot;20300&quot; value=&quot;Slide 9&quot;/&gt;&lt;property id=&quot;20307&quot; value=&quot;476&quot;/&gt;&lt;/object&gt;&lt;object type=&quot;3&quot; unique_id=&quot;11391&quot;&gt;&lt;property id=&quot;20148&quot; value=&quot;5&quot;/&gt;&lt;property id=&quot;20300&quot; value=&quot;Slide 10 - &amp;quot;Emergency Preparedness &amp;quot;&quot;/&gt;&lt;property id=&quot;20307&quot; value=&quot;479&quot;/&gt;&lt;/object&gt;&lt;object type=&quot;3&quot; unique_id=&quot;11397&quot;&gt;&lt;property id=&quot;20148&quot; value=&quot;5&quot;/&gt;&lt;property id=&quot;20300&quot; value=&quot;Slide 22&quot;/&gt;&lt;property id=&quot;20307&quot; value=&quot;474&quot;/&gt;&lt;/object&gt;&lt;object type=&quot;3&quot; unique_id=&quot;11703&quot;&gt;&lt;property id=&quot;20148&quot; value=&quot;5&quot;/&gt;&lt;property id=&quot;20300&quot; value=&quot;Slide 12&quot;/&gt;&lt;property id=&quot;20307&quot; value=&quot;483&quot;/&gt;&lt;/object&gt;&lt;object type=&quot;3&quot; unique_id=&quot;12532&quot;&gt;&lt;property id=&quot;20148&quot; value=&quot;5&quot;/&gt;&lt;property id=&quot;20300&quot; value=&quot;Slide 14 - &amp;quot;Disaster FNS Eligibility &amp;quot;&quot;/&gt;&lt;property id=&quot;20307&quot; value=&quot;484&quot;/&gt;&lt;/object&gt;&lt;object type=&quot;3&quot; unique_id=&quot;12533&quot;&gt;&lt;property id=&quot;20148&quot; value=&quot;5&quot;/&gt;&lt;property id=&quot;20300&quot; value=&quot;Slide 15 - &amp;quot;Disaster FNS Eligibility &amp;quot;&quot;/&gt;&lt;property id=&quot;20307&quot; value=&quot;485&quot;/&gt;&lt;/object&gt;&lt;object type=&quot;3&quot; unique_id=&quot;12632&quot;&gt;&lt;property id=&quot;20148&quot; value=&quot;5&quot;/&gt;&lt;property id=&quot;20300&quot; value=&quot;Slide 16 - &amp;quot;Disaster FNS Eligibility &amp;quot;&quot;/&gt;&lt;property id=&quot;20307&quot; value=&quot;486&quot;/&gt;&lt;/object&gt;&lt;object type=&quot;3&quot; unique_id=&quot;12633&quot;&gt;&lt;property id=&quot;20148&quot; value=&quot;5&quot;/&gt;&lt;property id=&quot;20300&quot; value=&quot;Slide 17 - &amp;quot;Disaster FNS Eligibility &amp;quot;&quot;/&gt;&lt;property id=&quot;20307&quot; value=&quot;487&quot;/&gt;&lt;/object&gt;&lt;object type=&quot;3&quot; unique_id=&quot;12806&quot;&gt;&lt;property id=&quot;20148&quot; value=&quot;5&quot;/&gt;&lt;property id=&quot;20300&quot; value=&quot;Slide 18 - &amp;quot;Fraud Prevention &amp;quot;&quot;/&gt;&lt;property id=&quot;20307&quot; value=&quot;488&quot;/&gt;&lt;/object&gt;&lt;object type=&quot;3&quot; unique_id=&quot;12880&quot;&gt;&lt;property id=&quot;20148&quot; value=&quot;5&quot;/&gt;&lt;property id=&quot;20300&quot; value=&quot;Slide 19 - &amp;quot;Fraud Prevention &amp;quot;&quot;/&gt;&lt;property id=&quot;20307&quot; value=&quot;489&quot;/&gt;&lt;/object&gt;&lt;object type=&quot;3&quot; unique_id=&quot;13207&quot;&gt;&lt;property id=&quot;20148&quot; value=&quot;5&quot;/&gt;&lt;property id=&quot;20300&quot; value=&quot;Slide 20 - &amp;quot;Fraud Prevention &amp;quot;&quot;/&gt;&lt;property id=&quot;20307&quot; value=&quot;490&quot;/&gt;&lt;/object&gt;&lt;object type=&quot;3&quot; unique_id=&quot;13285&quot;&gt;&lt;property id=&quot;20148&quot; value=&quot;5&quot;/&gt;&lt;property id=&quot;20300&quot; value=&quot;Slide 21 - &amp;quot;Fraud Prevention &amp;quot;&quot;/&gt;&lt;property id=&quot;20307&quot; value=&quot;492&quot;/&gt;&lt;/object&gt;&lt;object type=&quot;3&quot; unique_id=&quot;13462&quot;&gt;&lt;property id=&quot;20148&quot; value=&quot;5&quot;/&gt;&lt;property id=&quot;20300&quot; value=&quot;Slide 23&quot;/&gt;&lt;property id=&quot;20307&quot; value=&quot;493&quot;/&gt;&lt;/object&gt;&lt;/object&gt;&lt;object type=&quot;8&quot; unique_id=&quot;10084&quot;&gt;&lt;/object&gt;&lt;/object&gt;&lt;/database&gt;"/>
  <p:tag name="SECTOMILLISECCONVERTED" val="1"/>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6647</TotalTime>
  <Words>3340</Words>
  <Application>Microsoft Office PowerPoint</Application>
  <PresentationFormat>On-screen Show (4:3)</PresentationFormat>
  <Paragraphs>459</Paragraphs>
  <Slides>21</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Franklin Gothic Demi Cond</vt:lpstr>
      <vt:lpstr>Franklin Gothic Medium</vt:lpstr>
      <vt:lpstr>Franklin Gothic Medium Cond</vt:lpstr>
      <vt:lpstr>Gotham Bold</vt:lpstr>
      <vt:lpstr>Gotham Light</vt:lpstr>
      <vt:lpstr>Helvetica</vt:lpstr>
      <vt:lpstr>Wingdings</vt:lpstr>
      <vt:lpstr>3_Office Theme</vt:lpstr>
      <vt:lpstr>PowerPoint Presentation</vt:lpstr>
      <vt:lpstr>Training Objectives</vt:lpstr>
      <vt:lpstr>General Information</vt:lpstr>
      <vt:lpstr>PowerPoint Presentation</vt:lpstr>
      <vt:lpstr>I.  General Information</vt:lpstr>
      <vt:lpstr>Disaster FNS Waivers </vt:lpstr>
      <vt:lpstr>Emergency Preparedness </vt:lpstr>
      <vt:lpstr>PowerPoint Presentation</vt:lpstr>
      <vt:lpstr>Emergency Preparedness </vt:lpstr>
      <vt:lpstr>Emergency Preparedness </vt:lpstr>
      <vt:lpstr> Disaster FNS Eligibility</vt:lpstr>
      <vt:lpstr> Disaster FNS Eligibility </vt:lpstr>
      <vt:lpstr>PowerPoint Presentation</vt:lpstr>
      <vt:lpstr>PowerPoint Presentation</vt:lpstr>
      <vt:lpstr> Disaster FNS Eligibility </vt:lpstr>
      <vt:lpstr> Disaster FNS Eligibility </vt:lpstr>
      <vt:lpstr>Fraud Prevention </vt:lpstr>
      <vt:lpstr>Fraud Prevention </vt:lpstr>
      <vt:lpstr>Fraud Prevention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Harlow, Suzanne</cp:lastModifiedBy>
  <cp:revision>600</cp:revision>
  <cp:lastPrinted>2018-05-29T18:36:18Z</cp:lastPrinted>
  <dcterms:created xsi:type="dcterms:W3CDTF">2015-07-07T20:02:11Z</dcterms:created>
  <dcterms:modified xsi:type="dcterms:W3CDTF">2018-06-11T16:55:45Z</dcterms:modified>
</cp:coreProperties>
</file>