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1" d="100"/>
          <a:sy n="61" d="100"/>
        </p:scale>
        <p:origin x="62" y="5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776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01056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2758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1849550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818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0196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10/29/2015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795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10/29/2015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50205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10/29/2015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54198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smtClean="0"/>
              <a:t>10/29/2015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8269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4633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10/29/2015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54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fns.usda.gov/sites/default/files/113-1.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ncdhhs.gov/dss/index.htm" TargetMode="External"/><Relationship Id="rId2" Type="http://schemas.openxmlformats.org/officeDocument/2006/relationships/hyperlink" Target="mailto:Carlotta.dixon@dhhs.nc.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ocio.usda.gov/document/departmental-regulation-4330-00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atiweb.org/cms-assets/documents/59780-184769.betcher.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5300" dirty="0" smtClean="0"/>
              <a:t>NC Division of Social Services (NC DSS)</a:t>
            </a:r>
            <a:br>
              <a:rPr lang="en-US" sz="5300" dirty="0" smtClean="0"/>
            </a:br>
            <a:r>
              <a:rPr lang="en-US" sz="5300" dirty="0" smtClean="0"/>
              <a:t>Presentation on </a:t>
            </a:r>
            <a:br>
              <a:rPr lang="en-US" sz="5300" dirty="0" smtClean="0"/>
            </a:br>
            <a:r>
              <a:rPr lang="en-US" sz="5300" dirty="0" smtClean="0"/>
              <a:t>USDA Issues Guidance on Civil Rights Act Compliance</a:t>
            </a:r>
            <a:r>
              <a:rPr lang="en-US" dirty="0" smtClean="0"/>
              <a:t/>
            </a:r>
            <a:br>
              <a:rPr lang="en-US" dirty="0" smtClean="0"/>
            </a:br>
            <a:r>
              <a:rPr lang="en-US" sz="5300" dirty="0" smtClean="0"/>
              <a:t>October 29, 2015</a:t>
            </a:r>
            <a:endParaRPr lang="en-US" sz="5300" dirty="0"/>
          </a:p>
        </p:txBody>
      </p:sp>
    </p:spTree>
    <p:extLst>
      <p:ext uri="{BB962C8B-B14F-4D97-AF65-F5344CB8AC3E}">
        <p14:creationId xmlns:p14="http://schemas.microsoft.com/office/powerpoint/2010/main" val="3081891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Considering Low Literacy</a:t>
            </a:r>
            <a:endParaRPr lang="en-US" dirty="0"/>
          </a:p>
        </p:txBody>
      </p:sp>
      <p:sp>
        <p:nvSpPr>
          <p:cNvPr id="3" name="Content Placeholder 2"/>
          <p:cNvSpPr>
            <a:spLocks noGrp="1"/>
          </p:cNvSpPr>
          <p:nvPr>
            <p:ph idx="1"/>
          </p:nvPr>
        </p:nvSpPr>
        <p:spPr/>
        <p:txBody>
          <a:bodyPr>
            <a:normAutofit/>
          </a:bodyPr>
          <a:lstStyle/>
          <a:p>
            <a:r>
              <a:rPr lang="en-US" sz="4000" dirty="0" smtClean="0"/>
              <a:t>Written communication </a:t>
            </a:r>
            <a:r>
              <a:rPr lang="en-US" sz="4000" dirty="0"/>
              <a:t>by the recipient (</a:t>
            </a:r>
            <a:r>
              <a:rPr lang="en-US" sz="4000" dirty="0" smtClean="0"/>
              <a:t>such </a:t>
            </a:r>
          </a:p>
          <a:p>
            <a:r>
              <a:rPr lang="en-US" sz="4000" dirty="0" smtClean="0"/>
              <a:t>as </a:t>
            </a:r>
            <a:r>
              <a:rPr lang="en-US" sz="4000" dirty="0"/>
              <a:t>online translations and </a:t>
            </a:r>
            <a:r>
              <a:rPr lang="en-US" sz="4000" dirty="0" smtClean="0"/>
              <a:t>program applications</a:t>
            </a:r>
            <a:r>
              <a:rPr lang="en-US" sz="4000" dirty="0"/>
              <a:t>) </a:t>
            </a:r>
            <a:endParaRPr lang="en-US" sz="4000" dirty="0" smtClean="0"/>
          </a:p>
          <a:p>
            <a:r>
              <a:rPr lang="en-US" sz="4000" dirty="0" smtClean="0"/>
              <a:t>be </a:t>
            </a:r>
            <a:r>
              <a:rPr lang="en-US" sz="4000" dirty="0"/>
              <a:t>written so as to </a:t>
            </a:r>
            <a:r>
              <a:rPr lang="en-US" sz="4000" dirty="0" smtClean="0"/>
              <a:t>be understood </a:t>
            </a:r>
            <a:r>
              <a:rPr lang="en-US" sz="4000" dirty="0"/>
              <a:t>by individuals </a:t>
            </a:r>
            <a:endParaRPr lang="en-US" sz="4000" dirty="0" smtClean="0"/>
          </a:p>
          <a:p>
            <a:r>
              <a:rPr lang="en-US" sz="4000" dirty="0" smtClean="0"/>
              <a:t>with low literacy </a:t>
            </a:r>
            <a:r>
              <a:rPr lang="en-US" sz="4000" dirty="0"/>
              <a:t>(such as language </a:t>
            </a:r>
            <a:endParaRPr lang="en-US" sz="4000" dirty="0" smtClean="0"/>
          </a:p>
          <a:p>
            <a:r>
              <a:rPr lang="en-US" sz="4000" dirty="0" smtClean="0"/>
              <a:t>directed </a:t>
            </a:r>
            <a:r>
              <a:rPr lang="en-US" sz="4000" dirty="0"/>
              <a:t>to </a:t>
            </a:r>
            <a:r>
              <a:rPr lang="en-US" sz="4000" dirty="0" smtClean="0"/>
              <a:t>a 6th </a:t>
            </a:r>
            <a:r>
              <a:rPr lang="en-US" sz="4000" dirty="0"/>
              <a:t>grade level).</a:t>
            </a:r>
          </a:p>
        </p:txBody>
      </p:sp>
    </p:spTree>
    <p:extLst>
      <p:ext uri="{BB962C8B-B14F-4D97-AF65-F5344CB8AC3E}">
        <p14:creationId xmlns:p14="http://schemas.microsoft.com/office/powerpoint/2010/main" val="2277541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mn-lt"/>
              </a:rPr>
              <a:t>8. Using Other Regulations to Set Minimum Thresholds for Translations and Interpretations</a:t>
            </a:r>
            <a:endParaRPr lang="en-US" sz="4000" dirty="0">
              <a:latin typeface="+mn-lt"/>
            </a:endParaRPr>
          </a:p>
        </p:txBody>
      </p:sp>
      <p:sp>
        <p:nvSpPr>
          <p:cNvPr id="3" name="Content Placeholder 2"/>
          <p:cNvSpPr>
            <a:spLocks noGrp="1"/>
          </p:cNvSpPr>
          <p:nvPr>
            <p:ph idx="1"/>
          </p:nvPr>
        </p:nvSpPr>
        <p:spPr>
          <a:xfrm>
            <a:off x="1097280" y="1737360"/>
            <a:ext cx="10058400" cy="4023360"/>
          </a:xfrm>
        </p:spPr>
        <p:txBody>
          <a:bodyPr>
            <a:noAutofit/>
          </a:bodyPr>
          <a:lstStyle/>
          <a:p>
            <a:r>
              <a:rPr lang="en-US" sz="2800" dirty="0" smtClean="0"/>
              <a:t>NC DSS current thresholds for translations and interpretations:</a:t>
            </a:r>
          </a:p>
          <a:p>
            <a:r>
              <a:rPr lang="en-US" sz="2800" u="sng" dirty="0" smtClean="0"/>
              <a:t>For USDA FNS</a:t>
            </a:r>
            <a:r>
              <a:rPr lang="en-US" sz="2800" dirty="0" smtClean="0"/>
              <a:t>: Population </a:t>
            </a:r>
            <a:r>
              <a:rPr lang="en-US" sz="2800" dirty="0"/>
              <a:t>based on a standard of 100 single-language-minority low-income households. This assessment is in accordance with the requirements in 7 CFR 272.4(b) and </a:t>
            </a:r>
            <a:endParaRPr lang="en-US" sz="2800" dirty="0" smtClean="0"/>
          </a:p>
          <a:p>
            <a:r>
              <a:rPr lang="en-US" sz="2800" dirty="0" smtClean="0"/>
              <a:t>7 </a:t>
            </a:r>
            <a:r>
              <a:rPr lang="en-US" sz="2800" dirty="0"/>
              <a:t>CFR 271.2.</a:t>
            </a:r>
            <a:endParaRPr lang="en-US" sz="2800" dirty="0" smtClean="0"/>
          </a:p>
          <a:p>
            <a:r>
              <a:rPr lang="en-US" sz="2800" u="sng" dirty="0" smtClean="0"/>
              <a:t>For US HHS</a:t>
            </a:r>
            <a:r>
              <a:rPr lang="en-US" sz="2800" dirty="0" smtClean="0"/>
              <a:t>: Substantial number of LEP:  5% or 1,000 people, whichever is smaller, are potential applicants or recipients of the agency and speak a primary language other than English and have limited English proficiency.</a:t>
            </a:r>
            <a:endParaRPr lang="en-US" sz="2800" dirty="0"/>
          </a:p>
        </p:txBody>
      </p:sp>
    </p:spTree>
    <p:extLst>
      <p:ext uri="{BB962C8B-B14F-4D97-AF65-F5344CB8AC3E}">
        <p14:creationId xmlns:p14="http://schemas.microsoft.com/office/powerpoint/2010/main" val="2511076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Require Data Collection</a:t>
            </a:r>
            <a:endParaRPr lang="en-US" dirty="0"/>
          </a:p>
        </p:txBody>
      </p:sp>
      <p:sp>
        <p:nvSpPr>
          <p:cNvPr id="3" name="Content Placeholder 2"/>
          <p:cNvSpPr>
            <a:spLocks noGrp="1"/>
          </p:cNvSpPr>
          <p:nvPr>
            <p:ph idx="1"/>
          </p:nvPr>
        </p:nvSpPr>
        <p:spPr/>
        <p:txBody>
          <a:bodyPr>
            <a:normAutofit/>
          </a:bodyPr>
          <a:lstStyle/>
          <a:p>
            <a:r>
              <a:rPr lang="en-US" sz="2800" dirty="0"/>
              <a:t>Federal regulations, </a:t>
            </a:r>
            <a:r>
              <a:rPr lang="en-US" sz="2800" dirty="0" smtClean="0"/>
              <a:t>such as </a:t>
            </a:r>
            <a:r>
              <a:rPr lang="en-US" sz="2800" dirty="0"/>
              <a:t>28 CFR 42.406, make clear that </a:t>
            </a:r>
            <a:r>
              <a:rPr lang="en-US" sz="2800" dirty="0" smtClean="0"/>
              <a:t>data collection </a:t>
            </a:r>
            <a:r>
              <a:rPr lang="en-US" sz="2800" dirty="0"/>
              <a:t>requests made during </a:t>
            </a:r>
            <a:r>
              <a:rPr lang="en-US" sz="2800" dirty="0" smtClean="0"/>
              <a:t>the course </a:t>
            </a:r>
            <a:r>
              <a:rPr lang="en-US" sz="2800" dirty="0"/>
              <a:t>of compliance reviews can </a:t>
            </a:r>
            <a:r>
              <a:rPr lang="en-US" sz="2800" dirty="0" smtClean="0"/>
              <a:t>be broad </a:t>
            </a:r>
            <a:r>
              <a:rPr lang="en-US" sz="2800" dirty="0"/>
              <a:t>and provide ‘‘for the collection </a:t>
            </a:r>
            <a:r>
              <a:rPr lang="en-US" sz="2800" dirty="0" smtClean="0"/>
              <a:t>of data </a:t>
            </a:r>
            <a:r>
              <a:rPr lang="en-US" sz="2800" dirty="0"/>
              <a:t>and information from </a:t>
            </a:r>
            <a:r>
              <a:rPr lang="en-US" sz="2800" dirty="0" smtClean="0"/>
              <a:t>applicants for </a:t>
            </a:r>
            <a:r>
              <a:rPr lang="en-US" sz="2800" dirty="0"/>
              <a:t>and recipients of federal </a:t>
            </a:r>
            <a:r>
              <a:rPr lang="en-US" sz="2800" dirty="0" smtClean="0"/>
              <a:t>assistance sufficient </a:t>
            </a:r>
            <a:r>
              <a:rPr lang="en-US" sz="2800" dirty="0"/>
              <a:t>to permit </a:t>
            </a:r>
            <a:r>
              <a:rPr lang="en-US" sz="2800" dirty="0" smtClean="0"/>
              <a:t>effective enforcement </a:t>
            </a:r>
            <a:r>
              <a:rPr lang="en-US" sz="2800" dirty="0"/>
              <a:t>of title VI</a:t>
            </a:r>
            <a:r>
              <a:rPr lang="en-US" sz="2800" dirty="0" smtClean="0"/>
              <a:t>.</a:t>
            </a:r>
          </a:p>
          <a:p>
            <a:endParaRPr lang="en-US" sz="2800" dirty="0"/>
          </a:p>
          <a:p>
            <a:pPr marL="0" indent="0">
              <a:buNone/>
            </a:pPr>
            <a:r>
              <a:rPr lang="en-US" sz="2800" dirty="0" smtClean="0"/>
              <a:t>Currently NC DSS request voluntary on the FNS application if an applicant needs an interpreter as well as the DSS-10001, Language Preference form. </a:t>
            </a:r>
            <a:endParaRPr lang="en-US" sz="2800" dirty="0"/>
          </a:p>
        </p:txBody>
      </p:sp>
    </p:spTree>
    <p:extLst>
      <p:ext uri="{BB962C8B-B14F-4D97-AF65-F5344CB8AC3E}">
        <p14:creationId xmlns:p14="http://schemas.microsoft.com/office/powerpoint/2010/main" val="217000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Summarization as Appropriate Mode of Interpretation</a:t>
            </a:r>
            <a:endParaRPr lang="en-US" dirty="0"/>
          </a:p>
        </p:txBody>
      </p:sp>
      <p:sp>
        <p:nvSpPr>
          <p:cNvPr id="3" name="Content Placeholder 2"/>
          <p:cNvSpPr>
            <a:spLocks noGrp="1"/>
          </p:cNvSpPr>
          <p:nvPr>
            <p:ph idx="1"/>
          </p:nvPr>
        </p:nvSpPr>
        <p:spPr/>
        <p:txBody>
          <a:bodyPr>
            <a:noAutofit/>
          </a:bodyPr>
          <a:lstStyle/>
          <a:p>
            <a:r>
              <a:rPr lang="en-US" sz="3200" dirty="0"/>
              <a:t>R</a:t>
            </a:r>
            <a:r>
              <a:rPr lang="en-US" sz="3200" dirty="0" smtClean="0"/>
              <a:t>ecipients </a:t>
            </a:r>
            <a:r>
              <a:rPr lang="en-US" sz="3200" dirty="0"/>
              <a:t>should ensure </a:t>
            </a:r>
            <a:r>
              <a:rPr lang="en-US" sz="3200" dirty="0" smtClean="0"/>
              <a:t>that interpreters ‘‘</a:t>
            </a:r>
            <a:r>
              <a:rPr lang="en-US" sz="3200" dirty="0"/>
              <a:t>demonstrate[s] </a:t>
            </a:r>
            <a:endParaRPr lang="en-US" sz="3200" dirty="0" smtClean="0"/>
          </a:p>
          <a:p>
            <a:r>
              <a:rPr lang="en-US" sz="3200" dirty="0" smtClean="0"/>
              <a:t>proficiency in </a:t>
            </a:r>
            <a:r>
              <a:rPr lang="en-US" sz="3200" dirty="0"/>
              <a:t>an ability to </a:t>
            </a:r>
            <a:r>
              <a:rPr lang="en-US" sz="3200" dirty="0" smtClean="0"/>
              <a:t>communicate information </a:t>
            </a:r>
          </a:p>
          <a:p>
            <a:r>
              <a:rPr lang="en-US" sz="3200" dirty="0" smtClean="0"/>
              <a:t>accurately </a:t>
            </a:r>
            <a:r>
              <a:rPr lang="en-US" sz="3200" dirty="0"/>
              <a:t>in both </a:t>
            </a:r>
            <a:r>
              <a:rPr lang="en-US" sz="3200" dirty="0" smtClean="0"/>
              <a:t>English and </a:t>
            </a:r>
            <a:r>
              <a:rPr lang="en-US" sz="3200" dirty="0"/>
              <a:t>in the other languages and </a:t>
            </a:r>
            <a:endParaRPr lang="en-US" sz="3200" dirty="0" smtClean="0"/>
          </a:p>
          <a:p>
            <a:r>
              <a:rPr lang="en-US" sz="3200" dirty="0"/>
              <a:t>i</a:t>
            </a:r>
            <a:r>
              <a:rPr lang="en-US" sz="3200" dirty="0" smtClean="0"/>
              <a:t>dentify and </a:t>
            </a:r>
            <a:r>
              <a:rPr lang="en-US" sz="3200" dirty="0"/>
              <a:t>employ the appropriate mode </a:t>
            </a:r>
            <a:r>
              <a:rPr lang="en-US" sz="3200" dirty="0" smtClean="0"/>
              <a:t>of interpreting </a:t>
            </a:r>
          </a:p>
          <a:p>
            <a:r>
              <a:rPr lang="en-US" sz="3200" dirty="0" smtClean="0"/>
              <a:t>(</a:t>
            </a:r>
            <a:r>
              <a:rPr lang="en-US" sz="3200" i="1" dirty="0"/>
              <a:t>e.g., </a:t>
            </a:r>
            <a:r>
              <a:rPr lang="en-US" sz="3200" dirty="0" smtClean="0"/>
              <a:t>consecutive, simultaneous</a:t>
            </a:r>
            <a:r>
              <a:rPr lang="en-US" sz="3200" dirty="0"/>
              <a:t>, </a:t>
            </a:r>
            <a:r>
              <a:rPr lang="en-US" sz="3200" dirty="0" smtClean="0"/>
              <a:t>summarization</a:t>
            </a:r>
            <a:r>
              <a:rPr lang="en-US" sz="3200" dirty="0"/>
              <a:t>, or </a:t>
            </a:r>
            <a:r>
              <a:rPr lang="en-US" sz="3200" dirty="0" smtClean="0"/>
              <a:t>sight </a:t>
            </a:r>
          </a:p>
          <a:p>
            <a:r>
              <a:rPr lang="en-US" sz="3200" dirty="0" smtClean="0"/>
              <a:t>translation</a:t>
            </a:r>
            <a:r>
              <a:rPr lang="en-US" sz="3200" dirty="0"/>
              <a:t>).’’</a:t>
            </a:r>
          </a:p>
        </p:txBody>
      </p:sp>
    </p:spTree>
    <p:extLst>
      <p:ext uri="{BB962C8B-B14F-4D97-AF65-F5344CB8AC3E}">
        <p14:creationId xmlns:p14="http://schemas.microsoft.com/office/powerpoint/2010/main" val="314119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 Definition of LEP</a:t>
            </a:r>
            <a:endParaRPr lang="en-US" dirty="0"/>
          </a:p>
        </p:txBody>
      </p:sp>
      <p:sp>
        <p:nvSpPr>
          <p:cNvPr id="3" name="Content Placeholder 2"/>
          <p:cNvSpPr>
            <a:spLocks noGrp="1"/>
          </p:cNvSpPr>
          <p:nvPr>
            <p:ph idx="1"/>
          </p:nvPr>
        </p:nvSpPr>
        <p:spPr/>
        <p:txBody>
          <a:bodyPr>
            <a:normAutofit/>
          </a:bodyPr>
          <a:lstStyle/>
          <a:p>
            <a:r>
              <a:rPr lang="en-US" sz="4800" dirty="0"/>
              <a:t>LEP persons are defined as individuals who do not speak English as their primary language, and who have a limited ability to read, write, speak, or understand English. </a:t>
            </a:r>
          </a:p>
        </p:txBody>
      </p:sp>
    </p:spTree>
    <p:extLst>
      <p:ext uri="{BB962C8B-B14F-4D97-AF65-F5344CB8AC3E}">
        <p14:creationId xmlns:p14="http://schemas.microsoft.com/office/powerpoint/2010/main" val="4058467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Require Meaningful Notice of Rights to Language Services</a:t>
            </a:r>
            <a:endParaRPr lang="en-US" dirty="0"/>
          </a:p>
        </p:txBody>
      </p:sp>
      <p:sp>
        <p:nvSpPr>
          <p:cNvPr id="3" name="Content Placeholder 2"/>
          <p:cNvSpPr>
            <a:spLocks noGrp="1"/>
          </p:cNvSpPr>
          <p:nvPr>
            <p:ph idx="1"/>
          </p:nvPr>
        </p:nvSpPr>
        <p:spPr/>
        <p:txBody>
          <a:bodyPr>
            <a:normAutofit/>
          </a:bodyPr>
          <a:lstStyle/>
          <a:p>
            <a:r>
              <a:rPr lang="en-US" sz="5400" dirty="0"/>
              <a:t>U</a:t>
            </a:r>
            <a:r>
              <a:rPr lang="en-US" sz="5400" dirty="0" smtClean="0"/>
              <a:t>sing </a:t>
            </a:r>
            <a:r>
              <a:rPr lang="en-US" sz="5400" dirty="0"/>
              <a:t>multilingual telephone </a:t>
            </a:r>
            <a:r>
              <a:rPr lang="en-US" sz="5400" dirty="0" smtClean="0"/>
              <a:t>voice mail </a:t>
            </a:r>
            <a:r>
              <a:rPr lang="en-US" sz="5400" dirty="0"/>
              <a:t>prompts or menus would be </a:t>
            </a:r>
            <a:r>
              <a:rPr lang="en-US" sz="5400" dirty="0" smtClean="0"/>
              <a:t>one easy </a:t>
            </a:r>
            <a:r>
              <a:rPr lang="en-US" sz="5400" dirty="0"/>
              <a:t>way of informing LEP persons </a:t>
            </a:r>
            <a:r>
              <a:rPr lang="en-US" sz="5400" dirty="0" smtClean="0"/>
              <a:t>of their </a:t>
            </a:r>
            <a:r>
              <a:rPr lang="en-US" sz="5400" dirty="0"/>
              <a:t>right to language services.</a:t>
            </a:r>
          </a:p>
        </p:txBody>
      </p:sp>
    </p:spTree>
    <p:extLst>
      <p:ext uri="{BB962C8B-B14F-4D97-AF65-F5344CB8AC3E}">
        <p14:creationId xmlns:p14="http://schemas.microsoft.com/office/powerpoint/2010/main" val="2013878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13. Include Existing LEP Regulations in Legal Authority</a:t>
            </a:r>
            <a:endParaRPr lang="en-US" dirty="0"/>
          </a:p>
        </p:txBody>
      </p:sp>
      <p:sp>
        <p:nvSpPr>
          <p:cNvPr id="3" name="Content Placeholder 2"/>
          <p:cNvSpPr>
            <a:spLocks noGrp="1"/>
          </p:cNvSpPr>
          <p:nvPr>
            <p:ph idx="1"/>
          </p:nvPr>
        </p:nvSpPr>
        <p:spPr/>
        <p:txBody>
          <a:bodyPr>
            <a:noAutofit/>
          </a:bodyPr>
          <a:lstStyle/>
          <a:p>
            <a:r>
              <a:rPr lang="en-US" sz="3600" b="1" dirty="0">
                <a:hlinkClick r:id="rId2"/>
              </a:rPr>
              <a:t>Civil Rights Instruction 113-1</a:t>
            </a:r>
            <a:r>
              <a:rPr lang="en-US" sz="3600" dirty="0"/>
              <a:t>, issued Nov. 8, 2005, The purpose of this Instruction is to establish and convey policy and provide guidance and direction to the USDA Food and Nutrition Service and its recipients and customers, and ensure compliance with and enforcement of the prohibition against discrimination in all FNS nutrition programs and activities, whether federally funded in whole or not. </a:t>
            </a:r>
          </a:p>
        </p:txBody>
      </p:sp>
    </p:spTree>
    <p:extLst>
      <p:ext uri="{BB962C8B-B14F-4D97-AF65-F5344CB8AC3E}">
        <p14:creationId xmlns:p14="http://schemas.microsoft.com/office/powerpoint/2010/main" val="1334900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 Require Adequate Signs Regarding Critical LEP Services</a:t>
            </a:r>
            <a:endParaRPr lang="en-US" dirty="0"/>
          </a:p>
        </p:txBody>
      </p:sp>
      <p:sp>
        <p:nvSpPr>
          <p:cNvPr id="3" name="Content Placeholder 2"/>
          <p:cNvSpPr>
            <a:spLocks noGrp="1"/>
          </p:cNvSpPr>
          <p:nvPr>
            <p:ph idx="1"/>
          </p:nvPr>
        </p:nvSpPr>
        <p:spPr/>
        <p:txBody>
          <a:bodyPr/>
          <a:lstStyle/>
          <a:p>
            <a:r>
              <a:rPr lang="en-US" dirty="0"/>
              <a:t>Specifically, 7 CFR 272.6, paragraph (f) ‘‘Public Notification’’ requires </a:t>
            </a:r>
            <a:r>
              <a:rPr lang="en-US" dirty="0" smtClean="0"/>
              <a:t>State agencies </a:t>
            </a:r>
            <a:r>
              <a:rPr lang="en-US" dirty="0"/>
              <a:t>to ensure </a:t>
            </a:r>
            <a:endParaRPr lang="en-US" dirty="0" smtClean="0"/>
          </a:p>
          <a:p>
            <a:r>
              <a:rPr lang="en-US" dirty="0" smtClean="0"/>
              <a:t>that </a:t>
            </a:r>
            <a:r>
              <a:rPr lang="en-US" dirty="0"/>
              <a:t>all offices involved in administering the </a:t>
            </a:r>
            <a:r>
              <a:rPr lang="en-US" dirty="0" smtClean="0"/>
              <a:t>SNAP program </a:t>
            </a:r>
            <a:r>
              <a:rPr lang="en-US" dirty="0"/>
              <a:t>must publicly display the </a:t>
            </a:r>
            <a:endParaRPr lang="en-US" dirty="0" smtClean="0"/>
          </a:p>
          <a:p>
            <a:r>
              <a:rPr lang="en-US" dirty="0" smtClean="0"/>
              <a:t>nondiscrimination </a:t>
            </a:r>
            <a:r>
              <a:rPr lang="en-US" dirty="0"/>
              <a:t>poster. 7 CFR </a:t>
            </a:r>
            <a:r>
              <a:rPr lang="en-US" dirty="0" smtClean="0"/>
              <a:t>272.4, paragraph </a:t>
            </a:r>
            <a:r>
              <a:rPr lang="en-US" dirty="0"/>
              <a:t>(b) ‘‘Bilingual Requirements’’ requires State </a:t>
            </a:r>
            <a:endParaRPr lang="en-US" dirty="0" smtClean="0"/>
          </a:p>
          <a:p>
            <a:r>
              <a:rPr lang="en-US" dirty="0" smtClean="0"/>
              <a:t>agencies </a:t>
            </a:r>
            <a:r>
              <a:rPr lang="en-US" dirty="0"/>
              <a:t>to </a:t>
            </a:r>
            <a:r>
              <a:rPr lang="en-US" dirty="0" smtClean="0"/>
              <a:t>provide bilingual </a:t>
            </a:r>
            <a:r>
              <a:rPr lang="en-US" dirty="0"/>
              <a:t>program information, certification materials, and staff or</a:t>
            </a:r>
          </a:p>
          <a:p>
            <a:r>
              <a:rPr lang="en-US" dirty="0"/>
              <a:t>interpreters to households that speak the same non-English language and that</a:t>
            </a:r>
          </a:p>
          <a:p>
            <a:r>
              <a:rPr lang="en-US" dirty="0"/>
              <a:t>do not have an adult(s) fluent in English as a second language.</a:t>
            </a:r>
          </a:p>
          <a:p>
            <a:endParaRPr lang="en-US" dirty="0"/>
          </a:p>
        </p:txBody>
      </p:sp>
    </p:spTree>
    <p:extLst>
      <p:ext uri="{BB962C8B-B14F-4D97-AF65-F5344CB8AC3E}">
        <p14:creationId xmlns:p14="http://schemas.microsoft.com/office/powerpoint/2010/main" val="4139288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 Outreach to LEP Persons</a:t>
            </a:r>
            <a:endParaRPr lang="en-US" dirty="0"/>
          </a:p>
        </p:txBody>
      </p:sp>
      <p:sp>
        <p:nvSpPr>
          <p:cNvPr id="3" name="Content Placeholder 2"/>
          <p:cNvSpPr>
            <a:spLocks noGrp="1"/>
          </p:cNvSpPr>
          <p:nvPr>
            <p:ph idx="1"/>
          </p:nvPr>
        </p:nvSpPr>
        <p:spPr/>
        <p:txBody>
          <a:bodyPr>
            <a:noAutofit/>
          </a:bodyPr>
          <a:lstStyle/>
          <a:p>
            <a:r>
              <a:rPr lang="en-US" sz="2800" dirty="0" smtClean="0"/>
              <a:t>Effective language </a:t>
            </a:r>
            <a:r>
              <a:rPr lang="en-US" sz="2800" dirty="0"/>
              <a:t>access plan </a:t>
            </a:r>
            <a:r>
              <a:rPr lang="en-US" sz="2800" dirty="0" smtClean="0"/>
              <a:t>includes information </a:t>
            </a:r>
            <a:r>
              <a:rPr lang="en-US" sz="2800" dirty="0"/>
              <a:t>about notifying </a:t>
            </a:r>
            <a:endParaRPr lang="en-US" sz="2800" dirty="0" smtClean="0"/>
          </a:p>
          <a:p>
            <a:r>
              <a:rPr lang="en-US" sz="2800" dirty="0" smtClean="0"/>
              <a:t>LEP</a:t>
            </a:r>
            <a:r>
              <a:rPr lang="en-US" sz="2800" dirty="0"/>
              <a:t> </a:t>
            </a:r>
            <a:r>
              <a:rPr lang="en-US" sz="2800" dirty="0" smtClean="0"/>
              <a:t>individuals </a:t>
            </a:r>
            <a:r>
              <a:rPr lang="en-US" sz="2800" dirty="0"/>
              <a:t>about the availability </a:t>
            </a:r>
            <a:r>
              <a:rPr lang="en-US" sz="2800" dirty="0" smtClean="0"/>
              <a:t>of language </a:t>
            </a:r>
            <a:r>
              <a:rPr lang="en-US" sz="2800" dirty="0"/>
              <a:t>assistance services. </a:t>
            </a:r>
            <a:endParaRPr lang="en-US" sz="2800" dirty="0" smtClean="0"/>
          </a:p>
          <a:p>
            <a:r>
              <a:rPr lang="en-US" sz="2800" dirty="0" smtClean="0"/>
              <a:t>This can include </a:t>
            </a:r>
            <a:r>
              <a:rPr lang="en-US" sz="2800" dirty="0"/>
              <a:t>‘‘providing notices on </a:t>
            </a:r>
            <a:r>
              <a:rPr lang="en-US" sz="2800" dirty="0" smtClean="0"/>
              <a:t>non-English </a:t>
            </a:r>
            <a:r>
              <a:rPr lang="en-US" sz="2800" dirty="0"/>
              <a:t>language radio </a:t>
            </a:r>
            <a:endParaRPr lang="en-US" sz="2800" dirty="0" smtClean="0"/>
          </a:p>
          <a:p>
            <a:r>
              <a:rPr lang="en-US" sz="2800" dirty="0" smtClean="0"/>
              <a:t>and television stations </a:t>
            </a:r>
            <a:r>
              <a:rPr lang="en-US" sz="2800" dirty="0"/>
              <a:t>about the available </a:t>
            </a:r>
            <a:r>
              <a:rPr lang="en-US" sz="2800" dirty="0" smtClean="0"/>
              <a:t>language assistance </a:t>
            </a:r>
          </a:p>
          <a:p>
            <a:r>
              <a:rPr lang="en-US" sz="2800" dirty="0" smtClean="0"/>
              <a:t>services </a:t>
            </a:r>
            <a:r>
              <a:rPr lang="en-US" sz="2800" dirty="0"/>
              <a:t>and benefits </a:t>
            </a:r>
            <a:r>
              <a:rPr lang="en-US" sz="2800" dirty="0" smtClean="0"/>
              <a:t>and how </a:t>
            </a:r>
            <a:r>
              <a:rPr lang="en-US" sz="2800" dirty="0"/>
              <a:t>to get them.’’</a:t>
            </a:r>
          </a:p>
        </p:txBody>
      </p:sp>
    </p:spTree>
    <p:extLst>
      <p:ext uri="{BB962C8B-B14F-4D97-AF65-F5344CB8AC3E}">
        <p14:creationId xmlns:p14="http://schemas.microsoft.com/office/powerpoint/2010/main" val="343297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16. Conduct Reasonable and Follow-Up</a:t>
            </a:r>
            <a:endParaRPr lang="en-US" dirty="0"/>
          </a:p>
        </p:txBody>
      </p:sp>
      <p:sp>
        <p:nvSpPr>
          <p:cNvPr id="3" name="Content Placeholder 2"/>
          <p:cNvSpPr>
            <a:spLocks noGrp="1"/>
          </p:cNvSpPr>
          <p:nvPr>
            <p:ph idx="1"/>
          </p:nvPr>
        </p:nvSpPr>
        <p:spPr/>
        <p:txBody>
          <a:bodyPr/>
          <a:lstStyle/>
          <a:p>
            <a:r>
              <a:rPr lang="en-US" dirty="0"/>
              <a:t>OASCR will encourage USDA agencies to conduct roundtable discussions </a:t>
            </a:r>
            <a:r>
              <a:rPr lang="en-US" dirty="0" smtClean="0"/>
              <a:t>with the </a:t>
            </a:r>
            <a:r>
              <a:rPr lang="en-US" dirty="0"/>
              <a:t>community as </a:t>
            </a:r>
            <a:endParaRPr lang="en-US" dirty="0" smtClean="0"/>
          </a:p>
          <a:p>
            <a:r>
              <a:rPr lang="en-US" dirty="0" smtClean="0"/>
              <a:t>a </a:t>
            </a:r>
            <a:r>
              <a:rPr lang="en-US" dirty="0"/>
              <a:t>strategy to inform LEP individuals of the </a:t>
            </a:r>
            <a:r>
              <a:rPr lang="en-US" dirty="0" smtClean="0"/>
              <a:t>resources available </a:t>
            </a:r>
            <a:r>
              <a:rPr lang="en-US" dirty="0"/>
              <a:t>to them, as a means to determine </a:t>
            </a:r>
            <a:endParaRPr lang="en-US" dirty="0" smtClean="0"/>
          </a:p>
          <a:p>
            <a:r>
              <a:rPr lang="en-US" dirty="0" smtClean="0"/>
              <a:t>the </a:t>
            </a:r>
            <a:r>
              <a:rPr lang="en-US" dirty="0"/>
              <a:t>most critical </a:t>
            </a:r>
            <a:r>
              <a:rPr lang="en-US" dirty="0" smtClean="0"/>
              <a:t>outreach material </a:t>
            </a:r>
            <a:r>
              <a:rPr lang="en-US" dirty="0"/>
              <a:t>to translate, as well as a mechanism to obtain feedback on </a:t>
            </a:r>
            <a:endParaRPr lang="en-US" dirty="0" smtClean="0"/>
          </a:p>
          <a:p>
            <a:r>
              <a:rPr lang="en-US" dirty="0"/>
              <a:t>a</a:t>
            </a:r>
            <a:r>
              <a:rPr lang="en-US" dirty="0" smtClean="0"/>
              <a:t>n LEP </a:t>
            </a:r>
            <a:r>
              <a:rPr lang="en-US" dirty="0"/>
              <a:t>plan from the community</a:t>
            </a:r>
            <a:r>
              <a:rPr lang="en-US" dirty="0" smtClean="0"/>
              <a:t>.</a:t>
            </a:r>
          </a:p>
          <a:p>
            <a:endParaRPr lang="en-US" dirty="0"/>
          </a:p>
          <a:p>
            <a:r>
              <a:rPr lang="en-US" dirty="0" smtClean="0"/>
              <a:t>NC DSS Program Compliance Civil Rights Office will continue to host Monthly Civil Rights </a:t>
            </a:r>
          </a:p>
          <a:p>
            <a:r>
              <a:rPr lang="en-US" dirty="0" smtClean="0"/>
              <a:t>Telephone Conference Calls.</a:t>
            </a:r>
            <a:endParaRPr lang="en-US" dirty="0"/>
          </a:p>
          <a:p>
            <a:endParaRPr lang="en-US" dirty="0"/>
          </a:p>
        </p:txBody>
      </p:sp>
    </p:spTree>
    <p:extLst>
      <p:ext uri="{BB962C8B-B14F-4D97-AF65-F5344CB8AC3E}">
        <p14:creationId xmlns:p14="http://schemas.microsoft.com/office/powerpoint/2010/main" val="972075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Melior"/>
              </a:rPr>
              <a:t>This </a:t>
            </a:r>
            <a:r>
              <a:rPr lang="en-US" sz="2400" dirty="0">
                <a:latin typeface="Melior"/>
              </a:rPr>
              <a:t>guidance sets out the </a:t>
            </a:r>
            <a:r>
              <a:rPr lang="en-US" sz="2400" dirty="0" smtClean="0">
                <a:latin typeface="Melior"/>
              </a:rPr>
              <a:t>policies, procedures</a:t>
            </a:r>
            <a:r>
              <a:rPr lang="en-US" sz="2400" dirty="0">
                <a:latin typeface="Melior"/>
              </a:rPr>
              <a:t>, and steps that USDA</a:t>
            </a:r>
          </a:p>
          <a:p>
            <a:r>
              <a:rPr lang="en-US" sz="2400" dirty="0">
                <a:latin typeface="Melior"/>
              </a:rPr>
              <a:t>recipients may take to ensure that </a:t>
            </a:r>
            <a:r>
              <a:rPr lang="en-US" sz="2400" dirty="0" smtClean="0">
                <a:latin typeface="Melior"/>
              </a:rPr>
              <a:t>LEP persons </a:t>
            </a:r>
            <a:r>
              <a:rPr lang="en-US" sz="2400" dirty="0">
                <a:latin typeface="Melior"/>
              </a:rPr>
              <a:t>have meaningful access </a:t>
            </a:r>
            <a:endParaRPr lang="en-US" sz="2400" dirty="0" smtClean="0">
              <a:latin typeface="Melior"/>
            </a:endParaRPr>
          </a:p>
          <a:p>
            <a:r>
              <a:rPr lang="en-US" sz="2400" dirty="0">
                <a:latin typeface="Melior"/>
              </a:rPr>
              <a:t>t</a:t>
            </a:r>
            <a:r>
              <a:rPr lang="en-US" sz="2400" dirty="0" smtClean="0">
                <a:latin typeface="Melior"/>
              </a:rPr>
              <a:t>o Federally </a:t>
            </a:r>
            <a:r>
              <a:rPr lang="en-US" sz="2400" dirty="0">
                <a:latin typeface="Melior"/>
              </a:rPr>
              <a:t>assisted programs </a:t>
            </a:r>
            <a:r>
              <a:rPr lang="en-US" sz="2400" dirty="0" smtClean="0">
                <a:latin typeface="Melior"/>
              </a:rPr>
              <a:t>and activities </a:t>
            </a:r>
            <a:r>
              <a:rPr lang="en-US" sz="2400" dirty="0">
                <a:latin typeface="Melior"/>
              </a:rPr>
              <a:t>and provides examples of</a:t>
            </a:r>
          </a:p>
          <a:p>
            <a:r>
              <a:rPr lang="en-US" sz="2400" dirty="0">
                <a:latin typeface="Melior"/>
              </a:rPr>
              <a:t>policies and practices that USDA </a:t>
            </a:r>
            <a:r>
              <a:rPr lang="en-US" sz="2400" dirty="0" smtClean="0">
                <a:latin typeface="Melior"/>
              </a:rPr>
              <a:t>may find </a:t>
            </a:r>
            <a:r>
              <a:rPr lang="en-US" sz="2400" dirty="0">
                <a:latin typeface="Melior"/>
              </a:rPr>
              <a:t>violative of Title VI and Title VI</a:t>
            </a:r>
          </a:p>
          <a:p>
            <a:r>
              <a:rPr lang="en-US" sz="2400" dirty="0">
                <a:latin typeface="Melior"/>
              </a:rPr>
              <a:t>regulations.</a:t>
            </a:r>
            <a:endParaRPr lang="en-US" sz="2400" dirty="0"/>
          </a:p>
          <a:p>
            <a:endParaRPr lang="en-US" dirty="0"/>
          </a:p>
        </p:txBody>
      </p:sp>
    </p:spTree>
    <p:extLst>
      <p:ext uri="{BB962C8B-B14F-4D97-AF65-F5344CB8AC3E}">
        <p14:creationId xmlns:p14="http://schemas.microsoft.com/office/powerpoint/2010/main" val="4089414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 Appoint a Language Access Coordinator</a:t>
            </a:r>
            <a:endParaRPr lang="en-US" dirty="0"/>
          </a:p>
        </p:txBody>
      </p:sp>
      <p:sp>
        <p:nvSpPr>
          <p:cNvPr id="3" name="Content Placeholder 2"/>
          <p:cNvSpPr>
            <a:spLocks noGrp="1"/>
          </p:cNvSpPr>
          <p:nvPr>
            <p:ph idx="1"/>
          </p:nvPr>
        </p:nvSpPr>
        <p:spPr/>
        <p:txBody>
          <a:bodyPr>
            <a:noAutofit/>
          </a:bodyPr>
          <a:lstStyle/>
          <a:p>
            <a:r>
              <a:rPr lang="en-US" sz="6000" dirty="0"/>
              <a:t>N</a:t>
            </a:r>
            <a:r>
              <a:rPr lang="en-US" sz="6000" dirty="0" smtClean="0"/>
              <a:t>C DSS and all 100 County Departments of Social Services has an LEP Coordinator or Civil Rights Coordinator! Proud of NC!</a:t>
            </a:r>
            <a:endParaRPr lang="en-US" sz="6000" dirty="0"/>
          </a:p>
        </p:txBody>
      </p:sp>
    </p:spTree>
    <p:extLst>
      <p:ext uri="{BB962C8B-B14F-4D97-AF65-F5344CB8AC3E}">
        <p14:creationId xmlns:p14="http://schemas.microsoft.com/office/powerpoint/2010/main" val="3786260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 Broaden Monitoring and Enforcement Activities</a:t>
            </a:r>
            <a:endParaRPr lang="en-US" dirty="0"/>
          </a:p>
        </p:txBody>
      </p:sp>
      <p:sp>
        <p:nvSpPr>
          <p:cNvPr id="3" name="Content Placeholder 2"/>
          <p:cNvSpPr>
            <a:spLocks noGrp="1"/>
          </p:cNvSpPr>
          <p:nvPr>
            <p:ph idx="1"/>
          </p:nvPr>
        </p:nvSpPr>
        <p:spPr/>
        <p:txBody>
          <a:bodyPr/>
          <a:lstStyle/>
          <a:p>
            <a:r>
              <a:rPr lang="en-US" sz="3600" dirty="0"/>
              <a:t>USDA will monitor </a:t>
            </a:r>
            <a:r>
              <a:rPr lang="en-US" sz="3600" dirty="0" smtClean="0"/>
              <a:t>the effectiveness </a:t>
            </a:r>
            <a:r>
              <a:rPr lang="en-US" sz="3600" dirty="0"/>
              <a:t>of recipients LEP </a:t>
            </a:r>
            <a:r>
              <a:rPr lang="en-US" sz="3600" dirty="0" smtClean="0"/>
              <a:t>programs through </a:t>
            </a:r>
            <a:r>
              <a:rPr lang="en-US" sz="3600" dirty="0"/>
              <a:t>its compliance reviews</a:t>
            </a:r>
            <a:r>
              <a:rPr lang="en-US" sz="3600" dirty="0" smtClean="0"/>
              <a:t>.</a:t>
            </a:r>
          </a:p>
          <a:p>
            <a:r>
              <a:rPr lang="en-US" sz="3600" dirty="0" smtClean="0"/>
              <a:t>Yearly County DSS LEP plans, Assurances, and yearly LEP reporting are submitted and reviewed by the NC DSS Program Compliance Civil Rights Office. </a:t>
            </a:r>
          </a:p>
          <a:p>
            <a:pPr marL="0" indent="0">
              <a:buNone/>
            </a:pPr>
            <a:r>
              <a:rPr lang="en-US" dirty="0" smtClean="0"/>
              <a:t> </a:t>
            </a:r>
            <a:endParaRPr lang="en-US" dirty="0"/>
          </a:p>
        </p:txBody>
      </p:sp>
    </p:spTree>
    <p:extLst>
      <p:ext uri="{BB962C8B-B14F-4D97-AF65-F5344CB8AC3E}">
        <p14:creationId xmlns:p14="http://schemas.microsoft.com/office/powerpoint/2010/main" val="2609076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9600" dirty="0" smtClean="0"/>
              <a:t>Questions?</a:t>
            </a:r>
            <a:endParaRPr lang="en-US" sz="9600" dirty="0"/>
          </a:p>
        </p:txBody>
      </p:sp>
    </p:spTree>
    <p:extLst>
      <p:ext uri="{BB962C8B-B14F-4D97-AF65-F5344CB8AC3E}">
        <p14:creationId xmlns:p14="http://schemas.microsoft.com/office/powerpoint/2010/main" val="1190353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Carlotta Dixon, MHS, CPM</a:t>
            </a:r>
          </a:p>
          <a:p>
            <a:pPr lvl="0"/>
            <a:r>
              <a:rPr lang="en-US" dirty="0"/>
              <a:t>North Carolina Department of Health and Human Services</a:t>
            </a:r>
          </a:p>
          <a:p>
            <a:pPr lvl="0"/>
            <a:r>
              <a:rPr lang="en-US" dirty="0"/>
              <a:t>Section Chief </a:t>
            </a:r>
          </a:p>
          <a:p>
            <a:pPr lvl="0"/>
            <a:r>
              <a:rPr lang="en-US" dirty="0"/>
              <a:t>Title VI-Civil Rights Coordinator</a:t>
            </a:r>
          </a:p>
          <a:p>
            <a:pPr lvl="0"/>
            <a:r>
              <a:rPr lang="en-US" dirty="0"/>
              <a:t>Division of Social Services-Program Compliance</a:t>
            </a:r>
          </a:p>
          <a:p>
            <a:pPr lvl="0"/>
            <a:r>
              <a:rPr lang="en-US" dirty="0"/>
              <a:t>820 South Boylan Avenue</a:t>
            </a:r>
          </a:p>
          <a:p>
            <a:pPr lvl="0"/>
            <a:r>
              <a:rPr lang="en-US" dirty="0"/>
              <a:t>Mailing Address:</a:t>
            </a:r>
          </a:p>
          <a:p>
            <a:pPr lvl="0"/>
            <a:r>
              <a:rPr lang="en-US" dirty="0"/>
              <a:t>Mail Service Center  2401</a:t>
            </a:r>
          </a:p>
          <a:p>
            <a:pPr lvl="0"/>
            <a:r>
              <a:rPr lang="en-US" dirty="0"/>
              <a:t>Raleigh, North Carolina 27603</a:t>
            </a:r>
          </a:p>
          <a:p>
            <a:pPr lvl="0"/>
            <a:r>
              <a:rPr lang="en-US" dirty="0"/>
              <a:t>(Office) 919-527-6421</a:t>
            </a:r>
          </a:p>
          <a:p>
            <a:pPr lvl="0"/>
            <a:r>
              <a:rPr lang="en-US" u="sng" dirty="0">
                <a:hlinkClick r:id="rId2"/>
              </a:rPr>
              <a:t>Carlotta.dixon@dhhs.nc.gov</a:t>
            </a:r>
            <a:endParaRPr lang="en-US" dirty="0"/>
          </a:p>
          <a:p>
            <a:pPr lvl="0"/>
            <a:r>
              <a:rPr lang="en-US" u="sng" dirty="0">
                <a:hlinkClick r:id="rId3"/>
              </a:rPr>
              <a:t>http://ncdhhs.gov/dss/index.htm</a:t>
            </a:r>
            <a:r>
              <a:rPr lang="en-US" dirty="0"/>
              <a:t> </a:t>
            </a:r>
          </a:p>
          <a:p>
            <a:endParaRPr lang="en-US" dirty="0"/>
          </a:p>
        </p:txBody>
      </p:sp>
    </p:spTree>
    <p:extLst>
      <p:ext uri="{BB962C8B-B14F-4D97-AF65-F5344CB8AC3E}">
        <p14:creationId xmlns:p14="http://schemas.microsoft.com/office/powerpoint/2010/main" val="3879524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Recipient LEP Plan</a:t>
            </a:r>
            <a:endParaRPr lang="en-US" dirty="0"/>
          </a:p>
        </p:txBody>
      </p:sp>
      <p:sp>
        <p:nvSpPr>
          <p:cNvPr id="3" name="Content Placeholder 2"/>
          <p:cNvSpPr>
            <a:spLocks noGrp="1"/>
          </p:cNvSpPr>
          <p:nvPr>
            <p:ph idx="1"/>
          </p:nvPr>
        </p:nvSpPr>
        <p:spPr/>
        <p:txBody>
          <a:bodyPr>
            <a:normAutofit/>
          </a:bodyPr>
          <a:lstStyle/>
          <a:p>
            <a:r>
              <a:rPr lang="en-US" sz="6000" dirty="0"/>
              <a:t>U</a:t>
            </a:r>
            <a:r>
              <a:rPr lang="en-US" sz="6000" dirty="0" smtClean="0"/>
              <a:t>SDA elects to strongly recommend, but not require a written language assistance plan as US HHS requires. </a:t>
            </a:r>
            <a:endParaRPr lang="en-US" sz="6000" dirty="0"/>
          </a:p>
        </p:txBody>
      </p:sp>
    </p:spTree>
    <p:extLst>
      <p:ext uri="{BB962C8B-B14F-4D97-AF65-F5344CB8AC3E}">
        <p14:creationId xmlns:p14="http://schemas.microsoft.com/office/powerpoint/2010/main" val="302730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USDA LEP for Conducted Programs</a:t>
            </a:r>
            <a:endParaRPr lang="en-US" dirty="0"/>
          </a:p>
        </p:txBody>
      </p:sp>
      <p:sp>
        <p:nvSpPr>
          <p:cNvPr id="3" name="Content Placeholder 2"/>
          <p:cNvSpPr>
            <a:spLocks noGrp="1"/>
          </p:cNvSpPr>
          <p:nvPr>
            <p:ph idx="1"/>
          </p:nvPr>
        </p:nvSpPr>
        <p:spPr/>
        <p:txBody>
          <a:bodyPr>
            <a:normAutofit/>
          </a:bodyPr>
          <a:lstStyle/>
          <a:p>
            <a:r>
              <a:rPr lang="en-US" sz="2400" dirty="0"/>
              <a:t>USDA issued </a:t>
            </a:r>
            <a:r>
              <a:rPr lang="en-US" sz="2400" dirty="0" smtClean="0"/>
              <a:t>its Departmental </a:t>
            </a:r>
            <a:r>
              <a:rPr lang="en-US" sz="2400" dirty="0"/>
              <a:t>Regulation </a:t>
            </a:r>
            <a:r>
              <a:rPr lang="en-US" sz="2400" dirty="0" smtClean="0"/>
              <a:t>4330–005, Prohibition </a:t>
            </a:r>
            <a:r>
              <a:rPr lang="en-US" sz="2400" dirty="0"/>
              <a:t>Against </a:t>
            </a:r>
            <a:endParaRPr lang="en-US" sz="2400" dirty="0" smtClean="0"/>
          </a:p>
          <a:p>
            <a:r>
              <a:rPr lang="en-US" sz="2400" dirty="0" smtClean="0"/>
              <a:t>National Origin Discrimination </a:t>
            </a:r>
            <a:r>
              <a:rPr lang="en-US" sz="2400" dirty="0"/>
              <a:t>Affecting Persons </a:t>
            </a:r>
            <a:r>
              <a:rPr lang="en-US" sz="2400" dirty="0" smtClean="0"/>
              <a:t>with Limited </a:t>
            </a:r>
            <a:r>
              <a:rPr lang="en-US" sz="2400" dirty="0"/>
              <a:t>English Proficiency </a:t>
            </a:r>
            <a:endParaRPr lang="en-US" sz="2400" dirty="0" smtClean="0"/>
          </a:p>
          <a:p>
            <a:r>
              <a:rPr lang="en-US" sz="2400" dirty="0" smtClean="0"/>
              <a:t>in Programs and </a:t>
            </a:r>
            <a:r>
              <a:rPr lang="en-US" sz="2400" dirty="0"/>
              <a:t>Activities Conducted by </a:t>
            </a:r>
            <a:r>
              <a:rPr lang="en-US" sz="2400" dirty="0" smtClean="0"/>
              <a:t>U.S. Department </a:t>
            </a:r>
            <a:r>
              <a:rPr lang="en-US" sz="2400" dirty="0"/>
              <a:t>of Agriculture </a:t>
            </a:r>
            <a:endParaRPr lang="en-US" sz="2400" dirty="0" smtClean="0"/>
          </a:p>
          <a:p>
            <a:r>
              <a:rPr lang="en-US" sz="2400" dirty="0" smtClean="0"/>
              <a:t>effective June 4</a:t>
            </a:r>
            <a:r>
              <a:rPr lang="en-US" sz="2400" dirty="0"/>
              <a:t>, 2013. This </a:t>
            </a:r>
            <a:r>
              <a:rPr lang="en-US" sz="2400" dirty="0" smtClean="0"/>
              <a:t>Departmental Regulation functions </a:t>
            </a:r>
            <a:r>
              <a:rPr lang="en-US" sz="2400" dirty="0"/>
              <a:t>as USDA’s LEP </a:t>
            </a:r>
            <a:endParaRPr lang="en-US" sz="2400" dirty="0" smtClean="0"/>
          </a:p>
          <a:p>
            <a:r>
              <a:rPr lang="en-US" sz="2400" dirty="0" smtClean="0"/>
              <a:t>Plan </a:t>
            </a:r>
            <a:r>
              <a:rPr lang="en-US" sz="2400" dirty="0"/>
              <a:t>and </a:t>
            </a:r>
            <a:r>
              <a:rPr lang="en-US" sz="2400" dirty="0" smtClean="0"/>
              <a:t>is publicly </a:t>
            </a:r>
            <a:r>
              <a:rPr lang="en-US" sz="2400" dirty="0"/>
              <a:t>available at </a:t>
            </a:r>
            <a:endParaRPr lang="en-US" sz="2400" dirty="0" smtClean="0"/>
          </a:p>
          <a:p>
            <a:r>
              <a:rPr lang="en-US" dirty="0">
                <a:hlinkClick r:id="rId2"/>
              </a:rPr>
              <a:t>http://</a:t>
            </a:r>
            <a:r>
              <a:rPr lang="en-US" dirty="0" smtClean="0">
                <a:hlinkClick r:id="rId2"/>
              </a:rPr>
              <a:t>www.ocio.usda.gov/document/departmental-regulation-4330-005</a:t>
            </a:r>
            <a:endParaRPr lang="en-US" dirty="0" smtClean="0"/>
          </a:p>
          <a:p>
            <a:endParaRPr lang="en-US" dirty="0"/>
          </a:p>
        </p:txBody>
      </p:sp>
    </p:spTree>
    <p:extLst>
      <p:ext uri="{BB962C8B-B14F-4D97-AF65-F5344CB8AC3E}">
        <p14:creationId xmlns:p14="http://schemas.microsoft.com/office/powerpoint/2010/main" val="4294151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Updating Automated Online Services</a:t>
            </a:r>
            <a:endParaRPr lang="en-US" dirty="0"/>
          </a:p>
        </p:txBody>
      </p:sp>
      <p:sp>
        <p:nvSpPr>
          <p:cNvPr id="3" name="Content Placeholder 2"/>
          <p:cNvSpPr>
            <a:spLocks noGrp="1"/>
          </p:cNvSpPr>
          <p:nvPr>
            <p:ph idx="1"/>
          </p:nvPr>
        </p:nvSpPr>
        <p:spPr/>
        <p:txBody>
          <a:bodyPr>
            <a:normAutofit/>
          </a:bodyPr>
          <a:lstStyle/>
          <a:p>
            <a:r>
              <a:rPr lang="en-US" sz="2800" dirty="0"/>
              <a:t>USDA added a new subparagraph </a:t>
            </a:r>
            <a:r>
              <a:rPr lang="en-US" sz="2800" dirty="0" smtClean="0"/>
              <a:t>under Section </a:t>
            </a:r>
            <a:r>
              <a:rPr lang="en-US" sz="2800" dirty="0"/>
              <a:t>VI in the Guidance </a:t>
            </a:r>
            <a:endParaRPr lang="en-US" sz="2800" dirty="0" smtClean="0"/>
          </a:p>
          <a:p>
            <a:r>
              <a:rPr lang="en-US" sz="2800" dirty="0" smtClean="0"/>
              <a:t>that recommends </a:t>
            </a:r>
            <a:r>
              <a:rPr lang="en-US" sz="2800" dirty="0"/>
              <a:t>USDA </a:t>
            </a:r>
            <a:r>
              <a:rPr lang="en-US" sz="2800" dirty="0" smtClean="0"/>
              <a:t>recipients who provide </a:t>
            </a:r>
            <a:r>
              <a:rPr lang="en-US" sz="2800" dirty="0"/>
              <a:t>online </a:t>
            </a:r>
            <a:endParaRPr lang="en-US" sz="2800" dirty="0" smtClean="0"/>
          </a:p>
          <a:p>
            <a:r>
              <a:rPr lang="en-US" sz="2800" dirty="0" smtClean="0"/>
              <a:t>communications and services </a:t>
            </a:r>
            <a:r>
              <a:rPr lang="en-US" sz="2800" dirty="0"/>
              <a:t>to customers include in </a:t>
            </a:r>
            <a:r>
              <a:rPr lang="en-US" sz="2800" dirty="0" smtClean="0"/>
              <a:t>their LEP </a:t>
            </a:r>
          </a:p>
          <a:p>
            <a:r>
              <a:rPr lang="en-US" sz="2800" dirty="0" smtClean="0"/>
              <a:t>plans </a:t>
            </a:r>
            <a:r>
              <a:rPr lang="en-US" sz="2800" dirty="0"/>
              <a:t>their strategies for </a:t>
            </a:r>
            <a:r>
              <a:rPr lang="en-US" sz="2800" dirty="0" smtClean="0"/>
              <a:t>addressing language </a:t>
            </a:r>
            <a:r>
              <a:rPr lang="en-US" sz="2800" dirty="0"/>
              <a:t>access needs</a:t>
            </a:r>
            <a:r>
              <a:rPr lang="en-US" sz="2800" dirty="0" smtClean="0"/>
              <a:t>.</a:t>
            </a:r>
          </a:p>
          <a:p>
            <a:r>
              <a:rPr lang="en-US" sz="2800" dirty="0" smtClean="0"/>
              <a:t>NC DSS is currently working to maintain all DSS FNS forms in 6 other </a:t>
            </a:r>
          </a:p>
          <a:p>
            <a:r>
              <a:rPr lang="en-US" sz="2800" dirty="0" smtClean="0"/>
              <a:t>languages in addition to English and host NC FAST.</a:t>
            </a:r>
            <a:endParaRPr lang="en-US" sz="2800" dirty="0"/>
          </a:p>
        </p:txBody>
      </p:sp>
    </p:spTree>
    <p:extLst>
      <p:ext uri="{BB962C8B-B14F-4D97-AF65-F5344CB8AC3E}">
        <p14:creationId xmlns:p14="http://schemas.microsoft.com/office/powerpoint/2010/main" val="4257797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Expansion of Language Beyond Spanish</a:t>
            </a:r>
            <a:endParaRPr lang="en-US" dirty="0"/>
          </a:p>
        </p:txBody>
      </p:sp>
      <p:sp>
        <p:nvSpPr>
          <p:cNvPr id="3" name="Content Placeholder 2"/>
          <p:cNvSpPr>
            <a:spLocks noGrp="1"/>
          </p:cNvSpPr>
          <p:nvPr>
            <p:ph idx="1"/>
          </p:nvPr>
        </p:nvSpPr>
        <p:spPr/>
        <p:txBody>
          <a:bodyPr>
            <a:noAutofit/>
          </a:bodyPr>
          <a:lstStyle/>
          <a:p>
            <a:r>
              <a:rPr lang="en-US" sz="4400" dirty="0"/>
              <a:t>R</a:t>
            </a:r>
            <a:r>
              <a:rPr lang="en-US" sz="4400" dirty="0" smtClean="0"/>
              <a:t>ecipients translate outreach </a:t>
            </a:r>
            <a:r>
              <a:rPr lang="en-US" sz="4400" dirty="0"/>
              <a:t>material in </a:t>
            </a:r>
            <a:r>
              <a:rPr lang="en-US" sz="4400" dirty="0" smtClean="0"/>
              <a:t>non-English languages </a:t>
            </a:r>
            <a:r>
              <a:rPr lang="en-US" sz="4400" dirty="0"/>
              <a:t>in addition to Spanish</a:t>
            </a:r>
            <a:r>
              <a:rPr lang="en-US" sz="4400" dirty="0" smtClean="0"/>
              <a:t>.</a:t>
            </a:r>
          </a:p>
          <a:p>
            <a:r>
              <a:rPr lang="en-US" sz="4400" dirty="0"/>
              <a:t>NC DSS is currently working to maintain all DSS FNS forms in 6 other </a:t>
            </a:r>
            <a:r>
              <a:rPr lang="en-US" sz="4400" dirty="0" smtClean="0"/>
              <a:t>languages </a:t>
            </a:r>
            <a:r>
              <a:rPr lang="en-US" sz="4400" dirty="0"/>
              <a:t>in addition to </a:t>
            </a:r>
            <a:r>
              <a:rPr lang="en-US" sz="4400" dirty="0" smtClean="0"/>
              <a:t>English.</a:t>
            </a:r>
            <a:endParaRPr lang="en-US" sz="4400" dirty="0"/>
          </a:p>
        </p:txBody>
      </p:sp>
    </p:spTree>
    <p:extLst>
      <p:ext uri="{BB962C8B-B14F-4D97-AF65-F5344CB8AC3E}">
        <p14:creationId xmlns:p14="http://schemas.microsoft.com/office/powerpoint/2010/main" val="1886758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Reasonable Steps</a:t>
            </a:r>
            <a:endParaRPr lang="en-US" dirty="0"/>
          </a:p>
        </p:txBody>
      </p:sp>
      <p:sp>
        <p:nvSpPr>
          <p:cNvPr id="3" name="Content Placeholder 2"/>
          <p:cNvSpPr>
            <a:spLocks noGrp="1"/>
          </p:cNvSpPr>
          <p:nvPr>
            <p:ph idx="1"/>
          </p:nvPr>
        </p:nvSpPr>
        <p:spPr/>
        <p:txBody>
          <a:bodyPr>
            <a:normAutofit/>
          </a:bodyPr>
          <a:lstStyle/>
          <a:p>
            <a:r>
              <a:rPr lang="en-US" sz="4000" dirty="0" smtClean="0"/>
              <a:t>Requires</a:t>
            </a:r>
            <a:r>
              <a:rPr lang="en-US" sz="4000" dirty="0"/>
              <a:t> </a:t>
            </a:r>
            <a:r>
              <a:rPr lang="en-US" sz="4000" dirty="0" smtClean="0"/>
              <a:t>recipients </a:t>
            </a:r>
            <a:r>
              <a:rPr lang="en-US" sz="4000" dirty="0"/>
              <a:t>to take ‘‘reasonable’’ steps </a:t>
            </a:r>
            <a:r>
              <a:rPr lang="en-US" sz="4000" dirty="0" smtClean="0"/>
              <a:t>in providing </a:t>
            </a:r>
            <a:r>
              <a:rPr lang="en-US" sz="4000" dirty="0"/>
              <a:t>LEP persons with </a:t>
            </a:r>
            <a:r>
              <a:rPr lang="en-US" sz="4000" dirty="0" smtClean="0"/>
              <a:t>a meaningful </a:t>
            </a:r>
            <a:r>
              <a:rPr lang="en-US" sz="4000" dirty="0"/>
              <a:t>opportunity to participate </a:t>
            </a:r>
            <a:r>
              <a:rPr lang="en-US" sz="4000" dirty="0" smtClean="0"/>
              <a:t>in Federally </a:t>
            </a:r>
            <a:r>
              <a:rPr lang="en-US" sz="4000" dirty="0"/>
              <a:t>funded </a:t>
            </a:r>
            <a:r>
              <a:rPr lang="en-US" sz="4000" dirty="0" smtClean="0"/>
              <a:t> programs.</a:t>
            </a:r>
          </a:p>
          <a:p>
            <a:r>
              <a:rPr lang="en-US" sz="4000" dirty="0"/>
              <a:t>‘‘How Does a Recipient Determine the Extent of Its Obligation to Provide LEP Services?’’).</a:t>
            </a:r>
          </a:p>
          <a:p>
            <a:endParaRPr lang="en-US" dirty="0"/>
          </a:p>
        </p:txBody>
      </p:sp>
    </p:spTree>
    <p:extLst>
      <p:ext uri="{BB962C8B-B14F-4D97-AF65-F5344CB8AC3E}">
        <p14:creationId xmlns:p14="http://schemas.microsoft.com/office/powerpoint/2010/main" val="3606298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2200" dirty="0"/>
              <a:t>The Guidance further defines the balancing test as an individualized assessment that balances the following four factors:</a:t>
            </a:r>
          </a:p>
          <a:p>
            <a:r>
              <a:rPr lang="en-US" sz="2200" dirty="0"/>
              <a:t>a. The number or proportion of LEP persons eligible to be served or likely to be encountered within the area serviced by the recipient;</a:t>
            </a:r>
          </a:p>
          <a:p>
            <a:r>
              <a:rPr lang="en-US" sz="2200" dirty="0"/>
              <a:t>b. The frequency with which LEP persons come in contact with the program or activity;</a:t>
            </a:r>
          </a:p>
          <a:p>
            <a:r>
              <a:rPr lang="en-US" sz="2200" dirty="0"/>
              <a:t>c. The nature and importance of the program, activity, or service to people’s lives; and</a:t>
            </a:r>
          </a:p>
          <a:p>
            <a:r>
              <a:rPr lang="en-US" sz="2200" dirty="0"/>
              <a:t>d. The resources available to the recipient and costs.</a:t>
            </a:r>
          </a:p>
          <a:p>
            <a:r>
              <a:rPr lang="en-US" sz="2200" dirty="0"/>
              <a:t>The Guidance states that the four factor analysis is a ‘‘starting point’’ to help a recipient determine when the recipient is ‘‘required to take reasonable steps to ensure meaningful access to their programs and activities by LEP persons.’’ Given the flexibility of this standard and its context-specific nature, it is inherently flexible to adjust for the various populations, </a:t>
            </a:r>
            <a:r>
              <a:rPr lang="en-US" sz="2200" dirty="0" smtClean="0"/>
              <a:t>languages, programs</a:t>
            </a:r>
            <a:r>
              <a:rPr lang="en-US" sz="2200" dirty="0"/>
              <a:t>, and activities served.</a:t>
            </a:r>
          </a:p>
          <a:p>
            <a:endParaRPr lang="en-US" dirty="0"/>
          </a:p>
        </p:txBody>
      </p:sp>
    </p:spTree>
    <p:extLst>
      <p:ext uri="{BB962C8B-B14F-4D97-AF65-F5344CB8AC3E}">
        <p14:creationId xmlns:p14="http://schemas.microsoft.com/office/powerpoint/2010/main" val="3506120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Interpreter and Translation Services</a:t>
            </a:r>
            <a:endParaRPr lang="en-US" dirty="0"/>
          </a:p>
        </p:txBody>
      </p:sp>
      <p:sp>
        <p:nvSpPr>
          <p:cNvPr id="3" name="Content Placeholder 2"/>
          <p:cNvSpPr>
            <a:spLocks noGrp="1"/>
          </p:cNvSpPr>
          <p:nvPr>
            <p:ph idx="1"/>
          </p:nvPr>
        </p:nvSpPr>
        <p:spPr/>
        <p:txBody>
          <a:bodyPr/>
          <a:lstStyle/>
          <a:p>
            <a:r>
              <a:rPr lang="en-US" dirty="0" smtClean="0"/>
              <a:t>USDA funded</a:t>
            </a:r>
            <a:r>
              <a:rPr lang="en-US" dirty="0"/>
              <a:t> </a:t>
            </a:r>
            <a:r>
              <a:rPr lang="en-US" dirty="0" smtClean="0"/>
              <a:t>recipients </a:t>
            </a:r>
            <a:r>
              <a:rPr lang="en-US" dirty="0"/>
              <a:t>must use </a:t>
            </a:r>
            <a:r>
              <a:rPr lang="en-US" dirty="0" smtClean="0"/>
              <a:t>qualified interpreters </a:t>
            </a:r>
            <a:r>
              <a:rPr lang="en-US" dirty="0"/>
              <a:t>and provide free interpreter</a:t>
            </a:r>
          </a:p>
          <a:p>
            <a:r>
              <a:rPr lang="en-US" dirty="0"/>
              <a:t>services to all LEP persons</a:t>
            </a:r>
            <a:r>
              <a:rPr lang="en-US" dirty="0" smtClean="0"/>
              <a:t>. </a:t>
            </a:r>
            <a:r>
              <a:rPr lang="en-US" dirty="0"/>
              <a:t>Office of </a:t>
            </a:r>
            <a:r>
              <a:rPr lang="en-US" dirty="0" smtClean="0"/>
              <a:t>the Assistant </a:t>
            </a:r>
            <a:r>
              <a:rPr lang="en-US" dirty="0"/>
              <a:t>Secretary for Civil </a:t>
            </a:r>
            <a:r>
              <a:rPr lang="en-US" dirty="0" smtClean="0"/>
              <a:t>Rights (OASCR</a:t>
            </a:r>
            <a:r>
              <a:rPr lang="en-US" dirty="0"/>
              <a:t>) shall </a:t>
            </a:r>
            <a:endParaRPr lang="en-US" dirty="0" smtClean="0"/>
          </a:p>
          <a:p>
            <a:r>
              <a:rPr lang="en-US" dirty="0" smtClean="0"/>
              <a:t>recommend </a:t>
            </a:r>
            <a:r>
              <a:rPr lang="en-US" dirty="0"/>
              <a:t>that </a:t>
            </a:r>
            <a:r>
              <a:rPr lang="en-US" dirty="0" smtClean="0"/>
              <a:t>all recipients </a:t>
            </a:r>
            <a:r>
              <a:rPr lang="en-US" dirty="0"/>
              <a:t>include their strategy </a:t>
            </a:r>
            <a:r>
              <a:rPr lang="en-US" dirty="0" smtClean="0"/>
              <a:t>for utilizing </a:t>
            </a:r>
            <a:r>
              <a:rPr lang="en-US" dirty="0"/>
              <a:t>competent and </a:t>
            </a:r>
            <a:r>
              <a:rPr lang="en-US" dirty="0" smtClean="0"/>
              <a:t>impartial </a:t>
            </a:r>
          </a:p>
          <a:p>
            <a:r>
              <a:rPr lang="en-US" dirty="0" smtClean="0"/>
              <a:t>interpreters </a:t>
            </a:r>
            <a:r>
              <a:rPr lang="en-US" dirty="0"/>
              <a:t>and translators in the </a:t>
            </a:r>
            <a:r>
              <a:rPr lang="en-US" dirty="0" smtClean="0"/>
              <a:t>LEP plans.</a:t>
            </a:r>
          </a:p>
          <a:p>
            <a:endParaRPr lang="en-US" dirty="0"/>
          </a:p>
          <a:p>
            <a:r>
              <a:rPr lang="en-US" dirty="0" smtClean="0"/>
              <a:t>Ensuring Interpreter and Translation staff attend a NC Community College Interpreter Program</a:t>
            </a:r>
          </a:p>
          <a:p>
            <a:r>
              <a:rPr lang="en-US" dirty="0">
                <a:hlinkClick r:id="rId2"/>
              </a:rPr>
              <a:t>http://</a:t>
            </a:r>
            <a:r>
              <a:rPr lang="en-US" dirty="0" smtClean="0">
                <a:hlinkClick r:id="rId2"/>
              </a:rPr>
              <a:t>www.catiweb.org/cms-assets/documents/59780-184769.betcher.pdf</a:t>
            </a:r>
            <a:endParaRPr lang="en-US" dirty="0" smtClean="0"/>
          </a:p>
          <a:p>
            <a:endParaRPr lang="en-US" dirty="0"/>
          </a:p>
        </p:txBody>
      </p:sp>
    </p:spTree>
    <p:extLst>
      <p:ext uri="{BB962C8B-B14F-4D97-AF65-F5344CB8AC3E}">
        <p14:creationId xmlns:p14="http://schemas.microsoft.com/office/powerpoint/2010/main" val="3376374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127</TotalTime>
  <Words>1288</Words>
  <Application>Microsoft Office PowerPoint</Application>
  <PresentationFormat>Widescreen</PresentationFormat>
  <Paragraphs>111</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Calibri Light</vt:lpstr>
      <vt:lpstr>Melior</vt:lpstr>
      <vt:lpstr>Retrospect</vt:lpstr>
      <vt:lpstr>NC Division of Social Services (NC DSS) Presentation on  USDA Issues Guidance on Civil Rights Act Compliance October 29, 2015</vt:lpstr>
      <vt:lpstr>PowerPoint Presentation</vt:lpstr>
      <vt:lpstr>1. Recipient LEP Plan</vt:lpstr>
      <vt:lpstr>2. USDA LEP for Conducted Programs</vt:lpstr>
      <vt:lpstr>3. Updating Automated Online Services</vt:lpstr>
      <vt:lpstr>4. Expansion of Language Beyond Spanish</vt:lpstr>
      <vt:lpstr>5. Reasonable Steps</vt:lpstr>
      <vt:lpstr>PowerPoint Presentation</vt:lpstr>
      <vt:lpstr>6. Interpreter and Translation Services</vt:lpstr>
      <vt:lpstr>7. Considering Low Literacy</vt:lpstr>
      <vt:lpstr>8. Using Other Regulations to Set Minimum Thresholds for Translations and Interpretations</vt:lpstr>
      <vt:lpstr>9. Require Data Collection</vt:lpstr>
      <vt:lpstr>10. Summarization as Appropriate Mode of Interpretation</vt:lpstr>
      <vt:lpstr>11. Definition of LEP</vt:lpstr>
      <vt:lpstr>12. Require Meaningful Notice of Rights to Language Services</vt:lpstr>
      <vt:lpstr>13. Include Existing LEP Regulations in Legal Authority</vt:lpstr>
      <vt:lpstr>14. Require Adequate Signs Regarding Critical LEP Services</vt:lpstr>
      <vt:lpstr>15. Outreach to LEP Persons</vt:lpstr>
      <vt:lpstr>16. Conduct Reasonable and Follow-Up</vt:lpstr>
      <vt:lpstr>17. Appoint a Language Access Coordinator</vt:lpstr>
      <vt:lpstr>18. Broaden Monitoring and Enforcement Activities</vt:lpstr>
      <vt:lpstr>Questions?</vt:lpstr>
      <vt:lpstr>Contact: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 Division of Social Services  Presentation on  USDA Issues Guidance on Civil Rights Act Compliance</dc:title>
  <dc:creator>Dixon, Carlotta</dc:creator>
  <cp:lastModifiedBy>Dixon, Carlotta</cp:lastModifiedBy>
  <cp:revision>15</cp:revision>
  <dcterms:created xsi:type="dcterms:W3CDTF">2015-10-28T23:14:43Z</dcterms:created>
  <dcterms:modified xsi:type="dcterms:W3CDTF">2015-10-29T23:06:35Z</dcterms:modified>
</cp:coreProperties>
</file>